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3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4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5.xml" ContentType="application/vnd.openxmlformats-officedocument.theme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6.xml" ContentType="application/vnd.openxmlformats-officedocument.theme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5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6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tags/tag7.xml" ContentType="application/vnd.openxmlformats-officedocument.presentationml.tags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tags/tag8.xml" ContentType="application/vnd.openxmlformats-officedocument.presentationml.tags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56" r:id="rId4"/>
    <p:sldMasterId id="2147484030" r:id="rId5"/>
    <p:sldMasterId id="2147484071" r:id="rId6"/>
    <p:sldMasterId id="2147484086" r:id="rId7"/>
    <p:sldMasterId id="2147484097" r:id="rId8"/>
    <p:sldMasterId id="2147484262" r:id="rId9"/>
    <p:sldMasterId id="2147484314" r:id="rId10"/>
  </p:sldMasterIdLst>
  <p:notesMasterIdLst>
    <p:notesMasterId r:id="rId60"/>
  </p:notesMasterIdLst>
  <p:handoutMasterIdLst>
    <p:handoutMasterId r:id="rId61"/>
  </p:handoutMasterIdLst>
  <p:sldIdLst>
    <p:sldId id="2147376454" r:id="rId11"/>
    <p:sldId id="445" r:id="rId12"/>
    <p:sldId id="2147474825" r:id="rId13"/>
    <p:sldId id="2145706614" r:id="rId14"/>
    <p:sldId id="2147377368" r:id="rId15"/>
    <p:sldId id="256" r:id="rId16"/>
    <p:sldId id="258" r:id="rId17"/>
    <p:sldId id="260" r:id="rId18"/>
    <p:sldId id="273" r:id="rId19"/>
    <p:sldId id="274" r:id="rId20"/>
    <p:sldId id="263" r:id="rId21"/>
    <p:sldId id="264" r:id="rId22"/>
    <p:sldId id="267" r:id="rId23"/>
    <p:sldId id="266" r:id="rId24"/>
    <p:sldId id="269" r:id="rId25"/>
    <p:sldId id="2147474836" r:id="rId26"/>
    <p:sldId id="2147474837" r:id="rId27"/>
    <p:sldId id="2147377369" r:id="rId28"/>
    <p:sldId id="2147474835" r:id="rId29"/>
    <p:sldId id="290" r:id="rId30"/>
    <p:sldId id="2147474816" r:id="rId31"/>
    <p:sldId id="2147474811" r:id="rId32"/>
    <p:sldId id="2147474813" r:id="rId33"/>
    <p:sldId id="2147474817" r:id="rId34"/>
    <p:sldId id="2147474821" r:id="rId35"/>
    <p:sldId id="2147474822" r:id="rId36"/>
    <p:sldId id="1233" r:id="rId37"/>
    <p:sldId id="2147475153" r:id="rId38"/>
    <p:sldId id="2147475158" r:id="rId39"/>
    <p:sldId id="2147475159" r:id="rId40"/>
    <p:sldId id="2147475146" r:id="rId41"/>
    <p:sldId id="2147475161" r:id="rId42"/>
    <p:sldId id="2147475162" r:id="rId43"/>
    <p:sldId id="2147474823" r:id="rId44"/>
    <p:sldId id="271" r:id="rId45"/>
    <p:sldId id="2147474828" r:id="rId46"/>
    <p:sldId id="2147474829" r:id="rId47"/>
    <p:sldId id="2147474830" r:id="rId48"/>
    <p:sldId id="2147474831" r:id="rId49"/>
    <p:sldId id="279" r:id="rId50"/>
    <p:sldId id="277" r:id="rId51"/>
    <p:sldId id="278" r:id="rId52"/>
    <p:sldId id="2147474832" r:id="rId53"/>
    <p:sldId id="280" r:id="rId54"/>
    <p:sldId id="2147474833" r:id="rId55"/>
    <p:sldId id="2147474834" r:id="rId56"/>
    <p:sldId id="270" r:id="rId57"/>
    <p:sldId id="2147474838" r:id="rId58"/>
    <p:sldId id="2147377367" r:id="rId59"/>
  </p:sldIdLst>
  <p:sldSz cx="12192000" cy="6858000"/>
  <p:notesSz cx="6858000" cy="9144000"/>
  <p:custDataLst>
    <p:tags r:id="rId62"/>
  </p:custData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34DE54C-071A-8DC7-2E86-2FD0FD5E997D}" name="Camille Gourouvadou" initials="CG" userId="S::camille.gourouvadou@iasociety.org::483ef7d0-d229-4ab4-9ac2-5fd4d4026381" providerId="AD"/>
  <p188:author id="{23CD89C5-4395-C4B0-840A-FBA9CC4478AB}" name="Kimberly Miller" initials="KM" userId="S::kmiller@cealliance.com::c1d5177f-57c4-4375-b22a-665aabe1eb70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00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FE9C1BF-65B1-4A9C-8104-AC8D3623FC7B}" v="4" dt="2026-05-07T07:18:06.40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7" d="100"/>
          <a:sy n="67" d="100"/>
        </p:scale>
        <p:origin x="54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6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50" Type="http://schemas.openxmlformats.org/officeDocument/2006/relationships/slide" Target="slides/slide40.xml"/><Relationship Id="rId55" Type="http://schemas.openxmlformats.org/officeDocument/2006/relationships/slide" Target="slides/slide45.xml"/><Relationship Id="rId63" Type="http://schemas.openxmlformats.org/officeDocument/2006/relationships/presProps" Target="presProps.xml"/><Relationship Id="rId68" Type="http://schemas.microsoft.com/office/2018/10/relationships/authors" Target="author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3" Type="http://schemas.openxmlformats.org/officeDocument/2006/relationships/slide" Target="slides/slide43.xml"/><Relationship Id="rId58" Type="http://schemas.openxmlformats.org/officeDocument/2006/relationships/slide" Target="slides/slide48.xml"/><Relationship Id="rId66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61" Type="http://schemas.openxmlformats.org/officeDocument/2006/relationships/handoutMaster" Target="handoutMasters/handoutMaster1.xml"/><Relationship Id="rId19" Type="http://schemas.openxmlformats.org/officeDocument/2006/relationships/slide" Target="slides/slide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56" Type="http://schemas.openxmlformats.org/officeDocument/2006/relationships/slide" Target="slides/slide46.xml"/><Relationship Id="rId64" Type="http://schemas.openxmlformats.org/officeDocument/2006/relationships/viewProps" Target="viewProps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1.xml"/><Relationship Id="rId3" Type="http://schemas.openxmlformats.org/officeDocument/2006/relationships/customXml" Target="../customXml/item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59" Type="http://schemas.openxmlformats.org/officeDocument/2006/relationships/slide" Target="slides/slide49.xml"/><Relationship Id="rId67" Type="http://schemas.microsoft.com/office/2015/10/relationships/revisionInfo" Target="revisionInfo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54" Type="http://schemas.openxmlformats.org/officeDocument/2006/relationships/slide" Target="slides/slide44.xml"/><Relationship Id="rId62" Type="http://schemas.openxmlformats.org/officeDocument/2006/relationships/tags" Target="tags/tag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slide" Target="slides/slide47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slide" Target="slides/slide42.xml"/><Relationship Id="rId60" Type="http://schemas.openxmlformats.org/officeDocument/2006/relationships/notesMaster" Target="notesMasters/notesMaster1.xml"/><Relationship Id="rId65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39" Type="http://schemas.openxmlformats.org/officeDocument/2006/relationships/slide" Target="slides/slide29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33762C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6E9-4C35-97A2-0BDEF492A714}"/>
              </c:ext>
            </c:extLst>
          </c:dPt>
          <c:dPt>
            <c:idx val="1"/>
            <c:invertIfNegative val="0"/>
            <c:bubble3D val="0"/>
            <c:spPr>
              <a:solidFill>
                <a:srgbClr val="33762C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D6E9-4C35-97A2-0BDEF492A714}"/>
              </c:ext>
            </c:extLst>
          </c:dPt>
          <c:dPt>
            <c:idx val="2"/>
            <c:invertIfNegative val="0"/>
            <c:bubble3D val="0"/>
            <c:spPr>
              <a:solidFill>
                <a:srgbClr val="33762C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D6E9-4C35-97A2-0BDEF492A714}"/>
              </c:ext>
            </c:extLst>
          </c:dPt>
          <c:dPt>
            <c:idx val="3"/>
            <c:invertIfNegative val="0"/>
            <c:bubble3D val="0"/>
            <c:spPr>
              <a:solidFill>
                <a:srgbClr val="33762C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D6E9-4C35-97A2-0BDEF492A714}"/>
              </c:ext>
            </c:extLst>
          </c:dPt>
          <c:dPt>
            <c:idx val="4"/>
            <c:invertIfNegative val="0"/>
            <c:bubble3D val="0"/>
            <c:spPr>
              <a:solidFill>
                <a:srgbClr val="33762C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D6E9-4C35-97A2-0BDEF492A714}"/>
              </c:ext>
            </c:extLst>
          </c:dPt>
          <c:dPt>
            <c:idx val="5"/>
            <c:invertIfNegative val="0"/>
            <c:bubble3D val="0"/>
            <c:spPr>
              <a:solidFill>
                <a:srgbClr val="33762C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D6E9-4C35-97A2-0BDEF492A714}"/>
              </c:ext>
            </c:extLst>
          </c:dPt>
          <c:dPt>
            <c:idx val="6"/>
            <c:invertIfNegative val="0"/>
            <c:bubble3D val="0"/>
            <c:spPr>
              <a:solidFill>
                <a:srgbClr val="33762C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D6E9-4C35-97A2-0BDEF492A714}"/>
              </c:ext>
            </c:extLst>
          </c:dPt>
          <c:dPt>
            <c:idx val="7"/>
            <c:invertIfNegative val="0"/>
            <c:bubble3D val="0"/>
            <c:spPr>
              <a:solidFill>
                <a:srgbClr val="33762C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D6E9-4C35-97A2-0BDEF492A714}"/>
              </c:ext>
            </c:extLst>
          </c:dPt>
          <c:dPt>
            <c:idx val="8"/>
            <c:invertIfNegative val="0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D6E9-4C35-97A2-0BDEF492A714}"/>
              </c:ext>
            </c:extLst>
          </c:dPt>
          <c:dPt>
            <c:idx val="9"/>
            <c:invertIfNegative val="0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D6E9-4C35-97A2-0BDEF492A714}"/>
              </c:ext>
            </c:extLst>
          </c:dPt>
          <c:dPt>
            <c:idx val="10"/>
            <c:invertIfNegative val="0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5-D6E9-4C35-97A2-0BDEF492A714}"/>
              </c:ext>
            </c:extLst>
          </c:dPt>
          <c:dPt>
            <c:idx val="11"/>
            <c:invertIfNegative val="0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7-D6E9-4C35-97A2-0BDEF492A714}"/>
              </c:ext>
            </c:extLst>
          </c:dPt>
          <c:dPt>
            <c:idx val="12"/>
            <c:invertIfNegative val="0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9-D6E9-4C35-97A2-0BDEF492A714}"/>
              </c:ext>
            </c:extLst>
          </c:dPt>
          <c:dPt>
            <c:idx val="13"/>
            <c:invertIfNegative val="0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B-D6E9-4C35-97A2-0BDEF492A714}"/>
              </c:ext>
            </c:extLst>
          </c:dPt>
          <c:dPt>
            <c:idx val="14"/>
            <c:invertIfNegative val="0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D-D6E9-4C35-97A2-0BDEF492A714}"/>
              </c:ext>
            </c:extLst>
          </c:dPt>
          <c:dPt>
            <c:idx val="16"/>
            <c:invertIfNegative val="0"/>
            <c:bubble3D val="0"/>
            <c:spPr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  <a:prstDash val="dashDot"/>
              </a:ln>
              <a:effectLst/>
            </c:spPr>
            <c:extLst>
              <c:ext xmlns:c16="http://schemas.microsoft.com/office/drawing/2014/chart" uri="{C3380CC4-5D6E-409C-BE32-E72D297353CC}">
                <c16:uniqueId val="{0000001F-D6E9-4C35-97A2-0BDEF492A714}"/>
              </c:ext>
            </c:extLst>
          </c:dPt>
          <c:dPt>
            <c:idx val="20"/>
            <c:invertIfNegative val="0"/>
            <c:bubble3D val="0"/>
            <c:spPr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  <a:prstDash val="lgDash"/>
              </a:ln>
              <a:effectLst/>
            </c:spPr>
            <c:extLst>
              <c:ext xmlns:c16="http://schemas.microsoft.com/office/drawing/2014/chart" uri="{C3380CC4-5D6E-409C-BE32-E72D297353CC}">
                <c16:uniqueId val="{00000021-D6E9-4C35-97A2-0BDEF492A714}"/>
              </c:ext>
            </c:extLst>
          </c:dPt>
          <c:dLbls>
            <c:dLbl>
              <c:idx val="14"/>
              <c:tx>
                <c:rich>
                  <a:bodyPr/>
                  <a:lstStyle/>
                  <a:p>
                    <a:r>
                      <a:rPr lang="en-US"/>
                      <a:t>30K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D-D6E9-4C35-97A2-0BDEF492A714}"/>
                </c:ext>
              </c:extLst>
            </c:dLbl>
            <c:dLbl>
              <c:idx val="16"/>
              <c:tx>
                <c:rich>
                  <a:bodyPr/>
                  <a:lstStyle/>
                  <a:p>
                    <a:r>
                      <a:rPr lang="en-US"/>
                      <a:t>15K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F-D6E9-4C35-97A2-0BDEF492A714}"/>
                </c:ext>
              </c:extLst>
            </c:dLbl>
            <c:dLbl>
              <c:idx val="20"/>
              <c:tx>
                <c:rich>
                  <a:bodyPr/>
                  <a:lstStyle/>
                  <a:p>
                    <a:r>
                      <a:rPr lang="en-US" b="1"/>
                      <a:t>6.3k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21-D6E9-4C35-97A2-0BDEF492A71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Sheet2!$A$3:$A$23</c:f>
              <c:strCache>
                <c:ptCount val="21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  <c:pt idx="14">
                  <c:v>2024</c:v>
                </c:pt>
                <c:pt idx="15">
                  <c:v>2025</c:v>
                </c:pt>
                <c:pt idx="16">
                  <c:v>2026 target</c:v>
                </c:pt>
                <c:pt idx="17">
                  <c:v>2027</c:v>
                </c:pt>
                <c:pt idx="18">
                  <c:v>2028</c:v>
                </c:pt>
                <c:pt idx="19">
                  <c:v>2029</c:v>
                </c:pt>
                <c:pt idx="20">
                  <c:v>2030 target</c:v>
                </c:pt>
              </c:strCache>
            </c:strRef>
          </c:cat>
          <c:val>
            <c:numRef>
              <c:f>Sheet2!$B$3:$B$23</c:f>
              <c:numCache>
                <c:formatCode>General</c:formatCode>
                <c:ptCount val="21"/>
                <c:pt idx="0">
                  <c:v>63000</c:v>
                </c:pt>
                <c:pt idx="1">
                  <c:v>65000</c:v>
                </c:pt>
                <c:pt idx="2">
                  <c:v>68000</c:v>
                </c:pt>
                <c:pt idx="3">
                  <c:v>71000</c:v>
                </c:pt>
                <c:pt idx="4">
                  <c:v>72000</c:v>
                </c:pt>
                <c:pt idx="5">
                  <c:v>74000</c:v>
                </c:pt>
                <c:pt idx="6">
                  <c:v>75000</c:v>
                </c:pt>
                <c:pt idx="7">
                  <c:v>75000</c:v>
                </c:pt>
                <c:pt idx="8">
                  <c:v>70000</c:v>
                </c:pt>
                <c:pt idx="9">
                  <c:v>59000</c:v>
                </c:pt>
                <c:pt idx="10">
                  <c:v>48000</c:v>
                </c:pt>
                <c:pt idx="11">
                  <c:v>42000</c:v>
                </c:pt>
                <c:pt idx="12">
                  <c:v>38000</c:v>
                </c:pt>
                <c:pt idx="13">
                  <c:v>33000</c:v>
                </c:pt>
                <c:pt idx="14">
                  <c:v>30000</c:v>
                </c:pt>
                <c:pt idx="16">
                  <c:v>15000</c:v>
                </c:pt>
                <c:pt idx="20">
                  <c:v>6300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2-D6E9-4C35-97A2-0BDEF492A7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"/>
        <c:overlap val="-27"/>
        <c:axId val="887198383"/>
        <c:axId val="887196943"/>
      </c:barChart>
      <c:catAx>
        <c:axId val="88719838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87196943"/>
        <c:crosses val="autoZero"/>
        <c:auto val="1"/>
        <c:lblAlgn val="ctr"/>
        <c:lblOffset val="100"/>
        <c:noMultiLvlLbl val="0"/>
      </c:catAx>
      <c:valAx>
        <c:axId val="88719694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87198383"/>
        <c:crosses val="autoZero"/>
        <c:crossBetween val="between"/>
        <c:majorUnit val="20000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F6AAA520-F2F5-4EDD-89FF-112F506DBD8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6D02F3C-8EFD-4B07-80ED-B2429D54C34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62BD4C-6D77-4375-88B2-8F24E3740D1D}" type="datetimeFigureOut">
              <a:rPr lang="de-DE" smtClean="0"/>
              <a:t>08.05.2026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51B987F-84C1-40E0-A9D7-A8F4901E467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5432F72-438D-4B28-B0F3-2E4B8F6078C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FC5FE3-128E-4546-A5A8-7038C4C3160C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384655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AF585C-AB1D-41F5-8A22-EE236ED1EB54}" type="datetimeFigureOut">
              <a:rPr lang="de-DE" smtClean="0"/>
              <a:t>08.05.2026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DADB82-A706-4784-AE8E-3965AD040C7C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605370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20D409-7B77-16AC-5D84-C8DA4A7FFE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95F85F1-D0FE-5714-6575-E20EB9B8A6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41C8244-B3FB-928B-1F83-38E331309C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CE46BF-7DFA-D2FB-9D9C-F07C945119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DADB82-A706-4784-AE8E-3965AD040C7C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576905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423C37-B379-49B4-AF6F-7175F1DF37E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7345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423C37-B379-49B4-AF6F-7175F1DF37E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6409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423C37-B379-49B4-AF6F-7175F1DF37E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3694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423C37-B379-49B4-AF6F-7175F1DF37E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4341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423C37-B379-49B4-AF6F-7175F1DF37E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8732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423C37-B379-49B4-AF6F-7175F1DF37E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2698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64C000-075F-4394-B4AB-60B45486EF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1A4A87C-2EB2-796B-1FD8-B5C26489C77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8AB4628-E721-5C9A-C6DC-301222B3B6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273F5C-EAD4-B2D8-B205-711FC0668FA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DADB82-A706-4784-AE8E-3965AD040C7C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465827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12A75D2-7D14-458D-9195-012933444CF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06284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12A75D2-7D14-458D-9195-012933444CF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76353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88B23A-3A28-AB0B-7B6B-6AB19C209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27A95E1-9554-69E1-3A12-C3EE43B4C5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0842784-A7A7-A6AD-7945-64C3D974DF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FC2212-108D-E653-E59D-4ADB995197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DADB82-A706-4784-AE8E-3965AD040C7C}" type="slidenum">
              <a:rPr lang="de-DE" smtClean="0"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608001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DADB82-A706-4784-AE8E-3965AD040C7C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1434550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Zambia needs prevention options that people can stick with. If long-acting dosing is a key driver of the higher persistence seen with CAB-LA, then </a:t>
            </a:r>
            <a:r>
              <a:rPr lang="en-GB" b="1"/>
              <a:t>LEN’s 6-monthly schedule could further reduce visit burden</a:t>
            </a:r>
            <a:r>
              <a:rPr lang="en-GB"/>
              <a:t>, especially for mobile AGYW and KP</a:t>
            </a:r>
            <a:endParaRPr lang="en-ZW"/>
          </a:p>
          <a:p>
            <a:endParaRPr lang="en-ZM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6F1FA9-63B0-4610-A2B5-BEF2A15939B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92377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E05B73-B0D0-2E01-2521-DB1B42BD50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AD1EF18-61E3-1060-1CB5-B9AE383BC2A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C004ACE-85E8-DA9F-D096-EC26A6B4D4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Zambia needs prevention options that people can stick with. If long-acting dosing is a key driver of the higher persistence seen with CAB-LA, then </a:t>
            </a:r>
            <a:r>
              <a:rPr lang="en-GB" b="1"/>
              <a:t>LEN’s 6-monthly schedule could further reduce visit burden</a:t>
            </a:r>
            <a:r>
              <a:rPr lang="en-GB"/>
              <a:t>, especially for mobile AGYW and KP</a:t>
            </a:r>
            <a:endParaRPr lang="en-ZW"/>
          </a:p>
          <a:p>
            <a:endParaRPr lang="en-ZM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1AC1E7-B477-B93C-2925-C13B82B8F34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6F1FA9-63B0-4610-A2B5-BEF2A15939B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24147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13F9FB-F525-EEF4-DE56-8147BD284B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7CA2FBA-DA99-5A4F-5534-9B3DE5D2E7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A78F168-DF2C-ABC4-F4DD-1C7E07A35D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M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B98DCE-575A-C0F4-C5EB-CE7C9E8A16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6F1FA9-63B0-4610-A2B5-BEF2A15939B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691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BAED8B-F94C-0157-057B-42BF2CAEA0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7">
            <a:extLst>
              <a:ext uri="{FF2B5EF4-FFF2-40B4-BE49-F238E27FC236}">
                <a16:creationId xmlns:a16="http://schemas.microsoft.com/office/drawing/2014/main" id="{044921DD-3257-A9C8-170F-AEEFD68397B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16B67C7-D9F3-4230-B10C-5541BDE3D15B}" type="slidenum">
              <a:rPr lang="en-US" altLang="en-US" smtClean="0">
                <a:latin typeface="Times New Roman" panose="02020603050405020304" pitchFamily="18" charset="0"/>
              </a:rPr>
              <a:pPr/>
              <a:t>31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31746" name="Rectangle 2">
            <a:extLst>
              <a:ext uri="{FF2B5EF4-FFF2-40B4-BE49-F238E27FC236}">
                <a16:creationId xmlns:a16="http://schemas.microsoft.com/office/drawing/2014/main" id="{FF7BE31B-3CFF-E45F-439A-32D4A97CBAD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02EE680E-EAB0-FD8E-80D9-7CF59FDDF19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024436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9DB799-0CF1-5273-532A-1FE6C5007C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7">
            <a:extLst>
              <a:ext uri="{FF2B5EF4-FFF2-40B4-BE49-F238E27FC236}">
                <a16:creationId xmlns:a16="http://schemas.microsoft.com/office/drawing/2014/main" id="{FA1F0E71-F722-46F1-BD1E-2C2A90B6EEA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16B67C7-D9F3-4230-B10C-5541BDE3D15B}" type="slidenum">
              <a:rPr lang="en-US" altLang="en-US" smtClean="0">
                <a:latin typeface="Times New Roman" panose="02020603050405020304" pitchFamily="18" charset="0"/>
              </a:rPr>
              <a:pPr/>
              <a:t>32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31746" name="Rectangle 2">
            <a:extLst>
              <a:ext uri="{FF2B5EF4-FFF2-40B4-BE49-F238E27FC236}">
                <a16:creationId xmlns:a16="http://schemas.microsoft.com/office/drawing/2014/main" id="{BFCA83DE-D3E6-530C-56E9-2E75CB87D15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72B8AB8D-2277-7FC4-6DC1-5296CEFA09E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345471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8B5CF8-07C3-560E-7462-D11F558EF7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BEF1668-B405-77E0-3644-35B704E4890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2791B06-22BF-33D7-4170-C3AA348C06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F1C636-A75E-8FDC-4C95-A7C0398E0A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DADB82-A706-4784-AE8E-3965AD040C7C}" type="slidenum">
              <a:rPr lang="de-DE" smtClean="0"/>
              <a:t>34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5224757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8" name="Google Shape;518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9" name="Google Shape;519;p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fld id="{00000000-1234-1234-1234-123412341234}" type="slidenum">
              <a:rPr lang="es-419"/>
              <a:pPr/>
              <a:t>35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675299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2" name="Google Shape;482;p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 cap="none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483" name="Google Shape;483;p4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 sz="1200">
                <a:solidFill>
                  <a:schemeClr val="dk1"/>
                </a:solidFill>
              </a:rPr>
              <a:t>36</a:t>
            </a:fld>
            <a:endParaRPr sz="120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238735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1" name="Google Shape;491;p4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 cap="none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492" name="Google Shape;492;p4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 sz="1200">
                <a:solidFill>
                  <a:schemeClr val="dk1"/>
                </a:solidFill>
              </a:rPr>
              <a:t>37</a:t>
            </a:fld>
            <a:endParaRPr sz="120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6012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DADB82-A706-4784-AE8E-3965AD040C7C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2627872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0" name="Google Shape;520;p4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1" name="Google Shape;521;p4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 sz="1200">
                <a:solidFill>
                  <a:schemeClr val="dk1"/>
                </a:solidFill>
              </a:rPr>
              <a:t>38</a:t>
            </a:fld>
            <a:endParaRPr sz="120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535774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9" name="Google Shape;34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70061591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6" name="Google Shape;586;p4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7" name="Google Shape;587;p4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 sz="1200">
                <a:solidFill>
                  <a:schemeClr val="dk1"/>
                </a:solidFill>
              </a:rPr>
              <a:t>43</a:t>
            </a:fld>
            <a:endParaRPr sz="120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945466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98" name="Google Shape;598;p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9" name="Google Shape;599;p4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 sz="1200">
                <a:solidFill>
                  <a:schemeClr val="dk1"/>
                </a:solidFill>
              </a:rPr>
              <a:t>44</a:t>
            </a:fld>
            <a:endParaRPr sz="120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26613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5" name="Google Shape;645;p4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6" name="Google Shape;646;p4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 sz="1200">
                <a:solidFill>
                  <a:schemeClr val="dk1"/>
                </a:solidFill>
              </a:rPr>
              <a:t>45</a:t>
            </a:fld>
            <a:endParaRPr sz="120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76312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95" name="Google Shape;695;p5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 cap="none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696" name="Google Shape;696;p5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 sz="1200">
                <a:solidFill>
                  <a:schemeClr val="dk1"/>
                </a:solidFill>
              </a:rPr>
              <a:t>46</a:t>
            </a:fld>
            <a:endParaRPr sz="120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272065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713" name="Google Shape;713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19846893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A32552-4A5B-B63E-041F-E3898B1643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79B59B6-861E-2581-983C-C0ABAB963E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3EE124E-A727-6E46-ABAB-C7BAFB264C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B191A0-6CF1-649D-2E08-3254F340D8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DADB82-A706-4784-AE8E-3965AD040C7C}" type="slidenum">
              <a:rPr lang="de-DE" smtClean="0"/>
              <a:t>48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3253119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385FA8-515F-B60E-36A7-C1D3DC86CA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1986053-9D2D-BC6F-F8C3-EE0B8C5360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60E4469-EEA8-6368-21CA-150A77407E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89230F-4C30-872A-6BEE-0E2C0F268F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DADB82-A706-4784-AE8E-3965AD040C7C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ing LCG Ligh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ing LCG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243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959995-A42E-134B-2378-7B02C3B563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7CFD029-B532-B504-5286-1E6E4F0A95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D8EBE8D-349A-8968-10AD-A4879D6409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C4C711-4E7E-23EA-77E4-92BB227C7C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DADB82-A706-4784-AE8E-3965AD040C7C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179995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423C37-B379-49B4-AF6F-7175F1DF37E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6069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423C37-B379-49B4-AF6F-7175F1DF37E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5059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423C37-B379-49B4-AF6F-7175F1DF37E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5191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423C37-B379-49B4-AF6F-7175F1DF37E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3057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423C37-B379-49B4-AF6F-7175F1DF37E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2354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6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6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6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6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6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6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6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6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6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6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6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6.xml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6.xml"/></Relationships>
</file>

<file path=ppt/slideLayouts/_rels/slideLayout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6.xml"/></Relationships>
</file>

<file path=ppt/slideLayouts/_rels/slideLayout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6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6.xml"/></Relationships>
</file>

<file path=ppt/slideLayouts/_rels/slideLayout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6.xml"/></Relationships>
</file>

<file path=ppt/slideLayouts/_rels/slideLayout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6.xml"/></Relationships>
</file>

<file path=ppt/slideLayouts/_rels/slideLayout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6.xml"/></Relationships>
</file>

<file path=ppt/slideLayouts/_rels/slideLayout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6.xml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6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6.xml"/></Relationships>
</file>

<file path=ppt/slideLayouts/_rels/slideLayout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6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linicaloptions.com/" TargetMode="External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linicaloptions.com/" TargetMode="External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linicaloptions.com/" TargetMode="External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linicaloptions.com/" TargetMode="External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linicaloptions.com/" TargetMode="External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Relationship Id="rId4" Type="http://schemas.openxmlformats.org/officeDocument/2006/relationships/hyperlink" Target="https://iasociety.org/" TargetMode="Externa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9140E9AE-AB8C-45D2-8169-8A8F93E93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9512" y="1294944"/>
            <a:ext cx="8137526" cy="4762956"/>
          </a:xfrm>
        </p:spPr>
        <p:txBody>
          <a:bodyPr/>
          <a:lstStyle>
            <a:lvl1pPr>
              <a:lnSpc>
                <a:spcPct val="85000"/>
              </a:lnSpc>
              <a:defRPr sz="75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pic>
        <p:nvPicPr>
          <p:cNvPr id="34" name="Grafik 33">
            <a:extLst>
              <a:ext uri="{FF2B5EF4-FFF2-40B4-BE49-F238E27FC236}">
                <a16:creationId xmlns:a16="http://schemas.microsoft.com/office/drawing/2014/main" id="{0583FDD7-9A57-49D6-92B5-D5F33EBBFFD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63" y="454977"/>
            <a:ext cx="1233487" cy="450502"/>
          </a:xfrm>
          <a:prstGeom prst="rect">
            <a:avLst/>
          </a:prstGeom>
        </p:spPr>
      </p:pic>
      <p:sp>
        <p:nvSpPr>
          <p:cNvPr id="35" name="Textplatzhalter 34">
            <a:extLst>
              <a:ext uri="{FF2B5EF4-FFF2-40B4-BE49-F238E27FC236}">
                <a16:creationId xmlns:a16="http://schemas.microsoft.com/office/drawing/2014/main" id="{03A5B761-8BC0-42AF-81B9-7B9A73AAEDF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719512" y="6248400"/>
            <a:ext cx="8137526" cy="39624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Textfeld 36">
            <a:extLst>
              <a:ext uri="{FF2B5EF4-FFF2-40B4-BE49-F238E27FC236}">
                <a16:creationId xmlns:a16="http://schemas.microsoft.com/office/drawing/2014/main" id="{98BC6A7D-A966-48AF-8316-B852FFDEEF66}"/>
              </a:ext>
            </a:extLst>
          </p:cNvPr>
          <p:cNvSpPr txBox="1"/>
          <p:nvPr userDrawn="1"/>
        </p:nvSpPr>
        <p:spPr>
          <a:xfrm>
            <a:off x="3733801" y="444583"/>
            <a:ext cx="1471612" cy="184067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r>
              <a:rPr lang="de-DE" sz="750"/>
              <a:t>International AIDS Society</a:t>
            </a:r>
          </a:p>
        </p:txBody>
      </p:sp>
      <p:sp>
        <p:nvSpPr>
          <p:cNvPr id="38" name="Textfeld 37">
            <a:extLst>
              <a:ext uri="{FF2B5EF4-FFF2-40B4-BE49-F238E27FC236}">
                <a16:creationId xmlns:a16="http://schemas.microsoft.com/office/drawing/2014/main" id="{855D9016-FECC-4E5D-ADF2-7843F8F8B2A1}"/>
              </a:ext>
            </a:extLst>
          </p:cNvPr>
          <p:cNvSpPr txBox="1"/>
          <p:nvPr userDrawn="1"/>
        </p:nvSpPr>
        <p:spPr>
          <a:xfrm>
            <a:off x="5360194" y="444583"/>
            <a:ext cx="1275556" cy="184067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r>
              <a:rPr lang="de-DE" sz="750"/>
              <a:t>iasociety.org</a:t>
            </a:r>
          </a:p>
        </p:txBody>
      </p:sp>
    </p:spTree>
    <p:extLst>
      <p:ext uri="{BB962C8B-B14F-4D97-AF65-F5344CB8AC3E}">
        <p14:creationId xmlns:p14="http://schemas.microsoft.com/office/powerpoint/2010/main" val="15670921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843220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ent with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9B53F7F2-792C-5946-B26B-153D893CB55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116388" y="2097089"/>
            <a:ext cx="7632703" cy="410369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pt-BR" noProof="0"/>
              <a:t>Clique para editar os estilos de texto Mestres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663AB3E-8BB7-2D4E-9A4B-1FA373B92B4A}"/>
              </a:ext>
            </a:extLst>
          </p:cNvPr>
          <p:cNvSpPr txBox="1"/>
          <p:nvPr userDrawn="1"/>
        </p:nvSpPr>
        <p:spPr>
          <a:xfrm>
            <a:off x="442913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13 – 17 July  •  Kigali, Rwanda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4C75301D-79B8-304D-A9AB-978AFF907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6391" y="441325"/>
            <a:ext cx="7632700" cy="1223964"/>
          </a:xfrm>
          <a:prstGeom prst="rect">
            <a:avLst/>
          </a:prstGeom>
        </p:spPr>
        <p:txBody>
          <a:bodyPr lIns="0" tIns="0" rIns="0" bIns="0" anchor="t"/>
          <a:lstStyle/>
          <a:p>
            <a:r>
              <a:rPr lang="pt-BR" noProof="0"/>
              <a:t>Clique para editar o título Mestre</a:t>
            </a:r>
            <a:endParaRPr lang="en-GB" noProof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EEB2E94-95BD-AF4A-8CB8-DEF6AF2D71CC}"/>
              </a:ext>
            </a:extLst>
          </p:cNvPr>
          <p:cNvSpPr txBox="1"/>
          <p:nvPr userDrawn="1"/>
        </p:nvSpPr>
        <p:spPr>
          <a:xfrm>
            <a:off x="4116389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ias2025.org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3903E21-8E3C-EA42-845E-ACA015593389}"/>
              </a:ext>
            </a:extLst>
          </p:cNvPr>
          <p:cNvSpPr txBox="1"/>
          <p:nvPr userDrawn="1"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endParaRPr lang="en-GB" sz="1000" kern="1200" noProof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60080C-8E2C-13C8-F305-B9340CF0ACD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2913" y="2097088"/>
            <a:ext cx="3368799" cy="410368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noProof="0" err="1"/>
              <a:t>Nulla</a:t>
            </a:r>
            <a:r>
              <a:rPr lang="en-GB" noProof="0"/>
              <a:t> </a:t>
            </a:r>
            <a:r>
              <a:rPr lang="en-GB" noProof="0" err="1"/>
              <a:t>quis</a:t>
            </a:r>
            <a:r>
              <a:rPr lang="en-GB" noProof="0"/>
              <a:t> lorem </a:t>
            </a:r>
            <a:r>
              <a:rPr lang="en-GB" noProof="0" err="1"/>
              <a:t>ut</a:t>
            </a:r>
            <a:r>
              <a:rPr lang="en-GB" noProof="0"/>
              <a:t> libero </a:t>
            </a:r>
            <a:r>
              <a:rPr lang="en-GB" noProof="0" err="1"/>
              <a:t>malesuada</a:t>
            </a:r>
            <a:r>
              <a:rPr lang="en-GB" noProof="0"/>
              <a:t> </a:t>
            </a:r>
            <a:r>
              <a:rPr lang="en-GB" noProof="0" err="1"/>
              <a:t>feugiat</a:t>
            </a:r>
            <a:r>
              <a:rPr lang="en-GB" noProof="0"/>
              <a:t>. </a:t>
            </a:r>
            <a:r>
              <a:rPr lang="en-GB" noProof="0" err="1"/>
              <a:t>Curabitur</a:t>
            </a:r>
            <a:r>
              <a:rPr lang="en-GB" noProof="0"/>
              <a:t> non </a:t>
            </a:r>
            <a:r>
              <a:rPr lang="en-GB" noProof="0" err="1"/>
              <a:t>nulla</a:t>
            </a:r>
            <a:r>
              <a:rPr lang="en-GB" noProof="0"/>
              <a:t> sit </a:t>
            </a:r>
            <a:r>
              <a:rPr lang="en-GB" noProof="0" err="1"/>
              <a:t>amet</a:t>
            </a:r>
            <a:r>
              <a:rPr lang="en-GB" noProof="0"/>
              <a:t> </a:t>
            </a:r>
            <a:r>
              <a:rPr lang="en-GB" noProof="0" err="1"/>
              <a:t>nisl</a:t>
            </a:r>
            <a:r>
              <a:rPr lang="en-GB" noProof="0"/>
              <a:t> tempus convallis </a:t>
            </a:r>
            <a:r>
              <a:rPr lang="en-GB" noProof="0" err="1"/>
              <a:t>quis</a:t>
            </a:r>
            <a:r>
              <a:rPr lang="en-GB" noProof="0"/>
              <a:t> ac </a:t>
            </a:r>
            <a:r>
              <a:rPr lang="en-GB" noProof="0" err="1"/>
              <a:t>lectus</a:t>
            </a:r>
            <a:r>
              <a:rPr lang="en-GB" noProof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702033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88">
          <p15:clr>
            <a:srgbClr val="FBAE40"/>
          </p15:clr>
        </p15:guide>
        <p15:guide id="2" orient="horz" pos="1729">
          <p15:clr>
            <a:srgbClr val="FBAE40"/>
          </p15:clr>
        </p15:guide>
      </p15:sldGuideLst>
    </p:ext>
  </p:extLs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ent with 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9B53F7F2-792C-5946-B26B-153D893CB55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311900" y="2097089"/>
            <a:ext cx="5437191" cy="410369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pt-BR" noProof="0"/>
              <a:t>Clique para editar os estilos de texto Mestres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663AB3E-8BB7-2D4E-9A4B-1FA373B92B4A}"/>
              </a:ext>
            </a:extLst>
          </p:cNvPr>
          <p:cNvSpPr txBox="1"/>
          <p:nvPr userDrawn="1"/>
        </p:nvSpPr>
        <p:spPr>
          <a:xfrm>
            <a:off x="442913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13 – 17 July  •  Kigali, Rwanda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4C75301D-79B8-304D-A9AB-978AFF907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6391" y="441325"/>
            <a:ext cx="7632700" cy="1223964"/>
          </a:xfrm>
          <a:prstGeom prst="rect">
            <a:avLst/>
          </a:prstGeom>
        </p:spPr>
        <p:txBody>
          <a:bodyPr lIns="0" tIns="0" rIns="0" bIns="0" anchor="t"/>
          <a:lstStyle/>
          <a:p>
            <a:r>
              <a:rPr lang="pt-BR" noProof="0"/>
              <a:t>Clique para editar o título Mestre</a:t>
            </a:r>
            <a:endParaRPr lang="en-GB" noProof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EEB2E94-95BD-AF4A-8CB8-DEF6AF2D71CC}"/>
              </a:ext>
            </a:extLst>
          </p:cNvPr>
          <p:cNvSpPr txBox="1"/>
          <p:nvPr userDrawn="1"/>
        </p:nvSpPr>
        <p:spPr>
          <a:xfrm>
            <a:off x="4116389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ias2025.org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3903E21-8E3C-EA42-845E-ACA015593389}"/>
              </a:ext>
            </a:extLst>
          </p:cNvPr>
          <p:cNvSpPr txBox="1"/>
          <p:nvPr userDrawn="1"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endParaRPr lang="en-GB" sz="1000" kern="1200" noProof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60080C-8E2C-13C8-F305-B9340CF0ACD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2913" y="2097088"/>
            <a:ext cx="5437187" cy="410368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noProof="0" err="1"/>
              <a:t>Nulla</a:t>
            </a:r>
            <a:r>
              <a:rPr lang="en-GB" noProof="0"/>
              <a:t> </a:t>
            </a:r>
            <a:r>
              <a:rPr lang="en-GB" noProof="0" err="1"/>
              <a:t>quis</a:t>
            </a:r>
            <a:r>
              <a:rPr lang="en-GB" noProof="0"/>
              <a:t> lorem </a:t>
            </a:r>
            <a:r>
              <a:rPr lang="en-GB" noProof="0" err="1"/>
              <a:t>ut</a:t>
            </a:r>
            <a:r>
              <a:rPr lang="en-GB" noProof="0"/>
              <a:t> libero </a:t>
            </a:r>
            <a:r>
              <a:rPr lang="en-GB" noProof="0" err="1"/>
              <a:t>malesuada</a:t>
            </a:r>
            <a:r>
              <a:rPr lang="en-GB" noProof="0"/>
              <a:t> </a:t>
            </a:r>
            <a:r>
              <a:rPr lang="en-GB" noProof="0" err="1"/>
              <a:t>feugiat</a:t>
            </a:r>
            <a:r>
              <a:rPr lang="en-GB" noProof="0"/>
              <a:t>. </a:t>
            </a:r>
            <a:r>
              <a:rPr lang="en-GB" noProof="0" err="1"/>
              <a:t>Curabitur</a:t>
            </a:r>
            <a:r>
              <a:rPr lang="en-GB" noProof="0"/>
              <a:t> non </a:t>
            </a:r>
            <a:r>
              <a:rPr lang="en-GB" noProof="0" err="1"/>
              <a:t>nulla</a:t>
            </a:r>
            <a:r>
              <a:rPr lang="en-GB" noProof="0"/>
              <a:t> sit </a:t>
            </a:r>
            <a:r>
              <a:rPr lang="en-GB" noProof="0" err="1"/>
              <a:t>amet</a:t>
            </a:r>
            <a:r>
              <a:rPr lang="en-GB" noProof="0"/>
              <a:t> </a:t>
            </a:r>
            <a:r>
              <a:rPr lang="en-GB" noProof="0" err="1"/>
              <a:t>nisl</a:t>
            </a:r>
            <a:r>
              <a:rPr lang="en-GB" noProof="0"/>
              <a:t> tempus convallis </a:t>
            </a:r>
            <a:r>
              <a:rPr lang="en-GB" noProof="0" err="1"/>
              <a:t>quis</a:t>
            </a:r>
            <a:r>
              <a:rPr lang="en-GB" noProof="0"/>
              <a:t> ac </a:t>
            </a:r>
            <a:r>
              <a:rPr lang="en-GB" noProof="0" err="1"/>
              <a:t>lectus</a:t>
            </a:r>
            <a:r>
              <a:rPr lang="en-GB" noProof="0"/>
              <a:t>.</a:t>
            </a:r>
          </a:p>
          <a:p>
            <a:r>
              <a:rPr lang="en-GB" noProof="0"/>
              <a:t>Proin </a:t>
            </a:r>
            <a:r>
              <a:rPr lang="en-GB" noProof="0" err="1"/>
              <a:t>eget</a:t>
            </a:r>
            <a:r>
              <a:rPr lang="en-GB" noProof="0"/>
              <a:t> </a:t>
            </a:r>
            <a:r>
              <a:rPr lang="en-GB" noProof="0" err="1"/>
              <a:t>tortor</a:t>
            </a:r>
            <a:r>
              <a:rPr lang="en-GB" noProof="0"/>
              <a:t> </a:t>
            </a:r>
            <a:r>
              <a:rPr lang="en-GB" noProof="0" err="1"/>
              <a:t>risus</a:t>
            </a:r>
            <a:r>
              <a:rPr lang="en-GB" noProof="0"/>
              <a:t>. Lorem ipsum </a:t>
            </a:r>
            <a:r>
              <a:rPr lang="en-GB" noProof="0" err="1"/>
              <a:t>dolor</a:t>
            </a:r>
            <a:r>
              <a:rPr lang="en-GB" noProof="0"/>
              <a:t> sit </a:t>
            </a:r>
            <a:r>
              <a:rPr lang="en-GB" noProof="0" err="1"/>
              <a:t>amet</a:t>
            </a:r>
            <a:r>
              <a:rPr lang="en-GB" noProof="0"/>
              <a:t>, </a:t>
            </a:r>
            <a:r>
              <a:rPr lang="en-GB" noProof="0" err="1"/>
              <a:t>consectetur</a:t>
            </a:r>
            <a:r>
              <a:rPr lang="en-GB" noProof="0"/>
              <a:t> </a:t>
            </a:r>
            <a:r>
              <a:rPr lang="en-GB" noProof="0" err="1"/>
              <a:t>adipiscing</a:t>
            </a:r>
            <a:r>
              <a:rPr lang="en-GB" noProof="0"/>
              <a:t> </a:t>
            </a:r>
            <a:r>
              <a:rPr lang="en-GB" noProof="0" err="1"/>
              <a:t>elit</a:t>
            </a:r>
            <a:r>
              <a:rPr lang="en-GB" noProof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838562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88">
          <p15:clr>
            <a:srgbClr val="FBAE40"/>
          </p15:clr>
        </p15:guide>
        <p15:guide id="2" orient="horz" pos="1729">
          <p15:clr>
            <a:srgbClr val="FBAE40"/>
          </p15:clr>
        </p15:guide>
      </p15:sldGuideLst>
    </p:ext>
  </p:extLs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ent with Tex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9B53F7F2-792C-5946-B26B-153D893CB55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075613" y="2097089"/>
            <a:ext cx="3673478" cy="410369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pt-BR" noProof="0"/>
              <a:t>Clique para editar os estilos de texto Mestres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663AB3E-8BB7-2D4E-9A4B-1FA373B92B4A}"/>
              </a:ext>
            </a:extLst>
          </p:cNvPr>
          <p:cNvSpPr txBox="1"/>
          <p:nvPr userDrawn="1"/>
        </p:nvSpPr>
        <p:spPr>
          <a:xfrm>
            <a:off x="442913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13 – 17 July  •  Kigali, Rwanda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4C75301D-79B8-304D-A9AB-978AFF907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6391" y="441325"/>
            <a:ext cx="7632700" cy="1223964"/>
          </a:xfrm>
          <a:prstGeom prst="rect">
            <a:avLst/>
          </a:prstGeom>
        </p:spPr>
        <p:txBody>
          <a:bodyPr lIns="0" tIns="0" rIns="0" bIns="0" anchor="t"/>
          <a:lstStyle/>
          <a:p>
            <a:r>
              <a:rPr lang="pt-BR" noProof="0"/>
              <a:t>Clique para editar o título Mestre</a:t>
            </a:r>
            <a:endParaRPr lang="en-GB" noProof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EEB2E94-95BD-AF4A-8CB8-DEF6AF2D71CC}"/>
              </a:ext>
            </a:extLst>
          </p:cNvPr>
          <p:cNvSpPr txBox="1"/>
          <p:nvPr userDrawn="1"/>
        </p:nvSpPr>
        <p:spPr>
          <a:xfrm>
            <a:off x="4116389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ias2025.org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3903E21-8E3C-EA42-845E-ACA015593389}"/>
              </a:ext>
            </a:extLst>
          </p:cNvPr>
          <p:cNvSpPr txBox="1"/>
          <p:nvPr userDrawn="1"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endParaRPr lang="en-GB" sz="1000" kern="1200" noProof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60080C-8E2C-13C8-F305-B9340CF0ACD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2913" y="2097088"/>
            <a:ext cx="7200900" cy="410368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noProof="0" err="1"/>
              <a:t>Nulla</a:t>
            </a:r>
            <a:r>
              <a:rPr lang="en-GB" noProof="0"/>
              <a:t> </a:t>
            </a:r>
            <a:r>
              <a:rPr lang="en-GB" noProof="0" err="1"/>
              <a:t>quis</a:t>
            </a:r>
            <a:r>
              <a:rPr lang="en-GB" noProof="0"/>
              <a:t> lorem </a:t>
            </a:r>
            <a:r>
              <a:rPr lang="en-GB" noProof="0" err="1"/>
              <a:t>ut</a:t>
            </a:r>
            <a:r>
              <a:rPr lang="en-GB" noProof="0"/>
              <a:t> libero </a:t>
            </a:r>
            <a:r>
              <a:rPr lang="en-GB" noProof="0" err="1"/>
              <a:t>malesuada</a:t>
            </a:r>
            <a:r>
              <a:rPr lang="en-GB" noProof="0"/>
              <a:t> </a:t>
            </a:r>
            <a:r>
              <a:rPr lang="en-GB" noProof="0" err="1"/>
              <a:t>feugiat</a:t>
            </a:r>
            <a:r>
              <a:rPr lang="en-GB" noProof="0"/>
              <a:t>. </a:t>
            </a:r>
            <a:r>
              <a:rPr lang="en-GB" noProof="0" err="1"/>
              <a:t>Curabitur</a:t>
            </a:r>
            <a:r>
              <a:rPr lang="en-GB" noProof="0"/>
              <a:t> non </a:t>
            </a:r>
            <a:r>
              <a:rPr lang="en-GB" noProof="0" err="1"/>
              <a:t>nulla</a:t>
            </a:r>
            <a:r>
              <a:rPr lang="en-GB" noProof="0"/>
              <a:t> sit </a:t>
            </a:r>
            <a:r>
              <a:rPr lang="en-GB" noProof="0" err="1"/>
              <a:t>amet</a:t>
            </a:r>
            <a:r>
              <a:rPr lang="en-GB" noProof="0"/>
              <a:t> </a:t>
            </a:r>
            <a:r>
              <a:rPr lang="en-GB" noProof="0" err="1"/>
              <a:t>nisl</a:t>
            </a:r>
            <a:r>
              <a:rPr lang="en-GB" noProof="0"/>
              <a:t> tempus convallis </a:t>
            </a:r>
            <a:r>
              <a:rPr lang="en-GB" noProof="0" err="1"/>
              <a:t>quis</a:t>
            </a:r>
            <a:r>
              <a:rPr lang="en-GB" noProof="0"/>
              <a:t> ac </a:t>
            </a:r>
            <a:r>
              <a:rPr lang="en-GB" noProof="0" err="1"/>
              <a:t>lectus</a:t>
            </a:r>
            <a:r>
              <a:rPr lang="en-GB" noProof="0"/>
              <a:t>.</a:t>
            </a:r>
          </a:p>
          <a:p>
            <a:r>
              <a:rPr lang="en-GB" noProof="0"/>
              <a:t>Proin </a:t>
            </a:r>
            <a:r>
              <a:rPr lang="en-GB" noProof="0" err="1"/>
              <a:t>eget</a:t>
            </a:r>
            <a:r>
              <a:rPr lang="en-GB" noProof="0"/>
              <a:t> </a:t>
            </a:r>
            <a:r>
              <a:rPr lang="en-GB" noProof="0" err="1"/>
              <a:t>tortor</a:t>
            </a:r>
            <a:r>
              <a:rPr lang="en-GB" noProof="0"/>
              <a:t> </a:t>
            </a:r>
            <a:r>
              <a:rPr lang="en-GB" noProof="0" err="1"/>
              <a:t>risus</a:t>
            </a:r>
            <a:r>
              <a:rPr lang="en-GB" noProof="0"/>
              <a:t>. Lorem ipsum </a:t>
            </a:r>
            <a:r>
              <a:rPr lang="en-GB" noProof="0" err="1"/>
              <a:t>dolor</a:t>
            </a:r>
            <a:r>
              <a:rPr lang="en-GB" noProof="0"/>
              <a:t> sit </a:t>
            </a:r>
            <a:r>
              <a:rPr lang="en-GB" noProof="0" err="1"/>
              <a:t>amet</a:t>
            </a:r>
            <a:r>
              <a:rPr lang="en-GB" noProof="0"/>
              <a:t>, </a:t>
            </a:r>
            <a:r>
              <a:rPr lang="en-GB" noProof="0" err="1"/>
              <a:t>consectetur</a:t>
            </a:r>
            <a:r>
              <a:rPr lang="en-GB" noProof="0"/>
              <a:t> </a:t>
            </a:r>
            <a:r>
              <a:rPr lang="en-GB" noProof="0" err="1"/>
              <a:t>adipiscing</a:t>
            </a:r>
            <a:r>
              <a:rPr lang="en-GB" noProof="0"/>
              <a:t> </a:t>
            </a:r>
            <a:r>
              <a:rPr lang="en-GB" noProof="0" err="1"/>
              <a:t>elit</a:t>
            </a:r>
            <a:r>
              <a:rPr lang="en-GB" noProof="0"/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noProof="0"/>
              <a:t>Donec </a:t>
            </a:r>
            <a:r>
              <a:rPr lang="en-GB" noProof="0" err="1"/>
              <a:t>rutrum</a:t>
            </a:r>
            <a:r>
              <a:rPr lang="en-GB" noProof="0"/>
              <a:t> </a:t>
            </a:r>
            <a:r>
              <a:rPr lang="en-GB" noProof="0" err="1"/>
              <a:t>congue</a:t>
            </a:r>
            <a:r>
              <a:rPr lang="en-GB" noProof="0"/>
              <a:t> </a:t>
            </a:r>
            <a:r>
              <a:rPr lang="en-GB" noProof="0" err="1"/>
              <a:t>leo</a:t>
            </a:r>
            <a:r>
              <a:rPr lang="en-GB" noProof="0"/>
              <a:t> </a:t>
            </a:r>
            <a:r>
              <a:rPr lang="en-GB" noProof="0" err="1"/>
              <a:t>eget</a:t>
            </a:r>
            <a:r>
              <a:rPr lang="en-GB" noProof="0"/>
              <a:t> </a:t>
            </a:r>
            <a:r>
              <a:rPr lang="en-GB" noProof="0" err="1"/>
              <a:t>malesuada</a:t>
            </a:r>
            <a:r>
              <a:rPr lang="en-GB" noProof="0"/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noProof="0" err="1"/>
              <a:t>Curabitur</a:t>
            </a:r>
            <a:r>
              <a:rPr lang="en-GB" noProof="0"/>
              <a:t> </a:t>
            </a:r>
            <a:r>
              <a:rPr lang="en-GB" noProof="0" err="1"/>
              <a:t>aliquet</a:t>
            </a:r>
            <a:r>
              <a:rPr lang="en-GB" noProof="0"/>
              <a:t> </a:t>
            </a:r>
            <a:r>
              <a:rPr lang="en-GB" noProof="0" err="1"/>
              <a:t>quam</a:t>
            </a:r>
            <a:r>
              <a:rPr lang="en-GB" noProof="0"/>
              <a:t> id dui </a:t>
            </a:r>
            <a:r>
              <a:rPr lang="en-GB" noProof="0" err="1"/>
              <a:t>posuere</a:t>
            </a:r>
            <a:r>
              <a:rPr lang="en-GB" noProof="0"/>
              <a:t> </a:t>
            </a:r>
            <a:r>
              <a:rPr lang="en-GB" noProof="0" err="1"/>
              <a:t>blandit</a:t>
            </a:r>
            <a:r>
              <a:rPr lang="en-GB" noProof="0"/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noProof="0"/>
              <a:t>Proin </a:t>
            </a:r>
            <a:r>
              <a:rPr lang="en-GB" noProof="0" err="1"/>
              <a:t>eget</a:t>
            </a:r>
            <a:r>
              <a:rPr lang="en-GB" noProof="0"/>
              <a:t> </a:t>
            </a:r>
            <a:r>
              <a:rPr lang="en-GB" noProof="0" err="1"/>
              <a:t>tortor</a:t>
            </a:r>
            <a:r>
              <a:rPr lang="en-GB" noProof="0"/>
              <a:t> </a:t>
            </a:r>
            <a:r>
              <a:rPr lang="en-GB" noProof="0" err="1"/>
              <a:t>risus</a:t>
            </a:r>
            <a:r>
              <a:rPr lang="en-GB" noProof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256015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88">
          <p15:clr>
            <a:srgbClr val="FBAE40"/>
          </p15:clr>
        </p15:guide>
        <p15:guide id="2" orient="horz" pos="1729">
          <p15:clr>
            <a:srgbClr val="FBAE40"/>
          </p15:clr>
        </p15:guide>
      </p15:sldGuideLst>
    </p:ext>
  </p:extLs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Image with Ca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2D4093A-7AF9-304D-AE6D-F745B4F0164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2915" y="3256767"/>
            <a:ext cx="5437188" cy="2944008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2000"/>
            </a:lvl1pPr>
          </a:lstStyle>
          <a:p>
            <a:pPr lvl="0"/>
            <a:r>
              <a:rPr lang="en-GB" noProof="0" err="1"/>
              <a:t>Nulla</a:t>
            </a:r>
            <a:r>
              <a:rPr lang="en-GB" noProof="0"/>
              <a:t> </a:t>
            </a:r>
            <a:r>
              <a:rPr lang="en-GB" noProof="0" err="1"/>
              <a:t>quis</a:t>
            </a:r>
            <a:r>
              <a:rPr lang="en-GB" noProof="0"/>
              <a:t> lorem </a:t>
            </a:r>
            <a:r>
              <a:rPr lang="en-GB" noProof="0" err="1"/>
              <a:t>ut</a:t>
            </a:r>
            <a:r>
              <a:rPr lang="en-GB" noProof="0"/>
              <a:t> libero </a:t>
            </a:r>
            <a:r>
              <a:rPr lang="en-GB" noProof="0" err="1"/>
              <a:t>malesuada</a:t>
            </a:r>
            <a:r>
              <a:rPr lang="en-GB" noProof="0"/>
              <a:t> </a:t>
            </a:r>
            <a:r>
              <a:rPr lang="en-GB" noProof="0" err="1"/>
              <a:t>feugiat</a:t>
            </a:r>
            <a:r>
              <a:rPr lang="en-GB" noProof="0"/>
              <a:t>. </a:t>
            </a:r>
            <a:r>
              <a:rPr lang="en-GB" noProof="0" err="1"/>
              <a:t>Curabitur</a:t>
            </a:r>
            <a:r>
              <a:rPr lang="en-GB" noProof="0"/>
              <a:t> non </a:t>
            </a:r>
            <a:r>
              <a:rPr lang="en-GB" noProof="0" err="1"/>
              <a:t>nulla</a:t>
            </a:r>
            <a:r>
              <a:rPr lang="en-GB" noProof="0"/>
              <a:t> sit </a:t>
            </a:r>
            <a:r>
              <a:rPr lang="en-GB" noProof="0" err="1"/>
              <a:t>amet</a:t>
            </a:r>
            <a:r>
              <a:rPr lang="en-GB" noProof="0"/>
              <a:t> </a:t>
            </a:r>
            <a:r>
              <a:rPr lang="en-GB" noProof="0" err="1"/>
              <a:t>nisl</a:t>
            </a:r>
            <a:r>
              <a:rPr lang="en-GB" noProof="0"/>
              <a:t> tempus convallis </a:t>
            </a:r>
            <a:r>
              <a:rPr lang="en-GB" noProof="0" err="1"/>
              <a:t>quis</a:t>
            </a:r>
            <a:r>
              <a:rPr lang="en-GB" noProof="0"/>
              <a:t> ac </a:t>
            </a:r>
            <a:r>
              <a:rPr lang="en-GB" noProof="0" err="1"/>
              <a:t>lectus</a:t>
            </a:r>
            <a:r>
              <a:rPr lang="en-GB" noProof="0"/>
              <a:t>.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22C07795-8A1B-4F48-ADAF-7475467E7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1665294"/>
            <a:ext cx="5437187" cy="1428641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pt-BR" noProof="0"/>
              <a:t>Clique para editar o título Mestre</a:t>
            </a:r>
            <a:endParaRPr lang="en-GB" noProof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5BEA16-9E9F-0D4A-9C31-85DAC460949F}"/>
              </a:ext>
            </a:extLst>
          </p:cNvPr>
          <p:cNvSpPr txBox="1"/>
          <p:nvPr userDrawn="1"/>
        </p:nvSpPr>
        <p:spPr>
          <a:xfrm>
            <a:off x="442913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13 – 17 July  •  Kigali, Rwanda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A3A0912-00E9-3E4E-9381-0A5C958C62D2}"/>
              </a:ext>
            </a:extLst>
          </p:cNvPr>
          <p:cNvSpPr txBox="1"/>
          <p:nvPr userDrawn="1"/>
        </p:nvSpPr>
        <p:spPr>
          <a:xfrm>
            <a:off x="4116389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ias2025.org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DD43CCD-AAFC-B847-BF0F-B7E2A805F6E1}"/>
              </a:ext>
            </a:extLst>
          </p:cNvPr>
          <p:cNvSpPr txBox="1"/>
          <p:nvPr userDrawn="1"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endParaRPr lang="en-GB" sz="1000" kern="1200" noProof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5FD00EE-BA8D-4911-16EE-CA53007DC8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8272945" y="0"/>
            <a:ext cx="3919055" cy="6858000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A12FA691-34E1-B147-9F45-2CFB053A59B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74702" y="979714"/>
            <a:ext cx="4734000" cy="4898572"/>
          </a:xfrm>
          <a:prstGeom prst="rect">
            <a:avLst/>
          </a:prstGeom>
          <a:solidFill>
            <a:schemeClr val="accent2"/>
          </a:solidFill>
        </p:spPr>
        <p:txBody>
          <a:bodyPr lIns="0" tIns="0" rIns="0" bIns="0" anchor="ctr"/>
          <a:lstStyle>
            <a:lvl1pPr marL="0" indent="0" algn="ctr">
              <a:buNone/>
              <a:defRPr/>
            </a:lvl1pPr>
          </a:lstStyle>
          <a:p>
            <a:r>
              <a:rPr lang="pt-BR" noProof="0"/>
              <a:t>Clique no ícone para adicionar uma imagem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65259165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Image and Content - Patter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9B53F7F2-792C-5946-B26B-153D893CB55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311903" y="2097091"/>
            <a:ext cx="5437188" cy="410368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pt-BR" noProof="0"/>
              <a:t>Clique para editar os estilos de texto Mestres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A9FAEF4-2CDC-9742-AEF3-A25C5A448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6391" y="441325"/>
            <a:ext cx="7632700" cy="1223964"/>
          </a:xfrm>
          <a:prstGeom prst="rect">
            <a:avLst/>
          </a:prstGeom>
        </p:spPr>
        <p:txBody>
          <a:bodyPr lIns="0" tIns="0" rIns="0" bIns="0" anchor="t"/>
          <a:lstStyle/>
          <a:p>
            <a:r>
              <a:rPr lang="pt-BR" noProof="0"/>
              <a:t>Clique para editar o título Mestre</a:t>
            </a:r>
            <a:endParaRPr lang="en-GB" noProof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F9BC3C2-303A-12CB-9291-D0D960E99FC9}"/>
              </a:ext>
            </a:extLst>
          </p:cNvPr>
          <p:cNvSpPr txBox="1"/>
          <p:nvPr userDrawn="1"/>
        </p:nvSpPr>
        <p:spPr>
          <a:xfrm>
            <a:off x="4116388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13 – 17 July  •  Kigali, Rwanda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7A9DA97-3B37-BB0F-1BE6-74FB3CC95EA0}"/>
              </a:ext>
            </a:extLst>
          </p:cNvPr>
          <p:cNvSpPr txBox="1"/>
          <p:nvPr userDrawn="1"/>
        </p:nvSpPr>
        <p:spPr>
          <a:xfrm>
            <a:off x="7789864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ias2025.org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587F51E-9D60-F793-C968-27BFB68286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0" y="2097090"/>
            <a:ext cx="2381293" cy="4760909"/>
          </a:xfrm>
          <a:prstGeom prst="rect">
            <a:avLst/>
          </a:prstGeom>
        </p:spPr>
      </p:pic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14DCF326-D6B4-5E4A-8E2C-D9FE40FD28A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188719" y="2098800"/>
            <a:ext cx="4690800" cy="3571200"/>
          </a:xfrm>
          <a:prstGeom prst="rect">
            <a:avLst/>
          </a:prstGeom>
          <a:solidFill>
            <a:schemeClr val="accent2"/>
          </a:solidFill>
        </p:spPr>
        <p:txBody>
          <a:bodyPr lIns="0" tIns="0" rIns="0" bIns="0" anchor="ctr"/>
          <a:lstStyle>
            <a:lvl1pPr marL="0" indent="0" algn="ctr">
              <a:buNone/>
              <a:defRPr/>
            </a:lvl1pPr>
          </a:lstStyle>
          <a:p>
            <a:r>
              <a:rPr lang="pt-BR" noProof="0"/>
              <a:t>Clique no ícone para adicionar uma imagem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91333782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Imag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C6D1B286-EE94-DE44-8BBB-C1AC4686368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42913" y="2097089"/>
            <a:ext cx="5437187" cy="410368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pt-BR" noProof="0"/>
              <a:t>Clique para editar os estilos de texto Mestres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93976421-9C43-4A44-829D-511FFE0243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6391" y="441325"/>
            <a:ext cx="7632700" cy="1223964"/>
          </a:xfrm>
          <a:prstGeom prst="rect">
            <a:avLst/>
          </a:prstGeom>
        </p:spPr>
        <p:txBody>
          <a:bodyPr lIns="0" tIns="0" rIns="0" bIns="0" anchor="t"/>
          <a:lstStyle/>
          <a:p>
            <a:r>
              <a:rPr lang="pt-BR" noProof="0"/>
              <a:t>Clique para editar o título Mestre</a:t>
            </a:r>
            <a:endParaRPr lang="en-GB" noProof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BCB34A3-C584-1046-8C17-AB1BCE2694C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11903" y="2097091"/>
            <a:ext cx="5437188" cy="4103687"/>
          </a:xfrm>
          <a:prstGeom prst="rect">
            <a:avLst/>
          </a:prstGeom>
          <a:solidFill>
            <a:schemeClr val="accent2"/>
          </a:solidFill>
        </p:spPr>
        <p:txBody>
          <a:bodyPr lIns="0" tIns="0" rIns="0" bIns="0" anchor="ctr"/>
          <a:lstStyle>
            <a:lvl1pPr marL="0" indent="0" algn="ctr">
              <a:buNone/>
              <a:defRPr/>
            </a:lvl1pPr>
          </a:lstStyle>
          <a:p>
            <a:r>
              <a:rPr lang="pt-BR" noProof="0"/>
              <a:t>Clique no ícone para adicionar uma imagem</a:t>
            </a:r>
            <a:endParaRPr lang="en-GB" noProof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0FD6BC-85DA-4F47-A647-F2C427823D98}"/>
              </a:ext>
            </a:extLst>
          </p:cNvPr>
          <p:cNvSpPr txBox="1"/>
          <p:nvPr userDrawn="1"/>
        </p:nvSpPr>
        <p:spPr>
          <a:xfrm>
            <a:off x="442913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13 – 17 July  •  Kigali, Rwanda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4D34DC7-EE56-704B-BED2-428093484F64}"/>
              </a:ext>
            </a:extLst>
          </p:cNvPr>
          <p:cNvSpPr txBox="1"/>
          <p:nvPr userDrawn="1"/>
        </p:nvSpPr>
        <p:spPr>
          <a:xfrm>
            <a:off x="4116389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ias2025.org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51A06C6-814D-4A47-8F9A-552C373FA66E}"/>
              </a:ext>
            </a:extLst>
          </p:cNvPr>
          <p:cNvSpPr txBox="1"/>
          <p:nvPr userDrawn="1"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endParaRPr lang="en-GB" sz="1000" kern="1200" noProof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853658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Full slide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1EAEC98C-6D09-7F42-88C1-4A9DE54466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6391" y="441325"/>
            <a:ext cx="7632700" cy="4609306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>
              <a:defRPr sz="4800" b="0" i="0">
                <a:latin typeface="+mn-lt"/>
                <a:ea typeface="IAS Ribbon Sans Regular" pitchFamily="2" charset="0"/>
              </a:defRPr>
            </a:lvl1pPr>
          </a:lstStyle>
          <a:p>
            <a:r>
              <a:rPr lang="en-GB" noProof="0"/>
              <a:t>“Click to edit Master title style”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B69231F-CE46-B143-A02F-F3089167ACB3}"/>
              </a:ext>
            </a:extLst>
          </p:cNvPr>
          <p:cNvSpPr txBox="1"/>
          <p:nvPr userDrawn="1"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endParaRPr lang="en-GB" sz="1000" kern="1200" noProof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683131-2416-4447-B094-A11566C2968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16388" y="5364956"/>
            <a:ext cx="7632700" cy="83581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000" b="0" i="0">
                <a:solidFill>
                  <a:schemeClr val="accent1"/>
                </a:solidFill>
                <a:latin typeface="+mj-lt"/>
                <a:ea typeface="IAS Ribbon Sans Regular" pitchFamily="2" charset="0"/>
              </a:defRPr>
            </a:lvl1pPr>
          </a:lstStyle>
          <a:p>
            <a:pPr lvl="0"/>
            <a:r>
              <a:rPr lang="en-GB" noProof="0"/>
              <a:t>Quote citation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9CD793-F130-9CB2-2451-FA943BB6AE2F}"/>
              </a:ext>
            </a:extLst>
          </p:cNvPr>
          <p:cNvSpPr txBox="1"/>
          <p:nvPr userDrawn="1"/>
        </p:nvSpPr>
        <p:spPr>
          <a:xfrm>
            <a:off x="4116388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13 – 17 July  •  Kigali, Rwanda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239B4C-6F81-2889-0EB9-39A0F6583ECD}"/>
              </a:ext>
            </a:extLst>
          </p:cNvPr>
          <p:cNvSpPr txBox="1"/>
          <p:nvPr userDrawn="1"/>
        </p:nvSpPr>
        <p:spPr>
          <a:xfrm>
            <a:off x="7789864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ias2025.org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5E9DFF-8818-3B55-540A-51B035EB08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098800"/>
            <a:ext cx="3569400" cy="475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78490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6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EC011-DA96-4A47-9C9B-18634EFA223A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5/8/2026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65EDC-1A0A-B449-8ED6-7435A21D4FC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8892985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4048" y="1598085"/>
            <a:ext cx="11436348" cy="448204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lnSpc>
                <a:spcPct val="100000"/>
              </a:lnSpc>
              <a:spcBef>
                <a:spcPts val="1200"/>
              </a:spcBef>
              <a:buClr>
                <a:schemeClr val="bg2"/>
              </a:buClr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4350" indent="-285750">
              <a:lnSpc>
                <a:spcPct val="100000"/>
              </a:lnSpc>
              <a:spcBef>
                <a:spcPts val="200"/>
              </a:spcBef>
              <a:buClr>
                <a:schemeClr val="bg2"/>
              </a:buClr>
              <a:buSzPct val="100000"/>
              <a:buFont typeface="Arial Narrow" panose="020B0606020202030204" pitchFamily="34" charset="0"/>
              <a:buChar char="–"/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42950" indent="-228600">
              <a:lnSpc>
                <a:spcPct val="100000"/>
              </a:lnSpc>
              <a:spcBef>
                <a:spcPts val="2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-228600">
              <a:lnSpc>
                <a:spcPct val="100000"/>
              </a:lnSpc>
              <a:spcBef>
                <a:spcPts val="200"/>
              </a:spcBef>
              <a:buClr>
                <a:schemeClr val="bg2"/>
              </a:buClr>
              <a:buSzPct val="100000"/>
              <a:tabLst/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257300" indent="-171450">
              <a:lnSpc>
                <a:spcPct val="100000"/>
              </a:lnSpc>
              <a:spcBef>
                <a:spcPts val="200"/>
              </a:spcBef>
              <a:buClr>
                <a:schemeClr val="bg2"/>
              </a:buClr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7825" y="255181"/>
            <a:ext cx="11436349" cy="972746"/>
          </a:xfrm>
        </p:spPr>
        <p:txBody>
          <a:bodyPr lIns="0" tIns="0" rIns="0" bIns="45720" anchor="b">
            <a:noAutofit/>
          </a:bodyPr>
          <a:lstStyle>
            <a:lvl1pPr>
              <a:defRPr sz="32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&lt;Slide Title&gt;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0D126F0-0D23-46CA-BFB7-A1BFB0B90603}"/>
              </a:ext>
            </a:extLst>
          </p:cNvPr>
          <p:cNvCxnSpPr/>
          <p:nvPr/>
        </p:nvCxnSpPr>
        <p:spPr>
          <a:xfrm>
            <a:off x="377825" y="1227932"/>
            <a:ext cx="11436350" cy="0"/>
          </a:xfrm>
          <a:prstGeom prst="line">
            <a:avLst/>
          </a:prstGeom>
          <a:ln w="317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57B7DAE8-9A88-41ED-9152-A2693AB22A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-2" y="6356350"/>
            <a:ext cx="12192001" cy="501650"/>
          </a:xfrm>
          <a:prstGeom prst="rect">
            <a:avLst/>
          </a:prstGeom>
        </p:spPr>
        <p:txBody>
          <a:bodyPr vert="horz" lIns="137160" tIns="0" rIns="137160" bIns="91440" rtlCol="0" anchor="b" anchorCtr="0"/>
          <a:lstStyle>
            <a:lvl1pPr algn="l">
              <a:defRPr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CFC96CB-0B90-4F97-BEB8-48B483269B7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20000" y="-1"/>
            <a:ext cx="4572000" cy="252239"/>
          </a:xfrm>
        </p:spPr>
        <p:txBody>
          <a:bodyPr tIns="45720" rIns="137160">
            <a:noAutofit/>
          </a:bodyPr>
          <a:lstStyle>
            <a:lvl1pPr marL="0" indent="0" algn="r">
              <a:buFontTx/>
              <a:buNone/>
              <a:defRPr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84" indent="0">
              <a:buFontTx/>
              <a:buNone/>
              <a:defRPr/>
            </a:lvl2pPr>
            <a:lvl3pPr marL="1217052" indent="0">
              <a:buFontTx/>
              <a:buNone/>
              <a:defRPr/>
            </a:lvl3pPr>
            <a:lvl4pPr marL="1680591" indent="0">
              <a:buFontTx/>
              <a:buNone/>
              <a:defRPr/>
            </a:lvl4pPr>
            <a:lvl5pPr marL="2142013" indent="0">
              <a:buFontTx/>
              <a:buNone/>
              <a:defRPr/>
            </a:lvl5pPr>
          </a:lstStyle>
          <a:p>
            <a:pPr marL="0" marR="0" lvl="0" indent="0" algn="r" defTabSz="4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95000"/>
              <a:buFontTx/>
              <a:buNone/>
              <a:tabLst/>
              <a:defRPr/>
            </a:pPr>
            <a:r>
              <a:rPr lang="en-US"/>
              <a:t>Label for locking</a:t>
            </a:r>
          </a:p>
        </p:txBody>
      </p:sp>
    </p:spTree>
    <p:extLst>
      <p:ext uri="{BB962C8B-B14F-4D97-AF65-F5344CB8AC3E}">
        <p14:creationId xmlns:p14="http://schemas.microsoft.com/office/powerpoint/2010/main" val="41114840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6CE5D1F0-AB30-43D1-A0AE-998C4E040F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825" y="313267"/>
            <a:ext cx="11436349" cy="914660"/>
          </a:xfrm>
        </p:spPr>
        <p:txBody>
          <a:bodyPr lIns="0" tIns="0" rIns="0" bIns="45720" anchor="b">
            <a:noAutofit/>
          </a:bodyPr>
          <a:lstStyle>
            <a:lvl1pPr>
              <a:defRPr sz="32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&lt;Slide Title&gt;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3"/>
          </p:nvPr>
        </p:nvSpPr>
        <p:spPr>
          <a:xfrm>
            <a:off x="381001" y="1598085"/>
            <a:ext cx="5514564" cy="4482044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1200"/>
              </a:spcBef>
              <a:buClr>
                <a:schemeClr val="bg2"/>
              </a:buClr>
              <a:defRPr>
                <a:solidFill>
                  <a:srgbClr val="000000"/>
                </a:solidFill>
              </a:defRPr>
            </a:lvl1pPr>
            <a:lvl2pPr marL="509588" indent="-276225">
              <a:buClr>
                <a:schemeClr val="bg2"/>
              </a:buClr>
              <a:buFont typeface="Arial Narrow" panose="020B0606020202030204" pitchFamily="34" charset="0"/>
              <a:buChar char="–"/>
              <a:defRPr>
                <a:solidFill>
                  <a:srgbClr val="000000"/>
                </a:solidFill>
              </a:defRPr>
            </a:lvl2pPr>
            <a:lvl3pPr>
              <a:buClr>
                <a:schemeClr val="bg2"/>
              </a:buClr>
              <a:defRPr>
                <a:solidFill>
                  <a:srgbClr val="000000"/>
                </a:solidFill>
              </a:defRPr>
            </a:lvl3pPr>
            <a:lvl4pPr>
              <a:buClr>
                <a:schemeClr val="bg2"/>
              </a:buClr>
              <a:defRPr>
                <a:solidFill>
                  <a:srgbClr val="000000"/>
                </a:solidFill>
              </a:defRPr>
            </a:lvl4pPr>
            <a:lvl5pPr>
              <a:buClr>
                <a:schemeClr val="bg2"/>
              </a:buCl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307016" y="1598085"/>
            <a:ext cx="5514564" cy="4482044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1200"/>
              </a:spcBef>
              <a:buClr>
                <a:schemeClr val="bg2"/>
              </a:buClr>
              <a:defRPr>
                <a:solidFill>
                  <a:srgbClr val="000000"/>
                </a:solidFill>
              </a:defRPr>
            </a:lvl1pPr>
            <a:lvl2pPr marL="509588" indent="-276225">
              <a:buClr>
                <a:schemeClr val="bg2"/>
              </a:buClr>
              <a:buFont typeface="Arial Narrow" panose="020B0606020202030204" pitchFamily="34" charset="0"/>
              <a:buChar char="–"/>
              <a:defRPr>
                <a:solidFill>
                  <a:srgbClr val="000000"/>
                </a:solidFill>
              </a:defRPr>
            </a:lvl2pPr>
            <a:lvl3pPr>
              <a:buClr>
                <a:schemeClr val="bg2"/>
              </a:buClr>
              <a:defRPr>
                <a:solidFill>
                  <a:srgbClr val="000000"/>
                </a:solidFill>
              </a:defRPr>
            </a:lvl3pPr>
            <a:lvl4pPr>
              <a:buClr>
                <a:schemeClr val="bg2"/>
              </a:buClr>
              <a:defRPr>
                <a:solidFill>
                  <a:srgbClr val="000000"/>
                </a:solidFill>
              </a:defRPr>
            </a:lvl4pPr>
            <a:lvl5pPr>
              <a:buClr>
                <a:schemeClr val="bg2"/>
              </a:buCl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260AA23-087E-4675-9E2F-DDEBC5D945D6}"/>
              </a:ext>
            </a:extLst>
          </p:cNvPr>
          <p:cNvCxnSpPr/>
          <p:nvPr/>
        </p:nvCxnSpPr>
        <p:spPr>
          <a:xfrm>
            <a:off x="377825" y="1227932"/>
            <a:ext cx="11436350" cy="0"/>
          </a:xfrm>
          <a:prstGeom prst="line">
            <a:avLst/>
          </a:prstGeom>
          <a:ln w="317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D1C18BB7-8B96-401D-A546-77E2D23E1CA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20000" y="-1"/>
            <a:ext cx="4572000" cy="252239"/>
          </a:xfrm>
        </p:spPr>
        <p:txBody>
          <a:bodyPr tIns="45720" rIns="137160">
            <a:noAutofit/>
          </a:bodyPr>
          <a:lstStyle>
            <a:lvl1pPr marL="0" indent="0" algn="r">
              <a:buFontTx/>
              <a:buNone/>
              <a:defRPr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84" indent="0">
              <a:buFontTx/>
              <a:buNone/>
              <a:defRPr/>
            </a:lvl2pPr>
            <a:lvl3pPr marL="1217052" indent="0">
              <a:buFontTx/>
              <a:buNone/>
              <a:defRPr/>
            </a:lvl3pPr>
            <a:lvl4pPr marL="1680591" indent="0">
              <a:buFontTx/>
              <a:buNone/>
              <a:defRPr/>
            </a:lvl4pPr>
            <a:lvl5pPr marL="2142013" indent="0">
              <a:buFontTx/>
              <a:buNone/>
              <a:defRPr/>
            </a:lvl5pPr>
          </a:lstStyle>
          <a:p>
            <a:pPr lvl="0"/>
            <a:r>
              <a:rPr lang="en-US"/>
              <a:t>Label for locking</a:t>
            </a:r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C36112B8-8E42-4B63-B721-4E1EF88637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-2" y="6356350"/>
            <a:ext cx="12192001" cy="501650"/>
          </a:xfrm>
          <a:prstGeom prst="rect">
            <a:avLst/>
          </a:prstGeom>
        </p:spPr>
        <p:txBody>
          <a:bodyPr vert="horz" lIns="137160" tIns="0" rIns="137160" bIns="91440" rtlCol="0" anchor="b" anchorCtr="0"/>
          <a:lstStyle>
            <a:lvl1pPr algn="l">
              <a:defRPr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3514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2E854-040B-6AC1-072B-89B63E7778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995FFA-D442-3ED8-3B38-1EBD5970C7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B68E53-F62E-26FB-7B16-E3D69BF583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680AF-F291-794A-B9FC-B0C41A18AB45}" type="datetimeFigureOut">
              <a:rPr lang="en-US" smtClean="0"/>
              <a:t>5/8/2026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D90072-59CD-5B74-E87C-B3E0B3A1ED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FCF2B4-48BE-FE2F-D617-8CA32C61D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548C2-9038-D046-A9CB-1F0B9AABB3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53280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TH: Beige Title slide w/ editable photo sh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Optional footer (program team name, etc.)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/>
              <a:t>Presentation Title | Section Title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D367D-202E-4BB0-8243-51A46362D7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12192000" cy="6877051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ctr"/>
            <a:endParaRPr lang="en-US" dirty="0"/>
          </a:p>
        </p:txBody>
      </p:sp>
      <p:sp>
        <p:nvSpPr>
          <p:cNvPr id="7" name="Rectangle 6"/>
          <p:cNvSpPr>
            <a:spLocks noChangeAspect="1"/>
          </p:cNvSpPr>
          <p:nvPr/>
        </p:nvSpPr>
        <p:spPr>
          <a:xfrm>
            <a:off x="8312150" y="1"/>
            <a:ext cx="2927350" cy="145626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Freeform: Shape 7"/>
          <p:cNvSpPr>
            <a:spLocks noChangeAspect="1"/>
          </p:cNvSpPr>
          <p:nvPr/>
        </p:nvSpPr>
        <p:spPr>
          <a:xfrm>
            <a:off x="8312150" y="5391153"/>
            <a:ext cx="2927350" cy="1466850"/>
          </a:xfrm>
          <a:custGeom>
            <a:avLst/>
            <a:gdLst>
              <a:gd name="connsiteX0" fmla="*/ 1097756 w 2195512"/>
              <a:gd name="connsiteY0" fmla="*/ 0 h 1100137"/>
              <a:gd name="connsiteX1" fmla="*/ 2195512 w 2195512"/>
              <a:gd name="connsiteY1" fmla="*/ 1096963 h 1100137"/>
              <a:gd name="connsiteX2" fmla="*/ 2195352 w 2195512"/>
              <a:gd name="connsiteY2" fmla="*/ 1100137 h 1100137"/>
              <a:gd name="connsiteX3" fmla="*/ 161 w 2195512"/>
              <a:gd name="connsiteY3" fmla="*/ 1100137 h 1100137"/>
              <a:gd name="connsiteX4" fmla="*/ 0 w 2195512"/>
              <a:gd name="connsiteY4" fmla="*/ 1096963 h 1100137"/>
              <a:gd name="connsiteX5" fmla="*/ 1097756 w 2195512"/>
              <a:gd name="connsiteY5" fmla="*/ 0 h 1100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95512" h="1100137">
                <a:moveTo>
                  <a:pt x="1097756" y="0"/>
                </a:moveTo>
                <a:cubicBezTo>
                  <a:pt x="1704030" y="0"/>
                  <a:pt x="2195512" y="491127"/>
                  <a:pt x="2195512" y="1096963"/>
                </a:cubicBezTo>
                <a:lnTo>
                  <a:pt x="2195352" y="1100137"/>
                </a:lnTo>
                <a:lnTo>
                  <a:pt x="161" y="1100137"/>
                </a:lnTo>
                <a:lnTo>
                  <a:pt x="0" y="1096963"/>
                </a:lnTo>
                <a:cubicBezTo>
                  <a:pt x="0" y="491127"/>
                  <a:pt x="491482" y="0"/>
                  <a:pt x="109775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>
              <a:defRPr/>
            </a:pPr>
            <a:endParaRPr lang="en-US"/>
          </a:p>
        </p:txBody>
      </p:sp>
      <p:sp>
        <p:nvSpPr>
          <p:cNvPr id="9" name="Freeform: Shape 8"/>
          <p:cNvSpPr>
            <a:spLocks noChangeAspect="1"/>
          </p:cNvSpPr>
          <p:nvPr/>
        </p:nvSpPr>
        <p:spPr>
          <a:xfrm>
            <a:off x="8335645" y="1755503"/>
            <a:ext cx="2880360" cy="3336415"/>
          </a:xfrm>
          <a:custGeom>
            <a:avLst/>
            <a:gdLst>
              <a:gd name="connsiteX0" fmla="*/ 1097281 w 2194562"/>
              <a:gd name="connsiteY0" fmla="*/ 0 h 2542032"/>
              <a:gd name="connsiteX1" fmla="*/ 2194561 w 2194562"/>
              <a:gd name="connsiteY1" fmla="*/ 548640 h 2542032"/>
              <a:gd name="connsiteX2" fmla="*/ 2194562 w 2194562"/>
              <a:gd name="connsiteY2" fmla="*/ 548640 h 2542032"/>
              <a:gd name="connsiteX3" fmla="*/ 2194562 w 2194562"/>
              <a:gd name="connsiteY3" fmla="*/ 1993392 h 2542032"/>
              <a:gd name="connsiteX4" fmla="*/ 2194560 w 2194562"/>
              <a:gd name="connsiteY4" fmla="*/ 1993392 h 2542032"/>
              <a:gd name="connsiteX5" fmla="*/ 1097280 w 2194562"/>
              <a:gd name="connsiteY5" fmla="*/ 2542032 h 2542032"/>
              <a:gd name="connsiteX6" fmla="*/ 0 w 2194562"/>
              <a:gd name="connsiteY6" fmla="*/ 1993392 h 2542032"/>
              <a:gd name="connsiteX7" fmla="*/ 1 w 2194562"/>
              <a:gd name="connsiteY7" fmla="*/ 1993392 h 2542032"/>
              <a:gd name="connsiteX8" fmla="*/ 1 w 2194562"/>
              <a:gd name="connsiteY8" fmla="*/ 548640 h 2542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94562" h="2542032">
                <a:moveTo>
                  <a:pt x="1097281" y="0"/>
                </a:moveTo>
                <a:lnTo>
                  <a:pt x="2194561" y="548640"/>
                </a:lnTo>
                <a:lnTo>
                  <a:pt x="2194562" y="548640"/>
                </a:lnTo>
                <a:lnTo>
                  <a:pt x="2194562" y="1993392"/>
                </a:lnTo>
                <a:lnTo>
                  <a:pt x="2194560" y="1993392"/>
                </a:lnTo>
                <a:lnTo>
                  <a:pt x="1097280" y="2542032"/>
                </a:lnTo>
                <a:lnTo>
                  <a:pt x="0" y="1993392"/>
                </a:lnTo>
                <a:lnTo>
                  <a:pt x="1" y="1993392"/>
                </a:lnTo>
                <a:lnTo>
                  <a:pt x="1" y="548640"/>
                </a:lnTo>
                <a:close/>
              </a:path>
            </a:pathLst>
          </a:custGeom>
          <a:noFill/>
          <a:ln w="15875">
            <a:solidFill>
              <a:schemeClr val="accent1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2"/>
          <p:cNvSpPr>
            <a:spLocks noGrp="1"/>
          </p:cNvSpPr>
          <p:nvPr>
            <p:ph type="body" sz="quarter" idx="15" hasCustomPrompt="1"/>
          </p:nvPr>
        </p:nvSpPr>
        <p:spPr>
          <a:xfrm>
            <a:off x="11921553" y="208248"/>
            <a:ext cx="147432" cy="3065893"/>
          </a:xfrm>
          <a:prstGeom prst="rect">
            <a:avLst/>
          </a:prstGeom>
        </p:spPr>
        <p:txBody>
          <a:bodyPr vert="vert270" lIns="0" tIns="0" rIns="0" bIns="0" anchor="t" anchorCtr="0"/>
          <a:lstStyle>
            <a:lvl1pPr algn="r">
              <a:defRPr sz="6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Photo: Name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5875631"/>
            <a:ext cx="994416" cy="418605"/>
          </a:xfrm>
          <a:prstGeom prst="rect">
            <a:avLst/>
          </a:prstGeom>
        </p:spPr>
      </p:pic>
      <p:sp>
        <p:nvSpPr>
          <p:cNvPr id="12" name="Text Placeholder 11"/>
          <p:cNvSpPr>
            <a:spLocks noGrp="1"/>
          </p:cNvSpPr>
          <p:nvPr>
            <p:ph type="body" sz="quarter" idx="16" hasCustomPrompt="1"/>
          </p:nvPr>
        </p:nvSpPr>
        <p:spPr>
          <a:xfrm>
            <a:off x="762000" y="593931"/>
            <a:ext cx="2540000" cy="214988"/>
          </a:xfrm>
          <a:prstGeom prst="rect">
            <a:avLst/>
          </a:prstGeom>
        </p:spPr>
        <p:txBody>
          <a:bodyPr lIns="0" tIns="0" rIns="0" bIns="0"/>
          <a:lstStyle>
            <a:lvl1pPr algn="l">
              <a:spcBef>
                <a:spcPts val="0"/>
              </a:spcBef>
              <a:defRPr sz="9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Month Day, Year – Arial bold 9 pt. black</a:t>
            </a:r>
          </a:p>
        </p:txBody>
      </p:sp>
      <p:sp>
        <p:nvSpPr>
          <p:cNvPr id="13" name="Text Placeholder 18"/>
          <p:cNvSpPr>
            <a:spLocks noGrp="1"/>
          </p:cNvSpPr>
          <p:nvPr>
            <p:ph type="body" sz="quarter" idx="14" hasCustomPrompt="1"/>
          </p:nvPr>
        </p:nvSpPr>
        <p:spPr>
          <a:xfrm>
            <a:off x="762000" y="4600880"/>
            <a:ext cx="5334000" cy="647700"/>
          </a:xfrm>
          <a:prstGeom prst="rect">
            <a:avLst/>
          </a:prstGeom>
        </p:spPr>
        <p:txBody>
          <a:bodyPr lIns="0" tIns="0" rIns="0" bIns="0"/>
          <a:lstStyle>
            <a:lvl1pPr algn="l">
              <a:spcBef>
                <a:spcPts val="0"/>
              </a:spcBef>
              <a:spcAft>
                <a:spcPts val="0"/>
              </a:spcAft>
              <a:defRPr sz="1100" baseline="0">
                <a:solidFill>
                  <a:schemeClr val="tx1"/>
                </a:solidFill>
                <a:latin typeface="+mn-lt"/>
              </a:defRPr>
            </a:lvl1pPr>
            <a:lvl2pPr algn="l">
              <a:defRPr sz="900"/>
            </a:lvl2pPr>
            <a:lvl3pPr algn="l">
              <a:defRPr sz="900"/>
            </a:lvl3pPr>
            <a:lvl4pPr algn="l">
              <a:defRPr sz="900"/>
            </a:lvl4pPr>
            <a:lvl5pPr algn="l">
              <a:defRPr sz="900"/>
            </a:lvl5pPr>
          </a:lstStyle>
          <a:p>
            <a:pPr lvl="0"/>
            <a:r>
              <a:rPr lang="en-US" dirty="0"/>
              <a:t>Presenter Name - Arial 11 pt. black</a:t>
            </a:r>
            <a:br>
              <a:rPr lang="en-US" dirty="0"/>
            </a:br>
            <a:r>
              <a:rPr lang="en-US" dirty="0"/>
              <a:t>Presenter Title – Arial 11 pt. black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762001" y="2019300"/>
            <a:ext cx="5333999" cy="1447801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36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Presentation title option 1 – Arial 36 pt. black</a:t>
            </a:r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8" hasCustomPrompt="1"/>
          </p:nvPr>
        </p:nvSpPr>
        <p:spPr>
          <a:xfrm>
            <a:off x="762000" y="3650041"/>
            <a:ext cx="5334000" cy="557213"/>
          </a:xfrm>
          <a:prstGeom prst="rect">
            <a:avLst/>
          </a:prstGeom>
        </p:spPr>
        <p:txBody>
          <a:bodyPr lIns="0" tIns="0" rIns="0" bIns="0"/>
          <a:lstStyle>
            <a:lvl1pPr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Presentation subtitle – Arial 16 pt. black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9773055" y="1854740"/>
            <a:ext cx="0" cy="3138792"/>
          </a:xfrm>
          <a:prstGeom prst="line">
            <a:avLst/>
          </a:prstGeom>
          <a:ln w="12700" cap="flat" cmpd="sng" algn="ctr">
            <a:solidFill>
              <a:schemeClr val="accent1"/>
            </a:solidFill>
            <a:prstDash val="sysDot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9777572" y="2165816"/>
            <a:ext cx="82105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0" kern="1200" baseline="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+mn-cs"/>
              </a:rPr>
              <a:t>3.71” h </a:t>
            </a:r>
            <a:endParaRPr lang="en-US" sz="1400" dirty="0">
              <a:solidFill>
                <a:schemeClr val="accent1"/>
              </a:solidFill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 flipH="1">
            <a:off x="8398213" y="3400223"/>
            <a:ext cx="2749685" cy="47827"/>
          </a:xfrm>
          <a:prstGeom prst="line">
            <a:avLst/>
          </a:prstGeom>
          <a:ln w="12700" cap="flat" cmpd="sng" algn="ctr">
            <a:solidFill>
              <a:schemeClr val="accent1"/>
            </a:solidFill>
            <a:prstDash val="sysDot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10340501" y="3400223"/>
            <a:ext cx="7216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0" kern="1200" baseline="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+mn-cs"/>
              </a:rPr>
              <a:t>3.2” w </a:t>
            </a:r>
            <a:endParaRPr lang="en-US" sz="1400" dirty="0">
              <a:solidFill>
                <a:schemeClr val="accent1"/>
              </a:solidFill>
            </a:endParaRPr>
          </a:p>
        </p:txBody>
      </p:sp>
      <p:sp>
        <p:nvSpPr>
          <p:cNvPr id="20" name="SmartArt Placeholder 11"/>
          <p:cNvSpPr>
            <a:spLocks noGrp="1"/>
          </p:cNvSpPr>
          <p:nvPr>
            <p:ph type="dgm" sz="quarter" idx="19"/>
          </p:nvPr>
        </p:nvSpPr>
        <p:spPr>
          <a:xfrm rot="16200000">
            <a:off x="8061175" y="1960670"/>
            <a:ext cx="3392424" cy="2926080"/>
          </a:xfrm>
          <a:prstGeom prst="hexagon">
            <a:avLst/>
          </a:prstGeom>
          <a:blipFill dpi="0" rotWithShape="0">
            <a:blip r:embed="rId3"/>
            <a:srcRect/>
            <a:stretch>
              <a:fillRect l="-45837" r="-8745"/>
            </a:stretch>
          </a:blipFill>
        </p:spPr>
        <p:txBody>
          <a:bodyPr vert="vert" anchor="ctr" anchorCtr="0"/>
          <a:lstStyle>
            <a:lvl1pPr algn="ctr"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SmartArt graphic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3577819"/>
      </p:ext>
    </p:extLst>
  </p:cSld>
  <p:clrMapOvr>
    <a:masterClrMapping/>
  </p:clrMapOvr>
  <p:transition spd="med"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TH: Beige Title slide w/ shap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Optional footer (program team name, etc.)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/>
              <a:t>Presentation Title | Section Title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D367D-202E-4BB0-8243-51A46362D7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0" y="-5291"/>
            <a:ext cx="12192000" cy="685800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5875631"/>
            <a:ext cx="994416" cy="418605"/>
          </a:xfrm>
          <a:prstGeom prst="rect">
            <a:avLst/>
          </a:prstGeom>
        </p:spPr>
      </p:pic>
      <p:sp>
        <p:nvSpPr>
          <p:cNvPr id="8" name="Rectangle 7"/>
          <p:cNvSpPr>
            <a:spLocks noChangeAspect="1"/>
          </p:cNvSpPr>
          <p:nvPr/>
        </p:nvSpPr>
        <p:spPr>
          <a:xfrm>
            <a:off x="8312150" y="1"/>
            <a:ext cx="2927350" cy="1456267"/>
          </a:xfrm>
          <a:prstGeom prst="rect">
            <a:avLst/>
          </a:prstGeom>
          <a:solidFill>
            <a:srgbClr val="F84F4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Freeform: Shape 8"/>
          <p:cNvSpPr>
            <a:spLocks noChangeAspect="1"/>
          </p:cNvSpPr>
          <p:nvPr/>
        </p:nvSpPr>
        <p:spPr>
          <a:xfrm>
            <a:off x="8312151" y="1760840"/>
            <a:ext cx="2926083" cy="3389377"/>
          </a:xfrm>
          <a:custGeom>
            <a:avLst/>
            <a:gdLst>
              <a:gd name="connsiteX0" fmla="*/ 1097281 w 2194562"/>
              <a:gd name="connsiteY0" fmla="*/ 0 h 2542032"/>
              <a:gd name="connsiteX1" fmla="*/ 2194561 w 2194562"/>
              <a:gd name="connsiteY1" fmla="*/ 548640 h 2542032"/>
              <a:gd name="connsiteX2" fmla="*/ 2194562 w 2194562"/>
              <a:gd name="connsiteY2" fmla="*/ 548640 h 2542032"/>
              <a:gd name="connsiteX3" fmla="*/ 2194562 w 2194562"/>
              <a:gd name="connsiteY3" fmla="*/ 1993392 h 2542032"/>
              <a:gd name="connsiteX4" fmla="*/ 2194560 w 2194562"/>
              <a:gd name="connsiteY4" fmla="*/ 1993392 h 2542032"/>
              <a:gd name="connsiteX5" fmla="*/ 1097280 w 2194562"/>
              <a:gd name="connsiteY5" fmla="*/ 2542032 h 2542032"/>
              <a:gd name="connsiteX6" fmla="*/ 0 w 2194562"/>
              <a:gd name="connsiteY6" fmla="*/ 1993392 h 2542032"/>
              <a:gd name="connsiteX7" fmla="*/ 1 w 2194562"/>
              <a:gd name="connsiteY7" fmla="*/ 1993392 h 2542032"/>
              <a:gd name="connsiteX8" fmla="*/ 1 w 2194562"/>
              <a:gd name="connsiteY8" fmla="*/ 548640 h 2542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94562" h="2542032">
                <a:moveTo>
                  <a:pt x="1097281" y="0"/>
                </a:moveTo>
                <a:lnTo>
                  <a:pt x="2194561" y="548640"/>
                </a:lnTo>
                <a:lnTo>
                  <a:pt x="2194562" y="548640"/>
                </a:lnTo>
                <a:lnTo>
                  <a:pt x="2194562" y="1993392"/>
                </a:lnTo>
                <a:lnTo>
                  <a:pt x="2194560" y="1993392"/>
                </a:lnTo>
                <a:lnTo>
                  <a:pt x="1097280" y="2542032"/>
                </a:lnTo>
                <a:lnTo>
                  <a:pt x="0" y="1993392"/>
                </a:lnTo>
                <a:lnTo>
                  <a:pt x="1" y="1993392"/>
                </a:lnTo>
                <a:lnTo>
                  <a:pt x="1" y="548640"/>
                </a:lnTo>
                <a:close/>
              </a:path>
            </a:pathLst>
          </a:custGeom>
          <a:solidFill>
            <a:srgbClr val="F84F4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/>
          <p:cNvSpPr>
            <a:spLocks noChangeAspect="1"/>
          </p:cNvSpPr>
          <p:nvPr/>
        </p:nvSpPr>
        <p:spPr>
          <a:xfrm>
            <a:off x="8312150" y="5391153"/>
            <a:ext cx="2927350" cy="1466850"/>
          </a:xfrm>
          <a:custGeom>
            <a:avLst/>
            <a:gdLst>
              <a:gd name="connsiteX0" fmla="*/ 1097756 w 2195512"/>
              <a:gd name="connsiteY0" fmla="*/ 0 h 1100137"/>
              <a:gd name="connsiteX1" fmla="*/ 2195512 w 2195512"/>
              <a:gd name="connsiteY1" fmla="*/ 1096963 h 1100137"/>
              <a:gd name="connsiteX2" fmla="*/ 2195352 w 2195512"/>
              <a:gd name="connsiteY2" fmla="*/ 1100137 h 1100137"/>
              <a:gd name="connsiteX3" fmla="*/ 161 w 2195512"/>
              <a:gd name="connsiteY3" fmla="*/ 1100137 h 1100137"/>
              <a:gd name="connsiteX4" fmla="*/ 0 w 2195512"/>
              <a:gd name="connsiteY4" fmla="*/ 1096963 h 1100137"/>
              <a:gd name="connsiteX5" fmla="*/ 1097756 w 2195512"/>
              <a:gd name="connsiteY5" fmla="*/ 0 h 1100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95512" h="1100137">
                <a:moveTo>
                  <a:pt x="1097756" y="0"/>
                </a:moveTo>
                <a:cubicBezTo>
                  <a:pt x="1704030" y="0"/>
                  <a:pt x="2195512" y="491127"/>
                  <a:pt x="2195512" y="1096963"/>
                </a:cubicBezTo>
                <a:lnTo>
                  <a:pt x="2195352" y="1100137"/>
                </a:lnTo>
                <a:lnTo>
                  <a:pt x="161" y="1100137"/>
                </a:lnTo>
                <a:lnTo>
                  <a:pt x="0" y="1096963"/>
                </a:lnTo>
                <a:cubicBezTo>
                  <a:pt x="0" y="491127"/>
                  <a:pt x="491482" y="0"/>
                  <a:pt x="1097756" y="0"/>
                </a:cubicBezTo>
                <a:close/>
              </a:path>
            </a:pathLst>
          </a:custGeom>
          <a:solidFill>
            <a:srgbClr val="F84F4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>
              <a:defRPr/>
            </a:pPr>
            <a:endParaRPr lang="en-US"/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593931"/>
            <a:ext cx="2540000" cy="214988"/>
          </a:xfrm>
          <a:prstGeom prst="rect">
            <a:avLst/>
          </a:prstGeom>
        </p:spPr>
        <p:txBody>
          <a:bodyPr lIns="0" tIns="0" rIns="0" bIns="0"/>
          <a:lstStyle>
            <a:lvl1pPr algn="l">
              <a:spcBef>
                <a:spcPts val="0"/>
              </a:spcBef>
              <a:defRPr sz="9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Month Day, Year – Arial bold 9 pt. black</a:t>
            </a:r>
          </a:p>
        </p:txBody>
      </p:sp>
      <p:sp>
        <p:nvSpPr>
          <p:cNvPr id="12" name="Text Placeholder 18"/>
          <p:cNvSpPr>
            <a:spLocks noGrp="1"/>
          </p:cNvSpPr>
          <p:nvPr>
            <p:ph type="body" sz="quarter" idx="14" hasCustomPrompt="1"/>
          </p:nvPr>
        </p:nvSpPr>
        <p:spPr>
          <a:xfrm>
            <a:off x="762000" y="4600880"/>
            <a:ext cx="5334000" cy="6477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100" baseline="0">
                <a:solidFill>
                  <a:schemeClr val="tx1"/>
                </a:solidFill>
                <a:latin typeface="+mn-lt"/>
              </a:defRPr>
            </a:lvl1pPr>
            <a:lvl2pPr algn="l">
              <a:defRPr sz="900"/>
            </a:lvl2pPr>
            <a:lvl3pPr algn="l">
              <a:defRPr sz="900"/>
            </a:lvl3pPr>
            <a:lvl4pPr algn="l">
              <a:defRPr sz="900"/>
            </a:lvl4pPr>
            <a:lvl5pPr algn="l">
              <a:defRPr sz="900"/>
            </a:lvl5pPr>
          </a:lstStyle>
          <a:p>
            <a:pPr lvl="0"/>
            <a:r>
              <a:rPr lang="en-US" dirty="0"/>
              <a:t>Presenter Name - Arial 11 pt. black</a:t>
            </a:r>
            <a:br>
              <a:rPr lang="en-US" dirty="0"/>
            </a:br>
            <a:r>
              <a:rPr lang="en-US" dirty="0"/>
              <a:t>Presenter Title – Arial 11 pt. black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762000" y="2185988"/>
            <a:ext cx="5333999" cy="1281113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>
              <a:defRPr sz="36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Presentation title option 1 – Arial 36 pt. black</a:t>
            </a:r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761999" y="3650041"/>
            <a:ext cx="5333999" cy="557213"/>
          </a:xfrm>
          <a:prstGeom prst="rect">
            <a:avLst/>
          </a:prstGeom>
        </p:spPr>
        <p:txBody>
          <a:bodyPr lIns="0" tIns="0" rIns="0" bIns="0"/>
          <a:lstStyle>
            <a:lvl1pPr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Presentation subtitle – Arial 16 pt. black</a:t>
            </a:r>
          </a:p>
        </p:txBody>
      </p:sp>
    </p:spTree>
    <p:extLst>
      <p:ext uri="{BB962C8B-B14F-4D97-AF65-F5344CB8AC3E}">
        <p14:creationId xmlns:p14="http://schemas.microsoft.com/office/powerpoint/2010/main" val="3038670313"/>
      </p:ext>
    </p:extLst>
  </p:cSld>
  <p:clrMapOvr>
    <a:masterClrMapping/>
  </p:clrMapOvr>
  <p:transition spd="med"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TH: Red Title slide w/ editable photo sh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Optional footer (program team name, etc.)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/>
              <a:t>Presentation Title | Section Title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D367D-202E-4BB0-8243-51A46362D7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0" y="-5291"/>
            <a:ext cx="12192000" cy="685800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5894337"/>
            <a:ext cx="994416" cy="381192"/>
          </a:xfrm>
          <a:prstGeom prst="rect">
            <a:avLst/>
          </a:prstGeom>
        </p:spPr>
      </p:pic>
      <p:sp>
        <p:nvSpPr>
          <p:cNvPr id="8" name="Rectangle 7"/>
          <p:cNvSpPr>
            <a:spLocks noChangeAspect="1"/>
          </p:cNvSpPr>
          <p:nvPr/>
        </p:nvSpPr>
        <p:spPr>
          <a:xfrm>
            <a:off x="8312150" y="1"/>
            <a:ext cx="2927350" cy="1456267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Freeform: Shape 8"/>
          <p:cNvSpPr>
            <a:spLocks noChangeAspect="1"/>
          </p:cNvSpPr>
          <p:nvPr/>
        </p:nvSpPr>
        <p:spPr>
          <a:xfrm>
            <a:off x="8312150" y="5391153"/>
            <a:ext cx="2927350" cy="1466850"/>
          </a:xfrm>
          <a:custGeom>
            <a:avLst/>
            <a:gdLst>
              <a:gd name="connsiteX0" fmla="*/ 1097756 w 2195512"/>
              <a:gd name="connsiteY0" fmla="*/ 0 h 1100137"/>
              <a:gd name="connsiteX1" fmla="*/ 2195512 w 2195512"/>
              <a:gd name="connsiteY1" fmla="*/ 1096963 h 1100137"/>
              <a:gd name="connsiteX2" fmla="*/ 2195352 w 2195512"/>
              <a:gd name="connsiteY2" fmla="*/ 1100137 h 1100137"/>
              <a:gd name="connsiteX3" fmla="*/ 161 w 2195512"/>
              <a:gd name="connsiteY3" fmla="*/ 1100137 h 1100137"/>
              <a:gd name="connsiteX4" fmla="*/ 0 w 2195512"/>
              <a:gd name="connsiteY4" fmla="*/ 1096963 h 1100137"/>
              <a:gd name="connsiteX5" fmla="*/ 1097756 w 2195512"/>
              <a:gd name="connsiteY5" fmla="*/ 0 h 1100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95512" h="1100137">
                <a:moveTo>
                  <a:pt x="1097756" y="0"/>
                </a:moveTo>
                <a:cubicBezTo>
                  <a:pt x="1704030" y="0"/>
                  <a:pt x="2195512" y="491127"/>
                  <a:pt x="2195512" y="1096963"/>
                </a:cubicBezTo>
                <a:lnTo>
                  <a:pt x="2195352" y="1100137"/>
                </a:lnTo>
                <a:lnTo>
                  <a:pt x="161" y="1100137"/>
                </a:lnTo>
                <a:lnTo>
                  <a:pt x="0" y="1096963"/>
                </a:lnTo>
                <a:cubicBezTo>
                  <a:pt x="0" y="491127"/>
                  <a:pt x="491482" y="0"/>
                  <a:pt x="109775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>
              <a:defRPr/>
            </a:pPr>
            <a:endParaRPr lang="en-US"/>
          </a:p>
        </p:txBody>
      </p:sp>
      <p:sp>
        <p:nvSpPr>
          <p:cNvPr id="10" name="Freeform: Shape 9"/>
          <p:cNvSpPr>
            <a:spLocks noChangeAspect="1"/>
          </p:cNvSpPr>
          <p:nvPr/>
        </p:nvSpPr>
        <p:spPr>
          <a:xfrm>
            <a:off x="8335645" y="1755503"/>
            <a:ext cx="2880360" cy="3336415"/>
          </a:xfrm>
          <a:custGeom>
            <a:avLst/>
            <a:gdLst>
              <a:gd name="connsiteX0" fmla="*/ 1097281 w 2194562"/>
              <a:gd name="connsiteY0" fmla="*/ 0 h 2542032"/>
              <a:gd name="connsiteX1" fmla="*/ 2194561 w 2194562"/>
              <a:gd name="connsiteY1" fmla="*/ 548640 h 2542032"/>
              <a:gd name="connsiteX2" fmla="*/ 2194562 w 2194562"/>
              <a:gd name="connsiteY2" fmla="*/ 548640 h 2542032"/>
              <a:gd name="connsiteX3" fmla="*/ 2194562 w 2194562"/>
              <a:gd name="connsiteY3" fmla="*/ 1993392 h 2542032"/>
              <a:gd name="connsiteX4" fmla="*/ 2194560 w 2194562"/>
              <a:gd name="connsiteY4" fmla="*/ 1993392 h 2542032"/>
              <a:gd name="connsiteX5" fmla="*/ 1097280 w 2194562"/>
              <a:gd name="connsiteY5" fmla="*/ 2542032 h 2542032"/>
              <a:gd name="connsiteX6" fmla="*/ 0 w 2194562"/>
              <a:gd name="connsiteY6" fmla="*/ 1993392 h 2542032"/>
              <a:gd name="connsiteX7" fmla="*/ 1 w 2194562"/>
              <a:gd name="connsiteY7" fmla="*/ 1993392 h 2542032"/>
              <a:gd name="connsiteX8" fmla="*/ 1 w 2194562"/>
              <a:gd name="connsiteY8" fmla="*/ 548640 h 2542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94562" h="2542032">
                <a:moveTo>
                  <a:pt x="1097281" y="0"/>
                </a:moveTo>
                <a:lnTo>
                  <a:pt x="2194561" y="548640"/>
                </a:lnTo>
                <a:lnTo>
                  <a:pt x="2194562" y="548640"/>
                </a:lnTo>
                <a:lnTo>
                  <a:pt x="2194562" y="1993392"/>
                </a:lnTo>
                <a:lnTo>
                  <a:pt x="2194560" y="1993392"/>
                </a:lnTo>
                <a:lnTo>
                  <a:pt x="1097280" y="2542032"/>
                </a:lnTo>
                <a:lnTo>
                  <a:pt x="0" y="1993392"/>
                </a:lnTo>
                <a:lnTo>
                  <a:pt x="1" y="1993392"/>
                </a:lnTo>
                <a:lnTo>
                  <a:pt x="1" y="548640"/>
                </a:lnTo>
                <a:close/>
              </a:path>
            </a:pathLst>
          </a:custGeom>
          <a:noFill/>
          <a:ln w="15875">
            <a:solidFill>
              <a:schemeClr val="accent2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22"/>
          <p:cNvSpPr>
            <a:spLocks noGrp="1"/>
          </p:cNvSpPr>
          <p:nvPr>
            <p:ph type="body" sz="quarter" idx="15" hasCustomPrompt="1"/>
          </p:nvPr>
        </p:nvSpPr>
        <p:spPr>
          <a:xfrm>
            <a:off x="11921553" y="208248"/>
            <a:ext cx="147432" cy="3065893"/>
          </a:xfrm>
          <a:prstGeom prst="rect">
            <a:avLst/>
          </a:prstGeom>
        </p:spPr>
        <p:txBody>
          <a:bodyPr vert="vert270" lIns="0" tIns="0" rIns="0" bIns="0" anchor="t" anchorCtr="0"/>
          <a:lstStyle>
            <a:lvl1pPr algn="r">
              <a:defRPr sz="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Photo: Name</a:t>
            </a:r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9" hasCustomPrompt="1"/>
          </p:nvPr>
        </p:nvSpPr>
        <p:spPr>
          <a:xfrm>
            <a:off x="762000" y="593931"/>
            <a:ext cx="2540000" cy="214988"/>
          </a:xfrm>
          <a:prstGeom prst="rect">
            <a:avLst/>
          </a:prstGeom>
        </p:spPr>
        <p:txBody>
          <a:bodyPr lIns="0" tIns="0" rIns="0" bIns="0"/>
          <a:lstStyle>
            <a:lvl1pPr algn="l">
              <a:spcBef>
                <a:spcPts val="0"/>
              </a:spcBef>
              <a:defRPr sz="9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Month Day, Year – Arial bold 9 pt. black</a:t>
            </a:r>
          </a:p>
        </p:txBody>
      </p:sp>
      <p:sp>
        <p:nvSpPr>
          <p:cNvPr id="14" name="Text Placeholder 18"/>
          <p:cNvSpPr>
            <a:spLocks noGrp="1"/>
          </p:cNvSpPr>
          <p:nvPr>
            <p:ph type="body" sz="quarter" idx="14" hasCustomPrompt="1"/>
          </p:nvPr>
        </p:nvSpPr>
        <p:spPr>
          <a:xfrm>
            <a:off x="762000" y="4600880"/>
            <a:ext cx="5334000" cy="647700"/>
          </a:xfrm>
          <a:prstGeom prst="rect">
            <a:avLst/>
          </a:prstGeom>
        </p:spPr>
        <p:txBody>
          <a:bodyPr lIns="0" tIns="0" rIns="0" bIns="0"/>
          <a:lstStyle>
            <a:lvl1pPr algn="l">
              <a:spcBef>
                <a:spcPts val="0"/>
              </a:spcBef>
              <a:spcAft>
                <a:spcPts val="0"/>
              </a:spcAft>
              <a:defRPr sz="1100" baseline="0">
                <a:solidFill>
                  <a:schemeClr val="bg1"/>
                </a:solidFill>
                <a:latin typeface="+mn-lt"/>
              </a:defRPr>
            </a:lvl1pPr>
            <a:lvl2pPr algn="l">
              <a:defRPr sz="900"/>
            </a:lvl2pPr>
            <a:lvl3pPr algn="l">
              <a:defRPr sz="900"/>
            </a:lvl3pPr>
            <a:lvl4pPr algn="l">
              <a:defRPr sz="900"/>
            </a:lvl4pPr>
            <a:lvl5pPr algn="l">
              <a:defRPr sz="900"/>
            </a:lvl5pPr>
          </a:lstStyle>
          <a:p>
            <a:pPr lvl="0"/>
            <a:r>
              <a:rPr lang="en-US" dirty="0"/>
              <a:t>Presenter Name - Arial 11 pt. black</a:t>
            </a:r>
            <a:br>
              <a:rPr lang="en-US" dirty="0"/>
            </a:br>
            <a:r>
              <a:rPr lang="en-US" dirty="0"/>
              <a:t>Presenter Title – Arial 11 pt. black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762000" y="2185988"/>
            <a:ext cx="5333999" cy="1281113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Presentation title option 1 </a:t>
            </a:r>
            <a:br>
              <a:rPr lang="en-US" dirty="0"/>
            </a:br>
            <a:r>
              <a:rPr lang="en-US" dirty="0"/>
              <a:t>– Arial 36 pt. black</a:t>
            </a:r>
          </a:p>
        </p:txBody>
      </p:sp>
      <p:sp>
        <p:nvSpPr>
          <p:cNvPr id="16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762000" y="3650041"/>
            <a:ext cx="5334000" cy="557213"/>
          </a:xfrm>
          <a:prstGeom prst="rect">
            <a:avLst/>
          </a:prstGeom>
        </p:spPr>
        <p:txBody>
          <a:bodyPr lIns="0" tIns="0" rIns="0" bIns="0"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Presentation subtitle – Arial 16 pt. black</a:t>
            </a:r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9773055" y="1854740"/>
            <a:ext cx="0" cy="3138792"/>
          </a:xfrm>
          <a:prstGeom prst="line">
            <a:avLst/>
          </a:prstGeom>
          <a:ln w="12700" cap="flat" cmpd="sng" algn="ctr">
            <a:solidFill>
              <a:schemeClr val="accent2"/>
            </a:solidFill>
            <a:prstDash val="sysDot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 userDrawn="1"/>
        </p:nvSpPr>
        <p:spPr>
          <a:xfrm>
            <a:off x="9777572" y="2165816"/>
            <a:ext cx="821059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n-US" sz="1400" i="0" kern="1200" baseline="0" dirty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rPr>
              <a:t>3.71” h </a:t>
            </a:r>
            <a:endParaRPr lang="en-US" sz="1400" dirty="0">
              <a:solidFill>
                <a:schemeClr val="accent2"/>
              </a:solidFill>
            </a:endParaRPr>
          </a:p>
        </p:txBody>
      </p:sp>
      <p:cxnSp>
        <p:nvCxnSpPr>
          <p:cNvPr id="19" name="Straight Connector 18"/>
          <p:cNvCxnSpPr/>
          <p:nvPr userDrawn="1"/>
        </p:nvCxnSpPr>
        <p:spPr>
          <a:xfrm flipH="1">
            <a:off x="8398213" y="3400223"/>
            <a:ext cx="2749685" cy="47827"/>
          </a:xfrm>
          <a:prstGeom prst="line">
            <a:avLst/>
          </a:prstGeom>
          <a:ln w="12700" cap="flat" cmpd="sng" algn="ctr">
            <a:solidFill>
              <a:schemeClr val="accent2"/>
            </a:solidFill>
            <a:prstDash val="sysDot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 userDrawn="1"/>
        </p:nvSpPr>
        <p:spPr>
          <a:xfrm>
            <a:off x="10340501" y="3400223"/>
            <a:ext cx="721672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n-US" sz="1400" i="0" kern="1200" baseline="0" dirty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rPr>
              <a:t>3.2” w </a:t>
            </a:r>
            <a:endParaRPr lang="en-US" sz="1400" dirty="0">
              <a:solidFill>
                <a:schemeClr val="accent2"/>
              </a:solidFill>
            </a:endParaRPr>
          </a:p>
        </p:txBody>
      </p:sp>
      <p:sp>
        <p:nvSpPr>
          <p:cNvPr id="11" name="SmartArt Placeholder 11"/>
          <p:cNvSpPr>
            <a:spLocks noGrp="1"/>
          </p:cNvSpPr>
          <p:nvPr>
            <p:ph type="dgm" sz="quarter" idx="18"/>
          </p:nvPr>
        </p:nvSpPr>
        <p:spPr>
          <a:xfrm rot="16200000">
            <a:off x="8062769" y="1960670"/>
            <a:ext cx="3392424" cy="2926080"/>
          </a:xfrm>
          <a:prstGeom prst="hexagon">
            <a:avLst/>
          </a:prstGeom>
          <a:blipFill dpi="0" rotWithShape="0">
            <a:blip r:embed="rId3"/>
            <a:srcRect/>
            <a:stretch>
              <a:fillRect l="-45837" r="-8745"/>
            </a:stretch>
          </a:blipFill>
        </p:spPr>
        <p:txBody>
          <a:bodyPr vert="vert" anchor="ctr" anchorCtr="0"/>
          <a:lstStyle>
            <a:lvl1pPr algn="ctr"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SmartArt graphic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4182036"/>
      </p:ext>
    </p:extLst>
  </p:cSld>
  <p:clrMapOvr>
    <a:masterClrMapping/>
  </p:clrMapOvr>
  <p:transition spd="med"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TH: Red Title slide w/ shap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Optional footer (program team name, etc.)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/>
              <a:t>Presentation Title | Section Title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D367D-202E-4BB0-8243-51A46362D7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0" y="-5291"/>
            <a:ext cx="12192000" cy="685800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5894337"/>
            <a:ext cx="994416" cy="381192"/>
          </a:xfrm>
          <a:prstGeom prst="rect">
            <a:avLst/>
          </a:prstGeom>
        </p:spPr>
      </p:pic>
      <p:sp>
        <p:nvSpPr>
          <p:cNvPr id="8" name="Rectangle 7"/>
          <p:cNvSpPr>
            <a:spLocks noChangeAspect="1"/>
          </p:cNvSpPr>
          <p:nvPr/>
        </p:nvSpPr>
        <p:spPr>
          <a:xfrm>
            <a:off x="8312150" y="1"/>
            <a:ext cx="2927350" cy="1456267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Freeform: Shape 8"/>
          <p:cNvSpPr>
            <a:spLocks noChangeAspect="1"/>
          </p:cNvSpPr>
          <p:nvPr/>
        </p:nvSpPr>
        <p:spPr>
          <a:xfrm>
            <a:off x="8312150" y="5391153"/>
            <a:ext cx="2927350" cy="1466850"/>
          </a:xfrm>
          <a:custGeom>
            <a:avLst/>
            <a:gdLst>
              <a:gd name="connsiteX0" fmla="*/ 1097756 w 2195512"/>
              <a:gd name="connsiteY0" fmla="*/ 0 h 1100137"/>
              <a:gd name="connsiteX1" fmla="*/ 2195512 w 2195512"/>
              <a:gd name="connsiteY1" fmla="*/ 1096963 h 1100137"/>
              <a:gd name="connsiteX2" fmla="*/ 2195352 w 2195512"/>
              <a:gd name="connsiteY2" fmla="*/ 1100137 h 1100137"/>
              <a:gd name="connsiteX3" fmla="*/ 161 w 2195512"/>
              <a:gd name="connsiteY3" fmla="*/ 1100137 h 1100137"/>
              <a:gd name="connsiteX4" fmla="*/ 0 w 2195512"/>
              <a:gd name="connsiteY4" fmla="*/ 1096963 h 1100137"/>
              <a:gd name="connsiteX5" fmla="*/ 1097756 w 2195512"/>
              <a:gd name="connsiteY5" fmla="*/ 0 h 1100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95512" h="1100137">
                <a:moveTo>
                  <a:pt x="1097756" y="0"/>
                </a:moveTo>
                <a:cubicBezTo>
                  <a:pt x="1704030" y="0"/>
                  <a:pt x="2195512" y="491127"/>
                  <a:pt x="2195512" y="1096963"/>
                </a:cubicBezTo>
                <a:lnTo>
                  <a:pt x="2195352" y="1100137"/>
                </a:lnTo>
                <a:lnTo>
                  <a:pt x="161" y="1100137"/>
                </a:lnTo>
                <a:lnTo>
                  <a:pt x="0" y="1096963"/>
                </a:lnTo>
                <a:cubicBezTo>
                  <a:pt x="0" y="491127"/>
                  <a:pt x="491482" y="0"/>
                  <a:pt x="109775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>
              <a:defRPr/>
            </a:pPr>
            <a:endParaRPr lang="en-US"/>
          </a:p>
        </p:txBody>
      </p:sp>
      <p:sp>
        <p:nvSpPr>
          <p:cNvPr id="10" name="Freeform: Shape 9"/>
          <p:cNvSpPr>
            <a:spLocks noChangeAspect="1"/>
          </p:cNvSpPr>
          <p:nvPr/>
        </p:nvSpPr>
        <p:spPr>
          <a:xfrm>
            <a:off x="8312151" y="1760840"/>
            <a:ext cx="2926083" cy="3389377"/>
          </a:xfrm>
          <a:custGeom>
            <a:avLst/>
            <a:gdLst>
              <a:gd name="connsiteX0" fmla="*/ 1097281 w 2194562"/>
              <a:gd name="connsiteY0" fmla="*/ 0 h 2542032"/>
              <a:gd name="connsiteX1" fmla="*/ 2194561 w 2194562"/>
              <a:gd name="connsiteY1" fmla="*/ 548640 h 2542032"/>
              <a:gd name="connsiteX2" fmla="*/ 2194562 w 2194562"/>
              <a:gd name="connsiteY2" fmla="*/ 548640 h 2542032"/>
              <a:gd name="connsiteX3" fmla="*/ 2194562 w 2194562"/>
              <a:gd name="connsiteY3" fmla="*/ 1993392 h 2542032"/>
              <a:gd name="connsiteX4" fmla="*/ 2194560 w 2194562"/>
              <a:gd name="connsiteY4" fmla="*/ 1993392 h 2542032"/>
              <a:gd name="connsiteX5" fmla="*/ 1097280 w 2194562"/>
              <a:gd name="connsiteY5" fmla="*/ 2542032 h 2542032"/>
              <a:gd name="connsiteX6" fmla="*/ 0 w 2194562"/>
              <a:gd name="connsiteY6" fmla="*/ 1993392 h 2542032"/>
              <a:gd name="connsiteX7" fmla="*/ 1 w 2194562"/>
              <a:gd name="connsiteY7" fmla="*/ 1993392 h 2542032"/>
              <a:gd name="connsiteX8" fmla="*/ 1 w 2194562"/>
              <a:gd name="connsiteY8" fmla="*/ 548640 h 2542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94562" h="2542032">
                <a:moveTo>
                  <a:pt x="1097281" y="0"/>
                </a:moveTo>
                <a:lnTo>
                  <a:pt x="2194561" y="548640"/>
                </a:lnTo>
                <a:lnTo>
                  <a:pt x="2194562" y="548640"/>
                </a:lnTo>
                <a:lnTo>
                  <a:pt x="2194562" y="1993392"/>
                </a:lnTo>
                <a:lnTo>
                  <a:pt x="2194560" y="1993392"/>
                </a:lnTo>
                <a:lnTo>
                  <a:pt x="1097280" y="2542032"/>
                </a:lnTo>
                <a:lnTo>
                  <a:pt x="0" y="1993392"/>
                </a:lnTo>
                <a:lnTo>
                  <a:pt x="1" y="1993392"/>
                </a:lnTo>
                <a:lnTo>
                  <a:pt x="1" y="54864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593931"/>
            <a:ext cx="2540000" cy="214988"/>
          </a:xfrm>
          <a:prstGeom prst="rect">
            <a:avLst/>
          </a:prstGeom>
        </p:spPr>
        <p:txBody>
          <a:bodyPr lIns="0" tIns="0" rIns="0" bIns="0"/>
          <a:lstStyle>
            <a:lvl1pPr algn="l">
              <a:spcBef>
                <a:spcPts val="0"/>
              </a:spcBef>
              <a:defRPr sz="9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Month Day, Year – Arial bold 9 pt. black</a:t>
            </a:r>
          </a:p>
        </p:txBody>
      </p:sp>
      <p:sp>
        <p:nvSpPr>
          <p:cNvPr id="12" name="Text Placeholder 18"/>
          <p:cNvSpPr>
            <a:spLocks noGrp="1"/>
          </p:cNvSpPr>
          <p:nvPr>
            <p:ph type="body" sz="quarter" idx="14" hasCustomPrompt="1"/>
          </p:nvPr>
        </p:nvSpPr>
        <p:spPr>
          <a:xfrm>
            <a:off x="762000" y="4600880"/>
            <a:ext cx="5334000" cy="6477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100" baseline="0">
                <a:solidFill>
                  <a:schemeClr val="bg1"/>
                </a:solidFill>
                <a:latin typeface="+mn-lt"/>
              </a:defRPr>
            </a:lvl1pPr>
            <a:lvl2pPr algn="l">
              <a:defRPr sz="900"/>
            </a:lvl2pPr>
            <a:lvl3pPr algn="l">
              <a:defRPr sz="900"/>
            </a:lvl3pPr>
            <a:lvl4pPr algn="l">
              <a:defRPr sz="900"/>
            </a:lvl4pPr>
            <a:lvl5pPr algn="l">
              <a:defRPr sz="900"/>
            </a:lvl5pPr>
          </a:lstStyle>
          <a:p>
            <a:pPr lvl="0"/>
            <a:r>
              <a:rPr lang="en-US" dirty="0"/>
              <a:t>Presenter Name - Arial 11 pt. black</a:t>
            </a:r>
            <a:br>
              <a:rPr lang="en-US" dirty="0"/>
            </a:br>
            <a:r>
              <a:rPr lang="en-US" dirty="0"/>
              <a:t>Presenter Title – Arial 11 pt. black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762001" y="2185988"/>
            <a:ext cx="5334000" cy="1281113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Presentation title option 2 </a:t>
            </a:r>
            <a:br>
              <a:rPr lang="en-US" dirty="0"/>
            </a:br>
            <a:r>
              <a:rPr lang="en-US" dirty="0"/>
              <a:t>– Arial 36 pt. black</a:t>
            </a:r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762000" y="3650041"/>
            <a:ext cx="5334000" cy="557213"/>
          </a:xfrm>
          <a:prstGeom prst="rect">
            <a:avLst/>
          </a:prstGeom>
        </p:spPr>
        <p:txBody>
          <a:bodyPr lIns="0" tIns="0" rIns="0" bIns="0"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Presentation subtitle – Arial 16 pt. black</a:t>
            </a:r>
          </a:p>
        </p:txBody>
      </p:sp>
    </p:spTree>
    <p:extLst>
      <p:ext uri="{BB962C8B-B14F-4D97-AF65-F5344CB8AC3E}">
        <p14:creationId xmlns:p14="http://schemas.microsoft.com/office/powerpoint/2010/main" val="415428949"/>
      </p:ext>
    </p:extLst>
  </p:cSld>
  <p:clrMapOvr>
    <a:masterClrMapping/>
  </p:clrMapOvr>
  <p:transition spd="med"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TH: blan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32737" y="6146358"/>
            <a:ext cx="11131826" cy="57249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094853"/>
      </p:ext>
    </p:extLst>
  </p:cSld>
  <p:clrMapOvr>
    <a:masterClrMapping/>
  </p:clrMapOvr>
  <p:transition spd="med"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TH: TOC, sh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2680138" y="4767068"/>
            <a:ext cx="7034924" cy="538920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>
              <a:lnSpc>
                <a:spcPts val="4000"/>
              </a:lnSpc>
              <a:spcAft>
                <a:spcPts val="1200"/>
              </a:spcAft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Section Title – not active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2680138" y="5404680"/>
            <a:ext cx="7034924" cy="538920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>
              <a:lnSpc>
                <a:spcPts val="4000"/>
              </a:lnSpc>
              <a:spcAft>
                <a:spcPts val="1200"/>
              </a:spcAft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Section Title – not active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32737" y="6257676"/>
            <a:ext cx="11131826" cy="461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2680138" y="3486324"/>
            <a:ext cx="7034924" cy="538920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pPr>
              <a:lnSpc>
                <a:spcPts val="4000"/>
              </a:lnSpc>
              <a:spcAft>
                <a:spcPts val="1200"/>
              </a:spcAft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Section Title - active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2680138" y="4123487"/>
            <a:ext cx="7034924" cy="538920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>
              <a:lnSpc>
                <a:spcPts val="4000"/>
              </a:lnSpc>
              <a:spcAft>
                <a:spcPts val="1200"/>
              </a:spcAft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Section Title – not active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762000" y="3486324"/>
            <a:ext cx="633248" cy="538920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762000" y="4124644"/>
            <a:ext cx="633248" cy="538920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762000" y="4767068"/>
            <a:ext cx="633248" cy="538920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8" hasCustomPrompt="1"/>
          </p:nvPr>
        </p:nvSpPr>
        <p:spPr>
          <a:xfrm>
            <a:off x="762000" y="5404680"/>
            <a:ext cx="633248" cy="538920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pPr lvl="0"/>
            <a:r>
              <a:rPr lang="en-US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09103598"/>
      </p:ext>
    </p:extLst>
  </p:cSld>
  <p:clrMapOvr>
    <a:masterClrMapping/>
  </p:clrMapOvr>
  <p:transition spd="med"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TH: TOC, lo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762000" y="931587"/>
            <a:ext cx="633248" cy="538920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2680138" y="931587"/>
            <a:ext cx="7034924" cy="538920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pPr>
              <a:lnSpc>
                <a:spcPts val="4000"/>
              </a:lnSpc>
              <a:spcAft>
                <a:spcPts val="1200"/>
              </a:spcAft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Section Title - active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762000" y="1569907"/>
            <a:ext cx="633248" cy="538920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2680138" y="4767068"/>
            <a:ext cx="7034924" cy="538920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>
              <a:lnSpc>
                <a:spcPts val="4000"/>
              </a:lnSpc>
              <a:spcAft>
                <a:spcPts val="1200"/>
              </a:spcAft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Section Title – not active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762000" y="2213562"/>
            <a:ext cx="633248" cy="538920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2680138" y="5404680"/>
            <a:ext cx="7034924" cy="538920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>
              <a:lnSpc>
                <a:spcPts val="4000"/>
              </a:lnSpc>
              <a:spcAft>
                <a:spcPts val="1200"/>
              </a:spcAft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Section Title – not active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762000" y="2849943"/>
            <a:ext cx="633248" cy="538920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pPr lvl="0"/>
            <a:r>
              <a:rPr lang="en-US" dirty="0"/>
              <a:t>4</a:t>
            </a:r>
          </a:p>
        </p:txBody>
      </p:sp>
      <p:sp>
        <p:nvSpPr>
          <p:cNvPr id="10" name="Rectangle 9"/>
          <p:cNvSpPr/>
          <p:nvPr/>
        </p:nvSpPr>
        <p:spPr>
          <a:xfrm>
            <a:off x="532737" y="6257676"/>
            <a:ext cx="11131826" cy="461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2680138" y="3486324"/>
            <a:ext cx="7034924" cy="538920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>
              <a:lnSpc>
                <a:spcPts val="4000"/>
              </a:lnSpc>
              <a:spcAft>
                <a:spcPts val="1200"/>
              </a:spcAft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Section Title – not active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2680138" y="4123487"/>
            <a:ext cx="7034924" cy="538920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>
              <a:lnSpc>
                <a:spcPts val="4000"/>
              </a:lnSpc>
              <a:spcAft>
                <a:spcPts val="1200"/>
              </a:spcAft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Section Title – not active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2680138" y="2849943"/>
            <a:ext cx="7034924" cy="538920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>
              <a:lnSpc>
                <a:spcPts val="4000"/>
              </a:lnSpc>
              <a:spcAft>
                <a:spcPts val="1200"/>
              </a:spcAft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Section Title – not active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2680138" y="1569907"/>
            <a:ext cx="7034924" cy="538920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>
              <a:lnSpc>
                <a:spcPts val="4000"/>
              </a:lnSpc>
              <a:spcAft>
                <a:spcPts val="1200"/>
              </a:spcAft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Section Title – not active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2680138" y="2213562"/>
            <a:ext cx="7034924" cy="538920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>
              <a:lnSpc>
                <a:spcPts val="4000"/>
              </a:lnSpc>
              <a:spcAft>
                <a:spcPts val="1200"/>
              </a:spcAft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Section Title – not active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762000" y="3486324"/>
            <a:ext cx="633248" cy="538920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pPr lvl="0"/>
            <a:r>
              <a:rPr lang="en-US" dirty="0"/>
              <a:t>5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762000" y="4124644"/>
            <a:ext cx="633248" cy="538920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pPr lvl="0"/>
            <a:r>
              <a:rPr lang="en-US" dirty="0"/>
              <a:t>6</a:t>
            </a:r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762000" y="4767068"/>
            <a:ext cx="633248" cy="538920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pPr lvl="0"/>
            <a:r>
              <a:rPr lang="en-US" dirty="0"/>
              <a:t>7</a:t>
            </a:r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28" hasCustomPrompt="1"/>
          </p:nvPr>
        </p:nvSpPr>
        <p:spPr>
          <a:xfrm>
            <a:off x="762000" y="5404680"/>
            <a:ext cx="633248" cy="538920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pPr lvl="0"/>
            <a:r>
              <a:rPr lang="en-US" dirty="0"/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446586406"/>
      </p:ext>
    </p:extLst>
  </p:cSld>
  <p:clrMapOvr>
    <a:masterClrMapping/>
  </p:clrMapOvr>
  <p:transition spd="med"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TH: Red 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/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838200"/>
            <a:ext cx="8829545" cy="28194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defRPr sz="4800" baseline="0">
                <a:solidFill>
                  <a:schemeClr val="bg1"/>
                </a:solidFill>
                <a:latin typeface="+mj-lt"/>
              </a:defRPr>
            </a:lvl1pPr>
            <a:lvl2pPr algn="ctr">
              <a:defRPr sz="4800" baseline="0"/>
            </a:lvl2pPr>
            <a:lvl3pPr algn="ctr">
              <a:defRPr sz="4800" baseline="0"/>
            </a:lvl3pPr>
            <a:lvl4pPr algn="ctr">
              <a:defRPr sz="4800" baseline="0"/>
            </a:lvl4pPr>
            <a:lvl5pPr algn="ctr">
              <a:defRPr sz="4800" baseline="0"/>
            </a:lvl5pPr>
          </a:lstStyle>
          <a:p>
            <a:pPr lvl="0"/>
            <a:r>
              <a:rPr lang="en-US" dirty="0"/>
              <a:t>Section title – Arial 48 pt. white. Text goes here.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22392"/>
            <a:ext cx="12192000" cy="850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854333"/>
      </p:ext>
    </p:extLst>
  </p:cSld>
  <p:clrMapOvr>
    <a:masterClrMapping/>
  </p:clrMapOvr>
  <p:transition spd="med"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TH: Purple 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22392"/>
            <a:ext cx="12191999" cy="850286"/>
          </a:xfrm>
          <a:prstGeom prst="rect">
            <a:avLst/>
          </a:prstGeom>
        </p:spPr>
      </p:pic>
      <p:sp>
        <p:nvSpPr>
          <p:cNvPr id="7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838200"/>
            <a:ext cx="8829545" cy="28194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defRPr sz="4800" baseline="0">
                <a:solidFill>
                  <a:schemeClr val="bg1"/>
                </a:solidFill>
                <a:latin typeface="+mj-lt"/>
              </a:defRPr>
            </a:lvl1pPr>
            <a:lvl2pPr algn="ctr">
              <a:defRPr sz="4800" baseline="0"/>
            </a:lvl2pPr>
            <a:lvl3pPr algn="ctr">
              <a:defRPr sz="4800" baseline="0"/>
            </a:lvl3pPr>
            <a:lvl4pPr algn="ctr">
              <a:defRPr sz="4800" baseline="0"/>
            </a:lvl4pPr>
            <a:lvl5pPr algn="ctr">
              <a:defRPr sz="4800" baseline="0"/>
            </a:lvl5pPr>
          </a:lstStyle>
          <a:p>
            <a:pPr lvl="0"/>
            <a:r>
              <a:rPr lang="en-US" dirty="0"/>
              <a:t>Section title – Arial 48 pt. white. Text goes here.</a:t>
            </a:r>
          </a:p>
        </p:txBody>
      </p:sp>
    </p:spTree>
    <p:extLst>
      <p:ext uri="{BB962C8B-B14F-4D97-AF65-F5344CB8AC3E}">
        <p14:creationId xmlns:p14="http://schemas.microsoft.com/office/powerpoint/2010/main" val="508987947"/>
      </p:ext>
    </p:extLst>
  </p:cSld>
  <p:clrMapOvr>
    <a:masterClrMapping/>
  </p:clrMapOvr>
  <p:transition spd="med"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TH: Teal 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/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838200"/>
            <a:ext cx="8829545" cy="28194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defRPr sz="4800" baseline="0">
                <a:solidFill>
                  <a:schemeClr val="bg1"/>
                </a:solidFill>
                <a:latin typeface="+mj-lt"/>
              </a:defRPr>
            </a:lvl1pPr>
            <a:lvl2pPr algn="ctr">
              <a:defRPr sz="4800" baseline="0"/>
            </a:lvl2pPr>
            <a:lvl3pPr algn="ctr">
              <a:defRPr sz="4800" baseline="0"/>
            </a:lvl3pPr>
            <a:lvl4pPr algn="ctr">
              <a:defRPr sz="4800" baseline="0"/>
            </a:lvl4pPr>
            <a:lvl5pPr algn="ctr">
              <a:defRPr sz="4800" baseline="0"/>
            </a:lvl5pPr>
          </a:lstStyle>
          <a:p>
            <a:pPr lvl="0"/>
            <a:r>
              <a:rPr lang="en-US" dirty="0"/>
              <a:t>Section title – Arial 48 pt. white. Text goes here.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22392"/>
            <a:ext cx="12191999" cy="850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066011"/>
      </p:ext>
    </p:extLst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3_Em Branco">
  <p:cSld name="3_Em Branco"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94"/>
          <p:cNvSpPr txBox="1">
            <a:spLocks noGrp="1"/>
          </p:cNvSpPr>
          <p:nvPr>
            <p:ph type="title"/>
          </p:nvPr>
        </p:nvSpPr>
        <p:spPr>
          <a:xfrm>
            <a:off x="99603" y="0"/>
            <a:ext cx="10858914" cy="5576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1" u="none" strike="noStrike" cap="none">
                <a:solidFill>
                  <a:schemeClr val="lt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7849030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TH: Green 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/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838200"/>
            <a:ext cx="8829545" cy="28194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defRPr sz="4800" baseline="0">
                <a:solidFill>
                  <a:schemeClr val="bg1"/>
                </a:solidFill>
                <a:latin typeface="+mj-lt"/>
              </a:defRPr>
            </a:lvl1pPr>
            <a:lvl2pPr algn="ctr">
              <a:defRPr sz="4800" baseline="0"/>
            </a:lvl2pPr>
            <a:lvl3pPr algn="ctr">
              <a:defRPr sz="4800" baseline="0"/>
            </a:lvl3pPr>
            <a:lvl4pPr algn="ctr">
              <a:defRPr sz="4800" baseline="0"/>
            </a:lvl4pPr>
            <a:lvl5pPr algn="ctr">
              <a:defRPr sz="4800" baseline="0"/>
            </a:lvl5pPr>
          </a:lstStyle>
          <a:p>
            <a:pPr lvl="0"/>
            <a:r>
              <a:rPr lang="en-US" dirty="0"/>
              <a:t>Section title – Arial 48 pt. white. Text goes here.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24410"/>
            <a:ext cx="12191999" cy="850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207255"/>
      </p:ext>
    </p:extLst>
  </p:cSld>
  <p:clrMapOvr>
    <a:masterClrMapping/>
  </p:clrMapOvr>
  <p:transition spd="med"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TH: Blank page with Header/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dirty="0"/>
              <a:t>Optional footer (program team name, etc.)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dirty="0"/>
              <a:t>Presentation Title | Section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D367D-202E-4BB0-8243-51A46362D73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2405555"/>
      </p:ext>
    </p:extLst>
  </p:cSld>
  <p:clrMapOvr>
    <a:masterClrMapping/>
  </p:clrMapOvr>
  <p:transition spd="med"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TH: Two column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Optional footer (program team name, etc.)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Presentation Title | Section Title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E28D367D-202E-4BB0-8243-51A46362D7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847224"/>
            <a:ext cx="10718800" cy="1045371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>
              <a:lnSpc>
                <a:spcPts val="4000"/>
              </a:lnSpc>
              <a:spcAft>
                <a:spcPts val="1800"/>
              </a:spcAft>
            </a:pPr>
            <a:r>
              <a:rPr lang="en-US" sz="3200" dirty="0">
                <a:solidFill>
                  <a:srgbClr val="F6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H1 – Arial 32 pt. red: Two column with dense body copy. The header can fit on two lines if needed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762001" y="2019300"/>
            <a:ext cx="10706100" cy="3924300"/>
          </a:xfrm>
          <a:prstGeom prst="rect">
            <a:avLst/>
          </a:prstGeom>
        </p:spPr>
        <p:txBody>
          <a:bodyPr lIns="0" tIns="0" rIns="0" bIns="0" numCol="2" spcCol="457200"/>
          <a:lstStyle>
            <a:lvl1pPr marL="0" marR="0" indent="0" algn="l" defTabSz="609585" rtl="0" eaLnBrk="1" fontAlgn="base" latinLnBrk="0" hangingPunct="1">
              <a:lnSpc>
                <a:spcPts val="18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>
                <a:solidFill>
                  <a:schemeClr val="tx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>
              <a:lnSpc>
                <a:spcPts val="1800"/>
              </a:lnSpc>
              <a:spcAft>
                <a:spcPts val="1800"/>
              </a:spcAft>
            </a:pPr>
            <a:r>
              <a:rPr lang="en-US" dirty="0"/>
              <a:t>Body text – Arial 16 pt., black, 18 pt. paragraph spacing after: This is used for a dense information page with a large amount of copy. This is used for a dense information page with a large amount of copy. This is used for a dense information page with a large amount of copy. This is used for a dense information page with a large amount of copy. This is used for a dense information page with a large amount of copy. This is used for a dense information page with a large amount of copy. This is used for a dense information page with a large amount of copy. This is used for a dense information page with a large amount of copy. This is used for a dense information page with a large amount of copy. This is used for a dense information page with a large amount of copy. This is used for a dense information page with a large amount of copy. This is used for a dense information page with a large amount of copy. This is used for a dense information page with a large amount of copy. This is used for a dense information page with a large amount of copy. This is used for a dense information page with a large amount of copy. </a:t>
            </a:r>
          </a:p>
          <a:p>
            <a:pPr>
              <a:lnSpc>
                <a:spcPts val="1800"/>
              </a:lnSpc>
              <a:spcAft>
                <a:spcPts val="1800"/>
              </a:spcAft>
            </a:pPr>
            <a:r>
              <a:rPr lang="en-US" dirty="0"/>
              <a:t>This is used for a dense information page with a large amount of copy. This is used for a dense information page with a large amount of copy. This is used for a dense information page with a large amount of copy. This is used for a dense information page with a large amount of copy. 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1325230"/>
      </p:ext>
    </p:extLst>
  </p:cSld>
  <p:clrMapOvr>
    <a:masterClrMapping/>
  </p:clrMapOvr>
  <p:transition spd="med"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TH: Half page, one column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Optional footer (program team name, etc.)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Presentation Title | Section Title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E28D367D-202E-4BB0-8243-51A46362D7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762001" y="837815"/>
            <a:ext cx="5105399" cy="1105285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sz="3200" dirty="0">
                <a:solidFill>
                  <a:srgbClr val="F6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H1 – Arial 32 pt. red: </a:t>
            </a:r>
            <a:r>
              <a:rPr lang="en-US" dirty="0"/>
              <a:t>Single column of text 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762000" y="2019300"/>
            <a:ext cx="5105400" cy="382905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09585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>
                <a:solidFill>
                  <a:schemeClr val="tx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Body text – Arial 16 pt., black, 18 pt. paragraph spacing after: This is used for a smaller amount of text without any additional images, or to provide space for a collection of smaller images and photos. It’s intended to hold a few talking points. Aim for clear and concise. </a:t>
            </a:r>
          </a:p>
          <a:p>
            <a:pPr marL="0" marR="0" lvl="0" indent="0" algn="l" defTabSz="609585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This is used for a smaller amount of text without any additional images, or to provide space for a collection of smaller images and photos. It’s intended to hold a few talking points. Aim for clear and concise. 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513621"/>
      </p:ext>
    </p:extLst>
  </p:cSld>
  <p:clrMapOvr>
    <a:masterClrMapping/>
  </p:clrMapOvr>
  <p:transition spd="med"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TH: Split one column, header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Optional footer (program team name, etc.)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Presentation Title | Section Title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E28D367D-202E-4BB0-8243-51A46362D7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2743200"/>
            <a:ext cx="5105400" cy="1315450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sz="3200" dirty="0">
                <a:solidFill>
                  <a:srgbClr val="F6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H1 – Arial 32 pt. red: </a:t>
            </a:r>
            <a:r>
              <a:rPr lang="en-US" dirty="0"/>
              <a:t>Two-column split, minimal text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324599" y="2743200"/>
            <a:ext cx="5143501" cy="21717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spcAft>
                <a:spcPts val="1800"/>
              </a:spcAft>
              <a:defRPr sz="1600">
                <a:solidFill>
                  <a:schemeClr val="tx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Body text – Arial 16 pt., black, 18 pt. paragraph spacing after: This is used for a smaller amount of text without any additional images. Use for simple impact.</a:t>
            </a:r>
          </a:p>
        </p:txBody>
      </p:sp>
    </p:spTree>
    <p:extLst>
      <p:ext uri="{BB962C8B-B14F-4D97-AF65-F5344CB8AC3E}">
        <p14:creationId xmlns:p14="http://schemas.microsoft.com/office/powerpoint/2010/main" val="128414209"/>
      </p:ext>
    </p:extLst>
  </p:cSld>
  <p:clrMapOvr>
    <a:masterClrMapping/>
  </p:clrMapOvr>
  <p:transition spd="med"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TH: One column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Optional footer (program team name, etc.)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Presentation Title | Section Title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E28D367D-202E-4BB0-8243-51A46362D7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761999" y="2019300"/>
            <a:ext cx="10706101" cy="392430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09585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>
                <a:solidFill>
                  <a:schemeClr val="tx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Body text – Arial 16 pt., black, 18 pt. paragraph spacing after: This is used for a dense information page with a large amount of copy. Two column text box makes for easier reading; however, you may find a single column is necessary in certain situation. Use your discretion. </a:t>
            </a:r>
          </a:p>
          <a:p>
            <a:pPr marL="0" marR="0" lvl="0" indent="0" algn="l" defTabSz="609585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This is used for a dense information page with a large amount of copy. Two column text box makes for easier reading; however, you may find a single column is necessary in certain situation. Use your discretion. This is used for a dense information page with a large amount of copy. Two column text box makes for easier reading; however, you may find a single column is necessary in certain situation. Use your discretion. This is used for a dense information page with a large amount of copy. Two column text box makes for easier reading; however, you may find a single column is necessary in certain situation. Use your discretion. This is used for a dense information page with a large amount of copy. Two column text box makes for easier reading; however, you may find a single column is necessary in certain situation. Use your discretion. </a:t>
            </a:r>
          </a:p>
          <a:p>
            <a:pPr marL="0" marR="0" lvl="0" indent="0" algn="l" defTabSz="609585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This is used for a dense information page with a large amount of copy. Two column text box makes for easier reading; however, you may find a single column is necessary in certain situation. Use your discretion. </a:t>
            </a:r>
          </a:p>
          <a:p>
            <a:pPr marL="0" marR="0" lvl="0" indent="0" algn="l" defTabSz="609585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  <a:p>
            <a:pPr lvl="0"/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762000" y="847224"/>
            <a:ext cx="10718800" cy="1095876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>
              <a:lnSpc>
                <a:spcPts val="4000"/>
              </a:lnSpc>
              <a:spcAft>
                <a:spcPts val="1800"/>
              </a:spcAft>
            </a:pPr>
            <a:r>
              <a:rPr lang="en-US" sz="3200" dirty="0">
                <a:solidFill>
                  <a:srgbClr val="F6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H1 – Arial 32 pt. red: One column with dense body copy. The header can fit on two lines if needed</a:t>
            </a:r>
          </a:p>
        </p:txBody>
      </p:sp>
    </p:spTree>
    <p:extLst>
      <p:ext uri="{BB962C8B-B14F-4D97-AF65-F5344CB8AC3E}">
        <p14:creationId xmlns:p14="http://schemas.microsoft.com/office/powerpoint/2010/main" val="4217247347"/>
      </p:ext>
    </p:extLst>
  </p:cSld>
  <p:clrMapOvr>
    <a:masterClrMapping/>
  </p:clrMapOvr>
  <p:transition spd="med"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TH: One column text box, Half pa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Optional footer (program team name, etc.)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Presentation Title | Section Title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E28D367D-202E-4BB0-8243-51A46362D7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324600" y="0"/>
            <a:ext cx="5867400" cy="6858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762001" y="837815"/>
            <a:ext cx="5105400" cy="1014891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sz="3200" dirty="0">
                <a:solidFill>
                  <a:srgbClr val="F6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H1 – Arial 32 pt. red: </a:t>
            </a:r>
            <a:r>
              <a:rPr lang="en-US" dirty="0"/>
              <a:t>Single col of </a:t>
            </a:r>
            <a:r>
              <a:rPr lang="en-US" dirty="0" err="1"/>
              <a:t>text,half</a:t>
            </a:r>
            <a:r>
              <a:rPr lang="en-US" dirty="0"/>
              <a:t>-page photo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762000" y="2019299"/>
            <a:ext cx="5105401" cy="3905251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09585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Body text – Arial 16 pt., black, 18 pt. paragraph spacing after: This is used for a smaller amount of text to accompany an image. It’s intended to hold a few talking points. Aim for clear and concise.  </a:t>
            </a:r>
          </a:p>
          <a:p>
            <a:pPr marL="0" marR="0" lvl="0" indent="0" algn="l" defTabSz="609585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This is used for a smaller amount of text to accompany an image. It’s intended to hold a few talking points. Aim for clear and concise. This is used for a smaller amount of text to accompany an image. It’s intended to hold a few talking points. Aim for clear and concise.  </a:t>
            </a:r>
          </a:p>
        </p:txBody>
      </p:sp>
    </p:spTree>
    <p:extLst>
      <p:ext uri="{BB962C8B-B14F-4D97-AF65-F5344CB8AC3E}">
        <p14:creationId xmlns:p14="http://schemas.microsoft.com/office/powerpoint/2010/main" val="799587096"/>
      </p:ext>
    </p:extLst>
  </p:cSld>
  <p:clrMapOvr>
    <a:masterClrMapping/>
  </p:clrMapOvr>
  <p:transition spd="med"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TH: One column header, Half pa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Optional footer (program team name, etc.)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Presentation Title | Section Title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E28D367D-202E-4BB0-8243-51A46362D7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324600" y="0"/>
            <a:ext cx="5867400" cy="6858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762000" y="842209"/>
            <a:ext cx="5105400" cy="2190239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>
                <a:solidFill>
                  <a:srgbClr val="FF0000"/>
                </a:solidFill>
                <a:latin typeface="+mj-lt"/>
              </a:defRPr>
            </a:lvl1pPr>
          </a:lstStyle>
          <a:p>
            <a:pPr>
              <a:lnSpc>
                <a:spcPts val="4000"/>
              </a:lnSpc>
            </a:pPr>
            <a:r>
              <a:rPr lang="en-US" sz="3200" dirty="0">
                <a:solidFill>
                  <a:srgbClr val="F6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H1 – Arial 32 pt. red: </a:t>
            </a:r>
            <a:r>
              <a:rPr lang="en-US" sz="3200" dirty="0">
                <a:solidFill>
                  <a:srgbClr val="F84F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is a single thought you want to emphasize with a half-page photo.</a:t>
            </a:r>
          </a:p>
        </p:txBody>
      </p:sp>
    </p:spTree>
    <p:extLst>
      <p:ext uri="{BB962C8B-B14F-4D97-AF65-F5344CB8AC3E}">
        <p14:creationId xmlns:p14="http://schemas.microsoft.com/office/powerpoint/2010/main" val="3148635121"/>
      </p:ext>
    </p:extLst>
  </p:cSld>
  <p:clrMapOvr>
    <a:masterClrMapping/>
  </p:clrMapOvr>
  <p:transition spd="med">
    <p:fad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TH: Full page photo with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 sz="14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Full page photo background – Fill the slide with your photo and crop to the slide dimensions (hold shift key when resizing to maintain proportion). </a:t>
            </a:r>
            <a:br>
              <a:rPr lang="en-US" dirty="0"/>
            </a:br>
            <a:r>
              <a:rPr lang="en-US" dirty="0"/>
              <a:t>NOTE: When using a full page photo slide layout, the PATH logo, which is part of the Slide Master, will be covered. You will need to copy the PATH logo </a:t>
            </a:r>
            <a:br>
              <a:rPr lang="en-US" dirty="0"/>
            </a:br>
            <a:r>
              <a:rPr lang="en-US" dirty="0"/>
              <a:t>                                                                                                            from the Slide Master and paste it on top of your placed photo in order for it to show. </a:t>
            </a:r>
          </a:p>
          <a:p>
            <a:pPr lvl="0"/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762000" y="2034195"/>
            <a:ext cx="4175760" cy="2942844"/>
          </a:xfrm>
          <a:prstGeom prst="rect">
            <a:avLst/>
          </a:prstGeom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Call-out text – Arial 24 pt., black, dark grey, or white: This is a single thought you want to emphasize with a full-bleed image. Position this text box where appropriate. Text can be black, dark grey, or white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Optional footer (program team name, etc.)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/>
              <a:t>Presentation Title | Section Title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E28D367D-202E-4BB0-8243-51A46362D73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2871824"/>
      </p:ext>
    </p:extLst>
  </p:cSld>
  <p:clrMapOvr>
    <a:masterClrMapping/>
  </p:clrMapOvr>
  <p:transition spd="med">
    <p:fad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TH: Photo Coll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Optional footer (program team name, etc.)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Presentation Title | Section Title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E28D367D-202E-4BB0-8243-51A46362D7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762000" y="838199"/>
            <a:ext cx="5220448" cy="510540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6197600" y="838199"/>
            <a:ext cx="5276850" cy="250264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6197600" y="3532094"/>
            <a:ext cx="2540000" cy="241150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Picture Placeholder 10"/>
          <p:cNvSpPr>
            <a:spLocks noGrp="1"/>
          </p:cNvSpPr>
          <p:nvPr>
            <p:ph type="pic" sz="quarter" idx="16"/>
          </p:nvPr>
        </p:nvSpPr>
        <p:spPr>
          <a:xfrm>
            <a:off x="8890000" y="3534260"/>
            <a:ext cx="2590799" cy="240934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Text Placeholder 22"/>
          <p:cNvSpPr>
            <a:spLocks noGrp="1"/>
          </p:cNvSpPr>
          <p:nvPr>
            <p:ph type="body" sz="quarter" idx="18" hasCustomPrompt="1"/>
          </p:nvPr>
        </p:nvSpPr>
        <p:spPr>
          <a:xfrm>
            <a:off x="11921553" y="208248"/>
            <a:ext cx="147432" cy="1947123"/>
          </a:xfrm>
          <a:prstGeom prst="rect">
            <a:avLst/>
          </a:prstGeom>
        </p:spPr>
        <p:txBody>
          <a:bodyPr vert="vert270" lIns="0" tIns="0" rIns="0" bIns="0" anchor="t" anchorCtr="0"/>
          <a:lstStyle>
            <a:lvl1pPr algn="r">
              <a:defRPr sz="6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Photo: Name</a:t>
            </a:r>
          </a:p>
        </p:txBody>
      </p:sp>
    </p:spTree>
    <p:extLst>
      <p:ext uri="{BB962C8B-B14F-4D97-AF65-F5344CB8AC3E}">
        <p14:creationId xmlns:p14="http://schemas.microsoft.com/office/powerpoint/2010/main" val="3540597724"/>
      </p:ext>
    </p:extLst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and Content">
  <p:cSld name="5_Title and Content"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0" name="Google Shape;310;p79"/>
          <p:cNvGrpSpPr/>
          <p:nvPr/>
        </p:nvGrpSpPr>
        <p:grpSpPr>
          <a:xfrm>
            <a:off x="-10160" y="114288"/>
            <a:ext cx="9633131" cy="490368"/>
            <a:chOff x="-10160" y="114288"/>
            <a:chExt cx="9633131" cy="490368"/>
          </a:xfrm>
        </p:grpSpPr>
        <p:sp>
          <p:nvSpPr>
            <p:cNvPr id="311" name="Google Shape;311;p79"/>
            <p:cNvSpPr/>
            <p:nvPr/>
          </p:nvSpPr>
          <p:spPr>
            <a:xfrm>
              <a:off x="-1" y="114288"/>
              <a:ext cx="9622972" cy="490367"/>
            </a:xfrm>
            <a:prstGeom prst="rect">
              <a:avLst/>
            </a:prstGeom>
            <a:solidFill>
              <a:srgbClr val="0D4C6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" name="Google Shape;312;p79"/>
            <p:cNvSpPr/>
            <p:nvPr/>
          </p:nvSpPr>
          <p:spPr>
            <a:xfrm rot="10800000">
              <a:off x="-10160" y="114288"/>
              <a:ext cx="1177422" cy="490367"/>
            </a:xfrm>
            <a:custGeom>
              <a:avLst/>
              <a:gdLst/>
              <a:ahLst/>
              <a:cxnLst/>
              <a:rect l="l" t="t" r="r" b="b"/>
              <a:pathLst>
                <a:path w="1177422" h="490367" extrusionOk="0">
                  <a:moveTo>
                    <a:pt x="1177422" y="490367"/>
                  </a:moveTo>
                  <a:lnTo>
                    <a:pt x="0" y="490367"/>
                  </a:lnTo>
                  <a:lnTo>
                    <a:pt x="388438" y="0"/>
                  </a:lnTo>
                  <a:lnTo>
                    <a:pt x="1177422" y="0"/>
                  </a:lnTo>
                  <a:lnTo>
                    <a:pt x="1177422" y="490367"/>
                  </a:lnTo>
                  <a:close/>
                </a:path>
              </a:pathLst>
            </a:custGeom>
            <a:solidFill>
              <a:schemeClr val="lt1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D4C6D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79"/>
            <p:cNvSpPr/>
            <p:nvPr/>
          </p:nvSpPr>
          <p:spPr>
            <a:xfrm>
              <a:off x="-10160" y="114289"/>
              <a:ext cx="1049526" cy="490367"/>
            </a:xfrm>
            <a:custGeom>
              <a:avLst/>
              <a:gdLst/>
              <a:ahLst/>
              <a:cxnLst/>
              <a:rect l="l" t="t" r="r" b="b"/>
              <a:pathLst>
                <a:path w="1049526" h="490367" extrusionOk="0">
                  <a:moveTo>
                    <a:pt x="0" y="0"/>
                  </a:moveTo>
                  <a:lnTo>
                    <a:pt x="1049526" y="0"/>
                  </a:lnTo>
                  <a:lnTo>
                    <a:pt x="661088" y="490367"/>
                  </a:lnTo>
                  <a:lnTo>
                    <a:pt x="0" y="4903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171A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14" name="Google Shape;314;p79"/>
          <p:cNvSpPr txBox="1">
            <a:spLocks noGrp="1"/>
          </p:cNvSpPr>
          <p:nvPr>
            <p:ph type="title"/>
          </p:nvPr>
        </p:nvSpPr>
        <p:spPr>
          <a:xfrm>
            <a:off x="1196083" y="1"/>
            <a:ext cx="8437047" cy="7189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lt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315" name="Google Shape;315;p79"/>
          <p:cNvSpPr txBox="1">
            <a:spLocks noGrp="1"/>
          </p:cNvSpPr>
          <p:nvPr>
            <p:ph type="body" idx="1"/>
          </p:nvPr>
        </p:nvSpPr>
        <p:spPr>
          <a:xfrm>
            <a:off x="0" y="6484775"/>
            <a:ext cx="12192000" cy="3732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1" u="none" strike="noStrike" cap="none">
                <a:solidFill>
                  <a:srgbClr val="7F7F7F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16" name="Google Shape;316;p79"/>
          <p:cNvSpPr txBox="1">
            <a:spLocks noGrp="1"/>
          </p:cNvSpPr>
          <p:nvPr>
            <p:ph type="body" idx="2"/>
          </p:nvPr>
        </p:nvSpPr>
        <p:spPr>
          <a:xfrm>
            <a:off x="277856" y="805338"/>
            <a:ext cx="11636288" cy="688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rgbClr val="595959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53E2117F-674E-D6B6-8F6D-DD6FF288FC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97952" y="113633"/>
            <a:ext cx="1804572" cy="59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4032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TH: Photo Coll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Optional footer (program team name, etc.)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Presentation Title | Section Title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E28D367D-202E-4BB0-8243-51A46362D7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0" y="2314280"/>
            <a:ext cx="2133600" cy="217404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2893661" y="1617789"/>
            <a:ext cx="2660104" cy="356797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Picture Placeholder 10"/>
          <p:cNvSpPr>
            <a:spLocks noGrp="1"/>
          </p:cNvSpPr>
          <p:nvPr>
            <p:ph type="pic" sz="quarter" idx="16"/>
          </p:nvPr>
        </p:nvSpPr>
        <p:spPr>
          <a:xfrm>
            <a:off x="6197600" y="1617789"/>
            <a:ext cx="2660104" cy="356797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Picture Placeholder 10"/>
          <p:cNvSpPr>
            <a:spLocks noGrp="1"/>
          </p:cNvSpPr>
          <p:nvPr>
            <p:ph type="pic" sz="quarter" idx="17"/>
          </p:nvPr>
        </p:nvSpPr>
        <p:spPr>
          <a:xfrm>
            <a:off x="9531896" y="2330814"/>
            <a:ext cx="2660104" cy="21575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Text Placeholder 22"/>
          <p:cNvSpPr>
            <a:spLocks noGrp="1"/>
          </p:cNvSpPr>
          <p:nvPr>
            <p:ph type="body" sz="quarter" idx="18" hasCustomPrompt="1"/>
          </p:nvPr>
        </p:nvSpPr>
        <p:spPr>
          <a:xfrm>
            <a:off x="11921553" y="208248"/>
            <a:ext cx="147432" cy="1947123"/>
          </a:xfrm>
          <a:prstGeom prst="rect">
            <a:avLst/>
          </a:prstGeom>
        </p:spPr>
        <p:txBody>
          <a:bodyPr vert="vert270" lIns="0" tIns="0" rIns="0" bIns="0" anchor="t" anchorCtr="0"/>
          <a:lstStyle>
            <a:lvl1pPr algn="r">
              <a:defRPr sz="6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Photo: Name</a:t>
            </a:r>
          </a:p>
        </p:txBody>
      </p:sp>
    </p:spTree>
    <p:extLst>
      <p:ext uri="{BB962C8B-B14F-4D97-AF65-F5344CB8AC3E}">
        <p14:creationId xmlns:p14="http://schemas.microsoft.com/office/powerpoint/2010/main" val="214768649"/>
      </p:ext>
    </p:extLst>
  </p:cSld>
  <p:clrMapOvr>
    <a:masterClrMapping/>
  </p:clrMapOvr>
  <p:transition spd="med">
    <p:fad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TH: DataVis - one column text box and half page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Optional footer (program team name, etc.)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Presentation Title | Section Title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E28D367D-202E-4BB0-8243-51A46362D7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6324600" y="838200"/>
            <a:ext cx="5610225" cy="511473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762000" y="837815"/>
            <a:ext cx="5105400" cy="10611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sz="3200" dirty="0">
                <a:solidFill>
                  <a:srgbClr val="F6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H1 – Arial 32pt red: </a:t>
            </a:r>
            <a:r>
              <a:rPr lang="en-US" dirty="0"/>
              <a:t>Data vis, half-page graphic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762000" y="2019300"/>
            <a:ext cx="5105400" cy="39243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spcAft>
                <a:spcPts val="1800"/>
              </a:spcAft>
              <a:buNone/>
              <a:defRPr sz="1600">
                <a:solidFill>
                  <a:schemeClr val="tx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Body text – Arial 16pt, black, 18pt paragraph spacing after: This is used for a smaller amount of text to accompany a data visualization. It’s intended to hold a few talking points. Aim for clear and concise. </a:t>
            </a:r>
          </a:p>
        </p:txBody>
      </p:sp>
    </p:spTree>
    <p:extLst>
      <p:ext uri="{BB962C8B-B14F-4D97-AF65-F5344CB8AC3E}">
        <p14:creationId xmlns:p14="http://schemas.microsoft.com/office/powerpoint/2010/main" val="4058561135"/>
      </p:ext>
    </p:extLst>
  </p:cSld>
  <p:clrMapOvr>
    <a:masterClrMapping/>
  </p:clrMapOvr>
  <p:transition spd="med">
    <p:fad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TH: DataVis - one column text box and half page graphic on color b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Optional footer (program team name, etc.)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Presentation Title | Section Title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E28D367D-202E-4BB0-8243-51A46362D7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324600" y="0"/>
            <a:ext cx="58674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3"/>
          </p:nvPr>
        </p:nvSpPr>
        <p:spPr>
          <a:xfrm>
            <a:off x="6602819" y="881994"/>
            <a:ext cx="5332006" cy="514557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5491" y="6288426"/>
            <a:ext cx="685309" cy="291104"/>
          </a:xfrm>
          <a:prstGeom prst="rect">
            <a:avLst/>
          </a:prstGeom>
        </p:spPr>
      </p:pic>
      <p:sp>
        <p:nvSpPr>
          <p:cNvPr id="9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762000" y="837815"/>
            <a:ext cx="5105400" cy="10611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sz="3200" dirty="0">
                <a:solidFill>
                  <a:srgbClr val="F6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H1 – Arial 32 pt. red: </a:t>
            </a:r>
            <a:r>
              <a:rPr lang="en-US" dirty="0"/>
              <a:t>Data vis, half-page graphic</a:t>
            </a:r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762000" y="2019300"/>
            <a:ext cx="5105400" cy="39243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spcAft>
                <a:spcPts val="1800"/>
              </a:spcAft>
              <a:buNone/>
              <a:defRPr sz="1600">
                <a:solidFill>
                  <a:schemeClr val="tx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Body text – Arial 16 pt., black, 18 pt. paragraph spacing after: This is used for a smaller amount of text to accompany a data visualization. It’s intended to hold a few talking points. Aim for clear and concise. </a:t>
            </a:r>
          </a:p>
        </p:txBody>
      </p:sp>
    </p:spTree>
    <p:extLst>
      <p:ext uri="{BB962C8B-B14F-4D97-AF65-F5344CB8AC3E}">
        <p14:creationId xmlns:p14="http://schemas.microsoft.com/office/powerpoint/2010/main" val="2958686075"/>
      </p:ext>
    </p:extLst>
  </p:cSld>
  <p:clrMapOvr>
    <a:masterClrMapping/>
  </p:clrMapOvr>
  <p:transition spd="med">
    <p:fad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TH: DataVis - two column, two 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Optional footer (program team name, etc.)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Presentation Title | Section Title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E28D367D-202E-4BB0-8243-51A46362D7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762000" y="2019300"/>
            <a:ext cx="5105400" cy="39243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5"/>
          <p:cNvSpPr>
            <a:spLocks noGrp="1"/>
          </p:cNvSpPr>
          <p:nvPr>
            <p:ph sz="quarter" idx="14"/>
          </p:nvPr>
        </p:nvSpPr>
        <p:spPr>
          <a:xfrm>
            <a:off x="6324600" y="2019300"/>
            <a:ext cx="5156200" cy="39243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762000" y="847224"/>
            <a:ext cx="10816509" cy="101246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sz="3200" dirty="0">
                <a:solidFill>
                  <a:srgbClr val="F6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H1 – Arial 32 pt. red: </a:t>
            </a:r>
            <a:r>
              <a:rPr lang="en-US" dirty="0"/>
              <a:t>Data vis, Long title with two data visual graphics</a:t>
            </a:r>
          </a:p>
        </p:txBody>
      </p:sp>
    </p:spTree>
    <p:extLst>
      <p:ext uri="{BB962C8B-B14F-4D97-AF65-F5344CB8AC3E}">
        <p14:creationId xmlns:p14="http://schemas.microsoft.com/office/powerpoint/2010/main" val="3936146644"/>
      </p:ext>
    </p:extLst>
  </p:cSld>
  <p:clrMapOvr>
    <a:masterClrMapping/>
  </p:clrMapOvr>
  <p:transition spd="med">
    <p:fad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TH: DataVis - two column, two graphics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Optional footer (program team name, etc.)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Presentation Title | Section Title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E28D367D-202E-4BB0-8243-51A46362D7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762001" y="2019300"/>
            <a:ext cx="5105399" cy="276717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5"/>
          <p:cNvSpPr>
            <a:spLocks noGrp="1"/>
          </p:cNvSpPr>
          <p:nvPr>
            <p:ph sz="quarter" idx="14"/>
          </p:nvPr>
        </p:nvSpPr>
        <p:spPr>
          <a:xfrm>
            <a:off x="6324600" y="2019300"/>
            <a:ext cx="5143500" cy="279123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762001" y="847224"/>
            <a:ext cx="10718800" cy="101246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2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sz="3200" dirty="0">
                <a:solidFill>
                  <a:srgbClr val="F6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H1 – Arial 32 pt. red: </a:t>
            </a:r>
            <a:r>
              <a:rPr lang="en-US" dirty="0"/>
              <a:t>Data Vis, Long title with two data vis graphics and description text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762001" y="5116147"/>
            <a:ext cx="5105399" cy="827453"/>
          </a:xfrm>
          <a:prstGeom prst="rect">
            <a:avLst/>
          </a:prstGeom>
        </p:spPr>
        <p:txBody>
          <a:bodyPr lIns="0" tIns="0" rIns="0" bIns="0" numCol="1" spcCol="457200"/>
          <a:lstStyle>
            <a:lvl1pPr marL="0" indent="0">
              <a:spcBef>
                <a:spcPts val="0"/>
              </a:spcBef>
              <a:spcAft>
                <a:spcPts val="1800"/>
              </a:spcAft>
              <a:buNone/>
              <a:defRPr sz="1600">
                <a:solidFill>
                  <a:schemeClr val="tx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Body text – Arial 16 pt., black, 18 pt. paragraph spacing after: This is used for a small amount of text to accompany a data visualization.</a:t>
            </a:r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6324600" y="5116147"/>
            <a:ext cx="5156201" cy="827453"/>
          </a:xfrm>
          <a:prstGeom prst="rect">
            <a:avLst/>
          </a:prstGeom>
        </p:spPr>
        <p:txBody>
          <a:bodyPr lIns="0" tIns="0" rIns="0" bIns="0" numCol="1" spcCol="457200"/>
          <a:lstStyle>
            <a:lvl1pPr marL="0" indent="0">
              <a:spcBef>
                <a:spcPts val="0"/>
              </a:spcBef>
              <a:spcAft>
                <a:spcPts val="1800"/>
              </a:spcAft>
              <a:buNone/>
              <a:defRPr sz="1600">
                <a:solidFill>
                  <a:schemeClr val="tx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Body text – Arial 16 pt., black, 18 pt. paragraph spacing after: This is used for a small amount of text to accompany a data visualization.</a:t>
            </a:r>
          </a:p>
        </p:txBody>
      </p:sp>
    </p:spTree>
    <p:extLst>
      <p:ext uri="{BB962C8B-B14F-4D97-AF65-F5344CB8AC3E}">
        <p14:creationId xmlns:p14="http://schemas.microsoft.com/office/powerpoint/2010/main" val="2965579446"/>
      </p:ext>
    </p:extLst>
  </p:cSld>
  <p:clrMapOvr>
    <a:masterClrMapping/>
  </p:clrMapOvr>
  <p:transition spd="med">
    <p:fad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TH: DataVis - two column, two graphics on color b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3"/>
          </p:nvPr>
        </p:nvSpPr>
        <p:spPr>
          <a:xfrm>
            <a:off x="762001" y="2019300"/>
            <a:ext cx="5105400" cy="39243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5"/>
          <p:cNvSpPr>
            <a:spLocks noGrp="1"/>
          </p:cNvSpPr>
          <p:nvPr>
            <p:ph sz="quarter" idx="14"/>
          </p:nvPr>
        </p:nvSpPr>
        <p:spPr>
          <a:xfrm>
            <a:off x="6324600" y="2019300"/>
            <a:ext cx="5156200" cy="39243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5491" y="6288426"/>
            <a:ext cx="685309" cy="291104"/>
          </a:xfrm>
          <a:prstGeom prst="rect">
            <a:avLst/>
          </a:prstGeom>
        </p:spPr>
      </p:pic>
      <p:sp>
        <p:nvSpPr>
          <p:cNvPr id="10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762001" y="847224"/>
            <a:ext cx="10718800" cy="101246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2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sz="3200" dirty="0">
                <a:solidFill>
                  <a:srgbClr val="F6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H1 – Arial 32 pt. red: </a:t>
            </a:r>
            <a:r>
              <a:rPr lang="en-US" dirty="0"/>
              <a:t>Data Vis, Long title with two data vis graphics with gray background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Optional footer (program team name, etc.)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Presentation Title | Section Title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E28D367D-202E-4BB0-8243-51A46362D73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9530136"/>
      </p:ext>
    </p:extLst>
  </p:cSld>
  <p:clrMapOvr>
    <a:masterClrMapping/>
  </p:clrMapOvr>
  <p:transition spd="med">
    <p:fad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TH: DataVis - full page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Optional footer (program team name, etc.)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Presentation Title | Section Title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E28D367D-202E-4BB0-8243-51A46362D7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sz="quarter" idx="14"/>
          </p:nvPr>
        </p:nvSpPr>
        <p:spPr>
          <a:xfrm>
            <a:off x="762000" y="2019300"/>
            <a:ext cx="10718799" cy="409992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1800"/>
              </a:spcAft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762001" y="847224"/>
            <a:ext cx="10718800" cy="101246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2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sz="3200" dirty="0">
                <a:solidFill>
                  <a:srgbClr val="F6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H1 – Arial 32 pt. red: </a:t>
            </a:r>
            <a:r>
              <a:rPr lang="en-US" dirty="0"/>
              <a:t>Data Vis, Long title with large full page data visual graphic</a:t>
            </a:r>
          </a:p>
        </p:txBody>
      </p:sp>
    </p:spTree>
    <p:extLst>
      <p:ext uri="{BB962C8B-B14F-4D97-AF65-F5344CB8AC3E}">
        <p14:creationId xmlns:p14="http://schemas.microsoft.com/office/powerpoint/2010/main" val="2674433547"/>
      </p:ext>
    </p:extLst>
  </p:cSld>
  <p:clrMapOvr>
    <a:masterClrMapping/>
  </p:clrMapOvr>
  <p:transition spd="med">
    <p:fad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TH: DataVis -  Small tab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Optional footer (program team name, etc.)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Presentation Title | Section Title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E28D367D-202E-4BB0-8243-51A46362D7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able Placeholder 3"/>
          <p:cNvSpPr>
            <a:spLocks noGrp="1"/>
          </p:cNvSpPr>
          <p:nvPr>
            <p:ph type="tbl" sz="quarter" idx="16" hasCustomPrompt="1"/>
          </p:nvPr>
        </p:nvSpPr>
        <p:spPr>
          <a:xfrm>
            <a:off x="762000" y="2743200"/>
            <a:ext cx="10718800" cy="3200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Small Table – Red is the preferred color for tables; however, you can change the color within the data visualization palette if needed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762000" y="2019300"/>
            <a:ext cx="10718800" cy="647700"/>
          </a:xfrm>
          <a:prstGeom prst="rect">
            <a:avLst/>
          </a:prstGeom>
        </p:spPr>
        <p:txBody>
          <a:bodyPr anchor="b" anchorCtr="0"/>
          <a:lstStyle>
            <a:lvl1pPr marL="0" indent="0">
              <a:spcBef>
                <a:spcPts val="0"/>
              </a:spcBef>
              <a:spcAft>
                <a:spcPts val="1800"/>
              </a:spcAft>
              <a:buNone/>
              <a:defRPr sz="16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>
                <a:latin typeface="+mn-lt"/>
              </a:defRPr>
            </a:lvl2pPr>
            <a:lvl3pPr marL="914400" indent="0">
              <a:buNone/>
              <a:defRPr sz="1800">
                <a:latin typeface="+mn-lt"/>
              </a:defRPr>
            </a:lvl3pPr>
            <a:lvl4pPr marL="1371600" indent="0">
              <a:buNone/>
              <a:defRPr sz="1600">
                <a:latin typeface="+mn-lt"/>
              </a:defRPr>
            </a:lvl4pPr>
            <a:lvl5pPr marL="1828800" indent="0">
              <a:buNone/>
              <a:defRPr sz="1600">
                <a:latin typeface="+mn-lt"/>
              </a:defRPr>
            </a:lvl5pPr>
          </a:lstStyle>
          <a:p>
            <a:pPr lvl="0"/>
            <a:r>
              <a:rPr lang="en-US" dirty="0"/>
              <a:t>Body text – Arial 16 pt., black, 18 pt. paragraph spacing after: This text is used for a small description or title to accompany the table below. The page should look clear and concise. 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762001" y="847224"/>
            <a:ext cx="10718800" cy="101246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2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sz="3200" dirty="0">
                <a:solidFill>
                  <a:srgbClr val="F6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H1 – Arial 32 pt. red: </a:t>
            </a:r>
            <a:r>
              <a:rPr lang="en-US" dirty="0"/>
              <a:t>Data Vis, Title with body text and small table graphic</a:t>
            </a:r>
          </a:p>
        </p:txBody>
      </p:sp>
    </p:spTree>
    <p:extLst>
      <p:ext uri="{BB962C8B-B14F-4D97-AF65-F5344CB8AC3E}">
        <p14:creationId xmlns:p14="http://schemas.microsoft.com/office/powerpoint/2010/main" val="2869556248"/>
      </p:ext>
    </p:extLst>
  </p:cSld>
  <p:clrMapOvr>
    <a:masterClrMapping/>
  </p:clrMapOvr>
  <p:transition spd="med">
    <p:fad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TH: DataVis - Large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Optional footer (program team name, etc.)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Presentation Title | Section Title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E28D367D-202E-4BB0-8243-51A46362D7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able Placeholder 3"/>
          <p:cNvSpPr>
            <a:spLocks noGrp="1"/>
          </p:cNvSpPr>
          <p:nvPr>
            <p:ph type="tbl" sz="quarter" idx="16" hasCustomPrompt="1"/>
          </p:nvPr>
        </p:nvSpPr>
        <p:spPr>
          <a:xfrm>
            <a:off x="762000" y="849086"/>
            <a:ext cx="10718800" cy="50945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Full page Table – Red is the preferred color for tables; however, you can change the color within the data visualization palette if needed</a:t>
            </a:r>
          </a:p>
        </p:txBody>
      </p:sp>
    </p:spTree>
    <p:extLst>
      <p:ext uri="{BB962C8B-B14F-4D97-AF65-F5344CB8AC3E}">
        <p14:creationId xmlns:p14="http://schemas.microsoft.com/office/powerpoint/2010/main" val="3716509955"/>
      </p:ext>
    </p:extLst>
  </p:cSld>
  <p:clrMapOvr>
    <a:masterClrMapping/>
  </p:clrMapOvr>
  <p:transition spd="med">
    <p:fad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TH: Red single thought/quo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: Shape 6"/>
          <p:cNvSpPr/>
          <p:nvPr/>
        </p:nvSpPr>
        <p:spPr>
          <a:xfrm>
            <a:off x="4516781" y="1828800"/>
            <a:ext cx="3221328" cy="3221328"/>
          </a:xfrm>
          <a:custGeom>
            <a:avLst/>
            <a:gdLst>
              <a:gd name="connsiteX0" fmla="*/ 1610664 w 3221328"/>
              <a:gd name="connsiteY0" fmla="*/ 581964 h 3221328"/>
              <a:gd name="connsiteX1" fmla="*/ 581964 w 3221328"/>
              <a:gd name="connsiteY1" fmla="*/ 1610664 h 3221328"/>
              <a:gd name="connsiteX2" fmla="*/ 1610664 w 3221328"/>
              <a:gd name="connsiteY2" fmla="*/ 2639364 h 3221328"/>
              <a:gd name="connsiteX3" fmla="*/ 2639364 w 3221328"/>
              <a:gd name="connsiteY3" fmla="*/ 1610664 h 3221328"/>
              <a:gd name="connsiteX4" fmla="*/ 1610664 w 3221328"/>
              <a:gd name="connsiteY4" fmla="*/ 581964 h 3221328"/>
              <a:gd name="connsiteX5" fmla="*/ 1610664 w 3221328"/>
              <a:gd name="connsiteY5" fmla="*/ 0 h 3221328"/>
              <a:gd name="connsiteX6" fmla="*/ 3221328 w 3221328"/>
              <a:gd name="connsiteY6" fmla="*/ 1610664 h 3221328"/>
              <a:gd name="connsiteX7" fmla="*/ 1610664 w 3221328"/>
              <a:gd name="connsiteY7" fmla="*/ 3221328 h 3221328"/>
              <a:gd name="connsiteX8" fmla="*/ 0 w 3221328"/>
              <a:gd name="connsiteY8" fmla="*/ 1610664 h 3221328"/>
              <a:gd name="connsiteX9" fmla="*/ 1610664 w 3221328"/>
              <a:gd name="connsiteY9" fmla="*/ 0 h 3221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221328" h="3221328">
                <a:moveTo>
                  <a:pt x="1610664" y="581964"/>
                </a:moveTo>
                <a:cubicBezTo>
                  <a:pt x="1042529" y="581964"/>
                  <a:pt x="581964" y="1042529"/>
                  <a:pt x="581964" y="1610664"/>
                </a:cubicBezTo>
                <a:cubicBezTo>
                  <a:pt x="581964" y="2178799"/>
                  <a:pt x="1042529" y="2639364"/>
                  <a:pt x="1610664" y="2639364"/>
                </a:cubicBezTo>
                <a:cubicBezTo>
                  <a:pt x="2178799" y="2639364"/>
                  <a:pt x="2639364" y="2178799"/>
                  <a:pt x="2639364" y="1610664"/>
                </a:cubicBezTo>
                <a:cubicBezTo>
                  <a:pt x="2639364" y="1042529"/>
                  <a:pt x="2178799" y="581964"/>
                  <a:pt x="1610664" y="581964"/>
                </a:cubicBezTo>
                <a:close/>
                <a:moveTo>
                  <a:pt x="1610664" y="0"/>
                </a:moveTo>
                <a:cubicBezTo>
                  <a:pt x="2500209" y="0"/>
                  <a:pt x="3221328" y="721119"/>
                  <a:pt x="3221328" y="1610664"/>
                </a:cubicBezTo>
                <a:cubicBezTo>
                  <a:pt x="3221328" y="2500209"/>
                  <a:pt x="2500209" y="3221328"/>
                  <a:pt x="1610664" y="3221328"/>
                </a:cubicBezTo>
                <a:cubicBezTo>
                  <a:pt x="721119" y="3221328"/>
                  <a:pt x="0" y="2500209"/>
                  <a:pt x="0" y="1610664"/>
                </a:cubicBezTo>
                <a:cubicBezTo>
                  <a:pt x="0" y="721119"/>
                  <a:pt x="721119" y="0"/>
                  <a:pt x="161066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1681228" y="2019300"/>
            <a:ext cx="8829545" cy="2819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ctr">
              <a:defRPr sz="4800" baseline="0">
                <a:solidFill>
                  <a:schemeClr val="bg1"/>
                </a:solidFill>
                <a:latin typeface="+mj-lt"/>
              </a:defRPr>
            </a:lvl1pPr>
            <a:lvl2pPr algn="ctr">
              <a:defRPr sz="4800" baseline="0"/>
            </a:lvl2pPr>
            <a:lvl3pPr algn="ctr">
              <a:defRPr sz="4800" baseline="0"/>
            </a:lvl3pPr>
            <a:lvl4pPr algn="ctr">
              <a:defRPr sz="4800" baseline="0"/>
            </a:lvl4pPr>
            <a:lvl5pPr algn="ctr">
              <a:defRPr sz="4800" baseline="0"/>
            </a:lvl5pPr>
          </a:lstStyle>
          <a:p>
            <a:pPr lvl="0"/>
            <a:r>
              <a:rPr lang="en-US" dirty="0"/>
              <a:t>Singular thought, quote, or idea</a:t>
            </a:r>
            <a:br>
              <a:rPr lang="en-US" dirty="0"/>
            </a:br>
            <a:r>
              <a:rPr lang="en-US" dirty="0"/>
              <a:t>- Arial 48 pt. white. Keep short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5491" y="6286500"/>
            <a:ext cx="685309" cy="294956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Optional footer (program team name, etc.)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Presentation Title | Section Title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fld id="{E28D367D-202E-4BB0-8243-51A46362D73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2141216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and Content">
  <p:cSld name="4_Title and Content"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1" name="Google Shape;281;p76"/>
          <p:cNvGrpSpPr/>
          <p:nvPr/>
        </p:nvGrpSpPr>
        <p:grpSpPr>
          <a:xfrm>
            <a:off x="-10160" y="114288"/>
            <a:ext cx="12202159" cy="490368"/>
            <a:chOff x="-10160" y="114288"/>
            <a:chExt cx="12202159" cy="490368"/>
          </a:xfrm>
        </p:grpSpPr>
        <p:sp>
          <p:nvSpPr>
            <p:cNvPr id="282" name="Google Shape;282;p76"/>
            <p:cNvSpPr/>
            <p:nvPr/>
          </p:nvSpPr>
          <p:spPr>
            <a:xfrm>
              <a:off x="-2" y="114288"/>
              <a:ext cx="12192001" cy="490367"/>
            </a:xfrm>
            <a:prstGeom prst="rect">
              <a:avLst/>
            </a:prstGeom>
            <a:solidFill>
              <a:srgbClr val="0D4C6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" name="Google Shape;283;p76"/>
            <p:cNvSpPr/>
            <p:nvPr/>
          </p:nvSpPr>
          <p:spPr>
            <a:xfrm rot="10800000">
              <a:off x="-10160" y="114288"/>
              <a:ext cx="1177422" cy="490367"/>
            </a:xfrm>
            <a:custGeom>
              <a:avLst/>
              <a:gdLst/>
              <a:ahLst/>
              <a:cxnLst/>
              <a:rect l="l" t="t" r="r" b="b"/>
              <a:pathLst>
                <a:path w="1177422" h="490367" extrusionOk="0">
                  <a:moveTo>
                    <a:pt x="1177422" y="490367"/>
                  </a:moveTo>
                  <a:lnTo>
                    <a:pt x="0" y="490367"/>
                  </a:lnTo>
                  <a:lnTo>
                    <a:pt x="388438" y="0"/>
                  </a:lnTo>
                  <a:lnTo>
                    <a:pt x="1177422" y="0"/>
                  </a:lnTo>
                  <a:lnTo>
                    <a:pt x="1177422" y="490367"/>
                  </a:lnTo>
                  <a:close/>
                </a:path>
              </a:pathLst>
            </a:custGeom>
            <a:solidFill>
              <a:schemeClr val="lt1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D4C6D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" name="Google Shape;284;p76"/>
            <p:cNvSpPr/>
            <p:nvPr/>
          </p:nvSpPr>
          <p:spPr>
            <a:xfrm>
              <a:off x="-10160" y="114289"/>
              <a:ext cx="1049526" cy="490367"/>
            </a:xfrm>
            <a:custGeom>
              <a:avLst/>
              <a:gdLst/>
              <a:ahLst/>
              <a:cxnLst/>
              <a:rect l="l" t="t" r="r" b="b"/>
              <a:pathLst>
                <a:path w="1049526" h="490367" extrusionOk="0">
                  <a:moveTo>
                    <a:pt x="0" y="0"/>
                  </a:moveTo>
                  <a:lnTo>
                    <a:pt x="1049526" y="0"/>
                  </a:lnTo>
                  <a:lnTo>
                    <a:pt x="661088" y="490367"/>
                  </a:lnTo>
                  <a:lnTo>
                    <a:pt x="0" y="4903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171A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85" name="Google Shape;285;p76"/>
          <p:cNvSpPr txBox="1">
            <a:spLocks noGrp="1"/>
          </p:cNvSpPr>
          <p:nvPr>
            <p:ph type="title"/>
          </p:nvPr>
        </p:nvSpPr>
        <p:spPr>
          <a:xfrm>
            <a:off x="1196083" y="1"/>
            <a:ext cx="10718062" cy="7189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lt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286" name="Google Shape;286;p76"/>
          <p:cNvSpPr txBox="1">
            <a:spLocks noGrp="1"/>
          </p:cNvSpPr>
          <p:nvPr>
            <p:ph type="body" idx="1"/>
          </p:nvPr>
        </p:nvSpPr>
        <p:spPr>
          <a:xfrm>
            <a:off x="0" y="6484775"/>
            <a:ext cx="12192000" cy="3732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1" u="none" strike="noStrike" cap="none">
                <a:solidFill>
                  <a:srgbClr val="7F7F7F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432135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TH: Red single thought/quo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139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4488498" y="1801445"/>
            <a:ext cx="3240404" cy="3255110"/>
            <a:chOff x="3033544" y="1728371"/>
            <a:chExt cx="3240404" cy="3255110"/>
          </a:xfrm>
        </p:grpSpPr>
        <p:sp>
          <p:nvSpPr>
            <p:cNvPr id="8" name="Oval 7"/>
            <p:cNvSpPr/>
            <p:nvPr/>
          </p:nvSpPr>
          <p:spPr>
            <a:xfrm>
              <a:off x="3033544" y="3671889"/>
              <a:ext cx="1311592" cy="1311592"/>
            </a:xfrm>
            <a:prstGeom prst="ellipse">
              <a:avLst/>
            </a:prstGeom>
            <a:solidFill>
              <a:srgbClr val="F84F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3033544" y="1728372"/>
              <a:ext cx="1311592" cy="1311592"/>
            </a:xfrm>
            <a:prstGeom prst="ellipse">
              <a:avLst/>
            </a:prstGeom>
            <a:solidFill>
              <a:srgbClr val="F84F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4962356" y="3671888"/>
              <a:ext cx="1311592" cy="1311592"/>
            </a:xfrm>
            <a:prstGeom prst="ellipse">
              <a:avLst/>
            </a:prstGeom>
            <a:solidFill>
              <a:srgbClr val="F84F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4962356" y="1728371"/>
              <a:ext cx="1311592" cy="1311592"/>
            </a:xfrm>
            <a:prstGeom prst="ellipse">
              <a:avLst/>
            </a:prstGeom>
            <a:solidFill>
              <a:srgbClr val="F84F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5491" y="6286500"/>
            <a:ext cx="685309" cy="294956"/>
          </a:xfrm>
          <a:prstGeom prst="rect">
            <a:avLst/>
          </a:prstGeom>
        </p:spPr>
      </p:pic>
      <p:sp>
        <p:nvSpPr>
          <p:cNvPr id="13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1681228" y="2019300"/>
            <a:ext cx="8829545" cy="2819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ctr">
              <a:defRPr sz="4800" baseline="0">
                <a:solidFill>
                  <a:schemeClr val="bg1"/>
                </a:solidFill>
                <a:latin typeface="+mj-lt"/>
              </a:defRPr>
            </a:lvl1pPr>
            <a:lvl2pPr algn="ctr">
              <a:defRPr sz="4800" baseline="0"/>
            </a:lvl2pPr>
            <a:lvl3pPr algn="ctr">
              <a:defRPr sz="4800" baseline="0"/>
            </a:lvl3pPr>
            <a:lvl4pPr algn="ctr">
              <a:defRPr sz="4800" baseline="0"/>
            </a:lvl4pPr>
            <a:lvl5pPr algn="ctr">
              <a:defRPr sz="4800" baseline="0"/>
            </a:lvl5pPr>
          </a:lstStyle>
          <a:p>
            <a:pPr lvl="0"/>
            <a:r>
              <a:rPr lang="en-US" dirty="0"/>
              <a:t>Singular thought, quote, or idea</a:t>
            </a:r>
            <a:br>
              <a:rPr lang="en-US" dirty="0"/>
            </a:br>
            <a:r>
              <a:rPr lang="en-US" dirty="0"/>
              <a:t>- Arial 48 pt. white. Keep short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Optional footer (program team name, etc.)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Presentation Title | Section Title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fld id="{E28D367D-202E-4BB0-8243-51A46362D73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9298841"/>
      </p:ext>
    </p:extLst>
  </p:cSld>
  <p:clrMapOvr>
    <a:masterClrMapping/>
  </p:clrMapOvr>
  <p:transition spd="med">
    <p:fad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TH: Red single thought/quo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riangle 11"/>
          <p:cNvSpPr/>
          <p:nvPr/>
        </p:nvSpPr>
        <p:spPr>
          <a:xfrm rot="5400000">
            <a:off x="4544758" y="2072835"/>
            <a:ext cx="3155716" cy="2720445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5491" y="6286500"/>
            <a:ext cx="685309" cy="294956"/>
          </a:xfrm>
          <a:prstGeom prst="rect">
            <a:avLst/>
          </a:prstGeom>
        </p:spPr>
      </p:pic>
      <p:sp>
        <p:nvSpPr>
          <p:cNvPr id="9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1681228" y="2019300"/>
            <a:ext cx="8829545" cy="2819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ctr">
              <a:defRPr sz="4800" baseline="0">
                <a:solidFill>
                  <a:schemeClr val="bg1"/>
                </a:solidFill>
                <a:latin typeface="+mj-lt"/>
              </a:defRPr>
            </a:lvl1pPr>
            <a:lvl2pPr algn="ctr">
              <a:defRPr sz="4800" baseline="0"/>
            </a:lvl2pPr>
            <a:lvl3pPr algn="ctr">
              <a:defRPr sz="4800" baseline="0"/>
            </a:lvl3pPr>
            <a:lvl4pPr algn="ctr">
              <a:defRPr sz="4800" baseline="0"/>
            </a:lvl4pPr>
            <a:lvl5pPr algn="ctr">
              <a:defRPr sz="4800" baseline="0"/>
            </a:lvl5pPr>
          </a:lstStyle>
          <a:p>
            <a:pPr lvl="0"/>
            <a:r>
              <a:rPr lang="en-US" dirty="0"/>
              <a:t>Singular thought, quote, or idea</a:t>
            </a:r>
            <a:br>
              <a:rPr lang="en-US" dirty="0"/>
            </a:br>
            <a:r>
              <a:rPr lang="en-US" dirty="0"/>
              <a:t>- Arial 48 pt. white. Keep short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Optional footer (program team name, etc.)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Presentation Title | Section Title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fld id="{E28D367D-202E-4BB0-8243-51A46362D73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5540175"/>
      </p:ext>
    </p:extLst>
  </p:cSld>
  <p:clrMapOvr>
    <a:masterClrMapping/>
  </p:clrMapOvr>
  <p:transition spd="med">
    <p:fad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TH: Purple single thought/quo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: Shape 6"/>
          <p:cNvSpPr/>
          <p:nvPr/>
        </p:nvSpPr>
        <p:spPr>
          <a:xfrm>
            <a:off x="4516781" y="1828800"/>
            <a:ext cx="3221328" cy="3221328"/>
          </a:xfrm>
          <a:custGeom>
            <a:avLst/>
            <a:gdLst>
              <a:gd name="connsiteX0" fmla="*/ 1610664 w 3221328"/>
              <a:gd name="connsiteY0" fmla="*/ 581964 h 3221328"/>
              <a:gd name="connsiteX1" fmla="*/ 581964 w 3221328"/>
              <a:gd name="connsiteY1" fmla="*/ 1610664 h 3221328"/>
              <a:gd name="connsiteX2" fmla="*/ 1610664 w 3221328"/>
              <a:gd name="connsiteY2" fmla="*/ 2639364 h 3221328"/>
              <a:gd name="connsiteX3" fmla="*/ 2639364 w 3221328"/>
              <a:gd name="connsiteY3" fmla="*/ 1610664 h 3221328"/>
              <a:gd name="connsiteX4" fmla="*/ 1610664 w 3221328"/>
              <a:gd name="connsiteY4" fmla="*/ 581964 h 3221328"/>
              <a:gd name="connsiteX5" fmla="*/ 1610664 w 3221328"/>
              <a:gd name="connsiteY5" fmla="*/ 0 h 3221328"/>
              <a:gd name="connsiteX6" fmla="*/ 3221328 w 3221328"/>
              <a:gd name="connsiteY6" fmla="*/ 1610664 h 3221328"/>
              <a:gd name="connsiteX7" fmla="*/ 1610664 w 3221328"/>
              <a:gd name="connsiteY7" fmla="*/ 3221328 h 3221328"/>
              <a:gd name="connsiteX8" fmla="*/ 0 w 3221328"/>
              <a:gd name="connsiteY8" fmla="*/ 1610664 h 3221328"/>
              <a:gd name="connsiteX9" fmla="*/ 1610664 w 3221328"/>
              <a:gd name="connsiteY9" fmla="*/ 0 h 3221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221328" h="3221328">
                <a:moveTo>
                  <a:pt x="1610664" y="581964"/>
                </a:moveTo>
                <a:cubicBezTo>
                  <a:pt x="1042529" y="581964"/>
                  <a:pt x="581964" y="1042529"/>
                  <a:pt x="581964" y="1610664"/>
                </a:cubicBezTo>
                <a:cubicBezTo>
                  <a:pt x="581964" y="2178799"/>
                  <a:pt x="1042529" y="2639364"/>
                  <a:pt x="1610664" y="2639364"/>
                </a:cubicBezTo>
                <a:cubicBezTo>
                  <a:pt x="2178799" y="2639364"/>
                  <a:pt x="2639364" y="2178799"/>
                  <a:pt x="2639364" y="1610664"/>
                </a:cubicBezTo>
                <a:cubicBezTo>
                  <a:pt x="2639364" y="1042529"/>
                  <a:pt x="2178799" y="581964"/>
                  <a:pt x="1610664" y="581964"/>
                </a:cubicBezTo>
                <a:close/>
                <a:moveTo>
                  <a:pt x="1610664" y="0"/>
                </a:moveTo>
                <a:cubicBezTo>
                  <a:pt x="2500209" y="0"/>
                  <a:pt x="3221328" y="721119"/>
                  <a:pt x="3221328" y="1610664"/>
                </a:cubicBezTo>
                <a:cubicBezTo>
                  <a:pt x="3221328" y="2500209"/>
                  <a:pt x="2500209" y="3221328"/>
                  <a:pt x="1610664" y="3221328"/>
                </a:cubicBezTo>
                <a:cubicBezTo>
                  <a:pt x="721119" y="3221328"/>
                  <a:pt x="0" y="2500209"/>
                  <a:pt x="0" y="1610664"/>
                </a:cubicBezTo>
                <a:cubicBezTo>
                  <a:pt x="0" y="721119"/>
                  <a:pt x="721119" y="0"/>
                  <a:pt x="1610664" y="0"/>
                </a:cubicBezTo>
                <a:close/>
              </a:path>
            </a:pathLst>
          </a:custGeom>
          <a:solidFill>
            <a:srgbClr val="3737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5491" y="6286500"/>
            <a:ext cx="685309" cy="294956"/>
          </a:xfrm>
          <a:prstGeom prst="rect">
            <a:avLst/>
          </a:prstGeom>
        </p:spPr>
      </p:pic>
      <p:sp>
        <p:nvSpPr>
          <p:cNvPr id="9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1681228" y="2019300"/>
            <a:ext cx="8829545" cy="2819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ctr">
              <a:defRPr sz="4800" baseline="0">
                <a:solidFill>
                  <a:schemeClr val="bg1"/>
                </a:solidFill>
                <a:latin typeface="+mj-lt"/>
              </a:defRPr>
            </a:lvl1pPr>
            <a:lvl2pPr algn="ctr">
              <a:defRPr sz="4800" baseline="0"/>
            </a:lvl2pPr>
            <a:lvl3pPr algn="ctr">
              <a:defRPr sz="4800" baseline="0"/>
            </a:lvl3pPr>
            <a:lvl4pPr algn="ctr">
              <a:defRPr sz="4800" baseline="0"/>
            </a:lvl4pPr>
            <a:lvl5pPr algn="ctr">
              <a:defRPr sz="4800" baseline="0"/>
            </a:lvl5pPr>
          </a:lstStyle>
          <a:p>
            <a:pPr lvl="0"/>
            <a:r>
              <a:rPr lang="en-US" dirty="0"/>
              <a:t>Singular thought, quote, or idea</a:t>
            </a:r>
            <a:br>
              <a:rPr lang="en-US" dirty="0"/>
            </a:br>
            <a:r>
              <a:rPr lang="en-US" dirty="0"/>
              <a:t>- Arial 48 pt. white. Keep short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Optional footer (program team name, etc.)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Presentation Title | Section Title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fld id="{E28D367D-202E-4BB0-8243-51A46362D73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3461055"/>
      </p:ext>
    </p:extLst>
  </p:cSld>
  <p:clrMapOvr>
    <a:masterClrMapping/>
  </p:clrMapOvr>
  <p:transition spd="med">
    <p:fad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TH: Purple single thought/quo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139" y="0"/>
            <a:ext cx="12192000" cy="6858000"/>
          </a:xfrm>
          <a:prstGeom prst="rect">
            <a:avLst/>
          </a:prstGeom>
          <a:solidFill>
            <a:srgbClr val="37379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4488498" y="1801445"/>
            <a:ext cx="3240404" cy="3255110"/>
            <a:chOff x="3033544" y="1728371"/>
            <a:chExt cx="3240404" cy="3255110"/>
          </a:xfrm>
          <a:solidFill>
            <a:schemeClr val="accent4"/>
          </a:solidFill>
        </p:grpSpPr>
        <p:sp>
          <p:nvSpPr>
            <p:cNvPr id="8" name="Oval 7"/>
            <p:cNvSpPr/>
            <p:nvPr/>
          </p:nvSpPr>
          <p:spPr>
            <a:xfrm>
              <a:off x="3033544" y="3671889"/>
              <a:ext cx="1311592" cy="13115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3033544" y="1728372"/>
              <a:ext cx="1311592" cy="13115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4962356" y="3671888"/>
              <a:ext cx="1311592" cy="13115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4962356" y="1728371"/>
              <a:ext cx="1311592" cy="13115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5491" y="6286500"/>
            <a:ext cx="685309" cy="294956"/>
          </a:xfrm>
          <a:prstGeom prst="rect">
            <a:avLst/>
          </a:prstGeom>
        </p:spPr>
      </p:pic>
      <p:sp>
        <p:nvSpPr>
          <p:cNvPr id="13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1681228" y="2019300"/>
            <a:ext cx="8829545" cy="2819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ctr">
              <a:defRPr sz="4800" baseline="0">
                <a:solidFill>
                  <a:schemeClr val="bg1"/>
                </a:solidFill>
                <a:latin typeface="+mj-lt"/>
              </a:defRPr>
            </a:lvl1pPr>
            <a:lvl2pPr algn="ctr">
              <a:defRPr sz="4800" baseline="0"/>
            </a:lvl2pPr>
            <a:lvl3pPr algn="ctr">
              <a:defRPr sz="4800" baseline="0"/>
            </a:lvl3pPr>
            <a:lvl4pPr algn="ctr">
              <a:defRPr sz="4800" baseline="0"/>
            </a:lvl4pPr>
            <a:lvl5pPr algn="ctr">
              <a:defRPr sz="4800" baseline="0"/>
            </a:lvl5pPr>
          </a:lstStyle>
          <a:p>
            <a:pPr lvl="0"/>
            <a:r>
              <a:rPr lang="en-US" dirty="0"/>
              <a:t>Singular thought, quote, or idea</a:t>
            </a:r>
            <a:br>
              <a:rPr lang="en-US" dirty="0"/>
            </a:br>
            <a:r>
              <a:rPr lang="en-US" dirty="0"/>
              <a:t>- Arial 48 pt. white. Keep short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Optional footer (program team name, etc.)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Presentation Title | Section Title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fld id="{E28D367D-202E-4BB0-8243-51A46362D73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5750733"/>
      </p:ext>
    </p:extLst>
  </p:cSld>
  <p:clrMapOvr>
    <a:masterClrMapping/>
  </p:clrMapOvr>
  <p:transition spd="med">
    <p:fad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TH: Purple single thought/quo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riangle 11"/>
          <p:cNvSpPr/>
          <p:nvPr/>
        </p:nvSpPr>
        <p:spPr>
          <a:xfrm rot="5400000">
            <a:off x="4544758" y="2072835"/>
            <a:ext cx="3155716" cy="2720445"/>
          </a:xfrm>
          <a:prstGeom prst="triangle">
            <a:avLst/>
          </a:prstGeom>
          <a:solidFill>
            <a:srgbClr val="3737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5491" y="6286500"/>
            <a:ext cx="685309" cy="294956"/>
          </a:xfrm>
          <a:prstGeom prst="rect">
            <a:avLst/>
          </a:prstGeom>
        </p:spPr>
      </p:pic>
      <p:sp>
        <p:nvSpPr>
          <p:cNvPr id="9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1681228" y="2019300"/>
            <a:ext cx="8829545" cy="2819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ctr">
              <a:defRPr sz="4800" baseline="0">
                <a:solidFill>
                  <a:schemeClr val="bg1"/>
                </a:solidFill>
                <a:latin typeface="+mj-lt"/>
              </a:defRPr>
            </a:lvl1pPr>
            <a:lvl2pPr algn="ctr">
              <a:defRPr sz="4800" baseline="0"/>
            </a:lvl2pPr>
            <a:lvl3pPr algn="ctr">
              <a:defRPr sz="4800" baseline="0"/>
            </a:lvl3pPr>
            <a:lvl4pPr algn="ctr">
              <a:defRPr sz="4800" baseline="0"/>
            </a:lvl4pPr>
            <a:lvl5pPr algn="ctr">
              <a:defRPr sz="4800" baseline="0"/>
            </a:lvl5pPr>
          </a:lstStyle>
          <a:p>
            <a:pPr lvl="0"/>
            <a:r>
              <a:rPr lang="en-US" dirty="0"/>
              <a:t>Singular thought, quote, or idea</a:t>
            </a:r>
            <a:br>
              <a:rPr lang="en-US" dirty="0"/>
            </a:br>
            <a:r>
              <a:rPr lang="en-US" dirty="0"/>
              <a:t>- Arial 48 pt. white. Keep short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Optional footer (program team name, etc.)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Presentation Title | Section Title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fld id="{E28D367D-202E-4BB0-8243-51A46362D73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3891989"/>
      </p:ext>
    </p:extLst>
  </p:cSld>
  <p:clrMapOvr>
    <a:masterClrMapping/>
  </p:clrMapOvr>
  <p:transition spd="med">
    <p:fad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TH: Teal single thought/quo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: Shape 6"/>
          <p:cNvSpPr/>
          <p:nvPr/>
        </p:nvSpPr>
        <p:spPr>
          <a:xfrm>
            <a:off x="4516781" y="1828800"/>
            <a:ext cx="3221328" cy="3221328"/>
          </a:xfrm>
          <a:custGeom>
            <a:avLst/>
            <a:gdLst>
              <a:gd name="connsiteX0" fmla="*/ 1610664 w 3221328"/>
              <a:gd name="connsiteY0" fmla="*/ 581964 h 3221328"/>
              <a:gd name="connsiteX1" fmla="*/ 581964 w 3221328"/>
              <a:gd name="connsiteY1" fmla="*/ 1610664 h 3221328"/>
              <a:gd name="connsiteX2" fmla="*/ 1610664 w 3221328"/>
              <a:gd name="connsiteY2" fmla="*/ 2639364 h 3221328"/>
              <a:gd name="connsiteX3" fmla="*/ 2639364 w 3221328"/>
              <a:gd name="connsiteY3" fmla="*/ 1610664 h 3221328"/>
              <a:gd name="connsiteX4" fmla="*/ 1610664 w 3221328"/>
              <a:gd name="connsiteY4" fmla="*/ 581964 h 3221328"/>
              <a:gd name="connsiteX5" fmla="*/ 1610664 w 3221328"/>
              <a:gd name="connsiteY5" fmla="*/ 0 h 3221328"/>
              <a:gd name="connsiteX6" fmla="*/ 3221328 w 3221328"/>
              <a:gd name="connsiteY6" fmla="*/ 1610664 h 3221328"/>
              <a:gd name="connsiteX7" fmla="*/ 1610664 w 3221328"/>
              <a:gd name="connsiteY7" fmla="*/ 3221328 h 3221328"/>
              <a:gd name="connsiteX8" fmla="*/ 0 w 3221328"/>
              <a:gd name="connsiteY8" fmla="*/ 1610664 h 3221328"/>
              <a:gd name="connsiteX9" fmla="*/ 1610664 w 3221328"/>
              <a:gd name="connsiteY9" fmla="*/ 0 h 3221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221328" h="3221328">
                <a:moveTo>
                  <a:pt x="1610664" y="581964"/>
                </a:moveTo>
                <a:cubicBezTo>
                  <a:pt x="1042529" y="581964"/>
                  <a:pt x="581964" y="1042529"/>
                  <a:pt x="581964" y="1610664"/>
                </a:cubicBezTo>
                <a:cubicBezTo>
                  <a:pt x="581964" y="2178799"/>
                  <a:pt x="1042529" y="2639364"/>
                  <a:pt x="1610664" y="2639364"/>
                </a:cubicBezTo>
                <a:cubicBezTo>
                  <a:pt x="2178799" y="2639364"/>
                  <a:pt x="2639364" y="2178799"/>
                  <a:pt x="2639364" y="1610664"/>
                </a:cubicBezTo>
                <a:cubicBezTo>
                  <a:pt x="2639364" y="1042529"/>
                  <a:pt x="2178799" y="581964"/>
                  <a:pt x="1610664" y="581964"/>
                </a:cubicBezTo>
                <a:close/>
                <a:moveTo>
                  <a:pt x="1610664" y="0"/>
                </a:moveTo>
                <a:cubicBezTo>
                  <a:pt x="2500209" y="0"/>
                  <a:pt x="3221328" y="721119"/>
                  <a:pt x="3221328" y="1610664"/>
                </a:cubicBezTo>
                <a:cubicBezTo>
                  <a:pt x="3221328" y="2500209"/>
                  <a:pt x="2500209" y="3221328"/>
                  <a:pt x="1610664" y="3221328"/>
                </a:cubicBezTo>
                <a:cubicBezTo>
                  <a:pt x="721119" y="3221328"/>
                  <a:pt x="0" y="2500209"/>
                  <a:pt x="0" y="1610664"/>
                </a:cubicBezTo>
                <a:cubicBezTo>
                  <a:pt x="0" y="721119"/>
                  <a:pt x="721119" y="0"/>
                  <a:pt x="1610664" y="0"/>
                </a:cubicBezTo>
                <a:close/>
              </a:path>
            </a:pathLst>
          </a:custGeom>
          <a:solidFill>
            <a:srgbClr val="005A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5491" y="6286500"/>
            <a:ext cx="685309" cy="294956"/>
          </a:xfrm>
          <a:prstGeom prst="rect">
            <a:avLst/>
          </a:prstGeom>
        </p:spPr>
      </p:pic>
      <p:sp>
        <p:nvSpPr>
          <p:cNvPr id="9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1681228" y="2019300"/>
            <a:ext cx="8829545" cy="2819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ctr">
              <a:defRPr sz="4800" baseline="0">
                <a:solidFill>
                  <a:schemeClr val="bg1"/>
                </a:solidFill>
                <a:latin typeface="+mj-lt"/>
              </a:defRPr>
            </a:lvl1pPr>
            <a:lvl2pPr algn="ctr">
              <a:defRPr sz="4800" baseline="0"/>
            </a:lvl2pPr>
            <a:lvl3pPr algn="ctr">
              <a:defRPr sz="4800" baseline="0"/>
            </a:lvl3pPr>
            <a:lvl4pPr algn="ctr">
              <a:defRPr sz="4800" baseline="0"/>
            </a:lvl4pPr>
            <a:lvl5pPr algn="ctr">
              <a:defRPr sz="4800" baseline="0"/>
            </a:lvl5pPr>
          </a:lstStyle>
          <a:p>
            <a:pPr lvl="0"/>
            <a:r>
              <a:rPr lang="en-US" dirty="0"/>
              <a:t>Singular thought, quote, or idea</a:t>
            </a:r>
            <a:br>
              <a:rPr lang="en-US" dirty="0"/>
            </a:br>
            <a:r>
              <a:rPr lang="en-US" dirty="0"/>
              <a:t>- Arial 48 pt. white. Keep short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Optional footer (program team name, etc.)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Presentation Title | Section Title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fld id="{E28D367D-202E-4BB0-8243-51A46362D73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9758131"/>
      </p:ext>
    </p:extLst>
  </p:cSld>
  <p:clrMapOvr>
    <a:masterClrMapping/>
  </p:clrMapOvr>
  <p:transition spd="med">
    <p:fad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TH: Teal single thought/quo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139" y="0"/>
            <a:ext cx="12192000" cy="6858000"/>
          </a:xfrm>
          <a:prstGeom prst="rect">
            <a:avLst/>
          </a:prstGeom>
          <a:solidFill>
            <a:srgbClr val="005A8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4488498" y="1801445"/>
            <a:ext cx="3240404" cy="3255110"/>
            <a:chOff x="3033544" y="1728371"/>
            <a:chExt cx="3240404" cy="3255110"/>
          </a:xfrm>
          <a:solidFill>
            <a:schemeClr val="accent3"/>
          </a:solidFill>
        </p:grpSpPr>
        <p:sp>
          <p:nvSpPr>
            <p:cNvPr id="8" name="Oval 7"/>
            <p:cNvSpPr/>
            <p:nvPr/>
          </p:nvSpPr>
          <p:spPr>
            <a:xfrm>
              <a:off x="3033544" y="3671889"/>
              <a:ext cx="1311592" cy="13115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3033544" y="1728372"/>
              <a:ext cx="1311592" cy="13115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4962356" y="3671888"/>
              <a:ext cx="1311592" cy="13115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4962356" y="1728371"/>
              <a:ext cx="1311592" cy="13115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5491" y="6286500"/>
            <a:ext cx="685309" cy="294956"/>
          </a:xfrm>
          <a:prstGeom prst="rect">
            <a:avLst/>
          </a:prstGeom>
        </p:spPr>
      </p:pic>
      <p:sp>
        <p:nvSpPr>
          <p:cNvPr id="13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1681228" y="2019300"/>
            <a:ext cx="8829545" cy="2819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ctr">
              <a:defRPr sz="4800" baseline="0">
                <a:solidFill>
                  <a:schemeClr val="bg1"/>
                </a:solidFill>
                <a:latin typeface="+mj-lt"/>
              </a:defRPr>
            </a:lvl1pPr>
            <a:lvl2pPr algn="ctr">
              <a:defRPr sz="4800" baseline="0"/>
            </a:lvl2pPr>
            <a:lvl3pPr algn="ctr">
              <a:defRPr sz="4800" baseline="0"/>
            </a:lvl3pPr>
            <a:lvl4pPr algn="ctr">
              <a:defRPr sz="4800" baseline="0"/>
            </a:lvl4pPr>
            <a:lvl5pPr algn="ctr">
              <a:defRPr sz="4800" baseline="0"/>
            </a:lvl5pPr>
          </a:lstStyle>
          <a:p>
            <a:pPr lvl="0"/>
            <a:r>
              <a:rPr lang="en-US" dirty="0"/>
              <a:t>Singular thought, quote, or idea</a:t>
            </a:r>
            <a:br>
              <a:rPr lang="en-US" dirty="0"/>
            </a:br>
            <a:r>
              <a:rPr lang="en-US" dirty="0"/>
              <a:t>- Arial 48 pt. white. Keep short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Optional footer (program team name, etc.)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Presentation Title | Section Title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fld id="{E28D367D-202E-4BB0-8243-51A46362D73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0742703"/>
      </p:ext>
    </p:extLst>
  </p:cSld>
  <p:clrMapOvr>
    <a:masterClrMapping/>
  </p:clrMapOvr>
  <p:transition spd="med">
    <p:fad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TH: Teal single thought/quo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riangle 11"/>
          <p:cNvSpPr/>
          <p:nvPr/>
        </p:nvSpPr>
        <p:spPr>
          <a:xfrm rot="5400000">
            <a:off x="4544758" y="2072835"/>
            <a:ext cx="3155716" cy="2720445"/>
          </a:xfrm>
          <a:prstGeom prst="triangle">
            <a:avLst/>
          </a:prstGeom>
          <a:solidFill>
            <a:srgbClr val="005A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5491" y="6286500"/>
            <a:ext cx="685309" cy="294956"/>
          </a:xfrm>
          <a:prstGeom prst="rect">
            <a:avLst/>
          </a:prstGeom>
        </p:spPr>
      </p:pic>
      <p:sp>
        <p:nvSpPr>
          <p:cNvPr id="9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1681228" y="2019300"/>
            <a:ext cx="8829545" cy="2819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ctr">
              <a:defRPr sz="4800" baseline="0">
                <a:solidFill>
                  <a:schemeClr val="bg1"/>
                </a:solidFill>
                <a:latin typeface="+mj-lt"/>
              </a:defRPr>
            </a:lvl1pPr>
            <a:lvl2pPr algn="ctr">
              <a:defRPr sz="4800" baseline="0"/>
            </a:lvl2pPr>
            <a:lvl3pPr algn="ctr">
              <a:defRPr sz="4800" baseline="0"/>
            </a:lvl3pPr>
            <a:lvl4pPr algn="ctr">
              <a:defRPr sz="4800" baseline="0"/>
            </a:lvl4pPr>
            <a:lvl5pPr algn="ctr">
              <a:defRPr sz="4800" baseline="0"/>
            </a:lvl5pPr>
          </a:lstStyle>
          <a:p>
            <a:pPr lvl="0"/>
            <a:r>
              <a:rPr lang="en-US" dirty="0"/>
              <a:t>Singular thought, quote, or idea</a:t>
            </a:r>
            <a:br>
              <a:rPr lang="en-US" dirty="0"/>
            </a:br>
            <a:r>
              <a:rPr lang="en-US" dirty="0"/>
              <a:t>- Arial 48 pt. white. Keep short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Optional footer (program team name, etc.)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Presentation Title | Section Title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fld id="{E28D367D-202E-4BB0-8243-51A46362D73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4336467"/>
      </p:ext>
    </p:extLst>
  </p:cSld>
  <p:clrMapOvr>
    <a:masterClrMapping/>
  </p:clrMapOvr>
  <p:transition spd="med">
    <p:fad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TH: Green single thought/quo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: Shape 6"/>
          <p:cNvSpPr/>
          <p:nvPr/>
        </p:nvSpPr>
        <p:spPr>
          <a:xfrm>
            <a:off x="4516781" y="1828800"/>
            <a:ext cx="3221328" cy="3221328"/>
          </a:xfrm>
          <a:custGeom>
            <a:avLst/>
            <a:gdLst>
              <a:gd name="connsiteX0" fmla="*/ 1610664 w 3221328"/>
              <a:gd name="connsiteY0" fmla="*/ 581964 h 3221328"/>
              <a:gd name="connsiteX1" fmla="*/ 581964 w 3221328"/>
              <a:gd name="connsiteY1" fmla="*/ 1610664 h 3221328"/>
              <a:gd name="connsiteX2" fmla="*/ 1610664 w 3221328"/>
              <a:gd name="connsiteY2" fmla="*/ 2639364 h 3221328"/>
              <a:gd name="connsiteX3" fmla="*/ 2639364 w 3221328"/>
              <a:gd name="connsiteY3" fmla="*/ 1610664 h 3221328"/>
              <a:gd name="connsiteX4" fmla="*/ 1610664 w 3221328"/>
              <a:gd name="connsiteY4" fmla="*/ 581964 h 3221328"/>
              <a:gd name="connsiteX5" fmla="*/ 1610664 w 3221328"/>
              <a:gd name="connsiteY5" fmla="*/ 0 h 3221328"/>
              <a:gd name="connsiteX6" fmla="*/ 3221328 w 3221328"/>
              <a:gd name="connsiteY6" fmla="*/ 1610664 h 3221328"/>
              <a:gd name="connsiteX7" fmla="*/ 1610664 w 3221328"/>
              <a:gd name="connsiteY7" fmla="*/ 3221328 h 3221328"/>
              <a:gd name="connsiteX8" fmla="*/ 0 w 3221328"/>
              <a:gd name="connsiteY8" fmla="*/ 1610664 h 3221328"/>
              <a:gd name="connsiteX9" fmla="*/ 1610664 w 3221328"/>
              <a:gd name="connsiteY9" fmla="*/ 0 h 3221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221328" h="3221328">
                <a:moveTo>
                  <a:pt x="1610664" y="581964"/>
                </a:moveTo>
                <a:cubicBezTo>
                  <a:pt x="1042529" y="581964"/>
                  <a:pt x="581964" y="1042529"/>
                  <a:pt x="581964" y="1610664"/>
                </a:cubicBezTo>
                <a:cubicBezTo>
                  <a:pt x="581964" y="2178799"/>
                  <a:pt x="1042529" y="2639364"/>
                  <a:pt x="1610664" y="2639364"/>
                </a:cubicBezTo>
                <a:cubicBezTo>
                  <a:pt x="2178799" y="2639364"/>
                  <a:pt x="2639364" y="2178799"/>
                  <a:pt x="2639364" y="1610664"/>
                </a:cubicBezTo>
                <a:cubicBezTo>
                  <a:pt x="2639364" y="1042529"/>
                  <a:pt x="2178799" y="581964"/>
                  <a:pt x="1610664" y="581964"/>
                </a:cubicBezTo>
                <a:close/>
                <a:moveTo>
                  <a:pt x="1610664" y="0"/>
                </a:moveTo>
                <a:cubicBezTo>
                  <a:pt x="2500209" y="0"/>
                  <a:pt x="3221328" y="721119"/>
                  <a:pt x="3221328" y="1610664"/>
                </a:cubicBezTo>
                <a:cubicBezTo>
                  <a:pt x="3221328" y="2500209"/>
                  <a:pt x="2500209" y="3221328"/>
                  <a:pt x="1610664" y="3221328"/>
                </a:cubicBezTo>
                <a:cubicBezTo>
                  <a:pt x="721119" y="3221328"/>
                  <a:pt x="0" y="2500209"/>
                  <a:pt x="0" y="1610664"/>
                </a:cubicBezTo>
                <a:cubicBezTo>
                  <a:pt x="0" y="721119"/>
                  <a:pt x="721119" y="0"/>
                  <a:pt x="1610664" y="0"/>
                </a:cubicBezTo>
                <a:close/>
              </a:path>
            </a:pathLst>
          </a:custGeom>
          <a:solidFill>
            <a:srgbClr val="056E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5491" y="6286500"/>
            <a:ext cx="685309" cy="294956"/>
          </a:xfrm>
          <a:prstGeom prst="rect">
            <a:avLst/>
          </a:prstGeom>
        </p:spPr>
      </p:pic>
      <p:sp>
        <p:nvSpPr>
          <p:cNvPr id="9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1681228" y="2019300"/>
            <a:ext cx="8829545" cy="2819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ctr">
              <a:defRPr sz="4800" baseline="0">
                <a:solidFill>
                  <a:schemeClr val="bg1"/>
                </a:solidFill>
                <a:latin typeface="+mj-lt"/>
              </a:defRPr>
            </a:lvl1pPr>
            <a:lvl2pPr algn="ctr">
              <a:defRPr sz="4800" baseline="0"/>
            </a:lvl2pPr>
            <a:lvl3pPr algn="ctr">
              <a:defRPr sz="4800" baseline="0"/>
            </a:lvl3pPr>
            <a:lvl4pPr algn="ctr">
              <a:defRPr sz="4800" baseline="0"/>
            </a:lvl4pPr>
            <a:lvl5pPr algn="ctr">
              <a:defRPr sz="4800" baseline="0"/>
            </a:lvl5pPr>
          </a:lstStyle>
          <a:p>
            <a:pPr lvl="0"/>
            <a:r>
              <a:rPr lang="en-US" dirty="0"/>
              <a:t>Singular thought, quote, or idea</a:t>
            </a:r>
            <a:br>
              <a:rPr lang="en-US" dirty="0"/>
            </a:br>
            <a:r>
              <a:rPr lang="en-US" dirty="0"/>
              <a:t>- Arial 48 pt. white. Keep short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Optional footer (program team name, etc.)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Presentation Title | Section Title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fld id="{E28D367D-202E-4BB0-8243-51A46362D73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6763584"/>
      </p:ext>
    </p:extLst>
  </p:cSld>
  <p:clrMapOvr>
    <a:masterClrMapping/>
  </p:clrMapOvr>
  <p:transition spd="med">
    <p:fade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TH: Green single thought/quo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139" y="0"/>
            <a:ext cx="12192000" cy="6858000"/>
          </a:xfrm>
          <a:prstGeom prst="rect">
            <a:avLst/>
          </a:prstGeom>
          <a:solidFill>
            <a:srgbClr val="056E2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4488498" y="1801445"/>
            <a:ext cx="3240404" cy="3255110"/>
            <a:chOff x="3033544" y="1728371"/>
            <a:chExt cx="3240404" cy="3255110"/>
          </a:xfrm>
          <a:solidFill>
            <a:schemeClr val="accent5"/>
          </a:solidFill>
        </p:grpSpPr>
        <p:sp>
          <p:nvSpPr>
            <p:cNvPr id="8" name="Oval 7"/>
            <p:cNvSpPr/>
            <p:nvPr/>
          </p:nvSpPr>
          <p:spPr>
            <a:xfrm>
              <a:off x="3033544" y="3671889"/>
              <a:ext cx="1311592" cy="13115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3033544" y="1728372"/>
              <a:ext cx="1311592" cy="13115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4962356" y="3671888"/>
              <a:ext cx="1311592" cy="13115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4962356" y="1728371"/>
              <a:ext cx="1311592" cy="13115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5491" y="6286500"/>
            <a:ext cx="685309" cy="294956"/>
          </a:xfrm>
          <a:prstGeom prst="rect">
            <a:avLst/>
          </a:prstGeom>
        </p:spPr>
      </p:pic>
      <p:sp>
        <p:nvSpPr>
          <p:cNvPr id="13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1681228" y="2019300"/>
            <a:ext cx="8829545" cy="2819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ctr">
              <a:defRPr sz="4800" baseline="0">
                <a:solidFill>
                  <a:schemeClr val="bg1"/>
                </a:solidFill>
                <a:latin typeface="+mj-lt"/>
              </a:defRPr>
            </a:lvl1pPr>
            <a:lvl2pPr algn="ctr">
              <a:defRPr sz="4800" baseline="0"/>
            </a:lvl2pPr>
            <a:lvl3pPr algn="ctr">
              <a:defRPr sz="4800" baseline="0"/>
            </a:lvl3pPr>
            <a:lvl4pPr algn="ctr">
              <a:defRPr sz="4800" baseline="0"/>
            </a:lvl4pPr>
            <a:lvl5pPr algn="ctr">
              <a:defRPr sz="4800" baseline="0"/>
            </a:lvl5pPr>
          </a:lstStyle>
          <a:p>
            <a:pPr lvl="0"/>
            <a:r>
              <a:rPr lang="en-US" dirty="0"/>
              <a:t>Singular thought, quote, or idea</a:t>
            </a:r>
            <a:br>
              <a:rPr lang="en-US" dirty="0"/>
            </a:br>
            <a:r>
              <a:rPr lang="en-US" dirty="0"/>
              <a:t>- Arial 48 pt. white. Keep short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Optional footer (program team name, etc.)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Presentation Title | Section Title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fld id="{E28D367D-202E-4BB0-8243-51A46362D73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6923459"/>
      </p:ext>
    </p:extLst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ChangeArrowheads="1"/>
          </p:cNvSpPr>
          <p:nvPr/>
        </p:nvSpPr>
        <p:spPr bwMode="auto">
          <a:xfrm>
            <a:off x="814917" y="0"/>
            <a:ext cx="287867" cy="6858000"/>
          </a:xfrm>
          <a:prstGeom prst="rect">
            <a:avLst/>
          </a:prstGeom>
          <a:solidFill>
            <a:srgbClr val="007E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ZA" sz="1800">
              <a:solidFill>
                <a:prstClr val="black"/>
              </a:solidFill>
            </a:endParaRPr>
          </a:p>
        </p:txBody>
      </p:sp>
      <p:sp>
        <p:nvSpPr>
          <p:cNvPr id="44035" name="Rectangle 3"/>
          <p:cNvSpPr>
            <a:spLocks noChangeArrowheads="1"/>
          </p:cNvSpPr>
          <p:nvPr/>
        </p:nvSpPr>
        <p:spPr bwMode="auto">
          <a:xfrm>
            <a:off x="0" y="0"/>
            <a:ext cx="249767" cy="6858000"/>
          </a:xfrm>
          <a:prstGeom prst="rect">
            <a:avLst/>
          </a:prstGeom>
          <a:solidFill>
            <a:srgbClr val="EE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ZA" sz="1800">
              <a:solidFill>
                <a:prstClr val="black"/>
              </a:solidFill>
            </a:endParaRPr>
          </a:p>
        </p:txBody>
      </p:sp>
      <p:sp>
        <p:nvSpPr>
          <p:cNvPr id="44036" name="Rectangle 4"/>
          <p:cNvSpPr>
            <a:spLocks noChangeArrowheads="1"/>
          </p:cNvSpPr>
          <p:nvPr/>
        </p:nvSpPr>
        <p:spPr bwMode="auto">
          <a:xfrm>
            <a:off x="239184" y="0"/>
            <a:ext cx="287867" cy="68580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ZA" sz="1800">
              <a:solidFill>
                <a:prstClr val="black"/>
              </a:solidFill>
            </a:endParaRPr>
          </a:p>
        </p:txBody>
      </p:sp>
      <p:sp>
        <p:nvSpPr>
          <p:cNvPr id="44037" name="Rectangle 5"/>
          <p:cNvSpPr>
            <a:spLocks noChangeArrowheads="1"/>
          </p:cNvSpPr>
          <p:nvPr/>
        </p:nvSpPr>
        <p:spPr bwMode="auto">
          <a:xfrm>
            <a:off x="527051" y="0"/>
            <a:ext cx="287867" cy="6858000"/>
          </a:xfrm>
          <a:prstGeom prst="rect">
            <a:avLst/>
          </a:prstGeom>
          <a:solidFill>
            <a:srgbClr val="FA751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ZA" sz="1800">
              <a:solidFill>
                <a:prstClr val="black"/>
              </a:solidFill>
            </a:endParaRPr>
          </a:p>
        </p:txBody>
      </p:sp>
      <p:sp>
        <p:nvSpPr>
          <p:cNvPr id="44038" name="Rectangle 6"/>
          <p:cNvSpPr>
            <a:spLocks noGrp="1" noChangeArrowheads="1"/>
          </p:cNvSpPr>
          <p:nvPr>
            <p:ph type="ctrTitle"/>
          </p:nvPr>
        </p:nvSpPr>
        <p:spPr>
          <a:xfrm>
            <a:off x="1583267" y="1052514"/>
            <a:ext cx="10081684" cy="2046287"/>
          </a:xfrm>
        </p:spPr>
        <p:txBody>
          <a:bodyPr anchor="b"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44039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1583267" y="3357564"/>
            <a:ext cx="10081684" cy="2016125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44040" name="Rectangle 8"/>
          <p:cNvSpPr>
            <a:spLocks noGrp="1" noChangeArrowheads="1"/>
          </p:cNvSpPr>
          <p:nvPr>
            <p:ph type="ftr" sz="quarter" idx="3"/>
          </p:nvPr>
        </p:nvSpPr>
        <p:spPr>
          <a:xfrm>
            <a:off x="1585384" y="6245225"/>
            <a:ext cx="10079567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4042" name="Line 10"/>
          <p:cNvSpPr>
            <a:spLocks noChangeShapeType="1"/>
          </p:cNvSpPr>
          <p:nvPr/>
        </p:nvSpPr>
        <p:spPr bwMode="auto">
          <a:xfrm>
            <a:off x="1585384" y="3213100"/>
            <a:ext cx="10079567" cy="0"/>
          </a:xfrm>
          <a:prstGeom prst="line">
            <a:avLst/>
          </a:prstGeom>
          <a:noFill/>
          <a:ln w="57150">
            <a:solidFill>
              <a:srgbClr val="EE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ZA" sz="1800">
              <a:solidFill>
                <a:prstClr val="black"/>
              </a:solidFill>
            </a:endParaRPr>
          </a:p>
        </p:txBody>
      </p:sp>
      <p:pic>
        <p:nvPicPr>
          <p:cNvPr id="44043" name="Picture 11" descr="Zambian flag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02784" cy="55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36427" y="215354"/>
            <a:ext cx="1728524" cy="1269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79727152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TH: Green single thought/quo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riangle 11"/>
          <p:cNvSpPr/>
          <p:nvPr/>
        </p:nvSpPr>
        <p:spPr>
          <a:xfrm rot="5400000">
            <a:off x="4544758" y="2072835"/>
            <a:ext cx="3155716" cy="2720445"/>
          </a:xfrm>
          <a:prstGeom prst="triangle">
            <a:avLst/>
          </a:prstGeom>
          <a:solidFill>
            <a:srgbClr val="056E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5491" y="6286500"/>
            <a:ext cx="685309" cy="294956"/>
          </a:xfrm>
          <a:prstGeom prst="rect">
            <a:avLst/>
          </a:prstGeom>
        </p:spPr>
      </p:pic>
      <p:sp>
        <p:nvSpPr>
          <p:cNvPr id="9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1681228" y="2019300"/>
            <a:ext cx="8829545" cy="2819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ctr">
              <a:defRPr sz="4800" baseline="0">
                <a:solidFill>
                  <a:schemeClr val="bg1"/>
                </a:solidFill>
                <a:latin typeface="+mj-lt"/>
              </a:defRPr>
            </a:lvl1pPr>
            <a:lvl2pPr algn="ctr">
              <a:defRPr sz="4800" baseline="0"/>
            </a:lvl2pPr>
            <a:lvl3pPr algn="ctr">
              <a:defRPr sz="4800" baseline="0"/>
            </a:lvl3pPr>
            <a:lvl4pPr algn="ctr">
              <a:defRPr sz="4800" baseline="0"/>
            </a:lvl4pPr>
            <a:lvl5pPr algn="ctr">
              <a:defRPr sz="4800" baseline="0"/>
            </a:lvl5pPr>
          </a:lstStyle>
          <a:p>
            <a:pPr lvl="0"/>
            <a:r>
              <a:rPr lang="en-US" dirty="0"/>
              <a:t>Singular thought, quote, or idea</a:t>
            </a:r>
            <a:br>
              <a:rPr lang="en-US" dirty="0"/>
            </a:br>
            <a:r>
              <a:rPr lang="en-US" dirty="0"/>
              <a:t>- Arial 48 pt. white. Keep short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Optional footer (program team name, etc.)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Presentation Title | Section Title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fld id="{E28D367D-202E-4BB0-8243-51A46362D73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871472"/>
      </p:ext>
    </p:extLst>
  </p:cSld>
  <p:clrMapOvr>
    <a:masterClrMapping/>
  </p:clrMapOvr>
  <p:transition spd="med">
    <p:fad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TH: Red/Teal impac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139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5491" y="6286500"/>
            <a:ext cx="685309" cy="294956"/>
          </a:xfrm>
          <a:prstGeom prst="rect">
            <a:avLst/>
          </a:prstGeom>
        </p:spPr>
      </p:pic>
      <p:sp>
        <p:nvSpPr>
          <p:cNvPr id="8" name="Hexagon 7"/>
          <p:cNvSpPr/>
          <p:nvPr/>
        </p:nvSpPr>
        <p:spPr>
          <a:xfrm rot="16200000">
            <a:off x="3552826" y="1235425"/>
            <a:ext cx="5086350" cy="4387150"/>
          </a:xfrm>
          <a:prstGeom prst="hexagon">
            <a:avLst/>
          </a:prstGeom>
          <a:solidFill>
            <a:srgbClr val="005A87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152899" y="2019300"/>
            <a:ext cx="3867151" cy="2819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ctr">
              <a:defRPr sz="3200" baseline="0">
                <a:solidFill>
                  <a:schemeClr val="bg1"/>
                </a:solidFill>
                <a:latin typeface="+mj-lt"/>
              </a:defRPr>
            </a:lvl1pPr>
            <a:lvl2pPr algn="ctr">
              <a:defRPr sz="4800" baseline="0"/>
            </a:lvl2pPr>
            <a:lvl3pPr algn="ctr">
              <a:defRPr sz="4800" baseline="0"/>
            </a:lvl3pPr>
            <a:lvl4pPr algn="ctr">
              <a:defRPr sz="4800" baseline="0"/>
            </a:lvl4pPr>
            <a:lvl5pPr algn="ctr">
              <a:defRPr sz="4800" baseline="0"/>
            </a:lvl5pPr>
          </a:lstStyle>
          <a:p>
            <a:pPr lvl="0"/>
            <a:r>
              <a:rPr lang="en-US" dirty="0"/>
              <a:t>Impactful information for emphasis – Arial 32 pt.: Keep short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Optional footer (program team name, etc.)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Presentation Title | Section Title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fld id="{E28D367D-202E-4BB0-8243-51A46362D73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5500974"/>
      </p:ext>
    </p:extLst>
  </p:cSld>
  <p:clrMapOvr>
    <a:masterClrMapping/>
  </p:clrMapOvr>
  <p:transition spd="med">
    <p:fad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TH: Purple/greenl impac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139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5491" y="6286500"/>
            <a:ext cx="685309" cy="294956"/>
          </a:xfrm>
          <a:prstGeom prst="rect">
            <a:avLst/>
          </a:prstGeom>
        </p:spPr>
      </p:pic>
      <p:sp>
        <p:nvSpPr>
          <p:cNvPr id="8" name="Decagon 7"/>
          <p:cNvSpPr/>
          <p:nvPr/>
        </p:nvSpPr>
        <p:spPr>
          <a:xfrm rot="16200000">
            <a:off x="3695702" y="1028702"/>
            <a:ext cx="4800598" cy="4800598"/>
          </a:xfrm>
          <a:prstGeom prst="decagon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152899" y="2019300"/>
            <a:ext cx="3867151" cy="2819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ctr">
              <a:defRPr sz="3200" baseline="0">
                <a:solidFill>
                  <a:schemeClr val="bg1"/>
                </a:solidFill>
                <a:latin typeface="+mj-lt"/>
              </a:defRPr>
            </a:lvl1pPr>
            <a:lvl2pPr algn="ctr">
              <a:defRPr sz="4800" baseline="0"/>
            </a:lvl2pPr>
            <a:lvl3pPr algn="ctr">
              <a:defRPr sz="4800" baseline="0"/>
            </a:lvl3pPr>
            <a:lvl4pPr algn="ctr">
              <a:defRPr sz="4800" baseline="0"/>
            </a:lvl4pPr>
            <a:lvl5pPr algn="ctr">
              <a:defRPr sz="4800" baseline="0"/>
            </a:lvl5pPr>
          </a:lstStyle>
          <a:p>
            <a:pPr lvl="0"/>
            <a:r>
              <a:rPr lang="en-US" dirty="0"/>
              <a:t>Impactful information for emphasis – Arial 32 pt.: Keep short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Optional footer (program team name, etc.)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Presentation Title | Section Title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fld id="{E28D367D-202E-4BB0-8243-51A46362D73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3883450"/>
      </p:ext>
    </p:extLst>
  </p:cSld>
  <p:clrMapOvr>
    <a:masterClrMapping/>
  </p:clrMapOvr>
  <p:transition spd="med">
    <p:fad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TH: Green/purple impac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139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5491" y="6286500"/>
            <a:ext cx="685309" cy="294956"/>
          </a:xfrm>
          <a:prstGeom prst="rect">
            <a:avLst/>
          </a:prstGeom>
        </p:spPr>
      </p:pic>
      <p:sp>
        <p:nvSpPr>
          <p:cNvPr id="8" name="Hexagon 7"/>
          <p:cNvSpPr/>
          <p:nvPr/>
        </p:nvSpPr>
        <p:spPr>
          <a:xfrm rot="16200000">
            <a:off x="3552826" y="1235425"/>
            <a:ext cx="5086350" cy="4387150"/>
          </a:xfrm>
          <a:prstGeom prst="hexagon">
            <a:avLst/>
          </a:prstGeom>
          <a:solidFill>
            <a:srgbClr val="37379B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152899" y="2019300"/>
            <a:ext cx="3867151" cy="2819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ctr">
              <a:defRPr sz="3200" baseline="0">
                <a:solidFill>
                  <a:schemeClr val="bg1"/>
                </a:solidFill>
                <a:latin typeface="+mj-lt"/>
              </a:defRPr>
            </a:lvl1pPr>
            <a:lvl2pPr algn="ctr">
              <a:defRPr sz="4800" baseline="0"/>
            </a:lvl2pPr>
            <a:lvl3pPr algn="ctr">
              <a:defRPr sz="4800" baseline="0"/>
            </a:lvl3pPr>
            <a:lvl4pPr algn="ctr">
              <a:defRPr sz="4800" baseline="0"/>
            </a:lvl4pPr>
            <a:lvl5pPr algn="ctr">
              <a:defRPr sz="4800" baseline="0"/>
            </a:lvl5pPr>
          </a:lstStyle>
          <a:p>
            <a:pPr lvl="0"/>
            <a:r>
              <a:rPr lang="en-US" dirty="0"/>
              <a:t>Impactful information for emphasis – Arial 32 pt.: Keep short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Optional footer (program team name, etc.)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Presentation Title | Section Title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fld id="{E28D367D-202E-4BB0-8243-51A46362D73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1210301"/>
      </p:ext>
    </p:extLst>
  </p:cSld>
  <p:clrMapOvr>
    <a:masterClrMapping/>
  </p:clrMapOvr>
  <p:transition spd="med">
    <p:fad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TH: Teal/red impac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139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5491" y="6286500"/>
            <a:ext cx="685309" cy="294956"/>
          </a:xfrm>
          <a:prstGeom prst="rect">
            <a:avLst/>
          </a:prstGeom>
        </p:spPr>
      </p:pic>
      <p:sp>
        <p:nvSpPr>
          <p:cNvPr id="8" name="Decagon 7"/>
          <p:cNvSpPr/>
          <p:nvPr/>
        </p:nvSpPr>
        <p:spPr>
          <a:xfrm rot="16200000">
            <a:off x="3695702" y="1028702"/>
            <a:ext cx="4800598" cy="4800598"/>
          </a:xfrm>
          <a:prstGeom prst="decagon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152899" y="2019300"/>
            <a:ext cx="3867151" cy="2819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ctr">
              <a:defRPr sz="3200" baseline="0">
                <a:solidFill>
                  <a:schemeClr val="bg1"/>
                </a:solidFill>
                <a:latin typeface="+mj-lt"/>
              </a:defRPr>
            </a:lvl1pPr>
            <a:lvl2pPr algn="ctr">
              <a:defRPr sz="4800" baseline="0"/>
            </a:lvl2pPr>
            <a:lvl3pPr algn="ctr">
              <a:defRPr sz="4800" baseline="0"/>
            </a:lvl3pPr>
            <a:lvl4pPr algn="ctr">
              <a:defRPr sz="4800" baseline="0"/>
            </a:lvl4pPr>
            <a:lvl5pPr algn="ctr">
              <a:defRPr sz="4800" baseline="0"/>
            </a:lvl5pPr>
          </a:lstStyle>
          <a:p>
            <a:pPr lvl="0"/>
            <a:r>
              <a:rPr lang="en-US" dirty="0"/>
              <a:t>Impactful information for emphasis – Arial 32 pt.: Keep short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Optional footer (program team name, etc.)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Presentation Title | Section Title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fld id="{E28D367D-202E-4BB0-8243-51A46362D73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5455092"/>
      </p:ext>
    </p:extLst>
  </p:cSld>
  <p:clrMapOvr>
    <a:masterClrMapping/>
  </p:clrMapOvr>
  <p:transition spd="med">
    <p:fad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TH: Red/red impact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Hexagon 6"/>
          <p:cNvSpPr/>
          <p:nvPr/>
        </p:nvSpPr>
        <p:spPr>
          <a:xfrm>
            <a:off x="3137632" y="851824"/>
            <a:ext cx="5959926" cy="5137866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17"/>
          <p:cNvSpPr/>
          <p:nvPr/>
        </p:nvSpPr>
        <p:spPr>
          <a:xfrm>
            <a:off x="1" y="792108"/>
            <a:ext cx="3014597" cy="5197583"/>
          </a:xfrm>
          <a:custGeom>
            <a:avLst/>
            <a:gdLst>
              <a:gd name="connsiteX0" fmla="*/ 0 w 2259599"/>
              <a:gd name="connsiteY0" fmla="*/ 0 h 3895861"/>
              <a:gd name="connsiteX1" fmla="*/ 2259599 w 2259599"/>
              <a:gd name="connsiteY1" fmla="*/ 3895861 h 3895861"/>
              <a:gd name="connsiteX2" fmla="*/ 0 w 2259599"/>
              <a:gd name="connsiteY2" fmla="*/ 3895861 h 389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59599" h="3895861">
                <a:moveTo>
                  <a:pt x="0" y="0"/>
                </a:moveTo>
                <a:lnTo>
                  <a:pt x="2259599" y="3895861"/>
                </a:lnTo>
                <a:lnTo>
                  <a:pt x="0" y="389586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8"/>
          <p:cNvSpPr/>
          <p:nvPr/>
        </p:nvSpPr>
        <p:spPr>
          <a:xfrm>
            <a:off x="9746018" y="857664"/>
            <a:ext cx="2453261" cy="5126184"/>
          </a:xfrm>
          <a:custGeom>
            <a:avLst/>
            <a:gdLst>
              <a:gd name="connsiteX0" fmla="*/ 1838848 w 1838848"/>
              <a:gd name="connsiteY0" fmla="*/ 0 h 3842344"/>
              <a:gd name="connsiteX1" fmla="*/ 1838848 w 1838848"/>
              <a:gd name="connsiteY1" fmla="*/ 3842344 h 3842344"/>
              <a:gd name="connsiteX2" fmla="*/ 1728674 w 1838848"/>
              <a:gd name="connsiteY2" fmla="*/ 3836781 h 3842344"/>
              <a:gd name="connsiteX3" fmla="*/ 0 w 1838848"/>
              <a:gd name="connsiteY3" fmla="*/ 1921172 h 3842344"/>
              <a:gd name="connsiteX4" fmla="*/ 1728674 w 1838848"/>
              <a:gd name="connsiteY4" fmla="*/ 5564 h 3842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38848" h="3842344">
                <a:moveTo>
                  <a:pt x="1838848" y="0"/>
                </a:moveTo>
                <a:lnTo>
                  <a:pt x="1838848" y="3842344"/>
                </a:lnTo>
                <a:lnTo>
                  <a:pt x="1728674" y="3836781"/>
                </a:lnTo>
                <a:cubicBezTo>
                  <a:pt x="757704" y="3738173"/>
                  <a:pt x="0" y="2918159"/>
                  <a:pt x="0" y="1921172"/>
                </a:cubicBezTo>
                <a:cubicBezTo>
                  <a:pt x="0" y="924186"/>
                  <a:pt x="757704" y="104171"/>
                  <a:pt x="1728674" y="556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4430081" y="2406422"/>
            <a:ext cx="3375025" cy="120015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82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100%</a:t>
            </a: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4430081" y="3654197"/>
            <a:ext cx="3375025" cy="928024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Further context</a:t>
            </a:r>
          </a:p>
          <a:p>
            <a:pPr lvl="0"/>
            <a:r>
              <a:rPr lang="en-US" dirty="0"/>
              <a:t>for number(s)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5491" y="6286500"/>
            <a:ext cx="685309" cy="294956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Optional footer (program team name, etc.)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Presentation Title | Section Title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fld id="{E28D367D-202E-4BB0-8243-51A46362D73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2672798"/>
      </p:ext>
    </p:extLst>
  </p:cSld>
  <p:clrMapOvr>
    <a:masterClrMapping/>
  </p:clrMapOvr>
  <p:transition spd="med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TH: Final slides - contact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62000" y="2743201"/>
            <a:ext cx="3305907" cy="153888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000"/>
              </a:lnSpc>
              <a:spcAft>
                <a:spcPts val="1800"/>
              </a:spcAft>
            </a:pPr>
            <a:r>
              <a:rPr lang="en-US" sz="3200" dirty="0">
                <a:solidFill>
                  <a:srgbClr val="F6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more information contact: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324600" y="2802268"/>
            <a:ext cx="4219575" cy="2768108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spcAft>
                <a:spcPts val="600"/>
              </a:spcAft>
              <a:defRPr sz="12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First and Last name</a:t>
            </a:r>
          </a:p>
          <a:p>
            <a:pPr lvl="0"/>
            <a:r>
              <a:rPr lang="en-US" dirty="0"/>
              <a:t>email@path.org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First and Last name</a:t>
            </a:r>
          </a:p>
          <a:p>
            <a:pPr lvl="0"/>
            <a:r>
              <a:rPr lang="en-US" dirty="0"/>
              <a:t>email@path.org</a:t>
            </a:r>
          </a:p>
        </p:txBody>
      </p:sp>
      <p:sp>
        <p:nvSpPr>
          <p:cNvPr id="4" name="Rectangle 3"/>
          <p:cNvSpPr/>
          <p:nvPr/>
        </p:nvSpPr>
        <p:spPr>
          <a:xfrm>
            <a:off x="532737" y="6257676"/>
            <a:ext cx="11131826" cy="461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468438"/>
      </p:ext>
    </p:extLst>
  </p:cSld>
  <p:clrMapOvr>
    <a:masterClrMapping/>
  </p:clrMapOvr>
  <p:transition spd="med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TH: Final slides - closing slide Bei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3051" y="2977252"/>
            <a:ext cx="2105898" cy="886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779408"/>
      </p:ext>
    </p:extLst>
  </p:cSld>
  <p:clrMapOvr>
    <a:masterClrMapping/>
  </p:clrMapOvr>
  <p:transition spd="med">
    <p:fade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TH: Final slides - closing slide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3051" y="3016866"/>
            <a:ext cx="2105898" cy="807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524824"/>
      </p:ext>
    </p:extLst>
  </p:cSld>
  <p:clrMapOvr>
    <a:masterClrMapping/>
  </p:clrMapOvr>
  <p:transition spd="med">
    <p:fade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FERENCE ONLY: PATH Color pale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325563" y="557920"/>
            <a:ext cx="3290887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 sz="1000" b="1" dirty="0">
                <a:solidFill>
                  <a:srgbClr val="454E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Core Colors</a:t>
            </a:r>
          </a:p>
        </p:txBody>
      </p:sp>
      <p:sp>
        <p:nvSpPr>
          <p:cNvPr id="45" name="TextBox 44"/>
          <p:cNvSpPr txBox="1">
            <a:spLocks noChangeArrowheads="1"/>
          </p:cNvSpPr>
          <p:nvPr/>
        </p:nvSpPr>
        <p:spPr bwMode="auto">
          <a:xfrm>
            <a:off x="1320007" y="774787"/>
            <a:ext cx="2058388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 sz="1000" b="0" dirty="0">
                <a:solidFill>
                  <a:srgbClr val="454E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Hero</a:t>
            </a:r>
          </a:p>
        </p:txBody>
      </p:sp>
      <p:sp>
        <p:nvSpPr>
          <p:cNvPr id="46" name="TextBox 45"/>
          <p:cNvSpPr txBox="1">
            <a:spLocks noChangeArrowheads="1"/>
          </p:cNvSpPr>
          <p:nvPr/>
        </p:nvSpPr>
        <p:spPr bwMode="auto">
          <a:xfrm>
            <a:off x="7524962" y="768402"/>
            <a:ext cx="2058388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 sz="1000" b="0" dirty="0">
                <a:solidFill>
                  <a:srgbClr val="454E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Typographic</a:t>
            </a:r>
          </a:p>
        </p:txBody>
      </p:sp>
      <p:sp>
        <p:nvSpPr>
          <p:cNvPr id="47" name="TextBox 46"/>
          <p:cNvSpPr txBox="1">
            <a:spLocks noChangeArrowheads="1"/>
          </p:cNvSpPr>
          <p:nvPr/>
        </p:nvSpPr>
        <p:spPr bwMode="auto">
          <a:xfrm>
            <a:off x="4441975" y="774787"/>
            <a:ext cx="2058388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 sz="1000" b="0" dirty="0">
                <a:solidFill>
                  <a:srgbClr val="454E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Neutral backgrounds</a:t>
            </a:r>
          </a:p>
        </p:txBody>
      </p:sp>
      <p:sp>
        <p:nvSpPr>
          <p:cNvPr id="4" name="Rectangle 3"/>
          <p:cNvSpPr/>
          <p:nvPr/>
        </p:nvSpPr>
        <p:spPr bwMode="auto">
          <a:xfrm>
            <a:off x="1327477" y="1065640"/>
            <a:ext cx="2927589" cy="2080937"/>
          </a:xfrm>
          <a:prstGeom prst="rect">
            <a:avLst/>
          </a:prstGeom>
          <a:solidFill>
            <a:srgbClr val="F75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91440" rIns="0" bIns="0"/>
          <a:lstStyle/>
          <a:p>
            <a:pPr>
              <a:defRPr/>
            </a:pPr>
            <a: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  <a:t>PATH Red</a:t>
            </a:r>
          </a:p>
          <a:p>
            <a:pPr>
              <a:defRPr/>
            </a:pPr>
            <a: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  <a:t>RGB: 246, 80, 80</a:t>
            </a:r>
            <a:b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  <a:t>HEX: F65050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4441975" y="1065641"/>
            <a:ext cx="2911985" cy="2080936"/>
            <a:chOff x="5672138" y="1152160"/>
            <a:chExt cx="2042205" cy="2080936"/>
          </a:xfrm>
        </p:grpSpPr>
        <p:sp>
          <p:nvSpPr>
            <p:cNvPr id="6" name="Rectangle 5"/>
            <p:cNvSpPr/>
            <p:nvPr/>
          </p:nvSpPr>
          <p:spPr bwMode="auto">
            <a:xfrm>
              <a:off x="5672138" y="1152160"/>
              <a:ext cx="2042205" cy="103429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91440" rIns="0" bIns="0"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" dirty="0">
                  <a:solidFill>
                    <a:srgbClr val="454E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PATH Light Gray</a:t>
              </a:r>
            </a:p>
            <a:p>
              <a:pPr>
                <a:defRPr/>
              </a:pPr>
              <a:r>
                <a:rPr lang="en-US" sz="600" dirty="0">
                  <a:solidFill>
                    <a:srgbClr val="454E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RGB: 232, 234, 235</a:t>
              </a:r>
              <a:br>
                <a:rPr lang="en-US" sz="600" dirty="0">
                  <a:solidFill>
                    <a:srgbClr val="454E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600" dirty="0">
                  <a:solidFill>
                    <a:srgbClr val="454E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HEX: E8EAEB</a:t>
              </a:r>
            </a:p>
          </p:txBody>
        </p:sp>
        <p:sp>
          <p:nvSpPr>
            <p:cNvPr id="41" name="Rectangle 40"/>
            <p:cNvSpPr/>
            <p:nvPr/>
          </p:nvSpPr>
          <p:spPr bwMode="auto">
            <a:xfrm>
              <a:off x="5672138" y="2265617"/>
              <a:ext cx="2042205" cy="967479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91440" rIns="0" bIns="0"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" dirty="0">
                  <a:solidFill>
                    <a:srgbClr val="454E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PATH Beige</a:t>
              </a:r>
            </a:p>
            <a:p>
              <a:pPr>
                <a:defRPr/>
              </a:pPr>
              <a:r>
                <a:rPr lang="en-US" sz="600" dirty="0">
                  <a:solidFill>
                    <a:srgbClr val="454E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RGB: 244, 237, 231</a:t>
              </a:r>
              <a:br>
                <a:rPr lang="en-US" sz="600" dirty="0">
                  <a:solidFill>
                    <a:srgbClr val="454E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600" dirty="0">
                  <a:solidFill>
                    <a:srgbClr val="454E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HEX: F4EDE7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7524962" y="1071815"/>
            <a:ext cx="2890429" cy="2080936"/>
            <a:chOff x="3512449" y="1152160"/>
            <a:chExt cx="2027087" cy="2080936"/>
          </a:xfrm>
        </p:grpSpPr>
        <p:sp>
          <p:nvSpPr>
            <p:cNvPr id="5" name="Rectangle 4"/>
            <p:cNvSpPr/>
            <p:nvPr/>
          </p:nvSpPr>
          <p:spPr bwMode="auto">
            <a:xfrm>
              <a:off x="3512449" y="1152160"/>
              <a:ext cx="2027087" cy="1034294"/>
            </a:xfrm>
            <a:prstGeom prst="rect">
              <a:avLst/>
            </a:prstGeom>
            <a:solidFill>
              <a:srgbClr val="454E6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91440" rIns="0" bIns="0"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" dirty="0">
                  <a:latin typeface="Arial" panose="020B0604020202020204" pitchFamily="34" charset="0"/>
                  <a:cs typeface="Arial" panose="020B0604020202020204" pitchFamily="34" charset="0"/>
                </a:rPr>
                <a:t>PATH Gray</a:t>
              </a:r>
            </a:p>
            <a:p>
              <a:pPr>
                <a:defRPr/>
              </a:pPr>
              <a:r>
                <a:rPr lang="en-US" sz="600" dirty="0">
                  <a:latin typeface="Arial" panose="020B0604020202020204" pitchFamily="34" charset="0"/>
                  <a:cs typeface="Arial" panose="020B0604020202020204" pitchFamily="34" charset="0"/>
                </a:rPr>
                <a:t>RGB: 70, 79, 97</a:t>
              </a:r>
              <a:br>
                <a:rPr lang="en-US" sz="600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600" dirty="0">
                  <a:latin typeface="Arial" panose="020B0604020202020204" pitchFamily="34" charset="0"/>
                  <a:cs typeface="Arial" panose="020B0604020202020204" pitchFamily="34" charset="0"/>
                </a:rPr>
                <a:t>HEX: 464F60</a:t>
              </a:r>
            </a:p>
          </p:txBody>
        </p:sp>
        <p:sp>
          <p:nvSpPr>
            <p:cNvPr id="43" name="Rectangle 42"/>
            <p:cNvSpPr/>
            <p:nvPr/>
          </p:nvSpPr>
          <p:spPr bwMode="auto">
            <a:xfrm>
              <a:off x="3512449" y="2265617"/>
              <a:ext cx="2027087" cy="96747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91440" rIns="0" bIns="0"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" dirty="0">
                  <a:latin typeface="Arial" panose="020B0604020202020204" pitchFamily="34" charset="0"/>
                  <a:cs typeface="Arial" panose="020B0604020202020204" pitchFamily="34" charset="0"/>
                </a:rPr>
                <a:t>Black</a:t>
              </a:r>
            </a:p>
            <a:p>
              <a:pPr>
                <a:defRPr/>
              </a:pPr>
              <a:r>
                <a:rPr lang="en-US" sz="600" dirty="0">
                  <a:latin typeface="Arial" panose="020B0604020202020204" pitchFamily="34" charset="0"/>
                  <a:cs typeface="Arial" panose="020B0604020202020204" pitchFamily="34" charset="0"/>
                </a:rPr>
                <a:t>RGB: 0, 0, 0</a:t>
              </a:r>
              <a:br>
                <a:rPr lang="en-US" sz="600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600" dirty="0">
                  <a:latin typeface="Arial" panose="020B0604020202020204" pitchFamily="34" charset="0"/>
                  <a:cs typeface="Arial" panose="020B0604020202020204" pitchFamily="34" charset="0"/>
                </a:rPr>
                <a:t>HEX: 000000</a:t>
              </a:r>
            </a:p>
          </p:txBody>
        </p:sp>
      </p:grpSp>
      <p:sp>
        <p:nvSpPr>
          <p:cNvPr id="44" name="TextBox 43"/>
          <p:cNvSpPr txBox="1">
            <a:spLocks noChangeArrowheads="1"/>
          </p:cNvSpPr>
          <p:nvPr/>
        </p:nvSpPr>
        <p:spPr bwMode="auto">
          <a:xfrm>
            <a:off x="1327477" y="3540982"/>
            <a:ext cx="4692484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 sz="1000" b="1" dirty="0">
                <a:solidFill>
                  <a:srgbClr val="454E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 Colors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320007" y="3828359"/>
            <a:ext cx="9117700" cy="2199908"/>
            <a:chOff x="1320007" y="3638705"/>
            <a:chExt cx="3966706" cy="2616863"/>
          </a:xfrm>
        </p:grpSpPr>
        <p:cxnSp>
          <p:nvCxnSpPr>
            <p:cNvPr id="66" name="Straight Connector 65"/>
            <p:cNvCxnSpPr/>
            <p:nvPr/>
          </p:nvCxnSpPr>
          <p:spPr>
            <a:xfrm>
              <a:off x="3322253" y="4592320"/>
              <a:ext cx="0" cy="1151467"/>
            </a:xfrm>
            <a:prstGeom prst="line">
              <a:avLst/>
            </a:prstGeom>
            <a:ln w="444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7" name="Group 66"/>
            <p:cNvGrpSpPr/>
            <p:nvPr/>
          </p:nvGrpSpPr>
          <p:grpSpPr>
            <a:xfrm>
              <a:off x="1320007" y="3638705"/>
              <a:ext cx="3966706" cy="821046"/>
              <a:chOff x="7039149" y="3042090"/>
              <a:chExt cx="3966706" cy="821046"/>
            </a:xfrm>
          </p:grpSpPr>
          <p:sp>
            <p:nvSpPr>
              <p:cNvPr id="68" name="Rectangle 67"/>
              <p:cNvSpPr/>
              <p:nvPr/>
            </p:nvSpPr>
            <p:spPr bwMode="auto">
              <a:xfrm>
                <a:off x="7039149" y="3042090"/>
                <a:ext cx="957716" cy="821046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tIns="91440" rIns="0" bIns="0"/>
              <a:lstStyle/>
              <a:p>
                <a:pPr marL="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Dark Red</a:t>
                </a:r>
              </a:p>
              <a:p>
                <a:pPr>
                  <a:defRPr/>
                </a:pPr>
                <a:r>
                  <a:rPr lang="en-US" sz="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RGB: 168,</a:t>
                </a:r>
                <a:r>
                  <a:rPr lang="en-US" sz="600" baseline="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0, 30</a:t>
                </a:r>
                <a:br>
                  <a:rPr lang="en-US" sz="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HEX: A8001E</a:t>
                </a:r>
              </a:p>
            </p:txBody>
          </p:sp>
          <p:sp>
            <p:nvSpPr>
              <p:cNvPr id="69" name="Rectangle 68"/>
              <p:cNvSpPr/>
              <p:nvPr/>
            </p:nvSpPr>
            <p:spPr bwMode="auto">
              <a:xfrm>
                <a:off x="8043449" y="3047158"/>
                <a:ext cx="957716" cy="802137"/>
              </a:xfrm>
              <a:prstGeom prst="rect">
                <a:avLst/>
              </a:prstGeom>
              <a:solidFill>
                <a:srgbClr val="37379B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tIns="91440" rIns="0" bIns="0"/>
              <a:lstStyle/>
              <a:p>
                <a:pPr>
                  <a:defRPr/>
                </a:pPr>
                <a:r>
                  <a:rPr lang="en-US" sz="600" dirty="0">
                    <a:latin typeface="Arial" panose="020B0604020202020204" pitchFamily="34" charset="0"/>
                    <a:cs typeface="Arial" panose="020B0604020202020204" pitchFamily="34" charset="0"/>
                  </a:rPr>
                  <a:t>Dark Purple</a:t>
                </a:r>
              </a:p>
              <a:p>
                <a:pPr>
                  <a:defRPr/>
                </a:pPr>
                <a:r>
                  <a:rPr lang="en-US" sz="600" dirty="0">
                    <a:latin typeface="Arial" panose="020B0604020202020204" pitchFamily="34" charset="0"/>
                    <a:cs typeface="Arial" panose="020B0604020202020204" pitchFamily="34" charset="0"/>
                  </a:rPr>
                  <a:t>RGB: 55, 55, 155</a:t>
                </a:r>
                <a:br>
                  <a:rPr lang="en-US" sz="600" dirty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600" dirty="0">
                    <a:latin typeface="Arial" panose="020B0604020202020204" pitchFamily="34" charset="0"/>
                    <a:cs typeface="Arial" panose="020B0604020202020204" pitchFamily="34" charset="0"/>
                  </a:rPr>
                  <a:t>HEX: 37379B</a:t>
                </a:r>
              </a:p>
            </p:txBody>
          </p:sp>
          <p:sp>
            <p:nvSpPr>
              <p:cNvPr id="70" name="Rectangle 69"/>
              <p:cNvSpPr/>
              <p:nvPr/>
            </p:nvSpPr>
            <p:spPr bwMode="auto">
              <a:xfrm>
                <a:off x="9045794" y="3042090"/>
                <a:ext cx="957716" cy="802137"/>
              </a:xfrm>
              <a:prstGeom prst="rect">
                <a:avLst/>
              </a:prstGeom>
              <a:solidFill>
                <a:srgbClr val="005A87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tIns="91440" rIns="0" bIns="0"/>
              <a:lstStyle/>
              <a:p>
                <a:pPr>
                  <a:defRPr/>
                </a:pPr>
                <a:r>
                  <a:rPr lang="en-US" sz="600" dirty="0">
                    <a:latin typeface="Arial" panose="020B0604020202020204" pitchFamily="34" charset="0"/>
                    <a:cs typeface="Arial" panose="020B0604020202020204" pitchFamily="34" charset="0"/>
                  </a:rPr>
                  <a:t>Dark Teal</a:t>
                </a:r>
              </a:p>
              <a:p>
                <a:pPr>
                  <a:defRPr/>
                </a:pPr>
                <a:r>
                  <a:rPr lang="en-US" sz="600" dirty="0">
                    <a:latin typeface="Arial" panose="020B0604020202020204" pitchFamily="34" charset="0"/>
                    <a:cs typeface="Arial" panose="020B0604020202020204" pitchFamily="34" charset="0"/>
                  </a:rPr>
                  <a:t>RGB: 0, 90, 135</a:t>
                </a:r>
                <a:br>
                  <a:rPr lang="en-US" sz="600" dirty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600" dirty="0">
                    <a:latin typeface="Arial" panose="020B0604020202020204" pitchFamily="34" charset="0"/>
                    <a:cs typeface="Arial" panose="020B0604020202020204" pitchFamily="34" charset="0"/>
                  </a:rPr>
                  <a:t>HEX: 005A87</a:t>
                </a:r>
              </a:p>
            </p:txBody>
          </p:sp>
          <p:sp>
            <p:nvSpPr>
              <p:cNvPr id="71" name="Rectangle 70"/>
              <p:cNvSpPr/>
              <p:nvPr/>
            </p:nvSpPr>
            <p:spPr bwMode="auto">
              <a:xfrm>
                <a:off x="10048139" y="3042090"/>
                <a:ext cx="957716" cy="802136"/>
              </a:xfrm>
              <a:prstGeom prst="rect">
                <a:avLst/>
              </a:prstGeom>
              <a:solidFill>
                <a:srgbClr val="056E2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tIns="91440" rIns="0" bIns="0"/>
              <a:lstStyle/>
              <a:p>
                <a:pPr>
                  <a:defRPr/>
                </a:pPr>
                <a:r>
                  <a:rPr lang="en-US" sz="600" dirty="0">
                    <a:latin typeface="Arial" panose="020B0604020202020204" pitchFamily="34" charset="0"/>
                    <a:cs typeface="Arial" panose="020B0604020202020204" pitchFamily="34" charset="0"/>
                  </a:rPr>
                  <a:t>Dark Green</a:t>
                </a:r>
              </a:p>
              <a:p>
                <a:pPr>
                  <a:defRPr/>
                </a:pPr>
                <a:r>
                  <a:rPr lang="en-US" sz="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RGB: 5, 110, 35</a:t>
                </a:r>
                <a:br>
                  <a:rPr lang="en-US" sz="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HEX: 056E23</a:t>
                </a:r>
              </a:p>
            </p:txBody>
          </p:sp>
        </p:grpSp>
        <p:grpSp>
          <p:nvGrpSpPr>
            <p:cNvPr id="72" name="Group 71"/>
            <p:cNvGrpSpPr/>
            <p:nvPr/>
          </p:nvGrpSpPr>
          <p:grpSpPr>
            <a:xfrm>
              <a:off x="1320007" y="4538216"/>
              <a:ext cx="3966706" cy="821046"/>
              <a:chOff x="7039149" y="4184041"/>
              <a:chExt cx="3966706" cy="821046"/>
            </a:xfrm>
          </p:grpSpPr>
          <p:sp>
            <p:nvSpPr>
              <p:cNvPr id="73" name="Rectangle 72"/>
              <p:cNvSpPr/>
              <p:nvPr/>
            </p:nvSpPr>
            <p:spPr bwMode="auto">
              <a:xfrm>
                <a:off x="7039149" y="4184041"/>
                <a:ext cx="957716" cy="821046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tIns="91440" rIns="0" bIns="0"/>
              <a:lstStyle/>
              <a:p>
                <a:pPr marL="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PATH Red</a:t>
                </a:r>
              </a:p>
              <a:p>
                <a:pPr>
                  <a:defRPr/>
                </a:pPr>
                <a:r>
                  <a:rPr lang="en-US" sz="600" dirty="0">
                    <a:latin typeface="Arial" panose="020B0604020202020204" pitchFamily="34" charset="0"/>
                    <a:cs typeface="Arial" panose="020B0604020202020204" pitchFamily="34" charset="0"/>
                  </a:rPr>
                  <a:t>RGB: 246, 80, 80</a:t>
                </a:r>
                <a:br>
                  <a:rPr lang="en-US" sz="600" dirty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600" dirty="0">
                    <a:latin typeface="Arial" panose="020B0604020202020204" pitchFamily="34" charset="0"/>
                    <a:cs typeface="Arial" panose="020B0604020202020204" pitchFamily="34" charset="0"/>
                  </a:rPr>
                  <a:t>HEX: F65050</a:t>
                </a:r>
              </a:p>
            </p:txBody>
          </p:sp>
          <p:sp>
            <p:nvSpPr>
              <p:cNvPr id="74" name="Rectangle 73"/>
              <p:cNvSpPr/>
              <p:nvPr/>
            </p:nvSpPr>
            <p:spPr bwMode="auto">
              <a:xfrm>
                <a:off x="8043449" y="4189109"/>
                <a:ext cx="957716" cy="80213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tIns="91440" rIns="0" bIns="0"/>
              <a:lstStyle/>
              <a:p>
                <a:pPr>
                  <a:defRPr/>
                </a:pPr>
                <a:r>
                  <a:rPr lang="en-US" sz="600" dirty="0">
                    <a:latin typeface="Arial" panose="020B0604020202020204" pitchFamily="34" charset="0"/>
                    <a:cs typeface="Arial" panose="020B0604020202020204" pitchFamily="34" charset="0"/>
                  </a:rPr>
                  <a:t>Purple</a:t>
                </a:r>
              </a:p>
              <a:p>
                <a:pPr>
                  <a:defRPr/>
                </a:pPr>
                <a:r>
                  <a:rPr lang="en-US" sz="600" dirty="0">
                    <a:latin typeface="Arial" panose="020B0604020202020204" pitchFamily="34" charset="0"/>
                    <a:cs typeface="Arial" panose="020B0604020202020204" pitchFamily="34" charset="0"/>
                  </a:rPr>
                  <a:t>RGB: 80, 80, 205</a:t>
                </a:r>
                <a:br>
                  <a:rPr lang="en-US" sz="600" dirty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600" dirty="0">
                    <a:latin typeface="Arial" panose="020B0604020202020204" pitchFamily="34" charset="0"/>
                    <a:cs typeface="Arial" panose="020B0604020202020204" pitchFamily="34" charset="0"/>
                  </a:rPr>
                  <a:t>HEX: 5050CD</a:t>
                </a:r>
              </a:p>
            </p:txBody>
          </p:sp>
          <p:sp>
            <p:nvSpPr>
              <p:cNvPr id="75" name="Rectangle 74"/>
              <p:cNvSpPr/>
              <p:nvPr/>
            </p:nvSpPr>
            <p:spPr bwMode="auto">
              <a:xfrm>
                <a:off x="9045794" y="4184041"/>
                <a:ext cx="957716" cy="80213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tIns="91440" rIns="0" bIns="0"/>
              <a:lstStyle/>
              <a:p>
                <a:pPr>
                  <a:defRPr/>
                </a:pPr>
                <a:r>
                  <a:rPr lang="en-US" sz="600" dirty="0">
                    <a:latin typeface="Arial" panose="020B0604020202020204" pitchFamily="34" charset="0"/>
                    <a:cs typeface="Arial" panose="020B0604020202020204" pitchFamily="34" charset="0"/>
                  </a:rPr>
                  <a:t>Teal</a:t>
                </a:r>
              </a:p>
              <a:p>
                <a:pPr>
                  <a:defRPr/>
                </a:pPr>
                <a:r>
                  <a:rPr lang="en-US" sz="600" dirty="0">
                    <a:latin typeface="Arial" panose="020B0604020202020204" pitchFamily="34" charset="0"/>
                    <a:cs typeface="Arial" panose="020B0604020202020204" pitchFamily="34" charset="0"/>
                  </a:rPr>
                  <a:t>RGB: 0, 140, 155</a:t>
                </a:r>
                <a:br>
                  <a:rPr lang="en-US" sz="600" dirty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600" dirty="0">
                    <a:latin typeface="Arial" panose="020B0604020202020204" pitchFamily="34" charset="0"/>
                    <a:cs typeface="Arial" panose="020B0604020202020204" pitchFamily="34" charset="0"/>
                  </a:rPr>
                  <a:t>HEX: 008C9B</a:t>
                </a:r>
              </a:p>
            </p:txBody>
          </p:sp>
          <p:sp>
            <p:nvSpPr>
              <p:cNvPr id="76" name="Rectangle 75"/>
              <p:cNvSpPr/>
              <p:nvPr/>
            </p:nvSpPr>
            <p:spPr bwMode="auto">
              <a:xfrm>
                <a:off x="10048139" y="4184041"/>
                <a:ext cx="957716" cy="802137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tIns="91440" rIns="0" bIns="0"/>
              <a:lstStyle/>
              <a:p>
                <a:pPr>
                  <a:defRPr/>
                </a:pPr>
                <a:r>
                  <a:rPr lang="en-US" sz="600" dirty="0">
                    <a:latin typeface="Arial" panose="020B0604020202020204" pitchFamily="34" charset="0"/>
                    <a:cs typeface="Arial" panose="020B0604020202020204" pitchFamily="34" charset="0"/>
                  </a:rPr>
                  <a:t>Green</a:t>
                </a:r>
              </a:p>
              <a:p>
                <a:pPr>
                  <a:defRPr/>
                </a:pPr>
                <a:r>
                  <a:rPr lang="en-US" sz="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RGB: 30, 175, 95</a:t>
                </a:r>
                <a:br>
                  <a:rPr lang="en-US" sz="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HEX: 1EAF5F</a:t>
                </a:r>
              </a:p>
            </p:txBody>
          </p:sp>
        </p:grpSp>
        <p:grpSp>
          <p:nvGrpSpPr>
            <p:cNvPr id="77" name="Group 76"/>
            <p:cNvGrpSpPr/>
            <p:nvPr/>
          </p:nvGrpSpPr>
          <p:grpSpPr>
            <a:xfrm>
              <a:off x="1320007" y="5434522"/>
              <a:ext cx="3966706" cy="821046"/>
              <a:chOff x="7039149" y="5325993"/>
              <a:chExt cx="3966706" cy="821046"/>
            </a:xfrm>
          </p:grpSpPr>
          <p:sp>
            <p:nvSpPr>
              <p:cNvPr id="78" name="Rectangle 77"/>
              <p:cNvSpPr/>
              <p:nvPr/>
            </p:nvSpPr>
            <p:spPr bwMode="auto">
              <a:xfrm>
                <a:off x="7039149" y="5325993"/>
                <a:ext cx="957716" cy="821046"/>
              </a:xfrm>
              <a:prstGeom prst="rect">
                <a:avLst/>
              </a:prstGeom>
              <a:solidFill>
                <a:srgbClr val="FBB9B9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tIns="91440" rIns="0" bIns="0"/>
              <a:lstStyle/>
              <a:p>
                <a:pPr marL="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Pastel Red</a:t>
                </a:r>
              </a:p>
              <a:p>
                <a:pPr>
                  <a:defRPr/>
                </a:pPr>
                <a:r>
                  <a:rPr lang="en-US" sz="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RGB: 251, 185, 185</a:t>
                </a:r>
                <a:br>
                  <a:rPr lang="en-US" sz="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HEX: FBB9B9</a:t>
                </a:r>
              </a:p>
            </p:txBody>
          </p:sp>
          <p:sp>
            <p:nvSpPr>
              <p:cNvPr id="79" name="Rectangle 78"/>
              <p:cNvSpPr/>
              <p:nvPr/>
            </p:nvSpPr>
            <p:spPr bwMode="auto">
              <a:xfrm>
                <a:off x="8043449" y="5331061"/>
                <a:ext cx="957716" cy="802137"/>
              </a:xfrm>
              <a:prstGeom prst="rect">
                <a:avLst/>
              </a:prstGeom>
              <a:solidFill>
                <a:srgbClr val="FFE178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tIns="91440" rIns="0" bIns="0"/>
              <a:lstStyle/>
              <a:p>
                <a:pPr>
                  <a:defRPr/>
                </a:pPr>
                <a:r>
                  <a:rPr lang="en-US" sz="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Pastel Yellow</a:t>
                </a:r>
              </a:p>
              <a:p>
                <a:pPr>
                  <a:defRPr/>
                </a:pPr>
                <a:r>
                  <a:rPr lang="en-US" sz="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RGB: 255, 225, 120</a:t>
                </a:r>
                <a:br>
                  <a:rPr lang="en-US" sz="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HEX: FFE178</a:t>
                </a:r>
              </a:p>
            </p:txBody>
          </p:sp>
          <p:sp>
            <p:nvSpPr>
              <p:cNvPr id="80" name="Rectangle 79"/>
              <p:cNvSpPr/>
              <p:nvPr/>
            </p:nvSpPr>
            <p:spPr bwMode="auto">
              <a:xfrm>
                <a:off x="9045794" y="5325993"/>
                <a:ext cx="957716" cy="802137"/>
              </a:xfrm>
              <a:prstGeom prst="rect">
                <a:avLst/>
              </a:prstGeom>
              <a:solidFill>
                <a:srgbClr val="99D1D7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tIns="91440" rIns="0" bIns="0"/>
              <a:lstStyle/>
              <a:p>
                <a:pPr>
                  <a:defRPr/>
                </a:pPr>
                <a:r>
                  <a:rPr lang="en-US" sz="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Pastel Teal</a:t>
                </a:r>
              </a:p>
              <a:p>
                <a:pPr>
                  <a:defRPr/>
                </a:pPr>
                <a:r>
                  <a:rPr lang="en-US" sz="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RGB: 153, 209, 215</a:t>
                </a:r>
                <a:br>
                  <a:rPr lang="en-US" sz="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HEX: 99D1D7</a:t>
                </a:r>
              </a:p>
            </p:txBody>
          </p:sp>
          <p:sp>
            <p:nvSpPr>
              <p:cNvPr id="81" name="Rectangle 80"/>
              <p:cNvSpPr/>
              <p:nvPr/>
            </p:nvSpPr>
            <p:spPr bwMode="auto">
              <a:xfrm>
                <a:off x="10048139" y="5325993"/>
                <a:ext cx="957716" cy="802137"/>
              </a:xfrm>
              <a:prstGeom prst="rect">
                <a:avLst/>
              </a:prstGeom>
              <a:solidFill>
                <a:srgbClr val="A5DFB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tIns="91440" rIns="0" bIns="0"/>
              <a:lstStyle/>
              <a:p>
                <a:pPr>
                  <a:defRPr/>
                </a:pPr>
                <a:r>
                  <a:rPr lang="en-US" sz="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Pastel Green</a:t>
                </a:r>
              </a:p>
              <a:p>
                <a:pPr>
                  <a:defRPr/>
                </a:pPr>
                <a:r>
                  <a:rPr lang="en-US" sz="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RGB: 165, 223, 191</a:t>
                </a:r>
                <a:br>
                  <a:rPr lang="en-US" sz="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HEX: A5DFBF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3550058"/>
      </p:ext>
    </p:extLst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60E06508-29B0-CD26-5E55-B30DFEB51329}"/>
              </a:ext>
            </a:extLst>
          </p:cNvPr>
          <p:cNvSpPr/>
          <p:nvPr userDrawn="1"/>
        </p:nvSpPr>
        <p:spPr>
          <a:xfrm>
            <a:off x="0" y="0"/>
            <a:ext cx="12192000" cy="16652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latin typeface="Arial" panose="020B0604020202020204" pitchFamily="34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1EAEC98C-6D09-7F42-88C1-4A9DE5446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6391" y="1812056"/>
            <a:ext cx="7357341" cy="4296397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defRPr sz="6000"/>
            </a:lvl1pPr>
          </a:lstStyle>
          <a:p>
            <a:r>
              <a:rPr lang="pt-BR" noProof="0"/>
              <a:t>Clique para editar o título Mestre</a:t>
            </a:r>
            <a:endParaRPr lang="en-GB" noProof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B69231F-CE46-B143-A02F-F3089167ACB3}"/>
              </a:ext>
            </a:extLst>
          </p:cNvPr>
          <p:cNvSpPr txBox="1"/>
          <p:nvPr userDrawn="1"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endParaRPr lang="en-GB" sz="1000" kern="1200" noProof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27F30928-B8B0-4CD7-EA8A-AA46742A9F8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16388" y="1162358"/>
            <a:ext cx="7357344" cy="433798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>
              <a:buNone/>
              <a:defRPr sz="2800" b="1" i="0">
                <a:solidFill>
                  <a:schemeClr val="accent1"/>
                </a:solidFill>
                <a:latin typeface="Arial" panose="020B0604020202020204" pitchFamily="34" charset="0"/>
                <a:ea typeface="IAS Ribbon Sans Bold" pitchFamily="2" charset="0"/>
              </a:defRPr>
            </a:lvl1pPr>
          </a:lstStyle>
          <a:p>
            <a:pPr lvl="0"/>
            <a:r>
              <a:rPr lang="en-GB" noProof="0"/>
              <a:t>Session name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0750B0-F078-4486-2017-F8B331530B6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6388" y="696043"/>
            <a:ext cx="7357344" cy="385199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GB" noProof="0"/>
              <a:t>Presenter name &amp; affiliation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A26220-484C-E021-DC95-3F0DB777000E}"/>
              </a:ext>
            </a:extLst>
          </p:cNvPr>
          <p:cNvSpPr txBox="1"/>
          <p:nvPr userDrawn="1"/>
        </p:nvSpPr>
        <p:spPr>
          <a:xfrm>
            <a:off x="4116388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>
                <a:solidFill>
                  <a:schemeClr val="tx1"/>
                </a:solidFill>
                <a:effectLst/>
                <a:latin typeface="Arial" panose="020B0604020202020204" pitchFamily="34" charset="0"/>
                <a:ea typeface="IAS Ribbon Sans Regular" pitchFamily="2" charset="0"/>
                <a:cs typeface="+mn-cs"/>
              </a:rPr>
              <a:t>13 – 17 July  •  Kigali, Rwanda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8538053-F5FF-0EEB-86C2-6343D0DDDCD0}"/>
              </a:ext>
            </a:extLst>
          </p:cNvPr>
          <p:cNvSpPr txBox="1"/>
          <p:nvPr userDrawn="1"/>
        </p:nvSpPr>
        <p:spPr>
          <a:xfrm>
            <a:off x="7789864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>
                <a:solidFill>
                  <a:schemeClr val="tx1"/>
                </a:solidFill>
                <a:effectLst/>
                <a:latin typeface="Arial" panose="020B0604020202020204" pitchFamily="34" charset="0"/>
                <a:ea typeface="IAS Ribbon Sans Regular" pitchFamily="2" charset="0"/>
                <a:cs typeface="+mn-cs"/>
              </a:rPr>
              <a:t>ias2025.org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33650E2-923F-C3D8-A779-3D63B9AD3B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9214" y="4060719"/>
            <a:ext cx="3069934" cy="228776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1003BC-2DBC-50F0-53BB-5291084D702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0" y="0"/>
            <a:ext cx="36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206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2434">
          <p15:clr>
            <a:srgbClr val="FBAE40"/>
          </p15:clr>
        </p15:guide>
      </p15:sldGuideLst>
    </p:ext>
  </p:extLs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FERENCE ONLY: PATH Data Vis Color Pale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528763" y="972595"/>
            <a:ext cx="3290887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 sz="1000" b="1" dirty="0">
                <a:solidFill>
                  <a:srgbClr val="454E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Visualization Colors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1523207" y="3881003"/>
            <a:ext cx="1085850" cy="756516"/>
          </a:xfrm>
          <a:prstGeom prst="rect">
            <a:avLst/>
          </a:prstGeom>
          <a:solidFill>
            <a:srgbClr val="FCDBD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91440" rIns="0" bIns="0"/>
          <a:lstStyle/>
          <a:p>
            <a:pPr>
              <a:defRPr/>
            </a:pPr>
            <a:r>
              <a:rPr lang="en-US" sz="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Vis Red Tint 1</a:t>
            </a:r>
          </a:p>
          <a:p>
            <a:pPr>
              <a:defRPr/>
            </a:pPr>
            <a:r>
              <a:rPr lang="en-US" sz="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RGB: 253, 220, 220</a:t>
            </a:r>
            <a:br>
              <a:rPr lang="en-US" sz="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HEX: FDDCDC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3737150" y="3881003"/>
            <a:ext cx="1085850" cy="756516"/>
          </a:xfrm>
          <a:prstGeom prst="rect">
            <a:avLst/>
          </a:prstGeom>
          <a:solidFill>
            <a:srgbClr val="FA9B9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91440" rIns="0" bIns="0"/>
          <a:lstStyle/>
          <a:p>
            <a:pPr>
              <a:defRPr/>
            </a:pPr>
            <a:r>
              <a:rPr lang="en-US" sz="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Vis Red Tint 3</a:t>
            </a:r>
          </a:p>
          <a:p>
            <a:pPr>
              <a:defRPr/>
            </a:pPr>
            <a:r>
              <a:rPr lang="en-US" sz="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RGB: 250, 155, 150</a:t>
            </a:r>
            <a:br>
              <a:rPr lang="en-US" sz="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HEX: F99696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8133232" y="3881003"/>
            <a:ext cx="1085850" cy="756516"/>
          </a:xfrm>
          <a:prstGeom prst="rect">
            <a:avLst/>
          </a:prstGeom>
          <a:solidFill>
            <a:srgbClr val="93303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91440" rIns="0" bIns="0"/>
          <a:lstStyle/>
          <a:p>
            <a:pPr>
              <a:defRPr/>
            </a:pPr>
            <a:r>
              <a:rPr lang="en-US" sz="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Vis Red Tint </a:t>
            </a:r>
            <a: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  <a:p>
            <a:pPr>
              <a:defRPr/>
            </a:pPr>
            <a: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  <a:t>RGB: 147, 48, 48</a:t>
            </a:r>
            <a:b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  <a:t>HEX: 933030</a:t>
            </a:r>
          </a:p>
        </p:txBody>
      </p:sp>
      <p:sp>
        <p:nvSpPr>
          <p:cNvPr id="12" name="Rectangle 11"/>
          <p:cNvSpPr/>
          <p:nvPr/>
        </p:nvSpPr>
        <p:spPr bwMode="auto">
          <a:xfrm>
            <a:off x="5929166" y="3881003"/>
            <a:ext cx="1085850" cy="756516"/>
          </a:xfrm>
          <a:prstGeom prst="rect">
            <a:avLst/>
          </a:prstGeom>
          <a:solidFill>
            <a:srgbClr val="F65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91440" rIns="0" bIns="0"/>
          <a:lstStyle/>
          <a:p>
            <a:pPr>
              <a:defRPr/>
            </a:pPr>
            <a:r>
              <a:rPr lang="en-US" sz="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Vis Red Tint </a:t>
            </a:r>
            <a: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  <a:p>
            <a:pPr>
              <a:defRPr/>
            </a:pPr>
            <a: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  <a:t>RGB: 246, 80, 80</a:t>
            </a:r>
            <a:b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  <a:t>HEX: F65050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9238779" y="3881003"/>
            <a:ext cx="1085850" cy="756516"/>
          </a:xfrm>
          <a:prstGeom prst="rect">
            <a:avLst/>
          </a:prstGeom>
          <a:solidFill>
            <a:srgbClr val="6220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91440" rIns="0" bIns="0"/>
          <a:lstStyle/>
          <a:p>
            <a:pPr>
              <a:defRPr/>
            </a:pPr>
            <a:r>
              <a:rPr lang="en-US" sz="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Vis Red Tint </a:t>
            </a:r>
            <a: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  <a:p>
            <a:pPr>
              <a:defRPr/>
            </a:pPr>
            <a: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  <a:t>RGB: 98, 32, 32</a:t>
            </a:r>
            <a:b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  <a:t>HEX: 622020</a:t>
            </a:r>
          </a:p>
        </p:txBody>
      </p:sp>
      <p:sp>
        <p:nvSpPr>
          <p:cNvPr id="14" name="Rectangle 13"/>
          <p:cNvSpPr/>
          <p:nvPr/>
        </p:nvSpPr>
        <p:spPr bwMode="auto">
          <a:xfrm>
            <a:off x="4833158" y="3881003"/>
            <a:ext cx="1085850" cy="756516"/>
          </a:xfrm>
          <a:prstGeom prst="rect">
            <a:avLst/>
          </a:prstGeom>
          <a:solidFill>
            <a:srgbClr val="F7727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91440" rIns="0" bIns="0"/>
          <a:lstStyle/>
          <a:p>
            <a:pPr>
              <a:defRPr/>
            </a:pPr>
            <a:r>
              <a:rPr lang="en-US" sz="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Vis Red Tint </a:t>
            </a:r>
            <a: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  <a:p>
            <a:pPr>
              <a:defRPr/>
            </a:pPr>
            <a: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  <a:t>RGB: 247, 114, 114</a:t>
            </a:r>
            <a:b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  <a:t>HEX: F77272</a:t>
            </a:r>
          </a:p>
        </p:txBody>
      </p:sp>
      <p:sp>
        <p:nvSpPr>
          <p:cNvPr id="15" name="Rectangle 14"/>
          <p:cNvSpPr/>
          <p:nvPr/>
        </p:nvSpPr>
        <p:spPr bwMode="auto">
          <a:xfrm>
            <a:off x="2625240" y="3881003"/>
            <a:ext cx="1085850" cy="756516"/>
          </a:xfrm>
          <a:prstGeom prst="rect">
            <a:avLst/>
          </a:prstGeom>
          <a:solidFill>
            <a:srgbClr val="FBBAB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91440" rIns="0" bIns="0"/>
          <a:lstStyle/>
          <a:p>
            <a:pPr>
              <a:defRPr/>
            </a:pPr>
            <a:r>
              <a:rPr lang="en-US" sz="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Vis Red Tint 2</a:t>
            </a:r>
          </a:p>
          <a:p>
            <a:pPr>
              <a:defRPr/>
            </a:pPr>
            <a:r>
              <a:rPr lang="en-US" sz="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RGB: 251, 185, 185</a:t>
            </a:r>
            <a:br>
              <a:rPr lang="en-US" sz="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HEX: FBB9B9</a:t>
            </a:r>
          </a:p>
        </p:txBody>
      </p:sp>
      <p:sp>
        <p:nvSpPr>
          <p:cNvPr id="16" name="Rectangle 15"/>
          <p:cNvSpPr/>
          <p:nvPr/>
        </p:nvSpPr>
        <p:spPr bwMode="auto">
          <a:xfrm>
            <a:off x="7031199" y="3881003"/>
            <a:ext cx="1085850" cy="756516"/>
          </a:xfrm>
          <a:prstGeom prst="rect">
            <a:avLst/>
          </a:prstGeom>
          <a:solidFill>
            <a:srgbClr val="C4403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91440" rIns="0" bIns="0"/>
          <a:lstStyle/>
          <a:p>
            <a:pPr>
              <a:defRPr/>
            </a:pPr>
            <a:r>
              <a:rPr lang="en-US" sz="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Vis Red Tint </a:t>
            </a:r>
            <a: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  <a:p>
            <a:pPr>
              <a:defRPr/>
            </a:pPr>
            <a: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  <a:t>RGB: 196, 64, 64</a:t>
            </a:r>
            <a:b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  <a:t>HEX: C44040  </a:t>
            </a:r>
          </a:p>
        </p:txBody>
      </p:sp>
      <p:sp>
        <p:nvSpPr>
          <p:cNvPr id="17" name="Rectangle 16"/>
          <p:cNvSpPr/>
          <p:nvPr/>
        </p:nvSpPr>
        <p:spPr bwMode="auto">
          <a:xfrm>
            <a:off x="1523207" y="2925117"/>
            <a:ext cx="1085850" cy="756516"/>
          </a:xfrm>
          <a:prstGeom prst="rect">
            <a:avLst/>
          </a:prstGeom>
          <a:solidFill>
            <a:srgbClr val="D7EDE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91440" rIns="0" bIns="0"/>
          <a:lstStyle/>
          <a:p>
            <a:pPr>
              <a:defRPr/>
            </a:pPr>
            <a:r>
              <a:rPr lang="en-US" sz="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Vis Teal Tint 1</a:t>
            </a:r>
          </a:p>
          <a:p>
            <a:pPr>
              <a:defRPr/>
            </a:pPr>
            <a:r>
              <a:rPr lang="en-US" sz="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RGB: 215, 237, 239</a:t>
            </a:r>
            <a:br>
              <a:rPr lang="en-US" sz="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HEX: D7EDEF</a:t>
            </a:r>
          </a:p>
        </p:txBody>
      </p:sp>
      <p:sp>
        <p:nvSpPr>
          <p:cNvPr id="18" name="Rectangle 17"/>
          <p:cNvSpPr/>
          <p:nvPr/>
        </p:nvSpPr>
        <p:spPr bwMode="auto">
          <a:xfrm>
            <a:off x="3737150" y="2925117"/>
            <a:ext cx="1085850" cy="756516"/>
          </a:xfrm>
          <a:prstGeom prst="rect">
            <a:avLst/>
          </a:prstGeom>
          <a:solidFill>
            <a:srgbClr val="66BAC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91440" rIns="0" bIns="0"/>
          <a:lstStyle/>
          <a:p>
            <a:pPr>
              <a:defRPr/>
            </a:pPr>
            <a:r>
              <a:rPr lang="en-US" sz="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Vis Teal Tint 3</a:t>
            </a:r>
          </a:p>
          <a:p>
            <a:pPr>
              <a:defRPr/>
            </a:pPr>
            <a:r>
              <a:rPr lang="en-US" sz="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RGB: 102, 186, 195</a:t>
            </a:r>
            <a:br>
              <a:rPr lang="en-US" sz="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HEX: 66BAC3</a:t>
            </a:r>
          </a:p>
        </p:txBody>
      </p:sp>
      <p:sp>
        <p:nvSpPr>
          <p:cNvPr id="19" name="Rectangle 18"/>
          <p:cNvSpPr/>
          <p:nvPr/>
        </p:nvSpPr>
        <p:spPr bwMode="auto">
          <a:xfrm>
            <a:off x="8134820" y="2922853"/>
            <a:ext cx="1085850" cy="758778"/>
          </a:xfrm>
          <a:prstGeom prst="rect">
            <a:avLst/>
          </a:prstGeom>
          <a:solidFill>
            <a:srgbClr val="005A6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91440" rIns="0" bIns="0"/>
          <a:lstStyle/>
          <a:p>
            <a:pPr>
              <a:defRPr/>
            </a:pPr>
            <a:r>
              <a:rPr lang="en-US" sz="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Vis Teal Tint </a:t>
            </a:r>
            <a: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  <a:p>
            <a:pPr>
              <a:defRPr/>
            </a:pPr>
            <a: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  <a:t>RGB: 0, 90, 102</a:t>
            </a:r>
            <a:b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  <a:t>HEX: 005A66</a:t>
            </a:r>
          </a:p>
        </p:txBody>
      </p:sp>
      <p:sp>
        <p:nvSpPr>
          <p:cNvPr id="20" name="Rectangle 19"/>
          <p:cNvSpPr/>
          <p:nvPr/>
        </p:nvSpPr>
        <p:spPr bwMode="auto">
          <a:xfrm>
            <a:off x="5929166" y="2925117"/>
            <a:ext cx="1085850" cy="756516"/>
          </a:xfrm>
          <a:prstGeom prst="rect">
            <a:avLst/>
          </a:prstGeom>
          <a:solidFill>
            <a:srgbClr val="008C9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91440" rIns="0" bIns="0"/>
          <a:lstStyle/>
          <a:p>
            <a:pPr>
              <a:defRPr/>
            </a:pPr>
            <a:r>
              <a:rPr lang="en-US" sz="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Vis Teal Tint </a:t>
            </a:r>
            <a: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  <a:p>
            <a:pPr>
              <a:defRPr/>
            </a:pPr>
            <a: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  <a:t>RGB: 0, 140, 155</a:t>
            </a:r>
            <a:b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  <a:t>HEX: 008C9B</a:t>
            </a:r>
          </a:p>
        </p:txBody>
      </p:sp>
      <p:sp>
        <p:nvSpPr>
          <p:cNvPr id="21" name="Rectangle 20"/>
          <p:cNvSpPr/>
          <p:nvPr/>
        </p:nvSpPr>
        <p:spPr bwMode="auto">
          <a:xfrm>
            <a:off x="9238779" y="2925117"/>
            <a:ext cx="1085850" cy="756516"/>
          </a:xfrm>
          <a:prstGeom prst="rect">
            <a:avLst/>
          </a:prstGeom>
          <a:solidFill>
            <a:srgbClr val="003A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91440" rIns="0" bIns="0"/>
          <a:lstStyle/>
          <a:p>
            <a:pPr>
              <a:defRPr/>
            </a:pPr>
            <a:r>
              <a:rPr lang="en-US" sz="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Vis Teal Tint </a:t>
            </a:r>
            <a: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  <a:p>
            <a:pPr>
              <a:defRPr/>
            </a:pPr>
            <a: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  <a:t>RGB: 0, 58, 70</a:t>
            </a:r>
            <a:b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  <a:t>HEX: 003A46</a:t>
            </a:r>
          </a:p>
        </p:txBody>
      </p:sp>
      <p:sp>
        <p:nvSpPr>
          <p:cNvPr id="22" name="Rectangle 21"/>
          <p:cNvSpPr/>
          <p:nvPr/>
        </p:nvSpPr>
        <p:spPr bwMode="auto">
          <a:xfrm>
            <a:off x="4833158" y="2925117"/>
            <a:ext cx="1085850" cy="756516"/>
          </a:xfrm>
          <a:prstGeom prst="rect">
            <a:avLst/>
          </a:prstGeom>
          <a:solidFill>
            <a:srgbClr val="32A3A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91440" rIns="0" bIns="0"/>
          <a:lstStyle/>
          <a:p>
            <a:pPr>
              <a:defRPr/>
            </a:pPr>
            <a:r>
              <a:rPr lang="en-US" sz="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Vis Teal Tint </a:t>
            </a:r>
            <a: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  <a:p>
            <a:pPr>
              <a:defRPr/>
            </a:pPr>
            <a: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  <a:t>RGB: 50, 163, 175</a:t>
            </a:r>
            <a:b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  <a:t>HEX: 32A3AF</a:t>
            </a:r>
          </a:p>
        </p:txBody>
      </p:sp>
      <p:sp>
        <p:nvSpPr>
          <p:cNvPr id="23" name="Rectangle 22"/>
          <p:cNvSpPr/>
          <p:nvPr/>
        </p:nvSpPr>
        <p:spPr bwMode="auto">
          <a:xfrm>
            <a:off x="2625240" y="2925117"/>
            <a:ext cx="1085850" cy="756516"/>
          </a:xfrm>
          <a:prstGeom prst="rect">
            <a:avLst/>
          </a:prstGeom>
          <a:solidFill>
            <a:srgbClr val="B2DCE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91440" rIns="0" bIns="0"/>
          <a:lstStyle/>
          <a:p>
            <a:pPr>
              <a:defRPr/>
            </a:pPr>
            <a:r>
              <a:rPr lang="en-US" sz="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Vis Teal Tint 2</a:t>
            </a:r>
          </a:p>
          <a:p>
            <a:pPr>
              <a:defRPr/>
            </a:pPr>
            <a:r>
              <a:rPr lang="en-US" sz="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RGB: 178, 220, 225</a:t>
            </a:r>
            <a:br>
              <a:rPr lang="en-US" sz="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HEX: B2DCE1</a:t>
            </a:r>
          </a:p>
        </p:txBody>
      </p:sp>
      <p:sp>
        <p:nvSpPr>
          <p:cNvPr id="24" name="Rectangle 23"/>
          <p:cNvSpPr/>
          <p:nvPr/>
        </p:nvSpPr>
        <p:spPr bwMode="auto">
          <a:xfrm>
            <a:off x="7031199" y="2925117"/>
            <a:ext cx="1085850" cy="756516"/>
          </a:xfrm>
          <a:prstGeom prst="rect">
            <a:avLst/>
          </a:prstGeom>
          <a:solidFill>
            <a:srgbClr val="00707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91440" rIns="0" bIns="0"/>
          <a:lstStyle/>
          <a:p>
            <a:pPr>
              <a:defRPr/>
            </a:pPr>
            <a:r>
              <a:rPr lang="en-US" sz="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Vis Teal Tint </a:t>
            </a:r>
            <a: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  <a:p>
            <a:pPr>
              <a:defRPr/>
            </a:pPr>
            <a: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  <a:t>RGB: 0, 112, 124</a:t>
            </a:r>
            <a:b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  <a:t>HEX: 00707C</a:t>
            </a:r>
          </a:p>
        </p:txBody>
      </p:sp>
      <p:sp>
        <p:nvSpPr>
          <p:cNvPr id="25" name="Rectangle 24"/>
          <p:cNvSpPr/>
          <p:nvPr/>
        </p:nvSpPr>
        <p:spPr bwMode="auto">
          <a:xfrm>
            <a:off x="1523207" y="1244069"/>
            <a:ext cx="1085850" cy="756516"/>
          </a:xfrm>
          <a:prstGeom prst="rect">
            <a:avLst/>
          </a:prstGeom>
          <a:solidFill>
            <a:srgbClr val="DDDCF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91440" rIns="0" bIns="0"/>
          <a:lstStyle/>
          <a:p>
            <a:pPr>
              <a:defRPr/>
            </a:pPr>
            <a:r>
              <a:rPr lang="en-US" sz="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Vis Purple Tint 1</a:t>
            </a:r>
          </a:p>
          <a:p>
            <a:pPr>
              <a:defRPr/>
            </a:pPr>
            <a:r>
              <a:rPr lang="en-US" sz="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RGB: 220, 220, 245</a:t>
            </a:r>
            <a:br>
              <a:rPr lang="en-US" sz="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HEX: DDDCF5</a:t>
            </a:r>
          </a:p>
        </p:txBody>
      </p:sp>
      <p:sp>
        <p:nvSpPr>
          <p:cNvPr id="26" name="Rectangle 25"/>
          <p:cNvSpPr/>
          <p:nvPr/>
        </p:nvSpPr>
        <p:spPr bwMode="auto">
          <a:xfrm>
            <a:off x="3737150" y="1244069"/>
            <a:ext cx="1085850" cy="756516"/>
          </a:xfrm>
          <a:prstGeom prst="rect">
            <a:avLst/>
          </a:prstGeom>
          <a:solidFill>
            <a:srgbClr val="9697E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91440" rIns="0" bIns="0"/>
          <a:lstStyle/>
          <a:p>
            <a:pPr>
              <a:defRPr/>
            </a:pPr>
            <a:r>
              <a:rPr lang="en-US" sz="600" b="1" dirty="0">
                <a:solidFill>
                  <a:srgbClr val="0038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Vis Purple Tint </a:t>
            </a:r>
            <a:r>
              <a:rPr lang="en-US" sz="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  <a:p>
            <a:pPr>
              <a:defRPr/>
            </a:pPr>
            <a:r>
              <a:rPr lang="en-US" sz="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RGB: 150, 150, 225</a:t>
            </a:r>
            <a:br>
              <a:rPr lang="en-US" sz="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HEX: 9697E2</a:t>
            </a:r>
          </a:p>
        </p:txBody>
      </p:sp>
      <p:sp>
        <p:nvSpPr>
          <p:cNvPr id="27" name="Rectangle 26"/>
          <p:cNvSpPr/>
          <p:nvPr/>
        </p:nvSpPr>
        <p:spPr bwMode="auto">
          <a:xfrm>
            <a:off x="8133232" y="1244069"/>
            <a:ext cx="1085850" cy="756516"/>
          </a:xfrm>
          <a:prstGeom prst="rect">
            <a:avLst/>
          </a:prstGeom>
          <a:solidFill>
            <a:srgbClr val="2F2F7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91440" rIns="0" bIns="0"/>
          <a:lstStyle/>
          <a:p>
            <a:pPr>
              <a:defRPr/>
            </a:pPr>
            <a: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  <a:t>Data Vis Purple Tint 7</a:t>
            </a:r>
          </a:p>
          <a:p>
            <a:pPr>
              <a:defRPr/>
            </a:pPr>
            <a: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  <a:t>RGB: 48, 48, 123</a:t>
            </a:r>
            <a:b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  <a:t>HEX: 2F2F7B</a:t>
            </a:r>
          </a:p>
        </p:txBody>
      </p:sp>
      <p:sp>
        <p:nvSpPr>
          <p:cNvPr id="28" name="Rectangle 27"/>
          <p:cNvSpPr/>
          <p:nvPr/>
        </p:nvSpPr>
        <p:spPr bwMode="auto">
          <a:xfrm>
            <a:off x="5929166" y="1244069"/>
            <a:ext cx="1085850" cy="756516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91440" rIns="0" bIns="0"/>
          <a:lstStyle/>
          <a:p>
            <a:pPr>
              <a:defRPr/>
            </a:pPr>
            <a: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  <a:t>Data Vis Purple Tint 5</a:t>
            </a:r>
          </a:p>
          <a:p>
            <a:pPr>
              <a:defRPr/>
            </a:pPr>
            <a: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  <a:t>RGB: 80, 80, 205</a:t>
            </a:r>
            <a:b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  <a:t>HEX: 5050CD</a:t>
            </a:r>
          </a:p>
        </p:txBody>
      </p:sp>
      <p:sp>
        <p:nvSpPr>
          <p:cNvPr id="29" name="Rectangle 28"/>
          <p:cNvSpPr/>
          <p:nvPr/>
        </p:nvSpPr>
        <p:spPr bwMode="auto">
          <a:xfrm>
            <a:off x="9238779" y="1244069"/>
            <a:ext cx="1085850" cy="756516"/>
          </a:xfrm>
          <a:prstGeom prst="rect">
            <a:avLst/>
          </a:prstGeom>
          <a:solidFill>
            <a:srgbClr val="1F205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91440" rIns="0" bIns="0"/>
          <a:lstStyle/>
          <a:p>
            <a:pPr>
              <a:defRPr/>
            </a:pPr>
            <a: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  <a:t>Data Vis Purple Tint 8</a:t>
            </a:r>
          </a:p>
          <a:p>
            <a:pPr>
              <a:defRPr/>
            </a:pPr>
            <a: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  <a:t>RGB: 32, 32, 82</a:t>
            </a:r>
            <a:b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  <a:t>HEX: 1F2052</a:t>
            </a:r>
          </a:p>
        </p:txBody>
      </p:sp>
      <p:sp>
        <p:nvSpPr>
          <p:cNvPr id="30" name="Rectangle 29"/>
          <p:cNvSpPr/>
          <p:nvPr/>
        </p:nvSpPr>
        <p:spPr bwMode="auto">
          <a:xfrm>
            <a:off x="4833158" y="1244069"/>
            <a:ext cx="1085850" cy="756516"/>
          </a:xfrm>
          <a:prstGeom prst="rect">
            <a:avLst/>
          </a:prstGeom>
          <a:solidFill>
            <a:srgbClr val="7272D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91440" rIns="0" bIns="0"/>
          <a:lstStyle/>
          <a:p>
            <a:pPr>
              <a:defRPr/>
            </a:pPr>
            <a: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  <a:t>Data Vis Purple Tint 4</a:t>
            </a:r>
          </a:p>
          <a:p>
            <a:pPr>
              <a:defRPr/>
            </a:pPr>
            <a: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  <a:t>RGB: 114, 114, 215</a:t>
            </a:r>
            <a:b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  <a:t>HEX: 7272D7</a:t>
            </a:r>
          </a:p>
        </p:txBody>
      </p:sp>
      <p:sp>
        <p:nvSpPr>
          <p:cNvPr id="31" name="Rectangle 30"/>
          <p:cNvSpPr/>
          <p:nvPr/>
        </p:nvSpPr>
        <p:spPr bwMode="auto">
          <a:xfrm>
            <a:off x="2625240" y="1244069"/>
            <a:ext cx="1085850" cy="756516"/>
          </a:xfrm>
          <a:prstGeom prst="rect">
            <a:avLst/>
          </a:prstGeom>
          <a:solidFill>
            <a:srgbClr val="B9B9E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91440" rIns="0" bIns="0"/>
          <a:lstStyle/>
          <a:p>
            <a:pPr>
              <a:defRPr/>
            </a:pPr>
            <a:r>
              <a:rPr lang="en-US" sz="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Vis Purple Tint 2</a:t>
            </a:r>
          </a:p>
          <a:p>
            <a:pPr>
              <a:defRPr/>
            </a:pPr>
            <a:r>
              <a:rPr lang="en-US" sz="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RGB: 185, 185, 225</a:t>
            </a:r>
            <a:br>
              <a:rPr lang="en-US" sz="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HEX: B9B9EB</a:t>
            </a:r>
          </a:p>
        </p:txBody>
      </p:sp>
      <p:sp>
        <p:nvSpPr>
          <p:cNvPr id="32" name="Rectangle 31"/>
          <p:cNvSpPr/>
          <p:nvPr/>
        </p:nvSpPr>
        <p:spPr bwMode="auto">
          <a:xfrm>
            <a:off x="7031199" y="1244069"/>
            <a:ext cx="1085850" cy="756516"/>
          </a:xfrm>
          <a:prstGeom prst="rect">
            <a:avLst/>
          </a:prstGeom>
          <a:solidFill>
            <a:srgbClr val="4040A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91440" rIns="0" bIns="0"/>
          <a:lstStyle/>
          <a:p>
            <a:pPr>
              <a:defRPr/>
            </a:pPr>
            <a: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  <a:t>Data Vis Purple Tint 6</a:t>
            </a:r>
          </a:p>
          <a:p>
            <a:pPr>
              <a:defRPr/>
            </a:pPr>
            <a: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  <a:t>RGB: 64, 64, 164</a:t>
            </a:r>
            <a:b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  <a:t>HEX: 4040A4</a:t>
            </a:r>
          </a:p>
        </p:txBody>
      </p:sp>
      <p:sp>
        <p:nvSpPr>
          <p:cNvPr id="33" name="Rectangle 32"/>
          <p:cNvSpPr/>
          <p:nvPr/>
        </p:nvSpPr>
        <p:spPr bwMode="auto">
          <a:xfrm>
            <a:off x="1523207" y="2084593"/>
            <a:ext cx="1085850" cy="756516"/>
          </a:xfrm>
          <a:prstGeom prst="rect">
            <a:avLst/>
          </a:prstGeom>
          <a:solidFill>
            <a:srgbClr val="D3F0D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91440" rIns="0" bIns="0"/>
          <a:lstStyle/>
          <a:p>
            <a:pPr>
              <a:defRPr/>
            </a:pPr>
            <a:r>
              <a:rPr lang="en-US" sz="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Vis Green Tint 1</a:t>
            </a:r>
          </a:p>
          <a:p>
            <a:pPr>
              <a:defRPr/>
            </a:pPr>
            <a:r>
              <a:rPr lang="en-US" sz="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RGB: 210, 239, 223</a:t>
            </a:r>
          </a:p>
          <a:p>
            <a:pPr>
              <a:defRPr/>
            </a:pPr>
            <a:r>
              <a:rPr lang="en-US" sz="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HEX: D3F0DF</a:t>
            </a:r>
          </a:p>
        </p:txBody>
      </p:sp>
      <p:sp>
        <p:nvSpPr>
          <p:cNvPr id="34" name="Rectangle 33"/>
          <p:cNvSpPr/>
          <p:nvPr/>
        </p:nvSpPr>
        <p:spPr bwMode="auto">
          <a:xfrm>
            <a:off x="3737150" y="2084593"/>
            <a:ext cx="1085850" cy="756516"/>
          </a:xfrm>
          <a:prstGeom prst="rect">
            <a:avLst/>
          </a:prstGeom>
          <a:solidFill>
            <a:srgbClr val="78CF9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91440" rIns="0" bIns="0"/>
          <a:lstStyle/>
          <a:p>
            <a:pPr>
              <a:defRPr/>
            </a:pPr>
            <a:r>
              <a:rPr lang="en-US" sz="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Vis Green Tint 3</a:t>
            </a:r>
          </a:p>
          <a:p>
            <a:pPr>
              <a:defRPr/>
            </a:pPr>
            <a:r>
              <a:rPr lang="en-US" sz="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RGB: 120, 207, 159</a:t>
            </a:r>
            <a:br>
              <a:rPr lang="en-US" sz="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HEX: 78CF9F</a:t>
            </a:r>
          </a:p>
        </p:txBody>
      </p:sp>
      <p:sp>
        <p:nvSpPr>
          <p:cNvPr id="35" name="Rectangle 34"/>
          <p:cNvSpPr/>
          <p:nvPr/>
        </p:nvSpPr>
        <p:spPr bwMode="auto">
          <a:xfrm>
            <a:off x="8133232" y="2084593"/>
            <a:ext cx="1085850" cy="756516"/>
          </a:xfrm>
          <a:prstGeom prst="rect">
            <a:avLst/>
          </a:prstGeom>
          <a:solidFill>
            <a:srgbClr val="1269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91440" rIns="0" bIns="0"/>
          <a:lstStyle/>
          <a:p>
            <a:pPr>
              <a:defRPr/>
            </a:pPr>
            <a:r>
              <a:rPr lang="en-US" sz="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Vis Green Tint </a:t>
            </a:r>
            <a: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  <a:p>
            <a:pPr>
              <a:defRPr/>
            </a:pPr>
            <a: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  <a:t>RGB: 18, 105, 57</a:t>
            </a:r>
            <a:b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  <a:t>HEX: 126939</a:t>
            </a:r>
          </a:p>
        </p:txBody>
      </p:sp>
      <p:sp>
        <p:nvSpPr>
          <p:cNvPr id="36" name="Rectangle 35"/>
          <p:cNvSpPr/>
          <p:nvPr/>
        </p:nvSpPr>
        <p:spPr bwMode="auto">
          <a:xfrm>
            <a:off x="5929166" y="2084593"/>
            <a:ext cx="1085850" cy="756516"/>
          </a:xfrm>
          <a:prstGeom prst="rect">
            <a:avLst/>
          </a:prstGeom>
          <a:solidFill>
            <a:srgbClr val="1EAF5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91440" rIns="0" bIns="0"/>
          <a:lstStyle/>
          <a:p>
            <a:pPr>
              <a:defRPr/>
            </a:pPr>
            <a:r>
              <a:rPr lang="en-US" sz="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Vis Green Tint </a:t>
            </a:r>
            <a: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  <a:p>
            <a:pPr>
              <a:defRPr/>
            </a:pPr>
            <a:r>
              <a:rPr lang="en-US" sz="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RGB: 30, 175, 95</a:t>
            </a:r>
            <a:br>
              <a:rPr lang="en-US" sz="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HEX: 1EAF5F</a:t>
            </a:r>
          </a:p>
        </p:txBody>
      </p:sp>
      <p:sp>
        <p:nvSpPr>
          <p:cNvPr id="37" name="Rectangle 36"/>
          <p:cNvSpPr/>
          <p:nvPr/>
        </p:nvSpPr>
        <p:spPr bwMode="auto">
          <a:xfrm>
            <a:off x="9238779" y="2084593"/>
            <a:ext cx="1085850" cy="756516"/>
          </a:xfrm>
          <a:prstGeom prst="rect">
            <a:avLst/>
          </a:prstGeom>
          <a:solidFill>
            <a:srgbClr val="0B462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91440" rIns="0" bIns="0"/>
          <a:lstStyle/>
          <a:p>
            <a:pPr>
              <a:defRPr/>
            </a:pPr>
            <a:r>
              <a:rPr lang="en-US" sz="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Vis Green Tint </a:t>
            </a:r>
            <a: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  <a:p>
            <a:pPr>
              <a:defRPr/>
            </a:pPr>
            <a:r>
              <a:rPr lang="en-US" sz="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RGB:12, 70, 38</a:t>
            </a:r>
            <a:br>
              <a:rPr lang="en-US" sz="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HEX: 0B4625</a:t>
            </a:r>
          </a:p>
        </p:txBody>
      </p:sp>
      <p:sp>
        <p:nvSpPr>
          <p:cNvPr id="38" name="Rectangle 37"/>
          <p:cNvSpPr/>
          <p:nvPr/>
        </p:nvSpPr>
        <p:spPr bwMode="auto">
          <a:xfrm>
            <a:off x="4833158" y="2084593"/>
            <a:ext cx="1085850" cy="756516"/>
          </a:xfrm>
          <a:prstGeom prst="rect">
            <a:avLst/>
          </a:prstGeom>
          <a:solidFill>
            <a:srgbClr val="4ABF7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91440" rIns="0" bIns="0"/>
          <a:lstStyle/>
          <a:p>
            <a:pPr>
              <a:defRPr/>
            </a:pPr>
            <a:r>
              <a:rPr lang="en-US" sz="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Vis Green Tint 4</a:t>
            </a:r>
          </a:p>
          <a:p>
            <a:pPr>
              <a:defRPr/>
            </a:pPr>
            <a:r>
              <a:rPr lang="en-US" sz="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RGB: 74, 191, 126</a:t>
            </a:r>
            <a:br>
              <a:rPr lang="en-US" sz="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HEX: 4ABF7E</a:t>
            </a:r>
          </a:p>
        </p:txBody>
      </p:sp>
      <p:sp>
        <p:nvSpPr>
          <p:cNvPr id="39" name="Rectangle 38"/>
          <p:cNvSpPr/>
          <p:nvPr/>
        </p:nvSpPr>
        <p:spPr bwMode="auto">
          <a:xfrm>
            <a:off x="2625240" y="2084593"/>
            <a:ext cx="1085850" cy="756516"/>
          </a:xfrm>
          <a:prstGeom prst="rect">
            <a:avLst/>
          </a:prstGeom>
          <a:solidFill>
            <a:srgbClr val="A6DF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91440" rIns="0" bIns="0"/>
          <a:lstStyle/>
          <a:p>
            <a:pPr>
              <a:defRPr/>
            </a:pPr>
            <a:r>
              <a:rPr lang="en-US" sz="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Vis Green Tint 2</a:t>
            </a:r>
          </a:p>
          <a:p>
            <a:pPr>
              <a:defRPr/>
            </a:pPr>
            <a:r>
              <a:rPr lang="en-US" sz="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RGB: 165, 223, 191</a:t>
            </a:r>
            <a:br>
              <a:rPr lang="en-US" sz="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HEX: A6DFBF</a:t>
            </a:r>
          </a:p>
        </p:txBody>
      </p:sp>
      <p:sp>
        <p:nvSpPr>
          <p:cNvPr id="40" name="Rectangle 39"/>
          <p:cNvSpPr/>
          <p:nvPr/>
        </p:nvSpPr>
        <p:spPr bwMode="auto">
          <a:xfrm>
            <a:off x="7031199" y="2084593"/>
            <a:ext cx="1085850" cy="756516"/>
          </a:xfrm>
          <a:prstGeom prst="rect">
            <a:avLst/>
          </a:prstGeom>
          <a:solidFill>
            <a:srgbClr val="188C4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91440" rIns="0" bIns="0"/>
          <a:lstStyle/>
          <a:p>
            <a:pPr>
              <a:defRPr/>
            </a:pPr>
            <a:r>
              <a:rPr lang="en-US" sz="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Vis Green Tint </a:t>
            </a:r>
            <a: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  <a:p>
            <a:pPr>
              <a:defRPr/>
            </a:pPr>
            <a: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  <a:t>RGB: 24, 140, 76</a:t>
            </a:r>
            <a:b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  <a:t>HEX: 188C4B </a:t>
            </a:r>
          </a:p>
        </p:txBody>
      </p:sp>
      <p:sp>
        <p:nvSpPr>
          <p:cNvPr id="53" name="Rectangle 52"/>
          <p:cNvSpPr/>
          <p:nvPr/>
        </p:nvSpPr>
        <p:spPr bwMode="auto">
          <a:xfrm>
            <a:off x="1523207" y="4728471"/>
            <a:ext cx="1085850" cy="756516"/>
          </a:xfrm>
          <a:prstGeom prst="rect">
            <a:avLst/>
          </a:prstGeom>
          <a:solidFill>
            <a:srgbClr val="E8EA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91440" rIns="0" bIns="0"/>
          <a:lstStyle/>
          <a:p>
            <a:pPr>
              <a:defRPr/>
            </a:pPr>
            <a:r>
              <a:rPr lang="en-US" sz="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Vis Gray Tint 1</a:t>
            </a:r>
          </a:p>
          <a:p>
            <a:pPr>
              <a:defRPr/>
            </a:pPr>
            <a:r>
              <a:rPr lang="en-US" sz="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RGB: 232,234,235</a:t>
            </a:r>
          </a:p>
          <a:p>
            <a:pPr>
              <a:defRPr/>
            </a:pPr>
            <a:r>
              <a:rPr lang="en-US" sz="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HEX: E8EAEB</a:t>
            </a:r>
          </a:p>
        </p:txBody>
      </p:sp>
      <p:sp>
        <p:nvSpPr>
          <p:cNvPr id="54" name="Rectangle 53"/>
          <p:cNvSpPr/>
          <p:nvPr/>
        </p:nvSpPr>
        <p:spPr bwMode="auto">
          <a:xfrm>
            <a:off x="3737150" y="4728471"/>
            <a:ext cx="1085850" cy="756516"/>
          </a:xfrm>
          <a:prstGeom prst="rect">
            <a:avLst/>
          </a:prstGeom>
          <a:solidFill>
            <a:srgbClr val="B5B8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91440" rIns="0" bIns="0"/>
          <a:lstStyle/>
          <a:p>
            <a:pPr>
              <a:defRPr/>
            </a:pPr>
            <a:r>
              <a:rPr lang="en-US" sz="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Vis Gray Tint 3</a:t>
            </a:r>
          </a:p>
          <a:p>
            <a:pPr>
              <a:defRPr/>
            </a:pPr>
            <a:r>
              <a:rPr lang="en-US" sz="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RGB: 181,184,191</a:t>
            </a:r>
          </a:p>
          <a:p>
            <a:pPr>
              <a:defRPr/>
            </a:pPr>
            <a:r>
              <a:rPr lang="en-US" sz="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HEX: B5B8BF</a:t>
            </a:r>
          </a:p>
        </p:txBody>
      </p:sp>
      <p:sp>
        <p:nvSpPr>
          <p:cNvPr id="55" name="Rectangle 54"/>
          <p:cNvSpPr/>
          <p:nvPr/>
        </p:nvSpPr>
        <p:spPr bwMode="auto">
          <a:xfrm>
            <a:off x="8133232" y="4728471"/>
            <a:ext cx="1085850" cy="756516"/>
          </a:xfrm>
          <a:prstGeom prst="rect">
            <a:avLst/>
          </a:prstGeom>
          <a:solidFill>
            <a:srgbClr val="383F4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91440" rIns="0" bIns="0"/>
          <a:lstStyle/>
          <a:p>
            <a:pPr>
              <a:defRPr/>
            </a:pPr>
            <a:r>
              <a:rPr lang="en-US" sz="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Vis Gray Tint </a:t>
            </a:r>
            <a: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  <a:p>
            <a:pPr>
              <a:defRPr/>
            </a:pPr>
            <a: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  <a:t>RGB: 56, 63, 76</a:t>
            </a:r>
          </a:p>
          <a:p>
            <a:pPr>
              <a:defRPr/>
            </a:pPr>
            <a: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  <a:t>HEX: 383F4C</a:t>
            </a:r>
          </a:p>
        </p:txBody>
      </p:sp>
      <p:sp>
        <p:nvSpPr>
          <p:cNvPr id="56" name="Rectangle 55"/>
          <p:cNvSpPr/>
          <p:nvPr/>
        </p:nvSpPr>
        <p:spPr bwMode="auto">
          <a:xfrm>
            <a:off x="5929166" y="4728471"/>
            <a:ext cx="1085850" cy="756516"/>
          </a:xfrm>
          <a:prstGeom prst="rect">
            <a:avLst/>
          </a:prstGeom>
          <a:solidFill>
            <a:srgbClr val="6A727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91440" rIns="0" bIns="0"/>
          <a:lstStyle/>
          <a:p>
            <a:pPr>
              <a:defRPr/>
            </a:pPr>
            <a:r>
              <a:rPr lang="en-US" sz="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Vis Gray Tint </a:t>
            </a:r>
            <a: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  <a:p>
            <a:pPr>
              <a:defRPr/>
            </a:pPr>
            <a: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  <a:t>RGB: 106,114,127</a:t>
            </a:r>
          </a:p>
          <a:p>
            <a:pPr>
              <a:defRPr/>
            </a:pPr>
            <a: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  <a:t>HEX: 6B727F</a:t>
            </a:r>
          </a:p>
        </p:txBody>
      </p:sp>
      <p:sp>
        <p:nvSpPr>
          <p:cNvPr id="57" name="Rectangle 56"/>
          <p:cNvSpPr/>
          <p:nvPr/>
        </p:nvSpPr>
        <p:spPr bwMode="auto">
          <a:xfrm>
            <a:off x="9238779" y="4728471"/>
            <a:ext cx="1085850" cy="756516"/>
          </a:xfrm>
          <a:prstGeom prst="rect">
            <a:avLst/>
          </a:prstGeom>
          <a:solidFill>
            <a:srgbClr val="2A2F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91440" rIns="0" bIns="0"/>
          <a:lstStyle/>
          <a:p>
            <a:pPr>
              <a:defRPr/>
            </a:pPr>
            <a:r>
              <a:rPr lang="en-US" sz="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Vis Gray Tint </a:t>
            </a:r>
            <a: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  <a:p>
            <a:pPr>
              <a:defRPr/>
            </a:pPr>
            <a: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  <a:t>RGB: 42,47,57</a:t>
            </a:r>
          </a:p>
          <a:p>
            <a:pPr>
              <a:defRPr/>
            </a:pPr>
            <a: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  <a:t>HEX: 2A2F39</a:t>
            </a:r>
          </a:p>
        </p:txBody>
      </p:sp>
      <p:sp>
        <p:nvSpPr>
          <p:cNvPr id="58" name="Rectangle 57"/>
          <p:cNvSpPr/>
          <p:nvPr/>
        </p:nvSpPr>
        <p:spPr bwMode="auto">
          <a:xfrm>
            <a:off x="4833158" y="4728471"/>
            <a:ext cx="1085850" cy="756516"/>
          </a:xfrm>
          <a:prstGeom prst="rect">
            <a:avLst/>
          </a:prstGeom>
          <a:solidFill>
            <a:srgbClr val="90959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91440" rIns="0" bIns="0"/>
          <a:lstStyle/>
          <a:p>
            <a:pPr>
              <a:defRPr/>
            </a:pPr>
            <a:r>
              <a:rPr lang="en-US" sz="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Vis Gray Tint </a:t>
            </a:r>
            <a: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  <a:p>
            <a:pPr>
              <a:defRPr/>
            </a:pPr>
            <a: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  <a:t>RGB: 144,149,159</a:t>
            </a:r>
          </a:p>
          <a:p>
            <a:pPr>
              <a:defRPr/>
            </a:pPr>
            <a: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  <a:t>HEX: 90959F</a:t>
            </a:r>
          </a:p>
        </p:txBody>
      </p:sp>
      <p:sp>
        <p:nvSpPr>
          <p:cNvPr id="59" name="Rectangle 58"/>
          <p:cNvSpPr/>
          <p:nvPr/>
        </p:nvSpPr>
        <p:spPr bwMode="auto">
          <a:xfrm>
            <a:off x="2625240" y="4728471"/>
            <a:ext cx="1085850" cy="756516"/>
          </a:xfrm>
          <a:prstGeom prst="rect">
            <a:avLst/>
          </a:prstGeom>
          <a:solidFill>
            <a:srgbClr val="DADBD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91440" rIns="0" bIns="0"/>
          <a:lstStyle/>
          <a:p>
            <a:pPr>
              <a:defRPr/>
            </a:pPr>
            <a:r>
              <a:rPr lang="en-US" sz="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Vis Gray Tint 2</a:t>
            </a:r>
          </a:p>
          <a:p>
            <a:pPr>
              <a:defRPr/>
            </a:pPr>
            <a:r>
              <a:rPr lang="en-US" sz="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RGB: 218,219,223</a:t>
            </a:r>
          </a:p>
          <a:p>
            <a:pPr>
              <a:defRPr/>
            </a:pPr>
            <a:r>
              <a:rPr lang="en-US" sz="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HEX: DADBDF</a:t>
            </a:r>
          </a:p>
        </p:txBody>
      </p:sp>
      <p:sp>
        <p:nvSpPr>
          <p:cNvPr id="60" name="Rectangle 59"/>
          <p:cNvSpPr/>
          <p:nvPr/>
        </p:nvSpPr>
        <p:spPr bwMode="auto">
          <a:xfrm>
            <a:off x="7031199" y="4728471"/>
            <a:ext cx="1085850" cy="756516"/>
          </a:xfrm>
          <a:prstGeom prst="rect">
            <a:avLst/>
          </a:prstGeom>
          <a:solidFill>
            <a:srgbClr val="464F6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91440" rIns="0" bIns="0"/>
          <a:lstStyle/>
          <a:p>
            <a:pPr>
              <a:defRPr/>
            </a:pPr>
            <a:r>
              <a:rPr lang="en-US" sz="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Vis Gray Tint </a:t>
            </a:r>
            <a: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  <a:p>
            <a:pPr>
              <a:defRPr/>
            </a:pPr>
            <a: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  <a:t>RGB: 168,0,30</a:t>
            </a:r>
          </a:p>
          <a:p>
            <a:pPr>
              <a:defRPr/>
            </a:pPr>
            <a: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  <a:t>HEX: 464F61 </a:t>
            </a:r>
          </a:p>
        </p:txBody>
      </p:sp>
      <p:sp>
        <p:nvSpPr>
          <p:cNvPr id="61" name="TextBox 60"/>
          <p:cNvSpPr txBox="1"/>
          <p:nvPr/>
        </p:nvSpPr>
        <p:spPr>
          <a:xfrm rot="16200000">
            <a:off x="18643" y="2357203"/>
            <a:ext cx="2437563" cy="21129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sz="1000" dirty="0">
                <a:solidFill>
                  <a:schemeClr val="tx2"/>
                </a:solidFill>
                <a:latin typeface="+mn-lt"/>
              </a:rPr>
              <a:t>Priority Data Vis colors</a:t>
            </a:r>
          </a:p>
        </p:txBody>
      </p:sp>
      <p:cxnSp>
        <p:nvCxnSpPr>
          <p:cNvPr id="63" name="Straight Connector 62"/>
          <p:cNvCxnSpPr/>
          <p:nvPr/>
        </p:nvCxnSpPr>
        <p:spPr>
          <a:xfrm>
            <a:off x="1343072" y="1244069"/>
            <a:ext cx="0" cy="2454372"/>
          </a:xfrm>
          <a:prstGeom prst="line">
            <a:avLst/>
          </a:prstGeom>
          <a:ln w="9525">
            <a:solidFill>
              <a:srgbClr val="454E60"/>
            </a:solidFill>
            <a:headEnd type="triangle" w="med" len="sm"/>
            <a:tailEnd type="triangle" w="med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3958502"/>
      </p:ext>
    </p:extLst>
  </p:cSld>
  <p:clrMapOvr>
    <a:masterClrMapping/>
  </p:clrMapOvr>
  <p:transition spd="med">
    <p:fade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836319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023999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950458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520312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982540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179735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296077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628414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2068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1EAEC98C-6D09-7F42-88C1-4A9DE5446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6391" y="441325"/>
            <a:ext cx="7632700" cy="5759450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>
              <a:defRPr sz="6000"/>
            </a:lvl1pPr>
          </a:lstStyle>
          <a:p>
            <a:r>
              <a:rPr lang="pt-BR" noProof="0"/>
              <a:t>Clique para editar o título Mestre</a:t>
            </a:r>
            <a:endParaRPr lang="en-GB" noProof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B69231F-CE46-B143-A02F-F3089167ACB3}"/>
              </a:ext>
            </a:extLst>
          </p:cNvPr>
          <p:cNvSpPr txBox="1"/>
          <p:nvPr userDrawn="1"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endParaRPr lang="en-GB" sz="1000" kern="1200" noProof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BF5EE9-054B-49CF-C714-3B4EF9E4C64F}"/>
              </a:ext>
            </a:extLst>
          </p:cNvPr>
          <p:cNvSpPr txBox="1"/>
          <p:nvPr userDrawn="1"/>
        </p:nvSpPr>
        <p:spPr>
          <a:xfrm>
            <a:off x="4116388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>
                <a:solidFill>
                  <a:schemeClr val="tx1"/>
                </a:solidFill>
                <a:effectLst/>
                <a:latin typeface="Arial" panose="020B0604020202020204" pitchFamily="34" charset="0"/>
                <a:ea typeface="IAS Ribbon Sans Regular" pitchFamily="2" charset="0"/>
                <a:cs typeface="+mn-cs"/>
              </a:rPr>
              <a:t>13 – 17 July  •  Kigali, Rwanda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70DA7D-2DD8-A57A-3FF5-CAA8CD78ED41}"/>
              </a:ext>
            </a:extLst>
          </p:cNvPr>
          <p:cNvSpPr txBox="1"/>
          <p:nvPr userDrawn="1"/>
        </p:nvSpPr>
        <p:spPr>
          <a:xfrm>
            <a:off x="7789864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>
                <a:solidFill>
                  <a:schemeClr val="tx1"/>
                </a:solidFill>
                <a:effectLst/>
                <a:latin typeface="Arial" panose="020B0604020202020204" pitchFamily="34" charset="0"/>
                <a:ea typeface="IAS Ribbon Sans Regular" pitchFamily="2" charset="0"/>
                <a:cs typeface="+mn-cs"/>
              </a:rPr>
              <a:t>ias2025.org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C70770-A7D4-D1BA-618C-E7C4E5567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098800"/>
            <a:ext cx="3569400" cy="475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40714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849336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25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D21A2CA5-C9BE-8646-A49A-C5E2D560704B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116388" y="2097091"/>
            <a:ext cx="7632704" cy="410368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Courier New" panose="02070309020205020404" pitchFamily="49" charset="0"/>
              <a:buNone/>
              <a:defRPr sz="2000"/>
            </a:lvl1pPr>
          </a:lstStyle>
          <a:p>
            <a:r>
              <a:rPr lang="en-GB" noProof="0" err="1"/>
              <a:t>Nulla</a:t>
            </a:r>
            <a:r>
              <a:rPr lang="en-GB" noProof="0"/>
              <a:t> </a:t>
            </a:r>
            <a:r>
              <a:rPr lang="en-GB" noProof="0" err="1"/>
              <a:t>quis</a:t>
            </a:r>
            <a:r>
              <a:rPr lang="en-GB" noProof="0"/>
              <a:t> lorem </a:t>
            </a:r>
            <a:r>
              <a:rPr lang="en-GB" noProof="0" err="1"/>
              <a:t>ut</a:t>
            </a:r>
            <a:r>
              <a:rPr lang="en-GB" noProof="0"/>
              <a:t> libero </a:t>
            </a:r>
            <a:r>
              <a:rPr lang="en-GB" noProof="0" err="1"/>
              <a:t>malesuada</a:t>
            </a:r>
            <a:r>
              <a:rPr lang="en-GB" noProof="0"/>
              <a:t> </a:t>
            </a:r>
            <a:r>
              <a:rPr lang="en-GB" noProof="0" err="1"/>
              <a:t>feugiat</a:t>
            </a:r>
            <a:r>
              <a:rPr lang="en-GB" noProof="0"/>
              <a:t>. </a:t>
            </a:r>
            <a:r>
              <a:rPr lang="en-GB" noProof="0" err="1"/>
              <a:t>Curabitur</a:t>
            </a:r>
            <a:r>
              <a:rPr lang="en-GB" noProof="0"/>
              <a:t> non </a:t>
            </a:r>
            <a:r>
              <a:rPr lang="en-GB" noProof="0" err="1"/>
              <a:t>nulla</a:t>
            </a:r>
            <a:r>
              <a:rPr lang="en-GB" noProof="0"/>
              <a:t> sit </a:t>
            </a:r>
            <a:r>
              <a:rPr lang="en-GB" noProof="0" err="1"/>
              <a:t>amet</a:t>
            </a:r>
            <a:r>
              <a:rPr lang="en-GB" noProof="0"/>
              <a:t> </a:t>
            </a:r>
            <a:r>
              <a:rPr lang="en-GB" noProof="0" err="1"/>
              <a:t>nisl</a:t>
            </a:r>
            <a:r>
              <a:rPr lang="en-GB" noProof="0"/>
              <a:t> tempus convallis </a:t>
            </a:r>
            <a:r>
              <a:rPr lang="en-GB" noProof="0" err="1"/>
              <a:t>quis</a:t>
            </a:r>
            <a:r>
              <a:rPr lang="en-GB" noProof="0"/>
              <a:t> ac </a:t>
            </a:r>
            <a:r>
              <a:rPr lang="en-GB" noProof="0" err="1"/>
              <a:t>lectus</a:t>
            </a:r>
            <a:r>
              <a:rPr lang="en-GB" noProof="0"/>
              <a:t>.</a:t>
            </a:r>
          </a:p>
          <a:p>
            <a:r>
              <a:rPr lang="en-GB" noProof="0"/>
              <a:t>Proin </a:t>
            </a:r>
            <a:r>
              <a:rPr lang="en-GB" noProof="0" err="1"/>
              <a:t>eget</a:t>
            </a:r>
            <a:r>
              <a:rPr lang="en-GB" noProof="0"/>
              <a:t> </a:t>
            </a:r>
            <a:r>
              <a:rPr lang="en-GB" noProof="0" err="1"/>
              <a:t>tortor</a:t>
            </a:r>
            <a:r>
              <a:rPr lang="en-GB" noProof="0"/>
              <a:t> </a:t>
            </a:r>
            <a:r>
              <a:rPr lang="en-GB" noProof="0" err="1"/>
              <a:t>risus</a:t>
            </a:r>
            <a:r>
              <a:rPr lang="en-GB" noProof="0"/>
              <a:t>. Lorem ipsum </a:t>
            </a:r>
            <a:r>
              <a:rPr lang="en-GB" noProof="0" err="1"/>
              <a:t>dolor</a:t>
            </a:r>
            <a:r>
              <a:rPr lang="en-GB" noProof="0"/>
              <a:t> sit </a:t>
            </a:r>
            <a:r>
              <a:rPr lang="en-GB" noProof="0" err="1"/>
              <a:t>amet</a:t>
            </a:r>
            <a:r>
              <a:rPr lang="en-GB" noProof="0"/>
              <a:t>, </a:t>
            </a:r>
            <a:r>
              <a:rPr lang="en-GB" noProof="0" err="1"/>
              <a:t>consectetur</a:t>
            </a:r>
            <a:r>
              <a:rPr lang="en-GB" noProof="0"/>
              <a:t> </a:t>
            </a:r>
            <a:r>
              <a:rPr lang="en-GB" noProof="0" err="1"/>
              <a:t>adipiscing</a:t>
            </a:r>
            <a:r>
              <a:rPr lang="en-GB" noProof="0"/>
              <a:t> </a:t>
            </a:r>
            <a:r>
              <a:rPr lang="en-GB" noProof="0" err="1"/>
              <a:t>elit</a:t>
            </a:r>
            <a:r>
              <a:rPr lang="en-GB" noProof="0"/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noProof="0"/>
              <a:t>Donec </a:t>
            </a:r>
            <a:r>
              <a:rPr lang="en-GB" noProof="0" err="1"/>
              <a:t>rutrum</a:t>
            </a:r>
            <a:r>
              <a:rPr lang="en-GB" noProof="0"/>
              <a:t> </a:t>
            </a:r>
            <a:r>
              <a:rPr lang="en-GB" noProof="0" err="1"/>
              <a:t>congue</a:t>
            </a:r>
            <a:r>
              <a:rPr lang="en-GB" noProof="0"/>
              <a:t> </a:t>
            </a:r>
            <a:r>
              <a:rPr lang="en-GB" noProof="0" err="1"/>
              <a:t>leo</a:t>
            </a:r>
            <a:r>
              <a:rPr lang="en-GB" noProof="0"/>
              <a:t> </a:t>
            </a:r>
            <a:r>
              <a:rPr lang="en-GB" noProof="0" err="1"/>
              <a:t>eget</a:t>
            </a:r>
            <a:r>
              <a:rPr lang="en-GB" noProof="0"/>
              <a:t> </a:t>
            </a:r>
            <a:r>
              <a:rPr lang="en-GB" noProof="0" err="1"/>
              <a:t>malesuada</a:t>
            </a:r>
            <a:r>
              <a:rPr lang="en-GB" noProof="0"/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noProof="0" err="1"/>
              <a:t>Curabitur</a:t>
            </a:r>
            <a:r>
              <a:rPr lang="en-GB" noProof="0"/>
              <a:t> </a:t>
            </a:r>
            <a:r>
              <a:rPr lang="en-GB" noProof="0" err="1"/>
              <a:t>aliquet</a:t>
            </a:r>
            <a:r>
              <a:rPr lang="en-GB" noProof="0"/>
              <a:t> </a:t>
            </a:r>
            <a:r>
              <a:rPr lang="en-GB" noProof="0" err="1"/>
              <a:t>quam</a:t>
            </a:r>
            <a:r>
              <a:rPr lang="en-GB" noProof="0"/>
              <a:t> id dui </a:t>
            </a:r>
            <a:r>
              <a:rPr lang="en-GB" noProof="0" err="1"/>
              <a:t>posuere</a:t>
            </a:r>
            <a:r>
              <a:rPr lang="en-GB" noProof="0"/>
              <a:t> </a:t>
            </a:r>
            <a:r>
              <a:rPr lang="en-GB" noProof="0" err="1"/>
              <a:t>blandit</a:t>
            </a:r>
            <a:r>
              <a:rPr lang="en-GB" noProof="0"/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noProof="0"/>
              <a:t>Proin </a:t>
            </a:r>
            <a:r>
              <a:rPr lang="en-GB" noProof="0" err="1"/>
              <a:t>eget</a:t>
            </a:r>
            <a:r>
              <a:rPr lang="en-GB" noProof="0"/>
              <a:t> </a:t>
            </a:r>
            <a:r>
              <a:rPr lang="en-GB" noProof="0" err="1"/>
              <a:t>tortor</a:t>
            </a:r>
            <a:r>
              <a:rPr lang="en-GB" noProof="0"/>
              <a:t> </a:t>
            </a:r>
            <a:r>
              <a:rPr lang="en-GB" noProof="0" err="1"/>
              <a:t>risus</a:t>
            </a:r>
            <a:r>
              <a:rPr lang="en-GB" noProof="0"/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91C2EAF-4008-1240-8C52-9E641194B157}"/>
              </a:ext>
            </a:extLst>
          </p:cNvPr>
          <p:cNvSpPr txBox="1"/>
          <p:nvPr userDrawn="1"/>
        </p:nvSpPr>
        <p:spPr>
          <a:xfrm>
            <a:off x="4116388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>
                <a:solidFill>
                  <a:schemeClr val="tx1"/>
                </a:solidFill>
                <a:effectLst/>
                <a:latin typeface="Arial" panose="020B0604020202020204" pitchFamily="34" charset="0"/>
                <a:ea typeface="IAS Ribbon Sans Regular" pitchFamily="2" charset="0"/>
                <a:cs typeface="+mn-cs"/>
              </a:rPr>
              <a:t>13 – 17 July  •  Kigali, Rwanda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EED8009-8440-8D46-8AD7-A2541109AEA4}"/>
              </a:ext>
            </a:extLst>
          </p:cNvPr>
          <p:cNvSpPr txBox="1"/>
          <p:nvPr userDrawn="1"/>
        </p:nvSpPr>
        <p:spPr>
          <a:xfrm>
            <a:off x="7789864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>
                <a:solidFill>
                  <a:schemeClr val="tx1"/>
                </a:solidFill>
                <a:effectLst/>
                <a:latin typeface="Arial" panose="020B0604020202020204" pitchFamily="34" charset="0"/>
                <a:ea typeface="IAS Ribbon Sans Regular" pitchFamily="2" charset="0"/>
                <a:cs typeface="+mn-cs"/>
              </a:rPr>
              <a:t>ias2025.org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0B918DAA-45D8-EF4A-B0DE-9DB83618D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6391" y="441325"/>
            <a:ext cx="7632700" cy="1223964"/>
          </a:xfrm>
          <a:prstGeom prst="rect">
            <a:avLst/>
          </a:prstGeom>
        </p:spPr>
        <p:txBody>
          <a:bodyPr lIns="0" tIns="0" rIns="0" bIns="0" anchor="t"/>
          <a:lstStyle/>
          <a:p>
            <a:r>
              <a:rPr lang="pt-BR" noProof="0"/>
              <a:t>Clique para editar o título Mestre</a:t>
            </a:r>
            <a:endParaRPr lang="en-GB" noProof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4A4F27-4DA0-09FA-F328-C702D6A3E7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097091"/>
            <a:ext cx="3569400" cy="475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9845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(no patter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4759B3F-D110-D6ED-127F-0FAAA91002E8}"/>
              </a:ext>
            </a:extLst>
          </p:cNvPr>
          <p:cNvSpPr/>
          <p:nvPr userDrawn="1"/>
        </p:nvSpPr>
        <p:spPr>
          <a:xfrm>
            <a:off x="0" y="0"/>
            <a:ext cx="12192000" cy="16652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latin typeface="Arial" panose="020B0604020202020204" pitchFamily="34" charset="0"/>
            </a:endParaRP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D21A2CA5-C9BE-8646-A49A-C5E2D560704B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42917" y="2097091"/>
            <a:ext cx="11306175" cy="410368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Font typeface="Courier New" panose="02070309020205020404" pitchFamily="49" charset="0"/>
              <a:buNone/>
              <a:defRPr sz="2000"/>
            </a:lvl1pPr>
          </a:lstStyle>
          <a:p>
            <a:r>
              <a:rPr lang="en-GB" noProof="0"/>
              <a:t>Nulla quis lorem ut libero malesuada feugiat. Curabitur non nulla sit amet nisl tempus convallis quis ac lectus.</a:t>
            </a:r>
          </a:p>
          <a:p>
            <a:r>
              <a:rPr lang="en-GB" noProof="0"/>
              <a:t>Proin eget tortor risus. Lorem ipsum dolor sit amet, consectetur adipiscing elit.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noProof="0"/>
              <a:t>Donec rutrum congue leo eget malesuada.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noProof="0"/>
              <a:t>Curabitur aliquet quam id dui posuere blandit.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noProof="0"/>
              <a:t>Proin eget tortor risus.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91C2EAF-4008-1240-8C52-9E641194B157}"/>
              </a:ext>
            </a:extLst>
          </p:cNvPr>
          <p:cNvSpPr txBox="1"/>
          <p:nvPr userDrawn="1"/>
        </p:nvSpPr>
        <p:spPr>
          <a:xfrm>
            <a:off x="442913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>
                <a:solidFill>
                  <a:schemeClr val="tx1"/>
                </a:solidFill>
                <a:effectLst/>
                <a:latin typeface="Arial" panose="020B0604020202020204" pitchFamily="34" charset="0"/>
                <a:ea typeface="IAS Ribbon Sans Regular" pitchFamily="2" charset="0"/>
                <a:cs typeface="+mn-cs"/>
              </a:rPr>
              <a:t>13 – 17 July  •  Kigali, Rwanda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0B918DAA-45D8-EF4A-B0DE-9DB83618D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441325"/>
            <a:ext cx="8891918" cy="1223964"/>
          </a:xfrm>
          <a:prstGeom prst="rect">
            <a:avLst/>
          </a:prstGeom>
          <a:noFill/>
        </p:spPr>
        <p:txBody>
          <a:bodyPr lIns="0" tIns="0" rIns="0" bIns="0" anchor="t"/>
          <a:lstStyle/>
          <a:p>
            <a:r>
              <a:rPr lang="pt-BR" noProof="0"/>
              <a:t>Clique para editar o título Mestre</a:t>
            </a:r>
            <a:endParaRPr lang="en-GB" noProof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9497C5-5C94-8C43-959D-C5FE7F60E92D}"/>
              </a:ext>
            </a:extLst>
          </p:cNvPr>
          <p:cNvSpPr txBox="1"/>
          <p:nvPr userDrawn="1"/>
        </p:nvSpPr>
        <p:spPr>
          <a:xfrm>
            <a:off x="4116389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>
                <a:solidFill>
                  <a:schemeClr val="tx1"/>
                </a:solidFill>
                <a:effectLst/>
                <a:latin typeface="Arial" panose="020B0604020202020204" pitchFamily="34" charset="0"/>
                <a:ea typeface="IAS Ribbon Sans Regular" pitchFamily="2" charset="0"/>
                <a:cs typeface="+mn-cs"/>
              </a:rPr>
              <a:t>ias2025.org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DE0E92-4155-274E-B8D3-6224F5791510}"/>
              </a:ext>
            </a:extLst>
          </p:cNvPr>
          <p:cNvSpPr txBox="1"/>
          <p:nvPr userDrawn="1"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endParaRPr lang="en-GB" sz="1000" kern="1200" noProof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F21790-326B-DB22-0FD0-1775D2C0DA7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25891" y="207065"/>
            <a:ext cx="1769829" cy="1318904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C4D9E607-38A3-BB91-64DF-E34F3B98BD98}"/>
              </a:ext>
            </a:extLst>
          </p:cNvPr>
          <p:cNvSpPr/>
          <p:nvPr userDrawn="1"/>
        </p:nvSpPr>
        <p:spPr>
          <a:xfrm>
            <a:off x="9853127" y="0"/>
            <a:ext cx="2118049" cy="16652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88000" tIns="288000" rIns="288000" bIns="288000" rtlCol="0" anchor="t"/>
          <a:lstStyle/>
          <a:p>
            <a:pPr algn="l"/>
            <a:endParaRPr lang="pt-B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19165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mit Bild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rafik 33">
            <a:extLst>
              <a:ext uri="{FF2B5EF4-FFF2-40B4-BE49-F238E27FC236}">
                <a16:creationId xmlns:a16="http://schemas.microsoft.com/office/drawing/2014/main" id="{0583FDD7-9A57-49D6-92B5-D5F33EBBFFD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63" y="454977"/>
            <a:ext cx="1233487" cy="450502"/>
          </a:xfrm>
          <a:prstGeom prst="rect">
            <a:avLst/>
          </a:prstGeom>
        </p:spPr>
      </p:pic>
      <p:sp>
        <p:nvSpPr>
          <p:cNvPr id="37" name="Textfeld 36">
            <a:extLst>
              <a:ext uri="{FF2B5EF4-FFF2-40B4-BE49-F238E27FC236}">
                <a16:creationId xmlns:a16="http://schemas.microsoft.com/office/drawing/2014/main" id="{98BC6A7D-A966-48AF-8316-B852FFDEEF66}"/>
              </a:ext>
            </a:extLst>
          </p:cNvPr>
          <p:cNvSpPr txBox="1"/>
          <p:nvPr userDrawn="1"/>
        </p:nvSpPr>
        <p:spPr>
          <a:xfrm>
            <a:off x="3733801" y="444583"/>
            <a:ext cx="1471612" cy="184067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r>
              <a:rPr lang="de-DE" sz="750"/>
              <a:t>International AIDS Society</a:t>
            </a:r>
          </a:p>
        </p:txBody>
      </p:sp>
      <p:sp>
        <p:nvSpPr>
          <p:cNvPr id="38" name="Textfeld 37">
            <a:extLst>
              <a:ext uri="{FF2B5EF4-FFF2-40B4-BE49-F238E27FC236}">
                <a16:creationId xmlns:a16="http://schemas.microsoft.com/office/drawing/2014/main" id="{855D9016-FECC-4E5D-ADF2-7843F8F8B2A1}"/>
              </a:ext>
            </a:extLst>
          </p:cNvPr>
          <p:cNvSpPr txBox="1"/>
          <p:nvPr userDrawn="1"/>
        </p:nvSpPr>
        <p:spPr>
          <a:xfrm>
            <a:off x="5360194" y="444583"/>
            <a:ext cx="1275556" cy="184067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r>
              <a:rPr lang="de-DE" sz="750"/>
              <a:t>iasociety.org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33EC23C-51C9-47E8-9EC0-51E75A9906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1401624"/>
            <a:ext cx="6192838" cy="1151076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79E4F12-16AF-4CA2-9394-804A1949155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42912" y="2552700"/>
            <a:ext cx="6192837" cy="3505200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42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0222BDBD-0C76-472C-A496-F0F76AC3E68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 bwMode="gray">
          <a:xfrm>
            <a:off x="6996113" y="0"/>
            <a:ext cx="5195887" cy="68580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724306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A84E54A-D965-FC50-802E-562CE671CB7A}"/>
              </a:ext>
            </a:extLst>
          </p:cNvPr>
          <p:cNvSpPr/>
          <p:nvPr userDrawn="1"/>
        </p:nvSpPr>
        <p:spPr>
          <a:xfrm>
            <a:off x="0" y="0"/>
            <a:ext cx="12192000" cy="16652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latin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91C2EAF-4008-1240-8C52-9E641194B157}"/>
              </a:ext>
            </a:extLst>
          </p:cNvPr>
          <p:cNvSpPr txBox="1"/>
          <p:nvPr userDrawn="1"/>
        </p:nvSpPr>
        <p:spPr>
          <a:xfrm>
            <a:off x="442913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>
                <a:solidFill>
                  <a:schemeClr val="tx1"/>
                </a:solidFill>
                <a:effectLst/>
                <a:latin typeface="Arial" panose="020B0604020202020204" pitchFamily="34" charset="0"/>
                <a:ea typeface="IAS Ribbon Sans Regular" pitchFamily="2" charset="0"/>
                <a:cs typeface="+mn-cs"/>
              </a:rPr>
              <a:t>13 – 17 July  •  Kigali, Rwanda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0B918DAA-45D8-EF4A-B0DE-9DB83618D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441325"/>
            <a:ext cx="8891914" cy="1223964"/>
          </a:xfrm>
          <a:prstGeom prst="rect">
            <a:avLst/>
          </a:prstGeom>
        </p:spPr>
        <p:txBody>
          <a:bodyPr lIns="0" tIns="0" rIns="0" bIns="0" anchor="t"/>
          <a:lstStyle/>
          <a:p>
            <a:r>
              <a:rPr lang="pt-BR" noProof="0"/>
              <a:t>Clique para editar o título Mestre</a:t>
            </a:r>
            <a:endParaRPr lang="en-GB" noProof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9497C5-5C94-8C43-959D-C5FE7F60E92D}"/>
              </a:ext>
            </a:extLst>
          </p:cNvPr>
          <p:cNvSpPr txBox="1"/>
          <p:nvPr userDrawn="1"/>
        </p:nvSpPr>
        <p:spPr>
          <a:xfrm>
            <a:off x="4116389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>
                <a:solidFill>
                  <a:schemeClr val="tx1"/>
                </a:solidFill>
                <a:effectLst/>
                <a:latin typeface="Arial" panose="020B0604020202020204" pitchFamily="34" charset="0"/>
                <a:ea typeface="IAS Ribbon Sans Regular" pitchFamily="2" charset="0"/>
                <a:cs typeface="+mn-cs"/>
              </a:rPr>
              <a:t>ias2025.org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DE0E92-4155-274E-B8D3-6224F5791510}"/>
              </a:ext>
            </a:extLst>
          </p:cNvPr>
          <p:cNvSpPr txBox="1"/>
          <p:nvPr userDrawn="1"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endParaRPr lang="en-GB" sz="1000" kern="1200" noProof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92C575-DA7D-953C-CA15-BC6E245458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25891" y="207065"/>
            <a:ext cx="1769829" cy="1318904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C2E59DFE-E664-05D6-D3D7-D913FB0C5F17}"/>
              </a:ext>
            </a:extLst>
          </p:cNvPr>
          <p:cNvSpPr/>
          <p:nvPr userDrawn="1"/>
        </p:nvSpPr>
        <p:spPr>
          <a:xfrm>
            <a:off x="9675845" y="0"/>
            <a:ext cx="2516155" cy="2097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88000" tIns="288000" rIns="288000" bIns="288000" rtlCol="0" anchor="t"/>
          <a:lstStyle/>
          <a:p>
            <a:pPr algn="l"/>
            <a:endParaRPr lang="pt-B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66861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C6D1B286-EE94-DE44-8BBB-C1AC4686368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42913" y="2997201"/>
            <a:ext cx="5437187" cy="320357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pt-BR" noProof="0"/>
              <a:t>Clique para editar os estilos de texto Mestres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9B53F7F2-792C-5946-B26B-153D893CB55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311903" y="3006253"/>
            <a:ext cx="5437188" cy="319452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pt-BR" noProof="0"/>
              <a:t>Clique para editar os estilos de texto Mestres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D77C5BB-ECCB-7A41-A232-01EA8F05C1E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2913" y="2097088"/>
            <a:ext cx="5437187" cy="647700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i="0">
                <a:solidFill>
                  <a:schemeClr val="accent1"/>
                </a:solidFill>
                <a:latin typeface="Arial" panose="020B0604020202020204" pitchFamily="34" charset="0"/>
                <a:ea typeface="IAS Ribbon Sans 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noProof="0"/>
              <a:t>Caption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BAD9058-33A3-1840-83AB-734EB9C24F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11903" y="2097088"/>
            <a:ext cx="5437188" cy="647700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marL="0" indent="0">
              <a:buNone/>
              <a:defRPr sz="1800" b="1" i="0">
                <a:solidFill>
                  <a:schemeClr val="accent1"/>
                </a:solidFill>
                <a:latin typeface="Arial" panose="020B0604020202020204" pitchFamily="34" charset="0"/>
                <a:ea typeface="IAS Ribbon Sans Bold" pitchFamily="2" charset="0"/>
              </a:defRPr>
            </a:lvl1pPr>
          </a:lstStyle>
          <a:p>
            <a:pPr lvl="0"/>
            <a:r>
              <a:rPr lang="en-GB" noProof="0"/>
              <a:t>Caption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663AB3E-8BB7-2D4E-9A4B-1FA373B92B4A}"/>
              </a:ext>
            </a:extLst>
          </p:cNvPr>
          <p:cNvSpPr txBox="1"/>
          <p:nvPr userDrawn="1"/>
        </p:nvSpPr>
        <p:spPr>
          <a:xfrm>
            <a:off x="442913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>
                <a:solidFill>
                  <a:schemeClr val="tx1"/>
                </a:solidFill>
                <a:effectLst/>
                <a:latin typeface="Arial" panose="020B0604020202020204" pitchFamily="34" charset="0"/>
                <a:ea typeface="IAS Ribbon Sans Regular" pitchFamily="2" charset="0"/>
                <a:cs typeface="+mn-cs"/>
              </a:rPr>
              <a:t>13 – 17 July  •  Kigali, Rwanda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4C75301D-79B8-304D-A9AB-978AFF907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6391" y="441325"/>
            <a:ext cx="7632700" cy="1223964"/>
          </a:xfrm>
          <a:prstGeom prst="rect">
            <a:avLst/>
          </a:prstGeom>
        </p:spPr>
        <p:txBody>
          <a:bodyPr lIns="0" tIns="0" rIns="0" bIns="0" anchor="t"/>
          <a:lstStyle/>
          <a:p>
            <a:r>
              <a:rPr lang="pt-BR" noProof="0"/>
              <a:t>Clique para editar o título Mestre</a:t>
            </a:r>
            <a:endParaRPr lang="en-GB" noProof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EEB2E94-95BD-AF4A-8CB8-DEF6AF2D71CC}"/>
              </a:ext>
            </a:extLst>
          </p:cNvPr>
          <p:cNvSpPr txBox="1"/>
          <p:nvPr userDrawn="1"/>
        </p:nvSpPr>
        <p:spPr>
          <a:xfrm>
            <a:off x="4116389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>
                <a:solidFill>
                  <a:schemeClr val="tx1"/>
                </a:solidFill>
                <a:effectLst/>
                <a:latin typeface="Arial" panose="020B0604020202020204" pitchFamily="34" charset="0"/>
                <a:ea typeface="IAS Ribbon Sans Regular" pitchFamily="2" charset="0"/>
                <a:cs typeface="+mn-cs"/>
              </a:rPr>
              <a:t>ias2025.org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3903E21-8E3C-EA42-845E-ACA015593389}"/>
              </a:ext>
            </a:extLst>
          </p:cNvPr>
          <p:cNvSpPr txBox="1"/>
          <p:nvPr userDrawn="1"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endParaRPr lang="en-GB" sz="1000" kern="1200" noProof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36193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88">
          <p15:clr>
            <a:srgbClr val="FBAE40"/>
          </p15:clr>
        </p15:guide>
        <p15:guide id="2" orient="horz" pos="1729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C6D1B286-EE94-DE44-8BBB-C1AC4686368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42913" y="2097089"/>
            <a:ext cx="5437187" cy="410368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pt-BR" noProof="0"/>
              <a:t>Clique para editar os estilos de texto Mestres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9B53F7F2-792C-5946-B26B-153D893CB55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311903" y="2097091"/>
            <a:ext cx="5437188" cy="410368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/>
            </a:lvl1pPr>
          </a:lstStyle>
          <a:p>
            <a:pPr lvl="0"/>
            <a:r>
              <a:rPr lang="pt-BR" noProof="0"/>
              <a:t>Clique para editar os estilos de texto Mestres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180687-9ED9-514C-9D5C-4D3E75055068}"/>
              </a:ext>
            </a:extLst>
          </p:cNvPr>
          <p:cNvSpPr txBox="1"/>
          <p:nvPr userDrawn="1"/>
        </p:nvSpPr>
        <p:spPr>
          <a:xfrm>
            <a:off x="442913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>
                <a:solidFill>
                  <a:schemeClr val="tx1"/>
                </a:solidFill>
                <a:effectLst/>
                <a:latin typeface="Arial" panose="020B0604020202020204" pitchFamily="34" charset="0"/>
                <a:ea typeface="IAS Ribbon Sans Regular" pitchFamily="2" charset="0"/>
                <a:cs typeface="+mn-cs"/>
              </a:rPr>
              <a:t>13 – 17 July  •  Kigali, Rwanda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5A67C6D-451D-6C40-B015-49D120732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6391" y="441325"/>
            <a:ext cx="7632700" cy="1223964"/>
          </a:xfrm>
          <a:prstGeom prst="rect">
            <a:avLst/>
          </a:prstGeom>
        </p:spPr>
        <p:txBody>
          <a:bodyPr lIns="0" tIns="0" rIns="0" bIns="0" anchor="t"/>
          <a:lstStyle/>
          <a:p>
            <a:r>
              <a:rPr lang="pt-BR" noProof="0"/>
              <a:t>Clique para editar o título Mestre</a:t>
            </a:r>
            <a:endParaRPr lang="en-GB" noProof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17245EE-BB3A-034C-BE06-055376C80D0C}"/>
              </a:ext>
            </a:extLst>
          </p:cNvPr>
          <p:cNvSpPr txBox="1"/>
          <p:nvPr userDrawn="1"/>
        </p:nvSpPr>
        <p:spPr>
          <a:xfrm>
            <a:off x="4116389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>
                <a:solidFill>
                  <a:schemeClr val="tx1"/>
                </a:solidFill>
                <a:effectLst/>
                <a:latin typeface="Arial" panose="020B0604020202020204" pitchFamily="34" charset="0"/>
                <a:ea typeface="IAS Ribbon Sans Regular" pitchFamily="2" charset="0"/>
                <a:cs typeface="+mn-cs"/>
              </a:rPr>
              <a:t>ias2025.org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8551B1C-217B-4F4B-81FF-529B758036DF}"/>
              </a:ext>
            </a:extLst>
          </p:cNvPr>
          <p:cNvSpPr txBox="1"/>
          <p:nvPr userDrawn="1"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endParaRPr lang="en-GB" sz="1000" kern="1200" noProof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75951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2D4093A-7AF9-304D-AE6D-F745B4F0164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2915" y="3256767"/>
            <a:ext cx="5437188" cy="2944008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GB" noProof="0" err="1"/>
              <a:t>Nulla</a:t>
            </a:r>
            <a:r>
              <a:rPr lang="en-GB" noProof="0"/>
              <a:t> </a:t>
            </a:r>
            <a:r>
              <a:rPr lang="en-GB" noProof="0" err="1"/>
              <a:t>quis</a:t>
            </a:r>
            <a:r>
              <a:rPr lang="en-GB" noProof="0"/>
              <a:t> lorem </a:t>
            </a:r>
            <a:r>
              <a:rPr lang="en-GB" noProof="0" err="1"/>
              <a:t>ut</a:t>
            </a:r>
            <a:r>
              <a:rPr lang="en-GB" noProof="0"/>
              <a:t> libero </a:t>
            </a:r>
            <a:r>
              <a:rPr lang="en-GB" noProof="0" err="1"/>
              <a:t>malesuada</a:t>
            </a:r>
            <a:r>
              <a:rPr lang="en-GB" noProof="0"/>
              <a:t> </a:t>
            </a:r>
            <a:r>
              <a:rPr lang="en-GB" noProof="0" err="1"/>
              <a:t>feugiat</a:t>
            </a:r>
            <a:r>
              <a:rPr lang="en-GB" noProof="0"/>
              <a:t>. </a:t>
            </a:r>
            <a:r>
              <a:rPr lang="en-GB" noProof="0" err="1"/>
              <a:t>Curabitur</a:t>
            </a:r>
            <a:r>
              <a:rPr lang="en-GB" noProof="0"/>
              <a:t> non </a:t>
            </a:r>
            <a:r>
              <a:rPr lang="en-GB" noProof="0" err="1"/>
              <a:t>nulla</a:t>
            </a:r>
            <a:r>
              <a:rPr lang="en-GB" noProof="0"/>
              <a:t> sit </a:t>
            </a:r>
            <a:r>
              <a:rPr lang="en-GB" noProof="0" err="1"/>
              <a:t>amet</a:t>
            </a:r>
            <a:r>
              <a:rPr lang="en-GB" noProof="0"/>
              <a:t> </a:t>
            </a:r>
            <a:r>
              <a:rPr lang="en-GB" noProof="0" err="1"/>
              <a:t>nisl</a:t>
            </a:r>
            <a:r>
              <a:rPr lang="en-GB" noProof="0"/>
              <a:t> tempus convallis </a:t>
            </a:r>
            <a:r>
              <a:rPr lang="en-GB" noProof="0" err="1"/>
              <a:t>quis</a:t>
            </a:r>
            <a:r>
              <a:rPr lang="en-GB" noProof="0"/>
              <a:t> ac </a:t>
            </a:r>
            <a:r>
              <a:rPr lang="en-GB" noProof="0" err="1"/>
              <a:t>lectus</a:t>
            </a:r>
            <a:r>
              <a:rPr lang="en-GB" noProof="0"/>
              <a:t>.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FEE9A4EF-A011-1744-9932-D74E1968F6E7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311903" y="441325"/>
            <a:ext cx="5437188" cy="575945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pt-BR" noProof="0"/>
              <a:t>Clique para editar os estilos de texto Mestres</a:t>
            </a:r>
          </a:p>
        </p:txBody>
      </p:sp>
      <p:sp>
        <p:nvSpPr>
          <p:cNvPr id="16" name="Title 10">
            <a:extLst>
              <a:ext uri="{FF2B5EF4-FFF2-40B4-BE49-F238E27FC236}">
                <a16:creationId xmlns:a16="http://schemas.microsoft.com/office/drawing/2014/main" id="{091C71F5-B0A7-8745-8F8B-E636D57FA2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1665294"/>
            <a:ext cx="5437187" cy="1428641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pt-BR" noProof="0"/>
              <a:t>Clique para editar o título Mestre</a:t>
            </a:r>
            <a:endParaRPr lang="en-GB" noProof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7465E4D-8ADE-2143-908C-7C2920965ACF}"/>
              </a:ext>
            </a:extLst>
          </p:cNvPr>
          <p:cNvSpPr txBox="1"/>
          <p:nvPr userDrawn="1"/>
        </p:nvSpPr>
        <p:spPr>
          <a:xfrm>
            <a:off x="442913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>
                <a:solidFill>
                  <a:schemeClr val="tx1"/>
                </a:solidFill>
                <a:effectLst/>
                <a:latin typeface="Arial" panose="020B0604020202020204" pitchFamily="34" charset="0"/>
                <a:ea typeface="IAS Ribbon Sans Regular" pitchFamily="2" charset="0"/>
                <a:cs typeface="+mn-cs"/>
              </a:rPr>
              <a:t>13 – 17 July  •  Kigali, Rwanda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D76478F-F1E2-AD47-BAC6-395C98E2FF59}"/>
              </a:ext>
            </a:extLst>
          </p:cNvPr>
          <p:cNvSpPr txBox="1"/>
          <p:nvPr userDrawn="1"/>
        </p:nvSpPr>
        <p:spPr>
          <a:xfrm>
            <a:off x="4116389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>
                <a:solidFill>
                  <a:schemeClr val="tx1"/>
                </a:solidFill>
                <a:effectLst/>
                <a:latin typeface="Arial" panose="020B0604020202020204" pitchFamily="34" charset="0"/>
                <a:ea typeface="IAS Ribbon Sans Regular" pitchFamily="2" charset="0"/>
                <a:cs typeface="+mn-cs"/>
              </a:rPr>
              <a:t>ias2025.org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7AD4010-0096-6B46-B74C-E77670FCDEA8}"/>
              </a:ext>
            </a:extLst>
          </p:cNvPr>
          <p:cNvSpPr txBox="1"/>
          <p:nvPr userDrawn="1"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endParaRPr lang="en-GB" sz="1000" kern="1200" noProof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15974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9B53F7F2-792C-5946-B26B-153D893CB55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116388" y="2097089"/>
            <a:ext cx="7632703" cy="410369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pt-BR" noProof="0"/>
              <a:t>Clique para editar os estilos de texto Mestres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663AB3E-8BB7-2D4E-9A4B-1FA373B92B4A}"/>
              </a:ext>
            </a:extLst>
          </p:cNvPr>
          <p:cNvSpPr txBox="1"/>
          <p:nvPr userDrawn="1"/>
        </p:nvSpPr>
        <p:spPr>
          <a:xfrm>
            <a:off x="442913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>
                <a:solidFill>
                  <a:schemeClr val="tx1"/>
                </a:solidFill>
                <a:effectLst/>
                <a:latin typeface="Arial" panose="020B0604020202020204" pitchFamily="34" charset="0"/>
                <a:ea typeface="IAS Ribbon Sans Regular" pitchFamily="2" charset="0"/>
                <a:cs typeface="+mn-cs"/>
              </a:rPr>
              <a:t>13 – 17 July  •  Kigali, Rwanda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4C75301D-79B8-304D-A9AB-978AFF907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6391" y="441325"/>
            <a:ext cx="7632700" cy="1223964"/>
          </a:xfrm>
          <a:prstGeom prst="rect">
            <a:avLst/>
          </a:prstGeom>
        </p:spPr>
        <p:txBody>
          <a:bodyPr lIns="0" tIns="0" rIns="0" bIns="0" anchor="t"/>
          <a:lstStyle/>
          <a:p>
            <a:r>
              <a:rPr lang="pt-BR" noProof="0"/>
              <a:t>Clique para editar o título Mestre</a:t>
            </a:r>
            <a:endParaRPr lang="en-GB" noProof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EEB2E94-95BD-AF4A-8CB8-DEF6AF2D71CC}"/>
              </a:ext>
            </a:extLst>
          </p:cNvPr>
          <p:cNvSpPr txBox="1"/>
          <p:nvPr userDrawn="1"/>
        </p:nvSpPr>
        <p:spPr>
          <a:xfrm>
            <a:off x="4116389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>
                <a:solidFill>
                  <a:schemeClr val="tx1"/>
                </a:solidFill>
                <a:effectLst/>
                <a:latin typeface="Arial" panose="020B0604020202020204" pitchFamily="34" charset="0"/>
                <a:ea typeface="IAS Ribbon Sans Regular" pitchFamily="2" charset="0"/>
                <a:cs typeface="+mn-cs"/>
              </a:rPr>
              <a:t>ias2025.org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3903E21-8E3C-EA42-845E-ACA015593389}"/>
              </a:ext>
            </a:extLst>
          </p:cNvPr>
          <p:cNvSpPr txBox="1"/>
          <p:nvPr userDrawn="1"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endParaRPr lang="en-GB" sz="1000" kern="1200" noProof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60080C-8E2C-13C8-F305-B9340CF0ACD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2913" y="2097088"/>
            <a:ext cx="3368799" cy="410368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noProof="0" err="1"/>
              <a:t>Nulla</a:t>
            </a:r>
            <a:r>
              <a:rPr lang="en-GB" noProof="0"/>
              <a:t> </a:t>
            </a:r>
            <a:r>
              <a:rPr lang="en-GB" noProof="0" err="1"/>
              <a:t>quis</a:t>
            </a:r>
            <a:r>
              <a:rPr lang="en-GB" noProof="0"/>
              <a:t> lorem </a:t>
            </a:r>
            <a:r>
              <a:rPr lang="en-GB" noProof="0" err="1"/>
              <a:t>ut</a:t>
            </a:r>
            <a:r>
              <a:rPr lang="en-GB" noProof="0"/>
              <a:t> libero </a:t>
            </a:r>
            <a:r>
              <a:rPr lang="en-GB" noProof="0" err="1"/>
              <a:t>malesuada</a:t>
            </a:r>
            <a:r>
              <a:rPr lang="en-GB" noProof="0"/>
              <a:t> </a:t>
            </a:r>
            <a:r>
              <a:rPr lang="en-GB" noProof="0" err="1"/>
              <a:t>feugiat</a:t>
            </a:r>
            <a:r>
              <a:rPr lang="en-GB" noProof="0"/>
              <a:t>. </a:t>
            </a:r>
            <a:r>
              <a:rPr lang="en-GB" noProof="0" err="1"/>
              <a:t>Curabitur</a:t>
            </a:r>
            <a:r>
              <a:rPr lang="en-GB" noProof="0"/>
              <a:t> non </a:t>
            </a:r>
            <a:r>
              <a:rPr lang="en-GB" noProof="0" err="1"/>
              <a:t>nulla</a:t>
            </a:r>
            <a:r>
              <a:rPr lang="en-GB" noProof="0"/>
              <a:t> sit </a:t>
            </a:r>
            <a:r>
              <a:rPr lang="en-GB" noProof="0" err="1"/>
              <a:t>amet</a:t>
            </a:r>
            <a:r>
              <a:rPr lang="en-GB" noProof="0"/>
              <a:t> </a:t>
            </a:r>
            <a:r>
              <a:rPr lang="en-GB" noProof="0" err="1"/>
              <a:t>nisl</a:t>
            </a:r>
            <a:r>
              <a:rPr lang="en-GB" noProof="0"/>
              <a:t> tempus convallis </a:t>
            </a:r>
            <a:r>
              <a:rPr lang="en-GB" noProof="0" err="1"/>
              <a:t>quis</a:t>
            </a:r>
            <a:r>
              <a:rPr lang="en-GB" noProof="0"/>
              <a:t> ac </a:t>
            </a:r>
            <a:r>
              <a:rPr lang="en-GB" noProof="0" err="1"/>
              <a:t>lectus</a:t>
            </a:r>
            <a:r>
              <a:rPr lang="en-GB" noProof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507698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88">
          <p15:clr>
            <a:srgbClr val="FBAE40"/>
          </p15:clr>
        </p15:guide>
        <p15:guide id="2" orient="horz" pos="1729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9B53F7F2-792C-5946-B26B-153D893CB55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311900" y="2097089"/>
            <a:ext cx="5437191" cy="410369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pt-BR" noProof="0"/>
              <a:t>Clique para editar os estilos de texto Mestres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663AB3E-8BB7-2D4E-9A4B-1FA373B92B4A}"/>
              </a:ext>
            </a:extLst>
          </p:cNvPr>
          <p:cNvSpPr txBox="1"/>
          <p:nvPr userDrawn="1"/>
        </p:nvSpPr>
        <p:spPr>
          <a:xfrm>
            <a:off x="442913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>
                <a:solidFill>
                  <a:schemeClr val="tx1"/>
                </a:solidFill>
                <a:effectLst/>
                <a:latin typeface="Arial" panose="020B0604020202020204" pitchFamily="34" charset="0"/>
                <a:ea typeface="IAS Ribbon Sans Regular" pitchFamily="2" charset="0"/>
                <a:cs typeface="+mn-cs"/>
              </a:rPr>
              <a:t>13 – 17 July  •  Kigali, Rwanda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4C75301D-79B8-304D-A9AB-978AFF907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6391" y="441325"/>
            <a:ext cx="7632700" cy="1223964"/>
          </a:xfrm>
          <a:prstGeom prst="rect">
            <a:avLst/>
          </a:prstGeom>
        </p:spPr>
        <p:txBody>
          <a:bodyPr lIns="0" tIns="0" rIns="0" bIns="0" anchor="t"/>
          <a:lstStyle/>
          <a:p>
            <a:r>
              <a:rPr lang="pt-BR" noProof="0"/>
              <a:t>Clique para editar o título Mestre</a:t>
            </a:r>
            <a:endParaRPr lang="en-GB" noProof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EEB2E94-95BD-AF4A-8CB8-DEF6AF2D71CC}"/>
              </a:ext>
            </a:extLst>
          </p:cNvPr>
          <p:cNvSpPr txBox="1"/>
          <p:nvPr userDrawn="1"/>
        </p:nvSpPr>
        <p:spPr>
          <a:xfrm>
            <a:off x="4116389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>
                <a:solidFill>
                  <a:schemeClr val="tx1"/>
                </a:solidFill>
                <a:effectLst/>
                <a:latin typeface="Arial" panose="020B0604020202020204" pitchFamily="34" charset="0"/>
                <a:ea typeface="IAS Ribbon Sans Regular" pitchFamily="2" charset="0"/>
                <a:cs typeface="+mn-cs"/>
              </a:rPr>
              <a:t>ias2025.org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3903E21-8E3C-EA42-845E-ACA015593389}"/>
              </a:ext>
            </a:extLst>
          </p:cNvPr>
          <p:cNvSpPr txBox="1"/>
          <p:nvPr userDrawn="1"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endParaRPr lang="en-GB" sz="1000" kern="1200" noProof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60080C-8E2C-13C8-F305-B9340CF0ACD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2913" y="2097088"/>
            <a:ext cx="5437187" cy="410368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noProof="0" err="1"/>
              <a:t>Nulla</a:t>
            </a:r>
            <a:r>
              <a:rPr lang="en-GB" noProof="0"/>
              <a:t> </a:t>
            </a:r>
            <a:r>
              <a:rPr lang="en-GB" noProof="0" err="1"/>
              <a:t>quis</a:t>
            </a:r>
            <a:r>
              <a:rPr lang="en-GB" noProof="0"/>
              <a:t> lorem </a:t>
            </a:r>
            <a:r>
              <a:rPr lang="en-GB" noProof="0" err="1"/>
              <a:t>ut</a:t>
            </a:r>
            <a:r>
              <a:rPr lang="en-GB" noProof="0"/>
              <a:t> libero </a:t>
            </a:r>
            <a:r>
              <a:rPr lang="en-GB" noProof="0" err="1"/>
              <a:t>malesuada</a:t>
            </a:r>
            <a:r>
              <a:rPr lang="en-GB" noProof="0"/>
              <a:t> </a:t>
            </a:r>
            <a:r>
              <a:rPr lang="en-GB" noProof="0" err="1"/>
              <a:t>feugiat</a:t>
            </a:r>
            <a:r>
              <a:rPr lang="en-GB" noProof="0"/>
              <a:t>. </a:t>
            </a:r>
            <a:r>
              <a:rPr lang="en-GB" noProof="0" err="1"/>
              <a:t>Curabitur</a:t>
            </a:r>
            <a:r>
              <a:rPr lang="en-GB" noProof="0"/>
              <a:t> non </a:t>
            </a:r>
            <a:r>
              <a:rPr lang="en-GB" noProof="0" err="1"/>
              <a:t>nulla</a:t>
            </a:r>
            <a:r>
              <a:rPr lang="en-GB" noProof="0"/>
              <a:t> sit </a:t>
            </a:r>
            <a:r>
              <a:rPr lang="en-GB" noProof="0" err="1"/>
              <a:t>amet</a:t>
            </a:r>
            <a:r>
              <a:rPr lang="en-GB" noProof="0"/>
              <a:t> </a:t>
            </a:r>
            <a:r>
              <a:rPr lang="en-GB" noProof="0" err="1"/>
              <a:t>nisl</a:t>
            </a:r>
            <a:r>
              <a:rPr lang="en-GB" noProof="0"/>
              <a:t> tempus convallis </a:t>
            </a:r>
            <a:r>
              <a:rPr lang="en-GB" noProof="0" err="1"/>
              <a:t>quis</a:t>
            </a:r>
            <a:r>
              <a:rPr lang="en-GB" noProof="0"/>
              <a:t> ac </a:t>
            </a:r>
            <a:r>
              <a:rPr lang="en-GB" noProof="0" err="1"/>
              <a:t>lectus</a:t>
            </a:r>
            <a:r>
              <a:rPr lang="en-GB" noProof="0"/>
              <a:t>.</a:t>
            </a:r>
          </a:p>
          <a:p>
            <a:r>
              <a:rPr lang="en-GB" noProof="0"/>
              <a:t>Proin </a:t>
            </a:r>
            <a:r>
              <a:rPr lang="en-GB" noProof="0" err="1"/>
              <a:t>eget</a:t>
            </a:r>
            <a:r>
              <a:rPr lang="en-GB" noProof="0"/>
              <a:t> </a:t>
            </a:r>
            <a:r>
              <a:rPr lang="en-GB" noProof="0" err="1"/>
              <a:t>tortor</a:t>
            </a:r>
            <a:r>
              <a:rPr lang="en-GB" noProof="0"/>
              <a:t> </a:t>
            </a:r>
            <a:r>
              <a:rPr lang="en-GB" noProof="0" err="1"/>
              <a:t>risus</a:t>
            </a:r>
            <a:r>
              <a:rPr lang="en-GB" noProof="0"/>
              <a:t>. Lorem ipsum </a:t>
            </a:r>
            <a:r>
              <a:rPr lang="en-GB" noProof="0" err="1"/>
              <a:t>dolor</a:t>
            </a:r>
            <a:r>
              <a:rPr lang="en-GB" noProof="0"/>
              <a:t> sit </a:t>
            </a:r>
            <a:r>
              <a:rPr lang="en-GB" noProof="0" err="1"/>
              <a:t>amet</a:t>
            </a:r>
            <a:r>
              <a:rPr lang="en-GB" noProof="0"/>
              <a:t>, </a:t>
            </a:r>
            <a:r>
              <a:rPr lang="en-GB" noProof="0" err="1"/>
              <a:t>consectetur</a:t>
            </a:r>
            <a:r>
              <a:rPr lang="en-GB" noProof="0"/>
              <a:t> </a:t>
            </a:r>
            <a:r>
              <a:rPr lang="en-GB" noProof="0" err="1"/>
              <a:t>adipiscing</a:t>
            </a:r>
            <a:r>
              <a:rPr lang="en-GB" noProof="0"/>
              <a:t> </a:t>
            </a:r>
            <a:r>
              <a:rPr lang="en-GB" noProof="0" err="1"/>
              <a:t>elit</a:t>
            </a:r>
            <a:r>
              <a:rPr lang="en-GB" noProof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426319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88">
          <p15:clr>
            <a:srgbClr val="FBAE40"/>
          </p15:clr>
        </p15:guide>
        <p15:guide id="2" orient="horz" pos="1729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Tex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9B53F7F2-792C-5946-B26B-153D893CB55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075613" y="2097089"/>
            <a:ext cx="3673478" cy="410369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pt-BR" noProof="0"/>
              <a:t>Clique para editar os estilos de texto Mestres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663AB3E-8BB7-2D4E-9A4B-1FA373B92B4A}"/>
              </a:ext>
            </a:extLst>
          </p:cNvPr>
          <p:cNvSpPr txBox="1"/>
          <p:nvPr userDrawn="1"/>
        </p:nvSpPr>
        <p:spPr>
          <a:xfrm>
            <a:off x="442913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>
                <a:solidFill>
                  <a:schemeClr val="tx1"/>
                </a:solidFill>
                <a:effectLst/>
                <a:latin typeface="Arial" panose="020B0604020202020204" pitchFamily="34" charset="0"/>
                <a:ea typeface="IAS Ribbon Sans Regular" pitchFamily="2" charset="0"/>
                <a:cs typeface="+mn-cs"/>
              </a:rPr>
              <a:t>13 – 17 July  •  Kigali, Rwanda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4C75301D-79B8-304D-A9AB-978AFF907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6391" y="441325"/>
            <a:ext cx="7632700" cy="1223964"/>
          </a:xfrm>
          <a:prstGeom prst="rect">
            <a:avLst/>
          </a:prstGeom>
        </p:spPr>
        <p:txBody>
          <a:bodyPr lIns="0" tIns="0" rIns="0" bIns="0" anchor="t"/>
          <a:lstStyle/>
          <a:p>
            <a:r>
              <a:rPr lang="pt-BR" noProof="0"/>
              <a:t>Clique para editar o título Mestre</a:t>
            </a:r>
            <a:endParaRPr lang="en-GB" noProof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EEB2E94-95BD-AF4A-8CB8-DEF6AF2D71CC}"/>
              </a:ext>
            </a:extLst>
          </p:cNvPr>
          <p:cNvSpPr txBox="1"/>
          <p:nvPr userDrawn="1"/>
        </p:nvSpPr>
        <p:spPr>
          <a:xfrm>
            <a:off x="4116389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>
                <a:solidFill>
                  <a:schemeClr val="tx1"/>
                </a:solidFill>
                <a:effectLst/>
                <a:latin typeface="Arial" panose="020B0604020202020204" pitchFamily="34" charset="0"/>
                <a:ea typeface="IAS Ribbon Sans Regular" pitchFamily="2" charset="0"/>
                <a:cs typeface="+mn-cs"/>
              </a:rPr>
              <a:t>ias2025.org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3903E21-8E3C-EA42-845E-ACA015593389}"/>
              </a:ext>
            </a:extLst>
          </p:cNvPr>
          <p:cNvSpPr txBox="1"/>
          <p:nvPr userDrawn="1"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endParaRPr lang="en-GB" sz="1000" kern="1200" noProof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60080C-8E2C-13C8-F305-B9340CF0ACD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2913" y="2097088"/>
            <a:ext cx="7200900" cy="410368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noProof="0" err="1"/>
              <a:t>Nulla</a:t>
            </a:r>
            <a:r>
              <a:rPr lang="en-GB" noProof="0"/>
              <a:t> </a:t>
            </a:r>
            <a:r>
              <a:rPr lang="en-GB" noProof="0" err="1"/>
              <a:t>quis</a:t>
            </a:r>
            <a:r>
              <a:rPr lang="en-GB" noProof="0"/>
              <a:t> lorem </a:t>
            </a:r>
            <a:r>
              <a:rPr lang="en-GB" noProof="0" err="1"/>
              <a:t>ut</a:t>
            </a:r>
            <a:r>
              <a:rPr lang="en-GB" noProof="0"/>
              <a:t> libero </a:t>
            </a:r>
            <a:r>
              <a:rPr lang="en-GB" noProof="0" err="1"/>
              <a:t>malesuada</a:t>
            </a:r>
            <a:r>
              <a:rPr lang="en-GB" noProof="0"/>
              <a:t> </a:t>
            </a:r>
            <a:r>
              <a:rPr lang="en-GB" noProof="0" err="1"/>
              <a:t>feugiat</a:t>
            </a:r>
            <a:r>
              <a:rPr lang="en-GB" noProof="0"/>
              <a:t>. </a:t>
            </a:r>
            <a:r>
              <a:rPr lang="en-GB" noProof="0" err="1"/>
              <a:t>Curabitur</a:t>
            </a:r>
            <a:r>
              <a:rPr lang="en-GB" noProof="0"/>
              <a:t> non </a:t>
            </a:r>
            <a:r>
              <a:rPr lang="en-GB" noProof="0" err="1"/>
              <a:t>nulla</a:t>
            </a:r>
            <a:r>
              <a:rPr lang="en-GB" noProof="0"/>
              <a:t> sit </a:t>
            </a:r>
            <a:r>
              <a:rPr lang="en-GB" noProof="0" err="1"/>
              <a:t>amet</a:t>
            </a:r>
            <a:r>
              <a:rPr lang="en-GB" noProof="0"/>
              <a:t> </a:t>
            </a:r>
            <a:r>
              <a:rPr lang="en-GB" noProof="0" err="1"/>
              <a:t>nisl</a:t>
            </a:r>
            <a:r>
              <a:rPr lang="en-GB" noProof="0"/>
              <a:t> tempus convallis </a:t>
            </a:r>
            <a:r>
              <a:rPr lang="en-GB" noProof="0" err="1"/>
              <a:t>quis</a:t>
            </a:r>
            <a:r>
              <a:rPr lang="en-GB" noProof="0"/>
              <a:t> ac </a:t>
            </a:r>
            <a:r>
              <a:rPr lang="en-GB" noProof="0" err="1"/>
              <a:t>lectus</a:t>
            </a:r>
            <a:r>
              <a:rPr lang="en-GB" noProof="0"/>
              <a:t>.</a:t>
            </a:r>
          </a:p>
          <a:p>
            <a:r>
              <a:rPr lang="en-GB" noProof="0"/>
              <a:t>Proin </a:t>
            </a:r>
            <a:r>
              <a:rPr lang="en-GB" noProof="0" err="1"/>
              <a:t>eget</a:t>
            </a:r>
            <a:r>
              <a:rPr lang="en-GB" noProof="0"/>
              <a:t> </a:t>
            </a:r>
            <a:r>
              <a:rPr lang="en-GB" noProof="0" err="1"/>
              <a:t>tortor</a:t>
            </a:r>
            <a:r>
              <a:rPr lang="en-GB" noProof="0"/>
              <a:t> </a:t>
            </a:r>
            <a:r>
              <a:rPr lang="en-GB" noProof="0" err="1"/>
              <a:t>risus</a:t>
            </a:r>
            <a:r>
              <a:rPr lang="en-GB" noProof="0"/>
              <a:t>. Lorem ipsum </a:t>
            </a:r>
            <a:r>
              <a:rPr lang="en-GB" noProof="0" err="1"/>
              <a:t>dolor</a:t>
            </a:r>
            <a:r>
              <a:rPr lang="en-GB" noProof="0"/>
              <a:t> sit </a:t>
            </a:r>
            <a:r>
              <a:rPr lang="en-GB" noProof="0" err="1"/>
              <a:t>amet</a:t>
            </a:r>
            <a:r>
              <a:rPr lang="en-GB" noProof="0"/>
              <a:t>, </a:t>
            </a:r>
            <a:r>
              <a:rPr lang="en-GB" noProof="0" err="1"/>
              <a:t>consectetur</a:t>
            </a:r>
            <a:r>
              <a:rPr lang="en-GB" noProof="0"/>
              <a:t> </a:t>
            </a:r>
            <a:r>
              <a:rPr lang="en-GB" noProof="0" err="1"/>
              <a:t>adipiscing</a:t>
            </a:r>
            <a:r>
              <a:rPr lang="en-GB" noProof="0"/>
              <a:t> </a:t>
            </a:r>
            <a:r>
              <a:rPr lang="en-GB" noProof="0" err="1"/>
              <a:t>elit</a:t>
            </a:r>
            <a:r>
              <a:rPr lang="en-GB" noProof="0"/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noProof="0"/>
              <a:t>Donec </a:t>
            </a:r>
            <a:r>
              <a:rPr lang="en-GB" noProof="0" err="1"/>
              <a:t>rutrum</a:t>
            </a:r>
            <a:r>
              <a:rPr lang="en-GB" noProof="0"/>
              <a:t> </a:t>
            </a:r>
            <a:r>
              <a:rPr lang="en-GB" noProof="0" err="1"/>
              <a:t>congue</a:t>
            </a:r>
            <a:r>
              <a:rPr lang="en-GB" noProof="0"/>
              <a:t> </a:t>
            </a:r>
            <a:r>
              <a:rPr lang="en-GB" noProof="0" err="1"/>
              <a:t>leo</a:t>
            </a:r>
            <a:r>
              <a:rPr lang="en-GB" noProof="0"/>
              <a:t> </a:t>
            </a:r>
            <a:r>
              <a:rPr lang="en-GB" noProof="0" err="1"/>
              <a:t>eget</a:t>
            </a:r>
            <a:r>
              <a:rPr lang="en-GB" noProof="0"/>
              <a:t> </a:t>
            </a:r>
            <a:r>
              <a:rPr lang="en-GB" noProof="0" err="1"/>
              <a:t>malesuada</a:t>
            </a:r>
            <a:r>
              <a:rPr lang="en-GB" noProof="0"/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noProof="0" err="1"/>
              <a:t>Curabitur</a:t>
            </a:r>
            <a:r>
              <a:rPr lang="en-GB" noProof="0"/>
              <a:t> </a:t>
            </a:r>
            <a:r>
              <a:rPr lang="en-GB" noProof="0" err="1"/>
              <a:t>aliquet</a:t>
            </a:r>
            <a:r>
              <a:rPr lang="en-GB" noProof="0"/>
              <a:t> </a:t>
            </a:r>
            <a:r>
              <a:rPr lang="en-GB" noProof="0" err="1"/>
              <a:t>quam</a:t>
            </a:r>
            <a:r>
              <a:rPr lang="en-GB" noProof="0"/>
              <a:t> id dui </a:t>
            </a:r>
            <a:r>
              <a:rPr lang="en-GB" noProof="0" err="1"/>
              <a:t>posuere</a:t>
            </a:r>
            <a:r>
              <a:rPr lang="en-GB" noProof="0"/>
              <a:t> </a:t>
            </a:r>
            <a:r>
              <a:rPr lang="en-GB" noProof="0" err="1"/>
              <a:t>blandit</a:t>
            </a:r>
            <a:r>
              <a:rPr lang="en-GB" noProof="0"/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noProof="0"/>
              <a:t>Proin </a:t>
            </a:r>
            <a:r>
              <a:rPr lang="en-GB" noProof="0" err="1"/>
              <a:t>eget</a:t>
            </a:r>
            <a:r>
              <a:rPr lang="en-GB" noProof="0"/>
              <a:t> </a:t>
            </a:r>
            <a:r>
              <a:rPr lang="en-GB" noProof="0" err="1"/>
              <a:t>tortor</a:t>
            </a:r>
            <a:r>
              <a:rPr lang="en-GB" noProof="0"/>
              <a:t> </a:t>
            </a:r>
            <a:r>
              <a:rPr lang="en-GB" noProof="0" err="1"/>
              <a:t>risus</a:t>
            </a:r>
            <a:r>
              <a:rPr lang="en-GB" noProof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862687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88">
          <p15:clr>
            <a:srgbClr val="FBAE40"/>
          </p15:clr>
        </p15:guide>
        <p15:guide id="2" orient="horz" pos="1729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2D4093A-7AF9-304D-AE6D-F745B4F0164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2915" y="3256767"/>
            <a:ext cx="5437188" cy="2944008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2000"/>
            </a:lvl1pPr>
          </a:lstStyle>
          <a:p>
            <a:pPr lvl="0"/>
            <a:r>
              <a:rPr lang="en-GB" noProof="0"/>
              <a:t>Nulla quis lorem ut libero malesuada feugiat. Curabitur non nulla sit amet nisl tempus convallis quis ac lectus.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22C07795-8A1B-4F48-ADAF-7475467E7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1665294"/>
            <a:ext cx="5437187" cy="1428641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pt-BR" noProof="0"/>
              <a:t>Clique para editar o título Mestre</a:t>
            </a:r>
            <a:endParaRPr lang="en-GB" noProof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5BEA16-9E9F-0D4A-9C31-85DAC460949F}"/>
              </a:ext>
            </a:extLst>
          </p:cNvPr>
          <p:cNvSpPr txBox="1"/>
          <p:nvPr userDrawn="1"/>
        </p:nvSpPr>
        <p:spPr>
          <a:xfrm>
            <a:off x="442913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>
                <a:solidFill>
                  <a:schemeClr val="tx1"/>
                </a:solidFill>
                <a:effectLst/>
                <a:latin typeface="Arial" panose="020B0604020202020204" pitchFamily="34" charset="0"/>
                <a:ea typeface="IAS Ribbon Sans Regular" pitchFamily="2" charset="0"/>
                <a:cs typeface="+mn-cs"/>
              </a:rPr>
              <a:t>13 – 17 July  •  Kigali, Rwanda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A3A0912-00E9-3E4E-9381-0A5C958C62D2}"/>
              </a:ext>
            </a:extLst>
          </p:cNvPr>
          <p:cNvSpPr txBox="1"/>
          <p:nvPr userDrawn="1"/>
        </p:nvSpPr>
        <p:spPr>
          <a:xfrm>
            <a:off x="4116389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>
                <a:solidFill>
                  <a:schemeClr val="tx1"/>
                </a:solidFill>
                <a:effectLst/>
                <a:latin typeface="Arial" panose="020B0604020202020204" pitchFamily="34" charset="0"/>
                <a:ea typeface="IAS Ribbon Sans Regular" pitchFamily="2" charset="0"/>
                <a:cs typeface="+mn-cs"/>
              </a:rPr>
              <a:t>ias2025.org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DD43CCD-AAFC-B847-BF0F-B7E2A805F6E1}"/>
              </a:ext>
            </a:extLst>
          </p:cNvPr>
          <p:cNvSpPr txBox="1"/>
          <p:nvPr userDrawn="1"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endParaRPr lang="en-GB" sz="1000" kern="1200" noProof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7D33BA-66D6-E190-0410-77B932AF24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72945" y="0"/>
            <a:ext cx="3919055" cy="6858000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A12FA691-34E1-B147-9F45-2CFB053A59B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83328" y="979714"/>
            <a:ext cx="4734000" cy="4898572"/>
          </a:xfrm>
          <a:prstGeom prst="rect">
            <a:avLst/>
          </a:prstGeom>
          <a:solidFill>
            <a:schemeClr val="tx2"/>
          </a:solidFill>
        </p:spPr>
        <p:txBody>
          <a:bodyPr lIns="0" tIns="0" rIns="0" bIns="0" anchor="ctr"/>
          <a:lstStyle>
            <a:lvl1pPr marL="0" indent="0" algn="ctr">
              <a:buNone/>
              <a:defRPr/>
            </a:lvl1pPr>
          </a:lstStyle>
          <a:p>
            <a:r>
              <a:rPr lang="pt-BR" noProof="0"/>
              <a:t>Clique no ícone para adicionar uma imagem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0704497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with Ca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2D4093A-7AF9-304D-AE6D-F745B4F0164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2915" y="3256767"/>
            <a:ext cx="5437188" cy="2944008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2000"/>
            </a:lvl1pPr>
          </a:lstStyle>
          <a:p>
            <a:pPr lvl="0"/>
            <a:r>
              <a:rPr lang="en-GB" noProof="0" err="1"/>
              <a:t>Nulla</a:t>
            </a:r>
            <a:r>
              <a:rPr lang="en-GB" noProof="0"/>
              <a:t> </a:t>
            </a:r>
            <a:r>
              <a:rPr lang="en-GB" noProof="0" err="1"/>
              <a:t>quis</a:t>
            </a:r>
            <a:r>
              <a:rPr lang="en-GB" noProof="0"/>
              <a:t> lorem </a:t>
            </a:r>
            <a:r>
              <a:rPr lang="en-GB" noProof="0" err="1"/>
              <a:t>ut</a:t>
            </a:r>
            <a:r>
              <a:rPr lang="en-GB" noProof="0"/>
              <a:t> libero </a:t>
            </a:r>
            <a:r>
              <a:rPr lang="en-GB" noProof="0" err="1"/>
              <a:t>malesuada</a:t>
            </a:r>
            <a:r>
              <a:rPr lang="en-GB" noProof="0"/>
              <a:t> </a:t>
            </a:r>
            <a:r>
              <a:rPr lang="en-GB" noProof="0" err="1"/>
              <a:t>feugiat</a:t>
            </a:r>
            <a:r>
              <a:rPr lang="en-GB" noProof="0"/>
              <a:t>. </a:t>
            </a:r>
            <a:r>
              <a:rPr lang="en-GB" noProof="0" err="1"/>
              <a:t>Curabitur</a:t>
            </a:r>
            <a:r>
              <a:rPr lang="en-GB" noProof="0"/>
              <a:t> non </a:t>
            </a:r>
            <a:r>
              <a:rPr lang="en-GB" noProof="0" err="1"/>
              <a:t>nulla</a:t>
            </a:r>
            <a:r>
              <a:rPr lang="en-GB" noProof="0"/>
              <a:t> sit </a:t>
            </a:r>
            <a:r>
              <a:rPr lang="en-GB" noProof="0" err="1"/>
              <a:t>amet</a:t>
            </a:r>
            <a:r>
              <a:rPr lang="en-GB" noProof="0"/>
              <a:t> </a:t>
            </a:r>
            <a:r>
              <a:rPr lang="en-GB" noProof="0" err="1"/>
              <a:t>nisl</a:t>
            </a:r>
            <a:r>
              <a:rPr lang="en-GB" noProof="0"/>
              <a:t> tempus convallis </a:t>
            </a:r>
            <a:r>
              <a:rPr lang="en-GB" noProof="0" err="1"/>
              <a:t>quis</a:t>
            </a:r>
            <a:r>
              <a:rPr lang="en-GB" noProof="0"/>
              <a:t> ac </a:t>
            </a:r>
            <a:r>
              <a:rPr lang="en-GB" noProof="0" err="1"/>
              <a:t>lectus</a:t>
            </a:r>
            <a:r>
              <a:rPr lang="en-GB" noProof="0"/>
              <a:t>.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22C07795-8A1B-4F48-ADAF-7475467E7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1665294"/>
            <a:ext cx="5437187" cy="1428641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pt-BR" noProof="0"/>
              <a:t>Clique para editar o título Mestre</a:t>
            </a:r>
            <a:endParaRPr lang="en-GB" noProof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5BEA16-9E9F-0D4A-9C31-85DAC460949F}"/>
              </a:ext>
            </a:extLst>
          </p:cNvPr>
          <p:cNvSpPr txBox="1"/>
          <p:nvPr userDrawn="1"/>
        </p:nvSpPr>
        <p:spPr>
          <a:xfrm>
            <a:off x="442913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>
                <a:solidFill>
                  <a:schemeClr val="tx1"/>
                </a:solidFill>
                <a:effectLst/>
                <a:latin typeface="Arial" panose="020B0604020202020204" pitchFamily="34" charset="0"/>
                <a:ea typeface="IAS Ribbon Sans Regular" pitchFamily="2" charset="0"/>
                <a:cs typeface="+mn-cs"/>
              </a:rPr>
              <a:t>13 – 17 July  •  Kigali, Rwanda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A3A0912-00E9-3E4E-9381-0A5C958C62D2}"/>
              </a:ext>
            </a:extLst>
          </p:cNvPr>
          <p:cNvSpPr txBox="1"/>
          <p:nvPr userDrawn="1"/>
        </p:nvSpPr>
        <p:spPr>
          <a:xfrm>
            <a:off x="4116389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>
                <a:solidFill>
                  <a:schemeClr val="tx1"/>
                </a:solidFill>
                <a:effectLst/>
                <a:latin typeface="Arial" panose="020B0604020202020204" pitchFamily="34" charset="0"/>
                <a:ea typeface="IAS Ribbon Sans Regular" pitchFamily="2" charset="0"/>
                <a:cs typeface="+mn-cs"/>
              </a:rPr>
              <a:t>ias2025.org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DD43CCD-AAFC-B847-BF0F-B7E2A805F6E1}"/>
              </a:ext>
            </a:extLst>
          </p:cNvPr>
          <p:cNvSpPr txBox="1"/>
          <p:nvPr userDrawn="1"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endParaRPr lang="en-GB" sz="1000" kern="1200" noProof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5FD00EE-BA8D-4911-16EE-CA53007DC8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8272945" y="0"/>
            <a:ext cx="3919055" cy="6858000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A12FA691-34E1-B147-9F45-2CFB053A59B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74702" y="979714"/>
            <a:ext cx="4734000" cy="4898572"/>
          </a:xfrm>
          <a:prstGeom prst="rect">
            <a:avLst/>
          </a:prstGeom>
          <a:solidFill>
            <a:schemeClr val="accent2"/>
          </a:solidFill>
        </p:spPr>
        <p:txBody>
          <a:bodyPr lIns="0" tIns="0" rIns="0" bIns="0" anchor="ctr"/>
          <a:lstStyle>
            <a:lvl1pPr marL="0" indent="0" algn="ctr">
              <a:buNone/>
              <a:defRPr/>
            </a:lvl1pPr>
          </a:lstStyle>
          <a:p>
            <a:r>
              <a:rPr lang="pt-BR" noProof="0"/>
              <a:t>Clique no ícone para adicionar uma imagem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5315581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and Content - Patter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9B53F7F2-792C-5946-B26B-153D893CB55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311903" y="2097091"/>
            <a:ext cx="5437188" cy="410368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pt-BR" noProof="0"/>
              <a:t>Clique para editar os estilos de texto Mestres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A9FAEF4-2CDC-9742-AEF3-A25C5A448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6391" y="441325"/>
            <a:ext cx="7632700" cy="1223964"/>
          </a:xfrm>
          <a:prstGeom prst="rect">
            <a:avLst/>
          </a:prstGeom>
        </p:spPr>
        <p:txBody>
          <a:bodyPr lIns="0" tIns="0" rIns="0" bIns="0" anchor="t"/>
          <a:lstStyle/>
          <a:p>
            <a:r>
              <a:rPr lang="pt-BR" noProof="0"/>
              <a:t>Clique para editar o título Mestre</a:t>
            </a:r>
            <a:endParaRPr lang="en-GB" noProof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F9BC3C2-303A-12CB-9291-D0D960E99FC9}"/>
              </a:ext>
            </a:extLst>
          </p:cNvPr>
          <p:cNvSpPr txBox="1"/>
          <p:nvPr userDrawn="1"/>
        </p:nvSpPr>
        <p:spPr>
          <a:xfrm>
            <a:off x="4116388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>
                <a:solidFill>
                  <a:schemeClr val="tx1"/>
                </a:solidFill>
                <a:effectLst/>
                <a:latin typeface="Arial" panose="020B0604020202020204" pitchFamily="34" charset="0"/>
                <a:ea typeface="IAS Ribbon Sans Regular" pitchFamily="2" charset="0"/>
                <a:cs typeface="+mn-cs"/>
              </a:rPr>
              <a:t>13 – 17 July  •  Kigali, Rwanda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7A9DA97-3B37-BB0F-1BE6-74FB3CC95EA0}"/>
              </a:ext>
            </a:extLst>
          </p:cNvPr>
          <p:cNvSpPr txBox="1"/>
          <p:nvPr userDrawn="1"/>
        </p:nvSpPr>
        <p:spPr>
          <a:xfrm>
            <a:off x="7789864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>
                <a:solidFill>
                  <a:schemeClr val="tx1"/>
                </a:solidFill>
                <a:effectLst/>
                <a:latin typeface="Arial" panose="020B0604020202020204" pitchFamily="34" charset="0"/>
                <a:ea typeface="IAS Ribbon Sans Regular" pitchFamily="2" charset="0"/>
                <a:cs typeface="+mn-cs"/>
              </a:rPr>
              <a:t>ias2025.org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8BEA962-3AAC-3B82-0C01-F2793670FF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097090"/>
            <a:ext cx="2380438" cy="4759200"/>
          </a:xfrm>
          <a:prstGeom prst="rect">
            <a:avLst/>
          </a:prstGeom>
        </p:spPr>
      </p:pic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14DCF326-D6B4-5E4A-8E2C-D9FE40FD28A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188000" y="2098800"/>
            <a:ext cx="4690800" cy="3571200"/>
          </a:xfrm>
          <a:prstGeom prst="rect">
            <a:avLst/>
          </a:prstGeom>
          <a:solidFill>
            <a:schemeClr val="tx2"/>
          </a:solidFill>
        </p:spPr>
        <p:txBody>
          <a:bodyPr lIns="0" tIns="0" rIns="0" bIns="0" anchor="ctr"/>
          <a:lstStyle>
            <a:lvl1pPr marL="0" indent="0" algn="ctr">
              <a:buNone/>
              <a:defRPr/>
            </a:lvl1pPr>
          </a:lstStyle>
          <a:p>
            <a:r>
              <a:rPr lang="pt-BR" noProof="0"/>
              <a:t>Clique no ícone para adicionar uma imagem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6932533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9F3A56-2912-4F6C-B763-FA01B5A3DBD6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978F880-622A-4AD4-AD12-DB8ACC4A855D}"/>
              </a:ext>
            </a:extLst>
          </p:cNvPr>
          <p:cNvSpPr>
            <a:spLocks noGrp="1"/>
          </p:cNvSpPr>
          <p:nvPr>
            <p:ph idx="1"/>
          </p:nvPr>
        </p:nvSpPr>
        <p:spPr bwMode="gray"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42E4203-C6EB-4A6B-B123-7F7ECE103EA1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de-DE"/>
              <a:t>Name of the Speaker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5ACFDB4-E040-4C21-85D2-79A7480946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/>
              <a:t>Topic Lore Ipsum</a:t>
            </a:r>
          </a:p>
        </p:txBody>
      </p:sp>
    </p:spTree>
    <p:extLst>
      <p:ext uri="{BB962C8B-B14F-4D97-AF65-F5344CB8AC3E}">
        <p14:creationId xmlns:p14="http://schemas.microsoft.com/office/powerpoint/2010/main" val="335850573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and Content - Patter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9B53F7F2-792C-5946-B26B-153D893CB55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311903" y="2097091"/>
            <a:ext cx="5437188" cy="410368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pt-BR" noProof="0"/>
              <a:t>Clique para editar os estilos de texto Mestres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A9FAEF4-2CDC-9742-AEF3-A25C5A448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6391" y="441325"/>
            <a:ext cx="7632700" cy="1223964"/>
          </a:xfrm>
          <a:prstGeom prst="rect">
            <a:avLst/>
          </a:prstGeom>
        </p:spPr>
        <p:txBody>
          <a:bodyPr lIns="0" tIns="0" rIns="0" bIns="0" anchor="t"/>
          <a:lstStyle/>
          <a:p>
            <a:r>
              <a:rPr lang="pt-BR" noProof="0"/>
              <a:t>Clique para editar o título Mestre</a:t>
            </a:r>
            <a:endParaRPr lang="en-GB" noProof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F9BC3C2-303A-12CB-9291-D0D960E99FC9}"/>
              </a:ext>
            </a:extLst>
          </p:cNvPr>
          <p:cNvSpPr txBox="1"/>
          <p:nvPr userDrawn="1"/>
        </p:nvSpPr>
        <p:spPr>
          <a:xfrm>
            <a:off x="4116388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>
                <a:solidFill>
                  <a:schemeClr val="tx1"/>
                </a:solidFill>
                <a:effectLst/>
                <a:latin typeface="Arial" panose="020B0604020202020204" pitchFamily="34" charset="0"/>
                <a:ea typeface="IAS Ribbon Sans Regular" pitchFamily="2" charset="0"/>
                <a:cs typeface="+mn-cs"/>
              </a:rPr>
              <a:t>13 – 17 July  •  Kigali, Rwanda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7A9DA97-3B37-BB0F-1BE6-74FB3CC95EA0}"/>
              </a:ext>
            </a:extLst>
          </p:cNvPr>
          <p:cNvSpPr txBox="1"/>
          <p:nvPr userDrawn="1"/>
        </p:nvSpPr>
        <p:spPr>
          <a:xfrm>
            <a:off x="7789864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>
                <a:solidFill>
                  <a:schemeClr val="tx1"/>
                </a:solidFill>
                <a:effectLst/>
                <a:latin typeface="Arial" panose="020B0604020202020204" pitchFamily="34" charset="0"/>
                <a:ea typeface="IAS Ribbon Sans Regular" pitchFamily="2" charset="0"/>
                <a:cs typeface="+mn-cs"/>
              </a:rPr>
              <a:t>ias2025.org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587F51E-9D60-F793-C968-27BFB68286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0" y="2097090"/>
            <a:ext cx="2381293" cy="4760909"/>
          </a:xfrm>
          <a:prstGeom prst="rect">
            <a:avLst/>
          </a:prstGeom>
        </p:spPr>
      </p:pic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14DCF326-D6B4-5E4A-8E2C-D9FE40FD28A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188719" y="2098800"/>
            <a:ext cx="4690800" cy="3571200"/>
          </a:xfrm>
          <a:prstGeom prst="rect">
            <a:avLst/>
          </a:prstGeom>
          <a:solidFill>
            <a:schemeClr val="accent2"/>
          </a:solidFill>
        </p:spPr>
        <p:txBody>
          <a:bodyPr lIns="0" tIns="0" rIns="0" bIns="0" anchor="ctr"/>
          <a:lstStyle>
            <a:lvl1pPr marL="0" indent="0" algn="ctr">
              <a:buNone/>
              <a:defRPr/>
            </a:lvl1pPr>
          </a:lstStyle>
          <a:p>
            <a:r>
              <a:rPr lang="pt-BR" noProof="0"/>
              <a:t>Clique no ícone para adicionar uma imagem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3289546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C6D1B286-EE94-DE44-8BBB-C1AC4686368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42913" y="2097089"/>
            <a:ext cx="5437187" cy="410368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pt-BR" noProof="0"/>
              <a:t>Clique para editar os estilos de texto Mestres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93976421-9C43-4A44-829D-511FFE0243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6391" y="441325"/>
            <a:ext cx="7632700" cy="1223964"/>
          </a:xfrm>
          <a:prstGeom prst="rect">
            <a:avLst/>
          </a:prstGeom>
        </p:spPr>
        <p:txBody>
          <a:bodyPr lIns="0" tIns="0" rIns="0" bIns="0" anchor="t"/>
          <a:lstStyle/>
          <a:p>
            <a:r>
              <a:rPr lang="pt-BR" noProof="0"/>
              <a:t>Clique para editar o título Mestre</a:t>
            </a:r>
            <a:endParaRPr lang="en-GB" noProof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BCB34A3-C584-1046-8C17-AB1BCE2694C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11903" y="2097091"/>
            <a:ext cx="5437188" cy="4103687"/>
          </a:xfrm>
          <a:prstGeom prst="rect">
            <a:avLst/>
          </a:prstGeom>
          <a:solidFill>
            <a:schemeClr val="accent2"/>
          </a:solidFill>
        </p:spPr>
        <p:txBody>
          <a:bodyPr lIns="0" tIns="0" rIns="0" bIns="0" anchor="ctr"/>
          <a:lstStyle>
            <a:lvl1pPr marL="0" indent="0" algn="ctr">
              <a:buNone/>
              <a:defRPr/>
            </a:lvl1pPr>
          </a:lstStyle>
          <a:p>
            <a:r>
              <a:rPr lang="pt-BR" noProof="0"/>
              <a:t>Clique no ícone para adicionar uma imagem</a:t>
            </a:r>
            <a:endParaRPr lang="en-GB" noProof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0FD6BC-85DA-4F47-A647-F2C427823D98}"/>
              </a:ext>
            </a:extLst>
          </p:cNvPr>
          <p:cNvSpPr txBox="1"/>
          <p:nvPr userDrawn="1"/>
        </p:nvSpPr>
        <p:spPr>
          <a:xfrm>
            <a:off x="442913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>
                <a:solidFill>
                  <a:schemeClr val="tx1"/>
                </a:solidFill>
                <a:effectLst/>
                <a:latin typeface="Arial" panose="020B0604020202020204" pitchFamily="34" charset="0"/>
                <a:ea typeface="IAS Ribbon Sans Regular" pitchFamily="2" charset="0"/>
                <a:cs typeface="+mn-cs"/>
              </a:rPr>
              <a:t>13 – 17 July  •  Kigali, Rwanda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4D34DC7-EE56-704B-BED2-428093484F64}"/>
              </a:ext>
            </a:extLst>
          </p:cNvPr>
          <p:cNvSpPr txBox="1"/>
          <p:nvPr userDrawn="1"/>
        </p:nvSpPr>
        <p:spPr>
          <a:xfrm>
            <a:off x="4116389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>
                <a:solidFill>
                  <a:schemeClr val="tx1"/>
                </a:solidFill>
                <a:effectLst/>
                <a:latin typeface="Arial" panose="020B0604020202020204" pitchFamily="34" charset="0"/>
                <a:ea typeface="IAS Ribbon Sans Regular" pitchFamily="2" charset="0"/>
                <a:cs typeface="+mn-cs"/>
              </a:rPr>
              <a:t>ias2025.org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51A06C6-814D-4A47-8F9A-552C373FA66E}"/>
              </a:ext>
            </a:extLst>
          </p:cNvPr>
          <p:cNvSpPr txBox="1"/>
          <p:nvPr userDrawn="1"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endParaRPr lang="en-GB" sz="1000" kern="1200" noProof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705588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slide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1EAEC98C-6D09-7F42-88C1-4A9DE54466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6391" y="441325"/>
            <a:ext cx="7632700" cy="4609306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>
              <a:defRPr sz="4800" b="0" i="0">
                <a:latin typeface="Arial" panose="020B0604020202020204" pitchFamily="34" charset="0"/>
                <a:ea typeface="IAS Ribbon Sans Regular" pitchFamily="2" charset="0"/>
              </a:defRPr>
            </a:lvl1pPr>
          </a:lstStyle>
          <a:p>
            <a:r>
              <a:rPr lang="en-GB" noProof="0"/>
              <a:t>“Click to edit Master title style”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B69231F-CE46-B143-A02F-F3089167ACB3}"/>
              </a:ext>
            </a:extLst>
          </p:cNvPr>
          <p:cNvSpPr txBox="1"/>
          <p:nvPr userDrawn="1"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endParaRPr lang="en-GB" sz="1000" kern="1200" noProof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683131-2416-4447-B094-A11566C2968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16388" y="5364956"/>
            <a:ext cx="7632700" cy="83581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000" b="0" i="0">
                <a:solidFill>
                  <a:schemeClr val="accent1"/>
                </a:solidFill>
                <a:latin typeface="Arial" panose="020B0604020202020204" pitchFamily="34" charset="0"/>
                <a:ea typeface="IAS Ribbon Sans Regular" pitchFamily="2" charset="0"/>
              </a:defRPr>
            </a:lvl1pPr>
          </a:lstStyle>
          <a:p>
            <a:pPr lvl="0"/>
            <a:r>
              <a:rPr lang="en-GB" noProof="0"/>
              <a:t>Quote citation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9CD793-F130-9CB2-2451-FA943BB6AE2F}"/>
              </a:ext>
            </a:extLst>
          </p:cNvPr>
          <p:cNvSpPr txBox="1"/>
          <p:nvPr userDrawn="1"/>
        </p:nvSpPr>
        <p:spPr>
          <a:xfrm>
            <a:off x="4116388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>
                <a:solidFill>
                  <a:schemeClr val="tx1"/>
                </a:solidFill>
                <a:effectLst/>
                <a:latin typeface="Arial" panose="020B0604020202020204" pitchFamily="34" charset="0"/>
                <a:ea typeface="IAS Ribbon Sans Regular" pitchFamily="2" charset="0"/>
                <a:cs typeface="+mn-cs"/>
              </a:rPr>
              <a:t>13 – 17 July  •  Kigali, Rwanda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239B4C-6F81-2889-0EB9-39A0F6583ECD}"/>
              </a:ext>
            </a:extLst>
          </p:cNvPr>
          <p:cNvSpPr txBox="1"/>
          <p:nvPr userDrawn="1"/>
        </p:nvSpPr>
        <p:spPr>
          <a:xfrm>
            <a:off x="7789864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>
                <a:solidFill>
                  <a:schemeClr val="tx1"/>
                </a:solidFill>
                <a:effectLst/>
                <a:latin typeface="Arial" panose="020B0604020202020204" pitchFamily="34" charset="0"/>
                <a:ea typeface="IAS Ribbon Sans Regular" pitchFamily="2" charset="0"/>
                <a:cs typeface="+mn-cs"/>
              </a:rPr>
              <a:t>ias2025.org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5E9DFF-8818-3B55-540A-51B035EB08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098800"/>
            <a:ext cx="3569400" cy="475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3466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93340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88">
          <p15:clr>
            <a:srgbClr val="FBAE40"/>
          </p15:clr>
        </p15:guide>
        <p15:guide id="2" orient="horz" pos="1729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">
            <a:extLst>
              <a:ext uri="{FF2B5EF4-FFF2-40B4-BE49-F238E27FC236}">
                <a16:creationId xmlns:a16="http://schemas.microsoft.com/office/drawing/2014/main" id="{BC9E3BDD-B75B-6F21-799C-DDB872D44F9F}"/>
              </a:ext>
            </a:extLst>
          </p:cNvPr>
          <p:cNvSpPr txBox="1"/>
          <p:nvPr userDrawn="1"/>
        </p:nvSpPr>
        <p:spPr>
          <a:xfrm>
            <a:off x="442913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>
                <a:solidFill>
                  <a:schemeClr val="tx1"/>
                </a:solidFill>
                <a:effectLst/>
                <a:latin typeface="Arial" panose="020B0604020202020204" pitchFamily="34" charset="0"/>
                <a:ea typeface="IAS Ribbon Sans Regular" pitchFamily="2" charset="0"/>
                <a:cs typeface="+mn-cs"/>
              </a:rPr>
              <a:t>13 – 17 July  •  Kigali, Rwanda</a:t>
            </a:r>
          </a:p>
        </p:txBody>
      </p:sp>
      <p:sp>
        <p:nvSpPr>
          <p:cNvPr id="3" name="TextBox 10">
            <a:extLst>
              <a:ext uri="{FF2B5EF4-FFF2-40B4-BE49-F238E27FC236}">
                <a16:creationId xmlns:a16="http://schemas.microsoft.com/office/drawing/2014/main" id="{FD534175-797A-CA1E-74CB-AAEABB7BC79D}"/>
              </a:ext>
            </a:extLst>
          </p:cNvPr>
          <p:cNvSpPr txBox="1"/>
          <p:nvPr userDrawn="1"/>
        </p:nvSpPr>
        <p:spPr>
          <a:xfrm>
            <a:off x="4116389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/>
            <a:r>
              <a:rPr lang="en-GB" sz="1000" b="0" i="0" kern="1200" noProof="0">
                <a:solidFill>
                  <a:schemeClr val="tx1"/>
                </a:solidFill>
                <a:effectLst/>
                <a:latin typeface="Arial" panose="020B0604020202020204" pitchFamily="34" charset="0"/>
                <a:ea typeface="IAS Ribbon Sans Regular" pitchFamily="2" charset="0"/>
                <a:cs typeface="+mn-cs"/>
              </a:rPr>
              <a:t>ias2025.org</a:t>
            </a:r>
          </a:p>
        </p:txBody>
      </p:sp>
    </p:spTree>
    <p:extLst>
      <p:ext uri="{BB962C8B-B14F-4D97-AF65-F5344CB8AC3E}">
        <p14:creationId xmlns:p14="http://schemas.microsoft.com/office/powerpoint/2010/main" val="27561278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88">
          <p15:clr>
            <a:srgbClr val="FBAE40"/>
          </p15:clr>
        </p15:guide>
        <p15:guide id="2" orient="horz" pos="1729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60E06508-29B0-CD26-5E55-B30DFEB51329}"/>
              </a:ext>
            </a:extLst>
          </p:cNvPr>
          <p:cNvSpPr/>
          <p:nvPr userDrawn="1"/>
        </p:nvSpPr>
        <p:spPr>
          <a:xfrm>
            <a:off x="0" y="0"/>
            <a:ext cx="12192000" cy="16652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1EAEC98C-6D09-7F42-88C1-4A9DE5446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6391" y="1812056"/>
            <a:ext cx="7357341" cy="4296397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defRPr sz="6000"/>
            </a:lvl1pPr>
          </a:lstStyle>
          <a:p>
            <a:r>
              <a:rPr lang="pt-BR" noProof="0"/>
              <a:t>Clique para editar o título Mestre</a:t>
            </a:r>
            <a:endParaRPr lang="en-GB" noProof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B69231F-CE46-B143-A02F-F3089167ACB3}"/>
              </a:ext>
            </a:extLst>
          </p:cNvPr>
          <p:cNvSpPr txBox="1"/>
          <p:nvPr userDrawn="1"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endParaRPr lang="en-GB" sz="1000" kern="1200" noProof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27F30928-B8B0-4CD7-EA8A-AA46742A9F8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16388" y="1162358"/>
            <a:ext cx="7357344" cy="433798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>
              <a:buNone/>
              <a:defRPr sz="2800" b="1" i="0">
                <a:solidFill>
                  <a:schemeClr val="accent1"/>
                </a:solidFill>
                <a:latin typeface="+mj-lt"/>
                <a:ea typeface="IAS Ribbon Sans Bold" pitchFamily="2" charset="0"/>
              </a:defRPr>
            </a:lvl1pPr>
          </a:lstStyle>
          <a:p>
            <a:pPr lvl="0"/>
            <a:r>
              <a:rPr lang="en-GB" noProof="0"/>
              <a:t>Session name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0750B0-F078-4486-2017-F8B331530B6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6388" y="696043"/>
            <a:ext cx="7357344" cy="385199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GB" noProof="0"/>
              <a:t>Presenter name &amp; affiliation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A26220-484C-E021-DC95-3F0DB777000E}"/>
              </a:ext>
            </a:extLst>
          </p:cNvPr>
          <p:cNvSpPr txBox="1"/>
          <p:nvPr userDrawn="1"/>
        </p:nvSpPr>
        <p:spPr>
          <a:xfrm>
            <a:off x="4116388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13 – 17 July  •  Kigali, Rwanda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8538053-F5FF-0EEB-86C2-6343D0DDDCD0}"/>
              </a:ext>
            </a:extLst>
          </p:cNvPr>
          <p:cNvSpPr txBox="1"/>
          <p:nvPr userDrawn="1"/>
        </p:nvSpPr>
        <p:spPr>
          <a:xfrm>
            <a:off x="7789864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ias2025.org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33650E2-923F-C3D8-A779-3D63B9AD3B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9214" y="4060719"/>
            <a:ext cx="3069934" cy="228776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1003BC-2DBC-50F0-53BB-5291084D702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0" y="0"/>
            <a:ext cx="36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6665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2434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1EAEC98C-6D09-7F42-88C1-4A9DE5446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6391" y="441325"/>
            <a:ext cx="7632700" cy="5759450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>
              <a:defRPr sz="6000"/>
            </a:lvl1pPr>
          </a:lstStyle>
          <a:p>
            <a:r>
              <a:rPr lang="pt-BR" noProof="0"/>
              <a:t>Clique para editar o título Mestre</a:t>
            </a:r>
            <a:endParaRPr lang="en-GB" noProof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B69231F-CE46-B143-A02F-F3089167ACB3}"/>
              </a:ext>
            </a:extLst>
          </p:cNvPr>
          <p:cNvSpPr txBox="1"/>
          <p:nvPr userDrawn="1"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endParaRPr lang="en-GB" sz="1000" kern="1200" noProof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BF5EE9-054B-49CF-C714-3B4EF9E4C64F}"/>
              </a:ext>
            </a:extLst>
          </p:cNvPr>
          <p:cNvSpPr txBox="1"/>
          <p:nvPr userDrawn="1"/>
        </p:nvSpPr>
        <p:spPr>
          <a:xfrm>
            <a:off x="4116388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13 – 17 July  •  Kigali, Rwanda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70DA7D-2DD8-A57A-3FF5-CAA8CD78ED41}"/>
              </a:ext>
            </a:extLst>
          </p:cNvPr>
          <p:cNvSpPr txBox="1"/>
          <p:nvPr userDrawn="1"/>
        </p:nvSpPr>
        <p:spPr>
          <a:xfrm>
            <a:off x="7789864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ias2025.org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C70770-A7D4-D1BA-618C-E7C4E5567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098800"/>
            <a:ext cx="3569400" cy="475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06715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A84E54A-D965-FC50-802E-562CE671CB7A}"/>
              </a:ext>
            </a:extLst>
          </p:cNvPr>
          <p:cNvSpPr/>
          <p:nvPr userDrawn="1"/>
        </p:nvSpPr>
        <p:spPr>
          <a:xfrm>
            <a:off x="0" y="0"/>
            <a:ext cx="12192000" cy="16652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91C2EAF-4008-1240-8C52-9E641194B157}"/>
              </a:ext>
            </a:extLst>
          </p:cNvPr>
          <p:cNvSpPr txBox="1"/>
          <p:nvPr userDrawn="1"/>
        </p:nvSpPr>
        <p:spPr>
          <a:xfrm>
            <a:off x="442913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13 – 17 July  •  Kigali, Rwanda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0B918DAA-45D8-EF4A-B0DE-9DB83618D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441325"/>
            <a:ext cx="8891914" cy="1223964"/>
          </a:xfrm>
          <a:prstGeom prst="rect">
            <a:avLst/>
          </a:prstGeom>
        </p:spPr>
        <p:txBody>
          <a:bodyPr lIns="0" tIns="0" rIns="0" bIns="0" anchor="t"/>
          <a:lstStyle/>
          <a:p>
            <a:r>
              <a:rPr lang="pt-BR" noProof="0"/>
              <a:t>Clique para editar o título Mestre</a:t>
            </a:r>
            <a:endParaRPr lang="en-GB" noProof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9497C5-5C94-8C43-959D-C5FE7F60E92D}"/>
              </a:ext>
            </a:extLst>
          </p:cNvPr>
          <p:cNvSpPr txBox="1"/>
          <p:nvPr userDrawn="1"/>
        </p:nvSpPr>
        <p:spPr>
          <a:xfrm>
            <a:off x="4116389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ias2025.org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DE0E92-4155-274E-B8D3-6224F5791510}"/>
              </a:ext>
            </a:extLst>
          </p:cNvPr>
          <p:cNvSpPr txBox="1"/>
          <p:nvPr userDrawn="1"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endParaRPr lang="en-GB" sz="1000" kern="1200" noProof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92C575-DA7D-953C-CA15-BC6E245458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25891" y="207065"/>
            <a:ext cx="1769829" cy="1318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31562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C6D1B286-EE94-DE44-8BBB-C1AC4686368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42913" y="2097089"/>
            <a:ext cx="5437187" cy="410368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pt-BR" noProof="0"/>
              <a:t>Clique para editar os estilos de texto Mestres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9B53F7F2-792C-5946-B26B-153D893CB55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311903" y="2097091"/>
            <a:ext cx="5437188" cy="410368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/>
            </a:lvl1pPr>
          </a:lstStyle>
          <a:p>
            <a:pPr lvl="0"/>
            <a:r>
              <a:rPr lang="pt-BR" noProof="0"/>
              <a:t>Clique para editar os estilos de texto Mestres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180687-9ED9-514C-9D5C-4D3E75055068}"/>
              </a:ext>
            </a:extLst>
          </p:cNvPr>
          <p:cNvSpPr txBox="1"/>
          <p:nvPr userDrawn="1"/>
        </p:nvSpPr>
        <p:spPr>
          <a:xfrm>
            <a:off x="442913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13 – 17 July  •  Kigali, Rwanda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5A67C6D-451D-6C40-B015-49D120732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6391" y="441325"/>
            <a:ext cx="7632700" cy="1223964"/>
          </a:xfrm>
          <a:prstGeom prst="rect">
            <a:avLst/>
          </a:prstGeom>
        </p:spPr>
        <p:txBody>
          <a:bodyPr lIns="0" tIns="0" rIns="0" bIns="0" anchor="t"/>
          <a:lstStyle/>
          <a:p>
            <a:r>
              <a:rPr lang="pt-BR" noProof="0"/>
              <a:t>Clique para editar o título Mestre</a:t>
            </a:r>
            <a:endParaRPr lang="en-GB" noProof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17245EE-BB3A-034C-BE06-055376C80D0C}"/>
              </a:ext>
            </a:extLst>
          </p:cNvPr>
          <p:cNvSpPr txBox="1"/>
          <p:nvPr userDrawn="1"/>
        </p:nvSpPr>
        <p:spPr>
          <a:xfrm>
            <a:off x="4116389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ias2025.org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8551B1C-217B-4F4B-81FF-529B758036DF}"/>
              </a:ext>
            </a:extLst>
          </p:cNvPr>
          <p:cNvSpPr txBox="1"/>
          <p:nvPr userDrawn="1"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endParaRPr lang="en-GB" sz="1000" kern="1200" noProof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826389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ent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2D4093A-7AF9-304D-AE6D-F745B4F0164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2915" y="3256767"/>
            <a:ext cx="5437188" cy="2944008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GB" noProof="0" err="1"/>
              <a:t>Nulla</a:t>
            </a:r>
            <a:r>
              <a:rPr lang="en-GB" noProof="0"/>
              <a:t> </a:t>
            </a:r>
            <a:r>
              <a:rPr lang="en-GB" noProof="0" err="1"/>
              <a:t>quis</a:t>
            </a:r>
            <a:r>
              <a:rPr lang="en-GB" noProof="0"/>
              <a:t> lorem </a:t>
            </a:r>
            <a:r>
              <a:rPr lang="en-GB" noProof="0" err="1"/>
              <a:t>ut</a:t>
            </a:r>
            <a:r>
              <a:rPr lang="en-GB" noProof="0"/>
              <a:t> libero </a:t>
            </a:r>
            <a:r>
              <a:rPr lang="en-GB" noProof="0" err="1"/>
              <a:t>malesuada</a:t>
            </a:r>
            <a:r>
              <a:rPr lang="en-GB" noProof="0"/>
              <a:t> </a:t>
            </a:r>
            <a:r>
              <a:rPr lang="en-GB" noProof="0" err="1"/>
              <a:t>feugiat</a:t>
            </a:r>
            <a:r>
              <a:rPr lang="en-GB" noProof="0"/>
              <a:t>. </a:t>
            </a:r>
            <a:r>
              <a:rPr lang="en-GB" noProof="0" err="1"/>
              <a:t>Curabitur</a:t>
            </a:r>
            <a:r>
              <a:rPr lang="en-GB" noProof="0"/>
              <a:t> non </a:t>
            </a:r>
            <a:r>
              <a:rPr lang="en-GB" noProof="0" err="1"/>
              <a:t>nulla</a:t>
            </a:r>
            <a:r>
              <a:rPr lang="en-GB" noProof="0"/>
              <a:t> sit </a:t>
            </a:r>
            <a:r>
              <a:rPr lang="en-GB" noProof="0" err="1"/>
              <a:t>amet</a:t>
            </a:r>
            <a:r>
              <a:rPr lang="en-GB" noProof="0"/>
              <a:t> </a:t>
            </a:r>
            <a:r>
              <a:rPr lang="en-GB" noProof="0" err="1"/>
              <a:t>nisl</a:t>
            </a:r>
            <a:r>
              <a:rPr lang="en-GB" noProof="0"/>
              <a:t> tempus convallis </a:t>
            </a:r>
            <a:r>
              <a:rPr lang="en-GB" noProof="0" err="1"/>
              <a:t>quis</a:t>
            </a:r>
            <a:r>
              <a:rPr lang="en-GB" noProof="0"/>
              <a:t> ac </a:t>
            </a:r>
            <a:r>
              <a:rPr lang="en-GB" noProof="0" err="1"/>
              <a:t>lectus</a:t>
            </a:r>
            <a:r>
              <a:rPr lang="en-GB" noProof="0"/>
              <a:t>.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FEE9A4EF-A011-1744-9932-D74E1968F6E7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311903" y="441325"/>
            <a:ext cx="5437188" cy="575945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pt-BR" noProof="0"/>
              <a:t>Clique para editar os estilos de texto Mestres</a:t>
            </a:r>
          </a:p>
        </p:txBody>
      </p:sp>
      <p:sp>
        <p:nvSpPr>
          <p:cNvPr id="16" name="Title 10">
            <a:extLst>
              <a:ext uri="{FF2B5EF4-FFF2-40B4-BE49-F238E27FC236}">
                <a16:creationId xmlns:a16="http://schemas.microsoft.com/office/drawing/2014/main" id="{091C71F5-B0A7-8745-8F8B-E636D57FA2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1665294"/>
            <a:ext cx="5437187" cy="1428641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pt-BR" noProof="0"/>
              <a:t>Clique para editar o título Mestre</a:t>
            </a:r>
            <a:endParaRPr lang="en-GB" noProof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7465E4D-8ADE-2143-908C-7C2920965ACF}"/>
              </a:ext>
            </a:extLst>
          </p:cNvPr>
          <p:cNvSpPr txBox="1"/>
          <p:nvPr userDrawn="1"/>
        </p:nvSpPr>
        <p:spPr>
          <a:xfrm>
            <a:off x="442913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13 – 17 July  •  Kigali, Rwanda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D76478F-F1E2-AD47-BAC6-395C98E2FF59}"/>
              </a:ext>
            </a:extLst>
          </p:cNvPr>
          <p:cNvSpPr txBox="1"/>
          <p:nvPr userDrawn="1"/>
        </p:nvSpPr>
        <p:spPr>
          <a:xfrm>
            <a:off x="4116389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ias2025.org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7AD4010-0096-6B46-B74C-E77670FCDEA8}"/>
              </a:ext>
            </a:extLst>
          </p:cNvPr>
          <p:cNvSpPr txBox="1"/>
          <p:nvPr userDrawn="1"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endParaRPr lang="en-GB" sz="1000" kern="1200" noProof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0331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und Bild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9F3A56-2912-4F6C-B763-FA01B5A3DBD6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978F880-622A-4AD4-AD12-DB8ACC4A855D}"/>
              </a:ext>
            </a:extLst>
          </p:cNvPr>
          <p:cNvSpPr>
            <a:spLocks noGrp="1"/>
          </p:cNvSpPr>
          <p:nvPr>
            <p:ph idx="1"/>
          </p:nvPr>
        </p:nvSpPr>
        <p:spPr bwMode="gray"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42E4203-C6EB-4A6B-B123-7F7ECE103EA1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de-DE"/>
              <a:t>Name of the Speaker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5ACFDB4-E040-4C21-85D2-79A7480946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/>
              <a:t>Topic Lore Ipsum</a:t>
            </a:r>
          </a:p>
        </p:txBody>
      </p:sp>
      <p:sp>
        <p:nvSpPr>
          <p:cNvPr id="8" name="Bildplatzhalter 7">
            <a:extLst>
              <a:ext uri="{FF2B5EF4-FFF2-40B4-BE49-F238E27FC236}">
                <a16:creationId xmlns:a16="http://schemas.microsoft.com/office/drawing/2014/main" id="{F5E3B62B-CF09-471B-9761-31105E803B9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 bwMode="gray">
          <a:xfrm>
            <a:off x="6996113" y="0"/>
            <a:ext cx="5195887" cy="68580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629660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ent with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9B53F7F2-792C-5946-B26B-153D893CB55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116388" y="2097089"/>
            <a:ext cx="7632703" cy="410369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pt-BR" noProof="0"/>
              <a:t>Clique para editar os estilos de texto Mestres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663AB3E-8BB7-2D4E-9A4B-1FA373B92B4A}"/>
              </a:ext>
            </a:extLst>
          </p:cNvPr>
          <p:cNvSpPr txBox="1"/>
          <p:nvPr userDrawn="1"/>
        </p:nvSpPr>
        <p:spPr>
          <a:xfrm>
            <a:off x="442913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13 – 17 July  •  Kigali, Rwanda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4C75301D-79B8-304D-A9AB-978AFF907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6391" y="441325"/>
            <a:ext cx="7632700" cy="1223964"/>
          </a:xfrm>
          <a:prstGeom prst="rect">
            <a:avLst/>
          </a:prstGeom>
        </p:spPr>
        <p:txBody>
          <a:bodyPr lIns="0" tIns="0" rIns="0" bIns="0" anchor="t"/>
          <a:lstStyle/>
          <a:p>
            <a:r>
              <a:rPr lang="pt-BR" noProof="0"/>
              <a:t>Clique para editar o título Mestre</a:t>
            </a:r>
            <a:endParaRPr lang="en-GB" noProof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EEB2E94-95BD-AF4A-8CB8-DEF6AF2D71CC}"/>
              </a:ext>
            </a:extLst>
          </p:cNvPr>
          <p:cNvSpPr txBox="1"/>
          <p:nvPr userDrawn="1"/>
        </p:nvSpPr>
        <p:spPr>
          <a:xfrm>
            <a:off x="4116389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ias2025.org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3903E21-8E3C-EA42-845E-ACA015593389}"/>
              </a:ext>
            </a:extLst>
          </p:cNvPr>
          <p:cNvSpPr txBox="1"/>
          <p:nvPr userDrawn="1"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endParaRPr lang="en-GB" sz="1000" kern="1200" noProof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60080C-8E2C-13C8-F305-B9340CF0ACD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2913" y="2097088"/>
            <a:ext cx="3368799" cy="410368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noProof="0" err="1"/>
              <a:t>Nulla</a:t>
            </a:r>
            <a:r>
              <a:rPr lang="en-GB" noProof="0"/>
              <a:t> </a:t>
            </a:r>
            <a:r>
              <a:rPr lang="en-GB" noProof="0" err="1"/>
              <a:t>quis</a:t>
            </a:r>
            <a:r>
              <a:rPr lang="en-GB" noProof="0"/>
              <a:t> lorem </a:t>
            </a:r>
            <a:r>
              <a:rPr lang="en-GB" noProof="0" err="1"/>
              <a:t>ut</a:t>
            </a:r>
            <a:r>
              <a:rPr lang="en-GB" noProof="0"/>
              <a:t> libero </a:t>
            </a:r>
            <a:r>
              <a:rPr lang="en-GB" noProof="0" err="1"/>
              <a:t>malesuada</a:t>
            </a:r>
            <a:r>
              <a:rPr lang="en-GB" noProof="0"/>
              <a:t> </a:t>
            </a:r>
            <a:r>
              <a:rPr lang="en-GB" noProof="0" err="1"/>
              <a:t>feugiat</a:t>
            </a:r>
            <a:r>
              <a:rPr lang="en-GB" noProof="0"/>
              <a:t>. </a:t>
            </a:r>
            <a:r>
              <a:rPr lang="en-GB" noProof="0" err="1"/>
              <a:t>Curabitur</a:t>
            </a:r>
            <a:r>
              <a:rPr lang="en-GB" noProof="0"/>
              <a:t> non </a:t>
            </a:r>
            <a:r>
              <a:rPr lang="en-GB" noProof="0" err="1"/>
              <a:t>nulla</a:t>
            </a:r>
            <a:r>
              <a:rPr lang="en-GB" noProof="0"/>
              <a:t> sit </a:t>
            </a:r>
            <a:r>
              <a:rPr lang="en-GB" noProof="0" err="1"/>
              <a:t>amet</a:t>
            </a:r>
            <a:r>
              <a:rPr lang="en-GB" noProof="0"/>
              <a:t> </a:t>
            </a:r>
            <a:r>
              <a:rPr lang="en-GB" noProof="0" err="1"/>
              <a:t>nisl</a:t>
            </a:r>
            <a:r>
              <a:rPr lang="en-GB" noProof="0"/>
              <a:t> tempus convallis </a:t>
            </a:r>
            <a:r>
              <a:rPr lang="en-GB" noProof="0" err="1"/>
              <a:t>quis</a:t>
            </a:r>
            <a:r>
              <a:rPr lang="en-GB" noProof="0"/>
              <a:t> ac </a:t>
            </a:r>
            <a:r>
              <a:rPr lang="en-GB" noProof="0" err="1"/>
              <a:t>lectus</a:t>
            </a:r>
            <a:r>
              <a:rPr lang="en-GB" noProof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526843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88">
          <p15:clr>
            <a:srgbClr val="FBAE40"/>
          </p15:clr>
        </p15:guide>
        <p15:guide id="2" orient="horz" pos="1729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ent with 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9B53F7F2-792C-5946-B26B-153D893CB55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311900" y="2097089"/>
            <a:ext cx="5437191" cy="410369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pt-BR" noProof="0"/>
              <a:t>Clique para editar os estilos de texto Mestres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663AB3E-8BB7-2D4E-9A4B-1FA373B92B4A}"/>
              </a:ext>
            </a:extLst>
          </p:cNvPr>
          <p:cNvSpPr txBox="1"/>
          <p:nvPr userDrawn="1"/>
        </p:nvSpPr>
        <p:spPr>
          <a:xfrm>
            <a:off x="442913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13 – 17 July  •  Kigali, Rwanda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4C75301D-79B8-304D-A9AB-978AFF907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6391" y="441325"/>
            <a:ext cx="7632700" cy="1223964"/>
          </a:xfrm>
          <a:prstGeom prst="rect">
            <a:avLst/>
          </a:prstGeom>
        </p:spPr>
        <p:txBody>
          <a:bodyPr lIns="0" tIns="0" rIns="0" bIns="0" anchor="t"/>
          <a:lstStyle/>
          <a:p>
            <a:r>
              <a:rPr lang="pt-BR" noProof="0"/>
              <a:t>Clique para editar o título Mestre</a:t>
            </a:r>
            <a:endParaRPr lang="en-GB" noProof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EEB2E94-95BD-AF4A-8CB8-DEF6AF2D71CC}"/>
              </a:ext>
            </a:extLst>
          </p:cNvPr>
          <p:cNvSpPr txBox="1"/>
          <p:nvPr userDrawn="1"/>
        </p:nvSpPr>
        <p:spPr>
          <a:xfrm>
            <a:off x="4116389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ias2025.org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3903E21-8E3C-EA42-845E-ACA015593389}"/>
              </a:ext>
            </a:extLst>
          </p:cNvPr>
          <p:cNvSpPr txBox="1"/>
          <p:nvPr userDrawn="1"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endParaRPr lang="en-GB" sz="1000" kern="1200" noProof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60080C-8E2C-13C8-F305-B9340CF0ACD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2913" y="2097088"/>
            <a:ext cx="5437187" cy="410368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noProof="0" err="1"/>
              <a:t>Nulla</a:t>
            </a:r>
            <a:r>
              <a:rPr lang="en-GB" noProof="0"/>
              <a:t> </a:t>
            </a:r>
            <a:r>
              <a:rPr lang="en-GB" noProof="0" err="1"/>
              <a:t>quis</a:t>
            </a:r>
            <a:r>
              <a:rPr lang="en-GB" noProof="0"/>
              <a:t> lorem </a:t>
            </a:r>
            <a:r>
              <a:rPr lang="en-GB" noProof="0" err="1"/>
              <a:t>ut</a:t>
            </a:r>
            <a:r>
              <a:rPr lang="en-GB" noProof="0"/>
              <a:t> libero </a:t>
            </a:r>
            <a:r>
              <a:rPr lang="en-GB" noProof="0" err="1"/>
              <a:t>malesuada</a:t>
            </a:r>
            <a:r>
              <a:rPr lang="en-GB" noProof="0"/>
              <a:t> </a:t>
            </a:r>
            <a:r>
              <a:rPr lang="en-GB" noProof="0" err="1"/>
              <a:t>feugiat</a:t>
            </a:r>
            <a:r>
              <a:rPr lang="en-GB" noProof="0"/>
              <a:t>. </a:t>
            </a:r>
            <a:r>
              <a:rPr lang="en-GB" noProof="0" err="1"/>
              <a:t>Curabitur</a:t>
            </a:r>
            <a:r>
              <a:rPr lang="en-GB" noProof="0"/>
              <a:t> non </a:t>
            </a:r>
            <a:r>
              <a:rPr lang="en-GB" noProof="0" err="1"/>
              <a:t>nulla</a:t>
            </a:r>
            <a:r>
              <a:rPr lang="en-GB" noProof="0"/>
              <a:t> sit </a:t>
            </a:r>
            <a:r>
              <a:rPr lang="en-GB" noProof="0" err="1"/>
              <a:t>amet</a:t>
            </a:r>
            <a:r>
              <a:rPr lang="en-GB" noProof="0"/>
              <a:t> </a:t>
            </a:r>
            <a:r>
              <a:rPr lang="en-GB" noProof="0" err="1"/>
              <a:t>nisl</a:t>
            </a:r>
            <a:r>
              <a:rPr lang="en-GB" noProof="0"/>
              <a:t> tempus convallis </a:t>
            </a:r>
            <a:r>
              <a:rPr lang="en-GB" noProof="0" err="1"/>
              <a:t>quis</a:t>
            </a:r>
            <a:r>
              <a:rPr lang="en-GB" noProof="0"/>
              <a:t> ac </a:t>
            </a:r>
            <a:r>
              <a:rPr lang="en-GB" noProof="0" err="1"/>
              <a:t>lectus</a:t>
            </a:r>
            <a:r>
              <a:rPr lang="en-GB" noProof="0"/>
              <a:t>.</a:t>
            </a:r>
          </a:p>
          <a:p>
            <a:r>
              <a:rPr lang="en-GB" noProof="0"/>
              <a:t>Proin </a:t>
            </a:r>
            <a:r>
              <a:rPr lang="en-GB" noProof="0" err="1"/>
              <a:t>eget</a:t>
            </a:r>
            <a:r>
              <a:rPr lang="en-GB" noProof="0"/>
              <a:t> </a:t>
            </a:r>
            <a:r>
              <a:rPr lang="en-GB" noProof="0" err="1"/>
              <a:t>tortor</a:t>
            </a:r>
            <a:r>
              <a:rPr lang="en-GB" noProof="0"/>
              <a:t> </a:t>
            </a:r>
            <a:r>
              <a:rPr lang="en-GB" noProof="0" err="1"/>
              <a:t>risus</a:t>
            </a:r>
            <a:r>
              <a:rPr lang="en-GB" noProof="0"/>
              <a:t>. Lorem ipsum </a:t>
            </a:r>
            <a:r>
              <a:rPr lang="en-GB" noProof="0" err="1"/>
              <a:t>dolor</a:t>
            </a:r>
            <a:r>
              <a:rPr lang="en-GB" noProof="0"/>
              <a:t> sit </a:t>
            </a:r>
            <a:r>
              <a:rPr lang="en-GB" noProof="0" err="1"/>
              <a:t>amet</a:t>
            </a:r>
            <a:r>
              <a:rPr lang="en-GB" noProof="0"/>
              <a:t>, </a:t>
            </a:r>
            <a:r>
              <a:rPr lang="en-GB" noProof="0" err="1"/>
              <a:t>consectetur</a:t>
            </a:r>
            <a:r>
              <a:rPr lang="en-GB" noProof="0"/>
              <a:t> </a:t>
            </a:r>
            <a:r>
              <a:rPr lang="en-GB" noProof="0" err="1"/>
              <a:t>adipiscing</a:t>
            </a:r>
            <a:r>
              <a:rPr lang="en-GB" noProof="0"/>
              <a:t> </a:t>
            </a:r>
            <a:r>
              <a:rPr lang="en-GB" noProof="0" err="1"/>
              <a:t>elit</a:t>
            </a:r>
            <a:r>
              <a:rPr lang="en-GB" noProof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496750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88">
          <p15:clr>
            <a:srgbClr val="FBAE40"/>
          </p15:clr>
        </p15:guide>
        <p15:guide id="2" orient="horz" pos="1729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ent with Tex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9B53F7F2-792C-5946-B26B-153D893CB55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075613" y="2097089"/>
            <a:ext cx="3673478" cy="410369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pt-BR" noProof="0"/>
              <a:t>Clique para editar os estilos de texto Mestres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663AB3E-8BB7-2D4E-9A4B-1FA373B92B4A}"/>
              </a:ext>
            </a:extLst>
          </p:cNvPr>
          <p:cNvSpPr txBox="1"/>
          <p:nvPr userDrawn="1"/>
        </p:nvSpPr>
        <p:spPr>
          <a:xfrm>
            <a:off x="442913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13 – 17 July  •  Kigali, Rwanda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4C75301D-79B8-304D-A9AB-978AFF907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6391" y="441325"/>
            <a:ext cx="7632700" cy="1223964"/>
          </a:xfrm>
          <a:prstGeom prst="rect">
            <a:avLst/>
          </a:prstGeom>
        </p:spPr>
        <p:txBody>
          <a:bodyPr lIns="0" tIns="0" rIns="0" bIns="0" anchor="t"/>
          <a:lstStyle/>
          <a:p>
            <a:r>
              <a:rPr lang="pt-BR" noProof="0"/>
              <a:t>Clique para editar o título Mestre</a:t>
            </a:r>
            <a:endParaRPr lang="en-GB" noProof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EEB2E94-95BD-AF4A-8CB8-DEF6AF2D71CC}"/>
              </a:ext>
            </a:extLst>
          </p:cNvPr>
          <p:cNvSpPr txBox="1"/>
          <p:nvPr userDrawn="1"/>
        </p:nvSpPr>
        <p:spPr>
          <a:xfrm>
            <a:off x="4116389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ias2025.org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3903E21-8E3C-EA42-845E-ACA015593389}"/>
              </a:ext>
            </a:extLst>
          </p:cNvPr>
          <p:cNvSpPr txBox="1"/>
          <p:nvPr userDrawn="1"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endParaRPr lang="en-GB" sz="1000" kern="1200" noProof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60080C-8E2C-13C8-F305-B9340CF0ACD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2913" y="2097088"/>
            <a:ext cx="7200900" cy="410368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noProof="0" err="1"/>
              <a:t>Nulla</a:t>
            </a:r>
            <a:r>
              <a:rPr lang="en-GB" noProof="0"/>
              <a:t> </a:t>
            </a:r>
            <a:r>
              <a:rPr lang="en-GB" noProof="0" err="1"/>
              <a:t>quis</a:t>
            </a:r>
            <a:r>
              <a:rPr lang="en-GB" noProof="0"/>
              <a:t> lorem </a:t>
            </a:r>
            <a:r>
              <a:rPr lang="en-GB" noProof="0" err="1"/>
              <a:t>ut</a:t>
            </a:r>
            <a:r>
              <a:rPr lang="en-GB" noProof="0"/>
              <a:t> libero </a:t>
            </a:r>
            <a:r>
              <a:rPr lang="en-GB" noProof="0" err="1"/>
              <a:t>malesuada</a:t>
            </a:r>
            <a:r>
              <a:rPr lang="en-GB" noProof="0"/>
              <a:t> </a:t>
            </a:r>
            <a:r>
              <a:rPr lang="en-GB" noProof="0" err="1"/>
              <a:t>feugiat</a:t>
            </a:r>
            <a:r>
              <a:rPr lang="en-GB" noProof="0"/>
              <a:t>. </a:t>
            </a:r>
            <a:r>
              <a:rPr lang="en-GB" noProof="0" err="1"/>
              <a:t>Curabitur</a:t>
            </a:r>
            <a:r>
              <a:rPr lang="en-GB" noProof="0"/>
              <a:t> non </a:t>
            </a:r>
            <a:r>
              <a:rPr lang="en-GB" noProof="0" err="1"/>
              <a:t>nulla</a:t>
            </a:r>
            <a:r>
              <a:rPr lang="en-GB" noProof="0"/>
              <a:t> sit </a:t>
            </a:r>
            <a:r>
              <a:rPr lang="en-GB" noProof="0" err="1"/>
              <a:t>amet</a:t>
            </a:r>
            <a:r>
              <a:rPr lang="en-GB" noProof="0"/>
              <a:t> </a:t>
            </a:r>
            <a:r>
              <a:rPr lang="en-GB" noProof="0" err="1"/>
              <a:t>nisl</a:t>
            </a:r>
            <a:r>
              <a:rPr lang="en-GB" noProof="0"/>
              <a:t> tempus convallis </a:t>
            </a:r>
            <a:r>
              <a:rPr lang="en-GB" noProof="0" err="1"/>
              <a:t>quis</a:t>
            </a:r>
            <a:r>
              <a:rPr lang="en-GB" noProof="0"/>
              <a:t> ac </a:t>
            </a:r>
            <a:r>
              <a:rPr lang="en-GB" noProof="0" err="1"/>
              <a:t>lectus</a:t>
            </a:r>
            <a:r>
              <a:rPr lang="en-GB" noProof="0"/>
              <a:t>.</a:t>
            </a:r>
          </a:p>
          <a:p>
            <a:r>
              <a:rPr lang="en-GB" noProof="0"/>
              <a:t>Proin </a:t>
            </a:r>
            <a:r>
              <a:rPr lang="en-GB" noProof="0" err="1"/>
              <a:t>eget</a:t>
            </a:r>
            <a:r>
              <a:rPr lang="en-GB" noProof="0"/>
              <a:t> </a:t>
            </a:r>
            <a:r>
              <a:rPr lang="en-GB" noProof="0" err="1"/>
              <a:t>tortor</a:t>
            </a:r>
            <a:r>
              <a:rPr lang="en-GB" noProof="0"/>
              <a:t> </a:t>
            </a:r>
            <a:r>
              <a:rPr lang="en-GB" noProof="0" err="1"/>
              <a:t>risus</a:t>
            </a:r>
            <a:r>
              <a:rPr lang="en-GB" noProof="0"/>
              <a:t>. Lorem ipsum </a:t>
            </a:r>
            <a:r>
              <a:rPr lang="en-GB" noProof="0" err="1"/>
              <a:t>dolor</a:t>
            </a:r>
            <a:r>
              <a:rPr lang="en-GB" noProof="0"/>
              <a:t> sit </a:t>
            </a:r>
            <a:r>
              <a:rPr lang="en-GB" noProof="0" err="1"/>
              <a:t>amet</a:t>
            </a:r>
            <a:r>
              <a:rPr lang="en-GB" noProof="0"/>
              <a:t>, </a:t>
            </a:r>
            <a:r>
              <a:rPr lang="en-GB" noProof="0" err="1"/>
              <a:t>consectetur</a:t>
            </a:r>
            <a:r>
              <a:rPr lang="en-GB" noProof="0"/>
              <a:t> </a:t>
            </a:r>
            <a:r>
              <a:rPr lang="en-GB" noProof="0" err="1"/>
              <a:t>adipiscing</a:t>
            </a:r>
            <a:r>
              <a:rPr lang="en-GB" noProof="0"/>
              <a:t> </a:t>
            </a:r>
            <a:r>
              <a:rPr lang="en-GB" noProof="0" err="1"/>
              <a:t>elit</a:t>
            </a:r>
            <a:r>
              <a:rPr lang="en-GB" noProof="0"/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noProof="0"/>
              <a:t>Donec </a:t>
            </a:r>
            <a:r>
              <a:rPr lang="en-GB" noProof="0" err="1"/>
              <a:t>rutrum</a:t>
            </a:r>
            <a:r>
              <a:rPr lang="en-GB" noProof="0"/>
              <a:t> </a:t>
            </a:r>
            <a:r>
              <a:rPr lang="en-GB" noProof="0" err="1"/>
              <a:t>congue</a:t>
            </a:r>
            <a:r>
              <a:rPr lang="en-GB" noProof="0"/>
              <a:t> </a:t>
            </a:r>
            <a:r>
              <a:rPr lang="en-GB" noProof="0" err="1"/>
              <a:t>leo</a:t>
            </a:r>
            <a:r>
              <a:rPr lang="en-GB" noProof="0"/>
              <a:t> </a:t>
            </a:r>
            <a:r>
              <a:rPr lang="en-GB" noProof="0" err="1"/>
              <a:t>eget</a:t>
            </a:r>
            <a:r>
              <a:rPr lang="en-GB" noProof="0"/>
              <a:t> </a:t>
            </a:r>
            <a:r>
              <a:rPr lang="en-GB" noProof="0" err="1"/>
              <a:t>malesuada</a:t>
            </a:r>
            <a:r>
              <a:rPr lang="en-GB" noProof="0"/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noProof="0" err="1"/>
              <a:t>Curabitur</a:t>
            </a:r>
            <a:r>
              <a:rPr lang="en-GB" noProof="0"/>
              <a:t> </a:t>
            </a:r>
            <a:r>
              <a:rPr lang="en-GB" noProof="0" err="1"/>
              <a:t>aliquet</a:t>
            </a:r>
            <a:r>
              <a:rPr lang="en-GB" noProof="0"/>
              <a:t> </a:t>
            </a:r>
            <a:r>
              <a:rPr lang="en-GB" noProof="0" err="1"/>
              <a:t>quam</a:t>
            </a:r>
            <a:r>
              <a:rPr lang="en-GB" noProof="0"/>
              <a:t> id dui </a:t>
            </a:r>
            <a:r>
              <a:rPr lang="en-GB" noProof="0" err="1"/>
              <a:t>posuere</a:t>
            </a:r>
            <a:r>
              <a:rPr lang="en-GB" noProof="0"/>
              <a:t> </a:t>
            </a:r>
            <a:r>
              <a:rPr lang="en-GB" noProof="0" err="1"/>
              <a:t>blandit</a:t>
            </a:r>
            <a:r>
              <a:rPr lang="en-GB" noProof="0"/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noProof="0"/>
              <a:t>Proin </a:t>
            </a:r>
            <a:r>
              <a:rPr lang="en-GB" noProof="0" err="1"/>
              <a:t>eget</a:t>
            </a:r>
            <a:r>
              <a:rPr lang="en-GB" noProof="0"/>
              <a:t> </a:t>
            </a:r>
            <a:r>
              <a:rPr lang="en-GB" noProof="0" err="1"/>
              <a:t>tortor</a:t>
            </a:r>
            <a:r>
              <a:rPr lang="en-GB" noProof="0"/>
              <a:t> </a:t>
            </a:r>
            <a:r>
              <a:rPr lang="en-GB" noProof="0" err="1"/>
              <a:t>risus</a:t>
            </a:r>
            <a:r>
              <a:rPr lang="en-GB" noProof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271131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88">
          <p15:clr>
            <a:srgbClr val="FBAE40"/>
          </p15:clr>
        </p15:guide>
        <p15:guide id="2" orient="horz" pos="1729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Image with Ca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2D4093A-7AF9-304D-AE6D-F745B4F0164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2915" y="3256767"/>
            <a:ext cx="5437188" cy="2944008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2000"/>
            </a:lvl1pPr>
          </a:lstStyle>
          <a:p>
            <a:pPr lvl="0"/>
            <a:r>
              <a:rPr lang="en-GB" noProof="0" err="1"/>
              <a:t>Nulla</a:t>
            </a:r>
            <a:r>
              <a:rPr lang="en-GB" noProof="0"/>
              <a:t> </a:t>
            </a:r>
            <a:r>
              <a:rPr lang="en-GB" noProof="0" err="1"/>
              <a:t>quis</a:t>
            </a:r>
            <a:r>
              <a:rPr lang="en-GB" noProof="0"/>
              <a:t> lorem </a:t>
            </a:r>
            <a:r>
              <a:rPr lang="en-GB" noProof="0" err="1"/>
              <a:t>ut</a:t>
            </a:r>
            <a:r>
              <a:rPr lang="en-GB" noProof="0"/>
              <a:t> libero </a:t>
            </a:r>
            <a:r>
              <a:rPr lang="en-GB" noProof="0" err="1"/>
              <a:t>malesuada</a:t>
            </a:r>
            <a:r>
              <a:rPr lang="en-GB" noProof="0"/>
              <a:t> </a:t>
            </a:r>
            <a:r>
              <a:rPr lang="en-GB" noProof="0" err="1"/>
              <a:t>feugiat</a:t>
            </a:r>
            <a:r>
              <a:rPr lang="en-GB" noProof="0"/>
              <a:t>. </a:t>
            </a:r>
            <a:r>
              <a:rPr lang="en-GB" noProof="0" err="1"/>
              <a:t>Curabitur</a:t>
            </a:r>
            <a:r>
              <a:rPr lang="en-GB" noProof="0"/>
              <a:t> non </a:t>
            </a:r>
            <a:r>
              <a:rPr lang="en-GB" noProof="0" err="1"/>
              <a:t>nulla</a:t>
            </a:r>
            <a:r>
              <a:rPr lang="en-GB" noProof="0"/>
              <a:t> sit </a:t>
            </a:r>
            <a:r>
              <a:rPr lang="en-GB" noProof="0" err="1"/>
              <a:t>amet</a:t>
            </a:r>
            <a:r>
              <a:rPr lang="en-GB" noProof="0"/>
              <a:t> </a:t>
            </a:r>
            <a:r>
              <a:rPr lang="en-GB" noProof="0" err="1"/>
              <a:t>nisl</a:t>
            </a:r>
            <a:r>
              <a:rPr lang="en-GB" noProof="0"/>
              <a:t> tempus convallis </a:t>
            </a:r>
            <a:r>
              <a:rPr lang="en-GB" noProof="0" err="1"/>
              <a:t>quis</a:t>
            </a:r>
            <a:r>
              <a:rPr lang="en-GB" noProof="0"/>
              <a:t> ac </a:t>
            </a:r>
            <a:r>
              <a:rPr lang="en-GB" noProof="0" err="1"/>
              <a:t>lectus</a:t>
            </a:r>
            <a:r>
              <a:rPr lang="en-GB" noProof="0"/>
              <a:t>.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22C07795-8A1B-4F48-ADAF-7475467E7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1665294"/>
            <a:ext cx="5437187" cy="1428641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pt-BR" noProof="0"/>
              <a:t>Clique para editar o título Mestre</a:t>
            </a:r>
            <a:endParaRPr lang="en-GB" noProof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5BEA16-9E9F-0D4A-9C31-85DAC460949F}"/>
              </a:ext>
            </a:extLst>
          </p:cNvPr>
          <p:cNvSpPr txBox="1"/>
          <p:nvPr userDrawn="1"/>
        </p:nvSpPr>
        <p:spPr>
          <a:xfrm>
            <a:off x="442913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13 – 17 July  •  Kigali, Rwanda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A3A0912-00E9-3E4E-9381-0A5C958C62D2}"/>
              </a:ext>
            </a:extLst>
          </p:cNvPr>
          <p:cNvSpPr txBox="1"/>
          <p:nvPr userDrawn="1"/>
        </p:nvSpPr>
        <p:spPr>
          <a:xfrm>
            <a:off x="4116389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ias2025.org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DD43CCD-AAFC-B847-BF0F-B7E2A805F6E1}"/>
              </a:ext>
            </a:extLst>
          </p:cNvPr>
          <p:cNvSpPr txBox="1"/>
          <p:nvPr userDrawn="1"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endParaRPr lang="en-GB" sz="1000" kern="1200" noProof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5FD00EE-BA8D-4911-16EE-CA53007DC8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8272945" y="0"/>
            <a:ext cx="3919055" cy="6858000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A12FA691-34E1-B147-9F45-2CFB053A59B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74702" y="979714"/>
            <a:ext cx="4734000" cy="4898572"/>
          </a:xfrm>
          <a:prstGeom prst="rect">
            <a:avLst/>
          </a:prstGeom>
          <a:solidFill>
            <a:schemeClr val="accent2"/>
          </a:solidFill>
        </p:spPr>
        <p:txBody>
          <a:bodyPr lIns="0" tIns="0" rIns="0" bIns="0" anchor="ctr"/>
          <a:lstStyle>
            <a:lvl1pPr marL="0" indent="0" algn="ctr">
              <a:buNone/>
              <a:defRPr/>
            </a:lvl1pPr>
          </a:lstStyle>
          <a:p>
            <a:r>
              <a:rPr lang="pt-BR" noProof="0"/>
              <a:t>Clique no ícone para adicionar uma imagem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46387124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Image and Content - Patter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9B53F7F2-792C-5946-B26B-153D893CB55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311903" y="2097091"/>
            <a:ext cx="5437188" cy="410368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pt-BR" noProof="0"/>
              <a:t>Clique para editar os estilos de texto Mestres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A9FAEF4-2CDC-9742-AEF3-A25C5A448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6391" y="441325"/>
            <a:ext cx="7632700" cy="1223964"/>
          </a:xfrm>
          <a:prstGeom prst="rect">
            <a:avLst/>
          </a:prstGeom>
        </p:spPr>
        <p:txBody>
          <a:bodyPr lIns="0" tIns="0" rIns="0" bIns="0" anchor="t"/>
          <a:lstStyle/>
          <a:p>
            <a:r>
              <a:rPr lang="pt-BR" noProof="0"/>
              <a:t>Clique para editar o título Mestre</a:t>
            </a:r>
            <a:endParaRPr lang="en-GB" noProof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F9BC3C2-303A-12CB-9291-D0D960E99FC9}"/>
              </a:ext>
            </a:extLst>
          </p:cNvPr>
          <p:cNvSpPr txBox="1"/>
          <p:nvPr userDrawn="1"/>
        </p:nvSpPr>
        <p:spPr>
          <a:xfrm>
            <a:off x="4116388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13 – 17 July  •  Kigali, Rwanda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7A9DA97-3B37-BB0F-1BE6-74FB3CC95EA0}"/>
              </a:ext>
            </a:extLst>
          </p:cNvPr>
          <p:cNvSpPr txBox="1"/>
          <p:nvPr userDrawn="1"/>
        </p:nvSpPr>
        <p:spPr>
          <a:xfrm>
            <a:off x="7789864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ias2025.org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587F51E-9D60-F793-C968-27BFB68286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0" y="2097090"/>
            <a:ext cx="2381293" cy="4760909"/>
          </a:xfrm>
          <a:prstGeom prst="rect">
            <a:avLst/>
          </a:prstGeom>
        </p:spPr>
      </p:pic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14DCF326-D6B4-5E4A-8E2C-D9FE40FD28A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188719" y="2098800"/>
            <a:ext cx="4690800" cy="3571200"/>
          </a:xfrm>
          <a:prstGeom prst="rect">
            <a:avLst/>
          </a:prstGeom>
          <a:solidFill>
            <a:schemeClr val="accent2"/>
          </a:solidFill>
        </p:spPr>
        <p:txBody>
          <a:bodyPr lIns="0" tIns="0" rIns="0" bIns="0" anchor="ctr"/>
          <a:lstStyle>
            <a:lvl1pPr marL="0" indent="0" algn="ctr">
              <a:buNone/>
              <a:defRPr/>
            </a:lvl1pPr>
          </a:lstStyle>
          <a:p>
            <a:r>
              <a:rPr lang="pt-BR" noProof="0"/>
              <a:t>Clique no ícone para adicionar uma imagem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75412700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Imag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C6D1B286-EE94-DE44-8BBB-C1AC4686368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42913" y="2097089"/>
            <a:ext cx="5437187" cy="410368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pt-BR" noProof="0"/>
              <a:t>Clique para editar os estilos de texto Mestres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93976421-9C43-4A44-829D-511FFE0243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6391" y="441325"/>
            <a:ext cx="7632700" cy="1223964"/>
          </a:xfrm>
          <a:prstGeom prst="rect">
            <a:avLst/>
          </a:prstGeom>
        </p:spPr>
        <p:txBody>
          <a:bodyPr lIns="0" tIns="0" rIns="0" bIns="0" anchor="t"/>
          <a:lstStyle/>
          <a:p>
            <a:r>
              <a:rPr lang="pt-BR" noProof="0"/>
              <a:t>Clique para editar o título Mestre</a:t>
            </a:r>
            <a:endParaRPr lang="en-GB" noProof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BCB34A3-C584-1046-8C17-AB1BCE2694C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11903" y="2097091"/>
            <a:ext cx="5437188" cy="4103687"/>
          </a:xfrm>
          <a:prstGeom prst="rect">
            <a:avLst/>
          </a:prstGeom>
          <a:solidFill>
            <a:schemeClr val="accent2"/>
          </a:solidFill>
        </p:spPr>
        <p:txBody>
          <a:bodyPr lIns="0" tIns="0" rIns="0" bIns="0" anchor="ctr"/>
          <a:lstStyle>
            <a:lvl1pPr marL="0" indent="0" algn="ctr">
              <a:buNone/>
              <a:defRPr/>
            </a:lvl1pPr>
          </a:lstStyle>
          <a:p>
            <a:r>
              <a:rPr lang="pt-BR" noProof="0"/>
              <a:t>Clique no ícone para adicionar uma imagem</a:t>
            </a:r>
            <a:endParaRPr lang="en-GB" noProof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0FD6BC-85DA-4F47-A647-F2C427823D98}"/>
              </a:ext>
            </a:extLst>
          </p:cNvPr>
          <p:cNvSpPr txBox="1"/>
          <p:nvPr userDrawn="1"/>
        </p:nvSpPr>
        <p:spPr>
          <a:xfrm>
            <a:off x="442913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13 – 17 July  •  Kigali, Rwanda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4D34DC7-EE56-704B-BED2-428093484F64}"/>
              </a:ext>
            </a:extLst>
          </p:cNvPr>
          <p:cNvSpPr txBox="1"/>
          <p:nvPr userDrawn="1"/>
        </p:nvSpPr>
        <p:spPr>
          <a:xfrm>
            <a:off x="4116389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ias2025.org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51A06C6-814D-4A47-8F9A-552C373FA66E}"/>
              </a:ext>
            </a:extLst>
          </p:cNvPr>
          <p:cNvSpPr txBox="1"/>
          <p:nvPr userDrawn="1"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endParaRPr lang="en-GB" sz="1000" kern="1200" noProof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804939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Full slide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1EAEC98C-6D09-7F42-88C1-4A9DE54466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6391" y="441325"/>
            <a:ext cx="7632700" cy="4609306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>
              <a:defRPr sz="4800" b="0" i="0">
                <a:latin typeface="+mn-lt"/>
                <a:ea typeface="IAS Ribbon Sans Regular" pitchFamily="2" charset="0"/>
              </a:defRPr>
            </a:lvl1pPr>
          </a:lstStyle>
          <a:p>
            <a:r>
              <a:rPr lang="en-GB" noProof="0"/>
              <a:t>“Click to edit Master title style”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B69231F-CE46-B143-A02F-F3089167ACB3}"/>
              </a:ext>
            </a:extLst>
          </p:cNvPr>
          <p:cNvSpPr txBox="1"/>
          <p:nvPr userDrawn="1"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endParaRPr lang="en-GB" sz="1000" kern="1200" noProof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683131-2416-4447-B094-A11566C2968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16388" y="5364956"/>
            <a:ext cx="7632700" cy="83581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000" b="0" i="0">
                <a:solidFill>
                  <a:schemeClr val="accent1"/>
                </a:solidFill>
                <a:latin typeface="+mj-lt"/>
                <a:ea typeface="IAS Ribbon Sans Regular" pitchFamily="2" charset="0"/>
              </a:defRPr>
            </a:lvl1pPr>
          </a:lstStyle>
          <a:p>
            <a:pPr lvl="0"/>
            <a:r>
              <a:rPr lang="en-GB" noProof="0"/>
              <a:t>Quote citation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9CD793-F130-9CB2-2451-FA943BB6AE2F}"/>
              </a:ext>
            </a:extLst>
          </p:cNvPr>
          <p:cNvSpPr txBox="1"/>
          <p:nvPr userDrawn="1"/>
        </p:nvSpPr>
        <p:spPr>
          <a:xfrm>
            <a:off x="4116388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13 – 17 July  •  Kigali, Rwanda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239B4C-6F81-2889-0EB9-39A0F6583ECD}"/>
              </a:ext>
            </a:extLst>
          </p:cNvPr>
          <p:cNvSpPr txBox="1"/>
          <p:nvPr userDrawn="1"/>
        </p:nvSpPr>
        <p:spPr>
          <a:xfrm>
            <a:off x="7789864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ias2025.org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5E9DFF-8818-3B55-540A-51B035EB08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098800"/>
            <a:ext cx="3569400" cy="475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23658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FB4CF2D-D979-1437-A2EB-B60F4C4AD0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43030" y="5318282"/>
            <a:ext cx="2315472" cy="1234918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F05D0D76-197A-28C6-4CE1-8BC6D49D6130}"/>
              </a:ext>
            </a:extLst>
          </p:cNvPr>
          <p:cNvSpPr/>
          <p:nvPr userDrawn="1"/>
        </p:nvSpPr>
        <p:spPr>
          <a:xfrm>
            <a:off x="1" y="-16330"/>
            <a:ext cx="12192000" cy="4629151"/>
          </a:xfrm>
          <a:prstGeom prst="rect">
            <a:avLst/>
          </a:prstGeom>
          <a:solidFill>
            <a:srgbClr val="CDCDCF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Rectangle 55">
            <a:extLst>
              <a:ext uri="{FF2B5EF4-FFF2-40B4-BE49-F238E27FC236}">
                <a16:creationId xmlns:a16="http://schemas.microsoft.com/office/drawing/2014/main" id="{3999D7C8-A96D-F833-4A82-8C6424D337F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invGray">
          <a:xfrm>
            <a:off x="725677" y="409576"/>
            <a:ext cx="11032823" cy="2882265"/>
          </a:xfrm>
        </p:spPr>
        <p:txBody>
          <a:bodyPr/>
          <a:lstStyle>
            <a:lvl1pPr>
              <a:defRPr sz="39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CB8A8DD-7358-E137-C572-52BDA935DE7F}"/>
              </a:ext>
            </a:extLst>
          </p:cNvPr>
          <p:cNvCxnSpPr/>
          <p:nvPr userDrawn="1"/>
        </p:nvCxnSpPr>
        <p:spPr bwMode="auto">
          <a:xfrm>
            <a:off x="-22231" y="4605619"/>
            <a:ext cx="12214231" cy="0"/>
          </a:xfrm>
          <a:prstGeom prst="line">
            <a:avLst/>
          </a:prstGeom>
          <a:ln w="28575">
            <a:solidFill>
              <a:schemeClr val="tx1">
                <a:lumMod val="75000"/>
              </a:schemeClr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4" name="Picture 3" descr="A logo with a spiral and red and black text&#10;&#10;AI-generated content may be incorrect.">
            <a:extLst>
              <a:ext uri="{FF2B5EF4-FFF2-40B4-BE49-F238E27FC236}">
                <a16:creationId xmlns:a16="http://schemas.microsoft.com/office/drawing/2014/main" id="{8E81F943-1FCA-26BF-7DB7-713D7A19119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983" t="10084" r="-1477" b="9040"/>
          <a:stretch>
            <a:fillRect/>
          </a:stretch>
        </p:blipFill>
        <p:spPr>
          <a:xfrm>
            <a:off x="6366934" y="5084611"/>
            <a:ext cx="2788934" cy="1468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28526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4" cy="110331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4675" y="1513047"/>
            <a:ext cx="10877529" cy="46506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4936869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+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4" cy="110331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4675" y="1513047"/>
            <a:ext cx="10877529" cy="46506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3F44B30-1879-6F13-273E-22B934A627E6}"/>
              </a:ext>
            </a:extLst>
          </p:cNvPr>
          <p:cNvGrpSpPr/>
          <p:nvPr userDrawn="1"/>
        </p:nvGrpSpPr>
        <p:grpSpPr>
          <a:xfrm>
            <a:off x="8869472" y="6298815"/>
            <a:ext cx="2877113" cy="394353"/>
            <a:chOff x="8869472" y="6298815"/>
            <a:chExt cx="2877113" cy="39435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4A1C891-79C3-863E-FBA9-188D17ED037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007173" y="6298815"/>
              <a:ext cx="739412" cy="394353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DB2AFA4-BBF7-61A0-D954-E2BAF8A272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69472" y="6375841"/>
              <a:ext cx="215905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  <a:defRPr/>
              </a:pPr>
              <a:r>
                <a:rPr lang="en-US" altLang="en-US" sz="1200" b="0">
                  <a:solidFill>
                    <a:srgbClr val="455560"/>
                  </a:solidFill>
                  <a:latin typeface="Calibri" panose="020F0502020204030204" pitchFamily="34" charset="0"/>
                </a:rPr>
                <a:t>Slide credit: </a:t>
              </a:r>
              <a:r>
                <a:rPr lang="en-US" altLang="en-US" sz="1200" b="0">
                  <a:solidFill>
                    <a:schemeClr val="bg2"/>
                  </a:solidFill>
                  <a:latin typeface="Calibri" panose="020F0502020204030204" pitchFamily="34" charset="0"/>
                  <a:hlinkClick r:id="rId3"/>
                </a:rPr>
                <a:t>clinicaloptions.com</a:t>
              </a:r>
              <a:endParaRPr lang="en-US" altLang="en-US" sz="1200" b="0">
                <a:solidFill>
                  <a:schemeClr val="bg2"/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948822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67EA35-F68A-454D-A1CC-5E137F915BE5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EC0582F-CD7C-43A1-A31F-61C84AF5187C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de-DE"/>
              <a:t>Name of the Speaker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65BDC8B-AC16-40EC-9659-81A213A0A1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/>
              <a:t>Topic Lore Ipsum</a:t>
            </a:r>
          </a:p>
        </p:txBody>
      </p:sp>
    </p:spTree>
    <p:extLst>
      <p:ext uri="{BB962C8B-B14F-4D97-AF65-F5344CB8AC3E}">
        <p14:creationId xmlns:p14="http://schemas.microsoft.com/office/powerpoint/2010/main" val="194863457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14352" y="330201"/>
            <a:ext cx="11244149" cy="5250792"/>
          </a:xfrm>
          <a:prstGeom prst="rect">
            <a:avLst/>
          </a:prstGeom>
        </p:spPr>
        <p:txBody>
          <a:bodyPr anchorCtr="1"/>
          <a:lstStyle>
            <a:lvl1pPr algn="ctr">
              <a:defRPr sz="4000" b="1" cap="none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F8F8BDA-1A03-445B-A76B-525DE8317C18}"/>
              </a:ext>
            </a:extLst>
          </p:cNvPr>
          <p:cNvSpPr/>
          <p:nvPr userDrawn="1"/>
        </p:nvSpPr>
        <p:spPr>
          <a:xfrm>
            <a:off x="1" y="6590270"/>
            <a:ext cx="12192000" cy="267732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FA01F1A-8AE6-48F9-95F4-73790D6CA686}"/>
              </a:ext>
            </a:extLst>
          </p:cNvPr>
          <p:cNvCxnSpPr/>
          <p:nvPr userDrawn="1"/>
        </p:nvCxnSpPr>
        <p:spPr>
          <a:xfrm>
            <a:off x="1" y="6589713"/>
            <a:ext cx="12192000" cy="0"/>
          </a:xfrm>
          <a:prstGeom prst="line">
            <a:avLst/>
          </a:prstGeom>
          <a:ln w="19050">
            <a:solidFill>
              <a:srgbClr val="F47D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0178BF92-DC92-6DC3-6E2D-E56641796C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67636" y="5397632"/>
            <a:ext cx="1790865" cy="955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0600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5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1820" y="1510730"/>
            <a:ext cx="5309278" cy="46787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52634" y="1510730"/>
            <a:ext cx="5229570" cy="467946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3399141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+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5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1820" y="1510730"/>
            <a:ext cx="5309278" cy="46787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52634" y="1510730"/>
            <a:ext cx="5229570" cy="467946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3B8F865-6ADC-958B-BCBA-56A2A50D7AAE}"/>
              </a:ext>
            </a:extLst>
          </p:cNvPr>
          <p:cNvGrpSpPr/>
          <p:nvPr userDrawn="1"/>
        </p:nvGrpSpPr>
        <p:grpSpPr>
          <a:xfrm>
            <a:off x="8869472" y="6298815"/>
            <a:ext cx="2877113" cy="394353"/>
            <a:chOff x="8869472" y="6298815"/>
            <a:chExt cx="2877113" cy="39435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05C4B9E-1FA3-952D-6393-30BFE5E1835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007173" y="6298815"/>
              <a:ext cx="739412" cy="394353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D3C7FEC-03C8-EE45-01CC-6BBE64B18F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69472" y="6375841"/>
              <a:ext cx="215905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  <a:defRPr/>
              </a:pPr>
              <a:r>
                <a:rPr lang="en-US" altLang="en-US" sz="1200" b="0">
                  <a:solidFill>
                    <a:srgbClr val="455560"/>
                  </a:solidFill>
                  <a:latin typeface="Calibri" panose="020F0502020204030204" pitchFamily="34" charset="0"/>
                </a:rPr>
                <a:t>Slide credit: </a:t>
              </a:r>
              <a:r>
                <a:rPr lang="en-US" altLang="en-US" sz="1200" b="0">
                  <a:solidFill>
                    <a:schemeClr val="bg2"/>
                  </a:solidFill>
                  <a:latin typeface="Calibri" panose="020F0502020204030204" pitchFamily="34" charset="0"/>
                  <a:hlinkClick r:id="rId3"/>
                </a:rPr>
                <a:t>clinicaloptions.com</a:t>
              </a:r>
              <a:endParaRPr lang="en-US" altLang="en-US" sz="1200" b="0">
                <a:solidFill>
                  <a:schemeClr val="bg2"/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0744295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6252634" y="1510730"/>
            <a:ext cx="5229570" cy="466574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4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601820" y="1510730"/>
            <a:ext cx="5309278" cy="46787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4827978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, Text and Chart+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6252634" y="1510730"/>
            <a:ext cx="5229570" cy="466574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4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601820" y="1510730"/>
            <a:ext cx="5309278" cy="46787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0C14CBC-B02C-E649-3090-78EEB821A66F}"/>
              </a:ext>
            </a:extLst>
          </p:cNvPr>
          <p:cNvGrpSpPr/>
          <p:nvPr userDrawn="1"/>
        </p:nvGrpSpPr>
        <p:grpSpPr>
          <a:xfrm>
            <a:off x="8869472" y="6298815"/>
            <a:ext cx="2877113" cy="394353"/>
            <a:chOff x="8869472" y="6298815"/>
            <a:chExt cx="2877113" cy="39435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1F49DEA-FA25-76E8-342E-9233B13A696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007173" y="6298815"/>
              <a:ext cx="739412" cy="394353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F518083-D1F3-A58F-0D1E-5E853D43C0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69472" y="6375841"/>
              <a:ext cx="215905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  <a:defRPr/>
              </a:pPr>
              <a:r>
                <a:rPr lang="en-US" altLang="en-US" sz="1200" b="0">
                  <a:solidFill>
                    <a:srgbClr val="455560"/>
                  </a:solidFill>
                  <a:latin typeface="Calibri" panose="020F0502020204030204" pitchFamily="34" charset="0"/>
                </a:rPr>
                <a:t>Slide credit: </a:t>
              </a:r>
              <a:r>
                <a:rPr lang="en-US" altLang="en-US" sz="1200" b="0">
                  <a:solidFill>
                    <a:schemeClr val="bg2"/>
                  </a:solidFill>
                  <a:latin typeface="Calibri" panose="020F0502020204030204" pitchFamily="34" charset="0"/>
                  <a:hlinkClick r:id="rId3"/>
                </a:rPr>
                <a:t>clinicaloptions.com</a:t>
              </a:r>
              <a:endParaRPr lang="en-US" altLang="en-US" sz="1200" b="0">
                <a:solidFill>
                  <a:schemeClr val="bg2"/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7579567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1141055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8707749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+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1141055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1286C5E-09F9-468C-28E0-433C61B53C29}"/>
              </a:ext>
            </a:extLst>
          </p:cNvPr>
          <p:cNvGrpSpPr/>
          <p:nvPr userDrawn="1"/>
        </p:nvGrpSpPr>
        <p:grpSpPr>
          <a:xfrm>
            <a:off x="8869472" y="6298815"/>
            <a:ext cx="2877113" cy="394353"/>
            <a:chOff x="8869472" y="6298815"/>
            <a:chExt cx="2877113" cy="39435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79467CA-89F4-C188-2170-B4B94D784DB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007173" y="6298815"/>
              <a:ext cx="739412" cy="394353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4549132-9E6B-C041-DA66-E2829720F8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69472" y="6375841"/>
              <a:ext cx="215905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  <a:defRPr/>
              </a:pPr>
              <a:r>
                <a:rPr lang="en-US" altLang="en-US" sz="1200" b="0">
                  <a:solidFill>
                    <a:srgbClr val="455560"/>
                  </a:solidFill>
                  <a:latin typeface="Calibri" panose="020F0502020204030204" pitchFamily="34" charset="0"/>
                </a:rPr>
                <a:t>Slide credit: </a:t>
              </a:r>
              <a:r>
                <a:rPr lang="en-US" altLang="en-US" sz="1200" b="0">
                  <a:solidFill>
                    <a:schemeClr val="bg2"/>
                  </a:solidFill>
                  <a:latin typeface="Calibri" panose="020F0502020204030204" pitchFamily="34" charset="0"/>
                  <a:hlinkClick r:id="rId3"/>
                </a:rPr>
                <a:t>clinicaloptions.com</a:t>
              </a:r>
              <a:endParaRPr lang="en-US" altLang="en-US" sz="1200" b="0">
                <a:solidFill>
                  <a:schemeClr val="bg2"/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7930400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19567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+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2B0E3B1-4A7C-7261-1C0D-368224CC2F2D}"/>
              </a:ext>
            </a:extLst>
          </p:cNvPr>
          <p:cNvGrpSpPr/>
          <p:nvPr userDrawn="1"/>
        </p:nvGrpSpPr>
        <p:grpSpPr>
          <a:xfrm>
            <a:off x="8869472" y="6298815"/>
            <a:ext cx="2877113" cy="394353"/>
            <a:chOff x="8869472" y="6298815"/>
            <a:chExt cx="2877113" cy="39435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783100C-E066-F74E-F8B7-8AD4160FFE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007173" y="6298815"/>
              <a:ext cx="739412" cy="394353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5C49CD4-B8DF-4B97-E9D0-CA20225DE2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69472" y="6375841"/>
              <a:ext cx="215905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  <a:defRPr/>
              </a:pPr>
              <a:r>
                <a:rPr lang="en-US" altLang="en-US" sz="1200" b="0">
                  <a:solidFill>
                    <a:srgbClr val="455560"/>
                  </a:solidFill>
                  <a:latin typeface="Calibri" panose="020F0502020204030204" pitchFamily="34" charset="0"/>
                </a:rPr>
                <a:t>Slide credit: </a:t>
              </a:r>
              <a:r>
                <a:rPr lang="en-US" altLang="en-US" sz="1200" b="0">
                  <a:solidFill>
                    <a:schemeClr val="bg2"/>
                  </a:solidFill>
                  <a:latin typeface="Calibri" panose="020F0502020204030204" pitchFamily="34" charset="0"/>
                  <a:hlinkClick r:id="rId3"/>
                </a:rPr>
                <a:t>clinicaloptions.com</a:t>
              </a:r>
              <a:endParaRPr lang="en-US" altLang="en-US" sz="1200" b="0">
                <a:solidFill>
                  <a:schemeClr val="bg2"/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8836721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m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484" y="239715"/>
            <a:ext cx="11244016" cy="1674813"/>
          </a:xfrm>
          <a:prstGeom prst="rect">
            <a:avLst/>
          </a:prstGeom>
        </p:spPr>
        <p:txBody>
          <a:bodyPr/>
          <a:lstStyle>
            <a:lvl1pPr algn="ctr">
              <a:defRPr sz="39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/>
          </p:nvPr>
        </p:nvSpPr>
        <p:spPr>
          <a:xfrm>
            <a:off x="609759" y="1895477"/>
            <a:ext cx="10872444" cy="260571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chemeClr val="bg2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FB50470-EA3D-49B4-8F28-4C9C1E0D226A}"/>
              </a:ext>
            </a:extLst>
          </p:cNvPr>
          <p:cNvCxnSpPr/>
          <p:nvPr userDrawn="1"/>
        </p:nvCxnSpPr>
        <p:spPr bwMode="auto">
          <a:xfrm>
            <a:off x="-22231" y="4605619"/>
            <a:ext cx="12214231" cy="0"/>
          </a:xfrm>
          <a:prstGeom prst="line">
            <a:avLst/>
          </a:prstGeom>
          <a:ln w="28575">
            <a:solidFill>
              <a:schemeClr val="tx1">
                <a:lumMod val="75000"/>
              </a:schemeClr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4" name="Content Placeholder 9">
            <a:extLst>
              <a:ext uri="{FF2B5EF4-FFF2-40B4-BE49-F238E27FC236}">
                <a16:creationId xmlns:a16="http://schemas.microsoft.com/office/drawing/2014/main" id="{DF9EACC2-568A-498C-8601-A87328BD11D3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14351" y="4856674"/>
            <a:ext cx="11283950" cy="1155939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2400" b="1">
                <a:solidFill>
                  <a:srgbClr val="E1471D"/>
                </a:solidFill>
              </a:defRPr>
            </a:lvl1pPr>
            <a:lvl2pPr>
              <a:buFontTx/>
              <a:buNone/>
              <a:defRPr sz="2400"/>
            </a:lvl2pPr>
            <a:lvl3pPr>
              <a:buFontTx/>
              <a:buNone/>
              <a:defRPr sz="2400"/>
            </a:lvl3pPr>
            <a:lvl4pPr>
              <a:buFontTx/>
              <a:buNone/>
              <a:defRPr sz="2400"/>
            </a:lvl4pPr>
            <a:lvl5pPr>
              <a:buFontTx/>
              <a:buNone/>
              <a:defRPr sz="24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BBD1E00-A2D3-4202-961C-9DF3DF2683C9}"/>
              </a:ext>
            </a:extLst>
          </p:cNvPr>
          <p:cNvSpPr/>
          <p:nvPr userDrawn="1"/>
        </p:nvSpPr>
        <p:spPr>
          <a:xfrm>
            <a:off x="1" y="6590270"/>
            <a:ext cx="12192000" cy="267732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590A4E9-08A7-4826-8D90-46B546D1F341}"/>
              </a:ext>
            </a:extLst>
          </p:cNvPr>
          <p:cNvCxnSpPr/>
          <p:nvPr userDrawn="1"/>
        </p:nvCxnSpPr>
        <p:spPr>
          <a:xfrm>
            <a:off x="1" y="6589713"/>
            <a:ext cx="12192000" cy="0"/>
          </a:xfrm>
          <a:prstGeom prst="line">
            <a:avLst/>
          </a:prstGeom>
          <a:ln w="19050">
            <a:solidFill>
              <a:srgbClr val="F47D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2A44B9F7-3245-A62E-5232-18B419E939A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67636" y="5397632"/>
            <a:ext cx="1790865" cy="955128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9CAD94E5-3428-3B72-4E95-E974B7124E2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10385" y="5382771"/>
            <a:ext cx="1954029" cy="718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7813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EC0582F-CD7C-43A1-A31F-61C84AF5187C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de-DE"/>
              <a:t>Name of the Speaker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65BDC8B-AC16-40EC-9659-81A213A0A1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/>
              <a:t>Topic Lore Ipsum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CA3000E4-2BD5-435D-AE69-C20EC0E3F2C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 bwMode="gray">
          <a:xfrm>
            <a:off x="3725862" y="1346515"/>
            <a:ext cx="8131175" cy="4711385"/>
          </a:xfrm>
        </p:spPr>
        <p:txBody>
          <a:bodyPr/>
          <a:lstStyle>
            <a:lvl1pPr marL="266700" indent="-266700">
              <a:lnSpc>
                <a:spcPct val="90000"/>
              </a:lnSpc>
              <a:buFont typeface="Ping LCG Light" pitchFamily="50" charset="0"/>
              <a:buChar char="»"/>
              <a:defRPr sz="4200">
                <a:solidFill>
                  <a:schemeClr val="accent1"/>
                </a:solidFill>
              </a:defRPr>
            </a:lvl1pPr>
            <a:lvl2pPr marL="182563" indent="0" algn="r">
              <a:lnSpc>
                <a:spcPct val="90000"/>
              </a:lnSpc>
              <a:buNone/>
              <a:defRPr sz="2000">
                <a:solidFill>
                  <a:schemeClr val="accent1"/>
                </a:solidFill>
              </a:defRPr>
            </a:lvl2pPr>
            <a:lvl3pPr>
              <a:lnSpc>
                <a:spcPct val="90000"/>
              </a:lnSpc>
              <a:defRPr sz="4200"/>
            </a:lvl3pPr>
            <a:lvl4pPr>
              <a:lnSpc>
                <a:spcPct val="90000"/>
              </a:lnSpc>
              <a:defRPr sz="4200"/>
            </a:lvl4pPr>
            <a:lvl5pPr>
              <a:lnSpc>
                <a:spcPct val="90000"/>
              </a:lnSpc>
              <a:defRPr sz="4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68819948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ogo with a spiral and red and black text&#10;&#10;AI-generated content may be incorrect.">
            <a:extLst>
              <a:ext uri="{FF2B5EF4-FFF2-40B4-BE49-F238E27FC236}">
                <a16:creationId xmlns:a16="http://schemas.microsoft.com/office/drawing/2014/main" id="{27689D5E-421A-2075-9929-43FD67CB48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983" t="10084" r="-1477" b="9040"/>
          <a:stretch>
            <a:fillRect/>
          </a:stretch>
        </p:blipFill>
        <p:spPr>
          <a:xfrm>
            <a:off x="6400799" y="3657600"/>
            <a:ext cx="5095995" cy="2683435"/>
          </a:xfrm>
          <a:prstGeom prst="rect">
            <a:avLst/>
          </a:prstGeom>
        </p:spPr>
      </p:pic>
      <p:sp>
        <p:nvSpPr>
          <p:cNvPr id="10" name="Rectangle 54"/>
          <p:cNvSpPr>
            <a:spLocks noGrp="1" noChangeArrowheads="1"/>
          </p:cNvSpPr>
          <p:nvPr>
            <p:ph type="subTitle" idx="1"/>
          </p:nvPr>
        </p:nvSpPr>
        <p:spPr>
          <a:xfrm>
            <a:off x="609600" y="4041650"/>
            <a:ext cx="5181600" cy="1120775"/>
          </a:xfrm>
        </p:spPr>
        <p:txBody>
          <a:bodyPr/>
          <a:lstStyle>
            <a:lvl1pPr marL="0" indent="0">
              <a:lnSpc>
                <a:spcPct val="100000"/>
              </a:lnSpc>
              <a:buFont typeface="Wingdings" pitchFamily="2" charset="2"/>
              <a:buNone/>
              <a:defRPr sz="2000" b="1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2294B36-D511-4E23-A768-EAFA149B5CC7}"/>
              </a:ext>
            </a:extLst>
          </p:cNvPr>
          <p:cNvSpPr/>
          <p:nvPr userDrawn="1"/>
        </p:nvSpPr>
        <p:spPr>
          <a:xfrm>
            <a:off x="1" y="1620838"/>
            <a:ext cx="12192000" cy="2057400"/>
          </a:xfrm>
          <a:prstGeom prst="rect">
            <a:avLst/>
          </a:prstGeom>
          <a:solidFill>
            <a:srgbClr val="CDCDCF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5B42F6D-719A-45C6-BB57-84887368226C}"/>
              </a:ext>
            </a:extLst>
          </p:cNvPr>
          <p:cNvCxnSpPr/>
          <p:nvPr/>
        </p:nvCxnSpPr>
        <p:spPr bwMode="auto">
          <a:xfrm>
            <a:off x="-14291" y="1620838"/>
            <a:ext cx="12214232" cy="0"/>
          </a:xfrm>
          <a:prstGeom prst="line">
            <a:avLst/>
          </a:prstGeom>
          <a:ln w="1270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3" name="Rectangle 55">
            <a:extLst>
              <a:ext uri="{FF2B5EF4-FFF2-40B4-BE49-F238E27FC236}">
                <a16:creationId xmlns:a16="http://schemas.microsoft.com/office/drawing/2014/main" id="{078B106A-3121-420B-B2D9-854FF204BD0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invGray">
          <a:xfrm>
            <a:off x="609600" y="1600200"/>
            <a:ext cx="11264901" cy="2057400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rgbClr val="45556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2C404A3-49E3-6AE3-6316-79D1DE70A53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6132" y="244938"/>
            <a:ext cx="1681179" cy="896629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ACD6CB8-625C-44F5-9B90-77A60BCC4A2E}"/>
              </a:ext>
            </a:extLst>
          </p:cNvPr>
          <p:cNvCxnSpPr/>
          <p:nvPr/>
        </p:nvCxnSpPr>
        <p:spPr bwMode="auto">
          <a:xfrm>
            <a:off x="-14291" y="3662363"/>
            <a:ext cx="12214232" cy="0"/>
          </a:xfrm>
          <a:prstGeom prst="line">
            <a:avLst/>
          </a:prstGeom>
          <a:ln w="1270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3C24B474-EC21-4EA6-8720-610C3C2A22E0}"/>
              </a:ext>
            </a:extLst>
          </p:cNvPr>
          <p:cNvSpPr txBox="1"/>
          <p:nvPr userDrawn="1"/>
        </p:nvSpPr>
        <p:spPr bwMode="auto">
          <a:xfrm>
            <a:off x="7845436" y="6192230"/>
            <a:ext cx="256014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400" b="0" i="0" u="none" strike="noStrike" spc="-100" baseline="0">
                <a:solidFill>
                  <a:srgbClr val="E0001B"/>
                </a:solidFill>
                <a:effectLst/>
                <a:latin typeface="Aptos SemiBold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iasociety.org</a:t>
            </a:r>
            <a:endParaRPr lang="en-US" sz="2400" b="0" spc="-100" baseline="0">
              <a:solidFill>
                <a:srgbClr val="E0001B"/>
              </a:solidFill>
              <a:latin typeface="Aptos SemiBold" panose="020B0004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74663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64817" y="786384"/>
            <a:ext cx="10978081" cy="2239920"/>
          </a:xfrm>
        </p:spPr>
        <p:txBody>
          <a:bodyPr lIns="0" tIns="0" rIns="0" bIns="0">
            <a:normAutofit/>
          </a:bodyPr>
          <a:lstStyle>
            <a:lvl1pPr>
              <a:lnSpc>
                <a:spcPct val="90000"/>
              </a:lnSpc>
              <a:defRPr sz="3800" b="0" cap="none" spc="13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&lt;Insert Title&gt;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64817" y="4238501"/>
            <a:ext cx="10978080" cy="92436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None/>
              <a:defRPr sz="1600" spc="31" baseline="0">
                <a:solidFill>
                  <a:srgbClr val="000000"/>
                </a:solidFill>
              </a:defRPr>
            </a:lvl1pPr>
            <a:lvl2pPr marL="4572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7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9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2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4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7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9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&lt;Affiliations&gt;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864817" y="3582608"/>
            <a:ext cx="10978081" cy="65688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buNone/>
              <a:defRPr sz="2000" b="0" spc="3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/>
              <a:t>&lt;Authors&gt;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D2571DC2-D6A3-4185-B1A8-3DB7ADC1CFE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10947" y="-1"/>
            <a:ext cx="4572000" cy="252239"/>
          </a:xfrm>
        </p:spPr>
        <p:txBody>
          <a:bodyPr tIns="45720" rIns="137160">
            <a:noAutofit/>
          </a:bodyPr>
          <a:lstStyle>
            <a:lvl1pPr marL="0" indent="0" algn="r">
              <a:buFontTx/>
              <a:buNone/>
              <a:defRPr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84" indent="0">
              <a:buFontTx/>
              <a:buNone/>
              <a:defRPr/>
            </a:lvl2pPr>
            <a:lvl3pPr marL="1217052" indent="0">
              <a:buFontTx/>
              <a:buNone/>
              <a:defRPr/>
            </a:lvl3pPr>
            <a:lvl4pPr marL="1680591" indent="0">
              <a:buFontTx/>
              <a:buNone/>
              <a:defRPr/>
            </a:lvl4pPr>
            <a:lvl5pPr marL="2142013" indent="0">
              <a:buFontTx/>
              <a:buNone/>
              <a:defRPr/>
            </a:lvl5pPr>
          </a:lstStyle>
          <a:p>
            <a:pPr lvl="0"/>
            <a:r>
              <a:rPr lang="en-US"/>
              <a:t>Label for locking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57B93F3-F76B-6B32-6BFF-AE04A79B27B3}"/>
              </a:ext>
            </a:extLst>
          </p:cNvPr>
          <p:cNvSpPr/>
          <p:nvPr userDrawn="1"/>
        </p:nvSpPr>
        <p:spPr>
          <a:xfrm>
            <a:off x="0" y="-2"/>
            <a:ext cx="692727" cy="6858001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kern="600" spc="3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9E31562-4309-AB16-5795-77103BC5B3C0}"/>
              </a:ext>
            </a:extLst>
          </p:cNvPr>
          <p:cNvCxnSpPr>
            <a:cxnSpLocks/>
          </p:cNvCxnSpPr>
          <p:nvPr userDrawn="1"/>
        </p:nvCxnSpPr>
        <p:spPr>
          <a:xfrm>
            <a:off x="870337" y="3275393"/>
            <a:ext cx="10934700" cy="0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63A4ABEF-630D-F074-215D-98D55F7657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2918" y="6356350"/>
            <a:ext cx="11190513" cy="501650"/>
          </a:xfrm>
          <a:prstGeom prst="rect">
            <a:avLst/>
          </a:prstGeom>
        </p:spPr>
        <p:txBody>
          <a:bodyPr vert="horz" lIns="0" tIns="0" rIns="0" bIns="91440" rtlCol="0" anchor="b" anchorCtr="0"/>
          <a:lstStyle>
            <a:lvl1pPr algn="l">
              <a:defRPr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899320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3" orient="horz" pos="480">
          <p15:clr>
            <a:srgbClr val="FBAE40"/>
          </p15:clr>
        </p15:guide>
        <p15:guide id="4" orient="horz" pos="4056">
          <p15:clr>
            <a:srgbClr val="FBAE40"/>
          </p15:clr>
        </p15:guide>
        <p15:guide id="5" pos="528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74904" y="786384"/>
            <a:ext cx="10978081" cy="2239920"/>
          </a:xfrm>
        </p:spPr>
        <p:txBody>
          <a:bodyPr lIns="0" tIns="0" rIns="0" bIns="0">
            <a:normAutofit/>
          </a:bodyPr>
          <a:lstStyle>
            <a:lvl1pPr>
              <a:lnSpc>
                <a:spcPct val="90000"/>
              </a:lnSpc>
              <a:defRPr sz="3800" b="0" cap="none" spc="13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&lt;Section Title&gt;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74904" y="3582608"/>
            <a:ext cx="10978081" cy="92436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400" b="0" spc="3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/>
              <a:t>&lt;Subsection Title&gt;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D2571DC2-D6A3-4185-B1A8-3DB7ADC1CFE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10947" y="-1"/>
            <a:ext cx="4572000" cy="252239"/>
          </a:xfrm>
        </p:spPr>
        <p:txBody>
          <a:bodyPr tIns="45720" rIns="137160">
            <a:noAutofit/>
          </a:bodyPr>
          <a:lstStyle>
            <a:lvl1pPr marL="0" indent="0" algn="r">
              <a:buFontTx/>
              <a:buNone/>
              <a:defRPr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84" indent="0">
              <a:buFontTx/>
              <a:buNone/>
              <a:defRPr/>
            </a:lvl2pPr>
            <a:lvl3pPr marL="1217052" indent="0">
              <a:buFontTx/>
              <a:buNone/>
              <a:defRPr/>
            </a:lvl3pPr>
            <a:lvl4pPr marL="1680591" indent="0">
              <a:buFontTx/>
              <a:buNone/>
              <a:defRPr/>
            </a:lvl4pPr>
            <a:lvl5pPr marL="2142013" indent="0">
              <a:buFontTx/>
              <a:buNone/>
              <a:defRPr/>
            </a:lvl5pPr>
          </a:lstStyle>
          <a:p>
            <a:pPr lvl="0"/>
            <a:r>
              <a:rPr lang="en-US"/>
              <a:t>Label for locking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D04DFF-2CBF-7FB1-EFD3-128F332EDF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-2" y="6356350"/>
            <a:ext cx="12192001" cy="501650"/>
          </a:xfrm>
          <a:prstGeom prst="rect">
            <a:avLst/>
          </a:prstGeom>
        </p:spPr>
        <p:txBody>
          <a:bodyPr vert="horz" lIns="137160" tIns="0" rIns="137160" bIns="91440" rtlCol="0" anchor="b" anchorCtr="0"/>
          <a:lstStyle>
            <a:lvl1pPr algn="l">
              <a:defRPr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45CEA5A-B47A-97CE-EFBE-29381B3A3D22}"/>
              </a:ext>
            </a:extLst>
          </p:cNvPr>
          <p:cNvCxnSpPr>
            <a:cxnSpLocks/>
          </p:cNvCxnSpPr>
          <p:nvPr userDrawn="1"/>
        </p:nvCxnSpPr>
        <p:spPr>
          <a:xfrm>
            <a:off x="368710" y="3275393"/>
            <a:ext cx="11436327" cy="0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4215327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3" orient="horz" pos="480">
          <p15:clr>
            <a:srgbClr val="FBAE40"/>
          </p15:clr>
        </p15:guide>
        <p15:guide id="4" orient="horz" pos="4056">
          <p15:clr>
            <a:srgbClr val="FBAE40"/>
          </p15:clr>
        </p15:guide>
        <p15:guide id="5" pos="528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4048" y="1598085"/>
            <a:ext cx="11436348" cy="448204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lnSpc>
                <a:spcPct val="100000"/>
              </a:lnSpc>
              <a:spcBef>
                <a:spcPts val="1200"/>
              </a:spcBef>
              <a:buClr>
                <a:schemeClr val="bg2"/>
              </a:buClr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4350" indent="-285750">
              <a:lnSpc>
                <a:spcPct val="100000"/>
              </a:lnSpc>
              <a:spcBef>
                <a:spcPts val="200"/>
              </a:spcBef>
              <a:buClr>
                <a:schemeClr val="bg2"/>
              </a:buClr>
              <a:buSzPct val="100000"/>
              <a:buFont typeface="Arial Narrow" panose="020B0606020202030204" pitchFamily="34" charset="0"/>
              <a:buChar char="–"/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42950" indent="-228600">
              <a:lnSpc>
                <a:spcPct val="100000"/>
              </a:lnSpc>
              <a:spcBef>
                <a:spcPts val="2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-228600">
              <a:lnSpc>
                <a:spcPct val="100000"/>
              </a:lnSpc>
              <a:spcBef>
                <a:spcPts val="200"/>
              </a:spcBef>
              <a:buClr>
                <a:schemeClr val="bg2"/>
              </a:buClr>
              <a:buSzPct val="100000"/>
              <a:tabLst/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257300" indent="-171450">
              <a:lnSpc>
                <a:spcPct val="100000"/>
              </a:lnSpc>
              <a:spcBef>
                <a:spcPts val="200"/>
              </a:spcBef>
              <a:buClr>
                <a:schemeClr val="bg2"/>
              </a:buClr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7825" y="255181"/>
            <a:ext cx="11436349" cy="972746"/>
          </a:xfrm>
        </p:spPr>
        <p:txBody>
          <a:bodyPr lIns="0" tIns="0" rIns="0" bIns="45720" anchor="b">
            <a:noAutofit/>
          </a:bodyPr>
          <a:lstStyle>
            <a:lvl1pPr>
              <a:defRPr sz="32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&lt;Slide Title&gt;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0D126F0-0D23-46CA-BFB7-A1BFB0B90603}"/>
              </a:ext>
            </a:extLst>
          </p:cNvPr>
          <p:cNvCxnSpPr/>
          <p:nvPr/>
        </p:nvCxnSpPr>
        <p:spPr>
          <a:xfrm>
            <a:off x="377825" y="1227932"/>
            <a:ext cx="11436350" cy="0"/>
          </a:xfrm>
          <a:prstGeom prst="line">
            <a:avLst/>
          </a:prstGeom>
          <a:ln w="317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57B7DAE8-9A88-41ED-9152-A2693AB22A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-2" y="6356350"/>
            <a:ext cx="12192001" cy="501650"/>
          </a:xfrm>
          <a:prstGeom prst="rect">
            <a:avLst/>
          </a:prstGeom>
        </p:spPr>
        <p:txBody>
          <a:bodyPr vert="horz" lIns="137160" tIns="0" rIns="137160" bIns="91440" rtlCol="0" anchor="b" anchorCtr="0"/>
          <a:lstStyle>
            <a:lvl1pPr algn="l">
              <a:defRPr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CFC96CB-0B90-4F97-BEB8-48B483269B7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20000" y="-1"/>
            <a:ext cx="4572000" cy="252239"/>
          </a:xfrm>
        </p:spPr>
        <p:txBody>
          <a:bodyPr tIns="45720" rIns="137160">
            <a:noAutofit/>
          </a:bodyPr>
          <a:lstStyle>
            <a:lvl1pPr marL="0" indent="0" algn="r">
              <a:buFontTx/>
              <a:buNone/>
              <a:defRPr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84" indent="0">
              <a:buFontTx/>
              <a:buNone/>
              <a:defRPr/>
            </a:lvl2pPr>
            <a:lvl3pPr marL="1217052" indent="0">
              <a:buFontTx/>
              <a:buNone/>
              <a:defRPr/>
            </a:lvl3pPr>
            <a:lvl4pPr marL="1680591" indent="0">
              <a:buFontTx/>
              <a:buNone/>
              <a:defRPr/>
            </a:lvl4pPr>
            <a:lvl5pPr marL="2142013" indent="0">
              <a:buFontTx/>
              <a:buNone/>
              <a:defRPr/>
            </a:lvl5pPr>
          </a:lstStyle>
          <a:p>
            <a:pPr marL="0" marR="0" lvl="0" indent="0" algn="r" defTabSz="4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95000"/>
              <a:buFontTx/>
              <a:buNone/>
              <a:tabLst/>
              <a:defRPr/>
            </a:pPr>
            <a:r>
              <a:rPr lang="en-US"/>
              <a:t>Label for locking</a:t>
            </a:r>
          </a:p>
        </p:txBody>
      </p:sp>
    </p:spTree>
    <p:extLst>
      <p:ext uri="{BB962C8B-B14F-4D97-AF65-F5344CB8AC3E}">
        <p14:creationId xmlns:p14="http://schemas.microsoft.com/office/powerpoint/2010/main" val="39628387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with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4048" y="2061029"/>
            <a:ext cx="11436348" cy="401909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lnSpc>
                <a:spcPct val="100000"/>
              </a:lnSpc>
              <a:spcBef>
                <a:spcPts val="1200"/>
              </a:spcBef>
              <a:buClr>
                <a:schemeClr val="bg2"/>
              </a:buClr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4350" indent="-285750">
              <a:lnSpc>
                <a:spcPct val="100000"/>
              </a:lnSpc>
              <a:spcBef>
                <a:spcPts val="200"/>
              </a:spcBef>
              <a:buClr>
                <a:schemeClr val="bg2"/>
              </a:buClr>
              <a:buSzPct val="100000"/>
              <a:buFont typeface="Arial Narrow" panose="020B0606020202030204" pitchFamily="34" charset="0"/>
              <a:buChar char="–"/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42950" indent="-228600">
              <a:lnSpc>
                <a:spcPct val="100000"/>
              </a:lnSpc>
              <a:spcBef>
                <a:spcPts val="2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-228600">
              <a:lnSpc>
                <a:spcPct val="100000"/>
              </a:lnSpc>
              <a:spcBef>
                <a:spcPts val="200"/>
              </a:spcBef>
              <a:buClr>
                <a:schemeClr val="bg2"/>
              </a:buClr>
              <a:buSzPct val="100000"/>
              <a:tabLst/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257300" indent="-171450">
              <a:lnSpc>
                <a:spcPct val="100000"/>
              </a:lnSpc>
              <a:spcBef>
                <a:spcPts val="200"/>
              </a:spcBef>
              <a:buClr>
                <a:schemeClr val="bg2"/>
              </a:buClr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7825" y="276447"/>
            <a:ext cx="11436349" cy="951480"/>
          </a:xfrm>
        </p:spPr>
        <p:txBody>
          <a:bodyPr lIns="0" tIns="0" rIns="0" bIns="45720" anchor="b">
            <a:noAutofit/>
          </a:bodyPr>
          <a:lstStyle>
            <a:lvl1pPr>
              <a:defRPr sz="32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&lt;Slide Title&gt;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0D126F0-0D23-46CA-BFB7-A1BFB0B90603}"/>
              </a:ext>
            </a:extLst>
          </p:cNvPr>
          <p:cNvCxnSpPr/>
          <p:nvPr/>
        </p:nvCxnSpPr>
        <p:spPr>
          <a:xfrm>
            <a:off x="377825" y="1227932"/>
            <a:ext cx="11436350" cy="0"/>
          </a:xfrm>
          <a:prstGeom prst="line">
            <a:avLst/>
          </a:prstGeom>
          <a:ln w="317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CFC96CB-0B90-4F97-BEB8-48B483269B7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20000" y="-1"/>
            <a:ext cx="4572000" cy="252239"/>
          </a:xfrm>
        </p:spPr>
        <p:txBody>
          <a:bodyPr tIns="45720" rIns="137160">
            <a:noAutofit/>
          </a:bodyPr>
          <a:lstStyle>
            <a:lvl1pPr marL="0" indent="0" algn="r">
              <a:buFontTx/>
              <a:buNone/>
              <a:defRPr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84" indent="0">
              <a:buFontTx/>
              <a:buNone/>
              <a:defRPr/>
            </a:lvl2pPr>
            <a:lvl3pPr marL="1217052" indent="0">
              <a:buFontTx/>
              <a:buNone/>
              <a:defRPr/>
            </a:lvl3pPr>
            <a:lvl4pPr marL="1680591" indent="0">
              <a:buFontTx/>
              <a:buNone/>
              <a:defRPr/>
            </a:lvl4pPr>
            <a:lvl5pPr marL="2142013" indent="0">
              <a:buFontTx/>
              <a:buNone/>
              <a:defRPr/>
            </a:lvl5pPr>
          </a:lstStyle>
          <a:p>
            <a:pPr marL="0" marR="0" lvl="0" indent="0" algn="r" defTabSz="4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95000"/>
              <a:buFontTx/>
              <a:buNone/>
              <a:tabLst/>
              <a:defRPr/>
            </a:pPr>
            <a:r>
              <a:rPr lang="en-US"/>
              <a:t>Label for locking</a:t>
            </a:r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57B7DAE8-9A88-41ED-9152-A2693AB22A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-2" y="6356350"/>
            <a:ext cx="12192001" cy="501650"/>
          </a:xfrm>
          <a:prstGeom prst="rect">
            <a:avLst/>
          </a:prstGeom>
        </p:spPr>
        <p:txBody>
          <a:bodyPr vert="horz" lIns="137160" tIns="0" rIns="137160" bIns="91440" rtlCol="0" anchor="b" anchorCtr="0"/>
          <a:lstStyle>
            <a:lvl1pPr algn="l">
              <a:defRPr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6E75E460-B64C-67C2-925D-7E0841CF3ED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1000" y="1382487"/>
            <a:ext cx="11433175" cy="54791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&lt;Insert Subhead&gt;</a:t>
            </a:r>
          </a:p>
        </p:txBody>
      </p:sp>
    </p:spTree>
    <p:extLst>
      <p:ext uri="{BB962C8B-B14F-4D97-AF65-F5344CB8AC3E}">
        <p14:creationId xmlns:p14="http://schemas.microsoft.com/office/powerpoint/2010/main" val="21388463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7825" y="244549"/>
            <a:ext cx="11436349" cy="983378"/>
          </a:xfrm>
        </p:spPr>
        <p:txBody>
          <a:bodyPr lIns="0" tIns="0" rIns="0" bIns="45720" anchor="b">
            <a:noAutofit/>
          </a:bodyPr>
          <a:lstStyle>
            <a:lvl1pPr>
              <a:defRPr sz="32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&lt;Slide Title&gt;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0D126F0-0D23-46CA-BFB7-A1BFB0B90603}"/>
              </a:ext>
            </a:extLst>
          </p:cNvPr>
          <p:cNvCxnSpPr/>
          <p:nvPr/>
        </p:nvCxnSpPr>
        <p:spPr>
          <a:xfrm>
            <a:off x="377825" y="1227932"/>
            <a:ext cx="11436350" cy="0"/>
          </a:xfrm>
          <a:prstGeom prst="line">
            <a:avLst/>
          </a:prstGeom>
          <a:ln w="317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E3D41DD0-2BAD-40ED-B59C-AAADB26A054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20000" y="-1"/>
            <a:ext cx="4572000" cy="252239"/>
          </a:xfrm>
        </p:spPr>
        <p:txBody>
          <a:bodyPr tIns="45720" rIns="137160">
            <a:noAutofit/>
          </a:bodyPr>
          <a:lstStyle>
            <a:lvl1pPr marL="0" indent="0" algn="r">
              <a:buFontTx/>
              <a:buNone/>
              <a:defRPr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84" indent="0">
              <a:buFontTx/>
              <a:buNone/>
              <a:defRPr/>
            </a:lvl2pPr>
            <a:lvl3pPr marL="1217052" indent="0">
              <a:buFontTx/>
              <a:buNone/>
              <a:defRPr/>
            </a:lvl3pPr>
            <a:lvl4pPr marL="1680591" indent="0">
              <a:buFontTx/>
              <a:buNone/>
              <a:defRPr/>
            </a:lvl4pPr>
            <a:lvl5pPr marL="2142013" indent="0">
              <a:buFontTx/>
              <a:buNone/>
              <a:defRPr/>
            </a:lvl5pPr>
          </a:lstStyle>
          <a:p>
            <a:pPr lvl="0"/>
            <a:r>
              <a:rPr lang="en-US"/>
              <a:t>Label for locking</a:t>
            </a:r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922FE14F-A39F-4BF4-8EAE-B628F105CC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-2" y="6356350"/>
            <a:ext cx="12192001" cy="501650"/>
          </a:xfrm>
          <a:prstGeom prst="rect">
            <a:avLst/>
          </a:prstGeom>
        </p:spPr>
        <p:txBody>
          <a:bodyPr vert="horz" lIns="137160" tIns="0" rIns="137160" bIns="91440" rtlCol="0" anchor="b" anchorCtr="0"/>
          <a:lstStyle>
            <a:lvl1pPr algn="l">
              <a:defRPr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5377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E3D41DD0-2BAD-40ED-B59C-AAADB26A054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20000" y="-1"/>
            <a:ext cx="4572000" cy="252239"/>
          </a:xfrm>
        </p:spPr>
        <p:txBody>
          <a:bodyPr tIns="45720" rIns="137160">
            <a:noAutofit/>
          </a:bodyPr>
          <a:lstStyle>
            <a:lvl1pPr marL="0" indent="0" algn="r">
              <a:buFontTx/>
              <a:buNone/>
              <a:defRPr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84" indent="0">
              <a:buFontTx/>
              <a:buNone/>
              <a:defRPr/>
            </a:lvl2pPr>
            <a:lvl3pPr marL="1217052" indent="0">
              <a:buFontTx/>
              <a:buNone/>
              <a:defRPr/>
            </a:lvl3pPr>
            <a:lvl4pPr marL="1680591" indent="0">
              <a:buFontTx/>
              <a:buNone/>
              <a:defRPr/>
            </a:lvl4pPr>
            <a:lvl5pPr marL="2142013" indent="0">
              <a:buFontTx/>
              <a:buNone/>
              <a:defRPr/>
            </a:lvl5pPr>
          </a:lstStyle>
          <a:p>
            <a:pPr lvl="0"/>
            <a:r>
              <a:rPr lang="en-US"/>
              <a:t>Label for locking</a:t>
            </a:r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922FE14F-A39F-4BF4-8EAE-B628F105CC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-2" y="6356350"/>
            <a:ext cx="12192001" cy="501650"/>
          </a:xfrm>
          <a:prstGeom prst="rect">
            <a:avLst/>
          </a:prstGeom>
        </p:spPr>
        <p:txBody>
          <a:bodyPr vert="horz" lIns="137160" tIns="0" rIns="137160" bIns="91440" rtlCol="0" anchor="b" anchorCtr="0"/>
          <a:lstStyle>
            <a:lvl1pPr algn="l">
              <a:defRPr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7232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6CE5D1F0-AB30-43D1-A0AE-998C4E040F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825" y="313267"/>
            <a:ext cx="11436349" cy="914660"/>
          </a:xfrm>
        </p:spPr>
        <p:txBody>
          <a:bodyPr lIns="0" tIns="0" rIns="0" bIns="45720" anchor="b">
            <a:noAutofit/>
          </a:bodyPr>
          <a:lstStyle>
            <a:lvl1pPr>
              <a:defRPr sz="32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&lt;Slide Title&gt;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3"/>
          </p:nvPr>
        </p:nvSpPr>
        <p:spPr>
          <a:xfrm>
            <a:off x="381001" y="1598085"/>
            <a:ext cx="5514564" cy="4482044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1200"/>
              </a:spcBef>
              <a:buClr>
                <a:schemeClr val="bg2"/>
              </a:buClr>
              <a:defRPr>
                <a:solidFill>
                  <a:srgbClr val="000000"/>
                </a:solidFill>
              </a:defRPr>
            </a:lvl1pPr>
            <a:lvl2pPr marL="509588" indent="-276225">
              <a:buClr>
                <a:schemeClr val="bg2"/>
              </a:buClr>
              <a:buFont typeface="Arial Narrow" panose="020B0606020202030204" pitchFamily="34" charset="0"/>
              <a:buChar char="–"/>
              <a:defRPr>
                <a:solidFill>
                  <a:srgbClr val="000000"/>
                </a:solidFill>
              </a:defRPr>
            </a:lvl2pPr>
            <a:lvl3pPr>
              <a:buClr>
                <a:schemeClr val="bg2"/>
              </a:buClr>
              <a:defRPr>
                <a:solidFill>
                  <a:srgbClr val="000000"/>
                </a:solidFill>
              </a:defRPr>
            </a:lvl3pPr>
            <a:lvl4pPr>
              <a:buClr>
                <a:schemeClr val="bg2"/>
              </a:buClr>
              <a:defRPr>
                <a:solidFill>
                  <a:srgbClr val="000000"/>
                </a:solidFill>
              </a:defRPr>
            </a:lvl4pPr>
            <a:lvl5pPr>
              <a:buClr>
                <a:schemeClr val="bg2"/>
              </a:buCl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307016" y="1598085"/>
            <a:ext cx="5514564" cy="4482044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1200"/>
              </a:spcBef>
              <a:buClr>
                <a:schemeClr val="bg2"/>
              </a:buClr>
              <a:defRPr>
                <a:solidFill>
                  <a:srgbClr val="000000"/>
                </a:solidFill>
              </a:defRPr>
            </a:lvl1pPr>
            <a:lvl2pPr marL="509588" indent="-276225">
              <a:buClr>
                <a:schemeClr val="bg2"/>
              </a:buClr>
              <a:buFont typeface="Arial Narrow" panose="020B0606020202030204" pitchFamily="34" charset="0"/>
              <a:buChar char="–"/>
              <a:defRPr>
                <a:solidFill>
                  <a:srgbClr val="000000"/>
                </a:solidFill>
              </a:defRPr>
            </a:lvl2pPr>
            <a:lvl3pPr>
              <a:buClr>
                <a:schemeClr val="bg2"/>
              </a:buClr>
              <a:defRPr>
                <a:solidFill>
                  <a:srgbClr val="000000"/>
                </a:solidFill>
              </a:defRPr>
            </a:lvl3pPr>
            <a:lvl4pPr>
              <a:buClr>
                <a:schemeClr val="bg2"/>
              </a:buClr>
              <a:defRPr>
                <a:solidFill>
                  <a:srgbClr val="000000"/>
                </a:solidFill>
              </a:defRPr>
            </a:lvl4pPr>
            <a:lvl5pPr>
              <a:buClr>
                <a:schemeClr val="bg2"/>
              </a:buCl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260AA23-087E-4675-9E2F-DDEBC5D945D6}"/>
              </a:ext>
            </a:extLst>
          </p:cNvPr>
          <p:cNvCxnSpPr/>
          <p:nvPr/>
        </p:nvCxnSpPr>
        <p:spPr>
          <a:xfrm>
            <a:off x="377825" y="1227932"/>
            <a:ext cx="11436350" cy="0"/>
          </a:xfrm>
          <a:prstGeom prst="line">
            <a:avLst/>
          </a:prstGeom>
          <a:ln w="317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D1C18BB7-8B96-401D-A546-77E2D23E1CA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20000" y="-1"/>
            <a:ext cx="4572000" cy="252239"/>
          </a:xfrm>
        </p:spPr>
        <p:txBody>
          <a:bodyPr tIns="45720" rIns="137160">
            <a:noAutofit/>
          </a:bodyPr>
          <a:lstStyle>
            <a:lvl1pPr marL="0" indent="0" algn="r">
              <a:buFontTx/>
              <a:buNone/>
              <a:defRPr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84" indent="0">
              <a:buFontTx/>
              <a:buNone/>
              <a:defRPr/>
            </a:lvl2pPr>
            <a:lvl3pPr marL="1217052" indent="0">
              <a:buFontTx/>
              <a:buNone/>
              <a:defRPr/>
            </a:lvl3pPr>
            <a:lvl4pPr marL="1680591" indent="0">
              <a:buFontTx/>
              <a:buNone/>
              <a:defRPr/>
            </a:lvl4pPr>
            <a:lvl5pPr marL="2142013" indent="0">
              <a:buFontTx/>
              <a:buNone/>
              <a:defRPr/>
            </a:lvl5pPr>
          </a:lstStyle>
          <a:p>
            <a:pPr lvl="0"/>
            <a:r>
              <a:rPr lang="en-US"/>
              <a:t>Label for locking</a:t>
            </a:r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C36112B8-8E42-4B63-B721-4E1EF88637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-2" y="6356350"/>
            <a:ext cx="12192001" cy="501650"/>
          </a:xfrm>
          <a:prstGeom prst="rect">
            <a:avLst/>
          </a:prstGeom>
        </p:spPr>
        <p:txBody>
          <a:bodyPr vert="horz" lIns="137160" tIns="0" rIns="137160" bIns="91440" rtlCol="0" anchor="b" anchorCtr="0"/>
          <a:lstStyle>
            <a:lvl1pPr algn="l">
              <a:defRPr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3663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stacked tex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idx="15"/>
          </p:nvPr>
        </p:nvSpPr>
        <p:spPr>
          <a:xfrm>
            <a:off x="381000" y="1598084"/>
            <a:ext cx="11430000" cy="2622224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1200"/>
              </a:spcBef>
              <a:buClr>
                <a:schemeClr val="bg2"/>
              </a:buClr>
              <a:defRPr>
                <a:solidFill>
                  <a:srgbClr val="000000"/>
                </a:solidFill>
              </a:defRPr>
            </a:lvl1pPr>
            <a:lvl2pPr marL="509588" indent="-276225">
              <a:buFont typeface="Arial Narrow" panose="020B0606020202030204" pitchFamily="34" charset="0"/>
              <a:buChar char="–"/>
              <a:tabLst/>
              <a:defRPr>
                <a:solidFill>
                  <a:srgbClr val="000000"/>
                </a:solidFill>
              </a:defRPr>
            </a:lvl2pPr>
            <a:lvl3pPr>
              <a:buClr>
                <a:schemeClr val="bg2"/>
              </a:buCl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buClr>
                <a:schemeClr val="bg2"/>
              </a:buCl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6"/>
          </p:nvPr>
        </p:nvSpPr>
        <p:spPr>
          <a:xfrm>
            <a:off x="377826" y="4392248"/>
            <a:ext cx="11433174" cy="1727200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1200"/>
              </a:spcBef>
              <a:defRPr>
                <a:solidFill>
                  <a:srgbClr val="000000"/>
                </a:solidFill>
              </a:defRPr>
            </a:lvl1pPr>
            <a:lvl2pPr marL="509588" indent="-276225">
              <a:buFont typeface="Arial Narrow" panose="020B0606020202030204" pitchFamily="34" charset="0"/>
              <a:buChar char="–"/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D8B0AF7-33D8-4EB8-97F6-21BCAD2344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825" y="313267"/>
            <a:ext cx="11436349" cy="914660"/>
          </a:xfrm>
        </p:spPr>
        <p:txBody>
          <a:bodyPr lIns="0" tIns="0" rIns="0" bIns="45720" anchor="b">
            <a:normAutofit/>
          </a:bodyPr>
          <a:lstStyle>
            <a:lvl1pPr>
              <a:defRPr sz="32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&lt;Slide Title&gt;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5E91ED9-7601-4209-BA9A-3074EC6DAD40}"/>
              </a:ext>
            </a:extLst>
          </p:cNvPr>
          <p:cNvCxnSpPr/>
          <p:nvPr/>
        </p:nvCxnSpPr>
        <p:spPr>
          <a:xfrm>
            <a:off x="377825" y="1227932"/>
            <a:ext cx="11436350" cy="0"/>
          </a:xfrm>
          <a:prstGeom prst="line">
            <a:avLst/>
          </a:prstGeom>
          <a:ln w="317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D1A9998E-C754-4ED1-9ABC-7B99E87CA2A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620000" y="-1"/>
            <a:ext cx="4572000" cy="252239"/>
          </a:xfrm>
        </p:spPr>
        <p:txBody>
          <a:bodyPr tIns="45720" rIns="137160">
            <a:noAutofit/>
          </a:bodyPr>
          <a:lstStyle>
            <a:lvl1pPr marL="0" indent="0" algn="r">
              <a:buFontTx/>
              <a:buNone/>
              <a:defRPr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84" indent="0">
              <a:buFontTx/>
              <a:buNone/>
              <a:defRPr/>
            </a:lvl2pPr>
            <a:lvl3pPr marL="1217052" indent="0">
              <a:buFontTx/>
              <a:buNone/>
              <a:defRPr/>
            </a:lvl3pPr>
            <a:lvl4pPr marL="1680591" indent="0">
              <a:buFontTx/>
              <a:buNone/>
              <a:defRPr/>
            </a:lvl4pPr>
            <a:lvl5pPr marL="2142013" indent="0">
              <a:buFontTx/>
              <a:buNone/>
              <a:defRPr/>
            </a:lvl5pPr>
          </a:lstStyle>
          <a:p>
            <a:pPr lvl="0"/>
            <a:r>
              <a:rPr lang="en-US"/>
              <a:t>Label for locking</a:t>
            </a:r>
          </a:p>
        </p:txBody>
      </p: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3B5BC054-C3FB-4A91-85D1-FAF830CF0E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-2" y="6356350"/>
            <a:ext cx="12192001" cy="501650"/>
          </a:xfrm>
          <a:prstGeom prst="rect">
            <a:avLst/>
          </a:prstGeom>
        </p:spPr>
        <p:txBody>
          <a:bodyPr vert="horz" lIns="137160" tIns="0" rIns="137160" bIns="91440" rtlCol="0" anchor="b" anchorCtr="0"/>
          <a:lstStyle>
            <a:lvl1pPr algn="l">
              <a:defRPr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3259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3840">
          <p15:clr>
            <a:srgbClr val="FBAE40"/>
          </p15:clr>
        </p15:guide>
        <p15:guide id="4" orient="horz" pos="2760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74904" y="1199338"/>
            <a:ext cx="10978081" cy="2239920"/>
          </a:xfrm>
        </p:spPr>
        <p:txBody>
          <a:bodyPr lIns="0" tIns="0" rIns="0" bIns="0">
            <a:normAutofit/>
          </a:bodyPr>
          <a:lstStyle>
            <a:lvl1pPr>
              <a:lnSpc>
                <a:spcPct val="90000"/>
              </a:lnSpc>
              <a:defRPr sz="3800" b="0" cap="none" spc="13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&lt;Closing Slide&gt;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D2571DC2-D6A3-4185-B1A8-3DB7ADC1CFE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10947" y="-1"/>
            <a:ext cx="4572000" cy="252239"/>
          </a:xfrm>
        </p:spPr>
        <p:txBody>
          <a:bodyPr tIns="45720" rIns="137160">
            <a:noAutofit/>
          </a:bodyPr>
          <a:lstStyle>
            <a:lvl1pPr marL="0" indent="0" algn="r">
              <a:buFontTx/>
              <a:buNone/>
              <a:defRPr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84" indent="0">
              <a:buFontTx/>
              <a:buNone/>
              <a:defRPr/>
            </a:lvl2pPr>
            <a:lvl3pPr marL="1217052" indent="0">
              <a:buFontTx/>
              <a:buNone/>
              <a:defRPr/>
            </a:lvl3pPr>
            <a:lvl4pPr marL="1680591" indent="0">
              <a:buFontTx/>
              <a:buNone/>
              <a:defRPr/>
            </a:lvl4pPr>
            <a:lvl5pPr marL="2142013" indent="0">
              <a:buFontTx/>
              <a:buNone/>
              <a:defRPr/>
            </a:lvl5pPr>
          </a:lstStyle>
          <a:p>
            <a:pPr lvl="0"/>
            <a:r>
              <a:rPr lang="en-US"/>
              <a:t>Label for locking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D04DFF-2CBF-7FB1-EFD3-128F332EDF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-2" y="6356350"/>
            <a:ext cx="12192001" cy="501650"/>
          </a:xfrm>
          <a:prstGeom prst="rect">
            <a:avLst/>
          </a:prstGeom>
        </p:spPr>
        <p:txBody>
          <a:bodyPr vert="horz" lIns="137160" tIns="0" rIns="137160" bIns="91440" rtlCol="0" anchor="b" anchorCtr="0"/>
          <a:lstStyle>
            <a:lvl1pPr algn="l">
              <a:defRPr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45CEA5A-B47A-97CE-EFBE-29381B3A3D22}"/>
              </a:ext>
            </a:extLst>
          </p:cNvPr>
          <p:cNvCxnSpPr>
            <a:cxnSpLocks/>
          </p:cNvCxnSpPr>
          <p:nvPr userDrawn="1"/>
        </p:nvCxnSpPr>
        <p:spPr>
          <a:xfrm>
            <a:off x="368710" y="3688347"/>
            <a:ext cx="11436327" cy="0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7259023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3" orient="horz" pos="480">
          <p15:clr>
            <a:srgbClr val="FBAE40"/>
          </p15:clr>
        </p15:guide>
        <p15:guide id="4" orient="horz" pos="4056">
          <p15:clr>
            <a:srgbClr val="FBAE40"/>
          </p15:clr>
        </p15:guide>
        <p15:guide id="5" pos="528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82CC7437-6059-43F9-AED7-852A052197E8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de-DE"/>
              <a:t>Name of the Speaker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EDC35EB0-B8D6-413D-890C-D0905B12D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/>
              <a:t>Topic Lore Ipsum</a:t>
            </a:r>
          </a:p>
        </p:txBody>
      </p:sp>
    </p:spTree>
    <p:extLst>
      <p:ext uri="{BB962C8B-B14F-4D97-AF65-F5344CB8AC3E}">
        <p14:creationId xmlns:p14="http://schemas.microsoft.com/office/powerpoint/2010/main" val="231144843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60E06508-29B0-CD26-5E55-B30DFEB51329}"/>
              </a:ext>
            </a:extLst>
          </p:cNvPr>
          <p:cNvSpPr/>
          <p:nvPr userDrawn="1"/>
        </p:nvSpPr>
        <p:spPr>
          <a:xfrm>
            <a:off x="0" y="0"/>
            <a:ext cx="12192000" cy="16652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latin typeface="Arial" panose="020B0604020202020204" pitchFamily="34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1EAEC98C-6D09-7F42-88C1-4A9DE5446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6391" y="1812056"/>
            <a:ext cx="7357341" cy="4296397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defRPr sz="6000"/>
            </a:lvl1pPr>
          </a:lstStyle>
          <a:p>
            <a:r>
              <a:rPr lang="pt-BR" noProof="0"/>
              <a:t>Clique para editar o título Mestre</a:t>
            </a:r>
            <a:endParaRPr lang="en-GB" noProof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B69231F-CE46-B143-A02F-F3089167ACB3}"/>
              </a:ext>
            </a:extLst>
          </p:cNvPr>
          <p:cNvSpPr txBox="1"/>
          <p:nvPr userDrawn="1"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endParaRPr lang="en-GB" sz="1000" kern="1200" noProof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27F30928-B8B0-4CD7-EA8A-AA46742A9F8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16388" y="1162358"/>
            <a:ext cx="7357344" cy="433798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>
              <a:buNone/>
              <a:defRPr sz="2800" b="1" i="0">
                <a:solidFill>
                  <a:schemeClr val="accent1"/>
                </a:solidFill>
                <a:latin typeface="Arial" panose="020B0604020202020204" pitchFamily="34" charset="0"/>
                <a:ea typeface="IAS Ribbon Sans Bold" pitchFamily="2" charset="0"/>
              </a:defRPr>
            </a:lvl1pPr>
          </a:lstStyle>
          <a:p>
            <a:pPr lvl="0"/>
            <a:r>
              <a:rPr lang="en-GB" noProof="0"/>
              <a:t>Session name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0750B0-F078-4486-2017-F8B331530B6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6388" y="696043"/>
            <a:ext cx="7357344" cy="385199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GB" noProof="0"/>
              <a:t>Presenter name &amp; affiliation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A26220-484C-E021-DC95-3F0DB777000E}"/>
              </a:ext>
            </a:extLst>
          </p:cNvPr>
          <p:cNvSpPr txBox="1"/>
          <p:nvPr userDrawn="1"/>
        </p:nvSpPr>
        <p:spPr>
          <a:xfrm>
            <a:off x="4116388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>
                <a:solidFill>
                  <a:schemeClr val="tx1"/>
                </a:solidFill>
                <a:effectLst/>
                <a:latin typeface="Arial" panose="020B0604020202020204" pitchFamily="34" charset="0"/>
                <a:ea typeface="IAS Ribbon Sans Regular" pitchFamily="2" charset="0"/>
                <a:cs typeface="+mn-cs"/>
              </a:rPr>
              <a:t>13 – 17 July  •  Kigali, Rwanda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8538053-F5FF-0EEB-86C2-6343D0DDDCD0}"/>
              </a:ext>
            </a:extLst>
          </p:cNvPr>
          <p:cNvSpPr txBox="1"/>
          <p:nvPr userDrawn="1"/>
        </p:nvSpPr>
        <p:spPr>
          <a:xfrm>
            <a:off x="7789864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>
                <a:solidFill>
                  <a:schemeClr val="tx1"/>
                </a:solidFill>
                <a:effectLst/>
                <a:latin typeface="Arial" panose="020B0604020202020204" pitchFamily="34" charset="0"/>
                <a:ea typeface="IAS Ribbon Sans Regular" pitchFamily="2" charset="0"/>
                <a:cs typeface="+mn-cs"/>
              </a:rPr>
              <a:t>ias2025.org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33650E2-923F-C3D8-A779-3D63B9AD3B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9214" y="4060719"/>
            <a:ext cx="3069934" cy="228776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1003BC-2DBC-50F0-53BB-5291084D702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0" y="0"/>
            <a:ext cx="36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0675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2434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1EAEC98C-6D09-7F42-88C1-4A9DE5446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6391" y="441325"/>
            <a:ext cx="7632700" cy="5759450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>
              <a:defRPr sz="6000"/>
            </a:lvl1pPr>
          </a:lstStyle>
          <a:p>
            <a:r>
              <a:rPr lang="pt-BR" noProof="0"/>
              <a:t>Clique para editar o título Mestre</a:t>
            </a:r>
            <a:endParaRPr lang="en-GB" noProof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B69231F-CE46-B143-A02F-F3089167ACB3}"/>
              </a:ext>
            </a:extLst>
          </p:cNvPr>
          <p:cNvSpPr txBox="1"/>
          <p:nvPr userDrawn="1"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endParaRPr lang="en-GB" sz="1000" kern="1200" noProof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BF5EE9-054B-49CF-C714-3B4EF9E4C64F}"/>
              </a:ext>
            </a:extLst>
          </p:cNvPr>
          <p:cNvSpPr txBox="1"/>
          <p:nvPr userDrawn="1"/>
        </p:nvSpPr>
        <p:spPr>
          <a:xfrm>
            <a:off x="4116388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>
                <a:solidFill>
                  <a:schemeClr val="tx1"/>
                </a:solidFill>
                <a:effectLst/>
                <a:latin typeface="Arial" panose="020B0604020202020204" pitchFamily="34" charset="0"/>
                <a:ea typeface="IAS Ribbon Sans Regular" pitchFamily="2" charset="0"/>
                <a:cs typeface="+mn-cs"/>
              </a:rPr>
              <a:t>13 – 17 July  •  Kigali, Rwanda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70DA7D-2DD8-A57A-3FF5-CAA8CD78ED41}"/>
              </a:ext>
            </a:extLst>
          </p:cNvPr>
          <p:cNvSpPr txBox="1"/>
          <p:nvPr userDrawn="1"/>
        </p:nvSpPr>
        <p:spPr>
          <a:xfrm>
            <a:off x="7789864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>
                <a:solidFill>
                  <a:schemeClr val="tx1"/>
                </a:solidFill>
                <a:effectLst/>
                <a:latin typeface="Arial" panose="020B0604020202020204" pitchFamily="34" charset="0"/>
                <a:ea typeface="IAS Ribbon Sans Regular" pitchFamily="2" charset="0"/>
                <a:cs typeface="+mn-cs"/>
              </a:rPr>
              <a:t>ias2025.org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C70770-A7D4-D1BA-618C-E7C4E5567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098800"/>
            <a:ext cx="3569400" cy="475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41340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D21A2CA5-C9BE-8646-A49A-C5E2D560704B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116388" y="2097091"/>
            <a:ext cx="7632704" cy="410368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Courier New" panose="02070309020205020404" pitchFamily="49" charset="0"/>
              <a:buNone/>
              <a:defRPr sz="2000"/>
            </a:lvl1pPr>
          </a:lstStyle>
          <a:p>
            <a:r>
              <a:rPr lang="en-GB" noProof="0" err="1"/>
              <a:t>Nulla</a:t>
            </a:r>
            <a:r>
              <a:rPr lang="en-GB" noProof="0"/>
              <a:t> </a:t>
            </a:r>
            <a:r>
              <a:rPr lang="en-GB" noProof="0" err="1"/>
              <a:t>quis</a:t>
            </a:r>
            <a:r>
              <a:rPr lang="en-GB" noProof="0"/>
              <a:t> lorem </a:t>
            </a:r>
            <a:r>
              <a:rPr lang="en-GB" noProof="0" err="1"/>
              <a:t>ut</a:t>
            </a:r>
            <a:r>
              <a:rPr lang="en-GB" noProof="0"/>
              <a:t> libero </a:t>
            </a:r>
            <a:r>
              <a:rPr lang="en-GB" noProof="0" err="1"/>
              <a:t>malesuada</a:t>
            </a:r>
            <a:r>
              <a:rPr lang="en-GB" noProof="0"/>
              <a:t> </a:t>
            </a:r>
            <a:r>
              <a:rPr lang="en-GB" noProof="0" err="1"/>
              <a:t>feugiat</a:t>
            </a:r>
            <a:r>
              <a:rPr lang="en-GB" noProof="0"/>
              <a:t>. </a:t>
            </a:r>
            <a:r>
              <a:rPr lang="en-GB" noProof="0" err="1"/>
              <a:t>Curabitur</a:t>
            </a:r>
            <a:r>
              <a:rPr lang="en-GB" noProof="0"/>
              <a:t> non </a:t>
            </a:r>
            <a:r>
              <a:rPr lang="en-GB" noProof="0" err="1"/>
              <a:t>nulla</a:t>
            </a:r>
            <a:r>
              <a:rPr lang="en-GB" noProof="0"/>
              <a:t> sit </a:t>
            </a:r>
            <a:r>
              <a:rPr lang="en-GB" noProof="0" err="1"/>
              <a:t>amet</a:t>
            </a:r>
            <a:r>
              <a:rPr lang="en-GB" noProof="0"/>
              <a:t> </a:t>
            </a:r>
            <a:r>
              <a:rPr lang="en-GB" noProof="0" err="1"/>
              <a:t>nisl</a:t>
            </a:r>
            <a:r>
              <a:rPr lang="en-GB" noProof="0"/>
              <a:t> tempus convallis </a:t>
            </a:r>
            <a:r>
              <a:rPr lang="en-GB" noProof="0" err="1"/>
              <a:t>quis</a:t>
            </a:r>
            <a:r>
              <a:rPr lang="en-GB" noProof="0"/>
              <a:t> ac </a:t>
            </a:r>
            <a:r>
              <a:rPr lang="en-GB" noProof="0" err="1"/>
              <a:t>lectus</a:t>
            </a:r>
            <a:r>
              <a:rPr lang="en-GB" noProof="0"/>
              <a:t>.</a:t>
            </a:r>
          </a:p>
          <a:p>
            <a:r>
              <a:rPr lang="en-GB" noProof="0"/>
              <a:t>Proin </a:t>
            </a:r>
            <a:r>
              <a:rPr lang="en-GB" noProof="0" err="1"/>
              <a:t>eget</a:t>
            </a:r>
            <a:r>
              <a:rPr lang="en-GB" noProof="0"/>
              <a:t> </a:t>
            </a:r>
            <a:r>
              <a:rPr lang="en-GB" noProof="0" err="1"/>
              <a:t>tortor</a:t>
            </a:r>
            <a:r>
              <a:rPr lang="en-GB" noProof="0"/>
              <a:t> </a:t>
            </a:r>
            <a:r>
              <a:rPr lang="en-GB" noProof="0" err="1"/>
              <a:t>risus</a:t>
            </a:r>
            <a:r>
              <a:rPr lang="en-GB" noProof="0"/>
              <a:t>. Lorem ipsum </a:t>
            </a:r>
            <a:r>
              <a:rPr lang="en-GB" noProof="0" err="1"/>
              <a:t>dolor</a:t>
            </a:r>
            <a:r>
              <a:rPr lang="en-GB" noProof="0"/>
              <a:t> sit </a:t>
            </a:r>
            <a:r>
              <a:rPr lang="en-GB" noProof="0" err="1"/>
              <a:t>amet</a:t>
            </a:r>
            <a:r>
              <a:rPr lang="en-GB" noProof="0"/>
              <a:t>, </a:t>
            </a:r>
            <a:r>
              <a:rPr lang="en-GB" noProof="0" err="1"/>
              <a:t>consectetur</a:t>
            </a:r>
            <a:r>
              <a:rPr lang="en-GB" noProof="0"/>
              <a:t> </a:t>
            </a:r>
            <a:r>
              <a:rPr lang="en-GB" noProof="0" err="1"/>
              <a:t>adipiscing</a:t>
            </a:r>
            <a:r>
              <a:rPr lang="en-GB" noProof="0"/>
              <a:t> </a:t>
            </a:r>
            <a:r>
              <a:rPr lang="en-GB" noProof="0" err="1"/>
              <a:t>elit</a:t>
            </a:r>
            <a:r>
              <a:rPr lang="en-GB" noProof="0"/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noProof="0"/>
              <a:t>Donec </a:t>
            </a:r>
            <a:r>
              <a:rPr lang="en-GB" noProof="0" err="1"/>
              <a:t>rutrum</a:t>
            </a:r>
            <a:r>
              <a:rPr lang="en-GB" noProof="0"/>
              <a:t> </a:t>
            </a:r>
            <a:r>
              <a:rPr lang="en-GB" noProof="0" err="1"/>
              <a:t>congue</a:t>
            </a:r>
            <a:r>
              <a:rPr lang="en-GB" noProof="0"/>
              <a:t> </a:t>
            </a:r>
            <a:r>
              <a:rPr lang="en-GB" noProof="0" err="1"/>
              <a:t>leo</a:t>
            </a:r>
            <a:r>
              <a:rPr lang="en-GB" noProof="0"/>
              <a:t> </a:t>
            </a:r>
            <a:r>
              <a:rPr lang="en-GB" noProof="0" err="1"/>
              <a:t>eget</a:t>
            </a:r>
            <a:r>
              <a:rPr lang="en-GB" noProof="0"/>
              <a:t> </a:t>
            </a:r>
            <a:r>
              <a:rPr lang="en-GB" noProof="0" err="1"/>
              <a:t>malesuada</a:t>
            </a:r>
            <a:r>
              <a:rPr lang="en-GB" noProof="0"/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noProof="0" err="1"/>
              <a:t>Curabitur</a:t>
            </a:r>
            <a:r>
              <a:rPr lang="en-GB" noProof="0"/>
              <a:t> </a:t>
            </a:r>
            <a:r>
              <a:rPr lang="en-GB" noProof="0" err="1"/>
              <a:t>aliquet</a:t>
            </a:r>
            <a:r>
              <a:rPr lang="en-GB" noProof="0"/>
              <a:t> </a:t>
            </a:r>
            <a:r>
              <a:rPr lang="en-GB" noProof="0" err="1"/>
              <a:t>quam</a:t>
            </a:r>
            <a:r>
              <a:rPr lang="en-GB" noProof="0"/>
              <a:t> id dui </a:t>
            </a:r>
            <a:r>
              <a:rPr lang="en-GB" noProof="0" err="1"/>
              <a:t>posuere</a:t>
            </a:r>
            <a:r>
              <a:rPr lang="en-GB" noProof="0"/>
              <a:t> </a:t>
            </a:r>
            <a:r>
              <a:rPr lang="en-GB" noProof="0" err="1"/>
              <a:t>blandit</a:t>
            </a:r>
            <a:r>
              <a:rPr lang="en-GB" noProof="0"/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noProof="0"/>
              <a:t>Proin </a:t>
            </a:r>
            <a:r>
              <a:rPr lang="en-GB" noProof="0" err="1"/>
              <a:t>eget</a:t>
            </a:r>
            <a:r>
              <a:rPr lang="en-GB" noProof="0"/>
              <a:t> </a:t>
            </a:r>
            <a:r>
              <a:rPr lang="en-GB" noProof="0" err="1"/>
              <a:t>tortor</a:t>
            </a:r>
            <a:r>
              <a:rPr lang="en-GB" noProof="0"/>
              <a:t> </a:t>
            </a:r>
            <a:r>
              <a:rPr lang="en-GB" noProof="0" err="1"/>
              <a:t>risus</a:t>
            </a:r>
            <a:r>
              <a:rPr lang="en-GB" noProof="0"/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91C2EAF-4008-1240-8C52-9E641194B157}"/>
              </a:ext>
            </a:extLst>
          </p:cNvPr>
          <p:cNvSpPr txBox="1"/>
          <p:nvPr userDrawn="1"/>
        </p:nvSpPr>
        <p:spPr>
          <a:xfrm>
            <a:off x="4116388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>
                <a:solidFill>
                  <a:schemeClr val="tx1"/>
                </a:solidFill>
                <a:effectLst/>
                <a:latin typeface="Arial" panose="020B0604020202020204" pitchFamily="34" charset="0"/>
                <a:ea typeface="IAS Ribbon Sans Regular" pitchFamily="2" charset="0"/>
                <a:cs typeface="+mn-cs"/>
              </a:rPr>
              <a:t>13 – 17 July  •  Kigali, Rwanda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EED8009-8440-8D46-8AD7-A2541109AEA4}"/>
              </a:ext>
            </a:extLst>
          </p:cNvPr>
          <p:cNvSpPr txBox="1"/>
          <p:nvPr userDrawn="1"/>
        </p:nvSpPr>
        <p:spPr>
          <a:xfrm>
            <a:off x="7789864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>
                <a:solidFill>
                  <a:schemeClr val="tx1"/>
                </a:solidFill>
                <a:effectLst/>
                <a:latin typeface="Arial" panose="020B0604020202020204" pitchFamily="34" charset="0"/>
                <a:ea typeface="IAS Ribbon Sans Regular" pitchFamily="2" charset="0"/>
                <a:cs typeface="+mn-cs"/>
              </a:rPr>
              <a:t>ias2025.org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0B918DAA-45D8-EF4A-B0DE-9DB83618D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6391" y="441325"/>
            <a:ext cx="7632700" cy="1223964"/>
          </a:xfrm>
          <a:prstGeom prst="rect">
            <a:avLst/>
          </a:prstGeom>
        </p:spPr>
        <p:txBody>
          <a:bodyPr lIns="0" tIns="0" rIns="0" bIns="0" anchor="t"/>
          <a:lstStyle/>
          <a:p>
            <a:r>
              <a:rPr lang="pt-BR" noProof="0"/>
              <a:t>Clique para editar o título Mestre</a:t>
            </a:r>
            <a:endParaRPr lang="en-GB" noProof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4A4F27-4DA0-09FA-F328-C702D6A3E7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097091"/>
            <a:ext cx="3569400" cy="475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33416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(no patter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4759B3F-D110-D6ED-127F-0FAAA91002E8}"/>
              </a:ext>
            </a:extLst>
          </p:cNvPr>
          <p:cNvSpPr/>
          <p:nvPr userDrawn="1"/>
        </p:nvSpPr>
        <p:spPr>
          <a:xfrm>
            <a:off x="0" y="0"/>
            <a:ext cx="12192000" cy="16652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latin typeface="Arial" panose="020B0604020202020204" pitchFamily="34" charset="0"/>
            </a:endParaRP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D21A2CA5-C9BE-8646-A49A-C5E2D560704B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42917" y="2097091"/>
            <a:ext cx="11306175" cy="410368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Font typeface="Courier New" panose="02070309020205020404" pitchFamily="49" charset="0"/>
              <a:buNone/>
              <a:defRPr sz="2000"/>
            </a:lvl1pPr>
          </a:lstStyle>
          <a:p>
            <a:r>
              <a:rPr lang="en-GB" noProof="0"/>
              <a:t>Nulla quis lorem ut libero malesuada feugiat. Curabitur non nulla sit amet nisl tempus convallis quis ac lectus.</a:t>
            </a:r>
          </a:p>
          <a:p>
            <a:r>
              <a:rPr lang="en-GB" noProof="0"/>
              <a:t>Proin eget tortor risus. Lorem ipsum dolor sit amet, consectetur adipiscing elit.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noProof="0"/>
              <a:t>Donec rutrum congue leo eget malesuada.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noProof="0"/>
              <a:t>Curabitur aliquet quam id dui posuere blandit.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noProof="0"/>
              <a:t>Proin eget tortor risus.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91C2EAF-4008-1240-8C52-9E641194B157}"/>
              </a:ext>
            </a:extLst>
          </p:cNvPr>
          <p:cNvSpPr txBox="1"/>
          <p:nvPr userDrawn="1"/>
        </p:nvSpPr>
        <p:spPr>
          <a:xfrm>
            <a:off x="442913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>
                <a:solidFill>
                  <a:schemeClr val="tx1"/>
                </a:solidFill>
                <a:effectLst/>
                <a:latin typeface="Arial" panose="020B0604020202020204" pitchFamily="34" charset="0"/>
                <a:ea typeface="IAS Ribbon Sans Regular" pitchFamily="2" charset="0"/>
                <a:cs typeface="+mn-cs"/>
              </a:rPr>
              <a:t>13 – 17 July  •  Kigali, Rwanda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0B918DAA-45D8-EF4A-B0DE-9DB83618D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441325"/>
            <a:ext cx="8891918" cy="1223964"/>
          </a:xfrm>
          <a:prstGeom prst="rect">
            <a:avLst/>
          </a:prstGeom>
          <a:noFill/>
        </p:spPr>
        <p:txBody>
          <a:bodyPr lIns="0" tIns="0" rIns="0" bIns="0" anchor="t"/>
          <a:lstStyle/>
          <a:p>
            <a:r>
              <a:rPr lang="pt-BR" noProof="0"/>
              <a:t>Clique para editar o título Mestre</a:t>
            </a:r>
            <a:endParaRPr lang="en-GB" noProof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9497C5-5C94-8C43-959D-C5FE7F60E92D}"/>
              </a:ext>
            </a:extLst>
          </p:cNvPr>
          <p:cNvSpPr txBox="1"/>
          <p:nvPr userDrawn="1"/>
        </p:nvSpPr>
        <p:spPr>
          <a:xfrm>
            <a:off x="4116389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>
                <a:solidFill>
                  <a:schemeClr val="tx1"/>
                </a:solidFill>
                <a:effectLst/>
                <a:latin typeface="Arial" panose="020B0604020202020204" pitchFamily="34" charset="0"/>
                <a:ea typeface="IAS Ribbon Sans Regular" pitchFamily="2" charset="0"/>
                <a:cs typeface="+mn-cs"/>
              </a:rPr>
              <a:t>ias2025.org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DE0E92-4155-274E-B8D3-6224F5791510}"/>
              </a:ext>
            </a:extLst>
          </p:cNvPr>
          <p:cNvSpPr txBox="1"/>
          <p:nvPr userDrawn="1"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endParaRPr lang="en-GB" sz="1000" kern="1200" noProof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F21790-326B-DB22-0FD0-1775D2C0DA7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25891" y="207065"/>
            <a:ext cx="1769829" cy="1318904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C4D9E607-38A3-BB91-64DF-E34F3B98BD98}"/>
              </a:ext>
            </a:extLst>
          </p:cNvPr>
          <p:cNvSpPr/>
          <p:nvPr userDrawn="1"/>
        </p:nvSpPr>
        <p:spPr>
          <a:xfrm>
            <a:off x="9853127" y="0"/>
            <a:ext cx="2118049" cy="16652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88000" tIns="288000" rIns="288000" bIns="288000" rtlCol="0" anchor="t"/>
          <a:lstStyle/>
          <a:p>
            <a:pPr algn="l"/>
            <a:endParaRPr lang="pt-B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020993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A84E54A-D965-FC50-802E-562CE671CB7A}"/>
              </a:ext>
            </a:extLst>
          </p:cNvPr>
          <p:cNvSpPr/>
          <p:nvPr userDrawn="1"/>
        </p:nvSpPr>
        <p:spPr>
          <a:xfrm>
            <a:off x="0" y="0"/>
            <a:ext cx="12192000" cy="16652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latin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91C2EAF-4008-1240-8C52-9E641194B157}"/>
              </a:ext>
            </a:extLst>
          </p:cNvPr>
          <p:cNvSpPr txBox="1"/>
          <p:nvPr userDrawn="1"/>
        </p:nvSpPr>
        <p:spPr>
          <a:xfrm>
            <a:off x="442913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>
                <a:solidFill>
                  <a:schemeClr val="tx1"/>
                </a:solidFill>
                <a:effectLst/>
                <a:latin typeface="Arial" panose="020B0604020202020204" pitchFamily="34" charset="0"/>
                <a:ea typeface="IAS Ribbon Sans Regular" pitchFamily="2" charset="0"/>
                <a:cs typeface="+mn-cs"/>
              </a:rPr>
              <a:t>13 – 17 July  •  Kigali, Rwanda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0B918DAA-45D8-EF4A-B0DE-9DB83618D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441325"/>
            <a:ext cx="8891914" cy="1223964"/>
          </a:xfrm>
          <a:prstGeom prst="rect">
            <a:avLst/>
          </a:prstGeom>
        </p:spPr>
        <p:txBody>
          <a:bodyPr lIns="0" tIns="0" rIns="0" bIns="0" anchor="t"/>
          <a:lstStyle/>
          <a:p>
            <a:r>
              <a:rPr lang="pt-BR" noProof="0"/>
              <a:t>Clique para editar o título Mestre</a:t>
            </a:r>
            <a:endParaRPr lang="en-GB" noProof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9497C5-5C94-8C43-959D-C5FE7F60E92D}"/>
              </a:ext>
            </a:extLst>
          </p:cNvPr>
          <p:cNvSpPr txBox="1"/>
          <p:nvPr userDrawn="1"/>
        </p:nvSpPr>
        <p:spPr>
          <a:xfrm>
            <a:off x="4116389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>
                <a:solidFill>
                  <a:schemeClr val="tx1"/>
                </a:solidFill>
                <a:effectLst/>
                <a:latin typeface="Arial" panose="020B0604020202020204" pitchFamily="34" charset="0"/>
                <a:ea typeface="IAS Ribbon Sans Regular" pitchFamily="2" charset="0"/>
                <a:cs typeface="+mn-cs"/>
              </a:rPr>
              <a:t>ias2025.org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DE0E92-4155-274E-B8D3-6224F5791510}"/>
              </a:ext>
            </a:extLst>
          </p:cNvPr>
          <p:cNvSpPr txBox="1"/>
          <p:nvPr userDrawn="1"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endParaRPr lang="en-GB" sz="1000" kern="1200" noProof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92C575-DA7D-953C-CA15-BC6E245458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25891" y="207065"/>
            <a:ext cx="1769829" cy="1318904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C2E59DFE-E664-05D6-D3D7-D913FB0C5F17}"/>
              </a:ext>
            </a:extLst>
          </p:cNvPr>
          <p:cNvSpPr/>
          <p:nvPr userDrawn="1"/>
        </p:nvSpPr>
        <p:spPr>
          <a:xfrm>
            <a:off x="9675845" y="0"/>
            <a:ext cx="2516155" cy="2097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88000" tIns="288000" rIns="288000" bIns="288000" rtlCol="0" anchor="t"/>
          <a:lstStyle/>
          <a:p>
            <a:pPr algn="l"/>
            <a:endParaRPr lang="pt-B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617878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C6D1B286-EE94-DE44-8BBB-C1AC4686368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42913" y="2997201"/>
            <a:ext cx="5437187" cy="320357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pt-BR" noProof="0"/>
              <a:t>Clique para editar os estilos de texto Mestres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9B53F7F2-792C-5946-B26B-153D893CB55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311903" y="3006253"/>
            <a:ext cx="5437188" cy="319452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pt-BR" noProof="0"/>
              <a:t>Clique para editar os estilos de texto Mestres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D77C5BB-ECCB-7A41-A232-01EA8F05C1E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2913" y="2097088"/>
            <a:ext cx="5437187" cy="647700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i="0">
                <a:solidFill>
                  <a:schemeClr val="accent1"/>
                </a:solidFill>
                <a:latin typeface="Arial" panose="020B0604020202020204" pitchFamily="34" charset="0"/>
                <a:ea typeface="IAS Ribbon Sans 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noProof="0"/>
              <a:t>Caption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BAD9058-33A3-1840-83AB-734EB9C24F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11903" y="2097088"/>
            <a:ext cx="5437188" cy="647700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marL="0" indent="0">
              <a:buNone/>
              <a:defRPr sz="1800" b="1" i="0">
                <a:solidFill>
                  <a:schemeClr val="accent1"/>
                </a:solidFill>
                <a:latin typeface="Arial" panose="020B0604020202020204" pitchFamily="34" charset="0"/>
                <a:ea typeface="IAS Ribbon Sans Bold" pitchFamily="2" charset="0"/>
              </a:defRPr>
            </a:lvl1pPr>
          </a:lstStyle>
          <a:p>
            <a:pPr lvl="0"/>
            <a:r>
              <a:rPr lang="en-GB" noProof="0"/>
              <a:t>Caption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663AB3E-8BB7-2D4E-9A4B-1FA373B92B4A}"/>
              </a:ext>
            </a:extLst>
          </p:cNvPr>
          <p:cNvSpPr txBox="1"/>
          <p:nvPr userDrawn="1"/>
        </p:nvSpPr>
        <p:spPr>
          <a:xfrm>
            <a:off x="442913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>
                <a:solidFill>
                  <a:schemeClr val="tx1"/>
                </a:solidFill>
                <a:effectLst/>
                <a:latin typeface="Arial" panose="020B0604020202020204" pitchFamily="34" charset="0"/>
                <a:ea typeface="IAS Ribbon Sans Regular" pitchFamily="2" charset="0"/>
                <a:cs typeface="+mn-cs"/>
              </a:rPr>
              <a:t>13 – 17 July  •  Kigali, Rwanda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4C75301D-79B8-304D-A9AB-978AFF907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6391" y="441325"/>
            <a:ext cx="7632700" cy="1223964"/>
          </a:xfrm>
          <a:prstGeom prst="rect">
            <a:avLst/>
          </a:prstGeom>
        </p:spPr>
        <p:txBody>
          <a:bodyPr lIns="0" tIns="0" rIns="0" bIns="0" anchor="t"/>
          <a:lstStyle/>
          <a:p>
            <a:r>
              <a:rPr lang="pt-BR" noProof="0"/>
              <a:t>Clique para editar o título Mestre</a:t>
            </a:r>
            <a:endParaRPr lang="en-GB" noProof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EEB2E94-95BD-AF4A-8CB8-DEF6AF2D71CC}"/>
              </a:ext>
            </a:extLst>
          </p:cNvPr>
          <p:cNvSpPr txBox="1"/>
          <p:nvPr userDrawn="1"/>
        </p:nvSpPr>
        <p:spPr>
          <a:xfrm>
            <a:off x="4116389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>
                <a:solidFill>
                  <a:schemeClr val="tx1"/>
                </a:solidFill>
                <a:effectLst/>
                <a:latin typeface="Arial" panose="020B0604020202020204" pitchFamily="34" charset="0"/>
                <a:ea typeface="IAS Ribbon Sans Regular" pitchFamily="2" charset="0"/>
                <a:cs typeface="+mn-cs"/>
              </a:rPr>
              <a:t>ias2025.org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3903E21-8E3C-EA42-845E-ACA015593389}"/>
              </a:ext>
            </a:extLst>
          </p:cNvPr>
          <p:cNvSpPr txBox="1"/>
          <p:nvPr userDrawn="1"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endParaRPr lang="en-GB" sz="1000" kern="1200" noProof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83903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88">
          <p15:clr>
            <a:srgbClr val="FBAE40"/>
          </p15:clr>
        </p15:guide>
        <p15:guide id="2" orient="horz" pos="1729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C6D1B286-EE94-DE44-8BBB-C1AC4686368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42913" y="2097089"/>
            <a:ext cx="5437187" cy="410368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pt-BR" noProof="0"/>
              <a:t>Clique para editar os estilos de texto Mestres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9B53F7F2-792C-5946-B26B-153D893CB55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311903" y="2097091"/>
            <a:ext cx="5437188" cy="410368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/>
            </a:lvl1pPr>
          </a:lstStyle>
          <a:p>
            <a:pPr lvl="0"/>
            <a:r>
              <a:rPr lang="pt-BR" noProof="0"/>
              <a:t>Clique para editar os estilos de texto Mestres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180687-9ED9-514C-9D5C-4D3E75055068}"/>
              </a:ext>
            </a:extLst>
          </p:cNvPr>
          <p:cNvSpPr txBox="1"/>
          <p:nvPr userDrawn="1"/>
        </p:nvSpPr>
        <p:spPr>
          <a:xfrm>
            <a:off x="442913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>
                <a:solidFill>
                  <a:schemeClr val="tx1"/>
                </a:solidFill>
                <a:effectLst/>
                <a:latin typeface="Arial" panose="020B0604020202020204" pitchFamily="34" charset="0"/>
                <a:ea typeface="IAS Ribbon Sans Regular" pitchFamily="2" charset="0"/>
                <a:cs typeface="+mn-cs"/>
              </a:rPr>
              <a:t>13 – 17 July  •  Kigali, Rwanda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5A67C6D-451D-6C40-B015-49D120732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6391" y="441325"/>
            <a:ext cx="7632700" cy="1223964"/>
          </a:xfrm>
          <a:prstGeom prst="rect">
            <a:avLst/>
          </a:prstGeom>
        </p:spPr>
        <p:txBody>
          <a:bodyPr lIns="0" tIns="0" rIns="0" bIns="0" anchor="t"/>
          <a:lstStyle/>
          <a:p>
            <a:r>
              <a:rPr lang="pt-BR" noProof="0"/>
              <a:t>Clique para editar o título Mestre</a:t>
            </a:r>
            <a:endParaRPr lang="en-GB" noProof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17245EE-BB3A-034C-BE06-055376C80D0C}"/>
              </a:ext>
            </a:extLst>
          </p:cNvPr>
          <p:cNvSpPr txBox="1"/>
          <p:nvPr userDrawn="1"/>
        </p:nvSpPr>
        <p:spPr>
          <a:xfrm>
            <a:off x="4116389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>
                <a:solidFill>
                  <a:schemeClr val="tx1"/>
                </a:solidFill>
                <a:effectLst/>
                <a:latin typeface="Arial" panose="020B0604020202020204" pitchFamily="34" charset="0"/>
                <a:ea typeface="IAS Ribbon Sans Regular" pitchFamily="2" charset="0"/>
                <a:cs typeface="+mn-cs"/>
              </a:rPr>
              <a:t>ias2025.org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8551B1C-217B-4F4B-81FF-529B758036DF}"/>
              </a:ext>
            </a:extLst>
          </p:cNvPr>
          <p:cNvSpPr txBox="1"/>
          <p:nvPr userDrawn="1"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endParaRPr lang="en-GB" sz="1000" kern="1200" noProof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530255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2D4093A-7AF9-304D-AE6D-F745B4F0164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2915" y="3256767"/>
            <a:ext cx="5437188" cy="2944008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GB" noProof="0" err="1"/>
              <a:t>Nulla</a:t>
            </a:r>
            <a:r>
              <a:rPr lang="en-GB" noProof="0"/>
              <a:t> </a:t>
            </a:r>
            <a:r>
              <a:rPr lang="en-GB" noProof="0" err="1"/>
              <a:t>quis</a:t>
            </a:r>
            <a:r>
              <a:rPr lang="en-GB" noProof="0"/>
              <a:t> lorem </a:t>
            </a:r>
            <a:r>
              <a:rPr lang="en-GB" noProof="0" err="1"/>
              <a:t>ut</a:t>
            </a:r>
            <a:r>
              <a:rPr lang="en-GB" noProof="0"/>
              <a:t> libero </a:t>
            </a:r>
            <a:r>
              <a:rPr lang="en-GB" noProof="0" err="1"/>
              <a:t>malesuada</a:t>
            </a:r>
            <a:r>
              <a:rPr lang="en-GB" noProof="0"/>
              <a:t> </a:t>
            </a:r>
            <a:r>
              <a:rPr lang="en-GB" noProof="0" err="1"/>
              <a:t>feugiat</a:t>
            </a:r>
            <a:r>
              <a:rPr lang="en-GB" noProof="0"/>
              <a:t>. </a:t>
            </a:r>
            <a:r>
              <a:rPr lang="en-GB" noProof="0" err="1"/>
              <a:t>Curabitur</a:t>
            </a:r>
            <a:r>
              <a:rPr lang="en-GB" noProof="0"/>
              <a:t> non </a:t>
            </a:r>
            <a:r>
              <a:rPr lang="en-GB" noProof="0" err="1"/>
              <a:t>nulla</a:t>
            </a:r>
            <a:r>
              <a:rPr lang="en-GB" noProof="0"/>
              <a:t> sit </a:t>
            </a:r>
            <a:r>
              <a:rPr lang="en-GB" noProof="0" err="1"/>
              <a:t>amet</a:t>
            </a:r>
            <a:r>
              <a:rPr lang="en-GB" noProof="0"/>
              <a:t> </a:t>
            </a:r>
            <a:r>
              <a:rPr lang="en-GB" noProof="0" err="1"/>
              <a:t>nisl</a:t>
            </a:r>
            <a:r>
              <a:rPr lang="en-GB" noProof="0"/>
              <a:t> tempus convallis </a:t>
            </a:r>
            <a:r>
              <a:rPr lang="en-GB" noProof="0" err="1"/>
              <a:t>quis</a:t>
            </a:r>
            <a:r>
              <a:rPr lang="en-GB" noProof="0"/>
              <a:t> ac </a:t>
            </a:r>
            <a:r>
              <a:rPr lang="en-GB" noProof="0" err="1"/>
              <a:t>lectus</a:t>
            </a:r>
            <a:r>
              <a:rPr lang="en-GB" noProof="0"/>
              <a:t>.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FEE9A4EF-A011-1744-9932-D74E1968F6E7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311903" y="441325"/>
            <a:ext cx="5437188" cy="575945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pt-BR" noProof="0"/>
              <a:t>Clique para editar os estilos de texto Mestres</a:t>
            </a:r>
          </a:p>
        </p:txBody>
      </p:sp>
      <p:sp>
        <p:nvSpPr>
          <p:cNvPr id="16" name="Title 10">
            <a:extLst>
              <a:ext uri="{FF2B5EF4-FFF2-40B4-BE49-F238E27FC236}">
                <a16:creationId xmlns:a16="http://schemas.microsoft.com/office/drawing/2014/main" id="{091C71F5-B0A7-8745-8F8B-E636D57FA2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1665294"/>
            <a:ext cx="5437187" cy="1428641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pt-BR" noProof="0"/>
              <a:t>Clique para editar o título Mestre</a:t>
            </a:r>
            <a:endParaRPr lang="en-GB" noProof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7465E4D-8ADE-2143-908C-7C2920965ACF}"/>
              </a:ext>
            </a:extLst>
          </p:cNvPr>
          <p:cNvSpPr txBox="1"/>
          <p:nvPr userDrawn="1"/>
        </p:nvSpPr>
        <p:spPr>
          <a:xfrm>
            <a:off x="442913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>
                <a:solidFill>
                  <a:schemeClr val="tx1"/>
                </a:solidFill>
                <a:effectLst/>
                <a:latin typeface="Arial" panose="020B0604020202020204" pitchFamily="34" charset="0"/>
                <a:ea typeface="IAS Ribbon Sans Regular" pitchFamily="2" charset="0"/>
                <a:cs typeface="+mn-cs"/>
              </a:rPr>
              <a:t>13 – 17 July  •  Kigali, Rwanda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D76478F-F1E2-AD47-BAC6-395C98E2FF59}"/>
              </a:ext>
            </a:extLst>
          </p:cNvPr>
          <p:cNvSpPr txBox="1"/>
          <p:nvPr userDrawn="1"/>
        </p:nvSpPr>
        <p:spPr>
          <a:xfrm>
            <a:off x="4116389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>
                <a:solidFill>
                  <a:schemeClr val="tx1"/>
                </a:solidFill>
                <a:effectLst/>
                <a:latin typeface="Arial" panose="020B0604020202020204" pitchFamily="34" charset="0"/>
                <a:ea typeface="IAS Ribbon Sans Regular" pitchFamily="2" charset="0"/>
                <a:cs typeface="+mn-cs"/>
              </a:rPr>
              <a:t>ias2025.org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7AD4010-0096-6B46-B74C-E77670FCDEA8}"/>
              </a:ext>
            </a:extLst>
          </p:cNvPr>
          <p:cNvSpPr txBox="1"/>
          <p:nvPr userDrawn="1"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endParaRPr lang="en-GB" sz="1000" kern="1200" noProof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98088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9B53F7F2-792C-5946-B26B-153D893CB55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116388" y="2097089"/>
            <a:ext cx="7632703" cy="410369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pt-BR" noProof="0"/>
              <a:t>Clique para editar os estilos de texto Mestres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663AB3E-8BB7-2D4E-9A4B-1FA373B92B4A}"/>
              </a:ext>
            </a:extLst>
          </p:cNvPr>
          <p:cNvSpPr txBox="1"/>
          <p:nvPr userDrawn="1"/>
        </p:nvSpPr>
        <p:spPr>
          <a:xfrm>
            <a:off x="442913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>
                <a:solidFill>
                  <a:schemeClr val="tx1"/>
                </a:solidFill>
                <a:effectLst/>
                <a:latin typeface="Arial" panose="020B0604020202020204" pitchFamily="34" charset="0"/>
                <a:ea typeface="IAS Ribbon Sans Regular" pitchFamily="2" charset="0"/>
                <a:cs typeface="+mn-cs"/>
              </a:rPr>
              <a:t>13 – 17 July  •  Kigali, Rwanda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4C75301D-79B8-304D-A9AB-978AFF907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6391" y="441325"/>
            <a:ext cx="7632700" cy="1223964"/>
          </a:xfrm>
          <a:prstGeom prst="rect">
            <a:avLst/>
          </a:prstGeom>
        </p:spPr>
        <p:txBody>
          <a:bodyPr lIns="0" tIns="0" rIns="0" bIns="0" anchor="t"/>
          <a:lstStyle/>
          <a:p>
            <a:r>
              <a:rPr lang="pt-BR" noProof="0"/>
              <a:t>Clique para editar o título Mestre</a:t>
            </a:r>
            <a:endParaRPr lang="en-GB" noProof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EEB2E94-95BD-AF4A-8CB8-DEF6AF2D71CC}"/>
              </a:ext>
            </a:extLst>
          </p:cNvPr>
          <p:cNvSpPr txBox="1"/>
          <p:nvPr userDrawn="1"/>
        </p:nvSpPr>
        <p:spPr>
          <a:xfrm>
            <a:off x="4116389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>
                <a:solidFill>
                  <a:schemeClr val="tx1"/>
                </a:solidFill>
                <a:effectLst/>
                <a:latin typeface="Arial" panose="020B0604020202020204" pitchFamily="34" charset="0"/>
                <a:ea typeface="IAS Ribbon Sans Regular" pitchFamily="2" charset="0"/>
                <a:cs typeface="+mn-cs"/>
              </a:rPr>
              <a:t>ias2025.org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3903E21-8E3C-EA42-845E-ACA015593389}"/>
              </a:ext>
            </a:extLst>
          </p:cNvPr>
          <p:cNvSpPr txBox="1"/>
          <p:nvPr userDrawn="1"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endParaRPr lang="en-GB" sz="1000" kern="1200" noProof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60080C-8E2C-13C8-F305-B9340CF0ACD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2913" y="2097088"/>
            <a:ext cx="3368799" cy="410368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noProof="0" err="1"/>
              <a:t>Nulla</a:t>
            </a:r>
            <a:r>
              <a:rPr lang="en-GB" noProof="0"/>
              <a:t> </a:t>
            </a:r>
            <a:r>
              <a:rPr lang="en-GB" noProof="0" err="1"/>
              <a:t>quis</a:t>
            </a:r>
            <a:r>
              <a:rPr lang="en-GB" noProof="0"/>
              <a:t> lorem </a:t>
            </a:r>
            <a:r>
              <a:rPr lang="en-GB" noProof="0" err="1"/>
              <a:t>ut</a:t>
            </a:r>
            <a:r>
              <a:rPr lang="en-GB" noProof="0"/>
              <a:t> libero </a:t>
            </a:r>
            <a:r>
              <a:rPr lang="en-GB" noProof="0" err="1"/>
              <a:t>malesuada</a:t>
            </a:r>
            <a:r>
              <a:rPr lang="en-GB" noProof="0"/>
              <a:t> </a:t>
            </a:r>
            <a:r>
              <a:rPr lang="en-GB" noProof="0" err="1"/>
              <a:t>feugiat</a:t>
            </a:r>
            <a:r>
              <a:rPr lang="en-GB" noProof="0"/>
              <a:t>. </a:t>
            </a:r>
            <a:r>
              <a:rPr lang="en-GB" noProof="0" err="1"/>
              <a:t>Curabitur</a:t>
            </a:r>
            <a:r>
              <a:rPr lang="en-GB" noProof="0"/>
              <a:t> non </a:t>
            </a:r>
            <a:r>
              <a:rPr lang="en-GB" noProof="0" err="1"/>
              <a:t>nulla</a:t>
            </a:r>
            <a:r>
              <a:rPr lang="en-GB" noProof="0"/>
              <a:t> sit </a:t>
            </a:r>
            <a:r>
              <a:rPr lang="en-GB" noProof="0" err="1"/>
              <a:t>amet</a:t>
            </a:r>
            <a:r>
              <a:rPr lang="en-GB" noProof="0"/>
              <a:t> </a:t>
            </a:r>
            <a:r>
              <a:rPr lang="en-GB" noProof="0" err="1"/>
              <a:t>nisl</a:t>
            </a:r>
            <a:r>
              <a:rPr lang="en-GB" noProof="0"/>
              <a:t> tempus convallis </a:t>
            </a:r>
            <a:r>
              <a:rPr lang="en-GB" noProof="0" err="1"/>
              <a:t>quis</a:t>
            </a:r>
            <a:r>
              <a:rPr lang="en-GB" noProof="0"/>
              <a:t> ac </a:t>
            </a:r>
            <a:r>
              <a:rPr lang="en-GB" noProof="0" err="1"/>
              <a:t>lectus</a:t>
            </a:r>
            <a:r>
              <a:rPr lang="en-GB" noProof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488414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88">
          <p15:clr>
            <a:srgbClr val="FBAE40"/>
          </p15:clr>
        </p15:guide>
        <p15:guide id="2" orient="horz" pos="1729">
          <p15:clr>
            <a:srgbClr val="FBAE4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9B53F7F2-792C-5946-B26B-153D893CB55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311900" y="2097089"/>
            <a:ext cx="5437191" cy="410369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pt-BR" noProof="0"/>
              <a:t>Clique para editar os estilos de texto Mestres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663AB3E-8BB7-2D4E-9A4B-1FA373B92B4A}"/>
              </a:ext>
            </a:extLst>
          </p:cNvPr>
          <p:cNvSpPr txBox="1"/>
          <p:nvPr userDrawn="1"/>
        </p:nvSpPr>
        <p:spPr>
          <a:xfrm>
            <a:off x="442913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>
                <a:solidFill>
                  <a:schemeClr val="tx1"/>
                </a:solidFill>
                <a:effectLst/>
                <a:latin typeface="Arial" panose="020B0604020202020204" pitchFamily="34" charset="0"/>
                <a:ea typeface="IAS Ribbon Sans Regular" pitchFamily="2" charset="0"/>
                <a:cs typeface="+mn-cs"/>
              </a:rPr>
              <a:t>13 – 17 July  •  Kigali, Rwanda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4C75301D-79B8-304D-A9AB-978AFF907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6391" y="441325"/>
            <a:ext cx="7632700" cy="1223964"/>
          </a:xfrm>
          <a:prstGeom prst="rect">
            <a:avLst/>
          </a:prstGeom>
        </p:spPr>
        <p:txBody>
          <a:bodyPr lIns="0" tIns="0" rIns="0" bIns="0" anchor="t"/>
          <a:lstStyle/>
          <a:p>
            <a:r>
              <a:rPr lang="pt-BR" noProof="0"/>
              <a:t>Clique para editar o título Mestre</a:t>
            </a:r>
            <a:endParaRPr lang="en-GB" noProof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EEB2E94-95BD-AF4A-8CB8-DEF6AF2D71CC}"/>
              </a:ext>
            </a:extLst>
          </p:cNvPr>
          <p:cNvSpPr txBox="1"/>
          <p:nvPr userDrawn="1"/>
        </p:nvSpPr>
        <p:spPr>
          <a:xfrm>
            <a:off x="4116389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>
                <a:solidFill>
                  <a:schemeClr val="tx1"/>
                </a:solidFill>
                <a:effectLst/>
                <a:latin typeface="Arial" panose="020B0604020202020204" pitchFamily="34" charset="0"/>
                <a:ea typeface="IAS Ribbon Sans Regular" pitchFamily="2" charset="0"/>
                <a:cs typeface="+mn-cs"/>
              </a:rPr>
              <a:t>ias2025.org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3903E21-8E3C-EA42-845E-ACA015593389}"/>
              </a:ext>
            </a:extLst>
          </p:cNvPr>
          <p:cNvSpPr txBox="1"/>
          <p:nvPr userDrawn="1"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endParaRPr lang="en-GB" sz="1000" kern="1200" noProof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60080C-8E2C-13C8-F305-B9340CF0ACD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2913" y="2097088"/>
            <a:ext cx="5437187" cy="410368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noProof="0" err="1"/>
              <a:t>Nulla</a:t>
            </a:r>
            <a:r>
              <a:rPr lang="en-GB" noProof="0"/>
              <a:t> </a:t>
            </a:r>
            <a:r>
              <a:rPr lang="en-GB" noProof="0" err="1"/>
              <a:t>quis</a:t>
            </a:r>
            <a:r>
              <a:rPr lang="en-GB" noProof="0"/>
              <a:t> lorem </a:t>
            </a:r>
            <a:r>
              <a:rPr lang="en-GB" noProof="0" err="1"/>
              <a:t>ut</a:t>
            </a:r>
            <a:r>
              <a:rPr lang="en-GB" noProof="0"/>
              <a:t> libero </a:t>
            </a:r>
            <a:r>
              <a:rPr lang="en-GB" noProof="0" err="1"/>
              <a:t>malesuada</a:t>
            </a:r>
            <a:r>
              <a:rPr lang="en-GB" noProof="0"/>
              <a:t> </a:t>
            </a:r>
            <a:r>
              <a:rPr lang="en-GB" noProof="0" err="1"/>
              <a:t>feugiat</a:t>
            </a:r>
            <a:r>
              <a:rPr lang="en-GB" noProof="0"/>
              <a:t>. </a:t>
            </a:r>
            <a:r>
              <a:rPr lang="en-GB" noProof="0" err="1"/>
              <a:t>Curabitur</a:t>
            </a:r>
            <a:r>
              <a:rPr lang="en-GB" noProof="0"/>
              <a:t> non </a:t>
            </a:r>
            <a:r>
              <a:rPr lang="en-GB" noProof="0" err="1"/>
              <a:t>nulla</a:t>
            </a:r>
            <a:r>
              <a:rPr lang="en-GB" noProof="0"/>
              <a:t> sit </a:t>
            </a:r>
            <a:r>
              <a:rPr lang="en-GB" noProof="0" err="1"/>
              <a:t>amet</a:t>
            </a:r>
            <a:r>
              <a:rPr lang="en-GB" noProof="0"/>
              <a:t> </a:t>
            </a:r>
            <a:r>
              <a:rPr lang="en-GB" noProof="0" err="1"/>
              <a:t>nisl</a:t>
            </a:r>
            <a:r>
              <a:rPr lang="en-GB" noProof="0"/>
              <a:t> tempus convallis </a:t>
            </a:r>
            <a:r>
              <a:rPr lang="en-GB" noProof="0" err="1"/>
              <a:t>quis</a:t>
            </a:r>
            <a:r>
              <a:rPr lang="en-GB" noProof="0"/>
              <a:t> ac </a:t>
            </a:r>
            <a:r>
              <a:rPr lang="en-GB" noProof="0" err="1"/>
              <a:t>lectus</a:t>
            </a:r>
            <a:r>
              <a:rPr lang="en-GB" noProof="0"/>
              <a:t>.</a:t>
            </a:r>
          </a:p>
          <a:p>
            <a:r>
              <a:rPr lang="en-GB" noProof="0"/>
              <a:t>Proin </a:t>
            </a:r>
            <a:r>
              <a:rPr lang="en-GB" noProof="0" err="1"/>
              <a:t>eget</a:t>
            </a:r>
            <a:r>
              <a:rPr lang="en-GB" noProof="0"/>
              <a:t> </a:t>
            </a:r>
            <a:r>
              <a:rPr lang="en-GB" noProof="0" err="1"/>
              <a:t>tortor</a:t>
            </a:r>
            <a:r>
              <a:rPr lang="en-GB" noProof="0"/>
              <a:t> </a:t>
            </a:r>
            <a:r>
              <a:rPr lang="en-GB" noProof="0" err="1"/>
              <a:t>risus</a:t>
            </a:r>
            <a:r>
              <a:rPr lang="en-GB" noProof="0"/>
              <a:t>. Lorem ipsum </a:t>
            </a:r>
            <a:r>
              <a:rPr lang="en-GB" noProof="0" err="1"/>
              <a:t>dolor</a:t>
            </a:r>
            <a:r>
              <a:rPr lang="en-GB" noProof="0"/>
              <a:t> sit </a:t>
            </a:r>
            <a:r>
              <a:rPr lang="en-GB" noProof="0" err="1"/>
              <a:t>amet</a:t>
            </a:r>
            <a:r>
              <a:rPr lang="en-GB" noProof="0"/>
              <a:t>, </a:t>
            </a:r>
            <a:r>
              <a:rPr lang="en-GB" noProof="0" err="1"/>
              <a:t>consectetur</a:t>
            </a:r>
            <a:r>
              <a:rPr lang="en-GB" noProof="0"/>
              <a:t> </a:t>
            </a:r>
            <a:r>
              <a:rPr lang="en-GB" noProof="0" err="1"/>
              <a:t>adipiscing</a:t>
            </a:r>
            <a:r>
              <a:rPr lang="en-GB" noProof="0"/>
              <a:t> </a:t>
            </a:r>
            <a:r>
              <a:rPr lang="en-GB" noProof="0" err="1"/>
              <a:t>elit</a:t>
            </a:r>
            <a:r>
              <a:rPr lang="en-GB" noProof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199965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88">
          <p15:clr>
            <a:srgbClr val="FBAE40"/>
          </p15:clr>
        </p15:guide>
        <p15:guide id="2" orient="horz" pos="1729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ítulo e Conteúdo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9F3A56-2912-4F6C-B763-FA01B5A3DBD6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978F880-622A-4AD4-AD12-DB8ACC4A855D}"/>
              </a:ext>
            </a:extLst>
          </p:cNvPr>
          <p:cNvSpPr>
            <a:spLocks noGrp="1"/>
          </p:cNvSpPr>
          <p:nvPr>
            <p:ph idx="1"/>
          </p:nvPr>
        </p:nvSpPr>
        <p:spPr bwMode="gray"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42E4203-C6EB-4A6B-B123-7F7ECE103EA1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en-GB" noProof="0">
                <a:latin typeface="Verdana" panose="020B0604030504040204" pitchFamily="34" charset="0"/>
              </a:rPr>
              <a:t>Name of the Speaker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5ACFDB4-E040-4C21-85D2-79A7480946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GB" noProof="0"/>
              <a:t>Topic Lore Ipsum</a:t>
            </a:r>
          </a:p>
        </p:txBody>
      </p:sp>
    </p:spTree>
    <p:extLst>
      <p:ext uri="{BB962C8B-B14F-4D97-AF65-F5344CB8AC3E}">
        <p14:creationId xmlns:p14="http://schemas.microsoft.com/office/powerpoint/2010/main" val="691301968"/>
      </p:ext>
    </p:extLst>
  </p:cSld>
  <p:clrMapOvr>
    <a:masterClrMapping/>
  </p:clrMapOvr>
  <p:hf sldNum="0" hdr="0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Tex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9B53F7F2-792C-5946-B26B-153D893CB55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075613" y="2097089"/>
            <a:ext cx="3673478" cy="410369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pt-BR" noProof="0"/>
              <a:t>Clique para editar os estilos de texto Mestres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663AB3E-8BB7-2D4E-9A4B-1FA373B92B4A}"/>
              </a:ext>
            </a:extLst>
          </p:cNvPr>
          <p:cNvSpPr txBox="1"/>
          <p:nvPr userDrawn="1"/>
        </p:nvSpPr>
        <p:spPr>
          <a:xfrm>
            <a:off x="442913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>
                <a:solidFill>
                  <a:schemeClr val="tx1"/>
                </a:solidFill>
                <a:effectLst/>
                <a:latin typeface="Arial" panose="020B0604020202020204" pitchFamily="34" charset="0"/>
                <a:ea typeface="IAS Ribbon Sans Regular" pitchFamily="2" charset="0"/>
                <a:cs typeface="+mn-cs"/>
              </a:rPr>
              <a:t>13 – 17 July  •  Kigali, Rwanda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4C75301D-79B8-304D-A9AB-978AFF907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6391" y="441325"/>
            <a:ext cx="7632700" cy="1223964"/>
          </a:xfrm>
          <a:prstGeom prst="rect">
            <a:avLst/>
          </a:prstGeom>
        </p:spPr>
        <p:txBody>
          <a:bodyPr lIns="0" tIns="0" rIns="0" bIns="0" anchor="t"/>
          <a:lstStyle/>
          <a:p>
            <a:r>
              <a:rPr lang="pt-BR" noProof="0"/>
              <a:t>Clique para editar o título Mestre</a:t>
            </a:r>
            <a:endParaRPr lang="en-GB" noProof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EEB2E94-95BD-AF4A-8CB8-DEF6AF2D71CC}"/>
              </a:ext>
            </a:extLst>
          </p:cNvPr>
          <p:cNvSpPr txBox="1"/>
          <p:nvPr userDrawn="1"/>
        </p:nvSpPr>
        <p:spPr>
          <a:xfrm>
            <a:off x="4116389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>
                <a:solidFill>
                  <a:schemeClr val="tx1"/>
                </a:solidFill>
                <a:effectLst/>
                <a:latin typeface="Arial" panose="020B0604020202020204" pitchFamily="34" charset="0"/>
                <a:ea typeface="IAS Ribbon Sans Regular" pitchFamily="2" charset="0"/>
                <a:cs typeface="+mn-cs"/>
              </a:rPr>
              <a:t>ias2025.org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3903E21-8E3C-EA42-845E-ACA015593389}"/>
              </a:ext>
            </a:extLst>
          </p:cNvPr>
          <p:cNvSpPr txBox="1"/>
          <p:nvPr userDrawn="1"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endParaRPr lang="en-GB" sz="1000" kern="1200" noProof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60080C-8E2C-13C8-F305-B9340CF0ACD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2913" y="2097088"/>
            <a:ext cx="7200900" cy="410368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noProof="0" err="1"/>
              <a:t>Nulla</a:t>
            </a:r>
            <a:r>
              <a:rPr lang="en-GB" noProof="0"/>
              <a:t> </a:t>
            </a:r>
            <a:r>
              <a:rPr lang="en-GB" noProof="0" err="1"/>
              <a:t>quis</a:t>
            </a:r>
            <a:r>
              <a:rPr lang="en-GB" noProof="0"/>
              <a:t> lorem </a:t>
            </a:r>
            <a:r>
              <a:rPr lang="en-GB" noProof="0" err="1"/>
              <a:t>ut</a:t>
            </a:r>
            <a:r>
              <a:rPr lang="en-GB" noProof="0"/>
              <a:t> libero </a:t>
            </a:r>
            <a:r>
              <a:rPr lang="en-GB" noProof="0" err="1"/>
              <a:t>malesuada</a:t>
            </a:r>
            <a:r>
              <a:rPr lang="en-GB" noProof="0"/>
              <a:t> </a:t>
            </a:r>
            <a:r>
              <a:rPr lang="en-GB" noProof="0" err="1"/>
              <a:t>feugiat</a:t>
            </a:r>
            <a:r>
              <a:rPr lang="en-GB" noProof="0"/>
              <a:t>. </a:t>
            </a:r>
            <a:r>
              <a:rPr lang="en-GB" noProof="0" err="1"/>
              <a:t>Curabitur</a:t>
            </a:r>
            <a:r>
              <a:rPr lang="en-GB" noProof="0"/>
              <a:t> non </a:t>
            </a:r>
            <a:r>
              <a:rPr lang="en-GB" noProof="0" err="1"/>
              <a:t>nulla</a:t>
            </a:r>
            <a:r>
              <a:rPr lang="en-GB" noProof="0"/>
              <a:t> sit </a:t>
            </a:r>
            <a:r>
              <a:rPr lang="en-GB" noProof="0" err="1"/>
              <a:t>amet</a:t>
            </a:r>
            <a:r>
              <a:rPr lang="en-GB" noProof="0"/>
              <a:t> </a:t>
            </a:r>
            <a:r>
              <a:rPr lang="en-GB" noProof="0" err="1"/>
              <a:t>nisl</a:t>
            </a:r>
            <a:r>
              <a:rPr lang="en-GB" noProof="0"/>
              <a:t> tempus convallis </a:t>
            </a:r>
            <a:r>
              <a:rPr lang="en-GB" noProof="0" err="1"/>
              <a:t>quis</a:t>
            </a:r>
            <a:r>
              <a:rPr lang="en-GB" noProof="0"/>
              <a:t> ac </a:t>
            </a:r>
            <a:r>
              <a:rPr lang="en-GB" noProof="0" err="1"/>
              <a:t>lectus</a:t>
            </a:r>
            <a:r>
              <a:rPr lang="en-GB" noProof="0"/>
              <a:t>.</a:t>
            </a:r>
          </a:p>
          <a:p>
            <a:r>
              <a:rPr lang="en-GB" noProof="0"/>
              <a:t>Proin </a:t>
            </a:r>
            <a:r>
              <a:rPr lang="en-GB" noProof="0" err="1"/>
              <a:t>eget</a:t>
            </a:r>
            <a:r>
              <a:rPr lang="en-GB" noProof="0"/>
              <a:t> </a:t>
            </a:r>
            <a:r>
              <a:rPr lang="en-GB" noProof="0" err="1"/>
              <a:t>tortor</a:t>
            </a:r>
            <a:r>
              <a:rPr lang="en-GB" noProof="0"/>
              <a:t> </a:t>
            </a:r>
            <a:r>
              <a:rPr lang="en-GB" noProof="0" err="1"/>
              <a:t>risus</a:t>
            </a:r>
            <a:r>
              <a:rPr lang="en-GB" noProof="0"/>
              <a:t>. Lorem ipsum </a:t>
            </a:r>
            <a:r>
              <a:rPr lang="en-GB" noProof="0" err="1"/>
              <a:t>dolor</a:t>
            </a:r>
            <a:r>
              <a:rPr lang="en-GB" noProof="0"/>
              <a:t> sit </a:t>
            </a:r>
            <a:r>
              <a:rPr lang="en-GB" noProof="0" err="1"/>
              <a:t>amet</a:t>
            </a:r>
            <a:r>
              <a:rPr lang="en-GB" noProof="0"/>
              <a:t>, </a:t>
            </a:r>
            <a:r>
              <a:rPr lang="en-GB" noProof="0" err="1"/>
              <a:t>consectetur</a:t>
            </a:r>
            <a:r>
              <a:rPr lang="en-GB" noProof="0"/>
              <a:t> </a:t>
            </a:r>
            <a:r>
              <a:rPr lang="en-GB" noProof="0" err="1"/>
              <a:t>adipiscing</a:t>
            </a:r>
            <a:r>
              <a:rPr lang="en-GB" noProof="0"/>
              <a:t> </a:t>
            </a:r>
            <a:r>
              <a:rPr lang="en-GB" noProof="0" err="1"/>
              <a:t>elit</a:t>
            </a:r>
            <a:r>
              <a:rPr lang="en-GB" noProof="0"/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noProof="0"/>
              <a:t>Donec </a:t>
            </a:r>
            <a:r>
              <a:rPr lang="en-GB" noProof="0" err="1"/>
              <a:t>rutrum</a:t>
            </a:r>
            <a:r>
              <a:rPr lang="en-GB" noProof="0"/>
              <a:t> </a:t>
            </a:r>
            <a:r>
              <a:rPr lang="en-GB" noProof="0" err="1"/>
              <a:t>congue</a:t>
            </a:r>
            <a:r>
              <a:rPr lang="en-GB" noProof="0"/>
              <a:t> </a:t>
            </a:r>
            <a:r>
              <a:rPr lang="en-GB" noProof="0" err="1"/>
              <a:t>leo</a:t>
            </a:r>
            <a:r>
              <a:rPr lang="en-GB" noProof="0"/>
              <a:t> </a:t>
            </a:r>
            <a:r>
              <a:rPr lang="en-GB" noProof="0" err="1"/>
              <a:t>eget</a:t>
            </a:r>
            <a:r>
              <a:rPr lang="en-GB" noProof="0"/>
              <a:t> </a:t>
            </a:r>
            <a:r>
              <a:rPr lang="en-GB" noProof="0" err="1"/>
              <a:t>malesuada</a:t>
            </a:r>
            <a:r>
              <a:rPr lang="en-GB" noProof="0"/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noProof="0" err="1"/>
              <a:t>Curabitur</a:t>
            </a:r>
            <a:r>
              <a:rPr lang="en-GB" noProof="0"/>
              <a:t> </a:t>
            </a:r>
            <a:r>
              <a:rPr lang="en-GB" noProof="0" err="1"/>
              <a:t>aliquet</a:t>
            </a:r>
            <a:r>
              <a:rPr lang="en-GB" noProof="0"/>
              <a:t> </a:t>
            </a:r>
            <a:r>
              <a:rPr lang="en-GB" noProof="0" err="1"/>
              <a:t>quam</a:t>
            </a:r>
            <a:r>
              <a:rPr lang="en-GB" noProof="0"/>
              <a:t> id dui </a:t>
            </a:r>
            <a:r>
              <a:rPr lang="en-GB" noProof="0" err="1"/>
              <a:t>posuere</a:t>
            </a:r>
            <a:r>
              <a:rPr lang="en-GB" noProof="0"/>
              <a:t> </a:t>
            </a:r>
            <a:r>
              <a:rPr lang="en-GB" noProof="0" err="1"/>
              <a:t>blandit</a:t>
            </a:r>
            <a:r>
              <a:rPr lang="en-GB" noProof="0"/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noProof="0"/>
              <a:t>Proin </a:t>
            </a:r>
            <a:r>
              <a:rPr lang="en-GB" noProof="0" err="1"/>
              <a:t>eget</a:t>
            </a:r>
            <a:r>
              <a:rPr lang="en-GB" noProof="0"/>
              <a:t> </a:t>
            </a:r>
            <a:r>
              <a:rPr lang="en-GB" noProof="0" err="1"/>
              <a:t>tortor</a:t>
            </a:r>
            <a:r>
              <a:rPr lang="en-GB" noProof="0"/>
              <a:t> </a:t>
            </a:r>
            <a:r>
              <a:rPr lang="en-GB" noProof="0" err="1"/>
              <a:t>risus</a:t>
            </a:r>
            <a:r>
              <a:rPr lang="en-GB" noProof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093640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88">
          <p15:clr>
            <a:srgbClr val="FBAE40"/>
          </p15:clr>
        </p15:guide>
        <p15:guide id="2" orient="horz" pos="1729">
          <p15:clr>
            <a:srgbClr val="FBAE4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2D4093A-7AF9-304D-AE6D-F745B4F0164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2915" y="3256767"/>
            <a:ext cx="5437188" cy="2944008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2000"/>
            </a:lvl1pPr>
          </a:lstStyle>
          <a:p>
            <a:pPr lvl="0"/>
            <a:r>
              <a:rPr lang="en-GB" noProof="0"/>
              <a:t>Nulla quis lorem ut libero malesuada feugiat. Curabitur non nulla sit amet nisl tempus convallis quis ac lectus.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22C07795-8A1B-4F48-ADAF-7475467E7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1665294"/>
            <a:ext cx="5437187" cy="1428641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pt-BR" noProof="0"/>
              <a:t>Clique para editar o título Mestre</a:t>
            </a:r>
            <a:endParaRPr lang="en-GB" noProof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5BEA16-9E9F-0D4A-9C31-85DAC460949F}"/>
              </a:ext>
            </a:extLst>
          </p:cNvPr>
          <p:cNvSpPr txBox="1"/>
          <p:nvPr userDrawn="1"/>
        </p:nvSpPr>
        <p:spPr>
          <a:xfrm>
            <a:off x="442913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>
                <a:solidFill>
                  <a:schemeClr val="tx1"/>
                </a:solidFill>
                <a:effectLst/>
                <a:latin typeface="Arial" panose="020B0604020202020204" pitchFamily="34" charset="0"/>
                <a:ea typeface="IAS Ribbon Sans Regular" pitchFamily="2" charset="0"/>
                <a:cs typeface="+mn-cs"/>
              </a:rPr>
              <a:t>13 – 17 July  •  Kigali, Rwanda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A3A0912-00E9-3E4E-9381-0A5C958C62D2}"/>
              </a:ext>
            </a:extLst>
          </p:cNvPr>
          <p:cNvSpPr txBox="1"/>
          <p:nvPr userDrawn="1"/>
        </p:nvSpPr>
        <p:spPr>
          <a:xfrm>
            <a:off x="4116389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>
                <a:solidFill>
                  <a:schemeClr val="tx1"/>
                </a:solidFill>
                <a:effectLst/>
                <a:latin typeface="Arial" panose="020B0604020202020204" pitchFamily="34" charset="0"/>
                <a:ea typeface="IAS Ribbon Sans Regular" pitchFamily="2" charset="0"/>
                <a:cs typeface="+mn-cs"/>
              </a:rPr>
              <a:t>ias2025.org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DD43CCD-AAFC-B847-BF0F-B7E2A805F6E1}"/>
              </a:ext>
            </a:extLst>
          </p:cNvPr>
          <p:cNvSpPr txBox="1"/>
          <p:nvPr userDrawn="1"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endParaRPr lang="en-GB" sz="1000" kern="1200" noProof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7D33BA-66D6-E190-0410-77B932AF24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72945" y="0"/>
            <a:ext cx="3919055" cy="6858000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A12FA691-34E1-B147-9F45-2CFB053A59B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83328" y="979714"/>
            <a:ext cx="4734000" cy="4898572"/>
          </a:xfrm>
          <a:prstGeom prst="rect">
            <a:avLst/>
          </a:prstGeom>
          <a:solidFill>
            <a:schemeClr val="tx2"/>
          </a:solidFill>
        </p:spPr>
        <p:txBody>
          <a:bodyPr lIns="0" tIns="0" rIns="0" bIns="0" anchor="ctr"/>
          <a:lstStyle>
            <a:lvl1pPr marL="0" indent="0" algn="ctr">
              <a:buNone/>
              <a:defRPr/>
            </a:lvl1pPr>
          </a:lstStyle>
          <a:p>
            <a:r>
              <a:rPr lang="pt-BR" noProof="0"/>
              <a:t>Clique no ícone para adicionar uma imagem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97224957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with Ca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2D4093A-7AF9-304D-AE6D-F745B4F0164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2915" y="3256767"/>
            <a:ext cx="5437188" cy="2944008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2000"/>
            </a:lvl1pPr>
          </a:lstStyle>
          <a:p>
            <a:pPr lvl="0"/>
            <a:r>
              <a:rPr lang="en-GB" noProof="0" err="1"/>
              <a:t>Nulla</a:t>
            </a:r>
            <a:r>
              <a:rPr lang="en-GB" noProof="0"/>
              <a:t> </a:t>
            </a:r>
            <a:r>
              <a:rPr lang="en-GB" noProof="0" err="1"/>
              <a:t>quis</a:t>
            </a:r>
            <a:r>
              <a:rPr lang="en-GB" noProof="0"/>
              <a:t> lorem </a:t>
            </a:r>
            <a:r>
              <a:rPr lang="en-GB" noProof="0" err="1"/>
              <a:t>ut</a:t>
            </a:r>
            <a:r>
              <a:rPr lang="en-GB" noProof="0"/>
              <a:t> libero </a:t>
            </a:r>
            <a:r>
              <a:rPr lang="en-GB" noProof="0" err="1"/>
              <a:t>malesuada</a:t>
            </a:r>
            <a:r>
              <a:rPr lang="en-GB" noProof="0"/>
              <a:t> </a:t>
            </a:r>
            <a:r>
              <a:rPr lang="en-GB" noProof="0" err="1"/>
              <a:t>feugiat</a:t>
            </a:r>
            <a:r>
              <a:rPr lang="en-GB" noProof="0"/>
              <a:t>. </a:t>
            </a:r>
            <a:r>
              <a:rPr lang="en-GB" noProof="0" err="1"/>
              <a:t>Curabitur</a:t>
            </a:r>
            <a:r>
              <a:rPr lang="en-GB" noProof="0"/>
              <a:t> non </a:t>
            </a:r>
            <a:r>
              <a:rPr lang="en-GB" noProof="0" err="1"/>
              <a:t>nulla</a:t>
            </a:r>
            <a:r>
              <a:rPr lang="en-GB" noProof="0"/>
              <a:t> sit </a:t>
            </a:r>
            <a:r>
              <a:rPr lang="en-GB" noProof="0" err="1"/>
              <a:t>amet</a:t>
            </a:r>
            <a:r>
              <a:rPr lang="en-GB" noProof="0"/>
              <a:t> </a:t>
            </a:r>
            <a:r>
              <a:rPr lang="en-GB" noProof="0" err="1"/>
              <a:t>nisl</a:t>
            </a:r>
            <a:r>
              <a:rPr lang="en-GB" noProof="0"/>
              <a:t> tempus convallis </a:t>
            </a:r>
            <a:r>
              <a:rPr lang="en-GB" noProof="0" err="1"/>
              <a:t>quis</a:t>
            </a:r>
            <a:r>
              <a:rPr lang="en-GB" noProof="0"/>
              <a:t> ac </a:t>
            </a:r>
            <a:r>
              <a:rPr lang="en-GB" noProof="0" err="1"/>
              <a:t>lectus</a:t>
            </a:r>
            <a:r>
              <a:rPr lang="en-GB" noProof="0"/>
              <a:t>.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22C07795-8A1B-4F48-ADAF-7475467E7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1665294"/>
            <a:ext cx="5437187" cy="1428641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pt-BR" noProof="0"/>
              <a:t>Clique para editar o título Mestre</a:t>
            </a:r>
            <a:endParaRPr lang="en-GB" noProof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5BEA16-9E9F-0D4A-9C31-85DAC460949F}"/>
              </a:ext>
            </a:extLst>
          </p:cNvPr>
          <p:cNvSpPr txBox="1"/>
          <p:nvPr userDrawn="1"/>
        </p:nvSpPr>
        <p:spPr>
          <a:xfrm>
            <a:off x="442913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>
                <a:solidFill>
                  <a:schemeClr val="tx1"/>
                </a:solidFill>
                <a:effectLst/>
                <a:latin typeface="Arial" panose="020B0604020202020204" pitchFamily="34" charset="0"/>
                <a:ea typeface="IAS Ribbon Sans Regular" pitchFamily="2" charset="0"/>
                <a:cs typeface="+mn-cs"/>
              </a:rPr>
              <a:t>13 – 17 July  •  Kigali, Rwanda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A3A0912-00E9-3E4E-9381-0A5C958C62D2}"/>
              </a:ext>
            </a:extLst>
          </p:cNvPr>
          <p:cNvSpPr txBox="1"/>
          <p:nvPr userDrawn="1"/>
        </p:nvSpPr>
        <p:spPr>
          <a:xfrm>
            <a:off x="4116389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>
                <a:solidFill>
                  <a:schemeClr val="tx1"/>
                </a:solidFill>
                <a:effectLst/>
                <a:latin typeface="Arial" panose="020B0604020202020204" pitchFamily="34" charset="0"/>
                <a:ea typeface="IAS Ribbon Sans Regular" pitchFamily="2" charset="0"/>
                <a:cs typeface="+mn-cs"/>
              </a:rPr>
              <a:t>ias2025.org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DD43CCD-AAFC-B847-BF0F-B7E2A805F6E1}"/>
              </a:ext>
            </a:extLst>
          </p:cNvPr>
          <p:cNvSpPr txBox="1"/>
          <p:nvPr userDrawn="1"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endParaRPr lang="en-GB" sz="1000" kern="1200" noProof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5FD00EE-BA8D-4911-16EE-CA53007DC8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8272945" y="0"/>
            <a:ext cx="3919055" cy="6858000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A12FA691-34E1-B147-9F45-2CFB053A59B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74702" y="979714"/>
            <a:ext cx="4734000" cy="4898572"/>
          </a:xfrm>
          <a:prstGeom prst="rect">
            <a:avLst/>
          </a:prstGeom>
          <a:solidFill>
            <a:schemeClr val="accent2"/>
          </a:solidFill>
        </p:spPr>
        <p:txBody>
          <a:bodyPr lIns="0" tIns="0" rIns="0" bIns="0" anchor="ctr"/>
          <a:lstStyle>
            <a:lvl1pPr marL="0" indent="0" algn="ctr">
              <a:buNone/>
              <a:defRPr/>
            </a:lvl1pPr>
          </a:lstStyle>
          <a:p>
            <a:r>
              <a:rPr lang="pt-BR" noProof="0"/>
              <a:t>Clique no ícone para adicionar uma imagem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57675806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and Content - Patter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9B53F7F2-792C-5946-B26B-153D893CB55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311903" y="2097091"/>
            <a:ext cx="5437188" cy="410368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pt-BR" noProof="0"/>
              <a:t>Clique para editar os estilos de texto Mestres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A9FAEF4-2CDC-9742-AEF3-A25C5A448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6391" y="441325"/>
            <a:ext cx="7632700" cy="1223964"/>
          </a:xfrm>
          <a:prstGeom prst="rect">
            <a:avLst/>
          </a:prstGeom>
        </p:spPr>
        <p:txBody>
          <a:bodyPr lIns="0" tIns="0" rIns="0" bIns="0" anchor="t"/>
          <a:lstStyle/>
          <a:p>
            <a:r>
              <a:rPr lang="pt-BR" noProof="0"/>
              <a:t>Clique para editar o título Mestre</a:t>
            </a:r>
            <a:endParaRPr lang="en-GB" noProof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F9BC3C2-303A-12CB-9291-D0D960E99FC9}"/>
              </a:ext>
            </a:extLst>
          </p:cNvPr>
          <p:cNvSpPr txBox="1"/>
          <p:nvPr userDrawn="1"/>
        </p:nvSpPr>
        <p:spPr>
          <a:xfrm>
            <a:off x="4116388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>
                <a:solidFill>
                  <a:schemeClr val="tx1"/>
                </a:solidFill>
                <a:effectLst/>
                <a:latin typeface="Arial" panose="020B0604020202020204" pitchFamily="34" charset="0"/>
                <a:ea typeface="IAS Ribbon Sans Regular" pitchFamily="2" charset="0"/>
                <a:cs typeface="+mn-cs"/>
              </a:rPr>
              <a:t>13 – 17 July  •  Kigali, Rwanda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7A9DA97-3B37-BB0F-1BE6-74FB3CC95EA0}"/>
              </a:ext>
            </a:extLst>
          </p:cNvPr>
          <p:cNvSpPr txBox="1"/>
          <p:nvPr userDrawn="1"/>
        </p:nvSpPr>
        <p:spPr>
          <a:xfrm>
            <a:off x="7789864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>
                <a:solidFill>
                  <a:schemeClr val="tx1"/>
                </a:solidFill>
                <a:effectLst/>
                <a:latin typeface="Arial" panose="020B0604020202020204" pitchFamily="34" charset="0"/>
                <a:ea typeface="IAS Ribbon Sans Regular" pitchFamily="2" charset="0"/>
                <a:cs typeface="+mn-cs"/>
              </a:rPr>
              <a:t>ias2025.org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8BEA962-3AAC-3B82-0C01-F2793670FF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097090"/>
            <a:ext cx="2380438" cy="4759200"/>
          </a:xfrm>
          <a:prstGeom prst="rect">
            <a:avLst/>
          </a:prstGeom>
        </p:spPr>
      </p:pic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14DCF326-D6B4-5E4A-8E2C-D9FE40FD28A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188000" y="2098800"/>
            <a:ext cx="4690800" cy="3571200"/>
          </a:xfrm>
          <a:prstGeom prst="rect">
            <a:avLst/>
          </a:prstGeom>
          <a:solidFill>
            <a:schemeClr val="tx2"/>
          </a:solidFill>
        </p:spPr>
        <p:txBody>
          <a:bodyPr lIns="0" tIns="0" rIns="0" bIns="0" anchor="ctr"/>
          <a:lstStyle>
            <a:lvl1pPr marL="0" indent="0" algn="ctr">
              <a:buNone/>
              <a:defRPr/>
            </a:lvl1pPr>
          </a:lstStyle>
          <a:p>
            <a:r>
              <a:rPr lang="pt-BR" noProof="0"/>
              <a:t>Clique no ícone para adicionar uma imagem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63505184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and Content - Patter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9B53F7F2-792C-5946-B26B-153D893CB55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311903" y="2097091"/>
            <a:ext cx="5437188" cy="410368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pt-BR" noProof="0"/>
              <a:t>Clique para editar os estilos de texto Mestres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A9FAEF4-2CDC-9742-AEF3-A25C5A448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6391" y="441325"/>
            <a:ext cx="7632700" cy="1223964"/>
          </a:xfrm>
          <a:prstGeom prst="rect">
            <a:avLst/>
          </a:prstGeom>
        </p:spPr>
        <p:txBody>
          <a:bodyPr lIns="0" tIns="0" rIns="0" bIns="0" anchor="t"/>
          <a:lstStyle/>
          <a:p>
            <a:r>
              <a:rPr lang="pt-BR" noProof="0"/>
              <a:t>Clique para editar o título Mestre</a:t>
            </a:r>
            <a:endParaRPr lang="en-GB" noProof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F9BC3C2-303A-12CB-9291-D0D960E99FC9}"/>
              </a:ext>
            </a:extLst>
          </p:cNvPr>
          <p:cNvSpPr txBox="1"/>
          <p:nvPr userDrawn="1"/>
        </p:nvSpPr>
        <p:spPr>
          <a:xfrm>
            <a:off x="4116388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>
                <a:solidFill>
                  <a:schemeClr val="tx1"/>
                </a:solidFill>
                <a:effectLst/>
                <a:latin typeface="Arial" panose="020B0604020202020204" pitchFamily="34" charset="0"/>
                <a:ea typeface="IAS Ribbon Sans Regular" pitchFamily="2" charset="0"/>
                <a:cs typeface="+mn-cs"/>
              </a:rPr>
              <a:t>13 – 17 July  •  Kigali, Rwanda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7A9DA97-3B37-BB0F-1BE6-74FB3CC95EA0}"/>
              </a:ext>
            </a:extLst>
          </p:cNvPr>
          <p:cNvSpPr txBox="1"/>
          <p:nvPr userDrawn="1"/>
        </p:nvSpPr>
        <p:spPr>
          <a:xfrm>
            <a:off x="7789864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>
                <a:solidFill>
                  <a:schemeClr val="tx1"/>
                </a:solidFill>
                <a:effectLst/>
                <a:latin typeface="Arial" panose="020B0604020202020204" pitchFamily="34" charset="0"/>
                <a:ea typeface="IAS Ribbon Sans Regular" pitchFamily="2" charset="0"/>
                <a:cs typeface="+mn-cs"/>
              </a:rPr>
              <a:t>ias2025.org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587F51E-9D60-F793-C968-27BFB68286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0" y="2097090"/>
            <a:ext cx="2381293" cy="4760909"/>
          </a:xfrm>
          <a:prstGeom prst="rect">
            <a:avLst/>
          </a:prstGeom>
        </p:spPr>
      </p:pic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14DCF326-D6B4-5E4A-8E2C-D9FE40FD28A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188719" y="2098800"/>
            <a:ext cx="4690800" cy="3571200"/>
          </a:xfrm>
          <a:prstGeom prst="rect">
            <a:avLst/>
          </a:prstGeom>
          <a:solidFill>
            <a:schemeClr val="accent2"/>
          </a:solidFill>
        </p:spPr>
        <p:txBody>
          <a:bodyPr lIns="0" tIns="0" rIns="0" bIns="0" anchor="ctr"/>
          <a:lstStyle>
            <a:lvl1pPr marL="0" indent="0" algn="ctr">
              <a:buNone/>
              <a:defRPr/>
            </a:lvl1pPr>
          </a:lstStyle>
          <a:p>
            <a:r>
              <a:rPr lang="pt-BR" noProof="0"/>
              <a:t>Clique no ícone para adicionar uma imagem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3216404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C6D1B286-EE94-DE44-8BBB-C1AC4686368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42913" y="2097089"/>
            <a:ext cx="5437187" cy="410368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pt-BR" noProof="0"/>
              <a:t>Clique para editar os estilos de texto Mestres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93976421-9C43-4A44-829D-511FFE0243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6391" y="441325"/>
            <a:ext cx="7632700" cy="1223964"/>
          </a:xfrm>
          <a:prstGeom prst="rect">
            <a:avLst/>
          </a:prstGeom>
        </p:spPr>
        <p:txBody>
          <a:bodyPr lIns="0" tIns="0" rIns="0" bIns="0" anchor="t"/>
          <a:lstStyle/>
          <a:p>
            <a:r>
              <a:rPr lang="pt-BR" noProof="0"/>
              <a:t>Clique para editar o título Mestre</a:t>
            </a:r>
            <a:endParaRPr lang="en-GB" noProof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BCB34A3-C584-1046-8C17-AB1BCE2694C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11903" y="2097091"/>
            <a:ext cx="5437188" cy="4103687"/>
          </a:xfrm>
          <a:prstGeom prst="rect">
            <a:avLst/>
          </a:prstGeom>
          <a:solidFill>
            <a:schemeClr val="accent2"/>
          </a:solidFill>
        </p:spPr>
        <p:txBody>
          <a:bodyPr lIns="0" tIns="0" rIns="0" bIns="0" anchor="ctr"/>
          <a:lstStyle>
            <a:lvl1pPr marL="0" indent="0" algn="ctr">
              <a:buNone/>
              <a:defRPr/>
            </a:lvl1pPr>
          </a:lstStyle>
          <a:p>
            <a:r>
              <a:rPr lang="pt-BR" noProof="0"/>
              <a:t>Clique no ícone para adicionar uma imagem</a:t>
            </a:r>
            <a:endParaRPr lang="en-GB" noProof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0FD6BC-85DA-4F47-A647-F2C427823D98}"/>
              </a:ext>
            </a:extLst>
          </p:cNvPr>
          <p:cNvSpPr txBox="1"/>
          <p:nvPr userDrawn="1"/>
        </p:nvSpPr>
        <p:spPr>
          <a:xfrm>
            <a:off x="442913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>
                <a:solidFill>
                  <a:schemeClr val="tx1"/>
                </a:solidFill>
                <a:effectLst/>
                <a:latin typeface="Arial" panose="020B0604020202020204" pitchFamily="34" charset="0"/>
                <a:ea typeface="IAS Ribbon Sans Regular" pitchFamily="2" charset="0"/>
                <a:cs typeface="+mn-cs"/>
              </a:rPr>
              <a:t>13 – 17 July  •  Kigali, Rwanda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4D34DC7-EE56-704B-BED2-428093484F64}"/>
              </a:ext>
            </a:extLst>
          </p:cNvPr>
          <p:cNvSpPr txBox="1"/>
          <p:nvPr userDrawn="1"/>
        </p:nvSpPr>
        <p:spPr>
          <a:xfrm>
            <a:off x="4116389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>
                <a:solidFill>
                  <a:schemeClr val="tx1"/>
                </a:solidFill>
                <a:effectLst/>
                <a:latin typeface="Arial" panose="020B0604020202020204" pitchFamily="34" charset="0"/>
                <a:ea typeface="IAS Ribbon Sans Regular" pitchFamily="2" charset="0"/>
                <a:cs typeface="+mn-cs"/>
              </a:rPr>
              <a:t>ias2025.org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51A06C6-814D-4A47-8F9A-552C373FA66E}"/>
              </a:ext>
            </a:extLst>
          </p:cNvPr>
          <p:cNvSpPr txBox="1"/>
          <p:nvPr userDrawn="1"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endParaRPr lang="en-GB" sz="1000" kern="1200" noProof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263038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slide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1EAEC98C-6D09-7F42-88C1-4A9DE54466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6391" y="441325"/>
            <a:ext cx="7632700" cy="4609306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>
              <a:defRPr sz="4800" b="0" i="0">
                <a:latin typeface="Arial" panose="020B0604020202020204" pitchFamily="34" charset="0"/>
                <a:ea typeface="IAS Ribbon Sans Regular" pitchFamily="2" charset="0"/>
              </a:defRPr>
            </a:lvl1pPr>
          </a:lstStyle>
          <a:p>
            <a:r>
              <a:rPr lang="en-GB" noProof="0"/>
              <a:t>“Click to edit Master title style”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B69231F-CE46-B143-A02F-F3089167ACB3}"/>
              </a:ext>
            </a:extLst>
          </p:cNvPr>
          <p:cNvSpPr txBox="1"/>
          <p:nvPr userDrawn="1"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endParaRPr lang="en-GB" sz="1000" kern="1200" noProof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683131-2416-4447-B094-A11566C2968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16388" y="5364956"/>
            <a:ext cx="7632700" cy="83581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000" b="0" i="0">
                <a:solidFill>
                  <a:schemeClr val="accent1"/>
                </a:solidFill>
                <a:latin typeface="Arial" panose="020B0604020202020204" pitchFamily="34" charset="0"/>
                <a:ea typeface="IAS Ribbon Sans Regular" pitchFamily="2" charset="0"/>
              </a:defRPr>
            </a:lvl1pPr>
          </a:lstStyle>
          <a:p>
            <a:pPr lvl="0"/>
            <a:r>
              <a:rPr lang="en-GB" noProof="0"/>
              <a:t>Quote citation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9CD793-F130-9CB2-2451-FA943BB6AE2F}"/>
              </a:ext>
            </a:extLst>
          </p:cNvPr>
          <p:cNvSpPr txBox="1"/>
          <p:nvPr userDrawn="1"/>
        </p:nvSpPr>
        <p:spPr>
          <a:xfrm>
            <a:off x="4116388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>
                <a:solidFill>
                  <a:schemeClr val="tx1"/>
                </a:solidFill>
                <a:effectLst/>
                <a:latin typeface="Arial" panose="020B0604020202020204" pitchFamily="34" charset="0"/>
                <a:ea typeface="IAS Ribbon Sans Regular" pitchFamily="2" charset="0"/>
                <a:cs typeface="+mn-cs"/>
              </a:rPr>
              <a:t>13 – 17 July  •  Kigali, Rwanda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239B4C-6F81-2889-0EB9-39A0F6583ECD}"/>
              </a:ext>
            </a:extLst>
          </p:cNvPr>
          <p:cNvSpPr txBox="1"/>
          <p:nvPr userDrawn="1"/>
        </p:nvSpPr>
        <p:spPr>
          <a:xfrm>
            <a:off x="7789864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>
                <a:solidFill>
                  <a:schemeClr val="tx1"/>
                </a:solidFill>
                <a:effectLst/>
                <a:latin typeface="Arial" panose="020B0604020202020204" pitchFamily="34" charset="0"/>
                <a:ea typeface="IAS Ribbon Sans Regular" pitchFamily="2" charset="0"/>
                <a:cs typeface="+mn-cs"/>
              </a:rPr>
              <a:t>ias2025.org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5E9DFF-8818-3B55-540A-51B035EB08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098800"/>
            <a:ext cx="3569400" cy="475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31356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33474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88">
          <p15:clr>
            <a:srgbClr val="FBAE40"/>
          </p15:clr>
        </p15:guide>
        <p15:guide id="2" orient="horz" pos="1729">
          <p15:clr>
            <a:srgbClr val="FBAE40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">
            <a:extLst>
              <a:ext uri="{FF2B5EF4-FFF2-40B4-BE49-F238E27FC236}">
                <a16:creationId xmlns:a16="http://schemas.microsoft.com/office/drawing/2014/main" id="{BC9E3BDD-B75B-6F21-799C-DDB872D44F9F}"/>
              </a:ext>
            </a:extLst>
          </p:cNvPr>
          <p:cNvSpPr txBox="1"/>
          <p:nvPr userDrawn="1"/>
        </p:nvSpPr>
        <p:spPr>
          <a:xfrm>
            <a:off x="442913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>
                <a:solidFill>
                  <a:schemeClr val="tx1"/>
                </a:solidFill>
                <a:effectLst/>
                <a:latin typeface="Arial" panose="020B0604020202020204" pitchFamily="34" charset="0"/>
                <a:ea typeface="IAS Ribbon Sans Regular" pitchFamily="2" charset="0"/>
                <a:cs typeface="+mn-cs"/>
              </a:rPr>
              <a:t>13 – 17 July  •  Kigali, Rwanda</a:t>
            </a:r>
          </a:p>
        </p:txBody>
      </p:sp>
      <p:sp>
        <p:nvSpPr>
          <p:cNvPr id="3" name="TextBox 10">
            <a:extLst>
              <a:ext uri="{FF2B5EF4-FFF2-40B4-BE49-F238E27FC236}">
                <a16:creationId xmlns:a16="http://schemas.microsoft.com/office/drawing/2014/main" id="{FD534175-797A-CA1E-74CB-AAEABB7BC79D}"/>
              </a:ext>
            </a:extLst>
          </p:cNvPr>
          <p:cNvSpPr txBox="1"/>
          <p:nvPr userDrawn="1"/>
        </p:nvSpPr>
        <p:spPr>
          <a:xfrm>
            <a:off x="4116389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/>
            <a:r>
              <a:rPr lang="en-GB" sz="1000" b="0" i="0" kern="1200" noProof="0">
                <a:solidFill>
                  <a:schemeClr val="tx1"/>
                </a:solidFill>
                <a:effectLst/>
                <a:latin typeface="Arial" panose="020B0604020202020204" pitchFamily="34" charset="0"/>
                <a:ea typeface="IAS Ribbon Sans Regular" pitchFamily="2" charset="0"/>
                <a:cs typeface="+mn-cs"/>
              </a:rPr>
              <a:t>ias2025.org</a:t>
            </a:r>
          </a:p>
        </p:txBody>
      </p:sp>
    </p:spTree>
    <p:extLst>
      <p:ext uri="{BB962C8B-B14F-4D97-AF65-F5344CB8AC3E}">
        <p14:creationId xmlns:p14="http://schemas.microsoft.com/office/powerpoint/2010/main" val="42020983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88">
          <p15:clr>
            <a:srgbClr val="FBAE40"/>
          </p15:clr>
        </p15:guide>
        <p15:guide id="2" orient="horz" pos="1729">
          <p15:clr>
            <a:srgbClr val="FBAE40"/>
          </p15:clr>
        </p15:guide>
      </p15:sldGuideLst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33AE502-5D8A-9FF9-1F39-85C3979CF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4C9F228-A260-0185-9BAA-E813AA4C43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58A97EA-0DDE-978E-4E55-FFF142A3C3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B982560D-EAB4-41B9-8234-DF00148B0D71}" type="datetimeFigureOut">
              <a:rPr lang="pt-BR" smtClean="0"/>
              <a:pPr/>
              <a:t>08/05/2026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5FDA142-3208-C3DD-828E-E7B9514FA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CB8FCBC-D152-A16B-69D8-3EF030D7AB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D461FB4A-F8D0-45EF-8847-05AD60DCE42B}" type="slidenum">
              <a:rPr lang="pt-BR" smtClean="0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381615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9140E9AE-AB8C-45D2-8169-8A8F93E93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9512" y="1294944"/>
            <a:ext cx="8137526" cy="4762956"/>
          </a:xfrm>
        </p:spPr>
        <p:txBody>
          <a:bodyPr/>
          <a:lstStyle>
            <a:lvl1pPr>
              <a:lnSpc>
                <a:spcPct val="85000"/>
              </a:lnSpc>
              <a:defRPr sz="75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de-DE"/>
          </a:p>
        </p:txBody>
      </p:sp>
      <p:pic>
        <p:nvPicPr>
          <p:cNvPr id="34" name="Grafik 33">
            <a:extLst>
              <a:ext uri="{FF2B5EF4-FFF2-40B4-BE49-F238E27FC236}">
                <a16:creationId xmlns:a16="http://schemas.microsoft.com/office/drawing/2014/main" id="{0583FDD7-9A57-49D6-92B5-D5F33EBBFFD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963" y="454977"/>
            <a:ext cx="1233487" cy="450502"/>
          </a:xfrm>
          <a:prstGeom prst="rect">
            <a:avLst/>
          </a:prstGeom>
        </p:spPr>
      </p:pic>
      <p:sp>
        <p:nvSpPr>
          <p:cNvPr id="35" name="Textplatzhalter 34">
            <a:extLst>
              <a:ext uri="{FF2B5EF4-FFF2-40B4-BE49-F238E27FC236}">
                <a16:creationId xmlns:a16="http://schemas.microsoft.com/office/drawing/2014/main" id="{03A5B761-8BC0-42AF-81B9-7B9A73AAEDF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719512" y="6248400"/>
            <a:ext cx="8137526" cy="39624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7" name="Textfeld 36">
            <a:extLst>
              <a:ext uri="{FF2B5EF4-FFF2-40B4-BE49-F238E27FC236}">
                <a16:creationId xmlns:a16="http://schemas.microsoft.com/office/drawing/2014/main" id="{98BC6A7D-A966-48AF-8316-B852FFDEEF66}"/>
              </a:ext>
            </a:extLst>
          </p:cNvPr>
          <p:cNvSpPr txBox="1"/>
          <p:nvPr userDrawn="1"/>
        </p:nvSpPr>
        <p:spPr>
          <a:xfrm>
            <a:off x="3733801" y="444583"/>
            <a:ext cx="1471612" cy="184067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r>
              <a:rPr lang="en-GB" sz="750" noProof="0"/>
              <a:t>International AIDS Society</a:t>
            </a:r>
          </a:p>
        </p:txBody>
      </p:sp>
      <p:sp>
        <p:nvSpPr>
          <p:cNvPr id="38" name="Textfeld 37">
            <a:extLst>
              <a:ext uri="{FF2B5EF4-FFF2-40B4-BE49-F238E27FC236}">
                <a16:creationId xmlns:a16="http://schemas.microsoft.com/office/drawing/2014/main" id="{855D9016-FECC-4E5D-ADF2-7843F8F8B2A1}"/>
              </a:ext>
            </a:extLst>
          </p:cNvPr>
          <p:cNvSpPr txBox="1"/>
          <p:nvPr userDrawn="1"/>
        </p:nvSpPr>
        <p:spPr>
          <a:xfrm>
            <a:off x="5360194" y="444583"/>
            <a:ext cx="1275556" cy="184067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r>
              <a:rPr lang="en-GB" sz="750" noProof="0" err="1"/>
              <a:t>iasociety.org</a:t>
            </a:r>
            <a:endParaRPr lang="en-GB" sz="750" noProof="0"/>
          </a:p>
        </p:txBody>
      </p:sp>
    </p:spTree>
    <p:extLst>
      <p:ext uri="{BB962C8B-B14F-4D97-AF65-F5344CB8AC3E}">
        <p14:creationId xmlns:p14="http://schemas.microsoft.com/office/powerpoint/2010/main" val="376841023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B5EBC2F-1EB4-666D-A0A2-E1AB8A64BB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EEAAC42-E19F-1CC3-089B-34174F3DCB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5E288B5-93A4-B374-B540-D3FADFA86D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F7EF6-E1A1-BE4A-BA31-5D2FD54E4F60}" type="datetimeFigureOut">
              <a:rPr lang="pt-BR" smtClean="0"/>
              <a:t>08/05/2026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F1683DD-1A39-D3FB-8E54-A91374949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5AA9A6A-EEF0-CA0F-C062-4BEDE3C66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19C8A-5676-2F42-A060-4C4B6D201176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0493953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45254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88">
          <p15:clr>
            <a:srgbClr val="FBAE40"/>
          </p15:clr>
        </p15:guide>
        <p15:guide id="2" orient="horz" pos="1729">
          <p15:clr>
            <a:srgbClr val="FBAE40"/>
          </p15:clr>
        </p15:guide>
      </p15:sldGuideLst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837ED68-144F-5B63-1F37-8855E33D23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D28DA-3568-AD44-B1F6-AAD6EDEBC2A1}" type="datetimeFigureOut">
              <a:rPr lang="en-US" smtClean="0"/>
              <a:t>5/8/2026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A71F147-99A9-8AB4-B8B4-FB4A85CF4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8D051C-7371-29D0-1E61-C05107C25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B9EC0-399C-0742-8C8D-8411339A12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87682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1EAEC98C-6D09-7F42-88C1-4A9DE5446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6391" y="1812056"/>
            <a:ext cx="7357341" cy="4296397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defRPr sz="6000"/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27F30928-B8B0-4CD7-EA8A-AA46742A9F8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16388" y="1162358"/>
            <a:ext cx="7357344" cy="433798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>
              <a:buNone/>
              <a:defRPr sz="2800" b="1" i="0">
                <a:solidFill>
                  <a:schemeClr val="accent1"/>
                </a:solidFill>
                <a:latin typeface="+mj-lt"/>
                <a:ea typeface="IAS Ribbon Sans Bold" pitchFamily="2" charset="0"/>
              </a:defRPr>
            </a:lvl1pPr>
          </a:lstStyle>
          <a:p>
            <a:pPr lvl="0"/>
            <a:r>
              <a:rPr lang="en-GB" noProof="0"/>
              <a:t>Session name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0750B0-F078-4486-2017-F8B331530B6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6388" y="696043"/>
            <a:ext cx="7357344" cy="385199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GB" noProof="0"/>
              <a:t>Presenter name &amp; affiliation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8538053-F5FF-0EEB-86C2-6343D0DDDCD0}"/>
              </a:ext>
            </a:extLst>
          </p:cNvPr>
          <p:cNvSpPr txBox="1"/>
          <p:nvPr userDrawn="1"/>
        </p:nvSpPr>
        <p:spPr>
          <a:xfrm>
            <a:off x="7789864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ias2025.org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A59130A-C07C-74F5-F7D0-98CA8D6D1EA8}"/>
              </a:ext>
            </a:extLst>
          </p:cNvPr>
          <p:cNvSpPr/>
          <p:nvPr userDrawn="1"/>
        </p:nvSpPr>
        <p:spPr>
          <a:xfrm>
            <a:off x="0" y="0"/>
            <a:ext cx="12192000" cy="16652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E29D7D-D7E4-DEA4-06F6-B53D5751B174}"/>
              </a:ext>
            </a:extLst>
          </p:cNvPr>
          <p:cNvSpPr txBox="1"/>
          <p:nvPr userDrawn="1"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endParaRPr lang="en-GB" sz="1000" kern="1200" noProof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5A07090-E888-1E28-15C2-E3D2334B31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9214" y="4060719"/>
            <a:ext cx="3069934" cy="228776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7A287E0-F360-9745-7D9A-2B2D692B3C4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0" y="0"/>
            <a:ext cx="36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91294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B6954B-0CA1-4D47-94A5-AE0C39C833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21F56A-311E-4DCE-99E7-819BC935CE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C5802-6D69-4355-9B9D-D1EA0DB0ECEC}" type="datetime1">
              <a:rPr lang="en-US" smtClean="0"/>
              <a:t>5/8/2026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19DF03-B983-40F7-8A24-30A7F1F8B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9859BD-89A9-4A28-BA8C-B1CB6ABD2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20F71-43C7-494A-B1EA-E3678AE455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06784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60E06508-29B0-CD26-5E55-B30DFEB51329}"/>
              </a:ext>
            </a:extLst>
          </p:cNvPr>
          <p:cNvSpPr/>
          <p:nvPr userDrawn="1"/>
        </p:nvSpPr>
        <p:spPr>
          <a:xfrm>
            <a:off x="0" y="0"/>
            <a:ext cx="12192000" cy="16652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1EAEC98C-6D09-7F42-88C1-4A9DE5446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6391" y="1812056"/>
            <a:ext cx="7357341" cy="4296397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defRPr sz="6000"/>
            </a:lvl1pPr>
          </a:lstStyle>
          <a:p>
            <a:r>
              <a:rPr lang="pt-BR" noProof="0"/>
              <a:t>Clique para editar o título Mestre</a:t>
            </a:r>
            <a:endParaRPr lang="en-GB" noProof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B69231F-CE46-B143-A02F-F3089167ACB3}"/>
              </a:ext>
            </a:extLst>
          </p:cNvPr>
          <p:cNvSpPr txBox="1"/>
          <p:nvPr userDrawn="1"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endParaRPr lang="en-GB" sz="1000" kern="1200" noProof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27F30928-B8B0-4CD7-EA8A-AA46742A9F8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16388" y="1162358"/>
            <a:ext cx="7357344" cy="433798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>
              <a:buNone/>
              <a:defRPr sz="2800" b="1" i="0">
                <a:solidFill>
                  <a:schemeClr val="accent1"/>
                </a:solidFill>
                <a:latin typeface="+mj-lt"/>
                <a:ea typeface="IAS Ribbon Sans Bold" pitchFamily="2" charset="0"/>
              </a:defRPr>
            </a:lvl1pPr>
          </a:lstStyle>
          <a:p>
            <a:pPr lvl="0"/>
            <a:r>
              <a:rPr lang="en-GB" noProof="0"/>
              <a:t>Session name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0750B0-F078-4486-2017-F8B331530B6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6388" y="696043"/>
            <a:ext cx="7357344" cy="385199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GB" noProof="0"/>
              <a:t>Presenter name &amp; affiliation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A26220-484C-E021-DC95-3F0DB777000E}"/>
              </a:ext>
            </a:extLst>
          </p:cNvPr>
          <p:cNvSpPr txBox="1"/>
          <p:nvPr userDrawn="1"/>
        </p:nvSpPr>
        <p:spPr>
          <a:xfrm>
            <a:off x="4116388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13 – 17 July  •  Kigali, Rwanda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8538053-F5FF-0EEB-86C2-6343D0DDDCD0}"/>
              </a:ext>
            </a:extLst>
          </p:cNvPr>
          <p:cNvSpPr txBox="1"/>
          <p:nvPr userDrawn="1"/>
        </p:nvSpPr>
        <p:spPr>
          <a:xfrm>
            <a:off x="7789864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ias2025.org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33650E2-923F-C3D8-A779-3D63B9AD3B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9214" y="4060719"/>
            <a:ext cx="3069934" cy="228776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1003BC-2DBC-50F0-53BB-5291084D702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0" y="0"/>
            <a:ext cx="36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7425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2434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1EAEC98C-6D09-7F42-88C1-4A9DE5446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6391" y="441325"/>
            <a:ext cx="7632700" cy="5759450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>
              <a:defRPr sz="6000"/>
            </a:lvl1pPr>
          </a:lstStyle>
          <a:p>
            <a:r>
              <a:rPr lang="pt-BR" noProof="0"/>
              <a:t>Clique para editar o título Mestre</a:t>
            </a:r>
            <a:endParaRPr lang="en-GB" noProof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B69231F-CE46-B143-A02F-F3089167ACB3}"/>
              </a:ext>
            </a:extLst>
          </p:cNvPr>
          <p:cNvSpPr txBox="1"/>
          <p:nvPr userDrawn="1"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endParaRPr lang="en-GB" sz="1000" kern="1200" noProof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BF5EE9-054B-49CF-C714-3B4EF9E4C64F}"/>
              </a:ext>
            </a:extLst>
          </p:cNvPr>
          <p:cNvSpPr txBox="1"/>
          <p:nvPr userDrawn="1"/>
        </p:nvSpPr>
        <p:spPr>
          <a:xfrm>
            <a:off x="4116388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13 – 17 July  •  Kigali, Rwanda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70DA7D-2DD8-A57A-3FF5-CAA8CD78ED41}"/>
              </a:ext>
            </a:extLst>
          </p:cNvPr>
          <p:cNvSpPr txBox="1"/>
          <p:nvPr userDrawn="1"/>
        </p:nvSpPr>
        <p:spPr>
          <a:xfrm>
            <a:off x="7789864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ias2025.org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C70770-A7D4-D1BA-618C-E7C4E5567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098800"/>
            <a:ext cx="3569400" cy="475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9319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A84E54A-D965-FC50-802E-562CE671CB7A}"/>
              </a:ext>
            </a:extLst>
          </p:cNvPr>
          <p:cNvSpPr/>
          <p:nvPr userDrawn="1"/>
        </p:nvSpPr>
        <p:spPr>
          <a:xfrm>
            <a:off x="0" y="0"/>
            <a:ext cx="12192000" cy="16652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91C2EAF-4008-1240-8C52-9E641194B157}"/>
              </a:ext>
            </a:extLst>
          </p:cNvPr>
          <p:cNvSpPr txBox="1"/>
          <p:nvPr userDrawn="1"/>
        </p:nvSpPr>
        <p:spPr>
          <a:xfrm>
            <a:off x="442913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13 – 17 July  •  Kigali, Rwanda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0B918DAA-45D8-EF4A-B0DE-9DB83618D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441325"/>
            <a:ext cx="8891914" cy="1223964"/>
          </a:xfrm>
          <a:prstGeom prst="rect">
            <a:avLst/>
          </a:prstGeom>
        </p:spPr>
        <p:txBody>
          <a:bodyPr lIns="0" tIns="0" rIns="0" bIns="0" anchor="t"/>
          <a:lstStyle/>
          <a:p>
            <a:r>
              <a:rPr lang="pt-BR" noProof="0"/>
              <a:t>Clique para editar o título Mestre</a:t>
            </a:r>
            <a:endParaRPr lang="en-GB" noProof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9497C5-5C94-8C43-959D-C5FE7F60E92D}"/>
              </a:ext>
            </a:extLst>
          </p:cNvPr>
          <p:cNvSpPr txBox="1"/>
          <p:nvPr userDrawn="1"/>
        </p:nvSpPr>
        <p:spPr>
          <a:xfrm>
            <a:off x="4116389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ias2025.org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DE0E92-4155-274E-B8D3-6224F5791510}"/>
              </a:ext>
            </a:extLst>
          </p:cNvPr>
          <p:cNvSpPr txBox="1"/>
          <p:nvPr userDrawn="1"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endParaRPr lang="en-GB" sz="1000" kern="1200" noProof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92C575-DA7D-953C-CA15-BC6E245458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25891" y="207065"/>
            <a:ext cx="1769829" cy="1318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33314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C6D1B286-EE94-DE44-8BBB-C1AC4686368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42913" y="2097089"/>
            <a:ext cx="5437187" cy="410368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pt-BR" noProof="0"/>
              <a:t>Clique para editar os estilos de texto Mestres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9B53F7F2-792C-5946-B26B-153D893CB55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311903" y="2097091"/>
            <a:ext cx="5437188" cy="410368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/>
            </a:lvl1pPr>
          </a:lstStyle>
          <a:p>
            <a:pPr lvl="0"/>
            <a:r>
              <a:rPr lang="pt-BR" noProof="0"/>
              <a:t>Clique para editar os estilos de texto Mestres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180687-9ED9-514C-9D5C-4D3E75055068}"/>
              </a:ext>
            </a:extLst>
          </p:cNvPr>
          <p:cNvSpPr txBox="1"/>
          <p:nvPr userDrawn="1"/>
        </p:nvSpPr>
        <p:spPr>
          <a:xfrm>
            <a:off x="442913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13 – 17 July  •  Kigali, Rwanda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5A67C6D-451D-6C40-B015-49D120732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6391" y="441325"/>
            <a:ext cx="7632700" cy="1223964"/>
          </a:xfrm>
          <a:prstGeom prst="rect">
            <a:avLst/>
          </a:prstGeom>
        </p:spPr>
        <p:txBody>
          <a:bodyPr lIns="0" tIns="0" rIns="0" bIns="0" anchor="t"/>
          <a:lstStyle/>
          <a:p>
            <a:r>
              <a:rPr lang="pt-BR" noProof="0"/>
              <a:t>Clique para editar o título Mestre</a:t>
            </a:r>
            <a:endParaRPr lang="en-GB" noProof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17245EE-BB3A-034C-BE06-055376C80D0C}"/>
              </a:ext>
            </a:extLst>
          </p:cNvPr>
          <p:cNvSpPr txBox="1"/>
          <p:nvPr userDrawn="1"/>
        </p:nvSpPr>
        <p:spPr>
          <a:xfrm>
            <a:off x="4116389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ias2025.org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8551B1C-217B-4F4B-81FF-529B758036DF}"/>
              </a:ext>
            </a:extLst>
          </p:cNvPr>
          <p:cNvSpPr txBox="1"/>
          <p:nvPr userDrawn="1"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endParaRPr lang="en-GB" sz="1000" kern="1200" noProof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723936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ent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2D4093A-7AF9-304D-AE6D-F745B4F0164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2915" y="3256767"/>
            <a:ext cx="5437188" cy="2944008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GB" noProof="0" err="1"/>
              <a:t>Nulla</a:t>
            </a:r>
            <a:r>
              <a:rPr lang="en-GB" noProof="0"/>
              <a:t> </a:t>
            </a:r>
            <a:r>
              <a:rPr lang="en-GB" noProof="0" err="1"/>
              <a:t>quis</a:t>
            </a:r>
            <a:r>
              <a:rPr lang="en-GB" noProof="0"/>
              <a:t> lorem </a:t>
            </a:r>
            <a:r>
              <a:rPr lang="en-GB" noProof="0" err="1"/>
              <a:t>ut</a:t>
            </a:r>
            <a:r>
              <a:rPr lang="en-GB" noProof="0"/>
              <a:t> libero </a:t>
            </a:r>
            <a:r>
              <a:rPr lang="en-GB" noProof="0" err="1"/>
              <a:t>malesuada</a:t>
            </a:r>
            <a:r>
              <a:rPr lang="en-GB" noProof="0"/>
              <a:t> </a:t>
            </a:r>
            <a:r>
              <a:rPr lang="en-GB" noProof="0" err="1"/>
              <a:t>feugiat</a:t>
            </a:r>
            <a:r>
              <a:rPr lang="en-GB" noProof="0"/>
              <a:t>. </a:t>
            </a:r>
            <a:r>
              <a:rPr lang="en-GB" noProof="0" err="1"/>
              <a:t>Curabitur</a:t>
            </a:r>
            <a:r>
              <a:rPr lang="en-GB" noProof="0"/>
              <a:t> non </a:t>
            </a:r>
            <a:r>
              <a:rPr lang="en-GB" noProof="0" err="1"/>
              <a:t>nulla</a:t>
            </a:r>
            <a:r>
              <a:rPr lang="en-GB" noProof="0"/>
              <a:t> sit </a:t>
            </a:r>
            <a:r>
              <a:rPr lang="en-GB" noProof="0" err="1"/>
              <a:t>amet</a:t>
            </a:r>
            <a:r>
              <a:rPr lang="en-GB" noProof="0"/>
              <a:t> </a:t>
            </a:r>
            <a:r>
              <a:rPr lang="en-GB" noProof="0" err="1"/>
              <a:t>nisl</a:t>
            </a:r>
            <a:r>
              <a:rPr lang="en-GB" noProof="0"/>
              <a:t> tempus convallis </a:t>
            </a:r>
            <a:r>
              <a:rPr lang="en-GB" noProof="0" err="1"/>
              <a:t>quis</a:t>
            </a:r>
            <a:r>
              <a:rPr lang="en-GB" noProof="0"/>
              <a:t> ac </a:t>
            </a:r>
            <a:r>
              <a:rPr lang="en-GB" noProof="0" err="1"/>
              <a:t>lectus</a:t>
            </a:r>
            <a:r>
              <a:rPr lang="en-GB" noProof="0"/>
              <a:t>.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FEE9A4EF-A011-1744-9932-D74E1968F6E7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311903" y="441325"/>
            <a:ext cx="5437188" cy="575945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pt-BR" noProof="0"/>
              <a:t>Clique para editar os estilos de texto Mestres</a:t>
            </a:r>
          </a:p>
        </p:txBody>
      </p:sp>
      <p:sp>
        <p:nvSpPr>
          <p:cNvPr id="16" name="Title 10">
            <a:extLst>
              <a:ext uri="{FF2B5EF4-FFF2-40B4-BE49-F238E27FC236}">
                <a16:creationId xmlns:a16="http://schemas.microsoft.com/office/drawing/2014/main" id="{091C71F5-B0A7-8745-8F8B-E636D57FA2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1665294"/>
            <a:ext cx="5437187" cy="1428641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pt-BR" noProof="0"/>
              <a:t>Clique para editar o título Mestre</a:t>
            </a:r>
            <a:endParaRPr lang="en-GB" noProof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7465E4D-8ADE-2143-908C-7C2920965ACF}"/>
              </a:ext>
            </a:extLst>
          </p:cNvPr>
          <p:cNvSpPr txBox="1"/>
          <p:nvPr userDrawn="1"/>
        </p:nvSpPr>
        <p:spPr>
          <a:xfrm>
            <a:off x="442913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13 – 17 July  •  Kigali, Rwanda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D76478F-F1E2-AD47-BAC6-395C98E2FF59}"/>
              </a:ext>
            </a:extLst>
          </p:cNvPr>
          <p:cNvSpPr txBox="1"/>
          <p:nvPr userDrawn="1"/>
        </p:nvSpPr>
        <p:spPr>
          <a:xfrm>
            <a:off x="4116389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ias2025.org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7AD4010-0096-6B46-B74C-E77670FCDEA8}"/>
              </a:ext>
            </a:extLst>
          </p:cNvPr>
          <p:cNvSpPr txBox="1"/>
          <p:nvPr userDrawn="1"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endParaRPr lang="en-GB" sz="1000" kern="1200" noProof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82402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33.xml"/><Relationship Id="rId26" Type="http://schemas.openxmlformats.org/officeDocument/2006/relationships/slideLayout" Target="../slideLayouts/slideLayout41.xml"/><Relationship Id="rId3" Type="http://schemas.openxmlformats.org/officeDocument/2006/relationships/slideLayout" Target="../slideLayouts/slideLayout18.xml"/><Relationship Id="rId21" Type="http://schemas.openxmlformats.org/officeDocument/2006/relationships/slideLayout" Target="../slideLayouts/slideLayout36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32.xml"/><Relationship Id="rId25" Type="http://schemas.openxmlformats.org/officeDocument/2006/relationships/slideLayout" Target="../slideLayouts/slideLayout40.xml"/><Relationship Id="rId33" Type="http://schemas.openxmlformats.org/officeDocument/2006/relationships/image" Target="../media/image5.png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20" Type="http://schemas.openxmlformats.org/officeDocument/2006/relationships/slideLayout" Target="../slideLayouts/slideLayout35.xml"/><Relationship Id="rId29" Type="http://schemas.openxmlformats.org/officeDocument/2006/relationships/slideLayout" Target="../slideLayouts/slideLayout44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24" Type="http://schemas.openxmlformats.org/officeDocument/2006/relationships/slideLayout" Target="../slideLayouts/slideLayout39.xml"/><Relationship Id="rId32" Type="http://schemas.openxmlformats.org/officeDocument/2006/relationships/theme" Target="../theme/theme2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23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25.xml"/><Relationship Id="rId19" Type="http://schemas.openxmlformats.org/officeDocument/2006/relationships/slideLayout" Target="../slideLayouts/slideLayout34.xml"/><Relationship Id="rId31" Type="http://schemas.openxmlformats.org/officeDocument/2006/relationships/slideLayout" Target="../slideLayouts/slideLayout46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Relationship Id="rId22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42.xml"/><Relationship Id="rId30" Type="http://schemas.openxmlformats.org/officeDocument/2006/relationships/slideLayout" Target="../slideLayouts/slideLayout45.xml"/><Relationship Id="rId8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slideLayout" Target="../slideLayouts/slideLayout6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5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82.xml"/><Relationship Id="rId18" Type="http://schemas.openxmlformats.org/officeDocument/2006/relationships/slideLayout" Target="../slideLayouts/slideLayout87.xml"/><Relationship Id="rId26" Type="http://schemas.openxmlformats.org/officeDocument/2006/relationships/slideLayout" Target="../slideLayouts/slideLayout95.xml"/><Relationship Id="rId39" Type="http://schemas.openxmlformats.org/officeDocument/2006/relationships/slideLayout" Target="../slideLayouts/slideLayout108.xml"/><Relationship Id="rId21" Type="http://schemas.openxmlformats.org/officeDocument/2006/relationships/slideLayout" Target="../slideLayouts/slideLayout90.xml"/><Relationship Id="rId34" Type="http://schemas.openxmlformats.org/officeDocument/2006/relationships/slideLayout" Target="../slideLayouts/slideLayout103.xml"/><Relationship Id="rId42" Type="http://schemas.openxmlformats.org/officeDocument/2006/relationships/image" Target="../media/image5.png"/><Relationship Id="rId7" Type="http://schemas.openxmlformats.org/officeDocument/2006/relationships/slideLayout" Target="../slideLayouts/slideLayout76.xml"/><Relationship Id="rId2" Type="http://schemas.openxmlformats.org/officeDocument/2006/relationships/slideLayout" Target="../slideLayouts/slideLayout71.xml"/><Relationship Id="rId16" Type="http://schemas.openxmlformats.org/officeDocument/2006/relationships/slideLayout" Target="../slideLayouts/slideLayout85.xml"/><Relationship Id="rId20" Type="http://schemas.openxmlformats.org/officeDocument/2006/relationships/slideLayout" Target="../slideLayouts/slideLayout89.xml"/><Relationship Id="rId29" Type="http://schemas.openxmlformats.org/officeDocument/2006/relationships/slideLayout" Target="../slideLayouts/slideLayout98.xml"/><Relationship Id="rId41" Type="http://schemas.openxmlformats.org/officeDocument/2006/relationships/theme" Target="../theme/theme5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24" Type="http://schemas.openxmlformats.org/officeDocument/2006/relationships/slideLayout" Target="../slideLayouts/slideLayout93.xml"/><Relationship Id="rId32" Type="http://schemas.openxmlformats.org/officeDocument/2006/relationships/slideLayout" Target="../slideLayouts/slideLayout101.xml"/><Relationship Id="rId37" Type="http://schemas.openxmlformats.org/officeDocument/2006/relationships/slideLayout" Target="../slideLayouts/slideLayout106.xml"/><Relationship Id="rId40" Type="http://schemas.openxmlformats.org/officeDocument/2006/relationships/slideLayout" Target="../slideLayouts/slideLayout109.xml"/><Relationship Id="rId5" Type="http://schemas.openxmlformats.org/officeDocument/2006/relationships/slideLayout" Target="../slideLayouts/slideLayout74.xml"/><Relationship Id="rId15" Type="http://schemas.openxmlformats.org/officeDocument/2006/relationships/slideLayout" Target="../slideLayouts/slideLayout84.xml"/><Relationship Id="rId23" Type="http://schemas.openxmlformats.org/officeDocument/2006/relationships/slideLayout" Target="../slideLayouts/slideLayout92.xml"/><Relationship Id="rId28" Type="http://schemas.openxmlformats.org/officeDocument/2006/relationships/slideLayout" Target="../slideLayouts/slideLayout97.xml"/><Relationship Id="rId36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79.xml"/><Relationship Id="rId19" Type="http://schemas.openxmlformats.org/officeDocument/2006/relationships/slideLayout" Target="../slideLayouts/slideLayout88.xml"/><Relationship Id="rId31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Relationship Id="rId14" Type="http://schemas.openxmlformats.org/officeDocument/2006/relationships/slideLayout" Target="../slideLayouts/slideLayout83.xml"/><Relationship Id="rId22" Type="http://schemas.openxmlformats.org/officeDocument/2006/relationships/slideLayout" Target="../slideLayouts/slideLayout91.xml"/><Relationship Id="rId27" Type="http://schemas.openxmlformats.org/officeDocument/2006/relationships/slideLayout" Target="../slideLayouts/slideLayout96.xml"/><Relationship Id="rId30" Type="http://schemas.openxmlformats.org/officeDocument/2006/relationships/slideLayout" Target="../slideLayouts/slideLayout99.xml"/><Relationship Id="rId35" Type="http://schemas.openxmlformats.org/officeDocument/2006/relationships/slideLayout" Target="../slideLayouts/slideLayout104.xml"/><Relationship Id="rId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81.xml"/><Relationship Id="rId17" Type="http://schemas.openxmlformats.org/officeDocument/2006/relationships/slideLayout" Target="../slideLayouts/slideLayout86.xml"/><Relationship Id="rId25" Type="http://schemas.openxmlformats.org/officeDocument/2006/relationships/slideLayout" Target="../slideLayouts/slideLayout94.xml"/><Relationship Id="rId33" Type="http://schemas.openxmlformats.org/officeDocument/2006/relationships/slideLayout" Target="../slideLayouts/slideLayout102.xml"/><Relationship Id="rId38" Type="http://schemas.openxmlformats.org/officeDocument/2006/relationships/slideLayout" Target="../slideLayouts/slideLayout107.xml"/></Relationships>
</file>

<file path=ppt/slideMasters/_rels/slideMaster6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22.xml"/><Relationship Id="rId18" Type="http://schemas.openxmlformats.org/officeDocument/2006/relationships/slideLayout" Target="../slideLayouts/slideLayout127.xml"/><Relationship Id="rId26" Type="http://schemas.openxmlformats.org/officeDocument/2006/relationships/slideLayout" Target="../slideLayouts/slideLayout135.xml"/><Relationship Id="rId39" Type="http://schemas.openxmlformats.org/officeDocument/2006/relationships/slideLayout" Target="../slideLayouts/slideLayout148.xml"/><Relationship Id="rId21" Type="http://schemas.openxmlformats.org/officeDocument/2006/relationships/slideLayout" Target="../slideLayouts/slideLayout130.xml"/><Relationship Id="rId34" Type="http://schemas.openxmlformats.org/officeDocument/2006/relationships/slideLayout" Target="../slideLayouts/slideLayout143.xml"/><Relationship Id="rId42" Type="http://schemas.openxmlformats.org/officeDocument/2006/relationships/slideLayout" Target="../slideLayouts/slideLayout151.xml"/><Relationship Id="rId47" Type="http://schemas.openxmlformats.org/officeDocument/2006/relationships/slideLayout" Target="../slideLayouts/slideLayout156.xml"/><Relationship Id="rId50" Type="http://schemas.openxmlformats.org/officeDocument/2006/relationships/slideLayout" Target="../slideLayouts/slideLayout159.xml"/><Relationship Id="rId7" Type="http://schemas.openxmlformats.org/officeDocument/2006/relationships/slideLayout" Target="../slideLayouts/slideLayout116.xml"/><Relationship Id="rId2" Type="http://schemas.openxmlformats.org/officeDocument/2006/relationships/slideLayout" Target="../slideLayouts/slideLayout111.xml"/><Relationship Id="rId16" Type="http://schemas.openxmlformats.org/officeDocument/2006/relationships/slideLayout" Target="../slideLayouts/slideLayout125.xml"/><Relationship Id="rId29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20.xml"/><Relationship Id="rId24" Type="http://schemas.openxmlformats.org/officeDocument/2006/relationships/slideLayout" Target="../slideLayouts/slideLayout133.xml"/><Relationship Id="rId32" Type="http://schemas.openxmlformats.org/officeDocument/2006/relationships/slideLayout" Target="../slideLayouts/slideLayout141.xml"/><Relationship Id="rId37" Type="http://schemas.openxmlformats.org/officeDocument/2006/relationships/slideLayout" Target="../slideLayouts/slideLayout146.xml"/><Relationship Id="rId40" Type="http://schemas.openxmlformats.org/officeDocument/2006/relationships/slideLayout" Target="../slideLayouts/slideLayout149.xml"/><Relationship Id="rId45" Type="http://schemas.openxmlformats.org/officeDocument/2006/relationships/slideLayout" Target="../slideLayouts/slideLayout154.xml"/><Relationship Id="rId53" Type="http://schemas.openxmlformats.org/officeDocument/2006/relationships/image" Target="../media/image17.png"/><Relationship Id="rId5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119.xml"/><Relationship Id="rId19" Type="http://schemas.openxmlformats.org/officeDocument/2006/relationships/slideLayout" Target="../slideLayouts/slideLayout128.xml"/><Relationship Id="rId31" Type="http://schemas.openxmlformats.org/officeDocument/2006/relationships/slideLayout" Target="../slideLayouts/slideLayout140.xml"/><Relationship Id="rId44" Type="http://schemas.openxmlformats.org/officeDocument/2006/relationships/slideLayout" Target="../slideLayouts/slideLayout153.xml"/><Relationship Id="rId52" Type="http://schemas.openxmlformats.org/officeDocument/2006/relationships/theme" Target="../theme/theme6.xml"/><Relationship Id="rId4" Type="http://schemas.openxmlformats.org/officeDocument/2006/relationships/slideLayout" Target="../slideLayouts/slideLayout113.xml"/><Relationship Id="rId9" Type="http://schemas.openxmlformats.org/officeDocument/2006/relationships/slideLayout" Target="../slideLayouts/slideLayout118.xml"/><Relationship Id="rId14" Type="http://schemas.openxmlformats.org/officeDocument/2006/relationships/slideLayout" Target="../slideLayouts/slideLayout123.xml"/><Relationship Id="rId22" Type="http://schemas.openxmlformats.org/officeDocument/2006/relationships/slideLayout" Target="../slideLayouts/slideLayout131.xml"/><Relationship Id="rId27" Type="http://schemas.openxmlformats.org/officeDocument/2006/relationships/slideLayout" Target="../slideLayouts/slideLayout136.xml"/><Relationship Id="rId30" Type="http://schemas.openxmlformats.org/officeDocument/2006/relationships/slideLayout" Target="../slideLayouts/slideLayout139.xml"/><Relationship Id="rId35" Type="http://schemas.openxmlformats.org/officeDocument/2006/relationships/slideLayout" Target="../slideLayouts/slideLayout144.xml"/><Relationship Id="rId43" Type="http://schemas.openxmlformats.org/officeDocument/2006/relationships/slideLayout" Target="../slideLayouts/slideLayout152.xml"/><Relationship Id="rId48" Type="http://schemas.openxmlformats.org/officeDocument/2006/relationships/slideLayout" Target="../slideLayouts/slideLayout157.xml"/><Relationship Id="rId8" Type="http://schemas.openxmlformats.org/officeDocument/2006/relationships/slideLayout" Target="../slideLayouts/slideLayout117.xml"/><Relationship Id="rId51" Type="http://schemas.openxmlformats.org/officeDocument/2006/relationships/slideLayout" Target="../slideLayouts/slideLayout160.xml"/><Relationship Id="rId3" Type="http://schemas.openxmlformats.org/officeDocument/2006/relationships/slideLayout" Target="../slideLayouts/slideLayout112.xml"/><Relationship Id="rId12" Type="http://schemas.openxmlformats.org/officeDocument/2006/relationships/slideLayout" Target="../slideLayouts/slideLayout121.xml"/><Relationship Id="rId17" Type="http://schemas.openxmlformats.org/officeDocument/2006/relationships/slideLayout" Target="../slideLayouts/slideLayout126.xml"/><Relationship Id="rId25" Type="http://schemas.openxmlformats.org/officeDocument/2006/relationships/slideLayout" Target="../slideLayouts/slideLayout134.xml"/><Relationship Id="rId33" Type="http://schemas.openxmlformats.org/officeDocument/2006/relationships/slideLayout" Target="../slideLayouts/slideLayout142.xml"/><Relationship Id="rId38" Type="http://schemas.openxmlformats.org/officeDocument/2006/relationships/slideLayout" Target="../slideLayouts/slideLayout147.xml"/><Relationship Id="rId46" Type="http://schemas.openxmlformats.org/officeDocument/2006/relationships/slideLayout" Target="../slideLayouts/slideLayout155.xml"/><Relationship Id="rId20" Type="http://schemas.openxmlformats.org/officeDocument/2006/relationships/slideLayout" Target="../slideLayouts/slideLayout129.xml"/><Relationship Id="rId41" Type="http://schemas.openxmlformats.org/officeDocument/2006/relationships/slideLayout" Target="../slideLayouts/slideLayout150.xml"/><Relationship Id="rId1" Type="http://schemas.openxmlformats.org/officeDocument/2006/relationships/slideLayout" Target="../slideLayouts/slideLayout110.xml"/><Relationship Id="rId6" Type="http://schemas.openxmlformats.org/officeDocument/2006/relationships/slideLayout" Target="../slideLayouts/slideLayout115.xml"/><Relationship Id="rId15" Type="http://schemas.openxmlformats.org/officeDocument/2006/relationships/slideLayout" Target="../slideLayouts/slideLayout124.xml"/><Relationship Id="rId23" Type="http://schemas.openxmlformats.org/officeDocument/2006/relationships/slideLayout" Target="../slideLayouts/slideLayout132.xml"/><Relationship Id="rId28" Type="http://schemas.openxmlformats.org/officeDocument/2006/relationships/slideLayout" Target="../slideLayouts/slideLayout137.xml"/><Relationship Id="rId36" Type="http://schemas.openxmlformats.org/officeDocument/2006/relationships/slideLayout" Target="../slideLayouts/slideLayout145.xml"/><Relationship Id="rId49" Type="http://schemas.openxmlformats.org/officeDocument/2006/relationships/slideLayout" Target="../slideLayouts/slideLayout15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8.xml"/><Relationship Id="rId3" Type="http://schemas.openxmlformats.org/officeDocument/2006/relationships/slideLayout" Target="../slideLayouts/slideLayout163.xml"/><Relationship Id="rId7" Type="http://schemas.openxmlformats.org/officeDocument/2006/relationships/slideLayout" Target="../slideLayouts/slideLayout16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162.xml"/><Relationship Id="rId1" Type="http://schemas.openxmlformats.org/officeDocument/2006/relationships/slideLayout" Target="../slideLayouts/slideLayout161.xml"/><Relationship Id="rId6" Type="http://schemas.openxmlformats.org/officeDocument/2006/relationships/slideLayout" Target="../slideLayouts/slideLayout166.xml"/><Relationship Id="rId11" Type="http://schemas.openxmlformats.org/officeDocument/2006/relationships/slideLayout" Target="../slideLayouts/slideLayout171.xml"/><Relationship Id="rId5" Type="http://schemas.openxmlformats.org/officeDocument/2006/relationships/slideLayout" Target="../slideLayouts/slideLayout165.xml"/><Relationship Id="rId10" Type="http://schemas.openxmlformats.org/officeDocument/2006/relationships/slideLayout" Target="../slideLayouts/slideLayout170.xml"/><Relationship Id="rId4" Type="http://schemas.openxmlformats.org/officeDocument/2006/relationships/slideLayout" Target="../slideLayouts/slideLayout164.xml"/><Relationship Id="rId9" Type="http://schemas.openxmlformats.org/officeDocument/2006/relationships/slideLayout" Target="../slideLayouts/slideLayout1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B097AD9D-CB55-4687-8CA2-BD97C7BC954E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442913" y="1401624"/>
            <a:ext cx="6192838" cy="126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934E4A2-260E-40E9-AC47-DF4CBDE6A31B}"/>
              </a:ext>
            </a:extLst>
          </p:cNvPr>
          <p:cNvSpPr>
            <a:spLocks noGrp="1"/>
          </p:cNvSpPr>
          <p:nvPr>
            <p:ph type="body" idx="1"/>
          </p:nvPr>
        </p:nvSpPr>
        <p:spPr bwMode="gray">
          <a:xfrm>
            <a:off x="442913" y="2766059"/>
            <a:ext cx="6192837" cy="329184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24889AC-79BD-4225-8067-CB3E052B3BBB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gray">
          <a:xfrm>
            <a:off x="442913" y="6276101"/>
            <a:ext cx="3130867" cy="24431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/>
              <a:t>Name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the</a:t>
            </a:r>
            <a:r>
              <a:rPr lang="de-DE"/>
              <a:t> Speaker</a:t>
            </a:r>
            <a:endParaRPr lang="de-DE" sz="100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94A541A-BF46-4134-A473-7ECADFE557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3725863" y="6276101"/>
            <a:ext cx="2909887" cy="244317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 sz="1000"/>
              <a:t>Topic Lore Ipsum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A833CDCE-25B5-4F69-9C0F-55D421676E24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63" y="459740"/>
            <a:ext cx="728662" cy="266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377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7" r:id="rId1"/>
    <p:sldLayoutId id="2147483665" r:id="rId2"/>
    <p:sldLayoutId id="2147483664" r:id="rId3"/>
    <p:sldLayoutId id="2147484258" r:id="rId4"/>
    <p:sldLayoutId id="2147484259" r:id="rId5"/>
    <p:sldLayoutId id="2147483662" r:id="rId6"/>
    <p:sldLayoutId id="2147484260" r:id="rId7"/>
    <p:sldLayoutId id="2147484029" r:id="rId8"/>
    <p:sldLayoutId id="2147484255" r:id="rId9"/>
    <p:sldLayoutId id="2147484261" r:id="rId10"/>
    <p:sldLayoutId id="2147484326" r:id="rId11"/>
    <p:sldLayoutId id="2147484327" r:id="rId12"/>
    <p:sldLayoutId id="2147484328" r:id="rId13"/>
    <p:sldLayoutId id="2147484329" r:id="rId14"/>
    <p:sldLayoutId id="2147484330" r:id="rId15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0663" indent="-220663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○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49263" indent="-2286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○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55638" indent="-212725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○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898525" indent="-23495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○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27125" indent="-23495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○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407" userDrawn="1">
          <p15:clr>
            <a:srgbClr val="F26B43"/>
          </p15:clr>
        </p15:guide>
        <p15:guide id="2" pos="279" userDrawn="1">
          <p15:clr>
            <a:srgbClr val="F26B43"/>
          </p15:clr>
        </p15:guide>
        <p15:guide id="3" pos="7469" userDrawn="1">
          <p15:clr>
            <a:srgbClr val="F26B43"/>
          </p15:clr>
        </p15:guide>
        <p15:guide id="4" pos="4180" userDrawn="1">
          <p15:clr>
            <a:srgbClr val="F26B43"/>
          </p15:clr>
        </p15:guide>
        <p15:guide id="5" orient="horz" pos="3816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116390" y="441326"/>
            <a:ext cx="7632692" cy="1223964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2907" y="2097090"/>
            <a:ext cx="11306175" cy="407987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2911C2-CB14-73B1-B98D-60E41E95A97B}"/>
              </a:ext>
            </a:extLst>
          </p:cNvPr>
          <p:cNvPicPr>
            <a:picLocks noChangeAspect="1"/>
          </p:cNvPicPr>
          <p:nvPr userDrawn="1"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0126" y="311337"/>
            <a:ext cx="1956783" cy="145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469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1" r:id="rId1"/>
    <p:sldLayoutId id="2147484032" r:id="rId2"/>
    <p:sldLayoutId id="2147484033" r:id="rId3"/>
    <p:sldLayoutId id="2147484034" r:id="rId4"/>
    <p:sldLayoutId id="2147484035" r:id="rId5"/>
    <p:sldLayoutId id="2147484036" r:id="rId6"/>
    <p:sldLayoutId id="2147484037" r:id="rId7"/>
    <p:sldLayoutId id="2147484038" r:id="rId8"/>
    <p:sldLayoutId id="2147484039" r:id="rId9"/>
    <p:sldLayoutId id="2147484040" r:id="rId10"/>
    <p:sldLayoutId id="2147484041" r:id="rId11"/>
    <p:sldLayoutId id="2147484042" r:id="rId12"/>
    <p:sldLayoutId id="2147484043" r:id="rId13"/>
    <p:sldLayoutId id="2147484044" r:id="rId14"/>
    <p:sldLayoutId id="2147484045" r:id="rId15"/>
    <p:sldLayoutId id="2147484046" r:id="rId16"/>
    <p:sldLayoutId id="2147484047" r:id="rId17"/>
    <p:sldLayoutId id="2147484048" r:id="rId18"/>
    <p:sldLayoutId id="2147484049" r:id="rId19"/>
    <p:sldLayoutId id="2147484055" r:id="rId20"/>
    <p:sldLayoutId id="2147484056" r:id="rId21"/>
    <p:sldLayoutId id="2147484057" r:id="rId22"/>
    <p:sldLayoutId id="2147484058" r:id="rId23"/>
    <p:sldLayoutId id="2147484059" r:id="rId24"/>
    <p:sldLayoutId id="2147484060" r:id="rId25"/>
    <p:sldLayoutId id="2147484061" r:id="rId26"/>
    <p:sldLayoutId id="2147484062" r:id="rId27"/>
    <p:sldLayoutId id="2147484063" r:id="rId28"/>
    <p:sldLayoutId id="2147484064" r:id="rId29"/>
    <p:sldLayoutId id="2147484065" r:id="rId30"/>
    <p:sldLayoutId id="2147484068" r:id="rId3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2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79">
          <p15:clr>
            <a:srgbClr val="F26B43"/>
          </p15:clr>
        </p15:guide>
        <p15:guide id="2" pos="2593">
          <p15:clr>
            <a:srgbClr val="F26B43"/>
          </p15:clr>
        </p15:guide>
        <p15:guide id="3" pos="2865">
          <p15:clr>
            <a:srgbClr val="F26B43"/>
          </p15:clr>
        </p15:guide>
        <p15:guide id="4" pos="3704">
          <p15:clr>
            <a:srgbClr val="F26B43"/>
          </p15:clr>
        </p15:guide>
        <p15:guide id="5" pos="3976">
          <p15:clr>
            <a:srgbClr val="F26B43"/>
          </p15:clr>
        </p15:guide>
        <p15:guide id="6" pos="4815">
          <p15:clr>
            <a:srgbClr val="F26B43"/>
          </p15:clr>
        </p15:guide>
        <p15:guide id="7" pos="5087">
          <p15:clr>
            <a:srgbClr val="F26B43"/>
          </p15:clr>
        </p15:guide>
        <p15:guide id="8" pos="7401">
          <p15:clr>
            <a:srgbClr val="F26B43"/>
          </p15:clr>
        </p15:guide>
        <p15:guide id="9" orient="horz" pos="278">
          <p15:clr>
            <a:srgbClr val="F26B43"/>
          </p15:clr>
        </p15:guide>
        <p15:guide id="10" orient="horz" pos="1049">
          <p15:clr>
            <a:srgbClr val="F26B43"/>
          </p15:clr>
        </p15:guide>
        <p15:guide id="11" orient="horz" pos="1321">
          <p15:clr>
            <a:srgbClr val="F26B43"/>
          </p15:clr>
        </p15:guide>
        <p15:guide id="12" orient="horz" pos="3906">
          <p15:clr>
            <a:srgbClr val="F26B43"/>
          </p15:clr>
        </p15:guide>
        <p15:guide id="13" orient="horz" pos="4178">
          <p15:clr>
            <a:srgbClr val="F26B43"/>
          </p15:clr>
        </p15:guide>
        <p15:guide id="14" orient="horz" pos="4042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6">
            <a:extLst>
              <a:ext uri="{FF2B5EF4-FFF2-40B4-BE49-F238E27FC236}">
                <a16:creationId xmlns:a16="http://schemas.microsoft.com/office/drawing/2014/main" id="{1FBA405B-91D7-455B-838E-7390C471CAC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759" y="238125"/>
            <a:ext cx="10872444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7">
            <a:extLst>
              <a:ext uri="{FF2B5EF4-FFF2-40B4-BE49-F238E27FC236}">
                <a16:creationId xmlns:a16="http://schemas.microsoft.com/office/drawing/2014/main" id="{5E3FA78F-9815-470C-AAC7-65118010A9A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0231" y="1517650"/>
            <a:ext cx="10881972" cy="465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928AFCB-3188-4961-AAEE-DB4C7846ECE6}"/>
              </a:ext>
            </a:extLst>
          </p:cNvPr>
          <p:cNvSpPr/>
          <p:nvPr/>
        </p:nvSpPr>
        <p:spPr>
          <a:xfrm>
            <a:off x="1" y="1"/>
            <a:ext cx="12192000" cy="144463"/>
          </a:xfrm>
          <a:prstGeom prst="rect">
            <a:avLst/>
          </a:prstGeom>
          <a:gradFill>
            <a:gsLst>
              <a:gs pos="0">
                <a:schemeClr val="tx1"/>
              </a:gs>
              <a:gs pos="50000">
                <a:schemeClr val="tx1">
                  <a:lumMod val="50000"/>
                </a:schemeClr>
              </a:gs>
              <a:gs pos="100000">
                <a:schemeClr val="tx1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07A185B-7FCD-47CF-95BF-44DC96F2E8FE}"/>
              </a:ext>
            </a:extLst>
          </p:cNvPr>
          <p:cNvSpPr/>
          <p:nvPr userDrawn="1"/>
        </p:nvSpPr>
        <p:spPr>
          <a:xfrm>
            <a:off x="1" y="1"/>
            <a:ext cx="12192000" cy="144463"/>
          </a:xfrm>
          <a:prstGeom prst="rect">
            <a:avLst/>
          </a:prstGeom>
          <a:gradFill>
            <a:gsLst>
              <a:gs pos="0">
                <a:schemeClr val="tx1"/>
              </a:gs>
              <a:gs pos="50000">
                <a:schemeClr val="tx1">
                  <a:lumMod val="75000"/>
                </a:schemeClr>
              </a:gs>
              <a:gs pos="100000">
                <a:schemeClr val="tx1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FEB3B6D-B8AE-4726-B830-C447FAD3394B}"/>
              </a:ext>
            </a:extLst>
          </p:cNvPr>
          <p:cNvCxnSpPr/>
          <p:nvPr userDrawn="1"/>
        </p:nvCxnSpPr>
        <p:spPr>
          <a:xfrm>
            <a:off x="1" y="6745288"/>
            <a:ext cx="12192000" cy="0"/>
          </a:xfrm>
          <a:prstGeom prst="line">
            <a:avLst/>
          </a:prstGeom>
          <a:ln w="19050">
            <a:solidFill>
              <a:srgbClr val="F47D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840255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072" r:id="rId1"/>
    <p:sldLayoutId id="2147484073" r:id="rId2"/>
    <p:sldLayoutId id="2147484074" r:id="rId3"/>
    <p:sldLayoutId id="2147484075" r:id="rId4"/>
    <p:sldLayoutId id="2147484076" r:id="rId5"/>
    <p:sldLayoutId id="2147484077" r:id="rId6"/>
    <p:sldLayoutId id="2147484078" r:id="rId7"/>
    <p:sldLayoutId id="2147484079" r:id="rId8"/>
    <p:sldLayoutId id="2147484080" r:id="rId9"/>
    <p:sldLayoutId id="2147484081" r:id="rId10"/>
    <p:sldLayoutId id="2147484082" r:id="rId11"/>
    <p:sldLayoutId id="2147484083" r:id="rId12"/>
    <p:sldLayoutId id="2147484084" r:id="rId13"/>
    <p:sldLayoutId id="2147484085" r:id="rId14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2"/>
          </a:solidFill>
          <a:latin typeface="Calibri" panose="020F0502020204030204" pitchFamily="34" charset="0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Wingdings" panose="05000000000000000000" pitchFamily="2" charset="2"/>
        <a:buChar char="§"/>
        <a:defRPr sz="2800">
          <a:solidFill>
            <a:schemeClr val="bg1"/>
          </a:solidFill>
          <a:latin typeface="Calibri" panose="020F0502020204030204" pitchFamily="34" charset="0"/>
          <a:ea typeface="+mn-ea"/>
          <a:cs typeface="+mn-cs"/>
        </a:defRPr>
      </a:lvl1pPr>
      <a:lvl2pPr marL="742950" indent="-28575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600">
          <a:solidFill>
            <a:schemeClr val="bg1"/>
          </a:solidFill>
          <a:latin typeface="Calibri" panose="020F0502020204030204" pitchFamily="34" charset="0"/>
        </a:defRPr>
      </a:lvl2pPr>
      <a:lvl3pPr marL="1143000" indent="-22860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400">
          <a:solidFill>
            <a:schemeClr val="bg1"/>
          </a:solidFill>
          <a:latin typeface="Calibri" panose="020F0502020204030204" pitchFamily="34" charset="0"/>
        </a:defRPr>
      </a:lvl3pPr>
      <a:lvl4pPr marL="1600200" indent="-22860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200">
          <a:solidFill>
            <a:schemeClr val="bg1"/>
          </a:solidFill>
          <a:latin typeface="Calibri" panose="020F0502020204030204" pitchFamily="34" charset="0"/>
        </a:defRPr>
      </a:lvl4pPr>
      <a:lvl5pPr marL="2057400" indent="-22860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000">
          <a:solidFill>
            <a:schemeClr val="bg1"/>
          </a:solidFill>
          <a:latin typeface="Calibri" panose="020F0502020204030204" pitchFamily="34" charset="0"/>
        </a:defRPr>
      </a:lvl5pPr>
      <a:lvl6pPr marL="25146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44">
          <p15:clr>
            <a:srgbClr val="F26B43"/>
          </p15:clr>
        </p15:guide>
        <p15:guide id="2" pos="456">
          <p15:clr>
            <a:srgbClr val="F26B43"/>
          </p15:clr>
        </p15:guide>
        <p15:guide id="3" orient="horz" pos="1010">
          <p15:clr>
            <a:srgbClr val="F26B43"/>
          </p15:clr>
        </p15:guide>
        <p15:guide id="4" orient="horz" pos="4138">
          <p15:clr>
            <a:srgbClr val="F26B43"/>
          </p15:clr>
        </p15:guide>
        <p15:guide id="5" orient="horz" pos="3888">
          <p15:clr>
            <a:srgbClr val="F26B43"/>
          </p15:clr>
        </p15:guide>
        <p15:guide id="6" orient="horz" pos="4032">
          <p15:clr>
            <a:srgbClr val="F26B43"/>
          </p15:clr>
        </p15:guide>
        <p15:guide id="7" pos="328">
          <p15:clr>
            <a:srgbClr val="F26B43"/>
          </p15:clr>
        </p15:guide>
        <p15:guide id="8" pos="7231">
          <p15:clr>
            <a:srgbClr val="F26B43"/>
          </p15:clr>
        </p15:guide>
        <p15:guide id="9" pos="7417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0"/>
            <a:ext cx="11429999" cy="12192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381000" y="1597152"/>
            <a:ext cx="11430000" cy="442569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76D9B4B-4A0C-41A0-BA56-6CDF747D6F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-2" y="6356350"/>
            <a:ext cx="12192001" cy="501650"/>
          </a:xfrm>
          <a:prstGeom prst="rect">
            <a:avLst/>
          </a:prstGeom>
        </p:spPr>
        <p:txBody>
          <a:bodyPr vert="horz" lIns="137160" tIns="0" rIns="137160" bIns="91440" rtlCol="0" anchor="b" anchorCtr="0"/>
          <a:lstStyle>
            <a:lvl1pPr algn="l">
              <a:defRPr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968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7" r:id="rId1"/>
    <p:sldLayoutId id="2147484088" r:id="rId2"/>
    <p:sldLayoutId id="2147484089" r:id="rId3"/>
    <p:sldLayoutId id="2147484090" r:id="rId4"/>
    <p:sldLayoutId id="2147484091" r:id="rId5"/>
    <p:sldLayoutId id="2147484092" r:id="rId6"/>
    <p:sldLayoutId id="2147484093" r:id="rId7"/>
    <p:sldLayoutId id="2147484094" r:id="rId8"/>
    <p:sldLayoutId id="2147484095" r:id="rId9"/>
  </p:sldLayoutIdLst>
  <p:hf hdr="0" dt="0"/>
  <p:txStyles>
    <p:titleStyle>
      <a:lvl1pPr algn="l" defTabSz="457250" rtl="0" eaLnBrk="1" latinLnBrk="0" hangingPunct="1">
        <a:lnSpc>
          <a:spcPct val="90000"/>
        </a:lnSpc>
        <a:spcBef>
          <a:spcPct val="0"/>
        </a:spcBef>
        <a:buNone/>
        <a:defRPr sz="3200" b="0" kern="600" spc="51">
          <a:solidFill>
            <a:srgbClr val="000000"/>
          </a:solidFill>
          <a:effectLst/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5425" indent="-225425" algn="l" defTabSz="457250" rtl="0" eaLnBrk="1" latinLnBrk="0" hangingPunct="1">
        <a:lnSpc>
          <a:spcPct val="100000"/>
        </a:lnSpc>
        <a:spcBef>
          <a:spcPts val="0"/>
        </a:spcBef>
        <a:buClr>
          <a:schemeClr val="bg2"/>
        </a:buClr>
        <a:buSzPct val="95000"/>
        <a:buFont typeface="Arial Black" panose="020B0A04020102020204" pitchFamily="34" charset="0"/>
        <a:buChar char="•"/>
        <a:defRPr sz="2200" kern="600" spc="31">
          <a:solidFill>
            <a:srgbClr val="00000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7525" indent="-284163" algn="l" defTabSz="457250" rtl="0" eaLnBrk="1" latinLnBrk="0" hangingPunct="1">
        <a:lnSpc>
          <a:spcPct val="100000"/>
        </a:lnSpc>
        <a:spcBef>
          <a:spcPts val="0"/>
        </a:spcBef>
        <a:buClr>
          <a:schemeClr val="bg2"/>
        </a:buClr>
        <a:buSzPct val="100000"/>
        <a:buFont typeface="Arial Narrow" panose="020B0606020202030204" pitchFamily="34" charset="0"/>
        <a:buChar char="–"/>
        <a:defRPr sz="2200" kern="600" spc="31">
          <a:solidFill>
            <a:srgbClr val="00000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738188" indent="-220663" algn="l" defTabSz="457250" rtl="0" eaLnBrk="1" latinLnBrk="0" hangingPunct="1">
        <a:lnSpc>
          <a:spcPct val="100000"/>
        </a:lnSpc>
        <a:spcBef>
          <a:spcPts val="0"/>
        </a:spcBef>
        <a:buClr>
          <a:schemeClr val="bg2"/>
        </a:buClr>
        <a:buSzPct val="95000"/>
        <a:buFont typeface="Wingdings" panose="05000000000000000000" pitchFamily="2" charset="2"/>
        <a:buChar char="§"/>
        <a:defRPr sz="2200" kern="600" spc="31">
          <a:solidFill>
            <a:srgbClr val="00000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025525" indent="-222250" algn="l" defTabSz="457250" rtl="0" eaLnBrk="1" latinLnBrk="0" hangingPunct="1">
        <a:lnSpc>
          <a:spcPct val="100000"/>
        </a:lnSpc>
        <a:spcBef>
          <a:spcPts val="0"/>
        </a:spcBef>
        <a:buClr>
          <a:schemeClr val="bg2"/>
        </a:buClr>
        <a:buSzPct val="100000"/>
        <a:buFont typeface="Arial Narrow" panose="020B0606020202030204" pitchFamily="34" charset="0"/>
        <a:buChar char="–"/>
        <a:tabLst/>
        <a:defRPr sz="2200" kern="600" spc="31">
          <a:solidFill>
            <a:srgbClr val="00000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255713" indent="-165100" algn="l" defTabSz="457250" rtl="0" eaLnBrk="1" latinLnBrk="0" hangingPunct="1">
        <a:lnSpc>
          <a:spcPct val="100000"/>
        </a:lnSpc>
        <a:spcBef>
          <a:spcPts val="0"/>
        </a:spcBef>
        <a:buClr>
          <a:schemeClr val="bg2"/>
        </a:buClr>
        <a:buSzPct val="90000"/>
        <a:buFont typeface="Arial Black" panose="020B0A04020102020204" pitchFamily="34" charset="0"/>
        <a:buChar char="•"/>
        <a:defRPr sz="2200" kern="600" spc="31">
          <a:solidFill>
            <a:srgbClr val="00000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872" indent="-228625" algn="l" defTabSz="45725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2122" indent="-228625" algn="l" defTabSz="45725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372" indent="-228625" algn="l" defTabSz="45725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621" indent="-228625" algn="l" defTabSz="45725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5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250" algn="l" defTabSz="45725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498" algn="l" defTabSz="45725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748" algn="l" defTabSz="45725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998" algn="l" defTabSz="45725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6248" algn="l" defTabSz="45725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497" algn="l" defTabSz="45725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747" algn="l" defTabSz="45725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997" algn="l" defTabSz="45725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pos="3840">
          <p15:clr>
            <a:srgbClr val="F26B43"/>
          </p15:clr>
        </p15:guide>
        <p15:guide id="8" orient="horz" pos="192">
          <p15:clr>
            <a:srgbClr val="F26B43"/>
          </p15:clr>
        </p15:guide>
        <p15:guide id="9" pos="240">
          <p15:clr>
            <a:srgbClr val="F26B43"/>
          </p15:clr>
        </p15:guide>
        <p15:guide id="10" pos="7440">
          <p15:clr>
            <a:srgbClr val="F26B43"/>
          </p15:clr>
        </p15:guide>
        <p15:guide id="11" orient="horz" pos="1008">
          <p15:clr>
            <a:srgbClr val="F26B43"/>
          </p15:clr>
        </p15:guide>
        <p15:guide id="12" orient="horz" pos="768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116390" y="441326"/>
            <a:ext cx="7632692" cy="1223964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2907" y="2097090"/>
            <a:ext cx="11306175" cy="407987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2911C2-CB14-73B1-B98D-60E41E95A97B}"/>
              </a:ext>
            </a:extLst>
          </p:cNvPr>
          <p:cNvPicPr>
            <a:picLocks noChangeAspect="1"/>
          </p:cNvPicPr>
          <p:nvPr userDrawn="1"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0126" y="311337"/>
            <a:ext cx="1956783" cy="145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704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8" r:id="rId1"/>
    <p:sldLayoutId id="2147484099" r:id="rId2"/>
    <p:sldLayoutId id="2147484100" r:id="rId3"/>
    <p:sldLayoutId id="2147484101" r:id="rId4"/>
    <p:sldLayoutId id="2147484102" r:id="rId5"/>
    <p:sldLayoutId id="2147484103" r:id="rId6"/>
    <p:sldLayoutId id="2147484104" r:id="rId7"/>
    <p:sldLayoutId id="2147484105" r:id="rId8"/>
    <p:sldLayoutId id="2147484106" r:id="rId9"/>
    <p:sldLayoutId id="2147484107" r:id="rId10"/>
    <p:sldLayoutId id="2147484108" r:id="rId11"/>
    <p:sldLayoutId id="2147484109" r:id="rId12"/>
    <p:sldLayoutId id="2147484110" r:id="rId13"/>
    <p:sldLayoutId id="2147484111" r:id="rId14"/>
    <p:sldLayoutId id="2147484112" r:id="rId15"/>
    <p:sldLayoutId id="2147484113" r:id="rId16"/>
    <p:sldLayoutId id="2147484114" r:id="rId17"/>
    <p:sldLayoutId id="2147484115" r:id="rId18"/>
    <p:sldLayoutId id="2147484116" r:id="rId19"/>
    <p:sldLayoutId id="2147484117" r:id="rId20"/>
    <p:sldLayoutId id="2147484118" r:id="rId21"/>
    <p:sldLayoutId id="2147484119" r:id="rId22"/>
    <p:sldLayoutId id="2147484120" r:id="rId23"/>
    <p:sldLayoutId id="2147484121" r:id="rId24"/>
    <p:sldLayoutId id="2147484122" r:id="rId25"/>
    <p:sldLayoutId id="2147484123" r:id="rId26"/>
    <p:sldLayoutId id="2147484124" r:id="rId27"/>
    <p:sldLayoutId id="2147484125" r:id="rId28"/>
    <p:sldLayoutId id="2147484126" r:id="rId29"/>
    <p:sldLayoutId id="2147484127" r:id="rId30"/>
    <p:sldLayoutId id="2147484128" r:id="rId31"/>
    <p:sldLayoutId id="2147484129" r:id="rId32"/>
    <p:sldLayoutId id="2147484130" r:id="rId33"/>
    <p:sldLayoutId id="2147484131" r:id="rId34"/>
    <p:sldLayoutId id="2147484132" r:id="rId35"/>
    <p:sldLayoutId id="2147484133" r:id="rId36"/>
    <p:sldLayoutId id="2147484136" r:id="rId37"/>
    <p:sldLayoutId id="2147484138" r:id="rId38"/>
    <p:sldLayoutId id="2147484140" r:id="rId39"/>
    <p:sldLayoutId id="2147484141" r:id="rId4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2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79">
          <p15:clr>
            <a:srgbClr val="F26B43"/>
          </p15:clr>
        </p15:guide>
        <p15:guide id="2" pos="2593">
          <p15:clr>
            <a:srgbClr val="F26B43"/>
          </p15:clr>
        </p15:guide>
        <p15:guide id="3" pos="2865">
          <p15:clr>
            <a:srgbClr val="F26B43"/>
          </p15:clr>
        </p15:guide>
        <p15:guide id="4" pos="3704">
          <p15:clr>
            <a:srgbClr val="F26B43"/>
          </p15:clr>
        </p15:guide>
        <p15:guide id="5" pos="3976">
          <p15:clr>
            <a:srgbClr val="F26B43"/>
          </p15:clr>
        </p15:guide>
        <p15:guide id="6" pos="4815">
          <p15:clr>
            <a:srgbClr val="F26B43"/>
          </p15:clr>
        </p15:guide>
        <p15:guide id="7" pos="5087">
          <p15:clr>
            <a:srgbClr val="F26B43"/>
          </p15:clr>
        </p15:guide>
        <p15:guide id="8" pos="7401">
          <p15:clr>
            <a:srgbClr val="F26B43"/>
          </p15:clr>
        </p15:guide>
        <p15:guide id="9" orient="horz" pos="278">
          <p15:clr>
            <a:srgbClr val="F26B43"/>
          </p15:clr>
        </p15:guide>
        <p15:guide id="10" orient="horz" pos="1049">
          <p15:clr>
            <a:srgbClr val="F26B43"/>
          </p15:clr>
        </p15:guide>
        <p15:guide id="11" orient="horz" pos="1321">
          <p15:clr>
            <a:srgbClr val="F26B43"/>
          </p15:clr>
        </p15:guide>
        <p15:guide id="12" orient="horz" pos="3906">
          <p15:clr>
            <a:srgbClr val="F26B43"/>
          </p15:clr>
        </p15:guide>
        <p15:guide id="13" orient="horz" pos="4178">
          <p15:clr>
            <a:srgbClr val="F26B43"/>
          </p15:clr>
        </p15:guide>
        <p15:guide id="14" orient="horz" pos="4042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3"/>
          <a:stretch>
            <a:fillRect/>
          </a:stretch>
        </p:blipFill>
        <p:spPr>
          <a:xfrm>
            <a:off x="10786526" y="6286500"/>
            <a:ext cx="685309" cy="294957"/>
          </a:xfrm>
          <a:prstGeom prst="rect">
            <a:avLst/>
          </a:prstGeom>
        </p:spPr>
      </p:pic>
      <p:sp>
        <p:nvSpPr>
          <p:cNvPr id="4" name="Title Placeholder 3"/>
          <p:cNvSpPr>
            <a:spLocks noGrp="1"/>
          </p:cNvSpPr>
          <p:nvPr>
            <p:ph type="title"/>
          </p:nvPr>
        </p:nvSpPr>
        <p:spPr>
          <a:xfrm>
            <a:off x="762000" y="838199"/>
            <a:ext cx="10591800" cy="104241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pPr marL="0" marR="0" lvl="0" indent="0" algn="l" defTabSz="609585" rtl="0" eaLnBrk="1" fontAlgn="base" latinLnBrk="0" hangingPunct="1">
              <a:lnSpc>
                <a:spcPts val="4000"/>
              </a:lnSpc>
              <a:spcBef>
                <a:spcPct val="2000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65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H1 – Arial 32 pt. red: Either across two columns or one column. The header can fit on two lines if needed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762000" y="2019299"/>
            <a:ext cx="10591800" cy="41576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Body text – Arial 16 pt., black, 18 pt. paragraph spacing after </a:t>
            </a:r>
          </a:p>
          <a:p>
            <a:pPr lvl="1"/>
            <a:r>
              <a:rPr lang="en-US" dirty="0"/>
              <a:t>Bullets – Arial 16 pt., black, 6 pt. paragraph spacing after. Last bullet - 18 pt. paragraph spacing after 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943149" y="6460651"/>
            <a:ext cx="4114800" cy="165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/>
              <a:t>Optional footer (program team name, etc.)</a:t>
            </a:r>
            <a:endParaRPr lang="en-US" dirty="0"/>
          </a:p>
        </p:txBody>
      </p:sp>
      <p:sp>
        <p:nvSpPr>
          <p:cNvPr id="11" name="Date Placeholder 8"/>
          <p:cNvSpPr>
            <a:spLocks noGrp="1"/>
          </p:cNvSpPr>
          <p:nvPr>
            <p:ph type="dt" sz="half" idx="2"/>
          </p:nvPr>
        </p:nvSpPr>
        <p:spPr>
          <a:xfrm>
            <a:off x="764623" y="402517"/>
            <a:ext cx="4471852" cy="173736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70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/>
              <a:t>Presentation Title | Section Title</a:t>
            </a:r>
            <a:endParaRPr lang="en-US" dirty="0"/>
          </a:p>
        </p:txBody>
      </p:sp>
      <p:sp>
        <p:nvSpPr>
          <p:cNvPr id="13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62000" y="6460651"/>
            <a:ext cx="181149" cy="16459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700">
                <a:solidFill>
                  <a:schemeClr val="tx2"/>
                </a:solidFill>
                <a:latin typeface="+mn-lt"/>
              </a:defRPr>
            </a:lvl1pPr>
          </a:lstStyle>
          <a:p>
            <a:fld id="{E28D367D-202E-4BB0-8243-51A46362D73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1785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63" r:id="rId1"/>
    <p:sldLayoutId id="2147484264" r:id="rId2"/>
    <p:sldLayoutId id="2147484265" r:id="rId3"/>
    <p:sldLayoutId id="2147484266" r:id="rId4"/>
    <p:sldLayoutId id="2147484267" r:id="rId5"/>
    <p:sldLayoutId id="2147484268" r:id="rId6"/>
    <p:sldLayoutId id="2147484269" r:id="rId7"/>
    <p:sldLayoutId id="2147484270" r:id="rId8"/>
    <p:sldLayoutId id="2147484271" r:id="rId9"/>
    <p:sldLayoutId id="2147484272" r:id="rId10"/>
    <p:sldLayoutId id="2147484273" r:id="rId11"/>
    <p:sldLayoutId id="2147484274" r:id="rId12"/>
    <p:sldLayoutId id="2147484275" r:id="rId13"/>
    <p:sldLayoutId id="2147484276" r:id="rId14"/>
    <p:sldLayoutId id="2147484277" r:id="rId15"/>
    <p:sldLayoutId id="2147484278" r:id="rId16"/>
    <p:sldLayoutId id="2147484279" r:id="rId17"/>
    <p:sldLayoutId id="2147484280" r:id="rId18"/>
    <p:sldLayoutId id="2147484281" r:id="rId19"/>
    <p:sldLayoutId id="2147484282" r:id="rId20"/>
    <p:sldLayoutId id="2147484283" r:id="rId21"/>
    <p:sldLayoutId id="2147484284" r:id="rId22"/>
    <p:sldLayoutId id="2147484285" r:id="rId23"/>
    <p:sldLayoutId id="2147484286" r:id="rId24"/>
    <p:sldLayoutId id="2147484287" r:id="rId25"/>
    <p:sldLayoutId id="2147484288" r:id="rId26"/>
    <p:sldLayoutId id="2147484289" r:id="rId27"/>
    <p:sldLayoutId id="2147484290" r:id="rId28"/>
    <p:sldLayoutId id="2147484291" r:id="rId29"/>
    <p:sldLayoutId id="2147484292" r:id="rId30"/>
    <p:sldLayoutId id="2147484293" r:id="rId31"/>
    <p:sldLayoutId id="2147484294" r:id="rId32"/>
    <p:sldLayoutId id="2147484295" r:id="rId33"/>
    <p:sldLayoutId id="2147484296" r:id="rId34"/>
    <p:sldLayoutId id="2147484297" r:id="rId35"/>
    <p:sldLayoutId id="2147484298" r:id="rId36"/>
    <p:sldLayoutId id="2147484299" r:id="rId37"/>
    <p:sldLayoutId id="2147484300" r:id="rId38"/>
    <p:sldLayoutId id="2147484301" r:id="rId39"/>
    <p:sldLayoutId id="2147484302" r:id="rId40"/>
    <p:sldLayoutId id="2147484303" r:id="rId41"/>
    <p:sldLayoutId id="2147484304" r:id="rId42"/>
    <p:sldLayoutId id="2147484305" r:id="rId43"/>
    <p:sldLayoutId id="2147484306" r:id="rId44"/>
    <p:sldLayoutId id="2147484307" r:id="rId45"/>
    <p:sldLayoutId id="2147484308" r:id="rId46"/>
    <p:sldLayoutId id="2147484309" r:id="rId47"/>
    <p:sldLayoutId id="2147484310" r:id="rId48"/>
    <p:sldLayoutId id="2147484311" r:id="rId49"/>
    <p:sldLayoutId id="2147484312" r:id="rId50"/>
    <p:sldLayoutId id="2147484313" r:id="rId51"/>
  </p:sldLayoutIdLst>
  <p:transition spd="med">
    <p:fade/>
  </p:transition>
  <p:txStyles>
    <p:titleStyle>
      <a:lvl1pPr marL="0" marR="0" indent="0" algn="l" defTabSz="609585" rtl="0" eaLnBrk="1" fontAlgn="base" latinLnBrk="0" hangingPunct="1">
        <a:lnSpc>
          <a:spcPts val="4000"/>
        </a:lnSpc>
        <a:spcBef>
          <a:spcPct val="20000"/>
        </a:spcBef>
        <a:spcAft>
          <a:spcPts val="1800"/>
        </a:spcAft>
        <a:buClrTx/>
        <a:buSzTx/>
        <a:buFont typeface="Arial" panose="020B0604020202020204" pitchFamily="34" charset="0"/>
        <a:buNone/>
        <a:tabLst/>
        <a:defRPr sz="4267" b="1" kern="1200">
          <a:solidFill>
            <a:srgbClr val="454E60"/>
          </a:solidFill>
          <a:latin typeface="+mj-lt"/>
          <a:ea typeface="Arial" panose="020B0604020202020204" pitchFamily="34" charset="0"/>
          <a:cs typeface="Arial" panose="020B0604020202020204" pitchFamily="34" charset="0"/>
        </a:defRPr>
      </a:lvl1pPr>
      <a:lvl2pPr algn="l" defTabSz="609585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454E60"/>
          </a:solidFill>
          <a:latin typeface="Helvetica" pitchFamily="2" charset="0"/>
          <a:ea typeface="Helvetica" pitchFamily="2" charset="0"/>
          <a:cs typeface="Helvetica" pitchFamily="2" charset="0"/>
        </a:defRPr>
      </a:lvl2pPr>
      <a:lvl3pPr algn="l" defTabSz="609585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454E60"/>
          </a:solidFill>
          <a:latin typeface="Helvetica" pitchFamily="2" charset="0"/>
          <a:ea typeface="Helvetica" pitchFamily="2" charset="0"/>
          <a:cs typeface="Helvetica" pitchFamily="2" charset="0"/>
        </a:defRPr>
      </a:lvl3pPr>
      <a:lvl4pPr algn="l" defTabSz="609585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454E60"/>
          </a:solidFill>
          <a:latin typeface="Helvetica" pitchFamily="2" charset="0"/>
          <a:ea typeface="Helvetica" pitchFamily="2" charset="0"/>
          <a:cs typeface="Helvetica" pitchFamily="2" charset="0"/>
        </a:defRPr>
      </a:lvl4pPr>
      <a:lvl5pPr algn="l" defTabSz="609585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454E60"/>
          </a:solidFill>
          <a:latin typeface="Helvetica" pitchFamily="2" charset="0"/>
          <a:ea typeface="Helvetica" pitchFamily="2" charset="0"/>
          <a:cs typeface="Helvetica" pitchFamily="2" charset="0"/>
        </a:defRPr>
      </a:lvl5pPr>
      <a:lvl6pPr marL="609585" algn="l" defTabSz="609585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454E60"/>
          </a:solidFill>
          <a:latin typeface="Helvetica" pitchFamily="2" charset="0"/>
          <a:ea typeface="Helvetica" pitchFamily="2" charset="0"/>
          <a:cs typeface="Helvetica" pitchFamily="2" charset="0"/>
        </a:defRPr>
      </a:lvl6pPr>
      <a:lvl7pPr marL="1219170" algn="l" defTabSz="609585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454E60"/>
          </a:solidFill>
          <a:latin typeface="Helvetica" pitchFamily="2" charset="0"/>
          <a:ea typeface="Helvetica" pitchFamily="2" charset="0"/>
          <a:cs typeface="Helvetica" pitchFamily="2" charset="0"/>
        </a:defRPr>
      </a:lvl7pPr>
      <a:lvl8pPr marL="1828754" algn="l" defTabSz="609585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454E60"/>
          </a:solidFill>
          <a:latin typeface="Helvetica" pitchFamily="2" charset="0"/>
          <a:ea typeface="Helvetica" pitchFamily="2" charset="0"/>
          <a:cs typeface="Helvetica" pitchFamily="2" charset="0"/>
        </a:defRPr>
      </a:lvl8pPr>
      <a:lvl9pPr marL="2438339" algn="l" defTabSz="609585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454E60"/>
          </a:solidFill>
          <a:latin typeface="Helvetica" pitchFamily="2" charset="0"/>
          <a:ea typeface="Helvetica" pitchFamily="2" charset="0"/>
          <a:cs typeface="Helvetica" pitchFamily="2" charset="0"/>
        </a:defRPr>
      </a:lvl9pPr>
    </p:titleStyle>
    <p:bodyStyle>
      <a:lvl1pPr algn="l" defTabSz="609585" rtl="0" eaLnBrk="1" fontAlgn="base" hangingPunct="1">
        <a:spcBef>
          <a:spcPts val="0"/>
        </a:spcBef>
        <a:spcAft>
          <a:spcPts val="1800"/>
        </a:spcAft>
        <a:buFont typeface="Arial" panose="020B0604020202020204" pitchFamily="34" charset="0"/>
        <a:defRPr sz="1600" kern="1200">
          <a:solidFill>
            <a:schemeClr val="tx1"/>
          </a:solidFill>
          <a:latin typeface="+mn-lt"/>
          <a:ea typeface="Arial" panose="020B0604020202020204" pitchFamily="34" charset="0"/>
          <a:cs typeface="Arial" panose="020B0604020202020204" pitchFamily="34" charset="0"/>
        </a:defRPr>
      </a:lvl1pPr>
      <a:lvl2pPr marL="895335" indent="-285750" algn="l" defTabSz="609585" rtl="0" eaLnBrk="1" fontAlgn="base" hangingPunct="1"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Arial" panose="020B0604020202020204" pitchFamily="34" charset="0"/>
          <a:cs typeface="Arial" panose="020B0604020202020204" pitchFamily="34" charset="0"/>
        </a:defRPr>
      </a:lvl2pPr>
      <a:lvl3pPr marL="1504920" indent="-285750" algn="l" defTabSz="609585" rtl="0" eaLnBrk="1" fontAlgn="base" hangingPunct="1">
        <a:spcBef>
          <a:spcPct val="0"/>
        </a:spcBef>
        <a:spcAft>
          <a:spcPts val="600"/>
        </a:spcAft>
        <a:buFont typeface="Courier New" panose="02070309020205020404" pitchFamily="49" charset="0"/>
        <a:buChar char="o"/>
        <a:defRPr sz="1600" kern="1200">
          <a:solidFill>
            <a:schemeClr val="tx1"/>
          </a:solidFill>
          <a:latin typeface="+mn-lt"/>
          <a:ea typeface="Arial" panose="020B0604020202020204" pitchFamily="34" charset="0"/>
          <a:cs typeface="Arial" panose="020B0604020202020204" pitchFamily="34" charset="0"/>
        </a:defRPr>
      </a:lvl3pPr>
      <a:lvl4pPr marL="1828754" algn="l" defTabSz="609585" rtl="0" eaLnBrk="1" fontAlgn="base" hangingPunct="1">
        <a:spcBef>
          <a:spcPct val="20000"/>
        </a:spcBef>
        <a:spcAft>
          <a:spcPts val="600"/>
        </a:spcAft>
        <a:buFont typeface="Arial" panose="020B0604020202020204" pitchFamily="34" charset="0"/>
        <a:defRPr sz="1600" kern="1200">
          <a:solidFill>
            <a:schemeClr val="tx1"/>
          </a:solidFill>
          <a:latin typeface="+mn-lt"/>
          <a:ea typeface="Arial" panose="020B0604020202020204" pitchFamily="34" charset="0"/>
          <a:cs typeface="Arial" panose="020B0604020202020204" pitchFamily="34" charset="0"/>
        </a:defRPr>
      </a:lvl4pPr>
      <a:lvl5pPr marL="2438339" algn="l" defTabSz="609585" rtl="0" eaLnBrk="1" fontAlgn="base" hangingPunct="1">
        <a:spcBef>
          <a:spcPct val="20000"/>
        </a:spcBef>
        <a:spcAft>
          <a:spcPts val="600"/>
        </a:spcAft>
        <a:buFont typeface="Arial" panose="020B0604020202020204" pitchFamily="34" charset="0"/>
        <a:defRPr sz="1600" kern="1200">
          <a:solidFill>
            <a:schemeClr val="tx1"/>
          </a:solidFill>
          <a:latin typeface="+mn-lt"/>
          <a:ea typeface="Arial" panose="020B0604020202020204" pitchFamily="34" charset="0"/>
          <a:cs typeface="Arial" panose="020B0604020202020204" pitchFamily="34" charset="0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5ACBF0"/>
          </p15:clr>
        </p15:guide>
        <p15:guide id="2" orient="horz" pos="2160">
          <p15:clr>
            <a:srgbClr val="5ACBF0"/>
          </p15:clr>
        </p15:guide>
        <p15:guide id="3" pos="480">
          <p15:clr>
            <a:srgbClr val="FDE53C"/>
          </p15:clr>
        </p15:guide>
        <p15:guide id="4" orient="horz" pos="3744">
          <p15:clr>
            <a:srgbClr val="FDE53C"/>
          </p15:clr>
        </p15:guide>
        <p15:guide id="5" orient="horz" pos="528">
          <p15:clr>
            <a:srgbClr val="FDE53C"/>
          </p15:clr>
        </p15:guide>
        <p15:guide id="6" pos="7224">
          <p15:clr>
            <a:srgbClr val="FDE53C"/>
          </p15:clr>
        </p15:guide>
        <p15:guide id="7" orient="horz" pos="1272">
          <p15:clr>
            <a:srgbClr val="FDE53C"/>
          </p15:clr>
        </p15:guide>
        <p15:guide id="8" pos="3984">
          <p15:clr>
            <a:srgbClr val="FDE53C"/>
          </p15:clr>
        </p15:guide>
        <p15:guide id="9" pos="3696">
          <p15:clr>
            <a:srgbClr val="FDE53C"/>
          </p15:clr>
        </p15:guide>
        <p15:guide id="10" orient="horz" pos="4152">
          <p15:clr>
            <a:srgbClr val="FDE53C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812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5" r:id="rId1"/>
    <p:sldLayoutId id="2147484316" r:id="rId2"/>
    <p:sldLayoutId id="2147484317" r:id="rId3"/>
    <p:sldLayoutId id="2147484318" r:id="rId4"/>
    <p:sldLayoutId id="2147484319" r:id="rId5"/>
    <p:sldLayoutId id="2147484320" r:id="rId6"/>
    <p:sldLayoutId id="2147484321" r:id="rId7"/>
    <p:sldLayoutId id="2147484322" r:id="rId8"/>
    <p:sldLayoutId id="2147484323" r:id="rId9"/>
    <p:sldLayoutId id="2147484324" r:id="rId10"/>
    <p:sldLayoutId id="2147484325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Relationship Id="rId6" Type="http://schemas.openxmlformats.org/officeDocument/2006/relationships/image" Target="../media/image29.png"/><Relationship Id="rId11" Type="http://schemas.openxmlformats.org/officeDocument/2006/relationships/image" Target="../media/image34.jpeg"/><Relationship Id="rId5" Type="http://schemas.openxmlformats.org/officeDocument/2006/relationships/image" Target="../media/image28.png"/><Relationship Id="rId10" Type="http://schemas.openxmlformats.org/officeDocument/2006/relationships/image" Target="../media/image33.jpe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svg"/><Relationship Id="rId5" Type="http://schemas.openxmlformats.org/officeDocument/2006/relationships/image" Target="../media/image51.png"/><Relationship Id="rId4" Type="http://schemas.openxmlformats.org/officeDocument/2006/relationships/image" Target="../media/image61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64.gif"/><Relationship Id="rId4" Type="http://schemas.openxmlformats.org/officeDocument/2006/relationships/image" Target="../media/image6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67.svg"/><Relationship Id="rId4" Type="http://schemas.openxmlformats.org/officeDocument/2006/relationships/image" Target="../media/image66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g"/><Relationship Id="rId3" Type="http://schemas.openxmlformats.org/officeDocument/2006/relationships/image" Target="../media/image50.sv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51.png"/><Relationship Id="rId4" Type="http://schemas.openxmlformats.org/officeDocument/2006/relationships/image" Target="../media/image71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50.svg"/><Relationship Id="rId7" Type="http://schemas.openxmlformats.org/officeDocument/2006/relationships/image" Target="../media/image76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svg"/><Relationship Id="rId5" Type="http://schemas.openxmlformats.org/officeDocument/2006/relationships/image" Target="../media/image74.svg"/><Relationship Id="rId4" Type="http://schemas.openxmlformats.org/officeDocument/2006/relationships/image" Target="../media/image73.svg"/><Relationship Id="rId9" Type="http://schemas.openxmlformats.org/officeDocument/2006/relationships/image" Target="../media/image6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54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naca.gov.ng/yaahnaija/" TargetMode="External"/><Relationship Id="rId3" Type="http://schemas.openxmlformats.org/officeDocument/2006/relationships/image" Target="../media/image54.svg"/><Relationship Id="rId7" Type="http://schemas.openxmlformats.org/officeDocument/2006/relationships/hyperlink" Target="http://www.naca.gov.ng/" TargetMode="External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byahaya@naca.gov.ng" TargetMode="External"/><Relationship Id="rId5" Type="http://schemas.openxmlformats.org/officeDocument/2006/relationships/image" Target="../media/image51.png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48.jp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5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svg"/><Relationship Id="rId3" Type="http://schemas.openxmlformats.org/officeDocument/2006/relationships/image" Target="../media/image80.svg"/><Relationship Id="rId7" Type="http://schemas.openxmlformats.org/officeDocument/2006/relationships/image" Target="../media/image84.sv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4.xml"/><Relationship Id="rId6" Type="http://schemas.openxmlformats.org/officeDocument/2006/relationships/image" Target="../media/image83.svg"/><Relationship Id="rId11" Type="http://schemas.openxmlformats.org/officeDocument/2006/relationships/image" Target="../media/image88.svg"/><Relationship Id="rId5" Type="http://schemas.openxmlformats.org/officeDocument/2006/relationships/image" Target="../media/image82.svg"/><Relationship Id="rId10" Type="http://schemas.openxmlformats.org/officeDocument/2006/relationships/image" Target="../media/image87.svg"/><Relationship Id="rId4" Type="http://schemas.openxmlformats.org/officeDocument/2006/relationships/image" Target="../media/image81.svg"/><Relationship Id="rId9" Type="http://schemas.openxmlformats.org/officeDocument/2006/relationships/image" Target="../media/image86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image" Target="../media/image100.png"/><Relationship Id="rId18" Type="http://schemas.openxmlformats.org/officeDocument/2006/relationships/image" Target="../media/image105.png"/><Relationship Id="rId3" Type="http://schemas.openxmlformats.org/officeDocument/2006/relationships/image" Target="../media/image90.png"/><Relationship Id="rId7" Type="http://schemas.openxmlformats.org/officeDocument/2006/relationships/image" Target="../media/image94.jpeg"/><Relationship Id="rId12" Type="http://schemas.openxmlformats.org/officeDocument/2006/relationships/image" Target="../media/image99.jpeg"/><Relationship Id="rId17" Type="http://schemas.openxmlformats.org/officeDocument/2006/relationships/image" Target="../media/image104.png"/><Relationship Id="rId2" Type="http://schemas.openxmlformats.org/officeDocument/2006/relationships/image" Target="../media/image89.png"/><Relationship Id="rId16" Type="http://schemas.openxmlformats.org/officeDocument/2006/relationships/image" Target="../media/image103.png"/><Relationship Id="rId1" Type="http://schemas.openxmlformats.org/officeDocument/2006/relationships/slideLayout" Target="../slideLayouts/slideLayout124.xml"/><Relationship Id="rId6" Type="http://schemas.openxmlformats.org/officeDocument/2006/relationships/image" Target="../media/image93.gif"/><Relationship Id="rId11" Type="http://schemas.openxmlformats.org/officeDocument/2006/relationships/image" Target="../media/image98.png"/><Relationship Id="rId5" Type="http://schemas.openxmlformats.org/officeDocument/2006/relationships/image" Target="../media/image92.png"/><Relationship Id="rId15" Type="http://schemas.openxmlformats.org/officeDocument/2006/relationships/image" Target="../media/image102.png"/><Relationship Id="rId10" Type="http://schemas.openxmlformats.org/officeDocument/2006/relationships/image" Target="../media/image97.jpeg"/><Relationship Id="rId4" Type="http://schemas.openxmlformats.org/officeDocument/2006/relationships/image" Target="../media/image91.png"/><Relationship Id="rId9" Type="http://schemas.openxmlformats.org/officeDocument/2006/relationships/image" Target="../media/image96.png"/><Relationship Id="rId14" Type="http://schemas.openxmlformats.org/officeDocument/2006/relationships/image" Target="../media/image10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7" Type="http://schemas.openxmlformats.org/officeDocument/2006/relationships/image" Target="../media/image110.sv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4.xml"/><Relationship Id="rId6" Type="http://schemas.openxmlformats.org/officeDocument/2006/relationships/image" Target="../media/image109.svg"/><Relationship Id="rId5" Type="http://schemas.openxmlformats.org/officeDocument/2006/relationships/image" Target="../media/image108.svg"/><Relationship Id="rId4" Type="http://schemas.openxmlformats.org/officeDocument/2006/relationships/image" Target="../media/image107.sv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svg"/><Relationship Id="rId2" Type="http://schemas.openxmlformats.org/officeDocument/2006/relationships/image" Target="../media/image112.svg"/><Relationship Id="rId1" Type="http://schemas.openxmlformats.org/officeDocument/2006/relationships/slideLayout" Target="../slideLayouts/slideLayout124.xml"/><Relationship Id="rId5" Type="http://schemas.openxmlformats.org/officeDocument/2006/relationships/image" Target="../media/image115.svg"/><Relationship Id="rId4" Type="http://schemas.openxmlformats.org/officeDocument/2006/relationships/image" Target="../media/image114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44.jpe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6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aidsinfo.unaids.org/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1.svg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43.jpe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4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43.jpeg"/><Relationship Id="rId12" Type="http://schemas.openxmlformats.org/officeDocument/2006/relationships/image" Target="../media/image48.jp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3.xml"/><Relationship Id="rId6" Type="http://schemas.openxmlformats.org/officeDocument/2006/relationships/image" Target="../media/image42.jpeg"/><Relationship Id="rId11" Type="http://schemas.openxmlformats.org/officeDocument/2006/relationships/image" Target="../media/image47.jpeg"/><Relationship Id="rId5" Type="http://schemas.openxmlformats.org/officeDocument/2006/relationships/image" Target="../media/image41.jpeg"/><Relationship Id="rId10" Type="http://schemas.openxmlformats.org/officeDocument/2006/relationships/image" Target="../media/image46.png"/><Relationship Id="rId4" Type="http://schemas.openxmlformats.org/officeDocument/2006/relationships/image" Target="../media/image40.jpeg"/><Relationship Id="rId9" Type="http://schemas.openxmlformats.org/officeDocument/2006/relationships/image" Target="../media/image45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jpg"/><Relationship Id="rId3" Type="http://schemas.openxmlformats.org/officeDocument/2006/relationships/image" Target="../media/image128.jpg"/><Relationship Id="rId7" Type="http://schemas.openxmlformats.org/officeDocument/2006/relationships/image" Target="../media/image132.jpg"/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1.jpg"/><Relationship Id="rId5" Type="http://schemas.openxmlformats.org/officeDocument/2006/relationships/image" Target="../media/image130.jpg"/><Relationship Id="rId10" Type="http://schemas.openxmlformats.org/officeDocument/2006/relationships/image" Target="../media/image135.jpg"/><Relationship Id="rId4" Type="http://schemas.openxmlformats.org/officeDocument/2006/relationships/image" Target="../media/image129.jpg"/><Relationship Id="rId9" Type="http://schemas.openxmlformats.org/officeDocument/2006/relationships/image" Target="../media/image134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2.png"/><Relationship Id="rId4" Type="http://schemas.openxmlformats.org/officeDocument/2006/relationships/image" Target="../media/image141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png"/><Relationship Id="rId3" Type="http://schemas.openxmlformats.org/officeDocument/2006/relationships/image" Target="../media/image143.png"/><Relationship Id="rId7" Type="http://schemas.openxmlformats.org/officeDocument/2006/relationships/image" Target="../media/image14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6.png"/><Relationship Id="rId5" Type="http://schemas.openxmlformats.org/officeDocument/2006/relationships/image" Target="../media/image145.png"/><Relationship Id="rId10" Type="http://schemas.openxmlformats.org/officeDocument/2006/relationships/image" Target="../media/image150.png"/><Relationship Id="rId4" Type="http://schemas.openxmlformats.org/officeDocument/2006/relationships/image" Target="../media/image144.png"/><Relationship Id="rId9" Type="http://schemas.openxmlformats.org/officeDocument/2006/relationships/image" Target="../media/image14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7" Type="http://schemas.openxmlformats.org/officeDocument/2006/relationships/image" Target="../media/image15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4.png"/><Relationship Id="rId5" Type="http://schemas.openxmlformats.org/officeDocument/2006/relationships/image" Target="../media/image153.png"/><Relationship Id="rId4" Type="http://schemas.openxmlformats.org/officeDocument/2006/relationships/image" Target="../media/image15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7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4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notesSlide" Target="../notesSlides/notesSlide37.xml"/><Relationship Id="rId7" Type="http://schemas.openxmlformats.org/officeDocument/2006/relationships/image" Target="../media/image43.jpeg"/><Relationship Id="rId12" Type="http://schemas.openxmlformats.org/officeDocument/2006/relationships/image" Target="../media/image48.jp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8.xml"/><Relationship Id="rId6" Type="http://schemas.openxmlformats.org/officeDocument/2006/relationships/image" Target="../media/image42.jpeg"/><Relationship Id="rId11" Type="http://schemas.openxmlformats.org/officeDocument/2006/relationships/image" Target="../media/image47.jpeg"/><Relationship Id="rId5" Type="http://schemas.openxmlformats.org/officeDocument/2006/relationships/image" Target="../media/image41.jpeg"/><Relationship Id="rId10" Type="http://schemas.openxmlformats.org/officeDocument/2006/relationships/image" Target="../media/image46.png"/><Relationship Id="rId4" Type="http://schemas.openxmlformats.org/officeDocument/2006/relationships/image" Target="../media/image40.jpeg"/><Relationship Id="rId9" Type="http://schemas.openxmlformats.org/officeDocument/2006/relationships/image" Target="../media/image45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9.pn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42.jpe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4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5.png"/><Relationship Id="rId4" Type="http://schemas.openxmlformats.org/officeDocument/2006/relationships/image" Target="../media/image54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4.sv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svg"/><Relationship Id="rId5" Type="http://schemas.openxmlformats.org/officeDocument/2006/relationships/image" Target="../media/image58.svg"/><Relationship Id="rId4" Type="http://schemas.openxmlformats.org/officeDocument/2006/relationships/image" Target="../media/image5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DC7A4E-8977-D42F-90B4-5B38DCD3FD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https://facebookbrand.com/wp-content/themes/fb-branding/prj-fb-branding/assets/images/fb-art.png">
            <a:extLst>
              <a:ext uri="{FF2B5EF4-FFF2-40B4-BE49-F238E27FC236}">
                <a16:creationId xmlns:a16="http://schemas.microsoft.com/office/drawing/2014/main" id="{EBFE4BC8-EE0E-4FBA-9B04-001B04ECB1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2845" y="6284766"/>
            <a:ext cx="338554" cy="338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https://instagram-brand.com/wp-content/themes/ig-branding/assets/images/ig-logo-email.png">
            <a:extLst>
              <a:ext uri="{FF2B5EF4-FFF2-40B4-BE49-F238E27FC236}">
                <a16:creationId xmlns:a16="http://schemas.microsoft.com/office/drawing/2014/main" id="{A43CC3B1-27E8-E2CA-6245-4280C4AE95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971" y="6280330"/>
            <a:ext cx="363305" cy="363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85A1CDC-36E3-6F38-9631-F378D61195D1}"/>
              </a:ext>
            </a:extLst>
          </p:cNvPr>
          <p:cNvSpPr txBox="1"/>
          <p:nvPr/>
        </p:nvSpPr>
        <p:spPr>
          <a:xfrm>
            <a:off x="2372966" y="6309134"/>
            <a:ext cx="12838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panose="020B0604020202020204" pitchFamily="34" charset="0"/>
              </a:rPr>
              <a:t>@iasociety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FBE0ECE-2672-52BF-7A1A-96C8B67BDE3A}"/>
              </a:ext>
            </a:extLst>
          </p:cNvPr>
          <p:cNvSpPr txBox="1"/>
          <p:nvPr/>
        </p:nvSpPr>
        <p:spPr>
          <a:xfrm>
            <a:off x="5964276" y="6300646"/>
            <a:ext cx="13394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panose="020B0604020202020204" pitchFamily="34" charset="0"/>
              </a:rPr>
              <a:t>@iasociety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CFF0939-045E-7760-7062-E0C7EC995BFC}"/>
              </a:ext>
            </a:extLst>
          </p:cNvPr>
          <p:cNvSpPr txBox="1"/>
          <p:nvPr/>
        </p:nvSpPr>
        <p:spPr>
          <a:xfrm>
            <a:off x="4175707" y="6309134"/>
            <a:ext cx="11833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panose="020B0604020202020204" pitchFamily="34" charset="0"/>
              </a:rPr>
              <a:t>/</a:t>
            </a:r>
            <a:r>
              <a:rPr lang="en-GB" sz="160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panose="020B0604020202020204" pitchFamily="34" charset="0"/>
              </a:rPr>
              <a:t>iasociety</a:t>
            </a:r>
            <a:endParaRPr lang="en-GB" sz="1600">
              <a:solidFill>
                <a:schemeClr val="tx1">
                  <a:lumMod val="95000"/>
                  <a:lumOff val="5000"/>
                </a:schemeClr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3466DD85-91D7-B5E4-C01B-FBFE6CA3B8A4}"/>
              </a:ext>
            </a:extLst>
          </p:cNvPr>
          <p:cNvSpPr txBox="1">
            <a:spLocks/>
          </p:cNvSpPr>
          <p:nvPr/>
        </p:nvSpPr>
        <p:spPr>
          <a:xfrm>
            <a:off x="798494" y="1040627"/>
            <a:ext cx="10595011" cy="65433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olidFill>
                  <a:schemeClr val="accent1"/>
                </a:solidFill>
                <a:ea typeface="+mn-ea"/>
                <a:cs typeface="+mn-cs"/>
              </a:rPr>
              <a:t>Welcome! This webinar will start soon.</a:t>
            </a:r>
            <a:endParaRPr lang="de-DE" sz="4000" dirty="0">
              <a:solidFill>
                <a:schemeClr val="accent1"/>
              </a:solidFill>
              <a:ea typeface="+mn-ea"/>
              <a:cs typeface="+mn-c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895036C-5623-23C4-D862-BE04D7997F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6786" y="6300646"/>
            <a:ext cx="342841" cy="322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E11163F-1ACC-8800-0F98-61B058C9C651}"/>
              </a:ext>
            </a:extLst>
          </p:cNvPr>
          <p:cNvSpPr txBox="1"/>
          <p:nvPr/>
        </p:nvSpPr>
        <p:spPr>
          <a:xfrm>
            <a:off x="7889179" y="6301194"/>
            <a:ext cx="25365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panose="020B0604020202020204" pitchFamily="34" charset="0"/>
              </a:rPr>
              <a:t>@iasociety.bsky.social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D4FAA8EF-DC2F-0A03-52B2-66E6B3464E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7663" y="6267955"/>
            <a:ext cx="411516" cy="363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33CA98D-AC6A-43F2-31B7-E3938C053A7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9706" y="1690577"/>
            <a:ext cx="7269140" cy="374266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3D6733E-BFA8-A29B-85E9-029F86B99190}"/>
              </a:ext>
            </a:extLst>
          </p:cNvPr>
          <p:cNvSpPr txBox="1"/>
          <p:nvPr/>
        </p:nvSpPr>
        <p:spPr>
          <a:xfrm>
            <a:off x="2803493" y="2142470"/>
            <a:ext cx="5972610" cy="320087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Leveraging digital tools to support effective introduction </a:t>
            </a:r>
            <a:r>
              <a:rPr lang="en-US" sz="3600">
                <a:solidFill>
                  <a:schemeClr val="bg1"/>
                </a:solidFill>
              </a:rPr>
              <a:t>and scale-up of HIV </a:t>
            </a:r>
            <a:r>
              <a:rPr lang="en-US" sz="3600" dirty="0">
                <a:solidFill>
                  <a:schemeClr val="bg1"/>
                </a:solidFill>
              </a:rPr>
              <a:t>prevention products</a:t>
            </a:r>
            <a:endParaRPr lang="en-US" dirty="0">
              <a:solidFill>
                <a:schemeClr val="bg1"/>
              </a:solidFill>
            </a:endParaRPr>
          </a:p>
          <a:p>
            <a:pPr algn="ctr"/>
            <a:endParaRPr lang="en-US" sz="4000" dirty="0">
              <a:solidFill>
                <a:schemeClr val="bg1"/>
              </a:solidFill>
              <a:latin typeface="IAS Ribbon Sans Regular"/>
              <a:ea typeface="IAS Ribbon Sans Regular" pitchFamily="50" charset="0"/>
            </a:endParaRPr>
          </a:p>
          <a:p>
            <a:endParaRPr lang="en-US">
              <a:solidFill>
                <a:schemeClr val="bg1"/>
              </a:solidFill>
              <a:latin typeface="IAS Ribbon Sans Light" pitchFamily="50" charset="0"/>
              <a:ea typeface="IAS Ribbon Sans Light" pitchFamily="50" charset="0"/>
            </a:endParaRPr>
          </a:p>
        </p:txBody>
      </p:sp>
      <p:sp>
        <p:nvSpPr>
          <p:cNvPr id="21" name="TextBox 6">
            <a:extLst>
              <a:ext uri="{FF2B5EF4-FFF2-40B4-BE49-F238E27FC236}">
                <a16:creationId xmlns:a16="http://schemas.microsoft.com/office/drawing/2014/main" id="{A9510839-F627-D52D-ED42-0E194D1CE469}"/>
              </a:ext>
            </a:extLst>
          </p:cNvPr>
          <p:cNvSpPr txBox="1"/>
          <p:nvPr/>
        </p:nvSpPr>
        <p:spPr>
          <a:xfrm>
            <a:off x="1561814" y="5581795"/>
            <a:ext cx="94609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i="1"/>
              <a:t>Join the online conversation around this webinar by using #Rethink. Rebuild. Rise</a:t>
            </a:r>
          </a:p>
        </p:txBody>
      </p:sp>
      <p:pic>
        <p:nvPicPr>
          <p:cNvPr id="23" name="Picture 22" descr="National AIDS Commission | Lilongwe">
            <a:extLst>
              <a:ext uri="{FF2B5EF4-FFF2-40B4-BE49-F238E27FC236}">
                <a16:creationId xmlns:a16="http://schemas.microsoft.com/office/drawing/2014/main" id="{C69381E6-56CB-FB6D-D1F2-5D6101EC0A7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57311" y="255058"/>
            <a:ext cx="712261" cy="692150"/>
          </a:xfrm>
          <a:prstGeom prst="rect">
            <a:avLst/>
          </a:prstGeom>
          <a:ln>
            <a:noFill/>
          </a:ln>
        </p:spPr>
      </p:pic>
      <p:pic>
        <p:nvPicPr>
          <p:cNvPr id="25" name="Picture 24" descr="A close-up of a logo">
            <a:extLst>
              <a:ext uri="{FF2B5EF4-FFF2-40B4-BE49-F238E27FC236}">
                <a16:creationId xmlns:a16="http://schemas.microsoft.com/office/drawing/2014/main" id="{9459630D-4552-084B-E2C4-31B95C61F5B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21751" y="252717"/>
            <a:ext cx="1931459" cy="685188"/>
          </a:xfrm>
          <a:prstGeom prst="rect">
            <a:avLst/>
          </a:prstGeom>
          <a:ln>
            <a:noFill/>
          </a:ln>
        </p:spPr>
      </p:pic>
      <p:pic>
        <p:nvPicPr>
          <p:cNvPr id="27" name="Picture 26" descr="A logo for a law firm&#10;&#10;AI-generated content may be incorrect.">
            <a:extLst>
              <a:ext uri="{FF2B5EF4-FFF2-40B4-BE49-F238E27FC236}">
                <a16:creationId xmlns:a16="http://schemas.microsoft.com/office/drawing/2014/main" id="{CA2FBA5C-2C07-3FFB-FAF5-2E63AF9C3E6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24353" y="253998"/>
            <a:ext cx="880086" cy="555626"/>
          </a:xfrm>
          <a:prstGeom prst="rect">
            <a:avLst/>
          </a:prstGeom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45606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B0E6BC89-CD8A-DB7C-675A-3EEB94109E37}"/>
              </a:ext>
            </a:extLst>
          </p:cNvPr>
          <p:cNvSpPr/>
          <p:nvPr/>
        </p:nvSpPr>
        <p:spPr>
          <a:xfrm>
            <a:off x="405000" y="332450"/>
            <a:ext cx="977233" cy="4681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11425508" y="566475"/>
            <a:ext cx="298599" cy="298599"/>
          </a:xfrm>
          <a:custGeom>
            <a:avLst/>
            <a:gdLst/>
            <a:ahLst/>
            <a:cxnLst/>
            <a:rect l="l" t="t" r="r" b="b"/>
            <a:pathLst>
              <a:path w="447898" h="447898">
                <a:moveTo>
                  <a:pt x="0" y="0"/>
                </a:moveTo>
                <a:lnTo>
                  <a:pt x="447897" y="0"/>
                </a:lnTo>
                <a:lnTo>
                  <a:pt x="447897" y="447898"/>
                </a:lnTo>
                <a:lnTo>
                  <a:pt x="0" y="44789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/>
          </a:p>
        </p:txBody>
      </p:sp>
      <p:sp>
        <p:nvSpPr>
          <p:cNvPr id="3" name="AutoShape 3"/>
          <p:cNvSpPr/>
          <p:nvPr/>
        </p:nvSpPr>
        <p:spPr>
          <a:xfrm>
            <a:off x="304531" y="1106517"/>
            <a:ext cx="11543263" cy="0"/>
          </a:xfrm>
          <a:prstGeom prst="line">
            <a:avLst/>
          </a:prstGeom>
          <a:ln w="9525" cap="flat">
            <a:solidFill>
              <a:srgbClr val="DE2228"/>
            </a:solidFill>
            <a:prstDash val="solid"/>
            <a:headEnd type="none" w="sm" len="sm"/>
            <a:tailEnd type="none" w="sm" len="sm"/>
          </a:ln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/>
          </a:p>
        </p:txBody>
      </p:sp>
      <p:grpSp>
        <p:nvGrpSpPr>
          <p:cNvPr id="4" name="Group 4"/>
          <p:cNvGrpSpPr/>
          <p:nvPr/>
        </p:nvGrpSpPr>
        <p:grpSpPr>
          <a:xfrm>
            <a:off x="293989" y="1091854"/>
            <a:ext cx="4608896" cy="748022"/>
            <a:chOff x="0" y="0"/>
            <a:chExt cx="1815278" cy="35122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815278" cy="351227"/>
            </a:xfrm>
            <a:custGeom>
              <a:avLst/>
              <a:gdLst/>
              <a:ahLst/>
              <a:cxnLst/>
              <a:rect l="l" t="t" r="r" b="b"/>
              <a:pathLst>
                <a:path w="1815278" h="351227">
                  <a:moveTo>
                    <a:pt x="112326" y="0"/>
                  </a:moveTo>
                  <a:lnTo>
                    <a:pt x="1702952" y="0"/>
                  </a:lnTo>
                  <a:cubicBezTo>
                    <a:pt x="1732743" y="0"/>
                    <a:pt x="1761313" y="11834"/>
                    <a:pt x="1782378" y="32899"/>
                  </a:cubicBezTo>
                  <a:cubicBezTo>
                    <a:pt x="1803443" y="53965"/>
                    <a:pt x="1815278" y="82535"/>
                    <a:pt x="1815278" y="112326"/>
                  </a:cubicBezTo>
                  <a:lnTo>
                    <a:pt x="1815278" y="238902"/>
                  </a:lnTo>
                  <a:cubicBezTo>
                    <a:pt x="1815278" y="300938"/>
                    <a:pt x="1764988" y="351227"/>
                    <a:pt x="1702952" y="351227"/>
                  </a:cubicBezTo>
                  <a:lnTo>
                    <a:pt x="112326" y="351227"/>
                  </a:lnTo>
                  <a:cubicBezTo>
                    <a:pt x="82535" y="351227"/>
                    <a:pt x="53965" y="339393"/>
                    <a:pt x="32899" y="318328"/>
                  </a:cubicBezTo>
                  <a:cubicBezTo>
                    <a:pt x="11834" y="297263"/>
                    <a:pt x="0" y="268692"/>
                    <a:pt x="0" y="238902"/>
                  </a:cubicBezTo>
                  <a:lnTo>
                    <a:pt x="0" y="112326"/>
                  </a:lnTo>
                  <a:cubicBezTo>
                    <a:pt x="0" y="82535"/>
                    <a:pt x="11834" y="53965"/>
                    <a:pt x="32899" y="32899"/>
                  </a:cubicBezTo>
                  <a:cubicBezTo>
                    <a:pt x="53965" y="11834"/>
                    <a:pt x="82535" y="0"/>
                    <a:pt x="112326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BE0011">
                    <a:alpha val="100000"/>
                  </a:srgbClr>
                </a:gs>
                <a:gs pos="100000">
                  <a:srgbClr val="730D0D">
                    <a:alpha val="100000"/>
                  </a:srgbClr>
                </a:gs>
              </a:gsLst>
              <a:lin ang="0"/>
            </a:gra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00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9525"/>
              <a:ext cx="1815278" cy="360752"/>
            </a:xfrm>
            <a:prstGeom prst="rect">
              <a:avLst/>
            </a:prstGeom>
          </p:spPr>
          <p:txBody>
            <a:bodyPr lIns="33867" tIns="33867" rIns="33867" bIns="33867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600"/>
                </a:lnSpc>
              </a:pPr>
              <a:endParaRPr sz="800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405206" y="1173311"/>
            <a:ext cx="566222" cy="562899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DE59">
                    <a:alpha val="100000"/>
                  </a:srgbClr>
                </a:gs>
                <a:gs pos="100000">
                  <a:srgbClr val="FF914D">
                    <a:alpha val="100000"/>
                  </a:srgbClr>
                </a:gs>
              </a:gsLst>
              <a:lin ang="0"/>
            </a:gradFill>
            <a:ln w="19050" cap="sq">
              <a:solidFill>
                <a:srgbClr val="FDFDFD"/>
              </a:solidFill>
              <a:prstDash val="solid"/>
              <a:miter/>
            </a:ln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00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76200" y="66675"/>
              <a:ext cx="660400" cy="6699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600"/>
                </a:lnSpc>
              </a:pPr>
              <a:endParaRPr sz="800"/>
            </a:p>
          </p:txBody>
        </p:sp>
      </p:grpSp>
      <p:sp>
        <p:nvSpPr>
          <p:cNvPr id="10" name="Freeform 10"/>
          <p:cNvSpPr/>
          <p:nvPr/>
        </p:nvSpPr>
        <p:spPr>
          <a:xfrm>
            <a:off x="497804" y="1281559"/>
            <a:ext cx="381025" cy="332444"/>
          </a:xfrm>
          <a:custGeom>
            <a:avLst/>
            <a:gdLst/>
            <a:ahLst/>
            <a:cxnLst/>
            <a:rect l="l" t="t" r="r" b="b"/>
            <a:pathLst>
              <a:path w="571537" h="498666">
                <a:moveTo>
                  <a:pt x="0" y="0"/>
                </a:moveTo>
                <a:lnTo>
                  <a:pt x="571537" y="0"/>
                </a:lnTo>
                <a:lnTo>
                  <a:pt x="571537" y="498666"/>
                </a:lnTo>
                <a:lnTo>
                  <a:pt x="0" y="49866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/>
          </a:p>
        </p:txBody>
      </p:sp>
      <p:sp>
        <p:nvSpPr>
          <p:cNvPr id="11" name="TextBox 11"/>
          <p:cNvSpPr txBox="1"/>
          <p:nvPr/>
        </p:nvSpPr>
        <p:spPr>
          <a:xfrm>
            <a:off x="405000" y="558571"/>
            <a:ext cx="3505469" cy="4681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3555"/>
              </a:lnSpc>
            </a:pPr>
            <a:r>
              <a:rPr lang="en-US" sz="3600" b="1" spc="-165" dirty="0">
                <a:solidFill>
                  <a:srgbClr val="000000"/>
                </a:solidFill>
                <a:latin typeface="Articulat Medium"/>
                <a:ea typeface="Articulat Medium"/>
                <a:cs typeface="Articulat Medium"/>
                <a:sym typeface="Articulat Medium"/>
              </a:rPr>
              <a:t>ACHIEVEMENTS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136449" y="1148554"/>
            <a:ext cx="3803267" cy="5613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333"/>
              </a:lnSpc>
            </a:pPr>
            <a:r>
              <a:rPr lang="en-US" sz="1333" b="1" dirty="0">
                <a:solidFill>
                  <a:srgbClr val="FDFDFD"/>
                </a:solidFill>
                <a:latin typeface="Articulat Medium"/>
                <a:ea typeface="Articulat Medium"/>
                <a:cs typeface="Articulat Medium"/>
                <a:sym typeface="Articulat Medium"/>
              </a:rPr>
              <a:t>Enhanced availability and clarity of evidence to support informed decision making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250094" y="1925048"/>
            <a:ext cx="4632471" cy="740710"/>
            <a:chOff x="0" y="0"/>
            <a:chExt cx="1815278" cy="351227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815278" cy="351227"/>
            </a:xfrm>
            <a:custGeom>
              <a:avLst/>
              <a:gdLst/>
              <a:ahLst/>
              <a:cxnLst/>
              <a:rect l="l" t="t" r="r" b="b"/>
              <a:pathLst>
                <a:path w="1815278" h="351227">
                  <a:moveTo>
                    <a:pt x="112326" y="0"/>
                  </a:moveTo>
                  <a:lnTo>
                    <a:pt x="1702952" y="0"/>
                  </a:lnTo>
                  <a:cubicBezTo>
                    <a:pt x="1732743" y="0"/>
                    <a:pt x="1761313" y="11834"/>
                    <a:pt x="1782378" y="32899"/>
                  </a:cubicBezTo>
                  <a:cubicBezTo>
                    <a:pt x="1803443" y="53965"/>
                    <a:pt x="1815278" y="82535"/>
                    <a:pt x="1815278" y="112326"/>
                  </a:cubicBezTo>
                  <a:lnTo>
                    <a:pt x="1815278" y="238902"/>
                  </a:lnTo>
                  <a:cubicBezTo>
                    <a:pt x="1815278" y="300938"/>
                    <a:pt x="1764988" y="351227"/>
                    <a:pt x="1702952" y="351227"/>
                  </a:cubicBezTo>
                  <a:lnTo>
                    <a:pt x="112326" y="351227"/>
                  </a:lnTo>
                  <a:cubicBezTo>
                    <a:pt x="82535" y="351227"/>
                    <a:pt x="53965" y="339393"/>
                    <a:pt x="32899" y="318328"/>
                  </a:cubicBezTo>
                  <a:cubicBezTo>
                    <a:pt x="11834" y="297263"/>
                    <a:pt x="0" y="268692"/>
                    <a:pt x="0" y="238902"/>
                  </a:cubicBezTo>
                  <a:lnTo>
                    <a:pt x="0" y="112326"/>
                  </a:lnTo>
                  <a:cubicBezTo>
                    <a:pt x="0" y="82535"/>
                    <a:pt x="11834" y="53965"/>
                    <a:pt x="32899" y="32899"/>
                  </a:cubicBezTo>
                  <a:cubicBezTo>
                    <a:pt x="53965" y="11834"/>
                    <a:pt x="82535" y="0"/>
                    <a:pt x="112326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BE0011">
                    <a:alpha val="100000"/>
                  </a:srgbClr>
                </a:gs>
                <a:gs pos="100000">
                  <a:srgbClr val="730D0D">
                    <a:alpha val="100000"/>
                  </a:srgbClr>
                </a:gs>
              </a:gsLst>
              <a:lin ang="0"/>
            </a:gra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00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9525"/>
              <a:ext cx="1815278" cy="360752"/>
            </a:xfrm>
            <a:prstGeom prst="rect">
              <a:avLst/>
            </a:prstGeom>
          </p:spPr>
          <p:txBody>
            <a:bodyPr lIns="33867" tIns="33867" rIns="33867" bIns="33867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600"/>
                </a:lnSpc>
              </a:pPr>
              <a:endParaRPr sz="800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410061" y="1997919"/>
            <a:ext cx="561367" cy="577927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DE59">
                    <a:alpha val="100000"/>
                  </a:srgbClr>
                </a:gs>
                <a:gs pos="100000">
                  <a:srgbClr val="FF914D">
                    <a:alpha val="100000"/>
                  </a:srgbClr>
                </a:gs>
              </a:gsLst>
              <a:lin ang="0"/>
            </a:gradFill>
            <a:ln w="19050" cap="sq">
              <a:solidFill>
                <a:srgbClr val="FDFDFD"/>
              </a:solidFill>
              <a:prstDash val="solid"/>
              <a:miter/>
            </a:ln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00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76200" y="66675"/>
              <a:ext cx="660400" cy="6699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600"/>
                </a:lnSpc>
              </a:pPr>
              <a:endParaRPr sz="800"/>
            </a:p>
          </p:txBody>
        </p:sp>
      </p:grpSp>
      <p:sp>
        <p:nvSpPr>
          <p:cNvPr id="19" name="Freeform 19"/>
          <p:cNvSpPr/>
          <p:nvPr/>
        </p:nvSpPr>
        <p:spPr>
          <a:xfrm>
            <a:off x="505966" y="2126817"/>
            <a:ext cx="381025" cy="332444"/>
          </a:xfrm>
          <a:custGeom>
            <a:avLst/>
            <a:gdLst/>
            <a:ahLst/>
            <a:cxnLst/>
            <a:rect l="l" t="t" r="r" b="b"/>
            <a:pathLst>
              <a:path w="571537" h="498666">
                <a:moveTo>
                  <a:pt x="0" y="0"/>
                </a:moveTo>
                <a:lnTo>
                  <a:pt x="571537" y="0"/>
                </a:lnTo>
                <a:lnTo>
                  <a:pt x="571537" y="498666"/>
                </a:lnTo>
                <a:lnTo>
                  <a:pt x="0" y="49866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/>
          </a:p>
        </p:txBody>
      </p:sp>
      <p:sp>
        <p:nvSpPr>
          <p:cNvPr id="20" name="TextBox 20"/>
          <p:cNvSpPr txBox="1"/>
          <p:nvPr/>
        </p:nvSpPr>
        <p:spPr>
          <a:xfrm>
            <a:off x="1137027" y="2129190"/>
            <a:ext cx="3664944" cy="2663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333"/>
              </a:lnSpc>
            </a:pPr>
            <a:r>
              <a:rPr lang="en-US" sz="1333" b="1" dirty="0">
                <a:solidFill>
                  <a:srgbClr val="FDFDFD"/>
                </a:solidFill>
                <a:latin typeface="Articulat Medium"/>
                <a:ea typeface="Articulat Medium"/>
                <a:cs typeface="Articulat Medium"/>
                <a:sym typeface="Articulat Medium"/>
              </a:rPr>
              <a:t>Strengthened Coordination and Governance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250094" y="2745392"/>
            <a:ext cx="4632471" cy="705397"/>
            <a:chOff x="0" y="0"/>
            <a:chExt cx="1815278" cy="351227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815278" cy="351227"/>
            </a:xfrm>
            <a:custGeom>
              <a:avLst/>
              <a:gdLst/>
              <a:ahLst/>
              <a:cxnLst/>
              <a:rect l="l" t="t" r="r" b="b"/>
              <a:pathLst>
                <a:path w="1815278" h="351227">
                  <a:moveTo>
                    <a:pt x="112326" y="0"/>
                  </a:moveTo>
                  <a:lnTo>
                    <a:pt x="1702952" y="0"/>
                  </a:lnTo>
                  <a:cubicBezTo>
                    <a:pt x="1732743" y="0"/>
                    <a:pt x="1761313" y="11834"/>
                    <a:pt x="1782378" y="32899"/>
                  </a:cubicBezTo>
                  <a:cubicBezTo>
                    <a:pt x="1803443" y="53965"/>
                    <a:pt x="1815278" y="82535"/>
                    <a:pt x="1815278" y="112326"/>
                  </a:cubicBezTo>
                  <a:lnTo>
                    <a:pt x="1815278" y="238902"/>
                  </a:lnTo>
                  <a:cubicBezTo>
                    <a:pt x="1815278" y="300938"/>
                    <a:pt x="1764988" y="351227"/>
                    <a:pt x="1702952" y="351227"/>
                  </a:cubicBezTo>
                  <a:lnTo>
                    <a:pt x="112326" y="351227"/>
                  </a:lnTo>
                  <a:cubicBezTo>
                    <a:pt x="82535" y="351227"/>
                    <a:pt x="53965" y="339393"/>
                    <a:pt x="32899" y="318328"/>
                  </a:cubicBezTo>
                  <a:cubicBezTo>
                    <a:pt x="11834" y="297263"/>
                    <a:pt x="0" y="268692"/>
                    <a:pt x="0" y="238902"/>
                  </a:cubicBezTo>
                  <a:lnTo>
                    <a:pt x="0" y="112326"/>
                  </a:lnTo>
                  <a:cubicBezTo>
                    <a:pt x="0" y="82535"/>
                    <a:pt x="11834" y="53965"/>
                    <a:pt x="32899" y="32899"/>
                  </a:cubicBezTo>
                  <a:cubicBezTo>
                    <a:pt x="53965" y="11834"/>
                    <a:pt x="82535" y="0"/>
                    <a:pt x="112326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BE0011">
                    <a:alpha val="100000"/>
                  </a:srgbClr>
                </a:gs>
                <a:gs pos="100000">
                  <a:srgbClr val="730D0D">
                    <a:alpha val="100000"/>
                  </a:srgbClr>
                </a:gs>
              </a:gsLst>
              <a:lin ang="0"/>
            </a:gra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00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9525"/>
              <a:ext cx="1815278" cy="360752"/>
            </a:xfrm>
            <a:prstGeom prst="rect">
              <a:avLst/>
            </a:prstGeom>
          </p:spPr>
          <p:txBody>
            <a:bodyPr lIns="33867" tIns="33867" rIns="33867" bIns="33867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600"/>
                </a:lnSpc>
              </a:pPr>
              <a:endParaRPr sz="800"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405206" y="2807680"/>
            <a:ext cx="547414" cy="555140"/>
            <a:chOff x="0" y="0"/>
            <a:chExt cx="812800" cy="8128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DE59">
                    <a:alpha val="100000"/>
                  </a:srgbClr>
                </a:gs>
                <a:gs pos="100000">
                  <a:srgbClr val="FF914D">
                    <a:alpha val="100000"/>
                  </a:srgbClr>
                </a:gs>
              </a:gsLst>
              <a:lin ang="0"/>
            </a:gradFill>
            <a:ln w="19050" cap="sq">
              <a:solidFill>
                <a:srgbClr val="FDFDFD"/>
              </a:solidFill>
              <a:prstDash val="solid"/>
              <a:miter/>
            </a:ln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00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76200" y="66675"/>
              <a:ext cx="660400" cy="6699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600"/>
                </a:lnSpc>
              </a:pPr>
              <a:endParaRPr sz="800"/>
            </a:p>
          </p:txBody>
        </p:sp>
      </p:grpSp>
      <p:sp>
        <p:nvSpPr>
          <p:cNvPr id="27" name="Freeform 27"/>
          <p:cNvSpPr/>
          <p:nvPr/>
        </p:nvSpPr>
        <p:spPr>
          <a:xfrm>
            <a:off x="497804" y="2931868"/>
            <a:ext cx="381025" cy="332444"/>
          </a:xfrm>
          <a:custGeom>
            <a:avLst/>
            <a:gdLst/>
            <a:ahLst/>
            <a:cxnLst/>
            <a:rect l="l" t="t" r="r" b="b"/>
            <a:pathLst>
              <a:path w="571537" h="498666">
                <a:moveTo>
                  <a:pt x="0" y="0"/>
                </a:moveTo>
                <a:lnTo>
                  <a:pt x="571537" y="0"/>
                </a:lnTo>
                <a:lnTo>
                  <a:pt x="571537" y="498666"/>
                </a:lnTo>
                <a:lnTo>
                  <a:pt x="0" y="49866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/>
          </a:p>
        </p:txBody>
      </p:sp>
      <p:sp>
        <p:nvSpPr>
          <p:cNvPr id="28" name="TextBox 28"/>
          <p:cNvSpPr txBox="1"/>
          <p:nvPr/>
        </p:nvSpPr>
        <p:spPr>
          <a:xfrm>
            <a:off x="1137027" y="2835247"/>
            <a:ext cx="3664944" cy="5613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333"/>
              </a:lnSpc>
            </a:pPr>
            <a:r>
              <a:rPr lang="en-US" sz="1333" b="1" dirty="0">
                <a:solidFill>
                  <a:srgbClr val="FDFDFD"/>
                </a:solidFill>
                <a:latin typeface="Articulat Medium"/>
                <a:ea typeface="Articulat Medium"/>
                <a:cs typeface="Articulat Medium"/>
                <a:sym typeface="Articulat Medium"/>
              </a:rPr>
              <a:t>Enhanced program targeting and differentiated service delivery</a:t>
            </a:r>
          </a:p>
        </p:txBody>
      </p:sp>
      <p:grpSp>
        <p:nvGrpSpPr>
          <p:cNvPr id="29" name="Group 29"/>
          <p:cNvGrpSpPr/>
          <p:nvPr/>
        </p:nvGrpSpPr>
        <p:grpSpPr>
          <a:xfrm>
            <a:off x="263994" y="3537340"/>
            <a:ext cx="4594922" cy="671169"/>
            <a:chOff x="0" y="0"/>
            <a:chExt cx="1815278" cy="351227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1815278" cy="351227"/>
            </a:xfrm>
            <a:custGeom>
              <a:avLst/>
              <a:gdLst/>
              <a:ahLst/>
              <a:cxnLst/>
              <a:rect l="l" t="t" r="r" b="b"/>
              <a:pathLst>
                <a:path w="1815278" h="351227">
                  <a:moveTo>
                    <a:pt x="112326" y="0"/>
                  </a:moveTo>
                  <a:lnTo>
                    <a:pt x="1702952" y="0"/>
                  </a:lnTo>
                  <a:cubicBezTo>
                    <a:pt x="1732743" y="0"/>
                    <a:pt x="1761313" y="11834"/>
                    <a:pt x="1782378" y="32899"/>
                  </a:cubicBezTo>
                  <a:cubicBezTo>
                    <a:pt x="1803443" y="53965"/>
                    <a:pt x="1815278" y="82535"/>
                    <a:pt x="1815278" y="112326"/>
                  </a:cubicBezTo>
                  <a:lnTo>
                    <a:pt x="1815278" y="238902"/>
                  </a:lnTo>
                  <a:cubicBezTo>
                    <a:pt x="1815278" y="300938"/>
                    <a:pt x="1764988" y="351227"/>
                    <a:pt x="1702952" y="351227"/>
                  </a:cubicBezTo>
                  <a:lnTo>
                    <a:pt x="112326" y="351227"/>
                  </a:lnTo>
                  <a:cubicBezTo>
                    <a:pt x="82535" y="351227"/>
                    <a:pt x="53965" y="339393"/>
                    <a:pt x="32899" y="318328"/>
                  </a:cubicBezTo>
                  <a:cubicBezTo>
                    <a:pt x="11834" y="297263"/>
                    <a:pt x="0" y="268692"/>
                    <a:pt x="0" y="238902"/>
                  </a:cubicBezTo>
                  <a:lnTo>
                    <a:pt x="0" y="112326"/>
                  </a:lnTo>
                  <a:cubicBezTo>
                    <a:pt x="0" y="82535"/>
                    <a:pt x="11834" y="53965"/>
                    <a:pt x="32899" y="32899"/>
                  </a:cubicBezTo>
                  <a:cubicBezTo>
                    <a:pt x="53965" y="11834"/>
                    <a:pt x="82535" y="0"/>
                    <a:pt x="112326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BE0011">
                    <a:alpha val="100000"/>
                  </a:srgbClr>
                </a:gs>
                <a:gs pos="100000">
                  <a:srgbClr val="730D0D">
                    <a:alpha val="100000"/>
                  </a:srgbClr>
                </a:gs>
              </a:gsLst>
              <a:lin ang="0"/>
            </a:gra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00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-9525"/>
              <a:ext cx="1815278" cy="360752"/>
            </a:xfrm>
            <a:prstGeom prst="rect">
              <a:avLst/>
            </a:prstGeom>
          </p:spPr>
          <p:txBody>
            <a:bodyPr lIns="33867" tIns="33867" rIns="33867" bIns="33867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600"/>
                </a:lnSpc>
              </a:pPr>
              <a:endParaRPr sz="800"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389518" y="3572282"/>
            <a:ext cx="613919" cy="564267"/>
            <a:chOff x="0" y="0"/>
            <a:chExt cx="812800" cy="81280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DE59">
                    <a:alpha val="100000"/>
                  </a:srgbClr>
                </a:gs>
                <a:gs pos="100000">
                  <a:srgbClr val="FF914D">
                    <a:alpha val="100000"/>
                  </a:srgbClr>
                </a:gs>
              </a:gsLst>
              <a:lin ang="0"/>
            </a:gradFill>
            <a:ln w="19050" cap="sq">
              <a:solidFill>
                <a:srgbClr val="FDFDFD"/>
              </a:solidFill>
              <a:prstDash val="solid"/>
              <a:miter/>
            </a:ln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00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76200" y="66675"/>
              <a:ext cx="660400" cy="6699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600"/>
                </a:lnSpc>
              </a:pPr>
              <a:endParaRPr sz="800"/>
            </a:p>
          </p:txBody>
        </p:sp>
      </p:grpSp>
      <p:sp>
        <p:nvSpPr>
          <p:cNvPr id="35" name="Freeform 35"/>
          <p:cNvSpPr/>
          <p:nvPr/>
        </p:nvSpPr>
        <p:spPr>
          <a:xfrm>
            <a:off x="526508" y="3713473"/>
            <a:ext cx="381025" cy="332444"/>
          </a:xfrm>
          <a:custGeom>
            <a:avLst/>
            <a:gdLst/>
            <a:ahLst/>
            <a:cxnLst/>
            <a:rect l="l" t="t" r="r" b="b"/>
            <a:pathLst>
              <a:path w="571537" h="498666">
                <a:moveTo>
                  <a:pt x="0" y="0"/>
                </a:moveTo>
                <a:lnTo>
                  <a:pt x="571537" y="0"/>
                </a:lnTo>
                <a:lnTo>
                  <a:pt x="571537" y="498666"/>
                </a:lnTo>
                <a:lnTo>
                  <a:pt x="0" y="49866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/>
          </a:p>
        </p:txBody>
      </p:sp>
      <p:sp>
        <p:nvSpPr>
          <p:cNvPr id="36" name="TextBox 36"/>
          <p:cNvSpPr txBox="1"/>
          <p:nvPr/>
        </p:nvSpPr>
        <p:spPr>
          <a:xfrm>
            <a:off x="1224832" y="3580468"/>
            <a:ext cx="3577139" cy="2663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333"/>
              </a:lnSpc>
            </a:pPr>
            <a:r>
              <a:rPr lang="en-US" sz="1333" b="1" dirty="0">
                <a:solidFill>
                  <a:srgbClr val="FDFDFD"/>
                </a:solidFill>
                <a:latin typeface="Articulat Medium"/>
                <a:ea typeface="Articulat Medium"/>
                <a:cs typeface="Articulat Medium"/>
                <a:sym typeface="Articulat Medium"/>
              </a:rPr>
              <a:t>Enhanced Commodity and Service Monitoring</a:t>
            </a:r>
          </a:p>
        </p:txBody>
      </p:sp>
      <p:sp>
        <p:nvSpPr>
          <p:cNvPr id="43" name="Freeform 43"/>
          <p:cNvSpPr/>
          <p:nvPr/>
        </p:nvSpPr>
        <p:spPr>
          <a:xfrm>
            <a:off x="6809540" y="3341885"/>
            <a:ext cx="381025" cy="332444"/>
          </a:xfrm>
          <a:custGeom>
            <a:avLst/>
            <a:gdLst/>
            <a:ahLst/>
            <a:cxnLst/>
            <a:rect l="l" t="t" r="r" b="b"/>
            <a:pathLst>
              <a:path w="571537" h="498666">
                <a:moveTo>
                  <a:pt x="0" y="0"/>
                </a:moveTo>
                <a:lnTo>
                  <a:pt x="571537" y="0"/>
                </a:lnTo>
                <a:lnTo>
                  <a:pt x="571537" y="498666"/>
                </a:lnTo>
                <a:lnTo>
                  <a:pt x="0" y="49866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/>
          </a:p>
        </p:txBody>
      </p:sp>
      <p:grpSp>
        <p:nvGrpSpPr>
          <p:cNvPr id="45" name="Group 45"/>
          <p:cNvGrpSpPr/>
          <p:nvPr/>
        </p:nvGrpSpPr>
        <p:grpSpPr>
          <a:xfrm>
            <a:off x="263994" y="4289513"/>
            <a:ext cx="4638891" cy="724239"/>
            <a:chOff x="0" y="0"/>
            <a:chExt cx="1815278" cy="351227"/>
          </a:xfrm>
        </p:grpSpPr>
        <p:sp>
          <p:nvSpPr>
            <p:cNvPr id="46" name="Freeform 46"/>
            <p:cNvSpPr/>
            <p:nvPr/>
          </p:nvSpPr>
          <p:spPr>
            <a:xfrm>
              <a:off x="0" y="0"/>
              <a:ext cx="1815278" cy="351227"/>
            </a:xfrm>
            <a:custGeom>
              <a:avLst/>
              <a:gdLst/>
              <a:ahLst/>
              <a:cxnLst/>
              <a:rect l="l" t="t" r="r" b="b"/>
              <a:pathLst>
                <a:path w="1815278" h="351227">
                  <a:moveTo>
                    <a:pt x="112326" y="0"/>
                  </a:moveTo>
                  <a:lnTo>
                    <a:pt x="1702952" y="0"/>
                  </a:lnTo>
                  <a:cubicBezTo>
                    <a:pt x="1732743" y="0"/>
                    <a:pt x="1761313" y="11834"/>
                    <a:pt x="1782378" y="32899"/>
                  </a:cubicBezTo>
                  <a:cubicBezTo>
                    <a:pt x="1803443" y="53965"/>
                    <a:pt x="1815278" y="82535"/>
                    <a:pt x="1815278" y="112326"/>
                  </a:cubicBezTo>
                  <a:lnTo>
                    <a:pt x="1815278" y="238902"/>
                  </a:lnTo>
                  <a:cubicBezTo>
                    <a:pt x="1815278" y="300938"/>
                    <a:pt x="1764988" y="351227"/>
                    <a:pt x="1702952" y="351227"/>
                  </a:cubicBezTo>
                  <a:lnTo>
                    <a:pt x="112326" y="351227"/>
                  </a:lnTo>
                  <a:cubicBezTo>
                    <a:pt x="82535" y="351227"/>
                    <a:pt x="53965" y="339393"/>
                    <a:pt x="32899" y="318328"/>
                  </a:cubicBezTo>
                  <a:cubicBezTo>
                    <a:pt x="11834" y="297263"/>
                    <a:pt x="0" y="268692"/>
                    <a:pt x="0" y="238902"/>
                  </a:cubicBezTo>
                  <a:lnTo>
                    <a:pt x="0" y="112326"/>
                  </a:lnTo>
                  <a:cubicBezTo>
                    <a:pt x="0" y="82535"/>
                    <a:pt x="11834" y="53965"/>
                    <a:pt x="32899" y="32899"/>
                  </a:cubicBezTo>
                  <a:cubicBezTo>
                    <a:pt x="53965" y="11834"/>
                    <a:pt x="82535" y="0"/>
                    <a:pt x="112326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BE0011">
                    <a:alpha val="100000"/>
                  </a:srgbClr>
                </a:gs>
                <a:gs pos="100000">
                  <a:srgbClr val="730D0D">
                    <a:alpha val="100000"/>
                  </a:srgbClr>
                </a:gs>
              </a:gsLst>
              <a:lin ang="0"/>
            </a:gra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00"/>
            </a:p>
          </p:txBody>
        </p:sp>
        <p:sp>
          <p:nvSpPr>
            <p:cNvPr id="47" name="TextBox 47"/>
            <p:cNvSpPr txBox="1"/>
            <p:nvPr/>
          </p:nvSpPr>
          <p:spPr>
            <a:xfrm>
              <a:off x="0" y="-9525"/>
              <a:ext cx="1815278" cy="360752"/>
            </a:xfrm>
            <a:prstGeom prst="rect">
              <a:avLst/>
            </a:prstGeom>
          </p:spPr>
          <p:txBody>
            <a:bodyPr lIns="33867" tIns="33867" rIns="33867" bIns="33867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600"/>
                </a:lnSpc>
              </a:pPr>
              <a:endParaRPr sz="800"/>
            </a:p>
          </p:txBody>
        </p:sp>
      </p:grpSp>
      <p:grpSp>
        <p:nvGrpSpPr>
          <p:cNvPr id="48" name="Group 48"/>
          <p:cNvGrpSpPr/>
          <p:nvPr/>
        </p:nvGrpSpPr>
        <p:grpSpPr>
          <a:xfrm>
            <a:off x="346404" y="4358878"/>
            <a:ext cx="625025" cy="556013"/>
            <a:chOff x="0" y="0"/>
            <a:chExt cx="812800" cy="812800"/>
          </a:xfrm>
        </p:grpSpPr>
        <p:sp>
          <p:nvSpPr>
            <p:cNvPr id="49" name="Freeform 4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DE59">
                    <a:alpha val="100000"/>
                  </a:srgbClr>
                </a:gs>
                <a:gs pos="100000">
                  <a:srgbClr val="FF914D">
                    <a:alpha val="100000"/>
                  </a:srgbClr>
                </a:gs>
              </a:gsLst>
              <a:lin ang="0"/>
            </a:gradFill>
            <a:ln w="19050" cap="sq">
              <a:solidFill>
                <a:srgbClr val="FDFDFD"/>
              </a:solidFill>
              <a:prstDash val="solid"/>
              <a:miter/>
            </a:ln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00"/>
            </a:p>
          </p:txBody>
        </p:sp>
        <p:sp>
          <p:nvSpPr>
            <p:cNvPr id="50" name="TextBox 50"/>
            <p:cNvSpPr txBox="1"/>
            <p:nvPr/>
          </p:nvSpPr>
          <p:spPr>
            <a:xfrm>
              <a:off x="76200" y="66675"/>
              <a:ext cx="660400" cy="6699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600"/>
                </a:lnSpc>
              </a:pPr>
              <a:endParaRPr sz="800" dirty="0"/>
            </a:p>
          </p:txBody>
        </p:sp>
      </p:grpSp>
      <p:sp>
        <p:nvSpPr>
          <p:cNvPr id="51" name="Freeform 51"/>
          <p:cNvSpPr/>
          <p:nvPr/>
        </p:nvSpPr>
        <p:spPr>
          <a:xfrm>
            <a:off x="6791826" y="3306433"/>
            <a:ext cx="381025" cy="332444"/>
          </a:xfrm>
          <a:custGeom>
            <a:avLst/>
            <a:gdLst/>
            <a:ahLst/>
            <a:cxnLst/>
            <a:rect l="l" t="t" r="r" b="b"/>
            <a:pathLst>
              <a:path w="571537" h="498666">
                <a:moveTo>
                  <a:pt x="0" y="0"/>
                </a:moveTo>
                <a:lnTo>
                  <a:pt x="571537" y="0"/>
                </a:lnTo>
                <a:lnTo>
                  <a:pt x="571537" y="498666"/>
                </a:lnTo>
                <a:lnTo>
                  <a:pt x="0" y="49866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/>
          </a:p>
        </p:txBody>
      </p:sp>
      <p:sp>
        <p:nvSpPr>
          <p:cNvPr id="52" name="TextBox 52"/>
          <p:cNvSpPr txBox="1"/>
          <p:nvPr/>
        </p:nvSpPr>
        <p:spPr>
          <a:xfrm>
            <a:off x="7540546" y="4498477"/>
            <a:ext cx="3375949" cy="5658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333"/>
              </a:lnSpc>
            </a:pPr>
            <a:r>
              <a:rPr lang="en-US" sz="1467" b="1" dirty="0">
                <a:solidFill>
                  <a:srgbClr val="FDFDFD"/>
                </a:solidFill>
                <a:latin typeface="Articulat Medium"/>
                <a:ea typeface="Articulat Medium"/>
                <a:cs typeface="Articulat Medium"/>
                <a:sym typeface="Articulat Medium"/>
              </a:rPr>
              <a:t>Amplified community and youth engagement in data use</a:t>
            </a:r>
          </a:p>
        </p:txBody>
      </p:sp>
      <p:sp>
        <p:nvSpPr>
          <p:cNvPr id="53" name="Freeform 53"/>
          <p:cNvSpPr/>
          <p:nvPr/>
        </p:nvSpPr>
        <p:spPr>
          <a:xfrm>
            <a:off x="11286725" y="14987"/>
            <a:ext cx="905275" cy="572353"/>
          </a:xfrm>
          <a:custGeom>
            <a:avLst/>
            <a:gdLst/>
            <a:ahLst/>
            <a:cxnLst/>
            <a:rect l="l" t="t" r="r" b="b"/>
            <a:pathLst>
              <a:path w="1357912" h="858529">
                <a:moveTo>
                  <a:pt x="0" y="0"/>
                </a:moveTo>
                <a:lnTo>
                  <a:pt x="1357912" y="0"/>
                </a:lnTo>
                <a:lnTo>
                  <a:pt x="1357912" y="858529"/>
                </a:lnTo>
                <a:lnTo>
                  <a:pt x="0" y="85852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/>
          </a:p>
        </p:txBody>
      </p:sp>
      <p:grpSp>
        <p:nvGrpSpPr>
          <p:cNvPr id="54" name="Group 21"/>
          <p:cNvGrpSpPr/>
          <p:nvPr/>
        </p:nvGrpSpPr>
        <p:grpSpPr>
          <a:xfrm>
            <a:off x="256894" y="5910361"/>
            <a:ext cx="4594922" cy="639959"/>
            <a:chOff x="0" y="0"/>
            <a:chExt cx="1815278" cy="351227"/>
          </a:xfrm>
        </p:grpSpPr>
        <p:sp>
          <p:nvSpPr>
            <p:cNvPr id="55" name="Freeform 22"/>
            <p:cNvSpPr/>
            <p:nvPr/>
          </p:nvSpPr>
          <p:spPr>
            <a:xfrm>
              <a:off x="0" y="0"/>
              <a:ext cx="1815278" cy="351227"/>
            </a:xfrm>
            <a:custGeom>
              <a:avLst/>
              <a:gdLst/>
              <a:ahLst/>
              <a:cxnLst/>
              <a:rect l="l" t="t" r="r" b="b"/>
              <a:pathLst>
                <a:path w="1815278" h="351227">
                  <a:moveTo>
                    <a:pt x="112326" y="0"/>
                  </a:moveTo>
                  <a:lnTo>
                    <a:pt x="1702952" y="0"/>
                  </a:lnTo>
                  <a:cubicBezTo>
                    <a:pt x="1732743" y="0"/>
                    <a:pt x="1761313" y="11834"/>
                    <a:pt x="1782378" y="32899"/>
                  </a:cubicBezTo>
                  <a:cubicBezTo>
                    <a:pt x="1803443" y="53965"/>
                    <a:pt x="1815278" y="82535"/>
                    <a:pt x="1815278" y="112326"/>
                  </a:cubicBezTo>
                  <a:lnTo>
                    <a:pt x="1815278" y="238902"/>
                  </a:lnTo>
                  <a:cubicBezTo>
                    <a:pt x="1815278" y="300938"/>
                    <a:pt x="1764988" y="351227"/>
                    <a:pt x="1702952" y="351227"/>
                  </a:cubicBezTo>
                  <a:lnTo>
                    <a:pt x="112326" y="351227"/>
                  </a:lnTo>
                  <a:cubicBezTo>
                    <a:pt x="82535" y="351227"/>
                    <a:pt x="53965" y="339393"/>
                    <a:pt x="32899" y="318328"/>
                  </a:cubicBezTo>
                  <a:cubicBezTo>
                    <a:pt x="11834" y="297263"/>
                    <a:pt x="0" y="268692"/>
                    <a:pt x="0" y="238902"/>
                  </a:cubicBezTo>
                  <a:lnTo>
                    <a:pt x="0" y="112326"/>
                  </a:lnTo>
                  <a:cubicBezTo>
                    <a:pt x="0" y="82535"/>
                    <a:pt x="11834" y="53965"/>
                    <a:pt x="32899" y="32899"/>
                  </a:cubicBezTo>
                  <a:cubicBezTo>
                    <a:pt x="53965" y="11834"/>
                    <a:pt x="82535" y="0"/>
                    <a:pt x="112326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BE0011">
                    <a:alpha val="100000"/>
                  </a:srgbClr>
                </a:gs>
                <a:gs pos="100000">
                  <a:srgbClr val="730D0D">
                    <a:alpha val="100000"/>
                  </a:srgbClr>
                </a:gs>
              </a:gsLst>
              <a:lin ang="0"/>
            </a:gra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00"/>
            </a:p>
          </p:txBody>
        </p:sp>
        <p:sp>
          <p:nvSpPr>
            <p:cNvPr id="56" name="TextBox 23"/>
            <p:cNvSpPr txBox="1"/>
            <p:nvPr/>
          </p:nvSpPr>
          <p:spPr>
            <a:xfrm>
              <a:off x="0" y="-9525"/>
              <a:ext cx="1815278" cy="360752"/>
            </a:xfrm>
            <a:prstGeom prst="rect">
              <a:avLst/>
            </a:prstGeom>
          </p:spPr>
          <p:txBody>
            <a:bodyPr lIns="33867" tIns="33867" rIns="33867" bIns="33867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600"/>
                </a:lnSpc>
              </a:pPr>
              <a:endParaRPr sz="800"/>
            </a:p>
          </p:txBody>
        </p:sp>
      </p:grpSp>
      <p:grpSp>
        <p:nvGrpSpPr>
          <p:cNvPr id="57" name="Group 24"/>
          <p:cNvGrpSpPr/>
          <p:nvPr/>
        </p:nvGrpSpPr>
        <p:grpSpPr>
          <a:xfrm>
            <a:off x="434926" y="5981510"/>
            <a:ext cx="617219" cy="535631"/>
            <a:chOff x="0" y="0"/>
            <a:chExt cx="812800" cy="812800"/>
          </a:xfrm>
        </p:grpSpPr>
        <p:sp>
          <p:nvSpPr>
            <p:cNvPr id="58" name="Freeform 2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DE59">
                    <a:alpha val="100000"/>
                  </a:srgbClr>
                </a:gs>
                <a:gs pos="100000">
                  <a:srgbClr val="FF914D">
                    <a:alpha val="100000"/>
                  </a:srgbClr>
                </a:gs>
              </a:gsLst>
              <a:lin ang="0"/>
            </a:gradFill>
            <a:ln w="19050" cap="sq">
              <a:solidFill>
                <a:srgbClr val="FDFDFD"/>
              </a:solidFill>
              <a:prstDash val="solid"/>
              <a:miter/>
            </a:ln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00"/>
            </a:p>
          </p:txBody>
        </p:sp>
        <p:sp>
          <p:nvSpPr>
            <p:cNvPr id="59" name="TextBox 26"/>
            <p:cNvSpPr txBox="1"/>
            <p:nvPr/>
          </p:nvSpPr>
          <p:spPr>
            <a:xfrm>
              <a:off x="76200" y="66675"/>
              <a:ext cx="660400" cy="6699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600"/>
                </a:lnSpc>
              </a:pPr>
              <a:endParaRPr sz="800"/>
            </a:p>
          </p:txBody>
        </p:sp>
      </p:grpSp>
      <p:sp>
        <p:nvSpPr>
          <p:cNvPr id="60" name="Freeform 27"/>
          <p:cNvSpPr/>
          <p:nvPr/>
        </p:nvSpPr>
        <p:spPr>
          <a:xfrm>
            <a:off x="507964" y="6094173"/>
            <a:ext cx="381025" cy="332444"/>
          </a:xfrm>
          <a:custGeom>
            <a:avLst/>
            <a:gdLst/>
            <a:ahLst/>
            <a:cxnLst/>
            <a:rect l="l" t="t" r="r" b="b"/>
            <a:pathLst>
              <a:path w="571537" h="498666">
                <a:moveTo>
                  <a:pt x="0" y="0"/>
                </a:moveTo>
                <a:lnTo>
                  <a:pt x="571537" y="0"/>
                </a:lnTo>
                <a:lnTo>
                  <a:pt x="571537" y="498666"/>
                </a:lnTo>
                <a:lnTo>
                  <a:pt x="0" y="49866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/>
          </a:p>
        </p:txBody>
      </p:sp>
      <p:grpSp>
        <p:nvGrpSpPr>
          <p:cNvPr id="61" name="Group 45"/>
          <p:cNvGrpSpPr/>
          <p:nvPr/>
        </p:nvGrpSpPr>
        <p:grpSpPr>
          <a:xfrm>
            <a:off x="243674" y="5087345"/>
            <a:ext cx="4558297" cy="743780"/>
            <a:chOff x="0" y="0"/>
            <a:chExt cx="1815278" cy="351227"/>
          </a:xfrm>
        </p:grpSpPr>
        <p:sp>
          <p:nvSpPr>
            <p:cNvPr id="62" name="Freeform 46"/>
            <p:cNvSpPr/>
            <p:nvPr/>
          </p:nvSpPr>
          <p:spPr>
            <a:xfrm>
              <a:off x="0" y="0"/>
              <a:ext cx="1815278" cy="351227"/>
            </a:xfrm>
            <a:custGeom>
              <a:avLst/>
              <a:gdLst/>
              <a:ahLst/>
              <a:cxnLst/>
              <a:rect l="l" t="t" r="r" b="b"/>
              <a:pathLst>
                <a:path w="1815278" h="351227">
                  <a:moveTo>
                    <a:pt x="112326" y="0"/>
                  </a:moveTo>
                  <a:lnTo>
                    <a:pt x="1702952" y="0"/>
                  </a:lnTo>
                  <a:cubicBezTo>
                    <a:pt x="1732743" y="0"/>
                    <a:pt x="1761313" y="11834"/>
                    <a:pt x="1782378" y="32899"/>
                  </a:cubicBezTo>
                  <a:cubicBezTo>
                    <a:pt x="1803443" y="53965"/>
                    <a:pt x="1815278" y="82535"/>
                    <a:pt x="1815278" y="112326"/>
                  </a:cubicBezTo>
                  <a:lnTo>
                    <a:pt x="1815278" y="238902"/>
                  </a:lnTo>
                  <a:cubicBezTo>
                    <a:pt x="1815278" y="300938"/>
                    <a:pt x="1764988" y="351227"/>
                    <a:pt x="1702952" y="351227"/>
                  </a:cubicBezTo>
                  <a:lnTo>
                    <a:pt x="112326" y="351227"/>
                  </a:lnTo>
                  <a:cubicBezTo>
                    <a:pt x="82535" y="351227"/>
                    <a:pt x="53965" y="339393"/>
                    <a:pt x="32899" y="318328"/>
                  </a:cubicBezTo>
                  <a:cubicBezTo>
                    <a:pt x="11834" y="297263"/>
                    <a:pt x="0" y="268692"/>
                    <a:pt x="0" y="238902"/>
                  </a:cubicBezTo>
                  <a:lnTo>
                    <a:pt x="0" y="112326"/>
                  </a:lnTo>
                  <a:cubicBezTo>
                    <a:pt x="0" y="82535"/>
                    <a:pt x="11834" y="53965"/>
                    <a:pt x="32899" y="32899"/>
                  </a:cubicBezTo>
                  <a:cubicBezTo>
                    <a:pt x="53965" y="11834"/>
                    <a:pt x="82535" y="0"/>
                    <a:pt x="112326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BE0011">
                    <a:alpha val="100000"/>
                  </a:srgbClr>
                </a:gs>
                <a:gs pos="100000">
                  <a:srgbClr val="730D0D">
                    <a:alpha val="100000"/>
                  </a:srgbClr>
                </a:gs>
              </a:gsLst>
              <a:lin ang="0"/>
            </a:gra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00"/>
            </a:p>
          </p:txBody>
        </p:sp>
        <p:sp>
          <p:nvSpPr>
            <p:cNvPr id="63" name="TextBox 47"/>
            <p:cNvSpPr txBox="1"/>
            <p:nvPr/>
          </p:nvSpPr>
          <p:spPr>
            <a:xfrm>
              <a:off x="0" y="-9525"/>
              <a:ext cx="1815278" cy="360752"/>
            </a:xfrm>
            <a:prstGeom prst="rect">
              <a:avLst/>
            </a:prstGeom>
          </p:spPr>
          <p:txBody>
            <a:bodyPr lIns="33867" tIns="33867" rIns="33867" bIns="33867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600"/>
                </a:lnSpc>
              </a:pPr>
              <a:endParaRPr sz="800"/>
            </a:p>
          </p:txBody>
        </p:sp>
      </p:grpSp>
      <p:grpSp>
        <p:nvGrpSpPr>
          <p:cNvPr id="64" name="Group 48"/>
          <p:cNvGrpSpPr/>
          <p:nvPr/>
        </p:nvGrpSpPr>
        <p:grpSpPr>
          <a:xfrm>
            <a:off x="352360" y="5113505"/>
            <a:ext cx="651077" cy="627159"/>
            <a:chOff x="0" y="0"/>
            <a:chExt cx="812800" cy="812800"/>
          </a:xfrm>
        </p:grpSpPr>
        <p:sp>
          <p:nvSpPr>
            <p:cNvPr id="65" name="Freeform 4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DE59">
                    <a:alpha val="100000"/>
                  </a:srgbClr>
                </a:gs>
                <a:gs pos="100000">
                  <a:srgbClr val="FF914D">
                    <a:alpha val="100000"/>
                  </a:srgbClr>
                </a:gs>
              </a:gsLst>
              <a:lin ang="0"/>
            </a:gradFill>
            <a:ln w="19050" cap="sq">
              <a:solidFill>
                <a:srgbClr val="FDFDFD"/>
              </a:solidFill>
              <a:prstDash val="solid"/>
              <a:miter/>
            </a:ln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00"/>
            </a:p>
          </p:txBody>
        </p:sp>
        <p:sp>
          <p:nvSpPr>
            <p:cNvPr id="66" name="TextBox 50"/>
            <p:cNvSpPr txBox="1"/>
            <p:nvPr/>
          </p:nvSpPr>
          <p:spPr>
            <a:xfrm>
              <a:off x="76200" y="66675"/>
              <a:ext cx="660400" cy="6699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600"/>
                </a:lnSpc>
              </a:pPr>
              <a:endParaRPr sz="800"/>
            </a:p>
          </p:txBody>
        </p:sp>
      </p:grpSp>
      <p:sp>
        <p:nvSpPr>
          <p:cNvPr id="68" name="Rectangle 67"/>
          <p:cNvSpPr/>
          <p:nvPr/>
        </p:nvSpPr>
        <p:spPr>
          <a:xfrm>
            <a:off x="1099160" y="4359633"/>
            <a:ext cx="3507803" cy="65364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333"/>
              </a:lnSpc>
            </a:pPr>
            <a:r>
              <a:rPr lang="en-US" sz="1333" b="1" dirty="0">
                <a:solidFill>
                  <a:srgbClr val="FDFDFD"/>
                </a:solidFill>
                <a:latin typeface="Articulat Medium"/>
                <a:ea typeface="Articulat Medium"/>
                <a:cs typeface="Articulat Medium"/>
                <a:sym typeface="Articulat Medium"/>
              </a:rPr>
              <a:t>Increased Community and Youth Voice in Data Use</a:t>
            </a:r>
          </a:p>
        </p:txBody>
      </p:sp>
      <p:sp>
        <p:nvSpPr>
          <p:cNvPr id="69" name="Rectangle 68"/>
          <p:cNvSpPr/>
          <p:nvPr/>
        </p:nvSpPr>
        <p:spPr>
          <a:xfrm>
            <a:off x="1232576" y="6025449"/>
            <a:ext cx="3126737" cy="36324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333"/>
              </a:lnSpc>
            </a:pPr>
            <a:r>
              <a:rPr lang="en-US" sz="1467" b="1" dirty="0">
                <a:solidFill>
                  <a:srgbClr val="FDFDFD"/>
                </a:solidFill>
                <a:latin typeface="Articulat Medium"/>
                <a:ea typeface="Articulat Medium"/>
                <a:cs typeface="Articulat Medium"/>
                <a:sym typeface="Articulat Medium"/>
              </a:rPr>
              <a:t>Situation rooms set up in 6 states</a:t>
            </a:r>
          </a:p>
        </p:txBody>
      </p:sp>
      <p:sp>
        <p:nvSpPr>
          <p:cNvPr id="71" name="Freeform 35"/>
          <p:cNvSpPr/>
          <p:nvPr/>
        </p:nvSpPr>
        <p:spPr>
          <a:xfrm>
            <a:off x="465956" y="4465261"/>
            <a:ext cx="381025" cy="332444"/>
          </a:xfrm>
          <a:custGeom>
            <a:avLst/>
            <a:gdLst/>
            <a:ahLst/>
            <a:cxnLst/>
            <a:rect l="l" t="t" r="r" b="b"/>
            <a:pathLst>
              <a:path w="571537" h="498666">
                <a:moveTo>
                  <a:pt x="0" y="0"/>
                </a:moveTo>
                <a:lnTo>
                  <a:pt x="571537" y="0"/>
                </a:lnTo>
                <a:lnTo>
                  <a:pt x="571537" y="498666"/>
                </a:lnTo>
                <a:lnTo>
                  <a:pt x="0" y="49866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/>
          </a:p>
        </p:txBody>
      </p:sp>
      <p:sp>
        <p:nvSpPr>
          <p:cNvPr id="72" name="Rectangle 71"/>
          <p:cNvSpPr/>
          <p:nvPr/>
        </p:nvSpPr>
        <p:spPr>
          <a:xfrm>
            <a:off x="1117909" y="5091635"/>
            <a:ext cx="3665311" cy="70769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33" b="1" dirty="0">
                <a:solidFill>
                  <a:schemeClr val="bg1"/>
                </a:solidFill>
                <a:latin typeface="Articulat Medium" panose="020B0604020202020204" charset="0"/>
              </a:rPr>
              <a:t>Data system linked with NDR, </a:t>
            </a:r>
            <a:r>
              <a:rPr lang="en-US" sz="1333" b="1" dirty="0" err="1">
                <a:solidFill>
                  <a:schemeClr val="bg1"/>
                </a:solidFill>
                <a:latin typeface="Articulat Medium" panose="020B0604020202020204" charset="0"/>
              </a:rPr>
              <a:t>eNNRIMS</a:t>
            </a:r>
            <a:r>
              <a:rPr lang="en-US" sz="1333" b="1" dirty="0">
                <a:solidFill>
                  <a:schemeClr val="bg1"/>
                </a:solidFill>
                <a:latin typeface="Articulat Medium" panose="020B0604020202020204" charset="0"/>
              </a:rPr>
              <a:t>, NHMIS. Linkage of NDARS, NHLMIS, GBV dashboard is ongoing.</a:t>
            </a:r>
          </a:p>
        </p:txBody>
      </p:sp>
      <p:sp>
        <p:nvSpPr>
          <p:cNvPr id="73" name="Freeform 51"/>
          <p:cNvSpPr/>
          <p:nvPr/>
        </p:nvSpPr>
        <p:spPr>
          <a:xfrm>
            <a:off x="497804" y="5244187"/>
            <a:ext cx="381025" cy="332444"/>
          </a:xfrm>
          <a:custGeom>
            <a:avLst/>
            <a:gdLst/>
            <a:ahLst/>
            <a:cxnLst/>
            <a:rect l="l" t="t" r="r" b="b"/>
            <a:pathLst>
              <a:path w="571537" h="498666">
                <a:moveTo>
                  <a:pt x="0" y="0"/>
                </a:moveTo>
                <a:lnTo>
                  <a:pt x="571537" y="0"/>
                </a:lnTo>
                <a:lnTo>
                  <a:pt x="571537" y="498666"/>
                </a:lnTo>
                <a:lnTo>
                  <a:pt x="0" y="49866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/>
          </a:p>
        </p:txBody>
      </p:sp>
      <p:sp>
        <p:nvSpPr>
          <p:cNvPr id="74" name="TextBox 47"/>
          <p:cNvSpPr txBox="1"/>
          <p:nvPr/>
        </p:nvSpPr>
        <p:spPr>
          <a:xfrm>
            <a:off x="6372741" y="487407"/>
            <a:ext cx="4670105" cy="4681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3555"/>
              </a:lnSpc>
            </a:pPr>
            <a:r>
              <a:rPr lang="en-US" sz="3600" b="1" spc="-165" dirty="0">
                <a:latin typeface="Articulat Medium"/>
                <a:ea typeface="Articulat Medium"/>
                <a:cs typeface="Articulat Medium"/>
                <a:sym typeface="Articulat Medium"/>
              </a:rPr>
              <a:t>LESSONS LEARNED</a:t>
            </a:r>
          </a:p>
        </p:txBody>
      </p:sp>
      <p:grpSp>
        <p:nvGrpSpPr>
          <p:cNvPr id="75" name="Group 4"/>
          <p:cNvGrpSpPr/>
          <p:nvPr/>
        </p:nvGrpSpPr>
        <p:grpSpPr>
          <a:xfrm>
            <a:off x="6372741" y="1073151"/>
            <a:ext cx="4566117" cy="756163"/>
            <a:chOff x="0" y="0"/>
            <a:chExt cx="1815278" cy="351227"/>
          </a:xfrm>
        </p:grpSpPr>
        <p:sp>
          <p:nvSpPr>
            <p:cNvPr id="76" name="Freeform 5"/>
            <p:cNvSpPr/>
            <p:nvPr/>
          </p:nvSpPr>
          <p:spPr>
            <a:xfrm>
              <a:off x="0" y="0"/>
              <a:ext cx="1815278" cy="351227"/>
            </a:xfrm>
            <a:custGeom>
              <a:avLst/>
              <a:gdLst/>
              <a:ahLst/>
              <a:cxnLst/>
              <a:rect l="l" t="t" r="r" b="b"/>
              <a:pathLst>
                <a:path w="1815278" h="351227">
                  <a:moveTo>
                    <a:pt x="112326" y="0"/>
                  </a:moveTo>
                  <a:lnTo>
                    <a:pt x="1702952" y="0"/>
                  </a:lnTo>
                  <a:cubicBezTo>
                    <a:pt x="1732743" y="0"/>
                    <a:pt x="1761313" y="11834"/>
                    <a:pt x="1782378" y="32899"/>
                  </a:cubicBezTo>
                  <a:cubicBezTo>
                    <a:pt x="1803443" y="53965"/>
                    <a:pt x="1815278" y="82535"/>
                    <a:pt x="1815278" y="112326"/>
                  </a:cubicBezTo>
                  <a:lnTo>
                    <a:pt x="1815278" y="238902"/>
                  </a:lnTo>
                  <a:cubicBezTo>
                    <a:pt x="1815278" y="300938"/>
                    <a:pt x="1764988" y="351227"/>
                    <a:pt x="1702952" y="351227"/>
                  </a:cubicBezTo>
                  <a:lnTo>
                    <a:pt x="112326" y="351227"/>
                  </a:lnTo>
                  <a:cubicBezTo>
                    <a:pt x="82535" y="351227"/>
                    <a:pt x="53965" y="339393"/>
                    <a:pt x="32899" y="318328"/>
                  </a:cubicBezTo>
                  <a:cubicBezTo>
                    <a:pt x="11834" y="297263"/>
                    <a:pt x="0" y="268692"/>
                    <a:pt x="0" y="238902"/>
                  </a:cubicBezTo>
                  <a:lnTo>
                    <a:pt x="0" y="112326"/>
                  </a:lnTo>
                  <a:cubicBezTo>
                    <a:pt x="0" y="82535"/>
                    <a:pt x="11834" y="53965"/>
                    <a:pt x="32899" y="32899"/>
                  </a:cubicBezTo>
                  <a:cubicBezTo>
                    <a:pt x="53965" y="11834"/>
                    <a:pt x="82535" y="0"/>
                    <a:pt x="112326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DE59">
                    <a:alpha val="100000"/>
                  </a:srgbClr>
                </a:gs>
                <a:gs pos="100000">
                  <a:srgbClr val="FF914D">
                    <a:alpha val="100000"/>
                  </a:srgbClr>
                </a:gs>
              </a:gsLst>
              <a:lin ang="0"/>
            </a:gra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00"/>
            </a:p>
          </p:txBody>
        </p:sp>
        <p:sp>
          <p:nvSpPr>
            <p:cNvPr id="77" name="TextBox 6"/>
            <p:cNvSpPr txBox="1"/>
            <p:nvPr/>
          </p:nvSpPr>
          <p:spPr>
            <a:xfrm>
              <a:off x="0" y="-9525"/>
              <a:ext cx="1815278" cy="360752"/>
            </a:xfrm>
            <a:prstGeom prst="rect">
              <a:avLst/>
            </a:prstGeom>
          </p:spPr>
          <p:txBody>
            <a:bodyPr lIns="33867" tIns="33867" rIns="33867" bIns="33867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600"/>
                </a:lnSpc>
              </a:pPr>
              <a:endParaRPr sz="800"/>
            </a:p>
          </p:txBody>
        </p:sp>
      </p:grpSp>
      <p:sp>
        <p:nvSpPr>
          <p:cNvPr id="78" name="TextBox 48"/>
          <p:cNvSpPr txBox="1"/>
          <p:nvPr/>
        </p:nvSpPr>
        <p:spPr>
          <a:xfrm>
            <a:off x="7219515" y="1106337"/>
            <a:ext cx="3823331" cy="5613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333"/>
              </a:lnSpc>
            </a:pPr>
            <a:r>
              <a:rPr lang="en-US" sz="1333" b="1" dirty="0">
                <a:solidFill>
                  <a:srgbClr val="090302"/>
                </a:solidFill>
                <a:latin typeface="Articulat Medium"/>
                <a:ea typeface="Articulat Medium"/>
                <a:cs typeface="Articulat Medium"/>
                <a:sym typeface="Articulat Medium"/>
              </a:rPr>
              <a:t>Data Collection Alone Is Not Enough; Use of Data in decision making Matters</a:t>
            </a:r>
          </a:p>
        </p:txBody>
      </p:sp>
      <p:grpSp>
        <p:nvGrpSpPr>
          <p:cNvPr id="80" name="Group 7"/>
          <p:cNvGrpSpPr/>
          <p:nvPr/>
        </p:nvGrpSpPr>
        <p:grpSpPr>
          <a:xfrm>
            <a:off x="6422337" y="1131745"/>
            <a:ext cx="666798" cy="603569"/>
            <a:chOff x="0" y="0"/>
            <a:chExt cx="812800" cy="812800"/>
          </a:xfrm>
        </p:grpSpPr>
        <p:sp>
          <p:nvSpPr>
            <p:cNvPr id="81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BE0011">
                    <a:alpha val="100000"/>
                  </a:srgbClr>
                </a:gs>
                <a:gs pos="100000">
                  <a:srgbClr val="730D0D">
                    <a:alpha val="100000"/>
                  </a:srgbClr>
                </a:gs>
              </a:gsLst>
              <a:lin ang="0"/>
            </a:gradFill>
            <a:ln w="19050" cap="sq">
              <a:solidFill>
                <a:srgbClr val="FDFDFD"/>
              </a:solidFill>
              <a:prstDash val="solid"/>
              <a:miter/>
            </a:ln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00"/>
            </a:p>
          </p:txBody>
        </p:sp>
        <p:sp>
          <p:nvSpPr>
            <p:cNvPr id="82" name="TextBox 9"/>
            <p:cNvSpPr txBox="1"/>
            <p:nvPr/>
          </p:nvSpPr>
          <p:spPr>
            <a:xfrm>
              <a:off x="76200" y="66675"/>
              <a:ext cx="660400" cy="6699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600"/>
                </a:lnSpc>
              </a:pPr>
              <a:endParaRPr sz="800"/>
            </a:p>
          </p:txBody>
        </p:sp>
      </p:grpSp>
      <p:sp>
        <p:nvSpPr>
          <p:cNvPr id="79" name="Freeform 46"/>
          <p:cNvSpPr/>
          <p:nvPr/>
        </p:nvSpPr>
        <p:spPr>
          <a:xfrm flipV="1">
            <a:off x="6621848" y="1231591"/>
            <a:ext cx="375385" cy="404292"/>
          </a:xfrm>
          <a:custGeom>
            <a:avLst/>
            <a:gdLst/>
            <a:ahLst/>
            <a:cxnLst/>
            <a:rect l="l" t="t" r="r" b="b"/>
            <a:pathLst>
              <a:path w="620201" h="596944">
                <a:moveTo>
                  <a:pt x="0" y="0"/>
                </a:moveTo>
                <a:lnTo>
                  <a:pt x="620201" y="0"/>
                </a:lnTo>
                <a:lnTo>
                  <a:pt x="620201" y="596944"/>
                </a:lnTo>
                <a:lnTo>
                  <a:pt x="0" y="59694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/>
          </a:p>
        </p:txBody>
      </p:sp>
      <p:grpSp>
        <p:nvGrpSpPr>
          <p:cNvPr id="83" name="Group 10"/>
          <p:cNvGrpSpPr/>
          <p:nvPr/>
        </p:nvGrpSpPr>
        <p:grpSpPr>
          <a:xfrm>
            <a:off x="6343937" y="2723828"/>
            <a:ext cx="4594922" cy="731947"/>
            <a:chOff x="0" y="0"/>
            <a:chExt cx="1815278" cy="351227"/>
          </a:xfrm>
        </p:grpSpPr>
        <p:sp>
          <p:nvSpPr>
            <p:cNvPr id="84" name="Freeform 11"/>
            <p:cNvSpPr/>
            <p:nvPr/>
          </p:nvSpPr>
          <p:spPr>
            <a:xfrm>
              <a:off x="0" y="0"/>
              <a:ext cx="1815278" cy="351227"/>
            </a:xfrm>
            <a:custGeom>
              <a:avLst/>
              <a:gdLst/>
              <a:ahLst/>
              <a:cxnLst/>
              <a:rect l="l" t="t" r="r" b="b"/>
              <a:pathLst>
                <a:path w="1815278" h="351227">
                  <a:moveTo>
                    <a:pt x="112326" y="0"/>
                  </a:moveTo>
                  <a:lnTo>
                    <a:pt x="1702952" y="0"/>
                  </a:lnTo>
                  <a:cubicBezTo>
                    <a:pt x="1732743" y="0"/>
                    <a:pt x="1761313" y="11834"/>
                    <a:pt x="1782378" y="32899"/>
                  </a:cubicBezTo>
                  <a:cubicBezTo>
                    <a:pt x="1803443" y="53965"/>
                    <a:pt x="1815278" y="82535"/>
                    <a:pt x="1815278" y="112326"/>
                  </a:cubicBezTo>
                  <a:lnTo>
                    <a:pt x="1815278" y="238902"/>
                  </a:lnTo>
                  <a:cubicBezTo>
                    <a:pt x="1815278" y="300938"/>
                    <a:pt x="1764988" y="351227"/>
                    <a:pt x="1702952" y="351227"/>
                  </a:cubicBezTo>
                  <a:lnTo>
                    <a:pt x="112326" y="351227"/>
                  </a:lnTo>
                  <a:cubicBezTo>
                    <a:pt x="82535" y="351227"/>
                    <a:pt x="53965" y="339393"/>
                    <a:pt x="32899" y="318328"/>
                  </a:cubicBezTo>
                  <a:cubicBezTo>
                    <a:pt x="11834" y="297263"/>
                    <a:pt x="0" y="268692"/>
                    <a:pt x="0" y="238902"/>
                  </a:cubicBezTo>
                  <a:lnTo>
                    <a:pt x="0" y="112326"/>
                  </a:lnTo>
                  <a:cubicBezTo>
                    <a:pt x="0" y="82535"/>
                    <a:pt x="11834" y="53965"/>
                    <a:pt x="32899" y="32899"/>
                  </a:cubicBezTo>
                  <a:cubicBezTo>
                    <a:pt x="53965" y="11834"/>
                    <a:pt x="82535" y="0"/>
                    <a:pt x="112326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DE59">
                    <a:alpha val="100000"/>
                  </a:srgbClr>
                </a:gs>
                <a:gs pos="100000">
                  <a:srgbClr val="FF914D">
                    <a:alpha val="100000"/>
                  </a:srgbClr>
                </a:gs>
              </a:gsLst>
              <a:lin ang="0"/>
            </a:gra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00"/>
            </a:p>
          </p:txBody>
        </p:sp>
        <p:sp>
          <p:nvSpPr>
            <p:cNvPr id="85" name="TextBox 12"/>
            <p:cNvSpPr txBox="1"/>
            <p:nvPr/>
          </p:nvSpPr>
          <p:spPr>
            <a:xfrm>
              <a:off x="0" y="-9525"/>
              <a:ext cx="1815278" cy="360752"/>
            </a:xfrm>
            <a:prstGeom prst="rect">
              <a:avLst/>
            </a:prstGeom>
          </p:spPr>
          <p:txBody>
            <a:bodyPr lIns="33867" tIns="33867" rIns="33867" bIns="33867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600"/>
                </a:lnSpc>
              </a:pPr>
              <a:endParaRPr sz="800"/>
            </a:p>
          </p:txBody>
        </p:sp>
      </p:grpSp>
      <p:grpSp>
        <p:nvGrpSpPr>
          <p:cNvPr id="86" name="Group 10"/>
          <p:cNvGrpSpPr/>
          <p:nvPr/>
        </p:nvGrpSpPr>
        <p:grpSpPr>
          <a:xfrm>
            <a:off x="6343936" y="1883433"/>
            <a:ext cx="4594922" cy="786133"/>
            <a:chOff x="0" y="0"/>
            <a:chExt cx="1815278" cy="351227"/>
          </a:xfrm>
        </p:grpSpPr>
        <p:sp>
          <p:nvSpPr>
            <p:cNvPr id="87" name="Freeform 11"/>
            <p:cNvSpPr/>
            <p:nvPr/>
          </p:nvSpPr>
          <p:spPr>
            <a:xfrm>
              <a:off x="0" y="0"/>
              <a:ext cx="1815278" cy="351227"/>
            </a:xfrm>
            <a:custGeom>
              <a:avLst/>
              <a:gdLst/>
              <a:ahLst/>
              <a:cxnLst/>
              <a:rect l="l" t="t" r="r" b="b"/>
              <a:pathLst>
                <a:path w="1815278" h="351227">
                  <a:moveTo>
                    <a:pt x="112326" y="0"/>
                  </a:moveTo>
                  <a:lnTo>
                    <a:pt x="1702952" y="0"/>
                  </a:lnTo>
                  <a:cubicBezTo>
                    <a:pt x="1732743" y="0"/>
                    <a:pt x="1761313" y="11834"/>
                    <a:pt x="1782378" y="32899"/>
                  </a:cubicBezTo>
                  <a:cubicBezTo>
                    <a:pt x="1803443" y="53965"/>
                    <a:pt x="1815278" y="82535"/>
                    <a:pt x="1815278" y="112326"/>
                  </a:cubicBezTo>
                  <a:lnTo>
                    <a:pt x="1815278" y="238902"/>
                  </a:lnTo>
                  <a:cubicBezTo>
                    <a:pt x="1815278" y="300938"/>
                    <a:pt x="1764988" y="351227"/>
                    <a:pt x="1702952" y="351227"/>
                  </a:cubicBezTo>
                  <a:lnTo>
                    <a:pt x="112326" y="351227"/>
                  </a:lnTo>
                  <a:cubicBezTo>
                    <a:pt x="82535" y="351227"/>
                    <a:pt x="53965" y="339393"/>
                    <a:pt x="32899" y="318328"/>
                  </a:cubicBezTo>
                  <a:cubicBezTo>
                    <a:pt x="11834" y="297263"/>
                    <a:pt x="0" y="268692"/>
                    <a:pt x="0" y="238902"/>
                  </a:cubicBezTo>
                  <a:lnTo>
                    <a:pt x="0" y="112326"/>
                  </a:lnTo>
                  <a:cubicBezTo>
                    <a:pt x="0" y="82535"/>
                    <a:pt x="11834" y="53965"/>
                    <a:pt x="32899" y="32899"/>
                  </a:cubicBezTo>
                  <a:cubicBezTo>
                    <a:pt x="53965" y="11834"/>
                    <a:pt x="82535" y="0"/>
                    <a:pt x="112326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DE59">
                    <a:alpha val="100000"/>
                  </a:srgbClr>
                </a:gs>
                <a:gs pos="100000">
                  <a:srgbClr val="FF914D">
                    <a:alpha val="100000"/>
                  </a:srgbClr>
                </a:gs>
              </a:gsLst>
              <a:lin ang="0"/>
            </a:gra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00"/>
            </a:p>
          </p:txBody>
        </p:sp>
        <p:sp>
          <p:nvSpPr>
            <p:cNvPr id="88" name="TextBox 12"/>
            <p:cNvSpPr txBox="1"/>
            <p:nvPr/>
          </p:nvSpPr>
          <p:spPr>
            <a:xfrm>
              <a:off x="0" y="-9525"/>
              <a:ext cx="1815278" cy="360752"/>
            </a:xfrm>
            <a:prstGeom prst="rect">
              <a:avLst/>
            </a:prstGeom>
          </p:spPr>
          <p:txBody>
            <a:bodyPr lIns="33867" tIns="33867" rIns="33867" bIns="33867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600"/>
                </a:lnSpc>
              </a:pPr>
              <a:endParaRPr sz="800"/>
            </a:p>
          </p:txBody>
        </p:sp>
      </p:grpSp>
      <p:grpSp>
        <p:nvGrpSpPr>
          <p:cNvPr id="89" name="Group 10"/>
          <p:cNvGrpSpPr/>
          <p:nvPr/>
        </p:nvGrpSpPr>
        <p:grpSpPr>
          <a:xfrm>
            <a:off x="6338650" y="3506028"/>
            <a:ext cx="4600209" cy="735889"/>
            <a:chOff x="0" y="0"/>
            <a:chExt cx="1815278" cy="351227"/>
          </a:xfrm>
        </p:grpSpPr>
        <p:sp>
          <p:nvSpPr>
            <p:cNvPr id="90" name="Freeform 11"/>
            <p:cNvSpPr/>
            <p:nvPr/>
          </p:nvSpPr>
          <p:spPr>
            <a:xfrm>
              <a:off x="0" y="0"/>
              <a:ext cx="1815278" cy="351227"/>
            </a:xfrm>
            <a:custGeom>
              <a:avLst/>
              <a:gdLst/>
              <a:ahLst/>
              <a:cxnLst/>
              <a:rect l="l" t="t" r="r" b="b"/>
              <a:pathLst>
                <a:path w="1815278" h="351227">
                  <a:moveTo>
                    <a:pt x="112326" y="0"/>
                  </a:moveTo>
                  <a:lnTo>
                    <a:pt x="1702952" y="0"/>
                  </a:lnTo>
                  <a:cubicBezTo>
                    <a:pt x="1732743" y="0"/>
                    <a:pt x="1761313" y="11834"/>
                    <a:pt x="1782378" y="32899"/>
                  </a:cubicBezTo>
                  <a:cubicBezTo>
                    <a:pt x="1803443" y="53965"/>
                    <a:pt x="1815278" y="82535"/>
                    <a:pt x="1815278" y="112326"/>
                  </a:cubicBezTo>
                  <a:lnTo>
                    <a:pt x="1815278" y="238902"/>
                  </a:lnTo>
                  <a:cubicBezTo>
                    <a:pt x="1815278" y="300938"/>
                    <a:pt x="1764988" y="351227"/>
                    <a:pt x="1702952" y="351227"/>
                  </a:cubicBezTo>
                  <a:lnTo>
                    <a:pt x="112326" y="351227"/>
                  </a:lnTo>
                  <a:cubicBezTo>
                    <a:pt x="82535" y="351227"/>
                    <a:pt x="53965" y="339393"/>
                    <a:pt x="32899" y="318328"/>
                  </a:cubicBezTo>
                  <a:cubicBezTo>
                    <a:pt x="11834" y="297263"/>
                    <a:pt x="0" y="268692"/>
                    <a:pt x="0" y="238902"/>
                  </a:cubicBezTo>
                  <a:lnTo>
                    <a:pt x="0" y="112326"/>
                  </a:lnTo>
                  <a:cubicBezTo>
                    <a:pt x="0" y="82535"/>
                    <a:pt x="11834" y="53965"/>
                    <a:pt x="32899" y="32899"/>
                  </a:cubicBezTo>
                  <a:cubicBezTo>
                    <a:pt x="53965" y="11834"/>
                    <a:pt x="82535" y="0"/>
                    <a:pt x="112326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DE59">
                    <a:alpha val="100000"/>
                  </a:srgbClr>
                </a:gs>
                <a:gs pos="100000">
                  <a:srgbClr val="FF914D">
                    <a:alpha val="100000"/>
                  </a:srgbClr>
                </a:gs>
              </a:gsLst>
              <a:lin ang="0"/>
            </a:gra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00"/>
            </a:p>
          </p:txBody>
        </p:sp>
        <p:sp>
          <p:nvSpPr>
            <p:cNvPr id="91" name="TextBox 12"/>
            <p:cNvSpPr txBox="1"/>
            <p:nvPr/>
          </p:nvSpPr>
          <p:spPr>
            <a:xfrm>
              <a:off x="0" y="-9525"/>
              <a:ext cx="1815278" cy="360752"/>
            </a:xfrm>
            <a:prstGeom prst="rect">
              <a:avLst/>
            </a:prstGeom>
          </p:spPr>
          <p:txBody>
            <a:bodyPr lIns="33867" tIns="33867" rIns="33867" bIns="33867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600"/>
                </a:lnSpc>
              </a:pPr>
              <a:endParaRPr sz="800"/>
            </a:p>
          </p:txBody>
        </p:sp>
      </p:grpSp>
      <p:grpSp>
        <p:nvGrpSpPr>
          <p:cNvPr id="92" name="Group 10"/>
          <p:cNvGrpSpPr/>
          <p:nvPr/>
        </p:nvGrpSpPr>
        <p:grpSpPr>
          <a:xfrm>
            <a:off x="6333888" y="4320138"/>
            <a:ext cx="4604971" cy="706109"/>
            <a:chOff x="0" y="0"/>
            <a:chExt cx="1815278" cy="351227"/>
          </a:xfrm>
        </p:grpSpPr>
        <p:sp>
          <p:nvSpPr>
            <p:cNvPr id="93" name="Freeform 11"/>
            <p:cNvSpPr/>
            <p:nvPr/>
          </p:nvSpPr>
          <p:spPr>
            <a:xfrm>
              <a:off x="0" y="0"/>
              <a:ext cx="1815278" cy="351227"/>
            </a:xfrm>
            <a:custGeom>
              <a:avLst/>
              <a:gdLst/>
              <a:ahLst/>
              <a:cxnLst/>
              <a:rect l="l" t="t" r="r" b="b"/>
              <a:pathLst>
                <a:path w="1815278" h="351227">
                  <a:moveTo>
                    <a:pt x="112326" y="0"/>
                  </a:moveTo>
                  <a:lnTo>
                    <a:pt x="1702952" y="0"/>
                  </a:lnTo>
                  <a:cubicBezTo>
                    <a:pt x="1732743" y="0"/>
                    <a:pt x="1761313" y="11834"/>
                    <a:pt x="1782378" y="32899"/>
                  </a:cubicBezTo>
                  <a:cubicBezTo>
                    <a:pt x="1803443" y="53965"/>
                    <a:pt x="1815278" y="82535"/>
                    <a:pt x="1815278" y="112326"/>
                  </a:cubicBezTo>
                  <a:lnTo>
                    <a:pt x="1815278" y="238902"/>
                  </a:lnTo>
                  <a:cubicBezTo>
                    <a:pt x="1815278" y="300938"/>
                    <a:pt x="1764988" y="351227"/>
                    <a:pt x="1702952" y="351227"/>
                  </a:cubicBezTo>
                  <a:lnTo>
                    <a:pt x="112326" y="351227"/>
                  </a:lnTo>
                  <a:cubicBezTo>
                    <a:pt x="82535" y="351227"/>
                    <a:pt x="53965" y="339393"/>
                    <a:pt x="32899" y="318328"/>
                  </a:cubicBezTo>
                  <a:cubicBezTo>
                    <a:pt x="11834" y="297263"/>
                    <a:pt x="0" y="268692"/>
                    <a:pt x="0" y="238902"/>
                  </a:cubicBezTo>
                  <a:lnTo>
                    <a:pt x="0" y="112326"/>
                  </a:lnTo>
                  <a:cubicBezTo>
                    <a:pt x="0" y="82535"/>
                    <a:pt x="11834" y="53965"/>
                    <a:pt x="32899" y="32899"/>
                  </a:cubicBezTo>
                  <a:cubicBezTo>
                    <a:pt x="53965" y="11834"/>
                    <a:pt x="82535" y="0"/>
                    <a:pt x="112326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DE59">
                    <a:alpha val="100000"/>
                  </a:srgbClr>
                </a:gs>
                <a:gs pos="100000">
                  <a:srgbClr val="FF914D">
                    <a:alpha val="100000"/>
                  </a:srgbClr>
                </a:gs>
              </a:gsLst>
              <a:lin ang="0"/>
            </a:gra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00"/>
            </a:p>
          </p:txBody>
        </p:sp>
        <p:sp>
          <p:nvSpPr>
            <p:cNvPr id="94" name="TextBox 12"/>
            <p:cNvSpPr txBox="1"/>
            <p:nvPr/>
          </p:nvSpPr>
          <p:spPr>
            <a:xfrm>
              <a:off x="0" y="-9525"/>
              <a:ext cx="1815278" cy="360752"/>
            </a:xfrm>
            <a:prstGeom prst="rect">
              <a:avLst/>
            </a:prstGeom>
          </p:spPr>
          <p:txBody>
            <a:bodyPr lIns="33867" tIns="33867" rIns="33867" bIns="33867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600"/>
                </a:lnSpc>
              </a:pPr>
              <a:endParaRPr sz="800"/>
            </a:p>
          </p:txBody>
        </p:sp>
      </p:grpSp>
      <p:grpSp>
        <p:nvGrpSpPr>
          <p:cNvPr id="95" name="Group 13"/>
          <p:cNvGrpSpPr/>
          <p:nvPr/>
        </p:nvGrpSpPr>
        <p:grpSpPr>
          <a:xfrm>
            <a:off x="6465424" y="1929439"/>
            <a:ext cx="707221" cy="668073"/>
            <a:chOff x="0" y="0"/>
            <a:chExt cx="812800" cy="812800"/>
          </a:xfrm>
        </p:grpSpPr>
        <p:sp>
          <p:nvSpPr>
            <p:cNvPr id="96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BE0011">
                    <a:alpha val="100000"/>
                  </a:srgbClr>
                </a:gs>
                <a:gs pos="100000">
                  <a:srgbClr val="730D0D">
                    <a:alpha val="100000"/>
                  </a:srgbClr>
                </a:gs>
              </a:gsLst>
              <a:lin ang="0"/>
            </a:gradFill>
            <a:ln w="19050" cap="sq">
              <a:solidFill>
                <a:srgbClr val="FDFDFD"/>
              </a:solidFill>
              <a:prstDash val="solid"/>
              <a:miter/>
            </a:ln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00"/>
            </a:p>
          </p:txBody>
        </p:sp>
        <p:sp>
          <p:nvSpPr>
            <p:cNvPr id="97" name="TextBox 15"/>
            <p:cNvSpPr txBox="1"/>
            <p:nvPr/>
          </p:nvSpPr>
          <p:spPr>
            <a:xfrm>
              <a:off x="76200" y="66675"/>
              <a:ext cx="660400" cy="6699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600"/>
                </a:lnSpc>
              </a:pPr>
              <a:endParaRPr sz="800"/>
            </a:p>
          </p:txBody>
        </p:sp>
      </p:grpSp>
      <p:grpSp>
        <p:nvGrpSpPr>
          <p:cNvPr id="98" name="Group 13"/>
          <p:cNvGrpSpPr/>
          <p:nvPr/>
        </p:nvGrpSpPr>
        <p:grpSpPr>
          <a:xfrm>
            <a:off x="6432709" y="2798217"/>
            <a:ext cx="646053" cy="615686"/>
            <a:chOff x="0" y="0"/>
            <a:chExt cx="812800" cy="812800"/>
          </a:xfrm>
        </p:grpSpPr>
        <p:sp>
          <p:nvSpPr>
            <p:cNvPr id="99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BE0011">
                    <a:alpha val="100000"/>
                  </a:srgbClr>
                </a:gs>
                <a:gs pos="100000">
                  <a:srgbClr val="730D0D">
                    <a:alpha val="100000"/>
                  </a:srgbClr>
                </a:gs>
              </a:gsLst>
              <a:lin ang="0"/>
            </a:gradFill>
            <a:ln w="19050" cap="sq">
              <a:solidFill>
                <a:srgbClr val="FDFDFD"/>
              </a:solidFill>
              <a:prstDash val="solid"/>
              <a:miter/>
            </a:ln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00"/>
            </a:p>
          </p:txBody>
        </p:sp>
        <p:sp>
          <p:nvSpPr>
            <p:cNvPr id="100" name="TextBox 15"/>
            <p:cNvSpPr txBox="1"/>
            <p:nvPr/>
          </p:nvSpPr>
          <p:spPr>
            <a:xfrm>
              <a:off x="76200" y="66675"/>
              <a:ext cx="660400" cy="6699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600"/>
                </a:lnSpc>
              </a:pPr>
              <a:endParaRPr sz="800"/>
            </a:p>
          </p:txBody>
        </p:sp>
      </p:grpSp>
      <p:grpSp>
        <p:nvGrpSpPr>
          <p:cNvPr id="101" name="Group 13"/>
          <p:cNvGrpSpPr/>
          <p:nvPr/>
        </p:nvGrpSpPr>
        <p:grpSpPr>
          <a:xfrm>
            <a:off x="6397804" y="3557604"/>
            <a:ext cx="688233" cy="617186"/>
            <a:chOff x="0" y="0"/>
            <a:chExt cx="812800" cy="812800"/>
          </a:xfrm>
        </p:grpSpPr>
        <p:sp>
          <p:nvSpPr>
            <p:cNvPr id="102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BE0011">
                    <a:alpha val="100000"/>
                  </a:srgbClr>
                </a:gs>
                <a:gs pos="100000">
                  <a:srgbClr val="730D0D">
                    <a:alpha val="100000"/>
                  </a:srgbClr>
                </a:gs>
              </a:gsLst>
              <a:lin ang="0"/>
            </a:gradFill>
            <a:ln w="19050" cap="sq">
              <a:solidFill>
                <a:srgbClr val="FDFDFD"/>
              </a:solidFill>
              <a:prstDash val="solid"/>
              <a:miter/>
            </a:ln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00"/>
            </a:p>
          </p:txBody>
        </p:sp>
        <p:sp>
          <p:nvSpPr>
            <p:cNvPr id="103" name="TextBox 15"/>
            <p:cNvSpPr txBox="1"/>
            <p:nvPr/>
          </p:nvSpPr>
          <p:spPr>
            <a:xfrm>
              <a:off x="76200" y="66675"/>
              <a:ext cx="660400" cy="6699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600"/>
                </a:lnSpc>
              </a:pPr>
              <a:endParaRPr sz="800"/>
            </a:p>
          </p:txBody>
        </p:sp>
      </p:grpSp>
      <p:grpSp>
        <p:nvGrpSpPr>
          <p:cNvPr id="104" name="Group 13"/>
          <p:cNvGrpSpPr/>
          <p:nvPr/>
        </p:nvGrpSpPr>
        <p:grpSpPr>
          <a:xfrm>
            <a:off x="6443082" y="4364216"/>
            <a:ext cx="688233" cy="612603"/>
            <a:chOff x="0" y="0"/>
            <a:chExt cx="812800" cy="812800"/>
          </a:xfrm>
        </p:grpSpPr>
        <p:sp>
          <p:nvSpPr>
            <p:cNvPr id="105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BE0011">
                    <a:alpha val="100000"/>
                  </a:srgbClr>
                </a:gs>
                <a:gs pos="100000">
                  <a:srgbClr val="730D0D">
                    <a:alpha val="100000"/>
                  </a:srgbClr>
                </a:gs>
              </a:gsLst>
              <a:lin ang="0"/>
            </a:gradFill>
            <a:ln w="19050" cap="sq">
              <a:solidFill>
                <a:srgbClr val="FDFDFD"/>
              </a:solidFill>
              <a:prstDash val="solid"/>
              <a:miter/>
            </a:ln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00"/>
            </a:p>
          </p:txBody>
        </p:sp>
        <p:sp>
          <p:nvSpPr>
            <p:cNvPr id="106" name="TextBox 15"/>
            <p:cNvSpPr txBox="1"/>
            <p:nvPr/>
          </p:nvSpPr>
          <p:spPr>
            <a:xfrm>
              <a:off x="76200" y="66675"/>
              <a:ext cx="660400" cy="6699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600"/>
                </a:lnSpc>
              </a:pPr>
              <a:endParaRPr sz="800"/>
            </a:p>
          </p:txBody>
        </p:sp>
      </p:grpSp>
      <p:sp>
        <p:nvSpPr>
          <p:cNvPr id="107" name="Freeform 46"/>
          <p:cNvSpPr/>
          <p:nvPr/>
        </p:nvSpPr>
        <p:spPr>
          <a:xfrm flipV="1">
            <a:off x="6651237" y="2061329"/>
            <a:ext cx="375385" cy="404292"/>
          </a:xfrm>
          <a:custGeom>
            <a:avLst/>
            <a:gdLst/>
            <a:ahLst/>
            <a:cxnLst/>
            <a:rect l="l" t="t" r="r" b="b"/>
            <a:pathLst>
              <a:path w="620201" h="596944">
                <a:moveTo>
                  <a:pt x="0" y="0"/>
                </a:moveTo>
                <a:lnTo>
                  <a:pt x="620201" y="0"/>
                </a:lnTo>
                <a:lnTo>
                  <a:pt x="620201" y="596944"/>
                </a:lnTo>
                <a:lnTo>
                  <a:pt x="0" y="59694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/>
          </a:p>
        </p:txBody>
      </p:sp>
      <p:sp>
        <p:nvSpPr>
          <p:cNvPr id="108" name="Freeform 46"/>
          <p:cNvSpPr/>
          <p:nvPr/>
        </p:nvSpPr>
        <p:spPr>
          <a:xfrm flipV="1">
            <a:off x="6612901" y="2888992"/>
            <a:ext cx="375385" cy="404292"/>
          </a:xfrm>
          <a:custGeom>
            <a:avLst/>
            <a:gdLst/>
            <a:ahLst/>
            <a:cxnLst/>
            <a:rect l="l" t="t" r="r" b="b"/>
            <a:pathLst>
              <a:path w="620201" h="596944">
                <a:moveTo>
                  <a:pt x="0" y="0"/>
                </a:moveTo>
                <a:lnTo>
                  <a:pt x="620201" y="0"/>
                </a:lnTo>
                <a:lnTo>
                  <a:pt x="620201" y="596944"/>
                </a:lnTo>
                <a:lnTo>
                  <a:pt x="0" y="59694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/>
          </a:p>
        </p:txBody>
      </p:sp>
      <p:sp>
        <p:nvSpPr>
          <p:cNvPr id="109" name="Freeform 46"/>
          <p:cNvSpPr/>
          <p:nvPr/>
        </p:nvSpPr>
        <p:spPr>
          <a:xfrm flipV="1">
            <a:off x="6599506" y="3680661"/>
            <a:ext cx="375385" cy="404292"/>
          </a:xfrm>
          <a:custGeom>
            <a:avLst/>
            <a:gdLst/>
            <a:ahLst/>
            <a:cxnLst/>
            <a:rect l="l" t="t" r="r" b="b"/>
            <a:pathLst>
              <a:path w="620201" h="596944">
                <a:moveTo>
                  <a:pt x="0" y="0"/>
                </a:moveTo>
                <a:lnTo>
                  <a:pt x="620201" y="0"/>
                </a:lnTo>
                <a:lnTo>
                  <a:pt x="620201" y="596944"/>
                </a:lnTo>
                <a:lnTo>
                  <a:pt x="0" y="59694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/>
          </a:p>
        </p:txBody>
      </p:sp>
      <p:sp>
        <p:nvSpPr>
          <p:cNvPr id="110" name="Freeform 46"/>
          <p:cNvSpPr/>
          <p:nvPr/>
        </p:nvSpPr>
        <p:spPr>
          <a:xfrm flipV="1">
            <a:off x="6589248" y="4470784"/>
            <a:ext cx="375385" cy="404292"/>
          </a:xfrm>
          <a:custGeom>
            <a:avLst/>
            <a:gdLst/>
            <a:ahLst/>
            <a:cxnLst/>
            <a:rect l="l" t="t" r="r" b="b"/>
            <a:pathLst>
              <a:path w="620201" h="596944">
                <a:moveTo>
                  <a:pt x="0" y="0"/>
                </a:moveTo>
                <a:lnTo>
                  <a:pt x="620201" y="0"/>
                </a:lnTo>
                <a:lnTo>
                  <a:pt x="620201" y="596944"/>
                </a:lnTo>
                <a:lnTo>
                  <a:pt x="0" y="59694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/>
          </a:p>
        </p:txBody>
      </p:sp>
      <p:sp>
        <p:nvSpPr>
          <p:cNvPr id="111" name="TextBox 51"/>
          <p:cNvSpPr txBox="1"/>
          <p:nvPr/>
        </p:nvSpPr>
        <p:spPr>
          <a:xfrm>
            <a:off x="7274152" y="1974137"/>
            <a:ext cx="3375949" cy="5800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333"/>
              </a:lnSpc>
            </a:pPr>
            <a:r>
              <a:rPr lang="en-US" sz="1333" b="1" dirty="0">
                <a:solidFill>
                  <a:srgbClr val="090302"/>
                </a:solidFill>
                <a:latin typeface="Articulat Medium"/>
                <a:ea typeface="Articulat Medium"/>
                <a:cs typeface="Articulat Medium"/>
                <a:sym typeface="Articulat Medium"/>
              </a:rPr>
              <a:t>Digital Innovation Strengthens Demand-Side Intelligence</a:t>
            </a:r>
          </a:p>
        </p:txBody>
      </p:sp>
      <p:sp>
        <p:nvSpPr>
          <p:cNvPr id="112" name="TextBox 49"/>
          <p:cNvSpPr txBox="1"/>
          <p:nvPr/>
        </p:nvSpPr>
        <p:spPr>
          <a:xfrm>
            <a:off x="7259113" y="2757356"/>
            <a:ext cx="3375949" cy="5612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333"/>
              </a:lnSpc>
            </a:pPr>
            <a:r>
              <a:rPr lang="en-US" sz="1333" b="1" dirty="0">
                <a:solidFill>
                  <a:srgbClr val="090302"/>
                </a:solidFill>
                <a:latin typeface="Articulat Medium"/>
                <a:ea typeface="Articulat Medium"/>
                <a:cs typeface="Articulat Medium"/>
                <a:sym typeface="Articulat Medium"/>
              </a:rPr>
              <a:t>Integrated Data Ecosystems Work Better than </a:t>
            </a:r>
            <a:r>
              <a:rPr lang="en-US" sz="1333" b="1" dirty="0" err="1">
                <a:solidFill>
                  <a:srgbClr val="090302"/>
                </a:solidFill>
                <a:latin typeface="Articulat Medium"/>
                <a:ea typeface="Articulat Medium"/>
                <a:cs typeface="Articulat Medium"/>
                <a:sym typeface="Articulat Medium"/>
              </a:rPr>
              <a:t>Siloed</a:t>
            </a:r>
            <a:r>
              <a:rPr lang="en-US" sz="1333" b="1" dirty="0">
                <a:solidFill>
                  <a:srgbClr val="090302"/>
                </a:solidFill>
                <a:latin typeface="Articulat Medium"/>
                <a:ea typeface="Articulat Medium"/>
                <a:cs typeface="Articulat Medium"/>
                <a:sym typeface="Articulat Medium"/>
              </a:rPr>
              <a:t> Systems</a:t>
            </a:r>
          </a:p>
        </p:txBody>
      </p:sp>
      <p:sp>
        <p:nvSpPr>
          <p:cNvPr id="113" name="TextBox 52"/>
          <p:cNvSpPr txBox="1"/>
          <p:nvPr/>
        </p:nvSpPr>
        <p:spPr>
          <a:xfrm>
            <a:off x="7257592" y="3553388"/>
            <a:ext cx="3375949" cy="2663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333"/>
              </a:lnSpc>
            </a:pPr>
            <a:r>
              <a:rPr lang="en-US" sz="1333" b="1" dirty="0">
                <a:solidFill>
                  <a:srgbClr val="090302"/>
                </a:solidFill>
                <a:latin typeface="Articulat Medium"/>
                <a:ea typeface="Articulat Medium"/>
                <a:cs typeface="Articulat Medium"/>
                <a:sym typeface="Articulat Medium"/>
              </a:rPr>
              <a:t>Data Improves Product Introduction Readiness</a:t>
            </a:r>
          </a:p>
        </p:txBody>
      </p:sp>
      <p:sp>
        <p:nvSpPr>
          <p:cNvPr id="115" name="TextBox 54"/>
          <p:cNvSpPr txBox="1"/>
          <p:nvPr/>
        </p:nvSpPr>
        <p:spPr>
          <a:xfrm>
            <a:off x="7281520" y="4292926"/>
            <a:ext cx="3375949" cy="8698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333"/>
              </a:lnSpc>
            </a:pPr>
            <a:r>
              <a:rPr lang="en-US" sz="1333" b="1" dirty="0">
                <a:solidFill>
                  <a:srgbClr val="090302"/>
                </a:solidFill>
                <a:latin typeface="Articulat Medium"/>
                <a:ea typeface="Articulat Medium"/>
                <a:cs typeface="Articulat Medium"/>
                <a:sym typeface="Articulat Medium"/>
              </a:rPr>
              <a:t>Data Quality and Interoperability Remain Ongoing Priorities</a:t>
            </a:r>
          </a:p>
          <a:p>
            <a:pPr algn="l">
              <a:lnSpc>
                <a:spcPts val="2333"/>
              </a:lnSpc>
            </a:pPr>
            <a:endParaRPr lang="en-US" sz="1333" b="1" dirty="0">
              <a:solidFill>
                <a:srgbClr val="090302"/>
              </a:solidFill>
              <a:latin typeface="Articulat Medium"/>
              <a:ea typeface="Articulat Medium"/>
              <a:cs typeface="Articulat Medium"/>
              <a:sym typeface="Articulat Medium"/>
            </a:endParaRPr>
          </a:p>
        </p:txBody>
      </p:sp>
      <p:grpSp>
        <p:nvGrpSpPr>
          <p:cNvPr id="116" name="Group 10"/>
          <p:cNvGrpSpPr/>
          <p:nvPr/>
        </p:nvGrpSpPr>
        <p:grpSpPr>
          <a:xfrm>
            <a:off x="6354208" y="5091635"/>
            <a:ext cx="4584651" cy="750861"/>
            <a:chOff x="0" y="0"/>
            <a:chExt cx="1815278" cy="351227"/>
          </a:xfrm>
        </p:grpSpPr>
        <p:sp>
          <p:nvSpPr>
            <p:cNvPr id="117" name="Freeform 11"/>
            <p:cNvSpPr/>
            <p:nvPr/>
          </p:nvSpPr>
          <p:spPr>
            <a:xfrm>
              <a:off x="0" y="0"/>
              <a:ext cx="1815278" cy="351227"/>
            </a:xfrm>
            <a:custGeom>
              <a:avLst/>
              <a:gdLst/>
              <a:ahLst/>
              <a:cxnLst/>
              <a:rect l="l" t="t" r="r" b="b"/>
              <a:pathLst>
                <a:path w="1815278" h="351227">
                  <a:moveTo>
                    <a:pt x="112326" y="0"/>
                  </a:moveTo>
                  <a:lnTo>
                    <a:pt x="1702952" y="0"/>
                  </a:lnTo>
                  <a:cubicBezTo>
                    <a:pt x="1732743" y="0"/>
                    <a:pt x="1761313" y="11834"/>
                    <a:pt x="1782378" y="32899"/>
                  </a:cubicBezTo>
                  <a:cubicBezTo>
                    <a:pt x="1803443" y="53965"/>
                    <a:pt x="1815278" y="82535"/>
                    <a:pt x="1815278" y="112326"/>
                  </a:cubicBezTo>
                  <a:lnTo>
                    <a:pt x="1815278" y="238902"/>
                  </a:lnTo>
                  <a:cubicBezTo>
                    <a:pt x="1815278" y="300938"/>
                    <a:pt x="1764988" y="351227"/>
                    <a:pt x="1702952" y="351227"/>
                  </a:cubicBezTo>
                  <a:lnTo>
                    <a:pt x="112326" y="351227"/>
                  </a:lnTo>
                  <a:cubicBezTo>
                    <a:pt x="82535" y="351227"/>
                    <a:pt x="53965" y="339393"/>
                    <a:pt x="32899" y="318328"/>
                  </a:cubicBezTo>
                  <a:cubicBezTo>
                    <a:pt x="11834" y="297263"/>
                    <a:pt x="0" y="268692"/>
                    <a:pt x="0" y="238902"/>
                  </a:cubicBezTo>
                  <a:lnTo>
                    <a:pt x="0" y="112326"/>
                  </a:lnTo>
                  <a:cubicBezTo>
                    <a:pt x="0" y="82535"/>
                    <a:pt x="11834" y="53965"/>
                    <a:pt x="32899" y="32899"/>
                  </a:cubicBezTo>
                  <a:cubicBezTo>
                    <a:pt x="53965" y="11834"/>
                    <a:pt x="82535" y="0"/>
                    <a:pt x="112326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DE59">
                    <a:alpha val="100000"/>
                  </a:srgbClr>
                </a:gs>
                <a:gs pos="100000">
                  <a:srgbClr val="FF914D">
                    <a:alpha val="100000"/>
                  </a:srgbClr>
                </a:gs>
              </a:gsLst>
              <a:lin ang="0"/>
            </a:gra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00"/>
            </a:p>
          </p:txBody>
        </p:sp>
        <p:sp>
          <p:nvSpPr>
            <p:cNvPr id="118" name="TextBox 12"/>
            <p:cNvSpPr txBox="1"/>
            <p:nvPr/>
          </p:nvSpPr>
          <p:spPr>
            <a:xfrm>
              <a:off x="0" y="-9525"/>
              <a:ext cx="1815278" cy="360752"/>
            </a:xfrm>
            <a:prstGeom prst="rect">
              <a:avLst/>
            </a:prstGeom>
          </p:spPr>
          <p:txBody>
            <a:bodyPr lIns="33867" tIns="33867" rIns="33867" bIns="33867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600"/>
                </a:lnSpc>
              </a:pPr>
              <a:endParaRPr sz="800"/>
            </a:p>
          </p:txBody>
        </p:sp>
      </p:grpSp>
      <p:sp>
        <p:nvSpPr>
          <p:cNvPr id="119" name="TextBox 53"/>
          <p:cNvSpPr txBox="1"/>
          <p:nvPr/>
        </p:nvSpPr>
        <p:spPr>
          <a:xfrm>
            <a:off x="7281520" y="5148617"/>
            <a:ext cx="3375949" cy="5800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333"/>
              </a:lnSpc>
            </a:pPr>
            <a:r>
              <a:rPr lang="en-US" sz="1333" b="1" dirty="0">
                <a:solidFill>
                  <a:srgbClr val="090302"/>
                </a:solidFill>
                <a:latin typeface="Articulat Medium"/>
                <a:ea typeface="Articulat Medium"/>
                <a:cs typeface="Articulat Medium"/>
                <a:sym typeface="Articulat Medium"/>
              </a:rPr>
              <a:t>Governance and Coordination Are as Important as Technology</a:t>
            </a:r>
          </a:p>
        </p:txBody>
      </p:sp>
      <p:grpSp>
        <p:nvGrpSpPr>
          <p:cNvPr id="120" name="Group 13"/>
          <p:cNvGrpSpPr/>
          <p:nvPr/>
        </p:nvGrpSpPr>
        <p:grpSpPr>
          <a:xfrm>
            <a:off x="6455180" y="5156141"/>
            <a:ext cx="688233" cy="612603"/>
            <a:chOff x="0" y="0"/>
            <a:chExt cx="812800" cy="812800"/>
          </a:xfrm>
        </p:grpSpPr>
        <p:sp>
          <p:nvSpPr>
            <p:cNvPr id="121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BE0011">
                    <a:alpha val="100000"/>
                  </a:srgbClr>
                </a:gs>
                <a:gs pos="100000">
                  <a:srgbClr val="730D0D">
                    <a:alpha val="100000"/>
                  </a:srgbClr>
                </a:gs>
              </a:gsLst>
              <a:lin ang="0"/>
            </a:gradFill>
            <a:ln w="19050" cap="sq">
              <a:solidFill>
                <a:srgbClr val="FDFDFD"/>
              </a:solidFill>
              <a:prstDash val="solid"/>
              <a:miter/>
            </a:ln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00"/>
            </a:p>
          </p:txBody>
        </p:sp>
        <p:sp>
          <p:nvSpPr>
            <p:cNvPr id="122" name="TextBox 15"/>
            <p:cNvSpPr txBox="1"/>
            <p:nvPr/>
          </p:nvSpPr>
          <p:spPr>
            <a:xfrm>
              <a:off x="76200" y="66675"/>
              <a:ext cx="660400" cy="6699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600"/>
                </a:lnSpc>
              </a:pPr>
              <a:endParaRPr sz="800"/>
            </a:p>
          </p:txBody>
        </p:sp>
      </p:grpSp>
      <p:sp>
        <p:nvSpPr>
          <p:cNvPr id="123" name="Freeform 46"/>
          <p:cNvSpPr/>
          <p:nvPr/>
        </p:nvSpPr>
        <p:spPr>
          <a:xfrm flipV="1">
            <a:off x="6621848" y="5276823"/>
            <a:ext cx="375385" cy="404292"/>
          </a:xfrm>
          <a:custGeom>
            <a:avLst/>
            <a:gdLst/>
            <a:ahLst/>
            <a:cxnLst/>
            <a:rect l="l" t="t" r="r" b="b"/>
            <a:pathLst>
              <a:path w="620201" h="596944">
                <a:moveTo>
                  <a:pt x="0" y="0"/>
                </a:moveTo>
                <a:lnTo>
                  <a:pt x="620201" y="0"/>
                </a:lnTo>
                <a:lnTo>
                  <a:pt x="620201" y="596944"/>
                </a:lnTo>
                <a:lnTo>
                  <a:pt x="0" y="59694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/>
          </a:p>
        </p:txBody>
      </p:sp>
      <p:grpSp>
        <p:nvGrpSpPr>
          <p:cNvPr id="124" name="Group 10"/>
          <p:cNvGrpSpPr/>
          <p:nvPr/>
        </p:nvGrpSpPr>
        <p:grpSpPr>
          <a:xfrm>
            <a:off x="6304602" y="5910360"/>
            <a:ext cx="4634257" cy="750861"/>
            <a:chOff x="0" y="0"/>
            <a:chExt cx="1815278" cy="351227"/>
          </a:xfrm>
        </p:grpSpPr>
        <p:sp>
          <p:nvSpPr>
            <p:cNvPr id="125" name="Freeform 11"/>
            <p:cNvSpPr/>
            <p:nvPr/>
          </p:nvSpPr>
          <p:spPr>
            <a:xfrm>
              <a:off x="0" y="0"/>
              <a:ext cx="1815278" cy="351227"/>
            </a:xfrm>
            <a:custGeom>
              <a:avLst/>
              <a:gdLst/>
              <a:ahLst/>
              <a:cxnLst/>
              <a:rect l="l" t="t" r="r" b="b"/>
              <a:pathLst>
                <a:path w="1815278" h="351227">
                  <a:moveTo>
                    <a:pt x="112326" y="0"/>
                  </a:moveTo>
                  <a:lnTo>
                    <a:pt x="1702952" y="0"/>
                  </a:lnTo>
                  <a:cubicBezTo>
                    <a:pt x="1732743" y="0"/>
                    <a:pt x="1761313" y="11834"/>
                    <a:pt x="1782378" y="32899"/>
                  </a:cubicBezTo>
                  <a:cubicBezTo>
                    <a:pt x="1803443" y="53965"/>
                    <a:pt x="1815278" y="82535"/>
                    <a:pt x="1815278" y="112326"/>
                  </a:cubicBezTo>
                  <a:lnTo>
                    <a:pt x="1815278" y="238902"/>
                  </a:lnTo>
                  <a:cubicBezTo>
                    <a:pt x="1815278" y="300938"/>
                    <a:pt x="1764988" y="351227"/>
                    <a:pt x="1702952" y="351227"/>
                  </a:cubicBezTo>
                  <a:lnTo>
                    <a:pt x="112326" y="351227"/>
                  </a:lnTo>
                  <a:cubicBezTo>
                    <a:pt x="82535" y="351227"/>
                    <a:pt x="53965" y="339393"/>
                    <a:pt x="32899" y="318328"/>
                  </a:cubicBezTo>
                  <a:cubicBezTo>
                    <a:pt x="11834" y="297263"/>
                    <a:pt x="0" y="268692"/>
                    <a:pt x="0" y="238902"/>
                  </a:cubicBezTo>
                  <a:lnTo>
                    <a:pt x="0" y="112326"/>
                  </a:lnTo>
                  <a:cubicBezTo>
                    <a:pt x="0" y="82535"/>
                    <a:pt x="11834" y="53965"/>
                    <a:pt x="32899" y="32899"/>
                  </a:cubicBezTo>
                  <a:cubicBezTo>
                    <a:pt x="53965" y="11834"/>
                    <a:pt x="82535" y="0"/>
                    <a:pt x="112326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DE59">
                    <a:alpha val="100000"/>
                  </a:srgbClr>
                </a:gs>
                <a:gs pos="100000">
                  <a:srgbClr val="FF914D">
                    <a:alpha val="100000"/>
                  </a:srgbClr>
                </a:gs>
              </a:gsLst>
              <a:lin ang="0"/>
            </a:gra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00"/>
            </a:p>
          </p:txBody>
        </p:sp>
        <p:sp>
          <p:nvSpPr>
            <p:cNvPr id="126" name="TextBox 12"/>
            <p:cNvSpPr txBox="1"/>
            <p:nvPr/>
          </p:nvSpPr>
          <p:spPr>
            <a:xfrm>
              <a:off x="0" y="-9525"/>
              <a:ext cx="1815278" cy="360752"/>
            </a:xfrm>
            <a:prstGeom prst="rect">
              <a:avLst/>
            </a:prstGeom>
          </p:spPr>
          <p:txBody>
            <a:bodyPr lIns="33867" tIns="33867" rIns="33867" bIns="33867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600"/>
                </a:lnSpc>
              </a:pPr>
              <a:endParaRPr sz="800"/>
            </a:p>
          </p:txBody>
        </p:sp>
      </p:grpSp>
      <p:grpSp>
        <p:nvGrpSpPr>
          <p:cNvPr id="128" name="Group 13"/>
          <p:cNvGrpSpPr/>
          <p:nvPr/>
        </p:nvGrpSpPr>
        <p:grpSpPr>
          <a:xfrm>
            <a:off x="6418109" y="5979713"/>
            <a:ext cx="688233" cy="612603"/>
            <a:chOff x="0" y="0"/>
            <a:chExt cx="812800" cy="812800"/>
          </a:xfrm>
        </p:grpSpPr>
        <p:sp>
          <p:nvSpPr>
            <p:cNvPr id="129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BE0011">
                    <a:alpha val="100000"/>
                  </a:srgbClr>
                </a:gs>
                <a:gs pos="100000">
                  <a:srgbClr val="730D0D">
                    <a:alpha val="100000"/>
                  </a:srgbClr>
                </a:gs>
              </a:gsLst>
              <a:lin ang="0"/>
            </a:gradFill>
            <a:ln w="19050" cap="sq">
              <a:solidFill>
                <a:srgbClr val="FDFDFD"/>
              </a:solidFill>
              <a:prstDash val="solid"/>
              <a:miter/>
            </a:ln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00"/>
            </a:p>
          </p:txBody>
        </p:sp>
        <p:sp>
          <p:nvSpPr>
            <p:cNvPr id="130" name="TextBox 15"/>
            <p:cNvSpPr txBox="1"/>
            <p:nvPr/>
          </p:nvSpPr>
          <p:spPr>
            <a:xfrm>
              <a:off x="76200" y="66675"/>
              <a:ext cx="660400" cy="6699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600"/>
                </a:lnSpc>
              </a:pPr>
              <a:endParaRPr sz="800" dirty="0"/>
            </a:p>
          </p:txBody>
        </p:sp>
      </p:grpSp>
      <p:sp>
        <p:nvSpPr>
          <p:cNvPr id="127" name="Freeform 46"/>
          <p:cNvSpPr/>
          <p:nvPr/>
        </p:nvSpPr>
        <p:spPr>
          <a:xfrm flipV="1">
            <a:off x="6580240" y="6022325"/>
            <a:ext cx="375385" cy="404292"/>
          </a:xfrm>
          <a:custGeom>
            <a:avLst/>
            <a:gdLst/>
            <a:ahLst/>
            <a:cxnLst/>
            <a:rect l="l" t="t" r="r" b="b"/>
            <a:pathLst>
              <a:path w="620201" h="596944">
                <a:moveTo>
                  <a:pt x="0" y="0"/>
                </a:moveTo>
                <a:lnTo>
                  <a:pt x="620201" y="0"/>
                </a:lnTo>
                <a:lnTo>
                  <a:pt x="620201" y="596944"/>
                </a:lnTo>
                <a:lnTo>
                  <a:pt x="0" y="59694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/>
          </a:p>
        </p:txBody>
      </p:sp>
      <p:sp>
        <p:nvSpPr>
          <p:cNvPr id="131" name="TextBox 50"/>
          <p:cNvSpPr txBox="1"/>
          <p:nvPr/>
        </p:nvSpPr>
        <p:spPr>
          <a:xfrm>
            <a:off x="7281520" y="6138467"/>
            <a:ext cx="3375949" cy="275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333"/>
              </a:lnSpc>
            </a:pPr>
            <a:r>
              <a:rPr lang="en-US" sz="1600" b="1" dirty="0">
                <a:solidFill>
                  <a:srgbClr val="090302"/>
                </a:solidFill>
                <a:latin typeface="Articulat Medium"/>
                <a:ea typeface="Articulat Medium"/>
                <a:cs typeface="Articulat Medium"/>
                <a:sym typeface="Articulat Medium"/>
              </a:rPr>
              <a:t>Community Data Is Critical</a:t>
            </a:r>
          </a:p>
        </p:txBody>
      </p:sp>
    </p:spTree>
    <p:extLst>
      <p:ext uri="{BB962C8B-B14F-4D97-AF65-F5344CB8AC3E}">
        <p14:creationId xmlns:p14="http://schemas.microsoft.com/office/powerpoint/2010/main" val="3973725408"/>
      </p:ext>
    </p:extLst>
  </p:cSld>
  <p:clrMapOvr>
    <a:masterClrMapping/>
  </p:clrMapOvr>
  <p:transition spd="slow">
    <p:push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1CEC7CD1-8D98-050B-CD9D-3CD3EA0D3DF7}"/>
              </a:ext>
            </a:extLst>
          </p:cNvPr>
          <p:cNvSpPr/>
          <p:nvPr/>
        </p:nvSpPr>
        <p:spPr>
          <a:xfrm>
            <a:off x="304531" y="361507"/>
            <a:ext cx="960743" cy="3492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11425508" y="566475"/>
            <a:ext cx="298599" cy="298599"/>
          </a:xfrm>
          <a:custGeom>
            <a:avLst/>
            <a:gdLst/>
            <a:ahLst/>
            <a:cxnLst/>
            <a:rect l="l" t="t" r="r" b="b"/>
            <a:pathLst>
              <a:path w="447898" h="447898">
                <a:moveTo>
                  <a:pt x="0" y="0"/>
                </a:moveTo>
                <a:lnTo>
                  <a:pt x="447897" y="0"/>
                </a:lnTo>
                <a:lnTo>
                  <a:pt x="447897" y="447898"/>
                </a:lnTo>
                <a:lnTo>
                  <a:pt x="0" y="44789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/>
          </a:p>
        </p:txBody>
      </p:sp>
      <p:sp>
        <p:nvSpPr>
          <p:cNvPr id="3" name="AutoShape 3"/>
          <p:cNvSpPr/>
          <p:nvPr/>
        </p:nvSpPr>
        <p:spPr>
          <a:xfrm>
            <a:off x="304531" y="1035397"/>
            <a:ext cx="11543263" cy="0"/>
          </a:xfrm>
          <a:prstGeom prst="line">
            <a:avLst/>
          </a:prstGeom>
          <a:ln w="9525" cap="flat">
            <a:gradFill>
              <a:gsLst>
                <a:gs pos="0">
                  <a:srgbClr val="0FD351">
                    <a:alpha val="100000"/>
                  </a:srgbClr>
                </a:gs>
                <a:gs pos="100000">
                  <a:srgbClr val="006501">
                    <a:alpha val="100000"/>
                  </a:srgbClr>
                </a:gs>
              </a:gsLst>
              <a:path path="circle">
                <a:fillToRect l="50000" t="50000" r="50000" b="50000"/>
              </a:path>
            </a:gradFill>
            <a:prstDash val="solid"/>
            <a:headEnd type="none" w="sm" len="sm"/>
            <a:tailEnd type="none" w="sm" len="sm"/>
          </a:ln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/>
          </a:p>
        </p:txBody>
      </p:sp>
      <p:sp>
        <p:nvSpPr>
          <p:cNvPr id="4" name="Freeform 4"/>
          <p:cNvSpPr/>
          <p:nvPr/>
        </p:nvSpPr>
        <p:spPr>
          <a:xfrm>
            <a:off x="941867" y="2565104"/>
            <a:ext cx="2191625" cy="2228081"/>
          </a:xfrm>
          <a:custGeom>
            <a:avLst/>
            <a:gdLst/>
            <a:ahLst/>
            <a:cxnLst/>
            <a:rect l="l" t="t" r="r" b="b"/>
            <a:pathLst>
              <a:path w="3132652" h="2482156">
                <a:moveTo>
                  <a:pt x="0" y="0"/>
                </a:moveTo>
                <a:lnTo>
                  <a:pt x="3132652" y="0"/>
                </a:lnTo>
                <a:lnTo>
                  <a:pt x="3132652" y="2482156"/>
                </a:lnTo>
                <a:lnTo>
                  <a:pt x="0" y="248215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/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16200000">
            <a:off x="3013927" y="2873223"/>
            <a:ext cx="1950095" cy="1111554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4763041" y="1384074"/>
            <a:ext cx="6655915" cy="960333"/>
            <a:chOff x="0" y="0"/>
            <a:chExt cx="2632086" cy="37976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632086" cy="379764"/>
            </a:xfrm>
            <a:custGeom>
              <a:avLst/>
              <a:gdLst/>
              <a:ahLst/>
              <a:cxnLst/>
              <a:rect l="l" t="t" r="r" b="b"/>
              <a:pathLst>
                <a:path w="2632086" h="379764">
                  <a:moveTo>
                    <a:pt x="18611" y="0"/>
                  </a:moveTo>
                  <a:lnTo>
                    <a:pt x="2613475" y="0"/>
                  </a:lnTo>
                  <a:cubicBezTo>
                    <a:pt x="2623753" y="0"/>
                    <a:pt x="2632086" y="8332"/>
                    <a:pt x="2632086" y="18611"/>
                  </a:cubicBezTo>
                  <a:lnTo>
                    <a:pt x="2632086" y="361153"/>
                  </a:lnTo>
                  <a:cubicBezTo>
                    <a:pt x="2632086" y="366089"/>
                    <a:pt x="2630125" y="370823"/>
                    <a:pt x="2626635" y="374313"/>
                  </a:cubicBezTo>
                  <a:cubicBezTo>
                    <a:pt x="2623145" y="377803"/>
                    <a:pt x="2618411" y="379764"/>
                    <a:pt x="2613475" y="379764"/>
                  </a:cubicBezTo>
                  <a:lnTo>
                    <a:pt x="18611" y="379764"/>
                  </a:lnTo>
                  <a:cubicBezTo>
                    <a:pt x="8332" y="379764"/>
                    <a:pt x="0" y="371432"/>
                    <a:pt x="0" y="361153"/>
                  </a:cubicBezTo>
                  <a:lnTo>
                    <a:pt x="0" y="18611"/>
                  </a:lnTo>
                  <a:cubicBezTo>
                    <a:pt x="0" y="8332"/>
                    <a:pt x="8332" y="0"/>
                    <a:pt x="18611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FD351">
                    <a:alpha val="100000"/>
                  </a:srgbClr>
                </a:gs>
                <a:gs pos="100000">
                  <a:srgbClr val="006501">
                    <a:alpha val="100000"/>
                  </a:srgbClr>
                </a:gs>
              </a:gsLst>
              <a:path path="circle">
                <a:fillToRect l="50000" t="50000" r="50000" b="50000"/>
              </a:path>
            </a:gra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00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9525"/>
              <a:ext cx="2632086" cy="389289"/>
            </a:xfrm>
            <a:prstGeom prst="rect">
              <a:avLst/>
            </a:prstGeom>
          </p:spPr>
          <p:txBody>
            <a:bodyPr lIns="33867" tIns="33867" rIns="33867" bIns="33867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600"/>
                </a:lnSpc>
              </a:pPr>
              <a:endParaRPr sz="800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304531" y="498162"/>
            <a:ext cx="10580135" cy="4681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3555"/>
              </a:lnSpc>
            </a:pPr>
            <a:r>
              <a:rPr lang="en-US" sz="3600" b="1" spc="-165" dirty="0">
                <a:solidFill>
                  <a:srgbClr val="000000"/>
                </a:solidFill>
                <a:latin typeface="Articulat Medium"/>
                <a:ea typeface="Articulat Medium"/>
                <a:cs typeface="Articulat Medium"/>
                <a:sym typeface="Articulat Medium"/>
              </a:rPr>
              <a:t>YOUTHFUL ALIVE AND HEALTHY (</a:t>
            </a:r>
            <a:r>
              <a:rPr lang="en-US" sz="3600" b="1" spc="-165" dirty="0" err="1">
                <a:solidFill>
                  <a:srgbClr val="000000"/>
                </a:solidFill>
                <a:latin typeface="Articulat Medium"/>
                <a:ea typeface="Articulat Medium"/>
                <a:cs typeface="Articulat Medium"/>
                <a:sym typeface="Articulat Medium"/>
              </a:rPr>
              <a:t>YAaH</a:t>
            </a:r>
            <a:r>
              <a:rPr lang="en-US" sz="3600" b="1" spc="-165" dirty="0">
                <a:solidFill>
                  <a:srgbClr val="000000"/>
                </a:solidFill>
                <a:latin typeface="Articulat Medium"/>
                <a:ea typeface="Articulat Medium"/>
                <a:cs typeface="Articulat Medium"/>
                <a:sym typeface="Articulat Medium"/>
              </a:rPr>
              <a:t>) NAIJA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919614" y="1577122"/>
            <a:ext cx="6424185" cy="8207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144"/>
              </a:lnSpc>
            </a:pPr>
            <a:r>
              <a:rPr lang="en-US" sz="1531" b="1" dirty="0">
                <a:solidFill>
                  <a:srgbClr val="FDFDFD"/>
                </a:solidFill>
                <a:latin typeface="Articulat Medium"/>
                <a:ea typeface="Articulat Medium"/>
                <a:cs typeface="Articulat Medium"/>
                <a:sym typeface="Articulat Medium"/>
              </a:rPr>
              <a:t>Launched in 2022 , formerly referred to as ‘U Test’ is an innovative HIV prevention intervention for Adolescents and Young People (AYP) aged 15 – 24 years. 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4803749" y="2617188"/>
            <a:ext cx="6655915" cy="961121"/>
            <a:chOff x="0" y="0"/>
            <a:chExt cx="2632086" cy="38007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632086" cy="380076"/>
            </a:xfrm>
            <a:custGeom>
              <a:avLst/>
              <a:gdLst/>
              <a:ahLst/>
              <a:cxnLst/>
              <a:rect l="l" t="t" r="r" b="b"/>
              <a:pathLst>
                <a:path w="2632086" h="380076">
                  <a:moveTo>
                    <a:pt x="18611" y="0"/>
                  </a:moveTo>
                  <a:lnTo>
                    <a:pt x="2613475" y="0"/>
                  </a:lnTo>
                  <a:cubicBezTo>
                    <a:pt x="2623753" y="0"/>
                    <a:pt x="2632086" y="8332"/>
                    <a:pt x="2632086" y="18611"/>
                  </a:cubicBezTo>
                  <a:lnTo>
                    <a:pt x="2632086" y="361465"/>
                  </a:lnTo>
                  <a:cubicBezTo>
                    <a:pt x="2632086" y="366401"/>
                    <a:pt x="2630125" y="371135"/>
                    <a:pt x="2626635" y="374625"/>
                  </a:cubicBezTo>
                  <a:cubicBezTo>
                    <a:pt x="2623145" y="378115"/>
                    <a:pt x="2618411" y="380076"/>
                    <a:pt x="2613475" y="380076"/>
                  </a:cubicBezTo>
                  <a:lnTo>
                    <a:pt x="18611" y="380076"/>
                  </a:lnTo>
                  <a:cubicBezTo>
                    <a:pt x="13675" y="380076"/>
                    <a:pt x="8941" y="378115"/>
                    <a:pt x="5451" y="374625"/>
                  </a:cubicBezTo>
                  <a:cubicBezTo>
                    <a:pt x="1961" y="371135"/>
                    <a:pt x="0" y="366401"/>
                    <a:pt x="0" y="361465"/>
                  </a:cubicBezTo>
                  <a:lnTo>
                    <a:pt x="0" y="18611"/>
                  </a:lnTo>
                  <a:cubicBezTo>
                    <a:pt x="0" y="8332"/>
                    <a:pt x="8332" y="0"/>
                    <a:pt x="18611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5170FF">
                    <a:alpha val="100000"/>
                  </a:srgbClr>
                </a:gs>
                <a:gs pos="100000">
                  <a:srgbClr val="FF66C4">
                    <a:alpha val="100000"/>
                  </a:srgbClr>
                </a:gs>
              </a:gsLst>
              <a:lin ang="0"/>
            </a:gra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00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9525"/>
              <a:ext cx="2632086" cy="3896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600"/>
                </a:lnSpc>
              </a:pPr>
              <a:endParaRPr sz="800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4931702" y="2809896"/>
            <a:ext cx="6424185" cy="5230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144"/>
              </a:lnSpc>
            </a:pPr>
            <a:r>
              <a:rPr lang="en-US" sz="1531" b="1" dirty="0">
                <a:solidFill>
                  <a:srgbClr val="FDFDFD"/>
                </a:solidFill>
                <a:latin typeface="Articulat Medium"/>
                <a:ea typeface="Articulat Medium"/>
                <a:cs typeface="Articulat Medium"/>
                <a:sym typeface="Articulat Medium"/>
              </a:rPr>
              <a:t>The intervention aims to create awareness and scale up the uptake of two (2) high-impact HIV prevention tools – HIVST and </a:t>
            </a:r>
            <a:r>
              <a:rPr lang="en-US" sz="1531" b="1" dirty="0" err="1">
                <a:solidFill>
                  <a:srgbClr val="FDFDFD"/>
                </a:solidFill>
                <a:latin typeface="Articulat Medium"/>
                <a:ea typeface="Articulat Medium"/>
                <a:cs typeface="Articulat Medium"/>
                <a:sym typeface="Articulat Medium"/>
              </a:rPr>
              <a:t>PrEP</a:t>
            </a:r>
            <a:r>
              <a:rPr lang="en-US" sz="1531" b="1" dirty="0">
                <a:solidFill>
                  <a:srgbClr val="FDFDFD"/>
                </a:solidFill>
                <a:latin typeface="Articulat Medium"/>
                <a:ea typeface="Articulat Medium"/>
                <a:cs typeface="Articulat Medium"/>
                <a:sym typeface="Articulat Medium"/>
              </a:rPr>
              <a:t> amongst AYP in Nigeria.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4844457" y="3850302"/>
            <a:ext cx="6655915" cy="942883"/>
            <a:chOff x="0" y="0"/>
            <a:chExt cx="2632086" cy="372864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2632086" cy="372864"/>
            </a:xfrm>
            <a:custGeom>
              <a:avLst/>
              <a:gdLst/>
              <a:ahLst/>
              <a:cxnLst/>
              <a:rect l="l" t="t" r="r" b="b"/>
              <a:pathLst>
                <a:path w="2632086" h="372864">
                  <a:moveTo>
                    <a:pt x="18611" y="0"/>
                  </a:moveTo>
                  <a:lnTo>
                    <a:pt x="2613475" y="0"/>
                  </a:lnTo>
                  <a:cubicBezTo>
                    <a:pt x="2623753" y="0"/>
                    <a:pt x="2632086" y="8332"/>
                    <a:pt x="2632086" y="18611"/>
                  </a:cubicBezTo>
                  <a:lnTo>
                    <a:pt x="2632086" y="354253"/>
                  </a:lnTo>
                  <a:cubicBezTo>
                    <a:pt x="2632086" y="359189"/>
                    <a:pt x="2630125" y="363923"/>
                    <a:pt x="2626635" y="367413"/>
                  </a:cubicBezTo>
                  <a:cubicBezTo>
                    <a:pt x="2623145" y="370903"/>
                    <a:pt x="2618411" y="372864"/>
                    <a:pt x="2613475" y="372864"/>
                  </a:cubicBezTo>
                  <a:lnTo>
                    <a:pt x="18611" y="372864"/>
                  </a:lnTo>
                  <a:cubicBezTo>
                    <a:pt x="8332" y="372864"/>
                    <a:pt x="0" y="364531"/>
                    <a:pt x="0" y="354253"/>
                  </a:cubicBezTo>
                  <a:lnTo>
                    <a:pt x="0" y="18611"/>
                  </a:lnTo>
                  <a:cubicBezTo>
                    <a:pt x="0" y="8332"/>
                    <a:pt x="8332" y="0"/>
                    <a:pt x="18611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FD351">
                    <a:alpha val="100000"/>
                  </a:srgbClr>
                </a:gs>
                <a:gs pos="100000">
                  <a:srgbClr val="006501">
                    <a:alpha val="100000"/>
                  </a:srgbClr>
                </a:gs>
              </a:gsLst>
              <a:path path="circle">
                <a:fillToRect l="50000" t="50000" r="50000" b="50000"/>
              </a:path>
            </a:gra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00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9525"/>
              <a:ext cx="2632086" cy="382389"/>
            </a:xfrm>
            <a:prstGeom prst="rect">
              <a:avLst/>
            </a:prstGeom>
          </p:spPr>
          <p:txBody>
            <a:bodyPr lIns="33867" tIns="33867" rIns="33867" bIns="33867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600"/>
                </a:lnSpc>
              </a:pPr>
              <a:endParaRPr sz="800"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4944623" y="4044546"/>
            <a:ext cx="6424185" cy="5257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144"/>
              </a:lnSpc>
            </a:pPr>
            <a:r>
              <a:rPr lang="en-US" sz="1531" b="1">
                <a:solidFill>
                  <a:srgbClr val="FDFDFD"/>
                </a:solidFill>
                <a:latin typeface="Articulat Medium"/>
                <a:ea typeface="Articulat Medium"/>
                <a:cs typeface="Articulat Medium"/>
                <a:sym typeface="Articulat Medium"/>
              </a:rPr>
              <a:t>The intervention is a flagship national AYP HIV intervention owned and driven by the government and AYP, supported by partners.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4850285" y="5027821"/>
            <a:ext cx="6655915" cy="967200"/>
            <a:chOff x="0" y="0"/>
            <a:chExt cx="2632086" cy="38248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2632086" cy="382480"/>
            </a:xfrm>
            <a:custGeom>
              <a:avLst/>
              <a:gdLst/>
              <a:ahLst/>
              <a:cxnLst/>
              <a:rect l="l" t="t" r="r" b="b"/>
              <a:pathLst>
                <a:path w="2632086" h="382480">
                  <a:moveTo>
                    <a:pt x="18611" y="0"/>
                  </a:moveTo>
                  <a:lnTo>
                    <a:pt x="2613475" y="0"/>
                  </a:lnTo>
                  <a:cubicBezTo>
                    <a:pt x="2623753" y="0"/>
                    <a:pt x="2632086" y="8332"/>
                    <a:pt x="2632086" y="18611"/>
                  </a:cubicBezTo>
                  <a:lnTo>
                    <a:pt x="2632086" y="363869"/>
                  </a:lnTo>
                  <a:cubicBezTo>
                    <a:pt x="2632086" y="368805"/>
                    <a:pt x="2630125" y="373539"/>
                    <a:pt x="2626635" y="377029"/>
                  </a:cubicBezTo>
                  <a:cubicBezTo>
                    <a:pt x="2623145" y="380519"/>
                    <a:pt x="2618411" y="382480"/>
                    <a:pt x="2613475" y="382480"/>
                  </a:cubicBezTo>
                  <a:lnTo>
                    <a:pt x="18611" y="382480"/>
                  </a:lnTo>
                  <a:cubicBezTo>
                    <a:pt x="13675" y="382480"/>
                    <a:pt x="8941" y="380519"/>
                    <a:pt x="5451" y="377029"/>
                  </a:cubicBezTo>
                  <a:cubicBezTo>
                    <a:pt x="1961" y="373539"/>
                    <a:pt x="0" y="368805"/>
                    <a:pt x="0" y="363869"/>
                  </a:cubicBezTo>
                  <a:lnTo>
                    <a:pt x="0" y="18611"/>
                  </a:lnTo>
                  <a:cubicBezTo>
                    <a:pt x="0" y="8332"/>
                    <a:pt x="8332" y="0"/>
                    <a:pt x="18611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5170FF">
                    <a:alpha val="100000"/>
                  </a:srgbClr>
                </a:gs>
                <a:gs pos="100000">
                  <a:srgbClr val="FF66C4">
                    <a:alpha val="100000"/>
                  </a:srgbClr>
                </a:gs>
              </a:gsLst>
              <a:lin ang="0"/>
            </a:gra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00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9525"/>
              <a:ext cx="2632086" cy="392005"/>
            </a:xfrm>
            <a:prstGeom prst="rect">
              <a:avLst/>
            </a:prstGeom>
          </p:spPr>
          <p:txBody>
            <a:bodyPr lIns="33867" tIns="33867" rIns="33867" bIns="33867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600"/>
                </a:lnSpc>
              </a:pPr>
              <a:endParaRPr sz="800"/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4919614" y="5105547"/>
            <a:ext cx="6424185" cy="7921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144"/>
              </a:lnSpc>
            </a:pPr>
            <a:r>
              <a:rPr lang="en-US" sz="1531" b="1">
                <a:solidFill>
                  <a:srgbClr val="FDFDFD"/>
                </a:solidFill>
                <a:latin typeface="Articulat Medium"/>
                <a:ea typeface="Articulat Medium"/>
                <a:cs typeface="Articulat Medium"/>
                <a:sym typeface="Articulat Medium"/>
              </a:rPr>
              <a:t>It has been integrated into existing service provision structures/programs that are already providing HIV prevention services for AYP or have the potential to do so.</a:t>
            </a:r>
          </a:p>
        </p:txBody>
      </p:sp>
      <p:sp>
        <p:nvSpPr>
          <p:cNvPr id="23" name="Freeform 23"/>
          <p:cNvSpPr/>
          <p:nvPr/>
        </p:nvSpPr>
        <p:spPr>
          <a:xfrm>
            <a:off x="11122170" y="-36328"/>
            <a:ext cx="866630" cy="602803"/>
          </a:xfrm>
          <a:custGeom>
            <a:avLst/>
            <a:gdLst/>
            <a:ahLst/>
            <a:cxnLst/>
            <a:rect l="l" t="t" r="r" b="b"/>
            <a:pathLst>
              <a:path w="1357912" h="858529">
                <a:moveTo>
                  <a:pt x="0" y="0"/>
                </a:moveTo>
                <a:lnTo>
                  <a:pt x="1357912" y="0"/>
                </a:lnTo>
                <a:lnTo>
                  <a:pt x="1357912" y="858529"/>
                </a:lnTo>
                <a:lnTo>
                  <a:pt x="0" y="85852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/>
          </a:p>
        </p:txBody>
      </p:sp>
      <p:sp>
        <p:nvSpPr>
          <p:cNvPr id="24" name="Freeform 8"/>
          <p:cNvSpPr/>
          <p:nvPr/>
        </p:nvSpPr>
        <p:spPr>
          <a:xfrm>
            <a:off x="9757512" y="-87242"/>
            <a:ext cx="1459822" cy="821150"/>
          </a:xfrm>
          <a:custGeom>
            <a:avLst/>
            <a:gdLst/>
            <a:ahLst/>
            <a:cxnLst/>
            <a:rect l="l" t="t" r="r" b="b"/>
            <a:pathLst>
              <a:path w="2189733" h="1231725">
                <a:moveTo>
                  <a:pt x="0" y="0"/>
                </a:moveTo>
                <a:lnTo>
                  <a:pt x="2189734" y="0"/>
                </a:lnTo>
                <a:lnTo>
                  <a:pt x="2189734" y="1231725"/>
                </a:lnTo>
                <a:lnTo>
                  <a:pt x="0" y="123172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/>
          </a:p>
        </p:txBody>
      </p:sp>
    </p:spTree>
  </p:cSld>
  <p:clrMapOvr>
    <a:masterClrMapping/>
  </p:clrMapOvr>
  <p:transition spd="slow">
    <p:push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5D6E2C59-561E-36DC-8658-0698F2B32E5C}"/>
              </a:ext>
            </a:extLst>
          </p:cNvPr>
          <p:cNvSpPr/>
          <p:nvPr/>
        </p:nvSpPr>
        <p:spPr>
          <a:xfrm>
            <a:off x="304531" y="349738"/>
            <a:ext cx="876067" cy="4681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11425508" y="566475"/>
            <a:ext cx="298599" cy="298599"/>
          </a:xfrm>
          <a:custGeom>
            <a:avLst/>
            <a:gdLst/>
            <a:ahLst/>
            <a:cxnLst/>
            <a:rect l="l" t="t" r="r" b="b"/>
            <a:pathLst>
              <a:path w="447898" h="447898">
                <a:moveTo>
                  <a:pt x="0" y="0"/>
                </a:moveTo>
                <a:lnTo>
                  <a:pt x="447897" y="0"/>
                </a:lnTo>
                <a:lnTo>
                  <a:pt x="447897" y="447898"/>
                </a:lnTo>
                <a:lnTo>
                  <a:pt x="0" y="44789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/>
          </a:p>
        </p:txBody>
      </p:sp>
      <p:sp>
        <p:nvSpPr>
          <p:cNvPr id="3" name="AutoShape 3"/>
          <p:cNvSpPr/>
          <p:nvPr/>
        </p:nvSpPr>
        <p:spPr>
          <a:xfrm>
            <a:off x="304531" y="1035397"/>
            <a:ext cx="11543263" cy="0"/>
          </a:xfrm>
          <a:prstGeom prst="line">
            <a:avLst/>
          </a:prstGeom>
          <a:ln w="9525" cap="flat">
            <a:gradFill>
              <a:gsLst>
                <a:gs pos="0">
                  <a:srgbClr val="0FD351">
                    <a:alpha val="100000"/>
                  </a:srgbClr>
                </a:gs>
                <a:gs pos="100000">
                  <a:srgbClr val="006501">
                    <a:alpha val="100000"/>
                  </a:srgbClr>
                </a:gs>
              </a:gsLst>
              <a:path path="circle">
                <a:fillToRect l="50000" t="50000" r="50000" b="50000"/>
              </a:path>
            </a:gradFill>
            <a:prstDash val="solid"/>
            <a:headEnd type="none" w="sm" len="sm"/>
            <a:tailEnd type="none" w="sm" len="sm"/>
          </a:ln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/>
          </a:p>
        </p:txBody>
      </p:sp>
      <p:grpSp>
        <p:nvGrpSpPr>
          <p:cNvPr id="4" name="Group 4"/>
          <p:cNvGrpSpPr/>
          <p:nvPr/>
        </p:nvGrpSpPr>
        <p:grpSpPr>
          <a:xfrm>
            <a:off x="685800" y="2773582"/>
            <a:ext cx="2763281" cy="2625238"/>
            <a:chOff x="0" y="0"/>
            <a:chExt cx="1091719" cy="103713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091719" cy="1037131"/>
            </a:xfrm>
            <a:custGeom>
              <a:avLst/>
              <a:gdLst/>
              <a:ahLst/>
              <a:cxnLst/>
              <a:rect l="l" t="t" r="r" b="b"/>
              <a:pathLst>
                <a:path w="1091719" h="1037131">
                  <a:moveTo>
                    <a:pt x="1091719" y="56034"/>
                  </a:moveTo>
                  <a:lnTo>
                    <a:pt x="1091719" y="981097"/>
                  </a:lnTo>
                  <a:cubicBezTo>
                    <a:pt x="1091719" y="1012044"/>
                    <a:pt x="1066631" y="1037131"/>
                    <a:pt x="1035684" y="1037131"/>
                  </a:cubicBezTo>
                  <a:lnTo>
                    <a:pt x="56034" y="1037131"/>
                  </a:lnTo>
                  <a:cubicBezTo>
                    <a:pt x="25087" y="1037131"/>
                    <a:pt x="0" y="1012044"/>
                    <a:pt x="0" y="981097"/>
                  </a:cubicBezTo>
                  <a:lnTo>
                    <a:pt x="0" y="56034"/>
                  </a:lnTo>
                  <a:cubicBezTo>
                    <a:pt x="0" y="25087"/>
                    <a:pt x="25087" y="0"/>
                    <a:pt x="56034" y="0"/>
                  </a:cubicBezTo>
                  <a:lnTo>
                    <a:pt x="1035684" y="0"/>
                  </a:lnTo>
                  <a:cubicBezTo>
                    <a:pt x="1066631" y="0"/>
                    <a:pt x="1091719" y="25087"/>
                    <a:pt x="1091719" y="56034"/>
                  </a:cubicBezTo>
                  <a:close/>
                </a:path>
              </a:pathLst>
            </a:custGeom>
            <a:solidFill>
              <a:srgbClr val="0D9741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00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9525"/>
              <a:ext cx="1091719" cy="1046656"/>
            </a:xfrm>
            <a:prstGeom prst="rect">
              <a:avLst/>
            </a:prstGeom>
          </p:spPr>
          <p:txBody>
            <a:bodyPr lIns="33867" tIns="33867" rIns="33867" bIns="33867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600"/>
                </a:lnSpc>
              </a:pPr>
              <a:endParaRPr sz="800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139146" y="1426232"/>
            <a:ext cx="1856589" cy="499593"/>
            <a:chOff x="0" y="0"/>
            <a:chExt cx="733467" cy="19737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733467" cy="197370"/>
            </a:xfrm>
            <a:custGeom>
              <a:avLst/>
              <a:gdLst/>
              <a:ahLst/>
              <a:cxnLst/>
              <a:rect l="l" t="t" r="r" b="b"/>
              <a:pathLst>
                <a:path w="733467" h="197370">
                  <a:moveTo>
                    <a:pt x="98685" y="0"/>
                  </a:moveTo>
                  <a:lnTo>
                    <a:pt x="634782" y="0"/>
                  </a:lnTo>
                  <a:cubicBezTo>
                    <a:pt x="660955" y="0"/>
                    <a:pt x="686056" y="10397"/>
                    <a:pt x="704563" y="28904"/>
                  </a:cubicBezTo>
                  <a:cubicBezTo>
                    <a:pt x="723070" y="47411"/>
                    <a:pt x="733467" y="72512"/>
                    <a:pt x="733467" y="98685"/>
                  </a:cubicBezTo>
                  <a:lnTo>
                    <a:pt x="733467" y="98685"/>
                  </a:lnTo>
                  <a:cubicBezTo>
                    <a:pt x="733467" y="124858"/>
                    <a:pt x="723070" y="149959"/>
                    <a:pt x="704563" y="168466"/>
                  </a:cubicBezTo>
                  <a:cubicBezTo>
                    <a:pt x="686056" y="186973"/>
                    <a:pt x="660955" y="197370"/>
                    <a:pt x="634782" y="197370"/>
                  </a:cubicBezTo>
                  <a:lnTo>
                    <a:pt x="98685" y="197370"/>
                  </a:lnTo>
                  <a:cubicBezTo>
                    <a:pt x="72512" y="197370"/>
                    <a:pt x="47411" y="186973"/>
                    <a:pt x="28904" y="168466"/>
                  </a:cubicBezTo>
                  <a:cubicBezTo>
                    <a:pt x="10397" y="149959"/>
                    <a:pt x="0" y="124858"/>
                    <a:pt x="0" y="98685"/>
                  </a:cubicBezTo>
                  <a:lnTo>
                    <a:pt x="0" y="98685"/>
                  </a:lnTo>
                  <a:cubicBezTo>
                    <a:pt x="0" y="72512"/>
                    <a:pt x="10397" y="47411"/>
                    <a:pt x="28904" y="28904"/>
                  </a:cubicBezTo>
                  <a:cubicBezTo>
                    <a:pt x="47411" y="10397"/>
                    <a:pt x="72512" y="0"/>
                    <a:pt x="98685" y="0"/>
                  </a:cubicBezTo>
                  <a:close/>
                </a:path>
              </a:pathLst>
            </a:custGeom>
            <a:solidFill>
              <a:srgbClr val="FDFDFD"/>
            </a:solidFill>
            <a:ln w="9525" cap="rnd">
              <a:gradFill>
                <a:gsLst>
                  <a:gs pos="0">
                    <a:srgbClr val="5170FF">
                      <a:alpha val="100000"/>
                    </a:srgbClr>
                  </a:gs>
                  <a:gs pos="100000">
                    <a:srgbClr val="FF66C4">
                      <a:alpha val="100000"/>
                    </a:srgbClr>
                  </a:gs>
                </a:gsLst>
                <a:lin ang="0"/>
              </a:gradFill>
              <a:prstDash val="solid"/>
              <a:round/>
            </a:ln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00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9525"/>
              <a:ext cx="733467" cy="206895"/>
            </a:xfrm>
            <a:prstGeom prst="rect">
              <a:avLst/>
            </a:prstGeom>
          </p:spPr>
          <p:txBody>
            <a:bodyPr lIns="33867" tIns="33867" rIns="33867" bIns="33867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600"/>
                </a:lnSpc>
              </a:pPr>
              <a:endParaRPr sz="800"/>
            </a:p>
          </p:txBody>
        </p:sp>
      </p:grpSp>
      <p:sp>
        <p:nvSpPr>
          <p:cNvPr id="10" name="AutoShape 10"/>
          <p:cNvSpPr/>
          <p:nvPr/>
        </p:nvSpPr>
        <p:spPr>
          <a:xfrm>
            <a:off x="3608673" y="4086200"/>
            <a:ext cx="567516" cy="0"/>
          </a:xfrm>
          <a:prstGeom prst="line">
            <a:avLst/>
          </a:prstGeom>
          <a:ln w="38100" cap="flat">
            <a:gradFill>
              <a:gsLst>
                <a:gs pos="0">
                  <a:srgbClr val="5170FF">
                    <a:alpha val="100000"/>
                  </a:srgbClr>
                </a:gs>
                <a:gs pos="100000">
                  <a:srgbClr val="FF66C4">
                    <a:alpha val="100000"/>
                  </a:srgbClr>
                </a:gs>
              </a:gsLst>
              <a:lin ang="0"/>
            </a:gradFill>
            <a:prstDash val="solid"/>
            <a:headEnd type="none" w="sm" len="sm"/>
            <a:tailEnd type="triangle" w="lg" len="med"/>
          </a:ln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/>
          </a:p>
        </p:txBody>
      </p:sp>
      <p:grpSp>
        <p:nvGrpSpPr>
          <p:cNvPr id="11" name="Group 11"/>
          <p:cNvGrpSpPr/>
          <p:nvPr/>
        </p:nvGrpSpPr>
        <p:grpSpPr>
          <a:xfrm>
            <a:off x="5071444" y="1426232"/>
            <a:ext cx="1856589" cy="499593"/>
            <a:chOff x="0" y="0"/>
            <a:chExt cx="733467" cy="19737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733467" cy="197370"/>
            </a:xfrm>
            <a:custGeom>
              <a:avLst/>
              <a:gdLst/>
              <a:ahLst/>
              <a:cxnLst/>
              <a:rect l="l" t="t" r="r" b="b"/>
              <a:pathLst>
                <a:path w="733467" h="197370">
                  <a:moveTo>
                    <a:pt x="98685" y="0"/>
                  </a:moveTo>
                  <a:lnTo>
                    <a:pt x="634782" y="0"/>
                  </a:lnTo>
                  <a:cubicBezTo>
                    <a:pt x="660955" y="0"/>
                    <a:pt x="686056" y="10397"/>
                    <a:pt x="704563" y="28904"/>
                  </a:cubicBezTo>
                  <a:cubicBezTo>
                    <a:pt x="723070" y="47411"/>
                    <a:pt x="733467" y="72512"/>
                    <a:pt x="733467" y="98685"/>
                  </a:cubicBezTo>
                  <a:lnTo>
                    <a:pt x="733467" y="98685"/>
                  </a:lnTo>
                  <a:cubicBezTo>
                    <a:pt x="733467" y="124858"/>
                    <a:pt x="723070" y="149959"/>
                    <a:pt x="704563" y="168466"/>
                  </a:cubicBezTo>
                  <a:cubicBezTo>
                    <a:pt x="686056" y="186973"/>
                    <a:pt x="660955" y="197370"/>
                    <a:pt x="634782" y="197370"/>
                  </a:cubicBezTo>
                  <a:lnTo>
                    <a:pt x="98685" y="197370"/>
                  </a:lnTo>
                  <a:cubicBezTo>
                    <a:pt x="72512" y="197370"/>
                    <a:pt x="47411" y="186973"/>
                    <a:pt x="28904" y="168466"/>
                  </a:cubicBezTo>
                  <a:cubicBezTo>
                    <a:pt x="10397" y="149959"/>
                    <a:pt x="0" y="124858"/>
                    <a:pt x="0" y="98685"/>
                  </a:cubicBezTo>
                  <a:lnTo>
                    <a:pt x="0" y="98685"/>
                  </a:lnTo>
                  <a:cubicBezTo>
                    <a:pt x="0" y="72512"/>
                    <a:pt x="10397" y="47411"/>
                    <a:pt x="28904" y="28904"/>
                  </a:cubicBezTo>
                  <a:cubicBezTo>
                    <a:pt x="47411" y="10397"/>
                    <a:pt x="72512" y="0"/>
                    <a:pt x="98685" y="0"/>
                  </a:cubicBezTo>
                  <a:close/>
                </a:path>
              </a:pathLst>
            </a:custGeom>
            <a:solidFill>
              <a:srgbClr val="FDFDFD"/>
            </a:solidFill>
            <a:ln w="9525" cap="rnd">
              <a:gradFill>
                <a:gsLst>
                  <a:gs pos="0">
                    <a:srgbClr val="5170FF">
                      <a:alpha val="100000"/>
                    </a:srgbClr>
                  </a:gs>
                  <a:gs pos="100000">
                    <a:srgbClr val="FF66C4">
                      <a:alpha val="100000"/>
                    </a:srgbClr>
                  </a:gs>
                </a:gsLst>
                <a:lin ang="0"/>
              </a:gradFill>
              <a:prstDash val="solid"/>
              <a:round/>
            </a:ln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00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9525"/>
              <a:ext cx="733467" cy="206895"/>
            </a:xfrm>
            <a:prstGeom prst="rect">
              <a:avLst/>
            </a:prstGeom>
          </p:spPr>
          <p:txBody>
            <a:bodyPr lIns="33867" tIns="33867" rIns="33867" bIns="33867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600"/>
                </a:lnSpc>
              </a:pPr>
              <a:endParaRPr sz="800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4559188" y="2152892"/>
            <a:ext cx="3073626" cy="2625238"/>
            <a:chOff x="0" y="0"/>
            <a:chExt cx="1214330" cy="1037131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214330" cy="1037131"/>
            </a:xfrm>
            <a:custGeom>
              <a:avLst/>
              <a:gdLst/>
              <a:ahLst/>
              <a:cxnLst/>
              <a:rect l="l" t="t" r="r" b="b"/>
              <a:pathLst>
                <a:path w="1214330" h="1037131">
                  <a:moveTo>
                    <a:pt x="1214330" y="50376"/>
                  </a:moveTo>
                  <a:lnTo>
                    <a:pt x="1214330" y="986754"/>
                  </a:lnTo>
                  <a:cubicBezTo>
                    <a:pt x="1214330" y="1000115"/>
                    <a:pt x="1209022" y="1012929"/>
                    <a:pt x="1199575" y="1022376"/>
                  </a:cubicBezTo>
                  <a:cubicBezTo>
                    <a:pt x="1190127" y="1031823"/>
                    <a:pt x="1177314" y="1037131"/>
                    <a:pt x="1163953" y="1037131"/>
                  </a:cubicBezTo>
                  <a:lnTo>
                    <a:pt x="50376" y="1037131"/>
                  </a:lnTo>
                  <a:cubicBezTo>
                    <a:pt x="22554" y="1037131"/>
                    <a:pt x="0" y="1014577"/>
                    <a:pt x="0" y="986754"/>
                  </a:cubicBezTo>
                  <a:lnTo>
                    <a:pt x="0" y="50376"/>
                  </a:lnTo>
                  <a:cubicBezTo>
                    <a:pt x="0" y="22554"/>
                    <a:pt x="22554" y="0"/>
                    <a:pt x="50376" y="0"/>
                  </a:cubicBezTo>
                  <a:lnTo>
                    <a:pt x="1163953" y="0"/>
                  </a:lnTo>
                  <a:cubicBezTo>
                    <a:pt x="1191775" y="0"/>
                    <a:pt x="1214330" y="22554"/>
                    <a:pt x="1214330" y="50376"/>
                  </a:cubicBezTo>
                  <a:close/>
                </a:path>
              </a:pathLst>
            </a:custGeom>
            <a:solidFill>
              <a:srgbClr val="0D9741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00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9525"/>
              <a:ext cx="1214330" cy="1046656"/>
            </a:xfrm>
            <a:prstGeom prst="rect">
              <a:avLst/>
            </a:prstGeom>
          </p:spPr>
          <p:txBody>
            <a:bodyPr lIns="33867" tIns="33867" rIns="33867" bIns="33867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600"/>
                </a:lnSpc>
              </a:pPr>
              <a:endParaRPr sz="800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4621922" y="4086200"/>
            <a:ext cx="2908481" cy="2638611"/>
            <a:chOff x="0" y="0"/>
            <a:chExt cx="1214330" cy="1017872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214330" cy="1017872"/>
            </a:xfrm>
            <a:custGeom>
              <a:avLst/>
              <a:gdLst/>
              <a:ahLst/>
              <a:cxnLst/>
              <a:rect l="l" t="t" r="r" b="b"/>
              <a:pathLst>
                <a:path w="1214330" h="1017872">
                  <a:moveTo>
                    <a:pt x="1214330" y="50376"/>
                  </a:moveTo>
                  <a:lnTo>
                    <a:pt x="1214330" y="967496"/>
                  </a:lnTo>
                  <a:cubicBezTo>
                    <a:pt x="1214330" y="980857"/>
                    <a:pt x="1209022" y="993670"/>
                    <a:pt x="1199575" y="1003117"/>
                  </a:cubicBezTo>
                  <a:cubicBezTo>
                    <a:pt x="1190127" y="1012565"/>
                    <a:pt x="1177314" y="1017872"/>
                    <a:pt x="1163953" y="1017872"/>
                  </a:cubicBezTo>
                  <a:lnTo>
                    <a:pt x="50376" y="1017872"/>
                  </a:lnTo>
                  <a:cubicBezTo>
                    <a:pt x="37016" y="1017872"/>
                    <a:pt x="24202" y="1012565"/>
                    <a:pt x="14755" y="1003117"/>
                  </a:cubicBezTo>
                  <a:cubicBezTo>
                    <a:pt x="5308" y="993670"/>
                    <a:pt x="0" y="980857"/>
                    <a:pt x="0" y="967496"/>
                  </a:cubicBezTo>
                  <a:lnTo>
                    <a:pt x="0" y="50376"/>
                  </a:lnTo>
                  <a:cubicBezTo>
                    <a:pt x="0" y="22554"/>
                    <a:pt x="22554" y="0"/>
                    <a:pt x="50376" y="0"/>
                  </a:cubicBezTo>
                  <a:lnTo>
                    <a:pt x="1163953" y="0"/>
                  </a:lnTo>
                  <a:cubicBezTo>
                    <a:pt x="1191775" y="0"/>
                    <a:pt x="1214330" y="22554"/>
                    <a:pt x="1214330" y="50376"/>
                  </a:cubicBezTo>
                  <a:close/>
                </a:path>
              </a:pathLst>
            </a:custGeom>
            <a:gradFill rotWithShape="1">
              <a:gsLst>
                <a:gs pos="0">
                  <a:srgbClr val="F7F7F7">
                    <a:alpha val="100000"/>
                  </a:srgbClr>
                </a:gs>
                <a:gs pos="100000">
                  <a:srgbClr val="F0F0F0">
                    <a:alpha val="100000"/>
                  </a:srgbClr>
                </a:gs>
              </a:gsLst>
              <a:lin ang="0"/>
            </a:gra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00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9525"/>
              <a:ext cx="1214330" cy="1027397"/>
            </a:xfrm>
            <a:prstGeom prst="rect">
              <a:avLst/>
            </a:prstGeom>
          </p:spPr>
          <p:txBody>
            <a:bodyPr lIns="33867" tIns="33867" rIns="33867" bIns="33867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600"/>
                </a:lnSpc>
              </a:pPr>
              <a:endParaRPr sz="800"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9004482" y="1387874"/>
            <a:ext cx="1856589" cy="499593"/>
            <a:chOff x="0" y="0"/>
            <a:chExt cx="733467" cy="19737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733467" cy="197370"/>
            </a:xfrm>
            <a:custGeom>
              <a:avLst/>
              <a:gdLst/>
              <a:ahLst/>
              <a:cxnLst/>
              <a:rect l="l" t="t" r="r" b="b"/>
              <a:pathLst>
                <a:path w="733467" h="197370">
                  <a:moveTo>
                    <a:pt x="98685" y="0"/>
                  </a:moveTo>
                  <a:lnTo>
                    <a:pt x="634782" y="0"/>
                  </a:lnTo>
                  <a:cubicBezTo>
                    <a:pt x="660955" y="0"/>
                    <a:pt x="686056" y="10397"/>
                    <a:pt x="704563" y="28904"/>
                  </a:cubicBezTo>
                  <a:cubicBezTo>
                    <a:pt x="723070" y="47411"/>
                    <a:pt x="733467" y="72512"/>
                    <a:pt x="733467" y="98685"/>
                  </a:cubicBezTo>
                  <a:lnTo>
                    <a:pt x="733467" y="98685"/>
                  </a:lnTo>
                  <a:cubicBezTo>
                    <a:pt x="733467" y="124858"/>
                    <a:pt x="723070" y="149959"/>
                    <a:pt x="704563" y="168466"/>
                  </a:cubicBezTo>
                  <a:cubicBezTo>
                    <a:pt x="686056" y="186973"/>
                    <a:pt x="660955" y="197370"/>
                    <a:pt x="634782" y="197370"/>
                  </a:cubicBezTo>
                  <a:lnTo>
                    <a:pt x="98685" y="197370"/>
                  </a:lnTo>
                  <a:cubicBezTo>
                    <a:pt x="72512" y="197370"/>
                    <a:pt x="47411" y="186973"/>
                    <a:pt x="28904" y="168466"/>
                  </a:cubicBezTo>
                  <a:cubicBezTo>
                    <a:pt x="10397" y="149959"/>
                    <a:pt x="0" y="124858"/>
                    <a:pt x="0" y="98685"/>
                  </a:cubicBezTo>
                  <a:lnTo>
                    <a:pt x="0" y="98685"/>
                  </a:lnTo>
                  <a:cubicBezTo>
                    <a:pt x="0" y="72512"/>
                    <a:pt x="10397" y="47411"/>
                    <a:pt x="28904" y="28904"/>
                  </a:cubicBezTo>
                  <a:cubicBezTo>
                    <a:pt x="47411" y="10397"/>
                    <a:pt x="72512" y="0"/>
                    <a:pt x="98685" y="0"/>
                  </a:cubicBezTo>
                  <a:close/>
                </a:path>
              </a:pathLst>
            </a:custGeom>
            <a:solidFill>
              <a:srgbClr val="FDFDFD"/>
            </a:solidFill>
            <a:ln w="9525" cap="rnd">
              <a:gradFill>
                <a:gsLst>
                  <a:gs pos="0">
                    <a:srgbClr val="5170FF">
                      <a:alpha val="100000"/>
                    </a:srgbClr>
                  </a:gs>
                  <a:gs pos="100000">
                    <a:srgbClr val="FF66C4">
                      <a:alpha val="100000"/>
                    </a:srgbClr>
                  </a:gs>
                </a:gsLst>
                <a:lin ang="0"/>
              </a:gradFill>
              <a:prstDash val="solid"/>
              <a:round/>
            </a:ln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00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9525"/>
              <a:ext cx="733467" cy="206895"/>
            </a:xfrm>
            <a:prstGeom prst="rect">
              <a:avLst/>
            </a:prstGeom>
          </p:spPr>
          <p:txBody>
            <a:bodyPr lIns="33867" tIns="33867" rIns="33867" bIns="33867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600"/>
                </a:lnSpc>
              </a:pPr>
              <a:endParaRPr sz="800"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8551136" y="2773582"/>
            <a:ext cx="2763281" cy="2625238"/>
            <a:chOff x="0" y="0"/>
            <a:chExt cx="1091719" cy="1037131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091719" cy="1037131"/>
            </a:xfrm>
            <a:custGeom>
              <a:avLst/>
              <a:gdLst/>
              <a:ahLst/>
              <a:cxnLst/>
              <a:rect l="l" t="t" r="r" b="b"/>
              <a:pathLst>
                <a:path w="1091719" h="1037131">
                  <a:moveTo>
                    <a:pt x="1091719" y="56034"/>
                  </a:moveTo>
                  <a:lnTo>
                    <a:pt x="1091719" y="981097"/>
                  </a:lnTo>
                  <a:cubicBezTo>
                    <a:pt x="1091719" y="1012044"/>
                    <a:pt x="1066631" y="1037131"/>
                    <a:pt x="1035684" y="1037131"/>
                  </a:cubicBezTo>
                  <a:lnTo>
                    <a:pt x="56034" y="1037131"/>
                  </a:lnTo>
                  <a:cubicBezTo>
                    <a:pt x="25087" y="1037131"/>
                    <a:pt x="0" y="1012044"/>
                    <a:pt x="0" y="981097"/>
                  </a:cubicBezTo>
                  <a:lnTo>
                    <a:pt x="0" y="56034"/>
                  </a:lnTo>
                  <a:cubicBezTo>
                    <a:pt x="0" y="25087"/>
                    <a:pt x="25087" y="0"/>
                    <a:pt x="56034" y="0"/>
                  </a:cubicBezTo>
                  <a:lnTo>
                    <a:pt x="1035684" y="0"/>
                  </a:lnTo>
                  <a:cubicBezTo>
                    <a:pt x="1066631" y="0"/>
                    <a:pt x="1091719" y="25087"/>
                    <a:pt x="1091719" y="56034"/>
                  </a:cubicBezTo>
                  <a:close/>
                </a:path>
              </a:pathLst>
            </a:custGeom>
            <a:solidFill>
              <a:srgbClr val="0D9741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00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9525"/>
              <a:ext cx="1091719" cy="1046656"/>
            </a:xfrm>
            <a:prstGeom prst="rect">
              <a:avLst/>
            </a:prstGeom>
          </p:spPr>
          <p:txBody>
            <a:bodyPr lIns="33867" tIns="33867" rIns="33867" bIns="33867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600"/>
                </a:lnSpc>
              </a:pPr>
              <a:endParaRPr sz="800"/>
            </a:p>
          </p:txBody>
        </p:sp>
      </p:grpSp>
      <p:sp>
        <p:nvSpPr>
          <p:cNvPr id="26" name="AutoShape 26"/>
          <p:cNvSpPr/>
          <p:nvPr/>
        </p:nvSpPr>
        <p:spPr>
          <a:xfrm>
            <a:off x="7854284" y="4036989"/>
            <a:ext cx="567516" cy="0"/>
          </a:xfrm>
          <a:prstGeom prst="line">
            <a:avLst/>
          </a:prstGeom>
          <a:ln w="38100" cap="flat">
            <a:gradFill>
              <a:gsLst>
                <a:gs pos="0">
                  <a:srgbClr val="5170FF">
                    <a:alpha val="100000"/>
                  </a:srgbClr>
                </a:gs>
                <a:gs pos="100000">
                  <a:srgbClr val="FF66C4">
                    <a:alpha val="100000"/>
                  </a:srgbClr>
                </a:gs>
              </a:gsLst>
              <a:lin ang="0"/>
            </a:gradFill>
            <a:prstDash val="solid"/>
            <a:headEnd type="none" w="sm" len="sm"/>
            <a:tailEnd type="triangle" w="lg" len="med"/>
          </a:ln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/>
          </a:p>
        </p:txBody>
      </p:sp>
      <p:sp>
        <p:nvSpPr>
          <p:cNvPr id="27" name="Freeform 27"/>
          <p:cNvSpPr/>
          <p:nvPr/>
        </p:nvSpPr>
        <p:spPr>
          <a:xfrm>
            <a:off x="1735845" y="2822959"/>
            <a:ext cx="663191" cy="516460"/>
          </a:xfrm>
          <a:custGeom>
            <a:avLst/>
            <a:gdLst/>
            <a:ahLst/>
            <a:cxnLst/>
            <a:rect l="l" t="t" r="r" b="b"/>
            <a:pathLst>
              <a:path w="994787" h="774690">
                <a:moveTo>
                  <a:pt x="0" y="0"/>
                </a:moveTo>
                <a:lnTo>
                  <a:pt x="994787" y="0"/>
                </a:lnTo>
                <a:lnTo>
                  <a:pt x="994787" y="774691"/>
                </a:lnTo>
                <a:lnTo>
                  <a:pt x="0" y="77469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/>
          </a:p>
        </p:txBody>
      </p:sp>
      <p:sp>
        <p:nvSpPr>
          <p:cNvPr id="28" name="Freeform 28"/>
          <p:cNvSpPr/>
          <p:nvPr/>
        </p:nvSpPr>
        <p:spPr>
          <a:xfrm>
            <a:off x="9655469" y="3006974"/>
            <a:ext cx="554615" cy="554615"/>
          </a:xfrm>
          <a:custGeom>
            <a:avLst/>
            <a:gdLst/>
            <a:ahLst/>
            <a:cxnLst/>
            <a:rect l="l" t="t" r="r" b="b"/>
            <a:pathLst>
              <a:path w="831923" h="831923">
                <a:moveTo>
                  <a:pt x="0" y="0"/>
                </a:moveTo>
                <a:lnTo>
                  <a:pt x="831924" y="0"/>
                </a:lnTo>
                <a:lnTo>
                  <a:pt x="831924" y="831923"/>
                </a:lnTo>
                <a:lnTo>
                  <a:pt x="0" y="83192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/>
          </a:p>
        </p:txBody>
      </p:sp>
      <p:sp>
        <p:nvSpPr>
          <p:cNvPr id="29" name="TextBox 29"/>
          <p:cNvSpPr txBox="1"/>
          <p:nvPr/>
        </p:nvSpPr>
        <p:spPr>
          <a:xfrm>
            <a:off x="344206" y="349738"/>
            <a:ext cx="10580135" cy="4681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3555"/>
              </a:lnSpc>
            </a:pPr>
            <a:r>
              <a:rPr lang="en-US" sz="3600" b="1" spc="-165" dirty="0">
                <a:solidFill>
                  <a:srgbClr val="000000"/>
                </a:solidFill>
                <a:latin typeface="Articulat Medium"/>
                <a:ea typeface="Articulat Medium"/>
                <a:cs typeface="Articulat Medium"/>
                <a:sym typeface="Articulat Medium"/>
              </a:rPr>
              <a:t>PROCESSES AND DESIGN 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391681" y="1479204"/>
            <a:ext cx="1351519" cy="3370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800"/>
              </a:lnSpc>
            </a:pPr>
            <a:r>
              <a:rPr lang="en-US" sz="2000" b="1" dirty="0">
                <a:solidFill>
                  <a:srgbClr val="7030A0"/>
                </a:solidFill>
                <a:latin typeface="Articulat Semi-Bold"/>
                <a:ea typeface="Articulat Semi-Bold"/>
                <a:cs typeface="Articulat Semi-Bold"/>
                <a:sym typeface="Articulat Semi-Bold"/>
              </a:rPr>
              <a:t>Stage 1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875688" y="3339419"/>
            <a:ext cx="2315081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173"/>
              </a:lnSpc>
            </a:pPr>
            <a:r>
              <a:rPr lang="en-US" sz="1175" b="1" dirty="0">
                <a:solidFill>
                  <a:srgbClr val="FFFFFF"/>
                </a:solidFill>
                <a:latin typeface="Articulat Medium"/>
                <a:ea typeface="Articulat Medium"/>
                <a:cs typeface="Articulat Medium"/>
                <a:sym typeface="Articulat Medium"/>
              </a:rPr>
              <a:t>Consultative/Initial brainstorming workshop to identify additional stakeholders to engage with, obtain information and identify intervention areas that require further deep dives and refining. 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5323979" y="1479204"/>
            <a:ext cx="1351519" cy="3370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800"/>
              </a:lnSpc>
            </a:pPr>
            <a:r>
              <a:rPr lang="en-US" sz="2000" b="1" dirty="0">
                <a:solidFill>
                  <a:srgbClr val="7030A0"/>
                </a:solidFill>
                <a:latin typeface="Articulat Semi-Bold"/>
                <a:ea typeface="Articulat Semi-Bold"/>
                <a:cs typeface="Articulat Semi-Bold"/>
                <a:sym typeface="Articulat Semi-Bold"/>
              </a:rPr>
              <a:t>Stage 2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4737649" y="2263964"/>
            <a:ext cx="2716703" cy="16756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891"/>
              </a:lnSpc>
            </a:pPr>
            <a:r>
              <a:rPr lang="en-US" sz="1175" b="1" dirty="0">
                <a:solidFill>
                  <a:srgbClr val="FFFFFF"/>
                </a:solidFill>
                <a:latin typeface="Articulat Medium"/>
                <a:ea typeface="Articulat Medium"/>
                <a:cs typeface="Articulat Medium"/>
                <a:sym typeface="Articulat Medium"/>
              </a:rPr>
              <a:t>Co-creation workshop (Stakeholders workshop) obtain additional refinement for key components and information gaps required to develop a final draft of a program design. This session birthed the thematic areas of the </a:t>
            </a:r>
            <a:r>
              <a:rPr lang="en-US" sz="1175" b="1" dirty="0" err="1">
                <a:solidFill>
                  <a:srgbClr val="FFFFFF"/>
                </a:solidFill>
                <a:latin typeface="Articulat Medium"/>
                <a:ea typeface="Articulat Medium"/>
                <a:cs typeface="Articulat Medium"/>
                <a:sym typeface="Articulat Medium"/>
              </a:rPr>
              <a:t>YAaHNaija</a:t>
            </a:r>
            <a:r>
              <a:rPr lang="en-US" sz="1175" b="1" dirty="0">
                <a:solidFill>
                  <a:srgbClr val="FFFFFF"/>
                </a:solidFill>
                <a:latin typeface="Articulat Medium"/>
                <a:ea typeface="Articulat Medium"/>
                <a:cs typeface="Articulat Medium"/>
                <a:sym typeface="Articulat Medium"/>
              </a:rPr>
              <a:t> intervention;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4807470" y="4300702"/>
            <a:ext cx="2660199" cy="21202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0307" lvl="1" indent="-115153" algn="l">
              <a:lnSpc>
                <a:spcPts val="2059"/>
              </a:lnSpc>
              <a:buFont typeface="Arial"/>
              <a:buChar char="•"/>
            </a:pPr>
            <a:r>
              <a:rPr lang="en-US" sz="1067" b="1" dirty="0">
                <a:solidFill>
                  <a:srgbClr val="7030A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Coordination, </a:t>
            </a:r>
          </a:p>
          <a:p>
            <a:pPr marL="230307" lvl="1" indent="-115153" algn="l">
              <a:lnSpc>
                <a:spcPts val="2059"/>
              </a:lnSpc>
              <a:buFont typeface="Arial"/>
              <a:buChar char="•"/>
            </a:pPr>
            <a:r>
              <a:rPr lang="en-US" sz="1067" b="1" dirty="0">
                <a:solidFill>
                  <a:srgbClr val="7030A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Communication, </a:t>
            </a:r>
          </a:p>
          <a:p>
            <a:pPr marL="230307" lvl="1" indent="-115153" algn="l">
              <a:lnSpc>
                <a:spcPts val="2059"/>
              </a:lnSpc>
              <a:buFont typeface="Arial"/>
              <a:buChar char="•"/>
            </a:pPr>
            <a:r>
              <a:rPr lang="en-US" sz="1067" b="1" dirty="0">
                <a:solidFill>
                  <a:srgbClr val="7030A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Community Service Provision,</a:t>
            </a:r>
          </a:p>
          <a:p>
            <a:pPr marL="230307" lvl="1" indent="-115153" algn="l">
              <a:lnSpc>
                <a:spcPts val="2059"/>
              </a:lnSpc>
              <a:buFont typeface="Arial"/>
              <a:buChar char="•"/>
            </a:pPr>
            <a:r>
              <a:rPr lang="en-US" sz="1067" b="1" dirty="0">
                <a:solidFill>
                  <a:srgbClr val="7030A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Digitization, </a:t>
            </a:r>
          </a:p>
          <a:p>
            <a:pPr marL="230307" lvl="1" indent="-115153" algn="l">
              <a:lnSpc>
                <a:spcPts val="2059"/>
              </a:lnSpc>
              <a:buFont typeface="Arial"/>
              <a:buChar char="•"/>
            </a:pPr>
            <a:r>
              <a:rPr lang="en-US" sz="1067" b="1" dirty="0">
                <a:solidFill>
                  <a:srgbClr val="7030A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Meaningful Youth Engagement (MAYE) and </a:t>
            </a:r>
          </a:p>
          <a:p>
            <a:pPr marL="230307" lvl="1" indent="-115153" algn="l">
              <a:lnSpc>
                <a:spcPts val="2059"/>
              </a:lnSpc>
              <a:buFont typeface="Arial"/>
              <a:buChar char="•"/>
            </a:pPr>
            <a:r>
              <a:rPr lang="en-US" sz="1067" b="1" dirty="0">
                <a:solidFill>
                  <a:srgbClr val="7030A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Monitoring, Evaluation, and Strategic Knowledge Management</a:t>
            </a:r>
            <a:r>
              <a:rPr lang="en-US" sz="1067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.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9257017" y="1440845"/>
            <a:ext cx="1351519" cy="3370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800"/>
              </a:lnSpc>
            </a:pPr>
            <a:r>
              <a:rPr lang="en-US" sz="2000" b="1" dirty="0">
                <a:solidFill>
                  <a:srgbClr val="7030A0"/>
                </a:solidFill>
                <a:latin typeface="Articulat Semi-Bold"/>
                <a:ea typeface="Articulat Semi-Bold"/>
                <a:cs typeface="Articulat Semi-Bold"/>
                <a:sym typeface="Articulat Semi-Bold"/>
              </a:rPr>
              <a:t>Stage 3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8802800" y="3660100"/>
            <a:ext cx="2315081" cy="13798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173"/>
              </a:lnSpc>
            </a:pPr>
            <a:r>
              <a:rPr lang="en-US" sz="1175" b="1" dirty="0">
                <a:solidFill>
                  <a:srgbClr val="FFFFFF"/>
                </a:solidFill>
                <a:latin typeface="Articulat Medium"/>
                <a:ea typeface="Articulat Medium"/>
                <a:cs typeface="Articulat Medium"/>
                <a:sym typeface="Articulat Medium"/>
              </a:rPr>
              <a:t>Stakeholders meeting  to obtain specific deep dives required for further refinement of specific components as the interventions were being implemented. </a:t>
            </a:r>
          </a:p>
        </p:txBody>
      </p:sp>
      <p:sp>
        <p:nvSpPr>
          <p:cNvPr id="37" name="Freeform 37"/>
          <p:cNvSpPr/>
          <p:nvPr/>
        </p:nvSpPr>
        <p:spPr>
          <a:xfrm>
            <a:off x="11286725" y="14987"/>
            <a:ext cx="905275" cy="572353"/>
          </a:xfrm>
          <a:custGeom>
            <a:avLst/>
            <a:gdLst/>
            <a:ahLst/>
            <a:cxnLst/>
            <a:rect l="l" t="t" r="r" b="b"/>
            <a:pathLst>
              <a:path w="1357912" h="858529">
                <a:moveTo>
                  <a:pt x="0" y="0"/>
                </a:moveTo>
                <a:lnTo>
                  <a:pt x="1357912" y="0"/>
                </a:lnTo>
                <a:lnTo>
                  <a:pt x="1357912" y="858529"/>
                </a:lnTo>
                <a:lnTo>
                  <a:pt x="0" y="85852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/>
          </a:p>
        </p:txBody>
      </p:sp>
      <p:sp>
        <p:nvSpPr>
          <p:cNvPr id="38" name="Freeform 8"/>
          <p:cNvSpPr/>
          <p:nvPr/>
        </p:nvSpPr>
        <p:spPr>
          <a:xfrm>
            <a:off x="10007600" y="-85134"/>
            <a:ext cx="1330847" cy="768055"/>
          </a:xfrm>
          <a:custGeom>
            <a:avLst/>
            <a:gdLst/>
            <a:ahLst/>
            <a:cxnLst/>
            <a:rect l="l" t="t" r="r" b="b"/>
            <a:pathLst>
              <a:path w="2189733" h="1231725">
                <a:moveTo>
                  <a:pt x="0" y="0"/>
                </a:moveTo>
                <a:lnTo>
                  <a:pt x="2189734" y="0"/>
                </a:lnTo>
                <a:lnTo>
                  <a:pt x="2189734" y="1231725"/>
                </a:lnTo>
                <a:lnTo>
                  <a:pt x="0" y="123172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/>
          </a:p>
        </p:txBody>
      </p:sp>
    </p:spTree>
  </p:cSld>
  <p:clrMapOvr>
    <a:masterClrMapping/>
  </p:clrMapOvr>
  <p:transition spd="slow">
    <p:push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A0E0203-5732-730E-A0E4-2FE9F32EFC66}"/>
              </a:ext>
            </a:extLst>
          </p:cNvPr>
          <p:cNvSpPr/>
          <p:nvPr/>
        </p:nvSpPr>
        <p:spPr>
          <a:xfrm>
            <a:off x="383415" y="372140"/>
            <a:ext cx="903125" cy="4929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11425508" y="566475"/>
            <a:ext cx="298599" cy="298599"/>
          </a:xfrm>
          <a:custGeom>
            <a:avLst/>
            <a:gdLst/>
            <a:ahLst/>
            <a:cxnLst/>
            <a:rect l="l" t="t" r="r" b="b"/>
            <a:pathLst>
              <a:path w="447898" h="447898">
                <a:moveTo>
                  <a:pt x="0" y="0"/>
                </a:moveTo>
                <a:lnTo>
                  <a:pt x="447897" y="0"/>
                </a:lnTo>
                <a:lnTo>
                  <a:pt x="447897" y="447898"/>
                </a:lnTo>
                <a:lnTo>
                  <a:pt x="0" y="44789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/>
          </a:p>
        </p:txBody>
      </p:sp>
      <p:sp>
        <p:nvSpPr>
          <p:cNvPr id="3" name="AutoShape 3"/>
          <p:cNvSpPr/>
          <p:nvPr/>
        </p:nvSpPr>
        <p:spPr>
          <a:xfrm>
            <a:off x="304531" y="1035397"/>
            <a:ext cx="11543263" cy="0"/>
          </a:xfrm>
          <a:prstGeom prst="line">
            <a:avLst/>
          </a:prstGeom>
          <a:ln w="9525" cap="flat">
            <a:gradFill>
              <a:gsLst>
                <a:gs pos="0">
                  <a:srgbClr val="0FD351">
                    <a:alpha val="100000"/>
                  </a:srgbClr>
                </a:gs>
                <a:gs pos="100000">
                  <a:srgbClr val="006501">
                    <a:alpha val="100000"/>
                  </a:srgbClr>
                </a:gs>
              </a:gsLst>
              <a:path path="circle">
                <a:fillToRect l="50000" t="50000" r="50000" b="50000"/>
              </a:path>
            </a:gradFill>
            <a:prstDash val="solid"/>
            <a:headEnd type="none" w="sm" len="sm"/>
            <a:tailEnd type="none" w="sm" len="sm"/>
          </a:ln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/>
          </a:p>
        </p:txBody>
      </p:sp>
      <p:grpSp>
        <p:nvGrpSpPr>
          <p:cNvPr id="4" name="Group 4"/>
          <p:cNvGrpSpPr/>
          <p:nvPr/>
        </p:nvGrpSpPr>
        <p:grpSpPr>
          <a:xfrm>
            <a:off x="383415" y="1047800"/>
            <a:ext cx="3834329" cy="1887217"/>
            <a:chOff x="0" y="0"/>
            <a:chExt cx="922998" cy="46988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922998" cy="469880"/>
            </a:xfrm>
            <a:custGeom>
              <a:avLst/>
              <a:gdLst/>
              <a:ahLst/>
              <a:cxnLst/>
              <a:rect l="l" t="t" r="r" b="b"/>
              <a:pathLst>
                <a:path w="922998" h="469880">
                  <a:moveTo>
                    <a:pt x="0" y="0"/>
                  </a:moveTo>
                  <a:lnTo>
                    <a:pt x="922998" y="0"/>
                  </a:lnTo>
                  <a:lnTo>
                    <a:pt x="922998" y="469880"/>
                  </a:lnTo>
                  <a:lnTo>
                    <a:pt x="0" y="469880"/>
                  </a:lnTo>
                  <a:close/>
                </a:path>
              </a:pathLst>
            </a:custGeom>
            <a:blipFill>
              <a:blip r:embed="rId4"/>
              <a:stretch>
                <a:fillRect l="-1981" t="-3962" b="-3962"/>
              </a:stretch>
            </a:blip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00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383415" y="2965605"/>
            <a:ext cx="3814009" cy="2021951"/>
            <a:chOff x="0" y="0"/>
            <a:chExt cx="886335" cy="46988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86335" cy="469880"/>
            </a:xfrm>
            <a:custGeom>
              <a:avLst/>
              <a:gdLst/>
              <a:ahLst/>
              <a:cxnLst/>
              <a:rect l="l" t="t" r="r" b="b"/>
              <a:pathLst>
                <a:path w="886335" h="469880">
                  <a:moveTo>
                    <a:pt x="0" y="0"/>
                  </a:moveTo>
                  <a:lnTo>
                    <a:pt x="886335" y="0"/>
                  </a:lnTo>
                  <a:lnTo>
                    <a:pt x="886335" y="469880"/>
                  </a:lnTo>
                  <a:lnTo>
                    <a:pt x="0" y="469880"/>
                  </a:lnTo>
                  <a:close/>
                </a:path>
              </a:pathLst>
            </a:custGeom>
            <a:blipFill>
              <a:blip r:embed="rId5"/>
              <a:stretch>
                <a:fillRect t="-458" b="-458"/>
              </a:stretch>
            </a:blip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00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0" y="4970421"/>
            <a:ext cx="12192000" cy="1968859"/>
            <a:chOff x="0" y="0"/>
            <a:chExt cx="4816593" cy="77782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816592" cy="777821"/>
            </a:xfrm>
            <a:custGeom>
              <a:avLst/>
              <a:gdLst/>
              <a:ahLst/>
              <a:cxnLst/>
              <a:rect l="l" t="t" r="r" b="b"/>
              <a:pathLst>
                <a:path w="4816592" h="777821">
                  <a:moveTo>
                    <a:pt x="0" y="0"/>
                  </a:moveTo>
                  <a:lnTo>
                    <a:pt x="4816592" y="0"/>
                  </a:lnTo>
                  <a:lnTo>
                    <a:pt x="4816592" y="777821"/>
                  </a:lnTo>
                  <a:lnTo>
                    <a:pt x="0" y="777821"/>
                  </a:lnTo>
                  <a:close/>
                </a:path>
              </a:pathLst>
            </a:custGeom>
            <a:gradFill rotWithShape="1">
              <a:gsLst>
                <a:gs pos="0">
                  <a:srgbClr val="0FD351">
                    <a:alpha val="100000"/>
                  </a:srgbClr>
                </a:gs>
                <a:gs pos="100000">
                  <a:srgbClr val="006501">
                    <a:alpha val="100000"/>
                  </a:srgbClr>
                </a:gs>
              </a:gsLst>
              <a:path path="circle">
                <a:fillToRect l="50000" t="50000" r="50000" b="50000"/>
              </a:path>
            </a:gra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00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9525"/>
              <a:ext cx="4816593" cy="787346"/>
            </a:xfrm>
            <a:prstGeom prst="rect">
              <a:avLst/>
            </a:prstGeom>
          </p:spPr>
          <p:txBody>
            <a:bodyPr lIns="33867" tIns="33867" rIns="33867" bIns="33867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600"/>
                </a:lnSpc>
              </a:pPr>
              <a:endParaRPr sz="800"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371600" y="5363782"/>
            <a:ext cx="8979023" cy="7309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867"/>
              </a:lnSpc>
            </a:pPr>
            <a:r>
              <a:rPr lang="en-US" sz="160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AYPs start the journey when they come in contact with a message on the social media platforms, the U Report  platform. When AYPs join U Report by sending ‘join’ to the U Report number ‘24453’, they engage a chat bot which has been designed to provide information on – HIV, GBV/mental health, SRH, HIVST and </a:t>
            </a:r>
            <a:r>
              <a:rPr lang="en-US" sz="1600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PrEP.</a:t>
            </a:r>
            <a:endParaRPr lang="en-US" sz="1600" dirty="0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11286725" y="14987"/>
            <a:ext cx="905275" cy="572353"/>
          </a:xfrm>
          <a:custGeom>
            <a:avLst/>
            <a:gdLst/>
            <a:ahLst/>
            <a:cxnLst/>
            <a:rect l="l" t="t" r="r" b="b"/>
            <a:pathLst>
              <a:path w="1357912" h="858529">
                <a:moveTo>
                  <a:pt x="0" y="0"/>
                </a:moveTo>
                <a:lnTo>
                  <a:pt x="1357912" y="0"/>
                </a:lnTo>
                <a:lnTo>
                  <a:pt x="1357912" y="858529"/>
                </a:lnTo>
                <a:lnTo>
                  <a:pt x="0" y="85852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/>
          </a:p>
        </p:txBody>
      </p:sp>
      <p:sp>
        <p:nvSpPr>
          <p:cNvPr id="15" name="Rectangle 14"/>
          <p:cNvSpPr/>
          <p:nvPr/>
        </p:nvSpPr>
        <p:spPr>
          <a:xfrm>
            <a:off x="304531" y="406909"/>
            <a:ext cx="10109200" cy="65659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240"/>
              </a:lnSpc>
            </a:pPr>
            <a:r>
              <a:rPr lang="en-US" sz="2000" b="1" dirty="0">
                <a:solidFill>
                  <a:srgbClr val="0D9741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The </a:t>
            </a:r>
            <a:r>
              <a:rPr lang="en-US" sz="2000" b="1" dirty="0" err="1">
                <a:solidFill>
                  <a:srgbClr val="0D9741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YAaHNaija</a:t>
            </a:r>
            <a:r>
              <a:rPr lang="en-US" sz="2000" b="1" dirty="0">
                <a:solidFill>
                  <a:srgbClr val="0D9741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‘User Journey’ has been designed to use these digital tools to access services</a:t>
            </a:r>
            <a:r>
              <a:rPr lang="en-US" sz="1600" b="1" dirty="0">
                <a:solidFill>
                  <a:srgbClr val="0D9741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. </a:t>
            </a:r>
          </a:p>
        </p:txBody>
      </p:sp>
      <p:sp>
        <p:nvSpPr>
          <p:cNvPr id="16" name="Freeform 8"/>
          <p:cNvSpPr/>
          <p:nvPr/>
        </p:nvSpPr>
        <p:spPr>
          <a:xfrm>
            <a:off x="9921796" y="-163318"/>
            <a:ext cx="1434321" cy="793725"/>
          </a:xfrm>
          <a:custGeom>
            <a:avLst/>
            <a:gdLst/>
            <a:ahLst/>
            <a:cxnLst/>
            <a:rect l="l" t="t" r="r" b="b"/>
            <a:pathLst>
              <a:path w="2189733" h="1231725">
                <a:moveTo>
                  <a:pt x="0" y="0"/>
                </a:moveTo>
                <a:lnTo>
                  <a:pt x="2189734" y="0"/>
                </a:lnTo>
                <a:lnTo>
                  <a:pt x="2189734" y="1231725"/>
                </a:lnTo>
                <a:lnTo>
                  <a:pt x="0" y="123172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201" y="1059508"/>
            <a:ext cx="3822700" cy="3886803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EE645CC4-8100-C36C-3846-C4B1D0AC416F}"/>
              </a:ext>
            </a:extLst>
          </p:cNvPr>
          <p:cNvSpPr/>
          <p:nvPr/>
        </p:nvSpPr>
        <p:spPr>
          <a:xfrm>
            <a:off x="457200" y="350691"/>
            <a:ext cx="813992" cy="4681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11425508" y="566475"/>
            <a:ext cx="298599" cy="298599"/>
          </a:xfrm>
          <a:custGeom>
            <a:avLst/>
            <a:gdLst/>
            <a:ahLst/>
            <a:cxnLst/>
            <a:rect l="l" t="t" r="r" b="b"/>
            <a:pathLst>
              <a:path w="447898" h="447898">
                <a:moveTo>
                  <a:pt x="0" y="0"/>
                </a:moveTo>
                <a:lnTo>
                  <a:pt x="447897" y="0"/>
                </a:lnTo>
                <a:lnTo>
                  <a:pt x="447897" y="447898"/>
                </a:lnTo>
                <a:lnTo>
                  <a:pt x="0" y="44789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/>
          </a:p>
        </p:txBody>
      </p:sp>
      <p:sp>
        <p:nvSpPr>
          <p:cNvPr id="3" name="AutoShape 3"/>
          <p:cNvSpPr/>
          <p:nvPr/>
        </p:nvSpPr>
        <p:spPr>
          <a:xfrm>
            <a:off x="304531" y="1035397"/>
            <a:ext cx="11543263" cy="0"/>
          </a:xfrm>
          <a:prstGeom prst="line">
            <a:avLst/>
          </a:prstGeom>
          <a:ln w="9525" cap="flat">
            <a:gradFill>
              <a:gsLst>
                <a:gs pos="0">
                  <a:srgbClr val="0FD351">
                    <a:alpha val="100000"/>
                  </a:srgbClr>
                </a:gs>
                <a:gs pos="100000">
                  <a:srgbClr val="006501">
                    <a:alpha val="100000"/>
                  </a:srgbClr>
                </a:gs>
              </a:gsLst>
              <a:path path="circle">
                <a:fillToRect l="50000" t="50000" r="50000" b="50000"/>
              </a:path>
            </a:gradFill>
            <a:prstDash val="solid"/>
            <a:headEnd type="none" w="sm" len="sm"/>
            <a:tailEnd type="none" w="sm" len="sm"/>
          </a:ln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/>
          </a:p>
        </p:txBody>
      </p:sp>
      <p:grpSp>
        <p:nvGrpSpPr>
          <p:cNvPr id="4" name="Group 4"/>
          <p:cNvGrpSpPr/>
          <p:nvPr/>
        </p:nvGrpSpPr>
        <p:grpSpPr>
          <a:xfrm>
            <a:off x="3860063" y="1134829"/>
            <a:ext cx="2721332" cy="1344873"/>
            <a:chOff x="0" y="0"/>
            <a:chExt cx="1091719" cy="53949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091719" cy="539498"/>
            </a:xfrm>
            <a:custGeom>
              <a:avLst/>
              <a:gdLst/>
              <a:ahLst/>
              <a:cxnLst/>
              <a:rect l="l" t="t" r="r" b="b"/>
              <a:pathLst>
                <a:path w="1091719" h="539498">
                  <a:moveTo>
                    <a:pt x="1091719" y="56898"/>
                  </a:moveTo>
                  <a:lnTo>
                    <a:pt x="1091719" y="482600"/>
                  </a:lnTo>
                  <a:cubicBezTo>
                    <a:pt x="1091719" y="497690"/>
                    <a:pt x="1085724" y="512163"/>
                    <a:pt x="1075054" y="522833"/>
                  </a:cubicBezTo>
                  <a:cubicBezTo>
                    <a:pt x="1064383" y="533504"/>
                    <a:pt x="1049911" y="539498"/>
                    <a:pt x="1034821" y="539498"/>
                  </a:cubicBezTo>
                  <a:lnTo>
                    <a:pt x="56898" y="539498"/>
                  </a:lnTo>
                  <a:cubicBezTo>
                    <a:pt x="41808" y="539498"/>
                    <a:pt x="27335" y="533504"/>
                    <a:pt x="16665" y="522833"/>
                  </a:cubicBezTo>
                  <a:cubicBezTo>
                    <a:pt x="5995" y="512163"/>
                    <a:pt x="0" y="497690"/>
                    <a:pt x="0" y="482600"/>
                  </a:cubicBezTo>
                  <a:lnTo>
                    <a:pt x="0" y="56898"/>
                  </a:lnTo>
                  <a:cubicBezTo>
                    <a:pt x="0" y="41808"/>
                    <a:pt x="5995" y="27335"/>
                    <a:pt x="16665" y="16665"/>
                  </a:cubicBezTo>
                  <a:cubicBezTo>
                    <a:pt x="27335" y="5995"/>
                    <a:pt x="41808" y="0"/>
                    <a:pt x="56898" y="0"/>
                  </a:cubicBezTo>
                  <a:lnTo>
                    <a:pt x="1034821" y="0"/>
                  </a:lnTo>
                  <a:cubicBezTo>
                    <a:pt x="1049911" y="0"/>
                    <a:pt x="1064383" y="5995"/>
                    <a:pt x="1075054" y="16665"/>
                  </a:cubicBezTo>
                  <a:cubicBezTo>
                    <a:pt x="1085724" y="27335"/>
                    <a:pt x="1091719" y="41808"/>
                    <a:pt x="1091719" y="56898"/>
                  </a:cubicBezTo>
                  <a:close/>
                </a:path>
              </a:pathLst>
            </a:custGeom>
            <a:solidFill>
              <a:srgbClr val="0D9741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00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9525"/>
              <a:ext cx="1091719" cy="549023"/>
            </a:xfrm>
            <a:prstGeom prst="rect">
              <a:avLst/>
            </a:prstGeom>
          </p:spPr>
          <p:txBody>
            <a:bodyPr lIns="33867" tIns="33867" rIns="33867" bIns="33867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600"/>
                </a:lnSpc>
              </a:pPr>
              <a:endParaRPr sz="800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6630651" y="1136485"/>
            <a:ext cx="2721332" cy="1382856"/>
            <a:chOff x="0" y="0"/>
            <a:chExt cx="1091719" cy="71499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091719" cy="714992"/>
            </a:xfrm>
            <a:custGeom>
              <a:avLst/>
              <a:gdLst/>
              <a:ahLst/>
              <a:cxnLst/>
              <a:rect l="l" t="t" r="r" b="b"/>
              <a:pathLst>
                <a:path w="1091719" h="714992">
                  <a:moveTo>
                    <a:pt x="1091719" y="56898"/>
                  </a:moveTo>
                  <a:lnTo>
                    <a:pt x="1091719" y="658094"/>
                  </a:lnTo>
                  <a:cubicBezTo>
                    <a:pt x="1091719" y="673184"/>
                    <a:pt x="1085724" y="687656"/>
                    <a:pt x="1075054" y="698327"/>
                  </a:cubicBezTo>
                  <a:cubicBezTo>
                    <a:pt x="1064383" y="708997"/>
                    <a:pt x="1049911" y="714992"/>
                    <a:pt x="1034821" y="714992"/>
                  </a:cubicBezTo>
                  <a:lnTo>
                    <a:pt x="56898" y="714992"/>
                  </a:lnTo>
                  <a:cubicBezTo>
                    <a:pt x="41808" y="714992"/>
                    <a:pt x="27335" y="708997"/>
                    <a:pt x="16665" y="698327"/>
                  </a:cubicBezTo>
                  <a:cubicBezTo>
                    <a:pt x="5995" y="687656"/>
                    <a:pt x="0" y="673184"/>
                    <a:pt x="0" y="658094"/>
                  </a:cubicBezTo>
                  <a:lnTo>
                    <a:pt x="0" y="56898"/>
                  </a:lnTo>
                  <a:cubicBezTo>
                    <a:pt x="0" y="41808"/>
                    <a:pt x="5995" y="27335"/>
                    <a:pt x="16665" y="16665"/>
                  </a:cubicBezTo>
                  <a:cubicBezTo>
                    <a:pt x="27335" y="5995"/>
                    <a:pt x="41808" y="0"/>
                    <a:pt x="56898" y="0"/>
                  </a:cubicBezTo>
                  <a:lnTo>
                    <a:pt x="1034821" y="0"/>
                  </a:lnTo>
                  <a:cubicBezTo>
                    <a:pt x="1049911" y="0"/>
                    <a:pt x="1064383" y="5995"/>
                    <a:pt x="1075054" y="16665"/>
                  </a:cubicBezTo>
                  <a:cubicBezTo>
                    <a:pt x="1085724" y="27335"/>
                    <a:pt x="1091719" y="41808"/>
                    <a:pt x="1091719" y="56898"/>
                  </a:cubicBezTo>
                  <a:close/>
                </a:path>
              </a:pathLst>
            </a:custGeom>
            <a:solidFill>
              <a:srgbClr val="0D9741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00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9525"/>
              <a:ext cx="1091719" cy="724517"/>
            </a:xfrm>
            <a:prstGeom prst="rect">
              <a:avLst/>
            </a:prstGeom>
          </p:spPr>
          <p:txBody>
            <a:bodyPr lIns="33867" tIns="33867" rIns="33867" bIns="33867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600"/>
                </a:lnSpc>
              </a:pPr>
              <a:endParaRPr sz="800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304531" y="1187310"/>
            <a:ext cx="3403869" cy="5188090"/>
            <a:chOff x="0" y="0"/>
            <a:chExt cx="812800" cy="114087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1140879"/>
            </a:xfrm>
            <a:custGeom>
              <a:avLst/>
              <a:gdLst/>
              <a:ahLst/>
              <a:cxnLst/>
              <a:rect l="l" t="t" r="r" b="b"/>
              <a:pathLst>
                <a:path w="812800" h="1140879">
                  <a:moveTo>
                    <a:pt x="0" y="0"/>
                  </a:moveTo>
                  <a:lnTo>
                    <a:pt x="812800" y="0"/>
                  </a:lnTo>
                  <a:lnTo>
                    <a:pt x="812800" y="1140879"/>
                  </a:lnTo>
                  <a:lnTo>
                    <a:pt x="0" y="1140879"/>
                  </a:lnTo>
                  <a:close/>
                </a:path>
              </a:pathLst>
            </a:custGeom>
            <a:blipFill>
              <a:blip r:embed="rId4"/>
              <a:stretch>
                <a:fillRect t="-5089" b="-5089"/>
              </a:stretch>
            </a:blip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00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9421803" y="1156424"/>
            <a:ext cx="2619732" cy="1344873"/>
            <a:chOff x="0" y="0"/>
            <a:chExt cx="1091719" cy="539498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091719" cy="539498"/>
            </a:xfrm>
            <a:custGeom>
              <a:avLst/>
              <a:gdLst/>
              <a:ahLst/>
              <a:cxnLst/>
              <a:rect l="l" t="t" r="r" b="b"/>
              <a:pathLst>
                <a:path w="1091719" h="539498">
                  <a:moveTo>
                    <a:pt x="1091719" y="56898"/>
                  </a:moveTo>
                  <a:lnTo>
                    <a:pt x="1091719" y="482600"/>
                  </a:lnTo>
                  <a:cubicBezTo>
                    <a:pt x="1091719" y="497690"/>
                    <a:pt x="1085724" y="512163"/>
                    <a:pt x="1075054" y="522833"/>
                  </a:cubicBezTo>
                  <a:cubicBezTo>
                    <a:pt x="1064383" y="533504"/>
                    <a:pt x="1049911" y="539498"/>
                    <a:pt x="1034821" y="539498"/>
                  </a:cubicBezTo>
                  <a:lnTo>
                    <a:pt x="56898" y="539498"/>
                  </a:lnTo>
                  <a:cubicBezTo>
                    <a:pt x="41808" y="539498"/>
                    <a:pt x="27335" y="533504"/>
                    <a:pt x="16665" y="522833"/>
                  </a:cubicBezTo>
                  <a:cubicBezTo>
                    <a:pt x="5995" y="512163"/>
                    <a:pt x="0" y="497690"/>
                    <a:pt x="0" y="482600"/>
                  </a:cubicBezTo>
                  <a:lnTo>
                    <a:pt x="0" y="56898"/>
                  </a:lnTo>
                  <a:cubicBezTo>
                    <a:pt x="0" y="41808"/>
                    <a:pt x="5995" y="27335"/>
                    <a:pt x="16665" y="16665"/>
                  </a:cubicBezTo>
                  <a:cubicBezTo>
                    <a:pt x="27335" y="5995"/>
                    <a:pt x="41808" y="0"/>
                    <a:pt x="56898" y="0"/>
                  </a:cubicBezTo>
                  <a:lnTo>
                    <a:pt x="1034821" y="0"/>
                  </a:lnTo>
                  <a:cubicBezTo>
                    <a:pt x="1049911" y="0"/>
                    <a:pt x="1064383" y="5995"/>
                    <a:pt x="1075054" y="16665"/>
                  </a:cubicBezTo>
                  <a:cubicBezTo>
                    <a:pt x="1085724" y="27335"/>
                    <a:pt x="1091719" y="41808"/>
                    <a:pt x="1091719" y="56898"/>
                  </a:cubicBezTo>
                  <a:close/>
                </a:path>
              </a:pathLst>
            </a:custGeom>
            <a:solidFill>
              <a:srgbClr val="0D9741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00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9525"/>
              <a:ext cx="1091719" cy="549023"/>
            </a:xfrm>
            <a:prstGeom prst="rect">
              <a:avLst/>
            </a:prstGeom>
          </p:spPr>
          <p:txBody>
            <a:bodyPr lIns="33867" tIns="33867" rIns="33867" bIns="33867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600"/>
                </a:lnSpc>
              </a:pPr>
              <a:endParaRPr sz="800"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435308" y="341274"/>
            <a:ext cx="10580135" cy="4681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3555"/>
              </a:lnSpc>
            </a:pPr>
            <a:r>
              <a:rPr lang="en-US" sz="3600" b="1" spc="-165" dirty="0">
                <a:solidFill>
                  <a:srgbClr val="000000"/>
                </a:solidFill>
                <a:latin typeface="Articulat Medium"/>
                <a:ea typeface="Articulat Medium"/>
                <a:cs typeface="Articulat Medium"/>
                <a:sym typeface="Articulat Medium"/>
              </a:rPr>
              <a:t>SERVICE COVERAGE/ACHIEVEMENTS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4080761" y="1264740"/>
            <a:ext cx="2279935" cy="7938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141"/>
              </a:lnSpc>
            </a:pPr>
            <a:r>
              <a:rPr lang="en-US" sz="1157" b="1" dirty="0">
                <a:solidFill>
                  <a:srgbClr val="FFFFFF"/>
                </a:solidFill>
                <a:latin typeface="Articulat Medium"/>
                <a:ea typeface="Articulat Medium"/>
                <a:cs typeface="Articulat Medium"/>
                <a:sym typeface="Articulat Medium"/>
              </a:rPr>
              <a:t>HIV Self-Testing and Pre-Exposure Prophylaxis (</a:t>
            </a:r>
            <a:r>
              <a:rPr lang="en-US" sz="1157" b="1" dirty="0" err="1">
                <a:solidFill>
                  <a:srgbClr val="FFFFFF"/>
                </a:solidFill>
                <a:latin typeface="Articulat Medium"/>
                <a:ea typeface="Articulat Medium"/>
                <a:cs typeface="Articulat Medium"/>
                <a:sym typeface="Articulat Medium"/>
              </a:rPr>
              <a:t>PrEP</a:t>
            </a:r>
            <a:r>
              <a:rPr lang="en-US" sz="1157" b="1" dirty="0">
                <a:solidFill>
                  <a:srgbClr val="FFFFFF"/>
                </a:solidFill>
                <a:latin typeface="Articulat Medium"/>
                <a:ea typeface="Articulat Medium"/>
                <a:cs typeface="Articulat Medium"/>
                <a:sym typeface="Articulat Medium"/>
              </a:rPr>
              <a:t>) with integration of HPV and other SRH Services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939406" y="1156423"/>
            <a:ext cx="2259937" cy="10490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141"/>
              </a:lnSpc>
            </a:pPr>
            <a:r>
              <a:rPr lang="en-US" sz="1157" b="1" dirty="0">
                <a:solidFill>
                  <a:srgbClr val="FFFFFF"/>
                </a:solidFill>
                <a:latin typeface="Articulat Medium"/>
                <a:ea typeface="Articulat Medium"/>
                <a:cs typeface="Articulat Medium"/>
                <a:sym typeface="Articulat Medium"/>
              </a:rPr>
              <a:t>Anambra, Lagos, and Rivers were selected as pilot states in which UNICEF supported the State Agency for Control of AIDS (SACA)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9591703" y="1223260"/>
            <a:ext cx="2279935" cy="10490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141"/>
              </a:lnSpc>
            </a:pPr>
            <a:r>
              <a:rPr lang="en-US" sz="1157" b="1" dirty="0">
                <a:solidFill>
                  <a:srgbClr val="FFFFFF"/>
                </a:solidFill>
                <a:latin typeface="Articulat Medium"/>
                <a:ea typeface="Articulat Medium"/>
                <a:cs typeface="Articulat Medium"/>
                <a:sym typeface="Articulat Medium"/>
              </a:rPr>
              <a:t>Scale-up in FCT, Cross River, Ogun, Bauchi, Enugu, Kaduna, Kano and Osun states with SRH services integration</a:t>
            </a:r>
          </a:p>
        </p:txBody>
      </p:sp>
      <p:sp>
        <p:nvSpPr>
          <p:cNvPr id="19" name="Freeform 19"/>
          <p:cNvSpPr/>
          <p:nvPr/>
        </p:nvSpPr>
        <p:spPr>
          <a:xfrm>
            <a:off x="11286725" y="14987"/>
            <a:ext cx="905275" cy="572353"/>
          </a:xfrm>
          <a:custGeom>
            <a:avLst/>
            <a:gdLst/>
            <a:ahLst/>
            <a:cxnLst/>
            <a:rect l="l" t="t" r="r" b="b"/>
            <a:pathLst>
              <a:path w="1357912" h="858529">
                <a:moveTo>
                  <a:pt x="0" y="0"/>
                </a:moveTo>
                <a:lnTo>
                  <a:pt x="1357912" y="0"/>
                </a:lnTo>
                <a:lnTo>
                  <a:pt x="1357912" y="858529"/>
                </a:lnTo>
                <a:lnTo>
                  <a:pt x="0" y="85852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/>
          </a:p>
        </p:txBody>
      </p:sp>
      <p:sp>
        <p:nvSpPr>
          <p:cNvPr id="20" name="Freeform 8"/>
          <p:cNvSpPr/>
          <p:nvPr/>
        </p:nvSpPr>
        <p:spPr>
          <a:xfrm>
            <a:off x="10024873" y="-84894"/>
            <a:ext cx="1192461" cy="696227"/>
          </a:xfrm>
          <a:custGeom>
            <a:avLst/>
            <a:gdLst/>
            <a:ahLst/>
            <a:cxnLst/>
            <a:rect l="l" t="t" r="r" b="b"/>
            <a:pathLst>
              <a:path w="2189733" h="1231725">
                <a:moveTo>
                  <a:pt x="0" y="0"/>
                </a:moveTo>
                <a:lnTo>
                  <a:pt x="2189734" y="0"/>
                </a:lnTo>
                <a:lnTo>
                  <a:pt x="2189734" y="1231725"/>
                </a:lnTo>
                <a:lnTo>
                  <a:pt x="0" y="123172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/>
          </a:p>
        </p:txBody>
      </p:sp>
      <p:grpSp>
        <p:nvGrpSpPr>
          <p:cNvPr id="21" name="Group 4"/>
          <p:cNvGrpSpPr/>
          <p:nvPr/>
        </p:nvGrpSpPr>
        <p:grpSpPr>
          <a:xfrm>
            <a:off x="3718695" y="4375134"/>
            <a:ext cx="2672567" cy="499593"/>
            <a:chOff x="0" y="0"/>
            <a:chExt cx="1091667" cy="197370"/>
          </a:xfrm>
        </p:grpSpPr>
        <p:sp>
          <p:nvSpPr>
            <p:cNvPr id="22" name="Freeform 5"/>
            <p:cNvSpPr/>
            <p:nvPr/>
          </p:nvSpPr>
          <p:spPr>
            <a:xfrm>
              <a:off x="0" y="0"/>
              <a:ext cx="1091667" cy="197370"/>
            </a:xfrm>
            <a:custGeom>
              <a:avLst/>
              <a:gdLst/>
              <a:ahLst/>
              <a:cxnLst/>
              <a:rect l="l" t="t" r="r" b="b"/>
              <a:pathLst>
                <a:path w="1091667" h="197370">
                  <a:moveTo>
                    <a:pt x="95258" y="0"/>
                  </a:moveTo>
                  <a:lnTo>
                    <a:pt x="996408" y="0"/>
                  </a:lnTo>
                  <a:cubicBezTo>
                    <a:pt x="1021673" y="0"/>
                    <a:pt x="1045902" y="10036"/>
                    <a:pt x="1063766" y="27900"/>
                  </a:cubicBezTo>
                  <a:cubicBezTo>
                    <a:pt x="1081631" y="45765"/>
                    <a:pt x="1091667" y="69994"/>
                    <a:pt x="1091667" y="95258"/>
                  </a:cubicBezTo>
                  <a:lnTo>
                    <a:pt x="1091667" y="102112"/>
                  </a:lnTo>
                  <a:cubicBezTo>
                    <a:pt x="1091667" y="127376"/>
                    <a:pt x="1081631" y="151605"/>
                    <a:pt x="1063766" y="169469"/>
                  </a:cubicBezTo>
                  <a:cubicBezTo>
                    <a:pt x="1045902" y="187334"/>
                    <a:pt x="1021673" y="197370"/>
                    <a:pt x="996408" y="197370"/>
                  </a:cubicBezTo>
                  <a:lnTo>
                    <a:pt x="95258" y="197370"/>
                  </a:lnTo>
                  <a:cubicBezTo>
                    <a:pt x="69994" y="197370"/>
                    <a:pt x="45765" y="187334"/>
                    <a:pt x="27900" y="169469"/>
                  </a:cubicBezTo>
                  <a:cubicBezTo>
                    <a:pt x="10036" y="151605"/>
                    <a:pt x="0" y="127376"/>
                    <a:pt x="0" y="102112"/>
                  </a:cubicBezTo>
                  <a:lnTo>
                    <a:pt x="0" y="95258"/>
                  </a:lnTo>
                  <a:cubicBezTo>
                    <a:pt x="0" y="69994"/>
                    <a:pt x="10036" y="45765"/>
                    <a:pt x="27900" y="27900"/>
                  </a:cubicBezTo>
                  <a:cubicBezTo>
                    <a:pt x="45765" y="10036"/>
                    <a:pt x="69994" y="0"/>
                    <a:pt x="95258" y="0"/>
                  </a:cubicBezTo>
                  <a:close/>
                </a:path>
              </a:pathLst>
            </a:custGeom>
            <a:solidFill>
              <a:srgbClr val="FDFDFD"/>
            </a:solidFill>
            <a:ln w="9525" cap="rnd">
              <a:solidFill>
                <a:srgbClr val="FFDE59"/>
              </a:solidFill>
              <a:prstDash val="solid"/>
              <a:round/>
            </a:ln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00"/>
            </a:p>
          </p:txBody>
        </p:sp>
        <p:sp>
          <p:nvSpPr>
            <p:cNvPr id="23" name="TextBox 6"/>
            <p:cNvSpPr txBox="1"/>
            <p:nvPr/>
          </p:nvSpPr>
          <p:spPr>
            <a:xfrm>
              <a:off x="0" y="-9525"/>
              <a:ext cx="1091667" cy="206895"/>
            </a:xfrm>
            <a:prstGeom prst="rect">
              <a:avLst/>
            </a:prstGeom>
          </p:spPr>
          <p:txBody>
            <a:bodyPr lIns="33867" tIns="33867" rIns="33867" bIns="33867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600"/>
                </a:lnSpc>
              </a:pPr>
              <a:endParaRPr sz="800"/>
            </a:p>
          </p:txBody>
        </p:sp>
      </p:grpSp>
      <p:grpSp>
        <p:nvGrpSpPr>
          <p:cNvPr id="25" name="Group 13"/>
          <p:cNvGrpSpPr/>
          <p:nvPr/>
        </p:nvGrpSpPr>
        <p:grpSpPr>
          <a:xfrm>
            <a:off x="3713776" y="3569609"/>
            <a:ext cx="2638537" cy="499593"/>
            <a:chOff x="0" y="0"/>
            <a:chExt cx="1091667" cy="197370"/>
          </a:xfrm>
        </p:grpSpPr>
        <p:sp>
          <p:nvSpPr>
            <p:cNvPr id="26" name="Freeform 14"/>
            <p:cNvSpPr/>
            <p:nvPr/>
          </p:nvSpPr>
          <p:spPr>
            <a:xfrm>
              <a:off x="0" y="0"/>
              <a:ext cx="1091667" cy="197370"/>
            </a:xfrm>
            <a:custGeom>
              <a:avLst/>
              <a:gdLst/>
              <a:ahLst/>
              <a:cxnLst/>
              <a:rect l="l" t="t" r="r" b="b"/>
              <a:pathLst>
                <a:path w="1091667" h="197370">
                  <a:moveTo>
                    <a:pt x="95258" y="0"/>
                  </a:moveTo>
                  <a:lnTo>
                    <a:pt x="996408" y="0"/>
                  </a:lnTo>
                  <a:cubicBezTo>
                    <a:pt x="1021673" y="0"/>
                    <a:pt x="1045902" y="10036"/>
                    <a:pt x="1063766" y="27900"/>
                  </a:cubicBezTo>
                  <a:cubicBezTo>
                    <a:pt x="1081631" y="45765"/>
                    <a:pt x="1091667" y="69994"/>
                    <a:pt x="1091667" y="95258"/>
                  </a:cubicBezTo>
                  <a:lnTo>
                    <a:pt x="1091667" y="102112"/>
                  </a:lnTo>
                  <a:cubicBezTo>
                    <a:pt x="1091667" y="127376"/>
                    <a:pt x="1081631" y="151605"/>
                    <a:pt x="1063766" y="169469"/>
                  </a:cubicBezTo>
                  <a:cubicBezTo>
                    <a:pt x="1045902" y="187334"/>
                    <a:pt x="1021673" y="197370"/>
                    <a:pt x="996408" y="197370"/>
                  </a:cubicBezTo>
                  <a:lnTo>
                    <a:pt x="95258" y="197370"/>
                  </a:lnTo>
                  <a:cubicBezTo>
                    <a:pt x="69994" y="197370"/>
                    <a:pt x="45765" y="187334"/>
                    <a:pt x="27900" y="169469"/>
                  </a:cubicBezTo>
                  <a:cubicBezTo>
                    <a:pt x="10036" y="151605"/>
                    <a:pt x="0" y="127376"/>
                    <a:pt x="0" y="102112"/>
                  </a:cubicBezTo>
                  <a:lnTo>
                    <a:pt x="0" y="95258"/>
                  </a:lnTo>
                  <a:cubicBezTo>
                    <a:pt x="0" y="69994"/>
                    <a:pt x="10036" y="45765"/>
                    <a:pt x="27900" y="27900"/>
                  </a:cubicBezTo>
                  <a:cubicBezTo>
                    <a:pt x="45765" y="10036"/>
                    <a:pt x="69994" y="0"/>
                    <a:pt x="95258" y="0"/>
                  </a:cubicBezTo>
                  <a:close/>
                </a:path>
              </a:pathLst>
            </a:custGeom>
            <a:solidFill>
              <a:srgbClr val="FDFDFD"/>
            </a:solidFill>
            <a:ln w="9525" cap="rnd">
              <a:solidFill>
                <a:srgbClr val="FFDE59"/>
              </a:solidFill>
              <a:prstDash val="solid"/>
              <a:round/>
            </a:ln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00"/>
            </a:p>
          </p:txBody>
        </p:sp>
        <p:sp>
          <p:nvSpPr>
            <p:cNvPr id="27" name="TextBox 15"/>
            <p:cNvSpPr txBox="1"/>
            <p:nvPr/>
          </p:nvSpPr>
          <p:spPr>
            <a:xfrm>
              <a:off x="0" y="-9525"/>
              <a:ext cx="1091667" cy="206895"/>
            </a:xfrm>
            <a:prstGeom prst="rect">
              <a:avLst/>
            </a:prstGeom>
          </p:spPr>
          <p:txBody>
            <a:bodyPr lIns="33867" tIns="33867" rIns="33867" bIns="33867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600"/>
                </a:lnSpc>
              </a:pPr>
              <a:endParaRPr sz="800"/>
            </a:p>
          </p:txBody>
        </p:sp>
      </p:grpSp>
      <p:sp>
        <p:nvSpPr>
          <p:cNvPr id="28" name="TextBox 16"/>
          <p:cNvSpPr txBox="1"/>
          <p:nvPr/>
        </p:nvSpPr>
        <p:spPr>
          <a:xfrm>
            <a:off x="3889099" y="3718764"/>
            <a:ext cx="2142593" cy="2595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147"/>
              </a:lnSpc>
            </a:pPr>
            <a:r>
              <a:rPr lang="en-US" sz="1533" b="1" dirty="0">
                <a:solidFill>
                  <a:srgbClr val="737373"/>
                </a:solidFill>
                <a:latin typeface="Articulat Semi-Bold"/>
                <a:ea typeface="Articulat Semi-Bold"/>
                <a:cs typeface="Articulat Semi-Bold"/>
                <a:sym typeface="Articulat Semi-Bold"/>
              </a:rPr>
              <a:t>Community Outreach</a:t>
            </a:r>
          </a:p>
        </p:txBody>
      </p:sp>
      <p:grpSp>
        <p:nvGrpSpPr>
          <p:cNvPr id="29" name="Group 21"/>
          <p:cNvGrpSpPr/>
          <p:nvPr/>
        </p:nvGrpSpPr>
        <p:grpSpPr>
          <a:xfrm>
            <a:off x="3709038" y="5091037"/>
            <a:ext cx="2648013" cy="499593"/>
            <a:chOff x="0" y="0"/>
            <a:chExt cx="1091667" cy="197370"/>
          </a:xfrm>
        </p:grpSpPr>
        <p:sp>
          <p:nvSpPr>
            <p:cNvPr id="30" name="Freeform 22"/>
            <p:cNvSpPr/>
            <p:nvPr/>
          </p:nvSpPr>
          <p:spPr>
            <a:xfrm>
              <a:off x="0" y="0"/>
              <a:ext cx="1091667" cy="197370"/>
            </a:xfrm>
            <a:custGeom>
              <a:avLst/>
              <a:gdLst/>
              <a:ahLst/>
              <a:cxnLst/>
              <a:rect l="l" t="t" r="r" b="b"/>
              <a:pathLst>
                <a:path w="1091667" h="197370">
                  <a:moveTo>
                    <a:pt x="95258" y="0"/>
                  </a:moveTo>
                  <a:lnTo>
                    <a:pt x="996408" y="0"/>
                  </a:lnTo>
                  <a:cubicBezTo>
                    <a:pt x="1021673" y="0"/>
                    <a:pt x="1045902" y="10036"/>
                    <a:pt x="1063766" y="27900"/>
                  </a:cubicBezTo>
                  <a:cubicBezTo>
                    <a:pt x="1081631" y="45765"/>
                    <a:pt x="1091667" y="69994"/>
                    <a:pt x="1091667" y="95258"/>
                  </a:cubicBezTo>
                  <a:lnTo>
                    <a:pt x="1091667" y="102112"/>
                  </a:lnTo>
                  <a:cubicBezTo>
                    <a:pt x="1091667" y="127376"/>
                    <a:pt x="1081631" y="151605"/>
                    <a:pt x="1063766" y="169469"/>
                  </a:cubicBezTo>
                  <a:cubicBezTo>
                    <a:pt x="1045902" y="187334"/>
                    <a:pt x="1021673" y="197370"/>
                    <a:pt x="996408" y="197370"/>
                  </a:cubicBezTo>
                  <a:lnTo>
                    <a:pt x="95258" y="197370"/>
                  </a:lnTo>
                  <a:cubicBezTo>
                    <a:pt x="69994" y="197370"/>
                    <a:pt x="45765" y="187334"/>
                    <a:pt x="27900" y="169469"/>
                  </a:cubicBezTo>
                  <a:cubicBezTo>
                    <a:pt x="10036" y="151605"/>
                    <a:pt x="0" y="127376"/>
                    <a:pt x="0" y="102112"/>
                  </a:cubicBezTo>
                  <a:lnTo>
                    <a:pt x="0" y="95258"/>
                  </a:lnTo>
                  <a:cubicBezTo>
                    <a:pt x="0" y="69994"/>
                    <a:pt x="10036" y="45765"/>
                    <a:pt x="27900" y="27900"/>
                  </a:cubicBezTo>
                  <a:cubicBezTo>
                    <a:pt x="45765" y="10036"/>
                    <a:pt x="69994" y="0"/>
                    <a:pt x="95258" y="0"/>
                  </a:cubicBezTo>
                  <a:close/>
                </a:path>
              </a:pathLst>
            </a:custGeom>
            <a:solidFill>
              <a:srgbClr val="FDFDFD"/>
            </a:solidFill>
            <a:ln w="9525" cap="rnd">
              <a:solidFill>
                <a:srgbClr val="FFDE59"/>
              </a:solidFill>
              <a:prstDash val="solid"/>
              <a:round/>
            </a:ln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00"/>
            </a:p>
          </p:txBody>
        </p:sp>
        <p:sp>
          <p:nvSpPr>
            <p:cNvPr id="31" name="TextBox 23"/>
            <p:cNvSpPr txBox="1"/>
            <p:nvPr/>
          </p:nvSpPr>
          <p:spPr>
            <a:xfrm>
              <a:off x="0" y="-9525"/>
              <a:ext cx="1091667" cy="206895"/>
            </a:xfrm>
            <a:prstGeom prst="rect">
              <a:avLst/>
            </a:prstGeom>
          </p:spPr>
          <p:txBody>
            <a:bodyPr lIns="33867" tIns="33867" rIns="33867" bIns="33867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600"/>
                </a:lnSpc>
              </a:pPr>
              <a:endParaRPr sz="800"/>
            </a:p>
          </p:txBody>
        </p:sp>
      </p:grpSp>
      <p:grpSp>
        <p:nvGrpSpPr>
          <p:cNvPr id="36" name="Group 29"/>
          <p:cNvGrpSpPr/>
          <p:nvPr/>
        </p:nvGrpSpPr>
        <p:grpSpPr>
          <a:xfrm>
            <a:off x="3714731" y="2708411"/>
            <a:ext cx="2651977" cy="540307"/>
            <a:chOff x="0" y="0"/>
            <a:chExt cx="896941" cy="197370"/>
          </a:xfrm>
        </p:grpSpPr>
        <p:sp>
          <p:nvSpPr>
            <p:cNvPr id="37" name="Freeform 30"/>
            <p:cNvSpPr/>
            <p:nvPr/>
          </p:nvSpPr>
          <p:spPr>
            <a:xfrm>
              <a:off x="0" y="0"/>
              <a:ext cx="896941" cy="197370"/>
            </a:xfrm>
            <a:custGeom>
              <a:avLst/>
              <a:gdLst/>
              <a:ahLst/>
              <a:cxnLst/>
              <a:rect l="l" t="t" r="r" b="b"/>
              <a:pathLst>
                <a:path w="896941" h="197370">
                  <a:moveTo>
                    <a:pt x="98685" y="0"/>
                  </a:moveTo>
                  <a:lnTo>
                    <a:pt x="798256" y="0"/>
                  </a:lnTo>
                  <a:cubicBezTo>
                    <a:pt x="824429" y="0"/>
                    <a:pt x="849530" y="10397"/>
                    <a:pt x="868037" y="28904"/>
                  </a:cubicBezTo>
                  <a:cubicBezTo>
                    <a:pt x="886544" y="47411"/>
                    <a:pt x="896941" y="72512"/>
                    <a:pt x="896941" y="98685"/>
                  </a:cubicBezTo>
                  <a:lnTo>
                    <a:pt x="896941" y="98685"/>
                  </a:lnTo>
                  <a:cubicBezTo>
                    <a:pt x="896941" y="124858"/>
                    <a:pt x="886544" y="149959"/>
                    <a:pt x="868037" y="168466"/>
                  </a:cubicBezTo>
                  <a:cubicBezTo>
                    <a:pt x="849530" y="186973"/>
                    <a:pt x="824429" y="197370"/>
                    <a:pt x="798256" y="197370"/>
                  </a:cubicBezTo>
                  <a:lnTo>
                    <a:pt x="98685" y="197370"/>
                  </a:lnTo>
                  <a:cubicBezTo>
                    <a:pt x="72512" y="197370"/>
                    <a:pt x="47411" y="186973"/>
                    <a:pt x="28904" y="168466"/>
                  </a:cubicBezTo>
                  <a:cubicBezTo>
                    <a:pt x="10397" y="149959"/>
                    <a:pt x="0" y="124858"/>
                    <a:pt x="0" y="98685"/>
                  </a:cubicBezTo>
                  <a:lnTo>
                    <a:pt x="0" y="98685"/>
                  </a:lnTo>
                  <a:cubicBezTo>
                    <a:pt x="0" y="72512"/>
                    <a:pt x="10397" y="47411"/>
                    <a:pt x="28904" y="28904"/>
                  </a:cubicBezTo>
                  <a:cubicBezTo>
                    <a:pt x="47411" y="10397"/>
                    <a:pt x="72512" y="0"/>
                    <a:pt x="98685" y="0"/>
                  </a:cubicBezTo>
                  <a:close/>
                </a:path>
              </a:pathLst>
            </a:custGeom>
            <a:solidFill>
              <a:srgbClr val="FDFDFD"/>
            </a:solidFill>
            <a:ln w="9525" cap="rnd">
              <a:solidFill>
                <a:srgbClr val="FFDE59"/>
              </a:solidFill>
              <a:prstDash val="solid"/>
              <a:round/>
            </a:ln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00"/>
            </a:p>
          </p:txBody>
        </p:sp>
        <p:sp>
          <p:nvSpPr>
            <p:cNvPr id="38" name="TextBox 31"/>
            <p:cNvSpPr txBox="1"/>
            <p:nvPr/>
          </p:nvSpPr>
          <p:spPr>
            <a:xfrm>
              <a:off x="0" y="-9525"/>
              <a:ext cx="896941" cy="206895"/>
            </a:xfrm>
            <a:prstGeom prst="rect">
              <a:avLst/>
            </a:prstGeom>
          </p:spPr>
          <p:txBody>
            <a:bodyPr lIns="33867" tIns="33867" rIns="33867" bIns="33867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600"/>
                </a:lnSpc>
              </a:pPr>
              <a:endParaRPr sz="800"/>
            </a:p>
          </p:txBody>
        </p:sp>
      </p:grpSp>
      <p:sp>
        <p:nvSpPr>
          <p:cNvPr id="39" name="TextBox 32"/>
          <p:cNvSpPr txBox="1"/>
          <p:nvPr/>
        </p:nvSpPr>
        <p:spPr>
          <a:xfrm>
            <a:off x="3941702" y="2845716"/>
            <a:ext cx="2037389" cy="2538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147"/>
              </a:lnSpc>
            </a:pPr>
            <a:r>
              <a:rPr lang="en-US" sz="1533" b="1" dirty="0" err="1">
                <a:solidFill>
                  <a:srgbClr val="737373"/>
                </a:solidFill>
                <a:latin typeface="Articulat Semi-Bold"/>
                <a:ea typeface="Articulat Semi-Bold"/>
                <a:cs typeface="Articulat Semi-Bold"/>
                <a:sym typeface="Articulat Semi-Bold"/>
              </a:rPr>
              <a:t>YAaHNaija</a:t>
            </a:r>
            <a:r>
              <a:rPr lang="en-US" sz="1533" b="1" dirty="0">
                <a:solidFill>
                  <a:srgbClr val="737373"/>
                </a:solidFill>
                <a:latin typeface="Articulat Semi-Bold"/>
                <a:ea typeface="Articulat Semi-Bold"/>
                <a:cs typeface="Articulat Semi-Bold"/>
                <a:sym typeface="Articulat Semi-Bold"/>
              </a:rPr>
              <a:t> Webinar</a:t>
            </a:r>
          </a:p>
        </p:txBody>
      </p:sp>
      <p:sp>
        <p:nvSpPr>
          <p:cNvPr id="40" name="TextBox 8"/>
          <p:cNvSpPr txBox="1"/>
          <p:nvPr/>
        </p:nvSpPr>
        <p:spPr>
          <a:xfrm>
            <a:off x="3822385" y="4510089"/>
            <a:ext cx="2465185" cy="2467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147"/>
              </a:lnSpc>
            </a:pPr>
            <a:r>
              <a:rPr lang="en-US" sz="1533" b="1" dirty="0">
                <a:solidFill>
                  <a:srgbClr val="737373"/>
                </a:solidFill>
                <a:latin typeface="Articulat Semi-Bold"/>
                <a:ea typeface="Articulat Semi-Bold"/>
                <a:cs typeface="Articulat Semi-Bold"/>
                <a:sym typeface="Articulat Semi-Bold"/>
              </a:rPr>
              <a:t>Capacity strengthening</a:t>
            </a:r>
          </a:p>
        </p:txBody>
      </p:sp>
      <p:sp>
        <p:nvSpPr>
          <p:cNvPr id="41" name="TextBox 24"/>
          <p:cNvSpPr txBox="1"/>
          <p:nvPr/>
        </p:nvSpPr>
        <p:spPr>
          <a:xfrm>
            <a:off x="3805356" y="5179464"/>
            <a:ext cx="2525959" cy="2595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147"/>
              </a:lnSpc>
            </a:pPr>
            <a:r>
              <a:rPr lang="en-US" sz="1533" b="1" dirty="0">
                <a:solidFill>
                  <a:srgbClr val="737373"/>
                </a:solidFill>
                <a:latin typeface="Articulat Semi-Bold"/>
                <a:ea typeface="Articulat Semi-Bold"/>
                <a:cs typeface="Articulat Semi-Bold"/>
                <a:sym typeface="Articulat Semi-Bold"/>
              </a:rPr>
              <a:t>Commodities and Supplies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64543" y="2638661"/>
            <a:ext cx="5676993" cy="3736739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CACAC27-B1DF-D055-D9F0-FA20CA8FE307}"/>
              </a:ext>
            </a:extLst>
          </p:cNvPr>
          <p:cNvSpPr/>
          <p:nvPr/>
        </p:nvSpPr>
        <p:spPr>
          <a:xfrm>
            <a:off x="388141" y="455766"/>
            <a:ext cx="872962" cy="3139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11425508" y="566475"/>
            <a:ext cx="298599" cy="298599"/>
          </a:xfrm>
          <a:custGeom>
            <a:avLst/>
            <a:gdLst/>
            <a:ahLst/>
            <a:cxnLst/>
            <a:rect l="l" t="t" r="r" b="b"/>
            <a:pathLst>
              <a:path w="447898" h="447898">
                <a:moveTo>
                  <a:pt x="0" y="0"/>
                </a:moveTo>
                <a:lnTo>
                  <a:pt x="447897" y="0"/>
                </a:lnTo>
                <a:lnTo>
                  <a:pt x="447897" y="447898"/>
                </a:lnTo>
                <a:lnTo>
                  <a:pt x="0" y="44789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/>
          </a:p>
        </p:txBody>
      </p:sp>
      <p:sp>
        <p:nvSpPr>
          <p:cNvPr id="3" name="AutoShape 3"/>
          <p:cNvSpPr/>
          <p:nvPr/>
        </p:nvSpPr>
        <p:spPr>
          <a:xfrm>
            <a:off x="304531" y="1035397"/>
            <a:ext cx="11543263" cy="0"/>
          </a:xfrm>
          <a:prstGeom prst="line">
            <a:avLst/>
          </a:prstGeom>
          <a:ln w="9525" cap="flat">
            <a:gradFill>
              <a:gsLst>
                <a:gs pos="0">
                  <a:srgbClr val="0FD351">
                    <a:alpha val="100000"/>
                  </a:srgbClr>
                </a:gs>
                <a:gs pos="100000">
                  <a:srgbClr val="006501">
                    <a:alpha val="100000"/>
                  </a:srgbClr>
                </a:gs>
              </a:gsLst>
              <a:path path="circle">
                <a:fillToRect l="50000" t="50000" r="50000" b="50000"/>
              </a:path>
            </a:gradFill>
            <a:prstDash val="solid"/>
            <a:headEnd type="none" w="sm" len="sm"/>
            <a:tailEnd type="none" w="sm" len="sm"/>
          </a:ln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/>
          </a:p>
        </p:txBody>
      </p:sp>
      <p:sp>
        <p:nvSpPr>
          <p:cNvPr id="4" name="AutoShape 4"/>
          <p:cNvSpPr/>
          <p:nvPr/>
        </p:nvSpPr>
        <p:spPr>
          <a:xfrm flipV="1">
            <a:off x="388141" y="2760885"/>
            <a:ext cx="11543263" cy="0"/>
          </a:xfrm>
          <a:prstGeom prst="line">
            <a:avLst/>
          </a:prstGeom>
          <a:ln w="9525" cap="flat">
            <a:gradFill>
              <a:gsLst>
                <a:gs pos="0">
                  <a:srgbClr val="E70000">
                    <a:alpha val="100000"/>
                  </a:srgbClr>
                </a:gs>
                <a:gs pos="100000">
                  <a:srgbClr val="FF8152">
                    <a:alpha val="100000"/>
                  </a:srgbClr>
                </a:gs>
              </a:gsLst>
              <a:lin ang="0"/>
            </a:gradFill>
            <a:prstDash val="solid"/>
            <a:headEnd type="none" w="sm" len="sm"/>
            <a:tailEnd type="none" w="sm" len="sm"/>
          </a:ln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/>
          </a:p>
        </p:txBody>
      </p:sp>
      <p:sp>
        <p:nvSpPr>
          <p:cNvPr id="5" name="AutoShape 5"/>
          <p:cNvSpPr/>
          <p:nvPr/>
        </p:nvSpPr>
        <p:spPr>
          <a:xfrm>
            <a:off x="388141" y="4008981"/>
            <a:ext cx="11543263" cy="0"/>
          </a:xfrm>
          <a:prstGeom prst="line">
            <a:avLst/>
          </a:prstGeom>
          <a:ln w="9525" cap="flat">
            <a:gradFill>
              <a:gsLst>
                <a:gs pos="0">
                  <a:srgbClr val="E70000">
                    <a:alpha val="100000"/>
                  </a:srgbClr>
                </a:gs>
                <a:gs pos="100000">
                  <a:srgbClr val="FF8152">
                    <a:alpha val="100000"/>
                  </a:srgbClr>
                </a:gs>
              </a:gsLst>
              <a:lin ang="0"/>
            </a:gradFill>
            <a:prstDash val="solid"/>
            <a:headEnd type="none" w="sm" len="sm"/>
            <a:tailEnd type="none" w="sm" len="sm"/>
          </a:ln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/>
          </a:p>
        </p:txBody>
      </p:sp>
      <p:sp>
        <p:nvSpPr>
          <p:cNvPr id="6" name="AutoShape 6"/>
          <p:cNvSpPr/>
          <p:nvPr/>
        </p:nvSpPr>
        <p:spPr>
          <a:xfrm>
            <a:off x="388141" y="5444131"/>
            <a:ext cx="11543263" cy="0"/>
          </a:xfrm>
          <a:prstGeom prst="line">
            <a:avLst/>
          </a:prstGeom>
          <a:ln w="9525" cap="flat">
            <a:gradFill>
              <a:gsLst>
                <a:gs pos="0">
                  <a:srgbClr val="E70000">
                    <a:alpha val="100000"/>
                  </a:srgbClr>
                </a:gs>
                <a:gs pos="100000">
                  <a:srgbClr val="FF8152">
                    <a:alpha val="100000"/>
                  </a:srgbClr>
                </a:gs>
              </a:gsLst>
              <a:lin ang="0"/>
            </a:gradFill>
            <a:prstDash val="solid"/>
            <a:headEnd type="none" w="sm" len="sm"/>
            <a:tailEnd type="none" w="sm" len="sm"/>
          </a:ln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/>
          </a:p>
        </p:txBody>
      </p:sp>
      <p:sp>
        <p:nvSpPr>
          <p:cNvPr id="13" name="Freeform 13"/>
          <p:cNvSpPr/>
          <p:nvPr/>
        </p:nvSpPr>
        <p:spPr>
          <a:xfrm>
            <a:off x="3766870" y="1956672"/>
            <a:ext cx="352895" cy="339421"/>
          </a:xfrm>
          <a:custGeom>
            <a:avLst/>
            <a:gdLst/>
            <a:ahLst/>
            <a:cxnLst/>
            <a:rect l="l" t="t" r="r" b="b"/>
            <a:pathLst>
              <a:path w="529343" h="509132">
                <a:moveTo>
                  <a:pt x="0" y="0"/>
                </a:moveTo>
                <a:lnTo>
                  <a:pt x="529343" y="0"/>
                </a:lnTo>
                <a:lnTo>
                  <a:pt x="529343" y="509132"/>
                </a:lnTo>
                <a:lnTo>
                  <a:pt x="0" y="50913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/>
          </a:p>
        </p:txBody>
      </p:sp>
      <p:grpSp>
        <p:nvGrpSpPr>
          <p:cNvPr id="14" name="Group 14"/>
          <p:cNvGrpSpPr/>
          <p:nvPr/>
        </p:nvGrpSpPr>
        <p:grpSpPr>
          <a:xfrm>
            <a:off x="2170752" y="3026614"/>
            <a:ext cx="7850496" cy="743000"/>
            <a:chOff x="0" y="0"/>
            <a:chExt cx="3101430" cy="293531"/>
          </a:xfrm>
          <a:solidFill>
            <a:srgbClr val="7030A0"/>
          </a:solidFill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15" name="Freeform 15"/>
            <p:cNvSpPr/>
            <p:nvPr/>
          </p:nvSpPr>
          <p:spPr>
            <a:xfrm>
              <a:off x="0" y="0"/>
              <a:ext cx="3101430" cy="293531"/>
            </a:xfrm>
            <a:custGeom>
              <a:avLst/>
              <a:gdLst/>
              <a:ahLst/>
              <a:cxnLst/>
              <a:rect l="l" t="t" r="r" b="b"/>
              <a:pathLst>
                <a:path w="3101430" h="293531">
                  <a:moveTo>
                    <a:pt x="58513" y="0"/>
                  </a:moveTo>
                  <a:lnTo>
                    <a:pt x="3042918" y="0"/>
                  </a:lnTo>
                  <a:cubicBezTo>
                    <a:pt x="3058436" y="0"/>
                    <a:pt x="3073319" y="6165"/>
                    <a:pt x="3084293" y="17138"/>
                  </a:cubicBezTo>
                  <a:cubicBezTo>
                    <a:pt x="3095266" y="28111"/>
                    <a:pt x="3101430" y="42994"/>
                    <a:pt x="3101430" y="58513"/>
                  </a:cubicBezTo>
                  <a:lnTo>
                    <a:pt x="3101430" y="235018"/>
                  </a:lnTo>
                  <a:cubicBezTo>
                    <a:pt x="3101430" y="250537"/>
                    <a:pt x="3095266" y="265420"/>
                    <a:pt x="3084293" y="276393"/>
                  </a:cubicBezTo>
                  <a:cubicBezTo>
                    <a:pt x="3073319" y="287366"/>
                    <a:pt x="3058436" y="293531"/>
                    <a:pt x="3042918" y="293531"/>
                  </a:cubicBezTo>
                  <a:lnTo>
                    <a:pt x="58513" y="293531"/>
                  </a:lnTo>
                  <a:cubicBezTo>
                    <a:pt x="42994" y="293531"/>
                    <a:pt x="28111" y="287366"/>
                    <a:pt x="17138" y="276393"/>
                  </a:cubicBezTo>
                  <a:cubicBezTo>
                    <a:pt x="6165" y="265420"/>
                    <a:pt x="0" y="250537"/>
                    <a:pt x="0" y="235018"/>
                  </a:cubicBezTo>
                  <a:lnTo>
                    <a:pt x="0" y="58513"/>
                  </a:lnTo>
                  <a:cubicBezTo>
                    <a:pt x="0" y="42994"/>
                    <a:pt x="6165" y="28111"/>
                    <a:pt x="17138" y="17138"/>
                  </a:cubicBezTo>
                  <a:cubicBezTo>
                    <a:pt x="28111" y="6165"/>
                    <a:pt x="42994" y="0"/>
                    <a:pt x="58513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00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9525"/>
              <a:ext cx="3101430" cy="303056"/>
            </a:xfrm>
            <a:prstGeom prst="rect">
              <a:avLst/>
            </a:pr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txBody>
            <a:bodyPr lIns="33867" tIns="33867" rIns="33867" bIns="33867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600"/>
                </a:lnSpc>
              </a:pPr>
              <a:endParaRPr sz="800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2428749" y="3078159"/>
            <a:ext cx="613548" cy="613548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0"/>
            </a:gradFill>
            <a:ln w="952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00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76200" y="66675"/>
              <a:ext cx="660400" cy="6699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600"/>
                </a:lnSpc>
              </a:pPr>
              <a:endParaRPr sz="800"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2170752" y="4403783"/>
            <a:ext cx="7850496" cy="743000"/>
            <a:chOff x="0" y="0"/>
            <a:chExt cx="3101430" cy="293531"/>
          </a:xfrm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21" name="Freeform 21"/>
            <p:cNvSpPr/>
            <p:nvPr/>
          </p:nvSpPr>
          <p:spPr>
            <a:xfrm>
              <a:off x="0" y="0"/>
              <a:ext cx="3101430" cy="293531"/>
            </a:xfrm>
            <a:custGeom>
              <a:avLst/>
              <a:gdLst/>
              <a:ahLst/>
              <a:cxnLst/>
              <a:rect l="l" t="t" r="r" b="b"/>
              <a:pathLst>
                <a:path w="3101430" h="293531">
                  <a:moveTo>
                    <a:pt x="58513" y="0"/>
                  </a:moveTo>
                  <a:lnTo>
                    <a:pt x="3042918" y="0"/>
                  </a:lnTo>
                  <a:cubicBezTo>
                    <a:pt x="3058436" y="0"/>
                    <a:pt x="3073319" y="6165"/>
                    <a:pt x="3084293" y="17138"/>
                  </a:cubicBezTo>
                  <a:cubicBezTo>
                    <a:pt x="3095266" y="28111"/>
                    <a:pt x="3101430" y="42994"/>
                    <a:pt x="3101430" y="58513"/>
                  </a:cubicBezTo>
                  <a:lnTo>
                    <a:pt x="3101430" y="235018"/>
                  </a:lnTo>
                  <a:cubicBezTo>
                    <a:pt x="3101430" y="250537"/>
                    <a:pt x="3095266" y="265420"/>
                    <a:pt x="3084293" y="276393"/>
                  </a:cubicBezTo>
                  <a:cubicBezTo>
                    <a:pt x="3073319" y="287366"/>
                    <a:pt x="3058436" y="293531"/>
                    <a:pt x="3042918" y="293531"/>
                  </a:cubicBezTo>
                  <a:lnTo>
                    <a:pt x="58513" y="293531"/>
                  </a:lnTo>
                  <a:cubicBezTo>
                    <a:pt x="42994" y="293531"/>
                    <a:pt x="28111" y="287366"/>
                    <a:pt x="17138" y="276393"/>
                  </a:cubicBezTo>
                  <a:cubicBezTo>
                    <a:pt x="6165" y="265420"/>
                    <a:pt x="0" y="250537"/>
                    <a:pt x="0" y="235018"/>
                  </a:cubicBezTo>
                  <a:lnTo>
                    <a:pt x="0" y="58513"/>
                  </a:lnTo>
                  <a:cubicBezTo>
                    <a:pt x="0" y="42994"/>
                    <a:pt x="6165" y="28111"/>
                    <a:pt x="17138" y="17138"/>
                  </a:cubicBezTo>
                  <a:cubicBezTo>
                    <a:pt x="28111" y="6165"/>
                    <a:pt x="42994" y="0"/>
                    <a:pt x="58513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FD351">
                    <a:alpha val="100000"/>
                  </a:srgbClr>
                </a:gs>
                <a:gs pos="100000">
                  <a:srgbClr val="006501">
                    <a:alpha val="100000"/>
                  </a:srgb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00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9525"/>
              <a:ext cx="3101430" cy="303056"/>
            </a:xfrm>
            <a:prstGeom prst="rect">
              <a:avLst/>
            </a:prstGeom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txBody>
            <a:bodyPr lIns="33867" tIns="33867" rIns="33867" bIns="33867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600"/>
                </a:lnSpc>
              </a:pPr>
              <a:endParaRPr sz="800"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2428749" y="4419781"/>
            <a:ext cx="613548" cy="613548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097B2">
                    <a:alpha val="100000"/>
                  </a:srgbClr>
                </a:gs>
                <a:gs pos="100000">
                  <a:srgbClr val="7ED957">
                    <a:alpha val="100000"/>
                  </a:srgbClr>
                </a:gs>
              </a:gsLst>
              <a:lin ang="0"/>
            </a:gradFill>
            <a:ln w="952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00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76200" y="66675"/>
              <a:ext cx="660400" cy="6699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600"/>
                </a:lnSpc>
              </a:pPr>
              <a:endParaRPr sz="800"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2150914" y="5802273"/>
            <a:ext cx="7850496" cy="743000"/>
            <a:chOff x="0" y="0"/>
            <a:chExt cx="3101430" cy="293531"/>
          </a:xfrm>
          <a:solidFill>
            <a:srgbClr val="7030A0"/>
          </a:solidFill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27" name="Freeform 27"/>
            <p:cNvSpPr/>
            <p:nvPr/>
          </p:nvSpPr>
          <p:spPr>
            <a:xfrm>
              <a:off x="0" y="0"/>
              <a:ext cx="3101430" cy="293531"/>
            </a:xfrm>
            <a:custGeom>
              <a:avLst/>
              <a:gdLst/>
              <a:ahLst/>
              <a:cxnLst/>
              <a:rect l="l" t="t" r="r" b="b"/>
              <a:pathLst>
                <a:path w="3101430" h="293531">
                  <a:moveTo>
                    <a:pt x="58513" y="0"/>
                  </a:moveTo>
                  <a:lnTo>
                    <a:pt x="3042918" y="0"/>
                  </a:lnTo>
                  <a:cubicBezTo>
                    <a:pt x="3058436" y="0"/>
                    <a:pt x="3073319" y="6165"/>
                    <a:pt x="3084293" y="17138"/>
                  </a:cubicBezTo>
                  <a:cubicBezTo>
                    <a:pt x="3095266" y="28111"/>
                    <a:pt x="3101430" y="42994"/>
                    <a:pt x="3101430" y="58513"/>
                  </a:cubicBezTo>
                  <a:lnTo>
                    <a:pt x="3101430" y="235018"/>
                  </a:lnTo>
                  <a:cubicBezTo>
                    <a:pt x="3101430" y="250537"/>
                    <a:pt x="3095266" y="265420"/>
                    <a:pt x="3084293" y="276393"/>
                  </a:cubicBezTo>
                  <a:cubicBezTo>
                    <a:pt x="3073319" y="287366"/>
                    <a:pt x="3058436" y="293531"/>
                    <a:pt x="3042918" y="293531"/>
                  </a:cubicBezTo>
                  <a:lnTo>
                    <a:pt x="58513" y="293531"/>
                  </a:lnTo>
                  <a:cubicBezTo>
                    <a:pt x="42994" y="293531"/>
                    <a:pt x="28111" y="287366"/>
                    <a:pt x="17138" y="276393"/>
                  </a:cubicBezTo>
                  <a:cubicBezTo>
                    <a:pt x="6165" y="265420"/>
                    <a:pt x="0" y="250537"/>
                    <a:pt x="0" y="235018"/>
                  </a:cubicBezTo>
                  <a:lnTo>
                    <a:pt x="0" y="58513"/>
                  </a:lnTo>
                  <a:cubicBezTo>
                    <a:pt x="0" y="42994"/>
                    <a:pt x="6165" y="28111"/>
                    <a:pt x="17138" y="17138"/>
                  </a:cubicBezTo>
                  <a:cubicBezTo>
                    <a:pt x="28111" y="6165"/>
                    <a:pt x="42994" y="0"/>
                    <a:pt x="58513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00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9525"/>
              <a:ext cx="3101430" cy="303056"/>
            </a:xfrm>
            <a:prstGeom prst="rect">
              <a:avLst/>
            </a:pr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txBody>
            <a:bodyPr lIns="33867" tIns="33867" rIns="33867" bIns="33867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600"/>
                </a:lnSpc>
              </a:pPr>
              <a:endParaRPr sz="800"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2428749" y="5759682"/>
            <a:ext cx="613548" cy="613548"/>
            <a:chOff x="0" y="0"/>
            <a:chExt cx="812800" cy="8128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7F7F7">
                    <a:alpha val="100000"/>
                  </a:srgbClr>
                </a:gs>
                <a:gs pos="100000">
                  <a:srgbClr val="F0F0F0">
                    <a:alpha val="100000"/>
                  </a:srgbClr>
                </a:gs>
              </a:gsLst>
              <a:lin ang="0"/>
            </a:gradFill>
            <a:ln w="9525" cap="sq">
              <a:solidFill>
                <a:srgbClr val="FFDE59"/>
              </a:solidFill>
              <a:prstDash val="solid"/>
              <a:miter/>
            </a:ln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00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76200" y="66675"/>
              <a:ext cx="660400" cy="6699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600"/>
                </a:lnSpc>
              </a:pPr>
              <a:endParaRPr sz="800"/>
            </a:p>
          </p:txBody>
        </p:sp>
      </p:grpSp>
      <p:sp>
        <p:nvSpPr>
          <p:cNvPr id="32" name="Freeform 32"/>
          <p:cNvSpPr/>
          <p:nvPr/>
        </p:nvSpPr>
        <p:spPr>
          <a:xfrm>
            <a:off x="2578326" y="3243968"/>
            <a:ext cx="333644" cy="281929"/>
          </a:xfrm>
          <a:custGeom>
            <a:avLst/>
            <a:gdLst/>
            <a:ahLst/>
            <a:cxnLst/>
            <a:rect l="l" t="t" r="r" b="b"/>
            <a:pathLst>
              <a:path w="500466" h="422894">
                <a:moveTo>
                  <a:pt x="0" y="0"/>
                </a:moveTo>
                <a:lnTo>
                  <a:pt x="500466" y="0"/>
                </a:lnTo>
                <a:lnTo>
                  <a:pt x="500466" y="422894"/>
                </a:lnTo>
                <a:lnTo>
                  <a:pt x="0" y="42289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/>
          </a:p>
        </p:txBody>
      </p:sp>
      <p:sp>
        <p:nvSpPr>
          <p:cNvPr id="33" name="Freeform 33"/>
          <p:cNvSpPr/>
          <p:nvPr/>
        </p:nvSpPr>
        <p:spPr>
          <a:xfrm>
            <a:off x="2578195" y="4564606"/>
            <a:ext cx="314656" cy="334296"/>
          </a:xfrm>
          <a:custGeom>
            <a:avLst/>
            <a:gdLst/>
            <a:ahLst/>
            <a:cxnLst/>
            <a:rect l="l" t="t" r="r" b="b"/>
            <a:pathLst>
              <a:path w="471984" h="501444">
                <a:moveTo>
                  <a:pt x="0" y="0"/>
                </a:moveTo>
                <a:lnTo>
                  <a:pt x="471984" y="0"/>
                </a:lnTo>
                <a:lnTo>
                  <a:pt x="471984" y="501443"/>
                </a:lnTo>
                <a:lnTo>
                  <a:pt x="0" y="50144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/>
          </a:p>
        </p:txBody>
      </p:sp>
      <p:sp>
        <p:nvSpPr>
          <p:cNvPr id="34" name="Freeform 34"/>
          <p:cNvSpPr/>
          <p:nvPr/>
        </p:nvSpPr>
        <p:spPr>
          <a:xfrm>
            <a:off x="2578195" y="5889344"/>
            <a:ext cx="354225" cy="354225"/>
          </a:xfrm>
          <a:custGeom>
            <a:avLst/>
            <a:gdLst/>
            <a:ahLst/>
            <a:cxnLst/>
            <a:rect l="l" t="t" r="r" b="b"/>
            <a:pathLst>
              <a:path w="531337" h="531337">
                <a:moveTo>
                  <a:pt x="0" y="0"/>
                </a:moveTo>
                <a:lnTo>
                  <a:pt x="531337" y="0"/>
                </a:lnTo>
                <a:lnTo>
                  <a:pt x="531337" y="531336"/>
                </a:lnTo>
                <a:lnTo>
                  <a:pt x="0" y="53133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/>
          </a:p>
        </p:txBody>
      </p:sp>
      <p:sp>
        <p:nvSpPr>
          <p:cNvPr id="35" name="TextBox 35"/>
          <p:cNvSpPr txBox="1"/>
          <p:nvPr/>
        </p:nvSpPr>
        <p:spPr>
          <a:xfrm>
            <a:off x="467893" y="402172"/>
            <a:ext cx="10580135" cy="5022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3555"/>
              </a:lnSpc>
            </a:pPr>
            <a:r>
              <a:rPr lang="en-US" sz="4134" b="1" spc="-165" dirty="0">
                <a:solidFill>
                  <a:srgbClr val="000000"/>
                </a:solidFill>
                <a:latin typeface="Articulat Medium"/>
                <a:ea typeface="Articulat Medium"/>
                <a:cs typeface="Articulat Medium"/>
                <a:sym typeface="Articulat Medium"/>
              </a:rPr>
              <a:t>LESSONS LEARNED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3775923" y="1547969"/>
            <a:ext cx="5380925" cy="5209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053"/>
              </a:lnSpc>
            </a:pPr>
            <a:r>
              <a:rPr lang="en-US" sz="1466" b="1" dirty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Leveraging Geographic Information System (GIS) mapping enhances the planning and delivery of facility and community based services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3416475" y="2984202"/>
            <a:ext cx="5380925" cy="7950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053"/>
              </a:lnSpc>
            </a:pPr>
            <a:r>
              <a:rPr lang="en-US" sz="1466" b="1" dirty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Conducting a risk assessment poll enables early identification of vulnerabilities and supports targeted and differentiated interventions of young people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3565984" y="4589633"/>
            <a:ext cx="5800803" cy="2516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053"/>
              </a:lnSpc>
            </a:pPr>
            <a:r>
              <a:rPr lang="en-US" sz="1466" b="1" dirty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Monitoring, evaluation and strategic knowledge management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3820938" y="5929533"/>
            <a:ext cx="5380925" cy="5300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053"/>
              </a:lnSpc>
            </a:pPr>
            <a:r>
              <a:rPr lang="en-US" sz="1466" b="1" dirty="0" err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YAaHNaija</a:t>
            </a:r>
            <a:r>
              <a:rPr lang="en-US" sz="1466" b="1" dirty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social media campaign-this helped expand reach and engagement with young people</a:t>
            </a:r>
          </a:p>
        </p:txBody>
      </p:sp>
      <p:sp>
        <p:nvSpPr>
          <p:cNvPr id="40" name="Freeform 40"/>
          <p:cNvSpPr/>
          <p:nvPr/>
        </p:nvSpPr>
        <p:spPr>
          <a:xfrm>
            <a:off x="11286725" y="-10381"/>
            <a:ext cx="905275" cy="572353"/>
          </a:xfrm>
          <a:custGeom>
            <a:avLst/>
            <a:gdLst/>
            <a:ahLst/>
            <a:cxnLst/>
            <a:rect l="l" t="t" r="r" b="b"/>
            <a:pathLst>
              <a:path w="1357912" h="858529">
                <a:moveTo>
                  <a:pt x="0" y="0"/>
                </a:moveTo>
                <a:lnTo>
                  <a:pt x="1357912" y="0"/>
                </a:lnTo>
                <a:lnTo>
                  <a:pt x="1357912" y="858529"/>
                </a:lnTo>
                <a:lnTo>
                  <a:pt x="0" y="85852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/>
          </a:p>
        </p:txBody>
      </p:sp>
      <p:sp>
        <p:nvSpPr>
          <p:cNvPr id="41" name="Freeform 8"/>
          <p:cNvSpPr/>
          <p:nvPr/>
        </p:nvSpPr>
        <p:spPr>
          <a:xfrm>
            <a:off x="9955914" y="-199116"/>
            <a:ext cx="1281921" cy="797358"/>
          </a:xfrm>
          <a:custGeom>
            <a:avLst/>
            <a:gdLst/>
            <a:ahLst/>
            <a:cxnLst/>
            <a:rect l="l" t="t" r="r" b="b"/>
            <a:pathLst>
              <a:path w="2189733" h="1231725">
                <a:moveTo>
                  <a:pt x="0" y="0"/>
                </a:moveTo>
                <a:lnTo>
                  <a:pt x="2189734" y="0"/>
                </a:lnTo>
                <a:lnTo>
                  <a:pt x="2189734" y="1231725"/>
                </a:lnTo>
                <a:lnTo>
                  <a:pt x="0" y="123172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/>
          </a:p>
        </p:txBody>
      </p:sp>
      <p:grpSp>
        <p:nvGrpSpPr>
          <p:cNvPr id="45" name="Group 20"/>
          <p:cNvGrpSpPr/>
          <p:nvPr/>
        </p:nvGrpSpPr>
        <p:grpSpPr>
          <a:xfrm>
            <a:off x="2181689" y="1708258"/>
            <a:ext cx="7850496" cy="743000"/>
            <a:chOff x="0" y="0"/>
            <a:chExt cx="3101430" cy="293531"/>
          </a:xfrm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46" name="Freeform 21"/>
            <p:cNvSpPr/>
            <p:nvPr/>
          </p:nvSpPr>
          <p:spPr>
            <a:xfrm>
              <a:off x="0" y="0"/>
              <a:ext cx="3101430" cy="293531"/>
            </a:xfrm>
            <a:custGeom>
              <a:avLst/>
              <a:gdLst/>
              <a:ahLst/>
              <a:cxnLst/>
              <a:rect l="l" t="t" r="r" b="b"/>
              <a:pathLst>
                <a:path w="3101430" h="293531">
                  <a:moveTo>
                    <a:pt x="58513" y="0"/>
                  </a:moveTo>
                  <a:lnTo>
                    <a:pt x="3042918" y="0"/>
                  </a:lnTo>
                  <a:cubicBezTo>
                    <a:pt x="3058436" y="0"/>
                    <a:pt x="3073319" y="6165"/>
                    <a:pt x="3084293" y="17138"/>
                  </a:cubicBezTo>
                  <a:cubicBezTo>
                    <a:pt x="3095266" y="28111"/>
                    <a:pt x="3101430" y="42994"/>
                    <a:pt x="3101430" y="58513"/>
                  </a:cubicBezTo>
                  <a:lnTo>
                    <a:pt x="3101430" y="235018"/>
                  </a:lnTo>
                  <a:cubicBezTo>
                    <a:pt x="3101430" y="250537"/>
                    <a:pt x="3095266" y="265420"/>
                    <a:pt x="3084293" y="276393"/>
                  </a:cubicBezTo>
                  <a:cubicBezTo>
                    <a:pt x="3073319" y="287366"/>
                    <a:pt x="3058436" y="293531"/>
                    <a:pt x="3042918" y="293531"/>
                  </a:cubicBezTo>
                  <a:lnTo>
                    <a:pt x="58513" y="293531"/>
                  </a:lnTo>
                  <a:cubicBezTo>
                    <a:pt x="42994" y="293531"/>
                    <a:pt x="28111" y="287366"/>
                    <a:pt x="17138" y="276393"/>
                  </a:cubicBezTo>
                  <a:cubicBezTo>
                    <a:pt x="6165" y="265420"/>
                    <a:pt x="0" y="250537"/>
                    <a:pt x="0" y="235018"/>
                  </a:cubicBezTo>
                  <a:lnTo>
                    <a:pt x="0" y="58513"/>
                  </a:lnTo>
                  <a:cubicBezTo>
                    <a:pt x="0" y="42994"/>
                    <a:pt x="6165" y="28111"/>
                    <a:pt x="17138" y="17138"/>
                  </a:cubicBezTo>
                  <a:cubicBezTo>
                    <a:pt x="28111" y="6165"/>
                    <a:pt x="42994" y="0"/>
                    <a:pt x="58513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FD351">
                    <a:alpha val="100000"/>
                  </a:srgbClr>
                </a:gs>
                <a:gs pos="100000">
                  <a:srgbClr val="006501">
                    <a:alpha val="100000"/>
                  </a:srgb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00"/>
            </a:p>
          </p:txBody>
        </p:sp>
        <p:sp>
          <p:nvSpPr>
            <p:cNvPr id="47" name="TextBox 22"/>
            <p:cNvSpPr txBox="1"/>
            <p:nvPr/>
          </p:nvSpPr>
          <p:spPr>
            <a:xfrm>
              <a:off x="0" y="-9525"/>
              <a:ext cx="3101430" cy="303056"/>
            </a:xfrm>
            <a:prstGeom prst="rect">
              <a:avLst/>
            </a:prstGeom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txBody>
            <a:bodyPr lIns="33867" tIns="33867" rIns="33867" bIns="33867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600"/>
                </a:lnSpc>
              </a:pPr>
              <a:endParaRPr sz="800"/>
            </a:p>
          </p:txBody>
        </p:sp>
      </p:grpSp>
      <p:sp>
        <p:nvSpPr>
          <p:cNvPr id="48" name="TextBox 36"/>
          <p:cNvSpPr txBox="1"/>
          <p:nvPr/>
        </p:nvSpPr>
        <p:spPr>
          <a:xfrm>
            <a:off x="3716177" y="1690746"/>
            <a:ext cx="5380925" cy="5209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053"/>
              </a:lnSpc>
            </a:pPr>
            <a:r>
              <a:rPr lang="en-US" sz="1466" b="1" dirty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Leveraging Geographic Information System (GIS) mapping enhances the planning and delivery of facility and community based services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2405011" y="1690746"/>
            <a:ext cx="637286" cy="613548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DE59">
                    <a:alpha val="100000"/>
                  </a:srgbClr>
                </a:gs>
                <a:gs pos="100000">
                  <a:srgbClr val="FF914D">
                    <a:alpha val="100000"/>
                  </a:srgbClr>
                </a:gs>
              </a:gsLst>
              <a:lin ang="0"/>
            </a:gradFill>
            <a:ln w="952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00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76200" y="66675"/>
              <a:ext cx="660400" cy="6699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600"/>
                </a:lnSpc>
              </a:pPr>
              <a:endParaRPr sz="800"/>
            </a:p>
          </p:txBody>
        </p:sp>
      </p:grpSp>
      <p:sp>
        <p:nvSpPr>
          <p:cNvPr id="49" name="Freeform 13"/>
          <p:cNvSpPr/>
          <p:nvPr/>
        </p:nvSpPr>
        <p:spPr>
          <a:xfrm>
            <a:off x="2539956" y="1806361"/>
            <a:ext cx="352895" cy="339421"/>
          </a:xfrm>
          <a:custGeom>
            <a:avLst/>
            <a:gdLst/>
            <a:ahLst/>
            <a:cxnLst/>
            <a:rect l="l" t="t" r="r" b="b"/>
            <a:pathLst>
              <a:path w="529343" h="509132">
                <a:moveTo>
                  <a:pt x="0" y="0"/>
                </a:moveTo>
                <a:lnTo>
                  <a:pt x="529343" y="0"/>
                </a:lnTo>
                <a:lnTo>
                  <a:pt x="529343" y="509132"/>
                </a:lnTo>
                <a:lnTo>
                  <a:pt x="0" y="50913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/>
          </a:p>
        </p:txBody>
      </p:sp>
    </p:spTree>
  </p:cSld>
  <p:clrMapOvr>
    <a:masterClrMapping/>
  </p:clrMapOvr>
  <p:transition spd="slow">
    <p:push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55340" y="2755441"/>
            <a:ext cx="11494903" cy="4102559"/>
            <a:chOff x="0" y="0"/>
            <a:chExt cx="2671292" cy="95339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671292" cy="953391"/>
            </a:xfrm>
            <a:custGeom>
              <a:avLst/>
              <a:gdLst/>
              <a:ahLst/>
              <a:cxnLst/>
              <a:rect l="l" t="t" r="r" b="b"/>
              <a:pathLst>
                <a:path w="2671292" h="953391">
                  <a:moveTo>
                    <a:pt x="0" y="0"/>
                  </a:moveTo>
                  <a:lnTo>
                    <a:pt x="2671292" y="0"/>
                  </a:lnTo>
                  <a:lnTo>
                    <a:pt x="2671292" y="953391"/>
                  </a:lnTo>
                  <a:lnTo>
                    <a:pt x="0" y="953391"/>
                  </a:lnTo>
                  <a:close/>
                </a:path>
              </a:pathLst>
            </a:custGeom>
            <a:blipFill>
              <a:blip r:embed="rId3"/>
              <a:stretch>
                <a:fillRect t="-18434" b="-91707"/>
              </a:stretch>
            </a:blip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00"/>
            </a:p>
          </p:txBody>
        </p:sp>
      </p:grpSp>
      <p:sp>
        <p:nvSpPr>
          <p:cNvPr id="4" name="Freeform 4"/>
          <p:cNvSpPr/>
          <p:nvPr/>
        </p:nvSpPr>
        <p:spPr>
          <a:xfrm>
            <a:off x="11659414" y="2483910"/>
            <a:ext cx="190830" cy="190830"/>
          </a:xfrm>
          <a:custGeom>
            <a:avLst/>
            <a:gdLst/>
            <a:ahLst/>
            <a:cxnLst/>
            <a:rect l="l" t="t" r="r" b="b"/>
            <a:pathLst>
              <a:path w="286245" h="286245">
                <a:moveTo>
                  <a:pt x="0" y="0"/>
                </a:moveTo>
                <a:lnTo>
                  <a:pt x="286245" y="0"/>
                </a:lnTo>
                <a:lnTo>
                  <a:pt x="286245" y="286244"/>
                </a:lnTo>
                <a:lnTo>
                  <a:pt x="0" y="28624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/>
          </a:p>
        </p:txBody>
      </p:sp>
      <p:sp>
        <p:nvSpPr>
          <p:cNvPr id="7" name="TextBox 7"/>
          <p:cNvSpPr txBox="1"/>
          <p:nvPr/>
        </p:nvSpPr>
        <p:spPr>
          <a:xfrm>
            <a:off x="2540001" y="1568255"/>
            <a:ext cx="7261451" cy="10399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l">
              <a:lnSpc>
                <a:spcPts val="8050"/>
              </a:lnSpc>
              <a:spcBef>
                <a:spcPct val="0"/>
              </a:spcBef>
            </a:pPr>
            <a:r>
              <a:rPr lang="en-US" sz="7800" b="1" u="none" strike="noStrike" spc="-374" dirty="0">
                <a:solidFill>
                  <a:srgbClr val="007E39"/>
                </a:solidFill>
                <a:latin typeface="Articulat Medium"/>
                <a:ea typeface="Articulat Medium"/>
                <a:cs typeface="Articulat Medium"/>
                <a:sym typeface="Articulat Medium"/>
              </a:rPr>
              <a:t>THANK YOU</a:t>
            </a:r>
          </a:p>
        </p:txBody>
      </p:sp>
      <p:sp>
        <p:nvSpPr>
          <p:cNvPr id="8" name="Freeform 40"/>
          <p:cNvSpPr/>
          <p:nvPr/>
        </p:nvSpPr>
        <p:spPr>
          <a:xfrm>
            <a:off x="11074400" y="192181"/>
            <a:ext cx="905275" cy="572353"/>
          </a:xfrm>
          <a:custGeom>
            <a:avLst/>
            <a:gdLst/>
            <a:ahLst/>
            <a:cxnLst/>
            <a:rect l="l" t="t" r="r" b="b"/>
            <a:pathLst>
              <a:path w="1357912" h="858529">
                <a:moveTo>
                  <a:pt x="0" y="0"/>
                </a:moveTo>
                <a:lnTo>
                  <a:pt x="1357912" y="0"/>
                </a:lnTo>
                <a:lnTo>
                  <a:pt x="1357912" y="858529"/>
                </a:lnTo>
                <a:lnTo>
                  <a:pt x="0" y="85852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55D873F-DBCE-ED1B-20EC-8233376DF7C0}"/>
              </a:ext>
            </a:extLst>
          </p:cNvPr>
          <p:cNvSpPr/>
          <p:nvPr/>
        </p:nvSpPr>
        <p:spPr>
          <a:xfrm>
            <a:off x="355339" y="352680"/>
            <a:ext cx="905275" cy="5723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331716"/>
      </p:ext>
    </p:extLst>
  </p:cSld>
  <p:clrMapOvr>
    <a:masterClrMapping/>
  </p:clrMapOvr>
  <p:transition spd="slow">
    <p:cover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C29EF0B-46EC-F04B-1867-3B15B39DDD2C}"/>
              </a:ext>
            </a:extLst>
          </p:cNvPr>
          <p:cNvSpPr/>
          <p:nvPr/>
        </p:nvSpPr>
        <p:spPr>
          <a:xfrm>
            <a:off x="355340" y="361507"/>
            <a:ext cx="1005627" cy="467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2"/>
          <p:cNvGrpSpPr/>
          <p:nvPr/>
        </p:nvGrpSpPr>
        <p:grpSpPr>
          <a:xfrm>
            <a:off x="355340" y="4047673"/>
            <a:ext cx="11494903" cy="2891607"/>
            <a:chOff x="0" y="0"/>
            <a:chExt cx="2671292" cy="67197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671292" cy="671978"/>
            </a:xfrm>
            <a:custGeom>
              <a:avLst/>
              <a:gdLst/>
              <a:ahLst/>
              <a:cxnLst/>
              <a:rect l="l" t="t" r="r" b="b"/>
              <a:pathLst>
                <a:path w="2671292" h="671978">
                  <a:moveTo>
                    <a:pt x="0" y="0"/>
                  </a:moveTo>
                  <a:lnTo>
                    <a:pt x="2671292" y="0"/>
                  </a:lnTo>
                  <a:lnTo>
                    <a:pt x="2671292" y="671978"/>
                  </a:lnTo>
                  <a:lnTo>
                    <a:pt x="0" y="671978"/>
                  </a:lnTo>
                  <a:close/>
                </a:path>
              </a:pathLst>
            </a:custGeom>
            <a:blipFill>
              <a:blip r:embed="rId2"/>
              <a:stretch>
                <a:fillRect t="-150188" b="-14663"/>
              </a:stretch>
            </a:blip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00"/>
            </a:p>
          </p:txBody>
        </p:sp>
      </p:grpSp>
      <p:sp>
        <p:nvSpPr>
          <p:cNvPr id="4" name="Freeform 4"/>
          <p:cNvSpPr/>
          <p:nvPr/>
        </p:nvSpPr>
        <p:spPr>
          <a:xfrm>
            <a:off x="11245621" y="1059977"/>
            <a:ext cx="190830" cy="190830"/>
          </a:xfrm>
          <a:custGeom>
            <a:avLst/>
            <a:gdLst/>
            <a:ahLst/>
            <a:cxnLst/>
            <a:rect l="l" t="t" r="r" b="b"/>
            <a:pathLst>
              <a:path w="286245" h="286245">
                <a:moveTo>
                  <a:pt x="0" y="0"/>
                </a:moveTo>
                <a:lnTo>
                  <a:pt x="286245" y="0"/>
                </a:lnTo>
                <a:lnTo>
                  <a:pt x="286245" y="286245"/>
                </a:lnTo>
                <a:lnTo>
                  <a:pt x="0" y="28624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/>
          </a:p>
        </p:txBody>
      </p:sp>
      <p:sp>
        <p:nvSpPr>
          <p:cNvPr id="5" name="AutoShape 5"/>
          <p:cNvSpPr/>
          <p:nvPr/>
        </p:nvSpPr>
        <p:spPr>
          <a:xfrm>
            <a:off x="685800" y="1326973"/>
            <a:ext cx="10820400" cy="0"/>
          </a:xfrm>
          <a:prstGeom prst="line">
            <a:avLst/>
          </a:prstGeom>
          <a:ln w="9525" cap="flat">
            <a:solidFill>
              <a:srgbClr val="0D9741"/>
            </a:solidFill>
            <a:prstDash val="solid"/>
            <a:headEnd type="none" w="sm" len="sm"/>
            <a:tailEnd type="none" w="sm" len="sm"/>
          </a:ln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/>
          </a:p>
        </p:txBody>
      </p:sp>
      <p:sp>
        <p:nvSpPr>
          <p:cNvPr id="6" name="Freeform 6"/>
          <p:cNvSpPr/>
          <p:nvPr/>
        </p:nvSpPr>
        <p:spPr>
          <a:xfrm>
            <a:off x="7967572" y="1417109"/>
            <a:ext cx="1938429" cy="664319"/>
          </a:xfrm>
          <a:custGeom>
            <a:avLst/>
            <a:gdLst/>
            <a:ahLst/>
            <a:cxnLst/>
            <a:rect l="l" t="t" r="r" b="b"/>
            <a:pathLst>
              <a:path w="3426183" h="1370473">
                <a:moveTo>
                  <a:pt x="0" y="0"/>
                </a:moveTo>
                <a:lnTo>
                  <a:pt x="3426182" y="0"/>
                </a:lnTo>
                <a:lnTo>
                  <a:pt x="3426182" y="1370473"/>
                </a:lnTo>
                <a:lnTo>
                  <a:pt x="0" y="137047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/>
          </a:p>
        </p:txBody>
      </p:sp>
      <p:sp>
        <p:nvSpPr>
          <p:cNvPr id="7" name="Freeform 7"/>
          <p:cNvSpPr/>
          <p:nvPr/>
        </p:nvSpPr>
        <p:spPr>
          <a:xfrm>
            <a:off x="9906001" y="1403139"/>
            <a:ext cx="1066799" cy="754983"/>
          </a:xfrm>
          <a:custGeom>
            <a:avLst/>
            <a:gdLst/>
            <a:ahLst/>
            <a:cxnLst/>
            <a:rect l="l" t="t" r="r" b="b"/>
            <a:pathLst>
              <a:path w="1609245" h="1017432">
                <a:moveTo>
                  <a:pt x="0" y="0"/>
                </a:moveTo>
                <a:lnTo>
                  <a:pt x="1609245" y="0"/>
                </a:lnTo>
                <a:lnTo>
                  <a:pt x="1609245" y="1017432"/>
                </a:lnTo>
                <a:lnTo>
                  <a:pt x="0" y="101743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/>
          </a:p>
        </p:txBody>
      </p:sp>
      <p:sp>
        <p:nvSpPr>
          <p:cNvPr id="9" name="TextBox 9"/>
          <p:cNvSpPr txBox="1"/>
          <p:nvPr/>
        </p:nvSpPr>
        <p:spPr>
          <a:xfrm>
            <a:off x="685801" y="561268"/>
            <a:ext cx="7261451" cy="6971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l">
              <a:lnSpc>
                <a:spcPts val="5733"/>
              </a:lnSpc>
              <a:spcBef>
                <a:spcPct val="0"/>
              </a:spcBef>
            </a:pPr>
            <a:r>
              <a:rPr lang="en-US" sz="4400" b="1" spc="-266" dirty="0">
                <a:solidFill>
                  <a:srgbClr val="007E39"/>
                </a:solidFill>
                <a:latin typeface="Articulat Medium"/>
                <a:ea typeface="Articulat Medium"/>
                <a:cs typeface="Articulat Medium"/>
                <a:sym typeface="Articulat Medium"/>
              </a:rPr>
              <a:t>CONTACT US</a:t>
            </a:r>
          </a:p>
        </p:txBody>
      </p:sp>
      <p:sp>
        <p:nvSpPr>
          <p:cNvPr id="11" name="TextBox 9"/>
          <p:cNvSpPr txBox="1"/>
          <p:nvPr/>
        </p:nvSpPr>
        <p:spPr>
          <a:xfrm>
            <a:off x="534306" y="2158123"/>
            <a:ext cx="5896974" cy="32914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ts val="2333"/>
              </a:lnSpc>
            </a:pPr>
            <a:r>
              <a:rPr lang="en-US" sz="1867" b="1" dirty="0">
                <a:solidFill>
                  <a:srgbClr val="090302"/>
                </a:solidFill>
                <a:latin typeface="Articulat"/>
                <a:ea typeface="Articulat"/>
                <a:cs typeface="Articulat"/>
                <a:sym typeface="Articulat"/>
              </a:rPr>
              <a:t>Hidayat Yahaya</a:t>
            </a:r>
          </a:p>
          <a:p>
            <a:pPr algn="just">
              <a:lnSpc>
                <a:spcPts val="2333"/>
              </a:lnSpc>
            </a:pPr>
            <a:r>
              <a:rPr lang="en-US" sz="1666" b="1" dirty="0">
                <a:solidFill>
                  <a:srgbClr val="090302"/>
                </a:solidFill>
                <a:latin typeface="Articulat"/>
                <a:ea typeface="Articulat"/>
                <a:cs typeface="Articulat"/>
                <a:sym typeface="Articulat"/>
              </a:rPr>
              <a:t>Community Prevention and Care Services, NACA-Nigeria</a:t>
            </a:r>
          </a:p>
          <a:p>
            <a:pPr algn="just">
              <a:lnSpc>
                <a:spcPts val="2333"/>
              </a:lnSpc>
            </a:pPr>
            <a:r>
              <a:rPr lang="en-US" sz="1666" b="1" dirty="0">
                <a:solidFill>
                  <a:srgbClr val="00B0F0"/>
                </a:solidFill>
                <a:latin typeface="Articulat"/>
                <a:ea typeface="Articulat"/>
                <a:cs typeface="Articulat"/>
                <a:sym typeface="Articulat"/>
                <a:hlinkClick r:id="rId6"/>
              </a:rPr>
              <a:t>byahaya@naca.gov.ng</a:t>
            </a:r>
            <a:r>
              <a:rPr lang="en-US" sz="1666" b="1" dirty="0">
                <a:solidFill>
                  <a:srgbClr val="00B0F0"/>
                </a:solidFill>
                <a:latin typeface="Articulat"/>
                <a:ea typeface="Articulat"/>
                <a:cs typeface="Articulat"/>
                <a:sym typeface="Articulat"/>
              </a:rPr>
              <a:t> </a:t>
            </a:r>
          </a:p>
          <a:p>
            <a:pPr algn="just">
              <a:lnSpc>
                <a:spcPts val="2333"/>
              </a:lnSpc>
            </a:pPr>
            <a:endParaRPr lang="en-US" sz="1666" b="1" dirty="0">
              <a:solidFill>
                <a:srgbClr val="00B0F0"/>
              </a:solidFill>
              <a:latin typeface="Articulat"/>
              <a:ea typeface="Articulat"/>
              <a:cs typeface="Articulat"/>
              <a:sym typeface="Articulat"/>
            </a:endParaRPr>
          </a:p>
          <a:p>
            <a:pPr algn="just">
              <a:lnSpc>
                <a:spcPts val="2333"/>
              </a:lnSpc>
            </a:pPr>
            <a:r>
              <a:rPr lang="en-US" sz="1666" b="1" dirty="0">
                <a:solidFill>
                  <a:srgbClr val="00B0F0"/>
                </a:solidFill>
                <a:latin typeface="Articulat"/>
                <a:ea typeface="Articulat"/>
                <a:cs typeface="Articulat"/>
                <a:sym typeface="Articulat"/>
                <a:hlinkClick r:id="rId7"/>
              </a:rPr>
              <a:t>www.naca.gov.ng</a:t>
            </a:r>
            <a:endParaRPr lang="en-US" sz="1666" b="1" dirty="0">
              <a:solidFill>
                <a:srgbClr val="00B0F0"/>
              </a:solidFill>
              <a:latin typeface="Articulat"/>
              <a:ea typeface="Articulat"/>
              <a:cs typeface="Articulat"/>
              <a:sym typeface="Articulat"/>
            </a:endParaRPr>
          </a:p>
          <a:p>
            <a:pPr algn="just">
              <a:lnSpc>
                <a:spcPts val="2333"/>
              </a:lnSpc>
            </a:pPr>
            <a:r>
              <a:rPr lang="en-US" sz="1666" b="1" dirty="0">
                <a:solidFill>
                  <a:srgbClr val="00B0F0"/>
                </a:solidFill>
                <a:latin typeface="Articulat"/>
                <a:ea typeface="Articulat"/>
                <a:cs typeface="Articulat"/>
                <a:sym typeface="Articulat"/>
                <a:hlinkClick r:id="rId8"/>
              </a:rPr>
              <a:t>www.naca.gov.ng/yaahnaija/</a:t>
            </a:r>
            <a:endParaRPr lang="en-US" sz="1666" b="1" dirty="0">
              <a:solidFill>
                <a:srgbClr val="00B0F0"/>
              </a:solidFill>
              <a:latin typeface="Articulat"/>
              <a:ea typeface="Articulat"/>
              <a:cs typeface="Articulat"/>
              <a:sym typeface="Articulat"/>
            </a:endParaRPr>
          </a:p>
          <a:p>
            <a:pPr algn="just">
              <a:lnSpc>
                <a:spcPts val="2333"/>
              </a:lnSpc>
            </a:pPr>
            <a:endParaRPr lang="en-US" sz="1666" b="1" dirty="0">
              <a:solidFill>
                <a:srgbClr val="00B0F0"/>
              </a:solidFill>
              <a:latin typeface="Articulat"/>
              <a:ea typeface="Articulat"/>
              <a:cs typeface="Articulat"/>
              <a:sym typeface="Articulat"/>
            </a:endParaRPr>
          </a:p>
          <a:p>
            <a:pPr algn="just">
              <a:lnSpc>
                <a:spcPts val="2333"/>
              </a:lnSpc>
            </a:pPr>
            <a:endParaRPr lang="en-US" sz="1666" b="1" dirty="0">
              <a:solidFill>
                <a:srgbClr val="00B0F0"/>
              </a:solidFill>
              <a:latin typeface="Articulat"/>
              <a:ea typeface="Articulat"/>
              <a:cs typeface="Articulat"/>
              <a:sym typeface="Articulat"/>
            </a:endParaRPr>
          </a:p>
          <a:p>
            <a:pPr algn="just">
              <a:lnSpc>
                <a:spcPts val="2333"/>
              </a:lnSpc>
            </a:pPr>
            <a:endParaRPr lang="en-US" sz="1666" b="1" dirty="0">
              <a:solidFill>
                <a:srgbClr val="00B0F0"/>
              </a:solidFill>
              <a:latin typeface="Articulat"/>
              <a:ea typeface="Articulat"/>
              <a:cs typeface="Articulat"/>
              <a:sym typeface="Articulat"/>
            </a:endParaRPr>
          </a:p>
          <a:p>
            <a:pPr algn="just">
              <a:lnSpc>
                <a:spcPts val="2333"/>
              </a:lnSpc>
            </a:pPr>
            <a:endParaRPr lang="en-US" sz="1666" b="1" dirty="0">
              <a:solidFill>
                <a:srgbClr val="00B0F0"/>
              </a:solidFill>
              <a:latin typeface="Articulat"/>
              <a:ea typeface="Articulat"/>
              <a:cs typeface="Articulat"/>
              <a:sym typeface="Articulat"/>
            </a:endParaRPr>
          </a:p>
          <a:p>
            <a:pPr algn="just">
              <a:lnSpc>
                <a:spcPts val="2333"/>
              </a:lnSpc>
            </a:pPr>
            <a:endParaRPr lang="en-US" sz="1666" b="1" dirty="0">
              <a:solidFill>
                <a:srgbClr val="00B0F0"/>
              </a:solidFill>
              <a:latin typeface="Articulat"/>
              <a:ea typeface="Articulat"/>
              <a:cs typeface="Articulat"/>
              <a:sym typeface="Articulat"/>
            </a:endParaRPr>
          </a:p>
        </p:txBody>
      </p:sp>
    </p:spTree>
    <p:extLst>
      <p:ext uri="{BB962C8B-B14F-4D97-AF65-F5344CB8AC3E}">
        <p14:creationId xmlns:p14="http://schemas.microsoft.com/office/powerpoint/2010/main" val="2812897600"/>
      </p:ext>
    </p:extLst>
  </p:cSld>
  <p:clrMapOvr>
    <a:masterClrMapping/>
  </p:clrMapOvr>
  <p:transition spd="slow">
    <p:cover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5388A4-D232-E7AB-3143-FA612DF097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8FDDB2-9167-89BD-41F7-5E7BAF047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336" y="1470773"/>
            <a:ext cx="11271327" cy="1129947"/>
          </a:xfrm>
          <a:noFill/>
        </p:spPr>
        <p:txBody>
          <a:bodyPr/>
          <a:lstStyle/>
          <a:p>
            <a:r>
              <a:rPr lang="en-US" sz="3600" dirty="0">
                <a:latin typeface="IAS Ribbon Sans Bold"/>
                <a:ea typeface="Verdana"/>
              </a:rPr>
              <a:t>Leveraging digital tools </a:t>
            </a:r>
            <a:r>
              <a:rPr lang="en-US" sz="3600" dirty="0">
                <a:solidFill>
                  <a:schemeClr val="tx1"/>
                </a:solidFill>
                <a:latin typeface="IAS Ribbon Sans Bold"/>
                <a:ea typeface="Verdana"/>
              </a:rPr>
              <a:t>to expand access to </a:t>
            </a:r>
            <a:r>
              <a:rPr lang="en-US" sz="3600" dirty="0" err="1">
                <a:solidFill>
                  <a:schemeClr val="tx1"/>
                </a:solidFill>
                <a:latin typeface="IAS Ribbon Sans Bold"/>
                <a:ea typeface="Verdana"/>
              </a:rPr>
              <a:t>PrEP</a:t>
            </a:r>
            <a:r>
              <a:rPr lang="en-US" sz="3600" dirty="0">
                <a:solidFill>
                  <a:schemeClr val="tx1"/>
                </a:solidFill>
                <a:latin typeface="IAS Ribbon Sans Bold"/>
                <a:ea typeface="Verdana"/>
              </a:rPr>
              <a:t> services in Vietnam</a:t>
            </a:r>
            <a:br>
              <a:rPr lang="en-US" sz="3600" dirty="0">
                <a:latin typeface="IAS Ribbon Sans Bold"/>
                <a:ea typeface="Verdana"/>
              </a:rPr>
            </a:br>
            <a:br>
              <a:rPr lang="en-US" sz="3200" dirty="0"/>
            </a:br>
            <a:br>
              <a:rPr lang="en-US" dirty="0">
                <a:solidFill>
                  <a:schemeClr val="tx1"/>
                </a:solidFill>
                <a:latin typeface="+mn-lt"/>
              </a:rPr>
            </a:br>
            <a:endParaRPr lang="en-US" sz="2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9E7A20-D105-3EE8-982D-1E0797BF23AF}"/>
              </a:ext>
            </a:extLst>
          </p:cNvPr>
          <p:cNvSpPr txBox="1"/>
          <p:nvPr/>
        </p:nvSpPr>
        <p:spPr>
          <a:xfrm>
            <a:off x="5495637" y="3706091"/>
            <a:ext cx="6096000" cy="141577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>
                <a:solidFill>
                  <a:schemeClr val="accent1"/>
                </a:solidFill>
                <a:latin typeface="IAS Ribbon Sans Bold"/>
                <a:ea typeface="Segoe UI"/>
                <a:cs typeface="Segoe UI"/>
              </a:rPr>
              <a:t>Long Tran Khanh</a:t>
            </a:r>
          </a:p>
          <a:p>
            <a:r>
              <a:rPr lang="en-US" sz="2000" dirty="0">
                <a:latin typeface="IAS Ribbon Sans Light"/>
                <a:ea typeface="Segoe UI"/>
                <a:cs typeface="Segoe UI"/>
              </a:rPr>
              <a:t>MEL Team Lead</a:t>
            </a:r>
          </a:p>
          <a:p>
            <a:r>
              <a:rPr lang="en-US" sz="2000" baseline="0">
                <a:latin typeface="IAS Ribbon Sans Light"/>
                <a:ea typeface="Segoe UI"/>
                <a:cs typeface="Segoe UI"/>
              </a:rPr>
              <a:t>PATH Vietnam</a:t>
            </a:r>
            <a:endParaRPr lang="en-US"/>
          </a:p>
          <a:p>
            <a:pPr algn="ctr"/>
            <a:endParaRPr lang="en-US" dirty="0"/>
          </a:p>
        </p:txBody>
      </p:sp>
      <p:pic>
        <p:nvPicPr>
          <p:cNvPr id="6" name="Picture 5" descr="National AIDS Commission | Lilongwe">
            <a:extLst>
              <a:ext uri="{FF2B5EF4-FFF2-40B4-BE49-F238E27FC236}">
                <a16:creationId xmlns:a16="http://schemas.microsoft.com/office/drawing/2014/main" id="{DF44691F-36FA-407F-8CD3-A89E0DEF8C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0087" y="255058"/>
            <a:ext cx="712261" cy="692150"/>
          </a:xfrm>
          <a:prstGeom prst="rect">
            <a:avLst/>
          </a:prstGeom>
          <a:ln>
            <a:noFill/>
          </a:ln>
        </p:spPr>
      </p:pic>
      <p:pic>
        <p:nvPicPr>
          <p:cNvPr id="8" name="Picture 7" descr="A close-up of a logo">
            <a:extLst>
              <a:ext uri="{FF2B5EF4-FFF2-40B4-BE49-F238E27FC236}">
                <a16:creationId xmlns:a16="http://schemas.microsoft.com/office/drawing/2014/main" id="{39138969-6FC9-57EC-59BD-602D6946E9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21751" y="252717"/>
            <a:ext cx="1931459" cy="685188"/>
          </a:xfrm>
          <a:prstGeom prst="rect">
            <a:avLst/>
          </a:prstGeom>
          <a:ln>
            <a:noFill/>
          </a:ln>
        </p:spPr>
      </p:pic>
      <p:pic>
        <p:nvPicPr>
          <p:cNvPr id="10" name="Picture 9" descr="A logo for a law firm&#10;&#10;AI-generated content may be incorrect.">
            <a:extLst>
              <a:ext uri="{FF2B5EF4-FFF2-40B4-BE49-F238E27FC236}">
                <a16:creationId xmlns:a16="http://schemas.microsoft.com/office/drawing/2014/main" id="{2BA84721-F27B-60E8-01D6-798140B85F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4353" y="255057"/>
            <a:ext cx="880086" cy="555626"/>
          </a:xfrm>
          <a:prstGeom prst="rect">
            <a:avLst/>
          </a:prstGeom>
          <a:ln>
            <a:noFill/>
          </a:ln>
        </p:spPr>
      </p:pic>
      <p:pic>
        <p:nvPicPr>
          <p:cNvPr id="7" name="Picture 6" descr="A person taking a selfie&#10;&#10;AI-generated content may be incorrect.">
            <a:extLst>
              <a:ext uri="{FF2B5EF4-FFF2-40B4-BE49-F238E27FC236}">
                <a16:creationId xmlns:a16="http://schemas.microsoft.com/office/drawing/2014/main" id="{2B3FFE32-A4D5-8A84-3469-B7C10CA5A2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101" y="3018162"/>
            <a:ext cx="1891688" cy="253053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587325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PATH/Gabe </a:t>
            </a:r>
            <a:r>
              <a:rPr lang="en-US" dirty="0" err="1"/>
              <a:t>Bienczycki</a:t>
            </a:r>
            <a:r>
              <a:rPr lang="en-US" dirty="0"/>
              <a:t> 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r>
              <a:rPr lang="en-US" sz="1400" dirty="0"/>
              <a:t>May 6, 2026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646386" y="4474756"/>
            <a:ext cx="5334000" cy="647700"/>
          </a:xfrm>
        </p:spPr>
        <p:txBody>
          <a:bodyPr>
            <a:normAutofit/>
          </a:bodyPr>
          <a:lstStyle/>
          <a:p>
            <a:r>
              <a:rPr lang="en-US" sz="2000" dirty="0"/>
              <a:t>Tham Tran and Long Tran, PATH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93EC02-55CA-36E8-1BBD-3F7A9814BB4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46386" y="1803639"/>
            <a:ext cx="6216869" cy="1676396"/>
          </a:xfrm>
        </p:spPr>
        <p:txBody>
          <a:bodyPr>
            <a:noAutofit/>
          </a:bodyPr>
          <a:lstStyle/>
          <a:p>
            <a:r>
              <a:rPr lang="en-US" sz="4400" dirty="0">
                <a:cs typeface="Arial"/>
              </a:rPr>
              <a:t>Leveraging digital tools to expand PrEP services in Vietnam</a:t>
            </a:r>
            <a:endParaRPr lang="en-US" sz="4400" dirty="0"/>
          </a:p>
          <a:p>
            <a:endParaRPr lang="en-US" sz="4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CA0E63D-B38A-7D87-B86D-5391C540DD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0845" y="2166512"/>
            <a:ext cx="2964204" cy="251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194796"/>
      </p:ext>
    </p:extLst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el 1">
            <a:extLst>
              <a:ext uri="{FF2B5EF4-FFF2-40B4-BE49-F238E27FC236}">
                <a16:creationId xmlns:a16="http://schemas.microsoft.com/office/drawing/2014/main" id="{EA49F560-D0D1-4B76-8B86-EA3E033B96AE}"/>
              </a:ext>
            </a:extLst>
          </p:cNvPr>
          <p:cNvSpPr txBox="1">
            <a:spLocks/>
          </p:cNvSpPr>
          <p:nvPr/>
        </p:nvSpPr>
        <p:spPr>
          <a:xfrm>
            <a:off x="713008" y="390318"/>
            <a:ext cx="10690310" cy="132080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olidFill>
                  <a:schemeClr val="accent1"/>
                </a:solidFill>
                <a:ea typeface="Verdana" panose="020B0604030504040204" pitchFamily="34" charset="0"/>
                <a:cs typeface="+mn-cs"/>
              </a:rPr>
              <a:t>Housekeeping </a:t>
            </a:r>
            <a:endParaRPr lang="de-DE" sz="4000" dirty="0">
              <a:solidFill>
                <a:schemeClr val="accent1"/>
              </a:solidFill>
              <a:ea typeface="Verdana" panose="020B0604030504040204" pitchFamily="34" charset="0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3393" y="1049700"/>
            <a:ext cx="2401948" cy="2031325"/>
          </a:xfrm>
          <a:prstGeom prst="rect">
            <a:avLst/>
          </a:prstGeom>
          <a:noFill/>
          <a:ln>
            <a:solidFill>
              <a:srgbClr val="E0001B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dirty="0">
                <a:latin typeface="+mj-lt"/>
                <a:ea typeface="Verdana"/>
              </a:rPr>
              <a:t>To introduce yourself and for Zoom-related questions or  comments, please use the “Chat” function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656215" y="1767592"/>
            <a:ext cx="2401948" cy="1200329"/>
          </a:xfrm>
          <a:prstGeom prst="rect">
            <a:avLst/>
          </a:prstGeom>
          <a:noFill/>
          <a:ln>
            <a:solidFill>
              <a:srgbClr val="E0001B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>
                <a:latin typeface="+mj-lt"/>
                <a:ea typeface="Verdana"/>
              </a:rPr>
              <a:t>For questions to the speakers, please use the “Q&amp;A” function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3762FAF-F94A-E598-C7F8-0C3920994FD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91981"/>
          <a:stretch/>
        </p:blipFill>
        <p:spPr>
          <a:xfrm>
            <a:off x="952362" y="4760224"/>
            <a:ext cx="10071273" cy="430888"/>
          </a:xfrm>
          <a:prstGeom prst="rect">
            <a:avLst/>
          </a:prstGeom>
        </p:spPr>
      </p:pic>
      <p:cxnSp>
        <p:nvCxnSpPr>
          <p:cNvPr id="18" name="Straight Arrow Connector 17"/>
          <p:cNvCxnSpPr>
            <a:cxnSpLocks/>
          </p:cNvCxnSpPr>
          <p:nvPr/>
        </p:nvCxnSpPr>
        <p:spPr>
          <a:xfrm>
            <a:off x="2380898" y="3274828"/>
            <a:ext cx="1761759" cy="136378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>
            <a:cxnSpLocks/>
          </p:cNvCxnSpPr>
          <p:nvPr/>
        </p:nvCxnSpPr>
        <p:spPr>
          <a:xfrm>
            <a:off x="5060202" y="3069125"/>
            <a:ext cx="1289907" cy="155666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F593E331-1FBE-93DD-B49C-49E058515A2E}"/>
              </a:ext>
            </a:extLst>
          </p:cNvPr>
          <p:cNvSpPr txBox="1"/>
          <p:nvPr/>
        </p:nvSpPr>
        <p:spPr>
          <a:xfrm>
            <a:off x="8923947" y="2521583"/>
            <a:ext cx="2401948" cy="2031325"/>
          </a:xfrm>
          <a:prstGeom prst="rect">
            <a:avLst/>
          </a:prstGeom>
          <a:noFill/>
          <a:ln>
            <a:solidFill>
              <a:srgbClr val="E0001B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>
                <a:latin typeface="+mj-lt"/>
                <a:ea typeface="Verdana"/>
              </a:rPr>
              <a:t>Choose your preferred language (English, French, or Portuguese) in the Interpretation function</a:t>
            </a:r>
            <a:endParaRPr lang="en-US">
              <a:latin typeface="+mj-lt"/>
              <a:ea typeface="Verdana" panose="020B0604030504040204" pitchFamily="34" charset="0"/>
            </a:endParaRP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0884A60-220D-A731-CAF4-A666F5F4750C}"/>
              </a:ext>
            </a:extLst>
          </p:cNvPr>
          <p:cNvCxnSpPr>
            <a:cxnSpLocks/>
          </p:cNvCxnSpPr>
          <p:nvPr/>
        </p:nvCxnSpPr>
        <p:spPr>
          <a:xfrm flipH="1">
            <a:off x="8148536" y="3828942"/>
            <a:ext cx="643279" cy="81236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 1">
            <a:extLst>
              <a:ext uri="{FF2B5EF4-FFF2-40B4-BE49-F238E27FC236}">
                <a16:creationId xmlns:a16="http://schemas.microsoft.com/office/drawing/2014/main" id="{002F163F-D9C1-0BBE-603D-8C81A38335C2}"/>
              </a:ext>
            </a:extLst>
          </p:cNvPr>
          <p:cNvSpPr/>
          <p:nvPr/>
        </p:nvSpPr>
        <p:spPr>
          <a:xfrm>
            <a:off x="7691159" y="4760224"/>
            <a:ext cx="714742" cy="631936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1EFAF38-2ABF-FC86-87B6-FAF7D2958ED8}"/>
              </a:ext>
            </a:extLst>
          </p:cNvPr>
          <p:cNvSpPr/>
          <p:nvPr/>
        </p:nvSpPr>
        <p:spPr>
          <a:xfrm>
            <a:off x="6291627" y="4693608"/>
            <a:ext cx="643279" cy="631936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7C525C0-7B9D-42FF-8095-64A5A620C76B}"/>
              </a:ext>
            </a:extLst>
          </p:cNvPr>
          <p:cNvSpPr/>
          <p:nvPr/>
        </p:nvSpPr>
        <p:spPr>
          <a:xfrm>
            <a:off x="4142657" y="4754097"/>
            <a:ext cx="590975" cy="571446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1091902-46AA-F033-821F-5B76D2CC3614}"/>
              </a:ext>
            </a:extLst>
          </p:cNvPr>
          <p:cNvSpPr/>
          <p:nvPr/>
        </p:nvSpPr>
        <p:spPr>
          <a:xfrm>
            <a:off x="7006369" y="4659700"/>
            <a:ext cx="643279" cy="631936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B3933B7-1B93-B8CD-D8FD-05CD8626DDD6}"/>
              </a:ext>
            </a:extLst>
          </p:cNvPr>
          <p:cNvCxnSpPr>
            <a:cxnSpLocks/>
          </p:cNvCxnSpPr>
          <p:nvPr/>
        </p:nvCxnSpPr>
        <p:spPr>
          <a:xfrm flipH="1">
            <a:off x="7328008" y="3566046"/>
            <a:ext cx="238063" cy="95922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065EE049-2BEE-7AFF-16B8-849437C06A66}"/>
              </a:ext>
            </a:extLst>
          </p:cNvPr>
          <p:cNvSpPr txBox="1"/>
          <p:nvPr/>
        </p:nvSpPr>
        <p:spPr>
          <a:xfrm>
            <a:off x="6639612" y="2261606"/>
            <a:ext cx="2020072" cy="1200329"/>
          </a:xfrm>
          <a:prstGeom prst="rect">
            <a:avLst/>
          </a:prstGeom>
          <a:noFill/>
          <a:ln>
            <a:solidFill>
              <a:srgbClr val="E0001B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>
                <a:latin typeface="+mj-lt"/>
                <a:ea typeface="Verdana"/>
              </a:rPr>
              <a:t>Enable captions in any language (AI generated)</a:t>
            </a:r>
            <a:endParaRPr lang="en-US">
              <a:latin typeface="+mj-lt"/>
              <a:ea typeface="Verdana" panose="020B060403050404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73FE5B8-72B6-4A7A-9505-93DFD1D7DA2A}"/>
              </a:ext>
            </a:extLst>
          </p:cNvPr>
          <p:cNvSpPr txBox="1"/>
          <p:nvPr/>
        </p:nvSpPr>
        <p:spPr>
          <a:xfrm>
            <a:off x="604725" y="5603110"/>
            <a:ext cx="1076654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accent1"/>
                </a:solidFill>
                <a:latin typeface="+mj-lt"/>
                <a:ea typeface="IAS Ribbon Sans Light" pitchFamily="50" charset="0"/>
              </a:rPr>
              <a:t>The recording will be available on the </a:t>
            </a:r>
            <a:r>
              <a:rPr lang="en-US" sz="2800" dirty="0">
                <a:solidFill>
                  <a:schemeClr val="accent1"/>
                </a:solidFill>
                <a:latin typeface="+mj-lt"/>
                <a:ea typeface="IAS Ribbon Sans Bold" pitchFamily="50" charset="0"/>
              </a:rPr>
              <a:t>IAS+ platform and shared with all registrants </a:t>
            </a:r>
            <a:endParaRPr lang="en-GB" sz="2800" dirty="0">
              <a:solidFill>
                <a:schemeClr val="accent1"/>
              </a:solidFill>
              <a:latin typeface="+mj-lt"/>
              <a:ea typeface="IAS Ribbon Sans Bold" pitchFamily="50" charset="0"/>
            </a:endParaRPr>
          </a:p>
        </p:txBody>
      </p:sp>
      <p:pic>
        <p:nvPicPr>
          <p:cNvPr id="9" name="Picture 8" descr="National AIDS Commission | Lilongwe">
            <a:extLst>
              <a:ext uri="{FF2B5EF4-FFF2-40B4-BE49-F238E27FC236}">
                <a16:creationId xmlns:a16="http://schemas.microsoft.com/office/drawing/2014/main" id="{4811A7CB-7F30-6EDF-9FB4-F4A0AC053D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7311" y="255058"/>
            <a:ext cx="712261" cy="692150"/>
          </a:xfrm>
          <a:prstGeom prst="rect">
            <a:avLst/>
          </a:prstGeom>
          <a:ln>
            <a:noFill/>
          </a:ln>
        </p:spPr>
      </p:pic>
      <p:pic>
        <p:nvPicPr>
          <p:cNvPr id="14" name="Picture 13" descr="A close-up of a logo">
            <a:extLst>
              <a:ext uri="{FF2B5EF4-FFF2-40B4-BE49-F238E27FC236}">
                <a16:creationId xmlns:a16="http://schemas.microsoft.com/office/drawing/2014/main" id="{AD2662F8-B02A-C152-FF7A-28C80EF085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21751" y="252717"/>
            <a:ext cx="1931459" cy="685188"/>
          </a:xfrm>
          <a:prstGeom prst="rect">
            <a:avLst/>
          </a:prstGeom>
          <a:ln>
            <a:noFill/>
          </a:ln>
        </p:spPr>
      </p:pic>
      <p:pic>
        <p:nvPicPr>
          <p:cNvPr id="19" name="Picture 18" descr="A logo for a law firm&#10;&#10;AI-generated content may be incorrect.">
            <a:extLst>
              <a:ext uri="{FF2B5EF4-FFF2-40B4-BE49-F238E27FC236}">
                <a16:creationId xmlns:a16="http://schemas.microsoft.com/office/drawing/2014/main" id="{E95A7501-C526-711C-BFC0-B6062C54A2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4353" y="255057"/>
            <a:ext cx="880086" cy="555626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30982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7BFA4D5-C82D-F60F-8927-BCC9FC89E2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2432" y="320017"/>
            <a:ext cx="11104499" cy="762107"/>
          </a:xfrm>
        </p:spPr>
        <p:txBody>
          <a:bodyPr>
            <a:normAutofit fontScale="32500" lnSpcReduction="20000"/>
          </a:bodyPr>
          <a:lstStyle/>
          <a:p>
            <a:r>
              <a:rPr lang="en-US" sz="9600" dirty="0"/>
              <a:t>A Digital-First Approach Accelerated the Evolution of Vietnam’s PrEP Program</a:t>
            </a:r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A701ECE-33BC-8968-2940-D24E195A12B7}"/>
              </a:ext>
            </a:extLst>
          </p:cNvPr>
          <p:cNvSpPr txBox="1">
            <a:spLocks/>
          </p:cNvSpPr>
          <p:nvPr/>
        </p:nvSpPr>
        <p:spPr>
          <a:xfrm>
            <a:off x="2828364" y="349364"/>
            <a:ext cx="6347012" cy="66725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all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B654D69-4C78-BD01-41AE-26B79306DFB1}"/>
              </a:ext>
            </a:extLst>
          </p:cNvPr>
          <p:cNvGrpSpPr/>
          <p:nvPr/>
        </p:nvGrpSpPr>
        <p:grpSpPr>
          <a:xfrm>
            <a:off x="386964" y="1495173"/>
            <a:ext cx="11678036" cy="3864227"/>
            <a:chOff x="386964" y="1495173"/>
            <a:chExt cx="11418071" cy="4525390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6F383FCE-3581-054F-7C11-0974EA978115}"/>
                </a:ext>
              </a:extLst>
            </p:cNvPr>
            <p:cNvGrpSpPr/>
            <p:nvPr/>
          </p:nvGrpSpPr>
          <p:grpSpPr>
            <a:xfrm>
              <a:off x="386964" y="1495173"/>
              <a:ext cx="11418071" cy="4525390"/>
              <a:chOff x="101600" y="1432490"/>
              <a:chExt cx="11684000" cy="3866780"/>
            </a:xfrm>
          </p:grpSpPr>
          <p:grpSp>
            <p:nvGrpSpPr>
              <p:cNvPr id="19" name="Group 17">
                <a:extLst>
                  <a:ext uri="{FF2B5EF4-FFF2-40B4-BE49-F238E27FC236}">
                    <a16:creationId xmlns:a16="http://schemas.microsoft.com/office/drawing/2014/main" id="{D7337C70-1E71-D7F9-3A79-6F8D9FAC4AF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1600" y="1506453"/>
                <a:ext cx="11684000" cy="3792817"/>
                <a:chOff x="637682" y="1497173"/>
                <a:chExt cx="10366862" cy="4211737"/>
              </a:xfrm>
            </p:grpSpPr>
            <p:grpSp>
              <p:nvGrpSpPr>
                <p:cNvPr id="33" name="Group 3">
                  <a:extLst>
                    <a:ext uri="{FF2B5EF4-FFF2-40B4-BE49-F238E27FC236}">
                      <a16:creationId xmlns:a16="http://schemas.microsoft.com/office/drawing/2014/main" id="{5B8FD3A4-1297-01F8-CF4C-EF2705F4D01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37682" y="1497173"/>
                  <a:ext cx="10366862" cy="4211737"/>
                  <a:chOff x="606509" y="1556560"/>
                  <a:chExt cx="10366862" cy="4211737"/>
                </a:xfrm>
              </p:grpSpPr>
              <p:cxnSp>
                <p:nvCxnSpPr>
                  <p:cNvPr id="35" name="Straight Arrow Connector 34">
                    <a:extLst>
                      <a:ext uri="{FF2B5EF4-FFF2-40B4-BE49-F238E27FC236}">
                        <a16:creationId xmlns:a16="http://schemas.microsoft.com/office/drawing/2014/main" id="{3D825B1E-CADE-D463-8F2E-9BDB8BFEB95A}"/>
                      </a:ext>
                    </a:extLst>
                  </p:cNvPr>
                  <p:cNvCxnSpPr/>
                  <p:nvPr/>
                </p:nvCxnSpPr>
                <p:spPr>
                  <a:xfrm>
                    <a:off x="1132536" y="3467986"/>
                    <a:ext cx="9840835" cy="21647"/>
                  </a:xfrm>
                  <a:prstGeom prst="straightConnector1">
                    <a:avLst/>
                  </a:prstGeom>
                  <a:ln w="38100">
                    <a:solidFill>
                      <a:srgbClr val="002060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6" name="TextBox 14">
                    <a:extLst>
                      <a:ext uri="{FF2B5EF4-FFF2-40B4-BE49-F238E27FC236}">
                        <a16:creationId xmlns:a16="http://schemas.microsoft.com/office/drawing/2014/main" id="{F4B8A4A1-9051-ECC3-3D67-A3CD6AD40751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272441" y="3038093"/>
                    <a:ext cx="1840164" cy="44571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algn="ctr" defTabSz="4572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a:t>2016</a:t>
                    </a:r>
                  </a:p>
                </p:txBody>
              </p:sp>
              <p:sp>
                <p:nvSpPr>
                  <p:cNvPr id="37" name="TextBox 15">
                    <a:extLst>
                      <a:ext uri="{FF2B5EF4-FFF2-40B4-BE49-F238E27FC236}">
                        <a16:creationId xmlns:a16="http://schemas.microsoft.com/office/drawing/2014/main" id="{0334D141-DC5E-5621-78D9-5FAF4D9EBA2D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257855" y="3052700"/>
                    <a:ext cx="1625822" cy="44571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algn="ctr" defTabSz="4572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a:t>2017</a:t>
                    </a:r>
                  </a:p>
                </p:txBody>
              </p:sp>
              <p:sp>
                <p:nvSpPr>
                  <p:cNvPr id="38" name="TextBox 16">
                    <a:extLst>
                      <a:ext uri="{FF2B5EF4-FFF2-40B4-BE49-F238E27FC236}">
                        <a16:creationId xmlns:a16="http://schemas.microsoft.com/office/drawing/2014/main" id="{99B0376A-AB03-2BBA-958C-C09CDEBAC1DC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654823" y="3003651"/>
                    <a:ext cx="1714735" cy="44571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algn="ctr" defTabSz="4572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a:t>2018</a:t>
                    </a:r>
                  </a:p>
                </p:txBody>
              </p:sp>
              <p:sp>
                <p:nvSpPr>
                  <p:cNvPr id="39" name="TextBox 17">
                    <a:extLst>
                      <a:ext uri="{FF2B5EF4-FFF2-40B4-BE49-F238E27FC236}">
                        <a16:creationId xmlns:a16="http://schemas.microsoft.com/office/drawing/2014/main" id="{44ED8106-8B61-8463-9E1F-9D1C174D1DF0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857887" y="3004912"/>
                    <a:ext cx="1660752" cy="44571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algn="ctr" defTabSz="4572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a:t>2019</a:t>
                    </a:r>
                  </a:p>
                </p:txBody>
              </p:sp>
              <p:sp>
                <p:nvSpPr>
                  <p:cNvPr id="40" name="TextBox 18">
                    <a:extLst>
                      <a:ext uri="{FF2B5EF4-FFF2-40B4-BE49-F238E27FC236}">
                        <a16:creationId xmlns:a16="http://schemas.microsoft.com/office/drawing/2014/main" id="{352DF27D-86AD-70FD-5EC9-DACBA88020E2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109785" y="2986871"/>
                    <a:ext cx="1521032" cy="44571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algn="ctr" defTabSz="4572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a:t>2020</a:t>
                    </a:r>
                  </a:p>
                </p:txBody>
              </p:sp>
              <p:sp>
                <p:nvSpPr>
                  <p:cNvPr id="41" name="Oval 40">
                    <a:extLst>
                      <a:ext uri="{FF2B5EF4-FFF2-40B4-BE49-F238E27FC236}">
                        <a16:creationId xmlns:a16="http://schemas.microsoft.com/office/drawing/2014/main" id="{48E2178B-C688-BACF-6041-2D3A77150980}"/>
                      </a:ext>
                    </a:extLst>
                  </p:cNvPr>
                  <p:cNvSpPr/>
                  <p:nvPr/>
                </p:nvSpPr>
                <p:spPr>
                  <a:xfrm>
                    <a:off x="788908" y="3771054"/>
                    <a:ext cx="935816" cy="584488"/>
                  </a:xfrm>
                  <a:prstGeom prst="ellipse">
                    <a:avLst/>
                  </a:prstGeom>
                  <a:solidFill>
                    <a:srgbClr val="105ED1"/>
                  </a:solidFill>
                  <a:ln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marL="0" marR="0" lvl="0" indent="0" algn="ctr" defTabSz="4572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rPr>
                      <a:t>3/2016</a:t>
                    </a:r>
                  </a:p>
                </p:txBody>
              </p:sp>
              <p:sp>
                <p:nvSpPr>
                  <p:cNvPr id="42" name="Oval 41">
                    <a:extLst>
                      <a:ext uri="{FF2B5EF4-FFF2-40B4-BE49-F238E27FC236}">
                        <a16:creationId xmlns:a16="http://schemas.microsoft.com/office/drawing/2014/main" id="{662C7F9E-4691-91D2-207C-F42FB7730D0C}"/>
                      </a:ext>
                    </a:extLst>
                  </p:cNvPr>
                  <p:cNvSpPr/>
                  <p:nvPr/>
                </p:nvSpPr>
                <p:spPr>
                  <a:xfrm>
                    <a:off x="2180649" y="2380789"/>
                    <a:ext cx="987038" cy="721591"/>
                  </a:xfrm>
                  <a:prstGeom prst="ellipse">
                    <a:avLst/>
                  </a:prstGeom>
                  <a:solidFill>
                    <a:srgbClr val="009AA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marL="0" marR="0" lvl="0" indent="0" algn="ctr" defTabSz="4572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rPr>
                      <a:t>12/2016</a:t>
                    </a:r>
                  </a:p>
                </p:txBody>
              </p:sp>
              <p:sp>
                <p:nvSpPr>
                  <p:cNvPr id="43" name="Oval 42">
                    <a:extLst>
                      <a:ext uri="{FF2B5EF4-FFF2-40B4-BE49-F238E27FC236}">
                        <a16:creationId xmlns:a16="http://schemas.microsoft.com/office/drawing/2014/main" id="{26884526-CE38-D8D2-528D-6F4832263007}"/>
                      </a:ext>
                    </a:extLst>
                  </p:cNvPr>
                  <p:cNvSpPr/>
                  <p:nvPr/>
                </p:nvSpPr>
                <p:spPr>
                  <a:xfrm>
                    <a:off x="1820114" y="3790296"/>
                    <a:ext cx="916114" cy="603730"/>
                  </a:xfrm>
                  <a:prstGeom prst="ellipse">
                    <a:avLst/>
                  </a:prstGeom>
                  <a:solidFill>
                    <a:srgbClr val="105ED1"/>
                  </a:solidFill>
                  <a:ln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marL="0" marR="0" lvl="0" indent="0" algn="ctr" defTabSz="4572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rPr>
                      <a:t>9/2016</a:t>
                    </a:r>
                  </a:p>
                </p:txBody>
              </p:sp>
              <p:sp>
                <p:nvSpPr>
                  <p:cNvPr id="44" name="Oval 43">
                    <a:extLst>
                      <a:ext uri="{FF2B5EF4-FFF2-40B4-BE49-F238E27FC236}">
                        <a16:creationId xmlns:a16="http://schemas.microsoft.com/office/drawing/2014/main" id="{AA5EA898-E086-8E5D-CCE5-8AA3883B1638}"/>
                      </a:ext>
                    </a:extLst>
                  </p:cNvPr>
                  <p:cNvSpPr/>
                  <p:nvPr/>
                </p:nvSpPr>
                <p:spPr>
                  <a:xfrm>
                    <a:off x="2824883" y="3811943"/>
                    <a:ext cx="898383" cy="586894"/>
                  </a:xfrm>
                  <a:prstGeom prst="ellipse">
                    <a:avLst/>
                  </a:prstGeom>
                  <a:solidFill>
                    <a:srgbClr val="105ED1"/>
                  </a:solidFill>
                  <a:ln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marL="0" marR="0" lvl="0" indent="0" algn="ctr" defTabSz="4572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rPr>
                      <a:t>3/2017</a:t>
                    </a:r>
                  </a:p>
                </p:txBody>
              </p:sp>
              <p:sp>
                <p:nvSpPr>
                  <p:cNvPr id="45" name="Oval 44">
                    <a:extLst>
                      <a:ext uri="{FF2B5EF4-FFF2-40B4-BE49-F238E27FC236}">
                        <a16:creationId xmlns:a16="http://schemas.microsoft.com/office/drawing/2014/main" id="{37617FC3-51CB-21C5-98E6-664D93FF1BE9}"/>
                      </a:ext>
                    </a:extLst>
                  </p:cNvPr>
                  <p:cNvSpPr/>
                  <p:nvPr/>
                </p:nvSpPr>
                <p:spPr>
                  <a:xfrm>
                    <a:off x="3278015" y="2392814"/>
                    <a:ext cx="918084" cy="728808"/>
                  </a:xfrm>
                  <a:prstGeom prst="ellipse">
                    <a:avLst/>
                  </a:prstGeom>
                  <a:solidFill>
                    <a:srgbClr val="009AA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marL="0" marR="0" lvl="0" indent="0" algn="ctr" defTabSz="4572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rPr>
                      <a:t>6/2017</a:t>
                    </a:r>
                  </a:p>
                </p:txBody>
              </p:sp>
              <p:sp>
                <p:nvSpPr>
                  <p:cNvPr id="46" name="Oval 45">
                    <a:extLst>
                      <a:ext uri="{FF2B5EF4-FFF2-40B4-BE49-F238E27FC236}">
                        <a16:creationId xmlns:a16="http://schemas.microsoft.com/office/drawing/2014/main" id="{99B98552-7F8E-2865-904D-7A59D8E3A023}"/>
                      </a:ext>
                    </a:extLst>
                  </p:cNvPr>
                  <p:cNvSpPr/>
                  <p:nvPr/>
                </p:nvSpPr>
                <p:spPr>
                  <a:xfrm>
                    <a:off x="4294606" y="2366357"/>
                    <a:ext cx="967338" cy="750455"/>
                  </a:xfrm>
                  <a:prstGeom prst="ellipse">
                    <a:avLst/>
                  </a:prstGeom>
                  <a:solidFill>
                    <a:srgbClr val="009AA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marL="0" marR="0" lvl="0" indent="0" algn="ctr" defTabSz="4572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rPr>
                      <a:t>12/2017</a:t>
                    </a:r>
                  </a:p>
                </p:txBody>
              </p:sp>
              <p:sp>
                <p:nvSpPr>
                  <p:cNvPr id="47" name="Rectangle 46">
                    <a:extLst>
                      <a:ext uri="{FF2B5EF4-FFF2-40B4-BE49-F238E27FC236}">
                        <a16:creationId xmlns:a16="http://schemas.microsoft.com/office/drawing/2014/main" id="{C5A56DF8-C2FD-247B-5EA3-78AEB8899161}"/>
                      </a:ext>
                    </a:extLst>
                  </p:cNvPr>
                  <p:cNvSpPr/>
                  <p:nvPr/>
                </p:nvSpPr>
                <p:spPr>
                  <a:xfrm>
                    <a:off x="606509" y="4504671"/>
                    <a:ext cx="1235277" cy="1245947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marL="0" marR="0" lvl="0" indent="0" algn="ctr" defTabSz="4572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rPr>
                      <a:t>National Technical Workshop on PrEP and dialogue with CBOs</a:t>
                    </a:r>
                  </a:p>
                </p:txBody>
              </p:sp>
              <p:sp>
                <p:nvSpPr>
                  <p:cNvPr id="48" name="TextBox 26">
                    <a:extLst>
                      <a:ext uri="{FF2B5EF4-FFF2-40B4-BE49-F238E27FC236}">
                        <a16:creationId xmlns:a16="http://schemas.microsoft.com/office/drawing/2014/main" id="{2F2D7592-80B2-B0FD-5F24-00A2ABE9D89B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985165" y="1556560"/>
                    <a:ext cx="1127440" cy="70087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algn="ctr" defTabSz="4572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en-US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rPr>
                      <a:t>MOH approved PrEP pilots</a:t>
                    </a:r>
                  </a:p>
                </p:txBody>
              </p:sp>
              <p:sp>
                <p:nvSpPr>
                  <p:cNvPr id="49" name="TextBox 48">
                    <a:extLst>
                      <a:ext uri="{FF2B5EF4-FFF2-40B4-BE49-F238E27FC236}">
                        <a16:creationId xmlns:a16="http://schemas.microsoft.com/office/drawing/2014/main" id="{76986DBF-7EAD-A9EF-E680-78EC336095D4}"/>
                      </a:ext>
                    </a:extLst>
                  </p:cNvPr>
                  <p:cNvSpPr txBox="1"/>
                  <p:nvPr/>
                </p:nvSpPr>
                <p:spPr>
                  <a:xfrm>
                    <a:off x="1795377" y="4454159"/>
                    <a:ext cx="1004767" cy="1314138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algn="ctr" defTabSz="4572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rPr>
                      <a:t>PrEP study tour to BKK (MOH, CBOs, private clinics)</a:t>
                    </a:r>
                  </a:p>
                </p:txBody>
              </p:sp>
              <p:sp>
                <p:nvSpPr>
                  <p:cNvPr id="50" name="TextBox 49">
                    <a:extLst>
                      <a:ext uri="{FF2B5EF4-FFF2-40B4-BE49-F238E27FC236}">
                        <a16:creationId xmlns:a16="http://schemas.microsoft.com/office/drawing/2014/main" id="{40BA4850-857C-599C-280E-060BEDFE9DB6}"/>
                      </a:ext>
                    </a:extLst>
                  </p:cNvPr>
                  <p:cNvSpPr txBox="1"/>
                  <p:nvPr/>
                </p:nvSpPr>
                <p:spPr>
                  <a:xfrm>
                    <a:off x="2785481" y="4456563"/>
                    <a:ext cx="1083575" cy="905295"/>
                  </a:xfrm>
                  <a:prstGeom prst="rect">
                    <a:avLst/>
                  </a:prstGeom>
                  <a:noFill/>
                </p:spPr>
                <p:txBody>
                  <a:bodyPr>
                    <a:spAutoFit/>
                  </a:bodyPr>
                  <a:lstStyle/>
                  <a:p>
                    <a:pPr marL="0" marR="0" lvl="0" indent="0" algn="ctr" defTabSz="4572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rPr>
                      <a:t>PrEP first distributed in HCMC (PATH/HM)</a:t>
                    </a:r>
                  </a:p>
                </p:txBody>
              </p:sp>
              <p:sp>
                <p:nvSpPr>
                  <p:cNvPr id="51" name="TextBox 29">
                    <a:extLst>
                      <a:ext uri="{FF2B5EF4-FFF2-40B4-BE49-F238E27FC236}">
                        <a16:creationId xmlns:a16="http://schemas.microsoft.com/office/drawing/2014/main" id="{52B3B9E9-B9BA-BD34-B185-EF6D898FDC03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214737" y="1568585"/>
                    <a:ext cx="1033021" cy="70087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algn="ctr" defTabSz="4572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en-US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rPr>
                      <a:t>National PrEP  launched</a:t>
                    </a:r>
                  </a:p>
                </p:txBody>
              </p:sp>
              <p:sp>
                <p:nvSpPr>
                  <p:cNvPr id="52" name="TextBox 51">
                    <a:extLst>
                      <a:ext uri="{FF2B5EF4-FFF2-40B4-BE49-F238E27FC236}">
                        <a16:creationId xmlns:a16="http://schemas.microsoft.com/office/drawing/2014/main" id="{F4C8FE17-67A1-B3BE-07DF-59B0861B7EF5}"/>
                      </a:ext>
                    </a:extLst>
                  </p:cNvPr>
                  <p:cNvSpPr txBox="1"/>
                  <p:nvPr/>
                </p:nvSpPr>
                <p:spPr>
                  <a:xfrm>
                    <a:off x="4231791" y="1569973"/>
                    <a:ext cx="1138739" cy="700874"/>
                  </a:xfrm>
                  <a:prstGeom prst="rect">
                    <a:avLst/>
                  </a:prstGeom>
                  <a:noFill/>
                </p:spPr>
                <p:txBody>
                  <a:bodyPr>
                    <a:spAutoFit/>
                  </a:bodyPr>
                  <a:lstStyle/>
                  <a:p>
                    <a:pPr marL="0" marR="0" lvl="0" indent="0" algn="ctr" defTabSz="4572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rPr>
                      <a:t>First PrEP guidelines </a:t>
                    </a:r>
                  </a:p>
                  <a:p>
                    <a:pPr marL="0" marR="0" lvl="0" indent="0" algn="ctr" defTabSz="4572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rPr>
                      <a:t>approved</a:t>
                    </a:r>
                  </a:p>
                </p:txBody>
              </p:sp>
              <p:sp>
                <p:nvSpPr>
                  <p:cNvPr id="53" name="Rounded Rectangle 30">
                    <a:extLst>
                      <a:ext uri="{FF2B5EF4-FFF2-40B4-BE49-F238E27FC236}">
                        <a16:creationId xmlns:a16="http://schemas.microsoft.com/office/drawing/2014/main" id="{448A9168-7614-0948-F662-FC7876D18A02}"/>
                      </a:ext>
                    </a:extLst>
                  </p:cNvPr>
                  <p:cNvSpPr/>
                  <p:nvPr/>
                </p:nvSpPr>
                <p:spPr>
                  <a:xfrm>
                    <a:off x="5670967" y="4349140"/>
                    <a:ext cx="1464681" cy="560070"/>
                  </a:xfrm>
                  <a:prstGeom prst="roundRect">
                    <a:avLst/>
                  </a:prstGeom>
                  <a:solidFill>
                    <a:schemeClr val="accent1"/>
                  </a:solidFill>
                  <a:ln w="9525" cap="flat" cmpd="sng" algn="ctr">
                    <a:noFill/>
                    <a:prstDash val="sysDash"/>
                    <a:round/>
                    <a:headEnd type="none" w="med" len="med"/>
                    <a:tailEnd type="none" w="med" len="med"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accent5"/>
                  </a:fontRef>
                </p:style>
                <p:txBody>
                  <a:bodyPr anchor="ctr"/>
                  <a:lstStyle/>
                  <a:p>
                    <a:pPr marL="0" marR="0" lvl="0" indent="0" algn="ctr" defTabSz="4572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rPr>
                      <a:t>PrEP available in 11 provinces</a:t>
                    </a:r>
                  </a:p>
                </p:txBody>
              </p:sp>
              <p:sp>
                <p:nvSpPr>
                  <p:cNvPr id="54" name="Rounded Rectangle 31">
                    <a:extLst>
                      <a:ext uri="{FF2B5EF4-FFF2-40B4-BE49-F238E27FC236}">
                        <a16:creationId xmlns:a16="http://schemas.microsoft.com/office/drawing/2014/main" id="{9E29FE5F-9088-CA99-4C29-4F2164069098}"/>
                      </a:ext>
                    </a:extLst>
                  </p:cNvPr>
                  <p:cNvSpPr/>
                  <p:nvPr/>
                </p:nvSpPr>
                <p:spPr>
                  <a:xfrm>
                    <a:off x="7226988" y="4110201"/>
                    <a:ext cx="1363720" cy="1003466"/>
                  </a:xfrm>
                  <a:prstGeom prst="roundRect">
                    <a:avLst/>
                  </a:prstGeom>
                  <a:solidFill>
                    <a:schemeClr val="accent1"/>
                  </a:solidFill>
                  <a:ln w="9525" cap="flat" cmpd="sng" algn="ctr">
                    <a:noFill/>
                    <a:prstDash val="sysDash"/>
                    <a:round/>
                    <a:headEnd type="none" w="med" len="med"/>
                    <a:tailEnd type="none" w="med" len="med"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accent5"/>
                  </a:fontRef>
                </p:style>
                <p:txBody>
                  <a:bodyPr anchor="ctr"/>
                  <a:lstStyle/>
                  <a:p>
                    <a:pPr marL="0" marR="0" lvl="0" indent="0" algn="ctr" defTabSz="4572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rPr>
                      <a:t>Expanded PrEP coverage in 28 provinces in Vietnam</a:t>
                    </a:r>
                  </a:p>
                </p:txBody>
              </p:sp>
              <p:cxnSp>
                <p:nvCxnSpPr>
                  <p:cNvPr id="55" name="Straight Connector 54">
                    <a:extLst>
                      <a:ext uri="{FF2B5EF4-FFF2-40B4-BE49-F238E27FC236}">
                        <a16:creationId xmlns:a16="http://schemas.microsoft.com/office/drawing/2014/main" id="{75F5812F-AF3E-F5EA-2FE6-46C99F2220F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6505529" y="3501324"/>
                    <a:ext cx="0" cy="808815"/>
                  </a:xfrm>
                  <a:prstGeom prst="line">
                    <a:avLst/>
                  </a:prstGeom>
                  <a:ln w="12700">
                    <a:solidFill>
                      <a:srgbClr val="00206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6" name="Oval 55">
                    <a:extLst>
                      <a:ext uri="{FF2B5EF4-FFF2-40B4-BE49-F238E27FC236}">
                        <a16:creationId xmlns:a16="http://schemas.microsoft.com/office/drawing/2014/main" id="{3C7209D0-430C-5363-A09E-FDF046310F9E}"/>
                      </a:ext>
                    </a:extLst>
                  </p:cNvPr>
                  <p:cNvSpPr/>
                  <p:nvPr/>
                </p:nvSpPr>
                <p:spPr>
                  <a:xfrm>
                    <a:off x="5571255" y="2332683"/>
                    <a:ext cx="1065845" cy="769697"/>
                  </a:xfrm>
                  <a:prstGeom prst="ellipse">
                    <a:avLst/>
                  </a:prstGeom>
                  <a:solidFill>
                    <a:srgbClr val="009AA4"/>
                  </a:solidFill>
                  <a:ln w="9525" cap="flat" cmpd="sng" algn="ctr">
                    <a:noFill/>
                    <a:prstDash val="sysDash"/>
                    <a:round/>
                    <a:headEnd type="none" w="med" len="med"/>
                    <a:tailEnd type="none" w="med" len="med"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accent5"/>
                  </a:fontRef>
                </p:style>
                <p:txBody>
                  <a:bodyPr anchor="ctr"/>
                  <a:lstStyle/>
                  <a:p>
                    <a:pPr marL="0" marR="0" lvl="0" indent="0" algn="ctr" defTabSz="4572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rPr>
                      <a:t>11/2018</a:t>
                    </a:r>
                  </a:p>
                </p:txBody>
              </p:sp>
              <p:sp>
                <p:nvSpPr>
                  <p:cNvPr id="57" name="TextBox 56">
                    <a:extLst>
                      <a:ext uri="{FF2B5EF4-FFF2-40B4-BE49-F238E27FC236}">
                        <a16:creationId xmlns:a16="http://schemas.microsoft.com/office/drawing/2014/main" id="{5462B414-376E-205B-83FA-2F113066DFD8}"/>
                      </a:ext>
                    </a:extLst>
                  </p:cNvPr>
                  <p:cNvSpPr txBox="1"/>
                  <p:nvPr/>
                </p:nvSpPr>
                <p:spPr>
                  <a:xfrm>
                    <a:off x="5165409" y="1727030"/>
                    <a:ext cx="1909064" cy="496452"/>
                  </a:xfrm>
                  <a:prstGeom prst="rect">
                    <a:avLst/>
                  </a:prstGeom>
                  <a:noFill/>
                </p:spPr>
                <p:txBody>
                  <a:bodyPr>
                    <a:spAutoFit/>
                  </a:bodyPr>
                  <a:lstStyle/>
                  <a:p>
                    <a:pPr marL="0" marR="0" lvl="0" indent="0" algn="ctr" defTabSz="4572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rPr>
                      <a:t>National PrEP plan approved</a:t>
                    </a:r>
                  </a:p>
                </p:txBody>
              </p:sp>
              <p:sp>
                <p:nvSpPr>
                  <p:cNvPr id="58" name="Oval 57">
                    <a:extLst>
                      <a:ext uri="{FF2B5EF4-FFF2-40B4-BE49-F238E27FC236}">
                        <a16:creationId xmlns:a16="http://schemas.microsoft.com/office/drawing/2014/main" id="{AE24DFAD-1F1A-F51E-7BAB-666DAF59AAA7}"/>
                      </a:ext>
                    </a:extLst>
                  </p:cNvPr>
                  <p:cNvSpPr/>
                  <p:nvPr/>
                </p:nvSpPr>
                <p:spPr>
                  <a:xfrm>
                    <a:off x="3800102" y="3811943"/>
                    <a:ext cx="868830" cy="586894"/>
                  </a:xfrm>
                  <a:prstGeom prst="ellipse">
                    <a:avLst/>
                  </a:prstGeom>
                  <a:solidFill>
                    <a:srgbClr val="105ED1"/>
                  </a:solidFill>
                  <a:ln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marL="0" marR="0" lvl="0" indent="0" algn="ctr" defTabSz="4572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rPr>
                      <a:t>10/ 2017</a:t>
                    </a:r>
                  </a:p>
                </p:txBody>
              </p:sp>
              <p:sp>
                <p:nvSpPr>
                  <p:cNvPr id="59" name="TextBox 58">
                    <a:extLst>
                      <a:ext uri="{FF2B5EF4-FFF2-40B4-BE49-F238E27FC236}">
                        <a16:creationId xmlns:a16="http://schemas.microsoft.com/office/drawing/2014/main" id="{B3122439-8CCC-FA74-75EC-C9A380D1A513}"/>
                      </a:ext>
                    </a:extLst>
                  </p:cNvPr>
                  <p:cNvSpPr txBox="1"/>
                  <p:nvPr/>
                </p:nvSpPr>
                <p:spPr>
                  <a:xfrm>
                    <a:off x="3782370" y="4449348"/>
                    <a:ext cx="1101307" cy="1109716"/>
                  </a:xfrm>
                  <a:prstGeom prst="rect">
                    <a:avLst/>
                  </a:prstGeom>
                  <a:noFill/>
                </p:spPr>
                <p:txBody>
                  <a:bodyPr>
                    <a:spAutoFit/>
                  </a:bodyPr>
                  <a:lstStyle/>
                  <a:p>
                    <a:pPr marL="0" marR="0" lvl="0" indent="0" algn="ctr" defTabSz="4572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rPr>
                      <a:t>PrEP study (n=200) in HCMC (</a:t>
                    </a:r>
                    <a:r>
                      <a:rPr kumimoji="0" lang="en-US" sz="1400" b="0" i="0" u="none" strike="noStrike" kern="1200" cap="none" spc="0" normalizeH="0" baseline="0" noProof="0" dirty="0" err="1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rPr>
                      <a:t>VinaPrEP</a:t>
                    </a:r>
                    <a:r>
                      <a: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rPr>
                      <a:t>, UNAIDS) </a:t>
                    </a:r>
                  </a:p>
                </p:txBody>
              </p:sp>
            </p:grpSp>
            <p:sp>
              <p:nvSpPr>
                <p:cNvPr id="34" name="Oval 33">
                  <a:extLst>
                    <a:ext uri="{FF2B5EF4-FFF2-40B4-BE49-F238E27FC236}">
                      <a16:creationId xmlns:a16="http://schemas.microsoft.com/office/drawing/2014/main" id="{29A45E25-70CB-7DE3-5927-B1782E2879A4}"/>
                    </a:ext>
                  </a:extLst>
                </p:cNvPr>
                <p:cNvSpPr/>
                <p:nvPr/>
              </p:nvSpPr>
              <p:spPr>
                <a:xfrm>
                  <a:off x="4804523" y="3757367"/>
                  <a:ext cx="882621" cy="586894"/>
                </a:xfrm>
                <a:prstGeom prst="ellipse">
                  <a:avLst/>
                </a:prstGeom>
                <a:solidFill>
                  <a:srgbClr val="105ED1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4572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rPr>
                    <a:t>5/2018</a:t>
                  </a:r>
                </a:p>
              </p:txBody>
            </p:sp>
          </p:grpSp>
          <p:sp>
            <p:nvSpPr>
              <p:cNvPr id="20" name="Rounded Rectangle 38">
                <a:extLst>
                  <a:ext uri="{FF2B5EF4-FFF2-40B4-BE49-F238E27FC236}">
                    <a16:creationId xmlns:a16="http://schemas.microsoft.com/office/drawing/2014/main" id="{2BBDE605-321D-0B42-5BD0-AF4C45CBABFD}"/>
                  </a:ext>
                </a:extLst>
              </p:cNvPr>
              <p:cNvSpPr/>
              <p:nvPr/>
            </p:nvSpPr>
            <p:spPr>
              <a:xfrm>
                <a:off x="9034163" y="1432490"/>
                <a:ext cx="2589901" cy="1508881"/>
              </a:xfrm>
              <a:prstGeom prst="roundRect">
                <a:avLst/>
              </a:prstGeom>
              <a:solidFill>
                <a:schemeClr val="accent1"/>
              </a:solidFill>
              <a:ln w="6350">
                <a:noFill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PrEP services are now available across all 34 provinces nationwide.</a:t>
                </a:r>
                <a:endParaRPr kumimoji="0" lang="en-US" sz="15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D3DEA2E-EA36-18F2-80B6-3AD818159688}"/>
                  </a:ext>
                </a:extLst>
              </p:cNvPr>
              <p:cNvSpPr txBox="1"/>
              <p:nvPr/>
            </p:nvSpPr>
            <p:spPr>
              <a:xfrm>
                <a:off x="9536100" y="3279485"/>
                <a:ext cx="1881243" cy="401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2021 - 2026</a:t>
                </a:r>
              </a:p>
            </p:txBody>
          </p: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85FB6910-D90F-2981-9293-121BEEB0D95A}"/>
                  </a:ext>
                </a:extLst>
              </p:cNvPr>
              <p:cNvCxnSpPr/>
              <p:nvPr/>
            </p:nvCxnSpPr>
            <p:spPr>
              <a:xfrm flipH="1" flipV="1">
                <a:off x="4171405" y="3260583"/>
                <a:ext cx="1734" cy="259504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9D200835-E81D-16E9-69FC-D4838B77A3B1}"/>
                  </a:ext>
                </a:extLst>
              </p:cNvPr>
              <p:cNvCxnSpPr/>
              <p:nvPr/>
            </p:nvCxnSpPr>
            <p:spPr>
              <a:xfrm flipH="1" flipV="1">
                <a:off x="3021468" y="3258144"/>
                <a:ext cx="1734" cy="259504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8CA054CD-FC4A-B4CD-D04D-47D4DFE50E09}"/>
                  </a:ext>
                </a:extLst>
              </p:cNvPr>
              <p:cNvCxnSpPr/>
              <p:nvPr/>
            </p:nvCxnSpPr>
            <p:spPr>
              <a:xfrm flipH="1" flipV="1">
                <a:off x="5325696" y="3256708"/>
                <a:ext cx="1734" cy="259504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BCD280C1-103C-6DE7-1BAC-ED73B3D75876}"/>
                  </a:ext>
                </a:extLst>
              </p:cNvPr>
              <p:cNvCxnSpPr/>
              <p:nvPr/>
            </p:nvCxnSpPr>
            <p:spPr>
              <a:xfrm flipH="1" flipV="1">
                <a:off x="1999604" y="3256342"/>
                <a:ext cx="1734" cy="259504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7EAC5A42-2BFB-F36D-7F08-71DD22E0ED4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10461" y="3254475"/>
                <a:ext cx="0" cy="217948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807D9728-84BE-40FF-312E-93649F345A99}"/>
                  </a:ext>
                </a:extLst>
              </p:cNvPr>
              <p:cNvCxnSpPr>
                <a:stCxn id="42" idx="4"/>
              </p:cNvCxnSpPr>
              <p:nvPr/>
            </p:nvCxnSpPr>
            <p:spPr>
              <a:xfrm>
                <a:off x="2431961" y="2898519"/>
                <a:ext cx="0" cy="311823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07B0B298-8957-6F37-0D27-89F9C4FDDE9C}"/>
                  </a:ext>
                </a:extLst>
              </p:cNvPr>
              <p:cNvCxnSpPr>
                <a:cxnSpLocks/>
                <a:stCxn id="56" idx="4"/>
              </p:cNvCxnSpPr>
              <p:nvPr/>
            </p:nvCxnSpPr>
            <p:spPr>
              <a:xfrm>
                <a:off x="6297762" y="2898520"/>
                <a:ext cx="0" cy="332510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8220C720-75CD-C543-AB7D-9756B3F376CC}"/>
                  </a:ext>
                </a:extLst>
              </p:cNvPr>
              <p:cNvCxnSpPr/>
              <p:nvPr/>
            </p:nvCxnSpPr>
            <p:spPr>
              <a:xfrm>
                <a:off x="4797849" y="2911515"/>
                <a:ext cx="0" cy="311823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80EA4A99-34AD-8346-3B43-4D7B9DD6577A}"/>
                  </a:ext>
                </a:extLst>
              </p:cNvPr>
              <p:cNvCxnSpPr/>
              <p:nvPr/>
            </p:nvCxnSpPr>
            <p:spPr>
              <a:xfrm>
                <a:off x="3647099" y="2900493"/>
                <a:ext cx="0" cy="311823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789E39C0-0219-001E-D06E-A1C68F7A72D0}"/>
                  </a:ext>
                </a:extLst>
              </p:cNvPr>
              <p:cNvCxnSpPr/>
              <p:nvPr/>
            </p:nvCxnSpPr>
            <p:spPr>
              <a:xfrm>
                <a:off x="10191931" y="2946967"/>
                <a:ext cx="0" cy="291136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00F2661F-D888-01B0-093D-9A6530288D2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319324" y="3237506"/>
                <a:ext cx="0" cy="552344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8C814C5F-C561-389C-5A29-93A7D832B6C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28899" y="2847130"/>
              <a:ext cx="0" cy="771906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4A423732-EB39-723E-7372-C39D1956D0E7}"/>
                </a:ext>
              </a:extLst>
            </p:cNvPr>
            <p:cNvSpPr/>
            <p:nvPr/>
          </p:nvSpPr>
          <p:spPr>
            <a:xfrm>
              <a:off x="7553029" y="2044830"/>
              <a:ext cx="1462443" cy="89250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HMED-</a:t>
              </a:r>
              <a:r>
                <a:rPr kumimoji="0" lang="en-US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PrEP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launching</a:t>
              </a: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8DDAC39-050F-2E85-D272-F4FC7070113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347919" y="3627488"/>
              <a:ext cx="0" cy="762405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E6F595DD-C87D-AAF9-4294-07B33E894DCD}"/>
                </a:ext>
              </a:extLst>
            </p:cNvPr>
            <p:cNvSpPr/>
            <p:nvPr/>
          </p:nvSpPr>
          <p:spPr>
            <a:xfrm>
              <a:off x="9350663" y="4420812"/>
              <a:ext cx="1999293" cy="114673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TelePrEP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integrated into HMED-</a:t>
              </a:r>
              <a:r>
                <a:rPr kumimoji="0" lang="en-US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PrEP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in 2022</a:t>
              </a:r>
            </a:p>
          </p:txBody>
        </p:sp>
      </p:grpSp>
      <p:sp>
        <p:nvSpPr>
          <p:cNvPr id="60" name="Arrow: Left-Right 59">
            <a:extLst>
              <a:ext uri="{FF2B5EF4-FFF2-40B4-BE49-F238E27FC236}">
                <a16:creationId xmlns:a16="http://schemas.microsoft.com/office/drawing/2014/main" id="{7CF76C0D-C91F-C4B3-28AA-BF512534C103}"/>
              </a:ext>
            </a:extLst>
          </p:cNvPr>
          <p:cNvSpPr/>
          <p:nvPr/>
        </p:nvSpPr>
        <p:spPr>
          <a:xfrm>
            <a:off x="747561" y="5576142"/>
            <a:ext cx="8788552" cy="1298314"/>
          </a:xfrm>
          <a:prstGeom prst="leftRightArrow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Digital solutions drive awareness, expand reach to key populations, and connect clients to PrEP services</a:t>
            </a:r>
          </a:p>
        </p:txBody>
      </p:sp>
    </p:spTree>
    <p:extLst>
      <p:ext uri="{BB962C8B-B14F-4D97-AF65-F5344CB8AC3E}">
        <p14:creationId xmlns:p14="http://schemas.microsoft.com/office/powerpoint/2010/main" val="1925750539"/>
      </p:ext>
    </p:extLst>
  </p:cSld>
  <p:clrMapOvr>
    <a:masterClrMapping/>
  </p:clrMapOvr>
  <p:transition spd="med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Rectangle 83">
            <a:extLst>
              <a:ext uri="{FF2B5EF4-FFF2-40B4-BE49-F238E27FC236}">
                <a16:creationId xmlns:a16="http://schemas.microsoft.com/office/drawing/2014/main" id="{1169D8D1-65B7-1A21-80C3-875CFFE322E6}"/>
              </a:ext>
            </a:extLst>
          </p:cNvPr>
          <p:cNvSpPr/>
          <p:nvPr/>
        </p:nvSpPr>
        <p:spPr>
          <a:xfrm>
            <a:off x="7554128" y="4863693"/>
            <a:ext cx="4449341" cy="989491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1654BA2E-FA6E-C44D-3063-13DC91472B90}"/>
              </a:ext>
            </a:extLst>
          </p:cNvPr>
          <p:cNvSpPr/>
          <p:nvPr/>
        </p:nvSpPr>
        <p:spPr>
          <a:xfrm>
            <a:off x="7554128" y="3657782"/>
            <a:ext cx="4449341" cy="989491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674DD7EC-D5CD-ADE4-7627-7540E93118E6}"/>
              </a:ext>
            </a:extLst>
          </p:cNvPr>
          <p:cNvSpPr/>
          <p:nvPr/>
        </p:nvSpPr>
        <p:spPr>
          <a:xfrm>
            <a:off x="7554129" y="2400701"/>
            <a:ext cx="4449341" cy="989491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00475D0B-AA71-29A9-278C-B950A29FAD51}"/>
              </a:ext>
            </a:extLst>
          </p:cNvPr>
          <p:cNvSpPr/>
          <p:nvPr/>
        </p:nvSpPr>
        <p:spPr>
          <a:xfrm>
            <a:off x="7554130" y="1256192"/>
            <a:ext cx="4449341" cy="989491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0FF598AE-7683-B44B-BA39-0DE3062EA357}"/>
              </a:ext>
            </a:extLst>
          </p:cNvPr>
          <p:cNvSpPr/>
          <p:nvPr/>
        </p:nvSpPr>
        <p:spPr>
          <a:xfrm>
            <a:off x="1278157" y="4763400"/>
            <a:ext cx="4449341" cy="989491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E40A5809-8D56-F9C7-13EA-4DEB75A9ABC7}"/>
              </a:ext>
            </a:extLst>
          </p:cNvPr>
          <p:cNvSpPr/>
          <p:nvPr/>
        </p:nvSpPr>
        <p:spPr>
          <a:xfrm>
            <a:off x="1278158" y="3573124"/>
            <a:ext cx="4449341" cy="989491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9A20B520-1A84-4C0F-136B-794145AC6314}"/>
              </a:ext>
            </a:extLst>
          </p:cNvPr>
          <p:cNvSpPr/>
          <p:nvPr/>
        </p:nvSpPr>
        <p:spPr>
          <a:xfrm>
            <a:off x="1278158" y="2382040"/>
            <a:ext cx="4449341" cy="989491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08D1DDB5-6E13-F0FA-9065-DB770483ADB8}"/>
              </a:ext>
            </a:extLst>
          </p:cNvPr>
          <p:cNvSpPr/>
          <p:nvPr/>
        </p:nvSpPr>
        <p:spPr>
          <a:xfrm>
            <a:off x="1278159" y="1241542"/>
            <a:ext cx="4449341" cy="989491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Rectangle: Rounded Corners 75">
            <a:extLst>
              <a:ext uri="{FF2B5EF4-FFF2-40B4-BE49-F238E27FC236}">
                <a16:creationId xmlns:a16="http://schemas.microsoft.com/office/drawing/2014/main" id="{73DDFC11-26F6-A8C2-E9A9-A1FBEB610336}"/>
              </a:ext>
            </a:extLst>
          </p:cNvPr>
          <p:cNvSpPr/>
          <p:nvPr/>
        </p:nvSpPr>
        <p:spPr>
          <a:xfrm>
            <a:off x="1221843" y="6052598"/>
            <a:ext cx="9011310" cy="646331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" name="Group 8">
            <a:extLst>
              <a:ext uri="{FF2B5EF4-FFF2-40B4-BE49-F238E27FC236}">
                <a16:creationId xmlns:a16="http://schemas.microsoft.com/office/drawing/2014/main" id="{B359EF03-1655-AAD2-C325-6F1CA842D512}"/>
              </a:ext>
            </a:extLst>
          </p:cNvPr>
          <p:cNvGrpSpPr/>
          <p:nvPr/>
        </p:nvGrpSpPr>
        <p:grpSpPr>
          <a:xfrm>
            <a:off x="592438" y="1158943"/>
            <a:ext cx="1054221" cy="1054221"/>
            <a:chOff x="0" y="0"/>
            <a:chExt cx="6350000" cy="6350000"/>
          </a:xfrm>
        </p:grpSpPr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F8469F57-8FA8-4C01-400C-22F2FBACC2ED}"/>
                </a:ext>
              </a:extLst>
            </p:cNvPr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pPr marL="0" marR="0" lvl="0" indent="0" algn="l" defTabSz="8572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2" name="Group 10">
            <a:extLst>
              <a:ext uri="{FF2B5EF4-FFF2-40B4-BE49-F238E27FC236}">
                <a16:creationId xmlns:a16="http://schemas.microsoft.com/office/drawing/2014/main" id="{EB165003-AF7A-954E-8347-71786E37F056}"/>
              </a:ext>
            </a:extLst>
          </p:cNvPr>
          <p:cNvGrpSpPr/>
          <p:nvPr/>
        </p:nvGrpSpPr>
        <p:grpSpPr>
          <a:xfrm>
            <a:off x="677710" y="1251509"/>
            <a:ext cx="883678" cy="883678"/>
            <a:chOff x="70537" y="4599"/>
            <a:chExt cx="6350000" cy="6350000"/>
          </a:xfrm>
        </p:grpSpPr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439A8EE1-6451-D00C-DF3E-96E8976BBDE2}"/>
                </a:ext>
              </a:extLst>
            </p:cNvPr>
            <p:cNvSpPr/>
            <p:nvPr/>
          </p:nvSpPr>
          <p:spPr>
            <a:xfrm>
              <a:off x="70537" y="4599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FEFEF"/>
            </a:solidFill>
          </p:spPr>
          <p:txBody>
            <a:bodyPr/>
            <a:lstStyle/>
            <a:p>
              <a:pPr marL="0" marR="0" lvl="0" indent="0" algn="l" defTabSz="8572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4" name="Group 12">
            <a:extLst>
              <a:ext uri="{FF2B5EF4-FFF2-40B4-BE49-F238E27FC236}">
                <a16:creationId xmlns:a16="http://schemas.microsoft.com/office/drawing/2014/main" id="{A07F08E7-614A-A2B3-564F-17393D153B60}"/>
              </a:ext>
            </a:extLst>
          </p:cNvPr>
          <p:cNvGrpSpPr/>
          <p:nvPr/>
        </p:nvGrpSpPr>
        <p:grpSpPr>
          <a:xfrm>
            <a:off x="592438" y="2283424"/>
            <a:ext cx="1054221" cy="1054221"/>
            <a:chOff x="0" y="0"/>
            <a:chExt cx="6350000" cy="6350000"/>
          </a:xfrm>
        </p:grpSpPr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45083986-F8CC-1526-BA7E-8C8AE1D9B0F9}"/>
                </a:ext>
              </a:extLst>
            </p:cNvPr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F80FF"/>
            </a:solidFill>
          </p:spPr>
          <p:txBody>
            <a:bodyPr/>
            <a:lstStyle/>
            <a:p>
              <a:pPr marL="0" marR="0" lvl="0" indent="0" algn="l" defTabSz="8572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6" name="Group 14">
            <a:extLst>
              <a:ext uri="{FF2B5EF4-FFF2-40B4-BE49-F238E27FC236}">
                <a16:creationId xmlns:a16="http://schemas.microsoft.com/office/drawing/2014/main" id="{26E6914C-32F0-74F7-4DD6-E7DBEC27B87A}"/>
              </a:ext>
            </a:extLst>
          </p:cNvPr>
          <p:cNvGrpSpPr/>
          <p:nvPr/>
        </p:nvGrpSpPr>
        <p:grpSpPr>
          <a:xfrm>
            <a:off x="696438" y="2369352"/>
            <a:ext cx="883678" cy="883678"/>
            <a:chOff x="-14" y="-82199"/>
            <a:chExt cx="6350000" cy="6350000"/>
          </a:xfrm>
        </p:grpSpPr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BD2320AD-A0A8-98C8-BE3F-472B94E5840C}"/>
                </a:ext>
              </a:extLst>
            </p:cNvPr>
            <p:cNvSpPr/>
            <p:nvPr/>
          </p:nvSpPr>
          <p:spPr>
            <a:xfrm>
              <a:off x="-14" y="-82199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FEFEF"/>
            </a:solidFill>
          </p:spPr>
          <p:txBody>
            <a:bodyPr/>
            <a:lstStyle/>
            <a:p>
              <a:pPr marL="0" marR="0" lvl="0" indent="0" algn="l" defTabSz="8572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8" name="Group 16">
            <a:extLst>
              <a:ext uri="{FF2B5EF4-FFF2-40B4-BE49-F238E27FC236}">
                <a16:creationId xmlns:a16="http://schemas.microsoft.com/office/drawing/2014/main" id="{B6A8D954-DD52-FB5D-739C-21417A8BE6C4}"/>
              </a:ext>
            </a:extLst>
          </p:cNvPr>
          <p:cNvGrpSpPr/>
          <p:nvPr/>
        </p:nvGrpSpPr>
        <p:grpSpPr>
          <a:xfrm>
            <a:off x="537286" y="3542177"/>
            <a:ext cx="1054221" cy="1054221"/>
            <a:chOff x="0" y="0"/>
            <a:chExt cx="6350000" cy="6350000"/>
          </a:xfrm>
        </p:grpSpPr>
        <p:sp>
          <p:nvSpPr>
            <p:cNvPr id="19" name="Freeform 17">
              <a:extLst>
                <a:ext uri="{FF2B5EF4-FFF2-40B4-BE49-F238E27FC236}">
                  <a16:creationId xmlns:a16="http://schemas.microsoft.com/office/drawing/2014/main" id="{50EAAF4C-8891-F40B-0D4E-47388336DE2A}"/>
                </a:ext>
              </a:extLst>
            </p:cNvPr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pPr marL="0" marR="0" lvl="0" indent="0" algn="l" defTabSz="8572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0" name="Group 18">
            <a:extLst>
              <a:ext uri="{FF2B5EF4-FFF2-40B4-BE49-F238E27FC236}">
                <a16:creationId xmlns:a16="http://schemas.microsoft.com/office/drawing/2014/main" id="{23B170D3-339F-97C0-5FD5-E6CB3573DAE6}"/>
              </a:ext>
            </a:extLst>
          </p:cNvPr>
          <p:cNvGrpSpPr/>
          <p:nvPr/>
        </p:nvGrpSpPr>
        <p:grpSpPr>
          <a:xfrm>
            <a:off x="622558" y="3627449"/>
            <a:ext cx="883678" cy="883678"/>
            <a:chOff x="150400" y="0"/>
            <a:chExt cx="6350000" cy="6350000"/>
          </a:xfrm>
        </p:grpSpPr>
        <p:sp>
          <p:nvSpPr>
            <p:cNvPr id="21" name="Freeform 19">
              <a:extLst>
                <a:ext uri="{FF2B5EF4-FFF2-40B4-BE49-F238E27FC236}">
                  <a16:creationId xmlns:a16="http://schemas.microsoft.com/office/drawing/2014/main" id="{107714D0-9F47-A304-C753-0E40ED835858}"/>
                </a:ext>
              </a:extLst>
            </p:cNvPr>
            <p:cNvSpPr/>
            <p:nvPr/>
          </p:nvSpPr>
          <p:spPr>
            <a:xfrm>
              <a:off x="15040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FEFEF"/>
            </a:solidFill>
          </p:spPr>
          <p:txBody>
            <a:bodyPr/>
            <a:lstStyle/>
            <a:p>
              <a:pPr marL="0" marR="0" lvl="0" indent="0" algn="l" defTabSz="8572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4" name="Group 22">
            <a:extLst>
              <a:ext uri="{FF2B5EF4-FFF2-40B4-BE49-F238E27FC236}">
                <a16:creationId xmlns:a16="http://schemas.microsoft.com/office/drawing/2014/main" id="{1DB50FC8-CD83-D3E1-903D-F7D977EE9427}"/>
              </a:ext>
            </a:extLst>
          </p:cNvPr>
          <p:cNvGrpSpPr/>
          <p:nvPr/>
        </p:nvGrpSpPr>
        <p:grpSpPr>
          <a:xfrm>
            <a:off x="6904355" y="1203042"/>
            <a:ext cx="1054221" cy="1054221"/>
            <a:chOff x="0" y="0"/>
            <a:chExt cx="6350000" cy="6350000"/>
          </a:xfrm>
        </p:grpSpPr>
        <p:sp>
          <p:nvSpPr>
            <p:cNvPr id="25" name="Freeform 23">
              <a:extLst>
                <a:ext uri="{FF2B5EF4-FFF2-40B4-BE49-F238E27FC236}">
                  <a16:creationId xmlns:a16="http://schemas.microsoft.com/office/drawing/2014/main" id="{4100A693-1389-1CF3-01B1-DEF8C87C2DB1}"/>
                </a:ext>
              </a:extLst>
            </p:cNvPr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097B2"/>
            </a:solidFill>
          </p:spPr>
          <p:txBody>
            <a:bodyPr/>
            <a:lstStyle/>
            <a:p>
              <a:pPr marL="0" marR="0" lvl="0" indent="0" algn="l" defTabSz="8572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8" name="Group 26">
            <a:extLst>
              <a:ext uri="{FF2B5EF4-FFF2-40B4-BE49-F238E27FC236}">
                <a16:creationId xmlns:a16="http://schemas.microsoft.com/office/drawing/2014/main" id="{3DC90B8C-591C-02A3-B78E-C7F41CFD104E}"/>
              </a:ext>
            </a:extLst>
          </p:cNvPr>
          <p:cNvGrpSpPr/>
          <p:nvPr/>
        </p:nvGrpSpPr>
        <p:grpSpPr>
          <a:xfrm>
            <a:off x="6861976" y="2376217"/>
            <a:ext cx="1054221" cy="1054221"/>
            <a:chOff x="0" y="0"/>
            <a:chExt cx="6350000" cy="6350000"/>
          </a:xfrm>
        </p:grpSpPr>
        <p:sp>
          <p:nvSpPr>
            <p:cNvPr id="29" name="Freeform 27">
              <a:extLst>
                <a:ext uri="{FF2B5EF4-FFF2-40B4-BE49-F238E27FC236}">
                  <a16:creationId xmlns:a16="http://schemas.microsoft.com/office/drawing/2014/main" id="{52982B45-7EC0-EE2D-95A6-1C26FC550BA9}"/>
                </a:ext>
              </a:extLst>
            </p:cNvPr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0687A"/>
            </a:solidFill>
          </p:spPr>
          <p:txBody>
            <a:bodyPr/>
            <a:lstStyle/>
            <a:p>
              <a:pPr marL="0" marR="0" lvl="0" indent="0" algn="l" defTabSz="8572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2" name="Group 30">
            <a:extLst>
              <a:ext uri="{FF2B5EF4-FFF2-40B4-BE49-F238E27FC236}">
                <a16:creationId xmlns:a16="http://schemas.microsoft.com/office/drawing/2014/main" id="{C283ABC2-C0BC-1620-2510-3EB1F6B08A81}"/>
              </a:ext>
            </a:extLst>
          </p:cNvPr>
          <p:cNvGrpSpPr/>
          <p:nvPr/>
        </p:nvGrpSpPr>
        <p:grpSpPr>
          <a:xfrm>
            <a:off x="6861975" y="3617129"/>
            <a:ext cx="1054221" cy="1054221"/>
            <a:chOff x="0" y="0"/>
            <a:chExt cx="6350000" cy="6350000"/>
          </a:xfrm>
        </p:grpSpPr>
        <p:sp>
          <p:nvSpPr>
            <p:cNvPr id="33" name="Freeform 31">
              <a:extLst>
                <a:ext uri="{FF2B5EF4-FFF2-40B4-BE49-F238E27FC236}">
                  <a16:creationId xmlns:a16="http://schemas.microsoft.com/office/drawing/2014/main" id="{596B2AEE-E875-673B-594D-5B59B41AED73}"/>
                </a:ext>
              </a:extLst>
            </p:cNvPr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5E17EB"/>
            </a:solidFill>
          </p:spPr>
          <p:txBody>
            <a:bodyPr/>
            <a:lstStyle/>
            <a:p>
              <a:pPr marL="0" marR="0" lvl="0" indent="0" algn="l" defTabSz="8572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4" name="Group 32">
            <a:extLst>
              <a:ext uri="{FF2B5EF4-FFF2-40B4-BE49-F238E27FC236}">
                <a16:creationId xmlns:a16="http://schemas.microsoft.com/office/drawing/2014/main" id="{958F4FB6-97DB-C140-980A-AD73A116BECE}"/>
              </a:ext>
            </a:extLst>
          </p:cNvPr>
          <p:cNvGrpSpPr/>
          <p:nvPr/>
        </p:nvGrpSpPr>
        <p:grpSpPr>
          <a:xfrm>
            <a:off x="6989626" y="1281990"/>
            <a:ext cx="883678" cy="883678"/>
            <a:chOff x="0" y="0"/>
            <a:chExt cx="6350000" cy="6350000"/>
          </a:xfrm>
        </p:grpSpPr>
        <p:sp>
          <p:nvSpPr>
            <p:cNvPr id="35" name="Freeform 33">
              <a:extLst>
                <a:ext uri="{FF2B5EF4-FFF2-40B4-BE49-F238E27FC236}">
                  <a16:creationId xmlns:a16="http://schemas.microsoft.com/office/drawing/2014/main" id="{9D050C48-C30E-E20F-C67A-7E37FF9D0E77}"/>
                </a:ext>
              </a:extLst>
            </p:cNvPr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FEFEF"/>
            </a:solidFill>
          </p:spPr>
          <p:txBody>
            <a:bodyPr/>
            <a:lstStyle/>
            <a:p>
              <a:pPr marL="0" marR="0" lvl="0" indent="0" algn="l" defTabSz="8572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6" name="Group 34">
            <a:extLst>
              <a:ext uri="{FF2B5EF4-FFF2-40B4-BE49-F238E27FC236}">
                <a16:creationId xmlns:a16="http://schemas.microsoft.com/office/drawing/2014/main" id="{C4F9BA5D-63C0-432E-66DB-9084220E6FD8}"/>
              </a:ext>
            </a:extLst>
          </p:cNvPr>
          <p:cNvGrpSpPr/>
          <p:nvPr/>
        </p:nvGrpSpPr>
        <p:grpSpPr>
          <a:xfrm>
            <a:off x="6947247" y="2447140"/>
            <a:ext cx="883678" cy="883678"/>
            <a:chOff x="-386960" y="313829"/>
            <a:chExt cx="6350000" cy="6350000"/>
          </a:xfrm>
        </p:grpSpPr>
        <p:sp>
          <p:nvSpPr>
            <p:cNvPr id="37" name="Freeform 35">
              <a:extLst>
                <a:ext uri="{FF2B5EF4-FFF2-40B4-BE49-F238E27FC236}">
                  <a16:creationId xmlns:a16="http://schemas.microsoft.com/office/drawing/2014/main" id="{6053C819-0ECD-EEB7-4ADC-34597DD24000}"/>
                </a:ext>
              </a:extLst>
            </p:cNvPr>
            <p:cNvSpPr/>
            <p:nvPr/>
          </p:nvSpPr>
          <p:spPr>
            <a:xfrm>
              <a:off x="-386960" y="313829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FEFEF"/>
            </a:solidFill>
          </p:spPr>
          <p:txBody>
            <a:bodyPr/>
            <a:lstStyle/>
            <a:p>
              <a:pPr marL="0" marR="0" lvl="0" indent="0" algn="l" defTabSz="8572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8" name="Group 36">
            <a:extLst>
              <a:ext uri="{FF2B5EF4-FFF2-40B4-BE49-F238E27FC236}">
                <a16:creationId xmlns:a16="http://schemas.microsoft.com/office/drawing/2014/main" id="{B79D5AE1-1658-7274-D490-3296D306068B}"/>
              </a:ext>
            </a:extLst>
          </p:cNvPr>
          <p:cNvGrpSpPr/>
          <p:nvPr/>
        </p:nvGrpSpPr>
        <p:grpSpPr>
          <a:xfrm>
            <a:off x="6926905" y="3704546"/>
            <a:ext cx="883678" cy="883678"/>
            <a:chOff x="-371582" y="-227268"/>
            <a:chExt cx="6350000" cy="6350000"/>
          </a:xfrm>
        </p:grpSpPr>
        <p:sp>
          <p:nvSpPr>
            <p:cNvPr id="39" name="Freeform 37">
              <a:extLst>
                <a:ext uri="{FF2B5EF4-FFF2-40B4-BE49-F238E27FC236}">
                  <a16:creationId xmlns:a16="http://schemas.microsoft.com/office/drawing/2014/main" id="{D04CE6D4-D795-A4AD-C6E6-9357DB622FB1}"/>
                </a:ext>
              </a:extLst>
            </p:cNvPr>
            <p:cNvSpPr/>
            <p:nvPr/>
          </p:nvSpPr>
          <p:spPr>
            <a:xfrm>
              <a:off x="-371582" y="-227268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FEFEF"/>
            </a:solidFill>
          </p:spPr>
          <p:txBody>
            <a:bodyPr/>
            <a:lstStyle/>
            <a:p>
              <a:pPr marL="0" marR="0" lvl="0" indent="0" algn="l" defTabSz="8572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2" name="Group 40">
            <a:extLst>
              <a:ext uri="{FF2B5EF4-FFF2-40B4-BE49-F238E27FC236}">
                <a16:creationId xmlns:a16="http://schemas.microsoft.com/office/drawing/2014/main" id="{8DE77029-0667-03F3-D257-B356157EED5E}"/>
              </a:ext>
            </a:extLst>
          </p:cNvPr>
          <p:cNvGrpSpPr/>
          <p:nvPr/>
        </p:nvGrpSpPr>
        <p:grpSpPr>
          <a:xfrm>
            <a:off x="554362" y="4720584"/>
            <a:ext cx="1054221" cy="1054221"/>
            <a:chOff x="0" y="0"/>
            <a:chExt cx="6350000" cy="6350000"/>
          </a:xfrm>
        </p:grpSpPr>
        <p:sp>
          <p:nvSpPr>
            <p:cNvPr id="43" name="Freeform 41">
              <a:extLst>
                <a:ext uri="{FF2B5EF4-FFF2-40B4-BE49-F238E27FC236}">
                  <a16:creationId xmlns:a16="http://schemas.microsoft.com/office/drawing/2014/main" id="{CCF556EA-16EA-A3AF-FD12-1257A9AB9A62}"/>
                </a:ext>
              </a:extLst>
            </p:cNvPr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66C4"/>
            </a:solidFill>
          </p:spPr>
          <p:txBody>
            <a:bodyPr/>
            <a:lstStyle/>
            <a:p>
              <a:pPr marL="0" marR="0" lvl="0" indent="0" algn="l" defTabSz="8572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4" name="Group 42">
            <a:extLst>
              <a:ext uri="{FF2B5EF4-FFF2-40B4-BE49-F238E27FC236}">
                <a16:creationId xmlns:a16="http://schemas.microsoft.com/office/drawing/2014/main" id="{8E05CA41-A527-6636-3BD5-1000BB9E075C}"/>
              </a:ext>
            </a:extLst>
          </p:cNvPr>
          <p:cNvGrpSpPr/>
          <p:nvPr/>
        </p:nvGrpSpPr>
        <p:grpSpPr>
          <a:xfrm>
            <a:off x="622557" y="4801187"/>
            <a:ext cx="883678" cy="883678"/>
            <a:chOff x="-71205" y="141231"/>
            <a:chExt cx="6350000" cy="6350000"/>
          </a:xfrm>
        </p:grpSpPr>
        <p:sp>
          <p:nvSpPr>
            <p:cNvPr id="45" name="Freeform 43">
              <a:extLst>
                <a:ext uri="{FF2B5EF4-FFF2-40B4-BE49-F238E27FC236}">
                  <a16:creationId xmlns:a16="http://schemas.microsoft.com/office/drawing/2014/main" id="{BC73698A-02B6-29D9-C5E4-5623AD93D6CE}"/>
                </a:ext>
              </a:extLst>
            </p:cNvPr>
            <p:cNvSpPr/>
            <p:nvPr/>
          </p:nvSpPr>
          <p:spPr>
            <a:xfrm>
              <a:off x="-71205" y="141231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FEFEF"/>
            </a:solidFill>
          </p:spPr>
          <p:txBody>
            <a:bodyPr/>
            <a:lstStyle/>
            <a:p>
              <a:pPr marL="0" marR="0" lvl="0" indent="0" algn="l" defTabSz="8572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8" name="Group 46">
            <a:extLst>
              <a:ext uri="{FF2B5EF4-FFF2-40B4-BE49-F238E27FC236}">
                <a16:creationId xmlns:a16="http://schemas.microsoft.com/office/drawing/2014/main" id="{3BB522DA-11D9-EF1A-0F9D-DEBBCA48BA5A}"/>
              </a:ext>
            </a:extLst>
          </p:cNvPr>
          <p:cNvGrpSpPr/>
          <p:nvPr/>
        </p:nvGrpSpPr>
        <p:grpSpPr>
          <a:xfrm>
            <a:off x="6854912" y="4790452"/>
            <a:ext cx="1054221" cy="1054221"/>
            <a:chOff x="372174" y="244249"/>
            <a:chExt cx="6350000" cy="6350000"/>
          </a:xfrm>
        </p:grpSpPr>
        <p:sp>
          <p:nvSpPr>
            <p:cNvPr id="49" name="Freeform 47">
              <a:extLst>
                <a:ext uri="{FF2B5EF4-FFF2-40B4-BE49-F238E27FC236}">
                  <a16:creationId xmlns:a16="http://schemas.microsoft.com/office/drawing/2014/main" id="{E6C4FE5A-5FEA-13FA-B37C-6886E2535D1D}"/>
                </a:ext>
              </a:extLst>
            </p:cNvPr>
            <p:cNvSpPr/>
            <p:nvPr/>
          </p:nvSpPr>
          <p:spPr>
            <a:xfrm>
              <a:off x="372174" y="244249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5E17EB"/>
            </a:solidFill>
          </p:spPr>
          <p:txBody>
            <a:bodyPr/>
            <a:lstStyle/>
            <a:p>
              <a:pPr marL="0" marR="0" lvl="0" indent="0" algn="l" defTabSz="8572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88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0" name="Group 48">
            <a:extLst>
              <a:ext uri="{FF2B5EF4-FFF2-40B4-BE49-F238E27FC236}">
                <a16:creationId xmlns:a16="http://schemas.microsoft.com/office/drawing/2014/main" id="{7E33278C-A934-E0EC-51C1-224F2E670216}"/>
              </a:ext>
            </a:extLst>
          </p:cNvPr>
          <p:cNvGrpSpPr/>
          <p:nvPr/>
        </p:nvGrpSpPr>
        <p:grpSpPr>
          <a:xfrm>
            <a:off x="6940183" y="4875723"/>
            <a:ext cx="883678" cy="883678"/>
            <a:chOff x="7859550" y="1090514"/>
            <a:chExt cx="6350000" cy="6350000"/>
          </a:xfrm>
        </p:grpSpPr>
        <p:sp>
          <p:nvSpPr>
            <p:cNvPr id="51" name="Freeform 49">
              <a:extLst>
                <a:ext uri="{FF2B5EF4-FFF2-40B4-BE49-F238E27FC236}">
                  <a16:creationId xmlns:a16="http://schemas.microsoft.com/office/drawing/2014/main" id="{C1EB12BC-D1B6-8F8C-E0EA-7F205AFB404F}"/>
                </a:ext>
              </a:extLst>
            </p:cNvPr>
            <p:cNvSpPr/>
            <p:nvPr/>
          </p:nvSpPr>
          <p:spPr>
            <a:xfrm>
              <a:off x="7859550" y="1090514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FEFEF"/>
            </a:solidFill>
          </p:spPr>
          <p:txBody>
            <a:bodyPr/>
            <a:lstStyle/>
            <a:p>
              <a:pPr marL="0" marR="0" lvl="0" indent="0" algn="l" defTabSz="8572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88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2" name="Freeform 50">
            <a:extLst>
              <a:ext uri="{FF2B5EF4-FFF2-40B4-BE49-F238E27FC236}">
                <a16:creationId xmlns:a16="http://schemas.microsoft.com/office/drawing/2014/main" id="{EB21F5D7-E5D1-F1B0-3124-34F5BD413FB6}"/>
              </a:ext>
            </a:extLst>
          </p:cNvPr>
          <p:cNvSpPr/>
          <p:nvPr/>
        </p:nvSpPr>
        <p:spPr>
          <a:xfrm>
            <a:off x="892100" y="1478722"/>
            <a:ext cx="512310" cy="400883"/>
          </a:xfrm>
          <a:custGeom>
            <a:avLst/>
            <a:gdLst/>
            <a:ahLst/>
            <a:cxnLst/>
            <a:rect l="l" t="t" r="r" b="b"/>
            <a:pathLst>
              <a:path w="546464" h="427608">
                <a:moveTo>
                  <a:pt x="0" y="0"/>
                </a:moveTo>
                <a:lnTo>
                  <a:pt x="546464" y="0"/>
                </a:lnTo>
                <a:lnTo>
                  <a:pt x="546464" y="427608"/>
                </a:lnTo>
                <a:lnTo>
                  <a:pt x="0" y="42760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Freeform 51">
            <a:extLst>
              <a:ext uri="{FF2B5EF4-FFF2-40B4-BE49-F238E27FC236}">
                <a16:creationId xmlns:a16="http://schemas.microsoft.com/office/drawing/2014/main" id="{9B2B1DA0-CC64-58A7-8E18-F1EC2E8A0726}"/>
              </a:ext>
            </a:extLst>
          </p:cNvPr>
          <p:cNvSpPr/>
          <p:nvPr/>
        </p:nvSpPr>
        <p:spPr>
          <a:xfrm>
            <a:off x="857699" y="2578079"/>
            <a:ext cx="476611" cy="364608"/>
          </a:xfrm>
          <a:custGeom>
            <a:avLst/>
            <a:gdLst/>
            <a:ahLst/>
            <a:cxnLst/>
            <a:rect l="l" t="t" r="r" b="b"/>
            <a:pathLst>
              <a:path w="508385" h="388915">
                <a:moveTo>
                  <a:pt x="0" y="0"/>
                </a:moveTo>
                <a:lnTo>
                  <a:pt x="508385" y="0"/>
                </a:lnTo>
                <a:lnTo>
                  <a:pt x="508385" y="388915"/>
                </a:lnTo>
                <a:lnTo>
                  <a:pt x="0" y="38891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Freeform 52">
            <a:extLst>
              <a:ext uri="{FF2B5EF4-FFF2-40B4-BE49-F238E27FC236}">
                <a16:creationId xmlns:a16="http://schemas.microsoft.com/office/drawing/2014/main" id="{1534BD7F-3812-36BC-2BE8-A119DEE6DCC8}"/>
              </a:ext>
            </a:extLst>
          </p:cNvPr>
          <p:cNvSpPr/>
          <p:nvPr/>
        </p:nvSpPr>
        <p:spPr>
          <a:xfrm>
            <a:off x="915958" y="3813210"/>
            <a:ext cx="458904" cy="457183"/>
          </a:xfrm>
          <a:custGeom>
            <a:avLst/>
            <a:gdLst/>
            <a:ahLst/>
            <a:cxnLst/>
            <a:rect l="l" t="t" r="r" b="b"/>
            <a:pathLst>
              <a:path w="489498" h="487662">
                <a:moveTo>
                  <a:pt x="0" y="0"/>
                </a:moveTo>
                <a:lnTo>
                  <a:pt x="489498" y="0"/>
                </a:lnTo>
                <a:lnTo>
                  <a:pt x="489498" y="487662"/>
                </a:lnTo>
                <a:lnTo>
                  <a:pt x="0" y="48766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" name="Freeform 53">
            <a:extLst>
              <a:ext uri="{FF2B5EF4-FFF2-40B4-BE49-F238E27FC236}">
                <a16:creationId xmlns:a16="http://schemas.microsoft.com/office/drawing/2014/main" id="{88A7325A-FE8A-375E-09D4-75BD0B3E47DC}"/>
              </a:ext>
            </a:extLst>
          </p:cNvPr>
          <p:cNvSpPr/>
          <p:nvPr/>
        </p:nvSpPr>
        <p:spPr>
          <a:xfrm>
            <a:off x="806060" y="4929504"/>
            <a:ext cx="464516" cy="527110"/>
          </a:xfrm>
          <a:custGeom>
            <a:avLst/>
            <a:gdLst/>
            <a:ahLst/>
            <a:cxnLst/>
            <a:rect l="l" t="t" r="r" b="b"/>
            <a:pathLst>
              <a:path w="495484" h="562251">
                <a:moveTo>
                  <a:pt x="0" y="0"/>
                </a:moveTo>
                <a:lnTo>
                  <a:pt x="495484" y="0"/>
                </a:lnTo>
                <a:lnTo>
                  <a:pt x="495484" y="562251"/>
                </a:lnTo>
                <a:lnTo>
                  <a:pt x="0" y="56225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" name="Freeform 54">
            <a:extLst>
              <a:ext uri="{FF2B5EF4-FFF2-40B4-BE49-F238E27FC236}">
                <a16:creationId xmlns:a16="http://schemas.microsoft.com/office/drawing/2014/main" id="{310FF587-71E3-3E78-FA1E-CC3CF3C74FFA}"/>
              </a:ext>
            </a:extLst>
          </p:cNvPr>
          <p:cNvSpPr/>
          <p:nvPr/>
        </p:nvSpPr>
        <p:spPr>
          <a:xfrm>
            <a:off x="7288952" y="1459930"/>
            <a:ext cx="426620" cy="535786"/>
          </a:xfrm>
          <a:custGeom>
            <a:avLst/>
            <a:gdLst/>
            <a:ahLst/>
            <a:cxnLst/>
            <a:rect l="l" t="t" r="r" b="b"/>
            <a:pathLst>
              <a:path w="455061" h="571505">
                <a:moveTo>
                  <a:pt x="0" y="0"/>
                </a:moveTo>
                <a:lnTo>
                  <a:pt x="455061" y="0"/>
                </a:lnTo>
                <a:lnTo>
                  <a:pt x="455061" y="571505"/>
                </a:lnTo>
                <a:lnTo>
                  <a:pt x="0" y="57150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Freeform 55">
            <a:extLst>
              <a:ext uri="{FF2B5EF4-FFF2-40B4-BE49-F238E27FC236}">
                <a16:creationId xmlns:a16="http://schemas.microsoft.com/office/drawing/2014/main" id="{BB234392-6056-A81F-8379-38DA90D984FE}"/>
              </a:ext>
            </a:extLst>
          </p:cNvPr>
          <p:cNvSpPr/>
          <p:nvPr/>
        </p:nvSpPr>
        <p:spPr>
          <a:xfrm>
            <a:off x="7046299" y="2625363"/>
            <a:ext cx="549583" cy="550270"/>
          </a:xfrm>
          <a:custGeom>
            <a:avLst/>
            <a:gdLst/>
            <a:ahLst/>
            <a:cxnLst/>
            <a:rect l="l" t="t" r="r" b="b"/>
            <a:pathLst>
              <a:path w="586222" h="586955">
                <a:moveTo>
                  <a:pt x="0" y="0"/>
                </a:moveTo>
                <a:lnTo>
                  <a:pt x="586222" y="0"/>
                </a:lnTo>
                <a:lnTo>
                  <a:pt x="586222" y="586955"/>
                </a:lnTo>
                <a:lnTo>
                  <a:pt x="0" y="58695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" name="Freeform 56">
            <a:extLst>
              <a:ext uri="{FF2B5EF4-FFF2-40B4-BE49-F238E27FC236}">
                <a16:creationId xmlns:a16="http://schemas.microsoft.com/office/drawing/2014/main" id="{0465C964-A0D9-0783-5343-59F4565DCBB0}"/>
              </a:ext>
            </a:extLst>
          </p:cNvPr>
          <p:cNvSpPr/>
          <p:nvPr/>
        </p:nvSpPr>
        <p:spPr>
          <a:xfrm>
            <a:off x="7125299" y="3897339"/>
            <a:ext cx="526160" cy="510375"/>
          </a:xfrm>
          <a:custGeom>
            <a:avLst/>
            <a:gdLst/>
            <a:ahLst/>
            <a:cxnLst/>
            <a:rect l="l" t="t" r="r" b="b"/>
            <a:pathLst>
              <a:path w="561237" h="544400">
                <a:moveTo>
                  <a:pt x="0" y="0"/>
                </a:moveTo>
                <a:lnTo>
                  <a:pt x="561237" y="0"/>
                </a:lnTo>
                <a:lnTo>
                  <a:pt x="561237" y="544400"/>
                </a:lnTo>
                <a:lnTo>
                  <a:pt x="0" y="5444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Freeform 57">
            <a:extLst>
              <a:ext uri="{FF2B5EF4-FFF2-40B4-BE49-F238E27FC236}">
                <a16:creationId xmlns:a16="http://schemas.microsoft.com/office/drawing/2014/main" id="{1037F1FF-11CD-ECE4-294F-FAC97F8228B0}"/>
              </a:ext>
            </a:extLst>
          </p:cNvPr>
          <p:cNvSpPr/>
          <p:nvPr/>
        </p:nvSpPr>
        <p:spPr>
          <a:xfrm>
            <a:off x="7132604" y="5030482"/>
            <a:ext cx="511549" cy="511549"/>
          </a:xfrm>
          <a:custGeom>
            <a:avLst/>
            <a:gdLst/>
            <a:ahLst/>
            <a:cxnLst/>
            <a:rect l="l" t="t" r="r" b="b"/>
            <a:pathLst>
              <a:path w="545652" h="545652">
                <a:moveTo>
                  <a:pt x="0" y="0"/>
                </a:moveTo>
                <a:lnTo>
                  <a:pt x="545652" y="0"/>
                </a:lnTo>
                <a:lnTo>
                  <a:pt x="545652" y="545652"/>
                </a:lnTo>
                <a:lnTo>
                  <a:pt x="0" y="54565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" name="Freeform 58">
            <a:extLst>
              <a:ext uri="{FF2B5EF4-FFF2-40B4-BE49-F238E27FC236}">
                <a16:creationId xmlns:a16="http://schemas.microsoft.com/office/drawing/2014/main" id="{01FE2719-1F9A-FB82-E390-CB9FFAD4C91B}"/>
              </a:ext>
            </a:extLst>
          </p:cNvPr>
          <p:cNvSpPr/>
          <p:nvPr/>
        </p:nvSpPr>
        <p:spPr>
          <a:xfrm>
            <a:off x="551125" y="6067199"/>
            <a:ext cx="638016" cy="631730"/>
          </a:xfrm>
          <a:custGeom>
            <a:avLst/>
            <a:gdLst/>
            <a:ahLst/>
            <a:cxnLst/>
            <a:rect l="l" t="t" r="r" b="b"/>
            <a:pathLst>
              <a:path w="534703" h="485020">
                <a:moveTo>
                  <a:pt x="0" y="0"/>
                </a:moveTo>
                <a:lnTo>
                  <a:pt x="534703" y="0"/>
                </a:lnTo>
                <a:lnTo>
                  <a:pt x="534703" y="485020"/>
                </a:lnTo>
                <a:lnTo>
                  <a:pt x="0" y="48502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1AA1E5E7-AFA1-130F-7B44-A9743826C770}"/>
              </a:ext>
            </a:extLst>
          </p:cNvPr>
          <p:cNvSpPr txBox="1"/>
          <p:nvPr/>
        </p:nvSpPr>
        <p:spPr>
          <a:xfrm>
            <a:off x="1704885" y="1409250"/>
            <a:ext cx="39681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Low community awareness about PrEP and related PrEP services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653A436A-7F7E-2200-34C7-DCD074AE5707}"/>
              </a:ext>
            </a:extLst>
          </p:cNvPr>
          <p:cNvSpPr txBox="1"/>
          <p:nvPr/>
        </p:nvSpPr>
        <p:spPr>
          <a:xfrm>
            <a:off x="1646659" y="2551814"/>
            <a:ext cx="38502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Difficulty reaching key populations due to stigma and discrimination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36A6A5A5-ACAA-8631-8ABD-79977AEFF710}"/>
              </a:ext>
            </a:extLst>
          </p:cNvPr>
          <p:cNvSpPr txBox="1"/>
          <p:nvPr/>
        </p:nvSpPr>
        <p:spPr>
          <a:xfrm>
            <a:off x="1646659" y="3659277"/>
            <a:ext cx="41471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Weak data systems for monitoring, decision-making, and advocacy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90D6C6A7-A0C6-3A8E-938A-32377226EAA1}"/>
              </a:ext>
            </a:extLst>
          </p:cNvPr>
          <p:cNvSpPr txBox="1"/>
          <p:nvPr/>
        </p:nvSpPr>
        <p:spPr>
          <a:xfrm>
            <a:off x="1676778" y="4824484"/>
            <a:ext cx="364966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Limited availability and access to HIV/PrEP services for key populations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3F201336-646C-E700-282E-10A210897C67}"/>
              </a:ext>
            </a:extLst>
          </p:cNvPr>
          <p:cNvSpPr/>
          <p:nvPr/>
        </p:nvSpPr>
        <p:spPr>
          <a:xfrm>
            <a:off x="8138482" y="1459930"/>
            <a:ext cx="34136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Over 89% of MSM own a smartphone</a:t>
            </a:r>
            <a:endParaRPr kumimoji="0" lang="x-none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Georgia" charset="0"/>
              <a:cs typeface="Calibri" panose="020F0502020204030204" pitchFamily="34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B4916CFA-A8A4-BB07-8DE4-E055A5F0354A}"/>
              </a:ext>
            </a:extLst>
          </p:cNvPr>
          <p:cNvSpPr txBox="1"/>
          <p:nvPr/>
        </p:nvSpPr>
        <p:spPr>
          <a:xfrm>
            <a:off x="8101451" y="2527749"/>
            <a:ext cx="39815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98% use social media (80% on Facebook)</a:t>
            </a:r>
            <a:endParaRPr kumimoji="0" lang="x-none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Georgia" charset="0"/>
              <a:cs typeface="Calibri" panose="020F0502020204030204" pitchFamily="34" charset="0"/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541A1729-E418-0961-7825-5419E2F2A63D}"/>
              </a:ext>
            </a:extLst>
          </p:cNvPr>
          <p:cNvSpPr/>
          <p:nvPr/>
        </p:nvSpPr>
        <p:spPr>
          <a:xfrm>
            <a:off x="8071969" y="3821861"/>
            <a:ext cx="35827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98% use social media (80% on Facebook)</a:t>
            </a:r>
            <a:endParaRPr kumimoji="0" lang="x-none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Georgia" charset="0"/>
              <a:cs typeface="Calibri" panose="020F0502020204030204" pitchFamily="34" charset="0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47DD4501-0001-0E70-9F13-C8B6B611C5D1}"/>
              </a:ext>
            </a:extLst>
          </p:cNvPr>
          <p:cNvSpPr/>
          <p:nvPr/>
        </p:nvSpPr>
        <p:spPr>
          <a:xfrm>
            <a:off x="7987279" y="5051960"/>
            <a:ext cx="34136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Georgia" charset="0"/>
                <a:cs typeface="Calibri" panose="020F0502020204030204" pitchFamily="34" charset="0"/>
              </a:rPr>
              <a:t>74% said they sought their sex partners online</a:t>
            </a:r>
            <a:endParaRPr kumimoji="0" lang="x-none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Georgia" charset="0"/>
              <a:cs typeface="Calibri" panose="020F0502020204030204" pitchFamily="34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02B6EA3E-B54B-99D9-8837-D8ECA5399BBE}"/>
              </a:ext>
            </a:extLst>
          </p:cNvPr>
          <p:cNvSpPr txBox="1"/>
          <p:nvPr/>
        </p:nvSpPr>
        <p:spPr>
          <a:xfrm>
            <a:off x="1404410" y="6122466"/>
            <a:ext cx="8632937" cy="63173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Strong need for a national digital data system to enhance monitoring and program management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Text Placeholder 4">
            <a:extLst>
              <a:ext uri="{FF2B5EF4-FFF2-40B4-BE49-F238E27FC236}">
                <a16:creationId xmlns:a16="http://schemas.microsoft.com/office/drawing/2014/main" id="{672F86C4-ACF1-36CC-09E7-CAC51C5726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64171" y="245049"/>
            <a:ext cx="10863658" cy="923330"/>
          </a:xfrm>
        </p:spPr>
        <p:txBody>
          <a:bodyPr>
            <a:noAutofit/>
          </a:bodyPr>
          <a:lstStyle/>
          <a:p>
            <a:pPr algn="ctr"/>
            <a:r>
              <a:rPr lang="en-US" dirty="0"/>
              <a:t>Digital as a Strategic Enabler for Scaling Up PrEP Services</a:t>
            </a:r>
          </a:p>
        </p:txBody>
      </p:sp>
    </p:spTree>
    <p:extLst>
      <p:ext uri="{BB962C8B-B14F-4D97-AF65-F5344CB8AC3E}">
        <p14:creationId xmlns:p14="http://schemas.microsoft.com/office/powerpoint/2010/main" val="1444622234"/>
      </p:ext>
    </p:extLst>
  </p:cSld>
  <p:clrMapOvr>
    <a:masterClrMapping/>
  </p:clrMapOvr>
  <p:transition spd="med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0A9B93-FBFF-92C4-A976-B14A5D7C6B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tangle 67">
            <a:extLst>
              <a:ext uri="{FF2B5EF4-FFF2-40B4-BE49-F238E27FC236}">
                <a16:creationId xmlns:a16="http://schemas.microsoft.com/office/drawing/2014/main" id="{AA0AA2F8-FFED-96D2-465B-9AC29128E288}"/>
              </a:ext>
            </a:extLst>
          </p:cNvPr>
          <p:cNvSpPr/>
          <p:nvPr/>
        </p:nvSpPr>
        <p:spPr>
          <a:xfrm>
            <a:off x="567559" y="1307067"/>
            <a:ext cx="3436882" cy="1162502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048279-54C6-23EA-0236-09492ABF27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4813" y="116507"/>
            <a:ext cx="10007704" cy="870703"/>
          </a:xfrm>
        </p:spPr>
        <p:txBody>
          <a:bodyPr>
            <a:noAutofit/>
          </a:bodyPr>
          <a:lstStyle/>
          <a:p>
            <a:pPr algn="ctr"/>
            <a:r>
              <a:rPr lang="en-US" dirty="0"/>
              <a:t>Expanding Reach Through Diverse Digital Communication Channels</a:t>
            </a:r>
            <a:endParaRPr lang="en-GB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CE0DA41-E251-261F-B4B3-E393DBA4E095}"/>
              </a:ext>
            </a:extLst>
          </p:cNvPr>
          <p:cNvGrpSpPr/>
          <p:nvPr/>
        </p:nvGrpSpPr>
        <p:grpSpPr>
          <a:xfrm>
            <a:off x="1038976" y="1516834"/>
            <a:ext cx="10512300" cy="5224659"/>
            <a:chOff x="1459136" y="1494684"/>
            <a:chExt cx="10512300" cy="5224659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C4349F6A-C7C7-7FAF-679A-D59CDCEBB7AD}"/>
                </a:ext>
              </a:extLst>
            </p:cNvPr>
            <p:cNvGrpSpPr/>
            <p:nvPr/>
          </p:nvGrpSpPr>
          <p:grpSpPr>
            <a:xfrm>
              <a:off x="1860180" y="3985755"/>
              <a:ext cx="1450687" cy="343709"/>
              <a:chOff x="283885" y="2389074"/>
              <a:chExt cx="2242616" cy="531340"/>
            </a:xfrm>
          </p:grpSpPr>
          <p:pic>
            <p:nvPicPr>
              <p:cNvPr id="64" name="Picture 63" descr="A picture containing drawing&#10;&#10;Description automatically generated">
                <a:extLst>
                  <a:ext uri="{FF2B5EF4-FFF2-40B4-BE49-F238E27FC236}">
                    <a16:creationId xmlns:a16="http://schemas.microsoft.com/office/drawing/2014/main" id="{8DC80E25-6CDD-D5BA-CEBD-3C18E85F84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83885" y="2389074"/>
                <a:ext cx="531340" cy="531340"/>
              </a:xfrm>
              <a:prstGeom prst="rect">
                <a:avLst/>
              </a:prstGeom>
              <a:ln>
                <a:solidFill>
                  <a:schemeClr val="accent3"/>
                </a:solidFill>
              </a:ln>
            </p:spPr>
          </p:pic>
          <p:pic>
            <p:nvPicPr>
              <p:cNvPr id="65" name="Picture 64" descr="A drawing of a face&#10;&#10;Description automatically generated">
                <a:extLst>
                  <a:ext uri="{FF2B5EF4-FFF2-40B4-BE49-F238E27FC236}">
                    <a16:creationId xmlns:a16="http://schemas.microsoft.com/office/drawing/2014/main" id="{F177C791-086F-519F-CA76-4C2FFE6B56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90611" y="2389074"/>
                <a:ext cx="531339" cy="531340"/>
              </a:xfrm>
              <a:prstGeom prst="rect">
                <a:avLst/>
              </a:prstGeom>
            </p:spPr>
          </p:pic>
          <p:pic>
            <p:nvPicPr>
              <p:cNvPr id="66" name="Picture 65" descr="A picture containing drawing&#10;&#10;Description automatically generated">
                <a:extLst>
                  <a:ext uri="{FF2B5EF4-FFF2-40B4-BE49-F238E27FC236}">
                    <a16:creationId xmlns:a16="http://schemas.microsoft.com/office/drawing/2014/main" id="{3C15A778-E597-B7B8-1DC8-038ABE39C3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686240" y="2538396"/>
                <a:ext cx="840261" cy="294091"/>
              </a:xfrm>
              <a:prstGeom prst="rect">
                <a:avLst/>
              </a:prstGeom>
              <a:ln>
                <a:solidFill>
                  <a:schemeClr val="accent3"/>
                </a:solidFill>
              </a:ln>
            </p:spPr>
          </p:pic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58A36083-CC33-140A-92B6-9206FDC22E33}"/>
                </a:ext>
              </a:extLst>
            </p:cNvPr>
            <p:cNvGrpSpPr/>
            <p:nvPr/>
          </p:nvGrpSpPr>
          <p:grpSpPr>
            <a:xfrm>
              <a:off x="1629230" y="4779541"/>
              <a:ext cx="2130741" cy="575783"/>
              <a:chOff x="313491" y="3078545"/>
              <a:chExt cx="2534045" cy="684767"/>
            </a:xfrm>
          </p:grpSpPr>
          <p:pic>
            <p:nvPicPr>
              <p:cNvPr id="60" name="Picture 59" descr="A picture containing drawing&#10;&#10;Description automatically generated">
                <a:extLst>
                  <a:ext uri="{FF2B5EF4-FFF2-40B4-BE49-F238E27FC236}">
                    <a16:creationId xmlns:a16="http://schemas.microsoft.com/office/drawing/2014/main" id="{A0038C1B-C55C-EE44-52FF-6E89362CD1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62730" y="3078545"/>
                <a:ext cx="971478" cy="684767"/>
              </a:xfrm>
              <a:prstGeom prst="rect">
                <a:avLst/>
              </a:prstGeom>
            </p:spPr>
          </p:pic>
          <p:pic>
            <p:nvPicPr>
              <p:cNvPr id="61" name="Picture 60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63FDDC45-8B6F-4984-A6BF-2931DAA8A4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13491" y="3122250"/>
                <a:ext cx="608296" cy="637970"/>
              </a:xfrm>
              <a:prstGeom prst="rect">
                <a:avLst/>
              </a:prstGeom>
            </p:spPr>
          </p:pic>
          <p:pic>
            <p:nvPicPr>
              <p:cNvPr id="62" name="Picture 61" descr="A close up of a sign&#10;&#10;Description automatically generated">
                <a:extLst>
                  <a:ext uri="{FF2B5EF4-FFF2-40B4-BE49-F238E27FC236}">
                    <a16:creationId xmlns:a16="http://schemas.microsoft.com/office/drawing/2014/main" id="{B9646E4A-28EA-B62E-A0E3-FF69BCD733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607255" y="3225789"/>
                <a:ext cx="718145" cy="430887"/>
              </a:xfrm>
              <a:prstGeom prst="rect">
                <a:avLst/>
              </a:prstGeom>
            </p:spPr>
          </p:pic>
          <p:pic>
            <p:nvPicPr>
              <p:cNvPr id="63" name="Picture 62" descr="A picture containing clock&#10;&#10;Description automatically generated">
                <a:extLst>
                  <a:ext uri="{FF2B5EF4-FFF2-40B4-BE49-F238E27FC236}">
                    <a16:creationId xmlns:a16="http://schemas.microsoft.com/office/drawing/2014/main" id="{4C5D5A41-7D0D-F0DA-CB33-864EEF1762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449687" y="3151679"/>
                <a:ext cx="397849" cy="587521"/>
              </a:xfrm>
              <a:prstGeom prst="rect">
                <a:avLst/>
              </a:prstGeom>
            </p:spPr>
          </p:pic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EE88982-CE55-C21C-046E-E16A9AD0F24E}"/>
                </a:ext>
              </a:extLst>
            </p:cNvPr>
            <p:cNvGrpSpPr/>
            <p:nvPr/>
          </p:nvGrpSpPr>
          <p:grpSpPr>
            <a:xfrm>
              <a:off x="1733606" y="5804752"/>
              <a:ext cx="2012667" cy="442843"/>
              <a:chOff x="470464" y="3793866"/>
              <a:chExt cx="2393623" cy="526664"/>
            </a:xfrm>
          </p:grpSpPr>
          <p:pic>
            <p:nvPicPr>
              <p:cNvPr id="57" name="Picture 56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2D52E9FC-4087-179F-39B6-967E434F94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255912" y="3825403"/>
                <a:ext cx="464594" cy="473238"/>
              </a:xfrm>
              <a:prstGeom prst="rect">
                <a:avLst/>
              </a:prstGeom>
            </p:spPr>
          </p:pic>
          <p:pic>
            <p:nvPicPr>
              <p:cNvPr id="58" name="Picture 57" descr="A picture containing drawing&#10;&#10;Description automatically generated">
                <a:extLst>
                  <a:ext uri="{FF2B5EF4-FFF2-40B4-BE49-F238E27FC236}">
                    <a16:creationId xmlns:a16="http://schemas.microsoft.com/office/drawing/2014/main" id="{9009FA81-697E-7B11-57B6-5E3104EA89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70464" y="3793866"/>
                <a:ext cx="659943" cy="526664"/>
              </a:xfrm>
              <a:prstGeom prst="rect">
                <a:avLst/>
              </a:prstGeom>
            </p:spPr>
          </p:pic>
          <p:pic>
            <p:nvPicPr>
              <p:cNvPr id="59" name="Picture 58" descr="A close up of a sign&#10;&#10;Description automatically generated">
                <a:extLst>
                  <a:ext uri="{FF2B5EF4-FFF2-40B4-BE49-F238E27FC236}">
                    <a16:creationId xmlns:a16="http://schemas.microsoft.com/office/drawing/2014/main" id="{7162FCD6-A826-A181-657E-F2BDC89A23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944827" y="3883196"/>
                <a:ext cx="919260" cy="312074"/>
              </a:xfrm>
              <a:prstGeom prst="rect">
                <a:avLst/>
              </a:prstGeom>
            </p:spPr>
          </p:pic>
        </p:grpSp>
        <p:pic>
          <p:nvPicPr>
            <p:cNvPr id="7" name="Picture 6" descr="A close up of a logo&#10;&#10;Description automatically generated">
              <a:extLst>
                <a:ext uri="{FF2B5EF4-FFF2-40B4-BE49-F238E27FC236}">
                  <a16:creationId xmlns:a16="http://schemas.microsoft.com/office/drawing/2014/main" id="{D06F66C1-E8AD-E542-582C-7003D66F35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28638" y="6190636"/>
              <a:ext cx="602231" cy="451674"/>
            </a:xfrm>
            <a:prstGeom prst="rect">
              <a:avLst/>
            </a:prstGeom>
          </p:spPr>
        </p:pic>
        <p:sp>
          <p:nvSpPr>
            <p:cNvPr id="8" name="Rounded Rectangle 15">
              <a:extLst>
                <a:ext uri="{FF2B5EF4-FFF2-40B4-BE49-F238E27FC236}">
                  <a16:creationId xmlns:a16="http://schemas.microsoft.com/office/drawing/2014/main" id="{7706067F-8DC9-F8BA-AA51-8C775722790D}"/>
                </a:ext>
              </a:extLst>
            </p:cNvPr>
            <p:cNvSpPr/>
            <p:nvPr/>
          </p:nvSpPr>
          <p:spPr>
            <a:xfrm>
              <a:off x="1629231" y="3570530"/>
              <a:ext cx="2126676" cy="359298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Social channels</a:t>
              </a:r>
            </a:p>
          </p:txBody>
        </p:sp>
        <p:sp>
          <p:nvSpPr>
            <p:cNvPr id="9" name="Rounded Rectangle 16">
              <a:extLst>
                <a:ext uri="{FF2B5EF4-FFF2-40B4-BE49-F238E27FC236}">
                  <a16:creationId xmlns:a16="http://schemas.microsoft.com/office/drawing/2014/main" id="{1B73CEBA-CBB2-5195-EFA3-45D275FC87B7}"/>
                </a:ext>
              </a:extLst>
            </p:cNvPr>
            <p:cNvSpPr/>
            <p:nvPr/>
          </p:nvSpPr>
          <p:spPr>
            <a:xfrm>
              <a:off x="1459136" y="4462143"/>
              <a:ext cx="2296769" cy="392518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App for LGBTQI+</a:t>
              </a:r>
            </a:p>
          </p:txBody>
        </p:sp>
        <p:sp>
          <p:nvSpPr>
            <p:cNvPr id="10" name="Rounded Rectangle 17">
              <a:extLst>
                <a:ext uri="{FF2B5EF4-FFF2-40B4-BE49-F238E27FC236}">
                  <a16:creationId xmlns:a16="http://schemas.microsoft.com/office/drawing/2014/main" id="{A8A5BA3F-703E-0451-02A5-063CC326304C}"/>
                </a:ext>
              </a:extLst>
            </p:cNvPr>
            <p:cNvSpPr/>
            <p:nvPr/>
          </p:nvSpPr>
          <p:spPr>
            <a:xfrm>
              <a:off x="1592880" y="5463568"/>
              <a:ext cx="2180443" cy="285964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Other social platforms</a:t>
              </a: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32101324-C0CD-A7B9-2F88-E0509A8BE645}"/>
                </a:ext>
              </a:extLst>
            </p:cNvPr>
            <p:cNvGrpSpPr/>
            <p:nvPr/>
          </p:nvGrpSpPr>
          <p:grpSpPr>
            <a:xfrm>
              <a:off x="7734579" y="4277079"/>
              <a:ext cx="3022074" cy="1593753"/>
              <a:chOff x="8133006" y="3663990"/>
              <a:chExt cx="3897998" cy="2055690"/>
            </a:xfrm>
          </p:grpSpPr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A63EEE9B-DE3B-7195-CF0A-8B77B4463814}"/>
                  </a:ext>
                </a:extLst>
              </p:cNvPr>
              <p:cNvGrpSpPr/>
              <p:nvPr/>
            </p:nvGrpSpPr>
            <p:grpSpPr>
              <a:xfrm>
                <a:off x="8133006" y="4547646"/>
                <a:ext cx="1635186" cy="1172034"/>
                <a:chOff x="3448841" y="5631164"/>
                <a:chExt cx="1781438" cy="1276862"/>
              </a:xfrm>
            </p:grpSpPr>
            <p:sp>
              <p:nvSpPr>
                <p:cNvPr id="55" name="Oval 54">
                  <a:extLst>
                    <a:ext uri="{FF2B5EF4-FFF2-40B4-BE49-F238E27FC236}">
                      <a16:creationId xmlns:a16="http://schemas.microsoft.com/office/drawing/2014/main" id="{BC347FBC-53FD-3E79-94B5-E1AFFBDB0030}"/>
                    </a:ext>
                  </a:extLst>
                </p:cNvPr>
                <p:cNvSpPr/>
                <p:nvPr/>
              </p:nvSpPr>
              <p:spPr>
                <a:xfrm>
                  <a:off x="3973726" y="5631164"/>
                  <a:ext cx="801125" cy="801125"/>
                </a:xfrm>
                <a:prstGeom prst="ellipse">
                  <a:avLst/>
                </a:pr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x-non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2EC349B6-539A-19C0-C871-1A4B03FA4F84}"/>
                    </a:ext>
                  </a:extLst>
                </p:cNvPr>
                <p:cNvSpPr txBox="1"/>
                <p:nvPr/>
              </p:nvSpPr>
              <p:spPr>
                <a:xfrm>
                  <a:off x="3448841" y="6432288"/>
                  <a:ext cx="1781438" cy="47573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x-none" sz="1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8C9B">
                          <a:lumMod val="75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Chatbot</a:t>
                  </a:r>
                </a:p>
              </p:txBody>
            </p:sp>
          </p:grpSp>
          <p:pic>
            <p:nvPicPr>
              <p:cNvPr id="48" name="Picture 47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43A22315-9812-2360-87D1-429AA687F2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738149" y="4616889"/>
                <a:ext cx="579394" cy="579394"/>
              </a:xfrm>
              <a:prstGeom prst="rect">
                <a:avLst/>
              </a:prstGeom>
            </p:spPr>
          </p:pic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91F25B9A-64A8-2FF3-A364-AAA0AF101945}"/>
                  </a:ext>
                </a:extLst>
              </p:cNvPr>
              <p:cNvSpPr/>
              <p:nvPr/>
            </p:nvSpPr>
            <p:spPr>
              <a:xfrm>
                <a:off x="9154699" y="3663990"/>
                <a:ext cx="732755" cy="732755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x-none" sz="1800" b="0" i="0" u="none" strike="noStrike" kern="1200" cap="none" spc="0" normalizeH="0" baseline="0" noProof="0">
                  <a:ln>
                    <a:noFill/>
                  </a:ln>
                  <a:solidFill>
                    <a:srgbClr val="7B3CD9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6F096DF9-C110-199F-E08B-393A0D06387F}"/>
                  </a:ext>
                </a:extLst>
              </p:cNvPr>
              <p:cNvSpPr txBox="1"/>
              <p:nvPr/>
            </p:nvSpPr>
            <p:spPr>
              <a:xfrm>
                <a:off x="9937966" y="3687423"/>
                <a:ext cx="2093038" cy="7542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x-none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8C9B">
                        <a:lumMod val="7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OCAs &amp; </a:t>
                </a: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8C9B">
                        <a:lumMod val="7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p</a:t>
                </a:r>
                <a:r>
                  <a:rPr kumimoji="0" lang="x-none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8C9B">
                        <a:lumMod val="7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eer</a:t>
                </a: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8C9B">
                        <a:lumMod val="7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x-none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8C9B">
                        <a:lumMod val="7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influencers</a:t>
                </a: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191736E7-8814-8F0F-A8CD-97965D39C9E7}"/>
                  </a:ext>
                </a:extLst>
              </p:cNvPr>
              <p:cNvSpPr txBox="1"/>
              <p:nvPr/>
            </p:nvSpPr>
            <p:spPr>
              <a:xfrm>
                <a:off x="9324247" y="5279281"/>
                <a:ext cx="1629406" cy="4366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8C9B">
                        <a:lumMod val="7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Events</a:t>
                </a:r>
                <a:endParaRPr kumimoji="0" lang="x-none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8C9B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72113954-CBD8-2D86-5AFC-C85025F08575}"/>
                  </a:ext>
                </a:extLst>
              </p:cNvPr>
              <p:cNvSpPr/>
              <p:nvPr/>
            </p:nvSpPr>
            <p:spPr>
              <a:xfrm>
                <a:off x="9758379" y="4547582"/>
                <a:ext cx="732755" cy="732755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x-non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pic>
            <p:nvPicPr>
              <p:cNvPr id="53" name="Picture 52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F53DB34A-1A54-4E8A-B34C-63264150EF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154698" y="3691435"/>
                <a:ext cx="732755" cy="732755"/>
              </a:xfrm>
              <a:prstGeom prst="rect">
                <a:avLst/>
              </a:prstGeom>
            </p:spPr>
          </p:pic>
          <p:pic>
            <p:nvPicPr>
              <p:cNvPr id="54" name="Picture 53" descr="A picture containing drawing&#10;&#10;Description automatically generated">
                <a:extLst>
                  <a:ext uri="{FF2B5EF4-FFF2-40B4-BE49-F238E27FC236}">
                    <a16:creationId xmlns:a16="http://schemas.microsoft.com/office/drawing/2014/main" id="{26C47F5D-C684-C751-DBCE-179C88CAA2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819384" y="4592977"/>
                <a:ext cx="732755" cy="732756"/>
              </a:xfrm>
              <a:prstGeom prst="rect">
                <a:avLst/>
              </a:prstGeom>
            </p:spPr>
          </p:pic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07FA3406-7F10-5A07-9A9C-4DDF395EC68F}"/>
                </a:ext>
              </a:extLst>
            </p:cNvPr>
            <p:cNvGrpSpPr/>
            <p:nvPr/>
          </p:nvGrpSpPr>
          <p:grpSpPr>
            <a:xfrm>
              <a:off x="8498047" y="2015088"/>
              <a:ext cx="3473389" cy="1238264"/>
              <a:chOff x="10092978" y="713188"/>
              <a:chExt cx="4480121" cy="1597164"/>
            </a:xfrm>
          </p:grpSpPr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C8AF2D38-BB6C-99E7-266E-35052AA5ADB8}"/>
                  </a:ext>
                </a:extLst>
              </p:cNvPr>
              <p:cNvCxnSpPr/>
              <p:nvPr/>
            </p:nvCxnSpPr>
            <p:spPr>
              <a:xfrm>
                <a:off x="10456774" y="1018372"/>
                <a:ext cx="0" cy="1094510"/>
              </a:xfrm>
              <a:prstGeom prst="line">
                <a:avLst/>
              </a:prstGeom>
              <a:ln>
                <a:solidFill>
                  <a:schemeClr val="tx2">
                    <a:lumMod val="7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8C7FB778-86D8-5320-61BC-26C8EF9240F0}"/>
                  </a:ext>
                </a:extLst>
              </p:cNvPr>
              <p:cNvGrpSpPr/>
              <p:nvPr/>
            </p:nvGrpSpPr>
            <p:grpSpPr>
              <a:xfrm>
                <a:off x="10092978" y="713188"/>
                <a:ext cx="4480121" cy="1597164"/>
                <a:chOff x="10079925" y="583890"/>
                <a:chExt cx="5068687" cy="1806988"/>
              </a:xfrm>
            </p:grpSpPr>
            <p:grpSp>
              <p:nvGrpSpPr>
                <p:cNvPr id="39" name="Group 38">
                  <a:extLst>
                    <a:ext uri="{FF2B5EF4-FFF2-40B4-BE49-F238E27FC236}">
                      <a16:creationId xmlns:a16="http://schemas.microsoft.com/office/drawing/2014/main" id="{B007F095-1247-77E8-CF91-25A72B323CA5}"/>
                    </a:ext>
                  </a:extLst>
                </p:cNvPr>
                <p:cNvGrpSpPr/>
                <p:nvPr/>
              </p:nvGrpSpPr>
              <p:grpSpPr>
                <a:xfrm>
                  <a:off x="10079927" y="1577069"/>
                  <a:ext cx="813810" cy="813809"/>
                  <a:chOff x="11272479" y="807915"/>
                  <a:chExt cx="813810" cy="813809"/>
                </a:xfrm>
              </p:grpSpPr>
              <p:sp>
                <p:nvSpPr>
                  <p:cNvPr id="45" name="Oval 44">
                    <a:extLst>
                      <a:ext uri="{FF2B5EF4-FFF2-40B4-BE49-F238E27FC236}">
                        <a16:creationId xmlns:a16="http://schemas.microsoft.com/office/drawing/2014/main" id="{73826CFD-2F6E-6768-B3B6-577FD85258D1}"/>
                      </a:ext>
                    </a:extLst>
                  </p:cNvPr>
                  <p:cNvSpPr/>
                  <p:nvPr/>
                </p:nvSpPr>
                <p:spPr>
                  <a:xfrm>
                    <a:off x="11272479" y="807915"/>
                    <a:ext cx="813810" cy="813809"/>
                  </a:xfrm>
                  <a:prstGeom prst="ellipse">
                    <a:avLst/>
                  </a:prstGeom>
                  <a:solidFill>
                    <a:schemeClr val="accent4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x-none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pic>
                <p:nvPicPr>
                  <p:cNvPr id="46" name="Picture 45" descr="A picture containing light, drawing&#10;&#10;Description automatically generated">
                    <a:extLst>
                      <a:ext uri="{FF2B5EF4-FFF2-40B4-BE49-F238E27FC236}">
                        <a16:creationId xmlns:a16="http://schemas.microsoft.com/office/drawing/2014/main" id="{512D0370-DBD9-006E-CAD3-C1BF7E22550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6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1316586" y="807915"/>
                    <a:ext cx="723854" cy="723855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40" name="Group 39">
                  <a:extLst>
                    <a:ext uri="{FF2B5EF4-FFF2-40B4-BE49-F238E27FC236}">
                      <a16:creationId xmlns:a16="http://schemas.microsoft.com/office/drawing/2014/main" id="{68E9583E-97F9-4A23-6B9E-AE5896B62004}"/>
                    </a:ext>
                  </a:extLst>
                </p:cNvPr>
                <p:cNvGrpSpPr/>
                <p:nvPr/>
              </p:nvGrpSpPr>
              <p:grpSpPr>
                <a:xfrm>
                  <a:off x="10079925" y="618399"/>
                  <a:ext cx="813812" cy="813809"/>
                  <a:chOff x="10012954" y="1025677"/>
                  <a:chExt cx="894472" cy="894470"/>
                </a:xfrm>
              </p:grpSpPr>
              <p:sp>
                <p:nvSpPr>
                  <p:cNvPr id="43" name="Oval 42">
                    <a:extLst>
                      <a:ext uri="{FF2B5EF4-FFF2-40B4-BE49-F238E27FC236}">
                        <a16:creationId xmlns:a16="http://schemas.microsoft.com/office/drawing/2014/main" id="{4A851A76-6F33-EA0E-CCA5-D2D94EC157D4}"/>
                      </a:ext>
                    </a:extLst>
                  </p:cNvPr>
                  <p:cNvSpPr/>
                  <p:nvPr/>
                </p:nvSpPr>
                <p:spPr>
                  <a:xfrm>
                    <a:off x="10012954" y="1025677"/>
                    <a:ext cx="894472" cy="894470"/>
                  </a:xfrm>
                  <a:prstGeom prst="ellipse">
                    <a:avLst/>
                  </a:prstGeom>
                  <a:solidFill>
                    <a:schemeClr val="accent4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x-none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0AD47">
                          <a:lumMod val="75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pic>
                <p:nvPicPr>
                  <p:cNvPr id="44" name="Picture 43" descr="A picture containing drawing&#10;&#10;Description automatically generated">
                    <a:extLst>
                      <a:ext uri="{FF2B5EF4-FFF2-40B4-BE49-F238E27FC236}">
                        <a16:creationId xmlns:a16="http://schemas.microsoft.com/office/drawing/2014/main" id="{5224D3B6-A9ED-0818-472F-C29D82A2AF6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7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0110628" y="1066414"/>
                    <a:ext cx="751041" cy="751042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D5C4D380-CB98-8F1C-E74B-B2BE40E5BD5F}"/>
                    </a:ext>
                  </a:extLst>
                </p:cNvPr>
                <p:cNvSpPr txBox="1"/>
                <p:nvPr/>
              </p:nvSpPr>
              <p:spPr>
                <a:xfrm>
                  <a:off x="10977648" y="583890"/>
                  <a:ext cx="4170964" cy="103301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4572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050CD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Public &amp; Private clinics</a:t>
                  </a:r>
                  <a:endParaRPr kumimoji="0" lang="x-none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5050CD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6271FAB3-AE10-CF3B-70C2-7776227F3A0B}"/>
                    </a:ext>
                  </a:extLst>
                </p:cNvPr>
                <p:cNvSpPr txBox="1"/>
                <p:nvPr/>
              </p:nvSpPr>
              <p:spPr>
                <a:xfrm>
                  <a:off x="11059616" y="1805724"/>
                  <a:ext cx="1830718" cy="5838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x-none" sz="2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050CD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CBOs</a:t>
                  </a:r>
                </a:p>
              </p:txBody>
            </p:sp>
          </p:grpSp>
        </p:grpSp>
        <p:sp>
          <p:nvSpPr>
            <p:cNvPr id="13" name="Pie 53">
              <a:extLst>
                <a:ext uri="{FF2B5EF4-FFF2-40B4-BE49-F238E27FC236}">
                  <a16:creationId xmlns:a16="http://schemas.microsoft.com/office/drawing/2014/main" id="{79D3A45C-19FA-328A-2DBD-231195531DA6}"/>
                </a:ext>
              </a:extLst>
            </p:cNvPr>
            <p:cNvSpPr/>
            <p:nvPr/>
          </p:nvSpPr>
          <p:spPr>
            <a:xfrm>
              <a:off x="4109114" y="2150555"/>
              <a:ext cx="3973768" cy="3973769"/>
            </a:xfrm>
            <a:prstGeom prst="pie">
              <a:avLst>
                <a:gd name="adj1" fmla="val 138241"/>
                <a:gd name="adj2" fmla="val 8276936"/>
              </a:avLst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>
              <a:outerShdw blurRad="457200" dist="50800" algn="ctr" rotWithShape="0">
                <a:srgbClr val="000000">
                  <a:alpha val="25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" name="Pie 54">
              <a:extLst>
                <a:ext uri="{FF2B5EF4-FFF2-40B4-BE49-F238E27FC236}">
                  <a16:creationId xmlns:a16="http://schemas.microsoft.com/office/drawing/2014/main" id="{DA860DB5-61DC-DAE8-2B34-E61EEE75BA3C}"/>
                </a:ext>
              </a:extLst>
            </p:cNvPr>
            <p:cNvSpPr/>
            <p:nvPr/>
          </p:nvSpPr>
          <p:spPr>
            <a:xfrm>
              <a:off x="3671024" y="1494684"/>
              <a:ext cx="4769478" cy="4769479"/>
            </a:xfrm>
            <a:prstGeom prst="pie">
              <a:avLst>
                <a:gd name="adj1" fmla="val 15953809"/>
                <a:gd name="adj2" fmla="val 1582126"/>
              </a:avLst>
            </a:prstGeom>
            <a:solidFill>
              <a:schemeClr val="accent4">
                <a:lumMod val="75000"/>
              </a:schemeClr>
            </a:solidFill>
            <a:ln>
              <a:noFill/>
            </a:ln>
            <a:effectLst>
              <a:outerShdw blurRad="850900" dist="50800" dir="4140000" sx="96000" sy="96000" algn="ctr" rotWithShape="0">
                <a:srgbClr val="000000">
                  <a:alpha val="14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" name="Pie 55">
              <a:extLst>
                <a:ext uri="{FF2B5EF4-FFF2-40B4-BE49-F238E27FC236}">
                  <a16:creationId xmlns:a16="http://schemas.microsoft.com/office/drawing/2014/main" id="{AEB5F010-6023-65B4-63E2-BA1FCC55AD17}"/>
                </a:ext>
              </a:extLst>
            </p:cNvPr>
            <p:cNvSpPr/>
            <p:nvPr/>
          </p:nvSpPr>
          <p:spPr>
            <a:xfrm>
              <a:off x="3884138" y="1925578"/>
              <a:ext cx="4423723" cy="4423725"/>
            </a:xfrm>
            <a:prstGeom prst="pie">
              <a:avLst>
                <a:gd name="adj1" fmla="val 8023771"/>
                <a:gd name="adj2" fmla="val 16200000"/>
              </a:avLst>
            </a:prstGeom>
            <a:solidFill>
              <a:schemeClr val="accent3"/>
            </a:solidFill>
            <a:ln>
              <a:noFill/>
            </a:ln>
            <a:effectLst>
              <a:outerShdw blurRad="317500" dist="50800" dir="660000" sx="92000" sy="92000" algn="ctr" rotWithShape="0">
                <a:srgbClr val="000000">
                  <a:alpha val="39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" name="Rounded Rectangle 56">
              <a:extLst>
                <a:ext uri="{FF2B5EF4-FFF2-40B4-BE49-F238E27FC236}">
                  <a16:creationId xmlns:a16="http://schemas.microsoft.com/office/drawing/2014/main" id="{56741EA0-214B-8712-F23C-A3621B3BAB74}"/>
                </a:ext>
              </a:extLst>
            </p:cNvPr>
            <p:cNvSpPr/>
            <p:nvPr/>
          </p:nvSpPr>
          <p:spPr>
            <a:xfrm>
              <a:off x="5056758" y="3738274"/>
              <a:ext cx="2090895" cy="798328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HIV, PrEP, nPEP, STI, ART, HCV, TB testing</a:t>
              </a:r>
            </a:p>
          </p:txBody>
        </p:sp>
        <p:sp>
          <p:nvSpPr>
            <p:cNvPr id="17" name="Arc 16">
              <a:extLst>
                <a:ext uri="{FF2B5EF4-FFF2-40B4-BE49-F238E27FC236}">
                  <a16:creationId xmlns:a16="http://schemas.microsoft.com/office/drawing/2014/main" id="{704498FF-595D-6921-23A6-B51D70C5DCFE}"/>
                </a:ext>
              </a:extLst>
            </p:cNvPr>
            <p:cNvSpPr/>
            <p:nvPr/>
          </p:nvSpPr>
          <p:spPr>
            <a:xfrm rot="7665937">
              <a:off x="4555964" y="2842148"/>
              <a:ext cx="3128347" cy="3128346"/>
            </a:xfrm>
            <a:prstGeom prst="arc">
              <a:avLst/>
            </a:prstGeom>
            <a:ln w="34925">
              <a:solidFill>
                <a:schemeClr val="bg1"/>
              </a:solidFill>
              <a:headEnd type="triangle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" name="Arc 17">
              <a:extLst>
                <a:ext uri="{FF2B5EF4-FFF2-40B4-BE49-F238E27FC236}">
                  <a16:creationId xmlns:a16="http://schemas.microsoft.com/office/drawing/2014/main" id="{DD89C3F2-F86A-5A98-C419-6677470708E0}"/>
                </a:ext>
              </a:extLst>
            </p:cNvPr>
            <p:cNvSpPr/>
            <p:nvPr/>
          </p:nvSpPr>
          <p:spPr>
            <a:xfrm rot="1005166">
              <a:off x="4278748" y="1772180"/>
              <a:ext cx="3964710" cy="3964711"/>
            </a:xfrm>
            <a:prstGeom prst="arc">
              <a:avLst>
                <a:gd name="adj1" fmla="val 15813608"/>
                <a:gd name="adj2" fmla="val 0"/>
              </a:avLst>
            </a:prstGeom>
            <a:ln w="34925">
              <a:solidFill>
                <a:schemeClr val="bg1"/>
              </a:solidFill>
              <a:headEnd type="triangle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68828140-9DDF-7300-D3D9-E9D8F7BA4C54}"/>
                </a:ext>
              </a:extLst>
            </p:cNvPr>
            <p:cNvCxnSpPr>
              <a:cxnSpLocks/>
            </p:cNvCxnSpPr>
            <p:nvPr/>
          </p:nvCxnSpPr>
          <p:spPr>
            <a:xfrm>
              <a:off x="6479644" y="6511643"/>
              <a:ext cx="2335579" cy="4021"/>
            </a:xfrm>
            <a:prstGeom prst="line">
              <a:avLst/>
            </a:prstGeom>
            <a:ln w="38100">
              <a:solidFill>
                <a:schemeClr val="accent3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EBEA402-5C05-5C15-95F0-F52E61A8A70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810849" y="6113977"/>
              <a:ext cx="2186" cy="405441"/>
            </a:xfrm>
            <a:prstGeom prst="line">
              <a:avLst/>
            </a:prstGeom>
            <a:ln w="38100">
              <a:solidFill>
                <a:schemeClr val="accent3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C0CBFD39-EA01-B34E-78DA-5F544BA26B0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77568" y="6213328"/>
              <a:ext cx="2186" cy="306300"/>
            </a:xfrm>
            <a:prstGeom prst="line">
              <a:avLst/>
            </a:prstGeom>
            <a:ln w="38100">
              <a:solidFill>
                <a:schemeClr val="accent3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EE96352E-04FB-AC0D-6171-105BB7351EDD}"/>
                </a:ext>
              </a:extLst>
            </p:cNvPr>
            <p:cNvSpPr/>
            <p:nvPr/>
          </p:nvSpPr>
          <p:spPr>
            <a:xfrm>
              <a:off x="8738306" y="5971603"/>
              <a:ext cx="149456" cy="149456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7E61B00A-5AFE-9AE8-7434-588C39C5C582}"/>
                </a:ext>
              </a:extLst>
            </p:cNvPr>
            <p:cNvSpPr/>
            <p:nvPr/>
          </p:nvSpPr>
          <p:spPr>
            <a:xfrm>
              <a:off x="6442279" y="6187558"/>
              <a:ext cx="74728" cy="74728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B87F07AD-90B2-54AB-9A15-C8409B47D41C}"/>
                </a:ext>
              </a:extLst>
            </p:cNvPr>
            <p:cNvCxnSpPr>
              <a:cxnSpLocks/>
            </p:cNvCxnSpPr>
            <p:nvPr/>
          </p:nvCxnSpPr>
          <p:spPr>
            <a:xfrm>
              <a:off x="8224369" y="3857168"/>
              <a:ext cx="956393" cy="0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5B685640-F366-26D0-2113-C21220C3560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190237" y="3460553"/>
              <a:ext cx="2186" cy="405441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C0D8CF13-133B-514A-53CC-32C4CE9274FF}"/>
                </a:ext>
              </a:extLst>
            </p:cNvPr>
            <p:cNvSpPr/>
            <p:nvPr/>
          </p:nvSpPr>
          <p:spPr>
            <a:xfrm>
              <a:off x="9117695" y="3318179"/>
              <a:ext cx="149456" cy="149456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B0E8032B-BB9F-1487-160A-47E9D829A935}"/>
                </a:ext>
              </a:extLst>
            </p:cNvPr>
            <p:cNvSpPr/>
            <p:nvPr/>
          </p:nvSpPr>
          <p:spPr>
            <a:xfrm>
              <a:off x="8177091" y="3813763"/>
              <a:ext cx="74728" cy="74728"/>
            </a:xfrm>
            <a:prstGeom prst="ellipse">
              <a:avLst/>
            </a:prstGeom>
            <a:solidFill>
              <a:srgbClr val="018D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DF773488-9166-785E-B0E7-29733AC6AE75}"/>
                </a:ext>
              </a:extLst>
            </p:cNvPr>
            <p:cNvCxnSpPr>
              <a:cxnSpLocks/>
            </p:cNvCxnSpPr>
            <p:nvPr/>
          </p:nvCxnSpPr>
          <p:spPr>
            <a:xfrm>
              <a:off x="3037193" y="2706917"/>
              <a:ext cx="956393" cy="0"/>
            </a:xfrm>
            <a:prstGeom prst="line">
              <a:avLst/>
            </a:prstGeom>
            <a:ln w="38100">
              <a:solidFill>
                <a:schemeClr val="accent3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FF2CC77B-B368-79A8-EB1A-F035D1C2E136}"/>
                </a:ext>
              </a:extLst>
            </p:cNvPr>
            <p:cNvSpPr/>
            <p:nvPr/>
          </p:nvSpPr>
          <p:spPr>
            <a:xfrm>
              <a:off x="3948828" y="2669552"/>
              <a:ext cx="74728" cy="74728"/>
            </a:xfrm>
            <a:prstGeom prst="ellipse">
              <a:avLst/>
            </a:prstGeom>
            <a:solidFill>
              <a:srgbClr val="018DFB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A786B9E7-274B-0BD0-6803-51C180231B9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40228" y="2698903"/>
              <a:ext cx="2186" cy="405441"/>
            </a:xfrm>
            <a:prstGeom prst="line">
              <a:avLst/>
            </a:prstGeom>
            <a:ln w="38100">
              <a:solidFill>
                <a:schemeClr val="accent3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A270546E-0752-7A1A-554C-22542D787084}"/>
                </a:ext>
              </a:extLst>
            </p:cNvPr>
            <p:cNvSpPr/>
            <p:nvPr/>
          </p:nvSpPr>
          <p:spPr>
            <a:xfrm>
              <a:off x="2991582" y="3243732"/>
              <a:ext cx="149456" cy="149456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2" name="Arc 31">
              <a:extLst>
                <a:ext uri="{FF2B5EF4-FFF2-40B4-BE49-F238E27FC236}">
                  <a16:creationId xmlns:a16="http://schemas.microsoft.com/office/drawing/2014/main" id="{A23DC8DC-2EEB-FBD3-6EFC-6A0D141FDA65}"/>
                </a:ext>
              </a:extLst>
            </p:cNvPr>
            <p:cNvSpPr/>
            <p:nvPr/>
          </p:nvSpPr>
          <p:spPr>
            <a:xfrm rot="14754655">
              <a:off x="4074604" y="2211231"/>
              <a:ext cx="3852415" cy="3852414"/>
            </a:xfrm>
            <a:prstGeom prst="arc">
              <a:avLst/>
            </a:prstGeom>
            <a:ln w="34925">
              <a:solidFill>
                <a:schemeClr val="bg1"/>
              </a:solidFill>
              <a:headEnd type="triangle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33" name="Picture 32" descr="A close up of a sign&#10;&#10;Description automatically generated">
              <a:extLst>
                <a:ext uri="{FF2B5EF4-FFF2-40B4-BE49-F238E27FC236}">
                  <a16:creationId xmlns:a16="http://schemas.microsoft.com/office/drawing/2014/main" id="{C043CEB3-E156-3255-F35C-56A5D5948E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83024" y="6267668"/>
              <a:ext cx="698634" cy="451675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528C6CC7-922C-7B45-E7E0-842E704A3965}"/>
                </a:ext>
              </a:extLst>
            </p:cNvPr>
            <p:cNvSpPr txBox="1"/>
            <p:nvPr/>
          </p:nvSpPr>
          <p:spPr>
            <a:xfrm>
              <a:off x="4618861" y="2985200"/>
              <a:ext cx="1436902" cy="535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Raise Awareness </a:t>
              </a:r>
              <a:endParaRPr kumimoji="0" lang="vi-VN" sz="1600" b="1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BC81991C-B506-30F5-1576-DBD48CEF9656}"/>
                </a:ext>
              </a:extLst>
            </p:cNvPr>
            <p:cNvSpPr txBox="1"/>
            <p:nvPr/>
          </p:nvSpPr>
          <p:spPr>
            <a:xfrm>
              <a:off x="6265555" y="2438479"/>
              <a:ext cx="1099114" cy="535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Increase Use</a:t>
              </a:r>
              <a:endParaRPr kumimoji="0" lang="vi-VN" sz="1600" b="1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546D55DC-052B-55C4-AF50-D29A316F835F}"/>
                </a:ext>
              </a:extLst>
            </p:cNvPr>
            <p:cNvSpPr txBox="1"/>
            <p:nvPr/>
          </p:nvSpPr>
          <p:spPr>
            <a:xfrm>
              <a:off x="5811802" y="4799518"/>
              <a:ext cx="1188829" cy="535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Create Trust</a:t>
              </a:r>
            </a:p>
          </p:txBody>
        </p:sp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E4E9C049-0E6C-3733-7280-DE162FFE99DE}"/>
              </a:ext>
            </a:extLst>
          </p:cNvPr>
          <p:cNvSpPr txBox="1"/>
          <p:nvPr/>
        </p:nvSpPr>
        <p:spPr>
          <a:xfrm>
            <a:off x="758227" y="1347364"/>
            <a:ext cx="3077398" cy="115356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Approximately 50% of PrEP clients at private community clinics are reached through online channels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0287183"/>
      </p:ext>
    </p:extLst>
  </p:cSld>
  <p:clrMapOvr>
    <a:masterClrMapping/>
  </p:clrMapOvr>
  <p:transition spd="med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EC21B3-11B5-B495-87E4-6CE32075A7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FBDF2415-014E-959D-3A1E-518589980382}"/>
              </a:ext>
            </a:extLst>
          </p:cNvPr>
          <p:cNvSpPr/>
          <p:nvPr/>
        </p:nvSpPr>
        <p:spPr>
          <a:xfrm>
            <a:off x="172907" y="5205135"/>
            <a:ext cx="1080031" cy="92333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DF68D29F-575E-A0BA-8283-01B2FBDFCFE4}"/>
              </a:ext>
            </a:extLst>
          </p:cNvPr>
          <p:cNvSpPr/>
          <p:nvPr/>
        </p:nvSpPr>
        <p:spPr>
          <a:xfrm>
            <a:off x="157654" y="3910784"/>
            <a:ext cx="1080031" cy="923330"/>
          </a:xfrm>
          <a:prstGeom prst="roundRect">
            <a:avLst/>
          </a:prstGeom>
          <a:solidFill>
            <a:schemeClr val="accent3"/>
          </a:solidFill>
          <a:ln w="38100">
            <a:solidFill>
              <a:schemeClr val="accent3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57B9A3E-6400-4DAF-1580-902E7D015CFB}"/>
              </a:ext>
            </a:extLst>
          </p:cNvPr>
          <p:cNvSpPr/>
          <p:nvPr/>
        </p:nvSpPr>
        <p:spPr>
          <a:xfrm>
            <a:off x="172907" y="2705366"/>
            <a:ext cx="1080031" cy="923330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 w="38100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93F123CB-1DC2-6ED4-0DA6-653B86F731FD}"/>
              </a:ext>
            </a:extLst>
          </p:cNvPr>
          <p:cNvSpPr/>
          <p:nvPr/>
        </p:nvSpPr>
        <p:spPr>
          <a:xfrm>
            <a:off x="157655" y="1544836"/>
            <a:ext cx="1080031" cy="923330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 w="38100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3AAD297-76A7-E93D-37C7-C8688F23B0C4}"/>
              </a:ext>
            </a:extLst>
          </p:cNvPr>
          <p:cNvSpPr/>
          <p:nvPr/>
        </p:nvSpPr>
        <p:spPr>
          <a:xfrm>
            <a:off x="5948855" y="1124606"/>
            <a:ext cx="6127532" cy="3670291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4E5C60D-2D56-E78C-C195-3D6CBDF7FCA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9385" y="143495"/>
            <a:ext cx="10898936" cy="693681"/>
          </a:xfrm>
        </p:spPr>
        <p:txBody>
          <a:bodyPr>
            <a:noAutofit/>
          </a:bodyPr>
          <a:lstStyle/>
          <a:p>
            <a:r>
              <a:rPr lang="en-US" dirty="0"/>
              <a:t>HMED-PrEP: A National System for PrEP Program Management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103598-760B-DC54-C19F-8A1DD691CA92}"/>
              </a:ext>
            </a:extLst>
          </p:cNvPr>
          <p:cNvSpPr txBox="1">
            <a:spLocks/>
          </p:cNvSpPr>
          <p:nvPr/>
        </p:nvSpPr>
        <p:spPr>
          <a:xfrm>
            <a:off x="2702240" y="549060"/>
            <a:ext cx="6347012" cy="66725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all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3" name="Content Placeholder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9CDBB8E0-DA28-3262-37E8-2D4886967F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24478" y="1351776"/>
            <a:ext cx="5571122" cy="319451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bg1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5059268-9029-0756-F13A-47A9C99C772B}"/>
              </a:ext>
            </a:extLst>
          </p:cNvPr>
          <p:cNvSpPr txBox="1"/>
          <p:nvPr/>
        </p:nvSpPr>
        <p:spPr>
          <a:xfrm>
            <a:off x="1305724" y="1551830"/>
            <a:ext cx="44577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 secure, centralized EMR system serving as the backbone of Vietnam’s national PrEP program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41E777-43DC-4270-499C-3C13842D7812}"/>
              </a:ext>
            </a:extLst>
          </p:cNvPr>
          <p:cNvSpPr txBox="1"/>
          <p:nvPr/>
        </p:nvSpPr>
        <p:spPr>
          <a:xfrm>
            <a:off x="1305724" y="2651540"/>
            <a:ext cx="44577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Captures and manages real-time clinical and demographic data from HIV testing to PrEP initiation, adherence, and follow-up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D2B713C-E4FE-F2D9-C49B-2FA071C7B0D5}"/>
              </a:ext>
            </a:extLst>
          </p:cNvPr>
          <p:cNvSpPr txBox="1"/>
          <p:nvPr/>
        </p:nvSpPr>
        <p:spPr>
          <a:xfrm>
            <a:off x="1290238" y="3772285"/>
            <a:ext cx="429553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Strengthens client management through referrals, appointment reminders, and tools to support retention and continuity of care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D192E89-2FA5-D0F4-6914-AAA37235DCC3}"/>
              </a:ext>
            </a:extLst>
          </p:cNvPr>
          <p:cNvSpPr txBox="1"/>
          <p:nvPr/>
        </p:nvSpPr>
        <p:spPr>
          <a:xfrm>
            <a:off x="1334148" y="5168692"/>
            <a:ext cx="440085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Supports national program management with drug forecasting, inventory tracking, and comprehensive reporting for monitoring and decision-making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FC348C2-FA24-69BB-01FB-0C6FEBCE8576}"/>
              </a:ext>
            </a:extLst>
          </p:cNvPr>
          <p:cNvSpPr/>
          <p:nvPr/>
        </p:nvSpPr>
        <p:spPr>
          <a:xfrm>
            <a:off x="5948853" y="4932456"/>
            <a:ext cx="6043707" cy="1200329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HMED-PrEP is adopted and managed by the Vietnam Ministry of Health and implemented across all public and private PrEP clinics, currently supporting over 71,000 clients nationwide.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8FE913A6-C559-B358-9C47-EB75F6100169}"/>
              </a:ext>
            </a:extLst>
          </p:cNvPr>
          <p:cNvSpPr/>
          <p:nvPr/>
        </p:nvSpPr>
        <p:spPr>
          <a:xfrm>
            <a:off x="368252" y="1551830"/>
            <a:ext cx="736555" cy="806594"/>
          </a:xfrm>
          <a:custGeom>
            <a:avLst/>
            <a:gdLst/>
            <a:ahLst/>
            <a:cxnLst/>
            <a:rect l="l" t="t" r="r" b="b"/>
            <a:pathLst>
              <a:path w="1230316" h="1230316">
                <a:moveTo>
                  <a:pt x="0" y="0"/>
                </a:moveTo>
                <a:lnTo>
                  <a:pt x="1230316" y="0"/>
                </a:lnTo>
                <a:lnTo>
                  <a:pt x="1230316" y="1230316"/>
                </a:lnTo>
                <a:lnTo>
                  <a:pt x="0" y="123031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id="{F844A37B-4AA1-5F43-0781-F546CE451F35}"/>
              </a:ext>
            </a:extLst>
          </p:cNvPr>
          <p:cNvSpPr/>
          <p:nvPr/>
        </p:nvSpPr>
        <p:spPr>
          <a:xfrm>
            <a:off x="430662" y="2792506"/>
            <a:ext cx="633603" cy="683577"/>
          </a:xfrm>
          <a:custGeom>
            <a:avLst/>
            <a:gdLst/>
            <a:ahLst/>
            <a:cxnLst/>
            <a:rect l="l" t="t" r="r" b="b"/>
            <a:pathLst>
              <a:path w="1036945" h="1116495">
                <a:moveTo>
                  <a:pt x="0" y="0"/>
                </a:moveTo>
                <a:lnTo>
                  <a:pt x="1036945" y="0"/>
                </a:lnTo>
                <a:lnTo>
                  <a:pt x="1036945" y="1116495"/>
                </a:lnTo>
                <a:lnTo>
                  <a:pt x="0" y="111649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6BAF8144-115C-2A00-44DB-525A4CC43698}"/>
              </a:ext>
            </a:extLst>
          </p:cNvPr>
          <p:cNvSpPr/>
          <p:nvPr/>
        </p:nvSpPr>
        <p:spPr>
          <a:xfrm>
            <a:off x="368252" y="4003446"/>
            <a:ext cx="736555" cy="692317"/>
          </a:xfrm>
          <a:custGeom>
            <a:avLst/>
            <a:gdLst/>
            <a:ahLst/>
            <a:cxnLst/>
            <a:rect l="l" t="t" r="r" b="b"/>
            <a:pathLst>
              <a:path w="1036945" h="964359">
                <a:moveTo>
                  <a:pt x="0" y="0"/>
                </a:moveTo>
                <a:lnTo>
                  <a:pt x="1036945" y="0"/>
                </a:lnTo>
                <a:lnTo>
                  <a:pt x="1036945" y="964358"/>
                </a:lnTo>
                <a:lnTo>
                  <a:pt x="0" y="96435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D644B51F-1547-1E11-A077-9E9C8F49AD98}"/>
              </a:ext>
            </a:extLst>
          </p:cNvPr>
          <p:cNvSpPr/>
          <p:nvPr/>
        </p:nvSpPr>
        <p:spPr>
          <a:xfrm>
            <a:off x="408215" y="5344443"/>
            <a:ext cx="696592" cy="692317"/>
          </a:xfrm>
          <a:custGeom>
            <a:avLst/>
            <a:gdLst/>
            <a:ahLst/>
            <a:cxnLst/>
            <a:rect l="l" t="t" r="r" b="b"/>
            <a:pathLst>
              <a:path w="946368" h="935722">
                <a:moveTo>
                  <a:pt x="0" y="0"/>
                </a:moveTo>
                <a:lnTo>
                  <a:pt x="946368" y="0"/>
                </a:lnTo>
                <a:lnTo>
                  <a:pt x="946368" y="935722"/>
                </a:lnTo>
                <a:lnTo>
                  <a:pt x="0" y="93572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5147570"/>
      </p:ext>
    </p:extLst>
  </p:cSld>
  <p:clrMapOvr>
    <a:masterClrMapping/>
  </p:clrMapOvr>
  <p:transition spd="med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C37AC3E-2B7A-E268-026A-81F83C1A7FC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52678" y="139474"/>
            <a:ext cx="10231821" cy="1315450"/>
          </a:xfrm>
        </p:spPr>
        <p:txBody>
          <a:bodyPr/>
          <a:lstStyle/>
          <a:p>
            <a:r>
              <a:rPr lang="en-US" dirty="0"/>
              <a:t>Current Structure of Vietnam’s HIV/AIDS Health Information System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3F896DD-CE74-9CC7-7E9C-1E798DBF357A}"/>
              </a:ext>
            </a:extLst>
          </p:cNvPr>
          <p:cNvGrpSpPr/>
          <p:nvPr/>
        </p:nvGrpSpPr>
        <p:grpSpPr>
          <a:xfrm>
            <a:off x="1261240" y="1196396"/>
            <a:ext cx="10014106" cy="5166726"/>
            <a:chOff x="1756999" y="1471818"/>
            <a:chExt cx="10014106" cy="5166726"/>
          </a:xfrm>
        </p:grpSpPr>
        <p:pic>
          <p:nvPicPr>
            <p:cNvPr id="5" name="Picture 4" descr="Diagram, engineering drawing&#10;&#10;Description automatically generated">
              <a:extLst>
                <a:ext uri="{FF2B5EF4-FFF2-40B4-BE49-F238E27FC236}">
                  <a16:creationId xmlns:a16="http://schemas.microsoft.com/office/drawing/2014/main" id="{1BBE0AFB-B837-1BB7-5324-457E20A71DF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33623" y="1513791"/>
              <a:ext cx="5124753" cy="5124753"/>
            </a:xfrm>
            <a:prstGeom prst="rect">
              <a:avLst/>
            </a:prstGeom>
          </p:spPr>
        </p:pic>
        <p:sp>
          <p:nvSpPr>
            <p:cNvPr id="6" name="TextBox 30">
              <a:extLst>
                <a:ext uri="{FF2B5EF4-FFF2-40B4-BE49-F238E27FC236}">
                  <a16:creationId xmlns:a16="http://schemas.microsoft.com/office/drawing/2014/main" id="{894EBDC3-E90A-9614-5974-E2CB9FA3AD29}"/>
                </a:ext>
              </a:extLst>
            </p:cNvPr>
            <p:cNvSpPr txBox="1"/>
            <p:nvPr/>
          </p:nvSpPr>
          <p:spPr>
            <a:xfrm>
              <a:off x="5292723" y="1471818"/>
              <a:ext cx="6051004" cy="78592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l" defTabSz="457200" rtl="0" eaLnBrk="0" fontAlgn="base" latinLnBrk="0" hangingPunct="0">
                <a:lnSpc>
                  <a:spcPts val="72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6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HMED</a:t>
              </a:r>
            </a:p>
          </p:txBody>
        </p:sp>
        <p:sp>
          <p:nvSpPr>
            <p:cNvPr id="7" name="TextBox 30">
              <a:extLst>
                <a:ext uri="{FF2B5EF4-FFF2-40B4-BE49-F238E27FC236}">
                  <a16:creationId xmlns:a16="http://schemas.microsoft.com/office/drawing/2014/main" id="{B24F0D44-4F16-C5AE-7613-78A7ECEC2E25}"/>
                </a:ext>
              </a:extLst>
            </p:cNvPr>
            <p:cNvSpPr txBox="1"/>
            <p:nvPr/>
          </p:nvSpPr>
          <p:spPr>
            <a:xfrm>
              <a:off x="1756999" y="3277433"/>
              <a:ext cx="4648200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2060"/>
                  </a:solidFill>
                  <a:latin typeface="+mj-lt"/>
                </a:defRPr>
              </a:lvl1pPr>
            </a:lstStyle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ARV management </a:t>
              </a:r>
            </a:p>
          </p:txBody>
        </p:sp>
        <p:sp>
          <p:nvSpPr>
            <p:cNvPr id="8" name="TextBox 30">
              <a:extLst>
                <a:ext uri="{FF2B5EF4-FFF2-40B4-BE49-F238E27FC236}">
                  <a16:creationId xmlns:a16="http://schemas.microsoft.com/office/drawing/2014/main" id="{F27EB66D-1CE4-A0F3-7A7E-02965BB9C982}"/>
                </a:ext>
              </a:extLst>
            </p:cNvPr>
            <p:cNvSpPr txBox="1"/>
            <p:nvPr/>
          </p:nvSpPr>
          <p:spPr>
            <a:xfrm>
              <a:off x="1756999" y="4675476"/>
              <a:ext cx="4648200" cy="73866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2060"/>
                  </a:solidFill>
                  <a:latin typeface="+mj-lt"/>
                </a:defRPr>
              </a:lvl1pPr>
            </a:lstStyle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Latent TB </a:t>
              </a:r>
            </a:p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management</a:t>
              </a:r>
            </a:p>
          </p:txBody>
        </p:sp>
        <p:sp>
          <p:nvSpPr>
            <p:cNvPr id="10" name="TextBox 30">
              <a:extLst>
                <a:ext uri="{FF2B5EF4-FFF2-40B4-BE49-F238E27FC236}">
                  <a16:creationId xmlns:a16="http://schemas.microsoft.com/office/drawing/2014/main" id="{3E4E3792-8C3C-67E0-8151-952E453F8FA8}"/>
                </a:ext>
              </a:extLst>
            </p:cNvPr>
            <p:cNvSpPr txBox="1"/>
            <p:nvPr/>
          </p:nvSpPr>
          <p:spPr>
            <a:xfrm>
              <a:off x="8229119" y="4807538"/>
              <a:ext cx="3541986" cy="6294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002060"/>
                  </a:solidFill>
                  <a:latin typeface="+mj-lt"/>
                </a:defRPr>
              </a:lvl1pPr>
            </a:lstStyle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Hepatitis management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735F7288-3FA6-481D-28AA-685A03ED0E55}"/>
              </a:ext>
            </a:extLst>
          </p:cNvPr>
          <p:cNvSpPr txBox="1"/>
          <p:nvPr/>
        </p:nvSpPr>
        <p:spPr>
          <a:xfrm>
            <a:off x="7733360" y="3073560"/>
            <a:ext cx="3310758" cy="62946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PrEP Management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76266F5-56AD-5A83-1D65-D60AF892A45B}"/>
              </a:ext>
            </a:extLst>
          </p:cNvPr>
          <p:cNvSpPr/>
          <p:nvPr/>
        </p:nvSpPr>
        <p:spPr>
          <a:xfrm>
            <a:off x="175130" y="2765234"/>
            <a:ext cx="914400" cy="842885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D4D1879-7345-4468-790F-A99ACF9A1B0D}"/>
              </a:ext>
            </a:extLst>
          </p:cNvPr>
          <p:cNvSpPr txBox="1"/>
          <p:nvPr/>
        </p:nvSpPr>
        <p:spPr>
          <a:xfrm>
            <a:off x="432113" y="2932149"/>
            <a:ext cx="641131" cy="60610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01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D3CD1F2-8063-E3E6-5F72-156998D0BE59}"/>
              </a:ext>
            </a:extLst>
          </p:cNvPr>
          <p:cNvSpPr/>
          <p:nvPr/>
        </p:nvSpPr>
        <p:spPr>
          <a:xfrm>
            <a:off x="10738277" y="2813761"/>
            <a:ext cx="914400" cy="842885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C45844C-CAB5-19CF-19C6-B16CD3C21896}"/>
              </a:ext>
            </a:extLst>
          </p:cNvPr>
          <p:cNvSpPr txBox="1"/>
          <p:nvPr/>
        </p:nvSpPr>
        <p:spPr>
          <a:xfrm>
            <a:off x="11025351" y="3002011"/>
            <a:ext cx="641131" cy="60610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02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8213FF8-67FC-9948-AFB6-8C15901834E6}"/>
              </a:ext>
            </a:extLst>
          </p:cNvPr>
          <p:cNvSpPr/>
          <p:nvPr/>
        </p:nvSpPr>
        <p:spPr>
          <a:xfrm>
            <a:off x="156363" y="4400054"/>
            <a:ext cx="914400" cy="842885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00ED78F-12C1-C584-B5C0-582A8C581A16}"/>
              </a:ext>
            </a:extLst>
          </p:cNvPr>
          <p:cNvSpPr txBox="1"/>
          <p:nvPr/>
        </p:nvSpPr>
        <p:spPr>
          <a:xfrm>
            <a:off x="352578" y="4586437"/>
            <a:ext cx="641131" cy="60610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03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C2CCE51-3637-CE23-780A-04A07D75903C}"/>
              </a:ext>
            </a:extLst>
          </p:cNvPr>
          <p:cNvSpPr/>
          <p:nvPr/>
        </p:nvSpPr>
        <p:spPr>
          <a:xfrm>
            <a:off x="10847968" y="4295833"/>
            <a:ext cx="914400" cy="842885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730D09C-FC0B-7EB4-FCB2-064FDC4E135D}"/>
              </a:ext>
            </a:extLst>
          </p:cNvPr>
          <p:cNvSpPr txBox="1"/>
          <p:nvPr/>
        </p:nvSpPr>
        <p:spPr>
          <a:xfrm>
            <a:off x="11135042" y="4484083"/>
            <a:ext cx="641131" cy="60610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04</a:t>
            </a:r>
          </a:p>
        </p:txBody>
      </p:sp>
    </p:spTree>
    <p:extLst>
      <p:ext uri="{BB962C8B-B14F-4D97-AF65-F5344CB8AC3E}">
        <p14:creationId xmlns:p14="http://schemas.microsoft.com/office/powerpoint/2010/main" val="1134053603"/>
      </p:ext>
    </p:extLst>
  </p:cSld>
  <p:clrMapOvr>
    <a:masterClrMapping/>
  </p:clrMapOvr>
  <p:transition spd="med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F0F046-77B2-4A2A-3BFD-82D62CD99B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7E49D3A-AEC0-EC0D-245A-C159626E8B3D}"/>
              </a:ext>
            </a:extLst>
          </p:cNvPr>
          <p:cNvSpPr/>
          <p:nvPr/>
        </p:nvSpPr>
        <p:spPr>
          <a:xfrm>
            <a:off x="1515511" y="1365976"/>
            <a:ext cx="8660524" cy="101566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11A9B123-57FC-7F1B-9EDB-A867F67678B4}"/>
              </a:ext>
            </a:extLst>
          </p:cNvPr>
          <p:cNvSpPr/>
          <p:nvPr/>
        </p:nvSpPr>
        <p:spPr>
          <a:xfrm>
            <a:off x="754117" y="1295383"/>
            <a:ext cx="1182414" cy="1156848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16B04A2-6E1F-B7A4-F141-CB9082B3E668}"/>
              </a:ext>
            </a:extLst>
          </p:cNvPr>
          <p:cNvSpPr/>
          <p:nvPr/>
        </p:nvSpPr>
        <p:spPr>
          <a:xfrm>
            <a:off x="1503871" y="2571545"/>
            <a:ext cx="8660524" cy="101566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7D9F1CD-DB03-8B61-44F0-BA740AEC766A}"/>
              </a:ext>
            </a:extLst>
          </p:cNvPr>
          <p:cNvSpPr/>
          <p:nvPr/>
        </p:nvSpPr>
        <p:spPr>
          <a:xfrm>
            <a:off x="1503871" y="3847194"/>
            <a:ext cx="8660524" cy="101566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E91B48B-BFB5-83E7-78C0-83E878AE3776}"/>
              </a:ext>
            </a:extLst>
          </p:cNvPr>
          <p:cNvSpPr/>
          <p:nvPr/>
        </p:nvSpPr>
        <p:spPr>
          <a:xfrm>
            <a:off x="1503871" y="5121356"/>
            <a:ext cx="8660524" cy="101566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737A7D3-0FA6-641D-23A4-616FDA5DEA0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54117" y="324297"/>
            <a:ext cx="5607269" cy="662152"/>
          </a:xfrm>
        </p:spPr>
        <p:txBody>
          <a:bodyPr/>
          <a:lstStyle/>
          <a:p>
            <a:r>
              <a:rPr lang="en-US" dirty="0"/>
              <a:t>Key Lessons Learned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975C85-30F6-49A4-20DC-D4748DDDFAB0}"/>
              </a:ext>
            </a:extLst>
          </p:cNvPr>
          <p:cNvSpPr txBox="1"/>
          <p:nvPr/>
        </p:nvSpPr>
        <p:spPr>
          <a:xfrm>
            <a:off x="2121959" y="1549743"/>
            <a:ext cx="652692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Strong Ministry of Health leadership and ownership are fundamental to sustainability and national scale.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786E67-C70D-06CB-73F9-A8BBAB6DAF04}"/>
              </a:ext>
            </a:extLst>
          </p:cNvPr>
          <p:cNvSpPr txBox="1"/>
          <p:nvPr/>
        </p:nvSpPr>
        <p:spPr>
          <a:xfrm>
            <a:off x="2201916" y="2758929"/>
            <a:ext cx="6201105" cy="68317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Embedding digital solutions within national systems accelerates institutionalization and long-term impact.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454E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D0DC1DF-A665-603A-15E6-CC6F6D625A4B}"/>
              </a:ext>
            </a:extLst>
          </p:cNvPr>
          <p:cNvSpPr txBox="1"/>
          <p:nvPr/>
        </p:nvSpPr>
        <p:spPr>
          <a:xfrm>
            <a:off x="2121959" y="3931449"/>
            <a:ext cx="777765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Digital platforms are critical enablers to overcome barriers across the HIV cascade—from testing to retention.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734FED8-FC1B-3D22-1E43-76492FB458B9}"/>
              </a:ext>
            </a:extLst>
          </p:cNvPr>
          <p:cNvSpPr txBox="1"/>
          <p:nvPr/>
        </p:nvSpPr>
        <p:spPr>
          <a:xfrm>
            <a:off x="2121959" y="5144942"/>
            <a:ext cx="824011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Strengthening community capacity to leverage digital channels—combined with community-led and peer-driven approaches—is critical to generate demand, build trust, and sustain service uptake at scale.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3D42B729-751B-920A-C22E-320C1B715F7E}"/>
              </a:ext>
            </a:extLst>
          </p:cNvPr>
          <p:cNvSpPr/>
          <p:nvPr/>
        </p:nvSpPr>
        <p:spPr>
          <a:xfrm>
            <a:off x="754117" y="2502440"/>
            <a:ext cx="1182414" cy="1156848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03DEE194-1668-50D7-0CD7-0C316D94C8BD}"/>
              </a:ext>
            </a:extLst>
          </p:cNvPr>
          <p:cNvSpPr/>
          <p:nvPr/>
        </p:nvSpPr>
        <p:spPr>
          <a:xfrm>
            <a:off x="754117" y="3775722"/>
            <a:ext cx="1182414" cy="1156848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34442C49-0506-FAD2-BBD8-C0417CB3A2A5}"/>
              </a:ext>
            </a:extLst>
          </p:cNvPr>
          <p:cNvSpPr/>
          <p:nvPr/>
        </p:nvSpPr>
        <p:spPr>
          <a:xfrm>
            <a:off x="754117" y="5024841"/>
            <a:ext cx="1182414" cy="1156848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D12E467E-974B-8A14-BAC8-03EF92486C88}"/>
              </a:ext>
            </a:extLst>
          </p:cNvPr>
          <p:cNvSpPr/>
          <p:nvPr/>
        </p:nvSpPr>
        <p:spPr>
          <a:xfrm>
            <a:off x="958797" y="1462878"/>
            <a:ext cx="773052" cy="810540"/>
          </a:xfrm>
          <a:custGeom>
            <a:avLst/>
            <a:gdLst/>
            <a:ahLst/>
            <a:cxnLst/>
            <a:rect l="l" t="t" r="r" b="b"/>
            <a:pathLst>
              <a:path w="824589" h="864576">
                <a:moveTo>
                  <a:pt x="0" y="0"/>
                </a:moveTo>
                <a:lnTo>
                  <a:pt x="824589" y="0"/>
                </a:lnTo>
                <a:lnTo>
                  <a:pt x="824589" y="864576"/>
                </a:lnTo>
                <a:lnTo>
                  <a:pt x="0" y="86457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3186F5A3-E9BC-A774-AD21-6BD620221B13}"/>
              </a:ext>
            </a:extLst>
          </p:cNvPr>
          <p:cNvSpPr/>
          <p:nvPr/>
        </p:nvSpPr>
        <p:spPr>
          <a:xfrm>
            <a:off x="1003129" y="2737260"/>
            <a:ext cx="743953" cy="827765"/>
          </a:xfrm>
          <a:custGeom>
            <a:avLst/>
            <a:gdLst/>
            <a:ahLst/>
            <a:cxnLst/>
            <a:rect l="l" t="t" r="r" b="b"/>
            <a:pathLst>
              <a:path w="793550" h="882949">
                <a:moveTo>
                  <a:pt x="0" y="0"/>
                </a:moveTo>
                <a:lnTo>
                  <a:pt x="793550" y="0"/>
                </a:lnTo>
                <a:lnTo>
                  <a:pt x="793550" y="882949"/>
                </a:lnTo>
                <a:lnTo>
                  <a:pt x="0" y="88294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8">
            <a:extLst>
              <a:ext uri="{FF2B5EF4-FFF2-40B4-BE49-F238E27FC236}">
                <a16:creationId xmlns:a16="http://schemas.microsoft.com/office/drawing/2014/main" id="{F9BF1367-ECAC-29E1-90E6-8AD517759C57}"/>
              </a:ext>
            </a:extLst>
          </p:cNvPr>
          <p:cNvSpPr/>
          <p:nvPr/>
        </p:nvSpPr>
        <p:spPr>
          <a:xfrm>
            <a:off x="1028353" y="5281400"/>
            <a:ext cx="703496" cy="667455"/>
          </a:xfrm>
          <a:custGeom>
            <a:avLst/>
            <a:gdLst/>
            <a:ahLst/>
            <a:cxnLst/>
            <a:rect l="l" t="t" r="r" b="b"/>
            <a:pathLst>
              <a:path w="563861" h="539192">
                <a:moveTo>
                  <a:pt x="0" y="0"/>
                </a:moveTo>
                <a:lnTo>
                  <a:pt x="563862" y="0"/>
                </a:lnTo>
                <a:lnTo>
                  <a:pt x="563862" y="539192"/>
                </a:lnTo>
                <a:lnTo>
                  <a:pt x="0" y="53919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54D2AA87-27FC-55AB-1BED-F6FDDEB1775D}"/>
              </a:ext>
            </a:extLst>
          </p:cNvPr>
          <p:cNvSpPr/>
          <p:nvPr/>
        </p:nvSpPr>
        <p:spPr>
          <a:xfrm>
            <a:off x="961969" y="3915847"/>
            <a:ext cx="826271" cy="890858"/>
          </a:xfrm>
          <a:custGeom>
            <a:avLst/>
            <a:gdLst/>
            <a:ahLst/>
            <a:cxnLst/>
            <a:rect l="l" t="t" r="r" b="b"/>
            <a:pathLst>
              <a:path w="881356" h="950249">
                <a:moveTo>
                  <a:pt x="0" y="0"/>
                </a:moveTo>
                <a:lnTo>
                  <a:pt x="881356" y="0"/>
                </a:lnTo>
                <a:lnTo>
                  <a:pt x="881356" y="950249"/>
                </a:lnTo>
                <a:lnTo>
                  <a:pt x="0" y="95024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4865578"/>
      </p:ext>
    </p:extLst>
  </p:cSld>
  <p:clrMapOvr>
    <a:masterClrMapping/>
  </p:clrMapOvr>
  <p:transition spd="med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6409FF-C800-9CFC-5256-C4D83C4A29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A9903A-A4E3-7DD2-715B-DC4C38800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830" y="1334519"/>
            <a:ext cx="11528610" cy="1129947"/>
          </a:xfrm>
          <a:noFill/>
        </p:spPr>
        <p:txBody>
          <a:bodyPr/>
          <a:lstStyle/>
          <a:p>
            <a:r>
              <a:rPr lang="en-US" sz="3600" dirty="0">
                <a:solidFill>
                  <a:schemeClr val="tx1"/>
                </a:solidFill>
              </a:rPr>
              <a:t>Zambia’s accelerated regulatory approval and health system readiness for CAB - LA and LEN introduction</a:t>
            </a:r>
            <a:br>
              <a:rPr lang="en-US" dirty="0">
                <a:solidFill>
                  <a:schemeClr val="tx1"/>
                </a:solidFill>
              </a:rPr>
            </a:br>
            <a:br>
              <a:rPr lang="en-US" sz="3600" dirty="0">
                <a:solidFill>
                  <a:schemeClr val="tx1"/>
                </a:solidFill>
                <a:latin typeface="IAS Ribbon Sans Bold"/>
                <a:ea typeface="Verdana"/>
              </a:rPr>
            </a:br>
            <a:br>
              <a:rPr lang="en-US" sz="3200" dirty="0"/>
            </a:br>
            <a:br>
              <a:rPr lang="en-US" dirty="0">
                <a:solidFill>
                  <a:schemeClr val="tx1"/>
                </a:solidFill>
                <a:latin typeface="+mn-lt"/>
              </a:rPr>
            </a:br>
            <a:endParaRPr lang="en-US" sz="2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CD30FE-41A7-10CE-BDDE-2E843C1DC720}"/>
              </a:ext>
            </a:extLst>
          </p:cNvPr>
          <p:cNvSpPr txBox="1"/>
          <p:nvPr/>
        </p:nvSpPr>
        <p:spPr>
          <a:xfrm>
            <a:off x="5495637" y="3863807"/>
            <a:ext cx="6096000" cy="141577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solidFill>
                  <a:schemeClr val="accent1"/>
                </a:solidFill>
                <a:latin typeface="IAS Ribbon Sans Bold"/>
                <a:ea typeface="Segoe UI"/>
                <a:cs typeface="Segoe UI"/>
              </a:rPr>
              <a:t>Lloyd Mulenga</a:t>
            </a:r>
          </a:p>
          <a:p>
            <a:r>
              <a:rPr lang="en-US" sz="2000" dirty="0"/>
              <a:t>Director of Infectious Diseases</a:t>
            </a:r>
          </a:p>
          <a:p>
            <a:r>
              <a:rPr lang="en-US" sz="2000" dirty="0"/>
              <a:t>Ministry of Health, Zambia</a:t>
            </a:r>
          </a:p>
          <a:p>
            <a:pPr algn="ctr"/>
            <a:endParaRPr lang="en-US" dirty="0"/>
          </a:p>
        </p:txBody>
      </p:sp>
      <p:pic>
        <p:nvPicPr>
          <p:cNvPr id="6" name="Picture 5" descr="National AIDS Commission | Lilongwe">
            <a:extLst>
              <a:ext uri="{FF2B5EF4-FFF2-40B4-BE49-F238E27FC236}">
                <a16:creationId xmlns:a16="http://schemas.microsoft.com/office/drawing/2014/main" id="{0BEF9F25-1EDD-26BB-BAC4-A382374D79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0087" y="255058"/>
            <a:ext cx="712261" cy="692150"/>
          </a:xfrm>
          <a:prstGeom prst="rect">
            <a:avLst/>
          </a:prstGeom>
          <a:ln>
            <a:noFill/>
          </a:ln>
        </p:spPr>
      </p:pic>
      <p:pic>
        <p:nvPicPr>
          <p:cNvPr id="8" name="Picture 7" descr="A close-up of a logo">
            <a:extLst>
              <a:ext uri="{FF2B5EF4-FFF2-40B4-BE49-F238E27FC236}">
                <a16:creationId xmlns:a16="http://schemas.microsoft.com/office/drawing/2014/main" id="{0A4DFCC4-87E1-1A12-7816-360098BD47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21751" y="252717"/>
            <a:ext cx="1931459" cy="685188"/>
          </a:xfrm>
          <a:prstGeom prst="rect">
            <a:avLst/>
          </a:prstGeom>
          <a:ln>
            <a:noFill/>
          </a:ln>
        </p:spPr>
      </p:pic>
      <p:pic>
        <p:nvPicPr>
          <p:cNvPr id="10" name="Picture 9" descr="A logo for a law firm&#10;&#10;AI-generated content may be incorrect.">
            <a:extLst>
              <a:ext uri="{FF2B5EF4-FFF2-40B4-BE49-F238E27FC236}">
                <a16:creationId xmlns:a16="http://schemas.microsoft.com/office/drawing/2014/main" id="{8B69103C-7667-4541-A47F-F36FF70C71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4353" y="255057"/>
            <a:ext cx="880086" cy="555626"/>
          </a:xfrm>
          <a:prstGeom prst="rect">
            <a:avLst/>
          </a:prstGeom>
          <a:ln>
            <a:noFill/>
          </a:ln>
        </p:spPr>
      </p:pic>
      <p:pic>
        <p:nvPicPr>
          <p:cNvPr id="3" name="Picture 11">
            <a:extLst>
              <a:ext uri="{FF2B5EF4-FFF2-40B4-BE49-F238E27FC236}">
                <a16:creationId xmlns:a16="http://schemas.microsoft.com/office/drawing/2014/main" id="{622B56B2-9A74-6215-01F2-FAF5431ED8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0101" y="3279273"/>
            <a:ext cx="2384281" cy="231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237553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A43D991-AB3F-CA7C-048B-C96FC1017EE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9537700" y="0"/>
            <a:ext cx="2425700" cy="16129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ZM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57647D-1654-4375-B63C-C27718919F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69790" y="1436262"/>
            <a:ext cx="10081684" cy="3221391"/>
          </a:xfrm>
        </p:spPr>
        <p:txBody>
          <a:bodyPr/>
          <a:lstStyle/>
          <a:p>
            <a:pPr>
              <a:lnSpc>
                <a:spcPct val="115000"/>
              </a:lnSpc>
            </a:pPr>
            <a:r>
              <a:rPr lang="en-US" b="1" dirty="0">
                <a:solidFill>
                  <a:srgbClr val="3C8D33"/>
                </a:solidFill>
              </a:rPr>
              <a:t>Accelerated Regulatory Approval</a:t>
            </a:r>
            <a:br>
              <a:rPr lang="en-US" dirty="0">
                <a:solidFill>
                  <a:srgbClr val="3C8D33"/>
                </a:solidFill>
              </a:rPr>
            </a:br>
            <a:r>
              <a:rPr lang="en-US" b="1" dirty="0">
                <a:solidFill>
                  <a:srgbClr val="3C8D33"/>
                </a:solidFill>
              </a:rPr>
              <a:t>&amp; Health System Readiness</a:t>
            </a:r>
            <a:br>
              <a:rPr lang="en-US" dirty="0">
                <a:solidFill>
                  <a:srgbClr val="3C8D33"/>
                </a:solidFill>
              </a:rPr>
            </a:br>
            <a:r>
              <a:rPr lang="en-US" dirty="0">
                <a:solidFill>
                  <a:schemeClr val="tx2"/>
                </a:solidFill>
              </a:rPr>
              <a:t>for CAB-LA and LEN Introduction</a:t>
            </a:r>
            <a:br>
              <a:rPr lang="en-US" dirty="0">
                <a:solidFill>
                  <a:schemeClr val="tx2"/>
                </a:solidFill>
              </a:rPr>
            </a:br>
            <a:br>
              <a:rPr lang="en-US" dirty="0">
                <a:solidFill>
                  <a:schemeClr val="tx2"/>
                </a:solidFill>
              </a:rPr>
            </a:b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7" name="Picture 6" descr="A person and person holding a flag&#10;&#10;Description automatically generated">
            <a:extLst>
              <a:ext uri="{FF2B5EF4-FFF2-40B4-BE49-F238E27FC236}">
                <a16:creationId xmlns:a16="http://schemas.microsoft.com/office/drawing/2014/main" id="{3D82A981-0641-4D19-B8FC-DBEA1F841CA7}"/>
              </a:ext>
              <a:ext uri="{147F2762-F138-4A5C-976F-8EAC2B608ADB}">
                <a16:predDERef xmlns:a16="http://schemas.microsoft.com/office/drawing/2014/main" pred="{D7E743A7-9BE7-A254-132F-FB90C383927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7924" y="3593289"/>
            <a:ext cx="2687776" cy="28441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29B9CAFC-9351-AFFF-5A05-8EE187B851CF}"/>
              </a:ext>
            </a:extLst>
          </p:cNvPr>
          <p:cNvSpPr txBox="1">
            <a:spLocks/>
          </p:cNvSpPr>
          <p:nvPr/>
        </p:nvSpPr>
        <p:spPr bwMode="auto">
          <a:xfrm>
            <a:off x="5670106" y="3674943"/>
            <a:ext cx="5781368" cy="1845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7E00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7E00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7E00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7E00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7E00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7E00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7E00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7E00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7E00"/>
                </a:solidFill>
                <a:latin typeface="Arial" charset="0"/>
              </a:defRPr>
            </a:lvl9pPr>
          </a:lstStyle>
          <a:p>
            <a:pPr algn="l"/>
            <a:r>
              <a:rPr lang="en-US" sz="3600" kern="0" dirty="0"/>
              <a:t>Prof Lloyd Mulenga</a:t>
            </a:r>
            <a:endParaRPr lang="en-US" sz="2400" kern="0" dirty="0"/>
          </a:p>
        </p:txBody>
      </p:sp>
    </p:spTree>
    <p:extLst>
      <p:ext uri="{BB962C8B-B14F-4D97-AF65-F5344CB8AC3E}">
        <p14:creationId xmlns:p14="http://schemas.microsoft.com/office/powerpoint/2010/main" val="26998598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id="{22956A33-5B57-9842-A843-CAF6494A4B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517" y="136525"/>
            <a:ext cx="10657184" cy="985860"/>
          </a:xfrm>
        </p:spPr>
        <p:txBody>
          <a:bodyPr/>
          <a:lstStyle/>
          <a:p>
            <a:pPr algn="l"/>
            <a:br>
              <a:rPr lang="en-GB" sz="3200">
                <a:latin typeface="Century Gothic" panose="020B0502020202020204" pitchFamily="34" charset="0"/>
              </a:rPr>
            </a:br>
            <a:endParaRPr lang="en-ZW" sz="3200" i="1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F13A419-2AE6-2D1C-8407-404DC99A4B50}"/>
              </a:ext>
            </a:extLst>
          </p:cNvPr>
          <p:cNvSpPr/>
          <p:nvPr/>
        </p:nvSpPr>
        <p:spPr>
          <a:xfrm>
            <a:off x="974805" y="1253362"/>
            <a:ext cx="648135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Estimated Annual New HIV Infections vs 2026 &amp; 2030 Targets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BE33BDAB-4938-4EF9-CCBD-B3F39DA9AFDC}"/>
              </a:ext>
            </a:extLst>
          </p:cNvPr>
          <p:cNvGraphicFramePr>
            <a:graphicFrameLocks/>
          </p:cNvGraphicFramePr>
          <p:nvPr/>
        </p:nvGraphicFramePr>
        <p:xfrm>
          <a:off x="1295517" y="1666273"/>
          <a:ext cx="6802003" cy="30886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435F19A8-F014-50D7-F013-2A64B7D84AAA}"/>
              </a:ext>
            </a:extLst>
          </p:cNvPr>
          <p:cNvSpPr/>
          <p:nvPr/>
        </p:nvSpPr>
        <p:spPr>
          <a:xfrm>
            <a:off x="6110855" y="1631817"/>
            <a:ext cx="2060306" cy="11979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algn="ctr">
              <a:spcBef>
                <a:spcPts val="0"/>
              </a:spcBef>
              <a:spcAft>
                <a:spcPts val="1000"/>
              </a:spcAft>
            </a:pPr>
            <a:r>
              <a:rPr lang="en-US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Progress required to reach the </a:t>
            </a:r>
            <a:r>
              <a:rPr lang="en-US" dirty="0">
                <a:solidFill>
                  <a:srgbClr val="0000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national</a:t>
            </a:r>
            <a:r>
              <a:rPr lang="en-US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2026 &amp; 2030 (&lt;10% of 2010 estimated infections) target </a:t>
            </a:r>
            <a:endParaRPr lang="en-US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068992F-172F-B315-240A-EBC32997F9CA}"/>
              </a:ext>
            </a:extLst>
          </p:cNvPr>
          <p:cNvCxnSpPr>
            <a:cxnSpLocks/>
          </p:cNvCxnSpPr>
          <p:nvPr/>
        </p:nvCxnSpPr>
        <p:spPr>
          <a:xfrm>
            <a:off x="6256672" y="2946472"/>
            <a:ext cx="326064" cy="284331"/>
          </a:xfrm>
          <a:prstGeom prst="straightConnector1">
            <a:avLst/>
          </a:prstGeom>
          <a:ln w="41275">
            <a:solidFill>
              <a:srgbClr val="3C8D33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45D8116-4533-A7D5-6BEB-51C150855360}"/>
              </a:ext>
            </a:extLst>
          </p:cNvPr>
          <p:cNvCxnSpPr>
            <a:cxnSpLocks/>
          </p:cNvCxnSpPr>
          <p:nvPr/>
        </p:nvCxnSpPr>
        <p:spPr>
          <a:xfrm>
            <a:off x="6256672" y="2904160"/>
            <a:ext cx="1378584" cy="506953"/>
          </a:xfrm>
          <a:prstGeom prst="straightConnector1">
            <a:avLst/>
          </a:prstGeom>
          <a:ln w="41275">
            <a:solidFill>
              <a:srgbClr val="3C8D33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D7292B90-69A9-7041-694D-C2D1CC516B10}"/>
              </a:ext>
            </a:extLst>
          </p:cNvPr>
          <p:cNvSpPr txBox="1"/>
          <p:nvPr/>
        </p:nvSpPr>
        <p:spPr>
          <a:xfrm>
            <a:off x="8658451" y="2735336"/>
            <a:ext cx="2885440" cy="16171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257175" defTabSz="457200">
              <a:lnSpc>
                <a:spcPct val="170000"/>
              </a:lnSpc>
              <a:spcBef>
                <a:spcPts val="270"/>
              </a:spcBef>
              <a:buClr>
                <a:prstClr val="black"/>
              </a:buClr>
              <a:buSzPts val="1800"/>
              <a:buFont typeface="Noto Sans Symbols"/>
              <a:buChar char="❑"/>
              <a:defRPr/>
            </a:pPr>
            <a:r>
              <a:rPr lang="en-GB" sz="1200" b="1" dirty="0">
                <a:solidFill>
                  <a:prstClr val="black"/>
                </a:solidFill>
                <a:latin typeface="Century Gothic"/>
              </a:rPr>
              <a:t>30,000 new infections outpace 16,000 AIDS related deaths annually. Incidence-to-mortality ratio: 1.87 (epidemic not controlled)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E26256B-AF95-3671-BC3F-63425A7D0402}"/>
              </a:ext>
            </a:extLst>
          </p:cNvPr>
          <p:cNvSpPr txBox="1"/>
          <p:nvPr/>
        </p:nvSpPr>
        <p:spPr>
          <a:xfrm>
            <a:off x="7574930" y="6656206"/>
            <a:ext cx="8201967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Sources: UNAIDS, AIDSinfo, </a:t>
            </a:r>
            <a:r>
              <a:rPr lang="en-US" sz="900" dirty="0"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4"/>
              </a:rPr>
              <a:t>Link</a:t>
            </a:r>
            <a:r>
              <a:rPr lang="en-US" sz="900" dirty="0"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&amp; Zambia </a:t>
            </a:r>
            <a:r>
              <a:rPr lang="en-GB" sz="900" dirty="0"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2022-2026 National Health</a:t>
            </a:r>
            <a:r>
              <a:rPr lang="en-US" sz="900" dirty="0">
                <a:latin typeface="Century Gothic" panose="020B0502020202020204" pitchFamily="34" charset="0"/>
              </a:rPr>
              <a:t> </a:t>
            </a:r>
            <a:r>
              <a:rPr lang="en-GB" sz="900" dirty="0"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Strategic Plan</a:t>
            </a:r>
            <a:endParaRPr lang="en-US" sz="900" dirty="0">
              <a:latin typeface="Century Gothic" panose="020B0502020202020204" pitchFamily="34" charset="0"/>
            </a:endParaRPr>
          </a:p>
        </p:txBody>
      </p:sp>
      <p:sp>
        <p:nvSpPr>
          <p:cNvPr id="17" name="Google Shape;147;p5">
            <a:extLst>
              <a:ext uri="{FF2B5EF4-FFF2-40B4-BE49-F238E27FC236}">
                <a16:creationId xmlns:a16="http://schemas.microsoft.com/office/drawing/2014/main" id="{0136E0E3-ECA4-E3BD-735B-FAEFDABB5DC0}"/>
              </a:ext>
            </a:extLst>
          </p:cNvPr>
          <p:cNvSpPr txBox="1">
            <a:spLocks/>
          </p:cNvSpPr>
          <p:nvPr/>
        </p:nvSpPr>
        <p:spPr bwMode="auto">
          <a:xfrm>
            <a:off x="1489559" y="541802"/>
            <a:ext cx="10186355" cy="639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spcFirstLastPara="1" vert="horz" wrap="square" lIns="90000" tIns="45700" rIns="91425" bIns="4570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7E00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7E00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7E00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7E00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7E00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7E00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7E00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7E00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7E00"/>
                </a:solidFill>
                <a:latin typeface="Arial" charset="0"/>
              </a:defRPr>
            </a:lvl9pPr>
          </a:lstStyle>
          <a:p>
            <a:pPr marL="9207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GB" sz="2400" b="1" kern="0" dirty="0">
                <a:latin typeface="Century Gothic" panose="020B0502020202020204" pitchFamily="34" charset="0"/>
              </a:rPr>
              <a:t>BACKGROUND &amp; CONTEXT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CEB43C4-F12C-015A-8B5B-50381469242B}"/>
              </a:ext>
            </a:extLst>
          </p:cNvPr>
          <p:cNvSpPr txBox="1"/>
          <p:nvPr/>
        </p:nvSpPr>
        <p:spPr>
          <a:xfrm>
            <a:off x="1168246" y="4659960"/>
            <a:ext cx="60944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2075" indent="0" fontAlgn="base">
              <a:buClr>
                <a:schemeClr val="dk1"/>
              </a:buClr>
              <a:buSzPts val="2800"/>
            </a:pPr>
            <a:r>
              <a:rPr lang="en-US" sz="1600" b="1" kern="0" dirty="0">
                <a:solidFill>
                  <a:srgbClr val="007E00"/>
                </a:solidFill>
                <a:latin typeface="Century Gothic" panose="020B0502020202020204" pitchFamily="34" charset="0"/>
                <a:ea typeface="+mj-ea"/>
                <a:cs typeface="+mj-cs"/>
              </a:rPr>
              <a:t>Why Long-Acting Injectables (LAIs) for HIV Prevention?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581D041-2D51-DD9B-43B1-1648ECAE5D7A}"/>
              </a:ext>
            </a:extLst>
          </p:cNvPr>
          <p:cNvSpPr txBox="1"/>
          <p:nvPr/>
        </p:nvSpPr>
        <p:spPr>
          <a:xfrm>
            <a:off x="1168246" y="5005526"/>
            <a:ext cx="9416034" cy="16210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257175" defTabSz="457200">
              <a:lnSpc>
                <a:spcPct val="170000"/>
              </a:lnSpc>
              <a:spcBef>
                <a:spcPts val="270"/>
              </a:spcBef>
              <a:buClr>
                <a:prstClr val="black"/>
              </a:buClr>
              <a:buSzPts val="1800"/>
              <a:buFont typeface="Noto Sans Symbols"/>
              <a:buChar char="❑"/>
              <a:defRPr/>
            </a:pPr>
            <a:r>
              <a:rPr lang="en-US" sz="1400" dirty="0">
                <a:solidFill>
                  <a:prstClr val="black"/>
                </a:solidFill>
                <a:latin typeface="Century Gothic"/>
              </a:rPr>
              <a:t>Daily oral PrEP adherence remains a barrier — LAIs offer dosing every 2–6 months</a:t>
            </a:r>
          </a:p>
          <a:p>
            <a:pPr marL="342900" indent="-257175" defTabSz="457200">
              <a:lnSpc>
                <a:spcPct val="170000"/>
              </a:lnSpc>
              <a:spcBef>
                <a:spcPts val="270"/>
              </a:spcBef>
              <a:buClr>
                <a:prstClr val="black"/>
              </a:buClr>
              <a:buSzPts val="1800"/>
              <a:buFont typeface="Noto Sans Symbols"/>
              <a:buChar char="❑"/>
              <a:defRPr/>
            </a:pPr>
            <a:r>
              <a:rPr lang="en-US" sz="1400" dirty="0">
                <a:solidFill>
                  <a:prstClr val="black"/>
                </a:solidFill>
                <a:latin typeface="Century Gothic"/>
              </a:rPr>
              <a:t>CAB-LA (Cabotegravir) and LEN (Lenacapavir) show &gt;99% efficacy in Phase III trials</a:t>
            </a:r>
          </a:p>
          <a:p>
            <a:pPr marL="342900" indent="-257175" defTabSz="457200">
              <a:lnSpc>
                <a:spcPct val="170000"/>
              </a:lnSpc>
              <a:spcBef>
                <a:spcPts val="270"/>
              </a:spcBef>
              <a:buClr>
                <a:prstClr val="black"/>
              </a:buClr>
              <a:buSzPts val="1800"/>
              <a:buFont typeface="Noto Sans Symbols"/>
              <a:buChar char="❑"/>
              <a:defRPr/>
            </a:pPr>
            <a:r>
              <a:rPr lang="en-US" sz="1400" dirty="0">
                <a:solidFill>
                  <a:prstClr val="black"/>
                </a:solidFill>
                <a:latin typeface="Century Gothic"/>
              </a:rPr>
              <a:t>Zambia prioritizes key populations: AGYW, sex workers, MSM, serodiscordant couples</a:t>
            </a:r>
          </a:p>
          <a:p>
            <a:pPr marL="342900" indent="-257175" defTabSz="457200">
              <a:lnSpc>
                <a:spcPct val="170000"/>
              </a:lnSpc>
              <a:spcBef>
                <a:spcPts val="270"/>
              </a:spcBef>
              <a:buClr>
                <a:prstClr val="black"/>
              </a:buClr>
              <a:buSzPts val="1800"/>
              <a:buFont typeface="Noto Sans Symbols"/>
              <a:buChar char="❑"/>
              <a:defRPr/>
            </a:pPr>
            <a:r>
              <a:rPr lang="en-US" sz="1400" dirty="0">
                <a:solidFill>
                  <a:prstClr val="black"/>
                </a:solidFill>
                <a:latin typeface="Century Gothic"/>
              </a:rPr>
              <a:t>WHO prequalification and accelerated national pathways now enable rapid introduction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468213F-44C8-6DF6-AD15-31BBD0818598}"/>
              </a:ext>
            </a:extLst>
          </p:cNvPr>
          <p:cNvSpPr txBox="1"/>
          <p:nvPr/>
        </p:nvSpPr>
        <p:spPr>
          <a:xfrm>
            <a:off x="8561070" y="1358195"/>
            <a:ext cx="3209434" cy="13037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257175" algn="l" defTabSz="457200" rtl="0" eaLnBrk="1" fontAlgn="auto" latinLnBrk="0" hangingPunct="1">
              <a:lnSpc>
                <a:spcPct val="170000"/>
              </a:lnSpc>
              <a:spcBef>
                <a:spcPts val="27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Noto Sans Symbols"/>
              <a:buChar char="❑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While Zambia has achieved the 95-95-95 targets overall, children and adolescents continue to fall short of these milestones.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A11C472-5602-F224-6CC7-264FEFAE2CD1}"/>
              </a:ext>
            </a:extLst>
          </p:cNvPr>
          <p:cNvSpPr/>
          <p:nvPr/>
        </p:nvSpPr>
        <p:spPr>
          <a:xfrm>
            <a:off x="340242" y="382772"/>
            <a:ext cx="955275" cy="4359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9640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279E9D-F66B-B059-DBF2-F92B0EB060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253315B-4163-A1E9-1FF7-8BE814DAF5B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82668" y="603611"/>
            <a:ext cx="106568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latin typeface="Century Gothic" panose="020B0502020202020204" pitchFamily="34" charset="0"/>
              </a:rPr>
              <a:t>ZAMBIA REGULATORY PATHWAY — ZAMRA ACCELERATED APPROVAL</a:t>
            </a:r>
            <a:endParaRPr lang="en-ZW" sz="2400" b="1" dirty="0">
              <a:latin typeface="Century Gothic" panose="020B0502020202020204" pitchFamily="34" charset="0"/>
            </a:endParaRPr>
          </a:p>
        </p:txBody>
      </p:sp>
      <p:sp>
        <p:nvSpPr>
          <p:cNvPr id="3" name="Text 1">
            <a:extLst>
              <a:ext uri="{FF2B5EF4-FFF2-40B4-BE49-F238E27FC236}">
                <a16:creationId xmlns:a16="http://schemas.microsoft.com/office/drawing/2014/main" id="{1FEF1945-F6E7-07DC-0367-56361CBEE799}"/>
              </a:ext>
            </a:extLst>
          </p:cNvPr>
          <p:cNvSpPr/>
          <p:nvPr/>
        </p:nvSpPr>
        <p:spPr>
          <a:xfrm>
            <a:off x="2130552" y="539496"/>
            <a:ext cx="841248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endParaRPr lang="en-US" sz="1600" dirty="0">
              <a:latin typeface="Century Gothic" panose="020B0502020202020204" pitchFamily="34" charset="0"/>
            </a:endParaRPr>
          </a:p>
        </p:txBody>
      </p:sp>
      <p:sp>
        <p:nvSpPr>
          <p:cNvPr id="4" name="Shape 2">
            <a:extLst>
              <a:ext uri="{FF2B5EF4-FFF2-40B4-BE49-F238E27FC236}">
                <a16:creationId xmlns:a16="http://schemas.microsoft.com/office/drawing/2014/main" id="{F6CF0180-3F69-7ADB-E08B-17AEEE9A5A1A}"/>
              </a:ext>
            </a:extLst>
          </p:cNvPr>
          <p:cNvSpPr/>
          <p:nvPr/>
        </p:nvSpPr>
        <p:spPr>
          <a:xfrm>
            <a:off x="2039112" y="1408176"/>
            <a:ext cx="1554480" cy="457200"/>
          </a:xfrm>
          <a:prstGeom prst="rect">
            <a:avLst/>
          </a:prstGeom>
          <a:solidFill>
            <a:srgbClr val="0A3757"/>
          </a:solidFill>
          <a:ln/>
        </p:spPr>
        <p:txBody>
          <a:bodyPr/>
          <a:lstStyle/>
          <a:p>
            <a:endParaRPr lang="en-ZM">
              <a:latin typeface="Century Gothic" panose="020B0502020202020204" pitchFamily="34" charset="0"/>
            </a:endParaRPr>
          </a:p>
        </p:txBody>
      </p:sp>
      <p:sp>
        <p:nvSpPr>
          <p:cNvPr id="5" name="Text 3">
            <a:extLst>
              <a:ext uri="{FF2B5EF4-FFF2-40B4-BE49-F238E27FC236}">
                <a16:creationId xmlns:a16="http://schemas.microsoft.com/office/drawing/2014/main" id="{16E8D600-1F3E-5200-C7DC-EAB955D55D62}"/>
              </a:ext>
            </a:extLst>
          </p:cNvPr>
          <p:cNvSpPr/>
          <p:nvPr/>
        </p:nvSpPr>
        <p:spPr>
          <a:xfrm>
            <a:off x="2039112" y="1408176"/>
            <a:ext cx="155448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1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Step 1</a:t>
            </a:r>
            <a:endParaRPr lang="en-US" sz="1100" dirty="0">
              <a:latin typeface="Century Gothic" panose="020B0502020202020204" pitchFamily="34" charset="0"/>
            </a:endParaRPr>
          </a:p>
        </p:txBody>
      </p:sp>
      <p:sp>
        <p:nvSpPr>
          <p:cNvPr id="6" name="Shape 4">
            <a:extLst>
              <a:ext uri="{FF2B5EF4-FFF2-40B4-BE49-F238E27FC236}">
                <a16:creationId xmlns:a16="http://schemas.microsoft.com/office/drawing/2014/main" id="{E4CA5FE4-8CE2-363C-86CE-761FF3512D9F}"/>
              </a:ext>
            </a:extLst>
          </p:cNvPr>
          <p:cNvSpPr/>
          <p:nvPr/>
        </p:nvSpPr>
        <p:spPr>
          <a:xfrm>
            <a:off x="2039112" y="1901952"/>
            <a:ext cx="1554480" cy="1280160"/>
          </a:xfrm>
          <a:prstGeom prst="rect">
            <a:avLst/>
          </a:prstGeom>
          <a:solidFill>
            <a:srgbClr val="E8F7F5"/>
          </a:solidFill>
          <a:ln/>
          <a:effectLst>
            <a:outerShdw blurRad="38100" dist="12700" dir="81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endParaRPr lang="en-ZM">
              <a:latin typeface="Century Gothic" panose="020B0502020202020204" pitchFamily="34" charset="0"/>
            </a:endParaRPr>
          </a:p>
        </p:txBody>
      </p:sp>
      <p:sp>
        <p:nvSpPr>
          <p:cNvPr id="8" name="Text 5">
            <a:extLst>
              <a:ext uri="{FF2B5EF4-FFF2-40B4-BE49-F238E27FC236}">
                <a16:creationId xmlns:a16="http://schemas.microsoft.com/office/drawing/2014/main" id="{465C6F01-575C-2E5D-4740-BE79BAA53E00}"/>
              </a:ext>
            </a:extLst>
          </p:cNvPr>
          <p:cNvSpPr/>
          <p:nvPr/>
        </p:nvSpPr>
        <p:spPr>
          <a:xfrm>
            <a:off x="2039112" y="1911096"/>
            <a:ext cx="155448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00" b="1" dirty="0">
                <a:solidFill>
                  <a:srgbClr val="0A3757"/>
                </a:solidFill>
                <a:latin typeface="Century Gothic" panose="020B0502020202020204" pitchFamily="34" charset="0"/>
              </a:rPr>
              <a:t>WHO Prequalification</a:t>
            </a:r>
            <a:endParaRPr lang="en-US" sz="1000" dirty="0">
              <a:latin typeface="Century Gothic" panose="020B0502020202020204" pitchFamily="34" charset="0"/>
            </a:endParaRPr>
          </a:p>
          <a:p>
            <a:pPr marL="0" indent="0" algn="ctr">
              <a:buNone/>
            </a:pPr>
            <a:r>
              <a:rPr lang="en-US" sz="1000" b="1" dirty="0">
                <a:solidFill>
                  <a:srgbClr val="0A3757"/>
                </a:solidFill>
                <a:latin typeface="Century Gothic" panose="020B0502020202020204" pitchFamily="34" charset="0"/>
              </a:rPr>
              <a:t>Reliance</a:t>
            </a:r>
            <a:endParaRPr lang="en-US" sz="1000" dirty="0">
              <a:latin typeface="Century Gothic" panose="020B0502020202020204" pitchFamily="34" charset="0"/>
            </a:endParaRPr>
          </a:p>
        </p:txBody>
      </p:sp>
      <p:sp>
        <p:nvSpPr>
          <p:cNvPr id="9" name="Text 6">
            <a:extLst>
              <a:ext uri="{FF2B5EF4-FFF2-40B4-BE49-F238E27FC236}">
                <a16:creationId xmlns:a16="http://schemas.microsoft.com/office/drawing/2014/main" id="{FEFB5D05-4499-A3DD-6BFF-17B1614F35E2}"/>
              </a:ext>
            </a:extLst>
          </p:cNvPr>
          <p:cNvSpPr/>
          <p:nvPr/>
        </p:nvSpPr>
        <p:spPr>
          <a:xfrm>
            <a:off x="2039112" y="2505456"/>
            <a:ext cx="1554480" cy="685800"/>
          </a:xfrm>
          <a:prstGeom prst="rect">
            <a:avLst/>
          </a:prstGeom>
          <a:noFill/>
          <a:ln/>
        </p:spPr>
        <p:txBody>
          <a:bodyPr wrap="square" lIns="0" tIns="50800" rIns="50800" bIns="0" rtlCol="0" anchor="ctr"/>
          <a:lstStyle/>
          <a:p>
            <a:pPr marL="0" indent="0" algn="ctr">
              <a:buNone/>
            </a:pPr>
            <a:r>
              <a:rPr lang="en-US" sz="850" b="1" dirty="0">
                <a:solidFill>
                  <a:srgbClr val="05203C"/>
                </a:solidFill>
                <a:latin typeface="Century Gothic" panose="020B0502020202020204" pitchFamily="34" charset="0"/>
              </a:rPr>
              <a:t>ZAMRA leverages WHO PQ dossier under the Collaborative Registration Procedure (CRP)</a:t>
            </a:r>
            <a:endParaRPr lang="en-US" sz="850" b="1" dirty="0">
              <a:latin typeface="Century Gothic" panose="020B0502020202020204" pitchFamily="34" charset="0"/>
            </a:endParaRPr>
          </a:p>
        </p:txBody>
      </p:sp>
      <p:sp>
        <p:nvSpPr>
          <p:cNvPr id="10" name="Shape 7">
            <a:extLst>
              <a:ext uri="{FF2B5EF4-FFF2-40B4-BE49-F238E27FC236}">
                <a16:creationId xmlns:a16="http://schemas.microsoft.com/office/drawing/2014/main" id="{5BFE5A7F-C15D-A471-26BE-F42422A582EF}"/>
              </a:ext>
            </a:extLst>
          </p:cNvPr>
          <p:cNvSpPr/>
          <p:nvPr/>
        </p:nvSpPr>
        <p:spPr>
          <a:xfrm>
            <a:off x="3593592" y="2066544"/>
            <a:ext cx="155448" cy="54864"/>
          </a:xfrm>
          <a:prstGeom prst="rect">
            <a:avLst/>
          </a:prstGeom>
          <a:solidFill>
            <a:srgbClr val="64748B"/>
          </a:solidFill>
          <a:ln/>
        </p:spPr>
        <p:txBody>
          <a:bodyPr/>
          <a:lstStyle/>
          <a:p>
            <a:endParaRPr lang="en-ZM">
              <a:latin typeface="Century Gothic" panose="020B0502020202020204" pitchFamily="34" charset="0"/>
            </a:endParaRPr>
          </a:p>
        </p:txBody>
      </p:sp>
      <p:sp>
        <p:nvSpPr>
          <p:cNvPr id="11" name="Shape 8">
            <a:extLst>
              <a:ext uri="{FF2B5EF4-FFF2-40B4-BE49-F238E27FC236}">
                <a16:creationId xmlns:a16="http://schemas.microsoft.com/office/drawing/2014/main" id="{408BAB50-86B7-8161-6941-FCCD36CFFEF5}"/>
              </a:ext>
            </a:extLst>
          </p:cNvPr>
          <p:cNvSpPr/>
          <p:nvPr/>
        </p:nvSpPr>
        <p:spPr>
          <a:xfrm>
            <a:off x="3749040" y="1408176"/>
            <a:ext cx="1554480" cy="457200"/>
          </a:xfrm>
          <a:prstGeom prst="rect">
            <a:avLst/>
          </a:prstGeom>
          <a:solidFill>
            <a:srgbClr val="028090"/>
          </a:solidFill>
          <a:ln/>
        </p:spPr>
        <p:txBody>
          <a:bodyPr/>
          <a:lstStyle/>
          <a:p>
            <a:endParaRPr lang="en-ZM">
              <a:latin typeface="Century Gothic" panose="020B0502020202020204" pitchFamily="34" charset="0"/>
            </a:endParaRPr>
          </a:p>
        </p:txBody>
      </p:sp>
      <p:sp>
        <p:nvSpPr>
          <p:cNvPr id="12" name="Text 9">
            <a:extLst>
              <a:ext uri="{FF2B5EF4-FFF2-40B4-BE49-F238E27FC236}">
                <a16:creationId xmlns:a16="http://schemas.microsoft.com/office/drawing/2014/main" id="{110897A3-096D-E1E1-6567-97563956CE69}"/>
              </a:ext>
            </a:extLst>
          </p:cNvPr>
          <p:cNvSpPr/>
          <p:nvPr/>
        </p:nvSpPr>
        <p:spPr>
          <a:xfrm>
            <a:off x="3749040" y="1408176"/>
            <a:ext cx="155448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1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Step 2</a:t>
            </a:r>
            <a:endParaRPr lang="en-US" sz="1100" dirty="0">
              <a:latin typeface="Century Gothic" panose="020B0502020202020204" pitchFamily="34" charset="0"/>
            </a:endParaRPr>
          </a:p>
        </p:txBody>
      </p:sp>
      <p:sp>
        <p:nvSpPr>
          <p:cNvPr id="13" name="Shape 10">
            <a:extLst>
              <a:ext uri="{FF2B5EF4-FFF2-40B4-BE49-F238E27FC236}">
                <a16:creationId xmlns:a16="http://schemas.microsoft.com/office/drawing/2014/main" id="{C762CCBC-4D85-1161-44D1-969E764666E4}"/>
              </a:ext>
            </a:extLst>
          </p:cNvPr>
          <p:cNvSpPr/>
          <p:nvPr/>
        </p:nvSpPr>
        <p:spPr>
          <a:xfrm>
            <a:off x="3749040" y="1865376"/>
            <a:ext cx="1554480" cy="1280160"/>
          </a:xfrm>
          <a:prstGeom prst="rect">
            <a:avLst/>
          </a:prstGeom>
          <a:solidFill>
            <a:srgbClr val="E8F7F5"/>
          </a:solidFill>
          <a:ln/>
          <a:effectLst>
            <a:outerShdw blurRad="38100" dist="12700" dir="81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endParaRPr lang="en-ZM">
              <a:latin typeface="Century Gothic" panose="020B0502020202020204" pitchFamily="34" charset="0"/>
            </a:endParaRPr>
          </a:p>
        </p:txBody>
      </p:sp>
      <p:sp>
        <p:nvSpPr>
          <p:cNvPr id="14" name="Text 11">
            <a:extLst>
              <a:ext uri="{FF2B5EF4-FFF2-40B4-BE49-F238E27FC236}">
                <a16:creationId xmlns:a16="http://schemas.microsoft.com/office/drawing/2014/main" id="{A0A31419-78A0-4904-6425-CDB5E5810844}"/>
              </a:ext>
            </a:extLst>
          </p:cNvPr>
          <p:cNvSpPr/>
          <p:nvPr/>
        </p:nvSpPr>
        <p:spPr>
          <a:xfrm>
            <a:off x="3749040" y="1911096"/>
            <a:ext cx="155448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00" b="1" dirty="0">
                <a:solidFill>
                  <a:srgbClr val="028090"/>
                </a:solidFill>
                <a:latin typeface="Century Gothic" panose="020B0502020202020204" pitchFamily="34" charset="0"/>
              </a:rPr>
              <a:t>SRA Recognition</a:t>
            </a:r>
            <a:endParaRPr lang="en-US" sz="1000" dirty="0">
              <a:latin typeface="Century Gothic" panose="020B0502020202020204" pitchFamily="34" charset="0"/>
            </a:endParaRPr>
          </a:p>
          <a:p>
            <a:pPr marL="0" indent="0" algn="ctr">
              <a:buNone/>
            </a:pPr>
            <a:r>
              <a:rPr lang="en-US" sz="1000" b="1" dirty="0">
                <a:solidFill>
                  <a:srgbClr val="028090"/>
                </a:solidFill>
                <a:latin typeface="Century Gothic" panose="020B0502020202020204" pitchFamily="34" charset="0"/>
              </a:rPr>
              <a:t>(FDA/EMA)</a:t>
            </a:r>
            <a:endParaRPr lang="en-US" sz="1000" dirty="0">
              <a:latin typeface="Century Gothic" panose="020B0502020202020204" pitchFamily="34" charset="0"/>
            </a:endParaRPr>
          </a:p>
        </p:txBody>
      </p:sp>
      <p:sp>
        <p:nvSpPr>
          <p:cNvPr id="15" name="Text 12">
            <a:extLst>
              <a:ext uri="{FF2B5EF4-FFF2-40B4-BE49-F238E27FC236}">
                <a16:creationId xmlns:a16="http://schemas.microsoft.com/office/drawing/2014/main" id="{7AB4398E-51F9-E791-5E92-B8E7375FAAF9}"/>
              </a:ext>
            </a:extLst>
          </p:cNvPr>
          <p:cNvSpPr/>
          <p:nvPr/>
        </p:nvSpPr>
        <p:spPr>
          <a:xfrm>
            <a:off x="3749040" y="2505456"/>
            <a:ext cx="1554480" cy="685800"/>
          </a:xfrm>
          <a:prstGeom prst="rect">
            <a:avLst/>
          </a:prstGeom>
          <a:noFill/>
          <a:ln/>
        </p:spPr>
        <p:txBody>
          <a:bodyPr wrap="square" lIns="0" tIns="50800" rIns="50800" bIns="0" rtlCol="0" anchor="ctr"/>
          <a:lstStyle/>
          <a:p>
            <a:pPr marL="0" indent="0" algn="ctr">
              <a:buNone/>
            </a:pPr>
            <a:r>
              <a:rPr lang="en-US" sz="850" b="1" dirty="0">
                <a:solidFill>
                  <a:srgbClr val="05203C"/>
                </a:solidFill>
                <a:latin typeface="Century Gothic" panose="020B0502020202020204" pitchFamily="34" charset="0"/>
              </a:rPr>
              <a:t>Data from Stringent Regulatory Authority used to fast-track national dossier review</a:t>
            </a:r>
            <a:endParaRPr lang="en-US" sz="850" b="1" dirty="0">
              <a:latin typeface="Century Gothic" panose="020B0502020202020204" pitchFamily="34" charset="0"/>
            </a:endParaRPr>
          </a:p>
        </p:txBody>
      </p:sp>
      <p:sp>
        <p:nvSpPr>
          <p:cNvPr id="16" name="Shape 13">
            <a:extLst>
              <a:ext uri="{FF2B5EF4-FFF2-40B4-BE49-F238E27FC236}">
                <a16:creationId xmlns:a16="http://schemas.microsoft.com/office/drawing/2014/main" id="{2050A860-51BF-97A3-24D8-3D24372E259F}"/>
              </a:ext>
            </a:extLst>
          </p:cNvPr>
          <p:cNvSpPr/>
          <p:nvPr/>
        </p:nvSpPr>
        <p:spPr>
          <a:xfrm>
            <a:off x="5303520" y="2066544"/>
            <a:ext cx="155448" cy="54864"/>
          </a:xfrm>
          <a:prstGeom prst="rect">
            <a:avLst/>
          </a:prstGeom>
          <a:solidFill>
            <a:srgbClr val="64748B"/>
          </a:solidFill>
          <a:ln/>
        </p:spPr>
        <p:txBody>
          <a:bodyPr/>
          <a:lstStyle/>
          <a:p>
            <a:endParaRPr lang="en-ZM">
              <a:latin typeface="Century Gothic" panose="020B0502020202020204" pitchFamily="34" charset="0"/>
            </a:endParaRPr>
          </a:p>
        </p:txBody>
      </p:sp>
      <p:sp>
        <p:nvSpPr>
          <p:cNvPr id="17" name="Shape 14">
            <a:extLst>
              <a:ext uri="{FF2B5EF4-FFF2-40B4-BE49-F238E27FC236}">
                <a16:creationId xmlns:a16="http://schemas.microsoft.com/office/drawing/2014/main" id="{E8B1C5A0-798E-5928-A554-24617C5F7A36}"/>
              </a:ext>
            </a:extLst>
          </p:cNvPr>
          <p:cNvSpPr/>
          <p:nvPr/>
        </p:nvSpPr>
        <p:spPr>
          <a:xfrm>
            <a:off x="5458968" y="1408176"/>
            <a:ext cx="1554480" cy="457200"/>
          </a:xfrm>
          <a:prstGeom prst="rect">
            <a:avLst/>
          </a:prstGeom>
          <a:solidFill>
            <a:srgbClr val="028090"/>
          </a:solidFill>
          <a:ln/>
        </p:spPr>
        <p:txBody>
          <a:bodyPr/>
          <a:lstStyle/>
          <a:p>
            <a:endParaRPr lang="en-ZM">
              <a:latin typeface="Century Gothic" panose="020B0502020202020204" pitchFamily="34" charset="0"/>
            </a:endParaRPr>
          </a:p>
        </p:txBody>
      </p:sp>
      <p:sp>
        <p:nvSpPr>
          <p:cNvPr id="18" name="Text 15">
            <a:extLst>
              <a:ext uri="{FF2B5EF4-FFF2-40B4-BE49-F238E27FC236}">
                <a16:creationId xmlns:a16="http://schemas.microsoft.com/office/drawing/2014/main" id="{DEFD0AB5-7F63-2F87-4373-DCBC81596553}"/>
              </a:ext>
            </a:extLst>
          </p:cNvPr>
          <p:cNvSpPr/>
          <p:nvPr/>
        </p:nvSpPr>
        <p:spPr>
          <a:xfrm>
            <a:off x="5458968" y="1408176"/>
            <a:ext cx="155448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1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Step 3</a:t>
            </a:r>
            <a:endParaRPr lang="en-US" sz="1100" dirty="0">
              <a:latin typeface="Century Gothic" panose="020B0502020202020204" pitchFamily="34" charset="0"/>
            </a:endParaRPr>
          </a:p>
        </p:txBody>
      </p:sp>
      <p:sp>
        <p:nvSpPr>
          <p:cNvPr id="19" name="Shape 16">
            <a:extLst>
              <a:ext uri="{FF2B5EF4-FFF2-40B4-BE49-F238E27FC236}">
                <a16:creationId xmlns:a16="http://schemas.microsoft.com/office/drawing/2014/main" id="{992A6918-4B80-451F-957B-29B37D378F23}"/>
              </a:ext>
            </a:extLst>
          </p:cNvPr>
          <p:cNvSpPr/>
          <p:nvPr/>
        </p:nvSpPr>
        <p:spPr>
          <a:xfrm>
            <a:off x="5458968" y="1865376"/>
            <a:ext cx="1554480" cy="1280160"/>
          </a:xfrm>
          <a:prstGeom prst="rect">
            <a:avLst/>
          </a:prstGeom>
          <a:solidFill>
            <a:srgbClr val="E8F7F5"/>
          </a:solidFill>
          <a:ln/>
          <a:effectLst>
            <a:outerShdw blurRad="38100" dist="12700" dir="81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endParaRPr lang="en-ZM">
              <a:latin typeface="Century Gothic" panose="020B0502020202020204" pitchFamily="34" charset="0"/>
            </a:endParaRPr>
          </a:p>
        </p:txBody>
      </p:sp>
      <p:sp>
        <p:nvSpPr>
          <p:cNvPr id="20" name="Text 17">
            <a:extLst>
              <a:ext uri="{FF2B5EF4-FFF2-40B4-BE49-F238E27FC236}">
                <a16:creationId xmlns:a16="http://schemas.microsoft.com/office/drawing/2014/main" id="{7FFB746E-4D5C-7C87-DE58-D907F4893619}"/>
              </a:ext>
            </a:extLst>
          </p:cNvPr>
          <p:cNvSpPr/>
          <p:nvPr/>
        </p:nvSpPr>
        <p:spPr>
          <a:xfrm>
            <a:off x="5458968" y="1911096"/>
            <a:ext cx="155448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00" b="1" dirty="0">
                <a:solidFill>
                  <a:srgbClr val="028090"/>
                </a:solidFill>
                <a:latin typeface="Century Gothic" panose="020B0502020202020204" pitchFamily="34" charset="0"/>
              </a:rPr>
              <a:t>ZAMRA Technical</a:t>
            </a:r>
            <a:endParaRPr lang="en-US" sz="1000" dirty="0">
              <a:latin typeface="Century Gothic" panose="020B0502020202020204" pitchFamily="34" charset="0"/>
            </a:endParaRPr>
          </a:p>
          <a:p>
            <a:pPr marL="0" indent="0" algn="ctr">
              <a:buNone/>
            </a:pPr>
            <a:r>
              <a:rPr lang="en-US" sz="1000" b="1" dirty="0">
                <a:solidFill>
                  <a:srgbClr val="028090"/>
                </a:solidFill>
                <a:latin typeface="Century Gothic" panose="020B0502020202020204" pitchFamily="34" charset="0"/>
              </a:rPr>
              <a:t>Review</a:t>
            </a:r>
            <a:endParaRPr lang="en-US" sz="1000" dirty="0">
              <a:latin typeface="Century Gothic" panose="020B0502020202020204" pitchFamily="34" charset="0"/>
            </a:endParaRPr>
          </a:p>
        </p:txBody>
      </p:sp>
      <p:sp>
        <p:nvSpPr>
          <p:cNvPr id="21" name="Text 18">
            <a:extLst>
              <a:ext uri="{FF2B5EF4-FFF2-40B4-BE49-F238E27FC236}">
                <a16:creationId xmlns:a16="http://schemas.microsoft.com/office/drawing/2014/main" id="{640CD3CC-2027-4BAE-7CF9-0E64FD68A06E}"/>
              </a:ext>
            </a:extLst>
          </p:cNvPr>
          <p:cNvSpPr/>
          <p:nvPr/>
        </p:nvSpPr>
        <p:spPr>
          <a:xfrm>
            <a:off x="5458968" y="2505456"/>
            <a:ext cx="1554480" cy="685800"/>
          </a:xfrm>
          <a:prstGeom prst="rect">
            <a:avLst/>
          </a:prstGeom>
          <a:noFill/>
          <a:ln/>
        </p:spPr>
        <p:txBody>
          <a:bodyPr wrap="square" lIns="0" tIns="50800" rIns="50800" bIns="0" rtlCol="0" anchor="ctr"/>
          <a:lstStyle/>
          <a:p>
            <a:pPr marL="0" indent="0" algn="ctr">
              <a:buNone/>
            </a:pPr>
            <a:r>
              <a:rPr lang="en-US" sz="850" b="1" dirty="0">
                <a:solidFill>
                  <a:srgbClr val="05203C"/>
                </a:solidFill>
                <a:latin typeface="Century Gothic" panose="020B0502020202020204" pitchFamily="34" charset="0"/>
              </a:rPr>
              <a:t>National review focuses on local relevance: safety, cold chain, local trial data</a:t>
            </a:r>
            <a:endParaRPr lang="en-US" sz="850" b="1" dirty="0">
              <a:latin typeface="Century Gothic" panose="020B0502020202020204" pitchFamily="34" charset="0"/>
            </a:endParaRPr>
          </a:p>
        </p:txBody>
      </p:sp>
      <p:sp>
        <p:nvSpPr>
          <p:cNvPr id="22" name="Shape 19">
            <a:extLst>
              <a:ext uri="{FF2B5EF4-FFF2-40B4-BE49-F238E27FC236}">
                <a16:creationId xmlns:a16="http://schemas.microsoft.com/office/drawing/2014/main" id="{0A9EF1FE-E2C7-F014-6281-560F4201FC85}"/>
              </a:ext>
            </a:extLst>
          </p:cNvPr>
          <p:cNvSpPr/>
          <p:nvPr/>
        </p:nvSpPr>
        <p:spPr>
          <a:xfrm>
            <a:off x="7013448" y="2066544"/>
            <a:ext cx="155448" cy="54864"/>
          </a:xfrm>
          <a:prstGeom prst="rect">
            <a:avLst/>
          </a:prstGeom>
          <a:solidFill>
            <a:srgbClr val="64748B"/>
          </a:solidFill>
          <a:ln/>
        </p:spPr>
        <p:txBody>
          <a:bodyPr/>
          <a:lstStyle/>
          <a:p>
            <a:endParaRPr lang="en-ZM">
              <a:latin typeface="Century Gothic" panose="020B0502020202020204" pitchFamily="34" charset="0"/>
            </a:endParaRPr>
          </a:p>
        </p:txBody>
      </p:sp>
      <p:sp>
        <p:nvSpPr>
          <p:cNvPr id="23" name="Shape 20">
            <a:extLst>
              <a:ext uri="{FF2B5EF4-FFF2-40B4-BE49-F238E27FC236}">
                <a16:creationId xmlns:a16="http://schemas.microsoft.com/office/drawing/2014/main" id="{8CE87EC7-A7D2-84EE-724D-6C518B62B04E}"/>
              </a:ext>
            </a:extLst>
          </p:cNvPr>
          <p:cNvSpPr/>
          <p:nvPr/>
        </p:nvSpPr>
        <p:spPr>
          <a:xfrm>
            <a:off x="7168896" y="1408176"/>
            <a:ext cx="1554480" cy="457200"/>
          </a:xfrm>
          <a:prstGeom prst="rect">
            <a:avLst/>
          </a:prstGeom>
          <a:solidFill>
            <a:srgbClr val="02C39A"/>
          </a:solidFill>
          <a:ln/>
        </p:spPr>
        <p:txBody>
          <a:bodyPr/>
          <a:lstStyle/>
          <a:p>
            <a:endParaRPr lang="en-ZM">
              <a:latin typeface="Century Gothic" panose="020B0502020202020204" pitchFamily="34" charset="0"/>
            </a:endParaRPr>
          </a:p>
        </p:txBody>
      </p:sp>
      <p:sp>
        <p:nvSpPr>
          <p:cNvPr id="24" name="Text 21">
            <a:extLst>
              <a:ext uri="{FF2B5EF4-FFF2-40B4-BE49-F238E27FC236}">
                <a16:creationId xmlns:a16="http://schemas.microsoft.com/office/drawing/2014/main" id="{0706E35B-9706-5A92-3937-24CAB713B70A}"/>
              </a:ext>
            </a:extLst>
          </p:cNvPr>
          <p:cNvSpPr/>
          <p:nvPr/>
        </p:nvSpPr>
        <p:spPr>
          <a:xfrm>
            <a:off x="7168896" y="1408176"/>
            <a:ext cx="155448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1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Step 4</a:t>
            </a:r>
            <a:endParaRPr lang="en-US" sz="1100" dirty="0">
              <a:latin typeface="Century Gothic" panose="020B0502020202020204" pitchFamily="34" charset="0"/>
            </a:endParaRPr>
          </a:p>
        </p:txBody>
      </p:sp>
      <p:sp>
        <p:nvSpPr>
          <p:cNvPr id="25" name="Shape 22">
            <a:extLst>
              <a:ext uri="{FF2B5EF4-FFF2-40B4-BE49-F238E27FC236}">
                <a16:creationId xmlns:a16="http://schemas.microsoft.com/office/drawing/2014/main" id="{888B9472-2A2B-DC46-A580-E71E9919C662}"/>
              </a:ext>
            </a:extLst>
          </p:cNvPr>
          <p:cNvSpPr/>
          <p:nvPr/>
        </p:nvSpPr>
        <p:spPr>
          <a:xfrm>
            <a:off x="7168896" y="1865376"/>
            <a:ext cx="1554480" cy="1280160"/>
          </a:xfrm>
          <a:prstGeom prst="rect">
            <a:avLst/>
          </a:prstGeom>
          <a:solidFill>
            <a:srgbClr val="E8F7F5"/>
          </a:solidFill>
          <a:ln/>
          <a:effectLst>
            <a:outerShdw blurRad="38100" dist="12700" dir="81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endParaRPr lang="en-ZM">
              <a:latin typeface="Century Gothic" panose="020B0502020202020204" pitchFamily="34" charset="0"/>
            </a:endParaRPr>
          </a:p>
        </p:txBody>
      </p:sp>
      <p:sp>
        <p:nvSpPr>
          <p:cNvPr id="26" name="Text 23">
            <a:extLst>
              <a:ext uri="{FF2B5EF4-FFF2-40B4-BE49-F238E27FC236}">
                <a16:creationId xmlns:a16="http://schemas.microsoft.com/office/drawing/2014/main" id="{8544C0EA-9E60-C496-61F4-A6E4A23C0415}"/>
              </a:ext>
            </a:extLst>
          </p:cNvPr>
          <p:cNvSpPr/>
          <p:nvPr/>
        </p:nvSpPr>
        <p:spPr>
          <a:xfrm>
            <a:off x="7168896" y="1911096"/>
            <a:ext cx="155448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00" b="1" dirty="0">
                <a:solidFill>
                  <a:srgbClr val="02C39A"/>
                </a:solidFill>
                <a:latin typeface="Century Gothic" panose="020B0502020202020204" pitchFamily="34" charset="0"/>
              </a:rPr>
              <a:t>Ministerial</a:t>
            </a:r>
            <a:endParaRPr lang="en-US" sz="1000" dirty="0">
              <a:latin typeface="Century Gothic" panose="020B0502020202020204" pitchFamily="34" charset="0"/>
            </a:endParaRPr>
          </a:p>
          <a:p>
            <a:pPr marL="0" indent="0" algn="ctr">
              <a:buNone/>
            </a:pPr>
            <a:r>
              <a:rPr lang="en-US" sz="1000" b="1" dirty="0">
                <a:solidFill>
                  <a:srgbClr val="02C39A"/>
                </a:solidFill>
                <a:latin typeface="Century Gothic" panose="020B0502020202020204" pitchFamily="34" charset="0"/>
              </a:rPr>
              <a:t>Approval</a:t>
            </a:r>
            <a:endParaRPr lang="en-US" sz="1000" dirty="0">
              <a:latin typeface="Century Gothic" panose="020B0502020202020204" pitchFamily="34" charset="0"/>
            </a:endParaRPr>
          </a:p>
        </p:txBody>
      </p:sp>
      <p:sp>
        <p:nvSpPr>
          <p:cNvPr id="27" name="Text 24">
            <a:extLst>
              <a:ext uri="{FF2B5EF4-FFF2-40B4-BE49-F238E27FC236}">
                <a16:creationId xmlns:a16="http://schemas.microsoft.com/office/drawing/2014/main" id="{B00E0DA1-5992-84F5-B25B-2ABFA13B8818}"/>
              </a:ext>
            </a:extLst>
          </p:cNvPr>
          <p:cNvSpPr/>
          <p:nvPr/>
        </p:nvSpPr>
        <p:spPr>
          <a:xfrm>
            <a:off x="7168896" y="2505456"/>
            <a:ext cx="1554480" cy="685800"/>
          </a:xfrm>
          <a:prstGeom prst="rect">
            <a:avLst/>
          </a:prstGeom>
          <a:noFill/>
          <a:ln/>
        </p:spPr>
        <p:txBody>
          <a:bodyPr wrap="square" lIns="0" tIns="50800" rIns="50800" bIns="0" rtlCol="0" anchor="ctr"/>
          <a:lstStyle/>
          <a:p>
            <a:pPr marL="0" indent="0" algn="ctr">
              <a:buNone/>
            </a:pPr>
            <a:r>
              <a:rPr lang="en-US" sz="850" b="1" dirty="0">
                <a:solidFill>
                  <a:srgbClr val="05203C"/>
                </a:solidFill>
                <a:latin typeface="Century Gothic" panose="020B0502020202020204" pitchFamily="34" charset="0"/>
              </a:rPr>
              <a:t>MoH approval aligned with National HIV Strategic Plan and public health urgency</a:t>
            </a:r>
            <a:endParaRPr lang="en-US" sz="850" b="1" dirty="0">
              <a:latin typeface="Century Gothic" panose="020B0502020202020204" pitchFamily="34" charset="0"/>
            </a:endParaRPr>
          </a:p>
        </p:txBody>
      </p:sp>
      <p:sp>
        <p:nvSpPr>
          <p:cNvPr id="28" name="Shape 25">
            <a:extLst>
              <a:ext uri="{FF2B5EF4-FFF2-40B4-BE49-F238E27FC236}">
                <a16:creationId xmlns:a16="http://schemas.microsoft.com/office/drawing/2014/main" id="{EED37584-8668-E499-1370-05BFC49B4DDD}"/>
              </a:ext>
            </a:extLst>
          </p:cNvPr>
          <p:cNvSpPr/>
          <p:nvPr/>
        </p:nvSpPr>
        <p:spPr>
          <a:xfrm>
            <a:off x="8723376" y="2066544"/>
            <a:ext cx="155448" cy="54864"/>
          </a:xfrm>
          <a:prstGeom prst="rect">
            <a:avLst/>
          </a:prstGeom>
          <a:solidFill>
            <a:srgbClr val="64748B"/>
          </a:solidFill>
          <a:ln/>
        </p:spPr>
        <p:txBody>
          <a:bodyPr/>
          <a:lstStyle/>
          <a:p>
            <a:endParaRPr lang="en-ZM">
              <a:latin typeface="Century Gothic" panose="020B0502020202020204" pitchFamily="34" charset="0"/>
            </a:endParaRPr>
          </a:p>
        </p:txBody>
      </p:sp>
      <p:sp>
        <p:nvSpPr>
          <p:cNvPr id="29" name="Shape 26">
            <a:extLst>
              <a:ext uri="{FF2B5EF4-FFF2-40B4-BE49-F238E27FC236}">
                <a16:creationId xmlns:a16="http://schemas.microsoft.com/office/drawing/2014/main" id="{406682DB-6EE6-2E37-0305-F76723978AE9}"/>
              </a:ext>
            </a:extLst>
          </p:cNvPr>
          <p:cNvSpPr/>
          <p:nvPr/>
        </p:nvSpPr>
        <p:spPr>
          <a:xfrm>
            <a:off x="8878824" y="1408176"/>
            <a:ext cx="1554480" cy="457200"/>
          </a:xfrm>
          <a:prstGeom prst="rect">
            <a:avLst/>
          </a:prstGeom>
          <a:solidFill>
            <a:srgbClr val="F4A261"/>
          </a:solidFill>
          <a:ln/>
        </p:spPr>
        <p:txBody>
          <a:bodyPr/>
          <a:lstStyle/>
          <a:p>
            <a:endParaRPr lang="en-ZM">
              <a:latin typeface="Century Gothic" panose="020B0502020202020204" pitchFamily="34" charset="0"/>
            </a:endParaRPr>
          </a:p>
        </p:txBody>
      </p:sp>
      <p:sp>
        <p:nvSpPr>
          <p:cNvPr id="30" name="Text 27">
            <a:extLst>
              <a:ext uri="{FF2B5EF4-FFF2-40B4-BE49-F238E27FC236}">
                <a16:creationId xmlns:a16="http://schemas.microsoft.com/office/drawing/2014/main" id="{026B6DD2-ADB1-4CA2-E485-B5B0BBDF11AA}"/>
              </a:ext>
            </a:extLst>
          </p:cNvPr>
          <p:cNvSpPr/>
          <p:nvPr/>
        </p:nvSpPr>
        <p:spPr>
          <a:xfrm>
            <a:off x="8878824" y="1408176"/>
            <a:ext cx="155448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1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Step 5</a:t>
            </a:r>
            <a:endParaRPr lang="en-US" sz="1100" dirty="0">
              <a:latin typeface="Century Gothic" panose="020B0502020202020204" pitchFamily="34" charset="0"/>
            </a:endParaRPr>
          </a:p>
        </p:txBody>
      </p:sp>
      <p:sp>
        <p:nvSpPr>
          <p:cNvPr id="31" name="Shape 28">
            <a:extLst>
              <a:ext uri="{FF2B5EF4-FFF2-40B4-BE49-F238E27FC236}">
                <a16:creationId xmlns:a16="http://schemas.microsoft.com/office/drawing/2014/main" id="{D8C9FEBE-D8F8-16FF-8C9E-0FAB38337A8E}"/>
              </a:ext>
            </a:extLst>
          </p:cNvPr>
          <p:cNvSpPr/>
          <p:nvPr/>
        </p:nvSpPr>
        <p:spPr>
          <a:xfrm>
            <a:off x="8878824" y="1865376"/>
            <a:ext cx="1554480" cy="1280160"/>
          </a:xfrm>
          <a:prstGeom prst="rect">
            <a:avLst/>
          </a:prstGeom>
          <a:solidFill>
            <a:srgbClr val="E8F7F5"/>
          </a:solidFill>
          <a:ln/>
          <a:effectLst>
            <a:outerShdw blurRad="38100" dist="12700" dir="81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endParaRPr lang="en-ZM">
              <a:latin typeface="Century Gothic" panose="020B0502020202020204" pitchFamily="34" charset="0"/>
            </a:endParaRPr>
          </a:p>
        </p:txBody>
      </p:sp>
      <p:sp>
        <p:nvSpPr>
          <p:cNvPr id="32" name="Text 29">
            <a:extLst>
              <a:ext uri="{FF2B5EF4-FFF2-40B4-BE49-F238E27FC236}">
                <a16:creationId xmlns:a16="http://schemas.microsoft.com/office/drawing/2014/main" id="{9C727622-1B6A-5F35-382E-D252AFCB30D4}"/>
              </a:ext>
            </a:extLst>
          </p:cNvPr>
          <p:cNvSpPr/>
          <p:nvPr/>
        </p:nvSpPr>
        <p:spPr>
          <a:xfrm>
            <a:off x="8878824" y="1911096"/>
            <a:ext cx="155448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00" b="1" dirty="0">
                <a:solidFill>
                  <a:srgbClr val="F4A261"/>
                </a:solidFill>
                <a:latin typeface="Century Gothic" panose="020B0502020202020204" pitchFamily="34" charset="0"/>
              </a:rPr>
              <a:t>Market</a:t>
            </a:r>
            <a:endParaRPr lang="en-US" sz="1000" dirty="0">
              <a:latin typeface="Century Gothic" panose="020B0502020202020204" pitchFamily="34" charset="0"/>
            </a:endParaRPr>
          </a:p>
          <a:p>
            <a:pPr marL="0" indent="0" algn="ctr">
              <a:buNone/>
            </a:pPr>
            <a:r>
              <a:rPr lang="en-US" sz="1000" b="1" dirty="0">
                <a:solidFill>
                  <a:srgbClr val="F4A261"/>
                </a:solidFill>
                <a:latin typeface="Century Gothic" panose="020B0502020202020204" pitchFamily="34" charset="0"/>
              </a:rPr>
              <a:t>Authorization</a:t>
            </a:r>
            <a:endParaRPr lang="en-US" sz="1000" dirty="0">
              <a:latin typeface="Century Gothic" panose="020B0502020202020204" pitchFamily="34" charset="0"/>
            </a:endParaRPr>
          </a:p>
        </p:txBody>
      </p:sp>
      <p:sp>
        <p:nvSpPr>
          <p:cNvPr id="33" name="Text 30">
            <a:extLst>
              <a:ext uri="{FF2B5EF4-FFF2-40B4-BE49-F238E27FC236}">
                <a16:creationId xmlns:a16="http://schemas.microsoft.com/office/drawing/2014/main" id="{922BD877-6140-859B-A54E-0D5BC67E4400}"/>
              </a:ext>
            </a:extLst>
          </p:cNvPr>
          <p:cNvSpPr/>
          <p:nvPr/>
        </p:nvSpPr>
        <p:spPr>
          <a:xfrm>
            <a:off x="8878824" y="2505456"/>
            <a:ext cx="1554480" cy="685800"/>
          </a:xfrm>
          <a:prstGeom prst="rect">
            <a:avLst/>
          </a:prstGeom>
          <a:noFill/>
          <a:ln/>
        </p:spPr>
        <p:txBody>
          <a:bodyPr wrap="square" lIns="0" tIns="50800" rIns="50800" bIns="0" rtlCol="0" anchor="ctr"/>
          <a:lstStyle/>
          <a:p>
            <a:pPr marL="0" indent="0" algn="ctr">
              <a:buNone/>
            </a:pPr>
            <a:r>
              <a:rPr lang="en-US" sz="850" b="1" dirty="0">
                <a:solidFill>
                  <a:srgbClr val="05203C"/>
                </a:solidFill>
                <a:latin typeface="Century Gothic" panose="020B0502020202020204" pitchFamily="34" charset="0"/>
              </a:rPr>
              <a:t>Product registered on national formulary; procurement and tender initiated</a:t>
            </a:r>
            <a:endParaRPr lang="en-US" sz="850" b="1" dirty="0">
              <a:latin typeface="Century Gothic" panose="020B0502020202020204" pitchFamily="34" charset="0"/>
            </a:endParaRPr>
          </a:p>
        </p:txBody>
      </p:sp>
      <p:sp>
        <p:nvSpPr>
          <p:cNvPr id="34" name="Text 31">
            <a:extLst>
              <a:ext uri="{FF2B5EF4-FFF2-40B4-BE49-F238E27FC236}">
                <a16:creationId xmlns:a16="http://schemas.microsoft.com/office/drawing/2014/main" id="{D3D772EA-8273-AAE0-9DD2-30E4CD369396}"/>
              </a:ext>
            </a:extLst>
          </p:cNvPr>
          <p:cNvSpPr/>
          <p:nvPr/>
        </p:nvSpPr>
        <p:spPr>
          <a:xfrm>
            <a:off x="2130552" y="3328416"/>
            <a:ext cx="841248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b="1" dirty="0">
                <a:solidFill>
                  <a:srgbClr val="0A3757"/>
                </a:solidFill>
                <a:latin typeface="Century Gothic" panose="020B0502020202020204" pitchFamily="34" charset="0"/>
              </a:rPr>
              <a:t>Zambia Approval Milestones</a:t>
            </a:r>
            <a:endParaRPr lang="en-US" sz="1400" dirty="0">
              <a:latin typeface="Century Gothic" panose="020B0502020202020204" pitchFamily="34" charset="0"/>
            </a:endParaRPr>
          </a:p>
        </p:txBody>
      </p:sp>
      <p:sp>
        <p:nvSpPr>
          <p:cNvPr id="36" name="Text 33">
            <a:extLst>
              <a:ext uri="{FF2B5EF4-FFF2-40B4-BE49-F238E27FC236}">
                <a16:creationId xmlns:a16="http://schemas.microsoft.com/office/drawing/2014/main" id="{E460CE04-430A-9A93-2CE5-29CF4D910B96}"/>
              </a:ext>
            </a:extLst>
          </p:cNvPr>
          <p:cNvSpPr/>
          <p:nvPr/>
        </p:nvSpPr>
        <p:spPr>
          <a:xfrm>
            <a:off x="1490472" y="3776499"/>
            <a:ext cx="64008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028090"/>
                </a:solidFill>
                <a:latin typeface="Century Gothic" panose="020B0502020202020204" pitchFamily="34" charset="0"/>
              </a:rPr>
              <a:t>2021</a:t>
            </a:r>
            <a:endParaRPr lang="en-US" sz="1200" dirty="0">
              <a:latin typeface="Century Gothic" panose="020B0502020202020204" pitchFamily="34" charset="0"/>
            </a:endParaRPr>
          </a:p>
        </p:txBody>
      </p:sp>
      <p:sp>
        <p:nvSpPr>
          <p:cNvPr id="37" name="Text 34">
            <a:extLst>
              <a:ext uri="{FF2B5EF4-FFF2-40B4-BE49-F238E27FC236}">
                <a16:creationId xmlns:a16="http://schemas.microsoft.com/office/drawing/2014/main" id="{DFA9E292-5442-FB2D-091A-609B6726A939}"/>
              </a:ext>
            </a:extLst>
          </p:cNvPr>
          <p:cNvSpPr/>
          <p:nvPr/>
        </p:nvSpPr>
        <p:spPr>
          <a:xfrm>
            <a:off x="2039112" y="3785496"/>
            <a:ext cx="77724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dirty="0">
                <a:solidFill>
                  <a:srgbClr val="05203C"/>
                </a:solidFill>
                <a:latin typeface="Century Gothic" panose="020B0502020202020204" pitchFamily="34" charset="0"/>
              </a:rPr>
              <a:t>CAB-LA Phase III results published (HPTN 083/084)</a:t>
            </a:r>
            <a:endParaRPr lang="en-US" sz="1200" dirty="0">
              <a:latin typeface="Century Gothic" panose="020B0502020202020204" pitchFamily="34" charset="0"/>
            </a:endParaRPr>
          </a:p>
        </p:txBody>
      </p:sp>
      <p:sp>
        <p:nvSpPr>
          <p:cNvPr id="38" name="Shape 35">
            <a:extLst>
              <a:ext uri="{FF2B5EF4-FFF2-40B4-BE49-F238E27FC236}">
                <a16:creationId xmlns:a16="http://schemas.microsoft.com/office/drawing/2014/main" id="{24F0A0F2-F3D4-538E-019B-66DF320AE432}"/>
              </a:ext>
            </a:extLst>
          </p:cNvPr>
          <p:cNvSpPr/>
          <p:nvPr/>
        </p:nvSpPr>
        <p:spPr>
          <a:xfrm>
            <a:off x="1627632" y="4297546"/>
            <a:ext cx="8595360" cy="27432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n-ZM">
              <a:latin typeface="Century Gothic" panose="020B0502020202020204" pitchFamily="34" charset="0"/>
            </a:endParaRPr>
          </a:p>
        </p:txBody>
      </p:sp>
      <p:sp>
        <p:nvSpPr>
          <p:cNvPr id="39" name="Text 36">
            <a:extLst>
              <a:ext uri="{FF2B5EF4-FFF2-40B4-BE49-F238E27FC236}">
                <a16:creationId xmlns:a16="http://schemas.microsoft.com/office/drawing/2014/main" id="{BF9C5A3C-AB0F-E6A1-04DA-148297A06D0B}"/>
              </a:ext>
            </a:extLst>
          </p:cNvPr>
          <p:cNvSpPr/>
          <p:nvPr/>
        </p:nvSpPr>
        <p:spPr>
          <a:xfrm>
            <a:off x="1490472" y="4224341"/>
            <a:ext cx="64008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028090"/>
                </a:solidFill>
                <a:latin typeface="Century Gothic" panose="020B0502020202020204" pitchFamily="34" charset="0"/>
              </a:rPr>
              <a:t>2022</a:t>
            </a:r>
            <a:endParaRPr lang="en-US" sz="1200" dirty="0">
              <a:latin typeface="Century Gothic" panose="020B0502020202020204" pitchFamily="34" charset="0"/>
            </a:endParaRPr>
          </a:p>
        </p:txBody>
      </p:sp>
      <p:sp>
        <p:nvSpPr>
          <p:cNvPr id="40" name="Text 37">
            <a:extLst>
              <a:ext uri="{FF2B5EF4-FFF2-40B4-BE49-F238E27FC236}">
                <a16:creationId xmlns:a16="http://schemas.microsoft.com/office/drawing/2014/main" id="{84C98F85-E9C6-9967-9993-0F9CA4944C8A}"/>
              </a:ext>
            </a:extLst>
          </p:cNvPr>
          <p:cNvSpPr/>
          <p:nvPr/>
        </p:nvSpPr>
        <p:spPr>
          <a:xfrm>
            <a:off x="2039112" y="4197110"/>
            <a:ext cx="77724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dirty="0">
                <a:solidFill>
                  <a:srgbClr val="05203C"/>
                </a:solidFill>
                <a:latin typeface="Century Gothic" panose="020B0502020202020204" pitchFamily="34" charset="0"/>
              </a:rPr>
              <a:t>WHO Strategic Advisory Group endorses CAB-LA for PrEP</a:t>
            </a:r>
            <a:endParaRPr lang="en-US" sz="1200" dirty="0">
              <a:latin typeface="Century Gothic" panose="020B0502020202020204" pitchFamily="34" charset="0"/>
            </a:endParaRPr>
          </a:p>
        </p:txBody>
      </p:sp>
      <p:sp>
        <p:nvSpPr>
          <p:cNvPr id="41" name="Shape 38">
            <a:extLst>
              <a:ext uri="{FF2B5EF4-FFF2-40B4-BE49-F238E27FC236}">
                <a16:creationId xmlns:a16="http://schemas.microsoft.com/office/drawing/2014/main" id="{EEAC3F8D-AACF-D081-8F52-D7F7E513850C}"/>
              </a:ext>
            </a:extLst>
          </p:cNvPr>
          <p:cNvSpPr/>
          <p:nvPr/>
        </p:nvSpPr>
        <p:spPr>
          <a:xfrm>
            <a:off x="1865376" y="4699962"/>
            <a:ext cx="5413248" cy="427535"/>
          </a:xfrm>
          <a:prstGeom prst="rect">
            <a:avLst/>
          </a:prstGeom>
          <a:solidFill>
            <a:srgbClr val="F0F4F8"/>
          </a:solidFill>
          <a:ln/>
        </p:spPr>
        <p:txBody>
          <a:bodyPr/>
          <a:lstStyle/>
          <a:p>
            <a:endParaRPr lang="en-ZM">
              <a:latin typeface="Century Gothic" panose="020B0502020202020204" pitchFamily="34" charset="0"/>
            </a:endParaRPr>
          </a:p>
        </p:txBody>
      </p:sp>
      <p:sp>
        <p:nvSpPr>
          <p:cNvPr id="42" name="Text 39">
            <a:extLst>
              <a:ext uri="{FF2B5EF4-FFF2-40B4-BE49-F238E27FC236}">
                <a16:creationId xmlns:a16="http://schemas.microsoft.com/office/drawing/2014/main" id="{53778187-DB02-F533-7D66-6692BFE3F9F6}"/>
              </a:ext>
            </a:extLst>
          </p:cNvPr>
          <p:cNvSpPr/>
          <p:nvPr/>
        </p:nvSpPr>
        <p:spPr>
          <a:xfrm>
            <a:off x="1490472" y="4697516"/>
            <a:ext cx="64008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028090"/>
                </a:solidFill>
                <a:latin typeface="Century Gothic" panose="020B0502020202020204" pitchFamily="34" charset="0"/>
              </a:rPr>
              <a:t>2023</a:t>
            </a:r>
            <a:endParaRPr lang="en-US" sz="1200" dirty="0">
              <a:latin typeface="Century Gothic" panose="020B0502020202020204" pitchFamily="34" charset="0"/>
            </a:endParaRPr>
          </a:p>
        </p:txBody>
      </p:sp>
      <p:sp>
        <p:nvSpPr>
          <p:cNvPr id="43" name="Text 40">
            <a:extLst>
              <a:ext uri="{FF2B5EF4-FFF2-40B4-BE49-F238E27FC236}">
                <a16:creationId xmlns:a16="http://schemas.microsoft.com/office/drawing/2014/main" id="{D637E42F-4C18-837B-62DB-ADA0367E9D68}"/>
              </a:ext>
            </a:extLst>
          </p:cNvPr>
          <p:cNvSpPr/>
          <p:nvPr/>
        </p:nvSpPr>
        <p:spPr>
          <a:xfrm>
            <a:off x="2039112" y="4688506"/>
            <a:ext cx="77724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dirty="0">
                <a:solidFill>
                  <a:srgbClr val="05203C"/>
                </a:solidFill>
                <a:latin typeface="Century Gothic" panose="020B0502020202020204" pitchFamily="34" charset="0"/>
              </a:rPr>
              <a:t>Zambia MoH CAB-LA Working Group established; pilot sites identified</a:t>
            </a:r>
            <a:endParaRPr lang="en-US" sz="1200" dirty="0">
              <a:latin typeface="Century Gothic" panose="020B0502020202020204" pitchFamily="34" charset="0"/>
            </a:endParaRPr>
          </a:p>
        </p:txBody>
      </p:sp>
      <p:sp>
        <p:nvSpPr>
          <p:cNvPr id="44" name="Shape 41">
            <a:extLst>
              <a:ext uri="{FF2B5EF4-FFF2-40B4-BE49-F238E27FC236}">
                <a16:creationId xmlns:a16="http://schemas.microsoft.com/office/drawing/2014/main" id="{E722C6C9-77C5-3BF7-6533-0B8B82891124}"/>
              </a:ext>
            </a:extLst>
          </p:cNvPr>
          <p:cNvSpPr/>
          <p:nvPr/>
        </p:nvSpPr>
        <p:spPr>
          <a:xfrm>
            <a:off x="1947672" y="4951369"/>
            <a:ext cx="8595360" cy="27432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n-ZM">
              <a:latin typeface="Century Gothic" panose="020B0502020202020204" pitchFamily="34" charset="0"/>
            </a:endParaRPr>
          </a:p>
        </p:txBody>
      </p:sp>
      <p:sp>
        <p:nvSpPr>
          <p:cNvPr id="45" name="Text 42">
            <a:extLst>
              <a:ext uri="{FF2B5EF4-FFF2-40B4-BE49-F238E27FC236}">
                <a16:creationId xmlns:a16="http://schemas.microsoft.com/office/drawing/2014/main" id="{D968AD88-5EAF-E131-0CBA-817DB884F0B8}"/>
              </a:ext>
            </a:extLst>
          </p:cNvPr>
          <p:cNvSpPr/>
          <p:nvPr/>
        </p:nvSpPr>
        <p:spPr>
          <a:xfrm>
            <a:off x="1490472" y="5056525"/>
            <a:ext cx="64008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028090"/>
                </a:solidFill>
                <a:latin typeface="Century Gothic" panose="020B0502020202020204" pitchFamily="34" charset="0"/>
              </a:rPr>
              <a:t>2024</a:t>
            </a:r>
            <a:endParaRPr lang="en-US" sz="1200" dirty="0">
              <a:latin typeface="Century Gothic" panose="020B0502020202020204" pitchFamily="34" charset="0"/>
            </a:endParaRPr>
          </a:p>
        </p:txBody>
      </p:sp>
      <p:sp>
        <p:nvSpPr>
          <p:cNvPr id="46" name="Text 43">
            <a:extLst>
              <a:ext uri="{FF2B5EF4-FFF2-40B4-BE49-F238E27FC236}">
                <a16:creationId xmlns:a16="http://schemas.microsoft.com/office/drawing/2014/main" id="{50E9B9E7-EDFF-1210-A484-1A1A6B129115}"/>
              </a:ext>
            </a:extLst>
          </p:cNvPr>
          <p:cNvSpPr/>
          <p:nvPr/>
        </p:nvSpPr>
        <p:spPr>
          <a:xfrm>
            <a:off x="2039112" y="5074599"/>
            <a:ext cx="77724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dirty="0">
                <a:solidFill>
                  <a:srgbClr val="05203C"/>
                </a:solidFill>
                <a:latin typeface="Century Gothic" panose="020B0502020202020204" pitchFamily="34" charset="0"/>
              </a:rPr>
              <a:t>ZAMRA grants accelerated registration for CAB-LA; national formulary listing</a:t>
            </a:r>
            <a:endParaRPr lang="en-US" sz="1200" dirty="0">
              <a:latin typeface="Century Gothic" panose="020B0502020202020204" pitchFamily="34" charset="0"/>
            </a:endParaRPr>
          </a:p>
        </p:txBody>
      </p:sp>
      <p:sp>
        <p:nvSpPr>
          <p:cNvPr id="47" name="Shape 44">
            <a:extLst>
              <a:ext uri="{FF2B5EF4-FFF2-40B4-BE49-F238E27FC236}">
                <a16:creationId xmlns:a16="http://schemas.microsoft.com/office/drawing/2014/main" id="{CDA4994B-CE53-D900-2D18-CF74F2A91E21}"/>
              </a:ext>
            </a:extLst>
          </p:cNvPr>
          <p:cNvSpPr/>
          <p:nvPr/>
        </p:nvSpPr>
        <p:spPr>
          <a:xfrm>
            <a:off x="1901952" y="5463540"/>
            <a:ext cx="5376672" cy="242209"/>
          </a:xfrm>
          <a:prstGeom prst="rect">
            <a:avLst/>
          </a:prstGeom>
          <a:solidFill>
            <a:srgbClr val="F0F4F8"/>
          </a:solidFill>
          <a:ln/>
        </p:spPr>
        <p:txBody>
          <a:bodyPr/>
          <a:lstStyle/>
          <a:p>
            <a:endParaRPr lang="en-ZM">
              <a:latin typeface="Century Gothic" panose="020B0502020202020204" pitchFamily="34" charset="0"/>
            </a:endParaRPr>
          </a:p>
        </p:txBody>
      </p:sp>
      <p:sp>
        <p:nvSpPr>
          <p:cNvPr id="48" name="Text 45">
            <a:extLst>
              <a:ext uri="{FF2B5EF4-FFF2-40B4-BE49-F238E27FC236}">
                <a16:creationId xmlns:a16="http://schemas.microsoft.com/office/drawing/2014/main" id="{3F11086F-EAC6-9B68-0590-CBED658BEF18}"/>
              </a:ext>
            </a:extLst>
          </p:cNvPr>
          <p:cNvSpPr/>
          <p:nvPr/>
        </p:nvSpPr>
        <p:spPr>
          <a:xfrm>
            <a:off x="1490472" y="5431536"/>
            <a:ext cx="64008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028090"/>
                </a:solidFill>
                <a:latin typeface="Century Gothic" panose="020B0502020202020204" pitchFamily="34" charset="0"/>
              </a:rPr>
              <a:t>2025</a:t>
            </a:r>
            <a:endParaRPr lang="en-US" sz="1200" dirty="0">
              <a:latin typeface="Century Gothic" panose="020B0502020202020204" pitchFamily="34" charset="0"/>
            </a:endParaRPr>
          </a:p>
        </p:txBody>
      </p:sp>
      <p:sp>
        <p:nvSpPr>
          <p:cNvPr id="49" name="Text 46">
            <a:extLst>
              <a:ext uri="{FF2B5EF4-FFF2-40B4-BE49-F238E27FC236}">
                <a16:creationId xmlns:a16="http://schemas.microsoft.com/office/drawing/2014/main" id="{F7C802B6-E339-2256-7F6B-D5EA733945C6}"/>
              </a:ext>
            </a:extLst>
          </p:cNvPr>
          <p:cNvSpPr/>
          <p:nvPr/>
        </p:nvSpPr>
        <p:spPr>
          <a:xfrm>
            <a:off x="2039112" y="5477256"/>
            <a:ext cx="77724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dirty="0">
                <a:solidFill>
                  <a:srgbClr val="05203C"/>
                </a:solidFill>
                <a:latin typeface="Century Gothic" panose="020B0502020202020204" pitchFamily="34" charset="0"/>
              </a:rPr>
              <a:t>LEN dossier submitted to ZAMRA; WHO PQ review ongoing</a:t>
            </a:r>
            <a:endParaRPr lang="en-US" sz="1200" dirty="0">
              <a:latin typeface="Century Gothic" panose="020B0502020202020204" pitchFamily="34" charset="0"/>
            </a:endParaRPr>
          </a:p>
        </p:txBody>
      </p:sp>
      <p:sp>
        <p:nvSpPr>
          <p:cNvPr id="50" name="Shape 47">
            <a:extLst>
              <a:ext uri="{FF2B5EF4-FFF2-40B4-BE49-F238E27FC236}">
                <a16:creationId xmlns:a16="http://schemas.microsoft.com/office/drawing/2014/main" id="{D72C0C4E-F729-0D05-A1E4-274117968C91}"/>
              </a:ext>
            </a:extLst>
          </p:cNvPr>
          <p:cNvSpPr/>
          <p:nvPr/>
        </p:nvSpPr>
        <p:spPr>
          <a:xfrm>
            <a:off x="2212848" y="5980069"/>
            <a:ext cx="8595360" cy="27432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n-ZM">
              <a:latin typeface="Century Gothic" panose="020B0502020202020204" pitchFamily="34" charset="0"/>
            </a:endParaRPr>
          </a:p>
        </p:txBody>
      </p:sp>
      <p:sp>
        <p:nvSpPr>
          <p:cNvPr id="51" name="Text 48">
            <a:extLst>
              <a:ext uri="{FF2B5EF4-FFF2-40B4-BE49-F238E27FC236}">
                <a16:creationId xmlns:a16="http://schemas.microsoft.com/office/drawing/2014/main" id="{BFF42EB1-F256-C70F-AE7C-96F85C02AC12}"/>
              </a:ext>
            </a:extLst>
          </p:cNvPr>
          <p:cNvSpPr/>
          <p:nvPr/>
        </p:nvSpPr>
        <p:spPr>
          <a:xfrm>
            <a:off x="1490472" y="5907238"/>
            <a:ext cx="64008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028090"/>
                </a:solidFill>
                <a:latin typeface="Century Gothic" panose="020B0502020202020204" pitchFamily="34" charset="0"/>
              </a:rPr>
              <a:t>2026</a:t>
            </a:r>
            <a:endParaRPr lang="en-US" sz="1200" dirty="0">
              <a:latin typeface="Century Gothic" panose="020B0502020202020204" pitchFamily="34" charset="0"/>
            </a:endParaRPr>
          </a:p>
        </p:txBody>
      </p:sp>
      <p:sp>
        <p:nvSpPr>
          <p:cNvPr id="52" name="Text 49">
            <a:extLst>
              <a:ext uri="{FF2B5EF4-FFF2-40B4-BE49-F238E27FC236}">
                <a16:creationId xmlns:a16="http://schemas.microsoft.com/office/drawing/2014/main" id="{D5E8EF30-0F88-DB40-D251-1EEFB0477662}"/>
              </a:ext>
            </a:extLst>
          </p:cNvPr>
          <p:cNvSpPr/>
          <p:nvPr/>
        </p:nvSpPr>
        <p:spPr>
          <a:xfrm>
            <a:off x="2039112" y="5893522"/>
            <a:ext cx="77724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dirty="0">
                <a:solidFill>
                  <a:srgbClr val="05203C"/>
                </a:solidFill>
                <a:latin typeface="Century Gothic" panose="020B0502020202020204" pitchFamily="34" charset="0"/>
              </a:rPr>
              <a:t>Target: LEN market authorization &amp; national rollout commencement</a:t>
            </a:r>
            <a:endParaRPr lang="en-US" sz="1200" dirty="0">
              <a:latin typeface="Century Gothic" panose="020B0502020202020204" pitchFamily="34" charset="0"/>
            </a:endParaRP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BC50DD9C-52A8-4C31-06A3-F033C7671A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3018" y="3506724"/>
            <a:ext cx="2450286" cy="30669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3F07942-BD53-5D9D-7BB6-F03CB605278C}"/>
              </a:ext>
            </a:extLst>
          </p:cNvPr>
          <p:cNvSpPr/>
          <p:nvPr/>
        </p:nvSpPr>
        <p:spPr>
          <a:xfrm>
            <a:off x="327393" y="321528"/>
            <a:ext cx="955275" cy="4359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9683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391FB8-F9C7-C32F-6D70-4D639F3457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09514"/>
            <a:ext cx="10515600" cy="740418"/>
          </a:xfrm>
        </p:spPr>
        <p:txBody>
          <a:bodyPr>
            <a:noAutofit/>
          </a:bodyPr>
          <a:lstStyle/>
          <a:p>
            <a:r>
              <a:rPr lang="en-US" sz="2800" dirty="0"/>
              <a:t>Sustainable HIV Prevention in Africa </a:t>
            </a:r>
            <a:r>
              <a:rPr lang="en-US" sz="2800" i="1" dirty="0"/>
              <a:t>Lancet HIV </a:t>
            </a:r>
            <a:r>
              <a:rPr lang="en-US" sz="2800" dirty="0"/>
              <a:t>and </a:t>
            </a:r>
            <a:r>
              <a:rPr lang="en-US" sz="2800" i="1" dirty="0"/>
              <a:t>Lancet Global Health </a:t>
            </a:r>
            <a:r>
              <a:rPr lang="en-US" sz="2800" dirty="0"/>
              <a:t>Joint</a:t>
            </a:r>
            <a:r>
              <a:rPr lang="en-US" sz="2800" i="1" dirty="0"/>
              <a:t> </a:t>
            </a:r>
            <a:r>
              <a:rPr lang="en-US" sz="2800" dirty="0"/>
              <a:t>Series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4F27E3-D620-952F-CBA2-1271656615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46263"/>
            <a:ext cx="10515600" cy="3313879"/>
          </a:xfrm>
        </p:spPr>
        <p:txBody>
          <a:bodyPr>
            <a:normAutofit fontScale="85000" lnSpcReduction="20000"/>
          </a:bodyPr>
          <a:lstStyle/>
          <a:p>
            <a:pPr marL="0" indent="-457200">
              <a:buNone/>
            </a:pPr>
            <a:r>
              <a:rPr lang="en-US" sz="2000" b="1" dirty="0"/>
              <a:t>Paper 1: </a:t>
            </a:r>
            <a:r>
              <a:rPr lang="en-US" sz="2000" dirty="0"/>
              <a:t>Global HIV prevention is not on track: how a health systems approach can promote sustainable progress in African countries</a:t>
            </a:r>
          </a:p>
          <a:p>
            <a:pPr marL="0" indent="-457200">
              <a:buNone/>
            </a:pPr>
            <a:endParaRPr lang="en-US" sz="2000" dirty="0"/>
          </a:p>
          <a:p>
            <a:pPr marL="0" indent="-457200">
              <a:buNone/>
            </a:pPr>
            <a:r>
              <a:rPr lang="en-US" sz="2000" b="1" dirty="0"/>
              <a:t>Paper 2: </a:t>
            </a:r>
            <a:r>
              <a:rPr lang="en-US" sz="2000" dirty="0"/>
              <a:t>Advancing functional and systemic integration of HIV prevention into public health systems</a:t>
            </a:r>
          </a:p>
          <a:p>
            <a:pPr marL="0" indent="-457200">
              <a:buNone/>
            </a:pPr>
            <a:endParaRPr lang="en-US" sz="2000" dirty="0"/>
          </a:p>
          <a:p>
            <a:pPr marL="0" indent="-457200">
              <a:buNone/>
            </a:pPr>
            <a:r>
              <a:rPr lang="en-US" sz="2000" b="1" dirty="0"/>
              <a:t>Paper 3: </a:t>
            </a:r>
            <a:r>
              <a:rPr lang="en-US" sz="2000" dirty="0"/>
              <a:t>The role of digital health and artificial intelligence in improving the reach and effectiveness of HIV prevention in Africa</a:t>
            </a:r>
          </a:p>
          <a:p>
            <a:pPr marL="0" indent="-457200">
              <a:buNone/>
            </a:pPr>
            <a:endParaRPr lang="en-US" sz="2000" dirty="0"/>
          </a:p>
          <a:p>
            <a:pPr marL="0" indent="-457200">
              <a:buNone/>
            </a:pPr>
            <a:r>
              <a:rPr lang="en-US" sz="2000" b="1" dirty="0"/>
              <a:t>Paper 4: </a:t>
            </a:r>
            <a:r>
              <a:rPr lang="en-US" sz="2000" dirty="0"/>
              <a:t>Enhancing HIV prevention through systematic community engagement, learning, and response</a:t>
            </a:r>
          </a:p>
          <a:p>
            <a:pPr marL="0" indent="-457200">
              <a:buNone/>
            </a:pPr>
            <a:endParaRPr lang="en-US" sz="2000" dirty="0"/>
          </a:p>
          <a:p>
            <a:pPr marL="0" indent="-457200">
              <a:buNone/>
            </a:pPr>
            <a:r>
              <a:rPr lang="en-US" sz="2000" b="1" dirty="0"/>
              <a:t>Paper 5: </a:t>
            </a:r>
            <a:r>
              <a:rPr lang="en-US" sz="2000" dirty="0"/>
              <a:t>Strengthening nationally led approaches to new product introduction for HIV prevention</a:t>
            </a:r>
          </a:p>
          <a:p>
            <a:pPr marL="0" indent="-457200">
              <a:buNone/>
            </a:pPr>
            <a:endParaRPr lang="en-US" sz="2000" dirty="0"/>
          </a:p>
          <a:p>
            <a:pPr marL="0" indent="-457200">
              <a:buNone/>
            </a:pPr>
            <a:r>
              <a:rPr lang="en-US" sz="2000" b="1" dirty="0"/>
              <a:t>Paper 6: </a:t>
            </a:r>
            <a:r>
              <a:rPr lang="en-US" sz="2000" dirty="0"/>
              <a:t>Future directions: ending HIV in Africa—a call to action for sustainable and nationally led prevention</a:t>
            </a:r>
            <a:endParaRPr lang="en-US" sz="1600" dirty="0"/>
          </a:p>
        </p:txBody>
      </p:sp>
      <p:pic>
        <p:nvPicPr>
          <p:cNvPr id="4" name="Picture 3" descr="A close-up of a logo">
            <a:extLst>
              <a:ext uri="{FF2B5EF4-FFF2-40B4-BE49-F238E27FC236}">
                <a16:creationId xmlns:a16="http://schemas.microsoft.com/office/drawing/2014/main" id="{D60AEEBC-FB96-2317-9770-BCC35D0FDD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1942" y="295704"/>
            <a:ext cx="2313409" cy="817479"/>
          </a:xfrm>
          <a:prstGeom prst="rect">
            <a:avLst/>
          </a:prstGeom>
        </p:spPr>
      </p:pic>
      <p:pic>
        <p:nvPicPr>
          <p:cNvPr id="6" name="Picture 5" descr="A logo for a law firm&#10;&#10;AI-generated content may be incorrect.">
            <a:extLst>
              <a:ext uri="{FF2B5EF4-FFF2-40B4-BE49-F238E27FC236}">
                <a16:creationId xmlns:a16="http://schemas.microsoft.com/office/drawing/2014/main" id="{704BAA28-D865-9524-6A42-391811760F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8856" y="295704"/>
            <a:ext cx="1368588" cy="81747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981F529-B55B-65F1-D0F0-54F049984A10}"/>
              </a:ext>
            </a:extLst>
          </p:cNvPr>
          <p:cNvSpPr txBox="1"/>
          <p:nvPr/>
        </p:nvSpPr>
        <p:spPr>
          <a:xfrm>
            <a:off x="299998" y="3138814"/>
            <a:ext cx="921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sym typeface="Wingdings" pitchFamily="2" charset="2"/>
              </a:rPr>
              <a:t>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303DF41-6D58-7FE1-43EC-911369724E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1023" y="5617294"/>
            <a:ext cx="1075930" cy="107593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F9551BC-7488-3348-C2B0-69535FABDEC4}"/>
              </a:ext>
            </a:extLst>
          </p:cNvPr>
          <p:cNvSpPr txBox="1"/>
          <p:nvPr/>
        </p:nvSpPr>
        <p:spPr>
          <a:xfrm>
            <a:off x="2453258" y="5745694"/>
            <a:ext cx="376277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To learn more about </a:t>
            </a:r>
            <a:r>
              <a:rPr lang="en-US" sz="1400" i="1" dirty="0"/>
              <a:t>The Lancet Global Health </a:t>
            </a:r>
            <a:r>
              <a:rPr lang="en-US" sz="1400" dirty="0"/>
              <a:t>and  </a:t>
            </a:r>
            <a:r>
              <a:rPr lang="en-US" sz="1400" i="1" dirty="0"/>
              <a:t>The Lancet HIV </a:t>
            </a:r>
            <a:r>
              <a:rPr lang="en-US" sz="1400" dirty="0"/>
              <a:t>Joint Series on Sustainable HIV  Prevention in Africa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D35800-B0C6-90B1-3FB8-47565061D7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7530" y="5617294"/>
            <a:ext cx="1075931" cy="107593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66126BD-5898-F70A-83F2-DEA802E0829A}"/>
              </a:ext>
            </a:extLst>
          </p:cNvPr>
          <p:cNvSpPr txBox="1"/>
          <p:nvPr/>
        </p:nvSpPr>
        <p:spPr>
          <a:xfrm>
            <a:off x="7598005" y="5756473"/>
            <a:ext cx="32865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To learn more about the Sustainable HIV Prevention Initiative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BBDEDC8-8EFF-9894-8A25-5D8AE2D19636}"/>
              </a:ext>
            </a:extLst>
          </p:cNvPr>
          <p:cNvSpPr txBox="1"/>
          <p:nvPr/>
        </p:nvSpPr>
        <p:spPr>
          <a:xfrm>
            <a:off x="299997" y="4349478"/>
            <a:ext cx="921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sym typeface="Wingdings" pitchFamily="2" charset="2"/>
              </a:rPr>
              <a:t>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78469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A4118B-A7AD-4100-1DBF-0C99AD9BCD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052A8EF-0A5A-1528-0EA8-20DA36A1DA0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546157" y="619750"/>
            <a:ext cx="428344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latin typeface="Century Gothic" panose="020B0502020202020204" pitchFamily="34" charset="0"/>
              </a:rPr>
              <a:t>HEALTH SYSTEM READINESS</a:t>
            </a:r>
            <a:endParaRPr lang="en-ZW" sz="2400" b="1" dirty="0">
              <a:latin typeface="Century Gothic" panose="020B0502020202020204" pitchFamily="34" charset="0"/>
            </a:endParaRPr>
          </a:p>
        </p:txBody>
      </p:sp>
      <p:sp>
        <p:nvSpPr>
          <p:cNvPr id="11" name="Google Shape;329;p30">
            <a:extLst>
              <a:ext uri="{FF2B5EF4-FFF2-40B4-BE49-F238E27FC236}">
                <a16:creationId xmlns:a16="http://schemas.microsoft.com/office/drawing/2014/main" id="{3879F8B0-0B76-E440-149A-1F26E3174263}"/>
              </a:ext>
            </a:extLst>
          </p:cNvPr>
          <p:cNvSpPr/>
          <p:nvPr/>
        </p:nvSpPr>
        <p:spPr>
          <a:xfrm>
            <a:off x="1100138" y="1836126"/>
            <a:ext cx="705160" cy="767352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12" name="Google Shape;330;p30" descr="C:\Users\neeraja.bhavaraju\Downloads\noun_142824_cc.png">
            <a:extLst>
              <a:ext uri="{FF2B5EF4-FFF2-40B4-BE49-F238E27FC236}">
                <a16:creationId xmlns:a16="http://schemas.microsoft.com/office/drawing/2014/main" id="{E097082E-87D8-1516-7CA9-D1EF2A6CE13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b="13330"/>
          <a:stretch/>
        </p:blipFill>
        <p:spPr>
          <a:xfrm>
            <a:off x="1287016" y="1954673"/>
            <a:ext cx="518282" cy="491164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331;p30">
            <a:extLst>
              <a:ext uri="{FF2B5EF4-FFF2-40B4-BE49-F238E27FC236}">
                <a16:creationId xmlns:a16="http://schemas.microsoft.com/office/drawing/2014/main" id="{BF568ACA-061B-87BD-8A6B-DDBD6B576845}"/>
              </a:ext>
            </a:extLst>
          </p:cNvPr>
          <p:cNvSpPr/>
          <p:nvPr/>
        </p:nvSpPr>
        <p:spPr>
          <a:xfrm>
            <a:off x="6853505" y="1919853"/>
            <a:ext cx="640081" cy="663096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14" name="Google Shape;332;p30" descr="C:\Users\neeraja.bhavaraju\Downloads\noun_22779_cc.png">
            <a:extLst>
              <a:ext uri="{FF2B5EF4-FFF2-40B4-BE49-F238E27FC236}">
                <a16:creationId xmlns:a16="http://schemas.microsoft.com/office/drawing/2014/main" id="{E6038A49-1CFB-405D-F861-EAC99FA2508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b="13330"/>
          <a:stretch/>
        </p:blipFill>
        <p:spPr>
          <a:xfrm>
            <a:off x="6876398" y="1975918"/>
            <a:ext cx="528656" cy="469919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335;p30">
            <a:extLst>
              <a:ext uri="{FF2B5EF4-FFF2-40B4-BE49-F238E27FC236}">
                <a16:creationId xmlns:a16="http://schemas.microsoft.com/office/drawing/2014/main" id="{8BE7D5DC-EF9C-F91A-5A26-C1A296E20FA1}"/>
              </a:ext>
            </a:extLst>
          </p:cNvPr>
          <p:cNvSpPr/>
          <p:nvPr/>
        </p:nvSpPr>
        <p:spPr>
          <a:xfrm>
            <a:off x="1100138" y="4513695"/>
            <a:ext cx="705160" cy="68800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16" name="Google Shape;336;p30" descr="C:\Users\neeraja.bhavaraju\Downloads\noun_30986_cc.png">
            <a:extLst>
              <a:ext uri="{FF2B5EF4-FFF2-40B4-BE49-F238E27FC236}">
                <a16:creationId xmlns:a16="http://schemas.microsoft.com/office/drawing/2014/main" id="{EAA0E234-2DFD-6554-3355-207720B2E28B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b="13330"/>
          <a:stretch/>
        </p:blipFill>
        <p:spPr>
          <a:xfrm>
            <a:off x="1287016" y="4656986"/>
            <a:ext cx="387069" cy="401424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333;p30">
            <a:extLst>
              <a:ext uri="{FF2B5EF4-FFF2-40B4-BE49-F238E27FC236}">
                <a16:creationId xmlns:a16="http://schemas.microsoft.com/office/drawing/2014/main" id="{FF616730-0334-42FB-0AE3-EC4C8951159D}"/>
              </a:ext>
            </a:extLst>
          </p:cNvPr>
          <p:cNvSpPr/>
          <p:nvPr/>
        </p:nvSpPr>
        <p:spPr>
          <a:xfrm>
            <a:off x="6758026" y="4369864"/>
            <a:ext cx="705160" cy="698625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18" name="Graphic 17" descr="Medical with solid fill">
            <a:extLst>
              <a:ext uri="{FF2B5EF4-FFF2-40B4-BE49-F238E27FC236}">
                <a16:creationId xmlns:a16="http://schemas.microsoft.com/office/drawing/2014/main" id="{CD73B493-D1B3-7E86-5F69-7944998F1D6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832821" y="4433059"/>
            <a:ext cx="572233" cy="572233"/>
          </a:xfrm>
          <a:prstGeom prst="rect">
            <a:avLst/>
          </a:prstGeom>
        </p:spPr>
      </p:pic>
      <p:sp>
        <p:nvSpPr>
          <p:cNvPr id="22" name="Google Shape;340;p30">
            <a:extLst>
              <a:ext uri="{FF2B5EF4-FFF2-40B4-BE49-F238E27FC236}">
                <a16:creationId xmlns:a16="http://schemas.microsoft.com/office/drawing/2014/main" id="{429646A1-0066-50E2-217E-2AA7762B9CD9}"/>
              </a:ext>
            </a:extLst>
          </p:cNvPr>
          <p:cNvSpPr/>
          <p:nvPr/>
        </p:nvSpPr>
        <p:spPr>
          <a:xfrm>
            <a:off x="1355043" y="1384123"/>
            <a:ext cx="4800600" cy="36576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45720" tIns="45700" rIns="45720" bIns="45700" anchor="ctr" anchorCtr="0">
            <a:noAutofit/>
          </a:bodyPr>
          <a:lstStyle/>
          <a:p>
            <a:pPr marL="9525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SUPPLY CHAIN MANAGEMENT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151D33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3" name="Google Shape;341;p30">
            <a:extLst>
              <a:ext uri="{FF2B5EF4-FFF2-40B4-BE49-F238E27FC236}">
                <a16:creationId xmlns:a16="http://schemas.microsoft.com/office/drawing/2014/main" id="{C1BDF73D-294F-42FF-5404-CA5D84E89BAB}"/>
              </a:ext>
            </a:extLst>
          </p:cNvPr>
          <p:cNvSpPr/>
          <p:nvPr/>
        </p:nvSpPr>
        <p:spPr>
          <a:xfrm>
            <a:off x="6942036" y="1352824"/>
            <a:ext cx="4800600" cy="365760"/>
          </a:xfrm>
          <a:prstGeom prst="roundRect">
            <a:avLst>
              <a:gd name="adj" fmla="val 16667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45720" tIns="45700" rIns="45720" bIns="45700" anchor="ctr" anchorCtr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DELIVERY PLATFORMS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Arial"/>
              <a:cs typeface="Arial"/>
              <a:sym typeface="Arial"/>
            </a:endParaRPr>
          </a:p>
        </p:txBody>
      </p:sp>
      <p:sp>
        <p:nvSpPr>
          <p:cNvPr id="24" name="Google Shape;342;p30">
            <a:extLst>
              <a:ext uri="{FF2B5EF4-FFF2-40B4-BE49-F238E27FC236}">
                <a16:creationId xmlns:a16="http://schemas.microsoft.com/office/drawing/2014/main" id="{1CDC530E-7A71-9C1C-E581-E3717807C665}"/>
              </a:ext>
            </a:extLst>
          </p:cNvPr>
          <p:cNvSpPr/>
          <p:nvPr/>
        </p:nvSpPr>
        <p:spPr>
          <a:xfrm>
            <a:off x="6942036" y="3940907"/>
            <a:ext cx="4800600" cy="365760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45720" tIns="45700" rIns="45720" bIns="45700" anchor="ctr" anchorCtr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>
                <a:solidFill>
                  <a:srgbClr val="FFFFFF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CAPACITY BUILDING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srgbClr val="151D33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5" name="Google Shape;343;p30">
            <a:extLst>
              <a:ext uri="{FF2B5EF4-FFF2-40B4-BE49-F238E27FC236}">
                <a16:creationId xmlns:a16="http://schemas.microsoft.com/office/drawing/2014/main" id="{9B81B402-5EFC-6839-3BA3-B2984366C938}"/>
              </a:ext>
            </a:extLst>
          </p:cNvPr>
          <p:cNvSpPr/>
          <p:nvPr/>
        </p:nvSpPr>
        <p:spPr>
          <a:xfrm>
            <a:off x="1355043" y="4004104"/>
            <a:ext cx="4800600" cy="36576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45720" tIns="45700" rIns="45720" bIns="45700" anchor="ctr" anchorCtr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MONITORING, EVALUATION, &amp; LEARNING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67259BD-4C21-D344-39E8-B4DAB4BB07D6}"/>
              </a:ext>
            </a:extLst>
          </p:cNvPr>
          <p:cNvSpPr txBox="1"/>
          <p:nvPr/>
        </p:nvSpPr>
        <p:spPr>
          <a:xfrm>
            <a:off x="7405054" y="1873209"/>
            <a:ext cx="453563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>
                <a:latin typeface="Century Gothic" panose="020B0502020202020204" pitchFamily="34" charset="0"/>
              </a:rPr>
              <a:t>57 pilot sites across 4 provinces (Lusaka, CB, Southern, Eastern)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>
                <a:latin typeface="Century Gothic" panose="020B0502020202020204" pitchFamily="34" charset="0"/>
              </a:rPr>
              <a:t>Integration into HIV testing &amp; PrEP clinics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>
                <a:latin typeface="Century Gothic" panose="020B0502020202020204" pitchFamily="34" charset="0"/>
              </a:rPr>
              <a:t>Mobile outreach for AGYW &amp; key pops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>
                <a:latin typeface="Century Gothic" panose="020B0502020202020204" pitchFamily="34" charset="0"/>
              </a:rPr>
              <a:t>Dedicated injection-trained nurses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F504B30-85E4-C5E7-CDBA-DE0E59AD93BB}"/>
              </a:ext>
            </a:extLst>
          </p:cNvPr>
          <p:cNvSpPr txBox="1"/>
          <p:nvPr/>
        </p:nvSpPr>
        <p:spPr>
          <a:xfrm>
            <a:off x="1704560" y="1921893"/>
            <a:ext cx="4259059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>
                <a:latin typeface="Century Gothic" panose="020B0502020202020204" pitchFamily="34" charset="0"/>
              </a:rPr>
              <a:t>Cold chain mapping across 57 sites completed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>
                <a:latin typeface="Century Gothic" panose="020B0502020202020204" pitchFamily="34" charset="0"/>
              </a:rPr>
              <a:t>ZAMMSA central warehouse readiness verified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>
                <a:latin typeface="Century Gothic" panose="020B0502020202020204" pitchFamily="34" charset="0"/>
              </a:rPr>
              <a:t>Quantification: 40,000 client-years Y1 target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>
                <a:latin typeface="Century Gothic" panose="020B0502020202020204" pitchFamily="34" charset="0"/>
              </a:rPr>
              <a:t>Waste management protocols in place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C9A96A5-D36E-C78F-EFEE-73B5FE825503}"/>
              </a:ext>
            </a:extLst>
          </p:cNvPr>
          <p:cNvSpPr txBox="1"/>
          <p:nvPr/>
        </p:nvSpPr>
        <p:spPr>
          <a:xfrm>
            <a:off x="1827212" y="4513695"/>
            <a:ext cx="429211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entury Gothic" panose="020B0502020202020204" pitchFamily="34" charset="0"/>
              </a:rPr>
              <a:t>SmartCare EMR integration for LAI tracking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entury Gothic" panose="020B0502020202020204" pitchFamily="34" charset="0"/>
              </a:rPr>
              <a:t>Quarterly client follow-up dashboards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entury Gothic" panose="020B0502020202020204" pitchFamily="34" charset="0"/>
              </a:rPr>
              <a:t>Pharmacovigilance reporting to ZAMRA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entury Gothic" panose="020B0502020202020204" pitchFamily="34" charset="0"/>
              </a:rPr>
              <a:t>Real-time stock visibility via eLMIS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E1AD49D-9A23-3818-9CBA-7832D0D49F3B}"/>
              </a:ext>
            </a:extLst>
          </p:cNvPr>
          <p:cNvSpPr txBox="1"/>
          <p:nvPr/>
        </p:nvSpPr>
        <p:spPr>
          <a:xfrm>
            <a:off x="7455681" y="4340903"/>
            <a:ext cx="429211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entury Gothic" panose="020B0502020202020204" pitchFamily="34" charset="0"/>
              </a:rPr>
              <a:t>800+ HCWs trained in LAI administration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entury Gothic" panose="020B0502020202020204" pitchFamily="34" charset="0"/>
              </a:rPr>
              <a:t>Competency-based training modules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entury Gothic" panose="020B0502020202020204" pitchFamily="34" charset="0"/>
              </a:rPr>
              <a:t>Supervision &amp; mentorship systems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entury Gothic" panose="020B0502020202020204" pitchFamily="34" charset="0"/>
              </a:rPr>
              <a:t>Community health worker linkage protocols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ED4F465-2CA6-4CBA-B1A6-6BF880A34F5D}"/>
              </a:ext>
            </a:extLst>
          </p:cNvPr>
          <p:cNvSpPr/>
          <p:nvPr/>
        </p:nvSpPr>
        <p:spPr>
          <a:xfrm>
            <a:off x="340242" y="382772"/>
            <a:ext cx="955275" cy="4359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7271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611E9C-A58C-993B-BB7D-C17124340E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9">
            <a:extLst>
              <a:ext uri="{FF2B5EF4-FFF2-40B4-BE49-F238E27FC236}">
                <a16:creationId xmlns:a16="http://schemas.microsoft.com/office/drawing/2014/main" id="{2C8061AB-B08C-AAC4-E990-B21E80A890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3419" y="-50292"/>
            <a:ext cx="10478110" cy="6492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lvl="0">
              <a:buNone/>
            </a:pPr>
            <a:endParaRPr lang="en-ZM" dirty="0"/>
          </a:p>
        </p:txBody>
      </p:sp>
      <p:sp>
        <p:nvSpPr>
          <p:cNvPr id="2" name="Shape 0">
            <a:extLst>
              <a:ext uri="{FF2B5EF4-FFF2-40B4-BE49-F238E27FC236}">
                <a16:creationId xmlns:a16="http://schemas.microsoft.com/office/drawing/2014/main" id="{475278E6-74E3-CC17-D68A-28EAEEBF0242}"/>
              </a:ext>
            </a:extLst>
          </p:cNvPr>
          <p:cNvSpPr/>
          <p:nvPr/>
        </p:nvSpPr>
        <p:spPr>
          <a:xfrm>
            <a:off x="1408176" y="283464"/>
            <a:ext cx="10077602" cy="777240"/>
          </a:xfrm>
          <a:prstGeom prst="rect">
            <a:avLst/>
          </a:prstGeom>
          <a:solidFill>
            <a:srgbClr val="028090"/>
          </a:solidFill>
          <a:ln/>
        </p:spPr>
        <p:txBody>
          <a:bodyPr/>
          <a:lstStyle/>
          <a:p>
            <a:endParaRPr lang="en-ZM">
              <a:latin typeface="Century Gothic" panose="020B0502020202020204" pitchFamily="34" charset="0"/>
            </a:endParaRPr>
          </a:p>
        </p:txBody>
      </p:sp>
      <p:sp>
        <p:nvSpPr>
          <p:cNvPr id="3" name="Text 1">
            <a:extLst>
              <a:ext uri="{FF2B5EF4-FFF2-40B4-BE49-F238E27FC236}">
                <a16:creationId xmlns:a16="http://schemas.microsoft.com/office/drawing/2014/main" id="{D2B8222B-F7B0-FD85-2B30-701410B5BDC2}"/>
              </a:ext>
            </a:extLst>
          </p:cNvPr>
          <p:cNvSpPr/>
          <p:nvPr/>
        </p:nvSpPr>
        <p:spPr>
          <a:xfrm>
            <a:off x="1764792" y="443484"/>
            <a:ext cx="841248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8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DEMAND CREATION &amp; COMMUNITY ENGAGEMENT</a:t>
            </a:r>
            <a:endParaRPr lang="en-US" sz="1800" dirty="0">
              <a:latin typeface="Century Gothic" panose="020B0502020202020204" pitchFamily="34" charset="0"/>
            </a:endParaRPr>
          </a:p>
        </p:txBody>
      </p:sp>
      <p:sp>
        <p:nvSpPr>
          <p:cNvPr id="4" name="Text 2">
            <a:extLst>
              <a:ext uri="{FF2B5EF4-FFF2-40B4-BE49-F238E27FC236}">
                <a16:creationId xmlns:a16="http://schemas.microsoft.com/office/drawing/2014/main" id="{90B1F7B4-C54B-5A43-7943-53FB479E05E9}"/>
              </a:ext>
            </a:extLst>
          </p:cNvPr>
          <p:cNvSpPr/>
          <p:nvPr/>
        </p:nvSpPr>
        <p:spPr>
          <a:xfrm>
            <a:off x="1764792" y="1152144"/>
            <a:ext cx="393192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600" b="1" dirty="0">
                <a:solidFill>
                  <a:srgbClr val="0A3757"/>
                </a:solidFill>
                <a:latin typeface="Century Gothic" panose="020B0502020202020204" pitchFamily="34" charset="0"/>
              </a:rPr>
              <a:t>Demand Creation Strategies</a:t>
            </a:r>
            <a:endParaRPr lang="en-US" sz="1600" dirty="0">
              <a:latin typeface="Century Gothic" panose="020B0502020202020204" pitchFamily="34" charset="0"/>
            </a:endParaRPr>
          </a:p>
        </p:txBody>
      </p:sp>
      <p:sp>
        <p:nvSpPr>
          <p:cNvPr id="5" name="Text 3">
            <a:extLst>
              <a:ext uri="{FF2B5EF4-FFF2-40B4-BE49-F238E27FC236}">
                <a16:creationId xmlns:a16="http://schemas.microsoft.com/office/drawing/2014/main" id="{8070D10E-198F-F432-0838-CA2BBF7A17D7}"/>
              </a:ext>
            </a:extLst>
          </p:cNvPr>
          <p:cNvSpPr/>
          <p:nvPr/>
        </p:nvSpPr>
        <p:spPr>
          <a:xfrm>
            <a:off x="1399947" y="1243584"/>
            <a:ext cx="4135830" cy="31272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342900" indent="-342900">
              <a:buSzPct val="100000"/>
              <a:buChar char="•"/>
            </a:pPr>
            <a:r>
              <a:rPr lang="en-US" sz="1500" dirty="0">
                <a:solidFill>
                  <a:srgbClr val="05203C"/>
                </a:solidFill>
                <a:latin typeface="Century Gothic" panose="020B0502020202020204" pitchFamily="34" charset="0"/>
              </a:rPr>
              <a:t>Community dialogues via CBOs &amp; faith-based organizations</a:t>
            </a:r>
            <a:endParaRPr lang="en-US" sz="1500" dirty="0">
              <a:latin typeface="Century Gothic" panose="020B0502020202020204" pitchFamily="34" charset="0"/>
            </a:endParaRPr>
          </a:p>
          <a:p>
            <a:pPr marL="342900" indent="-342900">
              <a:buSzPct val="100000"/>
              <a:buChar char="•"/>
            </a:pPr>
            <a:r>
              <a:rPr lang="en-US" sz="1500" dirty="0">
                <a:solidFill>
                  <a:srgbClr val="05203C"/>
                </a:solidFill>
                <a:latin typeface="Century Gothic" panose="020B0502020202020204" pitchFamily="34" charset="0"/>
              </a:rPr>
              <a:t>AGYW peer navigator model — 1,200 navigators trained</a:t>
            </a:r>
            <a:endParaRPr lang="en-US" sz="1500" dirty="0">
              <a:latin typeface="Century Gothic" panose="020B0502020202020204" pitchFamily="34" charset="0"/>
            </a:endParaRPr>
          </a:p>
          <a:p>
            <a:pPr marL="342900" indent="-342900">
              <a:buSzPct val="100000"/>
              <a:buChar char="•"/>
            </a:pPr>
            <a:r>
              <a:rPr lang="en-US" sz="1500" dirty="0">
                <a:solidFill>
                  <a:srgbClr val="05203C"/>
                </a:solidFill>
                <a:latin typeface="Century Gothic" panose="020B0502020202020204" pitchFamily="34" charset="0"/>
              </a:rPr>
              <a:t>SMS/WhatsApp client recall systems for 2-month/6-month doses</a:t>
            </a:r>
            <a:endParaRPr lang="en-US" sz="1500" dirty="0">
              <a:latin typeface="Century Gothic" panose="020B0502020202020204" pitchFamily="34" charset="0"/>
            </a:endParaRPr>
          </a:p>
          <a:p>
            <a:pPr marL="342900" indent="-342900">
              <a:buSzPct val="100000"/>
              <a:buChar char="•"/>
            </a:pPr>
            <a:r>
              <a:rPr lang="en-US" sz="1500" dirty="0">
                <a:solidFill>
                  <a:srgbClr val="05203C"/>
                </a:solidFill>
                <a:latin typeface="Century Gothic" panose="020B0502020202020204" pitchFamily="34" charset="0"/>
              </a:rPr>
              <a:t>Male partner engagement &amp; couples counseling integration</a:t>
            </a:r>
            <a:endParaRPr lang="en-US" sz="1500" dirty="0">
              <a:latin typeface="Century Gothic" panose="020B0502020202020204" pitchFamily="34" charset="0"/>
            </a:endParaRPr>
          </a:p>
          <a:p>
            <a:pPr marL="342900" indent="-342900">
              <a:buSzPct val="100000"/>
              <a:buChar char="•"/>
            </a:pPr>
            <a:r>
              <a:rPr lang="en-US" sz="1500" dirty="0">
                <a:solidFill>
                  <a:srgbClr val="05203C"/>
                </a:solidFill>
                <a:latin typeface="Century Gothic" panose="020B0502020202020204" pitchFamily="34" charset="0"/>
              </a:rPr>
              <a:t>Social media campaign targeting 15–24 age group</a:t>
            </a:r>
            <a:endParaRPr lang="en-US" sz="1500" dirty="0">
              <a:latin typeface="Century Gothic" panose="020B0502020202020204" pitchFamily="34" charset="0"/>
            </a:endParaRPr>
          </a:p>
        </p:txBody>
      </p:sp>
      <p:sp>
        <p:nvSpPr>
          <p:cNvPr id="6" name="Shape 4">
            <a:extLst>
              <a:ext uri="{FF2B5EF4-FFF2-40B4-BE49-F238E27FC236}">
                <a16:creationId xmlns:a16="http://schemas.microsoft.com/office/drawing/2014/main" id="{8B4950A5-F6D8-8057-2128-57C3FAC200C7}"/>
              </a:ext>
            </a:extLst>
          </p:cNvPr>
          <p:cNvSpPr/>
          <p:nvPr/>
        </p:nvSpPr>
        <p:spPr>
          <a:xfrm>
            <a:off x="1440180" y="4489704"/>
            <a:ext cx="3995928" cy="1527048"/>
          </a:xfrm>
          <a:prstGeom prst="rect">
            <a:avLst/>
          </a:prstGeom>
          <a:solidFill>
            <a:srgbClr val="FFF3E0"/>
          </a:solidFill>
          <a:ln/>
          <a:effectLst>
            <a:outerShdw blurRad="38100" dist="12700" dir="8100000" algn="bl" rotWithShape="0">
              <a:srgbClr val="000000">
                <a:alpha val="8000"/>
              </a:srgbClr>
            </a:outerShdw>
          </a:effectLst>
        </p:spPr>
        <p:txBody>
          <a:bodyPr/>
          <a:lstStyle/>
          <a:p>
            <a:endParaRPr lang="en-ZM">
              <a:latin typeface="Century Gothic" panose="020B0502020202020204" pitchFamily="34" charset="0"/>
            </a:endParaRPr>
          </a:p>
        </p:txBody>
      </p:sp>
      <p:sp>
        <p:nvSpPr>
          <p:cNvPr id="7" name="Shape 5">
            <a:extLst>
              <a:ext uri="{FF2B5EF4-FFF2-40B4-BE49-F238E27FC236}">
                <a16:creationId xmlns:a16="http://schemas.microsoft.com/office/drawing/2014/main" id="{AC8517D2-8E15-0A09-5CDC-D44D65A0FE97}"/>
              </a:ext>
            </a:extLst>
          </p:cNvPr>
          <p:cNvSpPr/>
          <p:nvPr/>
        </p:nvSpPr>
        <p:spPr>
          <a:xfrm>
            <a:off x="1470813" y="4361688"/>
            <a:ext cx="3995928" cy="91440"/>
          </a:xfrm>
          <a:prstGeom prst="rect">
            <a:avLst/>
          </a:prstGeom>
          <a:solidFill>
            <a:srgbClr val="F4A261"/>
          </a:solidFill>
          <a:ln/>
        </p:spPr>
        <p:txBody>
          <a:bodyPr/>
          <a:lstStyle/>
          <a:p>
            <a:endParaRPr lang="en-ZM">
              <a:latin typeface="Century Gothic" panose="020B0502020202020204" pitchFamily="34" charset="0"/>
            </a:endParaRPr>
          </a:p>
        </p:txBody>
      </p:sp>
      <p:sp>
        <p:nvSpPr>
          <p:cNvPr id="8" name="Text 6">
            <a:extLst>
              <a:ext uri="{FF2B5EF4-FFF2-40B4-BE49-F238E27FC236}">
                <a16:creationId xmlns:a16="http://schemas.microsoft.com/office/drawing/2014/main" id="{9DCAFCC4-77AE-B08A-B327-72D651364F47}"/>
              </a:ext>
            </a:extLst>
          </p:cNvPr>
          <p:cNvSpPr/>
          <p:nvPr/>
        </p:nvSpPr>
        <p:spPr>
          <a:xfrm>
            <a:off x="1440180" y="4489704"/>
            <a:ext cx="365760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600" b="1" dirty="0">
                <a:solidFill>
                  <a:srgbClr val="F4A261"/>
                </a:solidFill>
                <a:latin typeface="Century Gothic" panose="020B0502020202020204" pitchFamily="34" charset="0"/>
              </a:rPr>
              <a:t>Known Barriers &amp; Mitigations</a:t>
            </a:r>
            <a:endParaRPr lang="en-US" sz="1600" dirty="0">
              <a:latin typeface="Century Gothic" panose="020B0502020202020204" pitchFamily="34" charset="0"/>
            </a:endParaRPr>
          </a:p>
        </p:txBody>
      </p:sp>
      <p:sp>
        <p:nvSpPr>
          <p:cNvPr id="9" name="Text 7">
            <a:extLst>
              <a:ext uri="{FF2B5EF4-FFF2-40B4-BE49-F238E27FC236}">
                <a16:creationId xmlns:a16="http://schemas.microsoft.com/office/drawing/2014/main" id="{02641F77-D6BE-F350-2EFE-B976796B84C1}"/>
              </a:ext>
            </a:extLst>
          </p:cNvPr>
          <p:cNvSpPr/>
          <p:nvPr/>
        </p:nvSpPr>
        <p:spPr>
          <a:xfrm>
            <a:off x="1490472" y="4809744"/>
            <a:ext cx="3895344" cy="11155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b="1" dirty="0">
                <a:solidFill>
                  <a:srgbClr val="05203C"/>
                </a:solidFill>
                <a:latin typeface="Century Gothic" panose="020B0502020202020204" pitchFamily="34" charset="0"/>
              </a:rPr>
              <a:t>Stigma:</a:t>
            </a:r>
            <a:r>
              <a:rPr lang="en-US" sz="1400" dirty="0">
                <a:solidFill>
                  <a:srgbClr val="05203C"/>
                </a:solidFill>
                <a:latin typeface="Century Gothic" panose="020B0502020202020204" pitchFamily="34" charset="0"/>
              </a:rPr>
              <a:t> Confidential injection services &amp; community champions
</a:t>
            </a:r>
            <a:endParaRPr lang="en-US" sz="1400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en-US" sz="1400" b="1" dirty="0">
                <a:solidFill>
                  <a:srgbClr val="05203C"/>
                </a:solidFill>
                <a:latin typeface="Century Gothic" panose="020B0502020202020204" pitchFamily="34" charset="0"/>
              </a:rPr>
              <a:t>Access:</a:t>
            </a:r>
            <a:r>
              <a:rPr lang="en-US" sz="1400" dirty="0">
                <a:solidFill>
                  <a:srgbClr val="05203C"/>
                </a:solidFill>
                <a:latin typeface="Century Gothic" panose="020B0502020202020204" pitchFamily="34" charset="0"/>
              </a:rPr>
              <a:t> Mobile outreach &amp; extended hours in urban clinics</a:t>
            </a:r>
            <a:endParaRPr lang="en-US" sz="1400" dirty="0">
              <a:latin typeface="Century Gothic" panose="020B0502020202020204" pitchFamily="34" charset="0"/>
            </a:endParaRPr>
          </a:p>
        </p:txBody>
      </p:sp>
      <p:sp>
        <p:nvSpPr>
          <p:cNvPr id="10" name="Shape 8">
            <a:extLst>
              <a:ext uri="{FF2B5EF4-FFF2-40B4-BE49-F238E27FC236}">
                <a16:creationId xmlns:a16="http://schemas.microsoft.com/office/drawing/2014/main" id="{7F35F59E-6C8D-A2C1-5435-2A47372B17BF}"/>
              </a:ext>
            </a:extLst>
          </p:cNvPr>
          <p:cNvSpPr/>
          <p:nvPr/>
        </p:nvSpPr>
        <p:spPr>
          <a:xfrm>
            <a:off x="5980176" y="1197864"/>
            <a:ext cx="4297680" cy="411480"/>
          </a:xfrm>
          <a:prstGeom prst="rect">
            <a:avLst/>
          </a:prstGeom>
          <a:solidFill>
            <a:srgbClr val="0A3757"/>
          </a:solidFill>
          <a:ln/>
        </p:spPr>
        <p:txBody>
          <a:bodyPr/>
          <a:lstStyle/>
          <a:p>
            <a:endParaRPr lang="en-ZM">
              <a:latin typeface="Century Gothic" panose="020B0502020202020204" pitchFamily="34" charset="0"/>
            </a:endParaRPr>
          </a:p>
        </p:txBody>
      </p:sp>
      <p:sp>
        <p:nvSpPr>
          <p:cNvPr id="11" name="Text 9">
            <a:extLst>
              <a:ext uri="{FF2B5EF4-FFF2-40B4-BE49-F238E27FC236}">
                <a16:creationId xmlns:a16="http://schemas.microsoft.com/office/drawing/2014/main" id="{8363B018-6881-0802-9C15-44615A2D558E}"/>
              </a:ext>
            </a:extLst>
          </p:cNvPr>
          <p:cNvSpPr/>
          <p:nvPr/>
        </p:nvSpPr>
        <p:spPr>
          <a:xfrm>
            <a:off x="5980176" y="1197864"/>
            <a:ext cx="429768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3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Priority Populations for LAIs</a:t>
            </a:r>
            <a:endParaRPr lang="en-US" sz="1300" dirty="0">
              <a:latin typeface="Century Gothic" panose="020B0502020202020204" pitchFamily="34" charset="0"/>
            </a:endParaRPr>
          </a:p>
        </p:txBody>
      </p:sp>
      <p:sp>
        <p:nvSpPr>
          <p:cNvPr id="12" name="Shape 10">
            <a:extLst>
              <a:ext uri="{FF2B5EF4-FFF2-40B4-BE49-F238E27FC236}">
                <a16:creationId xmlns:a16="http://schemas.microsoft.com/office/drawing/2014/main" id="{97C01C68-9337-2068-488D-D22074A0E682}"/>
              </a:ext>
            </a:extLst>
          </p:cNvPr>
          <p:cNvSpPr/>
          <p:nvPr/>
        </p:nvSpPr>
        <p:spPr>
          <a:xfrm>
            <a:off x="5980176" y="1700784"/>
            <a:ext cx="4297680" cy="530352"/>
          </a:xfrm>
          <a:prstGeom prst="rect">
            <a:avLst/>
          </a:prstGeom>
          <a:solidFill>
            <a:srgbClr val="E8F7F5"/>
          </a:solidFill>
          <a:ln/>
        </p:spPr>
        <p:txBody>
          <a:bodyPr/>
          <a:lstStyle/>
          <a:p>
            <a:endParaRPr lang="en-ZM">
              <a:latin typeface="Century Gothic" panose="020B0502020202020204" pitchFamily="34" charset="0"/>
            </a:endParaRPr>
          </a:p>
        </p:txBody>
      </p:sp>
      <p:sp>
        <p:nvSpPr>
          <p:cNvPr id="13" name="Text 11">
            <a:extLst>
              <a:ext uri="{FF2B5EF4-FFF2-40B4-BE49-F238E27FC236}">
                <a16:creationId xmlns:a16="http://schemas.microsoft.com/office/drawing/2014/main" id="{F4100F68-50EF-9B64-7B84-0B4A4A9A051F}"/>
              </a:ext>
            </a:extLst>
          </p:cNvPr>
          <p:cNvSpPr/>
          <p:nvPr/>
        </p:nvSpPr>
        <p:spPr>
          <a:xfrm>
            <a:off x="6025896" y="1700784"/>
            <a:ext cx="256032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0" indent="0">
              <a:buNone/>
            </a:pPr>
            <a:r>
              <a:rPr lang="en-US" sz="950" dirty="0">
                <a:solidFill>
                  <a:srgbClr val="05203C"/>
                </a:solidFill>
                <a:latin typeface="Century Gothic" panose="020B0502020202020204" pitchFamily="34" charset="0"/>
              </a:rPr>
              <a:t>Adolescent Girls &amp; Young Women (AGYW)</a:t>
            </a:r>
            <a:endParaRPr lang="en-US" sz="950" dirty="0">
              <a:latin typeface="Century Gothic" panose="020B0502020202020204" pitchFamily="34" charset="0"/>
            </a:endParaRPr>
          </a:p>
        </p:txBody>
      </p:sp>
      <p:sp>
        <p:nvSpPr>
          <p:cNvPr id="14" name="Shape 12">
            <a:extLst>
              <a:ext uri="{FF2B5EF4-FFF2-40B4-BE49-F238E27FC236}">
                <a16:creationId xmlns:a16="http://schemas.microsoft.com/office/drawing/2014/main" id="{A42D03BB-B54A-6900-C48D-B2314C4C5414}"/>
              </a:ext>
            </a:extLst>
          </p:cNvPr>
          <p:cNvSpPr/>
          <p:nvPr/>
        </p:nvSpPr>
        <p:spPr>
          <a:xfrm>
            <a:off x="6025896" y="2020824"/>
            <a:ext cx="1459382" cy="146304"/>
          </a:xfrm>
          <a:prstGeom prst="rect">
            <a:avLst/>
          </a:prstGeom>
          <a:solidFill>
            <a:srgbClr val="02C39A"/>
          </a:solidFill>
          <a:ln/>
        </p:spPr>
        <p:txBody>
          <a:bodyPr/>
          <a:lstStyle/>
          <a:p>
            <a:endParaRPr lang="en-ZM">
              <a:latin typeface="Century Gothic" panose="020B0502020202020204" pitchFamily="34" charset="0"/>
            </a:endParaRPr>
          </a:p>
        </p:txBody>
      </p:sp>
      <p:sp>
        <p:nvSpPr>
          <p:cNvPr id="15" name="Text 13">
            <a:extLst>
              <a:ext uri="{FF2B5EF4-FFF2-40B4-BE49-F238E27FC236}">
                <a16:creationId xmlns:a16="http://schemas.microsoft.com/office/drawing/2014/main" id="{3464D95F-92CB-80F5-6E3A-FBD8EE23AEE9}"/>
              </a:ext>
            </a:extLst>
          </p:cNvPr>
          <p:cNvSpPr/>
          <p:nvPr/>
        </p:nvSpPr>
        <p:spPr>
          <a:xfrm>
            <a:off x="7530998" y="1993392"/>
            <a:ext cx="36576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b="1" dirty="0">
                <a:solidFill>
                  <a:srgbClr val="02C39A"/>
                </a:solidFill>
                <a:latin typeface="Century Gothic" panose="020B0502020202020204" pitchFamily="34" charset="0"/>
              </a:rPr>
              <a:t>38%</a:t>
            </a:r>
            <a:endParaRPr lang="en-US" sz="900" dirty="0">
              <a:latin typeface="Century Gothic" panose="020B0502020202020204" pitchFamily="34" charset="0"/>
            </a:endParaRPr>
          </a:p>
        </p:txBody>
      </p:sp>
      <p:sp>
        <p:nvSpPr>
          <p:cNvPr id="16" name="Shape 14">
            <a:extLst>
              <a:ext uri="{FF2B5EF4-FFF2-40B4-BE49-F238E27FC236}">
                <a16:creationId xmlns:a16="http://schemas.microsoft.com/office/drawing/2014/main" id="{F0DDC3C9-2378-0862-1AD1-F39F5CCD785D}"/>
              </a:ext>
            </a:extLst>
          </p:cNvPr>
          <p:cNvSpPr/>
          <p:nvPr/>
        </p:nvSpPr>
        <p:spPr>
          <a:xfrm>
            <a:off x="5980176" y="2359152"/>
            <a:ext cx="4297680" cy="530352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n-ZM">
              <a:latin typeface="Century Gothic" panose="020B0502020202020204" pitchFamily="34" charset="0"/>
            </a:endParaRPr>
          </a:p>
        </p:txBody>
      </p:sp>
      <p:sp>
        <p:nvSpPr>
          <p:cNvPr id="17" name="Text 15">
            <a:extLst>
              <a:ext uri="{FF2B5EF4-FFF2-40B4-BE49-F238E27FC236}">
                <a16:creationId xmlns:a16="http://schemas.microsoft.com/office/drawing/2014/main" id="{B9D61F36-F72B-5D74-7BD4-1214AD14D936}"/>
              </a:ext>
            </a:extLst>
          </p:cNvPr>
          <p:cNvSpPr/>
          <p:nvPr/>
        </p:nvSpPr>
        <p:spPr>
          <a:xfrm>
            <a:off x="6025896" y="2359152"/>
            <a:ext cx="256032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0" indent="0">
              <a:buNone/>
            </a:pPr>
            <a:r>
              <a:rPr lang="en-US" sz="950" dirty="0">
                <a:solidFill>
                  <a:srgbClr val="05203C"/>
                </a:solidFill>
                <a:latin typeface="Century Gothic" panose="020B0502020202020204" pitchFamily="34" charset="0"/>
              </a:rPr>
              <a:t>Female Sex Workers (FSW)</a:t>
            </a:r>
            <a:endParaRPr lang="en-US" sz="950" dirty="0">
              <a:latin typeface="Century Gothic" panose="020B0502020202020204" pitchFamily="34" charset="0"/>
            </a:endParaRPr>
          </a:p>
        </p:txBody>
      </p:sp>
      <p:sp>
        <p:nvSpPr>
          <p:cNvPr id="18" name="Shape 16">
            <a:extLst>
              <a:ext uri="{FF2B5EF4-FFF2-40B4-BE49-F238E27FC236}">
                <a16:creationId xmlns:a16="http://schemas.microsoft.com/office/drawing/2014/main" id="{7F93123C-7CBC-4602-3DE2-5A9B9E84F8D8}"/>
              </a:ext>
            </a:extLst>
          </p:cNvPr>
          <p:cNvSpPr/>
          <p:nvPr/>
        </p:nvSpPr>
        <p:spPr>
          <a:xfrm>
            <a:off x="6025896" y="2679192"/>
            <a:ext cx="921715" cy="146304"/>
          </a:xfrm>
          <a:prstGeom prst="rect">
            <a:avLst/>
          </a:prstGeom>
          <a:solidFill>
            <a:srgbClr val="028090"/>
          </a:solidFill>
          <a:ln/>
        </p:spPr>
        <p:txBody>
          <a:bodyPr/>
          <a:lstStyle/>
          <a:p>
            <a:endParaRPr lang="en-ZM">
              <a:latin typeface="Century Gothic" panose="020B0502020202020204" pitchFamily="34" charset="0"/>
            </a:endParaRPr>
          </a:p>
        </p:txBody>
      </p:sp>
      <p:sp>
        <p:nvSpPr>
          <p:cNvPr id="19" name="Text 17">
            <a:extLst>
              <a:ext uri="{FF2B5EF4-FFF2-40B4-BE49-F238E27FC236}">
                <a16:creationId xmlns:a16="http://schemas.microsoft.com/office/drawing/2014/main" id="{13AA515A-051C-83F4-1080-C6AEB15CD833}"/>
              </a:ext>
            </a:extLst>
          </p:cNvPr>
          <p:cNvSpPr/>
          <p:nvPr/>
        </p:nvSpPr>
        <p:spPr>
          <a:xfrm>
            <a:off x="6993331" y="2651760"/>
            <a:ext cx="36576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b="1" dirty="0">
                <a:solidFill>
                  <a:srgbClr val="028090"/>
                </a:solidFill>
                <a:latin typeface="Century Gothic" panose="020B0502020202020204" pitchFamily="34" charset="0"/>
              </a:rPr>
              <a:t>24%</a:t>
            </a:r>
            <a:endParaRPr lang="en-US" sz="900" dirty="0">
              <a:latin typeface="Century Gothic" panose="020B0502020202020204" pitchFamily="34" charset="0"/>
            </a:endParaRPr>
          </a:p>
        </p:txBody>
      </p:sp>
      <p:sp>
        <p:nvSpPr>
          <p:cNvPr id="20" name="Shape 18">
            <a:extLst>
              <a:ext uri="{FF2B5EF4-FFF2-40B4-BE49-F238E27FC236}">
                <a16:creationId xmlns:a16="http://schemas.microsoft.com/office/drawing/2014/main" id="{A30E978B-D44F-522A-37DF-6BA8F0A81F91}"/>
              </a:ext>
            </a:extLst>
          </p:cNvPr>
          <p:cNvSpPr/>
          <p:nvPr/>
        </p:nvSpPr>
        <p:spPr>
          <a:xfrm>
            <a:off x="5980176" y="3017520"/>
            <a:ext cx="4297680" cy="530352"/>
          </a:xfrm>
          <a:prstGeom prst="rect">
            <a:avLst/>
          </a:prstGeom>
          <a:solidFill>
            <a:srgbClr val="E8F7F5"/>
          </a:solidFill>
          <a:ln/>
        </p:spPr>
        <p:txBody>
          <a:bodyPr/>
          <a:lstStyle/>
          <a:p>
            <a:endParaRPr lang="en-ZM">
              <a:latin typeface="Century Gothic" panose="020B0502020202020204" pitchFamily="34" charset="0"/>
            </a:endParaRPr>
          </a:p>
        </p:txBody>
      </p:sp>
      <p:sp>
        <p:nvSpPr>
          <p:cNvPr id="21" name="Text 19">
            <a:extLst>
              <a:ext uri="{FF2B5EF4-FFF2-40B4-BE49-F238E27FC236}">
                <a16:creationId xmlns:a16="http://schemas.microsoft.com/office/drawing/2014/main" id="{78E90D8D-BE10-93BE-475C-2CE219F80668}"/>
              </a:ext>
            </a:extLst>
          </p:cNvPr>
          <p:cNvSpPr/>
          <p:nvPr/>
        </p:nvSpPr>
        <p:spPr>
          <a:xfrm>
            <a:off x="6025896" y="3017520"/>
            <a:ext cx="256032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0" indent="0">
              <a:buNone/>
            </a:pPr>
            <a:r>
              <a:rPr lang="en-US" sz="950" dirty="0">
                <a:solidFill>
                  <a:srgbClr val="05203C"/>
                </a:solidFill>
                <a:latin typeface="Century Gothic" panose="020B0502020202020204" pitchFamily="34" charset="0"/>
              </a:rPr>
              <a:t>Serodiscordant Couples</a:t>
            </a:r>
            <a:endParaRPr lang="en-US" sz="950" dirty="0">
              <a:latin typeface="Century Gothic" panose="020B0502020202020204" pitchFamily="34" charset="0"/>
            </a:endParaRPr>
          </a:p>
        </p:txBody>
      </p:sp>
      <p:sp>
        <p:nvSpPr>
          <p:cNvPr id="22" name="Shape 20">
            <a:extLst>
              <a:ext uri="{FF2B5EF4-FFF2-40B4-BE49-F238E27FC236}">
                <a16:creationId xmlns:a16="http://schemas.microsoft.com/office/drawing/2014/main" id="{867BBB52-AD8C-3399-7079-FA694FD9E797}"/>
              </a:ext>
            </a:extLst>
          </p:cNvPr>
          <p:cNvSpPr/>
          <p:nvPr/>
        </p:nvSpPr>
        <p:spPr>
          <a:xfrm>
            <a:off x="6025896" y="3337560"/>
            <a:ext cx="691286" cy="146304"/>
          </a:xfrm>
          <a:prstGeom prst="rect">
            <a:avLst/>
          </a:prstGeom>
          <a:solidFill>
            <a:srgbClr val="0A3757"/>
          </a:solidFill>
          <a:ln/>
        </p:spPr>
        <p:txBody>
          <a:bodyPr/>
          <a:lstStyle/>
          <a:p>
            <a:endParaRPr lang="en-ZM">
              <a:latin typeface="Century Gothic" panose="020B0502020202020204" pitchFamily="34" charset="0"/>
            </a:endParaRPr>
          </a:p>
        </p:txBody>
      </p:sp>
      <p:sp>
        <p:nvSpPr>
          <p:cNvPr id="23" name="Text 21">
            <a:extLst>
              <a:ext uri="{FF2B5EF4-FFF2-40B4-BE49-F238E27FC236}">
                <a16:creationId xmlns:a16="http://schemas.microsoft.com/office/drawing/2014/main" id="{AC8835C3-C5FC-8086-5392-7AA44CAA108C}"/>
              </a:ext>
            </a:extLst>
          </p:cNvPr>
          <p:cNvSpPr/>
          <p:nvPr/>
        </p:nvSpPr>
        <p:spPr>
          <a:xfrm>
            <a:off x="6762902" y="3310128"/>
            <a:ext cx="36576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b="1" dirty="0">
                <a:solidFill>
                  <a:srgbClr val="0A3757"/>
                </a:solidFill>
                <a:latin typeface="Century Gothic" panose="020B0502020202020204" pitchFamily="34" charset="0"/>
              </a:rPr>
              <a:t>18%</a:t>
            </a:r>
            <a:endParaRPr lang="en-US" sz="900" dirty="0">
              <a:latin typeface="Century Gothic" panose="020B0502020202020204" pitchFamily="34" charset="0"/>
            </a:endParaRPr>
          </a:p>
        </p:txBody>
      </p:sp>
      <p:sp>
        <p:nvSpPr>
          <p:cNvPr id="24" name="Shape 22">
            <a:extLst>
              <a:ext uri="{FF2B5EF4-FFF2-40B4-BE49-F238E27FC236}">
                <a16:creationId xmlns:a16="http://schemas.microsoft.com/office/drawing/2014/main" id="{D5375968-DD67-3039-20BB-A53C71DA35D1}"/>
              </a:ext>
            </a:extLst>
          </p:cNvPr>
          <p:cNvSpPr/>
          <p:nvPr/>
        </p:nvSpPr>
        <p:spPr>
          <a:xfrm>
            <a:off x="5980176" y="3675888"/>
            <a:ext cx="4297680" cy="530352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n-ZM">
              <a:latin typeface="Century Gothic" panose="020B0502020202020204" pitchFamily="34" charset="0"/>
            </a:endParaRPr>
          </a:p>
        </p:txBody>
      </p:sp>
      <p:sp>
        <p:nvSpPr>
          <p:cNvPr id="25" name="Text 23">
            <a:extLst>
              <a:ext uri="{FF2B5EF4-FFF2-40B4-BE49-F238E27FC236}">
                <a16:creationId xmlns:a16="http://schemas.microsoft.com/office/drawing/2014/main" id="{AD966A6D-0D88-E5A4-383A-0F03BD7DA223}"/>
              </a:ext>
            </a:extLst>
          </p:cNvPr>
          <p:cNvSpPr/>
          <p:nvPr/>
        </p:nvSpPr>
        <p:spPr>
          <a:xfrm>
            <a:off x="6025896" y="3675888"/>
            <a:ext cx="256032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0" indent="0">
              <a:buNone/>
            </a:pPr>
            <a:r>
              <a:rPr lang="en-US" sz="950" dirty="0">
                <a:solidFill>
                  <a:srgbClr val="05203C"/>
                </a:solidFill>
                <a:latin typeface="Century Gothic" panose="020B0502020202020204" pitchFamily="34" charset="0"/>
              </a:rPr>
              <a:t>Men Who Have Sex with Men (MSM)</a:t>
            </a:r>
            <a:endParaRPr lang="en-US" sz="950" dirty="0">
              <a:latin typeface="Century Gothic" panose="020B0502020202020204" pitchFamily="34" charset="0"/>
            </a:endParaRPr>
          </a:p>
        </p:txBody>
      </p:sp>
      <p:sp>
        <p:nvSpPr>
          <p:cNvPr id="26" name="Shape 24">
            <a:extLst>
              <a:ext uri="{FF2B5EF4-FFF2-40B4-BE49-F238E27FC236}">
                <a16:creationId xmlns:a16="http://schemas.microsoft.com/office/drawing/2014/main" id="{E9C4CF9E-957A-580A-03E3-91693F801026}"/>
              </a:ext>
            </a:extLst>
          </p:cNvPr>
          <p:cNvSpPr/>
          <p:nvPr/>
        </p:nvSpPr>
        <p:spPr>
          <a:xfrm>
            <a:off x="6025896" y="3995928"/>
            <a:ext cx="460858" cy="146304"/>
          </a:xfrm>
          <a:prstGeom prst="rect">
            <a:avLst/>
          </a:prstGeom>
          <a:solidFill>
            <a:srgbClr val="028090"/>
          </a:solidFill>
          <a:ln/>
        </p:spPr>
        <p:txBody>
          <a:bodyPr/>
          <a:lstStyle/>
          <a:p>
            <a:endParaRPr lang="en-ZM">
              <a:latin typeface="Century Gothic" panose="020B0502020202020204" pitchFamily="34" charset="0"/>
            </a:endParaRPr>
          </a:p>
        </p:txBody>
      </p:sp>
      <p:sp>
        <p:nvSpPr>
          <p:cNvPr id="27" name="Text 25">
            <a:extLst>
              <a:ext uri="{FF2B5EF4-FFF2-40B4-BE49-F238E27FC236}">
                <a16:creationId xmlns:a16="http://schemas.microsoft.com/office/drawing/2014/main" id="{24A81FE6-86D8-6467-AD64-A4375CEBED3D}"/>
              </a:ext>
            </a:extLst>
          </p:cNvPr>
          <p:cNvSpPr/>
          <p:nvPr/>
        </p:nvSpPr>
        <p:spPr>
          <a:xfrm>
            <a:off x="6532474" y="3968496"/>
            <a:ext cx="36576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b="1" dirty="0">
                <a:solidFill>
                  <a:srgbClr val="028090"/>
                </a:solidFill>
                <a:latin typeface="Century Gothic" panose="020B0502020202020204" pitchFamily="34" charset="0"/>
              </a:rPr>
              <a:t>12%</a:t>
            </a:r>
            <a:endParaRPr lang="en-US" sz="900" dirty="0">
              <a:latin typeface="Century Gothic" panose="020B0502020202020204" pitchFamily="34" charset="0"/>
            </a:endParaRPr>
          </a:p>
        </p:txBody>
      </p:sp>
      <p:sp>
        <p:nvSpPr>
          <p:cNvPr id="28" name="Shape 26">
            <a:extLst>
              <a:ext uri="{FF2B5EF4-FFF2-40B4-BE49-F238E27FC236}">
                <a16:creationId xmlns:a16="http://schemas.microsoft.com/office/drawing/2014/main" id="{6B74FFCA-7760-8030-35F8-6720164A371B}"/>
              </a:ext>
            </a:extLst>
          </p:cNvPr>
          <p:cNvSpPr/>
          <p:nvPr/>
        </p:nvSpPr>
        <p:spPr>
          <a:xfrm>
            <a:off x="5980176" y="4334256"/>
            <a:ext cx="4297680" cy="530352"/>
          </a:xfrm>
          <a:prstGeom prst="rect">
            <a:avLst/>
          </a:prstGeom>
          <a:solidFill>
            <a:srgbClr val="E8F7F5"/>
          </a:solidFill>
          <a:ln/>
        </p:spPr>
        <p:txBody>
          <a:bodyPr/>
          <a:lstStyle/>
          <a:p>
            <a:endParaRPr lang="en-ZM">
              <a:latin typeface="Century Gothic" panose="020B0502020202020204" pitchFamily="34" charset="0"/>
            </a:endParaRPr>
          </a:p>
        </p:txBody>
      </p:sp>
      <p:sp>
        <p:nvSpPr>
          <p:cNvPr id="29" name="Text 27">
            <a:extLst>
              <a:ext uri="{FF2B5EF4-FFF2-40B4-BE49-F238E27FC236}">
                <a16:creationId xmlns:a16="http://schemas.microsoft.com/office/drawing/2014/main" id="{5F013C81-982B-C564-545D-E90360BAEF43}"/>
              </a:ext>
            </a:extLst>
          </p:cNvPr>
          <p:cNvSpPr/>
          <p:nvPr/>
        </p:nvSpPr>
        <p:spPr>
          <a:xfrm>
            <a:off x="6025896" y="4334256"/>
            <a:ext cx="256032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0" indent="0">
              <a:buNone/>
            </a:pPr>
            <a:r>
              <a:rPr lang="en-US" sz="950" dirty="0">
                <a:solidFill>
                  <a:srgbClr val="05203C"/>
                </a:solidFill>
                <a:latin typeface="Century Gothic" panose="020B0502020202020204" pitchFamily="34" charset="0"/>
              </a:rPr>
              <a:t>People Who Inject Drugs (PWID)</a:t>
            </a:r>
            <a:endParaRPr lang="en-US" sz="950" dirty="0">
              <a:latin typeface="Century Gothic" panose="020B0502020202020204" pitchFamily="34" charset="0"/>
            </a:endParaRPr>
          </a:p>
        </p:txBody>
      </p:sp>
      <p:sp>
        <p:nvSpPr>
          <p:cNvPr id="30" name="Shape 28">
            <a:extLst>
              <a:ext uri="{FF2B5EF4-FFF2-40B4-BE49-F238E27FC236}">
                <a16:creationId xmlns:a16="http://schemas.microsoft.com/office/drawing/2014/main" id="{BDA42F63-E76B-8776-3DE1-1CA9B6E20865}"/>
              </a:ext>
            </a:extLst>
          </p:cNvPr>
          <p:cNvSpPr/>
          <p:nvPr/>
        </p:nvSpPr>
        <p:spPr>
          <a:xfrm>
            <a:off x="6025896" y="4654296"/>
            <a:ext cx="307238" cy="146304"/>
          </a:xfrm>
          <a:prstGeom prst="rect">
            <a:avLst/>
          </a:prstGeom>
          <a:solidFill>
            <a:srgbClr val="F4A261"/>
          </a:solidFill>
          <a:ln/>
        </p:spPr>
        <p:txBody>
          <a:bodyPr/>
          <a:lstStyle/>
          <a:p>
            <a:endParaRPr lang="en-ZM">
              <a:latin typeface="Century Gothic" panose="020B0502020202020204" pitchFamily="34" charset="0"/>
            </a:endParaRPr>
          </a:p>
        </p:txBody>
      </p:sp>
      <p:sp>
        <p:nvSpPr>
          <p:cNvPr id="31" name="Text 29">
            <a:extLst>
              <a:ext uri="{FF2B5EF4-FFF2-40B4-BE49-F238E27FC236}">
                <a16:creationId xmlns:a16="http://schemas.microsoft.com/office/drawing/2014/main" id="{97801643-2B83-2FBE-D661-99C438ACB12D}"/>
              </a:ext>
            </a:extLst>
          </p:cNvPr>
          <p:cNvSpPr/>
          <p:nvPr/>
        </p:nvSpPr>
        <p:spPr>
          <a:xfrm>
            <a:off x="6378854" y="4626864"/>
            <a:ext cx="36576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b="1" dirty="0">
                <a:solidFill>
                  <a:srgbClr val="F4A261"/>
                </a:solidFill>
                <a:latin typeface="Century Gothic" panose="020B0502020202020204" pitchFamily="34" charset="0"/>
              </a:rPr>
              <a:t>8%</a:t>
            </a:r>
            <a:endParaRPr lang="en-US" sz="9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3969018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A4FD98-1546-F5D9-02B2-825A122AD7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9">
            <a:extLst>
              <a:ext uri="{FF2B5EF4-FFF2-40B4-BE49-F238E27FC236}">
                <a16:creationId xmlns:a16="http://schemas.microsoft.com/office/drawing/2014/main" id="{0CB3FA1D-A5DC-BA86-0699-EFC9E2486F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0492" y="363728"/>
            <a:ext cx="10213848" cy="6492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lvl="0">
              <a:buNone/>
            </a:pPr>
            <a:endParaRPr lang="en-ZM" sz="1400" dirty="0"/>
          </a:p>
        </p:txBody>
      </p:sp>
      <p:sp>
        <p:nvSpPr>
          <p:cNvPr id="2" name="Shape 0">
            <a:extLst>
              <a:ext uri="{FF2B5EF4-FFF2-40B4-BE49-F238E27FC236}">
                <a16:creationId xmlns:a16="http://schemas.microsoft.com/office/drawing/2014/main" id="{C8B84D63-16C2-8E77-5688-D8CD8A04263B}"/>
              </a:ext>
            </a:extLst>
          </p:cNvPr>
          <p:cNvSpPr/>
          <p:nvPr/>
        </p:nvSpPr>
        <p:spPr>
          <a:xfrm>
            <a:off x="1636775" y="155448"/>
            <a:ext cx="9964097" cy="777240"/>
          </a:xfrm>
          <a:prstGeom prst="rect">
            <a:avLst/>
          </a:prstGeom>
          <a:solidFill>
            <a:srgbClr val="0A3757"/>
          </a:solidFill>
          <a:ln/>
        </p:spPr>
        <p:txBody>
          <a:bodyPr/>
          <a:lstStyle/>
          <a:p>
            <a:endParaRPr lang="en-ZM" sz="1400">
              <a:latin typeface="Century Gothic" panose="020B0502020202020204" pitchFamily="34" charset="0"/>
            </a:endParaRPr>
          </a:p>
        </p:txBody>
      </p:sp>
      <p:sp>
        <p:nvSpPr>
          <p:cNvPr id="3" name="Text 1">
            <a:extLst>
              <a:ext uri="{FF2B5EF4-FFF2-40B4-BE49-F238E27FC236}">
                <a16:creationId xmlns:a16="http://schemas.microsoft.com/office/drawing/2014/main" id="{1981C7D4-2F30-F997-060C-B4F8698F5C15}"/>
              </a:ext>
            </a:extLst>
          </p:cNvPr>
          <p:cNvSpPr/>
          <p:nvPr/>
        </p:nvSpPr>
        <p:spPr>
          <a:xfrm>
            <a:off x="2002536" y="292608"/>
            <a:ext cx="841248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FINANCING, PROCUREMENT &amp; PRICE LANDSCAPE</a:t>
            </a:r>
            <a:endParaRPr lang="en-US" sz="1400" dirty="0">
              <a:latin typeface="Century Gothic" panose="020B0502020202020204" pitchFamily="34" charset="0"/>
            </a:endParaRPr>
          </a:p>
        </p:txBody>
      </p:sp>
      <p:sp>
        <p:nvSpPr>
          <p:cNvPr id="4" name="Text 2">
            <a:extLst>
              <a:ext uri="{FF2B5EF4-FFF2-40B4-BE49-F238E27FC236}">
                <a16:creationId xmlns:a16="http://schemas.microsoft.com/office/drawing/2014/main" id="{20426863-0378-E379-C395-A76932AF5E62}"/>
              </a:ext>
            </a:extLst>
          </p:cNvPr>
          <p:cNvSpPr/>
          <p:nvPr/>
        </p:nvSpPr>
        <p:spPr>
          <a:xfrm>
            <a:off x="2002536" y="1069848"/>
            <a:ext cx="384048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b="1" dirty="0">
                <a:solidFill>
                  <a:srgbClr val="0A3757"/>
                </a:solidFill>
                <a:latin typeface="Century Gothic" panose="020B0502020202020204" pitchFamily="34" charset="0"/>
              </a:rPr>
              <a:t>Funding Architecture</a:t>
            </a:r>
            <a:endParaRPr lang="en-US" sz="1400" dirty="0">
              <a:latin typeface="Century Gothic" panose="020B0502020202020204" pitchFamily="34" charset="0"/>
            </a:endParaRPr>
          </a:p>
        </p:txBody>
      </p:sp>
      <p:sp>
        <p:nvSpPr>
          <p:cNvPr id="5" name="Text 3">
            <a:extLst>
              <a:ext uri="{FF2B5EF4-FFF2-40B4-BE49-F238E27FC236}">
                <a16:creationId xmlns:a16="http://schemas.microsoft.com/office/drawing/2014/main" id="{DB4CA860-D651-BAD4-0FAE-EAEC80BCE778}"/>
              </a:ext>
            </a:extLst>
          </p:cNvPr>
          <p:cNvSpPr/>
          <p:nvPr/>
        </p:nvSpPr>
        <p:spPr>
          <a:xfrm>
            <a:off x="2002536" y="1481328"/>
            <a:ext cx="36576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dirty="0">
                <a:solidFill>
                  <a:srgbClr val="05203C"/>
                </a:solidFill>
                <a:latin typeface="Century Gothic" panose="020B0502020202020204" pitchFamily="34" charset="0"/>
              </a:rPr>
              <a:t>PEPFAR / USAID</a:t>
            </a:r>
            <a:endParaRPr lang="en-US" sz="1400" dirty="0">
              <a:latin typeface="Century Gothic" panose="020B0502020202020204" pitchFamily="34" charset="0"/>
            </a:endParaRPr>
          </a:p>
        </p:txBody>
      </p:sp>
      <p:sp>
        <p:nvSpPr>
          <p:cNvPr id="6" name="Shape 4">
            <a:extLst>
              <a:ext uri="{FF2B5EF4-FFF2-40B4-BE49-F238E27FC236}">
                <a16:creationId xmlns:a16="http://schemas.microsoft.com/office/drawing/2014/main" id="{8BD9B80B-134F-B590-F371-33EE0D4C8257}"/>
              </a:ext>
            </a:extLst>
          </p:cNvPr>
          <p:cNvSpPr/>
          <p:nvPr/>
        </p:nvSpPr>
        <p:spPr>
          <a:xfrm>
            <a:off x="2002536" y="1773936"/>
            <a:ext cx="3657600" cy="256032"/>
          </a:xfrm>
          <a:prstGeom prst="rect">
            <a:avLst/>
          </a:prstGeom>
          <a:solidFill>
            <a:srgbClr val="F0F4F8"/>
          </a:solidFill>
          <a:ln/>
        </p:spPr>
        <p:txBody>
          <a:bodyPr/>
          <a:lstStyle/>
          <a:p>
            <a:endParaRPr lang="en-ZM" sz="1400">
              <a:latin typeface="Century Gothic" panose="020B0502020202020204" pitchFamily="34" charset="0"/>
            </a:endParaRPr>
          </a:p>
        </p:txBody>
      </p:sp>
      <p:sp>
        <p:nvSpPr>
          <p:cNvPr id="7" name="Shape 5">
            <a:extLst>
              <a:ext uri="{FF2B5EF4-FFF2-40B4-BE49-F238E27FC236}">
                <a16:creationId xmlns:a16="http://schemas.microsoft.com/office/drawing/2014/main" id="{630360F4-3190-CF6F-7C42-9FED5B2173DF}"/>
              </a:ext>
            </a:extLst>
          </p:cNvPr>
          <p:cNvSpPr/>
          <p:nvPr/>
        </p:nvSpPr>
        <p:spPr>
          <a:xfrm>
            <a:off x="2002536" y="1773936"/>
            <a:ext cx="1901952" cy="256032"/>
          </a:xfrm>
          <a:prstGeom prst="rect">
            <a:avLst/>
          </a:prstGeom>
          <a:solidFill>
            <a:srgbClr val="028090"/>
          </a:solidFill>
          <a:ln/>
        </p:spPr>
        <p:txBody>
          <a:bodyPr/>
          <a:lstStyle/>
          <a:p>
            <a:endParaRPr lang="en-ZM" sz="1400">
              <a:latin typeface="Century Gothic" panose="020B0502020202020204" pitchFamily="34" charset="0"/>
            </a:endParaRPr>
          </a:p>
        </p:txBody>
      </p:sp>
      <p:sp>
        <p:nvSpPr>
          <p:cNvPr id="8" name="Text 6">
            <a:extLst>
              <a:ext uri="{FF2B5EF4-FFF2-40B4-BE49-F238E27FC236}">
                <a16:creationId xmlns:a16="http://schemas.microsoft.com/office/drawing/2014/main" id="{011B5F0A-841C-46D7-B14E-41DFF11E85A1}"/>
              </a:ext>
            </a:extLst>
          </p:cNvPr>
          <p:cNvSpPr/>
          <p:nvPr/>
        </p:nvSpPr>
        <p:spPr>
          <a:xfrm>
            <a:off x="3977640" y="1755648"/>
            <a:ext cx="4572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b="1" dirty="0">
                <a:solidFill>
                  <a:srgbClr val="028090"/>
                </a:solidFill>
                <a:latin typeface="Century Gothic" panose="020B0502020202020204" pitchFamily="34" charset="0"/>
              </a:rPr>
              <a:t>52%</a:t>
            </a:r>
            <a:endParaRPr lang="en-US" sz="1400" dirty="0">
              <a:latin typeface="Century Gothic" panose="020B0502020202020204" pitchFamily="34" charset="0"/>
            </a:endParaRPr>
          </a:p>
        </p:txBody>
      </p:sp>
      <p:sp>
        <p:nvSpPr>
          <p:cNvPr id="9" name="Text 7">
            <a:extLst>
              <a:ext uri="{FF2B5EF4-FFF2-40B4-BE49-F238E27FC236}">
                <a16:creationId xmlns:a16="http://schemas.microsoft.com/office/drawing/2014/main" id="{21A3D863-F5D9-F783-5DEC-33B15C4B899C}"/>
              </a:ext>
            </a:extLst>
          </p:cNvPr>
          <p:cNvSpPr/>
          <p:nvPr/>
        </p:nvSpPr>
        <p:spPr>
          <a:xfrm>
            <a:off x="2002536" y="2139696"/>
            <a:ext cx="36576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dirty="0">
                <a:solidFill>
                  <a:srgbClr val="05203C"/>
                </a:solidFill>
                <a:latin typeface="Century Gothic" panose="020B0502020202020204" pitchFamily="34" charset="0"/>
              </a:rPr>
              <a:t>Global Fund</a:t>
            </a:r>
            <a:endParaRPr lang="en-US" sz="1400" dirty="0">
              <a:latin typeface="Century Gothic" panose="020B0502020202020204" pitchFamily="34" charset="0"/>
            </a:endParaRPr>
          </a:p>
        </p:txBody>
      </p:sp>
      <p:sp>
        <p:nvSpPr>
          <p:cNvPr id="10" name="Shape 8">
            <a:extLst>
              <a:ext uri="{FF2B5EF4-FFF2-40B4-BE49-F238E27FC236}">
                <a16:creationId xmlns:a16="http://schemas.microsoft.com/office/drawing/2014/main" id="{D519C4AA-A69A-C8E3-7B3D-07A96C20D1B3}"/>
              </a:ext>
            </a:extLst>
          </p:cNvPr>
          <p:cNvSpPr/>
          <p:nvPr/>
        </p:nvSpPr>
        <p:spPr>
          <a:xfrm>
            <a:off x="2002536" y="2432304"/>
            <a:ext cx="3657600" cy="256032"/>
          </a:xfrm>
          <a:prstGeom prst="rect">
            <a:avLst/>
          </a:prstGeom>
          <a:solidFill>
            <a:srgbClr val="F0F4F8"/>
          </a:solidFill>
          <a:ln/>
        </p:spPr>
        <p:txBody>
          <a:bodyPr/>
          <a:lstStyle/>
          <a:p>
            <a:endParaRPr lang="en-ZM" sz="1400">
              <a:latin typeface="Century Gothic" panose="020B0502020202020204" pitchFamily="34" charset="0"/>
            </a:endParaRPr>
          </a:p>
        </p:txBody>
      </p:sp>
      <p:sp>
        <p:nvSpPr>
          <p:cNvPr id="11" name="Shape 9">
            <a:extLst>
              <a:ext uri="{FF2B5EF4-FFF2-40B4-BE49-F238E27FC236}">
                <a16:creationId xmlns:a16="http://schemas.microsoft.com/office/drawing/2014/main" id="{36E45951-87DD-B864-0031-E340245AE17F}"/>
              </a:ext>
            </a:extLst>
          </p:cNvPr>
          <p:cNvSpPr/>
          <p:nvPr/>
        </p:nvSpPr>
        <p:spPr>
          <a:xfrm>
            <a:off x="2002536" y="2432304"/>
            <a:ext cx="1024128" cy="256032"/>
          </a:xfrm>
          <a:prstGeom prst="rect">
            <a:avLst/>
          </a:prstGeom>
          <a:solidFill>
            <a:srgbClr val="02C39A"/>
          </a:solidFill>
          <a:ln/>
        </p:spPr>
        <p:txBody>
          <a:bodyPr/>
          <a:lstStyle/>
          <a:p>
            <a:endParaRPr lang="en-ZM" sz="1400">
              <a:latin typeface="Century Gothic" panose="020B0502020202020204" pitchFamily="34" charset="0"/>
            </a:endParaRPr>
          </a:p>
        </p:txBody>
      </p:sp>
      <p:sp>
        <p:nvSpPr>
          <p:cNvPr id="12" name="Text 10">
            <a:extLst>
              <a:ext uri="{FF2B5EF4-FFF2-40B4-BE49-F238E27FC236}">
                <a16:creationId xmlns:a16="http://schemas.microsoft.com/office/drawing/2014/main" id="{B339853B-B94D-B798-E06E-8FE1104C240C}"/>
              </a:ext>
            </a:extLst>
          </p:cNvPr>
          <p:cNvSpPr/>
          <p:nvPr/>
        </p:nvSpPr>
        <p:spPr>
          <a:xfrm>
            <a:off x="3099816" y="2414016"/>
            <a:ext cx="4572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b="1" dirty="0">
                <a:solidFill>
                  <a:srgbClr val="02C39A"/>
                </a:solidFill>
                <a:latin typeface="Century Gothic" panose="020B0502020202020204" pitchFamily="34" charset="0"/>
              </a:rPr>
              <a:t>28%</a:t>
            </a:r>
            <a:endParaRPr lang="en-US" sz="1400" dirty="0">
              <a:latin typeface="Century Gothic" panose="020B0502020202020204" pitchFamily="34" charset="0"/>
            </a:endParaRPr>
          </a:p>
        </p:txBody>
      </p:sp>
      <p:sp>
        <p:nvSpPr>
          <p:cNvPr id="13" name="Text 11">
            <a:extLst>
              <a:ext uri="{FF2B5EF4-FFF2-40B4-BE49-F238E27FC236}">
                <a16:creationId xmlns:a16="http://schemas.microsoft.com/office/drawing/2014/main" id="{4056DB9E-89FB-F8B1-B868-E2464C7FAF71}"/>
              </a:ext>
            </a:extLst>
          </p:cNvPr>
          <p:cNvSpPr/>
          <p:nvPr/>
        </p:nvSpPr>
        <p:spPr>
          <a:xfrm>
            <a:off x="2002536" y="2798064"/>
            <a:ext cx="36576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dirty="0">
                <a:solidFill>
                  <a:srgbClr val="05203C"/>
                </a:solidFill>
                <a:latin typeface="Century Gothic" panose="020B0502020202020204" pitchFamily="34" charset="0"/>
              </a:rPr>
              <a:t>Government of Zambia</a:t>
            </a:r>
            <a:endParaRPr lang="en-US" sz="1400" dirty="0">
              <a:latin typeface="Century Gothic" panose="020B0502020202020204" pitchFamily="34" charset="0"/>
            </a:endParaRPr>
          </a:p>
        </p:txBody>
      </p:sp>
      <p:sp>
        <p:nvSpPr>
          <p:cNvPr id="14" name="Shape 12">
            <a:extLst>
              <a:ext uri="{FF2B5EF4-FFF2-40B4-BE49-F238E27FC236}">
                <a16:creationId xmlns:a16="http://schemas.microsoft.com/office/drawing/2014/main" id="{9D69692B-9533-2540-BE8A-363099FC3EE6}"/>
              </a:ext>
            </a:extLst>
          </p:cNvPr>
          <p:cNvSpPr/>
          <p:nvPr/>
        </p:nvSpPr>
        <p:spPr>
          <a:xfrm>
            <a:off x="2002536" y="3090672"/>
            <a:ext cx="3657600" cy="256032"/>
          </a:xfrm>
          <a:prstGeom prst="rect">
            <a:avLst/>
          </a:prstGeom>
          <a:solidFill>
            <a:srgbClr val="F0F4F8"/>
          </a:solidFill>
          <a:ln/>
        </p:spPr>
        <p:txBody>
          <a:bodyPr/>
          <a:lstStyle/>
          <a:p>
            <a:endParaRPr lang="en-ZM" sz="1400">
              <a:latin typeface="Century Gothic" panose="020B0502020202020204" pitchFamily="34" charset="0"/>
            </a:endParaRPr>
          </a:p>
        </p:txBody>
      </p:sp>
      <p:sp>
        <p:nvSpPr>
          <p:cNvPr id="15" name="Shape 13">
            <a:extLst>
              <a:ext uri="{FF2B5EF4-FFF2-40B4-BE49-F238E27FC236}">
                <a16:creationId xmlns:a16="http://schemas.microsoft.com/office/drawing/2014/main" id="{DE74CCED-0191-38E6-D2CF-686A7C6274E9}"/>
              </a:ext>
            </a:extLst>
          </p:cNvPr>
          <p:cNvSpPr/>
          <p:nvPr/>
        </p:nvSpPr>
        <p:spPr>
          <a:xfrm>
            <a:off x="2002536" y="3090672"/>
            <a:ext cx="438912" cy="256032"/>
          </a:xfrm>
          <a:prstGeom prst="rect">
            <a:avLst/>
          </a:prstGeom>
          <a:solidFill>
            <a:srgbClr val="0A3757"/>
          </a:solidFill>
          <a:ln/>
        </p:spPr>
        <p:txBody>
          <a:bodyPr/>
          <a:lstStyle/>
          <a:p>
            <a:endParaRPr lang="en-ZM" sz="1400">
              <a:latin typeface="Century Gothic" panose="020B0502020202020204" pitchFamily="34" charset="0"/>
            </a:endParaRPr>
          </a:p>
        </p:txBody>
      </p:sp>
      <p:sp>
        <p:nvSpPr>
          <p:cNvPr id="16" name="Text 14">
            <a:extLst>
              <a:ext uri="{FF2B5EF4-FFF2-40B4-BE49-F238E27FC236}">
                <a16:creationId xmlns:a16="http://schemas.microsoft.com/office/drawing/2014/main" id="{9080771D-A815-E20E-7A89-CF3DED5644F5}"/>
              </a:ext>
            </a:extLst>
          </p:cNvPr>
          <p:cNvSpPr/>
          <p:nvPr/>
        </p:nvSpPr>
        <p:spPr>
          <a:xfrm>
            <a:off x="2514600" y="3072384"/>
            <a:ext cx="4572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b="1" dirty="0">
                <a:solidFill>
                  <a:srgbClr val="0A3757"/>
                </a:solidFill>
                <a:latin typeface="Century Gothic" panose="020B0502020202020204" pitchFamily="34" charset="0"/>
              </a:rPr>
              <a:t>12%</a:t>
            </a:r>
            <a:endParaRPr lang="en-US" sz="1400" dirty="0">
              <a:latin typeface="Century Gothic" panose="020B0502020202020204" pitchFamily="34" charset="0"/>
            </a:endParaRPr>
          </a:p>
        </p:txBody>
      </p:sp>
      <p:sp>
        <p:nvSpPr>
          <p:cNvPr id="17" name="Text 15">
            <a:extLst>
              <a:ext uri="{FF2B5EF4-FFF2-40B4-BE49-F238E27FC236}">
                <a16:creationId xmlns:a16="http://schemas.microsoft.com/office/drawing/2014/main" id="{2EF985A9-CB73-66F0-6D6C-C3E8E88AA81C}"/>
              </a:ext>
            </a:extLst>
          </p:cNvPr>
          <p:cNvSpPr/>
          <p:nvPr/>
        </p:nvSpPr>
        <p:spPr>
          <a:xfrm>
            <a:off x="2002536" y="3456432"/>
            <a:ext cx="36576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dirty="0">
                <a:solidFill>
                  <a:srgbClr val="05203C"/>
                </a:solidFill>
                <a:latin typeface="Century Gothic" panose="020B0502020202020204" pitchFamily="34" charset="0"/>
              </a:rPr>
              <a:t>UNITAID / Others</a:t>
            </a:r>
            <a:endParaRPr lang="en-US" sz="1400" dirty="0">
              <a:latin typeface="Century Gothic" panose="020B0502020202020204" pitchFamily="34" charset="0"/>
            </a:endParaRPr>
          </a:p>
        </p:txBody>
      </p:sp>
      <p:sp>
        <p:nvSpPr>
          <p:cNvPr id="18" name="Shape 16">
            <a:extLst>
              <a:ext uri="{FF2B5EF4-FFF2-40B4-BE49-F238E27FC236}">
                <a16:creationId xmlns:a16="http://schemas.microsoft.com/office/drawing/2014/main" id="{69E3F45F-2538-DE69-8365-2A3BB9C43D2A}"/>
              </a:ext>
            </a:extLst>
          </p:cNvPr>
          <p:cNvSpPr/>
          <p:nvPr/>
        </p:nvSpPr>
        <p:spPr>
          <a:xfrm>
            <a:off x="2002536" y="3749040"/>
            <a:ext cx="3657600" cy="256032"/>
          </a:xfrm>
          <a:prstGeom prst="rect">
            <a:avLst/>
          </a:prstGeom>
          <a:solidFill>
            <a:srgbClr val="F0F4F8"/>
          </a:solidFill>
          <a:ln/>
        </p:spPr>
        <p:txBody>
          <a:bodyPr/>
          <a:lstStyle/>
          <a:p>
            <a:endParaRPr lang="en-ZM" sz="1400">
              <a:latin typeface="Century Gothic" panose="020B0502020202020204" pitchFamily="34" charset="0"/>
            </a:endParaRPr>
          </a:p>
        </p:txBody>
      </p:sp>
      <p:sp>
        <p:nvSpPr>
          <p:cNvPr id="19" name="Shape 17">
            <a:extLst>
              <a:ext uri="{FF2B5EF4-FFF2-40B4-BE49-F238E27FC236}">
                <a16:creationId xmlns:a16="http://schemas.microsoft.com/office/drawing/2014/main" id="{97CFB300-CA93-11E3-2DA8-7ACF4CE206FB}"/>
              </a:ext>
            </a:extLst>
          </p:cNvPr>
          <p:cNvSpPr/>
          <p:nvPr/>
        </p:nvSpPr>
        <p:spPr>
          <a:xfrm>
            <a:off x="2002536" y="3749040"/>
            <a:ext cx="292608" cy="256032"/>
          </a:xfrm>
          <a:prstGeom prst="rect">
            <a:avLst/>
          </a:prstGeom>
          <a:solidFill>
            <a:srgbClr val="F4A261"/>
          </a:solidFill>
          <a:ln/>
        </p:spPr>
        <p:txBody>
          <a:bodyPr/>
          <a:lstStyle/>
          <a:p>
            <a:endParaRPr lang="en-ZM" sz="1400">
              <a:latin typeface="Century Gothic" panose="020B0502020202020204" pitchFamily="34" charset="0"/>
            </a:endParaRPr>
          </a:p>
        </p:txBody>
      </p:sp>
      <p:sp>
        <p:nvSpPr>
          <p:cNvPr id="20" name="Text 18">
            <a:extLst>
              <a:ext uri="{FF2B5EF4-FFF2-40B4-BE49-F238E27FC236}">
                <a16:creationId xmlns:a16="http://schemas.microsoft.com/office/drawing/2014/main" id="{746F7E66-45FB-0A38-AED0-5E511FEAF4EF}"/>
              </a:ext>
            </a:extLst>
          </p:cNvPr>
          <p:cNvSpPr/>
          <p:nvPr/>
        </p:nvSpPr>
        <p:spPr>
          <a:xfrm>
            <a:off x="2368296" y="3730752"/>
            <a:ext cx="4572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b="1" dirty="0">
                <a:solidFill>
                  <a:srgbClr val="F4A261"/>
                </a:solidFill>
                <a:latin typeface="Century Gothic" panose="020B0502020202020204" pitchFamily="34" charset="0"/>
              </a:rPr>
              <a:t>8%</a:t>
            </a:r>
            <a:endParaRPr lang="en-US" sz="1400" dirty="0">
              <a:latin typeface="Century Gothic" panose="020B0502020202020204" pitchFamily="34" charset="0"/>
            </a:endParaRPr>
          </a:p>
        </p:txBody>
      </p:sp>
      <p:sp>
        <p:nvSpPr>
          <p:cNvPr id="21" name="Shape 19">
            <a:extLst>
              <a:ext uri="{FF2B5EF4-FFF2-40B4-BE49-F238E27FC236}">
                <a16:creationId xmlns:a16="http://schemas.microsoft.com/office/drawing/2014/main" id="{F800B5F6-1642-BFF7-2C3E-BE2679F763B8}"/>
              </a:ext>
            </a:extLst>
          </p:cNvPr>
          <p:cNvSpPr/>
          <p:nvPr/>
        </p:nvSpPr>
        <p:spPr>
          <a:xfrm>
            <a:off x="6208776" y="1069848"/>
            <a:ext cx="4297680" cy="411480"/>
          </a:xfrm>
          <a:prstGeom prst="rect">
            <a:avLst/>
          </a:prstGeom>
          <a:solidFill>
            <a:srgbClr val="028090"/>
          </a:solidFill>
          <a:ln/>
        </p:spPr>
        <p:txBody>
          <a:bodyPr/>
          <a:lstStyle/>
          <a:p>
            <a:endParaRPr lang="en-ZM" sz="1400">
              <a:latin typeface="Century Gothic" panose="020B0502020202020204" pitchFamily="34" charset="0"/>
            </a:endParaRPr>
          </a:p>
        </p:txBody>
      </p:sp>
      <p:sp>
        <p:nvSpPr>
          <p:cNvPr id="22" name="Text 20">
            <a:extLst>
              <a:ext uri="{FF2B5EF4-FFF2-40B4-BE49-F238E27FC236}">
                <a16:creationId xmlns:a16="http://schemas.microsoft.com/office/drawing/2014/main" id="{572180AD-3E61-7341-D5CA-CA3840AC5B88}"/>
              </a:ext>
            </a:extLst>
          </p:cNvPr>
          <p:cNvSpPr/>
          <p:nvPr/>
        </p:nvSpPr>
        <p:spPr>
          <a:xfrm>
            <a:off x="6208776" y="1069848"/>
            <a:ext cx="429768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4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Global Negotiated Price Points (Per Patient/Year)</a:t>
            </a:r>
            <a:endParaRPr lang="en-US" sz="1400" dirty="0">
              <a:latin typeface="Century Gothic" panose="020B0502020202020204" pitchFamily="34" charset="0"/>
            </a:endParaRPr>
          </a:p>
        </p:txBody>
      </p:sp>
      <p:sp>
        <p:nvSpPr>
          <p:cNvPr id="23" name="Shape 21">
            <a:extLst>
              <a:ext uri="{FF2B5EF4-FFF2-40B4-BE49-F238E27FC236}">
                <a16:creationId xmlns:a16="http://schemas.microsoft.com/office/drawing/2014/main" id="{B372C028-B37E-5F2A-B922-1C69D5397380}"/>
              </a:ext>
            </a:extLst>
          </p:cNvPr>
          <p:cNvSpPr/>
          <p:nvPr/>
        </p:nvSpPr>
        <p:spPr>
          <a:xfrm>
            <a:off x="6208776" y="1527048"/>
            <a:ext cx="4297680" cy="475488"/>
          </a:xfrm>
          <a:prstGeom prst="rect">
            <a:avLst/>
          </a:prstGeom>
          <a:solidFill>
            <a:srgbClr val="0A3757"/>
          </a:solidFill>
          <a:ln/>
        </p:spPr>
        <p:txBody>
          <a:bodyPr/>
          <a:lstStyle/>
          <a:p>
            <a:endParaRPr lang="en-ZM" sz="1400">
              <a:latin typeface="Century Gothic" panose="020B0502020202020204" pitchFamily="34" charset="0"/>
            </a:endParaRPr>
          </a:p>
        </p:txBody>
      </p:sp>
      <p:sp>
        <p:nvSpPr>
          <p:cNvPr id="24" name="Text 22">
            <a:extLst>
              <a:ext uri="{FF2B5EF4-FFF2-40B4-BE49-F238E27FC236}">
                <a16:creationId xmlns:a16="http://schemas.microsoft.com/office/drawing/2014/main" id="{DE304DF2-4DF8-4A0E-D178-1638ACDC54F0}"/>
              </a:ext>
            </a:extLst>
          </p:cNvPr>
          <p:cNvSpPr/>
          <p:nvPr/>
        </p:nvSpPr>
        <p:spPr>
          <a:xfrm>
            <a:off x="6254496" y="1527048"/>
            <a:ext cx="1005840" cy="4754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Product</a:t>
            </a:r>
            <a:endParaRPr lang="en-US" sz="1400" dirty="0">
              <a:latin typeface="Century Gothic" panose="020B0502020202020204" pitchFamily="34" charset="0"/>
            </a:endParaRPr>
          </a:p>
        </p:txBody>
      </p:sp>
      <p:sp>
        <p:nvSpPr>
          <p:cNvPr id="25" name="Text 23">
            <a:extLst>
              <a:ext uri="{FF2B5EF4-FFF2-40B4-BE49-F238E27FC236}">
                <a16:creationId xmlns:a16="http://schemas.microsoft.com/office/drawing/2014/main" id="{4DDAD20B-E3B8-8402-4553-5A735C1E2AD9}"/>
              </a:ext>
            </a:extLst>
          </p:cNvPr>
          <p:cNvSpPr/>
          <p:nvPr/>
        </p:nvSpPr>
        <p:spPr>
          <a:xfrm>
            <a:off x="7328916" y="1527048"/>
            <a:ext cx="1005840" cy="4754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List Price</a:t>
            </a:r>
            <a:endParaRPr lang="en-US" sz="1400" dirty="0">
              <a:latin typeface="Century Gothic" panose="020B0502020202020204" pitchFamily="34" charset="0"/>
            </a:endParaRPr>
          </a:p>
        </p:txBody>
      </p:sp>
      <p:sp>
        <p:nvSpPr>
          <p:cNvPr id="26" name="Text 24">
            <a:extLst>
              <a:ext uri="{FF2B5EF4-FFF2-40B4-BE49-F238E27FC236}">
                <a16:creationId xmlns:a16="http://schemas.microsoft.com/office/drawing/2014/main" id="{9664EF0B-B572-EA01-FAC4-FBEEF851DB08}"/>
              </a:ext>
            </a:extLst>
          </p:cNvPr>
          <p:cNvSpPr/>
          <p:nvPr/>
        </p:nvSpPr>
        <p:spPr>
          <a:xfrm>
            <a:off x="8403336" y="1527048"/>
            <a:ext cx="1005840" cy="4754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LMIC Tier</a:t>
            </a:r>
            <a:endParaRPr lang="en-US" sz="1400" dirty="0">
              <a:latin typeface="Century Gothic" panose="020B0502020202020204" pitchFamily="34" charset="0"/>
            </a:endParaRPr>
          </a:p>
        </p:txBody>
      </p:sp>
      <p:sp>
        <p:nvSpPr>
          <p:cNvPr id="27" name="Text 25">
            <a:extLst>
              <a:ext uri="{FF2B5EF4-FFF2-40B4-BE49-F238E27FC236}">
                <a16:creationId xmlns:a16="http://schemas.microsoft.com/office/drawing/2014/main" id="{7F4FFCAC-73E2-B5DF-8F5A-A365FA53B84B}"/>
              </a:ext>
            </a:extLst>
          </p:cNvPr>
          <p:cNvSpPr/>
          <p:nvPr/>
        </p:nvSpPr>
        <p:spPr>
          <a:xfrm>
            <a:off x="9477756" y="1527048"/>
            <a:ext cx="1005840" cy="4754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Zambia Target</a:t>
            </a:r>
            <a:endParaRPr lang="en-US" sz="1400" dirty="0">
              <a:latin typeface="Century Gothic" panose="020B0502020202020204" pitchFamily="34" charset="0"/>
            </a:endParaRPr>
          </a:p>
        </p:txBody>
      </p:sp>
      <p:sp>
        <p:nvSpPr>
          <p:cNvPr id="28" name="Shape 26">
            <a:extLst>
              <a:ext uri="{FF2B5EF4-FFF2-40B4-BE49-F238E27FC236}">
                <a16:creationId xmlns:a16="http://schemas.microsoft.com/office/drawing/2014/main" id="{13198BA2-E4C4-D680-B7BC-69830714F1A1}"/>
              </a:ext>
            </a:extLst>
          </p:cNvPr>
          <p:cNvSpPr/>
          <p:nvPr/>
        </p:nvSpPr>
        <p:spPr>
          <a:xfrm>
            <a:off x="6208776" y="2002536"/>
            <a:ext cx="4297680" cy="475488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n-ZM" sz="1400">
              <a:latin typeface="Century Gothic" panose="020B0502020202020204" pitchFamily="34" charset="0"/>
            </a:endParaRPr>
          </a:p>
        </p:txBody>
      </p:sp>
      <p:sp>
        <p:nvSpPr>
          <p:cNvPr id="29" name="Text 27">
            <a:extLst>
              <a:ext uri="{FF2B5EF4-FFF2-40B4-BE49-F238E27FC236}">
                <a16:creationId xmlns:a16="http://schemas.microsoft.com/office/drawing/2014/main" id="{6F9706E1-7E8D-333D-3432-7A113A900EFB}"/>
              </a:ext>
            </a:extLst>
          </p:cNvPr>
          <p:cNvSpPr/>
          <p:nvPr/>
        </p:nvSpPr>
        <p:spPr>
          <a:xfrm>
            <a:off x="6254496" y="2002536"/>
            <a:ext cx="1005840" cy="4754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dirty="0">
                <a:solidFill>
                  <a:srgbClr val="05203C"/>
                </a:solidFill>
                <a:latin typeface="Century Gothic" panose="020B0502020202020204" pitchFamily="34" charset="0"/>
              </a:rPr>
              <a:t>CAB-LA</a:t>
            </a:r>
            <a:endParaRPr lang="en-US" sz="1400" dirty="0">
              <a:latin typeface="Century Gothic" panose="020B0502020202020204" pitchFamily="34" charset="0"/>
            </a:endParaRPr>
          </a:p>
        </p:txBody>
      </p:sp>
      <p:sp>
        <p:nvSpPr>
          <p:cNvPr id="30" name="Text 28">
            <a:extLst>
              <a:ext uri="{FF2B5EF4-FFF2-40B4-BE49-F238E27FC236}">
                <a16:creationId xmlns:a16="http://schemas.microsoft.com/office/drawing/2014/main" id="{D943BE32-3A07-46C3-2247-89B5573C3FCC}"/>
              </a:ext>
            </a:extLst>
          </p:cNvPr>
          <p:cNvSpPr/>
          <p:nvPr/>
        </p:nvSpPr>
        <p:spPr>
          <a:xfrm>
            <a:off x="7328916" y="2002536"/>
            <a:ext cx="1005840" cy="4754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dirty="0">
                <a:solidFill>
                  <a:srgbClr val="05203C"/>
                </a:solidFill>
                <a:latin typeface="Century Gothic" panose="020B0502020202020204" pitchFamily="34" charset="0"/>
              </a:rPr>
              <a:t>~$22,200</a:t>
            </a:r>
            <a:endParaRPr lang="en-US" sz="1400" dirty="0">
              <a:latin typeface="Century Gothic" panose="020B0502020202020204" pitchFamily="34" charset="0"/>
            </a:endParaRPr>
          </a:p>
        </p:txBody>
      </p:sp>
      <p:sp>
        <p:nvSpPr>
          <p:cNvPr id="31" name="Text 29">
            <a:extLst>
              <a:ext uri="{FF2B5EF4-FFF2-40B4-BE49-F238E27FC236}">
                <a16:creationId xmlns:a16="http://schemas.microsoft.com/office/drawing/2014/main" id="{6BDAECAE-32AA-1A61-A297-A4390FA37734}"/>
              </a:ext>
            </a:extLst>
          </p:cNvPr>
          <p:cNvSpPr/>
          <p:nvPr/>
        </p:nvSpPr>
        <p:spPr>
          <a:xfrm>
            <a:off x="8403336" y="2002536"/>
            <a:ext cx="1005840" cy="4754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dirty="0">
                <a:solidFill>
                  <a:srgbClr val="05203C"/>
                </a:solidFill>
                <a:latin typeface="Century Gothic" panose="020B0502020202020204" pitchFamily="34" charset="0"/>
              </a:rPr>
              <a:t>~$270</a:t>
            </a:r>
            <a:endParaRPr lang="en-US" sz="1400" dirty="0">
              <a:latin typeface="Century Gothic" panose="020B0502020202020204" pitchFamily="34" charset="0"/>
            </a:endParaRPr>
          </a:p>
        </p:txBody>
      </p:sp>
      <p:sp>
        <p:nvSpPr>
          <p:cNvPr id="32" name="Text 30">
            <a:extLst>
              <a:ext uri="{FF2B5EF4-FFF2-40B4-BE49-F238E27FC236}">
                <a16:creationId xmlns:a16="http://schemas.microsoft.com/office/drawing/2014/main" id="{1317D893-D511-859A-06DA-B0B23696EBF6}"/>
              </a:ext>
            </a:extLst>
          </p:cNvPr>
          <p:cNvSpPr/>
          <p:nvPr/>
        </p:nvSpPr>
        <p:spPr>
          <a:xfrm>
            <a:off x="9477756" y="2002536"/>
            <a:ext cx="1005840" cy="4754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dirty="0">
                <a:solidFill>
                  <a:srgbClr val="02C39A"/>
                </a:solidFill>
                <a:latin typeface="Century Gothic" panose="020B0502020202020204" pitchFamily="34" charset="0"/>
              </a:rPr>
              <a:t>$120–180</a:t>
            </a:r>
            <a:endParaRPr lang="en-US" sz="1400" dirty="0">
              <a:latin typeface="Century Gothic" panose="020B0502020202020204" pitchFamily="34" charset="0"/>
            </a:endParaRPr>
          </a:p>
        </p:txBody>
      </p:sp>
      <p:sp>
        <p:nvSpPr>
          <p:cNvPr id="33" name="Shape 31">
            <a:extLst>
              <a:ext uri="{FF2B5EF4-FFF2-40B4-BE49-F238E27FC236}">
                <a16:creationId xmlns:a16="http://schemas.microsoft.com/office/drawing/2014/main" id="{14CDC530-9C84-5FC3-E3FE-E8CC331D0D4A}"/>
              </a:ext>
            </a:extLst>
          </p:cNvPr>
          <p:cNvSpPr/>
          <p:nvPr/>
        </p:nvSpPr>
        <p:spPr>
          <a:xfrm>
            <a:off x="6208776" y="2478024"/>
            <a:ext cx="4297680" cy="475488"/>
          </a:xfrm>
          <a:prstGeom prst="rect">
            <a:avLst/>
          </a:prstGeom>
          <a:solidFill>
            <a:srgbClr val="E8F7F5"/>
          </a:solidFill>
          <a:ln/>
        </p:spPr>
        <p:txBody>
          <a:bodyPr/>
          <a:lstStyle/>
          <a:p>
            <a:endParaRPr lang="en-ZM" sz="1400">
              <a:latin typeface="Century Gothic" panose="020B0502020202020204" pitchFamily="34" charset="0"/>
            </a:endParaRPr>
          </a:p>
        </p:txBody>
      </p:sp>
      <p:sp>
        <p:nvSpPr>
          <p:cNvPr id="34" name="Text 32">
            <a:extLst>
              <a:ext uri="{FF2B5EF4-FFF2-40B4-BE49-F238E27FC236}">
                <a16:creationId xmlns:a16="http://schemas.microsoft.com/office/drawing/2014/main" id="{E3D231B9-79F1-55B7-858A-DAC0DBC841F3}"/>
              </a:ext>
            </a:extLst>
          </p:cNvPr>
          <p:cNvSpPr/>
          <p:nvPr/>
        </p:nvSpPr>
        <p:spPr>
          <a:xfrm>
            <a:off x="6254496" y="2478024"/>
            <a:ext cx="1005840" cy="4754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dirty="0">
                <a:solidFill>
                  <a:srgbClr val="05203C"/>
                </a:solidFill>
                <a:latin typeface="Century Gothic" panose="020B0502020202020204" pitchFamily="34" charset="0"/>
              </a:rPr>
              <a:t>LEN (Gilead)</a:t>
            </a:r>
            <a:endParaRPr lang="en-US" sz="1400" dirty="0">
              <a:latin typeface="Century Gothic" panose="020B0502020202020204" pitchFamily="34" charset="0"/>
            </a:endParaRPr>
          </a:p>
        </p:txBody>
      </p:sp>
      <p:sp>
        <p:nvSpPr>
          <p:cNvPr id="35" name="Text 33">
            <a:extLst>
              <a:ext uri="{FF2B5EF4-FFF2-40B4-BE49-F238E27FC236}">
                <a16:creationId xmlns:a16="http://schemas.microsoft.com/office/drawing/2014/main" id="{43987506-2F19-919F-D514-09ED38ED4BB9}"/>
              </a:ext>
            </a:extLst>
          </p:cNvPr>
          <p:cNvSpPr/>
          <p:nvPr/>
        </p:nvSpPr>
        <p:spPr>
          <a:xfrm>
            <a:off x="7328916" y="2478024"/>
            <a:ext cx="1005840" cy="4754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dirty="0">
                <a:solidFill>
                  <a:srgbClr val="05203C"/>
                </a:solidFill>
                <a:latin typeface="Century Gothic" panose="020B0502020202020204" pitchFamily="34" charset="0"/>
              </a:rPr>
              <a:t>~$42,250</a:t>
            </a:r>
            <a:endParaRPr lang="en-US" sz="1400" dirty="0">
              <a:latin typeface="Century Gothic" panose="020B0502020202020204" pitchFamily="34" charset="0"/>
            </a:endParaRPr>
          </a:p>
        </p:txBody>
      </p:sp>
      <p:sp>
        <p:nvSpPr>
          <p:cNvPr id="36" name="Text 34">
            <a:extLst>
              <a:ext uri="{FF2B5EF4-FFF2-40B4-BE49-F238E27FC236}">
                <a16:creationId xmlns:a16="http://schemas.microsoft.com/office/drawing/2014/main" id="{875729D0-30DD-FFC2-34F0-768D45AF756B}"/>
              </a:ext>
            </a:extLst>
          </p:cNvPr>
          <p:cNvSpPr/>
          <p:nvPr/>
        </p:nvSpPr>
        <p:spPr>
          <a:xfrm>
            <a:off x="8403336" y="2478024"/>
            <a:ext cx="1005840" cy="4754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dirty="0">
                <a:solidFill>
                  <a:srgbClr val="05203C"/>
                </a:solidFill>
                <a:latin typeface="Century Gothic" panose="020B0502020202020204" pitchFamily="34" charset="0"/>
              </a:rPr>
              <a:t>~$400</a:t>
            </a:r>
            <a:endParaRPr lang="en-US" sz="1400" dirty="0">
              <a:latin typeface="Century Gothic" panose="020B0502020202020204" pitchFamily="34" charset="0"/>
            </a:endParaRPr>
          </a:p>
        </p:txBody>
      </p:sp>
      <p:sp>
        <p:nvSpPr>
          <p:cNvPr id="37" name="Text 35">
            <a:extLst>
              <a:ext uri="{FF2B5EF4-FFF2-40B4-BE49-F238E27FC236}">
                <a16:creationId xmlns:a16="http://schemas.microsoft.com/office/drawing/2014/main" id="{F5E88DE1-9A23-46FF-2D9C-0576DEEDD6BF}"/>
              </a:ext>
            </a:extLst>
          </p:cNvPr>
          <p:cNvSpPr/>
          <p:nvPr/>
        </p:nvSpPr>
        <p:spPr>
          <a:xfrm>
            <a:off x="9477756" y="2478024"/>
            <a:ext cx="1005840" cy="4754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dirty="0">
                <a:solidFill>
                  <a:srgbClr val="02C39A"/>
                </a:solidFill>
                <a:latin typeface="Century Gothic" panose="020B0502020202020204" pitchFamily="34" charset="0"/>
              </a:rPr>
              <a:t>TBD 2025</a:t>
            </a:r>
            <a:endParaRPr lang="en-US" sz="1400" dirty="0">
              <a:latin typeface="Century Gothic" panose="020B0502020202020204" pitchFamily="34" charset="0"/>
            </a:endParaRPr>
          </a:p>
        </p:txBody>
      </p:sp>
      <p:sp>
        <p:nvSpPr>
          <p:cNvPr id="38" name="Shape 36">
            <a:extLst>
              <a:ext uri="{FF2B5EF4-FFF2-40B4-BE49-F238E27FC236}">
                <a16:creationId xmlns:a16="http://schemas.microsoft.com/office/drawing/2014/main" id="{380A626F-75E0-A8AD-CB58-B3FF7738F304}"/>
              </a:ext>
            </a:extLst>
          </p:cNvPr>
          <p:cNvSpPr/>
          <p:nvPr/>
        </p:nvSpPr>
        <p:spPr>
          <a:xfrm>
            <a:off x="6208776" y="2953512"/>
            <a:ext cx="4297680" cy="475488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n-ZM" sz="1400">
              <a:latin typeface="Century Gothic" panose="020B0502020202020204" pitchFamily="34" charset="0"/>
            </a:endParaRPr>
          </a:p>
        </p:txBody>
      </p:sp>
      <p:sp>
        <p:nvSpPr>
          <p:cNvPr id="39" name="Text 37">
            <a:extLst>
              <a:ext uri="{FF2B5EF4-FFF2-40B4-BE49-F238E27FC236}">
                <a16:creationId xmlns:a16="http://schemas.microsoft.com/office/drawing/2014/main" id="{325B8AC7-7BAB-D3A4-E526-C750D08CC254}"/>
              </a:ext>
            </a:extLst>
          </p:cNvPr>
          <p:cNvSpPr/>
          <p:nvPr/>
        </p:nvSpPr>
        <p:spPr>
          <a:xfrm>
            <a:off x="6254496" y="2953512"/>
            <a:ext cx="1005840" cy="4754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dirty="0">
                <a:solidFill>
                  <a:srgbClr val="05203C"/>
                </a:solidFill>
                <a:latin typeface="Century Gothic" panose="020B0502020202020204" pitchFamily="34" charset="0"/>
              </a:rPr>
              <a:t>LEN (Generic)</a:t>
            </a:r>
            <a:endParaRPr lang="en-US" sz="1400" dirty="0">
              <a:latin typeface="Century Gothic" panose="020B0502020202020204" pitchFamily="34" charset="0"/>
            </a:endParaRPr>
          </a:p>
        </p:txBody>
      </p:sp>
      <p:sp>
        <p:nvSpPr>
          <p:cNvPr id="40" name="Text 38">
            <a:extLst>
              <a:ext uri="{FF2B5EF4-FFF2-40B4-BE49-F238E27FC236}">
                <a16:creationId xmlns:a16="http://schemas.microsoft.com/office/drawing/2014/main" id="{327E9B77-F793-B700-C9B0-32A673CFE882}"/>
              </a:ext>
            </a:extLst>
          </p:cNvPr>
          <p:cNvSpPr/>
          <p:nvPr/>
        </p:nvSpPr>
        <p:spPr>
          <a:xfrm>
            <a:off x="7328916" y="2953512"/>
            <a:ext cx="1005840" cy="4754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dirty="0">
                <a:solidFill>
                  <a:srgbClr val="05203C"/>
                </a:solidFill>
                <a:latin typeface="Century Gothic" panose="020B0502020202020204" pitchFamily="34" charset="0"/>
              </a:rPr>
              <a:t>N/A</a:t>
            </a:r>
            <a:endParaRPr lang="en-US" sz="1400" dirty="0">
              <a:latin typeface="Century Gothic" panose="020B0502020202020204" pitchFamily="34" charset="0"/>
            </a:endParaRPr>
          </a:p>
        </p:txBody>
      </p:sp>
      <p:sp>
        <p:nvSpPr>
          <p:cNvPr id="41" name="Text 39">
            <a:extLst>
              <a:ext uri="{FF2B5EF4-FFF2-40B4-BE49-F238E27FC236}">
                <a16:creationId xmlns:a16="http://schemas.microsoft.com/office/drawing/2014/main" id="{00BE1234-DE38-1CAB-24AB-66FBEA6349B2}"/>
              </a:ext>
            </a:extLst>
          </p:cNvPr>
          <p:cNvSpPr/>
          <p:nvPr/>
        </p:nvSpPr>
        <p:spPr>
          <a:xfrm>
            <a:off x="8403336" y="2953512"/>
            <a:ext cx="1005840" cy="4754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dirty="0">
                <a:solidFill>
                  <a:srgbClr val="05203C"/>
                </a:solidFill>
                <a:latin typeface="Century Gothic" panose="020B0502020202020204" pitchFamily="34" charset="0"/>
              </a:rPr>
              <a:t>~$40–100</a:t>
            </a:r>
            <a:endParaRPr lang="en-US" sz="1400" dirty="0">
              <a:latin typeface="Century Gothic" panose="020B0502020202020204" pitchFamily="34" charset="0"/>
            </a:endParaRPr>
          </a:p>
        </p:txBody>
      </p:sp>
      <p:sp>
        <p:nvSpPr>
          <p:cNvPr id="42" name="Text 40">
            <a:extLst>
              <a:ext uri="{FF2B5EF4-FFF2-40B4-BE49-F238E27FC236}">
                <a16:creationId xmlns:a16="http://schemas.microsoft.com/office/drawing/2014/main" id="{D8BD5A6B-1EC1-1334-7533-76B1370F5156}"/>
              </a:ext>
            </a:extLst>
          </p:cNvPr>
          <p:cNvSpPr/>
          <p:nvPr/>
        </p:nvSpPr>
        <p:spPr>
          <a:xfrm>
            <a:off x="9477756" y="2953512"/>
            <a:ext cx="1005840" cy="4754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dirty="0">
                <a:solidFill>
                  <a:srgbClr val="02C39A"/>
                </a:solidFill>
                <a:latin typeface="Century Gothic" panose="020B0502020202020204" pitchFamily="34" charset="0"/>
              </a:rPr>
              <a:t>&lt;$100</a:t>
            </a:r>
            <a:endParaRPr lang="en-US" sz="1400" dirty="0">
              <a:latin typeface="Century Gothic" panose="020B0502020202020204" pitchFamily="34" charset="0"/>
            </a:endParaRPr>
          </a:p>
        </p:txBody>
      </p:sp>
      <p:sp>
        <p:nvSpPr>
          <p:cNvPr id="43" name="Text 41">
            <a:extLst>
              <a:ext uri="{FF2B5EF4-FFF2-40B4-BE49-F238E27FC236}">
                <a16:creationId xmlns:a16="http://schemas.microsoft.com/office/drawing/2014/main" id="{3C9297F2-D183-C7AD-ED95-D7A0D5C22349}"/>
              </a:ext>
            </a:extLst>
          </p:cNvPr>
          <p:cNvSpPr/>
          <p:nvPr/>
        </p:nvSpPr>
        <p:spPr>
          <a:xfrm>
            <a:off x="6208776" y="3538728"/>
            <a:ext cx="429768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b="1" dirty="0">
                <a:solidFill>
                  <a:srgbClr val="0A3757"/>
                </a:solidFill>
                <a:latin typeface="Century Gothic" panose="020B0502020202020204" pitchFamily="34" charset="0"/>
              </a:rPr>
              <a:t>Key Procurement Actions</a:t>
            </a:r>
            <a:endParaRPr lang="en-US" sz="1400" dirty="0">
              <a:latin typeface="Century Gothic" panose="020B0502020202020204" pitchFamily="34" charset="0"/>
            </a:endParaRPr>
          </a:p>
        </p:txBody>
      </p:sp>
      <p:sp>
        <p:nvSpPr>
          <p:cNvPr id="44" name="Text 42">
            <a:extLst>
              <a:ext uri="{FF2B5EF4-FFF2-40B4-BE49-F238E27FC236}">
                <a16:creationId xmlns:a16="http://schemas.microsoft.com/office/drawing/2014/main" id="{ED3FFC5A-305A-2A06-EC9B-21876821C61B}"/>
              </a:ext>
            </a:extLst>
          </p:cNvPr>
          <p:cNvSpPr/>
          <p:nvPr/>
        </p:nvSpPr>
        <p:spPr>
          <a:xfrm>
            <a:off x="6185916" y="4379977"/>
            <a:ext cx="4297680" cy="11887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342900" indent="-342900">
              <a:buSzPct val="100000"/>
              <a:buChar char="•"/>
            </a:pPr>
            <a:r>
              <a:rPr lang="en-US" sz="1400" dirty="0">
                <a:solidFill>
                  <a:srgbClr val="05203C"/>
                </a:solidFill>
                <a:latin typeface="Century Gothic" panose="020B0502020202020204" pitchFamily="34" charset="0"/>
              </a:rPr>
              <a:t>Pooled procurement via PEPFAR SCMS and Global Fund PSM</a:t>
            </a:r>
            <a:endParaRPr lang="en-US" sz="1400" dirty="0">
              <a:latin typeface="Century Gothic" panose="020B0502020202020204" pitchFamily="34" charset="0"/>
            </a:endParaRPr>
          </a:p>
          <a:p>
            <a:pPr marL="342900" indent="-342900">
              <a:buSzPct val="100000"/>
              <a:buChar char="•"/>
            </a:pPr>
            <a:r>
              <a:rPr lang="en-US" sz="1400" dirty="0">
                <a:solidFill>
                  <a:srgbClr val="05203C"/>
                </a:solidFill>
                <a:latin typeface="Century Gothic" panose="020B0502020202020204" pitchFamily="34" charset="0"/>
              </a:rPr>
              <a:t>Voluntary licensing agreements with generic manufacturers (Viatris, Cipla)</a:t>
            </a:r>
            <a:endParaRPr lang="en-US" sz="1400" dirty="0">
              <a:latin typeface="Century Gothic" panose="020B0502020202020204" pitchFamily="34" charset="0"/>
            </a:endParaRPr>
          </a:p>
          <a:p>
            <a:pPr marL="342900" indent="-342900">
              <a:buSzPct val="100000"/>
              <a:buChar char="•"/>
            </a:pPr>
            <a:r>
              <a:rPr lang="en-US" sz="1400" dirty="0">
                <a:solidFill>
                  <a:srgbClr val="05203C"/>
                </a:solidFill>
                <a:latin typeface="Century Gothic" panose="020B0502020202020204" pitchFamily="34" charset="0"/>
              </a:rPr>
              <a:t>ZAMMSA strategic stockpile: 6-month buffer target established</a:t>
            </a:r>
            <a:endParaRPr lang="en-US" sz="1400" dirty="0">
              <a:latin typeface="Century Gothic" panose="020B0502020202020204" pitchFamily="34" charset="0"/>
            </a:endParaRPr>
          </a:p>
          <a:p>
            <a:pPr marL="342900" indent="-342900">
              <a:buSzPct val="100000"/>
              <a:buChar char="•"/>
            </a:pPr>
            <a:r>
              <a:rPr lang="en-US" sz="1400" dirty="0">
                <a:solidFill>
                  <a:srgbClr val="05203C"/>
                </a:solidFill>
                <a:latin typeface="Century Gothic" panose="020B0502020202020204" pitchFamily="34" charset="0"/>
              </a:rPr>
              <a:t>Annual quantification &amp; forecasting with CHAI &amp; GHSC-PSM</a:t>
            </a:r>
            <a:endParaRPr lang="en-US" sz="14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1870936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1036320"/>
          </a:xfrm>
          <a:prstGeom prst="rect">
            <a:avLst/>
          </a:prstGeom>
          <a:solidFill>
            <a:srgbClr val="0A3757"/>
          </a:solidFill>
          <a:ln/>
        </p:spPr>
        <p:txBody>
          <a:bodyPr/>
          <a:lstStyle/>
          <a:p>
            <a:pPr defTabSz="1219170"/>
            <a:endParaRPr lang="en-ZM"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" name="Text 1"/>
          <p:cNvSpPr/>
          <p:nvPr/>
        </p:nvSpPr>
        <p:spPr>
          <a:xfrm>
            <a:off x="487680" y="182880"/>
            <a:ext cx="11216640" cy="6705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defTabSz="1219170"/>
            <a:r>
              <a:rPr lang="en-US" sz="2400" b="1" dirty="0">
                <a:solidFill>
                  <a:srgbClr val="FFFFFF"/>
                </a:solidFill>
                <a:latin typeface="Calibri" panose="020F0502020204030204"/>
              </a:rPr>
              <a:t>CHALLENGES &amp; RISK MITIGATION</a:t>
            </a:r>
            <a:endParaRPr lang="en-US" sz="2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Shape 2"/>
          <p:cNvSpPr/>
          <p:nvPr/>
        </p:nvSpPr>
        <p:spPr>
          <a:xfrm>
            <a:off x="365760" y="1219200"/>
            <a:ext cx="11460480" cy="548640"/>
          </a:xfrm>
          <a:prstGeom prst="rect">
            <a:avLst/>
          </a:prstGeom>
          <a:solidFill>
            <a:srgbClr val="028090"/>
          </a:solidFill>
          <a:ln/>
        </p:spPr>
        <p:txBody>
          <a:bodyPr/>
          <a:lstStyle/>
          <a:p>
            <a:pPr defTabSz="1219170"/>
            <a:endParaRPr lang="en-ZM"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Text 3"/>
          <p:cNvSpPr/>
          <p:nvPr/>
        </p:nvSpPr>
        <p:spPr>
          <a:xfrm>
            <a:off x="426720" y="1219200"/>
            <a:ext cx="341376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defTabSz="1219170"/>
            <a:r>
              <a:rPr lang="en-US" sz="1600" b="1" dirty="0">
                <a:solidFill>
                  <a:srgbClr val="FFFFFF"/>
                </a:solidFill>
                <a:latin typeface="Calibri" panose="020F0502020204030204"/>
              </a:rPr>
              <a:t>Risk</a:t>
            </a:r>
            <a:endParaRPr lang="en-US" sz="16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Text 4"/>
          <p:cNvSpPr/>
          <p:nvPr/>
        </p:nvSpPr>
        <p:spPr>
          <a:xfrm>
            <a:off x="3840480" y="1219200"/>
            <a:ext cx="109728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defTabSz="1219170"/>
            <a:r>
              <a:rPr lang="en-US" sz="1600" b="1" dirty="0">
                <a:solidFill>
                  <a:srgbClr val="FFFFFF"/>
                </a:solidFill>
                <a:latin typeface="Calibri" panose="020F0502020204030204"/>
              </a:rPr>
              <a:t>Level</a:t>
            </a:r>
            <a:endParaRPr lang="en-US" sz="16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Text 5"/>
          <p:cNvSpPr/>
          <p:nvPr/>
        </p:nvSpPr>
        <p:spPr>
          <a:xfrm>
            <a:off x="4937760" y="1219200"/>
            <a:ext cx="694944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defTabSz="1219170"/>
            <a:r>
              <a:rPr lang="en-US" sz="1600" b="1" dirty="0">
                <a:solidFill>
                  <a:srgbClr val="FFFFFF"/>
                </a:solidFill>
                <a:latin typeface="Calibri" panose="020F0502020204030204"/>
              </a:rPr>
              <a:t>Mitigation Strategy</a:t>
            </a:r>
            <a:endParaRPr lang="en-US" sz="16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Shape 6"/>
          <p:cNvSpPr/>
          <p:nvPr/>
        </p:nvSpPr>
        <p:spPr>
          <a:xfrm>
            <a:off x="365760" y="1767840"/>
            <a:ext cx="11460480" cy="768096"/>
          </a:xfrm>
          <a:prstGeom prst="rect">
            <a:avLst/>
          </a:prstGeom>
          <a:solidFill>
            <a:srgbClr val="FFF5F5"/>
          </a:solidFill>
          <a:ln/>
        </p:spPr>
        <p:txBody>
          <a:bodyPr/>
          <a:lstStyle/>
          <a:p>
            <a:pPr defTabSz="1219170"/>
            <a:endParaRPr lang="en-ZM"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Text 7"/>
          <p:cNvSpPr/>
          <p:nvPr/>
        </p:nvSpPr>
        <p:spPr>
          <a:xfrm>
            <a:off x="426720" y="1767840"/>
            <a:ext cx="3352800" cy="7680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defTabSz="1219170"/>
            <a:r>
              <a:rPr lang="en-US" sz="1467" b="1" dirty="0">
                <a:solidFill>
                  <a:srgbClr val="05203C"/>
                </a:solidFill>
                <a:latin typeface="Calibri" panose="020F0502020204030204"/>
              </a:rPr>
              <a:t>Supply chain disruption</a:t>
            </a:r>
            <a:endParaRPr lang="en-US" sz="1467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" name="Shape 8"/>
          <p:cNvSpPr/>
          <p:nvPr/>
        </p:nvSpPr>
        <p:spPr>
          <a:xfrm>
            <a:off x="3840480" y="1950720"/>
            <a:ext cx="1036320" cy="402336"/>
          </a:xfrm>
          <a:prstGeom prst="roundRect">
            <a:avLst>
              <a:gd name="adj" fmla="val 15152"/>
            </a:avLst>
          </a:prstGeom>
          <a:solidFill>
            <a:srgbClr val="E53E3E"/>
          </a:solidFill>
          <a:ln/>
        </p:spPr>
        <p:txBody>
          <a:bodyPr/>
          <a:lstStyle/>
          <a:p>
            <a:pPr defTabSz="1219170"/>
            <a:endParaRPr lang="en-ZM"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Text 9"/>
          <p:cNvSpPr/>
          <p:nvPr/>
        </p:nvSpPr>
        <p:spPr>
          <a:xfrm>
            <a:off x="3840480" y="1950720"/>
            <a:ext cx="1036320" cy="40233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defTabSz="1219170"/>
            <a:r>
              <a:rPr lang="en-US" sz="1200" b="1" dirty="0">
                <a:solidFill>
                  <a:srgbClr val="FFFFFF"/>
                </a:solidFill>
                <a:latin typeface="Calibri" panose="020F0502020204030204"/>
              </a:rPr>
              <a:t>High</a:t>
            </a:r>
            <a:endParaRPr lang="en-US" sz="12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" name="Text 10"/>
          <p:cNvSpPr/>
          <p:nvPr/>
        </p:nvSpPr>
        <p:spPr>
          <a:xfrm>
            <a:off x="4937760" y="1767840"/>
            <a:ext cx="6766560" cy="768096"/>
          </a:xfrm>
          <a:prstGeom prst="rect">
            <a:avLst/>
          </a:prstGeom>
          <a:noFill/>
          <a:ln/>
        </p:spPr>
        <p:txBody>
          <a:bodyPr wrap="square" lIns="0" tIns="67733" rIns="67733" bIns="0" rtlCol="0" anchor="ctr"/>
          <a:lstStyle/>
          <a:p>
            <a:pPr defTabSz="1219170"/>
            <a:r>
              <a:rPr lang="en-US" sz="1400" dirty="0">
                <a:solidFill>
                  <a:srgbClr val="05203C"/>
                </a:solidFill>
                <a:latin typeface="Calibri" panose="020F0502020204030204"/>
              </a:rPr>
              <a:t>6-month strategic reserve; dual-supplier contracts; ZAMMSA integration</a:t>
            </a:r>
            <a:endParaRPr lang="en-US" sz="1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3" name="Shape 11"/>
          <p:cNvSpPr/>
          <p:nvPr/>
        </p:nvSpPr>
        <p:spPr>
          <a:xfrm>
            <a:off x="365760" y="2535936"/>
            <a:ext cx="11460480" cy="768096"/>
          </a:xfrm>
          <a:prstGeom prst="rect">
            <a:avLst/>
          </a:prstGeom>
          <a:solidFill>
            <a:srgbClr val="FFF5F5"/>
          </a:solidFill>
          <a:ln/>
        </p:spPr>
        <p:txBody>
          <a:bodyPr/>
          <a:lstStyle/>
          <a:p>
            <a:pPr defTabSz="1219170"/>
            <a:endParaRPr lang="en-ZM"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" name="Text 12"/>
          <p:cNvSpPr/>
          <p:nvPr/>
        </p:nvSpPr>
        <p:spPr>
          <a:xfrm>
            <a:off x="426720" y="2535936"/>
            <a:ext cx="3352800" cy="7680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defTabSz="1219170"/>
            <a:r>
              <a:rPr lang="en-US" sz="1467" b="1" dirty="0">
                <a:solidFill>
                  <a:srgbClr val="05203C"/>
                </a:solidFill>
                <a:latin typeface="Calibri" panose="020F0502020204030204"/>
              </a:rPr>
              <a:t>Cold chain failure in rural areas</a:t>
            </a:r>
            <a:endParaRPr lang="en-US" sz="1467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" name="Shape 13"/>
          <p:cNvSpPr/>
          <p:nvPr/>
        </p:nvSpPr>
        <p:spPr>
          <a:xfrm>
            <a:off x="3840480" y="2718816"/>
            <a:ext cx="1036320" cy="402336"/>
          </a:xfrm>
          <a:prstGeom prst="roundRect">
            <a:avLst>
              <a:gd name="adj" fmla="val 15152"/>
            </a:avLst>
          </a:prstGeom>
          <a:solidFill>
            <a:srgbClr val="E53E3E"/>
          </a:solidFill>
          <a:ln/>
        </p:spPr>
        <p:txBody>
          <a:bodyPr/>
          <a:lstStyle/>
          <a:p>
            <a:pPr defTabSz="1219170"/>
            <a:endParaRPr lang="en-ZM"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6" name="Text 14"/>
          <p:cNvSpPr/>
          <p:nvPr/>
        </p:nvSpPr>
        <p:spPr>
          <a:xfrm>
            <a:off x="3840480" y="2718816"/>
            <a:ext cx="1036320" cy="40233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defTabSz="1219170"/>
            <a:r>
              <a:rPr lang="en-US" sz="1200" b="1" dirty="0">
                <a:solidFill>
                  <a:srgbClr val="FFFFFF"/>
                </a:solidFill>
                <a:latin typeface="Calibri" panose="020F0502020204030204"/>
              </a:rPr>
              <a:t>High</a:t>
            </a:r>
            <a:endParaRPr lang="en-US" sz="12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7" name="Text 15"/>
          <p:cNvSpPr/>
          <p:nvPr/>
        </p:nvSpPr>
        <p:spPr>
          <a:xfrm>
            <a:off x="4937760" y="2535936"/>
            <a:ext cx="6766560" cy="768096"/>
          </a:xfrm>
          <a:prstGeom prst="rect">
            <a:avLst/>
          </a:prstGeom>
          <a:noFill/>
          <a:ln/>
        </p:spPr>
        <p:txBody>
          <a:bodyPr wrap="square" lIns="0" tIns="67733" rIns="67733" bIns="0" rtlCol="0" anchor="ctr"/>
          <a:lstStyle/>
          <a:p>
            <a:pPr defTabSz="1219170"/>
            <a:r>
              <a:rPr lang="en-US" sz="1400" dirty="0">
                <a:solidFill>
                  <a:srgbClr val="05203C"/>
                </a:solidFill>
                <a:latin typeface="Calibri" panose="020F0502020204030204"/>
              </a:rPr>
              <a:t>Solar refrigeration at 40 rural sites; real-time temperature monitoring</a:t>
            </a:r>
            <a:endParaRPr lang="en-US" sz="1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8" name="Shape 16"/>
          <p:cNvSpPr/>
          <p:nvPr/>
        </p:nvSpPr>
        <p:spPr>
          <a:xfrm>
            <a:off x="365760" y="3304032"/>
            <a:ext cx="11460480" cy="768096"/>
          </a:xfrm>
          <a:prstGeom prst="rect">
            <a:avLst/>
          </a:prstGeom>
          <a:solidFill>
            <a:srgbClr val="FFFAF0"/>
          </a:solidFill>
          <a:ln/>
        </p:spPr>
        <p:txBody>
          <a:bodyPr/>
          <a:lstStyle/>
          <a:p>
            <a:pPr defTabSz="1219170"/>
            <a:endParaRPr lang="en-ZM"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9" name="Text 17"/>
          <p:cNvSpPr/>
          <p:nvPr/>
        </p:nvSpPr>
        <p:spPr>
          <a:xfrm>
            <a:off x="426720" y="3304032"/>
            <a:ext cx="3352800" cy="7680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defTabSz="1219170"/>
            <a:r>
              <a:rPr lang="en-US" sz="1467" b="1" dirty="0">
                <a:solidFill>
                  <a:srgbClr val="05203C"/>
                </a:solidFill>
                <a:latin typeface="Calibri" panose="020F0502020204030204"/>
              </a:rPr>
              <a:t>Low demand due to stigma</a:t>
            </a:r>
            <a:endParaRPr lang="en-US" sz="1467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0" name="Shape 18"/>
          <p:cNvSpPr/>
          <p:nvPr/>
        </p:nvSpPr>
        <p:spPr>
          <a:xfrm>
            <a:off x="3840480" y="3486912"/>
            <a:ext cx="1036320" cy="402336"/>
          </a:xfrm>
          <a:prstGeom prst="roundRect">
            <a:avLst>
              <a:gd name="adj" fmla="val 15152"/>
            </a:avLst>
          </a:prstGeom>
          <a:solidFill>
            <a:srgbClr val="DD6B20"/>
          </a:solidFill>
          <a:ln/>
        </p:spPr>
        <p:txBody>
          <a:bodyPr/>
          <a:lstStyle/>
          <a:p>
            <a:pPr defTabSz="1219170"/>
            <a:endParaRPr lang="en-ZM"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1" name="Text 19"/>
          <p:cNvSpPr/>
          <p:nvPr/>
        </p:nvSpPr>
        <p:spPr>
          <a:xfrm>
            <a:off x="3840480" y="3486912"/>
            <a:ext cx="1036320" cy="40233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defTabSz="1219170"/>
            <a:r>
              <a:rPr lang="en-US" sz="1200" b="1" dirty="0">
                <a:solidFill>
                  <a:srgbClr val="FFFFFF"/>
                </a:solidFill>
                <a:latin typeface="Calibri" panose="020F0502020204030204"/>
              </a:rPr>
              <a:t>Medium</a:t>
            </a:r>
            <a:endParaRPr lang="en-US" sz="12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2" name="Text 20"/>
          <p:cNvSpPr/>
          <p:nvPr/>
        </p:nvSpPr>
        <p:spPr>
          <a:xfrm>
            <a:off x="4937760" y="3304032"/>
            <a:ext cx="6766560" cy="768096"/>
          </a:xfrm>
          <a:prstGeom prst="rect">
            <a:avLst/>
          </a:prstGeom>
          <a:noFill/>
          <a:ln/>
        </p:spPr>
        <p:txBody>
          <a:bodyPr wrap="square" lIns="0" tIns="67733" rIns="67733" bIns="0" rtlCol="0" anchor="ctr"/>
          <a:lstStyle/>
          <a:p>
            <a:pPr defTabSz="1219170"/>
            <a:r>
              <a:rPr lang="en-US" sz="1400" dirty="0">
                <a:solidFill>
                  <a:srgbClr val="05203C"/>
                </a:solidFill>
                <a:latin typeface="Calibri" panose="020F0502020204030204"/>
              </a:rPr>
              <a:t>Community champion model; confidential service delivery at 100% of sites</a:t>
            </a:r>
            <a:endParaRPr lang="en-US" sz="1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3" name="Shape 21"/>
          <p:cNvSpPr/>
          <p:nvPr/>
        </p:nvSpPr>
        <p:spPr>
          <a:xfrm>
            <a:off x="365760" y="4072128"/>
            <a:ext cx="11460480" cy="768096"/>
          </a:xfrm>
          <a:prstGeom prst="rect">
            <a:avLst/>
          </a:prstGeom>
          <a:solidFill>
            <a:srgbClr val="FFFAF0"/>
          </a:solidFill>
          <a:ln/>
        </p:spPr>
        <p:txBody>
          <a:bodyPr/>
          <a:lstStyle/>
          <a:p>
            <a:pPr defTabSz="1219170"/>
            <a:endParaRPr lang="en-ZM"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4" name="Text 22"/>
          <p:cNvSpPr/>
          <p:nvPr/>
        </p:nvSpPr>
        <p:spPr>
          <a:xfrm>
            <a:off x="426720" y="4072128"/>
            <a:ext cx="3352800" cy="7680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defTabSz="1219170"/>
            <a:r>
              <a:rPr lang="en-US" sz="1467" b="1" dirty="0">
                <a:solidFill>
                  <a:srgbClr val="05203C"/>
                </a:solidFill>
                <a:latin typeface="Calibri" panose="020F0502020204030204"/>
              </a:rPr>
              <a:t>HCW turnover / skill gap</a:t>
            </a:r>
            <a:endParaRPr lang="en-US" sz="1467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5" name="Shape 23"/>
          <p:cNvSpPr/>
          <p:nvPr/>
        </p:nvSpPr>
        <p:spPr>
          <a:xfrm>
            <a:off x="3840480" y="4255008"/>
            <a:ext cx="1036320" cy="402336"/>
          </a:xfrm>
          <a:prstGeom prst="roundRect">
            <a:avLst>
              <a:gd name="adj" fmla="val 15152"/>
            </a:avLst>
          </a:prstGeom>
          <a:solidFill>
            <a:srgbClr val="DD6B20"/>
          </a:solidFill>
          <a:ln/>
        </p:spPr>
        <p:txBody>
          <a:bodyPr/>
          <a:lstStyle/>
          <a:p>
            <a:pPr defTabSz="1219170"/>
            <a:endParaRPr lang="en-ZM"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6" name="Text 24"/>
          <p:cNvSpPr/>
          <p:nvPr/>
        </p:nvSpPr>
        <p:spPr>
          <a:xfrm>
            <a:off x="3840480" y="4255008"/>
            <a:ext cx="1036320" cy="40233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defTabSz="1219170"/>
            <a:r>
              <a:rPr lang="en-US" sz="1200" b="1" dirty="0">
                <a:solidFill>
                  <a:srgbClr val="FFFFFF"/>
                </a:solidFill>
                <a:latin typeface="Calibri" panose="020F0502020204030204"/>
              </a:rPr>
              <a:t>Medium</a:t>
            </a:r>
            <a:endParaRPr lang="en-US" sz="12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7" name="Text 25"/>
          <p:cNvSpPr/>
          <p:nvPr/>
        </p:nvSpPr>
        <p:spPr>
          <a:xfrm>
            <a:off x="4937760" y="4072128"/>
            <a:ext cx="6766560" cy="768096"/>
          </a:xfrm>
          <a:prstGeom prst="rect">
            <a:avLst/>
          </a:prstGeom>
          <a:noFill/>
          <a:ln/>
        </p:spPr>
        <p:txBody>
          <a:bodyPr wrap="square" lIns="0" tIns="67733" rIns="67733" bIns="0" rtlCol="0" anchor="ctr"/>
          <a:lstStyle/>
          <a:p>
            <a:pPr defTabSz="1219170"/>
            <a:r>
              <a:rPr lang="en-US" sz="1400" dirty="0">
                <a:solidFill>
                  <a:srgbClr val="05203C"/>
                </a:solidFill>
                <a:latin typeface="Calibri" panose="020F0502020204030204"/>
              </a:rPr>
              <a:t>Task-sharing to nurses; refresher training integrated into CPD system</a:t>
            </a:r>
            <a:endParaRPr lang="en-US" sz="1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8" name="Shape 26"/>
          <p:cNvSpPr/>
          <p:nvPr/>
        </p:nvSpPr>
        <p:spPr>
          <a:xfrm>
            <a:off x="365760" y="4840224"/>
            <a:ext cx="11460480" cy="768096"/>
          </a:xfrm>
          <a:prstGeom prst="rect">
            <a:avLst/>
          </a:prstGeom>
          <a:solidFill>
            <a:srgbClr val="FFFAF0"/>
          </a:solidFill>
          <a:ln/>
        </p:spPr>
        <p:txBody>
          <a:bodyPr/>
          <a:lstStyle/>
          <a:p>
            <a:pPr defTabSz="1219170"/>
            <a:endParaRPr lang="en-ZM"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9" name="Text 27"/>
          <p:cNvSpPr/>
          <p:nvPr/>
        </p:nvSpPr>
        <p:spPr>
          <a:xfrm>
            <a:off x="426720" y="4840224"/>
            <a:ext cx="3352800" cy="7680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defTabSz="1219170"/>
            <a:r>
              <a:rPr lang="en-US" sz="1467" b="1" dirty="0">
                <a:solidFill>
                  <a:srgbClr val="05203C"/>
                </a:solidFill>
                <a:latin typeface="Calibri" panose="020F0502020204030204"/>
              </a:rPr>
              <a:t>Funding gap post-PEPFAR transition</a:t>
            </a:r>
            <a:endParaRPr lang="en-US" sz="1467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0" name="Shape 28"/>
          <p:cNvSpPr/>
          <p:nvPr/>
        </p:nvSpPr>
        <p:spPr>
          <a:xfrm>
            <a:off x="3840480" y="5023104"/>
            <a:ext cx="1036320" cy="402336"/>
          </a:xfrm>
          <a:prstGeom prst="roundRect">
            <a:avLst>
              <a:gd name="adj" fmla="val 15152"/>
            </a:avLst>
          </a:prstGeom>
          <a:solidFill>
            <a:srgbClr val="DD6B20"/>
          </a:solidFill>
          <a:ln/>
        </p:spPr>
        <p:txBody>
          <a:bodyPr/>
          <a:lstStyle/>
          <a:p>
            <a:pPr defTabSz="1219170"/>
            <a:endParaRPr lang="en-ZM"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1" name="Text 29"/>
          <p:cNvSpPr/>
          <p:nvPr/>
        </p:nvSpPr>
        <p:spPr>
          <a:xfrm>
            <a:off x="3840480" y="5023104"/>
            <a:ext cx="1036320" cy="40233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defTabSz="1219170"/>
            <a:r>
              <a:rPr lang="en-US" sz="1200" b="1" dirty="0">
                <a:solidFill>
                  <a:srgbClr val="FFFFFF"/>
                </a:solidFill>
                <a:latin typeface="Calibri" panose="020F0502020204030204"/>
              </a:rPr>
              <a:t>Medium</a:t>
            </a:r>
            <a:endParaRPr lang="en-US" sz="12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2" name="Text 30"/>
          <p:cNvSpPr/>
          <p:nvPr/>
        </p:nvSpPr>
        <p:spPr>
          <a:xfrm>
            <a:off x="4937760" y="4840224"/>
            <a:ext cx="6766560" cy="768096"/>
          </a:xfrm>
          <a:prstGeom prst="rect">
            <a:avLst/>
          </a:prstGeom>
          <a:noFill/>
          <a:ln/>
        </p:spPr>
        <p:txBody>
          <a:bodyPr wrap="square" lIns="0" tIns="67733" rIns="67733" bIns="0" rtlCol="0" anchor="ctr"/>
          <a:lstStyle/>
          <a:p>
            <a:pPr defTabSz="1219170"/>
            <a:r>
              <a:rPr lang="en-US" sz="1400" dirty="0">
                <a:solidFill>
                  <a:srgbClr val="05203C"/>
                </a:solidFill>
                <a:latin typeface="Calibri" panose="020F0502020204030204"/>
              </a:rPr>
              <a:t>GRZ cost-sharing MOU; Global Fund co-financing negotiation underway</a:t>
            </a:r>
            <a:endParaRPr lang="en-US" sz="1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3" name="Shape 31"/>
          <p:cNvSpPr/>
          <p:nvPr/>
        </p:nvSpPr>
        <p:spPr>
          <a:xfrm>
            <a:off x="365760" y="5608320"/>
            <a:ext cx="11460480" cy="768096"/>
          </a:xfrm>
          <a:prstGeom prst="rect">
            <a:avLst/>
          </a:prstGeom>
          <a:solidFill>
            <a:srgbClr val="F0FFF4"/>
          </a:solidFill>
          <a:ln/>
        </p:spPr>
        <p:txBody>
          <a:bodyPr/>
          <a:lstStyle/>
          <a:p>
            <a:pPr defTabSz="1219170"/>
            <a:endParaRPr lang="en-ZM"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4" name="Text 32"/>
          <p:cNvSpPr/>
          <p:nvPr/>
        </p:nvSpPr>
        <p:spPr>
          <a:xfrm>
            <a:off x="426720" y="5608320"/>
            <a:ext cx="3352800" cy="7680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defTabSz="1219170"/>
            <a:r>
              <a:rPr lang="en-US" sz="1467" b="1" dirty="0">
                <a:solidFill>
                  <a:srgbClr val="05203C"/>
                </a:solidFill>
                <a:latin typeface="Calibri" panose="020F0502020204030204"/>
              </a:rPr>
              <a:t>LEN regulatory delay</a:t>
            </a:r>
            <a:endParaRPr lang="en-US" sz="1467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5" name="Shape 33"/>
          <p:cNvSpPr/>
          <p:nvPr/>
        </p:nvSpPr>
        <p:spPr>
          <a:xfrm>
            <a:off x="3840480" y="5791200"/>
            <a:ext cx="1036320" cy="402336"/>
          </a:xfrm>
          <a:prstGeom prst="roundRect">
            <a:avLst>
              <a:gd name="adj" fmla="val 15152"/>
            </a:avLst>
          </a:prstGeom>
          <a:solidFill>
            <a:srgbClr val="2F855A"/>
          </a:solidFill>
          <a:ln/>
        </p:spPr>
        <p:txBody>
          <a:bodyPr/>
          <a:lstStyle/>
          <a:p>
            <a:pPr defTabSz="1219170"/>
            <a:endParaRPr lang="en-ZM"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6" name="Text 34"/>
          <p:cNvSpPr/>
          <p:nvPr/>
        </p:nvSpPr>
        <p:spPr>
          <a:xfrm>
            <a:off x="3840480" y="5791200"/>
            <a:ext cx="1036320" cy="40233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defTabSz="1219170"/>
            <a:r>
              <a:rPr lang="en-US" sz="1200" b="1" dirty="0">
                <a:solidFill>
                  <a:srgbClr val="FFFFFF"/>
                </a:solidFill>
                <a:latin typeface="Calibri" panose="020F0502020204030204"/>
              </a:rPr>
              <a:t>Low</a:t>
            </a:r>
            <a:endParaRPr lang="en-US" sz="12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7" name="Text 35"/>
          <p:cNvSpPr/>
          <p:nvPr/>
        </p:nvSpPr>
        <p:spPr>
          <a:xfrm>
            <a:off x="4937760" y="5608320"/>
            <a:ext cx="6766560" cy="768096"/>
          </a:xfrm>
          <a:prstGeom prst="rect">
            <a:avLst/>
          </a:prstGeom>
          <a:noFill/>
          <a:ln/>
        </p:spPr>
        <p:txBody>
          <a:bodyPr wrap="square" lIns="0" tIns="67733" rIns="67733" bIns="0" rtlCol="0" anchor="ctr"/>
          <a:lstStyle/>
          <a:p>
            <a:pPr defTabSz="1219170"/>
            <a:r>
              <a:rPr lang="en-US" sz="1400" dirty="0">
                <a:solidFill>
                  <a:srgbClr val="05203C"/>
                </a:solidFill>
                <a:latin typeface="Calibri" panose="020F0502020204030204"/>
              </a:rPr>
              <a:t>Parallel WHO PQ and ZAMRA dossier submission; SRA reliance pathway</a:t>
            </a:r>
            <a:endParaRPr lang="en-US" sz="14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6C9119-7D27-A12C-6F4F-7C7A50F52F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36C3F2-38AA-0488-9567-95075A87A0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830" y="1334519"/>
            <a:ext cx="11528610" cy="1129947"/>
          </a:xfrm>
          <a:noFill/>
        </p:spPr>
        <p:txBody>
          <a:bodyPr/>
          <a:lstStyle/>
          <a:p>
            <a:r>
              <a:rPr lang="en-US" sz="4200" dirty="0">
                <a:solidFill>
                  <a:schemeClr val="tx1"/>
                </a:solidFill>
              </a:rPr>
              <a:t>Early experiences of LEN implementation</a:t>
            </a:r>
            <a:br>
              <a:rPr lang="en-US" sz="4200" dirty="0">
                <a:solidFill>
                  <a:schemeClr val="tx1"/>
                </a:solidFill>
              </a:rPr>
            </a:br>
            <a:r>
              <a:rPr lang="en-US" sz="4200" dirty="0">
                <a:solidFill>
                  <a:schemeClr val="tx1"/>
                </a:solidFill>
              </a:rPr>
              <a:t>in Brazil</a:t>
            </a:r>
            <a:br>
              <a:rPr lang="en-US" dirty="0"/>
            </a:br>
            <a:br>
              <a:rPr lang="en-US" dirty="0">
                <a:solidFill>
                  <a:schemeClr val="tx1"/>
                </a:solidFill>
              </a:rPr>
            </a:br>
            <a:br>
              <a:rPr lang="en-US" sz="3600" dirty="0">
                <a:solidFill>
                  <a:schemeClr val="tx1"/>
                </a:solidFill>
                <a:latin typeface="IAS Ribbon Sans Bold"/>
                <a:ea typeface="Verdana"/>
              </a:rPr>
            </a:br>
            <a:br>
              <a:rPr lang="en-US" sz="3200" dirty="0"/>
            </a:br>
            <a:br>
              <a:rPr lang="en-US" dirty="0">
                <a:solidFill>
                  <a:schemeClr val="tx1"/>
                </a:solidFill>
                <a:latin typeface="+mn-lt"/>
              </a:rPr>
            </a:br>
            <a:endParaRPr lang="en-US" sz="2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059335-7897-35B8-D2BE-CDE0F9172DBE}"/>
              </a:ext>
            </a:extLst>
          </p:cNvPr>
          <p:cNvSpPr txBox="1"/>
          <p:nvPr/>
        </p:nvSpPr>
        <p:spPr>
          <a:xfrm>
            <a:off x="5654490" y="3492156"/>
            <a:ext cx="3446980" cy="20313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solidFill>
                  <a:schemeClr val="accent1"/>
                </a:solidFill>
                <a:latin typeface="IAS Ribbon Sans Bold"/>
                <a:ea typeface="Segoe UI"/>
                <a:cs typeface="Segoe UI"/>
              </a:rPr>
              <a:t>Beatriz </a:t>
            </a:r>
            <a:r>
              <a:rPr lang="en-US" sz="2800" dirty="0" err="1">
                <a:solidFill>
                  <a:schemeClr val="accent1"/>
                </a:solidFill>
                <a:latin typeface="IAS Ribbon Sans Bold"/>
                <a:ea typeface="Segoe UI"/>
                <a:cs typeface="Segoe UI"/>
              </a:rPr>
              <a:t>Grinsztejn</a:t>
            </a:r>
            <a:endParaRPr lang="en-US" sz="2800" dirty="0">
              <a:solidFill>
                <a:schemeClr val="accent1"/>
              </a:solidFill>
              <a:latin typeface="IAS Ribbon Sans Bold"/>
              <a:ea typeface="Segoe UI"/>
              <a:cs typeface="Segoe UI"/>
            </a:endParaRPr>
          </a:p>
          <a:p>
            <a:r>
              <a:rPr lang="en-US" sz="2000" dirty="0">
                <a:solidFill>
                  <a:srgbClr val="000000"/>
                </a:solidFill>
                <a:ea typeface="IAS Ribbon Sans Light" pitchFamily="50" charset="0"/>
              </a:rPr>
              <a:t>Director, HIV/AIDS Clinical Research Laboratory </a:t>
            </a:r>
            <a:r>
              <a:rPr lang="en-US" sz="2000" dirty="0" err="1">
                <a:solidFill>
                  <a:srgbClr val="000000"/>
                </a:solidFill>
                <a:ea typeface="IAS Ribbon Sans Light" pitchFamily="50" charset="0"/>
              </a:rPr>
              <a:t>Fiocruz</a:t>
            </a:r>
            <a:r>
              <a:rPr lang="en-US" sz="2000" dirty="0">
                <a:solidFill>
                  <a:srgbClr val="000000"/>
                </a:solidFill>
                <a:ea typeface="IAS Ribbon Sans Light" pitchFamily="50" charset="0"/>
              </a:rPr>
              <a:t>, Brazil</a:t>
            </a:r>
          </a:p>
          <a:p>
            <a:r>
              <a:rPr lang="en-US" sz="2000" dirty="0">
                <a:solidFill>
                  <a:srgbClr val="000000"/>
                </a:solidFill>
                <a:ea typeface="IAS Ribbon Sans Light" pitchFamily="50" charset="0"/>
              </a:rPr>
              <a:t>IAS President</a:t>
            </a:r>
          </a:p>
          <a:p>
            <a:pPr algn="ctr"/>
            <a:endParaRPr lang="en-US" dirty="0"/>
          </a:p>
        </p:txBody>
      </p:sp>
      <p:pic>
        <p:nvPicPr>
          <p:cNvPr id="6" name="Picture 5" descr="National AIDS Commission | Lilongwe">
            <a:extLst>
              <a:ext uri="{FF2B5EF4-FFF2-40B4-BE49-F238E27FC236}">
                <a16:creationId xmlns:a16="http://schemas.microsoft.com/office/drawing/2014/main" id="{2C3ED5A2-C541-DD7B-5688-FF081684DF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0087" y="255058"/>
            <a:ext cx="712261" cy="692150"/>
          </a:xfrm>
          <a:prstGeom prst="rect">
            <a:avLst/>
          </a:prstGeom>
          <a:ln>
            <a:noFill/>
          </a:ln>
        </p:spPr>
      </p:pic>
      <p:pic>
        <p:nvPicPr>
          <p:cNvPr id="8" name="Picture 7" descr="A close-up of a logo">
            <a:extLst>
              <a:ext uri="{FF2B5EF4-FFF2-40B4-BE49-F238E27FC236}">
                <a16:creationId xmlns:a16="http://schemas.microsoft.com/office/drawing/2014/main" id="{F3AE0B7E-5BDC-FA0C-165F-37835211CF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21751" y="252717"/>
            <a:ext cx="1931459" cy="685188"/>
          </a:xfrm>
          <a:prstGeom prst="rect">
            <a:avLst/>
          </a:prstGeom>
          <a:ln>
            <a:noFill/>
          </a:ln>
        </p:spPr>
      </p:pic>
      <p:pic>
        <p:nvPicPr>
          <p:cNvPr id="10" name="Picture 9" descr="A logo for a law firm&#10;&#10;AI-generated content may be incorrect.">
            <a:extLst>
              <a:ext uri="{FF2B5EF4-FFF2-40B4-BE49-F238E27FC236}">
                <a16:creationId xmlns:a16="http://schemas.microsoft.com/office/drawing/2014/main" id="{7662B0CF-9A20-C81F-6F87-3E6B594DF1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4353" y="255057"/>
            <a:ext cx="880086" cy="555626"/>
          </a:xfrm>
          <a:prstGeom prst="rect">
            <a:avLst/>
          </a:prstGeom>
          <a:ln>
            <a:noFill/>
          </a:ln>
        </p:spPr>
      </p:pic>
      <p:pic>
        <p:nvPicPr>
          <p:cNvPr id="7" name="Picture 9" descr="Beatriz Grinsztejn | International AIDS ...">
            <a:extLst>
              <a:ext uri="{FF2B5EF4-FFF2-40B4-BE49-F238E27FC236}">
                <a16:creationId xmlns:a16="http://schemas.microsoft.com/office/drawing/2014/main" id="{72572DCF-36E5-2B9D-54F1-41ABED8904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1094" y="3094744"/>
            <a:ext cx="2597582" cy="2597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320201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20"/>
          <p:cNvSpPr/>
          <p:nvPr/>
        </p:nvSpPr>
        <p:spPr>
          <a:xfrm>
            <a:off x="0" y="0"/>
            <a:ext cx="12202849" cy="6858000"/>
          </a:xfrm>
          <a:prstGeom prst="rect">
            <a:avLst/>
          </a:prstGeom>
          <a:solidFill>
            <a:srgbClr val="0D4C6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dirty="0">
              <a:solidFill>
                <a:srgbClr val="FFFFFF"/>
              </a:solidFill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-3959" y="417426"/>
            <a:ext cx="12199918" cy="464331"/>
          </a:xfrm>
          <a:prstGeom prst="rect">
            <a:avLst/>
          </a:prstGeom>
          <a:solidFill>
            <a:srgbClr val="1171A1"/>
          </a:solidFill>
        </p:spPr>
        <p:txBody>
          <a:bodyPr wrap="square" lIns="216000" tIns="108000" rIns="216000" bIns="10800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Leveraging digital tools to support effective introduction and scale-up of new HIV prevention products | 2026</a:t>
            </a:r>
            <a:endParaRPr lang="pt-BR" sz="1600" b="1" dirty="0">
              <a:solidFill>
                <a:schemeClr val="bg1"/>
              </a:solidFill>
            </a:endParaRPr>
          </a:p>
        </p:txBody>
      </p:sp>
      <p:grpSp>
        <p:nvGrpSpPr>
          <p:cNvPr id="6" name="Agrupar 5">
            <a:extLst>
              <a:ext uri="{FF2B5EF4-FFF2-40B4-BE49-F238E27FC236}">
                <a16:creationId xmlns:a16="http://schemas.microsoft.com/office/drawing/2014/main" id="{ABD15E81-09C5-5BBF-A9CE-6EF34E80D699}"/>
              </a:ext>
            </a:extLst>
          </p:cNvPr>
          <p:cNvGrpSpPr/>
          <p:nvPr/>
        </p:nvGrpSpPr>
        <p:grpSpPr>
          <a:xfrm>
            <a:off x="556002" y="1947696"/>
            <a:ext cx="11079996" cy="2743165"/>
            <a:chOff x="722634" y="1803170"/>
            <a:chExt cx="11079996" cy="2743165"/>
          </a:xfrm>
        </p:grpSpPr>
        <p:sp>
          <p:nvSpPr>
            <p:cNvPr id="7" name="CaixaDeTexto 6">
              <a:extLst>
                <a:ext uri="{FF2B5EF4-FFF2-40B4-BE49-F238E27FC236}">
                  <a16:creationId xmlns:a16="http://schemas.microsoft.com/office/drawing/2014/main" id="{0CE68DF3-AC1E-8A39-EC69-63B7856FBB75}"/>
                </a:ext>
              </a:extLst>
            </p:cNvPr>
            <p:cNvSpPr txBox="1"/>
            <p:nvPr/>
          </p:nvSpPr>
          <p:spPr>
            <a:xfrm>
              <a:off x="722634" y="2020591"/>
              <a:ext cx="5251032" cy="230832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r" defTabSz="914400"/>
              <a:r>
                <a:rPr lang="en-US" sz="3600" b="1" dirty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LEN implementation</a:t>
              </a:r>
              <a:br>
                <a:rPr lang="en-US" sz="3600" b="1" dirty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</a:br>
              <a:r>
                <a:rPr lang="en-US" sz="3600" b="1" dirty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in Brazil: </a:t>
              </a:r>
            </a:p>
            <a:p>
              <a:pPr algn="r" defTabSz="914400"/>
              <a:r>
                <a:rPr lang="en-US" sz="3600" b="1" dirty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Early experiences of the </a:t>
              </a:r>
              <a:r>
                <a:rPr lang="en-US" sz="3600" b="1" dirty="0" err="1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ImPrEP</a:t>
              </a:r>
              <a:r>
                <a:rPr lang="en-US" sz="3600" b="1" dirty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LEN study</a:t>
              </a:r>
            </a:p>
          </p:txBody>
        </p:sp>
        <p:cxnSp>
          <p:nvCxnSpPr>
            <p:cNvPr id="8" name="Conector reto 7">
              <a:extLst>
                <a:ext uri="{FF2B5EF4-FFF2-40B4-BE49-F238E27FC236}">
                  <a16:creationId xmlns:a16="http://schemas.microsoft.com/office/drawing/2014/main" id="{6F058A92-4C78-FEEF-BB24-FFA574A21491}"/>
                </a:ext>
              </a:extLst>
            </p:cNvPr>
            <p:cNvCxnSpPr>
              <a:cxnSpLocks/>
            </p:cNvCxnSpPr>
            <p:nvPr/>
          </p:nvCxnSpPr>
          <p:spPr>
            <a:xfrm>
              <a:off x="6262632" y="1803170"/>
              <a:ext cx="0" cy="2743165"/>
            </a:xfrm>
            <a:prstGeom prst="line">
              <a:avLst/>
            </a:prstGeom>
            <a:ln w="101600" cap="flat">
              <a:solidFill>
                <a:schemeClr val="accent6">
                  <a:lumMod val="75000"/>
                </a:schemeClr>
              </a:solidFill>
              <a:miter lim="800000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27CC4C7C-3046-EDEC-EF6D-34AC494CD22A}"/>
                </a:ext>
              </a:extLst>
            </p:cNvPr>
            <p:cNvSpPr txBox="1"/>
            <p:nvPr/>
          </p:nvSpPr>
          <p:spPr>
            <a:xfrm>
              <a:off x="6529668" y="2528421"/>
              <a:ext cx="5272962" cy="129266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s-419" sz="2400" dirty="0">
                  <a:solidFill>
                    <a:srgbClr val="FFFFFF"/>
                  </a:solidFill>
                </a:rPr>
                <a:t>Beatriz Grinsztejn, MD, PhD</a:t>
              </a:r>
              <a:endParaRPr lang="es-419" sz="2400" dirty="0"/>
            </a:p>
            <a:p>
              <a:pPr defTabSz="914400"/>
              <a:endParaRPr lang="en-US" sz="8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>
                <a:spcBef>
                  <a:spcPts val="600"/>
                </a:spcBef>
              </a:pPr>
              <a:r>
                <a:rPr lang="pt-BR" sz="1800" dirty="0">
                  <a:solidFill>
                    <a:srgbClr val="FFFFFF"/>
                  </a:solidFill>
                </a:rPr>
                <a:t>Instituto Nacional de Infectologia Evandro Chagas</a:t>
              </a:r>
              <a:endParaRPr lang="pt-BR" sz="1800" dirty="0"/>
            </a:p>
            <a:p>
              <a:pPr>
                <a:spcBef>
                  <a:spcPts val="600"/>
                </a:spcBef>
              </a:pPr>
              <a:r>
                <a:rPr lang="pt-BR" sz="1800" dirty="0">
                  <a:solidFill>
                    <a:srgbClr val="FFFFFF"/>
                  </a:solidFill>
                </a:rPr>
                <a:t>Fundação Oswaldo Cruz - FIOCRUZ</a:t>
              </a:r>
              <a:endParaRPr lang="pt-BR" sz="1800" dirty="0"/>
            </a:p>
          </p:txBody>
        </p:sp>
      </p:grpSp>
      <p:pic>
        <p:nvPicPr>
          <p:cNvPr id="11" name="Imagem 10">
            <a:extLst>
              <a:ext uri="{FF2B5EF4-FFF2-40B4-BE49-F238E27FC236}">
                <a16:creationId xmlns:a16="http://schemas.microsoft.com/office/drawing/2014/main" id="{6970222D-0EFE-2C58-5BC1-7973AD9D4A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3453" y="5798557"/>
            <a:ext cx="9985094" cy="761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81498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E7DFF9D-D741-51EE-250C-5F1015E85343}"/>
              </a:ext>
            </a:extLst>
          </p:cNvPr>
          <p:cNvSpPr/>
          <p:nvPr/>
        </p:nvSpPr>
        <p:spPr>
          <a:xfrm>
            <a:off x="318977" y="603319"/>
            <a:ext cx="1041990" cy="3732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1663742-8274-0495-A34D-31B7BDF645A2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1166584" y="805338"/>
            <a:ext cx="9858832" cy="1324404"/>
          </a:xfrm>
        </p:spPr>
        <p:txBody>
          <a:bodyPr/>
          <a:lstStyle/>
          <a:p>
            <a:r>
              <a:rPr lang="en-US" dirty="0"/>
              <a:t>Expanding </a:t>
            </a:r>
            <a:r>
              <a:rPr lang="en-US" dirty="0" err="1"/>
              <a:t>PrEP</a:t>
            </a:r>
            <a:r>
              <a:rPr lang="en-US" dirty="0"/>
              <a:t> options among young MSM, transgender and non-binary persons in Brazil: incorporating twice-yearly </a:t>
            </a:r>
            <a:r>
              <a:rPr lang="en-US" dirty="0" err="1"/>
              <a:t>lenacapavir</a:t>
            </a:r>
            <a:r>
              <a:rPr lang="en-US" dirty="0"/>
              <a:t> for HIV prevention</a:t>
            </a:r>
          </a:p>
        </p:txBody>
      </p:sp>
      <p:sp>
        <p:nvSpPr>
          <p:cNvPr id="487" name="Google Shape;487;p41"/>
          <p:cNvSpPr txBox="1"/>
          <p:nvPr/>
        </p:nvSpPr>
        <p:spPr>
          <a:xfrm>
            <a:off x="1166156" y="2503771"/>
            <a:ext cx="9859688" cy="13369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s-419" sz="2000" b="1" i="0" u="none" strike="noStrike" cap="none" dirty="0">
                <a:solidFill>
                  <a:srgbClr val="0D4C6D"/>
                </a:solidFill>
                <a:latin typeface="Arial Black"/>
                <a:ea typeface="Arial Black"/>
                <a:cs typeface="Arial Black"/>
                <a:sym typeface="Arial Black"/>
              </a:rPr>
              <a:t>GOAL</a:t>
            </a:r>
            <a:endParaRPr dirty="0">
              <a:solidFill>
                <a:srgbClr val="0D4C6D"/>
              </a:solidFill>
            </a:endParaRPr>
          </a:p>
          <a:p>
            <a:pPr marL="342900" marR="0" lvl="0" indent="-34290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Arial"/>
              <a:buChar char="•"/>
            </a:pPr>
            <a:r>
              <a:rPr lang="es-419" sz="20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To </a:t>
            </a:r>
            <a:r>
              <a:rPr lang="es-419" sz="2000" b="0" i="0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evaluate</a:t>
            </a:r>
            <a:r>
              <a:rPr lang="es-419" sz="20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419" sz="2000" b="0" i="0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the</a:t>
            </a:r>
            <a:r>
              <a:rPr lang="es-419" sz="20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419" sz="2000" b="0" i="0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feasibility</a:t>
            </a:r>
            <a:r>
              <a:rPr lang="es-419" sz="20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of </a:t>
            </a:r>
            <a:r>
              <a:rPr lang="es-419" sz="2000" b="0" i="0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implementing</a:t>
            </a:r>
            <a:r>
              <a:rPr lang="es-419" sz="20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419" sz="2000" b="1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LEN </a:t>
            </a:r>
            <a:r>
              <a:rPr lang="es-419" sz="2000" b="1" i="0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for</a:t>
            </a:r>
            <a:r>
              <a:rPr lang="es-419" sz="2000" b="1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HIV </a:t>
            </a:r>
            <a:r>
              <a:rPr lang="es-419" sz="2000" b="1" i="0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prevention</a:t>
            </a:r>
            <a:r>
              <a:rPr lang="es-419" sz="2000" b="1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419" sz="20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in </a:t>
            </a:r>
            <a:r>
              <a:rPr lang="es-419" sz="2000" b="1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real-</a:t>
            </a:r>
            <a:r>
              <a:rPr lang="es-419" sz="2000" b="1" i="0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world</a:t>
            </a:r>
            <a:r>
              <a:rPr lang="es-419" sz="2000" b="1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419" sz="2000" b="1" i="0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settings</a:t>
            </a:r>
            <a:r>
              <a:rPr lang="es-419" sz="20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419" sz="2000" b="0" i="0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within</a:t>
            </a:r>
            <a:r>
              <a:rPr lang="es-419" sz="20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419" sz="2000" b="0" i="0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the</a:t>
            </a:r>
            <a:r>
              <a:rPr lang="es-419" sz="20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419" sz="2000" b="0" i="0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Brazilian</a:t>
            </a:r>
            <a:r>
              <a:rPr lang="es-419" sz="20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419" sz="2000" b="0" i="0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Public</a:t>
            </a:r>
            <a:r>
              <a:rPr lang="es-419" sz="20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419" sz="2000" b="0" i="0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Health</a:t>
            </a:r>
            <a:r>
              <a:rPr lang="es-419" sz="20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419" sz="2000" b="0" i="0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System</a:t>
            </a:r>
            <a:r>
              <a:rPr lang="es-419" sz="20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to </a:t>
            </a:r>
            <a:r>
              <a:rPr lang="es-419" sz="2000" b="0" i="0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generate</a:t>
            </a:r>
            <a:r>
              <a:rPr lang="es-419" sz="20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419" sz="2000" b="0" i="0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critical</a:t>
            </a:r>
            <a:r>
              <a:rPr lang="es-419" sz="20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419" sz="2000" b="0" i="0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evidence</a:t>
            </a:r>
            <a:r>
              <a:rPr lang="es-419" sz="20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to </a:t>
            </a:r>
            <a:r>
              <a:rPr lang="es-419" sz="2000" b="0" i="0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inform</a:t>
            </a:r>
            <a:r>
              <a:rPr lang="es-419" sz="20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419" sz="2000" b="0" i="0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national</a:t>
            </a:r>
            <a:r>
              <a:rPr lang="es-419" sz="20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419" sz="2000" b="0" i="0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policies</a:t>
            </a:r>
            <a:r>
              <a:rPr lang="es-419" sz="20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and </a:t>
            </a:r>
            <a:r>
              <a:rPr lang="es-419" sz="2000" b="0" i="0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program</a:t>
            </a:r>
            <a:r>
              <a:rPr lang="es-419" sz="20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419" sz="2000" b="0" i="0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implementers</a:t>
            </a:r>
            <a:r>
              <a:rPr lang="es-419" sz="20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2000" b="0" i="0" u="none" strike="noStrike" cap="none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8" name="Google Shape;488;p41"/>
          <p:cNvSpPr txBox="1"/>
          <p:nvPr/>
        </p:nvSpPr>
        <p:spPr>
          <a:xfrm>
            <a:off x="1173593" y="4485664"/>
            <a:ext cx="9851823" cy="1354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s-419" sz="2000" b="1" i="0" u="none" strike="noStrike" cap="none" dirty="0">
                <a:solidFill>
                  <a:srgbClr val="0D4C6D"/>
                </a:solidFill>
                <a:latin typeface="Arial Black"/>
                <a:ea typeface="Arial Black"/>
                <a:cs typeface="Arial Black"/>
                <a:sym typeface="Arial Black"/>
              </a:rPr>
              <a:t>PRIMARY OBJECTIVE</a:t>
            </a:r>
            <a:endParaRPr sz="1800" b="0" i="0" u="none" strike="noStrike" cap="none" dirty="0">
              <a:solidFill>
                <a:srgbClr val="595959"/>
              </a:solidFill>
              <a:latin typeface="Arial" panose="020B0604020202020204" pitchFamily="34" charset="0"/>
              <a:ea typeface="Verdana"/>
              <a:cs typeface="Arial" panose="020B0604020202020204" pitchFamily="34" charset="0"/>
              <a:sym typeface="Verdana"/>
            </a:endParaRPr>
          </a:p>
          <a:p>
            <a:pPr marL="342900" marR="0" lvl="0" indent="-34290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Arial"/>
              <a:buChar char="•"/>
            </a:pPr>
            <a:r>
              <a:rPr lang="es-419" sz="2000" b="0" i="0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Assess</a:t>
            </a:r>
            <a:r>
              <a:rPr lang="es-419" sz="20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LEN </a:t>
            </a:r>
            <a:r>
              <a:rPr lang="es-419" sz="2000" b="0" i="0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persistence</a:t>
            </a:r>
            <a:r>
              <a:rPr lang="es-419" sz="20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419" sz="2000" b="0" i="0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among</a:t>
            </a:r>
            <a:r>
              <a:rPr lang="es-419" sz="20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419" sz="2000" b="0" i="0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study</a:t>
            </a:r>
            <a:r>
              <a:rPr lang="es-419" sz="20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419" sz="2000" b="0" i="0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participants</a:t>
            </a:r>
            <a:r>
              <a:rPr lang="es-419" sz="20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in a </a:t>
            </a:r>
            <a:r>
              <a:rPr lang="es-419" sz="2000" b="0" i="0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context</a:t>
            </a:r>
            <a:r>
              <a:rPr lang="es-419" sz="20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419" sz="2000" b="0" i="0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where</a:t>
            </a:r>
            <a:r>
              <a:rPr lang="es-419" sz="20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419" sz="2000" b="0" i="0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they</a:t>
            </a:r>
            <a:r>
              <a:rPr lang="es-419" sz="20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419" sz="2000" b="0" i="0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exercise</a:t>
            </a:r>
            <a:r>
              <a:rPr lang="es-419" sz="20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419" sz="2000" b="0" i="0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choice</a:t>
            </a:r>
            <a:r>
              <a:rPr lang="es-419" sz="20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of </a:t>
            </a:r>
            <a:r>
              <a:rPr lang="es-419" sz="2000" b="0" i="0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their</a:t>
            </a:r>
            <a:r>
              <a:rPr lang="es-419" sz="20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PrEP </a:t>
            </a:r>
            <a:r>
              <a:rPr lang="es-419" sz="2000" b="0" i="0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methods</a:t>
            </a:r>
            <a:r>
              <a:rPr lang="es-419" sz="20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sym typeface="Arial"/>
              </a:rPr>
              <a:t>.</a:t>
            </a:r>
            <a:endParaRPr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id="{1634DFA2-20D9-FED7-861D-834E469C08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ImPrEP LEN Brasil</a:t>
            </a:r>
          </a:p>
        </p:txBody>
      </p:sp>
    </p:spTree>
    <p:extLst>
      <p:ext uri="{BB962C8B-B14F-4D97-AF65-F5344CB8AC3E}">
        <p14:creationId xmlns:p14="http://schemas.microsoft.com/office/powerpoint/2010/main" val="39381750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42"/>
          <p:cNvSpPr/>
          <p:nvPr/>
        </p:nvSpPr>
        <p:spPr>
          <a:xfrm>
            <a:off x="0" y="6310171"/>
            <a:ext cx="7556959" cy="54782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288000" tIns="288000" rIns="288000" bIns="288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6" name="Google Shape;496;p42"/>
          <p:cNvSpPr txBox="1"/>
          <p:nvPr/>
        </p:nvSpPr>
        <p:spPr>
          <a:xfrm>
            <a:off x="652024" y="1294322"/>
            <a:ext cx="3834267" cy="400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s-419" sz="2000" b="1" i="0" u="none" strike="noStrike" cap="none" dirty="0" err="1">
                <a:solidFill>
                  <a:srgbClr val="0D4C6D"/>
                </a:solidFill>
                <a:latin typeface="Arial Black"/>
                <a:ea typeface="Arial Black"/>
                <a:cs typeface="Arial Black"/>
                <a:sym typeface="Arial Black"/>
              </a:rPr>
              <a:t>Study</a:t>
            </a:r>
            <a:r>
              <a:rPr lang="es-419" sz="2000" b="1" i="0" u="none" strike="noStrike" cap="none" dirty="0">
                <a:solidFill>
                  <a:srgbClr val="0D4C6D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es-419" sz="2000" b="1" i="0" u="none" strike="noStrike" cap="none" dirty="0" err="1">
                <a:solidFill>
                  <a:srgbClr val="0D4C6D"/>
                </a:solidFill>
                <a:latin typeface="Arial Black"/>
                <a:ea typeface="Arial Black"/>
                <a:cs typeface="Arial Black"/>
                <a:sym typeface="Arial Black"/>
              </a:rPr>
              <a:t>Population</a:t>
            </a:r>
            <a:endParaRPr sz="2000" b="1" i="0" u="none" strike="noStrike" cap="none" dirty="0">
              <a:solidFill>
                <a:srgbClr val="0D4C6D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497" name="Google Shape;497;p42"/>
          <p:cNvSpPr txBox="1"/>
          <p:nvPr/>
        </p:nvSpPr>
        <p:spPr>
          <a:xfrm>
            <a:off x="679519" y="4892949"/>
            <a:ext cx="3809929" cy="400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s-419" sz="2000" b="1" i="0" u="none" strike="noStrike" cap="none" dirty="0" err="1">
                <a:solidFill>
                  <a:srgbClr val="0D4C6D"/>
                </a:solidFill>
                <a:latin typeface="Arial Black"/>
                <a:ea typeface="Arial Black"/>
                <a:cs typeface="Arial Black"/>
                <a:sym typeface="Arial Black"/>
              </a:rPr>
              <a:t>Location</a:t>
            </a:r>
            <a:endParaRPr sz="2000" b="1" i="0" u="none" strike="noStrike" cap="none" dirty="0">
              <a:solidFill>
                <a:srgbClr val="0D4C6D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498" name="Google Shape;498;p42"/>
          <p:cNvSpPr txBox="1"/>
          <p:nvPr/>
        </p:nvSpPr>
        <p:spPr>
          <a:xfrm>
            <a:off x="494905" y="5293387"/>
            <a:ext cx="6512446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63538" marR="0" lvl="0" indent="-2635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800"/>
              <a:buFont typeface="Arial"/>
              <a:buChar char="•"/>
            </a:pPr>
            <a:r>
              <a:rPr lang="es-419" sz="1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9</a:t>
            </a:r>
            <a:r>
              <a:rPr lang="es-419" sz="1800" b="1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419" sz="1800" b="0" i="0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Public</a:t>
            </a:r>
            <a:r>
              <a:rPr lang="es-419" sz="18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PrEP </a:t>
            </a:r>
            <a:r>
              <a:rPr lang="es-419" sz="1800" b="0" i="0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services</a:t>
            </a:r>
            <a:r>
              <a:rPr lang="es-419" sz="18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in </a:t>
            </a:r>
            <a:r>
              <a:rPr lang="es-419" sz="1800" b="1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7</a:t>
            </a:r>
            <a:r>
              <a:rPr lang="es-419" sz="18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419" sz="1800" b="0" i="0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Brazilian</a:t>
            </a:r>
            <a:r>
              <a:rPr lang="es-419" sz="18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419" sz="1800" b="0" i="0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cities</a:t>
            </a:r>
            <a:br>
              <a:rPr lang="es-419" sz="18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es-419" sz="2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s-419" sz="14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es-419" sz="1400" b="0" i="0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Campinas</a:t>
            </a:r>
            <a:r>
              <a:rPr lang="es-419" sz="14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s-419" sz="1400" b="0" i="0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Florianopolis</a:t>
            </a:r>
            <a:r>
              <a:rPr lang="es-419" sz="14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s-419" sz="1400" b="0" i="0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Manaus</a:t>
            </a:r>
            <a:r>
              <a:rPr lang="es-419" sz="14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, Salvador, São Paulo, Nova </a:t>
            </a:r>
            <a:r>
              <a:rPr lang="es-419" sz="1400" b="0" i="0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Iguaçu</a:t>
            </a:r>
            <a:r>
              <a:rPr lang="es-419" sz="14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and Rio de Janeiro</a:t>
            </a:r>
            <a:r>
              <a:rPr lang="es-419" sz="12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sz="1600" b="0" i="0" u="none" strike="noStrike" cap="none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9" name="Google Shape;499;p42"/>
          <p:cNvSpPr txBox="1"/>
          <p:nvPr/>
        </p:nvSpPr>
        <p:spPr>
          <a:xfrm>
            <a:off x="494905" y="1725753"/>
            <a:ext cx="5153300" cy="2769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85763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800"/>
              <a:buFont typeface="Arial"/>
              <a:buChar char="•"/>
            </a:pPr>
            <a:r>
              <a:rPr lang="es-419" sz="1800" b="0" i="0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Cisgender</a:t>
            </a:r>
            <a:r>
              <a:rPr lang="es-419" sz="18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MSM, non-</a:t>
            </a:r>
            <a:r>
              <a:rPr lang="es-419" sz="1800" b="0" i="0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binary</a:t>
            </a:r>
            <a:r>
              <a:rPr lang="es-419" sz="18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419" sz="1800" b="0" i="0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assigned</a:t>
            </a:r>
            <a:r>
              <a:rPr lang="es-419" sz="18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as male at </a:t>
            </a:r>
            <a:r>
              <a:rPr lang="es-419" sz="1800" b="0" i="0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birth</a:t>
            </a:r>
            <a:r>
              <a:rPr lang="es-419" sz="18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s-419" sz="1800" b="0" i="0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or</a:t>
            </a:r>
            <a:r>
              <a:rPr lang="es-419" sz="18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419" sz="1800" b="0" i="0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transgender</a:t>
            </a:r>
            <a:r>
              <a:rPr lang="es-419" sz="18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419" sz="1800" b="0" i="0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persons</a:t>
            </a:r>
            <a:r>
              <a:rPr lang="es-419" sz="18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419" sz="1800" b="0" i="0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with</a:t>
            </a:r>
            <a:r>
              <a:rPr lang="es-419" sz="18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a negative HIV </a:t>
            </a:r>
            <a:r>
              <a:rPr lang="es-419" sz="18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test </a:t>
            </a:r>
            <a:r>
              <a:rPr lang="es-419" sz="1800" b="0" i="0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result</a:t>
            </a:r>
            <a:endParaRPr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85763" marR="0" lvl="0" indent="-2857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C00000"/>
              </a:buClr>
              <a:buSzPts val="1800"/>
              <a:buFont typeface="Arial"/>
              <a:buChar char="•"/>
            </a:pPr>
            <a:r>
              <a:rPr lang="es-419" sz="1800" b="0" i="0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Aged</a:t>
            </a:r>
            <a:r>
              <a:rPr lang="es-419" sz="18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16-30 </a:t>
            </a:r>
            <a:r>
              <a:rPr lang="es-419" sz="1800" b="0" i="0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years</a:t>
            </a:r>
            <a:r>
              <a:rPr lang="es-419" sz="18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sym typeface="Arial"/>
              </a:rPr>
              <a:t> </a:t>
            </a:r>
            <a:endParaRPr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85763" marR="0" lvl="0" indent="-2857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C00000"/>
              </a:buClr>
              <a:buSzPts val="1800"/>
              <a:buFont typeface="Arial"/>
              <a:buChar char="•"/>
            </a:pPr>
            <a:r>
              <a:rPr lang="es-419" sz="18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PrEP </a:t>
            </a:r>
            <a:r>
              <a:rPr lang="es-419" sz="1800" b="0" i="0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naïve</a:t>
            </a:r>
            <a:r>
              <a:rPr lang="es-419" sz="18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</a:t>
            </a:r>
            <a:r>
              <a:rPr lang="es-419" sz="1800" b="0" i="0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or</a:t>
            </a:r>
            <a:r>
              <a:rPr lang="es-419" sz="18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PrEP-</a:t>
            </a:r>
            <a:r>
              <a:rPr lang="es-419" sz="1800" b="0" i="0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experienced</a:t>
            </a:r>
            <a:r>
              <a:rPr lang="es-419" sz="18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</a:t>
            </a:r>
            <a:r>
              <a:rPr lang="es-419" sz="1800" b="0" i="0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remaining</a:t>
            </a:r>
            <a:r>
              <a:rPr lang="es-419" sz="18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</a:t>
            </a:r>
            <a:r>
              <a:rPr lang="es-419" sz="1800" b="0" i="0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under</a:t>
            </a:r>
            <a:r>
              <a:rPr lang="es-419" sz="18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</a:t>
            </a:r>
            <a:r>
              <a:rPr lang="es-419" sz="1800" b="0" i="0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vulnerability</a:t>
            </a:r>
            <a:endParaRPr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85763" marR="0" lvl="0" indent="-2857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C00000"/>
              </a:buClr>
              <a:buSzPts val="1800"/>
              <a:buFont typeface="Arial"/>
              <a:buChar char="•"/>
            </a:pPr>
            <a:r>
              <a:rPr lang="es-419" sz="1800" b="0" i="0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Seeking</a:t>
            </a:r>
            <a:r>
              <a:rPr lang="es-419" sz="18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PrEP </a:t>
            </a:r>
            <a:r>
              <a:rPr lang="es-419" sz="1800" b="0" i="0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or</a:t>
            </a:r>
            <a:r>
              <a:rPr lang="es-419" sz="18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HIV </a:t>
            </a:r>
            <a:r>
              <a:rPr lang="es-419" sz="1800" b="0" i="0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testing</a:t>
            </a:r>
            <a:r>
              <a:rPr lang="es-419" sz="18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</a:t>
            </a:r>
            <a:r>
              <a:rPr lang="es-419" sz="1800" b="0" i="0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spontaneously</a:t>
            </a:r>
            <a:r>
              <a:rPr lang="es-419" sz="18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</a:t>
            </a:r>
            <a:r>
              <a:rPr lang="es-419" sz="1800" b="0" i="0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or</a:t>
            </a:r>
            <a:r>
              <a:rPr lang="es-419" sz="18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</a:t>
            </a:r>
            <a:r>
              <a:rPr lang="es-419" sz="1800" b="0" i="0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through</a:t>
            </a:r>
            <a:r>
              <a:rPr lang="es-419" sz="18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peer </a:t>
            </a:r>
            <a:r>
              <a:rPr lang="es-419" sz="1800" b="0" i="0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invitation</a:t>
            </a:r>
            <a:endParaRPr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00" name="Google Shape;500;p42"/>
          <p:cNvGrpSpPr/>
          <p:nvPr/>
        </p:nvGrpSpPr>
        <p:grpSpPr>
          <a:xfrm>
            <a:off x="5920913" y="897114"/>
            <a:ext cx="4782172" cy="4692471"/>
            <a:chOff x="6551794" y="1179259"/>
            <a:chExt cx="5200339" cy="5102794"/>
          </a:xfrm>
        </p:grpSpPr>
        <p:pic>
          <p:nvPicPr>
            <p:cNvPr id="501" name="Google Shape;501;p4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6551794" y="1179259"/>
              <a:ext cx="5200339" cy="510279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2" name="Google Shape;502;p42"/>
            <p:cNvSpPr/>
            <p:nvPr/>
          </p:nvSpPr>
          <p:spPr>
            <a:xfrm>
              <a:off x="8006476" y="2311524"/>
              <a:ext cx="231832" cy="231832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3" name="Google Shape;503;p42"/>
            <p:cNvSpPr/>
            <p:nvPr/>
          </p:nvSpPr>
          <p:spPr>
            <a:xfrm>
              <a:off x="11047896" y="3453682"/>
              <a:ext cx="231832" cy="231832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4" name="Google Shape;504;p42"/>
            <p:cNvSpPr/>
            <p:nvPr/>
          </p:nvSpPr>
          <p:spPr>
            <a:xfrm>
              <a:off x="10594643" y="4747402"/>
              <a:ext cx="231832" cy="231832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5" name="Google Shape;505;p42"/>
            <p:cNvSpPr/>
            <p:nvPr/>
          </p:nvSpPr>
          <p:spPr>
            <a:xfrm>
              <a:off x="9767200" y="4575157"/>
              <a:ext cx="231832" cy="231832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6" name="Google Shape;506;p42"/>
            <p:cNvSpPr/>
            <p:nvPr/>
          </p:nvSpPr>
          <p:spPr>
            <a:xfrm>
              <a:off x="9883116" y="4832610"/>
              <a:ext cx="231832" cy="231832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7" name="Google Shape;507;p42"/>
            <p:cNvSpPr/>
            <p:nvPr/>
          </p:nvSpPr>
          <p:spPr>
            <a:xfrm>
              <a:off x="9546800" y="5292669"/>
              <a:ext cx="231832" cy="231832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8" name="Google Shape;508;p42"/>
            <p:cNvSpPr/>
            <p:nvPr/>
          </p:nvSpPr>
          <p:spPr>
            <a:xfrm>
              <a:off x="10466611" y="4813504"/>
              <a:ext cx="231832" cy="231832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509" name="Google Shape;509;p42"/>
          <p:cNvCxnSpPr>
            <a:cxnSpLocks/>
            <a:endCxn id="510" idx="0"/>
          </p:cNvCxnSpPr>
          <p:nvPr/>
        </p:nvCxnSpPr>
        <p:spPr>
          <a:xfrm>
            <a:off x="8993748" y="4126035"/>
            <a:ext cx="1440300" cy="550800"/>
          </a:xfrm>
          <a:prstGeom prst="bentConnector2">
            <a:avLst/>
          </a:prstGeom>
          <a:noFill/>
          <a:ln w="28575" cap="flat" cmpd="sng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510" name="Google Shape;510;p42" descr="Ônibus colorido estacionado&#10;&#10;O conteúdo gerado por IA pode estar incorreto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877763" y="4676835"/>
            <a:ext cx="3112569" cy="162149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ítulo 5">
            <a:extLst>
              <a:ext uri="{FF2B5EF4-FFF2-40B4-BE49-F238E27FC236}">
                <a16:creationId xmlns:a16="http://schemas.microsoft.com/office/drawing/2014/main" id="{5E83BA3F-7B7D-E215-C5EF-585950F598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pc="-30" dirty="0"/>
              <a:t>ImPrEP LEN Brasil: Study population &amp; Location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BAACAE6-27FF-C324-BCEE-E2875039BF9D}"/>
              </a:ext>
            </a:extLst>
          </p:cNvPr>
          <p:cNvSpPr/>
          <p:nvPr/>
        </p:nvSpPr>
        <p:spPr>
          <a:xfrm>
            <a:off x="318977" y="603319"/>
            <a:ext cx="1041990" cy="3732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782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5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5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5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Espaço Reservado para Texto 511">
            <a:extLst>
              <a:ext uri="{FF2B5EF4-FFF2-40B4-BE49-F238E27FC236}">
                <a16:creationId xmlns:a16="http://schemas.microsoft.com/office/drawing/2014/main" id="{548E8AE7-8F95-0A8B-ADFF-482D6AA07A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grpSp>
        <p:nvGrpSpPr>
          <p:cNvPr id="58" name="Agrupar 57">
            <a:extLst>
              <a:ext uri="{FF2B5EF4-FFF2-40B4-BE49-F238E27FC236}">
                <a16:creationId xmlns:a16="http://schemas.microsoft.com/office/drawing/2014/main" id="{B1C10A64-BC14-0E76-8166-FE3938A5E160}"/>
              </a:ext>
            </a:extLst>
          </p:cNvPr>
          <p:cNvGrpSpPr/>
          <p:nvPr/>
        </p:nvGrpSpPr>
        <p:grpSpPr>
          <a:xfrm>
            <a:off x="1000184" y="1660179"/>
            <a:ext cx="10191632" cy="4122119"/>
            <a:chOff x="1102603" y="1745890"/>
            <a:chExt cx="10191632" cy="4122119"/>
          </a:xfrm>
        </p:grpSpPr>
        <p:sp>
          <p:nvSpPr>
            <p:cNvPr id="26" name="Google Shape;400;p15"/>
            <p:cNvSpPr/>
            <p:nvPr/>
          </p:nvSpPr>
          <p:spPr>
            <a:xfrm>
              <a:off x="1103535" y="2298324"/>
              <a:ext cx="4122125" cy="85847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 dirty="0">
                <a:solidFill>
                  <a:schemeClr val="lt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27" name="Google Shape;403;p15"/>
            <p:cNvSpPr/>
            <p:nvPr/>
          </p:nvSpPr>
          <p:spPr>
            <a:xfrm>
              <a:off x="2026474" y="2653338"/>
              <a:ext cx="2276246" cy="370427"/>
            </a:xfrm>
            <a:prstGeom prst="rect">
              <a:avLst/>
            </a:pr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 dirty="0">
                <a:solidFill>
                  <a:schemeClr val="lt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29" name="Google Shape;411;p15"/>
            <p:cNvSpPr txBox="1"/>
            <p:nvPr/>
          </p:nvSpPr>
          <p:spPr>
            <a:xfrm>
              <a:off x="2555726" y="2700072"/>
              <a:ext cx="1217743" cy="2769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200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Open-</a:t>
              </a:r>
              <a:r>
                <a:rPr lang="pt-BR" sz="1200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door</a:t>
              </a:r>
              <a:endParaRPr sz="1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Google Shape;414;p15"/>
            <p:cNvSpPr txBox="1"/>
            <p:nvPr/>
          </p:nvSpPr>
          <p:spPr>
            <a:xfrm>
              <a:off x="1103535" y="2333263"/>
              <a:ext cx="4122124" cy="2769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lvl="0" algn="ctr"/>
              <a:r>
                <a:rPr lang="pt-BR" sz="1200" b="1" dirty="0">
                  <a:solidFill>
                    <a:schemeClr val="tx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Oral PrEP</a:t>
              </a:r>
              <a:endParaRPr sz="11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Google Shape;398;p15"/>
            <p:cNvSpPr/>
            <p:nvPr/>
          </p:nvSpPr>
          <p:spPr>
            <a:xfrm rot="5400000">
              <a:off x="2880564" y="2641719"/>
              <a:ext cx="568064" cy="4122652"/>
            </a:xfrm>
            <a:prstGeom prst="rect">
              <a:avLst/>
            </a:prstGeom>
            <a:solidFill>
              <a:srgbClr val="0D4C6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32" name="Google Shape;400;p15"/>
            <p:cNvSpPr/>
            <p:nvPr/>
          </p:nvSpPr>
          <p:spPr>
            <a:xfrm>
              <a:off x="1103270" y="4992556"/>
              <a:ext cx="4122653" cy="87545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 dirty="0">
                <a:solidFill>
                  <a:schemeClr val="lt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36" name="Google Shape;414;p15"/>
            <p:cNvSpPr txBox="1"/>
            <p:nvPr/>
          </p:nvSpPr>
          <p:spPr>
            <a:xfrm>
              <a:off x="1102603" y="5027751"/>
              <a:ext cx="4123987" cy="2769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lvl="0" algn="ctr"/>
              <a:r>
                <a:rPr lang="pt-BR" sz="1200" b="1" dirty="0">
                  <a:solidFill>
                    <a:schemeClr val="tx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Oral PrEP</a:t>
              </a:r>
              <a:endParaRPr sz="11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Google Shape;400;p15"/>
            <p:cNvSpPr/>
            <p:nvPr/>
          </p:nvSpPr>
          <p:spPr>
            <a:xfrm>
              <a:off x="6711952" y="2297925"/>
              <a:ext cx="4580277" cy="85847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 dirty="0">
                <a:solidFill>
                  <a:schemeClr val="lt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51" name="Seta para a direita 50"/>
            <p:cNvSpPr/>
            <p:nvPr/>
          </p:nvSpPr>
          <p:spPr>
            <a:xfrm>
              <a:off x="5497989" y="2297925"/>
              <a:ext cx="815439" cy="500669"/>
            </a:xfrm>
            <a:prstGeom prst="rightArrow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2" name="Seta para a direita 51"/>
            <p:cNvSpPr/>
            <p:nvPr/>
          </p:nvSpPr>
          <p:spPr>
            <a:xfrm rot="5400000">
              <a:off x="8593701" y="3540638"/>
              <a:ext cx="815439" cy="500669"/>
            </a:xfrm>
            <a:prstGeom prst="rightArrow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3" name="Seta para a direita 52"/>
            <p:cNvSpPr/>
            <p:nvPr/>
          </p:nvSpPr>
          <p:spPr>
            <a:xfrm rot="10800000">
              <a:off x="5624710" y="4992872"/>
              <a:ext cx="815439" cy="500669"/>
            </a:xfrm>
            <a:prstGeom prst="rightArrow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4" name="Google Shape;398;p15"/>
            <p:cNvSpPr/>
            <p:nvPr/>
          </p:nvSpPr>
          <p:spPr>
            <a:xfrm rot="5400000">
              <a:off x="8718588" y="2413046"/>
              <a:ext cx="568343" cy="4580276"/>
            </a:xfrm>
            <a:prstGeom prst="rect">
              <a:avLst/>
            </a:prstGeom>
            <a:solidFill>
              <a:srgbClr val="0D4C6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55" name="Google Shape;400;p15"/>
            <p:cNvSpPr/>
            <p:nvPr/>
          </p:nvSpPr>
          <p:spPr>
            <a:xfrm>
              <a:off x="6712620" y="4987077"/>
              <a:ext cx="4580278" cy="88093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 dirty="0">
                <a:solidFill>
                  <a:schemeClr val="lt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59" name="Google Shape;414;p15"/>
            <p:cNvSpPr txBox="1"/>
            <p:nvPr/>
          </p:nvSpPr>
          <p:spPr>
            <a:xfrm>
              <a:off x="6713958" y="5027751"/>
              <a:ext cx="4577602" cy="2769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lvl="0" algn="ctr"/>
              <a:r>
                <a:rPr lang="pt-BR" sz="1200" b="1" dirty="0">
                  <a:solidFill>
                    <a:schemeClr val="tx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Oral PrEP </a:t>
              </a:r>
              <a:r>
                <a:rPr lang="pt-BR" sz="1200" b="1" dirty="0" err="1">
                  <a:solidFill>
                    <a:schemeClr val="tx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and</a:t>
              </a:r>
              <a:r>
                <a:rPr lang="pt-BR" sz="1200" b="1" dirty="0">
                  <a:solidFill>
                    <a:schemeClr val="tx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pt-BR" sz="1200" b="1" dirty="0" err="1">
                  <a:solidFill>
                    <a:schemeClr val="tx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injectable</a:t>
              </a:r>
              <a:r>
                <a:rPr lang="pt-BR" sz="1200" b="1" dirty="0">
                  <a:solidFill>
                    <a:schemeClr val="tx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LEN</a:t>
              </a:r>
              <a:endParaRPr sz="11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" name="Google Shape;398;p15">
              <a:extLst>
                <a:ext uri="{FF2B5EF4-FFF2-40B4-BE49-F238E27FC236}">
                  <a16:creationId xmlns:a16="http://schemas.microsoft.com/office/drawing/2014/main" id="{35517E14-274C-A406-DCCC-681FD6EBDE69}"/>
                </a:ext>
              </a:extLst>
            </p:cNvPr>
            <p:cNvSpPr/>
            <p:nvPr/>
          </p:nvSpPr>
          <p:spPr>
            <a:xfrm rot="5400000">
              <a:off x="2880565" y="-31403"/>
              <a:ext cx="568064" cy="4122652"/>
            </a:xfrm>
            <a:prstGeom prst="rect">
              <a:avLst/>
            </a:prstGeom>
            <a:solidFill>
              <a:srgbClr val="0D4C6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4" name="Google Shape;398;p15">
              <a:extLst>
                <a:ext uri="{FF2B5EF4-FFF2-40B4-BE49-F238E27FC236}">
                  <a16:creationId xmlns:a16="http://schemas.microsoft.com/office/drawing/2014/main" id="{1D956DD7-E066-9904-E7B5-DDF9A363F507}"/>
                </a:ext>
              </a:extLst>
            </p:cNvPr>
            <p:cNvSpPr/>
            <p:nvPr/>
          </p:nvSpPr>
          <p:spPr>
            <a:xfrm rot="5400000">
              <a:off x="8717919" y="-260076"/>
              <a:ext cx="568343" cy="4580276"/>
            </a:xfrm>
            <a:prstGeom prst="rect">
              <a:avLst/>
            </a:prstGeom>
            <a:solidFill>
              <a:srgbClr val="0D4C6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34" name="Google Shape;408;p15"/>
            <p:cNvSpPr txBox="1"/>
            <p:nvPr/>
          </p:nvSpPr>
          <p:spPr>
            <a:xfrm>
              <a:off x="1103534" y="4437845"/>
              <a:ext cx="4122125" cy="523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b="1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Post-</a:t>
              </a:r>
              <a:r>
                <a:rPr lang="pt-BR" b="1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period</a:t>
              </a:r>
              <a:r>
                <a:rPr lang="pt-BR" b="1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2: </a:t>
              </a:r>
              <a:r>
                <a:rPr lang="pt-BR" b="1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Invitation-based</a:t>
              </a:r>
              <a:r>
                <a:rPr lang="pt-BR" b="1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pt-BR" b="1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engagement</a:t>
              </a:r>
              <a:endParaRPr lang="pt-BR" b="1" dirty="0">
                <a:solidFill>
                  <a:schemeClr val="lt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b="1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(</a:t>
              </a:r>
              <a:r>
                <a:rPr lang="pt-BR" b="1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after</a:t>
              </a:r>
              <a:r>
                <a:rPr lang="pt-BR" b="1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pt-BR" b="1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enrollment</a:t>
              </a:r>
              <a:r>
                <a:rPr lang="pt-BR" b="1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in LEN)</a:t>
              </a:r>
              <a:endParaRPr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Google Shape;408;p15"/>
            <p:cNvSpPr txBox="1"/>
            <p:nvPr/>
          </p:nvSpPr>
          <p:spPr>
            <a:xfrm>
              <a:off x="6711283" y="4437845"/>
              <a:ext cx="4582952" cy="523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b="1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Period</a:t>
              </a:r>
              <a:r>
                <a:rPr lang="pt-BR" b="1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2: </a:t>
              </a:r>
              <a:r>
                <a:rPr lang="pt-BR" b="1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Invitation-based</a:t>
              </a:r>
              <a:r>
                <a:rPr lang="pt-BR" b="1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pt-BR" b="1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engagement</a:t>
              </a:r>
              <a:endParaRPr lang="pt-BR" b="1" dirty="0">
                <a:solidFill>
                  <a:schemeClr val="lt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b="1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(</a:t>
              </a:r>
              <a:r>
                <a:rPr lang="pt-BR" b="1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during</a:t>
              </a:r>
              <a:r>
                <a:rPr lang="pt-BR" b="1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LEN </a:t>
              </a:r>
              <a:r>
                <a:rPr lang="pt-BR" b="1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enrollment</a:t>
              </a:r>
              <a:r>
                <a:rPr lang="pt-BR" b="1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)</a:t>
              </a:r>
              <a:endParaRPr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" name="Google Shape;408;p15"/>
            <p:cNvSpPr txBox="1"/>
            <p:nvPr/>
          </p:nvSpPr>
          <p:spPr>
            <a:xfrm>
              <a:off x="1178635" y="1876971"/>
              <a:ext cx="3971925" cy="3077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b="1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Pre-period</a:t>
              </a:r>
              <a:r>
                <a:rPr lang="pt-BR" b="1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1: </a:t>
              </a:r>
              <a:r>
                <a:rPr lang="pt-BR" b="1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Current</a:t>
              </a:r>
              <a:r>
                <a:rPr lang="pt-BR" b="1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pt-BR" b="1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service</a:t>
              </a:r>
              <a:r>
                <a:rPr lang="pt-BR" b="1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pt-BR" b="1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model</a:t>
              </a:r>
              <a:endParaRPr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" name="Google Shape;408;p15"/>
            <p:cNvSpPr txBox="1"/>
            <p:nvPr/>
          </p:nvSpPr>
          <p:spPr>
            <a:xfrm>
              <a:off x="6761718" y="1769249"/>
              <a:ext cx="4480744" cy="523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b="1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Period</a:t>
              </a:r>
              <a:r>
                <a:rPr lang="pt-BR" b="1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1: </a:t>
              </a:r>
              <a:r>
                <a:rPr lang="pt-BR" b="1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Invitation-based</a:t>
              </a:r>
              <a:r>
                <a:rPr lang="pt-BR" b="1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pt-BR" b="1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engagement</a:t>
              </a:r>
              <a:r>
                <a:rPr lang="pt-BR" b="1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b="1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(prior </a:t>
              </a:r>
              <a:r>
                <a:rPr lang="pt-BR" b="1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to</a:t>
              </a:r>
              <a:r>
                <a:rPr lang="pt-BR" b="1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LEN </a:t>
              </a:r>
              <a:r>
                <a:rPr lang="pt-BR" b="1" dirty="0" err="1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inclusion</a:t>
              </a:r>
              <a:r>
                <a:rPr lang="pt-BR" b="1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)</a:t>
              </a:r>
              <a:endParaRPr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9" name="Agrupar 18">
              <a:extLst>
                <a:ext uri="{FF2B5EF4-FFF2-40B4-BE49-F238E27FC236}">
                  <a16:creationId xmlns:a16="http://schemas.microsoft.com/office/drawing/2014/main" id="{BEE5FCEC-C1B5-3B20-5BB5-B563BCE54BE9}"/>
                </a:ext>
              </a:extLst>
            </p:cNvPr>
            <p:cNvGrpSpPr/>
            <p:nvPr/>
          </p:nvGrpSpPr>
          <p:grpSpPr>
            <a:xfrm>
              <a:off x="1672969" y="5326797"/>
              <a:ext cx="2983254" cy="461624"/>
              <a:chOff x="1671107" y="5326797"/>
              <a:chExt cx="2983254" cy="461624"/>
            </a:xfrm>
          </p:grpSpPr>
          <p:sp>
            <p:nvSpPr>
              <p:cNvPr id="33" name="Google Shape;403;p15"/>
              <p:cNvSpPr/>
              <p:nvPr/>
            </p:nvSpPr>
            <p:spPr>
              <a:xfrm>
                <a:off x="1671107" y="5347267"/>
                <a:ext cx="1220039" cy="426097"/>
              </a:xfrm>
              <a:prstGeom prst="rect">
                <a:avLst/>
              </a:prstGeom>
              <a:solidFill>
                <a:srgbClr val="59595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39" name="Google Shape;411;p15"/>
              <p:cNvSpPr txBox="1"/>
              <p:nvPr/>
            </p:nvSpPr>
            <p:spPr>
              <a:xfrm>
                <a:off x="2892482" y="5347268"/>
                <a:ext cx="541840" cy="40006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pt-BR" sz="2000" b="1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rPr>
                  <a:t>X</a:t>
                </a:r>
                <a:endParaRPr sz="1800" b="1" dirty="0">
                  <a:solidFill>
                    <a:schemeClr val="tx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5" name="Google Shape;411;p15"/>
              <p:cNvSpPr txBox="1"/>
              <p:nvPr/>
            </p:nvSpPr>
            <p:spPr>
              <a:xfrm>
                <a:off x="1671107" y="5326797"/>
                <a:ext cx="1220039" cy="46162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pt-BR" sz="1200" dirty="0">
                    <a:solidFill>
                      <a:schemeClr val="lt1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rPr>
                  <a:t>Network-</a:t>
                </a:r>
                <a:r>
                  <a:rPr lang="pt-BR" sz="1200" dirty="0" err="1">
                    <a:solidFill>
                      <a:schemeClr val="lt1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rPr>
                  <a:t>based</a:t>
                </a:r>
                <a:r>
                  <a:rPr lang="pt-BR" sz="1200" dirty="0">
                    <a:solidFill>
                      <a:schemeClr val="lt1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rPr>
                  <a:t> approach</a:t>
                </a:r>
                <a:endParaRPr sz="11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" name="Google Shape;403;p15">
                <a:extLst>
                  <a:ext uri="{FF2B5EF4-FFF2-40B4-BE49-F238E27FC236}">
                    <a16:creationId xmlns:a16="http://schemas.microsoft.com/office/drawing/2014/main" id="{951BA785-BC4C-F319-8BC5-FC6F1E31B2B3}"/>
                  </a:ext>
                </a:extLst>
              </p:cNvPr>
              <p:cNvSpPr/>
              <p:nvPr/>
            </p:nvSpPr>
            <p:spPr>
              <a:xfrm>
                <a:off x="3434322" y="5347267"/>
                <a:ext cx="1220039" cy="426097"/>
              </a:xfrm>
              <a:prstGeom prst="rect">
                <a:avLst/>
              </a:prstGeom>
              <a:solidFill>
                <a:srgbClr val="59595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38" name="Google Shape;411;p15"/>
              <p:cNvSpPr txBox="1"/>
              <p:nvPr/>
            </p:nvSpPr>
            <p:spPr>
              <a:xfrm>
                <a:off x="3435469" y="5419130"/>
                <a:ext cx="1217743" cy="27695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pt-BR" sz="1200" dirty="0">
                    <a:solidFill>
                      <a:schemeClr val="lt1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rPr>
                  <a:t>Open-</a:t>
                </a:r>
                <a:r>
                  <a:rPr lang="pt-BR" sz="1200" dirty="0" err="1">
                    <a:solidFill>
                      <a:schemeClr val="lt1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rPr>
                  <a:t>door</a:t>
                </a:r>
                <a:endParaRPr sz="11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8" name="Agrupar 17">
              <a:extLst>
                <a:ext uri="{FF2B5EF4-FFF2-40B4-BE49-F238E27FC236}">
                  <a16:creationId xmlns:a16="http://schemas.microsoft.com/office/drawing/2014/main" id="{A432536C-4421-4CC3-0150-F44248591A4F}"/>
                </a:ext>
              </a:extLst>
            </p:cNvPr>
            <p:cNvGrpSpPr/>
            <p:nvPr/>
          </p:nvGrpSpPr>
          <p:grpSpPr>
            <a:xfrm>
              <a:off x="7511132" y="5326797"/>
              <a:ext cx="2983254" cy="461624"/>
              <a:chOff x="7487393" y="5326797"/>
              <a:chExt cx="2983254" cy="461624"/>
            </a:xfrm>
          </p:grpSpPr>
          <p:sp>
            <p:nvSpPr>
              <p:cNvPr id="12" name="Google Shape;403;p15">
                <a:extLst>
                  <a:ext uri="{FF2B5EF4-FFF2-40B4-BE49-F238E27FC236}">
                    <a16:creationId xmlns:a16="http://schemas.microsoft.com/office/drawing/2014/main" id="{DAFC9C62-560A-064E-D5FD-C092D9B42EDE}"/>
                  </a:ext>
                </a:extLst>
              </p:cNvPr>
              <p:cNvSpPr/>
              <p:nvPr/>
            </p:nvSpPr>
            <p:spPr>
              <a:xfrm>
                <a:off x="7487393" y="5347267"/>
                <a:ext cx="1220039" cy="426097"/>
              </a:xfrm>
              <a:prstGeom prst="rect">
                <a:avLst/>
              </a:prstGeom>
              <a:solidFill>
                <a:srgbClr val="59595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14" name="Google Shape;411;p15">
                <a:extLst>
                  <a:ext uri="{FF2B5EF4-FFF2-40B4-BE49-F238E27FC236}">
                    <a16:creationId xmlns:a16="http://schemas.microsoft.com/office/drawing/2014/main" id="{E215FB58-D902-6664-FAC6-1E5FBB7409B1}"/>
                  </a:ext>
                </a:extLst>
              </p:cNvPr>
              <p:cNvSpPr txBox="1"/>
              <p:nvPr/>
            </p:nvSpPr>
            <p:spPr>
              <a:xfrm>
                <a:off x="8708768" y="5347268"/>
                <a:ext cx="541840" cy="40006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pt-BR" sz="2000" b="1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rPr>
                  <a:t>X</a:t>
                </a:r>
                <a:endParaRPr sz="1800" b="1" dirty="0">
                  <a:solidFill>
                    <a:schemeClr val="tx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" name="Google Shape;411;p15">
                <a:extLst>
                  <a:ext uri="{FF2B5EF4-FFF2-40B4-BE49-F238E27FC236}">
                    <a16:creationId xmlns:a16="http://schemas.microsoft.com/office/drawing/2014/main" id="{D38A8104-071B-5E97-D782-3B924C7EE8A1}"/>
                  </a:ext>
                </a:extLst>
              </p:cNvPr>
              <p:cNvSpPr txBox="1"/>
              <p:nvPr/>
            </p:nvSpPr>
            <p:spPr>
              <a:xfrm>
                <a:off x="7487393" y="5326797"/>
                <a:ext cx="1220039" cy="46162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pt-BR" sz="1200" dirty="0">
                    <a:solidFill>
                      <a:schemeClr val="lt1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rPr>
                  <a:t>Network-</a:t>
                </a:r>
                <a:r>
                  <a:rPr lang="pt-BR" sz="1200" dirty="0" err="1">
                    <a:solidFill>
                      <a:schemeClr val="lt1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rPr>
                  <a:t>based</a:t>
                </a:r>
                <a:r>
                  <a:rPr lang="pt-BR" sz="1200" dirty="0">
                    <a:solidFill>
                      <a:schemeClr val="lt1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rPr>
                  <a:t> approach</a:t>
                </a:r>
                <a:endParaRPr sz="11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" name="Google Shape;403;p15">
                <a:extLst>
                  <a:ext uri="{FF2B5EF4-FFF2-40B4-BE49-F238E27FC236}">
                    <a16:creationId xmlns:a16="http://schemas.microsoft.com/office/drawing/2014/main" id="{D457A236-DF86-D787-2464-719C6F4BBDCB}"/>
                  </a:ext>
                </a:extLst>
              </p:cNvPr>
              <p:cNvSpPr/>
              <p:nvPr/>
            </p:nvSpPr>
            <p:spPr>
              <a:xfrm>
                <a:off x="9250608" y="5347267"/>
                <a:ext cx="1220039" cy="426097"/>
              </a:xfrm>
              <a:prstGeom prst="rect">
                <a:avLst/>
              </a:prstGeom>
              <a:solidFill>
                <a:srgbClr val="59595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17" name="Google Shape;411;p15">
                <a:extLst>
                  <a:ext uri="{FF2B5EF4-FFF2-40B4-BE49-F238E27FC236}">
                    <a16:creationId xmlns:a16="http://schemas.microsoft.com/office/drawing/2014/main" id="{D629B044-6FD0-60F8-7345-DDCDED23D380}"/>
                  </a:ext>
                </a:extLst>
              </p:cNvPr>
              <p:cNvSpPr txBox="1"/>
              <p:nvPr/>
            </p:nvSpPr>
            <p:spPr>
              <a:xfrm>
                <a:off x="9251755" y="5419130"/>
                <a:ext cx="1217743" cy="27695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pt-BR" sz="1200" dirty="0">
                    <a:solidFill>
                      <a:schemeClr val="lt1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rPr>
                  <a:t>Open-</a:t>
                </a:r>
                <a:r>
                  <a:rPr lang="pt-BR" sz="1200" dirty="0" err="1">
                    <a:solidFill>
                      <a:schemeClr val="lt1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rPr>
                  <a:t>door</a:t>
                </a:r>
                <a:endParaRPr sz="11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0" name="Google Shape;414;p15">
              <a:extLst>
                <a:ext uri="{FF2B5EF4-FFF2-40B4-BE49-F238E27FC236}">
                  <a16:creationId xmlns:a16="http://schemas.microsoft.com/office/drawing/2014/main" id="{C604327E-5B67-614A-F5C2-E6A3B498F1AB}"/>
                </a:ext>
              </a:extLst>
            </p:cNvPr>
            <p:cNvSpPr txBox="1"/>
            <p:nvPr/>
          </p:nvSpPr>
          <p:spPr>
            <a:xfrm>
              <a:off x="6940097" y="2333041"/>
              <a:ext cx="4123987" cy="2769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lvl="0" algn="ctr"/>
              <a:r>
                <a:rPr lang="pt-BR" sz="1200" b="1" dirty="0">
                  <a:solidFill>
                    <a:schemeClr val="tx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Oral PrEP</a:t>
              </a:r>
              <a:endParaRPr sz="11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1" name="Agrupar 20">
              <a:extLst>
                <a:ext uri="{FF2B5EF4-FFF2-40B4-BE49-F238E27FC236}">
                  <a16:creationId xmlns:a16="http://schemas.microsoft.com/office/drawing/2014/main" id="{4605E4B8-A2F9-5F22-EF61-B54CFEECF9E8}"/>
                </a:ext>
              </a:extLst>
            </p:cNvPr>
            <p:cNvGrpSpPr/>
            <p:nvPr/>
          </p:nvGrpSpPr>
          <p:grpSpPr>
            <a:xfrm>
              <a:off x="7510463" y="2607739"/>
              <a:ext cx="2983254" cy="461624"/>
              <a:chOff x="1671107" y="5326797"/>
              <a:chExt cx="2983254" cy="461624"/>
            </a:xfrm>
          </p:grpSpPr>
          <p:sp>
            <p:nvSpPr>
              <p:cNvPr id="22" name="Google Shape;403;p15">
                <a:extLst>
                  <a:ext uri="{FF2B5EF4-FFF2-40B4-BE49-F238E27FC236}">
                    <a16:creationId xmlns:a16="http://schemas.microsoft.com/office/drawing/2014/main" id="{F01A68AD-2A68-932E-41AB-465CCAB2F7E9}"/>
                  </a:ext>
                </a:extLst>
              </p:cNvPr>
              <p:cNvSpPr/>
              <p:nvPr/>
            </p:nvSpPr>
            <p:spPr>
              <a:xfrm>
                <a:off x="1671107" y="5347267"/>
                <a:ext cx="1220039" cy="426097"/>
              </a:xfrm>
              <a:prstGeom prst="rect">
                <a:avLst/>
              </a:prstGeom>
              <a:solidFill>
                <a:srgbClr val="59595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23" name="Google Shape;411;p15">
                <a:extLst>
                  <a:ext uri="{FF2B5EF4-FFF2-40B4-BE49-F238E27FC236}">
                    <a16:creationId xmlns:a16="http://schemas.microsoft.com/office/drawing/2014/main" id="{6E28EA53-CB4A-5524-5F8D-D9536B58B548}"/>
                  </a:ext>
                </a:extLst>
              </p:cNvPr>
              <p:cNvSpPr txBox="1"/>
              <p:nvPr/>
            </p:nvSpPr>
            <p:spPr>
              <a:xfrm>
                <a:off x="2892482" y="5347268"/>
                <a:ext cx="541840" cy="40006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pt-BR" sz="2000" b="1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rPr>
                  <a:t>X</a:t>
                </a:r>
                <a:endParaRPr sz="1800" b="1" dirty="0">
                  <a:solidFill>
                    <a:schemeClr val="tx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" name="Google Shape;411;p15">
                <a:extLst>
                  <a:ext uri="{FF2B5EF4-FFF2-40B4-BE49-F238E27FC236}">
                    <a16:creationId xmlns:a16="http://schemas.microsoft.com/office/drawing/2014/main" id="{BB7CBFFE-1EF2-EDDE-331A-875340BF601F}"/>
                  </a:ext>
                </a:extLst>
              </p:cNvPr>
              <p:cNvSpPr txBox="1"/>
              <p:nvPr/>
            </p:nvSpPr>
            <p:spPr>
              <a:xfrm>
                <a:off x="1671107" y="5326797"/>
                <a:ext cx="1220039" cy="46162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pt-BR" sz="1200" dirty="0">
                    <a:solidFill>
                      <a:schemeClr val="lt1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rPr>
                  <a:t>Network-</a:t>
                </a:r>
                <a:r>
                  <a:rPr lang="pt-BR" sz="1200" dirty="0" err="1">
                    <a:solidFill>
                      <a:schemeClr val="lt1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rPr>
                  <a:t>based</a:t>
                </a:r>
                <a:r>
                  <a:rPr lang="pt-BR" sz="1200" dirty="0">
                    <a:solidFill>
                      <a:schemeClr val="lt1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rPr>
                  <a:t> approach</a:t>
                </a:r>
                <a:endParaRPr sz="11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" name="Google Shape;403;p15">
                <a:extLst>
                  <a:ext uri="{FF2B5EF4-FFF2-40B4-BE49-F238E27FC236}">
                    <a16:creationId xmlns:a16="http://schemas.microsoft.com/office/drawing/2014/main" id="{DD5497AA-D450-E341-7993-8F916A94F72F}"/>
                  </a:ext>
                </a:extLst>
              </p:cNvPr>
              <p:cNvSpPr/>
              <p:nvPr/>
            </p:nvSpPr>
            <p:spPr>
              <a:xfrm>
                <a:off x="3434322" y="5347267"/>
                <a:ext cx="1220039" cy="426097"/>
              </a:xfrm>
              <a:prstGeom prst="rect">
                <a:avLst/>
              </a:prstGeom>
              <a:solidFill>
                <a:srgbClr val="59595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50" name="Google Shape;411;p15">
                <a:extLst>
                  <a:ext uri="{FF2B5EF4-FFF2-40B4-BE49-F238E27FC236}">
                    <a16:creationId xmlns:a16="http://schemas.microsoft.com/office/drawing/2014/main" id="{DC9797C7-0E40-3CB8-4723-924D784A835C}"/>
                  </a:ext>
                </a:extLst>
              </p:cNvPr>
              <p:cNvSpPr txBox="1"/>
              <p:nvPr/>
            </p:nvSpPr>
            <p:spPr>
              <a:xfrm>
                <a:off x="3435469" y="5419130"/>
                <a:ext cx="1217743" cy="27695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pt-BR" sz="1200" dirty="0">
                    <a:solidFill>
                      <a:schemeClr val="lt1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rPr>
                  <a:t>Open-</a:t>
                </a:r>
                <a:r>
                  <a:rPr lang="pt-BR" sz="1200" dirty="0" err="1">
                    <a:solidFill>
                      <a:schemeClr val="lt1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rPr>
                  <a:t>door</a:t>
                </a:r>
                <a:endParaRPr sz="11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515" name="Título 514">
            <a:extLst>
              <a:ext uri="{FF2B5EF4-FFF2-40B4-BE49-F238E27FC236}">
                <a16:creationId xmlns:a16="http://schemas.microsoft.com/office/drawing/2014/main" id="{59FCEDAC-180F-AB43-399E-9CBBFE2B0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6083" y="1"/>
            <a:ext cx="8665547" cy="718942"/>
          </a:xfrm>
        </p:spPr>
        <p:txBody>
          <a:bodyPr/>
          <a:lstStyle/>
          <a:p>
            <a:r>
              <a:rPr lang="pt-PT" dirty="0"/>
              <a:t>Engagement strategy evaluation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445C631-7ABB-79E5-4B71-4E43B6AAECB2}"/>
              </a:ext>
            </a:extLst>
          </p:cNvPr>
          <p:cNvSpPr/>
          <p:nvPr/>
        </p:nvSpPr>
        <p:spPr>
          <a:xfrm>
            <a:off x="318977" y="603319"/>
            <a:ext cx="1041990" cy="3732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99584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12"/>
          <p:cNvSpPr txBox="1"/>
          <p:nvPr/>
        </p:nvSpPr>
        <p:spPr>
          <a:xfrm>
            <a:off x="0" y="6484775"/>
            <a:ext cx="12192000" cy="3732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Calibri"/>
              <a:buNone/>
            </a:pPr>
            <a:endParaRPr sz="1050" i="1" dirty="0">
              <a:solidFill>
                <a:srgbClr val="7F7F7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353" name="Google Shape;353;p12"/>
          <p:cNvSpPr txBox="1"/>
          <p:nvPr/>
        </p:nvSpPr>
        <p:spPr>
          <a:xfrm>
            <a:off x="774826" y="1546225"/>
            <a:ext cx="10642348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marR="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13B91"/>
              </a:buClr>
              <a:buSzPts val="2800"/>
              <a:buFont typeface="Arial"/>
              <a:buNone/>
            </a:pPr>
            <a:endParaRPr sz="2800" dirty="0">
              <a:solidFill>
                <a:srgbClr val="3F3F3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354" name="Google Shape;354;p12"/>
          <p:cNvSpPr txBox="1"/>
          <p:nvPr/>
        </p:nvSpPr>
        <p:spPr>
          <a:xfrm>
            <a:off x="632114" y="634779"/>
            <a:ext cx="6173038" cy="50030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spcAft>
                <a:spcPts val="1200"/>
              </a:spcAft>
              <a:buClr>
                <a:srgbClr val="913B91"/>
              </a:buClr>
              <a:buSzPts val="2800"/>
            </a:pPr>
            <a:r>
              <a:rPr lang="en-US" sz="2600" b="1" dirty="0">
                <a:solidFill>
                  <a:srgbClr val="3F3F3F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Methods for reaching hidden and/or hard-to-reach populations</a:t>
            </a:r>
          </a:p>
          <a:p>
            <a:pPr marL="450850" lvl="0" indent="-273050">
              <a:lnSpc>
                <a:spcPct val="120000"/>
              </a:lnSpc>
              <a:spcBef>
                <a:spcPts val="1200"/>
              </a:spcBef>
              <a:buClr>
                <a:srgbClr val="950908"/>
              </a:buClr>
              <a:buSzPts val="2800"/>
              <a:buFont typeface="Arial"/>
              <a:buChar char="•"/>
            </a:pPr>
            <a:r>
              <a:rPr lang="pt-BR" sz="2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Time-</a:t>
            </a:r>
            <a:r>
              <a:rPr lang="pt-BR" sz="2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location</a:t>
            </a:r>
            <a:r>
              <a:rPr lang="pt-BR" sz="2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pt-BR" sz="2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sampling</a:t>
            </a:r>
            <a:r>
              <a:rPr lang="pt-BR" sz="2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(TLS) </a:t>
            </a:r>
          </a:p>
          <a:p>
            <a:pPr marL="450850" lvl="0" indent="-273050">
              <a:lnSpc>
                <a:spcPct val="120000"/>
              </a:lnSpc>
              <a:spcBef>
                <a:spcPts val="1200"/>
              </a:spcBef>
              <a:buClr>
                <a:srgbClr val="950908"/>
              </a:buClr>
              <a:buSzPts val="2800"/>
              <a:buFont typeface="Arial"/>
              <a:buChar char="•"/>
            </a:pPr>
            <a:r>
              <a:rPr lang="pt-BR" sz="2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Respondent-driven</a:t>
            </a:r>
            <a:r>
              <a:rPr lang="pt-BR" sz="2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pt-BR" sz="2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samplig</a:t>
            </a:r>
            <a:r>
              <a:rPr lang="pt-BR" sz="2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(RDS)</a:t>
            </a:r>
            <a:endParaRPr sz="26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0850" marR="0" lvl="0" indent="-27305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950908"/>
              </a:buClr>
              <a:buSzPts val="2800"/>
              <a:buFont typeface="Arial"/>
              <a:buChar char="•"/>
            </a:pPr>
            <a:r>
              <a:rPr lang="pt-BR" sz="2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Startfish</a:t>
            </a:r>
            <a:r>
              <a:rPr lang="pt-BR" sz="2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pt-BR" sz="2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sampling</a:t>
            </a:r>
            <a:endParaRPr sz="26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355" name="Google Shape;355;p12"/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92125" y="1423387"/>
            <a:ext cx="4465768" cy="1787528"/>
          </a:xfrm>
          <a:prstGeom prst="rect">
            <a:avLst/>
          </a:prstGeom>
          <a:noFill/>
          <a:ln w="9525" cap="flat" cmpd="sng">
            <a:solidFill>
              <a:schemeClr val="bg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</p:pic>
      <p:grpSp>
        <p:nvGrpSpPr>
          <p:cNvPr id="356" name="Google Shape;356;p12"/>
          <p:cNvGrpSpPr/>
          <p:nvPr/>
        </p:nvGrpSpPr>
        <p:grpSpPr>
          <a:xfrm>
            <a:off x="10974620" y="1089300"/>
            <a:ext cx="1084822" cy="1044415"/>
            <a:chOff x="10670767" y="4244812"/>
            <a:chExt cx="1040264" cy="1006000"/>
          </a:xfrm>
        </p:grpSpPr>
        <p:sp>
          <p:nvSpPr>
            <p:cNvPr id="357" name="Google Shape;357;p12"/>
            <p:cNvSpPr/>
            <p:nvPr/>
          </p:nvSpPr>
          <p:spPr>
            <a:xfrm>
              <a:off x="10670767" y="4244812"/>
              <a:ext cx="1040264" cy="1006000"/>
            </a:xfrm>
            <a:prstGeom prst="ellipse">
              <a:avLst/>
            </a:prstGeom>
            <a:solidFill>
              <a:srgbClr val="1171A1">
                <a:alpha val="12156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 dirty="0">
                <a:solidFill>
                  <a:srgbClr val="FFFFFF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358" name="Google Shape;358;p12"/>
            <p:cNvSpPr/>
            <p:nvPr/>
          </p:nvSpPr>
          <p:spPr>
            <a:xfrm>
              <a:off x="10745320" y="4316908"/>
              <a:ext cx="891159" cy="861807"/>
            </a:xfrm>
            <a:prstGeom prst="ellipse">
              <a:avLst/>
            </a:prstGeom>
            <a:solidFill>
              <a:srgbClr val="1171A1">
                <a:alpha val="23921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 dirty="0">
                <a:solidFill>
                  <a:srgbClr val="FFFFFF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359" name="Google Shape;359;p12"/>
            <p:cNvSpPr/>
            <p:nvPr/>
          </p:nvSpPr>
          <p:spPr>
            <a:xfrm>
              <a:off x="10823719" y="4392725"/>
              <a:ext cx="734362" cy="710174"/>
            </a:xfrm>
            <a:prstGeom prst="ellipse">
              <a:avLst/>
            </a:prstGeom>
            <a:solidFill>
              <a:srgbClr val="1171A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 dirty="0">
                <a:solidFill>
                  <a:srgbClr val="0071A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360" name="Google Shape;360;p12"/>
            <p:cNvSpPr txBox="1"/>
            <p:nvPr/>
          </p:nvSpPr>
          <p:spPr>
            <a:xfrm>
              <a:off x="10813545" y="4530955"/>
              <a:ext cx="788349" cy="5039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b="1" dirty="0">
                  <a:solidFill>
                    <a:srgbClr val="FFFFFF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Black</a:t>
              </a:r>
              <a:endParaRPr b="1" dirty="0">
                <a:solidFill>
                  <a:srgbClr val="FFFFFF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b="1" dirty="0">
                  <a:solidFill>
                    <a:srgbClr val="FFFFFF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70%</a:t>
              </a:r>
            </a:p>
          </p:txBody>
        </p:sp>
      </p:grpSp>
      <p:pic>
        <p:nvPicPr>
          <p:cNvPr id="361" name="Google Shape;361;p12"/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 b="3566"/>
          <a:stretch/>
        </p:blipFill>
        <p:spPr>
          <a:xfrm>
            <a:off x="6892126" y="3712358"/>
            <a:ext cx="4465767" cy="1593067"/>
          </a:xfrm>
          <a:prstGeom prst="rect">
            <a:avLst/>
          </a:prstGeom>
          <a:noFill/>
          <a:ln w="9525" cap="flat" cmpd="sng">
            <a:solidFill>
              <a:schemeClr val="bg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</p:pic>
      <p:grpSp>
        <p:nvGrpSpPr>
          <p:cNvPr id="362" name="Google Shape;362;p12"/>
          <p:cNvGrpSpPr/>
          <p:nvPr/>
        </p:nvGrpSpPr>
        <p:grpSpPr>
          <a:xfrm>
            <a:off x="10974620" y="3375218"/>
            <a:ext cx="1084822" cy="1044415"/>
            <a:chOff x="10670767" y="4244812"/>
            <a:chExt cx="1040264" cy="1006000"/>
          </a:xfrm>
        </p:grpSpPr>
        <p:sp>
          <p:nvSpPr>
            <p:cNvPr id="363" name="Google Shape;363;p12"/>
            <p:cNvSpPr/>
            <p:nvPr/>
          </p:nvSpPr>
          <p:spPr>
            <a:xfrm>
              <a:off x="10670767" y="4244812"/>
              <a:ext cx="1040264" cy="1006000"/>
            </a:xfrm>
            <a:prstGeom prst="ellipse">
              <a:avLst/>
            </a:prstGeom>
            <a:solidFill>
              <a:srgbClr val="DC9ADE">
                <a:alpha val="12156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 dirty="0">
                <a:solidFill>
                  <a:srgbClr val="FFFFFF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364" name="Google Shape;364;p12"/>
            <p:cNvSpPr/>
            <p:nvPr/>
          </p:nvSpPr>
          <p:spPr>
            <a:xfrm>
              <a:off x="10745320" y="4316908"/>
              <a:ext cx="891159" cy="861807"/>
            </a:xfrm>
            <a:prstGeom prst="ellipse">
              <a:avLst/>
            </a:prstGeom>
            <a:solidFill>
              <a:srgbClr val="C765C0">
                <a:alpha val="23921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 dirty="0">
                <a:solidFill>
                  <a:srgbClr val="FFFFFF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365" name="Google Shape;365;p12"/>
            <p:cNvSpPr/>
            <p:nvPr/>
          </p:nvSpPr>
          <p:spPr>
            <a:xfrm>
              <a:off x="10823719" y="4392725"/>
              <a:ext cx="734362" cy="710174"/>
            </a:xfrm>
            <a:prstGeom prst="ellipse">
              <a:avLst/>
            </a:prstGeom>
            <a:solidFill>
              <a:srgbClr val="A0429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 dirty="0">
                <a:solidFill>
                  <a:srgbClr val="0071A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366" name="Google Shape;366;p12"/>
            <p:cNvSpPr txBox="1"/>
            <p:nvPr/>
          </p:nvSpPr>
          <p:spPr>
            <a:xfrm>
              <a:off x="10826409" y="4509163"/>
              <a:ext cx="762619" cy="5039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b="1" dirty="0">
                  <a:solidFill>
                    <a:srgbClr val="FFFFFF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Black</a:t>
              </a:r>
              <a:endParaRPr b="1" dirty="0">
                <a:solidFill>
                  <a:srgbClr val="FFFFFF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b="1" dirty="0">
                  <a:solidFill>
                    <a:srgbClr val="FFFFFF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75%</a:t>
              </a:r>
            </a:p>
          </p:txBody>
        </p:sp>
      </p:grpSp>
      <p:sp>
        <p:nvSpPr>
          <p:cNvPr id="367" name="Google Shape;367;p12"/>
          <p:cNvSpPr/>
          <p:nvPr/>
        </p:nvSpPr>
        <p:spPr>
          <a:xfrm>
            <a:off x="-2281426" y="5639510"/>
            <a:ext cx="16754852" cy="943308"/>
          </a:xfrm>
          <a:prstGeom prst="roundRect">
            <a:avLst>
              <a:gd name="adj" fmla="val 0"/>
            </a:avLst>
          </a:prstGeom>
          <a:solidFill>
            <a:schemeClr val="bg1">
              <a:lumMod val="50000"/>
            </a:schemeClr>
          </a:solidFill>
          <a:ln w="12700" cap="flat" cmpd="sng">
            <a:solidFill>
              <a:srgbClr val="F2F2F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368" name="Google Shape;368;p12"/>
          <p:cNvSpPr txBox="1">
            <a:spLocks noGrp="1"/>
          </p:cNvSpPr>
          <p:nvPr>
            <p:ph type="body" idx="1"/>
          </p:nvPr>
        </p:nvSpPr>
        <p:spPr>
          <a:xfrm>
            <a:off x="774826" y="5639511"/>
            <a:ext cx="10642348" cy="94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pt-BR" sz="2400" b="1" i="0" dirty="0" err="1">
                <a:solidFill>
                  <a:schemeClr val="lt1"/>
                </a:solidFill>
                <a:sym typeface="Calibri"/>
              </a:rPr>
              <a:t>Adapting</a:t>
            </a:r>
            <a:r>
              <a:rPr lang="pt-BR" sz="2400" b="1" i="0" dirty="0">
                <a:solidFill>
                  <a:schemeClr val="lt1"/>
                </a:solidFill>
                <a:sym typeface="Calibri"/>
              </a:rPr>
              <a:t> </a:t>
            </a:r>
            <a:r>
              <a:rPr lang="pt-BR" sz="2400" b="1" i="0" dirty="0" err="1">
                <a:solidFill>
                  <a:schemeClr val="lt1"/>
                </a:solidFill>
                <a:sym typeface="Calibri"/>
              </a:rPr>
              <a:t>strategies</a:t>
            </a:r>
            <a:r>
              <a:rPr lang="pt-BR" sz="2400" b="1" i="0" dirty="0">
                <a:solidFill>
                  <a:schemeClr val="lt1"/>
                </a:solidFill>
                <a:sym typeface="Calibri"/>
              </a:rPr>
              <a:t> for </a:t>
            </a:r>
            <a:r>
              <a:rPr lang="pt-BR" sz="2400" b="1" i="0" dirty="0" err="1">
                <a:solidFill>
                  <a:schemeClr val="lt1"/>
                </a:solidFill>
                <a:sym typeface="Calibri"/>
              </a:rPr>
              <a:t>the</a:t>
            </a:r>
            <a:r>
              <a:rPr lang="pt-BR" sz="2400" b="1" i="0" dirty="0">
                <a:solidFill>
                  <a:schemeClr val="lt1"/>
                </a:solidFill>
                <a:sym typeface="Calibri"/>
              </a:rPr>
              <a:t> real-</a:t>
            </a:r>
            <a:r>
              <a:rPr lang="pt-BR" sz="2400" b="1" i="0" dirty="0" err="1">
                <a:solidFill>
                  <a:schemeClr val="lt1"/>
                </a:solidFill>
                <a:sym typeface="Calibri"/>
              </a:rPr>
              <a:t>life</a:t>
            </a:r>
            <a:r>
              <a:rPr lang="pt-BR" sz="2400" b="1" i="0" dirty="0">
                <a:solidFill>
                  <a:schemeClr val="lt1"/>
                </a:solidFill>
                <a:sym typeface="Calibri"/>
              </a:rPr>
              <a:t> </a:t>
            </a:r>
            <a:r>
              <a:rPr lang="pt-BR" sz="2400" b="1" i="0" dirty="0" err="1">
                <a:solidFill>
                  <a:schemeClr val="lt1"/>
                </a:solidFill>
                <a:sym typeface="Calibri"/>
              </a:rPr>
              <a:t>context</a:t>
            </a:r>
            <a:r>
              <a:rPr lang="pt-BR" sz="2400" b="1" i="0" dirty="0">
                <a:solidFill>
                  <a:schemeClr val="lt1"/>
                </a:solidFill>
                <a:sym typeface="Calibri"/>
              </a:rPr>
              <a:t>: </a:t>
            </a:r>
            <a:br>
              <a:rPr lang="pt-BR" sz="2400" b="1" i="0" dirty="0">
                <a:solidFill>
                  <a:schemeClr val="lt1"/>
                </a:solidFill>
                <a:sym typeface="Calibri"/>
              </a:rPr>
            </a:br>
            <a:r>
              <a:rPr lang="pt-BR" sz="2400" b="1" i="0" dirty="0" err="1">
                <a:solidFill>
                  <a:schemeClr val="lt1"/>
                </a:solidFill>
                <a:sym typeface="Calibri"/>
              </a:rPr>
              <a:t>Implementation</a:t>
            </a:r>
            <a:r>
              <a:rPr lang="pt-BR" sz="2400" b="1" i="0" dirty="0">
                <a:solidFill>
                  <a:schemeClr val="lt1"/>
                </a:solidFill>
                <a:sym typeface="Calibri"/>
              </a:rPr>
              <a:t> in </a:t>
            </a:r>
            <a:r>
              <a:rPr lang="pt-BR" sz="2400" b="1" i="0" dirty="0" err="1">
                <a:solidFill>
                  <a:schemeClr val="lt1"/>
                </a:solidFill>
                <a:sym typeface="Calibri"/>
              </a:rPr>
              <a:t>Public</a:t>
            </a:r>
            <a:r>
              <a:rPr lang="pt-BR" sz="2400" b="1" i="0" dirty="0">
                <a:solidFill>
                  <a:schemeClr val="lt1"/>
                </a:solidFill>
                <a:sym typeface="Calibri"/>
              </a:rPr>
              <a:t> Health (SUS)</a:t>
            </a:r>
            <a:endParaRPr sz="1000" i="0" dirty="0"/>
          </a:p>
        </p:txBody>
      </p:sp>
      <p:sp>
        <p:nvSpPr>
          <p:cNvPr id="5" name="Título 4">
            <a:extLst>
              <a:ext uri="{FF2B5EF4-FFF2-40B4-BE49-F238E27FC236}">
                <a16:creationId xmlns:a16="http://schemas.microsoft.com/office/drawing/2014/main" id="{5BAD109C-1838-081D-727D-4021A72FEB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Engagement strategy evaluation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9681889-C463-54A0-A97F-8F6FC69453E2}"/>
              </a:ext>
            </a:extLst>
          </p:cNvPr>
          <p:cNvSpPr/>
          <p:nvPr/>
        </p:nvSpPr>
        <p:spPr>
          <a:xfrm>
            <a:off x="318977" y="603319"/>
            <a:ext cx="1041990" cy="3732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6824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1C5F1D93-74D1-3619-4158-EF477C14E423}"/>
              </a:ext>
            </a:extLst>
          </p:cNvPr>
          <p:cNvSpPr txBox="1"/>
          <p:nvPr/>
        </p:nvSpPr>
        <p:spPr>
          <a:xfrm>
            <a:off x="3546961" y="5735812"/>
            <a:ext cx="200993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+mj-lt"/>
              </a:rPr>
              <a:t>Jirair </a:t>
            </a:r>
            <a:r>
              <a:rPr lang="en-US" sz="1600" dirty="0" err="1">
                <a:latin typeface="+mj-lt"/>
              </a:rPr>
              <a:t>Ratevosian</a:t>
            </a:r>
            <a:br>
              <a:rPr lang="en-US" b="1" dirty="0"/>
            </a:br>
            <a:r>
              <a:rPr lang="en-US" sz="1200" dirty="0"/>
              <a:t>Duke Global Health Institute</a:t>
            </a:r>
          </a:p>
          <a:p>
            <a:r>
              <a:rPr lang="en-US" sz="1200" dirty="0"/>
              <a:t>USA</a:t>
            </a:r>
            <a:br>
              <a:rPr lang="en-US" sz="1200" dirty="0"/>
            </a:br>
            <a:endParaRPr lang="en-US" sz="12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FFE143-860C-7D90-7CF9-90085714C20B}"/>
              </a:ext>
            </a:extLst>
          </p:cNvPr>
          <p:cNvSpPr txBox="1"/>
          <p:nvPr/>
        </p:nvSpPr>
        <p:spPr>
          <a:xfrm>
            <a:off x="2619463" y="3167126"/>
            <a:ext cx="2166911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 dirty="0">
                <a:latin typeface="+mj-lt"/>
              </a:rPr>
              <a:t>Hidayat Yahaya</a:t>
            </a:r>
          </a:p>
          <a:p>
            <a:r>
              <a:rPr lang="en-US" sz="1200" dirty="0">
                <a:solidFill>
                  <a:srgbClr val="000000"/>
                </a:solidFill>
                <a:ea typeface="IAS Ribbon Sans Light" pitchFamily="50" charset="0"/>
              </a:rPr>
              <a:t>Community Prevention and Care Services, National Agency for the Control of AIDS, Nigeria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E786261-AC08-0CCB-EA09-266E89ADEADE}"/>
              </a:ext>
            </a:extLst>
          </p:cNvPr>
          <p:cNvSpPr txBox="1"/>
          <p:nvPr/>
        </p:nvSpPr>
        <p:spPr>
          <a:xfrm>
            <a:off x="4217809" y="3180467"/>
            <a:ext cx="2965111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>
                <a:latin typeface="+mj-lt"/>
              </a:rPr>
              <a:t>           Long Tran Khanh</a:t>
            </a:r>
          </a:p>
          <a:p>
            <a:r>
              <a:rPr lang="en-US" sz="1200" dirty="0">
                <a:solidFill>
                  <a:srgbClr val="000000"/>
                </a:solidFill>
                <a:ea typeface="IAS Ribbon Sans Light" pitchFamily="50" charset="0"/>
              </a:rPr>
              <a:t>                  MEL</a:t>
            </a:r>
            <a:r>
              <a:rPr lang="en-US" sz="1200" kern="1200" dirty="0">
                <a:solidFill>
                  <a:srgbClr val="000000"/>
                </a:solidFill>
                <a:effectLst/>
                <a:ea typeface="IAS Ribbon Sans Light" pitchFamily="50" charset="0"/>
                <a:cs typeface="+mn-cs"/>
              </a:rPr>
              <a:t> Team Lead, </a:t>
            </a:r>
            <a:endParaRPr lang="en-US" sz="1200" dirty="0">
              <a:solidFill>
                <a:srgbClr val="000000"/>
              </a:solidFill>
              <a:ea typeface="IAS Ribbon Sans Light" pitchFamily="50" charset="0"/>
            </a:endParaRPr>
          </a:p>
          <a:p>
            <a:r>
              <a:rPr lang="en-US" sz="1200">
                <a:solidFill>
                  <a:srgbClr val="000000"/>
                </a:solidFill>
                <a:ea typeface="IAS Ribbon Sans Light" pitchFamily="50" charset="0"/>
              </a:rPr>
              <a:t>                  </a:t>
            </a:r>
            <a:r>
              <a:rPr lang="en-US" sz="1200" kern="1200">
                <a:solidFill>
                  <a:srgbClr val="000000"/>
                </a:solidFill>
                <a:effectLst/>
                <a:ea typeface="IAS Ribbon Sans Light" pitchFamily="50" charset="0"/>
                <a:cs typeface="+mn-cs"/>
              </a:rPr>
              <a:t>PATH Vietnam</a:t>
            </a:r>
            <a:endParaRPr lang="en-US" sz="120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5897EF3-110E-1BC9-BB7E-512D109D01CA}"/>
              </a:ext>
            </a:extLst>
          </p:cNvPr>
          <p:cNvSpPr txBox="1"/>
          <p:nvPr/>
        </p:nvSpPr>
        <p:spPr>
          <a:xfrm>
            <a:off x="7060748" y="3131350"/>
            <a:ext cx="218099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+mj-lt"/>
              </a:rPr>
              <a:t>Lloyd Mulenga</a:t>
            </a:r>
          </a:p>
          <a:p>
            <a:r>
              <a:rPr lang="en-US" sz="1200" dirty="0"/>
              <a:t>Director of Infectious Diseases, Ministry of Health Zambia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9F0AF96-FA32-2B34-51D5-138696EAB76F}"/>
              </a:ext>
            </a:extLst>
          </p:cNvPr>
          <p:cNvSpPr txBox="1"/>
          <p:nvPr/>
        </p:nvSpPr>
        <p:spPr>
          <a:xfrm>
            <a:off x="7921469" y="5703136"/>
            <a:ext cx="290527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+mj-lt"/>
              </a:rPr>
              <a:t>Hasina Subedar</a:t>
            </a:r>
            <a:br>
              <a:rPr lang="en-US" b="1" dirty="0"/>
            </a:br>
            <a:r>
              <a:rPr lang="en-US" sz="1200" b="1" dirty="0"/>
              <a:t>Senior Technical Advisor Prevention, National Department of Health, South Africa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A3590E-DF27-9AE8-B4FD-388C528FD5B6}"/>
              </a:ext>
            </a:extLst>
          </p:cNvPr>
          <p:cNvSpPr txBox="1"/>
          <p:nvPr/>
        </p:nvSpPr>
        <p:spPr>
          <a:xfrm>
            <a:off x="5802750" y="5705709"/>
            <a:ext cx="21187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+mj-lt"/>
              </a:rPr>
              <a:t>Solomon Simba</a:t>
            </a:r>
            <a:br>
              <a:rPr lang="en-US" b="1" dirty="0"/>
            </a:br>
            <a:r>
              <a:rPr lang="en-US" sz="1200" dirty="0"/>
              <a:t>Digital Development Lead, Health Systems Information </a:t>
            </a:r>
            <a:r>
              <a:rPr lang="en-US" sz="1200" dirty="0" err="1"/>
              <a:t>Programme</a:t>
            </a:r>
            <a:r>
              <a:rPr lang="en-US" sz="1200" dirty="0"/>
              <a:t>, Ministry of Health, Kenya</a:t>
            </a:r>
            <a:endParaRPr lang="en-US" sz="1200" b="1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301538E-A5AE-47FF-07B9-560C3283866A}"/>
              </a:ext>
            </a:extLst>
          </p:cNvPr>
          <p:cNvSpPr txBox="1"/>
          <p:nvPr/>
        </p:nvSpPr>
        <p:spPr>
          <a:xfrm>
            <a:off x="226415" y="5836101"/>
            <a:ext cx="206526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+mj-lt"/>
              </a:rPr>
              <a:t>Betha Igbinosun</a:t>
            </a:r>
          </a:p>
          <a:p>
            <a:r>
              <a:rPr lang="en-US" sz="1200" dirty="0">
                <a:solidFill>
                  <a:srgbClr val="000000"/>
                </a:solidFill>
                <a:ea typeface="IAS Ribbon Sans Light" pitchFamily="50" charset="0"/>
              </a:rPr>
              <a:t>Georgetown University Center for Innovation in Global Health, USA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8F8C9DA-137F-1402-8029-DEE35E3539FE}"/>
              </a:ext>
            </a:extLst>
          </p:cNvPr>
          <p:cNvSpPr/>
          <p:nvPr/>
        </p:nvSpPr>
        <p:spPr>
          <a:xfrm>
            <a:off x="3580108" y="294468"/>
            <a:ext cx="2712204" cy="3937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3F041A-57C4-B4AA-F79D-276AB738C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1677" y="327881"/>
            <a:ext cx="9967119" cy="1129947"/>
          </a:xfrm>
          <a:noFill/>
        </p:spPr>
        <p:txBody>
          <a:bodyPr/>
          <a:lstStyle/>
          <a:p>
            <a:r>
              <a:rPr lang="en-US" sz="2800" dirty="0">
                <a:ea typeface="Verdana"/>
              </a:rPr>
              <a:t>Leveraging digital tools</a:t>
            </a:r>
            <a:r>
              <a:rPr lang="en-US" sz="2800" dirty="0">
                <a:solidFill>
                  <a:schemeClr val="tx1"/>
                </a:solidFill>
                <a:ea typeface="Verdana"/>
              </a:rPr>
              <a:t> for effective introduction and scale-up of HIV prevention products</a:t>
            </a:r>
            <a:br>
              <a:rPr lang="en-US" sz="6000" dirty="0">
                <a:solidFill>
                  <a:schemeClr val="tx1"/>
                </a:solidFill>
              </a:rPr>
            </a:br>
            <a:endParaRPr lang="en-US" sz="20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1026" name="Picture 2" descr="Georgetown University">
            <a:extLst>
              <a:ext uri="{FF2B5EF4-FFF2-40B4-BE49-F238E27FC236}">
                <a16:creationId xmlns:a16="http://schemas.microsoft.com/office/drawing/2014/main" id="{F82448C3-A088-7BF7-C484-9936328031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56" y="4328701"/>
            <a:ext cx="1440545" cy="1421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harles Holmes - O'Neill : O'Neill">
            <a:extLst>
              <a:ext uri="{FF2B5EF4-FFF2-40B4-BE49-F238E27FC236}">
                <a16:creationId xmlns:a16="http://schemas.microsoft.com/office/drawing/2014/main" id="{AD4E333B-6168-930F-56A7-0FD98A7620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30" y="1903229"/>
            <a:ext cx="1627621" cy="1230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DB01B2E-63F9-30FB-059B-8E914D676119}"/>
              </a:ext>
            </a:extLst>
          </p:cNvPr>
          <p:cNvSpPr txBox="1"/>
          <p:nvPr/>
        </p:nvSpPr>
        <p:spPr>
          <a:xfrm>
            <a:off x="227932" y="3157202"/>
            <a:ext cx="1877315" cy="9235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+mj-lt"/>
              </a:rPr>
              <a:t>Charles Holmes</a:t>
            </a:r>
          </a:p>
          <a:p>
            <a:r>
              <a:rPr lang="en-US" sz="1200" dirty="0">
                <a:solidFill>
                  <a:srgbClr val="000000"/>
                </a:solidFill>
                <a:ea typeface="IAS Ribbon Sans Light" pitchFamily="50" charset="0"/>
              </a:rPr>
              <a:t>Georgetown University Center for Innovation in Global Health, USA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9CC07C0-816D-EAAC-367E-CDD45CE90D1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8403" y="1549660"/>
            <a:ext cx="1443339" cy="1540646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D0DE794-F763-B508-2C94-62B3E238FE08}"/>
              </a:ext>
            </a:extLst>
          </p:cNvPr>
          <p:cNvSpPr txBox="1"/>
          <p:nvPr/>
        </p:nvSpPr>
        <p:spPr>
          <a:xfrm>
            <a:off x="9643414" y="3109644"/>
            <a:ext cx="2059793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 dirty="0">
                <a:latin typeface="+mj-lt"/>
              </a:rPr>
              <a:t>Beatriz </a:t>
            </a:r>
            <a:r>
              <a:rPr lang="en-US" sz="1600" dirty="0" err="1">
                <a:latin typeface="+mj-lt"/>
              </a:rPr>
              <a:t>Grinsztejn</a:t>
            </a:r>
            <a:endParaRPr lang="en-US" sz="1600" dirty="0">
              <a:latin typeface="+mj-lt"/>
            </a:endParaRPr>
          </a:p>
          <a:p>
            <a:r>
              <a:rPr lang="en-US" sz="1200" dirty="0">
                <a:solidFill>
                  <a:srgbClr val="000000"/>
                </a:solidFill>
                <a:ea typeface="IAS Ribbon Sans Light" pitchFamily="50" charset="0"/>
              </a:rPr>
              <a:t>Director, HIV/AIDS Clinical Research Laboratory, </a:t>
            </a:r>
            <a:r>
              <a:rPr lang="en-US" sz="1200" dirty="0" err="1">
                <a:solidFill>
                  <a:srgbClr val="000000"/>
                </a:solidFill>
                <a:ea typeface="IAS Ribbon Sans Light" pitchFamily="50" charset="0"/>
              </a:rPr>
              <a:t>Fiocruz</a:t>
            </a:r>
            <a:r>
              <a:rPr lang="en-US" sz="1200" dirty="0">
                <a:solidFill>
                  <a:srgbClr val="000000"/>
                </a:solidFill>
                <a:ea typeface="IAS Ribbon Sans Light" pitchFamily="50" charset="0"/>
              </a:rPr>
              <a:t>, Brazil and IAS President</a:t>
            </a:r>
          </a:p>
        </p:txBody>
      </p:sp>
      <p:pic>
        <p:nvPicPr>
          <p:cNvPr id="1033" name="Picture 9" descr="Beatriz Grinsztejn | International AIDS ...">
            <a:extLst>
              <a:ext uri="{FF2B5EF4-FFF2-40B4-BE49-F238E27FC236}">
                <a16:creationId xmlns:a16="http://schemas.microsoft.com/office/drawing/2014/main" id="{B757C142-5F7C-BC32-CD8F-488B289314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3414" y="1524954"/>
            <a:ext cx="1536358" cy="1536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>
            <a:extLst>
              <a:ext uri="{FF2B5EF4-FFF2-40B4-BE49-F238E27FC236}">
                <a16:creationId xmlns:a16="http://schemas.microsoft.com/office/drawing/2014/main" id="{BA469928-C09C-C671-07E4-092CBB9032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3601" y="1566198"/>
            <a:ext cx="1556135" cy="1512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 descr="Jirair Ratevosian — Audere | Equitable ...">
            <a:extLst>
              <a:ext uri="{FF2B5EF4-FFF2-40B4-BE49-F238E27FC236}">
                <a16:creationId xmlns:a16="http://schemas.microsoft.com/office/drawing/2014/main" id="{F88D3018-6E45-5764-B637-FA7FC00005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2918" y="4254479"/>
            <a:ext cx="1278225" cy="1434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>
            <a:extLst>
              <a:ext uri="{FF2B5EF4-FFF2-40B4-BE49-F238E27FC236}">
                <a16:creationId xmlns:a16="http://schemas.microsoft.com/office/drawing/2014/main" id="{0E902454-730C-633A-1B11-2B0BE0C776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842" y="4075696"/>
            <a:ext cx="1081152" cy="1621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5" name="Picture 21" descr="Hasina Subedar - National Department of ...">
            <a:extLst>
              <a:ext uri="{FF2B5EF4-FFF2-40B4-BE49-F238E27FC236}">
                <a16:creationId xmlns:a16="http://schemas.microsoft.com/office/drawing/2014/main" id="{CA4621AC-571C-90B6-4635-32CAE56B76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8237" y="4128396"/>
            <a:ext cx="1534300" cy="153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83E82D4-8F54-C453-2F80-5A7CDEE2702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647" y="1551888"/>
            <a:ext cx="1222052" cy="161844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844538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588" y="1197600"/>
            <a:ext cx="3608142" cy="508631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grpSp>
        <p:nvGrpSpPr>
          <p:cNvPr id="6" name="Agrupar 22">
            <a:extLst>
              <a:ext uri="{FF2B5EF4-FFF2-40B4-BE49-F238E27FC236}">
                <a16:creationId xmlns:a16="http://schemas.microsoft.com/office/drawing/2014/main" id="{072FC57D-81D4-E15E-2A9B-A23C05ACBB53}"/>
              </a:ext>
            </a:extLst>
          </p:cNvPr>
          <p:cNvGrpSpPr/>
          <p:nvPr/>
        </p:nvGrpSpPr>
        <p:grpSpPr>
          <a:xfrm>
            <a:off x="4298699" y="1197601"/>
            <a:ext cx="7376047" cy="5086316"/>
            <a:chOff x="285502" y="765048"/>
            <a:chExt cx="15713112" cy="10835323"/>
          </a:xfrm>
        </p:grpSpPr>
        <p:pic>
          <p:nvPicPr>
            <p:cNvPr id="7" name="Imagem 6" descr="Texto&#10;&#10;O conteúdo gerado por IA pode estar incorreto.">
              <a:extLst>
                <a:ext uri="{FF2B5EF4-FFF2-40B4-BE49-F238E27FC236}">
                  <a16:creationId xmlns:a16="http://schemas.microsoft.com/office/drawing/2014/main" id="{897B2E76-70A4-42F1-9CAB-B6B6E18D581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63366" y="765048"/>
              <a:ext cx="3779520" cy="5327904"/>
            </a:xfrm>
            <a:prstGeom prst="rect">
              <a:avLst/>
            </a:prstGeom>
          </p:spPr>
        </p:pic>
        <p:pic>
          <p:nvPicPr>
            <p:cNvPr id="8" name="Imagem 7" descr="Texto&#10;&#10;O conteúdo gerado por IA pode estar incorreto.">
              <a:extLst>
                <a:ext uri="{FF2B5EF4-FFF2-40B4-BE49-F238E27FC236}">
                  <a16:creationId xmlns:a16="http://schemas.microsoft.com/office/drawing/2014/main" id="{39336469-29FB-89CE-4090-280365A5B5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85502" y="6272467"/>
              <a:ext cx="3779520" cy="5327904"/>
            </a:xfrm>
            <a:prstGeom prst="rect">
              <a:avLst/>
            </a:prstGeom>
          </p:spPr>
        </p:pic>
        <p:pic>
          <p:nvPicPr>
            <p:cNvPr id="9" name="Imagem 8" descr="Texto&#10;&#10;O conteúdo gerado por IA pode estar incorreto.">
              <a:extLst>
                <a:ext uri="{FF2B5EF4-FFF2-40B4-BE49-F238E27FC236}">
                  <a16:creationId xmlns:a16="http://schemas.microsoft.com/office/drawing/2014/main" id="{580F66F2-8DED-F8B1-FBD6-DC236F462DE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85502" y="765048"/>
              <a:ext cx="3779520" cy="5327904"/>
            </a:xfrm>
            <a:prstGeom prst="rect">
              <a:avLst/>
            </a:prstGeom>
          </p:spPr>
        </p:pic>
        <p:pic>
          <p:nvPicPr>
            <p:cNvPr id="10" name="Imagem 9" descr="Texto&#10;&#10;O conteúdo gerado por IA pode estar incorreto.">
              <a:extLst>
                <a:ext uri="{FF2B5EF4-FFF2-40B4-BE49-F238E27FC236}">
                  <a16:creationId xmlns:a16="http://schemas.microsoft.com/office/drawing/2014/main" id="{2D9FD99D-E2EF-CFF3-349C-4B72ACA6D56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219094" y="765048"/>
              <a:ext cx="3779520" cy="5327904"/>
            </a:xfrm>
            <a:prstGeom prst="rect">
              <a:avLst/>
            </a:prstGeom>
          </p:spPr>
        </p:pic>
        <p:pic>
          <p:nvPicPr>
            <p:cNvPr id="11" name="Imagem 10" descr="Texto&#10;&#10;O conteúdo gerado por IA pode estar incorreto.">
              <a:extLst>
                <a:ext uri="{FF2B5EF4-FFF2-40B4-BE49-F238E27FC236}">
                  <a16:creationId xmlns:a16="http://schemas.microsoft.com/office/drawing/2014/main" id="{FAD94261-5B10-7A9F-4D4C-8FB7E8EDE92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241230" y="765048"/>
              <a:ext cx="3779520" cy="5327904"/>
            </a:xfrm>
            <a:prstGeom prst="rect">
              <a:avLst/>
            </a:prstGeom>
          </p:spPr>
        </p:pic>
        <p:pic>
          <p:nvPicPr>
            <p:cNvPr id="12" name="Imagem 11" descr="Texto&#10;&#10;O conteúdo gerado por IA pode estar incorreto.">
              <a:extLst>
                <a:ext uri="{FF2B5EF4-FFF2-40B4-BE49-F238E27FC236}">
                  <a16:creationId xmlns:a16="http://schemas.microsoft.com/office/drawing/2014/main" id="{71B44D5C-97FA-3DBF-16AC-436B1E07F98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263366" y="6263943"/>
              <a:ext cx="3779520" cy="5327904"/>
            </a:xfrm>
            <a:prstGeom prst="rect">
              <a:avLst/>
            </a:prstGeom>
          </p:spPr>
        </p:pic>
        <p:pic>
          <p:nvPicPr>
            <p:cNvPr id="13" name="Imagem 12" descr="Texto&#10;&#10;O conteúdo gerado por IA pode estar incorreto.">
              <a:extLst>
                <a:ext uri="{FF2B5EF4-FFF2-40B4-BE49-F238E27FC236}">
                  <a16:creationId xmlns:a16="http://schemas.microsoft.com/office/drawing/2014/main" id="{06673F2F-2D7E-C073-C0D0-3F59F967AF2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241230" y="6263943"/>
              <a:ext cx="3779520" cy="5327904"/>
            </a:xfrm>
            <a:prstGeom prst="rect">
              <a:avLst/>
            </a:prstGeom>
          </p:spPr>
        </p:pic>
        <p:pic>
          <p:nvPicPr>
            <p:cNvPr id="14" name="Imagem 13" descr="Texto&#10;&#10;O conteúdo gerado por IA pode estar incorreto.">
              <a:extLst>
                <a:ext uri="{FF2B5EF4-FFF2-40B4-BE49-F238E27FC236}">
                  <a16:creationId xmlns:a16="http://schemas.microsoft.com/office/drawing/2014/main" id="{92C0DA03-9C92-D6F0-BEDC-7350532230C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2219094" y="6263943"/>
              <a:ext cx="3779520" cy="5327904"/>
            </a:xfrm>
            <a:prstGeom prst="rect">
              <a:avLst/>
            </a:prstGeom>
          </p:spPr>
        </p:pic>
      </p:grpSp>
      <p:sp>
        <p:nvSpPr>
          <p:cNvPr id="19" name="Título 18">
            <a:extLst>
              <a:ext uri="{FF2B5EF4-FFF2-40B4-BE49-F238E27FC236}">
                <a16:creationId xmlns:a16="http://schemas.microsoft.com/office/drawing/2014/main" id="{9D53AB1D-D498-A8E8-C989-B2EEF7A8FA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Engagement strategy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DE3E129-6750-6421-5033-3143E85A153A}"/>
              </a:ext>
            </a:extLst>
          </p:cNvPr>
          <p:cNvSpPr/>
          <p:nvPr/>
        </p:nvSpPr>
        <p:spPr>
          <a:xfrm>
            <a:off x="318977" y="603319"/>
            <a:ext cx="1041990" cy="3732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3364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Conector angulado 15"/>
          <p:cNvCxnSpPr>
            <a:cxnSpLocks/>
            <a:endCxn id="24" idx="1"/>
          </p:cNvCxnSpPr>
          <p:nvPr/>
        </p:nvCxnSpPr>
        <p:spPr>
          <a:xfrm rot="16200000" flipH="1">
            <a:off x="2694768" y="1911000"/>
            <a:ext cx="4158292" cy="3538918"/>
          </a:xfrm>
          <a:prstGeom prst="bentConnector2">
            <a:avLst/>
          </a:prstGeom>
          <a:ln w="57150">
            <a:solidFill>
              <a:srgbClr val="95090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tângulo 22"/>
          <p:cNvSpPr/>
          <p:nvPr/>
        </p:nvSpPr>
        <p:spPr>
          <a:xfrm>
            <a:off x="573432" y="2220439"/>
            <a:ext cx="4917590" cy="32412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Retângulo 19"/>
          <p:cNvSpPr/>
          <p:nvPr/>
        </p:nvSpPr>
        <p:spPr>
          <a:xfrm>
            <a:off x="248011" y="792183"/>
            <a:ext cx="8224657" cy="109702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Google Shape;131;p4"/>
          <p:cNvSpPr txBox="1"/>
          <p:nvPr/>
        </p:nvSpPr>
        <p:spPr>
          <a:xfrm>
            <a:off x="3464045" y="967260"/>
            <a:ext cx="4907380" cy="795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lvl="0" algn="ctr">
              <a:lnSpc>
                <a:spcPct val="90000"/>
              </a:lnSpc>
              <a:buClr>
                <a:srgbClr val="950908"/>
              </a:buClr>
              <a:buSzPts val="2800"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Approach and data collection from all individuals who seek the service</a:t>
            </a:r>
            <a:endParaRPr sz="2400" b="0" i="0" u="none" strike="noStrike" cap="none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  <a:p>
            <a:pPr marL="177800"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50908"/>
              </a:buClr>
              <a:buSzPts val="2800"/>
            </a:pPr>
            <a:endParaRPr sz="2400" b="0" i="0" u="none" strike="noStrike" cap="none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9" name="Google Shape;385;p14"/>
          <p:cNvSpPr txBox="1"/>
          <p:nvPr/>
        </p:nvSpPr>
        <p:spPr>
          <a:xfrm>
            <a:off x="676688" y="2377454"/>
            <a:ext cx="4711079" cy="2939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spcAft>
                <a:spcPts val="600"/>
              </a:spcAft>
              <a:buClr>
                <a:schemeClr val="dk1"/>
              </a:buClr>
              <a:buSzPts val="1600"/>
            </a:pP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Information from 100% of individuals who present to the service:</a:t>
            </a:r>
            <a:endParaRPr lang="pt-BR" sz="20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0850" lvl="0" indent="-266700">
              <a:buClr>
                <a:srgbClr val="950908"/>
              </a:buClr>
              <a:buSzPts val="1600"/>
              <a:buFont typeface="Arial"/>
              <a:buChar char="•"/>
            </a:pPr>
            <a:r>
              <a:rPr lang="pt-B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Age</a:t>
            </a:r>
            <a:endParaRPr lang="pt-BR" sz="20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0850" lvl="0" indent="-266700">
              <a:buClr>
                <a:srgbClr val="950908"/>
              </a:buClr>
              <a:buSzPts val="1600"/>
              <a:buFont typeface="Arial"/>
              <a:buChar char="•"/>
            </a:pPr>
            <a:r>
              <a:rPr lang="pt-BR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Gender</a:t>
            </a:r>
            <a:r>
              <a:rPr lang="pt-B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pt-BR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identity</a:t>
            </a:r>
            <a:endParaRPr lang="pt-BR" sz="20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0850" lvl="0" indent="-266700">
              <a:buClr>
                <a:srgbClr val="950908"/>
              </a:buClr>
              <a:buSzPts val="1600"/>
              <a:buFont typeface="Arial"/>
              <a:buChar char="•"/>
            </a:pPr>
            <a:r>
              <a:rPr lang="pt-BR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Race</a:t>
            </a:r>
            <a:r>
              <a:rPr lang="pt-B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/Color</a:t>
            </a:r>
            <a:endParaRPr lang="pt-BR" sz="20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0850" lvl="0" indent="-266700">
              <a:buClr>
                <a:srgbClr val="950908"/>
              </a:buClr>
              <a:buSzPts val="1600"/>
              <a:buFont typeface="Arial"/>
              <a:buChar char="•"/>
            </a:pPr>
            <a:r>
              <a:rPr lang="pt-BR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Education</a:t>
            </a:r>
            <a:endParaRPr lang="pt-BR" sz="20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0850" lvl="0" indent="-266700">
              <a:buClr>
                <a:srgbClr val="950908"/>
              </a:buClr>
              <a:buSzPts val="1600"/>
              <a:buFont typeface="Arial"/>
              <a:buChar char="•"/>
            </a:pPr>
            <a:r>
              <a:rPr lang="pt-BR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Reason</a:t>
            </a:r>
            <a:r>
              <a:rPr lang="pt-B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for </a:t>
            </a:r>
            <a:r>
              <a:rPr lang="pt-BR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visit</a:t>
            </a:r>
            <a:endParaRPr lang="pt-BR" sz="20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0850" lvl="0" indent="-266700">
              <a:buClr>
                <a:srgbClr val="950908"/>
              </a:buClr>
              <a:buSzPts val="1600"/>
              <a:buFont typeface="Arial"/>
              <a:buChar char="•"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How they arrived at the site (e.g., did they receive an invitation?)</a:t>
            </a:r>
            <a:endParaRPr lang="pt-BR" sz="20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Imagem 1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4" t="19075" r="5104"/>
          <a:stretch/>
        </p:blipFill>
        <p:spPr>
          <a:xfrm>
            <a:off x="338519" y="911628"/>
            <a:ext cx="2971800" cy="877473"/>
          </a:xfrm>
          <a:prstGeom prst="rect">
            <a:avLst/>
          </a:prstGeom>
        </p:spPr>
      </p:pic>
      <p:sp>
        <p:nvSpPr>
          <p:cNvPr id="24" name="Retângulo 23"/>
          <p:cNvSpPr/>
          <p:nvPr/>
        </p:nvSpPr>
        <p:spPr>
          <a:xfrm>
            <a:off x="6543373" y="4909510"/>
            <a:ext cx="5370772" cy="170019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Google Shape;388;p14"/>
          <p:cNvSpPr txBox="1"/>
          <p:nvPr/>
        </p:nvSpPr>
        <p:spPr>
          <a:xfrm>
            <a:off x="6838950" y="5149074"/>
            <a:ext cx="4779618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Individuals with a selected profile (with approval/oversight from the Coordination team) will receive invitations to distribute among peers</a:t>
            </a:r>
            <a:endParaRPr sz="20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Google Shape;389;p14"/>
          <p:cNvGrpSpPr/>
          <p:nvPr/>
        </p:nvGrpSpPr>
        <p:grpSpPr>
          <a:xfrm>
            <a:off x="8047184" y="2789389"/>
            <a:ext cx="2287790" cy="2287791"/>
            <a:chOff x="371193" y="1369808"/>
            <a:chExt cx="2287790" cy="2287791"/>
          </a:xfrm>
        </p:grpSpPr>
        <p:pic>
          <p:nvPicPr>
            <p:cNvPr id="13" name="Google Shape;390;p14" descr="https://sdmntpreastus.oaiusercontent.com/files/00000000-6830-61f9-abf8-e457c0a1efe5/raw?se=2025-08-21T09%3A31%3A25Z&amp;sp=r&amp;sv=2024-08-04&amp;sr=b&amp;scid=a8409b6f-3272-5050-9321-7368e290fc97&amp;skoid=02b7f7b5-29f8-416a-aeb6-99464748559d&amp;sktid=a48cca56-e6da-484e-a814-9c849652bcb3&amp;skt=2025-08-20T21%3A31%3A42Z&amp;ske=2025-08-21T21%3A31%3A42Z&amp;sks=b&amp;skv=2024-08-04&amp;sig=%2BSpjDuco9VLvOKyGi7/L5gpKe1pl/jrDCB3ZxuOTEP4%3D"/>
            <p:cNvPicPr preferRelativeResize="0"/>
            <p:nvPr/>
          </p:nvPicPr>
          <p:blipFill rotWithShape="1">
            <a:blip r:embed="rId3">
              <a:alphaModFix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stretch/>
          </p:blipFill>
          <p:spPr>
            <a:xfrm>
              <a:off x="371193" y="1369808"/>
              <a:ext cx="2287790" cy="2287791"/>
            </a:xfrm>
            <a:prstGeom prst="rect">
              <a:avLst/>
            </a:prstGeom>
            <a:noFill/>
            <a:ln w="22225">
              <a:solidFill>
                <a:schemeClr val="accent1">
                  <a:lumMod val="75000"/>
                </a:schemeClr>
              </a:solidFill>
            </a:ln>
          </p:spPr>
        </p:pic>
        <p:sp>
          <p:nvSpPr>
            <p:cNvPr id="14" name="Google Shape;391;p14"/>
            <p:cNvSpPr/>
            <p:nvPr/>
          </p:nvSpPr>
          <p:spPr>
            <a:xfrm>
              <a:off x="1473671" y="1479802"/>
              <a:ext cx="1140306" cy="243000"/>
            </a:xfrm>
            <a:prstGeom prst="rect">
              <a:avLst/>
            </a:prstGeom>
            <a:solidFill>
              <a:schemeClr val="bg1"/>
            </a:solidFill>
            <a:ln w="12700"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15" name="Google Shape;392;p14"/>
            <p:cNvSpPr txBox="1"/>
            <p:nvPr/>
          </p:nvSpPr>
          <p:spPr>
            <a:xfrm>
              <a:off x="1700094" y="1412797"/>
              <a:ext cx="687460" cy="369291"/>
            </a:xfrm>
            <a:prstGeom prst="rect">
              <a:avLst/>
            </a:prstGeom>
            <a:noFill/>
            <a:ln w="22225"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800" b="1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SUS</a:t>
              </a:r>
              <a:endParaRPr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" name="Título 9">
            <a:extLst>
              <a:ext uri="{FF2B5EF4-FFF2-40B4-BE49-F238E27FC236}">
                <a16:creationId xmlns:a16="http://schemas.microsoft.com/office/drawing/2014/main" id="{D3557BF7-4E5D-9C16-C00C-B571E9416F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Engagement strategy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388ACED-78CD-3E9D-A232-007618DAF202}"/>
              </a:ext>
            </a:extLst>
          </p:cNvPr>
          <p:cNvSpPr/>
          <p:nvPr/>
        </p:nvSpPr>
        <p:spPr>
          <a:xfrm>
            <a:off x="318977" y="603319"/>
            <a:ext cx="1041990" cy="163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43391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AC13130D-C0F6-2710-14FA-0473CC22C91F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sz="2000" dirty="0"/>
              <a:t>Dashboard for monitoring user flow at the service, including individuals presenting to the site through invitations, those potentially eligible, enrolments, and </a:t>
            </a:r>
            <a:r>
              <a:rPr lang="en-US" sz="2000" dirty="0" err="1"/>
              <a:t>PrEP</a:t>
            </a:r>
            <a:r>
              <a:rPr lang="en-US" sz="2000" dirty="0"/>
              <a:t> modality choice</a:t>
            </a:r>
          </a:p>
          <a:p>
            <a:endParaRPr lang="pt-PT" sz="2000" dirty="0"/>
          </a:p>
        </p:txBody>
      </p:sp>
      <p:grpSp>
        <p:nvGrpSpPr>
          <p:cNvPr id="5" name="Grupo 4"/>
          <p:cNvGrpSpPr/>
          <p:nvPr/>
        </p:nvGrpSpPr>
        <p:grpSpPr>
          <a:xfrm>
            <a:off x="1092432" y="1690131"/>
            <a:ext cx="10061564" cy="4996420"/>
            <a:chOff x="1012371" y="1549940"/>
            <a:chExt cx="10374086" cy="5151613"/>
          </a:xfrm>
        </p:grpSpPr>
        <p:pic>
          <p:nvPicPr>
            <p:cNvPr id="9" name="Imagem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96083" y="1549940"/>
              <a:ext cx="10056316" cy="1743487"/>
            </a:xfrm>
            <a:prstGeom prst="rect">
              <a:avLst/>
            </a:prstGeom>
          </p:spPr>
        </p:pic>
        <p:pic>
          <p:nvPicPr>
            <p:cNvPr id="10" name="Imagem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96083" y="3314711"/>
              <a:ext cx="10056316" cy="3386842"/>
            </a:xfrm>
            <a:prstGeom prst="rect">
              <a:avLst/>
            </a:prstGeom>
          </p:spPr>
        </p:pic>
        <p:sp>
          <p:nvSpPr>
            <p:cNvPr id="4" name="Retângulo 3"/>
            <p:cNvSpPr/>
            <p:nvPr/>
          </p:nvSpPr>
          <p:spPr>
            <a:xfrm>
              <a:off x="1012371" y="1549940"/>
              <a:ext cx="10374086" cy="5151613"/>
            </a:xfrm>
            <a:prstGeom prst="rect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3" name="Título 12">
            <a:extLst>
              <a:ext uri="{FF2B5EF4-FFF2-40B4-BE49-F238E27FC236}">
                <a16:creationId xmlns:a16="http://schemas.microsoft.com/office/drawing/2014/main" id="{D4A62A2B-B007-A2BB-98AE-D23561754D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Engagement strategy monitoring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BF0B73D-D4D4-16D4-FF6B-EBAF885F9080}"/>
              </a:ext>
            </a:extLst>
          </p:cNvPr>
          <p:cNvSpPr/>
          <p:nvPr/>
        </p:nvSpPr>
        <p:spPr>
          <a:xfrm>
            <a:off x="318977" y="603320"/>
            <a:ext cx="1041990" cy="311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40278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p47"/>
          <p:cNvSpPr txBox="1"/>
          <p:nvPr/>
        </p:nvSpPr>
        <p:spPr>
          <a:xfrm>
            <a:off x="895350" y="3698179"/>
            <a:ext cx="10401300" cy="2967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79388" marR="0" lvl="0" indent="-179388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Font typeface="Arial"/>
              <a:buChar char="•"/>
            </a:pPr>
            <a:r>
              <a:rPr lang="es-419" sz="1900" b="0" i="0" u="none" strike="noStrike" cap="non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Developed</a:t>
            </a:r>
            <a:r>
              <a:rPr lang="es-419" sz="1900" b="0" i="0" u="none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</a:t>
            </a:r>
            <a:r>
              <a:rPr lang="es-419" sz="1900" b="0" i="0" u="none" strike="noStrike" cap="non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collaboratively</a:t>
            </a:r>
            <a:r>
              <a:rPr lang="es-419" sz="1900" b="0" i="0" u="none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</a:t>
            </a:r>
            <a:r>
              <a:rPr lang="es-419" sz="1900" b="0" i="0" u="none" strike="noStrike" cap="non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for</a:t>
            </a:r>
            <a:r>
              <a:rPr lang="es-419" sz="1900" b="0" i="0" u="none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</a:t>
            </a:r>
            <a:r>
              <a:rPr lang="es-419" sz="1900" b="0" i="0" u="none" strike="noStrike" cap="non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ImPrEP</a:t>
            </a:r>
            <a:r>
              <a:rPr lang="es-419" sz="1900" b="0" i="0" u="none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CAB Brasil, </a:t>
            </a:r>
            <a:r>
              <a:rPr lang="es-419" sz="1900" b="0" i="0" u="none" strike="noStrike" cap="non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with</a:t>
            </a:r>
            <a:r>
              <a:rPr lang="es-419" sz="1900" b="0" i="0" u="none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input </a:t>
            </a:r>
            <a:r>
              <a:rPr lang="es-419" sz="1900" b="0" i="0" u="none" strike="noStrike" cap="non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from</a:t>
            </a:r>
            <a:r>
              <a:rPr lang="es-419" sz="1900" b="0" i="0" u="none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</a:t>
            </a:r>
            <a:r>
              <a:rPr lang="es-419" sz="1900" b="0" i="0" u="none" strike="noStrike" cap="non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young</a:t>
            </a:r>
            <a:r>
              <a:rPr lang="es-419" sz="1900" b="0" i="0" u="none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MSM, </a:t>
            </a:r>
            <a:r>
              <a:rPr lang="es-419" sz="1900" b="0" i="0" u="none" strike="noStrike" cap="non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transgender</a:t>
            </a:r>
            <a:r>
              <a:rPr lang="es-419" sz="1900" b="0" i="0" u="none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</a:t>
            </a:r>
            <a:r>
              <a:rPr lang="es-419" sz="1900" b="0" i="0" u="none" strike="noStrike" cap="non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individuals</a:t>
            </a:r>
            <a:r>
              <a:rPr lang="es-419" sz="1900" b="0" i="0" u="none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, and </a:t>
            </a:r>
            <a:r>
              <a:rPr lang="es-419" sz="1900" b="0" i="0" u="none" strike="noStrike" cap="non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health</a:t>
            </a:r>
            <a:r>
              <a:rPr lang="es-419" sz="1900" b="0" i="0" u="none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</a:t>
            </a:r>
            <a:r>
              <a:rPr lang="es-419" sz="1900" b="0" i="0" u="none" strike="noStrike" cap="non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professionals</a:t>
            </a:r>
            <a:endParaRPr sz="19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9388" marR="0" lvl="0" indent="-179388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SzPts val="1600"/>
              <a:buFont typeface="Arial"/>
              <a:buChar char="•"/>
            </a:pPr>
            <a:r>
              <a:rPr lang="es-419" sz="1900" b="0" i="0" u="none" strike="noStrike" cap="non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Comprised</a:t>
            </a:r>
            <a:r>
              <a:rPr lang="es-419" sz="1900" b="0" i="0" u="none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</a:t>
            </a:r>
            <a:r>
              <a:rPr lang="es-419" sz="1900" b="0" i="0" u="none" strike="noStrike" cap="non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five</a:t>
            </a:r>
            <a:r>
              <a:rPr lang="es-419" sz="1900" b="0" i="0" u="none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short videos </a:t>
            </a:r>
            <a:r>
              <a:rPr lang="es-419" sz="1900" b="0" i="0" u="none" strike="noStrike" cap="non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with</a:t>
            </a:r>
            <a:r>
              <a:rPr lang="es-419" sz="1900" b="0" i="0" u="none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17 minutes of </a:t>
            </a:r>
            <a:r>
              <a:rPr lang="es-419" sz="1900" b="0" i="0" u="none" strike="noStrike" cap="non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content</a:t>
            </a:r>
            <a:r>
              <a:rPr lang="es-419" sz="1900" b="0" i="0" u="none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in total.</a:t>
            </a:r>
            <a:endParaRPr sz="19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9388" marR="0" lvl="0" indent="-179388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SzPts val="1600"/>
              <a:buFont typeface="Arial"/>
              <a:buChar char="•"/>
            </a:pPr>
            <a:r>
              <a:rPr lang="es-419" sz="1900" b="0" i="0" u="none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Videos </a:t>
            </a:r>
            <a:r>
              <a:rPr lang="es-419" sz="1900" b="0" i="0" u="none" strike="noStrike" cap="non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covered</a:t>
            </a:r>
            <a:r>
              <a:rPr lang="es-419" sz="1900" b="0" i="0" u="none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: oral and </a:t>
            </a:r>
            <a:r>
              <a:rPr lang="es-419" sz="1900" b="0" i="0" u="none" strike="noStrike" cap="non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injectable</a:t>
            </a:r>
            <a:r>
              <a:rPr lang="es-419" sz="1900" b="0" i="0" u="none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PrEP, and </a:t>
            </a:r>
            <a:r>
              <a:rPr lang="es-419" sz="1900" b="0" i="0" u="none" strike="noStrike" cap="non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other</a:t>
            </a:r>
            <a:r>
              <a:rPr lang="es-419" sz="1900" b="0" i="0" u="none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HIV and STI </a:t>
            </a:r>
            <a:r>
              <a:rPr lang="es-419" sz="1900" b="0" i="0" u="none" strike="noStrike" cap="non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prevention</a:t>
            </a:r>
            <a:r>
              <a:rPr lang="es-419" sz="1900" b="0" i="0" u="none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</a:t>
            </a:r>
            <a:r>
              <a:rPr lang="es-419" sz="1900" b="0" i="0" u="none" strike="noStrike" cap="non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strategies</a:t>
            </a:r>
            <a:endParaRPr sz="19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9388" marR="0" lvl="0" indent="-179388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SzPts val="1600"/>
              <a:buFont typeface="Arial"/>
              <a:buChar char="•"/>
            </a:pPr>
            <a:r>
              <a:rPr lang="es-419" sz="1900" b="0" i="0" u="none" strike="noStrike" cap="non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People</a:t>
            </a:r>
            <a:r>
              <a:rPr lang="es-419" sz="1900" b="0" i="0" u="none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(</a:t>
            </a:r>
            <a:r>
              <a:rPr lang="es-419" sz="1900" b="0" i="0" u="none" strike="noStrike" cap="non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including</a:t>
            </a:r>
            <a:r>
              <a:rPr lang="es-419" sz="1900" b="0" i="0" u="none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</a:t>
            </a:r>
            <a:r>
              <a:rPr lang="es-419" sz="1900" b="0" i="0" u="none" strike="noStrike" cap="non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physicians</a:t>
            </a:r>
            <a:r>
              <a:rPr lang="es-419" sz="1900" b="0" i="0" u="none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) </a:t>
            </a:r>
            <a:r>
              <a:rPr lang="es-419" sz="1900" b="0" i="0" u="none" strike="noStrike" cap="non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featured</a:t>
            </a:r>
            <a:r>
              <a:rPr lang="es-419" sz="1900" b="0" i="0" u="none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in </a:t>
            </a:r>
            <a:r>
              <a:rPr lang="es-419" sz="1900" b="0" i="0" u="none" strike="noStrike" cap="non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the</a:t>
            </a:r>
            <a:r>
              <a:rPr lang="es-419" sz="1900" b="0" i="0" u="none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videos </a:t>
            </a:r>
            <a:r>
              <a:rPr lang="es-419" sz="1900" b="0" i="0" u="none" strike="noStrike" cap="non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were</a:t>
            </a:r>
            <a:r>
              <a:rPr lang="es-419" sz="1900" b="0" i="0" u="none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SGM </a:t>
            </a:r>
            <a:r>
              <a:rPr lang="es-419" sz="1900" b="0" i="0" u="none" strike="noStrike" cap="non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individuals</a:t>
            </a:r>
            <a:endParaRPr sz="19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9388" marR="0" lvl="0" indent="-179388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SzPts val="1600"/>
              <a:buFont typeface="Arial"/>
              <a:buChar char="•"/>
            </a:pPr>
            <a:r>
              <a:rPr lang="es-419" sz="1900" b="0" i="0" u="none" strike="noStrike" cap="non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Used</a:t>
            </a:r>
            <a:r>
              <a:rPr lang="es-419" sz="1900" b="0" i="0" u="none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at </a:t>
            </a:r>
            <a:r>
              <a:rPr lang="es-419" sz="1900" b="0" i="0" u="none" strike="noStrike" cap="non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enrollment</a:t>
            </a:r>
            <a:r>
              <a:rPr lang="es-419" sz="1900" b="0" i="0" u="none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, </a:t>
            </a:r>
            <a:r>
              <a:rPr lang="es-419" sz="1900" b="0" i="0" u="none" strike="noStrike" cap="non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when</a:t>
            </a:r>
            <a:r>
              <a:rPr lang="es-419" sz="1900" b="0" i="0" u="none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</a:t>
            </a:r>
            <a:r>
              <a:rPr lang="es-419" sz="1900" b="0" i="0" u="none" strike="noStrike" cap="non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participants</a:t>
            </a:r>
            <a:r>
              <a:rPr lang="es-419" sz="1900" b="0" i="0" u="none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</a:t>
            </a:r>
            <a:r>
              <a:rPr lang="es-419" sz="1900" b="0" i="0" u="none" strike="noStrike" cap="non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independently</a:t>
            </a:r>
            <a:r>
              <a:rPr lang="es-419" sz="1900" b="0" i="0" u="none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</a:t>
            </a:r>
            <a:r>
              <a:rPr lang="es-419" sz="1900" b="0" i="0" u="none" strike="noStrike" cap="non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accessed</a:t>
            </a:r>
            <a:r>
              <a:rPr lang="es-419" sz="1900" b="0" i="0" u="none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</a:t>
            </a:r>
            <a:r>
              <a:rPr lang="es-419" sz="1900" b="0" i="0" u="none" strike="noStrike" cap="non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the</a:t>
            </a:r>
            <a:r>
              <a:rPr lang="es-419" sz="1900" b="0" i="0" u="none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</a:t>
            </a:r>
            <a:r>
              <a:rPr lang="es-419" sz="1900" b="0" i="0" u="none" strike="noStrike" cap="non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content</a:t>
            </a:r>
            <a:r>
              <a:rPr lang="es-419" sz="1900" b="0" i="0" u="none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</a:t>
            </a:r>
            <a:r>
              <a:rPr lang="es-419" sz="1900" b="0" i="0" u="none" strike="noStrike" cap="non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on</a:t>
            </a:r>
            <a:r>
              <a:rPr lang="es-419" sz="1900" b="0" i="0" u="none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a </a:t>
            </a:r>
            <a:r>
              <a:rPr lang="es-419" sz="1900" b="0" i="0" u="none" strike="noStrike" cap="non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tablet</a:t>
            </a:r>
            <a:r>
              <a:rPr lang="es-419" sz="1900" b="0" i="0" u="none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</a:t>
            </a:r>
            <a:r>
              <a:rPr lang="es-419" sz="1900" b="0" i="0" u="none" strike="noStrike" cap="non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before</a:t>
            </a:r>
            <a:r>
              <a:rPr lang="es-419" sz="1900" b="0" i="0" u="none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</a:t>
            </a:r>
            <a:r>
              <a:rPr lang="es-419" sz="1900" b="0" i="0" u="none" strike="noStrike" cap="non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choosing</a:t>
            </a:r>
            <a:r>
              <a:rPr lang="es-419" sz="1900" b="0" i="0" u="none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</a:t>
            </a:r>
            <a:r>
              <a:rPr lang="es-419" sz="1900" b="0" i="0" u="none" strike="noStrike" cap="non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their</a:t>
            </a:r>
            <a:r>
              <a:rPr lang="es-419" sz="1900" b="0" i="0" u="none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PrEP </a:t>
            </a:r>
            <a:r>
              <a:rPr lang="es-419" sz="1900" b="0" i="0" u="none" strike="noStrike" cap="non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option</a:t>
            </a:r>
            <a:endParaRPr sz="19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9388" marR="0" lvl="0" indent="-179388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SzPts val="1600"/>
              <a:buFont typeface="Arial"/>
              <a:buChar char="•"/>
            </a:pPr>
            <a:r>
              <a:rPr lang="es-419" sz="1900" b="0" i="0" u="none" strike="noStrike" cap="non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Adapted</a:t>
            </a:r>
            <a:r>
              <a:rPr lang="es-419" sz="1900" b="0" i="0" u="none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and </a:t>
            </a:r>
            <a:r>
              <a:rPr lang="es-419" sz="1900" b="0" i="0" u="none" strike="noStrike" cap="non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used</a:t>
            </a:r>
            <a:r>
              <a:rPr lang="es-419" sz="1900" b="0" i="0" u="none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in </a:t>
            </a:r>
            <a:r>
              <a:rPr lang="es-419" sz="1900" b="0" i="0" u="none" strike="noStrike" cap="non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ImPrEP</a:t>
            </a:r>
            <a:r>
              <a:rPr lang="es-419" sz="1900" b="0" i="0" u="none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LEN </a:t>
            </a:r>
            <a:r>
              <a:rPr lang="es-419" sz="1900" b="0" i="0" u="none" strike="noStrike" cap="non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for</a:t>
            </a:r>
            <a:r>
              <a:rPr lang="es-419" sz="1900" b="0" i="0" u="none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PrEP </a:t>
            </a:r>
            <a:r>
              <a:rPr lang="es-419" sz="1900" b="0" i="0" u="none" strike="noStrike" cap="non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choice</a:t>
            </a:r>
            <a:r>
              <a:rPr lang="es-419" sz="1900" b="0" i="0" u="none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and </a:t>
            </a:r>
            <a:r>
              <a:rPr lang="es-419" sz="1900" b="0" i="0" u="none" strike="noStrike" cap="non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support</a:t>
            </a:r>
            <a:endParaRPr sz="1900" b="0" i="0" u="none" strike="noStrike" cap="none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20" name="Agrupar 19">
            <a:extLst>
              <a:ext uri="{FF2B5EF4-FFF2-40B4-BE49-F238E27FC236}">
                <a16:creationId xmlns:a16="http://schemas.microsoft.com/office/drawing/2014/main" id="{7921D7D9-BDAD-39B7-11E6-BEA4CCDF346B}"/>
              </a:ext>
            </a:extLst>
          </p:cNvPr>
          <p:cNvGrpSpPr/>
          <p:nvPr/>
        </p:nvGrpSpPr>
        <p:grpSpPr>
          <a:xfrm>
            <a:off x="303869" y="813823"/>
            <a:ext cx="11620534" cy="2761187"/>
            <a:chOff x="66462" y="912001"/>
            <a:chExt cx="11966227" cy="2843328"/>
          </a:xfrm>
        </p:grpSpPr>
        <p:pic>
          <p:nvPicPr>
            <p:cNvPr id="13" name="Imagem 12">
              <a:extLst>
                <a:ext uri="{FF2B5EF4-FFF2-40B4-BE49-F238E27FC236}">
                  <a16:creationId xmlns:a16="http://schemas.microsoft.com/office/drawing/2014/main" id="{D252D394-7A00-82AD-DF94-7F204418FB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>
              <a:off x="4627911" y="339295"/>
              <a:ext cx="2843325" cy="3988741"/>
            </a:xfrm>
            <a:prstGeom prst="rect">
              <a:avLst/>
            </a:prstGeom>
          </p:spPr>
        </p:pic>
        <p:pic>
          <p:nvPicPr>
            <p:cNvPr id="15" name="Imagem 14">
              <a:extLst>
                <a:ext uri="{FF2B5EF4-FFF2-40B4-BE49-F238E27FC236}">
                  <a16:creationId xmlns:a16="http://schemas.microsoft.com/office/drawing/2014/main" id="{4AA8AE38-784E-64C8-D2A0-E905B57F558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5400000">
              <a:off x="8616653" y="339293"/>
              <a:ext cx="2843328" cy="3988744"/>
            </a:xfrm>
            <a:prstGeom prst="rect">
              <a:avLst/>
            </a:prstGeom>
          </p:spPr>
        </p:pic>
        <p:pic>
          <p:nvPicPr>
            <p:cNvPr id="19" name="Imagem 18">
              <a:extLst>
                <a:ext uri="{FF2B5EF4-FFF2-40B4-BE49-F238E27FC236}">
                  <a16:creationId xmlns:a16="http://schemas.microsoft.com/office/drawing/2014/main" id="{6D01BDF1-9891-E9BD-0A48-E9837B04383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5400000">
              <a:off x="639170" y="339296"/>
              <a:ext cx="2843325" cy="3988742"/>
            </a:xfrm>
            <a:prstGeom prst="rect">
              <a:avLst/>
            </a:prstGeom>
          </p:spPr>
        </p:pic>
      </p:grpSp>
      <p:sp>
        <p:nvSpPr>
          <p:cNvPr id="24" name="Título 23">
            <a:extLst>
              <a:ext uri="{FF2B5EF4-FFF2-40B4-BE49-F238E27FC236}">
                <a16:creationId xmlns:a16="http://schemas.microsoft.com/office/drawing/2014/main" id="{AD37E871-D488-03C0-581C-55CAED25BA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The mHealth intervention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3C8FDCC-CE2E-005B-68DA-AA7943F01CAD}"/>
              </a:ext>
            </a:extLst>
          </p:cNvPr>
          <p:cNvSpPr/>
          <p:nvPr/>
        </p:nvSpPr>
        <p:spPr>
          <a:xfrm>
            <a:off x="318977" y="603320"/>
            <a:ext cx="1041990" cy="2105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36294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48"/>
          <p:cNvSpPr/>
          <p:nvPr/>
        </p:nvSpPr>
        <p:spPr>
          <a:xfrm rot="-9201265" flipH="1">
            <a:off x="2753738" y="3942865"/>
            <a:ext cx="959389" cy="573246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5959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3" name="Google Shape;603;p48"/>
          <p:cNvSpPr/>
          <p:nvPr/>
        </p:nvSpPr>
        <p:spPr>
          <a:xfrm rot="-1835961">
            <a:off x="2912883" y="2960518"/>
            <a:ext cx="814028" cy="573246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5959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04" name="Google Shape;604;p48"/>
          <p:cNvGrpSpPr/>
          <p:nvPr/>
        </p:nvGrpSpPr>
        <p:grpSpPr>
          <a:xfrm>
            <a:off x="951789" y="2367094"/>
            <a:ext cx="2098746" cy="2768689"/>
            <a:chOff x="735803" y="1651337"/>
            <a:chExt cx="2227587" cy="2938657"/>
          </a:xfrm>
        </p:grpSpPr>
        <p:sp>
          <p:nvSpPr>
            <p:cNvPr id="605" name="Google Shape;605;p48"/>
            <p:cNvSpPr/>
            <p:nvPr/>
          </p:nvSpPr>
          <p:spPr>
            <a:xfrm>
              <a:off x="735803" y="1651337"/>
              <a:ext cx="2227587" cy="2938657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606" name="Google Shape;606;p48"/>
            <p:cNvPicPr preferRelativeResize="0"/>
            <p:nvPr/>
          </p:nvPicPr>
          <p:blipFill rotWithShape="1">
            <a:blip r:embed="rId3">
              <a:alphaModFix/>
            </a:blip>
            <a:srcRect l="-301" r="24689" b="21818"/>
            <a:stretch/>
          </p:blipFill>
          <p:spPr>
            <a:xfrm>
              <a:off x="1205074" y="1843845"/>
              <a:ext cx="1289043" cy="98740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07" name="Google Shape;607;p48"/>
            <p:cNvSpPr/>
            <p:nvPr/>
          </p:nvSpPr>
          <p:spPr>
            <a:xfrm>
              <a:off x="824875" y="3262529"/>
              <a:ext cx="2049445" cy="116955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419" sz="1300" b="0" i="0" u="none" strike="noStrike" cap="none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Brazilian</a:t>
              </a:r>
              <a:r>
                <a:rPr lang="es-419" sz="13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ARV </a:t>
              </a:r>
              <a:r>
                <a:rPr lang="es-419" sz="1300" b="0" i="0" u="none" strike="noStrike" cap="none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Logistic</a:t>
              </a:r>
              <a:r>
                <a:rPr lang="es-419" sz="13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s-419" sz="1300" b="0" i="0" u="none" strike="noStrike" cap="none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System</a:t>
              </a:r>
              <a:r>
                <a:rPr lang="es-419" sz="13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s-419" sz="1300" b="0" i="0" u="none" strike="noStrike" cap="none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that</a:t>
              </a:r>
              <a:r>
                <a:rPr lang="es-419" sz="13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records </a:t>
              </a:r>
              <a:r>
                <a:rPr lang="es-419" sz="1300" b="0" i="0" u="none" strike="noStrike" cap="none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every</a:t>
              </a:r>
              <a:r>
                <a:rPr lang="es-419" sz="13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ARV </a:t>
              </a:r>
              <a:r>
                <a:rPr lang="es-419" sz="1300" b="0" i="0" u="none" strike="noStrike" cap="none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dispensation</a:t>
              </a:r>
              <a:r>
                <a:rPr lang="es-419" sz="13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s-419" sz="1300" b="0" i="0" u="none" strike="noStrike" cap="none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nationwide</a:t>
              </a:r>
              <a:endParaRPr sz="13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608" name="Google Shape;608;p4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322949" y="2011923"/>
              <a:ext cx="1049636" cy="42097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09" name="Google Shape;609;p48"/>
            <p:cNvPicPr preferRelativeResize="0"/>
            <p:nvPr/>
          </p:nvPicPr>
          <p:blipFill rotWithShape="1">
            <a:blip r:embed="rId3">
              <a:alphaModFix/>
            </a:blip>
            <a:srcRect l="3752" t="81385" r="-404" b="-3487"/>
            <a:stretch/>
          </p:blipFill>
          <p:spPr>
            <a:xfrm>
              <a:off x="1358757" y="2881074"/>
              <a:ext cx="1289978" cy="21854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27" name="Google Shape;627;p48"/>
          <p:cNvGrpSpPr/>
          <p:nvPr/>
        </p:nvGrpSpPr>
        <p:grpSpPr>
          <a:xfrm>
            <a:off x="3752627" y="3898950"/>
            <a:ext cx="7520605" cy="2717629"/>
            <a:chOff x="3536082" y="3816518"/>
            <a:chExt cx="7982289" cy="2884462"/>
          </a:xfrm>
        </p:grpSpPr>
        <p:sp>
          <p:nvSpPr>
            <p:cNvPr id="628" name="Google Shape;628;p48"/>
            <p:cNvSpPr/>
            <p:nvPr/>
          </p:nvSpPr>
          <p:spPr>
            <a:xfrm>
              <a:off x="9290784" y="3816518"/>
              <a:ext cx="2227587" cy="2825652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9" name="Google Shape;629;p48"/>
            <p:cNvSpPr/>
            <p:nvPr/>
          </p:nvSpPr>
          <p:spPr>
            <a:xfrm>
              <a:off x="8659014" y="4880572"/>
              <a:ext cx="683855" cy="608437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0" name="Google Shape;630;p48"/>
            <p:cNvSpPr/>
            <p:nvPr/>
          </p:nvSpPr>
          <p:spPr>
            <a:xfrm>
              <a:off x="6382840" y="3861393"/>
              <a:ext cx="2303672" cy="2825652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1" name="Google Shape;631;p48"/>
            <p:cNvSpPr/>
            <p:nvPr/>
          </p:nvSpPr>
          <p:spPr>
            <a:xfrm>
              <a:off x="5765070" y="4880572"/>
              <a:ext cx="683855" cy="608437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2" name="Google Shape;632;p48"/>
            <p:cNvSpPr/>
            <p:nvPr/>
          </p:nvSpPr>
          <p:spPr>
            <a:xfrm>
              <a:off x="3536082" y="3875328"/>
              <a:ext cx="2227587" cy="2825652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3" name="Google Shape;633;p48"/>
            <p:cNvSpPr/>
            <p:nvPr/>
          </p:nvSpPr>
          <p:spPr>
            <a:xfrm>
              <a:off x="3856213" y="5798238"/>
              <a:ext cx="1587326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419" sz="13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Last registered injections</a:t>
              </a:r>
              <a:endPara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4" name="Google Shape;634;p48"/>
            <p:cNvSpPr/>
            <p:nvPr/>
          </p:nvSpPr>
          <p:spPr>
            <a:xfrm>
              <a:off x="6477990" y="5475073"/>
              <a:ext cx="2049445" cy="116955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419" sz="13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Schedule feature integrated into the system to calculate the ideal window for the next injections</a:t>
              </a:r>
              <a:endParaRPr/>
            </a:p>
          </p:txBody>
        </p:sp>
        <p:sp>
          <p:nvSpPr>
            <p:cNvPr id="635" name="Google Shape;635;p48"/>
            <p:cNvSpPr/>
            <p:nvPr/>
          </p:nvSpPr>
          <p:spPr>
            <a:xfrm>
              <a:off x="9390539" y="5520046"/>
              <a:ext cx="2049445" cy="9541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419" sz="13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The system will automatically generate and send WhatsApp reminders </a:t>
              </a:r>
              <a:endParaRPr/>
            </a:p>
          </p:txBody>
        </p:sp>
        <p:pic>
          <p:nvPicPr>
            <p:cNvPr id="636" name="Google Shape;636;p48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-6295118">
              <a:off x="3754903" y="4356656"/>
              <a:ext cx="1727320" cy="11176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37" name="Google Shape;637;p48"/>
            <p:cNvPicPr preferRelativeResize="0"/>
            <p:nvPr/>
          </p:nvPicPr>
          <p:blipFill rotWithShape="1">
            <a:blip r:embed="rId6">
              <a:alphaModFix/>
            </a:blip>
            <a:srcRect t="-3274" b="933"/>
            <a:stretch/>
          </p:blipFill>
          <p:spPr>
            <a:xfrm>
              <a:off x="9892947" y="4231824"/>
              <a:ext cx="1023260" cy="1045256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638" name="Google Shape;638;p48"/>
            <p:cNvGrpSpPr/>
            <p:nvPr/>
          </p:nvGrpSpPr>
          <p:grpSpPr>
            <a:xfrm>
              <a:off x="6679927" y="4038099"/>
              <a:ext cx="1838633" cy="1432705"/>
              <a:chOff x="6679927" y="4038099"/>
              <a:chExt cx="1838633" cy="1432705"/>
            </a:xfrm>
          </p:grpSpPr>
          <p:pic>
            <p:nvPicPr>
              <p:cNvPr id="639" name="Google Shape;639;p48"/>
              <p:cNvPicPr preferRelativeResize="0"/>
              <p:nvPr/>
            </p:nvPicPr>
            <p:blipFill rotWithShape="1">
              <a:blip r:embed="rId7">
                <a:alphaModFix/>
              </a:blip>
              <a:srcRect l="-9882" t="-3378" r="-9881" b="-3377"/>
              <a:stretch/>
            </p:blipFill>
            <p:spPr>
              <a:xfrm>
                <a:off x="6679927" y="4038099"/>
                <a:ext cx="1838633" cy="143270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640" name="Google Shape;640;p48"/>
              <p:cNvSpPr/>
              <p:nvPr/>
            </p:nvSpPr>
            <p:spPr>
              <a:xfrm>
                <a:off x="6921496" y="4148145"/>
                <a:ext cx="1189704" cy="684095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641" name="Google Shape;641;p48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6951720" y="4259959"/>
                <a:ext cx="665272" cy="26682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42" name="Google Shape;642;p48"/>
              <p:cNvPicPr preferRelativeResize="0"/>
              <p:nvPr/>
            </p:nvPicPr>
            <p:blipFill rotWithShape="1">
              <a:blip r:embed="rId8">
                <a:alphaModFix/>
              </a:blip>
              <a:srcRect/>
              <a:stretch/>
            </p:blipFill>
            <p:spPr>
              <a:xfrm>
                <a:off x="7582971" y="4307415"/>
                <a:ext cx="510501" cy="48692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6" name="Título 5">
            <a:extLst>
              <a:ext uri="{FF2B5EF4-FFF2-40B4-BE49-F238E27FC236}">
                <a16:creationId xmlns:a16="http://schemas.microsoft.com/office/drawing/2014/main" id="{9133967C-A3E6-86C3-7B70-19A7A7EF2E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Intervention package</a:t>
            </a:r>
          </a:p>
        </p:txBody>
      </p:sp>
      <p:grpSp>
        <p:nvGrpSpPr>
          <p:cNvPr id="611" name="Google Shape;611;p48"/>
          <p:cNvGrpSpPr/>
          <p:nvPr/>
        </p:nvGrpSpPr>
        <p:grpSpPr>
          <a:xfrm>
            <a:off x="3752627" y="1049918"/>
            <a:ext cx="7520605" cy="2554471"/>
            <a:chOff x="3536082" y="896477"/>
            <a:chExt cx="7982289" cy="2711288"/>
          </a:xfrm>
        </p:grpSpPr>
        <p:grpSp>
          <p:nvGrpSpPr>
            <p:cNvPr id="612" name="Google Shape;612;p48"/>
            <p:cNvGrpSpPr/>
            <p:nvPr/>
          </p:nvGrpSpPr>
          <p:grpSpPr>
            <a:xfrm>
              <a:off x="3536082" y="896477"/>
              <a:ext cx="7982289" cy="2711288"/>
              <a:chOff x="3262669" y="3866068"/>
              <a:chExt cx="7982289" cy="2711288"/>
            </a:xfrm>
          </p:grpSpPr>
          <p:sp>
            <p:nvSpPr>
              <p:cNvPr id="613" name="Google Shape;613;p48"/>
              <p:cNvSpPr/>
              <p:nvPr/>
            </p:nvSpPr>
            <p:spPr>
              <a:xfrm>
                <a:off x="9017371" y="3866068"/>
                <a:ext cx="2227587" cy="2652478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4" name="Google Shape;614;p48"/>
              <p:cNvSpPr/>
              <p:nvPr/>
            </p:nvSpPr>
            <p:spPr>
              <a:xfrm>
                <a:off x="8384200" y="5003550"/>
                <a:ext cx="683855" cy="608437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rgbClr val="59595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5" name="Google Shape;615;p48"/>
              <p:cNvSpPr/>
              <p:nvPr/>
            </p:nvSpPr>
            <p:spPr>
              <a:xfrm>
                <a:off x="6109427" y="3910943"/>
                <a:ext cx="2303672" cy="2652478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616" name="Google Shape;616;p48"/>
              <p:cNvPicPr preferRelativeResize="0"/>
              <p:nvPr/>
            </p:nvPicPr>
            <p:blipFill rotWithShape="1">
              <a:blip r:embed="rId7">
                <a:alphaModFix/>
              </a:blip>
              <a:srcRect l="-9882" t="-3378" r="-9881" b="-3377"/>
              <a:stretch/>
            </p:blipFill>
            <p:spPr>
              <a:xfrm>
                <a:off x="6406514" y="3984370"/>
                <a:ext cx="1838633" cy="143270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617" name="Google Shape;617;p48"/>
              <p:cNvSpPr/>
              <p:nvPr/>
            </p:nvSpPr>
            <p:spPr>
              <a:xfrm>
                <a:off x="3262669" y="3924878"/>
                <a:ext cx="2227587" cy="2652478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8" name="Google Shape;618;p48"/>
              <p:cNvSpPr/>
              <p:nvPr/>
            </p:nvSpPr>
            <p:spPr>
              <a:xfrm>
                <a:off x="5490256" y="5003550"/>
                <a:ext cx="683855" cy="608437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rgbClr val="59595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9" name="Google Shape;619;p48"/>
              <p:cNvSpPr/>
              <p:nvPr/>
            </p:nvSpPr>
            <p:spPr>
              <a:xfrm>
                <a:off x="3507320" y="5791510"/>
                <a:ext cx="1735062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s-419" sz="13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LEN injections dispensed </a:t>
                </a:r>
                <a:endParaRPr sz="13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620" name="Google Shape;620;p48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 rot="-6274354">
                <a:off x="3510872" y="4279917"/>
                <a:ext cx="1684783" cy="1090153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621" name="Google Shape;621;p48"/>
              <p:cNvSpPr/>
              <p:nvPr/>
            </p:nvSpPr>
            <p:spPr>
              <a:xfrm>
                <a:off x="6655653" y="4096358"/>
                <a:ext cx="1189704" cy="684095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2" name="Google Shape;622;p48"/>
              <p:cNvSpPr/>
              <p:nvPr/>
            </p:nvSpPr>
            <p:spPr>
              <a:xfrm>
                <a:off x="6269278" y="5598051"/>
                <a:ext cx="2049445" cy="9541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s-419" sz="13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Pharmacists generate reports to support outreach to ppts with delayed injections</a:t>
                </a:r>
                <a:endParaRPr/>
              </a:p>
            </p:txBody>
          </p:sp>
          <p:sp>
            <p:nvSpPr>
              <p:cNvPr id="623" name="Google Shape;623;p48"/>
              <p:cNvSpPr/>
              <p:nvPr/>
            </p:nvSpPr>
            <p:spPr>
              <a:xfrm>
                <a:off x="9117126" y="5663985"/>
                <a:ext cx="2049445" cy="73866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s-419" sz="13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Study team contacts participants to reschedule</a:t>
                </a:r>
                <a:endParaRPr/>
              </a:p>
            </p:txBody>
          </p:sp>
        </p:grpSp>
        <p:pic>
          <p:nvPicPr>
            <p:cNvPr id="624" name="Google Shape;624;p4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955488" y="1235512"/>
              <a:ext cx="665272" cy="2668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25" name="Google Shape;625;p48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7460493" y="1198635"/>
              <a:ext cx="611793" cy="54410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" name="Imagem 2">
            <a:extLst>
              <a:ext uri="{FF2B5EF4-FFF2-40B4-BE49-F238E27FC236}">
                <a16:creationId xmlns:a16="http://schemas.microsoft.com/office/drawing/2014/main" id="{6B1EC79B-EC22-057C-440D-482CB96A0A4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18768" y="1307859"/>
            <a:ext cx="1030313" cy="120711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802C511-02EE-AD5F-D35E-8BE3B8BF6DBA}"/>
              </a:ext>
            </a:extLst>
          </p:cNvPr>
          <p:cNvSpPr/>
          <p:nvPr/>
        </p:nvSpPr>
        <p:spPr>
          <a:xfrm>
            <a:off x="318977" y="603319"/>
            <a:ext cx="1041990" cy="3732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070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49"/>
          <p:cNvSpPr/>
          <p:nvPr/>
        </p:nvSpPr>
        <p:spPr>
          <a:xfrm>
            <a:off x="742042" y="1473771"/>
            <a:ext cx="4902200" cy="1356388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0" name="Google Shape;650;p49"/>
          <p:cNvSpPr/>
          <p:nvPr/>
        </p:nvSpPr>
        <p:spPr>
          <a:xfrm>
            <a:off x="2380342" y="1736467"/>
            <a:ext cx="311150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6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Ppts with the indication of loading dose of oral LEN 600mg (enrollment and reloads)</a:t>
            </a:r>
            <a:endParaRPr/>
          </a:p>
        </p:txBody>
      </p:sp>
      <p:sp>
        <p:nvSpPr>
          <p:cNvPr id="651" name="Google Shape;651;p49"/>
          <p:cNvSpPr/>
          <p:nvPr/>
        </p:nvSpPr>
        <p:spPr>
          <a:xfrm>
            <a:off x="742042" y="3182786"/>
            <a:ext cx="2227587" cy="2898514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2" name="Google Shape;652;p49"/>
          <p:cNvSpPr/>
          <p:nvPr/>
        </p:nvSpPr>
        <p:spPr>
          <a:xfrm>
            <a:off x="851568" y="5143490"/>
            <a:ext cx="2049445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4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WhatsApp reminders</a:t>
            </a:r>
            <a:endParaRPr/>
          </a:p>
        </p:txBody>
      </p:sp>
      <p:sp>
        <p:nvSpPr>
          <p:cNvPr id="653" name="Google Shape;653;p49"/>
          <p:cNvSpPr/>
          <p:nvPr/>
        </p:nvSpPr>
        <p:spPr>
          <a:xfrm>
            <a:off x="3416655" y="3182786"/>
            <a:ext cx="2227587" cy="2898514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4" name="Google Shape;654;p49"/>
          <p:cNvSpPr/>
          <p:nvPr/>
        </p:nvSpPr>
        <p:spPr>
          <a:xfrm>
            <a:off x="3526181" y="5067290"/>
            <a:ext cx="2049445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4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Short survey to assess intake of the second oral dose and eventual side events</a:t>
            </a:r>
            <a:endParaRPr/>
          </a:p>
        </p:txBody>
      </p:sp>
      <p:sp>
        <p:nvSpPr>
          <p:cNvPr id="655" name="Google Shape;655;p49"/>
          <p:cNvSpPr/>
          <p:nvPr/>
        </p:nvSpPr>
        <p:spPr>
          <a:xfrm>
            <a:off x="742042" y="1463216"/>
            <a:ext cx="4902200" cy="1377499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6" name="Google Shape;656;p49"/>
          <p:cNvSpPr/>
          <p:nvPr/>
        </p:nvSpPr>
        <p:spPr>
          <a:xfrm>
            <a:off x="2380342" y="1736467"/>
            <a:ext cx="311150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600" b="0" i="0" u="none" strike="noStrike" cap="non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Ppts</a:t>
            </a:r>
            <a:r>
              <a:rPr lang="es-419" sz="1600" b="0" i="0" u="none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419" sz="1600" b="0" i="0" u="none" strike="noStrike" cap="non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with</a:t>
            </a:r>
            <a:r>
              <a:rPr lang="es-419" sz="1600" b="0" i="0" u="none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419" sz="1600" b="0" i="0" u="none" strike="noStrike" cap="non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the</a:t>
            </a:r>
            <a:r>
              <a:rPr lang="es-419" sz="1600" b="0" i="0" u="none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419" sz="1600" b="0" i="0" u="none" strike="noStrike" cap="non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indication</a:t>
            </a:r>
            <a:r>
              <a:rPr lang="es-419" sz="1600" b="0" i="0" u="none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of </a:t>
            </a:r>
            <a:r>
              <a:rPr lang="es-419" sz="1600" b="0" i="0" u="none" strike="noStrike" cap="non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loading</a:t>
            </a:r>
            <a:r>
              <a:rPr lang="es-419" sz="1600" b="0" i="0" u="none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419" sz="1600" b="0" i="0" u="none" strike="noStrike" cap="non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dose</a:t>
            </a:r>
            <a:r>
              <a:rPr lang="es-419" sz="1600" b="0" i="0" u="none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of oral LEN*</a:t>
            </a:r>
            <a:endParaRPr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600" b="0" i="0" u="none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(</a:t>
            </a:r>
            <a:r>
              <a:rPr lang="es-419" sz="1600" b="0" i="0" u="none" strike="noStrike" cap="non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enrollment</a:t>
            </a:r>
            <a:r>
              <a:rPr lang="es-419" sz="1600" b="0" i="0" u="none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and </a:t>
            </a:r>
            <a:r>
              <a:rPr lang="es-419" sz="1600" b="0" i="0" u="none" strike="noStrike" cap="non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reloads</a:t>
            </a:r>
            <a:r>
              <a:rPr lang="es-419" sz="1600" b="0" i="0" u="none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)</a:t>
            </a:r>
            <a:endParaRPr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7" name="Google Shape;657;p49"/>
          <p:cNvSpPr/>
          <p:nvPr/>
        </p:nvSpPr>
        <p:spPr>
          <a:xfrm>
            <a:off x="742042" y="3064797"/>
            <a:ext cx="2227587" cy="29566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8" name="Google Shape;658;p49"/>
          <p:cNvSpPr/>
          <p:nvPr/>
        </p:nvSpPr>
        <p:spPr>
          <a:xfrm>
            <a:off x="831112" y="5390455"/>
            <a:ext cx="2049445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400" b="0" i="0" u="none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WhatsApp </a:t>
            </a:r>
            <a:r>
              <a:rPr lang="es-419" sz="1400" b="0" i="0" u="none" strike="noStrike" cap="non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reminders</a:t>
            </a:r>
            <a:endParaRPr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9" name="Google Shape;659;p49"/>
          <p:cNvSpPr/>
          <p:nvPr/>
        </p:nvSpPr>
        <p:spPr>
          <a:xfrm>
            <a:off x="3416655" y="3064797"/>
            <a:ext cx="2227587" cy="29566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0" name="Google Shape;660;p49"/>
          <p:cNvSpPr/>
          <p:nvPr/>
        </p:nvSpPr>
        <p:spPr>
          <a:xfrm>
            <a:off x="3505726" y="5067290"/>
            <a:ext cx="2049445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400" b="0" i="0" u="none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Short </a:t>
            </a:r>
            <a:r>
              <a:rPr lang="es-419" sz="1400" b="0" i="0" u="none" strike="noStrike" cap="non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survey</a:t>
            </a:r>
            <a:r>
              <a:rPr lang="es-419" sz="1400" b="0" i="0" u="none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s-419" sz="1400" b="0" i="0" u="none" strike="noStrike" cap="non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to</a:t>
            </a:r>
            <a:r>
              <a:rPr lang="es-419" sz="1400" b="0" i="0" u="none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s-419" sz="1400" b="0" i="0" u="none" strike="noStrike" cap="non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assess</a:t>
            </a:r>
            <a:r>
              <a:rPr lang="es-419" sz="1400" b="0" i="0" u="none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s-419" sz="1400" b="0" i="0" u="none" strike="noStrike" cap="non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intake</a:t>
            </a:r>
            <a:r>
              <a:rPr lang="es-419" sz="1400" b="0" i="0" u="none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of </a:t>
            </a:r>
            <a:r>
              <a:rPr lang="es-419" sz="1400" b="0" i="0" u="none" strike="noStrike" cap="non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the</a:t>
            </a:r>
            <a:r>
              <a:rPr lang="es-419" sz="1400" b="0" i="0" u="none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s-419" sz="1400" b="0" i="0" u="none" strike="noStrike" cap="non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second</a:t>
            </a:r>
            <a:r>
              <a:rPr lang="es-419" sz="1400" b="0" i="0" u="none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oral </a:t>
            </a:r>
            <a:r>
              <a:rPr lang="es-419" sz="1400" b="0" i="0" u="none" strike="noStrike" cap="non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loading</a:t>
            </a:r>
            <a:r>
              <a:rPr lang="es-419" sz="1400" b="0" i="0" u="none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s-419" sz="1400" b="0" i="0" u="none" strike="noStrike" cap="non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dose</a:t>
            </a:r>
            <a:endParaRPr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61" name="Google Shape;661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02905" y="3298320"/>
            <a:ext cx="905858" cy="1658984"/>
          </a:xfrm>
          <a:prstGeom prst="rect">
            <a:avLst/>
          </a:prstGeom>
          <a:noFill/>
          <a:ln>
            <a:noFill/>
          </a:ln>
        </p:spPr>
      </p:pic>
      <p:pic>
        <p:nvPicPr>
          <p:cNvPr id="662" name="Google Shape;662;p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077519" y="3298320"/>
            <a:ext cx="905858" cy="1658984"/>
          </a:xfrm>
          <a:prstGeom prst="rect">
            <a:avLst/>
          </a:prstGeom>
          <a:noFill/>
          <a:ln>
            <a:noFill/>
          </a:ln>
        </p:spPr>
      </p:pic>
      <p:pic>
        <p:nvPicPr>
          <p:cNvPr id="663" name="Google Shape;663;p4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83026" y="1604952"/>
            <a:ext cx="982659" cy="1094027"/>
          </a:xfrm>
          <a:prstGeom prst="rect">
            <a:avLst/>
          </a:prstGeom>
          <a:noFill/>
          <a:ln>
            <a:noFill/>
          </a:ln>
        </p:spPr>
      </p:pic>
      <p:sp>
        <p:nvSpPr>
          <p:cNvPr id="664" name="Google Shape;664;p49"/>
          <p:cNvSpPr txBox="1"/>
          <p:nvPr/>
        </p:nvSpPr>
        <p:spPr>
          <a:xfrm>
            <a:off x="742042" y="1020734"/>
            <a:ext cx="3834267" cy="400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</a:pPr>
            <a:r>
              <a:rPr lang="es-419" sz="2200" b="1" i="0" u="none" strike="noStrike" cap="none" dirty="0" err="1">
                <a:solidFill>
                  <a:srgbClr val="595959"/>
                </a:solidFill>
                <a:latin typeface="Arial Black"/>
                <a:ea typeface="Arial Black"/>
                <a:cs typeface="Arial Black"/>
                <a:sym typeface="Arial Black"/>
              </a:rPr>
              <a:t>Loading</a:t>
            </a:r>
            <a:r>
              <a:rPr lang="es-419" sz="2200" b="1" i="0" u="none" strike="noStrike" cap="none" dirty="0">
                <a:solidFill>
                  <a:srgbClr val="595959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es-419" sz="2200" b="1" i="0" u="none" strike="noStrike" cap="none" dirty="0" err="1">
                <a:solidFill>
                  <a:srgbClr val="595959"/>
                </a:solidFill>
                <a:latin typeface="Arial Black"/>
                <a:ea typeface="Arial Black"/>
                <a:cs typeface="Arial Black"/>
                <a:sym typeface="Arial Black"/>
              </a:rPr>
              <a:t>dose</a:t>
            </a:r>
            <a:endParaRPr sz="2200" dirty="0"/>
          </a:p>
        </p:txBody>
      </p:sp>
      <p:sp>
        <p:nvSpPr>
          <p:cNvPr id="665" name="Google Shape;665;p49"/>
          <p:cNvSpPr txBox="1"/>
          <p:nvPr/>
        </p:nvSpPr>
        <p:spPr>
          <a:xfrm>
            <a:off x="113523" y="6195156"/>
            <a:ext cx="4962444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  <a:r>
              <a:rPr lang="es-419" sz="1000" b="0" i="0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Loading</a:t>
            </a:r>
            <a:r>
              <a:rPr lang="es-419" sz="10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419" sz="1000" b="0" i="0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dose</a:t>
            </a:r>
            <a:r>
              <a:rPr lang="es-419" sz="10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of oral LEN:</a:t>
            </a:r>
            <a:endParaRPr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173038" marR="0" lvl="0" indent="-920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Char char="•"/>
              <a:tabLst>
                <a:tab pos="173038" algn="l"/>
              </a:tabLst>
            </a:pPr>
            <a:r>
              <a:rPr lang="es-419" sz="1000" b="0" i="0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First</a:t>
            </a:r>
            <a:r>
              <a:rPr lang="es-419" sz="10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419" sz="1000" b="0" i="0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dose</a:t>
            </a:r>
            <a:r>
              <a:rPr lang="es-419" sz="10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(</a:t>
            </a:r>
            <a:r>
              <a:rPr lang="es-419" sz="1000" b="0" i="0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same</a:t>
            </a:r>
            <a:r>
              <a:rPr lang="es-419" sz="10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419" sz="1000" b="0" i="0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day</a:t>
            </a:r>
            <a:r>
              <a:rPr lang="es-419" sz="10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as </a:t>
            </a:r>
            <a:r>
              <a:rPr lang="es-419" sz="1000" b="0" i="0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initial</a:t>
            </a:r>
            <a:r>
              <a:rPr lang="es-419" sz="10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419" sz="1000" b="0" i="0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injections</a:t>
            </a:r>
            <a:r>
              <a:rPr lang="es-419" sz="10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): 2 </a:t>
            </a:r>
            <a:r>
              <a:rPr lang="es-419" sz="1000" b="0" i="0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tablets</a:t>
            </a:r>
            <a:r>
              <a:rPr lang="es-419" sz="10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of 300 mg </a:t>
            </a:r>
            <a:r>
              <a:rPr lang="es-419" sz="1000" b="0" i="0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each</a:t>
            </a:r>
            <a:endParaRPr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173038" marR="0" lvl="0" indent="-920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Char char="•"/>
              <a:tabLst>
                <a:tab pos="173038" algn="l"/>
              </a:tabLst>
            </a:pPr>
            <a:r>
              <a:rPr lang="es-419" sz="1000" b="0" i="0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Second</a:t>
            </a:r>
            <a:r>
              <a:rPr lang="es-419" sz="10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419" sz="1000" b="0" i="0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dose</a:t>
            </a:r>
            <a:r>
              <a:rPr lang="es-419" sz="10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(24 </a:t>
            </a:r>
            <a:r>
              <a:rPr lang="es-419" sz="1000" b="0" i="0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hours</a:t>
            </a:r>
            <a:r>
              <a:rPr lang="es-419" sz="10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419" sz="1000" b="0" i="0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later</a:t>
            </a:r>
            <a:r>
              <a:rPr lang="es-419" sz="10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): 2 </a:t>
            </a:r>
            <a:r>
              <a:rPr lang="es-419" sz="1000" b="0" i="0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tablets</a:t>
            </a:r>
            <a:r>
              <a:rPr lang="es-419" sz="10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of 300 mg </a:t>
            </a:r>
            <a:r>
              <a:rPr lang="es-419" sz="1000" b="0" i="0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each</a:t>
            </a:r>
            <a:endParaRPr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3" name="Google Shape;648;p49"/>
          <p:cNvSpPr/>
          <p:nvPr/>
        </p:nvSpPr>
        <p:spPr>
          <a:xfrm>
            <a:off x="6209602" y="1473771"/>
            <a:ext cx="4902200" cy="1356388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650;p49"/>
          <p:cNvSpPr/>
          <p:nvPr/>
        </p:nvSpPr>
        <p:spPr>
          <a:xfrm>
            <a:off x="7847902" y="1736467"/>
            <a:ext cx="311150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6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Ppts with the indication of loading dose of oral LEN 600mg (enrollment and reloads)</a:t>
            </a:r>
            <a:endParaRPr/>
          </a:p>
        </p:txBody>
      </p:sp>
      <p:sp>
        <p:nvSpPr>
          <p:cNvPr id="25" name="Google Shape;651;p49"/>
          <p:cNvSpPr/>
          <p:nvPr/>
        </p:nvSpPr>
        <p:spPr>
          <a:xfrm>
            <a:off x="6209602" y="3182786"/>
            <a:ext cx="2227587" cy="2898514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652;p49"/>
          <p:cNvSpPr/>
          <p:nvPr/>
        </p:nvSpPr>
        <p:spPr>
          <a:xfrm>
            <a:off x="6319128" y="5143490"/>
            <a:ext cx="2049445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4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WhatsApp reminders</a:t>
            </a:r>
            <a:endParaRPr/>
          </a:p>
        </p:txBody>
      </p:sp>
      <p:sp>
        <p:nvSpPr>
          <p:cNvPr id="27" name="Google Shape;653;p49"/>
          <p:cNvSpPr/>
          <p:nvPr/>
        </p:nvSpPr>
        <p:spPr>
          <a:xfrm>
            <a:off x="8884215" y="3182786"/>
            <a:ext cx="2227587" cy="2898514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654;p49"/>
          <p:cNvSpPr/>
          <p:nvPr/>
        </p:nvSpPr>
        <p:spPr>
          <a:xfrm>
            <a:off x="8993741" y="5067290"/>
            <a:ext cx="2049445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4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Short survey to assess intake of the second oral dose and eventual side events</a:t>
            </a:r>
            <a:endParaRPr/>
          </a:p>
        </p:txBody>
      </p:sp>
      <p:sp>
        <p:nvSpPr>
          <p:cNvPr id="29" name="Google Shape;655;p49"/>
          <p:cNvSpPr/>
          <p:nvPr/>
        </p:nvSpPr>
        <p:spPr>
          <a:xfrm>
            <a:off x="6209602" y="1463216"/>
            <a:ext cx="4902200" cy="1377499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Google Shape;657;p49"/>
          <p:cNvSpPr/>
          <p:nvPr/>
        </p:nvSpPr>
        <p:spPr>
          <a:xfrm>
            <a:off x="6209602" y="3064797"/>
            <a:ext cx="2227587" cy="29566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Google Shape;658;p49"/>
          <p:cNvSpPr/>
          <p:nvPr/>
        </p:nvSpPr>
        <p:spPr>
          <a:xfrm>
            <a:off x="6275917" y="5213152"/>
            <a:ext cx="204944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400" b="0" i="0" u="none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Short </a:t>
            </a:r>
            <a:r>
              <a:rPr lang="es-419" sz="1400" b="0" i="0" u="none" strike="noStrike" cap="non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survey</a:t>
            </a:r>
            <a:r>
              <a:rPr lang="es-419" sz="1400" b="0" i="0" u="none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to </a:t>
            </a:r>
            <a:r>
              <a:rPr lang="es-419" sz="1400" b="0" i="0" u="none" strike="noStrike" cap="non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assess</a:t>
            </a:r>
            <a:r>
              <a:rPr lang="es-419" sz="1400" b="0" i="0" u="none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</a:t>
            </a:r>
            <a:r>
              <a:rPr lang="es-419" sz="1400" b="0" i="0" u="none" strike="noStrike" cap="non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drug</a:t>
            </a:r>
            <a:r>
              <a:rPr lang="es-419" sz="1400" b="0" i="0" u="none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</a:t>
            </a:r>
            <a:r>
              <a:rPr lang="es-419" sz="1400" b="0" i="0" u="none" strike="noStrike" cap="non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leakage</a:t>
            </a:r>
            <a:endParaRPr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Google Shape;659;p49"/>
          <p:cNvSpPr/>
          <p:nvPr/>
        </p:nvSpPr>
        <p:spPr>
          <a:xfrm>
            <a:off x="8884215" y="3064797"/>
            <a:ext cx="2227587" cy="29566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" name="Google Shape;660;p49"/>
          <p:cNvSpPr/>
          <p:nvPr/>
        </p:nvSpPr>
        <p:spPr>
          <a:xfrm>
            <a:off x="9005070" y="5151070"/>
            <a:ext cx="2049445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400" b="0" i="0" u="none" strike="noStrike" cap="non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Study</a:t>
            </a:r>
            <a:r>
              <a:rPr lang="es-419" sz="1400" b="0" i="0" u="none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team </a:t>
            </a:r>
            <a:r>
              <a:rPr lang="es-419" sz="1400" b="0" i="0" u="none" strike="noStrike" cap="non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contact</a:t>
            </a:r>
            <a:r>
              <a:rPr lang="es-419" sz="1400" b="0" i="0" u="none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</a:t>
            </a:r>
            <a:r>
              <a:rPr lang="es-419" sz="1400" b="0" i="0" u="none" strike="noStrike" cap="non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ppt</a:t>
            </a:r>
            <a:r>
              <a:rPr lang="es-419" sz="1400" b="0" i="0" u="none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to </a:t>
            </a:r>
            <a:r>
              <a:rPr lang="es-419" sz="1400" b="0" i="0" u="none" strike="noStrike" cap="non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investigate</a:t>
            </a:r>
            <a:r>
              <a:rPr lang="es-419" sz="1400" b="0" i="0" u="none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</a:t>
            </a:r>
            <a:r>
              <a:rPr lang="es-419" sz="1400" b="0" i="0" u="none" strike="noStrike" cap="non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what</a:t>
            </a:r>
            <a:r>
              <a:rPr lang="es-419" sz="1400" b="0" i="0" u="none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</a:t>
            </a:r>
            <a:r>
              <a:rPr lang="es-419" sz="1400" b="0" i="0" u="none" strike="noStrike" cap="non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happened</a:t>
            </a:r>
            <a:endParaRPr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Google Shape;664;p49"/>
          <p:cNvSpPr txBox="1"/>
          <p:nvPr/>
        </p:nvSpPr>
        <p:spPr>
          <a:xfrm>
            <a:off x="6209602" y="1020734"/>
            <a:ext cx="3834267" cy="400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</a:pPr>
            <a:r>
              <a:rPr lang="es-419" sz="2200" b="1" i="0" u="none" strike="noStrike" cap="none" dirty="0" err="1">
                <a:solidFill>
                  <a:srgbClr val="595959"/>
                </a:solidFill>
                <a:latin typeface="Arial Black"/>
                <a:ea typeface="Arial Black"/>
                <a:cs typeface="Arial Black"/>
                <a:sym typeface="Arial Black"/>
              </a:rPr>
              <a:t>Report</a:t>
            </a:r>
            <a:r>
              <a:rPr lang="es-419" sz="2200" b="1" i="0" u="none" strike="noStrike" cap="none" dirty="0">
                <a:solidFill>
                  <a:srgbClr val="595959"/>
                </a:solidFill>
                <a:latin typeface="Arial Black"/>
                <a:ea typeface="Arial Black"/>
                <a:cs typeface="Arial Black"/>
                <a:sym typeface="Arial Black"/>
              </a:rPr>
              <a:t> of </a:t>
            </a:r>
            <a:r>
              <a:rPr lang="es-419" sz="2200" b="1" i="0" u="none" strike="noStrike" cap="none" dirty="0" err="1">
                <a:solidFill>
                  <a:srgbClr val="595959"/>
                </a:solidFill>
                <a:latin typeface="Arial Black"/>
                <a:ea typeface="Arial Black"/>
                <a:cs typeface="Arial Black"/>
                <a:sym typeface="Arial Black"/>
              </a:rPr>
              <a:t>drug</a:t>
            </a:r>
            <a:r>
              <a:rPr lang="es-419" sz="2200" b="1" i="0" u="none" strike="noStrike" cap="none" dirty="0">
                <a:solidFill>
                  <a:srgbClr val="595959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es-419" sz="2200" b="1" i="0" u="none" strike="noStrike" cap="none" dirty="0" err="1">
                <a:solidFill>
                  <a:srgbClr val="595959"/>
                </a:solidFill>
                <a:latin typeface="Arial Black"/>
                <a:ea typeface="Arial Black"/>
                <a:cs typeface="Arial Black"/>
                <a:sym typeface="Arial Black"/>
              </a:rPr>
              <a:t>leakage</a:t>
            </a:r>
            <a:endParaRPr sz="2200" dirty="0"/>
          </a:p>
        </p:txBody>
      </p:sp>
      <p:sp>
        <p:nvSpPr>
          <p:cNvPr id="41" name="Google Shape;656;p49"/>
          <p:cNvSpPr/>
          <p:nvPr/>
        </p:nvSpPr>
        <p:spPr>
          <a:xfrm>
            <a:off x="7826197" y="1859598"/>
            <a:ext cx="311150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0" i="0" u="none" strike="noStrike" cap="non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Assessment</a:t>
            </a:r>
            <a:r>
              <a:rPr lang="pt-BR" sz="1600" b="0" i="0" u="none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t-BR" sz="1600" b="0" i="0" u="none" strike="noStrike" cap="non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of</a:t>
            </a:r>
            <a:r>
              <a:rPr lang="pt-BR" sz="1600" b="0" i="0" u="none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t-BR" sz="1600" b="0" i="0" u="none" strike="noStrike" cap="non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ppt</a:t>
            </a:r>
            <a:r>
              <a:rPr lang="pt-BR" sz="1600" b="0" i="0" u="none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t-BR" sz="1600" b="0" i="0" u="none" strike="noStrike" cap="non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reporting</a:t>
            </a:r>
            <a:r>
              <a:rPr lang="pt-BR" sz="1600" b="0" i="0" u="none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t-BR" sz="1600" b="0" i="0" u="none" strike="noStrike" cap="non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drug</a:t>
            </a:r>
            <a:r>
              <a:rPr lang="pt-BR" sz="1600" b="0" i="0" u="none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</a:t>
            </a:r>
            <a:r>
              <a:rPr lang="pt-BR" sz="1600" b="0" i="0" u="none" strike="noStrike" cap="non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leakage</a:t>
            </a:r>
            <a:endParaRPr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2" name="Google Shape;662;p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70465" y="3285510"/>
            <a:ext cx="905858" cy="1658984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626;p48"/>
          <p:cNvPicPr preferRelativeResize="0">
            <a:picLocks noChangeAspect="1"/>
          </p:cNvPicPr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291100" y="3335377"/>
            <a:ext cx="1296000" cy="14636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ítulo 8">
            <a:extLst>
              <a:ext uri="{FF2B5EF4-FFF2-40B4-BE49-F238E27FC236}">
                <a16:creationId xmlns:a16="http://schemas.microsoft.com/office/drawing/2014/main" id="{1BCF9673-9D1E-7618-62B3-9A67F5DBC6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Intervention package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25E1767E-0856-370D-A943-6D706F4E96B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07925" y="1639168"/>
            <a:ext cx="987638" cy="103641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A20C2CD-D688-99B6-B8AA-4503F9180CC8}"/>
              </a:ext>
            </a:extLst>
          </p:cNvPr>
          <p:cNvSpPr/>
          <p:nvPr/>
        </p:nvSpPr>
        <p:spPr>
          <a:xfrm>
            <a:off x="318977" y="603319"/>
            <a:ext cx="1041990" cy="3732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76259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p52"/>
          <p:cNvSpPr txBox="1">
            <a:spLocks noGrp="1"/>
          </p:cNvSpPr>
          <p:nvPr>
            <p:ph type="body" idx="1"/>
          </p:nvPr>
        </p:nvSpPr>
        <p:spPr>
          <a:xfrm>
            <a:off x="473097" y="6236044"/>
            <a:ext cx="12192000" cy="3732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00"/>
              <a:buNone/>
            </a:pPr>
            <a:r>
              <a:rPr lang="es-419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ImPrEP</a:t>
            </a:r>
            <a:r>
              <a:rPr lang="es-419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LEN Brasil </a:t>
            </a:r>
            <a:r>
              <a:rPr lang="es-419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Study</a:t>
            </a:r>
            <a:r>
              <a:rPr lang="es-419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419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Group</a:t>
            </a:r>
            <a:r>
              <a:rPr lang="es-419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02" name="Google Shape;702;p52"/>
          <p:cNvSpPr txBox="1"/>
          <p:nvPr/>
        </p:nvSpPr>
        <p:spPr>
          <a:xfrm>
            <a:off x="473097" y="1083179"/>
            <a:ext cx="4478311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600"/>
              <a:buFont typeface="Arial"/>
              <a:buNone/>
            </a:pPr>
            <a:r>
              <a:rPr lang="es-419" sz="1600" b="1" i="0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Coordinating Site</a:t>
            </a:r>
            <a:endParaRPr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03" name="Google Shape;703;p52"/>
          <p:cNvSpPr txBox="1"/>
          <p:nvPr/>
        </p:nvSpPr>
        <p:spPr>
          <a:xfrm>
            <a:off x="473097" y="3836638"/>
            <a:ext cx="4478311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600"/>
              <a:buFont typeface="Arial"/>
              <a:buNone/>
            </a:pPr>
            <a:r>
              <a:rPr lang="es-419" sz="1600" b="1" i="0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Study</a:t>
            </a:r>
            <a:r>
              <a:rPr lang="es-419" sz="1600" b="1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419" sz="1600" b="1" i="0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Sites</a:t>
            </a:r>
            <a:endParaRPr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05" name="Google Shape;705;p52"/>
          <p:cNvSpPr txBox="1"/>
          <p:nvPr/>
        </p:nvSpPr>
        <p:spPr>
          <a:xfrm>
            <a:off x="5217863" y="1083179"/>
            <a:ext cx="4478311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</a:pPr>
            <a:r>
              <a:rPr lang="es-419" sz="1600" b="1" i="0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Support</a:t>
            </a:r>
            <a:r>
              <a:rPr lang="es-419" sz="1600" b="1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419" sz="1600" b="1" i="0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from</a:t>
            </a:r>
            <a:r>
              <a:rPr lang="es-419" sz="1600" b="1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sz="1400" b="0" i="0" u="none" strike="noStrike" cap="none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06" name="Google Shape;706;p52"/>
          <p:cNvGrpSpPr/>
          <p:nvPr/>
        </p:nvGrpSpPr>
        <p:grpSpPr>
          <a:xfrm>
            <a:off x="5217863" y="2378984"/>
            <a:ext cx="6696282" cy="4098136"/>
            <a:chOff x="5173579" y="1743830"/>
            <a:chExt cx="6696282" cy="4098136"/>
          </a:xfrm>
        </p:grpSpPr>
        <p:pic>
          <p:nvPicPr>
            <p:cNvPr id="707" name="Google Shape;707;p5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309460" y="5347040"/>
              <a:ext cx="6424520" cy="4949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08" name="Google Shape;708;p52" descr="A group of people posing for a photo"/>
            <p:cNvPicPr preferRelativeResize="0"/>
            <p:nvPr/>
          </p:nvPicPr>
          <p:blipFill rotWithShape="1">
            <a:blip r:embed="rId4">
              <a:alphaModFix/>
            </a:blip>
            <a:srcRect l="652" t="652" r="653" b="653"/>
            <a:stretch/>
          </p:blipFill>
          <p:spPr>
            <a:xfrm>
              <a:off x="5173579" y="1743830"/>
              <a:ext cx="6696282" cy="3396272"/>
            </a:xfrm>
            <a:prstGeom prst="rect">
              <a:avLst/>
            </a:prstGeom>
            <a:noFill/>
            <a:ln w="9525" cap="flat" cmpd="sng">
              <a:solidFill>
                <a:srgbClr val="7F7F7F"/>
              </a:solidFill>
              <a:prstDash val="solid"/>
              <a:round/>
              <a:headEnd type="none" w="sm" len="sm"/>
              <a:tailEnd type="none" w="sm" len="sm"/>
            </a:ln>
          </p:spPr>
        </p:pic>
      </p:grpSp>
      <p:sp>
        <p:nvSpPr>
          <p:cNvPr id="709" name="Google Shape;709;p52"/>
          <p:cNvSpPr txBox="1"/>
          <p:nvPr/>
        </p:nvSpPr>
        <p:spPr>
          <a:xfrm>
            <a:off x="6699314" y="1101737"/>
            <a:ext cx="6094070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</a:pPr>
            <a:r>
              <a:rPr lang="es-419" sz="14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UNITAID</a:t>
            </a:r>
            <a:endParaRPr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</a:pPr>
            <a:r>
              <a:rPr lang="es-419" sz="1400" b="0" i="0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Brazilian</a:t>
            </a:r>
            <a:r>
              <a:rPr lang="es-419" sz="14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419" sz="1400" b="0" i="0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Ministry</a:t>
            </a:r>
            <a:r>
              <a:rPr lang="es-419" sz="14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419" sz="1400" b="0" i="0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of</a:t>
            </a:r>
            <a:r>
              <a:rPr lang="es-419" sz="14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Health</a:t>
            </a:r>
            <a:endParaRPr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</a:pPr>
            <a:r>
              <a:rPr lang="es-419" sz="14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Gilead </a:t>
            </a:r>
            <a:r>
              <a:rPr lang="es-419" sz="1400" b="0" i="0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Sciences</a:t>
            </a:r>
            <a:endParaRPr sz="1400" b="0" i="0" u="none" strike="noStrike" cap="none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Espaço Reservado para Texto 6">
            <a:extLst>
              <a:ext uri="{FF2B5EF4-FFF2-40B4-BE49-F238E27FC236}">
                <a16:creationId xmlns:a16="http://schemas.microsoft.com/office/drawing/2014/main" id="{45B690C3-F4D9-A994-1A25-7C9A72FC83FD}"/>
              </a:ext>
            </a:extLst>
          </p:cNvPr>
          <p:cNvSpPr txBox="1">
            <a:spLocks/>
          </p:cNvSpPr>
          <p:nvPr/>
        </p:nvSpPr>
        <p:spPr>
          <a:xfrm>
            <a:off x="535726" y="1444117"/>
            <a:ext cx="4415682" cy="1984883"/>
          </a:xfrm>
          <a:prstGeom prst="rect">
            <a:avLst/>
          </a:prstGeom>
          <a:noFill/>
        </p:spPr>
        <p:txBody>
          <a:bodyPr numCol="2" anchor="t" anchorCtr="0">
            <a:no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  <a:buFontTx/>
            </a:pPr>
            <a:r>
              <a:rPr lang="pt-BR" sz="1200" b="1" spc="40" dirty="0">
                <a:ln w="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Beatriz </a:t>
            </a:r>
            <a:r>
              <a:rPr lang="pt-BR" sz="1200" b="1" spc="40" dirty="0" err="1">
                <a:ln w="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Grinsztejn</a:t>
            </a:r>
            <a:endParaRPr lang="pt-BR" sz="1200" b="1" spc="40" dirty="0">
              <a:ln w="0"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buClrTx/>
              <a:buFontTx/>
            </a:pPr>
            <a:r>
              <a:rPr lang="pt-BR" sz="1200" b="1" spc="40" dirty="0" err="1">
                <a:ln w="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Valdiléa</a:t>
            </a:r>
            <a:r>
              <a:rPr lang="pt-BR" sz="1200" b="1" spc="40" dirty="0">
                <a:ln w="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Veloso</a:t>
            </a:r>
          </a:p>
          <a:p>
            <a:pPr>
              <a:buClrTx/>
              <a:buFontTx/>
            </a:pPr>
            <a:r>
              <a:rPr lang="pt-BR" sz="1200" b="1" spc="40" dirty="0">
                <a:ln w="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Brenda </a:t>
            </a:r>
            <a:r>
              <a:rPr lang="pt-BR" sz="1200" b="1" spc="40" dirty="0" err="1">
                <a:ln w="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Hoagland</a:t>
            </a:r>
            <a:endParaRPr lang="pt-BR" sz="1200" b="1" spc="40" dirty="0">
              <a:ln w="0"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buClrTx/>
            </a:pPr>
            <a:r>
              <a:rPr lang="pt-BR" sz="1200" b="1" spc="40" dirty="0">
                <a:ln w="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Carolina Coutinho</a:t>
            </a:r>
          </a:p>
          <a:p>
            <a:pPr>
              <a:buClrTx/>
              <a:buFontTx/>
            </a:pPr>
            <a:r>
              <a:rPr lang="pt-BR" sz="1200" b="1" spc="40" dirty="0">
                <a:ln w="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Debora Castanheira</a:t>
            </a:r>
          </a:p>
          <a:p>
            <a:pPr>
              <a:buClrTx/>
              <a:buFontTx/>
            </a:pPr>
            <a:r>
              <a:rPr lang="pt-BR" sz="1200" b="1" spc="40" dirty="0" err="1">
                <a:ln w="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Elvin</a:t>
            </a:r>
            <a:r>
              <a:rPr lang="pt-BR" sz="1200" b="1" spc="40" dirty="0">
                <a:ln w="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pt-BR" sz="1200" b="1" spc="40" dirty="0" err="1">
                <a:ln w="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Geng</a:t>
            </a:r>
            <a:endParaRPr lang="pt-BR" sz="1200" b="1" spc="40" dirty="0">
              <a:ln w="0"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buClrTx/>
              <a:buFontTx/>
            </a:pPr>
            <a:r>
              <a:rPr lang="pt-BR" sz="1200" b="1" spc="40" dirty="0">
                <a:ln w="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Emilia M. Jalil</a:t>
            </a:r>
          </a:p>
          <a:p>
            <a:pPr>
              <a:buClrTx/>
            </a:pPr>
            <a:r>
              <a:rPr lang="pt-BR" sz="1200" b="1" spc="40" dirty="0">
                <a:ln w="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Júlio Moreira</a:t>
            </a:r>
          </a:p>
          <a:p>
            <a:pPr>
              <a:buClrTx/>
            </a:pPr>
            <a:r>
              <a:rPr lang="pt-BR" sz="1200" b="1" spc="40" dirty="0">
                <a:ln w="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Keila Simpson</a:t>
            </a:r>
          </a:p>
          <a:p>
            <a:pPr>
              <a:buClrTx/>
            </a:pPr>
            <a:r>
              <a:rPr lang="pt-BR" sz="1200" b="1" spc="40" dirty="0" err="1">
                <a:ln w="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luri</a:t>
            </a:r>
            <a:r>
              <a:rPr lang="pt-BR" sz="1200" b="1" spc="40" dirty="0">
                <a:ln w="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Leite</a:t>
            </a:r>
          </a:p>
          <a:p>
            <a:pPr>
              <a:buClrTx/>
            </a:pPr>
            <a:endParaRPr lang="pt-BR" sz="1200" b="1" spc="40" dirty="0">
              <a:ln w="0"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buClrTx/>
            </a:pPr>
            <a:r>
              <a:rPr lang="pt-BR" sz="1200" b="1" spc="40" dirty="0">
                <a:ln w="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Luana Monteiro Spindola Marins</a:t>
            </a:r>
          </a:p>
          <a:p>
            <a:pPr>
              <a:buClrTx/>
            </a:pPr>
            <a:r>
              <a:rPr lang="pt-BR" sz="1200" b="1" spc="40" dirty="0">
                <a:ln w="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Monica </a:t>
            </a:r>
            <a:r>
              <a:rPr lang="pt-BR" sz="1200" b="1" spc="40" dirty="0" err="1">
                <a:ln w="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Derrico</a:t>
            </a:r>
            <a:endParaRPr lang="pt-BR" sz="1200" b="1" spc="40" dirty="0">
              <a:ln w="0"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buClrTx/>
            </a:pPr>
            <a:r>
              <a:rPr lang="pt-BR" sz="1200" b="1" spc="40" dirty="0">
                <a:ln w="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Luciana </a:t>
            </a:r>
            <a:r>
              <a:rPr lang="pt-BR" sz="1200" b="1" spc="40" dirty="0" err="1">
                <a:ln w="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Kamel</a:t>
            </a:r>
            <a:endParaRPr lang="pt-BR" sz="1200" b="1" spc="40" dirty="0">
              <a:ln w="0"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buClrTx/>
            </a:pPr>
            <a:r>
              <a:rPr lang="pt-BR" sz="1200" b="1" spc="40" dirty="0">
                <a:ln w="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Marcos R. Benedetti</a:t>
            </a:r>
          </a:p>
          <a:p>
            <a:pPr>
              <a:buClrTx/>
              <a:buFontTx/>
            </a:pPr>
            <a:r>
              <a:rPr lang="pt-BR" sz="1200" b="1" spc="40" dirty="0">
                <a:ln w="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M. Cristina Pimenta</a:t>
            </a:r>
          </a:p>
          <a:p>
            <a:pPr>
              <a:buClrTx/>
            </a:pPr>
            <a:r>
              <a:rPr lang="pt-BR" sz="1200" b="1" spc="40" dirty="0">
                <a:ln w="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Roberta </a:t>
            </a:r>
            <a:r>
              <a:rPr lang="pt-BR" sz="1200" b="1" spc="40" dirty="0" err="1">
                <a:ln w="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Trefiglio</a:t>
            </a:r>
            <a:endParaRPr lang="pt-BR" sz="1200" b="1" spc="40" dirty="0">
              <a:ln w="0"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buClrTx/>
              <a:buFontTx/>
            </a:pPr>
            <a:r>
              <a:rPr lang="pt-BR" sz="1200" b="1" spc="40" dirty="0">
                <a:ln w="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Ronaldo </a:t>
            </a:r>
            <a:r>
              <a:rPr lang="pt-BR" sz="1200" b="1" spc="40" dirty="0" err="1">
                <a:ln w="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Ismério</a:t>
            </a:r>
            <a:r>
              <a:rPr lang="pt-BR" sz="1200" b="1" spc="40" dirty="0">
                <a:ln w="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Moreira</a:t>
            </a:r>
          </a:p>
          <a:p>
            <a:pPr>
              <a:buClrTx/>
              <a:buFontTx/>
            </a:pPr>
            <a:r>
              <a:rPr lang="pt-BR" sz="1200" b="1" spc="40" dirty="0">
                <a:ln w="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Sandro C. </a:t>
            </a:r>
            <a:r>
              <a:rPr lang="pt-BR" sz="1200" b="1" spc="40" dirty="0" err="1">
                <a:ln w="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Nazer</a:t>
            </a:r>
            <a:endParaRPr lang="pt-BR" sz="1200" b="1" spc="40" dirty="0">
              <a:ln w="0"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buClrTx/>
            </a:pPr>
            <a:r>
              <a:rPr lang="pt-BR" sz="1200" b="1" spc="40" dirty="0">
                <a:ln w="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Thiago S. Torres</a:t>
            </a:r>
          </a:p>
          <a:p>
            <a:pPr>
              <a:buClrTx/>
              <a:buFontTx/>
            </a:pPr>
            <a:endParaRPr lang="pt-BR" sz="1200" b="1" spc="40" dirty="0">
              <a:ln w="0"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8" name="Espaço Reservado para Texto 6">
            <a:extLst>
              <a:ext uri="{FF2B5EF4-FFF2-40B4-BE49-F238E27FC236}">
                <a16:creationId xmlns:a16="http://schemas.microsoft.com/office/drawing/2014/main" id="{82E8BE2A-4213-B0F9-58DF-F87E65136759}"/>
              </a:ext>
            </a:extLst>
          </p:cNvPr>
          <p:cNvSpPr txBox="1">
            <a:spLocks/>
          </p:cNvSpPr>
          <p:nvPr/>
        </p:nvSpPr>
        <p:spPr>
          <a:xfrm>
            <a:off x="535726" y="4428052"/>
            <a:ext cx="3029141" cy="1190628"/>
          </a:xfrm>
          <a:prstGeom prst="rect">
            <a:avLst/>
          </a:prstGeom>
          <a:noFill/>
        </p:spPr>
        <p:txBody>
          <a:bodyPr numCol="1" anchor="ctr">
            <a:no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  <a:buFontTx/>
            </a:pPr>
            <a:r>
              <a:rPr lang="pt-BR" sz="1200" b="1" spc="40" dirty="0">
                <a:ln w="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Alessandro Farias</a:t>
            </a:r>
            <a:r>
              <a:rPr lang="pt-BR" sz="1200" i="1" spc="40" dirty="0">
                <a:ln w="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(Salvador)</a:t>
            </a:r>
          </a:p>
          <a:p>
            <a:pPr>
              <a:buClrTx/>
              <a:buFontTx/>
            </a:pPr>
            <a:r>
              <a:rPr lang="pt-BR" sz="1200" b="1" spc="40" dirty="0">
                <a:ln w="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Maria Paula G. Mourão</a:t>
            </a:r>
            <a:r>
              <a:rPr lang="pt-BR" sz="1200" b="1" i="1" spc="40" dirty="0">
                <a:ln w="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pt-BR" sz="1200" i="1" spc="40" dirty="0">
                <a:ln w="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(Manaus)</a:t>
            </a:r>
            <a:endParaRPr lang="pt-BR" sz="1200" b="1" i="1" spc="40" dirty="0">
              <a:ln w="0"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buClrTx/>
              <a:buFontTx/>
            </a:pPr>
            <a:r>
              <a:rPr lang="pt-BR" sz="1200" b="1" spc="40" dirty="0">
                <a:ln w="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José Valdez Madruga </a:t>
            </a:r>
            <a:r>
              <a:rPr lang="pt-BR" sz="1200" i="1" spc="40" dirty="0">
                <a:ln w="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(São Paulo)</a:t>
            </a:r>
          </a:p>
          <a:p>
            <a:pPr>
              <a:buClrTx/>
            </a:pPr>
            <a:r>
              <a:rPr lang="pt-BR" sz="1200" b="1" spc="40" dirty="0">
                <a:ln w="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Maria Cristina </a:t>
            </a:r>
            <a:r>
              <a:rPr lang="pt-BR" sz="1200" b="1" spc="40" dirty="0" err="1">
                <a:ln w="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Abbate</a:t>
            </a:r>
            <a:r>
              <a:rPr lang="pt-BR" sz="1200" b="1" i="1" spc="40" dirty="0">
                <a:ln w="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pt-BR" sz="1200" b="1" spc="40" dirty="0">
                <a:ln w="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pt-BR" sz="1200" i="1" spc="40" dirty="0">
                <a:ln w="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(São Paulo)</a:t>
            </a:r>
          </a:p>
          <a:p>
            <a:pPr>
              <a:buClrTx/>
              <a:buFontTx/>
            </a:pPr>
            <a:r>
              <a:rPr lang="pt-BR" sz="1200" b="1" spc="40" dirty="0">
                <a:ln w="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Josué N. de Lima </a:t>
            </a:r>
            <a:r>
              <a:rPr lang="pt-BR" sz="1200" i="1" spc="40" dirty="0">
                <a:ln w="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(Campinas)</a:t>
            </a:r>
            <a:endParaRPr lang="pt-BR" sz="1200" b="1" spc="40" dirty="0">
              <a:ln w="0"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buClrTx/>
              <a:buFontTx/>
            </a:pPr>
            <a:r>
              <a:rPr lang="pt-BR" sz="1200" b="1" spc="40" dirty="0">
                <a:ln w="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Ronaldo Zonta </a:t>
            </a:r>
            <a:r>
              <a:rPr lang="pt-BR" sz="1200" i="1" spc="40" dirty="0">
                <a:ln w="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(Florianópolis)</a:t>
            </a:r>
            <a:endParaRPr lang="pt-BR" sz="1200" b="1" spc="40" dirty="0">
              <a:ln w="0"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buClrTx/>
              <a:buFontTx/>
            </a:pPr>
            <a:r>
              <a:rPr lang="pt-BR" sz="1200" b="1" spc="40" dirty="0">
                <a:ln w="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Beatriz </a:t>
            </a:r>
            <a:r>
              <a:rPr lang="pt-BR" sz="1200" b="1" spc="40" dirty="0" err="1">
                <a:ln w="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Grinsztejn</a:t>
            </a:r>
            <a:r>
              <a:rPr lang="pt-BR" sz="1200" b="1" spc="40" dirty="0">
                <a:ln w="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pt-BR" sz="1200" i="1" spc="40" dirty="0">
                <a:ln w="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(Rio de Janeiro)</a:t>
            </a:r>
          </a:p>
          <a:p>
            <a:pPr>
              <a:buClrTx/>
              <a:buFontTx/>
            </a:pPr>
            <a:r>
              <a:rPr lang="pt-BR" sz="1200" b="1" spc="40" dirty="0">
                <a:ln w="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José Henrique </a:t>
            </a:r>
            <a:r>
              <a:rPr lang="pt-BR" sz="1200" b="1" spc="40" dirty="0" err="1">
                <a:ln w="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Pilotto</a:t>
            </a:r>
            <a:r>
              <a:rPr lang="pt-BR" sz="1200" i="1" spc="40" dirty="0">
                <a:ln w="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(Nova Iguaçu)</a:t>
            </a:r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4A822146-ED00-DF5D-139B-888E51AC30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Acnowledgements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F891276-3C7A-19BD-CACF-D6512586A361}"/>
              </a:ext>
            </a:extLst>
          </p:cNvPr>
          <p:cNvSpPr/>
          <p:nvPr/>
        </p:nvSpPr>
        <p:spPr>
          <a:xfrm>
            <a:off x="318977" y="603319"/>
            <a:ext cx="1041990" cy="3732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54214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5" name="Google Shape;715;p17" descr="Você conhece o Museu da Vida no Rio de Janeiro? - Sou+Carioc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35404" y="1870138"/>
            <a:ext cx="6321192" cy="3613206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716" name="Google Shape;716;p17"/>
          <p:cNvSpPr txBox="1"/>
          <p:nvPr/>
        </p:nvSpPr>
        <p:spPr>
          <a:xfrm>
            <a:off x="2935404" y="5658273"/>
            <a:ext cx="6321192" cy="829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6774"/>
              </a:buClr>
              <a:buSzPts val="2400"/>
              <a:buFont typeface="Arial Narrow"/>
              <a:buNone/>
            </a:pPr>
            <a:r>
              <a:rPr lang="es-419" sz="2000" b="1" i="0" u="none" strike="noStrike" cap="none" dirty="0">
                <a:solidFill>
                  <a:srgbClr val="3F3F3F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  <a:sym typeface="Verdana"/>
              </a:rPr>
              <a:t>Beatriz Grinsztejn </a:t>
            </a:r>
            <a:r>
              <a:rPr lang="es-419" sz="2000" b="0" i="0" u="none" strike="noStrike" cap="none" dirty="0">
                <a:solidFill>
                  <a:srgbClr val="3F3F3F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  <a:sym typeface="Verdana"/>
              </a:rPr>
              <a:t>gbeatriz@ini.fiocruz.br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6774"/>
              </a:buClr>
              <a:buSzPts val="2400"/>
              <a:buFont typeface="Arial Narrow"/>
              <a:buNone/>
            </a:pPr>
            <a:endParaRPr sz="500" b="0" i="0" u="none" strike="noStrike" cap="none" dirty="0">
              <a:solidFill>
                <a:srgbClr val="3F3F3F"/>
              </a:solidFill>
              <a:latin typeface="Arial" panose="020B0604020202020204" pitchFamily="34" charset="0"/>
              <a:ea typeface="Verdana"/>
              <a:cs typeface="Arial" panose="020B0604020202020204" pitchFamily="34" charset="0"/>
              <a:sym typeface="Verdan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6774"/>
              </a:buClr>
              <a:buSzPts val="2400"/>
              <a:buFont typeface="Arial Narrow"/>
              <a:buNone/>
            </a:pPr>
            <a:r>
              <a:rPr lang="es-419" sz="1600" b="0" i="0" u="none" strike="noStrike" cap="none" dirty="0">
                <a:solidFill>
                  <a:srgbClr val="3F3F3F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  <a:sym typeface="Verdana"/>
              </a:rPr>
              <a:t>www.fiocruz.br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6774"/>
              </a:buClr>
              <a:buSzPts val="2400"/>
              <a:buFont typeface="Arial Narrow"/>
              <a:buNone/>
            </a:pPr>
            <a:endParaRPr sz="1400" b="0" i="0" u="none" strike="noStrike" cap="none" dirty="0">
              <a:solidFill>
                <a:srgbClr val="3F3F3F"/>
              </a:solidFill>
              <a:latin typeface="Arial" panose="020B0604020202020204" pitchFamily="34" charset="0"/>
              <a:ea typeface="Verdana"/>
              <a:cs typeface="Arial" panose="020B0604020202020204" pitchFamily="34" charset="0"/>
              <a:sym typeface="Verdana"/>
            </a:endParaRPr>
          </a:p>
        </p:txBody>
      </p:sp>
      <p:sp>
        <p:nvSpPr>
          <p:cNvPr id="717" name="Google Shape;717;p17"/>
          <p:cNvSpPr txBox="1"/>
          <p:nvPr/>
        </p:nvSpPr>
        <p:spPr>
          <a:xfrm>
            <a:off x="2908852" y="983225"/>
            <a:ext cx="6374296" cy="1336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None/>
            </a:pPr>
            <a:r>
              <a:rPr lang="es-419" sz="6600" b="1" i="0" u="none" strike="noStrike" cap="none" dirty="0" err="1">
                <a:solidFill>
                  <a:srgbClr val="0D4C6D"/>
                </a:solidFill>
                <a:latin typeface="Arial Black"/>
                <a:ea typeface="Arial Black"/>
                <a:cs typeface="Arial Black"/>
                <a:sym typeface="Arial Black"/>
              </a:rPr>
              <a:t>Obrigada</a:t>
            </a:r>
            <a:r>
              <a:rPr lang="es-419" sz="6600" b="1" i="0" u="none" strike="noStrike" cap="none" dirty="0">
                <a:solidFill>
                  <a:srgbClr val="0D4C6D"/>
                </a:solidFill>
                <a:latin typeface="Arial Black"/>
                <a:ea typeface="Arial Black"/>
                <a:cs typeface="Arial Black"/>
                <a:sym typeface="Arial Black"/>
              </a:rPr>
              <a:t>!</a:t>
            </a:r>
            <a:endParaRPr dirty="0">
              <a:solidFill>
                <a:srgbClr val="0D4C6D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20F60F6-FE2B-1885-CFCD-0D6159863855}"/>
              </a:ext>
            </a:extLst>
          </p:cNvPr>
          <p:cNvSpPr/>
          <p:nvPr/>
        </p:nvSpPr>
        <p:spPr>
          <a:xfrm>
            <a:off x="318977" y="603319"/>
            <a:ext cx="1041990" cy="3732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07EA28-5C24-3987-F3DF-EE6EA1C9A8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A97D4333-C63E-B42C-07EA-3C21FFD4A82A}"/>
              </a:ext>
            </a:extLst>
          </p:cNvPr>
          <p:cNvSpPr txBox="1"/>
          <p:nvPr/>
        </p:nvSpPr>
        <p:spPr>
          <a:xfrm>
            <a:off x="3546961" y="5735812"/>
            <a:ext cx="200993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+mj-lt"/>
              </a:rPr>
              <a:t>Jirair </a:t>
            </a:r>
            <a:r>
              <a:rPr lang="en-US" sz="1600" dirty="0" err="1">
                <a:latin typeface="+mj-lt"/>
              </a:rPr>
              <a:t>Ratevosian</a:t>
            </a:r>
            <a:br>
              <a:rPr lang="en-US" b="1" dirty="0"/>
            </a:br>
            <a:r>
              <a:rPr lang="en-US" sz="1200" dirty="0"/>
              <a:t>Duke Global Health Institute</a:t>
            </a:r>
          </a:p>
          <a:p>
            <a:r>
              <a:rPr lang="en-US" sz="1200" dirty="0"/>
              <a:t>USA</a:t>
            </a:r>
            <a:br>
              <a:rPr lang="en-US" sz="1200" dirty="0"/>
            </a:br>
            <a:endParaRPr lang="en-US" sz="12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BBE416C-A5E1-8418-8045-08C4309AFECF}"/>
              </a:ext>
            </a:extLst>
          </p:cNvPr>
          <p:cNvSpPr txBox="1"/>
          <p:nvPr/>
        </p:nvSpPr>
        <p:spPr>
          <a:xfrm>
            <a:off x="2619463" y="3167126"/>
            <a:ext cx="2166911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 dirty="0">
                <a:latin typeface="+mj-lt"/>
              </a:rPr>
              <a:t>Hidayat Yahaya</a:t>
            </a:r>
          </a:p>
          <a:p>
            <a:r>
              <a:rPr lang="en-US" sz="1200" dirty="0">
                <a:solidFill>
                  <a:srgbClr val="000000"/>
                </a:solidFill>
                <a:ea typeface="IAS Ribbon Sans Light" pitchFamily="50" charset="0"/>
              </a:rPr>
              <a:t>Community Prevention and Care Services, National Agency for the Control of AIDS, Nigeria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3D2F70B-1653-08FC-D6ED-9F320A89E42D}"/>
              </a:ext>
            </a:extLst>
          </p:cNvPr>
          <p:cNvSpPr txBox="1"/>
          <p:nvPr/>
        </p:nvSpPr>
        <p:spPr>
          <a:xfrm>
            <a:off x="4217809" y="3180467"/>
            <a:ext cx="2965111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>
                <a:latin typeface="+mj-lt"/>
              </a:rPr>
              <a:t>           Long Tran Khanh</a:t>
            </a:r>
          </a:p>
          <a:p>
            <a:r>
              <a:rPr lang="en-US" sz="1200" dirty="0">
                <a:solidFill>
                  <a:srgbClr val="000000"/>
                </a:solidFill>
                <a:ea typeface="IAS Ribbon Sans Light" pitchFamily="50" charset="0"/>
              </a:rPr>
              <a:t>                  MEL</a:t>
            </a:r>
            <a:r>
              <a:rPr lang="en-US" sz="1200" kern="1200" dirty="0">
                <a:solidFill>
                  <a:srgbClr val="000000"/>
                </a:solidFill>
                <a:effectLst/>
                <a:ea typeface="IAS Ribbon Sans Light" pitchFamily="50" charset="0"/>
                <a:cs typeface="+mn-cs"/>
              </a:rPr>
              <a:t> Team Lead, </a:t>
            </a:r>
            <a:endParaRPr lang="en-US" sz="1200" dirty="0">
              <a:solidFill>
                <a:srgbClr val="000000"/>
              </a:solidFill>
              <a:ea typeface="IAS Ribbon Sans Light" pitchFamily="50" charset="0"/>
            </a:endParaRPr>
          </a:p>
          <a:p>
            <a:r>
              <a:rPr lang="en-US" sz="1200">
                <a:solidFill>
                  <a:srgbClr val="000000"/>
                </a:solidFill>
                <a:ea typeface="IAS Ribbon Sans Light" pitchFamily="50" charset="0"/>
              </a:rPr>
              <a:t>                  </a:t>
            </a:r>
            <a:r>
              <a:rPr lang="en-US" sz="1200" kern="1200">
                <a:solidFill>
                  <a:srgbClr val="000000"/>
                </a:solidFill>
                <a:effectLst/>
                <a:ea typeface="IAS Ribbon Sans Light" pitchFamily="50" charset="0"/>
                <a:cs typeface="+mn-cs"/>
              </a:rPr>
              <a:t>PATH Vietnam</a:t>
            </a:r>
            <a:endParaRPr lang="en-US" sz="120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BE7C61F-5CB2-695F-7D7D-2D883490365B}"/>
              </a:ext>
            </a:extLst>
          </p:cNvPr>
          <p:cNvSpPr txBox="1"/>
          <p:nvPr/>
        </p:nvSpPr>
        <p:spPr>
          <a:xfrm>
            <a:off x="7060748" y="3131350"/>
            <a:ext cx="218099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+mj-lt"/>
              </a:rPr>
              <a:t>Lloyd Mulenga</a:t>
            </a:r>
          </a:p>
          <a:p>
            <a:r>
              <a:rPr lang="en-US" sz="1200" dirty="0"/>
              <a:t>Director of Infectious Diseases, Ministry of Health Zambia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5A2E543-441B-53F7-54E5-D809F80979C5}"/>
              </a:ext>
            </a:extLst>
          </p:cNvPr>
          <p:cNvSpPr txBox="1"/>
          <p:nvPr/>
        </p:nvSpPr>
        <p:spPr>
          <a:xfrm>
            <a:off x="7921469" y="5703136"/>
            <a:ext cx="290527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+mj-lt"/>
              </a:rPr>
              <a:t>Hasina Subedar</a:t>
            </a:r>
            <a:br>
              <a:rPr lang="en-US" b="1" dirty="0"/>
            </a:br>
            <a:r>
              <a:rPr lang="en-US" sz="1200" b="1" dirty="0"/>
              <a:t>Senior Technical Advisor Prevention, National Department of Health, South Africa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824D889-1D6D-E636-AEE5-896991F9C365}"/>
              </a:ext>
            </a:extLst>
          </p:cNvPr>
          <p:cNvSpPr txBox="1"/>
          <p:nvPr/>
        </p:nvSpPr>
        <p:spPr>
          <a:xfrm>
            <a:off x="5802750" y="5705709"/>
            <a:ext cx="21187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+mj-lt"/>
              </a:rPr>
              <a:t>Solomon Simba</a:t>
            </a:r>
            <a:br>
              <a:rPr lang="en-US" b="1" dirty="0"/>
            </a:br>
            <a:r>
              <a:rPr lang="en-US" sz="1200" dirty="0"/>
              <a:t>Digital Development Lead, Health Systems Information </a:t>
            </a:r>
            <a:r>
              <a:rPr lang="en-US" sz="1200" dirty="0" err="1"/>
              <a:t>Programme</a:t>
            </a:r>
            <a:r>
              <a:rPr lang="en-US" sz="1200" dirty="0"/>
              <a:t>, Ministry of Health, Kenya</a:t>
            </a:r>
            <a:endParaRPr lang="en-US" sz="1200" b="1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5DED9BA-54DF-9573-6754-FBA39912B4F9}"/>
              </a:ext>
            </a:extLst>
          </p:cNvPr>
          <p:cNvSpPr txBox="1"/>
          <p:nvPr/>
        </p:nvSpPr>
        <p:spPr>
          <a:xfrm>
            <a:off x="226415" y="5836101"/>
            <a:ext cx="206526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+mj-lt"/>
              </a:rPr>
              <a:t>Betha Igbinosun</a:t>
            </a:r>
          </a:p>
          <a:p>
            <a:r>
              <a:rPr lang="en-US" sz="1200" dirty="0">
                <a:solidFill>
                  <a:srgbClr val="000000"/>
                </a:solidFill>
                <a:ea typeface="IAS Ribbon Sans Light" pitchFamily="50" charset="0"/>
              </a:rPr>
              <a:t>Georgetown University Center for Innovation in Global Health, USA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6A5D93A-6800-C4DF-6100-2D2858F81282}"/>
              </a:ext>
            </a:extLst>
          </p:cNvPr>
          <p:cNvSpPr/>
          <p:nvPr/>
        </p:nvSpPr>
        <p:spPr>
          <a:xfrm>
            <a:off x="3580108" y="294468"/>
            <a:ext cx="2712204" cy="3937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E6093A-D5A4-2075-3D67-1371D00F1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1677" y="482035"/>
            <a:ext cx="9967119" cy="1129947"/>
          </a:xfrm>
          <a:noFill/>
        </p:spPr>
        <p:txBody>
          <a:bodyPr/>
          <a:lstStyle/>
          <a:p>
            <a:r>
              <a:rPr lang="en-US" sz="4000" dirty="0">
                <a:solidFill>
                  <a:schemeClr val="tx1"/>
                </a:solidFill>
                <a:ea typeface="Verdana"/>
              </a:rPr>
              <a:t>Panel discussion</a:t>
            </a:r>
            <a:br>
              <a:rPr lang="en-US" sz="6000" dirty="0">
                <a:solidFill>
                  <a:schemeClr val="tx1"/>
                </a:solidFill>
              </a:rPr>
            </a:br>
            <a:endParaRPr lang="en-US" sz="20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1026" name="Picture 2" descr="Georgetown University">
            <a:extLst>
              <a:ext uri="{FF2B5EF4-FFF2-40B4-BE49-F238E27FC236}">
                <a16:creationId xmlns:a16="http://schemas.microsoft.com/office/drawing/2014/main" id="{6E420DB7-0556-E428-E003-1E2BAAC556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56" y="4328701"/>
            <a:ext cx="1440545" cy="1421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harles Holmes - O'Neill : O'Neill">
            <a:extLst>
              <a:ext uri="{FF2B5EF4-FFF2-40B4-BE49-F238E27FC236}">
                <a16:creationId xmlns:a16="http://schemas.microsoft.com/office/drawing/2014/main" id="{32B84EAA-064F-3430-D451-CB3DF53E68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30" y="1903229"/>
            <a:ext cx="1627621" cy="1230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E011DD3-FDC4-EEB9-1040-7BDE583AF5D7}"/>
              </a:ext>
            </a:extLst>
          </p:cNvPr>
          <p:cNvSpPr txBox="1"/>
          <p:nvPr/>
        </p:nvSpPr>
        <p:spPr>
          <a:xfrm>
            <a:off x="227932" y="3157202"/>
            <a:ext cx="1877315" cy="9235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+mj-lt"/>
              </a:rPr>
              <a:t>Charles Holmes</a:t>
            </a:r>
          </a:p>
          <a:p>
            <a:r>
              <a:rPr lang="en-US" sz="1200" dirty="0">
                <a:solidFill>
                  <a:srgbClr val="000000"/>
                </a:solidFill>
                <a:ea typeface="IAS Ribbon Sans Light" pitchFamily="50" charset="0"/>
              </a:rPr>
              <a:t>Georgetown University Center for Innovation in Global Health, USA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EA515F7-8CFE-7CBB-D990-F6C9D45CCF8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8403" y="1549660"/>
            <a:ext cx="1443339" cy="1540646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75C9852-CA9A-7C5C-5AAC-318E9A6FB117}"/>
              </a:ext>
            </a:extLst>
          </p:cNvPr>
          <p:cNvSpPr txBox="1"/>
          <p:nvPr/>
        </p:nvSpPr>
        <p:spPr>
          <a:xfrm>
            <a:off x="9643414" y="3109783"/>
            <a:ext cx="2059793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 dirty="0">
                <a:latin typeface="+mj-lt"/>
              </a:rPr>
              <a:t>Beatriz </a:t>
            </a:r>
            <a:r>
              <a:rPr lang="en-US" sz="1600" dirty="0" err="1">
                <a:latin typeface="+mj-lt"/>
              </a:rPr>
              <a:t>Grinsztejn</a:t>
            </a:r>
            <a:endParaRPr lang="en-US" sz="1600" dirty="0">
              <a:latin typeface="+mj-lt"/>
            </a:endParaRPr>
          </a:p>
          <a:p>
            <a:r>
              <a:rPr lang="en-US" sz="1200" dirty="0">
                <a:solidFill>
                  <a:srgbClr val="000000"/>
                </a:solidFill>
                <a:ea typeface="IAS Ribbon Sans Light" pitchFamily="50" charset="0"/>
              </a:rPr>
              <a:t>Director, HIV/AIDS Clinical Research Laboratory, </a:t>
            </a:r>
            <a:r>
              <a:rPr lang="en-US" sz="1200" dirty="0" err="1">
                <a:solidFill>
                  <a:srgbClr val="000000"/>
                </a:solidFill>
                <a:ea typeface="IAS Ribbon Sans Light" pitchFamily="50" charset="0"/>
              </a:rPr>
              <a:t>Fiocruz</a:t>
            </a:r>
            <a:r>
              <a:rPr lang="en-US" sz="1200" dirty="0">
                <a:solidFill>
                  <a:srgbClr val="000000"/>
                </a:solidFill>
                <a:ea typeface="IAS Ribbon Sans Light" pitchFamily="50" charset="0"/>
              </a:rPr>
              <a:t>, Brazil and IAS President</a:t>
            </a:r>
          </a:p>
        </p:txBody>
      </p:sp>
      <p:pic>
        <p:nvPicPr>
          <p:cNvPr id="1033" name="Picture 9" descr="Beatriz Grinsztejn | International AIDS ...">
            <a:extLst>
              <a:ext uri="{FF2B5EF4-FFF2-40B4-BE49-F238E27FC236}">
                <a16:creationId xmlns:a16="http://schemas.microsoft.com/office/drawing/2014/main" id="{9CF63724-CCF7-2C59-F01A-DE9F63527B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3414" y="1577193"/>
            <a:ext cx="1536358" cy="1536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>
            <a:extLst>
              <a:ext uri="{FF2B5EF4-FFF2-40B4-BE49-F238E27FC236}">
                <a16:creationId xmlns:a16="http://schemas.microsoft.com/office/drawing/2014/main" id="{37DA2784-A6E6-ACC0-1816-9F43196745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3601" y="1566198"/>
            <a:ext cx="1556135" cy="1512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 descr="Jirair Ratevosian — Audere | Equitable ...">
            <a:extLst>
              <a:ext uri="{FF2B5EF4-FFF2-40B4-BE49-F238E27FC236}">
                <a16:creationId xmlns:a16="http://schemas.microsoft.com/office/drawing/2014/main" id="{D5EC33EC-49AE-79D0-DC2E-690E2DA2AA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2918" y="4254479"/>
            <a:ext cx="1278225" cy="1434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>
            <a:extLst>
              <a:ext uri="{FF2B5EF4-FFF2-40B4-BE49-F238E27FC236}">
                <a16:creationId xmlns:a16="http://schemas.microsoft.com/office/drawing/2014/main" id="{DE2F0E76-5014-5F3F-C55D-78B0C91923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842" y="4075696"/>
            <a:ext cx="1081152" cy="1621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5" name="Picture 21" descr="Hasina Subedar - National Department of ...">
            <a:extLst>
              <a:ext uri="{FF2B5EF4-FFF2-40B4-BE49-F238E27FC236}">
                <a16:creationId xmlns:a16="http://schemas.microsoft.com/office/drawing/2014/main" id="{43B3C202-DE59-42B5-996D-0869AA7B82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8237" y="4128396"/>
            <a:ext cx="1534300" cy="153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4224955-3DED-7674-55F8-6967C7DC12B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647" y="1551888"/>
            <a:ext cx="1222052" cy="161844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0602213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07D712-88FA-005C-0AC7-3A326E7BCF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747091-F4FA-401F-3B15-EE3C5E7CC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011" y="1379881"/>
            <a:ext cx="8958943" cy="958399"/>
          </a:xfrm>
        </p:spPr>
        <p:txBody>
          <a:bodyPr/>
          <a:lstStyle/>
          <a:p>
            <a:r>
              <a:rPr lang="en-US" sz="4800" dirty="0">
                <a:solidFill>
                  <a:schemeClr val="tx1"/>
                </a:solidFill>
              </a:rPr>
              <a:t>Upcoming</a:t>
            </a:r>
            <a:r>
              <a:rPr lang="en-US" sz="4800" dirty="0"/>
              <a:t> </a:t>
            </a:r>
            <a:r>
              <a:rPr lang="en-US" sz="4800" dirty="0">
                <a:solidFill>
                  <a:schemeClr val="tx1"/>
                </a:solidFill>
              </a:rPr>
              <a:t>webinars</a:t>
            </a:r>
            <a:endParaRPr lang="en-CH" sz="4800" dirty="0">
              <a:solidFill>
                <a:schemeClr val="tx1"/>
              </a:solidFill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B1780DD5-B8A0-B6FF-B399-E09027A709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8708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F72E732F-3E85-ADF5-C476-EEB2DED1E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0267015-1CF2-2636-0F18-55C9D1895BCF}"/>
              </a:ext>
            </a:extLst>
          </p:cNvPr>
          <p:cNvSpPr txBox="1"/>
          <p:nvPr/>
        </p:nvSpPr>
        <p:spPr>
          <a:xfrm>
            <a:off x="223690" y="2446101"/>
            <a:ext cx="895894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/>
                </a:solidFill>
                <a:latin typeface="+mj-lt"/>
              </a:rPr>
              <a:t>Integrating HIV prevention into public health system while protecting equitable access</a:t>
            </a:r>
          </a:p>
          <a:p>
            <a:r>
              <a:rPr lang="en-US" sz="2400" dirty="0">
                <a:solidFill>
                  <a:schemeClr val="accent1"/>
                </a:solidFill>
                <a:latin typeface="+mj-lt"/>
              </a:rPr>
              <a:t>    </a:t>
            </a:r>
            <a:r>
              <a:rPr lang="en-US" sz="2400" dirty="0">
                <a:latin typeface="+mj-lt"/>
              </a:rPr>
              <a:t>Thursday 4 June (15:00 – 16:15 CEST)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+mj-lt"/>
            </a:endParaRPr>
          </a:p>
        </p:txBody>
      </p:sp>
      <p:pic>
        <p:nvPicPr>
          <p:cNvPr id="11" name="Picture 10" descr="National AIDS Commission | Lilongwe">
            <a:extLst>
              <a:ext uri="{FF2B5EF4-FFF2-40B4-BE49-F238E27FC236}">
                <a16:creationId xmlns:a16="http://schemas.microsoft.com/office/drawing/2014/main" id="{1EA0F8B5-4770-04BB-95DF-EA0458772B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0087" y="255058"/>
            <a:ext cx="712261" cy="692150"/>
          </a:xfrm>
          <a:prstGeom prst="rect">
            <a:avLst/>
          </a:prstGeom>
          <a:ln>
            <a:noFill/>
          </a:ln>
        </p:spPr>
      </p:pic>
      <p:pic>
        <p:nvPicPr>
          <p:cNvPr id="14" name="Picture 13" descr="A close-up of a logo">
            <a:extLst>
              <a:ext uri="{FF2B5EF4-FFF2-40B4-BE49-F238E27FC236}">
                <a16:creationId xmlns:a16="http://schemas.microsoft.com/office/drawing/2014/main" id="{A081F173-AFF9-1513-DE6A-8A3B95975C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1751" y="252717"/>
            <a:ext cx="1931459" cy="685188"/>
          </a:xfrm>
          <a:prstGeom prst="rect">
            <a:avLst/>
          </a:prstGeom>
          <a:ln>
            <a:noFill/>
          </a:ln>
        </p:spPr>
      </p:pic>
      <p:pic>
        <p:nvPicPr>
          <p:cNvPr id="16" name="Picture 15" descr="A logo for a law firm&#10;&#10;AI-generated content may be incorrect.">
            <a:extLst>
              <a:ext uri="{FF2B5EF4-FFF2-40B4-BE49-F238E27FC236}">
                <a16:creationId xmlns:a16="http://schemas.microsoft.com/office/drawing/2014/main" id="{9B69394A-02EF-B067-2FCB-45AD174693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24353" y="255057"/>
            <a:ext cx="880086" cy="555626"/>
          </a:xfrm>
          <a:prstGeom prst="rect">
            <a:avLst/>
          </a:prstGeom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E823E43-20E1-F62A-55DC-F0E0182E71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82633" y="1768214"/>
            <a:ext cx="2024083" cy="2024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0325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DC29C9-782D-7208-2267-77B5319E96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5D0599-259F-A6AB-C152-271CC87CC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890" y="1364422"/>
            <a:ext cx="11300599" cy="1129947"/>
          </a:xfrm>
          <a:noFill/>
          <a:ln>
            <a:solidFill>
              <a:schemeClr val="bg1"/>
            </a:solidFill>
          </a:ln>
        </p:spPr>
        <p:txBody>
          <a:bodyPr/>
          <a:lstStyle/>
          <a:p>
            <a:r>
              <a:rPr lang="en-US" sz="3600" dirty="0">
                <a:solidFill>
                  <a:schemeClr val="tx1"/>
                </a:solidFill>
                <a:ea typeface="+mj-lt"/>
                <a:cs typeface="+mj-lt"/>
              </a:rPr>
              <a:t>A case study of Nigeria’s HIV data ecosystem and Youthful Alive and Healthy (</a:t>
            </a:r>
            <a:r>
              <a:rPr lang="en-US" sz="3600" dirty="0" err="1">
                <a:solidFill>
                  <a:schemeClr val="tx1"/>
                </a:solidFill>
                <a:ea typeface="+mj-lt"/>
                <a:cs typeface="+mj-lt"/>
              </a:rPr>
              <a:t>YAaHNAIJA</a:t>
            </a:r>
            <a:r>
              <a:rPr lang="en-US" sz="3600" dirty="0">
                <a:solidFill>
                  <a:schemeClr val="tx1"/>
                </a:solidFill>
                <a:ea typeface="+mj-lt"/>
                <a:cs typeface="+mj-lt"/>
              </a:rPr>
              <a:t>) initiative</a:t>
            </a:r>
            <a:br>
              <a:rPr lang="en-US" sz="3600" dirty="0">
                <a:ea typeface="+mj-lt"/>
                <a:cs typeface="+mj-lt"/>
              </a:rPr>
            </a:br>
            <a:br>
              <a:rPr lang="en-US" sz="6000" dirty="0"/>
            </a:br>
            <a:br>
              <a:rPr lang="en-US" dirty="0">
                <a:latin typeface="+mn-lt"/>
              </a:rPr>
            </a:br>
            <a:endParaRPr lang="en-US" sz="2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1A40A75-F3D7-6181-4368-201628C423CB}"/>
              </a:ext>
            </a:extLst>
          </p:cNvPr>
          <p:cNvSpPr txBox="1"/>
          <p:nvPr/>
        </p:nvSpPr>
        <p:spPr>
          <a:xfrm>
            <a:off x="5665489" y="3923613"/>
            <a:ext cx="6096000" cy="172354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rtl="0"/>
            <a:r>
              <a:rPr lang="en-US" sz="2800" b="1" dirty="0">
                <a:solidFill>
                  <a:schemeClr val="accent1"/>
                </a:solidFill>
                <a:latin typeface="+mj-lt"/>
                <a:ea typeface="IAS Ribbon Sans Regular" pitchFamily="50" charset="0"/>
                <a:cs typeface="Segoe UI"/>
              </a:rPr>
              <a:t>Hidayat Yahaya</a:t>
            </a:r>
            <a:r>
              <a:rPr lang="en-US" sz="2800" dirty="0">
                <a:solidFill>
                  <a:schemeClr val="accent1"/>
                </a:solidFill>
                <a:latin typeface="IAS Ribbon Sans Light"/>
                <a:ea typeface="Segoe UI"/>
                <a:cs typeface="Segoe UI"/>
              </a:rPr>
              <a:t>​</a:t>
            </a:r>
          </a:p>
          <a:p>
            <a:r>
              <a:rPr lang="en-US" sz="2000" dirty="0">
                <a:solidFill>
                  <a:srgbClr val="000000"/>
                </a:solidFill>
                <a:ea typeface="IAS Ribbon Sans Light" pitchFamily="50" charset="0"/>
              </a:rPr>
              <a:t>Community Prevention and Care Services, National Agency for the Control of AIDS</a:t>
            </a:r>
          </a:p>
          <a:p>
            <a:r>
              <a:rPr lang="en-US" sz="2000" dirty="0">
                <a:solidFill>
                  <a:srgbClr val="000000"/>
                </a:solidFill>
                <a:ea typeface="IAS Ribbon Sans Light" pitchFamily="50" charset="0"/>
              </a:rPr>
              <a:t>Nigeria</a:t>
            </a:r>
          </a:p>
          <a:p>
            <a:pPr algn="ctr"/>
            <a:endParaRPr lang="en-US" dirty="0"/>
          </a:p>
        </p:txBody>
      </p:sp>
      <p:pic>
        <p:nvPicPr>
          <p:cNvPr id="6" name="Picture 5" descr="National AIDS Commission | Lilongwe">
            <a:extLst>
              <a:ext uri="{FF2B5EF4-FFF2-40B4-BE49-F238E27FC236}">
                <a16:creationId xmlns:a16="http://schemas.microsoft.com/office/drawing/2014/main" id="{07B07DFB-FF63-BDB0-0BB6-C5E5A98760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0087" y="255058"/>
            <a:ext cx="712261" cy="692150"/>
          </a:xfrm>
          <a:prstGeom prst="rect">
            <a:avLst/>
          </a:prstGeom>
          <a:ln>
            <a:noFill/>
          </a:ln>
        </p:spPr>
      </p:pic>
      <p:pic>
        <p:nvPicPr>
          <p:cNvPr id="8" name="Picture 7" descr="A close-up of a logo">
            <a:extLst>
              <a:ext uri="{FF2B5EF4-FFF2-40B4-BE49-F238E27FC236}">
                <a16:creationId xmlns:a16="http://schemas.microsoft.com/office/drawing/2014/main" id="{BB27706D-2A49-0C67-EE59-A3EB9D114C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21751" y="252717"/>
            <a:ext cx="1931459" cy="685188"/>
          </a:xfrm>
          <a:prstGeom prst="rect">
            <a:avLst/>
          </a:prstGeom>
          <a:ln>
            <a:noFill/>
          </a:ln>
        </p:spPr>
      </p:pic>
      <p:pic>
        <p:nvPicPr>
          <p:cNvPr id="10" name="Picture 9" descr="A logo for a law firm&#10;&#10;AI-generated content may be incorrect.">
            <a:extLst>
              <a:ext uri="{FF2B5EF4-FFF2-40B4-BE49-F238E27FC236}">
                <a16:creationId xmlns:a16="http://schemas.microsoft.com/office/drawing/2014/main" id="{94A963B4-6D96-B707-306C-A541DBB168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4353" y="255057"/>
            <a:ext cx="880086" cy="555626"/>
          </a:xfrm>
          <a:prstGeom prst="rect">
            <a:avLst/>
          </a:prstGeom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51E4FD7-4F69-914B-998E-2908A936349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3372" y="3338624"/>
            <a:ext cx="2495139" cy="2663357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999944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68971" y="3735698"/>
            <a:ext cx="11054058" cy="2227717"/>
            <a:chOff x="0" y="0"/>
            <a:chExt cx="2533774" cy="51063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33774" cy="510630"/>
            </a:xfrm>
            <a:custGeom>
              <a:avLst/>
              <a:gdLst/>
              <a:ahLst/>
              <a:cxnLst/>
              <a:rect l="l" t="t" r="r" b="b"/>
              <a:pathLst>
                <a:path w="2533774" h="510630">
                  <a:moveTo>
                    <a:pt x="0" y="0"/>
                  </a:moveTo>
                  <a:lnTo>
                    <a:pt x="2533774" y="0"/>
                  </a:lnTo>
                  <a:lnTo>
                    <a:pt x="2533774" y="510630"/>
                  </a:lnTo>
                  <a:lnTo>
                    <a:pt x="0" y="510630"/>
                  </a:lnTo>
                  <a:close/>
                </a:path>
              </a:pathLst>
            </a:custGeom>
            <a:blipFill>
              <a:blip r:embed="rId3"/>
              <a:stretch>
                <a:fillRect t="-29082" b="-29082"/>
              </a:stretch>
            </a:blip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00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568971" y="799438"/>
            <a:ext cx="7451799" cy="19073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7295"/>
              </a:lnSpc>
            </a:pPr>
            <a:r>
              <a:rPr lang="en-US" sz="7760">
                <a:solidFill>
                  <a:srgbClr val="000000"/>
                </a:solidFill>
                <a:latin typeface="Articulat"/>
                <a:ea typeface="Articulat"/>
                <a:cs typeface="Articulat"/>
                <a:sym typeface="Articulat"/>
              </a:rPr>
              <a:t>LEVERAGING DIGITAL TOOLS</a:t>
            </a:r>
          </a:p>
        </p:txBody>
      </p:sp>
      <p:sp>
        <p:nvSpPr>
          <p:cNvPr id="5" name="Freeform 5"/>
          <p:cNvSpPr/>
          <p:nvPr/>
        </p:nvSpPr>
        <p:spPr>
          <a:xfrm>
            <a:off x="11432200" y="2167178"/>
            <a:ext cx="190830" cy="190830"/>
          </a:xfrm>
          <a:custGeom>
            <a:avLst/>
            <a:gdLst/>
            <a:ahLst/>
            <a:cxnLst/>
            <a:rect l="l" t="t" r="r" b="b"/>
            <a:pathLst>
              <a:path w="286245" h="286245">
                <a:moveTo>
                  <a:pt x="0" y="0"/>
                </a:moveTo>
                <a:lnTo>
                  <a:pt x="286245" y="0"/>
                </a:lnTo>
                <a:lnTo>
                  <a:pt x="286245" y="286245"/>
                </a:lnTo>
                <a:lnTo>
                  <a:pt x="0" y="28624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/>
          </a:p>
        </p:txBody>
      </p:sp>
      <p:sp>
        <p:nvSpPr>
          <p:cNvPr id="6" name="Freeform 6"/>
          <p:cNvSpPr/>
          <p:nvPr/>
        </p:nvSpPr>
        <p:spPr>
          <a:xfrm>
            <a:off x="10566400" y="-47760"/>
            <a:ext cx="1276030" cy="803335"/>
          </a:xfrm>
          <a:custGeom>
            <a:avLst/>
            <a:gdLst/>
            <a:ahLst/>
            <a:cxnLst/>
            <a:rect l="l" t="t" r="r" b="b"/>
            <a:pathLst>
              <a:path w="1609245" h="1017432">
                <a:moveTo>
                  <a:pt x="0" y="0"/>
                </a:moveTo>
                <a:lnTo>
                  <a:pt x="1609245" y="0"/>
                </a:lnTo>
                <a:lnTo>
                  <a:pt x="1609245" y="1017432"/>
                </a:lnTo>
                <a:lnTo>
                  <a:pt x="0" y="101743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/>
          </a:p>
        </p:txBody>
      </p:sp>
      <p:sp>
        <p:nvSpPr>
          <p:cNvPr id="8" name="AutoShape 8"/>
          <p:cNvSpPr/>
          <p:nvPr/>
        </p:nvSpPr>
        <p:spPr>
          <a:xfrm>
            <a:off x="7430831" y="2425695"/>
            <a:ext cx="4192199" cy="0"/>
          </a:xfrm>
          <a:prstGeom prst="line">
            <a:avLst/>
          </a:prstGeom>
          <a:ln w="38100" cap="flat">
            <a:solidFill>
              <a:srgbClr val="0D9741"/>
            </a:solidFill>
            <a:prstDash val="solid"/>
            <a:headEnd type="none" w="sm" len="sm"/>
            <a:tailEnd type="none" w="sm" len="sm"/>
          </a:ln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/>
          </a:p>
        </p:txBody>
      </p:sp>
      <p:sp>
        <p:nvSpPr>
          <p:cNvPr id="10" name="TextBox 10"/>
          <p:cNvSpPr txBox="1"/>
          <p:nvPr/>
        </p:nvSpPr>
        <p:spPr>
          <a:xfrm>
            <a:off x="568971" y="2725235"/>
            <a:ext cx="9386423" cy="8688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3450"/>
              </a:lnSpc>
            </a:pPr>
            <a:r>
              <a:rPr lang="en-US" sz="2464" b="1">
                <a:gradFill>
                  <a:gsLst>
                    <a:gs pos="0">
                      <a:srgbClr val="BE0011">
                        <a:alpha val="100000"/>
                      </a:srgbClr>
                    </a:gs>
                    <a:gs pos="100000">
                      <a:srgbClr val="730D0D">
                        <a:alpha val="100000"/>
                      </a:srgbClr>
                    </a:gs>
                  </a:gsLst>
                  <a:lin ang="0"/>
                </a:gradFill>
                <a:latin typeface="Articulat Medium"/>
                <a:ea typeface="Articulat Medium"/>
                <a:cs typeface="Articulat Medium"/>
                <a:sym typeface="Articulat Medium"/>
              </a:rPr>
              <a:t>TO SUPPORT EFFECTIVE INTRODUCTION AND SCALE-UP OF NEW HIV PRODUCTS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68971" y="6074572"/>
            <a:ext cx="11054058" cy="4151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759"/>
              </a:lnSpc>
              <a:spcBef>
                <a:spcPct val="0"/>
              </a:spcBef>
            </a:pPr>
            <a:r>
              <a:rPr lang="en-US" sz="1466" b="1" spc="42" dirty="0">
                <a:solidFill>
                  <a:srgbClr val="000000"/>
                </a:solidFill>
                <a:latin typeface="Articulat Semi-Bold"/>
                <a:ea typeface="Articulat Semi-Bold"/>
                <a:cs typeface="Articulat Semi-Bold"/>
                <a:sym typeface="Articulat Semi-Bold"/>
              </a:rPr>
              <a:t>A CASE STUDY OF NIGERIA HIV AND AIDS DATA ECOSYSTEM AND YOUTHFUL ALIVE AND HEALTHY (</a:t>
            </a:r>
            <a:r>
              <a:rPr lang="en-US" sz="1466" b="1" spc="42" dirty="0" err="1">
                <a:solidFill>
                  <a:srgbClr val="000000"/>
                </a:solidFill>
                <a:latin typeface="Articulat Semi-Bold"/>
                <a:ea typeface="Articulat Semi-Bold"/>
                <a:cs typeface="Articulat Semi-Bold"/>
                <a:sym typeface="Articulat Semi-Bold"/>
              </a:rPr>
              <a:t>YAaHNAIJA</a:t>
            </a:r>
            <a:r>
              <a:rPr lang="en-US" sz="1466" b="1" spc="42" dirty="0">
                <a:solidFill>
                  <a:srgbClr val="000000"/>
                </a:solidFill>
                <a:latin typeface="Articulat Semi-Bold"/>
                <a:ea typeface="Articulat Semi-Bold"/>
                <a:cs typeface="Articulat Semi-Bold"/>
                <a:sym typeface="Articulat Semi-Bold"/>
              </a:rPr>
              <a:t>) INITIATIVE</a:t>
            </a:r>
          </a:p>
          <a:p>
            <a:pPr algn="ctr">
              <a:lnSpc>
                <a:spcPts val="1440"/>
              </a:lnSpc>
              <a:spcBef>
                <a:spcPct val="0"/>
              </a:spcBef>
            </a:pPr>
            <a:endParaRPr lang="en-US" sz="1466" b="1" spc="42" dirty="0">
              <a:solidFill>
                <a:srgbClr val="000000"/>
              </a:solidFill>
              <a:latin typeface="Articulat Semi-Bold"/>
              <a:ea typeface="Articulat Semi-Bold"/>
              <a:cs typeface="Articulat Semi-Bold"/>
              <a:sym typeface="Articulat Semi-Bold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749227B-582E-3E82-D21D-31C8AB932FC8}"/>
              </a:ext>
            </a:extLst>
          </p:cNvPr>
          <p:cNvSpPr/>
          <p:nvPr/>
        </p:nvSpPr>
        <p:spPr>
          <a:xfrm>
            <a:off x="435935" y="255181"/>
            <a:ext cx="860056" cy="5003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211470" y="19973"/>
            <a:ext cx="1741701" cy="696681"/>
          </a:xfrm>
          <a:custGeom>
            <a:avLst/>
            <a:gdLst/>
            <a:ahLst/>
            <a:cxnLst/>
            <a:rect l="l" t="t" r="r" b="b"/>
            <a:pathLst>
              <a:path w="2612551" h="1045021">
                <a:moveTo>
                  <a:pt x="0" y="0"/>
                </a:moveTo>
                <a:lnTo>
                  <a:pt x="2612551" y="0"/>
                </a:lnTo>
                <a:lnTo>
                  <a:pt x="2612551" y="1045020"/>
                </a:lnTo>
                <a:lnTo>
                  <a:pt x="0" y="104502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07B2D90-36BF-A641-5D86-D98B724C94D3}"/>
              </a:ext>
            </a:extLst>
          </p:cNvPr>
          <p:cNvSpPr/>
          <p:nvPr/>
        </p:nvSpPr>
        <p:spPr>
          <a:xfrm>
            <a:off x="404037" y="439544"/>
            <a:ext cx="805768" cy="325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2"/>
          <p:cNvGrpSpPr/>
          <p:nvPr/>
        </p:nvGrpSpPr>
        <p:grpSpPr>
          <a:xfrm>
            <a:off x="495165" y="3701171"/>
            <a:ext cx="5251867" cy="2865615"/>
            <a:chOff x="0" y="0"/>
            <a:chExt cx="1220477" cy="66593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20477" cy="665938"/>
            </a:xfrm>
            <a:custGeom>
              <a:avLst/>
              <a:gdLst/>
              <a:ahLst/>
              <a:cxnLst/>
              <a:rect l="l" t="t" r="r" b="b"/>
              <a:pathLst>
                <a:path w="1220477" h="665938">
                  <a:moveTo>
                    <a:pt x="0" y="0"/>
                  </a:moveTo>
                  <a:lnTo>
                    <a:pt x="1220477" y="0"/>
                  </a:lnTo>
                  <a:lnTo>
                    <a:pt x="1220477" y="665938"/>
                  </a:lnTo>
                  <a:lnTo>
                    <a:pt x="0" y="665938"/>
                  </a:lnTo>
                  <a:close/>
                </a:path>
              </a:pathLst>
            </a:custGeom>
            <a:blipFill>
              <a:blip r:embed="rId3"/>
              <a:stretch>
                <a:fillRect l="-1943" r="-1943"/>
              </a:stretch>
            </a:blipFill>
            <a:ln w="9525" cap="sq">
              <a:solidFill>
                <a:srgbClr val="DE2228"/>
              </a:solidFill>
              <a:prstDash val="solid"/>
              <a:miter/>
            </a:ln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00"/>
            </a:p>
          </p:txBody>
        </p:sp>
      </p:grpSp>
      <p:sp>
        <p:nvSpPr>
          <p:cNvPr id="4" name="Freeform 4"/>
          <p:cNvSpPr/>
          <p:nvPr/>
        </p:nvSpPr>
        <p:spPr>
          <a:xfrm>
            <a:off x="11425508" y="566475"/>
            <a:ext cx="298599" cy="298599"/>
          </a:xfrm>
          <a:custGeom>
            <a:avLst/>
            <a:gdLst/>
            <a:ahLst/>
            <a:cxnLst/>
            <a:rect l="l" t="t" r="r" b="b"/>
            <a:pathLst>
              <a:path w="447898" h="447898">
                <a:moveTo>
                  <a:pt x="0" y="0"/>
                </a:moveTo>
                <a:lnTo>
                  <a:pt x="447897" y="0"/>
                </a:lnTo>
                <a:lnTo>
                  <a:pt x="447897" y="447898"/>
                </a:lnTo>
                <a:lnTo>
                  <a:pt x="0" y="44789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/>
          </a:p>
        </p:txBody>
      </p:sp>
      <p:sp>
        <p:nvSpPr>
          <p:cNvPr id="5" name="AutoShape 5"/>
          <p:cNvSpPr/>
          <p:nvPr/>
        </p:nvSpPr>
        <p:spPr>
          <a:xfrm>
            <a:off x="304531" y="1035397"/>
            <a:ext cx="11543263" cy="0"/>
          </a:xfrm>
          <a:prstGeom prst="line">
            <a:avLst/>
          </a:prstGeom>
          <a:ln w="9525" cap="flat">
            <a:solidFill>
              <a:srgbClr val="DE2228"/>
            </a:solidFill>
            <a:prstDash val="solid"/>
            <a:headEnd type="none" w="sm" len="sm"/>
            <a:tailEnd type="none" w="sm" len="sm"/>
          </a:ln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/>
          </a:p>
        </p:txBody>
      </p:sp>
      <p:grpSp>
        <p:nvGrpSpPr>
          <p:cNvPr id="6" name="Group 6"/>
          <p:cNvGrpSpPr/>
          <p:nvPr/>
        </p:nvGrpSpPr>
        <p:grpSpPr>
          <a:xfrm>
            <a:off x="6392180" y="3701171"/>
            <a:ext cx="5251867" cy="2865615"/>
            <a:chOff x="0" y="0"/>
            <a:chExt cx="1220477" cy="66593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20477" cy="665938"/>
            </a:xfrm>
            <a:custGeom>
              <a:avLst/>
              <a:gdLst/>
              <a:ahLst/>
              <a:cxnLst/>
              <a:rect l="l" t="t" r="r" b="b"/>
              <a:pathLst>
                <a:path w="1220477" h="665938">
                  <a:moveTo>
                    <a:pt x="0" y="0"/>
                  </a:moveTo>
                  <a:lnTo>
                    <a:pt x="1220477" y="0"/>
                  </a:lnTo>
                  <a:lnTo>
                    <a:pt x="1220477" y="665938"/>
                  </a:lnTo>
                  <a:lnTo>
                    <a:pt x="0" y="665938"/>
                  </a:lnTo>
                  <a:close/>
                </a:path>
              </a:pathLst>
            </a:custGeom>
            <a:blipFill>
              <a:blip r:embed="rId5"/>
              <a:stretch>
                <a:fillRect t="-7272" b="-7272"/>
              </a:stretch>
            </a:blipFill>
            <a:ln w="9525" cap="sq">
              <a:solidFill>
                <a:srgbClr val="DE2228"/>
              </a:solidFill>
              <a:prstDash val="solid"/>
              <a:miter/>
            </a:ln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00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308722" y="449326"/>
            <a:ext cx="10982195" cy="4489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3390"/>
              </a:lnSpc>
            </a:pPr>
            <a:r>
              <a:rPr lang="en-US" sz="3600" b="1" spc="-165" dirty="0">
                <a:solidFill>
                  <a:srgbClr val="090302"/>
                </a:solidFill>
                <a:latin typeface="Articulat Medium"/>
                <a:ea typeface="Articulat Medium"/>
                <a:cs typeface="Articulat Medium"/>
                <a:sym typeface="Articulat Medium"/>
              </a:rPr>
              <a:t>INTRODUCTION - HIV/AIDS DATA ECOSYSTEM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95165" y="1336507"/>
            <a:ext cx="5304655" cy="20945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ts val="2333"/>
              </a:lnSpc>
            </a:pPr>
            <a:r>
              <a:rPr lang="en-US" sz="1666" dirty="0">
                <a:solidFill>
                  <a:srgbClr val="090302"/>
                </a:solidFill>
                <a:latin typeface="Articulat"/>
                <a:ea typeface="Articulat"/>
                <a:cs typeface="Articulat"/>
                <a:sym typeface="Articulat"/>
              </a:rPr>
              <a:t>Nigeria’s HIV/AIDS data ecosystem is a coordinated, multi-level architecture led by the National Agency for the Control of AIDS (NACA). It integrates routine service data, community-generated data, commodity and supply chain information, surveillance and digital reporting platforms to support evidence-based decision-making across the national response.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392180" y="1336507"/>
            <a:ext cx="5304655" cy="20473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ts val="2333"/>
              </a:lnSpc>
            </a:pPr>
            <a:r>
              <a:rPr lang="en-US" sz="1666" dirty="0">
                <a:solidFill>
                  <a:srgbClr val="090302"/>
                </a:solidFill>
                <a:latin typeface="Articulat"/>
                <a:ea typeface="Articulat"/>
                <a:cs typeface="Articulat"/>
                <a:sym typeface="Articulat"/>
              </a:rPr>
              <a:t>The ecosystem enables program monitoring, strategic planning, resource optimization and real-time feedback for adaptive implementation while also providing a critical platform for introducing and scaling new HIV prevention technologies through improved readiness assessment, uptake monitoring and data-driven decisions.</a:t>
            </a:r>
          </a:p>
          <a:p>
            <a:pPr algn="just">
              <a:lnSpc>
                <a:spcPts val="2333"/>
              </a:lnSpc>
            </a:pPr>
            <a:endParaRPr lang="en-US" sz="1666" dirty="0">
              <a:solidFill>
                <a:srgbClr val="090302"/>
              </a:solidFill>
              <a:latin typeface="Articulat"/>
              <a:ea typeface="Articulat"/>
              <a:cs typeface="Articulat"/>
              <a:sym typeface="Articulat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1286725" y="14987"/>
            <a:ext cx="905275" cy="572353"/>
          </a:xfrm>
          <a:custGeom>
            <a:avLst/>
            <a:gdLst/>
            <a:ahLst/>
            <a:cxnLst/>
            <a:rect l="l" t="t" r="r" b="b"/>
            <a:pathLst>
              <a:path w="1357912" h="858529">
                <a:moveTo>
                  <a:pt x="0" y="0"/>
                </a:moveTo>
                <a:lnTo>
                  <a:pt x="1357912" y="0"/>
                </a:lnTo>
                <a:lnTo>
                  <a:pt x="1357912" y="858529"/>
                </a:lnTo>
                <a:lnTo>
                  <a:pt x="0" y="85852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/>
          </a:p>
        </p:txBody>
      </p:sp>
    </p:spTree>
  </p:cSld>
  <p:clrMapOvr>
    <a:masterClrMapping/>
  </p:clrMapOvr>
  <p:transition spd="slow">
    <p:push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BE0011">
                <a:alpha val="100000"/>
              </a:srgbClr>
            </a:gs>
            <a:gs pos="100000">
              <a:srgbClr val="730D0D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60">
            <a:extLst>
              <a:ext uri="{FF2B5EF4-FFF2-40B4-BE49-F238E27FC236}">
                <a16:creationId xmlns:a16="http://schemas.microsoft.com/office/drawing/2014/main" id="{EBE379E6-9E25-A9A5-B33C-7AE1418D8E2B}"/>
              </a:ext>
            </a:extLst>
          </p:cNvPr>
          <p:cNvSpPr/>
          <p:nvPr/>
        </p:nvSpPr>
        <p:spPr>
          <a:xfrm>
            <a:off x="404037" y="425302"/>
            <a:ext cx="829340" cy="37104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11425508" y="566475"/>
            <a:ext cx="298599" cy="298599"/>
          </a:xfrm>
          <a:custGeom>
            <a:avLst/>
            <a:gdLst/>
            <a:ahLst/>
            <a:cxnLst/>
            <a:rect l="l" t="t" r="r" b="b"/>
            <a:pathLst>
              <a:path w="447898" h="447898">
                <a:moveTo>
                  <a:pt x="0" y="0"/>
                </a:moveTo>
                <a:lnTo>
                  <a:pt x="447897" y="0"/>
                </a:lnTo>
                <a:lnTo>
                  <a:pt x="447897" y="447898"/>
                </a:lnTo>
                <a:lnTo>
                  <a:pt x="0" y="44789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/>
          </a:p>
        </p:txBody>
      </p:sp>
      <p:sp>
        <p:nvSpPr>
          <p:cNvPr id="3" name="AutoShape 3"/>
          <p:cNvSpPr/>
          <p:nvPr/>
        </p:nvSpPr>
        <p:spPr>
          <a:xfrm>
            <a:off x="304531" y="1035397"/>
            <a:ext cx="11543263" cy="0"/>
          </a:xfrm>
          <a:prstGeom prst="line">
            <a:avLst/>
          </a:prstGeom>
          <a:ln w="9525" cap="flat">
            <a:solidFill>
              <a:srgbClr val="FFDE59"/>
            </a:solidFill>
            <a:prstDash val="solid"/>
            <a:headEnd type="none" w="sm" len="sm"/>
            <a:tailEnd type="none" w="sm" len="sm"/>
          </a:ln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/>
          </a:p>
        </p:txBody>
      </p:sp>
      <p:grpSp>
        <p:nvGrpSpPr>
          <p:cNvPr id="4" name="Group 4"/>
          <p:cNvGrpSpPr/>
          <p:nvPr/>
        </p:nvGrpSpPr>
        <p:grpSpPr>
          <a:xfrm>
            <a:off x="952248" y="2954263"/>
            <a:ext cx="2088579" cy="1289086"/>
            <a:chOff x="0" y="0"/>
            <a:chExt cx="825118" cy="50926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25118" cy="509269"/>
            </a:xfrm>
            <a:custGeom>
              <a:avLst/>
              <a:gdLst/>
              <a:ahLst/>
              <a:cxnLst/>
              <a:rect l="l" t="t" r="r" b="b"/>
              <a:pathLst>
                <a:path w="825118" h="509269">
                  <a:moveTo>
                    <a:pt x="34597" y="0"/>
                  </a:moveTo>
                  <a:lnTo>
                    <a:pt x="790521" y="0"/>
                  </a:lnTo>
                  <a:cubicBezTo>
                    <a:pt x="809628" y="0"/>
                    <a:pt x="825118" y="15489"/>
                    <a:pt x="825118" y="34597"/>
                  </a:cubicBezTo>
                  <a:lnTo>
                    <a:pt x="825118" y="474672"/>
                  </a:lnTo>
                  <a:cubicBezTo>
                    <a:pt x="825118" y="493779"/>
                    <a:pt x="809628" y="509269"/>
                    <a:pt x="790521" y="509269"/>
                  </a:cubicBezTo>
                  <a:lnTo>
                    <a:pt x="34597" y="509269"/>
                  </a:lnTo>
                  <a:cubicBezTo>
                    <a:pt x="15489" y="509269"/>
                    <a:pt x="0" y="493779"/>
                    <a:pt x="0" y="474672"/>
                  </a:cubicBezTo>
                  <a:lnTo>
                    <a:pt x="0" y="34597"/>
                  </a:lnTo>
                  <a:cubicBezTo>
                    <a:pt x="0" y="15489"/>
                    <a:pt x="15489" y="0"/>
                    <a:pt x="3459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CAFEF9">
                    <a:alpha val="100000"/>
                  </a:srgbClr>
                </a:gs>
                <a:gs pos="100000">
                  <a:srgbClr val="94D8FF">
                    <a:alpha val="100000"/>
                  </a:srgbClr>
                </a:gs>
              </a:gsLst>
              <a:lin ang="0"/>
            </a:gra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00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9525"/>
              <a:ext cx="825118" cy="518794"/>
            </a:xfrm>
            <a:prstGeom prst="rect">
              <a:avLst/>
            </a:prstGeom>
          </p:spPr>
          <p:txBody>
            <a:bodyPr lIns="33867" tIns="33867" rIns="33867" bIns="33867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600"/>
                </a:lnSpc>
              </a:pPr>
              <a:endParaRPr sz="800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776191" y="2614651"/>
            <a:ext cx="2440692" cy="679224"/>
            <a:chOff x="0" y="0"/>
            <a:chExt cx="964224" cy="26833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964224" cy="268335"/>
            </a:xfrm>
            <a:custGeom>
              <a:avLst/>
              <a:gdLst/>
              <a:ahLst/>
              <a:cxnLst/>
              <a:rect l="l" t="t" r="r" b="b"/>
              <a:pathLst>
                <a:path w="964224" h="268335">
                  <a:moveTo>
                    <a:pt x="50752" y="0"/>
                  </a:moveTo>
                  <a:lnTo>
                    <a:pt x="913472" y="0"/>
                  </a:lnTo>
                  <a:cubicBezTo>
                    <a:pt x="941501" y="0"/>
                    <a:pt x="964224" y="22723"/>
                    <a:pt x="964224" y="50752"/>
                  </a:cubicBezTo>
                  <a:lnTo>
                    <a:pt x="964224" y="217583"/>
                  </a:lnTo>
                  <a:cubicBezTo>
                    <a:pt x="964224" y="245613"/>
                    <a:pt x="941501" y="268335"/>
                    <a:pt x="913472" y="268335"/>
                  </a:cubicBezTo>
                  <a:lnTo>
                    <a:pt x="50752" y="268335"/>
                  </a:lnTo>
                  <a:cubicBezTo>
                    <a:pt x="22723" y="268335"/>
                    <a:pt x="0" y="245613"/>
                    <a:pt x="0" y="217583"/>
                  </a:cubicBezTo>
                  <a:lnTo>
                    <a:pt x="0" y="50752"/>
                  </a:lnTo>
                  <a:cubicBezTo>
                    <a:pt x="0" y="22723"/>
                    <a:pt x="22723" y="0"/>
                    <a:pt x="50752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E70000">
                    <a:alpha val="100000"/>
                  </a:srgbClr>
                </a:gs>
                <a:gs pos="100000">
                  <a:srgbClr val="FF8152">
                    <a:alpha val="100000"/>
                  </a:srgbClr>
                </a:gs>
              </a:gsLst>
              <a:lin ang="0"/>
            </a:gra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00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9525"/>
              <a:ext cx="964224" cy="277860"/>
            </a:xfrm>
            <a:prstGeom prst="rect">
              <a:avLst/>
            </a:prstGeom>
          </p:spPr>
          <p:txBody>
            <a:bodyPr lIns="33867" tIns="33867" rIns="33867" bIns="33867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600"/>
                </a:lnSpc>
              </a:pPr>
              <a:endParaRPr sz="800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3685223" y="2954263"/>
            <a:ext cx="2088579" cy="1289086"/>
            <a:chOff x="0" y="0"/>
            <a:chExt cx="825118" cy="50926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25118" cy="509269"/>
            </a:xfrm>
            <a:custGeom>
              <a:avLst/>
              <a:gdLst/>
              <a:ahLst/>
              <a:cxnLst/>
              <a:rect l="l" t="t" r="r" b="b"/>
              <a:pathLst>
                <a:path w="825118" h="509269">
                  <a:moveTo>
                    <a:pt x="34597" y="0"/>
                  </a:moveTo>
                  <a:lnTo>
                    <a:pt x="790521" y="0"/>
                  </a:lnTo>
                  <a:cubicBezTo>
                    <a:pt x="809628" y="0"/>
                    <a:pt x="825118" y="15489"/>
                    <a:pt x="825118" y="34597"/>
                  </a:cubicBezTo>
                  <a:lnTo>
                    <a:pt x="825118" y="474672"/>
                  </a:lnTo>
                  <a:cubicBezTo>
                    <a:pt x="825118" y="493779"/>
                    <a:pt x="809628" y="509269"/>
                    <a:pt x="790521" y="509269"/>
                  </a:cubicBezTo>
                  <a:lnTo>
                    <a:pt x="34597" y="509269"/>
                  </a:lnTo>
                  <a:cubicBezTo>
                    <a:pt x="15489" y="509269"/>
                    <a:pt x="0" y="493779"/>
                    <a:pt x="0" y="474672"/>
                  </a:cubicBezTo>
                  <a:lnTo>
                    <a:pt x="0" y="34597"/>
                  </a:lnTo>
                  <a:cubicBezTo>
                    <a:pt x="0" y="15489"/>
                    <a:pt x="15489" y="0"/>
                    <a:pt x="3459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CAFEF9">
                    <a:alpha val="100000"/>
                  </a:srgbClr>
                </a:gs>
                <a:gs pos="100000">
                  <a:srgbClr val="94D8FF">
                    <a:alpha val="100000"/>
                  </a:srgbClr>
                </a:gs>
              </a:gsLst>
              <a:lin ang="0"/>
            </a:gra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00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9525"/>
              <a:ext cx="825118" cy="518794"/>
            </a:xfrm>
            <a:prstGeom prst="rect">
              <a:avLst/>
            </a:prstGeom>
          </p:spPr>
          <p:txBody>
            <a:bodyPr lIns="33867" tIns="33867" rIns="33867" bIns="33867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600"/>
                </a:lnSpc>
              </a:pPr>
              <a:endParaRPr sz="800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3518865" y="2614651"/>
            <a:ext cx="2440692" cy="679224"/>
            <a:chOff x="0" y="0"/>
            <a:chExt cx="964224" cy="26833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964224" cy="268335"/>
            </a:xfrm>
            <a:custGeom>
              <a:avLst/>
              <a:gdLst/>
              <a:ahLst/>
              <a:cxnLst/>
              <a:rect l="l" t="t" r="r" b="b"/>
              <a:pathLst>
                <a:path w="964224" h="268335">
                  <a:moveTo>
                    <a:pt x="50752" y="0"/>
                  </a:moveTo>
                  <a:lnTo>
                    <a:pt x="913472" y="0"/>
                  </a:lnTo>
                  <a:cubicBezTo>
                    <a:pt x="941501" y="0"/>
                    <a:pt x="964224" y="22723"/>
                    <a:pt x="964224" y="50752"/>
                  </a:cubicBezTo>
                  <a:lnTo>
                    <a:pt x="964224" y="217583"/>
                  </a:lnTo>
                  <a:cubicBezTo>
                    <a:pt x="964224" y="245613"/>
                    <a:pt x="941501" y="268335"/>
                    <a:pt x="913472" y="268335"/>
                  </a:cubicBezTo>
                  <a:lnTo>
                    <a:pt x="50752" y="268335"/>
                  </a:lnTo>
                  <a:cubicBezTo>
                    <a:pt x="22723" y="268335"/>
                    <a:pt x="0" y="245613"/>
                    <a:pt x="0" y="217583"/>
                  </a:cubicBezTo>
                  <a:lnTo>
                    <a:pt x="0" y="50752"/>
                  </a:lnTo>
                  <a:cubicBezTo>
                    <a:pt x="0" y="22723"/>
                    <a:pt x="22723" y="0"/>
                    <a:pt x="50752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E70000">
                    <a:alpha val="100000"/>
                  </a:srgbClr>
                </a:gs>
                <a:gs pos="100000">
                  <a:srgbClr val="FF8152">
                    <a:alpha val="100000"/>
                  </a:srgbClr>
                </a:gs>
              </a:gsLst>
              <a:lin ang="0"/>
            </a:gra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00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9525"/>
              <a:ext cx="964224" cy="277860"/>
            </a:xfrm>
            <a:prstGeom prst="rect">
              <a:avLst/>
            </a:prstGeom>
          </p:spPr>
          <p:txBody>
            <a:bodyPr lIns="33867" tIns="33867" rIns="33867" bIns="33867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600"/>
                </a:lnSpc>
              </a:pPr>
              <a:endParaRPr sz="800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6418199" y="2954263"/>
            <a:ext cx="2088579" cy="1289086"/>
            <a:chOff x="0" y="0"/>
            <a:chExt cx="825118" cy="509269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25118" cy="509269"/>
            </a:xfrm>
            <a:custGeom>
              <a:avLst/>
              <a:gdLst/>
              <a:ahLst/>
              <a:cxnLst/>
              <a:rect l="l" t="t" r="r" b="b"/>
              <a:pathLst>
                <a:path w="825118" h="509269">
                  <a:moveTo>
                    <a:pt x="34597" y="0"/>
                  </a:moveTo>
                  <a:lnTo>
                    <a:pt x="790521" y="0"/>
                  </a:lnTo>
                  <a:cubicBezTo>
                    <a:pt x="809628" y="0"/>
                    <a:pt x="825118" y="15489"/>
                    <a:pt x="825118" y="34597"/>
                  </a:cubicBezTo>
                  <a:lnTo>
                    <a:pt x="825118" y="474672"/>
                  </a:lnTo>
                  <a:cubicBezTo>
                    <a:pt x="825118" y="493779"/>
                    <a:pt x="809628" y="509269"/>
                    <a:pt x="790521" y="509269"/>
                  </a:cubicBezTo>
                  <a:lnTo>
                    <a:pt x="34597" y="509269"/>
                  </a:lnTo>
                  <a:cubicBezTo>
                    <a:pt x="15489" y="509269"/>
                    <a:pt x="0" y="493779"/>
                    <a:pt x="0" y="474672"/>
                  </a:cubicBezTo>
                  <a:lnTo>
                    <a:pt x="0" y="34597"/>
                  </a:lnTo>
                  <a:cubicBezTo>
                    <a:pt x="0" y="15489"/>
                    <a:pt x="15489" y="0"/>
                    <a:pt x="3459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CAFEF9">
                    <a:alpha val="100000"/>
                  </a:srgbClr>
                </a:gs>
                <a:gs pos="100000">
                  <a:srgbClr val="94D8FF">
                    <a:alpha val="100000"/>
                  </a:srgbClr>
                </a:gs>
              </a:gsLst>
              <a:lin ang="0"/>
            </a:gra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00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9525"/>
              <a:ext cx="825118" cy="518794"/>
            </a:xfrm>
            <a:prstGeom prst="rect">
              <a:avLst/>
            </a:prstGeom>
          </p:spPr>
          <p:txBody>
            <a:bodyPr lIns="33867" tIns="33867" rIns="33867" bIns="33867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600"/>
                </a:lnSpc>
              </a:pPr>
              <a:endParaRPr sz="800"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6251841" y="2614651"/>
            <a:ext cx="2440692" cy="679224"/>
            <a:chOff x="0" y="0"/>
            <a:chExt cx="964224" cy="268335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964224" cy="268335"/>
            </a:xfrm>
            <a:custGeom>
              <a:avLst/>
              <a:gdLst/>
              <a:ahLst/>
              <a:cxnLst/>
              <a:rect l="l" t="t" r="r" b="b"/>
              <a:pathLst>
                <a:path w="964224" h="268335">
                  <a:moveTo>
                    <a:pt x="50752" y="0"/>
                  </a:moveTo>
                  <a:lnTo>
                    <a:pt x="913472" y="0"/>
                  </a:lnTo>
                  <a:cubicBezTo>
                    <a:pt x="941501" y="0"/>
                    <a:pt x="964224" y="22723"/>
                    <a:pt x="964224" y="50752"/>
                  </a:cubicBezTo>
                  <a:lnTo>
                    <a:pt x="964224" y="217583"/>
                  </a:lnTo>
                  <a:cubicBezTo>
                    <a:pt x="964224" y="245613"/>
                    <a:pt x="941501" y="268335"/>
                    <a:pt x="913472" y="268335"/>
                  </a:cubicBezTo>
                  <a:lnTo>
                    <a:pt x="50752" y="268335"/>
                  </a:lnTo>
                  <a:cubicBezTo>
                    <a:pt x="22723" y="268335"/>
                    <a:pt x="0" y="245613"/>
                    <a:pt x="0" y="217583"/>
                  </a:cubicBezTo>
                  <a:lnTo>
                    <a:pt x="0" y="50752"/>
                  </a:lnTo>
                  <a:cubicBezTo>
                    <a:pt x="0" y="22723"/>
                    <a:pt x="22723" y="0"/>
                    <a:pt x="50752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E70000">
                    <a:alpha val="100000"/>
                  </a:srgbClr>
                </a:gs>
                <a:gs pos="100000">
                  <a:srgbClr val="FF8152">
                    <a:alpha val="100000"/>
                  </a:srgbClr>
                </a:gs>
              </a:gsLst>
              <a:lin ang="0"/>
            </a:gra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00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9525"/>
              <a:ext cx="964224" cy="277860"/>
            </a:xfrm>
            <a:prstGeom prst="rect">
              <a:avLst/>
            </a:prstGeom>
          </p:spPr>
          <p:txBody>
            <a:bodyPr lIns="33867" tIns="33867" rIns="33867" bIns="33867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600"/>
                </a:lnSpc>
              </a:pPr>
              <a:endParaRPr sz="800"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9151174" y="2954263"/>
            <a:ext cx="2088579" cy="1289086"/>
            <a:chOff x="0" y="0"/>
            <a:chExt cx="825118" cy="509269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25118" cy="509269"/>
            </a:xfrm>
            <a:custGeom>
              <a:avLst/>
              <a:gdLst/>
              <a:ahLst/>
              <a:cxnLst/>
              <a:rect l="l" t="t" r="r" b="b"/>
              <a:pathLst>
                <a:path w="825118" h="509269">
                  <a:moveTo>
                    <a:pt x="34597" y="0"/>
                  </a:moveTo>
                  <a:lnTo>
                    <a:pt x="790521" y="0"/>
                  </a:lnTo>
                  <a:cubicBezTo>
                    <a:pt x="809628" y="0"/>
                    <a:pt x="825118" y="15489"/>
                    <a:pt x="825118" y="34597"/>
                  </a:cubicBezTo>
                  <a:lnTo>
                    <a:pt x="825118" y="474672"/>
                  </a:lnTo>
                  <a:cubicBezTo>
                    <a:pt x="825118" y="493779"/>
                    <a:pt x="809628" y="509269"/>
                    <a:pt x="790521" y="509269"/>
                  </a:cubicBezTo>
                  <a:lnTo>
                    <a:pt x="34597" y="509269"/>
                  </a:lnTo>
                  <a:cubicBezTo>
                    <a:pt x="15489" y="509269"/>
                    <a:pt x="0" y="493779"/>
                    <a:pt x="0" y="474672"/>
                  </a:cubicBezTo>
                  <a:lnTo>
                    <a:pt x="0" y="34597"/>
                  </a:lnTo>
                  <a:cubicBezTo>
                    <a:pt x="0" y="15489"/>
                    <a:pt x="15489" y="0"/>
                    <a:pt x="3459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CAFEF9">
                    <a:alpha val="100000"/>
                  </a:srgbClr>
                </a:gs>
                <a:gs pos="100000">
                  <a:srgbClr val="94D8FF">
                    <a:alpha val="100000"/>
                  </a:srgbClr>
                </a:gs>
              </a:gsLst>
              <a:lin ang="0"/>
            </a:gra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00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9525"/>
              <a:ext cx="825118" cy="518794"/>
            </a:xfrm>
            <a:prstGeom prst="rect">
              <a:avLst/>
            </a:prstGeom>
          </p:spPr>
          <p:txBody>
            <a:bodyPr lIns="33867" tIns="33867" rIns="33867" bIns="33867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600"/>
                </a:lnSpc>
              </a:pPr>
              <a:endParaRPr sz="800"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8984816" y="2614651"/>
            <a:ext cx="2440692" cy="679224"/>
            <a:chOff x="0" y="0"/>
            <a:chExt cx="964224" cy="268335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964224" cy="268335"/>
            </a:xfrm>
            <a:custGeom>
              <a:avLst/>
              <a:gdLst/>
              <a:ahLst/>
              <a:cxnLst/>
              <a:rect l="l" t="t" r="r" b="b"/>
              <a:pathLst>
                <a:path w="964224" h="268335">
                  <a:moveTo>
                    <a:pt x="50752" y="0"/>
                  </a:moveTo>
                  <a:lnTo>
                    <a:pt x="913472" y="0"/>
                  </a:lnTo>
                  <a:cubicBezTo>
                    <a:pt x="941501" y="0"/>
                    <a:pt x="964224" y="22723"/>
                    <a:pt x="964224" y="50752"/>
                  </a:cubicBezTo>
                  <a:lnTo>
                    <a:pt x="964224" y="217583"/>
                  </a:lnTo>
                  <a:cubicBezTo>
                    <a:pt x="964224" y="245613"/>
                    <a:pt x="941501" y="268335"/>
                    <a:pt x="913472" y="268335"/>
                  </a:cubicBezTo>
                  <a:lnTo>
                    <a:pt x="50752" y="268335"/>
                  </a:lnTo>
                  <a:cubicBezTo>
                    <a:pt x="22723" y="268335"/>
                    <a:pt x="0" y="245613"/>
                    <a:pt x="0" y="217583"/>
                  </a:cubicBezTo>
                  <a:lnTo>
                    <a:pt x="0" y="50752"/>
                  </a:lnTo>
                  <a:cubicBezTo>
                    <a:pt x="0" y="22723"/>
                    <a:pt x="22723" y="0"/>
                    <a:pt x="50752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E70000">
                    <a:alpha val="100000"/>
                  </a:srgbClr>
                </a:gs>
                <a:gs pos="100000">
                  <a:srgbClr val="FF8152">
                    <a:alpha val="100000"/>
                  </a:srgbClr>
                </a:gs>
              </a:gsLst>
              <a:lin ang="0"/>
            </a:gra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00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-9525"/>
              <a:ext cx="964224" cy="277860"/>
            </a:xfrm>
            <a:prstGeom prst="rect">
              <a:avLst/>
            </a:prstGeom>
          </p:spPr>
          <p:txBody>
            <a:bodyPr lIns="33867" tIns="33867" rIns="33867" bIns="33867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600"/>
                </a:lnSpc>
              </a:pPr>
              <a:endParaRPr sz="800"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4316825" y="1470324"/>
            <a:ext cx="3240397" cy="542189"/>
            <a:chOff x="0" y="0"/>
            <a:chExt cx="1280157" cy="214198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1280157" cy="214198"/>
            </a:xfrm>
            <a:custGeom>
              <a:avLst/>
              <a:gdLst/>
              <a:ahLst/>
              <a:cxnLst/>
              <a:rect l="l" t="t" r="r" b="b"/>
              <a:pathLst>
                <a:path w="1280157" h="214198">
                  <a:moveTo>
                    <a:pt x="22299" y="0"/>
                  </a:moveTo>
                  <a:lnTo>
                    <a:pt x="1257858" y="0"/>
                  </a:lnTo>
                  <a:cubicBezTo>
                    <a:pt x="1270173" y="0"/>
                    <a:pt x="1280157" y="9984"/>
                    <a:pt x="1280157" y="22299"/>
                  </a:cubicBezTo>
                  <a:lnTo>
                    <a:pt x="1280157" y="191899"/>
                  </a:lnTo>
                  <a:cubicBezTo>
                    <a:pt x="1280157" y="197813"/>
                    <a:pt x="1277808" y="203485"/>
                    <a:pt x="1273626" y="207667"/>
                  </a:cubicBezTo>
                  <a:cubicBezTo>
                    <a:pt x="1269444" y="211849"/>
                    <a:pt x="1263772" y="214198"/>
                    <a:pt x="1257858" y="214198"/>
                  </a:cubicBezTo>
                  <a:lnTo>
                    <a:pt x="22299" y="214198"/>
                  </a:lnTo>
                  <a:cubicBezTo>
                    <a:pt x="9984" y="214198"/>
                    <a:pt x="0" y="204214"/>
                    <a:pt x="0" y="191899"/>
                  </a:cubicBezTo>
                  <a:lnTo>
                    <a:pt x="0" y="22299"/>
                  </a:lnTo>
                  <a:cubicBezTo>
                    <a:pt x="0" y="9984"/>
                    <a:pt x="9984" y="0"/>
                    <a:pt x="22299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DE59">
                    <a:alpha val="100000"/>
                  </a:srgbClr>
                </a:gs>
                <a:gs pos="100000">
                  <a:srgbClr val="FF914D">
                    <a:alpha val="100000"/>
                  </a:srgbClr>
                </a:gs>
              </a:gsLst>
              <a:lin ang="0"/>
            </a:gra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00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0" y="-9525"/>
              <a:ext cx="1280157" cy="223723"/>
            </a:xfrm>
            <a:prstGeom prst="rect">
              <a:avLst/>
            </a:prstGeom>
          </p:spPr>
          <p:txBody>
            <a:bodyPr lIns="33867" tIns="33867" rIns="33867" bIns="33867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600"/>
                </a:lnSpc>
              </a:pPr>
              <a:endParaRPr sz="800"/>
            </a:p>
          </p:txBody>
        </p:sp>
      </p:grpSp>
      <p:sp>
        <p:nvSpPr>
          <p:cNvPr id="31" name="TextBox 31"/>
          <p:cNvSpPr txBox="1"/>
          <p:nvPr/>
        </p:nvSpPr>
        <p:spPr>
          <a:xfrm>
            <a:off x="404037" y="414856"/>
            <a:ext cx="8845858" cy="4681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3555"/>
              </a:lnSpc>
            </a:pPr>
            <a:r>
              <a:rPr lang="en-US" sz="3600" b="1" spc="-165" dirty="0">
                <a:solidFill>
                  <a:srgbClr val="FDFDFD"/>
                </a:solidFill>
                <a:latin typeface="Articulat Medium"/>
                <a:ea typeface="Articulat Medium"/>
                <a:cs typeface="Articulat Medium"/>
                <a:sym typeface="Articulat Medium"/>
              </a:rPr>
              <a:t>FUNCTIONS OF THE DATA ECOSYSTEM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4316825" y="1572932"/>
            <a:ext cx="3155362" cy="2988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427"/>
              </a:lnSpc>
            </a:pPr>
            <a:r>
              <a:rPr lang="en-US" sz="1733" b="1">
                <a:solidFill>
                  <a:srgbClr val="FDFDFD"/>
                </a:solidFill>
                <a:latin typeface="Articulat Bold"/>
                <a:ea typeface="Articulat Bold"/>
                <a:cs typeface="Articulat Bold"/>
                <a:sym typeface="Articulat Bold"/>
              </a:rPr>
              <a:t>HIV/AIDS Data Ecosystem</a:t>
            </a:r>
          </a:p>
        </p:txBody>
      </p:sp>
      <p:sp>
        <p:nvSpPr>
          <p:cNvPr id="33" name="Freeform 33"/>
          <p:cNvSpPr/>
          <p:nvPr/>
        </p:nvSpPr>
        <p:spPr>
          <a:xfrm>
            <a:off x="1996537" y="1741419"/>
            <a:ext cx="2209217" cy="718052"/>
          </a:xfrm>
          <a:custGeom>
            <a:avLst/>
            <a:gdLst/>
            <a:ahLst/>
            <a:cxnLst/>
            <a:rect l="l" t="t" r="r" b="b"/>
            <a:pathLst>
              <a:path w="3313825" h="1077078">
                <a:moveTo>
                  <a:pt x="0" y="1077078"/>
                </a:moveTo>
                <a:lnTo>
                  <a:pt x="0" y="228600"/>
                </a:lnTo>
                <a:cubicBezTo>
                  <a:pt x="0" y="167972"/>
                  <a:pt x="24085" y="109826"/>
                  <a:pt x="66956" y="66956"/>
                </a:cubicBezTo>
                <a:cubicBezTo>
                  <a:pt x="109827" y="24085"/>
                  <a:pt x="167972" y="0"/>
                  <a:pt x="228600" y="0"/>
                </a:cubicBezTo>
                <a:lnTo>
                  <a:pt x="3313825" y="0"/>
                </a:lnTo>
              </a:path>
            </a:pathLst>
          </a:custGeom>
          <a:ln w="19050" cap="flat">
            <a:solidFill>
              <a:srgbClr val="FFDE59"/>
            </a:solidFill>
            <a:prstDash val="solid"/>
            <a:headEnd type="diamond" w="lg" len="lg"/>
            <a:tailEnd type="diamond" w="lg" len="lg"/>
          </a:ln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/>
          </a:p>
        </p:txBody>
      </p:sp>
      <p:sp>
        <p:nvSpPr>
          <p:cNvPr id="34" name="Freeform 34"/>
          <p:cNvSpPr/>
          <p:nvPr/>
        </p:nvSpPr>
        <p:spPr>
          <a:xfrm>
            <a:off x="7749219" y="1741419"/>
            <a:ext cx="2446245" cy="718052"/>
          </a:xfrm>
          <a:custGeom>
            <a:avLst/>
            <a:gdLst/>
            <a:ahLst/>
            <a:cxnLst/>
            <a:rect l="l" t="t" r="r" b="b"/>
            <a:pathLst>
              <a:path w="3669367" h="1077078">
                <a:moveTo>
                  <a:pt x="3669367" y="1077078"/>
                </a:moveTo>
                <a:lnTo>
                  <a:pt x="3669367" y="228600"/>
                </a:lnTo>
                <a:cubicBezTo>
                  <a:pt x="3669367" y="167972"/>
                  <a:pt x="3645283" y="109826"/>
                  <a:pt x="3602412" y="66956"/>
                </a:cubicBezTo>
                <a:cubicBezTo>
                  <a:pt x="3559541" y="24085"/>
                  <a:pt x="3501396" y="0"/>
                  <a:pt x="3440767" y="0"/>
                </a:cubicBezTo>
                <a:lnTo>
                  <a:pt x="0" y="0"/>
                </a:lnTo>
              </a:path>
            </a:pathLst>
          </a:custGeom>
          <a:ln w="19050" cap="flat">
            <a:solidFill>
              <a:srgbClr val="FFDE59"/>
            </a:solidFill>
            <a:prstDash val="solid"/>
            <a:headEnd type="diamond" w="lg" len="lg"/>
            <a:tailEnd type="diamond" w="lg" len="lg"/>
          </a:ln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/>
          </a:p>
        </p:txBody>
      </p:sp>
      <p:sp>
        <p:nvSpPr>
          <p:cNvPr id="35" name="TextBox 35"/>
          <p:cNvSpPr txBox="1"/>
          <p:nvPr/>
        </p:nvSpPr>
        <p:spPr>
          <a:xfrm>
            <a:off x="900224" y="2821947"/>
            <a:ext cx="2140603" cy="2328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867"/>
              </a:lnSpc>
            </a:pPr>
            <a:r>
              <a:rPr lang="en-US" sz="1333" b="1">
                <a:solidFill>
                  <a:srgbClr val="FDFDFD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Participating Entities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3633199" y="2821947"/>
            <a:ext cx="2140603" cy="2328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867"/>
              </a:lnSpc>
            </a:pPr>
            <a:r>
              <a:rPr lang="en-US" sz="1333" b="1">
                <a:solidFill>
                  <a:srgbClr val="FDFDFD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Data Configuration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6486921" y="2821947"/>
            <a:ext cx="2140603" cy="2328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867"/>
              </a:lnSpc>
            </a:pPr>
            <a:r>
              <a:rPr lang="en-US" sz="1333" b="1">
                <a:solidFill>
                  <a:srgbClr val="FDFDFD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Data  Exchange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9125162" y="2821947"/>
            <a:ext cx="2140603" cy="2328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867"/>
              </a:lnSpc>
            </a:pPr>
            <a:r>
              <a:rPr lang="en-US" sz="1333" b="1">
                <a:solidFill>
                  <a:srgbClr val="FDFDFD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User Access Management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034128" y="3469556"/>
            <a:ext cx="1872794" cy="4715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866"/>
              </a:lnSpc>
            </a:pPr>
            <a:r>
              <a:rPr lang="en-US" sz="1333">
                <a:solidFill>
                  <a:srgbClr val="000000"/>
                </a:solidFill>
                <a:latin typeface="Articulat"/>
                <a:ea typeface="Articulat"/>
                <a:cs typeface="Articulat"/>
                <a:sym typeface="Articulat"/>
              </a:rPr>
              <a:t>Entities that participate in health data exchange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3791063" y="3446275"/>
            <a:ext cx="1872794" cy="6093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599"/>
              </a:lnSpc>
            </a:pPr>
            <a:r>
              <a:rPr lang="en-US" sz="1333">
                <a:solidFill>
                  <a:srgbClr val="000000"/>
                </a:solidFill>
                <a:latin typeface="Articulat"/>
                <a:ea typeface="Articulat"/>
                <a:cs typeface="Articulat"/>
                <a:sym typeface="Articulat"/>
              </a:rPr>
              <a:t>Profile various entities across the business line on a periodic basis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6535790" y="3446275"/>
            <a:ext cx="1872794" cy="6093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599"/>
              </a:lnSpc>
            </a:pPr>
            <a:r>
              <a:rPr lang="en-US" sz="1333">
                <a:solidFill>
                  <a:srgbClr val="000000"/>
                </a:solidFill>
                <a:latin typeface="Articulat"/>
                <a:ea typeface="Articulat"/>
                <a:cs typeface="Articulat"/>
                <a:sym typeface="Articulat"/>
              </a:rPr>
              <a:t>1-way or 2-way transfer of health information between systems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9217965" y="3544725"/>
            <a:ext cx="1974394" cy="404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599"/>
              </a:lnSpc>
            </a:pPr>
            <a:r>
              <a:rPr lang="en-US" sz="1333">
                <a:solidFill>
                  <a:srgbClr val="000000"/>
                </a:solidFill>
                <a:latin typeface="Articulat"/>
                <a:ea typeface="Articulat"/>
                <a:cs typeface="Articulat"/>
                <a:sym typeface="Articulat"/>
              </a:rPr>
              <a:t>Secure and efficient access management</a:t>
            </a:r>
          </a:p>
        </p:txBody>
      </p:sp>
      <p:grpSp>
        <p:nvGrpSpPr>
          <p:cNvPr id="43" name="Group 43"/>
          <p:cNvGrpSpPr/>
          <p:nvPr/>
        </p:nvGrpSpPr>
        <p:grpSpPr>
          <a:xfrm>
            <a:off x="952248" y="5186212"/>
            <a:ext cx="2088579" cy="1289086"/>
            <a:chOff x="0" y="0"/>
            <a:chExt cx="825118" cy="509269"/>
          </a:xfrm>
        </p:grpSpPr>
        <p:sp>
          <p:nvSpPr>
            <p:cNvPr id="44" name="Freeform 44"/>
            <p:cNvSpPr/>
            <p:nvPr/>
          </p:nvSpPr>
          <p:spPr>
            <a:xfrm>
              <a:off x="0" y="0"/>
              <a:ext cx="825118" cy="509269"/>
            </a:xfrm>
            <a:custGeom>
              <a:avLst/>
              <a:gdLst/>
              <a:ahLst/>
              <a:cxnLst/>
              <a:rect l="l" t="t" r="r" b="b"/>
              <a:pathLst>
                <a:path w="825118" h="509269">
                  <a:moveTo>
                    <a:pt x="34597" y="0"/>
                  </a:moveTo>
                  <a:lnTo>
                    <a:pt x="790521" y="0"/>
                  </a:lnTo>
                  <a:cubicBezTo>
                    <a:pt x="809628" y="0"/>
                    <a:pt x="825118" y="15489"/>
                    <a:pt x="825118" y="34597"/>
                  </a:cubicBezTo>
                  <a:lnTo>
                    <a:pt x="825118" y="474672"/>
                  </a:lnTo>
                  <a:cubicBezTo>
                    <a:pt x="825118" y="493779"/>
                    <a:pt x="809628" y="509269"/>
                    <a:pt x="790521" y="509269"/>
                  </a:cubicBezTo>
                  <a:lnTo>
                    <a:pt x="34597" y="509269"/>
                  </a:lnTo>
                  <a:cubicBezTo>
                    <a:pt x="15489" y="509269"/>
                    <a:pt x="0" y="493779"/>
                    <a:pt x="0" y="474672"/>
                  </a:cubicBezTo>
                  <a:lnTo>
                    <a:pt x="0" y="34597"/>
                  </a:lnTo>
                  <a:cubicBezTo>
                    <a:pt x="0" y="15489"/>
                    <a:pt x="15489" y="0"/>
                    <a:pt x="3459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CAFEF9">
                    <a:alpha val="100000"/>
                  </a:srgbClr>
                </a:gs>
                <a:gs pos="100000">
                  <a:srgbClr val="94D8FF">
                    <a:alpha val="100000"/>
                  </a:srgbClr>
                </a:gs>
              </a:gsLst>
              <a:lin ang="0"/>
            </a:gra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00"/>
            </a:p>
          </p:txBody>
        </p:sp>
        <p:sp>
          <p:nvSpPr>
            <p:cNvPr id="45" name="TextBox 45"/>
            <p:cNvSpPr txBox="1"/>
            <p:nvPr/>
          </p:nvSpPr>
          <p:spPr>
            <a:xfrm>
              <a:off x="0" y="-9525"/>
              <a:ext cx="825118" cy="518794"/>
            </a:xfrm>
            <a:prstGeom prst="rect">
              <a:avLst/>
            </a:prstGeom>
          </p:spPr>
          <p:txBody>
            <a:bodyPr lIns="33867" tIns="33867" rIns="33867" bIns="33867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600"/>
                </a:lnSpc>
              </a:pPr>
              <a:endParaRPr sz="800"/>
            </a:p>
          </p:txBody>
        </p:sp>
      </p:grpSp>
      <p:grpSp>
        <p:nvGrpSpPr>
          <p:cNvPr id="46" name="Group 46"/>
          <p:cNvGrpSpPr/>
          <p:nvPr/>
        </p:nvGrpSpPr>
        <p:grpSpPr>
          <a:xfrm>
            <a:off x="776191" y="4846599"/>
            <a:ext cx="2440692" cy="679224"/>
            <a:chOff x="0" y="0"/>
            <a:chExt cx="964224" cy="268335"/>
          </a:xfrm>
        </p:grpSpPr>
        <p:sp>
          <p:nvSpPr>
            <p:cNvPr id="47" name="Freeform 47"/>
            <p:cNvSpPr/>
            <p:nvPr/>
          </p:nvSpPr>
          <p:spPr>
            <a:xfrm>
              <a:off x="0" y="0"/>
              <a:ext cx="964224" cy="268335"/>
            </a:xfrm>
            <a:custGeom>
              <a:avLst/>
              <a:gdLst/>
              <a:ahLst/>
              <a:cxnLst/>
              <a:rect l="l" t="t" r="r" b="b"/>
              <a:pathLst>
                <a:path w="964224" h="268335">
                  <a:moveTo>
                    <a:pt x="50752" y="0"/>
                  </a:moveTo>
                  <a:lnTo>
                    <a:pt x="913472" y="0"/>
                  </a:lnTo>
                  <a:cubicBezTo>
                    <a:pt x="941501" y="0"/>
                    <a:pt x="964224" y="22723"/>
                    <a:pt x="964224" y="50752"/>
                  </a:cubicBezTo>
                  <a:lnTo>
                    <a:pt x="964224" y="217583"/>
                  </a:lnTo>
                  <a:cubicBezTo>
                    <a:pt x="964224" y="245613"/>
                    <a:pt x="941501" y="268335"/>
                    <a:pt x="913472" y="268335"/>
                  </a:cubicBezTo>
                  <a:lnTo>
                    <a:pt x="50752" y="268335"/>
                  </a:lnTo>
                  <a:cubicBezTo>
                    <a:pt x="22723" y="268335"/>
                    <a:pt x="0" y="245613"/>
                    <a:pt x="0" y="217583"/>
                  </a:cubicBezTo>
                  <a:lnTo>
                    <a:pt x="0" y="50752"/>
                  </a:lnTo>
                  <a:cubicBezTo>
                    <a:pt x="0" y="22723"/>
                    <a:pt x="22723" y="0"/>
                    <a:pt x="50752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E70000">
                    <a:alpha val="100000"/>
                  </a:srgbClr>
                </a:gs>
                <a:gs pos="100000">
                  <a:srgbClr val="FF8152">
                    <a:alpha val="100000"/>
                  </a:srgbClr>
                </a:gs>
              </a:gsLst>
              <a:lin ang="0"/>
            </a:gra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00"/>
            </a:p>
          </p:txBody>
        </p:sp>
        <p:sp>
          <p:nvSpPr>
            <p:cNvPr id="48" name="TextBox 48"/>
            <p:cNvSpPr txBox="1"/>
            <p:nvPr/>
          </p:nvSpPr>
          <p:spPr>
            <a:xfrm>
              <a:off x="0" y="-9525"/>
              <a:ext cx="964224" cy="277860"/>
            </a:xfrm>
            <a:prstGeom prst="rect">
              <a:avLst/>
            </a:prstGeom>
          </p:spPr>
          <p:txBody>
            <a:bodyPr lIns="33867" tIns="33867" rIns="33867" bIns="33867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600"/>
                </a:lnSpc>
              </a:pPr>
              <a:endParaRPr sz="800"/>
            </a:p>
          </p:txBody>
        </p:sp>
      </p:grpSp>
      <p:grpSp>
        <p:nvGrpSpPr>
          <p:cNvPr id="49" name="Group 49"/>
          <p:cNvGrpSpPr/>
          <p:nvPr/>
        </p:nvGrpSpPr>
        <p:grpSpPr>
          <a:xfrm>
            <a:off x="3685223" y="5186212"/>
            <a:ext cx="2088579" cy="1289086"/>
            <a:chOff x="0" y="0"/>
            <a:chExt cx="825118" cy="509269"/>
          </a:xfrm>
        </p:grpSpPr>
        <p:sp>
          <p:nvSpPr>
            <p:cNvPr id="50" name="Freeform 50"/>
            <p:cNvSpPr/>
            <p:nvPr/>
          </p:nvSpPr>
          <p:spPr>
            <a:xfrm>
              <a:off x="0" y="0"/>
              <a:ext cx="825118" cy="509269"/>
            </a:xfrm>
            <a:custGeom>
              <a:avLst/>
              <a:gdLst/>
              <a:ahLst/>
              <a:cxnLst/>
              <a:rect l="l" t="t" r="r" b="b"/>
              <a:pathLst>
                <a:path w="825118" h="509269">
                  <a:moveTo>
                    <a:pt x="34597" y="0"/>
                  </a:moveTo>
                  <a:lnTo>
                    <a:pt x="790521" y="0"/>
                  </a:lnTo>
                  <a:cubicBezTo>
                    <a:pt x="809628" y="0"/>
                    <a:pt x="825118" y="15489"/>
                    <a:pt x="825118" y="34597"/>
                  </a:cubicBezTo>
                  <a:lnTo>
                    <a:pt x="825118" y="474672"/>
                  </a:lnTo>
                  <a:cubicBezTo>
                    <a:pt x="825118" y="493779"/>
                    <a:pt x="809628" y="509269"/>
                    <a:pt x="790521" y="509269"/>
                  </a:cubicBezTo>
                  <a:lnTo>
                    <a:pt x="34597" y="509269"/>
                  </a:lnTo>
                  <a:cubicBezTo>
                    <a:pt x="15489" y="509269"/>
                    <a:pt x="0" y="493779"/>
                    <a:pt x="0" y="474672"/>
                  </a:cubicBezTo>
                  <a:lnTo>
                    <a:pt x="0" y="34597"/>
                  </a:lnTo>
                  <a:cubicBezTo>
                    <a:pt x="0" y="15489"/>
                    <a:pt x="15489" y="0"/>
                    <a:pt x="3459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CAFEF9">
                    <a:alpha val="100000"/>
                  </a:srgbClr>
                </a:gs>
                <a:gs pos="100000">
                  <a:srgbClr val="94D8FF">
                    <a:alpha val="100000"/>
                  </a:srgbClr>
                </a:gs>
              </a:gsLst>
              <a:lin ang="0"/>
            </a:gra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00"/>
            </a:p>
          </p:txBody>
        </p:sp>
        <p:sp>
          <p:nvSpPr>
            <p:cNvPr id="51" name="TextBox 51"/>
            <p:cNvSpPr txBox="1"/>
            <p:nvPr/>
          </p:nvSpPr>
          <p:spPr>
            <a:xfrm>
              <a:off x="0" y="-9525"/>
              <a:ext cx="825118" cy="518794"/>
            </a:xfrm>
            <a:prstGeom prst="rect">
              <a:avLst/>
            </a:prstGeom>
          </p:spPr>
          <p:txBody>
            <a:bodyPr lIns="33867" tIns="33867" rIns="33867" bIns="33867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600"/>
                </a:lnSpc>
              </a:pPr>
              <a:endParaRPr sz="800"/>
            </a:p>
          </p:txBody>
        </p:sp>
      </p:grpSp>
      <p:grpSp>
        <p:nvGrpSpPr>
          <p:cNvPr id="52" name="Group 52"/>
          <p:cNvGrpSpPr/>
          <p:nvPr/>
        </p:nvGrpSpPr>
        <p:grpSpPr>
          <a:xfrm>
            <a:off x="3518865" y="4846599"/>
            <a:ext cx="2440692" cy="679224"/>
            <a:chOff x="0" y="0"/>
            <a:chExt cx="964224" cy="268335"/>
          </a:xfrm>
        </p:grpSpPr>
        <p:sp>
          <p:nvSpPr>
            <p:cNvPr id="53" name="Freeform 53"/>
            <p:cNvSpPr/>
            <p:nvPr/>
          </p:nvSpPr>
          <p:spPr>
            <a:xfrm>
              <a:off x="0" y="0"/>
              <a:ext cx="964224" cy="268335"/>
            </a:xfrm>
            <a:custGeom>
              <a:avLst/>
              <a:gdLst/>
              <a:ahLst/>
              <a:cxnLst/>
              <a:rect l="l" t="t" r="r" b="b"/>
              <a:pathLst>
                <a:path w="964224" h="268335">
                  <a:moveTo>
                    <a:pt x="50752" y="0"/>
                  </a:moveTo>
                  <a:lnTo>
                    <a:pt x="913472" y="0"/>
                  </a:lnTo>
                  <a:cubicBezTo>
                    <a:pt x="941501" y="0"/>
                    <a:pt x="964224" y="22723"/>
                    <a:pt x="964224" y="50752"/>
                  </a:cubicBezTo>
                  <a:lnTo>
                    <a:pt x="964224" y="217583"/>
                  </a:lnTo>
                  <a:cubicBezTo>
                    <a:pt x="964224" y="245613"/>
                    <a:pt x="941501" y="268335"/>
                    <a:pt x="913472" y="268335"/>
                  </a:cubicBezTo>
                  <a:lnTo>
                    <a:pt x="50752" y="268335"/>
                  </a:lnTo>
                  <a:cubicBezTo>
                    <a:pt x="22723" y="268335"/>
                    <a:pt x="0" y="245613"/>
                    <a:pt x="0" y="217583"/>
                  </a:cubicBezTo>
                  <a:lnTo>
                    <a:pt x="0" y="50752"/>
                  </a:lnTo>
                  <a:cubicBezTo>
                    <a:pt x="0" y="22723"/>
                    <a:pt x="22723" y="0"/>
                    <a:pt x="50752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E70000">
                    <a:alpha val="100000"/>
                  </a:srgbClr>
                </a:gs>
                <a:gs pos="100000">
                  <a:srgbClr val="FF8152">
                    <a:alpha val="100000"/>
                  </a:srgbClr>
                </a:gs>
              </a:gsLst>
              <a:lin ang="0"/>
            </a:gra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00"/>
            </a:p>
          </p:txBody>
        </p:sp>
        <p:sp>
          <p:nvSpPr>
            <p:cNvPr id="54" name="TextBox 54"/>
            <p:cNvSpPr txBox="1"/>
            <p:nvPr/>
          </p:nvSpPr>
          <p:spPr>
            <a:xfrm>
              <a:off x="0" y="-9525"/>
              <a:ext cx="964224" cy="277860"/>
            </a:xfrm>
            <a:prstGeom prst="rect">
              <a:avLst/>
            </a:prstGeom>
          </p:spPr>
          <p:txBody>
            <a:bodyPr lIns="33867" tIns="33867" rIns="33867" bIns="33867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600"/>
                </a:lnSpc>
              </a:pPr>
              <a:endParaRPr sz="800"/>
            </a:p>
          </p:txBody>
        </p:sp>
      </p:grpSp>
      <p:grpSp>
        <p:nvGrpSpPr>
          <p:cNvPr id="55" name="Group 55"/>
          <p:cNvGrpSpPr/>
          <p:nvPr/>
        </p:nvGrpSpPr>
        <p:grpSpPr>
          <a:xfrm>
            <a:off x="6486921" y="5286778"/>
            <a:ext cx="2088579" cy="1289086"/>
            <a:chOff x="0" y="0"/>
            <a:chExt cx="825118" cy="509269"/>
          </a:xfrm>
        </p:grpSpPr>
        <p:sp>
          <p:nvSpPr>
            <p:cNvPr id="56" name="Freeform 56"/>
            <p:cNvSpPr/>
            <p:nvPr/>
          </p:nvSpPr>
          <p:spPr>
            <a:xfrm>
              <a:off x="0" y="0"/>
              <a:ext cx="825118" cy="509269"/>
            </a:xfrm>
            <a:custGeom>
              <a:avLst/>
              <a:gdLst/>
              <a:ahLst/>
              <a:cxnLst/>
              <a:rect l="l" t="t" r="r" b="b"/>
              <a:pathLst>
                <a:path w="825118" h="509269">
                  <a:moveTo>
                    <a:pt x="34597" y="0"/>
                  </a:moveTo>
                  <a:lnTo>
                    <a:pt x="790521" y="0"/>
                  </a:lnTo>
                  <a:cubicBezTo>
                    <a:pt x="809628" y="0"/>
                    <a:pt x="825118" y="15489"/>
                    <a:pt x="825118" y="34597"/>
                  </a:cubicBezTo>
                  <a:lnTo>
                    <a:pt x="825118" y="474672"/>
                  </a:lnTo>
                  <a:cubicBezTo>
                    <a:pt x="825118" y="493779"/>
                    <a:pt x="809628" y="509269"/>
                    <a:pt x="790521" y="509269"/>
                  </a:cubicBezTo>
                  <a:lnTo>
                    <a:pt x="34597" y="509269"/>
                  </a:lnTo>
                  <a:cubicBezTo>
                    <a:pt x="15489" y="509269"/>
                    <a:pt x="0" y="493779"/>
                    <a:pt x="0" y="474672"/>
                  </a:cubicBezTo>
                  <a:lnTo>
                    <a:pt x="0" y="34597"/>
                  </a:lnTo>
                  <a:cubicBezTo>
                    <a:pt x="0" y="15489"/>
                    <a:pt x="15489" y="0"/>
                    <a:pt x="3459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CAFEF9">
                    <a:alpha val="100000"/>
                  </a:srgbClr>
                </a:gs>
                <a:gs pos="100000">
                  <a:srgbClr val="94D8FF">
                    <a:alpha val="100000"/>
                  </a:srgbClr>
                </a:gs>
              </a:gsLst>
              <a:lin ang="0"/>
            </a:gra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00"/>
            </a:p>
          </p:txBody>
        </p:sp>
        <p:sp>
          <p:nvSpPr>
            <p:cNvPr id="57" name="TextBox 57"/>
            <p:cNvSpPr txBox="1"/>
            <p:nvPr/>
          </p:nvSpPr>
          <p:spPr>
            <a:xfrm>
              <a:off x="0" y="-9525"/>
              <a:ext cx="825118" cy="518794"/>
            </a:xfrm>
            <a:prstGeom prst="rect">
              <a:avLst/>
            </a:prstGeom>
          </p:spPr>
          <p:txBody>
            <a:bodyPr lIns="33867" tIns="33867" rIns="33867" bIns="33867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600"/>
                </a:lnSpc>
              </a:pPr>
              <a:endParaRPr sz="800"/>
            </a:p>
          </p:txBody>
        </p:sp>
      </p:grpSp>
      <p:grpSp>
        <p:nvGrpSpPr>
          <p:cNvPr id="58" name="Group 58"/>
          <p:cNvGrpSpPr/>
          <p:nvPr/>
        </p:nvGrpSpPr>
        <p:grpSpPr>
          <a:xfrm>
            <a:off x="6251841" y="4846599"/>
            <a:ext cx="2440692" cy="679224"/>
            <a:chOff x="0" y="0"/>
            <a:chExt cx="964224" cy="268335"/>
          </a:xfrm>
        </p:grpSpPr>
        <p:sp>
          <p:nvSpPr>
            <p:cNvPr id="59" name="Freeform 59"/>
            <p:cNvSpPr/>
            <p:nvPr/>
          </p:nvSpPr>
          <p:spPr>
            <a:xfrm>
              <a:off x="0" y="0"/>
              <a:ext cx="964224" cy="268335"/>
            </a:xfrm>
            <a:custGeom>
              <a:avLst/>
              <a:gdLst/>
              <a:ahLst/>
              <a:cxnLst/>
              <a:rect l="l" t="t" r="r" b="b"/>
              <a:pathLst>
                <a:path w="964224" h="268335">
                  <a:moveTo>
                    <a:pt x="50752" y="0"/>
                  </a:moveTo>
                  <a:lnTo>
                    <a:pt x="913472" y="0"/>
                  </a:lnTo>
                  <a:cubicBezTo>
                    <a:pt x="941501" y="0"/>
                    <a:pt x="964224" y="22723"/>
                    <a:pt x="964224" y="50752"/>
                  </a:cubicBezTo>
                  <a:lnTo>
                    <a:pt x="964224" y="217583"/>
                  </a:lnTo>
                  <a:cubicBezTo>
                    <a:pt x="964224" y="245613"/>
                    <a:pt x="941501" y="268335"/>
                    <a:pt x="913472" y="268335"/>
                  </a:cubicBezTo>
                  <a:lnTo>
                    <a:pt x="50752" y="268335"/>
                  </a:lnTo>
                  <a:cubicBezTo>
                    <a:pt x="22723" y="268335"/>
                    <a:pt x="0" y="245613"/>
                    <a:pt x="0" y="217583"/>
                  </a:cubicBezTo>
                  <a:lnTo>
                    <a:pt x="0" y="50752"/>
                  </a:lnTo>
                  <a:cubicBezTo>
                    <a:pt x="0" y="22723"/>
                    <a:pt x="22723" y="0"/>
                    <a:pt x="50752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E70000">
                    <a:alpha val="100000"/>
                  </a:srgbClr>
                </a:gs>
                <a:gs pos="100000">
                  <a:srgbClr val="FF8152">
                    <a:alpha val="100000"/>
                  </a:srgbClr>
                </a:gs>
              </a:gsLst>
              <a:lin ang="0"/>
            </a:gra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00"/>
            </a:p>
          </p:txBody>
        </p:sp>
        <p:sp>
          <p:nvSpPr>
            <p:cNvPr id="60" name="TextBox 60"/>
            <p:cNvSpPr txBox="1"/>
            <p:nvPr/>
          </p:nvSpPr>
          <p:spPr>
            <a:xfrm>
              <a:off x="0" y="-9525"/>
              <a:ext cx="964224" cy="277860"/>
            </a:xfrm>
            <a:prstGeom prst="rect">
              <a:avLst/>
            </a:prstGeom>
          </p:spPr>
          <p:txBody>
            <a:bodyPr lIns="33867" tIns="33867" rIns="33867" bIns="33867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600"/>
                </a:lnSpc>
              </a:pPr>
              <a:endParaRPr sz="800"/>
            </a:p>
          </p:txBody>
        </p:sp>
      </p:grpSp>
      <p:sp>
        <p:nvSpPr>
          <p:cNvPr id="67" name="TextBox 67"/>
          <p:cNvSpPr txBox="1"/>
          <p:nvPr/>
        </p:nvSpPr>
        <p:spPr>
          <a:xfrm>
            <a:off x="900224" y="5053895"/>
            <a:ext cx="2140603" cy="2328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867"/>
              </a:lnSpc>
            </a:pPr>
            <a:r>
              <a:rPr lang="en-US" sz="1333" b="1">
                <a:solidFill>
                  <a:srgbClr val="FDFDFD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Rule Engine</a:t>
            </a:r>
          </a:p>
        </p:txBody>
      </p:sp>
      <p:sp>
        <p:nvSpPr>
          <p:cNvPr id="68" name="TextBox 68"/>
          <p:cNvSpPr txBox="1"/>
          <p:nvPr/>
        </p:nvSpPr>
        <p:spPr>
          <a:xfrm>
            <a:off x="3633199" y="5053895"/>
            <a:ext cx="2140603" cy="2328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867"/>
              </a:lnSpc>
            </a:pPr>
            <a:r>
              <a:rPr lang="en-US" sz="1333" b="1">
                <a:solidFill>
                  <a:srgbClr val="FDFDFD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Alert Generation</a:t>
            </a:r>
          </a:p>
        </p:txBody>
      </p:sp>
      <p:sp>
        <p:nvSpPr>
          <p:cNvPr id="69" name="TextBox 69"/>
          <p:cNvSpPr txBox="1"/>
          <p:nvPr/>
        </p:nvSpPr>
        <p:spPr>
          <a:xfrm>
            <a:off x="6472058" y="4954549"/>
            <a:ext cx="2140603" cy="4678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867"/>
              </a:lnSpc>
            </a:pPr>
            <a:r>
              <a:rPr lang="en-US" sz="1333" b="1">
                <a:solidFill>
                  <a:srgbClr val="FDFDFD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Dashboard &amp; Advanced Analytics</a:t>
            </a:r>
          </a:p>
        </p:txBody>
      </p:sp>
      <p:sp>
        <p:nvSpPr>
          <p:cNvPr id="71" name="TextBox 71"/>
          <p:cNvSpPr txBox="1"/>
          <p:nvPr/>
        </p:nvSpPr>
        <p:spPr>
          <a:xfrm>
            <a:off x="1069478" y="5652824"/>
            <a:ext cx="1872794" cy="7151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866"/>
              </a:lnSpc>
            </a:pPr>
            <a:r>
              <a:rPr lang="en-US" sz="1333">
                <a:solidFill>
                  <a:srgbClr val="000000"/>
                </a:solidFill>
                <a:latin typeface="Articulat"/>
                <a:ea typeface="Articulat"/>
                <a:cs typeface="Articulat"/>
                <a:sym typeface="Articulat"/>
              </a:rPr>
              <a:t>Rule creation for important events that need to be monitored </a:t>
            </a:r>
          </a:p>
        </p:txBody>
      </p:sp>
      <p:sp>
        <p:nvSpPr>
          <p:cNvPr id="72" name="TextBox 72"/>
          <p:cNvSpPr txBox="1"/>
          <p:nvPr/>
        </p:nvSpPr>
        <p:spPr>
          <a:xfrm>
            <a:off x="3791063" y="5678223"/>
            <a:ext cx="1872794" cy="6093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599"/>
              </a:lnSpc>
            </a:pPr>
            <a:r>
              <a:rPr lang="en-US" sz="1333">
                <a:solidFill>
                  <a:srgbClr val="000000"/>
                </a:solidFill>
                <a:latin typeface="Articulat"/>
                <a:ea typeface="Articulat"/>
                <a:cs typeface="Articulat"/>
                <a:sym typeface="Articulat"/>
              </a:rPr>
              <a:t>Generate alerts on important events across multiple dashboards</a:t>
            </a:r>
          </a:p>
        </p:txBody>
      </p:sp>
      <p:sp>
        <p:nvSpPr>
          <p:cNvPr id="73" name="TextBox 73"/>
          <p:cNvSpPr txBox="1"/>
          <p:nvPr/>
        </p:nvSpPr>
        <p:spPr>
          <a:xfrm>
            <a:off x="6486920" y="5671874"/>
            <a:ext cx="1973037" cy="7177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439"/>
              </a:lnSpc>
            </a:pPr>
            <a:r>
              <a:rPr lang="en-US" sz="1199" dirty="0">
                <a:solidFill>
                  <a:srgbClr val="000000"/>
                </a:solidFill>
                <a:latin typeface="Articulat"/>
                <a:ea typeface="Articulat"/>
                <a:cs typeface="Articulat"/>
                <a:sym typeface="Articulat"/>
              </a:rPr>
              <a:t>Publish dashboards and reports for monitoring &amp; evaluation. ML models for forecasting and prediction </a:t>
            </a:r>
          </a:p>
        </p:txBody>
      </p:sp>
      <p:sp>
        <p:nvSpPr>
          <p:cNvPr id="75" name="Freeform 75"/>
          <p:cNvSpPr/>
          <p:nvPr/>
        </p:nvSpPr>
        <p:spPr>
          <a:xfrm>
            <a:off x="11286725" y="14987"/>
            <a:ext cx="905275" cy="572353"/>
          </a:xfrm>
          <a:custGeom>
            <a:avLst/>
            <a:gdLst/>
            <a:ahLst/>
            <a:cxnLst/>
            <a:rect l="l" t="t" r="r" b="b"/>
            <a:pathLst>
              <a:path w="1357912" h="858529">
                <a:moveTo>
                  <a:pt x="0" y="0"/>
                </a:moveTo>
                <a:lnTo>
                  <a:pt x="1357912" y="0"/>
                </a:lnTo>
                <a:lnTo>
                  <a:pt x="1357912" y="858529"/>
                </a:lnTo>
                <a:lnTo>
                  <a:pt x="0" y="85852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/>
          </a:p>
        </p:txBody>
      </p:sp>
    </p:spTree>
  </p:cSld>
  <p:clrMapOvr>
    <a:masterClrMapping/>
  </p:clrMapOvr>
  <p:transition spd="slow">
    <p:push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D04E1FA-C82C-A8E3-F7E4-C7375DB475AB}"/>
              </a:ext>
            </a:extLst>
          </p:cNvPr>
          <p:cNvSpPr/>
          <p:nvPr/>
        </p:nvSpPr>
        <p:spPr>
          <a:xfrm>
            <a:off x="404037" y="301163"/>
            <a:ext cx="821805" cy="4750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11425508" y="566475"/>
            <a:ext cx="298599" cy="298599"/>
          </a:xfrm>
          <a:custGeom>
            <a:avLst/>
            <a:gdLst/>
            <a:ahLst/>
            <a:cxnLst/>
            <a:rect l="l" t="t" r="r" b="b"/>
            <a:pathLst>
              <a:path w="447898" h="447898">
                <a:moveTo>
                  <a:pt x="0" y="0"/>
                </a:moveTo>
                <a:lnTo>
                  <a:pt x="447897" y="0"/>
                </a:lnTo>
                <a:lnTo>
                  <a:pt x="447897" y="447898"/>
                </a:lnTo>
                <a:lnTo>
                  <a:pt x="0" y="44789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/>
          </a:p>
        </p:txBody>
      </p:sp>
      <p:sp>
        <p:nvSpPr>
          <p:cNvPr id="3" name="AutoShape 3"/>
          <p:cNvSpPr/>
          <p:nvPr/>
        </p:nvSpPr>
        <p:spPr>
          <a:xfrm>
            <a:off x="304531" y="1035397"/>
            <a:ext cx="11543263" cy="0"/>
          </a:xfrm>
          <a:prstGeom prst="line">
            <a:avLst/>
          </a:prstGeom>
          <a:ln w="9525" cap="flat">
            <a:solidFill>
              <a:srgbClr val="DE2228"/>
            </a:solidFill>
            <a:prstDash val="solid"/>
            <a:headEnd type="none" w="sm" len="sm"/>
            <a:tailEnd type="none" w="sm" len="sm"/>
          </a:ln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/>
          </a:p>
        </p:txBody>
      </p:sp>
      <p:sp>
        <p:nvSpPr>
          <p:cNvPr id="11" name="Freeform 11"/>
          <p:cNvSpPr/>
          <p:nvPr/>
        </p:nvSpPr>
        <p:spPr>
          <a:xfrm>
            <a:off x="6729726" y="2220993"/>
            <a:ext cx="756597" cy="756597"/>
          </a:xfrm>
          <a:custGeom>
            <a:avLst/>
            <a:gdLst/>
            <a:ahLst/>
            <a:cxnLst/>
            <a:rect l="l" t="t" r="r" b="b"/>
            <a:pathLst>
              <a:path w="1134895" h="1134895">
                <a:moveTo>
                  <a:pt x="0" y="0"/>
                </a:moveTo>
                <a:lnTo>
                  <a:pt x="1134895" y="0"/>
                </a:lnTo>
                <a:lnTo>
                  <a:pt x="1134895" y="1134895"/>
                </a:lnTo>
                <a:lnTo>
                  <a:pt x="0" y="113489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/>
          </a:p>
        </p:txBody>
      </p:sp>
      <p:sp>
        <p:nvSpPr>
          <p:cNvPr id="18" name="Freeform 18"/>
          <p:cNvSpPr/>
          <p:nvPr/>
        </p:nvSpPr>
        <p:spPr>
          <a:xfrm>
            <a:off x="1225842" y="4557219"/>
            <a:ext cx="672943" cy="593872"/>
          </a:xfrm>
          <a:custGeom>
            <a:avLst/>
            <a:gdLst/>
            <a:ahLst/>
            <a:cxnLst/>
            <a:rect l="l" t="t" r="r" b="b"/>
            <a:pathLst>
              <a:path w="1009414" h="890808">
                <a:moveTo>
                  <a:pt x="0" y="0"/>
                </a:moveTo>
                <a:lnTo>
                  <a:pt x="1009414" y="0"/>
                </a:lnTo>
                <a:lnTo>
                  <a:pt x="1009414" y="890808"/>
                </a:lnTo>
                <a:lnTo>
                  <a:pt x="0" y="89080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/>
          </a:p>
        </p:txBody>
      </p:sp>
      <p:sp>
        <p:nvSpPr>
          <p:cNvPr id="19" name="Freeform 19"/>
          <p:cNvSpPr/>
          <p:nvPr/>
        </p:nvSpPr>
        <p:spPr>
          <a:xfrm>
            <a:off x="6729725" y="4494476"/>
            <a:ext cx="792680" cy="719357"/>
          </a:xfrm>
          <a:custGeom>
            <a:avLst/>
            <a:gdLst/>
            <a:ahLst/>
            <a:cxnLst/>
            <a:rect l="l" t="t" r="r" b="b"/>
            <a:pathLst>
              <a:path w="1189020" h="1079036">
                <a:moveTo>
                  <a:pt x="0" y="0"/>
                </a:moveTo>
                <a:lnTo>
                  <a:pt x="1189020" y="0"/>
                </a:lnTo>
                <a:lnTo>
                  <a:pt x="1189020" y="1079036"/>
                </a:lnTo>
                <a:lnTo>
                  <a:pt x="0" y="107903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/>
          </a:p>
        </p:txBody>
      </p:sp>
      <p:sp>
        <p:nvSpPr>
          <p:cNvPr id="20" name="TextBox 20"/>
          <p:cNvSpPr txBox="1"/>
          <p:nvPr/>
        </p:nvSpPr>
        <p:spPr>
          <a:xfrm>
            <a:off x="467893" y="254356"/>
            <a:ext cx="9347469" cy="4681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3555"/>
              </a:lnSpc>
            </a:pPr>
            <a:r>
              <a:rPr lang="en-US" sz="3600" b="1" spc="-165" dirty="0">
                <a:solidFill>
                  <a:srgbClr val="000000"/>
                </a:solidFill>
                <a:latin typeface="Articulat Medium"/>
                <a:ea typeface="Articulat Medium"/>
                <a:cs typeface="Articulat Medium"/>
                <a:sym typeface="Articulat Medium"/>
              </a:rPr>
              <a:t>DATA ECOSYSTEM DASHBOARD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2135585" y="2436160"/>
            <a:ext cx="3198422" cy="7095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ts val="1912"/>
              </a:lnSpc>
            </a:pPr>
            <a:r>
              <a:rPr lang="en-US" sz="1365" b="1">
                <a:solidFill>
                  <a:srgbClr val="FDFDFD"/>
                </a:solidFill>
                <a:latin typeface="Articulat Medium"/>
                <a:ea typeface="Articulat Medium"/>
                <a:cs typeface="Articulat Medium"/>
                <a:sym typeface="Articulat Medium"/>
              </a:rPr>
              <a:t>Ensure smooth data exchange between diverse health systems using HAPI FHIR for standardization and compatibility.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7661111" y="2316355"/>
            <a:ext cx="3198422" cy="7162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ts val="1912"/>
              </a:lnSpc>
            </a:pPr>
            <a:r>
              <a:rPr lang="en-US" sz="1365" b="1" dirty="0">
                <a:solidFill>
                  <a:srgbClr val="FFFFFF"/>
                </a:solidFill>
                <a:latin typeface="Articulat Medium"/>
                <a:ea typeface="Articulat Medium"/>
                <a:cs typeface="Articulat Medium"/>
                <a:sym typeface="Articulat Medium"/>
              </a:rPr>
              <a:t>Serve as a central hub for managing data exchange protocols, supporting real-time, online, and batch data transfer.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2135585" y="4571218"/>
            <a:ext cx="3198422" cy="9599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ts val="1912"/>
              </a:lnSpc>
            </a:pPr>
            <a:r>
              <a:rPr lang="en-US" sz="1365" b="1">
                <a:solidFill>
                  <a:srgbClr val="FDFDFD"/>
                </a:solidFill>
                <a:latin typeface="Articulat Medium"/>
                <a:ea typeface="Articulat Medium"/>
                <a:cs typeface="Articulat Medium"/>
                <a:sym typeface="Articulat Medium"/>
              </a:rPr>
              <a:t>Enable simple setup and configuration of data exchange protocols with customizable mapping between source systems and FHIR standards.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7661111" y="4571218"/>
            <a:ext cx="3198422" cy="7095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ts val="1912"/>
              </a:lnSpc>
            </a:pPr>
            <a:r>
              <a:rPr lang="en-US" sz="1365" b="1">
                <a:solidFill>
                  <a:srgbClr val="FFFFFF"/>
                </a:solidFill>
                <a:latin typeface="Articulat Medium"/>
                <a:ea typeface="Articulat Medium"/>
                <a:cs typeface="Articulat Medium"/>
                <a:sym typeface="Articulat Medium"/>
              </a:rPr>
              <a:t>Ensure the secure transmission of health information, complying with strict data privacy and security standards.</a:t>
            </a:r>
          </a:p>
        </p:txBody>
      </p:sp>
      <p:sp>
        <p:nvSpPr>
          <p:cNvPr id="29" name="Freeform 29"/>
          <p:cNvSpPr/>
          <p:nvPr/>
        </p:nvSpPr>
        <p:spPr>
          <a:xfrm>
            <a:off x="11286725" y="14987"/>
            <a:ext cx="905275" cy="572353"/>
          </a:xfrm>
          <a:custGeom>
            <a:avLst/>
            <a:gdLst/>
            <a:ahLst/>
            <a:cxnLst/>
            <a:rect l="l" t="t" r="r" b="b"/>
            <a:pathLst>
              <a:path w="1357912" h="858529">
                <a:moveTo>
                  <a:pt x="0" y="0"/>
                </a:moveTo>
                <a:lnTo>
                  <a:pt x="1357912" y="0"/>
                </a:lnTo>
                <a:lnTo>
                  <a:pt x="1357912" y="858529"/>
                </a:lnTo>
                <a:lnTo>
                  <a:pt x="0" y="85852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/>
          </a:p>
        </p:txBody>
      </p:sp>
      <p:pic>
        <p:nvPicPr>
          <p:cNvPr id="30" name="Google Shape;782;p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117601" y="1190637"/>
            <a:ext cx="9741932" cy="49815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14138014"/>
      </p:ext>
    </p:extLst>
  </p:cSld>
  <p:clrMapOvr>
    <a:masterClrMapping/>
  </p:clrMapOvr>
  <p:transition spd="slow">
    <p:push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2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International AIDS Society">
  <a:themeElements>
    <a:clrScheme name="Benutzerdefiniert 114">
      <a:dk1>
        <a:sysClr val="windowText" lastClr="000000"/>
      </a:dk1>
      <a:lt1>
        <a:sysClr val="window" lastClr="FFFFFF"/>
      </a:lt1>
      <a:dk2>
        <a:srgbClr val="7F7F7F"/>
      </a:dk2>
      <a:lt2>
        <a:srgbClr val="D8D8D8"/>
      </a:lt2>
      <a:accent1>
        <a:srgbClr val="E0001B"/>
      </a:accent1>
      <a:accent2>
        <a:srgbClr val="C8F04B"/>
      </a:accent2>
      <a:accent3>
        <a:srgbClr val="472482"/>
      </a:accent3>
      <a:accent4>
        <a:srgbClr val="8CCDCD"/>
      </a:accent4>
      <a:accent5>
        <a:srgbClr val="B4BEA5"/>
      </a:accent5>
      <a:accent6>
        <a:srgbClr val="7F7F7F"/>
      </a:accent6>
      <a:hlink>
        <a:srgbClr val="000000"/>
      </a:hlink>
      <a:folHlink>
        <a:srgbClr val="000000"/>
      </a:folHlink>
    </a:clrScheme>
    <a:fontScheme name="Benutzerdefiniert 237">
      <a:majorFont>
        <a:latin typeface="IAS Ribbon Sans Bold"/>
        <a:ea typeface=""/>
        <a:cs typeface=""/>
      </a:majorFont>
      <a:minorFont>
        <a:latin typeface="IAS Ribbo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IAS_PowerPoint_RibbonSans.potx" id="{88D7CBDE-7317-4E29-B999-965A3AAD1E9B}" vid="{50386B3A-36BF-43A5-BC9E-87D4488A8112}"/>
    </a:ext>
  </a:extLst>
</a:theme>
</file>

<file path=ppt/theme/theme2.xml><?xml version="1.0" encoding="utf-8"?>
<a:theme xmlns:a="http://schemas.openxmlformats.org/drawingml/2006/main" name="1_IAS2023">
  <a:themeElements>
    <a:clrScheme name="IAS 2025">
      <a:dk1>
        <a:srgbClr val="000000"/>
      </a:dk1>
      <a:lt1>
        <a:srgbClr val="FFFFFF"/>
      </a:lt1>
      <a:dk2>
        <a:srgbClr val="CC0022"/>
      </a:dk2>
      <a:lt2>
        <a:srgbClr val="FFFFFF"/>
      </a:lt2>
      <a:accent1>
        <a:srgbClr val="1C1D1D"/>
      </a:accent1>
      <a:accent2>
        <a:srgbClr val="B2B2B2"/>
      </a:accent2>
      <a:accent3>
        <a:srgbClr val="CC0022"/>
      </a:accent3>
      <a:accent4>
        <a:srgbClr val="346CFF"/>
      </a:accent4>
      <a:accent5>
        <a:srgbClr val="FF8D00"/>
      </a:accent5>
      <a:accent6>
        <a:srgbClr val="8A3FFC"/>
      </a:accent6>
      <a:hlink>
        <a:srgbClr val="CC0022"/>
      </a:hlink>
      <a:folHlink>
        <a:srgbClr val="CC0022"/>
      </a:folHlink>
    </a:clrScheme>
    <a:fontScheme name="IAS Verdana">
      <a:majorFont>
        <a:latin typeface="Verdana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wrap="square" lIns="288000" tIns="288000" rIns="288000" bIns="288000" rtlCol="0" anchor="t"/>
      <a:lstStyle>
        <a:defPPr algn="l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IAS_unity_24jun25" id="{3B8355CB-5BE6-6848-876C-038126DF2941}" vid="{5721EDEC-C1A6-AD47-B649-6AC6BF08AE6E}"/>
    </a:ext>
  </a:extLst>
</a:theme>
</file>

<file path=ppt/theme/theme3.xml><?xml version="1.0" encoding="utf-8"?>
<a:theme xmlns:a="http://schemas.openxmlformats.org/drawingml/2006/main" name="2022_CCO_Template">
  <a:themeElements>
    <a:clrScheme name="2018 CCO LIVE">
      <a:dk1>
        <a:srgbClr val="455560"/>
      </a:dk1>
      <a:lt1>
        <a:srgbClr val="FFFFFF"/>
      </a:lt1>
      <a:dk2>
        <a:srgbClr val="000000"/>
      </a:dk2>
      <a:lt2>
        <a:srgbClr val="CDCDCF"/>
      </a:lt2>
      <a:accent1>
        <a:srgbClr val="015873"/>
      </a:accent1>
      <a:accent2>
        <a:srgbClr val="4DA1BB"/>
      </a:accent2>
      <a:accent3>
        <a:srgbClr val="E1471D"/>
      </a:accent3>
      <a:accent4>
        <a:srgbClr val="00823B"/>
      </a:accent4>
      <a:accent5>
        <a:srgbClr val="FDB338"/>
      </a:accent5>
      <a:accent6>
        <a:srgbClr val="682E74"/>
      </a:accent6>
      <a:hlink>
        <a:srgbClr val="E1471D"/>
      </a:hlink>
      <a:folHlink>
        <a:srgbClr val="015873"/>
      </a:folHlink>
    </a:clrScheme>
    <a:fontScheme name="CCO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0">
          <a:solidFill>
            <a:schemeClr val="bg1"/>
          </a:solidFill>
          <a:miter lim="800000"/>
          <a:headEnd/>
          <a:tailEnd/>
        </a:ln>
      </a:spPr>
      <a:bodyPr anchor="b"/>
      <a:lstStyle>
        <a:defPPr algn="ctr" eaLnBrk="1" hangingPunct="1">
          <a:spcBef>
            <a:spcPct val="35000"/>
          </a:spcBef>
          <a:spcAft>
            <a:spcPct val="25000"/>
          </a:spcAft>
          <a:buClr>
            <a:schemeClr val="folHlink"/>
          </a:buClr>
          <a:buNone/>
          <a:defRPr sz="1800" b="0" dirty="0">
            <a:solidFill>
              <a:schemeClr val="tx1"/>
            </a:solidFill>
            <a:latin typeface="Calibri" panose="020F0502020204030204" pitchFamily="34" charset="0"/>
          </a:defRPr>
        </a:defPPr>
      </a:lstStyle>
    </a:spDef>
    <a:lnDef>
      <a:spPr bwMode="auto">
        <a:noFill/>
        <a:ln w="285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 bwMode="auto">
        <a:noFill/>
        <a:ln>
          <a:noFill/>
        </a:ln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algn="ctr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 wrap="square" rtlCol="0">
        <a:spAutoFit/>
      </a:bodyPr>
      <a:lstStyle>
        <a:defPPr algn="l">
          <a:lnSpc>
            <a:spcPct val="100000"/>
          </a:lnSpc>
          <a:spcBef>
            <a:spcPct val="50000"/>
          </a:spcBef>
          <a:spcAft>
            <a:spcPct val="0"/>
          </a:spcAft>
          <a:buClrTx/>
          <a:buFontTx/>
          <a:buNone/>
          <a:defRPr b="0" dirty="0" smtClean="0">
            <a:solidFill>
              <a:schemeClr val="bg1"/>
            </a:solidFill>
            <a:latin typeface="Calibri" panose="020F0502020204030204" pitchFamily="34" charset="0"/>
          </a:defRPr>
        </a:defPPr>
      </a:lstStyle>
    </a:txDef>
  </a:objectDefaults>
  <a:extraClrSchemeLst>
    <a:extraClrScheme>
      <a:clrScheme name="Custom Design 1">
        <a:dk1>
          <a:srgbClr val="CDCDCF"/>
        </a:dk1>
        <a:lt1>
          <a:srgbClr val="FFFFFF"/>
        </a:lt1>
        <a:dk2>
          <a:srgbClr val="09003E"/>
        </a:dk2>
        <a:lt2>
          <a:srgbClr val="F2F23A"/>
        </a:lt2>
        <a:accent1>
          <a:srgbClr val="12AD2B"/>
        </a:accent1>
        <a:accent2>
          <a:srgbClr val="5AAACE"/>
        </a:accent2>
        <a:accent3>
          <a:srgbClr val="AAAAAF"/>
        </a:accent3>
        <a:accent4>
          <a:srgbClr val="DADADA"/>
        </a:accent4>
        <a:accent5>
          <a:srgbClr val="AAD3AC"/>
        </a:accent5>
        <a:accent6>
          <a:srgbClr val="519ABA"/>
        </a:accent6>
        <a:hlink>
          <a:srgbClr val="F6A108"/>
        </a:hlink>
        <a:folHlink>
          <a:srgbClr val="2B85B8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17_HTAA_Diabetes" id="{1367EE62-49C0-41AA-9F7D-AEA8A8F73D1D}" vid="{45DB6FF6-6200-4F3D-90FC-F48B64252754}"/>
    </a:ext>
  </a:extLst>
</a:theme>
</file>

<file path=ppt/theme/theme4.xml><?xml version="1.0" encoding="utf-8"?>
<a:theme xmlns:a="http://schemas.openxmlformats.org/drawingml/2006/main" name="2024_Scientific-Congress_Template">
  <a:themeElements>
    <a:clrScheme name="Merck 2024-revised Apr2024">
      <a:dk1>
        <a:srgbClr val="000000"/>
      </a:dk1>
      <a:lt1>
        <a:srgbClr val="FFFFFF"/>
      </a:lt1>
      <a:dk2>
        <a:srgbClr val="6ECEB2"/>
      </a:dk2>
      <a:lt2>
        <a:srgbClr val="00857C"/>
      </a:lt2>
      <a:accent1>
        <a:srgbClr val="CACACA"/>
      </a:accent1>
      <a:accent2>
        <a:srgbClr val="F0F0F0"/>
      </a:accent2>
      <a:accent3>
        <a:srgbClr val="1D559B"/>
      </a:accent3>
      <a:accent4>
        <a:srgbClr val="84B1E8"/>
      </a:accent4>
      <a:accent5>
        <a:srgbClr val="610F0F"/>
      </a:accent5>
      <a:accent6>
        <a:srgbClr val="F09E9E"/>
      </a:accent6>
      <a:hlink>
        <a:srgbClr val="11867B"/>
      </a:hlink>
      <a:folHlink>
        <a:srgbClr val="6ECEB2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rtlCol="0" anchor="ctr"/>
      <a:lstStyle>
        <a:defPPr algn="ctr">
          <a:defRPr kern="600" spc="30" dirty="0" err="1" smtClean="0"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635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 anchor="t" anchorCtr="0">
        <a:spAutoFit/>
      </a:bodyPr>
      <a:lstStyle>
        <a:defPPr>
          <a:defRPr kern="600" spc="3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Scientific_Congress_Slide_Template_May30_2024.potx" id="{92C822B8-8B88-4446-9213-A0B3DD35F642}" vid="{AC91405E-AD53-422E-98D9-8C05255E76ED}"/>
    </a:ext>
  </a:extLst>
</a:theme>
</file>

<file path=ppt/theme/theme5.xml><?xml version="1.0" encoding="utf-8"?>
<a:theme xmlns:a="http://schemas.openxmlformats.org/drawingml/2006/main" name="3_IAS2023">
  <a:themeElements>
    <a:clrScheme name="IAS 2025">
      <a:dk1>
        <a:srgbClr val="000000"/>
      </a:dk1>
      <a:lt1>
        <a:srgbClr val="FFFFFF"/>
      </a:lt1>
      <a:dk2>
        <a:srgbClr val="CC0022"/>
      </a:dk2>
      <a:lt2>
        <a:srgbClr val="FFFFFF"/>
      </a:lt2>
      <a:accent1>
        <a:srgbClr val="1C1D1D"/>
      </a:accent1>
      <a:accent2>
        <a:srgbClr val="B2B2B2"/>
      </a:accent2>
      <a:accent3>
        <a:srgbClr val="CC0022"/>
      </a:accent3>
      <a:accent4>
        <a:srgbClr val="346CFF"/>
      </a:accent4>
      <a:accent5>
        <a:srgbClr val="FF8D00"/>
      </a:accent5>
      <a:accent6>
        <a:srgbClr val="8A3FFC"/>
      </a:accent6>
      <a:hlink>
        <a:srgbClr val="CC0022"/>
      </a:hlink>
      <a:folHlink>
        <a:srgbClr val="CC0022"/>
      </a:folHlink>
    </a:clrScheme>
    <a:fontScheme name="IAS Verdana">
      <a:majorFont>
        <a:latin typeface="Verdana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wrap="square" lIns="288000" tIns="288000" rIns="288000" bIns="288000" rtlCol="0" anchor="t"/>
      <a:lstStyle>
        <a:defPPr algn="l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IAS_unity_24jun25" id="{3B8355CB-5BE6-6848-876C-038126DF2941}" vid="{5721EDEC-C1A6-AD47-B649-6AC6BF08AE6E}"/>
    </a:ext>
  </a:extLst>
</a:theme>
</file>

<file path=ppt/theme/theme6.xml><?xml version="1.0" encoding="utf-8"?>
<a:theme xmlns:a="http://schemas.openxmlformats.org/drawingml/2006/main" name="1_PATH 2019 Office Theme">
  <a:themeElements>
    <a:clrScheme name="PATH 2019 Office Colors">
      <a:dk1>
        <a:sysClr val="windowText" lastClr="000000"/>
      </a:dk1>
      <a:lt1>
        <a:sysClr val="window" lastClr="FFFFFF"/>
      </a:lt1>
      <a:dk2>
        <a:srgbClr val="464F61"/>
      </a:dk2>
      <a:lt2>
        <a:srgbClr val="E8EAEB"/>
      </a:lt2>
      <a:accent1>
        <a:srgbClr val="F65050"/>
      </a:accent1>
      <a:accent2>
        <a:srgbClr val="A8001E"/>
      </a:accent2>
      <a:accent3>
        <a:srgbClr val="008C9B"/>
      </a:accent3>
      <a:accent4>
        <a:srgbClr val="5050CD"/>
      </a:accent4>
      <a:accent5>
        <a:srgbClr val="1EAF5F"/>
      </a:accent5>
      <a:accent6>
        <a:srgbClr val="F4EDE7"/>
      </a:accent6>
      <a:hlink>
        <a:srgbClr val="F65050"/>
      </a:hlink>
      <a:folHlink>
        <a:srgbClr val="F65050"/>
      </a:folHlink>
    </a:clrScheme>
    <a:fontScheme name="PATH2018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9525">
          <a:solidFill>
            <a:srgbClr val="454E60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algn="l">
          <a:defRPr sz="1600" dirty="0" err="1" smtClean="0">
            <a:solidFill>
              <a:srgbClr val="454E60"/>
            </a:solidFill>
            <a:latin typeface="Helvetica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ATH-Presentation-Tutorial-16x9_2020" id="{7E3A17A0-F9EE-4725-A0C3-8741C80BEA6C}" vid="{CA36E622-19C3-47D9-8861-89B441F5F250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">
  <a:themeElements>
    <a:clrScheme name="Benutzerdefiniert 114">
      <a:dk1>
        <a:sysClr val="windowText" lastClr="000000"/>
      </a:dk1>
      <a:lt1>
        <a:sysClr val="window" lastClr="FFFFFF"/>
      </a:lt1>
      <a:dk2>
        <a:srgbClr val="7F7F7F"/>
      </a:dk2>
      <a:lt2>
        <a:srgbClr val="D8D8D8"/>
      </a:lt2>
      <a:accent1>
        <a:srgbClr val="E0001B"/>
      </a:accent1>
      <a:accent2>
        <a:srgbClr val="C8F04B"/>
      </a:accent2>
      <a:accent3>
        <a:srgbClr val="472482"/>
      </a:accent3>
      <a:accent4>
        <a:srgbClr val="8CCDCD"/>
      </a:accent4>
      <a:accent5>
        <a:srgbClr val="B4BEA5"/>
      </a:accent5>
      <a:accent6>
        <a:srgbClr val="7F7F7F"/>
      </a:accent6>
      <a:hlink>
        <a:srgbClr val="000000"/>
      </a:hlink>
      <a:folHlink>
        <a:srgbClr val="000000"/>
      </a:folHlink>
    </a:clrScheme>
    <a:fontScheme name="Benutzerdefiniert 183">
      <a:majorFont>
        <a:latin typeface="Ping LCG Medium"/>
        <a:ea typeface=""/>
        <a:cs typeface=""/>
      </a:majorFont>
      <a:minorFont>
        <a:latin typeface="Ping LCG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">
  <a:themeElements>
    <a:clrScheme name="Benutzerdefiniert 114">
      <a:dk1>
        <a:sysClr val="windowText" lastClr="000000"/>
      </a:dk1>
      <a:lt1>
        <a:sysClr val="window" lastClr="FFFFFF"/>
      </a:lt1>
      <a:dk2>
        <a:srgbClr val="7F7F7F"/>
      </a:dk2>
      <a:lt2>
        <a:srgbClr val="D8D8D8"/>
      </a:lt2>
      <a:accent1>
        <a:srgbClr val="E0001B"/>
      </a:accent1>
      <a:accent2>
        <a:srgbClr val="C8F04B"/>
      </a:accent2>
      <a:accent3>
        <a:srgbClr val="472482"/>
      </a:accent3>
      <a:accent4>
        <a:srgbClr val="8CCDCD"/>
      </a:accent4>
      <a:accent5>
        <a:srgbClr val="B4BEA5"/>
      </a:accent5>
      <a:accent6>
        <a:srgbClr val="7F7F7F"/>
      </a:accent6>
      <a:hlink>
        <a:srgbClr val="000000"/>
      </a:hlink>
      <a:folHlink>
        <a:srgbClr val="000000"/>
      </a:folHlink>
    </a:clrScheme>
    <a:fontScheme name="Benutzerdefiniert 183">
      <a:majorFont>
        <a:latin typeface="Ping LCG Medium"/>
        <a:ea typeface=""/>
        <a:cs typeface=""/>
      </a:majorFont>
      <a:minorFont>
        <a:latin typeface="Ping LCG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14EDCEEC58F924B8688429696C030D2" ma:contentTypeVersion="19" ma:contentTypeDescription="Create a new document." ma:contentTypeScope="" ma:versionID="b4d8bdf56c9ebdc58dfe75d904c50a7a">
  <xsd:schema xmlns:xsd="http://www.w3.org/2001/XMLSchema" xmlns:xs="http://www.w3.org/2001/XMLSchema" xmlns:p="http://schemas.microsoft.com/office/2006/metadata/properties" xmlns:ns2="e236f8d0-c4c0-4f47-ae05-f87aea30adc7" xmlns:ns3="73ce610f-b889-47d4-8ab5-c38f623799c9" targetNamespace="http://schemas.microsoft.com/office/2006/metadata/properties" ma:root="true" ma:fieldsID="6eb87eb5e6ae4b3023b2eee28dfdb8f0" ns2:_="" ns3:_="">
    <xsd:import namespace="e236f8d0-c4c0-4f47-ae05-f87aea30adc7"/>
    <xsd:import namespace="73ce610f-b889-47d4-8ab5-c38f623799c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LengthInSeconds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236f8d0-c4c0-4f47-ae05-f87aea30adc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d8752f36-f899-4024-97aa-312620fde4b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2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5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3ce610f-b889-47d4-8ab5-c38f623799c9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cc0bfebf-baa6-4c8c-8536-352a9d7474a2}" ma:internalName="TaxCatchAll" ma:showField="CatchAllData" ma:web="73ce610f-b889-47d4-8ab5-c38f623799c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236f8d0-c4c0-4f47-ae05-f87aea30adc7">
      <Terms xmlns="http://schemas.microsoft.com/office/infopath/2007/PartnerControls"/>
    </lcf76f155ced4ddcb4097134ff3c332f>
    <TaxCatchAll xmlns="73ce610f-b889-47d4-8ab5-c38f623799c9" xsi:nil="true"/>
    <MediaLengthInSeconds xmlns="e236f8d0-c4c0-4f47-ae05-f87aea30adc7" xsi:nil="true"/>
  </documentManagement>
</p:properties>
</file>

<file path=customXml/itemProps1.xml><?xml version="1.0" encoding="utf-8"?>
<ds:datastoreItem xmlns:ds="http://schemas.openxmlformats.org/officeDocument/2006/customXml" ds:itemID="{D0171C5B-B8BA-422C-9BD6-8BE4B6AE9F5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E8AFE2D-D088-4936-B97C-5E4F05930E65}">
  <ds:schemaRefs>
    <ds:schemaRef ds:uri="73ce610f-b889-47d4-8ab5-c38f623799c9"/>
    <ds:schemaRef ds:uri="e236f8d0-c4c0-4f47-ae05-f87aea30adc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57FFAFE3-EB63-43C0-9252-189E74060D57}">
  <ds:schemaRefs>
    <ds:schemaRef ds:uri="http://schemas.openxmlformats.org/package/2006/metadata/core-properties"/>
    <ds:schemaRef ds:uri="http://schemas.microsoft.com/office/2006/documentManagement/types"/>
    <ds:schemaRef ds:uri="http://schemas.microsoft.com/office/2006/metadata/properties"/>
    <ds:schemaRef ds:uri="http://purl.org/dc/elements/1.1/"/>
    <ds:schemaRef ds:uri="http://schemas.microsoft.com/office/infopath/2007/PartnerControls"/>
    <ds:schemaRef ds:uri="http://purl.org/dc/terms/"/>
    <ds:schemaRef ds:uri="73ce610f-b889-47d4-8ab5-c38f623799c9"/>
    <ds:schemaRef ds:uri="e236f8d0-c4c0-4f47-ae05-f87aea30adc7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IAS_PowerPoint_RibbonSans</Template>
  <TotalTime>1784</TotalTime>
  <Words>3910</Words>
  <Application>Microsoft Office PowerPoint</Application>
  <PresentationFormat>Widescreen</PresentationFormat>
  <Paragraphs>580</Paragraphs>
  <Slides>49</Slides>
  <Notes>38</Notes>
  <HiddenSlides>0</HiddenSlides>
  <MMClips>0</MMClips>
  <ScaleCrop>false</ScaleCrop>
  <HeadingPairs>
    <vt:vector size="6" baseType="variant">
      <vt:variant>
        <vt:lpstr>Fonts Used</vt:lpstr>
      </vt:variant>
      <vt:variant>
        <vt:i4>23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49</vt:i4>
      </vt:variant>
    </vt:vector>
  </HeadingPairs>
  <TitlesOfParts>
    <vt:vector size="79" baseType="lpstr">
      <vt:lpstr>Aptos SemiBold</vt:lpstr>
      <vt:lpstr>Arial</vt:lpstr>
      <vt:lpstr>Arial Black</vt:lpstr>
      <vt:lpstr>Arial Narrow</vt:lpstr>
      <vt:lpstr>Articulat</vt:lpstr>
      <vt:lpstr>Articulat Bold</vt:lpstr>
      <vt:lpstr>Articulat Medium</vt:lpstr>
      <vt:lpstr>Articulat Semi-Bold</vt:lpstr>
      <vt:lpstr>Calibri</vt:lpstr>
      <vt:lpstr>Canva Sans</vt:lpstr>
      <vt:lpstr>Canva Sans Bold</vt:lpstr>
      <vt:lpstr>Century Gothic</vt:lpstr>
      <vt:lpstr>Comic Sans MS</vt:lpstr>
      <vt:lpstr>Courier New</vt:lpstr>
      <vt:lpstr>Helvetica</vt:lpstr>
      <vt:lpstr>IAS Ribbon Sans Bold</vt:lpstr>
      <vt:lpstr>IAS Ribbon Sans Light</vt:lpstr>
      <vt:lpstr>IAS Ribbon Sans Regular</vt:lpstr>
      <vt:lpstr>Noto Sans Symbols</vt:lpstr>
      <vt:lpstr>Ping LCG Light</vt:lpstr>
      <vt:lpstr>Times New Roman</vt:lpstr>
      <vt:lpstr>Verdana</vt:lpstr>
      <vt:lpstr>Wingdings</vt:lpstr>
      <vt:lpstr>International AIDS Society</vt:lpstr>
      <vt:lpstr>1_IAS2023</vt:lpstr>
      <vt:lpstr>2022_CCO_Template</vt:lpstr>
      <vt:lpstr>2024_Scientific-Congress_Template</vt:lpstr>
      <vt:lpstr>3_IAS2023</vt:lpstr>
      <vt:lpstr>1_PATH 2019 Office Theme</vt:lpstr>
      <vt:lpstr>Office Theme</vt:lpstr>
      <vt:lpstr>PowerPoint Presentation</vt:lpstr>
      <vt:lpstr>PowerPoint Presentation</vt:lpstr>
      <vt:lpstr>Sustainable HIV Prevention in Africa Lancet HIV and Lancet Global Health Joint Series</vt:lpstr>
      <vt:lpstr>Leveraging digital tools for effective introduction and scale-up of HIV prevention products </vt:lpstr>
      <vt:lpstr>A case study of Nigeria’s HIV data ecosystem and Youthful Alive and Healthy (YAaHNAIJA) initiative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Leveraging digital tools to expand access to PrEP services in Vietnam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Zambia’s accelerated regulatory approval and health system readiness for CAB - LA and LEN introduction    </vt:lpstr>
      <vt:lpstr>Accelerated Regulatory Approval &amp; Health System Readiness for CAB-LA and LEN Introduction  </vt:lpstr>
      <vt:lpstr> </vt:lpstr>
      <vt:lpstr>ZAMBIA REGULATORY PATHWAY — ZAMRA ACCELERATED APPROVAL</vt:lpstr>
      <vt:lpstr>HEALTH SYSTEM READINESS</vt:lpstr>
      <vt:lpstr>PowerPoint Presentation</vt:lpstr>
      <vt:lpstr>PowerPoint Presentation</vt:lpstr>
      <vt:lpstr>PowerPoint Presentation</vt:lpstr>
      <vt:lpstr>Early experiences of LEN implementation in Brazil     </vt:lpstr>
      <vt:lpstr>PowerPoint Presentation</vt:lpstr>
      <vt:lpstr>ImPrEP LEN Brasil</vt:lpstr>
      <vt:lpstr>ImPrEP LEN Brasil: Study population &amp; Location</vt:lpstr>
      <vt:lpstr>Engagement strategy evaluation</vt:lpstr>
      <vt:lpstr>Engagement strategy evaluation</vt:lpstr>
      <vt:lpstr>Engagement strategy</vt:lpstr>
      <vt:lpstr>Engagement strategy</vt:lpstr>
      <vt:lpstr>Engagement strategy monitoring </vt:lpstr>
      <vt:lpstr>The mHealth intervention</vt:lpstr>
      <vt:lpstr>Intervention package</vt:lpstr>
      <vt:lpstr>Intervention package</vt:lpstr>
      <vt:lpstr>Acnowledgements</vt:lpstr>
      <vt:lpstr>PowerPoint Presentation</vt:lpstr>
      <vt:lpstr>Panel discussion </vt:lpstr>
      <vt:lpstr>Upcoming webinars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a short headline Lorem ipsum  sit dolor</dc:title>
  <dc:creator>Lauranne Botti</dc:creator>
  <cp:lastModifiedBy>Julieta Firmat</cp:lastModifiedBy>
  <cp:revision>62</cp:revision>
  <dcterms:created xsi:type="dcterms:W3CDTF">2021-03-18T16:34:42Z</dcterms:created>
  <dcterms:modified xsi:type="dcterms:W3CDTF">2026-05-08T12:04:22Z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0x010100814EDCEEC58F924B8688429696C030D2</vt:lpwstr>
  </property>
  <property fmtid="{D5CDD505-2E9C-101B-9397-08002B2CF9AE}" pid="3" name="xd_ProgID">
    <vt:lpwstr/>
  </property>
  <property fmtid="{D5CDD505-2E9C-101B-9397-08002B2CF9AE}" pid="4" name="MediaServiceImageTags">
    <vt:lpwstr/>
  </property>
  <property fmtid="{D5CDD505-2E9C-101B-9397-08002B2CF9AE}" pid="5" name="ComplianceAssetId">
    <vt:lpwstr/>
  </property>
  <property fmtid="{D5CDD505-2E9C-101B-9397-08002B2CF9AE}" pid="6" name="TemplateUrl">
    <vt:lpwstr/>
  </property>
  <property fmtid="{D5CDD505-2E9C-101B-9397-08002B2CF9AE}" pid="7" name="_ExtendedDescription">
    <vt:lpwstr/>
  </property>
  <property fmtid="{D5CDD505-2E9C-101B-9397-08002B2CF9AE}" pid="8" name="TriggerFlowInfo">
    <vt:lpwstr/>
  </property>
  <property fmtid="{D5CDD505-2E9C-101B-9397-08002B2CF9AE}" pid="9" name="xd_Signature">
    <vt:bool>false</vt:bool>
  </property>
  <property fmtid="{D5CDD505-2E9C-101B-9397-08002B2CF9AE}" pid="10" name="ArticulateGUID">
    <vt:lpwstr>7BF8954E-2393-4605-9859-7DDF58A16E50</vt:lpwstr>
  </property>
  <property fmtid="{D5CDD505-2E9C-101B-9397-08002B2CF9AE}" pid="11" name="ArticulatePath">
    <vt:lpwstr>https://iasociety.sharepoint.com/sites/HIVProgrammes/Shared Documents/General/HIV Prevention/Prevention initiative files/Road to Rio implementation/Deliverables/Output 8_Prevention webinar series/Webinar 1_Sustaining HIV prevention in a time of transition/Final_Slides_Sustaining HIV prevention in a period of transition</vt:lpwstr>
  </property>
</Properties>
</file>