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Lst>
  <p:sldSz cx="11430000" cy="6438900"/>
  <p:notesSz cx="6858000" cy="9144000"/>
  <p:embeddedFontLst>
    <p:embeddedFont>
      <p:font typeface="Noto Sans" panose="020B0502040204020203" pitchFamily="34" charset="0"/>
      <p:regular r:id="rId15"/>
    </p:embeddedFont>
    <p:embeddedFont>
      <p:font typeface="Noto Serif" panose="02020600060500020200" pitchFamily="18" charset="0"/>
      <p:regular r:id="rId16"/>
    </p:embeddedFont>
    <p:embeddedFont>
      <p:font typeface="Noto Serif Bold" panose="02020800060500020200" charset="0"/>
      <p:regular r:id="rId17"/>
    </p:embeddedFont>
    <p:embeddedFont>
      <p:font typeface="Noto Serif Bold Italics" panose="020B0604020202020204" charset="0"/>
      <p:regular r:id="rId18"/>
    </p:embeddedFont>
    <p:embeddedFont>
      <p:font typeface="Noto Serif Italics"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83" d="100"/>
          <a:sy n="83" d="100"/>
        </p:scale>
        <p:origin x="204" y="-7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https://hls.harvard.edu/faculty/directory/11205/Rabb"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6F2"/>
        </a:solidFill>
        <a:effectLst/>
      </p:bgPr>
    </p:bg>
    <p:spTree>
      <p:nvGrpSpPr>
        <p:cNvPr id="1" name=""/>
        <p:cNvGrpSpPr/>
        <p:nvPr/>
      </p:nvGrpSpPr>
      <p:grpSpPr>
        <a:xfrm>
          <a:off x="0" y="0"/>
          <a:ext cx="0" cy="0"/>
          <a:chOff x="0" y="0"/>
          <a:chExt cx="0" cy="0"/>
        </a:xfrm>
      </p:grpSpPr>
      <p:sp>
        <p:nvSpPr>
          <p:cNvPr id="2" name="Freeform 2" descr="Upscale Image"/>
          <p:cNvSpPr/>
          <p:nvPr/>
        </p:nvSpPr>
        <p:spPr>
          <a:xfrm>
            <a:off x="879904" y="2148506"/>
            <a:ext cx="9670192" cy="4000192"/>
          </a:xfrm>
          <a:custGeom>
            <a:avLst/>
            <a:gdLst/>
            <a:ahLst/>
            <a:cxnLst/>
            <a:rect l="l" t="t" r="r" b="b"/>
            <a:pathLst>
              <a:path w="9670192" h="4000192">
                <a:moveTo>
                  <a:pt x="0" y="0"/>
                </a:moveTo>
                <a:lnTo>
                  <a:pt x="9670192" y="0"/>
                </a:lnTo>
                <a:lnTo>
                  <a:pt x="9670192" y="4000192"/>
                </a:lnTo>
                <a:lnTo>
                  <a:pt x="0" y="4000192"/>
                </a:lnTo>
                <a:lnTo>
                  <a:pt x="0" y="0"/>
                </a:lnTo>
                <a:close/>
              </a:path>
            </a:pathLst>
          </a:custGeom>
          <a:blipFill>
            <a:blip r:embed="rId2"/>
            <a:stretch>
              <a:fillRect t="-26501" b="-26501"/>
            </a:stretch>
          </a:blipFill>
          <a:ln cap="sq">
            <a:noFill/>
            <a:prstDash val="solid"/>
            <a:miter/>
          </a:ln>
        </p:spPr>
        <p:txBody>
          <a:bodyPr/>
          <a:lstStyle/>
          <a:p>
            <a:endParaRPr lang="en-US"/>
          </a:p>
        </p:txBody>
      </p:sp>
      <p:sp>
        <p:nvSpPr>
          <p:cNvPr id="3" name="TextBox 3"/>
          <p:cNvSpPr txBox="1"/>
          <p:nvPr/>
        </p:nvSpPr>
        <p:spPr>
          <a:xfrm>
            <a:off x="1533598" y="3505505"/>
            <a:ext cx="46987" cy="248345"/>
          </a:xfrm>
          <a:prstGeom prst="rect">
            <a:avLst/>
          </a:prstGeom>
        </p:spPr>
        <p:txBody>
          <a:bodyPr lIns="0" tIns="0" rIns="0" bIns="0" rtlCol="0" anchor="t">
            <a:spAutoFit/>
          </a:bodyPr>
          <a:lstStyle/>
          <a:p>
            <a:pPr algn="l">
              <a:lnSpc>
                <a:spcPts val="1953"/>
              </a:lnSpc>
            </a:pPr>
            <a:r>
              <a:rPr lang="en-US" sz="1395">
                <a:solidFill>
                  <a:srgbClr val="4C4C4C"/>
                </a:solidFill>
                <a:latin typeface="Noto Serif"/>
                <a:ea typeface="Noto Serif"/>
                <a:cs typeface="Noto Serif"/>
                <a:sym typeface="Noto Serif"/>
              </a:rPr>
              <a:t> </a:t>
            </a:r>
          </a:p>
        </p:txBody>
      </p:sp>
      <p:sp>
        <p:nvSpPr>
          <p:cNvPr id="4" name="Freeform 4"/>
          <p:cNvSpPr/>
          <p:nvPr/>
        </p:nvSpPr>
        <p:spPr>
          <a:xfrm>
            <a:off x="5172706" y="232553"/>
            <a:ext cx="1084587" cy="753616"/>
          </a:xfrm>
          <a:custGeom>
            <a:avLst/>
            <a:gdLst/>
            <a:ahLst/>
            <a:cxnLst/>
            <a:rect l="l" t="t" r="r" b="b"/>
            <a:pathLst>
              <a:path w="1084587" h="753616">
                <a:moveTo>
                  <a:pt x="0" y="0"/>
                </a:moveTo>
                <a:lnTo>
                  <a:pt x="1084588" y="0"/>
                </a:lnTo>
                <a:lnTo>
                  <a:pt x="1084588" y="753616"/>
                </a:lnTo>
                <a:lnTo>
                  <a:pt x="0" y="753616"/>
                </a:lnTo>
                <a:lnTo>
                  <a:pt x="0" y="0"/>
                </a:lnTo>
                <a:close/>
              </a:path>
            </a:pathLst>
          </a:custGeom>
          <a:blipFill>
            <a:blip r:embed="rId3"/>
            <a:stretch>
              <a:fillRect t="-21958" b="-21958"/>
            </a:stretch>
          </a:blipFill>
        </p:spPr>
        <p:txBody>
          <a:bodyPr/>
          <a:lstStyle/>
          <a:p>
            <a:endParaRPr lang="en-US"/>
          </a:p>
        </p:txBody>
      </p:sp>
      <p:sp>
        <p:nvSpPr>
          <p:cNvPr id="5" name="TextBox 5"/>
          <p:cNvSpPr txBox="1"/>
          <p:nvPr/>
        </p:nvSpPr>
        <p:spPr>
          <a:xfrm>
            <a:off x="3633490" y="957594"/>
            <a:ext cx="4163020" cy="587673"/>
          </a:xfrm>
          <a:prstGeom prst="rect">
            <a:avLst/>
          </a:prstGeom>
        </p:spPr>
        <p:txBody>
          <a:bodyPr lIns="0" tIns="0" rIns="0" bIns="0" rtlCol="0" anchor="t">
            <a:spAutoFit/>
          </a:bodyPr>
          <a:lstStyle/>
          <a:p>
            <a:pPr algn="ctr">
              <a:lnSpc>
                <a:spcPts val="4883"/>
              </a:lnSpc>
            </a:pPr>
            <a:r>
              <a:rPr lang="en-US" sz="3488">
                <a:solidFill>
                  <a:srgbClr val="4C4C4C"/>
                </a:solidFill>
                <a:latin typeface="Noto Serif"/>
                <a:ea typeface="Noto Serif"/>
                <a:cs typeface="Noto Serif"/>
                <a:sym typeface="Noto Serif"/>
              </a:rPr>
              <a:t>Islam &amp; Drug Policy</a:t>
            </a:r>
          </a:p>
        </p:txBody>
      </p:sp>
      <p:sp>
        <p:nvSpPr>
          <p:cNvPr id="6" name="TextBox 6"/>
          <p:cNvSpPr txBox="1"/>
          <p:nvPr/>
        </p:nvSpPr>
        <p:spPr>
          <a:xfrm>
            <a:off x="2832274" y="1598247"/>
            <a:ext cx="5765453" cy="240792"/>
          </a:xfrm>
          <a:prstGeom prst="rect">
            <a:avLst/>
          </a:prstGeom>
        </p:spPr>
        <p:txBody>
          <a:bodyPr lIns="0" tIns="0" rIns="0" bIns="0" rtlCol="0" anchor="t">
            <a:spAutoFit/>
          </a:bodyPr>
          <a:lstStyle/>
          <a:p>
            <a:pPr algn="ctr">
              <a:lnSpc>
                <a:spcPts val="1953"/>
              </a:lnSpc>
            </a:pPr>
            <a:r>
              <a:rPr lang="en-US" sz="1395">
                <a:solidFill>
                  <a:srgbClr val="4C4C4C"/>
                </a:solidFill>
                <a:latin typeface="Noto Serif"/>
                <a:ea typeface="Noto Serif"/>
                <a:cs typeface="Noto Serif"/>
                <a:sym typeface="Noto Serif"/>
              </a:rPr>
              <a:t>Human Rights Implications of Capital Punishment for Drug Offences</a:t>
            </a:r>
          </a:p>
        </p:txBody>
      </p:sp>
      <p:sp>
        <p:nvSpPr>
          <p:cNvPr id="7" name="Freeform 7"/>
          <p:cNvSpPr/>
          <p:nvPr/>
        </p:nvSpPr>
        <p:spPr>
          <a:xfrm>
            <a:off x="879904" y="2148506"/>
            <a:ext cx="9670192" cy="4000192"/>
          </a:xfrm>
          <a:custGeom>
            <a:avLst/>
            <a:gdLst/>
            <a:ahLst/>
            <a:cxnLst/>
            <a:rect l="l" t="t" r="r" b="b"/>
            <a:pathLst>
              <a:path w="9670192" h="4000192">
                <a:moveTo>
                  <a:pt x="0" y="0"/>
                </a:moveTo>
                <a:lnTo>
                  <a:pt x="9670192" y="0"/>
                </a:lnTo>
                <a:lnTo>
                  <a:pt x="9670192" y="4000192"/>
                </a:lnTo>
                <a:lnTo>
                  <a:pt x="0" y="4000192"/>
                </a:lnTo>
                <a:lnTo>
                  <a:pt x="0" y="0"/>
                </a:lnTo>
                <a:close/>
              </a:path>
            </a:pathLst>
          </a:custGeom>
          <a:blipFill>
            <a:blip r:embed="rId4"/>
            <a:stretch>
              <a:fillRect t="-28788" b="-24415"/>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BF7"/>
        </a:solidFill>
        <a:effectLst/>
      </p:bgPr>
    </p:bg>
    <p:spTree>
      <p:nvGrpSpPr>
        <p:cNvPr id="1" name=""/>
        <p:cNvGrpSpPr/>
        <p:nvPr/>
      </p:nvGrpSpPr>
      <p:grpSpPr>
        <a:xfrm>
          <a:off x="0" y="0"/>
          <a:ext cx="0" cy="0"/>
          <a:chOff x="0" y="0"/>
          <a:chExt cx="0" cy="0"/>
        </a:xfrm>
      </p:grpSpPr>
      <p:sp>
        <p:nvSpPr>
          <p:cNvPr id="2" name="Freeform 2"/>
          <p:cNvSpPr/>
          <p:nvPr/>
        </p:nvSpPr>
        <p:spPr>
          <a:xfrm>
            <a:off x="4597808" y="2330913"/>
            <a:ext cx="1777378" cy="1777378"/>
          </a:xfrm>
          <a:custGeom>
            <a:avLst/>
            <a:gdLst/>
            <a:ahLst/>
            <a:cxnLst/>
            <a:rect l="l" t="t" r="r" b="b"/>
            <a:pathLst>
              <a:path w="1777378" h="1777378">
                <a:moveTo>
                  <a:pt x="0" y="0"/>
                </a:moveTo>
                <a:lnTo>
                  <a:pt x="1777378" y="0"/>
                </a:lnTo>
                <a:lnTo>
                  <a:pt x="1777378" y="1777378"/>
                </a:lnTo>
                <a:lnTo>
                  <a:pt x="0" y="1777378"/>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BF7"/>
        </a:solidFill>
        <a:effectLst/>
      </p:bgPr>
    </p:bg>
    <p:spTree>
      <p:nvGrpSpPr>
        <p:cNvPr id="1" name=""/>
        <p:cNvGrpSpPr/>
        <p:nvPr/>
      </p:nvGrpSpPr>
      <p:grpSpPr>
        <a:xfrm>
          <a:off x="0" y="0"/>
          <a:ext cx="0" cy="0"/>
          <a:chOff x="0" y="0"/>
          <a:chExt cx="0" cy="0"/>
        </a:xfrm>
      </p:grpSpPr>
      <p:sp>
        <p:nvSpPr>
          <p:cNvPr id="2" name="TextBox 2"/>
          <p:cNvSpPr txBox="1"/>
          <p:nvPr/>
        </p:nvSpPr>
        <p:spPr>
          <a:xfrm>
            <a:off x="620163" y="2936159"/>
            <a:ext cx="10165916" cy="1126981"/>
          </a:xfrm>
          <a:prstGeom prst="rect">
            <a:avLst/>
          </a:prstGeom>
        </p:spPr>
        <p:txBody>
          <a:bodyPr lIns="0" tIns="0" rIns="0" bIns="0" rtlCol="0" anchor="t">
            <a:spAutoFit/>
          </a:bodyPr>
          <a:lstStyle/>
          <a:p>
            <a:pPr marL="301180" lvl="1" indent="-150590" algn="l">
              <a:lnSpc>
                <a:spcPts val="2250"/>
              </a:lnSpc>
              <a:buFont typeface="Arial"/>
              <a:buChar char="•"/>
            </a:pPr>
            <a:r>
              <a:rPr lang="en-US" sz="1395">
                <a:solidFill>
                  <a:srgbClr val="4C4C4C"/>
                </a:solidFill>
                <a:latin typeface="Noto Serif"/>
                <a:ea typeface="Noto Serif"/>
                <a:cs typeface="Noto Serif"/>
                <a:sym typeface="Noto Serif"/>
              </a:rPr>
              <a:t>Islamic Law varies by country, is influenced by local customs, and evolves overtime.</a:t>
            </a:r>
          </a:p>
          <a:p>
            <a:pPr marL="301180" lvl="1" indent="-150590" algn="l">
              <a:lnSpc>
                <a:spcPts val="2250"/>
              </a:lnSpc>
              <a:buFont typeface="Arial"/>
              <a:buChar char="•"/>
            </a:pPr>
            <a:r>
              <a:rPr lang="en-US" sz="1395">
                <a:solidFill>
                  <a:srgbClr val="4C4C4C"/>
                </a:solidFill>
                <a:latin typeface="Noto Serif"/>
                <a:ea typeface="Noto Serif"/>
                <a:cs typeface="Noto Serif"/>
                <a:sym typeface="Noto Serif"/>
              </a:rPr>
              <a:t>The death penalty for drug offences is often justified as "Shariah" in policy debates. </a:t>
            </a:r>
          </a:p>
          <a:p>
            <a:pPr marL="301180" lvl="1" indent="-150590" algn="l">
              <a:lnSpc>
                <a:spcPts val="2250"/>
              </a:lnSpc>
              <a:buFont typeface="Arial"/>
              <a:buChar char="•"/>
            </a:pPr>
            <a:r>
              <a:rPr lang="en-US" sz="1395">
                <a:solidFill>
                  <a:srgbClr val="4C4C4C"/>
                </a:solidFill>
                <a:latin typeface="Noto Serif"/>
                <a:ea typeface="Noto Serif"/>
                <a:cs typeface="Noto Serif"/>
                <a:sym typeface="Noto Serif"/>
              </a:rPr>
              <a:t>However, almost all Muslim-majority states operate through </a:t>
            </a:r>
            <a:r>
              <a:rPr lang="en-US" sz="1395" b="1">
                <a:solidFill>
                  <a:srgbClr val="4C4C4C"/>
                </a:solidFill>
                <a:latin typeface="Noto Serif Bold"/>
                <a:ea typeface="Noto Serif Bold"/>
                <a:cs typeface="Noto Serif Bold"/>
                <a:sym typeface="Noto Serif Bold"/>
              </a:rPr>
              <a:t>codified penal laws</a:t>
            </a:r>
            <a:r>
              <a:rPr lang="en-US" sz="1395">
                <a:solidFill>
                  <a:srgbClr val="4C4C4C"/>
                </a:solidFill>
                <a:latin typeface="Noto Serif"/>
                <a:ea typeface="Noto Serif"/>
                <a:cs typeface="Noto Serif"/>
                <a:sym typeface="Noto Serif"/>
              </a:rPr>
              <a:t>, not direct Qur'anic application. </a:t>
            </a:r>
          </a:p>
          <a:p>
            <a:pPr marL="301180" lvl="1" indent="-150590" algn="l">
              <a:lnSpc>
                <a:spcPts val="2250"/>
              </a:lnSpc>
              <a:buFont typeface="Arial"/>
              <a:buChar char="•"/>
            </a:pPr>
            <a:r>
              <a:rPr lang="en-US" sz="1395">
                <a:solidFill>
                  <a:srgbClr val="4C4C4C"/>
                </a:solidFill>
                <a:latin typeface="Noto Serif"/>
                <a:ea typeface="Noto Serif"/>
                <a:cs typeface="Noto Serif"/>
                <a:sym typeface="Noto Serif"/>
              </a:rPr>
              <a:t>Islamic law involves </a:t>
            </a:r>
            <a:r>
              <a:rPr lang="en-US" sz="1395" b="1">
                <a:solidFill>
                  <a:srgbClr val="4C4C4C"/>
                </a:solidFill>
                <a:latin typeface="Noto Serif Bold"/>
                <a:ea typeface="Noto Serif Bold"/>
                <a:cs typeface="Noto Serif Bold"/>
                <a:sym typeface="Noto Serif Bold"/>
              </a:rPr>
              <a:t>interpretation (fiqh)</a:t>
            </a:r>
            <a:r>
              <a:rPr lang="en-US" sz="1395">
                <a:solidFill>
                  <a:srgbClr val="4C4C4C"/>
                </a:solidFill>
                <a:latin typeface="Noto Serif"/>
                <a:ea typeface="Noto Serif"/>
                <a:cs typeface="Noto Serif"/>
                <a:sym typeface="Noto Serif"/>
              </a:rPr>
              <a:t>, which varies across contexts and schools </a:t>
            </a:r>
          </a:p>
        </p:txBody>
      </p:sp>
      <p:grpSp>
        <p:nvGrpSpPr>
          <p:cNvPr id="3" name="Group 3"/>
          <p:cNvGrpSpPr/>
          <p:nvPr/>
        </p:nvGrpSpPr>
        <p:grpSpPr>
          <a:xfrm>
            <a:off x="620163" y="1081741"/>
            <a:ext cx="2421695" cy="1683408"/>
            <a:chOff x="0" y="0"/>
            <a:chExt cx="1018942" cy="708304"/>
          </a:xfrm>
        </p:grpSpPr>
        <p:sp>
          <p:nvSpPr>
            <p:cNvPr id="4" name="Freeform 4"/>
            <p:cNvSpPr/>
            <p:nvPr/>
          </p:nvSpPr>
          <p:spPr>
            <a:xfrm>
              <a:off x="0" y="0"/>
              <a:ext cx="1018942" cy="708304"/>
            </a:xfrm>
            <a:custGeom>
              <a:avLst/>
              <a:gdLst/>
              <a:ahLst/>
              <a:cxnLst/>
              <a:rect l="l" t="t" r="r" b="b"/>
              <a:pathLst>
                <a:path w="1018942" h="708304">
                  <a:moveTo>
                    <a:pt x="57544" y="0"/>
                  </a:moveTo>
                  <a:lnTo>
                    <a:pt x="961398" y="0"/>
                  </a:lnTo>
                  <a:cubicBezTo>
                    <a:pt x="993179" y="0"/>
                    <a:pt x="1018942" y="25763"/>
                    <a:pt x="1018942" y="57544"/>
                  </a:cubicBezTo>
                  <a:lnTo>
                    <a:pt x="1018942" y="650759"/>
                  </a:lnTo>
                  <a:cubicBezTo>
                    <a:pt x="1018942" y="666021"/>
                    <a:pt x="1012880" y="680658"/>
                    <a:pt x="1002088" y="691449"/>
                  </a:cubicBezTo>
                  <a:cubicBezTo>
                    <a:pt x="991296" y="702241"/>
                    <a:pt x="976660" y="708304"/>
                    <a:pt x="961398" y="708304"/>
                  </a:cubicBezTo>
                  <a:lnTo>
                    <a:pt x="57544" y="708304"/>
                  </a:lnTo>
                  <a:cubicBezTo>
                    <a:pt x="42283" y="708304"/>
                    <a:pt x="27646" y="702241"/>
                    <a:pt x="16854" y="691449"/>
                  </a:cubicBezTo>
                  <a:cubicBezTo>
                    <a:pt x="6063" y="680658"/>
                    <a:pt x="0" y="666021"/>
                    <a:pt x="0" y="650759"/>
                  </a:cubicBezTo>
                  <a:lnTo>
                    <a:pt x="0" y="57544"/>
                  </a:lnTo>
                  <a:cubicBezTo>
                    <a:pt x="0" y="42283"/>
                    <a:pt x="6063" y="27646"/>
                    <a:pt x="16854" y="16854"/>
                  </a:cubicBezTo>
                  <a:cubicBezTo>
                    <a:pt x="27646" y="6063"/>
                    <a:pt x="42283" y="0"/>
                    <a:pt x="57544" y="0"/>
                  </a:cubicBezTo>
                  <a:close/>
                </a:path>
              </a:pathLst>
            </a:custGeom>
            <a:solidFill>
              <a:srgbClr val="F1ECE4"/>
            </a:solidFill>
            <a:ln w="9525" cap="sq">
              <a:solidFill>
                <a:srgbClr val="9C9283"/>
              </a:solidFill>
              <a:prstDash val="solid"/>
              <a:miter/>
            </a:ln>
          </p:spPr>
          <p:txBody>
            <a:bodyPr/>
            <a:lstStyle/>
            <a:p>
              <a:endParaRPr lang="en-US"/>
            </a:p>
          </p:txBody>
        </p:sp>
        <p:sp>
          <p:nvSpPr>
            <p:cNvPr id="5" name="TextBox 5"/>
            <p:cNvSpPr txBox="1"/>
            <p:nvPr/>
          </p:nvSpPr>
          <p:spPr>
            <a:xfrm>
              <a:off x="0" y="-28575"/>
              <a:ext cx="1018942" cy="736879"/>
            </a:xfrm>
            <a:prstGeom prst="rect">
              <a:avLst/>
            </a:prstGeom>
          </p:spPr>
          <p:txBody>
            <a:bodyPr lIns="50800" tIns="50800" rIns="50800" bIns="50800" rtlCol="0" anchor="ctr"/>
            <a:lstStyle/>
            <a:p>
              <a:pPr algn="ctr">
                <a:lnSpc>
                  <a:spcPts val="1757"/>
                </a:lnSpc>
              </a:pPr>
              <a:endParaRPr/>
            </a:p>
          </p:txBody>
        </p:sp>
      </p:grpSp>
      <p:grpSp>
        <p:nvGrpSpPr>
          <p:cNvPr id="6" name="Group 6"/>
          <p:cNvGrpSpPr/>
          <p:nvPr/>
        </p:nvGrpSpPr>
        <p:grpSpPr>
          <a:xfrm>
            <a:off x="7849936" y="1081741"/>
            <a:ext cx="2815151" cy="1683408"/>
            <a:chOff x="0" y="0"/>
            <a:chExt cx="1184491" cy="708304"/>
          </a:xfrm>
        </p:grpSpPr>
        <p:sp>
          <p:nvSpPr>
            <p:cNvPr id="7" name="Freeform 7"/>
            <p:cNvSpPr/>
            <p:nvPr/>
          </p:nvSpPr>
          <p:spPr>
            <a:xfrm>
              <a:off x="0" y="0"/>
              <a:ext cx="1184491" cy="708304"/>
            </a:xfrm>
            <a:custGeom>
              <a:avLst/>
              <a:gdLst/>
              <a:ahLst/>
              <a:cxnLst/>
              <a:rect l="l" t="t" r="r" b="b"/>
              <a:pathLst>
                <a:path w="1184491" h="708304">
                  <a:moveTo>
                    <a:pt x="49502" y="0"/>
                  </a:moveTo>
                  <a:lnTo>
                    <a:pt x="1134990" y="0"/>
                  </a:lnTo>
                  <a:cubicBezTo>
                    <a:pt x="1162329" y="0"/>
                    <a:pt x="1184491" y="22163"/>
                    <a:pt x="1184491" y="49502"/>
                  </a:cubicBezTo>
                  <a:lnTo>
                    <a:pt x="1184491" y="658802"/>
                  </a:lnTo>
                  <a:cubicBezTo>
                    <a:pt x="1184491" y="686141"/>
                    <a:pt x="1162329" y="708304"/>
                    <a:pt x="1134990" y="708304"/>
                  </a:cubicBezTo>
                  <a:lnTo>
                    <a:pt x="49502" y="708304"/>
                  </a:lnTo>
                  <a:cubicBezTo>
                    <a:pt x="22163" y="708304"/>
                    <a:pt x="0" y="686141"/>
                    <a:pt x="0" y="658802"/>
                  </a:cubicBezTo>
                  <a:lnTo>
                    <a:pt x="0" y="49502"/>
                  </a:lnTo>
                  <a:cubicBezTo>
                    <a:pt x="0" y="22163"/>
                    <a:pt x="22163" y="0"/>
                    <a:pt x="49502" y="0"/>
                  </a:cubicBezTo>
                  <a:close/>
                </a:path>
              </a:pathLst>
            </a:custGeom>
            <a:solidFill>
              <a:srgbClr val="F1ECE4"/>
            </a:solidFill>
            <a:ln w="9525" cap="sq">
              <a:solidFill>
                <a:srgbClr val="9C9283"/>
              </a:solidFill>
              <a:prstDash val="solid"/>
              <a:miter/>
            </a:ln>
          </p:spPr>
          <p:txBody>
            <a:bodyPr/>
            <a:lstStyle/>
            <a:p>
              <a:endParaRPr lang="en-US"/>
            </a:p>
          </p:txBody>
        </p:sp>
        <p:sp>
          <p:nvSpPr>
            <p:cNvPr id="8" name="TextBox 8"/>
            <p:cNvSpPr txBox="1"/>
            <p:nvPr/>
          </p:nvSpPr>
          <p:spPr>
            <a:xfrm>
              <a:off x="0" y="-28575"/>
              <a:ext cx="1184491" cy="736879"/>
            </a:xfrm>
            <a:prstGeom prst="rect">
              <a:avLst/>
            </a:prstGeom>
          </p:spPr>
          <p:txBody>
            <a:bodyPr lIns="50800" tIns="50800" rIns="50800" bIns="50800" rtlCol="0" anchor="ctr"/>
            <a:lstStyle/>
            <a:p>
              <a:pPr algn="ctr">
                <a:lnSpc>
                  <a:spcPts val="1757"/>
                </a:lnSpc>
              </a:pPr>
              <a:endParaRPr/>
            </a:p>
          </p:txBody>
        </p:sp>
      </p:grpSp>
      <p:grpSp>
        <p:nvGrpSpPr>
          <p:cNvPr id="9" name="Group 9"/>
          <p:cNvGrpSpPr/>
          <p:nvPr/>
        </p:nvGrpSpPr>
        <p:grpSpPr>
          <a:xfrm>
            <a:off x="3387218" y="1081741"/>
            <a:ext cx="4119818" cy="1683408"/>
            <a:chOff x="0" y="0"/>
            <a:chExt cx="1733438" cy="708304"/>
          </a:xfrm>
        </p:grpSpPr>
        <p:sp>
          <p:nvSpPr>
            <p:cNvPr id="10" name="Freeform 10"/>
            <p:cNvSpPr/>
            <p:nvPr/>
          </p:nvSpPr>
          <p:spPr>
            <a:xfrm>
              <a:off x="0" y="0"/>
              <a:ext cx="1733438" cy="708304"/>
            </a:xfrm>
            <a:custGeom>
              <a:avLst/>
              <a:gdLst/>
              <a:ahLst/>
              <a:cxnLst/>
              <a:rect l="l" t="t" r="r" b="b"/>
              <a:pathLst>
                <a:path w="1733438" h="708304">
                  <a:moveTo>
                    <a:pt x="33825" y="0"/>
                  </a:moveTo>
                  <a:lnTo>
                    <a:pt x="1699612" y="0"/>
                  </a:lnTo>
                  <a:cubicBezTo>
                    <a:pt x="1708583" y="0"/>
                    <a:pt x="1717187" y="3564"/>
                    <a:pt x="1723530" y="9907"/>
                  </a:cubicBezTo>
                  <a:cubicBezTo>
                    <a:pt x="1729874" y="16251"/>
                    <a:pt x="1733438" y="24854"/>
                    <a:pt x="1733438" y="33825"/>
                  </a:cubicBezTo>
                  <a:lnTo>
                    <a:pt x="1733438" y="674478"/>
                  </a:lnTo>
                  <a:cubicBezTo>
                    <a:pt x="1733438" y="683449"/>
                    <a:pt x="1729874" y="692053"/>
                    <a:pt x="1723530" y="698396"/>
                  </a:cubicBezTo>
                  <a:cubicBezTo>
                    <a:pt x="1717187" y="704740"/>
                    <a:pt x="1708583" y="708304"/>
                    <a:pt x="1699612" y="708304"/>
                  </a:cubicBezTo>
                  <a:lnTo>
                    <a:pt x="33825" y="708304"/>
                  </a:lnTo>
                  <a:cubicBezTo>
                    <a:pt x="24854" y="708304"/>
                    <a:pt x="16251" y="704740"/>
                    <a:pt x="9907" y="698396"/>
                  </a:cubicBezTo>
                  <a:cubicBezTo>
                    <a:pt x="3564" y="692053"/>
                    <a:pt x="0" y="683449"/>
                    <a:pt x="0" y="674478"/>
                  </a:cubicBezTo>
                  <a:lnTo>
                    <a:pt x="0" y="33825"/>
                  </a:lnTo>
                  <a:cubicBezTo>
                    <a:pt x="0" y="24854"/>
                    <a:pt x="3564" y="16251"/>
                    <a:pt x="9907" y="9907"/>
                  </a:cubicBezTo>
                  <a:cubicBezTo>
                    <a:pt x="16251" y="3564"/>
                    <a:pt x="24854" y="0"/>
                    <a:pt x="33825" y="0"/>
                  </a:cubicBezTo>
                  <a:close/>
                </a:path>
              </a:pathLst>
            </a:custGeom>
            <a:solidFill>
              <a:srgbClr val="F1ECE4"/>
            </a:solidFill>
            <a:ln w="9525" cap="sq">
              <a:solidFill>
                <a:srgbClr val="9C9283"/>
              </a:solidFill>
              <a:prstDash val="solid"/>
              <a:miter/>
            </a:ln>
          </p:spPr>
          <p:txBody>
            <a:bodyPr/>
            <a:lstStyle/>
            <a:p>
              <a:endParaRPr lang="en-US"/>
            </a:p>
          </p:txBody>
        </p:sp>
        <p:sp>
          <p:nvSpPr>
            <p:cNvPr id="11" name="TextBox 11"/>
            <p:cNvSpPr txBox="1"/>
            <p:nvPr/>
          </p:nvSpPr>
          <p:spPr>
            <a:xfrm>
              <a:off x="0" y="-28575"/>
              <a:ext cx="1733438" cy="736879"/>
            </a:xfrm>
            <a:prstGeom prst="rect">
              <a:avLst/>
            </a:prstGeom>
          </p:spPr>
          <p:txBody>
            <a:bodyPr lIns="50800" tIns="50800" rIns="50800" bIns="50800" rtlCol="0" anchor="ctr"/>
            <a:lstStyle/>
            <a:p>
              <a:pPr algn="ctr">
                <a:lnSpc>
                  <a:spcPts val="1757"/>
                </a:lnSpc>
              </a:pPr>
              <a:endParaRPr/>
            </a:p>
          </p:txBody>
        </p:sp>
      </p:grpSp>
      <p:sp>
        <p:nvSpPr>
          <p:cNvPr id="12" name="TextBox 12"/>
          <p:cNvSpPr txBox="1"/>
          <p:nvPr/>
        </p:nvSpPr>
        <p:spPr>
          <a:xfrm>
            <a:off x="732214" y="1629190"/>
            <a:ext cx="2199178" cy="935934"/>
          </a:xfrm>
          <a:prstGeom prst="rect">
            <a:avLst/>
          </a:prstGeom>
        </p:spPr>
        <p:txBody>
          <a:bodyPr lIns="0" tIns="0" rIns="0" bIns="0" rtlCol="0" anchor="t">
            <a:spAutoFit/>
          </a:bodyPr>
          <a:lstStyle/>
          <a:p>
            <a:pPr algn="l">
              <a:lnSpc>
                <a:spcPts val="2441"/>
              </a:lnSpc>
            </a:pPr>
            <a:r>
              <a:rPr lang="en-US" sz="1743" b="1">
                <a:solidFill>
                  <a:srgbClr val="4C4C4C"/>
                </a:solidFill>
                <a:latin typeface="Noto Serif Bold"/>
                <a:ea typeface="Noto Serif Bold"/>
                <a:cs typeface="Noto Serif Bold"/>
                <a:sym typeface="Noto Serif Bold"/>
              </a:rPr>
              <a:t>Qur'anic Principles</a:t>
            </a:r>
          </a:p>
          <a:p>
            <a:pPr algn="l">
              <a:lnSpc>
                <a:spcPts val="1253"/>
              </a:lnSpc>
            </a:pPr>
            <a:endParaRPr lang="en-US" sz="1743" b="1">
              <a:solidFill>
                <a:srgbClr val="4C4C4C"/>
              </a:solidFill>
              <a:latin typeface="Noto Serif Bold"/>
              <a:ea typeface="Noto Serif Bold"/>
              <a:cs typeface="Noto Serif Bold"/>
              <a:sym typeface="Noto Serif Bold"/>
            </a:endParaRPr>
          </a:p>
          <a:p>
            <a:pPr algn="l">
              <a:lnSpc>
                <a:spcPts val="1953"/>
              </a:lnSpc>
            </a:pPr>
            <a:r>
              <a:rPr lang="en-US" sz="1395">
                <a:solidFill>
                  <a:srgbClr val="4C4C4C"/>
                </a:solidFill>
                <a:latin typeface="Noto Serif"/>
                <a:ea typeface="Noto Serif"/>
                <a:cs typeface="Noto Serif"/>
                <a:sym typeface="Noto Serif"/>
              </a:rPr>
              <a:t>Divine revelation and foundational texts</a:t>
            </a:r>
          </a:p>
        </p:txBody>
      </p:sp>
      <p:sp>
        <p:nvSpPr>
          <p:cNvPr id="13" name="TextBox 13"/>
          <p:cNvSpPr txBox="1"/>
          <p:nvPr/>
        </p:nvSpPr>
        <p:spPr>
          <a:xfrm>
            <a:off x="755972" y="1150226"/>
            <a:ext cx="1306745" cy="349250"/>
          </a:xfrm>
          <a:prstGeom prst="rect">
            <a:avLst/>
          </a:prstGeom>
        </p:spPr>
        <p:txBody>
          <a:bodyPr lIns="0" tIns="0" rIns="0" bIns="0" rtlCol="0" anchor="t">
            <a:spAutoFit/>
          </a:bodyPr>
          <a:lstStyle/>
          <a:p>
            <a:pPr algn="l">
              <a:lnSpc>
                <a:spcPts val="2800"/>
              </a:lnSpc>
            </a:pPr>
            <a:r>
              <a:rPr lang="en-US" sz="2000">
                <a:solidFill>
                  <a:srgbClr val="4C4C4C"/>
                </a:solidFill>
                <a:latin typeface="Noto Serif"/>
                <a:ea typeface="Noto Serif"/>
                <a:cs typeface="Noto Serif"/>
                <a:sym typeface="Noto Serif"/>
              </a:rPr>
              <a:t>01</a:t>
            </a:r>
          </a:p>
        </p:txBody>
      </p:sp>
      <p:sp>
        <p:nvSpPr>
          <p:cNvPr id="14" name="TextBox 14"/>
          <p:cNvSpPr txBox="1"/>
          <p:nvPr/>
        </p:nvSpPr>
        <p:spPr>
          <a:xfrm>
            <a:off x="3524217" y="1150226"/>
            <a:ext cx="1306745" cy="349250"/>
          </a:xfrm>
          <a:prstGeom prst="rect">
            <a:avLst/>
          </a:prstGeom>
        </p:spPr>
        <p:txBody>
          <a:bodyPr lIns="0" tIns="0" rIns="0" bIns="0" rtlCol="0" anchor="t">
            <a:spAutoFit/>
          </a:bodyPr>
          <a:lstStyle/>
          <a:p>
            <a:pPr algn="l">
              <a:lnSpc>
                <a:spcPts val="2800"/>
              </a:lnSpc>
            </a:pPr>
            <a:r>
              <a:rPr lang="en-US" sz="2000">
                <a:solidFill>
                  <a:srgbClr val="4C4C4C"/>
                </a:solidFill>
                <a:latin typeface="Noto Serif"/>
                <a:ea typeface="Noto Serif"/>
                <a:cs typeface="Noto Serif"/>
                <a:sym typeface="Noto Serif"/>
              </a:rPr>
              <a:t>02</a:t>
            </a:r>
          </a:p>
        </p:txBody>
      </p:sp>
      <p:sp>
        <p:nvSpPr>
          <p:cNvPr id="15" name="TextBox 15"/>
          <p:cNvSpPr txBox="1"/>
          <p:nvPr/>
        </p:nvSpPr>
        <p:spPr>
          <a:xfrm>
            <a:off x="8027861" y="1150226"/>
            <a:ext cx="1306745" cy="349250"/>
          </a:xfrm>
          <a:prstGeom prst="rect">
            <a:avLst/>
          </a:prstGeom>
        </p:spPr>
        <p:txBody>
          <a:bodyPr lIns="0" tIns="0" rIns="0" bIns="0" rtlCol="0" anchor="t">
            <a:spAutoFit/>
          </a:bodyPr>
          <a:lstStyle/>
          <a:p>
            <a:pPr algn="l">
              <a:lnSpc>
                <a:spcPts val="2800"/>
              </a:lnSpc>
            </a:pPr>
            <a:r>
              <a:rPr lang="en-US" sz="2000">
                <a:solidFill>
                  <a:srgbClr val="4C4C4C"/>
                </a:solidFill>
                <a:latin typeface="Noto Serif"/>
                <a:ea typeface="Noto Serif"/>
                <a:cs typeface="Noto Serif"/>
                <a:sym typeface="Noto Serif"/>
              </a:rPr>
              <a:t>03</a:t>
            </a:r>
          </a:p>
        </p:txBody>
      </p:sp>
      <p:sp>
        <p:nvSpPr>
          <p:cNvPr id="16" name="TextBox 16"/>
          <p:cNvSpPr txBox="1"/>
          <p:nvPr/>
        </p:nvSpPr>
        <p:spPr>
          <a:xfrm>
            <a:off x="3524217" y="1629190"/>
            <a:ext cx="3887085" cy="932243"/>
          </a:xfrm>
          <a:prstGeom prst="rect">
            <a:avLst/>
          </a:prstGeom>
        </p:spPr>
        <p:txBody>
          <a:bodyPr lIns="0" tIns="0" rIns="0" bIns="0" rtlCol="0" anchor="t">
            <a:spAutoFit/>
          </a:bodyPr>
          <a:lstStyle/>
          <a:p>
            <a:pPr marL="0" lvl="0" indent="0" algn="l">
              <a:lnSpc>
                <a:spcPts val="2380"/>
              </a:lnSpc>
              <a:spcBef>
                <a:spcPct val="0"/>
              </a:spcBef>
            </a:pPr>
            <a:r>
              <a:rPr lang="en-US" sz="1700" b="1" u="none" strike="noStrike">
                <a:solidFill>
                  <a:srgbClr val="4C4C4C"/>
                </a:solidFill>
                <a:latin typeface="Noto Serif Bold"/>
                <a:ea typeface="Noto Serif Bold"/>
                <a:cs typeface="Noto Serif Bold"/>
                <a:sym typeface="Noto Serif Bold"/>
              </a:rPr>
              <a:t>Juristic Interpretation (Fiqh)</a:t>
            </a:r>
          </a:p>
          <a:p>
            <a:pPr marL="0" lvl="0" indent="0" algn="l">
              <a:lnSpc>
                <a:spcPts val="1260"/>
              </a:lnSpc>
              <a:spcBef>
                <a:spcPct val="0"/>
              </a:spcBef>
            </a:pPr>
            <a:endParaRPr lang="en-US" sz="1700" b="1" u="none" strike="noStrike">
              <a:solidFill>
                <a:srgbClr val="4C4C4C"/>
              </a:solidFill>
              <a:latin typeface="Noto Serif Bold"/>
              <a:ea typeface="Noto Serif Bold"/>
              <a:cs typeface="Noto Serif Bold"/>
              <a:sym typeface="Noto Serif Bold"/>
            </a:endParaRPr>
          </a:p>
          <a:p>
            <a:pPr marL="0" lvl="0" indent="0" algn="l">
              <a:lnSpc>
                <a:spcPts val="1953"/>
              </a:lnSpc>
              <a:spcBef>
                <a:spcPct val="0"/>
              </a:spcBef>
            </a:pPr>
            <a:r>
              <a:rPr lang="en-US" sz="1395" u="none" strike="noStrike">
                <a:solidFill>
                  <a:srgbClr val="4C4C4C"/>
                </a:solidFill>
                <a:latin typeface="Noto Serif"/>
                <a:ea typeface="Noto Serif"/>
                <a:cs typeface="Noto Serif"/>
                <a:sym typeface="Noto Serif"/>
              </a:rPr>
              <a:t>Scholarly analysis and contextual application of the Shariah (Quran + Sunnah)</a:t>
            </a:r>
          </a:p>
        </p:txBody>
      </p:sp>
      <p:sp>
        <p:nvSpPr>
          <p:cNvPr id="17" name="TextBox 17"/>
          <p:cNvSpPr txBox="1"/>
          <p:nvPr/>
        </p:nvSpPr>
        <p:spPr>
          <a:xfrm>
            <a:off x="8004125" y="1629190"/>
            <a:ext cx="2660961" cy="932243"/>
          </a:xfrm>
          <a:prstGeom prst="rect">
            <a:avLst/>
          </a:prstGeom>
        </p:spPr>
        <p:txBody>
          <a:bodyPr lIns="0" tIns="0" rIns="0" bIns="0" rtlCol="0" anchor="t">
            <a:spAutoFit/>
          </a:bodyPr>
          <a:lstStyle/>
          <a:p>
            <a:pPr marL="0" lvl="0" indent="0" algn="l">
              <a:lnSpc>
                <a:spcPts val="2380"/>
              </a:lnSpc>
              <a:spcBef>
                <a:spcPct val="0"/>
              </a:spcBef>
            </a:pPr>
            <a:r>
              <a:rPr lang="en-US" sz="1700" b="1" u="none" strike="noStrike">
                <a:solidFill>
                  <a:srgbClr val="4C4C4C"/>
                </a:solidFill>
                <a:latin typeface="Noto Serif Bold"/>
                <a:ea typeface="Noto Serif Bold"/>
                <a:cs typeface="Noto Serif Bold"/>
                <a:sym typeface="Noto Serif Bold"/>
              </a:rPr>
              <a:t>State Legislation</a:t>
            </a:r>
          </a:p>
          <a:p>
            <a:pPr marL="0" lvl="0" indent="0" algn="l">
              <a:lnSpc>
                <a:spcPts val="1260"/>
              </a:lnSpc>
              <a:spcBef>
                <a:spcPct val="0"/>
              </a:spcBef>
            </a:pPr>
            <a:endParaRPr lang="en-US" sz="1700" b="1" u="none" strike="noStrike">
              <a:solidFill>
                <a:srgbClr val="4C4C4C"/>
              </a:solidFill>
              <a:latin typeface="Noto Serif Bold"/>
              <a:ea typeface="Noto Serif Bold"/>
              <a:cs typeface="Noto Serif Bold"/>
              <a:sym typeface="Noto Serif Bold"/>
            </a:endParaRPr>
          </a:p>
          <a:p>
            <a:pPr marL="0" lvl="0" indent="0" algn="l">
              <a:lnSpc>
                <a:spcPts val="1953"/>
              </a:lnSpc>
              <a:spcBef>
                <a:spcPct val="0"/>
              </a:spcBef>
            </a:pPr>
            <a:r>
              <a:rPr lang="en-US" sz="1395" u="none" strike="noStrike">
                <a:solidFill>
                  <a:srgbClr val="4C4C4C"/>
                </a:solidFill>
                <a:latin typeface="Noto Serif"/>
                <a:ea typeface="Noto Serif"/>
                <a:cs typeface="Noto Serif"/>
                <a:sym typeface="Noto Serif"/>
              </a:rPr>
              <a:t>Codified penal laws in Muslim majority states</a:t>
            </a:r>
          </a:p>
        </p:txBody>
      </p:sp>
      <p:grpSp>
        <p:nvGrpSpPr>
          <p:cNvPr id="18" name="Group 18"/>
          <p:cNvGrpSpPr/>
          <p:nvPr/>
        </p:nvGrpSpPr>
        <p:grpSpPr>
          <a:xfrm>
            <a:off x="561564" y="4225065"/>
            <a:ext cx="10315947" cy="1446829"/>
            <a:chOff x="0" y="0"/>
            <a:chExt cx="6901778" cy="967989"/>
          </a:xfrm>
        </p:grpSpPr>
        <p:sp>
          <p:nvSpPr>
            <p:cNvPr id="19" name="Freeform 19"/>
            <p:cNvSpPr/>
            <p:nvPr/>
          </p:nvSpPr>
          <p:spPr>
            <a:xfrm>
              <a:off x="42472" y="56442"/>
              <a:ext cx="6816834" cy="855103"/>
            </a:xfrm>
            <a:custGeom>
              <a:avLst/>
              <a:gdLst/>
              <a:ahLst/>
              <a:cxnLst/>
              <a:rect l="l" t="t" r="r" b="b"/>
              <a:pathLst>
                <a:path w="6816834" h="855103">
                  <a:moveTo>
                    <a:pt x="0" y="802725"/>
                  </a:moveTo>
                  <a:lnTo>
                    <a:pt x="0" y="52379"/>
                  </a:lnTo>
                  <a:cubicBezTo>
                    <a:pt x="0" y="48992"/>
                    <a:pt x="255" y="45493"/>
                    <a:pt x="765" y="42106"/>
                  </a:cubicBezTo>
                  <a:cubicBezTo>
                    <a:pt x="1275" y="38720"/>
                    <a:pt x="2039" y="35446"/>
                    <a:pt x="2974" y="32286"/>
                  </a:cubicBezTo>
                  <a:cubicBezTo>
                    <a:pt x="3908" y="29125"/>
                    <a:pt x="5182" y="26077"/>
                    <a:pt x="6626" y="23255"/>
                  </a:cubicBezTo>
                  <a:cubicBezTo>
                    <a:pt x="8070" y="20433"/>
                    <a:pt x="9684" y="17723"/>
                    <a:pt x="11553" y="15353"/>
                  </a:cubicBezTo>
                  <a:cubicBezTo>
                    <a:pt x="13422" y="12982"/>
                    <a:pt x="15376" y="10724"/>
                    <a:pt x="17499" y="8805"/>
                  </a:cubicBezTo>
                  <a:cubicBezTo>
                    <a:pt x="19623" y="6886"/>
                    <a:pt x="21916" y="5306"/>
                    <a:pt x="24295" y="3951"/>
                  </a:cubicBezTo>
                  <a:cubicBezTo>
                    <a:pt x="26673" y="2597"/>
                    <a:pt x="29137" y="1694"/>
                    <a:pt x="31685" y="1016"/>
                  </a:cubicBezTo>
                  <a:cubicBezTo>
                    <a:pt x="34233" y="339"/>
                    <a:pt x="36782" y="0"/>
                    <a:pt x="39415" y="0"/>
                  </a:cubicBezTo>
                  <a:lnTo>
                    <a:pt x="6777419" y="0"/>
                  </a:lnTo>
                  <a:cubicBezTo>
                    <a:pt x="6779967" y="0"/>
                    <a:pt x="6782601" y="339"/>
                    <a:pt x="6785149" y="1016"/>
                  </a:cubicBezTo>
                  <a:cubicBezTo>
                    <a:pt x="6787698" y="1694"/>
                    <a:pt x="6790161" y="2710"/>
                    <a:pt x="6792539" y="3951"/>
                  </a:cubicBezTo>
                  <a:cubicBezTo>
                    <a:pt x="6794918" y="5193"/>
                    <a:pt x="6797211" y="6886"/>
                    <a:pt x="6799335" y="8805"/>
                  </a:cubicBezTo>
                  <a:cubicBezTo>
                    <a:pt x="6801459" y="10724"/>
                    <a:pt x="6803498" y="12869"/>
                    <a:pt x="6805281" y="15353"/>
                  </a:cubicBezTo>
                  <a:cubicBezTo>
                    <a:pt x="6807065" y="17836"/>
                    <a:pt x="6808764" y="20433"/>
                    <a:pt x="6810208" y="23255"/>
                  </a:cubicBezTo>
                  <a:cubicBezTo>
                    <a:pt x="6811652" y="26077"/>
                    <a:pt x="6812841" y="29125"/>
                    <a:pt x="6813861" y="32286"/>
                  </a:cubicBezTo>
                  <a:cubicBezTo>
                    <a:pt x="6814880" y="35446"/>
                    <a:pt x="6815560" y="38720"/>
                    <a:pt x="6816069" y="42106"/>
                  </a:cubicBezTo>
                  <a:cubicBezTo>
                    <a:pt x="6816579" y="45493"/>
                    <a:pt x="6816834" y="48880"/>
                    <a:pt x="6816834" y="52379"/>
                  </a:cubicBezTo>
                  <a:lnTo>
                    <a:pt x="6816834" y="802725"/>
                  </a:lnTo>
                  <a:cubicBezTo>
                    <a:pt x="6816834" y="806111"/>
                    <a:pt x="6816579" y="809611"/>
                    <a:pt x="6816069" y="812997"/>
                  </a:cubicBezTo>
                  <a:cubicBezTo>
                    <a:pt x="6815560" y="816384"/>
                    <a:pt x="6814795" y="819657"/>
                    <a:pt x="6813861" y="822818"/>
                  </a:cubicBezTo>
                  <a:cubicBezTo>
                    <a:pt x="6812927" y="825979"/>
                    <a:pt x="6811652" y="829027"/>
                    <a:pt x="6810208" y="831849"/>
                  </a:cubicBezTo>
                  <a:cubicBezTo>
                    <a:pt x="6808764" y="834671"/>
                    <a:pt x="6807150" y="837380"/>
                    <a:pt x="6805281" y="839751"/>
                  </a:cubicBezTo>
                  <a:cubicBezTo>
                    <a:pt x="6803412" y="842122"/>
                    <a:pt x="6801459" y="844379"/>
                    <a:pt x="6799335" y="846298"/>
                  </a:cubicBezTo>
                  <a:cubicBezTo>
                    <a:pt x="6797211" y="848217"/>
                    <a:pt x="6794918" y="849798"/>
                    <a:pt x="6792539" y="851152"/>
                  </a:cubicBezTo>
                  <a:cubicBezTo>
                    <a:pt x="6790161" y="852507"/>
                    <a:pt x="6787698" y="853410"/>
                    <a:pt x="6785149" y="854087"/>
                  </a:cubicBezTo>
                  <a:cubicBezTo>
                    <a:pt x="6782601" y="854765"/>
                    <a:pt x="6780053" y="855103"/>
                    <a:pt x="6777419" y="855103"/>
                  </a:cubicBezTo>
                  <a:lnTo>
                    <a:pt x="39415" y="855103"/>
                  </a:lnTo>
                  <a:cubicBezTo>
                    <a:pt x="36867" y="855103"/>
                    <a:pt x="34233" y="854765"/>
                    <a:pt x="31685" y="854087"/>
                  </a:cubicBezTo>
                  <a:cubicBezTo>
                    <a:pt x="29137" y="853410"/>
                    <a:pt x="26673" y="852394"/>
                    <a:pt x="24295" y="851152"/>
                  </a:cubicBezTo>
                  <a:cubicBezTo>
                    <a:pt x="21916" y="849911"/>
                    <a:pt x="19623" y="848217"/>
                    <a:pt x="17499" y="846298"/>
                  </a:cubicBezTo>
                  <a:cubicBezTo>
                    <a:pt x="15376" y="844379"/>
                    <a:pt x="13337" y="842234"/>
                    <a:pt x="11553" y="839751"/>
                  </a:cubicBezTo>
                  <a:cubicBezTo>
                    <a:pt x="9769" y="837267"/>
                    <a:pt x="8070" y="834671"/>
                    <a:pt x="6626" y="831849"/>
                  </a:cubicBezTo>
                  <a:cubicBezTo>
                    <a:pt x="5182" y="829027"/>
                    <a:pt x="3993" y="825979"/>
                    <a:pt x="2974" y="822818"/>
                  </a:cubicBezTo>
                  <a:cubicBezTo>
                    <a:pt x="1954" y="819657"/>
                    <a:pt x="1275" y="816384"/>
                    <a:pt x="765" y="812997"/>
                  </a:cubicBezTo>
                  <a:cubicBezTo>
                    <a:pt x="255" y="809611"/>
                    <a:pt x="0" y="806224"/>
                    <a:pt x="0" y="802725"/>
                  </a:cubicBezTo>
                </a:path>
              </a:pathLst>
            </a:custGeom>
            <a:solidFill>
              <a:srgbClr val="E6DED2"/>
            </a:solidFill>
          </p:spPr>
          <p:txBody>
            <a:bodyPr/>
            <a:lstStyle/>
            <a:p>
              <a:endParaRPr lang="en-US"/>
            </a:p>
          </p:txBody>
        </p:sp>
        <p:sp>
          <p:nvSpPr>
            <p:cNvPr id="20" name="Freeform 20"/>
            <p:cNvSpPr/>
            <p:nvPr/>
          </p:nvSpPr>
          <p:spPr>
            <a:xfrm>
              <a:off x="171249" y="285147"/>
              <a:ext cx="112467" cy="149460"/>
            </a:xfrm>
            <a:custGeom>
              <a:avLst/>
              <a:gdLst/>
              <a:ahLst/>
              <a:cxnLst/>
              <a:rect l="l" t="t" r="r" b="b"/>
              <a:pathLst>
                <a:path w="112467" h="149460">
                  <a:moveTo>
                    <a:pt x="56234" y="13885"/>
                  </a:moveTo>
                  <a:cubicBezTo>
                    <a:pt x="59207" y="13885"/>
                    <a:pt x="62180" y="14224"/>
                    <a:pt x="65153" y="15014"/>
                  </a:cubicBezTo>
                  <a:cubicBezTo>
                    <a:pt x="68126" y="15804"/>
                    <a:pt x="70929" y="16933"/>
                    <a:pt x="73732" y="18513"/>
                  </a:cubicBezTo>
                  <a:cubicBezTo>
                    <a:pt x="76535" y="20094"/>
                    <a:pt x="79169" y="21900"/>
                    <a:pt x="81632" y="24158"/>
                  </a:cubicBezTo>
                  <a:cubicBezTo>
                    <a:pt x="84096" y="26415"/>
                    <a:pt x="86474" y="28899"/>
                    <a:pt x="88598" y="31721"/>
                  </a:cubicBezTo>
                  <a:cubicBezTo>
                    <a:pt x="90721" y="34543"/>
                    <a:pt x="92590" y="37591"/>
                    <a:pt x="94289" y="40977"/>
                  </a:cubicBezTo>
                  <a:cubicBezTo>
                    <a:pt x="95988" y="44364"/>
                    <a:pt x="97347" y="47750"/>
                    <a:pt x="98536" y="51476"/>
                  </a:cubicBezTo>
                  <a:cubicBezTo>
                    <a:pt x="99725" y="55201"/>
                    <a:pt x="100575" y="58926"/>
                    <a:pt x="101169" y="62877"/>
                  </a:cubicBezTo>
                  <a:cubicBezTo>
                    <a:pt x="101764" y="66828"/>
                    <a:pt x="102019" y="70779"/>
                    <a:pt x="102019" y="74730"/>
                  </a:cubicBezTo>
                  <a:cubicBezTo>
                    <a:pt x="102019" y="78681"/>
                    <a:pt x="101764" y="82632"/>
                    <a:pt x="101169" y="86583"/>
                  </a:cubicBezTo>
                  <a:cubicBezTo>
                    <a:pt x="100575" y="90534"/>
                    <a:pt x="99725" y="94259"/>
                    <a:pt x="98536" y="97984"/>
                  </a:cubicBezTo>
                  <a:cubicBezTo>
                    <a:pt x="97347" y="101709"/>
                    <a:pt x="95988" y="105209"/>
                    <a:pt x="94289" y="108483"/>
                  </a:cubicBezTo>
                  <a:cubicBezTo>
                    <a:pt x="92590" y="111756"/>
                    <a:pt x="90721" y="114917"/>
                    <a:pt x="88598" y="117739"/>
                  </a:cubicBezTo>
                  <a:cubicBezTo>
                    <a:pt x="86474" y="120561"/>
                    <a:pt x="84181" y="123045"/>
                    <a:pt x="81632" y="125302"/>
                  </a:cubicBezTo>
                  <a:cubicBezTo>
                    <a:pt x="79084" y="127560"/>
                    <a:pt x="76535" y="129366"/>
                    <a:pt x="73732" y="130947"/>
                  </a:cubicBezTo>
                  <a:cubicBezTo>
                    <a:pt x="70929" y="132527"/>
                    <a:pt x="68126" y="133656"/>
                    <a:pt x="65153" y="134446"/>
                  </a:cubicBezTo>
                  <a:cubicBezTo>
                    <a:pt x="62180" y="135236"/>
                    <a:pt x="59207" y="135575"/>
                    <a:pt x="56234" y="135575"/>
                  </a:cubicBezTo>
                  <a:cubicBezTo>
                    <a:pt x="53261" y="135575"/>
                    <a:pt x="50287" y="135236"/>
                    <a:pt x="47314" y="134446"/>
                  </a:cubicBezTo>
                  <a:cubicBezTo>
                    <a:pt x="44341" y="133656"/>
                    <a:pt x="41538" y="132527"/>
                    <a:pt x="38735" y="130947"/>
                  </a:cubicBezTo>
                  <a:cubicBezTo>
                    <a:pt x="35932" y="129366"/>
                    <a:pt x="33298" y="127560"/>
                    <a:pt x="30835" y="125302"/>
                  </a:cubicBezTo>
                  <a:cubicBezTo>
                    <a:pt x="28372" y="123045"/>
                    <a:pt x="25993" y="120561"/>
                    <a:pt x="23870" y="117739"/>
                  </a:cubicBezTo>
                  <a:cubicBezTo>
                    <a:pt x="21746" y="114917"/>
                    <a:pt x="19877" y="111869"/>
                    <a:pt x="18178" y="108483"/>
                  </a:cubicBezTo>
                  <a:cubicBezTo>
                    <a:pt x="16479" y="105096"/>
                    <a:pt x="15120" y="101709"/>
                    <a:pt x="13931" y="97984"/>
                  </a:cubicBezTo>
                  <a:cubicBezTo>
                    <a:pt x="12742" y="94259"/>
                    <a:pt x="11892" y="90534"/>
                    <a:pt x="11298" y="86583"/>
                  </a:cubicBezTo>
                  <a:cubicBezTo>
                    <a:pt x="10703" y="82632"/>
                    <a:pt x="10448" y="78681"/>
                    <a:pt x="10448" y="74730"/>
                  </a:cubicBezTo>
                  <a:cubicBezTo>
                    <a:pt x="10448" y="70779"/>
                    <a:pt x="10703" y="66828"/>
                    <a:pt x="11298" y="62877"/>
                  </a:cubicBezTo>
                  <a:cubicBezTo>
                    <a:pt x="11892" y="58926"/>
                    <a:pt x="12742" y="55201"/>
                    <a:pt x="13931" y="51476"/>
                  </a:cubicBezTo>
                  <a:cubicBezTo>
                    <a:pt x="15120" y="47750"/>
                    <a:pt x="16479" y="44251"/>
                    <a:pt x="18178" y="40977"/>
                  </a:cubicBezTo>
                  <a:cubicBezTo>
                    <a:pt x="19877" y="37704"/>
                    <a:pt x="21746" y="34543"/>
                    <a:pt x="23870" y="31721"/>
                  </a:cubicBezTo>
                  <a:cubicBezTo>
                    <a:pt x="25993" y="28899"/>
                    <a:pt x="28287" y="26415"/>
                    <a:pt x="30835" y="24158"/>
                  </a:cubicBezTo>
                  <a:cubicBezTo>
                    <a:pt x="33383" y="21900"/>
                    <a:pt x="35932" y="20094"/>
                    <a:pt x="38735" y="18513"/>
                  </a:cubicBezTo>
                  <a:cubicBezTo>
                    <a:pt x="41538" y="16933"/>
                    <a:pt x="44341" y="15804"/>
                    <a:pt x="47314" y="15014"/>
                  </a:cubicBezTo>
                  <a:cubicBezTo>
                    <a:pt x="50287" y="14224"/>
                    <a:pt x="53261" y="13885"/>
                    <a:pt x="56234" y="13885"/>
                  </a:cubicBezTo>
                  <a:close/>
                  <a:moveTo>
                    <a:pt x="56234" y="149460"/>
                  </a:moveTo>
                  <a:cubicBezTo>
                    <a:pt x="59971" y="149460"/>
                    <a:pt x="63624" y="149008"/>
                    <a:pt x="67192" y="147992"/>
                  </a:cubicBezTo>
                  <a:cubicBezTo>
                    <a:pt x="70759" y="146976"/>
                    <a:pt x="74327" y="145622"/>
                    <a:pt x="77725" y="143703"/>
                  </a:cubicBezTo>
                  <a:cubicBezTo>
                    <a:pt x="81122" y="141784"/>
                    <a:pt x="84350" y="139526"/>
                    <a:pt x="87493" y="136817"/>
                  </a:cubicBezTo>
                  <a:cubicBezTo>
                    <a:pt x="90636" y="134107"/>
                    <a:pt x="93440" y="130947"/>
                    <a:pt x="95988" y="127560"/>
                  </a:cubicBezTo>
                  <a:cubicBezTo>
                    <a:pt x="98536" y="124174"/>
                    <a:pt x="100915" y="120335"/>
                    <a:pt x="102953" y="116272"/>
                  </a:cubicBezTo>
                  <a:cubicBezTo>
                    <a:pt x="104992" y="112208"/>
                    <a:pt x="106776" y="107918"/>
                    <a:pt x="108135" y="103290"/>
                  </a:cubicBezTo>
                  <a:cubicBezTo>
                    <a:pt x="109494" y="98662"/>
                    <a:pt x="110598" y="94033"/>
                    <a:pt x="111363" y="89292"/>
                  </a:cubicBezTo>
                  <a:cubicBezTo>
                    <a:pt x="112127" y="84551"/>
                    <a:pt x="112467" y="79584"/>
                    <a:pt x="112467" y="74730"/>
                  </a:cubicBezTo>
                  <a:cubicBezTo>
                    <a:pt x="112467" y="69876"/>
                    <a:pt x="112127" y="64909"/>
                    <a:pt x="111363" y="60168"/>
                  </a:cubicBezTo>
                  <a:cubicBezTo>
                    <a:pt x="110598" y="55427"/>
                    <a:pt x="109579" y="50685"/>
                    <a:pt x="108135" y="46170"/>
                  </a:cubicBezTo>
                  <a:cubicBezTo>
                    <a:pt x="106691" y="41655"/>
                    <a:pt x="104992" y="37365"/>
                    <a:pt x="102953" y="33188"/>
                  </a:cubicBezTo>
                  <a:cubicBezTo>
                    <a:pt x="100915" y="29012"/>
                    <a:pt x="98536" y="25286"/>
                    <a:pt x="95988" y="21900"/>
                  </a:cubicBezTo>
                  <a:cubicBezTo>
                    <a:pt x="93440" y="18513"/>
                    <a:pt x="90551" y="15353"/>
                    <a:pt x="87493" y="12643"/>
                  </a:cubicBezTo>
                  <a:cubicBezTo>
                    <a:pt x="84435" y="9934"/>
                    <a:pt x="81207" y="7563"/>
                    <a:pt x="77725" y="5757"/>
                  </a:cubicBezTo>
                  <a:cubicBezTo>
                    <a:pt x="74242" y="3951"/>
                    <a:pt x="70759" y="2484"/>
                    <a:pt x="67192" y="1468"/>
                  </a:cubicBezTo>
                  <a:cubicBezTo>
                    <a:pt x="63624" y="452"/>
                    <a:pt x="59886" y="0"/>
                    <a:pt x="56234" y="0"/>
                  </a:cubicBezTo>
                  <a:cubicBezTo>
                    <a:pt x="52581" y="0"/>
                    <a:pt x="48843" y="452"/>
                    <a:pt x="45276" y="1468"/>
                  </a:cubicBezTo>
                  <a:cubicBezTo>
                    <a:pt x="41708" y="2484"/>
                    <a:pt x="38140" y="3838"/>
                    <a:pt x="34743" y="5757"/>
                  </a:cubicBezTo>
                  <a:cubicBezTo>
                    <a:pt x="31345" y="7676"/>
                    <a:pt x="28117" y="9934"/>
                    <a:pt x="24974" y="12643"/>
                  </a:cubicBezTo>
                  <a:cubicBezTo>
                    <a:pt x="21831" y="15353"/>
                    <a:pt x="19028" y="18513"/>
                    <a:pt x="16479" y="21900"/>
                  </a:cubicBezTo>
                  <a:cubicBezTo>
                    <a:pt x="13931" y="25286"/>
                    <a:pt x="11553" y="29124"/>
                    <a:pt x="9514" y="33188"/>
                  </a:cubicBezTo>
                  <a:cubicBezTo>
                    <a:pt x="7475" y="37252"/>
                    <a:pt x="5691" y="41542"/>
                    <a:pt x="4332" y="46170"/>
                  </a:cubicBezTo>
                  <a:cubicBezTo>
                    <a:pt x="2973" y="50798"/>
                    <a:pt x="1869" y="55427"/>
                    <a:pt x="1104" y="60168"/>
                  </a:cubicBezTo>
                  <a:cubicBezTo>
                    <a:pt x="340" y="64909"/>
                    <a:pt x="0" y="69876"/>
                    <a:pt x="0" y="74730"/>
                  </a:cubicBezTo>
                  <a:cubicBezTo>
                    <a:pt x="0" y="79584"/>
                    <a:pt x="340" y="84551"/>
                    <a:pt x="1104" y="89292"/>
                  </a:cubicBezTo>
                  <a:cubicBezTo>
                    <a:pt x="1869" y="94033"/>
                    <a:pt x="2888" y="98774"/>
                    <a:pt x="4332" y="103290"/>
                  </a:cubicBezTo>
                  <a:cubicBezTo>
                    <a:pt x="5776" y="107805"/>
                    <a:pt x="7475" y="112095"/>
                    <a:pt x="9514" y="116272"/>
                  </a:cubicBezTo>
                  <a:cubicBezTo>
                    <a:pt x="11553" y="120448"/>
                    <a:pt x="13931" y="124174"/>
                    <a:pt x="16479" y="127560"/>
                  </a:cubicBezTo>
                  <a:cubicBezTo>
                    <a:pt x="19028" y="130947"/>
                    <a:pt x="21916" y="134107"/>
                    <a:pt x="24974" y="136817"/>
                  </a:cubicBezTo>
                  <a:cubicBezTo>
                    <a:pt x="28032" y="139526"/>
                    <a:pt x="31260" y="141896"/>
                    <a:pt x="34743" y="143703"/>
                  </a:cubicBezTo>
                  <a:cubicBezTo>
                    <a:pt x="38225" y="145509"/>
                    <a:pt x="41708" y="146976"/>
                    <a:pt x="45276" y="147992"/>
                  </a:cubicBezTo>
                  <a:cubicBezTo>
                    <a:pt x="48843" y="149008"/>
                    <a:pt x="52581" y="149460"/>
                    <a:pt x="56234" y="149460"/>
                  </a:cubicBezTo>
                  <a:close/>
                  <a:moveTo>
                    <a:pt x="47399" y="97984"/>
                  </a:moveTo>
                  <a:cubicBezTo>
                    <a:pt x="44511" y="97984"/>
                    <a:pt x="42133" y="101145"/>
                    <a:pt x="42133" y="104983"/>
                  </a:cubicBezTo>
                  <a:cubicBezTo>
                    <a:pt x="42133" y="108821"/>
                    <a:pt x="44511" y="111982"/>
                    <a:pt x="47399" y="111982"/>
                  </a:cubicBezTo>
                  <a:lnTo>
                    <a:pt x="64983" y="111982"/>
                  </a:lnTo>
                  <a:cubicBezTo>
                    <a:pt x="67871" y="111982"/>
                    <a:pt x="70250" y="108821"/>
                    <a:pt x="70250" y="104983"/>
                  </a:cubicBezTo>
                  <a:cubicBezTo>
                    <a:pt x="70250" y="101145"/>
                    <a:pt x="67871" y="97984"/>
                    <a:pt x="64983" y="97984"/>
                  </a:cubicBezTo>
                  <a:lnTo>
                    <a:pt x="63199" y="97984"/>
                  </a:lnTo>
                  <a:lnTo>
                    <a:pt x="63199" y="72359"/>
                  </a:lnTo>
                  <a:cubicBezTo>
                    <a:pt x="63199" y="68521"/>
                    <a:pt x="60821" y="65361"/>
                    <a:pt x="57933" y="65361"/>
                  </a:cubicBezTo>
                  <a:lnTo>
                    <a:pt x="47399" y="65361"/>
                  </a:lnTo>
                  <a:cubicBezTo>
                    <a:pt x="44511" y="65361"/>
                    <a:pt x="42133" y="68521"/>
                    <a:pt x="42133" y="72359"/>
                  </a:cubicBezTo>
                  <a:cubicBezTo>
                    <a:pt x="42133" y="76197"/>
                    <a:pt x="44511" y="79358"/>
                    <a:pt x="47399" y="79358"/>
                  </a:cubicBezTo>
                  <a:lnTo>
                    <a:pt x="52666" y="79358"/>
                  </a:lnTo>
                  <a:lnTo>
                    <a:pt x="52666" y="98097"/>
                  </a:lnTo>
                  <a:lnTo>
                    <a:pt x="47399" y="98097"/>
                  </a:lnTo>
                  <a:close/>
                  <a:moveTo>
                    <a:pt x="56234" y="55991"/>
                  </a:moveTo>
                  <a:cubicBezTo>
                    <a:pt x="58187" y="55991"/>
                    <a:pt x="59801" y="55088"/>
                    <a:pt x="61245" y="53282"/>
                  </a:cubicBezTo>
                  <a:cubicBezTo>
                    <a:pt x="62689" y="51476"/>
                    <a:pt x="63284" y="49218"/>
                    <a:pt x="63284" y="46735"/>
                  </a:cubicBezTo>
                  <a:cubicBezTo>
                    <a:pt x="63284" y="44251"/>
                    <a:pt x="62604" y="41993"/>
                    <a:pt x="61245" y="40074"/>
                  </a:cubicBezTo>
                  <a:cubicBezTo>
                    <a:pt x="59886" y="38155"/>
                    <a:pt x="58187" y="37365"/>
                    <a:pt x="56234" y="37365"/>
                  </a:cubicBezTo>
                  <a:cubicBezTo>
                    <a:pt x="54280" y="37365"/>
                    <a:pt x="52666" y="38268"/>
                    <a:pt x="51222" y="40074"/>
                  </a:cubicBezTo>
                  <a:cubicBezTo>
                    <a:pt x="49778" y="41880"/>
                    <a:pt x="49183" y="44138"/>
                    <a:pt x="49183" y="46735"/>
                  </a:cubicBezTo>
                  <a:cubicBezTo>
                    <a:pt x="49183" y="49331"/>
                    <a:pt x="49863" y="51476"/>
                    <a:pt x="51222" y="53282"/>
                  </a:cubicBezTo>
                  <a:cubicBezTo>
                    <a:pt x="52581" y="55088"/>
                    <a:pt x="54280" y="55991"/>
                    <a:pt x="56234" y="55991"/>
                  </a:cubicBezTo>
                </a:path>
              </a:pathLst>
            </a:custGeom>
            <a:solidFill>
              <a:srgbClr val="E9E2A1"/>
            </a:solidFill>
          </p:spPr>
          <p:txBody>
            <a:bodyPr/>
            <a:lstStyle/>
            <a:p>
              <a:endParaRPr lang="en-US"/>
            </a:p>
          </p:txBody>
        </p:sp>
      </p:grpSp>
      <p:sp>
        <p:nvSpPr>
          <p:cNvPr id="21" name="Freeform 21"/>
          <p:cNvSpPr/>
          <p:nvPr/>
        </p:nvSpPr>
        <p:spPr>
          <a:xfrm>
            <a:off x="755972" y="4225065"/>
            <a:ext cx="456919" cy="336407"/>
          </a:xfrm>
          <a:custGeom>
            <a:avLst/>
            <a:gdLst/>
            <a:ahLst/>
            <a:cxnLst/>
            <a:rect l="l" t="t" r="r" b="b"/>
            <a:pathLst>
              <a:path w="456919" h="336407">
                <a:moveTo>
                  <a:pt x="0" y="0"/>
                </a:moveTo>
                <a:lnTo>
                  <a:pt x="456919" y="0"/>
                </a:lnTo>
                <a:lnTo>
                  <a:pt x="456919" y="336407"/>
                </a:lnTo>
                <a:lnTo>
                  <a:pt x="0" y="3364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2" name="Freeform 22"/>
          <p:cNvSpPr/>
          <p:nvPr/>
        </p:nvSpPr>
        <p:spPr>
          <a:xfrm flipH="1">
            <a:off x="10214116" y="4225065"/>
            <a:ext cx="456919" cy="336407"/>
          </a:xfrm>
          <a:custGeom>
            <a:avLst/>
            <a:gdLst/>
            <a:ahLst/>
            <a:cxnLst/>
            <a:rect l="l" t="t" r="r" b="b"/>
            <a:pathLst>
              <a:path w="456919" h="336407">
                <a:moveTo>
                  <a:pt x="456919" y="0"/>
                </a:moveTo>
                <a:lnTo>
                  <a:pt x="0" y="0"/>
                </a:lnTo>
                <a:lnTo>
                  <a:pt x="0" y="336407"/>
                </a:lnTo>
                <a:lnTo>
                  <a:pt x="456919" y="336407"/>
                </a:lnTo>
                <a:lnTo>
                  <a:pt x="456919"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3" name="TextBox 23"/>
          <p:cNvSpPr txBox="1"/>
          <p:nvPr/>
        </p:nvSpPr>
        <p:spPr>
          <a:xfrm>
            <a:off x="1312936" y="4532897"/>
            <a:ext cx="8796405" cy="816610"/>
          </a:xfrm>
          <a:prstGeom prst="rect">
            <a:avLst/>
          </a:prstGeom>
        </p:spPr>
        <p:txBody>
          <a:bodyPr lIns="0" tIns="0" rIns="0" bIns="0" rtlCol="0" anchor="t">
            <a:spAutoFit/>
          </a:bodyPr>
          <a:lstStyle/>
          <a:p>
            <a:pPr algn="ctr">
              <a:lnSpc>
                <a:spcPts val="2239"/>
              </a:lnSpc>
            </a:pPr>
            <a:r>
              <a:rPr lang="en-US" sz="1599" i="1">
                <a:solidFill>
                  <a:srgbClr val="4C4C4C"/>
                </a:solidFill>
                <a:latin typeface="Noto Serif Italics"/>
                <a:ea typeface="Noto Serif Italics"/>
                <a:cs typeface="Noto Serif Italics"/>
                <a:sym typeface="Noto Serif Italics"/>
              </a:rPr>
              <a:t>The reality is that Islamic principles or Islamic laws can accommodate many things, so there’s actually very little that Islamic law requires or dictates</a:t>
            </a:r>
          </a:p>
          <a:p>
            <a:pPr algn="ctr">
              <a:lnSpc>
                <a:spcPts val="2239"/>
              </a:lnSpc>
              <a:spcBef>
                <a:spcPct val="0"/>
              </a:spcBef>
            </a:pPr>
            <a:r>
              <a:rPr lang="en-US" sz="1599" b="1">
                <a:solidFill>
                  <a:srgbClr val="4C4C4C"/>
                </a:solidFill>
                <a:latin typeface="Noto Serif Bold"/>
                <a:ea typeface="Noto Serif Bold"/>
                <a:cs typeface="Noto Serif Bold"/>
                <a:sym typeface="Noto Serif Bold"/>
                <a:hlinkClick r:id="rId4" tooltip="https://hls.harvard.edu/faculty/directory/11205/Rabb"/>
              </a:rPr>
              <a:t>Intisar Rabb</a:t>
            </a:r>
            <a:r>
              <a:rPr lang="en-US" sz="1599" b="1">
                <a:solidFill>
                  <a:srgbClr val="4C4C4C"/>
                </a:solidFill>
                <a:latin typeface="Noto Serif Bold"/>
                <a:ea typeface="Noto Serif Bold"/>
                <a:cs typeface="Noto Serif Bold"/>
                <a:sym typeface="Noto Serif Bold"/>
              </a:rPr>
              <a:t>, a professor of Islamic law, Harvard University</a:t>
            </a:r>
          </a:p>
        </p:txBody>
      </p:sp>
      <p:sp>
        <p:nvSpPr>
          <p:cNvPr id="24" name="TextBox 24"/>
          <p:cNvSpPr txBox="1"/>
          <p:nvPr/>
        </p:nvSpPr>
        <p:spPr>
          <a:xfrm>
            <a:off x="2271564" y="5809120"/>
            <a:ext cx="6886873" cy="240792"/>
          </a:xfrm>
          <a:prstGeom prst="rect">
            <a:avLst/>
          </a:prstGeom>
        </p:spPr>
        <p:txBody>
          <a:bodyPr lIns="0" tIns="0" rIns="0" bIns="0" rtlCol="0" anchor="t">
            <a:spAutoFit/>
          </a:bodyPr>
          <a:lstStyle/>
          <a:p>
            <a:pPr algn="ctr">
              <a:lnSpc>
                <a:spcPts val="1953"/>
              </a:lnSpc>
            </a:pPr>
            <a:r>
              <a:rPr lang="en-US" sz="1395">
                <a:solidFill>
                  <a:srgbClr val="4C4C4C"/>
                </a:solidFill>
                <a:latin typeface="Noto Serif"/>
                <a:ea typeface="Noto Serif"/>
                <a:cs typeface="Noto Serif"/>
                <a:sym typeface="Noto Serif"/>
              </a:rPr>
              <a:t>This framing allows for </a:t>
            </a:r>
            <a:r>
              <a:rPr lang="en-US" sz="1395" b="1">
                <a:solidFill>
                  <a:srgbClr val="4C4C4C"/>
                </a:solidFill>
                <a:latin typeface="Noto Serif Bold"/>
                <a:ea typeface="Noto Serif Bold"/>
                <a:cs typeface="Noto Serif Bold"/>
                <a:sym typeface="Noto Serif Bold"/>
              </a:rPr>
              <a:t>legal engagement without entering theological debate</a:t>
            </a:r>
            <a:r>
              <a:rPr lang="en-US" sz="1395">
                <a:solidFill>
                  <a:srgbClr val="4C4C4C"/>
                </a:solidFill>
                <a:latin typeface="Noto Serif"/>
                <a:ea typeface="Noto Serif"/>
                <a:cs typeface="Noto Serif"/>
                <a:sym typeface="Noto Serif"/>
              </a:rPr>
              <a:t>.</a:t>
            </a:r>
          </a:p>
        </p:txBody>
      </p:sp>
      <p:sp>
        <p:nvSpPr>
          <p:cNvPr id="25" name="TextBox 25"/>
          <p:cNvSpPr txBox="1"/>
          <p:nvPr/>
        </p:nvSpPr>
        <p:spPr>
          <a:xfrm>
            <a:off x="620163" y="332143"/>
            <a:ext cx="8584840" cy="587673"/>
          </a:xfrm>
          <a:prstGeom prst="rect">
            <a:avLst/>
          </a:prstGeom>
        </p:spPr>
        <p:txBody>
          <a:bodyPr lIns="0" tIns="0" rIns="0" bIns="0" rtlCol="0" anchor="t">
            <a:spAutoFit/>
          </a:bodyPr>
          <a:lstStyle/>
          <a:p>
            <a:pPr algn="l">
              <a:lnSpc>
                <a:spcPts val="4883"/>
              </a:lnSpc>
            </a:pPr>
            <a:r>
              <a:rPr lang="en-US" sz="3488">
                <a:solidFill>
                  <a:srgbClr val="4C4C4C"/>
                </a:solidFill>
                <a:latin typeface="Noto Serif"/>
                <a:ea typeface="Noto Serif"/>
                <a:cs typeface="Noto Serif"/>
                <a:sym typeface="Noto Serif"/>
              </a:rPr>
              <a:t>Understanding The Legal Frameworks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BF7"/>
        </a:solidFill>
        <a:effectLst/>
      </p:bgPr>
    </p:bg>
    <p:spTree>
      <p:nvGrpSpPr>
        <p:cNvPr id="1" name=""/>
        <p:cNvGrpSpPr/>
        <p:nvPr/>
      </p:nvGrpSpPr>
      <p:grpSpPr>
        <a:xfrm>
          <a:off x="0" y="0"/>
          <a:ext cx="0" cy="0"/>
          <a:chOff x="0" y="0"/>
          <a:chExt cx="0" cy="0"/>
        </a:xfrm>
      </p:grpSpPr>
      <p:sp>
        <p:nvSpPr>
          <p:cNvPr id="2" name="Freeform 2" descr="Upscale Image"/>
          <p:cNvSpPr/>
          <p:nvPr/>
        </p:nvSpPr>
        <p:spPr>
          <a:xfrm>
            <a:off x="6812871" y="1223394"/>
            <a:ext cx="3973208" cy="2255700"/>
          </a:xfrm>
          <a:custGeom>
            <a:avLst/>
            <a:gdLst/>
            <a:ahLst/>
            <a:cxnLst/>
            <a:rect l="l" t="t" r="r" b="b"/>
            <a:pathLst>
              <a:path w="3973208" h="2255700">
                <a:moveTo>
                  <a:pt x="0" y="0"/>
                </a:moveTo>
                <a:lnTo>
                  <a:pt x="3973209" y="0"/>
                </a:lnTo>
                <a:lnTo>
                  <a:pt x="3973209" y="2255700"/>
                </a:lnTo>
                <a:lnTo>
                  <a:pt x="0" y="2255700"/>
                </a:lnTo>
                <a:lnTo>
                  <a:pt x="0" y="0"/>
                </a:lnTo>
                <a:close/>
              </a:path>
            </a:pathLst>
          </a:custGeom>
          <a:blipFill>
            <a:blip r:embed="rId2"/>
            <a:stretch>
              <a:fillRect t="-14851" b="-33250"/>
            </a:stretch>
          </a:blipFill>
          <a:ln cap="sq">
            <a:noFill/>
            <a:prstDash val="solid"/>
            <a:miter/>
          </a:ln>
        </p:spPr>
        <p:txBody>
          <a:bodyPr/>
          <a:lstStyle/>
          <a:p>
            <a:endParaRPr lang="en-US"/>
          </a:p>
        </p:txBody>
      </p:sp>
      <p:sp>
        <p:nvSpPr>
          <p:cNvPr id="3" name="TextBox 3"/>
          <p:cNvSpPr txBox="1"/>
          <p:nvPr/>
        </p:nvSpPr>
        <p:spPr>
          <a:xfrm>
            <a:off x="620163" y="1172999"/>
            <a:ext cx="9486910" cy="340023"/>
          </a:xfrm>
          <a:prstGeom prst="rect">
            <a:avLst/>
          </a:prstGeom>
        </p:spPr>
        <p:txBody>
          <a:bodyPr lIns="0" tIns="0" rIns="0" bIns="0" rtlCol="0" anchor="t">
            <a:spAutoFit/>
          </a:bodyPr>
          <a:lstStyle/>
          <a:p>
            <a:pPr algn="l">
              <a:lnSpc>
                <a:spcPts val="2783"/>
              </a:lnSpc>
            </a:pPr>
            <a:r>
              <a:rPr lang="en-US" sz="1988">
                <a:solidFill>
                  <a:srgbClr val="4C4C4C"/>
                </a:solidFill>
                <a:latin typeface="Noto Serif"/>
                <a:ea typeface="Noto Serif"/>
                <a:cs typeface="Noto Serif"/>
                <a:sym typeface="Noto Serif"/>
              </a:rPr>
              <a:t>The Qur'an Strictly Limits Capital Punishment</a:t>
            </a:r>
          </a:p>
        </p:txBody>
      </p:sp>
      <p:sp>
        <p:nvSpPr>
          <p:cNvPr id="4" name="TextBox 4"/>
          <p:cNvSpPr txBox="1"/>
          <p:nvPr/>
        </p:nvSpPr>
        <p:spPr>
          <a:xfrm>
            <a:off x="920029" y="1758760"/>
            <a:ext cx="46286" cy="240665"/>
          </a:xfrm>
          <a:prstGeom prst="rect">
            <a:avLst/>
          </a:prstGeom>
        </p:spPr>
        <p:txBody>
          <a:bodyPr lIns="0" tIns="0" rIns="0" bIns="0" rtlCol="0" anchor="t">
            <a:spAutoFit/>
          </a:bodyPr>
          <a:lstStyle/>
          <a:p>
            <a:pPr algn="l">
              <a:lnSpc>
                <a:spcPts val="1960"/>
              </a:lnSpc>
            </a:pPr>
            <a:r>
              <a:rPr lang="en-US" sz="1400">
                <a:solidFill>
                  <a:srgbClr val="4C4C4C"/>
                </a:solidFill>
                <a:latin typeface="Noto Serif"/>
                <a:ea typeface="Noto Serif"/>
                <a:cs typeface="Noto Serif"/>
                <a:sym typeface="Noto Serif"/>
              </a:rPr>
              <a:t> </a:t>
            </a:r>
          </a:p>
        </p:txBody>
      </p:sp>
      <p:sp>
        <p:nvSpPr>
          <p:cNvPr id="5" name="TextBox 5"/>
          <p:cNvSpPr txBox="1"/>
          <p:nvPr/>
        </p:nvSpPr>
        <p:spPr>
          <a:xfrm>
            <a:off x="620163" y="1758760"/>
            <a:ext cx="4933355" cy="240665"/>
          </a:xfrm>
          <a:prstGeom prst="rect">
            <a:avLst/>
          </a:prstGeom>
        </p:spPr>
        <p:txBody>
          <a:bodyPr lIns="0" tIns="0" rIns="0" bIns="0" rtlCol="0" anchor="t">
            <a:spAutoFit/>
          </a:bodyPr>
          <a:lstStyle/>
          <a:p>
            <a:pPr algn="l">
              <a:lnSpc>
                <a:spcPts val="1960"/>
              </a:lnSpc>
            </a:pPr>
            <a:r>
              <a:rPr lang="en-US" sz="1400" dirty="0">
                <a:solidFill>
                  <a:srgbClr val="4C4C4C"/>
                </a:solidFill>
                <a:latin typeface="Noto Serif"/>
                <a:ea typeface="Noto Serif"/>
                <a:cs typeface="Noto Serif"/>
                <a:sym typeface="Noto Serif"/>
              </a:rPr>
              <a:t>The Qur'an mentions the death penalty for only two cases:</a:t>
            </a:r>
          </a:p>
        </p:txBody>
      </p:sp>
      <p:sp>
        <p:nvSpPr>
          <p:cNvPr id="6" name="TextBox 6"/>
          <p:cNvSpPr txBox="1"/>
          <p:nvPr/>
        </p:nvSpPr>
        <p:spPr>
          <a:xfrm>
            <a:off x="660246" y="2168335"/>
            <a:ext cx="4826154" cy="240665"/>
          </a:xfrm>
          <a:prstGeom prst="rect">
            <a:avLst/>
          </a:prstGeom>
        </p:spPr>
        <p:txBody>
          <a:bodyPr wrap="square" lIns="0" tIns="0" rIns="0" bIns="0" rtlCol="0" anchor="t">
            <a:spAutoFit/>
          </a:bodyPr>
          <a:lstStyle/>
          <a:p>
            <a:pPr marL="302261" lvl="1" indent="-151130" algn="l">
              <a:lnSpc>
                <a:spcPts val="1960"/>
              </a:lnSpc>
              <a:buFont typeface="Arial"/>
              <a:buChar char="•"/>
            </a:pPr>
            <a:r>
              <a:rPr lang="en-US" sz="1400" dirty="0">
                <a:solidFill>
                  <a:srgbClr val="4C4C4C"/>
                </a:solidFill>
                <a:latin typeface="Noto Serif"/>
                <a:ea typeface="Noto Serif"/>
                <a:cs typeface="Noto Serif"/>
                <a:sym typeface="Noto Serif"/>
              </a:rPr>
              <a:t>Intentional killing (qisas)</a:t>
            </a:r>
          </a:p>
        </p:txBody>
      </p:sp>
      <p:sp>
        <p:nvSpPr>
          <p:cNvPr id="7" name="TextBox 7"/>
          <p:cNvSpPr txBox="1"/>
          <p:nvPr/>
        </p:nvSpPr>
        <p:spPr>
          <a:xfrm>
            <a:off x="643920" y="2482660"/>
            <a:ext cx="4766280" cy="240665"/>
          </a:xfrm>
          <a:prstGeom prst="rect">
            <a:avLst/>
          </a:prstGeom>
        </p:spPr>
        <p:txBody>
          <a:bodyPr wrap="square" lIns="0" tIns="0" rIns="0" bIns="0" rtlCol="0" anchor="t">
            <a:spAutoFit/>
          </a:bodyPr>
          <a:lstStyle/>
          <a:p>
            <a:pPr marL="302261" lvl="1" indent="-151130" algn="l">
              <a:lnSpc>
                <a:spcPts val="1960"/>
              </a:lnSpc>
              <a:buFont typeface="Arial"/>
              <a:buChar char="•"/>
            </a:pPr>
            <a:r>
              <a:rPr lang="en-US" sz="1400" i="1" dirty="0" err="1">
                <a:solidFill>
                  <a:srgbClr val="4C4C4C"/>
                </a:solidFill>
                <a:latin typeface="Noto Serif Italics"/>
                <a:ea typeface="Noto Serif Italics"/>
                <a:cs typeface="Noto Serif Italics"/>
                <a:sym typeface="Noto Serif Italics"/>
              </a:rPr>
              <a:t>Fasad</a:t>
            </a:r>
            <a:r>
              <a:rPr lang="en-US" sz="1400" i="1" dirty="0">
                <a:solidFill>
                  <a:srgbClr val="4C4C4C"/>
                </a:solidFill>
                <a:latin typeface="Noto Serif Italics"/>
                <a:ea typeface="Noto Serif Italics"/>
                <a:cs typeface="Noto Serif Italics"/>
                <a:sym typeface="Noto Serif Italics"/>
              </a:rPr>
              <a:t> fil </a:t>
            </a:r>
            <a:r>
              <a:rPr lang="en-US" sz="1400" i="1" dirty="0" err="1">
                <a:solidFill>
                  <a:srgbClr val="4C4C4C"/>
                </a:solidFill>
                <a:latin typeface="Noto Serif Italics"/>
                <a:ea typeface="Noto Serif Italics"/>
                <a:cs typeface="Noto Serif Italics"/>
                <a:sym typeface="Noto Serif Italics"/>
              </a:rPr>
              <a:t>arz</a:t>
            </a:r>
            <a:r>
              <a:rPr lang="en-US" sz="1400" dirty="0">
                <a:solidFill>
                  <a:srgbClr val="4C4C4C"/>
                </a:solidFill>
                <a:latin typeface="Noto Serif"/>
                <a:ea typeface="Noto Serif"/>
                <a:cs typeface="Noto Serif"/>
                <a:sym typeface="Noto Serif"/>
              </a:rPr>
              <a:t> (grave harm to society)</a:t>
            </a:r>
          </a:p>
        </p:txBody>
      </p:sp>
      <p:sp>
        <p:nvSpPr>
          <p:cNvPr id="8" name="TextBox 8"/>
          <p:cNvSpPr txBox="1"/>
          <p:nvPr/>
        </p:nvSpPr>
        <p:spPr>
          <a:xfrm>
            <a:off x="620163" y="2863660"/>
            <a:ext cx="5961998" cy="541147"/>
          </a:xfrm>
          <a:prstGeom prst="rect">
            <a:avLst/>
          </a:prstGeom>
        </p:spPr>
        <p:txBody>
          <a:bodyPr lIns="0" tIns="0" rIns="0" bIns="0" rtlCol="0" anchor="t">
            <a:spAutoFit/>
          </a:bodyPr>
          <a:lstStyle/>
          <a:p>
            <a:pPr algn="l">
              <a:lnSpc>
                <a:spcPts val="2219"/>
              </a:lnSpc>
            </a:pPr>
            <a:r>
              <a:rPr lang="en-US" sz="1400">
                <a:solidFill>
                  <a:srgbClr val="3A3A3A"/>
                </a:solidFill>
                <a:latin typeface="Noto Serif"/>
                <a:ea typeface="Noto Serif"/>
                <a:cs typeface="Noto Serif"/>
                <a:sym typeface="Noto Serif"/>
              </a:rPr>
              <a:t>It is </a:t>
            </a:r>
            <a:r>
              <a:rPr lang="en-US" sz="1400" b="1">
                <a:solidFill>
                  <a:srgbClr val="3A3A3A"/>
                </a:solidFill>
                <a:latin typeface="Noto Serif Bold"/>
                <a:ea typeface="Noto Serif Bold"/>
                <a:cs typeface="Noto Serif Bold"/>
                <a:sym typeface="Noto Serif Bold"/>
              </a:rPr>
              <a:t>not mandatory</a:t>
            </a:r>
            <a:r>
              <a:rPr lang="en-US" sz="1400">
                <a:solidFill>
                  <a:srgbClr val="3A3A3A"/>
                </a:solidFill>
                <a:latin typeface="Noto Serif"/>
                <a:ea typeface="Noto Serif"/>
                <a:cs typeface="Noto Serif"/>
                <a:sym typeface="Noto Serif"/>
              </a:rPr>
              <a:t> in either case. The principle of </a:t>
            </a:r>
            <a:r>
              <a:rPr lang="en-US" sz="1400" b="1">
                <a:solidFill>
                  <a:srgbClr val="3A3A3A"/>
                </a:solidFill>
                <a:latin typeface="Noto Serif Bold"/>
                <a:ea typeface="Noto Serif Bold"/>
                <a:cs typeface="Noto Serif Bold"/>
                <a:sym typeface="Noto Serif Bold"/>
              </a:rPr>
              <a:t>sanctity of life</a:t>
            </a:r>
            <a:r>
              <a:rPr lang="en-US" sz="1400">
                <a:solidFill>
                  <a:srgbClr val="3A3A3A"/>
                </a:solidFill>
                <a:latin typeface="Noto Serif"/>
                <a:ea typeface="Noto Serif"/>
                <a:cs typeface="Noto Serif"/>
                <a:sym typeface="Noto Serif"/>
              </a:rPr>
              <a:t> restricts arbitrary or expanded use of capital punishment.</a:t>
            </a:r>
          </a:p>
        </p:txBody>
      </p:sp>
      <p:sp>
        <p:nvSpPr>
          <p:cNvPr id="9" name="TextBox 9"/>
          <p:cNvSpPr txBox="1"/>
          <p:nvPr/>
        </p:nvSpPr>
        <p:spPr>
          <a:xfrm>
            <a:off x="2029146" y="5506541"/>
            <a:ext cx="7371707" cy="488315"/>
          </a:xfrm>
          <a:prstGeom prst="rect">
            <a:avLst/>
          </a:prstGeom>
        </p:spPr>
        <p:txBody>
          <a:bodyPr lIns="0" tIns="0" rIns="0" bIns="0" rtlCol="0" anchor="t">
            <a:spAutoFit/>
          </a:bodyPr>
          <a:lstStyle/>
          <a:p>
            <a:pPr algn="ctr">
              <a:lnSpc>
                <a:spcPts val="1960"/>
              </a:lnSpc>
            </a:pPr>
            <a:r>
              <a:rPr lang="en-US" sz="1400">
                <a:solidFill>
                  <a:srgbClr val="4C4C4C"/>
                </a:solidFill>
                <a:latin typeface="Noto Serif"/>
                <a:ea typeface="Noto Serif"/>
                <a:cs typeface="Noto Serif"/>
                <a:sym typeface="Noto Serif"/>
              </a:rPr>
              <a:t>Islamic law establishes a </a:t>
            </a:r>
            <a:r>
              <a:rPr lang="en-US" sz="1400" b="1">
                <a:solidFill>
                  <a:srgbClr val="4C4C4C"/>
                </a:solidFill>
                <a:latin typeface="Noto Serif Bold"/>
                <a:ea typeface="Noto Serif Bold"/>
                <a:cs typeface="Noto Serif Bold"/>
                <a:sym typeface="Noto Serif Bold"/>
              </a:rPr>
              <a:t>narrow and exceptional scope</a:t>
            </a:r>
            <a:r>
              <a:rPr lang="en-US" sz="1400">
                <a:solidFill>
                  <a:srgbClr val="4C4C4C"/>
                </a:solidFill>
                <a:latin typeface="Noto Serif"/>
                <a:ea typeface="Noto Serif"/>
                <a:cs typeface="Noto Serif"/>
                <a:sym typeface="Noto Serif"/>
              </a:rPr>
              <a:t> for the death penalty, providing avenues for clemency and allowing restitution </a:t>
            </a:r>
            <a:r>
              <a:rPr lang="en-US" sz="1400">
                <a:solidFill>
                  <a:srgbClr val="4C4C4C"/>
                </a:solidFill>
                <a:latin typeface="Noto Serif"/>
                <a:ea typeface="Noto Serif"/>
                <a:cs typeface="Noto Serif"/>
                <a:sym typeface="Noto Serif"/>
                <a:hlinkClick r:id="rId3" tooltip="https://gamma.app/?utm_source=made-with-gamma"/>
              </a:rPr>
              <a:t>.</a:t>
            </a:r>
          </a:p>
        </p:txBody>
      </p:sp>
      <p:grpSp>
        <p:nvGrpSpPr>
          <p:cNvPr id="10" name="Group 10"/>
          <p:cNvGrpSpPr/>
          <p:nvPr/>
        </p:nvGrpSpPr>
        <p:grpSpPr>
          <a:xfrm>
            <a:off x="561564" y="3679119"/>
            <a:ext cx="10315947" cy="1655972"/>
            <a:chOff x="0" y="0"/>
            <a:chExt cx="6901778" cy="1107914"/>
          </a:xfrm>
        </p:grpSpPr>
        <p:sp>
          <p:nvSpPr>
            <p:cNvPr id="11" name="Freeform 11"/>
            <p:cNvSpPr/>
            <p:nvPr/>
          </p:nvSpPr>
          <p:spPr>
            <a:xfrm>
              <a:off x="42472" y="64601"/>
              <a:ext cx="6816834" cy="978710"/>
            </a:xfrm>
            <a:custGeom>
              <a:avLst/>
              <a:gdLst/>
              <a:ahLst/>
              <a:cxnLst/>
              <a:rect l="l" t="t" r="r" b="b"/>
              <a:pathLst>
                <a:path w="6816834" h="978710">
                  <a:moveTo>
                    <a:pt x="0" y="918760"/>
                  </a:moveTo>
                  <a:lnTo>
                    <a:pt x="0" y="59950"/>
                  </a:lnTo>
                  <a:cubicBezTo>
                    <a:pt x="0" y="56074"/>
                    <a:pt x="255" y="52069"/>
                    <a:pt x="765" y="48193"/>
                  </a:cubicBezTo>
                  <a:cubicBezTo>
                    <a:pt x="1275" y="44317"/>
                    <a:pt x="2039" y="40570"/>
                    <a:pt x="2974" y="36952"/>
                  </a:cubicBezTo>
                  <a:cubicBezTo>
                    <a:pt x="3908" y="33335"/>
                    <a:pt x="5182" y="29846"/>
                    <a:pt x="6626" y="26616"/>
                  </a:cubicBezTo>
                  <a:cubicBezTo>
                    <a:pt x="8070" y="23386"/>
                    <a:pt x="9684" y="20285"/>
                    <a:pt x="11553" y="17572"/>
                  </a:cubicBezTo>
                  <a:cubicBezTo>
                    <a:pt x="13422" y="14859"/>
                    <a:pt x="15376" y="12275"/>
                    <a:pt x="17499" y="10078"/>
                  </a:cubicBezTo>
                  <a:cubicBezTo>
                    <a:pt x="19623" y="7882"/>
                    <a:pt x="21916" y="6073"/>
                    <a:pt x="24295" y="4522"/>
                  </a:cubicBezTo>
                  <a:cubicBezTo>
                    <a:pt x="26673" y="2972"/>
                    <a:pt x="29137" y="1938"/>
                    <a:pt x="31685" y="1163"/>
                  </a:cubicBezTo>
                  <a:cubicBezTo>
                    <a:pt x="34233" y="388"/>
                    <a:pt x="36782" y="0"/>
                    <a:pt x="39415" y="0"/>
                  </a:cubicBezTo>
                  <a:lnTo>
                    <a:pt x="6777419" y="0"/>
                  </a:lnTo>
                  <a:cubicBezTo>
                    <a:pt x="6779967" y="0"/>
                    <a:pt x="6782601" y="388"/>
                    <a:pt x="6785149" y="1163"/>
                  </a:cubicBezTo>
                  <a:cubicBezTo>
                    <a:pt x="6787698" y="1938"/>
                    <a:pt x="6790161" y="3101"/>
                    <a:pt x="6792539" y="4522"/>
                  </a:cubicBezTo>
                  <a:cubicBezTo>
                    <a:pt x="6794918" y="5944"/>
                    <a:pt x="6797211" y="7882"/>
                    <a:pt x="6799335" y="10078"/>
                  </a:cubicBezTo>
                  <a:cubicBezTo>
                    <a:pt x="6801459" y="12275"/>
                    <a:pt x="6803498" y="14729"/>
                    <a:pt x="6805281" y="17572"/>
                  </a:cubicBezTo>
                  <a:cubicBezTo>
                    <a:pt x="6807065" y="20414"/>
                    <a:pt x="6808764" y="23386"/>
                    <a:pt x="6810208" y="26616"/>
                  </a:cubicBezTo>
                  <a:cubicBezTo>
                    <a:pt x="6811652" y="29846"/>
                    <a:pt x="6812841" y="33335"/>
                    <a:pt x="6813861" y="36952"/>
                  </a:cubicBezTo>
                  <a:cubicBezTo>
                    <a:pt x="6814880" y="40570"/>
                    <a:pt x="6815560" y="44317"/>
                    <a:pt x="6816069" y="48193"/>
                  </a:cubicBezTo>
                  <a:cubicBezTo>
                    <a:pt x="6816579" y="52069"/>
                    <a:pt x="6816834" y="55945"/>
                    <a:pt x="6816834" y="59950"/>
                  </a:cubicBezTo>
                  <a:lnTo>
                    <a:pt x="6816834" y="918760"/>
                  </a:lnTo>
                  <a:cubicBezTo>
                    <a:pt x="6816834" y="922636"/>
                    <a:pt x="6816579" y="926641"/>
                    <a:pt x="6816069" y="930518"/>
                  </a:cubicBezTo>
                  <a:cubicBezTo>
                    <a:pt x="6815560" y="934394"/>
                    <a:pt x="6814795" y="938141"/>
                    <a:pt x="6813861" y="941758"/>
                  </a:cubicBezTo>
                  <a:cubicBezTo>
                    <a:pt x="6812927" y="945376"/>
                    <a:pt x="6811652" y="948864"/>
                    <a:pt x="6810208" y="952094"/>
                  </a:cubicBezTo>
                  <a:cubicBezTo>
                    <a:pt x="6808764" y="955325"/>
                    <a:pt x="6807150" y="958425"/>
                    <a:pt x="6805281" y="961139"/>
                  </a:cubicBezTo>
                  <a:cubicBezTo>
                    <a:pt x="6803412" y="963852"/>
                    <a:pt x="6801459" y="966436"/>
                    <a:pt x="6799335" y="968632"/>
                  </a:cubicBezTo>
                  <a:cubicBezTo>
                    <a:pt x="6797211" y="970829"/>
                    <a:pt x="6794918" y="972638"/>
                    <a:pt x="6792539" y="974188"/>
                  </a:cubicBezTo>
                  <a:cubicBezTo>
                    <a:pt x="6790161" y="975739"/>
                    <a:pt x="6787698" y="976772"/>
                    <a:pt x="6785149" y="977547"/>
                  </a:cubicBezTo>
                  <a:cubicBezTo>
                    <a:pt x="6782601" y="978323"/>
                    <a:pt x="6780053" y="978710"/>
                    <a:pt x="6777419" y="978710"/>
                  </a:cubicBezTo>
                  <a:lnTo>
                    <a:pt x="39415" y="978710"/>
                  </a:lnTo>
                  <a:cubicBezTo>
                    <a:pt x="36867" y="978710"/>
                    <a:pt x="34233" y="978323"/>
                    <a:pt x="31685" y="977547"/>
                  </a:cubicBezTo>
                  <a:cubicBezTo>
                    <a:pt x="29137" y="976772"/>
                    <a:pt x="26673" y="975609"/>
                    <a:pt x="24295" y="974188"/>
                  </a:cubicBezTo>
                  <a:cubicBezTo>
                    <a:pt x="21916" y="972767"/>
                    <a:pt x="19623" y="970829"/>
                    <a:pt x="17499" y="968632"/>
                  </a:cubicBezTo>
                  <a:cubicBezTo>
                    <a:pt x="15376" y="966436"/>
                    <a:pt x="13337" y="963981"/>
                    <a:pt x="11553" y="961139"/>
                  </a:cubicBezTo>
                  <a:cubicBezTo>
                    <a:pt x="9769" y="958296"/>
                    <a:pt x="8070" y="955325"/>
                    <a:pt x="6626" y="952094"/>
                  </a:cubicBezTo>
                  <a:cubicBezTo>
                    <a:pt x="5182" y="948864"/>
                    <a:pt x="3993" y="945376"/>
                    <a:pt x="2974" y="941758"/>
                  </a:cubicBezTo>
                  <a:cubicBezTo>
                    <a:pt x="1954" y="938141"/>
                    <a:pt x="1275" y="934394"/>
                    <a:pt x="765" y="930518"/>
                  </a:cubicBezTo>
                  <a:cubicBezTo>
                    <a:pt x="255" y="926641"/>
                    <a:pt x="0" y="922765"/>
                    <a:pt x="0" y="918760"/>
                  </a:cubicBezTo>
                </a:path>
              </a:pathLst>
            </a:custGeom>
            <a:solidFill>
              <a:srgbClr val="E6DED2"/>
            </a:solidFill>
          </p:spPr>
          <p:txBody>
            <a:bodyPr/>
            <a:lstStyle/>
            <a:p>
              <a:endParaRPr lang="en-US"/>
            </a:p>
          </p:txBody>
        </p:sp>
        <p:sp>
          <p:nvSpPr>
            <p:cNvPr id="12" name="Freeform 12"/>
            <p:cNvSpPr/>
            <p:nvPr/>
          </p:nvSpPr>
          <p:spPr>
            <a:xfrm>
              <a:off x="171249" y="326366"/>
              <a:ext cx="112467" cy="171064"/>
            </a:xfrm>
            <a:custGeom>
              <a:avLst/>
              <a:gdLst/>
              <a:ahLst/>
              <a:cxnLst/>
              <a:rect l="l" t="t" r="r" b="b"/>
              <a:pathLst>
                <a:path w="112467" h="171064">
                  <a:moveTo>
                    <a:pt x="56234" y="15892"/>
                  </a:moveTo>
                  <a:cubicBezTo>
                    <a:pt x="59207" y="15892"/>
                    <a:pt x="62180" y="16279"/>
                    <a:pt x="65153" y="17184"/>
                  </a:cubicBezTo>
                  <a:cubicBezTo>
                    <a:pt x="68126" y="18088"/>
                    <a:pt x="70929" y="19380"/>
                    <a:pt x="73732" y="21189"/>
                  </a:cubicBezTo>
                  <a:cubicBezTo>
                    <a:pt x="76535" y="22998"/>
                    <a:pt x="79169" y="25065"/>
                    <a:pt x="81632" y="27649"/>
                  </a:cubicBezTo>
                  <a:cubicBezTo>
                    <a:pt x="84096" y="30233"/>
                    <a:pt x="86474" y="33076"/>
                    <a:pt x="88598" y="36306"/>
                  </a:cubicBezTo>
                  <a:cubicBezTo>
                    <a:pt x="90721" y="39536"/>
                    <a:pt x="92590" y="43024"/>
                    <a:pt x="94289" y="46900"/>
                  </a:cubicBezTo>
                  <a:cubicBezTo>
                    <a:pt x="95988" y="50776"/>
                    <a:pt x="97347" y="54653"/>
                    <a:pt x="98536" y="58916"/>
                  </a:cubicBezTo>
                  <a:cubicBezTo>
                    <a:pt x="99725" y="63180"/>
                    <a:pt x="100575" y="67444"/>
                    <a:pt x="101169" y="71966"/>
                  </a:cubicBezTo>
                  <a:cubicBezTo>
                    <a:pt x="101764" y="76488"/>
                    <a:pt x="102019" y="81010"/>
                    <a:pt x="102019" y="85532"/>
                  </a:cubicBezTo>
                  <a:cubicBezTo>
                    <a:pt x="102019" y="90054"/>
                    <a:pt x="101764" y="94576"/>
                    <a:pt x="101169" y="99098"/>
                  </a:cubicBezTo>
                  <a:cubicBezTo>
                    <a:pt x="100575" y="103620"/>
                    <a:pt x="99725" y="107884"/>
                    <a:pt x="98536" y="112148"/>
                  </a:cubicBezTo>
                  <a:cubicBezTo>
                    <a:pt x="97347" y="116411"/>
                    <a:pt x="95988" y="120417"/>
                    <a:pt x="94289" y="124164"/>
                  </a:cubicBezTo>
                  <a:cubicBezTo>
                    <a:pt x="92590" y="127910"/>
                    <a:pt x="90721" y="131528"/>
                    <a:pt x="88598" y="134758"/>
                  </a:cubicBezTo>
                  <a:cubicBezTo>
                    <a:pt x="86474" y="137988"/>
                    <a:pt x="84181" y="140831"/>
                    <a:pt x="81632" y="143415"/>
                  </a:cubicBezTo>
                  <a:cubicBezTo>
                    <a:pt x="79084" y="145999"/>
                    <a:pt x="76535" y="148066"/>
                    <a:pt x="73732" y="149875"/>
                  </a:cubicBezTo>
                  <a:cubicBezTo>
                    <a:pt x="70929" y="151684"/>
                    <a:pt x="68126" y="152976"/>
                    <a:pt x="65153" y="153880"/>
                  </a:cubicBezTo>
                  <a:cubicBezTo>
                    <a:pt x="62180" y="154785"/>
                    <a:pt x="59207" y="155172"/>
                    <a:pt x="56234" y="155172"/>
                  </a:cubicBezTo>
                  <a:cubicBezTo>
                    <a:pt x="53261" y="155172"/>
                    <a:pt x="50287" y="154785"/>
                    <a:pt x="47314" y="153880"/>
                  </a:cubicBezTo>
                  <a:cubicBezTo>
                    <a:pt x="44341" y="152976"/>
                    <a:pt x="41538" y="151684"/>
                    <a:pt x="38735" y="149875"/>
                  </a:cubicBezTo>
                  <a:cubicBezTo>
                    <a:pt x="35932" y="148066"/>
                    <a:pt x="33298" y="145999"/>
                    <a:pt x="30835" y="143415"/>
                  </a:cubicBezTo>
                  <a:cubicBezTo>
                    <a:pt x="28372" y="140831"/>
                    <a:pt x="25993" y="137988"/>
                    <a:pt x="23870" y="134758"/>
                  </a:cubicBezTo>
                  <a:cubicBezTo>
                    <a:pt x="21746" y="131528"/>
                    <a:pt x="19877" y="128040"/>
                    <a:pt x="18178" y="124164"/>
                  </a:cubicBezTo>
                  <a:cubicBezTo>
                    <a:pt x="16479" y="120287"/>
                    <a:pt x="15120" y="116411"/>
                    <a:pt x="13931" y="112148"/>
                  </a:cubicBezTo>
                  <a:cubicBezTo>
                    <a:pt x="12742" y="107884"/>
                    <a:pt x="11892" y="103620"/>
                    <a:pt x="11298" y="99098"/>
                  </a:cubicBezTo>
                  <a:cubicBezTo>
                    <a:pt x="10703" y="94576"/>
                    <a:pt x="10448" y="90054"/>
                    <a:pt x="10448" y="85532"/>
                  </a:cubicBezTo>
                  <a:cubicBezTo>
                    <a:pt x="10448" y="81010"/>
                    <a:pt x="10703" y="76488"/>
                    <a:pt x="11298" y="71966"/>
                  </a:cubicBezTo>
                  <a:cubicBezTo>
                    <a:pt x="11892" y="67444"/>
                    <a:pt x="12742" y="63180"/>
                    <a:pt x="13931" y="58916"/>
                  </a:cubicBezTo>
                  <a:cubicBezTo>
                    <a:pt x="15120" y="54653"/>
                    <a:pt x="16479" y="50647"/>
                    <a:pt x="18178" y="46900"/>
                  </a:cubicBezTo>
                  <a:cubicBezTo>
                    <a:pt x="19877" y="43153"/>
                    <a:pt x="21746" y="39536"/>
                    <a:pt x="23870" y="36306"/>
                  </a:cubicBezTo>
                  <a:cubicBezTo>
                    <a:pt x="25993" y="33076"/>
                    <a:pt x="28287" y="30233"/>
                    <a:pt x="30835" y="27649"/>
                  </a:cubicBezTo>
                  <a:cubicBezTo>
                    <a:pt x="33383" y="25065"/>
                    <a:pt x="35932" y="22998"/>
                    <a:pt x="38735" y="21189"/>
                  </a:cubicBezTo>
                  <a:cubicBezTo>
                    <a:pt x="41538" y="19380"/>
                    <a:pt x="44341" y="18088"/>
                    <a:pt x="47314" y="17184"/>
                  </a:cubicBezTo>
                  <a:cubicBezTo>
                    <a:pt x="50287" y="16279"/>
                    <a:pt x="53261" y="15892"/>
                    <a:pt x="56234" y="15892"/>
                  </a:cubicBezTo>
                  <a:close/>
                  <a:moveTo>
                    <a:pt x="56234" y="171064"/>
                  </a:moveTo>
                  <a:cubicBezTo>
                    <a:pt x="59971" y="171064"/>
                    <a:pt x="63624" y="170547"/>
                    <a:pt x="67192" y="169384"/>
                  </a:cubicBezTo>
                  <a:cubicBezTo>
                    <a:pt x="70759" y="168222"/>
                    <a:pt x="74327" y="166671"/>
                    <a:pt x="77725" y="164475"/>
                  </a:cubicBezTo>
                  <a:cubicBezTo>
                    <a:pt x="81122" y="162278"/>
                    <a:pt x="84350" y="159694"/>
                    <a:pt x="87493" y="156593"/>
                  </a:cubicBezTo>
                  <a:cubicBezTo>
                    <a:pt x="90636" y="153493"/>
                    <a:pt x="93440" y="149875"/>
                    <a:pt x="95988" y="145999"/>
                  </a:cubicBezTo>
                  <a:cubicBezTo>
                    <a:pt x="98536" y="142123"/>
                    <a:pt x="100915" y="137730"/>
                    <a:pt x="102953" y="133079"/>
                  </a:cubicBezTo>
                  <a:cubicBezTo>
                    <a:pt x="104992" y="128427"/>
                    <a:pt x="106776" y="123517"/>
                    <a:pt x="108135" y="118220"/>
                  </a:cubicBezTo>
                  <a:cubicBezTo>
                    <a:pt x="109494" y="112923"/>
                    <a:pt x="110598" y="107626"/>
                    <a:pt x="111363" y="102199"/>
                  </a:cubicBezTo>
                  <a:cubicBezTo>
                    <a:pt x="112127" y="96773"/>
                    <a:pt x="112467" y="91088"/>
                    <a:pt x="112467" y="85532"/>
                  </a:cubicBezTo>
                  <a:cubicBezTo>
                    <a:pt x="112467" y="79976"/>
                    <a:pt x="112127" y="74291"/>
                    <a:pt x="111363" y="68865"/>
                  </a:cubicBezTo>
                  <a:cubicBezTo>
                    <a:pt x="110598" y="63438"/>
                    <a:pt x="109579" y="58012"/>
                    <a:pt x="108135" y="52844"/>
                  </a:cubicBezTo>
                  <a:cubicBezTo>
                    <a:pt x="106691" y="47676"/>
                    <a:pt x="104992" y="42766"/>
                    <a:pt x="102953" y="37985"/>
                  </a:cubicBezTo>
                  <a:cubicBezTo>
                    <a:pt x="100915" y="33205"/>
                    <a:pt x="98536" y="28941"/>
                    <a:pt x="95988" y="25065"/>
                  </a:cubicBezTo>
                  <a:cubicBezTo>
                    <a:pt x="93440" y="21189"/>
                    <a:pt x="90551" y="17571"/>
                    <a:pt x="87493" y="14471"/>
                  </a:cubicBezTo>
                  <a:cubicBezTo>
                    <a:pt x="84435" y="11370"/>
                    <a:pt x="81207" y="8656"/>
                    <a:pt x="77725" y="6589"/>
                  </a:cubicBezTo>
                  <a:cubicBezTo>
                    <a:pt x="74242" y="4522"/>
                    <a:pt x="70759" y="2842"/>
                    <a:pt x="67192" y="1679"/>
                  </a:cubicBezTo>
                  <a:cubicBezTo>
                    <a:pt x="63624" y="517"/>
                    <a:pt x="59886" y="0"/>
                    <a:pt x="56234" y="0"/>
                  </a:cubicBezTo>
                  <a:cubicBezTo>
                    <a:pt x="52581" y="0"/>
                    <a:pt x="48843" y="517"/>
                    <a:pt x="45276" y="1679"/>
                  </a:cubicBezTo>
                  <a:cubicBezTo>
                    <a:pt x="41708" y="2842"/>
                    <a:pt x="38140" y="4393"/>
                    <a:pt x="34743" y="6589"/>
                  </a:cubicBezTo>
                  <a:cubicBezTo>
                    <a:pt x="31345" y="8786"/>
                    <a:pt x="28117" y="11370"/>
                    <a:pt x="24974" y="14471"/>
                  </a:cubicBezTo>
                  <a:cubicBezTo>
                    <a:pt x="21831" y="17571"/>
                    <a:pt x="19028" y="21189"/>
                    <a:pt x="16479" y="25065"/>
                  </a:cubicBezTo>
                  <a:cubicBezTo>
                    <a:pt x="13931" y="28941"/>
                    <a:pt x="11553" y="33334"/>
                    <a:pt x="9514" y="37985"/>
                  </a:cubicBezTo>
                  <a:cubicBezTo>
                    <a:pt x="7475" y="42637"/>
                    <a:pt x="5691" y="47546"/>
                    <a:pt x="4332" y="52844"/>
                  </a:cubicBezTo>
                  <a:cubicBezTo>
                    <a:pt x="2973" y="58141"/>
                    <a:pt x="1869" y="63438"/>
                    <a:pt x="1104" y="68865"/>
                  </a:cubicBezTo>
                  <a:cubicBezTo>
                    <a:pt x="340" y="74291"/>
                    <a:pt x="0" y="79976"/>
                    <a:pt x="0" y="85532"/>
                  </a:cubicBezTo>
                  <a:cubicBezTo>
                    <a:pt x="0" y="91088"/>
                    <a:pt x="340" y="96773"/>
                    <a:pt x="1104" y="102199"/>
                  </a:cubicBezTo>
                  <a:cubicBezTo>
                    <a:pt x="1869" y="107626"/>
                    <a:pt x="2888" y="113052"/>
                    <a:pt x="4332" y="118220"/>
                  </a:cubicBezTo>
                  <a:cubicBezTo>
                    <a:pt x="5776" y="123388"/>
                    <a:pt x="7475" y="128298"/>
                    <a:pt x="9514" y="133079"/>
                  </a:cubicBezTo>
                  <a:cubicBezTo>
                    <a:pt x="11553" y="137859"/>
                    <a:pt x="13931" y="142123"/>
                    <a:pt x="16479" y="145999"/>
                  </a:cubicBezTo>
                  <a:cubicBezTo>
                    <a:pt x="19028" y="149875"/>
                    <a:pt x="21916" y="153493"/>
                    <a:pt x="24974" y="156593"/>
                  </a:cubicBezTo>
                  <a:cubicBezTo>
                    <a:pt x="28032" y="159694"/>
                    <a:pt x="31260" y="162408"/>
                    <a:pt x="34743" y="164475"/>
                  </a:cubicBezTo>
                  <a:cubicBezTo>
                    <a:pt x="38225" y="166542"/>
                    <a:pt x="41708" y="168222"/>
                    <a:pt x="45276" y="169384"/>
                  </a:cubicBezTo>
                  <a:cubicBezTo>
                    <a:pt x="48843" y="170547"/>
                    <a:pt x="52581" y="171064"/>
                    <a:pt x="56234" y="171064"/>
                  </a:cubicBezTo>
                  <a:close/>
                  <a:moveTo>
                    <a:pt x="47399" y="112148"/>
                  </a:moveTo>
                  <a:cubicBezTo>
                    <a:pt x="44511" y="112148"/>
                    <a:pt x="42133" y="115765"/>
                    <a:pt x="42133" y="120158"/>
                  </a:cubicBezTo>
                  <a:cubicBezTo>
                    <a:pt x="42133" y="124551"/>
                    <a:pt x="44511" y="128169"/>
                    <a:pt x="47399" y="128169"/>
                  </a:cubicBezTo>
                  <a:lnTo>
                    <a:pt x="64983" y="128169"/>
                  </a:lnTo>
                  <a:cubicBezTo>
                    <a:pt x="67871" y="128169"/>
                    <a:pt x="70250" y="124551"/>
                    <a:pt x="70250" y="120158"/>
                  </a:cubicBezTo>
                  <a:cubicBezTo>
                    <a:pt x="70250" y="115765"/>
                    <a:pt x="67871" y="112148"/>
                    <a:pt x="64983" y="112148"/>
                  </a:cubicBezTo>
                  <a:lnTo>
                    <a:pt x="63199" y="112148"/>
                  </a:lnTo>
                  <a:lnTo>
                    <a:pt x="63199" y="82819"/>
                  </a:lnTo>
                  <a:cubicBezTo>
                    <a:pt x="63199" y="78426"/>
                    <a:pt x="60821" y="74808"/>
                    <a:pt x="57933" y="74808"/>
                  </a:cubicBezTo>
                  <a:lnTo>
                    <a:pt x="47399" y="74808"/>
                  </a:lnTo>
                  <a:cubicBezTo>
                    <a:pt x="44511" y="74808"/>
                    <a:pt x="42133" y="78426"/>
                    <a:pt x="42133" y="82819"/>
                  </a:cubicBezTo>
                  <a:cubicBezTo>
                    <a:pt x="42133" y="87212"/>
                    <a:pt x="44511" y="90829"/>
                    <a:pt x="47399" y="90829"/>
                  </a:cubicBezTo>
                  <a:lnTo>
                    <a:pt x="52666" y="90829"/>
                  </a:lnTo>
                  <a:lnTo>
                    <a:pt x="52666" y="112277"/>
                  </a:lnTo>
                  <a:lnTo>
                    <a:pt x="47399" y="112277"/>
                  </a:lnTo>
                  <a:close/>
                  <a:moveTo>
                    <a:pt x="56234" y="64084"/>
                  </a:moveTo>
                  <a:cubicBezTo>
                    <a:pt x="58187" y="64084"/>
                    <a:pt x="59801" y="63051"/>
                    <a:pt x="61245" y="60983"/>
                  </a:cubicBezTo>
                  <a:cubicBezTo>
                    <a:pt x="62689" y="58916"/>
                    <a:pt x="63284" y="56332"/>
                    <a:pt x="63284" y="53490"/>
                  </a:cubicBezTo>
                  <a:cubicBezTo>
                    <a:pt x="63284" y="50647"/>
                    <a:pt x="62604" y="48063"/>
                    <a:pt x="61245" y="45867"/>
                  </a:cubicBezTo>
                  <a:cubicBezTo>
                    <a:pt x="59886" y="43670"/>
                    <a:pt x="58187" y="42766"/>
                    <a:pt x="56234" y="42766"/>
                  </a:cubicBezTo>
                  <a:cubicBezTo>
                    <a:pt x="54280" y="42766"/>
                    <a:pt x="52666" y="43799"/>
                    <a:pt x="51222" y="45867"/>
                  </a:cubicBezTo>
                  <a:cubicBezTo>
                    <a:pt x="49778" y="47934"/>
                    <a:pt x="49183" y="50518"/>
                    <a:pt x="49183" y="53490"/>
                  </a:cubicBezTo>
                  <a:cubicBezTo>
                    <a:pt x="49183" y="56461"/>
                    <a:pt x="49863" y="58916"/>
                    <a:pt x="51222" y="60983"/>
                  </a:cubicBezTo>
                  <a:cubicBezTo>
                    <a:pt x="52581" y="63051"/>
                    <a:pt x="54280" y="64084"/>
                    <a:pt x="56234" y="64084"/>
                  </a:cubicBezTo>
                </a:path>
              </a:pathLst>
            </a:custGeom>
            <a:solidFill>
              <a:srgbClr val="E9E2A1"/>
            </a:solidFill>
          </p:spPr>
          <p:txBody>
            <a:bodyPr/>
            <a:lstStyle/>
            <a:p>
              <a:endParaRPr lang="en-US"/>
            </a:p>
          </p:txBody>
        </p:sp>
      </p:grpSp>
      <p:sp>
        <p:nvSpPr>
          <p:cNvPr id="13" name="TextBox 13"/>
          <p:cNvSpPr txBox="1"/>
          <p:nvPr/>
        </p:nvSpPr>
        <p:spPr>
          <a:xfrm>
            <a:off x="1060437" y="4046412"/>
            <a:ext cx="9301403" cy="816610"/>
          </a:xfrm>
          <a:prstGeom prst="rect">
            <a:avLst/>
          </a:prstGeom>
        </p:spPr>
        <p:txBody>
          <a:bodyPr lIns="0" tIns="0" rIns="0" bIns="0" rtlCol="0" anchor="t">
            <a:spAutoFit/>
          </a:bodyPr>
          <a:lstStyle/>
          <a:p>
            <a:pPr algn="ctr">
              <a:lnSpc>
                <a:spcPts val="2239"/>
              </a:lnSpc>
            </a:pPr>
            <a:r>
              <a:rPr lang="en-US" sz="1599" b="1">
                <a:solidFill>
                  <a:srgbClr val="4C4C4C"/>
                </a:solidFill>
                <a:latin typeface="Noto Serif Bold"/>
                <a:ea typeface="Noto Serif Bold"/>
                <a:cs typeface="Noto Serif Bold"/>
                <a:sym typeface="Noto Serif Bold"/>
              </a:rPr>
              <a:t>Surah Al-Ma'idah (5:32):</a:t>
            </a:r>
          </a:p>
          <a:p>
            <a:pPr algn="ctr">
              <a:lnSpc>
                <a:spcPts val="2239"/>
              </a:lnSpc>
              <a:spcBef>
                <a:spcPct val="0"/>
              </a:spcBef>
            </a:pPr>
            <a:r>
              <a:rPr lang="en-US" sz="1599" i="1">
                <a:solidFill>
                  <a:srgbClr val="4C4C4C"/>
                </a:solidFill>
                <a:latin typeface="Noto Serif Italics"/>
                <a:ea typeface="Noto Serif Italics"/>
                <a:cs typeface="Noto Serif Italics"/>
                <a:sym typeface="Noto Serif Italics"/>
              </a:rPr>
              <a:t>...whoever kills a soul—unless for a soul or for corruption [done] in the land—it is as if he had slain mankind entirely. And whoever saves one—it is as if he had saved mankind entirely.</a:t>
            </a:r>
          </a:p>
        </p:txBody>
      </p:sp>
      <p:sp>
        <p:nvSpPr>
          <p:cNvPr id="14" name="Freeform 14"/>
          <p:cNvSpPr/>
          <p:nvPr/>
        </p:nvSpPr>
        <p:spPr>
          <a:xfrm>
            <a:off x="755972" y="3679119"/>
            <a:ext cx="456919" cy="336407"/>
          </a:xfrm>
          <a:custGeom>
            <a:avLst/>
            <a:gdLst/>
            <a:ahLst/>
            <a:cxnLst/>
            <a:rect l="l" t="t" r="r" b="b"/>
            <a:pathLst>
              <a:path w="456919" h="336407">
                <a:moveTo>
                  <a:pt x="0" y="0"/>
                </a:moveTo>
                <a:lnTo>
                  <a:pt x="456919" y="0"/>
                </a:lnTo>
                <a:lnTo>
                  <a:pt x="456919" y="336407"/>
                </a:lnTo>
                <a:lnTo>
                  <a:pt x="0" y="3364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Freeform 15"/>
          <p:cNvSpPr/>
          <p:nvPr/>
        </p:nvSpPr>
        <p:spPr>
          <a:xfrm flipH="1">
            <a:off x="10214116" y="3679119"/>
            <a:ext cx="456919" cy="336407"/>
          </a:xfrm>
          <a:custGeom>
            <a:avLst/>
            <a:gdLst/>
            <a:ahLst/>
            <a:cxnLst/>
            <a:rect l="l" t="t" r="r" b="b"/>
            <a:pathLst>
              <a:path w="456919" h="336407">
                <a:moveTo>
                  <a:pt x="456919" y="0"/>
                </a:moveTo>
                <a:lnTo>
                  <a:pt x="0" y="0"/>
                </a:lnTo>
                <a:lnTo>
                  <a:pt x="0" y="336407"/>
                </a:lnTo>
                <a:lnTo>
                  <a:pt x="456919" y="336407"/>
                </a:lnTo>
                <a:lnTo>
                  <a:pt x="456919"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TextBox 16"/>
          <p:cNvSpPr txBox="1"/>
          <p:nvPr/>
        </p:nvSpPr>
        <p:spPr>
          <a:xfrm>
            <a:off x="620163" y="347200"/>
            <a:ext cx="8584840" cy="587673"/>
          </a:xfrm>
          <a:prstGeom prst="rect">
            <a:avLst/>
          </a:prstGeom>
        </p:spPr>
        <p:txBody>
          <a:bodyPr lIns="0" tIns="0" rIns="0" bIns="0" rtlCol="0" anchor="t">
            <a:spAutoFit/>
          </a:bodyPr>
          <a:lstStyle/>
          <a:p>
            <a:pPr algn="l">
              <a:lnSpc>
                <a:spcPts val="4883"/>
              </a:lnSpc>
            </a:pPr>
            <a:r>
              <a:rPr lang="en-US" sz="3488">
                <a:solidFill>
                  <a:srgbClr val="4C4C4C"/>
                </a:solidFill>
                <a:latin typeface="Noto Serif"/>
                <a:ea typeface="Noto Serif"/>
                <a:cs typeface="Noto Serif"/>
                <a:sym typeface="Noto Serif"/>
              </a:rPr>
              <a:t>Qur'anic Standard for the Death Penalty</a:t>
            </a:r>
          </a:p>
        </p:txBody>
      </p:sp>
      <p:sp>
        <p:nvSpPr>
          <p:cNvPr id="17" name="Freeform 17"/>
          <p:cNvSpPr/>
          <p:nvPr/>
        </p:nvSpPr>
        <p:spPr>
          <a:xfrm>
            <a:off x="6812871" y="1227178"/>
            <a:ext cx="3973208" cy="2251916"/>
          </a:xfrm>
          <a:custGeom>
            <a:avLst/>
            <a:gdLst/>
            <a:ahLst/>
            <a:cxnLst/>
            <a:rect l="l" t="t" r="r" b="b"/>
            <a:pathLst>
              <a:path w="3973208" h="2251916">
                <a:moveTo>
                  <a:pt x="0" y="0"/>
                </a:moveTo>
                <a:lnTo>
                  <a:pt x="3973209" y="0"/>
                </a:lnTo>
                <a:lnTo>
                  <a:pt x="3973209" y="2251916"/>
                </a:lnTo>
                <a:lnTo>
                  <a:pt x="0" y="2251916"/>
                </a:lnTo>
                <a:lnTo>
                  <a:pt x="0" y="0"/>
                </a:lnTo>
                <a:close/>
              </a:path>
            </a:pathLst>
          </a:custGeom>
          <a:blipFill>
            <a:blip r:embed="rId6"/>
            <a:stretch>
              <a:fillRect t="-18729" b="-29620"/>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BF7"/>
        </a:solidFill>
        <a:effectLst/>
      </p:bgPr>
    </p:bg>
    <p:spTree>
      <p:nvGrpSpPr>
        <p:cNvPr id="1" name=""/>
        <p:cNvGrpSpPr/>
        <p:nvPr/>
      </p:nvGrpSpPr>
      <p:grpSpPr>
        <a:xfrm>
          <a:off x="0" y="0"/>
          <a:ext cx="0" cy="0"/>
          <a:chOff x="0" y="0"/>
          <a:chExt cx="0" cy="0"/>
        </a:xfrm>
      </p:grpSpPr>
      <p:grpSp>
        <p:nvGrpSpPr>
          <p:cNvPr id="2" name="Group 2"/>
          <p:cNvGrpSpPr/>
          <p:nvPr/>
        </p:nvGrpSpPr>
        <p:grpSpPr>
          <a:xfrm>
            <a:off x="643920" y="1752375"/>
            <a:ext cx="3276781" cy="1262061"/>
            <a:chOff x="0" y="0"/>
            <a:chExt cx="1378725" cy="531020"/>
          </a:xfrm>
        </p:grpSpPr>
        <p:sp>
          <p:nvSpPr>
            <p:cNvPr id="3" name="Freeform 3"/>
            <p:cNvSpPr/>
            <p:nvPr/>
          </p:nvSpPr>
          <p:spPr>
            <a:xfrm>
              <a:off x="0" y="0"/>
              <a:ext cx="1378725" cy="531019"/>
            </a:xfrm>
            <a:custGeom>
              <a:avLst/>
              <a:gdLst/>
              <a:ahLst/>
              <a:cxnLst/>
              <a:rect l="l" t="t" r="r" b="b"/>
              <a:pathLst>
                <a:path w="1378725" h="531019">
                  <a:moveTo>
                    <a:pt x="42528" y="0"/>
                  </a:moveTo>
                  <a:lnTo>
                    <a:pt x="1336197" y="0"/>
                  </a:lnTo>
                  <a:cubicBezTo>
                    <a:pt x="1359685" y="0"/>
                    <a:pt x="1378725" y="19040"/>
                    <a:pt x="1378725" y="42528"/>
                  </a:cubicBezTo>
                  <a:lnTo>
                    <a:pt x="1378725" y="488492"/>
                  </a:lnTo>
                  <a:cubicBezTo>
                    <a:pt x="1378725" y="511979"/>
                    <a:pt x="1359685" y="531019"/>
                    <a:pt x="1336197" y="531019"/>
                  </a:cubicBezTo>
                  <a:lnTo>
                    <a:pt x="42528" y="531019"/>
                  </a:lnTo>
                  <a:cubicBezTo>
                    <a:pt x="19040" y="531019"/>
                    <a:pt x="0" y="511979"/>
                    <a:pt x="0" y="488492"/>
                  </a:cubicBezTo>
                  <a:lnTo>
                    <a:pt x="0" y="42528"/>
                  </a:lnTo>
                  <a:cubicBezTo>
                    <a:pt x="0" y="19040"/>
                    <a:pt x="19040" y="0"/>
                    <a:pt x="42528" y="0"/>
                  </a:cubicBezTo>
                  <a:close/>
                </a:path>
              </a:pathLst>
            </a:custGeom>
            <a:solidFill>
              <a:srgbClr val="F1ECE4"/>
            </a:solidFill>
            <a:ln w="9525" cap="sq">
              <a:solidFill>
                <a:srgbClr val="9C9283"/>
              </a:solidFill>
              <a:prstDash val="solid"/>
              <a:miter/>
            </a:ln>
          </p:spPr>
          <p:txBody>
            <a:bodyPr/>
            <a:lstStyle/>
            <a:p>
              <a:endParaRPr lang="en-US"/>
            </a:p>
          </p:txBody>
        </p:sp>
        <p:sp>
          <p:nvSpPr>
            <p:cNvPr id="4" name="TextBox 4"/>
            <p:cNvSpPr txBox="1"/>
            <p:nvPr/>
          </p:nvSpPr>
          <p:spPr>
            <a:xfrm>
              <a:off x="0" y="-28575"/>
              <a:ext cx="1378725" cy="559595"/>
            </a:xfrm>
            <a:prstGeom prst="rect">
              <a:avLst/>
            </a:prstGeom>
          </p:spPr>
          <p:txBody>
            <a:bodyPr lIns="50800" tIns="50800" rIns="50800" bIns="50800" rtlCol="0" anchor="ctr"/>
            <a:lstStyle/>
            <a:p>
              <a:pPr algn="ctr">
                <a:lnSpc>
                  <a:spcPts val="1757"/>
                </a:lnSpc>
              </a:pPr>
              <a:endParaRPr/>
            </a:p>
          </p:txBody>
        </p:sp>
      </p:grpSp>
      <p:grpSp>
        <p:nvGrpSpPr>
          <p:cNvPr id="5" name="Group 5"/>
          <p:cNvGrpSpPr/>
          <p:nvPr/>
        </p:nvGrpSpPr>
        <p:grpSpPr>
          <a:xfrm>
            <a:off x="4076605" y="1752375"/>
            <a:ext cx="3276781" cy="1262061"/>
            <a:chOff x="0" y="0"/>
            <a:chExt cx="1378725" cy="531020"/>
          </a:xfrm>
        </p:grpSpPr>
        <p:sp>
          <p:nvSpPr>
            <p:cNvPr id="6" name="Freeform 6"/>
            <p:cNvSpPr/>
            <p:nvPr/>
          </p:nvSpPr>
          <p:spPr>
            <a:xfrm>
              <a:off x="0" y="0"/>
              <a:ext cx="1378725" cy="531019"/>
            </a:xfrm>
            <a:custGeom>
              <a:avLst/>
              <a:gdLst/>
              <a:ahLst/>
              <a:cxnLst/>
              <a:rect l="l" t="t" r="r" b="b"/>
              <a:pathLst>
                <a:path w="1378725" h="531019">
                  <a:moveTo>
                    <a:pt x="42528" y="0"/>
                  </a:moveTo>
                  <a:lnTo>
                    <a:pt x="1336197" y="0"/>
                  </a:lnTo>
                  <a:cubicBezTo>
                    <a:pt x="1359685" y="0"/>
                    <a:pt x="1378725" y="19040"/>
                    <a:pt x="1378725" y="42528"/>
                  </a:cubicBezTo>
                  <a:lnTo>
                    <a:pt x="1378725" y="488492"/>
                  </a:lnTo>
                  <a:cubicBezTo>
                    <a:pt x="1378725" y="511979"/>
                    <a:pt x="1359685" y="531019"/>
                    <a:pt x="1336197" y="531019"/>
                  </a:cubicBezTo>
                  <a:lnTo>
                    <a:pt x="42528" y="531019"/>
                  </a:lnTo>
                  <a:cubicBezTo>
                    <a:pt x="19040" y="531019"/>
                    <a:pt x="0" y="511979"/>
                    <a:pt x="0" y="488492"/>
                  </a:cubicBezTo>
                  <a:lnTo>
                    <a:pt x="0" y="42528"/>
                  </a:lnTo>
                  <a:cubicBezTo>
                    <a:pt x="0" y="19040"/>
                    <a:pt x="19040" y="0"/>
                    <a:pt x="42528" y="0"/>
                  </a:cubicBezTo>
                  <a:close/>
                </a:path>
              </a:pathLst>
            </a:custGeom>
            <a:solidFill>
              <a:srgbClr val="F1ECE4"/>
            </a:solidFill>
            <a:ln w="9525" cap="sq">
              <a:solidFill>
                <a:srgbClr val="9C9283"/>
              </a:solidFill>
              <a:prstDash val="solid"/>
              <a:miter/>
            </a:ln>
          </p:spPr>
          <p:txBody>
            <a:bodyPr/>
            <a:lstStyle/>
            <a:p>
              <a:endParaRPr lang="en-US"/>
            </a:p>
          </p:txBody>
        </p:sp>
        <p:sp>
          <p:nvSpPr>
            <p:cNvPr id="7" name="TextBox 7"/>
            <p:cNvSpPr txBox="1"/>
            <p:nvPr/>
          </p:nvSpPr>
          <p:spPr>
            <a:xfrm>
              <a:off x="0" y="-28575"/>
              <a:ext cx="1378725" cy="559595"/>
            </a:xfrm>
            <a:prstGeom prst="rect">
              <a:avLst/>
            </a:prstGeom>
          </p:spPr>
          <p:txBody>
            <a:bodyPr lIns="50800" tIns="50800" rIns="50800" bIns="50800" rtlCol="0" anchor="ctr"/>
            <a:lstStyle/>
            <a:p>
              <a:pPr algn="ctr">
                <a:lnSpc>
                  <a:spcPts val="1757"/>
                </a:lnSpc>
              </a:pPr>
              <a:endParaRPr/>
            </a:p>
          </p:txBody>
        </p:sp>
      </p:grpSp>
      <p:grpSp>
        <p:nvGrpSpPr>
          <p:cNvPr id="8" name="Group 8"/>
          <p:cNvGrpSpPr/>
          <p:nvPr/>
        </p:nvGrpSpPr>
        <p:grpSpPr>
          <a:xfrm>
            <a:off x="7509298" y="1752375"/>
            <a:ext cx="3276781" cy="1262061"/>
            <a:chOff x="0" y="0"/>
            <a:chExt cx="1378725" cy="531020"/>
          </a:xfrm>
        </p:grpSpPr>
        <p:sp>
          <p:nvSpPr>
            <p:cNvPr id="9" name="Freeform 9"/>
            <p:cNvSpPr/>
            <p:nvPr/>
          </p:nvSpPr>
          <p:spPr>
            <a:xfrm>
              <a:off x="0" y="0"/>
              <a:ext cx="1378725" cy="531019"/>
            </a:xfrm>
            <a:custGeom>
              <a:avLst/>
              <a:gdLst/>
              <a:ahLst/>
              <a:cxnLst/>
              <a:rect l="l" t="t" r="r" b="b"/>
              <a:pathLst>
                <a:path w="1378725" h="531019">
                  <a:moveTo>
                    <a:pt x="42528" y="0"/>
                  </a:moveTo>
                  <a:lnTo>
                    <a:pt x="1336197" y="0"/>
                  </a:lnTo>
                  <a:cubicBezTo>
                    <a:pt x="1359685" y="0"/>
                    <a:pt x="1378725" y="19040"/>
                    <a:pt x="1378725" y="42528"/>
                  </a:cubicBezTo>
                  <a:lnTo>
                    <a:pt x="1378725" y="488492"/>
                  </a:lnTo>
                  <a:cubicBezTo>
                    <a:pt x="1378725" y="511979"/>
                    <a:pt x="1359685" y="531019"/>
                    <a:pt x="1336197" y="531019"/>
                  </a:cubicBezTo>
                  <a:lnTo>
                    <a:pt x="42528" y="531019"/>
                  </a:lnTo>
                  <a:cubicBezTo>
                    <a:pt x="19040" y="531019"/>
                    <a:pt x="0" y="511979"/>
                    <a:pt x="0" y="488492"/>
                  </a:cubicBezTo>
                  <a:lnTo>
                    <a:pt x="0" y="42528"/>
                  </a:lnTo>
                  <a:cubicBezTo>
                    <a:pt x="0" y="19040"/>
                    <a:pt x="19040" y="0"/>
                    <a:pt x="42528" y="0"/>
                  </a:cubicBezTo>
                  <a:close/>
                </a:path>
              </a:pathLst>
            </a:custGeom>
            <a:solidFill>
              <a:srgbClr val="F1ECE4"/>
            </a:solidFill>
            <a:ln w="9525" cap="sq">
              <a:solidFill>
                <a:srgbClr val="9C9283"/>
              </a:solidFill>
              <a:prstDash val="solid"/>
              <a:miter/>
            </a:ln>
          </p:spPr>
          <p:txBody>
            <a:bodyPr/>
            <a:lstStyle/>
            <a:p>
              <a:endParaRPr lang="en-US"/>
            </a:p>
          </p:txBody>
        </p:sp>
        <p:sp>
          <p:nvSpPr>
            <p:cNvPr id="10" name="TextBox 10"/>
            <p:cNvSpPr txBox="1"/>
            <p:nvPr/>
          </p:nvSpPr>
          <p:spPr>
            <a:xfrm>
              <a:off x="0" y="-28575"/>
              <a:ext cx="1378725" cy="559595"/>
            </a:xfrm>
            <a:prstGeom prst="rect">
              <a:avLst/>
            </a:prstGeom>
          </p:spPr>
          <p:txBody>
            <a:bodyPr lIns="50800" tIns="50800" rIns="50800" bIns="50800" rtlCol="0" anchor="ctr"/>
            <a:lstStyle/>
            <a:p>
              <a:pPr algn="ctr">
                <a:lnSpc>
                  <a:spcPts val="1757"/>
                </a:lnSpc>
              </a:pPr>
              <a:endParaRPr/>
            </a:p>
          </p:txBody>
        </p:sp>
      </p:grpSp>
      <p:sp>
        <p:nvSpPr>
          <p:cNvPr id="11" name="TextBox 11"/>
          <p:cNvSpPr txBox="1"/>
          <p:nvPr/>
        </p:nvSpPr>
        <p:spPr>
          <a:xfrm>
            <a:off x="2274256" y="1140162"/>
            <a:ext cx="69390" cy="353158"/>
          </a:xfrm>
          <a:prstGeom prst="rect">
            <a:avLst/>
          </a:prstGeom>
        </p:spPr>
        <p:txBody>
          <a:bodyPr lIns="0" tIns="0" rIns="0" bIns="0" rtlCol="0" anchor="t">
            <a:spAutoFit/>
          </a:bodyPr>
          <a:lstStyle/>
          <a:p>
            <a:pPr algn="l">
              <a:lnSpc>
                <a:spcPts val="2884"/>
              </a:lnSpc>
            </a:pPr>
            <a:r>
              <a:rPr lang="en-US" sz="2060">
                <a:solidFill>
                  <a:srgbClr val="4C4C4C"/>
                </a:solidFill>
                <a:latin typeface="Noto Serif"/>
                <a:ea typeface="Noto Serif"/>
                <a:cs typeface="Noto Serif"/>
                <a:sym typeface="Noto Serif"/>
              </a:rPr>
              <a:t> </a:t>
            </a:r>
          </a:p>
        </p:txBody>
      </p:sp>
      <p:sp>
        <p:nvSpPr>
          <p:cNvPr id="12" name="TextBox 12"/>
          <p:cNvSpPr txBox="1"/>
          <p:nvPr/>
        </p:nvSpPr>
        <p:spPr>
          <a:xfrm>
            <a:off x="610495" y="1113467"/>
            <a:ext cx="6742891" cy="353158"/>
          </a:xfrm>
          <a:prstGeom prst="rect">
            <a:avLst/>
          </a:prstGeom>
        </p:spPr>
        <p:txBody>
          <a:bodyPr wrap="square" lIns="0" tIns="0" rIns="0" bIns="0" rtlCol="0" anchor="t">
            <a:spAutoFit/>
          </a:bodyPr>
          <a:lstStyle/>
          <a:p>
            <a:pPr algn="l">
              <a:lnSpc>
                <a:spcPts val="2884"/>
              </a:lnSpc>
            </a:pPr>
            <a:r>
              <a:rPr lang="en-US" sz="2060" dirty="0">
                <a:solidFill>
                  <a:srgbClr val="3A3A3A"/>
                </a:solidFill>
                <a:latin typeface="Noto Serif"/>
                <a:ea typeface="Noto Serif"/>
                <a:cs typeface="Noto Serif"/>
                <a:sym typeface="Noto Serif"/>
              </a:rPr>
              <a:t>Discretionary</a:t>
            </a:r>
            <a:r>
              <a:rPr lang="en-US" sz="2060" dirty="0">
                <a:solidFill>
                  <a:srgbClr val="000000"/>
                </a:solidFill>
                <a:latin typeface="Noto Serif"/>
                <a:ea typeface="Noto Serif"/>
                <a:cs typeface="Noto Serif"/>
                <a:sym typeface="Noto Serif"/>
              </a:rPr>
              <a:t> </a:t>
            </a:r>
            <a:r>
              <a:rPr lang="en-US" sz="2060" dirty="0">
                <a:solidFill>
                  <a:srgbClr val="3A3A3A"/>
                </a:solidFill>
                <a:latin typeface="Noto Serif"/>
                <a:ea typeface="Noto Serif"/>
                <a:cs typeface="Noto Serif"/>
                <a:sym typeface="Noto Serif"/>
              </a:rPr>
              <a:t>Punishment</a:t>
            </a:r>
            <a:r>
              <a:rPr lang="en-US" sz="2060" dirty="0">
                <a:solidFill>
                  <a:srgbClr val="000000"/>
                </a:solidFill>
                <a:latin typeface="Noto Serif"/>
                <a:ea typeface="Noto Serif"/>
                <a:cs typeface="Noto Serif"/>
                <a:sym typeface="Noto Serif"/>
              </a:rPr>
              <a:t> </a:t>
            </a:r>
            <a:r>
              <a:rPr lang="en-US" sz="2060" dirty="0">
                <a:solidFill>
                  <a:srgbClr val="3A3A3A"/>
                </a:solidFill>
                <a:latin typeface="Noto Serif"/>
                <a:ea typeface="Noto Serif"/>
                <a:cs typeface="Noto Serif"/>
                <a:sym typeface="Noto Serif"/>
              </a:rPr>
              <a:t>Framework</a:t>
            </a:r>
          </a:p>
        </p:txBody>
      </p:sp>
      <p:sp>
        <p:nvSpPr>
          <p:cNvPr id="13" name="TextBox 13"/>
          <p:cNvSpPr txBox="1"/>
          <p:nvPr/>
        </p:nvSpPr>
        <p:spPr>
          <a:xfrm>
            <a:off x="803967" y="1884817"/>
            <a:ext cx="2573059" cy="877153"/>
          </a:xfrm>
          <a:prstGeom prst="rect">
            <a:avLst/>
          </a:prstGeom>
        </p:spPr>
        <p:txBody>
          <a:bodyPr lIns="0" tIns="0" rIns="0" bIns="0" rtlCol="0" anchor="t">
            <a:spAutoFit/>
          </a:bodyPr>
          <a:lstStyle/>
          <a:p>
            <a:pPr algn="l">
              <a:lnSpc>
                <a:spcPts val="2719"/>
              </a:lnSpc>
            </a:pPr>
            <a:r>
              <a:rPr lang="en-US" sz="1716">
                <a:solidFill>
                  <a:srgbClr val="000000"/>
                </a:solidFill>
                <a:latin typeface="Noto Serif"/>
                <a:ea typeface="Noto Serif"/>
                <a:cs typeface="Noto Serif"/>
                <a:sym typeface="Noto Serif"/>
              </a:rPr>
              <a:t>Hudud</a:t>
            </a:r>
          </a:p>
          <a:p>
            <a:pPr algn="l">
              <a:lnSpc>
                <a:spcPts val="2175"/>
              </a:lnSpc>
            </a:pPr>
            <a:r>
              <a:rPr lang="en-US" sz="1373">
                <a:solidFill>
                  <a:srgbClr val="000000"/>
                </a:solidFill>
                <a:latin typeface="Noto Serif"/>
                <a:ea typeface="Noto Serif"/>
                <a:cs typeface="Noto Serif"/>
                <a:sym typeface="Noto Serif"/>
              </a:rPr>
              <a:t>Fixed punishments prescribed in Qur'an</a:t>
            </a:r>
          </a:p>
        </p:txBody>
      </p:sp>
      <p:sp>
        <p:nvSpPr>
          <p:cNvPr id="14" name="TextBox 14"/>
          <p:cNvSpPr txBox="1"/>
          <p:nvPr/>
        </p:nvSpPr>
        <p:spPr>
          <a:xfrm>
            <a:off x="4264076" y="1913392"/>
            <a:ext cx="2141245" cy="770382"/>
          </a:xfrm>
          <a:prstGeom prst="rect">
            <a:avLst/>
          </a:prstGeom>
        </p:spPr>
        <p:txBody>
          <a:bodyPr lIns="0" tIns="0" rIns="0" bIns="0" rtlCol="0" anchor="t">
            <a:spAutoFit/>
          </a:bodyPr>
          <a:lstStyle/>
          <a:p>
            <a:pPr algn="l">
              <a:lnSpc>
                <a:spcPts val="2403"/>
              </a:lnSpc>
            </a:pPr>
            <a:r>
              <a:rPr lang="en-US" sz="1716">
                <a:solidFill>
                  <a:srgbClr val="000000"/>
                </a:solidFill>
                <a:latin typeface="Noto Serif"/>
                <a:ea typeface="Noto Serif"/>
                <a:cs typeface="Noto Serif"/>
                <a:sym typeface="Noto Serif"/>
              </a:rPr>
              <a:t>Qisas</a:t>
            </a:r>
          </a:p>
          <a:p>
            <a:pPr algn="l">
              <a:lnSpc>
                <a:spcPts val="1922"/>
              </a:lnSpc>
            </a:pPr>
            <a:r>
              <a:rPr lang="en-US" sz="1373">
                <a:solidFill>
                  <a:srgbClr val="000000"/>
                </a:solidFill>
                <a:latin typeface="Noto Serif"/>
                <a:ea typeface="Noto Serif"/>
                <a:cs typeface="Noto Serif"/>
                <a:sym typeface="Noto Serif"/>
              </a:rPr>
              <a:t>Retaliatory punishment for harm</a:t>
            </a:r>
          </a:p>
        </p:txBody>
      </p:sp>
      <p:sp>
        <p:nvSpPr>
          <p:cNvPr id="15" name="TextBox 15"/>
          <p:cNvSpPr txBox="1"/>
          <p:nvPr/>
        </p:nvSpPr>
        <p:spPr>
          <a:xfrm>
            <a:off x="7724327" y="1884817"/>
            <a:ext cx="2595963" cy="967864"/>
          </a:xfrm>
          <a:prstGeom prst="rect">
            <a:avLst/>
          </a:prstGeom>
        </p:spPr>
        <p:txBody>
          <a:bodyPr lIns="0" tIns="0" rIns="0" bIns="0" rtlCol="0" anchor="t">
            <a:spAutoFit/>
          </a:bodyPr>
          <a:lstStyle/>
          <a:p>
            <a:pPr algn="l">
              <a:lnSpc>
                <a:spcPts val="2719"/>
              </a:lnSpc>
            </a:pPr>
            <a:r>
              <a:rPr lang="en-US" sz="1716">
                <a:solidFill>
                  <a:srgbClr val="000000"/>
                </a:solidFill>
                <a:latin typeface="Noto Serif"/>
                <a:ea typeface="Noto Serif"/>
                <a:cs typeface="Noto Serif"/>
                <a:sym typeface="Noto Serif"/>
              </a:rPr>
              <a:t>Ta'zir</a:t>
            </a:r>
          </a:p>
          <a:p>
            <a:pPr algn="l">
              <a:lnSpc>
                <a:spcPts val="2175"/>
              </a:lnSpc>
            </a:pPr>
            <a:r>
              <a:rPr lang="en-US" sz="1373">
                <a:solidFill>
                  <a:srgbClr val="000000"/>
                </a:solidFill>
                <a:latin typeface="Noto Serif"/>
                <a:ea typeface="Noto Serif"/>
                <a:cs typeface="Noto Serif"/>
                <a:sym typeface="Noto Serif"/>
              </a:rPr>
              <a:t>Discretionary, context-specific penalties</a:t>
            </a:r>
          </a:p>
        </p:txBody>
      </p:sp>
      <p:sp>
        <p:nvSpPr>
          <p:cNvPr id="16" name="TextBox 16"/>
          <p:cNvSpPr txBox="1"/>
          <p:nvPr/>
        </p:nvSpPr>
        <p:spPr>
          <a:xfrm>
            <a:off x="610495" y="3267637"/>
            <a:ext cx="10060540" cy="240665"/>
          </a:xfrm>
          <a:prstGeom prst="rect">
            <a:avLst/>
          </a:prstGeom>
        </p:spPr>
        <p:txBody>
          <a:bodyPr wrap="square" lIns="0" tIns="0" rIns="0" bIns="0" rtlCol="0" anchor="t">
            <a:spAutoFit/>
          </a:bodyPr>
          <a:lstStyle/>
          <a:p>
            <a:pPr algn="l">
              <a:lnSpc>
                <a:spcPts val="1960"/>
              </a:lnSpc>
            </a:pPr>
            <a:r>
              <a:rPr lang="en-US" sz="1400" dirty="0">
                <a:solidFill>
                  <a:srgbClr val="4C4C4C"/>
                </a:solidFill>
                <a:latin typeface="Noto Serif"/>
                <a:ea typeface="Noto Serif"/>
                <a:cs typeface="Noto Serif"/>
                <a:sym typeface="Noto Serif"/>
              </a:rPr>
              <a:t>Drug offences are not mentioned in the Qur'an </a:t>
            </a:r>
          </a:p>
        </p:txBody>
      </p:sp>
      <p:sp>
        <p:nvSpPr>
          <p:cNvPr id="17" name="TextBox 17"/>
          <p:cNvSpPr txBox="1"/>
          <p:nvPr/>
        </p:nvSpPr>
        <p:spPr>
          <a:xfrm>
            <a:off x="610495" y="3543862"/>
            <a:ext cx="5104505" cy="238720"/>
          </a:xfrm>
          <a:prstGeom prst="rect">
            <a:avLst/>
          </a:prstGeom>
        </p:spPr>
        <p:txBody>
          <a:bodyPr wrap="square" lIns="0" tIns="0" rIns="0" bIns="0" rtlCol="0" anchor="t">
            <a:spAutoFit/>
          </a:bodyPr>
          <a:lstStyle/>
          <a:p>
            <a:pPr>
              <a:lnSpc>
                <a:spcPts val="1960"/>
              </a:lnSpc>
            </a:pPr>
            <a:r>
              <a:rPr lang="en-US" sz="1400" dirty="0">
                <a:solidFill>
                  <a:srgbClr val="4C4C4C"/>
                </a:solidFill>
                <a:latin typeface="Noto Serif"/>
                <a:ea typeface="Noto Serif"/>
                <a:cs typeface="Noto Serif"/>
                <a:sym typeface="Noto Serif"/>
              </a:rPr>
              <a:t>context-specific, and historically </a:t>
            </a:r>
            <a:r>
              <a:rPr lang="en-US" sz="1400" b="1" dirty="0">
                <a:solidFill>
                  <a:srgbClr val="4C4C4C"/>
                </a:solidFill>
                <a:latin typeface="Noto Serif Bold"/>
                <a:ea typeface="Noto Serif Bold"/>
                <a:cs typeface="Noto Serif Bold"/>
                <a:sym typeface="Noto Serif Bold"/>
              </a:rPr>
              <a:t>non-capital in nature</a:t>
            </a:r>
            <a:r>
              <a:rPr lang="en-US" sz="1400" dirty="0">
                <a:solidFill>
                  <a:srgbClr val="4C4C4C"/>
                </a:solidFill>
                <a:latin typeface="Noto Serif"/>
                <a:ea typeface="Noto Serif"/>
                <a:cs typeface="Noto Serif"/>
                <a:sym typeface="Noto Serif"/>
              </a:rPr>
              <a:t>.</a:t>
            </a:r>
          </a:p>
        </p:txBody>
      </p:sp>
      <p:sp>
        <p:nvSpPr>
          <p:cNvPr id="18" name="TextBox 18"/>
          <p:cNvSpPr txBox="1"/>
          <p:nvPr/>
        </p:nvSpPr>
        <p:spPr>
          <a:xfrm>
            <a:off x="4705693" y="3267637"/>
            <a:ext cx="5827812" cy="238720"/>
          </a:xfrm>
          <a:prstGeom prst="rect">
            <a:avLst/>
          </a:prstGeom>
        </p:spPr>
        <p:txBody>
          <a:bodyPr lIns="0" tIns="0" rIns="0" bIns="0" rtlCol="0" anchor="t">
            <a:spAutoFit/>
          </a:bodyPr>
          <a:lstStyle/>
          <a:p>
            <a:pPr>
              <a:lnSpc>
                <a:spcPts val="1960"/>
              </a:lnSpc>
            </a:pPr>
            <a:r>
              <a:rPr lang="en-US" sz="1400" dirty="0">
                <a:solidFill>
                  <a:srgbClr val="4C4C4C"/>
                </a:solidFill>
                <a:latin typeface="Noto Serif"/>
                <a:ea typeface="Noto Serif"/>
                <a:cs typeface="Noto Serif"/>
                <a:sym typeface="Noto Serif"/>
              </a:rPr>
              <a:t> they fall under </a:t>
            </a:r>
            <a:r>
              <a:rPr lang="en-US" sz="1400" b="1" dirty="0" err="1">
                <a:solidFill>
                  <a:srgbClr val="4C4C4C"/>
                </a:solidFill>
                <a:latin typeface="Noto Serif Bold"/>
                <a:ea typeface="Noto Serif Bold"/>
                <a:cs typeface="Noto Serif Bold"/>
                <a:sym typeface="Noto Serif Bold"/>
              </a:rPr>
              <a:t>ta'zir</a:t>
            </a:r>
            <a:r>
              <a:rPr lang="en-US" sz="1400" dirty="0">
                <a:solidFill>
                  <a:srgbClr val="4C4C4C"/>
                </a:solidFill>
                <a:latin typeface="Noto Serif"/>
                <a:ea typeface="Noto Serif"/>
                <a:cs typeface="Noto Serif"/>
                <a:sym typeface="Noto Serif"/>
              </a:rPr>
              <a:t>. </a:t>
            </a:r>
            <a:r>
              <a:rPr lang="en-US" sz="1400" dirty="0" err="1">
                <a:solidFill>
                  <a:srgbClr val="4C4C4C"/>
                </a:solidFill>
                <a:latin typeface="Noto Serif"/>
                <a:ea typeface="Noto Serif"/>
                <a:cs typeface="Noto Serif"/>
                <a:sym typeface="Noto Serif"/>
              </a:rPr>
              <a:t>Ta'zir</a:t>
            </a:r>
            <a:r>
              <a:rPr lang="en-US" sz="1400" dirty="0">
                <a:solidFill>
                  <a:srgbClr val="4C4C4C"/>
                </a:solidFill>
                <a:latin typeface="Noto Serif"/>
                <a:ea typeface="Noto Serif"/>
                <a:cs typeface="Noto Serif"/>
                <a:sym typeface="Noto Serif"/>
              </a:rPr>
              <a:t> punishments are discretionary, </a:t>
            </a:r>
          </a:p>
        </p:txBody>
      </p:sp>
      <p:sp>
        <p:nvSpPr>
          <p:cNvPr id="19" name="TextBox 19"/>
          <p:cNvSpPr txBox="1"/>
          <p:nvPr/>
        </p:nvSpPr>
        <p:spPr>
          <a:xfrm>
            <a:off x="610495" y="5315512"/>
            <a:ext cx="9120474" cy="541325"/>
          </a:xfrm>
          <a:prstGeom prst="rect">
            <a:avLst/>
          </a:prstGeom>
        </p:spPr>
        <p:txBody>
          <a:bodyPr lIns="0" tIns="0" rIns="0" bIns="0" rtlCol="0" anchor="t">
            <a:spAutoFit/>
          </a:bodyPr>
          <a:lstStyle/>
          <a:p>
            <a:pPr algn="l">
              <a:lnSpc>
                <a:spcPts val="2217"/>
              </a:lnSpc>
            </a:pPr>
            <a:r>
              <a:rPr lang="en-US" sz="1400">
                <a:solidFill>
                  <a:srgbClr val="4C4C4C"/>
                </a:solidFill>
                <a:latin typeface="Noto Serif"/>
                <a:ea typeface="Noto Serif"/>
                <a:cs typeface="Noto Serif"/>
                <a:sym typeface="Noto Serif"/>
              </a:rPr>
              <a:t>Scholarly research shows ta'zir </a:t>
            </a:r>
            <a:r>
              <a:rPr lang="en-US" sz="1400" b="1">
                <a:solidFill>
                  <a:srgbClr val="4C4C4C"/>
                </a:solidFill>
                <a:latin typeface="Noto Serif Bold"/>
                <a:ea typeface="Noto Serif Bold"/>
                <a:cs typeface="Noto Serif Bold"/>
                <a:sym typeface="Noto Serif Bold"/>
              </a:rPr>
              <a:t>should not exceed hudud punishments</a:t>
            </a:r>
            <a:r>
              <a:rPr lang="en-US" sz="1400">
                <a:solidFill>
                  <a:srgbClr val="4C4C4C"/>
                </a:solidFill>
                <a:latin typeface="Noto Serif"/>
                <a:ea typeface="Noto Serif"/>
                <a:cs typeface="Noto Serif"/>
                <a:sym typeface="Noto Serif"/>
              </a:rPr>
              <a:t>. The use of the death penalty for drug offences is </a:t>
            </a:r>
            <a:r>
              <a:rPr lang="en-US" sz="1400" b="1">
                <a:solidFill>
                  <a:srgbClr val="4C4C4C"/>
                </a:solidFill>
                <a:latin typeface="Noto Serif Bold"/>
                <a:ea typeface="Noto Serif Bold"/>
                <a:cs typeface="Noto Serif Bold"/>
                <a:sym typeface="Noto Serif Bold"/>
              </a:rPr>
              <a:t>not grounded in Islamic legal doctrine</a:t>
            </a:r>
            <a:r>
              <a:rPr lang="en-US" sz="1400">
                <a:solidFill>
                  <a:srgbClr val="4C4C4C"/>
                </a:solidFill>
                <a:latin typeface="Noto Serif"/>
                <a:ea typeface="Noto Serif"/>
                <a:cs typeface="Noto Serif"/>
                <a:sym typeface="Noto Serif"/>
              </a:rPr>
              <a:t>.</a:t>
            </a:r>
          </a:p>
        </p:txBody>
      </p:sp>
      <p:sp>
        <p:nvSpPr>
          <p:cNvPr id="20" name="TextBox 20"/>
          <p:cNvSpPr txBox="1"/>
          <p:nvPr/>
        </p:nvSpPr>
        <p:spPr>
          <a:xfrm>
            <a:off x="4568207" y="3236519"/>
            <a:ext cx="177850" cy="240665"/>
          </a:xfrm>
          <a:prstGeom prst="rect">
            <a:avLst/>
          </a:prstGeom>
        </p:spPr>
        <p:txBody>
          <a:bodyPr lIns="0" tIns="0" rIns="0" bIns="0" rtlCol="0" anchor="t">
            <a:spAutoFit/>
          </a:bodyPr>
          <a:lstStyle/>
          <a:p>
            <a:pPr algn="l">
              <a:lnSpc>
                <a:spcPts val="1960"/>
              </a:lnSpc>
            </a:pPr>
            <a:r>
              <a:rPr lang="en-US" sz="1400">
                <a:solidFill>
                  <a:srgbClr val="4C4C4C"/>
                </a:solidFill>
                <a:latin typeface="Noto Sans"/>
                <a:ea typeface="Noto Sans"/>
                <a:cs typeface="Noto Sans"/>
                <a:sym typeface="Noto Sans"/>
              </a:rPr>
              <a:t>→</a:t>
            </a:r>
          </a:p>
        </p:txBody>
      </p:sp>
      <p:grpSp>
        <p:nvGrpSpPr>
          <p:cNvPr id="21" name="Group 21"/>
          <p:cNvGrpSpPr/>
          <p:nvPr/>
        </p:nvGrpSpPr>
        <p:grpSpPr>
          <a:xfrm>
            <a:off x="561564" y="3975805"/>
            <a:ext cx="10315947" cy="1209840"/>
            <a:chOff x="0" y="0"/>
            <a:chExt cx="6901778" cy="809433"/>
          </a:xfrm>
        </p:grpSpPr>
        <p:sp>
          <p:nvSpPr>
            <p:cNvPr id="22" name="Freeform 22"/>
            <p:cNvSpPr/>
            <p:nvPr/>
          </p:nvSpPr>
          <p:spPr>
            <a:xfrm>
              <a:off x="42472" y="47197"/>
              <a:ext cx="6816834" cy="715038"/>
            </a:xfrm>
            <a:custGeom>
              <a:avLst/>
              <a:gdLst/>
              <a:ahLst/>
              <a:cxnLst/>
              <a:rect l="l" t="t" r="r" b="b"/>
              <a:pathLst>
                <a:path w="6816834" h="715038">
                  <a:moveTo>
                    <a:pt x="0" y="671239"/>
                  </a:moveTo>
                  <a:lnTo>
                    <a:pt x="0" y="43799"/>
                  </a:lnTo>
                  <a:cubicBezTo>
                    <a:pt x="0" y="40967"/>
                    <a:pt x="255" y="38041"/>
                    <a:pt x="765" y="35209"/>
                  </a:cubicBezTo>
                  <a:cubicBezTo>
                    <a:pt x="1275" y="32377"/>
                    <a:pt x="2039" y="29640"/>
                    <a:pt x="2974" y="26997"/>
                  </a:cubicBezTo>
                  <a:cubicBezTo>
                    <a:pt x="3908" y="24354"/>
                    <a:pt x="5182" y="21805"/>
                    <a:pt x="6626" y="19445"/>
                  </a:cubicBezTo>
                  <a:cubicBezTo>
                    <a:pt x="8070" y="17086"/>
                    <a:pt x="9684" y="14820"/>
                    <a:pt x="11553" y="12838"/>
                  </a:cubicBezTo>
                  <a:cubicBezTo>
                    <a:pt x="13422" y="10856"/>
                    <a:pt x="15376" y="8968"/>
                    <a:pt x="17499" y="7363"/>
                  </a:cubicBezTo>
                  <a:cubicBezTo>
                    <a:pt x="19623" y="5758"/>
                    <a:pt x="21916" y="4437"/>
                    <a:pt x="24295" y="3304"/>
                  </a:cubicBezTo>
                  <a:cubicBezTo>
                    <a:pt x="26673" y="2171"/>
                    <a:pt x="29137" y="1416"/>
                    <a:pt x="31685" y="850"/>
                  </a:cubicBezTo>
                  <a:cubicBezTo>
                    <a:pt x="34233" y="283"/>
                    <a:pt x="36782" y="0"/>
                    <a:pt x="39415" y="0"/>
                  </a:cubicBezTo>
                  <a:lnTo>
                    <a:pt x="6777419" y="0"/>
                  </a:lnTo>
                  <a:cubicBezTo>
                    <a:pt x="6779967" y="0"/>
                    <a:pt x="6782601" y="283"/>
                    <a:pt x="6785149" y="850"/>
                  </a:cubicBezTo>
                  <a:cubicBezTo>
                    <a:pt x="6787698" y="1416"/>
                    <a:pt x="6790161" y="2266"/>
                    <a:pt x="6792539" y="3304"/>
                  </a:cubicBezTo>
                  <a:cubicBezTo>
                    <a:pt x="6794918" y="4342"/>
                    <a:pt x="6797211" y="5758"/>
                    <a:pt x="6799335" y="7363"/>
                  </a:cubicBezTo>
                  <a:cubicBezTo>
                    <a:pt x="6801459" y="8968"/>
                    <a:pt x="6803498" y="10761"/>
                    <a:pt x="6805281" y="12838"/>
                  </a:cubicBezTo>
                  <a:cubicBezTo>
                    <a:pt x="6807065" y="14915"/>
                    <a:pt x="6808764" y="17086"/>
                    <a:pt x="6810208" y="19445"/>
                  </a:cubicBezTo>
                  <a:cubicBezTo>
                    <a:pt x="6811652" y="21805"/>
                    <a:pt x="6812841" y="24354"/>
                    <a:pt x="6813861" y="26997"/>
                  </a:cubicBezTo>
                  <a:cubicBezTo>
                    <a:pt x="6814880" y="29640"/>
                    <a:pt x="6815560" y="32377"/>
                    <a:pt x="6816069" y="35209"/>
                  </a:cubicBezTo>
                  <a:cubicBezTo>
                    <a:pt x="6816579" y="38041"/>
                    <a:pt x="6816834" y="40873"/>
                    <a:pt x="6816834" y="43799"/>
                  </a:cubicBezTo>
                  <a:lnTo>
                    <a:pt x="6816834" y="671239"/>
                  </a:lnTo>
                  <a:cubicBezTo>
                    <a:pt x="6816834" y="674071"/>
                    <a:pt x="6816579" y="676997"/>
                    <a:pt x="6816069" y="679829"/>
                  </a:cubicBezTo>
                  <a:cubicBezTo>
                    <a:pt x="6815560" y="682661"/>
                    <a:pt x="6814795" y="685398"/>
                    <a:pt x="6813861" y="688041"/>
                  </a:cubicBezTo>
                  <a:cubicBezTo>
                    <a:pt x="6812927" y="690684"/>
                    <a:pt x="6811652" y="693233"/>
                    <a:pt x="6810208" y="695593"/>
                  </a:cubicBezTo>
                  <a:cubicBezTo>
                    <a:pt x="6808764" y="697952"/>
                    <a:pt x="6807150" y="700218"/>
                    <a:pt x="6805281" y="702200"/>
                  </a:cubicBezTo>
                  <a:cubicBezTo>
                    <a:pt x="6803412" y="704182"/>
                    <a:pt x="6801459" y="706070"/>
                    <a:pt x="6799335" y="707675"/>
                  </a:cubicBezTo>
                  <a:cubicBezTo>
                    <a:pt x="6797211" y="709280"/>
                    <a:pt x="6794918" y="710601"/>
                    <a:pt x="6792539" y="711734"/>
                  </a:cubicBezTo>
                  <a:cubicBezTo>
                    <a:pt x="6790161" y="712867"/>
                    <a:pt x="6787698" y="713622"/>
                    <a:pt x="6785149" y="714188"/>
                  </a:cubicBezTo>
                  <a:cubicBezTo>
                    <a:pt x="6782601" y="714755"/>
                    <a:pt x="6780053" y="715038"/>
                    <a:pt x="6777419" y="715038"/>
                  </a:cubicBezTo>
                  <a:lnTo>
                    <a:pt x="39415" y="715038"/>
                  </a:lnTo>
                  <a:cubicBezTo>
                    <a:pt x="36867" y="715038"/>
                    <a:pt x="34233" y="714755"/>
                    <a:pt x="31685" y="714188"/>
                  </a:cubicBezTo>
                  <a:cubicBezTo>
                    <a:pt x="29137" y="713622"/>
                    <a:pt x="26673" y="712772"/>
                    <a:pt x="24295" y="711734"/>
                  </a:cubicBezTo>
                  <a:cubicBezTo>
                    <a:pt x="21916" y="710696"/>
                    <a:pt x="19623" y="709280"/>
                    <a:pt x="17499" y="707675"/>
                  </a:cubicBezTo>
                  <a:cubicBezTo>
                    <a:pt x="15376" y="706070"/>
                    <a:pt x="13337" y="704277"/>
                    <a:pt x="11553" y="702200"/>
                  </a:cubicBezTo>
                  <a:cubicBezTo>
                    <a:pt x="9769" y="700124"/>
                    <a:pt x="8070" y="697952"/>
                    <a:pt x="6626" y="695593"/>
                  </a:cubicBezTo>
                  <a:cubicBezTo>
                    <a:pt x="5182" y="693233"/>
                    <a:pt x="3993" y="690684"/>
                    <a:pt x="2974" y="688041"/>
                  </a:cubicBezTo>
                  <a:cubicBezTo>
                    <a:pt x="1954" y="685398"/>
                    <a:pt x="1275" y="682661"/>
                    <a:pt x="765" y="679829"/>
                  </a:cubicBezTo>
                  <a:cubicBezTo>
                    <a:pt x="255" y="676997"/>
                    <a:pt x="0" y="674165"/>
                    <a:pt x="0" y="671239"/>
                  </a:cubicBezTo>
                </a:path>
              </a:pathLst>
            </a:custGeom>
            <a:solidFill>
              <a:srgbClr val="E6DED2"/>
            </a:solidFill>
          </p:spPr>
          <p:txBody>
            <a:bodyPr/>
            <a:lstStyle/>
            <a:p>
              <a:endParaRPr lang="en-US"/>
            </a:p>
          </p:txBody>
        </p:sp>
        <p:sp>
          <p:nvSpPr>
            <p:cNvPr id="23" name="Freeform 23"/>
            <p:cNvSpPr/>
            <p:nvPr/>
          </p:nvSpPr>
          <p:spPr>
            <a:xfrm>
              <a:off x="171249" y="238440"/>
              <a:ext cx="112467" cy="124978"/>
            </a:xfrm>
            <a:custGeom>
              <a:avLst/>
              <a:gdLst/>
              <a:ahLst/>
              <a:cxnLst/>
              <a:rect l="l" t="t" r="r" b="b"/>
              <a:pathLst>
                <a:path w="112467" h="124978">
                  <a:moveTo>
                    <a:pt x="56234" y="11611"/>
                  </a:moveTo>
                  <a:cubicBezTo>
                    <a:pt x="59207" y="11611"/>
                    <a:pt x="62180" y="11894"/>
                    <a:pt x="65153" y="12555"/>
                  </a:cubicBezTo>
                  <a:cubicBezTo>
                    <a:pt x="68126" y="13215"/>
                    <a:pt x="70929" y="14159"/>
                    <a:pt x="73732" y="15481"/>
                  </a:cubicBezTo>
                  <a:cubicBezTo>
                    <a:pt x="76535" y="16802"/>
                    <a:pt x="79169" y="18313"/>
                    <a:pt x="81632" y="20201"/>
                  </a:cubicBezTo>
                  <a:cubicBezTo>
                    <a:pt x="84096" y="22089"/>
                    <a:pt x="86474" y="24165"/>
                    <a:pt x="88598" y="26525"/>
                  </a:cubicBezTo>
                  <a:cubicBezTo>
                    <a:pt x="90721" y="28885"/>
                    <a:pt x="92590" y="31434"/>
                    <a:pt x="94289" y="34265"/>
                  </a:cubicBezTo>
                  <a:cubicBezTo>
                    <a:pt x="95988" y="37097"/>
                    <a:pt x="97347" y="39929"/>
                    <a:pt x="98536" y="43044"/>
                  </a:cubicBezTo>
                  <a:cubicBezTo>
                    <a:pt x="99725" y="46159"/>
                    <a:pt x="100575" y="49274"/>
                    <a:pt x="101169" y="52578"/>
                  </a:cubicBezTo>
                  <a:cubicBezTo>
                    <a:pt x="101764" y="55882"/>
                    <a:pt x="102019" y="59186"/>
                    <a:pt x="102019" y="62489"/>
                  </a:cubicBezTo>
                  <a:cubicBezTo>
                    <a:pt x="102019" y="65793"/>
                    <a:pt x="101764" y="69097"/>
                    <a:pt x="101169" y="72401"/>
                  </a:cubicBezTo>
                  <a:cubicBezTo>
                    <a:pt x="100575" y="75705"/>
                    <a:pt x="99725" y="78820"/>
                    <a:pt x="98536" y="81935"/>
                  </a:cubicBezTo>
                  <a:cubicBezTo>
                    <a:pt x="97347" y="85050"/>
                    <a:pt x="95988" y="87976"/>
                    <a:pt x="94289" y="90713"/>
                  </a:cubicBezTo>
                  <a:cubicBezTo>
                    <a:pt x="92590" y="93451"/>
                    <a:pt x="90721" y="96094"/>
                    <a:pt x="88598" y="98454"/>
                  </a:cubicBezTo>
                  <a:cubicBezTo>
                    <a:pt x="86474" y="100813"/>
                    <a:pt x="84181" y="102890"/>
                    <a:pt x="81632" y="104778"/>
                  </a:cubicBezTo>
                  <a:cubicBezTo>
                    <a:pt x="79084" y="106666"/>
                    <a:pt x="76535" y="108176"/>
                    <a:pt x="73732" y="109498"/>
                  </a:cubicBezTo>
                  <a:cubicBezTo>
                    <a:pt x="70929" y="110819"/>
                    <a:pt x="68126" y="111763"/>
                    <a:pt x="65153" y="112424"/>
                  </a:cubicBezTo>
                  <a:cubicBezTo>
                    <a:pt x="62180" y="113085"/>
                    <a:pt x="59207" y="113368"/>
                    <a:pt x="56234" y="113368"/>
                  </a:cubicBezTo>
                  <a:cubicBezTo>
                    <a:pt x="53261" y="113368"/>
                    <a:pt x="50287" y="113085"/>
                    <a:pt x="47314" y="112424"/>
                  </a:cubicBezTo>
                  <a:cubicBezTo>
                    <a:pt x="44341" y="111763"/>
                    <a:pt x="41538" y="110819"/>
                    <a:pt x="38735" y="109498"/>
                  </a:cubicBezTo>
                  <a:cubicBezTo>
                    <a:pt x="35932" y="108176"/>
                    <a:pt x="33298" y="106666"/>
                    <a:pt x="30835" y="104778"/>
                  </a:cubicBezTo>
                  <a:cubicBezTo>
                    <a:pt x="28372" y="102890"/>
                    <a:pt x="25993" y="100813"/>
                    <a:pt x="23870" y="98454"/>
                  </a:cubicBezTo>
                  <a:cubicBezTo>
                    <a:pt x="21746" y="96094"/>
                    <a:pt x="19877" y="93545"/>
                    <a:pt x="18178" y="90713"/>
                  </a:cubicBezTo>
                  <a:cubicBezTo>
                    <a:pt x="16479" y="87881"/>
                    <a:pt x="15120" y="85050"/>
                    <a:pt x="13931" y="81935"/>
                  </a:cubicBezTo>
                  <a:cubicBezTo>
                    <a:pt x="12742" y="78820"/>
                    <a:pt x="11892" y="75705"/>
                    <a:pt x="11298" y="72401"/>
                  </a:cubicBezTo>
                  <a:cubicBezTo>
                    <a:pt x="10703" y="69097"/>
                    <a:pt x="10448" y="65793"/>
                    <a:pt x="10448" y="62489"/>
                  </a:cubicBezTo>
                  <a:cubicBezTo>
                    <a:pt x="10448" y="59186"/>
                    <a:pt x="10703" y="55882"/>
                    <a:pt x="11298" y="52578"/>
                  </a:cubicBezTo>
                  <a:cubicBezTo>
                    <a:pt x="11892" y="49274"/>
                    <a:pt x="12742" y="46159"/>
                    <a:pt x="13931" y="43044"/>
                  </a:cubicBezTo>
                  <a:cubicBezTo>
                    <a:pt x="15120" y="39929"/>
                    <a:pt x="16479" y="37003"/>
                    <a:pt x="18178" y="34265"/>
                  </a:cubicBezTo>
                  <a:cubicBezTo>
                    <a:pt x="19877" y="31528"/>
                    <a:pt x="21746" y="28885"/>
                    <a:pt x="23870" y="26525"/>
                  </a:cubicBezTo>
                  <a:cubicBezTo>
                    <a:pt x="25993" y="24165"/>
                    <a:pt x="28287" y="22089"/>
                    <a:pt x="30835" y="20201"/>
                  </a:cubicBezTo>
                  <a:cubicBezTo>
                    <a:pt x="33383" y="18313"/>
                    <a:pt x="35932" y="16802"/>
                    <a:pt x="38735" y="15481"/>
                  </a:cubicBezTo>
                  <a:cubicBezTo>
                    <a:pt x="41538" y="14159"/>
                    <a:pt x="44341" y="13215"/>
                    <a:pt x="47314" y="12555"/>
                  </a:cubicBezTo>
                  <a:cubicBezTo>
                    <a:pt x="50287" y="11894"/>
                    <a:pt x="53261" y="11611"/>
                    <a:pt x="56234" y="11611"/>
                  </a:cubicBezTo>
                  <a:close/>
                  <a:moveTo>
                    <a:pt x="56234" y="124978"/>
                  </a:moveTo>
                  <a:cubicBezTo>
                    <a:pt x="59971" y="124978"/>
                    <a:pt x="63624" y="124601"/>
                    <a:pt x="67192" y="123751"/>
                  </a:cubicBezTo>
                  <a:cubicBezTo>
                    <a:pt x="70759" y="122902"/>
                    <a:pt x="74327" y="121769"/>
                    <a:pt x="77725" y="120164"/>
                  </a:cubicBezTo>
                  <a:cubicBezTo>
                    <a:pt x="81122" y="118560"/>
                    <a:pt x="84350" y="116672"/>
                    <a:pt x="87493" y="114406"/>
                  </a:cubicBezTo>
                  <a:cubicBezTo>
                    <a:pt x="90636" y="112141"/>
                    <a:pt x="93440" y="109498"/>
                    <a:pt x="95988" y="106666"/>
                  </a:cubicBezTo>
                  <a:cubicBezTo>
                    <a:pt x="98536" y="103834"/>
                    <a:pt x="100915" y="100625"/>
                    <a:pt x="102953" y="97227"/>
                  </a:cubicBezTo>
                  <a:cubicBezTo>
                    <a:pt x="104992" y="93828"/>
                    <a:pt x="106776" y="90241"/>
                    <a:pt x="108135" y="86371"/>
                  </a:cubicBezTo>
                  <a:cubicBezTo>
                    <a:pt x="109494" y="82501"/>
                    <a:pt x="110598" y="78631"/>
                    <a:pt x="111363" y="74666"/>
                  </a:cubicBezTo>
                  <a:cubicBezTo>
                    <a:pt x="112127" y="70702"/>
                    <a:pt x="112467" y="66548"/>
                    <a:pt x="112467" y="62489"/>
                  </a:cubicBezTo>
                  <a:cubicBezTo>
                    <a:pt x="112467" y="58430"/>
                    <a:pt x="112127" y="54277"/>
                    <a:pt x="111363" y="50313"/>
                  </a:cubicBezTo>
                  <a:cubicBezTo>
                    <a:pt x="110598" y="46348"/>
                    <a:pt x="109579" y="42383"/>
                    <a:pt x="108135" y="38608"/>
                  </a:cubicBezTo>
                  <a:cubicBezTo>
                    <a:pt x="106691" y="34832"/>
                    <a:pt x="104992" y="31245"/>
                    <a:pt x="102953" y="27752"/>
                  </a:cubicBezTo>
                  <a:cubicBezTo>
                    <a:pt x="100915" y="24260"/>
                    <a:pt x="98536" y="21145"/>
                    <a:pt x="95988" y="18313"/>
                  </a:cubicBezTo>
                  <a:cubicBezTo>
                    <a:pt x="93440" y="15481"/>
                    <a:pt x="90551" y="12838"/>
                    <a:pt x="87493" y="10572"/>
                  </a:cubicBezTo>
                  <a:cubicBezTo>
                    <a:pt x="84435" y="8307"/>
                    <a:pt x="81207" y="6325"/>
                    <a:pt x="77725" y="4814"/>
                  </a:cubicBezTo>
                  <a:cubicBezTo>
                    <a:pt x="74242" y="3304"/>
                    <a:pt x="70759" y="2077"/>
                    <a:pt x="67192" y="1227"/>
                  </a:cubicBezTo>
                  <a:cubicBezTo>
                    <a:pt x="63624" y="378"/>
                    <a:pt x="59886" y="0"/>
                    <a:pt x="56234" y="0"/>
                  </a:cubicBezTo>
                  <a:cubicBezTo>
                    <a:pt x="52581" y="0"/>
                    <a:pt x="48843" y="378"/>
                    <a:pt x="45276" y="1227"/>
                  </a:cubicBezTo>
                  <a:cubicBezTo>
                    <a:pt x="41708" y="2077"/>
                    <a:pt x="38140" y="3210"/>
                    <a:pt x="34743" y="4814"/>
                  </a:cubicBezTo>
                  <a:cubicBezTo>
                    <a:pt x="31345" y="6419"/>
                    <a:pt x="28117" y="8307"/>
                    <a:pt x="24974" y="10572"/>
                  </a:cubicBezTo>
                  <a:cubicBezTo>
                    <a:pt x="21831" y="12838"/>
                    <a:pt x="19028" y="15481"/>
                    <a:pt x="16479" y="18313"/>
                  </a:cubicBezTo>
                  <a:cubicBezTo>
                    <a:pt x="13931" y="21145"/>
                    <a:pt x="11553" y="24354"/>
                    <a:pt x="9514" y="27752"/>
                  </a:cubicBezTo>
                  <a:cubicBezTo>
                    <a:pt x="7475" y="31150"/>
                    <a:pt x="5691" y="34737"/>
                    <a:pt x="4332" y="38608"/>
                  </a:cubicBezTo>
                  <a:cubicBezTo>
                    <a:pt x="2973" y="42478"/>
                    <a:pt x="1869" y="46348"/>
                    <a:pt x="1104" y="50313"/>
                  </a:cubicBezTo>
                  <a:cubicBezTo>
                    <a:pt x="340" y="54277"/>
                    <a:pt x="0" y="58430"/>
                    <a:pt x="0" y="62489"/>
                  </a:cubicBezTo>
                  <a:cubicBezTo>
                    <a:pt x="0" y="66548"/>
                    <a:pt x="340" y="70702"/>
                    <a:pt x="1104" y="74666"/>
                  </a:cubicBezTo>
                  <a:cubicBezTo>
                    <a:pt x="1869" y="78631"/>
                    <a:pt x="2888" y="82595"/>
                    <a:pt x="4332" y="86371"/>
                  </a:cubicBezTo>
                  <a:cubicBezTo>
                    <a:pt x="5776" y="90147"/>
                    <a:pt x="7475" y="93734"/>
                    <a:pt x="9514" y="97227"/>
                  </a:cubicBezTo>
                  <a:cubicBezTo>
                    <a:pt x="11553" y="100719"/>
                    <a:pt x="13931" y="103834"/>
                    <a:pt x="16479" y="106666"/>
                  </a:cubicBezTo>
                  <a:cubicBezTo>
                    <a:pt x="19028" y="109498"/>
                    <a:pt x="21916" y="112141"/>
                    <a:pt x="24974" y="114406"/>
                  </a:cubicBezTo>
                  <a:cubicBezTo>
                    <a:pt x="28032" y="116672"/>
                    <a:pt x="31260" y="118654"/>
                    <a:pt x="34743" y="120164"/>
                  </a:cubicBezTo>
                  <a:cubicBezTo>
                    <a:pt x="38225" y="121675"/>
                    <a:pt x="41708" y="122902"/>
                    <a:pt x="45276" y="123751"/>
                  </a:cubicBezTo>
                  <a:cubicBezTo>
                    <a:pt x="48843" y="124601"/>
                    <a:pt x="52581" y="124978"/>
                    <a:pt x="56234" y="124978"/>
                  </a:cubicBezTo>
                  <a:close/>
                  <a:moveTo>
                    <a:pt x="47399" y="81935"/>
                  </a:moveTo>
                  <a:cubicBezTo>
                    <a:pt x="44511" y="81935"/>
                    <a:pt x="42133" y="84578"/>
                    <a:pt x="42133" y="87787"/>
                  </a:cubicBezTo>
                  <a:cubicBezTo>
                    <a:pt x="42133" y="90997"/>
                    <a:pt x="44511" y="93640"/>
                    <a:pt x="47399" y="93640"/>
                  </a:cubicBezTo>
                  <a:lnTo>
                    <a:pt x="64983" y="93640"/>
                  </a:lnTo>
                  <a:cubicBezTo>
                    <a:pt x="67871" y="93640"/>
                    <a:pt x="70250" y="90997"/>
                    <a:pt x="70250" y="87787"/>
                  </a:cubicBezTo>
                  <a:cubicBezTo>
                    <a:pt x="70250" y="84578"/>
                    <a:pt x="67871" y="81935"/>
                    <a:pt x="64983" y="81935"/>
                  </a:cubicBezTo>
                  <a:lnTo>
                    <a:pt x="63199" y="81935"/>
                  </a:lnTo>
                  <a:lnTo>
                    <a:pt x="63199" y="60507"/>
                  </a:lnTo>
                  <a:cubicBezTo>
                    <a:pt x="63199" y="57298"/>
                    <a:pt x="60821" y="54655"/>
                    <a:pt x="57933" y="54655"/>
                  </a:cubicBezTo>
                  <a:lnTo>
                    <a:pt x="47399" y="54655"/>
                  </a:lnTo>
                  <a:cubicBezTo>
                    <a:pt x="44511" y="54655"/>
                    <a:pt x="42133" y="57298"/>
                    <a:pt x="42133" y="60507"/>
                  </a:cubicBezTo>
                  <a:cubicBezTo>
                    <a:pt x="42133" y="63716"/>
                    <a:pt x="44511" y="66360"/>
                    <a:pt x="47399" y="66360"/>
                  </a:cubicBezTo>
                  <a:lnTo>
                    <a:pt x="52666" y="66360"/>
                  </a:lnTo>
                  <a:lnTo>
                    <a:pt x="52666" y="82029"/>
                  </a:lnTo>
                  <a:lnTo>
                    <a:pt x="47399" y="82029"/>
                  </a:lnTo>
                  <a:close/>
                  <a:moveTo>
                    <a:pt x="56234" y="46820"/>
                  </a:moveTo>
                  <a:cubicBezTo>
                    <a:pt x="58187" y="46820"/>
                    <a:pt x="59801" y="46065"/>
                    <a:pt x="61245" y="44554"/>
                  </a:cubicBezTo>
                  <a:cubicBezTo>
                    <a:pt x="62689" y="43044"/>
                    <a:pt x="63284" y="41156"/>
                    <a:pt x="63284" y="39080"/>
                  </a:cubicBezTo>
                  <a:cubicBezTo>
                    <a:pt x="63284" y="37003"/>
                    <a:pt x="62604" y="35115"/>
                    <a:pt x="61245" y="33510"/>
                  </a:cubicBezTo>
                  <a:cubicBezTo>
                    <a:pt x="59886" y="31906"/>
                    <a:pt x="58187" y="31245"/>
                    <a:pt x="56234" y="31245"/>
                  </a:cubicBezTo>
                  <a:cubicBezTo>
                    <a:pt x="54280" y="31245"/>
                    <a:pt x="52666" y="32000"/>
                    <a:pt x="51222" y="33510"/>
                  </a:cubicBezTo>
                  <a:cubicBezTo>
                    <a:pt x="49778" y="35021"/>
                    <a:pt x="49183" y="36909"/>
                    <a:pt x="49183" y="39080"/>
                  </a:cubicBezTo>
                  <a:cubicBezTo>
                    <a:pt x="49183" y="41251"/>
                    <a:pt x="49863" y="43044"/>
                    <a:pt x="51222" y="44554"/>
                  </a:cubicBezTo>
                  <a:cubicBezTo>
                    <a:pt x="52581" y="46065"/>
                    <a:pt x="54280" y="46820"/>
                    <a:pt x="56234" y="46820"/>
                  </a:cubicBezTo>
                </a:path>
              </a:pathLst>
            </a:custGeom>
            <a:solidFill>
              <a:srgbClr val="E9E2A1"/>
            </a:solidFill>
          </p:spPr>
          <p:txBody>
            <a:bodyPr/>
            <a:lstStyle/>
            <a:p>
              <a:endParaRPr lang="en-US"/>
            </a:p>
          </p:txBody>
        </p:sp>
      </p:grpSp>
      <p:sp>
        <p:nvSpPr>
          <p:cNvPr id="24" name="TextBox 24"/>
          <p:cNvSpPr txBox="1"/>
          <p:nvPr/>
        </p:nvSpPr>
        <p:spPr>
          <a:xfrm>
            <a:off x="1419821" y="4296245"/>
            <a:ext cx="8582635" cy="540385"/>
          </a:xfrm>
          <a:prstGeom prst="rect">
            <a:avLst/>
          </a:prstGeom>
        </p:spPr>
        <p:txBody>
          <a:bodyPr lIns="0" tIns="0" rIns="0" bIns="0" rtlCol="0" anchor="t">
            <a:spAutoFit/>
          </a:bodyPr>
          <a:lstStyle/>
          <a:p>
            <a:pPr algn="ctr">
              <a:lnSpc>
                <a:spcPts val="2239"/>
              </a:lnSpc>
            </a:pPr>
            <a:r>
              <a:rPr lang="en-US" sz="1599" i="1">
                <a:solidFill>
                  <a:srgbClr val="4C4C4C"/>
                </a:solidFill>
                <a:latin typeface="Noto Serif Italics"/>
                <a:ea typeface="Noto Serif Italics"/>
                <a:cs typeface="Noto Serif Italics"/>
                <a:sym typeface="Noto Serif Italics"/>
              </a:rPr>
              <a:t>The hand of the thief is not cut who steals a bundle of dates or in a year of famine.</a:t>
            </a:r>
          </a:p>
          <a:p>
            <a:pPr algn="ctr">
              <a:lnSpc>
                <a:spcPts val="2239"/>
              </a:lnSpc>
              <a:spcBef>
                <a:spcPct val="0"/>
              </a:spcBef>
            </a:pPr>
            <a:r>
              <a:rPr lang="en-US" sz="1599" b="1" i="1">
                <a:solidFill>
                  <a:srgbClr val="4C4C4C"/>
                </a:solidFill>
                <a:latin typeface="Noto Serif Bold Italics"/>
                <a:ea typeface="Noto Serif Bold Italics"/>
                <a:cs typeface="Noto Serif Bold Italics"/>
                <a:sym typeface="Noto Serif Bold Italics"/>
              </a:rPr>
              <a:t>Umar ibn al-Khattab (Muṣannaf Abd al-Razzāq 18371)</a:t>
            </a:r>
          </a:p>
        </p:txBody>
      </p:sp>
      <p:sp>
        <p:nvSpPr>
          <p:cNvPr id="25" name="Freeform 25"/>
          <p:cNvSpPr/>
          <p:nvPr/>
        </p:nvSpPr>
        <p:spPr>
          <a:xfrm>
            <a:off x="755972" y="3975805"/>
            <a:ext cx="456919" cy="336407"/>
          </a:xfrm>
          <a:custGeom>
            <a:avLst/>
            <a:gdLst/>
            <a:ahLst/>
            <a:cxnLst/>
            <a:rect l="l" t="t" r="r" b="b"/>
            <a:pathLst>
              <a:path w="456919" h="336407">
                <a:moveTo>
                  <a:pt x="0" y="0"/>
                </a:moveTo>
                <a:lnTo>
                  <a:pt x="456919" y="0"/>
                </a:lnTo>
                <a:lnTo>
                  <a:pt x="456919" y="336407"/>
                </a:lnTo>
                <a:lnTo>
                  <a:pt x="0" y="3364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6" name="Freeform 26"/>
          <p:cNvSpPr/>
          <p:nvPr/>
        </p:nvSpPr>
        <p:spPr>
          <a:xfrm flipH="1">
            <a:off x="10214116" y="3975805"/>
            <a:ext cx="456919" cy="336407"/>
          </a:xfrm>
          <a:custGeom>
            <a:avLst/>
            <a:gdLst/>
            <a:ahLst/>
            <a:cxnLst/>
            <a:rect l="l" t="t" r="r" b="b"/>
            <a:pathLst>
              <a:path w="456919" h="336407">
                <a:moveTo>
                  <a:pt x="456919" y="0"/>
                </a:moveTo>
                <a:lnTo>
                  <a:pt x="0" y="0"/>
                </a:lnTo>
                <a:lnTo>
                  <a:pt x="0" y="336407"/>
                </a:lnTo>
                <a:lnTo>
                  <a:pt x="456919" y="336407"/>
                </a:lnTo>
                <a:lnTo>
                  <a:pt x="456919"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7" name="TextBox 27"/>
          <p:cNvSpPr txBox="1"/>
          <p:nvPr/>
        </p:nvSpPr>
        <p:spPr>
          <a:xfrm>
            <a:off x="610495" y="390563"/>
            <a:ext cx="8584840" cy="587673"/>
          </a:xfrm>
          <a:prstGeom prst="rect">
            <a:avLst/>
          </a:prstGeom>
        </p:spPr>
        <p:txBody>
          <a:bodyPr lIns="0" tIns="0" rIns="0" bIns="0" rtlCol="0" anchor="t">
            <a:spAutoFit/>
          </a:bodyPr>
          <a:lstStyle/>
          <a:p>
            <a:pPr algn="l">
              <a:lnSpc>
                <a:spcPts val="4883"/>
              </a:lnSpc>
            </a:pPr>
            <a:r>
              <a:rPr lang="en-US" sz="3488">
                <a:solidFill>
                  <a:srgbClr val="4C4C4C"/>
                </a:solidFill>
                <a:latin typeface="Noto Serif"/>
                <a:ea typeface="Noto Serif"/>
                <a:cs typeface="Noto Serif"/>
                <a:sym typeface="Noto Serif"/>
              </a:rPr>
              <a:t>Drug Offences as Ta'zir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BF7"/>
        </a:solidFill>
        <a:effectLst/>
      </p:bgPr>
    </p:bg>
    <p:spTree>
      <p:nvGrpSpPr>
        <p:cNvPr id="1" name=""/>
        <p:cNvGrpSpPr/>
        <p:nvPr/>
      </p:nvGrpSpPr>
      <p:grpSpPr>
        <a:xfrm>
          <a:off x="0" y="0"/>
          <a:ext cx="0" cy="0"/>
          <a:chOff x="0" y="0"/>
          <a:chExt cx="0" cy="0"/>
        </a:xfrm>
      </p:grpSpPr>
      <p:grpSp>
        <p:nvGrpSpPr>
          <p:cNvPr id="2" name="Group 2"/>
          <p:cNvGrpSpPr/>
          <p:nvPr/>
        </p:nvGrpSpPr>
        <p:grpSpPr>
          <a:xfrm>
            <a:off x="114318" y="1006539"/>
            <a:ext cx="11218522" cy="4788745"/>
            <a:chOff x="0" y="0"/>
            <a:chExt cx="14958029" cy="6384994"/>
          </a:xfrm>
        </p:grpSpPr>
        <p:sp>
          <p:nvSpPr>
            <p:cNvPr id="3" name="Freeform 3"/>
            <p:cNvSpPr/>
            <p:nvPr/>
          </p:nvSpPr>
          <p:spPr>
            <a:xfrm>
              <a:off x="118530" y="0"/>
              <a:ext cx="14698093" cy="6157496"/>
            </a:xfrm>
            <a:custGeom>
              <a:avLst/>
              <a:gdLst/>
              <a:ahLst/>
              <a:cxnLst/>
              <a:rect l="l" t="t" r="r" b="b"/>
              <a:pathLst>
                <a:path w="14698093" h="6157496">
                  <a:moveTo>
                    <a:pt x="0" y="0"/>
                  </a:moveTo>
                  <a:lnTo>
                    <a:pt x="14698093" y="0"/>
                  </a:lnTo>
                  <a:lnTo>
                    <a:pt x="14698093" y="6157496"/>
                  </a:lnTo>
                  <a:lnTo>
                    <a:pt x="0" y="6157496"/>
                  </a:lnTo>
                  <a:lnTo>
                    <a:pt x="0" y="0"/>
                  </a:lnTo>
                  <a:close/>
                </a:path>
              </a:pathLst>
            </a:custGeom>
            <a:blipFill>
              <a:blip r:embed="rId2"/>
              <a:stretch>
                <a:fillRect l="-423" t="-802" r="-423"/>
              </a:stretch>
            </a:blipFill>
          </p:spPr>
          <p:txBody>
            <a:bodyPr/>
            <a:lstStyle/>
            <a:p>
              <a:endParaRPr lang="en-US"/>
            </a:p>
          </p:txBody>
        </p:sp>
        <p:grpSp>
          <p:nvGrpSpPr>
            <p:cNvPr id="4" name="Group 4"/>
            <p:cNvGrpSpPr/>
            <p:nvPr/>
          </p:nvGrpSpPr>
          <p:grpSpPr>
            <a:xfrm>
              <a:off x="0" y="5465481"/>
              <a:ext cx="4874543" cy="919513"/>
              <a:chOff x="0" y="0"/>
              <a:chExt cx="1538245" cy="290168"/>
            </a:xfrm>
          </p:grpSpPr>
          <p:sp>
            <p:nvSpPr>
              <p:cNvPr id="5" name="Freeform 5"/>
              <p:cNvSpPr/>
              <p:nvPr/>
            </p:nvSpPr>
            <p:spPr>
              <a:xfrm>
                <a:off x="0" y="0"/>
                <a:ext cx="1538245" cy="290168"/>
              </a:xfrm>
              <a:custGeom>
                <a:avLst/>
                <a:gdLst/>
                <a:ahLst/>
                <a:cxnLst/>
                <a:rect l="l" t="t" r="r" b="b"/>
                <a:pathLst>
                  <a:path w="1538245" h="290168">
                    <a:moveTo>
                      <a:pt x="0" y="0"/>
                    </a:moveTo>
                    <a:lnTo>
                      <a:pt x="1538245" y="0"/>
                    </a:lnTo>
                    <a:lnTo>
                      <a:pt x="1538245" y="290168"/>
                    </a:lnTo>
                    <a:lnTo>
                      <a:pt x="0" y="290168"/>
                    </a:lnTo>
                    <a:close/>
                  </a:path>
                </a:pathLst>
              </a:custGeom>
              <a:solidFill>
                <a:srgbClr val="FDFBF7"/>
              </a:solidFill>
            </p:spPr>
            <p:txBody>
              <a:bodyPr/>
              <a:lstStyle/>
              <a:p>
                <a:endParaRPr lang="en-US"/>
              </a:p>
            </p:txBody>
          </p:sp>
          <p:sp>
            <p:nvSpPr>
              <p:cNvPr id="6" name="TextBox 6"/>
              <p:cNvSpPr txBox="1"/>
              <p:nvPr/>
            </p:nvSpPr>
            <p:spPr>
              <a:xfrm>
                <a:off x="0" y="-28575"/>
                <a:ext cx="1538245" cy="318743"/>
              </a:xfrm>
              <a:prstGeom prst="rect">
                <a:avLst/>
              </a:prstGeom>
            </p:spPr>
            <p:txBody>
              <a:bodyPr lIns="50800" tIns="50800" rIns="50800" bIns="50800" rtlCol="0" anchor="ctr"/>
              <a:lstStyle/>
              <a:p>
                <a:pPr algn="ctr">
                  <a:lnSpc>
                    <a:spcPts val="1757"/>
                  </a:lnSpc>
                </a:pPr>
                <a:endParaRPr/>
              </a:p>
            </p:txBody>
          </p:sp>
        </p:grpSp>
        <p:grpSp>
          <p:nvGrpSpPr>
            <p:cNvPr id="7" name="Group 7"/>
            <p:cNvGrpSpPr/>
            <p:nvPr/>
          </p:nvGrpSpPr>
          <p:grpSpPr>
            <a:xfrm>
              <a:off x="7619163" y="5465481"/>
              <a:ext cx="7338867" cy="919513"/>
              <a:chOff x="0" y="0"/>
              <a:chExt cx="2315903" cy="290168"/>
            </a:xfrm>
          </p:grpSpPr>
          <p:sp>
            <p:nvSpPr>
              <p:cNvPr id="8" name="Freeform 8"/>
              <p:cNvSpPr/>
              <p:nvPr/>
            </p:nvSpPr>
            <p:spPr>
              <a:xfrm>
                <a:off x="0" y="0"/>
                <a:ext cx="2315903" cy="290168"/>
              </a:xfrm>
              <a:custGeom>
                <a:avLst/>
                <a:gdLst/>
                <a:ahLst/>
                <a:cxnLst/>
                <a:rect l="l" t="t" r="r" b="b"/>
                <a:pathLst>
                  <a:path w="2315903" h="290168">
                    <a:moveTo>
                      <a:pt x="0" y="0"/>
                    </a:moveTo>
                    <a:lnTo>
                      <a:pt x="2315903" y="0"/>
                    </a:lnTo>
                    <a:lnTo>
                      <a:pt x="2315903" y="290168"/>
                    </a:lnTo>
                    <a:lnTo>
                      <a:pt x="0" y="290168"/>
                    </a:lnTo>
                    <a:close/>
                  </a:path>
                </a:pathLst>
              </a:custGeom>
              <a:solidFill>
                <a:srgbClr val="FDFBF7"/>
              </a:solidFill>
            </p:spPr>
            <p:txBody>
              <a:bodyPr/>
              <a:lstStyle/>
              <a:p>
                <a:endParaRPr lang="en-US"/>
              </a:p>
            </p:txBody>
          </p:sp>
          <p:sp>
            <p:nvSpPr>
              <p:cNvPr id="9" name="TextBox 9"/>
              <p:cNvSpPr txBox="1"/>
              <p:nvPr/>
            </p:nvSpPr>
            <p:spPr>
              <a:xfrm>
                <a:off x="0" y="-28575"/>
                <a:ext cx="2315903" cy="318743"/>
              </a:xfrm>
              <a:prstGeom prst="rect">
                <a:avLst/>
              </a:prstGeom>
            </p:spPr>
            <p:txBody>
              <a:bodyPr lIns="50800" tIns="50800" rIns="50800" bIns="50800" rtlCol="0" anchor="ctr"/>
              <a:lstStyle/>
              <a:p>
                <a:pPr algn="ctr">
                  <a:lnSpc>
                    <a:spcPts val="1757"/>
                  </a:lnSpc>
                </a:pPr>
                <a:endParaRPr/>
              </a:p>
            </p:txBody>
          </p:sp>
        </p:grpSp>
        <p:grpSp>
          <p:nvGrpSpPr>
            <p:cNvPr id="10" name="Group 10"/>
            <p:cNvGrpSpPr/>
            <p:nvPr/>
          </p:nvGrpSpPr>
          <p:grpSpPr>
            <a:xfrm>
              <a:off x="13428775" y="0"/>
              <a:ext cx="1387848" cy="740939"/>
              <a:chOff x="0" y="0"/>
              <a:chExt cx="437959" cy="233816"/>
            </a:xfrm>
          </p:grpSpPr>
          <p:sp>
            <p:nvSpPr>
              <p:cNvPr id="11" name="Freeform 11"/>
              <p:cNvSpPr/>
              <p:nvPr/>
            </p:nvSpPr>
            <p:spPr>
              <a:xfrm>
                <a:off x="0" y="0"/>
                <a:ext cx="437959" cy="233816"/>
              </a:xfrm>
              <a:custGeom>
                <a:avLst/>
                <a:gdLst/>
                <a:ahLst/>
                <a:cxnLst/>
                <a:rect l="l" t="t" r="r" b="b"/>
                <a:pathLst>
                  <a:path w="437959" h="233816">
                    <a:moveTo>
                      <a:pt x="0" y="0"/>
                    </a:moveTo>
                    <a:lnTo>
                      <a:pt x="437959" y="0"/>
                    </a:lnTo>
                    <a:lnTo>
                      <a:pt x="437959" y="233816"/>
                    </a:lnTo>
                    <a:lnTo>
                      <a:pt x="0" y="233816"/>
                    </a:lnTo>
                    <a:close/>
                  </a:path>
                </a:pathLst>
              </a:custGeom>
              <a:solidFill>
                <a:srgbClr val="FFFFFF"/>
              </a:solidFill>
            </p:spPr>
            <p:txBody>
              <a:bodyPr/>
              <a:lstStyle/>
              <a:p>
                <a:endParaRPr lang="en-US"/>
              </a:p>
            </p:txBody>
          </p:sp>
          <p:sp>
            <p:nvSpPr>
              <p:cNvPr id="12" name="TextBox 12"/>
              <p:cNvSpPr txBox="1"/>
              <p:nvPr/>
            </p:nvSpPr>
            <p:spPr>
              <a:xfrm>
                <a:off x="0" y="-28575"/>
                <a:ext cx="437959" cy="262391"/>
              </a:xfrm>
              <a:prstGeom prst="rect">
                <a:avLst/>
              </a:prstGeom>
            </p:spPr>
            <p:txBody>
              <a:bodyPr lIns="50800" tIns="50800" rIns="50800" bIns="50800" rtlCol="0" anchor="ctr"/>
              <a:lstStyle/>
              <a:p>
                <a:pPr algn="ctr">
                  <a:lnSpc>
                    <a:spcPts val="1757"/>
                  </a:lnSpc>
                </a:pPr>
                <a:endParaRPr/>
              </a:p>
            </p:txBody>
          </p:sp>
        </p:grpSp>
        <p:sp>
          <p:nvSpPr>
            <p:cNvPr id="13" name="TextBox 13"/>
            <p:cNvSpPr txBox="1"/>
            <p:nvPr/>
          </p:nvSpPr>
          <p:spPr>
            <a:xfrm>
              <a:off x="8941293" y="5917470"/>
              <a:ext cx="5721664" cy="240026"/>
            </a:xfrm>
            <a:prstGeom prst="rect">
              <a:avLst/>
            </a:prstGeom>
          </p:spPr>
          <p:txBody>
            <a:bodyPr lIns="0" tIns="0" rIns="0" bIns="0" rtlCol="0" anchor="t">
              <a:spAutoFit/>
            </a:bodyPr>
            <a:lstStyle/>
            <a:p>
              <a:pPr algn="r">
                <a:lnSpc>
                  <a:spcPts val="1607"/>
                </a:lnSpc>
                <a:spcBef>
                  <a:spcPct val="0"/>
                </a:spcBef>
              </a:pPr>
              <a:r>
                <a:rPr lang="en-US" sz="1148">
                  <a:solidFill>
                    <a:srgbClr val="000000"/>
                  </a:solidFill>
                  <a:latin typeface="Noto Serif"/>
                  <a:ea typeface="Noto Serif"/>
                  <a:cs typeface="Noto Serif"/>
                  <a:sym typeface="Noto Serif"/>
                </a:rPr>
                <a:t>Source: Ensemble Control La Peine de Mort (ECPM)</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BF7"/>
        </a:solidFill>
        <a:effectLst/>
      </p:bgPr>
    </p:bg>
    <p:spTree>
      <p:nvGrpSpPr>
        <p:cNvPr id="1" name=""/>
        <p:cNvGrpSpPr/>
        <p:nvPr/>
      </p:nvGrpSpPr>
      <p:grpSpPr>
        <a:xfrm>
          <a:off x="0" y="0"/>
          <a:ext cx="0" cy="0"/>
          <a:chOff x="0" y="0"/>
          <a:chExt cx="0" cy="0"/>
        </a:xfrm>
      </p:grpSpPr>
      <p:grpSp>
        <p:nvGrpSpPr>
          <p:cNvPr id="2" name="Group 2"/>
          <p:cNvGrpSpPr/>
          <p:nvPr/>
        </p:nvGrpSpPr>
        <p:grpSpPr>
          <a:xfrm>
            <a:off x="643920" y="1608530"/>
            <a:ext cx="4994346" cy="1169219"/>
            <a:chOff x="0" y="0"/>
            <a:chExt cx="2101400" cy="491956"/>
          </a:xfrm>
        </p:grpSpPr>
        <p:sp>
          <p:nvSpPr>
            <p:cNvPr id="3" name="Freeform 3"/>
            <p:cNvSpPr/>
            <p:nvPr/>
          </p:nvSpPr>
          <p:spPr>
            <a:xfrm>
              <a:off x="0" y="0"/>
              <a:ext cx="2101400" cy="491956"/>
            </a:xfrm>
            <a:custGeom>
              <a:avLst/>
              <a:gdLst/>
              <a:ahLst/>
              <a:cxnLst/>
              <a:rect l="l" t="t" r="r" b="b"/>
              <a:pathLst>
                <a:path w="2101400" h="491956">
                  <a:moveTo>
                    <a:pt x="27902" y="0"/>
                  </a:moveTo>
                  <a:lnTo>
                    <a:pt x="2073498" y="0"/>
                  </a:lnTo>
                  <a:cubicBezTo>
                    <a:pt x="2088908" y="0"/>
                    <a:pt x="2101400" y="12492"/>
                    <a:pt x="2101400" y="27902"/>
                  </a:cubicBezTo>
                  <a:lnTo>
                    <a:pt x="2101400" y="464054"/>
                  </a:lnTo>
                  <a:cubicBezTo>
                    <a:pt x="2101400" y="479464"/>
                    <a:pt x="2088908" y="491956"/>
                    <a:pt x="2073498" y="491956"/>
                  </a:cubicBezTo>
                  <a:lnTo>
                    <a:pt x="27902" y="491956"/>
                  </a:lnTo>
                  <a:cubicBezTo>
                    <a:pt x="12492" y="491956"/>
                    <a:pt x="0" y="479464"/>
                    <a:pt x="0" y="464054"/>
                  </a:cubicBezTo>
                  <a:lnTo>
                    <a:pt x="0" y="27902"/>
                  </a:lnTo>
                  <a:cubicBezTo>
                    <a:pt x="0" y="12492"/>
                    <a:pt x="12492" y="0"/>
                    <a:pt x="27902" y="0"/>
                  </a:cubicBezTo>
                  <a:close/>
                </a:path>
              </a:pathLst>
            </a:custGeom>
            <a:solidFill>
              <a:srgbClr val="F2EDE5"/>
            </a:solidFill>
            <a:ln w="9525" cap="sq">
              <a:solidFill>
                <a:srgbClr val="9C9283"/>
              </a:solidFill>
              <a:prstDash val="solid"/>
              <a:miter/>
            </a:ln>
          </p:spPr>
          <p:txBody>
            <a:bodyPr/>
            <a:lstStyle/>
            <a:p>
              <a:endParaRPr lang="en-US"/>
            </a:p>
          </p:txBody>
        </p:sp>
        <p:sp>
          <p:nvSpPr>
            <p:cNvPr id="4" name="TextBox 4"/>
            <p:cNvSpPr txBox="1"/>
            <p:nvPr/>
          </p:nvSpPr>
          <p:spPr>
            <a:xfrm>
              <a:off x="0" y="-28575"/>
              <a:ext cx="2101400" cy="520531"/>
            </a:xfrm>
            <a:prstGeom prst="rect">
              <a:avLst/>
            </a:prstGeom>
          </p:spPr>
          <p:txBody>
            <a:bodyPr lIns="50800" tIns="50800" rIns="50800" bIns="50800" rtlCol="0" anchor="ctr"/>
            <a:lstStyle/>
            <a:p>
              <a:pPr algn="ctr">
                <a:lnSpc>
                  <a:spcPts val="1757"/>
                </a:lnSpc>
              </a:pPr>
              <a:endParaRPr/>
            </a:p>
          </p:txBody>
        </p:sp>
      </p:grpSp>
      <p:grpSp>
        <p:nvGrpSpPr>
          <p:cNvPr id="5" name="Group 5"/>
          <p:cNvGrpSpPr/>
          <p:nvPr/>
        </p:nvGrpSpPr>
        <p:grpSpPr>
          <a:xfrm>
            <a:off x="643920" y="2941947"/>
            <a:ext cx="4994346" cy="1668242"/>
            <a:chOff x="0" y="0"/>
            <a:chExt cx="2101400" cy="701922"/>
          </a:xfrm>
        </p:grpSpPr>
        <p:sp>
          <p:nvSpPr>
            <p:cNvPr id="6" name="Freeform 6"/>
            <p:cNvSpPr/>
            <p:nvPr/>
          </p:nvSpPr>
          <p:spPr>
            <a:xfrm>
              <a:off x="0" y="0"/>
              <a:ext cx="2101400" cy="701922"/>
            </a:xfrm>
            <a:custGeom>
              <a:avLst/>
              <a:gdLst/>
              <a:ahLst/>
              <a:cxnLst/>
              <a:rect l="l" t="t" r="r" b="b"/>
              <a:pathLst>
                <a:path w="2101400" h="701922">
                  <a:moveTo>
                    <a:pt x="27902" y="0"/>
                  </a:moveTo>
                  <a:lnTo>
                    <a:pt x="2073498" y="0"/>
                  </a:lnTo>
                  <a:cubicBezTo>
                    <a:pt x="2088908" y="0"/>
                    <a:pt x="2101400" y="12492"/>
                    <a:pt x="2101400" y="27902"/>
                  </a:cubicBezTo>
                  <a:lnTo>
                    <a:pt x="2101400" y="674020"/>
                  </a:lnTo>
                  <a:cubicBezTo>
                    <a:pt x="2101400" y="689430"/>
                    <a:pt x="2088908" y="701922"/>
                    <a:pt x="2073498" y="701922"/>
                  </a:cubicBezTo>
                  <a:lnTo>
                    <a:pt x="27902" y="701922"/>
                  </a:lnTo>
                  <a:cubicBezTo>
                    <a:pt x="12492" y="701922"/>
                    <a:pt x="0" y="689430"/>
                    <a:pt x="0" y="674020"/>
                  </a:cubicBezTo>
                  <a:lnTo>
                    <a:pt x="0" y="27902"/>
                  </a:lnTo>
                  <a:cubicBezTo>
                    <a:pt x="0" y="12492"/>
                    <a:pt x="12492" y="0"/>
                    <a:pt x="27902" y="0"/>
                  </a:cubicBezTo>
                  <a:close/>
                </a:path>
              </a:pathLst>
            </a:custGeom>
            <a:solidFill>
              <a:srgbClr val="F2EDE5"/>
            </a:solidFill>
            <a:ln w="9525" cap="sq">
              <a:solidFill>
                <a:srgbClr val="9C9283"/>
              </a:solidFill>
              <a:prstDash val="solid"/>
              <a:miter/>
            </a:ln>
          </p:spPr>
          <p:txBody>
            <a:bodyPr/>
            <a:lstStyle/>
            <a:p>
              <a:endParaRPr lang="en-US"/>
            </a:p>
          </p:txBody>
        </p:sp>
        <p:sp>
          <p:nvSpPr>
            <p:cNvPr id="7" name="TextBox 7"/>
            <p:cNvSpPr txBox="1"/>
            <p:nvPr/>
          </p:nvSpPr>
          <p:spPr>
            <a:xfrm>
              <a:off x="0" y="-28575"/>
              <a:ext cx="2101400" cy="730497"/>
            </a:xfrm>
            <a:prstGeom prst="rect">
              <a:avLst/>
            </a:prstGeom>
          </p:spPr>
          <p:txBody>
            <a:bodyPr lIns="50800" tIns="50800" rIns="50800" bIns="50800" rtlCol="0" anchor="ctr"/>
            <a:lstStyle/>
            <a:p>
              <a:pPr algn="ctr">
                <a:lnSpc>
                  <a:spcPts val="1757"/>
                </a:lnSpc>
              </a:pPr>
              <a:endParaRPr/>
            </a:p>
          </p:txBody>
        </p:sp>
      </p:grpSp>
      <p:grpSp>
        <p:nvGrpSpPr>
          <p:cNvPr id="8" name="Group 8"/>
          <p:cNvGrpSpPr/>
          <p:nvPr/>
        </p:nvGrpSpPr>
        <p:grpSpPr>
          <a:xfrm>
            <a:off x="5791734" y="1608530"/>
            <a:ext cx="4994346" cy="1169219"/>
            <a:chOff x="0" y="0"/>
            <a:chExt cx="2101400" cy="491956"/>
          </a:xfrm>
        </p:grpSpPr>
        <p:sp>
          <p:nvSpPr>
            <p:cNvPr id="9" name="Freeform 9"/>
            <p:cNvSpPr/>
            <p:nvPr/>
          </p:nvSpPr>
          <p:spPr>
            <a:xfrm>
              <a:off x="0" y="0"/>
              <a:ext cx="2101400" cy="491956"/>
            </a:xfrm>
            <a:custGeom>
              <a:avLst/>
              <a:gdLst/>
              <a:ahLst/>
              <a:cxnLst/>
              <a:rect l="l" t="t" r="r" b="b"/>
              <a:pathLst>
                <a:path w="2101400" h="491956">
                  <a:moveTo>
                    <a:pt x="27902" y="0"/>
                  </a:moveTo>
                  <a:lnTo>
                    <a:pt x="2073498" y="0"/>
                  </a:lnTo>
                  <a:cubicBezTo>
                    <a:pt x="2088908" y="0"/>
                    <a:pt x="2101400" y="12492"/>
                    <a:pt x="2101400" y="27902"/>
                  </a:cubicBezTo>
                  <a:lnTo>
                    <a:pt x="2101400" y="464054"/>
                  </a:lnTo>
                  <a:cubicBezTo>
                    <a:pt x="2101400" y="479464"/>
                    <a:pt x="2088908" y="491956"/>
                    <a:pt x="2073498" y="491956"/>
                  </a:cubicBezTo>
                  <a:lnTo>
                    <a:pt x="27902" y="491956"/>
                  </a:lnTo>
                  <a:cubicBezTo>
                    <a:pt x="12492" y="491956"/>
                    <a:pt x="0" y="479464"/>
                    <a:pt x="0" y="464054"/>
                  </a:cubicBezTo>
                  <a:lnTo>
                    <a:pt x="0" y="27902"/>
                  </a:lnTo>
                  <a:cubicBezTo>
                    <a:pt x="0" y="12492"/>
                    <a:pt x="12492" y="0"/>
                    <a:pt x="27902" y="0"/>
                  </a:cubicBezTo>
                  <a:close/>
                </a:path>
              </a:pathLst>
            </a:custGeom>
            <a:solidFill>
              <a:srgbClr val="F2EDE5"/>
            </a:solidFill>
            <a:ln w="9525" cap="sq">
              <a:solidFill>
                <a:srgbClr val="9C9283"/>
              </a:solidFill>
              <a:prstDash val="solid"/>
              <a:miter/>
            </a:ln>
          </p:spPr>
          <p:txBody>
            <a:bodyPr/>
            <a:lstStyle/>
            <a:p>
              <a:endParaRPr lang="en-US"/>
            </a:p>
          </p:txBody>
        </p:sp>
        <p:sp>
          <p:nvSpPr>
            <p:cNvPr id="10" name="TextBox 10"/>
            <p:cNvSpPr txBox="1"/>
            <p:nvPr/>
          </p:nvSpPr>
          <p:spPr>
            <a:xfrm>
              <a:off x="0" y="-28575"/>
              <a:ext cx="2101400" cy="520531"/>
            </a:xfrm>
            <a:prstGeom prst="rect">
              <a:avLst/>
            </a:prstGeom>
          </p:spPr>
          <p:txBody>
            <a:bodyPr lIns="50800" tIns="50800" rIns="50800" bIns="50800" rtlCol="0" anchor="ctr"/>
            <a:lstStyle/>
            <a:p>
              <a:pPr algn="ctr">
                <a:lnSpc>
                  <a:spcPts val="1757"/>
                </a:lnSpc>
              </a:pPr>
              <a:endParaRPr/>
            </a:p>
          </p:txBody>
        </p:sp>
      </p:grpSp>
      <p:grpSp>
        <p:nvGrpSpPr>
          <p:cNvPr id="11" name="Group 11"/>
          <p:cNvGrpSpPr/>
          <p:nvPr/>
        </p:nvGrpSpPr>
        <p:grpSpPr>
          <a:xfrm>
            <a:off x="5791734" y="2941947"/>
            <a:ext cx="4994346" cy="1668242"/>
            <a:chOff x="0" y="0"/>
            <a:chExt cx="2101400" cy="701922"/>
          </a:xfrm>
        </p:grpSpPr>
        <p:sp>
          <p:nvSpPr>
            <p:cNvPr id="12" name="Freeform 12"/>
            <p:cNvSpPr/>
            <p:nvPr/>
          </p:nvSpPr>
          <p:spPr>
            <a:xfrm>
              <a:off x="0" y="0"/>
              <a:ext cx="2101400" cy="701922"/>
            </a:xfrm>
            <a:custGeom>
              <a:avLst/>
              <a:gdLst/>
              <a:ahLst/>
              <a:cxnLst/>
              <a:rect l="l" t="t" r="r" b="b"/>
              <a:pathLst>
                <a:path w="2101400" h="701922">
                  <a:moveTo>
                    <a:pt x="27902" y="0"/>
                  </a:moveTo>
                  <a:lnTo>
                    <a:pt x="2073498" y="0"/>
                  </a:lnTo>
                  <a:cubicBezTo>
                    <a:pt x="2088908" y="0"/>
                    <a:pt x="2101400" y="12492"/>
                    <a:pt x="2101400" y="27902"/>
                  </a:cubicBezTo>
                  <a:lnTo>
                    <a:pt x="2101400" y="674020"/>
                  </a:lnTo>
                  <a:cubicBezTo>
                    <a:pt x="2101400" y="689430"/>
                    <a:pt x="2088908" y="701922"/>
                    <a:pt x="2073498" y="701922"/>
                  </a:cubicBezTo>
                  <a:lnTo>
                    <a:pt x="27902" y="701922"/>
                  </a:lnTo>
                  <a:cubicBezTo>
                    <a:pt x="12492" y="701922"/>
                    <a:pt x="0" y="689430"/>
                    <a:pt x="0" y="674020"/>
                  </a:cubicBezTo>
                  <a:lnTo>
                    <a:pt x="0" y="27902"/>
                  </a:lnTo>
                  <a:cubicBezTo>
                    <a:pt x="0" y="12492"/>
                    <a:pt x="12492" y="0"/>
                    <a:pt x="27902" y="0"/>
                  </a:cubicBezTo>
                  <a:close/>
                </a:path>
              </a:pathLst>
            </a:custGeom>
            <a:solidFill>
              <a:srgbClr val="F2EDE5"/>
            </a:solidFill>
            <a:ln w="9525" cap="sq">
              <a:solidFill>
                <a:srgbClr val="9C9283"/>
              </a:solidFill>
              <a:prstDash val="solid"/>
              <a:miter/>
            </a:ln>
          </p:spPr>
          <p:txBody>
            <a:bodyPr/>
            <a:lstStyle/>
            <a:p>
              <a:endParaRPr lang="en-US"/>
            </a:p>
          </p:txBody>
        </p:sp>
        <p:sp>
          <p:nvSpPr>
            <p:cNvPr id="13" name="TextBox 13"/>
            <p:cNvSpPr txBox="1"/>
            <p:nvPr/>
          </p:nvSpPr>
          <p:spPr>
            <a:xfrm>
              <a:off x="0" y="-28575"/>
              <a:ext cx="2101400" cy="730497"/>
            </a:xfrm>
            <a:prstGeom prst="rect">
              <a:avLst/>
            </a:prstGeom>
          </p:spPr>
          <p:txBody>
            <a:bodyPr lIns="50800" tIns="50800" rIns="50800" bIns="50800" rtlCol="0" anchor="ctr"/>
            <a:lstStyle/>
            <a:p>
              <a:pPr algn="ctr">
                <a:lnSpc>
                  <a:spcPts val="1757"/>
                </a:lnSpc>
              </a:pPr>
              <a:endParaRPr/>
            </a:p>
          </p:txBody>
        </p:sp>
      </p:grpSp>
      <p:sp>
        <p:nvSpPr>
          <p:cNvPr id="14" name="TextBox 14"/>
          <p:cNvSpPr txBox="1"/>
          <p:nvPr/>
        </p:nvSpPr>
        <p:spPr>
          <a:xfrm>
            <a:off x="620163" y="731244"/>
            <a:ext cx="8841886" cy="529857"/>
          </a:xfrm>
          <a:prstGeom prst="rect">
            <a:avLst/>
          </a:prstGeom>
        </p:spPr>
        <p:txBody>
          <a:bodyPr lIns="0" tIns="0" rIns="0" bIns="0" rtlCol="0" anchor="t">
            <a:spAutoFit/>
          </a:bodyPr>
          <a:lstStyle/>
          <a:p>
            <a:pPr algn="l">
              <a:lnSpc>
                <a:spcPts val="4395"/>
              </a:lnSpc>
            </a:pPr>
            <a:r>
              <a:rPr lang="en-US" sz="3139">
                <a:solidFill>
                  <a:srgbClr val="4C4C4C"/>
                </a:solidFill>
                <a:latin typeface="Noto Serif"/>
                <a:ea typeface="Noto Serif"/>
                <a:cs typeface="Noto Serif"/>
                <a:sym typeface="Noto Serif"/>
              </a:rPr>
              <a:t>Complementary Safeguards in Islamic Law</a:t>
            </a:r>
          </a:p>
        </p:txBody>
      </p:sp>
      <p:sp>
        <p:nvSpPr>
          <p:cNvPr id="15" name="TextBox 15"/>
          <p:cNvSpPr txBox="1"/>
          <p:nvPr/>
        </p:nvSpPr>
        <p:spPr>
          <a:xfrm>
            <a:off x="855764" y="1794986"/>
            <a:ext cx="3106636" cy="263534"/>
          </a:xfrm>
          <a:prstGeom prst="rect">
            <a:avLst/>
          </a:prstGeom>
        </p:spPr>
        <p:txBody>
          <a:bodyPr wrap="square" lIns="0" tIns="0" rIns="0" bIns="0" rtlCol="0" anchor="t">
            <a:spAutoFit/>
          </a:bodyPr>
          <a:lstStyle/>
          <a:p>
            <a:pPr algn="l">
              <a:lnSpc>
                <a:spcPts val="2197"/>
              </a:lnSpc>
            </a:pPr>
            <a:r>
              <a:rPr lang="en-US" sz="1569" dirty="0">
                <a:solidFill>
                  <a:srgbClr val="3A3A3A"/>
                </a:solidFill>
                <a:latin typeface="Noto Serif"/>
                <a:ea typeface="Noto Serif"/>
                <a:cs typeface="Noto Serif"/>
                <a:sym typeface="Noto Serif"/>
              </a:rPr>
              <a:t>Mercy and Clemency</a:t>
            </a:r>
          </a:p>
        </p:txBody>
      </p:sp>
      <p:sp>
        <p:nvSpPr>
          <p:cNvPr id="16" name="TextBox 16"/>
          <p:cNvSpPr txBox="1"/>
          <p:nvPr/>
        </p:nvSpPr>
        <p:spPr>
          <a:xfrm>
            <a:off x="2088518" y="2145754"/>
            <a:ext cx="42281" cy="226371"/>
          </a:xfrm>
          <a:prstGeom prst="rect">
            <a:avLst/>
          </a:prstGeom>
        </p:spPr>
        <p:txBody>
          <a:bodyPr lIns="0" tIns="0" rIns="0" bIns="0" rtlCol="0" anchor="t">
            <a:spAutoFit/>
          </a:bodyPr>
          <a:lstStyle/>
          <a:p>
            <a:pPr algn="l">
              <a:lnSpc>
                <a:spcPts val="1757"/>
              </a:lnSpc>
            </a:pPr>
            <a:r>
              <a:rPr lang="en-US" sz="1255">
                <a:solidFill>
                  <a:srgbClr val="3A3A3A"/>
                </a:solidFill>
                <a:latin typeface="Noto Serif"/>
                <a:ea typeface="Noto Serif"/>
                <a:cs typeface="Noto Serif"/>
                <a:sym typeface="Noto Serif"/>
              </a:rPr>
              <a:t> </a:t>
            </a:r>
          </a:p>
        </p:txBody>
      </p:sp>
      <p:sp>
        <p:nvSpPr>
          <p:cNvPr id="17" name="TextBox 17"/>
          <p:cNvSpPr txBox="1"/>
          <p:nvPr/>
        </p:nvSpPr>
        <p:spPr>
          <a:xfrm>
            <a:off x="855764" y="3109436"/>
            <a:ext cx="3487636" cy="263534"/>
          </a:xfrm>
          <a:prstGeom prst="rect">
            <a:avLst/>
          </a:prstGeom>
        </p:spPr>
        <p:txBody>
          <a:bodyPr wrap="square" lIns="0" tIns="0" rIns="0" bIns="0" rtlCol="0" anchor="t">
            <a:spAutoFit/>
          </a:bodyPr>
          <a:lstStyle/>
          <a:p>
            <a:pPr algn="l">
              <a:lnSpc>
                <a:spcPts val="2197"/>
              </a:lnSpc>
            </a:pPr>
            <a:r>
              <a:rPr lang="en-US" sz="1569" dirty="0">
                <a:solidFill>
                  <a:srgbClr val="3A3A3A"/>
                </a:solidFill>
                <a:latin typeface="Noto Serif"/>
                <a:ea typeface="Noto Serif"/>
                <a:cs typeface="Noto Serif"/>
                <a:sym typeface="Noto Serif"/>
              </a:rPr>
              <a:t>Prohibition of Intoxicants</a:t>
            </a:r>
          </a:p>
        </p:txBody>
      </p:sp>
      <p:sp>
        <p:nvSpPr>
          <p:cNvPr id="18" name="TextBox 18"/>
          <p:cNvSpPr txBox="1"/>
          <p:nvPr/>
        </p:nvSpPr>
        <p:spPr>
          <a:xfrm>
            <a:off x="1139962" y="3469729"/>
            <a:ext cx="42281" cy="226371"/>
          </a:xfrm>
          <a:prstGeom prst="rect">
            <a:avLst/>
          </a:prstGeom>
        </p:spPr>
        <p:txBody>
          <a:bodyPr lIns="0" tIns="0" rIns="0" bIns="0" rtlCol="0" anchor="t">
            <a:spAutoFit/>
          </a:bodyPr>
          <a:lstStyle/>
          <a:p>
            <a:pPr algn="l">
              <a:lnSpc>
                <a:spcPts val="1757"/>
              </a:lnSpc>
            </a:pPr>
            <a:r>
              <a:rPr lang="en-US" sz="1255">
                <a:solidFill>
                  <a:srgbClr val="3A3A3A"/>
                </a:solidFill>
                <a:latin typeface="Noto Serif"/>
                <a:ea typeface="Noto Serif"/>
                <a:cs typeface="Noto Serif"/>
                <a:sym typeface="Noto Serif"/>
              </a:rPr>
              <a:t> </a:t>
            </a:r>
          </a:p>
        </p:txBody>
      </p:sp>
      <p:sp>
        <p:nvSpPr>
          <p:cNvPr id="19" name="TextBox 19"/>
          <p:cNvSpPr txBox="1"/>
          <p:nvPr/>
        </p:nvSpPr>
        <p:spPr>
          <a:xfrm>
            <a:off x="6022324" y="3090386"/>
            <a:ext cx="4648486" cy="1238529"/>
          </a:xfrm>
          <a:prstGeom prst="rect">
            <a:avLst/>
          </a:prstGeom>
        </p:spPr>
        <p:txBody>
          <a:bodyPr lIns="0" tIns="0" rIns="0" bIns="0" rtlCol="0" anchor="t">
            <a:spAutoFit/>
          </a:bodyPr>
          <a:lstStyle/>
          <a:p>
            <a:pPr algn="l">
              <a:lnSpc>
                <a:spcPts val="2381"/>
              </a:lnSpc>
            </a:pPr>
            <a:r>
              <a:rPr lang="en-US" sz="1569">
                <a:solidFill>
                  <a:srgbClr val="3A3A3A"/>
                </a:solidFill>
                <a:latin typeface="Noto Serif"/>
                <a:ea typeface="Noto Serif"/>
                <a:cs typeface="Noto Serif"/>
                <a:sym typeface="Noto Serif"/>
              </a:rPr>
              <a:t>Repentance Accepted</a:t>
            </a:r>
          </a:p>
          <a:p>
            <a:pPr algn="l">
              <a:lnSpc>
                <a:spcPts val="1904"/>
              </a:lnSpc>
            </a:pPr>
            <a:r>
              <a:rPr lang="en-US" sz="1255">
                <a:solidFill>
                  <a:srgbClr val="3A3A3A"/>
                </a:solidFill>
                <a:latin typeface="Noto Serif"/>
                <a:ea typeface="Noto Serif"/>
                <a:cs typeface="Noto Serif"/>
                <a:sym typeface="Noto Serif"/>
              </a:rPr>
              <a:t>The Prophet (P.B.U.H) said: "Whoever drinks wine and gets drunk, his prayer will not be accepted for forty days... but if he repents, Allah will accept his repentance." Repentance is accepted before punishment is imposed</a:t>
            </a:r>
          </a:p>
        </p:txBody>
      </p:sp>
      <p:sp>
        <p:nvSpPr>
          <p:cNvPr id="20" name="TextBox 20"/>
          <p:cNvSpPr txBox="1"/>
          <p:nvPr/>
        </p:nvSpPr>
        <p:spPr>
          <a:xfrm>
            <a:off x="6022323" y="1794986"/>
            <a:ext cx="3439725" cy="263534"/>
          </a:xfrm>
          <a:prstGeom prst="rect">
            <a:avLst/>
          </a:prstGeom>
        </p:spPr>
        <p:txBody>
          <a:bodyPr wrap="square" lIns="0" tIns="0" rIns="0" bIns="0" rtlCol="0" anchor="t">
            <a:spAutoFit/>
          </a:bodyPr>
          <a:lstStyle/>
          <a:p>
            <a:pPr algn="l">
              <a:lnSpc>
                <a:spcPts val="2197"/>
              </a:lnSpc>
            </a:pPr>
            <a:r>
              <a:rPr lang="en-US" sz="1569" dirty="0">
                <a:solidFill>
                  <a:srgbClr val="3A3A3A"/>
                </a:solidFill>
                <a:latin typeface="Noto Serif"/>
                <a:ea typeface="Noto Serif"/>
                <a:cs typeface="Noto Serif"/>
                <a:sym typeface="Noto Serif"/>
              </a:rPr>
              <a:t>High Evidentiary Threshold</a:t>
            </a:r>
          </a:p>
        </p:txBody>
      </p:sp>
      <p:sp>
        <p:nvSpPr>
          <p:cNvPr id="21" name="TextBox 21"/>
          <p:cNvSpPr txBox="1"/>
          <p:nvPr/>
        </p:nvSpPr>
        <p:spPr>
          <a:xfrm>
            <a:off x="6941563" y="2145754"/>
            <a:ext cx="42281" cy="226371"/>
          </a:xfrm>
          <a:prstGeom prst="rect">
            <a:avLst/>
          </a:prstGeom>
        </p:spPr>
        <p:txBody>
          <a:bodyPr lIns="0" tIns="0" rIns="0" bIns="0" rtlCol="0" anchor="t">
            <a:spAutoFit/>
          </a:bodyPr>
          <a:lstStyle/>
          <a:p>
            <a:pPr algn="l">
              <a:lnSpc>
                <a:spcPts val="1757"/>
              </a:lnSpc>
            </a:pPr>
            <a:r>
              <a:rPr lang="en-US" sz="1255">
                <a:solidFill>
                  <a:srgbClr val="3A3A3A"/>
                </a:solidFill>
                <a:latin typeface="Noto Serif"/>
                <a:ea typeface="Noto Serif"/>
                <a:cs typeface="Noto Serif"/>
                <a:sym typeface="Noto Serif"/>
              </a:rPr>
              <a:t> </a:t>
            </a:r>
          </a:p>
        </p:txBody>
      </p:sp>
      <p:sp>
        <p:nvSpPr>
          <p:cNvPr id="22" name="TextBox 22"/>
          <p:cNvSpPr txBox="1"/>
          <p:nvPr/>
        </p:nvSpPr>
        <p:spPr>
          <a:xfrm>
            <a:off x="855764" y="2136229"/>
            <a:ext cx="4522346" cy="448582"/>
          </a:xfrm>
          <a:prstGeom prst="rect">
            <a:avLst/>
          </a:prstGeom>
        </p:spPr>
        <p:txBody>
          <a:bodyPr lIns="0" tIns="0" rIns="0" bIns="0" rtlCol="0" anchor="t">
            <a:spAutoFit/>
          </a:bodyPr>
          <a:lstStyle/>
          <a:p>
            <a:pPr algn="l">
              <a:lnSpc>
                <a:spcPts val="1874"/>
              </a:lnSpc>
            </a:pPr>
            <a:r>
              <a:rPr lang="en-US" sz="1255">
                <a:solidFill>
                  <a:srgbClr val="3A3A3A"/>
                </a:solidFill>
                <a:latin typeface="Noto Serif"/>
                <a:ea typeface="Noto Serif"/>
                <a:cs typeface="Noto Serif"/>
                <a:sym typeface="Noto Serif"/>
              </a:rPr>
              <a:t>Forgiveness and avoidance of punishment where possible are central principles in Islamic jurisprudence</a:t>
            </a:r>
          </a:p>
        </p:txBody>
      </p:sp>
      <p:sp>
        <p:nvSpPr>
          <p:cNvPr id="23" name="TextBox 23"/>
          <p:cNvSpPr txBox="1"/>
          <p:nvPr/>
        </p:nvSpPr>
        <p:spPr>
          <a:xfrm>
            <a:off x="6022324" y="2145754"/>
            <a:ext cx="4648486" cy="434835"/>
          </a:xfrm>
          <a:prstGeom prst="rect">
            <a:avLst/>
          </a:prstGeom>
        </p:spPr>
        <p:txBody>
          <a:bodyPr lIns="0" tIns="0" rIns="0" bIns="0" rtlCol="0" anchor="t">
            <a:spAutoFit/>
          </a:bodyPr>
          <a:lstStyle/>
          <a:p>
            <a:pPr algn="l">
              <a:lnSpc>
                <a:spcPts val="1757"/>
              </a:lnSpc>
            </a:pPr>
            <a:r>
              <a:rPr lang="en-US" sz="1255">
                <a:solidFill>
                  <a:srgbClr val="3A3A3A"/>
                </a:solidFill>
                <a:latin typeface="Noto Serif"/>
                <a:ea typeface="Noto Serif"/>
                <a:cs typeface="Noto Serif"/>
                <a:sym typeface="Noto Serif"/>
              </a:rPr>
              <a:t>Punishment is avoided in cases of doubt (shubha), limiting wrongful conviction</a:t>
            </a:r>
          </a:p>
        </p:txBody>
      </p:sp>
      <p:sp>
        <p:nvSpPr>
          <p:cNvPr id="24" name="TextBox 24"/>
          <p:cNvSpPr txBox="1"/>
          <p:nvPr/>
        </p:nvSpPr>
        <p:spPr>
          <a:xfrm>
            <a:off x="855764" y="3460204"/>
            <a:ext cx="4624502" cy="448582"/>
          </a:xfrm>
          <a:prstGeom prst="rect">
            <a:avLst/>
          </a:prstGeom>
        </p:spPr>
        <p:txBody>
          <a:bodyPr lIns="0" tIns="0" rIns="0" bIns="0" rtlCol="0" anchor="t">
            <a:spAutoFit/>
          </a:bodyPr>
          <a:lstStyle/>
          <a:p>
            <a:pPr algn="l">
              <a:lnSpc>
                <a:spcPts val="1874"/>
              </a:lnSpc>
            </a:pPr>
            <a:r>
              <a:rPr lang="en-US" sz="1255">
                <a:solidFill>
                  <a:srgbClr val="3A3A3A"/>
                </a:solidFill>
                <a:latin typeface="Noto Serif"/>
                <a:ea typeface="Noto Serif"/>
                <a:cs typeface="Noto Serif"/>
                <a:sym typeface="Noto Serif"/>
              </a:rPr>
              <a:t>The Qur'an prohibits intoxicants (Qur'an 5:90) but does </a:t>
            </a:r>
            <a:r>
              <a:rPr lang="en-US" sz="1255" b="1">
                <a:solidFill>
                  <a:srgbClr val="3A3A3A"/>
                </a:solidFill>
                <a:latin typeface="Noto Serif Bold"/>
                <a:ea typeface="Noto Serif Bold"/>
                <a:cs typeface="Noto Serif Bold"/>
                <a:sym typeface="Noto Serif Bold"/>
              </a:rPr>
              <a:t>not prescribe capital punishment</a:t>
            </a:r>
          </a:p>
        </p:txBody>
      </p:sp>
      <p:sp>
        <p:nvSpPr>
          <p:cNvPr id="25" name="TextBox 25"/>
          <p:cNvSpPr txBox="1"/>
          <p:nvPr/>
        </p:nvSpPr>
        <p:spPr>
          <a:xfrm>
            <a:off x="620163" y="4874780"/>
            <a:ext cx="10402052" cy="680329"/>
          </a:xfrm>
          <a:prstGeom prst="rect">
            <a:avLst/>
          </a:prstGeom>
        </p:spPr>
        <p:txBody>
          <a:bodyPr lIns="0" tIns="0" rIns="0" bIns="0" rtlCol="0" anchor="t">
            <a:spAutoFit/>
          </a:bodyPr>
          <a:lstStyle/>
          <a:p>
            <a:pPr algn="l">
              <a:lnSpc>
                <a:spcPts val="1924"/>
              </a:lnSpc>
            </a:pPr>
            <a:r>
              <a:rPr lang="en-US" sz="1255">
                <a:solidFill>
                  <a:srgbClr val="3A3A3A"/>
                </a:solidFill>
                <a:latin typeface="Noto Serif"/>
                <a:ea typeface="Noto Serif"/>
                <a:cs typeface="Noto Serif"/>
                <a:sym typeface="Noto Serif"/>
              </a:rPr>
              <a:t>Hadith-based punishments for alcohol consumption were </a:t>
            </a:r>
            <a:r>
              <a:rPr lang="en-US" sz="1255" b="1">
                <a:solidFill>
                  <a:srgbClr val="3A3A3A"/>
                </a:solidFill>
                <a:latin typeface="Noto Serif Bold"/>
                <a:ea typeface="Noto Serif Bold"/>
                <a:cs typeface="Noto Serif Bold"/>
                <a:sym typeface="Noto Serif Bold"/>
              </a:rPr>
              <a:t>non-capital (flogging)</a:t>
            </a:r>
            <a:r>
              <a:rPr lang="en-US" sz="1255">
                <a:solidFill>
                  <a:srgbClr val="3A3A3A"/>
                </a:solidFill>
                <a:latin typeface="Noto Serif"/>
                <a:ea typeface="Noto Serif"/>
                <a:cs typeface="Noto Serif"/>
                <a:sym typeface="Noto Serif"/>
              </a:rPr>
              <a:t> and varied in application. Even discretionary (</a:t>
            </a:r>
            <a:r>
              <a:rPr lang="en-US" sz="1255" i="1">
                <a:solidFill>
                  <a:srgbClr val="3A3A3A"/>
                </a:solidFill>
                <a:latin typeface="Noto Serif Italics"/>
                <a:ea typeface="Noto Serif Italics"/>
                <a:cs typeface="Noto Serif Italics"/>
                <a:sym typeface="Noto Serif Italics"/>
              </a:rPr>
              <a:t>ta'zir</a:t>
            </a:r>
            <a:r>
              <a:rPr lang="en-US" sz="1255">
                <a:solidFill>
                  <a:srgbClr val="3A3A3A"/>
                </a:solidFill>
                <a:latin typeface="Noto Serif"/>
                <a:ea typeface="Noto Serif"/>
                <a:cs typeface="Noto Serif"/>
                <a:sym typeface="Noto Serif"/>
              </a:rPr>
              <a:t>) </a:t>
            </a:r>
          </a:p>
          <a:p>
            <a:pPr algn="l">
              <a:lnSpc>
                <a:spcPts val="1924"/>
              </a:lnSpc>
            </a:pPr>
            <a:r>
              <a:rPr lang="en-US" sz="1255">
                <a:solidFill>
                  <a:srgbClr val="3A3A3A"/>
                </a:solidFill>
                <a:latin typeface="Noto Serif"/>
                <a:ea typeface="Noto Serif"/>
                <a:cs typeface="Noto Serif"/>
                <a:sym typeface="Noto Serif"/>
              </a:rPr>
              <a:t>punishments are debated as needing to remain </a:t>
            </a:r>
            <a:r>
              <a:rPr lang="en-US" sz="1255" b="1">
                <a:solidFill>
                  <a:srgbClr val="3A3A3A"/>
                </a:solidFill>
                <a:latin typeface="Noto Serif Bold"/>
                <a:ea typeface="Noto Serif Bold"/>
                <a:cs typeface="Noto Serif Bold"/>
                <a:sym typeface="Noto Serif Bold"/>
              </a:rPr>
              <a:t>below or within the bounds of hudud penalties</a:t>
            </a:r>
            <a:r>
              <a:rPr lang="en-US" sz="1255">
                <a:solidFill>
                  <a:srgbClr val="3A3A3A"/>
                </a:solidFill>
                <a:latin typeface="Noto Serif"/>
                <a:ea typeface="Noto Serif"/>
                <a:cs typeface="Noto Serif"/>
                <a:sym typeface="Noto Serif"/>
              </a:rPr>
              <a:t>. Classical frameworks emphasised </a:t>
            </a:r>
            <a:r>
              <a:rPr lang="en-US" sz="1255" b="1">
                <a:solidFill>
                  <a:srgbClr val="3A3A3A"/>
                </a:solidFill>
                <a:latin typeface="Noto Serif Bold"/>
                <a:ea typeface="Noto Serif Bold"/>
                <a:cs typeface="Noto Serif Bold"/>
                <a:sym typeface="Noto Serif Bold"/>
              </a:rPr>
              <a:t>deterrence with restraint</a:t>
            </a:r>
            <a:r>
              <a:rPr lang="en-US" sz="1255">
                <a:solidFill>
                  <a:srgbClr val="3A3A3A"/>
                </a:solidFill>
                <a:latin typeface="Noto Serif"/>
                <a:ea typeface="Noto Serif"/>
                <a:cs typeface="Noto Serif"/>
                <a:sym typeface="Noto Serif"/>
              </a:rPr>
              <a:t>, not escalation.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BF7"/>
        </a:solidFill>
        <a:effectLst/>
      </p:bgPr>
    </p:bg>
    <p:spTree>
      <p:nvGrpSpPr>
        <p:cNvPr id="1" name=""/>
        <p:cNvGrpSpPr/>
        <p:nvPr/>
      </p:nvGrpSpPr>
      <p:grpSpPr>
        <a:xfrm>
          <a:off x="0" y="0"/>
          <a:ext cx="0" cy="0"/>
          <a:chOff x="0" y="0"/>
          <a:chExt cx="0" cy="0"/>
        </a:xfrm>
      </p:grpSpPr>
      <p:sp>
        <p:nvSpPr>
          <p:cNvPr id="2" name="TextBox 2"/>
          <p:cNvSpPr txBox="1"/>
          <p:nvPr/>
        </p:nvSpPr>
        <p:spPr>
          <a:xfrm>
            <a:off x="620162" y="577245"/>
            <a:ext cx="10200237" cy="552074"/>
          </a:xfrm>
          <a:prstGeom prst="rect">
            <a:avLst/>
          </a:prstGeom>
        </p:spPr>
        <p:txBody>
          <a:bodyPr wrap="square" lIns="0" tIns="0" rIns="0" bIns="0" rtlCol="0" anchor="t">
            <a:spAutoFit/>
          </a:bodyPr>
          <a:lstStyle/>
          <a:p>
            <a:pPr algn="l">
              <a:lnSpc>
                <a:spcPts val="4638"/>
              </a:lnSpc>
            </a:pPr>
            <a:r>
              <a:rPr lang="en-US" sz="3313" dirty="0">
                <a:solidFill>
                  <a:srgbClr val="4C4C4C"/>
                </a:solidFill>
                <a:latin typeface="Noto Serif"/>
                <a:ea typeface="Noto Serif"/>
                <a:cs typeface="Noto Serif"/>
                <a:sym typeface="Noto Serif"/>
              </a:rPr>
              <a:t>International Standards on the Death Penalty</a:t>
            </a:r>
          </a:p>
        </p:txBody>
      </p:sp>
      <p:sp>
        <p:nvSpPr>
          <p:cNvPr id="3" name="TextBox 3"/>
          <p:cNvSpPr txBox="1"/>
          <p:nvPr/>
        </p:nvSpPr>
        <p:spPr>
          <a:xfrm>
            <a:off x="1062638" y="1571925"/>
            <a:ext cx="66961" cy="351339"/>
          </a:xfrm>
          <a:prstGeom prst="rect">
            <a:avLst/>
          </a:prstGeom>
        </p:spPr>
        <p:txBody>
          <a:bodyPr lIns="0" tIns="0" rIns="0" bIns="0" rtlCol="0" anchor="t">
            <a:spAutoFit/>
          </a:bodyPr>
          <a:lstStyle/>
          <a:p>
            <a:pPr algn="l">
              <a:lnSpc>
                <a:spcPts val="2783"/>
              </a:lnSpc>
            </a:pPr>
            <a:r>
              <a:rPr lang="en-US" sz="1988">
                <a:solidFill>
                  <a:srgbClr val="4C4C4C"/>
                </a:solidFill>
                <a:latin typeface="Noto Serif"/>
                <a:ea typeface="Noto Serif"/>
                <a:cs typeface="Noto Serif"/>
                <a:sym typeface="Noto Serif"/>
              </a:rPr>
              <a:t> </a:t>
            </a:r>
          </a:p>
        </p:txBody>
      </p:sp>
      <p:sp>
        <p:nvSpPr>
          <p:cNvPr id="4" name="TextBox 4"/>
          <p:cNvSpPr txBox="1"/>
          <p:nvPr/>
        </p:nvSpPr>
        <p:spPr>
          <a:xfrm>
            <a:off x="3508319" y="1728545"/>
            <a:ext cx="4464348" cy="351339"/>
          </a:xfrm>
          <a:prstGeom prst="rect">
            <a:avLst/>
          </a:prstGeom>
        </p:spPr>
        <p:txBody>
          <a:bodyPr lIns="0" tIns="0" rIns="0" bIns="0" rtlCol="0" anchor="t">
            <a:spAutoFit/>
          </a:bodyPr>
          <a:lstStyle/>
          <a:p>
            <a:pPr algn="l">
              <a:lnSpc>
                <a:spcPts val="2783"/>
              </a:lnSpc>
            </a:pPr>
            <a:r>
              <a:rPr lang="en-US" sz="1988">
                <a:solidFill>
                  <a:srgbClr val="3A3A3A"/>
                </a:solidFill>
                <a:latin typeface="Noto Serif"/>
                <a:ea typeface="Noto Serif"/>
                <a:cs typeface="Noto Serif"/>
                <a:sym typeface="Noto Serif"/>
              </a:rPr>
              <a:t>The</a:t>
            </a:r>
            <a:r>
              <a:rPr lang="en-US" sz="1988">
                <a:solidFill>
                  <a:srgbClr val="000000"/>
                </a:solidFill>
                <a:latin typeface="Noto Serif"/>
                <a:ea typeface="Noto Serif"/>
                <a:cs typeface="Noto Serif"/>
                <a:sym typeface="Noto Serif"/>
              </a:rPr>
              <a:t> </a:t>
            </a:r>
            <a:r>
              <a:rPr lang="en-US" sz="1988">
                <a:solidFill>
                  <a:srgbClr val="3A3A3A"/>
                </a:solidFill>
                <a:latin typeface="Noto Serif"/>
                <a:ea typeface="Noto Serif"/>
                <a:cs typeface="Noto Serif"/>
                <a:sym typeface="Noto Serif"/>
              </a:rPr>
              <a:t>"Most</a:t>
            </a:r>
            <a:r>
              <a:rPr lang="en-US" sz="1988">
                <a:solidFill>
                  <a:srgbClr val="000000"/>
                </a:solidFill>
                <a:latin typeface="Noto Serif"/>
                <a:ea typeface="Noto Serif"/>
                <a:cs typeface="Noto Serif"/>
                <a:sym typeface="Noto Serif"/>
              </a:rPr>
              <a:t> </a:t>
            </a:r>
            <a:r>
              <a:rPr lang="en-US" sz="1988">
                <a:solidFill>
                  <a:srgbClr val="3A3A3A"/>
                </a:solidFill>
                <a:latin typeface="Noto Serif"/>
                <a:ea typeface="Noto Serif"/>
                <a:cs typeface="Noto Serif"/>
                <a:sym typeface="Noto Serif"/>
              </a:rPr>
              <a:t>Serious</a:t>
            </a:r>
            <a:r>
              <a:rPr lang="en-US" sz="1988">
                <a:solidFill>
                  <a:srgbClr val="000000"/>
                </a:solidFill>
                <a:latin typeface="Noto Serif"/>
                <a:ea typeface="Noto Serif"/>
                <a:cs typeface="Noto Serif"/>
                <a:sym typeface="Noto Serif"/>
              </a:rPr>
              <a:t> </a:t>
            </a:r>
            <a:r>
              <a:rPr lang="en-US" sz="1988">
                <a:solidFill>
                  <a:srgbClr val="3A3A3A"/>
                </a:solidFill>
                <a:latin typeface="Noto Serif"/>
                <a:ea typeface="Noto Serif"/>
                <a:cs typeface="Noto Serif"/>
                <a:sym typeface="Noto Serif"/>
              </a:rPr>
              <a:t>Crimes"</a:t>
            </a:r>
            <a:r>
              <a:rPr lang="en-US" sz="1988">
                <a:solidFill>
                  <a:srgbClr val="000000"/>
                </a:solidFill>
                <a:latin typeface="Noto Serif"/>
                <a:ea typeface="Noto Serif"/>
                <a:cs typeface="Noto Serif"/>
                <a:sym typeface="Noto Serif"/>
              </a:rPr>
              <a:t> </a:t>
            </a:r>
            <a:r>
              <a:rPr lang="en-US" sz="1988">
                <a:solidFill>
                  <a:srgbClr val="3A3A3A"/>
                </a:solidFill>
                <a:latin typeface="Noto Serif"/>
                <a:ea typeface="Noto Serif"/>
                <a:cs typeface="Noto Serif"/>
                <a:sym typeface="Noto Serif"/>
              </a:rPr>
              <a:t>Threshold</a:t>
            </a:r>
          </a:p>
        </p:txBody>
      </p:sp>
      <p:sp>
        <p:nvSpPr>
          <p:cNvPr id="5" name="TextBox 5"/>
          <p:cNvSpPr txBox="1"/>
          <p:nvPr/>
        </p:nvSpPr>
        <p:spPr>
          <a:xfrm>
            <a:off x="4815682" y="2184659"/>
            <a:ext cx="55797" cy="299114"/>
          </a:xfrm>
          <a:prstGeom prst="rect">
            <a:avLst/>
          </a:prstGeom>
        </p:spPr>
        <p:txBody>
          <a:bodyPr lIns="0" tIns="0" rIns="0" bIns="0" rtlCol="0" anchor="t">
            <a:spAutoFit/>
          </a:bodyPr>
          <a:lstStyle/>
          <a:p>
            <a:pPr algn="l">
              <a:lnSpc>
                <a:spcPts val="2319"/>
              </a:lnSpc>
            </a:pPr>
            <a:r>
              <a:rPr lang="en-US" sz="1656">
                <a:solidFill>
                  <a:srgbClr val="4C4C4C"/>
                </a:solidFill>
                <a:latin typeface="Noto Serif"/>
                <a:ea typeface="Noto Serif"/>
                <a:cs typeface="Noto Serif"/>
                <a:sym typeface="Noto Serif"/>
              </a:rPr>
              <a:t> </a:t>
            </a:r>
          </a:p>
        </p:txBody>
      </p:sp>
      <p:grpSp>
        <p:nvGrpSpPr>
          <p:cNvPr id="6" name="Group 6"/>
          <p:cNvGrpSpPr/>
          <p:nvPr/>
        </p:nvGrpSpPr>
        <p:grpSpPr>
          <a:xfrm>
            <a:off x="8480768" y="4206648"/>
            <a:ext cx="2213762" cy="1195148"/>
            <a:chOff x="0" y="0"/>
            <a:chExt cx="1032560" cy="557450"/>
          </a:xfrm>
        </p:grpSpPr>
        <p:sp>
          <p:nvSpPr>
            <p:cNvPr id="7" name="Freeform 7"/>
            <p:cNvSpPr/>
            <p:nvPr/>
          </p:nvSpPr>
          <p:spPr>
            <a:xfrm>
              <a:off x="0" y="0"/>
              <a:ext cx="1032560" cy="557450"/>
            </a:xfrm>
            <a:custGeom>
              <a:avLst/>
              <a:gdLst/>
              <a:ahLst/>
              <a:cxnLst/>
              <a:rect l="l" t="t" r="r" b="b"/>
              <a:pathLst>
                <a:path w="1032560" h="557450">
                  <a:moveTo>
                    <a:pt x="62949" y="0"/>
                  </a:moveTo>
                  <a:lnTo>
                    <a:pt x="969611" y="0"/>
                  </a:lnTo>
                  <a:cubicBezTo>
                    <a:pt x="1004377" y="0"/>
                    <a:pt x="1032560" y="28183"/>
                    <a:pt x="1032560" y="62949"/>
                  </a:cubicBezTo>
                  <a:lnTo>
                    <a:pt x="1032560" y="494501"/>
                  </a:lnTo>
                  <a:cubicBezTo>
                    <a:pt x="1032560" y="529267"/>
                    <a:pt x="1004377" y="557450"/>
                    <a:pt x="969611" y="557450"/>
                  </a:cubicBezTo>
                  <a:lnTo>
                    <a:pt x="62949" y="557450"/>
                  </a:lnTo>
                  <a:cubicBezTo>
                    <a:pt x="28183" y="557450"/>
                    <a:pt x="0" y="529267"/>
                    <a:pt x="0" y="494501"/>
                  </a:cubicBezTo>
                  <a:lnTo>
                    <a:pt x="0" y="62949"/>
                  </a:lnTo>
                  <a:cubicBezTo>
                    <a:pt x="0" y="28183"/>
                    <a:pt x="28183" y="0"/>
                    <a:pt x="62949" y="0"/>
                  </a:cubicBezTo>
                  <a:close/>
                </a:path>
              </a:pathLst>
            </a:custGeom>
            <a:solidFill>
              <a:srgbClr val="F1ECE4"/>
            </a:solidFill>
            <a:ln w="9525" cap="sq">
              <a:solidFill>
                <a:srgbClr val="9C9283"/>
              </a:solidFill>
              <a:prstDash val="solid"/>
              <a:miter/>
            </a:ln>
          </p:spPr>
          <p:txBody>
            <a:bodyPr/>
            <a:lstStyle/>
            <a:p>
              <a:endParaRPr lang="en-US"/>
            </a:p>
          </p:txBody>
        </p:sp>
        <p:sp>
          <p:nvSpPr>
            <p:cNvPr id="8" name="TextBox 8"/>
            <p:cNvSpPr txBox="1"/>
            <p:nvPr/>
          </p:nvSpPr>
          <p:spPr>
            <a:xfrm>
              <a:off x="0" y="-28575"/>
              <a:ext cx="1032560" cy="586025"/>
            </a:xfrm>
            <a:prstGeom prst="rect">
              <a:avLst/>
            </a:prstGeom>
          </p:spPr>
          <p:txBody>
            <a:bodyPr lIns="50800" tIns="50800" rIns="50800" bIns="50800" rtlCol="0" anchor="ctr"/>
            <a:lstStyle/>
            <a:p>
              <a:pPr algn="ctr">
                <a:lnSpc>
                  <a:spcPts val="1757"/>
                </a:lnSpc>
              </a:pPr>
              <a:endParaRPr/>
            </a:p>
          </p:txBody>
        </p:sp>
      </p:grpSp>
      <p:sp>
        <p:nvSpPr>
          <p:cNvPr id="9" name="TextBox 9"/>
          <p:cNvSpPr txBox="1"/>
          <p:nvPr/>
        </p:nvSpPr>
        <p:spPr>
          <a:xfrm>
            <a:off x="8603278" y="4237894"/>
            <a:ext cx="1178791" cy="300665"/>
          </a:xfrm>
          <a:prstGeom prst="rect">
            <a:avLst/>
          </a:prstGeom>
        </p:spPr>
        <p:txBody>
          <a:bodyPr lIns="0" tIns="0" rIns="0" bIns="0" rtlCol="0" anchor="t">
            <a:spAutoFit/>
          </a:bodyPr>
          <a:lstStyle/>
          <a:p>
            <a:pPr algn="l">
              <a:lnSpc>
                <a:spcPts val="2525"/>
              </a:lnSpc>
            </a:pPr>
            <a:r>
              <a:rPr lang="en-US" sz="1804">
                <a:solidFill>
                  <a:srgbClr val="4C4C4C"/>
                </a:solidFill>
                <a:latin typeface="Noto Serif"/>
                <a:ea typeface="Noto Serif"/>
                <a:cs typeface="Noto Serif"/>
                <a:sym typeface="Noto Serif"/>
              </a:rPr>
              <a:t>03</a:t>
            </a:r>
          </a:p>
        </p:txBody>
      </p:sp>
      <p:sp>
        <p:nvSpPr>
          <p:cNvPr id="10" name="TextBox 10"/>
          <p:cNvSpPr txBox="1"/>
          <p:nvPr/>
        </p:nvSpPr>
        <p:spPr>
          <a:xfrm>
            <a:off x="8603278" y="4524408"/>
            <a:ext cx="2091252" cy="721945"/>
          </a:xfrm>
          <a:prstGeom prst="rect">
            <a:avLst/>
          </a:prstGeom>
        </p:spPr>
        <p:txBody>
          <a:bodyPr lIns="0" tIns="0" rIns="0" bIns="0" rtlCol="0" anchor="t">
            <a:spAutoFit/>
          </a:bodyPr>
          <a:lstStyle/>
          <a:p>
            <a:pPr algn="l">
              <a:lnSpc>
                <a:spcPts val="2283"/>
              </a:lnSpc>
            </a:pPr>
            <a:r>
              <a:rPr lang="en-US" sz="1494">
                <a:solidFill>
                  <a:srgbClr val="4C4C4C"/>
                </a:solidFill>
                <a:latin typeface="Noto Serif"/>
                <a:ea typeface="Noto Serif"/>
                <a:cs typeface="Noto Serif"/>
                <a:sym typeface="Noto Serif"/>
              </a:rPr>
              <a:t>Clear Consensus</a:t>
            </a:r>
          </a:p>
          <a:p>
            <a:pPr algn="l">
              <a:lnSpc>
                <a:spcPts val="1826"/>
              </a:lnSpc>
            </a:pPr>
            <a:r>
              <a:rPr lang="en-US" sz="1195">
                <a:solidFill>
                  <a:srgbClr val="4C4C4C"/>
                </a:solidFill>
                <a:latin typeface="Noto Serif"/>
                <a:ea typeface="Noto Serif"/>
                <a:cs typeface="Noto Serif"/>
                <a:sym typeface="Noto Serif"/>
              </a:rPr>
              <a:t>Against capital punishment for drug offences</a:t>
            </a:r>
          </a:p>
        </p:txBody>
      </p:sp>
      <p:grpSp>
        <p:nvGrpSpPr>
          <p:cNvPr id="11" name="Group 11"/>
          <p:cNvGrpSpPr/>
          <p:nvPr/>
        </p:nvGrpSpPr>
        <p:grpSpPr>
          <a:xfrm>
            <a:off x="3508319" y="4206648"/>
            <a:ext cx="2184567" cy="1195148"/>
            <a:chOff x="0" y="0"/>
            <a:chExt cx="1018942" cy="557450"/>
          </a:xfrm>
        </p:grpSpPr>
        <p:sp>
          <p:nvSpPr>
            <p:cNvPr id="12" name="Freeform 12"/>
            <p:cNvSpPr/>
            <p:nvPr/>
          </p:nvSpPr>
          <p:spPr>
            <a:xfrm>
              <a:off x="0" y="0"/>
              <a:ext cx="1018942" cy="557450"/>
            </a:xfrm>
            <a:custGeom>
              <a:avLst/>
              <a:gdLst/>
              <a:ahLst/>
              <a:cxnLst/>
              <a:rect l="l" t="t" r="r" b="b"/>
              <a:pathLst>
                <a:path w="1018942" h="557450">
                  <a:moveTo>
                    <a:pt x="63790" y="0"/>
                  </a:moveTo>
                  <a:lnTo>
                    <a:pt x="955152" y="0"/>
                  </a:lnTo>
                  <a:cubicBezTo>
                    <a:pt x="990382" y="0"/>
                    <a:pt x="1018942" y="28560"/>
                    <a:pt x="1018942" y="63790"/>
                  </a:cubicBezTo>
                  <a:lnTo>
                    <a:pt x="1018942" y="493660"/>
                  </a:lnTo>
                  <a:cubicBezTo>
                    <a:pt x="1018942" y="528890"/>
                    <a:pt x="990382" y="557450"/>
                    <a:pt x="955152" y="557450"/>
                  </a:cubicBezTo>
                  <a:lnTo>
                    <a:pt x="63790" y="557450"/>
                  </a:lnTo>
                  <a:cubicBezTo>
                    <a:pt x="46872" y="557450"/>
                    <a:pt x="30647" y="550729"/>
                    <a:pt x="18684" y="538766"/>
                  </a:cubicBezTo>
                  <a:cubicBezTo>
                    <a:pt x="6721" y="526803"/>
                    <a:pt x="0" y="510578"/>
                    <a:pt x="0" y="493660"/>
                  </a:cubicBezTo>
                  <a:lnTo>
                    <a:pt x="0" y="63790"/>
                  </a:lnTo>
                  <a:cubicBezTo>
                    <a:pt x="0" y="46872"/>
                    <a:pt x="6721" y="30647"/>
                    <a:pt x="18684" y="18684"/>
                  </a:cubicBezTo>
                  <a:cubicBezTo>
                    <a:pt x="30647" y="6721"/>
                    <a:pt x="46872" y="0"/>
                    <a:pt x="63790" y="0"/>
                  </a:cubicBezTo>
                  <a:close/>
                </a:path>
              </a:pathLst>
            </a:custGeom>
            <a:solidFill>
              <a:srgbClr val="F1ECE4"/>
            </a:solidFill>
            <a:ln w="9525" cap="sq">
              <a:solidFill>
                <a:srgbClr val="9C9283"/>
              </a:solidFill>
              <a:prstDash val="solid"/>
              <a:miter/>
            </a:ln>
          </p:spPr>
          <p:txBody>
            <a:bodyPr/>
            <a:lstStyle/>
            <a:p>
              <a:endParaRPr lang="en-US"/>
            </a:p>
          </p:txBody>
        </p:sp>
        <p:sp>
          <p:nvSpPr>
            <p:cNvPr id="13" name="TextBox 13"/>
            <p:cNvSpPr txBox="1"/>
            <p:nvPr/>
          </p:nvSpPr>
          <p:spPr>
            <a:xfrm>
              <a:off x="0" y="-28575"/>
              <a:ext cx="1018942" cy="586025"/>
            </a:xfrm>
            <a:prstGeom prst="rect">
              <a:avLst/>
            </a:prstGeom>
          </p:spPr>
          <p:txBody>
            <a:bodyPr lIns="50800" tIns="50800" rIns="50800" bIns="50800" rtlCol="0" anchor="ctr"/>
            <a:lstStyle/>
            <a:p>
              <a:pPr algn="ctr">
                <a:lnSpc>
                  <a:spcPts val="1757"/>
                </a:lnSpc>
              </a:pPr>
              <a:endParaRPr/>
            </a:p>
          </p:txBody>
        </p:sp>
      </p:grpSp>
      <p:grpSp>
        <p:nvGrpSpPr>
          <p:cNvPr id="14" name="Group 14"/>
          <p:cNvGrpSpPr/>
          <p:nvPr/>
        </p:nvGrpSpPr>
        <p:grpSpPr>
          <a:xfrm>
            <a:off x="5800693" y="4206648"/>
            <a:ext cx="2568374" cy="1195148"/>
            <a:chOff x="0" y="0"/>
            <a:chExt cx="1197961" cy="557450"/>
          </a:xfrm>
        </p:grpSpPr>
        <p:sp>
          <p:nvSpPr>
            <p:cNvPr id="15" name="Freeform 15"/>
            <p:cNvSpPr/>
            <p:nvPr/>
          </p:nvSpPr>
          <p:spPr>
            <a:xfrm>
              <a:off x="0" y="0"/>
              <a:ext cx="1197961" cy="557450"/>
            </a:xfrm>
            <a:custGeom>
              <a:avLst/>
              <a:gdLst/>
              <a:ahLst/>
              <a:cxnLst/>
              <a:rect l="l" t="t" r="r" b="b"/>
              <a:pathLst>
                <a:path w="1197961" h="557450">
                  <a:moveTo>
                    <a:pt x="54258" y="0"/>
                  </a:moveTo>
                  <a:lnTo>
                    <a:pt x="1143703" y="0"/>
                  </a:lnTo>
                  <a:cubicBezTo>
                    <a:pt x="1158093" y="0"/>
                    <a:pt x="1171894" y="5716"/>
                    <a:pt x="1182069" y="15892"/>
                  </a:cubicBezTo>
                  <a:cubicBezTo>
                    <a:pt x="1192244" y="26067"/>
                    <a:pt x="1197961" y="39868"/>
                    <a:pt x="1197961" y="54258"/>
                  </a:cubicBezTo>
                  <a:lnTo>
                    <a:pt x="1197961" y="503192"/>
                  </a:lnTo>
                  <a:cubicBezTo>
                    <a:pt x="1197961" y="533158"/>
                    <a:pt x="1173669" y="557450"/>
                    <a:pt x="1143703" y="557450"/>
                  </a:cubicBezTo>
                  <a:lnTo>
                    <a:pt x="54258" y="557450"/>
                  </a:lnTo>
                  <a:cubicBezTo>
                    <a:pt x="39868" y="557450"/>
                    <a:pt x="26067" y="551734"/>
                    <a:pt x="15892" y="541558"/>
                  </a:cubicBezTo>
                  <a:cubicBezTo>
                    <a:pt x="5716" y="531383"/>
                    <a:pt x="0" y="517582"/>
                    <a:pt x="0" y="503192"/>
                  </a:cubicBezTo>
                  <a:lnTo>
                    <a:pt x="0" y="54258"/>
                  </a:lnTo>
                  <a:cubicBezTo>
                    <a:pt x="0" y="39868"/>
                    <a:pt x="5716" y="26067"/>
                    <a:pt x="15892" y="15892"/>
                  </a:cubicBezTo>
                  <a:cubicBezTo>
                    <a:pt x="26067" y="5716"/>
                    <a:pt x="39868" y="0"/>
                    <a:pt x="54258" y="0"/>
                  </a:cubicBezTo>
                  <a:close/>
                </a:path>
              </a:pathLst>
            </a:custGeom>
            <a:solidFill>
              <a:srgbClr val="F1ECE4"/>
            </a:solidFill>
            <a:ln w="9525" cap="sq">
              <a:solidFill>
                <a:srgbClr val="9C9283"/>
              </a:solidFill>
              <a:prstDash val="solid"/>
              <a:miter/>
            </a:ln>
          </p:spPr>
          <p:txBody>
            <a:bodyPr/>
            <a:lstStyle/>
            <a:p>
              <a:endParaRPr lang="en-US"/>
            </a:p>
          </p:txBody>
        </p:sp>
        <p:sp>
          <p:nvSpPr>
            <p:cNvPr id="16" name="TextBox 16"/>
            <p:cNvSpPr txBox="1"/>
            <p:nvPr/>
          </p:nvSpPr>
          <p:spPr>
            <a:xfrm>
              <a:off x="0" y="-28575"/>
              <a:ext cx="1197961" cy="586025"/>
            </a:xfrm>
            <a:prstGeom prst="rect">
              <a:avLst/>
            </a:prstGeom>
          </p:spPr>
          <p:txBody>
            <a:bodyPr lIns="50800" tIns="50800" rIns="50800" bIns="50800" rtlCol="0" anchor="ctr"/>
            <a:lstStyle/>
            <a:p>
              <a:pPr algn="ctr">
                <a:lnSpc>
                  <a:spcPts val="1757"/>
                </a:lnSpc>
              </a:pPr>
              <a:endParaRPr/>
            </a:p>
          </p:txBody>
        </p:sp>
      </p:grpSp>
      <p:sp>
        <p:nvSpPr>
          <p:cNvPr id="17" name="TextBox 17"/>
          <p:cNvSpPr txBox="1"/>
          <p:nvPr/>
        </p:nvSpPr>
        <p:spPr>
          <a:xfrm>
            <a:off x="3630829" y="4237894"/>
            <a:ext cx="1178791" cy="300665"/>
          </a:xfrm>
          <a:prstGeom prst="rect">
            <a:avLst/>
          </a:prstGeom>
        </p:spPr>
        <p:txBody>
          <a:bodyPr lIns="0" tIns="0" rIns="0" bIns="0" rtlCol="0" anchor="t">
            <a:spAutoFit/>
          </a:bodyPr>
          <a:lstStyle/>
          <a:p>
            <a:pPr algn="l">
              <a:lnSpc>
                <a:spcPts val="2525"/>
              </a:lnSpc>
            </a:pPr>
            <a:r>
              <a:rPr lang="en-US" sz="1804">
                <a:solidFill>
                  <a:srgbClr val="4C4C4C"/>
                </a:solidFill>
                <a:latin typeface="Noto Serif"/>
                <a:ea typeface="Noto Serif"/>
                <a:cs typeface="Noto Serif"/>
                <a:sym typeface="Noto Serif"/>
              </a:rPr>
              <a:t>01</a:t>
            </a:r>
          </a:p>
        </p:txBody>
      </p:sp>
      <p:sp>
        <p:nvSpPr>
          <p:cNvPr id="18" name="TextBox 18"/>
          <p:cNvSpPr txBox="1"/>
          <p:nvPr/>
        </p:nvSpPr>
        <p:spPr>
          <a:xfrm>
            <a:off x="5923204" y="4237894"/>
            <a:ext cx="1178791" cy="300665"/>
          </a:xfrm>
          <a:prstGeom prst="rect">
            <a:avLst/>
          </a:prstGeom>
        </p:spPr>
        <p:txBody>
          <a:bodyPr lIns="0" tIns="0" rIns="0" bIns="0" rtlCol="0" anchor="t">
            <a:spAutoFit/>
          </a:bodyPr>
          <a:lstStyle/>
          <a:p>
            <a:pPr algn="l">
              <a:lnSpc>
                <a:spcPts val="2525"/>
              </a:lnSpc>
            </a:pPr>
            <a:r>
              <a:rPr lang="en-US" sz="1804">
                <a:solidFill>
                  <a:srgbClr val="4C4C4C"/>
                </a:solidFill>
                <a:latin typeface="Noto Serif"/>
                <a:ea typeface="Noto Serif"/>
                <a:cs typeface="Noto Serif"/>
                <a:sym typeface="Noto Serif"/>
              </a:rPr>
              <a:t>02</a:t>
            </a:r>
          </a:p>
        </p:txBody>
      </p:sp>
      <p:sp>
        <p:nvSpPr>
          <p:cNvPr id="19" name="TextBox 19"/>
          <p:cNvSpPr txBox="1"/>
          <p:nvPr/>
        </p:nvSpPr>
        <p:spPr>
          <a:xfrm>
            <a:off x="3641866" y="4524408"/>
            <a:ext cx="1917472" cy="721945"/>
          </a:xfrm>
          <a:prstGeom prst="rect">
            <a:avLst/>
          </a:prstGeom>
        </p:spPr>
        <p:txBody>
          <a:bodyPr lIns="0" tIns="0" rIns="0" bIns="0" rtlCol="0" anchor="t">
            <a:spAutoFit/>
          </a:bodyPr>
          <a:lstStyle/>
          <a:p>
            <a:pPr algn="l">
              <a:lnSpc>
                <a:spcPts val="2283"/>
              </a:lnSpc>
            </a:pPr>
            <a:r>
              <a:rPr lang="en-US" sz="1494">
                <a:solidFill>
                  <a:srgbClr val="4C4C4C"/>
                </a:solidFill>
                <a:latin typeface="Noto Serif"/>
                <a:ea typeface="Noto Serif"/>
                <a:cs typeface="Noto Serif"/>
                <a:sym typeface="Noto Serif"/>
              </a:rPr>
              <a:t>Human Dignity</a:t>
            </a:r>
          </a:p>
          <a:p>
            <a:pPr algn="l">
              <a:lnSpc>
                <a:spcPts val="1826"/>
              </a:lnSpc>
            </a:pPr>
            <a:r>
              <a:rPr lang="en-US" sz="1195">
                <a:solidFill>
                  <a:srgbClr val="4C4C4C"/>
                </a:solidFill>
                <a:latin typeface="Noto Serif"/>
                <a:ea typeface="Noto Serif"/>
                <a:cs typeface="Noto Serif"/>
                <a:sym typeface="Noto Serif"/>
              </a:rPr>
              <a:t>Core principle of all human rights frameworks</a:t>
            </a:r>
          </a:p>
        </p:txBody>
      </p:sp>
      <p:sp>
        <p:nvSpPr>
          <p:cNvPr id="20" name="TextBox 20"/>
          <p:cNvSpPr txBox="1"/>
          <p:nvPr/>
        </p:nvSpPr>
        <p:spPr>
          <a:xfrm>
            <a:off x="3508319" y="2184659"/>
            <a:ext cx="3053153" cy="299114"/>
          </a:xfrm>
          <a:prstGeom prst="rect">
            <a:avLst/>
          </a:prstGeom>
        </p:spPr>
        <p:txBody>
          <a:bodyPr lIns="0" tIns="0" rIns="0" bIns="0" rtlCol="0" anchor="t">
            <a:spAutoFit/>
          </a:bodyPr>
          <a:lstStyle/>
          <a:p>
            <a:pPr algn="l">
              <a:lnSpc>
                <a:spcPts val="2319"/>
              </a:lnSpc>
            </a:pPr>
            <a:r>
              <a:rPr lang="en-US" sz="1656">
                <a:solidFill>
                  <a:srgbClr val="3A3A3A"/>
                </a:solidFill>
                <a:latin typeface="Noto Serif"/>
                <a:ea typeface="Noto Serif"/>
                <a:cs typeface="Noto Serif"/>
                <a:sym typeface="Noto Serif"/>
              </a:rPr>
              <a:t>International</a:t>
            </a:r>
            <a:r>
              <a:rPr lang="en-US" sz="1656">
                <a:solidFill>
                  <a:srgbClr val="000000"/>
                </a:solidFill>
                <a:latin typeface="Noto Serif"/>
                <a:ea typeface="Noto Serif"/>
                <a:cs typeface="Noto Serif"/>
                <a:sym typeface="Noto Serif"/>
              </a:rPr>
              <a:t> </a:t>
            </a:r>
            <a:r>
              <a:rPr lang="en-US" sz="1656">
                <a:solidFill>
                  <a:srgbClr val="3A3A3A"/>
                </a:solidFill>
                <a:latin typeface="Noto Serif"/>
                <a:ea typeface="Noto Serif"/>
                <a:cs typeface="Noto Serif"/>
                <a:sym typeface="Noto Serif"/>
              </a:rPr>
              <a:t>Law</a:t>
            </a:r>
            <a:r>
              <a:rPr lang="en-US" sz="1656">
                <a:solidFill>
                  <a:srgbClr val="000000"/>
                </a:solidFill>
                <a:latin typeface="Noto Serif"/>
                <a:ea typeface="Noto Serif"/>
                <a:cs typeface="Noto Serif"/>
                <a:sym typeface="Noto Serif"/>
              </a:rPr>
              <a:t> </a:t>
            </a:r>
            <a:r>
              <a:rPr lang="en-US" sz="1656">
                <a:solidFill>
                  <a:srgbClr val="3A3A3A"/>
                </a:solidFill>
                <a:latin typeface="Noto Serif"/>
                <a:ea typeface="Noto Serif"/>
                <a:cs typeface="Noto Serif"/>
                <a:sym typeface="Noto Serif"/>
              </a:rPr>
              <a:t>Restrictions</a:t>
            </a:r>
          </a:p>
        </p:txBody>
      </p:sp>
      <p:sp>
        <p:nvSpPr>
          <p:cNvPr id="21" name="TextBox 21"/>
          <p:cNvSpPr txBox="1"/>
          <p:nvPr/>
        </p:nvSpPr>
        <p:spPr>
          <a:xfrm>
            <a:off x="5914366" y="4543458"/>
            <a:ext cx="2454702" cy="664614"/>
          </a:xfrm>
          <a:prstGeom prst="rect">
            <a:avLst/>
          </a:prstGeom>
        </p:spPr>
        <p:txBody>
          <a:bodyPr lIns="0" tIns="0" rIns="0" bIns="0" rtlCol="0" anchor="t">
            <a:spAutoFit/>
          </a:bodyPr>
          <a:lstStyle/>
          <a:p>
            <a:pPr algn="l">
              <a:lnSpc>
                <a:spcPts val="2092"/>
              </a:lnSpc>
            </a:pPr>
            <a:r>
              <a:rPr lang="en-US" sz="1494">
                <a:solidFill>
                  <a:srgbClr val="4C4C4C"/>
                </a:solidFill>
                <a:latin typeface="Noto Serif"/>
                <a:ea typeface="Noto Serif"/>
                <a:cs typeface="Noto Serif"/>
                <a:sym typeface="Noto Serif"/>
              </a:rPr>
              <a:t>Health-Based Approaches</a:t>
            </a:r>
          </a:p>
          <a:p>
            <a:pPr algn="l">
              <a:lnSpc>
                <a:spcPts val="1673"/>
              </a:lnSpc>
            </a:pPr>
            <a:r>
              <a:rPr lang="en-US" sz="1195">
                <a:solidFill>
                  <a:srgbClr val="4C4C4C"/>
                </a:solidFill>
                <a:latin typeface="Noto Serif"/>
                <a:ea typeface="Noto Serif"/>
                <a:cs typeface="Noto Serif"/>
                <a:sym typeface="Noto Serif"/>
              </a:rPr>
              <a:t>Emphasised over punitive measures</a:t>
            </a:r>
          </a:p>
        </p:txBody>
      </p:sp>
      <p:sp>
        <p:nvSpPr>
          <p:cNvPr id="22" name="TextBox 22"/>
          <p:cNvSpPr txBox="1"/>
          <p:nvPr/>
        </p:nvSpPr>
        <p:spPr>
          <a:xfrm>
            <a:off x="3532076" y="2651698"/>
            <a:ext cx="5780886" cy="1288250"/>
          </a:xfrm>
          <a:prstGeom prst="rect">
            <a:avLst/>
          </a:prstGeom>
        </p:spPr>
        <p:txBody>
          <a:bodyPr lIns="0" tIns="0" rIns="0" bIns="0" rtlCol="0" anchor="t">
            <a:spAutoFit/>
          </a:bodyPr>
          <a:lstStyle/>
          <a:p>
            <a:pPr marL="302261" lvl="1" indent="-151130" algn="l">
              <a:lnSpc>
                <a:spcPts val="2667"/>
              </a:lnSpc>
              <a:buFont typeface="Arial"/>
              <a:buChar char="•"/>
            </a:pPr>
            <a:r>
              <a:rPr lang="en-US" sz="1400">
                <a:solidFill>
                  <a:srgbClr val="3A3A3A"/>
                </a:solidFill>
                <a:latin typeface="Noto Serif"/>
                <a:ea typeface="Noto Serif"/>
                <a:cs typeface="Noto Serif"/>
                <a:sym typeface="Noto Serif"/>
              </a:rPr>
              <a:t>Death penalty restricted to </a:t>
            </a:r>
            <a:r>
              <a:rPr lang="en-US" sz="1400" b="1">
                <a:solidFill>
                  <a:srgbClr val="3A3A3A"/>
                </a:solidFill>
                <a:latin typeface="Noto Serif Bold"/>
                <a:ea typeface="Noto Serif Bold"/>
                <a:cs typeface="Noto Serif Bold"/>
                <a:sym typeface="Noto Serif Bold"/>
              </a:rPr>
              <a:t>crimes of intentional killing</a:t>
            </a:r>
          </a:p>
          <a:p>
            <a:pPr marL="302261" lvl="1" indent="-151130" algn="l">
              <a:lnSpc>
                <a:spcPts val="2667"/>
              </a:lnSpc>
              <a:buFont typeface="Arial"/>
              <a:buChar char="•"/>
            </a:pPr>
            <a:r>
              <a:rPr lang="en-US" sz="1400">
                <a:solidFill>
                  <a:srgbClr val="3A3A3A"/>
                </a:solidFill>
                <a:latin typeface="Noto Serif"/>
                <a:ea typeface="Noto Serif"/>
                <a:cs typeface="Noto Serif"/>
                <a:sym typeface="Noto Serif"/>
              </a:rPr>
              <a:t>Drug offences do </a:t>
            </a:r>
            <a:r>
              <a:rPr lang="en-US" sz="1400" b="1">
                <a:solidFill>
                  <a:srgbClr val="3A3A3A"/>
                </a:solidFill>
                <a:latin typeface="Noto Serif Bold"/>
                <a:ea typeface="Noto Serif Bold"/>
                <a:cs typeface="Noto Serif Bold"/>
                <a:sym typeface="Noto Serif Bold"/>
              </a:rPr>
              <a:t>not meet this threshold</a:t>
            </a:r>
          </a:p>
          <a:p>
            <a:pPr marL="302261" lvl="1" indent="-151130" algn="l">
              <a:lnSpc>
                <a:spcPts val="2667"/>
              </a:lnSpc>
              <a:buFont typeface="Arial"/>
              <a:buChar char="•"/>
            </a:pPr>
            <a:r>
              <a:rPr lang="en-US" sz="1400">
                <a:solidFill>
                  <a:srgbClr val="3A3A3A"/>
                </a:solidFill>
                <a:latin typeface="Noto Serif"/>
                <a:ea typeface="Noto Serif"/>
                <a:cs typeface="Noto Serif"/>
                <a:sym typeface="Noto Serif"/>
              </a:rPr>
              <a:t>States must prevent arbitrary deprivation of life</a:t>
            </a:r>
          </a:p>
          <a:p>
            <a:pPr marL="302261" lvl="1" indent="-151130" algn="l">
              <a:lnSpc>
                <a:spcPts val="2455"/>
              </a:lnSpc>
              <a:buFont typeface="Arial"/>
              <a:buChar char="•"/>
            </a:pPr>
            <a:r>
              <a:rPr lang="en-US" sz="1400">
                <a:solidFill>
                  <a:srgbClr val="3A3A3A"/>
                </a:solidFill>
                <a:latin typeface="Noto Serif"/>
                <a:ea typeface="Noto Serif"/>
                <a:cs typeface="Noto Serif"/>
                <a:sym typeface="Noto Serif"/>
              </a:rPr>
              <a:t>States must move toward abolition</a:t>
            </a:r>
          </a:p>
        </p:txBody>
      </p:sp>
      <p:sp>
        <p:nvSpPr>
          <p:cNvPr id="23" name="Freeform 23"/>
          <p:cNvSpPr/>
          <p:nvPr/>
        </p:nvSpPr>
        <p:spPr>
          <a:xfrm>
            <a:off x="643920" y="1549017"/>
            <a:ext cx="2428233" cy="4036543"/>
          </a:xfrm>
          <a:custGeom>
            <a:avLst/>
            <a:gdLst/>
            <a:ahLst/>
            <a:cxnLst/>
            <a:rect l="l" t="t" r="r" b="b"/>
            <a:pathLst>
              <a:path w="2428233" h="4036543">
                <a:moveTo>
                  <a:pt x="0" y="0"/>
                </a:moveTo>
                <a:lnTo>
                  <a:pt x="2428234" y="0"/>
                </a:lnTo>
                <a:lnTo>
                  <a:pt x="2428234" y="4036544"/>
                </a:lnTo>
                <a:lnTo>
                  <a:pt x="0" y="4036544"/>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BF7"/>
        </a:solidFill>
        <a:effectLst/>
      </p:bgPr>
    </p:bg>
    <p:spTree>
      <p:nvGrpSpPr>
        <p:cNvPr id="1" name=""/>
        <p:cNvGrpSpPr/>
        <p:nvPr/>
      </p:nvGrpSpPr>
      <p:grpSpPr>
        <a:xfrm>
          <a:off x="0" y="0"/>
          <a:ext cx="0" cy="0"/>
          <a:chOff x="0" y="0"/>
          <a:chExt cx="0" cy="0"/>
        </a:xfrm>
      </p:grpSpPr>
      <p:grpSp>
        <p:nvGrpSpPr>
          <p:cNvPr id="2" name="Group 2"/>
          <p:cNvGrpSpPr/>
          <p:nvPr/>
        </p:nvGrpSpPr>
        <p:grpSpPr>
          <a:xfrm>
            <a:off x="4443416" y="1287165"/>
            <a:ext cx="5507362" cy="1233248"/>
            <a:chOff x="0" y="0"/>
            <a:chExt cx="2568786" cy="575221"/>
          </a:xfrm>
        </p:grpSpPr>
        <p:sp>
          <p:nvSpPr>
            <p:cNvPr id="3" name="Freeform 3"/>
            <p:cNvSpPr/>
            <p:nvPr/>
          </p:nvSpPr>
          <p:spPr>
            <a:xfrm>
              <a:off x="0" y="0"/>
              <a:ext cx="2568786" cy="575221"/>
            </a:xfrm>
            <a:custGeom>
              <a:avLst/>
              <a:gdLst/>
              <a:ahLst/>
              <a:cxnLst/>
              <a:rect l="l" t="t" r="r" b="b"/>
              <a:pathLst>
                <a:path w="2568786" h="575221">
                  <a:moveTo>
                    <a:pt x="25303" y="0"/>
                  </a:moveTo>
                  <a:lnTo>
                    <a:pt x="2543483" y="0"/>
                  </a:lnTo>
                  <a:cubicBezTo>
                    <a:pt x="2557457" y="0"/>
                    <a:pt x="2568786" y="11329"/>
                    <a:pt x="2568786" y="25303"/>
                  </a:cubicBezTo>
                  <a:lnTo>
                    <a:pt x="2568786" y="549918"/>
                  </a:lnTo>
                  <a:cubicBezTo>
                    <a:pt x="2568786" y="563892"/>
                    <a:pt x="2557457" y="575221"/>
                    <a:pt x="2543483" y="575221"/>
                  </a:cubicBezTo>
                  <a:lnTo>
                    <a:pt x="25303" y="575221"/>
                  </a:lnTo>
                  <a:cubicBezTo>
                    <a:pt x="11329" y="575221"/>
                    <a:pt x="0" y="563892"/>
                    <a:pt x="0" y="549918"/>
                  </a:cubicBezTo>
                  <a:lnTo>
                    <a:pt x="0" y="25303"/>
                  </a:lnTo>
                  <a:cubicBezTo>
                    <a:pt x="0" y="11329"/>
                    <a:pt x="11329" y="0"/>
                    <a:pt x="25303" y="0"/>
                  </a:cubicBezTo>
                  <a:close/>
                </a:path>
              </a:pathLst>
            </a:custGeom>
            <a:solidFill>
              <a:srgbClr val="F1ECE4"/>
            </a:solidFill>
            <a:ln w="9525" cap="sq">
              <a:solidFill>
                <a:srgbClr val="9C9283"/>
              </a:solidFill>
              <a:prstDash val="solid"/>
              <a:miter/>
            </a:ln>
          </p:spPr>
          <p:txBody>
            <a:bodyPr/>
            <a:lstStyle/>
            <a:p>
              <a:endParaRPr lang="en-US"/>
            </a:p>
          </p:txBody>
        </p:sp>
        <p:sp>
          <p:nvSpPr>
            <p:cNvPr id="4" name="TextBox 4"/>
            <p:cNvSpPr txBox="1"/>
            <p:nvPr/>
          </p:nvSpPr>
          <p:spPr>
            <a:xfrm>
              <a:off x="0" y="-28575"/>
              <a:ext cx="2568786" cy="603796"/>
            </a:xfrm>
            <a:prstGeom prst="rect">
              <a:avLst/>
            </a:prstGeom>
          </p:spPr>
          <p:txBody>
            <a:bodyPr lIns="50800" tIns="50800" rIns="50800" bIns="50800" rtlCol="0" anchor="ctr"/>
            <a:lstStyle/>
            <a:p>
              <a:pPr marL="271062" lvl="1" indent="-135531" algn="l">
                <a:lnSpc>
                  <a:spcPts val="1757"/>
                </a:lnSpc>
                <a:buFont typeface="Arial"/>
                <a:buChar char="•"/>
              </a:pPr>
              <a:endParaRPr/>
            </a:p>
          </p:txBody>
        </p:sp>
      </p:grpSp>
      <p:sp>
        <p:nvSpPr>
          <p:cNvPr id="5" name="Freeform 5"/>
          <p:cNvSpPr/>
          <p:nvPr/>
        </p:nvSpPr>
        <p:spPr>
          <a:xfrm>
            <a:off x="4532167" y="1336917"/>
            <a:ext cx="1344524" cy="1133744"/>
          </a:xfrm>
          <a:custGeom>
            <a:avLst/>
            <a:gdLst/>
            <a:ahLst/>
            <a:cxnLst/>
            <a:rect l="l" t="t" r="r" b="b"/>
            <a:pathLst>
              <a:path w="1344524" h="1133744">
                <a:moveTo>
                  <a:pt x="0" y="0"/>
                </a:moveTo>
                <a:lnTo>
                  <a:pt x="1344524" y="0"/>
                </a:lnTo>
                <a:lnTo>
                  <a:pt x="1344524" y="1133744"/>
                </a:lnTo>
                <a:lnTo>
                  <a:pt x="0" y="1133744"/>
                </a:lnTo>
                <a:lnTo>
                  <a:pt x="0" y="0"/>
                </a:lnTo>
                <a:close/>
              </a:path>
            </a:pathLst>
          </a:custGeom>
          <a:blipFill>
            <a:blip r:embed="rId2">
              <a:extLst>
                <a:ext uri="{96DAC541-7B7A-43D3-8B79-37D633B846F1}">
                  <asvg:svgBlip xmlns:asvg="http://schemas.microsoft.com/office/drawing/2016/SVG/main" r:embed="rId3"/>
                </a:ext>
              </a:extLst>
            </a:blip>
            <a:stretch>
              <a:fillRect l="-238471" t="-330096" r="-1090573" b="-532730"/>
            </a:stretch>
          </a:blipFill>
        </p:spPr>
        <p:txBody>
          <a:bodyPr/>
          <a:lstStyle/>
          <a:p>
            <a:endParaRPr lang="en-US"/>
          </a:p>
        </p:txBody>
      </p:sp>
      <p:grpSp>
        <p:nvGrpSpPr>
          <p:cNvPr id="6" name="Group 6"/>
          <p:cNvGrpSpPr/>
          <p:nvPr/>
        </p:nvGrpSpPr>
        <p:grpSpPr>
          <a:xfrm>
            <a:off x="4443416" y="4184425"/>
            <a:ext cx="5507362" cy="1300654"/>
            <a:chOff x="0" y="0"/>
            <a:chExt cx="2568786" cy="606661"/>
          </a:xfrm>
        </p:grpSpPr>
        <p:sp>
          <p:nvSpPr>
            <p:cNvPr id="7" name="Freeform 7"/>
            <p:cNvSpPr/>
            <p:nvPr/>
          </p:nvSpPr>
          <p:spPr>
            <a:xfrm>
              <a:off x="0" y="0"/>
              <a:ext cx="2568786" cy="606661"/>
            </a:xfrm>
            <a:custGeom>
              <a:avLst/>
              <a:gdLst/>
              <a:ahLst/>
              <a:cxnLst/>
              <a:rect l="l" t="t" r="r" b="b"/>
              <a:pathLst>
                <a:path w="2568786" h="606661">
                  <a:moveTo>
                    <a:pt x="25303" y="0"/>
                  </a:moveTo>
                  <a:lnTo>
                    <a:pt x="2543483" y="0"/>
                  </a:lnTo>
                  <a:cubicBezTo>
                    <a:pt x="2557457" y="0"/>
                    <a:pt x="2568786" y="11329"/>
                    <a:pt x="2568786" y="25303"/>
                  </a:cubicBezTo>
                  <a:lnTo>
                    <a:pt x="2568786" y="581357"/>
                  </a:lnTo>
                  <a:cubicBezTo>
                    <a:pt x="2568786" y="595332"/>
                    <a:pt x="2557457" y="606661"/>
                    <a:pt x="2543483" y="606661"/>
                  </a:cubicBezTo>
                  <a:lnTo>
                    <a:pt x="25303" y="606661"/>
                  </a:lnTo>
                  <a:cubicBezTo>
                    <a:pt x="11329" y="606661"/>
                    <a:pt x="0" y="595332"/>
                    <a:pt x="0" y="581357"/>
                  </a:cubicBezTo>
                  <a:lnTo>
                    <a:pt x="0" y="25303"/>
                  </a:lnTo>
                  <a:cubicBezTo>
                    <a:pt x="0" y="11329"/>
                    <a:pt x="11329" y="0"/>
                    <a:pt x="25303" y="0"/>
                  </a:cubicBezTo>
                  <a:close/>
                </a:path>
              </a:pathLst>
            </a:custGeom>
            <a:solidFill>
              <a:srgbClr val="F1ECE4"/>
            </a:solidFill>
            <a:ln w="9525" cap="sq">
              <a:solidFill>
                <a:srgbClr val="9C9283"/>
              </a:solidFill>
              <a:prstDash val="solid"/>
              <a:miter/>
            </a:ln>
          </p:spPr>
          <p:txBody>
            <a:bodyPr/>
            <a:lstStyle/>
            <a:p>
              <a:endParaRPr lang="en-US"/>
            </a:p>
          </p:txBody>
        </p:sp>
        <p:sp>
          <p:nvSpPr>
            <p:cNvPr id="8" name="TextBox 8"/>
            <p:cNvSpPr txBox="1"/>
            <p:nvPr/>
          </p:nvSpPr>
          <p:spPr>
            <a:xfrm>
              <a:off x="0" y="-28575"/>
              <a:ext cx="2568786" cy="635236"/>
            </a:xfrm>
            <a:prstGeom prst="rect">
              <a:avLst/>
            </a:prstGeom>
          </p:spPr>
          <p:txBody>
            <a:bodyPr lIns="50800" tIns="50800" rIns="50800" bIns="50800" rtlCol="0" anchor="ctr"/>
            <a:lstStyle/>
            <a:p>
              <a:pPr marL="271062" lvl="1" indent="-135531" algn="l">
                <a:lnSpc>
                  <a:spcPts val="1757"/>
                </a:lnSpc>
                <a:buFont typeface="Arial"/>
                <a:buChar char="•"/>
              </a:pPr>
              <a:endParaRPr/>
            </a:p>
          </p:txBody>
        </p:sp>
      </p:grpSp>
      <p:sp>
        <p:nvSpPr>
          <p:cNvPr id="9" name="TextBox 9"/>
          <p:cNvSpPr txBox="1"/>
          <p:nvPr/>
        </p:nvSpPr>
        <p:spPr>
          <a:xfrm>
            <a:off x="620163" y="332218"/>
            <a:ext cx="9810063" cy="587673"/>
          </a:xfrm>
          <a:prstGeom prst="rect">
            <a:avLst/>
          </a:prstGeom>
        </p:spPr>
        <p:txBody>
          <a:bodyPr lIns="0" tIns="0" rIns="0" bIns="0" rtlCol="0" anchor="t">
            <a:spAutoFit/>
          </a:bodyPr>
          <a:lstStyle/>
          <a:p>
            <a:pPr algn="l">
              <a:lnSpc>
                <a:spcPts val="4883"/>
              </a:lnSpc>
            </a:pPr>
            <a:r>
              <a:rPr lang="en-US" sz="3488">
                <a:solidFill>
                  <a:srgbClr val="4C4C4C"/>
                </a:solidFill>
                <a:latin typeface="Noto Serif"/>
                <a:ea typeface="Noto Serif"/>
                <a:cs typeface="Noto Serif"/>
                <a:sym typeface="Noto Serif"/>
              </a:rPr>
              <a:t>Convergence Between Islamic Law and IHRL</a:t>
            </a:r>
          </a:p>
        </p:txBody>
      </p:sp>
      <p:sp>
        <p:nvSpPr>
          <p:cNvPr id="10" name="TextBox 10"/>
          <p:cNvSpPr txBox="1"/>
          <p:nvPr/>
        </p:nvSpPr>
        <p:spPr>
          <a:xfrm>
            <a:off x="5988532" y="1404277"/>
            <a:ext cx="3079268" cy="288541"/>
          </a:xfrm>
          <a:prstGeom prst="rect">
            <a:avLst/>
          </a:prstGeom>
        </p:spPr>
        <p:txBody>
          <a:bodyPr wrap="square" lIns="0" tIns="0" rIns="0" bIns="0" rtlCol="0" anchor="t">
            <a:spAutoFit/>
          </a:bodyPr>
          <a:lstStyle/>
          <a:p>
            <a:pPr algn="l">
              <a:lnSpc>
                <a:spcPts val="2441"/>
              </a:lnSpc>
            </a:pPr>
            <a:r>
              <a:rPr lang="en-US" sz="1743" dirty="0">
                <a:solidFill>
                  <a:srgbClr val="4C4C4C"/>
                </a:solidFill>
                <a:latin typeface="Noto Serif"/>
                <a:ea typeface="Noto Serif"/>
                <a:cs typeface="Noto Serif"/>
                <a:sym typeface="Noto Serif"/>
              </a:rPr>
              <a:t>Islamic Law Framework</a:t>
            </a:r>
          </a:p>
        </p:txBody>
      </p:sp>
      <p:sp>
        <p:nvSpPr>
          <p:cNvPr id="11" name="TextBox 11"/>
          <p:cNvSpPr txBox="1"/>
          <p:nvPr/>
        </p:nvSpPr>
        <p:spPr>
          <a:xfrm>
            <a:off x="2362276" y="3073088"/>
            <a:ext cx="46987" cy="248345"/>
          </a:xfrm>
          <a:prstGeom prst="rect">
            <a:avLst/>
          </a:prstGeom>
        </p:spPr>
        <p:txBody>
          <a:bodyPr lIns="0" tIns="0" rIns="0" bIns="0" rtlCol="0" anchor="t">
            <a:spAutoFit/>
          </a:bodyPr>
          <a:lstStyle/>
          <a:p>
            <a:pPr algn="l">
              <a:lnSpc>
                <a:spcPts val="1952"/>
              </a:lnSpc>
            </a:pPr>
            <a:r>
              <a:rPr lang="en-US" sz="1394">
                <a:solidFill>
                  <a:srgbClr val="4C4C4C"/>
                </a:solidFill>
                <a:latin typeface="Noto Serif"/>
                <a:ea typeface="Noto Serif"/>
                <a:cs typeface="Noto Serif"/>
                <a:sym typeface="Noto Serif"/>
              </a:rPr>
              <a:t> </a:t>
            </a:r>
          </a:p>
        </p:txBody>
      </p:sp>
      <p:sp>
        <p:nvSpPr>
          <p:cNvPr id="12" name="TextBox 12"/>
          <p:cNvSpPr txBox="1"/>
          <p:nvPr/>
        </p:nvSpPr>
        <p:spPr>
          <a:xfrm>
            <a:off x="6017784" y="4270577"/>
            <a:ext cx="2440416" cy="288541"/>
          </a:xfrm>
          <a:prstGeom prst="rect">
            <a:avLst/>
          </a:prstGeom>
        </p:spPr>
        <p:txBody>
          <a:bodyPr wrap="square" lIns="0" tIns="0" rIns="0" bIns="0" rtlCol="0" anchor="t">
            <a:spAutoFit/>
          </a:bodyPr>
          <a:lstStyle/>
          <a:p>
            <a:pPr algn="l">
              <a:lnSpc>
                <a:spcPts val="2441"/>
              </a:lnSpc>
            </a:pPr>
            <a:r>
              <a:rPr lang="en-US" sz="1743" dirty="0">
                <a:solidFill>
                  <a:srgbClr val="4C4C4C"/>
                </a:solidFill>
                <a:latin typeface="Noto Serif"/>
                <a:ea typeface="Noto Serif"/>
                <a:cs typeface="Noto Serif"/>
                <a:sym typeface="Noto Serif"/>
              </a:rPr>
              <a:t>Shared Principles</a:t>
            </a:r>
          </a:p>
        </p:txBody>
      </p:sp>
      <p:sp>
        <p:nvSpPr>
          <p:cNvPr id="13" name="TextBox 13"/>
          <p:cNvSpPr txBox="1"/>
          <p:nvPr/>
        </p:nvSpPr>
        <p:spPr>
          <a:xfrm>
            <a:off x="11138559" y="2847675"/>
            <a:ext cx="46987" cy="248345"/>
          </a:xfrm>
          <a:prstGeom prst="rect">
            <a:avLst/>
          </a:prstGeom>
        </p:spPr>
        <p:txBody>
          <a:bodyPr lIns="0" tIns="0" rIns="0" bIns="0" rtlCol="0" anchor="t">
            <a:spAutoFit/>
          </a:bodyPr>
          <a:lstStyle/>
          <a:p>
            <a:pPr algn="l">
              <a:lnSpc>
                <a:spcPts val="1952"/>
              </a:lnSpc>
            </a:pPr>
            <a:r>
              <a:rPr lang="en-US" sz="1394">
                <a:solidFill>
                  <a:srgbClr val="4C4C4C"/>
                </a:solidFill>
                <a:latin typeface="Noto Serif"/>
                <a:ea typeface="Noto Serif"/>
                <a:cs typeface="Noto Serif"/>
                <a:sym typeface="Noto Serif"/>
              </a:rPr>
              <a:t> </a:t>
            </a:r>
          </a:p>
        </p:txBody>
      </p:sp>
      <p:sp>
        <p:nvSpPr>
          <p:cNvPr id="14" name="TextBox 14"/>
          <p:cNvSpPr txBox="1"/>
          <p:nvPr/>
        </p:nvSpPr>
        <p:spPr>
          <a:xfrm>
            <a:off x="6017784" y="1726622"/>
            <a:ext cx="2561154" cy="198120"/>
          </a:xfrm>
          <a:prstGeom prst="rect">
            <a:avLst/>
          </a:prstGeom>
        </p:spPr>
        <p:txBody>
          <a:bodyPr lIns="0" tIns="0" rIns="0" bIns="0" rtlCol="0" anchor="t">
            <a:spAutoFit/>
          </a:bodyPr>
          <a:lstStyle/>
          <a:p>
            <a:pPr marL="259080" lvl="1" indent="-129540" algn="l">
              <a:lnSpc>
                <a:spcPts val="1679"/>
              </a:lnSpc>
              <a:buFont typeface="Arial"/>
              <a:buChar char="•"/>
            </a:pPr>
            <a:r>
              <a:rPr lang="en-US" sz="1200">
                <a:solidFill>
                  <a:srgbClr val="4C4C4C"/>
                </a:solidFill>
                <a:latin typeface="Noto Serif"/>
                <a:ea typeface="Noto Serif"/>
                <a:cs typeface="Noto Serif"/>
                <a:sym typeface="Noto Serif"/>
              </a:rPr>
              <a:t>Limits scope to specific crimes</a:t>
            </a:r>
          </a:p>
        </p:txBody>
      </p:sp>
      <p:sp>
        <p:nvSpPr>
          <p:cNvPr id="15" name="TextBox 15"/>
          <p:cNvSpPr txBox="1"/>
          <p:nvPr/>
        </p:nvSpPr>
        <p:spPr>
          <a:xfrm>
            <a:off x="6017784" y="1905692"/>
            <a:ext cx="3099041" cy="259461"/>
          </a:xfrm>
          <a:prstGeom prst="rect">
            <a:avLst/>
          </a:prstGeom>
        </p:spPr>
        <p:txBody>
          <a:bodyPr lIns="0" tIns="0" rIns="0" bIns="0" rtlCol="0" anchor="t">
            <a:spAutoFit/>
          </a:bodyPr>
          <a:lstStyle/>
          <a:p>
            <a:pPr marL="259080" lvl="1" indent="-129540" algn="l">
              <a:lnSpc>
                <a:spcPts val="2322"/>
              </a:lnSpc>
              <a:buFont typeface="Arial"/>
              <a:buChar char="•"/>
            </a:pPr>
            <a:r>
              <a:rPr lang="en-US" sz="1200">
                <a:solidFill>
                  <a:srgbClr val="4C4C4C"/>
                </a:solidFill>
                <a:latin typeface="Noto Serif"/>
                <a:ea typeface="Noto Serif"/>
                <a:cs typeface="Noto Serif"/>
                <a:sym typeface="Noto Serif"/>
              </a:rPr>
              <a:t>Never mandatory</a:t>
            </a:r>
          </a:p>
        </p:txBody>
      </p:sp>
      <p:sp>
        <p:nvSpPr>
          <p:cNvPr id="16" name="TextBox 16"/>
          <p:cNvSpPr txBox="1"/>
          <p:nvPr/>
        </p:nvSpPr>
        <p:spPr>
          <a:xfrm>
            <a:off x="6017784" y="2118077"/>
            <a:ext cx="3627585" cy="259461"/>
          </a:xfrm>
          <a:prstGeom prst="rect">
            <a:avLst/>
          </a:prstGeom>
        </p:spPr>
        <p:txBody>
          <a:bodyPr lIns="0" tIns="0" rIns="0" bIns="0" rtlCol="0" anchor="t">
            <a:spAutoFit/>
          </a:bodyPr>
          <a:lstStyle/>
          <a:p>
            <a:pPr marL="259080" lvl="1" indent="-129540" algn="l">
              <a:lnSpc>
                <a:spcPts val="2322"/>
              </a:lnSpc>
              <a:buFont typeface="Arial"/>
              <a:buChar char="•"/>
            </a:pPr>
            <a:r>
              <a:rPr lang="en-US" sz="1200">
                <a:solidFill>
                  <a:srgbClr val="4C4C4C"/>
                </a:solidFill>
                <a:latin typeface="Noto Serif"/>
                <a:ea typeface="Noto Serif"/>
                <a:cs typeface="Noto Serif"/>
                <a:sym typeface="Noto Serif"/>
              </a:rPr>
              <a:t>Encourages mercy, pardon, and restraint</a:t>
            </a:r>
          </a:p>
        </p:txBody>
      </p:sp>
      <p:grpSp>
        <p:nvGrpSpPr>
          <p:cNvPr id="17" name="Group 17"/>
          <p:cNvGrpSpPr/>
          <p:nvPr/>
        </p:nvGrpSpPr>
        <p:grpSpPr>
          <a:xfrm>
            <a:off x="4443416" y="2691863"/>
            <a:ext cx="5507362" cy="1321538"/>
            <a:chOff x="0" y="0"/>
            <a:chExt cx="2568786" cy="616402"/>
          </a:xfrm>
        </p:grpSpPr>
        <p:sp>
          <p:nvSpPr>
            <p:cNvPr id="18" name="Freeform 18"/>
            <p:cNvSpPr/>
            <p:nvPr/>
          </p:nvSpPr>
          <p:spPr>
            <a:xfrm>
              <a:off x="0" y="0"/>
              <a:ext cx="2568786" cy="616402"/>
            </a:xfrm>
            <a:custGeom>
              <a:avLst/>
              <a:gdLst/>
              <a:ahLst/>
              <a:cxnLst/>
              <a:rect l="l" t="t" r="r" b="b"/>
              <a:pathLst>
                <a:path w="2568786" h="616402">
                  <a:moveTo>
                    <a:pt x="25303" y="0"/>
                  </a:moveTo>
                  <a:lnTo>
                    <a:pt x="2543483" y="0"/>
                  </a:lnTo>
                  <a:cubicBezTo>
                    <a:pt x="2557457" y="0"/>
                    <a:pt x="2568786" y="11329"/>
                    <a:pt x="2568786" y="25303"/>
                  </a:cubicBezTo>
                  <a:lnTo>
                    <a:pt x="2568786" y="591099"/>
                  </a:lnTo>
                  <a:cubicBezTo>
                    <a:pt x="2568786" y="605073"/>
                    <a:pt x="2557457" y="616402"/>
                    <a:pt x="2543483" y="616402"/>
                  </a:cubicBezTo>
                  <a:lnTo>
                    <a:pt x="25303" y="616402"/>
                  </a:lnTo>
                  <a:cubicBezTo>
                    <a:pt x="11329" y="616402"/>
                    <a:pt x="0" y="605073"/>
                    <a:pt x="0" y="591099"/>
                  </a:cubicBezTo>
                  <a:lnTo>
                    <a:pt x="0" y="25303"/>
                  </a:lnTo>
                  <a:cubicBezTo>
                    <a:pt x="0" y="11329"/>
                    <a:pt x="11329" y="0"/>
                    <a:pt x="25303" y="0"/>
                  </a:cubicBezTo>
                  <a:close/>
                </a:path>
              </a:pathLst>
            </a:custGeom>
            <a:solidFill>
              <a:srgbClr val="F1ECE4"/>
            </a:solidFill>
            <a:ln w="9525" cap="sq">
              <a:solidFill>
                <a:srgbClr val="9C9283"/>
              </a:solidFill>
              <a:prstDash val="solid"/>
              <a:miter/>
            </a:ln>
          </p:spPr>
          <p:txBody>
            <a:bodyPr/>
            <a:lstStyle/>
            <a:p>
              <a:endParaRPr lang="en-US"/>
            </a:p>
          </p:txBody>
        </p:sp>
        <p:sp>
          <p:nvSpPr>
            <p:cNvPr id="19" name="TextBox 19"/>
            <p:cNvSpPr txBox="1"/>
            <p:nvPr/>
          </p:nvSpPr>
          <p:spPr>
            <a:xfrm>
              <a:off x="0" y="-28575"/>
              <a:ext cx="2568786" cy="644977"/>
            </a:xfrm>
            <a:prstGeom prst="rect">
              <a:avLst/>
            </a:prstGeom>
          </p:spPr>
          <p:txBody>
            <a:bodyPr lIns="50800" tIns="50800" rIns="50800" bIns="50800" rtlCol="0" anchor="ctr"/>
            <a:lstStyle/>
            <a:p>
              <a:pPr marL="271062" lvl="1" indent="-135531" algn="l">
                <a:lnSpc>
                  <a:spcPts val="1757"/>
                </a:lnSpc>
                <a:buFont typeface="Arial"/>
                <a:buChar char="•"/>
              </a:pPr>
              <a:endParaRPr/>
            </a:p>
          </p:txBody>
        </p:sp>
      </p:grpSp>
      <p:sp>
        <p:nvSpPr>
          <p:cNvPr id="20" name="Freeform 20"/>
          <p:cNvSpPr/>
          <p:nvPr/>
        </p:nvSpPr>
        <p:spPr>
          <a:xfrm>
            <a:off x="4532167" y="2801262"/>
            <a:ext cx="1344524" cy="1133744"/>
          </a:xfrm>
          <a:custGeom>
            <a:avLst/>
            <a:gdLst/>
            <a:ahLst/>
            <a:cxnLst/>
            <a:rect l="l" t="t" r="r" b="b"/>
            <a:pathLst>
              <a:path w="1344524" h="1133744">
                <a:moveTo>
                  <a:pt x="0" y="0"/>
                </a:moveTo>
                <a:lnTo>
                  <a:pt x="1344524" y="0"/>
                </a:lnTo>
                <a:lnTo>
                  <a:pt x="1344524" y="1133744"/>
                </a:lnTo>
                <a:lnTo>
                  <a:pt x="0" y="1133744"/>
                </a:lnTo>
                <a:lnTo>
                  <a:pt x="0" y="0"/>
                </a:lnTo>
                <a:close/>
              </a:path>
            </a:pathLst>
          </a:custGeom>
          <a:blipFill>
            <a:blip r:embed="rId2">
              <a:extLst>
                <a:ext uri="{96DAC541-7B7A-43D3-8B79-37D633B846F1}">
                  <asvg:svgBlip xmlns:asvg="http://schemas.microsoft.com/office/drawing/2016/SVG/main" r:embed="rId3"/>
                </a:ext>
              </a:extLst>
            </a:blip>
            <a:stretch>
              <a:fillRect l="-664350" t="-331126" r="-664694" b="-531700"/>
            </a:stretch>
          </a:blipFill>
        </p:spPr>
        <p:txBody>
          <a:bodyPr/>
          <a:lstStyle/>
          <a:p>
            <a:endParaRPr lang="en-US"/>
          </a:p>
        </p:txBody>
      </p:sp>
      <p:sp>
        <p:nvSpPr>
          <p:cNvPr id="21" name="Freeform 21"/>
          <p:cNvSpPr/>
          <p:nvPr/>
        </p:nvSpPr>
        <p:spPr>
          <a:xfrm>
            <a:off x="4532167" y="4267879"/>
            <a:ext cx="1344524" cy="1133744"/>
          </a:xfrm>
          <a:custGeom>
            <a:avLst/>
            <a:gdLst/>
            <a:ahLst/>
            <a:cxnLst/>
            <a:rect l="l" t="t" r="r" b="b"/>
            <a:pathLst>
              <a:path w="1344524" h="1133744">
                <a:moveTo>
                  <a:pt x="0" y="0"/>
                </a:moveTo>
                <a:lnTo>
                  <a:pt x="1344524" y="0"/>
                </a:lnTo>
                <a:lnTo>
                  <a:pt x="1344524" y="1133745"/>
                </a:lnTo>
                <a:lnTo>
                  <a:pt x="0" y="1133745"/>
                </a:lnTo>
                <a:lnTo>
                  <a:pt x="0" y="0"/>
                </a:lnTo>
                <a:close/>
              </a:path>
            </a:pathLst>
          </a:custGeom>
          <a:blipFill>
            <a:blip r:embed="rId2">
              <a:extLst>
                <a:ext uri="{96DAC541-7B7A-43D3-8B79-37D633B846F1}">
                  <asvg:svgBlip xmlns:asvg="http://schemas.microsoft.com/office/drawing/2016/SVG/main" r:embed="rId3"/>
                </a:ext>
              </a:extLst>
            </a:blip>
            <a:stretch>
              <a:fillRect l="-1091098" t="-328034" r="-237946" b="-534792"/>
            </a:stretch>
          </a:blipFill>
        </p:spPr>
        <p:txBody>
          <a:bodyPr/>
          <a:lstStyle/>
          <a:p>
            <a:endParaRPr lang="en-US"/>
          </a:p>
        </p:txBody>
      </p:sp>
      <p:sp>
        <p:nvSpPr>
          <p:cNvPr id="22" name="TextBox 22"/>
          <p:cNvSpPr txBox="1"/>
          <p:nvPr/>
        </p:nvSpPr>
        <p:spPr>
          <a:xfrm>
            <a:off x="5988532" y="2834738"/>
            <a:ext cx="2545868" cy="288541"/>
          </a:xfrm>
          <a:prstGeom prst="rect">
            <a:avLst/>
          </a:prstGeom>
        </p:spPr>
        <p:txBody>
          <a:bodyPr wrap="square" lIns="0" tIns="0" rIns="0" bIns="0" rtlCol="0" anchor="t">
            <a:spAutoFit/>
          </a:bodyPr>
          <a:lstStyle/>
          <a:p>
            <a:pPr algn="l">
              <a:lnSpc>
                <a:spcPts val="2441"/>
              </a:lnSpc>
            </a:pPr>
            <a:r>
              <a:rPr lang="en-US" sz="1743" dirty="0">
                <a:solidFill>
                  <a:srgbClr val="4C4C4C"/>
                </a:solidFill>
                <a:latin typeface="Noto Serif"/>
                <a:ea typeface="Noto Serif"/>
                <a:cs typeface="Noto Serif"/>
                <a:sym typeface="Noto Serif"/>
              </a:rPr>
              <a:t>International Law</a:t>
            </a:r>
          </a:p>
        </p:txBody>
      </p:sp>
      <p:sp>
        <p:nvSpPr>
          <p:cNvPr id="23" name="TextBox 23"/>
          <p:cNvSpPr txBox="1"/>
          <p:nvPr/>
        </p:nvSpPr>
        <p:spPr>
          <a:xfrm>
            <a:off x="6017784" y="3157083"/>
            <a:ext cx="2787762" cy="198120"/>
          </a:xfrm>
          <a:prstGeom prst="rect">
            <a:avLst/>
          </a:prstGeom>
        </p:spPr>
        <p:txBody>
          <a:bodyPr lIns="0" tIns="0" rIns="0" bIns="0" rtlCol="0" anchor="t">
            <a:spAutoFit/>
          </a:bodyPr>
          <a:lstStyle/>
          <a:p>
            <a:pPr marL="259080" lvl="1" indent="-129540" algn="l">
              <a:lnSpc>
                <a:spcPts val="1679"/>
              </a:lnSpc>
              <a:buFont typeface="Arial"/>
              <a:buChar char="•"/>
            </a:pPr>
            <a:r>
              <a:rPr lang="en-US" sz="1200">
                <a:solidFill>
                  <a:srgbClr val="4C4C4C"/>
                </a:solidFill>
                <a:latin typeface="Noto Serif"/>
                <a:ea typeface="Noto Serif"/>
                <a:cs typeface="Noto Serif"/>
                <a:sym typeface="Noto Serif"/>
              </a:rPr>
              <a:t>Limits to "most serious crimes"</a:t>
            </a:r>
          </a:p>
        </p:txBody>
      </p:sp>
      <p:sp>
        <p:nvSpPr>
          <p:cNvPr id="24" name="TextBox 24"/>
          <p:cNvSpPr txBox="1"/>
          <p:nvPr/>
        </p:nvSpPr>
        <p:spPr>
          <a:xfrm>
            <a:off x="6017784" y="3336153"/>
            <a:ext cx="2646893" cy="263500"/>
          </a:xfrm>
          <a:prstGeom prst="rect">
            <a:avLst/>
          </a:prstGeom>
        </p:spPr>
        <p:txBody>
          <a:bodyPr lIns="0" tIns="0" rIns="0" bIns="0" rtlCol="0" anchor="t">
            <a:spAutoFit/>
          </a:bodyPr>
          <a:lstStyle/>
          <a:p>
            <a:pPr marL="259080" lvl="1" indent="-129540" algn="l">
              <a:lnSpc>
                <a:spcPts val="2365"/>
              </a:lnSpc>
              <a:buFont typeface="Arial"/>
              <a:buChar char="•"/>
            </a:pPr>
            <a:r>
              <a:rPr lang="en-US" sz="1200">
                <a:solidFill>
                  <a:srgbClr val="4C4C4C"/>
                </a:solidFill>
                <a:latin typeface="Noto Serif"/>
                <a:ea typeface="Noto Serif"/>
                <a:cs typeface="Noto Serif"/>
                <a:sym typeface="Noto Serif"/>
              </a:rPr>
              <a:t>Requires strict safeguards</a:t>
            </a:r>
          </a:p>
        </p:txBody>
      </p:sp>
      <p:sp>
        <p:nvSpPr>
          <p:cNvPr id="25" name="TextBox 25"/>
          <p:cNvSpPr txBox="1"/>
          <p:nvPr/>
        </p:nvSpPr>
        <p:spPr>
          <a:xfrm>
            <a:off x="6017784" y="3580603"/>
            <a:ext cx="2646893" cy="263500"/>
          </a:xfrm>
          <a:prstGeom prst="rect">
            <a:avLst/>
          </a:prstGeom>
        </p:spPr>
        <p:txBody>
          <a:bodyPr lIns="0" tIns="0" rIns="0" bIns="0" rtlCol="0" anchor="t">
            <a:spAutoFit/>
          </a:bodyPr>
          <a:lstStyle/>
          <a:p>
            <a:pPr marL="259080" lvl="1" indent="-129540" algn="l">
              <a:lnSpc>
                <a:spcPts val="2365"/>
              </a:lnSpc>
              <a:buFont typeface="Arial"/>
              <a:buChar char="•"/>
            </a:pPr>
            <a:r>
              <a:rPr lang="en-US" sz="1200">
                <a:solidFill>
                  <a:srgbClr val="4C4C4C"/>
                </a:solidFill>
                <a:latin typeface="Noto Serif"/>
                <a:ea typeface="Noto Serif"/>
                <a:cs typeface="Noto Serif"/>
                <a:sym typeface="Noto Serif"/>
              </a:rPr>
              <a:t>Prevents arbitrary deprivation</a:t>
            </a:r>
          </a:p>
        </p:txBody>
      </p:sp>
      <p:sp>
        <p:nvSpPr>
          <p:cNvPr id="26" name="TextBox 26"/>
          <p:cNvSpPr txBox="1"/>
          <p:nvPr/>
        </p:nvSpPr>
        <p:spPr>
          <a:xfrm>
            <a:off x="2101329" y="5769885"/>
            <a:ext cx="6847731" cy="240792"/>
          </a:xfrm>
          <a:prstGeom prst="rect">
            <a:avLst/>
          </a:prstGeom>
        </p:spPr>
        <p:txBody>
          <a:bodyPr lIns="0" tIns="0" rIns="0" bIns="0" rtlCol="0" anchor="t">
            <a:spAutoFit/>
          </a:bodyPr>
          <a:lstStyle/>
          <a:p>
            <a:pPr algn="ctr">
              <a:lnSpc>
                <a:spcPts val="1952"/>
              </a:lnSpc>
            </a:pPr>
            <a:r>
              <a:rPr lang="en-US" sz="1394">
                <a:solidFill>
                  <a:srgbClr val="3A3A3A"/>
                </a:solidFill>
                <a:latin typeface="Noto Serif"/>
                <a:ea typeface="Noto Serif"/>
                <a:cs typeface="Noto Serif"/>
                <a:sym typeface="Noto Serif"/>
              </a:rPr>
              <a:t>The two systems are </a:t>
            </a:r>
            <a:r>
              <a:rPr lang="en-US" sz="1394" b="1">
                <a:solidFill>
                  <a:srgbClr val="3A3A3A"/>
                </a:solidFill>
                <a:latin typeface="Noto Serif Bold"/>
                <a:ea typeface="Noto Serif Bold"/>
                <a:cs typeface="Noto Serif Bold"/>
                <a:sym typeface="Noto Serif Bold"/>
              </a:rPr>
              <a:t>aligned in limiting—not expanding—capital punishment</a:t>
            </a:r>
            <a:r>
              <a:rPr lang="en-US" sz="1394">
                <a:solidFill>
                  <a:srgbClr val="3A3A3A"/>
                </a:solidFill>
                <a:latin typeface="Noto Serif"/>
                <a:ea typeface="Noto Serif"/>
                <a:cs typeface="Noto Serif"/>
                <a:sym typeface="Noto Serif"/>
              </a:rPr>
              <a:t>.</a:t>
            </a:r>
          </a:p>
        </p:txBody>
      </p:sp>
      <p:sp>
        <p:nvSpPr>
          <p:cNvPr id="27" name="TextBox 27"/>
          <p:cNvSpPr txBox="1"/>
          <p:nvPr/>
        </p:nvSpPr>
        <p:spPr>
          <a:xfrm>
            <a:off x="6017784" y="4621497"/>
            <a:ext cx="2308265" cy="198120"/>
          </a:xfrm>
          <a:prstGeom prst="rect">
            <a:avLst/>
          </a:prstGeom>
        </p:spPr>
        <p:txBody>
          <a:bodyPr lIns="0" tIns="0" rIns="0" bIns="0" rtlCol="0" anchor="t">
            <a:spAutoFit/>
          </a:bodyPr>
          <a:lstStyle/>
          <a:p>
            <a:pPr marL="259080" lvl="1" indent="-129540" algn="l">
              <a:lnSpc>
                <a:spcPts val="1679"/>
              </a:lnSpc>
              <a:buFont typeface="Arial"/>
              <a:buChar char="•"/>
            </a:pPr>
            <a:r>
              <a:rPr lang="en-US" sz="1200">
                <a:solidFill>
                  <a:srgbClr val="4C4C4C"/>
                </a:solidFill>
                <a:latin typeface="Noto Serif"/>
                <a:ea typeface="Noto Serif"/>
                <a:cs typeface="Noto Serif"/>
                <a:sym typeface="Noto Serif"/>
              </a:rPr>
              <a:t>High evidentiary standards</a:t>
            </a:r>
          </a:p>
        </p:txBody>
      </p:sp>
      <p:sp>
        <p:nvSpPr>
          <p:cNvPr id="28" name="TextBox 28"/>
          <p:cNvSpPr txBox="1"/>
          <p:nvPr/>
        </p:nvSpPr>
        <p:spPr>
          <a:xfrm>
            <a:off x="6017784" y="4848192"/>
            <a:ext cx="3202560" cy="211988"/>
          </a:xfrm>
          <a:prstGeom prst="rect">
            <a:avLst/>
          </a:prstGeom>
        </p:spPr>
        <p:txBody>
          <a:bodyPr lIns="0" tIns="0" rIns="0" bIns="0" rtlCol="0" anchor="t">
            <a:spAutoFit/>
          </a:bodyPr>
          <a:lstStyle/>
          <a:p>
            <a:pPr marL="259080" lvl="1" indent="-129540" algn="l">
              <a:lnSpc>
                <a:spcPts val="1870"/>
              </a:lnSpc>
              <a:buFont typeface="Arial"/>
              <a:buChar char="•"/>
            </a:pPr>
            <a:r>
              <a:rPr lang="en-US" sz="1200">
                <a:solidFill>
                  <a:srgbClr val="4C4C4C"/>
                </a:solidFill>
                <a:latin typeface="Noto Serif"/>
                <a:ea typeface="Noto Serif"/>
                <a:cs typeface="Noto Serif"/>
                <a:sym typeface="Noto Serif"/>
              </a:rPr>
              <a:t>Protection against arbitrariness</a:t>
            </a:r>
          </a:p>
        </p:txBody>
      </p:sp>
      <p:sp>
        <p:nvSpPr>
          <p:cNvPr id="29" name="TextBox 29"/>
          <p:cNvSpPr txBox="1"/>
          <p:nvPr/>
        </p:nvSpPr>
        <p:spPr>
          <a:xfrm>
            <a:off x="6017784" y="5088755"/>
            <a:ext cx="3202560" cy="211988"/>
          </a:xfrm>
          <a:prstGeom prst="rect">
            <a:avLst/>
          </a:prstGeom>
        </p:spPr>
        <p:txBody>
          <a:bodyPr lIns="0" tIns="0" rIns="0" bIns="0" rtlCol="0" anchor="t">
            <a:spAutoFit/>
          </a:bodyPr>
          <a:lstStyle/>
          <a:p>
            <a:pPr marL="259080" lvl="1" indent="-129540" algn="l">
              <a:lnSpc>
                <a:spcPts val="1870"/>
              </a:lnSpc>
              <a:buFont typeface="Arial"/>
              <a:buChar char="•"/>
            </a:pPr>
            <a:r>
              <a:rPr lang="en-US" sz="1200">
                <a:solidFill>
                  <a:srgbClr val="4C4C4C"/>
                </a:solidFill>
                <a:latin typeface="Noto Serif"/>
                <a:ea typeface="Noto Serif"/>
                <a:cs typeface="Noto Serif"/>
                <a:sym typeface="Noto Serif"/>
              </a:rPr>
              <a:t>Justice grounded in dignity and fairness</a:t>
            </a:r>
          </a:p>
        </p:txBody>
      </p:sp>
      <p:sp>
        <p:nvSpPr>
          <p:cNvPr id="30" name="Freeform 30"/>
          <p:cNvSpPr/>
          <p:nvPr/>
        </p:nvSpPr>
        <p:spPr>
          <a:xfrm>
            <a:off x="654235" y="1287165"/>
            <a:ext cx="3409112" cy="4197913"/>
          </a:xfrm>
          <a:custGeom>
            <a:avLst/>
            <a:gdLst/>
            <a:ahLst/>
            <a:cxnLst/>
            <a:rect l="l" t="t" r="r" b="b"/>
            <a:pathLst>
              <a:path w="3409112" h="4197913">
                <a:moveTo>
                  <a:pt x="0" y="0"/>
                </a:moveTo>
                <a:lnTo>
                  <a:pt x="3409113" y="0"/>
                </a:lnTo>
                <a:lnTo>
                  <a:pt x="3409113" y="4197913"/>
                </a:lnTo>
                <a:lnTo>
                  <a:pt x="0" y="4197913"/>
                </a:lnTo>
                <a:lnTo>
                  <a:pt x="0" y="0"/>
                </a:lnTo>
                <a:close/>
              </a:path>
            </a:pathLst>
          </a:custGeom>
          <a:blipFill>
            <a:blip r:embed="rId4"/>
            <a:stretch>
              <a:fillRect l="-4370" t="-28062" r="-4370" b="-16409"/>
            </a:stretch>
          </a:blipFill>
          <a:ln cap="sq">
            <a:noFill/>
            <a:prstDash val="solid"/>
            <a:miter/>
          </a:ln>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BF7"/>
        </a:solidFill>
        <a:effectLst/>
      </p:bgPr>
    </p:bg>
    <p:spTree>
      <p:nvGrpSpPr>
        <p:cNvPr id="1" name=""/>
        <p:cNvGrpSpPr/>
        <p:nvPr/>
      </p:nvGrpSpPr>
      <p:grpSpPr>
        <a:xfrm>
          <a:off x="0" y="0"/>
          <a:ext cx="0" cy="0"/>
          <a:chOff x="0" y="0"/>
          <a:chExt cx="0" cy="0"/>
        </a:xfrm>
      </p:grpSpPr>
      <p:sp>
        <p:nvSpPr>
          <p:cNvPr id="2" name="Freeform 2"/>
          <p:cNvSpPr/>
          <p:nvPr/>
        </p:nvSpPr>
        <p:spPr>
          <a:xfrm>
            <a:off x="701886" y="1513246"/>
            <a:ext cx="568057" cy="904254"/>
          </a:xfrm>
          <a:custGeom>
            <a:avLst/>
            <a:gdLst/>
            <a:ahLst/>
            <a:cxnLst/>
            <a:rect l="l" t="t" r="r" b="b"/>
            <a:pathLst>
              <a:path w="568057" h="904254">
                <a:moveTo>
                  <a:pt x="0" y="0"/>
                </a:moveTo>
                <a:lnTo>
                  <a:pt x="568057" y="0"/>
                </a:lnTo>
                <a:lnTo>
                  <a:pt x="568057" y="904255"/>
                </a:lnTo>
                <a:lnTo>
                  <a:pt x="0" y="904255"/>
                </a:lnTo>
                <a:lnTo>
                  <a:pt x="0" y="0"/>
                </a:lnTo>
                <a:close/>
              </a:path>
            </a:pathLst>
          </a:custGeom>
          <a:blipFill>
            <a:blip r:embed="rId2">
              <a:extLst>
                <a:ext uri="{96DAC541-7B7A-43D3-8B79-37D633B846F1}">
                  <asvg:svgBlip xmlns:asvg="http://schemas.microsoft.com/office/drawing/2016/SVG/main" r:embed="rId3"/>
                </a:ext>
              </a:extLst>
            </a:blip>
            <a:stretch>
              <a:fillRect l="-104576" t="-166905" r="-1761608" b="-434832"/>
            </a:stretch>
          </a:blipFill>
        </p:spPr>
        <p:txBody>
          <a:bodyPr/>
          <a:lstStyle/>
          <a:p>
            <a:endParaRPr lang="en-US"/>
          </a:p>
        </p:txBody>
      </p:sp>
      <p:sp>
        <p:nvSpPr>
          <p:cNvPr id="3" name="TextBox 3"/>
          <p:cNvSpPr txBox="1"/>
          <p:nvPr/>
        </p:nvSpPr>
        <p:spPr>
          <a:xfrm>
            <a:off x="620163" y="472188"/>
            <a:ext cx="7152237" cy="442429"/>
          </a:xfrm>
          <a:prstGeom prst="rect">
            <a:avLst/>
          </a:prstGeom>
        </p:spPr>
        <p:txBody>
          <a:bodyPr wrap="square" lIns="0" tIns="0" rIns="0" bIns="0" rtlCol="0" anchor="t">
            <a:spAutoFit/>
          </a:bodyPr>
          <a:lstStyle/>
          <a:p>
            <a:pPr algn="l">
              <a:lnSpc>
                <a:spcPts val="3662"/>
              </a:lnSpc>
            </a:pPr>
            <a:r>
              <a:rPr lang="en-US" sz="2615" dirty="0">
                <a:solidFill>
                  <a:srgbClr val="4C4C4C"/>
                </a:solidFill>
                <a:latin typeface="Noto Serif"/>
                <a:ea typeface="Noto Serif"/>
                <a:cs typeface="Noto Serif"/>
                <a:sym typeface="Noto Serif"/>
              </a:rPr>
              <a:t>Strategic Framing for Engagement</a:t>
            </a:r>
          </a:p>
        </p:txBody>
      </p:sp>
      <p:sp>
        <p:nvSpPr>
          <p:cNvPr id="4" name="TextBox 4"/>
          <p:cNvSpPr txBox="1"/>
          <p:nvPr/>
        </p:nvSpPr>
        <p:spPr>
          <a:xfrm>
            <a:off x="1405719" y="1104014"/>
            <a:ext cx="52873" cy="275882"/>
          </a:xfrm>
          <a:prstGeom prst="rect">
            <a:avLst/>
          </a:prstGeom>
        </p:spPr>
        <p:txBody>
          <a:bodyPr lIns="0" tIns="0" rIns="0" bIns="0" rtlCol="0" anchor="t">
            <a:spAutoFit/>
          </a:bodyPr>
          <a:lstStyle/>
          <a:p>
            <a:pPr algn="l">
              <a:lnSpc>
                <a:spcPts val="2197"/>
              </a:lnSpc>
            </a:pPr>
            <a:r>
              <a:rPr lang="en-US" sz="1569">
                <a:solidFill>
                  <a:srgbClr val="4C4C4C"/>
                </a:solidFill>
                <a:latin typeface="Noto Serif"/>
                <a:ea typeface="Noto Serif"/>
                <a:cs typeface="Noto Serif"/>
                <a:sym typeface="Noto Serif"/>
              </a:rPr>
              <a:t> </a:t>
            </a:r>
          </a:p>
        </p:txBody>
      </p:sp>
      <p:sp>
        <p:nvSpPr>
          <p:cNvPr id="5" name="TextBox 5"/>
          <p:cNvSpPr txBox="1"/>
          <p:nvPr/>
        </p:nvSpPr>
        <p:spPr>
          <a:xfrm>
            <a:off x="620163" y="1046251"/>
            <a:ext cx="4839557" cy="275882"/>
          </a:xfrm>
          <a:prstGeom prst="rect">
            <a:avLst/>
          </a:prstGeom>
        </p:spPr>
        <p:txBody>
          <a:bodyPr lIns="0" tIns="0" rIns="0" bIns="0" rtlCol="0" anchor="t">
            <a:spAutoFit/>
          </a:bodyPr>
          <a:lstStyle/>
          <a:p>
            <a:pPr algn="l">
              <a:lnSpc>
                <a:spcPts val="2197"/>
              </a:lnSpc>
            </a:pPr>
            <a:r>
              <a:rPr lang="en-US" sz="1569">
                <a:solidFill>
                  <a:srgbClr val="3A3A3A"/>
                </a:solidFill>
                <a:latin typeface="Noto Serif"/>
                <a:ea typeface="Noto Serif"/>
                <a:cs typeface="Noto Serif"/>
                <a:sym typeface="Noto Serif"/>
              </a:rPr>
              <a:t>Building</a:t>
            </a:r>
            <a:r>
              <a:rPr lang="en-US" sz="1569">
                <a:solidFill>
                  <a:srgbClr val="000000"/>
                </a:solidFill>
                <a:latin typeface="Noto Serif"/>
                <a:ea typeface="Noto Serif"/>
                <a:cs typeface="Noto Serif"/>
                <a:sym typeface="Noto Serif"/>
              </a:rPr>
              <a:t> </a:t>
            </a:r>
            <a:r>
              <a:rPr lang="en-US" sz="1569">
                <a:solidFill>
                  <a:srgbClr val="3A3A3A"/>
                </a:solidFill>
                <a:latin typeface="Noto Serif"/>
                <a:ea typeface="Noto Serif"/>
                <a:cs typeface="Noto Serif"/>
                <a:sym typeface="Noto Serif"/>
              </a:rPr>
              <a:t>a</a:t>
            </a:r>
            <a:r>
              <a:rPr lang="en-US" sz="1569">
                <a:solidFill>
                  <a:srgbClr val="000000"/>
                </a:solidFill>
                <a:latin typeface="Noto Serif"/>
                <a:ea typeface="Noto Serif"/>
                <a:cs typeface="Noto Serif"/>
                <a:sym typeface="Noto Serif"/>
              </a:rPr>
              <a:t> </a:t>
            </a:r>
            <a:r>
              <a:rPr lang="en-US" sz="1569">
                <a:solidFill>
                  <a:srgbClr val="3A3A3A"/>
                </a:solidFill>
                <a:latin typeface="Noto Serif"/>
                <a:ea typeface="Noto Serif"/>
                <a:cs typeface="Noto Serif"/>
                <a:sym typeface="Noto Serif"/>
              </a:rPr>
              <a:t>Coherent</a:t>
            </a:r>
            <a:r>
              <a:rPr lang="en-US" sz="1569">
                <a:solidFill>
                  <a:srgbClr val="000000"/>
                </a:solidFill>
                <a:latin typeface="Noto Serif"/>
                <a:ea typeface="Noto Serif"/>
                <a:cs typeface="Noto Serif"/>
                <a:sym typeface="Noto Serif"/>
              </a:rPr>
              <a:t> </a:t>
            </a:r>
            <a:r>
              <a:rPr lang="en-US" sz="1569">
                <a:solidFill>
                  <a:srgbClr val="3A3A3A"/>
                </a:solidFill>
                <a:latin typeface="Noto Serif"/>
                <a:ea typeface="Noto Serif"/>
                <a:cs typeface="Noto Serif"/>
                <a:sym typeface="Noto Serif"/>
              </a:rPr>
              <a:t>Approach</a:t>
            </a:r>
            <a:r>
              <a:rPr lang="en-US" sz="1569">
                <a:solidFill>
                  <a:srgbClr val="000000"/>
                </a:solidFill>
                <a:latin typeface="Noto Serif"/>
                <a:ea typeface="Noto Serif"/>
                <a:cs typeface="Noto Serif"/>
                <a:sym typeface="Noto Serif"/>
              </a:rPr>
              <a:t> </a:t>
            </a:r>
            <a:r>
              <a:rPr lang="en-US" sz="1569">
                <a:solidFill>
                  <a:srgbClr val="3A3A3A"/>
                </a:solidFill>
                <a:latin typeface="Noto Serif"/>
                <a:ea typeface="Noto Serif"/>
                <a:cs typeface="Noto Serif"/>
                <a:sym typeface="Noto Serif"/>
              </a:rPr>
              <a:t>for</a:t>
            </a:r>
            <a:r>
              <a:rPr lang="en-US" sz="1569">
                <a:solidFill>
                  <a:srgbClr val="000000"/>
                </a:solidFill>
                <a:latin typeface="Noto Serif"/>
                <a:ea typeface="Noto Serif"/>
                <a:cs typeface="Noto Serif"/>
                <a:sym typeface="Noto Serif"/>
              </a:rPr>
              <a:t> </a:t>
            </a:r>
            <a:r>
              <a:rPr lang="en-US" sz="1569">
                <a:solidFill>
                  <a:srgbClr val="3A3A3A"/>
                </a:solidFill>
                <a:latin typeface="Noto Serif"/>
                <a:ea typeface="Noto Serif"/>
                <a:cs typeface="Noto Serif"/>
                <a:sym typeface="Noto Serif"/>
              </a:rPr>
              <a:t>Muslim</a:t>
            </a:r>
            <a:r>
              <a:rPr lang="en-US" sz="1569">
                <a:solidFill>
                  <a:srgbClr val="000000"/>
                </a:solidFill>
                <a:latin typeface="Noto Serif"/>
                <a:ea typeface="Noto Serif"/>
                <a:cs typeface="Noto Serif"/>
                <a:sym typeface="Noto Serif"/>
              </a:rPr>
              <a:t> </a:t>
            </a:r>
            <a:r>
              <a:rPr lang="en-US" sz="1569">
                <a:solidFill>
                  <a:srgbClr val="3A3A3A"/>
                </a:solidFill>
                <a:latin typeface="Noto Serif"/>
                <a:ea typeface="Noto Serif"/>
                <a:cs typeface="Noto Serif"/>
                <a:sym typeface="Noto Serif"/>
              </a:rPr>
              <a:t>Contexts</a:t>
            </a:r>
          </a:p>
        </p:txBody>
      </p:sp>
      <p:sp>
        <p:nvSpPr>
          <p:cNvPr id="6" name="TextBox 6"/>
          <p:cNvSpPr txBox="1"/>
          <p:nvPr/>
        </p:nvSpPr>
        <p:spPr>
          <a:xfrm>
            <a:off x="1405719" y="2555076"/>
            <a:ext cx="1561319" cy="244164"/>
          </a:xfrm>
          <a:prstGeom prst="rect">
            <a:avLst/>
          </a:prstGeom>
        </p:spPr>
        <p:txBody>
          <a:bodyPr lIns="0" tIns="0" rIns="0" bIns="0" rtlCol="0" anchor="t">
            <a:spAutoFit/>
          </a:bodyPr>
          <a:lstStyle/>
          <a:p>
            <a:pPr algn="l">
              <a:lnSpc>
                <a:spcPts val="1831"/>
              </a:lnSpc>
            </a:pPr>
            <a:r>
              <a:rPr lang="en-US" sz="1307">
                <a:solidFill>
                  <a:srgbClr val="4C4C4C"/>
                </a:solidFill>
                <a:latin typeface="Noto Serif"/>
                <a:ea typeface="Noto Serif"/>
                <a:cs typeface="Noto Serif"/>
                <a:sym typeface="Noto Serif"/>
              </a:rPr>
              <a:t>Internal Legitimacy</a:t>
            </a:r>
          </a:p>
        </p:txBody>
      </p:sp>
      <p:sp>
        <p:nvSpPr>
          <p:cNvPr id="7" name="TextBox 7"/>
          <p:cNvSpPr txBox="1"/>
          <p:nvPr/>
        </p:nvSpPr>
        <p:spPr>
          <a:xfrm>
            <a:off x="2018271" y="2851198"/>
            <a:ext cx="35243" cy="174355"/>
          </a:xfrm>
          <a:prstGeom prst="rect">
            <a:avLst/>
          </a:prstGeom>
        </p:spPr>
        <p:txBody>
          <a:bodyPr lIns="0" tIns="0" rIns="0" bIns="0" rtlCol="0" anchor="t">
            <a:spAutoFit/>
          </a:bodyPr>
          <a:lstStyle/>
          <a:p>
            <a:pPr algn="l">
              <a:lnSpc>
                <a:spcPts val="1464"/>
              </a:lnSpc>
            </a:pPr>
            <a:r>
              <a:rPr lang="en-US" sz="1046">
                <a:solidFill>
                  <a:srgbClr val="4C4C4C"/>
                </a:solidFill>
                <a:latin typeface="Noto Serif"/>
                <a:ea typeface="Noto Serif"/>
                <a:cs typeface="Noto Serif"/>
                <a:sym typeface="Noto Serif"/>
              </a:rPr>
              <a:t> </a:t>
            </a:r>
          </a:p>
        </p:txBody>
      </p:sp>
      <p:sp>
        <p:nvSpPr>
          <p:cNvPr id="8" name="TextBox 8"/>
          <p:cNvSpPr txBox="1"/>
          <p:nvPr/>
        </p:nvSpPr>
        <p:spPr>
          <a:xfrm>
            <a:off x="1405719" y="4355301"/>
            <a:ext cx="1393088" cy="244164"/>
          </a:xfrm>
          <a:prstGeom prst="rect">
            <a:avLst/>
          </a:prstGeom>
        </p:spPr>
        <p:txBody>
          <a:bodyPr lIns="0" tIns="0" rIns="0" bIns="0" rtlCol="0" anchor="t">
            <a:spAutoFit/>
          </a:bodyPr>
          <a:lstStyle/>
          <a:p>
            <a:pPr algn="l">
              <a:lnSpc>
                <a:spcPts val="1831"/>
              </a:lnSpc>
            </a:pPr>
            <a:r>
              <a:rPr lang="en-US" sz="1307">
                <a:solidFill>
                  <a:srgbClr val="4C4C4C"/>
                </a:solidFill>
                <a:latin typeface="Noto Serif"/>
                <a:ea typeface="Noto Serif"/>
                <a:cs typeface="Noto Serif"/>
                <a:sym typeface="Noto Serif"/>
              </a:rPr>
              <a:t>Shared Principles</a:t>
            </a:r>
          </a:p>
        </p:txBody>
      </p:sp>
      <p:sp>
        <p:nvSpPr>
          <p:cNvPr id="9" name="TextBox 9"/>
          <p:cNvSpPr txBox="1"/>
          <p:nvPr/>
        </p:nvSpPr>
        <p:spPr>
          <a:xfrm>
            <a:off x="1942519" y="4651423"/>
            <a:ext cx="35243" cy="174355"/>
          </a:xfrm>
          <a:prstGeom prst="rect">
            <a:avLst/>
          </a:prstGeom>
        </p:spPr>
        <p:txBody>
          <a:bodyPr lIns="0" tIns="0" rIns="0" bIns="0" rtlCol="0" anchor="t">
            <a:spAutoFit/>
          </a:bodyPr>
          <a:lstStyle/>
          <a:p>
            <a:pPr algn="l">
              <a:lnSpc>
                <a:spcPts val="1464"/>
              </a:lnSpc>
            </a:pPr>
            <a:r>
              <a:rPr lang="en-US" sz="1046">
                <a:solidFill>
                  <a:srgbClr val="4C4C4C"/>
                </a:solidFill>
                <a:latin typeface="Noto Serif"/>
                <a:ea typeface="Noto Serif"/>
                <a:cs typeface="Noto Serif"/>
                <a:sym typeface="Noto Serif"/>
              </a:rPr>
              <a:t> </a:t>
            </a:r>
          </a:p>
        </p:txBody>
      </p:sp>
      <p:sp>
        <p:nvSpPr>
          <p:cNvPr id="10" name="TextBox 10"/>
          <p:cNvSpPr txBox="1"/>
          <p:nvPr/>
        </p:nvSpPr>
        <p:spPr>
          <a:xfrm>
            <a:off x="1405719" y="1659726"/>
            <a:ext cx="2207285" cy="244164"/>
          </a:xfrm>
          <a:prstGeom prst="rect">
            <a:avLst/>
          </a:prstGeom>
        </p:spPr>
        <p:txBody>
          <a:bodyPr lIns="0" tIns="0" rIns="0" bIns="0" rtlCol="0" anchor="t">
            <a:spAutoFit/>
          </a:bodyPr>
          <a:lstStyle/>
          <a:p>
            <a:pPr algn="l">
              <a:lnSpc>
                <a:spcPts val="1831"/>
              </a:lnSpc>
            </a:pPr>
            <a:r>
              <a:rPr lang="en-US" sz="1307">
                <a:solidFill>
                  <a:srgbClr val="4C4C4C"/>
                </a:solidFill>
                <a:latin typeface="Noto Serif"/>
                <a:ea typeface="Noto Serif"/>
                <a:cs typeface="Noto Serif"/>
                <a:sym typeface="Noto Serif"/>
              </a:rPr>
              <a:t>Consistent Baseline Position</a:t>
            </a:r>
          </a:p>
        </p:txBody>
      </p:sp>
      <p:sp>
        <p:nvSpPr>
          <p:cNvPr id="11" name="TextBox 11"/>
          <p:cNvSpPr txBox="1"/>
          <p:nvPr/>
        </p:nvSpPr>
        <p:spPr>
          <a:xfrm>
            <a:off x="1904219" y="1955848"/>
            <a:ext cx="35243" cy="174355"/>
          </a:xfrm>
          <a:prstGeom prst="rect">
            <a:avLst/>
          </a:prstGeom>
        </p:spPr>
        <p:txBody>
          <a:bodyPr lIns="0" tIns="0" rIns="0" bIns="0" rtlCol="0" anchor="t">
            <a:spAutoFit/>
          </a:bodyPr>
          <a:lstStyle/>
          <a:p>
            <a:pPr algn="l">
              <a:lnSpc>
                <a:spcPts val="1464"/>
              </a:lnSpc>
            </a:pPr>
            <a:r>
              <a:rPr lang="en-US" sz="1046">
                <a:solidFill>
                  <a:srgbClr val="4C4C4C"/>
                </a:solidFill>
                <a:latin typeface="Noto Serif"/>
                <a:ea typeface="Noto Serif"/>
                <a:cs typeface="Noto Serif"/>
                <a:sym typeface="Noto Serif"/>
              </a:rPr>
              <a:t> </a:t>
            </a:r>
          </a:p>
        </p:txBody>
      </p:sp>
      <p:sp>
        <p:nvSpPr>
          <p:cNvPr id="12" name="TextBox 12"/>
          <p:cNvSpPr txBox="1"/>
          <p:nvPr/>
        </p:nvSpPr>
        <p:spPr>
          <a:xfrm>
            <a:off x="1405719" y="3450426"/>
            <a:ext cx="2404281" cy="216406"/>
          </a:xfrm>
          <a:prstGeom prst="rect">
            <a:avLst/>
          </a:prstGeom>
        </p:spPr>
        <p:txBody>
          <a:bodyPr wrap="square" lIns="0" tIns="0" rIns="0" bIns="0" rtlCol="0" anchor="t">
            <a:spAutoFit/>
          </a:bodyPr>
          <a:lstStyle/>
          <a:p>
            <a:pPr algn="l">
              <a:lnSpc>
                <a:spcPts val="1831"/>
              </a:lnSpc>
            </a:pPr>
            <a:r>
              <a:rPr lang="en-US" sz="1307" dirty="0">
                <a:solidFill>
                  <a:srgbClr val="4C4C4C"/>
                </a:solidFill>
                <a:latin typeface="Noto Serif"/>
                <a:ea typeface="Noto Serif"/>
                <a:cs typeface="Noto Serif"/>
                <a:sym typeface="Noto Serif"/>
              </a:rPr>
              <a:t>Focus on Codified Laws</a:t>
            </a:r>
          </a:p>
        </p:txBody>
      </p:sp>
      <p:sp>
        <p:nvSpPr>
          <p:cNvPr id="13" name="TextBox 13"/>
          <p:cNvSpPr txBox="1"/>
          <p:nvPr/>
        </p:nvSpPr>
        <p:spPr>
          <a:xfrm>
            <a:off x="1876254" y="3746548"/>
            <a:ext cx="35243" cy="174355"/>
          </a:xfrm>
          <a:prstGeom prst="rect">
            <a:avLst/>
          </a:prstGeom>
        </p:spPr>
        <p:txBody>
          <a:bodyPr lIns="0" tIns="0" rIns="0" bIns="0" rtlCol="0" anchor="t">
            <a:spAutoFit/>
          </a:bodyPr>
          <a:lstStyle/>
          <a:p>
            <a:pPr algn="l">
              <a:lnSpc>
                <a:spcPts val="1464"/>
              </a:lnSpc>
            </a:pPr>
            <a:r>
              <a:rPr lang="en-US" sz="1046">
                <a:solidFill>
                  <a:srgbClr val="4C4C4C"/>
                </a:solidFill>
                <a:latin typeface="Noto Serif"/>
                <a:ea typeface="Noto Serif"/>
                <a:cs typeface="Noto Serif"/>
                <a:sym typeface="Noto Serif"/>
              </a:rPr>
              <a:t> </a:t>
            </a:r>
          </a:p>
        </p:txBody>
      </p:sp>
      <p:sp>
        <p:nvSpPr>
          <p:cNvPr id="14" name="TextBox 14"/>
          <p:cNvSpPr txBox="1"/>
          <p:nvPr/>
        </p:nvSpPr>
        <p:spPr>
          <a:xfrm>
            <a:off x="1405719" y="4661853"/>
            <a:ext cx="5989756" cy="163925"/>
          </a:xfrm>
          <a:prstGeom prst="rect">
            <a:avLst/>
          </a:prstGeom>
        </p:spPr>
        <p:txBody>
          <a:bodyPr lIns="0" tIns="0" rIns="0" bIns="0" rtlCol="0" anchor="t">
            <a:spAutoFit/>
          </a:bodyPr>
          <a:lstStyle/>
          <a:p>
            <a:pPr algn="l">
              <a:lnSpc>
                <a:spcPts val="1464"/>
              </a:lnSpc>
            </a:pPr>
            <a:r>
              <a:rPr lang="en-US" sz="1046">
                <a:solidFill>
                  <a:srgbClr val="4C4C4C"/>
                </a:solidFill>
                <a:latin typeface="Noto Serif"/>
                <a:ea typeface="Noto Serif"/>
                <a:cs typeface="Noto Serif"/>
                <a:sym typeface="Noto Serif"/>
              </a:rPr>
              <a:t>Use shared principles to avoid polarised debates and build common ground</a:t>
            </a:r>
          </a:p>
        </p:txBody>
      </p:sp>
      <p:sp>
        <p:nvSpPr>
          <p:cNvPr id="15" name="TextBox 15"/>
          <p:cNvSpPr txBox="1"/>
          <p:nvPr/>
        </p:nvSpPr>
        <p:spPr>
          <a:xfrm>
            <a:off x="1405719" y="1966278"/>
            <a:ext cx="9191925" cy="163925"/>
          </a:xfrm>
          <a:prstGeom prst="rect">
            <a:avLst/>
          </a:prstGeom>
        </p:spPr>
        <p:txBody>
          <a:bodyPr lIns="0" tIns="0" rIns="0" bIns="0" rtlCol="0" anchor="t">
            <a:spAutoFit/>
          </a:bodyPr>
          <a:lstStyle/>
          <a:p>
            <a:pPr algn="l">
              <a:lnSpc>
                <a:spcPts val="1464"/>
              </a:lnSpc>
            </a:pPr>
            <a:r>
              <a:rPr lang="en-US" sz="1046">
                <a:solidFill>
                  <a:srgbClr val="4C4C4C"/>
                </a:solidFill>
                <a:latin typeface="Noto Serif"/>
                <a:ea typeface="Noto Serif"/>
                <a:cs typeface="Noto Serif"/>
                <a:sym typeface="Noto Serif"/>
              </a:rPr>
              <a:t>Engagement with Muslim-majority states requires a consistent baseline position grounded in both legal frameworks</a:t>
            </a:r>
          </a:p>
        </p:txBody>
      </p:sp>
      <p:sp>
        <p:nvSpPr>
          <p:cNvPr id="16" name="TextBox 16"/>
          <p:cNvSpPr txBox="1"/>
          <p:nvPr/>
        </p:nvSpPr>
        <p:spPr>
          <a:xfrm>
            <a:off x="1405719" y="2861628"/>
            <a:ext cx="8665760" cy="163925"/>
          </a:xfrm>
          <a:prstGeom prst="rect">
            <a:avLst/>
          </a:prstGeom>
        </p:spPr>
        <p:txBody>
          <a:bodyPr lIns="0" tIns="0" rIns="0" bIns="0" rtlCol="0" anchor="t">
            <a:spAutoFit/>
          </a:bodyPr>
          <a:lstStyle/>
          <a:p>
            <a:pPr algn="l">
              <a:lnSpc>
                <a:spcPts val="1464"/>
              </a:lnSpc>
            </a:pPr>
            <a:r>
              <a:rPr lang="en-US" sz="1046">
                <a:solidFill>
                  <a:srgbClr val="4C4C4C"/>
                </a:solidFill>
                <a:latin typeface="Noto Serif"/>
                <a:ea typeface="Noto Serif"/>
                <a:cs typeface="Noto Serif"/>
                <a:sym typeface="Noto Serif"/>
              </a:rPr>
              <a:t>Arguments framed only in international law may be resisted as external. Islamic legal principles provide internal legitimacy for reform</a:t>
            </a:r>
          </a:p>
        </p:txBody>
      </p:sp>
      <p:sp>
        <p:nvSpPr>
          <p:cNvPr id="17" name="TextBox 17"/>
          <p:cNvSpPr txBox="1"/>
          <p:nvPr/>
        </p:nvSpPr>
        <p:spPr>
          <a:xfrm>
            <a:off x="643920" y="5282365"/>
            <a:ext cx="9511341" cy="491795"/>
          </a:xfrm>
          <a:prstGeom prst="rect">
            <a:avLst/>
          </a:prstGeom>
        </p:spPr>
        <p:txBody>
          <a:bodyPr lIns="0" tIns="0" rIns="0" bIns="0" rtlCol="0" anchor="t">
            <a:spAutoFit/>
          </a:bodyPr>
          <a:lstStyle/>
          <a:p>
            <a:pPr algn="l">
              <a:lnSpc>
                <a:spcPts val="2007"/>
              </a:lnSpc>
            </a:pPr>
            <a:r>
              <a:rPr lang="en-US" sz="1400" b="1">
                <a:solidFill>
                  <a:srgbClr val="4C4C4C"/>
                </a:solidFill>
                <a:latin typeface="Noto Serif Bold"/>
                <a:ea typeface="Noto Serif Bold"/>
                <a:cs typeface="Noto Serif Bold"/>
                <a:sym typeface="Noto Serif Bold"/>
              </a:rPr>
              <a:t>Fragmented advocacy risks contradiction and weakens reform efforts.</a:t>
            </a:r>
            <a:r>
              <a:rPr lang="en-US" sz="1400">
                <a:solidFill>
                  <a:srgbClr val="4C4C4C"/>
                </a:solidFill>
                <a:latin typeface="Noto Serif"/>
                <a:ea typeface="Noto Serif"/>
                <a:cs typeface="Noto Serif"/>
                <a:sym typeface="Noto Serif"/>
              </a:rPr>
              <a:t> A unified approach grounded in both Islamic law and IHRL strengthens policy engagement and reform outcomes.</a:t>
            </a:r>
          </a:p>
        </p:txBody>
      </p:sp>
      <p:sp>
        <p:nvSpPr>
          <p:cNvPr id="18" name="TextBox 18"/>
          <p:cNvSpPr txBox="1"/>
          <p:nvPr/>
        </p:nvSpPr>
        <p:spPr>
          <a:xfrm>
            <a:off x="1405719" y="3756978"/>
            <a:ext cx="9191925" cy="163925"/>
          </a:xfrm>
          <a:prstGeom prst="rect">
            <a:avLst/>
          </a:prstGeom>
        </p:spPr>
        <p:txBody>
          <a:bodyPr lIns="0" tIns="0" rIns="0" bIns="0" rtlCol="0" anchor="t">
            <a:spAutoFit/>
          </a:bodyPr>
          <a:lstStyle/>
          <a:p>
            <a:pPr algn="l">
              <a:lnSpc>
                <a:spcPts val="1464"/>
              </a:lnSpc>
            </a:pPr>
            <a:r>
              <a:rPr lang="en-US" sz="1046">
                <a:solidFill>
                  <a:srgbClr val="4C4C4C"/>
                </a:solidFill>
                <a:latin typeface="Noto Serif"/>
                <a:ea typeface="Noto Serif"/>
                <a:cs typeface="Noto Serif"/>
                <a:sym typeface="Noto Serif"/>
              </a:rPr>
              <a:t>Focus on codified laws and safeguards, not abstract theology—e.g., translation of international guidelines on drug policy with Islamic principles</a:t>
            </a:r>
          </a:p>
        </p:txBody>
      </p:sp>
      <p:sp>
        <p:nvSpPr>
          <p:cNvPr id="19" name="Freeform 19"/>
          <p:cNvSpPr/>
          <p:nvPr/>
        </p:nvSpPr>
        <p:spPr>
          <a:xfrm>
            <a:off x="643920" y="2475439"/>
            <a:ext cx="660801" cy="788324"/>
          </a:xfrm>
          <a:custGeom>
            <a:avLst/>
            <a:gdLst/>
            <a:ahLst/>
            <a:cxnLst/>
            <a:rect l="l" t="t" r="r" b="b"/>
            <a:pathLst>
              <a:path w="660801" h="788324">
                <a:moveTo>
                  <a:pt x="0" y="0"/>
                </a:moveTo>
                <a:lnTo>
                  <a:pt x="660802" y="0"/>
                </a:lnTo>
                <a:lnTo>
                  <a:pt x="660802" y="788324"/>
                </a:lnTo>
                <a:lnTo>
                  <a:pt x="0" y="788324"/>
                </a:lnTo>
                <a:lnTo>
                  <a:pt x="0" y="0"/>
                </a:lnTo>
                <a:close/>
              </a:path>
            </a:pathLst>
          </a:custGeom>
          <a:blipFill>
            <a:blip r:embed="rId2">
              <a:extLst>
                <a:ext uri="{96DAC541-7B7A-43D3-8B79-37D633B846F1}">
                  <asvg:svgBlip xmlns:asvg="http://schemas.microsoft.com/office/drawing/2016/SVG/main" r:embed="rId3"/>
                </a:ext>
              </a:extLst>
            </a:blip>
            <a:stretch>
              <a:fillRect l="-111469" t="-309532" r="-1478759" b="-395402"/>
            </a:stretch>
          </a:blipFill>
        </p:spPr>
        <p:txBody>
          <a:bodyPr/>
          <a:lstStyle/>
          <a:p>
            <a:endParaRPr lang="en-US"/>
          </a:p>
        </p:txBody>
      </p:sp>
      <p:sp>
        <p:nvSpPr>
          <p:cNvPr id="20" name="Freeform 20"/>
          <p:cNvSpPr/>
          <p:nvPr/>
        </p:nvSpPr>
        <p:spPr>
          <a:xfrm>
            <a:off x="678699" y="3337405"/>
            <a:ext cx="591243" cy="799917"/>
          </a:xfrm>
          <a:custGeom>
            <a:avLst/>
            <a:gdLst/>
            <a:ahLst/>
            <a:cxnLst/>
            <a:rect l="l" t="t" r="r" b="b"/>
            <a:pathLst>
              <a:path w="591243" h="799917">
                <a:moveTo>
                  <a:pt x="0" y="0"/>
                </a:moveTo>
                <a:lnTo>
                  <a:pt x="591244" y="0"/>
                </a:lnTo>
                <a:lnTo>
                  <a:pt x="591244" y="799918"/>
                </a:lnTo>
                <a:lnTo>
                  <a:pt x="0" y="799918"/>
                </a:lnTo>
                <a:lnTo>
                  <a:pt x="0" y="0"/>
                </a:lnTo>
                <a:close/>
              </a:path>
            </a:pathLst>
          </a:custGeom>
          <a:blipFill>
            <a:blip r:embed="rId2">
              <a:extLst>
                <a:ext uri="{96DAC541-7B7A-43D3-8B79-37D633B846F1}">
                  <asvg:svgBlip xmlns:asvg="http://schemas.microsoft.com/office/drawing/2016/SVG/main" r:embed="rId3"/>
                </a:ext>
              </a:extLst>
            </a:blip>
            <a:stretch>
              <a:fillRect l="-164379" t="-411271" r="-1624700" b="-281997"/>
            </a:stretch>
          </a:blipFill>
        </p:spPr>
        <p:txBody>
          <a:bodyPr/>
          <a:lstStyle/>
          <a:p>
            <a:endParaRPr lang="en-US"/>
          </a:p>
        </p:txBody>
      </p:sp>
      <p:sp>
        <p:nvSpPr>
          <p:cNvPr id="21" name="Freeform 21"/>
          <p:cNvSpPr/>
          <p:nvPr/>
        </p:nvSpPr>
        <p:spPr>
          <a:xfrm>
            <a:off x="643920" y="4216895"/>
            <a:ext cx="683987" cy="765138"/>
          </a:xfrm>
          <a:custGeom>
            <a:avLst/>
            <a:gdLst/>
            <a:ahLst/>
            <a:cxnLst/>
            <a:rect l="l" t="t" r="r" b="b"/>
            <a:pathLst>
              <a:path w="683987" h="765138">
                <a:moveTo>
                  <a:pt x="0" y="0"/>
                </a:moveTo>
                <a:lnTo>
                  <a:pt x="683988" y="0"/>
                </a:lnTo>
                <a:lnTo>
                  <a:pt x="683988" y="765139"/>
                </a:lnTo>
                <a:lnTo>
                  <a:pt x="0" y="765139"/>
                </a:lnTo>
                <a:lnTo>
                  <a:pt x="0" y="0"/>
                </a:lnTo>
                <a:close/>
              </a:path>
            </a:pathLst>
          </a:custGeom>
          <a:blipFill>
            <a:blip r:embed="rId2">
              <a:extLst>
                <a:ext uri="{96DAC541-7B7A-43D3-8B79-37D633B846F1}">
                  <asvg:svgBlip xmlns:asvg="http://schemas.microsoft.com/office/drawing/2016/SVG/main" r:embed="rId3"/>
                </a:ext>
              </a:extLst>
            </a:blip>
            <a:stretch>
              <a:fillRect l="-162930" t="-545564" r="-1370003" b="-183761"/>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4EDCEEC58F924B8688429696C030D2" ma:contentTypeVersion="19" ma:contentTypeDescription="Create a new document." ma:contentTypeScope="" ma:versionID="b4d8bdf56c9ebdc58dfe75d904c50a7a">
  <xsd:schema xmlns:xsd="http://www.w3.org/2001/XMLSchema" xmlns:xs="http://www.w3.org/2001/XMLSchema" xmlns:p="http://schemas.microsoft.com/office/2006/metadata/properties" xmlns:ns2="e236f8d0-c4c0-4f47-ae05-f87aea30adc7" xmlns:ns3="73ce610f-b889-47d4-8ab5-c38f623799c9" targetNamespace="http://schemas.microsoft.com/office/2006/metadata/properties" ma:root="true" ma:fieldsID="6eb87eb5e6ae4b3023b2eee28dfdb8f0" ns2:_="" ns3:_="">
    <xsd:import namespace="e236f8d0-c4c0-4f47-ae05-f87aea30adc7"/>
    <xsd:import namespace="73ce610f-b889-47d4-8ab5-c38f623799c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36f8d0-c4c0-4f47-ae05-f87aea30ad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8752f36-f899-4024-97aa-312620fde4b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element name="MediaServiceLocation" ma:index="25" nillable="true" ma:displayName="Loca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3ce610f-b889-47d4-8ab5-c38f623799c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c0bfebf-baa6-4c8c-8536-352a9d7474a2}" ma:internalName="TaxCatchAll" ma:showField="CatchAllData" ma:web="73ce610f-b889-47d4-8ab5-c38f623799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236f8d0-c4c0-4f47-ae05-f87aea30adc7">
      <Terms xmlns="http://schemas.microsoft.com/office/infopath/2007/PartnerControls"/>
    </lcf76f155ced4ddcb4097134ff3c332f>
    <TaxCatchAll xmlns="73ce610f-b889-47d4-8ab5-c38f623799c9" xsi:nil="true"/>
  </documentManagement>
</p:properties>
</file>

<file path=customXml/itemProps1.xml><?xml version="1.0" encoding="utf-8"?>
<ds:datastoreItem xmlns:ds="http://schemas.openxmlformats.org/officeDocument/2006/customXml" ds:itemID="{42B6A87C-0AEC-4E0D-80FD-24729B1BD9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36f8d0-c4c0-4f47-ae05-f87aea30adc7"/>
    <ds:schemaRef ds:uri="73ce610f-b889-47d4-8ab5-c38f623799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C1B98A3-B9A5-460F-AB7A-D55B1C2071A8}">
  <ds:schemaRefs>
    <ds:schemaRef ds:uri="http://schemas.microsoft.com/sharepoint/v3/contenttype/forms"/>
  </ds:schemaRefs>
</ds:datastoreItem>
</file>

<file path=customXml/itemProps3.xml><?xml version="1.0" encoding="utf-8"?>
<ds:datastoreItem xmlns:ds="http://schemas.openxmlformats.org/officeDocument/2006/customXml" ds:itemID="{1BAAFEDE-23D3-4830-B65A-7B971398E5F1}">
  <ds:schemaRefs>
    <ds:schemaRef ds:uri="http://schemas.microsoft.com/office/infopath/2007/PartnerControls"/>
    <ds:schemaRef ds:uri="http://purl.org/dc/elements/1.1/"/>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purl.org/dc/terms/"/>
    <ds:schemaRef ds:uri="73ce610f-b889-47d4-8ab5-c38f623799c9"/>
    <ds:schemaRef ds:uri="e236f8d0-c4c0-4f47-ae05-f87aea30adc7"/>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TotalTime>
  <Words>833</Words>
  <Application>Microsoft Office PowerPoint</Application>
  <PresentationFormat>Custom</PresentationFormat>
  <Paragraphs>114</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Noto Sans</vt:lpstr>
      <vt:lpstr>Noto Serif Bold Italics</vt:lpstr>
      <vt:lpstr>Arial</vt:lpstr>
      <vt:lpstr>Calibri</vt:lpstr>
      <vt:lpstr>Noto Serif Italics</vt:lpstr>
      <vt:lpstr>Noto Serif Bold</vt:lpstr>
      <vt:lpstr>Noto 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JPP Islam-and-Drug-Policy-Updated</dc:title>
  <dc:creator>DPPM - SKPA</dc:creator>
  <cp:lastModifiedBy>Loena Le Goff - Gestin</cp:lastModifiedBy>
  <cp:revision>2</cp:revision>
  <dcterms:created xsi:type="dcterms:W3CDTF">2006-08-16T00:00:00Z</dcterms:created>
  <dcterms:modified xsi:type="dcterms:W3CDTF">2026-05-05T14:28:17Z</dcterms:modified>
  <dc:identifier>DAHIJKA8I0g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0x010100814EDCEEC58F924B8688429696C030D2</vt:lpwstr>
  </property>
  <property fmtid="{D5CDD505-2E9C-101B-9397-08002B2CF9AE}" pid="3" name="MediaServiceImageTags">
    <vt:lpwstr/>
  </property>
</Properties>
</file>