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87" r:id="rId5"/>
    <p:sldId id="284" r:id="rId6"/>
    <p:sldId id="2147483228" r:id="rId7"/>
    <p:sldId id="2147483219" r:id="rId8"/>
    <p:sldId id="2147483226" r:id="rId9"/>
    <p:sldId id="2147483225" r:id="rId10"/>
    <p:sldId id="2147483223" r:id="rId11"/>
    <p:sldId id="288" r:id="rId12"/>
    <p:sldId id="285" r:id="rId13"/>
    <p:sldId id="2147483221" r:id="rId14"/>
    <p:sldId id="2147472058" r:id="rId15"/>
    <p:sldId id="2147483222" r:id="rId16"/>
    <p:sldId id="214748322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7" autoAdjust="0"/>
    <p:restoredTop sz="96223"/>
  </p:normalViewPr>
  <p:slideViewPr>
    <p:cSldViewPr snapToGrid="0" showGuides="1">
      <p:cViewPr>
        <p:scale>
          <a:sx n="113" d="100"/>
          <a:sy n="113" d="100"/>
        </p:scale>
        <p:origin x="144" y="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3501" y="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'8_HIV prevalence by gender'!$G$1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BF5D5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644324474847331E-17"/>
                  <c:y val="0.108577858574314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F2-CF40-9F4B-13EC69BB11E2}"/>
                </c:ext>
              </c:extLst>
            </c:dLbl>
            <c:dLbl>
              <c:idx val="1"/>
              <c:layout>
                <c:manualLayout>
                  <c:x val="-5.0577297899389325E-17"/>
                  <c:y val="8.4122244626660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F2-CF40-9F4B-13EC69BB1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'8_HIV prevalence by gender'!$K$2:$K$4</c:f>
                <c:numCache>
                  <c:formatCode>General</c:formatCode>
                  <c:ptCount val="3"/>
                  <c:pt idx="0">
                    <c:v>3.9987833220229798</c:v>
                  </c:pt>
                  <c:pt idx="1">
                    <c:v>2.8628661228277501</c:v>
                  </c:pt>
                  <c:pt idx="2">
                    <c:v>6.0655121233443996</c:v>
                  </c:pt>
                </c:numCache>
              </c:numRef>
            </c:plus>
            <c:minus>
              <c:numRef>
                <c:f>'8_HIV prevalence by gender'!$L$2:$L$4</c:f>
                <c:numCache>
                  <c:formatCode>General</c:formatCode>
                  <c:ptCount val="3"/>
                  <c:pt idx="0">
                    <c:v>3.9522532562499602</c:v>
                  </c:pt>
                  <c:pt idx="1">
                    <c:v>2.8205918503654899</c:v>
                  </c:pt>
                  <c:pt idx="2">
                    <c:v>6.11585141610826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'8_HIV prevalence by gender'!$F$2:$F$4</c:f>
              <c:strCache>
                <c:ptCount val="3"/>
                <c:pt idx="0">
                  <c:v>Livingstone</c:v>
                </c:pt>
                <c:pt idx="1">
                  <c:v>Lusaka</c:v>
                </c:pt>
                <c:pt idx="2">
                  <c:v>Ndola</c:v>
                </c:pt>
              </c:strCache>
            </c:strRef>
          </c:cat>
          <c:val>
            <c:numRef>
              <c:f>'8_HIV prevalence by gender'!$G$2:$G$4</c:f>
              <c:numCache>
                <c:formatCode>0.0</c:formatCode>
                <c:ptCount val="3"/>
                <c:pt idx="0">
                  <c:v>12.242147304575999</c:v>
                </c:pt>
                <c:pt idx="1">
                  <c:v>7.3240526207469596</c:v>
                </c:pt>
                <c:pt idx="2">
                  <c:v>21.306612738487299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F2-CF40-9F4B-13EC69BB11E2}"/>
            </c:ext>
          </c:extLst>
        </c:ser>
        <c:ser>
          <c:idx val="1"/>
          <c:order val="1"/>
          <c:tx>
            <c:strRef>
              <c:f>'8_HIV prevalence by gender'!$H$1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81A3A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88648949694662E-17"/>
                  <c:y val="7.3846495547163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F2-CF40-9F4B-13EC69BB11E2}"/>
                </c:ext>
              </c:extLst>
            </c:dLbl>
            <c:dLbl>
              <c:idx val="1"/>
              <c:layout>
                <c:manualLayout>
                  <c:x val="0"/>
                  <c:y val="6.85526744828954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F2-CF40-9F4B-13EC69BB11E2}"/>
                </c:ext>
              </c:extLst>
            </c:dLbl>
            <c:dLbl>
              <c:idx val="2"/>
              <c:layout>
                <c:manualLayout>
                  <c:x val="1.379396786526733E-3"/>
                  <c:y val="0.133953702421315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F2-CF40-9F4B-13EC69BB1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 Nova" panose="020B05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'8_HIV prevalence by gender'!$M$2:$M$4</c:f>
                <c:numCache>
                  <c:formatCode>General</c:formatCode>
                  <c:ptCount val="3"/>
                  <c:pt idx="0">
                    <c:v>3.0857960476433499</c:v>
                  </c:pt>
                  <c:pt idx="1">
                    <c:v>2.5162348597116999</c:v>
                  </c:pt>
                  <c:pt idx="2">
                    <c:v>6.7086836586968399</c:v>
                  </c:pt>
                </c:numCache>
              </c:numRef>
            </c:plus>
            <c:minus>
              <c:numRef>
                <c:f>'8_HIV prevalence by gender'!$N$2:$N$4</c:f>
                <c:numCache>
                  <c:formatCode>General</c:formatCode>
                  <c:ptCount val="3"/>
                  <c:pt idx="0">
                    <c:v>3.0624953219200401</c:v>
                  </c:pt>
                  <c:pt idx="1">
                    <c:v>2.4922563994343601</c:v>
                  </c:pt>
                  <c:pt idx="2">
                    <c:v>6.7186764466350501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'8_HIV prevalence by gender'!$F$2:$F$4</c:f>
              <c:strCache>
                <c:ptCount val="3"/>
                <c:pt idx="0">
                  <c:v>Livingstone</c:v>
                </c:pt>
                <c:pt idx="1">
                  <c:v>Lusaka</c:v>
                </c:pt>
                <c:pt idx="2">
                  <c:v>Ndola</c:v>
                </c:pt>
              </c:strCache>
            </c:strRef>
          </c:cat>
          <c:val>
            <c:numRef>
              <c:f>'8_HIV prevalence by gender'!$H$2:$H$4</c:f>
              <c:numCache>
                <c:formatCode>0.0</c:formatCode>
                <c:ptCount val="3"/>
                <c:pt idx="0">
                  <c:v>6.0124852908173096</c:v>
                </c:pt>
                <c:pt idx="1">
                  <c:v>5.70132200157129</c:v>
                </c:pt>
                <c:pt idx="2">
                  <c:v>15.1258520723795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F2-CF40-9F4B-13EC69BB11E2}"/>
            </c:ext>
          </c:extLst>
        </c:ser>
        <c:ser>
          <c:idx val="4"/>
          <c:order val="2"/>
          <c:tx>
            <c:strRef>
              <c:f>'8_HIV prevalence by gender'!$I$1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solidFill>
                <a:srgbClr val="5B9BD5">
                  <a:lumMod val="60000"/>
                  <a:lumOff val="40000"/>
                </a:srgbClr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3793967865268343E-3"/>
                  <c:y val="0.1925859605233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F2-CF40-9F4B-13EC69BB1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 Nova" panose="020B05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'8_HIV prevalence by gender'!$O$2:$O$4</c:f>
                <c:numCache>
                  <c:formatCode>General</c:formatCode>
                  <c:ptCount val="3"/>
                  <c:pt idx="0">
                    <c:v>17.465313479060001</c:v>
                  </c:pt>
                  <c:pt idx="1">
                    <c:v>18.069862091013</c:v>
                  </c:pt>
                  <c:pt idx="2">
                    <c:v>11.8175619114732</c:v>
                  </c:pt>
                </c:numCache>
              </c:numRef>
            </c:plus>
            <c:minus>
              <c:numRef>
                <c:f>'8_HIV prevalence by gender'!$P$2:$P$4</c:f>
                <c:numCache>
                  <c:formatCode>General</c:formatCode>
                  <c:ptCount val="3"/>
                  <c:pt idx="0">
                    <c:v>16.923493314725398</c:v>
                  </c:pt>
                  <c:pt idx="1">
                    <c:v>18.069862091013</c:v>
                  </c:pt>
                  <c:pt idx="2">
                    <c:v>12.081932174234099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'8_HIV prevalence by gender'!$F$2:$F$4</c:f>
              <c:strCache>
                <c:ptCount val="3"/>
                <c:pt idx="0">
                  <c:v>Livingstone</c:v>
                </c:pt>
                <c:pt idx="1">
                  <c:v>Lusaka</c:v>
                </c:pt>
                <c:pt idx="2">
                  <c:v>Ndola</c:v>
                </c:pt>
              </c:strCache>
            </c:strRef>
          </c:cat>
          <c:val>
            <c:numRef>
              <c:f>'8_HIV prevalence by gender'!$I$2:$I$4</c:f>
              <c:numCache>
                <c:formatCode>0.0</c:formatCode>
                <c:ptCount val="3"/>
                <c:pt idx="0">
                  <c:v>42.6457561591954</c:v>
                </c:pt>
                <c:pt idx="1">
                  <c:v>48.607163160886799</c:v>
                </c:pt>
                <c:pt idx="2">
                  <c:v>28.791049248263899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EF2-CF40-9F4B-13EC69BB11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46261583"/>
        <c:axId val="1346262831"/>
        <c:extLst/>
      </c:barChart>
      <c:catAx>
        <c:axId val="13462615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6262831"/>
        <c:crosses val="autoZero"/>
        <c:auto val="1"/>
        <c:lblAlgn val="ctr"/>
        <c:lblOffset val="100"/>
        <c:noMultiLvlLbl val="0"/>
      </c:catAx>
      <c:valAx>
        <c:axId val="134626283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626158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48602191700268"/>
          <c:y val="0.33398238349540499"/>
          <c:w val="0.19647876623869939"/>
          <c:h val="0.41422402521712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 Nova" panose="020B05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 Nova" panose="020B05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C9-4A42-8CEA-97F580FCC6D2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C9-4A42-8CEA-97F580FCC6D2}"/>
              </c:ext>
            </c:extLst>
          </c:dPt>
          <c:dPt>
            <c:idx val="2"/>
            <c:bubble3D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C9-4A42-8CEA-97F580FCC6D2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C9-4A42-8CEA-97F580FCC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3-4376-894C-59D6631AD55D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3-4376-894C-59D6631AD55D}"/>
              </c:ext>
            </c:extLst>
          </c:dPt>
          <c:dPt>
            <c:idx val="2"/>
            <c:bubble3D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3-4376-894C-59D6631AD55D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B3-4376-894C-59D6631AD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explosion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B-44C6-B622-322C925D7912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B-44C6-B622-322C925D7912}"/>
              </c:ext>
            </c:extLst>
          </c:dPt>
          <c:dPt>
            <c:idx val="2"/>
            <c:bubble3D val="0"/>
            <c:explosion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FB-44C6-B622-322C925D7912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FB-44C6-B622-322C925D7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2-4C9A-8884-BEADAB2CBC41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72-4C9A-8884-BEADAB2CBC41}"/>
              </c:ext>
            </c:extLst>
          </c:dPt>
          <c:dPt>
            <c:idx val="2"/>
            <c:bubble3D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72-4C9A-8884-BEADAB2CBC41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72-4C9A-8884-BEADAB2CB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4-4604-8169-CFE80B2A08D5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4-4604-8169-CFE80B2A08D5}"/>
              </c:ext>
            </c:extLst>
          </c:dPt>
          <c:dPt>
            <c:idx val="2"/>
            <c:bubble3D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4-4604-8169-CFE80B2A08D5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94-4604-8169-CFE80B2A0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2825475615544"/>
          <c:y val="0.10984060549089801"/>
          <c:w val="0.86044198987811271"/>
          <c:h val="0.74264396937297894"/>
        </c:manualLayout>
      </c:layout>
      <c:lineChart>
        <c:grouping val="standard"/>
        <c:varyColors val="0"/>
        <c:ser>
          <c:idx val="2"/>
          <c:order val="0"/>
          <c:tx>
            <c:strRef>
              <c:f>ART!$AA$41</c:f>
              <c:strCache>
                <c:ptCount val="1"/>
                <c:pt idx="0">
                  <c:v>New Infections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2695343348059931E-2"/>
                  <c:y val="-8.562737577820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FB-48D9-BCFD-EBD604DCB3FB}"/>
                </c:ext>
              </c:extLst>
            </c:dLbl>
            <c:dLbl>
              <c:idx val="14"/>
              <c:layout>
                <c:manualLayout>
                  <c:x val="-8.2472875438867096E-2"/>
                  <c:y val="-0.193228904062037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B-48D9-BCFD-EBD604DCB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ART!$AB$38:$AP$38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ART!$AB$41:$AP$41</c:f>
              <c:numCache>
                <c:formatCode>_-* #,##0_-;\-* #,##0_-;_-* "-"??_-;_-@_-</c:formatCode>
                <c:ptCount val="15"/>
                <c:pt idx="0">
                  <c:v>62921.058590000001</c:v>
                </c:pt>
                <c:pt idx="1">
                  <c:v>65223.476560000003</c:v>
                </c:pt>
                <c:pt idx="2">
                  <c:v>67788.890620000006</c:v>
                </c:pt>
                <c:pt idx="3">
                  <c:v>70696.492190000004</c:v>
                </c:pt>
                <c:pt idx="4">
                  <c:v>71640.023440000004</c:v>
                </c:pt>
                <c:pt idx="5">
                  <c:v>74109.03125</c:v>
                </c:pt>
                <c:pt idx="6">
                  <c:v>74738.34375</c:v>
                </c:pt>
                <c:pt idx="7">
                  <c:v>74833.257809999996</c:v>
                </c:pt>
                <c:pt idx="8">
                  <c:v>70172.851559999996</c:v>
                </c:pt>
                <c:pt idx="9">
                  <c:v>59091.527340000001</c:v>
                </c:pt>
                <c:pt idx="10">
                  <c:v>48430.636720000002</c:v>
                </c:pt>
                <c:pt idx="11">
                  <c:v>42242.09375</c:v>
                </c:pt>
                <c:pt idx="12">
                  <c:v>37631.429689999997</c:v>
                </c:pt>
                <c:pt idx="13">
                  <c:v>32609.355469999999</c:v>
                </c:pt>
                <c:pt idx="14">
                  <c:v>30396.210940000001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FB-48D9-BCFD-EBD604DCB3FB}"/>
            </c:ext>
          </c:extLst>
        </c:ser>
        <c:ser>
          <c:idx val="3"/>
          <c:order val="1"/>
          <c:tx>
            <c:strRef>
              <c:f>ART!$AA$42</c:f>
              <c:strCache>
                <c:ptCount val="1"/>
                <c:pt idx="0">
                  <c:v>AIDS Deaths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142142821812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FB-48D9-BCFD-EBD604DCB3FB}"/>
                </c:ext>
              </c:extLst>
            </c:dLbl>
            <c:dLbl>
              <c:idx val="14"/>
              <c:layout>
                <c:manualLayout>
                  <c:x val="-6.7388678192418644E-2"/>
                  <c:y val="0.105993118678836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FB-48D9-BCFD-EBD604DCB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ART!$AB$38:$AP$38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ART!$AB$42:$AP$42</c:f>
              <c:numCache>
                <c:formatCode>_-* #,##0_-;\-* #,##0_-;_-* "-"??_-;_-@_-</c:formatCode>
                <c:ptCount val="15"/>
                <c:pt idx="0">
                  <c:v>30806.523440000001</c:v>
                </c:pt>
                <c:pt idx="1">
                  <c:v>29947.904299999998</c:v>
                </c:pt>
                <c:pt idx="2">
                  <c:v>28491.216799999998</c:v>
                </c:pt>
                <c:pt idx="3">
                  <c:v>27504.949219999999</c:v>
                </c:pt>
                <c:pt idx="4">
                  <c:v>27052.1875</c:v>
                </c:pt>
                <c:pt idx="5">
                  <c:v>27385.529299999998</c:v>
                </c:pt>
                <c:pt idx="6">
                  <c:v>26386.03125</c:v>
                </c:pt>
                <c:pt idx="7">
                  <c:v>26235.70117</c:v>
                </c:pt>
                <c:pt idx="8">
                  <c:v>28431.556639999999</c:v>
                </c:pt>
                <c:pt idx="9">
                  <c:v>29230.560549999998</c:v>
                </c:pt>
                <c:pt idx="10">
                  <c:v>30031.369139999999</c:v>
                </c:pt>
                <c:pt idx="11">
                  <c:v>29701.257809999999</c:v>
                </c:pt>
                <c:pt idx="12">
                  <c:v>28801.316409999999</c:v>
                </c:pt>
                <c:pt idx="13">
                  <c:v>27260.609380000002</c:v>
                </c:pt>
                <c:pt idx="14">
                  <c:v>26035.525389999999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FB-48D9-BCFD-EBD604DCB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9067264"/>
        <c:axId val="1729068224"/>
      </c:lineChart>
      <c:catAx>
        <c:axId val="17290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068224"/>
        <c:crossesAt val="0"/>
        <c:auto val="1"/>
        <c:lblAlgn val="ctr"/>
        <c:lblOffset val="100"/>
        <c:noMultiLvlLbl val="0"/>
      </c:catAx>
      <c:valAx>
        <c:axId val="17290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067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12230467161224"/>
          <c:y val="2.2071599411916311E-2"/>
          <c:w val="0.47179381609816079"/>
          <c:h val="7.1744397677717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59592776058444"/>
          <c:y val="0.12783944025176225"/>
          <c:w val="0.68295599313390465"/>
          <c:h val="0.790808188678934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D-4847-8D77-3421ED151C44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D-4847-8D77-3421ED151C44}"/>
              </c:ext>
            </c:extLst>
          </c:dPt>
          <c:dPt>
            <c:idx val="2"/>
            <c:bubble3D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D-4847-8D77-3421ED151C44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6D-4847-8D77-3421ED151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53-4525-BFCC-948ED4934F1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53-4525-BFCC-948ED4934F10}"/>
              </c:ext>
            </c:extLst>
          </c:dPt>
          <c:dPt>
            <c:idx val="2"/>
            <c:bubble3D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53-4525-BFCC-948ED4934F10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53-4525-BFCC-948ED4934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E-4A45-81F9-73C38D218C49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E-4A45-81F9-73C38D218C49}"/>
              </c:ext>
            </c:extLst>
          </c:dPt>
          <c:dPt>
            <c:idx val="2"/>
            <c:bubble3D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E-4A45-81F9-73C38D218C49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0E-4A45-81F9-73C38D218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59592776058444"/>
          <c:y val="0.12783944025176225"/>
          <c:w val="0.68295599313390465"/>
          <c:h val="0.790808188678934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9-494E-B78E-A9E331B88A32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9-494E-B78E-A9E331B88A32}"/>
              </c:ext>
            </c:extLst>
          </c:dPt>
          <c:dPt>
            <c:idx val="2"/>
            <c:bubble3D val="0"/>
            <c:spPr>
              <a:solidFill>
                <a:srgbClr val="23A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A9-494E-B78E-A9E331B88A32}"/>
              </c:ext>
            </c:extLst>
          </c:dPt>
          <c:cat>
            <c:strRef>
              <c:f>Sheet1!$A$2:$A$4</c:f>
              <c:strCache>
                <c:ptCount val="3"/>
                <c:pt idx="1">
                  <c:v>Gap to 2025 Target</c:v>
                </c:pt>
                <c:pt idx="2">
                  <c:v>Global Progress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A9-494E-B78E-A9E331B88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B2CE5-8FB3-46ED-8BA6-C1A8D6D5D6DF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3127D-C8DC-4C65-926A-CAC0B8B25086}">
      <dgm:prSet/>
      <dgm:spPr/>
      <dgm:t>
        <a:bodyPr/>
        <a:lstStyle/>
        <a:p>
          <a:pPr>
            <a:lnSpc>
              <a:spcPct val="150000"/>
            </a:lnSpc>
          </a:pPr>
          <a:r>
            <a:rPr lang="en-ZM" b="1" dirty="0"/>
            <a:t>Practice:</a:t>
          </a:r>
          <a:r>
            <a:rPr lang="en-ZM" dirty="0"/>
            <a:t> Engage communities, empower clients, generate evidence, and influence policies to improve HIV services </a:t>
          </a:r>
          <a:endParaRPr lang="en-US" dirty="0"/>
        </a:p>
      </dgm:t>
    </dgm:pt>
    <dgm:pt modelId="{12289BDD-023D-4AA8-A978-0A88AC06B351}" type="parTrans" cxnId="{3D263F01-325E-43B2-BBB7-76844BB067D5}">
      <dgm:prSet/>
      <dgm:spPr/>
      <dgm:t>
        <a:bodyPr/>
        <a:lstStyle/>
        <a:p>
          <a:endParaRPr lang="en-US"/>
        </a:p>
      </dgm:t>
    </dgm:pt>
    <dgm:pt modelId="{D93A4D41-3427-4E3A-BFEC-6E84A5D78A6A}" type="sibTrans" cxnId="{3D263F01-325E-43B2-BBB7-76844BB067D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49DFC2E-779C-4BB4-9737-EA343A8F8E98}">
      <dgm:prSet/>
      <dgm:spPr/>
      <dgm:t>
        <a:bodyPr/>
        <a:lstStyle/>
        <a:p>
          <a:pPr>
            <a:lnSpc>
              <a:spcPct val="150000"/>
            </a:lnSpc>
          </a:pPr>
          <a:r>
            <a:rPr lang="en-ZM" b="1" dirty="0"/>
            <a:t>Action:</a:t>
          </a:r>
          <a:r>
            <a:rPr lang="en-ZM" dirty="0"/>
            <a:t> Advocate for person-centered, equitable, and stigma-free HIV prevention, treatment, and care. </a:t>
          </a:r>
          <a:endParaRPr lang="en-US" dirty="0"/>
        </a:p>
      </dgm:t>
    </dgm:pt>
    <dgm:pt modelId="{39C20801-B4B5-4933-B0D2-23478355C438}" type="parTrans" cxnId="{AEFB6251-0903-4873-A212-ACA377E04A37}">
      <dgm:prSet/>
      <dgm:spPr/>
      <dgm:t>
        <a:bodyPr/>
        <a:lstStyle/>
        <a:p>
          <a:endParaRPr lang="en-US"/>
        </a:p>
      </dgm:t>
    </dgm:pt>
    <dgm:pt modelId="{EC531867-8950-497B-B21C-78A79B90A5A7}" type="sibTrans" cxnId="{AEFB6251-0903-4873-A212-ACA377E04A3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4252527-5A21-49B6-8478-084283B52933}">
      <dgm:prSet/>
      <dgm:spPr/>
      <dgm:t>
        <a:bodyPr/>
        <a:lstStyle/>
        <a:p>
          <a:pPr>
            <a:lnSpc>
              <a:spcPct val="150000"/>
            </a:lnSpc>
          </a:pPr>
          <a:r>
            <a:rPr lang="en-ZM" b="1" dirty="0"/>
            <a:t>Impact:</a:t>
          </a:r>
          <a:r>
            <a:rPr lang="en-ZM" dirty="0"/>
            <a:t> Increase access to quality services, strengthen retention in care, and improve viral suppression. </a:t>
          </a:r>
          <a:endParaRPr lang="en-US" dirty="0"/>
        </a:p>
      </dgm:t>
    </dgm:pt>
    <dgm:pt modelId="{4EDCFC72-DA15-4117-A2FE-DB064F6DAC56}" type="parTrans" cxnId="{8AF9A6E8-905E-472F-9331-3791B22DEB73}">
      <dgm:prSet/>
      <dgm:spPr/>
      <dgm:t>
        <a:bodyPr/>
        <a:lstStyle/>
        <a:p>
          <a:endParaRPr lang="en-US"/>
        </a:p>
      </dgm:t>
    </dgm:pt>
    <dgm:pt modelId="{F3C7262D-BD2E-4DE7-80AB-3A3F085F8D0E}" type="sibTrans" cxnId="{8AF9A6E8-905E-472F-9331-3791B22DEB73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4F3116A-E2B5-4807-AF59-2D79222FB381}">
      <dgm:prSet/>
      <dgm:spPr/>
      <dgm:t>
        <a:bodyPr/>
        <a:lstStyle/>
        <a:p>
          <a:pPr>
            <a:lnSpc>
              <a:spcPct val="150000"/>
            </a:lnSpc>
          </a:pPr>
          <a:r>
            <a:rPr lang="en-ZM" b="1" dirty="0"/>
            <a:t>Outcome:</a:t>
          </a:r>
          <a:r>
            <a:rPr lang="en-ZM" dirty="0"/>
            <a:t> Transform advocacy into measurable improvements in health outcomes, </a:t>
          </a:r>
          <a:r>
            <a:rPr lang="en-GB" dirty="0"/>
            <a:t>and </a:t>
          </a:r>
          <a:r>
            <a:rPr lang="en-ZM" dirty="0"/>
            <a:t>equity.</a:t>
          </a:r>
          <a:endParaRPr lang="en-US" dirty="0"/>
        </a:p>
      </dgm:t>
    </dgm:pt>
    <dgm:pt modelId="{661680F7-180C-4E64-86DB-002B646E54CE}" type="parTrans" cxnId="{742B789E-4AE6-4AAC-83B4-846043532A88}">
      <dgm:prSet/>
      <dgm:spPr/>
      <dgm:t>
        <a:bodyPr/>
        <a:lstStyle/>
        <a:p>
          <a:endParaRPr lang="en-US"/>
        </a:p>
      </dgm:t>
    </dgm:pt>
    <dgm:pt modelId="{5FDB04DD-6F36-482F-B7C0-588AF504A41D}" type="sibTrans" cxnId="{742B789E-4AE6-4AAC-83B4-846043532A8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75B77C7-5EEF-458E-BB72-B917EC59BFBB}" type="pres">
      <dgm:prSet presAssocID="{7B4B2CE5-8FB3-46ED-8BA6-C1A8D6D5D6DF}" presName="Name0" presStyleCnt="0">
        <dgm:presLayoutVars>
          <dgm:animLvl val="lvl"/>
          <dgm:resizeHandles val="exact"/>
        </dgm:presLayoutVars>
      </dgm:prSet>
      <dgm:spPr/>
    </dgm:pt>
    <dgm:pt modelId="{647CEEFC-23A3-448E-AE7C-2BB4E65CC867}" type="pres">
      <dgm:prSet presAssocID="{A603127D-C8DC-4C65-926A-CAC0B8B25086}" presName="compositeNode" presStyleCnt="0">
        <dgm:presLayoutVars>
          <dgm:bulletEnabled val="1"/>
        </dgm:presLayoutVars>
      </dgm:prSet>
      <dgm:spPr/>
    </dgm:pt>
    <dgm:pt modelId="{D0B94565-456E-4B0D-81C5-4402687920C2}" type="pres">
      <dgm:prSet presAssocID="{A603127D-C8DC-4C65-926A-CAC0B8B25086}" presName="bgRect" presStyleLbl="bgAccFollowNode1" presStyleIdx="0" presStyleCnt="4"/>
      <dgm:spPr/>
    </dgm:pt>
    <dgm:pt modelId="{CA135AB5-1AE9-4A1B-AFE9-CDF292A38130}" type="pres">
      <dgm:prSet presAssocID="{D93A4D41-3427-4E3A-BFEC-6E84A5D78A6A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570CC2E-CFD5-41BC-9521-F673D3535EE7}" type="pres">
      <dgm:prSet presAssocID="{A603127D-C8DC-4C65-926A-CAC0B8B25086}" presName="bottomLine" presStyleLbl="alignNode1" presStyleIdx="1" presStyleCnt="8">
        <dgm:presLayoutVars/>
      </dgm:prSet>
      <dgm:spPr/>
    </dgm:pt>
    <dgm:pt modelId="{57D37DBE-D72C-4509-9613-67B18FD8FBDD}" type="pres">
      <dgm:prSet presAssocID="{A603127D-C8DC-4C65-926A-CAC0B8B25086}" presName="nodeText" presStyleLbl="bgAccFollowNode1" presStyleIdx="0" presStyleCnt="4">
        <dgm:presLayoutVars>
          <dgm:bulletEnabled val="1"/>
        </dgm:presLayoutVars>
      </dgm:prSet>
      <dgm:spPr/>
    </dgm:pt>
    <dgm:pt modelId="{18ADC6CE-0745-4E49-BCDC-B48DAA40834F}" type="pres">
      <dgm:prSet presAssocID="{D93A4D41-3427-4E3A-BFEC-6E84A5D78A6A}" presName="sibTrans" presStyleCnt="0"/>
      <dgm:spPr/>
    </dgm:pt>
    <dgm:pt modelId="{6B3F20FA-9B5F-4AE4-812D-E4A4788B1478}" type="pres">
      <dgm:prSet presAssocID="{249DFC2E-779C-4BB4-9737-EA343A8F8E98}" presName="compositeNode" presStyleCnt="0">
        <dgm:presLayoutVars>
          <dgm:bulletEnabled val="1"/>
        </dgm:presLayoutVars>
      </dgm:prSet>
      <dgm:spPr/>
    </dgm:pt>
    <dgm:pt modelId="{9F45D183-B1BB-45A4-AF4D-97312BFA3541}" type="pres">
      <dgm:prSet presAssocID="{249DFC2E-779C-4BB4-9737-EA343A8F8E98}" presName="bgRect" presStyleLbl="bgAccFollowNode1" presStyleIdx="1" presStyleCnt="4"/>
      <dgm:spPr/>
    </dgm:pt>
    <dgm:pt modelId="{2131FA07-85BF-4D88-BC08-768DF5CFE249}" type="pres">
      <dgm:prSet presAssocID="{EC531867-8950-497B-B21C-78A79B90A5A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CE236826-A46D-4545-A984-EADD1672426C}" type="pres">
      <dgm:prSet presAssocID="{249DFC2E-779C-4BB4-9737-EA343A8F8E98}" presName="bottomLine" presStyleLbl="alignNode1" presStyleIdx="3" presStyleCnt="8">
        <dgm:presLayoutVars/>
      </dgm:prSet>
      <dgm:spPr/>
    </dgm:pt>
    <dgm:pt modelId="{4EEB20F8-7E46-4138-A6A9-7943DA7D3DC2}" type="pres">
      <dgm:prSet presAssocID="{249DFC2E-779C-4BB4-9737-EA343A8F8E98}" presName="nodeText" presStyleLbl="bgAccFollowNode1" presStyleIdx="1" presStyleCnt="4">
        <dgm:presLayoutVars>
          <dgm:bulletEnabled val="1"/>
        </dgm:presLayoutVars>
      </dgm:prSet>
      <dgm:spPr/>
    </dgm:pt>
    <dgm:pt modelId="{1A43DFDD-AF3B-48B7-9B05-DAE2151D4906}" type="pres">
      <dgm:prSet presAssocID="{EC531867-8950-497B-B21C-78A79B90A5A7}" presName="sibTrans" presStyleCnt="0"/>
      <dgm:spPr/>
    </dgm:pt>
    <dgm:pt modelId="{E19F8619-50E3-4B69-B531-6FEB0814F6D1}" type="pres">
      <dgm:prSet presAssocID="{E4F3116A-E2B5-4807-AF59-2D79222FB381}" presName="compositeNode" presStyleCnt="0">
        <dgm:presLayoutVars>
          <dgm:bulletEnabled val="1"/>
        </dgm:presLayoutVars>
      </dgm:prSet>
      <dgm:spPr/>
    </dgm:pt>
    <dgm:pt modelId="{AC9B6F67-06DE-4449-B21D-B126F9819A90}" type="pres">
      <dgm:prSet presAssocID="{E4F3116A-E2B5-4807-AF59-2D79222FB381}" presName="bgRect" presStyleLbl="bgAccFollowNode1" presStyleIdx="2" presStyleCnt="4"/>
      <dgm:spPr/>
    </dgm:pt>
    <dgm:pt modelId="{7B798B68-8F5E-4C28-8B85-7D77093E391A}" type="pres">
      <dgm:prSet presAssocID="{5FDB04DD-6F36-482F-B7C0-588AF504A41D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C9EAAD43-B962-4A17-A310-1149B5645989}" type="pres">
      <dgm:prSet presAssocID="{E4F3116A-E2B5-4807-AF59-2D79222FB381}" presName="bottomLine" presStyleLbl="alignNode1" presStyleIdx="5" presStyleCnt="8">
        <dgm:presLayoutVars/>
      </dgm:prSet>
      <dgm:spPr/>
    </dgm:pt>
    <dgm:pt modelId="{2504D259-6C14-4C73-911D-2480313B3BEA}" type="pres">
      <dgm:prSet presAssocID="{E4F3116A-E2B5-4807-AF59-2D79222FB381}" presName="nodeText" presStyleLbl="bgAccFollowNode1" presStyleIdx="2" presStyleCnt="4">
        <dgm:presLayoutVars>
          <dgm:bulletEnabled val="1"/>
        </dgm:presLayoutVars>
      </dgm:prSet>
      <dgm:spPr/>
    </dgm:pt>
    <dgm:pt modelId="{C25B574C-B69E-48B1-B847-31E515B39970}" type="pres">
      <dgm:prSet presAssocID="{5FDB04DD-6F36-482F-B7C0-588AF504A41D}" presName="sibTrans" presStyleCnt="0"/>
      <dgm:spPr/>
    </dgm:pt>
    <dgm:pt modelId="{D9644035-3855-402F-A9EC-60C2E9239432}" type="pres">
      <dgm:prSet presAssocID="{F4252527-5A21-49B6-8478-084283B52933}" presName="compositeNode" presStyleCnt="0">
        <dgm:presLayoutVars>
          <dgm:bulletEnabled val="1"/>
        </dgm:presLayoutVars>
      </dgm:prSet>
      <dgm:spPr/>
    </dgm:pt>
    <dgm:pt modelId="{7321E081-649C-4C35-A471-01C15307655F}" type="pres">
      <dgm:prSet presAssocID="{F4252527-5A21-49B6-8478-084283B52933}" presName="bgRect" presStyleLbl="bgAccFollowNode1" presStyleIdx="3" presStyleCnt="4"/>
      <dgm:spPr/>
    </dgm:pt>
    <dgm:pt modelId="{E79F3978-6487-4E19-8C41-2F64F02B94B5}" type="pres">
      <dgm:prSet presAssocID="{F3C7262D-BD2E-4DE7-80AB-3A3F085F8D0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5A89042-105C-4A26-85FB-A6E06EA1F741}" type="pres">
      <dgm:prSet presAssocID="{F4252527-5A21-49B6-8478-084283B52933}" presName="bottomLine" presStyleLbl="alignNode1" presStyleIdx="7" presStyleCnt="8">
        <dgm:presLayoutVars/>
      </dgm:prSet>
      <dgm:spPr/>
    </dgm:pt>
    <dgm:pt modelId="{0FD747DB-C502-4699-A486-8C27F5DDD2B6}" type="pres">
      <dgm:prSet presAssocID="{F4252527-5A21-49B6-8478-084283B5293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D263F01-325E-43B2-BBB7-76844BB067D5}" srcId="{7B4B2CE5-8FB3-46ED-8BA6-C1A8D6D5D6DF}" destId="{A603127D-C8DC-4C65-926A-CAC0B8B25086}" srcOrd="0" destOrd="0" parTransId="{12289BDD-023D-4AA8-A978-0A88AC06B351}" sibTransId="{D93A4D41-3427-4E3A-BFEC-6E84A5D78A6A}"/>
    <dgm:cxn modelId="{17CE520A-1951-40BE-93AD-FB89AF24C9A4}" type="presOf" srcId="{249DFC2E-779C-4BB4-9737-EA343A8F8E98}" destId="{4EEB20F8-7E46-4138-A6A9-7943DA7D3DC2}" srcOrd="1" destOrd="0" presId="urn:microsoft.com/office/officeart/2016/7/layout/BasicLinearProcessNumbered"/>
    <dgm:cxn modelId="{2BF57220-4A26-4E65-85EF-138CF043F2D5}" type="presOf" srcId="{EC531867-8950-497B-B21C-78A79B90A5A7}" destId="{2131FA07-85BF-4D88-BC08-768DF5CFE249}" srcOrd="0" destOrd="0" presId="urn:microsoft.com/office/officeart/2016/7/layout/BasicLinearProcessNumbered"/>
    <dgm:cxn modelId="{AEFB6251-0903-4873-A212-ACA377E04A37}" srcId="{7B4B2CE5-8FB3-46ED-8BA6-C1A8D6D5D6DF}" destId="{249DFC2E-779C-4BB4-9737-EA343A8F8E98}" srcOrd="1" destOrd="0" parTransId="{39C20801-B4B5-4933-B0D2-23478355C438}" sibTransId="{EC531867-8950-497B-B21C-78A79B90A5A7}"/>
    <dgm:cxn modelId="{A7E2C85F-14C8-4ECC-996B-A90863ABC7DD}" type="presOf" srcId="{F4252527-5A21-49B6-8478-084283B52933}" destId="{0FD747DB-C502-4699-A486-8C27F5DDD2B6}" srcOrd="1" destOrd="0" presId="urn:microsoft.com/office/officeart/2016/7/layout/BasicLinearProcessNumbered"/>
    <dgm:cxn modelId="{3CB20278-E0FF-4B45-AC5B-C2B2C51CE750}" type="presOf" srcId="{A603127D-C8DC-4C65-926A-CAC0B8B25086}" destId="{57D37DBE-D72C-4509-9613-67B18FD8FBDD}" srcOrd="1" destOrd="0" presId="urn:microsoft.com/office/officeart/2016/7/layout/BasicLinearProcessNumbered"/>
    <dgm:cxn modelId="{BF07DE9B-7D2F-4480-82B8-0EE27A7CBD73}" type="presOf" srcId="{E4F3116A-E2B5-4807-AF59-2D79222FB381}" destId="{2504D259-6C14-4C73-911D-2480313B3BEA}" srcOrd="1" destOrd="0" presId="urn:microsoft.com/office/officeart/2016/7/layout/BasicLinearProcessNumbered"/>
    <dgm:cxn modelId="{742B789E-4AE6-4AAC-83B4-846043532A88}" srcId="{7B4B2CE5-8FB3-46ED-8BA6-C1A8D6D5D6DF}" destId="{E4F3116A-E2B5-4807-AF59-2D79222FB381}" srcOrd="2" destOrd="0" parTransId="{661680F7-180C-4E64-86DB-002B646E54CE}" sibTransId="{5FDB04DD-6F36-482F-B7C0-588AF504A41D}"/>
    <dgm:cxn modelId="{8ED409A4-B977-42A4-8C6E-B3DA5740564C}" type="presOf" srcId="{D93A4D41-3427-4E3A-BFEC-6E84A5D78A6A}" destId="{CA135AB5-1AE9-4A1B-AFE9-CDF292A38130}" srcOrd="0" destOrd="0" presId="urn:microsoft.com/office/officeart/2016/7/layout/BasicLinearProcessNumbered"/>
    <dgm:cxn modelId="{10EBA2B5-C603-4B78-9299-74499B3D5041}" type="presOf" srcId="{E4F3116A-E2B5-4807-AF59-2D79222FB381}" destId="{AC9B6F67-06DE-4449-B21D-B126F9819A90}" srcOrd="0" destOrd="0" presId="urn:microsoft.com/office/officeart/2016/7/layout/BasicLinearProcessNumbered"/>
    <dgm:cxn modelId="{345973BB-7CCA-4246-8EAF-750DF4147BE5}" type="presOf" srcId="{5FDB04DD-6F36-482F-B7C0-588AF504A41D}" destId="{7B798B68-8F5E-4C28-8B85-7D77093E391A}" srcOrd="0" destOrd="0" presId="urn:microsoft.com/office/officeart/2016/7/layout/BasicLinearProcessNumbered"/>
    <dgm:cxn modelId="{CFBE7EBB-FD66-44EE-A556-0D5560B38F2D}" type="presOf" srcId="{7B4B2CE5-8FB3-46ED-8BA6-C1A8D6D5D6DF}" destId="{C75B77C7-5EEF-458E-BB72-B917EC59BFBB}" srcOrd="0" destOrd="0" presId="urn:microsoft.com/office/officeart/2016/7/layout/BasicLinearProcessNumbered"/>
    <dgm:cxn modelId="{90880DCB-DA5A-4724-B4C7-4685738C8A69}" type="presOf" srcId="{F3C7262D-BD2E-4DE7-80AB-3A3F085F8D0E}" destId="{E79F3978-6487-4E19-8C41-2F64F02B94B5}" srcOrd="0" destOrd="0" presId="urn:microsoft.com/office/officeart/2016/7/layout/BasicLinearProcessNumbered"/>
    <dgm:cxn modelId="{AABC0ED4-EC0B-46B7-815C-ADFD2AFD9CAE}" type="presOf" srcId="{F4252527-5A21-49B6-8478-084283B52933}" destId="{7321E081-649C-4C35-A471-01C15307655F}" srcOrd="0" destOrd="0" presId="urn:microsoft.com/office/officeart/2016/7/layout/BasicLinearProcessNumbered"/>
    <dgm:cxn modelId="{97E11FD8-A535-464D-AF0D-F1073E3D28A7}" type="presOf" srcId="{A603127D-C8DC-4C65-926A-CAC0B8B25086}" destId="{D0B94565-456E-4B0D-81C5-4402687920C2}" srcOrd="0" destOrd="0" presId="urn:microsoft.com/office/officeart/2016/7/layout/BasicLinearProcessNumbered"/>
    <dgm:cxn modelId="{8AF9A6E8-905E-472F-9331-3791B22DEB73}" srcId="{7B4B2CE5-8FB3-46ED-8BA6-C1A8D6D5D6DF}" destId="{F4252527-5A21-49B6-8478-084283B52933}" srcOrd="3" destOrd="0" parTransId="{4EDCFC72-DA15-4117-A2FE-DB064F6DAC56}" sibTransId="{F3C7262D-BD2E-4DE7-80AB-3A3F085F8D0E}"/>
    <dgm:cxn modelId="{31BF4AF6-2145-4D48-B046-862A0929852D}" type="presOf" srcId="{249DFC2E-779C-4BB4-9737-EA343A8F8E98}" destId="{9F45D183-B1BB-45A4-AF4D-97312BFA3541}" srcOrd="0" destOrd="0" presId="urn:microsoft.com/office/officeart/2016/7/layout/BasicLinearProcessNumbered"/>
    <dgm:cxn modelId="{C7982F88-26AE-4834-809A-CFA265135BB3}" type="presParOf" srcId="{C75B77C7-5EEF-458E-BB72-B917EC59BFBB}" destId="{647CEEFC-23A3-448E-AE7C-2BB4E65CC867}" srcOrd="0" destOrd="0" presId="urn:microsoft.com/office/officeart/2016/7/layout/BasicLinearProcessNumbered"/>
    <dgm:cxn modelId="{76A31FDA-25E1-4D67-BE5E-7CEB19A0E726}" type="presParOf" srcId="{647CEEFC-23A3-448E-AE7C-2BB4E65CC867}" destId="{D0B94565-456E-4B0D-81C5-4402687920C2}" srcOrd="0" destOrd="0" presId="urn:microsoft.com/office/officeart/2016/7/layout/BasicLinearProcessNumbered"/>
    <dgm:cxn modelId="{5CFD5885-080C-4C8C-8EFC-F674B2844A89}" type="presParOf" srcId="{647CEEFC-23A3-448E-AE7C-2BB4E65CC867}" destId="{CA135AB5-1AE9-4A1B-AFE9-CDF292A38130}" srcOrd="1" destOrd="0" presId="urn:microsoft.com/office/officeart/2016/7/layout/BasicLinearProcessNumbered"/>
    <dgm:cxn modelId="{E97C37DE-CA78-4D0F-B911-847473F67D85}" type="presParOf" srcId="{647CEEFC-23A3-448E-AE7C-2BB4E65CC867}" destId="{4570CC2E-CFD5-41BC-9521-F673D3535EE7}" srcOrd="2" destOrd="0" presId="urn:microsoft.com/office/officeart/2016/7/layout/BasicLinearProcessNumbered"/>
    <dgm:cxn modelId="{2A08D11F-38CC-4446-BFE4-3C6CBF6FC4A5}" type="presParOf" srcId="{647CEEFC-23A3-448E-AE7C-2BB4E65CC867}" destId="{57D37DBE-D72C-4509-9613-67B18FD8FBDD}" srcOrd="3" destOrd="0" presId="urn:microsoft.com/office/officeart/2016/7/layout/BasicLinearProcessNumbered"/>
    <dgm:cxn modelId="{45E41371-CA6C-42FC-8D84-3365AC12134A}" type="presParOf" srcId="{C75B77C7-5EEF-458E-BB72-B917EC59BFBB}" destId="{18ADC6CE-0745-4E49-BCDC-B48DAA40834F}" srcOrd="1" destOrd="0" presId="urn:microsoft.com/office/officeart/2016/7/layout/BasicLinearProcessNumbered"/>
    <dgm:cxn modelId="{4B1DF094-3711-4EE2-A1DA-0DD86B10B5DD}" type="presParOf" srcId="{C75B77C7-5EEF-458E-BB72-B917EC59BFBB}" destId="{6B3F20FA-9B5F-4AE4-812D-E4A4788B1478}" srcOrd="2" destOrd="0" presId="urn:microsoft.com/office/officeart/2016/7/layout/BasicLinearProcessNumbered"/>
    <dgm:cxn modelId="{ACD75E8F-43C2-42AC-8652-22C5E9C4E903}" type="presParOf" srcId="{6B3F20FA-9B5F-4AE4-812D-E4A4788B1478}" destId="{9F45D183-B1BB-45A4-AF4D-97312BFA3541}" srcOrd="0" destOrd="0" presId="urn:microsoft.com/office/officeart/2016/7/layout/BasicLinearProcessNumbered"/>
    <dgm:cxn modelId="{DF2EF023-9FF3-4256-9A13-87B1A7C3F716}" type="presParOf" srcId="{6B3F20FA-9B5F-4AE4-812D-E4A4788B1478}" destId="{2131FA07-85BF-4D88-BC08-768DF5CFE249}" srcOrd="1" destOrd="0" presId="urn:microsoft.com/office/officeart/2016/7/layout/BasicLinearProcessNumbered"/>
    <dgm:cxn modelId="{F7053828-E852-4853-AF48-27A9335C75C6}" type="presParOf" srcId="{6B3F20FA-9B5F-4AE4-812D-E4A4788B1478}" destId="{CE236826-A46D-4545-A984-EADD1672426C}" srcOrd="2" destOrd="0" presId="urn:microsoft.com/office/officeart/2016/7/layout/BasicLinearProcessNumbered"/>
    <dgm:cxn modelId="{3EB19645-D6A6-412E-BE62-571C17DFDD74}" type="presParOf" srcId="{6B3F20FA-9B5F-4AE4-812D-E4A4788B1478}" destId="{4EEB20F8-7E46-4138-A6A9-7943DA7D3DC2}" srcOrd="3" destOrd="0" presId="urn:microsoft.com/office/officeart/2016/7/layout/BasicLinearProcessNumbered"/>
    <dgm:cxn modelId="{37EEDF2E-743C-447C-82CE-BBED44F25EF2}" type="presParOf" srcId="{C75B77C7-5EEF-458E-BB72-B917EC59BFBB}" destId="{1A43DFDD-AF3B-48B7-9B05-DAE2151D4906}" srcOrd="3" destOrd="0" presId="urn:microsoft.com/office/officeart/2016/7/layout/BasicLinearProcessNumbered"/>
    <dgm:cxn modelId="{F68CBDE5-DC09-472B-B522-706EC60E4DE6}" type="presParOf" srcId="{C75B77C7-5EEF-458E-BB72-B917EC59BFBB}" destId="{E19F8619-50E3-4B69-B531-6FEB0814F6D1}" srcOrd="4" destOrd="0" presId="urn:microsoft.com/office/officeart/2016/7/layout/BasicLinearProcessNumbered"/>
    <dgm:cxn modelId="{E33CD59C-DC56-479E-9302-D63BD01B2774}" type="presParOf" srcId="{E19F8619-50E3-4B69-B531-6FEB0814F6D1}" destId="{AC9B6F67-06DE-4449-B21D-B126F9819A90}" srcOrd="0" destOrd="0" presId="urn:microsoft.com/office/officeart/2016/7/layout/BasicLinearProcessNumbered"/>
    <dgm:cxn modelId="{9DC8C860-6FA3-4ECD-BDD5-A7DF7EB76DCE}" type="presParOf" srcId="{E19F8619-50E3-4B69-B531-6FEB0814F6D1}" destId="{7B798B68-8F5E-4C28-8B85-7D77093E391A}" srcOrd="1" destOrd="0" presId="urn:microsoft.com/office/officeart/2016/7/layout/BasicLinearProcessNumbered"/>
    <dgm:cxn modelId="{E70020E8-AA1E-4D56-AC22-3F965AA9B218}" type="presParOf" srcId="{E19F8619-50E3-4B69-B531-6FEB0814F6D1}" destId="{C9EAAD43-B962-4A17-A310-1149B5645989}" srcOrd="2" destOrd="0" presId="urn:microsoft.com/office/officeart/2016/7/layout/BasicLinearProcessNumbered"/>
    <dgm:cxn modelId="{BE1F7778-638E-4794-8F0D-B67ED9D18522}" type="presParOf" srcId="{E19F8619-50E3-4B69-B531-6FEB0814F6D1}" destId="{2504D259-6C14-4C73-911D-2480313B3BEA}" srcOrd="3" destOrd="0" presId="urn:microsoft.com/office/officeart/2016/7/layout/BasicLinearProcessNumbered"/>
    <dgm:cxn modelId="{A9D1D382-E757-4559-80D0-C34B12835FA4}" type="presParOf" srcId="{C75B77C7-5EEF-458E-BB72-B917EC59BFBB}" destId="{C25B574C-B69E-48B1-B847-31E515B39970}" srcOrd="5" destOrd="0" presId="urn:microsoft.com/office/officeart/2016/7/layout/BasicLinearProcessNumbered"/>
    <dgm:cxn modelId="{C03B2511-D3C1-4FB1-83C3-EA4D24AEADD2}" type="presParOf" srcId="{C75B77C7-5EEF-458E-BB72-B917EC59BFBB}" destId="{D9644035-3855-402F-A9EC-60C2E9239432}" srcOrd="6" destOrd="0" presId="urn:microsoft.com/office/officeart/2016/7/layout/BasicLinearProcessNumbered"/>
    <dgm:cxn modelId="{FE9C0B5B-090E-43A8-90A1-8EF801989650}" type="presParOf" srcId="{D9644035-3855-402F-A9EC-60C2E9239432}" destId="{7321E081-649C-4C35-A471-01C15307655F}" srcOrd="0" destOrd="0" presId="urn:microsoft.com/office/officeart/2016/7/layout/BasicLinearProcessNumbered"/>
    <dgm:cxn modelId="{D19CD57F-8B4C-4F38-8E5A-597C077C50EC}" type="presParOf" srcId="{D9644035-3855-402F-A9EC-60C2E9239432}" destId="{E79F3978-6487-4E19-8C41-2F64F02B94B5}" srcOrd="1" destOrd="0" presId="urn:microsoft.com/office/officeart/2016/7/layout/BasicLinearProcessNumbered"/>
    <dgm:cxn modelId="{9C001CFB-65AD-4FDF-8198-71C44B390808}" type="presParOf" srcId="{D9644035-3855-402F-A9EC-60C2E9239432}" destId="{D5A89042-105C-4A26-85FB-A6E06EA1F741}" srcOrd="2" destOrd="0" presId="urn:microsoft.com/office/officeart/2016/7/layout/BasicLinearProcessNumbered"/>
    <dgm:cxn modelId="{32339097-EEAF-43C4-AF96-1E8710E43BAD}" type="presParOf" srcId="{D9644035-3855-402F-A9EC-60C2E9239432}" destId="{0FD747DB-C502-4699-A486-8C27F5DDD2B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DA8FC-ADD1-434B-960E-FE6934074D0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2D4E4-0EF6-4BB3-9B0B-8432784BA777}">
      <dgm:prSet phldrT="[Text]"/>
      <dgm:spPr/>
      <dgm:t>
        <a:bodyPr/>
        <a:lstStyle/>
        <a:p>
          <a:r>
            <a:rPr lang="pt-PT" dirty="0"/>
            <a:t>Epidemic Disparities</a:t>
          </a:r>
          <a:endParaRPr lang="en-US" dirty="0"/>
        </a:p>
      </dgm:t>
    </dgm:pt>
    <dgm:pt modelId="{DDCDA5C0-E704-438C-816C-17D1E6C75EDE}" type="parTrans" cxnId="{17701E50-CE42-46DA-939C-8A71EF9DCAA5}">
      <dgm:prSet/>
      <dgm:spPr/>
      <dgm:t>
        <a:bodyPr/>
        <a:lstStyle/>
        <a:p>
          <a:endParaRPr lang="en-US"/>
        </a:p>
      </dgm:t>
    </dgm:pt>
    <dgm:pt modelId="{1578F49A-8B5E-4E21-B3EC-7C7158617F0B}" type="sibTrans" cxnId="{17701E50-CE42-46DA-939C-8A71EF9DCAA5}">
      <dgm:prSet/>
      <dgm:spPr/>
      <dgm:t>
        <a:bodyPr/>
        <a:lstStyle/>
        <a:p>
          <a:endParaRPr lang="en-US"/>
        </a:p>
      </dgm:t>
    </dgm:pt>
    <dgm:pt modelId="{6B43CF3E-3EA7-434E-A81A-59927AFC1AB7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b="1" dirty="0"/>
            <a:t>Population</a:t>
          </a:r>
          <a:r>
            <a:rPr lang="pt-PT" dirty="0"/>
            <a:t>: 22 million (66% &lt;25 yrs)  – Large youth population</a:t>
          </a:r>
        </a:p>
      </dgm:t>
    </dgm:pt>
    <dgm:pt modelId="{25A03F62-217D-4DD5-AD3E-144337C13434}" type="parTrans" cxnId="{16F44E1B-EB35-419F-869E-2AC1D9930306}">
      <dgm:prSet/>
      <dgm:spPr/>
      <dgm:t>
        <a:bodyPr/>
        <a:lstStyle/>
        <a:p>
          <a:endParaRPr lang="en-US"/>
        </a:p>
      </dgm:t>
    </dgm:pt>
    <dgm:pt modelId="{E55AE8C1-B31D-4E46-A72E-3274031EDE69}" type="sibTrans" cxnId="{16F44E1B-EB35-419F-869E-2AC1D9930306}">
      <dgm:prSet/>
      <dgm:spPr/>
      <dgm:t>
        <a:bodyPr/>
        <a:lstStyle/>
        <a:p>
          <a:endParaRPr lang="en-US"/>
        </a:p>
      </dgm:t>
    </dgm:pt>
    <dgm:pt modelId="{9C7BE50D-FFB0-4C19-ADE2-D4EDE9356424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b="1" dirty="0"/>
            <a:t>Socio-economic</a:t>
          </a:r>
          <a:r>
            <a:rPr lang="pt-PT" dirty="0"/>
            <a:t>: LMIC</a:t>
          </a:r>
        </a:p>
      </dgm:t>
    </dgm:pt>
    <dgm:pt modelId="{8D578F55-CCB1-4924-BAE1-613904A46DED}" type="parTrans" cxnId="{E914CD55-FAA9-411D-9FBA-E27214E586DE}">
      <dgm:prSet/>
      <dgm:spPr/>
      <dgm:t>
        <a:bodyPr/>
        <a:lstStyle/>
        <a:p>
          <a:endParaRPr lang="en-US"/>
        </a:p>
      </dgm:t>
    </dgm:pt>
    <dgm:pt modelId="{E4BEFBF5-9F96-427B-9AF5-3B0CB805C6F5}" type="sibTrans" cxnId="{E914CD55-FAA9-411D-9FBA-E27214E586DE}">
      <dgm:prSet/>
      <dgm:spPr/>
      <dgm:t>
        <a:bodyPr/>
        <a:lstStyle/>
        <a:p>
          <a:endParaRPr lang="en-US"/>
        </a:p>
      </dgm:t>
    </dgm:pt>
    <dgm:pt modelId="{397CA7F4-FDE3-4A4C-B1B0-73735853D3F6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b="1" dirty="0"/>
            <a:t>Gender Gaps</a:t>
          </a:r>
          <a:r>
            <a:rPr lang="pt-PT" dirty="0"/>
            <a:t>: Women are dispropotionalty affected ( 13.9% vs 8% among men)</a:t>
          </a:r>
        </a:p>
      </dgm:t>
    </dgm:pt>
    <dgm:pt modelId="{02138F0F-6DC7-40C6-8476-EDFA60DE254D}" type="parTrans" cxnId="{1AA7E3D6-96D9-447F-A01F-4C719A0A58CE}">
      <dgm:prSet/>
      <dgm:spPr/>
      <dgm:t>
        <a:bodyPr/>
        <a:lstStyle/>
        <a:p>
          <a:endParaRPr lang="en-US"/>
        </a:p>
      </dgm:t>
    </dgm:pt>
    <dgm:pt modelId="{A0BE29D1-4DE7-40A0-BEEC-71F95B21BADD}" type="sibTrans" cxnId="{1AA7E3D6-96D9-447F-A01F-4C719A0A58CE}">
      <dgm:prSet/>
      <dgm:spPr/>
      <dgm:t>
        <a:bodyPr/>
        <a:lstStyle/>
        <a:p>
          <a:endParaRPr lang="en-US"/>
        </a:p>
      </dgm:t>
    </dgm:pt>
    <dgm:pt modelId="{7E83C8C6-09F2-4024-B6D8-66F86E158F99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b="1" dirty="0"/>
            <a:t>Vulnerable Groups</a:t>
          </a:r>
          <a:r>
            <a:rPr lang="pt-PT" dirty="0"/>
            <a:t>: Key populations and adolescents face acute gaps in testing, treatment and  retention.</a:t>
          </a:r>
        </a:p>
      </dgm:t>
    </dgm:pt>
    <dgm:pt modelId="{EDA7C140-0C2B-48E7-B81D-C3F17734DEFA}" type="parTrans" cxnId="{16A64DA5-F630-4492-83E1-FB0BFF1D263E}">
      <dgm:prSet/>
      <dgm:spPr/>
      <dgm:t>
        <a:bodyPr/>
        <a:lstStyle/>
        <a:p>
          <a:endParaRPr lang="en-US"/>
        </a:p>
      </dgm:t>
    </dgm:pt>
    <dgm:pt modelId="{2F7D6646-68B1-4631-91D1-9C1DE09CDA67}" type="sibTrans" cxnId="{16A64DA5-F630-4492-83E1-FB0BFF1D263E}">
      <dgm:prSet/>
      <dgm:spPr/>
      <dgm:t>
        <a:bodyPr/>
        <a:lstStyle/>
        <a:p>
          <a:endParaRPr lang="en-US"/>
        </a:p>
      </dgm:t>
    </dgm:pt>
    <dgm:pt modelId="{DF18B473-0735-43AF-82EB-88105A78CE67}">
      <dgm:prSet/>
      <dgm:spPr/>
      <dgm:t>
        <a:bodyPr/>
        <a:lstStyle/>
        <a:p>
          <a:pPr>
            <a:lnSpc>
              <a:spcPct val="150000"/>
            </a:lnSpc>
          </a:pPr>
          <a:r>
            <a:rPr lang="en-GB" b="1" dirty="0"/>
            <a:t>Health System</a:t>
          </a:r>
          <a:r>
            <a:rPr lang="en-GB" dirty="0"/>
            <a:t>: Decentralized service delivery, with a strong  network of Primary Health Care facilities</a:t>
          </a:r>
          <a:endParaRPr lang="en-US" dirty="0"/>
        </a:p>
      </dgm:t>
    </dgm:pt>
    <dgm:pt modelId="{760C0CEC-ADA2-49E0-A060-D446974FC61A}" type="parTrans" cxnId="{68F41232-1B99-40B1-830A-562F5FB7CA97}">
      <dgm:prSet/>
      <dgm:spPr/>
      <dgm:t>
        <a:bodyPr/>
        <a:lstStyle/>
        <a:p>
          <a:endParaRPr lang="en-US"/>
        </a:p>
      </dgm:t>
    </dgm:pt>
    <dgm:pt modelId="{2B59AC80-8DC9-4265-A948-169DB9554CB4}" type="sibTrans" cxnId="{68F41232-1B99-40B1-830A-562F5FB7CA97}">
      <dgm:prSet/>
      <dgm:spPr/>
      <dgm:t>
        <a:bodyPr/>
        <a:lstStyle/>
        <a:p>
          <a:endParaRPr lang="en-US"/>
        </a:p>
      </dgm:t>
    </dgm:pt>
    <dgm:pt modelId="{4611D701-595C-4298-B58B-0FFDBA93F4CD}">
      <dgm:prSet/>
      <dgm:spPr/>
      <dgm:t>
        <a:bodyPr/>
        <a:lstStyle/>
        <a:p>
          <a:r>
            <a:rPr lang="en-GB" dirty="0"/>
            <a:t>Why we must advocate</a:t>
          </a:r>
          <a:endParaRPr lang="en-US" dirty="0"/>
        </a:p>
      </dgm:t>
    </dgm:pt>
    <dgm:pt modelId="{51AA3C85-2519-4D2D-9C1F-B8224D355C7A}" type="parTrans" cxnId="{57EB2428-5A8B-4D85-B64E-00C31CD6769E}">
      <dgm:prSet/>
      <dgm:spPr/>
      <dgm:t>
        <a:bodyPr/>
        <a:lstStyle/>
        <a:p>
          <a:endParaRPr lang="en-US"/>
        </a:p>
      </dgm:t>
    </dgm:pt>
    <dgm:pt modelId="{3A830E00-6D31-4FFC-BE77-2B0600AA5559}" type="sibTrans" cxnId="{57EB2428-5A8B-4D85-B64E-00C31CD6769E}">
      <dgm:prSet/>
      <dgm:spPr/>
      <dgm:t>
        <a:bodyPr/>
        <a:lstStyle/>
        <a:p>
          <a:endParaRPr lang="en-US"/>
        </a:p>
      </dgm:t>
    </dgm:pt>
    <dgm:pt modelId="{03FDDD4F-EDDA-4AD6-B755-A86F4C541578}">
      <dgm:prSet/>
      <dgm:spPr/>
      <dgm:t>
        <a:bodyPr/>
        <a:lstStyle/>
        <a:p>
          <a:pPr>
            <a:lnSpc>
              <a:spcPct val="150000"/>
            </a:lnSpc>
          </a:pPr>
          <a:r>
            <a:rPr lang="en-GB" b="1" dirty="0"/>
            <a:t>Reaching the Last Mile</a:t>
          </a:r>
          <a:r>
            <a:rPr lang="en-GB" dirty="0"/>
            <a:t>: Shifting strategies to satisfy the UNAIDS 95-95-95 targets </a:t>
          </a:r>
          <a:r>
            <a:rPr lang="en-GB" b="1" dirty="0"/>
            <a:t>equitably</a:t>
          </a:r>
          <a:r>
            <a:rPr lang="en-GB" dirty="0"/>
            <a:t> </a:t>
          </a:r>
        </a:p>
      </dgm:t>
    </dgm:pt>
    <dgm:pt modelId="{1B43BC5D-663C-4800-9555-01EE42466264}" type="parTrans" cxnId="{02CF8E32-A179-44E7-B51F-A5E417BF27FB}">
      <dgm:prSet/>
      <dgm:spPr/>
      <dgm:t>
        <a:bodyPr/>
        <a:lstStyle/>
        <a:p>
          <a:endParaRPr lang="en-US"/>
        </a:p>
      </dgm:t>
    </dgm:pt>
    <dgm:pt modelId="{D096F2CC-936D-4DDB-A648-EC1D0622119D}" type="sibTrans" cxnId="{02CF8E32-A179-44E7-B51F-A5E417BF27FB}">
      <dgm:prSet/>
      <dgm:spPr/>
      <dgm:t>
        <a:bodyPr/>
        <a:lstStyle/>
        <a:p>
          <a:endParaRPr lang="en-US"/>
        </a:p>
      </dgm:t>
    </dgm:pt>
    <dgm:pt modelId="{26F849B0-6AA4-4897-B961-4488ACBFFB8B}">
      <dgm:prSet/>
      <dgm:spPr/>
      <dgm:t>
        <a:bodyPr/>
        <a:lstStyle/>
        <a:p>
          <a:pPr>
            <a:lnSpc>
              <a:spcPct val="150000"/>
            </a:lnSpc>
          </a:pPr>
          <a:r>
            <a:rPr lang="en-GB" b="1" dirty="0"/>
            <a:t>Dismantling Barriers</a:t>
          </a:r>
          <a:r>
            <a:rPr lang="en-GB" dirty="0"/>
            <a:t>: Targeting clinical stigmas, and legal blockades</a:t>
          </a:r>
        </a:p>
      </dgm:t>
    </dgm:pt>
    <dgm:pt modelId="{9AEC213F-53E0-4F76-8EE4-1482C9AFD23B}" type="parTrans" cxnId="{96A94DA0-B190-411B-83E1-B3BC7CEAF32E}">
      <dgm:prSet/>
      <dgm:spPr/>
      <dgm:t>
        <a:bodyPr/>
        <a:lstStyle/>
        <a:p>
          <a:endParaRPr lang="en-US"/>
        </a:p>
      </dgm:t>
    </dgm:pt>
    <dgm:pt modelId="{22DFF303-0C22-4370-A282-0B78013425F5}" type="sibTrans" cxnId="{96A94DA0-B190-411B-83E1-B3BC7CEAF32E}">
      <dgm:prSet/>
      <dgm:spPr/>
      <dgm:t>
        <a:bodyPr/>
        <a:lstStyle/>
        <a:p>
          <a:endParaRPr lang="en-US"/>
        </a:p>
      </dgm:t>
    </dgm:pt>
    <dgm:pt modelId="{EA37DA6B-0AE9-40A6-9B61-39940A32E0D8}">
      <dgm:prSet/>
      <dgm:spPr/>
      <dgm:t>
        <a:bodyPr/>
        <a:lstStyle/>
        <a:p>
          <a:pPr>
            <a:lnSpc>
              <a:spcPct val="150000"/>
            </a:lnSpc>
          </a:pPr>
          <a:r>
            <a:rPr lang="en-GB" b="1" dirty="0"/>
            <a:t>Dignified Care</a:t>
          </a:r>
          <a:r>
            <a:rPr lang="en-GB" dirty="0"/>
            <a:t>: Championing empathy over clinical volume </a:t>
          </a:r>
          <a:endParaRPr lang="en-US" dirty="0"/>
        </a:p>
      </dgm:t>
    </dgm:pt>
    <dgm:pt modelId="{27216CE3-057C-445D-817C-89DDF6453508}" type="parTrans" cxnId="{1573E8F3-FF52-4D23-8C9B-21FD8F56C073}">
      <dgm:prSet/>
      <dgm:spPr/>
      <dgm:t>
        <a:bodyPr/>
        <a:lstStyle/>
        <a:p>
          <a:endParaRPr lang="en-US"/>
        </a:p>
      </dgm:t>
    </dgm:pt>
    <dgm:pt modelId="{196E0957-AC4F-4EF3-8012-B36380ECD799}" type="sibTrans" cxnId="{1573E8F3-FF52-4D23-8C9B-21FD8F56C073}">
      <dgm:prSet/>
      <dgm:spPr/>
      <dgm:t>
        <a:bodyPr/>
        <a:lstStyle/>
        <a:p>
          <a:endParaRPr lang="en-US"/>
        </a:p>
      </dgm:t>
    </dgm:pt>
    <dgm:pt modelId="{614BF453-E45A-42C0-A817-1EDEB849E446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	</a:t>
          </a:r>
          <a:endParaRPr lang="en-US" dirty="0"/>
        </a:p>
      </dgm:t>
    </dgm:pt>
    <dgm:pt modelId="{648CE3E9-CDC2-403E-A105-34FD61219863}" type="parTrans" cxnId="{F5A87116-8012-4C75-A365-4AAD96247CB9}">
      <dgm:prSet/>
      <dgm:spPr/>
      <dgm:t>
        <a:bodyPr/>
        <a:lstStyle/>
        <a:p>
          <a:endParaRPr lang="en-US"/>
        </a:p>
      </dgm:t>
    </dgm:pt>
    <dgm:pt modelId="{5A4EB2D2-8C2E-4E6B-B60F-DB9601456B51}" type="sibTrans" cxnId="{F5A87116-8012-4C75-A365-4AAD96247CB9}">
      <dgm:prSet/>
      <dgm:spPr/>
      <dgm:t>
        <a:bodyPr/>
        <a:lstStyle/>
        <a:p>
          <a:endParaRPr lang="en-US"/>
        </a:p>
      </dgm:t>
    </dgm:pt>
    <dgm:pt modelId="{8AD361BD-B68D-4B33-8F0A-0254A04257CF}" type="pres">
      <dgm:prSet presAssocID="{AEFDA8FC-ADD1-434B-960E-FE6934074D0D}" presName="Name0" presStyleCnt="0">
        <dgm:presLayoutVars>
          <dgm:dir/>
          <dgm:animLvl val="lvl"/>
          <dgm:resizeHandles val="exact"/>
        </dgm:presLayoutVars>
      </dgm:prSet>
      <dgm:spPr/>
    </dgm:pt>
    <dgm:pt modelId="{66D7D609-EA66-4B22-AFF2-3E49E96EBD8C}" type="pres">
      <dgm:prSet presAssocID="{F8B2D4E4-0EF6-4BB3-9B0B-8432784BA777}" presName="composite" presStyleCnt="0"/>
      <dgm:spPr/>
    </dgm:pt>
    <dgm:pt modelId="{BFDC06E7-F87A-40A7-AB6C-CC84261811CD}" type="pres">
      <dgm:prSet presAssocID="{F8B2D4E4-0EF6-4BB3-9B0B-8432784BA777}" presName="parTx" presStyleLbl="alignNode1" presStyleIdx="0" presStyleCnt="3" custScaleX="115414">
        <dgm:presLayoutVars>
          <dgm:chMax val="0"/>
          <dgm:chPref val="0"/>
          <dgm:bulletEnabled val="1"/>
        </dgm:presLayoutVars>
      </dgm:prSet>
      <dgm:spPr/>
    </dgm:pt>
    <dgm:pt modelId="{71466CAC-A8D8-4A91-9E80-BB1CADE9FE3B}" type="pres">
      <dgm:prSet presAssocID="{F8B2D4E4-0EF6-4BB3-9B0B-8432784BA777}" presName="desTx" presStyleLbl="alignAccFollowNode1" presStyleIdx="0" presStyleCnt="3" custScaleX="115162">
        <dgm:presLayoutVars>
          <dgm:bulletEnabled val="1"/>
        </dgm:presLayoutVars>
      </dgm:prSet>
      <dgm:spPr/>
    </dgm:pt>
    <dgm:pt modelId="{03A41B52-29E6-4455-A13F-AAD7E94F5B52}" type="pres">
      <dgm:prSet presAssocID="{1578F49A-8B5E-4E21-B3EC-7C7158617F0B}" presName="space" presStyleCnt="0"/>
      <dgm:spPr/>
    </dgm:pt>
    <dgm:pt modelId="{FF0EBAB1-9DD8-46D6-BAC1-6EE495C6E818}" type="pres">
      <dgm:prSet presAssocID="{614BF453-E45A-42C0-A817-1EDEB849E446}" presName="composite" presStyleCnt="0"/>
      <dgm:spPr/>
    </dgm:pt>
    <dgm:pt modelId="{EA9805BA-13B4-4265-8193-83099A7F7377}" type="pres">
      <dgm:prSet presAssocID="{614BF453-E45A-42C0-A817-1EDEB849E4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E6294EF-D825-466C-BBD5-2E67519BEC48}" type="pres">
      <dgm:prSet presAssocID="{614BF453-E45A-42C0-A817-1EDEB849E446}" presName="desTx" presStyleLbl="alignAccFollowNode1" presStyleIdx="1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  <dgm:pt modelId="{C6B433EE-860C-4087-997D-34321F123BE7}" type="pres">
      <dgm:prSet presAssocID="{5A4EB2D2-8C2E-4E6B-B60F-DB9601456B51}" presName="space" presStyleCnt="0"/>
      <dgm:spPr/>
    </dgm:pt>
    <dgm:pt modelId="{EFB7C9EE-B9E6-48BE-8D07-615E65C69795}" type="pres">
      <dgm:prSet presAssocID="{4611D701-595C-4298-B58B-0FFDBA93F4CD}" presName="composite" presStyleCnt="0"/>
      <dgm:spPr/>
    </dgm:pt>
    <dgm:pt modelId="{52137709-AEAB-4BD2-9463-5E3997B64975}" type="pres">
      <dgm:prSet presAssocID="{4611D701-595C-4298-B58B-0FFDBA93F4C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0D2F221-BCBF-43E9-8F3E-1D449781FE4A}" type="pres">
      <dgm:prSet presAssocID="{4611D701-595C-4298-B58B-0FFDBA93F4C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5A87116-8012-4C75-A365-4AAD96247CB9}" srcId="{AEFDA8FC-ADD1-434B-960E-FE6934074D0D}" destId="{614BF453-E45A-42C0-A817-1EDEB849E446}" srcOrd="1" destOrd="0" parTransId="{648CE3E9-CDC2-403E-A105-34FD61219863}" sibTransId="{5A4EB2D2-8C2E-4E6B-B60F-DB9601456B51}"/>
    <dgm:cxn modelId="{16F44E1B-EB35-419F-869E-2AC1D9930306}" srcId="{F8B2D4E4-0EF6-4BB3-9B0B-8432784BA777}" destId="{6B43CF3E-3EA7-434E-A81A-59927AFC1AB7}" srcOrd="0" destOrd="0" parTransId="{25A03F62-217D-4DD5-AD3E-144337C13434}" sibTransId="{E55AE8C1-B31D-4E46-A72E-3274031EDE69}"/>
    <dgm:cxn modelId="{70007F1B-15D8-4D24-BB89-45F126EE7822}" type="presOf" srcId="{614BF453-E45A-42C0-A817-1EDEB849E446}" destId="{EA9805BA-13B4-4265-8193-83099A7F7377}" srcOrd="0" destOrd="0" presId="urn:microsoft.com/office/officeart/2005/8/layout/hList1"/>
    <dgm:cxn modelId="{0486EB20-E5A0-46E6-8797-708CB85E0E5B}" type="presOf" srcId="{4611D701-595C-4298-B58B-0FFDBA93F4CD}" destId="{52137709-AEAB-4BD2-9463-5E3997B64975}" srcOrd="0" destOrd="0" presId="urn:microsoft.com/office/officeart/2005/8/layout/hList1"/>
    <dgm:cxn modelId="{57EB2428-5A8B-4D85-B64E-00C31CD6769E}" srcId="{AEFDA8FC-ADD1-434B-960E-FE6934074D0D}" destId="{4611D701-595C-4298-B58B-0FFDBA93F4CD}" srcOrd="2" destOrd="0" parTransId="{51AA3C85-2519-4D2D-9C1F-B8224D355C7A}" sibTransId="{3A830E00-6D31-4FFC-BE77-2B0600AA5559}"/>
    <dgm:cxn modelId="{68F41232-1B99-40B1-830A-562F5FB7CA97}" srcId="{F8B2D4E4-0EF6-4BB3-9B0B-8432784BA777}" destId="{DF18B473-0735-43AF-82EB-88105A78CE67}" srcOrd="4" destOrd="0" parTransId="{760C0CEC-ADA2-49E0-A060-D446974FC61A}" sibTransId="{2B59AC80-8DC9-4265-A948-169DB9554CB4}"/>
    <dgm:cxn modelId="{02CF8E32-A179-44E7-B51F-A5E417BF27FB}" srcId="{4611D701-595C-4298-B58B-0FFDBA93F4CD}" destId="{03FDDD4F-EDDA-4AD6-B755-A86F4C541578}" srcOrd="0" destOrd="0" parTransId="{1B43BC5D-663C-4800-9555-01EE42466264}" sibTransId="{D096F2CC-936D-4DDB-A648-EC1D0622119D}"/>
    <dgm:cxn modelId="{75CA384A-A8ED-4C7E-A95B-5E6BF4E2FB1A}" type="presOf" srcId="{AEFDA8FC-ADD1-434B-960E-FE6934074D0D}" destId="{8AD361BD-B68D-4B33-8F0A-0254A04257CF}" srcOrd="0" destOrd="0" presId="urn:microsoft.com/office/officeart/2005/8/layout/hList1"/>
    <dgm:cxn modelId="{17701E50-CE42-46DA-939C-8A71EF9DCAA5}" srcId="{AEFDA8FC-ADD1-434B-960E-FE6934074D0D}" destId="{F8B2D4E4-0EF6-4BB3-9B0B-8432784BA777}" srcOrd="0" destOrd="0" parTransId="{DDCDA5C0-E704-438C-816C-17D1E6C75EDE}" sibTransId="{1578F49A-8B5E-4E21-B3EC-7C7158617F0B}"/>
    <dgm:cxn modelId="{E914CD55-FAA9-411D-9FBA-E27214E586DE}" srcId="{F8B2D4E4-0EF6-4BB3-9B0B-8432784BA777}" destId="{9C7BE50D-FFB0-4C19-ADE2-D4EDE9356424}" srcOrd="1" destOrd="0" parTransId="{8D578F55-CCB1-4924-BAE1-613904A46DED}" sibTransId="{E4BEFBF5-9F96-427B-9AF5-3B0CB805C6F5}"/>
    <dgm:cxn modelId="{394C8469-3423-4061-B938-61C0BD9B6A6E}" type="presOf" srcId="{6B43CF3E-3EA7-434E-A81A-59927AFC1AB7}" destId="{71466CAC-A8D8-4A91-9E80-BB1CADE9FE3B}" srcOrd="0" destOrd="0" presId="urn:microsoft.com/office/officeart/2005/8/layout/hList1"/>
    <dgm:cxn modelId="{923B5473-02CF-4E73-8718-C0111B50BA52}" type="presOf" srcId="{9C7BE50D-FFB0-4C19-ADE2-D4EDE9356424}" destId="{71466CAC-A8D8-4A91-9E80-BB1CADE9FE3B}" srcOrd="0" destOrd="1" presId="urn:microsoft.com/office/officeart/2005/8/layout/hList1"/>
    <dgm:cxn modelId="{CBECF080-6AF3-4FE8-A849-3B24772A4249}" type="presOf" srcId="{DF18B473-0735-43AF-82EB-88105A78CE67}" destId="{71466CAC-A8D8-4A91-9E80-BB1CADE9FE3B}" srcOrd="0" destOrd="4" presId="urn:microsoft.com/office/officeart/2005/8/layout/hList1"/>
    <dgm:cxn modelId="{CED6079F-B765-45B3-833F-A7DFD8E81A32}" type="presOf" srcId="{397CA7F4-FDE3-4A4C-B1B0-73735853D3F6}" destId="{71466CAC-A8D8-4A91-9E80-BB1CADE9FE3B}" srcOrd="0" destOrd="2" presId="urn:microsoft.com/office/officeart/2005/8/layout/hList1"/>
    <dgm:cxn modelId="{96A94DA0-B190-411B-83E1-B3BC7CEAF32E}" srcId="{4611D701-595C-4298-B58B-0FFDBA93F4CD}" destId="{26F849B0-6AA4-4897-B961-4488ACBFFB8B}" srcOrd="1" destOrd="0" parTransId="{9AEC213F-53E0-4F76-8EE4-1482C9AFD23B}" sibTransId="{22DFF303-0C22-4370-A282-0B78013425F5}"/>
    <dgm:cxn modelId="{16A64DA5-F630-4492-83E1-FB0BFF1D263E}" srcId="{F8B2D4E4-0EF6-4BB3-9B0B-8432784BA777}" destId="{7E83C8C6-09F2-4024-B6D8-66F86E158F99}" srcOrd="3" destOrd="0" parTransId="{EDA7C140-0C2B-48E7-B81D-C3F17734DEFA}" sibTransId="{2F7D6646-68B1-4631-91D1-9C1DE09CDA67}"/>
    <dgm:cxn modelId="{28AAEBBB-7775-4193-9168-0EB4328B3D95}" type="presOf" srcId="{7E83C8C6-09F2-4024-B6D8-66F86E158F99}" destId="{71466CAC-A8D8-4A91-9E80-BB1CADE9FE3B}" srcOrd="0" destOrd="3" presId="urn:microsoft.com/office/officeart/2005/8/layout/hList1"/>
    <dgm:cxn modelId="{35A3DCC5-6016-4024-AEBE-7D5F29CFE76C}" type="presOf" srcId="{03FDDD4F-EDDA-4AD6-B755-A86F4C541578}" destId="{80D2F221-BCBF-43E9-8F3E-1D449781FE4A}" srcOrd="0" destOrd="0" presId="urn:microsoft.com/office/officeart/2005/8/layout/hList1"/>
    <dgm:cxn modelId="{1AA7E3D6-96D9-447F-A01F-4C719A0A58CE}" srcId="{F8B2D4E4-0EF6-4BB3-9B0B-8432784BA777}" destId="{397CA7F4-FDE3-4A4C-B1B0-73735853D3F6}" srcOrd="2" destOrd="0" parTransId="{02138F0F-6DC7-40C6-8476-EDFA60DE254D}" sibTransId="{A0BE29D1-4DE7-40A0-BEEC-71F95B21BADD}"/>
    <dgm:cxn modelId="{C6B559D9-1882-4A8C-B131-F424138C69D6}" type="presOf" srcId="{F8B2D4E4-0EF6-4BB3-9B0B-8432784BA777}" destId="{BFDC06E7-F87A-40A7-AB6C-CC84261811CD}" srcOrd="0" destOrd="0" presId="urn:microsoft.com/office/officeart/2005/8/layout/hList1"/>
    <dgm:cxn modelId="{2999E0DB-41EB-45A4-84D2-53E9E9676095}" type="presOf" srcId="{26F849B0-6AA4-4897-B961-4488ACBFFB8B}" destId="{80D2F221-BCBF-43E9-8F3E-1D449781FE4A}" srcOrd="0" destOrd="1" presId="urn:microsoft.com/office/officeart/2005/8/layout/hList1"/>
    <dgm:cxn modelId="{1573E8F3-FF52-4D23-8C9B-21FD8F56C073}" srcId="{4611D701-595C-4298-B58B-0FFDBA93F4CD}" destId="{EA37DA6B-0AE9-40A6-9B61-39940A32E0D8}" srcOrd="2" destOrd="0" parTransId="{27216CE3-057C-445D-817C-89DDF6453508}" sibTransId="{196E0957-AC4F-4EF3-8012-B36380ECD799}"/>
    <dgm:cxn modelId="{D20A07FC-0581-4FF4-82DD-EACEEDEA7D1F}" type="presOf" srcId="{EA37DA6B-0AE9-40A6-9B61-39940A32E0D8}" destId="{80D2F221-BCBF-43E9-8F3E-1D449781FE4A}" srcOrd="0" destOrd="2" presId="urn:microsoft.com/office/officeart/2005/8/layout/hList1"/>
    <dgm:cxn modelId="{2D486741-4085-4A29-A5C6-69466D0D449F}" type="presParOf" srcId="{8AD361BD-B68D-4B33-8F0A-0254A04257CF}" destId="{66D7D609-EA66-4B22-AFF2-3E49E96EBD8C}" srcOrd="0" destOrd="0" presId="urn:microsoft.com/office/officeart/2005/8/layout/hList1"/>
    <dgm:cxn modelId="{A8013748-6665-46F0-BEA3-4F6E394AEE8D}" type="presParOf" srcId="{66D7D609-EA66-4B22-AFF2-3E49E96EBD8C}" destId="{BFDC06E7-F87A-40A7-AB6C-CC84261811CD}" srcOrd="0" destOrd="0" presId="urn:microsoft.com/office/officeart/2005/8/layout/hList1"/>
    <dgm:cxn modelId="{01210AC6-DFC9-4D46-880E-66F4C8591012}" type="presParOf" srcId="{66D7D609-EA66-4B22-AFF2-3E49E96EBD8C}" destId="{71466CAC-A8D8-4A91-9E80-BB1CADE9FE3B}" srcOrd="1" destOrd="0" presId="urn:microsoft.com/office/officeart/2005/8/layout/hList1"/>
    <dgm:cxn modelId="{2F0F7797-6345-44DB-ADD0-65F143D3EDA7}" type="presParOf" srcId="{8AD361BD-B68D-4B33-8F0A-0254A04257CF}" destId="{03A41B52-29E6-4455-A13F-AAD7E94F5B52}" srcOrd="1" destOrd="0" presId="urn:microsoft.com/office/officeart/2005/8/layout/hList1"/>
    <dgm:cxn modelId="{B6CC9595-9D83-4E92-A589-4DA859C45B5C}" type="presParOf" srcId="{8AD361BD-B68D-4B33-8F0A-0254A04257CF}" destId="{FF0EBAB1-9DD8-46D6-BAC1-6EE495C6E818}" srcOrd="2" destOrd="0" presId="urn:microsoft.com/office/officeart/2005/8/layout/hList1"/>
    <dgm:cxn modelId="{8FE85405-97AA-4FC2-A6D5-A159CAE6059E}" type="presParOf" srcId="{FF0EBAB1-9DD8-46D6-BAC1-6EE495C6E818}" destId="{EA9805BA-13B4-4265-8193-83099A7F7377}" srcOrd="0" destOrd="0" presId="urn:microsoft.com/office/officeart/2005/8/layout/hList1"/>
    <dgm:cxn modelId="{0B07026E-596C-4F5D-B45F-36068945A472}" type="presParOf" srcId="{FF0EBAB1-9DD8-46D6-BAC1-6EE495C6E818}" destId="{AE6294EF-D825-466C-BBD5-2E67519BEC48}" srcOrd="1" destOrd="0" presId="urn:microsoft.com/office/officeart/2005/8/layout/hList1"/>
    <dgm:cxn modelId="{E01FD884-4D04-4F52-BCB4-254F7E8AA2E3}" type="presParOf" srcId="{8AD361BD-B68D-4B33-8F0A-0254A04257CF}" destId="{C6B433EE-860C-4087-997D-34321F123BE7}" srcOrd="3" destOrd="0" presId="urn:microsoft.com/office/officeart/2005/8/layout/hList1"/>
    <dgm:cxn modelId="{108ED810-FEFD-4739-8042-4277BE24910C}" type="presParOf" srcId="{8AD361BD-B68D-4B33-8F0A-0254A04257CF}" destId="{EFB7C9EE-B9E6-48BE-8D07-615E65C69795}" srcOrd="4" destOrd="0" presId="urn:microsoft.com/office/officeart/2005/8/layout/hList1"/>
    <dgm:cxn modelId="{ED91FA45-1570-4BA7-8EA6-5EC92ACAE9D7}" type="presParOf" srcId="{EFB7C9EE-B9E6-48BE-8D07-615E65C69795}" destId="{52137709-AEAB-4BD2-9463-5E3997B64975}" srcOrd="0" destOrd="0" presId="urn:microsoft.com/office/officeart/2005/8/layout/hList1"/>
    <dgm:cxn modelId="{2591316C-37B8-473D-A865-7048ADB3F2A2}" type="presParOf" srcId="{EFB7C9EE-B9E6-48BE-8D07-615E65C69795}" destId="{80D2F221-BCBF-43E9-8F3E-1D449781FE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2FB44-E782-DA42-8D45-FC8BA69AFBB4}" type="doc">
      <dgm:prSet loTypeId="urn:microsoft.com/office/officeart/2005/8/layout/cycle8" loCatId="" qsTypeId="urn:microsoft.com/office/officeart/2005/8/quickstyle/simple1" qsCatId="simple" csTypeId="urn:microsoft.com/office/officeart/2005/8/colors/accent5_1" csCatId="accent5" phldr="1"/>
      <dgm:spPr/>
    </dgm:pt>
    <dgm:pt modelId="{44158E09-32FC-4443-97DF-0CB57B33C030}">
      <dgm:prSet phldrT="[Text]"/>
      <dgm:spPr/>
      <dgm:t>
        <a:bodyPr/>
        <a:lstStyle/>
        <a:p>
          <a:r>
            <a:rPr lang="en-GB" dirty="0"/>
            <a:t>Care is Coordinated </a:t>
          </a:r>
        </a:p>
      </dgm:t>
    </dgm:pt>
    <dgm:pt modelId="{DFFF5ECA-42A2-EF4E-BAEF-CD29E0D99D26}" type="parTrans" cxnId="{A5A7EEBA-2405-CA46-86D2-E491FE0512F9}">
      <dgm:prSet/>
      <dgm:spPr/>
      <dgm:t>
        <a:bodyPr/>
        <a:lstStyle/>
        <a:p>
          <a:endParaRPr lang="en-GB"/>
        </a:p>
      </dgm:t>
    </dgm:pt>
    <dgm:pt modelId="{F27F38C5-68CE-BC40-8DD6-365D02F7CE77}" type="sibTrans" cxnId="{A5A7EEBA-2405-CA46-86D2-E491FE0512F9}">
      <dgm:prSet/>
      <dgm:spPr/>
      <dgm:t>
        <a:bodyPr/>
        <a:lstStyle/>
        <a:p>
          <a:endParaRPr lang="en-GB"/>
        </a:p>
      </dgm:t>
    </dgm:pt>
    <dgm:pt modelId="{BC38BF75-15F0-7B4F-8386-5BA331D6C3B2}">
      <dgm:prSet phldrT="[Text]"/>
      <dgm:spPr/>
      <dgm:t>
        <a:bodyPr/>
        <a:lstStyle/>
        <a:p>
          <a:r>
            <a:rPr lang="en-GB" dirty="0"/>
            <a:t>Care is</a:t>
          </a:r>
        </a:p>
        <a:p>
          <a:r>
            <a:rPr lang="en-GB" dirty="0"/>
            <a:t> enabling</a:t>
          </a:r>
        </a:p>
      </dgm:t>
    </dgm:pt>
    <dgm:pt modelId="{0B98BFEE-E10F-2F42-B811-7B4613BDCE82}" type="parTrans" cxnId="{E1CDB478-87BC-CD48-9671-E65FB590AAE1}">
      <dgm:prSet/>
      <dgm:spPr/>
      <dgm:t>
        <a:bodyPr/>
        <a:lstStyle/>
        <a:p>
          <a:endParaRPr lang="en-GB"/>
        </a:p>
      </dgm:t>
    </dgm:pt>
    <dgm:pt modelId="{05B135E8-265C-234B-B8E4-D54034188657}" type="sibTrans" cxnId="{E1CDB478-87BC-CD48-9671-E65FB590AAE1}">
      <dgm:prSet/>
      <dgm:spPr/>
      <dgm:t>
        <a:bodyPr/>
        <a:lstStyle/>
        <a:p>
          <a:endParaRPr lang="en-GB"/>
        </a:p>
      </dgm:t>
    </dgm:pt>
    <dgm:pt modelId="{C60FD87C-8AB3-C742-BFBE-A1491046D553}">
      <dgm:prSet phldrT="[Text]"/>
      <dgm:spPr/>
      <dgm:t>
        <a:bodyPr/>
        <a:lstStyle/>
        <a:p>
          <a:r>
            <a:rPr lang="en-GB" dirty="0"/>
            <a:t>Care is personalized </a:t>
          </a:r>
        </a:p>
      </dgm:t>
    </dgm:pt>
    <dgm:pt modelId="{65BDA937-8368-1E49-B3DF-3A4FA9EE8C47}" type="parTrans" cxnId="{DD13C76F-78E6-BE4D-9766-701213243C6C}">
      <dgm:prSet/>
      <dgm:spPr/>
      <dgm:t>
        <a:bodyPr/>
        <a:lstStyle/>
        <a:p>
          <a:endParaRPr lang="en-GB"/>
        </a:p>
      </dgm:t>
    </dgm:pt>
    <dgm:pt modelId="{570CE74B-2FE3-B84B-8945-2D630645023C}" type="sibTrans" cxnId="{DD13C76F-78E6-BE4D-9766-701213243C6C}">
      <dgm:prSet/>
      <dgm:spPr/>
      <dgm:t>
        <a:bodyPr/>
        <a:lstStyle/>
        <a:p>
          <a:endParaRPr lang="en-GB"/>
        </a:p>
      </dgm:t>
    </dgm:pt>
    <dgm:pt modelId="{F9AB2343-33B0-F24B-8724-3CD5A1F62D94}" type="pres">
      <dgm:prSet presAssocID="{8D92FB44-E782-DA42-8D45-FC8BA69AFBB4}" presName="compositeShape" presStyleCnt="0">
        <dgm:presLayoutVars>
          <dgm:chMax val="7"/>
          <dgm:dir/>
          <dgm:resizeHandles val="exact"/>
        </dgm:presLayoutVars>
      </dgm:prSet>
      <dgm:spPr/>
    </dgm:pt>
    <dgm:pt modelId="{24554156-BA2C-E247-8937-E70E878C9778}" type="pres">
      <dgm:prSet presAssocID="{8D92FB44-E782-DA42-8D45-FC8BA69AFBB4}" presName="wedge1" presStyleLbl="node1" presStyleIdx="0" presStyleCnt="3"/>
      <dgm:spPr/>
    </dgm:pt>
    <dgm:pt modelId="{ACACD189-FF2A-F749-8D4A-F647D11FDCB1}" type="pres">
      <dgm:prSet presAssocID="{8D92FB44-E782-DA42-8D45-FC8BA69AFBB4}" presName="dummy1a" presStyleCnt="0"/>
      <dgm:spPr/>
    </dgm:pt>
    <dgm:pt modelId="{B48E1E29-89E0-BA44-8806-1219683338C2}" type="pres">
      <dgm:prSet presAssocID="{8D92FB44-E782-DA42-8D45-FC8BA69AFBB4}" presName="dummy1b" presStyleCnt="0"/>
      <dgm:spPr/>
    </dgm:pt>
    <dgm:pt modelId="{097961D8-5960-6146-8566-809178651BD3}" type="pres">
      <dgm:prSet presAssocID="{8D92FB44-E782-DA42-8D45-FC8BA69AFBB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41E07F0-C1E6-074E-87AD-5DF940B179FB}" type="pres">
      <dgm:prSet presAssocID="{8D92FB44-E782-DA42-8D45-FC8BA69AFBB4}" presName="wedge2" presStyleLbl="node1" presStyleIdx="1" presStyleCnt="3"/>
      <dgm:spPr/>
    </dgm:pt>
    <dgm:pt modelId="{25134B5B-4A6B-D24A-9BA3-FF30E2D91BCE}" type="pres">
      <dgm:prSet presAssocID="{8D92FB44-E782-DA42-8D45-FC8BA69AFBB4}" presName="dummy2a" presStyleCnt="0"/>
      <dgm:spPr/>
    </dgm:pt>
    <dgm:pt modelId="{F7B9C261-F40E-E84B-952E-0A9629D8283E}" type="pres">
      <dgm:prSet presAssocID="{8D92FB44-E782-DA42-8D45-FC8BA69AFBB4}" presName="dummy2b" presStyleCnt="0"/>
      <dgm:spPr/>
    </dgm:pt>
    <dgm:pt modelId="{C909AC66-CABA-D64E-8240-3679F881E5AB}" type="pres">
      <dgm:prSet presAssocID="{8D92FB44-E782-DA42-8D45-FC8BA69AFBB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E592D5-6104-8E42-AB62-FBAA5F59B58B}" type="pres">
      <dgm:prSet presAssocID="{8D92FB44-E782-DA42-8D45-FC8BA69AFBB4}" presName="wedge3" presStyleLbl="node1" presStyleIdx="2" presStyleCnt="3"/>
      <dgm:spPr/>
    </dgm:pt>
    <dgm:pt modelId="{6801F960-F25B-614A-9C32-8C5363B666A8}" type="pres">
      <dgm:prSet presAssocID="{8D92FB44-E782-DA42-8D45-FC8BA69AFBB4}" presName="dummy3a" presStyleCnt="0"/>
      <dgm:spPr/>
    </dgm:pt>
    <dgm:pt modelId="{09923AB5-CC2C-564E-B1CC-C068E730AFAB}" type="pres">
      <dgm:prSet presAssocID="{8D92FB44-E782-DA42-8D45-FC8BA69AFBB4}" presName="dummy3b" presStyleCnt="0"/>
      <dgm:spPr/>
    </dgm:pt>
    <dgm:pt modelId="{904E5816-3251-6545-A4EC-DDBC4D3025C2}" type="pres">
      <dgm:prSet presAssocID="{8D92FB44-E782-DA42-8D45-FC8BA69AFBB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D53F557-67A5-8C44-A1A0-F0F06D39195F}" type="pres">
      <dgm:prSet presAssocID="{F27F38C5-68CE-BC40-8DD6-365D02F7CE77}" presName="arrowWedge1" presStyleLbl="fgSibTrans2D1" presStyleIdx="0" presStyleCnt="3"/>
      <dgm:spPr/>
    </dgm:pt>
    <dgm:pt modelId="{B4830091-EA66-944B-806C-62132A792C49}" type="pres">
      <dgm:prSet presAssocID="{05B135E8-265C-234B-B8E4-D54034188657}" presName="arrowWedge2" presStyleLbl="fgSibTrans2D1" presStyleIdx="1" presStyleCnt="3"/>
      <dgm:spPr/>
    </dgm:pt>
    <dgm:pt modelId="{6D759AFE-9BC7-7F4B-9AFC-3C4A1959F667}" type="pres">
      <dgm:prSet presAssocID="{570CE74B-2FE3-B84B-8945-2D630645023C}" presName="arrowWedge3" presStyleLbl="fgSibTrans2D1" presStyleIdx="2" presStyleCnt="3"/>
      <dgm:spPr/>
    </dgm:pt>
  </dgm:ptLst>
  <dgm:cxnLst>
    <dgm:cxn modelId="{1E104607-653D-7C4D-8DA1-2A1D5FCF90BE}" type="presOf" srcId="{C60FD87C-8AB3-C742-BFBE-A1491046D553}" destId="{61E592D5-6104-8E42-AB62-FBAA5F59B58B}" srcOrd="0" destOrd="0" presId="urn:microsoft.com/office/officeart/2005/8/layout/cycle8"/>
    <dgm:cxn modelId="{F8CC4D0E-7B2F-3044-B887-F71CB5FD2E0F}" type="presOf" srcId="{C60FD87C-8AB3-C742-BFBE-A1491046D553}" destId="{904E5816-3251-6545-A4EC-DDBC4D3025C2}" srcOrd="1" destOrd="0" presId="urn:microsoft.com/office/officeart/2005/8/layout/cycle8"/>
    <dgm:cxn modelId="{D4B61B4E-7244-3049-8266-1E024941FBC9}" type="presOf" srcId="{44158E09-32FC-4443-97DF-0CB57B33C030}" destId="{24554156-BA2C-E247-8937-E70E878C9778}" srcOrd="0" destOrd="0" presId="urn:microsoft.com/office/officeart/2005/8/layout/cycle8"/>
    <dgm:cxn modelId="{C1796657-EE73-3345-B331-3CF7D63CC160}" type="presOf" srcId="{44158E09-32FC-4443-97DF-0CB57B33C030}" destId="{097961D8-5960-6146-8566-809178651BD3}" srcOrd="1" destOrd="0" presId="urn:microsoft.com/office/officeart/2005/8/layout/cycle8"/>
    <dgm:cxn modelId="{C17B2F68-F737-7D44-A521-8C8FB266D264}" type="presOf" srcId="{BC38BF75-15F0-7B4F-8386-5BA331D6C3B2}" destId="{C909AC66-CABA-D64E-8240-3679F881E5AB}" srcOrd="1" destOrd="0" presId="urn:microsoft.com/office/officeart/2005/8/layout/cycle8"/>
    <dgm:cxn modelId="{DD13C76F-78E6-BE4D-9766-701213243C6C}" srcId="{8D92FB44-E782-DA42-8D45-FC8BA69AFBB4}" destId="{C60FD87C-8AB3-C742-BFBE-A1491046D553}" srcOrd="2" destOrd="0" parTransId="{65BDA937-8368-1E49-B3DF-3A4FA9EE8C47}" sibTransId="{570CE74B-2FE3-B84B-8945-2D630645023C}"/>
    <dgm:cxn modelId="{E1CDB478-87BC-CD48-9671-E65FB590AAE1}" srcId="{8D92FB44-E782-DA42-8D45-FC8BA69AFBB4}" destId="{BC38BF75-15F0-7B4F-8386-5BA331D6C3B2}" srcOrd="1" destOrd="0" parTransId="{0B98BFEE-E10F-2F42-B811-7B4613BDCE82}" sibTransId="{05B135E8-265C-234B-B8E4-D54034188657}"/>
    <dgm:cxn modelId="{3065D6A8-6861-4541-9776-2C50E5F5BD70}" type="presOf" srcId="{BC38BF75-15F0-7B4F-8386-5BA331D6C3B2}" destId="{141E07F0-C1E6-074E-87AD-5DF940B179FB}" srcOrd="0" destOrd="0" presId="urn:microsoft.com/office/officeart/2005/8/layout/cycle8"/>
    <dgm:cxn modelId="{A5A7EEBA-2405-CA46-86D2-E491FE0512F9}" srcId="{8D92FB44-E782-DA42-8D45-FC8BA69AFBB4}" destId="{44158E09-32FC-4443-97DF-0CB57B33C030}" srcOrd="0" destOrd="0" parTransId="{DFFF5ECA-42A2-EF4E-BAEF-CD29E0D99D26}" sibTransId="{F27F38C5-68CE-BC40-8DD6-365D02F7CE77}"/>
    <dgm:cxn modelId="{E35EBFD0-0432-DF4B-AE88-E581FE18F232}" type="presOf" srcId="{8D92FB44-E782-DA42-8D45-FC8BA69AFBB4}" destId="{F9AB2343-33B0-F24B-8724-3CD5A1F62D94}" srcOrd="0" destOrd="0" presId="urn:microsoft.com/office/officeart/2005/8/layout/cycle8"/>
    <dgm:cxn modelId="{ED937B76-7BAE-CA4C-97EB-30CE79813660}" type="presParOf" srcId="{F9AB2343-33B0-F24B-8724-3CD5A1F62D94}" destId="{24554156-BA2C-E247-8937-E70E878C9778}" srcOrd="0" destOrd="0" presId="urn:microsoft.com/office/officeart/2005/8/layout/cycle8"/>
    <dgm:cxn modelId="{071839F6-3F3C-8E4E-899F-67076BB10B03}" type="presParOf" srcId="{F9AB2343-33B0-F24B-8724-3CD5A1F62D94}" destId="{ACACD189-FF2A-F749-8D4A-F647D11FDCB1}" srcOrd="1" destOrd="0" presId="urn:microsoft.com/office/officeart/2005/8/layout/cycle8"/>
    <dgm:cxn modelId="{DB54FBE6-135C-E744-A1EF-E77EDAE7FC42}" type="presParOf" srcId="{F9AB2343-33B0-F24B-8724-3CD5A1F62D94}" destId="{B48E1E29-89E0-BA44-8806-1219683338C2}" srcOrd="2" destOrd="0" presId="urn:microsoft.com/office/officeart/2005/8/layout/cycle8"/>
    <dgm:cxn modelId="{BA820275-43E6-1541-95D0-435AD2DB1899}" type="presParOf" srcId="{F9AB2343-33B0-F24B-8724-3CD5A1F62D94}" destId="{097961D8-5960-6146-8566-809178651BD3}" srcOrd="3" destOrd="0" presId="urn:microsoft.com/office/officeart/2005/8/layout/cycle8"/>
    <dgm:cxn modelId="{171676B4-AE3E-2C44-8C02-7E5F9F7BABFF}" type="presParOf" srcId="{F9AB2343-33B0-F24B-8724-3CD5A1F62D94}" destId="{141E07F0-C1E6-074E-87AD-5DF940B179FB}" srcOrd="4" destOrd="0" presId="urn:microsoft.com/office/officeart/2005/8/layout/cycle8"/>
    <dgm:cxn modelId="{D64A5B2A-D44A-E549-9BDF-3A125DD5A5C6}" type="presParOf" srcId="{F9AB2343-33B0-F24B-8724-3CD5A1F62D94}" destId="{25134B5B-4A6B-D24A-9BA3-FF30E2D91BCE}" srcOrd="5" destOrd="0" presId="urn:microsoft.com/office/officeart/2005/8/layout/cycle8"/>
    <dgm:cxn modelId="{508ACC84-3ED7-A74C-A051-00A2156ABCB7}" type="presParOf" srcId="{F9AB2343-33B0-F24B-8724-3CD5A1F62D94}" destId="{F7B9C261-F40E-E84B-952E-0A9629D8283E}" srcOrd="6" destOrd="0" presId="urn:microsoft.com/office/officeart/2005/8/layout/cycle8"/>
    <dgm:cxn modelId="{BA9578B4-BCEA-5C47-B7DE-6E986404DBEA}" type="presParOf" srcId="{F9AB2343-33B0-F24B-8724-3CD5A1F62D94}" destId="{C909AC66-CABA-D64E-8240-3679F881E5AB}" srcOrd="7" destOrd="0" presId="urn:microsoft.com/office/officeart/2005/8/layout/cycle8"/>
    <dgm:cxn modelId="{F9EFBC4D-918B-164B-93E2-05278A4D4800}" type="presParOf" srcId="{F9AB2343-33B0-F24B-8724-3CD5A1F62D94}" destId="{61E592D5-6104-8E42-AB62-FBAA5F59B58B}" srcOrd="8" destOrd="0" presId="urn:microsoft.com/office/officeart/2005/8/layout/cycle8"/>
    <dgm:cxn modelId="{4767A365-38EF-9B44-9F1A-5900419CF11D}" type="presParOf" srcId="{F9AB2343-33B0-F24B-8724-3CD5A1F62D94}" destId="{6801F960-F25B-614A-9C32-8C5363B666A8}" srcOrd="9" destOrd="0" presId="urn:microsoft.com/office/officeart/2005/8/layout/cycle8"/>
    <dgm:cxn modelId="{18445B59-1B00-404C-BDA0-1FCE80822A0E}" type="presParOf" srcId="{F9AB2343-33B0-F24B-8724-3CD5A1F62D94}" destId="{09923AB5-CC2C-564E-B1CC-C068E730AFAB}" srcOrd="10" destOrd="0" presId="urn:microsoft.com/office/officeart/2005/8/layout/cycle8"/>
    <dgm:cxn modelId="{F17221F0-60F1-F54B-8B58-72E098BA4567}" type="presParOf" srcId="{F9AB2343-33B0-F24B-8724-3CD5A1F62D94}" destId="{904E5816-3251-6545-A4EC-DDBC4D3025C2}" srcOrd="11" destOrd="0" presId="urn:microsoft.com/office/officeart/2005/8/layout/cycle8"/>
    <dgm:cxn modelId="{F90EBF4B-BE6A-A14C-A987-6CACD320FD37}" type="presParOf" srcId="{F9AB2343-33B0-F24B-8724-3CD5A1F62D94}" destId="{9D53F557-67A5-8C44-A1A0-F0F06D39195F}" srcOrd="12" destOrd="0" presId="urn:microsoft.com/office/officeart/2005/8/layout/cycle8"/>
    <dgm:cxn modelId="{6A700026-5F2C-4542-B21B-62CDEFD52B32}" type="presParOf" srcId="{F9AB2343-33B0-F24B-8724-3CD5A1F62D94}" destId="{B4830091-EA66-944B-806C-62132A792C49}" srcOrd="13" destOrd="0" presId="urn:microsoft.com/office/officeart/2005/8/layout/cycle8"/>
    <dgm:cxn modelId="{40DD7EF8-FBB2-D249-8AEF-18808905A227}" type="presParOf" srcId="{F9AB2343-33B0-F24B-8724-3CD5A1F62D94}" destId="{6D759AFE-9BC7-7F4B-9AFC-3C4A1959F66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A42DD8-8F44-4BBE-91D6-73D10A6D3EB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31C656-2B20-4F53-A314-C2CAA6C483BE}">
      <dgm:prSet/>
      <dgm:spPr/>
      <dgm:t>
        <a:bodyPr/>
        <a:lstStyle/>
        <a:p>
          <a:r>
            <a:rPr lang="en-GB" dirty="0"/>
            <a:t>Advocacy transforms policies into improved HIV outcomes.</a:t>
          </a:r>
          <a:endParaRPr lang="en-US" dirty="0"/>
        </a:p>
      </dgm:t>
    </dgm:pt>
    <dgm:pt modelId="{75874BC3-8A1A-4D55-BBB9-B3EBFEEBE791}" type="parTrans" cxnId="{D5A5DB43-D414-4B3D-8F15-503D1807C59D}">
      <dgm:prSet/>
      <dgm:spPr/>
      <dgm:t>
        <a:bodyPr/>
        <a:lstStyle/>
        <a:p>
          <a:endParaRPr lang="en-US"/>
        </a:p>
      </dgm:t>
    </dgm:pt>
    <dgm:pt modelId="{04013D33-ED30-439A-A9C6-92EEC78677AD}" type="sibTrans" cxnId="{D5A5DB43-D414-4B3D-8F15-503D1807C59D}">
      <dgm:prSet/>
      <dgm:spPr/>
      <dgm:t>
        <a:bodyPr/>
        <a:lstStyle/>
        <a:p>
          <a:endParaRPr lang="en-US"/>
        </a:p>
      </dgm:t>
    </dgm:pt>
    <dgm:pt modelId="{B568786A-59E5-45F3-A106-B3EA1CF3B826}">
      <dgm:prSet/>
      <dgm:spPr/>
      <dgm:t>
        <a:bodyPr/>
        <a:lstStyle/>
        <a:p>
          <a:r>
            <a:rPr lang="en-GB"/>
            <a:t>Partnerships strengthen and expand access to quality HIV services.</a:t>
          </a:r>
          <a:endParaRPr lang="en-US"/>
        </a:p>
      </dgm:t>
    </dgm:pt>
    <dgm:pt modelId="{03963951-6FD3-42AE-88AE-BDF783C20E63}" type="parTrans" cxnId="{766D3E6E-A1AE-4119-AF55-EB6E80C3C45B}">
      <dgm:prSet/>
      <dgm:spPr/>
      <dgm:t>
        <a:bodyPr/>
        <a:lstStyle/>
        <a:p>
          <a:endParaRPr lang="en-US"/>
        </a:p>
      </dgm:t>
    </dgm:pt>
    <dgm:pt modelId="{9D1E0C40-6B77-48F7-AE18-364D7158EFC0}" type="sibTrans" cxnId="{766D3E6E-A1AE-4119-AF55-EB6E80C3C45B}">
      <dgm:prSet/>
      <dgm:spPr/>
      <dgm:t>
        <a:bodyPr/>
        <a:lstStyle/>
        <a:p>
          <a:endParaRPr lang="en-US"/>
        </a:p>
      </dgm:t>
    </dgm:pt>
    <dgm:pt modelId="{8D0E391B-030D-47FE-91AE-8A7CED56BA7A}">
      <dgm:prSet/>
      <dgm:spPr/>
      <dgm:t>
        <a:bodyPr/>
        <a:lstStyle/>
        <a:p>
          <a:r>
            <a:rPr lang="en-GB"/>
            <a:t>Invest in community leadership, evidence, and human rights to sustain epidemic control.</a:t>
          </a:r>
          <a:endParaRPr lang="en-US"/>
        </a:p>
      </dgm:t>
    </dgm:pt>
    <dgm:pt modelId="{2212F671-C5E0-4DB3-89E4-35AD032C22E6}" type="parTrans" cxnId="{E7825D8C-2E5B-4847-AB01-98814BAE080C}">
      <dgm:prSet/>
      <dgm:spPr/>
      <dgm:t>
        <a:bodyPr/>
        <a:lstStyle/>
        <a:p>
          <a:endParaRPr lang="en-US"/>
        </a:p>
      </dgm:t>
    </dgm:pt>
    <dgm:pt modelId="{EB1B75FE-EC13-4F5C-88BC-F114EE4A8742}" type="sibTrans" cxnId="{E7825D8C-2E5B-4847-AB01-98814BAE080C}">
      <dgm:prSet/>
      <dgm:spPr/>
      <dgm:t>
        <a:bodyPr/>
        <a:lstStyle/>
        <a:p>
          <a:endParaRPr lang="en-US"/>
        </a:p>
      </dgm:t>
    </dgm:pt>
    <dgm:pt modelId="{CEF558B9-AA4C-4962-AC2A-4AFD71690AC8}">
      <dgm:prSet/>
      <dgm:spPr/>
      <dgm:t>
        <a:bodyPr/>
        <a:lstStyle/>
        <a:p>
          <a:r>
            <a:rPr lang="en-GB"/>
            <a:t>Keep advocacy at the center of Zambia's HIV response to achieve equitable, person-centered, high-quality care for all.</a:t>
          </a:r>
          <a:endParaRPr lang="en-US"/>
        </a:p>
      </dgm:t>
    </dgm:pt>
    <dgm:pt modelId="{FB413B96-9960-424D-BF89-3B6034D141E4}" type="parTrans" cxnId="{D405895D-C2F6-482C-A10E-587849C6049E}">
      <dgm:prSet/>
      <dgm:spPr/>
      <dgm:t>
        <a:bodyPr/>
        <a:lstStyle/>
        <a:p>
          <a:endParaRPr lang="en-US"/>
        </a:p>
      </dgm:t>
    </dgm:pt>
    <dgm:pt modelId="{6E301D5F-C9F3-4D10-ACF0-59E2C39F9840}" type="sibTrans" cxnId="{D405895D-C2F6-482C-A10E-587849C6049E}">
      <dgm:prSet/>
      <dgm:spPr/>
      <dgm:t>
        <a:bodyPr/>
        <a:lstStyle/>
        <a:p>
          <a:endParaRPr lang="en-US"/>
        </a:p>
      </dgm:t>
    </dgm:pt>
    <dgm:pt modelId="{F60FEFBF-0076-4A6E-8A04-D5CAEFAAE0EB}" type="pres">
      <dgm:prSet presAssocID="{32A42DD8-8F44-4BBE-91D6-73D10A6D3EB7}" presName="diagram" presStyleCnt="0">
        <dgm:presLayoutVars>
          <dgm:dir/>
          <dgm:resizeHandles val="exact"/>
        </dgm:presLayoutVars>
      </dgm:prSet>
      <dgm:spPr/>
    </dgm:pt>
    <dgm:pt modelId="{E76C5F14-8F57-4545-B700-95812509FFCB}" type="pres">
      <dgm:prSet presAssocID="{EF31C656-2B20-4F53-A314-C2CAA6C483BE}" presName="node" presStyleLbl="node1" presStyleIdx="0" presStyleCnt="4">
        <dgm:presLayoutVars>
          <dgm:bulletEnabled val="1"/>
        </dgm:presLayoutVars>
      </dgm:prSet>
      <dgm:spPr/>
    </dgm:pt>
    <dgm:pt modelId="{24D9392C-01A9-4621-9F2C-3E242D2BF6DC}" type="pres">
      <dgm:prSet presAssocID="{04013D33-ED30-439A-A9C6-92EEC78677AD}" presName="sibTrans" presStyleCnt="0"/>
      <dgm:spPr/>
    </dgm:pt>
    <dgm:pt modelId="{9A25F966-5893-4B5A-A90E-51EB234BC5A9}" type="pres">
      <dgm:prSet presAssocID="{B568786A-59E5-45F3-A106-B3EA1CF3B826}" presName="node" presStyleLbl="node1" presStyleIdx="1" presStyleCnt="4">
        <dgm:presLayoutVars>
          <dgm:bulletEnabled val="1"/>
        </dgm:presLayoutVars>
      </dgm:prSet>
      <dgm:spPr/>
    </dgm:pt>
    <dgm:pt modelId="{FC34BAF9-6015-4657-9BE9-918C6DBDE0B8}" type="pres">
      <dgm:prSet presAssocID="{9D1E0C40-6B77-48F7-AE18-364D7158EFC0}" presName="sibTrans" presStyleCnt="0"/>
      <dgm:spPr/>
    </dgm:pt>
    <dgm:pt modelId="{91A29F7B-2480-41CB-BBEE-45629A16E6EB}" type="pres">
      <dgm:prSet presAssocID="{8D0E391B-030D-47FE-91AE-8A7CED56BA7A}" presName="node" presStyleLbl="node1" presStyleIdx="2" presStyleCnt="4">
        <dgm:presLayoutVars>
          <dgm:bulletEnabled val="1"/>
        </dgm:presLayoutVars>
      </dgm:prSet>
      <dgm:spPr/>
    </dgm:pt>
    <dgm:pt modelId="{85F752EE-690C-4D3B-A01B-67C5E1CBEC4D}" type="pres">
      <dgm:prSet presAssocID="{EB1B75FE-EC13-4F5C-88BC-F114EE4A8742}" presName="sibTrans" presStyleCnt="0"/>
      <dgm:spPr/>
    </dgm:pt>
    <dgm:pt modelId="{8B827427-96A0-4717-90EC-6C6969FF5680}" type="pres">
      <dgm:prSet presAssocID="{CEF558B9-AA4C-4962-AC2A-4AFD71690AC8}" presName="node" presStyleLbl="node1" presStyleIdx="3" presStyleCnt="4">
        <dgm:presLayoutVars>
          <dgm:bulletEnabled val="1"/>
        </dgm:presLayoutVars>
      </dgm:prSet>
      <dgm:spPr/>
    </dgm:pt>
  </dgm:ptLst>
  <dgm:cxnLst>
    <dgm:cxn modelId="{BC4EFE04-3BED-4577-818D-DA2DF4EFCC04}" type="presOf" srcId="{32A42DD8-8F44-4BBE-91D6-73D10A6D3EB7}" destId="{F60FEFBF-0076-4A6E-8A04-D5CAEFAAE0EB}" srcOrd="0" destOrd="0" presId="urn:microsoft.com/office/officeart/2005/8/layout/default"/>
    <dgm:cxn modelId="{6AC9171F-5FB8-4F56-A2A4-B466B012B2C9}" type="presOf" srcId="{B568786A-59E5-45F3-A106-B3EA1CF3B826}" destId="{9A25F966-5893-4B5A-A90E-51EB234BC5A9}" srcOrd="0" destOrd="0" presId="urn:microsoft.com/office/officeart/2005/8/layout/default"/>
    <dgm:cxn modelId="{015BC82E-A464-4B07-90F7-E14EFCF33AA9}" type="presOf" srcId="{CEF558B9-AA4C-4962-AC2A-4AFD71690AC8}" destId="{8B827427-96A0-4717-90EC-6C6969FF5680}" srcOrd="0" destOrd="0" presId="urn:microsoft.com/office/officeart/2005/8/layout/default"/>
    <dgm:cxn modelId="{D5A5DB43-D414-4B3D-8F15-503D1807C59D}" srcId="{32A42DD8-8F44-4BBE-91D6-73D10A6D3EB7}" destId="{EF31C656-2B20-4F53-A314-C2CAA6C483BE}" srcOrd="0" destOrd="0" parTransId="{75874BC3-8A1A-4D55-BBB9-B3EBFEEBE791}" sibTransId="{04013D33-ED30-439A-A9C6-92EEC78677AD}"/>
    <dgm:cxn modelId="{D405895D-C2F6-482C-A10E-587849C6049E}" srcId="{32A42DD8-8F44-4BBE-91D6-73D10A6D3EB7}" destId="{CEF558B9-AA4C-4962-AC2A-4AFD71690AC8}" srcOrd="3" destOrd="0" parTransId="{FB413B96-9960-424D-BF89-3B6034D141E4}" sibTransId="{6E301D5F-C9F3-4D10-ACF0-59E2C39F9840}"/>
    <dgm:cxn modelId="{766D3E6E-A1AE-4119-AF55-EB6E80C3C45B}" srcId="{32A42DD8-8F44-4BBE-91D6-73D10A6D3EB7}" destId="{B568786A-59E5-45F3-A106-B3EA1CF3B826}" srcOrd="1" destOrd="0" parTransId="{03963951-6FD3-42AE-88AE-BDF783C20E63}" sibTransId="{9D1E0C40-6B77-48F7-AE18-364D7158EFC0}"/>
    <dgm:cxn modelId="{415AC575-3DB3-48F5-BF23-2D7D06351684}" type="presOf" srcId="{8D0E391B-030D-47FE-91AE-8A7CED56BA7A}" destId="{91A29F7B-2480-41CB-BBEE-45629A16E6EB}" srcOrd="0" destOrd="0" presId="urn:microsoft.com/office/officeart/2005/8/layout/default"/>
    <dgm:cxn modelId="{D5DC2483-0430-427E-BB03-A6437BC063E5}" type="presOf" srcId="{EF31C656-2B20-4F53-A314-C2CAA6C483BE}" destId="{E76C5F14-8F57-4545-B700-95812509FFCB}" srcOrd="0" destOrd="0" presId="urn:microsoft.com/office/officeart/2005/8/layout/default"/>
    <dgm:cxn modelId="{E7825D8C-2E5B-4847-AB01-98814BAE080C}" srcId="{32A42DD8-8F44-4BBE-91D6-73D10A6D3EB7}" destId="{8D0E391B-030D-47FE-91AE-8A7CED56BA7A}" srcOrd="2" destOrd="0" parTransId="{2212F671-C5E0-4DB3-89E4-35AD032C22E6}" sibTransId="{EB1B75FE-EC13-4F5C-88BC-F114EE4A8742}"/>
    <dgm:cxn modelId="{5A7DE70F-BAE0-4B74-AC39-9815D8D1AD5B}" type="presParOf" srcId="{F60FEFBF-0076-4A6E-8A04-D5CAEFAAE0EB}" destId="{E76C5F14-8F57-4545-B700-95812509FFCB}" srcOrd="0" destOrd="0" presId="urn:microsoft.com/office/officeart/2005/8/layout/default"/>
    <dgm:cxn modelId="{6688E03E-4A3F-46CA-B38F-3AC08F471147}" type="presParOf" srcId="{F60FEFBF-0076-4A6E-8A04-D5CAEFAAE0EB}" destId="{24D9392C-01A9-4621-9F2C-3E242D2BF6DC}" srcOrd="1" destOrd="0" presId="urn:microsoft.com/office/officeart/2005/8/layout/default"/>
    <dgm:cxn modelId="{9365085D-F14A-4696-807C-CD6D10235923}" type="presParOf" srcId="{F60FEFBF-0076-4A6E-8A04-D5CAEFAAE0EB}" destId="{9A25F966-5893-4B5A-A90E-51EB234BC5A9}" srcOrd="2" destOrd="0" presId="urn:microsoft.com/office/officeart/2005/8/layout/default"/>
    <dgm:cxn modelId="{3A05C57D-B524-4A65-857C-05F4AE75C043}" type="presParOf" srcId="{F60FEFBF-0076-4A6E-8A04-D5CAEFAAE0EB}" destId="{FC34BAF9-6015-4657-9BE9-918C6DBDE0B8}" srcOrd="3" destOrd="0" presId="urn:microsoft.com/office/officeart/2005/8/layout/default"/>
    <dgm:cxn modelId="{65CA6691-D0C9-41DF-827C-63B96083B542}" type="presParOf" srcId="{F60FEFBF-0076-4A6E-8A04-D5CAEFAAE0EB}" destId="{91A29F7B-2480-41CB-BBEE-45629A16E6EB}" srcOrd="4" destOrd="0" presId="urn:microsoft.com/office/officeart/2005/8/layout/default"/>
    <dgm:cxn modelId="{EE913352-E71C-4F67-96A4-99552CE1E05C}" type="presParOf" srcId="{F60FEFBF-0076-4A6E-8A04-D5CAEFAAE0EB}" destId="{85F752EE-690C-4D3B-A01B-67C5E1CBEC4D}" srcOrd="5" destOrd="0" presId="urn:microsoft.com/office/officeart/2005/8/layout/default"/>
    <dgm:cxn modelId="{ACAFB686-48D7-43C8-A052-21316549723F}" type="presParOf" srcId="{F60FEFBF-0076-4A6E-8A04-D5CAEFAAE0EB}" destId="{8B827427-96A0-4717-90EC-6C6969FF56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94565-456E-4B0D-81C5-4402687920C2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200" b="1" kern="1200" dirty="0"/>
            <a:t>Practice:</a:t>
          </a:r>
          <a:r>
            <a:rPr lang="en-ZM" sz="1200" kern="1200" dirty="0"/>
            <a:t> Engage communities, empower clients, generate evidence, and influence policies to improve HIV services </a:t>
          </a:r>
          <a:endParaRPr lang="en-US" sz="1200" kern="1200" dirty="0"/>
        </a:p>
      </dsp:txBody>
      <dsp:txXfrm>
        <a:off x="3080" y="1765067"/>
        <a:ext cx="2444055" cy="2053006"/>
      </dsp:txXfrm>
    </dsp:sp>
    <dsp:sp modelId="{CA135AB5-1AE9-4A1B-AFE9-CDF292A38130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4570CC2E-CFD5-41BC-9521-F673D3535EE7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45D183-B1BB-45A4-AF4D-97312BFA3541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200" b="1" kern="1200" dirty="0"/>
            <a:t>Action:</a:t>
          </a:r>
          <a:r>
            <a:rPr lang="en-ZM" sz="1200" kern="1200" dirty="0"/>
            <a:t> Advocate for person-centered, equitable, and stigma-free HIV prevention, treatment, and care. </a:t>
          </a:r>
          <a:endParaRPr lang="en-US" sz="1200" kern="1200" dirty="0"/>
        </a:p>
      </dsp:txBody>
      <dsp:txXfrm>
        <a:off x="2691541" y="1765067"/>
        <a:ext cx="2444055" cy="2053006"/>
      </dsp:txXfrm>
    </dsp:sp>
    <dsp:sp modelId="{2131FA07-85BF-4D88-BC08-768DF5CFE249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CE236826-A46D-4545-A984-EADD1672426C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9B6F67-06DE-4449-B21D-B126F9819A90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200" b="1" kern="1200" dirty="0"/>
            <a:t>Outcome:</a:t>
          </a:r>
          <a:r>
            <a:rPr lang="en-ZM" sz="1200" kern="1200" dirty="0"/>
            <a:t> Transform advocacy into measurable improvements in health outcomes, </a:t>
          </a:r>
          <a:r>
            <a:rPr lang="en-GB" sz="1200" kern="1200" dirty="0"/>
            <a:t>and </a:t>
          </a:r>
          <a:r>
            <a:rPr lang="en-ZM" sz="1200" kern="1200" dirty="0"/>
            <a:t>equity.</a:t>
          </a:r>
          <a:endParaRPr lang="en-US" sz="1200" kern="1200" dirty="0"/>
        </a:p>
      </dsp:txBody>
      <dsp:txXfrm>
        <a:off x="5380002" y="1765067"/>
        <a:ext cx="2444055" cy="2053006"/>
      </dsp:txXfrm>
    </dsp:sp>
    <dsp:sp modelId="{7B798B68-8F5E-4C28-8B85-7D77093E391A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C9EAAD43-B962-4A17-A310-1149B5645989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21E081-649C-4C35-A471-01C15307655F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200" b="1" kern="1200" dirty="0"/>
            <a:t>Impact:</a:t>
          </a:r>
          <a:r>
            <a:rPr lang="en-ZM" sz="1200" kern="1200" dirty="0"/>
            <a:t> Increase access to quality services, strengthen retention in care, and improve viral suppression. </a:t>
          </a:r>
          <a:endParaRPr lang="en-US" sz="1200" kern="1200" dirty="0"/>
        </a:p>
      </dsp:txBody>
      <dsp:txXfrm>
        <a:off x="8068463" y="1765067"/>
        <a:ext cx="2444055" cy="2053006"/>
      </dsp:txXfrm>
    </dsp:sp>
    <dsp:sp modelId="{E79F3978-6487-4E19-8C41-2F64F02B94B5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D5A89042-105C-4A26-85FB-A6E06EA1F741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C06E7-F87A-40A7-AB6C-CC84261811CD}">
      <dsp:nvSpPr>
        <dsp:cNvPr id="0" name=""/>
        <dsp:cNvSpPr/>
      </dsp:nvSpPr>
      <dsp:spPr>
        <a:xfrm>
          <a:off x="3096" y="341209"/>
          <a:ext cx="3400770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Epidemic Disparities</a:t>
          </a:r>
          <a:endParaRPr lang="en-US" sz="1200" kern="1200" dirty="0"/>
        </a:p>
      </dsp:txBody>
      <dsp:txXfrm>
        <a:off x="3096" y="341209"/>
        <a:ext cx="3400770" cy="345600"/>
      </dsp:txXfrm>
    </dsp:sp>
    <dsp:sp modelId="{71466CAC-A8D8-4A91-9E80-BB1CADE9FE3B}">
      <dsp:nvSpPr>
        <dsp:cNvPr id="0" name=""/>
        <dsp:cNvSpPr/>
      </dsp:nvSpPr>
      <dsp:spPr>
        <a:xfrm>
          <a:off x="6808" y="686809"/>
          <a:ext cx="3393344" cy="3777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b="1" kern="1200" dirty="0"/>
            <a:t>Population</a:t>
          </a:r>
          <a:r>
            <a:rPr lang="pt-PT" sz="1200" kern="1200" dirty="0"/>
            <a:t>: 22 million (66% &lt;25 yrs)  – Large youth population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b="1" kern="1200" dirty="0"/>
            <a:t>Socio-economic</a:t>
          </a:r>
          <a:r>
            <a:rPr lang="pt-PT" sz="1200" kern="1200" dirty="0"/>
            <a:t>: LMIC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b="1" kern="1200" dirty="0"/>
            <a:t>Gender Gaps</a:t>
          </a:r>
          <a:r>
            <a:rPr lang="pt-PT" sz="1200" kern="1200" dirty="0"/>
            <a:t>: Women are dispropotionalty affected ( 13.9% vs 8% among men)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b="1" kern="1200" dirty="0"/>
            <a:t>Vulnerable Groups</a:t>
          </a:r>
          <a:r>
            <a:rPr lang="pt-PT" sz="1200" kern="1200" dirty="0"/>
            <a:t>: Key populations and adolescents face acute gaps in testing, treatment and  retention.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Health System</a:t>
          </a:r>
          <a:r>
            <a:rPr lang="en-GB" sz="1200" kern="1200" dirty="0"/>
            <a:t>: Decentralized service delivery, with a strong  network of Primary Health Care facilities</a:t>
          </a:r>
          <a:endParaRPr lang="en-US" sz="1200" kern="1200" dirty="0"/>
        </a:p>
      </dsp:txBody>
      <dsp:txXfrm>
        <a:off x="6808" y="686809"/>
        <a:ext cx="3393344" cy="3777350"/>
      </dsp:txXfrm>
    </dsp:sp>
    <dsp:sp modelId="{EA9805BA-13B4-4265-8193-83099A7F7377}">
      <dsp:nvSpPr>
        <dsp:cNvPr id="0" name=""/>
        <dsp:cNvSpPr/>
      </dsp:nvSpPr>
      <dsp:spPr>
        <a:xfrm>
          <a:off x="3816388" y="341209"/>
          <a:ext cx="2946583" cy="345600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	</a:t>
          </a:r>
          <a:endParaRPr lang="en-US" sz="1200" kern="1200" dirty="0"/>
        </a:p>
      </dsp:txBody>
      <dsp:txXfrm>
        <a:off x="3816388" y="341209"/>
        <a:ext cx="2946583" cy="345600"/>
      </dsp:txXfrm>
    </dsp:sp>
    <dsp:sp modelId="{AE6294EF-D825-466C-BBD5-2E67519BEC48}">
      <dsp:nvSpPr>
        <dsp:cNvPr id="0" name=""/>
        <dsp:cNvSpPr/>
      </dsp:nvSpPr>
      <dsp:spPr>
        <a:xfrm>
          <a:off x="3816388" y="686809"/>
          <a:ext cx="2946583" cy="3777350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37709-AEAB-4BD2-9463-5E3997B64975}">
      <dsp:nvSpPr>
        <dsp:cNvPr id="0" name=""/>
        <dsp:cNvSpPr/>
      </dsp:nvSpPr>
      <dsp:spPr>
        <a:xfrm>
          <a:off x="7175493" y="341209"/>
          <a:ext cx="294658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Why we must advocate</a:t>
          </a:r>
          <a:endParaRPr lang="en-US" sz="1200" kern="1200" dirty="0"/>
        </a:p>
      </dsp:txBody>
      <dsp:txXfrm>
        <a:off x="7175493" y="341209"/>
        <a:ext cx="2946583" cy="345600"/>
      </dsp:txXfrm>
    </dsp:sp>
    <dsp:sp modelId="{80D2F221-BCBF-43E9-8F3E-1D449781FE4A}">
      <dsp:nvSpPr>
        <dsp:cNvPr id="0" name=""/>
        <dsp:cNvSpPr/>
      </dsp:nvSpPr>
      <dsp:spPr>
        <a:xfrm>
          <a:off x="7175493" y="686809"/>
          <a:ext cx="2946583" cy="3777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Reaching the Last Mile</a:t>
          </a:r>
          <a:r>
            <a:rPr lang="en-GB" sz="1200" kern="1200" dirty="0"/>
            <a:t>: Shifting strategies to satisfy the UNAIDS 95-95-95 targets </a:t>
          </a:r>
          <a:r>
            <a:rPr lang="en-GB" sz="1200" b="1" kern="1200" dirty="0"/>
            <a:t>equitably</a:t>
          </a:r>
          <a:r>
            <a:rPr lang="en-GB" sz="1200" kern="1200" dirty="0"/>
            <a:t> 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Dismantling Barriers</a:t>
          </a:r>
          <a:r>
            <a:rPr lang="en-GB" sz="1200" kern="1200" dirty="0"/>
            <a:t>: Targeting clinical stigmas, and legal blockades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Dignified Care</a:t>
          </a:r>
          <a:r>
            <a:rPr lang="en-GB" sz="1200" kern="1200" dirty="0"/>
            <a:t>: Championing empathy over clinical volume </a:t>
          </a:r>
          <a:endParaRPr lang="en-US" sz="1200" kern="1200" dirty="0"/>
        </a:p>
      </dsp:txBody>
      <dsp:txXfrm>
        <a:off x="7175493" y="686809"/>
        <a:ext cx="2946583" cy="3777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54156-BA2C-E247-8937-E70E878C9778}">
      <dsp:nvSpPr>
        <dsp:cNvPr id="0" name=""/>
        <dsp:cNvSpPr/>
      </dsp:nvSpPr>
      <dsp:spPr>
        <a:xfrm>
          <a:off x="454763" y="292630"/>
          <a:ext cx="3781683" cy="3781683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Care is Coordinated </a:t>
          </a:r>
        </a:p>
      </dsp:txBody>
      <dsp:txXfrm>
        <a:off x="2447801" y="1093986"/>
        <a:ext cx="1350601" cy="1125501"/>
      </dsp:txXfrm>
    </dsp:sp>
    <dsp:sp modelId="{141E07F0-C1E6-074E-87AD-5DF940B179FB}">
      <dsp:nvSpPr>
        <dsp:cNvPr id="0" name=""/>
        <dsp:cNvSpPr/>
      </dsp:nvSpPr>
      <dsp:spPr>
        <a:xfrm>
          <a:off x="376879" y="427690"/>
          <a:ext cx="3781683" cy="3781683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Care 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enabling</a:t>
          </a:r>
        </a:p>
      </dsp:txBody>
      <dsp:txXfrm>
        <a:off x="1277280" y="2881282"/>
        <a:ext cx="2025901" cy="990440"/>
      </dsp:txXfrm>
    </dsp:sp>
    <dsp:sp modelId="{61E592D5-6104-8E42-AB62-FBAA5F59B58B}">
      <dsp:nvSpPr>
        <dsp:cNvPr id="0" name=""/>
        <dsp:cNvSpPr/>
      </dsp:nvSpPr>
      <dsp:spPr>
        <a:xfrm>
          <a:off x="298994" y="292630"/>
          <a:ext cx="3781683" cy="3781683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Care is personalized </a:t>
          </a:r>
        </a:p>
      </dsp:txBody>
      <dsp:txXfrm>
        <a:off x="737039" y="1093986"/>
        <a:ext cx="1350601" cy="1125501"/>
      </dsp:txXfrm>
    </dsp:sp>
    <dsp:sp modelId="{9D53F557-67A5-8C44-A1A0-F0F06D39195F}">
      <dsp:nvSpPr>
        <dsp:cNvPr id="0" name=""/>
        <dsp:cNvSpPr/>
      </dsp:nvSpPr>
      <dsp:spPr>
        <a:xfrm>
          <a:off x="220971" y="58526"/>
          <a:ext cx="4249891" cy="424989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30091-EA66-944B-806C-62132A792C49}">
      <dsp:nvSpPr>
        <dsp:cNvPr id="0" name=""/>
        <dsp:cNvSpPr/>
      </dsp:nvSpPr>
      <dsp:spPr>
        <a:xfrm>
          <a:off x="142775" y="193347"/>
          <a:ext cx="4249891" cy="424989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59AFE-9BC7-7F4B-9AFC-3C4A1959F667}">
      <dsp:nvSpPr>
        <dsp:cNvPr id="0" name=""/>
        <dsp:cNvSpPr/>
      </dsp:nvSpPr>
      <dsp:spPr>
        <a:xfrm>
          <a:off x="64578" y="58526"/>
          <a:ext cx="4249891" cy="424989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C5F14-8F57-4545-B700-95812509FFCB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Advocacy transforms policies into improved HIV outcomes.</a:t>
          </a:r>
          <a:endParaRPr lang="en-US" sz="2100" kern="1200" dirty="0"/>
        </a:p>
      </dsp:txBody>
      <dsp:txXfrm>
        <a:off x="1748064" y="2975"/>
        <a:ext cx="3342605" cy="2005563"/>
      </dsp:txXfrm>
    </dsp:sp>
    <dsp:sp modelId="{9A25F966-5893-4B5A-A90E-51EB234BC5A9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Partnerships strengthen and expand access to quality HIV services.</a:t>
          </a:r>
          <a:endParaRPr lang="en-US" sz="2100" kern="1200"/>
        </a:p>
      </dsp:txBody>
      <dsp:txXfrm>
        <a:off x="5424930" y="2975"/>
        <a:ext cx="3342605" cy="2005563"/>
      </dsp:txXfrm>
    </dsp:sp>
    <dsp:sp modelId="{91A29F7B-2480-41CB-BBEE-45629A16E6EB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Invest in community leadership, evidence, and human rights to sustain epidemic control.</a:t>
          </a:r>
          <a:endParaRPr lang="en-US" sz="2100" kern="1200"/>
        </a:p>
      </dsp:txBody>
      <dsp:txXfrm>
        <a:off x="1748064" y="2342799"/>
        <a:ext cx="3342605" cy="2005563"/>
      </dsp:txXfrm>
    </dsp:sp>
    <dsp:sp modelId="{8B827427-96A0-4717-90EC-6C6969FF5680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Keep advocacy at the center of Zambia's HIV response to achieve equitable, person-centered, high-quality care for all.</a:t>
          </a:r>
          <a:endParaRPr lang="en-US" sz="2100" kern="1200"/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0.72298</cdr:x>
      <cdr:y>0.23656</cdr:y>
    </cdr:from>
    <cdr:to>
      <cdr:x>0.89364</cdr:x>
      <cdr:y>0.47638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4C0040A-AC0F-89F5-8A78-E01959DCA980}"/>
            </a:ext>
          </a:extLst>
        </cdr:cNvPr>
        <cdr:cNvSpPr txBox="1"/>
      </cdr:nvSpPr>
      <cdr:spPr>
        <a:xfrm xmlns:a="http://schemas.openxmlformats.org/drawingml/2006/main">
          <a:off x="3873620" y="901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M" sz="1100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>
                <a:latin typeface="Verdana" panose="020B0604030504040204" pitchFamily="34" charset="0"/>
              </a:rPr>
              <a:t>03.07.26</a:t>
            </a:fld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>
                <a:latin typeface="Verdana" panose="020B0604030504040204" pitchFamily="34" charset="0"/>
              </a:rPr>
              <a:t>‹#›</a:t>
            </a:fld>
            <a:endParaRPr 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59AF585C-AB1D-41F5-8A22-EE236ED1EB54}" type="datetimeFigureOut">
              <a:rPr lang="de-DE" smtClean="0"/>
              <a:pPr/>
              <a:t>03.07.26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F6DADB82-A706-4784-AE8E-3965AD040C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4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47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30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6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30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M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like many other Sub Saharan Africa countries, Zambia has made great progress over the past decade, in reducing new HIV infections,  but to drive these down even further a more </a:t>
            </a:r>
            <a:r>
              <a:rPr lang="en-ZM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</a:t>
            </a:r>
            <a:r>
              <a:rPr lang="en-ZM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tized</a:t>
            </a:r>
            <a:r>
              <a:rPr lang="en-ZM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differentiated approach in our HIV program would be needed.</a:t>
            </a:r>
          </a:p>
          <a:p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6A630-22B9-4167-A27B-0861006068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0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7E02-6553-CC0E-3442-C576A001B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E6961-6B63-CD5A-5114-BBCCD1A83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B1B2-B7B4-2EE7-497A-125B1A38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F1A75-5A02-1DCA-7700-C0912453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23B4-5F9E-1925-C9E6-0027C432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feld 36">
            <a:extLst>
              <a:ext uri="{FF2B5EF4-FFF2-40B4-BE49-F238E27FC236}">
                <a16:creationId xmlns:a16="http://schemas.microsoft.com/office/drawing/2014/main" id="{EA7EF367-9268-A2CD-8B17-1832EFD3A736}"/>
              </a:ext>
            </a:extLst>
          </p:cNvPr>
          <p:cNvSpPr txBox="1"/>
          <p:nvPr userDrawn="1"/>
        </p:nvSpPr>
        <p:spPr>
          <a:xfrm>
            <a:off x="4083125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/>
              <a:t>International AIDS Society</a:t>
            </a:r>
          </a:p>
        </p:txBody>
      </p:sp>
      <p:sp>
        <p:nvSpPr>
          <p:cNvPr id="8" name="Textfeld 37">
            <a:extLst>
              <a:ext uri="{FF2B5EF4-FFF2-40B4-BE49-F238E27FC236}">
                <a16:creationId xmlns:a16="http://schemas.microsoft.com/office/drawing/2014/main" id="{57D5EFBC-1558-1080-DE92-B78DE25891E0}"/>
              </a:ext>
            </a:extLst>
          </p:cNvPr>
          <p:cNvSpPr txBox="1"/>
          <p:nvPr userDrawn="1"/>
        </p:nvSpPr>
        <p:spPr>
          <a:xfrm>
            <a:off x="5709518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 err="1"/>
              <a:t>iasociety.org</a:t>
            </a:r>
            <a:endParaRPr lang="en-GB" sz="750" noProof="0" dirty="0"/>
          </a:p>
        </p:txBody>
      </p:sp>
      <p:pic>
        <p:nvPicPr>
          <p:cNvPr id="9" name="Grafik 7">
            <a:extLst>
              <a:ext uri="{FF2B5EF4-FFF2-40B4-BE49-F238E27FC236}">
                <a16:creationId xmlns:a16="http://schemas.microsoft.com/office/drawing/2014/main" id="{C78843E1-B07E-DE44-109A-9CD4B3A4B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90684"/>
            <a:ext cx="2824761" cy="10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7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4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6EA2-197D-C679-EB68-BCA7F937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FB0E-BCD8-F3C8-B1B3-D5798AFB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585E8-157D-5E41-88DF-EF7686E7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F2581-1BA0-FC66-A857-6DDA7FC5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5CF9-3675-109B-3CE8-49E90D8D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443250CB-0CB2-C158-43F5-6D219132B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90684"/>
            <a:ext cx="751426" cy="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3560-D1CD-5529-E243-D0065DB2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28389-CE5D-1C98-230E-428E844C8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0660-8522-FCE4-189C-252D5C2A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4C4E-D69E-58B1-7319-75093881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36C99-C814-8D87-727D-DD3CF4EB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6646-DA81-1503-B610-58982069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421E-FF5E-4483-F8DF-9E755374B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B0C23-6087-3A87-1358-606AE1CD7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A61A5-2C7D-1B90-B2CF-E72E8B77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D73B2-90C3-07E4-6D97-FC7566C0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F6AED-2F66-D0E2-6435-BE928F2F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2EAD01-49ED-DE7C-D01C-3EA64A86F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90684"/>
            <a:ext cx="751426" cy="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26EB-94E5-DDED-0924-DC323392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ECD32-2913-FA36-30AA-4A97C9386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87EFF-BE34-9266-62FA-FC84466FD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F802B-73FC-698F-25FC-4CE677058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9B356-FBB4-9177-C1EF-0F4DE0C39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CE00A-EC05-4751-7F08-94C840A1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762AB-3B9E-6B97-FC69-F99F19C4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1DF10-688E-FB8E-62FC-9CF8112C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53ABAC89-42FD-0B1C-A9F1-0A441D82C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90684"/>
            <a:ext cx="751426" cy="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233B-CE2F-6F45-EFC5-187BEB0C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F19B9-2C89-A330-A666-08AC56E9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FC2D2-454B-4220-4EC2-09CE2B0B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F485D-3009-526B-5D1D-5BD93F9D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3355BC4D-BE83-F01E-D873-286F6A206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90684"/>
            <a:ext cx="751426" cy="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9D190-B5D9-7538-1CA2-0F62C7C3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D360D-FD61-6A31-A6E5-B67DB345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26939-49D0-2568-D970-7EFFE10D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40CE6541-A4AE-6DB1-1F79-6C0C5D5DA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90684"/>
            <a:ext cx="751426" cy="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B026-BD3C-A703-2131-178A8EF6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DAC19-4C54-6BE9-69BE-BE6B8E45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10F6D-8B8C-30FB-4B5A-7C5C6F1F2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ED392-0B1B-8876-C0FB-2FD41C86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6584C-DFA5-DA22-0B9A-35C64770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84DC6-B132-E688-9795-B2F9646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C97968A-7524-B295-B8B0-65973C546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90684"/>
            <a:ext cx="751426" cy="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479F-E7F5-5CFE-16E3-1FC64FC5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35861-F2E0-6065-89B1-84D8A40F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359FE-0E82-FF51-9D14-AB6BC6B76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7E135-5450-F995-2D3F-E44C0A3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432B2-8E08-E042-1949-F058EC3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A0DAE-E40C-FCAC-506B-090CAF46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21B1B8-B6A5-4C4C-61CD-E188D5211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90684"/>
            <a:ext cx="751426" cy="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3901B-6880-E7E7-E9AD-5B595418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A0B32-3711-88B0-3DBF-64902ECC9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D91C9-BF61-B16E-7395-280BF3492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9238B-A52F-4108-AFDF-744E6F2BB886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15B3-5967-D599-53C9-C79242578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AAA4B-DF21-1F59-18AF-011C97030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32C7F-D1B6-4C12-A422-6B57D881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8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9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0" i="0" kern="1200" dirty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idsinfo.unaids.org/" TargetMode="External"/><Relationship Id="rId11" Type="http://schemas.openxmlformats.org/officeDocument/2006/relationships/chart" Target="../charts/chart9.xml"/><Relationship Id="rId5" Type="http://schemas.openxmlformats.org/officeDocument/2006/relationships/chart" Target="../charts/chart4.xml"/><Relationship Id="rId10" Type="http://schemas.openxmlformats.org/officeDocument/2006/relationships/chart" Target="../charts/chart8.xml"/><Relationship Id="rId4" Type="http://schemas.openxmlformats.org/officeDocument/2006/relationships/chart" Target="../charts/chart3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2E4719-73AB-3C9B-122A-404A160D2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369" y="1164162"/>
            <a:ext cx="10162032" cy="2387600"/>
          </a:xfrm>
        </p:spPr>
        <p:txBody>
          <a:bodyPr>
            <a:normAutofit fontScale="90000"/>
          </a:bodyPr>
          <a:lstStyle/>
          <a:p>
            <a:r>
              <a:rPr lang="en-ZM" dirty="0"/>
              <a:t>From Advocacy to Impact 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HIV Advocacy in Zambia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70E3F4C0-8FBA-CAC0-23BA-C5B7283C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24915"/>
          </a:xfrm>
        </p:spPr>
        <p:txBody>
          <a:bodyPr>
            <a:normAutofit/>
          </a:bodyPr>
          <a:lstStyle/>
          <a:p>
            <a:r>
              <a:rPr lang="en-ZM" sz="2800" b="1" dirty="0"/>
              <a:t>Best Practices in Healthcare Worker and Stakeholder-Led HIV Prevention and Treatment for People with Substance Use Disorders</a:t>
            </a:r>
            <a:endParaRPr lang="en-US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ABF9F6-1356-EC67-488D-1E661BF6DFBB}"/>
              </a:ext>
            </a:extLst>
          </p:cNvPr>
          <p:cNvSpPr/>
          <p:nvPr/>
        </p:nvSpPr>
        <p:spPr>
          <a:xfrm>
            <a:off x="1951348" y="5128181"/>
            <a:ext cx="8748075" cy="110293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7F83C5-64F2-8712-BB8F-AF3353028B1F}"/>
              </a:ext>
            </a:extLst>
          </p:cNvPr>
          <p:cNvSpPr/>
          <p:nvPr/>
        </p:nvSpPr>
        <p:spPr>
          <a:xfrm>
            <a:off x="2046402" y="5129408"/>
            <a:ext cx="8748075" cy="1102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	Linah Kampilimba Mwango, RN, </a:t>
            </a:r>
            <a:r>
              <a:rPr lang="en-GB" b="1" dirty="0" err="1"/>
              <a:t>Bsc</a:t>
            </a:r>
            <a:r>
              <a:rPr lang="en-GB" b="1" dirty="0"/>
              <a:t> </a:t>
            </a:r>
            <a:r>
              <a:rPr lang="en-GB" b="1" dirty="0" err="1"/>
              <a:t>Nrs</a:t>
            </a:r>
            <a:r>
              <a:rPr lang="en-GB" b="1" dirty="0"/>
              <a:t>, MPH</a:t>
            </a:r>
          </a:p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ADVANCE Project Director | Technical Director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</a:rPr>
              <a:t>Ciheb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 Zambia </a:t>
            </a:r>
          </a:p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	        </a:t>
            </a:r>
            <a:r>
              <a:rPr lang="en-GB" sz="1400" b="1" dirty="0">
                <a:solidFill>
                  <a:schemeClr val="bg1">
                    <a:lumMod val="75000"/>
                  </a:schemeClr>
                </a:solidFill>
              </a:rPr>
              <a:t>Wednesday , 8 July 2026 | IAS Educational Fund Webinar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Graphic 7" descr="Daily calendar outline">
            <a:extLst>
              <a:ext uri="{FF2B5EF4-FFF2-40B4-BE49-F238E27FC236}">
                <a16:creationId xmlns:a16="http://schemas.microsoft.com/office/drawing/2014/main" id="{439E1F1A-55EC-F20A-6EC8-5F3C9F5CEE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1419" y="5819481"/>
            <a:ext cx="311085" cy="3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A827B-BBCA-4C01-8373-9C43E2E8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68" y="426704"/>
            <a:ext cx="5687451" cy="81980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What is the Impact of Advocacy?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3C1C46-A697-4F61-B415-46A47B124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285" y="1418897"/>
            <a:ext cx="6861198" cy="5012399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Calibri" panose="020F0502020204030204" pitchFamily="34" charset="0"/>
              </a:rPr>
              <a:t>A coordinated approach in health and social services where care is tailored to the individual’s needs, preferences, values, and context. </a:t>
            </a:r>
          </a:p>
          <a:p>
            <a:pPr marL="1020763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Calibri" panose="020F0502020204030204" pitchFamily="34" charset="0"/>
              </a:rPr>
              <a:t>Aligns with an individual’s unique needs, values and circumstances </a:t>
            </a:r>
          </a:p>
          <a:p>
            <a:pPr marL="1020763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Calibri" panose="020F0502020204030204" pitchFamily="34" charset="0"/>
              </a:rPr>
              <a:t>Coordinates services across sectors so that care is seamless </a:t>
            </a:r>
          </a:p>
          <a:p>
            <a:pPr marL="1020763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Calibri" panose="020F0502020204030204" pitchFamily="34" charset="0"/>
              </a:rPr>
              <a:t>Ensures interventions are relevant, culturally sensitive, feasible and supportive </a:t>
            </a:r>
          </a:p>
          <a:p>
            <a:endParaRPr lang="en-GB" sz="2000" noProof="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noProof="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noProof="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noProof="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noProof="0" dirty="0">
              <a:latin typeface="+mj-lt"/>
            </a:endParaRPr>
          </a:p>
          <a:p>
            <a:endParaRPr lang="en-GB" sz="2000" noProof="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noProof="0" dirty="0">
              <a:latin typeface="+mj-lt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5B21A19-6301-EBD5-EC58-DFE24E823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481337"/>
              </p:ext>
            </p:extLst>
          </p:nvPr>
        </p:nvGraphicFramePr>
        <p:xfrm>
          <a:off x="7209825" y="1177998"/>
          <a:ext cx="4535442" cy="450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3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8D56933F-82CE-49B3-1BAC-185B50BABC54}"/>
              </a:ext>
            </a:extLst>
          </p:cNvPr>
          <p:cNvSpPr/>
          <p:nvPr/>
        </p:nvSpPr>
        <p:spPr>
          <a:xfrm>
            <a:off x="0" y="1450125"/>
            <a:ext cx="1200285" cy="540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908718F8-E50E-298C-8DF8-874250FF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Zambia Progress in HIV Response</a:t>
            </a:r>
          </a:p>
        </p:txBody>
      </p:sp>
      <p:sp>
        <p:nvSpPr>
          <p:cNvPr id="64" name="Title 4">
            <a:extLst>
              <a:ext uri="{FF2B5EF4-FFF2-40B4-BE49-F238E27FC236}">
                <a16:creationId xmlns:a16="http://schemas.microsoft.com/office/drawing/2014/main" id="{6B29852C-2D13-60A1-9576-1F7339894C69}"/>
              </a:ext>
            </a:extLst>
          </p:cNvPr>
          <p:cNvSpPr txBox="1">
            <a:spLocks/>
          </p:cNvSpPr>
          <p:nvPr/>
        </p:nvSpPr>
        <p:spPr>
          <a:xfrm>
            <a:off x="7539296" y="4386044"/>
            <a:ext cx="4500610" cy="17692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Zambia has achieved its UNAIDS targets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b="0" dirty="0">
                <a:solidFill>
                  <a:srgbClr val="9E0000"/>
                </a:solidFill>
                <a:latin typeface="Calibri" panose="020F0502020204030204"/>
              </a:rPr>
              <a:t>65% decrease of new HIV infections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based services &amp; PCC have been the pillar in HIV services </a:t>
            </a:r>
            <a:endParaRPr kumimoji="0" lang="en-NG" sz="2000" b="0" i="0" u="none" strike="noStrike" kern="1200" cap="none" spc="0" normalizeH="0" baseline="0" noProof="0" dirty="0">
              <a:ln>
                <a:noFill/>
              </a:ln>
              <a:solidFill>
                <a:srgbClr val="9E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0BCB369C-CE4E-1527-45BD-7C7ABAB2B520}"/>
              </a:ext>
            </a:extLst>
          </p:cNvPr>
          <p:cNvGraphicFramePr/>
          <p:nvPr/>
        </p:nvGraphicFramePr>
        <p:xfrm>
          <a:off x="4607312" y="1450126"/>
          <a:ext cx="2436123" cy="189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13AD39BC-8E57-6387-1AAC-DD69B10A3D0D}"/>
              </a:ext>
            </a:extLst>
          </p:cNvPr>
          <p:cNvGraphicFramePr/>
          <p:nvPr/>
        </p:nvGraphicFramePr>
        <p:xfrm>
          <a:off x="303345" y="1556049"/>
          <a:ext cx="3876490" cy="184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0EC3A0E4-C6F1-DE55-A040-34A204A15F8E}"/>
              </a:ext>
            </a:extLst>
          </p:cNvPr>
          <p:cNvGraphicFramePr/>
          <p:nvPr/>
        </p:nvGraphicFramePr>
        <p:xfrm>
          <a:off x="3012602" y="1545248"/>
          <a:ext cx="2030156" cy="184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BDCBB2CA-84D4-34E2-EB6A-E6CAEF4D688C}"/>
              </a:ext>
            </a:extLst>
          </p:cNvPr>
          <p:cNvSpPr/>
          <p:nvPr/>
        </p:nvSpPr>
        <p:spPr>
          <a:xfrm>
            <a:off x="1439088" y="3254077"/>
            <a:ext cx="161714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893A3A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of PLHIV know their status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2E7FB32-4923-90C1-8AB4-AFCFBEF4F181}"/>
              </a:ext>
            </a:extLst>
          </p:cNvPr>
          <p:cNvSpPr/>
          <p:nvPr/>
        </p:nvSpPr>
        <p:spPr>
          <a:xfrm>
            <a:off x="1438001" y="2244173"/>
            <a:ext cx="16171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98%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69606C-C3CD-61B1-1FDD-60298CFA6DA8}"/>
              </a:ext>
            </a:extLst>
          </p:cNvPr>
          <p:cNvSpPr/>
          <p:nvPr/>
        </p:nvSpPr>
        <p:spPr>
          <a:xfrm>
            <a:off x="3637263" y="2253924"/>
            <a:ext cx="8006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98%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EA6908B-0347-6E9C-BE0E-7D7A74DBEC5F}"/>
              </a:ext>
            </a:extLst>
          </p:cNvPr>
          <p:cNvSpPr/>
          <p:nvPr/>
        </p:nvSpPr>
        <p:spPr>
          <a:xfrm>
            <a:off x="5028415" y="2165303"/>
            <a:ext cx="161714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97%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8CCC74-4D0B-199C-D862-7F854165E3BB}"/>
              </a:ext>
            </a:extLst>
          </p:cNvPr>
          <p:cNvSpPr/>
          <p:nvPr/>
        </p:nvSpPr>
        <p:spPr>
          <a:xfrm>
            <a:off x="3214525" y="3260707"/>
            <a:ext cx="161714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893A3A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who know their status on ART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23C57C-6285-CDB1-2B9A-3C92C783CB44}"/>
              </a:ext>
            </a:extLst>
          </p:cNvPr>
          <p:cNvSpPr/>
          <p:nvPr/>
        </p:nvSpPr>
        <p:spPr>
          <a:xfrm>
            <a:off x="4917630" y="3157829"/>
            <a:ext cx="1816399" cy="830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893A3A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on ART have suppressed viral loads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CE124BC-0C68-72AD-F52B-F1C3FF35D8D0}"/>
              </a:ext>
            </a:extLst>
          </p:cNvPr>
          <p:cNvSpPr/>
          <p:nvPr/>
        </p:nvSpPr>
        <p:spPr>
          <a:xfrm>
            <a:off x="-15502" y="1966379"/>
            <a:ext cx="1496046" cy="13435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9E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Treatment Cascade Progress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9E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(2024)</a:t>
            </a:r>
            <a:endParaRPr lang="en-US" sz="1600" i="1" kern="0" dirty="0">
              <a:solidFill>
                <a:srgbClr val="9E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6" name="TextBox 32">
            <a:extLst>
              <a:ext uri="{FF2B5EF4-FFF2-40B4-BE49-F238E27FC236}">
                <a16:creationId xmlns:a16="http://schemas.microsoft.com/office/drawing/2014/main" id="{4EA864F3-ECB2-08DE-4BA9-B6EE9F765DCF}"/>
              </a:ext>
            </a:extLst>
          </p:cNvPr>
          <p:cNvSpPr txBox="1"/>
          <p:nvPr/>
        </p:nvSpPr>
        <p:spPr>
          <a:xfrm>
            <a:off x="1844344" y="6550460"/>
            <a:ext cx="61800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Sources: Zambia September 2025 </a:t>
            </a:r>
            <a:r>
              <a:rPr lang="en-US" sz="1000" dirty="0" err="1">
                <a:solidFill>
                  <a:srgbClr val="000000"/>
                </a:solidFill>
                <a:cs typeface="Arial" panose="020B0604020202020204" pitchFamily="34" charset="0"/>
              </a:rPr>
              <a:t>Estimates_UNAIDS</a:t>
            </a: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cs typeface="Arial" panose="020B0604020202020204" pitchFamily="34" charset="0"/>
              </a:rPr>
              <a:t>AIDSInfo</a:t>
            </a: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 Database,. </a:t>
            </a: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  <a:hlinkClick r:id="rId6"/>
              </a:rPr>
              <a:t>Link</a:t>
            </a:r>
            <a:endParaRPr 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93F36366-FCC3-9975-BC44-C0C76752D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17270"/>
              </p:ext>
            </p:extLst>
          </p:nvPr>
        </p:nvGraphicFramePr>
        <p:xfrm>
          <a:off x="327624" y="3880152"/>
          <a:ext cx="6984162" cy="27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8" name="TextBox 38">
            <a:extLst>
              <a:ext uri="{FF2B5EF4-FFF2-40B4-BE49-F238E27FC236}">
                <a16:creationId xmlns:a16="http://schemas.microsoft.com/office/drawing/2014/main" id="{6C10824E-CF0C-B35C-023C-5F07D972A261}"/>
              </a:ext>
            </a:extLst>
          </p:cNvPr>
          <p:cNvSpPr txBox="1"/>
          <p:nvPr/>
        </p:nvSpPr>
        <p:spPr>
          <a:xfrm>
            <a:off x="5398266" y="4248293"/>
            <a:ext cx="15981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/>
              </a:rPr>
              <a:t>65% decrease in new HIV infections between 2010 and 2023</a:t>
            </a:r>
            <a:endParaRPr lang="en-ZA" sz="110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0ADAB016-5262-5249-5712-03D80953C501}"/>
              </a:ext>
            </a:extLst>
          </p:cNvPr>
          <p:cNvGraphicFramePr/>
          <p:nvPr/>
        </p:nvGraphicFramePr>
        <p:xfrm>
          <a:off x="10456438" y="1505659"/>
          <a:ext cx="1235655" cy="11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9D749D86-13FD-4EBA-9CAB-ED5EDDE1272A}"/>
              </a:ext>
            </a:extLst>
          </p:cNvPr>
          <p:cNvGraphicFramePr/>
          <p:nvPr/>
        </p:nvGraphicFramePr>
        <p:xfrm>
          <a:off x="7899014" y="1527474"/>
          <a:ext cx="2076635" cy="113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22FEBF2F-28F1-6A98-D3C7-74AD5829F255}"/>
              </a:ext>
            </a:extLst>
          </p:cNvPr>
          <p:cNvGraphicFramePr/>
          <p:nvPr/>
        </p:nvGraphicFramePr>
        <p:xfrm>
          <a:off x="9445106" y="1513244"/>
          <a:ext cx="1117603" cy="112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3155C447-550D-3DED-36C9-F8F7CFED4F2F}"/>
              </a:ext>
            </a:extLst>
          </p:cNvPr>
          <p:cNvSpPr/>
          <p:nvPr/>
        </p:nvSpPr>
        <p:spPr>
          <a:xfrm>
            <a:off x="8244547" y="2527856"/>
            <a:ext cx="136792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>
                <a:solidFill>
                  <a:srgbClr val="893A3A"/>
                </a:solidFill>
                <a:latin typeface="Calibri" panose="020F0502020204030204"/>
                <a:ea typeface="Cambria"/>
                <a:cs typeface="Calibri"/>
              </a:rPr>
              <a:t>of CLHIV know their status</a:t>
            </a: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BA7AA87-409F-2EF9-B6AF-15B4060DD7B6}"/>
              </a:ext>
            </a:extLst>
          </p:cNvPr>
          <p:cNvSpPr/>
          <p:nvPr/>
        </p:nvSpPr>
        <p:spPr>
          <a:xfrm>
            <a:off x="8635730" y="1955202"/>
            <a:ext cx="60788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82%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FFDEC22-EFF0-D36A-7455-534B84A6D92C}"/>
              </a:ext>
            </a:extLst>
          </p:cNvPr>
          <p:cNvSpPr/>
          <p:nvPr/>
        </p:nvSpPr>
        <p:spPr>
          <a:xfrm>
            <a:off x="9612474" y="1923808"/>
            <a:ext cx="80064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88%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1DAA8D6-5056-6E2D-80FB-53FB18AB3A68}"/>
              </a:ext>
            </a:extLst>
          </p:cNvPr>
          <p:cNvSpPr/>
          <p:nvPr/>
        </p:nvSpPr>
        <p:spPr>
          <a:xfrm>
            <a:off x="10292235" y="1955202"/>
            <a:ext cx="161714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95%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0E43691-C31A-17AA-FA88-7197768D13D3}"/>
              </a:ext>
            </a:extLst>
          </p:cNvPr>
          <p:cNvSpPr/>
          <p:nvPr/>
        </p:nvSpPr>
        <p:spPr>
          <a:xfrm>
            <a:off x="9541726" y="2496622"/>
            <a:ext cx="9738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893A3A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who know their status on ART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455A20E-CBBF-C6C7-5618-B138CF772593}"/>
              </a:ext>
            </a:extLst>
          </p:cNvPr>
          <p:cNvSpPr/>
          <p:nvPr/>
        </p:nvSpPr>
        <p:spPr>
          <a:xfrm>
            <a:off x="10572496" y="2519271"/>
            <a:ext cx="116646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893A3A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on ART have suppressed viral loads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5D3DF1-D2C7-00F0-EA85-CFE6664E1680}"/>
              </a:ext>
            </a:extLst>
          </p:cNvPr>
          <p:cNvSpPr/>
          <p:nvPr/>
        </p:nvSpPr>
        <p:spPr>
          <a:xfrm>
            <a:off x="6707679" y="1833550"/>
            <a:ext cx="1297938" cy="7058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E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Children 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E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(0 to 14)</a:t>
            </a:r>
            <a:endParaRPr lang="en-US" sz="1400" b="1" i="1" kern="0" dirty="0">
              <a:solidFill>
                <a:srgbClr val="9E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9434DDB-072B-8F7D-4080-FFA6E6C43155}"/>
              </a:ext>
            </a:extLst>
          </p:cNvPr>
          <p:cNvSpPr/>
          <p:nvPr/>
        </p:nvSpPr>
        <p:spPr>
          <a:xfrm>
            <a:off x="6637109" y="3054530"/>
            <a:ext cx="1496046" cy="7058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E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AGYW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E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(15 to 24)</a:t>
            </a:r>
            <a:endParaRPr lang="en-US" sz="1400" kern="0" dirty="0">
              <a:solidFill>
                <a:srgbClr val="9E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9326A253-3506-0392-AC4A-E2681948DDC4}"/>
              </a:ext>
            </a:extLst>
          </p:cNvPr>
          <p:cNvSpPr/>
          <p:nvPr/>
        </p:nvSpPr>
        <p:spPr>
          <a:xfrm>
            <a:off x="8015687" y="2085575"/>
            <a:ext cx="306830" cy="259121"/>
          </a:xfrm>
          <a:prstGeom prst="rightArrow">
            <a:avLst>
              <a:gd name="adj1" fmla="val 33719"/>
              <a:gd name="adj2" fmla="val 54385"/>
            </a:avLst>
          </a:prstGeom>
          <a:solidFill>
            <a:srgbClr val="23A27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M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DA16524B-F665-009A-C21A-B5216BE01CDE}"/>
              </a:ext>
            </a:extLst>
          </p:cNvPr>
          <p:cNvGraphicFramePr/>
          <p:nvPr/>
        </p:nvGraphicFramePr>
        <p:xfrm>
          <a:off x="10444479" y="2747677"/>
          <a:ext cx="1235655" cy="11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0383440C-DF4B-8315-C571-FE16B70ECD70}"/>
              </a:ext>
            </a:extLst>
          </p:cNvPr>
          <p:cNvGraphicFramePr/>
          <p:nvPr/>
        </p:nvGraphicFramePr>
        <p:xfrm>
          <a:off x="7887055" y="2769492"/>
          <a:ext cx="2076635" cy="113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9AA57874-D780-6E80-88A5-78C76017C2E3}"/>
              </a:ext>
            </a:extLst>
          </p:cNvPr>
          <p:cNvGraphicFramePr/>
          <p:nvPr/>
        </p:nvGraphicFramePr>
        <p:xfrm>
          <a:off x="9433147" y="2755262"/>
          <a:ext cx="1117603" cy="112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5" name="Rectangle 94">
            <a:extLst>
              <a:ext uri="{FF2B5EF4-FFF2-40B4-BE49-F238E27FC236}">
                <a16:creationId xmlns:a16="http://schemas.microsoft.com/office/drawing/2014/main" id="{B794452E-77A5-ADF6-9325-80E30784C2E7}"/>
              </a:ext>
            </a:extLst>
          </p:cNvPr>
          <p:cNvSpPr/>
          <p:nvPr/>
        </p:nvSpPr>
        <p:spPr>
          <a:xfrm>
            <a:off x="8232588" y="3769874"/>
            <a:ext cx="13679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893A3A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of PLHIV know their status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70C6846-1D0D-F445-F010-9794360F8082}"/>
              </a:ext>
            </a:extLst>
          </p:cNvPr>
          <p:cNvSpPr/>
          <p:nvPr/>
        </p:nvSpPr>
        <p:spPr>
          <a:xfrm>
            <a:off x="8623771" y="3197220"/>
            <a:ext cx="60788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95%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21973AE-C5DD-62BF-0289-E75A5645E154}"/>
              </a:ext>
            </a:extLst>
          </p:cNvPr>
          <p:cNvSpPr/>
          <p:nvPr/>
        </p:nvSpPr>
        <p:spPr>
          <a:xfrm>
            <a:off x="9600515" y="3165826"/>
            <a:ext cx="80064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92%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BE74A2F-D7AA-970E-26A2-C935129E0494}"/>
              </a:ext>
            </a:extLst>
          </p:cNvPr>
          <p:cNvSpPr/>
          <p:nvPr/>
        </p:nvSpPr>
        <p:spPr>
          <a:xfrm>
            <a:off x="10280276" y="3197220"/>
            <a:ext cx="161714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23A274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95%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0F68CF4-18D8-26D9-FCE0-AF9F9EA5A51B}"/>
              </a:ext>
            </a:extLst>
          </p:cNvPr>
          <p:cNvSpPr/>
          <p:nvPr/>
        </p:nvSpPr>
        <p:spPr>
          <a:xfrm>
            <a:off x="9529767" y="3738640"/>
            <a:ext cx="9738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893A3A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who know their status on ART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E8025EA-DFC1-D1E1-B0BB-2F3C3BAC7FF6}"/>
              </a:ext>
            </a:extLst>
          </p:cNvPr>
          <p:cNvSpPr/>
          <p:nvPr/>
        </p:nvSpPr>
        <p:spPr>
          <a:xfrm>
            <a:off x="10560537" y="3761289"/>
            <a:ext cx="116646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893A3A"/>
                </a:solidFill>
                <a:latin typeface="Calibri" panose="020F0502020204030204"/>
                <a:ea typeface="Cambria" panose="02040503050406030204" pitchFamily="18" charset="0"/>
                <a:cs typeface="Calibri" panose="020F0502020204030204" pitchFamily="34" charset="0"/>
              </a:rPr>
              <a:t>on ART have suppressed viral loads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5FFD67EF-E2ED-325A-C03E-2E663656B870}"/>
              </a:ext>
            </a:extLst>
          </p:cNvPr>
          <p:cNvSpPr/>
          <p:nvPr/>
        </p:nvSpPr>
        <p:spPr>
          <a:xfrm>
            <a:off x="8024426" y="3254077"/>
            <a:ext cx="288076" cy="266092"/>
          </a:xfrm>
          <a:prstGeom prst="rightArrow">
            <a:avLst>
              <a:gd name="adj1" fmla="val 35754"/>
              <a:gd name="adj2" fmla="val 56578"/>
            </a:avLst>
          </a:prstGeom>
          <a:solidFill>
            <a:srgbClr val="23A27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M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4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2D7EF9-D5DB-D3AF-49BF-8641AC57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Conclusion from Practice to Impact 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5E0FEDF3-E65B-6078-ABDE-073A39F7D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0176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70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1BCCCB-2872-7CA6-1B91-2FAEF063B3F5}"/>
              </a:ext>
            </a:extLst>
          </p:cNvPr>
          <p:cNvSpPr txBox="1"/>
          <p:nvPr/>
        </p:nvSpPr>
        <p:spPr>
          <a:xfrm>
            <a:off x="2219459" y="2490668"/>
            <a:ext cx="7753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Thank you for your dedication to achieving equitable, person-</a:t>
            </a:r>
            <a:r>
              <a:rPr lang="en-GB" sz="2400" dirty="0" err="1"/>
              <a:t>centered</a:t>
            </a:r>
            <a:r>
              <a:rPr lang="en-GB" sz="2400" dirty="0"/>
              <a:t> HIV care in Zambia and beyond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4E60A8-5B6B-B9E3-E155-2C91546E9570}"/>
              </a:ext>
            </a:extLst>
          </p:cNvPr>
          <p:cNvSpPr/>
          <p:nvPr/>
        </p:nvSpPr>
        <p:spPr>
          <a:xfrm>
            <a:off x="2985154" y="3680303"/>
            <a:ext cx="622169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lkmwango@cihebzambia.org</a:t>
            </a:r>
            <a:endParaRPr lang="en-US" dirty="0"/>
          </a:p>
        </p:txBody>
      </p:sp>
      <p:pic>
        <p:nvPicPr>
          <p:cNvPr id="7" name="Graphic 6" descr="Email outline">
            <a:extLst>
              <a:ext uri="{FF2B5EF4-FFF2-40B4-BE49-F238E27FC236}">
                <a16:creationId xmlns:a16="http://schemas.microsoft.com/office/drawing/2014/main" id="{822F68E3-0804-9129-608D-2DEB3A64C8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53007" y="3827282"/>
            <a:ext cx="620443" cy="6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noProof="0" dirty="0"/>
              <a:t>Presentation Outline </a:t>
            </a:r>
          </a:p>
        </p:txBody>
      </p:sp>
      <p:pic>
        <p:nvPicPr>
          <p:cNvPr id="8" name="Graphic 7" descr="Presentation with checklist outline">
            <a:extLst>
              <a:ext uri="{FF2B5EF4-FFF2-40B4-BE49-F238E27FC236}">
                <a16:creationId xmlns:a16="http://schemas.microsoft.com/office/drawing/2014/main" id="{FF92EFEA-9DE9-D412-BECC-04A2EBB530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D0E3C-3675-44C6-AE22-972FDE27B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noProof="0" dirty="0"/>
              <a:t>Zambia’s HIV Context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Introduction: Advocacy in HIV care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From practice to impact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noProof="0" dirty="0"/>
              <a:t>Zambia’s evolving HIV response</a:t>
            </a:r>
          </a:p>
          <a:p>
            <a:pPr>
              <a:lnSpc>
                <a:spcPct val="150000"/>
              </a:lnSpc>
            </a:pPr>
            <a:r>
              <a:rPr lang="en-ZM" sz="2500" dirty="0"/>
              <a:t>Advocacy </a:t>
            </a:r>
            <a:r>
              <a:rPr lang="en-GB" sz="2500" dirty="0"/>
              <a:t>and impact </a:t>
            </a:r>
            <a:r>
              <a:rPr lang="en-ZM" sz="2500" dirty="0"/>
              <a:t>Example: Substance </a:t>
            </a:r>
            <a:r>
              <a:rPr lang="en-GB" sz="2500" dirty="0"/>
              <a:t>U</a:t>
            </a:r>
            <a:r>
              <a:rPr lang="en-ZM" sz="2500" dirty="0"/>
              <a:t>se </a:t>
            </a:r>
            <a:r>
              <a:rPr lang="en-GB" sz="2500" dirty="0"/>
              <a:t>D</a:t>
            </a:r>
            <a:r>
              <a:rPr lang="en-ZM" sz="2500" dirty="0"/>
              <a:t>isorders </a:t>
            </a:r>
            <a:endParaRPr lang="en-GB" sz="25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noProof="0" dirty="0"/>
              <a:t>Best practices in community-based HIV advocacy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What is the impact of advocacy?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noProof="0" dirty="0"/>
              <a:t>Zambia progress in HIV response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noProof="0" dirty="0"/>
              <a:t>Conclusion from Practice to Impact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9698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805B82-39A9-F318-7CDD-C5A974AE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latin typeface="+mj-lt"/>
                <a:ea typeface="+mj-ea"/>
                <a:cs typeface="+mj-cs"/>
              </a:rPr>
              <a:t>Introduction: Advocacy in HIV Care</a:t>
            </a:r>
            <a:br>
              <a:rPr lang="en-US" b="0" i="0" kern="1200" dirty="0">
                <a:latin typeface="+mj-lt"/>
                <a:ea typeface="+mj-ea"/>
                <a:cs typeface="+mj-cs"/>
              </a:rPr>
            </a:br>
            <a:endParaRPr lang="en-US" b="0" i="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2E74B-E5ED-D4D3-0729-E6806E79BF45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Advocacy has evolved beyond awareness raising and policy influence to become a key driver of improved  health outcomes. 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Promotes person-centered, equitable, and high-quality HIV services for people living with HIV. 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Helps reduce health inequalities by improving access to health services</a:t>
            </a:r>
          </a:p>
        </p:txBody>
      </p:sp>
      <p:pic>
        <p:nvPicPr>
          <p:cNvPr id="13" name="Graphic 12" descr="Megaphone">
            <a:extLst>
              <a:ext uri="{FF2B5EF4-FFF2-40B4-BE49-F238E27FC236}">
                <a16:creationId xmlns:a16="http://schemas.microsoft.com/office/drawing/2014/main" id="{FD49A355-A82D-E6A9-FEF6-78F8C5A372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24151BD1-F3CB-9752-654E-5ECD72EA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788ADE-AC99-E04A-AF5E-9C8EA4318B02}" type="datetime1">
              <a:rPr lang="en-ZM" smtClean="0"/>
              <a:pPr>
                <a:spcAft>
                  <a:spcPts val="600"/>
                </a:spcAft>
              </a:pPr>
              <a:t>03/07/2026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01522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A014-2E40-672B-520A-8C47AE43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latin typeface="+mj-lt"/>
                <a:ea typeface="+mj-ea"/>
                <a:cs typeface="+mj-cs"/>
              </a:rPr>
              <a:t>Practice to Impact 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4E1AA1F0-E152-DE4B-B695-4719173D4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3761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86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ABFB-2AC1-6933-C1D7-E1D4B191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Zambia’s Evolving HIV Response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0C8E9B-6BA1-D2A4-7049-2BA7C29654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-1022350"/>
            <a:ext cx="5183187" cy="823912"/>
          </a:xfrm>
        </p:spPr>
        <p:txBody>
          <a:bodyPr/>
          <a:lstStyle/>
          <a:p>
            <a:r>
              <a:rPr lang="en-US" dirty="0"/>
              <a:t>Why we must advocate</a:t>
            </a: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69F4C7F1-2022-6C4B-DFD4-6DF631C57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16917"/>
              </p:ext>
            </p:extLst>
          </p:nvPr>
        </p:nvGraphicFramePr>
        <p:xfrm>
          <a:off x="659088" y="1214907"/>
          <a:ext cx="10125174" cy="480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DC8E1407-0F06-94C8-7EFE-EE3CA475C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586685" y="1832307"/>
            <a:ext cx="4224427" cy="33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2FE8-D795-5118-C270-62521CC1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34" y="264000"/>
            <a:ext cx="9587306" cy="1260000"/>
          </a:xfrm>
        </p:spPr>
        <p:txBody>
          <a:bodyPr>
            <a:normAutofit fontScale="90000"/>
          </a:bodyPr>
          <a:lstStyle/>
          <a:p>
            <a:pPr algn="ctr"/>
            <a:r>
              <a:rPr lang="en-ZM" dirty="0">
                <a:solidFill>
                  <a:srgbClr val="FF0000"/>
                </a:solidFill>
              </a:rPr>
              <a:t>Advocacy Example: Substance </a:t>
            </a:r>
            <a:r>
              <a:rPr lang="en-GB" dirty="0">
                <a:solidFill>
                  <a:srgbClr val="FF0000"/>
                </a:solidFill>
              </a:rPr>
              <a:t>U</a:t>
            </a:r>
            <a:r>
              <a:rPr lang="en-ZM" dirty="0">
                <a:solidFill>
                  <a:srgbClr val="FF0000"/>
                </a:solidFill>
              </a:rPr>
              <a:t>se </a:t>
            </a:r>
            <a:r>
              <a:rPr lang="en-GB" dirty="0"/>
              <a:t>D</a:t>
            </a:r>
            <a:r>
              <a:rPr lang="en-ZM" dirty="0">
                <a:solidFill>
                  <a:srgbClr val="FF0000"/>
                </a:solidFill>
              </a:rPr>
              <a:t>isorders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70408B-A62D-D397-15DC-571C13CF7F1F}"/>
              </a:ext>
            </a:extLst>
          </p:cNvPr>
          <p:cNvGrpSpPr/>
          <p:nvPr/>
        </p:nvGrpSpPr>
        <p:grpSpPr>
          <a:xfrm>
            <a:off x="450605" y="1854697"/>
            <a:ext cx="4160032" cy="4159544"/>
            <a:chOff x="1574082" y="1017119"/>
            <a:chExt cx="9447254" cy="5501886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D64622E-4F5E-4118-1128-4A9467CB093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978713"/>
                </p:ext>
              </p:extLst>
            </p:nvPr>
          </p:nvGraphicFramePr>
          <p:xfrm>
            <a:off x="1814413" y="1017119"/>
            <a:ext cx="9206923" cy="5501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801E1F-78B6-842A-44F2-CB0B5E55ED42}"/>
                </a:ext>
              </a:extLst>
            </p:cNvPr>
            <p:cNvSpPr txBox="1"/>
            <p:nvPr/>
          </p:nvSpPr>
          <p:spPr>
            <a:xfrm>
              <a:off x="1574082" y="1078480"/>
              <a:ext cx="1014769" cy="444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rial Nova" panose="020B0504020202020204" pitchFamily="34" charset="0"/>
                </a:rPr>
                <a:t>100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9AC719-CD8D-BD5C-BD34-089A37FBA7CD}"/>
                </a:ext>
              </a:extLst>
            </p:cNvPr>
            <p:cNvGrpSpPr/>
            <p:nvPr/>
          </p:nvGrpSpPr>
          <p:grpSpPr>
            <a:xfrm>
              <a:off x="2390729" y="1547318"/>
              <a:ext cx="198122" cy="160129"/>
              <a:chOff x="1975173" y="1850648"/>
              <a:chExt cx="198122" cy="160129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B9FA7C1-9CE4-0EA2-F838-30DB0F069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5173" y="1850648"/>
                <a:ext cx="179072" cy="83929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C3FE261-254D-D15B-8EE8-22D1BC4174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4223" y="1926848"/>
                <a:ext cx="179072" cy="83929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38C24E-3E8E-A88D-985F-4FD1A089671A}"/>
              </a:ext>
            </a:extLst>
          </p:cNvPr>
          <p:cNvSpPr txBox="1"/>
          <p:nvPr/>
        </p:nvSpPr>
        <p:spPr>
          <a:xfrm>
            <a:off x="5102087" y="2301854"/>
            <a:ext cx="6970644" cy="374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000" dirty="0"/>
              <a:t>BBS demonstrated high HIV prevelance among PWIDs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000" dirty="0"/>
              <a:t>HIV was identified as a major public health problem among PWIDs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000" dirty="0"/>
              <a:t>Advocacy for comprehensive opiod agonistic therapy, HIV treatement &amp; prevention</a:t>
            </a:r>
            <a:r>
              <a:rPr lang="en-GB" sz="2000" dirty="0"/>
              <a:t> followed</a:t>
            </a:r>
            <a:endParaRPr lang="en-ZM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Influenced </a:t>
            </a:r>
            <a:r>
              <a:rPr lang="en-ZM" sz="2000" dirty="0"/>
              <a:t>stakeholders</a:t>
            </a:r>
            <a:r>
              <a:rPr lang="en-GB" sz="2000" dirty="0"/>
              <a:t>’</a:t>
            </a:r>
            <a:r>
              <a:rPr lang="en-ZM" sz="2000" dirty="0"/>
              <a:t> involvement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M" sz="2000" dirty="0"/>
              <a:t>Undertook south to south learning networks (virtual consultations and in-person study tours) </a:t>
            </a:r>
            <a:endParaRPr lang="en-ZM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D1DFC-F517-BF6E-2729-D33905AE87A2}"/>
              </a:ext>
            </a:extLst>
          </p:cNvPr>
          <p:cNvSpPr txBox="1"/>
          <p:nvPr/>
        </p:nvSpPr>
        <p:spPr>
          <a:xfrm>
            <a:off x="556434" y="1366050"/>
            <a:ext cx="4054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HIV prevalence among PWID</a:t>
            </a:r>
            <a:endParaRPr lang="en-ZM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E3FD2-3005-E0AE-FA14-837B90E04636}"/>
              </a:ext>
            </a:extLst>
          </p:cNvPr>
          <p:cNvSpPr txBox="1"/>
          <p:nvPr/>
        </p:nvSpPr>
        <p:spPr>
          <a:xfrm>
            <a:off x="674028" y="6195693"/>
            <a:ext cx="40194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Zambia biobehavioral surveys (BBS) 2021-2022</a:t>
            </a:r>
          </a:p>
        </p:txBody>
      </p:sp>
    </p:spTree>
    <p:extLst>
      <p:ext uri="{BB962C8B-B14F-4D97-AF65-F5344CB8AC3E}">
        <p14:creationId xmlns:p14="http://schemas.microsoft.com/office/powerpoint/2010/main" val="153941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3213-60C1-FB26-449D-2DC85CC3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686006"/>
            <a:ext cx="6192838" cy="749255"/>
          </a:xfrm>
        </p:spPr>
        <p:txBody>
          <a:bodyPr anchor="t">
            <a:normAutofit/>
          </a:bodyPr>
          <a:lstStyle/>
          <a:p>
            <a:pPr algn="ctr"/>
            <a:r>
              <a:rPr lang="en-ZM" sz="3900" dirty="0">
                <a:solidFill>
                  <a:srgbClr val="FF0000"/>
                </a:solidFill>
              </a:rPr>
              <a:t>Impact of the Advocacy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BA4EB-71D8-4584-AD97-8A94B8FADF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1837082"/>
            <a:ext cx="6192837" cy="4614998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n-ZM" sz="1800" b="1" dirty="0"/>
              <a:t>Strengthening Services for People Who Inject Drugs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M" sz="1800" dirty="0"/>
              <a:t>Advocacy </a:t>
            </a:r>
            <a:r>
              <a:rPr lang="en-ZM" sz="1800" dirty="0">
                <a:solidFill>
                  <a:srgbClr val="00B050"/>
                </a:solidFill>
              </a:rPr>
              <a:t>has increased recognition </a:t>
            </a:r>
            <a:r>
              <a:rPr lang="en-ZM" sz="1800" dirty="0"/>
              <a:t>of substance use disorder as a public health issue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M" sz="1800" dirty="0">
                <a:solidFill>
                  <a:srgbClr val="00B050"/>
                </a:solidFill>
              </a:rPr>
              <a:t>Policy and Guidelines </a:t>
            </a:r>
            <a:r>
              <a:rPr lang="en-ZM" sz="1800" dirty="0"/>
              <a:t>formulated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M" sz="1800" dirty="0">
                <a:solidFill>
                  <a:srgbClr val="00B050"/>
                </a:solidFill>
              </a:rPr>
              <a:t>Establishment of </a:t>
            </a:r>
            <a:r>
              <a:rPr lang="en-GB" sz="1800" dirty="0">
                <a:solidFill>
                  <a:srgbClr val="00B050"/>
                </a:solidFill>
              </a:rPr>
              <a:t>infrastructure </a:t>
            </a:r>
            <a:r>
              <a:rPr lang="en-GB" sz="1800" dirty="0"/>
              <a:t>for </a:t>
            </a:r>
            <a:r>
              <a:rPr lang="en-ZM" sz="1800" dirty="0"/>
              <a:t>Medication-Assisted Therapy (MAT) services and integrated HIV prevention and treatment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Delivery of services via </a:t>
            </a:r>
            <a:r>
              <a:rPr lang="en-GB" sz="1800" dirty="0">
                <a:solidFill>
                  <a:srgbClr val="00B050"/>
                </a:solidFill>
              </a:rPr>
              <a:t>P</a:t>
            </a:r>
            <a:r>
              <a:rPr lang="en-ZM" sz="1800" dirty="0">
                <a:solidFill>
                  <a:srgbClr val="00B050"/>
                </a:solidFill>
              </a:rPr>
              <a:t>erson </a:t>
            </a:r>
            <a:r>
              <a:rPr lang="en-GB" sz="1800" dirty="0">
                <a:solidFill>
                  <a:srgbClr val="00B050"/>
                </a:solidFill>
              </a:rPr>
              <a:t>C</a:t>
            </a:r>
            <a:r>
              <a:rPr lang="en-ZM" sz="1800" dirty="0">
                <a:solidFill>
                  <a:srgbClr val="00B050"/>
                </a:solidFill>
              </a:rPr>
              <a:t>entered </a:t>
            </a:r>
            <a:r>
              <a:rPr lang="en-GB" sz="1800" dirty="0">
                <a:solidFill>
                  <a:srgbClr val="00B050"/>
                </a:solidFill>
              </a:rPr>
              <a:t>C</a:t>
            </a:r>
            <a:r>
              <a:rPr lang="en-ZM" sz="1800" dirty="0">
                <a:solidFill>
                  <a:srgbClr val="00B050"/>
                </a:solidFill>
              </a:rPr>
              <a:t>are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M" sz="1800" dirty="0"/>
              <a:t>Services </a:t>
            </a:r>
            <a:r>
              <a:rPr lang="en-ZM" sz="1800"/>
              <a:t>include </a:t>
            </a:r>
            <a:r>
              <a:rPr lang="en-ZM" sz="1800">
                <a:solidFill>
                  <a:srgbClr val="00B050"/>
                </a:solidFill>
              </a:rPr>
              <a:t>opiod agnosistic therapy, </a:t>
            </a:r>
            <a:r>
              <a:rPr lang="en-ZM" sz="1800" dirty="0">
                <a:solidFill>
                  <a:srgbClr val="00B050"/>
                </a:solidFill>
              </a:rPr>
              <a:t>HIV testing, hepatitis screening, psychosocial support, and peer outreach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019FA1B-F2FD-1EE5-1C1E-056703C1D3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 rot="277633">
            <a:off x="8001053" y="390724"/>
            <a:ext cx="2480159" cy="318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CC08E-651C-9D05-0877-FBDA5651A4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309"/>
          <a:stretch>
            <a:fillRect/>
          </a:stretch>
        </p:blipFill>
        <p:spPr>
          <a:xfrm>
            <a:off x="7556765" y="4670952"/>
            <a:ext cx="3368733" cy="201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88FA91-04E8-746D-7D9A-187989960C37}"/>
              </a:ext>
            </a:extLst>
          </p:cNvPr>
          <p:cNvSpPr txBox="1"/>
          <p:nvPr/>
        </p:nvSpPr>
        <p:spPr>
          <a:xfrm>
            <a:off x="6996113" y="3998417"/>
            <a:ext cx="42423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M" sz="1400" dirty="0">
                <a:latin typeface="Amasis MT Pro" panose="02040504050005020304" pitchFamily="18" charset="0"/>
              </a:rPr>
              <a:t>UTH MAT Clinic Staff at Newly Constructed MAT Outpatient Unit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8F15F-37D9-0F54-D4EA-B3BB9DC43B85}"/>
              </a:ext>
            </a:extLst>
          </p:cNvPr>
          <p:cNvSpPr txBox="1"/>
          <p:nvPr/>
        </p:nvSpPr>
        <p:spPr>
          <a:xfrm>
            <a:off x="11357113" y="60827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11352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A827B-BBCA-4C01-8373-9C43E2E8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23" y="557939"/>
            <a:ext cx="5053999" cy="115107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ZM" sz="3900" dirty="0">
                <a:solidFill>
                  <a:srgbClr val="FF0000"/>
                </a:solidFill>
              </a:rPr>
              <a:t>Community Based HIV Advocacy</a:t>
            </a:r>
            <a:endParaRPr lang="en-GB" sz="3900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FFF958-2399-3AD2-B75C-9964D50B0A79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453423" y="1820221"/>
            <a:ext cx="6192837" cy="4805866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b="1" dirty="0"/>
              <a:t>Community-Led HIV Service Delivery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dirty="0"/>
              <a:t>Integrated community health workers, peer educators into HIV service delivery.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b="1" dirty="0"/>
              <a:t>Best Practice</a:t>
            </a:r>
          </a:p>
          <a:p>
            <a:pPr lvl="1">
              <a:lnSpc>
                <a:spcPct val="150000"/>
              </a:lnSpc>
            </a:pPr>
            <a:r>
              <a:rPr lang="en-ZM" sz="2200" dirty="0"/>
              <a:t>Community-based organizations conduct: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dirty="0"/>
              <a:t>HIV testing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dirty="0"/>
              <a:t>ART linkage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dirty="0"/>
              <a:t>Treatment support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dirty="0"/>
              <a:t>Adherence counseling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dirty="0"/>
              <a:t>Index testing support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dirty="0"/>
              <a:t>Viral load follow-up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sz="2200" dirty="0"/>
              <a:t>Treatment retention follow ups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FE03E58-34C7-DE88-D878-5E71BB4CE2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/>
          <a:stretch>
            <a:fillRect/>
          </a:stretch>
        </p:blipFill>
        <p:spPr bwMode="gray">
          <a:xfrm>
            <a:off x="6996113" y="10"/>
            <a:ext cx="5195887" cy="6519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6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4195B2D-A7B1-0D77-E6A5-EFED24CB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375675"/>
            <a:ext cx="6192838" cy="1151076"/>
          </a:xfrm>
        </p:spPr>
        <p:txBody>
          <a:bodyPr>
            <a:normAutofit fontScale="90000"/>
          </a:bodyPr>
          <a:lstStyle/>
          <a:p>
            <a:pPr algn="ctr"/>
            <a:r>
              <a:rPr lang="en-ZM" sz="3600" dirty="0">
                <a:solidFill>
                  <a:srgbClr val="FF0000"/>
                </a:solidFill>
              </a:rPr>
              <a:t>Best Practices in HIV Advocacy</a:t>
            </a:r>
            <a:br>
              <a:rPr lang="en-GB" sz="4400" dirty="0">
                <a:solidFill>
                  <a:srgbClr val="FF0000"/>
                </a:solidFill>
              </a:rPr>
            </a:br>
            <a:endParaRPr lang="en-ZM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D0E3C-3675-44C6-AE22-972FDE27B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6582" y="3338479"/>
            <a:ext cx="6192837" cy="4411587"/>
          </a:xfrm>
        </p:spPr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9E7B5B2-1B58-E357-8D57-64EC7B0000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2878" b="12878"/>
          <a:stretch>
            <a:fillRect/>
          </a:stretch>
        </p:blipFill>
        <p:spPr>
          <a:xfrm>
            <a:off x="7419372" y="0"/>
            <a:ext cx="4772628" cy="6447099"/>
          </a:xfrm>
          <a:prstGeom prst="rect">
            <a:avLst/>
          </a:prstGeom>
          <a:noFill/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22C5B2A-FFAB-D611-BDFC-BF997CF47C1D}"/>
              </a:ext>
            </a:extLst>
          </p:cNvPr>
          <p:cNvSpPr txBox="1">
            <a:spLocks/>
          </p:cNvSpPr>
          <p:nvPr/>
        </p:nvSpPr>
        <p:spPr bwMode="gray">
          <a:xfrm>
            <a:off x="1657412" y="917531"/>
            <a:ext cx="5053999" cy="11510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25A9CA-26EE-4898-847D-20F13DDD5410}"/>
              </a:ext>
            </a:extLst>
          </p:cNvPr>
          <p:cNvSpPr txBox="1"/>
          <p:nvPr/>
        </p:nvSpPr>
        <p:spPr>
          <a:xfrm>
            <a:off x="190324" y="1376330"/>
            <a:ext cx="695125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b="1" dirty="0"/>
              <a:t>Peer navigators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dirty="0"/>
              <a:t>Powerful advocates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dirty="0"/>
              <a:t>Understand the </a:t>
            </a:r>
            <a:r>
              <a:rPr lang="en-ZM" i="1" dirty="0">
                <a:solidFill>
                  <a:srgbClr val="00B050"/>
                </a:solidFill>
              </a:rPr>
              <a:t>lived experiences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b="1" dirty="0"/>
              <a:t>Peers assist fellow clients by: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dirty="0"/>
              <a:t>Providing psychosocial support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dirty="0"/>
              <a:t>Facilitating disclosure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dirty="0"/>
              <a:t>Supporting adherence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dirty="0"/>
              <a:t>Tracing missed appointments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dirty="0"/>
              <a:t>Addressing stigma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M" dirty="0"/>
              <a:t>Evidence consistently shows that peer-led interventions </a:t>
            </a:r>
            <a:r>
              <a:rPr lang="en-ZM" dirty="0">
                <a:solidFill>
                  <a:srgbClr val="00B050"/>
                </a:solidFill>
              </a:rPr>
              <a:t>improve linkage to care and long-term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M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5ADE13-8330-C64E-B58D-7BD38B35843C}"/>
              </a:ext>
            </a:extLst>
          </p:cNvPr>
          <p:cNvSpPr txBox="1"/>
          <p:nvPr/>
        </p:nvSpPr>
        <p:spPr>
          <a:xfrm>
            <a:off x="5496910" y="525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6890778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1b9bc6-2beb-4fe1-9057-c43fb819d3c5">
      <Terms xmlns="http://schemas.microsoft.com/office/infopath/2007/PartnerControls"/>
    </lcf76f155ced4ddcb4097134ff3c332f>
    <MediaLengthInSeconds xmlns="6f1b9bc6-2beb-4fe1-9057-c43fb819d3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61CE87F10B864DA0280F63BB4A3D2B" ma:contentTypeVersion="14" ma:contentTypeDescription="Create a new document." ma:contentTypeScope="" ma:versionID="cd4b295764537903e6943262e5a774a7">
  <xsd:schema xmlns:xsd="http://www.w3.org/2001/XMLSchema" xmlns:xs="http://www.w3.org/2001/XMLSchema" xmlns:p="http://schemas.microsoft.com/office/2006/metadata/properties" xmlns:ns2="6f1b9bc6-2beb-4fe1-9057-c43fb819d3c5" xmlns:ns3="1f585bdd-a617-42bc-81eb-b35688accb31" targetNamespace="http://schemas.microsoft.com/office/2006/metadata/properties" ma:root="true" ma:fieldsID="350b0424a935d05c1c550033df2cefbf" ns2:_="" ns3:_="">
    <xsd:import namespace="6f1b9bc6-2beb-4fe1-9057-c43fb819d3c5"/>
    <xsd:import namespace="1f585bdd-a617-42bc-81eb-b35688accb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b9bc6-2beb-4fe1-9057-c43fb819d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5bdd-a617-42bc-81eb-b35688accb3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06F776-15E1-4608-A05B-E8CEEC2417C7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3e346f99-f4e2-45e2-8a11-ecfa7a59914d"/>
    <ds:schemaRef ds:uri="http://schemas.microsoft.com/office/infopath/2007/PartnerControls"/>
    <ds:schemaRef ds:uri="http://schemas.openxmlformats.org/package/2006/metadata/core-properties"/>
    <ds:schemaRef ds:uri="cca1fb59-c4b7-4cf4-b2e3-d11e70ba2877"/>
    <ds:schemaRef ds:uri="http://www.w3.org/XML/1998/namespace"/>
    <ds:schemaRef ds:uri="http://purl.org/dc/dcmitype/"/>
    <ds:schemaRef ds:uri="http://purl.org/dc/elements/1.1/"/>
    <ds:schemaRef ds:uri="6f1b9bc6-2beb-4fe1-9057-c43fb819d3c5"/>
  </ds:schemaRefs>
</ds:datastoreItem>
</file>

<file path=customXml/itemProps2.xml><?xml version="1.0" encoding="utf-8"?>
<ds:datastoreItem xmlns:ds="http://schemas.openxmlformats.org/officeDocument/2006/customXml" ds:itemID="{8E72A7FF-58D2-47FF-AE4E-946D96C2F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b9bc6-2beb-4fe1-9057-c43fb819d3c5"/>
    <ds:schemaRef ds:uri="1f585bdd-a617-42bc-81eb-b35688acc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8B9A9-589C-4AB1-A77F-C0696A20FD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</TotalTime>
  <Words>945</Words>
  <Application>Microsoft Macintosh PowerPoint</Application>
  <PresentationFormat>Widescreen</PresentationFormat>
  <Paragraphs>156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Amasis MT Pro</vt:lpstr>
      <vt:lpstr>Aptos</vt:lpstr>
      <vt:lpstr>Aptos Display</vt:lpstr>
      <vt:lpstr>Arial</vt:lpstr>
      <vt:lpstr>Arial Nova</vt:lpstr>
      <vt:lpstr>Calibri</vt:lpstr>
      <vt:lpstr>Century Gothic</vt:lpstr>
      <vt:lpstr>Verdana</vt:lpstr>
      <vt:lpstr>Wingdings</vt:lpstr>
      <vt:lpstr>Custom Design</vt:lpstr>
      <vt:lpstr>From Advocacy to Impact :  HIV Advocacy in Zambia</vt:lpstr>
      <vt:lpstr>Presentation Outline </vt:lpstr>
      <vt:lpstr>Introduction: Advocacy in HIV Care </vt:lpstr>
      <vt:lpstr>Practice to Impact </vt:lpstr>
      <vt:lpstr>Zambia’s Evolving HIV Response </vt:lpstr>
      <vt:lpstr>Advocacy Example: Substance Use Disorders  </vt:lpstr>
      <vt:lpstr>Impact of the Advocacy</vt:lpstr>
      <vt:lpstr>Community Based HIV Advocacy</vt:lpstr>
      <vt:lpstr>Best Practices in HIV Advocacy </vt:lpstr>
      <vt:lpstr>What is the Impact of Advocacy?  </vt:lpstr>
      <vt:lpstr>Zambia Progress in HIV Response</vt:lpstr>
      <vt:lpstr>Conclusion from Practice to Impact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to Impact:  HIV Advocacy in Zambia</dc:title>
  <dc:creator>Linah Mwango </dc:creator>
  <cp:lastModifiedBy>Linah Mwango </cp:lastModifiedBy>
  <cp:revision>6</cp:revision>
  <dcterms:created xsi:type="dcterms:W3CDTF">2026-06-29T09:32:57Z</dcterms:created>
  <dcterms:modified xsi:type="dcterms:W3CDTF">2026-07-03T04:15:12Z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0x010100FB61CE87F10B864DA0280F63BB4A3D2B</vt:lpwstr>
  </property>
  <property fmtid="{D5CDD505-2E9C-101B-9397-08002B2CF9AE}" pid="3" name="Order">
    <vt:r8>1783300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