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9"/>
  </p:notesMasterIdLst>
  <p:handoutMasterIdLst>
    <p:handoutMasterId r:id="rId20"/>
  </p:handoutMasterIdLst>
  <p:sldIdLst>
    <p:sldId id="287" r:id="rId5"/>
    <p:sldId id="290" r:id="rId6"/>
    <p:sldId id="291" r:id="rId7"/>
    <p:sldId id="289" r:id="rId8"/>
    <p:sldId id="285" r:id="rId9"/>
    <p:sldId id="293" r:id="rId10"/>
    <p:sldId id="841" r:id="rId11"/>
    <p:sldId id="288" r:id="rId12"/>
    <p:sldId id="292" r:id="rId13"/>
    <p:sldId id="284" r:id="rId14"/>
    <p:sldId id="842" r:id="rId15"/>
    <p:sldId id="840" r:id="rId16"/>
    <p:sldId id="295" r:id="rId17"/>
    <p:sldId id="29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96301"/>
  </p:normalViewPr>
  <p:slideViewPr>
    <p:cSldViewPr snapToGrid="0" showGuides="1">
      <p:cViewPr varScale="1">
        <p:scale>
          <a:sx n="103" d="100"/>
          <a:sy n="103" d="100"/>
        </p:scale>
        <p:origin x="176" y="4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15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627D-9E0A-6D41-B331-1F350377D37A}"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0CAB861-7ACB-934D-A04D-7220901F5027}">
      <dgm:prSet phldrT="[Text]"/>
      <dgm:spPr/>
      <dgm:t>
        <a:bodyPr/>
        <a:lstStyle/>
        <a:p>
          <a:pPr>
            <a:buNone/>
          </a:pPr>
          <a:r>
            <a:rPr lang="en-SG" b="1" dirty="0"/>
            <a:t>Brokerage and legitimation:</a:t>
          </a:r>
          <a:r>
            <a:rPr lang="en-SG" dirty="0"/>
            <a:t> Embedded physician-scientists used clinical standing to vouch for peer-delivered services, securing a 2019 MOPH decree that certified lay providers to test, counsel and dispense </a:t>
          </a:r>
          <a:r>
            <a:rPr lang="en-SG" dirty="0" err="1"/>
            <a:t>PrEP.</a:t>
          </a:r>
          <a:endParaRPr lang="en-GB" dirty="0"/>
        </a:p>
      </dgm:t>
    </dgm:pt>
    <dgm:pt modelId="{EFF42051-818C-8E4A-A22C-32EFEC5C1104}" type="parTrans" cxnId="{D6EEE616-B175-6545-8881-D8477C99E525}">
      <dgm:prSet/>
      <dgm:spPr/>
      <dgm:t>
        <a:bodyPr/>
        <a:lstStyle/>
        <a:p>
          <a:endParaRPr lang="en-GB"/>
        </a:p>
      </dgm:t>
    </dgm:pt>
    <dgm:pt modelId="{4BD6442D-F28F-ED4E-90CB-1EF44FBF5B7F}" type="sibTrans" cxnId="{D6EEE616-B175-6545-8881-D8477C99E525}">
      <dgm:prSet/>
      <dgm:spPr/>
      <dgm:t>
        <a:bodyPr/>
        <a:lstStyle/>
        <a:p>
          <a:endParaRPr lang="en-GB"/>
        </a:p>
      </dgm:t>
    </dgm:pt>
    <dgm:pt modelId="{71AF6FC4-0CEB-C348-8EC9-0455B59A7E6B}">
      <dgm:prSet/>
      <dgm:spPr/>
      <dgm:t>
        <a:bodyPr/>
        <a:lstStyle/>
        <a:p>
          <a:pPr>
            <a:buNone/>
          </a:pPr>
          <a:r>
            <a:rPr lang="en-SG" b="1" dirty="0"/>
            <a:t>Evidence production:</a:t>
          </a:r>
          <a:r>
            <a:rPr lang="en-SG" dirty="0"/>
            <a:t> Demonstration projects and published research converted peer delivery into evidence-based, guideline-endorsed practice; making community innovation policy-legible.</a:t>
          </a:r>
        </a:p>
      </dgm:t>
    </dgm:pt>
    <dgm:pt modelId="{D65F60AA-1A35-B34F-9418-B725AA49F74A}" type="parTrans" cxnId="{106DB512-83DE-C04F-BB64-1980A4B965A6}">
      <dgm:prSet/>
      <dgm:spPr/>
      <dgm:t>
        <a:bodyPr/>
        <a:lstStyle/>
        <a:p>
          <a:endParaRPr lang="en-GB"/>
        </a:p>
      </dgm:t>
    </dgm:pt>
    <dgm:pt modelId="{4800B75E-9937-7B41-939C-268BCD00BAFF}" type="sibTrans" cxnId="{106DB512-83DE-C04F-BB64-1980A4B965A6}">
      <dgm:prSet/>
      <dgm:spPr/>
      <dgm:t>
        <a:bodyPr/>
        <a:lstStyle/>
        <a:p>
          <a:endParaRPr lang="en-GB"/>
        </a:p>
      </dgm:t>
    </dgm:pt>
    <dgm:pt modelId="{24F7159C-21C5-824B-ADEF-83D4151CF615}">
      <dgm:prSet/>
      <dgm:spPr/>
      <dgm:t>
        <a:bodyPr/>
        <a:lstStyle/>
        <a:p>
          <a:pPr>
            <a:buNone/>
          </a:pPr>
          <a:r>
            <a:rPr lang="en-SG" b="1" dirty="0"/>
            <a:t>Financing and platform:</a:t>
          </a:r>
          <a:r>
            <a:rPr lang="en-SG" dirty="0"/>
            <a:t> KPLHS was grafted onto the UHC system; yet direct NHSO reimbursement remains unfinished, leaving it exposed as 2025 donor funding retreats.</a:t>
          </a:r>
        </a:p>
      </dgm:t>
    </dgm:pt>
    <dgm:pt modelId="{38CF91DE-687D-5943-93D5-B2915062B676}" type="parTrans" cxnId="{CD82824F-57FA-7C44-AB3A-F260553EC744}">
      <dgm:prSet/>
      <dgm:spPr/>
      <dgm:t>
        <a:bodyPr/>
        <a:lstStyle/>
        <a:p>
          <a:endParaRPr lang="en-GB"/>
        </a:p>
      </dgm:t>
    </dgm:pt>
    <dgm:pt modelId="{36FBD065-73D9-5D41-8F9F-E3AA3DA5C446}" type="sibTrans" cxnId="{CD82824F-57FA-7C44-AB3A-F260553EC744}">
      <dgm:prSet/>
      <dgm:spPr/>
      <dgm:t>
        <a:bodyPr/>
        <a:lstStyle/>
        <a:p>
          <a:endParaRPr lang="en-GB"/>
        </a:p>
      </dgm:t>
    </dgm:pt>
    <dgm:pt modelId="{09AB2CA9-699A-124B-B6D4-044A2B80D75E}" type="pres">
      <dgm:prSet presAssocID="{BFD4627D-9E0A-6D41-B331-1F350377D37A}" presName="diagram" presStyleCnt="0">
        <dgm:presLayoutVars>
          <dgm:dir/>
          <dgm:resizeHandles val="exact"/>
        </dgm:presLayoutVars>
      </dgm:prSet>
      <dgm:spPr/>
    </dgm:pt>
    <dgm:pt modelId="{FBD4CDEA-2BD7-844A-9A49-B78F1C73C28B}" type="pres">
      <dgm:prSet presAssocID="{50CAB861-7ACB-934D-A04D-7220901F5027}" presName="node" presStyleLbl="node1" presStyleIdx="0" presStyleCnt="3">
        <dgm:presLayoutVars>
          <dgm:bulletEnabled val="1"/>
        </dgm:presLayoutVars>
      </dgm:prSet>
      <dgm:spPr/>
    </dgm:pt>
    <dgm:pt modelId="{64AAA833-17A4-A243-98C5-2081AC93C84C}" type="pres">
      <dgm:prSet presAssocID="{4BD6442D-F28F-ED4E-90CB-1EF44FBF5B7F}" presName="sibTrans" presStyleCnt="0"/>
      <dgm:spPr/>
    </dgm:pt>
    <dgm:pt modelId="{142CFD5A-AEBF-EA4B-AE44-8615D5779B49}" type="pres">
      <dgm:prSet presAssocID="{71AF6FC4-0CEB-C348-8EC9-0455B59A7E6B}" presName="node" presStyleLbl="node1" presStyleIdx="1" presStyleCnt="3">
        <dgm:presLayoutVars>
          <dgm:bulletEnabled val="1"/>
        </dgm:presLayoutVars>
      </dgm:prSet>
      <dgm:spPr/>
    </dgm:pt>
    <dgm:pt modelId="{BFE44DB7-AC33-9946-A013-4C47863B5A82}" type="pres">
      <dgm:prSet presAssocID="{4800B75E-9937-7B41-939C-268BCD00BAFF}" presName="sibTrans" presStyleCnt="0"/>
      <dgm:spPr/>
    </dgm:pt>
    <dgm:pt modelId="{6F17A103-8822-CE47-8084-B0B3CB14DDFE}" type="pres">
      <dgm:prSet presAssocID="{24F7159C-21C5-824B-ADEF-83D4151CF615}" presName="node" presStyleLbl="node1" presStyleIdx="2" presStyleCnt="3">
        <dgm:presLayoutVars>
          <dgm:bulletEnabled val="1"/>
        </dgm:presLayoutVars>
      </dgm:prSet>
      <dgm:spPr/>
    </dgm:pt>
  </dgm:ptLst>
  <dgm:cxnLst>
    <dgm:cxn modelId="{B6254612-C2D2-9E4A-81D5-BD12DD55AF22}" type="presOf" srcId="{50CAB861-7ACB-934D-A04D-7220901F5027}" destId="{FBD4CDEA-2BD7-844A-9A49-B78F1C73C28B}" srcOrd="0" destOrd="0" presId="urn:microsoft.com/office/officeart/2005/8/layout/default"/>
    <dgm:cxn modelId="{106DB512-83DE-C04F-BB64-1980A4B965A6}" srcId="{BFD4627D-9E0A-6D41-B331-1F350377D37A}" destId="{71AF6FC4-0CEB-C348-8EC9-0455B59A7E6B}" srcOrd="1" destOrd="0" parTransId="{D65F60AA-1A35-B34F-9418-B725AA49F74A}" sibTransId="{4800B75E-9937-7B41-939C-268BCD00BAFF}"/>
    <dgm:cxn modelId="{D6EEE616-B175-6545-8881-D8477C99E525}" srcId="{BFD4627D-9E0A-6D41-B331-1F350377D37A}" destId="{50CAB861-7ACB-934D-A04D-7220901F5027}" srcOrd="0" destOrd="0" parTransId="{EFF42051-818C-8E4A-A22C-32EFEC5C1104}" sibTransId="{4BD6442D-F28F-ED4E-90CB-1EF44FBF5B7F}"/>
    <dgm:cxn modelId="{CD82824F-57FA-7C44-AB3A-F260553EC744}" srcId="{BFD4627D-9E0A-6D41-B331-1F350377D37A}" destId="{24F7159C-21C5-824B-ADEF-83D4151CF615}" srcOrd="2" destOrd="0" parTransId="{38CF91DE-687D-5943-93D5-B2915062B676}" sibTransId="{36FBD065-73D9-5D41-8F9F-E3AA3DA5C446}"/>
    <dgm:cxn modelId="{E5B48395-38EF-3B43-A47D-B55905A3CB38}" type="presOf" srcId="{24F7159C-21C5-824B-ADEF-83D4151CF615}" destId="{6F17A103-8822-CE47-8084-B0B3CB14DDFE}" srcOrd="0" destOrd="0" presId="urn:microsoft.com/office/officeart/2005/8/layout/default"/>
    <dgm:cxn modelId="{9E8B31BC-2821-B44A-A4B2-F777F1D51FD5}" type="presOf" srcId="{BFD4627D-9E0A-6D41-B331-1F350377D37A}" destId="{09AB2CA9-699A-124B-B6D4-044A2B80D75E}" srcOrd="0" destOrd="0" presId="urn:microsoft.com/office/officeart/2005/8/layout/default"/>
    <dgm:cxn modelId="{E07E23CC-B5E4-3B48-9156-3266D0CAC1AB}" type="presOf" srcId="{71AF6FC4-0CEB-C348-8EC9-0455B59A7E6B}" destId="{142CFD5A-AEBF-EA4B-AE44-8615D5779B49}" srcOrd="0" destOrd="0" presId="urn:microsoft.com/office/officeart/2005/8/layout/default"/>
    <dgm:cxn modelId="{ED762F7F-33F6-D44D-B050-DE5668019639}" type="presParOf" srcId="{09AB2CA9-699A-124B-B6D4-044A2B80D75E}" destId="{FBD4CDEA-2BD7-844A-9A49-B78F1C73C28B}" srcOrd="0" destOrd="0" presId="urn:microsoft.com/office/officeart/2005/8/layout/default"/>
    <dgm:cxn modelId="{845D2EF7-525E-6842-8D46-29630ED1BBCE}" type="presParOf" srcId="{09AB2CA9-699A-124B-B6D4-044A2B80D75E}" destId="{64AAA833-17A4-A243-98C5-2081AC93C84C}" srcOrd="1" destOrd="0" presId="urn:microsoft.com/office/officeart/2005/8/layout/default"/>
    <dgm:cxn modelId="{ABFC1815-DDAC-C04D-85CD-54CD437E3A68}" type="presParOf" srcId="{09AB2CA9-699A-124B-B6D4-044A2B80D75E}" destId="{142CFD5A-AEBF-EA4B-AE44-8615D5779B49}" srcOrd="2" destOrd="0" presId="urn:microsoft.com/office/officeart/2005/8/layout/default"/>
    <dgm:cxn modelId="{B6960988-CF82-4042-A57E-9E8BDEB67897}" type="presParOf" srcId="{09AB2CA9-699A-124B-B6D4-044A2B80D75E}" destId="{BFE44DB7-AC33-9946-A013-4C47863B5A82}" srcOrd="3" destOrd="0" presId="urn:microsoft.com/office/officeart/2005/8/layout/default"/>
    <dgm:cxn modelId="{ABA8002D-0832-674A-AE50-F32A75F4F993}" type="presParOf" srcId="{09AB2CA9-699A-124B-B6D4-044A2B80D75E}" destId="{6F17A103-8822-CE47-8084-B0B3CB14DDFE}"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ADEDA-8FAE-4C40-A046-BD20C37D9163}"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AF9D328A-7A7B-684D-8242-85E3443F42E0}">
      <dgm:prSet phldrT="[Text]"/>
      <dgm:spPr/>
      <dgm:t>
        <a:bodyPr/>
        <a:lstStyle/>
        <a:p>
          <a:pPr>
            <a:buFont typeface="Arial" panose="020B0604020202020204" pitchFamily="34" charset="0"/>
            <a:buChar char="•"/>
          </a:pPr>
          <a:r>
            <a:rPr lang="en-SG" b="1" u="none" dirty="0"/>
            <a:t>Lowered Age of HIV Testing Consent</a:t>
          </a:r>
          <a:r>
            <a:rPr lang="en-SG" b="0" u="none" dirty="0"/>
            <a:t> to 15 years and older</a:t>
          </a:r>
          <a:endParaRPr lang="en-GB" b="0" dirty="0"/>
        </a:p>
      </dgm:t>
    </dgm:pt>
    <dgm:pt modelId="{AC8BC0B6-4360-9948-A913-586365F1D821}" type="parTrans" cxnId="{5ED46A9D-03EF-3244-8C06-F46E718B30A9}">
      <dgm:prSet/>
      <dgm:spPr/>
      <dgm:t>
        <a:bodyPr/>
        <a:lstStyle/>
        <a:p>
          <a:endParaRPr lang="en-GB" b="0"/>
        </a:p>
      </dgm:t>
    </dgm:pt>
    <dgm:pt modelId="{11DC79CA-F06A-CC47-9A21-AE7B3616AB10}" type="sibTrans" cxnId="{5ED46A9D-03EF-3244-8C06-F46E718B30A9}">
      <dgm:prSet/>
      <dgm:spPr/>
      <dgm:t>
        <a:bodyPr/>
        <a:lstStyle/>
        <a:p>
          <a:endParaRPr lang="en-GB" b="0"/>
        </a:p>
      </dgm:t>
    </dgm:pt>
    <dgm:pt modelId="{CBA3BBA3-3A1F-A649-BA12-5821F6E7FF25}">
      <dgm:prSet/>
      <dgm:spPr/>
      <dgm:t>
        <a:bodyPr/>
        <a:lstStyle/>
        <a:p>
          <a:pPr>
            <a:buFont typeface="Arial" panose="020B0604020202020204" pitchFamily="34" charset="0"/>
            <a:buChar char="•"/>
          </a:pPr>
          <a:r>
            <a:rPr lang="en-SG" b="1" u="none" dirty="0"/>
            <a:t>Anti-Discrimination</a:t>
          </a:r>
          <a:r>
            <a:rPr lang="en-SG" b="0" u="none" dirty="0"/>
            <a:t>: The law makes it unlawful to fire an employee, refuse admission or expel a student, or deny medical services due to actual or perceived HIV status.</a:t>
          </a:r>
        </a:p>
      </dgm:t>
    </dgm:pt>
    <dgm:pt modelId="{DD7AD4C0-4E7C-8A4D-A000-581D793BC4E3}" type="parTrans" cxnId="{943114ED-B6BD-1E4D-9140-C8F173B4EED3}">
      <dgm:prSet/>
      <dgm:spPr/>
      <dgm:t>
        <a:bodyPr/>
        <a:lstStyle/>
        <a:p>
          <a:endParaRPr lang="en-GB" b="0"/>
        </a:p>
      </dgm:t>
    </dgm:pt>
    <dgm:pt modelId="{82BD062C-2552-4A41-AF4C-7DE4897BF71E}" type="sibTrans" cxnId="{943114ED-B6BD-1E4D-9140-C8F173B4EED3}">
      <dgm:prSet/>
      <dgm:spPr/>
      <dgm:t>
        <a:bodyPr/>
        <a:lstStyle/>
        <a:p>
          <a:endParaRPr lang="en-GB" b="0"/>
        </a:p>
      </dgm:t>
    </dgm:pt>
    <dgm:pt modelId="{617711A3-04AE-584F-8740-B64B2F53153A}">
      <dgm:prSet/>
      <dgm:spPr/>
      <dgm:t>
        <a:bodyPr/>
        <a:lstStyle/>
        <a:p>
          <a:pPr>
            <a:buFont typeface="Arial" panose="020B0604020202020204" pitchFamily="34" charset="0"/>
            <a:buChar char="•"/>
          </a:pPr>
          <a:r>
            <a:rPr lang="en-SG" b="1" u="none" dirty="0"/>
            <a:t>Penalties </a:t>
          </a:r>
          <a:r>
            <a:rPr lang="en-SG" b="0" u="none" dirty="0"/>
            <a:t>for violating confidentiality or performing discriminatory acts</a:t>
          </a:r>
        </a:p>
      </dgm:t>
    </dgm:pt>
    <dgm:pt modelId="{C867FC52-D932-A142-AE7B-06976D5BE281}" type="parTrans" cxnId="{96504151-BFA7-FF4F-8B5E-674DE1170B49}">
      <dgm:prSet/>
      <dgm:spPr/>
      <dgm:t>
        <a:bodyPr/>
        <a:lstStyle/>
        <a:p>
          <a:endParaRPr lang="en-GB" b="0"/>
        </a:p>
      </dgm:t>
    </dgm:pt>
    <dgm:pt modelId="{E25E58B2-F30C-884B-B8D1-88AC3289892E}" type="sibTrans" cxnId="{96504151-BFA7-FF4F-8B5E-674DE1170B49}">
      <dgm:prSet/>
      <dgm:spPr/>
      <dgm:t>
        <a:bodyPr/>
        <a:lstStyle/>
        <a:p>
          <a:endParaRPr lang="en-GB" b="0"/>
        </a:p>
      </dgm:t>
    </dgm:pt>
    <dgm:pt modelId="{BBD152D9-CF3A-8743-A447-A493DC4107C1}">
      <dgm:prSet/>
      <dgm:spPr/>
      <dgm:t>
        <a:bodyPr/>
        <a:lstStyle/>
        <a:p>
          <a:pPr>
            <a:buFont typeface="Arial" panose="020B0604020202020204" pitchFamily="34" charset="0"/>
            <a:buChar char="•"/>
          </a:pPr>
          <a:r>
            <a:rPr lang="en-SG" b="1" u="none" dirty="0"/>
            <a:t>Reconstitution of the PNAC</a:t>
          </a:r>
          <a:r>
            <a:rPr lang="en-SG" b="0" u="none" dirty="0"/>
            <a:t>: Strengthens the Philippine National AIDS Council to coordinate the government's response.</a:t>
          </a:r>
        </a:p>
      </dgm:t>
    </dgm:pt>
    <dgm:pt modelId="{00C65920-C63C-A448-A30D-B662C4CCB74A}" type="parTrans" cxnId="{0C4BFD4D-DB31-1445-B1A2-8921CDEB57CD}">
      <dgm:prSet/>
      <dgm:spPr/>
      <dgm:t>
        <a:bodyPr/>
        <a:lstStyle/>
        <a:p>
          <a:endParaRPr lang="en-GB" b="0"/>
        </a:p>
      </dgm:t>
    </dgm:pt>
    <dgm:pt modelId="{C57DE0B9-0976-854C-966F-DE27BB2C1A41}" type="sibTrans" cxnId="{0C4BFD4D-DB31-1445-B1A2-8921CDEB57CD}">
      <dgm:prSet/>
      <dgm:spPr/>
      <dgm:t>
        <a:bodyPr/>
        <a:lstStyle/>
        <a:p>
          <a:endParaRPr lang="en-GB" b="0"/>
        </a:p>
      </dgm:t>
    </dgm:pt>
    <dgm:pt modelId="{51EA0525-2757-B143-874F-7795413B56B0}">
      <dgm:prSet phldrT="[Text]"/>
      <dgm:spPr/>
      <dgm:t>
        <a:bodyPr/>
        <a:lstStyle/>
        <a:p>
          <a:pPr>
            <a:buFont typeface="Arial" panose="020B0604020202020204" pitchFamily="34" charset="0"/>
            <a:buChar char="•"/>
          </a:pPr>
          <a:r>
            <a:rPr lang="en-SG" b="1" u="none" dirty="0"/>
            <a:t>Prohibition of Compulsory Testing </a:t>
          </a:r>
          <a:r>
            <a:rPr lang="en-SG" b="0" u="none" dirty="0"/>
            <a:t>with some legal </a:t>
          </a:r>
          <a:r>
            <a:rPr lang="en-SG" b="0" u="none" dirty="0" err="1"/>
            <a:t>expections</a:t>
          </a:r>
          <a:r>
            <a:rPr lang="en-SG" b="0" u="none" dirty="0"/>
            <a:t>.</a:t>
          </a:r>
          <a:endParaRPr lang="en-GB" b="0" dirty="0"/>
        </a:p>
      </dgm:t>
    </dgm:pt>
    <dgm:pt modelId="{4DBA691A-D81C-344D-A8CD-01DF6F817966}" type="parTrans" cxnId="{FA0727FA-E317-0347-947B-6EB39EC8AC75}">
      <dgm:prSet/>
      <dgm:spPr/>
      <dgm:t>
        <a:bodyPr/>
        <a:lstStyle/>
        <a:p>
          <a:endParaRPr lang="en-GB" b="0"/>
        </a:p>
      </dgm:t>
    </dgm:pt>
    <dgm:pt modelId="{AE148CA5-A61F-4345-9730-0977A88BAF0D}" type="sibTrans" cxnId="{FA0727FA-E317-0347-947B-6EB39EC8AC75}">
      <dgm:prSet/>
      <dgm:spPr/>
      <dgm:t>
        <a:bodyPr/>
        <a:lstStyle/>
        <a:p>
          <a:endParaRPr lang="en-GB" b="0"/>
        </a:p>
      </dgm:t>
    </dgm:pt>
    <dgm:pt modelId="{1A71E1FD-C652-AB49-A93B-694FCF02F181}">
      <dgm:prSet phldrT="[Text]"/>
      <dgm:spPr/>
      <dgm:t>
        <a:bodyPr/>
        <a:lstStyle/>
        <a:p>
          <a:pPr>
            <a:buFont typeface="Arial" panose="020B0604020202020204" pitchFamily="34" charset="0"/>
            <a:buChar char="•"/>
          </a:pPr>
          <a:r>
            <a:rPr lang="en-SG" b="1" u="none" dirty="0"/>
            <a:t>Strict Confidentiality</a:t>
          </a:r>
          <a:r>
            <a:rPr lang="en-SG" b="0" u="none" dirty="0"/>
            <a:t>: All medical information regarding an individual’s HIV status is strictly confidential with some exceptions.</a:t>
          </a:r>
          <a:endParaRPr lang="en-GB" b="0" dirty="0"/>
        </a:p>
      </dgm:t>
    </dgm:pt>
    <dgm:pt modelId="{F2109602-78A5-334D-9CD5-41F08DA5A6EF}" type="parTrans" cxnId="{02D598EB-1EAB-F744-9540-5A9009C6F440}">
      <dgm:prSet/>
      <dgm:spPr/>
      <dgm:t>
        <a:bodyPr/>
        <a:lstStyle/>
        <a:p>
          <a:endParaRPr lang="en-GB" b="0"/>
        </a:p>
      </dgm:t>
    </dgm:pt>
    <dgm:pt modelId="{91470EF7-C97F-FC43-AEBB-30C88B2F2B2F}" type="sibTrans" cxnId="{02D598EB-1EAB-F744-9540-5A9009C6F440}">
      <dgm:prSet/>
      <dgm:spPr/>
      <dgm:t>
        <a:bodyPr/>
        <a:lstStyle/>
        <a:p>
          <a:endParaRPr lang="en-GB" b="0"/>
        </a:p>
      </dgm:t>
    </dgm:pt>
    <dgm:pt modelId="{5E1941AC-2B85-764A-A60A-AD0B9987FEB6}" type="pres">
      <dgm:prSet presAssocID="{FF7ADEDA-8FAE-4C40-A046-BD20C37D9163}" presName="diagram" presStyleCnt="0">
        <dgm:presLayoutVars>
          <dgm:dir/>
          <dgm:resizeHandles val="exact"/>
        </dgm:presLayoutVars>
      </dgm:prSet>
      <dgm:spPr/>
    </dgm:pt>
    <dgm:pt modelId="{564421B4-2AEE-C841-91A7-1FB1E861E30C}" type="pres">
      <dgm:prSet presAssocID="{AF9D328A-7A7B-684D-8242-85E3443F42E0}" presName="node" presStyleLbl="node1" presStyleIdx="0" presStyleCnt="6">
        <dgm:presLayoutVars>
          <dgm:bulletEnabled val="1"/>
        </dgm:presLayoutVars>
      </dgm:prSet>
      <dgm:spPr/>
    </dgm:pt>
    <dgm:pt modelId="{991D06C4-6E07-824A-91B0-59E03161CC88}" type="pres">
      <dgm:prSet presAssocID="{11DC79CA-F06A-CC47-9A21-AE7B3616AB10}" presName="sibTrans" presStyleCnt="0"/>
      <dgm:spPr/>
    </dgm:pt>
    <dgm:pt modelId="{3788510E-C809-974A-AADB-0667E34D681E}" type="pres">
      <dgm:prSet presAssocID="{51EA0525-2757-B143-874F-7795413B56B0}" presName="node" presStyleLbl="node1" presStyleIdx="1" presStyleCnt="6">
        <dgm:presLayoutVars>
          <dgm:bulletEnabled val="1"/>
        </dgm:presLayoutVars>
      </dgm:prSet>
      <dgm:spPr/>
    </dgm:pt>
    <dgm:pt modelId="{3BF65EB4-E770-A94A-BCFA-CBDD20F0CE91}" type="pres">
      <dgm:prSet presAssocID="{AE148CA5-A61F-4345-9730-0977A88BAF0D}" presName="sibTrans" presStyleCnt="0"/>
      <dgm:spPr/>
    </dgm:pt>
    <dgm:pt modelId="{412A4082-65DC-8043-AB9A-4D30ACAF5AF4}" type="pres">
      <dgm:prSet presAssocID="{1A71E1FD-C652-AB49-A93B-694FCF02F181}" presName="node" presStyleLbl="node1" presStyleIdx="2" presStyleCnt="6">
        <dgm:presLayoutVars>
          <dgm:bulletEnabled val="1"/>
        </dgm:presLayoutVars>
      </dgm:prSet>
      <dgm:spPr/>
    </dgm:pt>
    <dgm:pt modelId="{945537AB-456C-7443-86FE-CF8B00D4E16E}" type="pres">
      <dgm:prSet presAssocID="{91470EF7-C97F-FC43-AEBB-30C88B2F2B2F}" presName="sibTrans" presStyleCnt="0"/>
      <dgm:spPr/>
    </dgm:pt>
    <dgm:pt modelId="{32193975-5A94-C940-B131-EB4FB416AD13}" type="pres">
      <dgm:prSet presAssocID="{CBA3BBA3-3A1F-A649-BA12-5821F6E7FF25}" presName="node" presStyleLbl="node1" presStyleIdx="3" presStyleCnt="6">
        <dgm:presLayoutVars>
          <dgm:bulletEnabled val="1"/>
        </dgm:presLayoutVars>
      </dgm:prSet>
      <dgm:spPr/>
    </dgm:pt>
    <dgm:pt modelId="{8D8AC062-3EB9-774A-9910-B4159669FEAA}" type="pres">
      <dgm:prSet presAssocID="{82BD062C-2552-4A41-AF4C-7DE4897BF71E}" presName="sibTrans" presStyleCnt="0"/>
      <dgm:spPr/>
    </dgm:pt>
    <dgm:pt modelId="{4FF34759-11F0-244E-972C-3FCDFD67F042}" type="pres">
      <dgm:prSet presAssocID="{BBD152D9-CF3A-8743-A447-A493DC4107C1}" presName="node" presStyleLbl="node1" presStyleIdx="4" presStyleCnt="6">
        <dgm:presLayoutVars>
          <dgm:bulletEnabled val="1"/>
        </dgm:presLayoutVars>
      </dgm:prSet>
      <dgm:spPr/>
    </dgm:pt>
    <dgm:pt modelId="{57509A91-6ACB-274E-8230-073F52AA0869}" type="pres">
      <dgm:prSet presAssocID="{C57DE0B9-0976-854C-966F-DE27BB2C1A41}" presName="sibTrans" presStyleCnt="0"/>
      <dgm:spPr/>
    </dgm:pt>
    <dgm:pt modelId="{B2EE1EDA-26E2-5844-8C26-BA86608B65A9}" type="pres">
      <dgm:prSet presAssocID="{617711A3-04AE-584F-8740-B64B2F53153A}" presName="node" presStyleLbl="node1" presStyleIdx="5" presStyleCnt="6">
        <dgm:presLayoutVars>
          <dgm:bulletEnabled val="1"/>
        </dgm:presLayoutVars>
      </dgm:prSet>
      <dgm:spPr/>
    </dgm:pt>
  </dgm:ptLst>
  <dgm:cxnLst>
    <dgm:cxn modelId="{1C30A838-22E4-C047-89F4-7A2932CF556F}" type="presOf" srcId="{CBA3BBA3-3A1F-A649-BA12-5821F6E7FF25}" destId="{32193975-5A94-C940-B131-EB4FB416AD13}" srcOrd="0" destOrd="0" presId="urn:microsoft.com/office/officeart/2005/8/layout/default"/>
    <dgm:cxn modelId="{0C4BFD4D-DB31-1445-B1A2-8921CDEB57CD}" srcId="{FF7ADEDA-8FAE-4C40-A046-BD20C37D9163}" destId="{BBD152D9-CF3A-8743-A447-A493DC4107C1}" srcOrd="4" destOrd="0" parTransId="{00C65920-C63C-A448-A30D-B662C4CCB74A}" sibTransId="{C57DE0B9-0976-854C-966F-DE27BB2C1A41}"/>
    <dgm:cxn modelId="{96504151-BFA7-FF4F-8B5E-674DE1170B49}" srcId="{FF7ADEDA-8FAE-4C40-A046-BD20C37D9163}" destId="{617711A3-04AE-584F-8740-B64B2F53153A}" srcOrd="5" destOrd="0" parTransId="{C867FC52-D932-A142-AE7B-06976D5BE281}" sibTransId="{E25E58B2-F30C-884B-B8D1-88AC3289892E}"/>
    <dgm:cxn modelId="{9624076C-4029-7147-B4BB-4CAC8C412051}" type="presOf" srcId="{FF7ADEDA-8FAE-4C40-A046-BD20C37D9163}" destId="{5E1941AC-2B85-764A-A60A-AD0B9987FEB6}" srcOrd="0" destOrd="0" presId="urn:microsoft.com/office/officeart/2005/8/layout/default"/>
    <dgm:cxn modelId="{4AB93B6D-0C67-3E48-ABA1-ED567BDA38AE}" type="presOf" srcId="{AF9D328A-7A7B-684D-8242-85E3443F42E0}" destId="{564421B4-2AEE-C841-91A7-1FB1E861E30C}" srcOrd="0" destOrd="0" presId="urn:microsoft.com/office/officeart/2005/8/layout/default"/>
    <dgm:cxn modelId="{087B896E-C55F-4541-9A14-4AEDFD5A5018}" type="presOf" srcId="{617711A3-04AE-584F-8740-B64B2F53153A}" destId="{B2EE1EDA-26E2-5844-8C26-BA86608B65A9}" srcOrd="0" destOrd="0" presId="urn:microsoft.com/office/officeart/2005/8/layout/default"/>
    <dgm:cxn modelId="{F2094777-3A9B-5147-8C03-A828135258C7}" type="presOf" srcId="{BBD152D9-CF3A-8743-A447-A493DC4107C1}" destId="{4FF34759-11F0-244E-972C-3FCDFD67F042}" srcOrd="0" destOrd="0" presId="urn:microsoft.com/office/officeart/2005/8/layout/default"/>
    <dgm:cxn modelId="{5ED46A9D-03EF-3244-8C06-F46E718B30A9}" srcId="{FF7ADEDA-8FAE-4C40-A046-BD20C37D9163}" destId="{AF9D328A-7A7B-684D-8242-85E3443F42E0}" srcOrd="0" destOrd="0" parTransId="{AC8BC0B6-4360-9948-A913-586365F1D821}" sibTransId="{11DC79CA-F06A-CC47-9A21-AE7B3616AB10}"/>
    <dgm:cxn modelId="{ED6E19A7-C405-D545-859C-4D714468C3F7}" type="presOf" srcId="{1A71E1FD-C652-AB49-A93B-694FCF02F181}" destId="{412A4082-65DC-8043-AB9A-4D30ACAF5AF4}" srcOrd="0" destOrd="0" presId="urn:microsoft.com/office/officeart/2005/8/layout/default"/>
    <dgm:cxn modelId="{31DEF5A8-4757-994D-97F0-DA2662C9E3DC}" type="presOf" srcId="{51EA0525-2757-B143-874F-7795413B56B0}" destId="{3788510E-C809-974A-AADB-0667E34D681E}" srcOrd="0" destOrd="0" presId="urn:microsoft.com/office/officeart/2005/8/layout/default"/>
    <dgm:cxn modelId="{02D598EB-1EAB-F744-9540-5A9009C6F440}" srcId="{FF7ADEDA-8FAE-4C40-A046-BD20C37D9163}" destId="{1A71E1FD-C652-AB49-A93B-694FCF02F181}" srcOrd="2" destOrd="0" parTransId="{F2109602-78A5-334D-9CD5-41F08DA5A6EF}" sibTransId="{91470EF7-C97F-FC43-AEBB-30C88B2F2B2F}"/>
    <dgm:cxn modelId="{943114ED-B6BD-1E4D-9140-C8F173B4EED3}" srcId="{FF7ADEDA-8FAE-4C40-A046-BD20C37D9163}" destId="{CBA3BBA3-3A1F-A649-BA12-5821F6E7FF25}" srcOrd="3" destOrd="0" parTransId="{DD7AD4C0-4E7C-8A4D-A000-581D793BC4E3}" sibTransId="{82BD062C-2552-4A41-AF4C-7DE4897BF71E}"/>
    <dgm:cxn modelId="{FA0727FA-E317-0347-947B-6EB39EC8AC75}" srcId="{FF7ADEDA-8FAE-4C40-A046-BD20C37D9163}" destId="{51EA0525-2757-B143-874F-7795413B56B0}" srcOrd="1" destOrd="0" parTransId="{4DBA691A-D81C-344D-A8CD-01DF6F817966}" sibTransId="{AE148CA5-A61F-4345-9730-0977A88BAF0D}"/>
    <dgm:cxn modelId="{6C1C162D-8BE4-9148-B735-DF8C72C119FE}" type="presParOf" srcId="{5E1941AC-2B85-764A-A60A-AD0B9987FEB6}" destId="{564421B4-2AEE-C841-91A7-1FB1E861E30C}" srcOrd="0" destOrd="0" presId="urn:microsoft.com/office/officeart/2005/8/layout/default"/>
    <dgm:cxn modelId="{4D7D0E4F-180D-CD48-957F-DE7389CC1CE2}" type="presParOf" srcId="{5E1941AC-2B85-764A-A60A-AD0B9987FEB6}" destId="{991D06C4-6E07-824A-91B0-59E03161CC88}" srcOrd="1" destOrd="0" presId="urn:microsoft.com/office/officeart/2005/8/layout/default"/>
    <dgm:cxn modelId="{981CE212-10D4-FF47-9A78-5ECD1D4B6821}" type="presParOf" srcId="{5E1941AC-2B85-764A-A60A-AD0B9987FEB6}" destId="{3788510E-C809-974A-AADB-0667E34D681E}" srcOrd="2" destOrd="0" presId="urn:microsoft.com/office/officeart/2005/8/layout/default"/>
    <dgm:cxn modelId="{75908C91-5C44-5D46-8A6E-2807832F1D55}" type="presParOf" srcId="{5E1941AC-2B85-764A-A60A-AD0B9987FEB6}" destId="{3BF65EB4-E770-A94A-BCFA-CBDD20F0CE91}" srcOrd="3" destOrd="0" presId="urn:microsoft.com/office/officeart/2005/8/layout/default"/>
    <dgm:cxn modelId="{655F9A3A-ADA0-DE49-8831-E74632E1617E}" type="presParOf" srcId="{5E1941AC-2B85-764A-A60A-AD0B9987FEB6}" destId="{412A4082-65DC-8043-AB9A-4D30ACAF5AF4}" srcOrd="4" destOrd="0" presId="urn:microsoft.com/office/officeart/2005/8/layout/default"/>
    <dgm:cxn modelId="{B9CA897B-15E9-C848-9AD2-5E1C46C95FF8}" type="presParOf" srcId="{5E1941AC-2B85-764A-A60A-AD0B9987FEB6}" destId="{945537AB-456C-7443-86FE-CF8B00D4E16E}" srcOrd="5" destOrd="0" presId="urn:microsoft.com/office/officeart/2005/8/layout/default"/>
    <dgm:cxn modelId="{6B3E1BBB-D8B0-2246-B520-A894056E8489}" type="presParOf" srcId="{5E1941AC-2B85-764A-A60A-AD0B9987FEB6}" destId="{32193975-5A94-C940-B131-EB4FB416AD13}" srcOrd="6" destOrd="0" presId="urn:microsoft.com/office/officeart/2005/8/layout/default"/>
    <dgm:cxn modelId="{77CD6CE4-4145-1441-9208-BFA78F7D9E40}" type="presParOf" srcId="{5E1941AC-2B85-764A-A60A-AD0B9987FEB6}" destId="{8D8AC062-3EB9-774A-9910-B4159669FEAA}" srcOrd="7" destOrd="0" presId="urn:microsoft.com/office/officeart/2005/8/layout/default"/>
    <dgm:cxn modelId="{8E741404-BD08-B64F-8A5D-17BBEB4029D4}" type="presParOf" srcId="{5E1941AC-2B85-764A-A60A-AD0B9987FEB6}" destId="{4FF34759-11F0-244E-972C-3FCDFD67F042}" srcOrd="8" destOrd="0" presId="urn:microsoft.com/office/officeart/2005/8/layout/default"/>
    <dgm:cxn modelId="{CDF00381-9B43-8F45-9738-DD71E2B8D708}" type="presParOf" srcId="{5E1941AC-2B85-764A-A60A-AD0B9987FEB6}" destId="{57509A91-6ACB-274E-8230-073F52AA0869}" srcOrd="9" destOrd="0" presId="urn:microsoft.com/office/officeart/2005/8/layout/default"/>
    <dgm:cxn modelId="{BDE4F431-4EDC-A04F-AAF0-47506772B489}" type="presParOf" srcId="{5E1941AC-2B85-764A-A60A-AD0B9987FEB6}" destId="{B2EE1EDA-26E2-5844-8C26-BA86608B65A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A67A1-23BC-4239-BBA2-DEF481D06D3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SG"/>
        </a:p>
      </dgm:t>
    </dgm:pt>
    <dgm:pt modelId="{4EA7131A-D6D6-4819-A08D-054CF7BE4FE8}">
      <dgm:prSet phldrT="[Text]"/>
      <dgm:spPr/>
      <dgm:t>
        <a:bodyPr/>
        <a:lstStyle/>
        <a:p>
          <a:r>
            <a:rPr lang="en-US" b="1" dirty="0"/>
            <a:t>Problems</a:t>
          </a:r>
          <a:r>
            <a:rPr lang="en-US" dirty="0"/>
            <a:t>: Fastest-growing, youth-focused HIV epidemic in the region</a:t>
          </a:r>
          <a:endParaRPr lang="en-SG" dirty="0"/>
        </a:p>
      </dgm:t>
    </dgm:pt>
    <dgm:pt modelId="{D4EFF06C-76B0-4B2A-BC9E-2235FFD9C405}" type="parTrans" cxnId="{5428C2CC-C366-4A01-B115-54A84536139A}">
      <dgm:prSet/>
      <dgm:spPr/>
      <dgm:t>
        <a:bodyPr/>
        <a:lstStyle/>
        <a:p>
          <a:endParaRPr lang="en-SG"/>
        </a:p>
      </dgm:t>
    </dgm:pt>
    <dgm:pt modelId="{A4D93DC5-3C8E-4D7D-B8AA-F32D4C3189B8}" type="sibTrans" cxnId="{5428C2CC-C366-4A01-B115-54A84536139A}">
      <dgm:prSet/>
      <dgm:spPr/>
      <dgm:t>
        <a:bodyPr/>
        <a:lstStyle/>
        <a:p>
          <a:endParaRPr lang="en-SG"/>
        </a:p>
      </dgm:t>
    </dgm:pt>
    <dgm:pt modelId="{C2CDEB7E-7ECC-4ABA-BE5F-D1076A588F47}">
      <dgm:prSet phldrT="[Text]"/>
      <dgm:spPr/>
      <dgm:t>
        <a:bodyPr/>
        <a:lstStyle/>
        <a:p>
          <a:r>
            <a:rPr lang="en-US" b="1" dirty="0"/>
            <a:t>Policies</a:t>
          </a:r>
          <a:r>
            <a:rPr lang="en-US" dirty="0"/>
            <a:t>: Civil society, UNAIDS having draft solutions </a:t>
          </a:r>
          <a:endParaRPr lang="en-SG" dirty="0"/>
        </a:p>
      </dgm:t>
    </dgm:pt>
    <dgm:pt modelId="{D303689A-3102-4927-A365-F9EE01E59DC4}" type="parTrans" cxnId="{021B0CC4-759F-4572-A7D9-E2AFC44E85B5}">
      <dgm:prSet/>
      <dgm:spPr/>
      <dgm:t>
        <a:bodyPr/>
        <a:lstStyle/>
        <a:p>
          <a:endParaRPr lang="en-SG"/>
        </a:p>
      </dgm:t>
    </dgm:pt>
    <dgm:pt modelId="{296C300C-6B5F-42CB-88DB-E5CFAA67486C}" type="sibTrans" cxnId="{021B0CC4-759F-4572-A7D9-E2AFC44E85B5}">
      <dgm:prSet/>
      <dgm:spPr/>
      <dgm:t>
        <a:bodyPr/>
        <a:lstStyle/>
        <a:p>
          <a:endParaRPr lang="en-SG"/>
        </a:p>
      </dgm:t>
    </dgm:pt>
    <dgm:pt modelId="{49D5E66F-E2CE-4621-A77E-25FFE5368CF6}">
      <dgm:prSet phldrT="[Text]"/>
      <dgm:spPr/>
      <dgm:t>
        <a:bodyPr/>
        <a:lstStyle/>
        <a:p>
          <a:r>
            <a:rPr lang="en-US" b="1" dirty="0"/>
            <a:t>Politics</a:t>
          </a:r>
          <a:r>
            <a:rPr lang="en-US" dirty="0"/>
            <a:t>: Political support from legislators like </a:t>
          </a:r>
          <a:r>
            <a:rPr lang="en-GB" dirty="0"/>
            <a:t>Senator Risa Hontiveros</a:t>
          </a:r>
          <a:endParaRPr lang="en-SG" dirty="0"/>
        </a:p>
      </dgm:t>
    </dgm:pt>
    <dgm:pt modelId="{3703626D-89ED-43D8-BBCA-74363133A36E}" type="parTrans" cxnId="{E8C8A453-18E2-44D7-8BCD-37355DAE241D}">
      <dgm:prSet/>
      <dgm:spPr/>
      <dgm:t>
        <a:bodyPr/>
        <a:lstStyle/>
        <a:p>
          <a:endParaRPr lang="en-SG"/>
        </a:p>
      </dgm:t>
    </dgm:pt>
    <dgm:pt modelId="{FDD7945A-AD29-41FD-A24A-B4B902CBA016}" type="sibTrans" cxnId="{E8C8A453-18E2-44D7-8BCD-37355DAE241D}">
      <dgm:prSet/>
      <dgm:spPr/>
      <dgm:t>
        <a:bodyPr/>
        <a:lstStyle/>
        <a:p>
          <a:endParaRPr lang="en-SG"/>
        </a:p>
      </dgm:t>
    </dgm:pt>
    <dgm:pt modelId="{D0AA4160-DEFB-A549-AFCC-9643A180DB2E}">
      <dgm:prSet phldrT="[Text]"/>
      <dgm:spPr/>
      <dgm:t>
        <a:bodyPr/>
        <a:lstStyle/>
        <a:p>
          <a:r>
            <a:rPr lang="en-SG" b="1" dirty="0"/>
            <a:t>Macro: Kingdon's Three Streams</a:t>
          </a:r>
        </a:p>
      </dgm:t>
    </dgm:pt>
    <dgm:pt modelId="{2D15D152-2B8F-FC48-8BA2-4FB6DECC11B2}" type="parTrans" cxnId="{FA6512D8-8448-9747-8BF3-4CDC6B90C115}">
      <dgm:prSet/>
      <dgm:spPr/>
      <dgm:t>
        <a:bodyPr/>
        <a:lstStyle/>
        <a:p>
          <a:endParaRPr lang="en-GB"/>
        </a:p>
      </dgm:t>
    </dgm:pt>
    <dgm:pt modelId="{75B27883-54FB-1344-80A2-ECEAAAF1A5DF}" type="sibTrans" cxnId="{FA6512D8-8448-9747-8BF3-4CDC6B90C115}">
      <dgm:prSet/>
      <dgm:spPr/>
      <dgm:t>
        <a:bodyPr/>
        <a:lstStyle/>
        <a:p>
          <a:endParaRPr lang="en-GB"/>
        </a:p>
      </dgm:t>
    </dgm:pt>
    <dgm:pt modelId="{CF07F845-EF65-964C-A2F5-5A689FA1557D}">
      <dgm:prSet phldrT="[Text]"/>
      <dgm:spPr/>
      <dgm:t>
        <a:bodyPr/>
        <a:lstStyle/>
        <a:p>
          <a:r>
            <a:rPr lang="en-GB" dirty="0"/>
            <a:t>Passage was driven not by pluralistic mass movement but by an embedded network of clinicians, PLHIV organisations (PAFPI, ACHIEVE)</a:t>
          </a:r>
          <a:endParaRPr lang="en-SG" dirty="0"/>
        </a:p>
      </dgm:t>
    </dgm:pt>
    <dgm:pt modelId="{48021AC1-39B6-4744-BDC3-D9A405B94461}" type="parTrans" cxnId="{72F66389-BA79-9441-B5C7-FA0661E83789}">
      <dgm:prSet/>
      <dgm:spPr/>
      <dgm:t>
        <a:bodyPr/>
        <a:lstStyle/>
        <a:p>
          <a:endParaRPr lang="en-GB"/>
        </a:p>
      </dgm:t>
    </dgm:pt>
    <dgm:pt modelId="{2723840A-3416-DD4F-944D-8B6ED41FFAF2}" type="sibTrans" cxnId="{72F66389-BA79-9441-B5C7-FA0661E83789}">
      <dgm:prSet/>
      <dgm:spPr/>
      <dgm:t>
        <a:bodyPr/>
        <a:lstStyle/>
        <a:p>
          <a:endParaRPr lang="en-GB"/>
        </a:p>
      </dgm:t>
    </dgm:pt>
    <dgm:pt modelId="{180A1A9F-03A1-5047-B0A0-990CB334723E}">
      <dgm:prSet phldrT="[Text]"/>
      <dgm:spPr/>
      <dgm:t>
        <a:bodyPr/>
        <a:lstStyle/>
        <a:p>
          <a:r>
            <a:rPr lang="en-SG" b="1" dirty="0" err="1"/>
            <a:t>Meso</a:t>
          </a:r>
          <a:r>
            <a:rPr lang="en-SG" b="1" dirty="0"/>
            <a:t>: Professional Movements</a:t>
          </a:r>
        </a:p>
      </dgm:t>
    </dgm:pt>
    <dgm:pt modelId="{87342F82-480A-0149-B0F7-69DD4B0CB1F5}" type="parTrans" cxnId="{B94A2D94-CD6D-834C-A4B9-C45D1C0188BA}">
      <dgm:prSet/>
      <dgm:spPr/>
      <dgm:t>
        <a:bodyPr/>
        <a:lstStyle/>
        <a:p>
          <a:endParaRPr lang="en-GB"/>
        </a:p>
      </dgm:t>
    </dgm:pt>
    <dgm:pt modelId="{313AACB1-6334-7A4A-B146-A2CF98F35958}" type="sibTrans" cxnId="{B94A2D94-CD6D-834C-A4B9-C45D1C0188BA}">
      <dgm:prSet/>
      <dgm:spPr/>
      <dgm:t>
        <a:bodyPr/>
        <a:lstStyle/>
        <a:p>
          <a:endParaRPr lang="en-GB"/>
        </a:p>
      </dgm:t>
    </dgm:pt>
    <dgm:pt modelId="{BCBCC986-56F0-B242-999D-4D3184AC3C55}">
      <dgm:prSet phldrT="[Text]"/>
      <dgm:spPr/>
      <dgm:t>
        <a:bodyPr/>
        <a:lstStyle/>
        <a:p>
          <a:r>
            <a:rPr lang="en-SG" b="1" dirty="0"/>
            <a:t>Micro: Rights and Pragmatism as Tactical Strategy</a:t>
          </a:r>
        </a:p>
      </dgm:t>
    </dgm:pt>
    <dgm:pt modelId="{D3F17208-DA47-1745-9DCE-45762CB8A70A}" type="parTrans" cxnId="{1BE5C5C3-45AC-184A-AE42-E5CBEE7AB2FD}">
      <dgm:prSet/>
      <dgm:spPr/>
      <dgm:t>
        <a:bodyPr/>
        <a:lstStyle/>
        <a:p>
          <a:endParaRPr lang="en-GB"/>
        </a:p>
      </dgm:t>
    </dgm:pt>
    <dgm:pt modelId="{A7CE463A-6547-6943-A0C2-C90434AFB0EF}" type="sibTrans" cxnId="{1BE5C5C3-45AC-184A-AE42-E5CBEE7AB2FD}">
      <dgm:prSet/>
      <dgm:spPr/>
      <dgm:t>
        <a:bodyPr/>
        <a:lstStyle/>
        <a:p>
          <a:endParaRPr lang="en-GB"/>
        </a:p>
      </dgm:t>
    </dgm:pt>
    <dgm:pt modelId="{C889E45A-9A5E-B54C-B38B-31C7B9F09340}">
      <dgm:prSet phldrT="[Text]"/>
      <dgm:spPr/>
      <dgm:t>
        <a:bodyPr/>
        <a:lstStyle/>
        <a:p>
          <a:r>
            <a:rPr lang="en-GB" dirty="0"/>
            <a:t>Technocrats mobilising expertise inside the state, then locked into governance via a reconstituted PNAC.</a:t>
          </a:r>
          <a:endParaRPr lang="en-SG" dirty="0"/>
        </a:p>
      </dgm:t>
    </dgm:pt>
    <dgm:pt modelId="{833B669A-46E6-4A4E-B006-60E629AF5825}" type="parTrans" cxnId="{E55A5996-CCE7-334E-B277-8F3C3896B498}">
      <dgm:prSet/>
      <dgm:spPr/>
      <dgm:t>
        <a:bodyPr/>
        <a:lstStyle/>
        <a:p>
          <a:endParaRPr lang="en-GB"/>
        </a:p>
      </dgm:t>
    </dgm:pt>
    <dgm:pt modelId="{5E984285-17E1-7046-A4C5-28E804E361FE}" type="sibTrans" cxnId="{E55A5996-CCE7-334E-B277-8F3C3896B498}">
      <dgm:prSet/>
      <dgm:spPr/>
      <dgm:t>
        <a:bodyPr/>
        <a:lstStyle/>
        <a:p>
          <a:endParaRPr lang="en-GB"/>
        </a:p>
      </dgm:t>
    </dgm:pt>
    <dgm:pt modelId="{5D366F93-8927-E04D-9131-FC20ACB18310}">
      <dgm:prSet phldrT="[Text]"/>
      <dgm:spPr/>
      <dgm:t>
        <a:bodyPr/>
        <a:lstStyle/>
        <a:p>
          <a:r>
            <a:rPr lang="en-SG" dirty="0"/>
            <a:t>Opposition pre-empted through positioning on epidemiological urgency and focus away from condom promotion</a:t>
          </a:r>
        </a:p>
      </dgm:t>
    </dgm:pt>
    <dgm:pt modelId="{141745DF-0755-DE43-B266-F8920064F542}" type="parTrans" cxnId="{61422F36-C40D-8047-AEA0-EB52412983E0}">
      <dgm:prSet/>
      <dgm:spPr/>
      <dgm:t>
        <a:bodyPr/>
        <a:lstStyle/>
        <a:p>
          <a:endParaRPr lang="en-GB"/>
        </a:p>
      </dgm:t>
    </dgm:pt>
    <dgm:pt modelId="{01600322-0C9B-E247-8D7C-055A9A102F8F}" type="sibTrans" cxnId="{61422F36-C40D-8047-AEA0-EB52412983E0}">
      <dgm:prSet/>
      <dgm:spPr/>
      <dgm:t>
        <a:bodyPr/>
        <a:lstStyle/>
        <a:p>
          <a:endParaRPr lang="en-GB"/>
        </a:p>
      </dgm:t>
    </dgm:pt>
    <dgm:pt modelId="{3044B790-8870-BC46-A542-D79C3916B17E}">
      <dgm:prSet phldrT="[Text]"/>
      <dgm:spPr/>
      <dgm:t>
        <a:bodyPr/>
        <a:lstStyle/>
        <a:p>
          <a:r>
            <a:rPr lang="en-SG" dirty="0"/>
            <a:t>Rights-based language on health and non-discrimination aligned with constitutional philosophy (unlike Singapore)</a:t>
          </a:r>
        </a:p>
      </dgm:t>
    </dgm:pt>
    <dgm:pt modelId="{54165C56-4168-2A41-8D23-DCFB86C4B9AB}" type="parTrans" cxnId="{38BD1468-3938-D54C-BC98-F803989E1D38}">
      <dgm:prSet/>
      <dgm:spPr/>
      <dgm:t>
        <a:bodyPr/>
        <a:lstStyle/>
        <a:p>
          <a:endParaRPr lang="en-GB"/>
        </a:p>
      </dgm:t>
    </dgm:pt>
    <dgm:pt modelId="{C34C25DB-8CCA-644B-AD72-CF773900DF59}" type="sibTrans" cxnId="{38BD1468-3938-D54C-BC98-F803989E1D38}">
      <dgm:prSet/>
      <dgm:spPr/>
      <dgm:t>
        <a:bodyPr/>
        <a:lstStyle/>
        <a:p>
          <a:endParaRPr lang="en-GB"/>
        </a:p>
      </dgm:t>
    </dgm:pt>
    <dgm:pt modelId="{4986E113-3460-DD43-81E3-6B33D128C0C0}" type="pres">
      <dgm:prSet presAssocID="{713A67A1-23BC-4239-BBA2-DEF481D06D34}" presName="linear" presStyleCnt="0">
        <dgm:presLayoutVars>
          <dgm:animLvl val="lvl"/>
          <dgm:resizeHandles val="exact"/>
        </dgm:presLayoutVars>
      </dgm:prSet>
      <dgm:spPr/>
    </dgm:pt>
    <dgm:pt modelId="{5EDACFD2-2A4D-C840-B968-B7ADE306BF97}" type="pres">
      <dgm:prSet presAssocID="{D0AA4160-DEFB-A549-AFCC-9643A180DB2E}" presName="parentText" presStyleLbl="node1" presStyleIdx="0" presStyleCnt="3">
        <dgm:presLayoutVars>
          <dgm:chMax val="0"/>
          <dgm:bulletEnabled val="1"/>
        </dgm:presLayoutVars>
      </dgm:prSet>
      <dgm:spPr/>
    </dgm:pt>
    <dgm:pt modelId="{E23978DA-2A07-CC42-80C9-AA9F3FD45FCF}" type="pres">
      <dgm:prSet presAssocID="{D0AA4160-DEFB-A549-AFCC-9643A180DB2E}" presName="childText" presStyleLbl="revTx" presStyleIdx="0" presStyleCnt="3">
        <dgm:presLayoutVars>
          <dgm:bulletEnabled val="1"/>
        </dgm:presLayoutVars>
      </dgm:prSet>
      <dgm:spPr/>
    </dgm:pt>
    <dgm:pt modelId="{D491FB17-7496-EA4C-AC96-6D23775ED5A1}" type="pres">
      <dgm:prSet presAssocID="{180A1A9F-03A1-5047-B0A0-990CB334723E}" presName="parentText" presStyleLbl="node1" presStyleIdx="1" presStyleCnt="3">
        <dgm:presLayoutVars>
          <dgm:chMax val="0"/>
          <dgm:bulletEnabled val="1"/>
        </dgm:presLayoutVars>
      </dgm:prSet>
      <dgm:spPr/>
    </dgm:pt>
    <dgm:pt modelId="{CA14DA13-E477-2D44-853F-0C91783FFE5C}" type="pres">
      <dgm:prSet presAssocID="{180A1A9F-03A1-5047-B0A0-990CB334723E}" presName="childText" presStyleLbl="revTx" presStyleIdx="1" presStyleCnt="3">
        <dgm:presLayoutVars>
          <dgm:bulletEnabled val="1"/>
        </dgm:presLayoutVars>
      </dgm:prSet>
      <dgm:spPr/>
    </dgm:pt>
    <dgm:pt modelId="{E230071D-507F-F147-9572-BFC37F2B84CE}" type="pres">
      <dgm:prSet presAssocID="{BCBCC986-56F0-B242-999D-4D3184AC3C55}" presName="parentText" presStyleLbl="node1" presStyleIdx="2" presStyleCnt="3">
        <dgm:presLayoutVars>
          <dgm:chMax val="0"/>
          <dgm:bulletEnabled val="1"/>
        </dgm:presLayoutVars>
      </dgm:prSet>
      <dgm:spPr/>
    </dgm:pt>
    <dgm:pt modelId="{89BDD27A-BF01-904F-A5BA-69A6956550B7}" type="pres">
      <dgm:prSet presAssocID="{BCBCC986-56F0-B242-999D-4D3184AC3C55}" presName="childText" presStyleLbl="revTx" presStyleIdx="2" presStyleCnt="3">
        <dgm:presLayoutVars>
          <dgm:bulletEnabled val="1"/>
        </dgm:presLayoutVars>
      </dgm:prSet>
      <dgm:spPr/>
    </dgm:pt>
  </dgm:ptLst>
  <dgm:cxnLst>
    <dgm:cxn modelId="{61422F36-C40D-8047-AEA0-EB52412983E0}" srcId="{BCBCC986-56F0-B242-999D-4D3184AC3C55}" destId="{5D366F93-8927-E04D-9131-FC20ACB18310}" srcOrd="1" destOrd="0" parTransId="{141745DF-0755-DE43-B266-F8920064F542}" sibTransId="{01600322-0C9B-E247-8D7C-055A9A102F8F}"/>
    <dgm:cxn modelId="{DEFDA439-E7FD-F447-BE05-98E843C56856}" type="presOf" srcId="{3044B790-8870-BC46-A542-D79C3916B17E}" destId="{89BDD27A-BF01-904F-A5BA-69A6956550B7}" srcOrd="0" destOrd="0" presId="urn:microsoft.com/office/officeart/2005/8/layout/vList2"/>
    <dgm:cxn modelId="{D972163C-202F-2B45-906E-70D8DD457375}" type="presOf" srcId="{C889E45A-9A5E-B54C-B38B-31C7B9F09340}" destId="{CA14DA13-E477-2D44-853F-0C91783FFE5C}" srcOrd="0" destOrd="1" presId="urn:microsoft.com/office/officeart/2005/8/layout/vList2"/>
    <dgm:cxn modelId="{7E9B454D-9B6D-3245-8330-091B30DAEC52}" type="presOf" srcId="{BCBCC986-56F0-B242-999D-4D3184AC3C55}" destId="{E230071D-507F-F147-9572-BFC37F2B84CE}" srcOrd="0" destOrd="0" presId="urn:microsoft.com/office/officeart/2005/8/layout/vList2"/>
    <dgm:cxn modelId="{C3B31E4F-3BE7-1544-9759-22DDB9A05D2F}" type="presOf" srcId="{5D366F93-8927-E04D-9131-FC20ACB18310}" destId="{89BDD27A-BF01-904F-A5BA-69A6956550B7}" srcOrd="0" destOrd="1" presId="urn:microsoft.com/office/officeart/2005/8/layout/vList2"/>
    <dgm:cxn modelId="{E8C8A453-18E2-44D7-8BCD-37355DAE241D}" srcId="{D0AA4160-DEFB-A549-AFCC-9643A180DB2E}" destId="{49D5E66F-E2CE-4621-A77E-25FFE5368CF6}" srcOrd="2" destOrd="0" parTransId="{3703626D-89ED-43D8-BBCA-74363133A36E}" sibTransId="{FDD7945A-AD29-41FD-A24A-B4B902CBA016}"/>
    <dgm:cxn modelId="{BA14F256-A8C4-0C41-8C11-23879BE60733}" type="presOf" srcId="{D0AA4160-DEFB-A549-AFCC-9643A180DB2E}" destId="{5EDACFD2-2A4D-C840-B968-B7ADE306BF97}" srcOrd="0" destOrd="0" presId="urn:microsoft.com/office/officeart/2005/8/layout/vList2"/>
    <dgm:cxn modelId="{070CAB64-9147-5E45-9F83-BA86FCAB1469}" type="presOf" srcId="{49D5E66F-E2CE-4621-A77E-25FFE5368CF6}" destId="{E23978DA-2A07-CC42-80C9-AA9F3FD45FCF}" srcOrd="0" destOrd="2" presId="urn:microsoft.com/office/officeart/2005/8/layout/vList2"/>
    <dgm:cxn modelId="{38BD1468-3938-D54C-BC98-F803989E1D38}" srcId="{BCBCC986-56F0-B242-999D-4D3184AC3C55}" destId="{3044B790-8870-BC46-A542-D79C3916B17E}" srcOrd="0" destOrd="0" parTransId="{54165C56-4168-2A41-8D23-DCFB86C4B9AB}" sibTransId="{C34C25DB-8CCA-644B-AD72-CF773900DF59}"/>
    <dgm:cxn modelId="{C8C2256F-EFDF-654E-BF0B-90EFC59D86B7}" type="presOf" srcId="{180A1A9F-03A1-5047-B0A0-990CB334723E}" destId="{D491FB17-7496-EA4C-AC96-6D23775ED5A1}" srcOrd="0" destOrd="0" presId="urn:microsoft.com/office/officeart/2005/8/layout/vList2"/>
    <dgm:cxn modelId="{E7AF797B-C072-FB43-80D7-95C66DEC4DB3}" type="presOf" srcId="{4EA7131A-D6D6-4819-A08D-054CF7BE4FE8}" destId="{E23978DA-2A07-CC42-80C9-AA9F3FD45FCF}" srcOrd="0" destOrd="0" presId="urn:microsoft.com/office/officeart/2005/8/layout/vList2"/>
    <dgm:cxn modelId="{72F66389-BA79-9441-B5C7-FA0661E83789}" srcId="{180A1A9F-03A1-5047-B0A0-990CB334723E}" destId="{CF07F845-EF65-964C-A2F5-5A689FA1557D}" srcOrd="0" destOrd="0" parTransId="{48021AC1-39B6-4744-BDC3-D9A405B94461}" sibTransId="{2723840A-3416-DD4F-944D-8B6ED41FFAF2}"/>
    <dgm:cxn modelId="{B94A2D94-CD6D-834C-A4B9-C45D1C0188BA}" srcId="{713A67A1-23BC-4239-BBA2-DEF481D06D34}" destId="{180A1A9F-03A1-5047-B0A0-990CB334723E}" srcOrd="1" destOrd="0" parTransId="{87342F82-480A-0149-B0F7-69DD4B0CB1F5}" sibTransId="{313AACB1-6334-7A4A-B146-A2CF98F35958}"/>
    <dgm:cxn modelId="{E55A5996-CCE7-334E-B277-8F3C3896B498}" srcId="{180A1A9F-03A1-5047-B0A0-990CB334723E}" destId="{C889E45A-9A5E-B54C-B38B-31C7B9F09340}" srcOrd="1" destOrd="0" parTransId="{833B669A-46E6-4A4E-B006-60E629AF5825}" sibTransId="{5E984285-17E1-7046-A4C5-28E804E361FE}"/>
    <dgm:cxn modelId="{B833D4A3-214F-1A4E-8345-C280FE3F824E}" type="presOf" srcId="{713A67A1-23BC-4239-BBA2-DEF481D06D34}" destId="{4986E113-3460-DD43-81E3-6B33D128C0C0}" srcOrd="0" destOrd="0" presId="urn:microsoft.com/office/officeart/2005/8/layout/vList2"/>
    <dgm:cxn modelId="{1BE5C5C3-45AC-184A-AE42-E5CBEE7AB2FD}" srcId="{713A67A1-23BC-4239-BBA2-DEF481D06D34}" destId="{BCBCC986-56F0-B242-999D-4D3184AC3C55}" srcOrd="2" destOrd="0" parTransId="{D3F17208-DA47-1745-9DCE-45762CB8A70A}" sibTransId="{A7CE463A-6547-6943-A0C2-C90434AFB0EF}"/>
    <dgm:cxn modelId="{021B0CC4-759F-4572-A7D9-E2AFC44E85B5}" srcId="{D0AA4160-DEFB-A549-AFCC-9643A180DB2E}" destId="{C2CDEB7E-7ECC-4ABA-BE5F-D1076A588F47}" srcOrd="1" destOrd="0" parTransId="{D303689A-3102-4927-A365-F9EE01E59DC4}" sibTransId="{296C300C-6B5F-42CB-88DB-E5CFAA67486C}"/>
    <dgm:cxn modelId="{5428C2CC-C366-4A01-B115-54A84536139A}" srcId="{D0AA4160-DEFB-A549-AFCC-9643A180DB2E}" destId="{4EA7131A-D6D6-4819-A08D-054CF7BE4FE8}" srcOrd="0" destOrd="0" parTransId="{D4EFF06C-76B0-4B2A-BC9E-2235FFD9C405}" sibTransId="{A4D93DC5-3C8E-4D7D-B8AA-F32D4C3189B8}"/>
    <dgm:cxn modelId="{828B35CD-8BB7-2042-BC9F-674DF7EC94A3}" type="presOf" srcId="{CF07F845-EF65-964C-A2F5-5A689FA1557D}" destId="{CA14DA13-E477-2D44-853F-0C91783FFE5C}" srcOrd="0" destOrd="0" presId="urn:microsoft.com/office/officeart/2005/8/layout/vList2"/>
    <dgm:cxn modelId="{815791CD-FE84-E94A-86D0-7FC41885C6D1}" type="presOf" srcId="{C2CDEB7E-7ECC-4ABA-BE5F-D1076A588F47}" destId="{E23978DA-2A07-CC42-80C9-AA9F3FD45FCF}" srcOrd="0" destOrd="1" presId="urn:microsoft.com/office/officeart/2005/8/layout/vList2"/>
    <dgm:cxn modelId="{FA6512D8-8448-9747-8BF3-4CDC6B90C115}" srcId="{713A67A1-23BC-4239-BBA2-DEF481D06D34}" destId="{D0AA4160-DEFB-A549-AFCC-9643A180DB2E}" srcOrd="0" destOrd="0" parTransId="{2D15D152-2B8F-FC48-8BA2-4FB6DECC11B2}" sibTransId="{75B27883-54FB-1344-80A2-ECEAAAF1A5DF}"/>
    <dgm:cxn modelId="{B6A7815B-FBD6-BB48-B226-7CD6B2ED11A7}" type="presParOf" srcId="{4986E113-3460-DD43-81E3-6B33D128C0C0}" destId="{5EDACFD2-2A4D-C840-B968-B7ADE306BF97}" srcOrd="0" destOrd="0" presId="urn:microsoft.com/office/officeart/2005/8/layout/vList2"/>
    <dgm:cxn modelId="{0A911212-2567-EE4B-A189-9EB0B275C159}" type="presParOf" srcId="{4986E113-3460-DD43-81E3-6B33D128C0C0}" destId="{E23978DA-2A07-CC42-80C9-AA9F3FD45FCF}" srcOrd="1" destOrd="0" presId="urn:microsoft.com/office/officeart/2005/8/layout/vList2"/>
    <dgm:cxn modelId="{487A358C-DF35-864F-9BE8-8652D8D1F2AF}" type="presParOf" srcId="{4986E113-3460-DD43-81E3-6B33D128C0C0}" destId="{D491FB17-7496-EA4C-AC96-6D23775ED5A1}" srcOrd="2" destOrd="0" presId="urn:microsoft.com/office/officeart/2005/8/layout/vList2"/>
    <dgm:cxn modelId="{544BD0D5-0C5C-F443-9A86-9374BC83EBA9}" type="presParOf" srcId="{4986E113-3460-DD43-81E3-6B33D128C0C0}" destId="{CA14DA13-E477-2D44-853F-0C91783FFE5C}" srcOrd="3" destOrd="0" presId="urn:microsoft.com/office/officeart/2005/8/layout/vList2"/>
    <dgm:cxn modelId="{902BCB5C-8FE8-3442-A3B3-9330C4A35E06}" type="presParOf" srcId="{4986E113-3460-DD43-81E3-6B33D128C0C0}" destId="{E230071D-507F-F147-9572-BFC37F2B84CE}" srcOrd="4" destOrd="0" presId="urn:microsoft.com/office/officeart/2005/8/layout/vList2"/>
    <dgm:cxn modelId="{A0679088-7076-BD45-9BED-B2F38AED065F}" type="presParOf" srcId="{4986E113-3460-DD43-81E3-6B33D128C0C0}" destId="{89BDD27A-BF01-904F-A5BA-69A6956550B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A21E0-BCBD-F444-8E5C-40015C2D677C}"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6416A7D5-F80F-F742-9CAB-05C70CACB8A6}">
      <dgm:prSet phldrT="[Text]"/>
      <dgm:spPr/>
      <dgm:t>
        <a:bodyPr/>
        <a:lstStyle/>
        <a:p>
          <a:r>
            <a:rPr lang="en-GB" dirty="0"/>
            <a:t>Many innovations start from, and are sustained through community voice and action</a:t>
          </a:r>
        </a:p>
      </dgm:t>
    </dgm:pt>
    <dgm:pt modelId="{70BC2070-07A2-BE4D-8E02-6D5653316152}" type="parTrans" cxnId="{E028DB71-FF08-9949-B646-2831DA373B35}">
      <dgm:prSet/>
      <dgm:spPr/>
      <dgm:t>
        <a:bodyPr/>
        <a:lstStyle/>
        <a:p>
          <a:endParaRPr lang="en-GB"/>
        </a:p>
      </dgm:t>
    </dgm:pt>
    <dgm:pt modelId="{B410D95A-6EE9-BE4C-8FFA-DECECE05F492}" type="sibTrans" cxnId="{E028DB71-FF08-9949-B646-2831DA373B35}">
      <dgm:prSet/>
      <dgm:spPr/>
      <dgm:t>
        <a:bodyPr/>
        <a:lstStyle/>
        <a:p>
          <a:endParaRPr lang="en-GB"/>
        </a:p>
      </dgm:t>
    </dgm:pt>
    <dgm:pt modelId="{994D3406-ABEB-ED42-8098-394D26ECB48B}">
      <dgm:prSet phldrT="[Text]"/>
      <dgm:spPr/>
      <dgm:t>
        <a:bodyPr/>
        <a:lstStyle/>
        <a:p>
          <a:r>
            <a:rPr lang="en-GB" dirty="0"/>
            <a:t>Embedded professionals, legislators, and other partners are essential in advocacy</a:t>
          </a:r>
        </a:p>
      </dgm:t>
    </dgm:pt>
    <dgm:pt modelId="{817FF8EE-3282-1E48-B32D-BFCA8D70FCFF}" type="parTrans" cxnId="{43A216CB-2154-5048-B594-B7CDF9A9CEA1}">
      <dgm:prSet/>
      <dgm:spPr/>
      <dgm:t>
        <a:bodyPr/>
        <a:lstStyle/>
        <a:p>
          <a:endParaRPr lang="en-GB"/>
        </a:p>
      </dgm:t>
    </dgm:pt>
    <dgm:pt modelId="{C638E38B-E99B-184D-9E20-CCAAB1500F6A}" type="sibTrans" cxnId="{43A216CB-2154-5048-B594-B7CDF9A9CEA1}">
      <dgm:prSet/>
      <dgm:spPr/>
      <dgm:t>
        <a:bodyPr/>
        <a:lstStyle/>
        <a:p>
          <a:endParaRPr lang="en-GB"/>
        </a:p>
      </dgm:t>
    </dgm:pt>
    <dgm:pt modelId="{B81BCA2D-4648-3A42-AA3E-EB696F593EF8}">
      <dgm:prSet phldrT="[Text]"/>
      <dgm:spPr/>
      <dgm:t>
        <a:bodyPr/>
        <a:lstStyle/>
        <a:p>
          <a:r>
            <a:rPr lang="en-GB" dirty="0"/>
            <a:t>Policy windows, or opportunities to impact legislation or policies matter for sustained change</a:t>
          </a:r>
        </a:p>
      </dgm:t>
    </dgm:pt>
    <dgm:pt modelId="{B6FD7C20-9512-0F47-AD9A-1453A0ED6D47}" type="parTrans" cxnId="{18C3C8A6-2077-7A40-A18E-B61A73CD97B9}">
      <dgm:prSet/>
      <dgm:spPr/>
      <dgm:t>
        <a:bodyPr/>
        <a:lstStyle/>
        <a:p>
          <a:endParaRPr lang="en-GB"/>
        </a:p>
      </dgm:t>
    </dgm:pt>
    <dgm:pt modelId="{E52C8B88-4657-464F-8927-7AE2D36FEBF6}" type="sibTrans" cxnId="{18C3C8A6-2077-7A40-A18E-B61A73CD97B9}">
      <dgm:prSet/>
      <dgm:spPr/>
      <dgm:t>
        <a:bodyPr/>
        <a:lstStyle/>
        <a:p>
          <a:endParaRPr lang="en-GB"/>
        </a:p>
      </dgm:t>
    </dgm:pt>
    <dgm:pt modelId="{D3FDC19C-14CF-CD4D-A431-07DCA214B7E0}" type="pres">
      <dgm:prSet presAssocID="{7C0A21E0-BCBD-F444-8E5C-40015C2D677C}" presName="diagram" presStyleCnt="0">
        <dgm:presLayoutVars>
          <dgm:dir/>
          <dgm:resizeHandles val="exact"/>
        </dgm:presLayoutVars>
      </dgm:prSet>
      <dgm:spPr/>
    </dgm:pt>
    <dgm:pt modelId="{17EE9F7C-E6CD-FC4F-97D1-0EA4D1199F32}" type="pres">
      <dgm:prSet presAssocID="{6416A7D5-F80F-F742-9CAB-05C70CACB8A6}" presName="node" presStyleLbl="node1" presStyleIdx="0" presStyleCnt="3">
        <dgm:presLayoutVars>
          <dgm:bulletEnabled val="1"/>
        </dgm:presLayoutVars>
      </dgm:prSet>
      <dgm:spPr/>
    </dgm:pt>
    <dgm:pt modelId="{EDBCA5D4-3938-D342-B8B2-3931554A4B74}" type="pres">
      <dgm:prSet presAssocID="{B410D95A-6EE9-BE4C-8FFA-DECECE05F492}" presName="sibTrans" presStyleCnt="0"/>
      <dgm:spPr/>
    </dgm:pt>
    <dgm:pt modelId="{BFE6A22D-EE50-0D41-B482-7128C8B51266}" type="pres">
      <dgm:prSet presAssocID="{994D3406-ABEB-ED42-8098-394D26ECB48B}" presName="node" presStyleLbl="node1" presStyleIdx="1" presStyleCnt="3">
        <dgm:presLayoutVars>
          <dgm:bulletEnabled val="1"/>
        </dgm:presLayoutVars>
      </dgm:prSet>
      <dgm:spPr/>
    </dgm:pt>
    <dgm:pt modelId="{7D5C8C18-E598-1E4E-B5BE-312463CC0A72}" type="pres">
      <dgm:prSet presAssocID="{C638E38B-E99B-184D-9E20-CCAAB1500F6A}" presName="sibTrans" presStyleCnt="0"/>
      <dgm:spPr/>
    </dgm:pt>
    <dgm:pt modelId="{58A4CCB0-C153-1D46-9613-DC32FA29539C}" type="pres">
      <dgm:prSet presAssocID="{B81BCA2D-4648-3A42-AA3E-EB696F593EF8}" presName="node" presStyleLbl="node1" presStyleIdx="2" presStyleCnt="3">
        <dgm:presLayoutVars>
          <dgm:bulletEnabled val="1"/>
        </dgm:presLayoutVars>
      </dgm:prSet>
      <dgm:spPr/>
    </dgm:pt>
  </dgm:ptLst>
  <dgm:cxnLst>
    <dgm:cxn modelId="{03218339-EC66-8B49-A7EE-3D5B389A1F91}" type="presOf" srcId="{7C0A21E0-BCBD-F444-8E5C-40015C2D677C}" destId="{D3FDC19C-14CF-CD4D-A431-07DCA214B7E0}" srcOrd="0" destOrd="0" presId="urn:microsoft.com/office/officeart/2005/8/layout/default"/>
    <dgm:cxn modelId="{85347E56-4943-BF41-878E-87483BD0F5D8}" type="presOf" srcId="{6416A7D5-F80F-F742-9CAB-05C70CACB8A6}" destId="{17EE9F7C-E6CD-FC4F-97D1-0EA4D1199F32}" srcOrd="0" destOrd="0" presId="urn:microsoft.com/office/officeart/2005/8/layout/default"/>
    <dgm:cxn modelId="{E028DB71-FF08-9949-B646-2831DA373B35}" srcId="{7C0A21E0-BCBD-F444-8E5C-40015C2D677C}" destId="{6416A7D5-F80F-F742-9CAB-05C70CACB8A6}" srcOrd="0" destOrd="0" parTransId="{70BC2070-07A2-BE4D-8E02-6D5653316152}" sibTransId="{B410D95A-6EE9-BE4C-8FFA-DECECE05F492}"/>
    <dgm:cxn modelId="{335474A4-E814-1347-9802-98D6740DC39A}" type="presOf" srcId="{994D3406-ABEB-ED42-8098-394D26ECB48B}" destId="{BFE6A22D-EE50-0D41-B482-7128C8B51266}" srcOrd="0" destOrd="0" presId="urn:microsoft.com/office/officeart/2005/8/layout/default"/>
    <dgm:cxn modelId="{18C3C8A6-2077-7A40-A18E-B61A73CD97B9}" srcId="{7C0A21E0-BCBD-F444-8E5C-40015C2D677C}" destId="{B81BCA2D-4648-3A42-AA3E-EB696F593EF8}" srcOrd="2" destOrd="0" parTransId="{B6FD7C20-9512-0F47-AD9A-1453A0ED6D47}" sibTransId="{E52C8B88-4657-464F-8927-7AE2D36FEBF6}"/>
    <dgm:cxn modelId="{43A216CB-2154-5048-B594-B7CDF9A9CEA1}" srcId="{7C0A21E0-BCBD-F444-8E5C-40015C2D677C}" destId="{994D3406-ABEB-ED42-8098-394D26ECB48B}" srcOrd="1" destOrd="0" parTransId="{817FF8EE-3282-1E48-B32D-BFCA8D70FCFF}" sibTransId="{C638E38B-E99B-184D-9E20-CCAAB1500F6A}"/>
    <dgm:cxn modelId="{0BF529F6-8BC1-6B49-94D0-3842109CA3A4}" type="presOf" srcId="{B81BCA2D-4648-3A42-AA3E-EB696F593EF8}" destId="{58A4CCB0-C153-1D46-9613-DC32FA29539C}" srcOrd="0" destOrd="0" presId="urn:microsoft.com/office/officeart/2005/8/layout/default"/>
    <dgm:cxn modelId="{3C88CDDC-9E13-8047-8CE3-D8792D3999F5}" type="presParOf" srcId="{D3FDC19C-14CF-CD4D-A431-07DCA214B7E0}" destId="{17EE9F7C-E6CD-FC4F-97D1-0EA4D1199F32}" srcOrd="0" destOrd="0" presId="urn:microsoft.com/office/officeart/2005/8/layout/default"/>
    <dgm:cxn modelId="{D5176412-B6A1-1B46-AB1E-A3E294B72906}" type="presParOf" srcId="{D3FDC19C-14CF-CD4D-A431-07DCA214B7E0}" destId="{EDBCA5D4-3938-D342-B8B2-3931554A4B74}" srcOrd="1" destOrd="0" presId="urn:microsoft.com/office/officeart/2005/8/layout/default"/>
    <dgm:cxn modelId="{0D8D7583-9C96-D64F-88CE-DF4A629CCF17}" type="presParOf" srcId="{D3FDC19C-14CF-CD4D-A431-07DCA214B7E0}" destId="{BFE6A22D-EE50-0D41-B482-7128C8B51266}" srcOrd="2" destOrd="0" presId="urn:microsoft.com/office/officeart/2005/8/layout/default"/>
    <dgm:cxn modelId="{E3C1A5CB-E820-8147-B8A1-0F19D426966B}" type="presParOf" srcId="{D3FDC19C-14CF-CD4D-A431-07DCA214B7E0}" destId="{7D5C8C18-E598-1E4E-B5BE-312463CC0A72}" srcOrd="3" destOrd="0" presId="urn:microsoft.com/office/officeart/2005/8/layout/default"/>
    <dgm:cxn modelId="{48874A52-131D-4149-8E27-1E7363535D25}" type="presParOf" srcId="{D3FDC19C-14CF-CD4D-A431-07DCA214B7E0}" destId="{58A4CCB0-C153-1D46-9613-DC32FA2953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4CDEA-2BD7-844A-9A49-B78F1C73C28B}">
      <dsp:nvSpPr>
        <dsp:cNvPr id="0" name=""/>
        <dsp:cNvSpPr/>
      </dsp:nvSpPr>
      <dsp:spPr>
        <a:xfrm>
          <a:off x="0" y="1023071"/>
          <a:ext cx="3452169" cy="2071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b="1" kern="1200" dirty="0"/>
            <a:t>Brokerage and legitimation:</a:t>
          </a:r>
          <a:r>
            <a:rPr lang="en-SG" sz="1600" kern="1200" dirty="0"/>
            <a:t> Embedded physician-scientists used clinical standing to vouch for peer-delivered services, securing a 2019 MOPH decree that certified lay providers to test, counsel and dispense </a:t>
          </a:r>
          <a:r>
            <a:rPr lang="en-SG" sz="1600" kern="1200" dirty="0" err="1"/>
            <a:t>PrEP.</a:t>
          </a:r>
          <a:endParaRPr lang="en-GB" sz="1600" kern="1200" dirty="0"/>
        </a:p>
      </dsp:txBody>
      <dsp:txXfrm>
        <a:off x="0" y="1023071"/>
        <a:ext cx="3452169" cy="2071301"/>
      </dsp:txXfrm>
    </dsp:sp>
    <dsp:sp modelId="{142CFD5A-AEBF-EA4B-AE44-8615D5779B49}">
      <dsp:nvSpPr>
        <dsp:cNvPr id="0" name=""/>
        <dsp:cNvSpPr/>
      </dsp:nvSpPr>
      <dsp:spPr>
        <a:xfrm>
          <a:off x="3797385" y="1023071"/>
          <a:ext cx="3452169" cy="2071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b="1" kern="1200" dirty="0"/>
            <a:t>Evidence production:</a:t>
          </a:r>
          <a:r>
            <a:rPr lang="en-SG" sz="1600" kern="1200" dirty="0"/>
            <a:t> Demonstration projects and published research converted peer delivery into evidence-based, guideline-endorsed practice; making community innovation policy-legible.</a:t>
          </a:r>
        </a:p>
      </dsp:txBody>
      <dsp:txXfrm>
        <a:off x="3797385" y="1023071"/>
        <a:ext cx="3452169" cy="2071301"/>
      </dsp:txXfrm>
    </dsp:sp>
    <dsp:sp modelId="{6F17A103-8822-CE47-8084-B0B3CB14DDFE}">
      <dsp:nvSpPr>
        <dsp:cNvPr id="0" name=""/>
        <dsp:cNvSpPr/>
      </dsp:nvSpPr>
      <dsp:spPr>
        <a:xfrm>
          <a:off x="7594771" y="1023071"/>
          <a:ext cx="3452169" cy="2071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b="1" kern="1200" dirty="0"/>
            <a:t>Financing and platform:</a:t>
          </a:r>
          <a:r>
            <a:rPr lang="en-SG" sz="1600" kern="1200" dirty="0"/>
            <a:t> KPLHS was grafted onto the UHC system; yet direct NHSO reimbursement remains unfinished, leaving it exposed as 2025 donor funding retreats.</a:t>
          </a:r>
        </a:p>
      </dsp:txBody>
      <dsp:txXfrm>
        <a:off x="7594771" y="1023071"/>
        <a:ext cx="3452169" cy="20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21B4-2AEE-C841-91A7-1FB1E861E30C}">
      <dsp:nvSpPr>
        <dsp:cNvPr id="0" name=""/>
        <dsp:cNvSpPr/>
      </dsp:nvSpPr>
      <dsp:spPr>
        <a:xfrm>
          <a:off x="0" y="575524"/>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Lowered Age of HIV Testing Consent</a:t>
          </a:r>
          <a:r>
            <a:rPr lang="en-SG" sz="1900" b="0" u="none" kern="1200" dirty="0"/>
            <a:t> to 15 years and older</a:t>
          </a:r>
          <a:endParaRPr lang="en-GB" sz="1900" b="0" kern="1200" dirty="0"/>
        </a:p>
      </dsp:txBody>
      <dsp:txXfrm>
        <a:off x="0" y="575524"/>
        <a:ext cx="3506229" cy="2103737"/>
      </dsp:txXfrm>
    </dsp:sp>
    <dsp:sp modelId="{3788510E-C809-974A-AADB-0667E34D681E}">
      <dsp:nvSpPr>
        <dsp:cNvPr id="0" name=""/>
        <dsp:cNvSpPr/>
      </dsp:nvSpPr>
      <dsp:spPr>
        <a:xfrm>
          <a:off x="3856852" y="575524"/>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Prohibition of Compulsory Testing </a:t>
          </a:r>
          <a:r>
            <a:rPr lang="en-SG" sz="1900" b="0" u="none" kern="1200" dirty="0"/>
            <a:t>with some legal </a:t>
          </a:r>
          <a:r>
            <a:rPr lang="en-SG" sz="1900" b="0" u="none" kern="1200" dirty="0" err="1"/>
            <a:t>expections</a:t>
          </a:r>
          <a:r>
            <a:rPr lang="en-SG" sz="1900" b="0" u="none" kern="1200" dirty="0"/>
            <a:t>.</a:t>
          </a:r>
          <a:endParaRPr lang="en-GB" sz="1900" b="0" kern="1200" dirty="0"/>
        </a:p>
      </dsp:txBody>
      <dsp:txXfrm>
        <a:off x="3856852" y="575524"/>
        <a:ext cx="3506229" cy="2103737"/>
      </dsp:txXfrm>
    </dsp:sp>
    <dsp:sp modelId="{412A4082-65DC-8043-AB9A-4D30ACAF5AF4}">
      <dsp:nvSpPr>
        <dsp:cNvPr id="0" name=""/>
        <dsp:cNvSpPr/>
      </dsp:nvSpPr>
      <dsp:spPr>
        <a:xfrm>
          <a:off x="7713705" y="575524"/>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Strict Confidentiality</a:t>
          </a:r>
          <a:r>
            <a:rPr lang="en-SG" sz="1900" b="0" u="none" kern="1200" dirty="0"/>
            <a:t>: All medical information regarding an individual’s HIV status is strictly confidential with some exceptions.</a:t>
          </a:r>
          <a:endParaRPr lang="en-GB" sz="1900" b="0" kern="1200" dirty="0"/>
        </a:p>
      </dsp:txBody>
      <dsp:txXfrm>
        <a:off x="7713705" y="575524"/>
        <a:ext cx="3506229" cy="2103737"/>
      </dsp:txXfrm>
    </dsp:sp>
    <dsp:sp modelId="{32193975-5A94-C940-B131-EB4FB416AD13}">
      <dsp:nvSpPr>
        <dsp:cNvPr id="0" name=""/>
        <dsp:cNvSpPr/>
      </dsp:nvSpPr>
      <dsp:spPr>
        <a:xfrm>
          <a:off x="0" y="3029885"/>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Anti-Discrimination</a:t>
          </a:r>
          <a:r>
            <a:rPr lang="en-SG" sz="1900" b="0" u="none" kern="1200" dirty="0"/>
            <a:t>: The law makes it unlawful to fire an employee, refuse admission or expel a student, or deny medical services due to actual or perceived HIV status.</a:t>
          </a:r>
        </a:p>
      </dsp:txBody>
      <dsp:txXfrm>
        <a:off x="0" y="3029885"/>
        <a:ext cx="3506229" cy="2103737"/>
      </dsp:txXfrm>
    </dsp:sp>
    <dsp:sp modelId="{4FF34759-11F0-244E-972C-3FCDFD67F042}">
      <dsp:nvSpPr>
        <dsp:cNvPr id="0" name=""/>
        <dsp:cNvSpPr/>
      </dsp:nvSpPr>
      <dsp:spPr>
        <a:xfrm>
          <a:off x="3856852" y="3029885"/>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Reconstitution of the PNAC</a:t>
          </a:r>
          <a:r>
            <a:rPr lang="en-SG" sz="1900" b="0" u="none" kern="1200" dirty="0"/>
            <a:t>: Strengthens the Philippine National AIDS Council to coordinate the government's response.</a:t>
          </a:r>
        </a:p>
      </dsp:txBody>
      <dsp:txXfrm>
        <a:off x="3856852" y="3029885"/>
        <a:ext cx="3506229" cy="2103737"/>
      </dsp:txXfrm>
    </dsp:sp>
    <dsp:sp modelId="{B2EE1EDA-26E2-5844-8C26-BA86608B65A9}">
      <dsp:nvSpPr>
        <dsp:cNvPr id="0" name=""/>
        <dsp:cNvSpPr/>
      </dsp:nvSpPr>
      <dsp:spPr>
        <a:xfrm>
          <a:off x="7713705" y="3029885"/>
          <a:ext cx="3506229" cy="210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SG" sz="1900" b="1" u="none" kern="1200" dirty="0"/>
            <a:t>Penalties </a:t>
          </a:r>
          <a:r>
            <a:rPr lang="en-SG" sz="1900" b="0" u="none" kern="1200" dirty="0"/>
            <a:t>for violating confidentiality or performing discriminatory acts</a:t>
          </a:r>
        </a:p>
      </dsp:txBody>
      <dsp:txXfrm>
        <a:off x="7713705" y="3029885"/>
        <a:ext cx="3506229" cy="2103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CFD2-2A4D-C840-B968-B7ADE306BF97}">
      <dsp:nvSpPr>
        <dsp:cNvPr id="0" name=""/>
        <dsp:cNvSpPr/>
      </dsp:nvSpPr>
      <dsp:spPr>
        <a:xfrm>
          <a:off x="0" y="292439"/>
          <a:ext cx="790832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SG" sz="2100" b="1" kern="1200" dirty="0"/>
            <a:t>Macro: Kingdon's Three Streams</a:t>
          </a:r>
        </a:p>
      </dsp:txBody>
      <dsp:txXfrm>
        <a:off x="24588" y="317027"/>
        <a:ext cx="7859148" cy="454509"/>
      </dsp:txXfrm>
    </dsp:sp>
    <dsp:sp modelId="{E23978DA-2A07-CC42-80C9-AA9F3FD45FCF}">
      <dsp:nvSpPr>
        <dsp:cNvPr id="0" name=""/>
        <dsp:cNvSpPr/>
      </dsp:nvSpPr>
      <dsp:spPr>
        <a:xfrm>
          <a:off x="0" y="796124"/>
          <a:ext cx="790832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0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Problems</a:t>
          </a:r>
          <a:r>
            <a:rPr lang="en-US" sz="1600" kern="1200" dirty="0"/>
            <a:t>: Fastest-growing, youth-focused HIV epidemic in the region</a:t>
          </a:r>
          <a:endParaRPr lang="en-SG" sz="1600" kern="1200" dirty="0"/>
        </a:p>
        <a:p>
          <a:pPr marL="171450" lvl="1" indent="-171450" algn="l" defTabSz="711200">
            <a:lnSpc>
              <a:spcPct val="90000"/>
            </a:lnSpc>
            <a:spcBef>
              <a:spcPct val="0"/>
            </a:spcBef>
            <a:spcAft>
              <a:spcPct val="20000"/>
            </a:spcAft>
            <a:buChar char="•"/>
          </a:pPr>
          <a:r>
            <a:rPr lang="en-US" sz="1600" b="1" kern="1200" dirty="0"/>
            <a:t>Policies</a:t>
          </a:r>
          <a:r>
            <a:rPr lang="en-US" sz="1600" kern="1200" dirty="0"/>
            <a:t>: Civil society, UNAIDS having draft solutions </a:t>
          </a:r>
          <a:endParaRPr lang="en-SG" sz="1600" kern="1200" dirty="0"/>
        </a:p>
        <a:p>
          <a:pPr marL="171450" lvl="1" indent="-171450" algn="l" defTabSz="711200">
            <a:lnSpc>
              <a:spcPct val="90000"/>
            </a:lnSpc>
            <a:spcBef>
              <a:spcPct val="0"/>
            </a:spcBef>
            <a:spcAft>
              <a:spcPct val="20000"/>
            </a:spcAft>
            <a:buChar char="•"/>
          </a:pPr>
          <a:r>
            <a:rPr lang="en-US" sz="1600" b="1" kern="1200" dirty="0"/>
            <a:t>Politics</a:t>
          </a:r>
          <a:r>
            <a:rPr lang="en-US" sz="1600" kern="1200" dirty="0"/>
            <a:t>: Political support from legislators like </a:t>
          </a:r>
          <a:r>
            <a:rPr lang="en-GB" sz="1600" kern="1200" dirty="0"/>
            <a:t>Senator Risa Hontiveros</a:t>
          </a:r>
          <a:endParaRPr lang="en-SG" sz="1600" kern="1200" dirty="0"/>
        </a:p>
      </dsp:txBody>
      <dsp:txXfrm>
        <a:off x="0" y="796124"/>
        <a:ext cx="7908324" cy="825930"/>
      </dsp:txXfrm>
    </dsp:sp>
    <dsp:sp modelId="{D491FB17-7496-EA4C-AC96-6D23775ED5A1}">
      <dsp:nvSpPr>
        <dsp:cNvPr id="0" name=""/>
        <dsp:cNvSpPr/>
      </dsp:nvSpPr>
      <dsp:spPr>
        <a:xfrm>
          <a:off x="0" y="1622054"/>
          <a:ext cx="790832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SG" sz="2100" b="1" kern="1200" dirty="0" err="1"/>
            <a:t>Meso</a:t>
          </a:r>
          <a:r>
            <a:rPr lang="en-SG" sz="2100" b="1" kern="1200" dirty="0"/>
            <a:t>: Professional Movements</a:t>
          </a:r>
        </a:p>
      </dsp:txBody>
      <dsp:txXfrm>
        <a:off x="24588" y="1646642"/>
        <a:ext cx="7859148" cy="454509"/>
      </dsp:txXfrm>
    </dsp:sp>
    <dsp:sp modelId="{CA14DA13-E477-2D44-853F-0C91783FFE5C}">
      <dsp:nvSpPr>
        <dsp:cNvPr id="0" name=""/>
        <dsp:cNvSpPr/>
      </dsp:nvSpPr>
      <dsp:spPr>
        <a:xfrm>
          <a:off x="0" y="2125739"/>
          <a:ext cx="7908324"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0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Passage was driven not by pluralistic mass movement but by an embedded network of clinicians, PLHIV organisations (PAFPI, ACHIEVE)</a:t>
          </a:r>
          <a:endParaRPr lang="en-SG" sz="1600" kern="1200" dirty="0"/>
        </a:p>
        <a:p>
          <a:pPr marL="171450" lvl="1" indent="-171450" algn="l" defTabSz="711200">
            <a:lnSpc>
              <a:spcPct val="90000"/>
            </a:lnSpc>
            <a:spcBef>
              <a:spcPct val="0"/>
            </a:spcBef>
            <a:spcAft>
              <a:spcPct val="20000"/>
            </a:spcAft>
            <a:buChar char="•"/>
          </a:pPr>
          <a:r>
            <a:rPr lang="en-GB" sz="1600" kern="1200" dirty="0"/>
            <a:t>Technocrats mobilising expertise inside the state, then locked into governance via a reconstituted PNAC.</a:t>
          </a:r>
          <a:endParaRPr lang="en-SG" sz="1600" kern="1200" dirty="0"/>
        </a:p>
      </dsp:txBody>
      <dsp:txXfrm>
        <a:off x="0" y="2125739"/>
        <a:ext cx="7908324" cy="999809"/>
      </dsp:txXfrm>
    </dsp:sp>
    <dsp:sp modelId="{E230071D-507F-F147-9572-BFC37F2B84CE}">
      <dsp:nvSpPr>
        <dsp:cNvPr id="0" name=""/>
        <dsp:cNvSpPr/>
      </dsp:nvSpPr>
      <dsp:spPr>
        <a:xfrm>
          <a:off x="0" y="3125549"/>
          <a:ext cx="790832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SG" sz="2100" b="1" kern="1200" dirty="0"/>
            <a:t>Micro: Rights and Pragmatism as Tactical Strategy</a:t>
          </a:r>
        </a:p>
      </dsp:txBody>
      <dsp:txXfrm>
        <a:off x="24588" y="3150137"/>
        <a:ext cx="7859148" cy="454509"/>
      </dsp:txXfrm>
    </dsp:sp>
    <dsp:sp modelId="{89BDD27A-BF01-904F-A5BA-69A6956550B7}">
      <dsp:nvSpPr>
        <dsp:cNvPr id="0" name=""/>
        <dsp:cNvSpPr/>
      </dsp:nvSpPr>
      <dsp:spPr>
        <a:xfrm>
          <a:off x="0" y="3629234"/>
          <a:ext cx="7908324"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0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SG" sz="1600" kern="1200" dirty="0"/>
            <a:t>Rights-based language on health and non-discrimination aligned with constitutional philosophy (unlike Singapore)</a:t>
          </a:r>
        </a:p>
        <a:p>
          <a:pPr marL="171450" lvl="1" indent="-171450" algn="l" defTabSz="711200">
            <a:lnSpc>
              <a:spcPct val="90000"/>
            </a:lnSpc>
            <a:spcBef>
              <a:spcPct val="0"/>
            </a:spcBef>
            <a:spcAft>
              <a:spcPct val="20000"/>
            </a:spcAft>
            <a:buChar char="•"/>
          </a:pPr>
          <a:r>
            <a:rPr lang="en-SG" sz="1600" kern="1200" dirty="0"/>
            <a:t>Opposition pre-empted through positioning on epidemiological urgency and focus away from condom promotion</a:t>
          </a:r>
        </a:p>
      </dsp:txBody>
      <dsp:txXfrm>
        <a:off x="0" y="3629234"/>
        <a:ext cx="7908324" cy="99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9F7C-E6CD-FC4F-97D1-0EA4D1199F32}">
      <dsp:nvSpPr>
        <dsp:cNvPr id="0" name=""/>
        <dsp:cNvSpPr/>
      </dsp:nvSpPr>
      <dsp:spPr>
        <a:xfrm>
          <a:off x="874" y="493242"/>
          <a:ext cx="3409370" cy="20456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Many innovations start from, and are sustained through community voice and action</a:t>
          </a:r>
        </a:p>
      </dsp:txBody>
      <dsp:txXfrm>
        <a:off x="874" y="493242"/>
        <a:ext cx="3409370" cy="2045622"/>
      </dsp:txXfrm>
    </dsp:sp>
    <dsp:sp modelId="{BFE6A22D-EE50-0D41-B482-7128C8B51266}">
      <dsp:nvSpPr>
        <dsp:cNvPr id="0" name=""/>
        <dsp:cNvSpPr/>
      </dsp:nvSpPr>
      <dsp:spPr>
        <a:xfrm>
          <a:off x="3751182" y="493242"/>
          <a:ext cx="3409370" cy="20456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Embedded professionals, legislators, and other partners are essential in advocacy</a:t>
          </a:r>
        </a:p>
      </dsp:txBody>
      <dsp:txXfrm>
        <a:off x="3751182" y="493242"/>
        <a:ext cx="3409370" cy="2045622"/>
      </dsp:txXfrm>
    </dsp:sp>
    <dsp:sp modelId="{58A4CCB0-C153-1D46-9613-DC32FA29539C}">
      <dsp:nvSpPr>
        <dsp:cNvPr id="0" name=""/>
        <dsp:cNvSpPr/>
      </dsp:nvSpPr>
      <dsp:spPr>
        <a:xfrm>
          <a:off x="1876028" y="2879802"/>
          <a:ext cx="3409370" cy="20456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Policy windows, or opportunities to impact legislation or policies matter for sustained change</a:t>
          </a:r>
        </a:p>
      </dsp:txBody>
      <dsp:txXfrm>
        <a:off x="1876028" y="2879802"/>
        <a:ext cx="3409370" cy="20456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6AAA520-F2F5-4EDD-89FF-112F506DB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Verdana" panose="020B0604030504040204" pitchFamily="34" charset="0"/>
            </a:endParaRPr>
          </a:p>
        </p:txBody>
      </p:sp>
      <p:sp>
        <p:nvSpPr>
          <p:cNvPr id="3" name="Datumsplatzhalter 2">
            <a:extLst>
              <a:ext uri="{FF2B5EF4-FFF2-40B4-BE49-F238E27FC236}">
                <a16:creationId xmlns:a16="http://schemas.microsoft.com/office/drawing/2014/main" id="{16D02F3C-8EFD-4B07-80ED-B2429D54C3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BD4C-6D77-4375-88B2-8F24E3740D1D}" type="datetimeFigureOut">
              <a:rPr lang="de-DE" smtClean="0">
                <a:latin typeface="Verdana" panose="020B0604030504040204" pitchFamily="34" charset="0"/>
              </a:rPr>
              <a:t>08.07.26</a:t>
            </a:fld>
            <a:endParaRPr lang="de-DE" dirty="0">
              <a:latin typeface="Verdana" panose="020B0604030504040204" pitchFamily="34" charset="0"/>
            </a:endParaRPr>
          </a:p>
        </p:txBody>
      </p:sp>
      <p:sp>
        <p:nvSpPr>
          <p:cNvPr id="4" name="Fußzeilenplatzhalter 3">
            <a:extLst>
              <a:ext uri="{FF2B5EF4-FFF2-40B4-BE49-F238E27FC236}">
                <a16:creationId xmlns:a16="http://schemas.microsoft.com/office/drawing/2014/main" id="{D51B987F-84C1-40E0-A9D7-A8F4901E4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Verdana" panose="020B0604030504040204" pitchFamily="34" charset="0"/>
            </a:endParaRPr>
          </a:p>
        </p:txBody>
      </p:sp>
      <p:sp>
        <p:nvSpPr>
          <p:cNvPr id="5" name="Foliennummernplatzhalter 4">
            <a:extLst>
              <a:ext uri="{FF2B5EF4-FFF2-40B4-BE49-F238E27FC236}">
                <a16:creationId xmlns:a16="http://schemas.microsoft.com/office/drawing/2014/main" id="{05432F72-438D-4B28-B0F3-2E4B8F607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C5FE3-128E-4546-A5A8-7038C4C3160C}" type="slidenum">
              <a:rPr lang="de-DE" smtClean="0">
                <a:latin typeface="Verdana" panose="020B0604030504040204" pitchFamily="34" charset="0"/>
              </a:rPr>
              <a:t>‹#›</a:t>
            </a:fld>
            <a:endParaRPr lang="de-DE" dirty="0">
              <a:latin typeface="Verdana" panose="020B0604030504040204" pitchFamily="34" charset="0"/>
            </a:endParaRPr>
          </a:p>
        </p:txBody>
      </p:sp>
    </p:spTree>
    <p:extLst>
      <p:ext uri="{BB962C8B-B14F-4D97-AF65-F5344CB8AC3E}">
        <p14:creationId xmlns:p14="http://schemas.microsoft.com/office/powerpoint/2010/main" val="133846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59AF585C-AB1D-41F5-8A22-EE236ED1EB54}" type="datetimeFigureOut">
              <a:rPr lang="de-DE" smtClean="0"/>
              <a:pPr/>
              <a:t>08.07.26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F6DADB82-A706-4784-AE8E-3965AD040C7C}" type="slidenum">
              <a:rPr lang="de-DE" smtClean="0"/>
              <a:pPr/>
              <a:t>‹#›</a:t>
            </a:fld>
            <a:endParaRPr lang="de-DE" dirty="0"/>
          </a:p>
        </p:txBody>
      </p:sp>
    </p:spTree>
    <p:extLst>
      <p:ext uri="{BB962C8B-B14F-4D97-AF65-F5344CB8AC3E}">
        <p14:creationId xmlns:p14="http://schemas.microsoft.com/office/powerpoint/2010/main" val="8605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1</a:t>
            </a:fld>
            <a:endParaRPr lang="de-DE" dirty="0"/>
          </a:p>
        </p:txBody>
      </p:sp>
    </p:spTree>
    <p:extLst>
      <p:ext uri="{BB962C8B-B14F-4D97-AF65-F5344CB8AC3E}">
        <p14:creationId xmlns:p14="http://schemas.microsoft.com/office/powerpoint/2010/main" val="13794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10</a:t>
            </a:fld>
            <a:endParaRPr lang="de-DE" dirty="0"/>
          </a:p>
        </p:txBody>
      </p:sp>
    </p:spTree>
    <p:extLst>
      <p:ext uri="{BB962C8B-B14F-4D97-AF65-F5344CB8AC3E}">
        <p14:creationId xmlns:p14="http://schemas.microsoft.com/office/powerpoint/2010/main" val="7064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522F-E1AC-E240-5ED5-D13634D55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3A1CE-82F6-544A-4B51-6FF448F0F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5E577-EA0E-1476-9E21-F6DBD54E02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C05371-CE79-4831-28FB-2E9F35B40CF1}"/>
              </a:ext>
            </a:extLst>
          </p:cNvPr>
          <p:cNvSpPr>
            <a:spLocks noGrp="1"/>
          </p:cNvSpPr>
          <p:nvPr>
            <p:ph type="sldNum" sz="quarter" idx="5"/>
          </p:nvPr>
        </p:nvSpPr>
        <p:spPr/>
        <p:txBody>
          <a:bodyPr/>
          <a:lstStyle/>
          <a:p>
            <a:fld id="{F6DADB82-A706-4784-AE8E-3965AD040C7C}" type="slidenum">
              <a:rPr lang="de-DE" smtClean="0"/>
              <a:pPr/>
              <a:t>11</a:t>
            </a:fld>
            <a:endParaRPr lang="de-DE" dirty="0"/>
          </a:p>
        </p:txBody>
      </p:sp>
    </p:spTree>
    <p:extLst>
      <p:ext uri="{BB962C8B-B14F-4D97-AF65-F5344CB8AC3E}">
        <p14:creationId xmlns:p14="http://schemas.microsoft.com/office/powerpoint/2010/main" val="320974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0767E-50F6-41B5-D539-408E25D59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9B1AC-F691-A8BD-4077-9558EA960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C86BC-A4B1-A6A1-0B3E-0B39924FC7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B88BE1-02E8-415A-2C94-5AC75F12F72F}"/>
              </a:ext>
            </a:extLst>
          </p:cNvPr>
          <p:cNvSpPr>
            <a:spLocks noGrp="1"/>
          </p:cNvSpPr>
          <p:nvPr>
            <p:ph type="sldNum" sz="quarter" idx="5"/>
          </p:nvPr>
        </p:nvSpPr>
        <p:spPr/>
        <p:txBody>
          <a:bodyPr/>
          <a:lstStyle/>
          <a:p>
            <a:fld id="{F6DADB82-A706-4784-AE8E-3965AD040C7C}" type="slidenum">
              <a:rPr lang="de-DE" smtClean="0"/>
              <a:pPr/>
              <a:t>12</a:t>
            </a:fld>
            <a:endParaRPr lang="de-DE" dirty="0"/>
          </a:p>
        </p:txBody>
      </p:sp>
    </p:spTree>
    <p:extLst>
      <p:ext uri="{BB962C8B-B14F-4D97-AF65-F5344CB8AC3E}">
        <p14:creationId xmlns:p14="http://schemas.microsoft.com/office/powerpoint/2010/main" val="46280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65F7-FE69-D325-BA2F-03757DD1D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B5A4A-C3DC-8DF4-6121-EDBA6A3C3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0E066-FCF3-E094-BE72-0430772DA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312EF-C7FB-97A0-B1B4-D3183AD3775F}"/>
              </a:ext>
            </a:extLst>
          </p:cNvPr>
          <p:cNvSpPr>
            <a:spLocks noGrp="1"/>
          </p:cNvSpPr>
          <p:nvPr>
            <p:ph type="sldNum" sz="quarter" idx="5"/>
          </p:nvPr>
        </p:nvSpPr>
        <p:spPr/>
        <p:txBody>
          <a:bodyPr/>
          <a:lstStyle/>
          <a:p>
            <a:fld id="{F6DADB82-A706-4784-AE8E-3965AD040C7C}" type="slidenum">
              <a:rPr lang="de-DE" smtClean="0"/>
              <a:pPr/>
              <a:t>13</a:t>
            </a:fld>
            <a:endParaRPr lang="de-DE" dirty="0"/>
          </a:p>
        </p:txBody>
      </p:sp>
    </p:spTree>
    <p:extLst>
      <p:ext uri="{BB962C8B-B14F-4D97-AF65-F5344CB8AC3E}">
        <p14:creationId xmlns:p14="http://schemas.microsoft.com/office/powerpoint/2010/main" val="90640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7E6C0-2D23-6DBC-3FE9-BC6744FD0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ED65F-D305-DDFC-5510-09436CAAB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A9D5A-A7DF-5E11-FDAF-A8CEB36FF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35D46E-CF3F-B030-1D19-635B99CA140C}"/>
              </a:ext>
            </a:extLst>
          </p:cNvPr>
          <p:cNvSpPr>
            <a:spLocks noGrp="1"/>
          </p:cNvSpPr>
          <p:nvPr>
            <p:ph type="sldNum" sz="quarter" idx="5"/>
          </p:nvPr>
        </p:nvSpPr>
        <p:spPr/>
        <p:txBody>
          <a:bodyPr/>
          <a:lstStyle/>
          <a:p>
            <a:fld id="{F6DADB82-A706-4784-AE8E-3965AD040C7C}" type="slidenum">
              <a:rPr lang="de-DE" smtClean="0"/>
              <a:pPr/>
              <a:t>2</a:t>
            </a:fld>
            <a:endParaRPr lang="de-DE" dirty="0"/>
          </a:p>
        </p:txBody>
      </p:sp>
    </p:spTree>
    <p:extLst>
      <p:ext uri="{BB962C8B-B14F-4D97-AF65-F5344CB8AC3E}">
        <p14:creationId xmlns:p14="http://schemas.microsoft.com/office/powerpoint/2010/main" val="87071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BB98-6866-7709-C278-DA646A4A4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2AE8A-768D-6E43-9CA4-D526214CF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AF3F8-C9DF-273D-A9C6-8C1B1CE89E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8419F0-43D0-181D-8F22-D4BB135A9E6E}"/>
              </a:ext>
            </a:extLst>
          </p:cNvPr>
          <p:cNvSpPr>
            <a:spLocks noGrp="1"/>
          </p:cNvSpPr>
          <p:nvPr>
            <p:ph type="sldNum" sz="quarter" idx="5"/>
          </p:nvPr>
        </p:nvSpPr>
        <p:spPr/>
        <p:txBody>
          <a:bodyPr/>
          <a:lstStyle/>
          <a:p>
            <a:fld id="{F6DADB82-A706-4784-AE8E-3965AD040C7C}" type="slidenum">
              <a:rPr lang="de-DE" smtClean="0"/>
              <a:pPr/>
              <a:t>3</a:t>
            </a:fld>
            <a:endParaRPr lang="de-DE" dirty="0"/>
          </a:p>
        </p:txBody>
      </p:sp>
    </p:spTree>
    <p:extLst>
      <p:ext uri="{BB962C8B-B14F-4D97-AF65-F5344CB8AC3E}">
        <p14:creationId xmlns:p14="http://schemas.microsoft.com/office/powerpoint/2010/main" val="355444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089B-D854-5B4E-F66A-EA6960E0C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45857-D2E9-85E3-C9A8-1FBAB3832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78638-763E-8AD3-5DFA-C9BF628301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576117-99FF-48AF-BAE7-1D46D26A95F6}"/>
              </a:ext>
            </a:extLst>
          </p:cNvPr>
          <p:cNvSpPr>
            <a:spLocks noGrp="1"/>
          </p:cNvSpPr>
          <p:nvPr>
            <p:ph type="sldNum" sz="quarter" idx="5"/>
          </p:nvPr>
        </p:nvSpPr>
        <p:spPr/>
        <p:txBody>
          <a:bodyPr/>
          <a:lstStyle/>
          <a:p>
            <a:fld id="{F6DADB82-A706-4784-AE8E-3965AD040C7C}" type="slidenum">
              <a:rPr lang="de-DE" smtClean="0"/>
              <a:pPr/>
              <a:t>4</a:t>
            </a:fld>
            <a:endParaRPr lang="de-DE" dirty="0"/>
          </a:p>
        </p:txBody>
      </p:sp>
    </p:spTree>
    <p:extLst>
      <p:ext uri="{BB962C8B-B14F-4D97-AF65-F5344CB8AC3E}">
        <p14:creationId xmlns:p14="http://schemas.microsoft.com/office/powerpoint/2010/main" val="367823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5</a:t>
            </a:fld>
            <a:endParaRPr lang="de-DE" dirty="0"/>
          </a:p>
        </p:txBody>
      </p:sp>
    </p:spTree>
    <p:extLst>
      <p:ext uri="{BB962C8B-B14F-4D97-AF65-F5344CB8AC3E}">
        <p14:creationId xmlns:p14="http://schemas.microsoft.com/office/powerpoint/2010/main" val="183467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7F34-FA34-B210-8607-181B4E868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28DEE-633B-8205-CAF5-CFC8CFE3E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9E49-77C6-4AA3-3A85-A46DBDFDA0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179DAB-BA78-8982-C346-D613CE7F8F06}"/>
              </a:ext>
            </a:extLst>
          </p:cNvPr>
          <p:cNvSpPr>
            <a:spLocks noGrp="1"/>
          </p:cNvSpPr>
          <p:nvPr>
            <p:ph type="sldNum" sz="quarter" idx="5"/>
          </p:nvPr>
        </p:nvSpPr>
        <p:spPr/>
        <p:txBody>
          <a:bodyPr/>
          <a:lstStyle/>
          <a:p>
            <a:fld id="{F6DADB82-A706-4784-AE8E-3965AD040C7C}" type="slidenum">
              <a:rPr lang="de-DE" smtClean="0"/>
              <a:pPr/>
              <a:t>6</a:t>
            </a:fld>
            <a:endParaRPr lang="de-DE" dirty="0"/>
          </a:p>
        </p:txBody>
      </p:sp>
    </p:spTree>
    <p:extLst>
      <p:ext uri="{BB962C8B-B14F-4D97-AF65-F5344CB8AC3E}">
        <p14:creationId xmlns:p14="http://schemas.microsoft.com/office/powerpoint/2010/main" val="388709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8213-A603-90C3-36AB-B7392894D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4907E-2183-E75C-6B8B-8757E16DF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4DCFC-C751-835C-007C-445F4B6CAE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93FBB2-E511-1DAC-A485-4CC493475683}"/>
              </a:ext>
            </a:extLst>
          </p:cNvPr>
          <p:cNvSpPr>
            <a:spLocks noGrp="1"/>
          </p:cNvSpPr>
          <p:nvPr>
            <p:ph type="sldNum" sz="quarter" idx="5"/>
          </p:nvPr>
        </p:nvSpPr>
        <p:spPr/>
        <p:txBody>
          <a:bodyPr/>
          <a:lstStyle/>
          <a:p>
            <a:fld id="{F6DADB82-A706-4784-AE8E-3965AD040C7C}" type="slidenum">
              <a:rPr lang="de-DE" smtClean="0"/>
              <a:pPr/>
              <a:t>7</a:t>
            </a:fld>
            <a:endParaRPr lang="de-DE" dirty="0"/>
          </a:p>
        </p:txBody>
      </p:sp>
    </p:spTree>
    <p:extLst>
      <p:ext uri="{BB962C8B-B14F-4D97-AF65-F5344CB8AC3E}">
        <p14:creationId xmlns:p14="http://schemas.microsoft.com/office/powerpoint/2010/main" val="310811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8</a:t>
            </a:fld>
            <a:endParaRPr lang="de-DE" dirty="0"/>
          </a:p>
        </p:txBody>
      </p:sp>
    </p:spTree>
    <p:extLst>
      <p:ext uri="{BB962C8B-B14F-4D97-AF65-F5344CB8AC3E}">
        <p14:creationId xmlns:p14="http://schemas.microsoft.com/office/powerpoint/2010/main" val="90386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C086-3399-D430-A7BA-0D9ADF665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14003-EF70-10D8-796B-C946EC366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17955-EC72-2423-DC3D-D58CF8CADD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CA9626-7E8D-E589-B438-35E07E6AC2ED}"/>
              </a:ext>
            </a:extLst>
          </p:cNvPr>
          <p:cNvSpPr>
            <a:spLocks noGrp="1"/>
          </p:cNvSpPr>
          <p:nvPr>
            <p:ph type="sldNum" sz="quarter" idx="5"/>
          </p:nvPr>
        </p:nvSpPr>
        <p:spPr/>
        <p:txBody>
          <a:bodyPr/>
          <a:lstStyle/>
          <a:p>
            <a:fld id="{F6DADB82-A706-4784-AE8E-3965AD040C7C}" type="slidenum">
              <a:rPr lang="de-DE" smtClean="0"/>
              <a:pPr/>
              <a:t>9</a:t>
            </a:fld>
            <a:endParaRPr lang="de-DE" dirty="0"/>
          </a:p>
        </p:txBody>
      </p:sp>
    </p:spTree>
    <p:extLst>
      <p:ext uri="{BB962C8B-B14F-4D97-AF65-F5344CB8AC3E}">
        <p14:creationId xmlns:p14="http://schemas.microsoft.com/office/powerpoint/2010/main" val="376247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GB"/>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GB"/>
              <a:t>Click to edit Master text styles</a:t>
            </a:r>
          </a:p>
        </p:txBody>
      </p:sp>
      <p:sp>
        <p:nvSpPr>
          <p:cNvPr id="37" name="Textfeld 36">
            <a:extLst>
              <a:ext uri="{FF2B5EF4-FFF2-40B4-BE49-F238E27FC236}">
                <a16:creationId xmlns:a16="http://schemas.microsoft.com/office/drawing/2014/main" id="{98BC6A7D-A966-48AF-8316-B852FFDEEF66}"/>
              </a:ext>
            </a:extLst>
          </p:cNvPr>
          <p:cNvSpPr txBox="1"/>
          <p:nvPr/>
        </p:nvSpPr>
        <p:spPr>
          <a:xfrm>
            <a:off x="3733801" y="444583"/>
            <a:ext cx="1471612" cy="184067"/>
          </a:xfrm>
          <a:prstGeom prst="rect">
            <a:avLst/>
          </a:prstGeom>
          <a:noFill/>
        </p:spPr>
        <p:txBody>
          <a:bodyPr wrap="square" lIns="0" tIns="0" rIns="0" bIns="0">
            <a:noAutofit/>
          </a:bodyPr>
          <a:lstStyle/>
          <a:p>
            <a:r>
              <a:rPr lang="en-GB" sz="750" noProof="0" dirty="0"/>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p:nvSpPr>
        <p:spPr>
          <a:xfrm>
            <a:off x="5360194" y="444583"/>
            <a:ext cx="1275556" cy="184067"/>
          </a:xfrm>
          <a:prstGeom prst="rect">
            <a:avLst/>
          </a:prstGeom>
          <a:noFill/>
        </p:spPr>
        <p:txBody>
          <a:bodyPr wrap="square" lIns="0" tIns="0" rIns="0" bIns="0">
            <a:noAutofit/>
          </a:bodyPr>
          <a:lstStyle/>
          <a:p>
            <a:r>
              <a:rPr lang="en-GB" sz="750" noProof="0" dirty="0" err="1"/>
              <a:t>iasociety.org</a:t>
            </a:r>
            <a:endParaRPr lang="en-GB" sz="750" noProof="0" dirty="0"/>
          </a:p>
        </p:txBody>
      </p:sp>
    </p:spTree>
    <p:extLst>
      <p:ext uri="{BB962C8B-B14F-4D97-AF65-F5344CB8AC3E}">
        <p14:creationId xmlns:p14="http://schemas.microsoft.com/office/powerpoint/2010/main" val="395513010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p:nvSpPr>
        <p:spPr>
          <a:xfrm>
            <a:off x="3733801" y="444583"/>
            <a:ext cx="1471612" cy="184067"/>
          </a:xfrm>
          <a:prstGeom prst="rect">
            <a:avLst/>
          </a:prstGeom>
          <a:noFill/>
        </p:spPr>
        <p:txBody>
          <a:bodyPr wrap="square" lIns="0" tIns="0" rIns="0" bIns="0">
            <a:noAutofit/>
          </a:bodyPr>
          <a:lstStyle/>
          <a:p>
            <a:r>
              <a:rPr lang="en-GB" sz="750" noProof="0" dirty="0"/>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p:nvSpPr>
        <p:spPr>
          <a:xfrm>
            <a:off x="5360194" y="444583"/>
            <a:ext cx="1275556" cy="184067"/>
          </a:xfrm>
          <a:prstGeom prst="rect">
            <a:avLst/>
          </a:prstGeom>
          <a:noFill/>
        </p:spPr>
        <p:txBody>
          <a:bodyPr wrap="square" lIns="0" tIns="0" rIns="0" bIns="0">
            <a:noAutofit/>
          </a:bodyPr>
          <a:lstStyle/>
          <a:p>
            <a:r>
              <a:rPr lang="en-GB" sz="750" noProof="0" dirty="0" err="1"/>
              <a:t>iasociety.org</a:t>
            </a:r>
            <a:endParaRPr lang="en-GB" sz="750" noProof="0" dirty="0"/>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GB"/>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GB"/>
              <a:t>Click to 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Tree>
    <p:extLst>
      <p:ext uri="{BB962C8B-B14F-4D97-AF65-F5344CB8AC3E}">
        <p14:creationId xmlns:p14="http://schemas.microsoft.com/office/powerpoint/2010/main" val="1121346588"/>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2277403974"/>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image">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Tree>
    <p:extLst>
      <p:ext uri="{BB962C8B-B14F-4D97-AF65-F5344CB8AC3E}">
        <p14:creationId xmlns:p14="http://schemas.microsoft.com/office/powerpoint/2010/main" val="973811022"/>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GB"/>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287383163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en-GB" noProof="0" dirty="0"/>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en-GB" noProof="0" dirty="0"/>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21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1496718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en-GB" noProof="0" dirty="0"/>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pic>
        <p:nvPicPr>
          <p:cNvPr id="6" name="Grafik 7">
            <a:extLst>
              <a:ext uri="{FF2B5EF4-FFF2-40B4-BE49-F238E27FC236}">
                <a16:creationId xmlns:a16="http://schemas.microsoft.com/office/drawing/2014/main" id="{F71E3A17-EFE3-5197-097A-FA51ED3013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42171325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sldNum="0"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4407" userDrawn="1">
          <p15:clr>
            <a:srgbClr val="F26B43"/>
          </p15:clr>
        </p15:guide>
        <p15:guide id="7" pos="279" userDrawn="1">
          <p15:clr>
            <a:srgbClr val="F26B43"/>
          </p15:clr>
        </p15:guide>
        <p15:guide id="8" pos="7469" userDrawn="1">
          <p15:clr>
            <a:srgbClr val="F26B43"/>
          </p15:clr>
        </p15:guide>
        <p15:guide id="9" pos="4180" userDrawn="1">
          <p15:clr>
            <a:srgbClr val="F26B43"/>
          </p15:clr>
        </p15:guide>
        <p15:guide id="10"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11/j.1540-5893.2012.00515.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hyperlink" Target="https://www.who.int/philippines/news/detail/11-01-2019-new-law-important-boost-to-hiv-response-in-the-philippines" TargetMode="External"/><Relationship Id="rId5" Type="http://schemas.openxmlformats.org/officeDocument/2006/relationships/diagramQuickStyle" Target="../diagrams/quickStyle3.xml"/><Relationship Id="rId10" Type="http://schemas.openxmlformats.org/officeDocument/2006/relationships/hyperlink" Target="https://lawphil.net/statutes/repacts/ra2018/ra_11166_2018.html" TargetMode="External"/><Relationship Id="rId4" Type="http://schemas.openxmlformats.org/officeDocument/2006/relationships/diagramLayout" Target="../diagrams/layout3.xml"/><Relationship Id="rId9" Type="http://schemas.openxmlformats.org/officeDocument/2006/relationships/hyperlink" Target="https://www.hrw.org/news/2018/05/22/philippine-aids-bill-silent-condom-promotion"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525/sod.2017.3.3.25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111/j.1540-5893.2012.00515.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a:xfrm>
            <a:off x="3719512" y="1456696"/>
            <a:ext cx="8261222" cy="2991736"/>
          </a:xfrm>
        </p:spPr>
        <p:txBody>
          <a:bodyPr/>
          <a:lstStyle/>
          <a:p>
            <a:r>
              <a:rPr lang="en-SG" sz="5400" b="0" dirty="0">
                <a:solidFill>
                  <a:schemeClr val="tx1"/>
                </a:solidFill>
              </a:rPr>
              <a:t>Culturally-responsive</a:t>
            </a:r>
            <a:br>
              <a:rPr lang="en-SG" sz="5400" b="0" dirty="0">
                <a:solidFill>
                  <a:schemeClr val="tx1"/>
                </a:solidFill>
              </a:rPr>
            </a:br>
            <a:r>
              <a:rPr lang="en-SG" sz="5400" b="0" dirty="0">
                <a:solidFill>
                  <a:schemeClr val="tx1"/>
                </a:solidFill>
              </a:rPr>
              <a:t>advocacy strategies</a:t>
            </a:r>
            <a:br>
              <a:rPr lang="en-GB" sz="5400" noProof="0" dirty="0"/>
            </a:br>
            <a:r>
              <a:rPr lang="en-SG" sz="5400" dirty="0"/>
              <a:t>Lessons from Southeast Asia</a:t>
            </a:r>
            <a:endParaRPr lang="en-GB" sz="5400" noProof="0" dirty="0"/>
          </a:p>
        </p:txBody>
      </p:sp>
      <p:sp>
        <p:nvSpPr>
          <p:cNvPr id="3"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3744226" y="5667632"/>
            <a:ext cx="8137526" cy="782594"/>
          </a:xfrm>
        </p:spPr>
        <p:txBody>
          <a:bodyPr/>
          <a:lstStyle/>
          <a:p>
            <a:r>
              <a:rPr lang="en-GB" sz="1100" b="1" dirty="0"/>
              <a:t>Rayner Kay Jin Tan, </a:t>
            </a:r>
            <a:r>
              <a:rPr lang="en-GB" sz="1100" b="1" dirty="0" err="1"/>
              <a:t>BSocSci</a:t>
            </a:r>
            <a:r>
              <a:rPr lang="en-GB" sz="1100" b="1" dirty="0"/>
              <a:t>, PhD</a:t>
            </a:r>
          </a:p>
          <a:p>
            <a:r>
              <a:rPr lang="en-GB" sz="1100" dirty="0"/>
              <a:t>Incoming Governing Council Member (Asia and the Pacific) 2026-2030, International AIDS Society</a:t>
            </a:r>
          </a:p>
          <a:p>
            <a:r>
              <a:rPr lang="en-GB" sz="1100" dirty="0"/>
              <a:t>Assistant Professor, Saw Swee Hock School of Public Health, National University of Singapore, Singapore</a:t>
            </a:r>
          </a:p>
          <a:p>
            <a:r>
              <a:rPr lang="en-GB" sz="1100" dirty="0"/>
              <a:t>Assistant Professor, Centre for Behavioural and Implementation Science Interventions, NUS Medicine, Singapore</a:t>
            </a:r>
          </a:p>
          <a:p>
            <a:r>
              <a:rPr lang="en-GB" sz="1100" dirty="0"/>
              <a:t>Board Member, Project X Singapore</a:t>
            </a:r>
          </a:p>
          <a:p>
            <a:endParaRPr lang="en-GB" sz="1100" noProof="0" dirty="0"/>
          </a:p>
        </p:txBody>
      </p:sp>
    </p:spTree>
    <p:extLst>
      <p:ext uri="{BB962C8B-B14F-4D97-AF65-F5344CB8AC3E}">
        <p14:creationId xmlns:p14="http://schemas.microsoft.com/office/powerpoint/2010/main" val="101902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BAC8CD-F1F2-00C2-7579-F289D0F506FA}"/>
              </a:ext>
            </a:extLst>
          </p:cNvPr>
          <p:cNvSpPr>
            <a:spLocks noGrp="1"/>
          </p:cNvSpPr>
          <p:nvPr>
            <p:ph type="title"/>
          </p:nvPr>
        </p:nvSpPr>
        <p:spPr>
          <a:xfrm>
            <a:off x="1814513" y="337582"/>
            <a:ext cx="10146828" cy="1260000"/>
          </a:xfrm>
        </p:spPr>
        <p:txBody>
          <a:bodyPr/>
          <a:lstStyle/>
          <a:p>
            <a:r>
              <a:rPr lang="en-US" sz="3600" dirty="0"/>
              <a:t>Pragmatic Resistance in Singapore</a:t>
            </a:r>
          </a:p>
        </p:txBody>
      </p:sp>
      <p:pic>
        <p:nvPicPr>
          <p:cNvPr id="13" name="Picture 12">
            <a:extLst>
              <a:ext uri="{FF2B5EF4-FFF2-40B4-BE49-F238E27FC236}">
                <a16:creationId xmlns:a16="http://schemas.microsoft.com/office/drawing/2014/main" id="{E8B495A6-CCD2-F489-F4EE-070C0058F020}"/>
              </a:ext>
            </a:extLst>
          </p:cNvPr>
          <p:cNvPicPr>
            <a:picLocks noChangeAspect="1"/>
          </p:cNvPicPr>
          <p:nvPr/>
        </p:nvPicPr>
        <p:blipFill rotWithShape="1">
          <a:blip r:embed="rId3"/>
          <a:srcRect t="12995"/>
          <a:stretch/>
        </p:blipFill>
        <p:spPr>
          <a:xfrm>
            <a:off x="2423029" y="1013253"/>
            <a:ext cx="7345941" cy="5612037"/>
          </a:xfrm>
          <a:prstGeom prst="rect">
            <a:avLst/>
          </a:prstGeom>
        </p:spPr>
      </p:pic>
    </p:spTree>
    <p:extLst>
      <p:ext uri="{BB962C8B-B14F-4D97-AF65-F5344CB8AC3E}">
        <p14:creationId xmlns:p14="http://schemas.microsoft.com/office/powerpoint/2010/main" val="357053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09B0-399A-AF86-DA1B-8D5320F59C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A37D3F-C8FF-843E-255A-929A66E3B05E}"/>
              </a:ext>
            </a:extLst>
          </p:cNvPr>
          <p:cNvSpPr>
            <a:spLocks noGrp="1"/>
          </p:cNvSpPr>
          <p:nvPr>
            <p:ph type="title"/>
          </p:nvPr>
        </p:nvSpPr>
        <p:spPr/>
        <p:txBody>
          <a:bodyPr/>
          <a:lstStyle/>
          <a:p>
            <a:r>
              <a:rPr lang="en-GB" noProof="0" dirty="0"/>
              <a:t>Bringing it together through RA 11166</a:t>
            </a:r>
          </a:p>
        </p:txBody>
      </p:sp>
      <p:sp>
        <p:nvSpPr>
          <p:cNvPr id="3" name="Textplatzhalter 2">
            <a:extLst>
              <a:ext uri="{FF2B5EF4-FFF2-40B4-BE49-F238E27FC236}">
                <a16:creationId xmlns:a16="http://schemas.microsoft.com/office/drawing/2014/main" id="{12EA5227-934F-2BFB-3434-9E8411A4353F}"/>
              </a:ext>
            </a:extLst>
          </p:cNvPr>
          <p:cNvSpPr>
            <a:spLocks noGrp="1"/>
          </p:cNvSpPr>
          <p:nvPr>
            <p:ph type="body" sz="quarter" idx="11"/>
          </p:nvPr>
        </p:nvSpPr>
        <p:spPr/>
        <p:txBody>
          <a:bodyPr/>
          <a:lstStyle/>
          <a:p>
            <a:r>
              <a:rPr lang="en-GB" sz="3600" noProof="0" dirty="0"/>
              <a:t>Community leadership, professional and legislative support, and a policy window</a:t>
            </a:r>
          </a:p>
        </p:txBody>
      </p:sp>
      <p:sp>
        <p:nvSpPr>
          <p:cNvPr id="6" name="Fußzeilenplatzhalter 4">
            <a:extLst>
              <a:ext uri="{FF2B5EF4-FFF2-40B4-BE49-F238E27FC236}">
                <a16:creationId xmlns:a16="http://schemas.microsoft.com/office/drawing/2014/main" id="{9D6A5A05-135A-2A6F-3322-E09D2A4EC8D8}"/>
              </a:ext>
            </a:extLst>
          </p:cNvPr>
          <p:cNvSpPr txBox="1">
            <a:spLocks/>
          </p:cNvSpPr>
          <p:nvPr/>
        </p:nvSpPr>
        <p:spPr bwMode="gray">
          <a:xfrm>
            <a:off x="442912" y="6057900"/>
            <a:ext cx="5653087" cy="4599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2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Chua, L.J. (2012), Pragmatic Resistance. Law &amp; Soc'y Rev, 46: 713-748. </a:t>
            </a:r>
          </a:p>
          <a:p>
            <a:r>
              <a:rPr lang="en-US" sz="1000" dirty="0">
                <a:hlinkClick r:id="rId3"/>
              </a:rPr>
              <a:t>https://doi.org/10.1111/j.1540-5893.2012.00515.x</a:t>
            </a:r>
            <a:endParaRPr lang="en-US" sz="1000" dirty="0"/>
          </a:p>
        </p:txBody>
      </p:sp>
      <p:pic>
        <p:nvPicPr>
          <p:cNvPr id="7" name="Picture 2" descr="Republic Act 11166: Strengthening the Philippine comprehensive policy on HIV  and AIDS | GPC">
            <a:extLst>
              <a:ext uri="{FF2B5EF4-FFF2-40B4-BE49-F238E27FC236}">
                <a16:creationId xmlns:a16="http://schemas.microsoft.com/office/drawing/2014/main" id="{D2034D62-FD5E-13F1-F377-A7CEFD75F107}"/>
              </a:ext>
            </a:extLst>
          </p:cNvPr>
          <p:cNvPicPr>
            <a:picLocks noGrp="1" noChangeAspect="1" noChangeArrowheads="1"/>
          </p:cNvPicPr>
          <p:nvPr>
            <p:ph type="pic" sz="quarter" idx="12"/>
          </p:nvPr>
        </p:nvPicPr>
        <p:blipFill rotWithShape="1">
          <a:blip r:embed="rId4">
            <a:extLst>
              <a:ext uri="{28A0092B-C50C-407E-A947-70E740481C1C}">
                <a14:useLocalDpi xmlns:a14="http://schemas.microsoft.com/office/drawing/2010/main" val="0"/>
              </a:ext>
            </a:extLst>
          </a:blip>
          <a:srcRect t="3369" b="3369"/>
          <a:stretch>
            <a:fillRect/>
          </a:stretch>
        </p:blipFill>
        <p:spPr bwMode="auto">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96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6BDE1-61A0-EDA8-1B79-716962FB0E81}"/>
            </a:ext>
          </a:extLst>
        </p:cNvPr>
        <p:cNvGrpSpPr/>
        <p:nvPr/>
      </p:nvGrpSpPr>
      <p:grpSpPr>
        <a:xfrm>
          <a:off x="0" y="0"/>
          <a:ext cx="0" cy="0"/>
          <a:chOff x="0" y="0"/>
          <a:chExt cx="0" cy="0"/>
        </a:xfrm>
      </p:grpSpPr>
      <p:sp>
        <p:nvSpPr>
          <p:cNvPr id="2" name="Title 6">
            <a:extLst>
              <a:ext uri="{FF2B5EF4-FFF2-40B4-BE49-F238E27FC236}">
                <a16:creationId xmlns:a16="http://schemas.microsoft.com/office/drawing/2014/main" id="{C25E65A8-DA69-8677-A1ED-A12F2616A3A7}"/>
              </a:ext>
            </a:extLst>
          </p:cNvPr>
          <p:cNvSpPr>
            <a:spLocks noGrp="1"/>
          </p:cNvSpPr>
          <p:nvPr>
            <p:ph type="title"/>
          </p:nvPr>
        </p:nvSpPr>
        <p:spPr>
          <a:xfrm>
            <a:off x="1616804" y="429186"/>
            <a:ext cx="8392169" cy="1260000"/>
          </a:xfrm>
        </p:spPr>
        <p:txBody>
          <a:bodyPr/>
          <a:lstStyle/>
          <a:p>
            <a:r>
              <a:rPr lang="en-US" sz="2400" dirty="0"/>
              <a:t>RA 11166 (The Philippines): December 2018</a:t>
            </a:r>
          </a:p>
        </p:txBody>
      </p:sp>
      <p:graphicFrame>
        <p:nvGraphicFramePr>
          <p:cNvPr id="5" name="Diagram 4">
            <a:extLst>
              <a:ext uri="{FF2B5EF4-FFF2-40B4-BE49-F238E27FC236}">
                <a16:creationId xmlns:a16="http://schemas.microsoft.com/office/drawing/2014/main" id="{BF5A61E6-DD5C-EAB4-262F-04E3C4914883}"/>
              </a:ext>
            </a:extLst>
          </p:cNvPr>
          <p:cNvGraphicFramePr/>
          <p:nvPr>
            <p:extLst>
              <p:ext uri="{D42A27DB-BD31-4B8C-83A1-F6EECF244321}">
                <p14:modId xmlns:p14="http://schemas.microsoft.com/office/powerpoint/2010/main" val="1923882180"/>
              </p:ext>
            </p:extLst>
          </p:nvPr>
        </p:nvGraphicFramePr>
        <p:xfrm>
          <a:off x="481913" y="719666"/>
          <a:ext cx="11219935" cy="5709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5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9EAB-4986-42E5-7C84-3503C3544755}"/>
            </a:ext>
          </a:extLst>
        </p:cNvPr>
        <p:cNvGrpSpPr/>
        <p:nvPr/>
      </p:nvGrpSpPr>
      <p:grpSpPr>
        <a:xfrm>
          <a:off x="0" y="0"/>
          <a:ext cx="0" cy="0"/>
          <a:chOff x="0" y="0"/>
          <a:chExt cx="0" cy="0"/>
        </a:xfrm>
      </p:grpSpPr>
      <p:sp>
        <p:nvSpPr>
          <p:cNvPr id="2" name="Title 6">
            <a:extLst>
              <a:ext uri="{FF2B5EF4-FFF2-40B4-BE49-F238E27FC236}">
                <a16:creationId xmlns:a16="http://schemas.microsoft.com/office/drawing/2014/main" id="{9CB44E84-3C9C-D3F7-3D2F-E0623612F731}"/>
              </a:ext>
            </a:extLst>
          </p:cNvPr>
          <p:cNvSpPr>
            <a:spLocks noGrp="1"/>
          </p:cNvSpPr>
          <p:nvPr>
            <p:ph type="title"/>
          </p:nvPr>
        </p:nvSpPr>
        <p:spPr>
          <a:xfrm>
            <a:off x="1616804" y="429186"/>
            <a:ext cx="5578653" cy="1260000"/>
          </a:xfrm>
        </p:spPr>
        <p:txBody>
          <a:bodyPr/>
          <a:lstStyle/>
          <a:p>
            <a:r>
              <a:rPr lang="en-US" sz="2400" dirty="0"/>
              <a:t>RA 11166 (The Philippines)</a:t>
            </a:r>
          </a:p>
        </p:txBody>
      </p:sp>
      <p:graphicFrame>
        <p:nvGraphicFramePr>
          <p:cNvPr id="4" name="Diagram 3">
            <a:extLst>
              <a:ext uri="{FF2B5EF4-FFF2-40B4-BE49-F238E27FC236}">
                <a16:creationId xmlns:a16="http://schemas.microsoft.com/office/drawing/2014/main" id="{57430699-89BE-D82F-1D3E-77BA65B9CD43}"/>
              </a:ext>
            </a:extLst>
          </p:cNvPr>
          <p:cNvGraphicFramePr/>
          <p:nvPr>
            <p:extLst>
              <p:ext uri="{D42A27DB-BD31-4B8C-83A1-F6EECF244321}">
                <p14:modId xmlns:p14="http://schemas.microsoft.com/office/powerpoint/2010/main" val="110523020"/>
              </p:ext>
            </p:extLst>
          </p:nvPr>
        </p:nvGraphicFramePr>
        <p:xfrm>
          <a:off x="4077730" y="968258"/>
          <a:ext cx="7908324" cy="492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epublic Act 11166: Strengthening the Philippine comprehensive policy on HIV  and AIDS | GPC">
            <a:extLst>
              <a:ext uri="{FF2B5EF4-FFF2-40B4-BE49-F238E27FC236}">
                <a16:creationId xmlns:a16="http://schemas.microsoft.com/office/drawing/2014/main" id="{BB1A2DA3-4577-90C5-5879-0B51B0896A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08" t="901" r="1870" b="8109"/>
          <a:stretch>
            <a:fillRect/>
          </a:stretch>
        </p:blipFill>
        <p:spPr bwMode="auto">
          <a:xfrm>
            <a:off x="430554" y="1059185"/>
            <a:ext cx="3423803" cy="5369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4A0E15-1738-69FD-720F-74DEA835ACC0}"/>
              </a:ext>
            </a:extLst>
          </p:cNvPr>
          <p:cNvSpPr txBox="1"/>
          <p:nvPr/>
        </p:nvSpPr>
        <p:spPr>
          <a:xfrm>
            <a:off x="4188941" y="5770604"/>
            <a:ext cx="7821827" cy="954107"/>
          </a:xfrm>
          <a:prstGeom prst="rect">
            <a:avLst/>
          </a:prstGeom>
          <a:noFill/>
        </p:spPr>
        <p:txBody>
          <a:bodyPr wrap="square" rtlCol="0">
            <a:spAutoFit/>
          </a:bodyPr>
          <a:lstStyle/>
          <a:p>
            <a:pPr marL="184150" indent="-184150"/>
            <a:r>
              <a:rPr lang="en-SG" sz="800" dirty="0"/>
              <a:t>Human Rights Watch. (2018, May 22). </a:t>
            </a:r>
            <a:r>
              <a:rPr lang="en-SG" sz="800" i="1" dirty="0"/>
              <a:t>Philippine AIDS bill silent on condom promotion.</a:t>
            </a:r>
            <a:r>
              <a:rPr lang="en-SG" sz="800" dirty="0"/>
              <a:t> </a:t>
            </a:r>
            <a:r>
              <a:rPr lang="en-SG" sz="800" dirty="0">
                <a:hlinkClick r:id="rId9"/>
              </a:rPr>
              <a:t>https://www.hrw.org/news/2018/05/22/philippine-aids-bill-silent-condom-promotion</a:t>
            </a:r>
            <a:endParaRPr lang="en-SG" sz="800" dirty="0"/>
          </a:p>
          <a:p>
            <a:pPr marL="184150" indent="-184150"/>
            <a:r>
              <a:rPr lang="en-SG" sz="800" dirty="0"/>
              <a:t>Kingdon, J. W. (2011). </a:t>
            </a:r>
            <a:r>
              <a:rPr lang="en-SG" sz="800" i="1" dirty="0"/>
              <a:t>Agendas, alternatives, and public policies</a:t>
            </a:r>
            <a:r>
              <a:rPr lang="en-SG" sz="800" dirty="0"/>
              <a:t> (Updated 2nd ed.). Longman. (Original work published 1984)</a:t>
            </a:r>
          </a:p>
          <a:p>
            <a:pPr marL="184150" indent="-184150"/>
            <a:r>
              <a:rPr lang="en-SG" sz="800" dirty="0"/>
              <a:t>Philippine HIV and AIDS Policy Act of 2018, Republic Act No. 11166 (2018). </a:t>
            </a:r>
            <a:r>
              <a:rPr lang="en-SG" sz="800" dirty="0">
                <a:hlinkClick r:id="rId10"/>
              </a:rPr>
              <a:t>https://lawphil.net/statutes/repacts/ra2018/ra_11166_2018.html</a:t>
            </a:r>
            <a:endParaRPr lang="en-SG" sz="800" dirty="0"/>
          </a:p>
          <a:p>
            <a:pPr marL="184150" indent="-184150"/>
            <a:r>
              <a:rPr lang="en-SG" sz="800" dirty="0"/>
              <a:t>World Health Organization. (2019, January 11). </a:t>
            </a:r>
            <a:r>
              <a:rPr lang="en-SG" sz="800" i="1" dirty="0"/>
              <a:t>New law important boost to HIV response in the Philippines.</a:t>
            </a:r>
            <a:r>
              <a:rPr lang="en-SG" sz="800" dirty="0"/>
              <a:t> </a:t>
            </a:r>
            <a:r>
              <a:rPr lang="en-SG" sz="800" dirty="0">
                <a:hlinkClick r:id="rId11"/>
              </a:rPr>
              <a:t>https://www.who.int/philippines/news/detail/11-01-2019-new-law-important-boost-to-hiv-response-in-the-philippines</a:t>
            </a:r>
            <a:endParaRPr lang="en-SG" sz="800" dirty="0"/>
          </a:p>
          <a:p>
            <a:pPr marL="184150" indent="-184150"/>
            <a:endParaRPr lang="en-US" sz="800" dirty="0"/>
          </a:p>
        </p:txBody>
      </p:sp>
    </p:spTree>
    <p:extLst>
      <p:ext uri="{BB962C8B-B14F-4D97-AF65-F5344CB8AC3E}">
        <p14:creationId xmlns:p14="http://schemas.microsoft.com/office/powerpoint/2010/main" val="122802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4EDF68-A0F7-4A58-7968-D50C9ACC8AEB}"/>
              </a:ext>
            </a:extLst>
          </p:cNvPr>
          <p:cNvSpPr txBox="1">
            <a:spLocks/>
          </p:cNvSpPr>
          <p:nvPr/>
        </p:nvSpPr>
        <p:spPr>
          <a:xfrm>
            <a:off x="1814513" y="337582"/>
            <a:ext cx="10146828" cy="1260000"/>
          </a:xfrm>
          <a:prstGeom prst="rect">
            <a:avLst/>
          </a:prstGeom>
        </p:spPr>
        <p:txBody>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sz="3600" dirty="0"/>
              <a:t>Takeaway Message</a:t>
            </a:r>
          </a:p>
        </p:txBody>
      </p:sp>
      <p:graphicFrame>
        <p:nvGraphicFramePr>
          <p:cNvPr id="5" name="Diagram 4">
            <a:extLst>
              <a:ext uri="{FF2B5EF4-FFF2-40B4-BE49-F238E27FC236}">
                <a16:creationId xmlns:a16="http://schemas.microsoft.com/office/drawing/2014/main" id="{A4438CD2-F46F-D61F-AB91-C8F75466C736}"/>
              </a:ext>
            </a:extLst>
          </p:cNvPr>
          <p:cNvGraphicFramePr/>
          <p:nvPr>
            <p:extLst>
              <p:ext uri="{D42A27DB-BD31-4B8C-83A1-F6EECF244321}">
                <p14:modId xmlns:p14="http://schemas.microsoft.com/office/powerpoint/2010/main" val="1181630842"/>
              </p:ext>
            </p:extLst>
          </p:nvPr>
        </p:nvGraphicFramePr>
        <p:xfrm>
          <a:off x="400908" y="967582"/>
          <a:ext cx="71614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5DBA5B8-240B-C2EC-7140-2C141BF37E53}"/>
              </a:ext>
            </a:extLst>
          </p:cNvPr>
          <p:cNvSpPr txBox="1"/>
          <p:nvPr/>
        </p:nvSpPr>
        <p:spPr>
          <a:xfrm>
            <a:off x="8155459" y="864972"/>
            <a:ext cx="3635633"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Policy advocacy is not the work of only a single partner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Prevailing culture, constitutional norms, healthcare policies all determine advocacy strategies and policy windows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Progress is precarious, and regression is always imminent. Sustained advocacy, solidarity, and partnerships remain key.</a:t>
            </a:r>
          </a:p>
        </p:txBody>
      </p:sp>
    </p:spTree>
    <p:extLst>
      <p:ext uri="{BB962C8B-B14F-4D97-AF65-F5344CB8AC3E}">
        <p14:creationId xmlns:p14="http://schemas.microsoft.com/office/powerpoint/2010/main" val="36509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8538-7977-5410-5179-B9D3FA071C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F67F89-8D37-8345-0550-CA6003E4EA17}"/>
              </a:ext>
            </a:extLst>
          </p:cNvPr>
          <p:cNvSpPr>
            <a:spLocks noGrp="1"/>
          </p:cNvSpPr>
          <p:nvPr>
            <p:ph type="title"/>
          </p:nvPr>
        </p:nvSpPr>
        <p:spPr/>
        <p:txBody>
          <a:bodyPr/>
          <a:lstStyle/>
          <a:p>
            <a:r>
              <a:rPr lang="en-GB" noProof="0" dirty="0"/>
              <a:t>HIV and AIDS Activism</a:t>
            </a:r>
          </a:p>
        </p:txBody>
      </p:sp>
      <p:sp>
        <p:nvSpPr>
          <p:cNvPr id="3" name="Textplatzhalter 2">
            <a:extLst>
              <a:ext uri="{FF2B5EF4-FFF2-40B4-BE49-F238E27FC236}">
                <a16:creationId xmlns:a16="http://schemas.microsoft.com/office/drawing/2014/main" id="{9E687F26-D387-1E62-305F-6D204F1036AA}"/>
              </a:ext>
            </a:extLst>
          </p:cNvPr>
          <p:cNvSpPr>
            <a:spLocks noGrp="1"/>
          </p:cNvSpPr>
          <p:nvPr>
            <p:ph type="body" sz="quarter" idx="11"/>
          </p:nvPr>
        </p:nvSpPr>
        <p:spPr/>
        <p:txBody>
          <a:bodyPr/>
          <a:lstStyle/>
          <a:p>
            <a:r>
              <a:rPr lang="en-GB" sz="3600" dirty="0"/>
              <a:t>A brief historical take on how HIV and AIDS activism has shaped the global response</a:t>
            </a:r>
            <a:endParaRPr lang="en-GB" sz="3600" noProof="0" dirty="0"/>
          </a:p>
        </p:txBody>
      </p:sp>
      <p:pic>
        <p:nvPicPr>
          <p:cNvPr id="5" name="Picture Placeholder 4" descr="The Real Story of ACT UP - Lux Magazine">
            <a:extLst>
              <a:ext uri="{FF2B5EF4-FFF2-40B4-BE49-F238E27FC236}">
                <a16:creationId xmlns:a16="http://schemas.microsoft.com/office/drawing/2014/main" id="{BE59EA86-6FE1-C426-511B-7C26A31CBF6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5124" r="251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3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3E28B-A416-74C8-5926-30490FFEE27B}"/>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D5EE2102-B85F-A644-BC91-6A016DBAD267}"/>
              </a:ext>
            </a:extLst>
          </p:cNvPr>
          <p:cNvSpPr>
            <a:spLocks noGrp="1"/>
          </p:cNvSpPr>
          <p:nvPr>
            <p:ph type="dt" sz="half" idx="10"/>
          </p:nvPr>
        </p:nvSpPr>
        <p:spPr/>
        <p:txBody>
          <a:bodyPr/>
          <a:lstStyle/>
          <a:p>
            <a:r>
              <a:rPr lang="de-DE" dirty="0"/>
              <a:t>Rayner Kay Jin Tan</a:t>
            </a:r>
          </a:p>
        </p:txBody>
      </p:sp>
      <p:sp>
        <p:nvSpPr>
          <p:cNvPr id="8" name="Title 6">
            <a:extLst>
              <a:ext uri="{FF2B5EF4-FFF2-40B4-BE49-F238E27FC236}">
                <a16:creationId xmlns:a16="http://schemas.microsoft.com/office/drawing/2014/main" id="{9D8BB5AF-3EC1-37B1-76BB-18815527087E}"/>
              </a:ext>
            </a:extLst>
          </p:cNvPr>
          <p:cNvSpPr>
            <a:spLocks noGrp="1"/>
          </p:cNvSpPr>
          <p:nvPr>
            <p:ph type="title"/>
          </p:nvPr>
        </p:nvSpPr>
        <p:spPr>
          <a:xfrm>
            <a:off x="1876296" y="337582"/>
            <a:ext cx="10171541" cy="1260000"/>
          </a:xfrm>
        </p:spPr>
        <p:txBody>
          <a:bodyPr/>
          <a:lstStyle/>
          <a:p>
            <a:r>
              <a:rPr lang="en-US" sz="3600" dirty="0"/>
              <a:t>HIV Advocacy in Southeast Asia</a:t>
            </a:r>
          </a:p>
        </p:txBody>
      </p:sp>
      <p:sp>
        <p:nvSpPr>
          <p:cNvPr id="11" name="Content Placeholder 5">
            <a:extLst>
              <a:ext uri="{FF2B5EF4-FFF2-40B4-BE49-F238E27FC236}">
                <a16:creationId xmlns:a16="http://schemas.microsoft.com/office/drawing/2014/main" id="{32D56585-9F37-E0A1-5BD5-F5C86C884096}"/>
              </a:ext>
            </a:extLst>
          </p:cNvPr>
          <p:cNvSpPr>
            <a:spLocks noGrp="1"/>
          </p:cNvSpPr>
          <p:nvPr>
            <p:ph idx="1"/>
          </p:nvPr>
        </p:nvSpPr>
        <p:spPr>
          <a:xfrm>
            <a:off x="1520386" y="4479337"/>
            <a:ext cx="3443398" cy="1143000"/>
          </a:xfrm>
        </p:spPr>
        <p:txBody>
          <a:bodyPr/>
          <a:lstStyle/>
          <a:p>
            <a:pPr marL="0" indent="0" algn="ctr">
              <a:buNone/>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Cambodia</a:t>
            </a: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 In August 2004, HIV pre-exposure prophylaxis trials for sex workers halted by Cambodian government following protests by communities.</a:t>
            </a:r>
          </a:p>
        </p:txBody>
      </p:sp>
      <p:pic>
        <p:nvPicPr>
          <p:cNvPr id="13" name="Picture 4">
            <a:extLst>
              <a:ext uri="{FF2B5EF4-FFF2-40B4-BE49-F238E27FC236}">
                <a16:creationId xmlns:a16="http://schemas.microsoft.com/office/drawing/2014/main" id="{8AC82662-C4A1-B522-0DBD-0D1B0B497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02" b="14702"/>
          <a:stretch>
            <a:fillRect/>
          </a:stretch>
        </p:blipFill>
        <p:spPr bwMode="auto">
          <a:xfrm>
            <a:off x="1520387" y="1461655"/>
            <a:ext cx="3443397" cy="28095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DC3DF38-FE5C-3227-D6C2-75DBA4232AEA}"/>
              </a:ext>
            </a:extLst>
          </p:cNvPr>
          <p:cNvPicPr>
            <a:picLocks noChangeAspect="1"/>
          </p:cNvPicPr>
          <p:nvPr/>
        </p:nvPicPr>
        <p:blipFill>
          <a:blip r:embed="rId4"/>
          <a:stretch>
            <a:fillRect/>
          </a:stretch>
        </p:blipFill>
        <p:spPr>
          <a:xfrm>
            <a:off x="5784091" y="1461655"/>
            <a:ext cx="4969950" cy="2809565"/>
          </a:xfrm>
          <a:prstGeom prst="rect">
            <a:avLst/>
          </a:prstGeom>
        </p:spPr>
      </p:pic>
      <p:sp>
        <p:nvSpPr>
          <p:cNvPr id="15" name="TextBox 14">
            <a:extLst>
              <a:ext uri="{FF2B5EF4-FFF2-40B4-BE49-F238E27FC236}">
                <a16:creationId xmlns:a16="http://schemas.microsoft.com/office/drawing/2014/main" id="{A5DFE7CF-4AE2-4DDA-1B06-831649D4A55B}"/>
              </a:ext>
            </a:extLst>
          </p:cNvPr>
          <p:cNvSpPr txBox="1"/>
          <p:nvPr/>
        </p:nvSpPr>
        <p:spPr>
          <a:xfrm>
            <a:off x="6044668" y="4479337"/>
            <a:ext cx="4448796" cy="1323439"/>
          </a:xfrm>
          <a:prstGeom prst="rect">
            <a:avLst/>
          </a:prstGeom>
          <a:noFill/>
        </p:spPr>
        <p:txBody>
          <a:bodyPr wrap="square">
            <a:spAutoFit/>
          </a:bodyPr>
          <a:lstStyle/>
          <a:p>
            <a:pPr marL="0" indent="0" algn="ctr">
              <a:buNone/>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Thailand</a:t>
            </a: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 In 2005, Thai Drug Users Network protested against the design of a study of tenofovir pre-exposure prophylaxis over lack of community involvement and unethical practices</a:t>
            </a:r>
          </a:p>
        </p:txBody>
      </p:sp>
      <p:sp>
        <p:nvSpPr>
          <p:cNvPr id="18" name="TextBox 17">
            <a:extLst>
              <a:ext uri="{FF2B5EF4-FFF2-40B4-BE49-F238E27FC236}">
                <a16:creationId xmlns:a16="http://schemas.microsoft.com/office/drawing/2014/main" id="{4A9D94EB-3176-1890-6B6E-FDC2FD2DEEF4}"/>
              </a:ext>
            </a:extLst>
          </p:cNvPr>
          <p:cNvSpPr txBox="1"/>
          <p:nvPr/>
        </p:nvSpPr>
        <p:spPr>
          <a:xfrm>
            <a:off x="2466074" y="6212705"/>
            <a:ext cx="9283013" cy="400110"/>
          </a:xfrm>
          <a:prstGeom prst="rect">
            <a:avLst/>
          </a:prstGeom>
          <a:noFill/>
        </p:spPr>
        <p:txBody>
          <a:bodyPr wrap="square">
            <a:spAutoFit/>
          </a:bodyPr>
          <a:lstStyle/>
          <a:p>
            <a:r>
              <a:rPr lang="en-US" sz="1000" dirty="0"/>
              <a:t>Mills EJ, Singh S, Singh JA, </a:t>
            </a:r>
            <a:r>
              <a:rPr lang="en-US" sz="1000" dirty="0" err="1"/>
              <a:t>Orbinski</a:t>
            </a:r>
            <a:r>
              <a:rPr lang="en-US" sz="1000" dirty="0"/>
              <a:t> JJ, Warren M, Upshur RE. Designing research in vulnerable populations: lessons from HIV prevention trials that stopped early. BMJ. 2005 Dec 10;331(7529):1403-6. </a:t>
            </a:r>
            <a:r>
              <a:rPr lang="en-US" sz="1000" dirty="0" err="1"/>
              <a:t>doi</a:t>
            </a:r>
            <a:r>
              <a:rPr lang="en-US" sz="1000" dirty="0"/>
              <a:t>: 10.1136/bmj.331.7529.1403. PMID: 16339256; PMCID: PMC1309660.</a:t>
            </a:r>
          </a:p>
        </p:txBody>
      </p:sp>
    </p:spTree>
    <p:extLst>
      <p:ext uri="{BB962C8B-B14F-4D97-AF65-F5344CB8AC3E}">
        <p14:creationId xmlns:p14="http://schemas.microsoft.com/office/powerpoint/2010/main" val="234595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EFCFD-66B9-2046-BB63-5B40C7BC1E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9FA9CD-CA06-F8A7-83A3-7DE22F0112CB}"/>
              </a:ext>
            </a:extLst>
          </p:cNvPr>
          <p:cNvSpPr>
            <a:spLocks noGrp="1"/>
          </p:cNvSpPr>
          <p:nvPr>
            <p:ph type="title"/>
          </p:nvPr>
        </p:nvSpPr>
        <p:spPr>
          <a:xfrm>
            <a:off x="442913" y="1401624"/>
            <a:ext cx="6192838" cy="2027376"/>
          </a:xfrm>
        </p:spPr>
        <p:txBody>
          <a:bodyPr/>
          <a:lstStyle/>
          <a:p>
            <a:r>
              <a:rPr lang="en-GB" noProof="0" dirty="0"/>
              <a:t>Professional Movements and Activist Scholars</a:t>
            </a:r>
          </a:p>
        </p:txBody>
      </p:sp>
      <p:sp>
        <p:nvSpPr>
          <p:cNvPr id="3" name="Textplatzhalter 2">
            <a:extLst>
              <a:ext uri="{FF2B5EF4-FFF2-40B4-BE49-F238E27FC236}">
                <a16:creationId xmlns:a16="http://schemas.microsoft.com/office/drawing/2014/main" id="{44AD0013-8FAC-65A5-6DE8-10EC68F1AC03}"/>
              </a:ext>
            </a:extLst>
          </p:cNvPr>
          <p:cNvSpPr>
            <a:spLocks noGrp="1"/>
          </p:cNvSpPr>
          <p:nvPr>
            <p:ph type="body" sz="quarter" idx="11"/>
          </p:nvPr>
        </p:nvSpPr>
        <p:spPr>
          <a:xfrm>
            <a:off x="442912" y="3315568"/>
            <a:ext cx="6192837" cy="2227305"/>
          </a:xfrm>
        </p:spPr>
        <p:txBody>
          <a:bodyPr/>
          <a:lstStyle/>
          <a:p>
            <a:r>
              <a:rPr lang="en-GB" sz="3600" dirty="0"/>
              <a:t>Navigating dual positionalities, professional movements, and building institutional support inside-out</a:t>
            </a:r>
            <a:endParaRPr lang="en-GB" sz="3600" noProof="0" dirty="0"/>
          </a:p>
        </p:txBody>
      </p:sp>
      <p:pic>
        <p:nvPicPr>
          <p:cNvPr id="2050" name="Picture 2" descr="Achieving Access: Professional Movements and the Politics of Health  Universalism (The Culture and Politics of Health Care Work): Harris,  Joseph: 9781501709968: Amazon.com: Books">
            <a:extLst>
              <a:ext uri="{FF2B5EF4-FFF2-40B4-BE49-F238E27FC236}">
                <a16:creationId xmlns:a16="http://schemas.microsoft.com/office/drawing/2014/main" id="{68D70A1A-5DAD-AD11-0F0B-73C962C27A8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2880" b="14231"/>
          <a:stretch>
            <a:fillRect/>
          </a:stretch>
        </p:blipFill>
        <p:spPr bwMode="auto">
          <a:xfrm>
            <a:off x="6996113" y="0"/>
            <a:ext cx="5195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0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A8FFF18-2DED-4406-B248-85DE5EABEF1B}"/>
              </a:ext>
            </a:extLst>
          </p:cNvPr>
          <p:cNvSpPr>
            <a:spLocks noGrp="1"/>
          </p:cNvSpPr>
          <p:nvPr>
            <p:ph type="dt" sz="half" idx="10"/>
          </p:nvPr>
        </p:nvSpPr>
        <p:spPr/>
        <p:txBody>
          <a:bodyPr/>
          <a:lstStyle/>
          <a:p>
            <a:r>
              <a:rPr lang="de-DE" dirty="0"/>
              <a:t>Rayner Kay Jin Tan</a:t>
            </a:r>
          </a:p>
        </p:txBody>
      </p:sp>
      <p:sp>
        <p:nvSpPr>
          <p:cNvPr id="10" name="Content Placeholder 2">
            <a:extLst>
              <a:ext uri="{FF2B5EF4-FFF2-40B4-BE49-F238E27FC236}">
                <a16:creationId xmlns:a16="http://schemas.microsoft.com/office/drawing/2014/main" id="{E77191A3-E138-DFED-19E0-FBBEC32BF074}"/>
              </a:ext>
            </a:extLst>
          </p:cNvPr>
          <p:cNvSpPr>
            <a:spLocks noGrp="1"/>
          </p:cNvSpPr>
          <p:nvPr>
            <p:ph idx="1"/>
          </p:nvPr>
        </p:nvSpPr>
        <p:spPr>
          <a:xfrm>
            <a:off x="609600" y="1488990"/>
            <a:ext cx="10972800" cy="4525963"/>
          </a:xfrm>
        </p:spPr>
        <p:txBody>
          <a:bodyPr/>
          <a:lstStyle/>
          <a:p>
            <a:pPr marL="0" indent="0">
              <a:buNone/>
            </a:pPr>
            <a:r>
              <a:rPr lang="en-SG" sz="2400" b="1" dirty="0"/>
              <a:t>Epistemic Communities and Professional Movements</a:t>
            </a:r>
          </a:p>
          <a:p>
            <a:pPr marL="0" indent="0">
              <a:buNone/>
            </a:pPr>
            <a:endParaRPr lang="en-SG" sz="2400" b="1" dirty="0"/>
          </a:p>
          <a:p>
            <a:r>
              <a:rPr lang="en-SG" sz="2400" dirty="0"/>
              <a:t>The expansion of expensive health commitments: universal healthcare and AIDS treatment, in resource-constrained democracies is driven not by mass movements, disease burden, or wealth</a:t>
            </a:r>
          </a:p>
          <a:p>
            <a:endParaRPr lang="en-SG" sz="2400" dirty="0"/>
          </a:p>
          <a:p>
            <a:r>
              <a:rPr lang="en-SG" sz="2400" dirty="0"/>
              <a:t>”Professional movements": networks of elite, well-placed professionals, chiefly doctors and lawyers, who embed themselves within the state and mobilise their technical and legal expertise to push through reforms on behalf of communities, often against the resistance of their own professions and entrenched interests. </a:t>
            </a:r>
            <a:endParaRPr lang="en-US" sz="2200" dirty="0"/>
          </a:p>
        </p:txBody>
      </p:sp>
      <p:sp>
        <p:nvSpPr>
          <p:cNvPr id="11" name="Title 6">
            <a:extLst>
              <a:ext uri="{FF2B5EF4-FFF2-40B4-BE49-F238E27FC236}">
                <a16:creationId xmlns:a16="http://schemas.microsoft.com/office/drawing/2014/main" id="{115EB991-1E04-C899-1261-B285312D48EB}"/>
              </a:ext>
            </a:extLst>
          </p:cNvPr>
          <p:cNvSpPr>
            <a:spLocks noGrp="1"/>
          </p:cNvSpPr>
          <p:nvPr>
            <p:ph type="title"/>
          </p:nvPr>
        </p:nvSpPr>
        <p:spPr>
          <a:xfrm>
            <a:off x="1814513" y="337582"/>
            <a:ext cx="10146828" cy="1260000"/>
          </a:xfrm>
        </p:spPr>
        <p:txBody>
          <a:bodyPr/>
          <a:lstStyle/>
          <a:p>
            <a:r>
              <a:rPr lang="en-US" sz="3600" dirty="0"/>
              <a:t>Professional Movements as Advocacy</a:t>
            </a:r>
          </a:p>
        </p:txBody>
      </p:sp>
      <p:sp>
        <p:nvSpPr>
          <p:cNvPr id="13" name="TextBox 12">
            <a:extLst>
              <a:ext uri="{FF2B5EF4-FFF2-40B4-BE49-F238E27FC236}">
                <a16:creationId xmlns:a16="http://schemas.microsoft.com/office/drawing/2014/main" id="{397D66B7-E2B4-315E-94ED-F3D4D2672464}"/>
              </a:ext>
            </a:extLst>
          </p:cNvPr>
          <p:cNvSpPr txBox="1"/>
          <p:nvPr/>
        </p:nvSpPr>
        <p:spPr>
          <a:xfrm>
            <a:off x="2487376" y="6211669"/>
            <a:ext cx="9095023" cy="400110"/>
          </a:xfrm>
          <a:prstGeom prst="rect">
            <a:avLst/>
          </a:prstGeom>
          <a:noFill/>
        </p:spPr>
        <p:txBody>
          <a:bodyPr wrap="square">
            <a:spAutoFit/>
          </a:bodyPr>
          <a:lstStyle/>
          <a:p>
            <a:pPr algn="l" fontAlgn="base">
              <a:buNone/>
            </a:pPr>
            <a:r>
              <a:rPr lang="en-SG" sz="1000" b="0" i="0" dirty="0">
                <a:effectLst/>
                <a:latin typeface="Verdana" panose="020B0604030504040204" pitchFamily="34" charset="0"/>
                <a:ea typeface="Verdana" panose="020B0604030504040204" pitchFamily="34" charset="0"/>
                <a:cs typeface="Verdana" panose="020B0604030504040204" pitchFamily="34" charset="0"/>
              </a:rPr>
              <a:t>Joseph Harris; “Professional Movements” and the Expansion of Access to Healthcare in the Industrializing World. </a:t>
            </a:r>
            <a:r>
              <a:rPr lang="en-SG" sz="1000" b="0" i="1" dirty="0">
                <a:effectLst/>
                <a:latin typeface="Verdana" panose="020B0604030504040204" pitchFamily="34" charset="0"/>
                <a:ea typeface="Verdana" panose="020B0604030504040204" pitchFamily="34" charset="0"/>
                <a:cs typeface="Verdana" panose="020B0604030504040204" pitchFamily="34" charset="0"/>
              </a:rPr>
              <a:t>Sociology of Development</a:t>
            </a:r>
            <a:r>
              <a:rPr lang="en-SG" sz="1000" b="0" i="0" dirty="0">
                <a:effectLst/>
                <a:latin typeface="Verdana" panose="020B0604030504040204" pitchFamily="34" charset="0"/>
                <a:ea typeface="Verdana" panose="020B0604030504040204" pitchFamily="34" charset="0"/>
                <a:cs typeface="Verdana" panose="020B0604030504040204" pitchFamily="34" charset="0"/>
              </a:rPr>
              <a:t> 1 September 2017; 3 (3): 252–272. </a:t>
            </a:r>
            <a:r>
              <a:rPr lang="en-SG" sz="1000" b="0" i="0" dirty="0" err="1">
                <a:effectLst/>
                <a:latin typeface="Verdana" panose="020B0604030504040204" pitchFamily="34" charset="0"/>
                <a:ea typeface="Verdana" panose="020B0604030504040204" pitchFamily="34" charset="0"/>
                <a:cs typeface="Verdana" panose="020B0604030504040204" pitchFamily="34" charset="0"/>
              </a:rPr>
              <a:t>doi</a:t>
            </a:r>
            <a:r>
              <a:rPr lang="en-SG" sz="1000" b="0" i="0" dirty="0">
                <a:effectLst/>
                <a:latin typeface="Verdana" panose="020B0604030504040204" pitchFamily="34" charset="0"/>
                <a:ea typeface="Verdana" panose="020B0604030504040204" pitchFamily="34" charset="0"/>
                <a:cs typeface="Verdana" panose="020B0604030504040204" pitchFamily="34" charset="0"/>
              </a:rPr>
              <a:t>: </a:t>
            </a:r>
            <a:r>
              <a:rPr lang="en-SG" sz="1000" b="0" i="0" u="none" strike="noStrike" dirty="0">
                <a:solidFill>
                  <a:srgbClr val="E0001B"/>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https://doi.org/10.1525/sod.</a:t>
            </a:r>
            <a:r>
              <a:rPr lang="en-SG" sz="1000" b="0" i="0" u="none" strike="noStrike" dirty="0">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2017.3.3.252</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907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F3D62-BBA4-4C5D-AEEC-E2DA578CF3E3}"/>
            </a:ext>
          </a:extLst>
        </p:cNvPr>
        <p:cNvGrpSpPr/>
        <p:nvPr/>
      </p:nvGrpSpPr>
      <p:grpSpPr>
        <a:xfrm>
          <a:off x="0" y="0"/>
          <a:ext cx="0" cy="0"/>
          <a:chOff x="0" y="0"/>
          <a:chExt cx="0" cy="0"/>
        </a:xfrm>
      </p:grpSpPr>
      <p:sp>
        <p:nvSpPr>
          <p:cNvPr id="2" name="Title 6">
            <a:extLst>
              <a:ext uri="{FF2B5EF4-FFF2-40B4-BE49-F238E27FC236}">
                <a16:creationId xmlns:a16="http://schemas.microsoft.com/office/drawing/2014/main" id="{08715C96-AA59-D0E7-B611-113E0EDE43EF}"/>
              </a:ext>
            </a:extLst>
          </p:cNvPr>
          <p:cNvSpPr>
            <a:spLocks noGrp="1"/>
          </p:cNvSpPr>
          <p:nvPr>
            <p:ph type="title"/>
          </p:nvPr>
        </p:nvSpPr>
        <p:spPr>
          <a:xfrm>
            <a:off x="1616804" y="288155"/>
            <a:ext cx="3906665" cy="1260000"/>
          </a:xfrm>
        </p:spPr>
        <p:txBody>
          <a:bodyPr/>
          <a:lstStyle/>
          <a:p>
            <a:r>
              <a:rPr lang="en-US" sz="2400" dirty="0"/>
              <a:t>Professional Movements (Thailand)</a:t>
            </a:r>
          </a:p>
        </p:txBody>
      </p:sp>
      <p:pic>
        <p:nvPicPr>
          <p:cNvPr id="7" name="Picture 6">
            <a:extLst>
              <a:ext uri="{FF2B5EF4-FFF2-40B4-BE49-F238E27FC236}">
                <a16:creationId xmlns:a16="http://schemas.microsoft.com/office/drawing/2014/main" id="{B511A877-1535-7202-446E-7FF91C5CCEC8}"/>
              </a:ext>
            </a:extLst>
          </p:cNvPr>
          <p:cNvPicPr>
            <a:picLocks noChangeAspect="1"/>
          </p:cNvPicPr>
          <p:nvPr/>
        </p:nvPicPr>
        <p:blipFill>
          <a:blip r:embed="rId3"/>
          <a:stretch>
            <a:fillRect/>
          </a:stretch>
        </p:blipFill>
        <p:spPr>
          <a:xfrm>
            <a:off x="6161548" y="102415"/>
            <a:ext cx="6030452" cy="6858000"/>
          </a:xfrm>
          <a:prstGeom prst="rect">
            <a:avLst/>
          </a:prstGeom>
        </p:spPr>
      </p:pic>
      <p:sp>
        <p:nvSpPr>
          <p:cNvPr id="9" name="Rectangle 2">
            <a:extLst>
              <a:ext uri="{FF2B5EF4-FFF2-40B4-BE49-F238E27FC236}">
                <a16:creationId xmlns:a16="http://schemas.microsoft.com/office/drawing/2014/main" id="{9CE855E4-8E2A-2BBB-823F-CB93C07A5EE0}"/>
              </a:ext>
            </a:extLst>
          </p:cNvPr>
          <p:cNvSpPr>
            <a:spLocks noChangeArrowheads="1"/>
          </p:cNvSpPr>
          <p:nvPr/>
        </p:nvSpPr>
        <p:spPr bwMode="auto">
          <a:xfrm>
            <a:off x="444841" y="1182086"/>
            <a:ext cx="54740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Timeline of Universal Health Coverage and ART Access Reform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Harris argues Thailand's universal healthcare and HIV treatment commitments came from a professional movement of reformist doctor-bureaucrats who captured party politics under </a:t>
            </a:r>
            <a:r>
              <a:rPr kumimoji="0" lang="en-US" altLang="en-US" sz="18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democratisation</a:t>
            </a:r>
            <a:r>
              <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Selway counters that Harris overstates the movement, crediting the 1997 electoral reforms and party incentives; both concede it's necessary but not sufficient.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These accounts under-credits grassroots HIV activists, and some drug-access wins came during post-coup military rule.</a:t>
            </a:r>
          </a:p>
        </p:txBody>
      </p:sp>
      <p:sp>
        <p:nvSpPr>
          <p:cNvPr id="11" name="TextBox 10">
            <a:extLst>
              <a:ext uri="{FF2B5EF4-FFF2-40B4-BE49-F238E27FC236}">
                <a16:creationId xmlns:a16="http://schemas.microsoft.com/office/drawing/2014/main" id="{2F89EABF-6738-88AD-2019-4509A3298D23}"/>
              </a:ext>
            </a:extLst>
          </p:cNvPr>
          <p:cNvSpPr txBox="1"/>
          <p:nvPr/>
        </p:nvSpPr>
        <p:spPr>
          <a:xfrm>
            <a:off x="444841" y="5861959"/>
            <a:ext cx="5375191" cy="707886"/>
          </a:xfrm>
          <a:prstGeom prst="rect">
            <a:avLst/>
          </a:prstGeom>
          <a:noFill/>
        </p:spPr>
        <p:txBody>
          <a:bodyPr wrap="square">
            <a:spAutoFit/>
          </a:bodyPr>
          <a:lstStyle/>
          <a:p>
            <a:r>
              <a:rPr lang="en-SG" sz="1000" dirty="0"/>
              <a:t>Harris, Joseph, and Joel Sawat Selway. 2020. "Exchange: Explaining the Passage of Universal Healthcare in Thailand." </a:t>
            </a:r>
            <a:r>
              <a:rPr lang="en-SG" sz="1000" i="1" dirty="0"/>
              <a:t>Journal of East Asian Studies</a:t>
            </a:r>
            <a:r>
              <a:rPr lang="en-SG" sz="1000" dirty="0"/>
              <a:t> 20(1): 99–119. — this is the single best cite, since it's the direct head-to-head where each concedes ground.</a:t>
            </a:r>
          </a:p>
        </p:txBody>
      </p:sp>
    </p:spTree>
    <p:extLst>
      <p:ext uri="{BB962C8B-B14F-4D97-AF65-F5344CB8AC3E}">
        <p14:creationId xmlns:p14="http://schemas.microsoft.com/office/powerpoint/2010/main" val="406519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C867D-2589-E3E5-A302-2527214621C1}"/>
            </a:ext>
          </a:extLst>
        </p:cNvPr>
        <p:cNvGrpSpPr/>
        <p:nvPr/>
      </p:nvGrpSpPr>
      <p:grpSpPr>
        <a:xfrm>
          <a:off x="0" y="0"/>
          <a:ext cx="0" cy="0"/>
          <a:chOff x="0" y="0"/>
          <a:chExt cx="0" cy="0"/>
        </a:xfrm>
      </p:grpSpPr>
      <p:sp>
        <p:nvSpPr>
          <p:cNvPr id="2" name="Title 6">
            <a:extLst>
              <a:ext uri="{FF2B5EF4-FFF2-40B4-BE49-F238E27FC236}">
                <a16:creationId xmlns:a16="http://schemas.microsoft.com/office/drawing/2014/main" id="{DEECB652-4A16-8512-140D-95D28AE7769C}"/>
              </a:ext>
            </a:extLst>
          </p:cNvPr>
          <p:cNvSpPr>
            <a:spLocks noGrp="1"/>
          </p:cNvSpPr>
          <p:nvPr>
            <p:ph type="title"/>
          </p:nvPr>
        </p:nvSpPr>
        <p:spPr>
          <a:xfrm>
            <a:off x="1616804" y="431579"/>
            <a:ext cx="9108861" cy="539748"/>
          </a:xfrm>
        </p:spPr>
        <p:txBody>
          <a:bodyPr/>
          <a:lstStyle/>
          <a:p>
            <a:r>
              <a:rPr lang="en-US" sz="2400" dirty="0"/>
              <a:t>Key Population-Led Health Services (Thailand)</a:t>
            </a:r>
          </a:p>
        </p:txBody>
      </p:sp>
      <p:pic>
        <p:nvPicPr>
          <p:cNvPr id="2050" name="Picture 2">
            <a:extLst>
              <a:ext uri="{FF2B5EF4-FFF2-40B4-BE49-F238E27FC236}">
                <a16:creationId xmlns:a16="http://schemas.microsoft.com/office/drawing/2014/main" id="{933D5B0E-98E6-B35F-EFA7-6CAAC19D9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25" y="971327"/>
            <a:ext cx="4332552" cy="28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onents of a long‐term, multi‐stakeholder strategy to integrate key population‐led health services in the national healthcare system in Thailand. Abbreviations: CBO, community‐based organization; KPLHS, key population‐led health services.">
            <a:extLst>
              <a:ext uri="{FF2B5EF4-FFF2-40B4-BE49-F238E27FC236}">
                <a16:creationId xmlns:a16="http://schemas.microsoft.com/office/drawing/2014/main" id="{786211F2-DE35-78B9-0097-9BB1D743A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875" y="1016249"/>
            <a:ext cx="5791714" cy="2860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1E87DA-FD10-E84A-B063-C0A5038CE67F}"/>
              </a:ext>
            </a:extLst>
          </p:cNvPr>
          <p:cNvSpPr txBox="1"/>
          <p:nvPr/>
        </p:nvSpPr>
        <p:spPr>
          <a:xfrm>
            <a:off x="480725" y="3876647"/>
            <a:ext cx="4332552" cy="910506"/>
          </a:xfrm>
          <a:prstGeom prst="rect">
            <a:avLst/>
          </a:prstGeom>
          <a:noFill/>
        </p:spPr>
        <p:txBody>
          <a:bodyPr wrap="square">
            <a:spAutoFit/>
          </a:bodyPr>
          <a:lstStyle/>
          <a:p>
            <a:pPr algn="l" fontAlgn="base">
              <a:spcBef>
                <a:spcPts val="750"/>
              </a:spcBef>
              <a:spcAft>
                <a:spcPts val="1125"/>
              </a:spcAft>
              <a:buNone/>
            </a:pPr>
            <a:r>
              <a:rPr lang="en-SG" sz="1100" b="0" i="1" dirty="0">
                <a:effectLst/>
                <a:latin typeface="Verdana" panose="020B0604030504040204" pitchFamily="34" charset="0"/>
                <a:ea typeface="Verdana" panose="020B0604030504040204" pitchFamily="34" charset="0"/>
                <a:cs typeface="Verdana" panose="020B0604030504040204" pitchFamily="34" charset="0"/>
              </a:rPr>
              <a:t>Community activists protesting the changes at the Thai parliament, 16 January 2023. Image from APCOM.</a:t>
            </a:r>
          </a:p>
          <a:p>
            <a:pPr algn="l" fontAlgn="base">
              <a:spcAft>
                <a:spcPts val="3375"/>
              </a:spcAft>
              <a:buNone/>
            </a:pPr>
            <a:br>
              <a:rPr lang="en-SG" sz="1100" b="0" i="1" dirty="0">
                <a:effectLst/>
                <a:latin typeface="Verdana" panose="020B0604030504040204" pitchFamily="34" charset="0"/>
                <a:ea typeface="Verdana" panose="020B0604030504040204" pitchFamily="34" charset="0"/>
                <a:cs typeface="Verdana" panose="020B0604030504040204" pitchFamily="34" charset="0"/>
              </a:rPr>
            </a:br>
            <a:endParaRPr lang="en-SG" sz="1100" b="0" i="1"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5A7F3E25-9F30-627B-D2E1-CA3323FA15F9}"/>
              </a:ext>
            </a:extLst>
          </p:cNvPr>
          <p:cNvGraphicFramePr/>
          <p:nvPr>
            <p:extLst>
              <p:ext uri="{D42A27DB-BD31-4B8C-83A1-F6EECF244321}">
                <p14:modId xmlns:p14="http://schemas.microsoft.com/office/powerpoint/2010/main" val="4069759669"/>
              </p:ext>
            </p:extLst>
          </p:nvPr>
        </p:nvGraphicFramePr>
        <p:xfrm>
          <a:off x="647763" y="3415072"/>
          <a:ext cx="11046941" cy="4117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065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A827B-BBCA-4C01-8373-9C43E2E840E3}"/>
              </a:ext>
            </a:extLst>
          </p:cNvPr>
          <p:cNvSpPr>
            <a:spLocks noGrp="1"/>
          </p:cNvSpPr>
          <p:nvPr>
            <p:ph type="title"/>
          </p:nvPr>
        </p:nvSpPr>
        <p:spPr/>
        <p:txBody>
          <a:bodyPr/>
          <a:lstStyle/>
          <a:p>
            <a:r>
              <a:rPr lang="en-GB" noProof="0" dirty="0"/>
              <a:t>Pragmatic Resistance</a:t>
            </a:r>
          </a:p>
        </p:txBody>
      </p:sp>
      <p:sp>
        <p:nvSpPr>
          <p:cNvPr id="3" name="Textplatzhalter 2">
            <a:extLst>
              <a:ext uri="{FF2B5EF4-FFF2-40B4-BE49-F238E27FC236}">
                <a16:creationId xmlns:a16="http://schemas.microsoft.com/office/drawing/2014/main" id="{BB3C1C46-A697-4F61-B415-46A47B124A3B}"/>
              </a:ext>
            </a:extLst>
          </p:cNvPr>
          <p:cNvSpPr>
            <a:spLocks noGrp="1"/>
          </p:cNvSpPr>
          <p:nvPr>
            <p:ph type="body" sz="quarter" idx="11"/>
          </p:nvPr>
        </p:nvSpPr>
        <p:spPr/>
        <p:txBody>
          <a:bodyPr/>
          <a:lstStyle/>
          <a:p>
            <a:r>
              <a:rPr lang="en-GB" sz="3600" dirty="0"/>
              <a:t>Prioritising </a:t>
            </a:r>
            <a:r>
              <a:rPr lang="en-GB" sz="3600" dirty="0" err="1"/>
              <a:t>i</a:t>
            </a:r>
            <a:r>
              <a:rPr lang="en-GB" sz="3600" noProof="0" dirty="0" err="1"/>
              <a:t>ncremental</a:t>
            </a:r>
            <a:r>
              <a:rPr lang="en-GB" sz="3600" noProof="0" dirty="0"/>
              <a:t> progress, adaptability, and survival over direct ideological confrontation</a:t>
            </a:r>
          </a:p>
        </p:txBody>
      </p:sp>
      <p:pic>
        <p:nvPicPr>
          <p:cNvPr id="5" name="Picture 2" descr="Mobilizing Gay Singapore: Rights and Resistance in an Authoritarian State">
            <a:extLst>
              <a:ext uri="{FF2B5EF4-FFF2-40B4-BE49-F238E27FC236}">
                <a16:creationId xmlns:a16="http://schemas.microsoft.com/office/drawing/2014/main" id="{8B1ED05B-8797-BE59-B294-96B39CCFF70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6237" b="62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4">
            <a:extLst>
              <a:ext uri="{FF2B5EF4-FFF2-40B4-BE49-F238E27FC236}">
                <a16:creationId xmlns:a16="http://schemas.microsoft.com/office/drawing/2014/main" id="{4E1CCD9D-BCAD-4082-C7AC-F0897230E8F7}"/>
              </a:ext>
            </a:extLst>
          </p:cNvPr>
          <p:cNvSpPr txBox="1">
            <a:spLocks/>
          </p:cNvSpPr>
          <p:nvPr/>
        </p:nvSpPr>
        <p:spPr bwMode="gray">
          <a:xfrm>
            <a:off x="442912" y="6057900"/>
            <a:ext cx="5653087" cy="4599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2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Chua, L.J. (2012), Pragmatic Resistance. Law &amp; Soc'y Rev, 46: 713-748. </a:t>
            </a:r>
          </a:p>
          <a:p>
            <a:r>
              <a:rPr lang="en-US" sz="1000" dirty="0">
                <a:hlinkClick r:id="rId4"/>
              </a:rPr>
              <a:t>https://doi.org/10.1111/j.1540-5893.2012.00515.x</a:t>
            </a:r>
            <a:endParaRPr lang="en-US" sz="1000" dirty="0"/>
          </a:p>
        </p:txBody>
      </p:sp>
    </p:spTree>
    <p:extLst>
      <p:ext uri="{BB962C8B-B14F-4D97-AF65-F5344CB8AC3E}">
        <p14:creationId xmlns:p14="http://schemas.microsoft.com/office/powerpoint/2010/main" val="339438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D5A9-0A1C-34D4-001E-8CA2D6140DC7}"/>
            </a:ext>
          </a:extLst>
        </p:cNvPr>
        <p:cNvGrpSpPr/>
        <p:nvPr/>
      </p:nvGrpSpPr>
      <p:grpSpPr>
        <a:xfrm>
          <a:off x="0" y="0"/>
          <a:ext cx="0" cy="0"/>
          <a:chOff x="0" y="0"/>
          <a:chExt cx="0" cy="0"/>
        </a:xfrm>
      </p:grpSpPr>
      <p:sp>
        <p:nvSpPr>
          <p:cNvPr id="8" name="Title 6">
            <a:extLst>
              <a:ext uri="{FF2B5EF4-FFF2-40B4-BE49-F238E27FC236}">
                <a16:creationId xmlns:a16="http://schemas.microsoft.com/office/drawing/2014/main" id="{64757545-108B-C1D3-3E4B-195B511100E7}"/>
              </a:ext>
            </a:extLst>
          </p:cNvPr>
          <p:cNvSpPr>
            <a:spLocks noGrp="1"/>
          </p:cNvSpPr>
          <p:nvPr>
            <p:ph type="title"/>
          </p:nvPr>
        </p:nvSpPr>
        <p:spPr>
          <a:xfrm>
            <a:off x="1876296" y="337582"/>
            <a:ext cx="10171541" cy="1260000"/>
          </a:xfrm>
        </p:spPr>
        <p:txBody>
          <a:bodyPr/>
          <a:lstStyle/>
          <a:p>
            <a:r>
              <a:rPr lang="en-US" sz="3600" dirty="0"/>
              <a:t>Political Economies And Advocacy</a:t>
            </a:r>
          </a:p>
        </p:txBody>
      </p:sp>
      <p:graphicFrame>
        <p:nvGraphicFramePr>
          <p:cNvPr id="2" name="Table 1">
            <a:extLst>
              <a:ext uri="{FF2B5EF4-FFF2-40B4-BE49-F238E27FC236}">
                <a16:creationId xmlns:a16="http://schemas.microsoft.com/office/drawing/2014/main" id="{581DE73A-11E8-4579-284B-3E58694C0BD2}"/>
              </a:ext>
            </a:extLst>
          </p:cNvPr>
          <p:cNvGraphicFramePr>
            <a:graphicFrameLocks noGrp="1"/>
          </p:cNvGraphicFramePr>
          <p:nvPr/>
        </p:nvGraphicFramePr>
        <p:xfrm>
          <a:off x="442913" y="1334530"/>
          <a:ext cx="11197151" cy="4838438"/>
        </p:xfrm>
        <a:graphic>
          <a:graphicData uri="http://schemas.openxmlformats.org/drawingml/2006/table">
            <a:tbl>
              <a:tblPr>
                <a:tableStyleId>{073A0DAA-6AF3-43AB-8588-CEC1D06C72B9}</a:tableStyleId>
              </a:tblPr>
              <a:tblGrid>
                <a:gridCol w="2128113">
                  <a:extLst>
                    <a:ext uri="{9D8B030D-6E8A-4147-A177-3AD203B41FA5}">
                      <a16:colId xmlns:a16="http://schemas.microsoft.com/office/drawing/2014/main" val="3864701634"/>
                    </a:ext>
                  </a:extLst>
                </a:gridCol>
                <a:gridCol w="4534519">
                  <a:extLst>
                    <a:ext uri="{9D8B030D-6E8A-4147-A177-3AD203B41FA5}">
                      <a16:colId xmlns:a16="http://schemas.microsoft.com/office/drawing/2014/main" val="4009490834"/>
                    </a:ext>
                  </a:extLst>
                </a:gridCol>
                <a:gridCol w="4534519">
                  <a:extLst>
                    <a:ext uri="{9D8B030D-6E8A-4147-A177-3AD203B41FA5}">
                      <a16:colId xmlns:a16="http://schemas.microsoft.com/office/drawing/2014/main" val="3473253799"/>
                    </a:ext>
                  </a:extLst>
                </a:gridCol>
              </a:tblGrid>
              <a:tr h="325233">
                <a:tc>
                  <a:txBody>
                    <a:bodyPr/>
                    <a:lstStyle/>
                    <a:p>
                      <a:pPr>
                        <a:lnSpc>
                          <a:spcPct val="110000"/>
                        </a:lnSpc>
                        <a:buNone/>
                      </a:pPr>
                      <a:r>
                        <a:rPr lang="en-SG" sz="1200" b="1" dirty="0">
                          <a:solidFill>
                            <a:schemeClr val="bg1"/>
                          </a:solidFill>
                          <a:effectLst/>
                        </a:rPr>
                        <a:t>Dimension</a:t>
                      </a:r>
                      <a:endParaRPr lang="en-SG" sz="1200" b="1" dirty="0">
                        <a:solidFill>
                          <a:schemeClr val="bg1"/>
                        </a:solidFill>
                        <a:effectLst/>
                        <a:latin typeface="Times New Roman" panose="02020603050405020304" pitchFamily="18" charset="0"/>
                        <a:ea typeface="Times New Roman" panose="02020603050405020304" pitchFamily="18" charset="0"/>
                      </a:endParaRPr>
                    </a:p>
                  </a:txBody>
                  <a:tcPr marL="58850" marR="58850" marT="40742" marB="40742" anchor="ctr">
                    <a:solidFill>
                      <a:schemeClr val="tx1"/>
                    </a:solidFill>
                  </a:tcPr>
                </a:tc>
                <a:tc>
                  <a:txBody>
                    <a:bodyPr/>
                    <a:lstStyle/>
                    <a:p>
                      <a:pPr>
                        <a:lnSpc>
                          <a:spcPct val="110000"/>
                        </a:lnSpc>
                        <a:buNone/>
                      </a:pPr>
                      <a:r>
                        <a:rPr lang="en-SG" sz="1200" b="1" dirty="0">
                          <a:solidFill>
                            <a:schemeClr val="bg1"/>
                          </a:solidFill>
                          <a:effectLst/>
                        </a:rPr>
                        <a:t>China</a:t>
                      </a:r>
                      <a:endParaRPr lang="en-SG" sz="1200" b="1" dirty="0">
                        <a:solidFill>
                          <a:schemeClr val="bg1"/>
                        </a:solidFill>
                        <a:effectLst/>
                        <a:latin typeface="Times New Roman" panose="02020603050405020304" pitchFamily="18" charset="0"/>
                        <a:ea typeface="Times New Roman" panose="02020603050405020304" pitchFamily="18" charset="0"/>
                      </a:endParaRPr>
                    </a:p>
                  </a:txBody>
                  <a:tcPr marL="58850" marR="58850" marT="40742" marB="40742" anchor="ctr">
                    <a:solidFill>
                      <a:schemeClr val="tx1"/>
                    </a:solidFill>
                  </a:tcPr>
                </a:tc>
                <a:tc>
                  <a:txBody>
                    <a:bodyPr/>
                    <a:lstStyle/>
                    <a:p>
                      <a:pPr>
                        <a:lnSpc>
                          <a:spcPct val="110000"/>
                        </a:lnSpc>
                        <a:buNone/>
                      </a:pPr>
                      <a:r>
                        <a:rPr lang="en-SG" sz="1200" b="1" dirty="0">
                          <a:solidFill>
                            <a:schemeClr val="bg1"/>
                          </a:solidFill>
                          <a:effectLst/>
                        </a:rPr>
                        <a:t>Singapore</a:t>
                      </a:r>
                      <a:endParaRPr lang="en-SG" sz="1200" b="1" dirty="0">
                        <a:solidFill>
                          <a:schemeClr val="bg1"/>
                        </a:solidFill>
                        <a:effectLst/>
                        <a:latin typeface="Times New Roman" panose="02020603050405020304" pitchFamily="18" charset="0"/>
                        <a:ea typeface="Times New Roman" panose="02020603050405020304" pitchFamily="18" charset="0"/>
                      </a:endParaRPr>
                    </a:p>
                  </a:txBody>
                  <a:tcPr marL="58850" marR="58850" marT="40742" marB="40742" anchor="ctr">
                    <a:solidFill>
                      <a:schemeClr val="tx1"/>
                    </a:solidFill>
                  </a:tcPr>
                </a:tc>
                <a:extLst>
                  <a:ext uri="{0D108BD9-81ED-4DB2-BD59-A6C34878D82A}">
                    <a16:rowId xmlns:a16="http://schemas.microsoft.com/office/drawing/2014/main" val="376935446"/>
                  </a:ext>
                </a:extLst>
              </a:tr>
              <a:tr h="856820">
                <a:tc>
                  <a:txBody>
                    <a:bodyPr/>
                    <a:lstStyle/>
                    <a:p>
                      <a:pPr>
                        <a:lnSpc>
                          <a:spcPct val="110000"/>
                        </a:lnSpc>
                        <a:buNone/>
                      </a:pPr>
                      <a:r>
                        <a:rPr lang="en-SG" sz="1200" b="1" dirty="0">
                          <a:effectLst/>
                        </a:rPr>
                        <a:t>Legal context</a:t>
                      </a:r>
                      <a:endParaRPr lang="en-SG" sz="1200" b="1"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dirty="0">
                          <a:effectLst/>
                        </a:rPr>
                        <a:t>Homosexuality decriminalised (1997) and </a:t>
                      </a:r>
                      <a:r>
                        <a:rPr lang="en-SG" sz="1200" dirty="0" err="1">
                          <a:effectLst/>
                        </a:rPr>
                        <a:t>depathologised</a:t>
                      </a:r>
                      <a:r>
                        <a:rPr lang="en-SG" sz="1200" dirty="0">
                          <a:effectLst/>
                        </a:rPr>
                        <a:t> (2001), but independent NGOs are hard to register; many operate informally or as businesses.</a:t>
                      </a:r>
                      <a:endParaRPr lang="en-SG" sz="1200"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Sex between men criminalised under Section 377A (in force at the time of the study; repealed 2022); groups register under the Societies Act, which restricts overtly political bodies.</a:t>
                      </a:r>
                      <a:endParaRPr lang="en-SG" sz="1200">
                        <a:effectLst/>
                        <a:latin typeface="Times New Roman" panose="02020603050405020304" pitchFamily="18" charset="0"/>
                        <a:ea typeface="Times New Roman" panose="02020603050405020304" pitchFamily="18" charset="0"/>
                      </a:endParaRPr>
                    </a:p>
                  </a:txBody>
                  <a:tcPr marL="58850" marR="58850" marT="40742" marB="40742"/>
                </a:tc>
                <a:extLst>
                  <a:ext uri="{0D108BD9-81ED-4DB2-BD59-A6C34878D82A}">
                    <a16:rowId xmlns:a16="http://schemas.microsoft.com/office/drawing/2014/main" val="4249045302"/>
                  </a:ext>
                </a:extLst>
              </a:tr>
              <a:tr h="671284">
                <a:tc>
                  <a:txBody>
                    <a:bodyPr/>
                    <a:lstStyle/>
                    <a:p>
                      <a:pPr>
                        <a:lnSpc>
                          <a:spcPct val="110000"/>
                        </a:lnSpc>
                        <a:buNone/>
                      </a:pPr>
                      <a:r>
                        <a:rPr lang="en-SG" sz="1200" b="1" dirty="0">
                          <a:effectLst/>
                        </a:rPr>
                        <a:t>Political space / norms</a:t>
                      </a:r>
                      <a:endParaRPr lang="en-SG" sz="1200" b="1"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dirty="0">
                          <a:effectLst/>
                        </a:rPr>
                        <a:t>Authoritarian; civil society tolerated mainly in depoliticised, “safe” areas. Explicit rights claims carry real risk.</a:t>
                      </a:r>
                      <a:endParaRPr lang="en-SG" sz="1200"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Soft-authoritarian “out-of-bounds” markers; public-health work is acceptable, gay-rights framing politically sensitive.</a:t>
                      </a:r>
                      <a:endParaRPr lang="en-SG" sz="1200">
                        <a:effectLst/>
                        <a:latin typeface="Times New Roman" panose="02020603050405020304" pitchFamily="18" charset="0"/>
                        <a:ea typeface="Times New Roman" panose="02020603050405020304" pitchFamily="18" charset="0"/>
                      </a:endParaRPr>
                    </a:p>
                  </a:txBody>
                  <a:tcPr marL="58850" marR="58850" marT="40742" marB="40742"/>
                </a:tc>
                <a:extLst>
                  <a:ext uri="{0D108BD9-81ED-4DB2-BD59-A6C34878D82A}">
                    <a16:rowId xmlns:a16="http://schemas.microsoft.com/office/drawing/2014/main" val="1441505417"/>
                  </a:ext>
                </a:extLst>
              </a:tr>
              <a:tr h="1042355">
                <a:tc>
                  <a:txBody>
                    <a:bodyPr/>
                    <a:lstStyle/>
                    <a:p>
                      <a:pPr>
                        <a:lnSpc>
                          <a:spcPct val="110000"/>
                        </a:lnSpc>
                        <a:buNone/>
                      </a:pPr>
                      <a:r>
                        <a:rPr lang="en-SG" sz="1200" b="1" dirty="0">
                          <a:effectLst/>
                        </a:rPr>
                        <a:t>HIV/AIDS funding</a:t>
                      </a:r>
                      <a:endParaRPr lang="en-SG" sz="1200" b="1"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The HIV/AIDS crisis brought political as well as economic opportunity; money flowed through state-controlled “filter-model” channels, then was withdrawn as the state’s need diminished — boom, then bust.</a:t>
                      </a:r>
                      <a:endParaRPr lang="en-SG" sz="120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A high-income country largely outside international HIV donor flows; HIV work (e.g. Action for AIDS) was mainly domestically or self-funded — no comparable donor-driven surge.</a:t>
                      </a:r>
                      <a:endParaRPr lang="en-SG" sz="1200">
                        <a:effectLst/>
                        <a:latin typeface="Times New Roman" panose="02020603050405020304" pitchFamily="18" charset="0"/>
                        <a:ea typeface="Times New Roman" panose="02020603050405020304" pitchFamily="18" charset="0"/>
                      </a:endParaRPr>
                    </a:p>
                  </a:txBody>
                  <a:tcPr marL="58850" marR="58850" marT="40742" marB="40742"/>
                </a:tc>
                <a:extLst>
                  <a:ext uri="{0D108BD9-81ED-4DB2-BD59-A6C34878D82A}">
                    <a16:rowId xmlns:a16="http://schemas.microsoft.com/office/drawing/2014/main" val="925328149"/>
                  </a:ext>
                </a:extLst>
              </a:tr>
              <a:tr h="856820">
                <a:tc>
                  <a:txBody>
                    <a:bodyPr/>
                    <a:lstStyle/>
                    <a:p>
                      <a:pPr>
                        <a:lnSpc>
                          <a:spcPct val="110000"/>
                        </a:lnSpc>
                        <a:buNone/>
                      </a:pPr>
                      <a:r>
                        <a:rPr lang="en-SG" sz="1200" b="1" dirty="0">
                          <a:effectLst/>
                        </a:rPr>
                        <a:t>Government response</a:t>
                      </a:r>
                      <a:endParaRPr lang="en-SG" sz="1200" b="1"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State actively partnered with gay/MSM groups for HIV outreach — it needed their access to hidden populations — while curbing explicit rights activity.</a:t>
                      </a:r>
                      <a:endParaRPr lang="en-SG" sz="120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a:effectLst/>
                        </a:rPr>
                        <a:t>Tolerated HIV services under a health frame; warier of gay-rights mobilisation, though rights-adjacent events (Pink Dot, from 2009) later emerged within legal limits.</a:t>
                      </a:r>
                      <a:endParaRPr lang="en-SG" sz="1200">
                        <a:effectLst/>
                        <a:latin typeface="Times New Roman" panose="02020603050405020304" pitchFamily="18" charset="0"/>
                        <a:ea typeface="Times New Roman" panose="02020603050405020304" pitchFamily="18" charset="0"/>
                      </a:endParaRPr>
                    </a:p>
                  </a:txBody>
                  <a:tcPr marL="58850" marR="58850" marT="40742" marB="40742"/>
                </a:tc>
                <a:extLst>
                  <a:ext uri="{0D108BD9-81ED-4DB2-BD59-A6C34878D82A}">
                    <a16:rowId xmlns:a16="http://schemas.microsoft.com/office/drawing/2014/main" val="1332993662"/>
                  </a:ext>
                </a:extLst>
              </a:tr>
              <a:tr h="1063232">
                <a:tc>
                  <a:txBody>
                    <a:bodyPr/>
                    <a:lstStyle/>
                    <a:p>
                      <a:pPr>
                        <a:lnSpc>
                          <a:spcPct val="110000"/>
                        </a:lnSpc>
                        <a:buNone/>
                      </a:pPr>
                      <a:r>
                        <a:rPr lang="en-SG" sz="1200" b="1" dirty="0">
                          <a:effectLst/>
                        </a:rPr>
                        <a:t>Effect on activism</a:t>
                      </a:r>
                      <a:endParaRPr lang="en-SG" sz="1200" b="1"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dirty="0">
                          <a:effectLst/>
                        </a:rPr>
                        <a:t>HIV opened opportunity but bred donor-dependent, self-limiting organisations. Responses ranged from state partners that dropped rights advocacy (“de-pinked”) to a rare few that challenged the state: leaving many exposed when funding ended.</a:t>
                      </a:r>
                      <a:endParaRPr lang="en-SG" sz="1200" dirty="0">
                        <a:effectLst/>
                        <a:latin typeface="Times New Roman" panose="02020603050405020304" pitchFamily="18" charset="0"/>
                        <a:ea typeface="Times New Roman" panose="02020603050405020304" pitchFamily="18" charset="0"/>
                      </a:endParaRPr>
                    </a:p>
                  </a:txBody>
                  <a:tcPr marL="58850" marR="58850" marT="40742" marB="40742"/>
                </a:tc>
                <a:tc>
                  <a:txBody>
                    <a:bodyPr/>
                    <a:lstStyle/>
                    <a:p>
                      <a:pPr>
                        <a:lnSpc>
                          <a:spcPct val="110000"/>
                        </a:lnSpc>
                        <a:buNone/>
                      </a:pPr>
                      <a:r>
                        <a:rPr lang="en-SG" sz="1200" dirty="0">
                          <a:effectLst/>
                        </a:rPr>
                        <a:t>The health frame offered cover, but with little donor money the health-to-rights pipeline was a weaker driver; HIV service organisations and gay-rights groups grew more as separate strands under 377A’s shadow.</a:t>
                      </a:r>
                      <a:endParaRPr lang="en-SG" sz="1200" dirty="0">
                        <a:effectLst/>
                        <a:latin typeface="Times New Roman" panose="02020603050405020304" pitchFamily="18" charset="0"/>
                        <a:ea typeface="Times New Roman" panose="02020603050405020304" pitchFamily="18" charset="0"/>
                      </a:endParaRPr>
                    </a:p>
                  </a:txBody>
                  <a:tcPr marL="58850" marR="58850" marT="40742" marB="40742"/>
                </a:tc>
                <a:extLst>
                  <a:ext uri="{0D108BD9-81ED-4DB2-BD59-A6C34878D82A}">
                    <a16:rowId xmlns:a16="http://schemas.microsoft.com/office/drawing/2014/main" val="1959994666"/>
                  </a:ext>
                </a:extLst>
              </a:tr>
            </a:tbl>
          </a:graphicData>
        </a:graphic>
      </p:graphicFrame>
    </p:spTree>
    <p:extLst>
      <p:ext uri="{BB962C8B-B14F-4D97-AF65-F5344CB8AC3E}">
        <p14:creationId xmlns:p14="http://schemas.microsoft.com/office/powerpoint/2010/main" val="2322592105"/>
      </p:ext>
    </p:extLst>
  </p:cSld>
  <p:clrMapOvr>
    <a:masterClrMapping/>
  </p:clrMapOvr>
</p:sld>
</file>

<file path=ppt/theme/theme1.xml><?xml version="1.0" encoding="utf-8"?>
<a:theme xmlns:a="http://schemas.openxmlformats.org/drawingml/2006/main" name="IAS">
  <a:themeElements>
    <a:clrScheme name="IAS - International AIDS Society">
      <a:dk1>
        <a:srgbClr val="000000"/>
      </a:dk1>
      <a:lt1>
        <a:srgbClr val="FFFFFF"/>
      </a:lt1>
      <a:dk2>
        <a:srgbClr val="E0001B"/>
      </a:dk2>
      <a:lt2>
        <a:srgbClr val="FFFFFF"/>
      </a:lt2>
      <a:accent1>
        <a:srgbClr val="E0001B"/>
      </a:accent1>
      <a:accent2>
        <a:srgbClr val="08BDBA"/>
      </a:accent2>
      <a:accent3>
        <a:srgbClr val="8A3FFC"/>
      </a:accent3>
      <a:accent4>
        <a:srgbClr val="FF8D00"/>
      </a:accent4>
      <a:accent5>
        <a:srgbClr val="346CFF"/>
      </a:accent5>
      <a:accent6>
        <a:srgbClr val="013B4F"/>
      </a:accent6>
      <a:hlink>
        <a:srgbClr val="E0001B"/>
      </a:hlink>
      <a:folHlink>
        <a:srgbClr val="E0001B"/>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Verdana.potx" id="{11DDC9E4-6D48-43DE-A3B8-28C4F459C354}" vid="{51CAA9E7-2A2E-4B3E-A290-A70F6AB0692E}"/>
    </a:ext>
  </a:extLst>
</a:theme>
</file>

<file path=ppt/theme/theme2.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61CE87F10B864DA0280F63BB4A3D2B" ma:contentTypeVersion="14" ma:contentTypeDescription="Create a new document." ma:contentTypeScope="" ma:versionID="cd4b295764537903e6943262e5a774a7">
  <xsd:schema xmlns:xsd="http://www.w3.org/2001/XMLSchema" xmlns:xs="http://www.w3.org/2001/XMLSchema" xmlns:p="http://schemas.microsoft.com/office/2006/metadata/properties" xmlns:ns2="6f1b9bc6-2beb-4fe1-9057-c43fb819d3c5" xmlns:ns3="1f585bdd-a617-42bc-81eb-b35688accb31" targetNamespace="http://schemas.microsoft.com/office/2006/metadata/properties" ma:root="true" ma:fieldsID="350b0424a935d05c1c550033df2cefbf" ns2:_="" ns3:_="">
    <xsd:import namespace="6f1b9bc6-2beb-4fe1-9057-c43fb819d3c5"/>
    <xsd:import namespace="1f585bdd-a617-42bc-81eb-b35688accb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b9bc6-2beb-4fe1-9057-c43fb819d3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585bdd-a617-42bc-81eb-b35688accb3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1b9bc6-2beb-4fe1-9057-c43fb819d3c5">
      <Terms xmlns="http://schemas.microsoft.com/office/infopath/2007/PartnerControls"/>
    </lcf76f155ced4ddcb4097134ff3c332f>
    <MediaLengthInSeconds xmlns="6f1b9bc6-2beb-4fe1-9057-c43fb819d3c5" xsi:nil="true"/>
  </documentManagement>
</p:properties>
</file>

<file path=customXml/itemProps1.xml><?xml version="1.0" encoding="utf-8"?>
<ds:datastoreItem xmlns:ds="http://schemas.openxmlformats.org/officeDocument/2006/customXml" ds:itemID="{3B18B9A9-589C-4AB1-A77F-C0696A20FDEA}">
  <ds:schemaRefs>
    <ds:schemaRef ds:uri="http://schemas.microsoft.com/sharepoint/v3/contenttype/forms"/>
  </ds:schemaRefs>
</ds:datastoreItem>
</file>

<file path=customXml/itemProps2.xml><?xml version="1.0" encoding="utf-8"?>
<ds:datastoreItem xmlns:ds="http://schemas.openxmlformats.org/officeDocument/2006/customXml" ds:itemID="{8E72A7FF-58D2-47FF-AE4E-946D96C2F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b9bc6-2beb-4fe1-9057-c43fb819d3c5"/>
    <ds:schemaRef ds:uri="1f585bdd-a617-42bc-81eb-b35688acc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06F776-15E1-4608-A05B-E8CEEC2417C7}">
  <ds:schemaRefs>
    <ds:schemaRef ds:uri="http://schemas.microsoft.com/office/2006/documentManagement/types"/>
    <ds:schemaRef ds:uri="http://purl.org/dc/terms/"/>
    <ds:schemaRef ds:uri="http://schemas.microsoft.com/office/2006/metadata/properties"/>
    <ds:schemaRef ds:uri="3e346f99-f4e2-45e2-8a11-ecfa7a59914d"/>
    <ds:schemaRef ds:uri="http://schemas.microsoft.com/office/infopath/2007/PartnerControls"/>
    <ds:schemaRef ds:uri="http://schemas.openxmlformats.org/package/2006/metadata/core-properties"/>
    <ds:schemaRef ds:uri="cca1fb59-c4b7-4cf4-b2e3-d11e70ba2877"/>
    <ds:schemaRef ds:uri="http://www.w3.org/XML/1998/namespace"/>
    <ds:schemaRef ds:uri="http://purl.org/dc/dcmitype/"/>
    <ds:schemaRef ds:uri="http://purl.org/dc/elements/1.1/"/>
    <ds:schemaRef ds:uri="6f1b9bc6-2beb-4fe1-9057-c43fb819d3c5"/>
  </ds:schemaRefs>
</ds:datastoreItem>
</file>

<file path=docProps/app.xml><?xml version="1.0" encoding="utf-8"?>
<Properties xmlns="http://schemas.openxmlformats.org/officeDocument/2006/extended-properties" xmlns:vt="http://schemas.openxmlformats.org/officeDocument/2006/docPropsVTypes">
  <Template>IAS</Template>
  <TotalTime>464</TotalTime>
  <Words>1462</Words>
  <Application>Microsoft Macintosh PowerPoint</Application>
  <PresentationFormat>Widescreen</PresentationFormat>
  <Paragraphs>108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Ping LCG Light</vt:lpstr>
      <vt:lpstr>Arial</vt:lpstr>
      <vt:lpstr>Times New Roman</vt:lpstr>
      <vt:lpstr>Verdana</vt:lpstr>
      <vt:lpstr>IAS</vt:lpstr>
      <vt:lpstr>Culturally-responsive advocacy strategies Lessons from Southeast Asia</vt:lpstr>
      <vt:lpstr>HIV and AIDS Activism</vt:lpstr>
      <vt:lpstr>HIV Advocacy in Southeast Asia</vt:lpstr>
      <vt:lpstr>Professional Movements and Activist Scholars</vt:lpstr>
      <vt:lpstr>Professional Movements as Advocacy</vt:lpstr>
      <vt:lpstr>Professional Movements (Thailand)</vt:lpstr>
      <vt:lpstr>Key Population-Led Health Services (Thailand)</vt:lpstr>
      <vt:lpstr>Pragmatic Resistance</vt:lpstr>
      <vt:lpstr>Political Economies And Advocacy</vt:lpstr>
      <vt:lpstr>Pragmatic Resistance in Singapore</vt:lpstr>
      <vt:lpstr>Bringing it together through RA 11166</vt:lpstr>
      <vt:lpstr>RA 11166 (The Philippines): December 2018</vt:lpstr>
      <vt:lpstr>RA 11166 (The Philippines)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Rayner Kay Jin TAN</dc:creator>
  <cp:lastModifiedBy>Rayner Kay Jin TAN</cp:lastModifiedBy>
  <cp:revision>11</cp:revision>
  <dcterms:created xsi:type="dcterms:W3CDTF">2026-07-04T05:14:43Z</dcterms:created>
  <dcterms:modified xsi:type="dcterms:W3CDTF">2026-07-08T01:24:21Z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0x010100FB61CE87F10B864DA0280F63BB4A3D2B</vt:lpwstr>
  </property>
  <property fmtid="{D5CDD505-2E9C-101B-9397-08002B2CF9AE}" pid="3" name="Order">
    <vt:r8>1783300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