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30"/>
  </p:notesMasterIdLst>
  <p:handoutMasterIdLst>
    <p:handoutMasterId r:id="rId31"/>
  </p:handoutMasterIdLst>
  <p:sldIdLst>
    <p:sldId id="287" r:id="rId5"/>
    <p:sldId id="257" r:id="rId6"/>
    <p:sldId id="2147483139" r:id="rId7"/>
    <p:sldId id="2147483124" r:id="rId8"/>
    <p:sldId id="2147483125" r:id="rId9"/>
    <p:sldId id="2147483138" r:id="rId10"/>
    <p:sldId id="2147483140" r:id="rId11"/>
    <p:sldId id="2147483141" r:id="rId12"/>
    <p:sldId id="2147483142" r:id="rId13"/>
    <p:sldId id="3232" r:id="rId14"/>
    <p:sldId id="3257" r:id="rId15"/>
    <p:sldId id="4140" r:id="rId16"/>
    <p:sldId id="2147483145" r:id="rId17"/>
    <p:sldId id="2147483144" r:id="rId18"/>
    <p:sldId id="2147483146" r:id="rId19"/>
    <p:sldId id="3264" r:id="rId20"/>
    <p:sldId id="2147483143" r:id="rId21"/>
    <p:sldId id="2147483129" r:id="rId22"/>
    <p:sldId id="2147483147" r:id="rId23"/>
    <p:sldId id="2147483148" r:id="rId24"/>
    <p:sldId id="2147483149" r:id="rId25"/>
    <p:sldId id="2147483150" r:id="rId26"/>
    <p:sldId id="2147483137" r:id="rId27"/>
    <p:sldId id="623" r:id="rId28"/>
    <p:sldId id="265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1" autoAdjust="0"/>
    <p:restoredTop sz="96301"/>
  </p:normalViewPr>
  <p:slideViewPr>
    <p:cSldViewPr snapToGrid="0" showGuides="1">
      <p:cViewPr varScale="1">
        <p:scale>
          <a:sx n="122" d="100"/>
          <a:sy n="122" d="100"/>
        </p:scale>
        <p:origin x="2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15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AAA520-F2F5-4EDD-89FF-112F506DB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Verdana" panose="020B060403050404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02F3C-8EFD-4B07-80ED-B2429D54C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BD4C-6D77-4375-88B2-8F24E3740D1D}" type="datetimeFigureOut">
              <a:rPr lang="de-DE" smtClean="0">
                <a:latin typeface="Verdana" panose="020B0604030504040204" pitchFamily="34" charset="0"/>
              </a:rPr>
              <a:t>03.07.26</a:t>
            </a:fld>
            <a:endParaRPr lang="de-DE" dirty="0">
              <a:latin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987F-84C1-40E0-A9D7-A8F4901E4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2F72-438D-4B28-B0F3-2E4B8F607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FE3-128E-4546-A5A8-7038C4C3160C}" type="slidenum">
              <a:rPr lang="de-DE" smtClean="0">
                <a:latin typeface="Verdana" panose="020B0604030504040204" pitchFamily="34" charset="0"/>
              </a:rPr>
              <a:t>‹#›</a:t>
            </a:fld>
            <a:endParaRPr lang="de-DE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6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59AF585C-AB1D-41F5-8A22-EE236ED1EB54}" type="datetimeFigureOut">
              <a:rPr lang="de-DE" smtClean="0"/>
              <a:pPr/>
              <a:t>03.07.26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F6DADB82-A706-4784-AE8E-3965AD040C7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5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4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Groups ‘especially’ needing advocacy – include straight talk, white stigma,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AB20F-AB69-B047-BB6B-9EBF77DE1D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40E9AE-AB8C-45D2-8169-8A8F93E9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2" y="1294944"/>
            <a:ext cx="8137526" cy="4762956"/>
          </a:xfrm>
        </p:spPr>
        <p:txBody>
          <a:bodyPr/>
          <a:lstStyle>
            <a:lvl1pPr>
              <a:lnSpc>
                <a:spcPct val="85000"/>
              </a:lnSpc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03A5B761-8BC0-42AF-81B9-7B9A73AAE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512" y="6248400"/>
            <a:ext cx="8137526" cy="3962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 err="1"/>
              <a:t>iasociety.org</a:t>
            </a:r>
            <a:endParaRPr lang="en-GB" sz="750" noProof="0" dirty="0"/>
          </a:p>
        </p:txBody>
      </p:sp>
    </p:spTree>
    <p:extLst>
      <p:ext uri="{BB962C8B-B14F-4D97-AF65-F5344CB8AC3E}">
        <p14:creationId xmlns:p14="http://schemas.microsoft.com/office/powerpoint/2010/main" val="395513010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 err="1"/>
              <a:t>iasociety.org</a:t>
            </a:r>
            <a:endParaRPr lang="en-GB" sz="75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EC23C-51C9-47E8-9EC0-51E75A99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401624"/>
            <a:ext cx="6192838" cy="115107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9E4F12-16AF-4CA2-9394-804A19491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552700"/>
            <a:ext cx="6192837" cy="3505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4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0222BDBD-0C76-472C-A496-F0F76AC3E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346588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277403974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5E3B62B-CF09-471B-9761-31105E803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81102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873831636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000E4-2BD5-435D-AE69-C20EC0E3F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3725862" y="1346515"/>
            <a:ext cx="8131175" cy="4711385"/>
          </a:xfrm>
        </p:spPr>
        <p:txBody>
          <a:bodyPr/>
          <a:lstStyle>
            <a:lvl1pPr marL="266700" indent="-266700">
              <a:lnSpc>
                <a:spcPct val="90000"/>
              </a:lnSpc>
              <a:buFont typeface="Ping LCG Light" pitchFamily="50" charset="0"/>
              <a:buChar char="»"/>
              <a:defRPr sz="4200">
                <a:solidFill>
                  <a:schemeClr val="accent1"/>
                </a:solidFill>
              </a:defRPr>
            </a:lvl1pPr>
            <a:lvl2pPr marL="182563" indent="0" algn="r">
              <a:lnSpc>
                <a:spcPct val="9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ct val="90000"/>
              </a:lnSpc>
              <a:defRPr sz="4200"/>
            </a:lvl3pPr>
            <a:lvl4pPr>
              <a:lnSpc>
                <a:spcPct val="90000"/>
              </a:lnSpc>
              <a:defRPr sz="4200"/>
            </a:lvl4pPr>
            <a:lvl5pPr>
              <a:lnSpc>
                <a:spcPct val="90000"/>
              </a:lnSpc>
              <a:defRPr sz="4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1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4967182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874D-DF8D-7154-1283-AEFED2D31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DD905-B4C5-8E5A-70B2-69C273F15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668E3-E705-AE1A-82BE-6460EE0D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5E0BF-94C2-D34B-AB9B-0492A06B5CEB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6C42E-5208-22FF-CD85-FA1BBD3C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BCBC9-3FDE-46FB-5581-8AAD52EC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F75C-37CE-4148-A924-EF81CDB2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6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97AD9D-CB55-4687-8CA2-BD97C7BC954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401624"/>
            <a:ext cx="619283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34E4A2-260E-40E9-AC47-DF4CBDE6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766059"/>
            <a:ext cx="6192837" cy="3291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4889AC-79BD-4225-8067-CB3E052B3B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42913" y="6276101"/>
            <a:ext cx="313086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541A-BF46-4134-A473-7ECADFE5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725863" y="6276101"/>
            <a:ext cx="2909887" cy="24431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Topic Lore Ipsum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33CDCE-25B5-4F69-9C0F-55D421676E2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9740"/>
            <a:ext cx="728662" cy="266127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F71E3A17-EFE3-5197-097A-FA51ED30138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9740"/>
            <a:ext cx="728662" cy="2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663" indent="-22066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55638" indent="-2127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1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4407" userDrawn="1">
          <p15:clr>
            <a:srgbClr val="F26B43"/>
          </p15:clr>
        </p15:guide>
        <p15:guide id="7" pos="279" userDrawn="1">
          <p15:clr>
            <a:srgbClr val="F26B43"/>
          </p15:clr>
        </p15:guide>
        <p15:guide id="8" pos="7469" userDrawn="1">
          <p15:clr>
            <a:srgbClr val="F26B43"/>
          </p15:clr>
        </p15:guide>
        <p15:guide id="9" pos="4180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lus.iasociety.org/all-courses/introduction-advocacy-hiv-healthcare-providers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9F560-D0D1-4B76-8B86-EA3E033B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66" y="1294944"/>
            <a:ext cx="10774472" cy="476295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HIV Advocacy: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A Role for Everyone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D70F63-F5E4-490E-9A28-8139D161C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131" y="4295314"/>
            <a:ext cx="11215907" cy="833733"/>
          </a:xfrm>
        </p:spPr>
        <p:txBody>
          <a:bodyPr/>
          <a:lstStyle/>
          <a:p>
            <a:pPr algn="r"/>
            <a:r>
              <a:rPr lang="en-US" sz="2400" b="1" dirty="0"/>
              <a:t>Tristan J Barber MA MD FRCP</a:t>
            </a:r>
          </a:p>
          <a:p>
            <a:pPr algn="r"/>
            <a:r>
              <a:rPr lang="en-US" sz="2000" dirty="0"/>
              <a:t>Consultant in HIV Medicine, Royal Free London NHS Foundation Trust, London UK</a:t>
            </a:r>
          </a:p>
          <a:p>
            <a:pPr algn="r"/>
            <a:r>
              <a:rPr lang="en-US" sz="2000" dirty="0"/>
              <a:t>Honorary Associate Professor, Institute for Global Health, University College London</a:t>
            </a:r>
          </a:p>
          <a:p>
            <a:pPr algn="r"/>
            <a:r>
              <a:rPr lang="en-US" sz="2000" dirty="0"/>
              <a:t>Chair, British HIV Association (BHIVA)</a:t>
            </a:r>
          </a:p>
        </p:txBody>
      </p:sp>
    </p:spTree>
    <p:extLst>
      <p:ext uri="{BB962C8B-B14F-4D97-AF65-F5344CB8AC3E}">
        <p14:creationId xmlns:p14="http://schemas.microsoft.com/office/powerpoint/2010/main" val="101902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0B7BBF-477A-9544-81F3-5EEF2CD29B94}"/>
              </a:ext>
            </a:extLst>
          </p:cNvPr>
          <p:cNvCxnSpPr/>
          <p:nvPr/>
        </p:nvCxnSpPr>
        <p:spPr>
          <a:xfrm>
            <a:off x="6096000" y="757456"/>
            <a:ext cx="0" cy="5422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C3DA24-C52A-9D44-96A1-440FCB0C930D}"/>
              </a:ext>
            </a:extLst>
          </p:cNvPr>
          <p:cNvCxnSpPr/>
          <p:nvPr/>
        </p:nvCxnSpPr>
        <p:spPr>
          <a:xfrm>
            <a:off x="1575515" y="3441879"/>
            <a:ext cx="90409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66E2A7-FBB2-8C4E-9308-1B7804F2E28E}"/>
              </a:ext>
            </a:extLst>
          </p:cNvPr>
          <p:cNvSpPr txBox="1"/>
          <p:nvPr/>
        </p:nvSpPr>
        <p:spPr>
          <a:xfrm>
            <a:off x="1405246" y="1895776"/>
            <a:ext cx="318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Before 1996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FE585-2ED6-694B-BFD4-6B44EC235A45}"/>
              </a:ext>
            </a:extLst>
          </p:cNvPr>
          <p:cNvSpPr txBox="1"/>
          <p:nvPr/>
        </p:nvSpPr>
        <p:spPr>
          <a:xfrm>
            <a:off x="6765702" y="1875227"/>
            <a:ext cx="318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8E55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1996 - 2005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981006-164A-9A43-A140-CE0A07B9FE3D}"/>
              </a:ext>
            </a:extLst>
          </p:cNvPr>
          <p:cNvSpPr txBox="1"/>
          <p:nvPr/>
        </p:nvSpPr>
        <p:spPr>
          <a:xfrm>
            <a:off x="1405245" y="4451526"/>
            <a:ext cx="318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2005 - 2015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38A9A-5D0E-D740-B2D3-1DB04ED0B8A6}"/>
              </a:ext>
            </a:extLst>
          </p:cNvPr>
          <p:cNvSpPr txBox="1"/>
          <p:nvPr/>
        </p:nvSpPr>
        <p:spPr>
          <a:xfrm>
            <a:off x="6765701" y="4451526"/>
            <a:ext cx="318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After 2015</a:t>
            </a:r>
          </a:p>
        </p:txBody>
      </p:sp>
    </p:spTree>
    <p:extLst>
      <p:ext uri="{BB962C8B-B14F-4D97-AF65-F5344CB8AC3E}">
        <p14:creationId xmlns:p14="http://schemas.microsoft.com/office/powerpoint/2010/main" val="237509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CT UP Was Unofficially Founded 33 Years Ago, Changing the Face of Queer  Activism | Hornet, the Gay Social Network">
            <a:extLst>
              <a:ext uri="{FF2B5EF4-FFF2-40B4-BE49-F238E27FC236}">
                <a16:creationId xmlns:a16="http://schemas.microsoft.com/office/drawing/2014/main" id="{609712B2-1FDE-0046-A7B7-0AC23BE3A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 bwMode="auto">
          <a:xfrm>
            <a:off x="1408386" y="809296"/>
            <a:ext cx="10101145" cy="56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61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End Violence Against Sex Workers ...">
            <a:extLst>
              <a:ext uri="{FF2B5EF4-FFF2-40B4-BE49-F238E27FC236}">
                <a16:creationId xmlns:a16="http://schemas.microsoft.com/office/drawing/2014/main" id="{C019EAFE-BF8E-A287-E630-4BBE05D7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946" y="650497"/>
            <a:ext cx="2475653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op 10 Facts About Africa! - Fun Kids ...">
            <a:extLst>
              <a:ext uri="{FF2B5EF4-FFF2-40B4-BE49-F238E27FC236}">
                <a16:creationId xmlns:a16="http://schemas.microsoft.com/office/drawing/2014/main" id="{FB2F1D36-6666-164C-9641-736382F5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6781" y="650497"/>
            <a:ext cx="2468623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njection drug users at four times ...">
            <a:extLst>
              <a:ext uri="{FF2B5EF4-FFF2-40B4-BE49-F238E27FC236}">
                <a16:creationId xmlns:a16="http://schemas.microsoft.com/office/drawing/2014/main" id="{362CA953-D134-C3C1-C12B-A24E8BA35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2704" y="616514"/>
            <a:ext cx="3252903" cy="24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DBFB76A-2FC7-A072-98C1-249B4DBC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946" y="3735872"/>
            <a:ext cx="2471631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sgender flag - Wikipedia">
            <a:extLst>
              <a:ext uri="{FF2B5EF4-FFF2-40B4-BE49-F238E27FC236}">
                <a16:creationId xmlns:a16="http://schemas.microsoft.com/office/drawing/2014/main" id="{4B64069E-D5A6-2046-6365-2643DDFA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2704" y="3622477"/>
            <a:ext cx="1659001" cy="11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GBTQ people - Wikipedia">
            <a:extLst>
              <a:ext uri="{FF2B5EF4-FFF2-40B4-BE49-F238E27FC236}">
                <a16:creationId xmlns:a16="http://schemas.microsoft.com/office/drawing/2014/main" id="{7DD97462-2B1E-2F61-4DDB-DD227547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8609" y="5023216"/>
            <a:ext cx="1826998" cy="11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Red Crescent HIV/AIDS Network (ART ...">
            <a:extLst>
              <a:ext uri="{FF2B5EF4-FFF2-40B4-BE49-F238E27FC236}">
                <a16:creationId xmlns:a16="http://schemas.microsoft.com/office/drawing/2014/main" id="{FF52896E-6527-E9B7-89E9-AFC6BE57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92" y="4058017"/>
            <a:ext cx="1930399" cy="19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C2082-5BC7-93BA-2787-2BF469656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116E-7F45-3BBD-E883-D4EDBBA8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167890"/>
            <a:ext cx="10130495" cy="1260000"/>
          </a:xfrm>
        </p:spPr>
        <p:txBody>
          <a:bodyPr/>
          <a:lstStyle/>
          <a:p>
            <a:r>
              <a:rPr lang="en-GB" dirty="0"/>
              <a:t>In The HIV Sector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94C8D-77B0-1FFC-C082-4E8A31F1E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196663"/>
            <a:ext cx="11139487" cy="446689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56254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D009C3-2E07-15BA-1AF6-41826421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75" y="591031"/>
            <a:ext cx="10760075" cy="5675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30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08264-3F4D-896D-AC1D-11DF3A31C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A8FF7-32A3-606D-FB98-E3F86349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167890"/>
            <a:ext cx="10130495" cy="1260000"/>
          </a:xfrm>
        </p:spPr>
        <p:txBody>
          <a:bodyPr/>
          <a:lstStyle/>
          <a:p>
            <a:r>
              <a:rPr lang="en-GB" dirty="0"/>
              <a:t>In The HIV Sector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567CA-A9F6-4949-828B-84B5E334C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196663"/>
            <a:ext cx="11139487" cy="446689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Community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9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50762-23DF-2589-740B-07B175B5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52" y="1346735"/>
            <a:ext cx="3854945" cy="18889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70E59-F0EE-081B-F304-5CEE3122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054004"/>
            <a:ext cx="3854945" cy="1860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41CAD-21FE-5C3A-4C19-CF89964A3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613113"/>
            <a:ext cx="6410084" cy="38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9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9B11E4-EAE8-1ECA-09E9-AFED5907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345" y="1175822"/>
            <a:ext cx="8761722" cy="47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13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BACF61-2AFD-8B28-2663-AD5956BD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14" y="960960"/>
            <a:ext cx="4787900" cy="139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6AA10C-AD84-8808-1614-7250D791E67C}"/>
              </a:ext>
            </a:extLst>
          </p:cNvPr>
          <p:cNvSpPr txBox="1"/>
          <p:nvPr/>
        </p:nvSpPr>
        <p:spPr>
          <a:xfrm>
            <a:off x="10293927" y="1122218"/>
            <a:ext cx="677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6AA129-4625-D8D8-5713-74901B92F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67" y="5897040"/>
            <a:ext cx="3602421" cy="648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53F5F5-4F05-3CA1-37E2-5BFE40683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184" y="4602855"/>
            <a:ext cx="1411233" cy="1130739"/>
          </a:xfrm>
          <a:prstGeom prst="rect">
            <a:avLst/>
          </a:prstGeom>
        </p:spPr>
      </p:pic>
      <p:pic>
        <p:nvPicPr>
          <p:cNvPr id="2" name="Picture 1" descr="EATG - European Aids Treatment Group">
            <a:extLst>
              <a:ext uri="{FF2B5EF4-FFF2-40B4-BE49-F238E27FC236}">
                <a16:creationId xmlns:a16="http://schemas.microsoft.com/office/drawing/2014/main" id="{FB323E47-45C9-8705-3364-0B18D6145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375" y="1628705"/>
            <a:ext cx="3963714" cy="1458509"/>
          </a:xfrm>
          <a:prstGeom prst="rect">
            <a:avLst/>
          </a:prstGeom>
        </p:spPr>
      </p:pic>
      <p:pic>
        <p:nvPicPr>
          <p:cNvPr id="3" name="Picture 2" descr="HIV and AIDS: Breaking the Cycle of Vulnerability | Skillshare">
            <a:extLst>
              <a:ext uri="{FF2B5EF4-FFF2-40B4-BE49-F238E27FC236}">
                <a16:creationId xmlns:a16="http://schemas.microsoft.com/office/drawing/2014/main" id="{BB0245A2-1186-C49C-9133-0A2D964B2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384" y="2614249"/>
            <a:ext cx="1972459" cy="2958688"/>
          </a:xfrm>
          <a:prstGeom prst="rect">
            <a:avLst/>
          </a:prstGeom>
        </p:spPr>
      </p:pic>
      <p:pic>
        <p:nvPicPr>
          <p:cNvPr id="4" name="Picture 3" descr="Rwanda: Human Rights Group Marks World AIDS Day by Supporting LGBTQ+ Refugees with HIV/AIDS – Rwanda inspirer">
            <a:extLst>
              <a:ext uri="{FF2B5EF4-FFF2-40B4-BE49-F238E27FC236}">
                <a16:creationId xmlns:a16="http://schemas.microsoft.com/office/drawing/2014/main" id="{DE886775-1A39-3F4E-B72C-D55199FEA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109" y="3770787"/>
            <a:ext cx="2631309" cy="2631309"/>
          </a:xfrm>
          <a:prstGeom prst="rect">
            <a:avLst/>
          </a:prstGeom>
        </p:spPr>
      </p:pic>
      <p:pic>
        <p:nvPicPr>
          <p:cNvPr id="5" name="Picture 4" descr="CHANGE: Community Health &amp; HIV advocates navigating global emergencies">
            <a:extLst>
              <a:ext uri="{FF2B5EF4-FFF2-40B4-BE49-F238E27FC236}">
                <a16:creationId xmlns:a16="http://schemas.microsoft.com/office/drawing/2014/main" id="{BF9005FF-3ECF-03F3-81D9-C0FFE2EB9B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73" y="2587685"/>
            <a:ext cx="38989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9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314E-03BF-B775-E441-E64D211A4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CCD5-DBC4-B512-B5AD-15966F34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167890"/>
            <a:ext cx="10130495" cy="1260000"/>
          </a:xfrm>
        </p:spPr>
        <p:txBody>
          <a:bodyPr/>
          <a:lstStyle/>
          <a:p>
            <a:r>
              <a:rPr lang="en-GB" dirty="0"/>
              <a:t>In The HIV Sector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00BF-63C7-B33C-3A34-74D456046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196663"/>
            <a:ext cx="11139487" cy="4466896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Insitutional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6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5345-55FD-1483-2A53-89A11B46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7C68A-D9FD-2D59-1A8D-AA8C587DD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 with regard to this talk</a:t>
            </a:r>
          </a:p>
        </p:txBody>
      </p:sp>
    </p:spTree>
    <p:extLst>
      <p:ext uri="{BB962C8B-B14F-4D97-AF65-F5344CB8AC3E}">
        <p14:creationId xmlns:p14="http://schemas.microsoft.com/office/powerpoint/2010/main" val="273631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0B43-748A-7529-5FD2-F7D26C42E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40AD8C-F202-5D5C-C61D-E4D150EB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620" y="5121679"/>
            <a:ext cx="4640404" cy="979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5B877-6D12-0AE0-48F6-4618EE0F9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824" y="4162275"/>
            <a:ext cx="17272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1DD89-BA26-3D02-1A80-3FA7EDB8F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829" y="474399"/>
            <a:ext cx="3074195" cy="2455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B63D7-01A9-9F62-B39E-135E47375A64}"/>
              </a:ext>
            </a:extLst>
          </p:cNvPr>
          <p:cNvSpPr txBox="1"/>
          <p:nvPr/>
        </p:nvSpPr>
        <p:spPr>
          <a:xfrm>
            <a:off x="11153665" y="937552"/>
            <a:ext cx="677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Picture 1" descr="UNAIDS | United Nations">
            <a:extLst>
              <a:ext uri="{FF2B5EF4-FFF2-40B4-BE49-F238E27FC236}">
                <a16:creationId xmlns:a16="http://schemas.microsoft.com/office/drawing/2014/main" id="{8E5C7DFC-02C3-00EC-BF0A-851607193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69" y="1460500"/>
            <a:ext cx="3022600" cy="1968500"/>
          </a:xfrm>
          <a:prstGeom prst="rect">
            <a:avLst/>
          </a:prstGeom>
        </p:spPr>
      </p:pic>
      <p:pic>
        <p:nvPicPr>
          <p:cNvPr id="3" name="Picture 2" descr="File:WHO logo.svg - Wikimedia Commons">
            <a:extLst>
              <a:ext uri="{FF2B5EF4-FFF2-40B4-BE49-F238E27FC236}">
                <a16:creationId xmlns:a16="http://schemas.microsoft.com/office/drawing/2014/main" id="{4FB22E1F-AF0A-51D8-94C1-D2DAEAA68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983" y="736600"/>
            <a:ext cx="1397000" cy="1447800"/>
          </a:xfrm>
          <a:prstGeom prst="rect">
            <a:avLst/>
          </a:prstGeom>
        </p:spPr>
      </p:pic>
      <p:pic>
        <p:nvPicPr>
          <p:cNvPr id="4" name="Picture 3" descr="The Global Fund to Fight AIDS, Tuberculosis and Malaria | EPF">
            <a:extLst>
              <a:ext uri="{FF2B5EF4-FFF2-40B4-BE49-F238E27FC236}">
                <a16:creationId xmlns:a16="http://schemas.microsoft.com/office/drawing/2014/main" id="{4D6808D6-8A0E-3CB4-6EDF-0CD255336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69" y="3127225"/>
            <a:ext cx="3886200" cy="2070100"/>
          </a:xfrm>
          <a:prstGeom prst="rect">
            <a:avLst/>
          </a:prstGeom>
        </p:spPr>
      </p:pic>
      <p:pic>
        <p:nvPicPr>
          <p:cNvPr id="5" name="Picture 4" descr="EACS (@EACSociety) / Posts / X">
            <a:extLst>
              <a:ext uri="{FF2B5EF4-FFF2-40B4-BE49-F238E27FC236}">
                <a16:creationId xmlns:a16="http://schemas.microsoft.com/office/drawing/2014/main" id="{23C8234A-D7BD-A6F5-60ED-CE4EA6540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958" y="4909403"/>
            <a:ext cx="1948597" cy="1948597"/>
          </a:xfrm>
          <a:prstGeom prst="rect">
            <a:avLst/>
          </a:prstGeom>
        </p:spPr>
      </p:pic>
      <p:pic>
        <p:nvPicPr>
          <p:cNvPr id="6" name="Picture 5" descr="IAS - International AIDS Society | Geneva">
            <a:extLst>
              <a:ext uri="{FF2B5EF4-FFF2-40B4-BE49-F238E27FC236}">
                <a16:creationId xmlns:a16="http://schemas.microsoft.com/office/drawing/2014/main" id="{8678CD49-8793-51E1-D9C1-594BAC03E2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9401" y="2483623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9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3054-138E-3352-71A5-778F80FD8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439D-D11A-006F-87F9-B1A16F78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01624"/>
            <a:ext cx="10130495" cy="1260000"/>
          </a:xfrm>
        </p:spPr>
        <p:txBody>
          <a:bodyPr/>
          <a:lstStyle/>
          <a:p>
            <a:r>
              <a:rPr lang="en-GB" dirty="0"/>
              <a:t>Importantly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04156-6AE2-B570-6059-C491E90C9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661624"/>
            <a:ext cx="11139487" cy="3291841"/>
          </a:xfrm>
        </p:spPr>
        <p:txBody>
          <a:bodyPr>
            <a:normAutofit/>
          </a:bodyPr>
          <a:lstStyle/>
          <a:p>
            <a:r>
              <a:rPr lang="en-GB" b="1" dirty="0"/>
              <a:t>Getting to zero new HIV infections, zero stigma and discrimination, and zero AIDS-related deaths depends on meeting people where they are, with empathy, understanding and support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88772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61B06-87ED-D7ED-0BDC-B938812DA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50D7-B241-9AFD-5FB1-AA63C8FC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01624"/>
            <a:ext cx="10130495" cy="1260000"/>
          </a:xfrm>
        </p:spPr>
        <p:txBody>
          <a:bodyPr/>
          <a:lstStyle/>
          <a:p>
            <a:r>
              <a:rPr lang="en-GB" dirty="0"/>
              <a:t>Importantly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1911-D69F-21F0-BF51-13370A3A6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661624"/>
            <a:ext cx="11139487" cy="3291841"/>
          </a:xfrm>
        </p:spPr>
        <p:txBody>
          <a:bodyPr>
            <a:normAutofit/>
          </a:bodyPr>
          <a:lstStyle/>
          <a:p>
            <a:r>
              <a:rPr lang="en-GB" b="1" dirty="0"/>
              <a:t>Getting to zero new HIV infections, zero stigma and discrimination, and zero AIDS-related deaths depends on meeting people where they are, with empathy, understanding and support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FF0000"/>
                </a:solidFill>
              </a:rPr>
              <a:t>Advocacy (and peer support) are not optional. They are </a:t>
            </a:r>
            <a:r>
              <a:rPr lang="en-GB" b="1" dirty="0" err="1">
                <a:solidFill>
                  <a:srgbClr val="FF0000"/>
                </a:solidFill>
              </a:rPr>
              <a:t>ESSENTlAL</a:t>
            </a:r>
            <a:r>
              <a:rPr lang="en-GB" b="1" dirty="0">
                <a:solidFill>
                  <a:srgbClr val="FF0000"/>
                </a:solidFill>
              </a:rPr>
              <a:t>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11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8846C-467A-66F3-1D1A-DF485F17D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39" y="5948855"/>
            <a:ext cx="11276121" cy="66609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 tooltip="Original URL:&#10;https://plus.iasociety.org/all-courses/introduction-advocacy-hiv-healthcare-providers&#10;&#10;Click to follow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https://plus.iasociety.org/all-courses/introduction-advocacy-hiv-healthcare-providers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CE48E-30FE-6A43-EDD1-BD19D644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39" y="243052"/>
            <a:ext cx="10939302" cy="4717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23C9BF-283E-7B50-FA80-2FB31B40EBA6}"/>
              </a:ext>
            </a:extLst>
          </p:cNvPr>
          <p:cNvSpPr txBox="1"/>
          <p:nvPr/>
        </p:nvSpPr>
        <p:spPr>
          <a:xfrm>
            <a:off x="11183007" y="3100552"/>
            <a:ext cx="409903" cy="1194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0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-HAPPY-HIV-facebook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40" y="1133537"/>
            <a:ext cx="9108520" cy="4590925"/>
          </a:xfrm>
          <a:prstGeom prst="rect">
            <a:avLst/>
          </a:prstGeom>
          <a:blipFill dpi="0" rotWithShape="1">
            <a:blip r:embed="rId3">
              <a:alphaModFix amt="47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87575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B226D-2B62-A0A5-63C8-53B81447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AABFA-99B9-70F1-43C2-4A66BAE0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3" y="1059940"/>
            <a:ext cx="11234165" cy="67710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  <a:cs typeface="Segoe UI" panose="020B0502040204020203" pitchFamily="34" charset="0"/>
              </a:rPr>
              <a:t>Thank You!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81B4C2-48C6-F62E-D4B4-FE05BE05217F}"/>
              </a:ext>
            </a:extLst>
          </p:cNvPr>
          <p:cNvSpPr txBox="1">
            <a:spLocks/>
          </p:cNvSpPr>
          <p:nvPr/>
        </p:nvSpPr>
        <p:spPr>
          <a:xfrm>
            <a:off x="673100" y="1337198"/>
            <a:ext cx="11063288" cy="487310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Khmer Sangam MN"/>
              </a:rPr>
              <a:t>				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Calibri Light" panose="020F030202020403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Calibri Light" panose="020F0302020204030204" pitchFamily="34" charset="0"/>
              </a:rPr>
              <a:t>			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	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Lato" panose="020F0502020204030203" pitchFamily="34" charset="0"/>
                <a:cs typeface="Segoe UI" panose="020B0502040204020203" pitchFamily="34" charset="0"/>
              </a:rPr>
              <a:t>t.barber@nhs.net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		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@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tristanjbarber.bsky.social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Segoe UI" panose="020B0502040204020203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Segoe UI" panose="020B0502040204020203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				https://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www.linkedin.com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anose="020B0502040204020203" pitchFamily="34" charset="0"/>
              </a:rPr>
              <a:t>/in/tristan-barber-0ab54317/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Arial" panose="020B0604020202020204" pitchFamily="34" charset="0"/>
              </a:rPr>
              <a:t>	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Lato" panose="020F0502020204030203" pitchFamily="34" charset="0"/>
              <a:cs typeface="Calibri Light" panose="020F030202020403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mail-512.png">
            <a:extLst>
              <a:ext uri="{FF2B5EF4-FFF2-40B4-BE49-F238E27FC236}">
                <a16:creationId xmlns:a16="http://schemas.microsoft.com/office/drawing/2014/main" id="{F6ABEC41-CCF7-204E-13D1-E4E1641B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78" y="2136898"/>
            <a:ext cx="885944" cy="664459"/>
          </a:xfrm>
          <a:prstGeom prst="rect">
            <a:avLst/>
          </a:prstGeom>
        </p:spPr>
      </p:pic>
      <p:pic>
        <p:nvPicPr>
          <p:cNvPr id="6" name="Picture 5" descr="Bluesky - Wikipedia">
            <a:extLst>
              <a:ext uri="{FF2B5EF4-FFF2-40B4-BE49-F238E27FC236}">
                <a16:creationId xmlns:a16="http://schemas.microsoft.com/office/drawing/2014/main" id="{A01F4EFB-BC22-B42C-8112-1226194D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79" y="3167194"/>
            <a:ext cx="753636" cy="66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e:LinkedIn icon.svg - Wikimedia Commons">
            <a:extLst>
              <a:ext uri="{FF2B5EF4-FFF2-40B4-BE49-F238E27FC236}">
                <a16:creationId xmlns:a16="http://schemas.microsoft.com/office/drawing/2014/main" id="{71DDCF23-E429-B237-1B93-68446C604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78" y="4204000"/>
            <a:ext cx="753636" cy="7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4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ADF70-DCEF-9417-97C9-933FD9A7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D1D4-0CA5-960D-213F-BF06BA68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Advocacy?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4C015-1166-E2DA-ACC7-B8C736761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766059"/>
            <a:ext cx="10393253" cy="3291841"/>
          </a:xfrm>
        </p:spPr>
        <p:txBody>
          <a:bodyPr>
            <a:normAutofit/>
          </a:bodyPr>
          <a:lstStyle/>
          <a:p>
            <a:r>
              <a:rPr lang="en-GB" dirty="0"/>
              <a:t>Advocacy is the act of publicly supporting, representing, or speaking up for a cause, an idea, or an individual's rights. It involves taking action to help ensure that a person’s voice is heard or that specific social, legal, or systemic changes are made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89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B61F-E59A-0E2F-B876-613F69A7A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Advocacy?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21A0B-E825-6FB2-F4F7-C9D2E6F5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766059"/>
            <a:ext cx="10393253" cy="3291841"/>
          </a:xfrm>
        </p:spPr>
        <p:txBody>
          <a:bodyPr>
            <a:normAutofit/>
          </a:bodyPr>
          <a:lstStyle/>
          <a:p>
            <a:r>
              <a:rPr lang="en-GB" dirty="0"/>
              <a:t>Advocacy is the act of publicly supporting, representing, or speaking up for a cause, an idea, or an individual's rights. It involves taking action to help ensure that a person’s voice is heard or that specific social, legal, or systemic changes are made</a:t>
            </a:r>
          </a:p>
          <a:p>
            <a:endParaRPr lang="en-GB" dirty="0"/>
          </a:p>
          <a:p>
            <a:r>
              <a:rPr lang="en-GB" dirty="0"/>
              <a:t>The concept spans several distinct areas, which can be broken down by how and where they are used:</a:t>
            </a:r>
          </a:p>
        </p:txBody>
      </p:sp>
    </p:spTree>
    <p:extLst>
      <p:ext uri="{BB962C8B-B14F-4D97-AF65-F5344CB8AC3E}">
        <p14:creationId xmlns:p14="http://schemas.microsoft.com/office/powerpoint/2010/main" val="129176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079B6-A727-B1B9-2E3E-4383FAA3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01624"/>
            <a:ext cx="7555459" cy="1260000"/>
          </a:xfrm>
        </p:spPr>
        <p:txBody>
          <a:bodyPr/>
          <a:lstStyle/>
          <a:p>
            <a:r>
              <a:rPr lang="en-GB" b="1" dirty="0"/>
              <a:t>1. Individual Advocacy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A018-200A-2465-E51F-8BF18222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661624"/>
            <a:ext cx="11139487" cy="3291841"/>
          </a:xfrm>
        </p:spPr>
        <p:txBody>
          <a:bodyPr>
            <a:normAutofit/>
          </a:bodyPr>
          <a:lstStyle/>
          <a:p>
            <a:r>
              <a:rPr lang="en-GB" dirty="0"/>
              <a:t>This type focuses on supporting a single person. An </a:t>
            </a:r>
            <a:r>
              <a:rPr lang="en-GB" b="1" dirty="0"/>
              <a:t>advocate</a:t>
            </a:r>
            <a:r>
              <a:rPr lang="en-GB" dirty="0"/>
              <a:t> helps someone articulate their needs, understand their options, and secure their rights when dealing with authorities, healthcare systems, or social services.</a:t>
            </a:r>
          </a:p>
          <a:p>
            <a:endParaRPr lang="en-GB" dirty="0"/>
          </a:p>
          <a:p>
            <a:r>
              <a:rPr lang="en-GB" b="1" dirty="0"/>
              <a:t>Key traits:</a:t>
            </a:r>
            <a:r>
              <a:rPr lang="en-GB" dirty="0"/>
              <a:t> Advocates do not make decisions for the person; rather, they stand by their side to ensure their wishes are respected.</a:t>
            </a:r>
          </a:p>
          <a:p>
            <a:endParaRPr lang="en-GB" b="1" dirty="0"/>
          </a:p>
          <a:p>
            <a:r>
              <a:rPr lang="en-GB" b="1" dirty="0"/>
              <a:t>Self-Advocacy:</a:t>
            </a:r>
            <a:r>
              <a:rPr lang="en-GB" dirty="0"/>
              <a:t> The ability to speak up and represent one's own interests and needs.</a:t>
            </a:r>
          </a:p>
        </p:txBody>
      </p:sp>
    </p:spTree>
    <p:extLst>
      <p:ext uri="{BB962C8B-B14F-4D97-AF65-F5344CB8AC3E}">
        <p14:creationId xmlns:p14="http://schemas.microsoft.com/office/powerpoint/2010/main" val="32359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BE652-5841-0760-420D-AABD17CD5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53568-71B3-708F-6A7C-FD9E8F37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01624"/>
            <a:ext cx="10130495" cy="1260000"/>
          </a:xfrm>
        </p:spPr>
        <p:txBody>
          <a:bodyPr/>
          <a:lstStyle/>
          <a:p>
            <a:r>
              <a:rPr lang="en-GB" dirty="0"/>
              <a:t>2. Systemic &amp; Cause Advocacy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926F9-9A72-B577-7532-FF10A0411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661624"/>
            <a:ext cx="11139487" cy="3291841"/>
          </a:xfrm>
        </p:spPr>
        <p:txBody>
          <a:bodyPr>
            <a:normAutofit/>
          </a:bodyPr>
          <a:lstStyle/>
          <a:p>
            <a:r>
              <a:rPr lang="en-GB" dirty="0"/>
              <a:t>This involves large-scale efforts to influence decisions within political, economic, or social institutions to bring about change</a:t>
            </a:r>
          </a:p>
          <a:p>
            <a:endParaRPr lang="en-GB" dirty="0"/>
          </a:p>
          <a:p>
            <a:r>
              <a:rPr lang="en-GB" b="1" dirty="0"/>
              <a:t>Grassroots &amp; Campaigns:</a:t>
            </a:r>
            <a:r>
              <a:rPr lang="en-GB" dirty="0"/>
              <a:t> Organizing public support, protests, or awareness campaigns to change public opinion.</a:t>
            </a:r>
          </a:p>
          <a:p>
            <a:endParaRPr lang="en-GB" b="1" dirty="0"/>
          </a:p>
          <a:p>
            <a:r>
              <a:rPr lang="en-GB" b="1" dirty="0"/>
              <a:t>Lobbying:</a:t>
            </a:r>
            <a:r>
              <a:rPr lang="en-GB" dirty="0"/>
              <a:t> Engaging directly with lawmakers and policymakers to change laws or budget allocations.</a:t>
            </a:r>
          </a:p>
        </p:txBody>
      </p:sp>
    </p:spTree>
    <p:extLst>
      <p:ext uri="{BB962C8B-B14F-4D97-AF65-F5344CB8AC3E}">
        <p14:creationId xmlns:p14="http://schemas.microsoft.com/office/powerpoint/2010/main" val="51557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4528-56A6-3AF9-AC56-AB3D4D7A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BEC5-DDC3-4742-2EEA-6EB67764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01624"/>
            <a:ext cx="10130495" cy="1260000"/>
          </a:xfrm>
        </p:spPr>
        <p:txBody>
          <a:bodyPr/>
          <a:lstStyle/>
          <a:p>
            <a:r>
              <a:rPr lang="en-GB" dirty="0"/>
              <a:t>3. Legal Advocacy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4724E-24DD-E25F-1038-5F97229D3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661624"/>
            <a:ext cx="11139487" cy="3291841"/>
          </a:xfrm>
        </p:spPr>
        <p:txBody>
          <a:bodyPr>
            <a:normAutofit/>
          </a:bodyPr>
          <a:lstStyle/>
          <a:p>
            <a:r>
              <a:rPr lang="en-GB" dirty="0"/>
              <a:t>In a legal context, advocacy refers to the work a lawyer (such as a barrister) does to represent a client's case and defend their interests in a court of law. This can include written submissions or oral arguments. </a:t>
            </a:r>
          </a:p>
        </p:txBody>
      </p:sp>
    </p:spTree>
    <p:extLst>
      <p:ext uri="{BB962C8B-B14F-4D97-AF65-F5344CB8AC3E}">
        <p14:creationId xmlns:p14="http://schemas.microsoft.com/office/powerpoint/2010/main" val="68118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7E8D9-C2AA-E388-5BE9-81C14903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A252-1BCE-6FD9-F71B-F0180B7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167890"/>
            <a:ext cx="10130495" cy="1260000"/>
          </a:xfrm>
        </p:spPr>
        <p:txBody>
          <a:bodyPr/>
          <a:lstStyle/>
          <a:p>
            <a:r>
              <a:rPr lang="en-GB" dirty="0"/>
              <a:t>Health Advocacy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3FA38-5EA6-850E-215D-0ACC3B51D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196663"/>
            <a:ext cx="11139487" cy="4466896"/>
          </a:xfrm>
        </p:spPr>
        <p:txBody>
          <a:bodyPr>
            <a:normAutofit fontScale="92500" lnSpcReduction="10000"/>
          </a:bodyPr>
          <a:lstStyle/>
          <a:p>
            <a:r>
              <a:rPr lang="en-GB" sz="2200" b="1" dirty="0">
                <a:solidFill>
                  <a:schemeClr val="accent1"/>
                </a:solidFill>
              </a:rPr>
              <a:t>Health advocacy involves influencing decisions within political, economic and social systems to improve health outcomes. </a:t>
            </a:r>
          </a:p>
          <a:p>
            <a:pPr lvl="1"/>
            <a:r>
              <a:rPr lang="en-GB" sz="1900" dirty="0"/>
              <a:t>It goes beyond individual client support by addressing the broader structures and policies that shape people’s health and access to services.</a:t>
            </a:r>
          </a:p>
          <a:p>
            <a:endParaRPr lang="en-GB" dirty="0"/>
          </a:p>
          <a:p>
            <a:r>
              <a:rPr lang="en-GB" sz="2200" b="1" dirty="0">
                <a:solidFill>
                  <a:schemeClr val="accent1"/>
                </a:solidFill>
              </a:rPr>
              <a:t>Health advocacy includes speaking up for the needs and rights of individuals and communities to ensure they have fair access to quality healthcare. </a:t>
            </a:r>
          </a:p>
          <a:p>
            <a:pPr lvl="1"/>
            <a:r>
              <a:rPr lang="en-GB" sz="1900" dirty="0"/>
              <a:t>It focuses on reducing inequities and addressing the systemic barriers that prevent people from receiving the care they need.</a:t>
            </a:r>
          </a:p>
          <a:p>
            <a:endParaRPr lang="en-GB" dirty="0"/>
          </a:p>
          <a:p>
            <a:r>
              <a:rPr lang="en-GB" sz="2200" b="1" dirty="0">
                <a:solidFill>
                  <a:schemeClr val="accent1"/>
                </a:solidFill>
              </a:rPr>
              <a:t>Advocacy usually focuses on dialogue, negotiation and engagement with policymakers to influence decisions from within systems. </a:t>
            </a:r>
          </a:p>
          <a:p>
            <a:pPr lvl="1"/>
            <a:r>
              <a:rPr lang="en-GB" sz="1900" dirty="0"/>
              <a:t>Activism, on the other hand, often involves public actions to bring attention to an issue and push for change from the outside. </a:t>
            </a:r>
          </a:p>
          <a:p>
            <a:pPr lvl="1"/>
            <a:r>
              <a:rPr lang="en-GB" sz="1900" dirty="0"/>
              <a:t>Both approaches can be powerful and complementary in advancing health and social goals.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148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99AE-92AD-377F-BEC1-CC4E3FE5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833C-29DA-D8C8-E4F5-EDBBEC05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167890"/>
            <a:ext cx="10130495" cy="1260000"/>
          </a:xfrm>
        </p:spPr>
        <p:txBody>
          <a:bodyPr/>
          <a:lstStyle/>
          <a:p>
            <a:r>
              <a:rPr lang="en-GB" dirty="0"/>
              <a:t>In The HIV Sector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611C1-7BF1-1B12-8101-35E83B48A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196663"/>
            <a:ext cx="11139487" cy="446689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Individual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Community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 err="1">
                <a:solidFill>
                  <a:schemeClr val="accent1"/>
                </a:solidFill>
              </a:rPr>
              <a:t>Insitutional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38039"/>
      </p:ext>
    </p:extLst>
  </p:cSld>
  <p:clrMapOvr>
    <a:masterClrMapping/>
  </p:clrMapOvr>
</p:sld>
</file>

<file path=ppt/theme/theme1.xml><?xml version="1.0" encoding="utf-8"?>
<a:theme xmlns:a="http://schemas.openxmlformats.org/drawingml/2006/main" name="IAS">
  <a:themeElements>
    <a:clrScheme name="IAS - International AIDS Society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E0001B"/>
      </a:accent1>
      <a:accent2>
        <a:srgbClr val="08BDBA"/>
      </a:accent2>
      <a:accent3>
        <a:srgbClr val="8A3FFC"/>
      </a:accent3>
      <a:accent4>
        <a:srgbClr val="FF8D00"/>
      </a:accent4>
      <a:accent5>
        <a:srgbClr val="346CFF"/>
      </a:accent5>
      <a:accent6>
        <a:srgbClr val="013B4F"/>
      </a:accent6>
      <a:hlink>
        <a:srgbClr val="E0001B"/>
      </a:hlink>
      <a:folHlink>
        <a:srgbClr val="E0001B"/>
      </a:folHlink>
    </a:clrScheme>
    <a:fontScheme name="IAS Verdana">
      <a:maj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AS_PowerPoint_Template_Verdana.potx" id="{11DDC9E4-6D48-43DE-A3B8-28C4F459C354}" vid="{51CAA9E7-2A2E-4B3E-A290-A70F6AB0692E}"/>
    </a:ext>
  </a:extLst>
</a:theme>
</file>

<file path=ppt/theme/theme2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61CE87F10B864DA0280F63BB4A3D2B" ma:contentTypeVersion="14" ma:contentTypeDescription="Create a new document." ma:contentTypeScope="" ma:versionID="cd4b295764537903e6943262e5a774a7">
  <xsd:schema xmlns:xsd="http://www.w3.org/2001/XMLSchema" xmlns:xs="http://www.w3.org/2001/XMLSchema" xmlns:p="http://schemas.microsoft.com/office/2006/metadata/properties" xmlns:ns2="6f1b9bc6-2beb-4fe1-9057-c43fb819d3c5" xmlns:ns3="1f585bdd-a617-42bc-81eb-b35688accb31" targetNamespace="http://schemas.microsoft.com/office/2006/metadata/properties" ma:root="true" ma:fieldsID="350b0424a935d05c1c550033df2cefbf" ns2:_="" ns3:_="">
    <xsd:import namespace="6f1b9bc6-2beb-4fe1-9057-c43fb819d3c5"/>
    <xsd:import namespace="1f585bdd-a617-42bc-81eb-b35688accb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b9bc6-2beb-4fe1-9057-c43fb819d3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85bdd-a617-42bc-81eb-b35688accb3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f1b9bc6-2beb-4fe1-9057-c43fb819d3c5">
      <Terms xmlns="http://schemas.microsoft.com/office/infopath/2007/PartnerControls"/>
    </lcf76f155ced4ddcb4097134ff3c332f>
    <MediaLengthInSeconds xmlns="6f1b9bc6-2beb-4fe1-9057-c43fb819d3c5" xsi:nil="true"/>
  </documentManagement>
</p:properties>
</file>

<file path=customXml/itemProps1.xml><?xml version="1.0" encoding="utf-8"?>
<ds:datastoreItem xmlns:ds="http://schemas.openxmlformats.org/officeDocument/2006/customXml" ds:itemID="{8E72A7FF-58D2-47FF-AE4E-946D96C2F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1b9bc6-2beb-4fe1-9057-c43fb819d3c5"/>
    <ds:schemaRef ds:uri="1f585bdd-a617-42bc-81eb-b35688accb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18B9A9-589C-4AB1-A77F-C0696A20FD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06F776-15E1-4608-A05B-E8CEEC2417C7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3e346f99-f4e2-45e2-8a11-ecfa7a59914d"/>
    <ds:schemaRef ds:uri="http://schemas.microsoft.com/office/infopath/2007/PartnerControls"/>
    <ds:schemaRef ds:uri="http://schemas.openxmlformats.org/package/2006/metadata/core-properties"/>
    <ds:schemaRef ds:uri="cca1fb59-c4b7-4cf4-b2e3-d11e70ba2877"/>
    <ds:schemaRef ds:uri="http://www.w3.org/XML/1998/namespace"/>
    <ds:schemaRef ds:uri="http://purl.org/dc/dcmitype/"/>
    <ds:schemaRef ds:uri="http://purl.org/dc/elements/1.1/"/>
    <ds:schemaRef ds:uri="6f1b9bc6-2beb-4fe1-9057-c43fb819d3c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</Template>
  <TotalTime>140</TotalTime>
  <Words>698</Words>
  <Application>Microsoft Macintosh PowerPoint</Application>
  <PresentationFormat>Widescreen</PresentationFormat>
  <Paragraphs>73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Narrow</vt:lpstr>
      <vt:lpstr>Arial</vt:lpstr>
      <vt:lpstr>Calibri Light</vt:lpstr>
      <vt:lpstr>Corbel</vt:lpstr>
      <vt:lpstr>Ping LCG Light</vt:lpstr>
      <vt:lpstr>Verdana</vt:lpstr>
      <vt:lpstr>IAS</vt:lpstr>
      <vt:lpstr>HIV Advocacy:  A Role for Everyone </vt:lpstr>
      <vt:lpstr>Disclosures</vt:lpstr>
      <vt:lpstr>What is Advocacy?</vt:lpstr>
      <vt:lpstr>What is Advocacy?</vt:lpstr>
      <vt:lpstr>1. Individual Advocacy</vt:lpstr>
      <vt:lpstr>2. Systemic &amp; Cause Advocacy</vt:lpstr>
      <vt:lpstr>3. Legal Advocacy</vt:lpstr>
      <vt:lpstr>Health Advocacy</vt:lpstr>
      <vt:lpstr>In The HIV Sector</vt:lpstr>
      <vt:lpstr>PowerPoint Presentation</vt:lpstr>
      <vt:lpstr>PowerPoint Presentation</vt:lpstr>
      <vt:lpstr>PowerPoint Presentation</vt:lpstr>
      <vt:lpstr>In The HIV Sector</vt:lpstr>
      <vt:lpstr>PowerPoint Presentation</vt:lpstr>
      <vt:lpstr>In The HIV Sector</vt:lpstr>
      <vt:lpstr>PowerPoint Presentation</vt:lpstr>
      <vt:lpstr>PowerPoint Presentation</vt:lpstr>
      <vt:lpstr>PowerPoint Presentation</vt:lpstr>
      <vt:lpstr>In The HIV Sector</vt:lpstr>
      <vt:lpstr>PowerPoint Presentation</vt:lpstr>
      <vt:lpstr>Importantly</vt:lpstr>
      <vt:lpstr>Importantly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Tristan Barber</dc:creator>
  <cp:lastModifiedBy>Tristan Barber</cp:lastModifiedBy>
  <cp:revision>19</cp:revision>
  <dcterms:created xsi:type="dcterms:W3CDTF">2026-07-03T10:21:33Z</dcterms:created>
  <dcterms:modified xsi:type="dcterms:W3CDTF">2026-07-03T12:42:05Z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0x010100FB61CE87F10B864DA0280F63BB4A3D2B</vt:lpwstr>
  </property>
  <property fmtid="{D5CDD505-2E9C-101B-9397-08002B2CF9AE}" pid="3" name="Order">
    <vt:r8>1783300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