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Lst>
  <p:notesMasterIdLst>
    <p:notesMasterId r:id="rId17"/>
  </p:notesMasterIdLst>
  <p:handoutMasterIdLst>
    <p:handoutMasterId r:id="rId18"/>
  </p:handoutMasterIdLst>
  <p:sldIdLst>
    <p:sldId id="287" r:id="rId5"/>
    <p:sldId id="289" r:id="rId6"/>
    <p:sldId id="284" r:id="rId7"/>
    <p:sldId id="264" r:id="rId8"/>
    <p:sldId id="285" r:id="rId9"/>
    <p:sldId id="290" r:id="rId10"/>
    <p:sldId id="291" r:id="rId11"/>
    <p:sldId id="292" r:id="rId12"/>
    <p:sldId id="294" r:id="rId13"/>
    <p:sldId id="259" r:id="rId14"/>
    <p:sldId id="295" r:id="rId15"/>
    <p:sldId id="4110"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F69A"/>
    <a:srgbClr val="46A467"/>
    <a:srgbClr val="0772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4" autoAdjust="0"/>
    <p:restoredTop sz="85000"/>
  </p:normalViewPr>
  <p:slideViewPr>
    <p:cSldViewPr snapToGrid="0" showGuides="1">
      <p:cViewPr varScale="1">
        <p:scale>
          <a:sx n="131" d="100"/>
          <a:sy n="131" d="100"/>
        </p:scale>
        <p:origin x="496" y="1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121" d="100"/>
          <a:sy n="121" d="100"/>
        </p:scale>
        <p:origin x="4158"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B5C078-C94E-46C3-92ED-5B0235F30C51}" type="doc">
      <dgm:prSet loTypeId="urn:microsoft.com/office/officeart/2005/8/layout/hProcess4" loCatId="process" qsTypeId="urn:microsoft.com/office/officeart/2005/8/quickstyle/simple1" qsCatId="simple" csTypeId="urn:microsoft.com/office/officeart/2005/8/colors/accent3_2" csCatId="accent3" phldr="1"/>
      <dgm:spPr/>
      <dgm:t>
        <a:bodyPr/>
        <a:lstStyle/>
        <a:p>
          <a:endParaRPr lang="en-US"/>
        </a:p>
      </dgm:t>
    </dgm:pt>
    <dgm:pt modelId="{C497341C-2CF0-430F-8E4A-5CDC91F335F9}">
      <dgm:prSet phldrT="[Text]" phldr="0" custT="1"/>
      <dgm:spPr>
        <a:solidFill>
          <a:srgbClr val="C00000"/>
        </a:solidFill>
      </dgm:spPr>
      <dgm:t>
        <a:bodyPr/>
        <a:lstStyle/>
        <a:p>
          <a:r>
            <a:rPr lang="en-US" sz="2000" b="1" dirty="0">
              <a:latin typeface="Georgia" panose="02040502050405020303" pitchFamily="18" charset="0"/>
            </a:rPr>
            <a:t>1.3%</a:t>
          </a:r>
        </a:p>
      </dgm:t>
    </dgm:pt>
    <dgm:pt modelId="{427DC372-DD7F-4C99-B384-9FF2B147F003}" type="parTrans" cxnId="{4BCA13C9-A281-4C93-ADA6-9C6FDFB74184}">
      <dgm:prSet/>
      <dgm:spPr/>
      <dgm:t>
        <a:bodyPr/>
        <a:lstStyle/>
        <a:p>
          <a:endParaRPr lang="en-US"/>
        </a:p>
      </dgm:t>
    </dgm:pt>
    <dgm:pt modelId="{CDD9F851-200A-44DD-A7E1-853106E1587E}" type="sibTrans" cxnId="{4BCA13C9-A281-4C93-ADA6-9C6FDFB74184}">
      <dgm:prSet/>
      <dgm:spPr/>
      <dgm:t>
        <a:bodyPr/>
        <a:lstStyle/>
        <a:p>
          <a:endParaRPr lang="en-US"/>
        </a:p>
      </dgm:t>
    </dgm:pt>
    <dgm:pt modelId="{538E4CF4-6BC4-4913-ADFF-5F0D164AA991}">
      <dgm:prSet phldrT="[Text]" phldr="0" custT="1"/>
      <dgm:spPr/>
      <dgm:t>
        <a:bodyPr/>
        <a:lstStyle/>
        <a:p>
          <a:r>
            <a:rPr lang="en-US" sz="900" b="1" dirty="0">
              <a:latin typeface="Georgia" panose="02040502050405020303" pitchFamily="18" charset="0"/>
            </a:rPr>
            <a:t>National HIV prevalence </a:t>
          </a:r>
        </a:p>
      </dgm:t>
    </dgm:pt>
    <dgm:pt modelId="{50A058C4-6CDB-45B9-919C-31F595AE8E42}" type="parTrans" cxnId="{4A7523D2-65B0-482B-907D-96479D294850}">
      <dgm:prSet/>
      <dgm:spPr/>
      <dgm:t>
        <a:bodyPr/>
        <a:lstStyle/>
        <a:p>
          <a:endParaRPr lang="en-US"/>
        </a:p>
      </dgm:t>
    </dgm:pt>
    <dgm:pt modelId="{5BABA586-0AF7-4AEB-8AC6-96A1522003F8}" type="sibTrans" cxnId="{4A7523D2-65B0-482B-907D-96479D294850}">
      <dgm:prSet/>
      <dgm:spPr/>
      <dgm:t>
        <a:bodyPr/>
        <a:lstStyle/>
        <a:p>
          <a:endParaRPr lang="en-US"/>
        </a:p>
      </dgm:t>
    </dgm:pt>
    <dgm:pt modelId="{61CCD347-87CA-423B-843E-5FD26A647C6A}">
      <dgm:prSet phldrT="[Text]" phldr="0" custT="1"/>
      <dgm:spPr>
        <a:solidFill>
          <a:srgbClr val="B48900"/>
        </a:solidFill>
        <a:ln w="9525"/>
      </dgm:spPr>
      <dgm:t>
        <a:bodyPr/>
        <a:lstStyle/>
        <a:p>
          <a:r>
            <a:rPr lang="en-US" sz="2000" b="1" dirty="0">
              <a:latin typeface="Georgia" panose="02040502050405020303" pitchFamily="18" charset="0"/>
            </a:rPr>
            <a:t>3</a:t>
          </a:r>
          <a:r>
            <a:rPr lang="en-US" sz="2000" b="1" baseline="30000" dirty="0">
              <a:latin typeface="Georgia" panose="02040502050405020303" pitchFamily="18" charset="0"/>
            </a:rPr>
            <a:t>rd</a:t>
          </a:r>
          <a:r>
            <a:rPr lang="en-US" sz="2000" b="1" dirty="0">
              <a:latin typeface="Georgia" panose="02040502050405020303" pitchFamily="18" charset="0"/>
            </a:rPr>
            <a:t>  </a:t>
          </a:r>
        </a:p>
      </dgm:t>
    </dgm:pt>
    <dgm:pt modelId="{A2D2276A-7764-40F4-80D5-00F413F5CEBD}" type="parTrans" cxnId="{CC37FB0E-5FCB-435B-AF87-493776FD6025}">
      <dgm:prSet/>
      <dgm:spPr/>
      <dgm:t>
        <a:bodyPr/>
        <a:lstStyle/>
        <a:p>
          <a:endParaRPr lang="en-US"/>
        </a:p>
      </dgm:t>
    </dgm:pt>
    <dgm:pt modelId="{2F90763C-2B84-4692-9147-8E4212D5610E}" type="sibTrans" cxnId="{CC37FB0E-5FCB-435B-AF87-493776FD6025}">
      <dgm:prSet/>
      <dgm:spPr/>
      <dgm:t>
        <a:bodyPr/>
        <a:lstStyle/>
        <a:p>
          <a:endParaRPr lang="en-US"/>
        </a:p>
      </dgm:t>
    </dgm:pt>
    <dgm:pt modelId="{D2D6B744-122B-4169-A0CA-6983AD5F93FE}">
      <dgm:prSet phldrT="[Text]" phldr="0"/>
      <dgm:spPr/>
      <dgm:t>
        <a:bodyPr/>
        <a:lstStyle/>
        <a:p>
          <a:r>
            <a:rPr lang="en-US" b="1" dirty="0">
              <a:latin typeface="Georgia" panose="02040502050405020303" pitchFamily="18" charset="0"/>
            </a:rPr>
            <a:t>largest HIV burden globally</a:t>
          </a:r>
        </a:p>
      </dgm:t>
    </dgm:pt>
    <dgm:pt modelId="{54E8F76D-6DBD-4A22-9A99-93D7B9B82EE0}" type="parTrans" cxnId="{74AB5C63-A6D5-4B77-9606-7185510B518F}">
      <dgm:prSet/>
      <dgm:spPr/>
      <dgm:t>
        <a:bodyPr/>
        <a:lstStyle/>
        <a:p>
          <a:endParaRPr lang="en-US"/>
        </a:p>
      </dgm:t>
    </dgm:pt>
    <dgm:pt modelId="{3BE21107-05D6-43B6-8E61-FC297845B1EB}" type="sibTrans" cxnId="{74AB5C63-A6D5-4B77-9606-7185510B518F}">
      <dgm:prSet/>
      <dgm:spPr/>
      <dgm:t>
        <a:bodyPr/>
        <a:lstStyle/>
        <a:p>
          <a:endParaRPr lang="en-US"/>
        </a:p>
      </dgm:t>
    </dgm:pt>
    <dgm:pt modelId="{29B194C3-0AE1-42DB-8776-3B78BFBA1DE6}">
      <dgm:prSet phldrT="[Text]" phldr="0" custT="1"/>
      <dgm:spPr/>
      <dgm:t>
        <a:bodyPr/>
        <a:lstStyle/>
        <a:p>
          <a:r>
            <a:rPr lang="en-US" sz="950" b="1" dirty="0">
              <a:latin typeface="Georgia" panose="02040502050405020303" pitchFamily="18" charset="0"/>
            </a:rPr>
            <a:t>People</a:t>
          </a:r>
          <a:r>
            <a:rPr lang="en-US" sz="950" b="1" baseline="0" dirty="0">
              <a:latin typeface="Georgia" panose="02040502050405020303" pitchFamily="18" charset="0"/>
            </a:rPr>
            <a:t> living with HIV</a:t>
          </a:r>
          <a:endParaRPr lang="en-US" sz="950" b="1" dirty="0">
            <a:latin typeface="Georgia" panose="02040502050405020303" pitchFamily="18" charset="0"/>
          </a:endParaRPr>
        </a:p>
      </dgm:t>
    </dgm:pt>
    <dgm:pt modelId="{8793D552-B2AC-4A47-A14B-B47460616805}" type="sibTrans" cxnId="{22ED1926-2F3D-4BB4-8474-CD0C0A5892A5}">
      <dgm:prSet/>
      <dgm:spPr/>
      <dgm:t>
        <a:bodyPr/>
        <a:lstStyle/>
        <a:p>
          <a:endParaRPr lang="en-US"/>
        </a:p>
      </dgm:t>
    </dgm:pt>
    <dgm:pt modelId="{CCFD52F5-BACE-486F-9816-AEB58CF20485}" type="parTrans" cxnId="{22ED1926-2F3D-4BB4-8474-CD0C0A5892A5}">
      <dgm:prSet/>
      <dgm:spPr/>
      <dgm:t>
        <a:bodyPr/>
        <a:lstStyle/>
        <a:p>
          <a:endParaRPr lang="en-US"/>
        </a:p>
      </dgm:t>
    </dgm:pt>
    <dgm:pt modelId="{9695F4C2-FD74-43BC-B5AD-559EBAEAFB4E}">
      <dgm:prSet phldrT="[Text]" phldr="0" custT="1"/>
      <dgm:spPr>
        <a:solidFill>
          <a:schemeClr val="accent4">
            <a:lumMod val="50000"/>
          </a:schemeClr>
        </a:solidFill>
      </dgm:spPr>
      <dgm:t>
        <a:bodyPr/>
        <a:lstStyle/>
        <a:p>
          <a:r>
            <a:rPr lang="en-US" sz="2000" b="1" dirty="0">
              <a:latin typeface="Georgia" panose="02040502050405020303" pitchFamily="18" charset="0"/>
            </a:rPr>
            <a:t>1.9m</a:t>
          </a:r>
        </a:p>
      </dgm:t>
    </dgm:pt>
    <dgm:pt modelId="{9E91338F-82DC-443B-8FED-CA0B98229BA8}" type="sibTrans" cxnId="{F2276D9B-3D61-4E78-A1F7-80B14053230A}">
      <dgm:prSet/>
      <dgm:spPr/>
      <dgm:t>
        <a:bodyPr/>
        <a:lstStyle/>
        <a:p>
          <a:endParaRPr lang="en-US"/>
        </a:p>
      </dgm:t>
    </dgm:pt>
    <dgm:pt modelId="{7EBBAB11-1EE7-4B2E-9BAF-5B72D9ECD630}" type="parTrans" cxnId="{F2276D9B-3D61-4E78-A1F7-80B14053230A}">
      <dgm:prSet/>
      <dgm:spPr/>
      <dgm:t>
        <a:bodyPr/>
        <a:lstStyle/>
        <a:p>
          <a:endParaRPr lang="en-US"/>
        </a:p>
      </dgm:t>
    </dgm:pt>
    <dgm:pt modelId="{5B9EE8FF-C5D3-4EFE-96FF-DD4DABD6B788}" type="pres">
      <dgm:prSet presAssocID="{B6B5C078-C94E-46C3-92ED-5B0235F30C51}" presName="Name0" presStyleCnt="0">
        <dgm:presLayoutVars>
          <dgm:dir/>
          <dgm:animLvl val="lvl"/>
          <dgm:resizeHandles val="exact"/>
        </dgm:presLayoutVars>
      </dgm:prSet>
      <dgm:spPr/>
    </dgm:pt>
    <dgm:pt modelId="{5C8B4A88-6086-4B2D-9CE3-D206220005FC}" type="pres">
      <dgm:prSet presAssocID="{B6B5C078-C94E-46C3-92ED-5B0235F30C51}" presName="tSp" presStyleCnt="0"/>
      <dgm:spPr/>
    </dgm:pt>
    <dgm:pt modelId="{89A336BC-9F73-45BA-AAF6-E7FC190102B9}" type="pres">
      <dgm:prSet presAssocID="{B6B5C078-C94E-46C3-92ED-5B0235F30C51}" presName="bSp" presStyleCnt="0"/>
      <dgm:spPr/>
    </dgm:pt>
    <dgm:pt modelId="{1A890831-A1E0-4D9E-BA0D-052EF50DD4FA}" type="pres">
      <dgm:prSet presAssocID="{B6B5C078-C94E-46C3-92ED-5B0235F30C51}" presName="process" presStyleCnt="0"/>
      <dgm:spPr/>
    </dgm:pt>
    <dgm:pt modelId="{2D506ABB-E265-48CD-82E5-2BE3648E250E}" type="pres">
      <dgm:prSet presAssocID="{9695F4C2-FD74-43BC-B5AD-559EBAEAFB4E}" presName="composite1" presStyleCnt="0"/>
      <dgm:spPr/>
    </dgm:pt>
    <dgm:pt modelId="{76EA44B5-DE8B-4F1E-BF65-8FC13947AB81}" type="pres">
      <dgm:prSet presAssocID="{9695F4C2-FD74-43BC-B5AD-559EBAEAFB4E}" presName="dummyNode1" presStyleLbl="node1" presStyleIdx="0" presStyleCnt="3"/>
      <dgm:spPr/>
    </dgm:pt>
    <dgm:pt modelId="{2D8EF928-C130-44BA-B02D-6D7D904DAE82}" type="pres">
      <dgm:prSet presAssocID="{9695F4C2-FD74-43BC-B5AD-559EBAEAFB4E}" presName="childNode1" presStyleLbl="bgAcc1" presStyleIdx="0" presStyleCnt="3" custScaleX="77216" custScaleY="47988" custLinFactNeighborX="3444">
        <dgm:presLayoutVars>
          <dgm:bulletEnabled val="1"/>
        </dgm:presLayoutVars>
      </dgm:prSet>
      <dgm:spPr/>
    </dgm:pt>
    <dgm:pt modelId="{A0E9F0C2-53B8-4BA9-A001-F815BB7A4F56}" type="pres">
      <dgm:prSet presAssocID="{9695F4C2-FD74-43BC-B5AD-559EBAEAFB4E}" presName="childNode1tx" presStyleLbl="bgAcc1" presStyleIdx="0" presStyleCnt="3">
        <dgm:presLayoutVars>
          <dgm:bulletEnabled val="1"/>
        </dgm:presLayoutVars>
      </dgm:prSet>
      <dgm:spPr/>
    </dgm:pt>
    <dgm:pt modelId="{B56E56FF-4525-4511-932A-CE307B3B2946}" type="pres">
      <dgm:prSet presAssocID="{9695F4C2-FD74-43BC-B5AD-559EBAEAFB4E}" presName="parentNode1" presStyleLbl="node1" presStyleIdx="0" presStyleCnt="3" custScaleX="118107" custScaleY="182663">
        <dgm:presLayoutVars>
          <dgm:chMax val="1"/>
          <dgm:bulletEnabled val="1"/>
        </dgm:presLayoutVars>
      </dgm:prSet>
      <dgm:spPr/>
    </dgm:pt>
    <dgm:pt modelId="{18A14850-16E3-451A-BCC4-CC37C9D2E89E}" type="pres">
      <dgm:prSet presAssocID="{9695F4C2-FD74-43BC-B5AD-559EBAEAFB4E}" presName="connSite1" presStyleCnt="0"/>
      <dgm:spPr/>
    </dgm:pt>
    <dgm:pt modelId="{A724EEEA-ECB3-4983-A62B-3C86B75B585D}" type="pres">
      <dgm:prSet presAssocID="{9E91338F-82DC-443B-8FED-CA0B98229BA8}" presName="Name9" presStyleLbl="sibTrans2D1" presStyleIdx="0" presStyleCnt="2" custFlipHor="1" custScaleX="5437" custScaleY="4747"/>
      <dgm:spPr/>
    </dgm:pt>
    <dgm:pt modelId="{782196C3-1D55-4E88-B62F-193EA6D81E44}" type="pres">
      <dgm:prSet presAssocID="{C497341C-2CF0-430F-8E4A-5CDC91F335F9}" presName="composite2" presStyleCnt="0"/>
      <dgm:spPr/>
    </dgm:pt>
    <dgm:pt modelId="{F0B93A79-13B1-477F-A557-0F0069707F59}" type="pres">
      <dgm:prSet presAssocID="{C497341C-2CF0-430F-8E4A-5CDC91F335F9}" presName="dummyNode2" presStyleLbl="node1" presStyleIdx="0" presStyleCnt="3"/>
      <dgm:spPr/>
    </dgm:pt>
    <dgm:pt modelId="{8B8D11DC-6C63-4B64-BEE6-51A07C1E6B71}" type="pres">
      <dgm:prSet presAssocID="{C497341C-2CF0-430F-8E4A-5CDC91F335F9}" presName="childNode2" presStyleLbl="bgAcc1" presStyleIdx="1" presStyleCnt="3" custScaleX="75071" custScaleY="53497" custLinFactNeighborX="2503" custLinFactNeighborY="7245">
        <dgm:presLayoutVars>
          <dgm:bulletEnabled val="1"/>
        </dgm:presLayoutVars>
      </dgm:prSet>
      <dgm:spPr/>
    </dgm:pt>
    <dgm:pt modelId="{B4900E8F-384F-4B89-8BF5-BC6D2067933F}" type="pres">
      <dgm:prSet presAssocID="{C497341C-2CF0-430F-8E4A-5CDC91F335F9}" presName="childNode2tx" presStyleLbl="bgAcc1" presStyleIdx="1" presStyleCnt="3">
        <dgm:presLayoutVars>
          <dgm:bulletEnabled val="1"/>
        </dgm:presLayoutVars>
      </dgm:prSet>
      <dgm:spPr/>
    </dgm:pt>
    <dgm:pt modelId="{1C857BFB-7E04-4329-845F-F0A653462D26}" type="pres">
      <dgm:prSet presAssocID="{C497341C-2CF0-430F-8E4A-5CDC91F335F9}" presName="parentNode2" presStyleLbl="node1" presStyleIdx="1" presStyleCnt="3" custScaleX="118504" custScaleY="191092">
        <dgm:presLayoutVars>
          <dgm:chMax val="0"/>
          <dgm:bulletEnabled val="1"/>
        </dgm:presLayoutVars>
      </dgm:prSet>
      <dgm:spPr/>
    </dgm:pt>
    <dgm:pt modelId="{34532A13-2926-4BFF-9C32-E14FD480D70F}" type="pres">
      <dgm:prSet presAssocID="{C497341C-2CF0-430F-8E4A-5CDC91F335F9}" presName="connSite2" presStyleCnt="0"/>
      <dgm:spPr/>
    </dgm:pt>
    <dgm:pt modelId="{273C1194-2771-4962-B974-F13FFFCABEFC}" type="pres">
      <dgm:prSet presAssocID="{CDD9F851-200A-44DD-A7E1-853106E1587E}" presName="Name18" presStyleLbl="sibTrans2D1" presStyleIdx="1" presStyleCnt="2" custFlipHor="1" custScaleX="11537" custScaleY="5611"/>
      <dgm:spPr/>
    </dgm:pt>
    <dgm:pt modelId="{31CBF50F-E28D-4CC8-AFC6-46C66B2B2CBD}" type="pres">
      <dgm:prSet presAssocID="{61CCD347-87CA-423B-843E-5FD26A647C6A}" presName="composite1" presStyleCnt="0"/>
      <dgm:spPr/>
    </dgm:pt>
    <dgm:pt modelId="{071B0440-9327-40E9-A7B7-259DA7654E16}" type="pres">
      <dgm:prSet presAssocID="{61CCD347-87CA-423B-843E-5FD26A647C6A}" presName="dummyNode1" presStyleLbl="node1" presStyleIdx="1" presStyleCnt="3"/>
      <dgm:spPr/>
    </dgm:pt>
    <dgm:pt modelId="{EFA608BC-1C7D-4B59-A31A-971E37308319}" type="pres">
      <dgm:prSet presAssocID="{61CCD347-87CA-423B-843E-5FD26A647C6A}" presName="childNode1" presStyleLbl="bgAcc1" presStyleIdx="2" presStyleCnt="3" custScaleX="85087" custScaleY="48060" custLinFactNeighborX="-2002" custLinFactNeighborY="-17458">
        <dgm:presLayoutVars>
          <dgm:bulletEnabled val="1"/>
        </dgm:presLayoutVars>
      </dgm:prSet>
      <dgm:spPr/>
    </dgm:pt>
    <dgm:pt modelId="{8E5AAF01-BCE8-446F-8933-E2F97CA81530}" type="pres">
      <dgm:prSet presAssocID="{61CCD347-87CA-423B-843E-5FD26A647C6A}" presName="childNode1tx" presStyleLbl="bgAcc1" presStyleIdx="2" presStyleCnt="3">
        <dgm:presLayoutVars>
          <dgm:bulletEnabled val="1"/>
        </dgm:presLayoutVars>
      </dgm:prSet>
      <dgm:spPr/>
    </dgm:pt>
    <dgm:pt modelId="{6EA519DE-B892-4D92-B154-3B32B76D9D90}" type="pres">
      <dgm:prSet presAssocID="{61CCD347-87CA-423B-843E-5FD26A647C6A}" presName="parentNode1" presStyleLbl="node1" presStyleIdx="2" presStyleCnt="3" custScaleX="139147" custScaleY="192916" custLinFactNeighborX="23633" custLinFactNeighborY="-32847">
        <dgm:presLayoutVars>
          <dgm:chMax val="1"/>
          <dgm:bulletEnabled val="1"/>
        </dgm:presLayoutVars>
      </dgm:prSet>
      <dgm:spPr/>
    </dgm:pt>
    <dgm:pt modelId="{C51AED4C-C249-4B7D-BD7D-36E3B83D81AA}" type="pres">
      <dgm:prSet presAssocID="{61CCD347-87CA-423B-843E-5FD26A647C6A}" presName="connSite1" presStyleCnt="0"/>
      <dgm:spPr/>
    </dgm:pt>
  </dgm:ptLst>
  <dgm:cxnLst>
    <dgm:cxn modelId="{73CEED01-AA16-4B85-92F2-C9A871781A7B}" type="presOf" srcId="{D2D6B744-122B-4169-A0CA-6983AD5F93FE}" destId="{EFA608BC-1C7D-4B59-A31A-971E37308319}" srcOrd="0" destOrd="0" presId="urn:microsoft.com/office/officeart/2005/8/layout/hProcess4"/>
    <dgm:cxn modelId="{8E02180B-8495-46B3-80A9-DF4D5AAF9F29}" type="presOf" srcId="{CDD9F851-200A-44DD-A7E1-853106E1587E}" destId="{273C1194-2771-4962-B974-F13FFFCABEFC}" srcOrd="0" destOrd="0" presId="urn:microsoft.com/office/officeart/2005/8/layout/hProcess4"/>
    <dgm:cxn modelId="{CC37FB0E-5FCB-435B-AF87-493776FD6025}" srcId="{B6B5C078-C94E-46C3-92ED-5B0235F30C51}" destId="{61CCD347-87CA-423B-843E-5FD26A647C6A}" srcOrd="2" destOrd="0" parTransId="{A2D2276A-7764-40F4-80D5-00F413F5CEBD}" sibTransId="{2F90763C-2B84-4692-9147-8E4212D5610E}"/>
    <dgm:cxn modelId="{D458E018-C9D8-49A8-9248-859AA61A2CBC}" type="presOf" srcId="{29B194C3-0AE1-42DB-8776-3B78BFBA1DE6}" destId="{A0E9F0C2-53B8-4BA9-A001-F815BB7A4F56}" srcOrd="1" destOrd="0" presId="urn:microsoft.com/office/officeart/2005/8/layout/hProcess4"/>
    <dgm:cxn modelId="{D954CE24-DCE8-43B4-A2CB-02A69B9C4A5B}" type="presOf" srcId="{D2D6B744-122B-4169-A0CA-6983AD5F93FE}" destId="{8E5AAF01-BCE8-446F-8933-E2F97CA81530}" srcOrd="1" destOrd="0" presId="urn:microsoft.com/office/officeart/2005/8/layout/hProcess4"/>
    <dgm:cxn modelId="{22ED1926-2F3D-4BB4-8474-CD0C0A5892A5}" srcId="{9695F4C2-FD74-43BC-B5AD-559EBAEAFB4E}" destId="{29B194C3-0AE1-42DB-8776-3B78BFBA1DE6}" srcOrd="0" destOrd="0" parTransId="{CCFD52F5-BACE-486F-9816-AEB58CF20485}" sibTransId="{8793D552-B2AC-4A47-A14B-B47460616805}"/>
    <dgm:cxn modelId="{87941D3F-C921-4581-87A4-A0D319990EFE}" type="presOf" srcId="{C497341C-2CF0-430F-8E4A-5CDC91F335F9}" destId="{1C857BFB-7E04-4329-845F-F0A653462D26}" srcOrd="0" destOrd="0" presId="urn:microsoft.com/office/officeart/2005/8/layout/hProcess4"/>
    <dgm:cxn modelId="{74AB5C63-A6D5-4B77-9606-7185510B518F}" srcId="{61CCD347-87CA-423B-843E-5FD26A647C6A}" destId="{D2D6B744-122B-4169-A0CA-6983AD5F93FE}" srcOrd="0" destOrd="0" parTransId="{54E8F76D-6DBD-4A22-9A99-93D7B9B82EE0}" sibTransId="{3BE21107-05D6-43B6-8E61-FC297845B1EB}"/>
    <dgm:cxn modelId="{BE60AE98-2284-43CD-83D4-19EB521C2671}" type="presOf" srcId="{61CCD347-87CA-423B-843E-5FD26A647C6A}" destId="{6EA519DE-B892-4D92-B154-3B32B76D9D90}" srcOrd="0" destOrd="0" presId="urn:microsoft.com/office/officeart/2005/8/layout/hProcess4"/>
    <dgm:cxn modelId="{EE9C759A-C843-4E29-913D-32B2136F6A3D}" type="presOf" srcId="{9E91338F-82DC-443B-8FED-CA0B98229BA8}" destId="{A724EEEA-ECB3-4983-A62B-3C86B75B585D}" srcOrd="0" destOrd="0" presId="urn:microsoft.com/office/officeart/2005/8/layout/hProcess4"/>
    <dgm:cxn modelId="{B3CB2A9B-B6A9-44E2-8381-CA9D24E448F2}" type="presOf" srcId="{29B194C3-0AE1-42DB-8776-3B78BFBA1DE6}" destId="{2D8EF928-C130-44BA-B02D-6D7D904DAE82}" srcOrd="0" destOrd="0" presId="urn:microsoft.com/office/officeart/2005/8/layout/hProcess4"/>
    <dgm:cxn modelId="{F2276D9B-3D61-4E78-A1F7-80B14053230A}" srcId="{B6B5C078-C94E-46C3-92ED-5B0235F30C51}" destId="{9695F4C2-FD74-43BC-B5AD-559EBAEAFB4E}" srcOrd="0" destOrd="0" parTransId="{7EBBAB11-1EE7-4B2E-9BAF-5B72D9ECD630}" sibTransId="{9E91338F-82DC-443B-8FED-CA0B98229BA8}"/>
    <dgm:cxn modelId="{CEE933B3-B2AE-4227-A347-13072FFEA0DF}" type="presOf" srcId="{538E4CF4-6BC4-4913-ADFF-5F0D164AA991}" destId="{8B8D11DC-6C63-4B64-BEE6-51A07C1E6B71}" srcOrd="0" destOrd="0" presId="urn:microsoft.com/office/officeart/2005/8/layout/hProcess4"/>
    <dgm:cxn modelId="{4BCA13C9-A281-4C93-ADA6-9C6FDFB74184}" srcId="{B6B5C078-C94E-46C3-92ED-5B0235F30C51}" destId="{C497341C-2CF0-430F-8E4A-5CDC91F335F9}" srcOrd="1" destOrd="0" parTransId="{427DC372-DD7F-4C99-B384-9FF2B147F003}" sibTransId="{CDD9F851-200A-44DD-A7E1-853106E1587E}"/>
    <dgm:cxn modelId="{3381E7CA-1AE1-4B59-B9EC-8445A8B577D7}" type="presOf" srcId="{9695F4C2-FD74-43BC-B5AD-559EBAEAFB4E}" destId="{B56E56FF-4525-4511-932A-CE307B3B2946}" srcOrd="0" destOrd="0" presId="urn:microsoft.com/office/officeart/2005/8/layout/hProcess4"/>
    <dgm:cxn modelId="{4A7523D2-65B0-482B-907D-96479D294850}" srcId="{C497341C-2CF0-430F-8E4A-5CDC91F335F9}" destId="{538E4CF4-6BC4-4913-ADFF-5F0D164AA991}" srcOrd="0" destOrd="0" parTransId="{50A058C4-6CDB-45B9-919C-31F595AE8E42}" sibTransId="{5BABA586-0AF7-4AEB-8AC6-96A1522003F8}"/>
    <dgm:cxn modelId="{26C3FBE9-594D-4514-A517-E1479162FD8C}" type="presOf" srcId="{B6B5C078-C94E-46C3-92ED-5B0235F30C51}" destId="{5B9EE8FF-C5D3-4EFE-96FF-DD4DABD6B788}" srcOrd="0" destOrd="0" presId="urn:microsoft.com/office/officeart/2005/8/layout/hProcess4"/>
    <dgm:cxn modelId="{8DE698EA-D667-401E-B3E1-67F3EF3C7743}" type="presOf" srcId="{538E4CF4-6BC4-4913-ADFF-5F0D164AA991}" destId="{B4900E8F-384F-4B89-8BF5-BC6D2067933F}" srcOrd="1" destOrd="0" presId="urn:microsoft.com/office/officeart/2005/8/layout/hProcess4"/>
    <dgm:cxn modelId="{342AD773-7E63-455B-8403-E3EF0BD2CEFC}" type="presParOf" srcId="{5B9EE8FF-C5D3-4EFE-96FF-DD4DABD6B788}" destId="{5C8B4A88-6086-4B2D-9CE3-D206220005FC}" srcOrd="0" destOrd="0" presId="urn:microsoft.com/office/officeart/2005/8/layout/hProcess4"/>
    <dgm:cxn modelId="{0F20875A-2F5E-4DEF-96DC-50692D01ED94}" type="presParOf" srcId="{5B9EE8FF-C5D3-4EFE-96FF-DD4DABD6B788}" destId="{89A336BC-9F73-45BA-AAF6-E7FC190102B9}" srcOrd="1" destOrd="0" presId="urn:microsoft.com/office/officeart/2005/8/layout/hProcess4"/>
    <dgm:cxn modelId="{C0CB9F2C-297B-4A56-B9F2-31BF59394099}" type="presParOf" srcId="{5B9EE8FF-C5D3-4EFE-96FF-DD4DABD6B788}" destId="{1A890831-A1E0-4D9E-BA0D-052EF50DD4FA}" srcOrd="2" destOrd="0" presId="urn:microsoft.com/office/officeart/2005/8/layout/hProcess4"/>
    <dgm:cxn modelId="{28948957-5919-40E4-9FB1-386A35ED1651}" type="presParOf" srcId="{1A890831-A1E0-4D9E-BA0D-052EF50DD4FA}" destId="{2D506ABB-E265-48CD-82E5-2BE3648E250E}" srcOrd="0" destOrd="0" presId="urn:microsoft.com/office/officeart/2005/8/layout/hProcess4"/>
    <dgm:cxn modelId="{A960F3E2-17E2-4659-BA7D-6F1D241F4638}" type="presParOf" srcId="{2D506ABB-E265-48CD-82E5-2BE3648E250E}" destId="{76EA44B5-DE8B-4F1E-BF65-8FC13947AB81}" srcOrd="0" destOrd="0" presId="urn:microsoft.com/office/officeart/2005/8/layout/hProcess4"/>
    <dgm:cxn modelId="{8D1C183E-1F69-4CA9-A90A-221D9EB414C1}" type="presParOf" srcId="{2D506ABB-E265-48CD-82E5-2BE3648E250E}" destId="{2D8EF928-C130-44BA-B02D-6D7D904DAE82}" srcOrd="1" destOrd="0" presId="urn:microsoft.com/office/officeart/2005/8/layout/hProcess4"/>
    <dgm:cxn modelId="{70818806-5370-4B96-BCCC-E61426AF15F7}" type="presParOf" srcId="{2D506ABB-E265-48CD-82E5-2BE3648E250E}" destId="{A0E9F0C2-53B8-4BA9-A001-F815BB7A4F56}" srcOrd="2" destOrd="0" presId="urn:microsoft.com/office/officeart/2005/8/layout/hProcess4"/>
    <dgm:cxn modelId="{DCDED138-E985-49E2-BF08-EE6C4C09BE70}" type="presParOf" srcId="{2D506ABB-E265-48CD-82E5-2BE3648E250E}" destId="{B56E56FF-4525-4511-932A-CE307B3B2946}" srcOrd="3" destOrd="0" presId="urn:microsoft.com/office/officeart/2005/8/layout/hProcess4"/>
    <dgm:cxn modelId="{87764EF3-05AA-47DD-9BD8-A7CD3E131096}" type="presParOf" srcId="{2D506ABB-E265-48CD-82E5-2BE3648E250E}" destId="{18A14850-16E3-451A-BCC4-CC37C9D2E89E}" srcOrd="4" destOrd="0" presId="urn:microsoft.com/office/officeart/2005/8/layout/hProcess4"/>
    <dgm:cxn modelId="{9BF92F93-C121-4C54-AD10-0FFC10CAB7F4}" type="presParOf" srcId="{1A890831-A1E0-4D9E-BA0D-052EF50DD4FA}" destId="{A724EEEA-ECB3-4983-A62B-3C86B75B585D}" srcOrd="1" destOrd="0" presId="urn:microsoft.com/office/officeart/2005/8/layout/hProcess4"/>
    <dgm:cxn modelId="{6763673A-E4A8-4EE4-97B9-A67692B1500D}" type="presParOf" srcId="{1A890831-A1E0-4D9E-BA0D-052EF50DD4FA}" destId="{782196C3-1D55-4E88-B62F-193EA6D81E44}" srcOrd="2" destOrd="0" presId="urn:microsoft.com/office/officeart/2005/8/layout/hProcess4"/>
    <dgm:cxn modelId="{CB3335CB-3AB6-4F40-A1AB-19A4D64CBB5F}" type="presParOf" srcId="{782196C3-1D55-4E88-B62F-193EA6D81E44}" destId="{F0B93A79-13B1-477F-A557-0F0069707F59}" srcOrd="0" destOrd="0" presId="urn:microsoft.com/office/officeart/2005/8/layout/hProcess4"/>
    <dgm:cxn modelId="{2C7156F2-761D-42C9-9A2B-A3F63B42B0D7}" type="presParOf" srcId="{782196C3-1D55-4E88-B62F-193EA6D81E44}" destId="{8B8D11DC-6C63-4B64-BEE6-51A07C1E6B71}" srcOrd="1" destOrd="0" presId="urn:microsoft.com/office/officeart/2005/8/layout/hProcess4"/>
    <dgm:cxn modelId="{75898533-1A90-4EE6-B138-25938C13BD35}" type="presParOf" srcId="{782196C3-1D55-4E88-B62F-193EA6D81E44}" destId="{B4900E8F-384F-4B89-8BF5-BC6D2067933F}" srcOrd="2" destOrd="0" presId="urn:microsoft.com/office/officeart/2005/8/layout/hProcess4"/>
    <dgm:cxn modelId="{AEC15F3C-3CE5-467E-B3F8-C8EF390FC3B0}" type="presParOf" srcId="{782196C3-1D55-4E88-B62F-193EA6D81E44}" destId="{1C857BFB-7E04-4329-845F-F0A653462D26}" srcOrd="3" destOrd="0" presId="urn:microsoft.com/office/officeart/2005/8/layout/hProcess4"/>
    <dgm:cxn modelId="{BEF2084C-4F32-44F4-9D40-200818BC0620}" type="presParOf" srcId="{782196C3-1D55-4E88-B62F-193EA6D81E44}" destId="{34532A13-2926-4BFF-9C32-E14FD480D70F}" srcOrd="4" destOrd="0" presId="urn:microsoft.com/office/officeart/2005/8/layout/hProcess4"/>
    <dgm:cxn modelId="{5494FCD4-C0C8-4528-B733-CC8B3312C2DA}" type="presParOf" srcId="{1A890831-A1E0-4D9E-BA0D-052EF50DD4FA}" destId="{273C1194-2771-4962-B974-F13FFFCABEFC}" srcOrd="3" destOrd="0" presId="urn:microsoft.com/office/officeart/2005/8/layout/hProcess4"/>
    <dgm:cxn modelId="{41FAAB1B-4196-40C4-958D-63F2E4C84CE7}" type="presParOf" srcId="{1A890831-A1E0-4D9E-BA0D-052EF50DD4FA}" destId="{31CBF50F-E28D-4CC8-AFC6-46C66B2B2CBD}" srcOrd="4" destOrd="0" presId="urn:microsoft.com/office/officeart/2005/8/layout/hProcess4"/>
    <dgm:cxn modelId="{02D4ABD3-D37B-4B15-B7FA-24786AFBFE13}" type="presParOf" srcId="{31CBF50F-E28D-4CC8-AFC6-46C66B2B2CBD}" destId="{071B0440-9327-40E9-A7B7-259DA7654E16}" srcOrd="0" destOrd="0" presId="urn:microsoft.com/office/officeart/2005/8/layout/hProcess4"/>
    <dgm:cxn modelId="{A79E45F2-D546-4869-B254-9275CF2910C3}" type="presParOf" srcId="{31CBF50F-E28D-4CC8-AFC6-46C66B2B2CBD}" destId="{EFA608BC-1C7D-4B59-A31A-971E37308319}" srcOrd="1" destOrd="0" presId="urn:microsoft.com/office/officeart/2005/8/layout/hProcess4"/>
    <dgm:cxn modelId="{261AF179-28BE-40D5-817D-4B9222223C39}" type="presParOf" srcId="{31CBF50F-E28D-4CC8-AFC6-46C66B2B2CBD}" destId="{8E5AAF01-BCE8-446F-8933-E2F97CA81530}" srcOrd="2" destOrd="0" presId="urn:microsoft.com/office/officeart/2005/8/layout/hProcess4"/>
    <dgm:cxn modelId="{55047026-B45B-4E42-9184-248878D60240}" type="presParOf" srcId="{31CBF50F-E28D-4CC8-AFC6-46C66B2B2CBD}" destId="{6EA519DE-B892-4D92-B154-3B32B76D9D90}" srcOrd="3" destOrd="0" presId="urn:microsoft.com/office/officeart/2005/8/layout/hProcess4"/>
    <dgm:cxn modelId="{4866C3D1-B09D-4AB6-8525-687893055738}" type="presParOf" srcId="{31CBF50F-E28D-4CC8-AFC6-46C66B2B2CBD}" destId="{C51AED4C-C249-4B7D-BD7D-36E3B83D81AA}"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46F4EA-E45C-5444-B4C7-EBD805E94689}" type="doc">
      <dgm:prSet loTypeId="urn:microsoft.com/office/officeart/2005/8/layout/hChevron3" loCatId="" qsTypeId="urn:microsoft.com/office/officeart/2005/8/quickstyle/simple5" qsCatId="simple" csTypeId="urn:microsoft.com/office/officeart/2005/8/colors/accent1_5" csCatId="accent1" phldr="1"/>
      <dgm:spPr/>
    </dgm:pt>
    <dgm:pt modelId="{08B776FF-7E0C-A84A-B5DD-E37A5007356A}">
      <dgm:prSet phldrT="[Text]"/>
      <dgm:spPr/>
      <dgm:t>
        <a:bodyPr/>
        <a:lstStyle/>
        <a:p>
          <a:r>
            <a:rPr lang="en-US" dirty="0"/>
            <a:t>Deliver care</a:t>
          </a:r>
        </a:p>
      </dgm:t>
    </dgm:pt>
    <dgm:pt modelId="{C3226D59-592E-7240-8ECB-40D082AB3122}" type="parTrans" cxnId="{D51CAFBF-11D2-7D4B-A697-5B103D095958}">
      <dgm:prSet/>
      <dgm:spPr/>
      <dgm:t>
        <a:bodyPr/>
        <a:lstStyle/>
        <a:p>
          <a:endParaRPr lang="en-US"/>
        </a:p>
      </dgm:t>
    </dgm:pt>
    <dgm:pt modelId="{378FB79C-62E9-B444-8261-D11DE734F7FE}" type="sibTrans" cxnId="{D51CAFBF-11D2-7D4B-A697-5B103D095958}">
      <dgm:prSet/>
      <dgm:spPr/>
      <dgm:t>
        <a:bodyPr/>
        <a:lstStyle/>
        <a:p>
          <a:endParaRPr lang="en-US"/>
        </a:p>
      </dgm:t>
    </dgm:pt>
    <dgm:pt modelId="{2FB72743-32F7-3246-B18D-0C8D03E1F585}">
      <dgm:prSet phldrT="[Text]"/>
      <dgm:spPr/>
      <dgm:t>
        <a:bodyPr/>
        <a:lstStyle/>
        <a:p>
          <a:r>
            <a:rPr lang="en-US" dirty="0"/>
            <a:t>Share with government, funders, media, </a:t>
          </a:r>
          <a:r>
            <a:rPr lang="en-US" dirty="0" err="1"/>
            <a:t>etc</a:t>
          </a:r>
          <a:endParaRPr lang="en-US" dirty="0"/>
        </a:p>
      </dgm:t>
    </dgm:pt>
    <dgm:pt modelId="{7F393289-9F08-514F-A87D-9413DCA2D30B}" type="parTrans" cxnId="{6926066E-4C35-E443-99AB-40D0B25E694F}">
      <dgm:prSet/>
      <dgm:spPr/>
      <dgm:t>
        <a:bodyPr/>
        <a:lstStyle/>
        <a:p>
          <a:endParaRPr lang="en-US"/>
        </a:p>
      </dgm:t>
    </dgm:pt>
    <dgm:pt modelId="{C25A8064-E339-B549-9122-3DBDEA598D59}" type="sibTrans" cxnId="{6926066E-4C35-E443-99AB-40D0B25E694F}">
      <dgm:prSet/>
      <dgm:spPr/>
      <dgm:t>
        <a:bodyPr/>
        <a:lstStyle/>
        <a:p>
          <a:endParaRPr lang="en-US"/>
        </a:p>
      </dgm:t>
    </dgm:pt>
    <dgm:pt modelId="{50F016F4-9F6A-B34B-9EFF-79842BDA6DA7}">
      <dgm:prSet/>
      <dgm:spPr/>
      <dgm:t>
        <a:bodyPr/>
        <a:lstStyle/>
        <a:p>
          <a:pPr>
            <a:buNone/>
          </a:pPr>
          <a:r>
            <a:rPr lang="en-US" b="0" i="0" dirty="0"/>
            <a:t>Document results</a:t>
          </a:r>
          <a:endParaRPr lang="en-US" b="0" dirty="0"/>
        </a:p>
      </dgm:t>
    </dgm:pt>
    <dgm:pt modelId="{DB90AA63-B2F2-224F-8A42-0C217567C528}" type="parTrans" cxnId="{522FF787-CDD9-B845-8B42-20C975D51DEE}">
      <dgm:prSet/>
      <dgm:spPr/>
      <dgm:t>
        <a:bodyPr/>
        <a:lstStyle/>
        <a:p>
          <a:endParaRPr lang="en-US"/>
        </a:p>
      </dgm:t>
    </dgm:pt>
    <dgm:pt modelId="{9F95640C-0C37-9745-B2DB-0BD05DE18D8E}" type="sibTrans" cxnId="{522FF787-CDD9-B845-8B42-20C975D51DEE}">
      <dgm:prSet/>
      <dgm:spPr/>
      <dgm:t>
        <a:bodyPr/>
        <a:lstStyle/>
        <a:p>
          <a:endParaRPr lang="en-US"/>
        </a:p>
      </dgm:t>
    </dgm:pt>
    <dgm:pt modelId="{8FAC7332-2115-834A-91A5-59D99FDA06BC}">
      <dgm:prSet phldrT="[Text]"/>
      <dgm:spPr/>
      <dgm:t>
        <a:bodyPr/>
        <a:lstStyle/>
        <a:p>
          <a:r>
            <a:rPr lang="en-US" b="1" dirty="0"/>
            <a:t>Policy &amp;</a:t>
          </a:r>
        </a:p>
        <a:p>
          <a:r>
            <a:rPr lang="en-US" b="1" dirty="0"/>
            <a:t> Funding change</a:t>
          </a:r>
        </a:p>
      </dgm:t>
    </dgm:pt>
    <dgm:pt modelId="{4528FF41-4BCC-3648-9408-A1DE6720C2C6}" type="parTrans" cxnId="{3876E917-949C-1641-BEE8-45D700AB924C}">
      <dgm:prSet/>
      <dgm:spPr/>
      <dgm:t>
        <a:bodyPr/>
        <a:lstStyle/>
        <a:p>
          <a:endParaRPr lang="en-US"/>
        </a:p>
      </dgm:t>
    </dgm:pt>
    <dgm:pt modelId="{B85E09CA-1B06-5445-9153-5A766BAD9538}" type="sibTrans" cxnId="{3876E917-949C-1641-BEE8-45D700AB924C}">
      <dgm:prSet/>
      <dgm:spPr/>
      <dgm:t>
        <a:bodyPr/>
        <a:lstStyle/>
        <a:p>
          <a:endParaRPr lang="en-US"/>
        </a:p>
      </dgm:t>
    </dgm:pt>
    <dgm:pt modelId="{97D98163-32BD-E943-A143-D437B353C98A}" type="pres">
      <dgm:prSet presAssocID="{8246F4EA-E45C-5444-B4C7-EBD805E94689}" presName="Name0" presStyleCnt="0">
        <dgm:presLayoutVars>
          <dgm:dir/>
          <dgm:resizeHandles val="exact"/>
        </dgm:presLayoutVars>
      </dgm:prSet>
      <dgm:spPr/>
    </dgm:pt>
    <dgm:pt modelId="{8546CB60-A389-6149-B79C-A0C631185885}" type="pres">
      <dgm:prSet presAssocID="{08B776FF-7E0C-A84A-B5DD-E37A5007356A}" presName="parTxOnly" presStyleLbl="node1" presStyleIdx="0" presStyleCnt="4" custScaleX="83005" custLinFactNeighborX="-26717" custLinFactNeighborY="2364">
        <dgm:presLayoutVars>
          <dgm:bulletEnabled val="1"/>
        </dgm:presLayoutVars>
      </dgm:prSet>
      <dgm:spPr/>
    </dgm:pt>
    <dgm:pt modelId="{81EB2165-D954-BD49-A6DA-D7B2779853B8}" type="pres">
      <dgm:prSet presAssocID="{378FB79C-62E9-B444-8261-D11DE734F7FE}" presName="parSpace" presStyleCnt="0"/>
      <dgm:spPr/>
    </dgm:pt>
    <dgm:pt modelId="{91DB68E5-87D8-4D40-BB17-C9413974439B}" type="pres">
      <dgm:prSet presAssocID="{50F016F4-9F6A-B34B-9EFF-79842BDA6DA7}" presName="parTxOnly" presStyleLbl="node1" presStyleIdx="1" presStyleCnt="4">
        <dgm:presLayoutVars>
          <dgm:bulletEnabled val="1"/>
        </dgm:presLayoutVars>
      </dgm:prSet>
      <dgm:spPr/>
    </dgm:pt>
    <dgm:pt modelId="{CBECA467-5874-694E-ACB7-783DA5162198}" type="pres">
      <dgm:prSet presAssocID="{9F95640C-0C37-9745-B2DB-0BD05DE18D8E}" presName="parSpace" presStyleCnt="0"/>
      <dgm:spPr/>
    </dgm:pt>
    <dgm:pt modelId="{7AD3A3C4-3747-5F40-A7C3-516F26044AF3}" type="pres">
      <dgm:prSet presAssocID="{2FB72743-32F7-3246-B18D-0C8D03E1F585}" presName="parTxOnly" presStyleLbl="node1" presStyleIdx="2" presStyleCnt="4" custScaleX="141298">
        <dgm:presLayoutVars>
          <dgm:bulletEnabled val="1"/>
        </dgm:presLayoutVars>
      </dgm:prSet>
      <dgm:spPr/>
    </dgm:pt>
    <dgm:pt modelId="{A95479EA-ABF5-C048-B1C5-7834AE7F8DB4}" type="pres">
      <dgm:prSet presAssocID="{C25A8064-E339-B549-9122-3DBDEA598D59}" presName="parSpace" presStyleCnt="0"/>
      <dgm:spPr/>
    </dgm:pt>
    <dgm:pt modelId="{F7D7BE7E-398A-6946-8DEE-3460D6F6BCE8}" type="pres">
      <dgm:prSet presAssocID="{8FAC7332-2115-834A-91A5-59D99FDA06BC}" presName="parTxOnly" presStyleLbl="node1" presStyleIdx="3" presStyleCnt="4">
        <dgm:presLayoutVars>
          <dgm:bulletEnabled val="1"/>
        </dgm:presLayoutVars>
      </dgm:prSet>
      <dgm:spPr/>
    </dgm:pt>
  </dgm:ptLst>
  <dgm:cxnLst>
    <dgm:cxn modelId="{36BECE07-EA68-2D4B-A49F-03A7593563FC}" type="presOf" srcId="{8FAC7332-2115-834A-91A5-59D99FDA06BC}" destId="{F7D7BE7E-398A-6946-8DEE-3460D6F6BCE8}" srcOrd="0" destOrd="0" presId="urn:microsoft.com/office/officeart/2005/8/layout/hChevron3"/>
    <dgm:cxn modelId="{3876E917-949C-1641-BEE8-45D700AB924C}" srcId="{8246F4EA-E45C-5444-B4C7-EBD805E94689}" destId="{8FAC7332-2115-834A-91A5-59D99FDA06BC}" srcOrd="3" destOrd="0" parTransId="{4528FF41-4BCC-3648-9408-A1DE6720C2C6}" sibTransId="{B85E09CA-1B06-5445-9153-5A766BAD9538}"/>
    <dgm:cxn modelId="{F2572832-ABBE-144E-8B3F-2D040C01961C}" type="presOf" srcId="{8246F4EA-E45C-5444-B4C7-EBD805E94689}" destId="{97D98163-32BD-E943-A143-D437B353C98A}" srcOrd="0" destOrd="0" presId="urn:microsoft.com/office/officeart/2005/8/layout/hChevron3"/>
    <dgm:cxn modelId="{6926066E-4C35-E443-99AB-40D0B25E694F}" srcId="{8246F4EA-E45C-5444-B4C7-EBD805E94689}" destId="{2FB72743-32F7-3246-B18D-0C8D03E1F585}" srcOrd="2" destOrd="0" parTransId="{7F393289-9F08-514F-A87D-9413DCA2D30B}" sibTransId="{C25A8064-E339-B549-9122-3DBDEA598D59}"/>
    <dgm:cxn modelId="{522FF787-CDD9-B845-8B42-20C975D51DEE}" srcId="{8246F4EA-E45C-5444-B4C7-EBD805E94689}" destId="{50F016F4-9F6A-B34B-9EFF-79842BDA6DA7}" srcOrd="1" destOrd="0" parTransId="{DB90AA63-B2F2-224F-8A42-0C217567C528}" sibTransId="{9F95640C-0C37-9745-B2DB-0BD05DE18D8E}"/>
    <dgm:cxn modelId="{D51CAFBF-11D2-7D4B-A697-5B103D095958}" srcId="{8246F4EA-E45C-5444-B4C7-EBD805E94689}" destId="{08B776FF-7E0C-A84A-B5DD-E37A5007356A}" srcOrd="0" destOrd="0" parTransId="{C3226D59-592E-7240-8ECB-40D082AB3122}" sibTransId="{378FB79C-62E9-B444-8261-D11DE734F7FE}"/>
    <dgm:cxn modelId="{E7177AD1-5215-4B4E-A3FB-87B4855A9758}" type="presOf" srcId="{2FB72743-32F7-3246-B18D-0C8D03E1F585}" destId="{7AD3A3C4-3747-5F40-A7C3-516F26044AF3}" srcOrd="0" destOrd="0" presId="urn:microsoft.com/office/officeart/2005/8/layout/hChevron3"/>
    <dgm:cxn modelId="{B6FDB0E9-56F3-1349-BEF4-EE28259E49EB}" type="presOf" srcId="{08B776FF-7E0C-A84A-B5DD-E37A5007356A}" destId="{8546CB60-A389-6149-B79C-A0C631185885}" srcOrd="0" destOrd="0" presId="urn:microsoft.com/office/officeart/2005/8/layout/hChevron3"/>
    <dgm:cxn modelId="{887D7AF4-B2C1-804A-A82A-59690B0F1B38}" type="presOf" srcId="{50F016F4-9F6A-B34B-9EFF-79842BDA6DA7}" destId="{91DB68E5-87D8-4D40-BB17-C9413974439B}" srcOrd="0" destOrd="0" presId="urn:microsoft.com/office/officeart/2005/8/layout/hChevron3"/>
    <dgm:cxn modelId="{EB495AE4-1B52-0549-871E-39D2C8C0A8AF}" type="presParOf" srcId="{97D98163-32BD-E943-A143-D437B353C98A}" destId="{8546CB60-A389-6149-B79C-A0C631185885}" srcOrd="0" destOrd="0" presId="urn:microsoft.com/office/officeart/2005/8/layout/hChevron3"/>
    <dgm:cxn modelId="{5B6F0361-20E4-2E45-83B4-DA77973AB2D0}" type="presParOf" srcId="{97D98163-32BD-E943-A143-D437B353C98A}" destId="{81EB2165-D954-BD49-A6DA-D7B2779853B8}" srcOrd="1" destOrd="0" presId="urn:microsoft.com/office/officeart/2005/8/layout/hChevron3"/>
    <dgm:cxn modelId="{05CF6EE9-414F-8146-8BAF-E0D41F70F86A}" type="presParOf" srcId="{97D98163-32BD-E943-A143-D437B353C98A}" destId="{91DB68E5-87D8-4D40-BB17-C9413974439B}" srcOrd="2" destOrd="0" presId="urn:microsoft.com/office/officeart/2005/8/layout/hChevron3"/>
    <dgm:cxn modelId="{516B83FA-3DBC-1B4B-B253-FD84AC74ED8C}" type="presParOf" srcId="{97D98163-32BD-E943-A143-D437B353C98A}" destId="{CBECA467-5874-694E-ACB7-783DA5162198}" srcOrd="3" destOrd="0" presId="urn:microsoft.com/office/officeart/2005/8/layout/hChevron3"/>
    <dgm:cxn modelId="{60799E13-C89B-7043-8F3C-B493D77F420F}" type="presParOf" srcId="{97D98163-32BD-E943-A143-D437B353C98A}" destId="{7AD3A3C4-3747-5F40-A7C3-516F26044AF3}" srcOrd="4" destOrd="0" presId="urn:microsoft.com/office/officeart/2005/8/layout/hChevron3"/>
    <dgm:cxn modelId="{8FBD175E-C5DC-664F-9AD0-306274B40D65}" type="presParOf" srcId="{97D98163-32BD-E943-A143-D437B353C98A}" destId="{A95479EA-ABF5-C048-B1C5-7834AE7F8DB4}" srcOrd="5" destOrd="0" presId="urn:microsoft.com/office/officeart/2005/8/layout/hChevron3"/>
    <dgm:cxn modelId="{88C286C1-B0A8-3A40-9CCB-452490BE28D2}" type="presParOf" srcId="{97D98163-32BD-E943-A143-D437B353C98A}" destId="{F7D7BE7E-398A-6946-8DEE-3460D6F6BCE8}" srcOrd="6"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8EF928-C130-44BA-B02D-6D7D904DAE82}">
      <dsp:nvSpPr>
        <dsp:cNvPr id="0" name=""/>
        <dsp:cNvSpPr/>
      </dsp:nvSpPr>
      <dsp:spPr>
        <a:xfrm>
          <a:off x="190143" y="1635336"/>
          <a:ext cx="974338" cy="499434"/>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57150" lvl="1" indent="-57150" algn="l" defTabSz="422275">
            <a:lnSpc>
              <a:spcPct val="90000"/>
            </a:lnSpc>
            <a:spcBef>
              <a:spcPct val="0"/>
            </a:spcBef>
            <a:spcAft>
              <a:spcPct val="15000"/>
            </a:spcAft>
            <a:buChar char="•"/>
          </a:pPr>
          <a:r>
            <a:rPr lang="en-US" sz="950" b="1" kern="1200" dirty="0">
              <a:latin typeface="Georgia" panose="02040502050405020303" pitchFamily="18" charset="0"/>
            </a:rPr>
            <a:t>People</a:t>
          </a:r>
          <a:r>
            <a:rPr lang="en-US" sz="950" b="1" kern="1200" baseline="0" dirty="0">
              <a:latin typeface="Georgia" panose="02040502050405020303" pitchFamily="18" charset="0"/>
            </a:rPr>
            <a:t> living with HIV</a:t>
          </a:r>
          <a:endParaRPr lang="en-US" sz="950" b="1" kern="1200" dirty="0">
            <a:latin typeface="Georgia" panose="02040502050405020303" pitchFamily="18" charset="0"/>
          </a:endParaRPr>
        </a:p>
      </dsp:txBody>
      <dsp:txXfrm>
        <a:off x="201636" y="1646829"/>
        <a:ext cx="951352" cy="369427"/>
      </dsp:txXfrm>
    </dsp:sp>
    <dsp:sp modelId="{A724EEEA-ECB3-4983-A62B-3C86B75B585D}">
      <dsp:nvSpPr>
        <dsp:cNvPr id="0" name=""/>
        <dsp:cNvSpPr/>
      </dsp:nvSpPr>
      <dsp:spPr>
        <a:xfrm flipH="1">
          <a:off x="1420086" y="2483759"/>
          <a:ext cx="77401" cy="67578"/>
        </a:xfrm>
        <a:prstGeom prst="circularArrow">
          <a:avLst>
            <a:gd name="adj1" fmla="val 1941"/>
            <a:gd name="adj2" fmla="val 232252"/>
            <a:gd name="adj3" fmla="val 2243762"/>
            <a:gd name="adj4" fmla="val 9260489"/>
            <a:gd name="adj5" fmla="val 2265"/>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56E56FF-4525-4511-932A-CE307B3B2946}">
      <dsp:nvSpPr>
        <dsp:cNvPr id="0" name=""/>
        <dsp:cNvSpPr/>
      </dsp:nvSpPr>
      <dsp:spPr>
        <a:xfrm>
          <a:off x="181798" y="1998058"/>
          <a:ext cx="1324724" cy="814741"/>
        </a:xfrm>
        <a:prstGeom prst="roundRect">
          <a:avLst>
            <a:gd name="adj" fmla="val 10000"/>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Georgia" panose="02040502050405020303" pitchFamily="18" charset="0"/>
            </a:rPr>
            <a:t>1.9m</a:t>
          </a:r>
        </a:p>
      </dsp:txBody>
      <dsp:txXfrm>
        <a:off x="205661" y="2021921"/>
        <a:ext cx="1276998" cy="767015"/>
      </dsp:txXfrm>
    </dsp:sp>
    <dsp:sp modelId="{8B8D11DC-6C63-4B64-BEE6-51A07C1E6B71}">
      <dsp:nvSpPr>
        <dsp:cNvPr id="0" name=""/>
        <dsp:cNvSpPr/>
      </dsp:nvSpPr>
      <dsp:spPr>
        <a:xfrm>
          <a:off x="1826981" y="1875824"/>
          <a:ext cx="947271" cy="556769"/>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57150" lvl="1" indent="-57150" algn="l" defTabSz="400050">
            <a:lnSpc>
              <a:spcPct val="90000"/>
            </a:lnSpc>
            <a:spcBef>
              <a:spcPct val="0"/>
            </a:spcBef>
            <a:spcAft>
              <a:spcPct val="15000"/>
            </a:spcAft>
            <a:buChar char="•"/>
          </a:pPr>
          <a:r>
            <a:rPr lang="en-US" sz="900" b="1" kern="1200" dirty="0">
              <a:latin typeface="Georgia" panose="02040502050405020303" pitchFamily="18" charset="0"/>
            </a:rPr>
            <a:t>National HIV prevalence </a:t>
          </a:r>
        </a:p>
      </dsp:txBody>
      <dsp:txXfrm>
        <a:off x="1839794" y="2007944"/>
        <a:ext cx="921645" cy="411835"/>
      </dsp:txXfrm>
    </dsp:sp>
    <dsp:sp modelId="{273C1194-2771-4962-B974-F13FFFCABEFC}">
      <dsp:nvSpPr>
        <dsp:cNvPr id="0" name=""/>
        <dsp:cNvSpPr/>
      </dsp:nvSpPr>
      <dsp:spPr>
        <a:xfrm flipH="1">
          <a:off x="3076278" y="1359535"/>
          <a:ext cx="176908" cy="86039"/>
        </a:xfrm>
        <a:prstGeom prst="circularArrow">
          <a:avLst>
            <a:gd name="adj1" fmla="val 1802"/>
            <a:gd name="adj2" fmla="val 214939"/>
            <a:gd name="adj3" fmla="val 19125377"/>
            <a:gd name="adj4" fmla="val 12091338"/>
            <a:gd name="adj5" fmla="val 2103"/>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C857BFB-7E04-4329-845F-F0A653462D26}">
      <dsp:nvSpPr>
        <dsp:cNvPr id="0" name=""/>
        <dsp:cNvSpPr/>
      </dsp:nvSpPr>
      <dsp:spPr>
        <a:xfrm>
          <a:off x="1814750" y="1132262"/>
          <a:ext cx="1329177" cy="852338"/>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Georgia" panose="02040502050405020303" pitchFamily="18" charset="0"/>
            </a:rPr>
            <a:t>1.3%</a:t>
          </a:r>
        </a:p>
      </dsp:txBody>
      <dsp:txXfrm>
        <a:off x="1839714" y="1157226"/>
        <a:ext cx="1279249" cy="802410"/>
      </dsp:txXfrm>
    </dsp:sp>
    <dsp:sp modelId="{EFA608BC-1C7D-4B59-A31A-971E37308319}">
      <dsp:nvSpPr>
        <dsp:cNvPr id="0" name=""/>
        <dsp:cNvSpPr/>
      </dsp:nvSpPr>
      <dsp:spPr>
        <a:xfrm>
          <a:off x="3344347" y="1441835"/>
          <a:ext cx="1073657" cy="500184"/>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 tIns="17145" rIns="17145" bIns="17145" numCol="1" spcCol="1270" anchor="t" anchorCtr="0">
          <a:noAutofit/>
        </a:bodyPr>
        <a:lstStyle/>
        <a:p>
          <a:pPr marL="57150" lvl="1" indent="-57150" algn="l" defTabSz="400050">
            <a:lnSpc>
              <a:spcPct val="90000"/>
            </a:lnSpc>
            <a:spcBef>
              <a:spcPct val="0"/>
            </a:spcBef>
            <a:spcAft>
              <a:spcPct val="15000"/>
            </a:spcAft>
            <a:buChar char="•"/>
          </a:pPr>
          <a:r>
            <a:rPr lang="en-US" sz="900" b="1" kern="1200" dirty="0">
              <a:latin typeface="Georgia" panose="02040502050405020303" pitchFamily="18" charset="0"/>
            </a:rPr>
            <a:t>largest HIV burden globally</a:t>
          </a:r>
        </a:p>
      </dsp:txBody>
      <dsp:txXfrm>
        <a:off x="3355858" y="1453346"/>
        <a:ext cx="1050635" cy="369979"/>
      </dsp:txXfrm>
    </dsp:sp>
    <dsp:sp modelId="{6EA519DE-B892-4D92-B154-3B32B76D9D90}">
      <dsp:nvSpPr>
        <dsp:cNvPr id="0" name=""/>
        <dsp:cNvSpPr/>
      </dsp:nvSpPr>
      <dsp:spPr>
        <a:xfrm>
          <a:off x="3339323" y="1817249"/>
          <a:ext cx="1560715" cy="860473"/>
        </a:xfrm>
        <a:prstGeom prst="roundRect">
          <a:avLst>
            <a:gd name="adj" fmla="val 10000"/>
          </a:avLst>
        </a:prstGeom>
        <a:solidFill>
          <a:srgbClr val="B48900"/>
        </a:solidFill>
        <a:ln w="9525"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Georgia" panose="02040502050405020303" pitchFamily="18" charset="0"/>
            </a:rPr>
            <a:t>3</a:t>
          </a:r>
          <a:r>
            <a:rPr lang="en-US" sz="2000" b="1" kern="1200" baseline="30000" dirty="0">
              <a:latin typeface="Georgia" panose="02040502050405020303" pitchFamily="18" charset="0"/>
            </a:rPr>
            <a:t>rd</a:t>
          </a:r>
          <a:r>
            <a:rPr lang="en-US" sz="2000" b="1" kern="1200" dirty="0">
              <a:latin typeface="Georgia" panose="02040502050405020303" pitchFamily="18" charset="0"/>
            </a:rPr>
            <a:t>  </a:t>
          </a:r>
        </a:p>
      </dsp:txBody>
      <dsp:txXfrm>
        <a:off x="3364525" y="1842451"/>
        <a:ext cx="1510311" cy="8100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46CB60-A389-6149-B79C-A0C631185885}">
      <dsp:nvSpPr>
        <dsp:cNvPr id="0" name=""/>
        <dsp:cNvSpPr/>
      </dsp:nvSpPr>
      <dsp:spPr>
        <a:xfrm>
          <a:off x="0" y="0"/>
          <a:ext cx="2445811" cy="808485"/>
        </a:xfrm>
        <a:prstGeom prst="homePlate">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0678" tIns="45339" rIns="22670" bIns="45339" numCol="1" spcCol="1270" anchor="ctr" anchorCtr="0">
          <a:noAutofit/>
        </a:bodyPr>
        <a:lstStyle/>
        <a:p>
          <a:pPr marL="0" lvl="0" indent="0" algn="ctr" defTabSz="755650">
            <a:lnSpc>
              <a:spcPct val="90000"/>
            </a:lnSpc>
            <a:spcBef>
              <a:spcPct val="0"/>
            </a:spcBef>
            <a:spcAft>
              <a:spcPct val="35000"/>
            </a:spcAft>
            <a:buNone/>
          </a:pPr>
          <a:r>
            <a:rPr lang="en-US" sz="1700" kern="1200" dirty="0"/>
            <a:t>Deliver care</a:t>
          </a:r>
        </a:p>
      </dsp:txBody>
      <dsp:txXfrm>
        <a:off x="0" y="0"/>
        <a:ext cx="2243690" cy="808485"/>
      </dsp:txXfrm>
    </dsp:sp>
    <dsp:sp modelId="{91DB68E5-87D8-4D40-BB17-C9413974439B}">
      <dsp:nvSpPr>
        <dsp:cNvPr id="0" name=""/>
        <dsp:cNvSpPr/>
      </dsp:nvSpPr>
      <dsp:spPr>
        <a:xfrm>
          <a:off x="1858112" y="0"/>
          <a:ext cx="2946582" cy="808485"/>
        </a:xfrm>
        <a:prstGeom prst="chevron">
          <a:avLst/>
        </a:prstGeom>
        <a:gradFill rotWithShape="0">
          <a:gsLst>
            <a:gs pos="0">
              <a:schemeClr val="accent1">
                <a:alpha val="90000"/>
                <a:hueOff val="0"/>
                <a:satOff val="0"/>
                <a:lumOff val="0"/>
                <a:alphaOff val="-13333"/>
                <a:satMod val="103000"/>
                <a:lumMod val="102000"/>
                <a:tint val="94000"/>
              </a:schemeClr>
            </a:gs>
            <a:gs pos="50000">
              <a:schemeClr val="accent1">
                <a:alpha val="90000"/>
                <a:hueOff val="0"/>
                <a:satOff val="0"/>
                <a:lumOff val="0"/>
                <a:alphaOff val="-13333"/>
                <a:satMod val="110000"/>
                <a:lumMod val="100000"/>
                <a:shade val="100000"/>
              </a:schemeClr>
            </a:gs>
            <a:gs pos="100000">
              <a:schemeClr val="accent1">
                <a:alpha val="90000"/>
                <a:hueOff val="0"/>
                <a:satOff val="0"/>
                <a:lumOff val="0"/>
                <a:alphaOff val="-13333"/>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lang="en-US" sz="1700" b="0" i="0" kern="1200" dirty="0"/>
            <a:t>Document results</a:t>
          </a:r>
          <a:endParaRPr lang="en-US" sz="1700" b="0" kern="1200" dirty="0"/>
        </a:p>
      </dsp:txBody>
      <dsp:txXfrm>
        <a:off x="2262355" y="0"/>
        <a:ext cx="2138097" cy="808485"/>
      </dsp:txXfrm>
    </dsp:sp>
    <dsp:sp modelId="{7AD3A3C4-3747-5F40-A7C3-516F26044AF3}">
      <dsp:nvSpPr>
        <dsp:cNvPr id="0" name=""/>
        <dsp:cNvSpPr/>
      </dsp:nvSpPr>
      <dsp:spPr>
        <a:xfrm>
          <a:off x="4215378" y="0"/>
          <a:ext cx="4163462" cy="808485"/>
        </a:xfrm>
        <a:prstGeom prst="chevron">
          <a:avLst/>
        </a:prstGeom>
        <a:gradFill rotWithShape="0">
          <a:gsLst>
            <a:gs pos="0">
              <a:schemeClr val="accent1">
                <a:alpha val="90000"/>
                <a:hueOff val="0"/>
                <a:satOff val="0"/>
                <a:lumOff val="0"/>
                <a:alphaOff val="-26667"/>
                <a:satMod val="103000"/>
                <a:lumMod val="102000"/>
                <a:tint val="94000"/>
              </a:schemeClr>
            </a:gs>
            <a:gs pos="50000">
              <a:schemeClr val="accent1">
                <a:alpha val="90000"/>
                <a:hueOff val="0"/>
                <a:satOff val="0"/>
                <a:lumOff val="0"/>
                <a:alphaOff val="-26667"/>
                <a:satMod val="110000"/>
                <a:lumMod val="100000"/>
                <a:shade val="100000"/>
              </a:schemeClr>
            </a:gs>
            <a:gs pos="100000">
              <a:schemeClr val="accent1">
                <a:alpha val="90000"/>
                <a:hueOff val="0"/>
                <a:satOff val="0"/>
                <a:lumOff val="0"/>
                <a:alphaOff val="-26667"/>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lang="en-US" sz="1700" kern="1200" dirty="0"/>
            <a:t>Share with government, funders, media, </a:t>
          </a:r>
          <a:r>
            <a:rPr lang="en-US" sz="1700" kern="1200" dirty="0" err="1"/>
            <a:t>etc</a:t>
          </a:r>
          <a:endParaRPr lang="en-US" sz="1700" kern="1200" dirty="0"/>
        </a:p>
      </dsp:txBody>
      <dsp:txXfrm>
        <a:off x="4619621" y="0"/>
        <a:ext cx="3354977" cy="808485"/>
      </dsp:txXfrm>
    </dsp:sp>
    <dsp:sp modelId="{F7D7BE7E-398A-6946-8DEE-3460D6F6BCE8}">
      <dsp:nvSpPr>
        <dsp:cNvPr id="0" name=""/>
        <dsp:cNvSpPr/>
      </dsp:nvSpPr>
      <dsp:spPr>
        <a:xfrm>
          <a:off x="7789524" y="0"/>
          <a:ext cx="2946582" cy="808485"/>
        </a:xfrm>
        <a:prstGeom prst="chevron">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lang="en-US" sz="1700" b="1" kern="1200" dirty="0"/>
            <a:t>Policy &amp;</a:t>
          </a:r>
        </a:p>
        <a:p>
          <a:pPr marL="0" lvl="0" indent="0" algn="ctr" defTabSz="755650">
            <a:lnSpc>
              <a:spcPct val="90000"/>
            </a:lnSpc>
            <a:spcBef>
              <a:spcPct val="0"/>
            </a:spcBef>
            <a:spcAft>
              <a:spcPct val="35000"/>
            </a:spcAft>
            <a:buNone/>
          </a:pPr>
          <a:r>
            <a:rPr lang="en-US" sz="1700" b="1" kern="1200" dirty="0"/>
            <a:t> Funding change</a:t>
          </a:r>
        </a:p>
      </dsp:txBody>
      <dsp:txXfrm>
        <a:off x="8193767" y="0"/>
        <a:ext cx="2138097" cy="80848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6AAA520-F2F5-4EDD-89FF-112F506DBD8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dirty="0">
              <a:latin typeface="Verdana" panose="020B0604030504040204" pitchFamily="34" charset="0"/>
            </a:endParaRPr>
          </a:p>
        </p:txBody>
      </p:sp>
      <p:sp>
        <p:nvSpPr>
          <p:cNvPr id="3" name="Datumsplatzhalter 2">
            <a:extLst>
              <a:ext uri="{FF2B5EF4-FFF2-40B4-BE49-F238E27FC236}">
                <a16:creationId xmlns:a16="http://schemas.microsoft.com/office/drawing/2014/main" id="{16D02F3C-8EFD-4B07-80ED-B2429D54C34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662BD4C-6D77-4375-88B2-8F24E3740D1D}" type="datetimeFigureOut">
              <a:rPr lang="de-DE" smtClean="0">
                <a:latin typeface="Verdana" panose="020B0604030504040204" pitchFamily="34" charset="0"/>
              </a:rPr>
              <a:t>08.07.26</a:t>
            </a:fld>
            <a:endParaRPr lang="de-DE" dirty="0">
              <a:latin typeface="Verdana" panose="020B0604030504040204" pitchFamily="34" charset="0"/>
            </a:endParaRPr>
          </a:p>
        </p:txBody>
      </p:sp>
      <p:sp>
        <p:nvSpPr>
          <p:cNvPr id="4" name="Fußzeilenplatzhalter 3">
            <a:extLst>
              <a:ext uri="{FF2B5EF4-FFF2-40B4-BE49-F238E27FC236}">
                <a16:creationId xmlns:a16="http://schemas.microsoft.com/office/drawing/2014/main" id="{D51B987F-84C1-40E0-A9D7-A8F4901E467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dirty="0">
              <a:latin typeface="Verdana" panose="020B0604030504040204" pitchFamily="34" charset="0"/>
            </a:endParaRPr>
          </a:p>
        </p:txBody>
      </p:sp>
      <p:sp>
        <p:nvSpPr>
          <p:cNvPr id="5" name="Foliennummernplatzhalter 4">
            <a:extLst>
              <a:ext uri="{FF2B5EF4-FFF2-40B4-BE49-F238E27FC236}">
                <a16:creationId xmlns:a16="http://schemas.microsoft.com/office/drawing/2014/main" id="{05432F72-438D-4B28-B0F3-2E4B8F6078C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C5FE3-128E-4546-A5A8-7038C4C3160C}" type="slidenum">
              <a:rPr lang="de-DE" smtClean="0">
                <a:latin typeface="Verdana" panose="020B0604030504040204" pitchFamily="34" charset="0"/>
              </a:rPr>
              <a:t>‹#›</a:t>
            </a:fld>
            <a:endParaRPr lang="de-DE" dirty="0">
              <a:latin typeface="Verdana" panose="020B0604030504040204" pitchFamily="34" charset="0"/>
            </a:endParaRPr>
          </a:p>
        </p:txBody>
      </p:sp>
    </p:spTree>
    <p:extLst>
      <p:ext uri="{BB962C8B-B14F-4D97-AF65-F5344CB8AC3E}">
        <p14:creationId xmlns:p14="http://schemas.microsoft.com/office/powerpoint/2010/main" val="1338465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Verdana" panose="020B0604030504040204" pitchFamily="34" charset="0"/>
              </a:defRPr>
            </a:lvl1pPr>
          </a:lstStyle>
          <a:p>
            <a:endParaRPr lang="de-DE"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Verdana" panose="020B0604030504040204" pitchFamily="34" charset="0"/>
              </a:defRPr>
            </a:lvl1pPr>
          </a:lstStyle>
          <a:p>
            <a:fld id="{59AF585C-AB1D-41F5-8A22-EE236ED1EB54}" type="datetimeFigureOut">
              <a:rPr lang="de-DE" smtClean="0"/>
              <a:pPr/>
              <a:t>06.07.26</a:t>
            </a:fld>
            <a:endParaRPr lang="de-DE" dirty="0"/>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Verdana" panose="020B0604030504040204" pitchFamily="34" charset="0"/>
              </a:defRPr>
            </a:lvl1pPr>
          </a:lstStyle>
          <a:p>
            <a:endParaRPr lang="de-DE"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Verdana" panose="020B0604030504040204" pitchFamily="34" charset="0"/>
              </a:defRPr>
            </a:lvl1pPr>
          </a:lstStyle>
          <a:p>
            <a:fld id="{F6DADB82-A706-4784-AE8E-3965AD040C7C}" type="slidenum">
              <a:rPr lang="de-DE" smtClean="0"/>
              <a:pPr/>
              <a:t>‹#›</a:t>
            </a:fld>
            <a:endParaRPr lang="de-DE" dirty="0"/>
          </a:p>
        </p:txBody>
      </p:sp>
    </p:spTree>
    <p:extLst>
      <p:ext uri="{BB962C8B-B14F-4D97-AF65-F5344CB8AC3E}">
        <p14:creationId xmlns:p14="http://schemas.microsoft.com/office/powerpoint/2010/main" val="860537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Verdana" panose="020B0604030504040204" pitchFamily="34" charset="0"/>
        <a:ea typeface="+mn-ea"/>
        <a:cs typeface="+mn-cs"/>
      </a:defRPr>
    </a:lvl1pPr>
    <a:lvl2pPr marL="457200" algn="l" defTabSz="914400" rtl="0" eaLnBrk="1" latinLnBrk="0" hangingPunct="1">
      <a:defRPr sz="1200" b="0" i="0" kern="1200">
        <a:solidFill>
          <a:schemeClr val="tx1"/>
        </a:solidFill>
        <a:latin typeface="Verdana" panose="020B0604030504040204" pitchFamily="34" charset="0"/>
        <a:ea typeface="+mn-ea"/>
        <a:cs typeface="+mn-cs"/>
      </a:defRPr>
    </a:lvl2pPr>
    <a:lvl3pPr marL="914400" algn="l" defTabSz="914400" rtl="0" eaLnBrk="1" latinLnBrk="0" hangingPunct="1">
      <a:defRPr sz="1200" b="0" i="0" kern="1200">
        <a:solidFill>
          <a:schemeClr val="tx1"/>
        </a:solidFill>
        <a:latin typeface="Verdana" panose="020B0604030504040204" pitchFamily="34" charset="0"/>
        <a:ea typeface="+mn-ea"/>
        <a:cs typeface="+mn-cs"/>
      </a:defRPr>
    </a:lvl3pPr>
    <a:lvl4pPr marL="1371600" algn="l" defTabSz="914400" rtl="0" eaLnBrk="1" latinLnBrk="0" hangingPunct="1">
      <a:defRPr sz="1200" b="0" i="0" kern="1200">
        <a:solidFill>
          <a:schemeClr val="tx1"/>
        </a:solidFill>
        <a:latin typeface="Verdana" panose="020B0604030504040204" pitchFamily="34" charset="0"/>
        <a:ea typeface="+mn-ea"/>
        <a:cs typeface="+mn-cs"/>
      </a:defRPr>
    </a:lvl4pPr>
    <a:lvl5pPr marL="1828800" algn="l" defTabSz="914400" rtl="0" eaLnBrk="1" latinLnBrk="0" hangingPunct="1">
      <a:defRPr sz="1200" b="0" i="0" kern="1200">
        <a:solidFill>
          <a:schemeClr val="tx1"/>
        </a:solidFill>
        <a:latin typeface="Verdana" panose="020B060403050404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DADB82-A706-4784-AE8E-3965AD040C7C}" type="slidenum">
              <a:rPr lang="de-DE" smtClean="0"/>
              <a:pPr/>
              <a:t>1</a:t>
            </a:fld>
            <a:endParaRPr lang="de-DE" dirty="0"/>
          </a:p>
        </p:txBody>
      </p:sp>
    </p:spTree>
    <p:extLst>
      <p:ext uri="{BB962C8B-B14F-4D97-AF65-F5344CB8AC3E}">
        <p14:creationId xmlns:p14="http://schemas.microsoft.com/office/powerpoint/2010/main" val="1379460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Acknowledge real barriers — don't pretend advocacy is easy in a resource-constrained system. These examples show it's possible.</a:t>
            </a:r>
          </a:p>
          <a:p>
            <a:endParaRPr lang="en-US" dirty="0"/>
          </a:p>
        </p:txBody>
      </p:sp>
      <p:sp>
        <p:nvSpPr>
          <p:cNvPr id="4" name="Slide Number Placeholder 3"/>
          <p:cNvSpPr>
            <a:spLocks noGrp="1"/>
          </p:cNvSpPr>
          <p:nvPr>
            <p:ph type="sldNum" sz="quarter" idx="5"/>
          </p:nvPr>
        </p:nvSpPr>
        <p:spPr/>
        <p:txBody>
          <a:bodyPr/>
          <a:lstStyle/>
          <a:p>
            <a:fld id="{F6DADB82-A706-4784-AE8E-3965AD040C7C}" type="slidenum">
              <a:rPr lang="de-DE" smtClean="0"/>
              <a:pPr/>
              <a:t>10</a:t>
            </a:fld>
            <a:endParaRPr lang="de-DE" dirty="0"/>
          </a:p>
        </p:txBody>
      </p:sp>
    </p:spTree>
    <p:extLst>
      <p:ext uri="{BB962C8B-B14F-4D97-AF65-F5344CB8AC3E}">
        <p14:creationId xmlns:p14="http://schemas.microsoft.com/office/powerpoint/2010/main" val="28723332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0D5D59-FBC2-CB76-1C50-D09DFD38C5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BD913A-F1ED-B911-4456-556D1AAE7E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C5AC53-A8BC-BE24-9D9E-CD930E7C1C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2945AE-5F9E-6114-4799-FCB41C6D76D0}"/>
              </a:ext>
            </a:extLst>
          </p:cNvPr>
          <p:cNvSpPr>
            <a:spLocks noGrp="1"/>
          </p:cNvSpPr>
          <p:nvPr>
            <p:ph type="sldNum" sz="quarter" idx="5"/>
          </p:nvPr>
        </p:nvSpPr>
        <p:spPr/>
        <p:txBody>
          <a:bodyPr/>
          <a:lstStyle/>
          <a:p>
            <a:fld id="{F6DADB82-A706-4784-AE8E-3965AD040C7C}" type="slidenum">
              <a:rPr lang="de-DE" smtClean="0"/>
              <a:pPr/>
              <a:t>11</a:t>
            </a:fld>
            <a:endParaRPr lang="de-DE" dirty="0"/>
          </a:p>
        </p:txBody>
      </p:sp>
    </p:spTree>
    <p:extLst>
      <p:ext uri="{BB962C8B-B14F-4D97-AF65-F5344CB8AC3E}">
        <p14:creationId xmlns:p14="http://schemas.microsoft.com/office/powerpoint/2010/main" val="208209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DADB82-A706-4784-AE8E-3965AD040C7C}" type="slidenum">
              <a:rPr lang="de-DE" smtClean="0"/>
              <a:pPr/>
              <a:t>2</a:t>
            </a:fld>
            <a:endParaRPr lang="de-DE" dirty="0"/>
          </a:p>
        </p:txBody>
      </p:sp>
    </p:spTree>
    <p:extLst>
      <p:ext uri="{BB962C8B-B14F-4D97-AF65-F5344CB8AC3E}">
        <p14:creationId xmlns:p14="http://schemas.microsoft.com/office/powerpoint/2010/main" val="1834677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DADB82-A706-4784-AE8E-3965AD040C7C}" type="slidenum">
              <a:rPr lang="de-DE" smtClean="0"/>
              <a:pPr/>
              <a:t>3</a:t>
            </a:fld>
            <a:endParaRPr lang="de-DE" dirty="0"/>
          </a:p>
        </p:txBody>
      </p:sp>
    </p:spTree>
    <p:extLst>
      <p:ext uri="{BB962C8B-B14F-4D97-AF65-F5344CB8AC3E}">
        <p14:creationId xmlns:p14="http://schemas.microsoft.com/office/powerpoint/2010/main" val="558479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dirty="0"/>
          </a:p>
        </p:txBody>
      </p:sp>
      <p:sp>
        <p:nvSpPr>
          <p:cNvPr id="4" name="Slide Number Placeholder 3"/>
          <p:cNvSpPr>
            <a:spLocks noGrp="1"/>
          </p:cNvSpPr>
          <p:nvPr>
            <p:ph type="sldNum" sz="quarter" idx="5"/>
          </p:nvPr>
        </p:nvSpPr>
        <p:spPr/>
        <p:txBody>
          <a:bodyPr/>
          <a:lstStyle/>
          <a:p>
            <a:fld id="{F6DADB82-A706-4784-AE8E-3965AD040C7C}" type="slidenum">
              <a:rPr lang="de-DE" smtClean="0"/>
              <a:pPr/>
              <a:t>4</a:t>
            </a:fld>
            <a:endParaRPr lang="de-DE" dirty="0"/>
          </a:p>
        </p:txBody>
      </p:sp>
    </p:spTree>
    <p:extLst>
      <p:ext uri="{BB962C8B-B14F-4D97-AF65-F5344CB8AC3E}">
        <p14:creationId xmlns:p14="http://schemas.microsoft.com/office/powerpoint/2010/main" val="903544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DADB82-A706-4784-AE8E-3965AD040C7C}" type="slidenum">
              <a:rPr lang="de-DE" smtClean="0"/>
              <a:pPr/>
              <a:t>5</a:t>
            </a:fld>
            <a:endParaRPr lang="de-DE" dirty="0"/>
          </a:p>
        </p:txBody>
      </p:sp>
    </p:spTree>
    <p:extLst>
      <p:ext uri="{BB962C8B-B14F-4D97-AF65-F5344CB8AC3E}">
        <p14:creationId xmlns:p14="http://schemas.microsoft.com/office/powerpoint/2010/main" val="1834677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74FDD-A57B-559B-CFAB-00E4D84B0A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E4798C-D1AE-1225-3B3E-0CC918D809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6100ED-63B6-9957-30F4-22E604836A10}"/>
              </a:ext>
            </a:extLst>
          </p:cNvPr>
          <p:cNvSpPr>
            <a:spLocks noGrp="1"/>
          </p:cNvSpPr>
          <p:nvPr>
            <p:ph type="body" idx="1"/>
          </p:nvPr>
        </p:nvSpPr>
        <p:spPr/>
        <p:txBody>
          <a:bodyPr/>
          <a:lstStyle/>
          <a:p>
            <a:r>
              <a:rPr lang="en-US" dirty="0"/>
              <a:t>1. When a patient presents to the clinic for ART and is offered additional services, whether, BP screening, BS checks, MH screening and counselling, cervical cancer, or just counselling an adolescent on sexual reproductive health, we are advocating for a more inclusive and an-all involving healthcare</a:t>
            </a:r>
          </a:p>
          <a:p>
            <a:endParaRPr lang="en-US" dirty="0"/>
          </a:p>
          <a:p>
            <a:r>
              <a:rPr lang="en-US" dirty="0"/>
              <a:t>2. The result is that treatment numbers are improved, because the patient knows that when they come to the clinic for their meds, there will be a MH specialist or psychologist to listen to them, to concerns that may not even be related to HIV care. This will translate to suppressed viremia and overall better QoL</a:t>
            </a:r>
          </a:p>
          <a:p>
            <a:endParaRPr lang="en-US" dirty="0"/>
          </a:p>
        </p:txBody>
      </p:sp>
      <p:sp>
        <p:nvSpPr>
          <p:cNvPr id="4" name="Slide Number Placeholder 3">
            <a:extLst>
              <a:ext uri="{FF2B5EF4-FFF2-40B4-BE49-F238E27FC236}">
                <a16:creationId xmlns:a16="http://schemas.microsoft.com/office/drawing/2014/main" id="{EEEB3221-DD89-DA5E-1BCD-92164F10EF5D}"/>
              </a:ext>
            </a:extLst>
          </p:cNvPr>
          <p:cNvSpPr>
            <a:spLocks noGrp="1"/>
          </p:cNvSpPr>
          <p:nvPr>
            <p:ph type="sldNum" sz="quarter" idx="5"/>
          </p:nvPr>
        </p:nvSpPr>
        <p:spPr/>
        <p:txBody>
          <a:bodyPr/>
          <a:lstStyle/>
          <a:p>
            <a:fld id="{F6DADB82-A706-4784-AE8E-3965AD040C7C}" type="slidenum">
              <a:rPr lang="de-DE" smtClean="0"/>
              <a:pPr/>
              <a:t>6</a:t>
            </a:fld>
            <a:endParaRPr lang="de-DE" dirty="0"/>
          </a:p>
        </p:txBody>
      </p:sp>
    </p:spTree>
    <p:extLst>
      <p:ext uri="{BB962C8B-B14F-4D97-AF65-F5344CB8AC3E}">
        <p14:creationId xmlns:p14="http://schemas.microsoft.com/office/powerpoint/2010/main" val="321076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C1E76-ABD3-125D-E0C2-89BEF79778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BE59B4-CF43-8D33-895A-E34949246A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2BFB3D-6830-DFFA-A20F-EED54C7A179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S</a:t>
            </a:r>
            <a:r>
              <a:rPr lang="en-US" sz="1200" dirty="0" err="1">
                <a:solidFill>
                  <a:srgbClr val="1C2833"/>
                </a:solidFill>
                <a:latin typeface="Calibri" pitchFamily="34" charset="0"/>
                <a:ea typeface="Calibri" pitchFamily="34" charset="-122"/>
                <a:cs typeface="Calibri" pitchFamily="34" charset="-120"/>
              </a:rPr>
              <a:t>tate</a:t>
            </a:r>
            <a:r>
              <a:rPr lang="en-US" sz="1200" dirty="0">
                <a:solidFill>
                  <a:srgbClr val="1C2833"/>
                </a:solidFill>
                <a:latin typeface="Calibri" pitchFamily="34" charset="0"/>
                <a:ea typeface="Calibri" pitchFamily="34" charset="-122"/>
                <a:cs typeface="Calibri" pitchFamily="34" charset="-120"/>
              </a:rPr>
              <a:t>-level networks can amplify demands and provide community evidence that complements clinical data.</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These are actions clinicians can take without leaving clinical practice — embedded advocacy, not additional burden.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
        <p:nvSpPr>
          <p:cNvPr id="4" name="Slide Number Placeholder 3">
            <a:extLst>
              <a:ext uri="{FF2B5EF4-FFF2-40B4-BE49-F238E27FC236}">
                <a16:creationId xmlns:a16="http://schemas.microsoft.com/office/drawing/2014/main" id="{0FF778CB-CA50-5C27-6E47-496033843D5C}"/>
              </a:ext>
            </a:extLst>
          </p:cNvPr>
          <p:cNvSpPr>
            <a:spLocks noGrp="1"/>
          </p:cNvSpPr>
          <p:nvPr>
            <p:ph type="sldNum" sz="quarter" idx="5"/>
          </p:nvPr>
        </p:nvSpPr>
        <p:spPr/>
        <p:txBody>
          <a:bodyPr/>
          <a:lstStyle/>
          <a:p>
            <a:fld id="{F6DADB82-A706-4784-AE8E-3965AD040C7C}" type="slidenum">
              <a:rPr lang="de-DE" smtClean="0"/>
              <a:pPr/>
              <a:t>7</a:t>
            </a:fld>
            <a:endParaRPr lang="de-DE" dirty="0"/>
          </a:p>
        </p:txBody>
      </p:sp>
    </p:spTree>
    <p:extLst>
      <p:ext uri="{BB962C8B-B14F-4D97-AF65-F5344CB8AC3E}">
        <p14:creationId xmlns:p14="http://schemas.microsoft.com/office/powerpoint/2010/main" val="26116815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BDE4D-5591-F8A8-C9E6-60DFA90222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6A2676-1FE8-8C4E-9FF5-8265DC64D9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E6ED01-4A90-15AD-80EC-744C2C9A5E0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3E7CC93-FECC-FC15-7552-B3CE09B13EE1}"/>
              </a:ext>
            </a:extLst>
          </p:cNvPr>
          <p:cNvSpPr>
            <a:spLocks noGrp="1"/>
          </p:cNvSpPr>
          <p:nvPr>
            <p:ph type="sldNum" sz="quarter" idx="5"/>
          </p:nvPr>
        </p:nvSpPr>
        <p:spPr/>
        <p:txBody>
          <a:bodyPr/>
          <a:lstStyle/>
          <a:p>
            <a:fld id="{F6DADB82-A706-4784-AE8E-3965AD040C7C}" type="slidenum">
              <a:rPr lang="de-DE" smtClean="0"/>
              <a:pPr/>
              <a:t>8</a:t>
            </a:fld>
            <a:endParaRPr lang="de-DE" dirty="0"/>
          </a:p>
        </p:txBody>
      </p:sp>
    </p:spTree>
    <p:extLst>
      <p:ext uri="{BB962C8B-B14F-4D97-AF65-F5344CB8AC3E}">
        <p14:creationId xmlns:p14="http://schemas.microsoft.com/office/powerpoint/2010/main" val="3479854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9191B-4BC2-6098-9E44-7AD2CCCF0C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3D5D77-5545-0A92-3BBD-9B9A2DD798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8140FB-A90A-23C4-A966-4B257F57899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7A1381B-39BC-CA94-C910-DE9711458523}"/>
              </a:ext>
            </a:extLst>
          </p:cNvPr>
          <p:cNvSpPr>
            <a:spLocks noGrp="1"/>
          </p:cNvSpPr>
          <p:nvPr>
            <p:ph type="sldNum" sz="quarter" idx="5"/>
          </p:nvPr>
        </p:nvSpPr>
        <p:spPr/>
        <p:txBody>
          <a:bodyPr/>
          <a:lstStyle/>
          <a:p>
            <a:fld id="{F6DADB82-A706-4784-AE8E-3965AD040C7C}" type="slidenum">
              <a:rPr lang="de-DE" smtClean="0"/>
              <a:pPr/>
              <a:t>9</a:t>
            </a:fld>
            <a:endParaRPr lang="de-DE" dirty="0"/>
          </a:p>
        </p:txBody>
      </p:sp>
    </p:spTree>
    <p:extLst>
      <p:ext uri="{BB962C8B-B14F-4D97-AF65-F5344CB8AC3E}">
        <p14:creationId xmlns:p14="http://schemas.microsoft.com/office/powerpoint/2010/main" val="24546543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bwMode="gray">
      <p:bgRef idx="1001">
        <a:schemeClr val="bg1"/>
      </p:bgRef>
    </p:bg>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9140E9AE-AB8C-45D2-8169-8A8F93E9393A}"/>
              </a:ext>
            </a:extLst>
          </p:cNvPr>
          <p:cNvSpPr>
            <a:spLocks noGrp="1"/>
          </p:cNvSpPr>
          <p:nvPr>
            <p:ph type="title"/>
          </p:nvPr>
        </p:nvSpPr>
        <p:spPr>
          <a:xfrm>
            <a:off x="3719512" y="1294944"/>
            <a:ext cx="8137526" cy="4762956"/>
          </a:xfrm>
        </p:spPr>
        <p:txBody>
          <a:bodyPr/>
          <a:lstStyle>
            <a:lvl1pPr>
              <a:lnSpc>
                <a:spcPct val="85000"/>
              </a:lnSpc>
              <a:defRPr sz="7500">
                <a:solidFill>
                  <a:schemeClr val="accent1"/>
                </a:solidFill>
              </a:defRPr>
            </a:lvl1pPr>
          </a:lstStyle>
          <a:p>
            <a:r>
              <a:rPr lang="en-GB"/>
              <a:t>Click to edit Master title style</a:t>
            </a:r>
            <a:endParaRPr lang="de-DE" dirty="0"/>
          </a:p>
        </p:txBody>
      </p:sp>
      <p:pic>
        <p:nvPicPr>
          <p:cNvPr id="34" name="Grafik 33">
            <a:extLst>
              <a:ext uri="{FF2B5EF4-FFF2-40B4-BE49-F238E27FC236}">
                <a16:creationId xmlns:a16="http://schemas.microsoft.com/office/drawing/2014/main" id="{0583FDD7-9A57-49D6-92B5-D5F33EBBFFD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461963" y="454977"/>
            <a:ext cx="1233487" cy="450502"/>
          </a:xfrm>
          <a:prstGeom prst="rect">
            <a:avLst/>
          </a:prstGeom>
        </p:spPr>
      </p:pic>
      <p:sp>
        <p:nvSpPr>
          <p:cNvPr id="35" name="Textplatzhalter 34">
            <a:extLst>
              <a:ext uri="{FF2B5EF4-FFF2-40B4-BE49-F238E27FC236}">
                <a16:creationId xmlns:a16="http://schemas.microsoft.com/office/drawing/2014/main" id="{03A5B761-8BC0-42AF-81B9-7B9A73AAEDFA}"/>
              </a:ext>
            </a:extLst>
          </p:cNvPr>
          <p:cNvSpPr>
            <a:spLocks noGrp="1"/>
          </p:cNvSpPr>
          <p:nvPr>
            <p:ph type="body" sz="quarter" idx="10"/>
          </p:nvPr>
        </p:nvSpPr>
        <p:spPr>
          <a:xfrm>
            <a:off x="3719512" y="6248400"/>
            <a:ext cx="8137526" cy="396240"/>
          </a:xfrm>
        </p:spPr>
        <p:txBody>
          <a:bodyPr/>
          <a:lstStyle>
            <a:lvl1pPr marL="0" indent="0">
              <a:buNone/>
              <a:defRPr sz="1000"/>
            </a:lvl1pPr>
          </a:lstStyle>
          <a:p>
            <a:pPr lvl="0"/>
            <a:r>
              <a:rPr lang="en-GB"/>
              <a:t>Click to edit Master text styles</a:t>
            </a:r>
          </a:p>
        </p:txBody>
      </p:sp>
      <p:sp>
        <p:nvSpPr>
          <p:cNvPr id="37" name="Textfeld 36">
            <a:extLst>
              <a:ext uri="{FF2B5EF4-FFF2-40B4-BE49-F238E27FC236}">
                <a16:creationId xmlns:a16="http://schemas.microsoft.com/office/drawing/2014/main" id="{98BC6A7D-A966-48AF-8316-B852FFDEEF66}"/>
              </a:ext>
            </a:extLst>
          </p:cNvPr>
          <p:cNvSpPr txBox="1"/>
          <p:nvPr/>
        </p:nvSpPr>
        <p:spPr>
          <a:xfrm>
            <a:off x="3733801" y="444583"/>
            <a:ext cx="1471612" cy="184067"/>
          </a:xfrm>
          <a:prstGeom prst="rect">
            <a:avLst/>
          </a:prstGeom>
          <a:noFill/>
        </p:spPr>
        <p:txBody>
          <a:bodyPr wrap="square" lIns="0" tIns="0" rIns="0" bIns="0">
            <a:noAutofit/>
          </a:bodyPr>
          <a:lstStyle/>
          <a:p>
            <a:r>
              <a:rPr lang="en-GB" sz="750" noProof="0" dirty="0"/>
              <a:t>International AIDS Society</a:t>
            </a:r>
          </a:p>
        </p:txBody>
      </p:sp>
      <p:sp>
        <p:nvSpPr>
          <p:cNvPr id="38" name="Textfeld 37">
            <a:extLst>
              <a:ext uri="{FF2B5EF4-FFF2-40B4-BE49-F238E27FC236}">
                <a16:creationId xmlns:a16="http://schemas.microsoft.com/office/drawing/2014/main" id="{855D9016-FECC-4E5D-ADF2-7843F8F8B2A1}"/>
              </a:ext>
            </a:extLst>
          </p:cNvPr>
          <p:cNvSpPr txBox="1"/>
          <p:nvPr/>
        </p:nvSpPr>
        <p:spPr>
          <a:xfrm>
            <a:off x="5360194" y="444583"/>
            <a:ext cx="1275556" cy="184067"/>
          </a:xfrm>
          <a:prstGeom prst="rect">
            <a:avLst/>
          </a:prstGeom>
          <a:noFill/>
        </p:spPr>
        <p:txBody>
          <a:bodyPr wrap="square" lIns="0" tIns="0" rIns="0" bIns="0">
            <a:noAutofit/>
          </a:bodyPr>
          <a:lstStyle/>
          <a:p>
            <a:r>
              <a:rPr lang="en-GB" sz="750" noProof="0" dirty="0" err="1"/>
              <a:t>iasociety.org</a:t>
            </a:r>
            <a:endParaRPr lang="en-GB" sz="750" noProof="0" dirty="0"/>
          </a:p>
        </p:txBody>
      </p:sp>
    </p:spTree>
    <p:extLst>
      <p:ext uri="{BB962C8B-B14F-4D97-AF65-F5344CB8AC3E}">
        <p14:creationId xmlns:p14="http://schemas.microsoft.com/office/powerpoint/2010/main" val="3955130105"/>
      </p:ext>
    </p:extLst>
  </p:cSld>
  <p:clrMapOvr>
    <a:masterClrMapping/>
  </p:clrMapOvr>
  <p:hf sldNum="0" hd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with image">
    <p:bg bwMode="gray">
      <p:bgRef idx="1001">
        <a:schemeClr val="bg1"/>
      </p:bgRef>
    </p:bg>
    <p:spTree>
      <p:nvGrpSpPr>
        <p:cNvPr id="1" name=""/>
        <p:cNvGrpSpPr/>
        <p:nvPr/>
      </p:nvGrpSpPr>
      <p:grpSpPr>
        <a:xfrm>
          <a:off x="0" y="0"/>
          <a:ext cx="0" cy="0"/>
          <a:chOff x="0" y="0"/>
          <a:chExt cx="0" cy="0"/>
        </a:xfrm>
      </p:grpSpPr>
      <p:pic>
        <p:nvPicPr>
          <p:cNvPr id="34" name="Grafik 33">
            <a:extLst>
              <a:ext uri="{FF2B5EF4-FFF2-40B4-BE49-F238E27FC236}">
                <a16:creationId xmlns:a16="http://schemas.microsoft.com/office/drawing/2014/main" id="{0583FDD7-9A57-49D6-92B5-D5F33EBBFFD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461963" y="454977"/>
            <a:ext cx="1233487" cy="450502"/>
          </a:xfrm>
          <a:prstGeom prst="rect">
            <a:avLst/>
          </a:prstGeom>
        </p:spPr>
      </p:pic>
      <p:sp>
        <p:nvSpPr>
          <p:cNvPr id="37" name="Textfeld 36">
            <a:extLst>
              <a:ext uri="{FF2B5EF4-FFF2-40B4-BE49-F238E27FC236}">
                <a16:creationId xmlns:a16="http://schemas.microsoft.com/office/drawing/2014/main" id="{98BC6A7D-A966-48AF-8316-B852FFDEEF66}"/>
              </a:ext>
            </a:extLst>
          </p:cNvPr>
          <p:cNvSpPr txBox="1"/>
          <p:nvPr/>
        </p:nvSpPr>
        <p:spPr>
          <a:xfrm>
            <a:off x="3733801" y="444583"/>
            <a:ext cx="1471612" cy="184067"/>
          </a:xfrm>
          <a:prstGeom prst="rect">
            <a:avLst/>
          </a:prstGeom>
          <a:noFill/>
        </p:spPr>
        <p:txBody>
          <a:bodyPr wrap="square" lIns="0" tIns="0" rIns="0" bIns="0">
            <a:noAutofit/>
          </a:bodyPr>
          <a:lstStyle/>
          <a:p>
            <a:r>
              <a:rPr lang="en-GB" sz="750" noProof="0" dirty="0"/>
              <a:t>International AIDS Society</a:t>
            </a:r>
          </a:p>
        </p:txBody>
      </p:sp>
      <p:sp>
        <p:nvSpPr>
          <p:cNvPr id="38" name="Textfeld 37">
            <a:extLst>
              <a:ext uri="{FF2B5EF4-FFF2-40B4-BE49-F238E27FC236}">
                <a16:creationId xmlns:a16="http://schemas.microsoft.com/office/drawing/2014/main" id="{855D9016-FECC-4E5D-ADF2-7843F8F8B2A1}"/>
              </a:ext>
            </a:extLst>
          </p:cNvPr>
          <p:cNvSpPr txBox="1"/>
          <p:nvPr/>
        </p:nvSpPr>
        <p:spPr>
          <a:xfrm>
            <a:off x="5360194" y="444583"/>
            <a:ext cx="1275556" cy="184067"/>
          </a:xfrm>
          <a:prstGeom prst="rect">
            <a:avLst/>
          </a:prstGeom>
          <a:noFill/>
        </p:spPr>
        <p:txBody>
          <a:bodyPr wrap="square" lIns="0" tIns="0" rIns="0" bIns="0">
            <a:noAutofit/>
          </a:bodyPr>
          <a:lstStyle/>
          <a:p>
            <a:r>
              <a:rPr lang="en-GB" sz="750" noProof="0" dirty="0" err="1"/>
              <a:t>iasociety.org</a:t>
            </a:r>
            <a:endParaRPr lang="en-GB" sz="750" noProof="0" dirty="0"/>
          </a:p>
        </p:txBody>
      </p:sp>
      <p:sp>
        <p:nvSpPr>
          <p:cNvPr id="2" name="Titel 1">
            <a:extLst>
              <a:ext uri="{FF2B5EF4-FFF2-40B4-BE49-F238E27FC236}">
                <a16:creationId xmlns:a16="http://schemas.microsoft.com/office/drawing/2014/main" id="{933EC23C-51C9-47E8-9EC0-51E75A9906EB}"/>
              </a:ext>
            </a:extLst>
          </p:cNvPr>
          <p:cNvSpPr>
            <a:spLocks noGrp="1"/>
          </p:cNvSpPr>
          <p:nvPr>
            <p:ph type="title"/>
          </p:nvPr>
        </p:nvSpPr>
        <p:spPr>
          <a:xfrm>
            <a:off x="442913" y="1401624"/>
            <a:ext cx="6192838" cy="1151076"/>
          </a:xfrm>
        </p:spPr>
        <p:txBody>
          <a:bodyPr/>
          <a:lstStyle>
            <a:lvl1pPr>
              <a:defRPr>
                <a:solidFill>
                  <a:schemeClr val="accent1"/>
                </a:solidFill>
              </a:defRPr>
            </a:lvl1pPr>
          </a:lstStyle>
          <a:p>
            <a:r>
              <a:rPr lang="en-GB"/>
              <a:t>Click to edit Master title style</a:t>
            </a:r>
            <a:endParaRPr lang="de-DE" dirty="0"/>
          </a:p>
        </p:txBody>
      </p:sp>
      <p:sp>
        <p:nvSpPr>
          <p:cNvPr id="4" name="Textplatzhalter 3">
            <a:extLst>
              <a:ext uri="{FF2B5EF4-FFF2-40B4-BE49-F238E27FC236}">
                <a16:creationId xmlns:a16="http://schemas.microsoft.com/office/drawing/2014/main" id="{F79E4F12-16AF-4CA2-9394-804A19491551}"/>
              </a:ext>
            </a:extLst>
          </p:cNvPr>
          <p:cNvSpPr>
            <a:spLocks noGrp="1"/>
          </p:cNvSpPr>
          <p:nvPr>
            <p:ph type="body" sz="quarter" idx="11"/>
          </p:nvPr>
        </p:nvSpPr>
        <p:spPr>
          <a:xfrm>
            <a:off x="442912" y="2552700"/>
            <a:ext cx="6192837" cy="3505200"/>
          </a:xfrm>
        </p:spPr>
        <p:txBody>
          <a:bodyPr/>
          <a:lstStyle>
            <a:lvl1pPr marL="0" indent="0">
              <a:lnSpc>
                <a:spcPct val="90000"/>
              </a:lnSpc>
              <a:buNone/>
              <a:defRPr sz="4200"/>
            </a:lvl1pPr>
          </a:lstStyle>
          <a:p>
            <a:pPr lvl="0"/>
            <a:r>
              <a:rPr lang="en-GB"/>
              <a:t>Click to edit Master text styles</a:t>
            </a:r>
          </a:p>
        </p:txBody>
      </p:sp>
      <p:sp>
        <p:nvSpPr>
          <p:cNvPr id="11" name="Bildplatzhalter 7">
            <a:extLst>
              <a:ext uri="{FF2B5EF4-FFF2-40B4-BE49-F238E27FC236}">
                <a16:creationId xmlns:a16="http://schemas.microsoft.com/office/drawing/2014/main" id="{0222BDBD-0C76-472C-A496-F0F76AC3E687}"/>
              </a:ext>
            </a:extLst>
          </p:cNvPr>
          <p:cNvSpPr>
            <a:spLocks noGrp="1"/>
          </p:cNvSpPr>
          <p:nvPr>
            <p:ph type="pic" sz="quarter" idx="12"/>
          </p:nvPr>
        </p:nvSpPr>
        <p:spPr bwMode="gray">
          <a:xfrm>
            <a:off x="6996113" y="0"/>
            <a:ext cx="5195887" cy="6858000"/>
          </a:xfrm>
          <a:solidFill>
            <a:schemeClr val="bg1">
              <a:lumMod val="85000"/>
            </a:schemeClr>
          </a:solidFill>
        </p:spPr>
        <p:txBody>
          <a:bodyPr anchor="ctr"/>
          <a:lstStyle>
            <a:lvl1pPr algn="ctr">
              <a:buNone/>
              <a:defRPr sz="1400"/>
            </a:lvl1pPr>
          </a:lstStyle>
          <a:p>
            <a:r>
              <a:rPr lang="en-GB"/>
              <a:t>Click icon to add picture</a:t>
            </a:r>
            <a:endParaRPr lang="de-DE"/>
          </a:p>
        </p:txBody>
      </p:sp>
    </p:spTree>
    <p:extLst>
      <p:ext uri="{BB962C8B-B14F-4D97-AF65-F5344CB8AC3E}">
        <p14:creationId xmlns:p14="http://schemas.microsoft.com/office/powerpoint/2010/main" val="1121346588"/>
      </p:ext>
    </p:extLst>
  </p:cSld>
  <p:clrMapOvr>
    <a:masterClrMapping/>
  </p:clrMapOvr>
  <p:hf sldNum="0"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bwMode="gray">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9F3A56-2912-4F6C-B763-FA01B5A3DBD6}"/>
              </a:ext>
            </a:extLst>
          </p:cNvPr>
          <p:cNvSpPr>
            <a:spLocks noGrp="1"/>
          </p:cNvSpPr>
          <p:nvPr>
            <p:ph type="title"/>
          </p:nvPr>
        </p:nvSpPr>
        <p:spPr bwMode="gray"/>
        <p:txBody>
          <a:bodyPr/>
          <a:lstStyle/>
          <a:p>
            <a:r>
              <a:rPr lang="en-GB"/>
              <a:t>Click to edit Master title style</a:t>
            </a:r>
            <a:endParaRPr lang="de-DE" dirty="0"/>
          </a:p>
        </p:txBody>
      </p:sp>
      <p:sp>
        <p:nvSpPr>
          <p:cNvPr id="3" name="Inhaltsplatzhalter 2">
            <a:extLst>
              <a:ext uri="{FF2B5EF4-FFF2-40B4-BE49-F238E27FC236}">
                <a16:creationId xmlns:a16="http://schemas.microsoft.com/office/drawing/2014/main" id="{A978F880-622A-4AD4-AD12-DB8ACC4A855D}"/>
              </a:ext>
            </a:extLst>
          </p:cNvPr>
          <p:cNvSpPr>
            <a:spLocks noGrp="1"/>
          </p:cNvSpPr>
          <p:nvPr>
            <p:ph idx="1"/>
          </p:nvPr>
        </p:nvSpPr>
        <p:spPr bwMode="gray"/>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dirty="0"/>
          </a:p>
        </p:txBody>
      </p:sp>
      <p:sp>
        <p:nvSpPr>
          <p:cNvPr id="4" name="Datumsplatzhalter 3">
            <a:extLst>
              <a:ext uri="{FF2B5EF4-FFF2-40B4-BE49-F238E27FC236}">
                <a16:creationId xmlns:a16="http://schemas.microsoft.com/office/drawing/2014/main" id="{C42E4203-C6EB-4A6B-B123-7F7ECE103EA1}"/>
              </a:ext>
            </a:extLst>
          </p:cNvPr>
          <p:cNvSpPr>
            <a:spLocks noGrp="1"/>
          </p:cNvSpPr>
          <p:nvPr>
            <p:ph type="dt" sz="half" idx="10"/>
          </p:nvPr>
        </p:nvSpPr>
        <p:spPr bwMode="gray"/>
        <p:txBody>
          <a:bodyPr/>
          <a:lstStyle/>
          <a:p>
            <a:r>
              <a:rPr lang="en-GB" noProof="0" dirty="0">
                <a:latin typeface="Verdana" panose="020B0604030504040204" pitchFamily="34" charset="0"/>
              </a:rPr>
              <a:t>Name of the Speaker</a:t>
            </a:r>
          </a:p>
        </p:txBody>
      </p:sp>
      <p:sp>
        <p:nvSpPr>
          <p:cNvPr id="5" name="Fußzeilenplatzhalter 4">
            <a:extLst>
              <a:ext uri="{FF2B5EF4-FFF2-40B4-BE49-F238E27FC236}">
                <a16:creationId xmlns:a16="http://schemas.microsoft.com/office/drawing/2014/main" id="{F5ACFDB4-E040-4C21-85D2-79A7480946FD}"/>
              </a:ext>
            </a:extLst>
          </p:cNvPr>
          <p:cNvSpPr>
            <a:spLocks noGrp="1"/>
          </p:cNvSpPr>
          <p:nvPr>
            <p:ph type="ftr" sz="quarter" idx="11"/>
          </p:nvPr>
        </p:nvSpPr>
        <p:spPr bwMode="gray"/>
        <p:txBody>
          <a:bodyPr/>
          <a:lstStyle/>
          <a:p>
            <a:r>
              <a:rPr lang="en-GB" noProof="0" dirty="0"/>
              <a:t>Topic Lore Ipsum</a:t>
            </a:r>
          </a:p>
        </p:txBody>
      </p:sp>
    </p:spTree>
    <p:extLst>
      <p:ext uri="{BB962C8B-B14F-4D97-AF65-F5344CB8AC3E}">
        <p14:creationId xmlns:p14="http://schemas.microsoft.com/office/powerpoint/2010/main" val="2277403974"/>
      </p:ext>
    </p:extLst>
  </p:cSld>
  <p:clrMapOvr>
    <a:masterClrMapping/>
  </p:clrMapOvr>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ext and image">
    <p:bg bwMode="gray">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9F3A56-2912-4F6C-B763-FA01B5A3DBD6}"/>
              </a:ext>
            </a:extLst>
          </p:cNvPr>
          <p:cNvSpPr>
            <a:spLocks noGrp="1"/>
          </p:cNvSpPr>
          <p:nvPr>
            <p:ph type="title"/>
          </p:nvPr>
        </p:nvSpPr>
        <p:spPr bwMode="gray"/>
        <p:txBody>
          <a:bodyPr/>
          <a:lstStyle/>
          <a:p>
            <a:r>
              <a:rPr lang="en-GB"/>
              <a:t>Click to edit Master title style</a:t>
            </a:r>
            <a:endParaRPr lang="de-DE" dirty="0"/>
          </a:p>
        </p:txBody>
      </p:sp>
      <p:sp>
        <p:nvSpPr>
          <p:cNvPr id="3" name="Inhaltsplatzhalter 2">
            <a:extLst>
              <a:ext uri="{FF2B5EF4-FFF2-40B4-BE49-F238E27FC236}">
                <a16:creationId xmlns:a16="http://schemas.microsoft.com/office/drawing/2014/main" id="{A978F880-622A-4AD4-AD12-DB8ACC4A855D}"/>
              </a:ext>
            </a:extLst>
          </p:cNvPr>
          <p:cNvSpPr>
            <a:spLocks noGrp="1"/>
          </p:cNvSpPr>
          <p:nvPr>
            <p:ph idx="1"/>
          </p:nvPr>
        </p:nvSpPr>
        <p:spPr bwMode="gray"/>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dirty="0"/>
          </a:p>
        </p:txBody>
      </p:sp>
      <p:sp>
        <p:nvSpPr>
          <p:cNvPr id="4" name="Datumsplatzhalter 3">
            <a:extLst>
              <a:ext uri="{FF2B5EF4-FFF2-40B4-BE49-F238E27FC236}">
                <a16:creationId xmlns:a16="http://schemas.microsoft.com/office/drawing/2014/main" id="{C42E4203-C6EB-4A6B-B123-7F7ECE103EA1}"/>
              </a:ext>
            </a:extLst>
          </p:cNvPr>
          <p:cNvSpPr>
            <a:spLocks noGrp="1"/>
          </p:cNvSpPr>
          <p:nvPr>
            <p:ph type="dt" sz="half" idx="10"/>
          </p:nvPr>
        </p:nvSpPr>
        <p:spPr bwMode="gray"/>
        <p:txBody>
          <a:bodyPr/>
          <a:lstStyle/>
          <a:p>
            <a:r>
              <a:rPr lang="en-GB" noProof="0" dirty="0">
                <a:latin typeface="Verdana" panose="020B0604030504040204" pitchFamily="34" charset="0"/>
              </a:rPr>
              <a:t>Name of the Speaker</a:t>
            </a:r>
          </a:p>
        </p:txBody>
      </p:sp>
      <p:sp>
        <p:nvSpPr>
          <p:cNvPr id="5" name="Fußzeilenplatzhalter 4">
            <a:extLst>
              <a:ext uri="{FF2B5EF4-FFF2-40B4-BE49-F238E27FC236}">
                <a16:creationId xmlns:a16="http://schemas.microsoft.com/office/drawing/2014/main" id="{F5ACFDB4-E040-4C21-85D2-79A7480946FD}"/>
              </a:ext>
            </a:extLst>
          </p:cNvPr>
          <p:cNvSpPr>
            <a:spLocks noGrp="1"/>
          </p:cNvSpPr>
          <p:nvPr>
            <p:ph type="ftr" sz="quarter" idx="11"/>
          </p:nvPr>
        </p:nvSpPr>
        <p:spPr bwMode="gray"/>
        <p:txBody>
          <a:bodyPr/>
          <a:lstStyle/>
          <a:p>
            <a:r>
              <a:rPr lang="en-GB" noProof="0" dirty="0"/>
              <a:t>Topic Lore Ipsum</a:t>
            </a:r>
          </a:p>
        </p:txBody>
      </p:sp>
      <p:sp>
        <p:nvSpPr>
          <p:cNvPr id="8" name="Bildplatzhalter 7">
            <a:extLst>
              <a:ext uri="{FF2B5EF4-FFF2-40B4-BE49-F238E27FC236}">
                <a16:creationId xmlns:a16="http://schemas.microsoft.com/office/drawing/2014/main" id="{F5E3B62B-CF09-471B-9761-31105E803B91}"/>
              </a:ext>
            </a:extLst>
          </p:cNvPr>
          <p:cNvSpPr>
            <a:spLocks noGrp="1"/>
          </p:cNvSpPr>
          <p:nvPr>
            <p:ph type="pic" sz="quarter" idx="12"/>
          </p:nvPr>
        </p:nvSpPr>
        <p:spPr bwMode="gray">
          <a:xfrm>
            <a:off x="6996113" y="0"/>
            <a:ext cx="5195887" cy="6858000"/>
          </a:xfrm>
          <a:solidFill>
            <a:schemeClr val="bg1">
              <a:lumMod val="85000"/>
            </a:schemeClr>
          </a:solidFill>
        </p:spPr>
        <p:txBody>
          <a:bodyPr anchor="ctr"/>
          <a:lstStyle>
            <a:lvl1pPr algn="ctr">
              <a:buNone/>
              <a:defRPr sz="1400"/>
            </a:lvl1pPr>
          </a:lstStyle>
          <a:p>
            <a:r>
              <a:rPr lang="en-GB"/>
              <a:t>Click icon to add picture</a:t>
            </a:r>
            <a:endParaRPr lang="de-DE"/>
          </a:p>
        </p:txBody>
      </p:sp>
    </p:spTree>
    <p:extLst>
      <p:ext uri="{BB962C8B-B14F-4D97-AF65-F5344CB8AC3E}">
        <p14:creationId xmlns:p14="http://schemas.microsoft.com/office/powerpoint/2010/main" val="973811022"/>
      </p:ext>
    </p:extLst>
  </p:cSld>
  <p:clrMapOvr>
    <a:masterClrMapping/>
  </p:clrMapOvr>
  <p:hf sldNum="0" hdr="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bg bwMode="gray">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67EA35-F68A-454D-A1CC-5E137F915BE5}"/>
              </a:ext>
            </a:extLst>
          </p:cNvPr>
          <p:cNvSpPr>
            <a:spLocks noGrp="1"/>
          </p:cNvSpPr>
          <p:nvPr>
            <p:ph type="title"/>
          </p:nvPr>
        </p:nvSpPr>
        <p:spPr bwMode="gray"/>
        <p:txBody>
          <a:bodyPr/>
          <a:lstStyle/>
          <a:p>
            <a:r>
              <a:rPr lang="en-GB"/>
              <a:t>Click to edit Master title style</a:t>
            </a:r>
            <a:endParaRPr lang="de-DE" dirty="0"/>
          </a:p>
        </p:txBody>
      </p:sp>
      <p:sp>
        <p:nvSpPr>
          <p:cNvPr id="3" name="Datumsplatzhalter 2">
            <a:extLst>
              <a:ext uri="{FF2B5EF4-FFF2-40B4-BE49-F238E27FC236}">
                <a16:creationId xmlns:a16="http://schemas.microsoft.com/office/drawing/2014/main" id="{CEC0582F-CD7C-43A1-A31F-61C84AF5187C}"/>
              </a:ext>
            </a:extLst>
          </p:cNvPr>
          <p:cNvSpPr>
            <a:spLocks noGrp="1"/>
          </p:cNvSpPr>
          <p:nvPr>
            <p:ph type="dt" sz="half" idx="10"/>
          </p:nvPr>
        </p:nvSpPr>
        <p:spPr bwMode="gray"/>
        <p:txBody>
          <a:bodyPr/>
          <a:lstStyle/>
          <a:p>
            <a:r>
              <a:rPr lang="en-GB" noProof="0" dirty="0">
                <a:latin typeface="Verdana" panose="020B0604030504040204" pitchFamily="34" charset="0"/>
              </a:rPr>
              <a:t>Name of the Speaker</a:t>
            </a:r>
          </a:p>
        </p:txBody>
      </p:sp>
      <p:sp>
        <p:nvSpPr>
          <p:cNvPr id="4" name="Fußzeilenplatzhalter 3">
            <a:extLst>
              <a:ext uri="{FF2B5EF4-FFF2-40B4-BE49-F238E27FC236}">
                <a16:creationId xmlns:a16="http://schemas.microsoft.com/office/drawing/2014/main" id="{765BDC8B-AC16-40EC-9659-81A213A0A1B0}"/>
              </a:ext>
            </a:extLst>
          </p:cNvPr>
          <p:cNvSpPr>
            <a:spLocks noGrp="1"/>
          </p:cNvSpPr>
          <p:nvPr>
            <p:ph type="ftr" sz="quarter" idx="11"/>
          </p:nvPr>
        </p:nvSpPr>
        <p:spPr bwMode="gray"/>
        <p:txBody>
          <a:bodyPr/>
          <a:lstStyle/>
          <a:p>
            <a:r>
              <a:rPr lang="en-GB" noProof="0" dirty="0"/>
              <a:t>Topic Lore Ipsum</a:t>
            </a:r>
          </a:p>
        </p:txBody>
      </p:sp>
    </p:spTree>
    <p:extLst>
      <p:ext uri="{BB962C8B-B14F-4D97-AF65-F5344CB8AC3E}">
        <p14:creationId xmlns:p14="http://schemas.microsoft.com/office/powerpoint/2010/main" val="2873831636"/>
      </p:ext>
    </p:extLst>
  </p:cSld>
  <p:clrMapOvr>
    <a:masterClrMapping/>
  </p:clrMapOvr>
  <p:hf sldNum="0"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aption">
    <p:spTree>
      <p:nvGrpSpPr>
        <p:cNvPr id="1" name=""/>
        <p:cNvGrpSpPr/>
        <p:nvPr/>
      </p:nvGrpSpPr>
      <p:grpSpPr>
        <a:xfrm>
          <a:off x="0" y="0"/>
          <a:ext cx="0" cy="0"/>
          <a:chOff x="0" y="0"/>
          <a:chExt cx="0" cy="0"/>
        </a:xfrm>
      </p:grpSpPr>
      <p:sp>
        <p:nvSpPr>
          <p:cNvPr id="3" name="Datumsplatzhalter 2">
            <a:extLst>
              <a:ext uri="{FF2B5EF4-FFF2-40B4-BE49-F238E27FC236}">
                <a16:creationId xmlns:a16="http://schemas.microsoft.com/office/drawing/2014/main" id="{CEC0582F-CD7C-43A1-A31F-61C84AF5187C}"/>
              </a:ext>
            </a:extLst>
          </p:cNvPr>
          <p:cNvSpPr>
            <a:spLocks noGrp="1"/>
          </p:cNvSpPr>
          <p:nvPr>
            <p:ph type="dt" sz="half" idx="10"/>
          </p:nvPr>
        </p:nvSpPr>
        <p:spPr bwMode="gray"/>
        <p:txBody>
          <a:bodyPr/>
          <a:lstStyle/>
          <a:p>
            <a:r>
              <a:rPr lang="en-GB" noProof="0" dirty="0"/>
              <a:t>Name of the Speaker</a:t>
            </a:r>
          </a:p>
        </p:txBody>
      </p:sp>
      <p:sp>
        <p:nvSpPr>
          <p:cNvPr id="4" name="Fußzeilenplatzhalter 3">
            <a:extLst>
              <a:ext uri="{FF2B5EF4-FFF2-40B4-BE49-F238E27FC236}">
                <a16:creationId xmlns:a16="http://schemas.microsoft.com/office/drawing/2014/main" id="{765BDC8B-AC16-40EC-9659-81A213A0A1B0}"/>
              </a:ext>
            </a:extLst>
          </p:cNvPr>
          <p:cNvSpPr>
            <a:spLocks noGrp="1"/>
          </p:cNvSpPr>
          <p:nvPr>
            <p:ph type="ftr" sz="quarter" idx="11"/>
          </p:nvPr>
        </p:nvSpPr>
        <p:spPr bwMode="gray"/>
        <p:txBody>
          <a:bodyPr/>
          <a:lstStyle/>
          <a:p>
            <a:r>
              <a:rPr lang="en-GB" noProof="0" dirty="0"/>
              <a:t>Topic Lore Ipsum</a:t>
            </a:r>
          </a:p>
        </p:txBody>
      </p:sp>
      <p:sp>
        <p:nvSpPr>
          <p:cNvPr id="9" name="Textplatzhalter 8">
            <a:extLst>
              <a:ext uri="{FF2B5EF4-FFF2-40B4-BE49-F238E27FC236}">
                <a16:creationId xmlns:a16="http://schemas.microsoft.com/office/drawing/2014/main" id="{CA3000E4-2BD5-435D-AE69-C20EC0E3F2C1}"/>
              </a:ext>
            </a:extLst>
          </p:cNvPr>
          <p:cNvSpPr>
            <a:spLocks noGrp="1"/>
          </p:cNvSpPr>
          <p:nvPr>
            <p:ph type="body" sz="quarter" idx="12"/>
          </p:nvPr>
        </p:nvSpPr>
        <p:spPr bwMode="gray">
          <a:xfrm>
            <a:off x="3725862" y="1346515"/>
            <a:ext cx="8131175" cy="4711385"/>
          </a:xfrm>
        </p:spPr>
        <p:txBody>
          <a:bodyPr/>
          <a:lstStyle>
            <a:lvl1pPr marL="266700" indent="-266700">
              <a:lnSpc>
                <a:spcPct val="90000"/>
              </a:lnSpc>
              <a:buFont typeface="Ping LCG Light" pitchFamily="50" charset="0"/>
              <a:buChar char="»"/>
              <a:defRPr sz="4200">
                <a:solidFill>
                  <a:schemeClr val="accent1"/>
                </a:solidFill>
              </a:defRPr>
            </a:lvl1pPr>
            <a:lvl2pPr marL="182563" indent="0" algn="r">
              <a:lnSpc>
                <a:spcPct val="90000"/>
              </a:lnSpc>
              <a:buNone/>
              <a:defRPr sz="2000">
                <a:solidFill>
                  <a:schemeClr val="accent1"/>
                </a:solidFill>
              </a:defRPr>
            </a:lvl2pPr>
            <a:lvl3pPr>
              <a:lnSpc>
                <a:spcPct val="90000"/>
              </a:lnSpc>
              <a:defRPr sz="4200"/>
            </a:lvl3pPr>
            <a:lvl4pPr>
              <a:lnSpc>
                <a:spcPct val="90000"/>
              </a:lnSpc>
              <a:defRPr sz="4200"/>
            </a:lvl4pPr>
            <a:lvl5pPr>
              <a:lnSpc>
                <a:spcPct val="90000"/>
              </a:lnSpc>
              <a:defRPr sz="4200"/>
            </a:lvl5pPr>
          </a:lstStyle>
          <a:p>
            <a:pPr lvl="0"/>
            <a:r>
              <a:rPr lang="en-GB"/>
              <a:t>Click to edit Master text styles</a:t>
            </a:r>
          </a:p>
          <a:p>
            <a:pPr lvl="1"/>
            <a:r>
              <a:rPr lang="en-GB"/>
              <a:t>Second level</a:t>
            </a:r>
          </a:p>
        </p:txBody>
      </p:sp>
    </p:spTree>
    <p:extLst>
      <p:ext uri="{BB962C8B-B14F-4D97-AF65-F5344CB8AC3E}">
        <p14:creationId xmlns:p14="http://schemas.microsoft.com/office/powerpoint/2010/main" val="10218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bwMode="gray">
      <p:bgRef idx="1001">
        <a:schemeClr val="bg1"/>
      </p:bgRef>
    </p:bg>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2CC7437-6059-43F9-AED7-852A052197E8}"/>
              </a:ext>
            </a:extLst>
          </p:cNvPr>
          <p:cNvSpPr>
            <a:spLocks noGrp="1"/>
          </p:cNvSpPr>
          <p:nvPr>
            <p:ph type="dt" sz="half" idx="10"/>
          </p:nvPr>
        </p:nvSpPr>
        <p:spPr bwMode="gray"/>
        <p:txBody>
          <a:bodyPr/>
          <a:lstStyle/>
          <a:p>
            <a:r>
              <a:rPr lang="en-GB" noProof="0" dirty="0">
                <a:latin typeface="Verdana" panose="020B0604030504040204" pitchFamily="34" charset="0"/>
              </a:rPr>
              <a:t>Name of the Speaker</a:t>
            </a:r>
          </a:p>
        </p:txBody>
      </p:sp>
      <p:sp>
        <p:nvSpPr>
          <p:cNvPr id="3" name="Fußzeilenplatzhalter 2">
            <a:extLst>
              <a:ext uri="{FF2B5EF4-FFF2-40B4-BE49-F238E27FC236}">
                <a16:creationId xmlns:a16="http://schemas.microsoft.com/office/drawing/2014/main" id="{EDC35EB0-B8D6-413D-890C-D0905B12D5B2}"/>
              </a:ext>
            </a:extLst>
          </p:cNvPr>
          <p:cNvSpPr>
            <a:spLocks noGrp="1"/>
          </p:cNvSpPr>
          <p:nvPr>
            <p:ph type="ftr" sz="quarter" idx="11"/>
          </p:nvPr>
        </p:nvSpPr>
        <p:spPr bwMode="gray"/>
        <p:txBody>
          <a:bodyPr/>
          <a:lstStyle/>
          <a:p>
            <a:r>
              <a:rPr lang="en-GB" noProof="0" dirty="0"/>
              <a:t>Topic Lore Ipsum</a:t>
            </a:r>
          </a:p>
        </p:txBody>
      </p:sp>
    </p:spTree>
    <p:extLst>
      <p:ext uri="{BB962C8B-B14F-4D97-AF65-F5344CB8AC3E}">
        <p14:creationId xmlns:p14="http://schemas.microsoft.com/office/powerpoint/2010/main" val="14967182"/>
      </p:ext>
    </p:extLst>
  </p:cSld>
  <p:clrMapOvr>
    <a:masterClrMapping/>
  </p:clrMapOvr>
  <p:hf sldNum="0" hdr="0"/>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hank You Slide 19">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D3D0C88E-2614-7D41-A97E-B181DF25EBBC}"/>
              </a:ext>
            </a:extLst>
          </p:cNvPr>
          <p:cNvSpPr>
            <a:spLocks noGrp="1"/>
          </p:cNvSpPr>
          <p:nvPr>
            <p:ph type="pic" sz="quarter" idx="13"/>
          </p:nvPr>
        </p:nvSpPr>
        <p:spPr>
          <a:xfrm>
            <a:off x="1019868" y="379170"/>
            <a:ext cx="5572952" cy="4214189"/>
          </a:xfrm>
          <a:custGeom>
            <a:avLst/>
            <a:gdLst>
              <a:gd name="connsiteX0" fmla="*/ 0 w 11143002"/>
              <a:gd name="connsiteY0" fmla="*/ 0 h 8428378"/>
              <a:gd name="connsiteX1" fmla="*/ 11143002 w 11143002"/>
              <a:gd name="connsiteY1" fmla="*/ 0 h 8428378"/>
              <a:gd name="connsiteX2" fmla="*/ 11143002 w 11143002"/>
              <a:gd name="connsiteY2" fmla="*/ 8428378 h 8428378"/>
              <a:gd name="connsiteX3" fmla="*/ 0 w 11143002"/>
              <a:gd name="connsiteY3" fmla="*/ 8428378 h 8428378"/>
            </a:gdLst>
            <a:ahLst/>
            <a:cxnLst>
              <a:cxn ang="0">
                <a:pos x="connsiteX0" y="connsiteY0"/>
              </a:cxn>
              <a:cxn ang="0">
                <a:pos x="connsiteX1" y="connsiteY1"/>
              </a:cxn>
              <a:cxn ang="0">
                <a:pos x="connsiteX2" y="connsiteY2"/>
              </a:cxn>
              <a:cxn ang="0">
                <a:pos x="connsiteX3" y="connsiteY3"/>
              </a:cxn>
            </a:cxnLst>
            <a:rect l="l" t="t" r="r" b="b"/>
            <a:pathLst>
              <a:path w="11143002" h="8428378">
                <a:moveTo>
                  <a:pt x="0" y="0"/>
                </a:moveTo>
                <a:lnTo>
                  <a:pt x="11143002" y="0"/>
                </a:lnTo>
                <a:lnTo>
                  <a:pt x="11143002" y="8428378"/>
                </a:lnTo>
                <a:lnTo>
                  <a:pt x="0" y="8428378"/>
                </a:lnTo>
                <a:close/>
              </a:path>
            </a:pathLst>
          </a:custGeom>
          <a:solidFill>
            <a:schemeClr val="bg2">
              <a:lumMod val="95000"/>
            </a:schemeClr>
          </a:solidFill>
        </p:spPr>
        <p:txBody>
          <a:bodyPr wrap="square" anchor="ctr">
            <a:noAutofit/>
          </a:bodyPr>
          <a:lstStyle>
            <a:lvl1pPr marL="0" indent="0" algn="ctr">
              <a:buNone/>
              <a:defRPr sz="1200"/>
            </a:lvl1pPr>
          </a:lstStyle>
          <a:p>
            <a:endParaRPr lang="en-US"/>
          </a:p>
        </p:txBody>
      </p:sp>
      <p:sp>
        <p:nvSpPr>
          <p:cNvPr id="10" name="Picture Placeholder 9">
            <a:extLst>
              <a:ext uri="{FF2B5EF4-FFF2-40B4-BE49-F238E27FC236}">
                <a16:creationId xmlns:a16="http://schemas.microsoft.com/office/drawing/2014/main" id="{663F7815-648A-774B-879C-17B20CC803CB}"/>
              </a:ext>
            </a:extLst>
          </p:cNvPr>
          <p:cNvSpPr>
            <a:spLocks noGrp="1"/>
          </p:cNvSpPr>
          <p:nvPr>
            <p:ph type="pic" sz="quarter" idx="14"/>
          </p:nvPr>
        </p:nvSpPr>
        <p:spPr>
          <a:xfrm>
            <a:off x="7181583" y="920446"/>
            <a:ext cx="1503326" cy="3470213"/>
          </a:xfrm>
          <a:custGeom>
            <a:avLst/>
            <a:gdLst>
              <a:gd name="connsiteX0" fmla="*/ 0 w 11143002"/>
              <a:gd name="connsiteY0" fmla="*/ 0 h 8428378"/>
              <a:gd name="connsiteX1" fmla="*/ 11143002 w 11143002"/>
              <a:gd name="connsiteY1" fmla="*/ 0 h 8428378"/>
              <a:gd name="connsiteX2" fmla="*/ 11143002 w 11143002"/>
              <a:gd name="connsiteY2" fmla="*/ 8428378 h 8428378"/>
              <a:gd name="connsiteX3" fmla="*/ 0 w 11143002"/>
              <a:gd name="connsiteY3" fmla="*/ 8428378 h 8428378"/>
            </a:gdLst>
            <a:ahLst/>
            <a:cxnLst>
              <a:cxn ang="0">
                <a:pos x="connsiteX0" y="connsiteY0"/>
              </a:cxn>
              <a:cxn ang="0">
                <a:pos x="connsiteX1" y="connsiteY1"/>
              </a:cxn>
              <a:cxn ang="0">
                <a:pos x="connsiteX2" y="connsiteY2"/>
              </a:cxn>
              <a:cxn ang="0">
                <a:pos x="connsiteX3" y="connsiteY3"/>
              </a:cxn>
            </a:cxnLst>
            <a:rect l="l" t="t" r="r" b="b"/>
            <a:pathLst>
              <a:path w="11143002" h="8428378">
                <a:moveTo>
                  <a:pt x="0" y="0"/>
                </a:moveTo>
                <a:lnTo>
                  <a:pt x="11143002" y="0"/>
                </a:lnTo>
                <a:lnTo>
                  <a:pt x="11143002" y="8428378"/>
                </a:lnTo>
                <a:lnTo>
                  <a:pt x="0" y="8428378"/>
                </a:lnTo>
                <a:close/>
              </a:path>
            </a:pathLst>
          </a:custGeom>
          <a:solidFill>
            <a:schemeClr val="bg2">
              <a:lumMod val="95000"/>
            </a:schemeClr>
          </a:solidFill>
        </p:spPr>
        <p:txBody>
          <a:bodyPr wrap="square" anchor="ctr">
            <a:noAutofit/>
          </a:bodyPr>
          <a:lstStyle>
            <a:lvl1pPr marL="0" indent="0" algn="ctr">
              <a:buNone/>
              <a:defRPr sz="1200"/>
            </a:lvl1pPr>
          </a:lstStyle>
          <a:p>
            <a:endParaRPr lang="en-US"/>
          </a:p>
        </p:txBody>
      </p:sp>
      <p:sp>
        <p:nvSpPr>
          <p:cNvPr id="11" name="Picture Placeholder 10">
            <a:extLst>
              <a:ext uri="{FF2B5EF4-FFF2-40B4-BE49-F238E27FC236}">
                <a16:creationId xmlns:a16="http://schemas.microsoft.com/office/drawing/2014/main" id="{F32756D5-5535-5443-BE34-B4FB30FF3386}"/>
              </a:ext>
            </a:extLst>
          </p:cNvPr>
          <p:cNvSpPr>
            <a:spLocks noGrp="1"/>
          </p:cNvSpPr>
          <p:nvPr>
            <p:ph type="pic" sz="quarter" idx="15"/>
          </p:nvPr>
        </p:nvSpPr>
        <p:spPr>
          <a:xfrm>
            <a:off x="7871409" y="4703884"/>
            <a:ext cx="2050241" cy="1640316"/>
          </a:xfrm>
          <a:custGeom>
            <a:avLst/>
            <a:gdLst>
              <a:gd name="connsiteX0" fmla="*/ 0 w 11143002"/>
              <a:gd name="connsiteY0" fmla="*/ 0 h 8428378"/>
              <a:gd name="connsiteX1" fmla="*/ 11143002 w 11143002"/>
              <a:gd name="connsiteY1" fmla="*/ 0 h 8428378"/>
              <a:gd name="connsiteX2" fmla="*/ 11143002 w 11143002"/>
              <a:gd name="connsiteY2" fmla="*/ 8428378 h 8428378"/>
              <a:gd name="connsiteX3" fmla="*/ 0 w 11143002"/>
              <a:gd name="connsiteY3" fmla="*/ 8428378 h 8428378"/>
            </a:gdLst>
            <a:ahLst/>
            <a:cxnLst>
              <a:cxn ang="0">
                <a:pos x="connsiteX0" y="connsiteY0"/>
              </a:cxn>
              <a:cxn ang="0">
                <a:pos x="connsiteX1" y="connsiteY1"/>
              </a:cxn>
              <a:cxn ang="0">
                <a:pos x="connsiteX2" y="connsiteY2"/>
              </a:cxn>
              <a:cxn ang="0">
                <a:pos x="connsiteX3" y="connsiteY3"/>
              </a:cxn>
            </a:cxnLst>
            <a:rect l="l" t="t" r="r" b="b"/>
            <a:pathLst>
              <a:path w="11143002" h="8428378">
                <a:moveTo>
                  <a:pt x="0" y="0"/>
                </a:moveTo>
                <a:lnTo>
                  <a:pt x="11143002" y="0"/>
                </a:lnTo>
                <a:lnTo>
                  <a:pt x="11143002" y="8428378"/>
                </a:lnTo>
                <a:lnTo>
                  <a:pt x="0" y="8428378"/>
                </a:lnTo>
                <a:close/>
              </a:path>
            </a:pathLst>
          </a:custGeom>
          <a:solidFill>
            <a:schemeClr val="bg2">
              <a:lumMod val="95000"/>
            </a:schemeClr>
          </a:solidFill>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1322629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B097AD9D-CB55-4687-8CA2-BD97C7BC954E}"/>
              </a:ext>
            </a:extLst>
          </p:cNvPr>
          <p:cNvSpPr>
            <a:spLocks noGrp="1"/>
          </p:cNvSpPr>
          <p:nvPr>
            <p:ph type="title"/>
          </p:nvPr>
        </p:nvSpPr>
        <p:spPr bwMode="gray">
          <a:xfrm>
            <a:off x="442913" y="1401624"/>
            <a:ext cx="6192838" cy="1260000"/>
          </a:xfrm>
          <a:prstGeom prst="rect">
            <a:avLst/>
          </a:prstGeom>
        </p:spPr>
        <p:txBody>
          <a:bodyPr vert="horz" lIns="0" tIns="0" rIns="0" bIns="0" rtlCol="0" anchor="t" anchorCtr="0">
            <a:noAutofit/>
          </a:bodyPr>
          <a:lstStyle/>
          <a:p>
            <a:r>
              <a:rPr lang="en-GB" noProof="0" dirty="0" err="1"/>
              <a:t>Mastertitelformat</a:t>
            </a:r>
            <a:r>
              <a:rPr lang="en-GB" noProof="0" dirty="0"/>
              <a:t> </a:t>
            </a:r>
            <a:r>
              <a:rPr lang="en-GB" noProof="0" dirty="0" err="1"/>
              <a:t>bearbeiten</a:t>
            </a:r>
            <a:endParaRPr lang="en-GB" noProof="0" dirty="0"/>
          </a:p>
        </p:txBody>
      </p:sp>
      <p:sp>
        <p:nvSpPr>
          <p:cNvPr id="3" name="Textplatzhalter 2">
            <a:extLst>
              <a:ext uri="{FF2B5EF4-FFF2-40B4-BE49-F238E27FC236}">
                <a16:creationId xmlns:a16="http://schemas.microsoft.com/office/drawing/2014/main" id="{2934E4A2-260E-40E9-AC47-DF4CBDE6A31B}"/>
              </a:ext>
            </a:extLst>
          </p:cNvPr>
          <p:cNvSpPr>
            <a:spLocks noGrp="1"/>
          </p:cNvSpPr>
          <p:nvPr>
            <p:ph type="body" idx="1"/>
          </p:nvPr>
        </p:nvSpPr>
        <p:spPr bwMode="gray">
          <a:xfrm>
            <a:off x="442913" y="2766059"/>
            <a:ext cx="6192837" cy="3291841"/>
          </a:xfrm>
          <a:prstGeom prst="rect">
            <a:avLst/>
          </a:prstGeom>
        </p:spPr>
        <p:txBody>
          <a:bodyPr vert="horz" lIns="0" tIns="0" rIns="0" bIns="0" rtlCol="0" anchor="t" anchorCtr="0">
            <a:noAutofit/>
          </a:bodyPr>
          <a:lstStyle/>
          <a:p>
            <a:pPr lvl="0"/>
            <a:r>
              <a:rPr lang="en-GB" noProof="0" dirty="0" err="1"/>
              <a:t>Mastertextformat</a:t>
            </a:r>
            <a:r>
              <a:rPr lang="en-GB" noProof="0" dirty="0"/>
              <a:t> </a:t>
            </a:r>
            <a:r>
              <a:rPr lang="en-GB" noProof="0" dirty="0" err="1"/>
              <a:t>bearbeiten</a:t>
            </a:r>
            <a:endParaRPr lang="en-GB" noProof="0" dirty="0"/>
          </a:p>
          <a:p>
            <a:pPr lvl="1"/>
            <a:r>
              <a:rPr lang="en-GB" noProof="0" dirty="0" err="1"/>
              <a:t>Zweite</a:t>
            </a:r>
            <a:r>
              <a:rPr lang="en-GB" noProof="0" dirty="0"/>
              <a:t> Ebene</a:t>
            </a:r>
          </a:p>
          <a:p>
            <a:pPr lvl="2"/>
            <a:r>
              <a:rPr lang="en-GB" noProof="0" dirty="0" err="1"/>
              <a:t>Dritte</a:t>
            </a:r>
            <a:r>
              <a:rPr lang="en-GB" noProof="0" dirty="0"/>
              <a:t> Ebene</a:t>
            </a:r>
          </a:p>
          <a:p>
            <a:pPr lvl="3"/>
            <a:r>
              <a:rPr lang="en-GB" noProof="0" dirty="0" err="1"/>
              <a:t>Vierte</a:t>
            </a:r>
            <a:r>
              <a:rPr lang="en-GB" noProof="0" dirty="0"/>
              <a:t> Ebene</a:t>
            </a:r>
          </a:p>
          <a:p>
            <a:pPr lvl="4"/>
            <a:r>
              <a:rPr lang="en-GB" noProof="0" dirty="0" err="1"/>
              <a:t>Fünfte</a:t>
            </a:r>
            <a:r>
              <a:rPr lang="en-GB" noProof="0" dirty="0"/>
              <a:t> Ebene</a:t>
            </a:r>
          </a:p>
        </p:txBody>
      </p:sp>
      <p:sp>
        <p:nvSpPr>
          <p:cNvPr id="4" name="Datumsplatzhalter 3">
            <a:extLst>
              <a:ext uri="{FF2B5EF4-FFF2-40B4-BE49-F238E27FC236}">
                <a16:creationId xmlns:a16="http://schemas.microsoft.com/office/drawing/2014/main" id="{C24889AC-79BD-4225-8067-CB3E052B3BBB}"/>
              </a:ext>
            </a:extLst>
          </p:cNvPr>
          <p:cNvSpPr>
            <a:spLocks noGrp="1"/>
          </p:cNvSpPr>
          <p:nvPr>
            <p:ph type="dt" sz="half" idx="2"/>
          </p:nvPr>
        </p:nvSpPr>
        <p:spPr bwMode="gray">
          <a:xfrm>
            <a:off x="442913" y="6276101"/>
            <a:ext cx="3130867" cy="244317"/>
          </a:xfrm>
          <a:prstGeom prst="rect">
            <a:avLst/>
          </a:prstGeom>
        </p:spPr>
        <p:txBody>
          <a:bodyPr vert="horz" lIns="0" tIns="0" rIns="0" bIns="0" rtlCol="0" anchor="t" anchorCtr="0">
            <a:noAutofit/>
          </a:bodyPr>
          <a:lstStyle>
            <a:lvl1pPr algn="l">
              <a:defRPr sz="1000">
                <a:solidFill>
                  <a:schemeClr val="tx1"/>
                </a:solidFill>
              </a:defRPr>
            </a:lvl1pPr>
          </a:lstStyle>
          <a:p>
            <a:r>
              <a:rPr lang="en-GB" noProof="0" dirty="0">
                <a:latin typeface="Verdana" panose="020B0604030504040204" pitchFamily="34" charset="0"/>
              </a:rPr>
              <a:t>Name of the Speaker</a:t>
            </a:r>
          </a:p>
        </p:txBody>
      </p:sp>
      <p:sp>
        <p:nvSpPr>
          <p:cNvPr id="5" name="Fußzeilenplatzhalter 4">
            <a:extLst>
              <a:ext uri="{FF2B5EF4-FFF2-40B4-BE49-F238E27FC236}">
                <a16:creationId xmlns:a16="http://schemas.microsoft.com/office/drawing/2014/main" id="{A94A541A-BF46-4134-A473-7ECADFE557E6}"/>
              </a:ext>
            </a:extLst>
          </p:cNvPr>
          <p:cNvSpPr>
            <a:spLocks noGrp="1"/>
          </p:cNvSpPr>
          <p:nvPr>
            <p:ph type="ftr" sz="quarter" idx="3"/>
          </p:nvPr>
        </p:nvSpPr>
        <p:spPr bwMode="gray">
          <a:xfrm>
            <a:off x="3725863" y="6276101"/>
            <a:ext cx="2909887" cy="244317"/>
          </a:xfrm>
          <a:prstGeom prst="rect">
            <a:avLst/>
          </a:prstGeom>
        </p:spPr>
        <p:txBody>
          <a:bodyPr vert="horz" wrap="none" lIns="0" tIns="0" rIns="0" bIns="0" rtlCol="0" anchor="t" anchorCtr="0">
            <a:noAutofit/>
          </a:bodyPr>
          <a:lstStyle>
            <a:lvl1pPr algn="l">
              <a:defRPr sz="1000">
                <a:solidFill>
                  <a:schemeClr val="tx1"/>
                </a:solidFill>
              </a:defRPr>
            </a:lvl1pPr>
          </a:lstStyle>
          <a:p>
            <a:r>
              <a:rPr lang="en-GB" noProof="0" dirty="0"/>
              <a:t>Topic Lore Ipsum</a:t>
            </a:r>
          </a:p>
        </p:txBody>
      </p:sp>
      <p:pic>
        <p:nvPicPr>
          <p:cNvPr id="8" name="Grafik 7">
            <a:extLst>
              <a:ext uri="{FF2B5EF4-FFF2-40B4-BE49-F238E27FC236}">
                <a16:creationId xmlns:a16="http://schemas.microsoft.com/office/drawing/2014/main" id="{A833CDCE-25B5-4F69-9C0F-55D421676E24}"/>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461963" y="459740"/>
            <a:ext cx="728662" cy="266127"/>
          </a:xfrm>
          <a:prstGeom prst="rect">
            <a:avLst/>
          </a:prstGeom>
        </p:spPr>
      </p:pic>
      <p:pic>
        <p:nvPicPr>
          <p:cNvPr id="6" name="Grafik 7">
            <a:extLst>
              <a:ext uri="{FF2B5EF4-FFF2-40B4-BE49-F238E27FC236}">
                <a16:creationId xmlns:a16="http://schemas.microsoft.com/office/drawing/2014/main" id="{F71E3A17-EFE3-5197-097A-FA51ED301388}"/>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461963" y="459740"/>
            <a:ext cx="728662" cy="266127"/>
          </a:xfrm>
          <a:prstGeom prst="rect">
            <a:avLst/>
          </a:prstGeom>
        </p:spPr>
      </p:pic>
    </p:spTree>
    <p:extLst>
      <p:ext uri="{BB962C8B-B14F-4D97-AF65-F5344CB8AC3E}">
        <p14:creationId xmlns:p14="http://schemas.microsoft.com/office/powerpoint/2010/main" val="421713252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Lst>
  <p:hf sldNum="0" hdr="0"/>
  <p:txStyles>
    <p:titleStyle>
      <a:lvl1pPr algn="l" defTabSz="914400" rtl="0" eaLnBrk="1" latinLnBrk="0" hangingPunct="1">
        <a:lnSpc>
          <a:spcPct val="90000"/>
        </a:lnSpc>
        <a:spcBef>
          <a:spcPct val="0"/>
        </a:spcBef>
        <a:buNone/>
        <a:defRPr sz="4200" b="1" kern="1200">
          <a:solidFill>
            <a:schemeClr val="tx1"/>
          </a:solidFill>
          <a:latin typeface="+mj-lt"/>
          <a:ea typeface="+mj-ea"/>
          <a:cs typeface="+mj-cs"/>
        </a:defRPr>
      </a:lvl1pPr>
    </p:titleStyle>
    <p:bodyStyle>
      <a:lvl1pPr marL="220663" indent="-220663"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1pPr>
      <a:lvl2pPr marL="449263"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2pPr>
      <a:lvl3pPr marL="655638" indent="-212725"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3pPr>
      <a:lvl4pPr marL="898525" indent="-23495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4pPr>
      <a:lvl5pPr marL="1127125" indent="-23495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6" pos="4407">
          <p15:clr>
            <a:srgbClr val="F26B43"/>
          </p15:clr>
        </p15:guide>
        <p15:guide id="7" pos="279">
          <p15:clr>
            <a:srgbClr val="F26B43"/>
          </p15:clr>
        </p15:guide>
        <p15:guide id="8" pos="7469">
          <p15:clr>
            <a:srgbClr val="F26B43"/>
          </p15:clr>
        </p15:guide>
        <p15:guide id="9" pos="4180">
          <p15:clr>
            <a:srgbClr val="F26B43"/>
          </p15:clr>
        </p15:guide>
        <p15:guide id="10" orient="horz" pos="381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mailto:bonaventureukoaka@gmail.com"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s://www.iasociety.org/ias-programme/mark-wainberg-fellowship-programme"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4.jpeg"/><Relationship Id="rId4" Type="http://schemas.openxmlformats.org/officeDocument/2006/relationships/diagramLayout" Target="../diagrams/layout1.xml"/><Relationship Id="rId9"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49F560-D0D1-4B76-8B86-EA3E033B96AE}"/>
              </a:ext>
            </a:extLst>
          </p:cNvPr>
          <p:cNvSpPr>
            <a:spLocks noGrp="1"/>
          </p:cNvSpPr>
          <p:nvPr>
            <p:ph type="title"/>
          </p:nvPr>
        </p:nvSpPr>
        <p:spPr>
          <a:xfrm>
            <a:off x="713943" y="1364302"/>
            <a:ext cx="10996551" cy="3627620"/>
          </a:xfrm>
        </p:spPr>
        <p:txBody>
          <a:bodyPr/>
          <a:lstStyle/>
          <a:p>
            <a:pPr algn="ctr"/>
            <a:r>
              <a:rPr lang="en-GB" sz="4800" noProof="0" dirty="0">
                <a:solidFill>
                  <a:schemeClr val="tx1"/>
                </a:solidFill>
              </a:rPr>
              <a:t>Healthcare </a:t>
            </a:r>
            <a:r>
              <a:rPr lang="en-GB" sz="4800" dirty="0">
                <a:solidFill>
                  <a:schemeClr val="tx1"/>
                </a:solidFill>
              </a:rPr>
              <a:t>professionals</a:t>
            </a:r>
            <a:r>
              <a:rPr lang="en-GB" sz="4800" noProof="0" dirty="0">
                <a:solidFill>
                  <a:schemeClr val="tx1"/>
                </a:solidFill>
              </a:rPr>
              <a:t> as intermediaries in HIV advocacy and disease care integration:</a:t>
            </a:r>
            <a:br>
              <a:rPr lang="en-GB" noProof="0" dirty="0"/>
            </a:br>
            <a:r>
              <a:rPr lang="en-GB" sz="4400" noProof="0" dirty="0"/>
              <a:t>Best practices from Nigeria</a:t>
            </a:r>
            <a:br>
              <a:rPr lang="en-GB" sz="4400" noProof="0" dirty="0"/>
            </a:br>
            <a:br>
              <a:rPr lang="en-GB" sz="4400" noProof="0" dirty="0"/>
            </a:br>
            <a:r>
              <a:rPr lang="en-GB" sz="1800" b="0" noProof="0" dirty="0">
                <a:solidFill>
                  <a:schemeClr val="tx1"/>
                </a:solidFill>
              </a:rPr>
              <a:t>8</a:t>
            </a:r>
            <a:r>
              <a:rPr lang="en-GB" sz="1800" b="0" baseline="30000" noProof="0" dirty="0">
                <a:solidFill>
                  <a:schemeClr val="tx1"/>
                </a:solidFill>
              </a:rPr>
              <a:t>th</a:t>
            </a:r>
            <a:r>
              <a:rPr lang="en-GB" sz="1800" b="0" noProof="0" dirty="0">
                <a:solidFill>
                  <a:schemeClr val="tx1"/>
                </a:solidFill>
              </a:rPr>
              <a:t> July 2026</a:t>
            </a:r>
            <a:endParaRPr lang="en-GB" b="0" noProof="0" dirty="0">
              <a:solidFill>
                <a:schemeClr val="tx1"/>
              </a:solidFill>
            </a:endParaRPr>
          </a:p>
        </p:txBody>
      </p:sp>
      <p:sp>
        <p:nvSpPr>
          <p:cNvPr id="3" name="Textplatzhalter 2">
            <a:extLst>
              <a:ext uri="{FF2B5EF4-FFF2-40B4-BE49-F238E27FC236}">
                <a16:creationId xmlns:a16="http://schemas.microsoft.com/office/drawing/2014/main" id="{B1D70F63-F5E4-490E-9A28-8139D161CABC}"/>
              </a:ext>
            </a:extLst>
          </p:cNvPr>
          <p:cNvSpPr>
            <a:spLocks noGrp="1"/>
          </p:cNvSpPr>
          <p:nvPr>
            <p:ph type="body" sz="quarter" idx="10"/>
          </p:nvPr>
        </p:nvSpPr>
        <p:spPr>
          <a:xfrm>
            <a:off x="2092594" y="5178097"/>
            <a:ext cx="8618948" cy="1020822"/>
          </a:xfrm>
        </p:spPr>
        <p:txBody>
          <a:bodyPr/>
          <a:lstStyle/>
          <a:p>
            <a:pPr algn="ctr"/>
            <a:r>
              <a:rPr lang="en-GB" sz="2000" b="1" noProof="0" dirty="0"/>
              <a:t>Bonaventure Ukoaka</a:t>
            </a:r>
          </a:p>
          <a:p>
            <a:pPr algn="ctr"/>
            <a:r>
              <a:rPr lang="en-GB" sz="1600" i="1" noProof="0" dirty="0"/>
              <a:t>IAS Mark Wainberg Fellow</a:t>
            </a:r>
          </a:p>
          <a:p>
            <a:pPr algn="ctr"/>
            <a:r>
              <a:rPr lang="en-GB" sz="1600" dirty="0"/>
              <a:t>Excellence Community Education Welfare Scheme (ECEWS), Nigeria</a:t>
            </a:r>
          </a:p>
          <a:p>
            <a:pPr algn="ctr"/>
            <a:r>
              <a:rPr lang="en-GB" sz="1600" dirty="0"/>
              <a:t>Desmond Tutu Health Foundation, South Africa</a:t>
            </a:r>
          </a:p>
          <a:p>
            <a:pPr algn="ctr"/>
            <a:endParaRPr lang="en-GB" sz="1600" dirty="0"/>
          </a:p>
          <a:p>
            <a:pPr algn="ctr"/>
            <a:endParaRPr lang="en-GB" sz="1600" b="1" noProof="0" dirty="0"/>
          </a:p>
        </p:txBody>
      </p:sp>
    </p:spTree>
    <p:extLst>
      <p:ext uri="{BB962C8B-B14F-4D97-AF65-F5344CB8AC3E}">
        <p14:creationId xmlns:p14="http://schemas.microsoft.com/office/powerpoint/2010/main" val="1019027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47ABAE9-C5A7-9B00-C3A8-E1B0E9A91E8A}"/>
              </a:ext>
            </a:extLst>
          </p:cNvPr>
          <p:cNvGrpSpPr/>
          <p:nvPr/>
        </p:nvGrpSpPr>
        <p:grpSpPr>
          <a:xfrm>
            <a:off x="2986718" y="1224813"/>
            <a:ext cx="4876800" cy="4470400"/>
            <a:chOff x="2790251" y="3850786"/>
            <a:chExt cx="8236676" cy="7903244"/>
          </a:xfrm>
        </p:grpSpPr>
        <p:sp>
          <p:nvSpPr>
            <p:cNvPr id="3" name="Freeform 2">
              <a:extLst>
                <a:ext uri="{FF2B5EF4-FFF2-40B4-BE49-F238E27FC236}">
                  <a16:creationId xmlns:a16="http://schemas.microsoft.com/office/drawing/2014/main" id="{00AC6435-FC9F-CA50-AE1C-B4FBF69EDBF0}"/>
                </a:ext>
              </a:extLst>
            </p:cNvPr>
            <p:cNvSpPr>
              <a:spLocks/>
            </p:cNvSpPr>
            <p:nvPr/>
          </p:nvSpPr>
          <p:spPr bwMode="auto">
            <a:xfrm>
              <a:off x="7048270" y="3850786"/>
              <a:ext cx="2942314" cy="2689985"/>
            </a:xfrm>
            <a:custGeom>
              <a:avLst/>
              <a:gdLst>
                <a:gd name="connsiteX0" fmla="*/ 2210101 w 2657818"/>
                <a:gd name="connsiteY0" fmla="*/ 0 h 2429887"/>
                <a:gd name="connsiteX1" fmla="*/ 2206031 w 2657818"/>
                <a:gd name="connsiteY1" fmla="*/ 447718 h 2429887"/>
                <a:gd name="connsiteX2" fmla="*/ 2189750 w 2657818"/>
                <a:gd name="connsiteY2" fmla="*/ 899506 h 2429887"/>
                <a:gd name="connsiteX3" fmla="*/ 2012873 w 2657818"/>
                <a:gd name="connsiteY3" fmla="*/ 778669 h 2429887"/>
                <a:gd name="connsiteX4" fmla="*/ 1876974 w 2657818"/>
                <a:gd name="connsiteY4" fmla="*/ 978440 h 2429887"/>
                <a:gd name="connsiteX5" fmla="*/ 1959350 w 2657818"/>
                <a:gd name="connsiteY5" fmla="*/ 1053870 h 2429887"/>
                <a:gd name="connsiteX6" fmla="*/ 2657818 w 2657818"/>
                <a:gd name="connsiteY6" fmla="*/ 2158629 h 2429887"/>
                <a:gd name="connsiteX7" fmla="*/ 1822901 w 2657818"/>
                <a:gd name="connsiteY7" fmla="*/ 2429887 h 2429887"/>
                <a:gd name="connsiteX8" fmla="*/ 0 w 2657818"/>
                <a:gd name="connsiteY8" fmla="*/ 1080550 h 2429887"/>
                <a:gd name="connsiteX9" fmla="*/ 0 w 2657818"/>
                <a:gd name="connsiteY9" fmla="*/ 231998 h 2429887"/>
                <a:gd name="connsiteX10" fmla="*/ 1270843 w 2657818"/>
                <a:gd name="connsiteY10" fmla="*/ 554281 h 2429887"/>
                <a:gd name="connsiteX11" fmla="*/ 1424868 w 2657818"/>
                <a:gd name="connsiteY11" fmla="*/ 641259 h 2429887"/>
                <a:gd name="connsiteX12" fmla="*/ 1551337 w 2657818"/>
                <a:gd name="connsiteY12" fmla="*/ 459537 h 2429887"/>
                <a:gd name="connsiteX13" fmla="*/ 1371646 w 2657818"/>
                <a:gd name="connsiteY13" fmla="*/ 333754 h 2429887"/>
                <a:gd name="connsiteX14" fmla="*/ 1794944 w 2657818"/>
                <a:gd name="connsiteY14" fmla="*/ 166877 h 2429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57818" h="2429887">
                  <a:moveTo>
                    <a:pt x="2210101" y="0"/>
                  </a:moveTo>
                  <a:lnTo>
                    <a:pt x="2206031" y="447718"/>
                  </a:lnTo>
                  <a:lnTo>
                    <a:pt x="2189750" y="899506"/>
                  </a:lnTo>
                  <a:lnTo>
                    <a:pt x="2012873" y="778669"/>
                  </a:lnTo>
                  <a:lnTo>
                    <a:pt x="1876974" y="978440"/>
                  </a:lnTo>
                  <a:lnTo>
                    <a:pt x="1959350" y="1053870"/>
                  </a:lnTo>
                  <a:cubicBezTo>
                    <a:pt x="2263842" y="1354634"/>
                    <a:pt x="2503880" y="1728267"/>
                    <a:pt x="2657818" y="2158629"/>
                  </a:cubicBezTo>
                  <a:cubicBezTo>
                    <a:pt x="2657818" y="2158629"/>
                    <a:pt x="2657818" y="2158629"/>
                    <a:pt x="1822901" y="2429887"/>
                  </a:cubicBezTo>
                  <a:cubicBezTo>
                    <a:pt x="1537638" y="1678710"/>
                    <a:pt x="834917" y="1136193"/>
                    <a:pt x="0" y="1080550"/>
                  </a:cubicBezTo>
                  <a:cubicBezTo>
                    <a:pt x="0" y="1080550"/>
                    <a:pt x="0" y="1080550"/>
                    <a:pt x="0" y="231998"/>
                  </a:cubicBezTo>
                  <a:cubicBezTo>
                    <a:pt x="459204" y="245039"/>
                    <a:pt x="890034" y="357846"/>
                    <a:pt x="1270843" y="554281"/>
                  </a:cubicBezTo>
                  <a:lnTo>
                    <a:pt x="1424868" y="641259"/>
                  </a:lnTo>
                  <a:lnTo>
                    <a:pt x="1551337" y="459537"/>
                  </a:lnTo>
                  <a:lnTo>
                    <a:pt x="1371646" y="333754"/>
                  </a:lnTo>
                  <a:lnTo>
                    <a:pt x="1794944" y="166877"/>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noAutofit/>
            </a:bodyPr>
            <a:lstStyle/>
            <a:p>
              <a:endParaRPr lang="en-US" sz="4799" dirty="0">
                <a:latin typeface="Lato Light" panose="020F0502020204030203" pitchFamily="34" charset="0"/>
              </a:endParaRPr>
            </a:p>
          </p:txBody>
        </p:sp>
        <p:sp>
          <p:nvSpPr>
            <p:cNvPr id="4" name="Freeform 3">
              <a:extLst>
                <a:ext uri="{FF2B5EF4-FFF2-40B4-BE49-F238E27FC236}">
                  <a16:creationId xmlns:a16="http://schemas.microsoft.com/office/drawing/2014/main" id="{8C7336BF-F07E-3071-FF8F-9A5936C7DBA3}"/>
                </a:ext>
              </a:extLst>
            </p:cNvPr>
            <p:cNvSpPr>
              <a:spLocks/>
            </p:cNvSpPr>
            <p:nvPr/>
          </p:nvSpPr>
          <p:spPr bwMode="auto">
            <a:xfrm>
              <a:off x="8381999" y="6446151"/>
              <a:ext cx="2644928" cy="3460486"/>
            </a:xfrm>
            <a:custGeom>
              <a:avLst/>
              <a:gdLst>
                <a:gd name="connsiteX0" fmla="*/ 1515382 w 2389186"/>
                <a:gd name="connsiteY0" fmla="*/ 0 h 3125887"/>
                <a:gd name="connsiteX1" fmla="*/ 1556712 w 2389186"/>
                <a:gd name="connsiteY1" fmla="*/ 1516524 h 3125887"/>
                <a:gd name="connsiteX2" fmla="*/ 1541174 w 2389186"/>
                <a:gd name="connsiteY2" fmla="*/ 1571777 h 3125887"/>
                <a:gd name="connsiteX3" fmla="*/ 1782936 w 2389186"/>
                <a:gd name="connsiteY3" fmla="*/ 1661533 h 3125887"/>
                <a:gd name="connsiteX4" fmla="*/ 1855995 w 2389186"/>
                <a:gd name="connsiteY4" fmla="*/ 1453049 h 3125887"/>
                <a:gd name="connsiteX5" fmla="*/ 2128696 w 2389186"/>
                <a:gd name="connsiteY5" fmla="*/ 1815294 h 3125887"/>
                <a:gd name="connsiteX6" fmla="*/ 2389186 w 2389186"/>
                <a:gd name="connsiteY6" fmla="*/ 2177538 h 3125887"/>
                <a:gd name="connsiteX7" fmla="*/ 1953679 w 2389186"/>
                <a:gd name="connsiteY7" fmla="*/ 2291503 h 3125887"/>
                <a:gd name="connsiteX8" fmla="*/ 1514101 w 2389186"/>
                <a:gd name="connsiteY8" fmla="*/ 2393257 h 3125887"/>
                <a:gd name="connsiteX9" fmla="*/ 1591019 w 2389186"/>
                <a:gd name="connsiteY9" fmla="*/ 2189335 h 3125887"/>
                <a:gd name="connsiteX10" fmla="*/ 1344749 w 2389186"/>
                <a:gd name="connsiteY10" fmla="*/ 2102330 h 3125887"/>
                <a:gd name="connsiteX11" fmla="*/ 1337730 w 2389186"/>
                <a:gd name="connsiteY11" fmla="*/ 2117868 h 3125887"/>
                <a:gd name="connsiteX12" fmla="*/ 507445 w 2389186"/>
                <a:gd name="connsiteY12" fmla="*/ 3125887 h 3125887"/>
                <a:gd name="connsiteX13" fmla="*/ 0 w 2389186"/>
                <a:gd name="connsiteY13" fmla="*/ 2429698 h 3125887"/>
                <a:gd name="connsiteX14" fmla="*/ 750740 w 2389186"/>
                <a:gd name="connsiteY14" fmla="*/ 821503 h 3125887"/>
                <a:gd name="connsiteX15" fmla="*/ 681227 w 2389186"/>
                <a:gd name="connsiteY15" fmla="*/ 271514 h 3125887"/>
                <a:gd name="connsiteX16" fmla="*/ 1515382 w 2389186"/>
                <a:gd name="connsiteY16" fmla="*/ 0 h 3125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389186" h="3125887">
                  <a:moveTo>
                    <a:pt x="1515382" y="0"/>
                  </a:moveTo>
                  <a:cubicBezTo>
                    <a:pt x="1664401" y="511699"/>
                    <a:pt x="1673714" y="1031393"/>
                    <a:pt x="1556712" y="1516524"/>
                  </a:cubicBezTo>
                  <a:lnTo>
                    <a:pt x="1541174" y="1571777"/>
                  </a:lnTo>
                  <a:lnTo>
                    <a:pt x="1782936" y="1661533"/>
                  </a:lnTo>
                  <a:lnTo>
                    <a:pt x="1855995" y="1453049"/>
                  </a:lnTo>
                  <a:lnTo>
                    <a:pt x="2128696" y="1815294"/>
                  </a:lnTo>
                  <a:lnTo>
                    <a:pt x="2389186" y="2177538"/>
                  </a:lnTo>
                  <a:lnTo>
                    <a:pt x="1953679" y="2291503"/>
                  </a:lnTo>
                  <a:lnTo>
                    <a:pt x="1514101" y="2393257"/>
                  </a:lnTo>
                  <a:lnTo>
                    <a:pt x="1591019" y="2189335"/>
                  </a:lnTo>
                  <a:lnTo>
                    <a:pt x="1344749" y="2102330"/>
                  </a:lnTo>
                  <a:lnTo>
                    <a:pt x="1337730" y="2117868"/>
                  </a:lnTo>
                  <a:cubicBezTo>
                    <a:pt x="1146746" y="2501602"/>
                    <a:pt x="867174" y="2846541"/>
                    <a:pt x="507445" y="3125887"/>
                  </a:cubicBezTo>
                  <a:cubicBezTo>
                    <a:pt x="507445" y="3125887"/>
                    <a:pt x="507445" y="3125887"/>
                    <a:pt x="0" y="2429698"/>
                  </a:cubicBezTo>
                  <a:cubicBezTo>
                    <a:pt x="458786" y="2039833"/>
                    <a:pt x="750740" y="1461996"/>
                    <a:pt x="750740" y="821503"/>
                  </a:cubicBezTo>
                  <a:cubicBezTo>
                    <a:pt x="750740" y="633532"/>
                    <a:pt x="722935" y="445561"/>
                    <a:pt x="681227" y="271514"/>
                  </a:cubicBezTo>
                  <a:cubicBezTo>
                    <a:pt x="681227" y="271514"/>
                    <a:pt x="681227" y="271514"/>
                    <a:pt x="1515382" y="0"/>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noAutofit/>
            </a:bodyPr>
            <a:lstStyle/>
            <a:p>
              <a:endParaRPr lang="en-US" sz="4799" dirty="0">
                <a:latin typeface="Lato Light" panose="020F0502020204030203" pitchFamily="34" charset="0"/>
              </a:endParaRPr>
            </a:p>
          </p:txBody>
        </p:sp>
        <p:sp>
          <p:nvSpPr>
            <p:cNvPr id="5" name="Freeform 4">
              <a:extLst>
                <a:ext uri="{FF2B5EF4-FFF2-40B4-BE49-F238E27FC236}">
                  <a16:creationId xmlns:a16="http://schemas.microsoft.com/office/drawing/2014/main" id="{E2CE97E4-5F7D-B18F-5D2C-206982891718}"/>
                </a:ext>
              </a:extLst>
            </p:cNvPr>
            <p:cNvSpPr>
              <a:spLocks/>
            </p:cNvSpPr>
            <p:nvPr/>
          </p:nvSpPr>
          <p:spPr bwMode="auto">
            <a:xfrm>
              <a:off x="5128782" y="9266806"/>
              <a:ext cx="3636214" cy="2487224"/>
            </a:xfrm>
            <a:custGeom>
              <a:avLst/>
              <a:gdLst>
                <a:gd name="connsiteX0" fmla="*/ 2776621 w 3284624"/>
                <a:gd name="connsiteY0" fmla="*/ 0 h 2246731"/>
                <a:gd name="connsiteX1" fmla="*/ 3284624 w 3284624"/>
                <a:gd name="connsiteY1" fmla="*/ 694046 h 2246731"/>
                <a:gd name="connsiteX2" fmla="*/ 2072136 w 3284624"/>
                <a:gd name="connsiteY2" fmla="*/ 1168383 h 2246731"/>
                <a:gd name="connsiteX3" fmla="*/ 1933810 w 3284624"/>
                <a:gd name="connsiteY3" fmla="*/ 1184034 h 2246731"/>
                <a:gd name="connsiteX4" fmla="*/ 1930297 w 3284624"/>
                <a:gd name="connsiteY4" fmla="*/ 1498400 h 2246731"/>
                <a:gd name="connsiteX5" fmla="*/ 2144977 w 3284624"/>
                <a:gd name="connsiteY5" fmla="*/ 1501891 h 2246731"/>
                <a:gd name="connsiteX6" fmla="*/ 1888557 w 3284624"/>
                <a:gd name="connsiteY6" fmla="*/ 1872276 h 2246731"/>
                <a:gd name="connsiteX7" fmla="*/ 1636206 w 3284624"/>
                <a:gd name="connsiteY7" fmla="*/ 2246731 h 2246731"/>
                <a:gd name="connsiteX8" fmla="*/ 1391996 w 3284624"/>
                <a:gd name="connsiteY8" fmla="*/ 1864135 h 2246731"/>
                <a:gd name="connsiteX9" fmla="*/ 1143716 w 3284624"/>
                <a:gd name="connsiteY9" fmla="*/ 1489680 h 2246731"/>
                <a:gd name="connsiteX10" fmla="*/ 1360914 w 3284624"/>
                <a:gd name="connsiteY10" fmla="*/ 1491446 h 2246731"/>
                <a:gd name="connsiteX11" fmla="*/ 1366061 w 3284624"/>
                <a:gd name="connsiteY11" fmla="*/ 1186067 h 2246731"/>
                <a:gd name="connsiteX12" fmla="*/ 1208574 w 3284624"/>
                <a:gd name="connsiteY12" fmla="*/ 1168383 h 2246731"/>
                <a:gd name="connsiteX13" fmla="*/ 0 w 3284624"/>
                <a:gd name="connsiteY13" fmla="*/ 694046 h 2246731"/>
                <a:gd name="connsiteX14" fmla="*/ 473209 w 3284624"/>
                <a:gd name="connsiteY14" fmla="*/ 34702 h 2246731"/>
                <a:gd name="connsiteX15" fmla="*/ 1593600 w 3284624"/>
                <a:gd name="connsiteY15" fmla="*/ 360904 h 2246731"/>
                <a:gd name="connsiteX16" fmla="*/ 2776621 w 3284624"/>
                <a:gd name="connsiteY16" fmla="*/ 0 h 2246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84624" h="2246731">
                  <a:moveTo>
                    <a:pt x="2776621" y="0"/>
                  </a:moveTo>
                  <a:cubicBezTo>
                    <a:pt x="2776621" y="0"/>
                    <a:pt x="2776621" y="0"/>
                    <a:pt x="3284624" y="694046"/>
                  </a:cubicBezTo>
                  <a:cubicBezTo>
                    <a:pt x="2908841" y="943903"/>
                    <a:pt x="2497828" y="1103967"/>
                    <a:pt x="2072136" y="1168383"/>
                  </a:cubicBezTo>
                  <a:lnTo>
                    <a:pt x="1933810" y="1184034"/>
                  </a:lnTo>
                  <a:lnTo>
                    <a:pt x="1930297" y="1498400"/>
                  </a:lnTo>
                  <a:lnTo>
                    <a:pt x="2144977" y="1501891"/>
                  </a:lnTo>
                  <a:lnTo>
                    <a:pt x="1888557" y="1872276"/>
                  </a:lnTo>
                  <a:lnTo>
                    <a:pt x="1636206" y="2246731"/>
                  </a:lnTo>
                  <a:lnTo>
                    <a:pt x="1391996" y="1864135"/>
                  </a:lnTo>
                  <a:lnTo>
                    <a:pt x="1143716" y="1489680"/>
                  </a:lnTo>
                  <a:lnTo>
                    <a:pt x="1360914" y="1491446"/>
                  </a:lnTo>
                  <a:lnTo>
                    <a:pt x="1366061" y="1186067"/>
                  </a:lnTo>
                  <a:lnTo>
                    <a:pt x="1208574" y="1168383"/>
                  </a:lnTo>
                  <a:cubicBezTo>
                    <a:pt x="780272" y="1103967"/>
                    <a:pt x="370564" y="943903"/>
                    <a:pt x="0" y="694046"/>
                  </a:cubicBezTo>
                  <a:cubicBezTo>
                    <a:pt x="0" y="694046"/>
                    <a:pt x="0" y="694046"/>
                    <a:pt x="473209" y="34702"/>
                  </a:cubicBezTo>
                  <a:cubicBezTo>
                    <a:pt x="800279" y="242916"/>
                    <a:pt x="1183022" y="360904"/>
                    <a:pt x="1593600" y="360904"/>
                  </a:cubicBezTo>
                  <a:cubicBezTo>
                    <a:pt x="2032013" y="360904"/>
                    <a:pt x="2442591" y="229035"/>
                    <a:pt x="2776621" y="0"/>
                  </a:cubicBezTo>
                  <a:close/>
                </a:path>
              </a:pathLst>
            </a:custGeom>
            <a:solidFill>
              <a:schemeClr val="accent4"/>
            </a:solidFill>
            <a:ln>
              <a:noFill/>
            </a:ln>
          </p:spPr>
          <p:txBody>
            <a:bodyPr vert="horz" wrap="square" lIns="121888" tIns="60944" rIns="121888" bIns="60944" numCol="1" anchor="t" anchorCtr="0" compatLnSpc="1">
              <a:prstTxWarp prst="textNoShape">
                <a:avLst/>
              </a:prstTxWarp>
              <a:noAutofit/>
            </a:bodyPr>
            <a:lstStyle/>
            <a:p>
              <a:endParaRPr lang="en-US" sz="4799" dirty="0">
                <a:latin typeface="Lato Light" panose="020F0502020204030203" pitchFamily="34" charset="0"/>
              </a:endParaRPr>
            </a:p>
          </p:txBody>
        </p:sp>
        <p:sp>
          <p:nvSpPr>
            <p:cNvPr id="6" name="Freeform 5">
              <a:extLst>
                <a:ext uri="{FF2B5EF4-FFF2-40B4-BE49-F238E27FC236}">
                  <a16:creationId xmlns:a16="http://schemas.microsoft.com/office/drawing/2014/main" id="{1B5A78DF-CFC8-BF82-74BD-E5EB742310FC}"/>
                </a:ext>
              </a:extLst>
            </p:cNvPr>
            <p:cNvSpPr>
              <a:spLocks/>
            </p:cNvSpPr>
            <p:nvPr/>
          </p:nvSpPr>
          <p:spPr bwMode="auto">
            <a:xfrm>
              <a:off x="2790251" y="6446150"/>
              <a:ext cx="2685481" cy="3460485"/>
            </a:xfrm>
            <a:custGeom>
              <a:avLst/>
              <a:gdLst>
                <a:gd name="connsiteX0" fmla="*/ 938800 w 2425819"/>
                <a:gd name="connsiteY0" fmla="*/ 0 h 3125887"/>
                <a:gd name="connsiteX1" fmla="*/ 1696207 w 2425819"/>
                <a:gd name="connsiteY1" fmla="*/ 250628 h 3125887"/>
                <a:gd name="connsiteX2" fmla="*/ 1619771 w 2425819"/>
                <a:gd name="connsiteY2" fmla="*/ 821503 h 3125887"/>
                <a:gd name="connsiteX3" fmla="*/ 2425819 w 2425819"/>
                <a:gd name="connsiteY3" fmla="*/ 2471470 h 3125887"/>
                <a:gd name="connsiteX4" fmla="*/ 1953308 w 2425819"/>
                <a:gd name="connsiteY4" fmla="*/ 3125887 h 3125887"/>
                <a:gd name="connsiteX5" fmla="*/ 1118081 w 2425819"/>
                <a:gd name="connsiteY5" fmla="*/ 2117868 h 3125887"/>
                <a:gd name="connsiteX6" fmla="*/ 1101826 w 2425819"/>
                <a:gd name="connsiteY6" fmla="*/ 2082055 h 3125887"/>
                <a:gd name="connsiteX7" fmla="*/ 801342 w 2425819"/>
                <a:gd name="connsiteY7" fmla="*/ 2188214 h 3125887"/>
                <a:gd name="connsiteX8" fmla="*/ 875085 w 2425819"/>
                <a:gd name="connsiteY8" fmla="*/ 2393257 h 3125887"/>
                <a:gd name="connsiteX9" fmla="*/ 439577 w 2425819"/>
                <a:gd name="connsiteY9" fmla="*/ 2291503 h 3125887"/>
                <a:gd name="connsiteX10" fmla="*/ 0 w 2425819"/>
                <a:gd name="connsiteY10" fmla="*/ 2177538 h 3125887"/>
                <a:gd name="connsiteX11" fmla="*/ 272701 w 2425819"/>
                <a:gd name="connsiteY11" fmla="*/ 1815294 h 3125887"/>
                <a:gd name="connsiteX12" fmla="*/ 537261 w 2425819"/>
                <a:gd name="connsiteY12" fmla="*/ 1453049 h 3125887"/>
                <a:gd name="connsiteX13" fmla="*/ 611540 w 2425819"/>
                <a:gd name="connsiteY13" fmla="*/ 1659967 h 3125887"/>
                <a:gd name="connsiteX14" fmla="*/ 907878 w 2425819"/>
                <a:gd name="connsiteY14" fmla="*/ 1551251 h 3125887"/>
                <a:gd name="connsiteX15" fmla="*/ 898068 w 2425819"/>
                <a:gd name="connsiteY15" fmla="*/ 1516524 h 3125887"/>
                <a:gd name="connsiteX16" fmla="*/ 938800 w 2425819"/>
                <a:gd name="connsiteY16" fmla="*/ 0 h 3125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25819" h="3125887">
                  <a:moveTo>
                    <a:pt x="938800" y="0"/>
                  </a:moveTo>
                  <a:cubicBezTo>
                    <a:pt x="938800" y="0"/>
                    <a:pt x="938800" y="0"/>
                    <a:pt x="1696207" y="250628"/>
                  </a:cubicBezTo>
                  <a:cubicBezTo>
                    <a:pt x="1647566" y="431637"/>
                    <a:pt x="1619771" y="619608"/>
                    <a:pt x="1619771" y="821503"/>
                  </a:cubicBezTo>
                  <a:cubicBezTo>
                    <a:pt x="1619771" y="1489844"/>
                    <a:pt x="1939411" y="2088566"/>
                    <a:pt x="2425819" y="2471470"/>
                  </a:cubicBezTo>
                  <a:cubicBezTo>
                    <a:pt x="2425819" y="2471470"/>
                    <a:pt x="2425819" y="2471470"/>
                    <a:pt x="1953308" y="3125887"/>
                  </a:cubicBezTo>
                  <a:cubicBezTo>
                    <a:pt x="1591108" y="2846541"/>
                    <a:pt x="1310012" y="2501602"/>
                    <a:pt x="1118081" y="2117868"/>
                  </a:cubicBezTo>
                  <a:lnTo>
                    <a:pt x="1101826" y="2082055"/>
                  </a:lnTo>
                  <a:lnTo>
                    <a:pt x="801342" y="2188214"/>
                  </a:lnTo>
                  <a:lnTo>
                    <a:pt x="875085" y="2393257"/>
                  </a:lnTo>
                  <a:lnTo>
                    <a:pt x="439577" y="2291503"/>
                  </a:lnTo>
                  <a:lnTo>
                    <a:pt x="0" y="2177538"/>
                  </a:lnTo>
                  <a:lnTo>
                    <a:pt x="272701" y="1815294"/>
                  </a:lnTo>
                  <a:lnTo>
                    <a:pt x="537261" y="1453049"/>
                  </a:lnTo>
                  <a:lnTo>
                    <a:pt x="611540" y="1659967"/>
                  </a:lnTo>
                  <a:lnTo>
                    <a:pt x="907878" y="1551251"/>
                  </a:lnTo>
                  <a:lnTo>
                    <a:pt x="898068" y="1516524"/>
                  </a:lnTo>
                  <a:cubicBezTo>
                    <a:pt x="780527" y="1031393"/>
                    <a:pt x="789837" y="511699"/>
                    <a:pt x="938800" y="0"/>
                  </a:cubicBezTo>
                  <a:close/>
                </a:path>
              </a:pathLst>
            </a:custGeom>
            <a:solidFill>
              <a:schemeClr val="tx1">
                <a:lumMod val="50000"/>
                <a:lumOff val="50000"/>
              </a:schemeClr>
            </a:solidFill>
            <a:ln>
              <a:noFill/>
            </a:ln>
          </p:spPr>
          <p:txBody>
            <a:bodyPr vert="horz" wrap="square" lIns="121888" tIns="60944" rIns="121888" bIns="60944" numCol="1" anchor="t" anchorCtr="0" compatLnSpc="1">
              <a:prstTxWarp prst="textNoShape">
                <a:avLst/>
              </a:prstTxWarp>
              <a:noAutofit/>
            </a:bodyPr>
            <a:lstStyle/>
            <a:p>
              <a:endParaRPr lang="en-US" sz="4799" dirty="0">
                <a:latin typeface="Lato Light" panose="020F0502020204030203" pitchFamily="34" charset="0"/>
              </a:endParaRPr>
            </a:p>
          </p:txBody>
        </p:sp>
        <p:sp>
          <p:nvSpPr>
            <p:cNvPr id="7" name="Freeform 6">
              <a:extLst>
                <a:ext uri="{FF2B5EF4-FFF2-40B4-BE49-F238E27FC236}">
                  <a16:creationId xmlns:a16="http://schemas.microsoft.com/office/drawing/2014/main" id="{B163DAC0-9AE4-1604-5AE1-865F0A4F781C}"/>
                </a:ext>
              </a:extLst>
            </p:cNvPr>
            <p:cNvSpPr>
              <a:spLocks/>
            </p:cNvSpPr>
            <p:nvPr/>
          </p:nvSpPr>
          <p:spPr bwMode="auto">
            <a:xfrm>
              <a:off x="3889676" y="3850786"/>
              <a:ext cx="2942314" cy="2667457"/>
            </a:xfrm>
            <a:custGeom>
              <a:avLst/>
              <a:gdLst>
                <a:gd name="connsiteX0" fmla="*/ 480279 w 2657818"/>
                <a:gd name="connsiteY0" fmla="*/ 0 h 2409537"/>
                <a:gd name="connsiteX1" fmla="*/ 899507 w 2657818"/>
                <a:gd name="connsiteY1" fmla="*/ 166877 h 2409537"/>
                <a:gd name="connsiteX2" fmla="*/ 1314664 w 2657818"/>
                <a:gd name="connsiteY2" fmla="*/ 333754 h 2409537"/>
                <a:gd name="connsiteX3" fmla="*/ 1139180 w 2657818"/>
                <a:gd name="connsiteY3" fmla="*/ 455377 h 2409537"/>
                <a:gd name="connsiteX4" fmla="*/ 1257467 w 2657818"/>
                <a:gd name="connsiteY4" fmla="*/ 628709 h 2409537"/>
                <a:gd name="connsiteX5" fmla="*/ 1388810 w 2657818"/>
                <a:gd name="connsiteY5" fmla="*/ 554357 h 2409537"/>
                <a:gd name="connsiteX6" fmla="*/ 2657818 w 2657818"/>
                <a:gd name="connsiteY6" fmla="*/ 231998 h 2409537"/>
                <a:gd name="connsiteX7" fmla="*/ 2657818 w 2657818"/>
                <a:gd name="connsiteY7" fmla="*/ 1073794 h 2409537"/>
                <a:gd name="connsiteX8" fmla="*/ 765340 w 2657818"/>
                <a:gd name="connsiteY8" fmla="*/ 2409537 h 2409537"/>
                <a:gd name="connsiteX9" fmla="*/ 0 w 2657818"/>
                <a:gd name="connsiteY9" fmla="*/ 2159085 h 2409537"/>
                <a:gd name="connsiteX10" fmla="*/ 701526 w 2657818"/>
                <a:gd name="connsiteY10" fmla="*/ 1054065 h 2409537"/>
                <a:gd name="connsiteX11" fmla="*/ 800358 w 2657818"/>
                <a:gd name="connsiteY11" fmla="*/ 963448 h 2409537"/>
                <a:gd name="connsiteX12" fmla="*/ 671148 w 2657818"/>
                <a:gd name="connsiteY12" fmla="*/ 779041 h 2409537"/>
                <a:gd name="connsiteX13" fmla="*/ 496560 w 2657818"/>
                <a:gd name="connsiteY13" fmla="*/ 899506 h 2409537"/>
                <a:gd name="connsiteX14" fmla="*/ 488420 w 2657818"/>
                <a:gd name="connsiteY14" fmla="*/ 447718 h 2409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57818" h="2409537">
                  <a:moveTo>
                    <a:pt x="480279" y="0"/>
                  </a:moveTo>
                  <a:lnTo>
                    <a:pt x="899507" y="166877"/>
                  </a:lnTo>
                  <a:lnTo>
                    <a:pt x="1314664" y="333754"/>
                  </a:lnTo>
                  <a:lnTo>
                    <a:pt x="1139180" y="455377"/>
                  </a:lnTo>
                  <a:lnTo>
                    <a:pt x="1257467" y="628709"/>
                  </a:lnTo>
                  <a:lnTo>
                    <a:pt x="1388810" y="554357"/>
                  </a:lnTo>
                  <a:cubicBezTo>
                    <a:pt x="1768762" y="357876"/>
                    <a:pt x="2198614" y="245043"/>
                    <a:pt x="2657818" y="231998"/>
                  </a:cubicBezTo>
                  <a:cubicBezTo>
                    <a:pt x="2657818" y="231998"/>
                    <a:pt x="2657818" y="231998"/>
                    <a:pt x="2657818" y="1073794"/>
                  </a:cubicBezTo>
                  <a:cubicBezTo>
                    <a:pt x="1795071" y="1101622"/>
                    <a:pt x="1064519" y="1644268"/>
                    <a:pt x="765340" y="2409537"/>
                  </a:cubicBezTo>
                  <a:cubicBezTo>
                    <a:pt x="765340" y="2409537"/>
                    <a:pt x="765340" y="2409537"/>
                    <a:pt x="0" y="2159085"/>
                  </a:cubicBezTo>
                  <a:cubicBezTo>
                    <a:pt x="156547" y="1728621"/>
                    <a:pt x="397238" y="1354901"/>
                    <a:pt x="701526" y="1054065"/>
                  </a:cubicBezTo>
                  <a:lnTo>
                    <a:pt x="800358" y="963448"/>
                  </a:lnTo>
                  <a:lnTo>
                    <a:pt x="671148" y="779041"/>
                  </a:lnTo>
                  <a:lnTo>
                    <a:pt x="496560" y="899506"/>
                  </a:lnTo>
                  <a:lnTo>
                    <a:pt x="488420" y="44771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888" tIns="60944" rIns="121888" bIns="60944" numCol="1" anchor="t" anchorCtr="0" compatLnSpc="1">
              <a:prstTxWarp prst="textNoShape">
                <a:avLst/>
              </a:prstTxWarp>
              <a:noAutofit/>
            </a:bodyPr>
            <a:lstStyle/>
            <a:p>
              <a:endParaRPr lang="en-US" sz="4799" dirty="0">
                <a:latin typeface="Lato Light" panose="020F0502020204030203" pitchFamily="34" charset="0"/>
              </a:endParaRPr>
            </a:p>
          </p:txBody>
        </p:sp>
      </p:grpSp>
      <p:sp>
        <p:nvSpPr>
          <p:cNvPr id="9" name="TextBox 8">
            <a:extLst>
              <a:ext uri="{FF2B5EF4-FFF2-40B4-BE49-F238E27FC236}">
                <a16:creationId xmlns:a16="http://schemas.microsoft.com/office/drawing/2014/main" id="{8A2D5717-017A-FC32-5C1E-577972A22614}"/>
              </a:ext>
            </a:extLst>
          </p:cNvPr>
          <p:cNvSpPr txBox="1"/>
          <p:nvPr/>
        </p:nvSpPr>
        <p:spPr>
          <a:xfrm>
            <a:off x="7249916" y="716753"/>
            <a:ext cx="4267201" cy="307777"/>
          </a:xfrm>
          <a:prstGeom prst="rect">
            <a:avLst/>
          </a:prstGeom>
          <a:noFill/>
          <a:ln>
            <a:solidFill>
              <a:schemeClr val="accent6"/>
            </a:solidFill>
          </a:ln>
        </p:spPr>
        <p:txBody>
          <a:bodyPr wrap="square" rtlCol="0">
            <a:spAutoFit/>
          </a:bodyPr>
          <a:lstStyle/>
          <a:p>
            <a:r>
              <a:rPr lang="en-GB" sz="1400" b="1" dirty="0">
                <a:latin typeface="Century Gothic" panose="020B0502020202020204" pitchFamily="34" charset="0"/>
              </a:rPr>
              <a:t>2. Time poverty in overstretched facilities</a:t>
            </a:r>
          </a:p>
        </p:txBody>
      </p:sp>
      <p:sp>
        <p:nvSpPr>
          <p:cNvPr id="10" name="TextBox 9">
            <a:extLst>
              <a:ext uri="{FF2B5EF4-FFF2-40B4-BE49-F238E27FC236}">
                <a16:creationId xmlns:a16="http://schemas.microsoft.com/office/drawing/2014/main" id="{3F4E4FC0-BE61-4572-FC79-77C67902EBA7}"/>
              </a:ext>
            </a:extLst>
          </p:cNvPr>
          <p:cNvSpPr txBox="1"/>
          <p:nvPr/>
        </p:nvSpPr>
        <p:spPr>
          <a:xfrm>
            <a:off x="367189" y="855205"/>
            <a:ext cx="3403600" cy="307777"/>
          </a:xfrm>
          <a:prstGeom prst="rect">
            <a:avLst/>
          </a:prstGeom>
          <a:noFill/>
          <a:ln>
            <a:solidFill>
              <a:schemeClr val="accent1"/>
            </a:solidFill>
          </a:ln>
        </p:spPr>
        <p:txBody>
          <a:bodyPr wrap="square" rtlCol="0">
            <a:spAutoFit/>
          </a:bodyPr>
          <a:lstStyle/>
          <a:p>
            <a:pPr marL="228611" indent="-228611">
              <a:buAutoNum type="arabicPeriod"/>
            </a:pPr>
            <a:r>
              <a:rPr lang="en-GB" sz="1400" b="1" dirty="0">
                <a:latin typeface="Century Gothic" panose="020B0502020202020204" pitchFamily="34" charset="0"/>
              </a:rPr>
              <a:t>Fear of institutional pushback</a:t>
            </a:r>
          </a:p>
        </p:txBody>
      </p:sp>
      <p:sp>
        <p:nvSpPr>
          <p:cNvPr id="11" name="TextBox 10">
            <a:extLst>
              <a:ext uri="{FF2B5EF4-FFF2-40B4-BE49-F238E27FC236}">
                <a16:creationId xmlns:a16="http://schemas.microsoft.com/office/drawing/2014/main" id="{A8B997F7-83F3-BE2A-E056-2DDE0C5FFC79}"/>
              </a:ext>
            </a:extLst>
          </p:cNvPr>
          <p:cNvSpPr txBox="1"/>
          <p:nvPr/>
        </p:nvSpPr>
        <p:spPr>
          <a:xfrm>
            <a:off x="7938119" y="3166632"/>
            <a:ext cx="3764647" cy="523220"/>
          </a:xfrm>
          <a:prstGeom prst="rect">
            <a:avLst/>
          </a:prstGeom>
          <a:noFill/>
          <a:ln>
            <a:solidFill>
              <a:schemeClr val="accent3"/>
            </a:solidFill>
          </a:ln>
        </p:spPr>
        <p:txBody>
          <a:bodyPr wrap="square" rtlCol="0">
            <a:spAutoFit/>
          </a:bodyPr>
          <a:lstStyle/>
          <a:p>
            <a:r>
              <a:rPr lang="en-GB" sz="1400" b="1" dirty="0">
                <a:latin typeface="Century Gothic" panose="020B0502020202020204" pitchFamily="34" charset="0"/>
              </a:rPr>
              <a:t>3. Low health literacy among patients limiting community pressure</a:t>
            </a:r>
          </a:p>
        </p:txBody>
      </p:sp>
      <p:sp>
        <p:nvSpPr>
          <p:cNvPr id="12" name="TextBox 11">
            <a:extLst>
              <a:ext uri="{FF2B5EF4-FFF2-40B4-BE49-F238E27FC236}">
                <a16:creationId xmlns:a16="http://schemas.microsoft.com/office/drawing/2014/main" id="{2F4211B3-1926-5449-2585-D46D29762025}"/>
              </a:ext>
            </a:extLst>
          </p:cNvPr>
          <p:cNvSpPr txBox="1"/>
          <p:nvPr/>
        </p:nvSpPr>
        <p:spPr>
          <a:xfrm>
            <a:off x="334528" y="3749512"/>
            <a:ext cx="2652189" cy="523220"/>
          </a:xfrm>
          <a:prstGeom prst="rect">
            <a:avLst/>
          </a:prstGeom>
          <a:noFill/>
          <a:ln>
            <a:solidFill>
              <a:schemeClr val="tx1">
                <a:lumMod val="50000"/>
                <a:lumOff val="50000"/>
              </a:schemeClr>
            </a:solidFill>
          </a:ln>
        </p:spPr>
        <p:txBody>
          <a:bodyPr wrap="square" rtlCol="0">
            <a:spAutoFit/>
          </a:bodyPr>
          <a:lstStyle/>
          <a:p>
            <a:r>
              <a:rPr lang="en-NG" sz="1400" b="1" dirty="0">
                <a:latin typeface="Century Gothic" panose="020B0502020202020204" pitchFamily="34" charset="0"/>
              </a:rPr>
              <a:t>5. Disease-integration specific challenges</a:t>
            </a:r>
          </a:p>
        </p:txBody>
      </p:sp>
      <p:sp>
        <p:nvSpPr>
          <p:cNvPr id="13" name="TextBox 12">
            <a:extLst>
              <a:ext uri="{FF2B5EF4-FFF2-40B4-BE49-F238E27FC236}">
                <a16:creationId xmlns:a16="http://schemas.microsoft.com/office/drawing/2014/main" id="{95DCE704-1BDD-BCAD-7D00-6D419243D70C}"/>
              </a:ext>
            </a:extLst>
          </p:cNvPr>
          <p:cNvSpPr txBox="1"/>
          <p:nvPr/>
        </p:nvSpPr>
        <p:spPr>
          <a:xfrm>
            <a:off x="5994400" y="5158617"/>
            <a:ext cx="4775200" cy="307777"/>
          </a:xfrm>
          <a:prstGeom prst="rect">
            <a:avLst/>
          </a:prstGeom>
          <a:noFill/>
          <a:ln>
            <a:solidFill>
              <a:schemeClr val="accent4"/>
            </a:solidFill>
          </a:ln>
        </p:spPr>
        <p:txBody>
          <a:bodyPr wrap="square" rtlCol="0">
            <a:spAutoFit/>
          </a:bodyPr>
          <a:lstStyle/>
          <a:p>
            <a:r>
              <a:rPr lang="en-GB" sz="1400" b="1" dirty="0">
                <a:latin typeface="Century Gothic" panose="020B0502020202020204" pitchFamily="34" charset="0"/>
              </a:rPr>
              <a:t>4. Mistrust between clinicians and administrators</a:t>
            </a:r>
          </a:p>
        </p:txBody>
      </p:sp>
      <p:sp>
        <p:nvSpPr>
          <p:cNvPr id="14" name="Oval 13">
            <a:extLst>
              <a:ext uri="{FF2B5EF4-FFF2-40B4-BE49-F238E27FC236}">
                <a16:creationId xmlns:a16="http://schemas.microsoft.com/office/drawing/2014/main" id="{46EFB815-1047-D0F9-15FC-6FC1464B832B}"/>
              </a:ext>
            </a:extLst>
          </p:cNvPr>
          <p:cNvSpPr/>
          <p:nvPr/>
        </p:nvSpPr>
        <p:spPr>
          <a:xfrm>
            <a:off x="4214803" y="2052279"/>
            <a:ext cx="2404526" cy="2267477"/>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G" dirty="0"/>
          </a:p>
        </p:txBody>
      </p:sp>
      <p:sp>
        <p:nvSpPr>
          <p:cNvPr id="15" name="TextBox 14">
            <a:extLst>
              <a:ext uri="{FF2B5EF4-FFF2-40B4-BE49-F238E27FC236}">
                <a16:creationId xmlns:a16="http://schemas.microsoft.com/office/drawing/2014/main" id="{03A5836F-476B-073A-9736-B4964353B8F1}"/>
              </a:ext>
            </a:extLst>
          </p:cNvPr>
          <p:cNvSpPr txBox="1"/>
          <p:nvPr/>
        </p:nvSpPr>
        <p:spPr>
          <a:xfrm>
            <a:off x="4412256" y="2872411"/>
            <a:ext cx="2071078" cy="461665"/>
          </a:xfrm>
          <a:prstGeom prst="rect">
            <a:avLst/>
          </a:prstGeom>
          <a:noFill/>
        </p:spPr>
        <p:txBody>
          <a:bodyPr wrap="square" rtlCol="0">
            <a:spAutoFit/>
          </a:bodyPr>
          <a:lstStyle/>
          <a:p>
            <a:r>
              <a:rPr lang="en-NG" sz="2400" b="1" dirty="0"/>
              <a:t>Challenges</a:t>
            </a:r>
          </a:p>
        </p:txBody>
      </p:sp>
      <p:sp>
        <p:nvSpPr>
          <p:cNvPr id="8" name="TextBox 7">
            <a:extLst>
              <a:ext uri="{FF2B5EF4-FFF2-40B4-BE49-F238E27FC236}">
                <a16:creationId xmlns:a16="http://schemas.microsoft.com/office/drawing/2014/main" id="{B6A20521-B7DE-E607-77C9-3A8443D33C8A}"/>
              </a:ext>
            </a:extLst>
          </p:cNvPr>
          <p:cNvSpPr txBox="1"/>
          <p:nvPr/>
        </p:nvSpPr>
        <p:spPr>
          <a:xfrm>
            <a:off x="827314" y="1224813"/>
            <a:ext cx="2943475" cy="1015663"/>
          </a:xfrm>
          <a:prstGeom prst="rect">
            <a:avLst/>
          </a:prstGeom>
          <a:solidFill>
            <a:schemeClr val="tx2">
              <a:lumMod val="20000"/>
              <a:lumOff val="80000"/>
            </a:schemeClr>
          </a:solidFill>
        </p:spPr>
        <p:txBody>
          <a:bodyPr wrap="square" rtlCol="0">
            <a:spAutoFit/>
          </a:bodyPr>
          <a:lstStyle/>
          <a:p>
            <a:r>
              <a:rPr lang="en-GB" sz="1500" dirty="0">
                <a:latin typeface="Century Gothic" panose="020B0502020202020204" pitchFamily="34" charset="0"/>
              </a:rPr>
              <a:t>Frame advocacy as QI and patient safety — language clinicians already use and administrators support.</a:t>
            </a:r>
            <a:endParaRPr lang="en-NG" sz="1500" dirty="0">
              <a:latin typeface="Century Gothic" panose="020B0502020202020204" pitchFamily="34" charset="0"/>
            </a:endParaRPr>
          </a:p>
        </p:txBody>
      </p:sp>
      <p:sp>
        <p:nvSpPr>
          <p:cNvPr id="16" name="TextBox 15">
            <a:extLst>
              <a:ext uri="{FF2B5EF4-FFF2-40B4-BE49-F238E27FC236}">
                <a16:creationId xmlns:a16="http://schemas.microsoft.com/office/drawing/2014/main" id="{F163E7A2-FC4F-C41B-20BE-839F82263DCB}"/>
              </a:ext>
            </a:extLst>
          </p:cNvPr>
          <p:cNvSpPr txBox="1"/>
          <p:nvPr/>
        </p:nvSpPr>
        <p:spPr>
          <a:xfrm>
            <a:off x="7249916" y="1098781"/>
            <a:ext cx="2943475" cy="1015663"/>
          </a:xfrm>
          <a:prstGeom prst="rect">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path path="circle">
              <a:fillToRect l="100000" t="100000"/>
            </a:path>
            <a:tileRect r="-100000" b="-100000"/>
          </a:gradFill>
        </p:spPr>
        <p:txBody>
          <a:bodyPr wrap="square" rtlCol="0">
            <a:spAutoFit/>
          </a:bodyPr>
          <a:lstStyle/>
          <a:p>
            <a:pPr marL="285750" indent="-285750">
              <a:buFont typeface="Arial" panose="020B0604020202020204" pitchFamily="34" charset="0"/>
              <a:buChar char="•"/>
            </a:pPr>
            <a:r>
              <a:rPr lang="en-GB" sz="1500" dirty="0">
                <a:latin typeface="Century Gothic" panose="020B0502020202020204" pitchFamily="34" charset="0"/>
              </a:rPr>
              <a:t>Embed data collection into routine consultations</a:t>
            </a:r>
          </a:p>
          <a:p>
            <a:pPr marL="285750" indent="-285750">
              <a:buFont typeface="Arial" panose="020B0604020202020204" pitchFamily="34" charset="0"/>
              <a:buChar char="•"/>
            </a:pPr>
            <a:r>
              <a:rPr lang="en-GB" sz="1500" dirty="0">
                <a:latin typeface="Century Gothic" panose="020B0502020202020204" pitchFamily="34" charset="0"/>
              </a:rPr>
              <a:t>Duty delegation for proper documentation</a:t>
            </a:r>
            <a:endParaRPr lang="en-NG" sz="1500" dirty="0">
              <a:latin typeface="Century Gothic" panose="020B0502020202020204" pitchFamily="34" charset="0"/>
            </a:endParaRPr>
          </a:p>
        </p:txBody>
      </p:sp>
      <p:sp>
        <p:nvSpPr>
          <p:cNvPr id="17" name="TextBox 16">
            <a:extLst>
              <a:ext uri="{FF2B5EF4-FFF2-40B4-BE49-F238E27FC236}">
                <a16:creationId xmlns:a16="http://schemas.microsoft.com/office/drawing/2014/main" id="{163EDE2A-C559-1AD0-EEAB-3C988D7CC741}"/>
              </a:ext>
            </a:extLst>
          </p:cNvPr>
          <p:cNvSpPr txBox="1"/>
          <p:nvPr/>
        </p:nvSpPr>
        <p:spPr>
          <a:xfrm>
            <a:off x="7938119" y="3764900"/>
            <a:ext cx="3764646" cy="784830"/>
          </a:xfrm>
          <a:prstGeom prst="rect">
            <a:avLst/>
          </a:prstGeom>
          <a:solidFill>
            <a:schemeClr val="accent3">
              <a:lumMod val="20000"/>
              <a:lumOff val="80000"/>
            </a:schemeClr>
          </a:solidFill>
        </p:spPr>
        <p:txBody>
          <a:bodyPr wrap="square" rtlCol="0">
            <a:spAutoFit/>
          </a:bodyPr>
          <a:lstStyle/>
          <a:p>
            <a:pPr marL="285750" indent="-285750">
              <a:buFont typeface="Arial" panose="020B0604020202020204" pitchFamily="34" charset="0"/>
              <a:buChar char="•"/>
            </a:pPr>
            <a:r>
              <a:rPr lang="en-GB" sz="1500" dirty="0">
                <a:latin typeface="Century Gothic" panose="020B0502020202020204" pitchFamily="34" charset="0"/>
              </a:rPr>
              <a:t>PLHIV peer educators (NEPWHAN model) translate clinical advocacy into community voice </a:t>
            </a:r>
            <a:endParaRPr lang="en-NG" sz="1500" dirty="0">
              <a:latin typeface="Century Gothic" panose="020B0502020202020204" pitchFamily="34" charset="0"/>
            </a:endParaRPr>
          </a:p>
        </p:txBody>
      </p:sp>
      <p:sp>
        <p:nvSpPr>
          <p:cNvPr id="18" name="TextBox 17">
            <a:extLst>
              <a:ext uri="{FF2B5EF4-FFF2-40B4-BE49-F238E27FC236}">
                <a16:creationId xmlns:a16="http://schemas.microsoft.com/office/drawing/2014/main" id="{F7DC0606-99BA-0F42-543A-38203D30F66B}"/>
              </a:ext>
            </a:extLst>
          </p:cNvPr>
          <p:cNvSpPr txBox="1"/>
          <p:nvPr/>
        </p:nvSpPr>
        <p:spPr>
          <a:xfrm>
            <a:off x="5994399" y="5569638"/>
            <a:ext cx="4542971" cy="784830"/>
          </a:xfrm>
          <a:prstGeom prst="rect">
            <a:avLst/>
          </a:prstGeom>
          <a:solidFill>
            <a:schemeClr val="accent4">
              <a:lumMod val="20000"/>
              <a:lumOff val="80000"/>
            </a:schemeClr>
          </a:solidFill>
        </p:spPr>
        <p:txBody>
          <a:bodyPr wrap="square" rtlCol="0">
            <a:spAutoFit/>
          </a:bodyPr>
          <a:lstStyle/>
          <a:p>
            <a:pPr marL="285750" indent="-285750">
              <a:buFont typeface="Arial" panose="020B0604020202020204" pitchFamily="34" charset="0"/>
              <a:buChar char="•"/>
            </a:pPr>
            <a:r>
              <a:rPr lang="en-GB" sz="1500" dirty="0">
                <a:latin typeface="Century Gothic" panose="020B0502020202020204" pitchFamily="34" charset="0"/>
              </a:rPr>
              <a:t>Co-design solutions</a:t>
            </a:r>
          </a:p>
          <a:p>
            <a:pPr marL="285750" indent="-285750">
              <a:buFont typeface="Arial" panose="020B0604020202020204" pitchFamily="34" charset="0"/>
              <a:buChar char="•"/>
            </a:pPr>
            <a:r>
              <a:rPr lang="en-GB" sz="1500" dirty="0">
                <a:latin typeface="Century Gothic" panose="020B0502020202020204" pitchFamily="34" charset="0"/>
              </a:rPr>
              <a:t>Good communication and continuous stakeholder engagement</a:t>
            </a:r>
            <a:endParaRPr lang="en-NG" sz="1500" dirty="0">
              <a:latin typeface="Century Gothic" panose="020B0502020202020204" pitchFamily="34" charset="0"/>
            </a:endParaRPr>
          </a:p>
        </p:txBody>
      </p:sp>
      <p:sp>
        <p:nvSpPr>
          <p:cNvPr id="19" name="TextBox 18">
            <a:extLst>
              <a:ext uri="{FF2B5EF4-FFF2-40B4-BE49-F238E27FC236}">
                <a16:creationId xmlns:a16="http://schemas.microsoft.com/office/drawing/2014/main" id="{1A046BB9-22FC-9F07-4668-0122C88E44C8}"/>
              </a:ext>
            </a:extLst>
          </p:cNvPr>
          <p:cNvSpPr txBox="1"/>
          <p:nvPr/>
        </p:nvSpPr>
        <p:spPr>
          <a:xfrm>
            <a:off x="334528" y="4387902"/>
            <a:ext cx="3233778" cy="2400657"/>
          </a:xfrm>
          <a:prstGeom prst="rect">
            <a:avLst/>
          </a:prstGeom>
          <a:solidFill>
            <a:schemeClr val="bg1">
              <a:lumMod val="85000"/>
            </a:schemeClr>
          </a:solidFill>
        </p:spPr>
        <p:txBody>
          <a:bodyPr wrap="square" rtlCol="0">
            <a:spAutoFit/>
          </a:bodyPr>
          <a:lstStyle/>
          <a:p>
            <a:pPr marL="285750" indent="-285750">
              <a:buFont typeface="Arial" panose="020B0604020202020204" pitchFamily="34" charset="0"/>
              <a:buChar char="•"/>
            </a:pPr>
            <a:r>
              <a:rPr lang="en-GB" sz="1500" dirty="0">
                <a:latin typeface="Century Gothic" panose="020B0502020202020204" pitchFamily="34" charset="0"/>
              </a:rPr>
              <a:t>Patient awareness</a:t>
            </a:r>
          </a:p>
          <a:p>
            <a:pPr marL="285750" indent="-285750">
              <a:buFont typeface="Arial" panose="020B0604020202020204" pitchFamily="34" charset="0"/>
              <a:buChar char="•"/>
            </a:pPr>
            <a:r>
              <a:rPr lang="en-GB" sz="1500" dirty="0">
                <a:latin typeface="Century Gothic" panose="020B0502020202020204" pitchFamily="34" charset="0"/>
              </a:rPr>
              <a:t>Lack of skills among HCPs</a:t>
            </a:r>
          </a:p>
          <a:p>
            <a:pPr marL="285750" indent="-285750">
              <a:buFont typeface="Arial" panose="020B0604020202020204" pitchFamily="34" charset="0"/>
              <a:buChar char="•"/>
            </a:pPr>
            <a:r>
              <a:rPr lang="en-GB" sz="1500" dirty="0">
                <a:latin typeface="Century Gothic" panose="020B0502020202020204" pitchFamily="34" charset="0"/>
              </a:rPr>
              <a:t>Short staffing</a:t>
            </a:r>
          </a:p>
          <a:p>
            <a:pPr marL="285750" indent="-285750">
              <a:buFont typeface="Arial" panose="020B0604020202020204" pitchFamily="34" charset="0"/>
              <a:buChar char="•"/>
            </a:pPr>
            <a:r>
              <a:rPr lang="en-GB" sz="1500" dirty="0">
                <a:latin typeface="Century Gothic" panose="020B0502020202020204" pitchFamily="34" charset="0"/>
              </a:rPr>
              <a:t>Lack of basic screening commodities – blood pressure machines, blood sugar strips, etc</a:t>
            </a:r>
          </a:p>
          <a:p>
            <a:pPr marL="285750" indent="-285750">
              <a:buFont typeface="Arial" panose="020B0604020202020204" pitchFamily="34" charset="0"/>
              <a:buChar char="•"/>
            </a:pPr>
            <a:r>
              <a:rPr lang="en-GB" sz="1500" dirty="0">
                <a:latin typeface="Century Gothic" panose="020B0502020202020204" pitchFamily="34" charset="0"/>
              </a:rPr>
              <a:t>Staff willpower and willingness</a:t>
            </a:r>
          </a:p>
          <a:p>
            <a:pPr marL="285750" indent="-285750">
              <a:buFont typeface="Arial" panose="020B0604020202020204" pitchFamily="34" charset="0"/>
              <a:buChar char="•"/>
            </a:pPr>
            <a:r>
              <a:rPr lang="en-GB" sz="1500" dirty="0">
                <a:latin typeface="Century Gothic" panose="020B0502020202020204" pitchFamily="34" charset="0"/>
              </a:rPr>
              <a:t>Stakeholders </a:t>
            </a:r>
            <a:r>
              <a:rPr lang="en-GB" sz="1500" dirty="0" err="1">
                <a:latin typeface="Century Gothic" panose="020B0502020202020204" pitchFamily="34" charset="0"/>
              </a:rPr>
              <a:t>buyin</a:t>
            </a:r>
            <a:endParaRPr lang="en-GB" sz="1500" dirty="0">
              <a:latin typeface="Century Gothic" panose="020B0502020202020204" pitchFamily="34" charset="0"/>
            </a:endParaRPr>
          </a:p>
          <a:p>
            <a:pPr marL="285750" indent="-285750">
              <a:buFont typeface="Arial" panose="020B0604020202020204" pitchFamily="34" charset="0"/>
              <a:buChar char="•"/>
            </a:pPr>
            <a:r>
              <a:rPr lang="en-GB" sz="1500" dirty="0">
                <a:latin typeface="Century Gothic" panose="020B0502020202020204" pitchFamily="34" charset="0"/>
              </a:rPr>
              <a:t>Willingness to invest</a:t>
            </a:r>
            <a:endParaRPr lang="en-NG" sz="1500" dirty="0">
              <a:latin typeface="Century Gothic" panose="020B0502020202020204" pitchFamily="34" charset="0"/>
            </a:endParaRPr>
          </a:p>
        </p:txBody>
      </p:sp>
    </p:spTree>
    <p:extLst>
      <p:ext uri="{BB962C8B-B14F-4D97-AF65-F5344CB8AC3E}">
        <p14:creationId xmlns:p14="http://schemas.microsoft.com/office/powerpoint/2010/main" val="1561760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8" grpId="0" animBg="1"/>
      <p:bldP spid="16" grpId="0" animBg="1"/>
      <p:bldP spid="17" grpId="0" animBg="1"/>
      <p:bldP spid="18"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880BF-1860-6321-77D2-6819952BB826}"/>
            </a:ext>
          </a:extLst>
        </p:cNvPr>
        <p:cNvGrpSpPr/>
        <p:nvPr/>
      </p:nvGrpSpPr>
      <p:grpSpPr>
        <a:xfrm>
          <a:off x="0" y="0"/>
          <a:ext cx="0" cy="0"/>
          <a:chOff x="0" y="0"/>
          <a:chExt cx="0" cy="0"/>
        </a:xfrm>
      </p:grpSpPr>
      <p:sp>
        <p:nvSpPr>
          <p:cNvPr id="6" name="Titel 1">
            <a:extLst>
              <a:ext uri="{FF2B5EF4-FFF2-40B4-BE49-F238E27FC236}">
                <a16:creationId xmlns:a16="http://schemas.microsoft.com/office/drawing/2014/main" id="{EE29C503-CB6B-D9F3-ECEF-EB8434605AF2}"/>
              </a:ext>
            </a:extLst>
          </p:cNvPr>
          <p:cNvSpPr>
            <a:spLocks noGrp="1"/>
          </p:cNvSpPr>
          <p:nvPr>
            <p:ph type="title"/>
          </p:nvPr>
        </p:nvSpPr>
        <p:spPr>
          <a:xfrm>
            <a:off x="4488841" y="588767"/>
            <a:ext cx="2721428" cy="600285"/>
          </a:xfrm>
        </p:spPr>
        <p:txBody>
          <a:bodyPr/>
          <a:lstStyle/>
          <a:p>
            <a:r>
              <a:rPr lang="en-GB" sz="3200" noProof="0" dirty="0">
                <a:solidFill>
                  <a:schemeClr val="tx1"/>
                </a:solidFill>
                <a:latin typeface="Century Gothic" panose="020B0502020202020204" pitchFamily="34" charset="0"/>
              </a:rPr>
              <a:t>Conclusion</a:t>
            </a:r>
          </a:p>
        </p:txBody>
      </p:sp>
      <p:sp>
        <p:nvSpPr>
          <p:cNvPr id="11" name="TextBox 10">
            <a:extLst>
              <a:ext uri="{FF2B5EF4-FFF2-40B4-BE49-F238E27FC236}">
                <a16:creationId xmlns:a16="http://schemas.microsoft.com/office/drawing/2014/main" id="{3BE14297-9718-815F-8065-4A09D2E58ED7}"/>
              </a:ext>
            </a:extLst>
          </p:cNvPr>
          <p:cNvSpPr txBox="1"/>
          <p:nvPr/>
        </p:nvSpPr>
        <p:spPr>
          <a:xfrm>
            <a:off x="929704" y="1448657"/>
            <a:ext cx="10332592" cy="1477328"/>
          </a:xfrm>
          <a:prstGeom prst="rect">
            <a:avLst/>
          </a:prstGeom>
          <a:noFill/>
        </p:spPr>
        <p:txBody>
          <a:bodyPr wrap="square" rtlCol="0">
            <a:spAutoFit/>
          </a:bodyPr>
          <a:lstStyle/>
          <a:p>
            <a:pPr marL="285750" indent="-285750">
              <a:buFont typeface="Arial" panose="020B0604020202020204" pitchFamily="34" charset="0"/>
              <a:buChar char="•"/>
            </a:pPr>
            <a:r>
              <a:rPr lang="en-GB" dirty="0"/>
              <a:t>Advocacy remains a key strategy for driving systemic health changes for HIV care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Clinician/HCP advocate plays a key intermediary role between the care recipients and stakeholders </a:t>
            </a:r>
          </a:p>
          <a:p>
            <a:pPr marL="285750" indent="-285750">
              <a:buFont typeface="Arial" panose="020B0604020202020204" pitchFamily="34" charset="0"/>
              <a:buChar char="•"/>
            </a:pPr>
            <a:endParaRPr lang="en-GB" dirty="0"/>
          </a:p>
        </p:txBody>
      </p:sp>
      <p:sp>
        <p:nvSpPr>
          <p:cNvPr id="12" name="TextBox 11">
            <a:extLst>
              <a:ext uri="{FF2B5EF4-FFF2-40B4-BE49-F238E27FC236}">
                <a16:creationId xmlns:a16="http://schemas.microsoft.com/office/drawing/2014/main" id="{446A307A-C5EB-B0F6-B125-7105DF567470}"/>
              </a:ext>
            </a:extLst>
          </p:cNvPr>
          <p:cNvSpPr txBox="1"/>
          <p:nvPr/>
        </p:nvSpPr>
        <p:spPr>
          <a:xfrm>
            <a:off x="929704" y="5185363"/>
            <a:ext cx="10332593" cy="928463"/>
          </a:xfrm>
          <a:prstGeom prst="rect">
            <a:avLst/>
          </a:prstGeom>
          <a:gradFill flip="none" rotWithShape="1">
            <a:gsLst>
              <a:gs pos="0">
                <a:schemeClr val="tx2">
                  <a:lumMod val="40000"/>
                  <a:lumOff val="60000"/>
                  <a:shade val="30000"/>
                  <a:satMod val="115000"/>
                </a:schemeClr>
              </a:gs>
              <a:gs pos="50000">
                <a:schemeClr val="tx2">
                  <a:lumMod val="40000"/>
                  <a:lumOff val="60000"/>
                  <a:shade val="67500"/>
                  <a:satMod val="115000"/>
                </a:schemeClr>
              </a:gs>
              <a:gs pos="100000">
                <a:schemeClr val="tx2">
                  <a:lumMod val="40000"/>
                  <a:lumOff val="60000"/>
                  <a:shade val="100000"/>
                  <a:satMod val="115000"/>
                </a:schemeClr>
              </a:gs>
            </a:gsLst>
            <a:lin ang="2700000" scaled="1"/>
            <a:tileRect/>
          </a:gradFill>
        </p:spPr>
        <p:txBody>
          <a:bodyPr wrap="square" rtlCol="0">
            <a:spAutoFit/>
          </a:bodyPr>
          <a:lstStyle/>
          <a:p>
            <a:endParaRPr lang="en-NG" dirty="0"/>
          </a:p>
        </p:txBody>
      </p:sp>
      <p:sp>
        <p:nvSpPr>
          <p:cNvPr id="13" name="TextBox 12">
            <a:extLst>
              <a:ext uri="{FF2B5EF4-FFF2-40B4-BE49-F238E27FC236}">
                <a16:creationId xmlns:a16="http://schemas.microsoft.com/office/drawing/2014/main" id="{86013933-C3BA-5D6E-8F52-44F796101634}"/>
              </a:ext>
            </a:extLst>
          </p:cNvPr>
          <p:cNvSpPr txBox="1"/>
          <p:nvPr/>
        </p:nvSpPr>
        <p:spPr>
          <a:xfrm>
            <a:off x="1389088" y="5313854"/>
            <a:ext cx="9252589" cy="923330"/>
          </a:xfrm>
          <a:prstGeom prst="rect">
            <a:avLst/>
          </a:prstGeom>
          <a:noFill/>
        </p:spPr>
        <p:txBody>
          <a:bodyPr wrap="square" rtlCol="0">
            <a:spAutoFit/>
          </a:bodyPr>
          <a:lstStyle/>
          <a:p>
            <a:pPr algn="ctr"/>
            <a:r>
              <a:rPr lang="en-GB" b="1" i="1" dirty="0">
                <a:solidFill>
                  <a:schemeClr val="bg1"/>
                </a:solidFill>
              </a:rPr>
              <a:t>The clinic that integrates, documents, and shares its outcomes is already advocating</a:t>
            </a:r>
            <a:endParaRPr lang="en-GB" dirty="0">
              <a:solidFill>
                <a:schemeClr val="bg1"/>
              </a:solidFill>
            </a:endParaRPr>
          </a:p>
          <a:p>
            <a:endParaRPr lang="en-NG" dirty="0">
              <a:solidFill>
                <a:schemeClr val="bg1"/>
              </a:solidFill>
            </a:endParaRPr>
          </a:p>
        </p:txBody>
      </p:sp>
      <p:sp>
        <p:nvSpPr>
          <p:cNvPr id="14" name="TextBox 13">
            <a:extLst>
              <a:ext uri="{FF2B5EF4-FFF2-40B4-BE49-F238E27FC236}">
                <a16:creationId xmlns:a16="http://schemas.microsoft.com/office/drawing/2014/main" id="{A50682B2-942A-DC95-2F04-66FB0D3A55B1}"/>
              </a:ext>
            </a:extLst>
          </p:cNvPr>
          <p:cNvSpPr txBox="1"/>
          <p:nvPr/>
        </p:nvSpPr>
        <p:spPr>
          <a:xfrm>
            <a:off x="914400" y="2857592"/>
            <a:ext cx="10201966" cy="1200329"/>
          </a:xfrm>
          <a:prstGeom prst="rect">
            <a:avLst/>
          </a:prstGeom>
          <a:noFill/>
        </p:spPr>
        <p:txBody>
          <a:bodyPr wrap="square" rtlCol="0">
            <a:spAutoFit/>
          </a:bodyPr>
          <a:lstStyle/>
          <a:p>
            <a:pPr marL="285750" indent="-285750">
              <a:buFont typeface="Arial" panose="020B0604020202020204" pitchFamily="34" charset="0"/>
              <a:buChar char="•"/>
            </a:pPr>
            <a:r>
              <a:rPr lang="en-GB" dirty="0"/>
              <a:t>Clinical data is your most powerful advocacy tool; collect it, analyse it, present it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Funders respond to demonstrated outcomes; build your evidence base with implementation science rigour</a:t>
            </a:r>
          </a:p>
        </p:txBody>
      </p:sp>
      <p:sp>
        <p:nvSpPr>
          <p:cNvPr id="15" name="TextBox 14">
            <a:extLst>
              <a:ext uri="{FF2B5EF4-FFF2-40B4-BE49-F238E27FC236}">
                <a16:creationId xmlns:a16="http://schemas.microsoft.com/office/drawing/2014/main" id="{19828574-2268-F2C8-7BAA-6C22713259CC}"/>
              </a:ext>
            </a:extLst>
          </p:cNvPr>
          <p:cNvSpPr txBox="1"/>
          <p:nvPr/>
        </p:nvSpPr>
        <p:spPr>
          <a:xfrm>
            <a:off x="900971" y="4214084"/>
            <a:ext cx="9897167" cy="914400"/>
          </a:xfrm>
          <a:prstGeom prst="rect">
            <a:avLst/>
          </a:prstGeom>
          <a:noFill/>
        </p:spPr>
        <p:txBody>
          <a:bodyPr wrap="square" rtlCol="0">
            <a:spAutoFit/>
          </a:bodyPr>
          <a:lstStyle/>
          <a:p>
            <a:pPr marL="285750" indent="-285750">
              <a:buFont typeface="Arial" panose="020B0604020202020204" pitchFamily="34" charset="0"/>
              <a:buChar char="•"/>
            </a:pPr>
            <a:r>
              <a:rPr lang="en-GB" dirty="0"/>
              <a:t>Integrated disease care is not just better medicine; it is a visible argument for equitable systems.</a:t>
            </a:r>
          </a:p>
          <a:p>
            <a:endParaRPr lang="en-NG" dirty="0"/>
          </a:p>
        </p:txBody>
      </p:sp>
    </p:spTree>
    <p:extLst>
      <p:ext uri="{BB962C8B-B14F-4D97-AF65-F5344CB8AC3E}">
        <p14:creationId xmlns:p14="http://schemas.microsoft.com/office/powerpoint/2010/main" val="2637061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3" grpId="0"/>
      <p:bldP spid="14"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2">
            <a:extLst>
              <a:ext uri="{FF2B5EF4-FFF2-40B4-BE49-F238E27FC236}">
                <a16:creationId xmlns:a16="http://schemas.microsoft.com/office/drawing/2014/main" id="{76CC04E0-7225-7848-8E5E-E387B9AFF107}"/>
              </a:ext>
            </a:extLst>
          </p:cNvPr>
          <p:cNvSpPr>
            <a:spLocks noChangeArrowheads="1"/>
          </p:cNvSpPr>
          <p:nvPr/>
        </p:nvSpPr>
        <p:spPr bwMode="auto">
          <a:xfrm>
            <a:off x="8412224" y="0"/>
            <a:ext cx="3775196" cy="6857999"/>
          </a:xfrm>
          <a:custGeom>
            <a:avLst/>
            <a:gdLst>
              <a:gd name="T0" fmla="*/ 0 w 6061"/>
              <a:gd name="T1" fmla="*/ 11007 h 11008"/>
              <a:gd name="T2" fmla="*/ 6060 w 6061"/>
              <a:gd name="T3" fmla="*/ 11007 h 11008"/>
              <a:gd name="T4" fmla="*/ 6060 w 6061"/>
              <a:gd name="T5" fmla="*/ 0 h 11008"/>
              <a:gd name="T6" fmla="*/ 0 w 6061"/>
              <a:gd name="T7" fmla="*/ 0 h 11008"/>
              <a:gd name="T8" fmla="*/ 0 w 6061"/>
              <a:gd name="T9" fmla="*/ 11007 h 11008"/>
            </a:gdLst>
            <a:ahLst/>
            <a:cxnLst>
              <a:cxn ang="0">
                <a:pos x="T0" y="T1"/>
              </a:cxn>
              <a:cxn ang="0">
                <a:pos x="T2" y="T3"/>
              </a:cxn>
              <a:cxn ang="0">
                <a:pos x="T4" y="T5"/>
              </a:cxn>
              <a:cxn ang="0">
                <a:pos x="T6" y="T7"/>
              </a:cxn>
              <a:cxn ang="0">
                <a:pos x="T8" y="T9"/>
              </a:cxn>
            </a:cxnLst>
            <a:rect l="0" t="0" r="r" b="b"/>
            <a:pathLst>
              <a:path w="6061" h="11008">
                <a:moveTo>
                  <a:pt x="0" y="11007"/>
                </a:moveTo>
                <a:lnTo>
                  <a:pt x="6060" y="11007"/>
                </a:lnTo>
                <a:lnTo>
                  <a:pt x="6060" y="0"/>
                </a:lnTo>
                <a:lnTo>
                  <a:pt x="0" y="0"/>
                </a:lnTo>
                <a:lnTo>
                  <a:pt x="0" y="11007"/>
                </a:lnTo>
              </a:path>
            </a:pathLst>
          </a:custGeom>
          <a:solidFill>
            <a:schemeClr val="accent6"/>
          </a:solidFill>
          <a:ln>
            <a:noFill/>
          </a:ln>
          <a:effectLst/>
        </p:spPr>
        <p:txBody>
          <a:bodyPr wrap="none" anchor="ctr"/>
          <a:lstStyle/>
          <a:p>
            <a:endParaRPr lang="en-US" sz="3266" dirty="0">
              <a:latin typeface="Poppins" pitchFamily="2" charset="77"/>
            </a:endParaRPr>
          </a:p>
        </p:txBody>
      </p:sp>
      <p:sp>
        <p:nvSpPr>
          <p:cNvPr id="11" name="Freeform 3">
            <a:extLst>
              <a:ext uri="{FF2B5EF4-FFF2-40B4-BE49-F238E27FC236}">
                <a16:creationId xmlns:a16="http://schemas.microsoft.com/office/drawing/2014/main" id="{0A56B1E1-2507-ED46-A3EF-1A08D2BEB129}"/>
              </a:ext>
            </a:extLst>
          </p:cNvPr>
          <p:cNvSpPr>
            <a:spLocks noChangeArrowheads="1"/>
          </p:cNvSpPr>
          <p:nvPr/>
        </p:nvSpPr>
        <p:spPr bwMode="auto">
          <a:xfrm>
            <a:off x="6013571" y="5558389"/>
            <a:ext cx="2428875" cy="1302360"/>
          </a:xfrm>
          <a:custGeom>
            <a:avLst/>
            <a:gdLst>
              <a:gd name="T0" fmla="*/ 0 w 3897"/>
              <a:gd name="T1" fmla="*/ 2089 h 2090"/>
              <a:gd name="T2" fmla="*/ 3896 w 3897"/>
              <a:gd name="T3" fmla="*/ 2089 h 2090"/>
              <a:gd name="T4" fmla="*/ 3896 w 3897"/>
              <a:gd name="T5" fmla="*/ 0 h 2090"/>
              <a:gd name="T6" fmla="*/ 0 w 3897"/>
              <a:gd name="T7" fmla="*/ 0 h 2090"/>
              <a:gd name="T8" fmla="*/ 0 w 3897"/>
              <a:gd name="T9" fmla="*/ 2089 h 2090"/>
            </a:gdLst>
            <a:ahLst/>
            <a:cxnLst>
              <a:cxn ang="0">
                <a:pos x="T0" y="T1"/>
              </a:cxn>
              <a:cxn ang="0">
                <a:pos x="T2" y="T3"/>
              </a:cxn>
              <a:cxn ang="0">
                <a:pos x="T4" y="T5"/>
              </a:cxn>
              <a:cxn ang="0">
                <a:pos x="T6" y="T7"/>
              </a:cxn>
              <a:cxn ang="0">
                <a:pos x="T8" y="T9"/>
              </a:cxn>
            </a:cxnLst>
            <a:rect l="0" t="0" r="r" b="b"/>
            <a:pathLst>
              <a:path w="3897" h="2090">
                <a:moveTo>
                  <a:pt x="0" y="2089"/>
                </a:moveTo>
                <a:lnTo>
                  <a:pt x="3896" y="2089"/>
                </a:lnTo>
                <a:lnTo>
                  <a:pt x="3896" y="0"/>
                </a:lnTo>
                <a:lnTo>
                  <a:pt x="0" y="0"/>
                </a:lnTo>
                <a:lnTo>
                  <a:pt x="0" y="2089"/>
                </a:lnTo>
              </a:path>
            </a:pathLst>
          </a:custGeom>
          <a:solidFill>
            <a:schemeClr val="tx1">
              <a:lumMod val="50000"/>
              <a:lumOff val="50000"/>
            </a:schemeClr>
          </a:solidFill>
          <a:ln>
            <a:noFill/>
          </a:ln>
          <a:effectLst/>
        </p:spPr>
        <p:txBody>
          <a:bodyPr wrap="none" anchor="ctr"/>
          <a:lstStyle/>
          <a:p>
            <a:endParaRPr lang="en-US" sz="3266" dirty="0">
              <a:latin typeface="Poppins" pitchFamily="2" charset="77"/>
            </a:endParaRPr>
          </a:p>
        </p:txBody>
      </p:sp>
      <p:sp>
        <p:nvSpPr>
          <p:cNvPr id="15" name="Freeform 7">
            <a:extLst>
              <a:ext uri="{FF2B5EF4-FFF2-40B4-BE49-F238E27FC236}">
                <a16:creationId xmlns:a16="http://schemas.microsoft.com/office/drawing/2014/main" id="{21CDC64B-7AFA-C749-A077-29C780070F96}"/>
              </a:ext>
            </a:extLst>
          </p:cNvPr>
          <p:cNvSpPr>
            <a:spLocks noChangeArrowheads="1"/>
          </p:cNvSpPr>
          <p:nvPr/>
        </p:nvSpPr>
        <p:spPr bwMode="auto">
          <a:xfrm>
            <a:off x="6013571" y="3222932"/>
            <a:ext cx="2335457" cy="2335457"/>
          </a:xfrm>
          <a:custGeom>
            <a:avLst/>
            <a:gdLst>
              <a:gd name="T0" fmla="*/ 3747 w 3748"/>
              <a:gd name="T1" fmla="*/ 1873 h 3748"/>
              <a:gd name="T2" fmla="*/ 3747 w 3748"/>
              <a:gd name="T3" fmla="*/ 1873 h 3748"/>
              <a:gd name="T4" fmla="*/ 1873 w 3748"/>
              <a:gd name="T5" fmla="*/ 3747 h 3748"/>
              <a:gd name="T6" fmla="*/ 1873 w 3748"/>
              <a:gd name="T7" fmla="*/ 3747 h 3748"/>
              <a:gd name="T8" fmla="*/ 0 w 3748"/>
              <a:gd name="T9" fmla="*/ 1873 h 3748"/>
              <a:gd name="T10" fmla="*/ 0 w 3748"/>
              <a:gd name="T11" fmla="*/ 1873 h 3748"/>
              <a:gd name="T12" fmla="*/ 1873 w 3748"/>
              <a:gd name="T13" fmla="*/ 0 h 3748"/>
              <a:gd name="T14" fmla="*/ 1873 w 3748"/>
              <a:gd name="T15" fmla="*/ 0 h 3748"/>
              <a:gd name="T16" fmla="*/ 3747 w 3748"/>
              <a:gd name="T17" fmla="*/ 1873 h 3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48" h="3748">
                <a:moveTo>
                  <a:pt x="3747" y="1873"/>
                </a:moveTo>
                <a:lnTo>
                  <a:pt x="3747" y="1873"/>
                </a:lnTo>
                <a:cubicBezTo>
                  <a:pt x="3747" y="2907"/>
                  <a:pt x="2907" y="3747"/>
                  <a:pt x="1873" y="3747"/>
                </a:cubicBezTo>
                <a:lnTo>
                  <a:pt x="1873" y="3747"/>
                </a:lnTo>
                <a:cubicBezTo>
                  <a:pt x="838" y="3747"/>
                  <a:pt x="0" y="2907"/>
                  <a:pt x="0" y="1873"/>
                </a:cubicBezTo>
                <a:lnTo>
                  <a:pt x="0" y="1873"/>
                </a:lnTo>
                <a:cubicBezTo>
                  <a:pt x="0" y="838"/>
                  <a:pt x="838" y="0"/>
                  <a:pt x="1873" y="0"/>
                </a:cubicBezTo>
                <a:lnTo>
                  <a:pt x="1873" y="0"/>
                </a:lnTo>
                <a:cubicBezTo>
                  <a:pt x="2907" y="0"/>
                  <a:pt x="3747" y="838"/>
                  <a:pt x="3747" y="1873"/>
                </a:cubicBezTo>
              </a:path>
            </a:pathLst>
          </a:custGeom>
          <a:noFill/>
          <a:ln w="38100" cap="flat">
            <a:solidFill>
              <a:schemeClr val="accent3"/>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Poppins" pitchFamily="2" charset="77"/>
            </a:endParaRPr>
          </a:p>
        </p:txBody>
      </p:sp>
      <p:sp>
        <p:nvSpPr>
          <p:cNvPr id="5" name="TextBox 4">
            <a:extLst>
              <a:ext uri="{FF2B5EF4-FFF2-40B4-BE49-F238E27FC236}">
                <a16:creationId xmlns:a16="http://schemas.microsoft.com/office/drawing/2014/main" id="{AD8D09FC-BF78-484D-9F94-A13E4E858946}"/>
              </a:ext>
            </a:extLst>
          </p:cNvPr>
          <p:cNvSpPr txBox="1"/>
          <p:nvPr/>
        </p:nvSpPr>
        <p:spPr>
          <a:xfrm>
            <a:off x="697017" y="2182504"/>
            <a:ext cx="6103620" cy="1246495"/>
          </a:xfrm>
          <a:prstGeom prst="rect">
            <a:avLst/>
          </a:prstGeom>
          <a:noFill/>
        </p:spPr>
        <p:txBody>
          <a:bodyPr wrap="square" rtlCol="0" anchor="t">
            <a:spAutoFit/>
          </a:bodyPr>
          <a:lstStyle/>
          <a:p>
            <a:r>
              <a:rPr lang="en-US" sz="7500" b="1" spc="-250" dirty="0">
                <a:solidFill>
                  <a:schemeClr val="tx2"/>
                </a:solidFill>
                <a:latin typeface="Abadi" panose="020B0604020104020204" pitchFamily="34" charset="0"/>
                <a:cs typeface="Poppins" pitchFamily="2" charset="77"/>
              </a:rPr>
              <a:t>THANK  YOU</a:t>
            </a:r>
          </a:p>
        </p:txBody>
      </p:sp>
      <p:sp>
        <p:nvSpPr>
          <p:cNvPr id="2" name="TextBox 1">
            <a:extLst>
              <a:ext uri="{FF2B5EF4-FFF2-40B4-BE49-F238E27FC236}">
                <a16:creationId xmlns:a16="http://schemas.microsoft.com/office/drawing/2014/main" id="{14DD6727-6BDD-2316-F931-F2E0E7B36C89}"/>
              </a:ext>
            </a:extLst>
          </p:cNvPr>
          <p:cNvSpPr txBox="1"/>
          <p:nvPr/>
        </p:nvSpPr>
        <p:spPr>
          <a:xfrm>
            <a:off x="1498060" y="3560323"/>
            <a:ext cx="4143983" cy="646331"/>
          </a:xfrm>
          <a:prstGeom prst="rect">
            <a:avLst/>
          </a:prstGeom>
          <a:noFill/>
        </p:spPr>
        <p:txBody>
          <a:bodyPr wrap="square" rtlCol="0">
            <a:spAutoFit/>
          </a:bodyPr>
          <a:lstStyle/>
          <a:p>
            <a:pPr algn="ctr"/>
            <a:r>
              <a:rPr lang="en-NG" dirty="0">
                <a:solidFill>
                  <a:schemeClr val="accent6"/>
                </a:solidFill>
                <a:hlinkClick r:id="rId2">
                  <a:extLst>
                    <a:ext uri="{A12FA001-AC4F-418D-AE19-62706E023703}">
                      <ahyp:hlinkClr xmlns:ahyp="http://schemas.microsoft.com/office/drawing/2018/hyperlinkcolor" val="tx"/>
                    </a:ext>
                  </a:extLst>
                </a:hlinkClick>
              </a:rPr>
              <a:t>bonaventureukoaka@gmail.com</a:t>
            </a:r>
            <a:endParaRPr lang="en-NG" dirty="0">
              <a:solidFill>
                <a:schemeClr val="accent6"/>
              </a:solidFill>
            </a:endParaRPr>
          </a:p>
          <a:p>
            <a:pPr algn="ctr"/>
            <a:r>
              <a:rPr lang="en-NG" u="sng" dirty="0"/>
              <a:t>bukoaka@ecews.org</a:t>
            </a:r>
          </a:p>
        </p:txBody>
      </p:sp>
    </p:spTree>
    <p:extLst>
      <p:ext uri="{BB962C8B-B14F-4D97-AF65-F5344CB8AC3E}">
        <p14:creationId xmlns:p14="http://schemas.microsoft.com/office/powerpoint/2010/main" val="2608652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01A2B7E-42E5-B5C9-6937-52509BA60247}"/>
              </a:ext>
            </a:extLst>
          </p:cNvPr>
          <p:cNvSpPr>
            <a:spLocks noGrp="1"/>
          </p:cNvSpPr>
          <p:nvPr>
            <p:ph type="title"/>
          </p:nvPr>
        </p:nvSpPr>
        <p:spPr>
          <a:xfrm>
            <a:off x="585417" y="1377874"/>
            <a:ext cx="6192837" cy="640932"/>
          </a:xfrm>
        </p:spPr>
        <p:txBody>
          <a:bodyPr/>
          <a:lstStyle/>
          <a:p>
            <a:r>
              <a:rPr lang="en-NG" dirty="0"/>
              <a:t>Disclaimer:</a:t>
            </a:r>
          </a:p>
        </p:txBody>
      </p:sp>
      <p:sp>
        <p:nvSpPr>
          <p:cNvPr id="3" name="Inhaltsplatzhalter 2">
            <a:extLst>
              <a:ext uri="{FF2B5EF4-FFF2-40B4-BE49-F238E27FC236}">
                <a16:creationId xmlns:a16="http://schemas.microsoft.com/office/drawing/2014/main" id="{04DD0E3C-3675-44C6-AE22-972FDE27B6FE}"/>
              </a:ext>
            </a:extLst>
          </p:cNvPr>
          <p:cNvSpPr>
            <a:spLocks noGrp="1"/>
          </p:cNvSpPr>
          <p:nvPr>
            <p:ph idx="1"/>
          </p:nvPr>
        </p:nvSpPr>
        <p:spPr>
          <a:xfrm>
            <a:off x="1276381" y="2341103"/>
            <a:ext cx="9639238" cy="3291841"/>
          </a:xfrm>
        </p:spPr>
        <p:txBody>
          <a:bodyPr/>
          <a:lstStyle/>
          <a:p>
            <a:pPr marL="0" indent="0">
              <a:buNone/>
            </a:pPr>
            <a:endParaRPr lang="en-GB" noProof="0" dirty="0"/>
          </a:p>
          <a:p>
            <a:pPr marL="0" indent="0">
              <a:buNone/>
            </a:pPr>
            <a:r>
              <a:rPr lang="en-GB" dirty="0"/>
              <a:t>Some content in this presentation relating to the foundational concepts of healthcare worker-led advocacy has been adapted from the IAS’ “</a:t>
            </a:r>
            <a:r>
              <a:rPr lang="en-GB" b="1" dirty="0"/>
              <a:t>Introduction to Advocacy for HIV Healthcare Providers”</a:t>
            </a:r>
            <a:r>
              <a:rPr lang="en-GB" dirty="0"/>
              <a:t> course. Full attribution is given to the IAS’ </a:t>
            </a:r>
            <a:r>
              <a:rPr lang="en-GB" dirty="0">
                <a:hlinkClick r:id="rId3"/>
              </a:rPr>
              <a:t>Mark Wainberg Fellowship Programme</a:t>
            </a:r>
            <a:endParaRPr lang="en-GB" dirty="0"/>
          </a:p>
          <a:p>
            <a:pPr marL="0" indent="0">
              <a:buNone/>
            </a:pPr>
            <a:endParaRPr lang="en-GB" b="1" dirty="0"/>
          </a:p>
          <a:p>
            <a:pPr marL="0" indent="0">
              <a:buNone/>
            </a:pPr>
            <a:endParaRPr lang="en-GB" b="1" dirty="0"/>
          </a:p>
          <a:p>
            <a:pPr marL="0" indent="0">
              <a:buNone/>
            </a:pPr>
            <a:r>
              <a:rPr lang="en-GB" b="1" dirty="0"/>
              <a:t>The course is freely accessible on IAS+</a:t>
            </a:r>
          </a:p>
        </p:txBody>
      </p:sp>
    </p:spTree>
    <p:extLst>
      <p:ext uri="{BB962C8B-B14F-4D97-AF65-F5344CB8AC3E}">
        <p14:creationId xmlns:p14="http://schemas.microsoft.com/office/powerpoint/2010/main" val="769099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6EB762-B210-4CC4-9F39-572EC03B556D}"/>
              </a:ext>
            </a:extLst>
          </p:cNvPr>
          <p:cNvSpPr>
            <a:spLocks noGrp="1"/>
          </p:cNvSpPr>
          <p:nvPr>
            <p:ph type="title"/>
          </p:nvPr>
        </p:nvSpPr>
        <p:spPr>
          <a:xfrm>
            <a:off x="1468105" y="439555"/>
            <a:ext cx="10137914" cy="842812"/>
          </a:xfrm>
        </p:spPr>
        <p:txBody>
          <a:bodyPr/>
          <a:lstStyle/>
          <a:p>
            <a:r>
              <a:rPr lang="en-GB" sz="3200" dirty="0"/>
              <a:t>The Nigerian HIV landscape </a:t>
            </a:r>
            <a:endParaRPr lang="en-GB" sz="3200" noProof="0" dirty="0"/>
          </a:p>
        </p:txBody>
      </p:sp>
      <p:sp>
        <p:nvSpPr>
          <p:cNvPr id="10" name="Text 4">
            <a:extLst>
              <a:ext uri="{FF2B5EF4-FFF2-40B4-BE49-F238E27FC236}">
                <a16:creationId xmlns:a16="http://schemas.microsoft.com/office/drawing/2014/main" id="{D79387CB-E984-1C30-3EAF-FBA5AD0DD99D}"/>
              </a:ext>
            </a:extLst>
          </p:cNvPr>
          <p:cNvSpPr/>
          <p:nvPr/>
        </p:nvSpPr>
        <p:spPr>
          <a:xfrm>
            <a:off x="471056" y="6005883"/>
            <a:ext cx="1210806" cy="745524"/>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People living</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with HIV</a:t>
            </a:r>
            <a:endParaRPr lang="en-US" sz="1200" dirty="0"/>
          </a:p>
        </p:txBody>
      </p:sp>
      <p:sp>
        <p:nvSpPr>
          <p:cNvPr id="14" name="Text 3">
            <a:extLst>
              <a:ext uri="{FF2B5EF4-FFF2-40B4-BE49-F238E27FC236}">
                <a16:creationId xmlns:a16="http://schemas.microsoft.com/office/drawing/2014/main" id="{F7461A08-0DF0-FCFB-F924-97BFB1B26032}"/>
              </a:ext>
            </a:extLst>
          </p:cNvPr>
          <p:cNvSpPr/>
          <p:nvPr/>
        </p:nvSpPr>
        <p:spPr>
          <a:xfrm>
            <a:off x="5009084" y="5540473"/>
            <a:ext cx="1210806" cy="745524"/>
          </a:xfrm>
          <a:prstGeom prst="rect">
            <a:avLst/>
          </a:prstGeom>
          <a:noFill/>
          <a:ln/>
        </p:spPr>
        <p:txBody>
          <a:bodyPr wrap="square" rtlCol="0" anchor="ctr"/>
          <a:lstStyle/>
          <a:p>
            <a:pPr marL="0" indent="0" algn="ctr">
              <a:buNone/>
            </a:pPr>
            <a:r>
              <a:rPr lang="en-US" sz="2400" b="1" dirty="0">
                <a:solidFill>
                  <a:srgbClr val="FFFFFF"/>
                </a:solidFill>
                <a:latin typeface="Cambria" pitchFamily="34" charset="0"/>
                <a:ea typeface="Cambria" pitchFamily="34" charset="-122"/>
                <a:cs typeface="Cambria" pitchFamily="34" charset="-120"/>
              </a:rPr>
              <a:t>4th</a:t>
            </a:r>
            <a:endParaRPr lang="en-US" sz="2400" dirty="0"/>
          </a:p>
        </p:txBody>
      </p:sp>
      <p:sp>
        <p:nvSpPr>
          <p:cNvPr id="15" name="Text 4">
            <a:extLst>
              <a:ext uri="{FF2B5EF4-FFF2-40B4-BE49-F238E27FC236}">
                <a16:creationId xmlns:a16="http://schemas.microsoft.com/office/drawing/2014/main" id="{E119C04A-491B-D0CB-7F15-27A0CA2225DE}"/>
              </a:ext>
            </a:extLst>
          </p:cNvPr>
          <p:cNvSpPr/>
          <p:nvPr/>
        </p:nvSpPr>
        <p:spPr>
          <a:xfrm>
            <a:off x="2713350" y="6005883"/>
            <a:ext cx="1210806" cy="745524"/>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People living</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with HIV</a:t>
            </a:r>
            <a:endParaRPr lang="en-US" sz="1200" dirty="0"/>
          </a:p>
        </p:txBody>
      </p:sp>
      <p:graphicFrame>
        <p:nvGraphicFramePr>
          <p:cNvPr id="17" name="Content Placeholder 16">
            <a:extLst>
              <a:ext uri="{FF2B5EF4-FFF2-40B4-BE49-F238E27FC236}">
                <a16:creationId xmlns:a16="http://schemas.microsoft.com/office/drawing/2014/main" id="{084B1083-A4FC-5EE9-8A34-AAC0EDF8F767}"/>
              </a:ext>
            </a:extLst>
          </p:cNvPr>
          <p:cNvGraphicFramePr>
            <a:graphicFrameLocks noGrp="1"/>
          </p:cNvGraphicFramePr>
          <p:nvPr>
            <p:ph idx="1"/>
            <p:extLst>
              <p:ext uri="{D42A27DB-BD31-4B8C-83A1-F6EECF244321}">
                <p14:modId xmlns:p14="http://schemas.microsoft.com/office/powerpoint/2010/main" val="473969228"/>
              </p:ext>
            </p:extLst>
          </p:nvPr>
        </p:nvGraphicFramePr>
        <p:xfrm>
          <a:off x="7291961" y="-38318"/>
          <a:ext cx="4900039" cy="39544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a:extLst>
              <a:ext uri="{FF2B5EF4-FFF2-40B4-BE49-F238E27FC236}">
                <a16:creationId xmlns:a16="http://schemas.microsoft.com/office/drawing/2014/main" id="{22F45AF8-A797-6B91-2DF8-3DA2B2398606}"/>
              </a:ext>
            </a:extLst>
          </p:cNvPr>
          <p:cNvSpPr/>
          <p:nvPr/>
        </p:nvSpPr>
        <p:spPr>
          <a:xfrm>
            <a:off x="412333" y="1566596"/>
            <a:ext cx="2693249" cy="8428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G"/>
          </a:p>
        </p:txBody>
      </p:sp>
      <p:sp>
        <p:nvSpPr>
          <p:cNvPr id="4" name="Rectangle 3">
            <a:extLst>
              <a:ext uri="{FF2B5EF4-FFF2-40B4-BE49-F238E27FC236}">
                <a16:creationId xmlns:a16="http://schemas.microsoft.com/office/drawing/2014/main" id="{28378312-7B5A-F354-FDEF-17BE16450C3B}"/>
              </a:ext>
            </a:extLst>
          </p:cNvPr>
          <p:cNvSpPr/>
          <p:nvPr/>
        </p:nvSpPr>
        <p:spPr>
          <a:xfrm>
            <a:off x="835982" y="2127030"/>
            <a:ext cx="1264245" cy="8428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G"/>
          </a:p>
        </p:txBody>
      </p:sp>
      <p:sp>
        <p:nvSpPr>
          <p:cNvPr id="5" name="TextBox 4">
            <a:extLst>
              <a:ext uri="{FF2B5EF4-FFF2-40B4-BE49-F238E27FC236}">
                <a16:creationId xmlns:a16="http://schemas.microsoft.com/office/drawing/2014/main" id="{12A3273F-3BA0-C807-8C28-D38364C2580F}"/>
              </a:ext>
            </a:extLst>
          </p:cNvPr>
          <p:cNvSpPr txBox="1"/>
          <p:nvPr/>
        </p:nvSpPr>
        <p:spPr>
          <a:xfrm>
            <a:off x="7324815" y="3435262"/>
            <a:ext cx="4657544" cy="2277547"/>
          </a:xfrm>
          <a:prstGeom prst="rect">
            <a:avLst/>
          </a:prstGeom>
          <a:noFill/>
        </p:spPr>
        <p:txBody>
          <a:bodyPr wrap="square" rtlCol="0">
            <a:spAutoFit/>
          </a:bodyPr>
          <a:lstStyle/>
          <a:p>
            <a:pPr algn="ctr"/>
            <a:r>
              <a:rPr lang="en-GB" b="1" dirty="0"/>
              <a:t>Nigeria has met two of the three global HIV targets set for 2030</a:t>
            </a:r>
          </a:p>
          <a:p>
            <a:pPr algn="ctr"/>
            <a:r>
              <a:rPr lang="en-GB" sz="1600" b="1" dirty="0"/>
              <a:t>(NACA 2025)</a:t>
            </a:r>
          </a:p>
          <a:p>
            <a:endParaRPr lang="en-NG" dirty="0"/>
          </a:p>
          <a:p>
            <a:endParaRPr lang="en-NG" dirty="0"/>
          </a:p>
          <a:p>
            <a:endParaRPr lang="en-NG" dirty="0"/>
          </a:p>
          <a:p>
            <a:endParaRPr lang="en-NG" dirty="0"/>
          </a:p>
          <a:p>
            <a:endParaRPr lang="en-NG" dirty="0"/>
          </a:p>
        </p:txBody>
      </p:sp>
      <p:pic>
        <p:nvPicPr>
          <p:cNvPr id="19" name="Picture 18">
            <a:extLst>
              <a:ext uri="{FF2B5EF4-FFF2-40B4-BE49-F238E27FC236}">
                <a16:creationId xmlns:a16="http://schemas.microsoft.com/office/drawing/2014/main" id="{92C53300-B5E7-7867-5970-7F07A352902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593662" y="4451425"/>
            <a:ext cx="4079853" cy="1679939"/>
          </a:xfrm>
          <a:prstGeom prst="rect">
            <a:avLst/>
          </a:prstGeom>
        </p:spPr>
      </p:pic>
      <p:sp>
        <p:nvSpPr>
          <p:cNvPr id="7" name="TextBox 6">
            <a:extLst>
              <a:ext uri="{FF2B5EF4-FFF2-40B4-BE49-F238E27FC236}">
                <a16:creationId xmlns:a16="http://schemas.microsoft.com/office/drawing/2014/main" id="{C4E1C55D-BFE7-7798-9547-13F6196DA851}"/>
              </a:ext>
            </a:extLst>
          </p:cNvPr>
          <p:cNvSpPr txBox="1"/>
          <p:nvPr/>
        </p:nvSpPr>
        <p:spPr>
          <a:xfrm>
            <a:off x="8988049" y="6131364"/>
            <a:ext cx="1331076" cy="369332"/>
          </a:xfrm>
          <a:prstGeom prst="rect">
            <a:avLst/>
          </a:prstGeom>
          <a:solidFill>
            <a:schemeClr val="bg1">
              <a:lumMod val="75000"/>
            </a:schemeClr>
          </a:solidFill>
        </p:spPr>
        <p:txBody>
          <a:bodyPr wrap="square" rtlCol="0">
            <a:spAutoFit/>
          </a:bodyPr>
          <a:lstStyle/>
          <a:p>
            <a:r>
              <a:rPr lang="en-NG" dirty="0">
                <a:solidFill>
                  <a:schemeClr val="tx2"/>
                </a:solidFill>
              </a:rPr>
              <a:t>4th 95:??</a:t>
            </a:r>
          </a:p>
        </p:txBody>
      </p:sp>
      <p:pic>
        <p:nvPicPr>
          <p:cNvPr id="16" name="Picture 15">
            <a:extLst>
              <a:ext uri="{FF2B5EF4-FFF2-40B4-BE49-F238E27FC236}">
                <a16:creationId xmlns:a16="http://schemas.microsoft.com/office/drawing/2014/main" id="{B021CEEF-027A-0078-339F-C1E590E09180}"/>
              </a:ext>
            </a:extLst>
          </p:cNvPr>
          <p:cNvPicPr>
            <a:picLocks noChangeAspect="1"/>
          </p:cNvPicPr>
          <p:nvPr/>
        </p:nvPicPr>
        <p:blipFill>
          <a:blip r:embed="rId9">
            <a:extLst>
              <a:ext uri="{28A0092B-C50C-407E-A947-70E740481C1C}">
                <a14:useLocalDpi xmlns:a14="http://schemas.microsoft.com/office/drawing/2010/main" val="0"/>
              </a:ext>
            </a:extLst>
          </a:blip>
          <a:srcRect l="16790" t="4961" r="7853"/>
          <a:stretch>
            <a:fillRect/>
          </a:stretch>
        </p:blipFill>
        <p:spPr>
          <a:xfrm>
            <a:off x="2506629" y="1387831"/>
            <a:ext cx="4900039" cy="4369299"/>
          </a:xfrm>
          <a:prstGeom prst="rect">
            <a:avLst/>
          </a:prstGeom>
        </p:spPr>
      </p:pic>
      <p:pic>
        <p:nvPicPr>
          <p:cNvPr id="20" name="Picture 19">
            <a:extLst>
              <a:ext uri="{FF2B5EF4-FFF2-40B4-BE49-F238E27FC236}">
                <a16:creationId xmlns:a16="http://schemas.microsoft.com/office/drawing/2014/main" id="{0E564FD3-1AA4-BA71-5124-9EE4A75119BD}"/>
              </a:ext>
            </a:extLst>
          </p:cNvPr>
          <p:cNvPicPr>
            <a:picLocks noChangeAspect="1"/>
          </p:cNvPicPr>
          <p:nvPr/>
        </p:nvPicPr>
        <p:blipFill>
          <a:blip r:embed="rId10">
            <a:extLst>
              <a:ext uri="{28A0092B-C50C-407E-A947-70E740481C1C}">
                <a14:useLocalDpi xmlns:a14="http://schemas.microsoft.com/office/drawing/2010/main" val="0"/>
              </a:ext>
            </a:extLst>
          </a:blip>
          <a:srcRect l="22034" t="18902" r="22972" b="13985"/>
          <a:stretch>
            <a:fillRect/>
          </a:stretch>
        </p:blipFill>
        <p:spPr>
          <a:xfrm>
            <a:off x="-2059" y="3316638"/>
            <a:ext cx="2577304" cy="2223836"/>
          </a:xfrm>
          <a:prstGeom prst="rect">
            <a:avLst/>
          </a:prstGeom>
        </p:spPr>
      </p:pic>
      <p:sp>
        <p:nvSpPr>
          <p:cNvPr id="21" name="Left Arrow 20">
            <a:extLst>
              <a:ext uri="{FF2B5EF4-FFF2-40B4-BE49-F238E27FC236}">
                <a16:creationId xmlns:a16="http://schemas.microsoft.com/office/drawing/2014/main" id="{CFBE9B12-C76F-9544-E6C0-72FB332921D6}"/>
              </a:ext>
            </a:extLst>
          </p:cNvPr>
          <p:cNvSpPr/>
          <p:nvPr/>
        </p:nvSpPr>
        <p:spPr>
          <a:xfrm>
            <a:off x="2287803" y="4891314"/>
            <a:ext cx="1123054" cy="103654"/>
          </a:xfrm>
          <a:prstGeom prst="leftArrow">
            <a:avLst/>
          </a:prstGeom>
          <a:solidFill>
            <a:schemeClr val="tx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G" dirty="0"/>
          </a:p>
        </p:txBody>
      </p:sp>
    </p:spTree>
    <p:extLst>
      <p:ext uri="{BB962C8B-B14F-4D97-AF65-F5344CB8AC3E}">
        <p14:creationId xmlns:p14="http://schemas.microsoft.com/office/powerpoint/2010/main" val="1996988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7" grpId="0">
        <p:bldAsOne/>
      </p:bldGraphic>
      <p:bldP spid="5" grpId="0"/>
      <p:bldP spid="7" grpId="0"/>
      <p:bldP spid="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CFBDB4-2D2F-2761-2EF7-4B08A178EC0A}"/>
            </a:ext>
          </a:extLst>
        </p:cNvPr>
        <p:cNvGrpSpPr/>
        <p:nvPr/>
      </p:nvGrpSpPr>
      <p:grpSpPr>
        <a:xfrm>
          <a:off x="0" y="0"/>
          <a:ext cx="0" cy="0"/>
          <a:chOff x="0" y="0"/>
          <a:chExt cx="0" cy="0"/>
        </a:xfrm>
      </p:grpSpPr>
      <p:pic>
        <p:nvPicPr>
          <p:cNvPr id="4" name="object 3">
            <a:extLst>
              <a:ext uri="{FF2B5EF4-FFF2-40B4-BE49-F238E27FC236}">
                <a16:creationId xmlns:a16="http://schemas.microsoft.com/office/drawing/2014/main" id="{C60B2CD6-D13B-1B3E-B322-7F28C60633BA}"/>
              </a:ext>
            </a:extLst>
          </p:cNvPr>
          <p:cNvPicPr/>
          <p:nvPr/>
        </p:nvPicPr>
        <p:blipFill>
          <a:blip r:embed="rId3" cstate="print"/>
          <a:srcRect t="5432"/>
          <a:stretch>
            <a:fillRect/>
          </a:stretch>
        </p:blipFill>
        <p:spPr>
          <a:xfrm>
            <a:off x="854440" y="1809959"/>
            <a:ext cx="7585022" cy="4509608"/>
          </a:xfrm>
          <a:prstGeom prst="rect">
            <a:avLst/>
          </a:prstGeom>
        </p:spPr>
      </p:pic>
      <p:sp>
        <p:nvSpPr>
          <p:cNvPr id="5" name="object 5">
            <a:extLst>
              <a:ext uri="{FF2B5EF4-FFF2-40B4-BE49-F238E27FC236}">
                <a16:creationId xmlns:a16="http://schemas.microsoft.com/office/drawing/2014/main" id="{3B3F4722-7454-B22C-EBB0-B4CC5CAA30D7}"/>
              </a:ext>
            </a:extLst>
          </p:cNvPr>
          <p:cNvSpPr txBox="1"/>
          <p:nvPr/>
        </p:nvSpPr>
        <p:spPr>
          <a:xfrm>
            <a:off x="2583543" y="6529830"/>
            <a:ext cx="3512457" cy="152115"/>
          </a:xfrm>
          <a:prstGeom prst="rect">
            <a:avLst/>
          </a:prstGeom>
        </p:spPr>
        <p:txBody>
          <a:bodyPr vert="horz" wrap="square" lIns="0" tIns="8467" rIns="0" bIns="0" rtlCol="0">
            <a:spAutoFit/>
          </a:bodyPr>
          <a:lstStyle/>
          <a:p>
            <a:pPr marL="8467">
              <a:spcBef>
                <a:spcPts val="67"/>
              </a:spcBef>
            </a:pPr>
            <a:r>
              <a:rPr sz="933" b="1" dirty="0">
                <a:latin typeface="Century Gothic" panose="020B0502020202020204" pitchFamily="34" charset="0"/>
                <a:cs typeface="Arial"/>
              </a:rPr>
              <a:t>Judith</a:t>
            </a:r>
            <a:r>
              <a:rPr sz="933" b="1" spc="-13" dirty="0">
                <a:latin typeface="Century Gothic" panose="020B0502020202020204" pitchFamily="34" charset="0"/>
                <a:cs typeface="Arial"/>
              </a:rPr>
              <a:t> </a:t>
            </a:r>
            <a:r>
              <a:rPr sz="933" b="1" dirty="0">
                <a:latin typeface="Century Gothic" panose="020B0502020202020204" pitchFamily="34" charset="0"/>
                <a:cs typeface="Arial"/>
              </a:rPr>
              <a:t>Schouten</a:t>
            </a:r>
            <a:r>
              <a:rPr sz="933" b="1" spc="10" dirty="0">
                <a:latin typeface="Century Gothic" panose="020B0502020202020204" pitchFamily="34" charset="0"/>
                <a:cs typeface="Arial"/>
              </a:rPr>
              <a:t> </a:t>
            </a:r>
            <a:r>
              <a:rPr sz="933" b="1" dirty="0">
                <a:latin typeface="Century Gothic" panose="020B0502020202020204" pitchFamily="34" charset="0"/>
                <a:cs typeface="Arial"/>
              </a:rPr>
              <a:t>et al.</a:t>
            </a:r>
            <a:r>
              <a:rPr sz="933" b="1" spc="-27" dirty="0">
                <a:latin typeface="Century Gothic" panose="020B0502020202020204" pitchFamily="34" charset="0"/>
                <a:cs typeface="Arial"/>
              </a:rPr>
              <a:t> </a:t>
            </a:r>
            <a:r>
              <a:rPr sz="933" b="1" dirty="0">
                <a:latin typeface="Century Gothic" panose="020B0502020202020204" pitchFamily="34" charset="0"/>
                <a:cs typeface="Arial"/>
              </a:rPr>
              <a:t>Clin</a:t>
            </a:r>
            <a:r>
              <a:rPr sz="933" b="1" spc="-7" dirty="0">
                <a:latin typeface="Century Gothic" panose="020B0502020202020204" pitchFamily="34" charset="0"/>
                <a:cs typeface="Arial"/>
              </a:rPr>
              <a:t> </a:t>
            </a:r>
            <a:r>
              <a:rPr sz="933" b="1" dirty="0">
                <a:latin typeface="Century Gothic" panose="020B0502020202020204" pitchFamily="34" charset="0"/>
                <a:cs typeface="Arial"/>
              </a:rPr>
              <a:t>Infect</a:t>
            </a:r>
            <a:r>
              <a:rPr sz="933" b="1" spc="-13" dirty="0">
                <a:latin typeface="Century Gothic" panose="020B0502020202020204" pitchFamily="34" charset="0"/>
                <a:cs typeface="Arial"/>
              </a:rPr>
              <a:t> </a:t>
            </a:r>
            <a:r>
              <a:rPr sz="933" b="1" dirty="0">
                <a:latin typeface="Century Gothic" panose="020B0502020202020204" pitchFamily="34" charset="0"/>
                <a:cs typeface="Arial"/>
              </a:rPr>
              <a:t>Dis.</a:t>
            </a:r>
            <a:r>
              <a:rPr sz="933" b="1" spc="-10" dirty="0">
                <a:latin typeface="Century Gothic" panose="020B0502020202020204" pitchFamily="34" charset="0"/>
                <a:cs typeface="Arial"/>
              </a:rPr>
              <a:t> </a:t>
            </a:r>
            <a:r>
              <a:rPr sz="933" b="1" spc="-7" dirty="0">
                <a:latin typeface="Century Gothic" panose="020B0502020202020204" pitchFamily="34" charset="0"/>
                <a:cs typeface="Arial"/>
              </a:rPr>
              <a:t>2014;59:1787-</a:t>
            </a:r>
            <a:r>
              <a:rPr sz="933" b="1" spc="-13" dirty="0">
                <a:latin typeface="Century Gothic" panose="020B0502020202020204" pitchFamily="34" charset="0"/>
                <a:cs typeface="Arial"/>
              </a:rPr>
              <a:t>1797</a:t>
            </a:r>
            <a:endParaRPr sz="933" dirty="0">
              <a:latin typeface="Century Gothic" panose="020B0502020202020204" pitchFamily="34" charset="0"/>
              <a:cs typeface="Arial"/>
            </a:endParaRPr>
          </a:p>
        </p:txBody>
      </p:sp>
      <p:sp>
        <p:nvSpPr>
          <p:cNvPr id="7" name="TextBox 6">
            <a:extLst>
              <a:ext uri="{FF2B5EF4-FFF2-40B4-BE49-F238E27FC236}">
                <a16:creationId xmlns:a16="http://schemas.microsoft.com/office/drawing/2014/main" id="{B774FC6E-835C-60AB-3F01-06EA05BFE4A1}"/>
              </a:ext>
            </a:extLst>
          </p:cNvPr>
          <p:cNvSpPr txBox="1"/>
          <p:nvPr/>
        </p:nvSpPr>
        <p:spPr>
          <a:xfrm>
            <a:off x="1156289" y="808852"/>
            <a:ext cx="9329798" cy="584775"/>
          </a:xfrm>
          <a:prstGeom prst="rect">
            <a:avLst/>
          </a:prstGeom>
          <a:noFill/>
        </p:spPr>
        <p:txBody>
          <a:bodyPr wrap="none" rtlCol="0">
            <a:spAutoFit/>
          </a:bodyPr>
          <a:lstStyle/>
          <a:p>
            <a:r>
              <a:rPr lang="en-NG" sz="3200" b="1" dirty="0">
                <a:latin typeface="Century Gothic" panose="020B0502020202020204" pitchFamily="34" charset="0"/>
              </a:rPr>
              <a:t>Why the case for HIV and disease integration?</a:t>
            </a:r>
            <a:endParaRPr lang="en-NG" sz="2133" b="1" dirty="0">
              <a:latin typeface="Century Gothic" panose="020B0502020202020204" pitchFamily="34" charset="0"/>
            </a:endParaRPr>
          </a:p>
        </p:txBody>
      </p:sp>
      <p:sp>
        <p:nvSpPr>
          <p:cNvPr id="8" name="TextBox 7">
            <a:extLst>
              <a:ext uri="{FF2B5EF4-FFF2-40B4-BE49-F238E27FC236}">
                <a16:creationId xmlns:a16="http://schemas.microsoft.com/office/drawing/2014/main" id="{C55CAFEA-70F0-A71D-ED93-EA7F1AD22682}"/>
              </a:ext>
            </a:extLst>
          </p:cNvPr>
          <p:cNvSpPr txBox="1"/>
          <p:nvPr/>
        </p:nvSpPr>
        <p:spPr>
          <a:xfrm>
            <a:off x="8439462" y="2487068"/>
            <a:ext cx="3651755" cy="2246769"/>
          </a:xfrm>
          <a:prstGeom prst="rect">
            <a:avLst/>
          </a:prstGeom>
          <a:noFill/>
          <a:ln>
            <a:solidFill>
              <a:schemeClr val="tx1"/>
            </a:solidFill>
          </a:ln>
        </p:spPr>
        <p:txBody>
          <a:bodyPr wrap="square" rtlCol="0">
            <a:spAutoFit/>
          </a:bodyPr>
          <a:lstStyle/>
          <a:p>
            <a:pPr marL="190510" indent="-190510">
              <a:buFont typeface="Arial" panose="020B0604020202020204" pitchFamily="34" charset="0"/>
              <a:buChar char="•"/>
            </a:pPr>
            <a:r>
              <a:rPr lang="en-NG" sz="1400" dirty="0">
                <a:latin typeface="Century Gothic" panose="020B0502020202020204" pitchFamily="34" charset="0"/>
              </a:rPr>
              <a:t>Hypertension –  45.4% vs 30.5%</a:t>
            </a:r>
          </a:p>
          <a:p>
            <a:pPr marL="190510" indent="-190510">
              <a:buFont typeface="Arial" panose="020B0604020202020204" pitchFamily="34" charset="0"/>
              <a:buChar char="•"/>
            </a:pPr>
            <a:endParaRPr lang="en-NG" sz="1400" dirty="0">
              <a:latin typeface="Century Gothic" panose="020B0502020202020204" pitchFamily="34" charset="0"/>
            </a:endParaRPr>
          </a:p>
          <a:p>
            <a:pPr marL="190510" indent="-190510">
              <a:buFont typeface="Arial" panose="020B0604020202020204" pitchFamily="34" charset="0"/>
              <a:buChar char="•"/>
            </a:pPr>
            <a:r>
              <a:rPr lang="en-NG" sz="1400" dirty="0">
                <a:latin typeface="Century Gothic" panose="020B0502020202020204" pitchFamily="34" charset="0"/>
              </a:rPr>
              <a:t>Myocardial infarction – 3.9% vs 1.5%</a:t>
            </a:r>
          </a:p>
          <a:p>
            <a:pPr marL="190510" indent="-190510">
              <a:buFont typeface="Arial" panose="020B0604020202020204" pitchFamily="34" charset="0"/>
              <a:buChar char="•"/>
            </a:pPr>
            <a:endParaRPr lang="en-NG" sz="1400" dirty="0">
              <a:latin typeface="Century Gothic" panose="020B0502020202020204" pitchFamily="34" charset="0"/>
            </a:endParaRPr>
          </a:p>
          <a:p>
            <a:pPr marL="190510" indent="-190510">
              <a:buFont typeface="Arial" panose="020B0604020202020204" pitchFamily="34" charset="0"/>
              <a:buChar char="•"/>
            </a:pPr>
            <a:r>
              <a:rPr lang="en-NG" sz="1400" dirty="0">
                <a:latin typeface="Century Gothic" panose="020B0502020202020204" pitchFamily="34" charset="0"/>
              </a:rPr>
              <a:t>Peripheral artery disease – 2.6% vs 0.6%</a:t>
            </a:r>
          </a:p>
          <a:p>
            <a:pPr marL="190510" indent="-190510">
              <a:buFont typeface="Arial" panose="020B0604020202020204" pitchFamily="34" charset="0"/>
              <a:buChar char="•"/>
            </a:pPr>
            <a:endParaRPr lang="en-NG" sz="1400" dirty="0">
              <a:latin typeface="Century Gothic" panose="020B0502020202020204" pitchFamily="34" charset="0"/>
            </a:endParaRPr>
          </a:p>
          <a:p>
            <a:pPr marL="190510" indent="-190510">
              <a:buFont typeface="Arial" panose="020B0604020202020204" pitchFamily="34" charset="0"/>
              <a:buChar char="•"/>
            </a:pPr>
            <a:r>
              <a:rPr lang="en-NG" sz="1400" dirty="0">
                <a:latin typeface="Century Gothic" panose="020B0502020202020204" pitchFamily="34" charset="0"/>
              </a:rPr>
              <a:t>Impaired renal function –  4.3% vs 2.1%</a:t>
            </a:r>
          </a:p>
          <a:p>
            <a:pPr marL="190510" indent="-190510">
              <a:buFont typeface="Arial" panose="020B0604020202020204" pitchFamily="34" charset="0"/>
              <a:buChar char="•"/>
            </a:pPr>
            <a:endParaRPr lang="en-NG" sz="1400" dirty="0">
              <a:latin typeface="Century Gothic" panose="020B0502020202020204" pitchFamily="34" charset="0"/>
            </a:endParaRPr>
          </a:p>
        </p:txBody>
      </p:sp>
      <p:sp>
        <p:nvSpPr>
          <p:cNvPr id="2" name="TextBox 1">
            <a:extLst>
              <a:ext uri="{FF2B5EF4-FFF2-40B4-BE49-F238E27FC236}">
                <a16:creationId xmlns:a16="http://schemas.microsoft.com/office/drawing/2014/main" id="{393E3F61-9A2A-CECC-6FA0-C9755205D717}"/>
              </a:ext>
            </a:extLst>
          </p:cNvPr>
          <p:cNvSpPr txBox="1"/>
          <p:nvPr/>
        </p:nvSpPr>
        <p:spPr>
          <a:xfrm>
            <a:off x="1439174" y="1432516"/>
            <a:ext cx="5801193" cy="338554"/>
          </a:xfrm>
          <a:prstGeom prst="rect">
            <a:avLst/>
          </a:prstGeom>
          <a:noFill/>
        </p:spPr>
        <p:txBody>
          <a:bodyPr wrap="square" rtlCol="0">
            <a:spAutoFit/>
          </a:bodyPr>
          <a:lstStyle/>
          <a:p>
            <a:r>
              <a:rPr lang="en-NG" sz="1600" b="1" dirty="0">
                <a:latin typeface="Century Gothic" panose="020B0502020202020204" pitchFamily="34" charset="0"/>
              </a:rPr>
              <a:t>	PLWH				Non-PLWH</a:t>
            </a:r>
          </a:p>
        </p:txBody>
      </p:sp>
    </p:spTree>
    <p:extLst>
      <p:ext uri="{BB962C8B-B14F-4D97-AF65-F5344CB8AC3E}">
        <p14:creationId xmlns:p14="http://schemas.microsoft.com/office/powerpoint/2010/main" val="1591482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6EB762-B210-4CC4-9F39-572EC03B556D}"/>
              </a:ext>
            </a:extLst>
          </p:cNvPr>
          <p:cNvSpPr>
            <a:spLocks noGrp="1"/>
          </p:cNvSpPr>
          <p:nvPr>
            <p:ph type="title"/>
          </p:nvPr>
        </p:nvSpPr>
        <p:spPr>
          <a:xfrm>
            <a:off x="1273629" y="658586"/>
            <a:ext cx="10580914" cy="1083129"/>
          </a:xfrm>
        </p:spPr>
        <p:txBody>
          <a:bodyPr/>
          <a:lstStyle/>
          <a:p>
            <a:r>
              <a:rPr lang="en-GB" sz="3200" noProof="0" dirty="0">
                <a:latin typeface="Century Gothic" panose="020B0502020202020204" pitchFamily="34" charset="0"/>
              </a:rPr>
              <a:t>The </a:t>
            </a:r>
            <a:r>
              <a:rPr lang="en-GB" sz="3200" dirty="0">
                <a:latin typeface="Century Gothic" panose="020B0502020202020204" pitchFamily="34" charset="0"/>
              </a:rPr>
              <a:t>person-centred care project and how </a:t>
            </a:r>
            <a:r>
              <a:rPr lang="en-GB" sz="3200" noProof="0" dirty="0">
                <a:latin typeface="Century Gothic" panose="020B0502020202020204" pitchFamily="34" charset="0"/>
              </a:rPr>
              <a:t>advocacy was embedded in its core</a:t>
            </a:r>
          </a:p>
        </p:txBody>
      </p:sp>
      <p:sp>
        <p:nvSpPr>
          <p:cNvPr id="3" name="Inhaltsplatzhalter 2">
            <a:extLst>
              <a:ext uri="{FF2B5EF4-FFF2-40B4-BE49-F238E27FC236}">
                <a16:creationId xmlns:a16="http://schemas.microsoft.com/office/drawing/2014/main" id="{04DD0E3C-3675-44C6-AE22-972FDE27B6FE}"/>
              </a:ext>
            </a:extLst>
          </p:cNvPr>
          <p:cNvSpPr>
            <a:spLocks noGrp="1"/>
          </p:cNvSpPr>
          <p:nvPr>
            <p:ph idx="1"/>
          </p:nvPr>
        </p:nvSpPr>
        <p:spPr>
          <a:xfrm>
            <a:off x="718699" y="1741715"/>
            <a:ext cx="11135844" cy="2046514"/>
          </a:xfrm>
        </p:spPr>
        <p:txBody>
          <a:bodyPr/>
          <a:lstStyle/>
          <a:p>
            <a:r>
              <a:rPr lang="en-GB" sz="1800" noProof="0" dirty="0"/>
              <a:t>Improve the care experiences of clients who received care at the clinics</a:t>
            </a:r>
          </a:p>
          <a:p>
            <a:endParaRPr lang="en-GB" sz="1800" noProof="0" dirty="0"/>
          </a:p>
          <a:p>
            <a:r>
              <a:rPr lang="en-GB" sz="1800" dirty="0"/>
              <a:t>Healthcare workers were trained on person-centred care practices and how integrating this into care delivery could redefine service provision and reception</a:t>
            </a:r>
          </a:p>
          <a:p>
            <a:endParaRPr lang="en-GB" sz="1800" dirty="0"/>
          </a:p>
          <a:p>
            <a:r>
              <a:rPr lang="en-GB" sz="1800" dirty="0"/>
              <a:t>I</a:t>
            </a:r>
            <a:r>
              <a:rPr lang="en-GB" sz="1800" noProof="0" dirty="0" err="1"/>
              <a:t>ntroduced</a:t>
            </a:r>
            <a:r>
              <a:rPr lang="en-GB" sz="1800" noProof="0" dirty="0"/>
              <a:t> NCD screening – hypertension, diabetes, and mental health disorders (evidence was informed </a:t>
            </a:r>
            <a:r>
              <a:rPr lang="en-GB" sz="1800" dirty="0"/>
              <a:t>by a previous pilot)</a:t>
            </a:r>
          </a:p>
          <a:p>
            <a:endParaRPr lang="en-GB" sz="1800" noProof="0" dirty="0"/>
          </a:p>
        </p:txBody>
      </p:sp>
      <p:sp>
        <p:nvSpPr>
          <p:cNvPr id="5" name="Inhaltsplatzhalter 2">
            <a:extLst>
              <a:ext uri="{FF2B5EF4-FFF2-40B4-BE49-F238E27FC236}">
                <a16:creationId xmlns:a16="http://schemas.microsoft.com/office/drawing/2014/main" id="{EE6BF086-E9D5-DF81-4E9A-8BA76F29491E}"/>
              </a:ext>
            </a:extLst>
          </p:cNvPr>
          <p:cNvSpPr txBox="1">
            <a:spLocks/>
          </p:cNvSpPr>
          <p:nvPr/>
        </p:nvSpPr>
        <p:spPr bwMode="gray">
          <a:xfrm>
            <a:off x="718699" y="3924301"/>
            <a:ext cx="11135844" cy="2046514"/>
          </a:xfrm>
          <a:prstGeom prst="rect">
            <a:avLst/>
          </a:prstGeom>
        </p:spPr>
        <p:txBody>
          <a:bodyPr vert="horz" lIns="0" tIns="0" rIns="0" bIns="0" rtlCol="0" anchor="t" anchorCtr="0">
            <a:noAutofit/>
          </a:bodyPr>
          <a:lstStyle>
            <a:lvl1pPr marL="220663" indent="-220663"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1pPr>
            <a:lvl2pPr marL="449263"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2pPr>
            <a:lvl3pPr marL="655638" indent="-212725"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3pPr>
            <a:lvl4pPr marL="898525" indent="-23495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4pPr>
            <a:lvl5pPr marL="1127125" indent="-23495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t>Leveraged international health days such as the World Hypertension Day (May 2025) to conduct healthcare rallies and increase advocacy/awareness (conducted in partnership with </a:t>
            </a:r>
            <a:r>
              <a:rPr lang="en-GB" sz="1800" dirty="0" err="1"/>
              <a:t>SMoH</a:t>
            </a:r>
            <a:r>
              <a:rPr lang="en-GB" sz="1800" dirty="0"/>
              <a:t>)</a:t>
            </a:r>
          </a:p>
          <a:p>
            <a:endParaRPr lang="en-GB" sz="1800" dirty="0"/>
          </a:p>
          <a:p>
            <a:r>
              <a:rPr lang="en-GB" sz="1800" dirty="0"/>
              <a:t>Routinely, same screening services were conducted across rural and difficult-to-reach settings</a:t>
            </a:r>
          </a:p>
          <a:p>
            <a:endParaRPr lang="en-GB" sz="1800" dirty="0"/>
          </a:p>
          <a:p>
            <a:r>
              <a:rPr lang="en-GB" sz="1800" dirty="0"/>
              <a:t>Extensive stakeholder partnership from start to completion – Health facility leadership, NEPWHAN, LACA, SACA/SASCP, </a:t>
            </a:r>
            <a:r>
              <a:rPr lang="en-GB" sz="1800" dirty="0" err="1"/>
              <a:t>SMoH</a:t>
            </a:r>
            <a:r>
              <a:rPr lang="en-GB" sz="1800" dirty="0"/>
              <a:t>, IP, Funders</a:t>
            </a:r>
          </a:p>
        </p:txBody>
      </p:sp>
    </p:spTree>
    <p:extLst>
      <p:ext uri="{BB962C8B-B14F-4D97-AF65-F5344CB8AC3E}">
        <p14:creationId xmlns:p14="http://schemas.microsoft.com/office/powerpoint/2010/main" val="1689077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818FB-E292-4CF8-BFB4-8549FD560777}"/>
            </a:ext>
          </a:extLst>
        </p:cNvPr>
        <p:cNvGrpSpPr/>
        <p:nvPr/>
      </p:nvGrpSpPr>
      <p:grpSpPr>
        <a:xfrm>
          <a:off x="0" y="0"/>
          <a:ext cx="0" cy="0"/>
          <a:chOff x="0" y="0"/>
          <a:chExt cx="0" cy="0"/>
        </a:xfrm>
      </p:grpSpPr>
      <p:sp>
        <p:nvSpPr>
          <p:cNvPr id="7" name="Shape 18">
            <a:extLst>
              <a:ext uri="{FF2B5EF4-FFF2-40B4-BE49-F238E27FC236}">
                <a16:creationId xmlns:a16="http://schemas.microsoft.com/office/drawing/2014/main" id="{D3E5DE2D-F5DC-749D-CE88-D4A417E4F3DD}"/>
              </a:ext>
            </a:extLst>
          </p:cNvPr>
          <p:cNvSpPr/>
          <p:nvPr/>
        </p:nvSpPr>
        <p:spPr>
          <a:xfrm>
            <a:off x="825411" y="3347904"/>
            <a:ext cx="10809373" cy="3204542"/>
          </a:xfrm>
          <a:prstGeom prst="roundRect">
            <a:avLst>
              <a:gd name="adj" fmla="val 7742"/>
            </a:avLst>
          </a:prstGeom>
          <a:gradFill flip="none" rotWithShape="1">
            <a:gsLst>
              <a:gs pos="0">
                <a:srgbClr val="46A467">
                  <a:tint val="66000"/>
                  <a:satMod val="160000"/>
                </a:srgbClr>
              </a:gs>
              <a:gs pos="50000">
                <a:srgbClr val="46A467">
                  <a:tint val="44500"/>
                  <a:satMod val="160000"/>
                </a:srgbClr>
              </a:gs>
              <a:gs pos="100000">
                <a:srgbClr val="46A467">
                  <a:tint val="23500"/>
                  <a:satMod val="160000"/>
                </a:srgbClr>
              </a:gs>
            </a:gsLst>
            <a:lin ang="5400000" scaled="1"/>
            <a:tileRect/>
          </a:gradFill>
          <a:ln/>
          <a:effectLst>
            <a:outerShdw blurRad="101600" dist="38100" dir="2700000" algn="bl" rotWithShape="0">
              <a:srgbClr val="000000">
                <a:alpha val="12000"/>
              </a:srgbClr>
            </a:outerShdw>
          </a:effectLst>
        </p:spPr>
        <p:txBody>
          <a:bodyPr/>
          <a:lstStyle/>
          <a:p>
            <a:endParaRPr lang="en-NG" dirty="0">
              <a:solidFill>
                <a:prstClr val="black"/>
              </a:solidFill>
              <a:latin typeface="Calibri" panose="020F0502020204030204"/>
            </a:endParaRPr>
          </a:p>
        </p:txBody>
      </p:sp>
      <p:sp>
        <p:nvSpPr>
          <p:cNvPr id="2" name="Titel 1">
            <a:extLst>
              <a:ext uri="{FF2B5EF4-FFF2-40B4-BE49-F238E27FC236}">
                <a16:creationId xmlns:a16="http://schemas.microsoft.com/office/drawing/2014/main" id="{C112BB08-4E29-000F-00FE-C1BD8E099B12}"/>
              </a:ext>
            </a:extLst>
          </p:cNvPr>
          <p:cNvSpPr>
            <a:spLocks noGrp="1"/>
          </p:cNvSpPr>
          <p:nvPr>
            <p:ph type="title"/>
          </p:nvPr>
        </p:nvSpPr>
        <p:spPr>
          <a:xfrm>
            <a:off x="1935421" y="438905"/>
            <a:ext cx="8808440" cy="558917"/>
          </a:xfrm>
        </p:spPr>
        <p:txBody>
          <a:bodyPr/>
          <a:lstStyle/>
          <a:p>
            <a:r>
              <a:rPr lang="en-GB" sz="3200" noProof="0" dirty="0">
                <a:latin typeface="Century Gothic" panose="020B0502020202020204" pitchFamily="34" charset="0"/>
              </a:rPr>
              <a:t>Integrated care as a form of advocacy</a:t>
            </a:r>
          </a:p>
        </p:txBody>
      </p:sp>
      <p:sp>
        <p:nvSpPr>
          <p:cNvPr id="3" name="Inhaltsplatzhalter 2">
            <a:extLst>
              <a:ext uri="{FF2B5EF4-FFF2-40B4-BE49-F238E27FC236}">
                <a16:creationId xmlns:a16="http://schemas.microsoft.com/office/drawing/2014/main" id="{07AD9C99-D699-B277-DF39-E822CD5BBABB}"/>
              </a:ext>
            </a:extLst>
          </p:cNvPr>
          <p:cNvSpPr>
            <a:spLocks noGrp="1"/>
          </p:cNvSpPr>
          <p:nvPr>
            <p:ph idx="1"/>
          </p:nvPr>
        </p:nvSpPr>
        <p:spPr>
          <a:xfrm>
            <a:off x="938460" y="1270157"/>
            <a:ext cx="10611190" cy="789740"/>
          </a:xfrm>
        </p:spPr>
        <p:txBody>
          <a:bodyPr/>
          <a:lstStyle/>
          <a:p>
            <a:pPr marL="0" indent="0" algn="ctr">
              <a:buNone/>
            </a:pPr>
            <a:r>
              <a:rPr lang="en-US" dirty="0"/>
              <a:t>Delivering HIV treatment + NCD screening (hypertension, diabetes, MHD, cervical cancer) in a </a:t>
            </a:r>
            <a:r>
              <a:rPr lang="en-US" b="1" dirty="0"/>
              <a:t>single visit/setting</a:t>
            </a:r>
            <a:r>
              <a:rPr lang="en-US" dirty="0"/>
              <a:t> strengthens retention in care &amp; overall </a:t>
            </a:r>
            <a:r>
              <a:rPr lang="en-US" dirty="0" err="1"/>
              <a:t>HRQoL</a:t>
            </a:r>
            <a:r>
              <a:rPr lang="en-US" dirty="0"/>
              <a:t>.</a:t>
            </a:r>
            <a:endParaRPr lang="en-GB" dirty="0"/>
          </a:p>
        </p:txBody>
      </p:sp>
      <p:sp>
        <p:nvSpPr>
          <p:cNvPr id="11" name="Text 19">
            <a:extLst>
              <a:ext uri="{FF2B5EF4-FFF2-40B4-BE49-F238E27FC236}">
                <a16:creationId xmlns:a16="http://schemas.microsoft.com/office/drawing/2014/main" id="{7D2D8D7B-13D8-3D11-CE45-CB08F946709E}"/>
              </a:ext>
            </a:extLst>
          </p:cNvPr>
          <p:cNvSpPr/>
          <p:nvPr/>
        </p:nvSpPr>
        <p:spPr>
          <a:xfrm>
            <a:off x="3774077" y="3475313"/>
            <a:ext cx="5398498" cy="347472"/>
          </a:xfrm>
          <a:prstGeom prst="rect">
            <a:avLst/>
          </a:prstGeom>
          <a:noFill/>
          <a:ln/>
        </p:spPr>
        <p:txBody>
          <a:bodyPr wrap="square" lIns="0" tIns="0" rIns="0" bIns="0" rtlCol="0" anchor="ctr"/>
          <a:lstStyle/>
          <a:p>
            <a:pPr marL="0" indent="0">
              <a:buNone/>
            </a:pPr>
            <a:r>
              <a:rPr lang="en-US" sz="1400" b="1" dirty="0">
                <a:latin typeface="+mj-lt"/>
                <a:ea typeface="Cambria" pitchFamily="34" charset="-122"/>
                <a:cs typeface="Cambria" pitchFamily="34" charset="-120"/>
              </a:rPr>
              <a:t>Case study: ECEWS’ NCD programs across 5 states</a:t>
            </a:r>
            <a:endParaRPr lang="en-US" sz="1400" dirty="0">
              <a:latin typeface="+mj-lt"/>
            </a:endParaRPr>
          </a:p>
        </p:txBody>
      </p:sp>
      <p:sp>
        <p:nvSpPr>
          <p:cNvPr id="13" name="TextBox 12">
            <a:extLst>
              <a:ext uri="{FF2B5EF4-FFF2-40B4-BE49-F238E27FC236}">
                <a16:creationId xmlns:a16="http://schemas.microsoft.com/office/drawing/2014/main" id="{2B4ED46C-4FEB-3005-9532-09034C984E36}"/>
              </a:ext>
            </a:extLst>
          </p:cNvPr>
          <p:cNvSpPr txBox="1"/>
          <p:nvPr/>
        </p:nvSpPr>
        <p:spPr>
          <a:xfrm>
            <a:off x="1576805" y="3933643"/>
            <a:ext cx="9334500"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1C2833"/>
                </a:solidFill>
                <a:latin typeface="Verdana" panose="020B0604030504040204" pitchFamily="34" charset="0"/>
                <a:ea typeface="Verdana" panose="020B0604030504040204" pitchFamily="34" charset="0"/>
                <a:cs typeface="Verdana" panose="020B0604030504040204" pitchFamily="34" charset="0"/>
              </a:rPr>
              <a:t>ECEWS implements a fully integrated HIV-NCD </a:t>
            </a:r>
            <a:r>
              <a:rPr lang="en-US" sz="1600" dirty="0" err="1">
                <a:solidFill>
                  <a:srgbClr val="1C2833"/>
                </a:solidFill>
                <a:latin typeface="Verdana" panose="020B0604030504040204" pitchFamily="34" charset="0"/>
                <a:ea typeface="Verdana" panose="020B0604030504040204" pitchFamily="34" charset="0"/>
                <a:cs typeface="Verdana" panose="020B0604030504040204" pitchFamily="34" charset="0"/>
              </a:rPr>
              <a:t>programme</a:t>
            </a:r>
            <a:r>
              <a:rPr lang="en-US" sz="1600" dirty="0">
                <a:solidFill>
                  <a:srgbClr val="1C2833"/>
                </a:solidFill>
                <a:latin typeface="Verdana" panose="020B0604030504040204" pitchFamily="34" charset="0"/>
                <a:ea typeface="Verdana" panose="020B0604030504040204" pitchFamily="34" charset="0"/>
                <a:cs typeface="Verdana" panose="020B0604030504040204" pitchFamily="34" charset="0"/>
              </a:rPr>
              <a:t> in two states (Akwa Ibom and Cross River)</a:t>
            </a:r>
          </a:p>
          <a:p>
            <a:pPr marL="285750" indent="-285750">
              <a:buFont typeface="Arial" panose="020B0604020202020204" pitchFamily="34" charset="0"/>
              <a:buChar char="•"/>
            </a:pPr>
            <a:endParaRPr lang="en-US" sz="1600" dirty="0">
              <a:solidFill>
                <a:srgbClr val="1C2833"/>
              </a:solidFill>
              <a:latin typeface="Verdana" panose="020B0604030504040204" pitchFamily="34" charset="0"/>
              <a:ea typeface="Verdana" panose="020B0604030504040204" pitchFamily="34" charset="0"/>
              <a:cs typeface="Verdana" panose="020B0604030504040204" pitchFamily="34" charset="0"/>
            </a:endParaRPr>
          </a:p>
          <a:p>
            <a:pPr marL="285750" indent="-285750">
              <a:buFont typeface="Arial" panose="020B0604020202020204" pitchFamily="34" charset="0"/>
              <a:buChar char="•"/>
            </a:pPr>
            <a:r>
              <a:rPr lang="en-US" sz="1600" dirty="0">
                <a:solidFill>
                  <a:srgbClr val="1C2833"/>
                </a:solidFill>
                <a:latin typeface="Verdana" panose="020B0604030504040204" pitchFamily="34" charset="0"/>
                <a:ea typeface="Verdana" panose="020B0604030504040204" pitchFamily="34" charset="0"/>
                <a:cs typeface="Verdana" panose="020B0604030504040204" pitchFamily="34" charset="0"/>
              </a:rPr>
              <a:t>Pilot </a:t>
            </a:r>
            <a:r>
              <a:rPr lang="en-US" sz="1600" dirty="0" err="1">
                <a:solidFill>
                  <a:srgbClr val="1C2833"/>
                </a:solidFill>
                <a:latin typeface="Verdana" panose="020B0604030504040204" pitchFamily="34" charset="0"/>
                <a:ea typeface="Verdana" panose="020B0604030504040204" pitchFamily="34" charset="0"/>
                <a:cs typeface="Verdana" panose="020B0604030504040204" pitchFamily="34" charset="0"/>
              </a:rPr>
              <a:t>programmes</a:t>
            </a:r>
            <a:r>
              <a:rPr lang="en-US" sz="1600" dirty="0">
                <a:solidFill>
                  <a:srgbClr val="1C2833"/>
                </a:solidFill>
                <a:latin typeface="Verdana" panose="020B0604030504040204" pitchFamily="34" charset="0"/>
                <a:ea typeface="Verdana" panose="020B0604030504040204" pitchFamily="34" charset="0"/>
                <a:cs typeface="Verdana" panose="020B0604030504040204" pitchFamily="34" charset="0"/>
              </a:rPr>
              <a:t> in Delta, Ekiti, and Osun states</a:t>
            </a:r>
          </a:p>
        </p:txBody>
      </p:sp>
      <p:graphicFrame>
        <p:nvGraphicFramePr>
          <p:cNvPr id="16" name="Diagram 15">
            <a:extLst>
              <a:ext uri="{FF2B5EF4-FFF2-40B4-BE49-F238E27FC236}">
                <a16:creationId xmlns:a16="http://schemas.microsoft.com/office/drawing/2014/main" id="{2B6C7BA6-ED96-128F-E252-044F7F18F5AF}"/>
              </a:ext>
            </a:extLst>
          </p:cNvPr>
          <p:cNvGraphicFramePr/>
          <p:nvPr>
            <p:extLst>
              <p:ext uri="{D42A27DB-BD31-4B8C-83A1-F6EECF244321}">
                <p14:modId xmlns:p14="http://schemas.microsoft.com/office/powerpoint/2010/main" val="1383117403"/>
              </p:ext>
            </p:extLst>
          </p:nvPr>
        </p:nvGraphicFramePr>
        <p:xfrm>
          <a:off x="925427" y="2232983"/>
          <a:ext cx="10737725" cy="8084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7460487C-E70D-88D8-E23E-F018709EF970}"/>
              </a:ext>
            </a:extLst>
          </p:cNvPr>
          <p:cNvSpPr txBox="1"/>
          <p:nvPr/>
        </p:nvSpPr>
        <p:spPr>
          <a:xfrm>
            <a:off x="2005759" y="5609936"/>
            <a:ext cx="8448675" cy="584775"/>
          </a:xfrm>
          <a:prstGeom prst="rect">
            <a:avLst/>
          </a:prstGeom>
          <a:noFill/>
          <a:ln w="19050">
            <a:solidFill>
              <a:schemeClr val="tx1"/>
            </a:solidFill>
          </a:ln>
        </p:spPr>
        <p:txBody>
          <a:bodyPr wrap="square" rtlCol="0">
            <a:spAutoFit/>
          </a:bodyPr>
          <a:lstStyle/>
          <a:p>
            <a:r>
              <a:rPr lang="en-US" sz="1600" b="1" dirty="0">
                <a:solidFill>
                  <a:srgbClr val="1C2833"/>
                </a:solidFill>
                <a:latin typeface="Verdana" panose="020B0604030504040204" pitchFamily="34" charset="0"/>
                <a:ea typeface="Verdana" panose="020B0604030504040204" pitchFamily="34" charset="0"/>
                <a:cs typeface="Verdana" panose="020B0604030504040204" pitchFamily="34" charset="0"/>
              </a:rPr>
              <a:t>Advocacy outcome: </a:t>
            </a:r>
            <a:r>
              <a:rPr lang="en-US" sz="1600" dirty="0">
                <a:solidFill>
                  <a:srgbClr val="1C2833"/>
                </a:solidFill>
                <a:latin typeface="Verdana" panose="020B0604030504040204" pitchFamily="34" charset="0"/>
                <a:ea typeface="Verdana" panose="020B0604030504040204" pitchFamily="34" charset="0"/>
                <a:cs typeface="Verdana" panose="020B0604030504040204" pitchFamily="34" charset="0"/>
              </a:rPr>
              <a:t>Data from the pilot </a:t>
            </a:r>
            <a:r>
              <a:rPr lang="en-US" sz="1600" dirty="0" err="1">
                <a:solidFill>
                  <a:srgbClr val="1C2833"/>
                </a:solidFill>
                <a:latin typeface="Verdana" panose="020B0604030504040204" pitchFamily="34" charset="0"/>
                <a:ea typeface="Verdana" panose="020B0604030504040204" pitchFamily="34" charset="0"/>
                <a:cs typeface="Verdana" panose="020B0604030504040204" pitchFamily="34" charset="0"/>
              </a:rPr>
              <a:t>programmes</a:t>
            </a:r>
            <a:r>
              <a:rPr lang="en-US" sz="1600" dirty="0">
                <a:solidFill>
                  <a:srgbClr val="1C2833"/>
                </a:solidFill>
                <a:latin typeface="Verdana" panose="020B0604030504040204" pitchFamily="34" charset="0"/>
                <a:ea typeface="Verdana" panose="020B0604030504040204" pitchFamily="34" charset="0"/>
                <a:cs typeface="Verdana" panose="020B0604030504040204" pitchFamily="34" charset="0"/>
              </a:rPr>
              <a:t> have been used to support </a:t>
            </a:r>
            <a:r>
              <a:rPr lang="en-US" sz="1600" dirty="0" err="1">
                <a:solidFill>
                  <a:srgbClr val="1C2833"/>
                </a:solidFill>
                <a:latin typeface="Verdana" panose="020B0604030504040204" pitchFamily="34" charset="0"/>
                <a:ea typeface="Verdana" panose="020B0604030504040204" pitchFamily="34" charset="0"/>
                <a:cs typeface="Verdana" panose="020B0604030504040204" pitchFamily="34" charset="0"/>
              </a:rPr>
              <a:t>programme</a:t>
            </a:r>
            <a:r>
              <a:rPr lang="en-US" sz="1600" dirty="0">
                <a:solidFill>
                  <a:srgbClr val="1C2833"/>
                </a:solidFill>
                <a:latin typeface="Verdana" panose="020B0604030504040204" pitchFamily="34" charset="0"/>
                <a:ea typeface="Verdana" panose="020B0604030504040204" pitchFamily="34" charset="0"/>
                <a:cs typeface="Verdana" panose="020B0604030504040204" pitchFamily="34" charset="0"/>
              </a:rPr>
              <a:t> funding requests (CDC) and the IAS’ PCC project in Delta</a:t>
            </a:r>
            <a:endParaRPr lang="en-NG"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378050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build="p"/>
      <p:bldP spid="11" grpId="0" animBg="1"/>
      <p:bldP spid="13" grpId="0"/>
      <p:bldGraphic spid="16" grpId="0">
        <p:bldAsOne/>
      </p:bldGraphic>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B52BF-7D7F-5618-087E-B58E9EC9F98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74DBCED-CD03-6CC5-CF31-6DF45177BEA3}"/>
              </a:ext>
            </a:extLst>
          </p:cNvPr>
          <p:cNvSpPr>
            <a:spLocks noGrp="1"/>
          </p:cNvSpPr>
          <p:nvPr>
            <p:ph type="title"/>
          </p:nvPr>
        </p:nvSpPr>
        <p:spPr>
          <a:xfrm>
            <a:off x="1421810" y="269851"/>
            <a:ext cx="10312825" cy="585640"/>
          </a:xfrm>
        </p:spPr>
        <p:txBody>
          <a:bodyPr/>
          <a:lstStyle/>
          <a:p>
            <a:r>
              <a:rPr lang="en-GB" sz="2800" noProof="0" dirty="0">
                <a:latin typeface="Century Gothic" panose="020B0502020202020204" pitchFamily="34" charset="0"/>
              </a:rPr>
              <a:t>How clinicians and HCPs can advocate for </a:t>
            </a:r>
            <a:r>
              <a:rPr lang="en-GB" sz="2800" dirty="0">
                <a:latin typeface="Century Gothic" panose="020B0502020202020204" pitchFamily="34" charset="0"/>
              </a:rPr>
              <a:t>systems change</a:t>
            </a:r>
            <a:endParaRPr lang="en-GB" sz="2800" noProof="0" dirty="0">
              <a:latin typeface="Century Gothic" panose="020B0502020202020204" pitchFamily="34" charset="0"/>
            </a:endParaRPr>
          </a:p>
        </p:txBody>
      </p:sp>
      <p:sp>
        <p:nvSpPr>
          <p:cNvPr id="4" name="TextBox 3">
            <a:extLst>
              <a:ext uri="{FF2B5EF4-FFF2-40B4-BE49-F238E27FC236}">
                <a16:creationId xmlns:a16="http://schemas.microsoft.com/office/drawing/2014/main" id="{0E646F32-9C1C-EF75-F365-078DBC91C639}"/>
              </a:ext>
            </a:extLst>
          </p:cNvPr>
          <p:cNvSpPr txBox="1"/>
          <p:nvPr/>
        </p:nvSpPr>
        <p:spPr>
          <a:xfrm>
            <a:off x="956343" y="1209498"/>
            <a:ext cx="5285063" cy="2650921"/>
          </a:xfrm>
          <a:prstGeom prst="rect">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0" scaled="1"/>
            <a:tileRect/>
          </a:gradFill>
        </p:spPr>
        <p:txBody>
          <a:bodyPr wrap="square" rtlCol="0">
            <a:spAutoFit/>
          </a:bodyPr>
          <a:lstStyle/>
          <a:p>
            <a:endParaRPr lang="en-NG" dirty="0"/>
          </a:p>
        </p:txBody>
      </p:sp>
      <p:sp>
        <p:nvSpPr>
          <p:cNvPr id="5" name="TextBox 4">
            <a:extLst>
              <a:ext uri="{FF2B5EF4-FFF2-40B4-BE49-F238E27FC236}">
                <a16:creationId xmlns:a16="http://schemas.microsoft.com/office/drawing/2014/main" id="{6916020A-6044-0D27-8C04-C51CFA9E45EF}"/>
              </a:ext>
            </a:extLst>
          </p:cNvPr>
          <p:cNvSpPr txBox="1"/>
          <p:nvPr/>
        </p:nvSpPr>
        <p:spPr>
          <a:xfrm>
            <a:off x="6393476" y="1209498"/>
            <a:ext cx="5285064" cy="2700000"/>
          </a:xfrm>
          <a:prstGeom prst="rect">
            <a:avLst/>
          </a:prstGeom>
          <a:gradFill flip="none" rotWithShape="1">
            <a:gsLst>
              <a:gs pos="0">
                <a:srgbClr val="46A467">
                  <a:tint val="66000"/>
                  <a:satMod val="160000"/>
                </a:srgbClr>
              </a:gs>
              <a:gs pos="50000">
                <a:srgbClr val="46A467">
                  <a:tint val="44500"/>
                  <a:satMod val="160000"/>
                </a:srgbClr>
              </a:gs>
              <a:gs pos="100000">
                <a:srgbClr val="46A467">
                  <a:tint val="23500"/>
                  <a:satMod val="160000"/>
                </a:srgbClr>
              </a:gs>
            </a:gsLst>
            <a:lin ang="10800000" scaled="1"/>
            <a:tileRect/>
          </a:gradFill>
        </p:spPr>
        <p:txBody>
          <a:bodyPr wrap="square" rtlCol="0">
            <a:spAutoFit/>
          </a:bodyPr>
          <a:lstStyle/>
          <a:p>
            <a:endParaRPr lang="en-NG" dirty="0"/>
          </a:p>
        </p:txBody>
      </p:sp>
      <p:sp>
        <p:nvSpPr>
          <p:cNvPr id="6" name="TextBox 5">
            <a:extLst>
              <a:ext uri="{FF2B5EF4-FFF2-40B4-BE49-F238E27FC236}">
                <a16:creationId xmlns:a16="http://schemas.microsoft.com/office/drawing/2014/main" id="{F4AFB2FF-8577-114A-DE12-D554CED830A3}"/>
              </a:ext>
            </a:extLst>
          </p:cNvPr>
          <p:cNvSpPr txBox="1"/>
          <p:nvPr/>
        </p:nvSpPr>
        <p:spPr>
          <a:xfrm>
            <a:off x="956343" y="3989754"/>
            <a:ext cx="5285061" cy="2700000"/>
          </a:xfrm>
          <a:prstGeom prst="rect">
            <a:avLst/>
          </a:prstGeom>
          <a:gradFill flip="none" rotWithShape="1">
            <a:gsLst>
              <a:gs pos="0">
                <a:schemeClr val="accent6">
                  <a:lumMod val="25000"/>
                  <a:lumOff val="75000"/>
                  <a:tint val="66000"/>
                  <a:satMod val="160000"/>
                  <a:shade val="30000"/>
                  <a:satMod val="115000"/>
                </a:schemeClr>
              </a:gs>
              <a:gs pos="50000">
                <a:schemeClr val="accent6">
                  <a:lumMod val="25000"/>
                  <a:lumOff val="75000"/>
                  <a:tint val="66000"/>
                  <a:satMod val="160000"/>
                  <a:shade val="67500"/>
                  <a:satMod val="115000"/>
                </a:schemeClr>
              </a:gs>
              <a:gs pos="100000">
                <a:schemeClr val="accent6">
                  <a:lumMod val="25000"/>
                  <a:lumOff val="75000"/>
                  <a:tint val="66000"/>
                  <a:satMod val="160000"/>
                  <a:shade val="100000"/>
                  <a:satMod val="115000"/>
                </a:schemeClr>
              </a:gs>
            </a:gsLst>
            <a:path path="circle">
              <a:fillToRect t="100000" r="100000"/>
            </a:path>
            <a:tileRect l="-100000" b="-100000"/>
          </a:gradFill>
        </p:spPr>
        <p:txBody>
          <a:bodyPr wrap="square" rtlCol="0">
            <a:spAutoFit/>
          </a:bodyPr>
          <a:lstStyle/>
          <a:p>
            <a:endParaRPr lang="en-NG" dirty="0"/>
          </a:p>
        </p:txBody>
      </p:sp>
      <p:sp>
        <p:nvSpPr>
          <p:cNvPr id="7" name="TextBox 6">
            <a:extLst>
              <a:ext uri="{FF2B5EF4-FFF2-40B4-BE49-F238E27FC236}">
                <a16:creationId xmlns:a16="http://schemas.microsoft.com/office/drawing/2014/main" id="{D7D3C039-FA2C-0D01-8F41-D63949F10019}"/>
              </a:ext>
            </a:extLst>
          </p:cNvPr>
          <p:cNvSpPr txBox="1"/>
          <p:nvPr/>
        </p:nvSpPr>
        <p:spPr>
          <a:xfrm>
            <a:off x="6400799" y="3989754"/>
            <a:ext cx="5285065" cy="2736000"/>
          </a:xfrm>
          <a:prstGeom prst="rect">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path path="circle">
              <a:fillToRect l="100000" b="100000"/>
            </a:path>
            <a:tileRect t="-100000" r="-100000"/>
          </a:gradFill>
        </p:spPr>
        <p:txBody>
          <a:bodyPr wrap="square" rtlCol="0">
            <a:spAutoFit/>
          </a:bodyPr>
          <a:lstStyle/>
          <a:p>
            <a:endParaRPr lang="en-NG" dirty="0"/>
          </a:p>
        </p:txBody>
      </p:sp>
      <p:sp>
        <p:nvSpPr>
          <p:cNvPr id="10" name="TextBox 9">
            <a:extLst>
              <a:ext uri="{FF2B5EF4-FFF2-40B4-BE49-F238E27FC236}">
                <a16:creationId xmlns:a16="http://schemas.microsoft.com/office/drawing/2014/main" id="{4210808A-C5D8-6EF1-AEAE-9DF3648B18DB}"/>
              </a:ext>
            </a:extLst>
          </p:cNvPr>
          <p:cNvSpPr txBox="1"/>
          <p:nvPr/>
        </p:nvSpPr>
        <p:spPr>
          <a:xfrm>
            <a:off x="4104006" y="855491"/>
            <a:ext cx="3983987" cy="1384995"/>
          </a:xfrm>
          <a:prstGeom prst="rect">
            <a:avLst/>
          </a:prstGeom>
          <a:solidFill>
            <a:schemeClr val="bg1">
              <a:lumMod val="85000"/>
            </a:schemeClr>
          </a:solidFill>
        </p:spPr>
        <p:txBody>
          <a:bodyPr wrap="square" rtlCol="0">
            <a:spAutoFit/>
          </a:bodyPr>
          <a:lstStyle/>
          <a:p>
            <a:r>
              <a:rPr lang="en-NG" sz="1400" b="1" dirty="0">
                <a:latin typeface="Century Gothic" panose="020B0502020202020204" pitchFamily="34" charset="0"/>
              </a:rPr>
              <a:t>H</a:t>
            </a:r>
            <a:r>
              <a:rPr lang="en-GB" sz="1400" b="1" dirty="0">
                <a:latin typeface="Century Gothic" panose="020B0502020202020204" pitchFamily="34" charset="0"/>
              </a:rPr>
              <a:t>CP</a:t>
            </a:r>
            <a:r>
              <a:rPr lang="en-NG" sz="1400" b="1" dirty="0">
                <a:latin typeface="Century Gothic" panose="020B0502020202020204" pitchFamily="34" charset="0"/>
              </a:rPr>
              <a:t>s are well-positioned to be advocates:</a:t>
            </a:r>
          </a:p>
          <a:p>
            <a:pPr marL="742950" lvl="1" indent="-285750">
              <a:buFont typeface="Arial" panose="020B0604020202020204" pitchFamily="34" charset="0"/>
              <a:buChar char="•"/>
            </a:pPr>
            <a:r>
              <a:rPr lang="en-NG" sz="1400" b="1" dirty="0">
                <a:latin typeface="Century Gothic" panose="020B0502020202020204" pitchFamily="34" charset="0"/>
              </a:rPr>
              <a:t>Community trust</a:t>
            </a:r>
          </a:p>
          <a:p>
            <a:pPr marL="742950" lvl="1" indent="-285750">
              <a:buFont typeface="Arial" panose="020B0604020202020204" pitchFamily="34" charset="0"/>
              <a:buChar char="•"/>
            </a:pPr>
            <a:r>
              <a:rPr lang="en-NG" sz="1400" b="1" dirty="0">
                <a:latin typeface="Century Gothic" panose="020B0502020202020204" pitchFamily="34" charset="0"/>
              </a:rPr>
              <a:t>Clinical and scientific credibility</a:t>
            </a:r>
          </a:p>
          <a:p>
            <a:pPr marL="742950" lvl="1" indent="-285750">
              <a:buFont typeface="Arial" panose="020B0604020202020204" pitchFamily="34" charset="0"/>
              <a:buChar char="•"/>
            </a:pPr>
            <a:r>
              <a:rPr lang="en-NG" sz="1400" b="1" dirty="0">
                <a:latin typeface="Century Gothic" panose="020B0502020202020204" pitchFamily="34" charset="0"/>
              </a:rPr>
              <a:t>Intermediary role</a:t>
            </a:r>
          </a:p>
          <a:p>
            <a:pPr marL="742950" lvl="1" indent="-285750">
              <a:buFont typeface="Arial" panose="020B0604020202020204" pitchFamily="34" charset="0"/>
              <a:buChar char="•"/>
            </a:pPr>
            <a:r>
              <a:rPr lang="en-NG" sz="1400" b="1" dirty="0">
                <a:latin typeface="Century Gothic" panose="020B0502020202020204" pitchFamily="34" charset="0"/>
              </a:rPr>
              <a:t>Access to decision-making</a:t>
            </a:r>
          </a:p>
          <a:p>
            <a:pPr lvl="6"/>
            <a:r>
              <a:rPr lang="en-NG" sz="1400" b="1" dirty="0">
                <a:latin typeface="Century Gothic" panose="020B0502020202020204" pitchFamily="34" charset="0"/>
              </a:rPr>
              <a:t>         ~ IAS+</a:t>
            </a:r>
          </a:p>
        </p:txBody>
      </p:sp>
      <p:sp>
        <p:nvSpPr>
          <p:cNvPr id="3" name="TextBox 2">
            <a:extLst>
              <a:ext uri="{FF2B5EF4-FFF2-40B4-BE49-F238E27FC236}">
                <a16:creationId xmlns:a16="http://schemas.microsoft.com/office/drawing/2014/main" id="{C6C43713-0E06-DC20-5491-7D8321495B99}"/>
              </a:ext>
            </a:extLst>
          </p:cNvPr>
          <p:cNvSpPr txBox="1"/>
          <p:nvPr/>
        </p:nvSpPr>
        <p:spPr>
          <a:xfrm>
            <a:off x="1089945" y="1281105"/>
            <a:ext cx="3365941" cy="2546851"/>
          </a:xfrm>
          <a:prstGeom prst="rect">
            <a:avLst/>
          </a:prstGeom>
          <a:noFill/>
        </p:spPr>
        <p:txBody>
          <a:bodyPr wrap="square" rtlCol="0">
            <a:spAutoFit/>
          </a:bodyPr>
          <a:lstStyle/>
          <a:p>
            <a:r>
              <a:rPr lang="en-NG" sz="1450" b="1" dirty="0">
                <a:latin typeface="Calibri" panose="020F0502020204030204" pitchFamily="34" charset="0"/>
                <a:cs typeface="Calibri" panose="020F0502020204030204" pitchFamily="34" charset="0"/>
              </a:rPr>
              <a:t>Map and Plan:</a:t>
            </a:r>
          </a:p>
          <a:p>
            <a:endParaRPr lang="en-NG" sz="1450" dirty="0">
              <a:latin typeface="Calibri" panose="020F0502020204030204" pitchFamily="34" charset="0"/>
              <a:cs typeface="Calibri" panose="020F0502020204030204" pitchFamily="34" charset="0"/>
            </a:endParaRPr>
          </a:p>
          <a:p>
            <a:pPr marL="342900" indent="-342900">
              <a:buAutoNum type="arabicPeriod"/>
            </a:pPr>
            <a:r>
              <a:rPr lang="en-NG" sz="1450" dirty="0">
                <a:latin typeface="Calibri" panose="020F0502020204030204" pitchFamily="34" charset="0"/>
                <a:cs typeface="Calibri" panose="020F0502020204030204" pitchFamily="34" charset="0"/>
              </a:rPr>
              <a:t>Know your facility’s data</a:t>
            </a:r>
          </a:p>
          <a:p>
            <a:pPr marL="342900" indent="-342900">
              <a:buAutoNum type="arabicPeriod"/>
            </a:pPr>
            <a:r>
              <a:rPr lang="en-US" sz="1450" dirty="0">
                <a:solidFill>
                  <a:srgbClr val="1C2833"/>
                </a:solidFill>
                <a:latin typeface="Calibri" panose="020F0502020204030204" pitchFamily="34" charset="0"/>
                <a:ea typeface="Calibri" pitchFamily="34" charset="-122"/>
                <a:cs typeface="Calibri" panose="020F0502020204030204" pitchFamily="34" charset="0"/>
              </a:rPr>
              <a:t>Audit missed NCD screens, ART pickups, stockouts, missed appointments and opportunities</a:t>
            </a:r>
          </a:p>
          <a:p>
            <a:pPr marL="342900" indent="-342900">
              <a:buAutoNum type="arabicPeriod"/>
            </a:pPr>
            <a:r>
              <a:rPr lang="en-US" sz="1450" dirty="0">
                <a:solidFill>
                  <a:srgbClr val="1C2833"/>
                </a:solidFill>
                <a:latin typeface="Calibri" panose="020F0502020204030204" pitchFamily="34" charset="0"/>
                <a:ea typeface="Calibri" pitchFamily="34" charset="-122"/>
                <a:cs typeface="Calibri" panose="020F0502020204030204" pitchFamily="34" charset="0"/>
              </a:rPr>
              <a:t>Basic Excel analysis can surface compelling patterns for management.</a:t>
            </a:r>
          </a:p>
          <a:p>
            <a:pPr marL="342900" indent="-342900">
              <a:buAutoNum type="arabicPeriod"/>
            </a:pPr>
            <a:r>
              <a:rPr lang="en-US" sz="1450" dirty="0">
                <a:solidFill>
                  <a:srgbClr val="1C2833"/>
                </a:solidFill>
                <a:latin typeface="Calibri" panose="020F0502020204030204" pitchFamily="34" charset="0"/>
                <a:cs typeface="Calibri" panose="020F0502020204030204" pitchFamily="34" charset="0"/>
              </a:rPr>
              <a:t>Use basic visuals such as RUNS chart to display quarterly progress and targets</a:t>
            </a:r>
            <a:endParaRPr lang="en-US" sz="1450"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D6A2B4C2-4842-D744-FF9F-9414918E5344}"/>
              </a:ext>
            </a:extLst>
          </p:cNvPr>
          <p:cNvSpPr txBox="1"/>
          <p:nvPr/>
        </p:nvSpPr>
        <p:spPr>
          <a:xfrm>
            <a:off x="8348833" y="1446012"/>
            <a:ext cx="3385802" cy="1754326"/>
          </a:xfrm>
          <a:prstGeom prst="rect">
            <a:avLst/>
          </a:prstGeom>
          <a:noFill/>
        </p:spPr>
        <p:txBody>
          <a:bodyPr wrap="square" rtlCol="0">
            <a:spAutoFit/>
          </a:bodyPr>
          <a:lstStyle/>
          <a:p>
            <a:pPr algn="r"/>
            <a:r>
              <a:rPr lang="en-NG" sz="1400" b="1" dirty="0">
                <a:latin typeface="Calibri" panose="020F0502020204030204" pitchFamily="34" charset="0"/>
                <a:cs typeface="Calibri" panose="020F0502020204030204" pitchFamily="34" charset="0"/>
              </a:rPr>
              <a:t>Quality Improvement Cycles:</a:t>
            </a:r>
          </a:p>
          <a:p>
            <a:endParaRPr lang="en-NG" sz="1400" dirty="0">
              <a:latin typeface="Calibri" panose="020F0502020204030204" pitchFamily="34" charset="0"/>
              <a:cs typeface="Calibri" panose="020F0502020204030204" pitchFamily="34" charset="0"/>
            </a:endParaRPr>
          </a:p>
          <a:p>
            <a:pPr marL="342900" indent="-342900">
              <a:buFont typeface="+mj-lt"/>
              <a:buAutoNum type="arabicPeriod"/>
            </a:pPr>
            <a:r>
              <a:rPr lang="en-US" sz="1600" dirty="0">
                <a:solidFill>
                  <a:srgbClr val="1C2833"/>
                </a:solidFill>
                <a:latin typeface="Calibri" pitchFamily="34" charset="0"/>
                <a:ea typeface="Calibri" pitchFamily="34" charset="-122"/>
                <a:cs typeface="Calibri" pitchFamily="34" charset="-120"/>
              </a:rPr>
              <a:t>Use existing hospital governance structures e.g. infection control, QI, pharmacy &amp; therapeutics,  to </a:t>
            </a:r>
            <a:r>
              <a:rPr lang="en-US" sz="1600" dirty="0" err="1">
                <a:solidFill>
                  <a:srgbClr val="1C2833"/>
                </a:solidFill>
                <a:latin typeface="Calibri" pitchFamily="34" charset="0"/>
                <a:ea typeface="Calibri" pitchFamily="34" charset="-122"/>
                <a:cs typeface="Calibri" pitchFamily="34" charset="-120"/>
              </a:rPr>
              <a:t>institutionalise</a:t>
            </a:r>
            <a:r>
              <a:rPr lang="en-US" sz="1600" dirty="0">
                <a:solidFill>
                  <a:srgbClr val="1C2833"/>
                </a:solidFill>
                <a:latin typeface="Calibri" pitchFamily="34" charset="0"/>
                <a:ea typeface="Calibri" pitchFamily="34" charset="-122"/>
                <a:cs typeface="Calibri" pitchFamily="34" charset="-120"/>
              </a:rPr>
              <a:t> advocacy as part of normal operations.</a:t>
            </a:r>
            <a:endParaRPr lang="en-US" sz="1600" dirty="0"/>
          </a:p>
        </p:txBody>
      </p:sp>
      <p:sp>
        <p:nvSpPr>
          <p:cNvPr id="9" name="TextBox 8">
            <a:extLst>
              <a:ext uri="{FF2B5EF4-FFF2-40B4-BE49-F238E27FC236}">
                <a16:creationId xmlns:a16="http://schemas.microsoft.com/office/drawing/2014/main" id="{7C6C7D55-6491-2C13-FD55-950ECC851133}"/>
              </a:ext>
            </a:extLst>
          </p:cNvPr>
          <p:cNvSpPr txBox="1"/>
          <p:nvPr/>
        </p:nvSpPr>
        <p:spPr>
          <a:xfrm>
            <a:off x="1089945" y="4272841"/>
            <a:ext cx="4336297" cy="1938992"/>
          </a:xfrm>
          <a:prstGeom prst="rect">
            <a:avLst/>
          </a:prstGeom>
          <a:noFill/>
        </p:spPr>
        <p:txBody>
          <a:bodyPr wrap="square" rtlCol="0">
            <a:spAutoFit/>
          </a:bodyPr>
          <a:lstStyle/>
          <a:p>
            <a:r>
              <a:rPr lang="en-NG" sz="1500" b="1" dirty="0">
                <a:latin typeface="Calibri" panose="020F0502020204030204" pitchFamily="34" charset="0"/>
                <a:cs typeface="Calibri" panose="020F0502020204030204" pitchFamily="34" charset="0"/>
              </a:rPr>
              <a:t>Partnership and Collaborations:</a:t>
            </a:r>
          </a:p>
          <a:p>
            <a:endParaRPr lang="en-NG" sz="1500" dirty="0">
              <a:latin typeface="Calibri" panose="020F0502020204030204" pitchFamily="34" charset="0"/>
              <a:cs typeface="Calibri" panose="020F0502020204030204" pitchFamily="34" charset="0"/>
            </a:endParaRPr>
          </a:p>
          <a:p>
            <a:pPr marL="342900" indent="-342900">
              <a:buAutoNum type="arabicPeriod"/>
            </a:pPr>
            <a:r>
              <a:rPr lang="en-NG" sz="1500" dirty="0">
                <a:latin typeface="Calibri" panose="020F0502020204030204" pitchFamily="34" charset="0"/>
                <a:cs typeface="Calibri" panose="020F0502020204030204" pitchFamily="34" charset="0"/>
              </a:rPr>
              <a:t>Inter-clinic/inter-facility collaborations</a:t>
            </a:r>
          </a:p>
          <a:p>
            <a:pPr marL="342900" indent="-342900">
              <a:buFontTx/>
              <a:buAutoNum type="arabicPeriod"/>
            </a:pPr>
            <a:r>
              <a:rPr lang="en-US" sz="1500" dirty="0">
                <a:solidFill>
                  <a:srgbClr val="1C2833"/>
                </a:solidFill>
                <a:latin typeface="Calibri" panose="020F0502020204030204" pitchFamily="34" charset="0"/>
                <a:ea typeface="Calibri" pitchFamily="34" charset="-122"/>
                <a:cs typeface="Calibri" panose="020F0502020204030204" pitchFamily="34" charset="0"/>
              </a:rPr>
              <a:t>Partnership with research institutions/</a:t>
            </a:r>
            <a:r>
              <a:rPr lang="en-US" sz="1500" dirty="0" err="1">
                <a:solidFill>
                  <a:srgbClr val="1C2833"/>
                </a:solidFill>
                <a:latin typeface="Calibri" panose="020F0502020204030204" pitchFamily="34" charset="0"/>
                <a:ea typeface="Calibri" pitchFamily="34" charset="-122"/>
                <a:cs typeface="Calibri" panose="020F0502020204030204" pitchFamily="34" charset="0"/>
              </a:rPr>
              <a:t>centres</a:t>
            </a:r>
            <a:r>
              <a:rPr lang="en-US" sz="1500" dirty="0">
                <a:solidFill>
                  <a:srgbClr val="1C2833"/>
                </a:solidFill>
                <a:latin typeface="Calibri" panose="020F0502020204030204" pitchFamily="34" charset="0"/>
                <a:ea typeface="Calibri" pitchFamily="34" charset="-122"/>
                <a:cs typeface="Calibri" panose="020F0502020204030204" pitchFamily="34" charset="0"/>
              </a:rPr>
              <a:t> and PLHIV networks </a:t>
            </a:r>
            <a:r>
              <a:rPr lang="en-US" sz="1500" dirty="0">
                <a:solidFill>
                  <a:srgbClr val="1C2833"/>
                </a:solidFill>
                <a:latin typeface="Calibri" pitchFamily="34" charset="0"/>
                <a:ea typeface="Calibri" pitchFamily="34" charset="-122"/>
                <a:cs typeface="Calibri" pitchFamily="34" charset="-120"/>
              </a:rPr>
              <a:t>give clinicians a collective platform to engage with relevant ministries.</a:t>
            </a:r>
            <a:endParaRPr lang="en-US" sz="1500" dirty="0">
              <a:solidFill>
                <a:srgbClr val="1C2833"/>
              </a:solidFill>
              <a:latin typeface="Calibri" panose="020F0502020204030204" pitchFamily="34" charset="0"/>
              <a:ea typeface="Calibri" pitchFamily="34" charset="-122"/>
              <a:cs typeface="Calibri" panose="020F0502020204030204" pitchFamily="34" charset="0"/>
            </a:endParaRPr>
          </a:p>
          <a:p>
            <a:pPr marL="342900" indent="-342900">
              <a:buFontTx/>
              <a:buAutoNum type="arabicPeriod"/>
            </a:pPr>
            <a:r>
              <a:rPr lang="en-US" sz="1500" dirty="0">
                <a:solidFill>
                  <a:srgbClr val="1C2833"/>
                </a:solidFill>
                <a:latin typeface="Calibri" pitchFamily="34" charset="0"/>
                <a:ea typeface="Calibri" pitchFamily="34" charset="-122"/>
                <a:cs typeface="Calibri" pitchFamily="34" charset="-120"/>
              </a:rPr>
              <a:t>State HIV </a:t>
            </a:r>
            <a:r>
              <a:rPr lang="en-US" sz="1500" dirty="0" err="1">
                <a:solidFill>
                  <a:srgbClr val="1C2833"/>
                </a:solidFill>
                <a:latin typeface="Calibri" pitchFamily="34" charset="0"/>
                <a:ea typeface="Calibri" pitchFamily="34" charset="-122"/>
                <a:cs typeface="Calibri" pitchFamily="34" charset="-120"/>
              </a:rPr>
              <a:t>programme</a:t>
            </a:r>
            <a:r>
              <a:rPr lang="en-US" sz="1500" dirty="0">
                <a:solidFill>
                  <a:srgbClr val="1C2833"/>
                </a:solidFill>
                <a:latin typeface="Calibri" pitchFamily="34" charset="0"/>
                <a:ea typeface="Calibri" pitchFamily="34" charset="-122"/>
                <a:cs typeface="Calibri" pitchFamily="34" charset="-120"/>
              </a:rPr>
              <a:t> reviews (quarterly and annual) are the primary decision-making forum.</a:t>
            </a:r>
            <a:endParaRPr lang="en-US" sz="1500" dirty="0"/>
          </a:p>
        </p:txBody>
      </p:sp>
      <p:sp>
        <p:nvSpPr>
          <p:cNvPr id="12" name="TextBox 11">
            <a:extLst>
              <a:ext uri="{FF2B5EF4-FFF2-40B4-BE49-F238E27FC236}">
                <a16:creationId xmlns:a16="http://schemas.microsoft.com/office/drawing/2014/main" id="{755E2ABD-8F88-DF21-C9D5-101B920B1CEA}"/>
              </a:ext>
            </a:extLst>
          </p:cNvPr>
          <p:cNvSpPr txBox="1"/>
          <p:nvPr/>
        </p:nvSpPr>
        <p:spPr>
          <a:xfrm>
            <a:off x="6869638" y="4528562"/>
            <a:ext cx="4666178" cy="1600438"/>
          </a:xfrm>
          <a:prstGeom prst="rect">
            <a:avLst/>
          </a:prstGeom>
          <a:noFill/>
        </p:spPr>
        <p:txBody>
          <a:bodyPr wrap="square" rtlCol="0">
            <a:spAutoFit/>
          </a:bodyPr>
          <a:lstStyle/>
          <a:p>
            <a:pPr lvl="4"/>
            <a:endParaRPr lang="en-NG" sz="1400" b="1" dirty="0">
              <a:latin typeface="Calibri" panose="020F0502020204030204" pitchFamily="34" charset="0"/>
              <a:cs typeface="Calibri" panose="020F0502020204030204" pitchFamily="34" charset="0"/>
            </a:endParaRPr>
          </a:p>
          <a:p>
            <a:endParaRPr lang="en-NG" sz="1400" dirty="0">
              <a:latin typeface="Calibri" panose="020F0502020204030204" pitchFamily="34" charset="0"/>
              <a:cs typeface="Calibri" panose="020F0502020204030204" pitchFamily="34" charset="0"/>
            </a:endParaRPr>
          </a:p>
          <a:p>
            <a:pPr marL="342900" indent="-342900">
              <a:buAutoNum type="arabicPeriod"/>
            </a:pPr>
            <a:r>
              <a:rPr lang="en-GB" sz="1400" dirty="0">
                <a:latin typeface="Calibri" panose="020F0502020204030204" pitchFamily="34" charset="0"/>
                <a:cs typeface="Calibri" panose="020F0502020204030204" pitchFamily="34" charset="0"/>
              </a:rPr>
              <a:t>Write a one-page policy brief or “best practices” </a:t>
            </a:r>
            <a:r>
              <a:rPr lang="en-US" sz="1400" dirty="0" err="1">
                <a:solidFill>
                  <a:srgbClr val="1C2833"/>
                </a:solidFill>
                <a:latin typeface="Calibri" pitchFamily="34" charset="0"/>
                <a:ea typeface="Calibri" pitchFamily="34" charset="-122"/>
                <a:cs typeface="Calibri" pitchFamily="34" charset="-120"/>
              </a:rPr>
              <a:t>showIng</a:t>
            </a:r>
            <a:r>
              <a:rPr lang="en-US" sz="1400" dirty="0">
                <a:solidFill>
                  <a:srgbClr val="1C2833"/>
                </a:solidFill>
                <a:latin typeface="Calibri" pitchFamily="34" charset="0"/>
                <a:ea typeface="Calibri" pitchFamily="34" charset="-122"/>
                <a:cs typeface="Calibri" pitchFamily="34" charset="-120"/>
              </a:rPr>
              <a:t> a working solution from your site</a:t>
            </a:r>
            <a:endParaRPr lang="en-GB" sz="1400" dirty="0">
              <a:latin typeface="Calibri" panose="020F0502020204030204" pitchFamily="34" charset="0"/>
              <a:cs typeface="Calibri" panose="020F0502020204030204" pitchFamily="34" charset="0"/>
            </a:endParaRPr>
          </a:p>
          <a:p>
            <a:pPr marL="342900" indent="-342900">
              <a:buFontTx/>
              <a:buAutoNum type="arabicPeriod"/>
            </a:pPr>
            <a:r>
              <a:rPr lang="en-US" sz="1400" dirty="0">
                <a:solidFill>
                  <a:srgbClr val="1C2833"/>
                </a:solidFill>
                <a:latin typeface="Calibri" panose="020F0502020204030204" pitchFamily="34" charset="0"/>
                <a:ea typeface="Calibri" pitchFamily="34" charset="-122"/>
                <a:cs typeface="Calibri" panose="020F0502020204030204" pitchFamily="34" charset="0"/>
              </a:rPr>
              <a:t>Submit good and compelling evidence for conference presentations and journal publications (including case reports)</a:t>
            </a:r>
          </a:p>
        </p:txBody>
      </p:sp>
      <p:sp>
        <p:nvSpPr>
          <p:cNvPr id="13" name="TextBox 12">
            <a:extLst>
              <a:ext uri="{FF2B5EF4-FFF2-40B4-BE49-F238E27FC236}">
                <a16:creationId xmlns:a16="http://schemas.microsoft.com/office/drawing/2014/main" id="{4AA67FE7-6223-0B66-2E37-F1766802F43C}"/>
              </a:ext>
            </a:extLst>
          </p:cNvPr>
          <p:cNvSpPr txBox="1"/>
          <p:nvPr/>
        </p:nvSpPr>
        <p:spPr>
          <a:xfrm>
            <a:off x="7363839" y="4225707"/>
            <a:ext cx="3103124" cy="323165"/>
          </a:xfrm>
          <a:prstGeom prst="rect">
            <a:avLst/>
          </a:prstGeom>
          <a:noFill/>
        </p:spPr>
        <p:txBody>
          <a:bodyPr wrap="square" rtlCol="0">
            <a:spAutoFit/>
          </a:bodyPr>
          <a:lstStyle/>
          <a:p>
            <a:r>
              <a:rPr lang="en-NG" sz="1500" b="1" dirty="0">
                <a:latin typeface="Calibri" panose="020F0502020204030204" pitchFamily="34" charset="0"/>
                <a:cs typeface="Calibri" panose="020F0502020204030204" pitchFamily="34" charset="0"/>
              </a:rPr>
              <a:t>Write, Disseminate and Publish</a:t>
            </a:r>
          </a:p>
        </p:txBody>
      </p:sp>
    </p:spTree>
    <p:extLst>
      <p:ext uri="{BB962C8B-B14F-4D97-AF65-F5344CB8AC3E}">
        <p14:creationId xmlns:p14="http://schemas.microsoft.com/office/powerpoint/2010/main" val="393133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0" grpId="0" animBg="1"/>
      <p:bldP spid="3" grpId="0"/>
      <p:bldP spid="8" grpId="0"/>
      <p:bldP spid="9"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A0A72-2A15-929D-9F9C-62A26EC7207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D5B542A-1BF5-FE6D-4D23-1AA8AC0E8F8E}"/>
              </a:ext>
            </a:extLst>
          </p:cNvPr>
          <p:cNvSpPr>
            <a:spLocks noGrp="1"/>
          </p:cNvSpPr>
          <p:nvPr>
            <p:ph type="title"/>
          </p:nvPr>
        </p:nvSpPr>
        <p:spPr>
          <a:xfrm>
            <a:off x="1181124" y="716451"/>
            <a:ext cx="10366562" cy="884292"/>
          </a:xfrm>
        </p:spPr>
        <p:txBody>
          <a:bodyPr/>
          <a:lstStyle/>
          <a:p>
            <a:r>
              <a:rPr lang="en-GB" sz="3200" noProof="0" dirty="0"/>
              <a:t>Other a</a:t>
            </a:r>
            <a:r>
              <a:rPr lang="en-GB" sz="3200" dirty="0" err="1"/>
              <a:t>dvocacy</a:t>
            </a:r>
            <a:r>
              <a:rPr lang="en-GB" sz="3200" dirty="0"/>
              <a:t> strategies advancing HIV care in Nigeria</a:t>
            </a:r>
            <a:endParaRPr lang="en-GB" sz="3200" noProof="0" dirty="0"/>
          </a:p>
        </p:txBody>
      </p:sp>
      <p:sp>
        <p:nvSpPr>
          <p:cNvPr id="3" name="Inhaltsplatzhalter 2">
            <a:extLst>
              <a:ext uri="{FF2B5EF4-FFF2-40B4-BE49-F238E27FC236}">
                <a16:creationId xmlns:a16="http://schemas.microsoft.com/office/drawing/2014/main" id="{16DAB0CC-4FE7-A3A1-C8A9-EC7554F0E921}"/>
              </a:ext>
            </a:extLst>
          </p:cNvPr>
          <p:cNvSpPr>
            <a:spLocks noGrp="1"/>
          </p:cNvSpPr>
          <p:nvPr>
            <p:ph idx="1"/>
          </p:nvPr>
        </p:nvSpPr>
        <p:spPr>
          <a:xfrm>
            <a:off x="557230" y="1730548"/>
            <a:ext cx="11402081" cy="2118121"/>
          </a:xfrm>
        </p:spPr>
        <p:txBody>
          <a:bodyPr/>
          <a:lstStyle/>
          <a:p>
            <a:pPr marL="0" indent="0">
              <a:buNone/>
            </a:pPr>
            <a:endParaRPr lang="en-GB" noProof="0" dirty="0"/>
          </a:p>
          <a:p>
            <a:r>
              <a:rPr lang="en-GB" b="1" dirty="0"/>
              <a:t>Client feedback mechanisms </a:t>
            </a:r>
            <a:r>
              <a:rPr lang="en-GB" dirty="0"/>
              <a:t>via client satisfaction (clinic exit) surveys as a tool to gain insights into client experience and areas for improvement </a:t>
            </a:r>
          </a:p>
          <a:p>
            <a:endParaRPr lang="en-GB" noProof="0" dirty="0"/>
          </a:p>
          <a:p>
            <a:r>
              <a:rPr lang="en-GB" b="1" dirty="0"/>
              <a:t>Routine hands-on capacity-building</a:t>
            </a:r>
            <a:r>
              <a:rPr lang="en-GB" dirty="0"/>
              <a:t>, leveraging existing meetings and gatherings to improve the quality of service delivery. </a:t>
            </a:r>
            <a:endParaRPr lang="en-GB" noProof="0" dirty="0"/>
          </a:p>
        </p:txBody>
      </p:sp>
      <p:sp>
        <p:nvSpPr>
          <p:cNvPr id="4" name="Shape 18">
            <a:extLst>
              <a:ext uri="{FF2B5EF4-FFF2-40B4-BE49-F238E27FC236}">
                <a16:creationId xmlns:a16="http://schemas.microsoft.com/office/drawing/2014/main" id="{113A7191-9967-704F-942C-4B100478C2F2}"/>
              </a:ext>
            </a:extLst>
          </p:cNvPr>
          <p:cNvSpPr/>
          <p:nvPr/>
        </p:nvSpPr>
        <p:spPr>
          <a:xfrm>
            <a:off x="600771" y="4072135"/>
            <a:ext cx="10990456" cy="1909490"/>
          </a:xfrm>
          <a:prstGeom prst="roundRect">
            <a:avLst>
              <a:gd name="adj" fmla="val 7742"/>
            </a:avLst>
          </a:prstGeom>
          <a:solidFill>
            <a:schemeClr val="accent6">
              <a:lumMod val="10000"/>
              <a:lumOff val="90000"/>
            </a:schemeClr>
          </a:solidFill>
          <a:ln/>
          <a:effectLst>
            <a:outerShdw blurRad="101600" dist="38100" dir="2700000" algn="bl" rotWithShape="0">
              <a:srgbClr val="000000">
                <a:alpha val="12000"/>
              </a:srgbClr>
            </a:outerShdw>
          </a:effectLst>
        </p:spPr>
        <p:txBody>
          <a:bodyPr/>
          <a:lstStyle/>
          <a:p>
            <a:pPr algn="ctr"/>
            <a:endParaRPr lang="en-GB" dirty="0"/>
          </a:p>
          <a:p>
            <a:pPr algn="ctr"/>
            <a:endParaRPr lang="en-GB" dirty="0"/>
          </a:p>
        </p:txBody>
      </p:sp>
      <p:sp>
        <p:nvSpPr>
          <p:cNvPr id="5" name="Titel 1">
            <a:extLst>
              <a:ext uri="{FF2B5EF4-FFF2-40B4-BE49-F238E27FC236}">
                <a16:creationId xmlns:a16="http://schemas.microsoft.com/office/drawing/2014/main" id="{76B5A064-676A-9778-F502-791303046BC3}"/>
              </a:ext>
            </a:extLst>
          </p:cNvPr>
          <p:cNvSpPr txBox="1">
            <a:spLocks/>
          </p:cNvSpPr>
          <p:nvPr/>
        </p:nvSpPr>
        <p:spPr bwMode="gray">
          <a:xfrm>
            <a:off x="4573588" y="4221185"/>
            <a:ext cx="2957739" cy="442146"/>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4200" b="1" kern="1200">
                <a:solidFill>
                  <a:schemeClr val="tx1"/>
                </a:solidFill>
                <a:latin typeface="+mj-lt"/>
                <a:ea typeface="+mj-ea"/>
                <a:cs typeface="+mj-cs"/>
              </a:defRPr>
            </a:lvl1pPr>
          </a:lstStyle>
          <a:p>
            <a:pPr algn="ctr"/>
            <a:r>
              <a:rPr lang="en-GB" sz="2000" dirty="0">
                <a:latin typeface="Century Gothic" panose="020B0502020202020204" pitchFamily="34" charset="0"/>
              </a:rPr>
              <a:t>For example:</a:t>
            </a:r>
          </a:p>
        </p:txBody>
      </p:sp>
      <p:sp>
        <p:nvSpPr>
          <p:cNvPr id="6" name="TextBox 5">
            <a:extLst>
              <a:ext uri="{FF2B5EF4-FFF2-40B4-BE49-F238E27FC236}">
                <a16:creationId xmlns:a16="http://schemas.microsoft.com/office/drawing/2014/main" id="{FBA1F7DF-B337-D316-2AF4-6C641D276EFE}"/>
              </a:ext>
            </a:extLst>
          </p:cNvPr>
          <p:cNvSpPr txBox="1"/>
          <p:nvPr/>
        </p:nvSpPr>
        <p:spPr>
          <a:xfrm>
            <a:off x="6529137" y="6208295"/>
            <a:ext cx="184731" cy="369332"/>
          </a:xfrm>
          <a:prstGeom prst="rect">
            <a:avLst/>
          </a:prstGeom>
          <a:noFill/>
        </p:spPr>
        <p:txBody>
          <a:bodyPr wrap="none" rtlCol="0">
            <a:spAutoFit/>
          </a:bodyPr>
          <a:lstStyle/>
          <a:p>
            <a:endParaRPr lang="en-US" dirty="0"/>
          </a:p>
        </p:txBody>
      </p:sp>
      <p:sp>
        <p:nvSpPr>
          <p:cNvPr id="7" name="TextBox 6">
            <a:extLst>
              <a:ext uri="{FF2B5EF4-FFF2-40B4-BE49-F238E27FC236}">
                <a16:creationId xmlns:a16="http://schemas.microsoft.com/office/drawing/2014/main" id="{C2D35BC5-FFCD-C21E-49ED-D8CF13DA70FB}"/>
              </a:ext>
            </a:extLst>
          </p:cNvPr>
          <p:cNvSpPr txBox="1"/>
          <p:nvPr/>
        </p:nvSpPr>
        <p:spPr>
          <a:xfrm>
            <a:off x="818744" y="4831625"/>
            <a:ext cx="10554511" cy="923330"/>
          </a:xfrm>
          <a:prstGeom prst="rect">
            <a:avLst/>
          </a:prstGeom>
          <a:noFill/>
        </p:spPr>
        <p:txBody>
          <a:bodyPr wrap="square" rtlCol="0">
            <a:spAutoFit/>
          </a:bodyPr>
          <a:lstStyle/>
          <a:p>
            <a:pPr algn="ctr"/>
            <a:r>
              <a:rPr lang="en-GB" dirty="0"/>
              <a:t>To support </a:t>
            </a:r>
            <a:r>
              <a:rPr lang="en-GB" dirty="0" err="1"/>
              <a:t>PrEP</a:t>
            </a:r>
            <a:r>
              <a:rPr lang="en-GB" dirty="0"/>
              <a:t> optimisation and integration with STI, GBV and SRH services, WHO, in collaboration with FMOH-NASCP, recently conducted a national training-of-trainers across states for healthcare workers traditionally outside the </a:t>
            </a:r>
            <a:r>
              <a:rPr lang="en-GB" dirty="0" err="1"/>
              <a:t>PrEP</a:t>
            </a:r>
            <a:r>
              <a:rPr lang="en-GB" dirty="0"/>
              <a:t> space</a:t>
            </a:r>
            <a:endParaRPr lang="en-NG" dirty="0">
              <a:solidFill>
                <a:prstClr val="black"/>
              </a:solidFill>
              <a:latin typeface="Calibri" panose="020F0502020204030204"/>
            </a:endParaRPr>
          </a:p>
        </p:txBody>
      </p:sp>
    </p:spTree>
    <p:extLst>
      <p:ext uri="{BB962C8B-B14F-4D97-AF65-F5344CB8AC3E}">
        <p14:creationId xmlns:p14="http://schemas.microsoft.com/office/powerpoint/2010/main" val="3023787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F5F59-4A83-D0E5-B841-EB4DB347662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7F66880-8CCE-D4EA-8D28-ED054C7A27AB}"/>
              </a:ext>
            </a:extLst>
          </p:cNvPr>
          <p:cNvSpPr>
            <a:spLocks noGrp="1"/>
          </p:cNvSpPr>
          <p:nvPr>
            <p:ph type="title"/>
          </p:nvPr>
        </p:nvSpPr>
        <p:spPr>
          <a:xfrm>
            <a:off x="1494176" y="493808"/>
            <a:ext cx="9358881" cy="629769"/>
          </a:xfrm>
        </p:spPr>
        <p:txBody>
          <a:bodyPr/>
          <a:lstStyle/>
          <a:p>
            <a:r>
              <a:rPr lang="en-GB" sz="3200" noProof="0" dirty="0">
                <a:latin typeface="Century Gothic" panose="020B0502020202020204" pitchFamily="34" charset="0"/>
              </a:rPr>
              <a:t>Advocacy strategies for diverse stakeholders</a:t>
            </a:r>
          </a:p>
        </p:txBody>
      </p:sp>
      <p:sp>
        <p:nvSpPr>
          <p:cNvPr id="6" name="TextBox 5">
            <a:extLst>
              <a:ext uri="{FF2B5EF4-FFF2-40B4-BE49-F238E27FC236}">
                <a16:creationId xmlns:a16="http://schemas.microsoft.com/office/drawing/2014/main" id="{332F1F08-3D80-EADD-231D-186C876CFC79}"/>
              </a:ext>
            </a:extLst>
          </p:cNvPr>
          <p:cNvSpPr txBox="1"/>
          <p:nvPr/>
        </p:nvSpPr>
        <p:spPr>
          <a:xfrm>
            <a:off x="782425" y="1296185"/>
            <a:ext cx="3497344" cy="5354425"/>
          </a:xfrm>
          <a:prstGeom prst="rect">
            <a:avLst/>
          </a:prstGeom>
          <a:solidFill>
            <a:schemeClr val="accent3">
              <a:lumMod val="20000"/>
              <a:lumOff val="80000"/>
            </a:schemeClr>
          </a:solidFill>
        </p:spPr>
        <p:txBody>
          <a:bodyPr wrap="square" rtlCol="0">
            <a:spAutoFit/>
          </a:bodyPr>
          <a:lstStyle/>
          <a:p>
            <a:endParaRPr lang="en-NG" dirty="0"/>
          </a:p>
        </p:txBody>
      </p:sp>
      <p:sp>
        <p:nvSpPr>
          <p:cNvPr id="8" name="TextBox 7">
            <a:extLst>
              <a:ext uri="{FF2B5EF4-FFF2-40B4-BE49-F238E27FC236}">
                <a16:creationId xmlns:a16="http://schemas.microsoft.com/office/drawing/2014/main" id="{7D655980-BE85-2087-F820-3E6DB59A643B}"/>
              </a:ext>
            </a:extLst>
          </p:cNvPr>
          <p:cNvSpPr txBox="1"/>
          <p:nvPr/>
        </p:nvSpPr>
        <p:spPr>
          <a:xfrm>
            <a:off x="4434845" y="1296185"/>
            <a:ext cx="3799716" cy="5364000"/>
          </a:xfrm>
          <a:prstGeom prst="rect">
            <a:avLst/>
          </a:prstGeom>
          <a:solidFill>
            <a:schemeClr val="accent4">
              <a:lumMod val="20000"/>
              <a:lumOff val="80000"/>
            </a:schemeClr>
          </a:solidFill>
        </p:spPr>
        <p:txBody>
          <a:bodyPr wrap="square" rtlCol="0">
            <a:spAutoFit/>
          </a:bodyPr>
          <a:lstStyle/>
          <a:p>
            <a:endParaRPr lang="en-NG" dirty="0"/>
          </a:p>
        </p:txBody>
      </p:sp>
      <p:sp>
        <p:nvSpPr>
          <p:cNvPr id="9" name="TextBox 8">
            <a:extLst>
              <a:ext uri="{FF2B5EF4-FFF2-40B4-BE49-F238E27FC236}">
                <a16:creationId xmlns:a16="http://schemas.microsoft.com/office/drawing/2014/main" id="{97A256C3-0F74-B8A1-5471-FACFC0051E19}"/>
              </a:ext>
            </a:extLst>
          </p:cNvPr>
          <p:cNvSpPr txBox="1"/>
          <p:nvPr/>
        </p:nvSpPr>
        <p:spPr>
          <a:xfrm>
            <a:off x="8511691" y="1338606"/>
            <a:ext cx="3300095" cy="5328000"/>
          </a:xfrm>
          <a:prstGeom prst="rect">
            <a:avLst/>
          </a:prstGeom>
          <a:solidFill>
            <a:schemeClr val="accent5">
              <a:lumMod val="20000"/>
              <a:lumOff val="80000"/>
            </a:schemeClr>
          </a:solidFill>
        </p:spPr>
        <p:txBody>
          <a:bodyPr wrap="square" rtlCol="0">
            <a:spAutoFit/>
          </a:bodyPr>
          <a:lstStyle/>
          <a:p>
            <a:endParaRPr lang="en-NG" dirty="0"/>
          </a:p>
        </p:txBody>
      </p:sp>
      <p:sp>
        <p:nvSpPr>
          <p:cNvPr id="10" name="TextBox 9">
            <a:extLst>
              <a:ext uri="{FF2B5EF4-FFF2-40B4-BE49-F238E27FC236}">
                <a16:creationId xmlns:a16="http://schemas.microsoft.com/office/drawing/2014/main" id="{D421C735-EC5E-01CF-A1F1-B0478A7B3CDA}"/>
              </a:ext>
            </a:extLst>
          </p:cNvPr>
          <p:cNvSpPr txBox="1"/>
          <p:nvPr/>
        </p:nvSpPr>
        <p:spPr>
          <a:xfrm>
            <a:off x="831915" y="1395733"/>
            <a:ext cx="3398363" cy="353943"/>
          </a:xfrm>
          <a:prstGeom prst="rect">
            <a:avLst/>
          </a:prstGeom>
          <a:solidFill>
            <a:schemeClr val="accent3">
              <a:lumMod val="40000"/>
              <a:lumOff val="60000"/>
            </a:schemeClr>
          </a:solidFill>
          <a:ln w="9525">
            <a:solidFill>
              <a:schemeClr val="tx1"/>
            </a:solidFill>
          </a:ln>
        </p:spPr>
        <p:txBody>
          <a:bodyPr wrap="square" rtlCol="0">
            <a:spAutoFit/>
          </a:bodyPr>
          <a:lstStyle/>
          <a:p>
            <a:pPr algn="ctr"/>
            <a:r>
              <a:rPr lang="en-NG" sz="1700" b="1" dirty="0"/>
              <a:t>Health systems leadership</a:t>
            </a:r>
          </a:p>
        </p:txBody>
      </p:sp>
      <p:sp>
        <p:nvSpPr>
          <p:cNvPr id="11" name="TextBox 10">
            <a:extLst>
              <a:ext uri="{FF2B5EF4-FFF2-40B4-BE49-F238E27FC236}">
                <a16:creationId xmlns:a16="http://schemas.microsoft.com/office/drawing/2014/main" id="{D70CDE4B-0EAE-724E-2864-936A982CE0A6}"/>
              </a:ext>
            </a:extLst>
          </p:cNvPr>
          <p:cNvSpPr txBox="1"/>
          <p:nvPr/>
        </p:nvSpPr>
        <p:spPr>
          <a:xfrm>
            <a:off x="4696548" y="1444886"/>
            <a:ext cx="3398363" cy="353943"/>
          </a:xfrm>
          <a:prstGeom prst="rect">
            <a:avLst/>
          </a:prstGeom>
          <a:solidFill>
            <a:schemeClr val="accent4">
              <a:lumMod val="40000"/>
              <a:lumOff val="60000"/>
            </a:schemeClr>
          </a:solidFill>
          <a:ln w="9525">
            <a:solidFill>
              <a:schemeClr val="tx1"/>
            </a:solidFill>
          </a:ln>
        </p:spPr>
        <p:txBody>
          <a:bodyPr wrap="square" rtlCol="0">
            <a:spAutoFit/>
          </a:bodyPr>
          <a:lstStyle/>
          <a:p>
            <a:pPr algn="ctr"/>
            <a:r>
              <a:rPr lang="en-NG" sz="1700" b="1" dirty="0"/>
              <a:t>Administrators</a:t>
            </a:r>
          </a:p>
        </p:txBody>
      </p:sp>
      <p:sp>
        <p:nvSpPr>
          <p:cNvPr id="12" name="TextBox 11">
            <a:extLst>
              <a:ext uri="{FF2B5EF4-FFF2-40B4-BE49-F238E27FC236}">
                <a16:creationId xmlns:a16="http://schemas.microsoft.com/office/drawing/2014/main" id="{725CA184-A309-75E6-128D-B81A59772E36}"/>
              </a:ext>
            </a:extLst>
          </p:cNvPr>
          <p:cNvSpPr txBox="1"/>
          <p:nvPr/>
        </p:nvSpPr>
        <p:spPr>
          <a:xfrm>
            <a:off x="8768644" y="1429948"/>
            <a:ext cx="2640931" cy="353943"/>
          </a:xfrm>
          <a:prstGeom prst="rect">
            <a:avLst/>
          </a:prstGeom>
          <a:solidFill>
            <a:schemeClr val="accent5">
              <a:lumMod val="40000"/>
              <a:lumOff val="60000"/>
            </a:schemeClr>
          </a:solidFill>
          <a:ln w="9525">
            <a:solidFill>
              <a:schemeClr val="tx1"/>
            </a:solidFill>
          </a:ln>
        </p:spPr>
        <p:txBody>
          <a:bodyPr wrap="square" rtlCol="0">
            <a:spAutoFit/>
          </a:bodyPr>
          <a:lstStyle/>
          <a:p>
            <a:pPr algn="ctr"/>
            <a:r>
              <a:rPr lang="en-NG" sz="1700" b="1" dirty="0"/>
              <a:t>Funders</a:t>
            </a:r>
          </a:p>
        </p:txBody>
      </p:sp>
      <p:sp>
        <p:nvSpPr>
          <p:cNvPr id="13" name="TextBox 12">
            <a:extLst>
              <a:ext uri="{FF2B5EF4-FFF2-40B4-BE49-F238E27FC236}">
                <a16:creationId xmlns:a16="http://schemas.microsoft.com/office/drawing/2014/main" id="{14E9BA86-6B89-DBA3-4E86-4F1873E17547}"/>
              </a:ext>
            </a:extLst>
          </p:cNvPr>
          <p:cNvSpPr txBox="1"/>
          <p:nvPr/>
        </p:nvSpPr>
        <p:spPr>
          <a:xfrm>
            <a:off x="8636772" y="1951348"/>
            <a:ext cx="3049932" cy="4770537"/>
          </a:xfrm>
          <a:prstGeom prst="rect">
            <a:avLst/>
          </a:prstGeom>
          <a:noFill/>
        </p:spPr>
        <p:txBody>
          <a:bodyPr wrap="square" rtlCol="0">
            <a:spAutoFit/>
          </a:bodyPr>
          <a:lstStyle/>
          <a:p>
            <a:pPr marL="285750" indent="-285750">
              <a:buFont typeface="Arial" panose="020B0604020202020204" pitchFamily="34" charset="0"/>
              <a:buChar char="•"/>
            </a:pPr>
            <a:r>
              <a:rPr lang="en-NG" sz="1600" dirty="0">
                <a:latin typeface="Calibri" panose="020F0502020204030204" pitchFamily="34" charset="0"/>
                <a:cs typeface="Calibri" panose="020F0502020204030204" pitchFamily="34" charset="0"/>
              </a:rPr>
              <a:t>Funders respond to data-driven </a:t>
            </a:r>
            <a:r>
              <a:rPr lang="en-GB" sz="1600" dirty="0">
                <a:latin typeface="Calibri" panose="020F0502020204030204" pitchFamily="34" charset="0"/>
                <a:cs typeface="Calibri" panose="020F0502020204030204" pitchFamily="34" charset="0"/>
              </a:rPr>
              <a:t>interventions</a:t>
            </a:r>
            <a:r>
              <a:rPr lang="en-NG" sz="1600" dirty="0">
                <a:latin typeface="Calibri" panose="020F0502020204030204" pitchFamily="34" charset="0"/>
                <a:cs typeface="Calibri" panose="020F0502020204030204" pitchFamily="34" charset="0"/>
              </a:rPr>
              <a:t> and outcomes</a:t>
            </a:r>
          </a:p>
          <a:p>
            <a:pPr marL="285750" indent="-285750">
              <a:buFont typeface="Arial" panose="020B0604020202020204" pitchFamily="34" charset="0"/>
              <a:buChar char="•"/>
            </a:pPr>
            <a:endParaRPr lang="en-NG" sz="16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NG" sz="1600" dirty="0">
                <a:latin typeface="Calibri" panose="020F0502020204030204" pitchFamily="34" charset="0"/>
                <a:cs typeface="Calibri" panose="020F0502020204030204" pitchFamily="34" charset="0"/>
              </a:rPr>
              <a:t>SMART project objectives</a:t>
            </a:r>
          </a:p>
          <a:p>
            <a:pPr marL="285750" indent="-285750">
              <a:buFont typeface="Arial" panose="020B0604020202020204" pitchFamily="34" charset="0"/>
              <a:buChar char="•"/>
            </a:pPr>
            <a:endParaRPr lang="en-NG" sz="16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NG" sz="1600" dirty="0">
                <a:latin typeface="Calibri" panose="020F0502020204030204" pitchFamily="34" charset="0"/>
                <a:cs typeface="Calibri" panose="020F0502020204030204" pitchFamily="34" charset="0"/>
              </a:rPr>
              <a:t>Think like a marketer! – the elevator pitch strategy</a:t>
            </a:r>
          </a:p>
          <a:p>
            <a:pPr marL="285750" indent="-285750">
              <a:buFont typeface="Arial" panose="020B0604020202020204" pitchFamily="34" charset="0"/>
              <a:buChar char="•"/>
            </a:pPr>
            <a:endParaRPr lang="en-NG" sz="16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NG" sz="1600" dirty="0">
                <a:latin typeface="Calibri" panose="020F0502020204030204" pitchFamily="34" charset="0"/>
                <a:cs typeface="Calibri" panose="020F0502020204030204" pitchFamily="34" charset="0"/>
              </a:rPr>
              <a:t>Invest in transparency</a:t>
            </a:r>
          </a:p>
          <a:p>
            <a:pPr marL="285750" indent="-285750">
              <a:buFont typeface="Arial" panose="020B0604020202020204" pitchFamily="34" charset="0"/>
              <a:buChar char="•"/>
            </a:pPr>
            <a:endParaRPr lang="en-NG" sz="16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NG" sz="1600" dirty="0">
                <a:latin typeface="Calibri" panose="020F0502020204030204" pitchFamily="34" charset="0"/>
                <a:cs typeface="Calibri" panose="020F0502020204030204" pitchFamily="34" charset="0"/>
              </a:rPr>
              <a:t>Build trust</a:t>
            </a:r>
            <a:r>
              <a:rPr lang="en-US" sz="1600" dirty="0">
                <a:solidFill>
                  <a:srgbClr val="1C2833"/>
                </a:solidFill>
                <a:latin typeface="Calibri" panose="020F0502020204030204" pitchFamily="34" charset="0"/>
                <a:ea typeface="Calibri" pitchFamily="34" charset="-122"/>
                <a:cs typeface="Calibri" panose="020F0502020204030204" pitchFamily="34" charset="0"/>
              </a:rPr>
              <a:t> with funder country offices (CDC Nigeria). Invest in long-term relationships</a:t>
            </a:r>
          </a:p>
          <a:p>
            <a:pPr marL="285750" indent="-285750">
              <a:buFont typeface="Arial" panose="020B0604020202020204" pitchFamily="34" charset="0"/>
              <a:buChar char="•"/>
            </a:pPr>
            <a:endParaRPr lang="en-US" sz="1600" dirty="0">
              <a:solidFill>
                <a:srgbClr val="1C2833"/>
              </a:solidFill>
              <a:latin typeface="Calibri" panose="020F0502020204030204" pitchFamily="34" charset="0"/>
              <a:ea typeface="Calibri" pitchFamily="34" charset="-122"/>
              <a:cs typeface="Calibri" panose="020F0502020204030204" pitchFamily="34" charset="0"/>
            </a:endParaRPr>
          </a:p>
          <a:p>
            <a:pPr marL="285750" indent="-285750">
              <a:buFont typeface="Arial" panose="020B0604020202020204" pitchFamily="34" charset="0"/>
              <a:buChar char="•"/>
            </a:pPr>
            <a:r>
              <a:rPr lang="en-US" sz="1600" dirty="0">
                <a:solidFill>
                  <a:srgbClr val="1C2833"/>
                </a:solidFill>
                <a:latin typeface="Calibri" panose="020F0502020204030204" pitchFamily="34" charset="0"/>
                <a:ea typeface="Calibri" pitchFamily="34" charset="-122"/>
                <a:cs typeface="Calibri" panose="020F0502020204030204" pitchFamily="34" charset="0"/>
              </a:rPr>
              <a:t>Regular </a:t>
            </a:r>
            <a:r>
              <a:rPr lang="en-US" sz="1600" dirty="0" err="1">
                <a:solidFill>
                  <a:srgbClr val="1C2833"/>
                </a:solidFill>
                <a:latin typeface="Calibri" panose="020F0502020204030204" pitchFamily="34" charset="0"/>
                <a:ea typeface="Calibri" pitchFamily="34" charset="-122"/>
                <a:cs typeface="Calibri" panose="020F0502020204030204" pitchFamily="34" charset="0"/>
              </a:rPr>
              <a:t>programme</a:t>
            </a:r>
            <a:r>
              <a:rPr lang="en-US" sz="1600" dirty="0">
                <a:solidFill>
                  <a:srgbClr val="1C2833"/>
                </a:solidFill>
                <a:latin typeface="Calibri" panose="020F0502020204030204" pitchFamily="34" charset="0"/>
                <a:ea typeface="Calibri" pitchFamily="34" charset="-122"/>
                <a:cs typeface="Calibri" panose="020F0502020204030204" pitchFamily="34" charset="0"/>
              </a:rPr>
              <a:t> updates, site visits and co-authored reports matter.</a:t>
            </a:r>
            <a:endParaRPr lang="en-US" sz="16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NG" sz="1600" dirty="0"/>
          </a:p>
        </p:txBody>
      </p:sp>
      <p:sp>
        <p:nvSpPr>
          <p:cNvPr id="17" name="TextBox 16">
            <a:extLst>
              <a:ext uri="{FF2B5EF4-FFF2-40B4-BE49-F238E27FC236}">
                <a16:creationId xmlns:a16="http://schemas.microsoft.com/office/drawing/2014/main" id="{F880316D-EA8E-4CFF-7DCF-51B56878E949}"/>
              </a:ext>
            </a:extLst>
          </p:cNvPr>
          <p:cNvSpPr txBox="1"/>
          <p:nvPr/>
        </p:nvSpPr>
        <p:spPr>
          <a:xfrm>
            <a:off x="831915" y="1951348"/>
            <a:ext cx="3325800" cy="4278094"/>
          </a:xfrm>
          <a:prstGeom prst="rect">
            <a:avLst/>
          </a:prstGeom>
          <a:noFill/>
        </p:spPr>
        <p:txBody>
          <a:bodyPr wrap="square" rtlCol="0">
            <a:spAutoFit/>
          </a:bodyPr>
          <a:lstStyle/>
          <a:p>
            <a:pPr marL="285750" indent="-285750">
              <a:buFont typeface="Arial" panose="020B0604020202020204" pitchFamily="34" charset="0"/>
              <a:buChar char="•"/>
            </a:pPr>
            <a:r>
              <a:rPr lang="en-NG" sz="1600" dirty="0">
                <a:latin typeface="Calibri" panose="020F0502020204030204" pitchFamily="34" charset="0"/>
                <a:cs typeface="Calibri" panose="020F0502020204030204" pitchFamily="34" charset="0"/>
              </a:rPr>
              <a:t>Most health systems need solutions that affect the ROC directly</a:t>
            </a:r>
          </a:p>
          <a:p>
            <a:pPr marL="285750" indent="-285750">
              <a:buFont typeface="Arial" panose="020B0604020202020204" pitchFamily="34" charset="0"/>
              <a:buChar char="•"/>
            </a:pPr>
            <a:endParaRPr lang="en-NG" sz="16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NG" sz="1600" dirty="0">
                <a:latin typeface="Calibri" panose="020F0502020204030204" pitchFamily="34" charset="0"/>
                <a:cs typeface="Calibri" panose="020F0502020204030204" pitchFamily="34" charset="0"/>
              </a:rPr>
              <a:t>Effective, </a:t>
            </a:r>
            <a:r>
              <a:rPr lang="en-GB" sz="1600" dirty="0">
                <a:latin typeface="Calibri" panose="020F0502020204030204" pitchFamily="34" charset="0"/>
                <a:cs typeface="Calibri" panose="020F0502020204030204" pitchFamily="34" charset="0"/>
              </a:rPr>
              <a:t>timely, and</a:t>
            </a:r>
            <a:r>
              <a:rPr lang="en-NG" sz="1600" dirty="0">
                <a:latin typeface="Calibri" panose="020F0502020204030204" pitchFamily="34" charset="0"/>
                <a:cs typeface="Calibri" panose="020F0502020204030204" pitchFamily="34" charset="0"/>
              </a:rPr>
              <a:t> continuous communication</a:t>
            </a:r>
          </a:p>
          <a:p>
            <a:pPr marL="285750" indent="-285750">
              <a:buFont typeface="Arial" panose="020B0604020202020204" pitchFamily="34" charset="0"/>
              <a:buChar char="•"/>
            </a:pPr>
            <a:endParaRPr lang="en-NG" sz="16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latin typeface="Calibri" panose="020F0502020204030204" pitchFamily="34" charset="0"/>
                <a:cs typeface="Calibri" panose="020F0502020204030204" pitchFamily="34" charset="0"/>
              </a:rPr>
              <a:t>National Technical Working Groups (TWGs) and other strategic platforms. E.g. the Nigerian National HIV Prevention TWG includes HCWs, advocates and academicians.</a:t>
            </a:r>
          </a:p>
          <a:p>
            <a:pPr marL="285750" indent="-285750">
              <a:buFont typeface="Arial" panose="020B0604020202020204" pitchFamily="34" charset="0"/>
              <a:buChar char="•"/>
            </a:pPr>
            <a:endParaRPr lang="en-GB" sz="16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NG" sz="1600" dirty="0">
                <a:latin typeface="Calibri" panose="020F0502020204030204" pitchFamily="34" charset="0"/>
                <a:cs typeface="Calibri" panose="020F0502020204030204" pitchFamily="34" charset="0"/>
              </a:rPr>
              <a:t>Capacity building and training of peers, community </a:t>
            </a:r>
            <a:r>
              <a:rPr lang="en-GB" sz="1600" dirty="0">
                <a:latin typeface="Calibri" panose="020F0502020204030204" pitchFamily="34" charset="0"/>
                <a:cs typeface="Calibri" panose="020F0502020204030204" pitchFamily="34" charset="0"/>
              </a:rPr>
              <a:t>members, and other HCWs</a:t>
            </a:r>
            <a:endParaRPr lang="en-NG" sz="16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DFA5D23E-E8D7-7C61-1F15-0A21A999C955}"/>
              </a:ext>
            </a:extLst>
          </p:cNvPr>
          <p:cNvSpPr txBox="1"/>
          <p:nvPr/>
        </p:nvSpPr>
        <p:spPr>
          <a:xfrm>
            <a:off x="4732830" y="1983032"/>
            <a:ext cx="3325800" cy="4624343"/>
          </a:xfrm>
          <a:prstGeom prst="rect">
            <a:avLst/>
          </a:prstGeom>
          <a:noFill/>
        </p:spPr>
        <p:txBody>
          <a:bodyPr wrap="square" rtlCol="0">
            <a:spAutoFit/>
          </a:bodyPr>
          <a:lstStyle/>
          <a:p>
            <a:pPr marL="285750" indent="-285750">
              <a:buFont typeface="Arial" panose="020B0604020202020204" pitchFamily="34" charset="0"/>
              <a:buChar char="•"/>
            </a:pPr>
            <a:r>
              <a:rPr lang="en-NG" sz="1550" dirty="0">
                <a:latin typeface="Calibri" panose="020F0502020204030204" pitchFamily="34" charset="0"/>
                <a:cs typeface="Calibri" panose="020F0502020204030204" pitchFamily="34" charset="0"/>
              </a:rPr>
              <a:t>Co-advocacy with communities as </a:t>
            </a:r>
            <a:r>
              <a:rPr lang="en-US" sz="1550" dirty="0">
                <a:solidFill>
                  <a:srgbClr val="1C2833"/>
                </a:solidFill>
                <a:latin typeface="Calibri" panose="020F0502020204030204" pitchFamily="34" charset="0"/>
                <a:ea typeface="Calibri" pitchFamily="34" charset="-122"/>
                <a:cs typeface="Calibri" panose="020F0502020204030204" pitchFamily="34" charset="0"/>
              </a:rPr>
              <a:t>PLHIV networks (NEPWHAN) presents a unified demand.</a:t>
            </a:r>
            <a:endParaRPr lang="en-NG" sz="155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NG" sz="155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1550" dirty="0">
                <a:latin typeface="Calibri" panose="020F0502020204030204" pitchFamily="34" charset="0"/>
                <a:cs typeface="Calibri" panose="020F0502020204030204" pitchFamily="34" charset="0"/>
              </a:rPr>
              <a:t>Partnerships with national and local agencies/</a:t>
            </a:r>
            <a:r>
              <a:rPr lang="en-US" sz="1550" dirty="0">
                <a:solidFill>
                  <a:srgbClr val="1C2833"/>
                </a:solidFill>
                <a:latin typeface="Calibri" pitchFamily="34" charset="0"/>
                <a:ea typeface="Calibri" pitchFamily="34" charset="-122"/>
                <a:cs typeface="Calibri" pitchFamily="34" charset="-120"/>
              </a:rPr>
              <a:t>coalitions amplify clinician voices at federal and state budget cycles.</a:t>
            </a:r>
            <a:endParaRPr lang="en-US" sz="1550" dirty="0"/>
          </a:p>
          <a:p>
            <a:endParaRPr lang="en-NG" sz="1550" dirty="0">
              <a:highlight>
                <a:srgbClr val="FF0000"/>
              </a:highlight>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550" dirty="0">
                <a:latin typeface="Calibri" panose="020F0502020204030204" pitchFamily="34" charset="0"/>
                <a:cs typeface="Calibri" panose="020F0502020204030204" pitchFamily="34" charset="0"/>
              </a:rPr>
              <a:t>Engage, but safely, with the media – news outlets, professional SM platforms like LinkedIn</a:t>
            </a:r>
          </a:p>
          <a:p>
            <a:pPr marL="285750" indent="-285750">
              <a:buFont typeface="Arial" panose="020B0604020202020204" pitchFamily="34" charset="0"/>
              <a:buChar char="•"/>
            </a:pPr>
            <a:endParaRPr lang="en-GB" sz="1550" dirty="0">
              <a:highlight>
                <a:srgbClr val="FF0000"/>
              </a:highlight>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1550" dirty="0">
                <a:solidFill>
                  <a:srgbClr val="1C2833"/>
                </a:solidFill>
                <a:latin typeface="Calibri" pitchFamily="34" charset="0"/>
                <a:ea typeface="Calibri" pitchFamily="34" charset="-122"/>
                <a:cs typeface="Calibri" pitchFamily="34" charset="-120"/>
              </a:rPr>
              <a:t>Document and publish every facility-level innovation. Pilots at UCH Ibadan and LUTH have been presented at FMOH TWGs for national adoption.</a:t>
            </a:r>
            <a:endParaRPr lang="en-US" sz="1550" dirty="0"/>
          </a:p>
          <a:p>
            <a:pPr marL="285750" indent="-285750">
              <a:buFont typeface="Arial" panose="020B0604020202020204" pitchFamily="34" charset="0"/>
              <a:buChar char="•"/>
            </a:pPr>
            <a:endParaRPr lang="en-NG" sz="1550" dirty="0">
              <a:highlight>
                <a:srgbClr val="FF0000"/>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39051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12" grpId="0" animBg="1"/>
      <p:bldP spid="13" grpId="0"/>
      <p:bldP spid="17" grpId="0"/>
      <p:bldP spid="19" grpId="0"/>
    </p:bldLst>
  </p:timing>
</p:sld>
</file>

<file path=ppt/theme/theme1.xml><?xml version="1.0" encoding="utf-8"?>
<a:theme xmlns:a="http://schemas.openxmlformats.org/drawingml/2006/main" name="IAS">
  <a:themeElements>
    <a:clrScheme name="IAS - International AIDS Society">
      <a:dk1>
        <a:srgbClr val="000000"/>
      </a:dk1>
      <a:lt1>
        <a:srgbClr val="FFFFFF"/>
      </a:lt1>
      <a:dk2>
        <a:srgbClr val="E0001B"/>
      </a:dk2>
      <a:lt2>
        <a:srgbClr val="FFFFFF"/>
      </a:lt2>
      <a:accent1>
        <a:srgbClr val="E0001B"/>
      </a:accent1>
      <a:accent2>
        <a:srgbClr val="08BDBA"/>
      </a:accent2>
      <a:accent3>
        <a:srgbClr val="8A3FFC"/>
      </a:accent3>
      <a:accent4>
        <a:srgbClr val="FF8D00"/>
      </a:accent4>
      <a:accent5>
        <a:srgbClr val="346CFF"/>
      </a:accent5>
      <a:accent6>
        <a:srgbClr val="013B4F"/>
      </a:accent6>
      <a:hlink>
        <a:srgbClr val="E0001B"/>
      </a:hlink>
      <a:folHlink>
        <a:srgbClr val="E0001B"/>
      </a:folHlink>
    </a:clrScheme>
    <a:fontScheme name="IAS Verdana">
      <a:majorFont>
        <a:latin typeface="Verdana"/>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Verdana"/>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IAS_PowerPoint_Template_Verdana.potx" id="{11DDC9E4-6D48-43DE-A3B8-28C4F459C354}" vid="{51CAA9E7-2A2E-4B3E-A290-A70F6AB0692E}"/>
    </a:ext>
  </a:extLst>
</a:theme>
</file>

<file path=ppt/theme/theme2.xml><?xml version="1.0" encoding="utf-8"?>
<a:theme xmlns:a="http://schemas.openxmlformats.org/drawingml/2006/main" name="Office">
  <a:themeElements>
    <a:clrScheme name="Benutzerdefiniert 114">
      <a:dk1>
        <a:sysClr val="windowText" lastClr="000000"/>
      </a:dk1>
      <a:lt1>
        <a:sysClr val="window" lastClr="FFFFFF"/>
      </a:lt1>
      <a:dk2>
        <a:srgbClr val="7F7F7F"/>
      </a:dk2>
      <a:lt2>
        <a:srgbClr val="D8D8D8"/>
      </a:lt2>
      <a:accent1>
        <a:srgbClr val="E0001B"/>
      </a:accent1>
      <a:accent2>
        <a:srgbClr val="C8F04B"/>
      </a:accent2>
      <a:accent3>
        <a:srgbClr val="472482"/>
      </a:accent3>
      <a:accent4>
        <a:srgbClr val="8CCDCD"/>
      </a:accent4>
      <a:accent5>
        <a:srgbClr val="B4BEA5"/>
      </a:accent5>
      <a:accent6>
        <a:srgbClr val="7F7F7F"/>
      </a:accent6>
      <a:hlink>
        <a:srgbClr val="000000"/>
      </a:hlink>
      <a:folHlink>
        <a:srgbClr val="000000"/>
      </a:folHlink>
    </a:clrScheme>
    <a:fontScheme name="Benutzerdefiniert 183">
      <a:majorFont>
        <a:latin typeface="Ping LCG Medium"/>
        <a:ea typeface=""/>
        <a:cs typeface=""/>
      </a:majorFont>
      <a:minorFont>
        <a:latin typeface="Ping LCG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Benutzerdefiniert 114">
      <a:dk1>
        <a:sysClr val="windowText" lastClr="000000"/>
      </a:dk1>
      <a:lt1>
        <a:sysClr val="window" lastClr="FFFFFF"/>
      </a:lt1>
      <a:dk2>
        <a:srgbClr val="7F7F7F"/>
      </a:dk2>
      <a:lt2>
        <a:srgbClr val="D8D8D8"/>
      </a:lt2>
      <a:accent1>
        <a:srgbClr val="E0001B"/>
      </a:accent1>
      <a:accent2>
        <a:srgbClr val="C8F04B"/>
      </a:accent2>
      <a:accent3>
        <a:srgbClr val="472482"/>
      </a:accent3>
      <a:accent4>
        <a:srgbClr val="8CCDCD"/>
      </a:accent4>
      <a:accent5>
        <a:srgbClr val="B4BEA5"/>
      </a:accent5>
      <a:accent6>
        <a:srgbClr val="7F7F7F"/>
      </a:accent6>
      <a:hlink>
        <a:srgbClr val="000000"/>
      </a:hlink>
      <a:folHlink>
        <a:srgbClr val="000000"/>
      </a:folHlink>
    </a:clrScheme>
    <a:fontScheme name="Benutzerdefiniert 183">
      <a:majorFont>
        <a:latin typeface="Ping LCG Medium"/>
        <a:ea typeface=""/>
        <a:cs typeface=""/>
      </a:majorFont>
      <a:minorFont>
        <a:latin typeface="Ping LCG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B61CE87F10B864DA0280F63BB4A3D2B" ma:contentTypeVersion="14" ma:contentTypeDescription="Create a new document." ma:contentTypeScope="" ma:versionID="cd4b295764537903e6943262e5a774a7">
  <xsd:schema xmlns:xsd="http://www.w3.org/2001/XMLSchema" xmlns:xs="http://www.w3.org/2001/XMLSchema" xmlns:p="http://schemas.microsoft.com/office/2006/metadata/properties" xmlns:ns2="6f1b9bc6-2beb-4fe1-9057-c43fb819d3c5" xmlns:ns3="1f585bdd-a617-42bc-81eb-b35688accb31" targetNamespace="http://schemas.microsoft.com/office/2006/metadata/properties" ma:root="true" ma:fieldsID="350b0424a935d05c1c550033df2cefbf" ns2:_="" ns3:_="">
    <xsd:import namespace="6f1b9bc6-2beb-4fe1-9057-c43fb819d3c5"/>
    <xsd:import namespace="1f585bdd-a617-42bc-81eb-b35688accb3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1b9bc6-2beb-4fe1-9057-c43fb819d3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d8752f36-f899-4024-97aa-312620fde4bc"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f585bdd-a617-42bc-81eb-b35688accb3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f1b9bc6-2beb-4fe1-9057-c43fb819d3c5">
      <Terms xmlns="http://schemas.microsoft.com/office/infopath/2007/PartnerControls"/>
    </lcf76f155ced4ddcb4097134ff3c332f>
    <MediaLengthInSeconds xmlns="6f1b9bc6-2beb-4fe1-9057-c43fb819d3c5" xsi:nil="true"/>
  </documentManagement>
</p:properties>
</file>

<file path=customXml/itemProps1.xml><?xml version="1.0" encoding="utf-8"?>
<ds:datastoreItem xmlns:ds="http://schemas.openxmlformats.org/officeDocument/2006/customXml" ds:itemID="{8E72A7FF-58D2-47FF-AE4E-946D96C2F2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1b9bc6-2beb-4fe1-9057-c43fb819d3c5"/>
    <ds:schemaRef ds:uri="1f585bdd-a617-42bc-81eb-b35688accb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B18B9A9-589C-4AB1-A77F-C0696A20FDEA}">
  <ds:schemaRefs>
    <ds:schemaRef ds:uri="http://schemas.microsoft.com/sharepoint/v3/contenttype/forms"/>
  </ds:schemaRefs>
</ds:datastoreItem>
</file>

<file path=customXml/itemProps3.xml><?xml version="1.0" encoding="utf-8"?>
<ds:datastoreItem xmlns:ds="http://schemas.openxmlformats.org/officeDocument/2006/customXml" ds:itemID="{2A06F776-15E1-4608-A05B-E8CEEC2417C7}">
  <ds:schemaRefs>
    <ds:schemaRef ds:uri="http://schemas.microsoft.com/office/2006/documentManagement/types"/>
    <ds:schemaRef ds:uri="http://purl.org/dc/terms/"/>
    <ds:schemaRef ds:uri="http://schemas.microsoft.com/office/2006/metadata/properties"/>
    <ds:schemaRef ds:uri="3e346f99-f4e2-45e2-8a11-ecfa7a59914d"/>
    <ds:schemaRef ds:uri="http://schemas.microsoft.com/office/infopath/2007/PartnerControls"/>
    <ds:schemaRef ds:uri="http://schemas.openxmlformats.org/package/2006/metadata/core-properties"/>
    <ds:schemaRef ds:uri="cca1fb59-c4b7-4cf4-b2e3-d11e70ba2877"/>
    <ds:schemaRef ds:uri="http://www.w3.org/XML/1998/namespace"/>
    <ds:schemaRef ds:uri="http://purl.org/dc/dcmitype/"/>
    <ds:schemaRef ds:uri="http://purl.org/dc/elements/1.1/"/>
    <ds:schemaRef ds:uri="6f1b9bc6-2beb-4fe1-9057-c43fb819d3c5"/>
  </ds:schemaRefs>
</ds:datastoreItem>
</file>

<file path=docProps/app.xml><?xml version="1.0" encoding="utf-8"?>
<Properties xmlns="http://schemas.openxmlformats.org/officeDocument/2006/extended-properties" xmlns:vt="http://schemas.openxmlformats.org/officeDocument/2006/docPropsVTypes">
  <Template/>
  <TotalTime>7450</TotalTime>
  <Words>1322</Words>
  <Application>Microsoft Macintosh PowerPoint</Application>
  <PresentationFormat>Widescreen</PresentationFormat>
  <Paragraphs>174</Paragraphs>
  <Slides>12</Slides>
  <Notes>11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vt:i4>
      </vt:variant>
    </vt:vector>
  </HeadingPairs>
  <TitlesOfParts>
    <vt:vector size="23" baseType="lpstr">
      <vt:lpstr>Abadi</vt:lpstr>
      <vt:lpstr>Arial</vt:lpstr>
      <vt:lpstr>Calibri</vt:lpstr>
      <vt:lpstr>Cambria</vt:lpstr>
      <vt:lpstr>Century Gothic</vt:lpstr>
      <vt:lpstr>Georgia</vt:lpstr>
      <vt:lpstr>Lato Light</vt:lpstr>
      <vt:lpstr>Ping LCG Light</vt:lpstr>
      <vt:lpstr>Poppins</vt:lpstr>
      <vt:lpstr>Verdana</vt:lpstr>
      <vt:lpstr>IAS</vt:lpstr>
      <vt:lpstr>Healthcare professionals as intermediaries in HIV advocacy and disease care integration: Best practices from Nigeria  8th July 2026</vt:lpstr>
      <vt:lpstr>Disclaimer:</vt:lpstr>
      <vt:lpstr>The Nigerian HIV landscape </vt:lpstr>
      <vt:lpstr>PowerPoint Presentation</vt:lpstr>
      <vt:lpstr>The person-centred care project and how advocacy was embedded in its core</vt:lpstr>
      <vt:lpstr>Integrated care as a form of advocacy</vt:lpstr>
      <vt:lpstr>How clinicians and HCPs can advocate for systems change</vt:lpstr>
      <vt:lpstr>Other advocacy strategies advancing HIV care in Nigeria</vt:lpstr>
      <vt:lpstr>Advocacy strategies for diverse stakeholders</vt:lpstr>
      <vt:lpstr>PowerPoint Presentation</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Bonaventure Ukoaka</dc:creator>
  <cp:lastModifiedBy>Bonaventure Ukoaka</cp:lastModifiedBy>
  <cp:revision>36</cp:revision>
  <dcterms:created xsi:type="dcterms:W3CDTF">2026-06-13T09:00:02Z</dcterms:created>
  <dcterms:modified xsi:type="dcterms:W3CDTF">2026-07-08T13:40:54Z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0x010100FB61CE87F10B864DA0280F63BB4A3D2B</vt:lpwstr>
  </property>
  <property fmtid="{D5CDD505-2E9C-101B-9397-08002B2CF9AE}" pid="3" name="Order">
    <vt:r8>1783300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MediaServiceImageTags">
    <vt:lpwstr/>
  </property>
</Properties>
</file>