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Masters/slideMaster1.xml" ContentType="application/vnd.openxmlformats-officedocument.presentationml.slideMaster+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slideLayouts/slideLayout1.xml" ContentType="application/vnd.openxmlformats-officedocument.presentationml.slideLayout+xml"/>
  <Override PartName="/ppt/notesSlides/notesSlide20.xml" ContentType="application/vnd.openxmlformats-officedocument.presentationml.notesSlide+xml"/>
  <Override PartName="/ppt/notesSlides/notesSlide1.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9" r:id="rId3"/>
    <p:sldId id="282" r:id="rId4"/>
    <p:sldId id="260" r:id="rId5"/>
    <p:sldId id="283" r:id="rId6"/>
    <p:sldId id="258" r:id="rId7"/>
    <p:sldId id="292" r:id="rId8"/>
    <p:sldId id="262" r:id="rId9"/>
    <p:sldId id="284" r:id="rId10"/>
    <p:sldId id="263" r:id="rId11"/>
    <p:sldId id="265" r:id="rId12"/>
    <p:sldId id="285" r:id="rId13"/>
    <p:sldId id="266" r:id="rId14"/>
    <p:sldId id="267" r:id="rId15"/>
    <p:sldId id="268" r:id="rId16"/>
    <p:sldId id="269" r:id="rId17"/>
    <p:sldId id="295" r:id="rId18"/>
    <p:sldId id="286" r:id="rId19"/>
    <p:sldId id="270" r:id="rId20"/>
    <p:sldId id="289" r:id="rId21"/>
    <p:sldId id="272" r:id="rId22"/>
    <p:sldId id="287" r:id="rId23"/>
    <p:sldId id="275" r:id="rId24"/>
    <p:sldId id="276" r:id="rId25"/>
    <p:sldId id="288" r:id="rId26"/>
    <p:sldId id="278" r:id="rId27"/>
    <p:sldId id="293" r:id="rId28"/>
    <p:sldId id="294" r:id="rId29"/>
    <p:sldId id="290" r:id="rId30"/>
    <p:sldId id="279" r:id="rId31"/>
    <p:sldId id="280"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71605" autoAdjust="0"/>
  </p:normalViewPr>
  <p:slideViewPr>
    <p:cSldViewPr snapToGrid="0" snapToObjects="1">
      <p:cViewPr varScale="1">
        <p:scale>
          <a:sx n="44" d="100"/>
          <a:sy n="44" d="100"/>
        </p:scale>
        <p:origin x="143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1"/>
  <c:style val="2"/>
  <c:chart>
    <c:autoTitleDeleted val="1"/>
    <c:plotArea>
      <c:layout/>
      <c:barChart>
        <c:barDir val="bar"/>
        <c:grouping val="clustered"/>
        <c:varyColors val="0"/>
        <c:ser>
          <c:idx val="0"/>
          <c:order val="0"/>
          <c:tx>
            <c:strRef>
              <c:f>Sheet1!$B$1</c:f>
              <c:strCache>
                <c:ptCount val="1"/>
                <c:pt idx="0">
                  <c:v>Hosted (millions)</c:v>
                </c:pt>
              </c:strCache>
            </c:strRef>
          </c:tx>
          <c:spPr>
            <a:solidFill>
              <a:srgbClr val="0E6E78"/>
            </a:solidFill>
            <a:effectLst/>
          </c:spPr>
          <c:invertIfNegative val="0"/>
          <c:dLbls>
            <c:numFmt formatCode="0.00&quot;M&quot;" sourceLinked="0"/>
            <c:spPr>
              <a:noFill/>
              <a:ln>
                <a:noFill/>
              </a:ln>
              <a:effectLst/>
            </c:spPr>
            <c:txPr>
              <a:bodyPr/>
              <a:lstStyle/>
              <a:p>
                <a:pPr>
                  <a:defRPr sz="1050" b="1" i="0" u="none" strike="noStrike">
                    <a:solidFill>
                      <a:srgbClr val="1B2B2E"/>
                    </a:solidFill>
                    <a:latin typeface="Arial"/>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Colombia</c:v>
                </c:pt>
                <c:pt idx="1">
                  <c:v>Peru</c:v>
                </c:pt>
                <c:pt idx="2">
                  <c:v>Brazil</c:v>
                </c:pt>
                <c:pt idx="3">
                  <c:v>Chile</c:v>
                </c:pt>
                <c:pt idx="4">
                  <c:v>Ecuador</c:v>
                </c:pt>
              </c:strCache>
            </c:strRef>
          </c:cat>
          <c:val>
            <c:numRef>
              <c:f>Sheet1!$B$2:$B$6</c:f>
              <c:numCache>
                <c:formatCode>General</c:formatCode>
                <c:ptCount val="5"/>
                <c:pt idx="0">
                  <c:v>2.81</c:v>
                </c:pt>
                <c:pt idx="1">
                  <c:v>1.66</c:v>
                </c:pt>
                <c:pt idx="2">
                  <c:v>0.68</c:v>
                </c:pt>
                <c:pt idx="3">
                  <c:v>0.67</c:v>
                </c:pt>
                <c:pt idx="4">
                  <c:v>0.44</c:v>
                </c:pt>
              </c:numCache>
            </c:numRef>
          </c:val>
          <c:extLst>
            <c:ext xmlns:c16="http://schemas.microsoft.com/office/drawing/2014/chart" uri="{C3380CC4-5D6E-409C-BE32-E72D297353CC}">
              <c16:uniqueId val="{00000000-AA89-451D-B856-F669A7435EA3}"/>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50" b="0" i="0" u="none" strike="noStrike">
                <a:solidFill>
                  <a:srgbClr val="1B2B2E"/>
                </a:solidFill>
                <a:latin typeface="Arial"/>
              </a:defRPr>
            </a:pPr>
            <a:endParaRPr lang="es-CL"/>
          </a:p>
        </c:txPr>
        <c:crossAx val="2094734552"/>
        <c:crosses val="autoZero"/>
        <c:auto val="1"/>
        <c:lblAlgn val="ctr"/>
        <c:lblOffset val="100"/>
        <c:noMultiLvlLbl val="1"/>
      </c:catAx>
      <c:valAx>
        <c:axId val="2094734552"/>
        <c:scaling>
          <c:orientation val="minMax"/>
          <c:max val="3.2"/>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1"/>
  <c:style val="2"/>
  <c:chart>
    <c:autoTitleDeleted val="1"/>
    <c:plotArea>
      <c:layout/>
      <c:barChart>
        <c:barDir val="col"/>
        <c:grouping val="clustered"/>
        <c:varyColors val="0"/>
        <c:ser>
          <c:idx val="0"/>
          <c:order val="0"/>
          <c:tx>
            <c:strRef>
              <c:f>Sheet1!$B$1</c:f>
              <c:strCache>
                <c:ptCount val="1"/>
                <c:pt idx="0">
                  <c:v>PrEP users</c:v>
                </c:pt>
              </c:strCache>
            </c:strRef>
          </c:tx>
          <c:spPr>
            <a:solidFill>
              <a:srgbClr val="B23A2F"/>
            </a:solidFill>
            <a:effectLst/>
          </c:spPr>
          <c:invertIfNegative val="0"/>
          <c:dPt>
            <c:idx val="0"/>
            <c:invertIfNegative val="0"/>
            <c:bubble3D val="0"/>
            <c:extLst>
              <c:ext xmlns:c16="http://schemas.microsoft.com/office/drawing/2014/chart" uri="{C3380CC4-5D6E-409C-BE32-E72D297353CC}">
                <c16:uniqueId val="{00000001-047C-4D47-B710-226531B8A4C8}"/>
              </c:ext>
            </c:extLst>
          </c:dPt>
          <c:dPt>
            <c:idx val="1"/>
            <c:invertIfNegative val="0"/>
            <c:bubble3D val="0"/>
            <c:spPr>
              <a:solidFill>
                <a:srgbClr val="0E6E78"/>
              </a:solidFill>
              <a:effectLst/>
            </c:spPr>
            <c:extLst>
              <c:ext xmlns:c16="http://schemas.microsoft.com/office/drawing/2014/chart" uri="{C3380CC4-5D6E-409C-BE32-E72D297353CC}">
                <c16:uniqueId val="{00000003-047C-4D47-B710-226531B8A4C8}"/>
              </c:ext>
            </c:extLst>
          </c:dPt>
          <c:dLbls>
            <c:numFmt formatCode="0.00&quot;M&quot;"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Users in 2024</c:v>
                </c:pt>
                <c:pt idx="1">
                  <c:v>2025 target</c:v>
                </c:pt>
              </c:strCache>
            </c:strRef>
          </c:cat>
          <c:val>
            <c:numRef>
              <c:f>Sheet1!$B$2:$B$3</c:f>
              <c:numCache>
                <c:formatCode>General</c:formatCode>
                <c:ptCount val="2"/>
                <c:pt idx="0">
                  <c:v>0.25</c:v>
                </c:pt>
                <c:pt idx="1">
                  <c:v>2</c:v>
                </c:pt>
              </c:numCache>
            </c:numRef>
          </c:val>
          <c:extLst>
            <c:ext xmlns:c16="http://schemas.microsoft.com/office/drawing/2014/chart" uri="{C3380CC4-5D6E-409C-BE32-E72D297353CC}">
              <c16:uniqueId val="{00000004-047C-4D47-B710-226531B8A4C8}"/>
            </c:ext>
          </c:extLst>
        </c:ser>
        <c:dLbls>
          <c:showLegendKey val="0"/>
          <c:showVal val="1"/>
          <c:showCatName val="0"/>
          <c:showSerName val="0"/>
          <c:showPercent val="0"/>
          <c:showBubbleSize val="0"/>
        </c:dLbls>
        <c:gapWidth val="7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crossAx val="2094734552"/>
        <c:crosses val="autoZero"/>
        <c:auto val="1"/>
        <c:lblAlgn val="ctr"/>
        <c:lblOffset val="100"/>
        <c:noMultiLvlLbl val="1"/>
      </c:catAx>
      <c:valAx>
        <c:axId val="2094734552"/>
        <c:scaling>
          <c:orientation val="minMax"/>
          <c:max val="2.2999999999999998"/>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txPr>
    <a:bodyPr/>
    <a:lstStyle/>
    <a:p>
      <a:pPr>
        <a:defRPr sz="1600"/>
      </a:pPr>
      <a:endParaRPr lang="es-CL"/>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5544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OPENING — approx. 1 min.</a:t>
            </a:r>
          </a:p>
          <a:p>
            <a:r>
              <a:rPr sz="1200"/>
              <a:t>Thank the chairs and the community delegates in the room. Keep the bio to one line: social epidemiologist, WHO/PAHO Collaborating Centre on migrant and refugee health, based in Chile.</a:t>
            </a:r>
          </a:p>
          <a:p>
            <a:endParaRPr sz="1200"/>
          </a:p>
          <a:p>
            <a:r>
              <a:rPr sz="1200"/>
              <a:t>Frame the moment in two sentences: migration has remade this region in a single decade, and Latin America is one of the few places on earth where new HIV infections are still rising — at the exact moment the largest external funding source is contracting.</a:t>
            </a:r>
          </a:p>
          <a:p>
            <a:endParaRPr sz="1200"/>
          </a:p>
          <a:p>
            <a:r>
              <a:rPr sz="1200"/>
              <a:t>Signpost the structure: the regional picture, migrants and refugees against the general population, youth and gender diversities, our own evidence, and what is already working.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SECTION DIVIDER — migration. About 10 seconds; do not read the slide.</a:t>
            </a:r>
          </a:p>
          <a:p>
            <a:endParaRPr sz="1200"/>
          </a:p>
          <a:p>
            <a:r>
              <a:rPr sz="1200"/>
              <a:t>Transition line: "Before a single HIV figure, we need the scale of movement behind it."</a:t>
            </a:r>
          </a:p>
          <a:p>
            <a:endParaRPr sz="1200"/>
          </a:p>
          <a:p>
            <a:r>
              <a:rPr sz="1200"/>
              <a:t>Cartagena — a reminder that these are the ordinary cities absorbing extraordinary flows.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THE SCALE — approx. 1.5 min.</a:t>
            </a:r>
          </a:p>
          <a:p>
            <a:r>
              <a:rPr sz="1200"/>
              <a:t>Three numbers, in order:</a:t>
            </a:r>
          </a:p>
          <a:p>
            <a:r>
              <a:rPr sz="1200"/>
              <a:t>• 17.2 million international migrants in LAC in 2024 — nearly double the 8.8 million of a decade earlier.</a:t>
            </a:r>
          </a:p>
          <a:p>
            <a:r>
              <a:rPr sz="1200"/>
              <a:t>• About 7.7 million are Venezuelan refugees and migrants — the single largest driver.</a:t>
            </a:r>
          </a:p>
          <a:p>
            <a:r>
              <a:rPr sz="1200"/>
              <a:t>• Roughly 80% of these moves stay inside the region — this is South–South mobility, not a story about people leaving for the global North.</a:t>
            </a:r>
          </a:p>
          <a:p>
            <a:endParaRPr sz="1200"/>
          </a:p>
          <a:p>
            <a:r>
              <a:rPr sz="1200"/>
              <a:t>The point to land: this is the largest displacement in the modern Americas, and it is the structural backdrop to everything that follows. Middle-income health systems, not high-income ones, are carrying it.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402501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WHERE PEOPLE SETTLED — approx. 1.5 min.</a:t>
            </a:r>
          </a:p>
          <a:p>
            <a:r>
              <a:rPr sz="1200"/>
              <a:t>Geography is destiny here: where people settled decides which health systems carry the load. Five countries absorbed most arrivals — Colombia (2.8M), Peru (1.7M), Brazil, Chile and Ecuador — and with them an HIV burden their systems had not planned or budgeted for.</a:t>
            </a:r>
          </a:p>
          <a:p>
            <a:endParaRPr sz="1200"/>
          </a:p>
          <a:p>
            <a:r>
              <a:rPr sz="1200"/>
              <a:t>Two additional points:</a:t>
            </a:r>
          </a:p>
          <a:p>
            <a:r>
              <a:rPr sz="1200"/>
              <a:t>• Flows are now mixed in nationality and cross genuinely dangerous routes — the Darién, the Andes, the Caribbean Sea. Prevention and treatment fracture along the way.</a:t>
            </a:r>
          </a:p>
          <a:p>
            <a:r>
              <a:rPr sz="1200"/>
              <a:t>• Policy is the lever. Regularisation, insurance and intercultural services decide whether mobility becomes exclusion, or continuity of care.</a:t>
            </a:r>
          </a:p>
          <a:p>
            <a:endParaRPr sz="1200"/>
          </a:p>
          <a:p>
            <a:r>
              <a:rPr sz="1200"/>
              <a:t>Bridge: "So what does the HIV epidemic look like in the region receiving them?"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SECTION DIVIDER — HIV in LAC. About 10 seconds.</a:t>
            </a:r>
          </a:p>
          <a:p>
            <a:endParaRPr sz="1200"/>
          </a:p>
          <a:p>
            <a:r>
              <a:rPr sz="1200"/>
              <a:t>Transition: "Now the epidemic itself — and it is not one story, it is two."</a:t>
            </a:r>
          </a:p>
          <a:p>
            <a:endParaRPr sz="1200"/>
          </a:p>
          <a:p>
            <a:r>
              <a:rPr sz="1200"/>
              <a:t>Rio: acknowledge the host city and the Brazilian response we will return to later.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628905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dirty="0"/>
              <a:t>THE REGIONAL REALITY — approx. 2 min. One of the two most important slides.</a:t>
            </a:r>
          </a:p>
          <a:p>
            <a:r>
              <a:rPr sz="1200" dirty="0"/>
              <a:t>• ~2.6 million people living with HIV across LAC.</a:t>
            </a:r>
          </a:p>
          <a:p>
            <a:r>
              <a:rPr sz="1200" dirty="0"/>
              <a:t>• Latin America is one of only three world regions where new infections have RISEN since 2010 — up about 13%.</a:t>
            </a:r>
          </a:p>
          <a:p>
            <a:r>
              <a:rPr sz="1200" dirty="0"/>
              <a:t>• The Caribbean has gone the other way: down about 30%. Hard-won and fragile.</a:t>
            </a:r>
          </a:p>
          <a:p>
            <a:r>
              <a:rPr sz="1200" dirty="0"/>
              <a:t>• Since January 2025, the US foreign-aid pause and PEPFAR stop-work orders have hit prevention services hardest.</a:t>
            </a:r>
          </a:p>
          <a:p>
            <a:endParaRPr sz="1200" dirty="0"/>
          </a:p>
          <a:p>
            <a:r>
              <a:rPr sz="1200" dirty="0"/>
              <a:t>The argument: the single regional story has split in two, and the funding shock lands on the side of the ledger already losing ground. Treatment science works — undetectable equals </a:t>
            </a:r>
            <a:r>
              <a:rPr sz="1200" dirty="0" err="1"/>
              <a:t>untransmittable</a:t>
            </a:r>
            <a:r>
              <a:rPr sz="1200" dirty="0"/>
              <a:t>. Prevention is not reaching the people most at risk.</a:t>
            </a:r>
          </a:p>
          <a:p>
            <a:endParaRPr sz="1200" dirty="0"/>
          </a:p>
          <a:p>
            <a:r>
              <a:rPr sz="1200" dirty="0"/>
              <a:t>Stress that the rise is concentrated, not diffuse. That concentration is what the rest of the talk unpacks.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644082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L" dirty="0"/>
          </a:p>
          <a:p>
            <a:endParaRPr sz="1200"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341400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THE PREVENTION GAP — approx. 1.5 min.</a:t>
            </a:r>
          </a:p>
          <a:p>
            <a:r>
              <a:rPr sz="1200"/>
              <a:t>This is the engine of the regional rise.</a:t>
            </a:r>
          </a:p>
          <a:p>
            <a:r>
              <a:rPr sz="1200"/>
              <a:t>• The epidemic is concentrated, not general: a growing share of new infections is among gay men and other MSM, trans women, sex workers, and their partners.</a:t>
            </a:r>
          </a:p>
          <a:p>
            <a:r>
              <a:rPr sz="1200"/>
              <a:t>• PrEP reached roughly 250,000 people in 2024 against a 2025 regional target of 2 million — well under a quarter, and heavily urban.</a:t>
            </a:r>
          </a:p>
          <a:p>
            <a:r>
              <a:rPr sz="1200"/>
              <a:t>• Criminalisation and discrimination gate the door to testing and prevention.</a:t>
            </a:r>
          </a:p>
          <a:p>
            <a:endParaRPr sz="1200"/>
          </a:p>
          <a:p>
            <a:r>
              <a:rPr sz="1200"/>
              <a:t>The line to land: the tools are not the problem. Delivery, reach and stigma are. Everything that follows is about who the delivery system fails first.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SECTION DIVIDER — migrants and refugees. About 10 seconds.</a:t>
            </a:r>
          </a:p>
          <a:p>
            <a:endParaRPr sz="1200"/>
          </a:p>
          <a:p>
            <a:r>
              <a:rPr sz="1200"/>
              <a:t>Transition: "Which brings us to the group most often talked about and least often measured."</a:t>
            </a:r>
          </a:p>
          <a:p>
            <a:endParaRPr sz="1200"/>
          </a:p>
          <a:p>
            <a:r>
              <a:rPr sz="1200"/>
              <a:t>Set expectations honestly: this section is about commonalities as much as divergences.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338387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dirty="0"/>
              <a:t>EXCESS RISK — approx. 2 min. Handle with precision.</a:t>
            </a:r>
          </a:p>
          <a:p>
            <a:r>
              <a:rPr sz="1200" dirty="0"/>
              <a:t>Santoso et al., </a:t>
            </a:r>
            <a:r>
              <a:rPr sz="1200" dirty="0" err="1"/>
              <a:t>EClinicalMedicine</a:t>
            </a:r>
            <a:r>
              <a:rPr sz="1200" dirty="0"/>
              <a:t> 2022 — 38 studies, 7.1 million migrants pooled. HIV prevalence ratios versus native-born populations:</a:t>
            </a:r>
          </a:p>
          <a:p>
            <a:r>
              <a:rPr sz="1200" dirty="0"/>
              <a:t>• any foreign-born migrant 1.7×</a:t>
            </a:r>
          </a:p>
          <a:p>
            <a:r>
              <a:rPr sz="1200" dirty="0"/>
              <a:t>• refugees 2.4×</a:t>
            </a:r>
          </a:p>
          <a:p>
            <a:r>
              <a:rPr sz="1200" dirty="0"/>
              <a:t>• undocumented people 4.0×</a:t>
            </a:r>
          </a:p>
          <a:p>
            <a:r>
              <a:rPr sz="1200" dirty="0"/>
              <a:t>• asylum seekers 54.8×</a:t>
            </a:r>
          </a:p>
          <a:p>
            <a:endParaRPr sz="1200" dirty="0"/>
          </a:p>
          <a:p>
            <a:r>
              <a:rPr sz="1200" dirty="0"/>
              <a:t>Reframe immediately and explicitly: excess prevalence does NOT mean migrants bring HIV. Acquisition can occur at origin, in transit, or at destination. Read the gradient — the ratio rises exactly as legal protection falls. That is a statement about exclusion, not origin.</a:t>
            </a:r>
          </a:p>
          <a:p>
            <a:endParaRPr sz="1200" dirty="0"/>
          </a:p>
          <a:p>
            <a:r>
              <a:rPr sz="1200" dirty="0"/>
              <a:t>Be careful with the asylum-seeker figure: it reflects extreme </a:t>
            </a:r>
            <a:r>
              <a:rPr sz="1200" dirty="0" err="1"/>
              <a:t>marginalisation</a:t>
            </a:r>
            <a:r>
              <a:rPr sz="1200" dirty="0"/>
              <a:t>, exposure and sampling in screened populations. Say so out loud rather than letting it be quoted without context.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COMMONALITIES AND DIVERGENCES — approx. 2 min.</a:t>
            </a:r>
          </a:p>
          <a:p>
            <a:r>
              <a:rPr sz="1200"/>
              <a:t>Lead with what is SHARED, deliberately, so we do not "other" migrants:</a:t>
            </a:r>
          </a:p>
          <a:p>
            <a:r>
              <a:rPr sz="1200"/>
              <a:t>• the same key populations drive the epidemic in both groups</a:t>
            </a:r>
          </a:p>
          <a:p>
            <a:r>
              <a:rPr sz="1200"/>
              <a:t>• U=U works for both; suppression is high once people are reached and retained</a:t>
            </a:r>
          </a:p>
          <a:p>
            <a:r>
              <a:rPr sz="1200"/>
              <a:t>• stigma, late diagnosis and thin PrEP reach drive transmission in both</a:t>
            </a:r>
          </a:p>
          <a:p>
            <a:r>
              <a:rPr sz="1200"/>
              <a:t>• both are under-served by heteronormative, non-youth-friendly services.</a:t>
            </a:r>
          </a:p>
          <a:p>
            <a:endParaRPr sz="1200"/>
          </a:p>
          <a:p>
            <a:r>
              <a:rPr sz="1200"/>
              <a:t>Then the structural divergences: measurable excess prevalence; mobility breaking the cascade; legal status gating everything; intercultural and language barriers; near-total invisibility in surveillance data.</a:t>
            </a:r>
          </a:p>
          <a:p>
            <a:endParaRPr sz="1200"/>
          </a:p>
          <a:p>
            <a:r>
              <a:rPr sz="1200"/>
              <a:t>The implication line is the design principle for the solutions section — say it slowly: the biology is the same, the structures differ. Reaching migrants needs the general-population toolkit PLUS portable records, legal inclusion and intercultural delivery.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SECTION DIVIDER — specific populations. About 10 seconds.</a:t>
            </a:r>
          </a:p>
          <a:p>
            <a:endParaRPr sz="1200"/>
          </a:p>
          <a:p>
            <a:r>
              <a:rPr sz="1200"/>
              <a:t>Transition: "Two groups where the regional pattern departs sharply from the global script — young people and gender-diverse people."</a:t>
            </a:r>
          </a:p>
          <a:p>
            <a:endParaRPr sz="1200"/>
          </a:p>
          <a:p>
            <a:r>
              <a:rPr sz="1200"/>
              <a:t>Valparaíso.</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977096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YOUNG PEOPLE — approx. 1.5 min.</a:t>
            </a:r>
          </a:p>
          <a:p>
            <a:r>
              <a:rPr sz="1200"/>
              <a:t>Two figures, paired:</a:t>
            </a:r>
          </a:p>
          <a:p>
            <a:r>
              <a:rPr sz="1200"/>
              <a:t>• 26% of all new HIV infections in Latin America are among people aged 15–24.</a:t>
            </a:r>
          </a:p>
          <a:p>
            <a:r>
              <a:rPr sz="1200"/>
              <a:t>• 77% of those youth infections are among young MEN.</a:t>
            </a:r>
          </a:p>
          <a:p>
            <a:endParaRPr sz="1200"/>
          </a:p>
          <a:p>
            <a:r>
              <a:rPr sz="1200"/>
              <a:t>This reframes youth programming. The default global script — adolescent girls and young women — misreads Latin America. Here the youth epidemic is concentrated among young gay and bisexual men and young trans people.</a:t>
            </a:r>
          </a:p>
          <a:p>
            <a:endParaRPr sz="1200"/>
          </a:p>
          <a:p>
            <a:r>
              <a:rPr sz="1200"/>
              <a:t>Implication: comprehensive sexuality education, PrEP and self-testing designed for young MSM and young trans people, reaching them where stigma is highest — not generic campaigns. Say plainly that generic campaigns are why the curve keeps climbing.</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MIGRANT YOUTH — approx. 1.5 min. This is where our field evidence is sharpest.</a:t>
            </a:r>
          </a:p>
          <a:p>
            <a:r>
              <a:rPr sz="1200"/>
              <a:t>Triple marginalisation: age (adolescence treated as a "healthy", low-need stage), migration (status, language, discrimination), and sexuality/gender (heteronormative service design).</a:t>
            </a:r>
          </a:p>
          <a:p>
            <a:endParaRPr sz="1200"/>
          </a:p>
          <a:p>
            <a:r>
              <a:rPr sz="1200"/>
              <a:t>• Obach, Blukacz, Sadler, Carreño-Calderón, Cabieses &amp; Díaz, BMC Public Health 2024: SRH services for young migrants in Tarapacá narrow to pregnancy, STI and HIV "risk" through a heteronormative lens — reinforced by narratives of risk and "lack of self-care".</a:t>
            </a:r>
          </a:p>
          <a:p>
            <a:r>
              <a:rPr sz="1200"/>
              <a:t>• Carreño-Calderón, Obach, Cabieses et al., Int J Equity Health 2025: low coverage of youth health programmes among the most vulnerable adolescent migrants in Chile.</a:t>
            </a:r>
          </a:p>
          <a:p>
            <a:endParaRPr sz="1200"/>
          </a:p>
          <a:p>
            <a:r>
              <a:rPr sz="1200"/>
              <a:t>The recurring finding: services designed for an imagined low-risk adolescent fail the young person who is none of those defaults. And adolescent migrants are under-counted across LAC — invisibility in data becomes invisibility in policy.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TRANS WOMEN — approx. 1.5 min. State it plainly.</a:t>
            </a:r>
          </a:p>
          <a:p>
            <a:r>
              <a:rPr sz="1200"/>
              <a:t>Trans women are the single most affected population in this region.</a:t>
            </a:r>
          </a:p>
          <a:p>
            <a:r>
              <a:rPr sz="1200"/>
              <a:t>• Pooled HIV prevalence among trans women in Latin America: 25.9% (95% CI 20.0–31.8) — Stutterheim et al., PLoS One 2021.</a:t>
            </a:r>
          </a:p>
          <a:p>
            <a:r>
              <a:rPr sz="1200"/>
              <a:t>• 66× higher odds of living with HIV than other adults. Baral, Poteat et al., Lancet Infect Dis 2013 put the worldwide pooled figure at 19.1%, OR 48.8.</a:t>
            </a:r>
          </a:p>
          <a:p>
            <a:r>
              <a:rPr sz="1200"/>
              <a:t>• Where measured separately from MSM, prevalence runs 18–38% across LAC countries. Trans men are also affected — roughly 7×.</a:t>
            </a:r>
          </a:p>
          <a:p>
            <a:endParaRPr sz="1200"/>
          </a:p>
          <a:p>
            <a:r>
              <a:rPr sz="1200"/>
              <a:t>The driver is not behaviour. It is transphobia, criminalisation, survival sex, and health systems that deny gender-affirming care. Silva-Santisteban et al. document the persistent prevention gaps.</a:t>
            </a:r>
          </a:p>
          <a:p>
            <a:endParaRPr sz="1200"/>
          </a:p>
          <a:p>
            <a:r>
              <a:rPr sz="1200"/>
              <a:t>Say it directly: 66× is a measure of structural violence, not of anything inherent to being trans.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THE SHARPEST INTERSECTION — approx. 1.5 min. Conceptual peak of the talk.</a:t>
            </a:r>
          </a:p>
          <a:p>
            <a:r>
              <a:rPr sz="1200"/>
              <a:t>When transphobia, xenophobia, HIV stigma and criminalisation land on one person, every barrier from every previous slide stacks at once — they multiply rather than add.</a:t>
            </a:r>
          </a:p>
          <a:p>
            <a:r>
              <a:rPr sz="1200"/>
              <a:t>• Legal invisibility: irregular status and unrecognised gender identity block insurance, ID-based care and PrEP.</a:t>
            </a:r>
          </a:p>
          <a:p>
            <a:r>
              <a:rPr sz="1200"/>
              <a:t>• Survival on the route: exclusion from formal work pushes many into transactional sex with almost no prevention reach.</a:t>
            </a:r>
          </a:p>
          <a:p>
            <a:r>
              <a:rPr sz="1200"/>
              <a:t>• Evidence gap: trans migrants are largely absent from surveillance.</a:t>
            </a:r>
          </a:p>
          <a:p>
            <a:endParaRPr sz="1200"/>
          </a:p>
          <a:p>
            <a:r>
              <a:rPr sz="1200"/>
              <a:t>Naming that gap is itself a call to action — most systems in this room cannot currently see this group at all.</a:t>
            </a:r>
          </a:p>
          <a:p>
            <a:endParaRPr sz="1200"/>
          </a:p>
          <a:p>
            <a:r>
              <a:rPr sz="1200"/>
              <a:t>Design principle to state slowly: responses must be gender-affirming AND migration-aware at the same time. Neither lens alone reaches these communities.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SECTION DIVIDER — our own research. About 10 seconds.</a:t>
            </a:r>
          </a:p>
          <a:p>
            <a:endParaRPr sz="1200"/>
          </a:p>
          <a:p>
            <a:r>
              <a:rPr sz="1200"/>
              <a:t>Transition: "Let me show you how these mechanisms look when you trace them in the field, in Chile and across the region."</a:t>
            </a:r>
          </a:p>
          <a:p>
            <a:endParaRPr sz="1200"/>
          </a:p>
          <a:p>
            <a:r>
              <a:rPr sz="1200"/>
              <a:t>Torres del Paine.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2428737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CESGI EVIDENCE, 1 OF 2 — approx. 2 min.</a:t>
            </a:r>
          </a:p>
          <a:p>
            <a:r>
              <a:rPr sz="1200"/>
              <a:t>Read the columns once — structural driver, mechanism, outcome — then walk ONE pathway end to end. Pregnancy is the clearest: irregular status, language and cultural distance → late or missed antenatal HIV screening → vertical transmission (Cabieses, Sepúlveda &amp; Obach 2020).</a:t>
            </a:r>
          </a:p>
          <a:p>
            <a:endParaRPr sz="1200"/>
          </a:p>
          <a:p>
            <a:r>
              <a:rPr sz="1200"/>
              <a:t>Then gesture across the other two rows rather than reading them: heteronormative, pregnancy-only services → "risk / lack of self-care" narratives → unmet testing and prevention (Obach et al. 2024); the "healthy adolescent" assumption → data and service invisibility → prevention window missed (Carreño-Calderón et al. 2025).</a:t>
            </a:r>
          </a:p>
          <a:p>
            <a:endParaRPr sz="1200"/>
          </a:p>
          <a:p>
            <a:r>
              <a:rPr sz="1200"/>
              <a:t>Point at the MECHANISM column and say: this is where our interventions sit. Every pathway is interruptible — intercultural, youth-, migrant- and gender-responsive care inserted at the mechanism stage breaks the chain before the outcome. Full citations on the references slide.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sz="1200"/>
              <a:t>CESGI EVIDENCE, 2 OF 2 — approx. 2 min. Same structure; move faster, the audience now reads the grid.</a:t>
            </a:r>
          </a:p>
          <a:p>
            <a:r>
              <a:rPr sz="1200"/>
              <a:t>• Masculine-identity norms → condom and testing avoidance, delayed care-seeking → late diagnosis and onward transmission (Ferrer, Cianelli, Bernales et al., J Nurs Scholarsh 2016).</a:t>
            </a:r>
          </a:p>
          <a:p>
            <a:r>
              <a:rPr sz="1200"/>
              <a:t>• Restrictive border and pandemic measures → precariousness, interrupted care, rights violations → ART discontinuity along the route (Rocha-Jiménez et al., BMC Public Health 2023; Lancet Reg Health Am 2025). Our participants' words: border closure only increased precariousness.</a:t>
            </a:r>
          </a:p>
          <a:p>
            <a:r>
              <a:rPr sz="1200"/>
              <a:t>• Stigmatising "threat / disease" narratives → mistrust and avoidance of services → delayed testing and disengagement (Cabieses et al., Lancet Reg Health Am 2024).</a:t>
            </a:r>
          </a:p>
          <a:p>
            <a:endParaRPr sz="1200"/>
          </a:p>
          <a:p>
            <a:r>
              <a:rPr sz="1200"/>
              <a:t>The policy point worth pausing on: closing a border does not stop movement, it only removes the care from it.</a:t>
            </a:r>
          </a:p>
          <a:p>
            <a:endParaRPr sz="1200"/>
          </a:p>
          <a:p>
            <a:r>
              <a:rPr sz="1200"/>
              <a:t>Repeat the intervention line — the mechanism column is the place to act.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SYNTHESIS — approx. 1.5 min. If the audience remembers one slide for the mechanism question, this is it.</a:t>
            </a:r>
          </a:p>
          <a:p>
            <a:r>
              <a:rPr sz="1200"/>
              <a:t>Five structural engines recur across every population:</a:t>
            </a:r>
          </a:p>
          <a:p>
            <a:r>
              <a:rPr sz="1200"/>
              <a:t>1. Social determinants — poverty, housing, work, education. Migration is itself a determinant of health.</a:t>
            </a:r>
          </a:p>
          <a:p>
            <a:r>
              <a:rPr sz="1200"/>
              <a:t>2. Intersecting stigmas — HIV, gender, sexuality, migration and race stigmas multiply, not merely add.</a:t>
            </a:r>
          </a:p>
          <a:p>
            <a:r>
              <a:rPr sz="1200"/>
              <a:t>3. Structural and legal exclusion — irregular status, no insurance, criminalisation, fear of deportation.</a:t>
            </a:r>
          </a:p>
          <a:p>
            <a:r>
              <a:rPr sz="1200"/>
              <a:t>4. Service design failure — heteronormative, reductionist, non-intercultural care turns people away at the door.</a:t>
            </a:r>
          </a:p>
          <a:p>
            <a:r>
              <a:rPr sz="1200"/>
              <a:t>5. Data invisibility — un-disaggregated surveillance hides the most affected; invisibility becomes inaction.</a:t>
            </a:r>
          </a:p>
          <a:p>
            <a:endParaRPr sz="1200"/>
          </a:p>
          <a:p>
            <a:r>
              <a:rPr sz="1200"/>
              <a:t>Syndemic logic: these cluster and interact, so single-disease or single-identity programmes underperform by design. Effective responses act on the structures, not only on the virus.</a:t>
            </a:r>
          </a:p>
          <a:p>
            <a:endParaRPr sz="1200"/>
          </a:p>
          <a:p>
            <a:r>
              <a:rPr sz="1200"/>
              <a:t>Bridge: "So what is already working?"</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SECTION DIVIDER — solutions. About 10 seconds.</a:t>
            </a:r>
          </a:p>
          <a:p>
            <a:endParaRPr sz="1200"/>
          </a:p>
          <a:p>
            <a:r>
              <a:rPr sz="1200"/>
              <a:t>Transition: "This is the constructive half. None of what follows is hypothetical — all of it is running somewhere in this region right now."</a:t>
            </a:r>
          </a:p>
          <a:p>
            <a:endParaRPr sz="1200"/>
          </a:p>
          <a:p>
            <a:r>
              <a:rPr sz="1200"/>
              <a:t>Iguazú.</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598487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WHAT IS WORKING, I — approx. 2 min. Move from problem to proof.</a:t>
            </a:r>
          </a:p>
          <a:p>
            <a:r>
              <a:rPr sz="1200"/>
              <a:t>• Brazil's SUS guarantees free ART, PrEP and testing — domestically financed, and it absorbed the funding shock. This is the strongest available argument for sustainability over donor dependence.</a:t>
            </a:r>
          </a:p>
          <a:p>
            <a:r>
              <a:rPr sz="1200"/>
              <a:t>• Colombia's 10-year Temporary Protection Statute (ETPV, 2021) opened insurance and the full HIV cascade to displaced Venezuelans. Policy as prevention — a legal instrument doing epidemiological work.</a:t>
            </a:r>
          </a:p>
          <a:p>
            <a:r>
              <a:rPr sz="1200"/>
              <a:t>• Scale and decentralise the biomedical tools: PrEP, self-testing and long-acting injectables out of tertiary hospitals and into community and primary care, where reach actually is.</a:t>
            </a:r>
          </a:p>
          <a:p>
            <a:r>
              <a:rPr sz="1200"/>
              <a:t>• Continuity across borders: the PAHO/UNAIDS models for uninterrupted ART — portable records, cross-border referral, navigation support.</a:t>
            </a:r>
          </a:p>
          <a:p>
            <a:endParaRPr sz="1200"/>
          </a:p>
          <a:p>
            <a:r>
              <a:rPr sz="1200"/>
              <a:t>Two exemplars, two different levers — universal financing and legal inclusion. Both are replicable, and both were domestic decisions.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WHAT IS WORKING, II — approx. 2 min.</a:t>
            </a:r>
          </a:p>
          <a:p>
            <a:r>
              <a:rPr sz="1200"/>
              <a:t>• Community-led organisations are the backbone of reach to key populations. Protect and finance them sustainably — social contracting can keep services running beyond donor cycles.</a:t>
            </a:r>
          </a:p>
          <a:p>
            <a:r>
              <a:rPr sz="1200"/>
              <a:t>• Intercultural navigation: welcome programmes and peer navigators — the CeSGI model — translate entitlements into actual access across language, culture and legal status.</a:t>
            </a:r>
          </a:p>
          <a:p>
            <a:r>
              <a:rPr sz="1200"/>
              <a:t>• Gender-affirming and youth-friendly differentiated service delivery, designed WITH trans communities and young people. Affirmation is itself an HIV-prevention intervention.</a:t>
            </a:r>
          </a:p>
          <a:p>
            <a:r>
              <a:rPr sz="1200"/>
              <a:t>• Migrant-led peer networks sustain testing, adherence and re-linkage at each step of the journey, exactly where formal systems hand off.</a:t>
            </a:r>
          </a:p>
          <a:p>
            <a:endParaRPr sz="1200"/>
          </a:p>
          <a:p>
            <a:r>
              <a:rPr sz="1200"/>
              <a:t>The central point: biomedical tools fail without community delivery — and the funding shock hit precisely this layer (Guillén et al., J Int AIDS Soc 2026). Protecting and financing it is now the central policy question for this region.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SECTION DIVIDER — closing. About 10 seconds.</a:t>
            </a:r>
          </a:p>
          <a:p>
            <a:endParaRPr sz="1200"/>
          </a:p>
          <a:p>
            <a:r>
              <a:rPr sz="1200"/>
              <a:t>Pause here. Slow the pace down deliberately before the final slide.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22342542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CLOSING — approx. 1.5 min. Four sentences, delivered slowly, then stop.</a:t>
            </a:r>
          </a:p>
          <a:p>
            <a:r>
              <a:rPr sz="1200"/>
              <a:t>• Latin America's epidemic is rising while the Caribbean's falls — and the funding shock lands on the populations already furthest from care.</a:t>
            </a:r>
          </a:p>
          <a:p>
            <a:r>
              <a:rPr sz="1200"/>
              <a:t>• Migrants, young people and gender-diverse people are not three separate problems. They are one intersecting story of structural exclusion.</a:t>
            </a:r>
          </a:p>
          <a:p>
            <a:r>
              <a:rPr sz="1200"/>
              <a:t>• The science works. The gap is delivery, stigma and rights — solvable with intercultural, community-led, domestically financed responses.</a:t>
            </a:r>
          </a:p>
          <a:p>
            <a:r>
              <a:rPr sz="1200"/>
              <a:t>• Final line, land it and hold the silence: the people furthest from services must become the closest to the response. That often includes people on the move.</a:t>
            </a:r>
          </a:p>
          <a:p>
            <a:endParaRPr sz="1200"/>
          </a:p>
          <a:p>
            <a:r>
              <a:rPr sz="1200"/>
              <a:t>Then thank the room and open the floor. Anticipated questions: the asylum-seeker prevalence ratio; whether regional data can be disaggregated by migration status; what replaces PEPFAR funding.</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RESOURCES — approx. 30 seconds. Do not read the list; tell people it will be shared.</a:t>
            </a:r>
          </a:p>
          <a:p>
            <a:r>
              <a:rPr sz="1200"/>
              <a:t>Flag two in particular: the WHO 2026 Second report on the health of refugees and migrants, and the PAHO Americas migration-and-health dashboard, which is the practical starting point for anyone wanting country-level evidence.</a:t>
            </a:r>
          </a:p>
          <a:p>
            <a:endParaRPr sz="1200"/>
          </a:p>
          <a:p>
            <a:r>
              <a:rPr sz="1200"/>
              <a:t>Also worth naming: the WHO global competency standards for health workers, and the WHO repository of good practices — useful for delegates who want to act on the service-design point rather than the policy one.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32475991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REFERENCES — hold briefly; no narration needed.</a:t>
            </a:r>
          </a:p>
          <a:p>
            <a:r>
              <a:rPr sz="1200"/>
              <a:t>If asked: 21 sources — umbrella and systematic reviews, regional estimates from UNAIDS and R4V/IOM, and CeSGI–UDD studies. All carry DOIs or institutional URLs, verified via Crossref.</a:t>
            </a:r>
          </a:p>
          <a:p>
            <a:endParaRPr sz="1200"/>
          </a:p>
          <a:p>
            <a:r>
              <a:rPr sz="1200"/>
              <a:t>Migration figures come from R4V/IOM (ref 1); regional epidemiology from UNAIDS 2025 (refs 2–3); the prevalence-ratio meta-analysis is ref 4; the trans-population reviews are refs 6–8.</a:t>
            </a:r>
          </a:p>
          <a:p>
            <a:endParaRPr sz="1200"/>
          </a:p>
          <a:p>
            <a:r>
              <a:rPr sz="1200"/>
              <a:t>Slides and reference list available on request at bcabieses@udd.cl.</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THANK YOU — approx. 30 seconds.</a:t>
            </a:r>
          </a:p>
          <a:p>
            <a:r>
              <a:rPr sz="1200"/>
              <a:t>Thank the CeSGI–UDD team by name if time allows, and acknowledge the partner communities, the people living with HIV who took part in this research, and Lancet Migration's Latin American Hub.</a:t>
            </a:r>
          </a:p>
          <a:p>
            <a:endParaRPr sz="1200"/>
          </a:p>
          <a:p>
            <a:r>
              <a:rPr sz="1200"/>
              <a:t>Invite people to connect: cesgi.udd.cl, @cesgi_udd, and bcabieses@udd.cl.</a:t>
            </a:r>
          </a:p>
          <a:p>
            <a:endParaRPr sz="1200"/>
          </a:p>
          <a:p>
            <a:r>
              <a:rPr sz="1200"/>
              <a:t>Leave this slide up for the discussion.</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orcid.org/0000-0003-0756-1954" TargetMode="External"/><Relationship Id="rId13" Type="http://schemas.openxmlformats.org/officeDocument/2006/relationships/image" Target="../media/image4.png"/><Relationship Id="rId3" Type="http://schemas.openxmlformats.org/officeDocument/2006/relationships/hyperlink" Target="mailto:bcabieses@udd.cl" TargetMode="External"/><Relationship Id="rId7" Type="http://schemas.openxmlformats.org/officeDocument/2006/relationships/hyperlink" Target="https://www.linkedin.com/in/baltica-cabieses-30868a38/" TargetMode="External"/><Relationship Id="rId12" Type="http://schemas.openxmlformats.org/officeDocument/2006/relationships/image" Target="../media/image3.png"/><Relationship Id="rId2" Type="http://schemas.openxmlformats.org/officeDocument/2006/relationships/notesSlide" Target="../notesSlides/notesSlide1.xml"/><Relationship Id="rId16"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hyperlink" Target="https://inrichnetwork.org/" TargetMode="External"/><Relationship Id="rId11" Type="http://schemas.openxmlformats.org/officeDocument/2006/relationships/image" Target="../media/image2.png"/><Relationship Id="rId5" Type="http://schemas.openxmlformats.org/officeDocument/2006/relationships/hyperlink" Target="https://saludinmigrantes.c/" TargetMode="External"/><Relationship Id="rId15" Type="http://schemas.openxmlformats.org/officeDocument/2006/relationships/image" Target="../media/image6.png"/><Relationship Id="rId10" Type="http://schemas.openxmlformats.org/officeDocument/2006/relationships/image" Target="../media/image1.png"/><Relationship Id="rId4" Type="http://schemas.openxmlformats.org/officeDocument/2006/relationships/hyperlink" Target="https://migrationhealth.org/regional-hubs/latin-america/" TargetMode="External"/><Relationship Id="rId9" Type="http://schemas.openxmlformats.org/officeDocument/2006/relationships/hyperlink" Target="https://scholar.google.cl/citations?user=yQQSbZ0AAAAJ&amp;hl=es" TargetMode="External"/><Relationship Id="rId1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11.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www.who.int/publications/i/item/9789240054462" TargetMode="External"/><Relationship Id="rId7" Type="http://schemas.openxmlformats.org/officeDocument/2006/relationships/hyperlink" Target="https://www.who.int/tools/dashboard-on-global-experiences-in-promoting-refugee-and-migrant-health"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hyperlink" Target="https://www.paho.org/en/migration-and-health-americas/health-and-migration-americas-information-platform#LiteraturaCientifica" TargetMode="External"/><Relationship Id="rId5" Type="http://schemas.openxmlformats.org/officeDocument/2006/relationships/hyperlink" Target="https://www.who.int/publications/i/item/9789240030626" TargetMode="External"/><Relationship Id="rId4" Type="http://schemas.openxmlformats.org/officeDocument/2006/relationships/hyperlink" Target="https://www.who.int/publications/i/item/9789240117747"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869680" y="2276264"/>
            <a:ext cx="4754880" cy="4754880"/>
          </a:xfrm>
          <a:prstGeom prst="ellipse">
            <a:avLst/>
          </a:prstGeom>
          <a:solidFill>
            <a:srgbClr val="EAF3F3"/>
          </a:solidFill>
          <a:ln/>
        </p:spPr>
      </p:sp>
      <p:sp>
        <p:nvSpPr>
          <p:cNvPr id="3" name="Shape 1"/>
          <p:cNvSpPr/>
          <p:nvPr/>
        </p:nvSpPr>
        <p:spPr>
          <a:xfrm>
            <a:off x="9646920" y="3053504"/>
            <a:ext cx="3200400" cy="3200400"/>
          </a:xfrm>
          <a:prstGeom prst="ellipse">
            <a:avLst/>
          </a:prstGeom>
          <a:solidFill>
            <a:srgbClr val="FFFFFF"/>
          </a:solidFill>
          <a:ln/>
        </p:spPr>
      </p:sp>
      <p:sp>
        <p:nvSpPr>
          <p:cNvPr id="4" name="Shape 2"/>
          <p:cNvSpPr/>
          <p:nvPr/>
        </p:nvSpPr>
        <p:spPr>
          <a:xfrm>
            <a:off x="10195560" y="3602144"/>
            <a:ext cx="2103120" cy="2103120"/>
          </a:xfrm>
          <a:prstGeom prst="ellipse">
            <a:avLst/>
          </a:prstGeom>
          <a:solidFill>
            <a:schemeClr val="accent6">
              <a:lumMod val="40000"/>
              <a:lumOff val="60000"/>
            </a:schemeClr>
          </a:solidFill>
          <a:ln/>
        </p:spPr>
      </p:sp>
      <p:sp>
        <p:nvSpPr>
          <p:cNvPr id="5" name="Text 3"/>
          <p:cNvSpPr/>
          <p:nvPr/>
        </p:nvSpPr>
        <p:spPr>
          <a:xfrm>
            <a:off x="685800" y="1187137"/>
            <a:ext cx="10058400" cy="320040"/>
          </a:xfrm>
          <a:prstGeom prst="rect">
            <a:avLst/>
          </a:prstGeom>
          <a:noFill/>
          <a:ln/>
        </p:spPr>
        <p:txBody>
          <a:bodyPr wrap="square" lIns="0" tIns="0" rIns="0" bIns="0" rtlCol="0" anchor="ctr"/>
          <a:lstStyle/>
          <a:p>
            <a:pPr marL="0" indent="0">
              <a:buNone/>
            </a:pPr>
            <a:r>
              <a:rPr lang="en-US" sz="1600" b="1" kern="0" spc="200" dirty="0">
                <a:solidFill>
                  <a:srgbClr val="B23A2F"/>
                </a:solidFill>
                <a:latin typeface="Calibri" pitchFamily="34" charset="0"/>
                <a:ea typeface="Calibri" pitchFamily="34" charset="-122"/>
                <a:cs typeface="Calibri" pitchFamily="34" charset="-120"/>
              </a:rPr>
              <a:t>AIDS 2026  ·  26TH INTERNATIONAL AIDS CONFERENCE  ·  PLENARY</a:t>
            </a:r>
            <a:endParaRPr lang="en-US" sz="1600" dirty="0"/>
          </a:p>
        </p:txBody>
      </p:sp>
      <p:sp>
        <p:nvSpPr>
          <p:cNvPr id="6" name="Text 4"/>
          <p:cNvSpPr/>
          <p:nvPr/>
        </p:nvSpPr>
        <p:spPr>
          <a:xfrm>
            <a:off x="603504" y="1286970"/>
            <a:ext cx="10241280" cy="1097280"/>
          </a:xfrm>
          <a:prstGeom prst="rect">
            <a:avLst/>
          </a:prstGeom>
          <a:noFill/>
          <a:ln/>
        </p:spPr>
        <p:txBody>
          <a:bodyPr wrap="square" lIns="0" tIns="0" rIns="0" bIns="0" rtlCol="0" anchor="ctr"/>
          <a:lstStyle/>
          <a:p>
            <a:pPr marL="0" indent="0">
              <a:buNone/>
            </a:pPr>
            <a:r>
              <a:rPr lang="en-US" sz="3200" b="1" dirty="0">
                <a:solidFill>
                  <a:schemeClr val="tx2"/>
                </a:solidFill>
                <a:latin typeface="+mj-lt"/>
                <a:ea typeface="+mj-ea"/>
                <a:cs typeface="+mj-cs"/>
              </a:rPr>
              <a:t>New realities, new responses</a:t>
            </a:r>
          </a:p>
        </p:txBody>
      </p:sp>
      <p:sp>
        <p:nvSpPr>
          <p:cNvPr id="7" name="Text 5"/>
          <p:cNvSpPr/>
          <p:nvPr/>
        </p:nvSpPr>
        <p:spPr>
          <a:xfrm>
            <a:off x="640080" y="2505456"/>
            <a:ext cx="9749060" cy="960120"/>
          </a:xfrm>
          <a:prstGeom prst="rect">
            <a:avLst/>
          </a:prstGeom>
          <a:noFill/>
          <a:ln/>
        </p:spPr>
        <p:txBody>
          <a:bodyPr wrap="square" lIns="0" tIns="0" rIns="0" bIns="0" rtlCol="0" anchor="ctr"/>
          <a:lstStyle/>
          <a:p>
            <a:pPr marL="0" indent="0">
              <a:lnSpc>
                <a:spcPct val="104000"/>
              </a:lnSpc>
              <a:buNone/>
            </a:pPr>
            <a:r>
              <a:rPr lang="en-US" sz="3200" b="1" i="1" dirty="0">
                <a:solidFill>
                  <a:schemeClr val="accent6">
                    <a:lumMod val="75000"/>
                  </a:schemeClr>
                </a:solidFill>
                <a:latin typeface="Cambria" pitchFamily="34" charset="0"/>
                <a:ea typeface="Cambria" pitchFamily="34" charset="-122"/>
                <a:cs typeface="Cambria" pitchFamily="34" charset="-120"/>
              </a:rPr>
              <a:t>Migration and HIV in Latin America &amp; the Caribbean </a:t>
            </a:r>
            <a:endParaRPr lang="en-US" sz="3200" b="1" dirty="0">
              <a:solidFill>
                <a:schemeClr val="accent6">
                  <a:lumMod val="75000"/>
                </a:schemeClr>
              </a:solidFill>
            </a:endParaRPr>
          </a:p>
          <a:p>
            <a:pPr marL="0" indent="0">
              <a:lnSpc>
                <a:spcPct val="104000"/>
              </a:lnSpc>
              <a:buNone/>
            </a:pPr>
            <a:r>
              <a:rPr lang="en-US" b="1" i="1" dirty="0">
                <a:solidFill>
                  <a:schemeClr val="accent6">
                    <a:lumMod val="75000"/>
                  </a:schemeClr>
                </a:solidFill>
                <a:latin typeface="Cambria" pitchFamily="34" charset="0"/>
                <a:ea typeface="Cambria" pitchFamily="34" charset="-122"/>
                <a:cs typeface="Cambria" pitchFamily="34" charset="-120"/>
              </a:rPr>
              <a:t>G</a:t>
            </a:r>
            <a:r>
              <a:rPr lang="en-US" sz="1800" b="1" i="1" dirty="0">
                <a:solidFill>
                  <a:schemeClr val="accent6">
                    <a:lumMod val="75000"/>
                  </a:schemeClr>
                </a:solidFill>
                <a:latin typeface="Cambria" pitchFamily="34" charset="0"/>
                <a:ea typeface="Cambria" pitchFamily="34" charset="-122"/>
                <a:cs typeface="Cambria" pitchFamily="34" charset="-120"/>
              </a:rPr>
              <a:t>eneral populations, migrants &amp; refugees, youth, and gender diversities</a:t>
            </a:r>
            <a:endParaRPr lang="en-US" sz="1800" b="1" dirty="0">
              <a:solidFill>
                <a:schemeClr val="accent6">
                  <a:lumMod val="75000"/>
                </a:schemeClr>
              </a:solidFill>
            </a:endParaRPr>
          </a:p>
        </p:txBody>
      </p:sp>
      <p:sp>
        <p:nvSpPr>
          <p:cNvPr id="8" name="Shape 6"/>
          <p:cNvSpPr/>
          <p:nvPr/>
        </p:nvSpPr>
        <p:spPr>
          <a:xfrm>
            <a:off x="658368" y="3703320"/>
            <a:ext cx="5212080" cy="0"/>
          </a:xfrm>
          <a:prstGeom prst="line">
            <a:avLst/>
          </a:prstGeom>
          <a:noFill/>
          <a:ln w="19050">
            <a:solidFill>
              <a:srgbClr val="D7E0E0"/>
            </a:solidFill>
            <a:prstDash val="solid"/>
          </a:ln>
        </p:spPr>
      </p:sp>
      <p:sp>
        <p:nvSpPr>
          <p:cNvPr id="9" name="Text 7"/>
          <p:cNvSpPr/>
          <p:nvPr/>
        </p:nvSpPr>
        <p:spPr>
          <a:xfrm>
            <a:off x="640080" y="3886200"/>
            <a:ext cx="8229600" cy="365760"/>
          </a:xfrm>
          <a:prstGeom prst="rect">
            <a:avLst/>
          </a:prstGeom>
          <a:noFill/>
          <a:ln/>
        </p:spPr>
        <p:txBody>
          <a:bodyPr wrap="square" lIns="0" tIns="0" rIns="0" bIns="0" rtlCol="0" anchor="ctr"/>
          <a:lstStyle/>
          <a:p>
            <a:pPr marL="0" indent="0">
              <a:buNone/>
            </a:pPr>
            <a:r>
              <a:rPr lang="en-US" sz="1800" b="1" dirty="0">
                <a:solidFill>
                  <a:srgbClr val="1B2B2E"/>
                </a:solidFill>
                <a:latin typeface="Cambria" pitchFamily="34" charset="0"/>
                <a:ea typeface="Cambria" pitchFamily="34" charset="-122"/>
                <a:cs typeface="Cambria" pitchFamily="34" charset="-120"/>
              </a:rPr>
              <a:t>Prof. </a:t>
            </a:r>
            <a:r>
              <a:rPr lang="en-US" sz="1800" b="1" dirty="0" err="1">
                <a:solidFill>
                  <a:srgbClr val="1B2B2E"/>
                </a:solidFill>
                <a:latin typeface="Cambria" pitchFamily="34" charset="0"/>
                <a:ea typeface="Cambria" pitchFamily="34" charset="-122"/>
                <a:cs typeface="Cambria" pitchFamily="34" charset="-120"/>
              </a:rPr>
              <a:t>Báltica</a:t>
            </a:r>
            <a:r>
              <a:rPr lang="en-US" sz="1800" b="1" dirty="0">
                <a:solidFill>
                  <a:srgbClr val="1B2B2E"/>
                </a:solidFill>
                <a:latin typeface="Cambria" pitchFamily="34" charset="0"/>
                <a:ea typeface="Cambria" pitchFamily="34" charset="-122"/>
                <a:cs typeface="Cambria" pitchFamily="34" charset="-120"/>
              </a:rPr>
              <a:t> Cabieses </a:t>
            </a:r>
            <a:r>
              <a:rPr lang="en-US" sz="1800" b="1" dirty="0">
                <a:solidFill>
                  <a:srgbClr val="1B2B2E"/>
                </a:solidFill>
                <a:latin typeface="Cambria" pitchFamily="34" charset="0"/>
                <a:ea typeface="Cambria" pitchFamily="34" charset="-122"/>
                <a:cs typeface="Cambria" pitchFamily="34" charset="-120"/>
                <a:hlinkClick r:id="rId3"/>
              </a:rPr>
              <a:t>bcabieses@udd.cl</a:t>
            </a:r>
            <a:r>
              <a:rPr lang="en-US" sz="1800" b="1" dirty="0">
                <a:solidFill>
                  <a:srgbClr val="1B2B2E"/>
                </a:solidFill>
                <a:latin typeface="Cambria" pitchFamily="34" charset="0"/>
                <a:ea typeface="Cambria" pitchFamily="34" charset="-122"/>
                <a:cs typeface="Cambria" pitchFamily="34" charset="-120"/>
              </a:rPr>
              <a:t> </a:t>
            </a:r>
            <a:endParaRPr lang="en-US" sz="1800" dirty="0"/>
          </a:p>
        </p:txBody>
      </p:sp>
      <p:sp>
        <p:nvSpPr>
          <p:cNvPr id="11" name="Text 9"/>
          <p:cNvSpPr/>
          <p:nvPr/>
        </p:nvSpPr>
        <p:spPr>
          <a:xfrm>
            <a:off x="9829800" y="3830744"/>
            <a:ext cx="2743200" cy="1737360"/>
          </a:xfrm>
          <a:prstGeom prst="rect">
            <a:avLst/>
          </a:prstGeom>
          <a:noFill/>
          <a:ln/>
        </p:spPr>
        <p:txBody>
          <a:bodyPr wrap="square" lIns="0" tIns="0" rIns="0" bIns="0" rtlCol="0" anchor="ctr"/>
          <a:lstStyle/>
          <a:p>
            <a:pPr marL="0" indent="0" algn="ctr">
              <a:lnSpc>
                <a:spcPct val="100000"/>
              </a:lnSpc>
              <a:buNone/>
            </a:pPr>
            <a:r>
              <a:rPr lang="en-US" sz="1700" b="1" i="1" dirty="0">
                <a:solidFill>
                  <a:srgbClr val="0A4F57"/>
                </a:solidFill>
                <a:latin typeface="Cambria" pitchFamily="34" charset="0"/>
                <a:ea typeface="Cambria" pitchFamily="34" charset="-122"/>
                <a:cs typeface="Cambria" pitchFamily="34" charset="-120"/>
              </a:rPr>
              <a:t>Rethink.</a:t>
            </a:r>
            <a:endParaRPr lang="en-US" sz="1700" dirty="0"/>
          </a:p>
          <a:p>
            <a:pPr marL="0" indent="0" algn="ctr">
              <a:lnSpc>
                <a:spcPct val="100000"/>
              </a:lnSpc>
              <a:buNone/>
            </a:pPr>
            <a:r>
              <a:rPr lang="en-US" sz="1700" b="1" i="1" dirty="0">
                <a:solidFill>
                  <a:srgbClr val="0A4F57"/>
                </a:solidFill>
                <a:latin typeface="Cambria" pitchFamily="34" charset="0"/>
                <a:ea typeface="Cambria" pitchFamily="34" charset="-122"/>
                <a:cs typeface="Cambria" pitchFamily="34" charset="-120"/>
              </a:rPr>
              <a:t>Rebuild.</a:t>
            </a:r>
            <a:endParaRPr lang="en-US" sz="1700" dirty="0"/>
          </a:p>
          <a:p>
            <a:pPr marL="0" indent="0" algn="ctr">
              <a:lnSpc>
                <a:spcPct val="100000"/>
              </a:lnSpc>
              <a:buNone/>
            </a:pPr>
            <a:r>
              <a:rPr lang="en-US" sz="1700" b="1" i="1" dirty="0">
                <a:solidFill>
                  <a:srgbClr val="0A4F57"/>
                </a:solidFill>
                <a:latin typeface="Cambria" pitchFamily="34" charset="0"/>
                <a:ea typeface="Cambria" pitchFamily="34" charset="-122"/>
                <a:cs typeface="Cambria" pitchFamily="34" charset="-120"/>
              </a:rPr>
              <a:t>Rise.</a:t>
            </a:r>
            <a:endParaRPr lang="en-US" sz="1700" dirty="0"/>
          </a:p>
        </p:txBody>
      </p:sp>
      <p:sp>
        <p:nvSpPr>
          <p:cNvPr id="13" name="Text 8">
            <a:extLst>
              <a:ext uri="{FF2B5EF4-FFF2-40B4-BE49-F238E27FC236}">
                <a16:creationId xmlns:a16="http://schemas.microsoft.com/office/drawing/2014/main" id="{609871B4-8CAC-42B7-8105-3816D6BB3E32}"/>
              </a:ext>
            </a:extLst>
          </p:cNvPr>
          <p:cNvSpPr/>
          <p:nvPr/>
        </p:nvSpPr>
        <p:spPr>
          <a:xfrm>
            <a:off x="685800" y="5020056"/>
            <a:ext cx="8412480" cy="914400"/>
          </a:xfrm>
          <a:prstGeom prst="rect">
            <a:avLst/>
          </a:prstGeom>
          <a:noFill/>
          <a:ln/>
        </p:spPr>
        <p:txBody>
          <a:bodyPr wrap="square" lIns="0" tIns="0" rIns="0" bIns="0" rtlCol="0" anchor="ctr"/>
          <a:lstStyle/>
          <a:p>
            <a:pPr algn="l" fontAlgn="base"/>
            <a:r>
              <a:rPr lang="en-US" sz="1050" b="0" i="0" dirty="0">
                <a:solidFill>
                  <a:srgbClr val="000000"/>
                </a:solidFill>
                <a:effectLst/>
                <a:latin typeface="Calibri Light" panose="020F0302020204030204" pitchFamily="34" charset="0"/>
              </a:rPr>
              <a:t>Professor of social epidemiology at the Centre for Global Intercultural Health (</a:t>
            </a:r>
            <a:r>
              <a:rPr lang="en-US" sz="1050" b="0" i="0" dirty="0" err="1">
                <a:solidFill>
                  <a:srgbClr val="000000"/>
                </a:solidFill>
                <a:effectLst/>
                <a:latin typeface="Calibri Light" panose="020F0302020204030204" pitchFamily="34" charset="0"/>
              </a:rPr>
              <a:t>CeSGI</a:t>
            </a:r>
            <a:r>
              <a:rPr lang="en-US" sz="1050" b="0" i="0" dirty="0">
                <a:solidFill>
                  <a:srgbClr val="000000"/>
                </a:solidFill>
                <a:effectLst/>
                <a:latin typeface="Calibri Light" panose="020F0302020204030204" pitchFamily="34" charset="0"/>
              </a:rPr>
              <a:t>), Faculties of Medicine and Psychology at UDD, Chile</a:t>
            </a:r>
          </a:p>
          <a:p>
            <a:pPr algn="l" fontAlgn="base"/>
            <a:r>
              <a:rPr lang="en-US" sz="1050" b="0" i="0" dirty="0">
                <a:solidFill>
                  <a:srgbClr val="000000"/>
                </a:solidFill>
                <a:effectLst/>
                <a:latin typeface="Calibri Light" panose="020F0302020204030204" pitchFamily="34" charset="0"/>
              </a:rPr>
              <a:t>Senior visiting scholar, Department of Health Sciences, University of York, England</a:t>
            </a:r>
            <a:endParaRPr lang="en-US" sz="1050" dirty="0">
              <a:solidFill>
                <a:srgbClr val="000000"/>
              </a:solidFill>
              <a:latin typeface="Calibri Light" panose="020F0302020204030204" pitchFamily="34" charset="0"/>
            </a:endParaRPr>
          </a:p>
          <a:p>
            <a:pPr algn="l" fontAlgn="base"/>
            <a:r>
              <a:rPr lang="en-US" sz="1050" dirty="0">
                <a:solidFill>
                  <a:srgbClr val="000000"/>
                </a:solidFill>
                <a:latin typeface="Calibri Light" panose="020F0302020204030204" pitchFamily="34" charset="0"/>
              </a:rPr>
              <a:t>Honorary Professor, Department of Family Medicine and Primary Care, LKS Faculty of Medicine, University of Hong Kong, China</a:t>
            </a:r>
          </a:p>
          <a:p>
            <a:pPr algn="l" fontAlgn="base"/>
            <a:br>
              <a:rPr lang="en-US" sz="1050" b="1" i="0" dirty="0">
                <a:solidFill>
                  <a:srgbClr val="000000"/>
                </a:solidFill>
                <a:effectLst/>
                <a:latin typeface="Calibri Light" panose="020F0302020204030204" pitchFamily="34" charset="0"/>
              </a:rPr>
            </a:br>
            <a:r>
              <a:rPr lang="en-US" sz="1050" b="1" i="0" dirty="0">
                <a:solidFill>
                  <a:srgbClr val="000000"/>
                </a:solidFill>
                <a:effectLst/>
                <a:latin typeface="Calibri Light" panose="020F0302020204030204" pitchFamily="34" charset="0"/>
              </a:rPr>
              <a:t>Director WHO/PAHO Collaborating Center on Capacity Building for Training and Research in the Health of Migrants and Refugees</a:t>
            </a:r>
          </a:p>
          <a:p>
            <a:pPr algn="l" fontAlgn="base"/>
            <a:br>
              <a:rPr lang="en-US" sz="1050" b="0" i="0" dirty="0">
                <a:solidFill>
                  <a:srgbClr val="000000"/>
                </a:solidFill>
                <a:effectLst/>
                <a:latin typeface="Calibri Light" panose="020F0302020204030204" pitchFamily="34" charset="0"/>
              </a:rPr>
            </a:br>
            <a:r>
              <a:rPr lang="en-US" sz="1050" b="0" i="0" dirty="0">
                <a:solidFill>
                  <a:srgbClr val="000000"/>
                </a:solidFill>
                <a:effectLst/>
                <a:latin typeface="Calibri Light" panose="020F0302020204030204" pitchFamily="34" charset="0"/>
              </a:rPr>
              <a:t>Board Lancet Migration Latin American Hub </a:t>
            </a:r>
            <a:r>
              <a:rPr lang="en-US" sz="1050" b="0" i="0" dirty="0">
                <a:solidFill>
                  <a:srgbClr val="000000"/>
                </a:solidFill>
                <a:effectLst/>
                <a:latin typeface="Calibri Light" panose="020F0302020204030204" pitchFamily="34" charset="0"/>
                <a:hlinkClick r:id="rId4" tooltip="https://migrationhealth.org/regional-hubs/latin-america/"/>
              </a:rPr>
              <a:t>Latin American Hub – Lancet Migration</a:t>
            </a:r>
            <a:endParaRPr lang="en-US" sz="1050" b="0" i="0" dirty="0">
              <a:solidFill>
                <a:srgbClr val="000000"/>
              </a:solidFill>
              <a:effectLst/>
              <a:latin typeface="Calibri Light" panose="020F0302020204030204" pitchFamily="34" charset="0"/>
            </a:endParaRPr>
          </a:p>
          <a:p>
            <a:pPr algn="l" fontAlgn="base"/>
            <a:r>
              <a:rPr lang="en-US" sz="1050" b="0" i="0" dirty="0">
                <a:solidFill>
                  <a:srgbClr val="000000"/>
                </a:solidFill>
                <a:effectLst/>
                <a:latin typeface="Calibri Light" panose="020F0302020204030204" pitchFamily="34" charset="0"/>
              </a:rPr>
              <a:t>Board Red </a:t>
            </a:r>
            <a:r>
              <a:rPr lang="en-US" sz="1050" b="0" i="0" dirty="0" err="1">
                <a:solidFill>
                  <a:srgbClr val="000000"/>
                </a:solidFill>
                <a:effectLst/>
                <a:latin typeface="Calibri Light" panose="020F0302020204030204" pitchFamily="34" charset="0"/>
              </a:rPr>
              <a:t>Chilena</a:t>
            </a:r>
            <a:r>
              <a:rPr lang="en-US" sz="1050" b="0" i="0" dirty="0">
                <a:solidFill>
                  <a:srgbClr val="000000"/>
                </a:solidFill>
                <a:effectLst/>
                <a:latin typeface="Calibri Light" panose="020F0302020204030204" pitchFamily="34" charset="0"/>
              </a:rPr>
              <a:t> de </a:t>
            </a:r>
            <a:r>
              <a:rPr lang="en-US" sz="1050" b="0" i="0" dirty="0" err="1">
                <a:solidFill>
                  <a:srgbClr val="000000"/>
                </a:solidFill>
                <a:effectLst/>
                <a:latin typeface="Calibri Light" panose="020F0302020204030204" pitchFamily="34" charset="0"/>
              </a:rPr>
              <a:t>Investigación</a:t>
            </a:r>
            <a:r>
              <a:rPr lang="en-US" sz="1050" b="0" i="0" dirty="0">
                <a:solidFill>
                  <a:srgbClr val="000000"/>
                </a:solidFill>
                <a:effectLst/>
                <a:latin typeface="Calibri Light" panose="020F0302020204030204" pitchFamily="34" charset="0"/>
              </a:rPr>
              <a:t> </a:t>
            </a:r>
            <a:r>
              <a:rPr lang="en-US" sz="1050" b="0" i="0" dirty="0" err="1">
                <a:solidFill>
                  <a:srgbClr val="000000"/>
                </a:solidFill>
                <a:effectLst/>
                <a:latin typeface="Calibri Light" panose="020F0302020204030204" pitchFamily="34" charset="0"/>
              </a:rPr>
              <a:t>en</a:t>
            </a:r>
            <a:r>
              <a:rPr lang="en-US" sz="1050" b="0" i="0" dirty="0">
                <a:solidFill>
                  <a:srgbClr val="000000"/>
                </a:solidFill>
                <a:effectLst/>
                <a:latin typeface="Calibri Light" panose="020F0302020204030204" pitchFamily="34" charset="0"/>
              </a:rPr>
              <a:t> </a:t>
            </a:r>
            <a:r>
              <a:rPr lang="en-US" sz="1050" b="0" i="0" dirty="0" err="1">
                <a:solidFill>
                  <a:srgbClr val="000000"/>
                </a:solidFill>
                <a:effectLst/>
                <a:latin typeface="Calibri Light" panose="020F0302020204030204" pitchFamily="34" charset="0"/>
              </a:rPr>
              <a:t>Salud</a:t>
            </a:r>
            <a:r>
              <a:rPr lang="en-US" sz="1050" b="0" i="0" dirty="0">
                <a:solidFill>
                  <a:srgbClr val="000000"/>
                </a:solidFill>
                <a:effectLst/>
                <a:latin typeface="Calibri Light" panose="020F0302020204030204" pitchFamily="34" charset="0"/>
              </a:rPr>
              <a:t> y </a:t>
            </a:r>
            <a:r>
              <a:rPr lang="en-US" sz="1050" b="0" i="0" dirty="0" err="1">
                <a:solidFill>
                  <a:srgbClr val="000000"/>
                </a:solidFill>
                <a:effectLst/>
                <a:latin typeface="Calibri Light" panose="020F0302020204030204" pitchFamily="34" charset="0"/>
              </a:rPr>
              <a:t>Migración</a:t>
            </a:r>
            <a:r>
              <a:rPr lang="en-US" sz="1050" b="0" i="0" dirty="0">
                <a:solidFill>
                  <a:srgbClr val="000000"/>
                </a:solidFill>
                <a:effectLst/>
                <a:latin typeface="Calibri Light" panose="020F0302020204030204" pitchFamily="34" charset="0"/>
              </a:rPr>
              <a:t> (RECHISAM) </a:t>
            </a:r>
            <a:r>
              <a:rPr lang="en-US" sz="1050" b="0" i="0" dirty="0">
                <a:solidFill>
                  <a:srgbClr val="000000"/>
                </a:solidFill>
                <a:effectLst/>
                <a:latin typeface="Calibri Light" panose="020F0302020204030204" pitchFamily="34" charset="0"/>
                <a:hlinkClick r:id="rId5" tooltip="https://saludinmigrantes.c"/>
              </a:rPr>
              <a:t>https://saludinmigrantes</a:t>
            </a:r>
            <a:r>
              <a:rPr lang="en-US" sz="1050" b="0" i="0" u="sng" dirty="0">
                <a:solidFill>
                  <a:srgbClr val="000000"/>
                </a:solidFill>
                <a:effectLst/>
                <a:latin typeface="Calibri Light" panose="020F0302020204030204" pitchFamily="34" charset="0"/>
                <a:hlinkClick r:id="rId5" tooltip="https://saludinmigrantes.c"/>
              </a:rPr>
              <a:t>.c</a:t>
            </a:r>
            <a:r>
              <a:rPr lang="en-US" sz="1050" b="0" i="0" u="sng" dirty="0">
                <a:solidFill>
                  <a:srgbClr val="000000"/>
                </a:solidFill>
                <a:effectLst/>
                <a:latin typeface="Calibri Light" panose="020F0302020204030204" pitchFamily="34" charset="0"/>
              </a:rPr>
              <a:t>l</a:t>
            </a:r>
            <a:r>
              <a:rPr lang="en-US" sz="1050" b="0" i="0" dirty="0">
                <a:solidFill>
                  <a:srgbClr val="000000"/>
                </a:solidFill>
                <a:effectLst/>
                <a:latin typeface="Calibri Light" panose="020F0302020204030204" pitchFamily="34" charset="0"/>
              </a:rPr>
              <a:t> </a:t>
            </a:r>
          </a:p>
          <a:p>
            <a:pPr algn="l" fontAlgn="base"/>
            <a:r>
              <a:rPr lang="en-US" sz="1050" b="0" i="0" dirty="0">
                <a:solidFill>
                  <a:srgbClr val="000000"/>
                </a:solidFill>
                <a:effectLst/>
                <a:latin typeface="Calibri Light" panose="020F0302020204030204" pitchFamily="34" charset="0"/>
              </a:rPr>
              <a:t>Board INRICH </a:t>
            </a:r>
            <a:r>
              <a:rPr lang="en-US" sz="1050" b="0" i="0" dirty="0" err="1">
                <a:solidFill>
                  <a:srgbClr val="000000"/>
                </a:solidFill>
                <a:effectLst/>
                <a:latin typeface="Calibri Light" panose="020F0302020204030204" pitchFamily="34" charset="0"/>
                <a:hlinkClick r:id="rId6" tooltip="https://inrichnetwork.org/"/>
              </a:rPr>
              <a:t>INRICH</a:t>
            </a:r>
            <a:r>
              <a:rPr lang="en-US" sz="1050" b="0" i="0" dirty="0">
                <a:solidFill>
                  <a:srgbClr val="000000"/>
                </a:solidFill>
                <a:effectLst/>
                <a:latin typeface="Calibri Light" panose="020F0302020204030204" pitchFamily="34" charset="0"/>
                <a:hlinkClick r:id="rId6" tooltip="https://inrichnetwork.org/"/>
              </a:rPr>
              <a:t> – International Network for Research on Inequities in Child Health</a:t>
            </a:r>
            <a:endParaRPr lang="en-US" sz="1050" b="0" i="0" dirty="0">
              <a:solidFill>
                <a:srgbClr val="000000"/>
              </a:solidFill>
              <a:effectLst/>
              <a:latin typeface="Calibri Light" panose="020F0302020204030204" pitchFamily="34" charset="0"/>
            </a:endParaRPr>
          </a:p>
          <a:p>
            <a:pPr algn="l" fontAlgn="base"/>
            <a:endParaRPr lang="en-US" sz="1050" b="0" i="0" dirty="0">
              <a:solidFill>
                <a:srgbClr val="000000"/>
              </a:solidFill>
              <a:effectLst/>
              <a:latin typeface="Calibri Light" panose="020F0302020204030204" pitchFamily="34" charset="0"/>
            </a:endParaRPr>
          </a:p>
          <a:p>
            <a:pPr algn="l" fontAlgn="base"/>
            <a:r>
              <a:rPr lang="en-US" sz="1050" b="0" i="0" dirty="0">
                <a:solidFill>
                  <a:srgbClr val="000000"/>
                </a:solidFill>
                <a:effectLst/>
                <a:latin typeface="Calibri Light" panose="020F0302020204030204" pitchFamily="34" charset="0"/>
              </a:rPr>
              <a:t>Let´s connect: </a:t>
            </a:r>
            <a:r>
              <a:rPr lang="en-US" sz="1050" b="0" i="0" dirty="0">
                <a:solidFill>
                  <a:srgbClr val="000000"/>
                </a:solidFill>
                <a:effectLst/>
                <a:latin typeface="Calibri Light" panose="020F0302020204030204" pitchFamily="34" charset="0"/>
                <a:hlinkClick r:id="rId7" tooltip="https://www.linkedin.com/in/baltica-cabieses-30868a38/"/>
              </a:rPr>
              <a:t>Baltica Cabieses | LinkedIn</a:t>
            </a:r>
            <a:endParaRPr lang="en-US" sz="1050" b="0" i="0" dirty="0">
              <a:solidFill>
                <a:srgbClr val="000000"/>
              </a:solidFill>
              <a:effectLst/>
              <a:latin typeface="Calibri Light" panose="020F0302020204030204" pitchFamily="34" charset="0"/>
            </a:endParaRPr>
          </a:p>
          <a:p>
            <a:pPr algn="l" fontAlgn="base"/>
            <a:r>
              <a:rPr lang="en-US" sz="1050" b="0" i="0" dirty="0">
                <a:solidFill>
                  <a:srgbClr val="222222"/>
                </a:solidFill>
                <a:effectLst/>
                <a:latin typeface="Calibri Light" panose="020F0302020204030204" pitchFamily="34" charset="0"/>
              </a:rPr>
              <a:t>ORCID </a:t>
            </a:r>
            <a:r>
              <a:rPr lang="en-US" sz="1050" b="0" i="0" u="sng" dirty="0">
                <a:solidFill>
                  <a:srgbClr val="A6A6A6"/>
                </a:solidFill>
                <a:effectLst/>
                <a:latin typeface="Calibri Light" panose="020F0302020204030204" pitchFamily="34" charset="0"/>
                <a:hlinkClick r:id="rId8" tooltip="http://orcid.org/0000-0003-0756-1954"/>
              </a:rPr>
              <a:t>http://orcid.org/0000-0003-0756-1954</a:t>
            </a:r>
            <a:endParaRPr lang="en-US" sz="1050" b="0" i="0" dirty="0">
              <a:solidFill>
                <a:srgbClr val="000000"/>
              </a:solidFill>
              <a:effectLst/>
              <a:latin typeface="Calibri Light" panose="020F0302020204030204" pitchFamily="34" charset="0"/>
            </a:endParaRPr>
          </a:p>
          <a:p>
            <a:pPr algn="l" fontAlgn="base"/>
            <a:r>
              <a:rPr lang="en-US" sz="1050" b="0" i="0" dirty="0">
                <a:solidFill>
                  <a:srgbClr val="222222"/>
                </a:solidFill>
                <a:effectLst/>
                <a:latin typeface="Calibri Light" panose="020F0302020204030204" pitchFamily="34" charset="0"/>
              </a:rPr>
              <a:t>Google Scholar: </a:t>
            </a:r>
            <a:r>
              <a:rPr lang="en-US" sz="1050" b="0" i="0" u="sng" dirty="0">
                <a:solidFill>
                  <a:srgbClr val="000000"/>
                </a:solidFill>
                <a:effectLst/>
                <a:latin typeface="Calibri Light" panose="020F0302020204030204" pitchFamily="34" charset="0"/>
                <a:hlinkClick r:id="rId9" tooltip="https://scholar.google.cl/citations?user=yQQSbZ0AAAAJ&amp;hl=es"/>
              </a:rPr>
              <a:t>https://scholar.google.cl/citations?user=yQQSbZ0AAAAJ&amp;hl=es</a:t>
            </a:r>
            <a:r>
              <a:rPr lang="en-US" sz="1050" b="0" i="0" u="sng" dirty="0">
                <a:solidFill>
                  <a:srgbClr val="000000"/>
                </a:solidFill>
                <a:effectLst/>
                <a:latin typeface="Calibri Light" panose="020F0302020204030204" pitchFamily="34" charset="0"/>
              </a:rPr>
              <a:t> </a:t>
            </a:r>
            <a:endParaRPr lang="en-US" sz="1050" b="0" i="0" dirty="0">
              <a:solidFill>
                <a:srgbClr val="000000"/>
              </a:solidFill>
              <a:effectLst/>
              <a:latin typeface="Calibri Light" panose="020F0302020204030204" pitchFamily="34" charset="0"/>
            </a:endParaRPr>
          </a:p>
        </p:txBody>
      </p:sp>
      <p:pic>
        <p:nvPicPr>
          <p:cNvPr id="15" name="Imagen 14">
            <a:extLst>
              <a:ext uri="{FF2B5EF4-FFF2-40B4-BE49-F238E27FC236}">
                <a16:creationId xmlns:a16="http://schemas.microsoft.com/office/drawing/2014/main" id="{EDE8DB44-0218-4E1C-A2E9-7C181D9BDE33}"/>
              </a:ext>
            </a:extLst>
          </p:cNvPr>
          <p:cNvPicPr>
            <a:picLocks noChangeAspect="1"/>
          </p:cNvPicPr>
          <p:nvPr/>
        </p:nvPicPr>
        <p:blipFill>
          <a:blip r:embed="rId10"/>
          <a:stretch>
            <a:fillRect/>
          </a:stretch>
        </p:blipFill>
        <p:spPr>
          <a:xfrm>
            <a:off x="8906051" y="113016"/>
            <a:ext cx="3168813" cy="1028753"/>
          </a:xfrm>
          <a:prstGeom prst="rect">
            <a:avLst/>
          </a:prstGeom>
        </p:spPr>
      </p:pic>
      <p:pic>
        <p:nvPicPr>
          <p:cNvPr id="12" name="Imagen 11">
            <a:extLst>
              <a:ext uri="{FF2B5EF4-FFF2-40B4-BE49-F238E27FC236}">
                <a16:creationId xmlns:a16="http://schemas.microsoft.com/office/drawing/2014/main" id="{41E6A815-517A-4966-98F3-F1082D99EF55}"/>
              </a:ext>
            </a:extLst>
          </p:cNvPr>
          <p:cNvPicPr>
            <a:picLocks noChangeAspect="1"/>
          </p:cNvPicPr>
          <p:nvPr/>
        </p:nvPicPr>
        <p:blipFill>
          <a:blip r:embed="rId11"/>
          <a:stretch>
            <a:fillRect/>
          </a:stretch>
        </p:blipFill>
        <p:spPr>
          <a:xfrm>
            <a:off x="362112" y="246877"/>
            <a:ext cx="1819857" cy="629245"/>
          </a:xfrm>
          <a:prstGeom prst="rect">
            <a:avLst/>
          </a:prstGeom>
        </p:spPr>
      </p:pic>
      <p:pic>
        <p:nvPicPr>
          <p:cNvPr id="14" name="Imagen 13">
            <a:extLst>
              <a:ext uri="{FF2B5EF4-FFF2-40B4-BE49-F238E27FC236}">
                <a16:creationId xmlns:a16="http://schemas.microsoft.com/office/drawing/2014/main" id="{56FFDF38-17D5-4EFE-A782-91ADC663B1AD}"/>
              </a:ext>
            </a:extLst>
          </p:cNvPr>
          <p:cNvPicPr>
            <a:picLocks noChangeAspect="1"/>
          </p:cNvPicPr>
          <p:nvPr/>
        </p:nvPicPr>
        <p:blipFill>
          <a:blip r:embed="rId12"/>
          <a:stretch>
            <a:fillRect/>
          </a:stretch>
        </p:blipFill>
        <p:spPr>
          <a:xfrm>
            <a:off x="2043697" y="360134"/>
            <a:ext cx="1103981" cy="504848"/>
          </a:xfrm>
          <a:prstGeom prst="rect">
            <a:avLst/>
          </a:prstGeom>
        </p:spPr>
      </p:pic>
      <p:pic>
        <p:nvPicPr>
          <p:cNvPr id="17" name="Imagen 16">
            <a:extLst>
              <a:ext uri="{FF2B5EF4-FFF2-40B4-BE49-F238E27FC236}">
                <a16:creationId xmlns:a16="http://schemas.microsoft.com/office/drawing/2014/main" id="{D827F9AC-D4E9-4960-863A-DCCA67CADD2C}"/>
              </a:ext>
            </a:extLst>
          </p:cNvPr>
          <p:cNvPicPr>
            <a:picLocks noChangeAspect="1"/>
          </p:cNvPicPr>
          <p:nvPr/>
        </p:nvPicPr>
        <p:blipFill>
          <a:blip r:embed="rId13"/>
          <a:stretch>
            <a:fillRect/>
          </a:stretch>
        </p:blipFill>
        <p:spPr>
          <a:xfrm>
            <a:off x="3308703" y="402142"/>
            <a:ext cx="1904571" cy="466927"/>
          </a:xfrm>
          <a:prstGeom prst="rect">
            <a:avLst/>
          </a:prstGeom>
        </p:spPr>
      </p:pic>
      <p:pic>
        <p:nvPicPr>
          <p:cNvPr id="19" name="Imagen 18">
            <a:extLst>
              <a:ext uri="{FF2B5EF4-FFF2-40B4-BE49-F238E27FC236}">
                <a16:creationId xmlns:a16="http://schemas.microsoft.com/office/drawing/2014/main" id="{88545D96-2151-4F13-B080-1B88E83DB32A}"/>
              </a:ext>
            </a:extLst>
          </p:cNvPr>
          <p:cNvPicPr>
            <a:picLocks noChangeAspect="1"/>
          </p:cNvPicPr>
          <p:nvPr/>
        </p:nvPicPr>
        <p:blipFill>
          <a:blip r:embed="rId14"/>
          <a:stretch>
            <a:fillRect/>
          </a:stretch>
        </p:blipFill>
        <p:spPr>
          <a:xfrm>
            <a:off x="5472199" y="376844"/>
            <a:ext cx="858633" cy="454276"/>
          </a:xfrm>
          <a:prstGeom prst="rect">
            <a:avLst/>
          </a:prstGeom>
        </p:spPr>
      </p:pic>
      <p:pic>
        <p:nvPicPr>
          <p:cNvPr id="21" name="Imagen 20">
            <a:extLst>
              <a:ext uri="{FF2B5EF4-FFF2-40B4-BE49-F238E27FC236}">
                <a16:creationId xmlns:a16="http://schemas.microsoft.com/office/drawing/2014/main" id="{82CBC39D-CD73-4257-8922-9A7579ADDEB6}"/>
              </a:ext>
            </a:extLst>
          </p:cNvPr>
          <p:cNvPicPr>
            <a:picLocks noChangeAspect="1"/>
          </p:cNvPicPr>
          <p:nvPr/>
        </p:nvPicPr>
        <p:blipFill>
          <a:blip r:embed="rId15"/>
          <a:stretch>
            <a:fillRect/>
          </a:stretch>
        </p:blipFill>
        <p:spPr>
          <a:xfrm>
            <a:off x="6488398" y="349578"/>
            <a:ext cx="1103981" cy="526544"/>
          </a:xfrm>
          <a:prstGeom prst="rect">
            <a:avLst/>
          </a:prstGeom>
        </p:spPr>
      </p:pic>
      <p:pic>
        <p:nvPicPr>
          <p:cNvPr id="23" name="Imagen 22">
            <a:extLst>
              <a:ext uri="{FF2B5EF4-FFF2-40B4-BE49-F238E27FC236}">
                <a16:creationId xmlns:a16="http://schemas.microsoft.com/office/drawing/2014/main" id="{4966AF2B-BAA3-4B27-8F15-5BF12431E537}"/>
              </a:ext>
            </a:extLst>
          </p:cNvPr>
          <p:cNvPicPr>
            <a:picLocks noChangeAspect="1"/>
          </p:cNvPicPr>
          <p:nvPr/>
        </p:nvPicPr>
        <p:blipFill>
          <a:blip r:embed="rId16"/>
          <a:stretch>
            <a:fillRect/>
          </a:stretch>
        </p:blipFill>
        <p:spPr>
          <a:xfrm>
            <a:off x="7749945" y="426052"/>
            <a:ext cx="804049" cy="4651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5" name="Picture 4" descr="01_cartagena.jpg"/>
          <p:cNvPicPr>
            <a:picLocks noChangeAspect="1"/>
          </p:cNvPicPr>
          <p:nvPr/>
        </p:nvPicPr>
        <p:blipFill>
          <a:blip r:embed="rId3"/>
          <a:stretch>
            <a:fillRect/>
          </a:stretch>
        </p:blipFill>
        <p:spPr>
          <a:xfrm>
            <a:off x="0" y="0"/>
            <a:ext cx="12191695" cy="6858000"/>
          </a:xfrm>
          <a:prstGeom prst="rect">
            <a:avLst/>
          </a:prstGeom>
        </p:spPr>
      </p:pic>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FFFFFF"/>
                </a:solidFill>
                <a:latin typeface="Calibri"/>
              </a:rPr>
              <a:t>0</a:t>
            </a:r>
            <a:r>
              <a:rPr lang="es-CL" sz="900" b="1" dirty="0">
                <a:solidFill>
                  <a:srgbClr val="FFFFFF"/>
                </a:solidFill>
                <a:latin typeface="Calibri"/>
              </a:rPr>
              <a:t>2</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3200" b="1" kern="0" spc="300" dirty="0">
                <a:solidFill>
                  <a:srgbClr val="FFFFFF"/>
                </a:solidFill>
                <a:latin typeface="Calibri" pitchFamily="34" charset="0"/>
                <a:ea typeface="Calibri" pitchFamily="34" charset="-122"/>
                <a:cs typeface="Calibri" pitchFamily="34" charset="-120"/>
              </a:rPr>
              <a:t>MIGRATION IN LAC · THE TREND</a:t>
            </a:r>
            <a:endParaRPr lang="en-US" sz="3200" dirty="0"/>
          </a:p>
        </p:txBody>
      </p:sp>
      <p:sp>
        <p:nvSpPr>
          <p:cNvPr id="6" name="TextBox 5"/>
          <p:cNvSpPr txBox="1"/>
          <p:nvPr/>
        </p:nvSpPr>
        <p:spPr>
          <a:xfrm>
            <a:off x="658368" y="2331720"/>
            <a:ext cx="5852160" cy="1828800"/>
          </a:xfrm>
          <a:prstGeom prst="rect">
            <a:avLst/>
          </a:prstGeom>
          <a:noFill/>
        </p:spPr>
        <p:txBody>
          <a:bodyPr wrap="square" lIns="0" tIns="0" rIns="0" bIns="0" anchor="t">
            <a:spAutoFit/>
          </a:bodyPr>
          <a:lstStyle/>
          <a:p>
            <a:pPr algn="l">
              <a:lnSpc>
                <a:spcPct val="98000"/>
              </a:lnSpc>
            </a:pPr>
            <a:r>
              <a:rPr sz="4000" b="1" i="0">
                <a:solidFill>
                  <a:srgbClr val="FFFFFF"/>
                </a:solidFill>
                <a:latin typeface="Cambria"/>
              </a:rPr>
              <a:t>Migration in Latin America</a:t>
            </a:r>
          </a:p>
          <a:p>
            <a:pPr algn="l">
              <a:lnSpc>
                <a:spcPct val="98000"/>
              </a:lnSpc>
            </a:pPr>
            <a:r>
              <a:rPr sz="4000" b="1" i="0">
                <a:solidFill>
                  <a:srgbClr val="FFFFFF"/>
                </a:solidFill>
                <a:latin typeface="Cambria"/>
              </a:rPr>
              <a:t>&amp; the Caribbean</a:t>
            </a:r>
          </a:p>
        </p:txBody>
      </p:sp>
      <p:sp>
        <p:nvSpPr>
          <p:cNvPr id="7" name="TextBox 6"/>
          <p:cNvSpPr txBox="1"/>
          <p:nvPr/>
        </p:nvSpPr>
        <p:spPr>
          <a:xfrm>
            <a:off x="676656" y="4297680"/>
            <a:ext cx="5669280" cy="457200"/>
          </a:xfrm>
          <a:prstGeom prst="rect">
            <a:avLst/>
          </a:prstGeom>
          <a:noFill/>
        </p:spPr>
        <p:txBody>
          <a:bodyPr wrap="square" lIns="0" tIns="0" rIns="0" bIns="0" anchor="t">
            <a:spAutoFit/>
          </a:bodyPr>
          <a:lstStyle/>
          <a:p>
            <a:pPr algn="l"/>
            <a:r>
              <a:rPr sz="1700" b="0" i="1">
                <a:solidFill>
                  <a:srgbClr val="EAF3F3"/>
                </a:solidFill>
                <a:latin typeface="Cambria"/>
              </a:rPr>
              <a:t>The decade that remade the region</a:t>
            </a:r>
          </a:p>
        </p:txBody>
      </p:sp>
      <p:sp>
        <p:nvSpPr>
          <p:cNvPr id="8" name="TextBox 7"/>
          <p:cNvSpPr txBox="1"/>
          <p:nvPr/>
        </p:nvSpPr>
        <p:spPr>
          <a:xfrm>
            <a:off x="658368" y="6400800"/>
            <a:ext cx="8686800" cy="274320"/>
          </a:xfrm>
          <a:prstGeom prst="rect">
            <a:avLst/>
          </a:prstGeom>
          <a:noFill/>
        </p:spPr>
        <p:txBody>
          <a:bodyPr wrap="square" lIns="0" tIns="0" rIns="0" bIns="0" anchor="t">
            <a:spAutoFit/>
          </a:bodyPr>
          <a:lstStyle/>
          <a:p>
            <a:pPr algn="l"/>
            <a:r>
              <a:rPr sz="800" b="0" i="0">
                <a:solidFill>
                  <a:srgbClr val="FFFFFF"/>
                </a:solidFill>
                <a:latin typeface="Calibri"/>
              </a:rPr>
              <a:t>Cartagena de Indias, Colombia  ·  Photo: Martin St-Amant (S23678), CC BY-SA 3.0 — Wikimedia Commons</a:t>
            </a:r>
          </a:p>
        </p:txBody>
      </p:sp>
      <p:sp>
        <p:nvSpPr>
          <p:cNvPr id="9" name="TextBox 8"/>
          <p:cNvSpPr txBox="1"/>
          <p:nvPr/>
        </p:nvSpPr>
        <p:spPr>
          <a:xfrm>
            <a:off x="658368" y="6565392"/>
            <a:ext cx="10789920" cy="182880"/>
          </a:xfrm>
          <a:prstGeom prst="rect">
            <a:avLst/>
          </a:prstGeom>
          <a:noFill/>
        </p:spPr>
        <p:txBody>
          <a:bodyPr wrap="square" lIns="0" tIns="0" rIns="0" bIns="0" anchor="t">
            <a:spAutoFit/>
          </a:bodyPr>
          <a:lstStyle/>
          <a:p>
            <a:pPr algn="l"/>
            <a:r>
              <a:rPr sz="700" b="0" i="0">
                <a:solidFill>
                  <a:srgbClr val="D7E0E0"/>
                </a:solidFill>
                <a:latin typeface="Calibri"/>
              </a:rPr>
              <a:t>https://commons.wikimedia.org/wiki/File:68_-_Carthag%C3%A8ne_-_D%C3%A9cembre_2008.jpg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solidFill>
                  <a:srgbClr val="0E6E78"/>
                </a:solidFill>
                <a:latin typeface="Calibri"/>
              </a:rPr>
              <a:t>03</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MIGRATION IN LAC · THE TREND</a:t>
            </a:r>
            <a:endParaRPr lang="en-US" sz="1600" dirty="0"/>
          </a:p>
        </p:txBody>
      </p:sp>
      <p:sp>
        <p:nvSpPr>
          <p:cNvPr id="5" name="Text 3"/>
          <p:cNvSpPr/>
          <p:nvPr/>
        </p:nvSpPr>
        <p:spPr>
          <a:xfrm>
            <a:off x="548640" y="713232"/>
            <a:ext cx="1106424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Migration has remade Latin America &amp; the Caribbean</a:t>
            </a:r>
            <a:endParaRPr lang="en-US" sz="3000" dirty="0">
              <a:solidFill>
                <a:schemeClr val="accent6">
                  <a:lumMod val="75000"/>
                </a:schemeClr>
              </a:solidFill>
            </a:endParaRPr>
          </a:p>
        </p:txBody>
      </p:sp>
      <p:sp>
        <p:nvSpPr>
          <p:cNvPr id="9" name="Rounded Rectangle 8"/>
          <p:cNvSpPr/>
          <p:nvPr/>
        </p:nvSpPr>
        <p:spPr>
          <a:xfrm>
            <a:off x="7178040" y="1783080"/>
            <a:ext cx="4462272" cy="1133856"/>
          </a:xfrm>
          <a:prstGeom prst="roundRect">
            <a:avLst>
              <a:gd name="adj" fmla="val 7000"/>
            </a:avLst>
          </a:prstGeom>
          <a:solidFill>
            <a:srgbClr val="EAF3F3"/>
          </a:solidFill>
          <a:ln w="12700">
            <a:solidFill>
              <a:srgbClr val="D7E0E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269479" y="1929384"/>
            <a:ext cx="4279392" cy="566928"/>
          </a:xfrm>
          <a:prstGeom prst="rect">
            <a:avLst/>
          </a:prstGeom>
          <a:noFill/>
        </p:spPr>
        <p:txBody>
          <a:bodyPr wrap="square" lIns="0" tIns="0" rIns="0" bIns="0" anchor="ctr">
            <a:spAutoFit/>
          </a:bodyPr>
          <a:lstStyle/>
          <a:p>
            <a:pPr algn="ctr"/>
            <a:r>
              <a:rPr sz="3000" b="1">
                <a:solidFill>
                  <a:srgbClr val="0E6E78"/>
                </a:solidFill>
                <a:latin typeface="Cambria"/>
              </a:rPr>
              <a:t>17.2 M</a:t>
            </a:r>
          </a:p>
        </p:txBody>
      </p:sp>
      <p:sp>
        <p:nvSpPr>
          <p:cNvPr id="11" name="TextBox 10"/>
          <p:cNvSpPr txBox="1"/>
          <p:nvPr/>
        </p:nvSpPr>
        <p:spPr>
          <a:xfrm>
            <a:off x="7342631" y="2418039"/>
            <a:ext cx="4133087" cy="430887"/>
          </a:xfrm>
          <a:prstGeom prst="rect">
            <a:avLst/>
          </a:prstGeom>
          <a:noFill/>
        </p:spPr>
        <p:txBody>
          <a:bodyPr wrap="square" lIns="0" tIns="0" rIns="0" bIns="0" anchor="t">
            <a:spAutoFit/>
          </a:bodyPr>
          <a:lstStyle/>
          <a:p>
            <a:pPr algn="ctr">
              <a:lnSpc>
                <a:spcPct val="100000"/>
              </a:lnSpc>
            </a:pPr>
            <a:r>
              <a:rPr sz="1400" b="0">
                <a:solidFill>
                  <a:srgbClr val="1B2B2E"/>
                </a:solidFill>
                <a:latin typeface="Calibri"/>
              </a:rPr>
              <a:t>international migrants in LAC in 2024 — nearly double the 8.8 M of a decade earlier</a:t>
            </a:r>
          </a:p>
        </p:txBody>
      </p:sp>
      <p:sp>
        <p:nvSpPr>
          <p:cNvPr id="12" name="Rounded Rectangle 11"/>
          <p:cNvSpPr/>
          <p:nvPr/>
        </p:nvSpPr>
        <p:spPr>
          <a:xfrm>
            <a:off x="7178040" y="3044952"/>
            <a:ext cx="4462272" cy="1133856"/>
          </a:xfrm>
          <a:prstGeom prst="roundRect">
            <a:avLst>
              <a:gd name="adj" fmla="val 7000"/>
            </a:avLst>
          </a:prstGeom>
          <a:solidFill>
            <a:srgbClr val="F7ECEA"/>
          </a:solidFill>
          <a:ln w="12700">
            <a:solidFill>
              <a:srgbClr val="D7E0E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269479" y="3243887"/>
            <a:ext cx="4279392" cy="461665"/>
          </a:xfrm>
          <a:prstGeom prst="rect">
            <a:avLst/>
          </a:prstGeom>
          <a:noFill/>
        </p:spPr>
        <p:txBody>
          <a:bodyPr wrap="square" lIns="0" tIns="0" rIns="0" bIns="0" anchor="ctr">
            <a:spAutoFit/>
          </a:bodyPr>
          <a:lstStyle/>
          <a:p>
            <a:pPr algn="ctr"/>
            <a:r>
              <a:rPr sz="3000" b="1" dirty="0">
                <a:solidFill>
                  <a:srgbClr val="B23A2F"/>
                </a:solidFill>
                <a:latin typeface="Cambria"/>
              </a:rPr>
              <a:t>≈ </a:t>
            </a:r>
            <a:r>
              <a:rPr lang="es-CL" sz="3000" b="1" dirty="0">
                <a:solidFill>
                  <a:srgbClr val="B23A2F"/>
                </a:solidFill>
                <a:latin typeface="Cambria"/>
              </a:rPr>
              <a:t>7.7</a:t>
            </a:r>
            <a:r>
              <a:rPr sz="3000" b="1" dirty="0">
                <a:solidFill>
                  <a:srgbClr val="B23A2F"/>
                </a:solidFill>
                <a:latin typeface="Cambria"/>
              </a:rPr>
              <a:t> M</a:t>
            </a:r>
          </a:p>
        </p:txBody>
      </p:sp>
      <p:sp>
        <p:nvSpPr>
          <p:cNvPr id="14" name="TextBox 13"/>
          <p:cNvSpPr txBox="1"/>
          <p:nvPr/>
        </p:nvSpPr>
        <p:spPr>
          <a:xfrm>
            <a:off x="7342631" y="3679911"/>
            <a:ext cx="4133087" cy="430887"/>
          </a:xfrm>
          <a:prstGeom prst="rect">
            <a:avLst/>
          </a:prstGeom>
          <a:noFill/>
        </p:spPr>
        <p:txBody>
          <a:bodyPr wrap="square" lIns="0" tIns="0" rIns="0" bIns="0" anchor="t">
            <a:spAutoFit/>
          </a:bodyPr>
          <a:lstStyle/>
          <a:p>
            <a:pPr algn="ctr">
              <a:lnSpc>
                <a:spcPct val="100000"/>
              </a:lnSpc>
            </a:pPr>
            <a:r>
              <a:rPr sz="1400" b="0">
                <a:solidFill>
                  <a:srgbClr val="1B2B2E"/>
                </a:solidFill>
                <a:latin typeface="Calibri"/>
              </a:rPr>
              <a:t>are Venezuelan refugees &amp; migrants — the single largest driver of the rise</a:t>
            </a:r>
          </a:p>
        </p:txBody>
      </p:sp>
      <p:sp>
        <p:nvSpPr>
          <p:cNvPr id="15" name="Rounded Rectangle 14"/>
          <p:cNvSpPr/>
          <p:nvPr/>
        </p:nvSpPr>
        <p:spPr>
          <a:xfrm>
            <a:off x="7178040" y="4306824"/>
            <a:ext cx="4462272" cy="1179576"/>
          </a:xfrm>
          <a:prstGeom prst="roundRect">
            <a:avLst>
              <a:gd name="adj" fmla="val 7000"/>
            </a:avLst>
          </a:prstGeom>
          <a:solidFill>
            <a:srgbClr val="FFFFFF"/>
          </a:solidFill>
          <a:ln w="12700">
            <a:solidFill>
              <a:srgbClr val="D7E0E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269479" y="4453128"/>
            <a:ext cx="4279392" cy="589788"/>
          </a:xfrm>
          <a:prstGeom prst="rect">
            <a:avLst/>
          </a:prstGeom>
          <a:noFill/>
        </p:spPr>
        <p:txBody>
          <a:bodyPr wrap="square" lIns="0" tIns="0" rIns="0" bIns="0" anchor="ctr">
            <a:spAutoFit/>
          </a:bodyPr>
          <a:lstStyle/>
          <a:p>
            <a:pPr algn="ctr"/>
            <a:r>
              <a:rPr sz="3000" b="1" i="0">
                <a:solidFill>
                  <a:srgbClr val="0A4F57"/>
                </a:solidFill>
                <a:latin typeface="Cambria"/>
              </a:rPr>
              <a:t>≈ 80%</a:t>
            </a:r>
          </a:p>
        </p:txBody>
      </p:sp>
      <p:sp>
        <p:nvSpPr>
          <p:cNvPr id="17" name="TextBox 16"/>
          <p:cNvSpPr txBox="1"/>
          <p:nvPr/>
        </p:nvSpPr>
        <p:spPr>
          <a:xfrm>
            <a:off x="7342631" y="4967386"/>
            <a:ext cx="4133087" cy="430887"/>
          </a:xfrm>
          <a:prstGeom prst="rect">
            <a:avLst/>
          </a:prstGeom>
          <a:noFill/>
        </p:spPr>
        <p:txBody>
          <a:bodyPr wrap="square" lIns="0" tIns="0" rIns="0" bIns="0" anchor="t">
            <a:spAutoFit/>
          </a:bodyPr>
          <a:lstStyle/>
          <a:p>
            <a:pPr algn="ctr">
              <a:lnSpc>
                <a:spcPct val="100000"/>
              </a:lnSpc>
            </a:pPr>
            <a:r>
              <a:rPr sz="1400" b="0">
                <a:solidFill>
                  <a:srgbClr val="1B2B2E"/>
                </a:solidFill>
                <a:latin typeface="Calibri"/>
              </a:rPr>
              <a:t>of these moves are within the region — overwhelmingly South–South</a:t>
            </a:r>
          </a:p>
        </p:txBody>
      </p:sp>
      <p:sp>
        <p:nvSpPr>
          <p:cNvPr id="18" name="TextBox 17"/>
          <p:cNvSpPr txBox="1"/>
          <p:nvPr/>
        </p:nvSpPr>
        <p:spPr>
          <a:xfrm>
            <a:off x="548640" y="6053328"/>
            <a:ext cx="11064240" cy="310896"/>
          </a:xfrm>
          <a:prstGeom prst="rect">
            <a:avLst/>
          </a:prstGeom>
          <a:noFill/>
        </p:spPr>
        <p:txBody>
          <a:bodyPr wrap="square" lIns="0" tIns="0" rIns="0" bIns="0" anchor="t">
            <a:spAutoFit/>
          </a:bodyPr>
          <a:lstStyle/>
          <a:p>
            <a:pPr algn="l"/>
            <a:r>
              <a:rPr sz="800" b="0">
                <a:solidFill>
                  <a:srgbClr val="5E6E71"/>
                </a:solidFill>
                <a:latin typeface="Calibri"/>
              </a:rPr>
              <a:t>Sources: UN DESA, International Migrant Stock 2024 — un.org/development/desa/pd; Venezuelan figures from R4V / IOM–UNHCR 2024–2025 — r4v.info.</a:t>
            </a:r>
          </a:p>
        </p:txBody>
      </p:sp>
      <p:sp>
        <p:nvSpPr>
          <p:cNvPr id="19" name="Rounded Rectangle 18"/>
          <p:cNvSpPr/>
          <p:nvPr/>
        </p:nvSpPr>
        <p:spPr>
          <a:xfrm>
            <a:off x="548640" y="1783080"/>
            <a:ext cx="6400800" cy="3703320"/>
          </a:xfrm>
          <a:prstGeom prst="roundRect">
            <a:avLst>
              <a:gd name="adj" fmla="val 6000"/>
            </a:avLst>
          </a:prstGeom>
          <a:solidFill>
            <a:srgbClr val="FFFFFF"/>
          </a:solidFill>
          <a:ln w="12700">
            <a:solidFill>
              <a:srgbClr val="D7E0E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41248" y="1925596"/>
            <a:ext cx="5852160" cy="492443"/>
          </a:xfrm>
          <a:prstGeom prst="rect">
            <a:avLst/>
          </a:prstGeom>
          <a:noFill/>
        </p:spPr>
        <p:txBody>
          <a:bodyPr wrap="square" lIns="0" tIns="0" rIns="0" bIns="0" anchor="t">
            <a:spAutoFit/>
          </a:bodyPr>
          <a:lstStyle/>
          <a:p>
            <a:pPr algn="l"/>
            <a:r>
              <a:rPr lang="es-MX" sz="1600" b="1" i="0" dirty="0" err="1">
                <a:solidFill>
                  <a:srgbClr val="1B2B2E"/>
                </a:solidFill>
                <a:latin typeface="Cambria"/>
              </a:rPr>
              <a:t>Estimated</a:t>
            </a:r>
            <a:r>
              <a:rPr lang="es-MX" sz="1600" b="1" i="0" dirty="0">
                <a:solidFill>
                  <a:srgbClr val="1B2B2E"/>
                </a:solidFill>
                <a:latin typeface="Cambria"/>
              </a:rPr>
              <a:t> </a:t>
            </a:r>
            <a:r>
              <a:rPr sz="1600" b="1" i="0" dirty="0">
                <a:solidFill>
                  <a:srgbClr val="1B2B2E"/>
                </a:solidFill>
                <a:latin typeface="Cambria"/>
              </a:rPr>
              <a:t>International migrants in LAC (millions), 2015–2024</a:t>
            </a:r>
          </a:p>
        </p:txBody>
      </p:sp>
      <p:pic>
        <p:nvPicPr>
          <p:cNvPr id="21" name="Picture 20" descr="chart_mig.png"/>
          <p:cNvPicPr>
            <a:picLocks noChangeAspect="1"/>
          </p:cNvPicPr>
          <p:nvPr/>
        </p:nvPicPr>
        <p:blipFill>
          <a:blip r:embed="rId3"/>
          <a:stretch>
            <a:fillRect/>
          </a:stretch>
        </p:blipFill>
        <p:spPr>
          <a:xfrm>
            <a:off x="731520" y="2395728"/>
            <a:ext cx="5989320" cy="3191858"/>
          </a:xfrm>
          <a:prstGeom prst="rect">
            <a:avLst/>
          </a:prstGeom>
        </p:spPr>
      </p:pic>
    </p:spTree>
    <p:extLst>
      <p:ext uri="{BB962C8B-B14F-4D97-AF65-F5344CB8AC3E}">
        <p14:creationId xmlns:p14="http://schemas.microsoft.com/office/powerpoint/2010/main" val="263427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animBg="1"/>
      <p:bldP spid="13" grpId="0"/>
      <p:bldP spid="14" grpId="0"/>
      <p:bldP spid="15" grpId="0" animBg="1"/>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0E6E78"/>
                </a:solidFill>
                <a:latin typeface="Calibri"/>
              </a:rPr>
              <a:t>0</a:t>
            </a:r>
            <a:r>
              <a:rPr lang="es-CL" sz="900" b="1" dirty="0">
                <a:solidFill>
                  <a:srgbClr val="0E6E78"/>
                </a:solidFill>
                <a:latin typeface="Calibri"/>
              </a:rPr>
              <a:t>4</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VENEZUELAN EXODUS</a:t>
            </a:r>
            <a:endParaRPr lang="en-US" sz="1600" dirty="0"/>
          </a:p>
        </p:txBody>
      </p:sp>
      <p:sp>
        <p:nvSpPr>
          <p:cNvPr id="5" name="Text 3"/>
          <p:cNvSpPr/>
          <p:nvPr/>
        </p:nvSpPr>
        <p:spPr>
          <a:xfrm>
            <a:off x="548640" y="713232"/>
            <a:ext cx="1106424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Where people settled — and why it reshapes the HIV response</a:t>
            </a:r>
            <a:endParaRPr lang="en-US" sz="3000" dirty="0">
              <a:solidFill>
                <a:schemeClr val="accent6">
                  <a:lumMod val="75000"/>
                </a:schemeClr>
              </a:solidFill>
            </a:endParaRPr>
          </a:p>
        </p:txBody>
      </p:sp>
      <p:sp>
        <p:nvSpPr>
          <p:cNvPr id="6" name="Shape 4"/>
          <p:cNvSpPr/>
          <p:nvPr/>
        </p:nvSpPr>
        <p:spPr>
          <a:xfrm>
            <a:off x="548640" y="1554480"/>
            <a:ext cx="5943600" cy="4114800"/>
          </a:xfrm>
          <a:prstGeom prst="roundRect">
            <a:avLst>
              <a:gd name="adj" fmla="val 1778"/>
            </a:avLst>
          </a:prstGeom>
          <a:solidFill>
            <a:srgbClr val="FFFFFF"/>
          </a:solidFill>
          <a:ln w="12700">
            <a:solidFill>
              <a:srgbClr val="D7E0E0"/>
            </a:solidFill>
            <a:prstDash val="solid"/>
          </a:ln>
          <a:effectLst>
            <a:outerShdw blurRad="101600" dist="38100" dir="5400000" algn="bl" rotWithShape="0">
              <a:srgbClr val="8AA3A3">
                <a:alpha val="15000"/>
              </a:srgbClr>
            </a:outerShdw>
          </a:effectLst>
        </p:spPr>
      </p:sp>
      <p:sp>
        <p:nvSpPr>
          <p:cNvPr id="7" name="Text 5"/>
          <p:cNvSpPr/>
          <p:nvPr/>
        </p:nvSpPr>
        <p:spPr>
          <a:xfrm>
            <a:off x="841248" y="1755648"/>
            <a:ext cx="5394960" cy="320040"/>
          </a:xfrm>
          <a:prstGeom prst="rect">
            <a:avLst/>
          </a:prstGeom>
          <a:noFill/>
          <a:ln/>
        </p:spPr>
        <p:txBody>
          <a:bodyPr wrap="square" lIns="0" tIns="0" rIns="0" bIns="0" rtlCol="0" anchor="ctr"/>
          <a:lstStyle/>
          <a:p>
            <a:pPr marL="0" indent="0">
              <a:buNone/>
            </a:pPr>
            <a:r>
              <a:rPr lang="en-US" sz="1600" b="1" dirty="0">
                <a:solidFill>
                  <a:srgbClr val="1B2B2E"/>
                </a:solidFill>
                <a:latin typeface="Cambria" pitchFamily="34" charset="0"/>
                <a:ea typeface="Cambria" pitchFamily="34" charset="-122"/>
                <a:cs typeface="Cambria" pitchFamily="34" charset="-120"/>
              </a:rPr>
              <a:t>Top host countries — Venezuelans (millions)</a:t>
            </a:r>
            <a:endParaRPr lang="en-US" sz="1600" dirty="0"/>
          </a:p>
        </p:txBody>
      </p:sp>
      <p:graphicFrame>
        <p:nvGraphicFramePr>
          <p:cNvPr id="8" name="Chart 0"/>
          <p:cNvGraphicFramePr/>
          <p:nvPr/>
        </p:nvGraphicFramePr>
        <p:xfrm>
          <a:off x="777240" y="2148840"/>
          <a:ext cx="5577840" cy="3337560"/>
        </p:xfrm>
        <a:graphic>
          <a:graphicData uri="http://schemas.openxmlformats.org/drawingml/2006/chart">
            <c:chart xmlns:c="http://schemas.openxmlformats.org/drawingml/2006/chart" xmlns:r="http://schemas.openxmlformats.org/officeDocument/2006/relationships" r:id="rId3"/>
          </a:graphicData>
        </a:graphic>
      </p:graphicFrame>
      <p:sp>
        <p:nvSpPr>
          <p:cNvPr id="9" name="Shape 6"/>
          <p:cNvSpPr/>
          <p:nvPr/>
        </p:nvSpPr>
        <p:spPr>
          <a:xfrm>
            <a:off x="6675120" y="1554480"/>
            <a:ext cx="4965192" cy="1243584"/>
          </a:xfrm>
          <a:prstGeom prst="roundRect">
            <a:avLst>
              <a:gd name="adj" fmla="val 5147"/>
            </a:avLst>
          </a:prstGeom>
          <a:solidFill>
            <a:srgbClr val="FFFFFF"/>
          </a:solidFill>
          <a:ln w="12700">
            <a:solidFill>
              <a:srgbClr val="D7E0E0"/>
            </a:solidFill>
            <a:prstDash val="solid"/>
          </a:ln>
        </p:spPr>
      </p:sp>
      <p:sp>
        <p:nvSpPr>
          <p:cNvPr id="10" name="Shape 7"/>
          <p:cNvSpPr/>
          <p:nvPr/>
        </p:nvSpPr>
        <p:spPr>
          <a:xfrm>
            <a:off x="6903720" y="1883664"/>
            <a:ext cx="548640" cy="548640"/>
          </a:xfrm>
          <a:prstGeom prst="ellipse">
            <a:avLst/>
          </a:prstGeom>
          <a:solidFill>
            <a:srgbClr val="EAF3F3"/>
          </a:solidFill>
          <a:ln/>
        </p:spPr>
      </p:sp>
      <p:pic>
        <p:nvPicPr>
          <p:cNvPr id="11" name="Image 0" descr="preencoded.png"/>
          <p:cNvPicPr>
            <a:picLocks noChangeAspect="1"/>
          </p:cNvPicPr>
          <p:nvPr/>
        </p:nvPicPr>
        <p:blipFill>
          <a:blip r:embed="rId4"/>
          <a:stretch>
            <a:fillRect/>
          </a:stretch>
        </p:blipFill>
        <p:spPr>
          <a:xfrm>
            <a:off x="7051853" y="2031797"/>
            <a:ext cx="252374" cy="252374"/>
          </a:xfrm>
          <a:prstGeom prst="rect">
            <a:avLst/>
          </a:prstGeom>
        </p:spPr>
      </p:pic>
      <p:sp>
        <p:nvSpPr>
          <p:cNvPr id="12" name="Text 8"/>
          <p:cNvSpPr/>
          <p:nvPr/>
        </p:nvSpPr>
        <p:spPr>
          <a:xfrm>
            <a:off x="7607808" y="1719072"/>
            <a:ext cx="3886200" cy="365760"/>
          </a:xfrm>
          <a:prstGeom prst="rect">
            <a:avLst/>
          </a:prstGeom>
          <a:noFill/>
          <a:ln/>
        </p:spPr>
        <p:txBody>
          <a:bodyPr wrap="square" lIns="0" tIns="0" rIns="0" bIns="0" rtlCol="0" anchor="ctr"/>
          <a:lstStyle/>
          <a:p>
            <a:pPr marL="0" indent="0">
              <a:buNone/>
            </a:pPr>
            <a:r>
              <a:rPr lang="en-US" b="1" dirty="0">
                <a:solidFill>
                  <a:srgbClr val="1B2B2E"/>
                </a:solidFill>
                <a:latin typeface="Cambria" pitchFamily="34" charset="0"/>
                <a:ea typeface="Cambria" pitchFamily="34" charset="-122"/>
                <a:cs typeface="Cambria" pitchFamily="34" charset="-120"/>
              </a:rPr>
              <a:t>Concentrated receiving systems</a:t>
            </a:r>
            <a:endParaRPr lang="en-US" dirty="0"/>
          </a:p>
        </p:txBody>
      </p:sp>
      <p:sp>
        <p:nvSpPr>
          <p:cNvPr id="13" name="Text 9"/>
          <p:cNvSpPr/>
          <p:nvPr/>
        </p:nvSpPr>
        <p:spPr>
          <a:xfrm>
            <a:off x="7607808" y="2066544"/>
            <a:ext cx="3913632" cy="676656"/>
          </a:xfrm>
          <a:prstGeom prst="rect">
            <a:avLst/>
          </a:prstGeom>
          <a:noFill/>
          <a:ln/>
        </p:spPr>
        <p:txBody>
          <a:bodyPr wrap="square" lIns="0" tIns="0" rIns="0" bIns="0" rtlCol="0" anchor="ctr"/>
          <a:lstStyle/>
          <a:p>
            <a:pPr marL="0" indent="0">
              <a:lnSpc>
                <a:spcPct val="98000"/>
              </a:lnSpc>
              <a:buNone/>
            </a:pPr>
            <a:r>
              <a:rPr lang="en-US" sz="1400" dirty="0">
                <a:solidFill>
                  <a:srgbClr val="5E6E71"/>
                </a:solidFill>
                <a:latin typeface="Calibri" pitchFamily="34" charset="0"/>
                <a:ea typeface="Calibri" pitchFamily="34" charset="-122"/>
                <a:cs typeface="Calibri" pitchFamily="34" charset="-120"/>
              </a:rPr>
              <a:t>Five countries — Colombia, Peru, Brazil, Chile, Ecuador — absorbed most arrivals, and with them an unmet HIV burden their systems had not planned for.</a:t>
            </a:r>
            <a:endParaRPr lang="en-US" sz="1400" dirty="0"/>
          </a:p>
        </p:txBody>
      </p:sp>
      <p:sp>
        <p:nvSpPr>
          <p:cNvPr id="14" name="Shape 10"/>
          <p:cNvSpPr/>
          <p:nvPr/>
        </p:nvSpPr>
        <p:spPr>
          <a:xfrm>
            <a:off x="6675120" y="2944368"/>
            <a:ext cx="4965192" cy="1243584"/>
          </a:xfrm>
          <a:prstGeom prst="roundRect">
            <a:avLst>
              <a:gd name="adj" fmla="val 5147"/>
            </a:avLst>
          </a:prstGeom>
          <a:solidFill>
            <a:srgbClr val="F7ECEA"/>
          </a:solidFill>
          <a:ln w="12700">
            <a:solidFill>
              <a:srgbClr val="D7E0E0"/>
            </a:solidFill>
            <a:prstDash val="solid"/>
          </a:ln>
        </p:spPr>
      </p:sp>
      <p:sp>
        <p:nvSpPr>
          <p:cNvPr id="15" name="Shape 11"/>
          <p:cNvSpPr/>
          <p:nvPr/>
        </p:nvSpPr>
        <p:spPr>
          <a:xfrm>
            <a:off x="6903720" y="3273552"/>
            <a:ext cx="548640" cy="548640"/>
          </a:xfrm>
          <a:prstGeom prst="ellipse">
            <a:avLst/>
          </a:prstGeom>
          <a:solidFill>
            <a:srgbClr val="FFFFFF"/>
          </a:solidFill>
          <a:ln/>
        </p:spPr>
      </p:sp>
      <p:pic>
        <p:nvPicPr>
          <p:cNvPr id="16" name="Image 1" descr="preencoded.png"/>
          <p:cNvPicPr>
            <a:picLocks noChangeAspect="1"/>
          </p:cNvPicPr>
          <p:nvPr/>
        </p:nvPicPr>
        <p:blipFill>
          <a:blip r:embed="rId5"/>
          <a:stretch>
            <a:fillRect/>
          </a:stretch>
        </p:blipFill>
        <p:spPr>
          <a:xfrm>
            <a:off x="7051853" y="3421685"/>
            <a:ext cx="252374" cy="252374"/>
          </a:xfrm>
          <a:prstGeom prst="rect">
            <a:avLst/>
          </a:prstGeom>
        </p:spPr>
      </p:pic>
      <p:sp>
        <p:nvSpPr>
          <p:cNvPr id="17" name="Text 12"/>
          <p:cNvSpPr/>
          <p:nvPr/>
        </p:nvSpPr>
        <p:spPr>
          <a:xfrm>
            <a:off x="7607808" y="3108960"/>
            <a:ext cx="3886200" cy="365760"/>
          </a:xfrm>
          <a:prstGeom prst="rect">
            <a:avLst/>
          </a:prstGeom>
          <a:noFill/>
          <a:ln/>
        </p:spPr>
        <p:txBody>
          <a:bodyPr wrap="square" lIns="0" tIns="0" rIns="0" bIns="0" rtlCol="0" anchor="ctr"/>
          <a:lstStyle/>
          <a:p>
            <a:pPr marL="0" indent="0">
              <a:buNone/>
            </a:pPr>
            <a:r>
              <a:rPr lang="en-US" b="1" dirty="0">
                <a:solidFill>
                  <a:srgbClr val="1B2B2E"/>
                </a:solidFill>
                <a:latin typeface="Cambria" pitchFamily="34" charset="0"/>
                <a:ea typeface="Cambria" pitchFamily="34" charset="-122"/>
                <a:cs typeface="Cambria" pitchFamily="34" charset="-120"/>
              </a:rPr>
              <a:t>Dangerous, mixed transit</a:t>
            </a:r>
            <a:endParaRPr lang="en-US" dirty="0"/>
          </a:p>
        </p:txBody>
      </p:sp>
      <p:sp>
        <p:nvSpPr>
          <p:cNvPr id="18" name="Text 13"/>
          <p:cNvSpPr/>
          <p:nvPr/>
        </p:nvSpPr>
        <p:spPr>
          <a:xfrm>
            <a:off x="7607808" y="3456432"/>
            <a:ext cx="3913632" cy="676656"/>
          </a:xfrm>
          <a:prstGeom prst="rect">
            <a:avLst/>
          </a:prstGeom>
          <a:noFill/>
          <a:ln/>
        </p:spPr>
        <p:txBody>
          <a:bodyPr wrap="square" lIns="0" tIns="0" rIns="0" bIns="0" rtlCol="0" anchor="ctr"/>
          <a:lstStyle/>
          <a:p>
            <a:pPr marL="0" indent="0">
              <a:lnSpc>
                <a:spcPct val="98000"/>
              </a:lnSpc>
              <a:buNone/>
            </a:pPr>
            <a:r>
              <a:rPr lang="en-US" sz="1400" dirty="0">
                <a:solidFill>
                  <a:srgbClr val="5E6E71"/>
                </a:solidFill>
                <a:latin typeface="Calibri" pitchFamily="34" charset="0"/>
                <a:ea typeface="Calibri" pitchFamily="34" charset="-122"/>
                <a:cs typeface="Calibri" pitchFamily="34" charset="-120"/>
              </a:rPr>
              <a:t>Flows now mix nationalities and cross hazardous routes (the Darién, the Andes, the Caribbean Sea), fracturing prevention and treatment along the way.</a:t>
            </a:r>
            <a:endParaRPr lang="en-US" sz="1400" dirty="0"/>
          </a:p>
        </p:txBody>
      </p:sp>
      <p:sp>
        <p:nvSpPr>
          <p:cNvPr id="19" name="Shape 14"/>
          <p:cNvSpPr/>
          <p:nvPr/>
        </p:nvSpPr>
        <p:spPr>
          <a:xfrm>
            <a:off x="6675120" y="4334256"/>
            <a:ext cx="4965192" cy="1243584"/>
          </a:xfrm>
          <a:prstGeom prst="roundRect">
            <a:avLst>
              <a:gd name="adj" fmla="val 5147"/>
            </a:avLst>
          </a:prstGeom>
          <a:solidFill>
            <a:srgbClr val="FFFFFF"/>
          </a:solidFill>
          <a:ln w="12700">
            <a:solidFill>
              <a:srgbClr val="D7E0E0"/>
            </a:solidFill>
            <a:prstDash val="solid"/>
          </a:ln>
        </p:spPr>
      </p:sp>
      <p:sp>
        <p:nvSpPr>
          <p:cNvPr id="20" name="Shape 15"/>
          <p:cNvSpPr/>
          <p:nvPr/>
        </p:nvSpPr>
        <p:spPr>
          <a:xfrm>
            <a:off x="6903720" y="4663440"/>
            <a:ext cx="548640" cy="548640"/>
          </a:xfrm>
          <a:prstGeom prst="ellipse">
            <a:avLst/>
          </a:prstGeom>
          <a:solidFill>
            <a:srgbClr val="EAF3F3"/>
          </a:solidFill>
          <a:ln/>
        </p:spPr>
      </p:sp>
      <p:pic>
        <p:nvPicPr>
          <p:cNvPr id="21" name="Image 2" descr="preencoded.png"/>
          <p:cNvPicPr>
            <a:picLocks noChangeAspect="1"/>
          </p:cNvPicPr>
          <p:nvPr/>
        </p:nvPicPr>
        <p:blipFill>
          <a:blip r:embed="rId6"/>
          <a:stretch>
            <a:fillRect/>
          </a:stretch>
        </p:blipFill>
        <p:spPr>
          <a:xfrm>
            <a:off x="7051853" y="4811573"/>
            <a:ext cx="252374" cy="252374"/>
          </a:xfrm>
          <a:prstGeom prst="rect">
            <a:avLst/>
          </a:prstGeom>
        </p:spPr>
      </p:pic>
      <p:sp>
        <p:nvSpPr>
          <p:cNvPr id="22" name="Text 16"/>
          <p:cNvSpPr/>
          <p:nvPr/>
        </p:nvSpPr>
        <p:spPr>
          <a:xfrm>
            <a:off x="7607808" y="4498848"/>
            <a:ext cx="3886200" cy="365760"/>
          </a:xfrm>
          <a:prstGeom prst="rect">
            <a:avLst/>
          </a:prstGeom>
          <a:noFill/>
          <a:ln/>
        </p:spPr>
        <p:txBody>
          <a:bodyPr wrap="square" lIns="0" tIns="0" rIns="0" bIns="0" rtlCol="0" anchor="ctr"/>
          <a:lstStyle/>
          <a:p>
            <a:pPr marL="0" indent="0">
              <a:buNone/>
            </a:pPr>
            <a:r>
              <a:rPr lang="en-US" b="1" dirty="0">
                <a:solidFill>
                  <a:srgbClr val="1B2B2E"/>
                </a:solidFill>
                <a:latin typeface="Cambria" pitchFamily="34" charset="0"/>
                <a:ea typeface="Cambria" pitchFamily="34" charset="-122"/>
                <a:cs typeface="Cambria" pitchFamily="34" charset="-120"/>
              </a:rPr>
              <a:t>Policy is the lever</a:t>
            </a:r>
            <a:endParaRPr lang="en-US" dirty="0"/>
          </a:p>
        </p:txBody>
      </p:sp>
      <p:sp>
        <p:nvSpPr>
          <p:cNvPr id="23" name="Text 17"/>
          <p:cNvSpPr/>
          <p:nvPr/>
        </p:nvSpPr>
        <p:spPr>
          <a:xfrm>
            <a:off x="7607808" y="4846320"/>
            <a:ext cx="3913632" cy="676656"/>
          </a:xfrm>
          <a:prstGeom prst="rect">
            <a:avLst/>
          </a:prstGeom>
          <a:noFill/>
          <a:ln/>
        </p:spPr>
        <p:txBody>
          <a:bodyPr wrap="square" lIns="0" tIns="0" rIns="0" bIns="0" rtlCol="0" anchor="ctr"/>
          <a:lstStyle/>
          <a:p>
            <a:pPr marL="0" indent="0">
              <a:lnSpc>
                <a:spcPct val="98000"/>
              </a:lnSpc>
              <a:buNone/>
            </a:pPr>
            <a:r>
              <a:rPr lang="en-US" sz="1400" dirty="0">
                <a:solidFill>
                  <a:srgbClr val="5E6E71"/>
                </a:solidFill>
                <a:latin typeface="Calibri" pitchFamily="34" charset="0"/>
                <a:ea typeface="Calibri" pitchFamily="34" charset="-122"/>
                <a:cs typeface="Calibri" pitchFamily="34" charset="-120"/>
              </a:rPr>
              <a:t>Regularisation, insurance and intercultural services decide whether mobility becomes exclusion — or continuity of HIV care.</a:t>
            </a:r>
            <a:endParaRPr lang="en-US" sz="1400" dirty="0"/>
          </a:p>
        </p:txBody>
      </p:sp>
      <p:sp>
        <p:nvSpPr>
          <p:cNvPr id="24" name="Text 18"/>
          <p:cNvSpPr/>
          <p:nvPr/>
        </p:nvSpPr>
        <p:spPr>
          <a:xfrm>
            <a:off x="548640" y="6053328"/>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Sources: R4V Population figures, host-country data 2024–2025 (r4v.info); Mixed Migration Centre, Migrants in South America snapshot, 2025.</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2_rio.jpg"/>
          <p:cNvPicPr>
            <a:picLocks noChangeAspect="1"/>
          </p:cNvPicPr>
          <p:nvPr/>
        </p:nvPicPr>
        <p:blipFill>
          <a:blip r:embed="rId3"/>
          <a:stretch>
            <a:fillRect/>
          </a:stretch>
        </p:blipFill>
        <p:spPr>
          <a:xfrm>
            <a:off x="0" y="0"/>
            <a:ext cx="12191695" cy="6858000"/>
          </a:xfrm>
          <a:prstGeom prst="rect">
            <a:avLst/>
          </a:prstGeom>
        </p:spPr>
      </p:pic>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FFFFFF"/>
                </a:solidFill>
                <a:latin typeface="Calibri"/>
              </a:rPr>
              <a:t>0</a:t>
            </a:r>
            <a:r>
              <a:rPr lang="es-CL" sz="900" b="1" dirty="0">
                <a:solidFill>
                  <a:srgbClr val="FFFFFF"/>
                </a:solidFill>
                <a:latin typeface="Calibri"/>
              </a:rPr>
              <a:t>5</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3200" b="1" kern="0" spc="300" dirty="0">
                <a:solidFill>
                  <a:srgbClr val="FFFFFF"/>
                </a:solidFill>
                <a:latin typeface="Calibri" pitchFamily="34" charset="0"/>
                <a:ea typeface="Calibri" pitchFamily="34" charset="-122"/>
                <a:cs typeface="Calibri" pitchFamily="34" charset="-120"/>
              </a:rPr>
              <a:t>HIV/AIDS IN LAC · THE TREND</a:t>
            </a:r>
            <a:endParaRPr lang="en-US" sz="3200" dirty="0"/>
          </a:p>
        </p:txBody>
      </p:sp>
      <p:sp>
        <p:nvSpPr>
          <p:cNvPr id="6" name="TextBox 5"/>
          <p:cNvSpPr txBox="1"/>
          <p:nvPr/>
        </p:nvSpPr>
        <p:spPr>
          <a:xfrm>
            <a:off x="658368" y="2331720"/>
            <a:ext cx="5852160" cy="1828800"/>
          </a:xfrm>
          <a:prstGeom prst="rect">
            <a:avLst/>
          </a:prstGeom>
          <a:noFill/>
        </p:spPr>
        <p:txBody>
          <a:bodyPr wrap="square" lIns="0" tIns="0" rIns="0" bIns="0" anchor="t">
            <a:spAutoFit/>
          </a:bodyPr>
          <a:lstStyle/>
          <a:p>
            <a:pPr algn="l">
              <a:lnSpc>
                <a:spcPct val="98000"/>
              </a:lnSpc>
            </a:pPr>
            <a:r>
              <a:rPr sz="4000" b="1" i="0">
                <a:solidFill>
                  <a:srgbClr val="FFFFFF"/>
                </a:solidFill>
                <a:latin typeface="Cambria"/>
              </a:rPr>
              <a:t>HIV in Latin America</a:t>
            </a:r>
          </a:p>
          <a:p>
            <a:pPr algn="l">
              <a:lnSpc>
                <a:spcPct val="98000"/>
              </a:lnSpc>
            </a:pPr>
            <a:r>
              <a:rPr sz="4000" b="1" i="0">
                <a:solidFill>
                  <a:srgbClr val="FFFFFF"/>
                </a:solidFill>
                <a:latin typeface="Cambria"/>
              </a:rPr>
              <a:t>&amp; the Caribbean</a:t>
            </a:r>
          </a:p>
        </p:txBody>
      </p:sp>
      <p:sp>
        <p:nvSpPr>
          <p:cNvPr id="7" name="TextBox 6"/>
          <p:cNvSpPr txBox="1"/>
          <p:nvPr/>
        </p:nvSpPr>
        <p:spPr>
          <a:xfrm>
            <a:off x="676656" y="4297680"/>
            <a:ext cx="5669280" cy="457200"/>
          </a:xfrm>
          <a:prstGeom prst="rect">
            <a:avLst/>
          </a:prstGeom>
          <a:noFill/>
        </p:spPr>
        <p:txBody>
          <a:bodyPr wrap="square" lIns="0" tIns="0" rIns="0" bIns="0" anchor="t">
            <a:spAutoFit/>
          </a:bodyPr>
          <a:lstStyle/>
          <a:p>
            <a:pPr algn="l"/>
            <a:r>
              <a:rPr sz="1700" b="0" i="1">
                <a:solidFill>
                  <a:srgbClr val="EAF3F3"/>
                </a:solidFill>
                <a:latin typeface="Cambria"/>
              </a:rPr>
              <a:t>Reading the trend</a:t>
            </a:r>
          </a:p>
        </p:txBody>
      </p:sp>
      <p:sp>
        <p:nvSpPr>
          <p:cNvPr id="8" name="TextBox 7"/>
          <p:cNvSpPr txBox="1"/>
          <p:nvPr/>
        </p:nvSpPr>
        <p:spPr>
          <a:xfrm>
            <a:off x="658368" y="6400800"/>
            <a:ext cx="8686800" cy="274320"/>
          </a:xfrm>
          <a:prstGeom prst="rect">
            <a:avLst/>
          </a:prstGeom>
          <a:noFill/>
        </p:spPr>
        <p:txBody>
          <a:bodyPr wrap="square" lIns="0" tIns="0" rIns="0" bIns="0" anchor="t">
            <a:spAutoFit/>
          </a:bodyPr>
          <a:lstStyle/>
          <a:p>
            <a:pPr algn="l"/>
            <a:r>
              <a:rPr sz="800" b="0" i="0">
                <a:solidFill>
                  <a:srgbClr val="FFFFFF"/>
                </a:solidFill>
                <a:latin typeface="Calibri"/>
              </a:rPr>
              <a:t>Rio de Janeiro, Brazil  ·  Photo: Arian Zwegers from Brussels, Belgium, CC BY 2.0 — Wikimedia Commons</a:t>
            </a:r>
          </a:p>
        </p:txBody>
      </p:sp>
      <p:sp>
        <p:nvSpPr>
          <p:cNvPr id="9" name="TextBox 8"/>
          <p:cNvSpPr txBox="1"/>
          <p:nvPr/>
        </p:nvSpPr>
        <p:spPr>
          <a:xfrm>
            <a:off x="658368" y="6565392"/>
            <a:ext cx="10789920" cy="182880"/>
          </a:xfrm>
          <a:prstGeom prst="rect">
            <a:avLst/>
          </a:prstGeom>
          <a:noFill/>
        </p:spPr>
        <p:txBody>
          <a:bodyPr wrap="square" lIns="0" tIns="0" rIns="0" bIns="0" anchor="t">
            <a:spAutoFit/>
          </a:bodyPr>
          <a:lstStyle/>
          <a:p>
            <a:pPr algn="l"/>
            <a:r>
              <a:rPr sz="700" b="0" i="0">
                <a:solidFill>
                  <a:srgbClr val="D7E0E0"/>
                </a:solidFill>
                <a:latin typeface="Calibri"/>
              </a:rPr>
              <a:t>https://commons.wikimedia.org/wiki/File:Rio_de_Janeiro,_Copacabana_Beach,_Morro_da_Urca,_and_Cristo_Redentor_from_P%C3%A3o_de_A%C3%A7%C3%BAcar_(15929750801).jpg</a:t>
            </a:r>
          </a:p>
        </p:txBody>
      </p:sp>
    </p:spTree>
    <p:extLst>
      <p:ext uri="{BB962C8B-B14F-4D97-AF65-F5344CB8AC3E}">
        <p14:creationId xmlns:p14="http://schemas.microsoft.com/office/powerpoint/2010/main" val="3495798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0E6E78"/>
                </a:solidFill>
                <a:latin typeface="Calibri"/>
              </a:rPr>
              <a:t>0</a:t>
            </a:r>
            <a:r>
              <a:rPr lang="es-CL" sz="900" b="1" dirty="0">
                <a:solidFill>
                  <a:srgbClr val="0E6E78"/>
                </a:solidFill>
                <a:latin typeface="Calibri"/>
              </a:rPr>
              <a:t>6</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2000" b="1" kern="0" spc="300" dirty="0">
                <a:solidFill>
                  <a:srgbClr val="B23A2F"/>
                </a:solidFill>
                <a:latin typeface="Calibri" pitchFamily="34" charset="0"/>
                <a:ea typeface="Calibri" pitchFamily="34" charset="-122"/>
                <a:cs typeface="Calibri" pitchFamily="34" charset="-120"/>
              </a:rPr>
              <a:t>HIV/AIDS IN LAC</a:t>
            </a:r>
            <a:endParaRPr lang="en-US" sz="2000" dirty="0"/>
          </a:p>
        </p:txBody>
      </p:sp>
      <p:sp>
        <p:nvSpPr>
          <p:cNvPr id="5" name="Text 3"/>
          <p:cNvSpPr/>
          <p:nvPr/>
        </p:nvSpPr>
        <p:spPr>
          <a:xfrm>
            <a:off x="548640" y="713232"/>
            <a:ext cx="1106424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The regional reality</a:t>
            </a:r>
            <a:endParaRPr lang="en-US" sz="3000" dirty="0">
              <a:solidFill>
                <a:schemeClr val="accent6">
                  <a:lumMod val="75000"/>
                </a:schemeClr>
              </a:solidFill>
            </a:endParaRPr>
          </a:p>
        </p:txBody>
      </p:sp>
      <p:sp>
        <p:nvSpPr>
          <p:cNvPr id="6" name="Shape 4"/>
          <p:cNvSpPr/>
          <p:nvPr/>
        </p:nvSpPr>
        <p:spPr>
          <a:xfrm>
            <a:off x="548640" y="3152333"/>
            <a:ext cx="3456432" cy="1571718"/>
          </a:xfrm>
          <a:prstGeom prst="roundRect">
            <a:avLst>
              <a:gd name="adj" fmla="val 3556"/>
            </a:avLst>
          </a:prstGeom>
          <a:solidFill>
            <a:srgbClr val="F7ECEA"/>
          </a:solidFill>
          <a:ln w="12700">
            <a:solidFill>
              <a:srgbClr val="D7E0E0"/>
            </a:solidFill>
            <a:prstDash val="solid"/>
          </a:ln>
          <a:effectLst>
            <a:outerShdw blurRad="101600" dist="38100" dir="5400000" algn="bl" rotWithShape="0">
              <a:srgbClr val="8AA3A3">
                <a:alpha val="18000"/>
              </a:srgbClr>
            </a:outerShdw>
          </a:effectLst>
        </p:spPr>
      </p:sp>
      <p:sp>
        <p:nvSpPr>
          <p:cNvPr id="7" name="Text 5"/>
          <p:cNvSpPr/>
          <p:nvPr/>
        </p:nvSpPr>
        <p:spPr>
          <a:xfrm>
            <a:off x="640080" y="3284559"/>
            <a:ext cx="3273552" cy="785860"/>
          </a:xfrm>
          <a:prstGeom prst="rect">
            <a:avLst/>
          </a:prstGeom>
          <a:noFill/>
          <a:ln/>
        </p:spPr>
        <p:txBody>
          <a:bodyPr wrap="square" lIns="0" tIns="0" rIns="0" bIns="0" rtlCol="0" anchor="ctr"/>
          <a:lstStyle/>
          <a:p>
            <a:pPr marL="0" indent="0" algn="ctr">
              <a:buNone/>
            </a:pPr>
            <a:r>
              <a:rPr lang="en-US" sz="4000" b="1" dirty="0">
                <a:solidFill>
                  <a:srgbClr val="B23A2F"/>
                </a:solidFill>
                <a:latin typeface="Cambria" pitchFamily="34" charset="0"/>
                <a:ea typeface="Cambria" pitchFamily="34" charset="-122"/>
                <a:cs typeface="Cambria" pitchFamily="34" charset="-120"/>
              </a:rPr>
              <a:t>+13%</a:t>
            </a:r>
            <a:endParaRPr lang="en-US" sz="4000" dirty="0"/>
          </a:p>
        </p:txBody>
      </p:sp>
      <p:sp>
        <p:nvSpPr>
          <p:cNvPr id="8" name="Text 6"/>
          <p:cNvSpPr/>
          <p:nvPr/>
        </p:nvSpPr>
        <p:spPr>
          <a:xfrm>
            <a:off x="694944" y="4005469"/>
            <a:ext cx="3163824" cy="534384"/>
          </a:xfrm>
          <a:prstGeom prst="rect">
            <a:avLst/>
          </a:prstGeom>
          <a:noFill/>
          <a:ln/>
        </p:spPr>
        <p:txBody>
          <a:bodyPr wrap="square" lIns="0" tIns="0" rIns="0" bIns="0" rtlCol="0" anchor="t"/>
          <a:lstStyle/>
          <a:p>
            <a:pPr marL="0" indent="0" algn="ctr">
              <a:lnSpc>
                <a:spcPct val="96000"/>
              </a:lnSpc>
              <a:buNone/>
            </a:pPr>
            <a:r>
              <a:rPr lang="en-US" sz="1400" dirty="0">
                <a:solidFill>
                  <a:srgbClr val="1B2B2E"/>
                </a:solidFill>
                <a:latin typeface="Calibri" pitchFamily="34" charset="0"/>
                <a:ea typeface="Calibri" pitchFamily="34" charset="-122"/>
                <a:cs typeface="Calibri" pitchFamily="34" charset="-120"/>
              </a:rPr>
              <a:t>New people acquiring HIV in LATIN AMERICA, 2010–2024 — one of the few world regions still rising</a:t>
            </a:r>
            <a:endParaRPr lang="en-US" sz="1400" dirty="0"/>
          </a:p>
        </p:txBody>
      </p:sp>
      <p:sp>
        <p:nvSpPr>
          <p:cNvPr id="9" name="Shape 7"/>
          <p:cNvSpPr/>
          <p:nvPr/>
        </p:nvSpPr>
        <p:spPr>
          <a:xfrm>
            <a:off x="4224528" y="3152333"/>
            <a:ext cx="3456432" cy="1571718"/>
          </a:xfrm>
          <a:prstGeom prst="roundRect">
            <a:avLst>
              <a:gd name="adj" fmla="val 3556"/>
            </a:avLst>
          </a:prstGeom>
          <a:solidFill>
            <a:srgbClr val="EAF3F3"/>
          </a:solidFill>
          <a:ln w="12700">
            <a:solidFill>
              <a:srgbClr val="D7E0E0"/>
            </a:solidFill>
            <a:prstDash val="solid"/>
          </a:ln>
          <a:effectLst>
            <a:outerShdw blurRad="101600" dist="38100" dir="5400000" algn="bl" rotWithShape="0">
              <a:srgbClr val="8AA3A3">
                <a:alpha val="18000"/>
              </a:srgbClr>
            </a:outerShdw>
          </a:effectLst>
        </p:spPr>
      </p:sp>
      <p:sp>
        <p:nvSpPr>
          <p:cNvPr id="10" name="Text 8"/>
          <p:cNvSpPr/>
          <p:nvPr/>
        </p:nvSpPr>
        <p:spPr>
          <a:xfrm>
            <a:off x="4315968" y="3284559"/>
            <a:ext cx="3273552" cy="785860"/>
          </a:xfrm>
          <a:prstGeom prst="rect">
            <a:avLst/>
          </a:prstGeom>
          <a:noFill/>
          <a:ln/>
        </p:spPr>
        <p:txBody>
          <a:bodyPr wrap="square" lIns="0" tIns="0" rIns="0" bIns="0" rtlCol="0" anchor="ctr"/>
          <a:lstStyle/>
          <a:p>
            <a:pPr marL="0" indent="0" algn="ctr">
              <a:buNone/>
            </a:pPr>
            <a:r>
              <a:rPr lang="en-US" sz="4000" b="1" dirty="0">
                <a:solidFill>
                  <a:srgbClr val="0E6E78"/>
                </a:solidFill>
                <a:latin typeface="Cambria" pitchFamily="34" charset="0"/>
                <a:ea typeface="Cambria" pitchFamily="34" charset="-122"/>
                <a:cs typeface="Cambria" pitchFamily="34" charset="-120"/>
              </a:rPr>
              <a:t>−30%</a:t>
            </a:r>
            <a:endParaRPr lang="en-US" sz="4000" dirty="0"/>
          </a:p>
        </p:txBody>
      </p:sp>
      <p:sp>
        <p:nvSpPr>
          <p:cNvPr id="11" name="Text 9"/>
          <p:cNvSpPr/>
          <p:nvPr/>
        </p:nvSpPr>
        <p:spPr>
          <a:xfrm>
            <a:off x="4370832" y="4005469"/>
            <a:ext cx="3163824" cy="534384"/>
          </a:xfrm>
          <a:prstGeom prst="rect">
            <a:avLst/>
          </a:prstGeom>
          <a:noFill/>
          <a:ln/>
        </p:spPr>
        <p:txBody>
          <a:bodyPr wrap="square" lIns="0" tIns="0" rIns="0" bIns="0" rtlCol="0" anchor="t"/>
          <a:lstStyle/>
          <a:p>
            <a:pPr algn="ctr">
              <a:lnSpc>
                <a:spcPct val="96000"/>
              </a:lnSpc>
            </a:pPr>
            <a:r>
              <a:rPr lang="en-US" sz="1400" dirty="0">
                <a:solidFill>
                  <a:srgbClr val="1B2B2E"/>
                </a:solidFill>
                <a:latin typeface="Calibri" pitchFamily="34" charset="0"/>
                <a:ea typeface="Calibri" pitchFamily="34" charset="-122"/>
                <a:cs typeface="Calibri" pitchFamily="34" charset="-120"/>
              </a:rPr>
              <a:t>New people acquiring in the CARIBBEAN, 2010–2025 — hard-won, fragile progress</a:t>
            </a:r>
            <a:endParaRPr lang="en-US" sz="1400" dirty="0"/>
          </a:p>
        </p:txBody>
      </p:sp>
      <p:sp>
        <p:nvSpPr>
          <p:cNvPr id="12" name="Shape 10"/>
          <p:cNvSpPr/>
          <p:nvPr/>
        </p:nvSpPr>
        <p:spPr>
          <a:xfrm>
            <a:off x="7900416" y="3152333"/>
            <a:ext cx="3749040" cy="1571718"/>
          </a:xfrm>
          <a:prstGeom prst="roundRect">
            <a:avLst>
              <a:gd name="adj" fmla="val 3556"/>
            </a:avLst>
          </a:prstGeom>
          <a:solidFill>
            <a:srgbClr val="FFFFFF"/>
          </a:solidFill>
          <a:ln w="12700">
            <a:solidFill>
              <a:srgbClr val="D7E0E0"/>
            </a:solidFill>
            <a:prstDash val="solid"/>
          </a:ln>
          <a:effectLst>
            <a:outerShdw blurRad="101600" dist="38100" dir="5400000" algn="bl" rotWithShape="0">
              <a:srgbClr val="8AA3A3">
                <a:alpha val="18000"/>
              </a:srgbClr>
            </a:outerShdw>
          </a:effectLst>
        </p:spPr>
      </p:sp>
      <p:sp>
        <p:nvSpPr>
          <p:cNvPr id="13" name="Text 11"/>
          <p:cNvSpPr/>
          <p:nvPr/>
        </p:nvSpPr>
        <p:spPr>
          <a:xfrm>
            <a:off x="7991856" y="3284559"/>
            <a:ext cx="3566160" cy="785860"/>
          </a:xfrm>
          <a:prstGeom prst="rect">
            <a:avLst/>
          </a:prstGeom>
          <a:noFill/>
          <a:ln/>
        </p:spPr>
        <p:txBody>
          <a:bodyPr wrap="square" lIns="0" tIns="0" rIns="0" bIns="0" rtlCol="0" anchor="ctr"/>
          <a:lstStyle/>
          <a:p>
            <a:pPr marL="0" indent="0" algn="ctr">
              <a:buNone/>
            </a:pPr>
            <a:r>
              <a:rPr lang="en-US" sz="2400" b="1" dirty="0">
                <a:solidFill>
                  <a:srgbClr val="1B2B2E"/>
                </a:solidFill>
                <a:latin typeface="Cambria" pitchFamily="34" charset="0"/>
                <a:ea typeface="Cambria" pitchFamily="34" charset="-122"/>
                <a:cs typeface="Cambria" pitchFamily="34" charset="-120"/>
              </a:rPr>
              <a:t>Jan 2025</a:t>
            </a:r>
            <a:endParaRPr lang="en-US" sz="2400" dirty="0"/>
          </a:p>
        </p:txBody>
      </p:sp>
      <p:sp>
        <p:nvSpPr>
          <p:cNvPr id="14" name="Text 12"/>
          <p:cNvSpPr/>
          <p:nvPr/>
        </p:nvSpPr>
        <p:spPr>
          <a:xfrm>
            <a:off x="8046720" y="4005469"/>
            <a:ext cx="3456432" cy="534384"/>
          </a:xfrm>
          <a:prstGeom prst="rect">
            <a:avLst/>
          </a:prstGeom>
          <a:noFill/>
          <a:ln/>
        </p:spPr>
        <p:txBody>
          <a:bodyPr wrap="square" lIns="0" tIns="0" rIns="0" bIns="0" rtlCol="0" anchor="t"/>
          <a:lstStyle/>
          <a:p>
            <a:pPr marL="0" indent="0" algn="ctr">
              <a:lnSpc>
                <a:spcPct val="96000"/>
              </a:lnSpc>
              <a:buNone/>
            </a:pPr>
            <a:r>
              <a:rPr lang="en-US" sz="1400" dirty="0">
                <a:solidFill>
                  <a:srgbClr val="1B2B2E"/>
                </a:solidFill>
                <a:latin typeface="Calibri" pitchFamily="34" charset="0"/>
                <a:ea typeface="Calibri" pitchFamily="34" charset="-122"/>
                <a:cs typeface="Calibri" pitchFamily="34" charset="-120"/>
              </a:rPr>
              <a:t>US foreign-aid pause &amp; PEPFAR stop-work — prevention services hit hardest across LAC</a:t>
            </a:r>
            <a:endParaRPr lang="en-US" sz="1400" dirty="0"/>
          </a:p>
        </p:txBody>
      </p:sp>
      <p:sp>
        <p:nvSpPr>
          <p:cNvPr id="15" name="Shape 13"/>
          <p:cNvSpPr/>
          <p:nvPr/>
        </p:nvSpPr>
        <p:spPr>
          <a:xfrm>
            <a:off x="548640" y="5085707"/>
            <a:ext cx="11091672" cy="977379"/>
          </a:xfrm>
          <a:prstGeom prst="roundRect">
            <a:avLst>
              <a:gd name="adj" fmla="val 5161"/>
            </a:avLst>
          </a:prstGeom>
          <a:solidFill>
            <a:srgbClr val="EAF3F3"/>
          </a:solidFill>
          <a:ln w="12700">
            <a:solidFill>
              <a:srgbClr val="D7E0E0"/>
            </a:solidFill>
            <a:prstDash val="solid"/>
          </a:ln>
        </p:spPr>
      </p:sp>
      <p:sp>
        <p:nvSpPr>
          <p:cNvPr id="16" name="Shape 14"/>
          <p:cNvSpPr/>
          <p:nvPr/>
        </p:nvSpPr>
        <p:spPr>
          <a:xfrm>
            <a:off x="841248" y="5011527"/>
            <a:ext cx="676656" cy="676656"/>
          </a:xfrm>
          <a:prstGeom prst="ellipse">
            <a:avLst/>
          </a:prstGeom>
          <a:solidFill>
            <a:srgbClr val="FFFFFF"/>
          </a:solidFill>
          <a:ln/>
        </p:spPr>
      </p:sp>
      <p:pic>
        <p:nvPicPr>
          <p:cNvPr id="17" name="Image 0" descr="preencoded.png"/>
          <p:cNvPicPr>
            <a:picLocks noChangeAspect="1"/>
          </p:cNvPicPr>
          <p:nvPr/>
        </p:nvPicPr>
        <p:blipFill>
          <a:blip r:embed="rId3"/>
          <a:stretch>
            <a:fillRect/>
          </a:stretch>
        </p:blipFill>
        <p:spPr>
          <a:xfrm>
            <a:off x="1023945" y="5194224"/>
            <a:ext cx="311262" cy="311262"/>
          </a:xfrm>
          <a:prstGeom prst="rect">
            <a:avLst/>
          </a:prstGeom>
        </p:spPr>
      </p:pic>
      <p:sp>
        <p:nvSpPr>
          <p:cNvPr id="18" name="Text 15"/>
          <p:cNvSpPr/>
          <p:nvPr/>
        </p:nvSpPr>
        <p:spPr>
          <a:xfrm>
            <a:off x="1728216" y="5025189"/>
            <a:ext cx="9829800" cy="1060704"/>
          </a:xfrm>
          <a:prstGeom prst="rect">
            <a:avLst/>
          </a:prstGeom>
          <a:noFill/>
          <a:ln/>
        </p:spPr>
        <p:txBody>
          <a:bodyPr wrap="square" lIns="0" tIns="0" rIns="0" bIns="0" rtlCol="0" anchor="ctr"/>
          <a:lstStyle/>
          <a:p>
            <a:pPr marL="0" indent="0">
              <a:lnSpc>
                <a:spcPct val="104000"/>
              </a:lnSpc>
              <a:buNone/>
            </a:pPr>
            <a:r>
              <a:rPr lang="en-US" b="1" dirty="0">
                <a:solidFill>
                  <a:srgbClr val="1B2B2E"/>
                </a:solidFill>
                <a:latin typeface="Calibri" pitchFamily="34" charset="0"/>
                <a:ea typeface="Calibri" pitchFamily="34" charset="-122"/>
                <a:cs typeface="Calibri" pitchFamily="34" charset="-120"/>
              </a:rPr>
              <a:t>The single regional story has split in two. </a:t>
            </a:r>
            <a:r>
              <a:rPr lang="en-US" dirty="0">
                <a:solidFill>
                  <a:srgbClr val="1B2B2E"/>
                </a:solidFill>
                <a:latin typeface="Calibri" pitchFamily="34" charset="0"/>
                <a:ea typeface="Calibri" pitchFamily="34" charset="-122"/>
                <a:cs typeface="Calibri" pitchFamily="34" charset="-120"/>
              </a:rPr>
              <a:t>Treatment science works — undetectable means untransmittable — yet prevention is not reaching those most at risk, and the populations furthest from services are the ones now driving the curve. This talk reads the divide across the migrant lenses.</a:t>
            </a:r>
            <a:endParaRPr lang="en-US" dirty="0"/>
          </a:p>
        </p:txBody>
      </p:sp>
      <p:sp>
        <p:nvSpPr>
          <p:cNvPr id="19" name="Text 16"/>
          <p:cNvSpPr/>
          <p:nvPr/>
        </p:nvSpPr>
        <p:spPr>
          <a:xfrm>
            <a:off x="548640" y="6194410"/>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Sources: UNAIDS Global AIDS Update 2025 — Latin America (unaids.org/sites/default/files/2025-07/2025-global-aids-update-latam.pdf); UNAIDS, Impact of US funding cuts on HIV in LAC (unaids.org/impact-US-funding-cuts).</a:t>
            </a:r>
            <a:endParaRPr lang="en-US" sz="800" dirty="0"/>
          </a:p>
        </p:txBody>
      </p:sp>
      <p:sp>
        <p:nvSpPr>
          <p:cNvPr id="20" name="Shape 4">
            <a:extLst>
              <a:ext uri="{FF2B5EF4-FFF2-40B4-BE49-F238E27FC236}">
                <a16:creationId xmlns:a16="http://schemas.microsoft.com/office/drawing/2014/main" id="{342BBBD0-97CB-453E-9151-32BD02D89758}"/>
              </a:ext>
            </a:extLst>
          </p:cNvPr>
          <p:cNvSpPr/>
          <p:nvPr/>
        </p:nvSpPr>
        <p:spPr>
          <a:xfrm>
            <a:off x="548640" y="1552135"/>
            <a:ext cx="3456432" cy="1442896"/>
          </a:xfrm>
          <a:prstGeom prst="roundRect">
            <a:avLst>
              <a:gd name="adj" fmla="val 4103"/>
            </a:avLst>
          </a:prstGeom>
          <a:solidFill>
            <a:srgbClr val="EAF3F3"/>
          </a:solidFill>
          <a:ln w="12700">
            <a:solidFill>
              <a:srgbClr val="D7E0E0"/>
            </a:solidFill>
            <a:prstDash val="solid"/>
          </a:ln>
          <a:effectLst>
            <a:outerShdw blurRad="101600" dist="38100" dir="5400000" algn="bl" rotWithShape="0">
              <a:srgbClr val="8AA3A3">
                <a:alpha val="18000"/>
              </a:srgbClr>
            </a:outerShdw>
          </a:effectLst>
        </p:spPr>
      </p:sp>
      <p:sp>
        <p:nvSpPr>
          <p:cNvPr id="21" name="Text 5">
            <a:extLst>
              <a:ext uri="{FF2B5EF4-FFF2-40B4-BE49-F238E27FC236}">
                <a16:creationId xmlns:a16="http://schemas.microsoft.com/office/drawing/2014/main" id="{005F5781-0263-4072-9CE9-56F4244C5C9C}"/>
              </a:ext>
            </a:extLst>
          </p:cNvPr>
          <p:cNvSpPr/>
          <p:nvPr/>
        </p:nvSpPr>
        <p:spPr>
          <a:xfrm>
            <a:off x="640080" y="1716727"/>
            <a:ext cx="3273552" cy="721448"/>
          </a:xfrm>
          <a:prstGeom prst="rect">
            <a:avLst/>
          </a:prstGeom>
          <a:noFill/>
          <a:ln/>
        </p:spPr>
        <p:txBody>
          <a:bodyPr wrap="square" lIns="0" tIns="0" rIns="0" bIns="0" rtlCol="0" anchor="ctr"/>
          <a:lstStyle/>
          <a:p>
            <a:pPr marL="0" indent="0" algn="ctr">
              <a:buNone/>
            </a:pPr>
            <a:r>
              <a:rPr lang="en-US" sz="3400" b="1" dirty="0">
                <a:solidFill>
                  <a:srgbClr val="0E6E78"/>
                </a:solidFill>
                <a:latin typeface="Cambria" pitchFamily="34" charset="0"/>
                <a:ea typeface="Cambria" pitchFamily="34" charset="-122"/>
                <a:cs typeface="Cambria" pitchFamily="34" charset="-120"/>
              </a:rPr>
              <a:t>~2.6 M</a:t>
            </a:r>
            <a:endParaRPr lang="en-US" sz="3400" dirty="0"/>
          </a:p>
        </p:txBody>
      </p:sp>
      <p:sp>
        <p:nvSpPr>
          <p:cNvPr id="22" name="Text 6">
            <a:extLst>
              <a:ext uri="{FF2B5EF4-FFF2-40B4-BE49-F238E27FC236}">
                <a16:creationId xmlns:a16="http://schemas.microsoft.com/office/drawing/2014/main" id="{CAC26331-0C3A-4FE9-9B8D-9C7FB9C4F235}"/>
              </a:ext>
            </a:extLst>
          </p:cNvPr>
          <p:cNvSpPr/>
          <p:nvPr/>
        </p:nvSpPr>
        <p:spPr>
          <a:xfrm>
            <a:off x="762000" y="2306514"/>
            <a:ext cx="3163824" cy="490585"/>
          </a:xfrm>
          <a:prstGeom prst="rect">
            <a:avLst/>
          </a:prstGeom>
          <a:noFill/>
          <a:ln/>
        </p:spPr>
        <p:txBody>
          <a:bodyPr wrap="square" lIns="0" tIns="0" rIns="0" bIns="0" rtlCol="0" anchor="t"/>
          <a:lstStyle/>
          <a:p>
            <a:pPr marL="0" indent="0" algn="ctr">
              <a:lnSpc>
                <a:spcPct val="96000"/>
              </a:lnSpc>
              <a:buNone/>
            </a:pPr>
            <a:r>
              <a:rPr lang="en-US" sz="1600" dirty="0">
                <a:solidFill>
                  <a:srgbClr val="1B2B2E"/>
                </a:solidFill>
                <a:latin typeface="Calibri" pitchFamily="34" charset="0"/>
                <a:ea typeface="Calibri" pitchFamily="34" charset="-122"/>
                <a:cs typeface="Calibri" pitchFamily="34" charset="-120"/>
              </a:rPr>
              <a:t>people living with HIV across</a:t>
            </a:r>
            <a:endParaRPr lang="en-US" sz="1600" dirty="0"/>
          </a:p>
          <a:p>
            <a:pPr marL="0" indent="0" algn="ctr">
              <a:lnSpc>
                <a:spcPct val="96000"/>
              </a:lnSpc>
              <a:buNone/>
            </a:pPr>
            <a:r>
              <a:rPr lang="en-US" sz="1600" dirty="0">
                <a:solidFill>
                  <a:srgbClr val="1B2B2E"/>
                </a:solidFill>
                <a:latin typeface="Calibri" pitchFamily="34" charset="0"/>
                <a:ea typeface="Calibri" pitchFamily="34" charset="-122"/>
                <a:cs typeface="Calibri" pitchFamily="34" charset="-120"/>
              </a:rPr>
              <a:t>Latin America &amp; the Caribbean 2025</a:t>
            </a:r>
            <a:endParaRPr lang="en-US" sz="1600" dirty="0"/>
          </a:p>
        </p:txBody>
      </p:sp>
      <p:sp>
        <p:nvSpPr>
          <p:cNvPr id="23" name="Shape 7">
            <a:extLst>
              <a:ext uri="{FF2B5EF4-FFF2-40B4-BE49-F238E27FC236}">
                <a16:creationId xmlns:a16="http://schemas.microsoft.com/office/drawing/2014/main" id="{654F6AAB-E5F1-41EB-A231-8D3694181047}"/>
              </a:ext>
            </a:extLst>
          </p:cNvPr>
          <p:cNvSpPr/>
          <p:nvPr/>
        </p:nvSpPr>
        <p:spPr>
          <a:xfrm>
            <a:off x="4261104" y="1552135"/>
            <a:ext cx="3456432" cy="1442896"/>
          </a:xfrm>
          <a:prstGeom prst="roundRect">
            <a:avLst>
              <a:gd name="adj" fmla="val 4103"/>
            </a:avLst>
          </a:prstGeom>
          <a:solidFill>
            <a:srgbClr val="F7ECEA"/>
          </a:solidFill>
          <a:ln w="12700">
            <a:solidFill>
              <a:srgbClr val="D7E0E0"/>
            </a:solidFill>
            <a:prstDash val="solid"/>
          </a:ln>
          <a:effectLst>
            <a:outerShdw blurRad="101600" dist="38100" dir="5400000" algn="bl" rotWithShape="0">
              <a:srgbClr val="8AA3A3">
                <a:alpha val="18000"/>
              </a:srgbClr>
            </a:outerShdw>
          </a:effectLst>
        </p:spPr>
      </p:sp>
      <p:sp>
        <p:nvSpPr>
          <p:cNvPr id="24" name="Text 8">
            <a:extLst>
              <a:ext uri="{FF2B5EF4-FFF2-40B4-BE49-F238E27FC236}">
                <a16:creationId xmlns:a16="http://schemas.microsoft.com/office/drawing/2014/main" id="{47048174-D711-4B79-AAAF-B86FDE79AB5C}"/>
              </a:ext>
            </a:extLst>
          </p:cNvPr>
          <p:cNvSpPr/>
          <p:nvPr/>
        </p:nvSpPr>
        <p:spPr>
          <a:xfrm>
            <a:off x="4352544" y="1716727"/>
            <a:ext cx="3273552" cy="721448"/>
          </a:xfrm>
          <a:prstGeom prst="rect">
            <a:avLst/>
          </a:prstGeom>
          <a:noFill/>
          <a:ln/>
        </p:spPr>
        <p:txBody>
          <a:bodyPr wrap="square" lIns="0" tIns="0" rIns="0" bIns="0" rtlCol="0" anchor="ctr"/>
          <a:lstStyle/>
          <a:p>
            <a:pPr marL="0" indent="0" algn="ctr">
              <a:buNone/>
            </a:pPr>
            <a:r>
              <a:rPr lang="en-US" sz="3400" b="1" dirty="0">
                <a:solidFill>
                  <a:srgbClr val="B23A2F"/>
                </a:solidFill>
                <a:latin typeface="Cambria" pitchFamily="34" charset="0"/>
                <a:ea typeface="Cambria" pitchFamily="34" charset="-122"/>
                <a:cs typeface="Cambria" pitchFamily="34" charset="-120"/>
              </a:rPr>
              <a:t>1 of 3</a:t>
            </a:r>
            <a:endParaRPr lang="en-US" sz="3400" dirty="0"/>
          </a:p>
        </p:txBody>
      </p:sp>
      <p:sp>
        <p:nvSpPr>
          <p:cNvPr id="25" name="Text 9">
            <a:extLst>
              <a:ext uri="{FF2B5EF4-FFF2-40B4-BE49-F238E27FC236}">
                <a16:creationId xmlns:a16="http://schemas.microsoft.com/office/drawing/2014/main" id="{5EFD40FF-D42C-450E-BE06-3FAFCE6E238E}"/>
              </a:ext>
            </a:extLst>
          </p:cNvPr>
          <p:cNvSpPr/>
          <p:nvPr/>
        </p:nvSpPr>
        <p:spPr>
          <a:xfrm>
            <a:off x="4474464" y="2306514"/>
            <a:ext cx="3163824" cy="490585"/>
          </a:xfrm>
          <a:prstGeom prst="rect">
            <a:avLst/>
          </a:prstGeom>
          <a:noFill/>
          <a:ln/>
        </p:spPr>
        <p:txBody>
          <a:bodyPr wrap="square" lIns="0" tIns="0" rIns="0" bIns="0" rtlCol="0" anchor="t"/>
          <a:lstStyle/>
          <a:p>
            <a:pPr marL="0" indent="0" algn="ctr">
              <a:lnSpc>
                <a:spcPct val="96000"/>
              </a:lnSpc>
              <a:buNone/>
            </a:pPr>
            <a:r>
              <a:rPr lang="en-US" sz="1600" dirty="0">
                <a:solidFill>
                  <a:srgbClr val="1B2B2E"/>
                </a:solidFill>
                <a:latin typeface="Calibri" pitchFamily="34" charset="0"/>
                <a:ea typeface="Calibri" pitchFamily="34" charset="-122"/>
                <a:cs typeface="Calibri" pitchFamily="34" charset="-120"/>
              </a:rPr>
              <a:t>world regions where new infections</a:t>
            </a:r>
            <a:endParaRPr lang="en-US" sz="1600" dirty="0"/>
          </a:p>
          <a:p>
            <a:pPr marL="0" indent="0" algn="ctr">
              <a:lnSpc>
                <a:spcPct val="96000"/>
              </a:lnSpc>
              <a:buNone/>
            </a:pPr>
            <a:r>
              <a:rPr lang="en-US" sz="1600" dirty="0">
                <a:solidFill>
                  <a:srgbClr val="1B2B2E"/>
                </a:solidFill>
                <a:latin typeface="Calibri" pitchFamily="34" charset="0"/>
                <a:ea typeface="Calibri" pitchFamily="34" charset="-122"/>
                <a:cs typeface="Calibri" pitchFamily="34" charset="-120"/>
              </a:rPr>
              <a:t>have RISEN since 2010</a:t>
            </a:r>
            <a:endParaRPr lang="en-US" sz="1600" dirty="0"/>
          </a:p>
        </p:txBody>
      </p:sp>
      <p:sp>
        <p:nvSpPr>
          <p:cNvPr id="26" name="Shape 10">
            <a:extLst>
              <a:ext uri="{FF2B5EF4-FFF2-40B4-BE49-F238E27FC236}">
                <a16:creationId xmlns:a16="http://schemas.microsoft.com/office/drawing/2014/main" id="{85510E3E-87F2-4EEE-8A96-3250757FC3E5}"/>
              </a:ext>
            </a:extLst>
          </p:cNvPr>
          <p:cNvSpPr/>
          <p:nvPr/>
        </p:nvSpPr>
        <p:spPr>
          <a:xfrm>
            <a:off x="7973568" y="1552135"/>
            <a:ext cx="3456432" cy="1442896"/>
          </a:xfrm>
          <a:prstGeom prst="roundRect">
            <a:avLst>
              <a:gd name="adj" fmla="val 4103"/>
            </a:avLst>
          </a:prstGeom>
          <a:solidFill>
            <a:srgbClr val="EAF3F3"/>
          </a:solidFill>
          <a:ln w="12700">
            <a:solidFill>
              <a:srgbClr val="D7E0E0"/>
            </a:solidFill>
            <a:prstDash val="solid"/>
          </a:ln>
          <a:effectLst>
            <a:outerShdw blurRad="101600" dist="38100" dir="5400000" algn="bl" rotWithShape="0">
              <a:srgbClr val="8AA3A3">
                <a:alpha val="18000"/>
              </a:srgbClr>
            </a:outerShdw>
          </a:effectLst>
        </p:spPr>
      </p:sp>
      <p:sp>
        <p:nvSpPr>
          <p:cNvPr id="27" name="Text 11">
            <a:extLst>
              <a:ext uri="{FF2B5EF4-FFF2-40B4-BE49-F238E27FC236}">
                <a16:creationId xmlns:a16="http://schemas.microsoft.com/office/drawing/2014/main" id="{B82ABE0D-4C6F-4926-8CB7-9395A8314E0F}"/>
              </a:ext>
            </a:extLst>
          </p:cNvPr>
          <p:cNvSpPr/>
          <p:nvPr/>
        </p:nvSpPr>
        <p:spPr>
          <a:xfrm>
            <a:off x="8065008" y="1716727"/>
            <a:ext cx="3273552" cy="721448"/>
          </a:xfrm>
          <a:prstGeom prst="rect">
            <a:avLst/>
          </a:prstGeom>
          <a:noFill/>
          <a:ln/>
        </p:spPr>
        <p:txBody>
          <a:bodyPr wrap="square" lIns="0" tIns="0" rIns="0" bIns="0" rtlCol="0" anchor="ctr"/>
          <a:lstStyle/>
          <a:p>
            <a:pPr marL="0" indent="0" algn="ctr">
              <a:buNone/>
            </a:pPr>
            <a:r>
              <a:rPr lang="en-US" sz="3400" b="1" dirty="0">
                <a:solidFill>
                  <a:srgbClr val="0A4F57"/>
                </a:solidFill>
                <a:latin typeface="Cambria" pitchFamily="34" charset="0"/>
                <a:ea typeface="Cambria" pitchFamily="34" charset="-122"/>
                <a:cs typeface="Cambria" pitchFamily="34" charset="-120"/>
              </a:rPr>
              <a:t>88-89-95</a:t>
            </a:r>
            <a:endParaRPr lang="en-US" sz="3400" dirty="0"/>
          </a:p>
        </p:txBody>
      </p:sp>
      <p:sp>
        <p:nvSpPr>
          <p:cNvPr id="28" name="Text 12">
            <a:extLst>
              <a:ext uri="{FF2B5EF4-FFF2-40B4-BE49-F238E27FC236}">
                <a16:creationId xmlns:a16="http://schemas.microsoft.com/office/drawing/2014/main" id="{832284D1-DCC0-4C10-A9C2-F30236EFA656}"/>
              </a:ext>
            </a:extLst>
          </p:cNvPr>
          <p:cNvSpPr/>
          <p:nvPr/>
        </p:nvSpPr>
        <p:spPr>
          <a:xfrm>
            <a:off x="8186928" y="2306514"/>
            <a:ext cx="3163824" cy="490585"/>
          </a:xfrm>
          <a:prstGeom prst="rect">
            <a:avLst/>
          </a:prstGeom>
          <a:noFill/>
          <a:ln/>
        </p:spPr>
        <p:txBody>
          <a:bodyPr wrap="square" lIns="0" tIns="0" rIns="0" bIns="0" rtlCol="0" anchor="t"/>
          <a:lstStyle/>
          <a:p>
            <a:pPr marL="0" indent="0" algn="ctr">
              <a:lnSpc>
                <a:spcPct val="96000"/>
              </a:lnSpc>
              <a:buNone/>
            </a:pPr>
            <a:r>
              <a:rPr lang="en-US" sz="1600" dirty="0">
                <a:solidFill>
                  <a:srgbClr val="1B2B2E"/>
                </a:solidFill>
                <a:latin typeface="Calibri" pitchFamily="34" charset="0"/>
                <a:ea typeface="Calibri" pitchFamily="34" charset="-122"/>
                <a:cs typeface="Calibri" pitchFamily="34" charset="-120"/>
              </a:rPr>
              <a:t>global 95-95-95 cascade end-2025</a:t>
            </a:r>
            <a:endParaRPr lang="en-US" sz="1600" dirty="0"/>
          </a:p>
          <a:p>
            <a:pPr marL="0" indent="0" algn="ctr">
              <a:lnSpc>
                <a:spcPct val="96000"/>
              </a:lnSpc>
              <a:buNone/>
            </a:pPr>
            <a:r>
              <a:rPr lang="en-US" sz="1600" dirty="0">
                <a:solidFill>
                  <a:srgbClr val="1B2B2E"/>
                </a:solidFill>
                <a:latin typeface="Calibri" pitchFamily="34" charset="0"/>
                <a:ea typeface="Calibri" pitchFamily="34" charset="-122"/>
                <a:cs typeface="Calibri" pitchFamily="34" charset="-120"/>
              </a:rPr>
              <a:t>— but uneven, lagging in LAC</a:t>
            </a:r>
            <a:endParaRPr lang="en-US" sz="1600" dirty="0"/>
          </a:p>
        </p:txBody>
      </p:sp>
    </p:spTree>
    <p:extLst>
      <p:ext uri="{BB962C8B-B14F-4D97-AF65-F5344CB8AC3E}">
        <p14:creationId xmlns:p14="http://schemas.microsoft.com/office/powerpoint/2010/main" val="293900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3" grpId="0" animBg="1"/>
      <p:bldP spid="14" grpId="0" animBg="1"/>
      <p:bldP spid="18" grpId="0" animBg="1"/>
      <p:bldP spid="21" grpId="0" animBg="1"/>
      <p:bldP spid="22" grpId="0" animBg="1"/>
      <p:bldP spid="24" grpId="0" animBg="1"/>
      <p:bldP spid="25" grpId="0" animBg="1"/>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0E6E78"/>
                </a:solidFill>
                <a:latin typeface="Calibri"/>
              </a:rPr>
              <a:t>0</a:t>
            </a:r>
            <a:r>
              <a:rPr lang="es-CL" sz="900" b="1" dirty="0">
                <a:solidFill>
                  <a:srgbClr val="0E6E78"/>
                </a:solidFill>
                <a:latin typeface="Calibri"/>
              </a:rPr>
              <a:t>6</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2000" b="1" kern="0" spc="300" dirty="0">
                <a:solidFill>
                  <a:srgbClr val="B23A2F"/>
                </a:solidFill>
                <a:latin typeface="Calibri" pitchFamily="34" charset="0"/>
                <a:ea typeface="Calibri" pitchFamily="34" charset="-122"/>
                <a:cs typeface="Calibri" pitchFamily="34" charset="-120"/>
              </a:rPr>
              <a:t>HIV/AIDS IN LAC</a:t>
            </a:r>
            <a:endParaRPr lang="en-US" sz="2000" dirty="0"/>
          </a:p>
        </p:txBody>
      </p:sp>
      <p:sp>
        <p:nvSpPr>
          <p:cNvPr id="5" name="Text 3"/>
          <p:cNvSpPr/>
          <p:nvPr/>
        </p:nvSpPr>
        <p:spPr>
          <a:xfrm>
            <a:off x="548640" y="2285805"/>
            <a:ext cx="3984449"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The regional reality</a:t>
            </a:r>
          </a:p>
          <a:p>
            <a:pPr marL="0" indent="0">
              <a:lnSpc>
                <a:spcPct val="98000"/>
              </a:lnSpc>
              <a:buNone/>
            </a:pPr>
            <a:r>
              <a:rPr lang="en-US" sz="3000" b="1" dirty="0">
                <a:solidFill>
                  <a:schemeClr val="accent6">
                    <a:lumMod val="75000"/>
                  </a:schemeClr>
                </a:solidFill>
                <a:latin typeface="Cambria" pitchFamily="34" charset="0"/>
                <a:ea typeface="Cambria" pitchFamily="34" charset="-122"/>
              </a:rPr>
              <a:t>UNAIDS 2025 data</a:t>
            </a:r>
          </a:p>
          <a:p>
            <a:pPr marL="0" indent="0">
              <a:lnSpc>
                <a:spcPct val="98000"/>
              </a:lnSpc>
              <a:buNone/>
            </a:pPr>
            <a:endParaRPr lang="en-US" sz="2800" dirty="0">
              <a:solidFill>
                <a:schemeClr val="accent6">
                  <a:lumMod val="75000"/>
                </a:schemeClr>
              </a:solidFill>
              <a:latin typeface="Cambria" pitchFamily="34" charset="0"/>
              <a:ea typeface="Cambria" pitchFamily="34" charset="-122"/>
            </a:endParaRPr>
          </a:p>
          <a:p>
            <a:pPr marL="0" indent="0">
              <a:lnSpc>
                <a:spcPct val="98000"/>
              </a:lnSpc>
              <a:buNone/>
            </a:pPr>
            <a:r>
              <a:rPr lang="en-US" sz="2800" dirty="0">
                <a:solidFill>
                  <a:schemeClr val="accent6">
                    <a:lumMod val="75000"/>
                  </a:schemeClr>
                </a:solidFill>
                <a:latin typeface="Cambria" pitchFamily="34" charset="0"/>
                <a:ea typeface="Cambria" pitchFamily="34" charset="-122"/>
              </a:rPr>
              <a:t>No available data for migrants versus locals </a:t>
            </a:r>
            <a:endParaRPr lang="en-US" sz="2800" dirty="0">
              <a:solidFill>
                <a:schemeClr val="accent6">
                  <a:lumMod val="75000"/>
                </a:schemeClr>
              </a:solidFill>
            </a:endParaRPr>
          </a:p>
        </p:txBody>
      </p:sp>
      <p:pic>
        <p:nvPicPr>
          <p:cNvPr id="30" name="Imagen 29">
            <a:extLst>
              <a:ext uri="{FF2B5EF4-FFF2-40B4-BE49-F238E27FC236}">
                <a16:creationId xmlns:a16="http://schemas.microsoft.com/office/drawing/2014/main" id="{3AE4DA87-966C-4EBC-BD72-CD95B9BCB745}"/>
              </a:ext>
            </a:extLst>
          </p:cNvPr>
          <p:cNvPicPr>
            <a:picLocks noChangeAspect="1"/>
          </p:cNvPicPr>
          <p:nvPr/>
        </p:nvPicPr>
        <p:blipFill>
          <a:blip r:embed="rId3"/>
          <a:stretch>
            <a:fillRect/>
          </a:stretch>
        </p:blipFill>
        <p:spPr>
          <a:xfrm>
            <a:off x="5080000" y="0"/>
            <a:ext cx="6350000" cy="6858000"/>
          </a:xfrm>
          <a:prstGeom prst="rect">
            <a:avLst/>
          </a:prstGeom>
        </p:spPr>
      </p:pic>
    </p:spTree>
    <p:extLst>
      <p:ext uri="{BB962C8B-B14F-4D97-AF65-F5344CB8AC3E}">
        <p14:creationId xmlns:p14="http://schemas.microsoft.com/office/powerpoint/2010/main" val="1055357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0E6E78"/>
                </a:solidFill>
                <a:latin typeface="Calibri"/>
              </a:rPr>
              <a:t>0</a:t>
            </a:r>
            <a:r>
              <a:rPr lang="es-CL" sz="900" b="1" dirty="0">
                <a:solidFill>
                  <a:srgbClr val="0E6E78"/>
                </a:solidFill>
                <a:latin typeface="Calibri"/>
              </a:rPr>
              <a:t>7</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GENERAL POPULATIONS</a:t>
            </a:r>
            <a:endParaRPr lang="en-US" sz="1600" dirty="0"/>
          </a:p>
        </p:txBody>
      </p:sp>
      <p:sp>
        <p:nvSpPr>
          <p:cNvPr id="5" name="Text 3"/>
          <p:cNvSpPr/>
          <p:nvPr/>
        </p:nvSpPr>
        <p:spPr>
          <a:xfrm>
            <a:off x="548640" y="713232"/>
            <a:ext cx="1106424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Prevention is not reaching the people most at risk</a:t>
            </a:r>
            <a:endParaRPr lang="en-US" sz="3000" dirty="0">
              <a:solidFill>
                <a:schemeClr val="accent6">
                  <a:lumMod val="75000"/>
                </a:schemeClr>
              </a:solidFill>
            </a:endParaRPr>
          </a:p>
        </p:txBody>
      </p:sp>
      <p:sp>
        <p:nvSpPr>
          <p:cNvPr id="6" name="Shape 4"/>
          <p:cNvSpPr/>
          <p:nvPr/>
        </p:nvSpPr>
        <p:spPr>
          <a:xfrm>
            <a:off x="548640" y="1828800"/>
            <a:ext cx="5486400" cy="3840480"/>
          </a:xfrm>
          <a:prstGeom prst="roundRect">
            <a:avLst>
              <a:gd name="adj" fmla="val 1905"/>
            </a:avLst>
          </a:prstGeom>
          <a:solidFill>
            <a:srgbClr val="FFFFFF"/>
          </a:solidFill>
          <a:ln w="12700">
            <a:solidFill>
              <a:srgbClr val="D7E0E0"/>
            </a:solidFill>
            <a:prstDash val="solid"/>
          </a:ln>
          <a:effectLst>
            <a:outerShdw blurRad="101600" dist="38100" dir="5400000" algn="bl" rotWithShape="0">
              <a:srgbClr val="8AA3A3">
                <a:alpha val="16000"/>
              </a:srgbClr>
            </a:outerShdw>
          </a:effectLst>
        </p:spPr>
      </p:sp>
      <p:sp>
        <p:nvSpPr>
          <p:cNvPr id="7" name="Text 5"/>
          <p:cNvSpPr/>
          <p:nvPr/>
        </p:nvSpPr>
        <p:spPr>
          <a:xfrm>
            <a:off x="868680" y="2057400"/>
            <a:ext cx="4937760" cy="365760"/>
          </a:xfrm>
          <a:prstGeom prst="rect">
            <a:avLst/>
          </a:prstGeom>
          <a:noFill/>
          <a:ln/>
        </p:spPr>
        <p:txBody>
          <a:bodyPr wrap="square" lIns="0" tIns="0" rIns="0" bIns="0" rtlCol="0" anchor="ctr"/>
          <a:lstStyle/>
          <a:p>
            <a:pPr marL="0" indent="0">
              <a:buNone/>
            </a:pPr>
            <a:r>
              <a:rPr lang="en-US" sz="2000" b="1" dirty="0">
                <a:solidFill>
                  <a:srgbClr val="1B2B2E"/>
                </a:solidFill>
                <a:latin typeface="Cambria" pitchFamily="34" charset="0"/>
                <a:ea typeface="Cambria" pitchFamily="34" charset="-122"/>
                <a:cs typeface="Cambria" pitchFamily="34" charset="-120"/>
              </a:rPr>
              <a:t>The PrEP gap, Latin America</a:t>
            </a:r>
            <a:endParaRPr lang="en-US" sz="2000" dirty="0"/>
          </a:p>
        </p:txBody>
      </p:sp>
      <p:graphicFrame>
        <p:nvGraphicFramePr>
          <p:cNvPr id="8" name="Chart 0"/>
          <p:cNvGraphicFramePr/>
          <p:nvPr>
            <p:extLst>
              <p:ext uri="{D42A27DB-BD31-4B8C-83A1-F6EECF244321}">
                <p14:modId xmlns:p14="http://schemas.microsoft.com/office/powerpoint/2010/main" val="354374096"/>
              </p:ext>
            </p:extLst>
          </p:nvPr>
        </p:nvGraphicFramePr>
        <p:xfrm>
          <a:off x="777240" y="2468880"/>
          <a:ext cx="5029200" cy="278892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6"/>
          <p:cNvSpPr/>
          <p:nvPr/>
        </p:nvSpPr>
        <p:spPr>
          <a:xfrm>
            <a:off x="868680" y="5285232"/>
            <a:ext cx="4846320" cy="365760"/>
          </a:xfrm>
          <a:prstGeom prst="rect">
            <a:avLst/>
          </a:prstGeom>
          <a:noFill/>
          <a:ln/>
        </p:spPr>
        <p:txBody>
          <a:bodyPr wrap="square" lIns="0" tIns="0" rIns="0" bIns="0" rtlCol="0" anchor="ctr"/>
          <a:lstStyle/>
          <a:p>
            <a:pPr marL="0" indent="0">
              <a:buNone/>
            </a:pPr>
            <a:r>
              <a:rPr lang="en-US" sz="1100" i="1" dirty="0">
                <a:solidFill>
                  <a:srgbClr val="5E6E71"/>
                </a:solidFill>
                <a:latin typeface="Calibri" pitchFamily="34" charset="0"/>
                <a:ea typeface="Calibri" pitchFamily="34" charset="-122"/>
                <a:cs typeface="Calibri" pitchFamily="34" charset="-120"/>
              </a:rPr>
              <a:t>PrEP users in 2024 versus the 2025 regional target (millions) — coverage far below target.</a:t>
            </a:r>
            <a:endParaRPr lang="en-US" sz="1100" dirty="0"/>
          </a:p>
        </p:txBody>
      </p:sp>
      <p:sp>
        <p:nvSpPr>
          <p:cNvPr id="10" name="Shape 7"/>
          <p:cNvSpPr/>
          <p:nvPr/>
        </p:nvSpPr>
        <p:spPr>
          <a:xfrm>
            <a:off x="6263640" y="1828800"/>
            <a:ext cx="5376672" cy="1170432"/>
          </a:xfrm>
          <a:prstGeom prst="roundRect">
            <a:avLst>
              <a:gd name="adj" fmla="val 5469"/>
            </a:avLst>
          </a:prstGeom>
          <a:solidFill>
            <a:srgbClr val="FFFFFF"/>
          </a:solidFill>
          <a:ln w="12700">
            <a:solidFill>
              <a:srgbClr val="D7E0E0"/>
            </a:solidFill>
            <a:prstDash val="solid"/>
          </a:ln>
        </p:spPr>
      </p:sp>
      <p:sp>
        <p:nvSpPr>
          <p:cNvPr id="11" name="Shape 8"/>
          <p:cNvSpPr/>
          <p:nvPr/>
        </p:nvSpPr>
        <p:spPr>
          <a:xfrm>
            <a:off x="6492240" y="2121408"/>
            <a:ext cx="566928" cy="566928"/>
          </a:xfrm>
          <a:prstGeom prst="ellipse">
            <a:avLst/>
          </a:prstGeom>
          <a:solidFill>
            <a:srgbClr val="EAF3F3"/>
          </a:solidFill>
          <a:ln/>
        </p:spPr>
      </p:sp>
      <p:pic>
        <p:nvPicPr>
          <p:cNvPr id="12" name="Image 0" descr="preencoded.png"/>
          <p:cNvPicPr>
            <a:picLocks noChangeAspect="1"/>
          </p:cNvPicPr>
          <p:nvPr/>
        </p:nvPicPr>
        <p:blipFill>
          <a:blip r:embed="rId4"/>
          <a:stretch>
            <a:fillRect/>
          </a:stretch>
        </p:blipFill>
        <p:spPr>
          <a:xfrm>
            <a:off x="6645311" y="2274479"/>
            <a:ext cx="260787" cy="260787"/>
          </a:xfrm>
          <a:prstGeom prst="rect">
            <a:avLst/>
          </a:prstGeom>
        </p:spPr>
      </p:pic>
      <p:sp>
        <p:nvSpPr>
          <p:cNvPr id="13" name="Text 9"/>
          <p:cNvSpPr/>
          <p:nvPr/>
        </p:nvSpPr>
        <p:spPr>
          <a:xfrm>
            <a:off x="7205472" y="1975104"/>
            <a:ext cx="4297680" cy="347472"/>
          </a:xfrm>
          <a:prstGeom prst="rect">
            <a:avLst/>
          </a:prstGeom>
          <a:noFill/>
          <a:ln/>
        </p:spPr>
        <p:txBody>
          <a:bodyPr wrap="square" lIns="0" tIns="0" rIns="0" bIns="0" rtlCol="0" anchor="ctr"/>
          <a:lstStyle/>
          <a:p>
            <a:pPr marL="0" indent="0">
              <a:buNone/>
            </a:pPr>
            <a:r>
              <a:rPr lang="en-US" b="1" dirty="0">
                <a:solidFill>
                  <a:srgbClr val="1B2B2E"/>
                </a:solidFill>
                <a:latin typeface="Cambria" pitchFamily="34" charset="0"/>
                <a:ea typeface="Cambria" pitchFamily="34" charset="-122"/>
                <a:cs typeface="Cambria" pitchFamily="34" charset="-120"/>
              </a:rPr>
              <a:t>Concentrated, not general</a:t>
            </a:r>
            <a:endParaRPr lang="en-US" dirty="0"/>
          </a:p>
        </p:txBody>
      </p:sp>
      <p:sp>
        <p:nvSpPr>
          <p:cNvPr id="14" name="Text 10"/>
          <p:cNvSpPr/>
          <p:nvPr/>
        </p:nvSpPr>
        <p:spPr>
          <a:xfrm>
            <a:off x="7205472" y="2331720"/>
            <a:ext cx="4315968" cy="603504"/>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A growing share of new people acquiring HIV is among key populations — gay men &amp; other MSM, trans women, sex workers — and their partners.</a:t>
            </a:r>
            <a:endParaRPr lang="en-US" sz="1600" dirty="0"/>
          </a:p>
        </p:txBody>
      </p:sp>
      <p:sp>
        <p:nvSpPr>
          <p:cNvPr id="15" name="Shape 11"/>
          <p:cNvSpPr/>
          <p:nvPr/>
        </p:nvSpPr>
        <p:spPr>
          <a:xfrm>
            <a:off x="6263640" y="3154680"/>
            <a:ext cx="5376672" cy="1170432"/>
          </a:xfrm>
          <a:prstGeom prst="roundRect">
            <a:avLst>
              <a:gd name="adj" fmla="val 5469"/>
            </a:avLst>
          </a:prstGeom>
          <a:solidFill>
            <a:srgbClr val="EAF3F3"/>
          </a:solidFill>
          <a:ln w="12700">
            <a:solidFill>
              <a:srgbClr val="D7E0E0"/>
            </a:solidFill>
            <a:prstDash val="solid"/>
          </a:ln>
        </p:spPr>
      </p:sp>
      <p:sp>
        <p:nvSpPr>
          <p:cNvPr id="16" name="Shape 12"/>
          <p:cNvSpPr/>
          <p:nvPr/>
        </p:nvSpPr>
        <p:spPr>
          <a:xfrm>
            <a:off x="6492240" y="3447288"/>
            <a:ext cx="566928" cy="566928"/>
          </a:xfrm>
          <a:prstGeom prst="ellipse">
            <a:avLst/>
          </a:prstGeom>
          <a:solidFill>
            <a:srgbClr val="FFFFFF"/>
          </a:solidFill>
          <a:ln/>
        </p:spPr>
      </p:sp>
      <p:pic>
        <p:nvPicPr>
          <p:cNvPr id="17" name="Image 1" descr="preencoded.png"/>
          <p:cNvPicPr>
            <a:picLocks noChangeAspect="1"/>
          </p:cNvPicPr>
          <p:nvPr/>
        </p:nvPicPr>
        <p:blipFill>
          <a:blip r:embed="rId5"/>
          <a:stretch>
            <a:fillRect/>
          </a:stretch>
        </p:blipFill>
        <p:spPr>
          <a:xfrm>
            <a:off x="6645311" y="3600359"/>
            <a:ext cx="260787" cy="260787"/>
          </a:xfrm>
          <a:prstGeom prst="rect">
            <a:avLst/>
          </a:prstGeom>
        </p:spPr>
      </p:pic>
      <p:sp>
        <p:nvSpPr>
          <p:cNvPr id="18" name="Text 13"/>
          <p:cNvSpPr/>
          <p:nvPr/>
        </p:nvSpPr>
        <p:spPr>
          <a:xfrm>
            <a:off x="7205472" y="3300984"/>
            <a:ext cx="4297680" cy="347472"/>
          </a:xfrm>
          <a:prstGeom prst="rect">
            <a:avLst/>
          </a:prstGeom>
          <a:noFill/>
          <a:ln/>
        </p:spPr>
        <p:txBody>
          <a:bodyPr wrap="square" lIns="0" tIns="0" rIns="0" bIns="0" rtlCol="0" anchor="ctr"/>
          <a:lstStyle/>
          <a:p>
            <a:pPr marL="0" indent="0">
              <a:buNone/>
            </a:pPr>
            <a:r>
              <a:rPr lang="en-US" b="1" dirty="0">
                <a:solidFill>
                  <a:srgbClr val="1B2B2E"/>
                </a:solidFill>
                <a:latin typeface="Cambria" pitchFamily="34" charset="0"/>
                <a:ea typeface="Cambria" pitchFamily="34" charset="-122"/>
                <a:cs typeface="Cambria" pitchFamily="34" charset="-120"/>
              </a:rPr>
              <a:t>Global north/South divide: Tools exist; reach does not</a:t>
            </a:r>
            <a:endParaRPr lang="en-US" dirty="0"/>
          </a:p>
        </p:txBody>
      </p:sp>
      <p:sp>
        <p:nvSpPr>
          <p:cNvPr id="19" name="Text 14"/>
          <p:cNvSpPr/>
          <p:nvPr/>
        </p:nvSpPr>
        <p:spPr>
          <a:xfrm>
            <a:off x="7205472" y="3657600"/>
            <a:ext cx="4315968" cy="603504"/>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PrEP, PEP and HIV self-testing are available but scale-up is too slow and too urban.</a:t>
            </a:r>
            <a:endParaRPr lang="en-US" sz="1600" dirty="0"/>
          </a:p>
        </p:txBody>
      </p:sp>
      <p:sp>
        <p:nvSpPr>
          <p:cNvPr id="20" name="Shape 15"/>
          <p:cNvSpPr/>
          <p:nvPr/>
        </p:nvSpPr>
        <p:spPr>
          <a:xfrm>
            <a:off x="6263640" y="4480560"/>
            <a:ext cx="5376672" cy="1170432"/>
          </a:xfrm>
          <a:prstGeom prst="roundRect">
            <a:avLst>
              <a:gd name="adj" fmla="val 5469"/>
            </a:avLst>
          </a:prstGeom>
          <a:solidFill>
            <a:srgbClr val="FFFFFF"/>
          </a:solidFill>
          <a:ln w="12700">
            <a:solidFill>
              <a:srgbClr val="D7E0E0"/>
            </a:solidFill>
            <a:prstDash val="solid"/>
          </a:ln>
        </p:spPr>
      </p:sp>
      <p:sp>
        <p:nvSpPr>
          <p:cNvPr id="21" name="Shape 16"/>
          <p:cNvSpPr/>
          <p:nvPr/>
        </p:nvSpPr>
        <p:spPr>
          <a:xfrm>
            <a:off x="6492240" y="4773168"/>
            <a:ext cx="566928" cy="566928"/>
          </a:xfrm>
          <a:prstGeom prst="ellipse">
            <a:avLst/>
          </a:prstGeom>
          <a:solidFill>
            <a:srgbClr val="EAF3F3"/>
          </a:solidFill>
          <a:ln/>
        </p:spPr>
      </p:sp>
      <p:pic>
        <p:nvPicPr>
          <p:cNvPr id="22" name="Image 2" descr="preencoded.png"/>
          <p:cNvPicPr>
            <a:picLocks noChangeAspect="1"/>
          </p:cNvPicPr>
          <p:nvPr/>
        </p:nvPicPr>
        <p:blipFill>
          <a:blip r:embed="rId6"/>
          <a:stretch>
            <a:fillRect/>
          </a:stretch>
        </p:blipFill>
        <p:spPr>
          <a:xfrm>
            <a:off x="6645311" y="4926239"/>
            <a:ext cx="260787" cy="260787"/>
          </a:xfrm>
          <a:prstGeom prst="rect">
            <a:avLst/>
          </a:prstGeom>
        </p:spPr>
      </p:pic>
      <p:sp>
        <p:nvSpPr>
          <p:cNvPr id="23" name="Text 17"/>
          <p:cNvSpPr/>
          <p:nvPr/>
        </p:nvSpPr>
        <p:spPr>
          <a:xfrm>
            <a:off x="7205472" y="4626864"/>
            <a:ext cx="4297680" cy="347472"/>
          </a:xfrm>
          <a:prstGeom prst="rect">
            <a:avLst/>
          </a:prstGeom>
          <a:noFill/>
          <a:ln/>
        </p:spPr>
        <p:txBody>
          <a:bodyPr wrap="square" lIns="0" tIns="0" rIns="0" bIns="0" rtlCol="0" anchor="ctr"/>
          <a:lstStyle/>
          <a:p>
            <a:pPr marL="0" indent="0">
              <a:buNone/>
            </a:pPr>
            <a:r>
              <a:rPr lang="en-US" b="1" dirty="0">
                <a:solidFill>
                  <a:srgbClr val="1B2B2E"/>
                </a:solidFill>
                <a:latin typeface="Cambria" pitchFamily="34" charset="0"/>
                <a:ea typeface="Cambria" pitchFamily="34" charset="-122"/>
                <a:cs typeface="Cambria" pitchFamily="34" charset="-120"/>
              </a:rPr>
              <a:t>Stigma gates the door</a:t>
            </a:r>
            <a:endParaRPr lang="en-US" dirty="0"/>
          </a:p>
        </p:txBody>
      </p:sp>
      <p:sp>
        <p:nvSpPr>
          <p:cNvPr id="24" name="Text 18"/>
          <p:cNvSpPr/>
          <p:nvPr/>
        </p:nvSpPr>
        <p:spPr>
          <a:xfrm>
            <a:off x="7205472" y="4983480"/>
            <a:ext cx="4315968" cy="603504"/>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Criminalisation and discrimination keep the most exposed away from testing and prevention.</a:t>
            </a:r>
            <a:endParaRPr lang="en-US" sz="1600" dirty="0"/>
          </a:p>
        </p:txBody>
      </p:sp>
      <p:sp>
        <p:nvSpPr>
          <p:cNvPr id="25" name="Text 19"/>
          <p:cNvSpPr/>
          <p:nvPr/>
        </p:nvSpPr>
        <p:spPr>
          <a:xfrm>
            <a:off x="548640" y="6053328"/>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Source: UNAIDS Global AIDS Update 2025 — Latin America; PrEP coverage 2024 (unaids.org/sites/default/files/2025-07/2025-global-aids-update-latam.pdf).</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8" grpId="0" animBg="1"/>
      <p:bldP spid="19" grpId="0" animBg="1"/>
      <p:bldP spid="23"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3_lima.jpg"/>
          <p:cNvPicPr>
            <a:picLocks noChangeAspect="1"/>
          </p:cNvPicPr>
          <p:nvPr/>
        </p:nvPicPr>
        <p:blipFill>
          <a:blip r:embed="rId3"/>
          <a:stretch>
            <a:fillRect/>
          </a:stretch>
        </p:blipFill>
        <p:spPr>
          <a:xfrm>
            <a:off x="0" y="0"/>
            <a:ext cx="12191695" cy="6858000"/>
          </a:xfrm>
          <a:prstGeom prst="rect">
            <a:avLst/>
          </a:prstGeom>
        </p:spPr>
      </p:pic>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FFFFFF"/>
                </a:solidFill>
                <a:latin typeface="Calibri"/>
              </a:rPr>
              <a:t>0</a:t>
            </a:r>
            <a:r>
              <a:rPr lang="es-CL" sz="900" b="1" dirty="0">
                <a:solidFill>
                  <a:srgbClr val="FFFFFF"/>
                </a:solidFill>
                <a:latin typeface="Calibri"/>
              </a:rPr>
              <a:t>8</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3200" b="1" kern="0" spc="300" dirty="0">
                <a:solidFill>
                  <a:srgbClr val="FFFFFF"/>
                </a:solidFill>
                <a:latin typeface="Calibri" pitchFamily="34" charset="0"/>
                <a:ea typeface="Calibri" pitchFamily="34" charset="-122"/>
                <a:cs typeface="Calibri" pitchFamily="34" charset="-120"/>
              </a:rPr>
              <a:t>MIGRANTS VERSUS LOCALS – HIV/AIDS</a:t>
            </a:r>
            <a:endParaRPr lang="en-US" sz="3200" dirty="0"/>
          </a:p>
        </p:txBody>
      </p:sp>
      <p:sp>
        <p:nvSpPr>
          <p:cNvPr id="6" name="TextBox 5"/>
          <p:cNvSpPr txBox="1"/>
          <p:nvPr/>
        </p:nvSpPr>
        <p:spPr>
          <a:xfrm>
            <a:off x="658368" y="2331720"/>
            <a:ext cx="5852160" cy="1828800"/>
          </a:xfrm>
          <a:prstGeom prst="rect">
            <a:avLst/>
          </a:prstGeom>
          <a:noFill/>
        </p:spPr>
        <p:txBody>
          <a:bodyPr wrap="square" lIns="0" tIns="0" rIns="0" bIns="0" anchor="t">
            <a:spAutoFit/>
          </a:bodyPr>
          <a:lstStyle/>
          <a:p>
            <a:pPr algn="l">
              <a:lnSpc>
                <a:spcPct val="98000"/>
              </a:lnSpc>
            </a:pPr>
            <a:r>
              <a:rPr sz="4000" b="1" i="0">
                <a:solidFill>
                  <a:srgbClr val="FFFFFF"/>
                </a:solidFill>
                <a:latin typeface="Cambria"/>
              </a:rPr>
              <a:t>Migrants &amp; refugees</a:t>
            </a:r>
          </a:p>
          <a:p>
            <a:pPr algn="l">
              <a:lnSpc>
                <a:spcPct val="98000"/>
              </a:lnSpc>
            </a:pPr>
            <a:r>
              <a:rPr sz="4000" b="1" i="0">
                <a:solidFill>
                  <a:srgbClr val="FFFFFF"/>
                </a:solidFill>
                <a:latin typeface="Cambria"/>
              </a:rPr>
              <a:t>vs the general population</a:t>
            </a:r>
          </a:p>
        </p:txBody>
      </p:sp>
      <p:sp>
        <p:nvSpPr>
          <p:cNvPr id="7" name="TextBox 6"/>
          <p:cNvSpPr txBox="1"/>
          <p:nvPr/>
        </p:nvSpPr>
        <p:spPr>
          <a:xfrm>
            <a:off x="676656" y="4297680"/>
            <a:ext cx="5669280" cy="457200"/>
          </a:xfrm>
          <a:prstGeom prst="rect">
            <a:avLst/>
          </a:prstGeom>
          <a:noFill/>
        </p:spPr>
        <p:txBody>
          <a:bodyPr wrap="square" lIns="0" tIns="0" rIns="0" bIns="0" anchor="t">
            <a:spAutoFit/>
          </a:bodyPr>
          <a:lstStyle/>
          <a:p>
            <a:pPr algn="l"/>
            <a:r>
              <a:rPr sz="1700" b="0" i="1">
                <a:solidFill>
                  <a:srgbClr val="EAF3F3"/>
                </a:solidFill>
                <a:latin typeface="Cambria"/>
              </a:rPr>
              <a:t>Commonalities and divergences</a:t>
            </a:r>
          </a:p>
        </p:txBody>
      </p:sp>
      <p:sp>
        <p:nvSpPr>
          <p:cNvPr id="8" name="TextBox 7"/>
          <p:cNvSpPr txBox="1"/>
          <p:nvPr/>
        </p:nvSpPr>
        <p:spPr>
          <a:xfrm>
            <a:off x="658368" y="6400800"/>
            <a:ext cx="8686800" cy="274320"/>
          </a:xfrm>
          <a:prstGeom prst="rect">
            <a:avLst/>
          </a:prstGeom>
          <a:noFill/>
        </p:spPr>
        <p:txBody>
          <a:bodyPr wrap="square" lIns="0" tIns="0" rIns="0" bIns="0" anchor="t">
            <a:spAutoFit/>
          </a:bodyPr>
          <a:lstStyle/>
          <a:p>
            <a:pPr algn="l"/>
            <a:r>
              <a:rPr sz="800" b="0" i="0">
                <a:solidFill>
                  <a:srgbClr val="FFFFFF"/>
                </a:solidFill>
                <a:latin typeface="Calibri"/>
              </a:rPr>
              <a:t>Lima, Peru  ·  Photo: magicmonkey, CC BY 2.0 — Wikimedia Commons</a:t>
            </a:r>
          </a:p>
        </p:txBody>
      </p:sp>
      <p:sp>
        <p:nvSpPr>
          <p:cNvPr id="9" name="TextBox 8"/>
          <p:cNvSpPr txBox="1"/>
          <p:nvPr/>
        </p:nvSpPr>
        <p:spPr>
          <a:xfrm>
            <a:off x="658368" y="6565392"/>
            <a:ext cx="10789920" cy="182880"/>
          </a:xfrm>
          <a:prstGeom prst="rect">
            <a:avLst/>
          </a:prstGeom>
          <a:noFill/>
        </p:spPr>
        <p:txBody>
          <a:bodyPr wrap="square" lIns="0" tIns="0" rIns="0" bIns="0" anchor="t">
            <a:spAutoFit/>
          </a:bodyPr>
          <a:lstStyle/>
          <a:p>
            <a:pPr algn="l"/>
            <a:r>
              <a:rPr sz="700" b="0" i="0">
                <a:solidFill>
                  <a:srgbClr val="D7E0E0"/>
                </a:solidFill>
                <a:latin typeface="Calibri"/>
              </a:rPr>
              <a:t>https://commons.wikimedia.org/wiki/File:Lima_Peru_coast.jpg</a:t>
            </a:r>
          </a:p>
        </p:txBody>
      </p:sp>
    </p:spTree>
    <p:extLst>
      <p:ext uri="{BB962C8B-B14F-4D97-AF65-F5344CB8AC3E}">
        <p14:creationId xmlns:p14="http://schemas.microsoft.com/office/powerpoint/2010/main" val="3289441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n-US" sz="900" b="1" dirty="0">
                <a:solidFill>
                  <a:srgbClr val="0E6E78"/>
                </a:solidFill>
                <a:latin typeface="Calibri"/>
              </a:rPr>
              <a:t>09</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MIGRANTS &amp; REFUGEES</a:t>
            </a:r>
            <a:endParaRPr lang="en-US" sz="1600" dirty="0"/>
          </a:p>
        </p:txBody>
      </p:sp>
      <p:sp>
        <p:nvSpPr>
          <p:cNvPr id="5" name="Text 3"/>
          <p:cNvSpPr/>
          <p:nvPr/>
        </p:nvSpPr>
        <p:spPr>
          <a:xfrm>
            <a:off x="548640" y="713232"/>
            <a:ext cx="1106424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Migrants and refugees: a measurable excess risk</a:t>
            </a:r>
            <a:endParaRPr lang="en-US" sz="3000" dirty="0">
              <a:solidFill>
                <a:schemeClr val="accent6">
                  <a:lumMod val="75000"/>
                </a:schemeClr>
              </a:solidFill>
            </a:endParaRPr>
          </a:p>
        </p:txBody>
      </p:sp>
      <p:sp>
        <p:nvSpPr>
          <p:cNvPr id="6" name="Shape 4"/>
          <p:cNvSpPr/>
          <p:nvPr/>
        </p:nvSpPr>
        <p:spPr>
          <a:xfrm>
            <a:off x="548640" y="1861626"/>
            <a:ext cx="5212080" cy="3840480"/>
          </a:xfrm>
          <a:prstGeom prst="roundRect">
            <a:avLst>
              <a:gd name="adj" fmla="val 1905"/>
            </a:avLst>
          </a:prstGeom>
          <a:solidFill>
            <a:srgbClr val="EAF3F3"/>
          </a:solidFill>
          <a:ln w="12700">
            <a:solidFill>
              <a:srgbClr val="D7E0E0"/>
            </a:solidFill>
            <a:prstDash val="solid"/>
          </a:ln>
          <a:effectLst>
            <a:outerShdw blurRad="101600" dist="38100" dir="5400000" algn="bl" rotWithShape="0">
              <a:srgbClr val="8AA3A3">
                <a:alpha val="16000"/>
              </a:srgbClr>
            </a:outerShdw>
          </a:effectLst>
        </p:spPr>
        <p:txBody>
          <a:bodyPr/>
          <a:lstStyle/>
          <a:p>
            <a:endParaRPr lang="es-CL" dirty="0"/>
          </a:p>
        </p:txBody>
      </p:sp>
      <p:sp>
        <p:nvSpPr>
          <p:cNvPr id="7" name="Text 5"/>
          <p:cNvSpPr/>
          <p:nvPr/>
        </p:nvSpPr>
        <p:spPr>
          <a:xfrm>
            <a:off x="841248" y="2029968"/>
            <a:ext cx="4663440" cy="274320"/>
          </a:xfrm>
          <a:prstGeom prst="rect">
            <a:avLst/>
          </a:prstGeom>
          <a:noFill/>
          <a:ln/>
        </p:spPr>
        <p:txBody>
          <a:bodyPr wrap="square" lIns="0" tIns="0" rIns="0" bIns="0" rtlCol="0" anchor="ctr"/>
          <a:lstStyle/>
          <a:p>
            <a:pPr marL="0" indent="0">
              <a:buNone/>
            </a:pPr>
            <a:r>
              <a:rPr lang="en-US" sz="1400" b="1" kern="0" spc="200" dirty="0">
                <a:solidFill>
                  <a:srgbClr val="B23A2F"/>
                </a:solidFill>
                <a:latin typeface="Calibri" pitchFamily="34" charset="0"/>
                <a:ea typeface="Calibri" pitchFamily="34" charset="-122"/>
                <a:cs typeface="Calibri" pitchFamily="34" charset="-120"/>
              </a:rPr>
              <a:t>SEMINAL META-ANALYSIS</a:t>
            </a:r>
            <a:endParaRPr lang="en-US" sz="1400" dirty="0"/>
          </a:p>
        </p:txBody>
      </p:sp>
      <p:sp>
        <p:nvSpPr>
          <p:cNvPr id="8" name="Text 6"/>
          <p:cNvSpPr/>
          <p:nvPr/>
        </p:nvSpPr>
        <p:spPr>
          <a:xfrm>
            <a:off x="841248" y="2304288"/>
            <a:ext cx="4663440" cy="640080"/>
          </a:xfrm>
          <a:prstGeom prst="rect">
            <a:avLst/>
          </a:prstGeom>
          <a:noFill/>
          <a:ln/>
        </p:spPr>
        <p:txBody>
          <a:bodyPr wrap="square" lIns="0" tIns="0" rIns="0" bIns="0" rtlCol="0" anchor="ctr"/>
          <a:lstStyle/>
          <a:p>
            <a:pPr marL="0" indent="0">
              <a:lnSpc>
                <a:spcPct val="100000"/>
              </a:lnSpc>
              <a:buNone/>
            </a:pPr>
            <a:r>
              <a:rPr lang="en-US" sz="2000" b="1" dirty="0">
                <a:solidFill>
                  <a:srgbClr val="1B2B2E"/>
                </a:solidFill>
                <a:latin typeface="Cambria" pitchFamily="34" charset="0"/>
                <a:ea typeface="Cambria" pitchFamily="34" charset="-122"/>
                <a:cs typeface="Cambria" pitchFamily="34" charset="-120"/>
              </a:rPr>
              <a:t>HIV prevalence ratio — migrants vs native-born</a:t>
            </a:r>
            <a:endParaRPr lang="en-US" sz="2000" dirty="0"/>
          </a:p>
        </p:txBody>
      </p:sp>
      <p:sp>
        <p:nvSpPr>
          <p:cNvPr id="9" name="Text 7"/>
          <p:cNvSpPr/>
          <p:nvPr/>
        </p:nvSpPr>
        <p:spPr>
          <a:xfrm>
            <a:off x="868680" y="3035808"/>
            <a:ext cx="3200400" cy="457200"/>
          </a:xfrm>
          <a:prstGeom prst="rect">
            <a:avLst/>
          </a:prstGeom>
          <a:noFill/>
          <a:ln/>
        </p:spPr>
        <p:txBody>
          <a:bodyPr wrap="square" lIns="0" tIns="0" rIns="0" bIns="0" rtlCol="0" anchor="ctr"/>
          <a:lstStyle/>
          <a:p>
            <a:pPr marL="0" indent="0">
              <a:buNone/>
            </a:pPr>
            <a:r>
              <a:rPr lang="en-US" dirty="0">
                <a:solidFill>
                  <a:srgbClr val="1B2B2E"/>
                </a:solidFill>
                <a:latin typeface="Calibri" pitchFamily="34" charset="0"/>
                <a:ea typeface="Calibri" pitchFamily="34" charset="-122"/>
                <a:cs typeface="Calibri" pitchFamily="34" charset="-120"/>
              </a:rPr>
              <a:t>Any foreign-born migrant</a:t>
            </a:r>
            <a:endParaRPr lang="en-US" dirty="0"/>
          </a:p>
        </p:txBody>
      </p:sp>
      <p:sp>
        <p:nvSpPr>
          <p:cNvPr id="10" name="Text 8"/>
          <p:cNvSpPr/>
          <p:nvPr/>
        </p:nvSpPr>
        <p:spPr>
          <a:xfrm>
            <a:off x="4114800" y="3035808"/>
            <a:ext cx="1417320" cy="457200"/>
          </a:xfrm>
          <a:prstGeom prst="rect">
            <a:avLst/>
          </a:prstGeom>
          <a:noFill/>
          <a:ln/>
        </p:spPr>
        <p:txBody>
          <a:bodyPr wrap="square" lIns="0" tIns="0" rIns="0" bIns="0" rtlCol="0" anchor="ctr"/>
          <a:lstStyle/>
          <a:p>
            <a:pPr marL="0" indent="0" algn="r">
              <a:buNone/>
            </a:pPr>
            <a:r>
              <a:rPr lang="en-US" sz="2400" b="1" dirty="0">
                <a:solidFill>
                  <a:srgbClr val="0A4F57"/>
                </a:solidFill>
                <a:latin typeface="Cambria" pitchFamily="34" charset="0"/>
                <a:ea typeface="Cambria" pitchFamily="34" charset="-122"/>
                <a:cs typeface="Cambria" pitchFamily="34" charset="-120"/>
              </a:rPr>
              <a:t>1.7×</a:t>
            </a:r>
            <a:endParaRPr lang="en-US" sz="2400" dirty="0"/>
          </a:p>
        </p:txBody>
      </p:sp>
      <p:sp>
        <p:nvSpPr>
          <p:cNvPr id="11" name="Text 9"/>
          <p:cNvSpPr/>
          <p:nvPr/>
        </p:nvSpPr>
        <p:spPr>
          <a:xfrm>
            <a:off x="868680" y="3639312"/>
            <a:ext cx="3200400" cy="457200"/>
          </a:xfrm>
          <a:prstGeom prst="rect">
            <a:avLst/>
          </a:prstGeom>
          <a:noFill/>
          <a:ln/>
        </p:spPr>
        <p:txBody>
          <a:bodyPr wrap="square" lIns="0" tIns="0" rIns="0" bIns="0" rtlCol="0" anchor="ctr"/>
          <a:lstStyle/>
          <a:p>
            <a:pPr marL="0" indent="0">
              <a:buNone/>
            </a:pPr>
            <a:r>
              <a:rPr lang="en-US" dirty="0">
                <a:solidFill>
                  <a:srgbClr val="1B2B2E"/>
                </a:solidFill>
                <a:latin typeface="Calibri" pitchFamily="34" charset="0"/>
                <a:ea typeface="Calibri" pitchFamily="34" charset="-122"/>
                <a:cs typeface="Calibri" pitchFamily="34" charset="-120"/>
              </a:rPr>
              <a:t>Refugees</a:t>
            </a:r>
            <a:endParaRPr lang="en-US" dirty="0"/>
          </a:p>
        </p:txBody>
      </p:sp>
      <p:sp>
        <p:nvSpPr>
          <p:cNvPr id="12" name="Text 10"/>
          <p:cNvSpPr/>
          <p:nvPr/>
        </p:nvSpPr>
        <p:spPr>
          <a:xfrm>
            <a:off x="4114800" y="3639312"/>
            <a:ext cx="1417320" cy="457200"/>
          </a:xfrm>
          <a:prstGeom prst="rect">
            <a:avLst/>
          </a:prstGeom>
          <a:noFill/>
          <a:ln/>
        </p:spPr>
        <p:txBody>
          <a:bodyPr wrap="square" lIns="0" tIns="0" rIns="0" bIns="0" rtlCol="0" anchor="ctr"/>
          <a:lstStyle/>
          <a:p>
            <a:pPr marL="0" indent="0" algn="r">
              <a:buNone/>
            </a:pPr>
            <a:r>
              <a:rPr lang="en-US" sz="2400" b="1" dirty="0">
                <a:solidFill>
                  <a:srgbClr val="0A4F57"/>
                </a:solidFill>
                <a:latin typeface="Cambria" pitchFamily="34" charset="0"/>
                <a:ea typeface="Cambria" pitchFamily="34" charset="-122"/>
                <a:cs typeface="Cambria" pitchFamily="34" charset="-120"/>
              </a:rPr>
              <a:t>2.4×</a:t>
            </a:r>
            <a:endParaRPr lang="en-US" sz="2400" dirty="0"/>
          </a:p>
        </p:txBody>
      </p:sp>
      <p:sp>
        <p:nvSpPr>
          <p:cNvPr id="13" name="Text 11"/>
          <p:cNvSpPr/>
          <p:nvPr/>
        </p:nvSpPr>
        <p:spPr>
          <a:xfrm>
            <a:off x="868680" y="4242816"/>
            <a:ext cx="3200400" cy="457200"/>
          </a:xfrm>
          <a:prstGeom prst="rect">
            <a:avLst/>
          </a:prstGeom>
          <a:noFill/>
          <a:ln/>
        </p:spPr>
        <p:txBody>
          <a:bodyPr wrap="square" lIns="0" tIns="0" rIns="0" bIns="0" rtlCol="0" anchor="ctr"/>
          <a:lstStyle/>
          <a:p>
            <a:pPr marL="0" indent="0">
              <a:buNone/>
            </a:pPr>
            <a:r>
              <a:rPr lang="en-US" dirty="0">
                <a:solidFill>
                  <a:srgbClr val="1B2B2E"/>
                </a:solidFill>
                <a:latin typeface="Calibri" pitchFamily="34" charset="0"/>
                <a:ea typeface="Calibri" pitchFamily="34" charset="-122"/>
                <a:cs typeface="Calibri" pitchFamily="34" charset="-120"/>
              </a:rPr>
              <a:t>Undocumented people</a:t>
            </a:r>
            <a:endParaRPr lang="en-US" dirty="0"/>
          </a:p>
        </p:txBody>
      </p:sp>
      <p:sp>
        <p:nvSpPr>
          <p:cNvPr id="14" name="Text 12"/>
          <p:cNvSpPr/>
          <p:nvPr/>
        </p:nvSpPr>
        <p:spPr>
          <a:xfrm>
            <a:off x="4114800" y="4242816"/>
            <a:ext cx="1417320" cy="457200"/>
          </a:xfrm>
          <a:prstGeom prst="rect">
            <a:avLst/>
          </a:prstGeom>
          <a:noFill/>
          <a:ln/>
        </p:spPr>
        <p:txBody>
          <a:bodyPr wrap="square" lIns="0" tIns="0" rIns="0" bIns="0" rtlCol="0" anchor="ctr"/>
          <a:lstStyle/>
          <a:p>
            <a:pPr marL="0" indent="0" algn="r">
              <a:buNone/>
            </a:pPr>
            <a:r>
              <a:rPr lang="en-US" sz="2400" b="1" dirty="0">
                <a:solidFill>
                  <a:srgbClr val="0A4F57"/>
                </a:solidFill>
                <a:latin typeface="Cambria" pitchFamily="34" charset="0"/>
                <a:ea typeface="Cambria" pitchFamily="34" charset="-122"/>
                <a:cs typeface="Cambria" pitchFamily="34" charset="-120"/>
              </a:rPr>
              <a:t>4.0×</a:t>
            </a:r>
            <a:endParaRPr lang="en-US" sz="2400" dirty="0"/>
          </a:p>
        </p:txBody>
      </p:sp>
      <p:sp>
        <p:nvSpPr>
          <p:cNvPr id="15" name="Text 13"/>
          <p:cNvSpPr/>
          <p:nvPr/>
        </p:nvSpPr>
        <p:spPr>
          <a:xfrm>
            <a:off x="868680" y="4846320"/>
            <a:ext cx="3200400" cy="457200"/>
          </a:xfrm>
          <a:prstGeom prst="rect">
            <a:avLst/>
          </a:prstGeom>
          <a:noFill/>
          <a:ln/>
        </p:spPr>
        <p:txBody>
          <a:bodyPr wrap="square" lIns="0" tIns="0" rIns="0" bIns="0" rtlCol="0" anchor="ctr"/>
          <a:lstStyle/>
          <a:p>
            <a:pPr marL="0" indent="0">
              <a:buNone/>
            </a:pPr>
            <a:r>
              <a:rPr lang="en-US" dirty="0">
                <a:solidFill>
                  <a:srgbClr val="1B2B2E"/>
                </a:solidFill>
                <a:latin typeface="Calibri" pitchFamily="34" charset="0"/>
                <a:ea typeface="Calibri" pitchFamily="34" charset="-122"/>
                <a:cs typeface="Calibri" pitchFamily="34" charset="-120"/>
              </a:rPr>
              <a:t>Asylum seekers</a:t>
            </a:r>
            <a:endParaRPr lang="en-US" dirty="0"/>
          </a:p>
        </p:txBody>
      </p:sp>
      <p:sp>
        <p:nvSpPr>
          <p:cNvPr id="16" name="Text 14"/>
          <p:cNvSpPr/>
          <p:nvPr/>
        </p:nvSpPr>
        <p:spPr>
          <a:xfrm>
            <a:off x="4114800" y="4846320"/>
            <a:ext cx="1417320" cy="457200"/>
          </a:xfrm>
          <a:prstGeom prst="rect">
            <a:avLst/>
          </a:prstGeom>
          <a:noFill/>
          <a:ln/>
        </p:spPr>
        <p:txBody>
          <a:bodyPr wrap="square" lIns="0" tIns="0" rIns="0" bIns="0" rtlCol="0" anchor="ctr"/>
          <a:lstStyle/>
          <a:p>
            <a:pPr marL="0" indent="0" algn="r">
              <a:buNone/>
            </a:pPr>
            <a:r>
              <a:rPr lang="en-US" sz="2400" b="1" dirty="0">
                <a:solidFill>
                  <a:srgbClr val="B23A2F"/>
                </a:solidFill>
                <a:latin typeface="Cambria" pitchFamily="34" charset="0"/>
                <a:ea typeface="Cambria" pitchFamily="34" charset="-122"/>
                <a:cs typeface="Cambria" pitchFamily="34" charset="-120"/>
              </a:rPr>
              <a:t>54.8×</a:t>
            </a:r>
            <a:endParaRPr lang="en-US" sz="2400" dirty="0"/>
          </a:p>
        </p:txBody>
      </p:sp>
      <p:sp>
        <p:nvSpPr>
          <p:cNvPr id="17" name="Text 15"/>
          <p:cNvSpPr/>
          <p:nvPr/>
        </p:nvSpPr>
        <p:spPr>
          <a:xfrm>
            <a:off x="868680" y="5399585"/>
            <a:ext cx="4663440" cy="274320"/>
          </a:xfrm>
          <a:prstGeom prst="rect">
            <a:avLst/>
          </a:prstGeom>
          <a:noFill/>
          <a:ln/>
        </p:spPr>
        <p:txBody>
          <a:bodyPr wrap="square" lIns="0" tIns="0" rIns="0" bIns="0" rtlCol="0" anchor="ctr"/>
          <a:lstStyle/>
          <a:p>
            <a:pPr marL="0" indent="0">
              <a:buNone/>
            </a:pPr>
            <a:r>
              <a:rPr lang="en-US" sz="1100" i="1" dirty="0">
                <a:solidFill>
                  <a:srgbClr val="5E6E71"/>
                </a:solidFill>
                <a:latin typeface="Calibri" pitchFamily="34" charset="0"/>
                <a:ea typeface="Calibri" pitchFamily="34" charset="-122"/>
                <a:cs typeface="Calibri" pitchFamily="34" charset="-120"/>
              </a:rPr>
              <a:t>Santoso et al., EClinicalMedicine 2022 — 38 studies, 7.1 M migrants pooled.</a:t>
            </a:r>
            <a:endParaRPr lang="en-US" sz="1100" dirty="0"/>
          </a:p>
        </p:txBody>
      </p:sp>
      <p:sp>
        <p:nvSpPr>
          <p:cNvPr id="18" name="Text 16"/>
          <p:cNvSpPr/>
          <p:nvPr/>
        </p:nvSpPr>
        <p:spPr>
          <a:xfrm>
            <a:off x="6217920" y="1744673"/>
            <a:ext cx="5486400" cy="411480"/>
          </a:xfrm>
          <a:prstGeom prst="rect">
            <a:avLst/>
          </a:prstGeom>
          <a:noFill/>
          <a:ln/>
        </p:spPr>
        <p:txBody>
          <a:bodyPr wrap="square" lIns="0" tIns="0" rIns="0" bIns="0" rtlCol="0" anchor="ctr"/>
          <a:lstStyle/>
          <a:p>
            <a:pPr marL="0" indent="0">
              <a:buNone/>
            </a:pPr>
            <a:r>
              <a:rPr lang="en-US" sz="2400" b="1" dirty="0">
                <a:solidFill>
                  <a:srgbClr val="1B2B2E"/>
                </a:solidFill>
                <a:latin typeface="Cambria" pitchFamily="34" charset="0"/>
                <a:ea typeface="Cambria" pitchFamily="34" charset="-122"/>
                <a:cs typeface="Cambria" pitchFamily="34" charset="-120"/>
              </a:rPr>
              <a:t>Risk is structural, not inherent</a:t>
            </a:r>
            <a:endParaRPr lang="en-US" sz="2400" dirty="0"/>
          </a:p>
        </p:txBody>
      </p:sp>
      <p:sp>
        <p:nvSpPr>
          <p:cNvPr id="19" name="Text 17"/>
          <p:cNvSpPr/>
          <p:nvPr/>
        </p:nvSpPr>
        <p:spPr>
          <a:xfrm>
            <a:off x="6217920" y="2201873"/>
            <a:ext cx="4958993" cy="914400"/>
          </a:xfrm>
          <a:prstGeom prst="rect">
            <a:avLst/>
          </a:prstGeom>
          <a:noFill/>
          <a:ln/>
        </p:spPr>
        <p:txBody>
          <a:bodyPr wrap="square" lIns="0" tIns="0" rIns="0" bIns="0" rtlCol="0" anchor="ctr"/>
          <a:lstStyle/>
          <a:p>
            <a:pPr marL="0" indent="0">
              <a:lnSpc>
                <a:spcPct val="105000"/>
              </a:lnSpc>
              <a:buNone/>
            </a:pPr>
            <a:r>
              <a:rPr lang="en-US" dirty="0">
                <a:solidFill>
                  <a:srgbClr val="5E6E71"/>
                </a:solidFill>
                <a:latin typeface="Calibri" pitchFamily="34" charset="0"/>
                <a:ea typeface="Calibri" pitchFamily="34" charset="-122"/>
                <a:cs typeface="Calibri" pitchFamily="34" charset="-120"/>
              </a:rPr>
              <a:t>Excess prevalence does not mean migrants </a:t>
            </a:r>
            <a:r>
              <a:rPr lang="en-US" i="1" dirty="0">
                <a:solidFill>
                  <a:srgbClr val="5E6E71"/>
                </a:solidFill>
                <a:latin typeface="Calibri" pitchFamily="34" charset="0"/>
                <a:ea typeface="Calibri" pitchFamily="34" charset="-122"/>
                <a:cs typeface="Calibri" pitchFamily="34" charset="-120"/>
              </a:rPr>
              <a:t>bring</a:t>
            </a:r>
            <a:r>
              <a:rPr lang="en-US" dirty="0">
                <a:solidFill>
                  <a:srgbClr val="5E6E71"/>
                </a:solidFill>
                <a:latin typeface="Calibri" pitchFamily="34" charset="0"/>
                <a:ea typeface="Calibri" pitchFamily="34" charset="-122"/>
                <a:cs typeface="Calibri" pitchFamily="34" charset="-120"/>
              </a:rPr>
              <a:t> HIV. Acquisition can occur in origin, transit, or destination — and the highest ratios fall on those with the least legal protection.</a:t>
            </a:r>
            <a:endParaRPr lang="en-US" dirty="0"/>
          </a:p>
        </p:txBody>
      </p:sp>
      <p:sp>
        <p:nvSpPr>
          <p:cNvPr id="30" name="Text 27"/>
          <p:cNvSpPr/>
          <p:nvPr/>
        </p:nvSpPr>
        <p:spPr>
          <a:xfrm>
            <a:off x="579120" y="6261996"/>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Sources: Santoso et al., EClinicalMedicine 2022 — doi:10.1016/j.eclinm.2022.101661; R4V / IOM 2024 (r4v.info); UNAIDS Global AIDS Update 2025.</a:t>
            </a:r>
            <a:endParaRPr lang="en-US" sz="800" dirty="0"/>
          </a:p>
        </p:txBody>
      </p:sp>
      <p:pic>
        <p:nvPicPr>
          <p:cNvPr id="23" name="Imagen 22">
            <a:extLst>
              <a:ext uri="{FF2B5EF4-FFF2-40B4-BE49-F238E27FC236}">
                <a16:creationId xmlns:a16="http://schemas.microsoft.com/office/drawing/2014/main" id="{B230E23B-53DD-45A8-A8A9-79DFA402B3BC}"/>
              </a:ext>
            </a:extLst>
          </p:cNvPr>
          <p:cNvPicPr>
            <a:picLocks noChangeAspect="1"/>
          </p:cNvPicPr>
          <p:nvPr/>
        </p:nvPicPr>
        <p:blipFill>
          <a:blip r:embed="rId3"/>
          <a:stretch>
            <a:fillRect/>
          </a:stretch>
        </p:blipFill>
        <p:spPr>
          <a:xfrm>
            <a:off x="10924236" y="5596315"/>
            <a:ext cx="1267764" cy="1238842"/>
          </a:xfrm>
          <a:prstGeom prst="rect">
            <a:avLst/>
          </a:prstGeom>
        </p:spPr>
      </p:pic>
      <p:pic>
        <p:nvPicPr>
          <p:cNvPr id="25" name="Imagen 24">
            <a:extLst>
              <a:ext uri="{FF2B5EF4-FFF2-40B4-BE49-F238E27FC236}">
                <a16:creationId xmlns:a16="http://schemas.microsoft.com/office/drawing/2014/main" id="{16325EBC-A286-431B-AE52-1B9156CD483D}"/>
              </a:ext>
            </a:extLst>
          </p:cNvPr>
          <p:cNvPicPr>
            <a:picLocks noChangeAspect="1"/>
          </p:cNvPicPr>
          <p:nvPr/>
        </p:nvPicPr>
        <p:blipFill>
          <a:blip r:embed="rId4"/>
          <a:stretch>
            <a:fillRect/>
          </a:stretch>
        </p:blipFill>
        <p:spPr>
          <a:xfrm>
            <a:off x="7468990" y="3741728"/>
            <a:ext cx="3339524" cy="2988256"/>
          </a:xfrm>
          <a:prstGeom prst="rect">
            <a:avLst/>
          </a:prstGeom>
          <a:ln>
            <a:solidFill>
              <a:schemeClr val="accent1"/>
            </a:solidFill>
          </a:ln>
        </p:spPr>
      </p:pic>
      <p:sp>
        <p:nvSpPr>
          <p:cNvPr id="26" name="CuadroTexto 25">
            <a:extLst>
              <a:ext uri="{FF2B5EF4-FFF2-40B4-BE49-F238E27FC236}">
                <a16:creationId xmlns:a16="http://schemas.microsoft.com/office/drawing/2014/main" id="{A0AF9CA7-1CD1-4701-87DC-D977BC86EB0F}"/>
              </a:ext>
            </a:extLst>
          </p:cNvPr>
          <p:cNvSpPr txBox="1"/>
          <p:nvPr/>
        </p:nvSpPr>
        <p:spPr>
          <a:xfrm>
            <a:off x="10958950" y="5267209"/>
            <a:ext cx="859531" cy="369332"/>
          </a:xfrm>
          <a:prstGeom prst="rect">
            <a:avLst/>
          </a:prstGeom>
          <a:noFill/>
        </p:spPr>
        <p:txBody>
          <a:bodyPr wrap="none" rtlCol="0">
            <a:spAutoFit/>
          </a:bodyPr>
          <a:lstStyle/>
          <a:p>
            <a:r>
              <a:rPr lang="es-MX" dirty="0"/>
              <a:t>@2019</a:t>
            </a:r>
            <a:endParaRPr lang="es-C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animBg="1"/>
      <p:bldP spid="19" grpId="0" animBg="1"/>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n-US" sz="900" dirty="0"/>
              <a:t>11</a:t>
            </a:r>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MIGRANTS VS GENERAL POPULATION</a:t>
            </a:r>
            <a:endParaRPr lang="en-US" sz="1600" dirty="0"/>
          </a:p>
        </p:txBody>
      </p:sp>
      <p:sp>
        <p:nvSpPr>
          <p:cNvPr id="5" name="Text 3"/>
          <p:cNvSpPr/>
          <p:nvPr/>
        </p:nvSpPr>
        <p:spPr>
          <a:xfrm>
            <a:off x="548640" y="713232"/>
            <a:ext cx="1106424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Migrants &amp; refugees vs the general population</a:t>
            </a:r>
            <a:endParaRPr lang="en-US" sz="3000" dirty="0">
              <a:solidFill>
                <a:schemeClr val="accent6">
                  <a:lumMod val="75000"/>
                </a:schemeClr>
              </a:solidFill>
            </a:endParaRPr>
          </a:p>
        </p:txBody>
      </p:sp>
      <p:sp>
        <p:nvSpPr>
          <p:cNvPr id="6" name="Text 4"/>
          <p:cNvSpPr/>
          <p:nvPr/>
        </p:nvSpPr>
        <p:spPr>
          <a:xfrm>
            <a:off x="579120" y="1403754"/>
            <a:ext cx="10972800" cy="457200"/>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Shared risks, divergent structures. Most risk factors are common, but mobility and legal status add a structural layer that standard programmes miss.</a:t>
            </a:r>
            <a:endParaRPr lang="en-US" sz="1600" dirty="0"/>
          </a:p>
        </p:txBody>
      </p:sp>
      <p:sp>
        <p:nvSpPr>
          <p:cNvPr id="7" name="Shape 5"/>
          <p:cNvSpPr/>
          <p:nvPr/>
        </p:nvSpPr>
        <p:spPr>
          <a:xfrm>
            <a:off x="562356" y="2043534"/>
            <a:ext cx="5440680" cy="3090666"/>
          </a:xfrm>
          <a:prstGeom prst="roundRect">
            <a:avLst>
              <a:gd name="adj" fmla="val 2254"/>
            </a:avLst>
          </a:prstGeom>
          <a:solidFill>
            <a:srgbClr val="EAF3F3"/>
          </a:solidFill>
          <a:ln w="12700">
            <a:solidFill>
              <a:srgbClr val="D7E0E0"/>
            </a:solidFill>
            <a:prstDash val="solid"/>
          </a:ln>
          <a:effectLst>
            <a:outerShdw blurRad="101600" dist="38100" dir="5400000" algn="bl" rotWithShape="0">
              <a:srgbClr val="8AA3A3">
                <a:alpha val="14000"/>
              </a:srgbClr>
            </a:outerShdw>
          </a:effectLst>
        </p:spPr>
      </p:sp>
      <p:sp>
        <p:nvSpPr>
          <p:cNvPr id="8" name="Shape 6"/>
          <p:cNvSpPr/>
          <p:nvPr/>
        </p:nvSpPr>
        <p:spPr>
          <a:xfrm>
            <a:off x="786384" y="2139696"/>
            <a:ext cx="548640" cy="548640"/>
          </a:xfrm>
          <a:prstGeom prst="ellipse">
            <a:avLst/>
          </a:prstGeom>
          <a:solidFill>
            <a:srgbClr val="FFFFFF"/>
          </a:solidFill>
          <a:ln/>
        </p:spPr>
      </p:sp>
      <p:pic>
        <p:nvPicPr>
          <p:cNvPr id="9" name="Image 0" descr="preencoded.png"/>
          <p:cNvPicPr>
            <a:picLocks noChangeAspect="1"/>
          </p:cNvPicPr>
          <p:nvPr/>
        </p:nvPicPr>
        <p:blipFill>
          <a:blip r:embed="rId3"/>
          <a:stretch>
            <a:fillRect/>
          </a:stretch>
        </p:blipFill>
        <p:spPr>
          <a:xfrm>
            <a:off x="934517" y="2287829"/>
            <a:ext cx="252374" cy="252374"/>
          </a:xfrm>
          <a:prstGeom prst="rect">
            <a:avLst/>
          </a:prstGeom>
        </p:spPr>
      </p:pic>
      <p:sp>
        <p:nvSpPr>
          <p:cNvPr id="10" name="Text 7"/>
          <p:cNvSpPr/>
          <p:nvPr/>
        </p:nvSpPr>
        <p:spPr>
          <a:xfrm>
            <a:off x="1481328" y="2139696"/>
            <a:ext cx="4206240" cy="457200"/>
          </a:xfrm>
          <a:prstGeom prst="rect">
            <a:avLst/>
          </a:prstGeom>
          <a:noFill/>
          <a:ln/>
        </p:spPr>
        <p:txBody>
          <a:bodyPr wrap="square" lIns="0" tIns="0" rIns="0" bIns="0" rtlCol="0" anchor="ctr"/>
          <a:lstStyle/>
          <a:p>
            <a:pPr marL="0" indent="0">
              <a:buNone/>
            </a:pPr>
            <a:r>
              <a:rPr lang="en-US" sz="2400" b="1" dirty="0">
                <a:solidFill>
                  <a:srgbClr val="0A4F57"/>
                </a:solidFill>
                <a:latin typeface="Cambria" pitchFamily="34" charset="0"/>
                <a:ea typeface="Cambria" pitchFamily="34" charset="-122"/>
                <a:cs typeface="Cambria" pitchFamily="34" charset="-120"/>
              </a:rPr>
              <a:t>Commonalities</a:t>
            </a:r>
            <a:endParaRPr lang="en-US" sz="2400" dirty="0"/>
          </a:p>
        </p:txBody>
      </p:sp>
      <p:sp>
        <p:nvSpPr>
          <p:cNvPr id="11" name="Text 8"/>
          <p:cNvSpPr/>
          <p:nvPr/>
        </p:nvSpPr>
        <p:spPr>
          <a:xfrm>
            <a:off x="661417" y="2918027"/>
            <a:ext cx="5330952" cy="2331720"/>
          </a:xfrm>
          <a:prstGeom prst="rect">
            <a:avLst/>
          </a:prstGeom>
          <a:noFill/>
          <a:ln/>
        </p:spPr>
        <p:txBody>
          <a:bodyPr wrap="square" lIns="0" tIns="0" rIns="0" bIns="0" rtlCol="0" anchor="ctr"/>
          <a:lstStyle/>
          <a:p>
            <a:pPr marL="342900" indent="-342900">
              <a:lnSpc>
                <a:spcPct val="100000"/>
              </a:lnSpc>
              <a:spcAft>
                <a:spcPts val="700"/>
              </a:spcAft>
              <a:buSzPct val="100000"/>
              <a:buChar char="•"/>
            </a:pPr>
            <a:r>
              <a:rPr lang="en-US" sz="1600" dirty="0"/>
              <a:t>In both regions (LA and Caribbean), a large share of new HIV acquisitions occurs among people from key populations — gay men and other men who have sex with men, transgender women, sex workers — and their sex partners.</a:t>
            </a:r>
          </a:p>
          <a:p>
            <a:pPr marL="342900" indent="-342900">
              <a:lnSpc>
                <a:spcPct val="100000"/>
              </a:lnSpc>
              <a:spcAft>
                <a:spcPts val="700"/>
              </a:spcAft>
              <a:buSzPct val="100000"/>
              <a:buChar char="•"/>
            </a:pPr>
            <a:r>
              <a:rPr lang="en-US" sz="1600" dirty="0"/>
              <a:t>Stigma, late diagnosis and limited prevention coverage — including low uptake of pre-exposure prophylaxis (</a:t>
            </a:r>
            <a:r>
              <a:rPr lang="en-US" sz="1600" dirty="0" err="1"/>
              <a:t>PrEP</a:t>
            </a:r>
            <a:r>
              <a:rPr lang="en-US" sz="1600" dirty="0"/>
              <a:t>) — sustain transmission in both territories.</a:t>
            </a:r>
          </a:p>
          <a:p>
            <a:pPr marL="342900" indent="-342900">
              <a:lnSpc>
                <a:spcPct val="100000"/>
              </a:lnSpc>
              <a:spcAft>
                <a:spcPts val="700"/>
              </a:spcAft>
              <a:buSzPct val="100000"/>
              <a:buChar char="•"/>
            </a:pPr>
            <a:r>
              <a:rPr lang="en-US" sz="1600" dirty="0"/>
              <a:t>Services in both regions remain heteronormative and poorly adapted to young people.</a:t>
            </a:r>
          </a:p>
          <a:p>
            <a:pPr marL="342900" indent="-342900">
              <a:lnSpc>
                <a:spcPct val="100000"/>
              </a:lnSpc>
              <a:spcAft>
                <a:spcPts val="700"/>
              </a:spcAft>
              <a:buSzPct val="100000"/>
              <a:buChar char="•"/>
            </a:pPr>
            <a:endParaRPr lang="en-US" sz="1600" dirty="0"/>
          </a:p>
        </p:txBody>
      </p:sp>
      <p:sp>
        <p:nvSpPr>
          <p:cNvPr id="12" name="Shape 9"/>
          <p:cNvSpPr/>
          <p:nvPr/>
        </p:nvSpPr>
        <p:spPr>
          <a:xfrm>
            <a:off x="6216397" y="2043534"/>
            <a:ext cx="5440680" cy="3122826"/>
          </a:xfrm>
          <a:prstGeom prst="roundRect">
            <a:avLst>
              <a:gd name="adj" fmla="val 2254"/>
            </a:avLst>
          </a:prstGeom>
          <a:solidFill>
            <a:srgbClr val="F7ECEA"/>
          </a:solidFill>
          <a:ln w="12700">
            <a:solidFill>
              <a:srgbClr val="D7E0E0"/>
            </a:solidFill>
            <a:prstDash val="solid"/>
          </a:ln>
          <a:effectLst>
            <a:outerShdw blurRad="101600" dist="38100" dir="5400000" algn="bl" rotWithShape="0">
              <a:srgbClr val="8AA3A3">
                <a:alpha val="14000"/>
              </a:srgbClr>
            </a:outerShdw>
          </a:effectLst>
        </p:spPr>
      </p:sp>
      <p:sp>
        <p:nvSpPr>
          <p:cNvPr id="13" name="Shape 10"/>
          <p:cNvSpPr/>
          <p:nvPr/>
        </p:nvSpPr>
        <p:spPr>
          <a:xfrm>
            <a:off x="6437376" y="2139696"/>
            <a:ext cx="548640" cy="548640"/>
          </a:xfrm>
          <a:prstGeom prst="ellipse">
            <a:avLst/>
          </a:prstGeom>
          <a:solidFill>
            <a:srgbClr val="FFFFFF"/>
          </a:solidFill>
          <a:ln/>
        </p:spPr>
      </p:sp>
      <p:pic>
        <p:nvPicPr>
          <p:cNvPr id="14" name="Image 1" descr="preencoded.png"/>
          <p:cNvPicPr>
            <a:picLocks noChangeAspect="1"/>
          </p:cNvPicPr>
          <p:nvPr/>
        </p:nvPicPr>
        <p:blipFill>
          <a:blip r:embed="rId4"/>
          <a:stretch>
            <a:fillRect/>
          </a:stretch>
        </p:blipFill>
        <p:spPr>
          <a:xfrm>
            <a:off x="6585509" y="2287829"/>
            <a:ext cx="252374" cy="252374"/>
          </a:xfrm>
          <a:prstGeom prst="rect">
            <a:avLst/>
          </a:prstGeom>
        </p:spPr>
      </p:pic>
      <p:sp>
        <p:nvSpPr>
          <p:cNvPr id="15" name="Text 11"/>
          <p:cNvSpPr/>
          <p:nvPr/>
        </p:nvSpPr>
        <p:spPr>
          <a:xfrm>
            <a:off x="7132320" y="2139696"/>
            <a:ext cx="4389120" cy="457200"/>
          </a:xfrm>
          <a:prstGeom prst="rect">
            <a:avLst/>
          </a:prstGeom>
          <a:noFill/>
          <a:ln/>
        </p:spPr>
        <p:txBody>
          <a:bodyPr wrap="square" lIns="0" tIns="0" rIns="0" bIns="0" rtlCol="0" anchor="ctr"/>
          <a:lstStyle/>
          <a:p>
            <a:pPr marL="0" indent="0">
              <a:buNone/>
            </a:pPr>
            <a:r>
              <a:rPr lang="en-US" sz="2400" b="1" dirty="0">
                <a:solidFill>
                  <a:srgbClr val="B23A2F"/>
                </a:solidFill>
                <a:latin typeface="Cambria" pitchFamily="34" charset="0"/>
                <a:ea typeface="Cambria" pitchFamily="34" charset="-122"/>
                <a:cs typeface="Cambria" pitchFamily="34" charset="-120"/>
              </a:rPr>
              <a:t>Divergences (migrant-specific)</a:t>
            </a:r>
            <a:endParaRPr lang="en-US" sz="2400" dirty="0"/>
          </a:p>
        </p:txBody>
      </p:sp>
      <p:sp>
        <p:nvSpPr>
          <p:cNvPr id="16" name="Text 12"/>
          <p:cNvSpPr/>
          <p:nvPr/>
        </p:nvSpPr>
        <p:spPr>
          <a:xfrm>
            <a:off x="6395285" y="2743200"/>
            <a:ext cx="5216144" cy="2331720"/>
          </a:xfrm>
          <a:prstGeom prst="rect">
            <a:avLst/>
          </a:prstGeom>
          <a:noFill/>
          <a:ln/>
        </p:spPr>
        <p:txBody>
          <a:bodyPr wrap="square" lIns="0" tIns="0" rIns="0" bIns="0" rtlCol="0" anchor="ctr"/>
          <a:lstStyle/>
          <a:p>
            <a:pPr marL="342900" indent="-342900">
              <a:lnSpc>
                <a:spcPct val="100000"/>
              </a:lnSpc>
              <a:spcAft>
                <a:spcPts val="700"/>
              </a:spcAft>
              <a:buSzPct val="100000"/>
              <a:buChar char="•"/>
            </a:pPr>
            <a:r>
              <a:rPr lang="en-US" sz="1600" dirty="0">
                <a:solidFill>
                  <a:srgbClr val="1B2B2E"/>
                </a:solidFill>
                <a:latin typeface="Calibri" pitchFamily="34" charset="0"/>
                <a:ea typeface="Calibri" pitchFamily="34" charset="-122"/>
                <a:cs typeface="Calibri" pitchFamily="34" charset="-120"/>
              </a:rPr>
              <a:t>No “whole of route” approach: Mobility breaks the cascade — ART interrupted across borders; care rarely re-anchored.</a:t>
            </a:r>
            <a:endParaRPr lang="en-US" sz="1600" dirty="0"/>
          </a:p>
          <a:p>
            <a:pPr marL="342900" indent="-342900">
              <a:lnSpc>
                <a:spcPct val="100000"/>
              </a:lnSpc>
              <a:spcAft>
                <a:spcPts val="700"/>
              </a:spcAft>
              <a:buSzPct val="100000"/>
              <a:buChar char="•"/>
            </a:pPr>
            <a:r>
              <a:rPr lang="en-US" sz="1600" dirty="0">
                <a:solidFill>
                  <a:srgbClr val="1B2B2E"/>
                </a:solidFill>
                <a:latin typeface="Calibri" pitchFamily="34" charset="0"/>
                <a:ea typeface="Calibri" pitchFamily="34" charset="-122"/>
                <a:cs typeface="Calibri" pitchFamily="34" charset="-120"/>
              </a:rPr>
              <a:t>Legal status gates everything: no insurance, fear of deportation, rights misapplied by providers. </a:t>
            </a:r>
            <a:r>
              <a:rPr lang="en-US" sz="1600" b="1" dirty="0">
                <a:solidFill>
                  <a:srgbClr val="1B2B2E"/>
                </a:solidFill>
                <a:latin typeface="Calibri" pitchFamily="34" charset="0"/>
                <a:ea typeface="Calibri" pitchFamily="34" charset="-122"/>
                <a:cs typeface="Calibri" pitchFamily="34" charset="-120"/>
              </a:rPr>
              <a:t>IRREGULAR</a:t>
            </a:r>
            <a:r>
              <a:rPr lang="en-US" sz="1600" dirty="0">
                <a:solidFill>
                  <a:srgbClr val="1B2B2E"/>
                </a:solidFill>
                <a:latin typeface="Calibri" pitchFamily="34" charset="0"/>
                <a:ea typeface="Calibri" pitchFamily="34" charset="-122"/>
                <a:cs typeface="Calibri" pitchFamily="34" charset="-120"/>
              </a:rPr>
              <a:t> </a:t>
            </a:r>
            <a:r>
              <a:rPr lang="en-US" sz="1600" b="1" dirty="0">
                <a:solidFill>
                  <a:srgbClr val="1B2B2E"/>
                </a:solidFill>
                <a:latin typeface="Calibri" pitchFamily="34" charset="0"/>
                <a:ea typeface="Calibri" pitchFamily="34" charset="-122"/>
                <a:cs typeface="Calibri" pitchFamily="34" charset="-120"/>
              </a:rPr>
              <a:t>MIGRATION STATUS AS A HEALTH RISK FACTOR</a:t>
            </a:r>
            <a:r>
              <a:rPr lang="en-US" sz="1600" dirty="0">
                <a:solidFill>
                  <a:srgbClr val="1B2B2E"/>
                </a:solidFill>
                <a:latin typeface="Calibri" pitchFamily="34" charset="0"/>
                <a:ea typeface="Calibri" pitchFamily="34" charset="-122"/>
                <a:cs typeface="Calibri" pitchFamily="34" charset="-120"/>
              </a:rPr>
              <a:t>.</a:t>
            </a:r>
            <a:endParaRPr lang="en-US" sz="1600" dirty="0"/>
          </a:p>
          <a:p>
            <a:pPr marL="342900" indent="-342900">
              <a:lnSpc>
                <a:spcPct val="100000"/>
              </a:lnSpc>
              <a:buSzPct val="100000"/>
              <a:buChar char="•"/>
            </a:pPr>
            <a:r>
              <a:rPr lang="en-US" sz="1600" dirty="0">
                <a:solidFill>
                  <a:srgbClr val="1B2B2E"/>
                </a:solidFill>
                <a:latin typeface="Calibri" pitchFamily="34" charset="0"/>
                <a:ea typeface="Calibri" pitchFamily="34" charset="-122"/>
                <a:cs typeface="Calibri" pitchFamily="34" charset="-120"/>
              </a:rPr>
              <a:t>Intercultural &amp; language barriers; near-total data invisibility in surveillance.</a:t>
            </a:r>
            <a:endParaRPr lang="en-US" sz="1600" dirty="0"/>
          </a:p>
        </p:txBody>
      </p:sp>
      <p:sp>
        <p:nvSpPr>
          <p:cNvPr id="17" name="Shape 13"/>
          <p:cNvSpPr/>
          <p:nvPr/>
        </p:nvSpPr>
        <p:spPr>
          <a:xfrm>
            <a:off x="548640" y="5401554"/>
            <a:ext cx="11091672" cy="699672"/>
          </a:xfrm>
          <a:prstGeom prst="roundRect">
            <a:avLst>
              <a:gd name="adj" fmla="val 11290"/>
            </a:avLst>
          </a:prstGeom>
          <a:solidFill>
            <a:srgbClr val="0A4F57"/>
          </a:solidFill>
          <a:ln/>
        </p:spPr>
      </p:sp>
      <p:sp>
        <p:nvSpPr>
          <p:cNvPr id="18" name="Text 14"/>
          <p:cNvSpPr/>
          <p:nvPr/>
        </p:nvSpPr>
        <p:spPr>
          <a:xfrm>
            <a:off x="868680" y="5416068"/>
            <a:ext cx="10515600" cy="699672"/>
          </a:xfrm>
          <a:prstGeom prst="rect">
            <a:avLst/>
          </a:prstGeom>
          <a:noFill/>
          <a:ln/>
        </p:spPr>
        <p:txBody>
          <a:bodyPr wrap="square" lIns="0" tIns="0" rIns="0" bIns="0" rtlCol="0" anchor="ctr"/>
          <a:lstStyle/>
          <a:p>
            <a:pPr marL="0" indent="0">
              <a:lnSpc>
                <a:spcPct val="95000"/>
              </a:lnSpc>
              <a:buNone/>
            </a:pPr>
            <a:r>
              <a:rPr lang="en-US" sz="2000" b="1" dirty="0">
                <a:solidFill>
                  <a:srgbClr val="FFFFFF"/>
                </a:solidFill>
                <a:latin typeface="Calibri" pitchFamily="34" charset="0"/>
                <a:ea typeface="Calibri" pitchFamily="34" charset="-122"/>
                <a:cs typeface="Calibri" pitchFamily="34" charset="-120"/>
              </a:rPr>
              <a:t>Implication:  </a:t>
            </a:r>
            <a:r>
              <a:rPr lang="en-US" sz="2000" dirty="0">
                <a:solidFill>
                  <a:srgbClr val="EAF3F3"/>
                </a:solidFill>
                <a:latin typeface="Calibri" pitchFamily="34" charset="0"/>
                <a:ea typeface="Calibri" pitchFamily="34" charset="-122"/>
                <a:cs typeface="Calibri" pitchFamily="34" charset="-120"/>
              </a:rPr>
              <a:t>Reaching migrants needs the general-population toolkit PLUS portable records, legal inclusion and intercultural delivery.</a:t>
            </a:r>
            <a:endParaRPr lang="en-US" sz="2000" dirty="0"/>
          </a:p>
        </p:txBody>
      </p:sp>
      <p:sp>
        <p:nvSpPr>
          <p:cNvPr id="19" name="Text 15"/>
          <p:cNvSpPr/>
          <p:nvPr/>
        </p:nvSpPr>
        <p:spPr>
          <a:xfrm>
            <a:off x="562356" y="6253033"/>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Sources: Santoso et al., EClinicalMedicine 2022 — doi:10.1016/j.eclinm.2022.101661; Wirtz et al., Lancet HIV 2023 — doi:10.1016/S2352-3018(23)00085-1; UNAIDS Global AIDS Update 2025 (LAC).</a:t>
            </a:r>
            <a:endParaRPr lang="en-US" sz="800" dirty="0"/>
          </a:p>
        </p:txBody>
      </p:sp>
      <p:sp>
        <p:nvSpPr>
          <p:cNvPr id="20" name="Text 20">
            <a:extLst>
              <a:ext uri="{FF2B5EF4-FFF2-40B4-BE49-F238E27FC236}">
                <a16:creationId xmlns:a16="http://schemas.microsoft.com/office/drawing/2014/main" id="{4667F559-A519-4D14-AE90-3B84C1014112}"/>
              </a:ext>
            </a:extLst>
          </p:cNvPr>
          <p:cNvSpPr/>
          <p:nvPr/>
        </p:nvSpPr>
        <p:spPr>
          <a:xfrm>
            <a:off x="548640" y="6154926"/>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Sources: Wirtz et al., Lancet HIV 2023 — doi:10.1016/S2352-3018(23)00085-1; Cabieses, Sepúlveda &amp; Obach, Andes Pediatr (Rev Chil Pediatr) 2020 — doi:10.32641/andespediatr.v91i5.1784.</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5" grpId="0" animBg="1"/>
      <p:bldP spid="16"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4_valparaiso.jpg"/>
          <p:cNvPicPr>
            <a:picLocks noChangeAspect="1"/>
          </p:cNvPicPr>
          <p:nvPr/>
        </p:nvPicPr>
        <p:blipFill>
          <a:blip r:embed="rId3"/>
          <a:stretch>
            <a:fillRect/>
          </a:stretch>
        </p:blipFill>
        <p:spPr>
          <a:xfrm>
            <a:off x="0" y="0"/>
            <a:ext cx="12191695" cy="6858000"/>
          </a:xfrm>
          <a:prstGeom prst="rect">
            <a:avLst/>
          </a:prstGeom>
        </p:spPr>
      </p:pic>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FFFFFF"/>
                </a:solidFill>
                <a:latin typeface="Calibri"/>
              </a:rPr>
              <a:t>1</a:t>
            </a:r>
            <a:r>
              <a:rPr lang="es-CL" sz="900" b="1" dirty="0">
                <a:solidFill>
                  <a:srgbClr val="FFFFFF"/>
                </a:solidFill>
                <a:latin typeface="Calibri"/>
              </a:rPr>
              <a:t>2</a:t>
            </a:r>
            <a:endParaRPr lang="en-US" sz="900" dirty="0"/>
          </a:p>
        </p:txBody>
      </p:sp>
      <p:sp>
        <p:nvSpPr>
          <p:cNvPr id="4" name="Text 2"/>
          <p:cNvSpPr/>
          <p:nvPr/>
        </p:nvSpPr>
        <p:spPr>
          <a:xfrm>
            <a:off x="548639" y="384047"/>
            <a:ext cx="9561131" cy="612545"/>
          </a:xfrm>
          <a:prstGeom prst="rect">
            <a:avLst/>
          </a:prstGeom>
          <a:noFill/>
          <a:ln/>
        </p:spPr>
        <p:txBody>
          <a:bodyPr wrap="square" lIns="0" tIns="0" rIns="0" bIns="0" rtlCol="0" anchor="ctr"/>
          <a:lstStyle/>
          <a:p>
            <a:pPr marL="0" indent="0">
              <a:buNone/>
            </a:pPr>
            <a:r>
              <a:rPr lang="en-US" sz="3200" b="1" kern="0" spc="300" dirty="0">
                <a:solidFill>
                  <a:srgbClr val="FFFFFF"/>
                </a:solidFill>
                <a:latin typeface="Calibri" pitchFamily="34" charset="0"/>
                <a:ea typeface="Calibri" pitchFamily="34" charset="-122"/>
                <a:cs typeface="Calibri" pitchFamily="34" charset="-120"/>
              </a:rPr>
              <a:t>SPECIFIC POPULATIONS IN LAC – HIV/AIDS</a:t>
            </a:r>
            <a:endParaRPr lang="en-US" sz="3200" dirty="0"/>
          </a:p>
        </p:txBody>
      </p:sp>
      <p:sp>
        <p:nvSpPr>
          <p:cNvPr id="6" name="TextBox 5"/>
          <p:cNvSpPr txBox="1"/>
          <p:nvPr/>
        </p:nvSpPr>
        <p:spPr>
          <a:xfrm>
            <a:off x="658368" y="2331720"/>
            <a:ext cx="5852160" cy="1828800"/>
          </a:xfrm>
          <a:prstGeom prst="rect">
            <a:avLst/>
          </a:prstGeom>
          <a:noFill/>
        </p:spPr>
        <p:txBody>
          <a:bodyPr wrap="square" lIns="0" tIns="0" rIns="0" bIns="0" anchor="t">
            <a:spAutoFit/>
          </a:bodyPr>
          <a:lstStyle/>
          <a:p>
            <a:pPr algn="l">
              <a:lnSpc>
                <a:spcPct val="98000"/>
              </a:lnSpc>
            </a:pPr>
            <a:r>
              <a:rPr sz="4000" b="1" i="0">
                <a:solidFill>
                  <a:srgbClr val="FFFFFF"/>
                </a:solidFill>
                <a:latin typeface="Cambria"/>
              </a:rPr>
              <a:t>Specific populations</a:t>
            </a:r>
          </a:p>
        </p:txBody>
      </p:sp>
      <p:sp>
        <p:nvSpPr>
          <p:cNvPr id="7" name="TextBox 6"/>
          <p:cNvSpPr txBox="1"/>
          <p:nvPr/>
        </p:nvSpPr>
        <p:spPr>
          <a:xfrm>
            <a:off x="676656" y="4297680"/>
            <a:ext cx="5669280" cy="457200"/>
          </a:xfrm>
          <a:prstGeom prst="rect">
            <a:avLst/>
          </a:prstGeom>
          <a:noFill/>
        </p:spPr>
        <p:txBody>
          <a:bodyPr wrap="square" lIns="0" tIns="0" rIns="0" bIns="0" anchor="t">
            <a:spAutoFit/>
          </a:bodyPr>
          <a:lstStyle/>
          <a:p>
            <a:pPr algn="l"/>
            <a:r>
              <a:rPr sz="1700" b="0" i="1">
                <a:solidFill>
                  <a:srgbClr val="EAF3F3"/>
                </a:solidFill>
                <a:latin typeface="Cambria"/>
              </a:rPr>
              <a:t>Youth, gender diversities &amp; intersections</a:t>
            </a:r>
          </a:p>
        </p:txBody>
      </p:sp>
      <p:sp>
        <p:nvSpPr>
          <p:cNvPr id="8" name="TextBox 7"/>
          <p:cNvSpPr txBox="1"/>
          <p:nvPr/>
        </p:nvSpPr>
        <p:spPr>
          <a:xfrm>
            <a:off x="658368" y="6400800"/>
            <a:ext cx="8686800" cy="274320"/>
          </a:xfrm>
          <a:prstGeom prst="rect">
            <a:avLst/>
          </a:prstGeom>
          <a:noFill/>
        </p:spPr>
        <p:txBody>
          <a:bodyPr wrap="square" lIns="0" tIns="0" rIns="0" bIns="0" anchor="t">
            <a:spAutoFit/>
          </a:bodyPr>
          <a:lstStyle/>
          <a:p>
            <a:pPr algn="l"/>
            <a:r>
              <a:rPr sz="800" b="0" i="0">
                <a:solidFill>
                  <a:srgbClr val="FFFFFF"/>
                </a:solidFill>
                <a:latin typeface="Calibri"/>
              </a:rPr>
              <a:t>Valparaíso, Chile  ·  Photo: Kinosmosis, CC BY-SA 4.0 — Wikimedia Commons</a:t>
            </a:r>
          </a:p>
        </p:txBody>
      </p:sp>
      <p:sp>
        <p:nvSpPr>
          <p:cNvPr id="9" name="TextBox 8"/>
          <p:cNvSpPr txBox="1"/>
          <p:nvPr/>
        </p:nvSpPr>
        <p:spPr>
          <a:xfrm>
            <a:off x="658368" y="6565392"/>
            <a:ext cx="10789920" cy="182880"/>
          </a:xfrm>
          <a:prstGeom prst="rect">
            <a:avLst/>
          </a:prstGeom>
          <a:noFill/>
        </p:spPr>
        <p:txBody>
          <a:bodyPr wrap="square" lIns="0" tIns="0" rIns="0" bIns="0" anchor="t">
            <a:spAutoFit/>
          </a:bodyPr>
          <a:lstStyle/>
          <a:p>
            <a:pPr algn="l"/>
            <a:r>
              <a:rPr sz="700" b="0" i="0">
                <a:solidFill>
                  <a:srgbClr val="D7E0E0"/>
                </a:solidFill>
                <a:latin typeface="Calibri"/>
              </a:rPr>
              <a:t>https://commons.wikimedia.org/wiki/File:Comet_G3_ATLAS_above_Valpara%C3%ADso.jpg</a:t>
            </a:r>
          </a:p>
        </p:txBody>
      </p:sp>
    </p:spTree>
    <p:extLst>
      <p:ext uri="{BB962C8B-B14F-4D97-AF65-F5344CB8AC3E}">
        <p14:creationId xmlns:p14="http://schemas.microsoft.com/office/powerpoint/2010/main" val="2905684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0E6E78"/>
                </a:solidFill>
                <a:latin typeface="Calibri"/>
              </a:rPr>
              <a:t>1</a:t>
            </a:r>
            <a:r>
              <a:rPr lang="es-CL" sz="900" b="1" dirty="0">
                <a:solidFill>
                  <a:srgbClr val="0E6E78"/>
                </a:solidFill>
                <a:latin typeface="Calibri"/>
              </a:rPr>
              <a:t>3</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SUBGROUP: GENERAL YOUTH</a:t>
            </a:r>
            <a:endParaRPr lang="en-US" sz="1600" dirty="0"/>
          </a:p>
        </p:txBody>
      </p:sp>
      <p:sp>
        <p:nvSpPr>
          <p:cNvPr id="5" name="Text 3"/>
          <p:cNvSpPr/>
          <p:nvPr/>
        </p:nvSpPr>
        <p:spPr>
          <a:xfrm>
            <a:off x="548640" y="713232"/>
            <a:ext cx="11064240" cy="822960"/>
          </a:xfrm>
          <a:prstGeom prst="rect">
            <a:avLst/>
          </a:prstGeom>
          <a:noFill/>
          <a:ln/>
        </p:spPr>
        <p:txBody>
          <a:bodyPr wrap="square" lIns="0" tIns="0" rIns="0" bIns="0" rtlCol="0" anchor="ctr"/>
          <a:lstStyle/>
          <a:p>
            <a:pPr marL="0" indent="0">
              <a:lnSpc>
                <a:spcPct val="98000"/>
              </a:lnSpc>
              <a:buNone/>
            </a:pPr>
            <a:r>
              <a:rPr lang="en-US" sz="3000" b="1" u="sng" dirty="0">
                <a:solidFill>
                  <a:schemeClr val="accent6">
                    <a:lumMod val="75000"/>
                  </a:schemeClr>
                </a:solidFill>
                <a:latin typeface="Cambria" pitchFamily="34" charset="0"/>
                <a:ea typeface="Cambria" pitchFamily="34" charset="-122"/>
                <a:cs typeface="Cambria" pitchFamily="34" charset="-120"/>
              </a:rPr>
              <a:t>General</a:t>
            </a:r>
            <a:r>
              <a:rPr lang="en-US" sz="3000" b="1" dirty="0">
                <a:solidFill>
                  <a:schemeClr val="accent6">
                    <a:lumMod val="75000"/>
                  </a:schemeClr>
                </a:solidFill>
                <a:latin typeface="Cambria" pitchFamily="34" charset="0"/>
                <a:ea typeface="Cambria" pitchFamily="34" charset="-122"/>
                <a:cs typeface="Cambria" pitchFamily="34" charset="-120"/>
              </a:rPr>
              <a:t> Young people: the epidemic's growing edge in LAC</a:t>
            </a:r>
            <a:endParaRPr lang="en-US" sz="3000" dirty="0">
              <a:solidFill>
                <a:schemeClr val="accent6">
                  <a:lumMod val="75000"/>
                </a:schemeClr>
              </a:solidFill>
            </a:endParaRPr>
          </a:p>
        </p:txBody>
      </p:sp>
      <p:sp>
        <p:nvSpPr>
          <p:cNvPr id="6" name="Shape 4"/>
          <p:cNvSpPr/>
          <p:nvPr/>
        </p:nvSpPr>
        <p:spPr>
          <a:xfrm>
            <a:off x="579120" y="1874520"/>
            <a:ext cx="4055442" cy="2194560"/>
          </a:xfrm>
          <a:prstGeom prst="roundRect">
            <a:avLst>
              <a:gd name="adj" fmla="val 3333"/>
            </a:avLst>
          </a:prstGeom>
          <a:solidFill>
            <a:srgbClr val="F7ECEA"/>
          </a:solidFill>
          <a:ln w="12700">
            <a:solidFill>
              <a:srgbClr val="D7E0E0"/>
            </a:solidFill>
            <a:prstDash val="solid"/>
          </a:ln>
          <a:effectLst>
            <a:outerShdw blurRad="101600" dist="38100" dir="5400000" algn="bl" rotWithShape="0">
              <a:srgbClr val="8AA3A3">
                <a:alpha val="18000"/>
              </a:srgbClr>
            </a:outerShdw>
          </a:effectLst>
        </p:spPr>
      </p:sp>
      <p:sp>
        <p:nvSpPr>
          <p:cNvPr id="7" name="Text 5"/>
          <p:cNvSpPr/>
          <p:nvPr/>
        </p:nvSpPr>
        <p:spPr>
          <a:xfrm>
            <a:off x="915201" y="2051507"/>
            <a:ext cx="3383280" cy="1097280"/>
          </a:xfrm>
          <a:prstGeom prst="rect">
            <a:avLst/>
          </a:prstGeom>
          <a:noFill/>
          <a:ln/>
        </p:spPr>
        <p:txBody>
          <a:bodyPr wrap="square" lIns="0" tIns="0" rIns="0" bIns="0" rtlCol="0" anchor="ctr"/>
          <a:lstStyle/>
          <a:p>
            <a:pPr marL="0" indent="0" algn="ctr">
              <a:buNone/>
            </a:pPr>
            <a:r>
              <a:rPr lang="en-US" sz="5600" b="1" dirty="0">
                <a:solidFill>
                  <a:srgbClr val="B23A2F"/>
                </a:solidFill>
                <a:latin typeface="Cambria" pitchFamily="34" charset="0"/>
                <a:ea typeface="Cambria" pitchFamily="34" charset="-122"/>
                <a:cs typeface="Cambria" pitchFamily="34" charset="-120"/>
              </a:rPr>
              <a:t>26%</a:t>
            </a:r>
            <a:endParaRPr lang="en-US" sz="5600" dirty="0"/>
          </a:p>
        </p:txBody>
      </p:sp>
      <p:sp>
        <p:nvSpPr>
          <p:cNvPr id="8" name="Text 6"/>
          <p:cNvSpPr/>
          <p:nvPr/>
        </p:nvSpPr>
        <p:spPr>
          <a:xfrm>
            <a:off x="701039" y="3322930"/>
            <a:ext cx="3811603" cy="746150"/>
          </a:xfrm>
          <a:prstGeom prst="rect">
            <a:avLst/>
          </a:prstGeom>
          <a:noFill/>
          <a:ln/>
        </p:spPr>
        <p:txBody>
          <a:bodyPr wrap="square" lIns="0" tIns="0" rIns="0" bIns="0" rtlCol="0" anchor="t"/>
          <a:lstStyle/>
          <a:p>
            <a:pPr marL="0" indent="0" algn="ctr">
              <a:lnSpc>
                <a:spcPct val="96000"/>
              </a:lnSpc>
              <a:buNone/>
            </a:pPr>
            <a:r>
              <a:rPr lang="en-US" sz="1600" dirty="0">
                <a:solidFill>
                  <a:srgbClr val="1B2B2E"/>
                </a:solidFill>
                <a:latin typeface="Calibri" pitchFamily="34" charset="0"/>
                <a:ea typeface="Calibri" pitchFamily="34" charset="-122"/>
                <a:cs typeface="Calibri" pitchFamily="34" charset="-120"/>
              </a:rPr>
              <a:t>of all people newly acquiring HIV in Latin America are among young people aged 15–24</a:t>
            </a:r>
            <a:endParaRPr lang="en-US" sz="1600" dirty="0"/>
          </a:p>
        </p:txBody>
      </p:sp>
      <p:sp>
        <p:nvSpPr>
          <p:cNvPr id="9" name="Shape 7"/>
          <p:cNvSpPr/>
          <p:nvPr/>
        </p:nvSpPr>
        <p:spPr>
          <a:xfrm>
            <a:off x="4891314" y="1856232"/>
            <a:ext cx="6721566" cy="2194560"/>
          </a:xfrm>
          <a:prstGeom prst="roundRect">
            <a:avLst>
              <a:gd name="adj" fmla="val 3333"/>
            </a:avLst>
          </a:prstGeom>
          <a:solidFill>
            <a:srgbClr val="EAF3F3"/>
          </a:solidFill>
          <a:ln w="12700">
            <a:solidFill>
              <a:srgbClr val="D7E0E0"/>
            </a:solidFill>
            <a:prstDash val="solid"/>
          </a:ln>
          <a:effectLst>
            <a:outerShdw blurRad="101600" dist="38100" dir="5400000" algn="bl" rotWithShape="0">
              <a:srgbClr val="8AA3A3">
                <a:alpha val="18000"/>
              </a:srgbClr>
            </a:outerShdw>
          </a:effectLst>
        </p:spPr>
      </p:sp>
      <p:sp>
        <p:nvSpPr>
          <p:cNvPr id="10" name="Text 8"/>
          <p:cNvSpPr/>
          <p:nvPr/>
        </p:nvSpPr>
        <p:spPr>
          <a:xfrm>
            <a:off x="6432081" y="2029881"/>
            <a:ext cx="3383280" cy="1097280"/>
          </a:xfrm>
          <a:prstGeom prst="rect">
            <a:avLst/>
          </a:prstGeom>
          <a:noFill/>
          <a:ln/>
        </p:spPr>
        <p:txBody>
          <a:bodyPr wrap="square" lIns="0" tIns="0" rIns="0" bIns="0" rtlCol="0" anchor="ctr"/>
          <a:lstStyle/>
          <a:p>
            <a:pPr marL="0" indent="0" algn="ctr">
              <a:buNone/>
            </a:pPr>
            <a:r>
              <a:rPr lang="en-US" sz="5600" b="1" dirty="0">
                <a:solidFill>
                  <a:srgbClr val="0E6E78"/>
                </a:solidFill>
                <a:latin typeface="Cambria" pitchFamily="34" charset="0"/>
                <a:ea typeface="Cambria" pitchFamily="34" charset="-122"/>
                <a:cs typeface="Cambria" pitchFamily="34" charset="-120"/>
              </a:rPr>
              <a:t>77%</a:t>
            </a:r>
            <a:endParaRPr lang="en-US" sz="5600" dirty="0"/>
          </a:p>
        </p:txBody>
      </p:sp>
      <p:sp>
        <p:nvSpPr>
          <p:cNvPr id="11" name="Text 9"/>
          <p:cNvSpPr/>
          <p:nvPr/>
        </p:nvSpPr>
        <p:spPr>
          <a:xfrm>
            <a:off x="4891314" y="3235147"/>
            <a:ext cx="6429829" cy="746150"/>
          </a:xfrm>
          <a:prstGeom prst="rect">
            <a:avLst/>
          </a:prstGeom>
          <a:noFill/>
          <a:ln/>
        </p:spPr>
        <p:txBody>
          <a:bodyPr wrap="square" lIns="0" tIns="0" rIns="0" bIns="0" rtlCol="0" anchor="t"/>
          <a:lstStyle/>
          <a:p>
            <a:pPr marL="0" indent="0" algn="ctr">
              <a:lnSpc>
                <a:spcPct val="96000"/>
              </a:lnSpc>
              <a:buNone/>
            </a:pPr>
            <a:r>
              <a:rPr lang="en-US" sz="1600" dirty="0">
                <a:solidFill>
                  <a:srgbClr val="1B2B2E"/>
                </a:solidFill>
                <a:latin typeface="Calibri" pitchFamily="34" charset="0"/>
                <a:ea typeface="Calibri" pitchFamily="34" charset="-122"/>
                <a:cs typeface="Calibri" pitchFamily="34" charset="-120"/>
              </a:rPr>
              <a:t>of people newly acquiring HIV are young men, </a:t>
            </a:r>
            <a:r>
              <a:rPr lang="en-US" sz="1600" dirty="0"/>
              <a:t>concentrated among young gay men and other men who have sex with men, and young transgender women.</a:t>
            </a:r>
          </a:p>
        </p:txBody>
      </p:sp>
      <p:sp>
        <p:nvSpPr>
          <p:cNvPr id="17" name="Shape 14"/>
          <p:cNvSpPr/>
          <p:nvPr/>
        </p:nvSpPr>
        <p:spPr>
          <a:xfrm>
            <a:off x="548640" y="4343400"/>
            <a:ext cx="11091672" cy="1325880"/>
          </a:xfrm>
          <a:prstGeom prst="roundRect">
            <a:avLst>
              <a:gd name="adj" fmla="val 5517"/>
            </a:avLst>
          </a:prstGeom>
          <a:solidFill>
            <a:srgbClr val="EAF3F3"/>
          </a:solidFill>
          <a:ln w="12700">
            <a:solidFill>
              <a:srgbClr val="D7E0E0"/>
            </a:solidFill>
            <a:prstDash val="solid"/>
          </a:ln>
        </p:spPr>
      </p:sp>
      <p:sp>
        <p:nvSpPr>
          <p:cNvPr id="20" name="Text 16"/>
          <p:cNvSpPr/>
          <p:nvPr/>
        </p:nvSpPr>
        <p:spPr>
          <a:xfrm>
            <a:off x="701039" y="4498848"/>
            <a:ext cx="10794275" cy="1005840"/>
          </a:xfrm>
          <a:prstGeom prst="rect">
            <a:avLst/>
          </a:prstGeom>
          <a:noFill/>
          <a:ln/>
        </p:spPr>
        <p:txBody>
          <a:bodyPr wrap="square" lIns="0" tIns="0" rIns="0" bIns="0" rtlCol="0" anchor="ctr"/>
          <a:lstStyle/>
          <a:p>
            <a:pPr algn="ctr">
              <a:lnSpc>
                <a:spcPct val="104000"/>
              </a:lnSpc>
            </a:pPr>
            <a:r>
              <a:rPr lang="en-US" b="1" dirty="0"/>
              <a:t>Implication.</a:t>
            </a:r>
            <a:r>
              <a:rPr lang="en-US" dirty="0"/>
              <a:t> HIV prevention for young people in Latin America needs programming designed for and by young gay men and other men who have sex with men, and young transgender women: comprehensive sexuality education, pre-exposure prophylaxis (</a:t>
            </a:r>
            <a:r>
              <a:rPr lang="en-US" dirty="0" err="1"/>
              <a:t>PrEP</a:t>
            </a:r>
            <a:r>
              <a:rPr lang="en-US" dirty="0"/>
              <a:t>) and HIV self-testing delivered through channels that reach them despite </a:t>
            </a:r>
            <a:r>
              <a:rPr lang="en-US" dirty="0" err="1"/>
              <a:t>criminalisation</a:t>
            </a:r>
            <a:r>
              <a:rPr lang="en-US" dirty="0"/>
              <a:t>, stigma and discrimination in health-care settings.</a:t>
            </a:r>
          </a:p>
        </p:txBody>
      </p:sp>
      <p:sp>
        <p:nvSpPr>
          <p:cNvPr id="21" name="Text 17"/>
          <p:cNvSpPr/>
          <p:nvPr/>
        </p:nvSpPr>
        <p:spPr>
          <a:xfrm>
            <a:off x="548640" y="6053328"/>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Source: UNAIDS Global AIDS Update 2025 — Latin America, new infections by age &amp; sex (unaids.org/sites/default/files/2025-07/2025-global-aids-update-latam.pdf).</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solidFill>
                  <a:srgbClr val="0E6E78"/>
                </a:solidFill>
                <a:latin typeface="Calibri"/>
              </a:rPr>
              <a:t>14</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SUBGROUP: </a:t>
            </a:r>
            <a:r>
              <a:rPr lang="en-US" sz="1600" b="1" u="sng" kern="0" spc="300" dirty="0">
                <a:solidFill>
                  <a:srgbClr val="B23A2F"/>
                </a:solidFill>
                <a:latin typeface="Calibri" pitchFamily="34" charset="0"/>
                <a:ea typeface="Calibri" pitchFamily="34" charset="-122"/>
                <a:cs typeface="Calibri" pitchFamily="34" charset="-120"/>
              </a:rPr>
              <a:t>MIGRANT</a:t>
            </a:r>
            <a:r>
              <a:rPr lang="en-US" sz="1600" b="1" kern="0" spc="300" dirty="0">
                <a:solidFill>
                  <a:srgbClr val="B23A2F"/>
                </a:solidFill>
                <a:latin typeface="Calibri" pitchFamily="34" charset="0"/>
                <a:ea typeface="Calibri" pitchFamily="34" charset="-122"/>
                <a:cs typeface="Calibri" pitchFamily="34" charset="-120"/>
              </a:rPr>
              <a:t> YOUTH</a:t>
            </a:r>
            <a:endParaRPr lang="en-US" sz="1600" dirty="0"/>
          </a:p>
        </p:txBody>
      </p:sp>
      <p:sp>
        <p:nvSpPr>
          <p:cNvPr id="5" name="Text 3"/>
          <p:cNvSpPr/>
          <p:nvPr/>
        </p:nvSpPr>
        <p:spPr>
          <a:xfrm>
            <a:off x="548640" y="713232"/>
            <a:ext cx="11064240" cy="822960"/>
          </a:xfrm>
          <a:prstGeom prst="rect">
            <a:avLst/>
          </a:prstGeom>
          <a:noFill/>
          <a:ln/>
        </p:spPr>
        <p:txBody>
          <a:bodyPr wrap="square" lIns="0" tIns="0" rIns="0" bIns="0" rtlCol="0" anchor="ctr"/>
          <a:lstStyle/>
          <a:p>
            <a:pPr marL="0" indent="0">
              <a:lnSpc>
                <a:spcPct val="98000"/>
              </a:lnSpc>
              <a:buNone/>
            </a:pPr>
            <a:r>
              <a:rPr lang="en-US" sz="3000" b="1" u="sng" dirty="0">
                <a:solidFill>
                  <a:schemeClr val="accent6">
                    <a:lumMod val="75000"/>
                  </a:schemeClr>
                </a:solidFill>
                <a:latin typeface="Cambria" pitchFamily="34" charset="0"/>
                <a:ea typeface="Cambria" pitchFamily="34" charset="-122"/>
                <a:cs typeface="Cambria" pitchFamily="34" charset="-120"/>
              </a:rPr>
              <a:t>Migrant</a:t>
            </a:r>
            <a:r>
              <a:rPr lang="en-US" sz="3000" b="1" dirty="0">
                <a:solidFill>
                  <a:schemeClr val="accent6">
                    <a:lumMod val="75000"/>
                  </a:schemeClr>
                </a:solidFill>
                <a:latin typeface="Cambria" pitchFamily="34" charset="0"/>
                <a:ea typeface="Cambria" pitchFamily="34" charset="-122"/>
                <a:cs typeface="Cambria" pitchFamily="34" charset="-120"/>
              </a:rPr>
              <a:t> youth: invisible at the intersection in LAC</a:t>
            </a:r>
            <a:endParaRPr lang="en-US" sz="3000" dirty="0">
              <a:solidFill>
                <a:schemeClr val="accent6">
                  <a:lumMod val="75000"/>
                </a:schemeClr>
              </a:solidFill>
            </a:endParaRPr>
          </a:p>
        </p:txBody>
      </p:sp>
      <p:sp>
        <p:nvSpPr>
          <p:cNvPr id="6" name="Shape 4"/>
          <p:cNvSpPr/>
          <p:nvPr/>
        </p:nvSpPr>
        <p:spPr>
          <a:xfrm>
            <a:off x="539496" y="2121408"/>
            <a:ext cx="6858000" cy="1778508"/>
          </a:xfrm>
          <a:prstGeom prst="roundRect">
            <a:avLst>
              <a:gd name="adj" fmla="val 4516"/>
            </a:avLst>
          </a:prstGeom>
          <a:solidFill>
            <a:srgbClr val="FFFFFF"/>
          </a:solidFill>
          <a:ln w="12700">
            <a:solidFill>
              <a:srgbClr val="D7E0E0"/>
            </a:solidFill>
            <a:prstDash val="solid"/>
          </a:ln>
          <a:effectLst>
            <a:outerShdw blurRad="101600" dist="38100" dir="5400000" algn="bl" rotWithShape="0">
              <a:srgbClr val="8AA3A3">
                <a:alpha val="14000"/>
              </a:srgbClr>
            </a:outerShdw>
          </a:effectLst>
        </p:spPr>
      </p:sp>
      <p:sp>
        <p:nvSpPr>
          <p:cNvPr id="7" name="Shape 5"/>
          <p:cNvSpPr/>
          <p:nvPr/>
        </p:nvSpPr>
        <p:spPr>
          <a:xfrm>
            <a:off x="777240" y="2542032"/>
            <a:ext cx="566928" cy="566928"/>
          </a:xfrm>
          <a:prstGeom prst="ellipse">
            <a:avLst/>
          </a:prstGeom>
          <a:solidFill>
            <a:srgbClr val="EAF3F3"/>
          </a:solidFill>
          <a:ln/>
        </p:spPr>
      </p:sp>
      <p:pic>
        <p:nvPicPr>
          <p:cNvPr id="8" name="Image 0" descr="preencoded.png"/>
          <p:cNvPicPr>
            <a:picLocks noChangeAspect="1"/>
          </p:cNvPicPr>
          <p:nvPr/>
        </p:nvPicPr>
        <p:blipFill>
          <a:blip r:embed="rId3"/>
          <a:stretch>
            <a:fillRect/>
          </a:stretch>
        </p:blipFill>
        <p:spPr>
          <a:xfrm>
            <a:off x="930311" y="2695103"/>
            <a:ext cx="260787" cy="260787"/>
          </a:xfrm>
          <a:prstGeom prst="rect">
            <a:avLst/>
          </a:prstGeom>
        </p:spPr>
      </p:pic>
      <p:sp>
        <p:nvSpPr>
          <p:cNvPr id="9" name="Text 6"/>
          <p:cNvSpPr/>
          <p:nvPr/>
        </p:nvSpPr>
        <p:spPr>
          <a:xfrm>
            <a:off x="1508760" y="2286000"/>
            <a:ext cx="5760720" cy="365760"/>
          </a:xfrm>
          <a:prstGeom prst="rect">
            <a:avLst/>
          </a:prstGeom>
          <a:noFill/>
          <a:ln/>
        </p:spPr>
        <p:txBody>
          <a:bodyPr wrap="square" lIns="0" tIns="0" rIns="0" bIns="0" rtlCol="0" anchor="ctr"/>
          <a:lstStyle/>
          <a:p>
            <a:pPr marL="0" indent="0">
              <a:buNone/>
            </a:pPr>
            <a:r>
              <a:rPr lang="en-US" sz="2000" b="1" dirty="0">
                <a:solidFill>
                  <a:srgbClr val="1B2B2E"/>
                </a:solidFill>
                <a:latin typeface="Cambria" pitchFamily="34" charset="0"/>
                <a:ea typeface="Cambria" pitchFamily="34" charset="-122"/>
                <a:cs typeface="Cambria" pitchFamily="34" charset="-120"/>
              </a:rPr>
              <a:t>Reductionist, heteronormative services</a:t>
            </a:r>
            <a:endParaRPr lang="en-US" sz="2000" dirty="0"/>
          </a:p>
        </p:txBody>
      </p:sp>
      <p:sp>
        <p:nvSpPr>
          <p:cNvPr id="10" name="Text 7"/>
          <p:cNvSpPr/>
          <p:nvPr/>
        </p:nvSpPr>
        <p:spPr>
          <a:xfrm>
            <a:off x="1508760" y="2825496"/>
            <a:ext cx="5888736" cy="841248"/>
          </a:xfrm>
          <a:prstGeom prst="rect">
            <a:avLst/>
          </a:prstGeom>
          <a:noFill/>
          <a:ln/>
        </p:spPr>
        <p:txBody>
          <a:bodyPr wrap="square" lIns="0" tIns="0" rIns="0" bIns="0" rtlCol="0" anchor="ctr"/>
          <a:lstStyle/>
          <a:p>
            <a:pPr marL="0" indent="0">
              <a:lnSpc>
                <a:spcPct val="100000"/>
              </a:lnSpc>
              <a:buNone/>
            </a:pPr>
            <a:r>
              <a:rPr lang="en-US" sz="1100" dirty="0">
                <a:solidFill>
                  <a:srgbClr val="5E6E71"/>
                </a:solidFill>
                <a:latin typeface="Calibri" pitchFamily="34" charset="0"/>
                <a:ea typeface="Calibri" pitchFamily="34" charset="-122"/>
                <a:cs typeface="Calibri" pitchFamily="34" charset="-120"/>
              </a:rPr>
              <a:t>Obach, Blukacz, Sadler, Carreño-Calderón, Cabieses &amp; Díaz (BMC Public Health 2024): </a:t>
            </a:r>
          </a:p>
          <a:p>
            <a:pPr marL="0" indent="0">
              <a:lnSpc>
                <a:spcPct val="100000"/>
              </a:lnSpc>
              <a:buNone/>
            </a:pPr>
            <a:r>
              <a:rPr lang="en-US" sz="1600" dirty="0"/>
              <a:t>Sexual and reproductive health and rights services for young migrants and displaced people in northern Chile narrow to pregnancy, sexually transmitted infections and HIV, framed through a heteronormative lens — reinforced by provider narratives of "risk" and "lack of self-care".</a:t>
            </a:r>
          </a:p>
        </p:txBody>
      </p:sp>
      <p:sp>
        <p:nvSpPr>
          <p:cNvPr id="11" name="Shape 8"/>
          <p:cNvSpPr/>
          <p:nvPr/>
        </p:nvSpPr>
        <p:spPr>
          <a:xfrm>
            <a:off x="539496" y="4023360"/>
            <a:ext cx="6858000" cy="1435608"/>
          </a:xfrm>
          <a:prstGeom prst="roundRect">
            <a:avLst>
              <a:gd name="adj" fmla="val 4516"/>
            </a:avLst>
          </a:prstGeom>
          <a:solidFill>
            <a:srgbClr val="FFFFFF"/>
          </a:solidFill>
          <a:ln w="12700">
            <a:solidFill>
              <a:srgbClr val="D7E0E0"/>
            </a:solidFill>
            <a:prstDash val="solid"/>
          </a:ln>
          <a:effectLst>
            <a:outerShdw blurRad="101600" dist="38100" dir="5400000" algn="bl" rotWithShape="0">
              <a:srgbClr val="8AA3A3">
                <a:alpha val="14000"/>
              </a:srgbClr>
            </a:outerShdw>
          </a:effectLst>
        </p:spPr>
      </p:sp>
      <p:sp>
        <p:nvSpPr>
          <p:cNvPr id="12" name="Shape 9"/>
          <p:cNvSpPr/>
          <p:nvPr/>
        </p:nvSpPr>
        <p:spPr>
          <a:xfrm>
            <a:off x="777240" y="4096512"/>
            <a:ext cx="566928" cy="566928"/>
          </a:xfrm>
          <a:prstGeom prst="ellipse">
            <a:avLst/>
          </a:prstGeom>
          <a:solidFill>
            <a:srgbClr val="EAF3F3"/>
          </a:solidFill>
          <a:ln/>
        </p:spPr>
      </p:sp>
      <p:pic>
        <p:nvPicPr>
          <p:cNvPr id="13" name="Image 1" descr="preencoded.png"/>
          <p:cNvPicPr>
            <a:picLocks noChangeAspect="1"/>
          </p:cNvPicPr>
          <p:nvPr/>
        </p:nvPicPr>
        <p:blipFill>
          <a:blip r:embed="rId3"/>
          <a:stretch>
            <a:fillRect/>
          </a:stretch>
        </p:blipFill>
        <p:spPr>
          <a:xfrm>
            <a:off x="930311" y="4249583"/>
            <a:ext cx="260787" cy="260787"/>
          </a:xfrm>
          <a:prstGeom prst="rect">
            <a:avLst/>
          </a:prstGeom>
        </p:spPr>
      </p:pic>
      <p:sp>
        <p:nvSpPr>
          <p:cNvPr id="14" name="Text 10"/>
          <p:cNvSpPr/>
          <p:nvPr/>
        </p:nvSpPr>
        <p:spPr>
          <a:xfrm>
            <a:off x="1497239" y="4144610"/>
            <a:ext cx="5760720" cy="365760"/>
          </a:xfrm>
          <a:prstGeom prst="rect">
            <a:avLst/>
          </a:prstGeom>
          <a:noFill/>
          <a:ln/>
        </p:spPr>
        <p:txBody>
          <a:bodyPr wrap="square" lIns="0" tIns="0" rIns="0" bIns="0" rtlCol="0" anchor="ctr"/>
          <a:lstStyle/>
          <a:p>
            <a:pPr marL="0" indent="0">
              <a:buNone/>
            </a:pPr>
            <a:r>
              <a:rPr lang="en-US" sz="2000" b="1" dirty="0">
                <a:solidFill>
                  <a:srgbClr val="1B2B2E"/>
                </a:solidFill>
                <a:latin typeface="Cambria" pitchFamily="34" charset="0"/>
                <a:ea typeface="Cambria" pitchFamily="34" charset="-122"/>
                <a:cs typeface="Cambria" pitchFamily="34" charset="-120"/>
              </a:rPr>
              <a:t>Inequalities &amp; access barriers</a:t>
            </a:r>
            <a:endParaRPr lang="en-US" sz="2000" dirty="0"/>
          </a:p>
        </p:txBody>
      </p:sp>
      <p:sp>
        <p:nvSpPr>
          <p:cNvPr id="15" name="Text 11"/>
          <p:cNvSpPr/>
          <p:nvPr/>
        </p:nvSpPr>
        <p:spPr>
          <a:xfrm>
            <a:off x="1463040" y="4494276"/>
            <a:ext cx="5806440" cy="841248"/>
          </a:xfrm>
          <a:prstGeom prst="rect">
            <a:avLst/>
          </a:prstGeom>
          <a:noFill/>
          <a:ln/>
        </p:spPr>
        <p:txBody>
          <a:bodyPr wrap="square" lIns="0" tIns="0" rIns="0" bIns="0" rtlCol="0" anchor="ctr"/>
          <a:lstStyle/>
          <a:p>
            <a:pPr marL="0" indent="0">
              <a:lnSpc>
                <a:spcPct val="100000"/>
              </a:lnSpc>
              <a:buNone/>
            </a:pPr>
            <a:r>
              <a:rPr lang="en-US" sz="1100" dirty="0">
                <a:solidFill>
                  <a:srgbClr val="5E6E71"/>
                </a:solidFill>
                <a:latin typeface="Calibri" pitchFamily="34" charset="0"/>
                <a:ea typeface="Calibri" pitchFamily="34" charset="-122"/>
                <a:cs typeface="Calibri" pitchFamily="34" charset="-120"/>
              </a:rPr>
              <a:t>Carreño-Calderón, Obach, Cabieses et al. (Int J Equity Health 2025): </a:t>
            </a:r>
          </a:p>
          <a:p>
            <a:pPr marL="0" indent="0">
              <a:lnSpc>
                <a:spcPct val="100000"/>
              </a:lnSpc>
              <a:buNone/>
            </a:pPr>
            <a:r>
              <a:rPr lang="en-US" sz="1600" dirty="0"/>
              <a:t>Mixed-methods evidence on adolescent migrants in Chile — low coverage of youth health programmes among the most vulnerable.</a:t>
            </a:r>
          </a:p>
        </p:txBody>
      </p:sp>
      <p:sp>
        <p:nvSpPr>
          <p:cNvPr id="16" name="Shape 12"/>
          <p:cNvSpPr/>
          <p:nvPr/>
        </p:nvSpPr>
        <p:spPr>
          <a:xfrm>
            <a:off x="7635240" y="1783080"/>
            <a:ext cx="4005072" cy="3017520"/>
          </a:xfrm>
          <a:prstGeom prst="roundRect">
            <a:avLst>
              <a:gd name="adj" fmla="val 2424"/>
            </a:avLst>
          </a:prstGeom>
          <a:solidFill>
            <a:srgbClr val="F7ECEA"/>
          </a:solidFill>
          <a:ln w="12700">
            <a:solidFill>
              <a:srgbClr val="D7E0E0"/>
            </a:solidFill>
            <a:prstDash val="solid"/>
          </a:ln>
        </p:spPr>
      </p:sp>
      <p:sp>
        <p:nvSpPr>
          <p:cNvPr id="17" name="Text 13"/>
          <p:cNvSpPr/>
          <p:nvPr/>
        </p:nvSpPr>
        <p:spPr>
          <a:xfrm>
            <a:off x="7882128" y="2011680"/>
            <a:ext cx="3520440" cy="411480"/>
          </a:xfrm>
          <a:prstGeom prst="rect">
            <a:avLst/>
          </a:prstGeom>
          <a:noFill/>
          <a:ln/>
        </p:spPr>
        <p:txBody>
          <a:bodyPr wrap="square" lIns="0" tIns="0" rIns="0" bIns="0" rtlCol="0" anchor="ctr"/>
          <a:lstStyle/>
          <a:p>
            <a:pPr marL="0" indent="0">
              <a:buNone/>
            </a:pPr>
            <a:r>
              <a:rPr lang="en-US" sz="2400" b="1" dirty="0">
                <a:solidFill>
                  <a:srgbClr val="B23A2F"/>
                </a:solidFill>
                <a:latin typeface="Cambria" pitchFamily="34" charset="0"/>
                <a:ea typeface="Cambria" pitchFamily="34" charset="-122"/>
                <a:cs typeface="Cambria" pitchFamily="34" charset="-120"/>
              </a:rPr>
              <a:t>Triple marginalisation</a:t>
            </a:r>
            <a:endParaRPr lang="en-US" sz="2400" dirty="0"/>
          </a:p>
        </p:txBody>
      </p:sp>
      <p:sp>
        <p:nvSpPr>
          <p:cNvPr id="18" name="Shape 14"/>
          <p:cNvSpPr/>
          <p:nvPr/>
        </p:nvSpPr>
        <p:spPr>
          <a:xfrm>
            <a:off x="7918704" y="2578608"/>
            <a:ext cx="182880" cy="182880"/>
          </a:xfrm>
          <a:prstGeom prst="ellipse">
            <a:avLst/>
          </a:prstGeom>
          <a:solidFill>
            <a:srgbClr val="B23A2F"/>
          </a:solidFill>
          <a:ln/>
        </p:spPr>
      </p:sp>
      <p:sp>
        <p:nvSpPr>
          <p:cNvPr id="19" name="Text 15"/>
          <p:cNvSpPr/>
          <p:nvPr/>
        </p:nvSpPr>
        <p:spPr>
          <a:xfrm>
            <a:off x="8229600" y="2542032"/>
            <a:ext cx="3246120" cy="658368"/>
          </a:xfrm>
          <a:prstGeom prst="rect">
            <a:avLst/>
          </a:prstGeom>
          <a:noFill/>
          <a:ln/>
        </p:spPr>
        <p:txBody>
          <a:bodyPr wrap="square" lIns="0" tIns="0" rIns="0" bIns="0" rtlCol="0" anchor="t"/>
          <a:lstStyle/>
          <a:p>
            <a:pPr marL="0" indent="0">
              <a:lnSpc>
                <a:spcPct val="100000"/>
              </a:lnSpc>
              <a:buNone/>
            </a:pPr>
            <a:r>
              <a:rPr lang="en-US" sz="1600" dirty="0">
                <a:solidFill>
                  <a:srgbClr val="1B2B2E"/>
                </a:solidFill>
                <a:latin typeface="Calibri" pitchFamily="34" charset="0"/>
                <a:ea typeface="Calibri" pitchFamily="34" charset="-122"/>
                <a:cs typeface="Calibri" pitchFamily="34" charset="-120"/>
              </a:rPr>
              <a:t>Age — adolescence treated as a ‘healthy’, low-need stage</a:t>
            </a:r>
            <a:endParaRPr lang="en-US" sz="1600" dirty="0"/>
          </a:p>
        </p:txBody>
      </p:sp>
      <p:sp>
        <p:nvSpPr>
          <p:cNvPr id="20" name="Shape 16"/>
          <p:cNvSpPr/>
          <p:nvPr/>
        </p:nvSpPr>
        <p:spPr>
          <a:xfrm>
            <a:off x="7918704" y="3291840"/>
            <a:ext cx="182880" cy="182880"/>
          </a:xfrm>
          <a:prstGeom prst="ellipse">
            <a:avLst/>
          </a:prstGeom>
          <a:solidFill>
            <a:srgbClr val="B23A2F"/>
          </a:solidFill>
          <a:ln/>
        </p:spPr>
      </p:sp>
      <p:sp>
        <p:nvSpPr>
          <p:cNvPr id="21" name="Text 17"/>
          <p:cNvSpPr/>
          <p:nvPr/>
        </p:nvSpPr>
        <p:spPr>
          <a:xfrm>
            <a:off x="8229600" y="3255264"/>
            <a:ext cx="3246120" cy="658368"/>
          </a:xfrm>
          <a:prstGeom prst="rect">
            <a:avLst/>
          </a:prstGeom>
          <a:noFill/>
          <a:ln/>
        </p:spPr>
        <p:txBody>
          <a:bodyPr wrap="square" lIns="0" tIns="0" rIns="0" bIns="0" rtlCol="0" anchor="t"/>
          <a:lstStyle/>
          <a:p>
            <a:pPr marL="0" indent="0">
              <a:lnSpc>
                <a:spcPct val="100000"/>
              </a:lnSpc>
              <a:buNone/>
            </a:pPr>
            <a:r>
              <a:rPr lang="en-US" sz="1600" dirty="0">
                <a:solidFill>
                  <a:srgbClr val="1B2B2E"/>
                </a:solidFill>
                <a:latin typeface="Calibri" pitchFamily="34" charset="0"/>
                <a:ea typeface="Calibri" pitchFamily="34" charset="-122"/>
                <a:cs typeface="Calibri" pitchFamily="34" charset="-120"/>
              </a:rPr>
              <a:t>Migration — status, language, discrimination</a:t>
            </a:r>
            <a:endParaRPr lang="en-US" sz="1600" dirty="0"/>
          </a:p>
        </p:txBody>
      </p:sp>
      <p:sp>
        <p:nvSpPr>
          <p:cNvPr id="22" name="Shape 18"/>
          <p:cNvSpPr/>
          <p:nvPr/>
        </p:nvSpPr>
        <p:spPr>
          <a:xfrm>
            <a:off x="7918704" y="4005072"/>
            <a:ext cx="182880" cy="182880"/>
          </a:xfrm>
          <a:prstGeom prst="ellipse">
            <a:avLst/>
          </a:prstGeom>
          <a:solidFill>
            <a:srgbClr val="B23A2F"/>
          </a:solidFill>
          <a:ln/>
        </p:spPr>
      </p:sp>
      <p:sp>
        <p:nvSpPr>
          <p:cNvPr id="23" name="Text 19"/>
          <p:cNvSpPr/>
          <p:nvPr/>
        </p:nvSpPr>
        <p:spPr>
          <a:xfrm>
            <a:off x="8229600" y="3968496"/>
            <a:ext cx="3246120" cy="658368"/>
          </a:xfrm>
          <a:prstGeom prst="rect">
            <a:avLst/>
          </a:prstGeom>
          <a:noFill/>
          <a:ln/>
        </p:spPr>
        <p:txBody>
          <a:bodyPr wrap="square" lIns="0" tIns="0" rIns="0" bIns="0" rtlCol="0" anchor="t"/>
          <a:lstStyle/>
          <a:p>
            <a:r>
              <a:rPr lang="es-CL" sz="1600" dirty="0"/>
              <a:t>Sexual </a:t>
            </a:r>
            <a:r>
              <a:rPr lang="es-CL" sz="1600" dirty="0" err="1"/>
              <a:t>orientation</a:t>
            </a:r>
            <a:r>
              <a:rPr lang="es-CL" sz="1600" dirty="0"/>
              <a:t> and </a:t>
            </a:r>
            <a:r>
              <a:rPr lang="es-CL" sz="1600" dirty="0" err="1"/>
              <a:t>gender</a:t>
            </a:r>
            <a:r>
              <a:rPr lang="es-CL" sz="1600" dirty="0"/>
              <a:t> </a:t>
            </a:r>
            <a:r>
              <a:rPr lang="es-CL" sz="1600" dirty="0" err="1"/>
              <a:t>identity</a:t>
            </a:r>
            <a:r>
              <a:rPr lang="es-CL" sz="1600" dirty="0"/>
              <a:t> — heteronormative </a:t>
            </a:r>
            <a:r>
              <a:rPr lang="es-CL" sz="1600" dirty="0" err="1"/>
              <a:t>service</a:t>
            </a:r>
            <a:r>
              <a:rPr lang="es-CL" sz="1600" dirty="0"/>
              <a:t> </a:t>
            </a:r>
            <a:r>
              <a:rPr lang="es-CL" sz="1600" dirty="0" err="1"/>
              <a:t>design</a:t>
            </a:r>
            <a:endParaRPr lang="en-US" sz="1600" dirty="0"/>
          </a:p>
        </p:txBody>
      </p:sp>
      <p:sp>
        <p:nvSpPr>
          <p:cNvPr id="24" name="Shape 20"/>
          <p:cNvSpPr/>
          <p:nvPr/>
        </p:nvSpPr>
        <p:spPr>
          <a:xfrm>
            <a:off x="7635240" y="4937760"/>
            <a:ext cx="4005072" cy="749808"/>
          </a:xfrm>
          <a:prstGeom prst="roundRect">
            <a:avLst>
              <a:gd name="adj" fmla="val 8537"/>
            </a:avLst>
          </a:prstGeom>
          <a:solidFill>
            <a:srgbClr val="0A4F57"/>
          </a:solidFill>
          <a:ln/>
        </p:spPr>
      </p:sp>
      <p:sp>
        <p:nvSpPr>
          <p:cNvPr id="25" name="Text 21"/>
          <p:cNvSpPr/>
          <p:nvPr/>
        </p:nvSpPr>
        <p:spPr>
          <a:xfrm>
            <a:off x="7882128" y="5029200"/>
            <a:ext cx="3547872" cy="585216"/>
          </a:xfrm>
          <a:prstGeom prst="rect">
            <a:avLst/>
          </a:prstGeom>
          <a:noFill/>
          <a:ln/>
        </p:spPr>
        <p:txBody>
          <a:bodyPr wrap="square" lIns="0" tIns="0" rIns="0" bIns="0" rtlCol="0" anchor="ctr"/>
          <a:lstStyle/>
          <a:p>
            <a:pPr marL="0" indent="0">
              <a:lnSpc>
                <a:spcPct val="98000"/>
              </a:lnSpc>
              <a:buNone/>
            </a:pPr>
            <a:r>
              <a:rPr lang="en-US" sz="1400" b="1" dirty="0">
                <a:solidFill>
                  <a:srgbClr val="FFFFFF"/>
                </a:solidFill>
                <a:latin typeface="Calibri" pitchFamily="34" charset="0"/>
                <a:ea typeface="Calibri" pitchFamily="34" charset="-122"/>
                <a:cs typeface="Calibri" pitchFamily="34" charset="-120"/>
              </a:rPr>
              <a:t>Data gap:  </a:t>
            </a:r>
            <a:r>
              <a:rPr lang="en-US" sz="1400" dirty="0">
                <a:solidFill>
                  <a:srgbClr val="EAF3F3"/>
                </a:solidFill>
                <a:latin typeface="Calibri" pitchFamily="34" charset="0"/>
                <a:ea typeface="Calibri" pitchFamily="34" charset="-122"/>
                <a:cs typeface="Calibri" pitchFamily="34" charset="-120"/>
              </a:rPr>
              <a:t>adolescent migrants are under-counted across LAC — invisibility in data becomes invisibility in policy action.</a:t>
            </a:r>
            <a:endParaRPr lang="en-US" sz="1400" dirty="0"/>
          </a:p>
        </p:txBody>
      </p:sp>
      <p:sp>
        <p:nvSpPr>
          <p:cNvPr id="26" name="Text 22"/>
          <p:cNvSpPr/>
          <p:nvPr/>
        </p:nvSpPr>
        <p:spPr>
          <a:xfrm>
            <a:off x="548640" y="6053328"/>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Sources: Obach et al., BMC Public Health 2024 — doi:10.1186/s12889-024-17884-5; Carreño-Calderón et al., Int J Equity Health 2025 — doi:10.1186/s12939-025-02615-y.</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1" grpId="0" animBg="1"/>
      <p:bldP spid="23" grpId="0" animBg="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0E6E78"/>
                </a:solidFill>
                <a:latin typeface="Calibri"/>
              </a:rPr>
              <a:t>1</a:t>
            </a:r>
            <a:r>
              <a:rPr lang="es-CL" sz="900" b="1" dirty="0">
                <a:solidFill>
                  <a:srgbClr val="0E6E78"/>
                </a:solidFill>
                <a:latin typeface="Calibri"/>
              </a:rPr>
              <a:t>5</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SUBGROUP</a:t>
            </a:r>
            <a:endParaRPr lang="en-US" sz="1600" dirty="0"/>
          </a:p>
        </p:txBody>
      </p:sp>
      <p:sp>
        <p:nvSpPr>
          <p:cNvPr id="5" name="Text 3"/>
          <p:cNvSpPr/>
          <p:nvPr/>
        </p:nvSpPr>
        <p:spPr>
          <a:xfrm>
            <a:off x="403424" y="800100"/>
            <a:ext cx="11382103" cy="822960"/>
          </a:xfrm>
          <a:prstGeom prst="rect">
            <a:avLst/>
          </a:prstGeom>
          <a:noFill/>
          <a:ln/>
        </p:spPr>
        <p:txBody>
          <a:bodyPr wrap="square" lIns="0" tIns="0" rIns="0" bIns="0" rtlCol="0" anchor="ctr"/>
          <a:lstStyle/>
          <a:p>
            <a:pPr marL="0" indent="0">
              <a:lnSpc>
                <a:spcPct val="98000"/>
              </a:lnSpc>
              <a:buNone/>
            </a:pPr>
            <a:r>
              <a:rPr lang="en-US" sz="3000" b="1" u="sng" dirty="0">
                <a:solidFill>
                  <a:schemeClr val="accent6">
                    <a:lumMod val="75000"/>
                  </a:schemeClr>
                </a:solidFill>
                <a:latin typeface="Cambria" pitchFamily="34" charset="0"/>
                <a:ea typeface="Cambria" pitchFamily="34" charset="-122"/>
                <a:cs typeface="Cambria" pitchFamily="34" charset="-120"/>
              </a:rPr>
              <a:t>General</a:t>
            </a:r>
            <a:r>
              <a:rPr lang="en-US" sz="3000" b="1" dirty="0">
                <a:solidFill>
                  <a:schemeClr val="accent6">
                    <a:lumMod val="75000"/>
                  </a:schemeClr>
                </a:solidFill>
                <a:latin typeface="Cambria" pitchFamily="34" charset="0"/>
                <a:ea typeface="Cambria" pitchFamily="34" charset="-122"/>
                <a:cs typeface="Cambria" pitchFamily="34" charset="-120"/>
              </a:rPr>
              <a:t> Transgender people: the population most affected in LAC</a:t>
            </a:r>
            <a:endParaRPr lang="en-US" sz="3000" dirty="0">
              <a:solidFill>
                <a:schemeClr val="accent6">
                  <a:lumMod val="75000"/>
                </a:schemeClr>
              </a:solidFill>
            </a:endParaRPr>
          </a:p>
        </p:txBody>
      </p:sp>
      <p:sp>
        <p:nvSpPr>
          <p:cNvPr id="6" name="Shape 4"/>
          <p:cNvSpPr/>
          <p:nvPr/>
        </p:nvSpPr>
        <p:spPr>
          <a:xfrm>
            <a:off x="548640" y="1874520"/>
            <a:ext cx="3657600" cy="2286000"/>
          </a:xfrm>
          <a:prstGeom prst="roundRect">
            <a:avLst>
              <a:gd name="adj" fmla="val 3200"/>
            </a:avLst>
          </a:prstGeom>
          <a:solidFill>
            <a:srgbClr val="F7ECEA"/>
          </a:solidFill>
          <a:ln w="12700">
            <a:solidFill>
              <a:srgbClr val="D7E0E0"/>
            </a:solidFill>
            <a:prstDash val="solid"/>
          </a:ln>
          <a:effectLst>
            <a:outerShdw blurRad="101600" dist="38100" dir="5400000" algn="bl" rotWithShape="0">
              <a:srgbClr val="8AA3A3">
                <a:alpha val="18000"/>
              </a:srgbClr>
            </a:outerShdw>
          </a:effectLst>
        </p:spPr>
      </p:sp>
      <p:sp>
        <p:nvSpPr>
          <p:cNvPr id="7" name="Text 5"/>
          <p:cNvSpPr/>
          <p:nvPr/>
        </p:nvSpPr>
        <p:spPr>
          <a:xfrm>
            <a:off x="640080" y="2039112"/>
            <a:ext cx="3474720" cy="1143000"/>
          </a:xfrm>
          <a:prstGeom prst="rect">
            <a:avLst/>
          </a:prstGeom>
          <a:noFill/>
          <a:ln/>
        </p:spPr>
        <p:txBody>
          <a:bodyPr wrap="square" lIns="0" tIns="0" rIns="0" bIns="0" rtlCol="0" anchor="ctr"/>
          <a:lstStyle/>
          <a:p>
            <a:pPr marL="0" indent="0" algn="ctr">
              <a:buNone/>
            </a:pPr>
            <a:r>
              <a:rPr lang="en-US" sz="5000" b="1" dirty="0">
                <a:solidFill>
                  <a:srgbClr val="B23A2F"/>
                </a:solidFill>
                <a:latin typeface="Cambria" pitchFamily="34" charset="0"/>
                <a:ea typeface="Cambria" pitchFamily="34" charset="-122"/>
                <a:cs typeface="Cambria" pitchFamily="34" charset="-120"/>
              </a:rPr>
              <a:t>25.9%</a:t>
            </a:r>
            <a:endParaRPr lang="en-US" sz="5000" dirty="0"/>
          </a:p>
        </p:txBody>
      </p:sp>
      <p:sp>
        <p:nvSpPr>
          <p:cNvPr id="8" name="Text 6"/>
          <p:cNvSpPr/>
          <p:nvPr/>
        </p:nvSpPr>
        <p:spPr>
          <a:xfrm>
            <a:off x="694944" y="3291840"/>
            <a:ext cx="3364992" cy="777240"/>
          </a:xfrm>
          <a:prstGeom prst="rect">
            <a:avLst/>
          </a:prstGeom>
          <a:noFill/>
          <a:ln/>
        </p:spPr>
        <p:txBody>
          <a:bodyPr wrap="square" lIns="0" tIns="0" rIns="0" bIns="0" rtlCol="0" anchor="t"/>
          <a:lstStyle/>
          <a:p>
            <a:pPr marL="0" indent="0" algn="ctr">
              <a:lnSpc>
                <a:spcPct val="96000"/>
              </a:lnSpc>
              <a:buNone/>
            </a:pPr>
            <a:r>
              <a:rPr lang="en-US" sz="1600" dirty="0">
                <a:solidFill>
                  <a:srgbClr val="1B2B2E"/>
                </a:solidFill>
                <a:latin typeface="Calibri" pitchFamily="34" charset="0"/>
                <a:ea typeface="Calibri" pitchFamily="34" charset="-122"/>
                <a:cs typeface="Calibri" pitchFamily="34" charset="-120"/>
              </a:rPr>
              <a:t>Pooled HIV prevalence among transgender women in Latin America (95% CI 20.0–31.8)</a:t>
            </a:r>
            <a:endParaRPr lang="en-US" sz="1600" dirty="0"/>
          </a:p>
        </p:txBody>
      </p:sp>
      <p:sp>
        <p:nvSpPr>
          <p:cNvPr id="9" name="Shape 7"/>
          <p:cNvSpPr/>
          <p:nvPr/>
        </p:nvSpPr>
        <p:spPr>
          <a:xfrm>
            <a:off x="4315968" y="1874520"/>
            <a:ext cx="3657600" cy="2286000"/>
          </a:xfrm>
          <a:prstGeom prst="roundRect">
            <a:avLst>
              <a:gd name="adj" fmla="val 3200"/>
            </a:avLst>
          </a:prstGeom>
          <a:solidFill>
            <a:srgbClr val="EAF3F3"/>
          </a:solidFill>
          <a:ln w="12700">
            <a:solidFill>
              <a:srgbClr val="D7E0E0"/>
            </a:solidFill>
            <a:prstDash val="solid"/>
          </a:ln>
          <a:effectLst>
            <a:outerShdw blurRad="101600" dist="38100" dir="5400000" algn="bl" rotWithShape="0">
              <a:srgbClr val="8AA3A3">
                <a:alpha val="18000"/>
              </a:srgbClr>
            </a:outerShdw>
          </a:effectLst>
        </p:spPr>
      </p:sp>
      <p:sp>
        <p:nvSpPr>
          <p:cNvPr id="10" name="Text 8"/>
          <p:cNvSpPr/>
          <p:nvPr/>
        </p:nvSpPr>
        <p:spPr>
          <a:xfrm>
            <a:off x="4407408" y="2039112"/>
            <a:ext cx="3474720" cy="1143000"/>
          </a:xfrm>
          <a:prstGeom prst="rect">
            <a:avLst/>
          </a:prstGeom>
          <a:noFill/>
          <a:ln/>
        </p:spPr>
        <p:txBody>
          <a:bodyPr wrap="square" lIns="0" tIns="0" rIns="0" bIns="0" rtlCol="0" anchor="ctr"/>
          <a:lstStyle/>
          <a:p>
            <a:pPr marL="0" indent="0" algn="ctr">
              <a:buNone/>
            </a:pPr>
            <a:r>
              <a:rPr lang="en-US" sz="5000" b="1" dirty="0">
                <a:solidFill>
                  <a:srgbClr val="0E6E78"/>
                </a:solidFill>
                <a:latin typeface="Cambria" pitchFamily="34" charset="0"/>
                <a:ea typeface="Cambria" pitchFamily="34" charset="-122"/>
                <a:cs typeface="Cambria" pitchFamily="34" charset="-120"/>
              </a:rPr>
              <a:t>66×</a:t>
            </a:r>
            <a:endParaRPr lang="en-US" sz="5000" dirty="0"/>
          </a:p>
        </p:txBody>
      </p:sp>
      <p:sp>
        <p:nvSpPr>
          <p:cNvPr id="11" name="Text 9"/>
          <p:cNvSpPr/>
          <p:nvPr/>
        </p:nvSpPr>
        <p:spPr>
          <a:xfrm>
            <a:off x="4462272" y="3291840"/>
            <a:ext cx="3364992" cy="777240"/>
          </a:xfrm>
          <a:prstGeom prst="rect">
            <a:avLst/>
          </a:prstGeom>
          <a:noFill/>
          <a:ln/>
        </p:spPr>
        <p:txBody>
          <a:bodyPr wrap="square" lIns="0" tIns="0" rIns="0" bIns="0" rtlCol="0" anchor="t"/>
          <a:lstStyle/>
          <a:p>
            <a:pPr marL="0" indent="0" algn="ctr">
              <a:lnSpc>
                <a:spcPct val="96000"/>
              </a:lnSpc>
              <a:buNone/>
            </a:pPr>
            <a:r>
              <a:rPr lang="en-US" sz="1600" dirty="0">
                <a:solidFill>
                  <a:srgbClr val="1B2B2E"/>
                </a:solidFill>
                <a:latin typeface="Calibri" pitchFamily="34" charset="0"/>
                <a:ea typeface="Calibri" pitchFamily="34" charset="-122"/>
                <a:cs typeface="Calibri" pitchFamily="34" charset="-120"/>
              </a:rPr>
              <a:t>Higher odds of living with HIV for transgender women vs other adults — a global, structural disparity</a:t>
            </a:r>
            <a:endParaRPr lang="en-US" sz="1600" dirty="0"/>
          </a:p>
        </p:txBody>
      </p:sp>
      <p:sp>
        <p:nvSpPr>
          <p:cNvPr id="12" name="Shape 10"/>
          <p:cNvSpPr/>
          <p:nvPr/>
        </p:nvSpPr>
        <p:spPr>
          <a:xfrm>
            <a:off x="8083296" y="1874520"/>
            <a:ext cx="3557016" cy="2286000"/>
          </a:xfrm>
          <a:prstGeom prst="roundRect">
            <a:avLst>
              <a:gd name="adj" fmla="val 3200"/>
            </a:avLst>
          </a:prstGeom>
          <a:solidFill>
            <a:srgbClr val="FFFFFF"/>
          </a:solidFill>
          <a:ln w="12700">
            <a:solidFill>
              <a:srgbClr val="D7E0E0"/>
            </a:solidFill>
            <a:prstDash val="solid"/>
          </a:ln>
          <a:effectLst>
            <a:outerShdw blurRad="101600" dist="38100" dir="5400000" algn="bl" rotWithShape="0">
              <a:srgbClr val="8AA3A3">
                <a:alpha val="16000"/>
              </a:srgbClr>
            </a:outerShdw>
          </a:effectLst>
        </p:spPr>
      </p:sp>
      <p:sp>
        <p:nvSpPr>
          <p:cNvPr id="13" name="Text 11"/>
          <p:cNvSpPr/>
          <p:nvPr/>
        </p:nvSpPr>
        <p:spPr>
          <a:xfrm>
            <a:off x="8339328" y="2057400"/>
            <a:ext cx="3108960" cy="274320"/>
          </a:xfrm>
          <a:prstGeom prst="rect">
            <a:avLst/>
          </a:prstGeom>
          <a:noFill/>
          <a:ln/>
        </p:spPr>
        <p:txBody>
          <a:bodyPr wrap="square" lIns="0" tIns="0" rIns="0" bIns="0" rtlCol="0" anchor="ctr"/>
          <a:lstStyle/>
          <a:p>
            <a:pPr marL="0" indent="0">
              <a:buNone/>
            </a:pPr>
            <a:r>
              <a:rPr lang="en-US" sz="1200" b="1" kern="0" spc="200" dirty="0">
                <a:solidFill>
                  <a:srgbClr val="B23A2F"/>
                </a:solidFill>
                <a:latin typeface="Calibri" pitchFamily="34" charset="0"/>
                <a:ea typeface="Calibri" pitchFamily="34" charset="-122"/>
                <a:cs typeface="Calibri" pitchFamily="34" charset="-120"/>
              </a:rPr>
              <a:t>SEMINAL REVIEWS</a:t>
            </a:r>
            <a:endParaRPr lang="en-US" sz="1200" dirty="0"/>
          </a:p>
        </p:txBody>
      </p:sp>
      <p:sp>
        <p:nvSpPr>
          <p:cNvPr id="14" name="Text 12"/>
          <p:cNvSpPr/>
          <p:nvPr/>
        </p:nvSpPr>
        <p:spPr>
          <a:xfrm>
            <a:off x="8339328" y="2377440"/>
            <a:ext cx="3154680" cy="777240"/>
          </a:xfrm>
          <a:prstGeom prst="rect">
            <a:avLst/>
          </a:prstGeom>
          <a:noFill/>
          <a:ln/>
        </p:spPr>
        <p:txBody>
          <a:bodyPr wrap="square" lIns="0" tIns="0" rIns="0" bIns="0" rtlCol="0" anchor="ctr"/>
          <a:lstStyle/>
          <a:p>
            <a:pPr marL="0" indent="0">
              <a:lnSpc>
                <a:spcPct val="100000"/>
              </a:lnSpc>
              <a:buNone/>
            </a:pPr>
            <a:r>
              <a:rPr lang="en-US" sz="1600" b="1" dirty="0">
                <a:solidFill>
                  <a:srgbClr val="1B2B2E"/>
                </a:solidFill>
                <a:latin typeface="Calibri" pitchFamily="34" charset="0"/>
                <a:ea typeface="Calibri" pitchFamily="34" charset="-122"/>
                <a:cs typeface="Calibri" pitchFamily="34" charset="-120"/>
              </a:rPr>
              <a:t>Baral, Poteat et al. </a:t>
            </a:r>
            <a:r>
              <a:rPr lang="en-US" sz="1600" dirty="0">
                <a:solidFill>
                  <a:srgbClr val="5E6E71"/>
                </a:solidFill>
                <a:latin typeface="Calibri" pitchFamily="34" charset="0"/>
                <a:ea typeface="Calibri" pitchFamily="34" charset="-122"/>
                <a:cs typeface="Calibri" pitchFamily="34" charset="-120"/>
              </a:rPr>
              <a:t>Lancet Infect Dis 2013 — pooled 19.1%, OR 48.8 worldwide.</a:t>
            </a:r>
            <a:endParaRPr lang="en-US" sz="1600" dirty="0"/>
          </a:p>
        </p:txBody>
      </p:sp>
      <p:sp>
        <p:nvSpPr>
          <p:cNvPr id="15" name="Text 13"/>
          <p:cNvSpPr/>
          <p:nvPr/>
        </p:nvSpPr>
        <p:spPr>
          <a:xfrm>
            <a:off x="8339328" y="3200400"/>
            <a:ext cx="3154680" cy="777240"/>
          </a:xfrm>
          <a:prstGeom prst="rect">
            <a:avLst/>
          </a:prstGeom>
          <a:noFill/>
          <a:ln/>
        </p:spPr>
        <p:txBody>
          <a:bodyPr wrap="square" lIns="0" tIns="0" rIns="0" bIns="0" rtlCol="0" anchor="ctr"/>
          <a:lstStyle/>
          <a:p>
            <a:pPr marL="0" indent="0">
              <a:lnSpc>
                <a:spcPct val="100000"/>
              </a:lnSpc>
              <a:buNone/>
            </a:pPr>
            <a:r>
              <a:rPr lang="en-US" sz="1600" b="1" dirty="0">
                <a:solidFill>
                  <a:srgbClr val="1B2B2E"/>
                </a:solidFill>
                <a:latin typeface="Calibri" pitchFamily="34" charset="0"/>
                <a:ea typeface="Calibri" pitchFamily="34" charset="-122"/>
                <a:cs typeface="Calibri" pitchFamily="34" charset="-120"/>
              </a:rPr>
              <a:t>Stutterheim et al. </a:t>
            </a:r>
            <a:r>
              <a:rPr lang="en-US" sz="1600" dirty="0">
                <a:solidFill>
                  <a:srgbClr val="5E6E71"/>
                </a:solidFill>
                <a:latin typeface="Calibri" pitchFamily="34" charset="0"/>
                <a:ea typeface="Calibri" pitchFamily="34" charset="-122"/>
                <a:cs typeface="Calibri" pitchFamily="34" charset="-120"/>
              </a:rPr>
              <a:t>PLOS One 2021 — updated; LAC 25.9%; transgender people ~7×.</a:t>
            </a:r>
            <a:endParaRPr lang="en-US" sz="1600" dirty="0"/>
          </a:p>
        </p:txBody>
      </p:sp>
      <p:sp>
        <p:nvSpPr>
          <p:cNvPr id="16" name="Shape 14"/>
          <p:cNvSpPr/>
          <p:nvPr/>
        </p:nvSpPr>
        <p:spPr>
          <a:xfrm>
            <a:off x="548640" y="4370832"/>
            <a:ext cx="11091672" cy="1682496"/>
          </a:xfrm>
          <a:prstGeom prst="roundRect">
            <a:avLst>
              <a:gd name="adj" fmla="val 5634"/>
            </a:avLst>
          </a:prstGeom>
          <a:solidFill>
            <a:srgbClr val="EAF3F3"/>
          </a:solidFill>
          <a:ln w="12700">
            <a:solidFill>
              <a:srgbClr val="D7E0E0"/>
            </a:solidFill>
            <a:prstDash val="solid"/>
          </a:ln>
        </p:spPr>
      </p:sp>
      <p:sp>
        <p:nvSpPr>
          <p:cNvPr id="19" name="Text 16"/>
          <p:cNvSpPr/>
          <p:nvPr/>
        </p:nvSpPr>
        <p:spPr>
          <a:xfrm>
            <a:off x="640079" y="4714529"/>
            <a:ext cx="11091671" cy="987552"/>
          </a:xfrm>
          <a:prstGeom prst="rect">
            <a:avLst/>
          </a:prstGeom>
          <a:noFill/>
          <a:ln/>
        </p:spPr>
        <p:txBody>
          <a:bodyPr wrap="square" lIns="0" tIns="0" rIns="0" bIns="0" rtlCol="0" anchor="ctr"/>
          <a:lstStyle/>
          <a:p>
            <a:pPr>
              <a:lnSpc>
                <a:spcPct val="103000"/>
              </a:lnSpc>
            </a:pPr>
            <a:r>
              <a:rPr lang="en-US" dirty="0"/>
              <a:t>Where transgender women are sampled separately from gay men and other men who have sex with men, HIV prevalence in Latin American countries ranges from 18% to 38% </a:t>
            </a:r>
            <a:r>
              <a:rPr lang="en-US" sz="1400" dirty="0"/>
              <a:t>(Silva-Santisteban et al., </a:t>
            </a:r>
            <a:r>
              <a:rPr lang="en-US" sz="1400" i="1" dirty="0"/>
              <a:t>J Int AIDS Soc</a:t>
            </a:r>
            <a:r>
              <a:rPr lang="en-US" sz="1400" dirty="0"/>
              <a:t> 2016)</a:t>
            </a:r>
            <a:r>
              <a:rPr lang="en-US" dirty="0"/>
              <a:t>. This reflects exclusion: transphobia, </a:t>
            </a:r>
            <a:r>
              <a:rPr lang="en-US" dirty="0" err="1"/>
              <a:t>criminalisation</a:t>
            </a:r>
            <a:r>
              <a:rPr lang="en-US" dirty="0"/>
              <a:t> of gender identity and of sex work, exclusion from formal employment and education, and health systems that deny gender-affirming care. Also, persistent gaps in prevention coverage for transgender women across the region.</a:t>
            </a:r>
          </a:p>
        </p:txBody>
      </p:sp>
      <p:sp>
        <p:nvSpPr>
          <p:cNvPr id="20" name="Text 17"/>
          <p:cNvSpPr/>
          <p:nvPr/>
        </p:nvSpPr>
        <p:spPr>
          <a:xfrm>
            <a:off x="548640" y="6053328"/>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Sources: Baral &amp; Poteat et al., Lancet Infect Dis 2013 — doi:10.1016/S1473-3099(12)70315-8; Stutterheim et al., PLoS One 2021 — doi:10.1371/journal.pone.0260063; Silva-Santisteban et al., J Int AIDS Soc 2016 — doi:10.7448/IAS.19.3.20799.</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0E6E78"/>
                </a:solidFill>
                <a:latin typeface="Calibri"/>
              </a:rPr>
              <a:t>1</a:t>
            </a:r>
            <a:r>
              <a:rPr lang="es-CL" sz="900" b="1" dirty="0">
                <a:solidFill>
                  <a:srgbClr val="0E6E78"/>
                </a:solidFill>
                <a:latin typeface="Calibri"/>
              </a:rPr>
              <a:t>6</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SUBGROUP</a:t>
            </a:r>
            <a:endParaRPr lang="en-US" sz="1600" u="sng" dirty="0"/>
          </a:p>
        </p:txBody>
      </p:sp>
      <p:sp>
        <p:nvSpPr>
          <p:cNvPr id="5" name="Text 3"/>
          <p:cNvSpPr/>
          <p:nvPr/>
        </p:nvSpPr>
        <p:spPr>
          <a:xfrm>
            <a:off x="548640" y="713232"/>
            <a:ext cx="1164336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At the sharpest intersection: gender-diverse people on the move</a:t>
            </a:r>
            <a:endParaRPr lang="en-US" sz="3000" dirty="0">
              <a:solidFill>
                <a:schemeClr val="accent6">
                  <a:lumMod val="75000"/>
                </a:schemeClr>
              </a:solidFill>
            </a:endParaRPr>
          </a:p>
        </p:txBody>
      </p:sp>
      <p:sp>
        <p:nvSpPr>
          <p:cNvPr id="6" name="Text 4"/>
          <p:cNvSpPr/>
          <p:nvPr/>
        </p:nvSpPr>
        <p:spPr>
          <a:xfrm>
            <a:off x="562356" y="1719791"/>
            <a:ext cx="10972800" cy="594360"/>
          </a:xfrm>
          <a:prstGeom prst="rect">
            <a:avLst/>
          </a:prstGeom>
          <a:noFill/>
          <a:ln/>
        </p:spPr>
        <p:txBody>
          <a:bodyPr wrap="square" lIns="0" tIns="0" rIns="0" bIns="0" rtlCol="0" anchor="ctr"/>
          <a:lstStyle/>
          <a:p>
            <a:pPr marL="0" indent="0">
              <a:lnSpc>
                <a:spcPct val="104000"/>
              </a:lnSpc>
              <a:buNone/>
            </a:pPr>
            <a:r>
              <a:rPr lang="en-US" sz="2000" i="1" dirty="0">
                <a:solidFill>
                  <a:srgbClr val="0A4F57"/>
                </a:solidFill>
                <a:latin typeface="Calibri" pitchFamily="34" charset="0"/>
                <a:ea typeface="Calibri" pitchFamily="34" charset="-122"/>
                <a:cs typeface="Calibri" pitchFamily="34" charset="-120"/>
              </a:rPr>
              <a:t>When transphobia, xenophobia, HIV stigma and criminalisation compound in one person, every barrier on every previous slide stacks at once.</a:t>
            </a:r>
            <a:endParaRPr lang="en-US" sz="2000" dirty="0"/>
          </a:p>
        </p:txBody>
      </p:sp>
      <p:sp>
        <p:nvSpPr>
          <p:cNvPr id="7" name="Shape 5"/>
          <p:cNvSpPr/>
          <p:nvPr/>
        </p:nvSpPr>
        <p:spPr>
          <a:xfrm>
            <a:off x="562356" y="2822205"/>
            <a:ext cx="5440680" cy="1271016"/>
          </a:xfrm>
          <a:prstGeom prst="roundRect">
            <a:avLst>
              <a:gd name="adj" fmla="val 4516"/>
            </a:avLst>
          </a:prstGeom>
          <a:solidFill>
            <a:srgbClr val="FFFFFF"/>
          </a:solidFill>
          <a:ln w="12700">
            <a:solidFill>
              <a:srgbClr val="D7E0E0"/>
            </a:solidFill>
            <a:prstDash val="solid"/>
          </a:ln>
          <a:effectLst>
            <a:outerShdw blurRad="101600" dist="38100" dir="5400000" algn="bl" rotWithShape="0">
              <a:srgbClr val="8AA3A3">
                <a:alpha val="14000"/>
              </a:srgbClr>
            </a:outerShdw>
          </a:effectLst>
        </p:spPr>
      </p:sp>
      <p:sp>
        <p:nvSpPr>
          <p:cNvPr id="8" name="Shape 6"/>
          <p:cNvSpPr/>
          <p:nvPr/>
        </p:nvSpPr>
        <p:spPr>
          <a:xfrm>
            <a:off x="800100" y="3158821"/>
            <a:ext cx="603504" cy="541207"/>
          </a:xfrm>
          <a:prstGeom prst="ellipse">
            <a:avLst/>
          </a:prstGeom>
          <a:solidFill>
            <a:srgbClr val="F7ECEA"/>
          </a:solidFill>
          <a:ln/>
        </p:spPr>
      </p:sp>
      <p:pic>
        <p:nvPicPr>
          <p:cNvPr id="9" name="Image 0" descr="preencoded.png"/>
          <p:cNvPicPr>
            <a:picLocks noChangeAspect="1"/>
          </p:cNvPicPr>
          <p:nvPr/>
        </p:nvPicPr>
        <p:blipFill>
          <a:blip r:embed="rId3"/>
          <a:stretch>
            <a:fillRect/>
          </a:stretch>
        </p:blipFill>
        <p:spPr>
          <a:xfrm>
            <a:off x="963046" y="3288127"/>
            <a:ext cx="277612" cy="248955"/>
          </a:xfrm>
          <a:prstGeom prst="rect">
            <a:avLst/>
          </a:prstGeom>
        </p:spPr>
      </p:pic>
      <p:sp>
        <p:nvSpPr>
          <p:cNvPr id="10" name="Text 7"/>
          <p:cNvSpPr/>
          <p:nvPr/>
        </p:nvSpPr>
        <p:spPr>
          <a:xfrm>
            <a:off x="1549908" y="2935001"/>
            <a:ext cx="4251960" cy="344404"/>
          </a:xfrm>
          <a:prstGeom prst="rect">
            <a:avLst/>
          </a:prstGeom>
          <a:noFill/>
          <a:ln/>
        </p:spPr>
        <p:txBody>
          <a:bodyPr wrap="square" lIns="0" tIns="0" rIns="0" bIns="0" rtlCol="0" anchor="ctr"/>
          <a:lstStyle/>
          <a:p>
            <a:pPr marL="0" indent="0">
              <a:buNone/>
            </a:pPr>
            <a:r>
              <a:rPr lang="en-US" sz="2000" b="1" dirty="0">
                <a:solidFill>
                  <a:srgbClr val="1B2B2E"/>
                </a:solidFill>
                <a:latin typeface="Cambria" pitchFamily="34" charset="0"/>
                <a:ea typeface="Cambria" pitchFamily="34" charset="-122"/>
                <a:cs typeface="Cambria" pitchFamily="34" charset="-120"/>
              </a:rPr>
              <a:t>Layered stigma and racism</a:t>
            </a:r>
            <a:endParaRPr lang="en-US" sz="2000" dirty="0"/>
          </a:p>
        </p:txBody>
      </p:sp>
      <p:sp>
        <p:nvSpPr>
          <p:cNvPr id="11" name="Text 8"/>
          <p:cNvSpPr/>
          <p:nvPr/>
        </p:nvSpPr>
        <p:spPr>
          <a:xfrm>
            <a:off x="1549908" y="3383941"/>
            <a:ext cx="4251960" cy="590407"/>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Transphobia + xenophobia + HIV stigma + criminalisation — barriers multiply rather than add.</a:t>
            </a:r>
            <a:endParaRPr lang="en-US" sz="1600" dirty="0"/>
          </a:p>
        </p:txBody>
      </p:sp>
      <p:sp>
        <p:nvSpPr>
          <p:cNvPr id="12" name="Shape 9"/>
          <p:cNvSpPr/>
          <p:nvPr/>
        </p:nvSpPr>
        <p:spPr>
          <a:xfrm>
            <a:off x="6213348" y="2822205"/>
            <a:ext cx="5440680" cy="1271016"/>
          </a:xfrm>
          <a:prstGeom prst="roundRect">
            <a:avLst>
              <a:gd name="adj" fmla="val 4516"/>
            </a:avLst>
          </a:prstGeom>
          <a:solidFill>
            <a:srgbClr val="FFFFFF"/>
          </a:solidFill>
          <a:ln w="12700">
            <a:solidFill>
              <a:srgbClr val="D7E0E0"/>
            </a:solidFill>
            <a:prstDash val="solid"/>
          </a:ln>
          <a:effectLst>
            <a:outerShdw blurRad="101600" dist="38100" dir="5400000" algn="bl" rotWithShape="0">
              <a:srgbClr val="8AA3A3">
                <a:alpha val="14000"/>
              </a:srgbClr>
            </a:outerShdw>
          </a:effectLst>
        </p:spPr>
      </p:sp>
      <p:sp>
        <p:nvSpPr>
          <p:cNvPr id="13" name="Shape 10"/>
          <p:cNvSpPr/>
          <p:nvPr/>
        </p:nvSpPr>
        <p:spPr>
          <a:xfrm>
            <a:off x="6451092" y="3158821"/>
            <a:ext cx="603504" cy="541207"/>
          </a:xfrm>
          <a:prstGeom prst="ellipse">
            <a:avLst/>
          </a:prstGeom>
          <a:solidFill>
            <a:srgbClr val="F7ECEA"/>
          </a:solidFill>
          <a:ln/>
        </p:spPr>
      </p:sp>
      <p:pic>
        <p:nvPicPr>
          <p:cNvPr id="14" name="Image 1" descr="preencoded.png"/>
          <p:cNvPicPr>
            <a:picLocks noChangeAspect="1"/>
          </p:cNvPicPr>
          <p:nvPr/>
        </p:nvPicPr>
        <p:blipFill>
          <a:blip r:embed="rId4"/>
          <a:stretch>
            <a:fillRect/>
          </a:stretch>
        </p:blipFill>
        <p:spPr>
          <a:xfrm>
            <a:off x="6614038" y="3288127"/>
            <a:ext cx="277612" cy="248955"/>
          </a:xfrm>
          <a:prstGeom prst="rect">
            <a:avLst/>
          </a:prstGeom>
        </p:spPr>
      </p:pic>
      <p:sp>
        <p:nvSpPr>
          <p:cNvPr id="15" name="Text 11"/>
          <p:cNvSpPr/>
          <p:nvPr/>
        </p:nvSpPr>
        <p:spPr>
          <a:xfrm>
            <a:off x="7200900" y="2935001"/>
            <a:ext cx="4251960" cy="344404"/>
          </a:xfrm>
          <a:prstGeom prst="rect">
            <a:avLst/>
          </a:prstGeom>
          <a:noFill/>
          <a:ln/>
        </p:spPr>
        <p:txBody>
          <a:bodyPr wrap="square" lIns="0" tIns="0" rIns="0" bIns="0" rtlCol="0" anchor="ctr"/>
          <a:lstStyle/>
          <a:p>
            <a:pPr marL="0" indent="0">
              <a:buNone/>
            </a:pPr>
            <a:r>
              <a:rPr lang="en-US" sz="2000" b="1" dirty="0">
                <a:solidFill>
                  <a:srgbClr val="1B2B2E"/>
                </a:solidFill>
                <a:latin typeface="Cambria" pitchFamily="34" charset="0"/>
                <a:ea typeface="Cambria" pitchFamily="34" charset="-122"/>
                <a:cs typeface="Cambria" pitchFamily="34" charset="-120"/>
              </a:rPr>
              <a:t>Legal invisibility</a:t>
            </a:r>
            <a:endParaRPr lang="en-US" sz="2000" dirty="0"/>
          </a:p>
        </p:txBody>
      </p:sp>
      <p:sp>
        <p:nvSpPr>
          <p:cNvPr id="16" name="Text 12"/>
          <p:cNvSpPr/>
          <p:nvPr/>
        </p:nvSpPr>
        <p:spPr>
          <a:xfrm>
            <a:off x="7200900" y="3383941"/>
            <a:ext cx="4251960" cy="590407"/>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Irregular status and unrecognised gender identity block insurance, ID-based care and PrEP access.</a:t>
            </a:r>
            <a:endParaRPr lang="en-US" sz="1600" dirty="0"/>
          </a:p>
        </p:txBody>
      </p:sp>
      <p:sp>
        <p:nvSpPr>
          <p:cNvPr id="17" name="Shape 13"/>
          <p:cNvSpPr/>
          <p:nvPr/>
        </p:nvSpPr>
        <p:spPr>
          <a:xfrm>
            <a:off x="562356" y="4232953"/>
            <a:ext cx="5440680" cy="1271016"/>
          </a:xfrm>
          <a:prstGeom prst="roundRect">
            <a:avLst>
              <a:gd name="adj" fmla="val 4516"/>
            </a:avLst>
          </a:prstGeom>
          <a:solidFill>
            <a:srgbClr val="FFFFFF"/>
          </a:solidFill>
          <a:ln w="12700">
            <a:solidFill>
              <a:srgbClr val="D7E0E0"/>
            </a:solidFill>
            <a:prstDash val="solid"/>
          </a:ln>
          <a:effectLst>
            <a:outerShdw blurRad="101600" dist="38100" dir="5400000" algn="bl" rotWithShape="0">
              <a:srgbClr val="8AA3A3">
                <a:alpha val="14000"/>
              </a:srgbClr>
            </a:outerShdw>
          </a:effectLst>
        </p:spPr>
      </p:sp>
      <p:sp>
        <p:nvSpPr>
          <p:cNvPr id="18" name="Shape 14"/>
          <p:cNvSpPr/>
          <p:nvPr/>
        </p:nvSpPr>
        <p:spPr>
          <a:xfrm>
            <a:off x="800100" y="4569569"/>
            <a:ext cx="603504" cy="541207"/>
          </a:xfrm>
          <a:prstGeom prst="ellipse">
            <a:avLst/>
          </a:prstGeom>
          <a:solidFill>
            <a:srgbClr val="F7ECEA"/>
          </a:solidFill>
          <a:ln/>
        </p:spPr>
      </p:sp>
      <p:pic>
        <p:nvPicPr>
          <p:cNvPr id="19" name="Image 2" descr="preencoded.png"/>
          <p:cNvPicPr>
            <a:picLocks noChangeAspect="1"/>
          </p:cNvPicPr>
          <p:nvPr/>
        </p:nvPicPr>
        <p:blipFill>
          <a:blip r:embed="rId5"/>
          <a:stretch>
            <a:fillRect/>
          </a:stretch>
        </p:blipFill>
        <p:spPr>
          <a:xfrm>
            <a:off x="963046" y="4698875"/>
            <a:ext cx="277612" cy="248955"/>
          </a:xfrm>
          <a:prstGeom prst="rect">
            <a:avLst/>
          </a:prstGeom>
        </p:spPr>
      </p:pic>
      <p:sp>
        <p:nvSpPr>
          <p:cNvPr id="20" name="Text 15"/>
          <p:cNvSpPr/>
          <p:nvPr/>
        </p:nvSpPr>
        <p:spPr>
          <a:xfrm>
            <a:off x="1549908" y="4345749"/>
            <a:ext cx="4251960" cy="344404"/>
          </a:xfrm>
          <a:prstGeom prst="rect">
            <a:avLst/>
          </a:prstGeom>
          <a:noFill/>
          <a:ln/>
        </p:spPr>
        <p:txBody>
          <a:bodyPr wrap="square" lIns="0" tIns="0" rIns="0" bIns="0" rtlCol="0" anchor="ctr"/>
          <a:lstStyle/>
          <a:p>
            <a:pPr marL="0" indent="0">
              <a:buNone/>
            </a:pPr>
            <a:r>
              <a:rPr lang="en-US" sz="2000" b="1" dirty="0">
                <a:solidFill>
                  <a:srgbClr val="1B2B2E"/>
                </a:solidFill>
                <a:latin typeface="Cambria" pitchFamily="34" charset="0"/>
                <a:ea typeface="Cambria" pitchFamily="34" charset="-122"/>
                <a:cs typeface="Cambria" pitchFamily="34" charset="-120"/>
              </a:rPr>
              <a:t>Survival on the route</a:t>
            </a:r>
            <a:endParaRPr lang="en-US" sz="2000" dirty="0"/>
          </a:p>
        </p:txBody>
      </p:sp>
      <p:sp>
        <p:nvSpPr>
          <p:cNvPr id="21" name="Text 16"/>
          <p:cNvSpPr/>
          <p:nvPr/>
        </p:nvSpPr>
        <p:spPr>
          <a:xfrm>
            <a:off x="1549908" y="4794689"/>
            <a:ext cx="4251960" cy="590407"/>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Exclusion from formal work pushes many into transactional sex with little prevention reach.</a:t>
            </a:r>
            <a:endParaRPr lang="en-US" sz="1600" dirty="0"/>
          </a:p>
        </p:txBody>
      </p:sp>
      <p:sp>
        <p:nvSpPr>
          <p:cNvPr id="22" name="Shape 17"/>
          <p:cNvSpPr/>
          <p:nvPr/>
        </p:nvSpPr>
        <p:spPr>
          <a:xfrm>
            <a:off x="6213348" y="4232953"/>
            <a:ext cx="5440680" cy="1271016"/>
          </a:xfrm>
          <a:prstGeom prst="roundRect">
            <a:avLst>
              <a:gd name="adj" fmla="val 4516"/>
            </a:avLst>
          </a:prstGeom>
          <a:solidFill>
            <a:srgbClr val="FFFFFF"/>
          </a:solidFill>
          <a:ln w="12700">
            <a:solidFill>
              <a:srgbClr val="D7E0E0"/>
            </a:solidFill>
            <a:prstDash val="solid"/>
          </a:ln>
          <a:effectLst>
            <a:outerShdw blurRad="101600" dist="38100" dir="5400000" algn="bl" rotWithShape="0">
              <a:srgbClr val="8AA3A3">
                <a:alpha val="14000"/>
              </a:srgbClr>
            </a:outerShdw>
          </a:effectLst>
        </p:spPr>
      </p:sp>
      <p:sp>
        <p:nvSpPr>
          <p:cNvPr id="23" name="Shape 18"/>
          <p:cNvSpPr/>
          <p:nvPr/>
        </p:nvSpPr>
        <p:spPr>
          <a:xfrm>
            <a:off x="6451092" y="4569569"/>
            <a:ext cx="603504" cy="541207"/>
          </a:xfrm>
          <a:prstGeom prst="ellipse">
            <a:avLst/>
          </a:prstGeom>
          <a:solidFill>
            <a:srgbClr val="F7ECEA"/>
          </a:solidFill>
          <a:ln/>
        </p:spPr>
      </p:sp>
      <p:pic>
        <p:nvPicPr>
          <p:cNvPr id="24" name="Image 3" descr="preencoded.png"/>
          <p:cNvPicPr>
            <a:picLocks noChangeAspect="1"/>
          </p:cNvPicPr>
          <p:nvPr/>
        </p:nvPicPr>
        <p:blipFill>
          <a:blip r:embed="rId6"/>
          <a:stretch>
            <a:fillRect/>
          </a:stretch>
        </p:blipFill>
        <p:spPr>
          <a:xfrm>
            <a:off x="6614038" y="4698875"/>
            <a:ext cx="277612" cy="248955"/>
          </a:xfrm>
          <a:prstGeom prst="rect">
            <a:avLst/>
          </a:prstGeom>
        </p:spPr>
      </p:pic>
      <p:sp>
        <p:nvSpPr>
          <p:cNvPr id="25" name="Text 19"/>
          <p:cNvSpPr/>
          <p:nvPr/>
        </p:nvSpPr>
        <p:spPr>
          <a:xfrm>
            <a:off x="7200900" y="4345749"/>
            <a:ext cx="4251960" cy="344404"/>
          </a:xfrm>
          <a:prstGeom prst="rect">
            <a:avLst/>
          </a:prstGeom>
          <a:noFill/>
          <a:ln/>
        </p:spPr>
        <p:txBody>
          <a:bodyPr wrap="square" lIns="0" tIns="0" rIns="0" bIns="0" rtlCol="0" anchor="ctr"/>
          <a:lstStyle/>
          <a:p>
            <a:pPr marL="0" indent="0">
              <a:buNone/>
            </a:pPr>
            <a:r>
              <a:rPr lang="en-US" sz="2000" b="1" dirty="0">
                <a:solidFill>
                  <a:srgbClr val="1B2B2E"/>
                </a:solidFill>
                <a:latin typeface="Cambria" pitchFamily="34" charset="0"/>
                <a:ea typeface="Cambria" pitchFamily="34" charset="-122"/>
                <a:cs typeface="Cambria" pitchFamily="34" charset="-120"/>
              </a:rPr>
              <a:t>An evidence gap</a:t>
            </a:r>
            <a:endParaRPr lang="en-US" sz="2000" dirty="0"/>
          </a:p>
        </p:txBody>
      </p:sp>
      <p:sp>
        <p:nvSpPr>
          <p:cNvPr id="26" name="Text 20"/>
          <p:cNvSpPr/>
          <p:nvPr/>
        </p:nvSpPr>
        <p:spPr>
          <a:xfrm>
            <a:off x="7200900" y="4794689"/>
            <a:ext cx="4251960" cy="590407"/>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Transgender migrants are largely absent from surveillance — a priority for new research.</a:t>
            </a:r>
            <a:endParaRPr lang="en-US" sz="1600" dirty="0"/>
          </a:p>
        </p:txBody>
      </p:sp>
      <p:sp>
        <p:nvSpPr>
          <p:cNvPr id="29" name="Text 23"/>
          <p:cNvSpPr/>
          <p:nvPr/>
        </p:nvSpPr>
        <p:spPr>
          <a:xfrm>
            <a:off x="562356" y="6281928"/>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Anchors: Stutterheim et al., PLoS One 2021 — doi:10.1371/journal.pone.0260063; Baral et al., Lancet Infect Dis 2013 — doi:10.1016/S1473-3099(12)70315-8; with trans-migrant-health reviews.</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5" grpId="0" animBg="1"/>
      <p:bldP spid="16" grpId="0" animBg="1"/>
      <p:bldP spid="20" grpId="0" animBg="1"/>
      <p:bldP spid="21"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4977AE4A-FBC0-4DFE-BE5F-0F6C149B3D21}"/>
              </a:ext>
            </a:extLst>
          </p:cNvPr>
          <p:cNvSpPr/>
          <p:nvPr/>
        </p:nvSpPr>
        <p:spPr>
          <a:xfrm>
            <a:off x="182880" y="3044952"/>
            <a:ext cx="1234440" cy="548640"/>
          </a:xfrm>
          <a:prstGeom prst="rect">
            <a:avLst/>
          </a:prstGeom>
          <a:noFill/>
          <a:ln/>
        </p:spPr>
        <p:txBody>
          <a:bodyPr wrap="square" lIns="0" tIns="0" rIns="0" bIns="0" rtlCol="0" anchor="ctr"/>
          <a:lstStyle/>
          <a:p>
            <a:pPr marL="0" indent="0" algn="ctr">
              <a:buNone/>
            </a:pPr>
            <a:r>
              <a:rPr lang="en-US" sz="2600" b="1" dirty="0">
                <a:solidFill>
                  <a:srgbClr val="C00000"/>
                </a:solidFill>
                <a:latin typeface="Calibri" pitchFamily="34" charset="0"/>
                <a:ea typeface="Calibri" pitchFamily="34" charset="-122"/>
                <a:cs typeface="Calibri" pitchFamily="34" charset="-120"/>
              </a:rPr>
              <a:t>RACISM</a:t>
            </a:r>
          </a:p>
          <a:p>
            <a:pPr marL="0" indent="0" algn="ctr">
              <a:buNone/>
            </a:pPr>
            <a:r>
              <a:rPr lang="en-US" sz="2600" b="1" dirty="0">
                <a:solidFill>
                  <a:srgbClr val="C00000"/>
                </a:solidFill>
                <a:latin typeface="Calibri" pitchFamily="34" charset="0"/>
                <a:ea typeface="Calibri" pitchFamily="34" charset="-122"/>
                <a:cs typeface="Calibri" pitchFamily="34" charset="-120"/>
              </a:rPr>
              <a:t>in LAC</a:t>
            </a:r>
            <a:endParaRPr lang="en-US" sz="2600" dirty="0"/>
          </a:p>
        </p:txBody>
      </p:sp>
      <p:sp>
        <p:nvSpPr>
          <p:cNvPr id="3" name="Shape 1">
            <a:extLst>
              <a:ext uri="{FF2B5EF4-FFF2-40B4-BE49-F238E27FC236}">
                <a16:creationId xmlns:a16="http://schemas.microsoft.com/office/drawing/2014/main" id="{9A964C5A-9989-46AE-A540-4AF9AB45AC54}"/>
              </a:ext>
            </a:extLst>
          </p:cNvPr>
          <p:cNvSpPr/>
          <p:nvPr/>
        </p:nvSpPr>
        <p:spPr>
          <a:xfrm flipV="1">
            <a:off x="1417320" y="996696"/>
            <a:ext cx="548640" cy="2322576"/>
          </a:xfrm>
          <a:prstGeom prst="line">
            <a:avLst/>
          </a:prstGeom>
          <a:noFill/>
          <a:ln w="15875">
            <a:solidFill>
              <a:srgbClr val="1B5E6E"/>
            </a:solidFill>
            <a:prstDash val="solid"/>
          </a:ln>
        </p:spPr>
      </p:sp>
      <p:sp>
        <p:nvSpPr>
          <p:cNvPr id="4" name="Shape 2">
            <a:extLst>
              <a:ext uri="{FF2B5EF4-FFF2-40B4-BE49-F238E27FC236}">
                <a16:creationId xmlns:a16="http://schemas.microsoft.com/office/drawing/2014/main" id="{800DC201-4A2E-40EC-96F2-7AE3578B2F3A}"/>
              </a:ext>
            </a:extLst>
          </p:cNvPr>
          <p:cNvSpPr/>
          <p:nvPr/>
        </p:nvSpPr>
        <p:spPr>
          <a:xfrm flipV="1">
            <a:off x="1417320" y="2194560"/>
            <a:ext cx="548640" cy="1124712"/>
          </a:xfrm>
          <a:prstGeom prst="line">
            <a:avLst/>
          </a:prstGeom>
          <a:noFill/>
          <a:ln w="15875">
            <a:solidFill>
              <a:srgbClr val="1B5E6E"/>
            </a:solidFill>
            <a:prstDash val="solid"/>
          </a:ln>
        </p:spPr>
      </p:sp>
      <p:sp>
        <p:nvSpPr>
          <p:cNvPr id="5" name="Shape 3">
            <a:extLst>
              <a:ext uri="{FF2B5EF4-FFF2-40B4-BE49-F238E27FC236}">
                <a16:creationId xmlns:a16="http://schemas.microsoft.com/office/drawing/2014/main" id="{E3229173-D994-4C96-B967-F63329D117D2}"/>
              </a:ext>
            </a:extLst>
          </p:cNvPr>
          <p:cNvSpPr/>
          <p:nvPr/>
        </p:nvSpPr>
        <p:spPr>
          <a:xfrm flipV="1">
            <a:off x="1417320" y="3282696"/>
            <a:ext cx="548640" cy="36576"/>
          </a:xfrm>
          <a:prstGeom prst="line">
            <a:avLst/>
          </a:prstGeom>
          <a:noFill/>
          <a:ln w="15875">
            <a:solidFill>
              <a:srgbClr val="1B5E6E"/>
            </a:solidFill>
            <a:prstDash val="solid"/>
          </a:ln>
        </p:spPr>
      </p:sp>
      <p:sp>
        <p:nvSpPr>
          <p:cNvPr id="6" name="Shape 4">
            <a:extLst>
              <a:ext uri="{FF2B5EF4-FFF2-40B4-BE49-F238E27FC236}">
                <a16:creationId xmlns:a16="http://schemas.microsoft.com/office/drawing/2014/main" id="{F067A55C-D7B9-4131-A0CC-3809374B89F9}"/>
              </a:ext>
            </a:extLst>
          </p:cNvPr>
          <p:cNvSpPr/>
          <p:nvPr/>
        </p:nvSpPr>
        <p:spPr>
          <a:xfrm>
            <a:off x="1417320" y="3319272"/>
            <a:ext cx="548640" cy="1124712"/>
          </a:xfrm>
          <a:prstGeom prst="line">
            <a:avLst/>
          </a:prstGeom>
          <a:noFill/>
          <a:ln w="15875">
            <a:solidFill>
              <a:srgbClr val="1B5E6E"/>
            </a:solidFill>
            <a:prstDash val="solid"/>
          </a:ln>
        </p:spPr>
      </p:sp>
      <p:sp>
        <p:nvSpPr>
          <p:cNvPr id="7" name="Shape 5">
            <a:extLst>
              <a:ext uri="{FF2B5EF4-FFF2-40B4-BE49-F238E27FC236}">
                <a16:creationId xmlns:a16="http://schemas.microsoft.com/office/drawing/2014/main" id="{84B6BDEE-77A5-44E5-8A80-78745F92D3B9}"/>
              </a:ext>
            </a:extLst>
          </p:cNvPr>
          <p:cNvSpPr/>
          <p:nvPr/>
        </p:nvSpPr>
        <p:spPr>
          <a:xfrm>
            <a:off x="1417320" y="3319272"/>
            <a:ext cx="548640" cy="2468880"/>
          </a:xfrm>
          <a:prstGeom prst="line">
            <a:avLst/>
          </a:prstGeom>
          <a:noFill/>
          <a:ln w="15875">
            <a:solidFill>
              <a:srgbClr val="1B5E6E"/>
            </a:solidFill>
            <a:prstDash val="solid"/>
          </a:ln>
        </p:spPr>
      </p:sp>
      <p:sp>
        <p:nvSpPr>
          <p:cNvPr id="8" name="Shape 6">
            <a:extLst>
              <a:ext uri="{FF2B5EF4-FFF2-40B4-BE49-F238E27FC236}">
                <a16:creationId xmlns:a16="http://schemas.microsoft.com/office/drawing/2014/main" id="{0E5B0370-BA1C-435A-8AB2-94F6792BED0A}"/>
              </a:ext>
            </a:extLst>
          </p:cNvPr>
          <p:cNvSpPr/>
          <p:nvPr/>
        </p:nvSpPr>
        <p:spPr>
          <a:xfrm>
            <a:off x="1965960" y="438912"/>
            <a:ext cx="5623560" cy="1115568"/>
          </a:xfrm>
          <a:prstGeom prst="roundRect">
            <a:avLst>
              <a:gd name="adj" fmla="val 4918"/>
            </a:avLst>
          </a:prstGeom>
          <a:solidFill>
            <a:srgbClr val="1B5E6E"/>
          </a:solidFill>
          <a:ln w="12700">
            <a:solidFill>
              <a:srgbClr val="1B5E6E"/>
            </a:solidFill>
            <a:prstDash val="solid"/>
          </a:ln>
        </p:spPr>
      </p:sp>
      <p:sp>
        <p:nvSpPr>
          <p:cNvPr id="9" name="Text 7">
            <a:extLst>
              <a:ext uri="{FF2B5EF4-FFF2-40B4-BE49-F238E27FC236}">
                <a16:creationId xmlns:a16="http://schemas.microsoft.com/office/drawing/2014/main" id="{2FAEC406-76D4-4D67-8808-CB7C72755D6E}"/>
              </a:ext>
            </a:extLst>
          </p:cNvPr>
          <p:cNvSpPr/>
          <p:nvPr/>
        </p:nvSpPr>
        <p:spPr>
          <a:xfrm>
            <a:off x="2075688" y="493776"/>
            <a:ext cx="5404104" cy="1005840"/>
          </a:xfrm>
          <a:prstGeom prst="rect">
            <a:avLst/>
          </a:prstGeom>
          <a:noFill/>
          <a:ln/>
        </p:spPr>
        <p:txBody>
          <a:bodyPr wrap="square" lIns="0" tIns="0" rIns="0" bIns="0" rtlCol="0" anchor="ctr"/>
          <a:lstStyle/>
          <a:p>
            <a:pPr marL="0" indent="0" algn="l">
              <a:lnSpc>
                <a:spcPct val="95000"/>
              </a:lnSpc>
              <a:buNone/>
            </a:pPr>
            <a:r>
              <a:rPr lang="en-US" sz="1600" b="1" dirty="0">
                <a:solidFill>
                  <a:srgbClr val="FFFFFF"/>
                </a:solidFill>
                <a:latin typeface="Calibri" pitchFamily="34" charset="0"/>
                <a:ea typeface="Calibri" pitchFamily="34" charset="-122"/>
                <a:cs typeface="Calibri" pitchFamily="34" charset="-120"/>
              </a:rPr>
              <a:t>INTERSECTIONAL</a:t>
            </a:r>
            <a:r>
              <a:rPr lang="en-US" sz="1200" dirty="0">
                <a:solidFill>
                  <a:srgbClr val="FFFFFF"/>
                </a:solidFill>
                <a:latin typeface="Calibri" pitchFamily="34" charset="0"/>
                <a:ea typeface="Calibri" pitchFamily="34" charset="-122"/>
                <a:cs typeface="Calibri" pitchFamily="34" charset="-120"/>
              </a:rPr>
              <a:t>, drawing on its development within feminist theory, invites us to analyse processes of production and reproduction of </a:t>
            </a:r>
            <a:r>
              <a:rPr lang="en-US" sz="1200" dirty="0">
                <a:solidFill>
                  <a:srgbClr val="F2A93B"/>
                </a:solidFill>
                <a:latin typeface="Calibri" pitchFamily="34" charset="0"/>
                <a:ea typeface="Calibri" pitchFamily="34" charset="-122"/>
                <a:cs typeface="Calibri" pitchFamily="34" charset="-120"/>
              </a:rPr>
              <a:t>asymmetrical power relations that lead to social and health inequities</a:t>
            </a:r>
            <a:r>
              <a:rPr lang="en-US" sz="1200" dirty="0">
                <a:solidFill>
                  <a:srgbClr val="FFFFFF"/>
                </a:solidFill>
                <a:latin typeface="Calibri" pitchFamily="34" charset="0"/>
                <a:ea typeface="Calibri" pitchFamily="34" charset="-122"/>
                <a:cs typeface="Calibri" pitchFamily="34" charset="-120"/>
              </a:rPr>
              <a:t>, conflict and violence, poverty, exclusion and marginalisation, among other harmful effects on population health.</a:t>
            </a:r>
            <a:endParaRPr lang="en-US" sz="1200" dirty="0"/>
          </a:p>
        </p:txBody>
      </p:sp>
      <p:sp>
        <p:nvSpPr>
          <p:cNvPr id="10" name="Shape 8">
            <a:extLst>
              <a:ext uri="{FF2B5EF4-FFF2-40B4-BE49-F238E27FC236}">
                <a16:creationId xmlns:a16="http://schemas.microsoft.com/office/drawing/2014/main" id="{EBD4166A-D0F8-488F-869B-F55428C8A862}"/>
              </a:ext>
            </a:extLst>
          </p:cNvPr>
          <p:cNvSpPr/>
          <p:nvPr/>
        </p:nvSpPr>
        <p:spPr>
          <a:xfrm>
            <a:off x="1965960" y="1636776"/>
            <a:ext cx="5623560" cy="1115568"/>
          </a:xfrm>
          <a:prstGeom prst="roundRect">
            <a:avLst>
              <a:gd name="adj" fmla="val 4918"/>
            </a:avLst>
          </a:prstGeom>
          <a:solidFill>
            <a:srgbClr val="1B5E6E"/>
          </a:solidFill>
          <a:ln w="12700">
            <a:solidFill>
              <a:srgbClr val="1B5E6E"/>
            </a:solidFill>
            <a:prstDash val="solid"/>
          </a:ln>
        </p:spPr>
      </p:sp>
      <p:sp>
        <p:nvSpPr>
          <p:cNvPr id="11" name="Text 9">
            <a:extLst>
              <a:ext uri="{FF2B5EF4-FFF2-40B4-BE49-F238E27FC236}">
                <a16:creationId xmlns:a16="http://schemas.microsoft.com/office/drawing/2014/main" id="{8A0DCF44-8439-4282-B522-3C2648957B79}"/>
              </a:ext>
            </a:extLst>
          </p:cNvPr>
          <p:cNvSpPr/>
          <p:nvPr/>
        </p:nvSpPr>
        <p:spPr>
          <a:xfrm>
            <a:off x="2075688" y="1691640"/>
            <a:ext cx="5404104" cy="1005840"/>
          </a:xfrm>
          <a:prstGeom prst="rect">
            <a:avLst/>
          </a:prstGeom>
          <a:noFill/>
          <a:ln/>
        </p:spPr>
        <p:txBody>
          <a:bodyPr wrap="square" lIns="0" tIns="0" rIns="0" bIns="0" rtlCol="0" anchor="ctr"/>
          <a:lstStyle/>
          <a:p>
            <a:pPr marL="0" indent="0" algn="l">
              <a:lnSpc>
                <a:spcPct val="95000"/>
              </a:lnSpc>
              <a:buNone/>
            </a:pPr>
            <a:r>
              <a:rPr lang="en-US" sz="1400" b="1" dirty="0">
                <a:solidFill>
                  <a:srgbClr val="FFFFFF"/>
                </a:solidFill>
                <a:latin typeface="Calibri" pitchFamily="34" charset="0"/>
                <a:ea typeface="Calibri" pitchFamily="34" charset="-122"/>
                <a:cs typeface="Calibri" pitchFamily="34" charset="-120"/>
              </a:rPr>
              <a:t>STRUCTURAL</a:t>
            </a:r>
            <a:r>
              <a:rPr lang="en-US" sz="1100" dirty="0">
                <a:solidFill>
                  <a:srgbClr val="FFFFFF"/>
                </a:solidFill>
                <a:latin typeface="Calibri" pitchFamily="34" charset="0"/>
                <a:ea typeface="Calibri" pitchFamily="34" charset="-122"/>
                <a:cs typeface="Calibri" pitchFamily="34" charset="-120"/>
              </a:rPr>
              <a:t>, rooted in the belief that </a:t>
            </a:r>
            <a:r>
              <a:rPr lang="en-US" sz="1100" dirty="0">
                <a:solidFill>
                  <a:srgbClr val="F2A93B"/>
                </a:solidFill>
                <a:latin typeface="Calibri" pitchFamily="34" charset="0"/>
                <a:ea typeface="Calibri" pitchFamily="34" charset="-122"/>
                <a:cs typeface="Calibri" pitchFamily="34" charset="-120"/>
              </a:rPr>
              <a:t>skin colour determines a person's place in a hierarchy</a:t>
            </a:r>
            <a:r>
              <a:rPr lang="en-US" sz="1100" dirty="0">
                <a:solidFill>
                  <a:srgbClr val="FFFFFF"/>
                </a:solidFill>
                <a:latin typeface="Calibri" pitchFamily="34" charset="0"/>
                <a:ea typeface="Calibri" pitchFamily="34" charset="-122"/>
                <a:cs typeface="Calibri" pitchFamily="34" charset="-120"/>
              </a:rPr>
              <a:t>. These discriminatory practices have permeated society as structural racism, including in the field of health. Structural racism has led to health disparities in Afro-descendant and Latino communities. This influences </a:t>
            </a:r>
            <a:r>
              <a:rPr lang="en-US" sz="1100" dirty="0">
                <a:solidFill>
                  <a:srgbClr val="F2A93B"/>
                </a:solidFill>
                <a:latin typeface="Calibri" pitchFamily="34" charset="0"/>
                <a:ea typeface="Calibri" pitchFamily="34" charset="-122"/>
                <a:cs typeface="Calibri" pitchFamily="34" charset="-120"/>
              </a:rPr>
              <a:t>current and historical policies</a:t>
            </a:r>
            <a:r>
              <a:rPr lang="en-US" sz="1100" dirty="0">
                <a:solidFill>
                  <a:srgbClr val="FFFFFF"/>
                </a:solidFill>
                <a:latin typeface="Calibri" pitchFamily="34" charset="0"/>
                <a:ea typeface="Calibri" pitchFamily="34" charset="-122"/>
                <a:cs typeface="Calibri" pitchFamily="34" charset="-120"/>
              </a:rPr>
              <a:t> on discrimination.</a:t>
            </a:r>
            <a:endParaRPr lang="en-US" sz="1100" dirty="0"/>
          </a:p>
        </p:txBody>
      </p:sp>
      <p:sp>
        <p:nvSpPr>
          <p:cNvPr id="12" name="Shape 10">
            <a:extLst>
              <a:ext uri="{FF2B5EF4-FFF2-40B4-BE49-F238E27FC236}">
                <a16:creationId xmlns:a16="http://schemas.microsoft.com/office/drawing/2014/main" id="{4E55F7F7-5573-4BFC-A525-B45D932288F5}"/>
              </a:ext>
            </a:extLst>
          </p:cNvPr>
          <p:cNvSpPr/>
          <p:nvPr/>
        </p:nvSpPr>
        <p:spPr>
          <a:xfrm>
            <a:off x="1965960" y="2834640"/>
            <a:ext cx="5623560" cy="896112"/>
          </a:xfrm>
          <a:prstGeom prst="roundRect">
            <a:avLst>
              <a:gd name="adj" fmla="val 6122"/>
            </a:avLst>
          </a:prstGeom>
          <a:solidFill>
            <a:srgbClr val="1B5E6E"/>
          </a:solidFill>
          <a:ln w="12700">
            <a:solidFill>
              <a:srgbClr val="1B5E6E"/>
            </a:solidFill>
            <a:prstDash val="solid"/>
          </a:ln>
        </p:spPr>
      </p:sp>
      <p:sp>
        <p:nvSpPr>
          <p:cNvPr id="13" name="Text 11">
            <a:extLst>
              <a:ext uri="{FF2B5EF4-FFF2-40B4-BE49-F238E27FC236}">
                <a16:creationId xmlns:a16="http://schemas.microsoft.com/office/drawing/2014/main" id="{BEAE4B4E-7988-4D24-AEB7-9447C7BCD8CD}"/>
              </a:ext>
            </a:extLst>
          </p:cNvPr>
          <p:cNvSpPr/>
          <p:nvPr/>
        </p:nvSpPr>
        <p:spPr>
          <a:xfrm>
            <a:off x="2075688" y="2889504"/>
            <a:ext cx="5404104" cy="786384"/>
          </a:xfrm>
          <a:prstGeom prst="rect">
            <a:avLst/>
          </a:prstGeom>
          <a:noFill/>
          <a:ln/>
        </p:spPr>
        <p:txBody>
          <a:bodyPr wrap="square" lIns="0" tIns="0" rIns="0" bIns="0" rtlCol="0" anchor="ctr"/>
          <a:lstStyle/>
          <a:p>
            <a:pPr marL="0" indent="0" algn="l">
              <a:lnSpc>
                <a:spcPct val="95000"/>
              </a:lnSpc>
              <a:buNone/>
            </a:pPr>
            <a:r>
              <a:rPr lang="en-US" sz="1400" b="1" dirty="0">
                <a:solidFill>
                  <a:srgbClr val="FFFFFF"/>
                </a:solidFill>
                <a:latin typeface="Calibri" pitchFamily="34" charset="0"/>
                <a:ea typeface="Calibri" pitchFamily="34" charset="-122"/>
                <a:cs typeface="Calibri" pitchFamily="34" charset="-120"/>
              </a:rPr>
              <a:t>HISTORICAL AND PERSISTENT</a:t>
            </a:r>
            <a:r>
              <a:rPr lang="en-US" sz="1100" dirty="0">
                <a:solidFill>
                  <a:srgbClr val="FFFFFF"/>
                </a:solidFill>
                <a:latin typeface="Calibri" pitchFamily="34" charset="0"/>
                <a:ea typeface="Calibri" pitchFamily="34" charset="-122"/>
                <a:cs typeface="Calibri" pitchFamily="34" charset="-120"/>
              </a:rPr>
              <a:t>, through beliefs, prejudices and even misleading scientific theories and studies used to promote the </a:t>
            </a:r>
            <a:r>
              <a:rPr lang="en-US" sz="1100" dirty="0">
                <a:solidFill>
                  <a:srgbClr val="F2A93B"/>
                </a:solidFill>
                <a:latin typeface="Calibri" pitchFamily="34" charset="0"/>
                <a:ea typeface="Calibri" pitchFamily="34" charset="-122"/>
                <a:cs typeface="Calibri" pitchFamily="34" charset="-120"/>
              </a:rPr>
              <a:t>concept of the inferiority of people  based on race and to support and maintain the institution of slavery</a:t>
            </a:r>
            <a:r>
              <a:rPr lang="en-US" sz="1100" dirty="0">
                <a:solidFill>
                  <a:srgbClr val="FFFFFF"/>
                </a:solidFill>
                <a:latin typeface="Calibri" pitchFamily="34" charset="0"/>
                <a:ea typeface="Calibri" pitchFamily="34" charset="-122"/>
                <a:cs typeface="Calibri" pitchFamily="34" charset="-120"/>
              </a:rPr>
              <a:t>.</a:t>
            </a:r>
            <a:endParaRPr lang="en-US" sz="1100" dirty="0"/>
          </a:p>
        </p:txBody>
      </p:sp>
      <p:sp>
        <p:nvSpPr>
          <p:cNvPr id="14" name="Shape 12">
            <a:extLst>
              <a:ext uri="{FF2B5EF4-FFF2-40B4-BE49-F238E27FC236}">
                <a16:creationId xmlns:a16="http://schemas.microsoft.com/office/drawing/2014/main" id="{AE9F62CF-ACAC-4906-A2EC-6296611ACD6C}"/>
              </a:ext>
            </a:extLst>
          </p:cNvPr>
          <p:cNvSpPr/>
          <p:nvPr/>
        </p:nvSpPr>
        <p:spPr>
          <a:xfrm>
            <a:off x="1965960" y="3813048"/>
            <a:ext cx="5623560" cy="1261872"/>
          </a:xfrm>
          <a:prstGeom prst="roundRect">
            <a:avLst>
              <a:gd name="adj" fmla="val 4348"/>
            </a:avLst>
          </a:prstGeom>
          <a:solidFill>
            <a:srgbClr val="1B5E6E"/>
          </a:solidFill>
          <a:ln w="12700">
            <a:solidFill>
              <a:srgbClr val="1B5E6E"/>
            </a:solidFill>
            <a:prstDash val="solid"/>
          </a:ln>
        </p:spPr>
      </p:sp>
      <p:sp>
        <p:nvSpPr>
          <p:cNvPr id="15" name="Text 13">
            <a:extLst>
              <a:ext uri="{FF2B5EF4-FFF2-40B4-BE49-F238E27FC236}">
                <a16:creationId xmlns:a16="http://schemas.microsoft.com/office/drawing/2014/main" id="{256DE926-E4D0-4800-AC50-A7B54F8D6F9C}"/>
              </a:ext>
            </a:extLst>
          </p:cNvPr>
          <p:cNvSpPr/>
          <p:nvPr/>
        </p:nvSpPr>
        <p:spPr>
          <a:xfrm>
            <a:off x="2075688" y="3867912"/>
            <a:ext cx="5404104" cy="1152144"/>
          </a:xfrm>
          <a:prstGeom prst="rect">
            <a:avLst/>
          </a:prstGeom>
          <a:noFill/>
          <a:ln/>
        </p:spPr>
        <p:txBody>
          <a:bodyPr wrap="square" lIns="0" tIns="0" rIns="0" bIns="0" rtlCol="0" anchor="ctr"/>
          <a:lstStyle/>
          <a:p>
            <a:pPr marL="0" indent="0" algn="l">
              <a:lnSpc>
                <a:spcPct val="95000"/>
              </a:lnSpc>
              <a:buNone/>
            </a:pPr>
            <a:r>
              <a:rPr lang="en-US" sz="1400" b="1" dirty="0">
                <a:solidFill>
                  <a:srgbClr val="FFFFFF"/>
                </a:solidFill>
                <a:latin typeface="Calibri" pitchFamily="34" charset="0"/>
                <a:ea typeface="Calibri" pitchFamily="34" charset="-122"/>
                <a:cs typeface="Calibri" pitchFamily="34" charset="-120"/>
              </a:rPr>
              <a:t>COLONIAL AND POSTCOLONIAL</a:t>
            </a:r>
            <a:r>
              <a:rPr lang="en-US" sz="1100" dirty="0">
                <a:solidFill>
                  <a:srgbClr val="FFFFFF"/>
                </a:solidFill>
                <a:latin typeface="Calibri" pitchFamily="34" charset="0"/>
                <a:ea typeface="Calibri" pitchFamily="34" charset="-122"/>
                <a:cs typeface="Calibri" pitchFamily="34" charset="-120"/>
              </a:rPr>
              <a:t>, recognising that during colonial occupation the colonising groups held political, economic and social privileges denied to the colonised, and </a:t>
            </a:r>
            <a:r>
              <a:rPr lang="en-US" sz="1100" dirty="0">
                <a:solidFill>
                  <a:srgbClr val="F2A93B"/>
                </a:solidFill>
                <a:latin typeface="Calibri" pitchFamily="34" charset="0"/>
                <a:ea typeface="Calibri" pitchFamily="34" charset="-122"/>
                <a:cs typeface="Calibri" pitchFamily="34" charset="-120"/>
              </a:rPr>
              <a:t>the hierarchy was typically sustained by claims that colonized communities were racially inferior</a:t>
            </a:r>
            <a:r>
              <a:rPr lang="en-US" sz="1100" dirty="0">
                <a:solidFill>
                  <a:srgbClr val="FFFFFF"/>
                </a:solidFill>
                <a:latin typeface="Calibri" pitchFamily="34" charset="0"/>
                <a:ea typeface="Calibri" pitchFamily="34" charset="-122"/>
                <a:cs typeface="Calibri" pitchFamily="34" charset="-120"/>
              </a:rPr>
              <a:t>. The historian Partha Chatterjee refers to this as “the rule of colonial difference”. Within it, the colonised, by virtue of their biology, were represented “as incorrigibly inferior” (1993, pp. 19).</a:t>
            </a:r>
            <a:endParaRPr lang="en-US" sz="1100" dirty="0"/>
          </a:p>
        </p:txBody>
      </p:sp>
      <p:sp>
        <p:nvSpPr>
          <p:cNvPr id="16" name="Shape 14">
            <a:extLst>
              <a:ext uri="{FF2B5EF4-FFF2-40B4-BE49-F238E27FC236}">
                <a16:creationId xmlns:a16="http://schemas.microsoft.com/office/drawing/2014/main" id="{C4D2C5E2-A305-43F6-BE6C-93DF3F0B1598}"/>
              </a:ext>
            </a:extLst>
          </p:cNvPr>
          <p:cNvSpPr/>
          <p:nvPr/>
        </p:nvSpPr>
        <p:spPr>
          <a:xfrm>
            <a:off x="1965960" y="5157216"/>
            <a:ext cx="5623560" cy="1261872"/>
          </a:xfrm>
          <a:prstGeom prst="roundRect">
            <a:avLst>
              <a:gd name="adj" fmla="val 4348"/>
            </a:avLst>
          </a:prstGeom>
          <a:solidFill>
            <a:srgbClr val="1B5E6E"/>
          </a:solidFill>
          <a:ln w="12700">
            <a:solidFill>
              <a:srgbClr val="1B5E6E"/>
            </a:solidFill>
            <a:prstDash val="solid"/>
          </a:ln>
        </p:spPr>
      </p:sp>
      <p:sp>
        <p:nvSpPr>
          <p:cNvPr id="17" name="Text 15">
            <a:extLst>
              <a:ext uri="{FF2B5EF4-FFF2-40B4-BE49-F238E27FC236}">
                <a16:creationId xmlns:a16="http://schemas.microsoft.com/office/drawing/2014/main" id="{DB271CC7-904E-412A-BB66-0F1431A59247}"/>
              </a:ext>
            </a:extLst>
          </p:cNvPr>
          <p:cNvSpPr/>
          <p:nvPr/>
        </p:nvSpPr>
        <p:spPr>
          <a:xfrm>
            <a:off x="2075688" y="5212080"/>
            <a:ext cx="5404104" cy="1152144"/>
          </a:xfrm>
          <a:prstGeom prst="rect">
            <a:avLst/>
          </a:prstGeom>
          <a:noFill/>
          <a:ln/>
        </p:spPr>
        <p:txBody>
          <a:bodyPr wrap="square" lIns="0" tIns="0" rIns="0" bIns="0" rtlCol="0" anchor="ctr"/>
          <a:lstStyle/>
          <a:p>
            <a:pPr marL="0" indent="0" algn="l">
              <a:lnSpc>
                <a:spcPct val="95000"/>
              </a:lnSpc>
              <a:buNone/>
            </a:pPr>
            <a:r>
              <a:rPr lang="en-US" sz="1400" b="1" dirty="0">
                <a:solidFill>
                  <a:srgbClr val="FFFFFF"/>
                </a:solidFill>
                <a:latin typeface="Calibri" pitchFamily="34" charset="0"/>
                <a:ea typeface="Calibri" pitchFamily="34" charset="-122"/>
                <a:cs typeface="Calibri" pitchFamily="34" charset="-120"/>
              </a:rPr>
              <a:t>SYSTEMIC, INTERGENERATIONAL, GLOBAL</a:t>
            </a:r>
            <a:r>
              <a:rPr lang="en-US" sz="1100" dirty="0">
                <a:solidFill>
                  <a:srgbClr val="FFFFFF"/>
                </a:solidFill>
                <a:latin typeface="Calibri" pitchFamily="34" charset="0"/>
                <a:ea typeface="Calibri" pitchFamily="34" charset="-122"/>
                <a:cs typeface="Calibri" pitchFamily="34" charset="-120"/>
              </a:rPr>
              <a:t>, drawing on the role of intergenerational mechanisms (including epigenetic ones) in transmitting the impact of stress and </a:t>
            </a:r>
            <a:r>
              <a:rPr lang="en-US" sz="1100" dirty="0">
                <a:solidFill>
                  <a:srgbClr val="F2A93B"/>
                </a:solidFill>
                <a:latin typeface="Calibri" pitchFamily="34" charset="0"/>
                <a:ea typeface="Calibri" pitchFamily="34" charset="-122"/>
                <a:cs typeface="Calibri" pitchFamily="34" charset="-120"/>
              </a:rPr>
              <a:t>ancestral trauma, poor nutrition and exposure to toxic substances</a:t>
            </a:r>
            <a:r>
              <a:rPr lang="en-US" sz="1100" dirty="0">
                <a:solidFill>
                  <a:srgbClr val="FFFFFF"/>
                </a:solidFill>
                <a:latin typeface="Calibri" pitchFamily="34" charset="0"/>
                <a:ea typeface="Calibri" pitchFamily="34" charset="-122"/>
                <a:cs typeface="Calibri" pitchFamily="34" charset="-120"/>
              </a:rPr>
              <a:t> across generations, and the factors that can mitigate the effects of these experiences. In addressing ancestral trauma, real change and healing will require acknowledgement of the harms done and broader change at the level of systemic policy.</a:t>
            </a:r>
            <a:endParaRPr lang="en-US" sz="1100" dirty="0"/>
          </a:p>
        </p:txBody>
      </p:sp>
      <p:sp>
        <p:nvSpPr>
          <p:cNvPr id="18" name="Text 16">
            <a:extLst>
              <a:ext uri="{FF2B5EF4-FFF2-40B4-BE49-F238E27FC236}">
                <a16:creationId xmlns:a16="http://schemas.microsoft.com/office/drawing/2014/main" id="{3B255538-4B76-4797-9210-B117CB14FE1F}"/>
              </a:ext>
            </a:extLst>
          </p:cNvPr>
          <p:cNvSpPr/>
          <p:nvPr/>
        </p:nvSpPr>
        <p:spPr>
          <a:xfrm>
            <a:off x="7818120" y="274526"/>
            <a:ext cx="3977640" cy="1115568"/>
          </a:xfrm>
          <a:prstGeom prst="rect">
            <a:avLst/>
          </a:prstGeom>
          <a:noFill/>
          <a:ln/>
        </p:spPr>
        <p:txBody>
          <a:bodyPr wrap="square" lIns="0" tIns="0" rIns="0" bIns="0" rtlCol="0" anchor="t"/>
          <a:lstStyle/>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Figgou L, Bozatzis N, Kadianaki I. ‘Guilty as charged’: Intersectionality and accountability in lay talk on discrimination and violence. Br J Soc Psychol. 2023.</a:t>
            </a:r>
            <a:endParaRPr lang="en-US" sz="800" dirty="0"/>
          </a:p>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Llácer A, Zunzunegui MV, Del Amo J, Mazarrasa L, Bolůmar F. The contribution of a gender perspective to the understanding of migrants’ health. J Epidemiol Community Health. 2007;61(Suppl 2):ii4-ii10.</a:t>
            </a:r>
            <a:endParaRPr lang="en-US" sz="800" dirty="0"/>
          </a:p>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Crenshaw K. Demarginalizing the intersection of race and sex: A black feminist critique of antidiscrimination doctrine, feminist theory and antiracist politics. U Chi Legal F. 1989:139.</a:t>
            </a:r>
            <a:endParaRPr lang="en-US" sz="800" dirty="0"/>
          </a:p>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Viveros Vigoya M. La interseccionalidad: una aproximación situada a la dominación. Debate Feminista. 2016;52:1-17.</a:t>
            </a:r>
            <a:endParaRPr lang="en-US" sz="800" dirty="0"/>
          </a:p>
        </p:txBody>
      </p:sp>
      <p:sp>
        <p:nvSpPr>
          <p:cNvPr id="19" name="Text 17">
            <a:extLst>
              <a:ext uri="{FF2B5EF4-FFF2-40B4-BE49-F238E27FC236}">
                <a16:creationId xmlns:a16="http://schemas.microsoft.com/office/drawing/2014/main" id="{470B7D6C-5BB8-4C93-B97E-83E74A3EE0A1}"/>
              </a:ext>
            </a:extLst>
          </p:cNvPr>
          <p:cNvSpPr/>
          <p:nvPr/>
        </p:nvSpPr>
        <p:spPr>
          <a:xfrm>
            <a:off x="7818120" y="1773936"/>
            <a:ext cx="3977640" cy="1115568"/>
          </a:xfrm>
          <a:prstGeom prst="rect">
            <a:avLst/>
          </a:prstGeom>
          <a:noFill/>
          <a:ln/>
        </p:spPr>
        <p:txBody>
          <a:bodyPr wrap="square" lIns="0" tIns="0" rIns="0" bIns="0" rtlCol="0" anchor="t"/>
          <a:lstStyle/>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Homan P et al. Structural Intersectionality as a New Direction for Health Disparities Research. 2021 Sep;62(3):350-370. doi: 10.1177/00221465211032947.</a:t>
            </a:r>
            <a:endParaRPr lang="en-US" sz="800" dirty="0"/>
          </a:p>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Allen et al. Exploring Race, Racism, and Structural Racism in Medicine. 2023 Apr;41(2):345-350. doi: 10.1016/j.det.2022.08.005.</a:t>
            </a:r>
            <a:endParaRPr lang="en-US" sz="800" dirty="0"/>
          </a:p>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Martínez-Hernández et al. Structural competency in epidemiological research: What’s feasible, what’s tricky, and the benefits of a ‘structural turn’. 2023 Jan 7;1-14. doi: 10.1080/17441692.2023.2164903.</a:t>
            </a:r>
            <a:endParaRPr lang="en-US" sz="800" dirty="0"/>
          </a:p>
        </p:txBody>
      </p:sp>
      <p:sp>
        <p:nvSpPr>
          <p:cNvPr id="20" name="Text 18">
            <a:extLst>
              <a:ext uri="{FF2B5EF4-FFF2-40B4-BE49-F238E27FC236}">
                <a16:creationId xmlns:a16="http://schemas.microsoft.com/office/drawing/2014/main" id="{6FFFE8B1-9BC3-4937-B917-1045F43CD8CA}"/>
              </a:ext>
            </a:extLst>
          </p:cNvPr>
          <p:cNvSpPr/>
          <p:nvPr/>
        </p:nvSpPr>
        <p:spPr>
          <a:xfrm>
            <a:off x="7818120" y="2834640"/>
            <a:ext cx="3977640" cy="896112"/>
          </a:xfrm>
          <a:prstGeom prst="rect">
            <a:avLst/>
          </a:prstGeom>
          <a:noFill/>
          <a:ln/>
        </p:spPr>
        <p:txBody>
          <a:bodyPr wrap="square" lIns="0" tIns="0" rIns="0" bIns="0" rtlCol="0" anchor="t"/>
          <a:lstStyle/>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Viruell-Fuentes EA, Miranda PY, Abdulrahim S. More than culture: structural racism, intersectionality theory, and immigrant health. Soc Sci Med. 2012;75(12):2099-106.</a:t>
            </a:r>
            <a:endParaRPr lang="en-US" sz="800" dirty="0"/>
          </a:p>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Castañeda H, Carrion IV, Kline N, Tyson DM. False hope: effects of social class and health policy on oral health inequalities for migrant farmworker families. Soc Sci Med. 2010 Dec;71(11):2028-37. PMID: 20943298.</a:t>
            </a:r>
            <a:endParaRPr lang="en-US" sz="800" dirty="0"/>
          </a:p>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Informality, Social Citizenship, and Wellbeing among Migrant Workers in Costa Rica in the Context of COVID-19. Int J Environ Res Public Health. 2022;19(10):6224. PMID: 35627759.</a:t>
            </a:r>
            <a:endParaRPr lang="en-US" sz="800" dirty="0"/>
          </a:p>
        </p:txBody>
      </p:sp>
      <p:sp>
        <p:nvSpPr>
          <p:cNvPr id="21" name="Text 19">
            <a:extLst>
              <a:ext uri="{FF2B5EF4-FFF2-40B4-BE49-F238E27FC236}">
                <a16:creationId xmlns:a16="http://schemas.microsoft.com/office/drawing/2014/main" id="{A3A88E52-52CF-439C-9F7B-6A67FE5B32DD}"/>
              </a:ext>
            </a:extLst>
          </p:cNvPr>
          <p:cNvSpPr/>
          <p:nvPr/>
        </p:nvSpPr>
        <p:spPr>
          <a:xfrm>
            <a:off x="7818120" y="4014216"/>
            <a:ext cx="3977640" cy="1261872"/>
          </a:xfrm>
          <a:prstGeom prst="rect">
            <a:avLst/>
          </a:prstGeom>
          <a:noFill/>
          <a:ln/>
        </p:spPr>
        <p:txBody>
          <a:bodyPr wrap="square" lIns="0" tIns="0" rIns="0" bIns="0" rtlCol="0" anchor="t"/>
          <a:lstStyle/>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Wendel ML, Jones G Jr, Nation M, Howard T, Jackson T, Brown AA, Kerr J, Williams M, Ford N, Combs R. ‘Their heels is not helping’: Policing as a Tool of Structural Violence against Black Communities. Psychol Violence. 2022 Jul;12(4):231-240. PMID: 37187805.</a:t>
            </a:r>
            <a:endParaRPr lang="en-US" sz="800" dirty="0"/>
          </a:p>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Cordova D, Parra-Cardona JR, Blow A, Johnson DJ, Prado G, Fitzgerald HE. ‘They don’t look at what affects us’: the role of ecodevelopmental factors on alcohol and drug use among Latinos with physical disabilities. Ethn Health. 2015;20(1):66-86. PMID: 24571535.</a:t>
            </a:r>
            <a:endParaRPr lang="en-US" sz="800" dirty="0"/>
          </a:p>
        </p:txBody>
      </p:sp>
      <p:sp>
        <p:nvSpPr>
          <p:cNvPr id="22" name="Text 20">
            <a:extLst>
              <a:ext uri="{FF2B5EF4-FFF2-40B4-BE49-F238E27FC236}">
                <a16:creationId xmlns:a16="http://schemas.microsoft.com/office/drawing/2014/main" id="{6233F634-987A-44A8-8C06-2B2142A28FF7}"/>
              </a:ext>
            </a:extLst>
          </p:cNvPr>
          <p:cNvSpPr/>
          <p:nvPr/>
        </p:nvSpPr>
        <p:spPr>
          <a:xfrm>
            <a:off x="7818120" y="5157216"/>
            <a:ext cx="3977640" cy="1261872"/>
          </a:xfrm>
          <a:prstGeom prst="rect">
            <a:avLst/>
          </a:prstGeom>
          <a:noFill/>
          <a:ln/>
        </p:spPr>
        <p:txBody>
          <a:bodyPr wrap="square" lIns="0" tIns="0" rIns="0" bIns="0" rtlCol="0" anchor="t"/>
          <a:lstStyle/>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Kaufman J, Khan M, Shepard Payne J, Mancini J, Summers White Y. Transgenerational Inheritance and Systemic Racism in America. Psychiatr Res Clin Pract. 2023;5(2):60-73. PMID: 37293142.</a:t>
            </a:r>
            <a:endParaRPr lang="en-US" sz="800" dirty="0"/>
          </a:p>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Matoba N, Collins JW, Dizon M. Fetal origins of health disparities: transgenerational consequences of racism. Dev Neurosci. 2023 Jun 8. PMID: 37290414.</a:t>
            </a:r>
            <a:endParaRPr lang="en-US" sz="800" dirty="0"/>
          </a:p>
          <a:p>
            <a:pPr marL="342900" indent="-342900" algn="l">
              <a:lnSpc>
                <a:spcPct val="95000"/>
              </a:lnSpc>
              <a:spcAft>
                <a:spcPts val="200"/>
              </a:spcAft>
              <a:buSzPct val="100000"/>
              <a:buChar char="•"/>
            </a:pPr>
            <a:r>
              <a:rPr lang="en-US" sz="800" dirty="0">
                <a:solidFill>
                  <a:srgbClr val="3A3A3A"/>
                </a:solidFill>
                <a:latin typeface="Calibri" pitchFamily="34" charset="0"/>
                <a:ea typeface="Calibri" pitchFamily="34" charset="-122"/>
                <a:cs typeface="Calibri" pitchFamily="34" charset="-120"/>
              </a:rPr>
              <a:t>Edwards T, McManarnna N, King B. The absence of language: A critical race discourse analysis of Ontario’s child welfare legislation and the impacts on Black families. Child Abuse Negl. 2023;143:106249. PMID: 37290205.</a:t>
            </a:r>
            <a:endParaRPr lang="en-US" sz="800" dirty="0"/>
          </a:p>
        </p:txBody>
      </p:sp>
      <p:sp>
        <p:nvSpPr>
          <p:cNvPr id="23" name="Text 21">
            <a:extLst>
              <a:ext uri="{FF2B5EF4-FFF2-40B4-BE49-F238E27FC236}">
                <a16:creationId xmlns:a16="http://schemas.microsoft.com/office/drawing/2014/main" id="{B646785E-A2E1-4FF2-80A0-C461D97AA966}"/>
              </a:ext>
            </a:extLst>
          </p:cNvPr>
          <p:cNvSpPr/>
          <p:nvPr/>
        </p:nvSpPr>
        <p:spPr>
          <a:xfrm>
            <a:off x="11338560" y="6419088"/>
            <a:ext cx="457200" cy="256032"/>
          </a:xfrm>
          <a:prstGeom prst="rect">
            <a:avLst/>
          </a:prstGeom>
          <a:noFill/>
          <a:ln/>
        </p:spPr>
        <p:txBody>
          <a:bodyPr wrap="square" lIns="0" tIns="0" rIns="0" bIns="0" rtlCol="0" anchor="ctr"/>
          <a:lstStyle/>
          <a:p>
            <a:pPr marL="0" indent="0" algn="r">
              <a:buNone/>
            </a:pPr>
            <a:r>
              <a:rPr lang="en-US" sz="1100" dirty="0">
                <a:solidFill>
                  <a:srgbClr val="3A3A3A"/>
                </a:solidFill>
                <a:latin typeface="Calibri" pitchFamily="34" charset="0"/>
                <a:ea typeface="Calibri" pitchFamily="34" charset="-122"/>
                <a:cs typeface="Calibri" pitchFamily="34" charset="-120"/>
              </a:rPr>
              <a:t>14</a:t>
            </a:r>
            <a:endParaRPr lang="en-US" sz="1100" dirty="0"/>
          </a:p>
        </p:txBody>
      </p:sp>
    </p:spTree>
    <p:extLst>
      <p:ext uri="{BB962C8B-B14F-4D97-AF65-F5344CB8AC3E}">
        <p14:creationId xmlns:p14="http://schemas.microsoft.com/office/powerpoint/2010/main" val="373888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18" grpId="0" animBg="1"/>
      <p:bldP spid="20" grpId="0" animBg="1"/>
      <p:bldP spid="22" grpId="0" animBg="1"/>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5_paine.jpg"/>
          <p:cNvPicPr>
            <a:picLocks noChangeAspect="1"/>
          </p:cNvPicPr>
          <p:nvPr/>
        </p:nvPicPr>
        <p:blipFill>
          <a:blip r:embed="rId3"/>
          <a:stretch>
            <a:fillRect/>
          </a:stretch>
        </p:blipFill>
        <p:spPr>
          <a:xfrm>
            <a:off x="0" y="0"/>
            <a:ext cx="12191695" cy="6858000"/>
          </a:xfrm>
          <a:prstGeom prst="rect">
            <a:avLst/>
          </a:prstGeom>
        </p:spPr>
      </p:pic>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sz="900" b="1" dirty="0">
                <a:solidFill>
                  <a:srgbClr val="FFFFFF"/>
                </a:solidFill>
                <a:latin typeface="Calibri"/>
              </a:rPr>
              <a:t>1</a:t>
            </a:r>
            <a:r>
              <a:rPr lang="es-CL" sz="900" b="1" dirty="0">
                <a:solidFill>
                  <a:srgbClr val="FFFFFF"/>
                </a:solidFill>
                <a:latin typeface="Calibri"/>
              </a:rPr>
              <a:t>7</a:t>
            </a:r>
            <a:endParaRPr lang="en-US" sz="900" dirty="0"/>
          </a:p>
        </p:txBody>
      </p:sp>
      <p:sp>
        <p:nvSpPr>
          <p:cNvPr id="4" name="Text 2"/>
          <p:cNvSpPr/>
          <p:nvPr/>
        </p:nvSpPr>
        <p:spPr>
          <a:xfrm>
            <a:off x="548639" y="384048"/>
            <a:ext cx="10475531" cy="1198172"/>
          </a:xfrm>
          <a:prstGeom prst="rect">
            <a:avLst/>
          </a:prstGeom>
          <a:noFill/>
          <a:ln/>
        </p:spPr>
        <p:txBody>
          <a:bodyPr wrap="square" lIns="0" tIns="0" rIns="0" bIns="0" rtlCol="0" anchor="ctr"/>
          <a:lstStyle/>
          <a:p>
            <a:pPr marL="0" indent="0">
              <a:buNone/>
            </a:pPr>
            <a:r>
              <a:rPr lang="en-US" sz="3200" b="1" kern="0" spc="300" dirty="0">
                <a:solidFill>
                  <a:srgbClr val="FFFFFF"/>
                </a:solidFill>
                <a:latin typeface="Calibri" pitchFamily="34" charset="0"/>
                <a:ea typeface="Calibri" pitchFamily="34" charset="-122"/>
                <a:cs typeface="Calibri" pitchFamily="34" charset="-120"/>
              </a:rPr>
              <a:t>FROM OUR OWN RESEARCH IN CHILE AND LAC</a:t>
            </a:r>
            <a:endParaRPr lang="en-US" sz="3200" dirty="0"/>
          </a:p>
        </p:txBody>
      </p:sp>
      <p:sp>
        <p:nvSpPr>
          <p:cNvPr id="6" name="TextBox 5"/>
          <p:cNvSpPr txBox="1"/>
          <p:nvPr/>
        </p:nvSpPr>
        <p:spPr>
          <a:xfrm>
            <a:off x="658368" y="2331720"/>
            <a:ext cx="5852160" cy="1828800"/>
          </a:xfrm>
          <a:prstGeom prst="rect">
            <a:avLst/>
          </a:prstGeom>
          <a:noFill/>
        </p:spPr>
        <p:txBody>
          <a:bodyPr wrap="square" lIns="0" tIns="0" rIns="0" bIns="0" anchor="t">
            <a:spAutoFit/>
          </a:bodyPr>
          <a:lstStyle/>
          <a:p>
            <a:pPr algn="l">
              <a:lnSpc>
                <a:spcPct val="98000"/>
              </a:lnSpc>
            </a:pPr>
            <a:r>
              <a:rPr sz="4000" b="1" i="0">
                <a:solidFill>
                  <a:srgbClr val="FFFFFF"/>
                </a:solidFill>
                <a:latin typeface="Cambria"/>
              </a:rPr>
              <a:t>From our own research</a:t>
            </a:r>
          </a:p>
        </p:txBody>
      </p:sp>
      <p:sp>
        <p:nvSpPr>
          <p:cNvPr id="7" name="TextBox 6"/>
          <p:cNvSpPr txBox="1"/>
          <p:nvPr/>
        </p:nvSpPr>
        <p:spPr>
          <a:xfrm>
            <a:off x="676656" y="4297680"/>
            <a:ext cx="5669280" cy="457200"/>
          </a:xfrm>
          <a:prstGeom prst="rect">
            <a:avLst/>
          </a:prstGeom>
          <a:noFill/>
        </p:spPr>
        <p:txBody>
          <a:bodyPr wrap="square" lIns="0" tIns="0" rIns="0" bIns="0" anchor="t">
            <a:spAutoFit/>
          </a:bodyPr>
          <a:lstStyle/>
          <a:p>
            <a:pPr algn="l"/>
            <a:r>
              <a:rPr sz="1700" b="0" i="1">
                <a:solidFill>
                  <a:srgbClr val="EAF3F3"/>
                </a:solidFill>
                <a:latin typeface="Cambria"/>
              </a:rPr>
              <a:t>Chile &amp; LAC · CeSGI–UDD</a:t>
            </a:r>
          </a:p>
        </p:txBody>
      </p:sp>
      <p:sp>
        <p:nvSpPr>
          <p:cNvPr id="8" name="TextBox 7"/>
          <p:cNvSpPr txBox="1"/>
          <p:nvPr/>
        </p:nvSpPr>
        <p:spPr>
          <a:xfrm>
            <a:off x="658368" y="6400800"/>
            <a:ext cx="8686800" cy="274320"/>
          </a:xfrm>
          <a:prstGeom prst="rect">
            <a:avLst/>
          </a:prstGeom>
          <a:noFill/>
        </p:spPr>
        <p:txBody>
          <a:bodyPr wrap="square" lIns="0" tIns="0" rIns="0" bIns="0" anchor="t">
            <a:spAutoFit/>
          </a:bodyPr>
          <a:lstStyle/>
          <a:p>
            <a:pPr algn="l"/>
            <a:r>
              <a:rPr sz="800" b="0" i="0">
                <a:solidFill>
                  <a:srgbClr val="FFFFFF"/>
                </a:solidFill>
                <a:latin typeface="Calibri"/>
              </a:rPr>
              <a:t>Torres del Paine, Chile  ·  Photo: Pedro Szekely from Los Angeles, USA, CC BY-SA 2.0 — Wikimedia Commons</a:t>
            </a:r>
          </a:p>
        </p:txBody>
      </p:sp>
      <p:sp>
        <p:nvSpPr>
          <p:cNvPr id="9" name="TextBox 8"/>
          <p:cNvSpPr txBox="1"/>
          <p:nvPr/>
        </p:nvSpPr>
        <p:spPr>
          <a:xfrm>
            <a:off x="658368" y="6565392"/>
            <a:ext cx="10789920" cy="182880"/>
          </a:xfrm>
          <a:prstGeom prst="rect">
            <a:avLst/>
          </a:prstGeom>
          <a:noFill/>
        </p:spPr>
        <p:txBody>
          <a:bodyPr wrap="square" lIns="0" tIns="0" rIns="0" bIns="0" anchor="t">
            <a:spAutoFit/>
          </a:bodyPr>
          <a:lstStyle/>
          <a:p>
            <a:pPr algn="l"/>
            <a:r>
              <a:rPr sz="700" b="0" i="0">
                <a:solidFill>
                  <a:srgbClr val="D7E0E0"/>
                </a:solidFill>
                <a:latin typeface="Calibri"/>
              </a:rPr>
              <a:t>https://commons.wikimedia.org/wiki/File:Cuernos_del_Paine_in_Torres_del_Paine_National_Park.jpg</a:t>
            </a:r>
          </a:p>
        </p:txBody>
      </p:sp>
    </p:spTree>
    <p:extLst>
      <p:ext uri="{BB962C8B-B14F-4D97-AF65-F5344CB8AC3E}">
        <p14:creationId xmlns:p14="http://schemas.microsoft.com/office/powerpoint/2010/main" val="1427384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564647"/>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solidFill>
                  <a:srgbClr val="0E6E78"/>
                </a:solidFill>
                <a:latin typeface="Calibri"/>
              </a:rPr>
              <a:t>18</a:t>
            </a:r>
            <a:endParaRPr lang="en-US" sz="12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EVIDENCE FROM CESGI–UDD  ·  1 OF 2</a:t>
            </a:r>
            <a:endParaRPr lang="en-US" sz="1600" dirty="0"/>
          </a:p>
        </p:txBody>
      </p:sp>
      <p:sp>
        <p:nvSpPr>
          <p:cNvPr id="5" name="Text 3"/>
          <p:cNvSpPr/>
          <p:nvPr/>
        </p:nvSpPr>
        <p:spPr>
          <a:xfrm>
            <a:off x="548640" y="849499"/>
            <a:ext cx="11064240" cy="822960"/>
          </a:xfrm>
          <a:prstGeom prst="rect">
            <a:avLst/>
          </a:prstGeom>
          <a:noFill/>
          <a:ln/>
        </p:spPr>
        <p:txBody>
          <a:bodyPr wrap="square" lIns="0" tIns="0" rIns="0" bIns="0" rtlCol="0" anchor="ctr"/>
          <a:lstStyle/>
          <a:p>
            <a:pPr marL="0" indent="0">
              <a:lnSpc>
                <a:spcPct val="98000"/>
              </a:lnSpc>
              <a:buNone/>
            </a:pPr>
            <a:r>
              <a:rPr lang="en-US" sz="2800" b="1" dirty="0">
                <a:solidFill>
                  <a:schemeClr val="accent6">
                    <a:lumMod val="75000"/>
                  </a:schemeClr>
                </a:solidFill>
                <a:latin typeface="Cambria" pitchFamily="34" charset="0"/>
                <a:ea typeface="Cambria" pitchFamily="34" charset="-122"/>
              </a:rPr>
              <a:t>From exclusion to HIV acquisition — migrant and forcibly displaced women and young people</a:t>
            </a:r>
          </a:p>
        </p:txBody>
      </p:sp>
      <p:sp>
        <p:nvSpPr>
          <p:cNvPr id="7" name="Text 5"/>
          <p:cNvSpPr/>
          <p:nvPr/>
        </p:nvSpPr>
        <p:spPr>
          <a:xfrm>
            <a:off x="2956270" y="2216238"/>
            <a:ext cx="2673096" cy="237744"/>
          </a:xfrm>
          <a:prstGeom prst="rect">
            <a:avLst/>
          </a:prstGeom>
          <a:noFill/>
          <a:ln/>
        </p:spPr>
        <p:txBody>
          <a:bodyPr wrap="square" lIns="0" tIns="0" rIns="0" bIns="0" rtlCol="0" anchor="ctr"/>
          <a:lstStyle/>
          <a:p>
            <a:pPr marL="0" indent="0" algn="ctr">
              <a:buNone/>
            </a:pPr>
            <a:r>
              <a:rPr lang="en-US" b="1" kern="0" spc="100" dirty="0">
                <a:solidFill>
                  <a:srgbClr val="0A4F57"/>
                </a:solidFill>
                <a:latin typeface="Calibri" pitchFamily="34" charset="0"/>
                <a:ea typeface="Calibri" pitchFamily="34" charset="-122"/>
                <a:cs typeface="Calibri" pitchFamily="34" charset="-120"/>
              </a:rPr>
              <a:t>STRUCTURAL DRIVER</a:t>
            </a:r>
            <a:endParaRPr lang="en-US" dirty="0"/>
          </a:p>
        </p:txBody>
      </p:sp>
      <p:sp>
        <p:nvSpPr>
          <p:cNvPr id="8" name="Text 6"/>
          <p:cNvSpPr/>
          <p:nvPr/>
        </p:nvSpPr>
        <p:spPr>
          <a:xfrm>
            <a:off x="5940262" y="2216238"/>
            <a:ext cx="2673096" cy="237744"/>
          </a:xfrm>
          <a:prstGeom prst="rect">
            <a:avLst/>
          </a:prstGeom>
          <a:noFill/>
          <a:ln/>
        </p:spPr>
        <p:txBody>
          <a:bodyPr wrap="square" lIns="0" tIns="0" rIns="0" bIns="0" rtlCol="0" anchor="ctr"/>
          <a:lstStyle/>
          <a:p>
            <a:pPr marL="0" indent="0" algn="ctr">
              <a:buNone/>
            </a:pPr>
            <a:r>
              <a:rPr lang="en-US" b="1" kern="0" spc="100" dirty="0">
                <a:solidFill>
                  <a:srgbClr val="0A4F57"/>
                </a:solidFill>
                <a:latin typeface="Calibri" pitchFamily="34" charset="0"/>
                <a:ea typeface="Calibri" pitchFamily="34" charset="-122"/>
                <a:cs typeface="Calibri" pitchFamily="34" charset="-120"/>
              </a:rPr>
              <a:t>MECHANISM / PATHWAY</a:t>
            </a:r>
            <a:endParaRPr lang="en-US" dirty="0"/>
          </a:p>
        </p:txBody>
      </p:sp>
      <p:sp>
        <p:nvSpPr>
          <p:cNvPr id="9" name="Text 7"/>
          <p:cNvSpPr/>
          <p:nvPr/>
        </p:nvSpPr>
        <p:spPr>
          <a:xfrm>
            <a:off x="8924254" y="2216238"/>
            <a:ext cx="2673096" cy="237744"/>
          </a:xfrm>
          <a:prstGeom prst="rect">
            <a:avLst/>
          </a:prstGeom>
          <a:noFill/>
          <a:ln/>
        </p:spPr>
        <p:txBody>
          <a:bodyPr wrap="square" lIns="0" tIns="0" rIns="0" bIns="0" rtlCol="0" anchor="ctr"/>
          <a:lstStyle/>
          <a:p>
            <a:pPr marL="0" indent="0" algn="ctr">
              <a:buNone/>
            </a:pPr>
            <a:r>
              <a:rPr lang="en-US" b="1" kern="0" spc="100" dirty="0">
                <a:solidFill>
                  <a:srgbClr val="B23A2F"/>
                </a:solidFill>
                <a:latin typeface="Calibri" pitchFamily="34" charset="0"/>
                <a:ea typeface="Calibri" pitchFamily="34" charset="-122"/>
                <a:cs typeface="Calibri" pitchFamily="34" charset="-120"/>
              </a:rPr>
              <a:t>HIV OUTCOME</a:t>
            </a:r>
            <a:endParaRPr lang="en-US" dirty="0"/>
          </a:p>
        </p:txBody>
      </p:sp>
      <p:sp>
        <p:nvSpPr>
          <p:cNvPr id="10" name="Shape 8"/>
          <p:cNvSpPr/>
          <p:nvPr/>
        </p:nvSpPr>
        <p:spPr>
          <a:xfrm>
            <a:off x="523966" y="2764878"/>
            <a:ext cx="146304" cy="146304"/>
          </a:xfrm>
          <a:prstGeom prst="ellipse">
            <a:avLst/>
          </a:prstGeom>
          <a:solidFill>
            <a:srgbClr val="0E6E78"/>
          </a:solidFill>
          <a:ln/>
        </p:spPr>
      </p:sp>
      <p:sp>
        <p:nvSpPr>
          <p:cNvPr id="11" name="Text 9"/>
          <p:cNvSpPr/>
          <p:nvPr/>
        </p:nvSpPr>
        <p:spPr>
          <a:xfrm>
            <a:off x="761710" y="2673438"/>
            <a:ext cx="2011680" cy="329184"/>
          </a:xfrm>
          <a:prstGeom prst="rect">
            <a:avLst/>
          </a:prstGeom>
          <a:noFill/>
          <a:ln/>
        </p:spPr>
        <p:txBody>
          <a:bodyPr wrap="square" lIns="0" tIns="0" rIns="0" bIns="0" rtlCol="0" anchor="ctr"/>
          <a:lstStyle/>
          <a:p>
            <a:pPr marL="0" indent="0">
              <a:lnSpc>
                <a:spcPct val="90000"/>
              </a:lnSpc>
              <a:buNone/>
            </a:pPr>
            <a:r>
              <a:rPr lang="en-US" b="1" dirty="0">
                <a:solidFill>
                  <a:srgbClr val="1B2B2E"/>
                </a:solidFill>
                <a:latin typeface="Cambria" pitchFamily="34" charset="0"/>
                <a:ea typeface="Cambria" pitchFamily="34" charset="-122"/>
                <a:cs typeface="Cambria" pitchFamily="34" charset="-120"/>
              </a:rPr>
              <a:t>Pregnant migrant women</a:t>
            </a:r>
            <a:endParaRPr lang="en-US" dirty="0"/>
          </a:p>
        </p:txBody>
      </p:sp>
      <p:sp>
        <p:nvSpPr>
          <p:cNvPr id="12" name="Text 10"/>
          <p:cNvSpPr/>
          <p:nvPr/>
        </p:nvSpPr>
        <p:spPr>
          <a:xfrm>
            <a:off x="761710" y="3020910"/>
            <a:ext cx="2011680" cy="274320"/>
          </a:xfrm>
          <a:prstGeom prst="rect">
            <a:avLst/>
          </a:prstGeom>
          <a:noFill/>
          <a:ln/>
        </p:spPr>
        <p:txBody>
          <a:bodyPr wrap="square" lIns="0" tIns="0" rIns="0" bIns="0" rtlCol="0" anchor="t"/>
          <a:lstStyle/>
          <a:p>
            <a:pPr marL="0" indent="0">
              <a:lnSpc>
                <a:spcPct val="90000"/>
              </a:lnSpc>
              <a:buNone/>
            </a:pPr>
            <a:r>
              <a:rPr lang="en-US" sz="1100" i="1" dirty="0">
                <a:solidFill>
                  <a:srgbClr val="5E6E71"/>
                </a:solidFill>
                <a:latin typeface="Calibri" pitchFamily="34" charset="0"/>
                <a:ea typeface="Calibri" pitchFamily="34" charset="-122"/>
                <a:cs typeface="Calibri" pitchFamily="34" charset="-120"/>
              </a:rPr>
              <a:t>Cabieses, Sepúlveda &amp; Obach, Rev Chil Pediatr 2020</a:t>
            </a:r>
            <a:endParaRPr lang="en-US" sz="1100" dirty="0"/>
          </a:p>
        </p:txBody>
      </p:sp>
      <p:sp>
        <p:nvSpPr>
          <p:cNvPr id="13" name="Shape 11"/>
          <p:cNvSpPr/>
          <p:nvPr/>
        </p:nvSpPr>
        <p:spPr>
          <a:xfrm>
            <a:off x="2956270" y="2655150"/>
            <a:ext cx="2673096" cy="676656"/>
          </a:xfrm>
          <a:prstGeom prst="roundRect">
            <a:avLst>
              <a:gd name="adj" fmla="val 8108"/>
            </a:avLst>
          </a:prstGeom>
          <a:solidFill>
            <a:srgbClr val="F1F6F6"/>
          </a:solidFill>
          <a:ln w="12700">
            <a:solidFill>
              <a:srgbClr val="D7E0E0"/>
            </a:solidFill>
            <a:prstDash val="solid"/>
          </a:ln>
        </p:spPr>
      </p:sp>
      <p:sp>
        <p:nvSpPr>
          <p:cNvPr id="14" name="Text 12"/>
          <p:cNvSpPr/>
          <p:nvPr/>
        </p:nvSpPr>
        <p:spPr>
          <a:xfrm>
            <a:off x="3065998" y="2655150"/>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Irregular status, language &amp; cultural distance</a:t>
            </a:r>
            <a:endParaRPr lang="en-US" dirty="0"/>
          </a:p>
        </p:txBody>
      </p:sp>
      <p:sp>
        <p:nvSpPr>
          <p:cNvPr id="15" name="Text 13"/>
          <p:cNvSpPr/>
          <p:nvPr/>
        </p:nvSpPr>
        <p:spPr>
          <a:xfrm>
            <a:off x="5629366" y="2655150"/>
            <a:ext cx="310896" cy="676656"/>
          </a:xfrm>
          <a:prstGeom prst="rect">
            <a:avLst/>
          </a:prstGeom>
          <a:noFill/>
          <a:ln/>
        </p:spPr>
        <p:txBody>
          <a:bodyPr wrap="square" lIns="0" tIns="0" rIns="0" bIns="0" rtlCol="0" anchor="ctr"/>
          <a:lstStyle/>
          <a:p>
            <a:pPr marL="0" indent="0" algn="ctr">
              <a:buNone/>
            </a:pPr>
            <a:r>
              <a:rPr lang="en-US" sz="4000" b="1" dirty="0">
                <a:solidFill>
                  <a:srgbClr val="0E6E78"/>
                </a:solidFill>
                <a:latin typeface="Calibri" pitchFamily="34" charset="0"/>
                <a:ea typeface="Calibri" pitchFamily="34" charset="-122"/>
                <a:cs typeface="Calibri" pitchFamily="34" charset="-120"/>
              </a:rPr>
              <a:t>→</a:t>
            </a:r>
            <a:endParaRPr lang="en-US" sz="4000" dirty="0"/>
          </a:p>
        </p:txBody>
      </p:sp>
      <p:sp>
        <p:nvSpPr>
          <p:cNvPr id="16" name="Shape 14"/>
          <p:cNvSpPr/>
          <p:nvPr/>
        </p:nvSpPr>
        <p:spPr>
          <a:xfrm>
            <a:off x="5940262" y="2655150"/>
            <a:ext cx="2673096" cy="676656"/>
          </a:xfrm>
          <a:prstGeom prst="roundRect">
            <a:avLst>
              <a:gd name="adj" fmla="val 8108"/>
            </a:avLst>
          </a:prstGeom>
          <a:solidFill>
            <a:srgbClr val="EAF3F3"/>
          </a:solidFill>
          <a:ln w="12700">
            <a:solidFill>
              <a:srgbClr val="D7E0E0"/>
            </a:solidFill>
            <a:prstDash val="solid"/>
          </a:ln>
        </p:spPr>
      </p:sp>
      <p:sp>
        <p:nvSpPr>
          <p:cNvPr id="17" name="Text 15"/>
          <p:cNvSpPr/>
          <p:nvPr/>
        </p:nvSpPr>
        <p:spPr>
          <a:xfrm>
            <a:off x="6049990" y="2655150"/>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Late or missed antenatal HIV screening</a:t>
            </a:r>
            <a:endParaRPr lang="en-US" dirty="0"/>
          </a:p>
        </p:txBody>
      </p:sp>
      <p:sp>
        <p:nvSpPr>
          <p:cNvPr id="18" name="Text 16"/>
          <p:cNvSpPr/>
          <p:nvPr/>
        </p:nvSpPr>
        <p:spPr>
          <a:xfrm>
            <a:off x="8613358" y="2655150"/>
            <a:ext cx="310896" cy="676656"/>
          </a:xfrm>
          <a:prstGeom prst="rect">
            <a:avLst/>
          </a:prstGeom>
          <a:noFill/>
          <a:ln/>
        </p:spPr>
        <p:txBody>
          <a:bodyPr wrap="square" lIns="0" tIns="0" rIns="0" bIns="0" rtlCol="0" anchor="ctr"/>
          <a:lstStyle/>
          <a:p>
            <a:pPr marL="0" indent="0" algn="ctr">
              <a:buNone/>
            </a:pPr>
            <a:r>
              <a:rPr lang="en-US" sz="4000" b="1" dirty="0">
                <a:solidFill>
                  <a:srgbClr val="0E6E78"/>
                </a:solidFill>
                <a:latin typeface="Calibri" pitchFamily="34" charset="0"/>
                <a:ea typeface="Calibri" pitchFamily="34" charset="-122"/>
                <a:cs typeface="Calibri" pitchFamily="34" charset="-120"/>
              </a:rPr>
              <a:t>→</a:t>
            </a:r>
            <a:endParaRPr lang="en-US" sz="4000" dirty="0"/>
          </a:p>
        </p:txBody>
      </p:sp>
      <p:sp>
        <p:nvSpPr>
          <p:cNvPr id="19" name="Shape 17"/>
          <p:cNvSpPr/>
          <p:nvPr/>
        </p:nvSpPr>
        <p:spPr>
          <a:xfrm>
            <a:off x="8924254" y="2655150"/>
            <a:ext cx="2673096" cy="676656"/>
          </a:xfrm>
          <a:prstGeom prst="roundRect">
            <a:avLst>
              <a:gd name="adj" fmla="val 8108"/>
            </a:avLst>
          </a:prstGeom>
          <a:solidFill>
            <a:srgbClr val="F7ECEA"/>
          </a:solidFill>
          <a:ln w="12700">
            <a:solidFill>
              <a:srgbClr val="D7E0E0"/>
            </a:solidFill>
            <a:prstDash val="solid"/>
          </a:ln>
        </p:spPr>
      </p:sp>
      <p:sp>
        <p:nvSpPr>
          <p:cNvPr id="20" name="Text 18"/>
          <p:cNvSpPr/>
          <p:nvPr/>
        </p:nvSpPr>
        <p:spPr>
          <a:xfrm>
            <a:off x="9033982" y="2655150"/>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Vertical (mother-to-child) transmission</a:t>
            </a:r>
            <a:endParaRPr lang="en-US" dirty="0"/>
          </a:p>
        </p:txBody>
      </p:sp>
      <p:sp>
        <p:nvSpPr>
          <p:cNvPr id="21" name="Shape 19"/>
          <p:cNvSpPr/>
          <p:nvPr/>
        </p:nvSpPr>
        <p:spPr>
          <a:xfrm>
            <a:off x="523966" y="4049610"/>
            <a:ext cx="146304" cy="146304"/>
          </a:xfrm>
          <a:prstGeom prst="ellipse">
            <a:avLst/>
          </a:prstGeom>
          <a:solidFill>
            <a:srgbClr val="0E6E78"/>
          </a:solidFill>
          <a:ln/>
        </p:spPr>
      </p:sp>
      <p:sp>
        <p:nvSpPr>
          <p:cNvPr id="22" name="Text 20"/>
          <p:cNvSpPr/>
          <p:nvPr/>
        </p:nvSpPr>
        <p:spPr>
          <a:xfrm>
            <a:off x="761710" y="3958170"/>
            <a:ext cx="2011680" cy="329184"/>
          </a:xfrm>
          <a:prstGeom prst="rect">
            <a:avLst/>
          </a:prstGeom>
          <a:noFill/>
          <a:ln/>
        </p:spPr>
        <p:txBody>
          <a:bodyPr wrap="square" lIns="0" tIns="0" rIns="0" bIns="0" rtlCol="0" anchor="ctr"/>
          <a:lstStyle/>
          <a:p>
            <a:pPr marL="0" indent="0">
              <a:lnSpc>
                <a:spcPct val="90000"/>
              </a:lnSpc>
              <a:buNone/>
            </a:pPr>
            <a:r>
              <a:rPr lang="en-US" b="1" dirty="0">
                <a:solidFill>
                  <a:srgbClr val="1B2B2E"/>
                </a:solidFill>
                <a:latin typeface="Cambria" pitchFamily="34" charset="0"/>
                <a:ea typeface="Cambria" pitchFamily="34" charset="-122"/>
                <a:cs typeface="Cambria" pitchFamily="34" charset="-120"/>
              </a:rPr>
              <a:t>Young migrants’ SRH</a:t>
            </a:r>
            <a:endParaRPr lang="en-US" dirty="0"/>
          </a:p>
        </p:txBody>
      </p:sp>
      <p:sp>
        <p:nvSpPr>
          <p:cNvPr id="23" name="Text 21"/>
          <p:cNvSpPr/>
          <p:nvPr/>
        </p:nvSpPr>
        <p:spPr>
          <a:xfrm>
            <a:off x="761710" y="4305642"/>
            <a:ext cx="2011680" cy="274320"/>
          </a:xfrm>
          <a:prstGeom prst="rect">
            <a:avLst/>
          </a:prstGeom>
          <a:noFill/>
          <a:ln/>
        </p:spPr>
        <p:txBody>
          <a:bodyPr wrap="square" lIns="0" tIns="0" rIns="0" bIns="0" rtlCol="0" anchor="t"/>
          <a:lstStyle/>
          <a:p>
            <a:pPr marL="0" indent="0">
              <a:lnSpc>
                <a:spcPct val="90000"/>
              </a:lnSpc>
              <a:buNone/>
            </a:pPr>
            <a:r>
              <a:rPr lang="en-US" sz="1100" i="1" dirty="0">
                <a:solidFill>
                  <a:srgbClr val="5E6E71"/>
                </a:solidFill>
                <a:latin typeface="Calibri" pitchFamily="34" charset="0"/>
                <a:ea typeface="Calibri" pitchFamily="34" charset="-122"/>
                <a:cs typeface="Calibri" pitchFamily="34" charset="-120"/>
              </a:rPr>
              <a:t>Obach et al., BMC Public Health 2024</a:t>
            </a:r>
            <a:endParaRPr lang="en-US" sz="1100" dirty="0"/>
          </a:p>
        </p:txBody>
      </p:sp>
      <p:sp>
        <p:nvSpPr>
          <p:cNvPr id="24" name="Shape 22"/>
          <p:cNvSpPr/>
          <p:nvPr/>
        </p:nvSpPr>
        <p:spPr>
          <a:xfrm>
            <a:off x="2956270" y="3939882"/>
            <a:ext cx="2673096" cy="676656"/>
          </a:xfrm>
          <a:prstGeom prst="roundRect">
            <a:avLst>
              <a:gd name="adj" fmla="val 8108"/>
            </a:avLst>
          </a:prstGeom>
          <a:solidFill>
            <a:srgbClr val="F1F6F6"/>
          </a:solidFill>
          <a:ln w="12700">
            <a:solidFill>
              <a:srgbClr val="D7E0E0"/>
            </a:solidFill>
            <a:prstDash val="solid"/>
          </a:ln>
        </p:spPr>
      </p:sp>
      <p:sp>
        <p:nvSpPr>
          <p:cNvPr id="25" name="Text 23"/>
          <p:cNvSpPr/>
          <p:nvPr/>
        </p:nvSpPr>
        <p:spPr>
          <a:xfrm>
            <a:off x="3065998" y="3939882"/>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Heteronormative, pregnancy-only services</a:t>
            </a:r>
            <a:endParaRPr lang="en-US" dirty="0"/>
          </a:p>
        </p:txBody>
      </p:sp>
      <p:sp>
        <p:nvSpPr>
          <p:cNvPr id="26" name="Text 24"/>
          <p:cNvSpPr/>
          <p:nvPr/>
        </p:nvSpPr>
        <p:spPr>
          <a:xfrm>
            <a:off x="5629366" y="3939882"/>
            <a:ext cx="310896" cy="676656"/>
          </a:xfrm>
          <a:prstGeom prst="rect">
            <a:avLst/>
          </a:prstGeom>
          <a:noFill/>
          <a:ln/>
        </p:spPr>
        <p:txBody>
          <a:bodyPr wrap="square" lIns="0" tIns="0" rIns="0" bIns="0" rtlCol="0" anchor="ctr"/>
          <a:lstStyle/>
          <a:p>
            <a:pPr marL="0" indent="0" algn="ctr">
              <a:buNone/>
            </a:pPr>
            <a:r>
              <a:rPr lang="en-US" sz="4000" b="1" dirty="0">
                <a:solidFill>
                  <a:srgbClr val="0E6E78"/>
                </a:solidFill>
                <a:latin typeface="Calibri" pitchFamily="34" charset="0"/>
                <a:ea typeface="Calibri" pitchFamily="34" charset="-122"/>
                <a:cs typeface="Calibri" pitchFamily="34" charset="-120"/>
              </a:rPr>
              <a:t>→</a:t>
            </a:r>
            <a:endParaRPr lang="en-US" sz="4000" dirty="0"/>
          </a:p>
        </p:txBody>
      </p:sp>
      <p:sp>
        <p:nvSpPr>
          <p:cNvPr id="27" name="Shape 25"/>
          <p:cNvSpPr/>
          <p:nvPr/>
        </p:nvSpPr>
        <p:spPr>
          <a:xfrm>
            <a:off x="5940262" y="3939882"/>
            <a:ext cx="2673096" cy="676656"/>
          </a:xfrm>
          <a:prstGeom prst="roundRect">
            <a:avLst>
              <a:gd name="adj" fmla="val 8108"/>
            </a:avLst>
          </a:prstGeom>
          <a:solidFill>
            <a:srgbClr val="EAF3F3"/>
          </a:solidFill>
          <a:ln w="12700">
            <a:solidFill>
              <a:srgbClr val="D7E0E0"/>
            </a:solidFill>
            <a:prstDash val="solid"/>
          </a:ln>
        </p:spPr>
      </p:sp>
      <p:sp>
        <p:nvSpPr>
          <p:cNvPr id="28" name="Text 26"/>
          <p:cNvSpPr/>
          <p:nvPr/>
        </p:nvSpPr>
        <p:spPr>
          <a:xfrm>
            <a:off x="6049990" y="3939882"/>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‘Risk / lack of self-care’ narratives → disengagement</a:t>
            </a:r>
            <a:endParaRPr lang="en-US" dirty="0"/>
          </a:p>
        </p:txBody>
      </p:sp>
      <p:sp>
        <p:nvSpPr>
          <p:cNvPr id="29" name="Text 27"/>
          <p:cNvSpPr/>
          <p:nvPr/>
        </p:nvSpPr>
        <p:spPr>
          <a:xfrm>
            <a:off x="8613358" y="3939882"/>
            <a:ext cx="310896" cy="676656"/>
          </a:xfrm>
          <a:prstGeom prst="rect">
            <a:avLst/>
          </a:prstGeom>
          <a:noFill/>
          <a:ln/>
        </p:spPr>
        <p:txBody>
          <a:bodyPr wrap="square" lIns="0" tIns="0" rIns="0" bIns="0" rtlCol="0" anchor="ctr"/>
          <a:lstStyle/>
          <a:p>
            <a:pPr marL="0" indent="0" algn="ctr">
              <a:buNone/>
            </a:pPr>
            <a:r>
              <a:rPr lang="en-US" sz="4000" b="1" dirty="0">
                <a:solidFill>
                  <a:srgbClr val="0E6E78"/>
                </a:solidFill>
                <a:latin typeface="Calibri" pitchFamily="34" charset="0"/>
                <a:ea typeface="Calibri" pitchFamily="34" charset="-122"/>
                <a:cs typeface="Calibri" pitchFamily="34" charset="-120"/>
              </a:rPr>
              <a:t>→</a:t>
            </a:r>
            <a:endParaRPr lang="en-US" sz="4000" dirty="0"/>
          </a:p>
        </p:txBody>
      </p:sp>
      <p:sp>
        <p:nvSpPr>
          <p:cNvPr id="30" name="Shape 28"/>
          <p:cNvSpPr/>
          <p:nvPr/>
        </p:nvSpPr>
        <p:spPr>
          <a:xfrm>
            <a:off x="8924254" y="3939882"/>
            <a:ext cx="2673096" cy="676656"/>
          </a:xfrm>
          <a:prstGeom prst="roundRect">
            <a:avLst>
              <a:gd name="adj" fmla="val 8108"/>
            </a:avLst>
          </a:prstGeom>
          <a:solidFill>
            <a:srgbClr val="F7ECEA"/>
          </a:solidFill>
          <a:ln w="12700">
            <a:solidFill>
              <a:srgbClr val="D7E0E0"/>
            </a:solidFill>
            <a:prstDash val="solid"/>
          </a:ln>
        </p:spPr>
      </p:sp>
      <p:sp>
        <p:nvSpPr>
          <p:cNvPr id="31" name="Text 29"/>
          <p:cNvSpPr/>
          <p:nvPr/>
        </p:nvSpPr>
        <p:spPr>
          <a:xfrm>
            <a:off x="9033982" y="3939882"/>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Unmet testing, PrEP &amp; prevention</a:t>
            </a:r>
            <a:endParaRPr lang="en-US" dirty="0"/>
          </a:p>
        </p:txBody>
      </p:sp>
      <p:sp>
        <p:nvSpPr>
          <p:cNvPr id="32" name="Shape 30"/>
          <p:cNvSpPr/>
          <p:nvPr/>
        </p:nvSpPr>
        <p:spPr>
          <a:xfrm>
            <a:off x="523966" y="5325198"/>
            <a:ext cx="146304" cy="146304"/>
          </a:xfrm>
          <a:prstGeom prst="ellipse">
            <a:avLst/>
          </a:prstGeom>
          <a:solidFill>
            <a:srgbClr val="0E6E78"/>
          </a:solidFill>
          <a:ln/>
        </p:spPr>
      </p:sp>
      <p:sp>
        <p:nvSpPr>
          <p:cNvPr id="33" name="Text 31"/>
          <p:cNvSpPr/>
          <p:nvPr/>
        </p:nvSpPr>
        <p:spPr>
          <a:xfrm>
            <a:off x="761710" y="5233758"/>
            <a:ext cx="2011680" cy="329184"/>
          </a:xfrm>
          <a:prstGeom prst="rect">
            <a:avLst/>
          </a:prstGeom>
          <a:noFill/>
          <a:ln/>
        </p:spPr>
        <p:txBody>
          <a:bodyPr wrap="square" lIns="0" tIns="0" rIns="0" bIns="0" rtlCol="0" anchor="ctr"/>
          <a:lstStyle/>
          <a:p>
            <a:pPr marL="0" indent="0">
              <a:lnSpc>
                <a:spcPct val="90000"/>
              </a:lnSpc>
              <a:buNone/>
            </a:pPr>
            <a:r>
              <a:rPr lang="en-US" b="1" dirty="0">
                <a:solidFill>
                  <a:srgbClr val="1B2B2E"/>
                </a:solidFill>
                <a:latin typeface="Cambria" pitchFamily="34" charset="0"/>
                <a:ea typeface="Cambria" pitchFamily="34" charset="-122"/>
                <a:cs typeface="Cambria" pitchFamily="34" charset="-120"/>
              </a:rPr>
              <a:t>Adolescent migrants</a:t>
            </a:r>
            <a:endParaRPr lang="en-US" dirty="0"/>
          </a:p>
        </p:txBody>
      </p:sp>
      <p:sp>
        <p:nvSpPr>
          <p:cNvPr id="34" name="Text 32"/>
          <p:cNvSpPr/>
          <p:nvPr/>
        </p:nvSpPr>
        <p:spPr>
          <a:xfrm>
            <a:off x="743422" y="5590757"/>
            <a:ext cx="2011680" cy="274320"/>
          </a:xfrm>
          <a:prstGeom prst="rect">
            <a:avLst/>
          </a:prstGeom>
          <a:noFill/>
          <a:ln/>
        </p:spPr>
        <p:txBody>
          <a:bodyPr wrap="square" lIns="0" tIns="0" rIns="0" bIns="0" rtlCol="0" anchor="t"/>
          <a:lstStyle/>
          <a:p>
            <a:pPr marL="0" indent="0">
              <a:lnSpc>
                <a:spcPct val="90000"/>
              </a:lnSpc>
              <a:buNone/>
            </a:pPr>
            <a:r>
              <a:rPr lang="en-US" sz="1100" i="1" dirty="0">
                <a:solidFill>
                  <a:srgbClr val="5E6E71"/>
                </a:solidFill>
                <a:latin typeface="Calibri" pitchFamily="34" charset="0"/>
                <a:ea typeface="Calibri" pitchFamily="34" charset="-122"/>
                <a:cs typeface="Calibri" pitchFamily="34" charset="-120"/>
              </a:rPr>
              <a:t>Carreño-Calderón et al., Int J Equity Health 2025</a:t>
            </a:r>
            <a:endParaRPr lang="en-US" sz="1100" dirty="0"/>
          </a:p>
        </p:txBody>
      </p:sp>
      <p:sp>
        <p:nvSpPr>
          <p:cNvPr id="35" name="Shape 33"/>
          <p:cNvSpPr/>
          <p:nvPr/>
        </p:nvSpPr>
        <p:spPr>
          <a:xfrm>
            <a:off x="2956270" y="5215470"/>
            <a:ext cx="2673096" cy="676656"/>
          </a:xfrm>
          <a:prstGeom prst="roundRect">
            <a:avLst>
              <a:gd name="adj" fmla="val 8108"/>
            </a:avLst>
          </a:prstGeom>
          <a:solidFill>
            <a:srgbClr val="F1F6F6"/>
          </a:solidFill>
          <a:ln w="12700">
            <a:solidFill>
              <a:srgbClr val="D7E0E0"/>
            </a:solidFill>
            <a:prstDash val="solid"/>
          </a:ln>
        </p:spPr>
      </p:sp>
      <p:sp>
        <p:nvSpPr>
          <p:cNvPr id="36" name="Text 34"/>
          <p:cNvSpPr/>
          <p:nvPr/>
        </p:nvSpPr>
        <p:spPr>
          <a:xfrm>
            <a:off x="3065998" y="5215470"/>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‘Healthy adolescent’ assumption; low coverage</a:t>
            </a:r>
            <a:endParaRPr lang="en-US" dirty="0"/>
          </a:p>
        </p:txBody>
      </p:sp>
      <p:sp>
        <p:nvSpPr>
          <p:cNvPr id="37" name="Text 35"/>
          <p:cNvSpPr/>
          <p:nvPr/>
        </p:nvSpPr>
        <p:spPr>
          <a:xfrm>
            <a:off x="5629366" y="5215470"/>
            <a:ext cx="310896" cy="676656"/>
          </a:xfrm>
          <a:prstGeom prst="rect">
            <a:avLst/>
          </a:prstGeom>
          <a:noFill/>
          <a:ln/>
        </p:spPr>
        <p:txBody>
          <a:bodyPr wrap="square" lIns="0" tIns="0" rIns="0" bIns="0" rtlCol="0" anchor="ctr"/>
          <a:lstStyle/>
          <a:p>
            <a:pPr marL="0" indent="0" algn="ctr">
              <a:buNone/>
            </a:pPr>
            <a:r>
              <a:rPr lang="en-US" sz="4000" b="1" dirty="0">
                <a:solidFill>
                  <a:srgbClr val="0E6E78"/>
                </a:solidFill>
                <a:latin typeface="Calibri" pitchFamily="34" charset="0"/>
                <a:ea typeface="Calibri" pitchFamily="34" charset="-122"/>
                <a:cs typeface="Calibri" pitchFamily="34" charset="-120"/>
              </a:rPr>
              <a:t>→</a:t>
            </a:r>
            <a:endParaRPr lang="en-US" sz="4000" dirty="0"/>
          </a:p>
        </p:txBody>
      </p:sp>
      <p:sp>
        <p:nvSpPr>
          <p:cNvPr id="38" name="Shape 36"/>
          <p:cNvSpPr/>
          <p:nvPr/>
        </p:nvSpPr>
        <p:spPr>
          <a:xfrm>
            <a:off x="5940262" y="5215470"/>
            <a:ext cx="2673096" cy="676656"/>
          </a:xfrm>
          <a:prstGeom prst="roundRect">
            <a:avLst>
              <a:gd name="adj" fmla="val 8108"/>
            </a:avLst>
          </a:prstGeom>
          <a:solidFill>
            <a:srgbClr val="EAF3F3"/>
          </a:solidFill>
          <a:ln w="12700">
            <a:solidFill>
              <a:srgbClr val="D7E0E0"/>
            </a:solidFill>
            <a:prstDash val="solid"/>
          </a:ln>
        </p:spPr>
      </p:sp>
      <p:sp>
        <p:nvSpPr>
          <p:cNvPr id="39" name="Text 37"/>
          <p:cNvSpPr/>
          <p:nvPr/>
        </p:nvSpPr>
        <p:spPr>
          <a:xfrm>
            <a:off x="6049990" y="5215470"/>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Data &amp; service invisibility — no entry point</a:t>
            </a:r>
            <a:endParaRPr lang="en-US" dirty="0"/>
          </a:p>
        </p:txBody>
      </p:sp>
      <p:sp>
        <p:nvSpPr>
          <p:cNvPr id="40" name="Text 38"/>
          <p:cNvSpPr/>
          <p:nvPr/>
        </p:nvSpPr>
        <p:spPr>
          <a:xfrm>
            <a:off x="8613358" y="5215470"/>
            <a:ext cx="310896" cy="676656"/>
          </a:xfrm>
          <a:prstGeom prst="rect">
            <a:avLst/>
          </a:prstGeom>
          <a:noFill/>
          <a:ln/>
        </p:spPr>
        <p:txBody>
          <a:bodyPr wrap="square" lIns="0" tIns="0" rIns="0" bIns="0" rtlCol="0" anchor="ctr"/>
          <a:lstStyle/>
          <a:p>
            <a:pPr marL="0" indent="0" algn="ctr">
              <a:buNone/>
            </a:pPr>
            <a:r>
              <a:rPr lang="en-US" sz="4000" b="1" dirty="0">
                <a:solidFill>
                  <a:srgbClr val="0E6E78"/>
                </a:solidFill>
                <a:latin typeface="Calibri" pitchFamily="34" charset="0"/>
                <a:ea typeface="Calibri" pitchFamily="34" charset="-122"/>
                <a:cs typeface="Calibri" pitchFamily="34" charset="-120"/>
              </a:rPr>
              <a:t>→</a:t>
            </a:r>
            <a:endParaRPr lang="en-US" sz="4000" dirty="0"/>
          </a:p>
        </p:txBody>
      </p:sp>
      <p:sp>
        <p:nvSpPr>
          <p:cNvPr id="41" name="Shape 39"/>
          <p:cNvSpPr/>
          <p:nvPr/>
        </p:nvSpPr>
        <p:spPr>
          <a:xfrm>
            <a:off x="8924254" y="5215470"/>
            <a:ext cx="2673096" cy="676656"/>
          </a:xfrm>
          <a:prstGeom prst="roundRect">
            <a:avLst>
              <a:gd name="adj" fmla="val 8108"/>
            </a:avLst>
          </a:prstGeom>
          <a:solidFill>
            <a:srgbClr val="F7ECEA"/>
          </a:solidFill>
          <a:ln w="12700">
            <a:solidFill>
              <a:srgbClr val="D7E0E0"/>
            </a:solidFill>
            <a:prstDash val="solid"/>
          </a:ln>
        </p:spPr>
      </p:sp>
      <p:sp>
        <p:nvSpPr>
          <p:cNvPr id="42" name="Text 40"/>
          <p:cNvSpPr/>
          <p:nvPr/>
        </p:nvSpPr>
        <p:spPr>
          <a:xfrm>
            <a:off x="9033982" y="5215470"/>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Prevention window missed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1" grpId="0" animBg="1"/>
      <p:bldP spid="12" grpId="0" animBg="1"/>
      <p:bldP spid="14" grpId="0" animBg="1"/>
      <p:bldP spid="15" grpId="0" animBg="1"/>
      <p:bldP spid="17" grpId="0" animBg="1"/>
      <p:bldP spid="18" grpId="0" animBg="1"/>
      <p:bldP spid="20" grpId="0" animBg="1"/>
      <p:bldP spid="22" grpId="0" animBg="1"/>
      <p:bldP spid="23" grpId="0" animBg="1"/>
      <p:bldP spid="25" grpId="0" animBg="1"/>
      <p:bldP spid="26" grpId="0" animBg="1"/>
      <p:bldP spid="28" grpId="0" animBg="1"/>
      <p:bldP spid="29" grpId="0" animBg="1"/>
      <p:bldP spid="31" grpId="0" animBg="1"/>
      <p:bldP spid="33" grpId="0" animBg="1"/>
      <p:bldP spid="34" grpId="0" animBg="1"/>
      <p:bldP spid="36" grpId="0" animBg="1"/>
      <p:bldP spid="37" grpId="0" animBg="1"/>
      <p:bldP spid="39" grpId="0" animBg="1"/>
      <p:bldP spid="40" grpId="0" animBg="1"/>
      <p:bldP spid="4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564647"/>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solidFill>
                  <a:srgbClr val="0E6E78"/>
                </a:solidFill>
                <a:latin typeface="Calibri"/>
              </a:rPr>
              <a:t>19</a:t>
            </a:r>
            <a:endParaRPr lang="en-US" sz="12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EVIDENCE FROM CESGI–UDD  ·  2 OF 2</a:t>
            </a:r>
            <a:endParaRPr lang="en-US" sz="1600" dirty="0"/>
          </a:p>
        </p:txBody>
      </p:sp>
      <p:sp>
        <p:nvSpPr>
          <p:cNvPr id="5" name="Text 3"/>
          <p:cNvSpPr/>
          <p:nvPr/>
        </p:nvSpPr>
        <p:spPr>
          <a:xfrm>
            <a:off x="548640" y="934139"/>
            <a:ext cx="1106424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rPr>
              <a:t>From exclusion to HIV acquisition — gender norms, migration status and stigma</a:t>
            </a:r>
          </a:p>
        </p:txBody>
      </p:sp>
      <p:sp>
        <p:nvSpPr>
          <p:cNvPr id="7" name="Text 5"/>
          <p:cNvSpPr/>
          <p:nvPr/>
        </p:nvSpPr>
        <p:spPr>
          <a:xfrm>
            <a:off x="3049306" y="2151280"/>
            <a:ext cx="2673096" cy="237744"/>
          </a:xfrm>
          <a:prstGeom prst="rect">
            <a:avLst/>
          </a:prstGeom>
          <a:noFill/>
          <a:ln/>
        </p:spPr>
        <p:txBody>
          <a:bodyPr wrap="square" lIns="0" tIns="0" rIns="0" bIns="0" rtlCol="0" anchor="ctr"/>
          <a:lstStyle/>
          <a:p>
            <a:pPr marL="0" indent="0" algn="ctr">
              <a:buNone/>
            </a:pPr>
            <a:r>
              <a:rPr lang="en-US" b="1" kern="0" spc="100" dirty="0">
                <a:solidFill>
                  <a:srgbClr val="0A4F57"/>
                </a:solidFill>
                <a:latin typeface="Calibri" pitchFamily="34" charset="0"/>
                <a:ea typeface="Calibri" pitchFamily="34" charset="-122"/>
                <a:cs typeface="Calibri" pitchFamily="34" charset="-120"/>
              </a:rPr>
              <a:t>STRUCTURAL DRIVER</a:t>
            </a:r>
            <a:endParaRPr lang="en-US" dirty="0"/>
          </a:p>
        </p:txBody>
      </p:sp>
      <p:sp>
        <p:nvSpPr>
          <p:cNvPr id="8" name="Text 6"/>
          <p:cNvSpPr/>
          <p:nvPr/>
        </p:nvSpPr>
        <p:spPr>
          <a:xfrm>
            <a:off x="6033298" y="2151280"/>
            <a:ext cx="2673096" cy="237744"/>
          </a:xfrm>
          <a:prstGeom prst="rect">
            <a:avLst/>
          </a:prstGeom>
          <a:noFill/>
          <a:ln/>
        </p:spPr>
        <p:txBody>
          <a:bodyPr wrap="square" lIns="0" tIns="0" rIns="0" bIns="0" rtlCol="0" anchor="ctr"/>
          <a:lstStyle/>
          <a:p>
            <a:pPr marL="0" indent="0" algn="ctr">
              <a:buNone/>
            </a:pPr>
            <a:r>
              <a:rPr lang="en-US" b="1" kern="0" spc="100" dirty="0">
                <a:solidFill>
                  <a:srgbClr val="0A4F57"/>
                </a:solidFill>
                <a:latin typeface="Calibri" pitchFamily="34" charset="0"/>
                <a:ea typeface="Calibri" pitchFamily="34" charset="-122"/>
                <a:cs typeface="Calibri" pitchFamily="34" charset="-120"/>
              </a:rPr>
              <a:t>MECHANISM / PATHWAY</a:t>
            </a:r>
            <a:endParaRPr lang="en-US" dirty="0"/>
          </a:p>
        </p:txBody>
      </p:sp>
      <p:sp>
        <p:nvSpPr>
          <p:cNvPr id="9" name="Text 7"/>
          <p:cNvSpPr/>
          <p:nvPr/>
        </p:nvSpPr>
        <p:spPr>
          <a:xfrm>
            <a:off x="9017290" y="2151280"/>
            <a:ext cx="2673096" cy="237744"/>
          </a:xfrm>
          <a:prstGeom prst="rect">
            <a:avLst/>
          </a:prstGeom>
          <a:noFill/>
          <a:ln/>
        </p:spPr>
        <p:txBody>
          <a:bodyPr wrap="square" lIns="0" tIns="0" rIns="0" bIns="0" rtlCol="0" anchor="ctr"/>
          <a:lstStyle/>
          <a:p>
            <a:pPr marL="0" indent="0" algn="ctr">
              <a:buNone/>
            </a:pPr>
            <a:r>
              <a:rPr lang="en-US" b="1" kern="0" spc="100" dirty="0">
                <a:solidFill>
                  <a:srgbClr val="B23A2F"/>
                </a:solidFill>
                <a:latin typeface="Calibri" pitchFamily="34" charset="0"/>
                <a:ea typeface="Calibri" pitchFamily="34" charset="-122"/>
                <a:cs typeface="Calibri" pitchFamily="34" charset="-120"/>
              </a:rPr>
              <a:t>HIV OUTCOME</a:t>
            </a:r>
            <a:endParaRPr lang="en-US" dirty="0"/>
          </a:p>
        </p:txBody>
      </p:sp>
      <p:sp>
        <p:nvSpPr>
          <p:cNvPr id="54" name="Shape 52"/>
          <p:cNvSpPr/>
          <p:nvPr/>
        </p:nvSpPr>
        <p:spPr>
          <a:xfrm>
            <a:off x="617002" y="2777794"/>
            <a:ext cx="146304" cy="146304"/>
          </a:xfrm>
          <a:prstGeom prst="ellipse">
            <a:avLst/>
          </a:prstGeom>
          <a:solidFill>
            <a:srgbClr val="0E6E78"/>
          </a:solidFill>
          <a:ln/>
        </p:spPr>
      </p:sp>
      <p:sp>
        <p:nvSpPr>
          <p:cNvPr id="55" name="Text 53"/>
          <p:cNvSpPr/>
          <p:nvPr/>
        </p:nvSpPr>
        <p:spPr>
          <a:xfrm>
            <a:off x="854746" y="2686354"/>
            <a:ext cx="2011680" cy="329184"/>
          </a:xfrm>
          <a:prstGeom prst="rect">
            <a:avLst/>
          </a:prstGeom>
          <a:noFill/>
          <a:ln/>
        </p:spPr>
        <p:txBody>
          <a:bodyPr wrap="square" lIns="0" tIns="0" rIns="0" bIns="0" rtlCol="0" anchor="ctr"/>
          <a:lstStyle/>
          <a:p>
            <a:pPr marL="0" indent="0">
              <a:lnSpc>
                <a:spcPct val="90000"/>
              </a:lnSpc>
              <a:buNone/>
            </a:pPr>
            <a:r>
              <a:rPr lang="en-US" b="1" dirty="0">
                <a:solidFill>
                  <a:srgbClr val="1B2B2E"/>
                </a:solidFill>
                <a:latin typeface="Cambria" pitchFamily="34" charset="0"/>
                <a:ea typeface="Cambria" pitchFamily="34" charset="-122"/>
                <a:cs typeface="Cambria" pitchFamily="34" charset="-120"/>
              </a:rPr>
              <a:t>Border liminality &amp; closures</a:t>
            </a:r>
            <a:endParaRPr lang="en-US" dirty="0"/>
          </a:p>
        </p:txBody>
      </p:sp>
      <p:sp>
        <p:nvSpPr>
          <p:cNvPr id="56" name="Text 54"/>
          <p:cNvSpPr/>
          <p:nvPr/>
        </p:nvSpPr>
        <p:spPr>
          <a:xfrm>
            <a:off x="836458" y="3033826"/>
            <a:ext cx="2011680" cy="274320"/>
          </a:xfrm>
          <a:prstGeom prst="rect">
            <a:avLst/>
          </a:prstGeom>
          <a:noFill/>
          <a:ln/>
        </p:spPr>
        <p:txBody>
          <a:bodyPr wrap="square" lIns="0" tIns="0" rIns="0" bIns="0" rtlCol="0" anchor="t"/>
          <a:lstStyle/>
          <a:p>
            <a:pPr marL="0" indent="0">
              <a:lnSpc>
                <a:spcPct val="90000"/>
              </a:lnSpc>
              <a:buNone/>
            </a:pPr>
            <a:r>
              <a:rPr lang="en-US" sz="1100" i="1" dirty="0">
                <a:solidFill>
                  <a:srgbClr val="5E6E71"/>
                </a:solidFill>
                <a:latin typeface="Calibri" pitchFamily="34" charset="0"/>
                <a:ea typeface="Calibri" pitchFamily="34" charset="-122"/>
                <a:cs typeface="Calibri" pitchFamily="34" charset="-120"/>
              </a:rPr>
              <a:t>Rocha-Jiménez et al., BMC Public Health 2023 &amp; Lancet Reg Health Am 2025</a:t>
            </a:r>
          </a:p>
        </p:txBody>
      </p:sp>
      <p:sp>
        <p:nvSpPr>
          <p:cNvPr id="57" name="Shape 55"/>
          <p:cNvSpPr/>
          <p:nvPr/>
        </p:nvSpPr>
        <p:spPr>
          <a:xfrm>
            <a:off x="3049306" y="2668066"/>
            <a:ext cx="2673096" cy="676656"/>
          </a:xfrm>
          <a:prstGeom prst="roundRect">
            <a:avLst>
              <a:gd name="adj" fmla="val 8108"/>
            </a:avLst>
          </a:prstGeom>
          <a:solidFill>
            <a:srgbClr val="F1F6F6"/>
          </a:solidFill>
          <a:ln w="12700">
            <a:solidFill>
              <a:srgbClr val="D7E0E0"/>
            </a:solidFill>
            <a:prstDash val="solid"/>
          </a:ln>
        </p:spPr>
      </p:sp>
      <p:sp>
        <p:nvSpPr>
          <p:cNvPr id="58" name="Text 56"/>
          <p:cNvSpPr/>
          <p:nvPr/>
        </p:nvSpPr>
        <p:spPr>
          <a:xfrm>
            <a:off x="3159034" y="2668066"/>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Restrictive border / pandemic measures</a:t>
            </a:r>
            <a:endParaRPr lang="en-US" dirty="0"/>
          </a:p>
        </p:txBody>
      </p:sp>
      <p:sp>
        <p:nvSpPr>
          <p:cNvPr id="59" name="Text 57"/>
          <p:cNvSpPr/>
          <p:nvPr/>
        </p:nvSpPr>
        <p:spPr>
          <a:xfrm>
            <a:off x="5722402" y="2668066"/>
            <a:ext cx="310896" cy="676656"/>
          </a:xfrm>
          <a:prstGeom prst="rect">
            <a:avLst/>
          </a:prstGeom>
          <a:noFill/>
          <a:ln/>
        </p:spPr>
        <p:txBody>
          <a:bodyPr wrap="square" lIns="0" tIns="0" rIns="0" bIns="0" rtlCol="0" anchor="ctr"/>
          <a:lstStyle/>
          <a:p>
            <a:pPr marL="0" indent="0" algn="ctr">
              <a:buNone/>
            </a:pPr>
            <a:r>
              <a:rPr lang="en-US" sz="4000" b="1" dirty="0">
                <a:solidFill>
                  <a:srgbClr val="0E6E78"/>
                </a:solidFill>
                <a:latin typeface="Calibri" pitchFamily="34" charset="0"/>
                <a:ea typeface="Calibri" pitchFamily="34" charset="-122"/>
                <a:cs typeface="Calibri" pitchFamily="34" charset="-120"/>
              </a:rPr>
              <a:t>→</a:t>
            </a:r>
            <a:endParaRPr lang="en-US" sz="4000" dirty="0"/>
          </a:p>
        </p:txBody>
      </p:sp>
      <p:sp>
        <p:nvSpPr>
          <p:cNvPr id="60" name="Shape 58"/>
          <p:cNvSpPr/>
          <p:nvPr/>
        </p:nvSpPr>
        <p:spPr>
          <a:xfrm>
            <a:off x="6033298" y="2668066"/>
            <a:ext cx="2673096" cy="676656"/>
          </a:xfrm>
          <a:prstGeom prst="roundRect">
            <a:avLst>
              <a:gd name="adj" fmla="val 8108"/>
            </a:avLst>
          </a:prstGeom>
          <a:solidFill>
            <a:srgbClr val="EAF3F3"/>
          </a:solidFill>
          <a:ln w="12700">
            <a:solidFill>
              <a:srgbClr val="D7E0E0"/>
            </a:solidFill>
            <a:prstDash val="solid"/>
          </a:ln>
        </p:spPr>
      </p:sp>
      <p:sp>
        <p:nvSpPr>
          <p:cNvPr id="61" name="Text 59"/>
          <p:cNvSpPr/>
          <p:nvPr/>
        </p:nvSpPr>
        <p:spPr>
          <a:xfrm>
            <a:off x="6143026" y="2668066"/>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Precariousness; interrupted care; rights violations</a:t>
            </a:r>
            <a:endParaRPr lang="en-US" dirty="0"/>
          </a:p>
        </p:txBody>
      </p:sp>
      <p:sp>
        <p:nvSpPr>
          <p:cNvPr id="62" name="Text 60"/>
          <p:cNvSpPr/>
          <p:nvPr/>
        </p:nvSpPr>
        <p:spPr>
          <a:xfrm>
            <a:off x="8706394" y="2668066"/>
            <a:ext cx="310896" cy="676656"/>
          </a:xfrm>
          <a:prstGeom prst="rect">
            <a:avLst/>
          </a:prstGeom>
          <a:noFill/>
          <a:ln/>
        </p:spPr>
        <p:txBody>
          <a:bodyPr wrap="square" lIns="0" tIns="0" rIns="0" bIns="0" rtlCol="0" anchor="ctr"/>
          <a:lstStyle/>
          <a:p>
            <a:pPr marL="0" indent="0" algn="ctr">
              <a:buNone/>
            </a:pPr>
            <a:r>
              <a:rPr lang="en-US" sz="4000" b="1" dirty="0">
                <a:solidFill>
                  <a:srgbClr val="0E6E78"/>
                </a:solidFill>
                <a:latin typeface="Calibri" pitchFamily="34" charset="0"/>
                <a:ea typeface="Calibri" pitchFamily="34" charset="-122"/>
                <a:cs typeface="Calibri" pitchFamily="34" charset="-120"/>
              </a:rPr>
              <a:t>→</a:t>
            </a:r>
            <a:endParaRPr lang="en-US" sz="4000" dirty="0"/>
          </a:p>
        </p:txBody>
      </p:sp>
      <p:sp>
        <p:nvSpPr>
          <p:cNvPr id="63" name="Shape 61"/>
          <p:cNvSpPr/>
          <p:nvPr/>
        </p:nvSpPr>
        <p:spPr>
          <a:xfrm>
            <a:off x="9017290" y="2668066"/>
            <a:ext cx="2673096" cy="676656"/>
          </a:xfrm>
          <a:prstGeom prst="roundRect">
            <a:avLst>
              <a:gd name="adj" fmla="val 8108"/>
            </a:avLst>
          </a:prstGeom>
          <a:solidFill>
            <a:srgbClr val="F7ECEA"/>
          </a:solidFill>
          <a:ln w="12700">
            <a:solidFill>
              <a:srgbClr val="D7E0E0"/>
            </a:solidFill>
            <a:prstDash val="solid"/>
          </a:ln>
        </p:spPr>
      </p:sp>
      <p:sp>
        <p:nvSpPr>
          <p:cNvPr id="64" name="Text 62"/>
          <p:cNvSpPr/>
          <p:nvPr/>
        </p:nvSpPr>
        <p:spPr>
          <a:xfrm>
            <a:off x="9127018" y="2668066"/>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ART discontinuity along the route</a:t>
            </a:r>
            <a:endParaRPr lang="en-US" dirty="0"/>
          </a:p>
        </p:txBody>
      </p:sp>
      <p:sp>
        <p:nvSpPr>
          <p:cNvPr id="67" name="Shape 41 R3"/>
          <p:cNvSpPr/>
          <p:nvPr/>
        </p:nvSpPr>
        <p:spPr>
          <a:xfrm>
            <a:off x="617002" y="4057954"/>
            <a:ext cx="146304" cy="146304"/>
          </a:xfrm>
          <a:prstGeom prst="ellipse">
            <a:avLst/>
          </a:prstGeom>
          <a:solidFill>
            <a:srgbClr val="0E6E78"/>
          </a:solidFill>
          <a:ln/>
        </p:spPr>
      </p:sp>
      <p:sp>
        <p:nvSpPr>
          <p:cNvPr id="68" name="Text 42 R3"/>
          <p:cNvSpPr/>
          <p:nvPr/>
        </p:nvSpPr>
        <p:spPr>
          <a:xfrm>
            <a:off x="854746" y="3966514"/>
            <a:ext cx="2011680" cy="329184"/>
          </a:xfrm>
          <a:prstGeom prst="rect">
            <a:avLst/>
          </a:prstGeom>
          <a:noFill/>
          <a:ln/>
        </p:spPr>
        <p:txBody>
          <a:bodyPr wrap="square" lIns="0" tIns="0" rIns="0" bIns="0" rtlCol="0" anchor="ctr"/>
          <a:lstStyle/>
          <a:p>
            <a:pPr marL="0" indent="0">
              <a:lnSpc>
                <a:spcPct val="90000"/>
              </a:lnSpc>
              <a:buNone/>
            </a:pPr>
            <a:r>
              <a:rPr lang="en-US" b="1" dirty="0">
                <a:solidFill>
                  <a:srgbClr val="1B2B2E"/>
                </a:solidFill>
                <a:latin typeface="Cambria" pitchFamily="34" charset="0"/>
                <a:ea typeface="Cambria" pitchFamily="34" charset="-122"/>
                <a:cs typeface="Cambria" pitchFamily="34" charset="-120"/>
              </a:rPr>
              <a:t>Stigma &amp; discrimination narratives</a:t>
            </a:r>
            <a:endParaRPr lang="en-US" dirty="0"/>
          </a:p>
        </p:txBody>
      </p:sp>
      <p:sp>
        <p:nvSpPr>
          <p:cNvPr id="69" name="Text 43 R3"/>
          <p:cNvSpPr/>
          <p:nvPr/>
        </p:nvSpPr>
        <p:spPr>
          <a:xfrm>
            <a:off x="861731" y="4467148"/>
            <a:ext cx="2011680" cy="274320"/>
          </a:xfrm>
          <a:prstGeom prst="rect">
            <a:avLst/>
          </a:prstGeom>
          <a:noFill/>
          <a:ln/>
        </p:spPr>
        <p:txBody>
          <a:bodyPr wrap="square" lIns="0" tIns="0" rIns="0" bIns="0" rtlCol="0" anchor="t"/>
          <a:lstStyle/>
          <a:p>
            <a:pPr marL="0" indent="0">
              <a:lnSpc>
                <a:spcPct val="90000"/>
              </a:lnSpc>
              <a:buNone/>
            </a:pPr>
            <a:r>
              <a:rPr lang="en-US" sz="1100" i="1" dirty="0">
                <a:solidFill>
                  <a:srgbClr val="5E6E71"/>
                </a:solidFill>
                <a:latin typeface="Calibri" pitchFamily="34" charset="0"/>
                <a:ea typeface="Calibri" pitchFamily="34" charset="-122"/>
                <a:cs typeface="Calibri" pitchFamily="34" charset="-120"/>
              </a:rPr>
              <a:t>Cabieses et al., Lancet Reg Health Am 2024</a:t>
            </a:r>
            <a:endParaRPr lang="en-US" sz="1100" dirty="0"/>
          </a:p>
        </p:txBody>
      </p:sp>
      <p:sp>
        <p:nvSpPr>
          <p:cNvPr id="70" name="Shape 44 R3"/>
          <p:cNvSpPr/>
          <p:nvPr/>
        </p:nvSpPr>
        <p:spPr>
          <a:xfrm>
            <a:off x="3049306" y="3948226"/>
            <a:ext cx="2673096" cy="676656"/>
          </a:xfrm>
          <a:prstGeom prst="roundRect">
            <a:avLst>
              <a:gd name="adj" fmla="val 8108"/>
            </a:avLst>
          </a:prstGeom>
          <a:solidFill>
            <a:srgbClr val="F1F6F6"/>
          </a:solidFill>
          <a:ln w="12700">
            <a:solidFill>
              <a:srgbClr val="D7E0E0"/>
            </a:solidFill>
            <a:prstDash val="solid"/>
          </a:ln>
        </p:spPr>
      </p:sp>
      <p:sp>
        <p:nvSpPr>
          <p:cNvPr id="71" name="Text 45 R3"/>
          <p:cNvSpPr/>
          <p:nvPr/>
        </p:nvSpPr>
        <p:spPr>
          <a:xfrm>
            <a:off x="3159034" y="3948226"/>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Stigmatising ‘threat / disease’ narratives</a:t>
            </a:r>
            <a:endParaRPr lang="en-US" dirty="0"/>
          </a:p>
        </p:txBody>
      </p:sp>
      <p:sp>
        <p:nvSpPr>
          <p:cNvPr id="72" name="Text 46 R3"/>
          <p:cNvSpPr/>
          <p:nvPr/>
        </p:nvSpPr>
        <p:spPr>
          <a:xfrm>
            <a:off x="5722402" y="3948226"/>
            <a:ext cx="310896" cy="676656"/>
          </a:xfrm>
          <a:prstGeom prst="rect">
            <a:avLst/>
          </a:prstGeom>
          <a:noFill/>
          <a:ln/>
        </p:spPr>
        <p:txBody>
          <a:bodyPr wrap="square" lIns="0" tIns="0" rIns="0" bIns="0" rtlCol="0" anchor="ctr"/>
          <a:lstStyle/>
          <a:p>
            <a:pPr marL="0" indent="0" algn="ctr">
              <a:buNone/>
            </a:pPr>
            <a:r>
              <a:rPr lang="en-US" sz="4000" b="1" dirty="0">
                <a:solidFill>
                  <a:srgbClr val="0E6E78"/>
                </a:solidFill>
                <a:latin typeface="Calibri" pitchFamily="34" charset="0"/>
                <a:ea typeface="Calibri" pitchFamily="34" charset="-122"/>
                <a:cs typeface="Calibri" pitchFamily="34" charset="-120"/>
              </a:rPr>
              <a:t>→</a:t>
            </a:r>
            <a:endParaRPr lang="en-US" sz="4000" dirty="0"/>
          </a:p>
        </p:txBody>
      </p:sp>
      <p:sp>
        <p:nvSpPr>
          <p:cNvPr id="73" name="Shape 47 R3"/>
          <p:cNvSpPr/>
          <p:nvPr/>
        </p:nvSpPr>
        <p:spPr>
          <a:xfrm>
            <a:off x="6033298" y="3948226"/>
            <a:ext cx="2673096" cy="676656"/>
          </a:xfrm>
          <a:prstGeom prst="roundRect">
            <a:avLst>
              <a:gd name="adj" fmla="val 8108"/>
            </a:avLst>
          </a:prstGeom>
          <a:solidFill>
            <a:srgbClr val="EAF3F3"/>
          </a:solidFill>
          <a:ln w="12700">
            <a:solidFill>
              <a:srgbClr val="D7E0E0"/>
            </a:solidFill>
            <a:prstDash val="solid"/>
          </a:ln>
        </p:spPr>
      </p:sp>
      <p:sp>
        <p:nvSpPr>
          <p:cNvPr id="74" name="Text 48 R3"/>
          <p:cNvSpPr/>
          <p:nvPr/>
        </p:nvSpPr>
        <p:spPr>
          <a:xfrm>
            <a:off x="6143026" y="3948226"/>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Mistrust, fear &amp; avoidance of services</a:t>
            </a:r>
            <a:endParaRPr lang="en-US" dirty="0"/>
          </a:p>
        </p:txBody>
      </p:sp>
      <p:sp>
        <p:nvSpPr>
          <p:cNvPr id="75" name="Text 49 R3"/>
          <p:cNvSpPr/>
          <p:nvPr/>
        </p:nvSpPr>
        <p:spPr>
          <a:xfrm>
            <a:off x="8706394" y="3948226"/>
            <a:ext cx="310896" cy="676656"/>
          </a:xfrm>
          <a:prstGeom prst="rect">
            <a:avLst/>
          </a:prstGeom>
          <a:noFill/>
          <a:ln/>
        </p:spPr>
        <p:txBody>
          <a:bodyPr wrap="square" lIns="0" tIns="0" rIns="0" bIns="0" rtlCol="0" anchor="ctr"/>
          <a:lstStyle/>
          <a:p>
            <a:pPr marL="0" indent="0" algn="ctr">
              <a:buNone/>
            </a:pPr>
            <a:r>
              <a:rPr lang="en-US" sz="4000" b="1" dirty="0">
                <a:solidFill>
                  <a:srgbClr val="0E6E78"/>
                </a:solidFill>
                <a:latin typeface="Calibri" pitchFamily="34" charset="0"/>
                <a:ea typeface="Calibri" pitchFamily="34" charset="-122"/>
                <a:cs typeface="Calibri" pitchFamily="34" charset="-120"/>
              </a:rPr>
              <a:t>→</a:t>
            </a:r>
            <a:endParaRPr lang="en-US" sz="4000" dirty="0"/>
          </a:p>
        </p:txBody>
      </p:sp>
      <p:sp>
        <p:nvSpPr>
          <p:cNvPr id="76" name="Shape 50 R3"/>
          <p:cNvSpPr/>
          <p:nvPr/>
        </p:nvSpPr>
        <p:spPr>
          <a:xfrm>
            <a:off x="9017290" y="3948226"/>
            <a:ext cx="2673096" cy="676656"/>
          </a:xfrm>
          <a:prstGeom prst="roundRect">
            <a:avLst>
              <a:gd name="adj" fmla="val 8108"/>
            </a:avLst>
          </a:prstGeom>
          <a:solidFill>
            <a:srgbClr val="F7ECEA"/>
          </a:solidFill>
          <a:ln w="12700">
            <a:solidFill>
              <a:srgbClr val="D7E0E0"/>
            </a:solidFill>
            <a:prstDash val="solid"/>
          </a:ln>
        </p:spPr>
      </p:sp>
      <p:sp>
        <p:nvSpPr>
          <p:cNvPr id="77" name="Text 51 R3"/>
          <p:cNvSpPr/>
          <p:nvPr/>
        </p:nvSpPr>
        <p:spPr>
          <a:xfrm>
            <a:off x="9127018" y="3948226"/>
            <a:ext cx="2453640" cy="676656"/>
          </a:xfrm>
          <a:prstGeom prst="rect">
            <a:avLst/>
          </a:prstGeom>
          <a:noFill/>
          <a:ln/>
        </p:spPr>
        <p:txBody>
          <a:bodyPr wrap="square" lIns="0" tIns="0" rIns="0" bIns="0" rtlCol="0" anchor="ctr"/>
          <a:lstStyle/>
          <a:p>
            <a:pPr marL="0" indent="0" algn="ctr">
              <a:lnSpc>
                <a:spcPct val="94000"/>
              </a:lnSpc>
              <a:buNone/>
            </a:pPr>
            <a:r>
              <a:rPr lang="en-US" dirty="0">
                <a:solidFill>
                  <a:srgbClr val="1B2B2E"/>
                </a:solidFill>
                <a:latin typeface="Calibri" pitchFamily="34" charset="0"/>
                <a:ea typeface="Calibri" pitchFamily="34" charset="-122"/>
                <a:cs typeface="Calibri" pitchFamily="34" charset="-120"/>
              </a:rPr>
              <a:t>Delayed testing; disengagement from care</a:t>
            </a:r>
            <a:endParaRPr lang="en-US" dirty="0"/>
          </a:p>
        </p:txBody>
      </p:sp>
      <p:sp>
        <p:nvSpPr>
          <p:cNvPr id="78" name="Shape 63">
            <a:extLst>
              <a:ext uri="{FF2B5EF4-FFF2-40B4-BE49-F238E27FC236}">
                <a16:creationId xmlns:a16="http://schemas.microsoft.com/office/drawing/2014/main" id="{0C88F52D-0A16-4D15-B634-E495F9463D56}"/>
              </a:ext>
            </a:extLst>
          </p:cNvPr>
          <p:cNvSpPr/>
          <p:nvPr/>
        </p:nvSpPr>
        <p:spPr>
          <a:xfrm>
            <a:off x="521208" y="5422688"/>
            <a:ext cx="11091672" cy="949774"/>
          </a:xfrm>
          <a:prstGeom prst="roundRect">
            <a:avLst>
              <a:gd name="adj" fmla="val 13462"/>
            </a:avLst>
          </a:prstGeom>
          <a:solidFill>
            <a:srgbClr val="0A4F57"/>
          </a:solidFill>
          <a:ln/>
        </p:spPr>
      </p:sp>
      <p:sp>
        <p:nvSpPr>
          <p:cNvPr id="79" name="Text 64">
            <a:extLst>
              <a:ext uri="{FF2B5EF4-FFF2-40B4-BE49-F238E27FC236}">
                <a16:creationId xmlns:a16="http://schemas.microsoft.com/office/drawing/2014/main" id="{C1449478-F3DA-42F7-97FE-0AB61683FD05}"/>
              </a:ext>
            </a:extLst>
          </p:cNvPr>
          <p:cNvSpPr/>
          <p:nvPr/>
        </p:nvSpPr>
        <p:spPr>
          <a:xfrm>
            <a:off x="784225" y="5677740"/>
            <a:ext cx="10607040" cy="475488"/>
          </a:xfrm>
          <a:prstGeom prst="rect">
            <a:avLst/>
          </a:prstGeom>
          <a:noFill/>
          <a:ln/>
        </p:spPr>
        <p:txBody>
          <a:bodyPr wrap="square" lIns="0" tIns="0" rIns="0" bIns="0" rtlCol="0" anchor="ctr"/>
          <a:lstStyle/>
          <a:p>
            <a:pPr>
              <a:lnSpc>
                <a:spcPct val="96000"/>
              </a:lnSpc>
            </a:pPr>
            <a:r>
              <a:rPr lang="en-US" b="1" dirty="0">
                <a:solidFill>
                  <a:schemeClr val="bg1"/>
                </a:solidFill>
              </a:rPr>
              <a:t>Where to act.</a:t>
            </a:r>
            <a:r>
              <a:rPr lang="en-US" dirty="0">
                <a:solidFill>
                  <a:schemeClr val="bg1"/>
                </a:solidFill>
              </a:rPr>
              <a:t> </a:t>
            </a:r>
            <a:r>
              <a:rPr lang="en-US" b="1" u="sng" dirty="0">
                <a:solidFill>
                  <a:srgbClr val="FFFF00"/>
                </a:solidFill>
              </a:rPr>
              <a:t>Every pathway can be interrupted</a:t>
            </a:r>
            <a:r>
              <a:rPr lang="en-US" dirty="0">
                <a:solidFill>
                  <a:schemeClr val="bg1"/>
                </a:solidFill>
              </a:rPr>
              <a:t>. Intercultural, person-</a:t>
            </a:r>
            <a:r>
              <a:rPr lang="en-US" dirty="0" err="1">
                <a:solidFill>
                  <a:schemeClr val="bg1"/>
                </a:solidFill>
              </a:rPr>
              <a:t>centred</a:t>
            </a:r>
            <a:r>
              <a:rPr lang="en-US" dirty="0">
                <a:solidFill>
                  <a:schemeClr val="bg1"/>
                </a:solidFill>
              </a:rPr>
              <a:t> services designed for and by young people — gender-transformative, and inclusive of migrants and forcibly displaced people — placed at the mechanism stage prevent the outcome rather than treating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55" grpId="0" animBg="1"/>
      <p:bldP spid="56" grpId="0" animBg="1"/>
      <p:bldP spid="58" grpId="0" animBg="1"/>
      <p:bldP spid="59" grpId="0" animBg="1"/>
      <p:bldP spid="61" grpId="0" animBg="1"/>
      <p:bldP spid="62" grpId="0" animBg="1"/>
      <p:bldP spid="64" grpId="0" animBg="1"/>
      <p:bldP spid="68" grpId="0" animBg="1"/>
      <p:bldP spid="69" grpId="0" animBg="1"/>
      <p:bldP spid="71" grpId="0" animBg="1"/>
      <p:bldP spid="72" grpId="0" animBg="1"/>
      <p:bldP spid="74" grpId="0" animBg="1"/>
      <p:bldP spid="75" grpId="0" animBg="1"/>
      <p:bldP spid="77" grpId="0" animBg="1"/>
      <p:bldP spid="7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solidFill>
                  <a:srgbClr val="0E6E78"/>
                </a:solidFill>
                <a:latin typeface="Calibri"/>
              </a:rPr>
              <a:t>20</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SYNTHESIS: PROPOSED MECHANISMS</a:t>
            </a:r>
            <a:endParaRPr lang="en-US" sz="1600" dirty="0"/>
          </a:p>
        </p:txBody>
      </p:sp>
      <p:sp>
        <p:nvSpPr>
          <p:cNvPr id="5" name="Text 3"/>
          <p:cNvSpPr/>
          <p:nvPr/>
        </p:nvSpPr>
        <p:spPr>
          <a:xfrm>
            <a:off x="535824" y="1003300"/>
            <a:ext cx="1106424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Why these inequities persist: a </a:t>
            </a:r>
            <a:r>
              <a:rPr lang="en-US" sz="3000" b="1" dirty="0" err="1">
                <a:solidFill>
                  <a:schemeClr val="accent6">
                    <a:lumMod val="75000"/>
                  </a:schemeClr>
                </a:solidFill>
                <a:latin typeface="Cambria" pitchFamily="34" charset="0"/>
                <a:ea typeface="Cambria" pitchFamily="34" charset="-122"/>
              </a:rPr>
              <a:t>syndemic</a:t>
            </a:r>
            <a:r>
              <a:rPr lang="en-US" sz="3000" b="1" dirty="0">
                <a:solidFill>
                  <a:schemeClr val="accent6">
                    <a:lumMod val="75000"/>
                  </a:schemeClr>
                </a:solidFill>
                <a:latin typeface="Cambria" pitchFamily="34" charset="0"/>
                <a:ea typeface="Cambria" pitchFamily="34" charset="-122"/>
              </a:rPr>
              <a:t> (interacting health conditions tied to social inequality)</a:t>
            </a:r>
          </a:p>
        </p:txBody>
      </p:sp>
      <p:sp>
        <p:nvSpPr>
          <p:cNvPr id="7" name="Shape 5"/>
          <p:cNvSpPr/>
          <p:nvPr/>
        </p:nvSpPr>
        <p:spPr>
          <a:xfrm>
            <a:off x="371308" y="2240280"/>
            <a:ext cx="2451430" cy="3614420"/>
          </a:xfrm>
          <a:prstGeom prst="roundRect">
            <a:avLst>
              <a:gd name="adj" fmla="val 3390"/>
            </a:avLst>
          </a:prstGeom>
          <a:solidFill>
            <a:srgbClr val="EAF3F3"/>
          </a:solidFill>
          <a:ln w="12700">
            <a:solidFill>
              <a:srgbClr val="D7E0E0"/>
            </a:solidFill>
            <a:prstDash val="solid"/>
          </a:ln>
          <a:effectLst>
            <a:outerShdw blurRad="101600" dist="38100" dir="5400000" algn="bl" rotWithShape="0">
              <a:srgbClr val="8AA3A3">
                <a:alpha val="12000"/>
              </a:srgbClr>
            </a:outerShdw>
          </a:effectLst>
        </p:spPr>
      </p:sp>
      <p:sp>
        <p:nvSpPr>
          <p:cNvPr id="8" name="Shape 6"/>
          <p:cNvSpPr/>
          <p:nvPr/>
        </p:nvSpPr>
        <p:spPr>
          <a:xfrm>
            <a:off x="1423706" y="2354944"/>
            <a:ext cx="640080" cy="640080"/>
          </a:xfrm>
          <a:prstGeom prst="ellipse">
            <a:avLst/>
          </a:prstGeom>
          <a:solidFill>
            <a:srgbClr val="FFFFFF"/>
          </a:solidFill>
          <a:ln/>
        </p:spPr>
      </p:sp>
      <p:pic>
        <p:nvPicPr>
          <p:cNvPr id="9" name="Image 0" descr="preencoded.png"/>
          <p:cNvPicPr>
            <a:picLocks noChangeAspect="1"/>
          </p:cNvPicPr>
          <p:nvPr/>
        </p:nvPicPr>
        <p:blipFill>
          <a:blip r:embed="rId3"/>
          <a:stretch>
            <a:fillRect/>
          </a:stretch>
        </p:blipFill>
        <p:spPr>
          <a:xfrm>
            <a:off x="1596528" y="2527766"/>
            <a:ext cx="294437" cy="294437"/>
          </a:xfrm>
          <a:prstGeom prst="rect">
            <a:avLst/>
          </a:prstGeom>
        </p:spPr>
      </p:pic>
      <p:sp>
        <p:nvSpPr>
          <p:cNvPr id="10" name="Text 7"/>
          <p:cNvSpPr/>
          <p:nvPr/>
        </p:nvSpPr>
        <p:spPr>
          <a:xfrm>
            <a:off x="611378" y="3086028"/>
            <a:ext cx="2194560" cy="484487"/>
          </a:xfrm>
          <a:prstGeom prst="rect">
            <a:avLst/>
          </a:prstGeom>
          <a:noFill/>
          <a:ln/>
        </p:spPr>
        <p:txBody>
          <a:bodyPr wrap="square" lIns="0" tIns="0" rIns="0" bIns="0" rtlCol="0" anchor="t"/>
          <a:lstStyle/>
          <a:p>
            <a:pPr marL="0" indent="0" algn="ctr">
              <a:lnSpc>
                <a:spcPct val="95000"/>
              </a:lnSpc>
              <a:buNone/>
            </a:pPr>
            <a:r>
              <a:rPr lang="en-US" b="1" dirty="0">
                <a:solidFill>
                  <a:srgbClr val="1B2B2E"/>
                </a:solidFill>
                <a:latin typeface="Cambria" pitchFamily="34" charset="0"/>
                <a:ea typeface="Cambria" pitchFamily="34" charset="-122"/>
                <a:cs typeface="Cambria" pitchFamily="34" charset="-120"/>
              </a:rPr>
              <a:t>Social determination</a:t>
            </a:r>
            <a:endParaRPr lang="en-US" dirty="0"/>
          </a:p>
        </p:txBody>
      </p:sp>
      <p:sp>
        <p:nvSpPr>
          <p:cNvPr id="11" name="Text 8"/>
          <p:cNvSpPr/>
          <p:nvPr/>
        </p:nvSpPr>
        <p:spPr>
          <a:xfrm>
            <a:off x="428017" y="4138167"/>
            <a:ext cx="2346311" cy="1143000"/>
          </a:xfrm>
          <a:prstGeom prst="rect">
            <a:avLst/>
          </a:prstGeom>
          <a:noFill/>
          <a:ln/>
        </p:spPr>
        <p:txBody>
          <a:bodyPr wrap="square" lIns="0" tIns="0" rIns="0" bIns="0" rtlCol="0" anchor="ctr"/>
          <a:lstStyle/>
          <a:p>
            <a:pPr algn="ctr"/>
            <a:r>
              <a:rPr lang="en-US" sz="1400" dirty="0"/>
              <a:t>Historical and interacting: poverty, housing, work, education and migration status shape vulnerability — the conditions attached to migration, not movement itself, determine health.</a:t>
            </a:r>
          </a:p>
        </p:txBody>
      </p:sp>
      <p:sp>
        <p:nvSpPr>
          <p:cNvPr id="12" name="Shape 9"/>
          <p:cNvSpPr/>
          <p:nvPr/>
        </p:nvSpPr>
        <p:spPr>
          <a:xfrm>
            <a:off x="2900462" y="2240280"/>
            <a:ext cx="2157984" cy="3614420"/>
          </a:xfrm>
          <a:prstGeom prst="roundRect">
            <a:avLst>
              <a:gd name="adj" fmla="val 3390"/>
            </a:avLst>
          </a:prstGeom>
          <a:solidFill>
            <a:srgbClr val="F7ECEA"/>
          </a:solidFill>
          <a:ln w="12700">
            <a:solidFill>
              <a:srgbClr val="D7E0E0"/>
            </a:solidFill>
            <a:prstDash val="solid"/>
          </a:ln>
          <a:effectLst>
            <a:outerShdw blurRad="101600" dist="38100" dir="5400000" algn="bl" rotWithShape="0">
              <a:srgbClr val="8AA3A3">
                <a:alpha val="12000"/>
              </a:srgbClr>
            </a:outerShdw>
          </a:effectLst>
        </p:spPr>
      </p:sp>
      <p:sp>
        <p:nvSpPr>
          <p:cNvPr id="13" name="Shape 10"/>
          <p:cNvSpPr/>
          <p:nvPr/>
        </p:nvSpPr>
        <p:spPr>
          <a:xfrm>
            <a:off x="3659414" y="2354944"/>
            <a:ext cx="640080" cy="640080"/>
          </a:xfrm>
          <a:prstGeom prst="ellipse">
            <a:avLst/>
          </a:prstGeom>
          <a:solidFill>
            <a:srgbClr val="FFFFFF"/>
          </a:solidFill>
          <a:ln/>
        </p:spPr>
      </p:sp>
      <p:pic>
        <p:nvPicPr>
          <p:cNvPr id="14" name="Image 1" descr="preencoded.png"/>
          <p:cNvPicPr>
            <a:picLocks noChangeAspect="1"/>
          </p:cNvPicPr>
          <p:nvPr/>
        </p:nvPicPr>
        <p:blipFill>
          <a:blip r:embed="rId4"/>
          <a:stretch>
            <a:fillRect/>
          </a:stretch>
        </p:blipFill>
        <p:spPr>
          <a:xfrm>
            <a:off x="3832236" y="2527766"/>
            <a:ext cx="294437" cy="294437"/>
          </a:xfrm>
          <a:prstGeom prst="rect">
            <a:avLst/>
          </a:prstGeom>
        </p:spPr>
      </p:pic>
      <p:sp>
        <p:nvSpPr>
          <p:cNvPr id="15" name="Text 11"/>
          <p:cNvSpPr/>
          <p:nvPr/>
        </p:nvSpPr>
        <p:spPr>
          <a:xfrm>
            <a:off x="2844800" y="3086029"/>
            <a:ext cx="2327946" cy="484487"/>
          </a:xfrm>
          <a:prstGeom prst="rect">
            <a:avLst/>
          </a:prstGeom>
          <a:noFill/>
          <a:ln/>
        </p:spPr>
        <p:txBody>
          <a:bodyPr wrap="square" lIns="0" tIns="0" rIns="0" bIns="0" rtlCol="0" anchor="t"/>
          <a:lstStyle/>
          <a:p>
            <a:pPr marL="0" indent="0" algn="ctr">
              <a:lnSpc>
                <a:spcPct val="95000"/>
              </a:lnSpc>
              <a:buNone/>
            </a:pPr>
            <a:r>
              <a:rPr lang="en-US" b="1" dirty="0">
                <a:solidFill>
                  <a:srgbClr val="1B2B2E"/>
                </a:solidFill>
                <a:latin typeface="Cambria" pitchFamily="34" charset="0"/>
                <a:ea typeface="Cambria" pitchFamily="34" charset="-122"/>
                <a:cs typeface="Cambria" pitchFamily="34" charset="-120"/>
              </a:rPr>
              <a:t>Colonial, intersectional stigma</a:t>
            </a:r>
            <a:endParaRPr lang="en-US" dirty="0"/>
          </a:p>
        </p:txBody>
      </p:sp>
      <p:sp>
        <p:nvSpPr>
          <p:cNvPr id="16" name="Text 12"/>
          <p:cNvSpPr/>
          <p:nvPr/>
        </p:nvSpPr>
        <p:spPr>
          <a:xfrm>
            <a:off x="2978688" y="4200508"/>
            <a:ext cx="2011178" cy="1143000"/>
          </a:xfrm>
          <a:prstGeom prst="rect">
            <a:avLst/>
          </a:prstGeom>
          <a:noFill/>
          <a:ln/>
        </p:spPr>
        <p:txBody>
          <a:bodyPr wrap="square" lIns="0" tIns="0" rIns="0" bIns="0" rtlCol="0" anchor="ctr"/>
          <a:lstStyle/>
          <a:p>
            <a:pPr algn="ctr"/>
            <a:r>
              <a:rPr lang="en-US" sz="1400" dirty="0"/>
              <a:t>Colonial roots: racism and xenophobia.</a:t>
            </a:r>
          </a:p>
          <a:p>
            <a:pPr algn="ctr"/>
            <a:r>
              <a:rPr lang="en-US" sz="1400" dirty="0"/>
              <a:t>Stigma related to HIV, gender, sexual orientation, migration status and race intersects and compounds — it does not merely add.</a:t>
            </a:r>
          </a:p>
        </p:txBody>
      </p:sp>
      <p:sp>
        <p:nvSpPr>
          <p:cNvPr id="17" name="Shape 13"/>
          <p:cNvSpPr/>
          <p:nvPr/>
        </p:nvSpPr>
        <p:spPr>
          <a:xfrm>
            <a:off x="5136170" y="2240280"/>
            <a:ext cx="2157984" cy="3614420"/>
          </a:xfrm>
          <a:prstGeom prst="roundRect">
            <a:avLst>
              <a:gd name="adj" fmla="val 3390"/>
            </a:avLst>
          </a:prstGeom>
          <a:solidFill>
            <a:srgbClr val="EAF3F3"/>
          </a:solidFill>
          <a:ln w="12700">
            <a:solidFill>
              <a:srgbClr val="D7E0E0"/>
            </a:solidFill>
            <a:prstDash val="solid"/>
          </a:ln>
          <a:effectLst>
            <a:outerShdw blurRad="101600" dist="38100" dir="5400000" algn="bl" rotWithShape="0">
              <a:srgbClr val="8AA3A3">
                <a:alpha val="12000"/>
              </a:srgbClr>
            </a:outerShdw>
          </a:effectLst>
        </p:spPr>
      </p:sp>
      <p:sp>
        <p:nvSpPr>
          <p:cNvPr id="18" name="Shape 14"/>
          <p:cNvSpPr/>
          <p:nvPr/>
        </p:nvSpPr>
        <p:spPr>
          <a:xfrm>
            <a:off x="5895122" y="2354944"/>
            <a:ext cx="640080" cy="640080"/>
          </a:xfrm>
          <a:prstGeom prst="ellipse">
            <a:avLst/>
          </a:prstGeom>
          <a:solidFill>
            <a:srgbClr val="FFFFFF"/>
          </a:solidFill>
          <a:ln/>
        </p:spPr>
      </p:sp>
      <p:pic>
        <p:nvPicPr>
          <p:cNvPr id="19" name="Image 2" descr="preencoded.png"/>
          <p:cNvPicPr>
            <a:picLocks noChangeAspect="1"/>
          </p:cNvPicPr>
          <p:nvPr/>
        </p:nvPicPr>
        <p:blipFill>
          <a:blip r:embed="rId5"/>
          <a:stretch>
            <a:fillRect/>
          </a:stretch>
        </p:blipFill>
        <p:spPr>
          <a:xfrm>
            <a:off x="6067944" y="2527766"/>
            <a:ext cx="294437" cy="294437"/>
          </a:xfrm>
          <a:prstGeom prst="rect">
            <a:avLst/>
          </a:prstGeom>
        </p:spPr>
      </p:pic>
      <p:sp>
        <p:nvSpPr>
          <p:cNvPr id="20" name="Text 15"/>
          <p:cNvSpPr/>
          <p:nvPr/>
        </p:nvSpPr>
        <p:spPr>
          <a:xfrm>
            <a:off x="5245898" y="3104752"/>
            <a:ext cx="1938528" cy="566928"/>
          </a:xfrm>
          <a:prstGeom prst="rect">
            <a:avLst/>
          </a:prstGeom>
          <a:noFill/>
          <a:ln/>
        </p:spPr>
        <p:txBody>
          <a:bodyPr wrap="square" lIns="0" tIns="0" rIns="0" bIns="0" rtlCol="0" anchor="t"/>
          <a:lstStyle/>
          <a:p>
            <a:pPr marL="0" indent="0" algn="ctr">
              <a:lnSpc>
                <a:spcPct val="95000"/>
              </a:lnSpc>
              <a:buNone/>
            </a:pPr>
            <a:r>
              <a:rPr lang="en-US" b="1" dirty="0">
                <a:solidFill>
                  <a:srgbClr val="1B2B2E"/>
                </a:solidFill>
                <a:latin typeface="Cambria" pitchFamily="34" charset="0"/>
                <a:ea typeface="Cambria" pitchFamily="34" charset="-122"/>
                <a:cs typeface="Cambria" pitchFamily="34" charset="-120"/>
              </a:rPr>
              <a:t>Structural &amp; legal exclusion</a:t>
            </a:r>
            <a:endParaRPr lang="en-US" dirty="0"/>
          </a:p>
        </p:txBody>
      </p:sp>
      <p:sp>
        <p:nvSpPr>
          <p:cNvPr id="21" name="Text 16"/>
          <p:cNvSpPr/>
          <p:nvPr/>
        </p:nvSpPr>
        <p:spPr>
          <a:xfrm>
            <a:off x="5204750" y="4183852"/>
            <a:ext cx="1865376" cy="1143000"/>
          </a:xfrm>
          <a:prstGeom prst="rect">
            <a:avLst/>
          </a:prstGeom>
          <a:noFill/>
          <a:ln/>
        </p:spPr>
        <p:txBody>
          <a:bodyPr wrap="square" lIns="0" tIns="0" rIns="0" bIns="0" rtlCol="0" anchor="ctr"/>
          <a:lstStyle/>
          <a:p>
            <a:pPr algn="ctr"/>
            <a:r>
              <a:rPr lang="en-US" sz="1400" dirty="0"/>
              <a:t>Irregular status, exclusion from health coverage and </a:t>
            </a:r>
            <a:r>
              <a:rPr lang="en-US" sz="1400" dirty="0" err="1"/>
              <a:t>criminalisation</a:t>
            </a:r>
            <a:r>
              <a:rPr lang="en-US" sz="1400" dirty="0"/>
              <a:t> block or condition access — and fear of deportation keeps people away from services that are nominally open.</a:t>
            </a:r>
            <a:r>
              <a:rPr lang="en-US" sz="1400" dirty="0">
                <a:solidFill>
                  <a:srgbClr val="5E6E71"/>
                </a:solidFill>
                <a:latin typeface="Calibri" pitchFamily="34" charset="0"/>
                <a:ea typeface="Calibri" pitchFamily="34" charset="-122"/>
                <a:cs typeface="Calibri" pitchFamily="34" charset="-120"/>
              </a:rPr>
              <a:t>.</a:t>
            </a:r>
            <a:endParaRPr lang="en-US" sz="1400" dirty="0"/>
          </a:p>
        </p:txBody>
      </p:sp>
      <p:sp>
        <p:nvSpPr>
          <p:cNvPr id="22" name="Shape 17"/>
          <p:cNvSpPr/>
          <p:nvPr/>
        </p:nvSpPr>
        <p:spPr>
          <a:xfrm>
            <a:off x="7371878" y="2240280"/>
            <a:ext cx="2157984" cy="3614420"/>
          </a:xfrm>
          <a:prstGeom prst="roundRect">
            <a:avLst>
              <a:gd name="adj" fmla="val 3390"/>
            </a:avLst>
          </a:prstGeom>
          <a:solidFill>
            <a:srgbClr val="F7ECEA"/>
          </a:solidFill>
          <a:ln w="12700">
            <a:solidFill>
              <a:srgbClr val="D7E0E0"/>
            </a:solidFill>
            <a:prstDash val="solid"/>
          </a:ln>
          <a:effectLst>
            <a:outerShdw blurRad="101600" dist="38100" dir="5400000" algn="bl" rotWithShape="0">
              <a:srgbClr val="8AA3A3">
                <a:alpha val="12000"/>
              </a:srgbClr>
            </a:outerShdw>
          </a:effectLst>
        </p:spPr>
      </p:sp>
      <p:sp>
        <p:nvSpPr>
          <p:cNvPr id="23" name="Shape 18"/>
          <p:cNvSpPr/>
          <p:nvPr/>
        </p:nvSpPr>
        <p:spPr>
          <a:xfrm>
            <a:off x="8130830" y="2354944"/>
            <a:ext cx="640080" cy="640080"/>
          </a:xfrm>
          <a:prstGeom prst="ellipse">
            <a:avLst/>
          </a:prstGeom>
          <a:solidFill>
            <a:srgbClr val="FFFFFF"/>
          </a:solidFill>
          <a:ln/>
        </p:spPr>
      </p:sp>
      <p:pic>
        <p:nvPicPr>
          <p:cNvPr id="24" name="Image 3" descr="preencoded.png"/>
          <p:cNvPicPr>
            <a:picLocks noChangeAspect="1"/>
          </p:cNvPicPr>
          <p:nvPr/>
        </p:nvPicPr>
        <p:blipFill>
          <a:blip r:embed="rId6"/>
          <a:stretch>
            <a:fillRect/>
          </a:stretch>
        </p:blipFill>
        <p:spPr>
          <a:xfrm>
            <a:off x="8303652" y="2527766"/>
            <a:ext cx="294437" cy="294437"/>
          </a:xfrm>
          <a:prstGeom prst="rect">
            <a:avLst/>
          </a:prstGeom>
        </p:spPr>
      </p:pic>
      <p:sp>
        <p:nvSpPr>
          <p:cNvPr id="25" name="Text 19"/>
          <p:cNvSpPr/>
          <p:nvPr/>
        </p:nvSpPr>
        <p:spPr>
          <a:xfrm>
            <a:off x="7481606" y="3104752"/>
            <a:ext cx="1938528" cy="566928"/>
          </a:xfrm>
          <a:prstGeom prst="rect">
            <a:avLst/>
          </a:prstGeom>
          <a:noFill/>
          <a:ln/>
        </p:spPr>
        <p:txBody>
          <a:bodyPr wrap="square" lIns="0" tIns="0" rIns="0" bIns="0" rtlCol="0" anchor="t"/>
          <a:lstStyle/>
          <a:p>
            <a:pPr marL="0" indent="0" algn="ctr">
              <a:lnSpc>
                <a:spcPct val="95000"/>
              </a:lnSpc>
              <a:buNone/>
            </a:pPr>
            <a:r>
              <a:rPr lang="en-US" b="1" dirty="0">
                <a:solidFill>
                  <a:srgbClr val="1B2B2E"/>
                </a:solidFill>
                <a:latin typeface="Cambria" pitchFamily="34" charset="0"/>
                <a:ea typeface="Cambria" pitchFamily="34" charset="-122"/>
                <a:cs typeface="Cambria" pitchFamily="34" charset="-120"/>
              </a:rPr>
              <a:t>Service design failure</a:t>
            </a:r>
            <a:endParaRPr lang="en-US" dirty="0"/>
          </a:p>
        </p:txBody>
      </p:sp>
      <p:sp>
        <p:nvSpPr>
          <p:cNvPr id="26" name="Text 20"/>
          <p:cNvSpPr/>
          <p:nvPr/>
        </p:nvSpPr>
        <p:spPr>
          <a:xfrm>
            <a:off x="7518182" y="4130329"/>
            <a:ext cx="1865376" cy="1143000"/>
          </a:xfrm>
          <a:prstGeom prst="rect">
            <a:avLst/>
          </a:prstGeom>
          <a:noFill/>
          <a:ln/>
        </p:spPr>
        <p:txBody>
          <a:bodyPr wrap="square" lIns="0" tIns="0" rIns="0" bIns="0" rtlCol="0" anchor="ctr"/>
          <a:lstStyle/>
          <a:p>
            <a:pPr algn="ctr"/>
            <a:r>
              <a:rPr lang="en-US" sz="1400" dirty="0"/>
              <a:t>Services are not migrant inclusive, not differentiated for young people, and not intercultural — so people who do reach them often do not come back.</a:t>
            </a:r>
          </a:p>
        </p:txBody>
      </p:sp>
      <p:sp>
        <p:nvSpPr>
          <p:cNvPr id="27" name="Shape 21"/>
          <p:cNvSpPr/>
          <p:nvPr/>
        </p:nvSpPr>
        <p:spPr>
          <a:xfrm>
            <a:off x="9607586" y="2240280"/>
            <a:ext cx="2157984" cy="3614420"/>
          </a:xfrm>
          <a:prstGeom prst="roundRect">
            <a:avLst>
              <a:gd name="adj" fmla="val 3390"/>
            </a:avLst>
          </a:prstGeom>
          <a:solidFill>
            <a:srgbClr val="EAF3F3"/>
          </a:solidFill>
          <a:ln w="12700">
            <a:solidFill>
              <a:srgbClr val="D7E0E0"/>
            </a:solidFill>
            <a:prstDash val="solid"/>
          </a:ln>
          <a:effectLst>
            <a:outerShdw blurRad="101600" dist="38100" dir="5400000" algn="bl" rotWithShape="0">
              <a:srgbClr val="8AA3A3">
                <a:alpha val="12000"/>
              </a:srgbClr>
            </a:outerShdw>
          </a:effectLst>
        </p:spPr>
      </p:sp>
      <p:sp>
        <p:nvSpPr>
          <p:cNvPr id="28" name="Shape 22"/>
          <p:cNvSpPr/>
          <p:nvPr/>
        </p:nvSpPr>
        <p:spPr>
          <a:xfrm>
            <a:off x="10366538" y="2354944"/>
            <a:ext cx="640080" cy="640080"/>
          </a:xfrm>
          <a:prstGeom prst="ellipse">
            <a:avLst/>
          </a:prstGeom>
          <a:solidFill>
            <a:srgbClr val="FFFFFF"/>
          </a:solidFill>
          <a:ln/>
        </p:spPr>
      </p:sp>
      <p:pic>
        <p:nvPicPr>
          <p:cNvPr id="29" name="Image 4" descr="preencoded.png"/>
          <p:cNvPicPr>
            <a:picLocks noChangeAspect="1"/>
          </p:cNvPicPr>
          <p:nvPr/>
        </p:nvPicPr>
        <p:blipFill>
          <a:blip r:embed="rId7"/>
          <a:stretch>
            <a:fillRect/>
          </a:stretch>
        </p:blipFill>
        <p:spPr>
          <a:xfrm>
            <a:off x="10539360" y="2527766"/>
            <a:ext cx="294437" cy="294437"/>
          </a:xfrm>
          <a:prstGeom prst="rect">
            <a:avLst/>
          </a:prstGeom>
        </p:spPr>
      </p:pic>
      <p:sp>
        <p:nvSpPr>
          <p:cNvPr id="30" name="Text 23"/>
          <p:cNvSpPr/>
          <p:nvPr/>
        </p:nvSpPr>
        <p:spPr>
          <a:xfrm>
            <a:off x="9717314" y="3104752"/>
            <a:ext cx="1938528" cy="566928"/>
          </a:xfrm>
          <a:prstGeom prst="rect">
            <a:avLst/>
          </a:prstGeom>
          <a:noFill/>
          <a:ln/>
        </p:spPr>
        <p:txBody>
          <a:bodyPr wrap="square" lIns="0" tIns="0" rIns="0" bIns="0" rtlCol="0" anchor="t"/>
          <a:lstStyle/>
          <a:p>
            <a:pPr marL="0" indent="0" algn="ctr">
              <a:lnSpc>
                <a:spcPct val="95000"/>
              </a:lnSpc>
              <a:buNone/>
            </a:pPr>
            <a:r>
              <a:rPr lang="en-US" b="1" dirty="0">
                <a:solidFill>
                  <a:srgbClr val="1B2B2E"/>
                </a:solidFill>
                <a:latin typeface="Cambria" pitchFamily="34" charset="0"/>
                <a:ea typeface="Cambria" pitchFamily="34" charset="-122"/>
                <a:cs typeface="Cambria" pitchFamily="34" charset="-120"/>
              </a:rPr>
              <a:t>Data invisibility</a:t>
            </a:r>
            <a:endParaRPr lang="en-US" dirty="0"/>
          </a:p>
        </p:txBody>
      </p:sp>
      <p:sp>
        <p:nvSpPr>
          <p:cNvPr id="31" name="Text 24"/>
          <p:cNvSpPr/>
          <p:nvPr/>
        </p:nvSpPr>
        <p:spPr>
          <a:xfrm>
            <a:off x="9753890" y="4190494"/>
            <a:ext cx="1865376" cy="1143000"/>
          </a:xfrm>
          <a:prstGeom prst="rect">
            <a:avLst/>
          </a:prstGeom>
          <a:noFill/>
          <a:ln/>
        </p:spPr>
        <p:txBody>
          <a:bodyPr wrap="square" lIns="0" tIns="0" rIns="0" bIns="0" rtlCol="0" anchor="ctr"/>
          <a:lstStyle/>
          <a:p>
            <a:pPr algn="ctr"/>
            <a:r>
              <a:rPr lang="en-US" sz="1400" dirty="0"/>
              <a:t>Where surveillance is not disaggregated — by gender identity, migration status and age — the most affected populations disappear from the data, and from the response.</a:t>
            </a:r>
          </a:p>
        </p:txBody>
      </p:sp>
      <p:sp>
        <p:nvSpPr>
          <p:cNvPr id="34" name="Text 27"/>
          <p:cNvSpPr/>
          <p:nvPr/>
        </p:nvSpPr>
        <p:spPr>
          <a:xfrm>
            <a:off x="562356" y="6236208"/>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Framework synthesis: social-determinants &amp; syndemics scholarship; Cabieses, Bernales &amp; Van der Laat, Lancet Psychiatry 2016 — doi:10.1016/S2215-0366(16)30006-2.</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5" grpId="0" animBg="1"/>
      <p:bldP spid="16" grpId="0" animBg="1"/>
      <p:bldP spid="20" grpId="0" animBg="1"/>
      <p:bldP spid="21" grpId="0" animBg="1"/>
      <p:bldP spid="25" grpId="0" animBg="1"/>
      <p:bldP spid="26" grpId="0" animBg="1"/>
      <p:bldP spid="30" grpId="0" animBg="1"/>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6_iguazu.jpg"/>
          <p:cNvPicPr>
            <a:picLocks noChangeAspect="1"/>
          </p:cNvPicPr>
          <p:nvPr/>
        </p:nvPicPr>
        <p:blipFill>
          <a:blip r:embed="rId3"/>
          <a:stretch>
            <a:fillRect/>
          </a:stretch>
        </p:blipFill>
        <p:spPr>
          <a:xfrm>
            <a:off x="0" y="0"/>
            <a:ext cx="12191695" cy="6858000"/>
          </a:xfrm>
          <a:prstGeom prst="rect">
            <a:avLst/>
          </a:prstGeom>
        </p:spPr>
      </p:pic>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solidFill>
                  <a:srgbClr val="FFFFFF"/>
                </a:solidFill>
                <a:latin typeface="Calibri"/>
              </a:rPr>
              <a:t>21</a:t>
            </a:r>
            <a:endParaRPr lang="en-US" sz="900" dirty="0"/>
          </a:p>
        </p:txBody>
      </p:sp>
      <p:sp>
        <p:nvSpPr>
          <p:cNvPr id="4" name="Text 2"/>
          <p:cNvSpPr/>
          <p:nvPr/>
        </p:nvSpPr>
        <p:spPr>
          <a:xfrm>
            <a:off x="548640" y="736807"/>
            <a:ext cx="8229600" cy="274320"/>
          </a:xfrm>
          <a:prstGeom prst="rect">
            <a:avLst/>
          </a:prstGeom>
          <a:noFill/>
          <a:ln/>
        </p:spPr>
        <p:txBody>
          <a:bodyPr wrap="square" lIns="0" tIns="0" rIns="0" bIns="0" rtlCol="0" anchor="ctr"/>
          <a:lstStyle/>
          <a:p>
            <a:pPr marL="0" indent="0">
              <a:buNone/>
            </a:pPr>
            <a:r>
              <a:rPr lang="en-US" sz="3200" b="1" kern="0" spc="300" dirty="0">
                <a:solidFill>
                  <a:srgbClr val="FFFFFF"/>
                </a:solidFill>
                <a:latin typeface="Calibri" pitchFamily="34" charset="0"/>
                <a:ea typeface="Calibri" pitchFamily="34" charset="-122"/>
                <a:cs typeface="Calibri" pitchFamily="34" charset="-120"/>
              </a:rPr>
              <a:t>INTEGRATING THE EVIDENCE –</a:t>
            </a:r>
          </a:p>
          <a:p>
            <a:pPr marL="0" indent="0">
              <a:buNone/>
            </a:pPr>
            <a:r>
              <a:rPr lang="en-US" sz="3200" b="1" kern="0" spc="300" dirty="0">
                <a:solidFill>
                  <a:srgbClr val="FFFFFF"/>
                </a:solidFill>
                <a:latin typeface="Calibri" pitchFamily="34" charset="0"/>
                <a:ea typeface="Calibri" pitchFamily="34" charset="-122"/>
                <a:cs typeface="Calibri" pitchFamily="34" charset="-120"/>
              </a:rPr>
              <a:t>MECHANISMS/PATHWAYS</a:t>
            </a:r>
            <a:endParaRPr lang="en-US" sz="3200" dirty="0"/>
          </a:p>
        </p:txBody>
      </p:sp>
      <p:sp>
        <p:nvSpPr>
          <p:cNvPr id="6" name="TextBox 5"/>
          <p:cNvSpPr txBox="1"/>
          <p:nvPr/>
        </p:nvSpPr>
        <p:spPr>
          <a:xfrm>
            <a:off x="658368" y="2331720"/>
            <a:ext cx="5852160" cy="1206484"/>
          </a:xfrm>
          <a:prstGeom prst="rect">
            <a:avLst/>
          </a:prstGeom>
          <a:noFill/>
        </p:spPr>
        <p:txBody>
          <a:bodyPr wrap="square" lIns="0" tIns="0" rIns="0" bIns="0" anchor="t">
            <a:spAutoFit/>
          </a:bodyPr>
          <a:lstStyle/>
          <a:p>
            <a:pPr algn="l">
              <a:lnSpc>
                <a:spcPct val="98000"/>
              </a:lnSpc>
            </a:pPr>
            <a:r>
              <a:rPr sz="4000" b="1" i="0" dirty="0">
                <a:solidFill>
                  <a:srgbClr val="FFFFFF"/>
                </a:solidFill>
                <a:latin typeface="Cambria"/>
              </a:rPr>
              <a:t>Integrating the evidence</a:t>
            </a:r>
            <a:r>
              <a:rPr lang="es-MX" sz="4000" b="1" i="0" dirty="0">
                <a:solidFill>
                  <a:srgbClr val="FFFFFF"/>
                </a:solidFill>
                <a:latin typeface="Cambria"/>
              </a:rPr>
              <a:t> </a:t>
            </a:r>
            <a:r>
              <a:rPr lang="es-MX" sz="4000" b="1" i="0" dirty="0" err="1">
                <a:solidFill>
                  <a:srgbClr val="FFFFFF"/>
                </a:solidFill>
                <a:latin typeface="Cambria"/>
              </a:rPr>
              <a:t>into</a:t>
            </a:r>
            <a:r>
              <a:rPr lang="es-MX" sz="4000" b="1" i="0" dirty="0">
                <a:solidFill>
                  <a:srgbClr val="FFFFFF"/>
                </a:solidFill>
                <a:latin typeface="Cambria"/>
              </a:rPr>
              <a:t> </a:t>
            </a:r>
            <a:r>
              <a:rPr lang="es-MX" sz="4000" b="1" i="0" dirty="0" err="1">
                <a:solidFill>
                  <a:srgbClr val="FFFFFF"/>
                </a:solidFill>
                <a:latin typeface="Cambria"/>
              </a:rPr>
              <a:t>solutions</a:t>
            </a:r>
            <a:endParaRPr sz="4000" b="1" i="0" dirty="0">
              <a:solidFill>
                <a:srgbClr val="FFFFFF"/>
              </a:solidFill>
              <a:latin typeface="Cambria"/>
            </a:endParaRPr>
          </a:p>
        </p:txBody>
      </p:sp>
      <p:sp>
        <p:nvSpPr>
          <p:cNvPr id="7" name="TextBox 6"/>
          <p:cNvSpPr txBox="1"/>
          <p:nvPr/>
        </p:nvSpPr>
        <p:spPr>
          <a:xfrm>
            <a:off x="676656" y="4297680"/>
            <a:ext cx="5669280" cy="457200"/>
          </a:xfrm>
          <a:prstGeom prst="rect">
            <a:avLst/>
          </a:prstGeom>
          <a:noFill/>
        </p:spPr>
        <p:txBody>
          <a:bodyPr wrap="square" lIns="0" tIns="0" rIns="0" bIns="0" anchor="t">
            <a:spAutoFit/>
          </a:bodyPr>
          <a:lstStyle/>
          <a:p>
            <a:pPr algn="l"/>
            <a:r>
              <a:rPr sz="1700" b="0" i="1">
                <a:solidFill>
                  <a:srgbClr val="EAF3F3"/>
                </a:solidFill>
                <a:latin typeface="Cambria"/>
              </a:rPr>
              <a:t>Mechanisms &amp; pathways</a:t>
            </a:r>
          </a:p>
        </p:txBody>
      </p:sp>
      <p:sp>
        <p:nvSpPr>
          <p:cNvPr id="8" name="TextBox 7"/>
          <p:cNvSpPr txBox="1"/>
          <p:nvPr/>
        </p:nvSpPr>
        <p:spPr>
          <a:xfrm>
            <a:off x="658368" y="6400800"/>
            <a:ext cx="8686800" cy="274320"/>
          </a:xfrm>
          <a:prstGeom prst="rect">
            <a:avLst/>
          </a:prstGeom>
          <a:noFill/>
        </p:spPr>
        <p:txBody>
          <a:bodyPr wrap="square" lIns="0" tIns="0" rIns="0" bIns="0" anchor="t">
            <a:spAutoFit/>
          </a:bodyPr>
          <a:lstStyle/>
          <a:p>
            <a:pPr algn="l"/>
            <a:r>
              <a:rPr sz="800" b="0" i="0">
                <a:solidFill>
                  <a:srgbClr val="FFFFFF"/>
                </a:solidFill>
                <a:latin typeface="Calibri"/>
              </a:rPr>
              <a:t>Iguazú Falls, Argentina/Brazil  ·  Photo: Sky shark 0, CC BY-SA 4.0 — Wikimedia Commons</a:t>
            </a:r>
          </a:p>
        </p:txBody>
      </p:sp>
      <p:sp>
        <p:nvSpPr>
          <p:cNvPr id="9" name="TextBox 8"/>
          <p:cNvSpPr txBox="1"/>
          <p:nvPr/>
        </p:nvSpPr>
        <p:spPr>
          <a:xfrm>
            <a:off x="658368" y="6565392"/>
            <a:ext cx="10789920" cy="182880"/>
          </a:xfrm>
          <a:prstGeom prst="rect">
            <a:avLst/>
          </a:prstGeom>
          <a:noFill/>
        </p:spPr>
        <p:txBody>
          <a:bodyPr wrap="square" lIns="0" tIns="0" rIns="0" bIns="0" anchor="t">
            <a:spAutoFit/>
          </a:bodyPr>
          <a:lstStyle/>
          <a:p>
            <a:pPr algn="l"/>
            <a:r>
              <a:rPr sz="700" b="0" i="0">
                <a:solidFill>
                  <a:srgbClr val="D7E0E0"/>
                </a:solidFill>
                <a:latin typeface="Calibri"/>
              </a:rPr>
              <a:t>https://commons.wikimedia.org/wiki/File:Iguazu_Falls_Brazilian_Side.jpg</a:t>
            </a:r>
          </a:p>
        </p:txBody>
      </p:sp>
    </p:spTree>
    <p:extLst>
      <p:ext uri="{BB962C8B-B14F-4D97-AF65-F5344CB8AC3E}">
        <p14:creationId xmlns:p14="http://schemas.microsoft.com/office/powerpoint/2010/main" val="1980133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solidFill>
                  <a:srgbClr val="0E6E78"/>
                </a:solidFill>
                <a:latin typeface="Calibri"/>
              </a:rPr>
              <a:t>22</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WHAT IS WORKING · I</a:t>
            </a:r>
            <a:endParaRPr lang="en-US" sz="1600" dirty="0"/>
          </a:p>
        </p:txBody>
      </p:sp>
      <p:sp>
        <p:nvSpPr>
          <p:cNvPr id="5" name="Text 3"/>
          <p:cNvSpPr/>
          <p:nvPr/>
        </p:nvSpPr>
        <p:spPr>
          <a:xfrm>
            <a:off x="548640" y="713232"/>
            <a:ext cx="1106424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Impactful responses I — biomedical tools &amp; resilient systems</a:t>
            </a:r>
            <a:endParaRPr lang="en-US" sz="3000" dirty="0">
              <a:solidFill>
                <a:schemeClr val="accent6">
                  <a:lumMod val="75000"/>
                </a:schemeClr>
              </a:solidFill>
            </a:endParaRPr>
          </a:p>
        </p:txBody>
      </p:sp>
      <p:sp>
        <p:nvSpPr>
          <p:cNvPr id="6" name="Shape 4"/>
          <p:cNvSpPr/>
          <p:nvPr/>
        </p:nvSpPr>
        <p:spPr>
          <a:xfrm>
            <a:off x="548640" y="1783080"/>
            <a:ext cx="5440680" cy="1755648"/>
          </a:xfrm>
          <a:prstGeom prst="roundRect">
            <a:avLst>
              <a:gd name="adj" fmla="val 4167"/>
            </a:avLst>
          </a:prstGeom>
          <a:solidFill>
            <a:srgbClr val="EAF3F3"/>
          </a:solidFill>
          <a:ln w="12700">
            <a:solidFill>
              <a:srgbClr val="D7E0E0"/>
            </a:solidFill>
            <a:prstDash val="solid"/>
          </a:ln>
          <a:effectLst>
            <a:outerShdw blurRad="101600" dist="38100" dir="5400000" algn="bl" rotWithShape="0">
              <a:srgbClr val="8AA3A3">
                <a:alpha val="15000"/>
              </a:srgbClr>
            </a:outerShdw>
          </a:effectLst>
        </p:spPr>
      </p:sp>
      <p:sp>
        <p:nvSpPr>
          <p:cNvPr id="7" name="Shape 5"/>
          <p:cNvSpPr/>
          <p:nvPr/>
        </p:nvSpPr>
        <p:spPr>
          <a:xfrm>
            <a:off x="841248" y="2345436"/>
            <a:ext cx="621792" cy="621792"/>
          </a:xfrm>
          <a:prstGeom prst="ellipse">
            <a:avLst/>
          </a:prstGeom>
          <a:solidFill>
            <a:srgbClr val="FFFFFF"/>
          </a:solidFill>
          <a:ln/>
        </p:spPr>
      </p:sp>
      <p:pic>
        <p:nvPicPr>
          <p:cNvPr id="8" name="Image 0" descr="preencoded.png"/>
          <p:cNvPicPr>
            <a:picLocks noChangeAspect="1"/>
          </p:cNvPicPr>
          <p:nvPr/>
        </p:nvPicPr>
        <p:blipFill>
          <a:blip r:embed="rId3"/>
          <a:stretch>
            <a:fillRect/>
          </a:stretch>
        </p:blipFill>
        <p:spPr>
          <a:xfrm>
            <a:off x="1009132" y="2513320"/>
            <a:ext cx="286024" cy="286024"/>
          </a:xfrm>
          <a:prstGeom prst="rect">
            <a:avLst/>
          </a:prstGeom>
        </p:spPr>
      </p:pic>
      <p:sp>
        <p:nvSpPr>
          <p:cNvPr id="9" name="Text 6"/>
          <p:cNvSpPr/>
          <p:nvPr/>
        </p:nvSpPr>
        <p:spPr>
          <a:xfrm>
            <a:off x="1609344" y="2290572"/>
            <a:ext cx="4206240" cy="640080"/>
          </a:xfrm>
          <a:prstGeom prst="rect">
            <a:avLst/>
          </a:prstGeom>
          <a:noFill/>
          <a:ln/>
        </p:spPr>
        <p:txBody>
          <a:bodyPr wrap="square" lIns="0" tIns="0" rIns="0" bIns="0" rtlCol="0" anchor="ctr"/>
          <a:lstStyle/>
          <a:p>
            <a:pPr marL="0" indent="0">
              <a:lnSpc>
                <a:spcPct val="96000"/>
              </a:lnSpc>
              <a:buNone/>
            </a:pPr>
            <a:r>
              <a:rPr lang="en-US" sz="2000" b="1" dirty="0">
                <a:solidFill>
                  <a:srgbClr val="1B2B2E"/>
                </a:solidFill>
                <a:latin typeface="Cambria" pitchFamily="34" charset="0"/>
                <a:ea typeface="Cambria" pitchFamily="34" charset="-122"/>
                <a:cs typeface="Cambria" pitchFamily="34" charset="-120"/>
              </a:rPr>
              <a:t>Universal-access systems</a:t>
            </a:r>
            <a:endParaRPr lang="en-US" sz="2000" dirty="0"/>
          </a:p>
        </p:txBody>
      </p:sp>
      <p:sp>
        <p:nvSpPr>
          <p:cNvPr id="11" name="Shape 8"/>
          <p:cNvSpPr/>
          <p:nvPr/>
        </p:nvSpPr>
        <p:spPr>
          <a:xfrm>
            <a:off x="6208775" y="1783080"/>
            <a:ext cx="5750995" cy="2417700"/>
          </a:xfrm>
          <a:prstGeom prst="roundRect">
            <a:avLst>
              <a:gd name="adj" fmla="val 4167"/>
            </a:avLst>
          </a:prstGeom>
          <a:solidFill>
            <a:srgbClr val="FFFFFF"/>
          </a:solidFill>
          <a:ln w="12700">
            <a:solidFill>
              <a:srgbClr val="D7E0E0"/>
            </a:solidFill>
            <a:prstDash val="solid"/>
          </a:ln>
          <a:effectLst>
            <a:outerShdw blurRad="101600" dist="38100" dir="5400000" algn="bl" rotWithShape="0">
              <a:srgbClr val="8AA3A3">
                <a:alpha val="15000"/>
              </a:srgbClr>
            </a:outerShdw>
          </a:effectLst>
        </p:spPr>
      </p:sp>
      <p:sp>
        <p:nvSpPr>
          <p:cNvPr id="12" name="Shape 9"/>
          <p:cNvSpPr/>
          <p:nvPr/>
        </p:nvSpPr>
        <p:spPr>
          <a:xfrm>
            <a:off x="6455664" y="2093976"/>
            <a:ext cx="621792" cy="621792"/>
          </a:xfrm>
          <a:prstGeom prst="ellipse">
            <a:avLst/>
          </a:prstGeom>
          <a:solidFill>
            <a:srgbClr val="EAF3F3"/>
          </a:solidFill>
          <a:ln/>
        </p:spPr>
      </p:sp>
      <p:pic>
        <p:nvPicPr>
          <p:cNvPr id="13" name="Image 1" descr="preencoded.png"/>
          <p:cNvPicPr>
            <a:picLocks noChangeAspect="1"/>
          </p:cNvPicPr>
          <p:nvPr/>
        </p:nvPicPr>
        <p:blipFill>
          <a:blip r:embed="rId4"/>
          <a:stretch>
            <a:fillRect/>
          </a:stretch>
        </p:blipFill>
        <p:spPr>
          <a:xfrm>
            <a:off x="6623548" y="2261860"/>
            <a:ext cx="286024" cy="286024"/>
          </a:xfrm>
          <a:prstGeom prst="rect">
            <a:avLst/>
          </a:prstGeom>
        </p:spPr>
      </p:pic>
      <p:sp>
        <p:nvSpPr>
          <p:cNvPr id="14" name="Text 10"/>
          <p:cNvSpPr/>
          <p:nvPr/>
        </p:nvSpPr>
        <p:spPr>
          <a:xfrm>
            <a:off x="7223760" y="2039112"/>
            <a:ext cx="4206240" cy="640080"/>
          </a:xfrm>
          <a:prstGeom prst="rect">
            <a:avLst/>
          </a:prstGeom>
          <a:noFill/>
          <a:ln/>
        </p:spPr>
        <p:txBody>
          <a:bodyPr wrap="square" lIns="0" tIns="0" rIns="0" bIns="0" rtlCol="0" anchor="ctr"/>
          <a:lstStyle/>
          <a:p>
            <a:pPr marL="0" indent="0">
              <a:lnSpc>
                <a:spcPct val="96000"/>
              </a:lnSpc>
              <a:buNone/>
            </a:pPr>
            <a:r>
              <a:rPr lang="en-US" sz="2000" b="1" dirty="0">
                <a:solidFill>
                  <a:srgbClr val="1B2B2E"/>
                </a:solidFill>
                <a:latin typeface="Cambria" pitchFamily="34" charset="0"/>
                <a:ea typeface="Cambria" pitchFamily="34" charset="-122"/>
                <a:cs typeface="Cambria" pitchFamily="34" charset="-120"/>
              </a:rPr>
              <a:t>Migrant regularization as a public health matter</a:t>
            </a:r>
            <a:endParaRPr lang="en-US" sz="2000" dirty="0"/>
          </a:p>
        </p:txBody>
      </p:sp>
      <p:sp>
        <p:nvSpPr>
          <p:cNvPr id="15" name="Text 11"/>
          <p:cNvSpPr/>
          <p:nvPr/>
        </p:nvSpPr>
        <p:spPr>
          <a:xfrm>
            <a:off x="6341363" y="3054096"/>
            <a:ext cx="5473265" cy="749808"/>
          </a:xfrm>
          <a:prstGeom prst="rect">
            <a:avLst/>
          </a:prstGeom>
          <a:noFill/>
          <a:ln/>
        </p:spPr>
        <p:txBody>
          <a:bodyPr wrap="square" lIns="0" tIns="0" rIns="0" bIns="0" rtlCol="0" anchor="ctr"/>
          <a:lstStyle/>
          <a:p>
            <a:r>
              <a:rPr lang="es-CL" sz="1600" dirty="0" err="1"/>
              <a:t>Colombia's</a:t>
            </a:r>
            <a:r>
              <a:rPr lang="es-CL" sz="1600" dirty="0"/>
              <a:t> Estatuto Temporal de Protección para Migrantes Venezolanos (ETPV, 2021) </a:t>
            </a:r>
            <a:r>
              <a:rPr lang="es-CL" sz="1600" dirty="0" err="1"/>
              <a:t>granted</a:t>
            </a:r>
            <a:r>
              <a:rPr lang="es-CL" sz="1600" dirty="0"/>
              <a:t> ten-</a:t>
            </a:r>
            <a:r>
              <a:rPr lang="es-CL" sz="1600" dirty="0" err="1"/>
              <a:t>year</a:t>
            </a:r>
            <a:r>
              <a:rPr lang="es-CL" sz="1600" dirty="0"/>
              <a:t> </a:t>
            </a:r>
            <a:r>
              <a:rPr lang="es-CL" sz="1600" dirty="0" err="1"/>
              <a:t>permits</a:t>
            </a:r>
            <a:r>
              <a:rPr lang="es-CL" sz="1600" dirty="0"/>
              <a:t> </a:t>
            </a:r>
            <a:r>
              <a:rPr lang="es-CL" sz="1600" dirty="0" err="1"/>
              <a:t>that</a:t>
            </a:r>
            <a:r>
              <a:rPr lang="es-CL" sz="1600" dirty="0"/>
              <a:t> </a:t>
            </a:r>
            <a:r>
              <a:rPr lang="es-CL" sz="1600" dirty="0" err="1"/>
              <a:t>opened</a:t>
            </a:r>
            <a:r>
              <a:rPr lang="es-CL" sz="1600" dirty="0"/>
              <a:t> a </a:t>
            </a:r>
            <a:r>
              <a:rPr lang="es-CL" sz="1600" dirty="0" err="1"/>
              <a:t>pathway</a:t>
            </a:r>
            <a:r>
              <a:rPr lang="es-CL" sz="1600" dirty="0"/>
              <a:t> </a:t>
            </a:r>
            <a:r>
              <a:rPr lang="es-CL" sz="1600" dirty="0" err="1"/>
              <a:t>to</a:t>
            </a:r>
            <a:r>
              <a:rPr lang="es-CL" sz="1600" dirty="0"/>
              <a:t> </a:t>
            </a:r>
            <a:r>
              <a:rPr lang="es-CL" sz="1600" dirty="0" err="1"/>
              <a:t>health</a:t>
            </a:r>
            <a:r>
              <a:rPr lang="es-CL" sz="1600" dirty="0"/>
              <a:t> </a:t>
            </a:r>
            <a:r>
              <a:rPr lang="es-CL" sz="1600" dirty="0" err="1"/>
              <a:t>system</a:t>
            </a:r>
            <a:r>
              <a:rPr lang="es-CL" sz="1600" dirty="0"/>
              <a:t> </a:t>
            </a:r>
            <a:r>
              <a:rPr lang="es-CL" sz="1600" dirty="0" err="1"/>
              <a:t>affiliation</a:t>
            </a:r>
            <a:r>
              <a:rPr lang="es-CL" sz="1600" dirty="0"/>
              <a:t> — and </a:t>
            </a:r>
            <a:r>
              <a:rPr lang="es-CL" sz="1600" dirty="0" err="1"/>
              <a:t>with</a:t>
            </a:r>
            <a:r>
              <a:rPr lang="es-CL" sz="1600" dirty="0"/>
              <a:t> </a:t>
            </a:r>
            <a:r>
              <a:rPr lang="es-CL" sz="1600" dirty="0" err="1"/>
              <a:t>it</a:t>
            </a:r>
            <a:r>
              <a:rPr lang="es-CL" sz="1600" dirty="0"/>
              <a:t>, HIV </a:t>
            </a:r>
            <a:r>
              <a:rPr lang="es-CL" sz="1600" dirty="0" err="1"/>
              <a:t>testing</a:t>
            </a:r>
            <a:r>
              <a:rPr lang="es-CL" sz="1600" dirty="0"/>
              <a:t>, </a:t>
            </a:r>
            <a:r>
              <a:rPr lang="es-CL" sz="1600" dirty="0" err="1"/>
              <a:t>treatment</a:t>
            </a:r>
            <a:r>
              <a:rPr lang="es-CL" sz="1600" dirty="0"/>
              <a:t> and care — </a:t>
            </a:r>
            <a:r>
              <a:rPr lang="es-CL" sz="1600" dirty="0" err="1"/>
              <a:t>for</a:t>
            </a:r>
            <a:r>
              <a:rPr lang="es-CL" sz="1600" dirty="0"/>
              <a:t> </a:t>
            </a:r>
            <a:r>
              <a:rPr lang="es-CL" sz="1600" dirty="0" err="1"/>
              <a:t>Venezuelans</a:t>
            </a:r>
            <a:r>
              <a:rPr lang="es-CL" sz="1600" dirty="0"/>
              <a:t> </a:t>
            </a:r>
            <a:r>
              <a:rPr lang="es-CL" sz="1600" dirty="0" err="1"/>
              <a:t>who</a:t>
            </a:r>
            <a:r>
              <a:rPr lang="es-CL" sz="1600" dirty="0"/>
              <a:t> </a:t>
            </a:r>
            <a:r>
              <a:rPr lang="es-CL" sz="1600" dirty="0" err="1"/>
              <a:t>registered</a:t>
            </a:r>
            <a:r>
              <a:rPr lang="es-CL" sz="1600" dirty="0"/>
              <a:t>. Legal status as </a:t>
            </a:r>
            <a:r>
              <a:rPr lang="es-CL" sz="1600" dirty="0" err="1"/>
              <a:t>an</a:t>
            </a:r>
            <a:r>
              <a:rPr lang="es-CL" sz="1600" dirty="0"/>
              <a:t> </a:t>
            </a:r>
            <a:r>
              <a:rPr lang="es-CL" sz="1600" dirty="0" err="1"/>
              <a:t>enabling</a:t>
            </a:r>
            <a:r>
              <a:rPr lang="es-CL" sz="1600" dirty="0"/>
              <a:t> </a:t>
            </a:r>
            <a:r>
              <a:rPr lang="es-CL" sz="1600" dirty="0" err="1"/>
              <a:t>condition</a:t>
            </a:r>
            <a:r>
              <a:rPr lang="es-CL" sz="1600" dirty="0"/>
              <a:t> </a:t>
            </a:r>
            <a:r>
              <a:rPr lang="es-CL" sz="1600" dirty="0" err="1"/>
              <a:t>for</a:t>
            </a:r>
            <a:r>
              <a:rPr lang="es-CL" sz="1600" dirty="0"/>
              <a:t> </a:t>
            </a:r>
            <a:r>
              <a:rPr lang="es-CL" sz="1600" dirty="0" err="1"/>
              <a:t>prevention</a:t>
            </a:r>
            <a:r>
              <a:rPr lang="es-CL" sz="1600" dirty="0"/>
              <a:t>.</a:t>
            </a:r>
            <a:endParaRPr lang="en-US" sz="1600" dirty="0"/>
          </a:p>
        </p:txBody>
      </p:sp>
      <p:sp>
        <p:nvSpPr>
          <p:cNvPr id="16" name="Shape 12"/>
          <p:cNvSpPr/>
          <p:nvPr/>
        </p:nvSpPr>
        <p:spPr>
          <a:xfrm>
            <a:off x="548640" y="3776472"/>
            <a:ext cx="5440680" cy="2276856"/>
          </a:xfrm>
          <a:prstGeom prst="roundRect">
            <a:avLst>
              <a:gd name="adj" fmla="val 4167"/>
            </a:avLst>
          </a:prstGeom>
          <a:solidFill>
            <a:srgbClr val="FFFFFF"/>
          </a:solidFill>
          <a:ln w="12700">
            <a:solidFill>
              <a:srgbClr val="D7E0E0"/>
            </a:solidFill>
            <a:prstDash val="solid"/>
          </a:ln>
          <a:effectLst>
            <a:outerShdw blurRad="101600" dist="38100" dir="5400000" algn="bl" rotWithShape="0">
              <a:srgbClr val="8AA3A3">
                <a:alpha val="15000"/>
              </a:srgbClr>
            </a:outerShdw>
          </a:effectLst>
        </p:spPr>
      </p:sp>
      <p:sp>
        <p:nvSpPr>
          <p:cNvPr id="17" name="Shape 13"/>
          <p:cNvSpPr/>
          <p:nvPr/>
        </p:nvSpPr>
        <p:spPr>
          <a:xfrm>
            <a:off x="804672" y="4087368"/>
            <a:ext cx="621792" cy="621792"/>
          </a:xfrm>
          <a:prstGeom prst="ellipse">
            <a:avLst/>
          </a:prstGeom>
          <a:solidFill>
            <a:srgbClr val="EAF3F3"/>
          </a:solidFill>
          <a:ln/>
        </p:spPr>
      </p:sp>
      <p:pic>
        <p:nvPicPr>
          <p:cNvPr id="18" name="Image 2" descr="preencoded.png"/>
          <p:cNvPicPr>
            <a:picLocks noChangeAspect="1"/>
          </p:cNvPicPr>
          <p:nvPr/>
        </p:nvPicPr>
        <p:blipFill>
          <a:blip r:embed="rId5"/>
          <a:stretch>
            <a:fillRect/>
          </a:stretch>
        </p:blipFill>
        <p:spPr>
          <a:xfrm>
            <a:off x="972556" y="4255252"/>
            <a:ext cx="286024" cy="286024"/>
          </a:xfrm>
          <a:prstGeom prst="rect">
            <a:avLst/>
          </a:prstGeom>
        </p:spPr>
      </p:pic>
      <p:sp>
        <p:nvSpPr>
          <p:cNvPr id="19" name="Text 14"/>
          <p:cNvSpPr/>
          <p:nvPr/>
        </p:nvSpPr>
        <p:spPr>
          <a:xfrm>
            <a:off x="1572768" y="4032504"/>
            <a:ext cx="4352544" cy="640080"/>
          </a:xfrm>
          <a:prstGeom prst="rect">
            <a:avLst/>
          </a:prstGeom>
          <a:noFill/>
          <a:ln/>
        </p:spPr>
        <p:txBody>
          <a:bodyPr wrap="square" lIns="0" tIns="0" rIns="0" bIns="0" rtlCol="0" anchor="ctr"/>
          <a:lstStyle/>
          <a:p>
            <a:pPr marL="0" indent="0">
              <a:lnSpc>
                <a:spcPct val="96000"/>
              </a:lnSpc>
              <a:buNone/>
            </a:pPr>
            <a:r>
              <a:rPr lang="en-US" sz="2000" b="1" dirty="0">
                <a:solidFill>
                  <a:srgbClr val="1B2B2E"/>
                </a:solidFill>
                <a:latin typeface="Cambria" pitchFamily="34" charset="0"/>
                <a:ea typeface="Cambria" pitchFamily="34" charset="-122"/>
                <a:cs typeface="Cambria" pitchFamily="34" charset="-120"/>
              </a:rPr>
              <a:t>Scale &amp; decentralise biomedical tools</a:t>
            </a:r>
            <a:endParaRPr lang="en-US" sz="2000" dirty="0"/>
          </a:p>
        </p:txBody>
      </p:sp>
      <p:sp>
        <p:nvSpPr>
          <p:cNvPr id="20" name="Text 15"/>
          <p:cNvSpPr/>
          <p:nvPr/>
        </p:nvSpPr>
        <p:spPr>
          <a:xfrm>
            <a:off x="841248" y="4967950"/>
            <a:ext cx="5084064" cy="749808"/>
          </a:xfrm>
          <a:prstGeom prst="rect">
            <a:avLst/>
          </a:prstGeom>
          <a:noFill/>
          <a:ln/>
        </p:spPr>
        <p:txBody>
          <a:bodyPr wrap="square" lIns="0" tIns="0" rIns="0" bIns="0" rtlCol="0" anchor="ctr"/>
          <a:lstStyle/>
          <a:p>
            <a:r>
              <a:rPr lang="en-US" sz="1600" dirty="0" err="1"/>
              <a:t>PrEP</a:t>
            </a:r>
            <a:r>
              <a:rPr lang="en-US" sz="1600" dirty="0"/>
              <a:t>, HIV self-testing and long-acting injectables — delivered through differentiated service delivery in community-led and primary care settings rather than tertiary hospitals, removing the referral, registration and documentation steps that stop people reaching services at all.</a:t>
            </a:r>
          </a:p>
        </p:txBody>
      </p:sp>
      <p:sp>
        <p:nvSpPr>
          <p:cNvPr id="21" name="Shape 16"/>
          <p:cNvSpPr/>
          <p:nvPr/>
        </p:nvSpPr>
        <p:spPr>
          <a:xfrm>
            <a:off x="6199632" y="4672584"/>
            <a:ext cx="5440680" cy="1380744"/>
          </a:xfrm>
          <a:prstGeom prst="roundRect">
            <a:avLst>
              <a:gd name="adj" fmla="val 4167"/>
            </a:avLst>
          </a:prstGeom>
          <a:solidFill>
            <a:srgbClr val="FFFFFF"/>
          </a:solidFill>
          <a:ln w="12700">
            <a:solidFill>
              <a:srgbClr val="D7E0E0"/>
            </a:solidFill>
            <a:prstDash val="solid"/>
          </a:ln>
          <a:effectLst>
            <a:outerShdw blurRad="101600" dist="38100" dir="5400000" algn="bl" rotWithShape="0">
              <a:srgbClr val="8AA3A3">
                <a:alpha val="15000"/>
              </a:srgbClr>
            </a:outerShdw>
          </a:effectLst>
        </p:spPr>
      </p:sp>
      <p:sp>
        <p:nvSpPr>
          <p:cNvPr id="22" name="Shape 17"/>
          <p:cNvSpPr/>
          <p:nvPr/>
        </p:nvSpPr>
        <p:spPr>
          <a:xfrm>
            <a:off x="6641259" y="4983705"/>
            <a:ext cx="670644" cy="615640"/>
          </a:xfrm>
          <a:prstGeom prst="ellipse">
            <a:avLst/>
          </a:prstGeom>
          <a:solidFill>
            <a:srgbClr val="EAF3F3"/>
          </a:solidFill>
          <a:ln/>
        </p:spPr>
      </p:sp>
      <p:pic>
        <p:nvPicPr>
          <p:cNvPr id="23" name="Image 3" descr="preencoded.png"/>
          <p:cNvPicPr>
            <a:picLocks noChangeAspect="1"/>
          </p:cNvPicPr>
          <p:nvPr/>
        </p:nvPicPr>
        <p:blipFill>
          <a:blip r:embed="rId6"/>
          <a:stretch>
            <a:fillRect/>
          </a:stretch>
        </p:blipFill>
        <p:spPr>
          <a:xfrm>
            <a:off x="6721000" y="5095142"/>
            <a:ext cx="477648" cy="289658"/>
          </a:xfrm>
          <a:prstGeom prst="rect">
            <a:avLst/>
          </a:prstGeom>
        </p:spPr>
      </p:pic>
      <p:sp>
        <p:nvSpPr>
          <p:cNvPr id="24" name="Text 18"/>
          <p:cNvSpPr/>
          <p:nvPr/>
        </p:nvSpPr>
        <p:spPr>
          <a:xfrm>
            <a:off x="7513813" y="5106709"/>
            <a:ext cx="4206240" cy="388161"/>
          </a:xfrm>
          <a:prstGeom prst="rect">
            <a:avLst/>
          </a:prstGeom>
          <a:noFill/>
          <a:ln/>
        </p:spPr>
        <p:txBody>
          <a:bodyPr wrap="square" lIns="0" tIns="0" rIns="0" bIns="0" rtlCol="0" anchor="ctr"/>
          <a:lstStyle/>
          <a:p>
            <a:pPr marL="0" indent="0">
              <a:lnSpc>
                <a:spcPct val="96000"/>
              </a:lnSpc>
              <a:buNone/>
            </a:pPr>
            <a:r>
              <a:rPr lang="en-US" sz="2000" b="1" dirty="0">
                <a:solidFill>
                  <a:srgbClr val="1B2B2E"/>
                </a:solidFill>
                <a:latin typeface="Cambria" pitchFamily="34" charset="0"/>
                <a:ea typeface="Cambria" pitchFamily="34" charset="-122"/>
                <a:cs typeface="Cambria" pitchFamily="34" charset="-120"/>
              </a:rPr>
              <a:t>Continuity of care across borders</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5" grpId="0" animBg="1"/>
      <p:bldP spid="19" grpId="0" animBg="1"/>
      <p:bldP spid="20" grpId="0" animBg="1"/>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solidFill>
                  <a:srgbClr val="0E6E78"/>
                </a:solidFill>
                <a:latin typeface="Calibri"/>
              </a:rPr>
              <a:t>23</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WHAT IS WORKING · II</a:t>
            </a:r>
            <a:endParaRPr lang="en-US" sz="1600" dirty="0"/>
          </a:p>
        </p:txBody>
      </p:sp>
      <p:sp>
        <p:nvSpPr>
          <p:cNvPr id="5" name="Text 3"/>
          <p:cNvSpPr/>
          <p:nvPr/>
        </p:nvSpPr>
        <p:spPr>
          <a:xfrm>
            <a:off x="548640" y="713232"/>
            <a:ext cx="11064240" cy="822960"/>
          </a:xfrm>
          <a:prstGeom prst="rect">
            <a:avLst/>
          </a:prstGeom>
          <a:noFill/>
          <a:ln/>
        </p:spPr>
        <p:txBody>
          <a:bodyPr wrap="square" lIns="0" tIns="0" rIns="0" bIns="0" rtlCol="0" anchor="ctr"/>
          <a:lstStyle/>
          <a:p>
            <a:pPr marL="0" indent="0">
              <a:lnSpc>
                <a:spcPct val="98000"/>
              </a:lnSpc>
              <a:buNone/>
            </a:pPr>
            <a:r>
              <a:rPr lang="en-US" sz="3000" b="1" dirty="0">
                <a:solidFill>
                  <a:schemeClr val="accent6">
                    <a:lumMod val="75000"/>
                  </a:schemeClr>
                </a:solidFill>
                <a:latin typeface="Cambria" pitchFamily="34" charset="0"/>
                <a:ea typeface="Cambria" pitchFamily="34" charset="-122"/>
                <a:cs typeface="Cambria" pitchFamily="34" charset="-120"/>
              </a:rPr>
              <a:t>Impactful responses II — community-led, intercultural, rights-based</a:t>
            </a:r>
            <a:endParaRPr lang="en-US" sz="3000" dirty="0">
              <a:solidFill>
                <a:schemeClr val="accent6">
                  <a:lumMod val="75000"/>
                </a:schemeClr>
              </a:solidFill>
            </a:endParaRPr>
          </a:p>
        </p:txBody>
      </p:sp>
      <p:sp>
        <p:nvSpPr>
          <p:cNvPr id="6" name="Shape 4"/>
          <p:cNvSpPr/>
          <p:nvPr/>
        </p:nvSpPr>
        <p:spPr>
          <a:xfrm>
            <a:off x="548640" y="1783080"/>
            <a:ext cx="5440680" cy="1755648"/>
          </a:xfrm>
          <a:prstGeom prst="roundRect">
            <a:avLst>
              <a:gd name="adj" fmla="val 4167"/>
            </a:avLst>
          </a:prstGeom>
          <a:solidFill>
            <a:srgbClr val="FFFFFF"/>
          </a:solidFill>
          <a:ln w="12700">
            <a:solidFill>
              <a:srgbClr val="D7E0E0"/>
            </a:solidFill>
            <a:prstDash val="solid"/>
          </a:ln>
          <a:effectLst>
            <a:outerShdw blurRad="101600" dist="38100" dir="5400000" algn="bl" rotWithShape="0">
              <a:srgbClr val="8AA3A3">
                <a:alpha val="15000"/>
              </a:srgbClr>
            </a:outerShdw>
          </a:effectLst>
        </p:spPr>
      </p:sp>
      <p:sp>
        <p:nvSpPr>
          <p:cNvPr id="7" name="Shape 5"/>
          <p:cNvSpPr/>
          <p:nvPr/>
        </p:nvSpPr>
        <p:spPr>
          <a:xfrm>
            <a:off x="804672" y="2093976"/>
            <a:ext cx="621792" cy="621792"/>
          </a:xfrm>
          <a:prstGeom prst="ellipse">
            <a:avLst/>
          </a:prstGeom>
          <a:solidFill>
            <a:srgbClr val="EAF3F3"/>
          </a:solidFill>
          <a:ln/>
        </p:spPr>
      </p:sp>
      <p:pic>
        <p:nvPicPr>
          <p:cNvPr id="8" name="Image 0" descr="preencoded.png"/>
          <p:cNvPicPr>
            <a:picLocks noChangeAspect="1"/>
          </p:cNvPicPr>
          <p:nvPr/>
        </p:nvPicPr>
        <p:blipFill>
          <a:blip r:embed="rId3"/>
          <a:stretch>
            <a:fillRect/>
          </a:stretch>
        </p:blipFill>
        <p:spPr>
          <a:xfrm>
            <a:off x="972556" y="2261860"/>
            <a:ext cx="286024" cy="286024"/>
          </a:xfrm>
          <a:prstGeom prst="rect">
            <a:avLst/>
          </a:prstGeom>
        </p:spPr>
      </p:pic>
      <p:sp>
        <p:nvSpPr>
          <p:cNvPr id="9" name="Text 6"/>
          <p:cNvSpPr/>
          <p:nvPr/>
        </p:nvSpPr>
        <p:spPr>
          <a:xfrm>
            <a:off x="1572768" y="2039112"/>
            <a:ext cx="4206240" cy="640080"/>
          </a:xfrm>
          <a:prstGeom prst="rect">
            <a:avLst/>
          </a:prstGeom>
          <a:noFill/>
          <a:ln/>
        </p:spPr>
        <p:txBody>
          <a:bodyPr wrap="square" lIns="0" tIns="0" rIns="0" bIns="0" rtlCol="0" anchor="ctr"/>
          <a:lstStyle/>
          <a:p>
            <a:pPr marL="0" indent="0">
              <a:lnSpc>
                <a:spcPct val="96000"/>
              </a:lnSpc>
              <a:buNone/>
            </a:pPr>
            <a:r>
              <a:rPr lang="en-US" sz="2000" b="1" dirty="0">
                <a:solidFill>
                  <a:srgbClr val="1B2B2E"/>
                </a:solidFill>
                <a:latin typeface="Cambria" pitchFamily="34" charset="0"/>
                <a:ea typeface="Cambria" pitchFamily="34" charset="-122"/>
                <a:cs typeface="Cambria" pitchFamily="34" charset="-120"/>
              </a:rPr>
              <a:t>Community-led organisations</a:t>
            </a:r>
            <a:endParaRPr lang="en-US" sz="2000" dirty="0"/>
          </a:p>
        </p:txBody>
      </p:sp>
      <p:sp>
        <p:nvSpPr>
          <p:cNvPr id="10" name="Text 7"/>
          <p:cNvSpPr/>
          <p:nvPr/>
        </p:nvSpPr>
        <p:spPr>
          <a:xfrm>
            <a:off x="841248" y="2734056"/>
            <a:ext cx="4873752" cy="749808"/>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The backbone of reach to key populations. Protect and sustainably finance them — social-contracting mechanisms can keep services running beyond donor cycles.</a:t>
            </a:r>
            <a:endParaRPr lang="en-US" sz="1600" dirty="0"/>
          </a:p>
        </p:txBody>
      </p:sp>
      <p:sp>
        <p:nvSpPr>
          <p:cNvPr id="11" name="Shape 8"/>
          <p:cNvSpPr/>
          <p:nvPr/>
        </p:nvSpPr>
        <p:spPr>
          <a:xfrm>
            <a:off x="6199632" y="1783080"/>
            <a:ext cx="5440680" cy="1755648"/>
          </a:xfrm>
          <a:prstGeom prst="roundRect">
            <a:avLst>
              <a:gd name="adj" fmla="val 4167"/>
            </a:avLst>
          </a:prstGeom>
          <a:solidFill>
            <a:srgbClr val="FFFFFF"/>
          </a:solidFill>
          <a:ln w="12700">
            <a:solidFill>
              <a:srgbClr val="D7E0E0"/>
            </a:solidFill>
            <a:prstDash val="solid"/>
          </a:ln>
          <a:effectLst>
            <a:outerShdw blurRad="101600" dist="38100" dir="5400000" algn="bl" rotWithShape="0">
              <a:srgbClr val="8AA3A3">
                <a:alpha val="15000"/>
              </a:srgbClr>
            </a:outerShdw>
          </a:effectLst>
        </p:spPr>
      </p:sp>
      <p:sp>
        <p:nvSpPr>
          <p:cNvPr id="12" name="Shape 9"/>
          <p:cNvSpPr/>
          <p:nvPr/>
        </p:nvSpPr>
        <p:spPr>
          <a:xfrm>
            <a:off x="6455664" y="2093976"/>
            <a:ext cx="621792" cy="621792"/>
          </a:xfrm>
          <a:prstGeom prst="ellipse">
            <a:avLst/>
          </a:prstGeom>
          <a:solidFill>
            <a:srgbClr val="EAF3F3"/>
          </a:solidFill>
          <a:ln/>
        </p:spPr>
      </p:sp>
      <p:pic>
        <p:nvPicPr>
          <p:cNvPr id="13" name="Image 1" descr="preencoded.png"/>
          <p:cNvPicPr>
            <a:picLocks noChangeAspect="1"/>
          </p:cNvPicPr>
          <p:nvPr/>
        </p:nvPicPr>
        <p:blipFill>
          <a:blip r:embed="rId4"/>
          <a:stretch>
            <a:fillRect/>
          </a:stretch>
        </p:blipFill>
        <p:spPr>
          <a:xfrm>
            <a:off x="6623548" y="2261860"/>
            <a:ext cx="286024" cy="286024"/>
          </a:xfrm>
          <a:prstGeom prst="rect">
            <a:avLst/>
          </a:prstGeom>
        </p:spPr>
      </p:pic>
      <p:sp>
        <p:nvSpPr>
          <p:cNvPr id="14" name="Text 10"/>
          <p:cNvSpPr/>
          <p:nvPr/>
        </p:nvSpPr>
        <p:spPr>
          <a:xfrm>
            <a:off x="7223760" y="2039112"/>
            <a:ext cx="4206240" cy="640080"/>
          </a:xfrm>
          <a:prstGeom prst="rect">
            <a:avLst/>
          </a:prstGeom>
          <a:noFill/>
          <a:ln/>
        </p:spPr>
        <p:txBody>
          <a:bodyPr wrap="square" lIns="0" tIns="0" rIns="0" bIns="0" rtlCol="0" anchor="ctr"/>
          <a:lstStyle/>
          <a:p>
            <a:pPr marL="0" indent="0">
              <a:lnSpc>
                <a:spcPct val="96000"/>
              </a:lnSpc>
              <a:buNone/>
            </a:pPr>
            <a:r>
              <a:rPr lang="en-US" sz="2000" b="1" dirty="0">
                <a:solidFill>
                  <a:srgbClr val="1B2B2E"/>
                </a:solidFill>
                <a:latin typeface="Cambria" pitchFamily="34" charset="0"/>
                <a:ea typeface="Cambria" pitchFamily="34" charset="-122"/>
                <a:cs typeface="Cambria" pitchFamily="34" charset="-120"/>
              </a:rPr>
              <a:t>Intercultural navigation</a:t>
            </a:r>
            <a:endParaRPr lang="en-US" sz="2000" dirty="0"/>
          </a:p>
        </p:txBody>
      </p:sp>
      <p:sp>
        <p:nvSpPr>
          <p:cNvPr id="15" name="Text 11"/>
          <p:cNvSpPr/>
          <p:nvPr/>
        </p:nvSpPr>
        <p:spPr>
          <a:xfrm>
            <a:off x="6492240" y="2734056"/>
            <a:ext cx="4873752" cy="749808"/>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Welcome programmes and peer navigators (the CeSGI model) translate entitlements into access — across language, culture and migration status.</a:t>
            </a:r>
            <a:endParaRPr lang="en-US" sz="1600" dirty="0"/>
          </a:p>
        </p:txBody>
      </p:sp>
      <p:sp>
        <p:nvSpPr>
          <p:cNvPr id="16" name="Shape 12"/>
          <p:cNvSpPr/>
          <p:nvPr/>
        </p:nvSpPr>
        <p:spPr>
          <a:xfrm>
            <a:off x="548640" y="3776472"/>
            <a:ext cx="5440680" cy="1755648"/>
          </a:xfrm>
          <a:prstGeom prst="roundRect">
            <a:avLst>
              <a:gd name="adj" fmla="val 4167"/>
            </a:avLst>
          </a:prstGeom>
          <a:solidFill>
            <a:srgbClr val="F7ECEA"/>
          </a:solidFill>
          <a:ln w="12700">
            <a:solidFill>
              <a:srgbClr val="D7E0E0"/>
            </a:solidFill>
            <a:prstDash val="solid"/>
          </a:ln>
          <a:effectLst>
            <a:outerShdw blurRad="101600" dist="38100" dir="5400000" algn="bl" rotWithShape="0">
              <a:srgbClr val="8AA3A3">
                <a:alpha val="15000"/>
              </a:srgbClr>
            </a:outerShdw>
          </a:effectLst>
        </p:spPr>
      </p:sp>
      <p:sp>
        <p:nvSpPr>
          <p:cNvPr id="17" name="Shape 13"/>
          <p:cNvSpPr/>
          <p:nvPr/>
        </p:nvSpPr>
        <p:spPr>
          <a:xfrm>
            <a:off x="804672" y="4087368"/>
            <a:ext cx="621792" cy="621792"/>
          </a:xfrm>
          <a:prstGeom prst="ellipse">
            <a:avLst/>
          </a:prstGeom>
          <a:solidFill>
            <a:srgbClr val="FFFFFF"/>
          </a:solidFill>
          <a:ln/>
        </p:spPr>
      </p:sp>
      <p:pic>
        <p:nvPicPr>
          <p:cNvPr id="18" name="Image 2" descr="preencoded.png"/>
          <p:cNvPicPr>
            <a:picLocks noChangeAspect="1"/>
          </p:cNvPicPr>
          <p:nvPr/>
        </p:nvPicPr>
        <p:blipFill>
          <a:blip r:embed="rId5"/>
          <a:stretch>
            <a:fillRect/>
          </a:stretch>
        </p:blipFill>
        <p:spPr>
          <a:xfrm>
            <a:off x="972556" y="4255252"/>
            <a:ext cx="286024" cy="286024"/>
          </a:xfrm>
          <a:prstGeom prst="rect">
            <a:avLst/>
          </a:prstGeom>
        </p:spPr>
      </p:pic>
      <p:sp>
        <p:nvSpPr>
          <p:cNvPr id="19" name="Text 14"/>
          <p:cNvSpPr/>
          <p:nvPr/>
        </p:nvSpPr>
        <p:spPr>
          <a:xfrm>
            <a:off x="1572768" y="4032504"/>
            <a:ext cx="4206240" cy="640080"/>
          </a:xfrm>
          <a:prstGeom prst="rect">
            <a:avLst/>
          </a:prstGeom>
          <a:noFill/>
          <a:ln/>
        </p:spPr>
        <p:txBody>
          <a:bodyPr wrap="square" lIns="0" tIns="0" rIns="0" bIns="0" rtlCol="0" anchor="ctr"/>
          <a:lstStyle/>
          <a:p>
            <a:pPr marL="0" indent="0">
              <a:lnSpc>
                <a:spcPct val="96000"/>
              </a:lnSpc>
              <a:buNone/>
            </a:pPr>
            <a:r>
              <a:rPr lang="en-US" sz="2000" b="1" dirty="0">
                <a:solidFill>
                  <a:srgbClr val="1B2B2E"/>
                </a:solidFill>
                <a:latin typeface="Cambria" pitchFamily="34" charset="0"/>
                <a:ea typeface="Cambria" pitchFamily="34" charset="-122"/>
                <a:cs typeface="Cambria" pitchFamily="34" charset="-120"/>
              </a:rPr>
              <a:t>Gender-affirming &amp; youth-friendly</a:t>
            </a:r>
            <a:endParaRPr lang="en-US" sz="2000" dirty="0"/>
          </a:p>
        </p:txBody>
      </p:sp>
      <p:sp>
        <p:nvSpPr>
          <p:cNvPr id="20" name="Text 15"/>
          <p:cNvSpPr/>
          <p:nvPr/>
        </p:nvSpPr>
        <p:spPr>
          <a:xfrm>
            <a:off x="841248" y="4727448"/>
            <a:ext cx="4873752" cy="749808"/>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Differentiated service delivery designed with transgender communities and young people — affirmation is itself an HIV-prevention intervention.</a:t>
            </a:r>
            <a:endParaRPr lang="en-US" sz="1600" dirty="0"/>
          </a:p>
        </p:txBody>
      </p:sp>
      <p:sp>
        <p:nvSpPr>
          <p:cNvPr id="21" name="Shape 16"/>
          <p:cNvSpPr/>
          <p:nvPr/>
        </p:nvSpPr>
        <p:spPr>
          <a:xfrm>
            <a:off x="6199632" y="3776472"/>
            <a:ext cx="5440680" cy="1755648"/>
          </a:xfrm>
          <a:prstGeom prst="roundRect">
            <a:avLst>
              <a:gd name="adj" fmla="val 4167"/>
            </a:avLst>
          </a:prstGeom>
          <a:solidFill>
            <a:srgbClr val="FFFFFF"/>
          </a:solidFill>
          <a:ln w="12700">
            <a:solidFill>
              <a:srgbClr val="D7E0E0"/>
            </a:solidFill>
            <a:prstDash val="solid"/>
          </a:ln>
          <a:effectLst>
            <a:outerShdw blurRad="101600" dist="38100" dir="5400000" algn="bl" rotWithShape="0">
              <a:srgbClr val="8AA3A3">
                <a:alpha val="15000"/>
              </a:srgbClr>
            </a:outerShdw>
          </a:effectLst>
        </p:spPr>
      </p:sp>
      <p:sp>
        <p:nvSpPr>
          <p:cNvPr id="22" name="Shape 17"/>
          <p:cNvSpPr/>
          <p:nvPr/>
        </p:nvSpPr>
        <p:spPr>
          <a:xfrm>
            <a:off x="6455664" y="4087368"/>
            <a:ext cx="621792" cy="621792"/>
          </a:xfrm>
          <a:prstGeom prst="ellipse">
            <a:avLst/>
          </a:prstGeom>
          <a:solidFill>
            <a:srgbClr val="EAF3F3"/>
          </a:solidFill>
          <a:ln/>
        </p:spPr>
      </p:sp>
      <p:pic>
        <p:nvPicPr>
          <p:cNvPr id="23" name="Image 3" descr="preencoded.png"/>
          <p:cNvPicPr>
            <a:picLocks noChangeAspect="1"/>
          </p:cNvPicPr>
          <p:nvPr/>
        </p:nvPicPr>
        <p:blipFill>
          <a:blip r:embed="rId6"/>
          <a:stretch>
            <a:fillRect/>
          </a:stretch>
        </p:blipFill>
        <p:spPr>
          <a:xfrm>
            <a:off x="6623548" y="4255252"/>
            <a:ext cx="286024" cy="286024"/>
          </a:xfrm>
          <a:prstGeom prst="rect">
            <a:avLst/>
          </a:prstGeom>
        </p:spPr>
      </p:pic>
      <p:sp>
        <p:nvSpPr>
          <p:cNvPr id="24" name="Text 18"/>
          <p:cNvSpPr/>
          <p:nvPr/>
        </p:nvSpPr>
        <p:spPr>
          <a:xfrm>
            <a:off x="7223760" y="4032504"/>
            <a:ext cx="4206240" cy="640080"/>
          </a:xfrm>
          <a:prstGeom prst="rect">
            <a:avLst/>
          </a:prstGeom>
          <a:noFill/>
          <a:ln/>
        </p:spPr>
        <p:txBody>
          <a:bodyPr wrap="square" lIns="0" tIns="0" rIns="0" bIns="0" rtlCol="0" anchor="ctr"/>
          <a:lstStyle/>
          <a:p>
            <a:pPr marL="0" indent="0">
              <a:lnSpc>
                <a:spcPct val="96000"/>
              </a:lnSpc>
              <a:buNone/>
            </a:pPr>
            <a:r>
              <a:rPr lang="en-US" sz="2000" b="1" dirty="0">
                <a:solidFill>
                  <a:srgbClr val="1B2B2E"/>
                </a:solidFill>
                <a:latin typeface="Cambria" pitchFamily="34" charset="0"/>
                <a:ea typeface="Cambria" pitchFamily="34" charset="-122"/>
                <a:cs typeface="Cambria" pitchFamily="34" charset="-120"/>
              </a:rPr>
              <a:t>Peer support along the route</a:t>
            </a:r>
            <a:endParaRPr lang="en-US" sz="2000" dirty="0"/>
          </a:p>
        </p:txBody>
      </p:sp>
      <p:sp>
        <p:nvSpPr>
          <p:cNvPr id="25" name="Text 19"/>
          <p:cNvSpPr/>
          <p:nvPr/>
        </p:nvSpPr>
        <p:spPr>
          <a:xfrm>
            <a:off x="6492240" y="4727448"/>
            <a:ext cx="4873752" cy="749808"/>
          </a:xfrm>
          <a:prstGeom prst="rect">
            <a:avLst/>
          </a:prstGeom>
          <a:noFill/>
          <a:ln/>
        </p:spPr>
        <p:txBody>
          <a:bodyPr wrap="square" lIns="0" tIns="0" rIns="0" bIns="0" rtlCol="0" anchor="ctr"/>
          <a:lstStyle/>
          <a:p>
            <a:pPr marL="0" indent="0">
              <a:lnSpc>
                <a:spcPct val="100000"/>
              </a:lnSpc>
              <a:buNone/>
            </a:pPr>
            <a:r>
              <a:rPr lang="en-US" sz="1600" dirty="0">
                <a:solidFill>
                  <a:srgbClr val="5E6E71"/>
                </a:solidFill>
                <a:latin typeface="Calibri" pitchFamily="34" charset="0"/>
                <a:ea typeface="Calibri" pitchFamily="34" charset="-122"/>
                <a:cs typeface="Calibri" pitchFamily="34" charset="-120"/>
              </a:rPr>
              <a:t>Migrant-led peer networks sustain testing, adherence and re-linkage at each step of the journey, where formal systems hand off.</a:t>
            </a:r>
            <a:endParaRPr lang="en-US" sz="1600" dirty="0"/>
          </a:p>
        </p:txBody>
      </p:sp>
      <p:sp>
        <p:nvSpPr>
          <p:cNvPr id="26" name="Text 20"/>
          <p:cNvSpPr/>
          <p:nvPr/>
        </p:nvSpPr>
        <p:spPr>
          <a:xfrm>
            <a:off x="548640" y="6053328"/>
            <a:ext cx="11064240" cy="310896"/>
          </a:xfrm>
          <a:prstGeom prst="rect">
            <a:avLst/>
          </a:prstGeom>
          <a:noFill/>
          <a:ln/>
        </p:spPr>
        <p:txBody>
          <a:bodyPr wrap="square" lIns="0" tIns="0" rIns="0" bIns="0" rtlCol="0" anchor="ctr"/>
          <a:lstStyle/>
          <a:p>
            <a:pPr marL="0" indent="0">
              <a:lnSpc>
                <a:spcPct val="95000"/>
              </a:lnSpc>
              <a:buNone/>
            </a:pPr>
            <a:r>
              <a:rPr lang="en-US" sz="800" i="1" dirty="0">
                <a:solidFill>
                  <a:srgbClr val="5E6E71"/>
                </a:solidFill>
                <a:latin typeface="Calibri" pitchFamily="34" charset="0"/>
                <a:ea typeface="Calibri" pitchFamily="34" charset="-122"/>
                <a:cs typeface="Calibri" pitchFamily="34" charset="-120"/>
              </a:rPr>
              <a:t>Sources: Guillén et al., J Int AIDS Soc 2026 — doi:10.1002/jia2.70081; UNAIDS LAC community-response analyses 2025; CeSGI–UDD programme (cesgi.udd.cl).</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animBg="1"/>
      <p:bldP spid="15" grpId="0" animBg="1"/>
      <p:bldP spid="19" grpId="0" animBg="1"/>
      <p:bldP spid="20" grpId="0" animBg="1"/>
      <p:bldP spid="24" grpId="0" animBg="1"/>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7_machu.jpg"/>
          <p:cNvPicPr>
            <a:picLocks noChangeAspect="1"/>
          </p:cNvPicPr>
          <p:nvPr/>
        </p:nvPicPr>
        <p:blipFill>
          <a:blip r:embed="rId3"/>
          <a:stretch>
            <a:fillRect/>
          </a:stretch>
        </p:blipFill>
        <p:spPr>
          <a:xfrm>
            <a:off x="0" y="0"/>
            <a:ext cx="12191695" cy="6858000"/>
          </a:xfrm>
          <a:prstGeom prst="rect">
            <a:avLst/>
          </a:prstGeom>
        </p:spPr>
      </p:pic>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solidFill>
                  <a:srgbClr val="FFFFFF"/>
                </a:solidFill>
                <a:latin typeface="Calibri"/>
              </a:rPr>
              <a:t>24</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sz="3200" b="1" kern="0" spc="300" dirty="0">
                <a:solidFill>
                  <a:srgbClr val="FFFFFF"/>
                </a:solidFill>
                <a:latin typeface="Calibri" pitchFamily="34" charset="0"/>
                <a:ea typeface="Calibri" pitchFamily="34" charset="-122"/>
                <a:cs typeface="Calibri" pitchFamily="34" charset="-120"/>
              </a:rPr>
              <a:t>CLOSING REMARKS</a:t>
            </a:r>
            <a:endParaRPr lang="en-US" sz="3200" dirty="0"/>
          </a:p>
        </p:txBody>
      </p:sp>
      <p:sp>
        <p:nvSpPr>
          <p:cNvPr id="6" name="TextBox 5"/>
          <p:cNvSpPr txBox="1"/>
          <p:nvPr/>
        </p:nvSpPr>
        <p:spPr>
          <a:xfrm>
            <a:off x="658368" y="2331720"/>
            <a:ext cx="5852160" cy="1828800"/>
          </a:xfrm>
          <a:prstGeom prst="rect">
            <a:avLst/>
          </a:prstGeom>
          <a:noFill/>
        </p:spPr>
        <p:txBody>
          <a:bodyPr wrap="square" lIns="0" tIns="0" rIns="0" bIns="0" anchor="t">
            <a:spAutoFit/>
          </a:bodyPr>
          <a:lstStyle/>
          <a:p>
            <a:pPr algn="l">
              <a:lnSpc>
                <a:spcPct val="98000"/>
              </a:lnSpc>
            </a:pPr>
            <a:r>
              <a:rPr sz="4000" b="1" i="0">
                <a:solidFill>
                  <a:srgbClr val="FFFFFF"/>
                </a:solidFill>
                <a:latin typeface="Cambria"/>
              </a:rPr>
              <a:t>Closing remarks</a:t>
            </a:r>
          </a:p>
        </p:txBody>
      </p:sp>
      <p:sp>
        <p:nvSpPr>
          <p:cNvPr id="7" name="TextBox 6"/>
          <p:cNvSpPr txBox="1"/>
          <p:nvPr/>
        </p:nvSpPr>
        <p:spPr>
          <a:xfrm>
            <a:off x="676656" y="4297680"/>
            <a:ext cx="5669280" cy="457200"/>
          </a:xfrm>
          <a:prstGeom prst="rect">
            <a:avLst/>
          </a:prstGeom>
          <a:noFill/>
        </p:spPr>
        <p:txBody>
          <a:bodyPr wrap="square" lIns="0" tIns="0" rIns="0" bIns="0" anchor="t">
            <a:spAutoFit/>
          </a:bodyPr>
          <a:lstStyle/>
          <a:p>
            <a:pPr algn="l"/>
            <a:r>
              <a:rPr sz="1700" b="0" i="1">
                <a:solidFill>
                  <a:srgbClr val="EAF3F3"/>
                </a:solidFill>
                <a:latin typeface="Cambria"/>
              </a:rPr>
              <a:t>Rethink. Rebuild. Rise.</a:t>
            </a:r>
          </a:p>
        </p:txBody>
      </p:sp>
      <p:sp>
        <p:nvSpPr>
          <p:cNvPr id="8" name="TextBox 7"/>
          <p:cNvSpPr txBox="1"/>
          <p:nvPr/>
        </p:nvSpPr>
        <p:spPr>
          <a:xfrm>
            <a:off x="658368" y="6400800"/>
            <a:ext cx="8686800" cy="274320"/>
          </a:xfrm>
          <a:prstGeom prst="rect">
            <a:avLst/>
          </a:prstGeom>
          <a:noFill/>
        </p:spPr>
        <p:txBody>
          <a:bodyPr wrap="square" lIns="0" tIns="0" rIns="0" bIns="0" anchor="t">
            <a:spAutoFit/>
          </a:bodyPr>
          <a:lstStyle/>
          <a:p>
            <a:pPr algn="l"/>
            <a:r>
              <a:rPr sz="800" b="0" i="0">
                <a:solidFill>
                  <a:srgbClr val="FFFFFF"/>
                </a:solidFill>
                <a:latin typeface="Calibri"/>
              </a:rPr>
              <a:t>Machu Picchu, Peru  ·  Photo: PIERRE ANDRE LECLERCQ, CC BY-SA 4.0 — Wikimedia Commons</a:t>
            </a:r>
          </a:p>
        </p:txBody>
      </p:sp>
      <p:sp>
        <p:nvSpPr>
          <p:cNvPr id="9" name="TextBox 8"/>
          <p:cNvSpPr txBox="1"/>
          <p:nvPr/>
        </p:nvSpPr>
        <p:spPr>
          <a:xfrm>
            <a:off x="658368" y="6565392"/>
            <a:ext cx="10789920" cy="182880"/>
          </a:xfrm>
          <a:prstGeom prst="rect">
            <a:avLst/>
          </a:prstGeom>
          <a:noFill/>
        </p:spPr>
        <p:txBody>
          <a:bodyPr wrap="square" lIns="0" tIns="0" rIns="0" bIns="0" anchor="t">
            <a:spAutoFit/>
          </a:bodyPr>
          <a:lstStyle/>
          <a:p>
            <a:pPr algn="l"/>
            <a:r>
              <a:rPr sz="700" b="0" i="0">
                <a:solidFill>
                  <a:srgbClr val="D7E0E0"/>
                </a:solidFill>
                <a:latin typeface="Calibri"/>
              </a:rPr>
              <a:t>https://commons.wikimedia.org/wiki/File:Haunya_Picchu_(Machu_Picchu)_P%C3%A9rou_(2).jpg</a:t>
            </a:r>
          </a:p>
        </p:txBody>
      </p:sp>
    </p:spTree>
    <p:extLst>
      <p:ext uri="{BB962C8B-B14F-4D97-AF65-F5344CB8AC3E}">
        <p14:creationId xmlns:p14="http://schemas.microsoft.com/office/powerpoint/2010/main" val="3613668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9509760" y="-1280160"/>
            <a:ext cx="3657600" cy="3657600"/>
          </a:xfrm>
          <a:prstGeom prst="ellipse">
            <a:avLst/>
          </a:prstGeom>
          <a:solidFill>
            <a:srgbClr val="EAF3F3"/>
          </a:solidFill>
          <a:ln/>
        </p:spPr>
      </p:sp>
      <p:sp>
        <p:nvSpPr>
          <p:cNvPr id="3" name="Shape 1"/>
          <p:cNvSpPr/>
          <p:nvPr/>
        </p:nvSpPr>
        <p:spPr>
          <a:xfrm>
            <a:off x="10149840" y="-640080"/>
            <a:ext cx="2377440" cy="2377440"/>
          </a:xfrm>
          <a:prstGeom prst="ellipse">
            <a:avLst/>
          </a:prstGeom>
          <a:solidFill>
            <a:srgbClr val="F7ECEA"/>
          </a:solidFill>
          <a:ln/>
        </p:spPr>
      </p:sp>
      <p:sp>
        <p:nvSpPr>
          <p:cNvPr id="4" name="Text 2"/>
          <p:cNvSpPr/>
          <p:nvPr/>
        </p:nvSpPr>
        <p:spPr>
          <a:xfrm>
            <a:off x="658368" y="621792"/>
            <a:ext cx="5486400" cy="292608"/>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IN CLOSING</a:t>
            </a:r>
            <a:endParaRPr lang="en-US" sz="1600" dirty="0"/>
          </a:p>
        </p:txBody>
      </p:sp>
      <p:sp>
        <p:nvSpPr>
          <p:cNvPr id="5" name="Text 3"/>
          <p:cNvSpPr/>
          <p:nvPr/>
        </p:nvSpPr>
        <p:spPr>
          <a:xfrm>
            <a:off x="603504" y="960120"/>
            <a:ext cx="8686800" cy="914400"/>
          </a:xfrm>
          <a:prstGeom prst="rect">
            <a:avLst/>
          </a:prstGeom>
          <a:noFill/>
          <a:ln/>
        </p:spPr>
        <p:txBody>
          <a:bodyPr wrap="square" lIns="0" tIns="0" rIns="0" bIns="0" rtlCol="0" anchor="ctr"/>
          <a:lstStyle/>
          <a:p>
            <a:pPr marL="0" indent="0">
              <a:buNone/>
            </a:pPr>
            <a:r>
              <a:rPr lang="en-US" sz="4400" b="1" dirty="0">
                <a:solidFill>
                  <a:schemeClr val="accent6">
                    <a:lumMod val="75000"/>
                  </a:schemeClr>
                </a:solidFill>
                <a:latin typeface="Cambria" pitchFamily="34" charset="0"/>
                <a:ea typeface="Cambria" pitchFamily="34" charset="-122"/>
                <a:cs typeface="Cambria" pitchFamily="34" charset="-120"/>
              </a:rPr>
              <a:t>Rethink. Rebuild. Rise.</a:t>
            </a:r>
            <a:endParaRPr lang="en-US" sz="4400" dirty="0">
              <a:solidFill>
                <a:schemeClr val="accent6">
                  <a:lumMod val="75000"/>
                </a:schemeClr>
              </a:solidFill>
            </a:endParaRPr>
          </a:p>
        </p:txBody>
      </p:sp>
      <p:sp>
        <p:nvSpPr>
          <p:cNvPr id="14" name="Shape 12"/>
          <p:cNvSpPr/>
          <p:nvPr/>
        </p:nvSpPr>
        <p:spPr>
          <a:xfrm>
            <a:off x="658368" y="5440680"/>
            <a:ext cx="10881360" cy="0"/>
          </a:xfrm>
          <a:prstGeom prst="line">
            <a:avLst/>
          </a:prstGeom>
          <a:noFill/>
          <a:ln w="12700">
            <a:solidFill>
              <a:srgbClr val="D7E0E0"/>
            </a:solidFill>
            <a:prstDash val="solid"/>
          </a:ln>
        </p:spPr>
      </p:sp>
      <p:sp>
        <p:nvSpPr>
          <p:cNvPr id="16" name="Text 14"/>
          <p:cNvSpPr/>
          <p:nvPr/>
        </p:nvSpPr>
        <p:spPr>
          <a:xfrm>
            <a:off x="658368" y="5670975"/>
            <a:ext cx="10881360" cy="548640"/>
          </a:xfrm>
          <a:prstGeom prst="rect">
            <a:avLst/>
          </a:prstGeom>
          <a:noFill/>
          <a:ln/>
        </p:spPr>
        <p:txBody>
          <a:bodyPr wrap="square" lIns="0" tIns="0" rIns="0" bIns="0" rtlCol="0" anchor="ctr"/>
          <a:lstStyle/>
          <a:p>
            <a:pPr marL="0" indent="0">
              <a:lnSpc>
                <a:spcPct val="100000"/>
              </a:lnSpc>
              <a:buNone/>
            </a:pPr>
            <a:r>
              <a:rPr lang="en-US" sz="900" i="1" dirty="0">
                <a:solidFill>
                  <a:srgbClr val="5E6E71"/>
                </a:solidFill>
                <a:latin typeface="Calibri" pitchFamily="34" charset="0"/>
                <a:ea typeface="Calibri" pitchFamily="34" charset="-122"/>
                <a:cs typeface="Calibri" pitchFamily="34" charset="-120"/>
              </a:rPr>
              <a:t>Selected sources: UNAIDS Global AIDS Update 2025 · Santoso et al. 2022 · Wirtz et al. 2023 · Baral &amp; Poteat et al. 2013 · Stutterheim et al. 2021 · Silva-Santisteban et al. 2016 · Obach et al. 2024 · Carreño-Calderón et al. 2025 · Cabieses, Sepúlveda &amp; Obach 2020 · Guillén et al. 2026.   Full list overleaf.</a:t>
            </a:r>
            <a:endParaRPr lang="en-US" sz="900" dirty="0"/>
          </a:p>
        </p:txBody>
      </p:sp>
      <p:sp>
        <p:nvSpPr>
          <p:cNvPr id="17" name="Text 15"/>
          <p:cNvSpPr/>
          <p:nvPr/>
        </p:nvSpPr>
        <p:spPr>
          <a:xfrm>
            <a:off x="658368" y="6455664"/>
            <a:ext cx="7315200" cy="274320"/>
          </a:xfrm>
          <a:prstGeom prst="rect">
            <a:avLst/>
          </a:prstGeom>
          <a:noFill/>
          <a:ln/>
        </p:spPr>
        <p:txBody>
          <a:bodyPr wrap="square" lIns="0" tIns="0" rIns="0" bIns="0" rtlCol="0" anchor="ctr"/>
          <a:lstStyle/>
          <a:p>
            <a:pPr marL="0" indent="0">
              <a:buNone/>
            </a:pPr>
            <a:r>
              <a:rPr lang="en-US" sz="1000" b="1" dirty="0">
                <a:solidFill>
                  <a:srgbClr val="0E6E78"/>
                </a:solidFill>
                <a:latin typeface="Calibri" pitchFamily="34" charset="0"/>
                <a:ea typeface="Calibri" pitchFamily="34" charset="-122"/>
                <a:cs typeface="Calibri" pitchFamily="34" charset="-120"/>
              </a:rPr>
              <a:t>bcabieses@udd.cl  ·  cesgi.udd.cl</a:t>
            </a:r>
            <a:endParaRPr lang="en-US" sz="1000" dirty="0"/>
          </a:p>
        </p:txBody>
      </p:sp>
      <p:sp>
        <p:nvSpPr>
          <p:cNvPr id="18" name="Text 1">
            <a:extLst>
              <a:ext uri="{FF2B5EF4-FFF2-40B4-BE49-F238E27FC236}">
                <a16:creationId xmlns:a16="http://schemas.microsoft.com/office/drawing/2014/main" id="{9F0624D0-D6B1-49B3-BD81-10AC8D15B828}"/>
              </a:ext>
            </a:extLst>
          </p:cNvPr>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latin typeface="Calibri"/>
              </a:rPr>
              <a:t>25</a:t>
            </a:r>
            <a:endParaRPr lang="en-US" sz="900" dirty="0"/>
          </a:p>
        </p:txBody>
      </p:sp>
      <p:sp>
        <p:nvSpPr>
          <p:cNvPr id="19" name="Rectangle 2">
            <a:extLst>
              <a:ext uri="{FF2B5EF4-FFF2-40B4-BE49-F238E27FC236}">
                <a16:creationId xmlns:a16="http://schemas.microsoft.com/office/drawing/2014/main" id="{F8CD7743-4C25-4696-A21F-B91361F0ED93}"/>
              </a:ext>
            </a:extLst>
          </p:cNvPr>
          <p:cNvSpPr>
            <a:spLocks noChangeArrowheads="1"/>
          </p:cNvSpPr>
          <p:nvPr/>
        </p:nvSpPr>
        <p:spPr bwMode="auto">
          <a:xfrm>
            <a:off x="432816" y="1883274"/>
            <a:ext cx="1115568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s-CL" altLang="es-CL"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CL" altLang="es-CL" sz="1800" b="0" i="0" u="none" strike="noStrike" cap="none" normalizeH="0" baseline="0" dirty="0">
                <a:ln>
                  <a:noFill/>
                </a:ln>
                <a:solidFill>
                  <a:schemeClr val="tx1"/>
                </a:solidFill>
                <a:effectLst/>
                <a:latin typeface="Arial" panose="020B0604020202020204" pitchFamily="34" charset="0"/>
              </a:rPr>
              <a:t>New HIV </a:t>
            </a:r>
            <a:r>
              <a:rPr kumimoji="0" lang="es-CL" altLang="es-CL" sz="1800" b="0" i="0" u="none" strike="noStrike" cap="none" normalizeH="0" baseline="0" dirty="0" err="1">
                <a:ln>
                  <a:noFill/>
                </a:ln>
                <a:solidFill>
                  <a:schemeClr val="tx1"/>
                </a:solidFill>
                <a:effectLst/>
                <a:latin typeface="Arial" panose="020B0604020202020204" pitchFamily="34" charset="0"/>
              </a:rPr>
              <a:t>acquisitions</a:t>
            </a:r>
            <a:r>
              <a:rPr kumimoji="0" lang="es-CL" altLang="es-CL" sz="1800" b="0" i="0" u="none" strike="noStrike" cap="none" normalizeH="0" baseline="0" dirty="0">
                <a:ln>
                  <a:noFill/>
                </a:ln>
                <a:solidFill>
                  <a:schemeClr val="tx1"/>
                </a:solidFill>
                <a:effectLst/>
                <a:latin typeface="Arial" panose="020B0604020202020204" pitchFamily="34" charset="0"/>
              </a:rPr>
              <a:t> are </a:t>
            </a:r>
            <a:r>
              <a:rPr kumimoji="0" lang="es-CL" altLang="es-CL" sz="1800" b="0" i="0" u="none" strike="noStrike" cap="none" normalizeH="0" baseline="0" dirty="0" err="1">
                <a:ln>
                  <a:noFill/>
                </a:ln>
                <a:solidFill>
                  <a:schemeClr val="tx1"/>
                </a:solidFill>
                <a:effectLst/>
                <a:latin typeface="Arial" panose="020B0604020202020204" pitchFamily="34" charset="0"/>
              </a:rPr>
              <a:t>rising</a:t>
            </a:r>
            <a:r>
              <a:rPr kumimoji="0" lang="es-CL" altLang="es-CL" sz="1800" b="0" i="0" u="none" strike="noStrike" cap="none" normalizeH="0" baseline="0" dirty="0">
                <a:ln>
                  <a:noFill/>
                </a:ln>
                <a:solidFill>
                  <a:schemeClr val="tx1"/>
                </a:solidFill>
                <a:effectLst/>
                <a:latin typeface="Arial" panose="020B0604020202020204" pitchFamily="34" charset="0"/>
              </a:rPr>
              <a:t> in </a:t>
            </a:r>
            <a:r>
              <a:rPr kumimoji="0" lang="es-CL" altLang="es-CL" sz="1800" b="0" i="0" u="none" strike="noStrike" cap="none" normalizeH="0" baseline="0" dirty="0" err="1">
                <a:ln>
                  <a:noFill/>
                </a:ln>
                <a:solidFill>
                  <a:schemeClr val="tx1"/>
                </a:solidFill>
                <a:effectLst/>
                <a:latin typeface="Arial" panose="020B0604020202020204" pitchFamily="34" charset="0"/>
              </a:rPr>
              <a:t>Latin</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America</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while</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falling</a:t>
            </a:r>
            <a:r>
              <a:rPr kumimoji="0" lang="es-CL" altLang="es-CL" sz="1800" b="0" i="0" u="none" strike="noStrike" cap="none" normalizeH="0" baseline="0" dirty="0">
                <a:ln>
                  <a:noFill/>
                </a:ln>
                <a:solidFill>
                  <a:schemeClr val="tx1"/>
                </a:solidFill>
                <a:effectLst/>
                <a:latin typeface="Arial" panose="020B0604020202020204" pitchFamily="34" charset="0"/>
              </a:rPr>
              <a:t> in </a:t>
            </a:r>
            <a:r>
              <a:rPr kumimoji="0" lang="es-CL" altLang="es-CL" sz="1800" b="0" i="0" u="none" strike="noStrike" cap="none" normalizeH="0" baseline="0" dirty="0" err="1">
                <a:ln>
                  <a:noFill/>
                </a:ln>
                <a:solidFill>
                  <a:schemeClr val="tx1"/>
                </a:solidFill>
                <a:effectLst/>
                <a:latin typeface="Arial" panose="020B0604020202020204" pitchFamily="34" charset="0"/>
              </a:rPr>
              <a:t>the</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Caribbean</a:t>
            </a:r>
            <a:r>
              <a:rPr kumimoji="0" lang="es-CL" altLang="es-CL" sz="1800" b="0" i="0" u="none" strike="noStrike" cap="none" normalizeH="0" baseline="0" dirty="0">
                <a:ln>
                  <a:noFill/>
                </a:ln>
                <a:solidFill>
                  <a:schemeClr val="tx1"/>
                </a:solidFill>
                <a:effectLst/>
                <a:latin typeface="Arial" panose="020B0604020202020204" pitchFamily="34" charset="0"/>
              </a:rPr>
              <a:t> — and </a:t>
            </a:r>
            <a:r>
              <a:rPr kumimoji="0" lang="es-CL" altLang="es-CL" sz="1800" b="0" i="0" u="none" strike="noStrike" cap="none" normalizeH="0" baseline="0" dirty="0" err="1">
                <a:ln>
                  <a:noFill/>
                </a:ln>
                <a:solidFill>
                  <a:schemeClr val="tx1"/>
                </a:solidFill>
                <a:effectLst/>
                <a:latin typeface="Arial" panose="020B0604020202020204" pitchFamily="34" charset="0"/>
              </a:rPr>
              <a:t>the</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funding</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contraction</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lands</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on</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the</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populations</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already</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furthest</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from</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services</a:t>
            </a:r>
            <a:r>
              <a:rPr kumimoji="0" lang="es-CL" altLang="es-CL" sz="1800" b="0" i="0" u="none" strike="noStrike" cap="none" normalizeH="0" baseline="0" dirty="0">
                <a:ln>
                  <a:noFill/>
                </a:ln>
                <a:solidFill>
                  <a:schemeClr val="tx1"/>
                </a:solidFill>
                <a:effectLst/>
                <a:latin typeface="Arial" panose="020B0604020202020204" pitchFamily="34" charset="0"/>
              </a:rPr>
              <a:t>. </a:t>
            </a:r>
          </a:p>
          <a:p>
            <a:pPr marL="285750" indent="-285750" eaLnBrk="0" fontAlgn="base" hangingPunct="0">
              <a:spcBef>
                <a:spcPct val="0"/>
              </a:spcBef>
              <a:spcAft>
                <a:spcPct val="0"/>
              </a:spcAft>
              <a:buFont typeface="Arial" panose="020B0604020202020204" pitchFamily="34" charset="0"/>
              <a:buChar char="•"/>
            </a:pPr>
            <a:r>
              <a:rPr kumimoji="0" lang="es-CL" altLang="es-CL" sz="1800" b="0" i="0" u="none" strike="noStrike" cap="none" normalizeH="0" baseline="0" dirty="0" err="1">
                <a:ln>
                  <a:noFill/>
                </a:ln>
                <a:solidFill>
                  <a:schemeClr val="tx1"/>
                </a:solidFill>
                <a:effectLst/>
                <a:latin typeface="Arial" panose="020B0604020202020204" pitchFamily="34" charset="0"/>
              </a:rPr>
              <a:t>Migrants</a:t>
            </a:r>
            <a:r>
              <a:rPr kumimoji="0" lang="es-CL" altLang="es-CL" sz="1800" b="0" i="0" u="none" strike="noStrike" cap="none" normalizeH="0" baseline="0" dirty="0">
                <a:ln>
                  <a:noFill/>
                </a:ln>
                <a:solidFill>
                  <a:schemeClr val="tx1"/>
                </a:solidFill>
                <a:effectLst/>
                <a:latin typeface="Arial" panose="020B0604020202020204" pitchFamily="34" charset="0"/>
              </a:rPr>
              <a:t> and displaced </a:t>
            </a:r>
            <a:r>
              <a:rPr kumimoji="0" lang="es-CL" altLang="es-CL" sz="1800" b="0" i="0" u="none" strike="noStrike" cap="none" normalizeH="0" baseline="0" dirty="0" err="1">
                <a:ln>
                  <a:noFill/>
                </a:ln>
                <a:solidFill>
                  <a:schemeClr val="tx1"/>
                </a:solidFill>
                <a:effectLst/>
                <a:latin typeface="Arial" panose="020B0604020202020204" pitchFamily="34" charset="0"/>
              </a:rPr>
              <a:t>people</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young</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people</a:t>
            </a:r>
            <a:r>
              <a:rPr kumimoji="0" lang="es-CL" altLang="es-CL" sz="1800" b="0" i="0" u="none" strike="noStrike" cap="none" normalizeH="0" baseline="0" dirty="0">
                <a:ln>
                  <a:noFill/>
                </a:ln>
                <a:solidFill>
                  <a:schemeClr val="tx1"/>
                </a:solidFill>
                <a:effectLst/>
                <a:latin typeface="Arial" panose="020B0604020202020204" pitchFamily="34" charset="0"/>
              </a:rPr>
              <a:t>, gay </a:t>
            </a:r>
            <a:r>
              <a:rPr kumimoji="0" lang="es-CL" altLang="es-CL" sz="1800" b="0" i="0" u="none" strike="noStrike" cap="none" normalizeH="0" baseline="0" dirty="0" err="1">
                <a:ln>
                  <a:noFill/>
                </a:ln>
                <a:solidFill>
                  <a:schemeClr val="tx1"/>
                </a:solidFill>
                <a:effectLst/>
                <a:latin typeface="Arial" panose="020B0604020202020204" pitchFamily="34" charset="0"/>
              </a:rPr>
              <a:t>men</a:t>
            </a:r>
            <a:r>
              <a:rPr kumimoji="0" lang="es-CL" altLang="es-CL" sz="1800" b="0" i="0" u="none" strike="noStrike" cap="none" normalizeH="0" baseline="0" dirty="0">
                <a:ln>
                  <a:noFill/>
                </a:ln>
                <a:solidFill>
                  <a:schemeClr val="tx1"/>
                </a:solidFill>
                <a:effectLst/>
                <a:latin typeface="Arial" panose="020B0604020202020204" pitchFamily="34" charset="0"/>
              </a:rPr>
              <a:t> and </a:t>
            </a:r>
            <a:r>
              <a:rPr kumimoji="0" lang="es-CL" altLang="es-CL" sz="1800" b="0" i="0" u="none" strike="noStrike" cap="none" normalizeH="0" baseline="0" dirty="0" err="1">
                <a:ln>
                  <a:noFill/>
                </a:ln>
                <a:solidFill>
                  <a:schemeClr val="tx1"/>
                </a:solidFill>
                <a:effectLst/>
                <a:latin typeface="Arial" panose="020B0604020202020204" pitchFamily="34" charset="0"/>
              </a:rPr>
              <a:t>other</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men</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who</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have</a:t>
            </a:r>
            <a:r>
              <a:rPr kumimoji="0" lang="es-CL" altLang="es-CL" sz="1800" b="0" i="0" u="none" strike="noStrike" cap="none" normalizeH="0" baseline="0" dirty="0">
                <a:ln>
                  <a:noFill/>
                </a:ln>
                <a:solidFill>
                  <a:schemeClr val="tx1"/>
                </a:solidFill>
                <a:effectLst/>
                <a:latin typeface="Arial" panose="020B0604020202020204" pitchFamily="34" charset="0"/>
              </a:rPr>
              <a:t> sex </a:t>
            </a:r>
            <a:r>
              <a:rPr kumimoji="0" lang="es-CL" altLang="es-CL" sz="1800" b="0" i="0" u="none" strike="noStrike" cap="none" normalizeH="0" baseline="0" dirty="0" err="1">
                <a:ln>
                  <a:noFill/>
                </a:ln>
                <a:solidFill>
                  <a:schemeClr val="tx1"/>
                </a:solidFill>
                <a:effectLst/>
                <a:latin typeface="Arial" panose="020B0604020202020204" pitchFamily="34" charset="0"/>
              </a:rPr>
              <a:t>with</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men</a:t>
            </a:r>
            <a:r>
              <a:rPr kumimoji="0" lang="es-CL" altLang="es-CL" sz="1800" b="0" i="0" u="none" strike="noStrike" cap="none" normalizeH="0" baseline="0" dirty="0">
                <a:ln>
                  <a:noFill/>
                </a:ln>
                <a:solidFill>
                  <a:schemeClr val="tx1"/>
                </a:solidFill>
                <a:effectLst/>
                <a:latin typeface="Arial" panose="020B0604020202020204" pitchFamily="34" charset="0"/>
              </a:rPr>
              <a:t>, and </a:t>
            </a:r>
            <a:r>
              <a:rPr kumimoji="0" lang="es-CL" altLang="es-CL" sz="1800" b="0" i="0" u="none" strike="noStrike" cap="none" normalizeH="0" baseline="0" dirty="0" err="1">
                <a:ln>
                  <a:noFill/>
                </a:ln>
                <a:solidFill>
                  <a:schemeClr val="tx1"/>
                </a:solidFill>
                <a:effectLst/>
                <a:latin typeface="Arial" panose="020B0604020202020204" pitchFamily="34" charset="0"/>
              </a:rPr>
              <a:t>transgender</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women</a:t>
            </a:r>
            <a:r>
              <a:rPr kumimoji="0" lang="es-CL" altLang="es-CL" sz="1800" b="0" i="0" u="none" strike="noStrike" cap="none" normalizeH="0" baseline="0" dirty="0">
                <a:ln>
                  <a:noFill/>
                </a:ln>
                <a:solidFill>
                  <a:schemeClr val="tx1"/>
                </a:solidFill>
                <a:effectLst/>
                <a:latin typeface="Arial" panose="020B0604020202020204" pitchFamily="34" charset="0"/>
              </a:rPr>
              <a:t> are </a:t>
            </a:r>
            <a:r>
              <a:rPr kumimoji="0" lang="es-CL" altLang="es-CL" sz="1800" b="0" i="0" u="none" strike="noStrike" cap="none" normalizeH="0" baseline="0" dirty="0" err="1">
                <a:ln>
                  <a:noFill/>
                </a:ln>
                <a:solidFill>
                  <a:schemeClr val="tx1"/>
                </a:solidFill>
                <a:effectLst/>
                <a:latin typeface="Arial" panose="020B0604020202020204" pitchFamily="34" charset="0"/>
              </a:rPr>
              <a:t>not</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separate</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populations</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but</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one</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intersecting</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pattern</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of</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structural</a:t>
            </a:r>
            <a:r>
              <a:rPr kumimoji="0" lang="es-CL" altLang="es-CL" sz="1800" b="0" i="0" u="none" strike="noStrike" cap="none" normalizeH="0" baseline="0" dirty="0">
                <a:ln>
                  <a:noFill/>
                </a:ln>
                <a:solidFill>
                  <a:schemeClr val="tx1"/>
                </a:solidFill>
                <a:effectLst/>
                <a:latin typeface="Arial" panose="020B0604020202020204" pitchFamily="34" charset="0"/>
              </a:rPr>
              <a:t> and colonial </a:t>
            </a:r>
            <a:r>
              <a:rPr kumimoji="0" lang="es-CL" altLang="es-CL" sz="1800" b="0" i="0" u="none" strike="noStrike" cap="none" normalizeH="0" baseline="0" dirty="0" err="1">
                <a:ln>
                  <a:noFill/>
                </a:ln>
                <a:solidFill>
                  <a:schemeClr val="tx1"/>
                </a:solidFill>
                <a:effectLst/>
                <a:latin typeface="Arial" panose="020B0604020202020204" pitchFamily="34" charset="0"/>
              </a:rPr>
              <a:t>exclusion</a:t>
            </a:r>
            <a:r>
              <a:rPr kumimoji="0" lang="es-CL" altLang="es-CL" sz="1800" b="0" i="0" u="none" strike="noStrike" cap="none" normalizeH="0" baseline="0" dirty="0">
                <a:ln>
                  <a:noFill/>
                </a:ln>
                <a:solidFill>
                  <a:schemeClr val="tx1"/>
                </a:solidFill>
                <a:effectLst/>
                <a:latin typeface="Arial" panose="020B0604020202020204" pitchFamily="3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CL" altLang="es-CL" sz="1800" b="0" i="0" u="none" strike="noStrike" cap="none" normalizeH="0" baseline="0" dirty="0" err="1">
                <a:ln>
                  <a:noFill/>
                </a:ln>
                <a:solidFill>
                  <a:schemeClr val="tx1"/>
                </a:solidFill>
                <a:effectLst/>
                <a:latin typeface="Arial" panose="020B0604020202020204" pitchFamily="34" charset="0"/>
              </a:rPr>
              <a:t>The</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science</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works</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The</a:t>
            </a:r>
            <a:r>
              <a:rPr kumimoji="0" lang="es-CL" altLang="es-CL" sz="1800" b="0" i="0" u="none" strike="noStrike" cap="none" normalizeH="0" baseline="0" dirty="0">
                <a:ln>
                  <a:noFill/>
                </a:ln>
                <a:solidFill>
                  <a:schemeClr val="tx1"/>
                </a:solidFill>
                <a:effectLst/>
                <a:latin typeface="Arial" panose="020B0604020202020204" pitchFamily="34" charset="0"/>
              </a:rPr>
              <a:t> gap </a:t>
            </a:r>
            <a:r>
              <a:rPr kumimoji="0" lang="es-CL" altLang="es-CL" sz="1800" b="0" i="0" u="none" strike="noStrike" cap="none" normalizeH="0" baseline="0" dirty="0" err="1">
                <a:ln>
                  <a:noFill/>
                </a:ln>
                <a:solidFill>
                  <a:schemeClr val="tx1"/>
                </a:solidFill>
                <a:effectLst/>
                <a:latin typeface="Arial" panose="020B0604020202020204" pitchFamily="34" charset="0"/>
              </a:rPr>
              <a:t>is</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delivery</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stigma</a:t>
            </a:r>
            <a:r>
              <a:rPr kumimoji="0" lang="es-CL" altLang="es-CL" sz="1800" b="0" i="0" u="none" strike="noStrike" cap="none" normalizeH="0" baseline="0" dirty="0">
                <a:ln>
                  <a:noFill/>
                </a:ln>
                <a:solidFill>
                  <a:schemeClr val="tx1"/>
                </a:solidFill>
                <a:effectLst/>
                <a:latin typeface="Arial" panose="020B0604020202020204" pitchFamily="34" charset="0"/>
              </a:rPr>
              <a:t> and </a:t>
            </a:r>
            <a:r>
              <a:rPr kumimoji="0" lang="es-CL" altLang="es-CL" sz="1800" b="0" i="0" u="none" strike="noStrike" cap="none" normalizeH="0" baseline="0" dirty="0" err="1">
                <a:ln>
                  <a:noFill/>
                </a:ln>
                <a:solidFill>
                  <a:schemeClr val="tx1"/>
                </a:solidFill>
                <a:effectLst/>
                <a:latin typeface="Arial" panose="020B0604020202020204" pitchFamily="34" charset="0"/>
              </a:rPr>
              <a:t>the</a:t>
            </a:r>
            <a:r>
              <a:rPr kumimoji="0" lang="es-CL" altLang="es-CL" sz="1800" b="0" i="0" u="none" strike="noStrike" cap="none" normalizeH="0" baseline="0" dirty="0">
                <a:ln>
                  <a:noFill/>
                </a:ln>
                <a:solidFill>
                  <a:schemeClr val="tx1"/>
                </a:solidFill>
                <a:effectLst/>
                <a:latin typeface="Arial" panose="020B0604020202020204" pitchFamily="34" charset="0"/>
              </a:rPr>
              <a:t> legal </a:t>
            </a:r>
            <a:r>
              <a:rPr kumimoji="0" lang="es-CL" altLang="es-CL" sz="1800" b="0" i="0" u="none" strike="noStrike" cap="none" normalizeH="0" baseline="0" dirty="0" err="1">
                <a:ln>
                  <a:noFill/>
                </a:ln>
                <a:solidFill>
                  <a:schemeClr val="tx1"/>
                </a:solidFill>
                <a:effectLst/>
                <a:latin typeface="Arial" panose="020B0604020202020204" pitchFamily="34" charset="0"/>
              </a:rPr>
              <a:t>environment</a:t>
            </a:r>
            <a:r>
              <a:rPr kumimoji="0" lang="es-CL" altLang="es-CL" sz="1800" b="0" i="0" u="none" strike="noStrike" cap="none" normalizeH="0" baseline="0" dirty="0">
                <a:ln>
                  <a:noFill/>
                </a:ln>
                <a:solidFill>
                  <a:schemeClr val="tx1"/>
                </a:solidFill>
                <a:effectLst/>
                <a:latin typeface="Arial" panose="020B0604020202020204" pitchFamily="34" charset="0"/>
              </a:rPr>
              <a:t> — </a:t>
            </a:r>
            <a:r>
              <a:rPr kumimoji="0" lang="es-CL" altLang="es-CL" sz="1800" b="0" i="0" u="none" strike="noStrike" cap="none" normalizeH="0" baseline="0" dirty="0" err="1">
                <a:ln>
                  <a:noFill/>
                </a:ln>
                <a:solidFill>
                  <a:schemeClr val="tx1"/>
                </a:solidFill>
                <a:effectLst/>
                <a:latin typeface="Arial" panose="020B0604020202020204" pitchFamily="34" charset="0"/>
              </a:rPr>
              <a:t>addressable</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through</a:t>
            </a:r>
            <a:r>
              <a:rPr kumimoji="0" lang="es-CL" altLang="es-CL" sz="1800" b="0" i="0" u="none" strike="noStrike" cap="none" normalizeH="0" baseline="0" dirty="0">
                <a:ln>
                  <a:noFill/>
                </a:ln>
                <a:solidFill>
                  <a:schemeClr val="tx1"/>
                </a:solidFill>
                <a:effectLst/>
                <a:latin typeface="Arial" panose="020B0604020202020204" pitchFamily="34" charset="0"/>
              </a:rPr>
              <a:t> intercultural, </a:t>
            </a:r>
            <a:r>
              <a:rPr kumimoji="0" lang="es-CL" altLang="es-CL" sz="1800" b="0" i="0" u="none" strike="noStrike" cap="none" normalizeH="0" baseline="0" dirty="0" err="1">
                <a:ln>
                  <a:noFill/>
                </a:ln>
                <a:solidFill>
                  <a:schemeClr val="tx1"/>
                </a:solidFill>
                <a:effectLst/>
                <a:latin typeface="Arial" panose="020B0604020202020204" pitchFamily="34" charset="0"/>
              </a:rPr>
              <a:t>community</a:t>
            </a:r>
            <a:r>
              <a:rPr kumimoji="0" lang="es-CL" altLang="es-CL" sz="1800" b="0" i="0" u="none" strike="noStrike" cap="none" normalizeH="0" baseline="0" dirty="0">
                <a:ln>
                  <a:noFill/>
                </a:ln>
                <a:solidFill>
                  <a:schemeClr val="tx1"/>
                </a:solidFill>
                <a:effectLst/>
                <a:latin typeface="Arial" panose="020B0604020202020204" pitchFamily="34" charset="0"/>
              </a:rPr>
              <a:t>-led, </a:t>
            </a:r>
            <a:r>
              <a:rPr kumimoji="0" lang="es-CL" altLang="es-CL" sz="1800" b="0" i="0" u="none" strike="noStrike" cap="none" normalizeH="0" baseline="0" dirty="0" err="1">
                <a:ln>
                  <a:noFill/>
                </a:ln>
                <a:solidFill>
                  <a:schemeClr val="tx1"/>
                </a:solidFill>
                <a:effectLst/>
                <a:latin typeface="Arial" panose="020B0604020202020204" pitchFamily="34" charset="0"/>
              </a:rPr>
              <a:t>cost-effective</a:t>
            </a:r>
            <a:r>
              <a:rPr kumimoji="0" lang="es-CL" altLang="es-CL" sz="1800" b="0" i="0" u="none" strike="noStrike" cap="none" normalizeH="0" baseline="0" dirty="0">
                <a:ln>
                  <a:noFill/>
                </a:ln>
                <a:solidFill>
                  <a:schemeClr val="tx1"/>
                </a:solidFill>
                <a:effectLst/>
                <a:latin typeface="Arial" panose="020B0604020202020204" pitchFamily="34" charset="0"/>
              </a:rPr>
              <a:t> responses, </a:t>
            </a:r>
            <a:r>
              <a:rPr kumimoji="0" lang="es-CL" altLang="es-CL" sz="1800" b="0" i="0" u="none" strike="noStrike" cap="none" normalizeH="0" baseline="0" dirty="0" err="1">
                <a:ln>
                  <a:noFill/>
                </a:ln>
                <a:solidFill>
                  <a:schemeClr val="tx1"/>
                </a:solidFill>
                <a:effectLst/>
                <a:latin typeface="Arial" panose="020B0604020202020204" pitchFamily="34" charset="0"/>
              </a:rPr>
              <a:t>most</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of</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which</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already</a:t>
            </a:r>
            <a:r>
              <a:rPr kumimoji="0" lang="es-CL" altLang="es-CL" sz="1800" b="0" i="0" u="none" strike="noStrike" cap="none" normalizeH="0" baseline="0" dirty="0">
                <a:ln>
                  <a:noFill/>
                </a:ln>
                <a:solidFill>
                  <a:schemeClr val="tx1"/>
                </a:solidFill>
                <a:effectLst/>
                <a:latin typeface="Arial" panose="020B0604020202020204" pitchFamily="34" charset="0"/>
              </a:rPr>
              <a:t> </a:t>
            </a:r>
            <a:r>
              <a:rPr kumimoji="0" lang="es-CL" altLang="es-CL" sz="1800" b="0" i="0" u="none" strike="noStrike" cap="none" normalizeH="0" baseline="0" dirty="0" err="1">
                <a:ln>
                  <a:noFill/>
                </a:ln>
                <a:solidFill>
                  <a:schemeClr val="tx1"/>
                </a:solidFill>
                <a:effectLst/>
                <a:latin typeface="Arial" panose="020B0604020202020204" pitchFamily="34" charset="0"/>
              </a:rPr>
              <a:t>exist</a:t>
            </a:r>
            <a:r>
              <a:rPr kumimoji="0" lang="es-CL" altLang="es-CL" sz="1800" b="0" i="0" u="none" strike="noStrike" cap="none" normalizeH="0" baseline="0" dirty="0">
                <a:ln>
                  <a:noFill/>
                </a:ln>
                <a:solidFill>
                  <a:schemeClr val="tx1"/>
                </a:solidFill>
                <a:effectLst/>
                <a:latin typeface="Arial" panose="020B0604020202020204" pitchFamily="3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CL" altLang="es-CL" sz="1800" b="1" i="0" u="none" strike="noStrike" cap="none" normalizeH="0" baseline="0" dirty="0" err="1">
                <a:ln>
                  <a:noFill/>
                </a:ln>
                <a:solidFill>
                  <a:schemeClr val="tx1"/>
                </a:solidFill>
                <a:effectLst/>
                <a:latin typeface="Arial" panose="020B0604020202020204" pitchFamily="34" charset="0"/>
              </a:rPr>
              <a:t>The</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people</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furthest</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from</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services</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must</a:t>
            </a:r>
            <a:r>
              <a:rPr kumimoji="0" lang="es-CL" altLang="es-CL" sz="1800" b="1" i="0" u="none" strike="noStrike" cap="none" normalizeH="0" baseline="0" dirty="0">
                <a:ln>
                  <a:noFill/>
                </a:ln>
                <a:solidFill>
                  <a:schemeClr val="tx1"/>
                </a:solidFill>
                <a:effectLst/>
                <a:latin typeface="Arial" panose="020B0604020202020204" pitchFamily="34" charset="0"/>
              </a:rPr>
              <a:t> be </a:t>
            </a:r>
            <a:r>
              <a:rPr kumimoji="0" lang="es-CL" altLang="es-CL" sz="1800" b="1" i="0" u="none" strike="noStrike" cap="none" normalizeH="0" baseline="0" dirty="0" err="1">
                <a:ln>
                  <a:noFill/>
                </a:ln>
                <a:solidFill>
                  <a:schemeClr val="tx1"/>
                </a:solidFill>
                <a:effectLst/>
                <a:latin typeface="Arial" panose="020B0604020202020204" pitchFamily="34" charset="0"/>
              </a:rPr>
              <a:t>closest</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to</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the</a:t>
            </a:r>
            <a:r>
              <a:rPr kumimoji="0" lang="es-CL" altLang="es-CL" sz="1800" b="1" i="0" u="none" strike="noStrike" cap="none" normalizeH="0" baseline="0" dirty="0">
                <a:ln>
                  <a:noFill/>
                </a:ln>
                <a:solidFill>
                  <a:schemeClr val="tx1"/>
                </a:solidFill>
                <a:effectLst/>
                <a:latin typeface="Arial" panose="020B0604020202020204" pitchFamily="34" charset="0"/>
              </a:rPr>
              <a:t> response — and </a:t>
            </a:r>
            <a:r>
              <a:rPr kumimoji="0" lang="es-CL" altLang="es-CL" sz="1800" b="1" i="0" u="none" strike="noStrike" cap="none" normalizeH="0" baseline="0" dirty="0" err="1">
                <a:ln>
                  <a:noFill/>
                </a:ln>
                <a:solidFill>
                  <a:schemeClr val="tx1"/>
                </a:solidFill>
                <a:effectLst/>
                <a:latin typeface="Arial" panose="020B0604020202020204" pitchFamily="34" charset="0"/>
              </a:rPr>
              <a:t>must</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help</a:t>
            </a:r>
            <a:r>
              <a:rPr kumimoji="0" lang="es-CL" altLang="es-CL" sz="1800" b="1" i="0" u="none" strike="noStrike" cap="none" normalizeH="0" baseline="0" dirty="0">
                <a:ln>
                  <a:noFill/>
                </a:ln>
                <a:solidFill>
                  <a:schemeClr val="tx1"/>
                </a:solidFill>
                <a:effectLst/>
                <a:latin typeface="Arial" panose="020B0604020202020204" pitchFamily="34" charset="0"/>
              </a:rPr>
              <a:t> lead </a:t>
            </a:r>
            <a:r>
              <a:rPr kumimoji="0" lang="es-CL" altLang="es-CL" sz="1800" b="1" i="0" u="none" strike="noStrike" cap="none" normalizeH="0" baseline="0" dirty="0" err="1">
                <a:ln>
                  <a:noFill/>
                </a:ln>
                <a:solidFill>
                  <a:schemeClr val="tx1"/>
                </a:solidFill>
                <a:effectLst/>
                <a:latin typeface="Arial" panose="020B0604020202020204" pitchFamily="34" charset="0"/>
              </a:rPr>
              <a:t>it</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That</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includes</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people</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who</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have</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crossed</a:t>
            </a:r>
            <a:r>
              <a:rPr kumimoji="0" lang="es-CL" altLang="es-CL" sz="1800" b="1" i="0" u="none" strike="noStrike" cap="none" normalizeH="0" baseline="0" dirty="0">
                <a:ln>
                  <a:noFill/>
                </a:ln>
                <a:solidFill>
                  <a:schemeClr val="tx1"/>
                </a:solidFill>
                <a:effectLst/>
                <a:latin typeface="Arial" panose="020B0604020202020204" pitchFamily="34" charset="0"/>
              </a:rPr>
              <a:t> </a:t>
            </a:r>
            <a:r>
              <a:rPr kumimoji="0" lang="es-CL" altLang="es-CL" sz="1800" b="1" i="0" u="none" strike="noStrike" cap="none" normalizeH="0" baseline="0" dirty="0" err="1">
                <a:ln>
                  <a:noFill/>
                </a:ln>
                <a:solidFill>
                  <a:schemeClr val="tx1"/>
                </a:solidFill>
                <a:effectLst/>
                <a:latin typeface="Arial" panose="020B0604020202020204" pitchFamily="34" charset="0"/>
              </a:rPr>
              <a:t>borders</a:t>
            </a:r>
            <a:r>
              <a:rPr kumimoji="0" lang="es-CL" altLang="es-CL" sz="1800" b="1" i="0" u="none" strike="noStrike" cap="none" normalizeH="0" baseline="0" dirty="0">
                <a:ln>
                  <a:noFill/>
                </a:ln>
                <a:solidFill>
                  <a:schemeClr val="tx1"/>
                </a:solidFill>
                <a:effectLst/>
                <a:latin typeface="Arial" panose="020B0604020202020204" pitchFamily="34" charset="0"/>
              </a:rPr>
              <a:t>.</a:t>
            </a:r>
            <a:r>
              <a:rPr kumimoji="0" lang="es-CL" altLang="es-CL" sz="1800" b="0" i="0" u="none" strike="noStrike" cap="none" normalizeH="0" baseline="0" dirty="0">
                <a:ln>
                  <a:noFill/>
                </a:ln>
                <a:solidFill>
                  <a:schemeClr val="tx1"/>
                </a:solidFill>
                <a:effectLst/>
                <a:latin typeface="Arial" panose="020B060402020202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07C1FA9-4618-45E4-A931-3BE085612C0D}"/>
              </a:ext>
            </a:extLst>
          </p:cNvPr>
          <p:cNvSpPr txBox="1"/>
          <p:nvPr/>
        </p:nvSpPr>
        <p:spPr>
          <a:xfrm>
            <a:off x="493486" y="630482"/>
            <a:ext cx="6342743" cy="5755422"/>
          </a:xfrm>
          <a:prstGeom prst="rect">
            <a:avLst/>
          </a:prstGeom>
          <a:noFill/>
        </p:spPr>
        <p:txBody>
          <a:bodyPr wrap="square">
            <a:spAutoFit/>
          </a:bodyPr>
          <a:lstStyle/>
          <a:p>
            <a:r>
              <a:rPr lang="en-US" sz="3200" b="1" dirty="0"/>
              <a:t>Design principle:</a:t>
            </a:r>
            <a:endParaRPr lang="en-US" sz="3200" dirty="0"/>
          </a:p>
          <a:p>
            <a:endParaRPr lang="en-US" sz="2400" dirty="0"/>
          </a:p>
          <a:p>
            <a:r>
              <a:rPr lang="en-US" sz="2400" dirty="0"/>
              <a:t>Responses — including pre-exposure prophylaxis (</a:t>
            </a:r>
            <a:r>
              <a:rPr lang="en-US" sz="2400" dirty="0" err="1"/>
              <a:t>PrEP</a:t>
            </a:r>
            <a:r>
              <a:rPr lang="en-US" sz="2400" dirty="0"/>
              <a:t>) coverage — must be simultaneously </a:t>
            </a:r>
            <a:r>
              <a:rPr lang="en-US" sz="2400" b="1" dirty="0">
                <a:solidFill>
                  <a:srgbClr val="FF0000"/>
                </a:solidFill>
              </a:rPr>
              <a:t>gender-affirming and inclusive of migrants and forcibly displaced people.</a:t>
            </a:r>
            <a:r>
              <a:rPr lang="en-US" sz="2400" dirty="0"/>
              <a:t> Neither lens alone reaches young transgender women who are also migrants or displaced. </a:t>
            </a:r>
          </a:p>
          <a:p>
            <a:endParaRPr lang="en-US" sz="2400" dirty="0"/>
          </a:p>
          <a:p>
            <a:r>
              <a:rPr lang="en-US" sz="2400" dirty="0"/>
              <a:t>HIV protocols, policies and </a:t>
            </a:r>
            <a:r>
              <a:rPr lang="en-US" sz="2400" dirty="0" err="1"/>
              <a:t>programmes</a:t>
            </a:r>
            <a:r>
              <a:rPr lang="en-US" sz="2400" dirty="0"/>
              <a:t> </a:t>
            </a:r>
            <a:r>
              <a:rPr lang="en-US" sz="2400" b="1" dirty="0">
                <a:solidFill>
                  <a:srgbClr val="FF0000"/>
                </a:solidFill>
              </a:rPr>
              <a:t>should name migrants, refugees, people seeking asylum and stateless people explicitly </a:t>
            </a:r>
            <a:r>
              <a:rPr lang="en-US" sz="2400" dirty="0"/>
              <a:t>in their eligibility criteria, and remove documentation and residency requirements that exclude them in practice.</a:t>
            </a:r>
            <a:endParaRPr lang="es-CL" sz="2400" dirty="0"/>
          </a:p>
        </p:txBody>
      </p:sp>
      <p:pic>
        <p:nvPicPr>
          <p:cNvPr id="7" name="Imagen 6">
            <a:extLst>
              <a:ext uri="{FF2B5EF4-FFF2-40B4-BE49-F238E27FC236}">
                <a16:creationId xmlns:a16="http://schemas.microsoft.com/office/drawing/2014/main" id="{F33CA8A1-2E5D-4184-B83B-194C936DD421}"/>
              </a:ext>
            </a:extLst>
          </p:cNvPr>
          <p:cNvPicPr>
            <a:picLocks noChangeAspect="1"/>
          </p:cNvPicPr>
          <p:nvPr/>
        </p:nvPicPr>
        <p:blipFill>
          <a:blip r:embed="rId2"/>
          <a:stretch>
            <a:fillRect/>
          </a:stretch>
        </p:blipFill>
        <p:spPr>
          <a:xfrm>
            <a:off x="7454370" y="0"/>
            <a:ext cx="4555458" cy="6858000"/>
          </a:xfrm>
          <a:prstGeom prst="rect">
            <a:avLst/>
          </a:prstGeom>
        </p:spPr>
      </p:pic>
    </p:spTree>
    <p:extLst>
      <p:ext uri="{BB962C8B-B14F-4D97-AF65-F5344CB8AC3E}">
        <p14:creationId xmlns:p14="http://schemas.microsoft.com/office/powerpoint/2010/main" val="2713882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FEF626-7F33-49F3-8AB9-69FB5B94337D}"/>
              </a:ext>
            </a:extLst>
          </p:cNvPr>
          <p:cNvSpPr txBox="1"/>
          <p:nvPr/>
        </p:nvSpPr>
        <p:spPr>
          <a:xfrm>
            <a:off x="1240971" y="1596571"/>
            <a:ext cx="9710057" cy="3046988"/>
          </a:xfrm>
          <a:prstGeom prst="rect">
            <a:avLst/>
          </a:prstGeom>
          <a:noFill/>
        </p:spPr>
        <p:txBody>
          <a:bodyPr wrap="square">
            <a:spAutoFit/>
          </a:bodyPr>
          <a:lstStyle/>
          <a:p>
            <a:pPr algn="ctr"/>
            <a:r>
              <a:rPr lang="en-US" sz="3200" b="1" dirty="0">
                <a:solidFill>
                  <a:srgbClr val="0070C0"/>
                </a:solidFill>
              </a:rPr>
              <a:t>Stop blaming migrants and displaced people.</a:t>
            </a:r>
          </a:p>
          <a:p>
            <a:pPr algn="ctr"/>
            <a:endParaRPr lang="en-US" sz="3200" dirty="0"/>
          </a:p>
          <a:p>
            <a:pPr algn="ctr"/>
            <a:r>
              <a:rPr lang="en-US" sz="3200" dirty="0"/>
              <a:t>Start removing the documentation, insurance and residency barriers that keep them out of prevention and care in countries of origin, during transit and at the countries of destination. </a:t>
            </a:r>
            <a:endParaRPr lang="es-CL" sz="3200" dirty="0"/>
          </a:p>
        </p:txBody>
      </p:sp>
    </p:spTree>
    <p:extLst>
      <p:ext uri="{BB962C8B-B14F-4D97-AF65-F5344CB8AC3E}">
        <p14:creationId xmlns:p14="http://schemas.microsoft.com/office/powerpoint/2010/main" val="4206984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9509760" y="-1280160"/>
            <a:ext cx="3657600" cy="3657600"/>
          </a:xfrm>
          <a:prstGeom prst="ellipse">
            <a:avLst/>
          </a:prstGeom>
          <a:solidFill>
            <a:srgbClr val="EAF3F3"/>
          </a:solidFill>
          <a:ln/>
        </p:spPr>
      </p:sp>
      <p:sp>
        <p:nvSpPr>
          <p:cNvPr id="3" name="Shape 1"/>
          <p:cNvSpPr/>
          <p:nvPr/>
        </p:nvSpPr>
        <p:spPr>
          <a:xfrm>
            <a:off x="10149840" y="-640080"/>
            <a:ext cx="2377440" cy="2377440"/>
          </a:xfrm>
          <a:prstGeom prst="ellipse">
            <a:avLst/>
          </a:prstGeom>
          <a:solidFill>
            <a:srgbClr val="F7ECEA"/>
          </a:solidFill>
          <a:ln/>
        </p:spPr>
      </p:sp>
      <p:sp>
        <p:nvSpPr>
          <p:cNvPr id="4" name="Text 2"/>
          <p:cNvSpPr/>
          <p:nvPr/>
        </p:nvSpPr>
        <p:spPr>
          <a:xfrm>
            <a:off x="658368" y="621792"/>
            <a:ext cx="5486400" cy="292608"/>
          </a:xfrm>
          <a:prstGeom prst="rect">
            <a:avLst/>
          </a:prstGeom>
          <a:noFill/>
          <a:ln/>
        </p:spPr>
        <p:txBody>
          <a:bodyPr wrap="square" lIns="0" tIns="0" rIns="0" bIns="0" rtlCol="0" anchor="ctr"/>
          <a:lstStyle/>
          <a:p>
            <a:pPr marL="0" indent="0">
              <a:buNone/>
            </a:pPr>
            <a:r>
              <a:rPr lang="en-US" sz="1600" b="1" kern="0" spc="300" dirty="0">
                <a:solidFill>
                  <a:srgbClr val="B23A2F"/>
                </a:solidFill>
                <a:latin typeface="Calibri" pitchFamily="34" charset="0"/>
                <a:ea typeface="Calibri" pitchFamily="34" charset="-122"/>
                <a:cs typeface="Calibri" pitchFamily="34" charset="-120"/>
              </a:rPr>
              <a:t>IN CLOSING</a:t>
            </a:r>
            <a:endParaRPr lang="en-US" sz="1600" dirty="0"/>
          </a:p>
        </p:txBody>
      </p:sp>
      <p:sp>
        <p:nvSpPr>
          <p:cNvPr id="5" name="Text 3"/>
          <p:cNvSpPr/>
          <p:nvPr/>
        </p:nvSpPr>
        <p:spPr>
          <a:xfrm>
            <a:off x="603504" y="960120"/>
            <a:ext cx="8686800" cy="914400"/>
          </a:xfrm>
          <a:prstGeom prst="rect">
            <a:avLst/>
          </a:prstGeom>
          <a:noFill/>
          <a:ln/>
        </p:spPr>
        <p:txBody>
          <a:bodyPr wrap="square" lIns="0" tIns="0" rIns="0" bIns="0" rtlCol="0" anchor="ctr"/>
          <a:lstStyle/>
          <a:p>
            <a:pPr marL="0" indent="0">
              <a:buNone/>
            </a:pPr>
            <a:r>
              <a:rPr lang="en-US" sz="4400" b="1" dirty="0">
                <a:solidFill>
                  <a:schemeClr val="accent6">
                    <a:lumMod val="75000"/>
                  </a:schemeClr>
                </a:solidFill>
                <a:latin typeface="Cambria" pitchFamily="34" charset="0"/>
                <a:ea typeface="Cambria" pitchFamily="34" charset="-122"/>
                <a:cs typeface="Cambria" pitchFamily="34" charset="-120"/>
              </a:rPr>
              <a:t>Keep an eye on…</a:t>
            </a:r>
            <a:endParaRPr lang="en-US" sz="4400" dirty="0">
              <a:solidFill>
                <a:schemeClr val="accent6">
                  <a:lumMod val="75000"/>
                </a:schemeClr>
              </a:solidFill>
            </a:endParaRPr>
          </a:p>
        </p:txBody>
      </p:sp>
      <p:sp>
        <p:nvSpPr>
          <p:cNvPr id="17" name="Text 15"/>
          <p:cNvSpPr/>
          <p:nvPr/>
        </p:nvSpPr>
        <p:spPr>
          <a:xfrm>
            <a:off x="658368" y="6455664"/>
            <a:ext cx="7315200" cy="274320"/>
          </a:xfrm>
          <a:prstGeom prst="rect">
            <a:avLst/>
          </a:prstGeom>
          <a:noFill/>
          <a:ln/>
        </p:spPr>
        <p:txBody>
          <a:bodyPr wrap="square" lIns="0" tIns="0" rIns="0" bIns="0" rtlCol="0" anchor="ctr"/>
          <a:lstStyle/>
          <a:p>
            <a:pPr marL="0" indent="0">
              <a:buNone/>
            </a:pPr>
            <a:r>
              <a:rPr lang="en-US" sz="1000" b="1" dirty="0">
                <a:solidFill>
                  <a:srgbClr val="0E6E78"/>
                </a:solidFill>
                <a:latin typeface="Calibri" pitchFamily="34" charset="0"/>
                <a:ea typeface="Calibri" pitchFamily="34" charset="-122"/>
                <a:cs typeface="Calibri" pitchFamily="34" charset="-120"/>
              </a:rPr>
              <a:t>bcabieses@udd.cl  ·  cesgi.udd.cl</a:t>
            </a:r>
            <a:endParaRPr lang="en-US" sz="1000" dirty="0"/>
          </a:p>
        </p:txBody>
      </p:sp>
      <p:sp>
        <p:nvSpPr>
          <p:cNvPr id="15" name="CuadroTexto 14">
            <a:extLst>
              <a:ext uri="{FF2B5EF4-FFF2-40B4-BE49-F238E27FC236}">
                <a16:creationId xmlns:a16="http://schemas.microsoft.com/office/drawing/2014/main" id="{0CBC1445-67CB-437C-8825-BCDC5E8304A1}"/>
              </a:ext>
            </a:extLst>
          </p:cNvPr>
          <p:cNvSpPr txBox="1"/>
          <p:nvPr/>
        </p:nvSpPr>
        <p:spPr>
          <a:xfrm>
            <a:off x="400691" y="2341252"/>
            <a:ext cx="11650896" cy="337335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solidFill>
                  <a:srgbClr val="1B2B2E"/>
                </a:solidFill>
                <a:latin typeface="Calibri" pitchFamily="34" charset="0"/>
                <a:ea typeface="Calibri" pitchFamily="34" charset="-122"/>
                <a:cs typeface="Calibri" pitchFamily="34" charset="-120"/>
              </a:rPr>
              <a:t>2022 World report on the health of refugees and migrants: </a:t>
            </a:r>
            <a:r>
              <a:rPr lang="en-US" dirty="0">
                <a:solidFill>
                  <a:srgbClr val="1B2B2E"/>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https://www.who.int/publications/i/item/9789240054462</a:t>
            </a:r>
            <a:r>
              <a:rPr lang="en-US" dirty="0">
                <a:solidFill>
                  <a:srgbClr val="1B2B2E"/>
                </a:solidFill>
                <a:latin typeface="Calibri" pitchFamily="34" charset="0"/>
                <a:ea typeface="Calibri" pitchFamily="34" charset="-122"/>
                <a:cs typeface="Calibri" pitchFamily="34" charset="-120"/>
              </a:rPr>
              <a:t>  </a:t>
            </a:r>
          </a:p>
          <a:p>
            <a:pPr marL="285750" indent="-285750">
              <a:lnSpc>
                <a:spcPct val="150000"/>
              </a:lnSpc>
              <a:buFont typeface="Arial" panose="020B0604020202020204" pitchFamily="34" charset="0"/>
              <a:buChar char="•"/>
            </a:pPr>
            <a:r>
              <a:rPr lang="en-US" dirty="0">
                <a:solidFill>
                  <a:srgbClr val="1B2B2E"/>
                </a:solidFill>
                <a:latin typeface="Calibri" pitchFamily="34" charset="0"/>
                <a:ea typeface="Calibri" pitchFamily="34" charset="-122"/>
                <a:cs typeface="Calibri" pitchFamily="34" charset="-120"/>
              </a:rPr>
              <a:t>2026 Second report on the health of refugees and migrants: </a:t>
            </a:r>
            <a:r>
              <a:rPr lang="en-US" dirty="0">
                <a:solidFill>
                  <a:srgbClr val="1B2B2E"/>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https://www.who.int/publications/i/item/9789240117747</a:t>
            </a:r>
            <a:r>
              <a:rPr lang="en-US" dirty="0">
                <a:solidFill>
                  <a:srgbClr val="1B2B2E"/>
                </a:solidFill>
                <a:latin typeface="Calibri" pitchFamily="34" charset="0"/>
                <a:ea typeface="Calibri" pitchFamily="34" charset="-122"/>
                <a:cs typeface="Calibri" pitchFamily="34" charset="-120"/>
              </a:rPr>
              <a:t> </a:t>
            </a:r>
          </a:p>
          <a:p>
            <a:pPr marL="285750" indent="-285750" algn="l">
              <a:lnSpc>
                <a:spcPct val="150000"/>
              </a:lnSpc>
              <a:buFont typeface="Arial" panose="020B0604020202020204" pitchFamily="34" charset="0"/>
              <a:buChar char="•"/>
            </a:pPr>
            <a:r>
              <a:rPr lang="en-US" dirty="0">
                <a:solidFill>
                  <a:srgbClr val="1B2B2E"/>
                </a:solidFill>
                <a:latin typeface="Calibri" pitchFamily="34" charset="0"/>
                <a:ea typeface="Calibri" pitchFamily="34" charset="-122"/>
                <a:cs typeface="Calibri" pitchFamily="34" charset="-120"/>
              </a:rPr>
              <a:t>2021 Who Refugee and migrant health: Global Competency Standards for health workers: </a:t>
            </a:r>
            <a:r>
              <a:rPr lang="en-US" dirty="0">
                <a:solidFill>
                  <a:srgbClr val="1B2B2E"/>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https://www.who.int/publications/i/item/9789240030626</a:t>
            </a:r>
            <a:r>
              <a:rPr lang="en-US" dirty="0">
                <a:solidFill>
                  <a:srgbClr val="1B2B2E"/>
                </a:solidFill>
                <a:latin typeface="Calibri" pitchFamily="34" charset="0"/>
                <a:ea typeface="Calibri" pitchFamily="34" charset="-122"/>
                <a:cs typeface="Calibri" pitchFamily="34" charset="-120"/>
              </a:rPr>
              <a:t> </a:t>
            </a:r>
          </a:p>
          <a:p>
            <a:pPr marL="285750" indent="-285750" algn="l">
              <a:lnSpc>
                <a:spcPct val="150000"/>
              </a:lnSpc>
              <a:buFont typeface="Arial" panose="020B0604020202020204" pitchFamily="34" charset="0"/>
              <a:buChar char="•"/>
            </a:pPr>
            <a:r>
              <a:rPr lang="en-US" dirty="0">
                <a:solidFill>
                  <a:srgbClr val="1B2B2E"/>
                </a:solidFill>
                <a:latin typeface="Calibri" pitchFamily="34" charset="0"/>
                <a:ea typeface="Calibri" pitchFamily="34" charset="-122"/>
                <a:cs typeface="Calibri" pitchFamily="34" charset="-120"/>
              </a:rPr>
              <a:t>PAHO Dashboard evidence Americas health of migrants: </a:t>
            </a:r>
            <a:r>
              <a:rPr lang="en-US" dirty="0">
                <a:solidFill>
                  <a:srgbClr val="1B2B2E"/>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https://www.paho.org/en/migration-and-health-americas/health-and-migration-americas-information-platform#LiteraturaCientifica</a:t>
            </a:r>
            <a:r>
              <a:rPr lang="en-US" dirty="0">
                <a:solidFill>
                  <a:srgbClr val="1B2B2E"/>
                </a:solidFill>
                <a:latin typeface="Calibri" pitchFamily="34" charset="0"/>
                <a:ea typeface="Calibri" pitchFamily="34" charset="-122"/>
                <a:cs typeface="Calibri" pitchFamily="34" charset="-120"/>
              </a:rPr>
              <a:t> </a:t>
            </a:r>
          </a:p>
          <a:p>
            <a:pPr marL="285750" indent="-285750" algn="l">
              <a:lnSpc>
                <a:spcPct val="150000"/>
              </a:lnSpc>
              <a:buFont typeface="Arial" panose="020B0604020202020204" pitchFamily="34" charset="0"/>
              <a:buChar char="•"/>
            </a:pPr>
            <a:r>
              <a:rPr lang="en-US" dirty="0">
                <a:solidFill>
                  <a:srgbClr val="1B2B2E"/>
                </a:solidFill>
                <a:latin typeface="Calibri" pitchFamily="34" charset="0"/>
                <a:ea typeface="Calibri" pitchFamily="34" charset="-122"/>
                <a:cs typeface="Calibri" pitchFamily="34" charset="-120"/>
              </a:rPr>
              <a:t>WHO global repository good practices: </a:t>
            </a:r>
            <a:r>
              <a:rPr lang="en-US" dirty="0">
                <a:solidFill>
                  <a:srgbClr val="1B2B2E"/>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https://www.who.int/tools/dashboard-on-global-experiences-in-promoting-refugee-and-migrant-health</a:t>
            </a:r>
            <a:r>
              <a:rPr lang="en-US" dirty="0">
                <a:solidFill>
                  <a:srgbClr val="1B2B2E"/>
                </a:solidFill>
                <a:latin typeface="Calibri" pitchFamily="34" charset="0"/>
                <a:ea typeface="Calibri" pitchFamily="34" charset="-122"/>
                <a:cs typeface="Calibri" pitchFamily="34" charset="-120"/>
              </a:rPr>
              <a:t> </a:t>
            </a:r>
          </a:p>
        </p:txBody>
      </p:sp>
      <p:sp>
        <p:nvSpPr>
          <p:cNvPr id="8" name="Text 1">
            <a:extLst>
              <a:ext uri="{FF2B5EF4-FFF2-40B4-BE49-F238E27FC236}">
                <a16:creationId xmlns:a16="http://schemas.microsoft.com/office/drawing/2014/main" id="{AC440EB8-6BBD-4CA1-8D5B-8E4BB052C124}"/>
              </a:ext>
            </a:extLst>
          </p:cNvPr>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latin typeface="Calibri"/>
              </a:rPr>
              <a:t>26</a:t>
            </a:r>
            <a:endParaRPr lang="en-US" sz="900" dirty="0"/>
          </a:p>
        </p:txBody>
      </p:sp>
    </p:spTree>
    <p:extLst>
      <p:ext uri="{BB962C8B-B14F-4D97-AF65-F5344CB8AC3E}">
        <p14:creationId xmlns:p14="http://schemas.microsoft.com/office/powerpoint/2010/main" val="4530604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55664"/>
            <a:ext cx="8229600" cy="274320"/>
          </a:xfrm>
          <a:prstGeom prst="rect">
            <a:avLst/>
          </a:prstGeom>
          <a:noFill/>
          <a:ln/>
        </p:spPr>
        <p:txBody>
          <a:bodyPr wrap="square" lIns="0" tIns="0" rIns="0" bIns="0" rtlCol="0" anchor="ctr"/>
          <a:lstStyle/>
          <a:p>
            <a:pPr marL="0" indent="0" algn="l">
              <a:buNone/>
            </a:pPr>
            <a:r>
              <a:rPr lang="en-US" sz="850" dirty="0">
                <a:solidFill>
                  <a:srgbClr val="5E6E71"/>
                </a:solidFill>
                <a:latin typeface="Calibri" pitchFamily="34" charset="0"/>
                <a:ea typeface="Calibri" pitchFamily="34" charset="-122"/>
                <a:cs typeface="Calibri" pitchFamily="34" charset="-120"/>
              </a:rPr>
              <a:t>AIDS 2026 · Rio de Janeiro</a:t>
            </a:r>
            <a:r>
              <a:rPr lang="en-US" sz="850" dirty="0">
                <a:solidFill>
                  <a:srgbClr val="D7E0E0"/>
                </a:solidFill>
                <a:latin typeface="Calibri" pitchFamily="34" charset="0"/>
                <a:ea typeface="Calibri" pitchFamily="34" charset="-122"/>
                <a:cs typeface="Calibri" pitchFamily="34" charset="-120"/>
              </a:rPr>
              <a:t>    |    </a:t>
            </a:r>
            <a:r>
              <a:rPr lang="en-US" sz="850" dirty="0">
                <a:solidFill>
                  <a:srgbClr val="5E6E71"/>
                </a:solidFill>
                <a:latin typeface="Calibri" pitchFamily="34" charset="0"/>
                <a:ea typeface="Calibri" pitchFamily="34" charset="-122"/>
                <a:cs typeface="Calibri" pitchFamily="34" charset="-120"/>
              </a:rPr>
              <a:t>B. Cabieses · CeSGI–UDD</a:t>
            </a:r>
            <a:endParaRPr lang="en-US" sz="850" dirty="0"/>
          </a:p>
        </p:txBody>
      </p:sp>
      <p:sp>
        <p:nvSpPr>
          <p:cNvPr id="3" name="Text 1"/>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solidFill>
                  <a:srgbClr val="0E6E78"/>
                </a:solidFill>
                <a:latin typeface="Calibri"/>
              </a:rPr>
              <a:t>27</a:t>
            </a:r>
            <a:endParaRPr lang="en-US" sz="900" dirty="0"/>
          </a:p>
        </p:txBody>
      </p:sp>
      <p:sp>
        <p:nvSpPr>
          <p:cNvPr id="4" name="Text 2"/>
          <p:cNvSpPr/>
          <p:nvPr/>
        </p:nvSpPr>
        <p:spPr>
          <a:xfrm>
            <a:off x="548640" y="384048"/>
            <a:ext cx="8229600" cy="274320"/>
          </a:xfrm>
          <a:prstGeom prst="rect">
            <a:avLst/>
          </a:prstGeom>
          <a:noFill/>
          <a:ln/>
        </p:spPr>
        <p:txBody>
          <a:bodyPr wrap="square" lIns="0" tIns="0" rIns="0" bIns="0" rtlCol="0" anchor="ctr"/>
          <a:lstStyle/>
          <a:p>
            <a:pPr marL="0" indent="0">
              <a:buNone/>
            </a:pPr>
            <a:r>
              <a:rPr lang="en-US" b="1" kern="0" spc="300" dirty="0">
                <a:solidFill>
                  <a:srgbClr val="B23A2F"/>
                </a:solidFill>
                <a:latin typeface="Calibri" pitchFamily="34" charset="0"/>
                <a:ea typeface="Calibri" pitchFamily="34" charset="-122"/>
                <a:cs typeface="Calibri" pitchFamily="34" charset="-120"/>
              </a:rPr>
              <a:t>REFERENCES</a:t>
            </a:r>
            <a:endParaRPr lang="en-US" dirty="0"/>
          </a:p>
        </p:txBody>
      </p:sp>
      <p:sp>
        <p:nvSpPr>
          <p:cNvPr id="6" name="Text 4"/>
          <p:cNvSpPr/>
          <p:nvPr/>
        </p:nvSpPr>
        <p:spPr>
          <a:xfrm>
            <a:off x="521208" y="731520"/>
            <a:ext cx="11064240" cy="310896"/>
          </a:xfrm>
          <a:prstGeom prst="rect">
            <a:avLst/>
          </a:prstGeom>
          <a:noFill/>
          <a:ln/>
        </p:spPr>
        <p:txBody>
          <a:bodyPr wrap="square" lIns="0" tIns="0" rIns="0" bIns="0" rtlCol="0" anchor="ctr"/>
          <a:lstStyle/>
          <a:p>
            <a:pPr marL="0" indent="0">
              <a:buNone/>
            </a:pPr>
            <a:r>
              <a:rPr lang="en-US" sz="1200" dirty="0">
                <a:solidFill>
                  <a:srgbClr val="5E6E71"/>
                </a:solidFill>
                <a:latin typeface="Calibri" pitchFamily="34" charset="0"/>
                <a:ea typeface="Calibri" pitchFamily="34" charset="-122"/>
                <a:cs typeface="Calibri" pitchFamily="34" charset="-120"/>
              </a:rPr>
              <a:t>Key umbrella &amp; systematic reviews, regional estimates, and CeSGI–UDD studies cited in this plenary.</a:t>
            </a:r>
            <a:endParaRPr lang="en-US" sz="1200" dirty="0"/>
          </a:p>
        </p:txBody>
      </p:sp>
      <p:sp>
        <p:nvSpPr>
          <p:cNvPr id="7" name="Text 5"/>
          <p:cNvSpPr/>
          <p:nvPr/>
        </p:nvSpPr>
        <p:spPr>
          <a:xfrm>
            <a:off x="410453" y="1298448"/>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01</a:t>
            </a:r>
            <a:endParaRPr lang="en-US" sz="1200" dirty="0"/>
          </a:p>
        </p:txBody>
      </p:sp>
      <p:sp>
        <p:nvSpPr>
          <p:cNvPr id="8" name="Text 6"/>
          <p:cNvSpPr/>
          <p:nvPr/>
        </p:nvSpPr>
        <p:spPr>
          <a:xfrm>
            <a:off x="794501" y="1289304"/>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R4V / IOM–UNHCR. Regional Refugee &amp; Migrant Response Plan (RMRP) 2025–2026 and regional population figures (7.74 M displaced globally; 6.59 M in LAC, end-2024). r4v.info · crisisresponse.iom.int</a:t>
            </a:r>
            <a:endParaRPr lang="en-US" sz="1000" dirty="0"/>
          </a:p>
        </p:txBody>
      </p:sp>
      <p:sp>
        <p:nvSpPr>
          <p:cNvPr id="9" name="Text 7"/>
          <p:cNvSpPr/>
          <p:nvPr/>
        </p:nvSpPr>
        <p:spPr>
          <a:xfrm>
            <a:off x="410453" y="1728216"/>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02</a:t>
            </a:r>
            <a:endParaRPr lang="en-US" sz="1200" dirty="0"/>
          </a:p>
        </p:txBody>
      </p:sp>
      <p:sp>
        <p:nvSpPr>
          <p:cNvPr id="10" name="Text 8"/>
          <p:cNvSpPr/>
          <p:nvPr/>
        </p:nvSpPr>
        <p:spPr>
          <a:xfrm>
            <a:off x="794501" y="1719072"/>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UNAIDS. Global AIDS Update 2025 — Latin America &amp; the Caribbean. Geneva: UNAIDS; 2025. unaids.org/sites/default/files/2025-07/2025-global-aids-update-latam.pdf</a:t>
            </a:r>
            <a:endParaRPr lang="en-US" sz="1000" dirty="0"/>
          </a:p>
        </p:txBody>
      </p:sp>
      <p:sp>
        <p:nvSpPr>
          <p:cNvPr id="11" name="Text 9"/>
          <p:cNvSpPr/>
          <p:nvPr/>
        </p:nvSpPr>
        <p:spPr>
          <a:xfrm>
            <a:off x="410453" y="2157984"/>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03</a:t>
            </a:r>
            <a:endParaRPr lang="en-US" sz="1200" dirty="0"/>
          </a:p>
        </p:txBody>
      </p:sp>
      <p:sp>
        <p:nvSpPr>
          <p:cNvPr id="12" name="Text 10"/>
          <p:cNvSpPr/>
          <p:nvPr/>
        </p:nvSpPr>
        <p:spPr>
          <a:xfrm>
            <a:off x="794501" y="2148840"/>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UNAIDS. Impact of US funding cuts on the HIV response in Latin America &amp; the Caribbean. Feature stories, Feb–Mar 2025. unaids.org/impact-US-funding-cuts</a:t>
            </a:r>
            <a:endParaRPr lang="en-US" sz="1000" dirty="0"/>
          </a:p>
        </p:txBody>
      </p:sp>
      <p:sp>
        <p:nvSpPr>
          <p:cNvPr id="13" name="Text 11"/>
          <p:cNvSpPr/>
          <p:nvPr/>
        </p:nvSpPr>
        <p:spPr>
          <a:xfrm>
            <a:off x="410453" y="2587752"/>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04</a:t>
            </a:r>
            <a:endParaRPr lang="en-US" sz="1200" dirty="0"/>
          </a:p>
        </p:txBody>
      </p:sp>
      <p:sp>
        <p:nvSpPr>
          <p:cNvPr id="14" name="Text 12"/>
          <p:cNvSpPr/>
          <p:nvPr/>
        </p:nvSpPr>
        <p:spPr>
          <a:xfrm>
            <a:off x="794501" y="2578608"/>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Santoso D, Asfia SKBM, Mello MB, et al. HIV prevalence ratio of international migrants vs native-born counterparts: a systematic review and meta-analysis. EClinicalMedicine. 2022;53:101661. doi:10.1016/j.eclinm.2022.101661</a:t>
            </a:r>
            <a:endParaRPr lang="en-US" sz="1000" dirty="0"/>
          </a:p>
        </p:txBody>
      </p:sp>
      <p:sp>
        <p:nvSpPr>
          <p:cNvPr id="15" name="Text 13"/>
          <p:cNvSpPr/>
          <p:nvPr/>
        </p:nvSpPr>
        <p:spPr>
          <a:xfrm>
            <a:off x="410453" y="3017520"/>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05</a:t>
            </a:r>
            <a:endParaRPr lang="en-US" sz="1200" dirty="0"/>
          </a:p>
        </p:txBody>
      </p:sp>
      <p:sp>
        <p:nvSpPr>
          <p:cNvPr id="16" name="Text 14"/>
          <p:cNvSpPr/>
          <p:nvPr/>
        </p:nvSpPr>
        <p:spPr>
          <a:xfrm>
            <a:off x="794501" y="3008376"/>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Wirtz AL, Guillén JR, Stevenson M, et al. HIV infection and engagement in the care continuum among migrants &amp; refugees from Venezuela in Colombia: a biobehavioural survey. Lancet HIV. 2023;10(7):e461–e471. doi:10.1016/S2352-3018(23)00085-1</a:t>
            </a:r>
            <a:endParaRPr lang="en-US" sz="1000" dirty="0"/>
          </a:p>
        </p:txBody>
      </p:sp>
      <p:sp>
        <p:nvSpPr>
          <p:cNvPr id="17" name="Text 15"/>
          <p:cNvSpPr/>
          <p:nvPr/>
        </p:nvSpPr>
        <p:spPr>
          <a:xfrm>
            <a:off x="410453" y="3447288"/>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06</a:t>
            </a:r>
            <a:endParaRPr lang="en-US" sz="1200" dirty="0"/>
          </a:p>
        </p:txBody>
      </p:sp>
      <p:sp>
        <p:nvSpPr>
          <p:cNvPr id="18" name="Text 16"/>
          <p:cNvSpPr/>
          <p:nvPr/>
        </p:nvSpPr>
        <p:spPr>
          <a:xfrm>
            <a:off x="794501" y="3438144"/>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Baral SD, Poteat T, Strömdahl S, Wirtz AL, Guadamuz TE, Beyrer C. Worldwide burden of HIV in transgender women: a systematic review and meta-analysis. Lancet Infect Dis. 2013;13(3):214–222. doi:10.1016/S1473-3099(12)70315-8</a:t>
            </a:r>
            <a:endParaRPr lang="en-US" sz="1000" dirty="0"/>
          </a:p>
        </p:txBody>
      </p:sp>
      <p:sp>
        <p:nvSpPr>
          <p:cNvPr id="19" name="Text 17"/>
          <p:cNvSpPr/>
          <p:nvPr/>
        </p:nvSpPr>
        <p:spPr>
          <a:xfrm>
            <a:off x="410453" y="3877056"/>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07</a:t>
            </a:r>
            <a:endParaRPr lang="en-US" sz="1200" dirty="0"/>
          </a:p>
        </p:txBody>
      </p:sp>
      <p:sp>
        <p:nvSpPr>
          <p:cNvPr id="20" name="Text 18"/>
          <p:cNvSpPr/>
          <p:nvPr/>
        </p:nvSpPr>
        <p:spPr>
          <a:xfrm>
            <a:off x="794501" y="3867912"/>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Stutterheim SE, et al. The worldwide burden of HIV in transgender individuals: an updated systematic review and meta-analysis. PLoS One. 2021;16(12):e0260063. doi:10.1371/journal.pone.0260063</a:t>
            </a:r>
            <a:endParaRPr lang="en-US" sz="1000" dirty="0"/>
          </a:p>
        </p:txBody>
      </p:sp>
      <p:sp>
        <p:nvSpPr>
          <p:cNvPr id="21" name="Text 19"/>
          <p:cNvSpPr/>
          <p:nvPr/>
        </p:nvSpPr>
        <p:spPr>
          <a:xfrm>
            <a:off x="410453" y="4306824"/>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08</a:t>
            </a:r>
            <a:endParaRPr lang="en-US" sz="1200" dirty="0"/>
          </a:p>
        </p:txBody>
      </p:sp>
      <p:sp>
        <p:nvSpPr>
          <p:cNvPr id="22" name="Text 20"/>
          <p:cNvSpPr/>
          <p:nvPr/>
        </p:nvSpPr>
        <p:spPr>
          <a:xfrm>
            <a:off x="794501" y="4297680"/>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Silva-Santisteban A, Eng S, de la Iglesia G, Falistocco C, Mazin R. HIV prevention among transgender women in Latin America: implementation, gaps and challenges. J Int AIDS Soc. 2016;19(3 Suppl 2):20799. doi:10.7448/IAS.19.3.20799</a:t>
            </a:r>
            <a:endParaRPr lang="en-US" sz="1000" dirty="0"/>
          </a:p>
        </p:txBody>
      </p:sp>
      <p:sp>
        <p:nvSpPr>
          <p:cNvPr id="23" name="Text 21"/>
          <p:cNvSpPr/>
          <p:nvPr/>
        </p:nvSpPr>
        <p:spPr>
          <a:xfrm>
            <a:off x="410453" y="4736592"/>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09</a:t>
            </a:r>
            <a:endParaRPr lang="en-US" sz="1200" dirty="0"/>
          </a:p>
        </p:txBody>
      </p:sp>
      <p:sp>
        <p:nvSpPr>
          <p:cNvPr id="24" name="Text 22"/>
          <p:cNvSpPr/>
          <p:nvPr/>
        </p:nvSpPr>
        <p:spPr>
          <a:xfrm>
            <a:off x="794501" y="4727448"/>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Guillén JR, Stevenson M, Barriga Talero MÁ, Torres MA, Wirtz AL. Consequences of US funding suspensions on community-led HIV services in LAC: a rapid service provider survey. J Int AIDS Soc. 2026;29:e70081. doi:10.1002/jia2.70081</a:t>
            </a:r>
            <a:endParaRPr lang="en-US" sz="1000" dirty="0"/>
          </a:p>
        </p:txBody>
      </p:sp>
      <p:sp>
        <p:nvSpPr>
          <p:cNvPr id="25" name="Text 23"/>
          <p:cNvSpPr/>
          <p:nvPr/>
        </p:nvSpPr>
        <p:spPr>
          <a:xfrm>
            <a:off x="410453" y="5166360"/>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10</a:t>
            </a:r>
            <a:endParaRPr lang="en-US" sz="1200" dirty="0"/>
          </a:p>
        </p:txBody>
      </p:sp>
      <p:sp>
        <p:nvSpPr>
          <p:cNvPr id="26" name="Text 24"/>
          <p:cNvSpPr/>
          <p:nvPr/>
        </p:nvSpPr>
        <p:spPr>
          <a:xfrm>
            <a:off x="794501" y="5157216"/>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Obach A, Blukacz A, Sadler M, Carreño-Calderón A, Cabieses B, Díaz C. Barriers and facilitators to access SRH services among young migrants in Tarapacá, Chile: a qualitative study. BMC Public Health. 2024;24:386. doi:10.1186/s12889-024-17884-5</a:t>
            </a:r>
            <a:endParaRPr lang="en-US" sz="1000" dirty="0"/>
          </a:p>
        </p:txBody>
      </p:sp>
      <p:sp>
        <p:nvSpPr>
          <p:cNvPr id="27" name="Text 25"/>
          <p:cNvSpPr/>
          <p:nvPr/>
        </p:nvSpPr>
        <p:spPr>
          <a:xfrm>
            <a:off x="6061445" y="1298448"/>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11</a:t>
            </a:r>
            <a:endParaRPr lang="en-US" sz="1200" dirty="0"/>
          </a:p>
        </p:txBody>
      </p:sp>
      <p:sp>
        <p:nvSpPr>
          <p:cNvPr id="28" name="Text 26"/>
          <p:cNvSpPr/>
          <p:nvPr/>
        </p:nvSpPr>
        <p:spPr>
          <a:xfrm>
            <a:off x="6445493" y="1289304"/>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Carreño-Calderón A, Obach A, Cabieses B, Oyarte M, Arias Schreiber A. Addressing health inequalities and barriers to access among adolescent migrants in Chile: a mixed methods study. Int J Equity Health. 2025;24:234. doi:10.1186/s12939-025-02615-y</a:t>
            </a:r>
            <a:endParaRPr lang="en-US" sz="1000" dirty="0"/>
          </a:p>
        </p:txBody>
      </p:sp>
      <p:sp>
        <p:nvSpPr>
          <p:cNvPr id="29" name="Text 27"/>
          <p:cNvSpPr/>
          <p:nvPr/>
        </p:nvSpPr>
        <p:spPr>
          <a:xfrm>
            <a:off x="6061445" y="1728216"/>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12</a:t>
            </a:r>
            <a:endParaRPr lang="en-US" sz="1200" dirty="0"/>
          </a:p>
        </p:txBody>
      </p:sp>
      <p:sp>
        <p:nvSpPr>
          <p:cNvPr id="30" name="Text 28"/>
          <p:cNvSpPr/>
          <p:nvPr/>
        </p:nvSpPr>
        <p:spPr>
          <a:xfrm>
            <a:off x="6445493" y="1719072"/>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Cabieses B, Sepúlveda C, Obach A. Prevención de la transmisión vertical de VIH en mujeres migrantes internacionales. Andes Pediatr (formerly Rev Chil Pediatr). 2020;91(5). doi:10.32641/andespediatr.v91i5.1784</a:t>
            </a:r>
            <a:endParaRPr lang="en-US" sz="1000" dirty="0"/>
          </a:p>
        </p:txBody>
      </p:sp>
      <p:sp>
        <p:nvSpPr>
          <p:cNvPr id="31" name="Text 29"/>
          <p:cNvSpPr/>
          <p:nvPr/>
        </p:nvSpPr>
        <p:spPr>
          <a:xfrm>
            <a:off x="6061445" y="2157984"/>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13</a:t>
            </a:r>
            <a:endParaRPr lang="en-US" sz="1200" dirty="0"/>
          </a:p>
        </p:txBody>
      </p:sp>
      <p:sp>
        <p:nvSpPr>
          <p:cNvPr id="32" name="Text 30"/>
          <p:cNvSpPr/>
          <p:nvPr/>
        </p:nvSpPr>
        <p:spPr>
          <a:xfrm>
            <a:off x="6445493" y="2148840"/>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Ferrer L, Cianelli R, Villegas N, Reed R, Bernales M, Repetto P, et al. Exploring the masculine identity in the context of HIV prevention in Chile. J Nurs Scholarsh. 2016;48(2):128–138. doi:10.1111/jnu.12190</a:t>
            </a:r>
            <a:endParaRPr lang="en-US" sz="1000" dirty="0"/>
          </a:p>
        </p:txBody>
      </p:sp>
      <p:sp>
        <p:nvSpPr>
          <p:cNvPr id="33" name="Text 31"/>
          <p:cNvSpPr/>
          <p:nvPr/>
        </p:nvSpPr>
        <p:spPr>
          <a:xfrm>
            <a:off x="6061445" y="2587752"/>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14</a:t>
            </a:r>
            <a:endParaRPr lang="en-US" sz="1200" dirty="0"/>
          </a:p>
        </p:txBody>
      </p:sp>
      <p:sp>
        <p:nvSpPr>
          <p:cNvPr id="34" name="Text 32"/>
          <p:cNvSpPr/>
          <p:nvPr/>
        </p:nvSpPr>
        <p:spPr>
          <a:xfrm>
            <a:off x="6445493" y="2578608"/>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Cabieses B, Bernales M, Van der Laat C. Health for all migrants in Latin America and the Caribbean. Lancet Psychiatry. 2016;3(5):402. doi:10.1016/S2215-0366(16)30006-2</a:t>
            </a:r>
            <a:endParaRPr lang="en-US" sz="1000" dirty="0"/>
          </a:p>
        </p:txBody>
      </p:sp>
      <p:sp>
        <p:nvSpPr>
          <p:cNvPr id="35" name="Text 33"/>
          <p:cNvSpPr/>
          <p:nvPr/>
        </p:nvSpPr>
        <p:spPr>
          <a:xfrm>
            <a:off x="6061445" y="3017520"/>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15</a:t>
            </a:r>
            <a:endParaRPr lang="en-US" sz="1200" dirty="0"/>
          </a:p>
        </p:txBody>
      </p:sp>
      <p:sp>
        <p:nvSpPr>
          <p:cNvPr id="36" name="Text 34"/>
          <p:cNvSpPr/>
          <p:nvPr/>
        </p:nvSpPr>
        <p:spPr>
          <a:xfrm>
            <a:off x="6445493" y="3008376"/>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Rocha-Jiménez T, Olivari C, Martínez A, Knipper M, Cabieses B. “Border closure only increased precariousness”: restrictive COVID-19 measures and Venezuelans’ health &amp; human rights in South America. BMC Public Health. 2023;23. doi:10.1186/s12889-023-16726-0</a:t>
            </a:r>
            <a:endParaRPr lang="en-US" sz="1000" dirty="0"/>
          </a:p>
        </p:txBody>
      </p:sp>
      <p:sp>
        <p:nvSpPr>
          <p:cNvPr id="37" name="Text 35"/>
          <p:cNvSpPr/>
          <p:nvPr/>
        </p:nvSpPr>
        <p:spPr>
          <a:xfrm>
            <a:off x="6061445" y="3447288"/>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16</a:t>
            </a:r>
            <a:endParaRPr lang="en-US" sz="1200" dirty="0"/>
          </a:p>
        </p:txBody>
      </p:sp>
      <p:sp>
        <p:nvSpPr>
          <p:cNvPr id="38" name="Text 36"/>
          <p:cNvSpPr/>
          <p:nvPr/>
        </p:nvSpPr>
        <p:spPr>
          <a:xfrm>
            <a:off x="6445493" y="3438144"/>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Obach A, Sadler M, Cabieses B, et al. Strengths and challenges of a school-based SRH programme for adolescents in Chile. PLoS One. 2022;17(3):e0265309. doi:10.1371/journal.pone.0265309</a:t>
            </a:r>
            <a:endParaRPr lang="en-US" sz="1000" dirty="0"/>
          </a:p>
        </p:txBody>
      </p:sp>
      <p:sp>
        <p:nvSpPr>
          <p:cNvPr id="39" name="Text 37"/>
          <p:cNvSpPr/>
          <p:nvPr/>
        </p:nvSpPr>
        <p:spPr>
          <a:xfrm>
            <a:off x="6061445" y="3877056"/>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17</a:t>
            </a:r>
            <a:endParaRPr lang="en-US" sz="1200" dirty="0"/>
          </a:p>
        </p:txBody>
      </p:sp>
      <p:sp>
        <p:nvSpPr>
          <p:cNvPr id="40" name="Text 38"/>
          <p:cNvSpPr/>
          <p:nvPr/>
        </p:nvSpPr>
        <p:spPr>
          <a:xfrm>
            <a:off x="6445493" y="3867912"/>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Obach A, Sadler M, Robledo C, Wright C, Cabieses B. Unmet needs in young women’s SRH and rights: a qualitative study in Chile’s Metropolitan Region. Sex Reprod Health Matters. 2025. doi:10.1080/26410397.2025.2558272</a:t>
            </a:r>
            <a:endParaRPr lang="en-US" sz="1000" dirty="0"/>
          </a:p>
        </p:txBody>
      </p:sp>
      <p:sp>
        <p:nvSpPr>
          <p:cNvPr id="41" name="Text 39"/>
          <p:cNvSpPr/>
          <p:nvPr/>
        </p:nvSpPr>
        <p:spPr>
          <a:xfrm>
            <a:off x="6061445" y="4306824"/>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18</a:t>
            </a:r>
            <a:endParaRPr lang="en-US" sz="1200" dirty="0"/>
          </a:p>
        </p:txBody>
      </p:sp>
      <p:sp>
        <p:nvSpPr>
          <p:cNvPr id="42" name="Text 40"/>
          <p:cNvSpPr/>
          <p:nvPr/>
        </p:nvSpPr>
        <p:spPr>
          <a:xfrm>
            <a:off x="6445493" y="4297680"/>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Obach A, Hasen F, Cabieses B, D’Angelo C, Santander S. Conocimiento, acceso y uso del sistema de salud en adolescentes migrantes en Chile. Rev Panam Salud Publica. 2020;44:e175. doi:10.26633/RPSP.2020.175</a:t>
            </a:r>
            <a:endParaRPr lang="en-US" sz="1000" dirty="0"/>
          </a:p>
        </p:txBody>
      </p:sp>
      <p:sp>
        <p:nvSpPr>
          <p:cNvPr id="43" name="Text 41"/>
          <p:cNvSpPr/>
          <p:nvPr/>
        </p:nvSpPr>
        <p:spPr>
          <a:xfrm>
            <a:off x="6061445" y="4736592"/>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19</a:t>
            </a:r>
            <a:endParaRPr lang="en-US" sz="1200" dirty="0"/>
          </a:p>
        </p:txBody>
      </p:sp>
      <p:sp>
        <p:nvSpPr>
          <p:cNvPr id="44" name="Text 42"/>
          <p:cNvSpPr/>
          <p:nvPr/>
        </p:nvSpPr>
        <p:spPr>
          <a:xfrm>
            <a:off x="6445493" y="4727448"/>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Obach A, Sadler M, Jofré N. Sexual and reproductive health of adolescents in Chile: the role of sexual education. Rev Salud Pública (Bogotá). 2017;19(6):848–854. doi:10.15446/rsap.v19n6.70023</a:t>
            </a:r>
            <a:endParaRPr lang="en-US" sz="1000" dirty="0"/>
          </a:p>
        </p:txBody>
      </p:sp>
      <p:sp>
        <p:nvSpPr>
          <p:cNvPr id="45" name="Text 43"/>
          <p:cNvSpPr/>
          <p:nvPr/>
        </p:nvSpPr>
        <p:spPr>
          <a:xfrm>
            <a:off x="502920" y="6254496"/>
            <a:ext cx="11155680" cy="274320"/>
          </a:xfrm>
          <a:prstGeom prst="rect">
            <a:avLst/>
          </a:prstGeom>
          <a:noFill/>
          <a:ln/>
        </p:spPr>
        <p:txBody>
          <a:bodyPr wrap="square" lIns="0" tIns="0" rIns="0" bIns="0" rtlCol="0" anchor="ctr"/>
          <a:lstStyle/>
          <a:p>
            <a:pPr marL="0" indent="0">
              <a:buNone/>
            </a:pPr>
            <a:r>
              <a:rPr lang="en-US" sz="850" i="1" dirty="0">
                <a:solidFill>
                  <a:srgbClr val="5E6E71"/>
                </a:solidFill>
                <a:latin typeface="Calibri" pitchFamily="34" charset="0"/>
                <a:ea typeface="Calibri" pitchFamily="34" charset="-122"/>
                <a:cs typeface="Calibri" pitchFamily="34" charset="-120"/>
              </a:rPr>
              <a:t>Prepared for AIDS 2026 · Rio de Janeiro.  DOIs resolve at doi.org.  Correspondence: bcabieses@udd.cl · cesgi.udd.cl</a:t>
            </a:r>
            <a:endParaRPr lang="en-US" sz="850" dirty="0"/>
          </a:p>
        </p:txBody>
      </p:sp>
      <p:sp>
        <p:nvSpPr>
          <p:cNvPr id="46" name="Text 20 N"/>
          <p:cNvSpPr/>
          <p:nvPr/>
        </p:nvSpPr>
        <p:spPr>
          <a:xfrm>
            <a:off x="6061445" y="5166360"/>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20</a:t>
            </a:r>
            <a:endParaRPr lang="en-US" sz="1200" dirty="0"/>
          </a:p>
        </p:txBody>
      </p:sp>
      <p:sp>
        <p:nvSpPr>
          <p:cNvPr id="47" name="Text 20 T"/>
          <p:cNvSpPr/>
          <p:nvPr/>
        </p:nvSpPr>
        <p:spPr>
          <a:xfrm>
            <a:off x="6445493" y="5157216"/>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Rocha-Jiménez T, Torres I, Cabieses B, López-Cevallos DF, Mercado-Órdenes M. Intersectionality, racism and mental health of migrants at borders in Latin America (Ecuador &amp; Chile). Lancet Reg Health Am. 2025;44:101040. doi:10.1016/j.lana.2025.101040</a:t>
            </a:r>
            <a:endParaRPr lang="en-US" sz="1000" dirty="0"/>
          </a:p>
        </p:txBody>
      </p:sp>
      <p:sp>
        <p:nvSpPr>
          <p:cNvPr id="48" name="Text 21 N"/>
          <p:cNvSpPr/>
          <p:nvPr/>
        </p:nvSpPr>
        <p:spPr>
          <a:xfrm>
            <a:off x="6061445" y="5596128"/>
            <a:ext cx="365760" cy="457200"/>
          </a:xfrm>
          <a:prstGeom prst="rect">
            <a:avLst/>
          </a:prstGeom>
          <a:noFill/>
          <a:ln/>
        </p:spPr>
        <p:txBody>
          <a:bodyPr wrap="square" lIns="0" tIns="0" rIns="0" bIns="0" rtlCol="0" anchor="t"/>
          <a:lstStyle/>
          <a:p>
            <a:pPr marL="0" indent="0">
              <a:buNone/>
            </a:pPr>
            <a:r>
              <a:rPr lang="en-US" sz="1200" b="1" dirty="0">
                <a:solidFill>
                  <a:srgbClr val="0E6E78"/>
                </a:solidFill>
                <a:latin typeface="Cambria" pitchFamily="34" charset="0"/>
                <a:ea typeface="Cambria" pitchFamily="34" charset="-122"/>
                <a:cs typeface="Cambria" pitchFamily="34" charset="-120"/>
              </a:rPr>
              <a:t>21</a:t>
            </a:r>
            <a:endParaRPr lang="en-US" sz="1200" dirty="0"/>
          </a:p>
        </p:txBody>
      </p:sp>
      <p:sp>
        <p:nvSpPr>
          <p:cNvPr id="49" name="Text 21 T"/>
          <p:cNvSpPr/>
          <p:nvPr/>
        </p:nvSpPr>
        <p:spPr>
          <a:xfrm>
            <a:off x="6445493" y="5586984"/>
            <a:ext cx="5047488" cy="457200"/>
          </a:xfrm>
          <a:prstGeom prst="rect">
            <a:avLst/>
          </a:prstGeom>
          <a:noFill/>
          <a:ln/>
        </p:spPr>
        <p:txBody>
          <a:bodyPr wrap="square" lIns="0" tIns="0" rIns="0" bIns="0" rtlCol="0" anchor="t"/>
          <a:lstStyle/>
          <a:p>
            <a:pPr marL="0" indent="0">
              <a:lnSpc>
                <a:spcPct val="92000"/>
              </a:lnSpc>
              <a:buNone/>
            </a:pPr>
            <a:r>
              <a:rPr lang="en-US" sz="1000" dirty="0">
                <a:solidFill>
                  <a:srgbClr val="1B2B2E"/>
                </a:solidFill>
                <a:latin typeface="Calibri" pitchFamily="34" charset="0"/>
                <a:ea typeface="Calibri" pitchFamily="34" charset="-122"/>
                <a:cs typeface="Calibri" pitchFamily="34" charset="-120"/>
              </a:rPr>
              <a:t>Cabieses B, Belo K, Carreño Calderón A, Rada I, Rojas K, Araoz C, Knipper M. The impact of stigma and discrimination-based narratives in the health of migrants in LAC: a scoping review. Lancet Reg Health Am. 2024;40:100660. doi:10.1016/j.lana.2023.100660</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pic>
        <p:nvPicPr>
          <p:cNvPr id="8" name="Image 20">
            <a:extLst>
              <a:ext uri="{FF2B5EF4-FFF2-40B4-BE49-F238E27FC236}">
                <a16:creationId xmlns:a16="http://schemas.microsoft.com/office/drawing/2014/main" id="{8D484978-F22D-417E-A17D-49D9704755B8}"/>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971398" y="85005"/>
            <a:ext cx="8059203" cy="6270075"/>
          </a:xfrm>
          <a:prstGeom prst="rect">
            <a:avLst/>
          </a:prstGeom>
        </p:spPr>
      </p:pic>
      <p:pic>
        <p:nvPicPr>
          <p:cNvPr id="2" name="Image 0" descr="assets_follow.jpeg"/>
          <p:cNvPicPr>
            <a:picLocks noChangeAspect="1"/>
          </p:cNvPicPr>
          <p:nvPr/>
        </p:nvPicPr>
        <p:blipFill>
          <a:blip r:embed="rId4"/>
          <a:srcRect/>
          <a:stretch/>
        </p:blipFill>
        <p:spPr>
          <a:xfrm>
            <a:off x="0" y="0"/>
            <a:ext cx="3858768" cy="6858000"/>
          </a:xfrm>
          <a:prstGeom prst="rect">
            <a:avLst/>
          </a:prstGeom>
        </p:spPr>
      </p:pic>
      <p:sp>
        <p:nvSpPr>
          <p:cNvPr id="4" name="Text 0"/>
          <p:cNvSpPr/>
          <p:nvPr/>
        </p:nvSpPr>
        <p:spPr>
          <a:xfrm>
            <a:off x="3858768" y="0"/>
            <a:ext cx="2237232" cy="640080"/>
          </a:xfrm>
          <a:prstGeom prst="rect">
            <a:avLst/>
          </a:prstGeom>
          <a:solidFill>
            <a:schemeClr val="bg1"/>
          </a:solidFill>
          <a:ln/>
        </p:spPr>
        <p:txBody>
          <a:bodyPr wrap="square" lIns="0" tIns="0" rIns="0" bIns="0" rtlCol="0" anchor="ctr"/>
          <a:lstStyle/>
          <a:p>
            <a:pPr marL="0" indent="0">
              <a:buNone/>
            </a:pPr>
            <a:r>
              <a:rPr lang="en-US" sz="3400" b="1" dirty="0">
                <a:latin typeface="Cambria" pitchFamily="34" charset="0"/>
                <a:ea typeface="Cambria" pitchFamily="34" charset="-122"/>
                <a:cs typeface="Cambria" pitchFamily="34" charset="-120"/>
              </a:rPr>
              <a:t>Thank you</a:t>
            </a:r>
            <a:endParaRPr lang="en-US" sz="3400" dirty="0"/>
          </a:p>
        </p:txBody>
      </p:sp>
      <p:sp>
        <p:nvSpPr>
          <p:cNvPr id="5" name="Text 1"/>
          <p:cNvSpPr/>
          <p:nvPr/>
        </p:nvSpPr>
        <p:spPr>
          <a:xfrm>
            <a:off x="4160519" y="5773783"/>
            <a:ext cx="7680960" cy="640080"/>
          </a:xfrm>
          <a:prstGeom prst="rect">
            <a:avLst/>
          </a:prstGeom>
          <a:solidFill>
            <a:schemeClr val="bg1"/>
          </a:solidFill>
          <a:ln/>
        </p:spPr>
        <p:txBody>
          <a:bodyPr wrap="square" lIns="0" tIns="0" rIns="0" bIns="0" rtlCol="0" anchor="ctr"/>
          <a:lstStyle/>
          <a:p>
            <a:pPr marL="0" indent="0">
              <a:lnSpc>
                <a:spcPct val="102000"/>
              </a:lnSpc>
              <a:buNone/>
            </a:pPr>
            <a:r>
              <a:rPr lang="en-US" sz="1300" i="1" dirty="0">
                <a:latin typeface="Calibri" pitchFamily="34" charset="0"/>
                <a:ea typeface="Calibri" pitchFamily="34" charset="-122"/>
                <a:cs typeface="Calibri" pitchFamily="34" charset="-120"/>
              </a:rPr>
              <a:t>The CeSGI–UDD team — with gratitude to partner communities, people living with HIV, and Lancet Migration LAC.</a:t>
            </a:r>
            <a:endParaRPr lang="en-US" sz="1300" dirty="0"/>
          </a:p>
        </p:txBody>
      </p:sp>
      <p:sp>
        <p:nvSpPr>
          <p:cNvPr id="6" name="Text 2"/>
          <p:cNvSpPr/>
          <p:nvPr/>
        </p:nvSpPr>
        <p:spPr>
          <a:xfrm>
            <a:off x="4160520" y="6364224"/>
            <a:ext cx="7680960" cy="365760"/>
          </a:xfrm>
          <a:prstGeom prst="rect">
            <a:avLst/>
          </a:prstGeom>
          <a:solidFill>
            <a:schemeClr val="bg1"/>
          </a:solidFill>
          <a:ln/>
        </p:spPr>
        <p:txBody>
          <a:bodyPr wrap="square" lIns="0" tIns="0" rIns="0" bIns="0" rtlCol="0" anchor="ctr"/>
          <a:lstStyle/>
          <a:p>
            <a:pPr marL="0" indent="0">
              <a:buNone/>
            </a:pPr>
            <a:r>
              <a:rPr lang="en-US" sz="1100" b="1" dirty="0">
                <a:latin typeface="Calibri" pitchFamily="34" charset="0"/>
                <a:ea typeface="Calibri" pitchFamily="34" charset="-122"/>
                <a:cs typeface="Calibri" pitchFamily="34" charset="-120"/>
              </a:rPr>
              <a:t>Centro de Salud Global Intercultural · Universidad del Desarrollo · cesgi.udd.cl · @cesgi_udd</a:t>
            </a:r>
            <a:endParaRPr lang="en-US" sz="1100" dirty="0"/>
          </a:p>
        </p:txBody>
      </p:sp>
      <p:sp>
        <p:nvSpPr>
          <p:cNvPr id="7" name="Text 1">
            <a:extLst>
              <a:ext uri="{FF2B5EF4-FFF2-40B4-BE49-F238E27FC236}">
                <a16:creationId xmlns:a16="http://schemas.microsoft.com/office/drawing/2014/main" id="{8050A6B4-7DD2-47E2-89F5-399F0C47B8E6}"/>
              </a:ext>
            </a:extLst>
          </p:cNvPr>
          <p:cNvSpPr/>
          <p:nvPr/>
        </p:nvSpPr>
        <p:spPr>
          <a:xfrm>
            <a:off x="11155680" y="6400800"/>
            <a:ext cx="548640" cy="292608"/>
          </a:xfrm>
          <a:prstGeom prst="rect">
            <a:avLst/>
          </a:prstGeom>
          <a:noFill/>
          <a:ln/>
        </p:spPr>
        <p:txBody>
          <a:bodyPr wrap="square" lIns="0" tIns="0" rIns="0" bIns="0" rtlCol="0" anchor="ctr"/>
          <a:lstStyle/>
          <a:p>
            <a:pPr marL="0" indent="0" algn="r">
              <a:buNone/>
            </a:pPr>
            <a:r>
              <a:rPr lang="es-CL" sz="900" b="1" dirty="0">
                <a:latin typeface="Calibri"/>
              </a:rPr>
              <a:t>28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6DC04D57D356419BAF799E3C77AE4A" ma:contentTypeVersion="13" ma:contentTypeDescription="Create a new document." ma:contentTypeScope="" ma:versionID="0b8c7e61e3e9da8df5399d1c9c5c1223">
  <xsd:schema xmlns:xsd="http://www.w3.org/2001/XMLSchema" xmlns:xs="http://www.w3.org/2001/XMLSchema" xmlns:p="http://schemas.microsoft.com/office/2006/metadata/properties" xmlns:ns2="d92602ca-d4cb-4ddf-b9cd-6d1254bcc0c8" xmlns:ns3="156423c4-b4af-495e-8736-e28038686fa0" targetNamespace="http://schemas.microsoft.com/office/2006/metadata/properties" ma:root="true" ma:fieldsID="17fb8cf545bfc76ae3f80fc6d8aafabe" ns2:_="" ns3:_="">
    <xsd:import namespace="d92602ca-d4cb-4ddf-b9cd-6d1254bcc0c8"/>
    <xsd:import namespace="156423c4-b4af-495e-8736-e28038686fa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2602ca-d4cb-4ddf-b9cd-6d1254bcc0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56423c4-b4af-495e-8736-e28038686fa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55bc824-9622-4e64-9b47-ec9778f3c2c4}" ma:internalName="TaxCatchAll" ma:showField="CatchAllData" ma:web="156423c4-b4af-495e-8736-e28038686f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92602ca-d4cb-4ddf-b9cd-6d1254bcc0c8">
      <Terms xmlns="http://schemas.microsoft.com/office/infopath/2007/PartnerControls"/>
    </lcf76f155ced4ddcb4097134ff3c332f>
    <TaxCatchAll xmlns="156423c4-b4af-495e-8736-e28038686fa0" xsi:nil="true"/>
  </documentManagement>
</p:properties>
</file>

<file path=customXml/itemProps1.xml><?xml version="1.0" encoding="utf-8"?>
<ds:datastoreItem xmlns:ds="http://schemas.openxmlformats.org/officeDocument/2006/customXml" ds:itemID="{3D957397-05B7-4B3F-A31A-E25ED053F0AB}"/>
</file>

<file path=customXml/itemProps2.xml><?xml version="1.0" encoding="utf-8"?>
<ds:datastoreItem xmlns:ds="http://schemas.openxmlformats.org/officeDocument/2006/customXml" ds:itemID="{C421D876-6922-451C-9EB5-9F9EBB6F27B1}"/>
</file>

<file path=customXml/itemProps3.xml><?xml version="1.0" encoding="utf-8"?>
<ds:datastoreItem xmlns:ds="http://schemas.openxmlformats.org/officeDocument/2006/customXml" ds:itemID="{D097F481-4FC2-4673-B118-6077C7F82376}"/>
</file>

<file path=docProps/app.xml><?xml version="1.0" encoding="utf-8"?>
<Properties xmlns="http://schemas.openxmlformats.org/officeDocument/2006/extended-properties" xmlns:vt="http://schemas.openxmlformats.org/officeDocument/2006/docPropsVTypes">
  <TotalTime>432</TotalTime>
  <Words>8824</Words>
  <Application>Microsoft Office PowerPoint</Application>
  <PresentationFormat>Panorámica</PresentationFormat>
  <Paragraphs>620</Paragraphs>
  <Slides>31</Slides>
  <Notes>28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31</vt:i4>
      </vt:variant>
    </vt:vector>
  </HeadingPairs>
  <TitlesOfParts>
    <vt:vector size="36" baseType="lpstr">
      <vt:lpstr>Arial</vt:lpstr>
      <vt:lpstr>Calibri</vt:lpstr>
      <vt:lpstr>Calibri Light</vt:lpstr>
      <vt:lpstr>Cambria</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realities, new responses: HIV in Latin America and the Caribbean</dc:title>
  <dc:subject>PptxGenJS Presentation</dc:subject>
  <dc:creator>Prof. Báltica Cabieses — CeSGI, Universidad del Desarrollo</dc:creator>
  <cp:lastModifiedBy>Baltica Cabieses</cp:lastModifiedBy>
  <cp:revision>44</cp:revision>
  <dcterms:created xsi:type="dcterms:W3CDTF">2026-06-24T07:05:49Z</dcterms:created>
  <dcterms:modified xsi:type="dcterms:W3CDTF">2026-07-30T19:03:05Z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0x0101008B6DC04D57D356419BAF799E3C77AE4A</vt:lpwstr>
  </property>
</Properties>
</file>