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1" r:id="rId23"/>
    <p:sldId id="282" r:id="rId24"/>
    <p:sldId id="283" r:id="rId25"/>
    <p:sldId id="284" r:id="rId26"/>
    <p:sldId id="285" r:id="rId27"/>
    <p:sldId id="286" r:id="rId28"/>
    <p:sldId id="288" r:id="rId29"/>
    <p:sldId id="287" r:id="rId30"/>
  </p:sldIdLst>
  <p:sldSz cx="12192000" cy="6858000"/>
  <p:notesSz cx="7010400" cy="9296400"/>
  <p:embeddedFontLst>
    <p:embeddedFont>
      <p:font typeface="Gill Sans" panose="020B0604020202020204" charset="0"/>
      <p:regular r:id="rId32"/>
      <p:bold r:id="rId33"/>
    </p:embeddedFont>
    <p:embeddedFont>
      <p:font typeface="Verdana" panose="020B060403050404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53" roundtripDataSignature="AMtx7mgwZ47gs3YgN6jb1J3FnZ7YcG0eT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Morse" initials="" lastIdx="3" clrIdx="0"/>
  <p:cmAuthor id="1" name="Izukanji Sikazwe" initials="IS" lastIdx="3" clrIdx="1">
    <p:extLst>
      <p:ext uri="{19B8F6BF-5375-455C-9EA6-DF929625EA0E}">
        <p15:presenceInfo xmlns:p15="http://schemas.microsoft.com/office/powerpoint/2012/main" userId="S::Izukanji.Sikazwe@theglobalfund.org::92ff95e2-ac05-461f-8434-67b419a296eb" providerId="AD"/>
      </p:ext>
    </p:extLst>
  </p:cmAuthor>
  <p:cmAuthor id="2" name="Moses Bateganya - 2" initials="MB" lastIdx="10" clrIdx="2">
    <p:extLst>
      <p:ext uri="{19B8F6BF-5375-455C-9EA6-DF929625EA0E}">
        <p15:presenceInfo xmlns:p15="http://schemas.microsoft.com/office/powerpoint/2012/main" userId="S::Moses.Bateganya@theglobalfund.org::5fac357a-0479-4201-96a2-b5d2de5914d5" providerId="AD"/>
      </p:ext>
    </p:extLst>
  </p:cmAuthor>
  <p:cmAuthor id="3" name="Tetiana Saliuk" initials="TS" lastIdx="2" clrIdx="3">
    <p:extLst>
      <p:ext uri="{19B8F6BF-5375-455C-9EA6-DF929625EA0E}">
        <p15:presenceInfo xmlns:p15="http://schemas.microsoft.com/office/powerpoint/2012/main" userId="S::tetiana.saliuk@theglobalfund.org::e7b47267-82e9-4329-bd9c-1e9b1953ff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E0017D-0FA7-41B3-9923-D6789511AA3E}" v="2" dt="2026-07-29T20:01:17.432"/>
  </p1510:revLst>
</p1510:revInfo>
</file>

<file path=ppt/tableStyles.xml><?xml version="1.0" encoding="utf-8"?>
<a:tblStyleLst xmlns:a="http://schemas.openxmlformats.org/drawingml/2006/main" def="{875C830E-885A-4DB2-9805-91AC99212BC0}">
  <a:tblStyle styleId="{875C830E-885A-4DB2-9805-91AC99212BC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644" autoAdjust="0"/>
  </p:normalViewPr>
  <p:slideViewPr>
    <p:cSldViewPr snapToGrid="0">
      <p:cViewPr varScale="1">
        <p:scale>
          <a:sx n="48" d="100"/>
          <a:sy n="48" d="100"/>
        </p:scale>
        <p:origin x="1152"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53" Type="http://customschemas.google.com/relationships/presentationmetadata" Target="meta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57" Type="http://schemas.openxmlformats.org/officeDocument/2006/relationships/theme" Target="theme/theme1.xml"/><Relationship Id="rId61"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6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56"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59" Type="http://schemas.microsoft.com/office/2015/10/relationships/revisionInfo" Target="revisionInfo.xml"/><Relationship Id="rId20" Type="http://schemas.openxmlformats.org/officeDocument/2006/relationships/slide" Target="slides/slide19.xml"/><Relationship Id="rId54" Type="http://schemas.openxmlformats.org/officeDocument/2006/relationships/commentAuthors" Target="commentAuthors.xml"/><Relationship Id="rId62" Type="http://schemas.openxmlformats.org/officeDocument/2006/relationships/customXml" Target="../customXml/item3.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6-07-15T15:23:37.183" idx="4">
    <p:pos x="10" y="10"/>
    <p:text>there are no speaker notes so wondering if te presentation would be from the GF perspective which could be mentioned on this slide or more broadly in health in which case drawing on other applications</p:text>
    <p:extLst>
      <p:ext uri="{C676402C-5697-4E1C-873F-D02D1690AC5C}">
        <p15:threadingInfo xmlns:p15="http://schemas.microsoft.com/office/powerpoint/2012/main" timeZoneBias="-120"/>
      </p:ext>
    </p:extLst>
  </p:cm>
  <p:cm authorId="2" dt="2026-07-15T15:32:32.255" idx="6">
    <p:pos x="10" y="106"/>
    <p:text>Maybe mention some of these in the intro? https://www.theglobalfund.org/en/resilient-sustainable-systems-for-health/digital-health/</p:text>
    <p:extLst>
      <p:ext uri="{C676402C-5697-4E1C-873F-D02D1690AC5C}">
        <p15:threadingInfo xmlns:p15="http://schemas.microsoft.com/office/powerpoint/2012/main" timeZoneBias="-120">
          <p15:parentCm authorId="2" idx="4"/>
        </p15:threadingInfo>
      </p:ext>
    </p:extLst>
  </p:cm>
  <p:cm authorId="2" dt="2026-07-15T15:33:52.073" idx="7">
    <p:pos x="10" y="202"/>
    <p:text>GF investments in digital health where probably AI is residing, promising tools countries are using CXR/CAD, audible health screening etc</p:text>
    <p:extLst>
      <p:ext uri="{C676402C-5697-4E1C-873F-D02D1690AC5C}">
        <p15:threadingInfo xmlns:p15="http://schemas.microsoft.com/office/powerpoint/2012/main" timeZoneBias="-120">
          <p15:parentCm authorId="2" idx="4"/>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lang="en-US" dirty="0"/>
              <a:t>Good morning, everyone – what an absolute </a:t>
            </a:r>
            <a:r>
              <a:rPr lang="en-US" dirty="0" err="1"/>
              <a:t>honour</a:t>
            </a:r>
            <a:r>
              <a:rPr lang="en-US" dirty="0"/>
              <a:t> it is to be standing here with you. To be part of a plenary at AIDS 2026, </a:t>
            </a:r>
          </a:p>
          <a:p>
            <a:pPr marL="0" indent="0"/>
            <a:endParaRPr lang="en-US" dirty="0"/>
          </a:p>
          <a:p>
            <a:pPr marL="0" indent="0"/>
            <a:r>
              <a:rPr lang="en-US" dirty="0"/>
              <a:t>Today I want to talk about something that is generating enormous energy across our field: artificial intelligence. The question I want us to sit with is AI a genuine breakthrough for the HIV response, or is it just the latest buzzword? Over the next 25 min, I’ll make the case for why I believe it is a breakthrough, one that will support on us like a great team mate.</a:t>
            </a:r>
          </a:p>
          <a:p>
            <a:pPr marL="0" indent="0"/>
            <a:endParaRPr lang="en-US" dirty="0"/>
          </a:p>
        </p:txBody>
      </p:sp>
      <p:sp>
        <p:nvSpPr>
          <p:cNvPr id="168" name="Google Shape;168;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74" name="Google Shape;174;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465887" indent="-232943" defTabSz="931774">
              <a:defRPr/>
            </a:pPr>
            <a:r>
              <a:rPr lang="en-US" dirty="0">
                <a:solidFill>
                  <a:srgbClr val="000000"/>
                </a:solidFill>
                <a:latin typeface="Gill Sans"/>
                <a:sym typeface="Gill Sans"/>
              </a:rPr>
              <a:t>So let me start with a promise: by the time you leave this room, AI is going to feel less like a buzzword and more like a teammate.</a:t>
            </a:r>
          </a:p>
          <a:p>
            <a:pPr marL="0" indent="0"/>
            <a:endParaRPr dirty="0"/>
          </a:p>
        </p:txBody>
      </p:sp>
      <p:sp>
        <p:nvSpPr>
          <p:cNvPr id="180" name="Google Shape;180;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5: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465887" indent="-232943" defTabSz="931774">
              <a:defRPr/>
            </a:pPr>
            <a:endParaRPr lang="en-US" dirty="0">
              <a:solidFill>
                <a:srgbClr val="000000"/>
              </a:solidFill>
              <a:latin typeface="Gill Sans"/>
              <a:sym typeface="Gill Sans"/>
            </a:endParaRPr>
          </a:p>
          <a:p>
            <a:pPr marL="465887" indent="-232943" defTabSz="931774">
              <a:defRPr/>
            </a:pPr>
            <a:r>
              <a:rPr lang="en-US" dirty="0">
                <a:solidFill>
                  <a:srgbClr val="000000"/>
                </a:solidFill>
                <a:latin typeface="Gill Sans"/>
                <a:sym typeface="Gill Sans"/>
              </a:rPr>
              <a:t>I’m in no way qualified to talk about what AI is. But I am a user of it, and I do know a few things about HIV and designing an implement impactful programs.  So, please bear with me and journey the next 25 min with me. </a:t>
            </a:r>
          </a:p>
          <a:p>
            <a:pPr marL="465887" indent="-232943" defTabSz="931774">
              <a:defRPr/>
            </a:pPr>
            <a:r>
              <a:rPr lang="en-US" dirty="0">
                <a:solidFill>
                  <a:srgbClr val="000000"/>
                </a:solidFill>
                <a:latin typeface="Gill Sans"/>
                <a:sym typeface="Gill Sans"/>
              </a:rPr>
              <a:t>This is my cheat sheet on AI. </a:t>
            </a:r>
          </a:p>
          <a:p>
            <a:pPr marL="465887" indent="-232943" defTabSz="931774">
              <a:defRPr/>
            </a:pPr>
            <a:r>
              <a:rPr lang="en-US" dirty="0">
                <a:solidFill>
                  <a:srgbClr val="000000"/>
                </a:solidFill>
                <a:latin typeface="Gill Sans"/>
                <a:sym typeface="Gill Sans"/>
              </a:rPr>
              <a:t>I broadly classified them into these four buckets, which almost mirror of our senses – ‘See, Hear, Communication and Reasoning” for computer vision, automatic speech recognition, language models and big data analytics. AI is a science of computer systems that is capable of performing tasks that we typically do. It uses patterns in images in computer vision to aid TB detection, sound for automatic speech recognition to support patient note taking, reasoning for big data analytics. </a:t>
            </a:r>
          </a:p>
          <a:p>
            <a:pPr marL="465887" indent="-232943" defTabSz="931774">
              <a:defRPr/>
            </a:pPr>
            <a:r>
              <a:rPr lang="en-US" dirty="0">
                <a:solidFill>
                  <a:srgbClr val="000000"/>
                </a:solidFill>
                <a:latin typeface="Gill Sans"/>
                <a:sym typeface="Gill Sans"/>
              </a:rPr>
              <a:t>AI uses patterns to make predictions or decisions or create new content. </a:t>
            </a:r>
          </a:p>
          <a:p>
            <a:pPr marL="465887" indent="-232943" defTabSz="931774">
              <a:defRPr/>
            </a:pPr>
            <a:endParaRPr lang="en-US" dirty="0">
              <a:solidFill>
                <a:srgbClr val="000000"/>
              </a:solidFill>
              <a:latin typeface="Gill Sans"/>
              <a:sym typeface="Gill Sans"/>
            </a:endParaRPr>
          </a:p>
          <a:p>
            <a:pPr marL="465887" indent="-232943" defTabSz="931774">
              <a:defRPr/>
            </a:pPr>
            <a:r>
              <a:rPr lang="en-US" dirty="0">
                <a:solidFill>
                  <a:srgbClr val="000000"/>
                </a:solidFill>
                <a:latin typeface="Gill Sans"/>
                <a:sym typeface="Gill Sans"/>
              </a:rPr>
              <a:t>They key is to remember they are not separate technologies. They are overlapping capabilities often combined into one application. </a:t>
            </a:r>
          </a:p>
          <a:p>
            <a:pPr marL="465887" indent="-232943" defTabSz="931774">
              <a:defRPr/>
            </a:pPr>
            <a:endParaRPr lang="en-US" dirty="0">
              <a:solidFill>
                <a:srgbClr val="000000"/>
              </a:solidFill>
              <a:latin typeface="Gill Sans"/>
              <a:sym typeface="Gill Sans"/>
            </a:endParaRPr>
          </a:p>
          <a:p>
            <a:pPr marL="0" indent="0"/>
            <a:endParaRPr dirty="0"/>
          </a:p>
        </p:txBody>
      </p:sp>
      <p:sp>
        <p:nvSpPr>
          <p:cNvPr id="187" name="Google Shape;187;p5: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dirty="0"/>
              <a:t>This journey began almost 200 years ago, and with a woman! I honestly do not know where mankind would be where it not for women.</a:t>
            </a:r>
          </a:p>
          <a:p>
            <a:pPr marL="0" indent="0"/>
            <a:endParaRPr lang="en-US" dirty="0"/>
          </a:p>
          <a:p>
            <a:pPr marL="0" indent="0"/>
            <a:r>
              <a:rPr lang="en-US" dirty="0"/>
              <a:t>Ada Lovelace – world’s first computer programmer!</a:t>
            </a:r>
          </a:p>
          <a:p>
            <a:pPr marL="0" indent="0"/>
            <a:endParaRPr lang="en-US" dirty="0"/>
          </a:p>
          <a:p>
            <a:pPr marL="0" indent="0" defTabSz="931774">
              <a:buClrTx/>
              <a:buSzTx/>
              <a:defRPr/>
            </a:pPr>
            <a:r>
              <a:rPr lang="en-US" kern="1200" dirty="0">
                <a:solidFill>
                  <a:prstClr val="black"/>
                </a:solidFill>
                <a:ea typeface="+mn-ea"/>
                <a:cs typeface="+mn-cs"/>
              </a:rPr>
              <a:t>AI isn't coming! it's already everywhere in our daily lives. </a:t>
            </a:r>
          </a:p>
          <a:p>
            <a:pPr marL="0" indent="0" defTabSz="931774">
              <a:buClrTx/>
              <a:buSzTx/>
              <a:defRPr/>
            </a:pPr>
            <a:r>
              <a:rPr lang="en-US" kern="1200" dirty="0">
                <a:solidFill>
                  <a:prstClr val="black"/>
                </a:solidFill>
                <a:ea typeface="+mn-ea"/>
                <a:cs typeface="+mn-cs"/>
              </a:rPr>
              <a:t>Every row on this table is something we already trust. Maps rerouting you? </a:t>
            </a:r>
          </a:p>
          <a:p>
            <a:pPr marL="0" indent="0" defTabSz="931774">
              <a:buClrTx/>
              <a:buSzTx/>
              <a:defRPr/>
            </a:pPr>
            <a:r>
              <a:rPr lang="en-US" kern="1200" dirty="0">
                <a:solidFill>
                  <a:prstClr val="black"/>
                </a:solidFill>
                <a:ea typeface="+mn-ea"/>
                <a:cs typeface="+mn-cs"/>
              </a:rPr>
              <a:t>That's predictive </a:t>
            </a:r>
            <a:r>
              <a:rPr lang="en-US" kern="1200" dirty="0" err="1">
                <a:solidFill>
                  <a:prstClr val="black"/>
                </a:solidFill>
                <a:ea typeface="+mn-ea"/>
                <a:cs typeface="+mn-cs"/>
              </a:rPr>
              <a:t>optimisation</a:t>
            </a:r>
            <a:r>
              <a:rPr lang="en-US" kern="1200" dirty="0">
                <a:solidFill>
                  <a:prstClr val="black"/>
                </a:solidFill>
                <a:ea typeface="+mn-ea"/>
                <a:cs typeface="+mn-cs"/>
              </a:rPr>
              <a:t>. Autocomplete finishing your sentence as you type or speak? </a:t>
            </a:r>
          </a:p>
          <a:p>
            <a:pPr marL="0" indent="0" defTabSz="931774">
              <a:buClrTx/>
              <a:buSzTx/>
              <a:defRPr/>
            </a:pPr>
            <a:r>
              <a:rPr lang="en-US" kern="1200" dirty="0">
                <a:solidFill>
                  <a:prstClr val="black"/>
                </a:solidFill>
                <a:ea typeface="+mn-ea"/>
                <a:cs typeface="+mn-cs"/>
              </a:rPr>
              <a:t>That’s a language model. Going paperless at the clinic? AI at the point of care.</a:t>
            </a:r>
          </a:p>
          <a:p>
            <a:pPr marL="0" indent="0" defTabSz="931774">
              <a:buClrTx/>
              <a:buSzTx/>
              <a:defRPr/>
            </a:pPr>
            <a:endParaRPr lang="en-US" kern="1200" dirty="0">
              <a:solidFill>
                <a:prstClr val="black"/>
              </a:solidFill>
              <a:ea typeface="+mn-ea"/>
              <a:cs typeface="+mn-cs"/>
            </a:endParaRPr>
          </a:p>
          <a:p>
            <a:pPr marL="0" indent="0" defTabSz="931774">
              <a:buClrTx/>
              <a:buSzTx/>
              <a:defRPr/>
            </a:pPr>
            <a:r>
              <a:rPr lang="en-US" kern="1200" dirty="0">
                <a:solidFill>
                  <a:prstClr val="black"/>
                </a:solidFill>
                <a:ea typeface="+mn-ea"/>
                <a:cs typeface="+mn-cs"/>
              </a:rPr>
              <a:t>We are well and truly in the AI age, the question really should be, how do we use it for great impact </a:t>
            </a:r>
          </a:p>
          <a:p>
            <a:pPr marL="0" indent="0"/>
            <a:endParaRPr dirty="0"/>
          </a:p>
        </p:txBody>
      </p:sp>
      <p:sp>
        <p:nvSpPr>
          <p:cNvPr id="215" name="Google Shape;215;p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8: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dirty="0"/>
              <a:t>In the HIV world, AI has played a critical role in how we program.</a:t>
            </a:r>
          </a:p>
          <a:p>
            <a:pPr marL="0" indent="0"/>
            <a:br>
              <a:rPr lang="en-US" dirty="0"/>
            </a:br>
            <a:r>
              <a:rPr lang="en-US" dirty="0"/>
              <a:t>It has been embedded in our systems for over thirty years. What has changed is the label, and our scale of the ambition of what we can achieve with it.</a:t>
            </a:r>
            <a:endParaRPr dirty="0"/>
          </a:p>
          <a:p>
            <a:pPr marL="0" indent="0">
              <a:buClr>
                <a:schemeClr val="dk1"/>
              </a:buClr>
              <a:buSzPts val="1200"/>
              <a:buFont typeface="Calibri"/>
              <a:buNone/>
            </a:pPr>
            <a:endParaRPr lang="en-US" dirty="0"/>
          </a:p>
          <a:p>
            <a:pPr marL="0" indent="0">
              <a:buClr>
                <a:schemeClr val="dk1"/>
              </a:buClr>
              <a:buSzPts val="1200"/>
              <a:buFont typeface="Calibri"/>
              <a:buNone/>
            </a:pPr>
            <a:r>
              <a:rPr lang="en-US" dirty="0"/>
              <a:t>From the 1990’s, The UNAIDS Spectrum and the Estimation and Projection Package have been running Bayesian statistical models on HIV surveillance data. These are used in over 100 countries and anchor national plans and investments for HIV </a:t>
            </a:r>
            <a:endParaRPr dirty="0"/>
          </a:p>
          <a:p>
            <a:pPr marL="0" indent="0">
              <a:buClr>
                <a:schemeClr val="dk1"/>
              </a:buClr>
              <a:buSzPts val="1200"/>
            </a:pPr>
            <a:r>
              <a:rPr lang="en-US" dirty="0"/>
              <a:t> </a:t>
            </a:r>
            <a:br>
              <a:rPr lang="en-US" dirty="0"/>
            </a:br>
            <a:r>
              <a:rPr lang="en-US" sz="1200" b="0" dirty="0">
                <a:latin typeface="Calibri" panose="020F0502020204030204" pitchFamily="34" charset="0"/>
                <a:ea typeface="Calibri" panose="020F0502020204030204" pitchFamily="34" charset="0"/>
                <a:cs typeface="Calibri" panose="020F0502020204030204" pitchFamily="34" charset="0"/>
              </a:rPr>
              <a:t>From early 2,000 Supply chain forecasting applied machine learning to quantify ART estimates by processing historical consumption data, patient load trends, and procurement lead times to tell supply chain managers how much stock to order and where to position it. We just didn’t call it AI</a:t>
            </a:r>
            <a:endParaRPr lang="en-US" sz="1200" b="0" i="1" dirty="0">
              <a:solidFill>
                <a:srgbClr val="61800A"/>
              </a:solidFill>
              <a:latin typeface="Calibri" panose="020F0502020204030204" pitchFamily="34" charset="0"/>
              <a:ea typeface="Calibri" panose="020F0502020204030204" pitchFamily="34" charset="0"/>
              <a:cs typeface="Calibri" panose="020F0502020204030204" pitchFamily="34" charset="0"/>
              <a:sym typeface="Arial"/>
            </a:endParaRPr>
          </a:p>
          <a:p>
            <a:pPr marL="0" indent="0">
              <a:buClr>
                <a:schemeClr val="dk1"/>
              </a:buClr>
              <a:buSzPts val="1200"/>
            </a:pPr>
            <a:endParaRPr lang="en-US" sz="1200" b="0" i="1" dirty="0">
              <a:solidFill>
                <a:srgbClr val="61800A"/>
              </a:solidFill>
              <a:latin typeface="Calibri" panose="020F0502020204030204" pitchFamily="34" charset="0"/>
              <a:ea typeface="Calibri" panose="020F0502020204030204" pitchFamily="34" charset="0"/>
              <a:cs typeface="Calibri" panose="020F0502020204030204" pitchFamily="34" charset="0"/>
              <a:sym typeface="Arial"/>
            </a:endParaRPr>
          </a:p>
          <a:p>
            <a:pPr marL="0" indent="0">
              <a:buClr>
                <a:schemeClr val="dk1"/>
              </a:buClr>
              <a:buSzPts val="1200"/>
            </a:pPr>
            <a:r>
              <a:rPr lang="en-US" sz="1200" b="0" dirty="0">
                <a:latin typeface="Calibri" panose="020F0502020204030204" pitchFamily="34" charset="0"/>
                <a:ea typeface="Calibri" panose="020F0502020204030204" pitchFamily="34" charset="0"/>
                <a:cs typeface="Calibri" panose="020F0502020204030204" pitchFamily="34" charset="0"/>
              </a:rPr>
              <a:t>We journeyed through an era that supported </a:t>
            </a:r>
            <a:r>
              <a:rPr lang="en-US" sz="1200" b="0" dirty="0" err="1">
                <a:latin typeface="Calibri" panose="020F0502020204030204" pitchFamily="34" charset="0"/>
                <a:ea typeface="Calibri" panose="020F0502020204030204" pitchFamily="34" charset="0"/>
                <a:cs typeface="Calibri" panose="020F0502020204030204" pitchFamily="34" charset="0"/>
              </a:rPr>
              <a:t>mhealth</a:t>
            </a:r>
            <a:r>
              <a:rPr lang="en-US" sz="1200" b="0" dirty="0">
                <a:latin typeface="Calibri" panose="020F0502020204030204" pitchFamily="34" charset="0"/>
                <a:ea typeface="Calibri" panose="020F0502020204030204" pitchFamily="34" charset="0"/>
                <a:cs typeface="Calibri" panose="020F0502020204030204" pitchFamily="34" charset="0"/>
              </a:rPr>
              <a:t> and AI adherence tools, which expanded with smart phones and internet access in LMICs. We are now in an era of using large language models, natural language processing in Chatbots and electronic medical records. </a:t>
            </a:r>
          </a:p>
          <a:p>
            <a:pPr marL="0" indent="0">
              <a:buClr>
                <a:schemeClr val="dk1"/>
              </a:buClr>
              <a:buSzPts val="1200"/>
            </a:pPr>
            <a:endParaRPr lang="en-US" sz="1200" b="0" dirty="0">
              <a:latin typeface="Calibri" panose="020F0502020204030204" pitchFamily="34" charset="0"/>
              <a:ea typeface="Calibri" panose="020F0502020204030204" pitchFamily="34" charset="0"/>
              <a:cs typeface="Calibri" panose="020F0502020204030204" pitchFamily="34" charset="0"/>
            </a:endParaRPr>
          </a:p>
          <a:p>
            <a:pPr marL="0" indent="0">
              <a:buClr>
                <a:schemeClr val="dk1"/>
              </a:buClr>
              <a:buSzPts val="1200"/>
            </a:pPr>
            <a:r>
              <a:rPr lang="en-US" sz="1200" b="0" dirty="0">
                <a:latin typeface="Calibri" panose="020F0502020204030204" pitchFamily="34" charset="0"/>
                <a:ea typeface="Calibri" panose="020F0502020204030204" pitchFamily="34" charset="0"/>
                <a:cs typeface="Calibri" panose="020F0502020204030204" pitchFamily="34" charset="0"/>
              </a:rPr>
              <a:t>The current generation of LLM represents an acceleration and not the origin of AI in the HIV response</a:t>
            </a:r>
          </a:p>
          <a:p>
            <a:pPr marL="0" indent="0">
              <a:buClr>
                <a:schemeClr val="dk1"/>
              </a:buClr>
              <a:buSzPts val="1200"/>
            </a:pPr>
            <a:endParaRPr lang="en-US" sz="1200" b="0" dirty="0">
              <a:latin typeface="Calibri" panose="020F0502020204030204" pitchFamily="34" charset="0"/>
              <a:ea typeface="Calibri" panose="020F0502020204030204" pitchFamily="34" charset="0"/>
              <a:cs typeface="Calibri" panose="020F0502020204030204" pitchFamily="34" charset="0"/>
            </a:endParaRPr>
          </a:p>
          <a:p>
            <a:pPr marL="0" indent="0">
              <a:buClr>
                <a:schemeClr val="dk1"/>
              </a:buClr>
              <a:buSzPts val="1200"/>
            </a:pPr>
            <a:r>
              <a:rPr lang="en-US" sz="1200" b="0" dirty="0">
                <a:latin typeface="Calibri" panose="020F0502020204030204" pitchFamily="34" charset="0"/>
                <a:ea typeface="Calibri" panose="020F0502020204030204" pitchFamily="34" charset="0"/>
                <a:cs typeface="Calibri" panose="020F0502020204030204" pitchFamily="34" charset="0"/>
              </a:rPr>
              <a:t>These are genuinely new capabilities and represent an acceleration of something that has been running for three decades."</a:t>
            </a:r>
            <a:br>
              <a:rPr lang="en-US" sz="1200" b="0" dirty="0">
                <a:latin typeface="Calibri" panose="020F0502020204030204" pitchFamily="34" charset="0"/>
                <a:ea typeface="Calibri" panose="020F0502020204030204" pitchFamily="34" charset="0"/>
                <a:cs typeface="Calibri" panose="020F0502020204030204" pitchFamily="34" charset="0"/>
              </a:rPr>
            </a:br>
            <a:br>
              <a:rPr lang="en-US" sz="1200" b="0" dirty="0">
                <a:latin typeface="Calibri" panose="020F0502020204030204" pitchFamily="34" charset="0"/>
                <a:ea typeface="Calibri" panose="020F0502020204030204" pitchFamily="34" charset="0"/>
                <a:cs typeface="Calibri" panose="020F0502020204030204" pitchFamily="34" charset="0"/>
              </a:rPr>
            </a:br>
            <a:r>
              <a:rPr lang="en-US" sz="1200" b="0" dirty="0">
                <a:latin typeface="Calibri" panose="020F0502020204030204" pitchFamily="34" charset="0"/>
                <a:ea typeface="Calibri" panose="020F0502020204030204" pitchFamily="34" charset="0"/>
                <a:cs typeface="Calibri" panose="020F0502020204030204" pitchFamily="34" charset="0"/>
              </a:rPr>
              <a:t>The question is not whether AI belongs in HIV programming. It already does. </a:t>
            </a:r>
            <a:br>
              <a:rPr lang="en-US" dirty="0"/>
            </a:br>
            <a:endParaRPr dirty="0"/>
          </a:p>
        </p:txBody>
      </p:sp>
      <p:sp>
        <p:nvSpPr>
          <p:cNvPr id="284" name="Google Shape;284;p8: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9: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defTabSz="931774">
              <a:buClrTx/>
              <a:buSzTx/>
              <a:defRPr/>
            </a:pPr>
            <a:r>
              <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rPr>
              <a:t>Where have all the innovations gone? </a:t>
            </a:r>
          </a:p>
          <a:p>
            <a:pPr marL="0" indent="0" defTabSz="931774">
              <a:buClrTx/>
              <a:buSzTx/>
              <a:defRPr/>
            </a:pPr>
            <a:endPar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31774">
              <a:buClrTx/>
              <a:buSzTx/>
              <a:defRPr/>
            </a:pPr>
            <a:r>
              <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rPr>
              <a:t>How do we move from pilots to implementation at scale? We run brilliant pilots—and then they stall. We get promising results but have no plans nor funds to implement them at scale.</a:t>
            </a:r>
          </a:p>
          <a:p>
            <a:pPr marL="0" indent="0" defTabSz="931774">
              <a:buClrTx/>
              <a:buSzTx/>
              <a:defRPr/>
            </a:pPr>
            <a:endPar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31774">
              <a:buClrTx/>
              <a:buSzTx/>
              <a:defRPr/>
            </a:pPr>
            <a:r>
              <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rPr>
              <a:t>The exciting part isn't proving something works once—it's making it work everywhere, every day, for everyone.</a:t>
            </a:r>
          </a:p>
          <a:p>
            <a:pPr marL="0" indent="0" defTabSz="931774">
              <a:buClrTx/>
              <a:buSzTx/>
              <a:defRPr/>
            </a:pPr>
            <a:endPar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31774">
              <a:buClrTx/>
              <a:buSzTx/>
              <a:defRPr/>
            </a:pPr>
            <a:r>
              <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rPr>
              <a:t>Scale is where the real impact lives. That means moving past the pilot graveyard and building for implementation from day one. Every time we shelve a great innovation, our clients lose.</a:t>
            </a:r>
          </a:p>
          <a:p>
            <a:pPr marL="0" indent="0" defTabSz="931774">
              <a:buClrTx/>
              <a:buSzTx/>
              <a:defRPr/>
            </a:pPr>
            <a:r>
              <a:rPr lang="en-US" sz="1200" b="0" kern="1200" dirty="0">
                <a:solidFill>
                  <a:prstClr val="black"/>
                </a:solidFill>
                <a:latin typeface="Calibri" panose="020F0502020204030204" pitchFamily="34" charset="0"/>
                <a:ea typeface="Calibri" panose="020F0502020204030204" pitchFamily="34" charset="0"/>
                <a:cs typeface="Calibri" panose="020F0502020204030204" pitchFamily="34" charset="0"/>
              </a:rPr>
              <a:t>Let's stop celebrating pilots and start scaling the ones that change lives</a:t>
            </a:r>
          </a:p>
          <a:p>
            <a:pPr marL="0" indent="0"/>
            <a:endParaRPr dirty="0"/>
          </a:p>
        </p:txBody>
      </p:sp>
      <p:sp>
        <p:nvSpPr>
          <p:cNvPr id="321" name="Google Shape;321;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10: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a:t>
            </a:r>
            <a:r>
              <a:rPr lang="en-US" sz="1200" b="0" dirty="0" err="1">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Pilotitis</a:t>
            </a: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 The disease of endless pilots that never become </a:t>
            </a:r>
            <a:r>
              <a:rPr lang="en-US" sz="1200" b="0" dirty="0" err="1">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programmes</a:t>
            </a:r>
            <a:endPar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endParaRPr>
          </a:p>
          <a:p>
            <a:pPr marL="0" indent="0"/>
            <a:endParaRPr sz="1200" b="0" dirty="0">
              <a:latin typeface="Calibri" panose="020F0502020204030204" pitchFamily="34" charset="0"/>
              <a:ea typeface="Calibri" panose="020F0502020204030204" pitchFamily="34" charset="0"/>
              <a:cs typeface="Calibri" panose="020F0502020204030204" pitchFamily="34" charset="0"/>
              <a:sym typeface="Arial"/>
            </a:endParaRP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Every phrase on the left sounds like success, but the catch is on what actually happened. </a:t>
            </a: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"The pilot worked" — for 200 patients, with a dedicated research team, that no routine clinic will ever have.</a:t>
            </a: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"Staff were trained" — once; then they turned over and that knowledge walked out the door.</a:t>
            </a: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 "The community wants it" But, we asked them after we had already built it. </a:t>
            </a: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The gap between what we say and what actually happens is where innovations die.</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sz="1200" b="0" dirty="0">
              <a:latin typeface="Calibri" panose="020F0502020204030204" pitchFamily="34" charset="0"/>
              <a:ea typeface="Calibri" panose="020F0502020204030204" pitchFamily="34" charset="0"/>
              <a:cs typeface="Calibri" panose="020F0502020204030204" pitchFamily="34" charset="0"/>
              <a:sym typeface="Arial"/>
            </a:endParaRPr>
          </a:p>
          <a:p>
            <a:pPr marL="0" indent="0"/>
            <a:r>
              <a:rPr lang="en-US" sz="1200" b="0" dirty="0" err="1">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Pilotitis</a:t>
            </a: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 is not a technology failure — it is a system failure. </a:t>
            </a: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(1) Designed around a grant cycle, and not the health system. (2) Bolted on, not built in: the technology runs as a parallel system (3) Data is collected, but not used: we use it for reports and not for decisions. </a:t>
            </a:r>
          </a:p>
          <a:p>
            <a:pPr marL="0" indent="0"/>
            <a:endParaRPr sz="1200" b="0" dirty="0">
              <a:latin typeface="Calibri" panose="020F0502020204030204" pitchFamily="34" charset="0"/>
              <a:ea typeface="Calibri" panose="020F0502020204030204" pitchFamily="34" charset="0"/>
              <a:cs typeface="Calibri" panose="020F0502020204030204" pitchFamily="34" charset="0"/>
              <a:sym typeface="Arial"/>
            </a:endParaRP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If the intervention adds work for anyone, it is likely to fail. Bolted-on means burnout; built-in means </a:t>
            </a:r>
            <a:r>
              <a:rPr lang="en-US" sz="1200" b="0" dirty="0" err="1">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behaviour</a:t>
            </a: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 change. That single distinction separates a pilot that dies from one that sticks.</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sz="1200" b="0" dirty="0">
              <a:latin typeface="Calibri" panose="020F0502020204030204" pitchFamily="34" charset="0"/>
              <a:ea typeface="Calibri" panose="020F0502020204030204" pitchFamily="34" charset="0"/>
              <a:cs typeface="Calibri" panose="020F0502020204030204" pitchFamily="34" charset="0"/>
              <a:sym typeface="Arial"/>
            </a:endParaRP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So, for the rest of this session, the question is not "does the AI work?" But how do we move it from being a buzzword to a breakthrough that sticks</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dirty="0"/>
          </a:p>
        </p:txBody>
      </p:sp>
      <p:sp>
        <p:nvSpPr>
          <p:cNvPr id="330" name="Google Shape;330;p10: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11: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buClr>
                <a:schemeClr val="dk1"/>
              </a:buClr>
              <a:buSzPts val="1200"/>
              <a:buFont typeface="Gill Sans"/>
              <a:buNone/>
            </a:pPr>
            <a:r>
              <a:rPr lang="en-US" dirty="0">
                <a:latin typeface="Gill Sans"/>
                <a:ea typeface="Gill Sans"/>
                <a:cs typeface="Gill Sans"/>
                <a:sym typeface="Gill Sans"/>
              </a:rPr>
              <a:t>What separates breakthroughs from buzzwords? What can we learn from our past successes?</a:t>
            </a:r>
          </a:p>
          <a:p>
            <a:pPr marL="0" indent="0">
              <a:buClr>
                <a:schemeClr val="dk1"/>
              </a:buClr>
              <a:buSzPts val="1200"/>
              <a:buFont typeface="Gill Sans"/>
              <a:buNone/>
            </a:pPr>
            <a:endParaRPr lang="en-US" dirty="0">
              <a:latin typeface="Gill Sans"/>
              <a:ea typeface="Gill Sans"/>
              <a:cs typeface="Gill Sans"/>
              <a:sym typeface="Gill Sans"/>
            </a:endParaRPr>
          </a:p>
          <a:p>
            <a:pPr marL="0" indent="0">
              <a:buClr>
                <a:schemeClr val="dk1"/>
              </a:buClr>
              <a:buSzPts val="1200"/>
              <a:buFont typeface="Gill Sans"/>
              <a:buNone/>
            </a:pPr>
            <a:r>
              <a:rPr lang="en-US" dirty="0">
                <a:latin typeface="Gill Sans"/>
                <a:ea typeface="Gill Sans"/>
                <a:cs typeface="Gill Sans"/>
                <a:sym typeface="Gill Sans"/>
              </a:rPr>
              <a:t>We must design with scale in mind, like we did for ART introduction during PEPFAR 1.0, a solid infrastructure with a clear mandate</a:t>
            </a:r>
          </a:p>
          <a:p>
            <a:pPr marL="0" indent="0">
              <a:buClr>
                <a:schemeClr val="dk1"/>
              </a:buClr>
              <a:buSzPts val="1200"/>
              <a:buFont typeface="Gill Sans"/>
              <a:buNone/>
            </a:pPr>
            <a:endParaRPr lang="en-US" dirty="0">
              <a:latin typeface="Gill Sans"/>
              <a:ea typeface="Gill Sans"/>
              <a:cs typeface="Gill Sans"/>
              <a:sym typeface="Gill Sans"/>
            </a:endParaRPr>
          </a:p>
          <a:p>
            <a:pPr marL="0" indent="0">
              <a:buClr>
                <a:schemeClr val="dk1"/>
              </a:buClr>
              <a:buSzPts val="1200"/>
              <a:buFont typeface="Gill Sans"/>
              <a:buNone/>
            </a:pPr>
            <a:r>
              <a:rPr lang="en-US" dirty="0">
                <a:latin typeface="Gill Sans"/>
                <a:ea typeface="Gill Sans"/>
                <a:cs typeface="Gill Sans"/>
                <a:sym typeface="Gill Sans"/>
              </a:rPr>
              <a:t>The progress we have made in the Elimination of vertical transmission agenda, with standardized protocols, phased expansion, community engagement. </a:t>
            </a:r>
            <a:endParaRPr dirty="0"/>
          </a:p>
          <a:p>
            <a:pPr marL="0" indent="0">
              <a:buClr>
                <a:schemeClr val="dk1"/>
              </a:buClr>
              <a:buSzPts val="1200"/>
              <a:buFont typeface="Gill Sans"/>
              <a:buNone/>
            </a:pPr>
            <a:r>
              <a:rPr lang="en-US" dirty="0">
                <a:latin typeface="Gill Sans"/>
                <a:ea typeface="Gill Sans"/>
                <a:cs typeface="Gill Sans"/>
                <a:sym typeface="Gill Sans"/>
              </a:rPr>
              <a:t>Breakthroughs are designed to be replicated, pilots are designed to prove a concept. We need to move past the evidence to implementation</a:t>
            </a:r>
          </a:p>
          <a:p>
            <a:pPr marL="0" indent="0">
              <a:buClr>
                <a:schemeClr val="dk1"/>
              </a:buClr>
              <a:buSzPts val="1200"/>
              <a:buFont typeface="Gill Sans"/>
              <a:buNone/>
            </a:pPr>
            <a:endParaRPr dirty="0"/>
          </a:p>
          <a:p>
            <a:pPr marL="0" indent="0">
              <a:buClr>
                <a:schemeClr val="dk1"/>
              </a:buClr>
              <a:buSzPts val="1200"/>
              <a:buFont typeface="Gill Sans"/>
              <a:buNone/>
            </a:pPr>
            <a:r>
              <a:rPr lang="en-US" dirty="0">
                <a:latin typeface="Gill Sans"/>
                <a:ea typeface="Gill Sans"/>
                <a:cs typeface="Gill Sans"/>
                <a:sym typeface="Gill Sans"/>
              </a:rPr>
              <a:t>AI in HIV risks repeating every failure mode simultaneously – deployed without workforce readiness, no dedicated budget lines, measured on adoption and not outcomes and owned by implementers and not governments</a:t>
            </a:r>
            <a:endParaRPr dirty="0"/>
          </a:p>
          <a:p>
            <a:pPr marL="232943" indent="-155296">
              <a:buClr>
                <a:schemeClr val="dk1"/>
              </a:buClr>
              <a:buSzPts val="1200"/>
            </a:pPr>
            <a:endParaRPr dirty="0">
              <a:latin typeface="Gill Sans"/>
              <a:ea typeface="Gill Sans"/>
              <a:cs typeface="Gill Sans"/>
              <a:sym typeface="Gill Sans"/>
            </a:endParaRPr>
          </a:p>
          <a:p>
            <a:pPr marL="0" indent="0" defTabSz="931774">
              <a:defRPr/>
            </a:pPr>
            <a:r>
              <a:rPr lang="en-US" dirty="0">
                <a:solidFill>
                  <a:schemeClr val="dk1"/>
                </a:solidFill>
                <a:latin typeface="Calibri"/>
                <a:ea typeface="Calibri"/>
                <a:cs typeface="Calibri"/>
                <a:sym typeface="Calibri"/>
              </a:rPr>
              <a:t>To be successful, we need </a:t>
            </a:r>
            <a:endParaRPr lang="en-US" dirty="0">
              <a:solidFill>
                <a:srgbClr val="000000"/>
              </a:solidFill>
              <a:latin typeface="Arial"/>
              <a:ea typeface="Arial"/>
              <a:cs typeface="Arial"/>
              <a:sym typeface="Arial"/>
            </a:endParaRPr>
          </a:p>
          <a:p>
            <a:pPr marL="0" indent="0" defTabSz="931774">
              <a:defRPr/>
            </a:pP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1. Political will + sustained financing. Multi-year funding that lets </a:t>
            </a:r>
            <a:r>
              <a:rPr lang="en-US" sz="1200" b="0" dirty="0" err="1">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programmes</a:t>
            </a: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 outlast election cycles and budget cuts. If it depends on one grant or one minister, it will not survive.</a:t>
            </a:r>
            <a:endParaRPr lang="en-US" sz="1200" b="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defTabSz="931774">
              <a:defRPr/>
            </a:pP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2. Embedded in routine systems and not run as a standalone project alongside them.</a:t>
            </a:r>
            <a:endParaRPr lang="en-US" sz="1200" b="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defTabSz="931774">
              <a:defRPr/>
            </a:pP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3. Trained workforce. </a:t>
            </a:r>
            <a:endParaRPr lang="en-US" sz="1200" b="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defTabSz="931774">
              <a:defRPr/>
            </a:pP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4. Community ownership. </a:t>
            </a:r>
          </a:p>
          <a:p>
            <a:pPr marL="0" indent="0" defTabSz="931774">
              <a:defRPr/>
            </a:pPr>
            <a:endParaRPr lang="en-US" dirty="0"/>
          </a:p>
          <a:p>
            <a:pPr marL="0" indent="0" defTabSz="931774">
              <a:buSzPts val="1200"/>
              <a:defRPr/>
            </a:pPr>
            <a:r>
              <a:rPr lang="en-US" dirty="0">
                <a:solidFill>
                  <a:srgbClr val="000000"/>
                </a:solidFill>
                <a:latin typeface="Gill Sans"/>
                <a:ea typeface="Gill Sans"/>
                <a:cs typeface="Gill Sans"/>
                <a:sym typeface="Gill Sans"/>
              </a:rPr>
              <a:t>Breakthroughs happen when structural enablers, the science that prove what works, when </a:t>
            </a:r>
            <a:r>
              <a:rPr lang="en-US" dirty="0" err="1">
                <a:solidFill>
                  <a:srgbClr val="000000"/>
                </a:solidFill>
                <a:latin typeface="Gill Sans"/>
                <a:ea typeface="Gill Sans"/>
                <a:cs typeface="Gill Sans"/>
                <a:sym typeface="Gill Sans"/>
              </a:rPr>
              <a:t>stardards</a:t>
            </a:r>
            <a:r>
              <a:rPr lang="en-US" dirty="0">
                <a:solidFill>
                  <a:srgbClr val="000000"/>
                </a:solidFill>
                <a:latin typeface="Gill Sans"/>
                <a:ea typeface="Gill Sans"/>
                <a:cs typeface="Gill Sans"/>
                <a:sym typeface="Gill Sans"/>
              </a:rPr>
              <a:t> are set and systems all align</a:t>
            </a:r>
            <a:endParaRPr lang="en-US" dirty="0">
              <a:solidFill>
                <a:srgbClr val="000000"/>
              </a:solidFill>
            </a:endParaRPr>
          </a:p>
          <a:p>
            <a:pPr marL="0" indent="0"/>
            <a:endParaRPr dirty="0"/>
          </a:p>
        </p:txBody>
      </p:sp>
      <p:sp>
        <p:nvSpPr>
          <p:cNvPr id="344" name="Google Shape;344;p11: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13: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buClr>
                <a:schemeClr val="dk1"/>
              </a:buClr>
              <a:buSzPts val="1200"/>
            </a:pPr>
            <a:r>
              <a:rPr lang="en-US"/>
              <a:t>I will now shift us to another section – when AI becomes a risk? What risks should we not ignore and how do we mitigate against them?</a:t>
            </a:r>
            <a:endParaRPr/>
          </a:p>
          <a:p>
            <a:pPr marL="0" indent="0"/>
            <a:endParaRPr/>
          </a:p>
        </p:txBody>
      </p:sp>
      <p:sp>
        <p:nvSpPr>
          <p:cNvPr id="391" name="Google Shape;391;p13: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14: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dirty="0"/>
              <a:t>Before we go deep, here's the risk landscape at a glance: six buckets we need to manage as we scale AI to ensure we are efficient, intentional and program for maximum impact in HIV.</a:t>
            </a:r>
            <a:endParaRPr dirty="0"/>
          </a:p>
          <a:p>
            <a:pPr marL="0" indent="0"/>
            <a:endParaRPr dirty="0"/>
          </a:p>
          <a:p>
            <a:pPr marL="0" indent="0">
              <a:lnSpc>
                <a:spcPct val="90000"/>
              </a:lnSpc>
              <a:spcBef>
                <a:spcPts val="1019"/>
              </a:spcBef>
              <a:buClr>
                <a:schemeClr val="dk1"/>
              </a:buClr>
              <a:buSzPts val="1200"/>
            </a:pPr>
            <a:r>
              <a:rPr lang="en-US" dirty="0"/>
              <a:t>These aren't separate problems; they compound each other, and how far they run depends on the AI application, its reach, and our oversight. </a:t>
            </a:r>
            <a:r>
              <a:rPr lang="en-US" sz="2400" i="1" dirty="0">
                <a:solidFill>
                  <a:srgbClr val="000000"/>
                </a:solidFill>
                <a:latin typeface="Arial"/>
                <a:ea typeface="Arial"/>
                <a:cs typeface="Arial"/>
                <a:sym typeface="Arial"/>
              </a:rPr>
              <a:t>Risk can be mitigated by deploying AI under the same safety, accountability, and sovereignty rules we apply to any other clinical tool — and by investing in the monitoring of any deployment.</a:t>
            </a:r>
            <a:endParaRPr dirty="0"/>
          </a:p>
          <a:p>
            <a:pPr marL="0" indent="0"/>
            <a:endParaRPr dirty="0"/>
          </a:p>
          <a:p>
            <a:pPr marL="0" indent="0"/>
            <a:r>
              <a:rPr lang="en-US" dirty="0"/>
              <a:t> I'll take each one in turn over the next few slides.</a:t>
            </a:r>
            <a:endParaRPr dirty="0"/>
          </a:p>
          <a:p>
            <a:pPr marL="0" indent="0"/>
            <a:endParaRPr dirty="0"/>
          </a:p>
        </p:txBody>
      </p:sp>
      <p:sp>
        <p:nvSpPr>
          <p:cNvPr id="398" name="Google Shape;398;p14: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15: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buSzPts val="1200"/>
            </a:pPr>
            <a:r>
              <a:rPr lang="en-US" sz="1200" b="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AI is being deployed faster than it’s governed. Key questions need to be addressed prior to any implementation include: who is setting the guardrails to protect our health data? Who owns the AI tools we are deploying into our public health systems? Who governs the use of this data? Is it entities within our countries? Who stands to profit from our data, financially or otherwise?</a:t>
            </a:r>
          </a:p>
          <a:p>
            <a:pPr marL="0" indent="0">
              <a:buSzPts val="1200"/>
            </a:pP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buSzPts val="1200"/>
            </a:pPr>
            <a:r>
              <a:rPr lang="en-US" sz="1200" b="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We have to set the guardrails first.</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buClr>
                <a:schemeClr val="dk1"/>
              </a:buClr>
              <a:buSzPts val="1200"/>
            </a:pPr>
            <a:endParaRPr sz="1200" b="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indent="0">
              <a:buSzPts val="1200"/>
            </a:pPr>
            <a:r>
              <a:rPr lang="en-US" sz="1200" b="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Governance supports accountability, oversight, human checkpoints on the use, and importantly to set the standards that align with recognized norms.</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buSzPts val="1200"/>
            </a:pPr>
            <a:r>
              <a:rPr lang="en-US" sz="1200" b="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These governance systems should be open to reviews and adaption to keep pace with a rapidly evolving space</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dirty="0"/>
          </a:p>
          <a:p>
            <a:pPr marL="0" indent="0"/>
            <a:endParaRPr dirty="0"/>
          </a:p>
        </p:txBody>
      </p:sp>
      <p:sp>
        <p:nvSpPr>
          <p:cNvPr id="434" name="Google Shape;434;p15: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1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b="0" dirty="0"/>
              <a:t>The guiding documents already exist. As advocates we should lean into their broader use to govern how AI is introduced and scaled across the HIV prevention, </a:t>
            </a:r>
            <a:r>
              <a:rPr lang="en-US" b="0" dirty="0" err="1"/>
              <a:t>careand</a:t>
            </a:r>
            <a:r>
              <a:rPr lang="en-US" b="0" dirty="0"/>
              <a:t> treatment continuum</a:t>
            </a:r>
          </a:p>
          <a:p>
            <a:pPr marL="0" indent="0"/>
            <a:br>
              <a:rPr lang="en-US" dirty="0"/>
            </a:br>
            <a:r>
              <a:rPr lang="en-US" dirty="0"/>
              <a:t>“WHO gives us the ethical baseline for AI in health. It says AI can support diagnosis, treatment, research, drug development, and public health functions, but only if ethics and human rights sit at the center of design, deployment, and use.”</a:t>
            </a:r>
            <a:endParaRPr dirty="0"/>
          </a:p>
          <a:p>
            <a:pPr marL="0" indent="0"/>
            <a:endParaRPr lang="en-US" b="1" dirty="0"/>
          </a:p>
          <a:p>
            <a:pPr marL="0" indent="0"/>
            <a:r>
              <a:rPr lang="en-US" b="1" dirty="0"/>
              <a:t>2026 UN HLM Political Declaration</a:t>
            </a:r>
            <a:r>
              <a:rPr lang="en-US" dirty="0"/>
              <a:t> put AI into a Member State commitment. It calls for the safe, secure, and trustworthy use of AI and digital health for HIV prevention, testing, treatment, and care, grounded in human rights, governance, privacy, accountability, community trust, and action against misinformation.” </a:t>
            </a:r>
            <a:endParaRPr dirty="0"/>
          </a:p>
          <a:p>
            <a:pPr marL="0" indent="0"/>
            <a:endParaRPr dirty="0"/>
          </a:p>
        </p:txBody>
      </p:sp>
      <p:sp>
        <p:nvSpPr>
          <p:cNvPr id="442" name="Google Shape;442;p1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17: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931774" lvl="2" indent="0"/>
            <a:endParaRPr u="sng" dirty="0"/>
          </a:p>
          <a:p>
            <a:pPr marL="0" indent="0">
              <a:buClr>
                <a:schemeClr val="dk1"/>
              </a:buClr>
              <a:buSzPts val="1100"/>
            </a:pPr>
            <a:r>
              <a:rPr lang="en-US"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rPr>
              <a:t>Geoffrey Hinton – </a:t>
            </a:r>
            <a:r>
              <a:rPr lang="en-US" sz="1200" b="0" dirty="0" err="1">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rPr>
              <a:t>nobel</a:t>
            </a:r>
            <a:r>
              <a:rPr lang="en-US"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rPr>
              <a:t> prize recipient argues that we must teach AI systems to have a nurturing attitude towards humans, like a mother towards an infant.</a:t>
            </a:r>
          </a:p>
          <a:p>
            <a:pPr marL="0" indent="0">
              <a:buClr>
                <a:schemeClr val="dk1"/>
              </a:buClr>
              <a:buSzPts val="1100"/>
            </a:pPr>
            <a:endParaRPr lang="en-US"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endParaRPr>
          </a:p>
          <a:p>
            <a:pPr marL="0" indent="0">
              <a:buClr>
                <a:schemeClr val="dk1"/>
              </a:buClr>
              <a:buSzPts val="1100"/>
            </a:pPr>
            <a:r>
              <a:rPr lang="en-US"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rPr>
              <a:t>Biased data will produce biased AI outputs. Just imagine a lion cub being raised by herbivores – it will be raised on the wrong data and forget how to be a lion. I doubt it will live very long.</a:t>
            </a:r>
            <a:endParaRPr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endParaRPr>
          </a:p>
          <a:p>
            <a:pPr marL="0" indent="0">
              <a:buClr>
                <a:schemeClr val="dk1"/>
              </a:buClr>
              <a:buSzPts val="1100"/>
            </a:pPr>
            <a:r>
              <a:rPr lang="en-US"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rPr>
              <a:t>AI models trained on non-representative datasets, will under-perform when used. They will compound existing inequities and can reinforce HIV related stigma especially amongst marginalized groups.</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buClr>
                <a:schemeClr val="dk1"/>
              </a:buClr>
              <a:buSzPts val="1100"/>
            </a:pPr>
            <a:r>
              <a:rPr lang="en-US"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rPr>
              <a:t>        </a:t>
            </a:r>
          </a:p>
          <a:p>
            <a:pPr marL="0" indent="0">
              <a:buClr>
                <a:schemeClr val="dk1"/>
              </a:buClr>
              <a:buSzPts val="1100"/>
            </a:pPr>
            <a:r>
              <a:rPr lang="en-US" sz="1200" b="0" dirty="0">
                <a:solidFill>
                  <a:srgbClr val="5B5B5B"/>
                </a:solidFill>
                <a:latin typeface="Calibri" panose="020F0502020204030204" pitchFamily="34" charset="0"/>
                <a:ea typeface="Calibri" panose="020F0502020204030204" pitchFamily="34" charset="0"/>
                <a:cs typeface="Calibri" panose="020F0502020204030204" pitchFamily="34" charset="0"/>
                <a:sym typeface="Roboto Light"/>
              </a:rPr>
              <a:t>We can reduce bias by expanding use of local data, community input, conducting data audits and validation prior to AI tool scale up.</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200" b="0" i="0" u="none" strike="noStrike" kern="0" cap="none" spc="0" normalizeH="0" baseline="0" noProof="0" dirty="0">
                <a:ln>
                  <a:noFill/>
                </a:ln>
                <a:solidFill>
                  <a:srgbClr val="5B5B5B"/>
                </a:solidFill>
                <a:effectLst/>
                <a:uLnTx/>
                <a:uFillTx/>
                <a:latin typeface="Calibri" panose="020F0502020204030204" pitchFamily="34" charset="0"/>
                <a:ea typeface="Calibri" panose="020F0502020204030204" pitchFamily="34" charset="0"/>
                <a:cs typeface="Calibri" panose="020F0502020204030204" pitchFamily="34" charset="0"/>
                <a:sym typeface="Roboto Light"/>
              </a:rPr>
              <a:t>I wonder though, how we teach AI to recognize its own biases, when we as humans struggle to recognize our own.</a:t>
            </a:r>
          </a:p>
          <a:p>
            <a:pPr marL="0" indent="0"/>
            <a:endParaRPr dirty="0"/>
          </a:p>
        </p:txBody>
      </p:sp>
      <p:sp>
        <p:nvSpPr>
          <p:cNvPr id="460" name="Google Shape;460;p17: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18: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sz="1200" b="0" dirty="0">
                <a:latin typeface="Calibri" panose="020F0502020204030204" pitchFamily="34" charset="0"/>
                <a:ea typeface="Calibri" panose="020F0502020204030204" pitchFamily="34" charset="0"/>
                <a:cs typeface="Calibri" panose="020F0502020204030204" pitchFamily="34" charset="0"/>
              </a:rPr>
              <a:t>Inequity from AI is a design choice. AI can widen the gap or close access gaps.</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r>
              <a:rPr lang="en-US" sz="1200" b="0" dirty="0">
                <a:latin typeface="Calibri" panose="020F0502020204030204" pitchFamily="34" charset="0"/>
                <a:ea typeface="Calibri" panose="020F0502020204030204" pitchFamily="34" charset="0"/>
                <a:cs typeface="Calibri" panose="020F0502020204030204" pitchFamily="34" charset="0"/>
              </a:rPr>
              <a:t>We know who gets left behind – it’s the same populations every </a:t>
            </a:r>
            <a:r>
              <a:rPr lang="en-US" sz="1200" b="0" dirty="0" err="1">
                <a:latin typeface="Calibri" panose="020F0502020204030204" pitchFamily="34" charset="0"/>
                <a:ea typeface="Calibri" panose="020F0502020204030204" pitchFamily="34" charset="0"/>
                <a:cs typeface="Calibri" panose="020F0502020204030204" pitchFamily="34" charset="0"/>
              </a:rPr>
              <a:t>singel</a:t>
            </a:r>
            <a:r>
              <a:rPr lang="en-US" sz="1200" b="0" dirty="0">
                <a:latin typeface="Calibri" panose="020F0502020204030204" pitchFamily="34" charset="0"/>
                <a:ea typeface="Calibri" panose="020F0502020204030204" pitchFamily="34" charset="0"/>
                <a:cs typeface="Calibri" panose="020F0502020204030204" pitchFamily="34" charset="0"/>
              </a:rPr>
              <a:t> time: rural communities, women, adolescents and key populations. They are the least represented in the data that trains these tools and the least able to reach the smartphone, connectivity or face language barriers. </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r>
              <a:rPr lang="en-US" sz="1200" b="0" dirty="0">
                <a:latin typeface="Calibri" panose="020F0502020204030204" pitchFamily="34" charset="0"/>
                <a:ea typeface="Calibri" panose="020F0502020204030204" pitchFamily="34" charset="0"/>
                <a:cs typeface="Calibri" panose="020F0502020204030204" pitchFamily="34" charset="0"/>
              </a:rPr>
              <a:t>When the hardest-to-reach are excluded, we undermine the equity commitments in the Global AIDS Strategy and the 2026 UN Political Declaration.</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r>
              <a:rPr lang="en-US" sz="1200" b="0" dirty="0">
                <a:latin typeface="Calibri" panose="020F0502020204030204" pitchFamily="34" charset="0"/>
                <a:ea typeface="Calibri" panose="020F0502020204030204" pitchFamily="34" charset="0"/>
                <a:cs typeface="Calibri" panose="020F0502020204030204" pitchFamily="34" charset="0"/>
              </a:rPr>
              <a:t>We must design for inclusion: build for low-bandwidth and offline use, for local languages;  and co-design with the communities served; </a:t>
            </a:r>
          </a:p>
          <a:p>
            <a:pPr marL="0" indent="0"/>
            <a:r>
              <a:rPr lang="en-US" sz="1200" b="0" dirty="0">
                <a:latin typeface="Calibri" panose="020F0502020204030204" pitchFamily="34" charset="0"/>
                <a:ea typeface="Calibri" panose="020F0502020204030204" pitchFamily="34" charset="0"/>
                <a:cs typeface="Calibri" panose="020F0502020204030204" pitchFamily="34" charset="0"/>
              </a:rPr>
              <a:t>We must use equitable access and funding models rather than paywalls</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dirty="0"/>
          </a:p>
        </p:txBody>
      </p:sp>
      <p:sp>
        <p:nvSpPr>
          <p:cNvPr id="470" name="Google Shape;470;p18: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19: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The HIV response is the clearest proof we have that solutions built without the people they serve do not hold. We must ask, who was in the room when it was designed?</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lang="en-US" sz="1200" b="0" dirty="0">
              <a:latin typeface="Calibri" panose="020F0502020204030204" pitchFamily="34" charset="0"/>
              <a:ea typeface="Calibri" panose="020F0502020204030204" pitchFamily="34" charset="0"/>
              <a:cs typeface="Calibri" panose="020F0502020204030204" pitchFamily="34" charset="0"/>
              <a:sym typeface="Arial"/>
            </a:endParaRP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We have a tradition to build on. HIV did not wait for permission, and the community activism forced treatment access, drove funding and shaped services. That activism is the reason we are here. </a:t>
            </a: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It is an asset, not a courtesy.</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"Greater" involvement was about a seat at the table. "Meaningful" involvement is about power over the decision. The distinction matters: consultation after the fact is not engagement.</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I quote the IAS commentary here: neither HIV nor any other health target can be met if community contributions are not </a:t>
            </a:r>
            <a:r>
              <a:rPr lang="en-US" sz="1200" b="0" dirty="0" err="1">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recognised</a:t>
            </a:r>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 valued and funded. </a:t>
            </a: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Recognition without resources is still exclusion.</a:t>
            </a:r>
            <a:endParaRPr sz="1200" b="0" dirty="0">
              <a:latin typeface="Calibri" panose="020F0502020204030204" pitchFamily="34" charset="0"/>
              <a:ea typeface="Calibri" panose="020F0502020204030204" pitchFamily="34" charset="0"/>
              <a:cs typeface="Calibri" panose="020F0502020204030204" pitchFamily="34" charset="0"/>
            </a:endParaRPr>
          </a:p>
          <a:p>
            <a:pPr marL="0" indent="0"/>
            <a:endParaRPr sz="1200" b="0" dirty="0">
              <a:latin typeface="Calibri" panose="020F0502020204030204" pitchFamily="34" charset="0"/>
              <a:ea typeface="Calibri" panose="020F0502020204030204" pitchFamily="34" charset="0"/>
              <a:cs typeface="Calibri" panose="020F0502020204030204" pitchFamily="34" charset="0"/>
              <a:sym typeface="Arial"/>
            </a:endParaRPr>
          </a:p>
          <a:p>
            <a:pPr marL="0" indent="0"/>
            <a:r>
              <a:rPr lang="en-US" sz="1200" b="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The same test now applies to AI. </a:t>
            </a:r>
            <a:endParaRPr dirty="0"/>
          </a:p>
        </p:txBody>
      </p:sp>
      <p:sp>
        <p:nvSpPr>
          <p:cNvPr id="480" name="Google Shape;480;p19: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20: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sz="120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In HIV, a data breach is never just a data breach. A leaked status can cost someone their job, their family, their safety — and in some places, their liberty. So when we add AI to sensitive health data, privacy is not a compliance box. It is a duty of care.</a:t>
            </a:r>
            <a:endParaRPr sz="1200" dirty="0">
              <a:latin typeface="Calibri" panose="020F0502020204030204" pitchFamily="34" charset="0"/>
              <a:ea typeface="Calibri" panose="020F0502020204030204" pitchFamily="34" charset="0"/>
              <a:cs typeface="Calibri" panose="020F0502020204030204" pitchFamily="34" charset="0"/>
            </a:endParaRPr>
          </a:p>
          <a:p>
            <a:pPr marL="0" indent="0"/>
            <a:endParaRPr sz="1200" dirty="0">
              <a:latin typeface="Calibri" panose="020F0502020204030204" pitchFamily="34" charset="0"/>
              <a:ea typeface="Calibri" panose="020F0502020204030204" pitchFamily="34" charset="0"/>
              <a:cs typeface="Calibri" panose="020F0502020204030204" pitchFamily="34" charset="0"/>
              <a:sym typeface="Arial"/>
            </a:endParaRPr>
          </a:p>
          <a:p>
            <a:pPr marL="232943" indent="-232943">
              <a:buClr>
                <a:srgbClr val="0F2332"/>
              </a:buClr>
              <a:buSzPts val="1200"/>
              <a:buFont typeface="Arial"/>
              <a:buAutoNum type="arabicPeriod"/>
            </a:pPr>
            <a:r>
              <a:rPr lang="en-US" sz="120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Any privacy breach will erode trust. AI systems ingest and move sensitive health information at scale, which means one failure can expose thousands. </a:t>
            </a:r>
            <a:endParaRPr sz="1200" dirty="0">
              <a:latin typeface="Calibri" panose="020F0502020204030204" pitchFamily="34" charset="0"/>
              <a:ea typeface="Calibri" panose="020F0502020204030204" pitchFamily="34" charset="0"/>
              <a:cs typeface="Calibri" panose="020F0502020204030204" pitchFamily="34" charset="0"/>
            </a:endParaRPr>
          </a:p>
          <a:p>
            <a:pPr marL="232943" indent="-232943">
              <a:buClr>
                <a:srgbClr val="0F2332"/>
              </a:buClr>
              <a:buSzPts val="1200"/>
              <a:buFont typeface="Arial"/>
              <a:buAutoNum type="arabicPeriod"/>
            </a:pPr>
            <a:r>
              <a:rPr lang="en-US" sz="120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Privacy is often treated as friction that slows the tool down. It is the opposite — it is a right we protect. Re-exposing people already facing stigma, </a:t>
            </a:r>
            <a:r>
              <a:rPr lang="en-US" sz="1200" dirty="0" err="1">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criminalisation</a:t>
            </a:r>
            <a:r>
              <a:rPr lang="en-US" sz="120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 and structural vulnerability is not a side effect; it is a harm we choose to prevent.</a:t>
            </a:r>
            <a:endParaRPr sz="1200" dirty="0">
              <a:latin typeface="Calibri" panose="020F0502020204030204" pitchFamily="34" charset="0"/>
              <a:ea typeface="Calibri" panose="020F0502020204030204" pitchFamily="34" charset="0"/>
              <a:cs typeface="Calibri" panose="020F0502020204030204" pitchFamily="34" charset="0"/>
            </a:endParaRPr>
          </a:p>
          <a:p>
            <a:pPr marL="0" indent="0"/>
            <a:r>
              <a:rPr lang="en-US" sz="120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3. The frameworks already exist. We are not starting from zero. For example, The African Union Data Policy Framework and Rwanda’s health data policy show the region is already setting the rules in Africa. </a:t>
            </a:r>
            <a:endParaRPr sz="1200" dirty="0">
              <a:latin typeface="Calibri" panose="020F0502020204030204" pitchFamily="34" charset="0"/>
              <a:ea typeface="Calibri" panose="020F0502020204030204" pitchFamily="34" charset="0"/>
              <a:cs typeface="Calibri" panose="020F0502020204030204" pitchFamily="34" charset="0"/>
            </a:endParaRPr>
          </a:p>
          <a:p>
            <a:pPr marL="0" indent="0"/>
            <a:endParaRPr sz="1200" dirty="0">
              <a:latin typeface="Calibri" panose="020F0502020204030204" pitchFamily="34" charset="0"/>
              <a:ea typeface="Calibri" panose="020F0502020204030204" pitchFamily="34" charset="0"/>
              <a:cs typeface="Calibri" panose="020F0502020204030204" pitchFamily="34" charset="0"/>
              <a:sym typeface="Arial"/>
            </a:endParaRPr>
          </a:p>
          <a:p>
            <a:pPr marL="0" indent="0"/>
            <a:r>
              <a:rPr lang="en-US" sz="1200" dirty="0">
                <a:solidFill>
                  <a:srgbClr val="0F2332"/>
                </a:solidFill>
                <a:latin typeface="Calibri" panose="020F0502020204030204" pitchFamily="34" charset="0"/>
                <a:ea typeface="Calibri" panose="020F0502020204030204" pitchFamily="34" charset="0"/>
                <a:cs typeface="Calibri" panose="020F0502020204030204" pitchFamily="34" charset="0"/>
                <a:sym typeface="Arial"/>
              </a:rPr>
              <a:t>We must design for privacy: built in from the start, not bolted on after launch: informed consent, collect only what is needed, de-identification, and community data governance — the people in the data, should help decide how it is used. The "built-in, not bolt-on" rule applied to privacy.</a:t>
            </a:r>
            <a:endParaRPr sz="1200" dirty="0">
              <a:latin typeface="Calibri" panose="020F0502020204030204" pitchFamily="34" charset="0"/>
              <a:ea typeface="Calibri" panose="020F0502020204030204" pitchFamily="34" charset="0"/>
              <a:cs typeface="Calibri" panose="020F0502020204030204" pitchFamily="34" charset="0"/>
            </a:endParaRPr>
          </a:p>
          <a:p>
            <a:pPr marL="0" indent="0"/>
            <a:endParaRPr dirty="0">
              <a:latin typeface="Arial"/>
              <a:ea typeface="Arial"/>
              <a:cs typeface="Arial"/>
              <a:sym typeface="Arial"/>
            </a:endParaRPr>
          </a:p>
          <a:p>
            <a:pPr marL="0" indent="0"/>
            <a:endParaRPr dirty="0"/>
          </a:p>
        </p:txBody>
      </p:sp>
      <p:sp>
        <p:nvSpPr>
          <p:cNvPr id="490" name="Google Shape;490;p20: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2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lang="en-US" dirty="0"/>
              <a:t>I will end with Trust – hard to gain, but easy to lose.</a:t>
            </a:r>
          </a:p>
          <a:p>
            <a:pPr marL="0" indent="0" defTabSz="931774">
              <a:buClrTx/>
              <a:buSzTx/>
              <a:defRPr/>
            </a:pPr>
            <a:endParaRPr lang="en-US" kern="1200" dirty="0">
              <a:solidFill>
                <a:prstClr val="black"/>
              </a:solidFill>
              <a:ea typeface="+mn-ea"/>
              <a:cs typeface="+mn-cs"/>
            </a:endParaRPr>
          </a:p>
          <a:p>
            <a:pPr marL="0" indent="0" defTabSz="931774">
              <a:buClrTx/>
              <a:buSzTx/>
              <a:defRPr/>
            </a:pPr>
            <a:r>
              <a:rPr lang="en-US" kern="1200" dirty="0">
                <a:solidFill>
                  <a:prstClr val="black"/>
                </a:solidFill>
                <a:ea typeface="+mn-ea"/>
                <a:cs typeface="+mn-cs"/>
              </a:rPr>
              <a:t>Here’s what happens when it breaks. U.S. agencies mapped HIV transmission networks from patients’ own genetic-sequence data – without consent. In 2022 the Presidential Advisory Council demanded reform and HIV networks petitioned the CDC, warning it risked re-identification, </a:t>
            </a:r>
            <a:r>
              <a:rPr lang="en-US" kern="1200" dirty="0" err="1">
                <a:solidFill>
                  <a:prstClr val="black"/>
                </a:solidFill>
                <a:ea typeface="+mn-ea"/>
                <a:cs typeface="+mn-cs"/>
              </a:rPr>
              <a:t>criminalisation</a:t>
            </a:r>
            <a:r>
              <a:rPr lang="en-US" kern="1200" dirty="0">
                <a:solidFill>
                  <a:prstClr val="black"/>
                </a:solidFill>
                <a:ea typeface="+mn-ea"/>
                <a:cs typeface="+mn-cs"/>
              </a:rPr>
              <a:t>, and driving the very communities we serve away from testing and care.</a:t>
            </a:r>
          </a:p>
          <a:p>
            <a:pPr marL="0" indent="0" defTabSz="931774">
              <a:buClrTx/>
              <a:buSzTx/>
              <a:defRPr/>
            </a:pPr>
            <a:endParaRPr lang="en-US" kern="1200" dirty="0">
              <a:solidFill>
                <a:prstClr val="black"/>
              </a:solidFill>
              <a:ea typeface="+mn-ea"/>
              <a:cs typeface="+mn-cs"/>
            </a:endParaRPr>
          </a:p>
          <a:p>
            <a:pPr marL="0" indent="0" defTabSz="931774">
              <a:buClrTx/>
              <a:buSzTx/>
              <a:defRPr/>
            </a:pPr>
            <a:r>
              <a:rPr lang="en-US" kern="1200" dirty="0">
                <a:solidFill>
                  <a:prstClr val="black"/>
                </a:solidFill>
                <a:ea typeface="+mn-ea"/>
                <a:cs typeface="+mn-cs"/>
              </a:rPr>
              <a:t>That’s why these six principles matter. Explainability, people need to understand how a model flags them. </a:t>
            </a:r>
          </a:p>
          <a:p>
            <a:pPr marL="0" indent="0" defTabSz="931774">
              <a:buClrTx/>
              <a:buSzTx/>
              <a:defRPr/>
            </a:pPr>
            <a:r>
              <a:rPr lang="en-US" kern="1200" dirty="0">
                <a:solidFill>
                  <a:prstClr val="black"/>
                </a:solidFill>
                <a:ea typeface="+mn-ea"/>
                <a:cs typeface="+mn-cs"/>
              </a:rPr>
              <a:t>Results should be able to be independently reproduced and audited. </a:t>
            </a:r>
          </a:p>
          <a:p>
            <a:pPr marL="0" indent="0" defTabSz="931774">
              <a:buClrTx/>
              <a:buSzTx/>
              <a:defRPr/>
            </a:pPr>
            <a:r>
              <a:rPr lang="en-US" kern="1200" dirty="0">
                <a:solidFill>
                  <a:prstClr val="black"/>
                </a:solidFill>
                <a:ea typeface="+mn-ea"/>
                <a:cs typeface="+mn-cs"/>
              </a:rPr>
              <a:t>We must be able to monitor how the data is being re-used – data can’t be quietly repurposed.</a:t>
            </a:r>
          </a:p>
          <a:p>
            <a:pPr marL="0" indent="0" defTabSz="931774">
              <a:buClrTx/>
              <a:buSzTx/>
              <a:defRPr/>
            </a:pPr>
            <a:endParaRPr lang="en-US" kern="1200" dirty="0">
              <a:solidFill>
                <a:prstClr val="black"/>
              </a:solidFill>
              <a:ea typeface="+mn-ea"/>
              <a:cs typeface="+mn-cs"/>
            </a:endParaRPr>
          </a:p>
          <a:p>
            <a:pPr marL="0" indent="0" defTabSz="931774">
              <a:buClrTx/>
              <a:buSzTx/>
              <a:defRPr/>
            </a:pPr>
            <a:r>
              <a:rPr lang="en-US" kern="1200" dirty="0">
                <a:solidFill>
                  <a:prstClr val="black"/>
                </a:solidFill>
                <a:ea typeface="+mn-ea"/>
                <a:cs typeface="+mn-cs"/>
              </a:rPr>
              <a:t>The lesson is simple: trust is earned by giving people consent and a seat at the table first. </a:t>
            </a:r>
          </a:p>
          <a:p>
            <a:pPr marL="0" indent="0"/>
            <a:endParaRPr dirty="0"/>
          </a:p>
        </p:txBody>
      </p:sp>
      <p:sp>
        <p:nvSpPr>
          <p:cNvPr id="497" name="Google Shape;497;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2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516" name="Google Shape;516;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p24: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defTabSz="931774">
              <a:buClrTx/>
              <a:buSzTx/>
              <a:defRPr/>
            </a:pPr>
            <a:r>
              <a:rPr lang="en-US" kern="1200" dirty="0">
                <a:solidFill>
                  <a:prstClr val="black"/>
                </a:solidFill>
                <a:ea typeface="+mn-ea"/>
                <a:cs typeface="+mn-cs"/>
              </a:rPr>
              <a:t>Self-Care from Anywhere, co-designed with communities, policy makers and clinicians. This is being implemented in three countries with </a:t>
            </a:r>
            <a:r>
              <a:rPr lang="en-US" kern="1200" dirty="0" err="1">
                <a:solidFill>
                  <a:prstClr val="black"/>
                </a:solidFill>
                <a:ea typeface="+mn-ea"/>
                <a:cs typeface="+mn-cs"/>
              </a:rPr>
              <a:t>Audere</a:t>
            </a:r>
            <a:endParaRPr lang="en-US" kern="1200" dirty="0">
              <a:solidFill>
                <a:prstClr val="black"/>
              </a:solidFill>
              <a:ea typeface="+mn-ea"/>
              <a:cs typeface="+mn-cs"/>
            </a:endParaRPr>
          </a:p>
          <a:p>
            <a:pPr marL="0" indent="0" defTabSz="931774">
              <a:buClrTx/>
              <a:buSzTx/>
              <a:defRPr/>
            </a:pPr>
            <a:endParaRPr lang="en-US" kern="1200" dirty="0">
              <a:solidFill>
                <a:prstClr val="black"/>
              </a:solidFill>
              <a:ea typeface="+mn-ea"/>
              <a:cs typeface="+mn-cs"/>
            </a:endParaRPr>
          </a:p>
          <a:p>
            <a:pPr marL="0" indent="0" defTabSz="931774">
              <a:buClrTx/>
              <a:buSzTx/>
              <a:defRPr/>
            </a:pPr>
            <a:r>
              <a:rPr lang="en-US" kern="1200" dirty="0">
                <a:solidFill>
                  <a:prstClr val="black"/>
                </a:solidFill>
                <a:ea typeface="+mn-ea"/>
                <a:cs typeface="+mn-cs"/>
              </a:rPr>
              <a:t>A platform that delivers continuous care between clinic visits and creates value for users, clinicians, and Ministries of Health.</a:t>
            </a:r>
          </a:p>
          <a:p>
            <a:pPr marL="0" indent="0" defTabSz="931774">
              <a:buClrTx/>
              <a:buSzTx/>
              <a:defRPr/>
            </a:pPr>
            <a:r>
              <a:rPr lang="en-US" kern="1200" dirty="0">
                <a:solidFill>
                  <a:prstClr val="black"/>
                </a:solidFill>
                <a:ea typeface="+mn-ea"/>
                <a:cs typeface="+mn-cs"/>
              </a:rPr>
              <a:t>It meets people where they are – 24/7, is multi-lingual and provides easier access to end users</a:t>
            </a:r>
          </a:p>
          <a:p>
            <a:pPr marL="0" indent="0" defTabSz="931774">
              <a:buClrTx/>
              <a:buSzTx/>
              <a:defRPr/>
            </a:pPr>
            <a:r>
              <a:rPr lang="en-US" kern="1200" dirty="0">
                <a:solidFill>
                  <a:prstClr val="black"/>
                </a:solidFill>
                <a:ea typeface="+mn-ea"/>
                <a:cs typeface="+mn-cs"/>
              </a:rPr>
              <a:t>They have over 120 signals feeding into the AI vulnerability scoring and barrier detection. </a:t>
            </a:r>
          </a:p>
          <a:p>
            <a:pPr marL="0" indent="0" defTabSz="931774">
              <a:buClrTx/>
              <a:buSzTx/>
              <a:defRPr/>
            </a:pPr>
            <a:endParaRPr lang="en-US" kern="1200" dirty="0">
              <a:solidFill>
                <a:prstClr val="black"/>
              </a:solidFill>
              <a:ea typeface="+mn-ea"/>
              <a:cs typeface="+mn-cs"/>
            </a:endParaRPr>
          </a:p>
          <a:p>
            <a:pPr marL="0" indent="0" defTabSz="931774">
              <a:buClrTx/>
              <a:buSzTx/>
              <a:defRPr/>
            </a:pPr>
            <a:r>
              <a:rPr lang="en-US" kern="1200" dirty="0">
                <a:solidFill>
                  <a:prstClr val="black"/>
                </a:solidFill>
                <a:ea typeface="+mn-ea"/>
                <a:cs typeface="+mn-cs"/>
              </a:rPr>
              <a:t>It connects people to care through a clinician portal, with human escalation, and referrals based on programmed red flags. No one is ever left talking to a bot alone.</a:t>
            </a:r>
          </a:p>
          <a:p>
            <a:pPr marL="0" indent="0" defTabSz="931774">
              <a:buClrTx/>
              <a:buSzTx/>
              <a:defRPr/>
            </a:pPr>
            <a:r>
              <a:rPr lang="en-US" kern="1200" dirty="0">
                <a:solidFill>
                  <a:prstClr val="black"/>
                </a:solidFill>
                <a:ea typeface="+mn-ea"/>
                <a:cs typeface="+mn-cs"/>
              </a:rPr>
              <a:t>To date, they have had over 100,000 and 1.5 million inquiries</a:t>
            </a:r>
            <a:endParaRPr dirty="0"/>
          </a:p>
        </p:txBody>
      </p:sp>
      <p:sp>
        <p:nvSpPr>
          <p:cNvPr id="523" name="Google Shape;523;p24: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2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defTabSz="931774">
              <a:buClrTx/>
              <a:buSzTx/>
              <a:defRPr/>
            </a:pPr>
            <a:r>
              <a:rPr lang="en-US" kern="1200" dirty="0">
                <a:solidFill>
                  <a:prstClr val="black"/>
                </a:solidFill>
                <a:ea typeface="+mn-ea"/>
                <a:cs typeface="+mn-cs"/>
              </a:rPr>
              <a:t>One of key outcomes from the Self-Care AI seen is the surfacing of gender-based violence amongst users, which has implications for HIV prevention and treatment, especially amongst AGYW.</a:t>
            </a:r>
          </a:p>
          <a:p>
            <a:pPr marL="0" indent="0" defTabSz="931774">
              <a:buClrTx/>
              <a:buSzTx/>
              <a:defRPr/>
            </a:pPr>
            <a:r>
              <a:rPr lang="en-US" kern="1200" dirty="0">
                <a:solidFill>
                  <a:prstClr val="black"/>
                </a:solidFill>
                <a:ea typeface="+mn-ea"/>
                <a:cs typeface="+mn-cs"/>
              </a:rPr>
              <a:t>This signal may be missed in routine encounter at a busy clinic. However, with an AI companion application, that one can access in a private and judgement-free space that allows interaction, it may surface.</a:t>
            </a:r>
          </a:p>
          <a:p>
            <a:pPr marL="0" indent="0" defTabSz="931774">
              <a:buClrTx/>
              <a:buSzTx/>
              <a:defRPr/>
            </a:pPr>
            <a:endParaRPr lang="en-US" kern="1200" dirty="0">
              <a:solidFill>
                <a:prstClr val="black"/>
              </a:solidFill>
              <a:ea typeface="+mn-ea"/>
              <a:cs typeface="+mn-cs"/>
            </a:endParaRPr>
          </a:p>
          <a:p>
            <a:pPr marL="0" indent="0" defTabSz="931774">
              <a:buClrTx/>
              <a:buSzTx/>
              <a:defRPr/>
            </a:pPr>
            <a:r>
              <a:rPr lang="en-US" kern="1200" dirty="0">
                <a:solidFill>
                  <a:prstClr val="black"/>
                </a:solidFill>
                <a:ea typeface="+mn-ea"/>
                <a:cs typeface="+mn-cs"/>
              </a:rPr>
              <a:t>Their results show that roughly 1 in 10 engaged clients surface a GBV indicator, from approximately 60K interactions they </a:t>
            </a:r>
            <a:r>
              <a:rPr lang="en-US" kern="1200" dirty="0" err="1">
                <a:solidFill>
                  <a:prstClr val="black"/>
                </a:solidFill>
                <a:ea typeface="+mn-ea"/>
                <a:cs typeface="+mn-cs"/>
              </a:rPr>
              <a:t>analysed</a:t>
            </a:r>
            <a:r>
              <a:rPr lang="en-US" kern="1200" dirty="0">
                <a:solidFill>
                  <a:prstClr val="black"/>
                </a:solidFill>
                <a:ea typeface="+mn-ea"/>
                <a:cs typeface="+mn-cs"/>
              </a:rPr>
              <a:t>  – and nearly 15% among young girls aged 12 to 17. That’s a cry for help that would otherwise stay completely invisible.</a:t>
            </a:r>
          </a:p>
          <a:p>
            <a:pPr marL="0" indent="0" defTabSz="931774">
              <a:buClrTx/>
              <a:buSzTx/>
              <a:defRPr/>
            </a:pPr>
            <a:r>
              <a:rPr lang="en-US" kern="1200" dirty="0">
                <a:solidFill>
                  <a:prstClr val="black"/>
                </a:solidFill>
                <a:ea typeface="+mn-ea"/>
                <a:cs typeface="+mn-cs"/>
              </a:rPr>
              <a:t>The SRH barriers reported included barriers to condom use, increase in suicidal thoughts, reports of potential HIV exposure and demand for prep. Finally, clients report seeking care and taking up care, with nearly 70% reporting or had connection to care among uses of the app vs 59% in the general population.</a:t>
            </a:r>
          </a:p>
          <a:p>
            <a:pPr marL="0" indent="0"/>
            <a:endParaRPr dirty="0"/>
          </a:p>
        </p:txBody>
      </p:sp>
      <p:sp>
        <p:nvSpPr>
          <p:cNvPr id="577" name="Google Shape;577;p2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2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660" name="Google Shape;660;p2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2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p28: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buClr>
                <a:schemeClr val="dk1"/>
              </a:buClr>
              <a:buSzPts val="1200"/>
            </a:pPr>
            <a:r>
              <a:rPr lang="en-US" dirty="0"/>
              <a:t>The GF invests over $150M annually in digital health. </a:t>
            </a:r>
            <a:endParaRPr dirty="0"/>
          </a:p>
          <a:p>
            <a:pPr marL="0" indent="0"/>
            <a:r>
              <a:rPr lang="en-US" dirty="0"/>
              <a:t>We invest in supply chain management, laboratory information systems EMR, early warning systems</a:t>
            </a:r>
            <a:endParaRPr dirty="0"/>
          </a:p>
        </p:txBody>
      </p:sp>
      <p:sp>
        <p:nvSpPr>
          <p:cNvPr id="667" name="Google Shape;667;p28: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29: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defTabSz="931774">
              <a:buClrTx/>
              <a:buSzTx/>
              <a:defRPr/>
            </a:pPr>
            <a:r>
              <a:rPr lang="en-US" b="0" kern="1200" dirty="0">
                <a:solidFill>
                  <a:prstClr val="black"/>
                </a:solidFill>
                <a:ea typeface="+mn-ea"/>
                <a:cs typeface="+mn-cs"/>
              </a:rPr>
              <a:t>This slide </a:t>
            </a:r>
            <a:r>
              <a:rPr lang="en-US" b="0" kern="1200" dirty="0" err="1">
                <a:solidFill>
                  <a:prstClr val="black"/>
                </a:solidFill>
                <a:ea typeface="+mn-ea"/>
                <a:cs typeface="+mn-cs"/>
              </a:rPr>
              <a:t>summarises</a:t>
            </a:r>
            <a:r>
              <a:rPr lang="en-US" b="0" kern="1200" dirty="0">
                <a:solidFill>
                  <a:prstClr val="black"/>
                </a:solidFill>
                <a:ea typeface="+mn-ea"/>
                <a:cs typeface="+mn-cs"/>
              </a:rPr>
              <a:t> the Global Fund’s portfolio of AI investments.</a:t>
            </a:r>
          </a:p>
          <a:p>
            <a:pPr marL="0" indent="0" defTabSz="931774">
              <a:buClrTx/>
              <a:buSzTx/>
              <a:defRPr/>
            </a:pPr>
            <a:r>
              <a:rPr lang="en-US" b="0" kern="1200" dirty="0">
                <a:solidFill>
                  <a:prstClr val="black"/>
                </a:solidFill>
                <a:ea typeface="+mn-ea"/>
                <a:cs typeface="+mn-cs"/>
              </a:rPr>
              <a:t>The largest to date is in computer-aided detection of tuberculosis: between 2021 and 2025, more than 20 countries invested in CAD4TB.</a:t>
            </a:r>
          </a:p>
          <a:p>
            <a:pPr marL="0" indent="0" defTabSz="931774">
              <a:buClrTx/>
              <a:buSzTx/>
              <a:defRPr/>
            </a:pPr>
            <a:endParaRPr lang="en-US" b="0" kern="1200" dirty="0">
              <a:solidFill>
                <a:prstClr val="black"/>
              </a:solidFill>
              <a:ea typeface="+mn-ea"/>
              <a:cs typeface="+mn-cs"/>
            </a:endParaRPr>
          </a:p>
          <a:p>
            <a:pPr marL="0" indent="0" defTabSz="931774">
              <a:buClrTx/>
              <a:buSzTx/>
              <a:defRPr/>
            </a:pPr>
            <a:r>
              <a:rPr lang="en-US" b="0" kern="1200" dirty="0">
                <a:solidFill>
                  <a:prstClr val="black"/>
                </a:solidFill>
                <a:ea typeface="+mn-ea"/>
                <a:cs typeface="+mn-cs"/>
              </a:rPr>
              <a:t>In Zambia AI-powered CAD4TB has been deployed through a fleet of seven mobile vans, bringing screening into the community. Over this period, TB case notifications rose by more than 65 percent.</a:t>
            </a:r>
          </a:p>
          <a:p>
            <a:pPr marL="0" indent="0" defTabSz="931774">
              <a:buClrTx/>
              <a:buSzTx/>
              <a:defRPr/>
            </a:pPr>
            <a:endParaRPr lang="en-US" b="0" kern="1200" dirty="0">
              <a:solidFill>
                <a:prstClr val="black"/>
              </a:solidFill>
              <a:ea typeface="+mn-ea"/>
              <a:cs typeface="+mn-cs"/>
            </a:endParaRPr>
          </a:p>
          <a:p>
            <a:pPr marL="0" indent="0" defTabSz="931774">
              <a:buClrTx/>
              <a:buSzTx/>
              <a:defRPr/>
            </a:pPr>
            <a:r>
              <a:rPr lang="en-US" b="0" kern="1200" dirty="0">
                <a:solidFill>
                  <a:prstClr val="black"/>
                </a:solidFill>
                <a:ea typeface="+mn-ea"/>
                <a:cs typeface="+mn-cs"/>
              </a:rPr>
              <a:t>In Rwanda, an AI-based skin-image tool for Mpox is being used by health workers on mobile devices at points of entry, supporting case identification and client tracking as part of pandemic preparedness. </a:t>
            </a:r>
          </a:p>
          <a:p>
            <a:pPr marL="0" indent="0" defTabSz="931774">
              <a:buClrTx/>
              <a:buSzTx/>
              <a:defRPr/>
            </a:pPr>
            <a:endParaRPr lang="en-US" b="0" kern="1200" dirty="0">
              <a:solidFill>
                <a:prstClr val="black"/>
              </a:solidFill>
              <a:ea typeface="+mn-ea"/>
              <a:cs typeface="+mn-cs"/>
            </a:endParaRPr>
          </a:p>
          <a:p>
            <a:pPr marL="0" indent="0" defTabSz="931774">
              <a:buClrTx/>
              <a:buSzTx/>
              <a:defRPr/>
            </a:pPr>
            <a:r>
              <a:rPr lang="en-US" b="0" kern="1200" dirty="0">
                <a:solidFill>
                  <a:prstClr val="black"/>
                </a:solidFill>
                <a:ea typeface="+mn-ea"/>
                <a:cs typeface="+mn-cs"/>
              </a:rPr>
              <a:t>In parallel, a multi-country grant across 14 countries in Eastern Europe and Central Asia is supporting AI tools for HIV: a chat platform for accessing services, an educational tool for civil society, and a continuity-of-care management framework.</a:t>
            </a:r>
          </a:p>
          <a:p>
            <a:pPr marL="0" indent="0" defTabSz="931774">
              <a:buClrTx/>
              <a:buSzTx/>
              <a:defRPr/>
            </a:pPr>
            <a:r>
              <a:rPr lang="en-US" b="0" kern="1200" dirty="0">
                <a:solidFill>
                  <a:prstClr val="black"/>
                </a:solidFill>
                <a:ea typeface="+mn-ea"/>
                <a:cs typeface="+mn-cs"/>
              </a:rPr>
              <a:t>Taken together, these investments show AI moving from proof-of-concept into routine service delivery across multiple diseases and health systems. The evidence base is still maturing and warrants continued evaluation, but the trajectory is towards deployment at scale rather than isolated pilots.</a:t>
            </a:r>
          </a:p>
          <a:p>
            <a:pPr marL="0" indent="0"/>
            <a:endParaRPr dirty="0"/>
          </a:p>
        </p:txBody>
      </p:sp>
      <p:sp>
        <p:nvSpPr>
          <p:cNvPr id="689" name="Google Shape;689;p2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lang="en-US" dirty="0"/>
              <a:t>The GF approach to GC8 aims to scale and embed AI solutions for great impact</a:t>
            </a:r>
          </a:p>
          <a:p>
            <a:pPr marL="0" indent="0"/>
            <a:endParaRPr lang="en-US" dirty="0"/>
          </a:p>
          <a:p>
            <a:pPr marL="0" indent="0"/>
            <a:r>
              <a:rPr lang="en-US" dirty="0"/>
              <a:t>We have included guidance for expanded digital health and AI interventions in our guidance material for GC8. We will support digital infrastructure foundations and interoperable data systems</a:t>
            </a:r>
          </a:p>
          <a:p>
            <a:pPr marL="0" indent="0"/>
            <a:r>
              <a:rPr lang="en-US" dirty="0"/>
              <a:t>These systems must be country owned and aligned to priorities to achieve the funds mission for HTM</a:t>
            </a:r>
          </a:p>
          <a:p>
            <a:pPr marL="0" indent="0"/>
            <a:r>
              <a:rPr lang="en-US" dirty="0"/>
              <a:t>We anticipate a scale up of proven interventions, that will measured by infections prevented, individuals engaged and kept in care, and not by tasks automated.</a:t>
            </a:r>
            <a:endParaRPr dirty="0"/>
          </a:p>
        </p:txBody>
      </p:sp>
      <p:sp>
        <p:nvSpPr>
          <p:cNvPr id="712" name="Google Shape;712;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3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lang="en-US" dirty="0"/>
              <a:t>To close, I bring us back to the conference theme</a:t>
            </a:r>
            <a:endParaRPr dirty="0"/>
          </a:p>
        </p:txBody>
      </p:sp>
      <p:sp>
        <p:nvSpPr>
          <p:cNvPr id="725" name="Google Shape;725;p3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3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lang="en-US" dirty="0"/>
              <a:t>We must rethink what AI must be – shared infrastructure for public good, and not a tool</a:t>
            </a:r>
          </a:p>
          <a:p>
            <a:pPr marL="0" indent="0"/>
            <a:r>
              <a:rPr lang="en-US" dirty="0"/>
              <a:t>We must design for equity from the start</a:t>
            </a:r>
          </a:p>
          <a:p>
            <a:pPr marL="0" indent="0"/>
            <a:r>
              <a:rPr lang="en-US" dirty="0"/>
              <a:t>We must appreciate that AI supplements and does not replace human interaction</a:t>
            </a:r>
          </a:p>
          <a:p>
            <a:pPr marL="0" indent="0"/>
            <a:endParaRPr lang="en-US" dirty="0"/>
          </a:p>
          <a:p>
            <a:pPr marL="0" indent="0"/>
            <a:r>
              <a:rPr lang="en-US" dirty="0"/>
              <a:t>We must rebuild it with dignity and trust, co develop with users, and governance and accountability built in and not bolted on</a:t>
            </a:r>
          </a:p>
          <a:p>
            <a:pPr marL="0" indent="0"/>
            <a:endParaRPr lang="en-US" dirty="0"/>
          </a:p>
          <a:p>
            <a:pPr marL="0" indent="0"/>
            <a:r>
              <a:rPr lang="en-US" dirty="0"/>
              <a:t>We must rise to the promise of AI – a true partner to all stakeholders, there to journey with us as we close on the last mile</a:t>
            </a:r>
          </a:p>
          <a:p>
            <a:pPr marL="0" indent="0"/>
            <a:endParaRPr dirty="0"/>
          </a:p>
        </p:txBody>
      </p:sp>
      <p:sp>
        <p:nvSpPr>
          <p:cNvPr id="730" name="Google Shape;730;p3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a:extLst>
            <a:ext uri="{FF2B5EF4-FFF2-40B4-BE49-F238E27FC236}">
              <a16:creationId xmlns:a16="http://schemas.microsoft.com/office/drawing/2014/main" id="{BC0A39AB-B863-D6D7-EE6C-349B13433717}"/>
            </a:ext>
          </a:extLst>
        </p:cNvPr>
        <p:cNvGrpSpPr/>
        <p:nvPr/>
      </p:nvGrpSpPr>
      <p:grpSpPr>
        <a:xfrm>
          <a:off x="0" y="0"/>
          <a:ext cx="0" cy="0"/>
          <a:chOff x="0" y="0"/>
          <a:chExt cx="0" cy="0"/>
        </a:xfrm>
      </p:grpSpPr>
      <p:sp>
        <p:nvSpPr>
          <p:cNvPr id="724" name="Google Shape;724;p31:notes">
            <a:extLst>
              <a:ext uri="{FF2B5EF4-FFF2-40B4-BE49-F238E27FC236}">
                <a16:creationId xmlns:a16="http://schemas.microsoft.com/office/drawing/2014/main" id="{AE8CAB5C-8A63-B8D0-B87E-E688D193DC21}"/>
              </a:ext>
            </a:extLst>
          </p:cNvPr>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 team mate that we can depend, </a:t>
            </a: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with the partnership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measured by infections </a:t>
            </a: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it helps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prevent, and lives it keeps in care.</a:t>
            </a:r>
            <a:endParaRPr dirty="0"/>
          </a:p>
        </p:txBody>
      </p:sp>
      <p:sp>
        <p:nvSpPr>
          <p:cNvPr id="725" name="Google Shape;725;p31:notes">
            <a:extLst>
              <a:ext uri="{FF2B5EF4-FFF2-40B4-BE49-F238E27FC236}">
                <a16:creationId xmlns:a16="http://schemas.microsoft.com/office/drawing/2014/main" id="{48697CFF-6C03-EDC8-266A-AC5C824D576E}"/>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53530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3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0" name="Google Shape;740;p33: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a:t>Audere</a:t>
            </a:r>
            <a:endParaRPr/>
          </a:p>
          <a:p>
            <a:pPr marL="0" indent="0"/>
            <a:r>
              <a:rPr lang="en-US"/>
              <a:t>CIDRZ</a:t>
            </a:r>
            <a:endParaRPr/>
          </a:p>
          <a:p>
            <a:pPr marL="0" indent="0"/>
            <a:r>
              <a:rPr lang="en-US"/>
              <a:t>The Global Fund</a:t>
            </a:r>
            <a:endParaRPr/>
          </a:p>
          <a:p>
            <a:pPr marL="0" indent="0"/>
            <a:r>
              <a:rPr lang="en-US"/>
              <a:t>International AIDS Society</a:t>
            </a:r>
            <a:endParaRPr/>
          </a:p>
          <a:p>
            <a:pPr marL="0" indent="0"/>
            <a:r>
              <a:rPr lang="en-US"/>
              <a:t>Qure AI</a:t>
            </a:r>
            <a:endParaRPr/>
          </a:p>
          <a:p>
            <a:pPr marL="0" indent="0"/>
            <a:endParaRPr/>
          </a:p>
          <a:p>
            <a:pPr marL="0" indent="0"/>
            <a:r>
              <a:rPr lang="en-US"/>
              <a:t>Individuals</a:t>
            </a:r>
            <a:endParaRPr/>
          </a:p>
          <a:p>
            <a:pPr marL="0" indent="0"/>
            <a:r>
              <a:rPr lang="en-US"/>
              <a:t>Laura Beres</a:t>
            </a:r>
            <a:endParaRPr/>
          </a:p>
          <a:p>
            <a:pPr marL="0" indent="0"/>
            <a:r>
              <a:rPr lang="en-US"/>
              <a:t>Mike Reid</a:t>
            </a:r>
            <a:endParaRPr/>
          </a:p>
          <a:p>
            <a:pPr marL="0" indent="0"/>
            <a:r>
              <a:rPr lang="en-US"/>
              <a:t>Jirair</a:t>
            </a:r>
            <a:endParaRPr/>
          </a:p>
          <a:p>
            <a:pPr marL="0" indent="0"/>
            <a:r>
              <a:rPr lang="en-US"/>
              <a:t>Jacob Mutale</a:t>
            </a:r>
            <a:endParaRPr/>
          </a:p>
          <a:p>
            <a:pPr marL="0" indent="0"/>
            <a:r>
              <a:rPr lang="en-US"/>
              <a:t>Joe Phiri</a:t>
            </a:r>
            <a:endParaRPr/>
          </a:p>
          <a:p>
            <a:pPr marL="0" indent="0"/>
            <a:r>
              <a:rPr lang="en-US"/>
              <a:t>Jill Morse</a:t>
            </a:r>
            <a:endParaRPr/>
          </a:p>
          <a:p>
            <a:pPr marL="0" indent="0"/>
            <a:r>
              <a:rPr lang="en-US"/>
              <a:t>Sarah Morris</a:t>
            </a:r>
            <a:endParaRPr/>
          </a:p>
          <a:p>
            <a:pPr marL="0" indent="0"/>
            <a:r>
              <a:rPr lang="en-US"/>
              <a:t>Dino Rech</a:t>
            </a:r>
            <a:endParaRPr/>
          </a:p>
          <a:p>
            <a:pPr marL="0" indent="0"/>
            <a:r>
              <a:rPr lang="en-US"/>
              <a:t>Poonam Aundhekar</a:t>
            </a:r>
            <a:endParaRPr/>
          </a:p>
          <a:p>
            <a:pPr marL="0" indent="0"/>
            <a:r>
              <a:rPr lang="en-US"/>
              <a:t>Shibu Vijayan</a:t>
            </a:r>
            <a:endParaRPr/>
          </a:p>
          <a:p>
            <a:pPr marL="0" indent="0"/>
            <a:r>
              <a:rPr lang="en-US"/>
              <a:t>Aditi</a:t>
            </a:r>
            <a:endParaRPr/>
          </a:p>
          <a:p>
            <a:pPr marL="0" indent="0"/>
            <a:r>
              <a:rPr lang="en-US"/>
              <a:t>Amir Shroufi</a:t>
            </a:r>
            <a:endParaRPr/>
          </a:p>
          <a:p>
            <a:pPr marL="0" indent="0"/>
            <a:endParaRPr/>
          </a:p>
        </p:txBody>
      </p:sp>
      <p:sp>
        <p:nvSpPr>
          <p:cNvPr id="741" name="Google Shape;741;p33: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4"/>
        <p:cNvGrpSpPr/>
        <p:nvPr/>
      </p:nvGrpSpPr>
      <p:grpSpPr>
        <a:xfrm>
          <a:off x="0" y="0"/>
          <a:ext cx="0" cy="0"/>
          <a:chOff x="0" y="0"/>
          <a:chExt cx="0" cy="0"/>
        </a:xfrm>
      </p:grpSpPr>
      <p:sp>
        <p:nvSpPr>
          <p:cNvPr id="15" name="Google Shape;15;p36"/>
          <p:cNvSpPr/>
          <p:nvPr/>
        </p:nvSpPr>
        <p:spPr>
          <a:xfrm>
            <a:off x="0" y="0"/>
            <a:ext cx="12192000" cy="16652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6" name="Google Shape;16;p36"/>
          <p:cNvSpPr txBox="1">
            <a:spLocks noGrp="1"/>
          </p:cNvSpPr>
          <p:nvPr>
            <p:ph type="title"/>
          </p:nvPr>
        </p:nvSpPr>
        <p:spPr>
          <a:xfrm>
            <a:off x="442913" y="441325"/>
            <a:ext cx="8891914"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6"/>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8" name="Google Shape;18;p36"/>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pic>
        <p:nvPicPr>
          <p:cNvPr id="19" name="Google Shape;19;p36"/>
          <p:cNvPicPr preferRelativeResize="0"/>
          <p:nvPr/>
        </p:nvPicPr>
        <p:blipFill rotWithShape="1">
          <a:blip r:embed="rId2">
            <a:alphaModFix/>
          </a:blip>
          <a:srcRect/>
          <a:stretch/>
        </p:blipFill>
        <p:spPr>
          <a:xfrm>
            <a:off x="9641299" y="248555"/>
            <a:ext cx="2328312" cy="1499182"/>
          </a:xfrm>
          <a:prstGeom prst="rect">
            <a:avLst/>
          </a:prstGeom>
          <a:noFill/>
          <a:ln>
            <a:noFill/>
          </a:ln>
        </p:spPr>
      </p:pic>
      <p:sp>
        <p:nvSpPr>
          <p:cNvPr id="20" name="Google Shape;20;p36"/>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21" name="Google Shape;21;p36"/>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2"/>
        <p:cNvGrpSpPr/>
        <p:nvPr/>
      </p:nvGrpSpPr>
      <p:grpSpPr>
        <a:xfrm>
          <a:off x="0" y="0"/>
          <a:ext cx="0" cy="0"/>
          <a:chOff x="0" y="0"/>
          <a:chExt cx="0" cy="0"/>
        </a:xfrm>
      </p:grpSpPr>
      <p:sp>
        <p:nvSpPr>
          <p:cNvPr id="23" name="Google Shape;23;p37"/>
          <p:cNvSpPr txBox="1">
            <a:spLocks noGrp="1"/>
          </p:cNvSpPr>
          <p:nvPr>
            <p:ph type="title"/>
          </p:nvPr>
        </p:nvSpPr>
        <p:spPr>
          <a:xfrm>
            <a:off x="4116391" y="441325"/>
            <a:ext cx="7357341"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7"/>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pic>
        <p:nvPicPr>
          <p:cNvPr id="25" name="Google Shape;25;p37"/>
          <p:cNvPicPr preferRelativeResize="0"/>
          <p:nvPr/>
        </p:nvPicPr>
        <p:blipFill rotWithShape="1">
          <a:blip r:embed="rId2">
            <a:alphaModFix/>
          </a:blip>
          <a:srcRect/>
          <a:stretch/>
        </p:blipFill>
        <p:spPr>
          <a:xfrm>
            <a:off x="127306" y="4037048"/>
            <a:ext cx="3585484" cy="2308665"/>
          </a:xfrm>
          <a:prstGeom prst="rect">
            <a:avLst/>
          </a:prstGeom>
          <a:noFill/>
          <a:ln>
            <a:noFill/>
          </a:ln>
        </p:spPr>
      </p:pic>
      <p:pic>
        <p:nvPicPr>
          <p:cNvPr id="26" name="Google Shape;26;p37"/>
          <p:cNvPicPr preferRelativeResize="0"/>
          <p:nvPr/>
        </p:nvPicPr>
        <p:blipFill rotWithShape="1">
          <a:blip r:embed="rId3">
            <a:alphaModFix/>
          </a:blip>
          <a:srcRect/>
          <a:stretch/>
        </p:blipFill>
        <p:spPr>
          <a:xfrm>
            <a:off x="0" y="0"/>
            <a:ext cx="4059534" cy="3696086"/>
          </a:xfrm>
          <a:prstGeom prst="rect">
            <a:avLst/>
          </a:prstGeom>
          <a:noFill/>
          <a:ln>
            <a:noFill/>
          </a:ln>
        </p:spPr>
      </p:pic>
      <p:sp>
        <p:nvSpPr>
          <p:cNvPr id="27" name="Google Shape;27;p37"/>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28" name="Google Shape;28;p37"/>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
        <p:cNvGrpSpPr/>
        <p:nvPr/>
      </p:nvGrpSpPr>
      <p:grpSpPr>
        <a:xfrm>
          <a:off x="0" y="0"/>
          <a:ext cx="0" cy="0"/>
          <a:chOff x="0" y="0"/>
          <a:chExt cx="0" cy="0"/>
        </a:xfrm>
      </p:grpSpPr>
      <p:sp>
        <p:nvSpPr>
          <p:cNvPr id="30" name="Google Shape;30;p38"/>
          <p:cNvSpPr txBox="1">
            <a:spLocks noGrp="1"/>
          </p:cNvSpPr>
          <p:nvPr>
            <p:ph type="body" idx="1"/>
          </p:nvPr>
        </p:nvSpPr>
        <p:spPr>
          <a:xfrm>
            <a:off x="4116388" y="2097091"/>
            <a:ext cx="7632704"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Font typeface="Courier New"/>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8"/>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8"/>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33" name="Google Shape;33;p38"/>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34" name="Google Shape;34;p38"/>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with Caption">
  <p:cSld name="Image with Caption">
    <p:spTree>
      <p:nvGrpSpPr>
        <p:cNvPr id="1" name="Shape 35"/>
        <p:cNvGrpSpPr/>
        <p:nvPr/>
      </p:nvGrpSpPr>
      <p:grpSpPr>
        <a:xfrm>
          <a:off x="0" y="0"/>
          <a:ext cx="0" cy="0"/>
          <a:chOff x="0" y="0"/>
          <a:chExt cx="0" cy="0"/>
        </a:xfrm>
      </p:grpSpPr>
      <p:pic>
        <p:nvPicPr>
          <p:cNvPr id="36" name="Google Shape;36;p39"/>
          <p:cNvPicPr preferRelativeResize="0"/>
          <p:nvPr/>
        </p:nvPicPr>
        <p:blipFill rotWithShape="1">
          <a:blip r:embed="rId2">
            <a:alphaModFix/>
          </a:blip>
          <a:srcRect/>
          <a:stretch/>
        </p:blipFill>
        <p:spPr>
          <a:xfrm>
            <a:off x="8075613" y="0"/>
            <a:ext cx="4114800" cy="6858000"/>
          </a:xfrm>
          <a:prstGeom prst="rect">
            <a:avLst/>
          </a:prstGeom>
          <a:noFill/>
          <a:ln>
            <a:noFill/>
          </a:ln>
        </p:spPr>
      </p:pic>
      <p:sp>
        <p:nvSpPr>
          <p:cNvPr id="37" name="Google Shape;37;p39"/>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9"/>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40" name="Google Shape;40;p39"/>
          <p:cNvSpPr>
            <a:spLocks noGrp="1"/>
          </p:cNvSpPr>
          <p:nvPr>
            <p:ph type="pic" idx="2"/>
          </p:nvPr>
        </p:nvSpPr>
        <p:spPr>
          <a:xfrm>
            <a:off x="6483328" y="979714"/>
            <a:ext cx="4734000" cy="4898572"/>
          </a:xfrm>
          <a:prstGeom prst="rect">
            <a:avLst/>
          </a:prstGeom>
          <a:solidFill>
            <a:schemeClr val="dk2"/>
          </a:solidFill>
          <a:ln>
            <a:noFill/>
          </a:ln>
        </p:spPr>
        <p:txBody>
          <a:bodyPr/>
          <a:lstStyle/>
          <a:p>
            <a:endParaRPr lang="en-US"/>
          </a:p>
        </p:txBody>
      </p:sp>
      <p:sp>
        <p:nvSpPr>
          <p:cNvPr id="41" name="Google Shape;41;p3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42" name="Google Shape;42;p39"/>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43" name="Google Shape;43;p39"/>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44"/>
        <p:cNvGrpSpPr/>
        <p:nvPr/>
      </p:nvGrpSpPr>
      <p:grpSpPr>
        <a:xfrm>
          <a:off x="0" y="0"/>
          <a:ext cx="0" cy="0"/>
          <a:chOff x="0" y="0"/>
          <a:chExt cx="0" cy="0"/>
        </a:xfrm>
      </p:grpSpPr>
      <p:sp>
        <p:nvSpPr>
          <p:cNvPr id="45" name="Google Shape;45;p40"/>
          <p:cNvSpPr txBox="1">
            <a:spLocks noGrp="1"/>
          </p:cNvSpPr>
          <p:nvPr>
            <p:ph type="body" idx="1"/>
          </p:nvPr>
        </p:nvSpPr>
        <p:spPr>
          <a:xfrm>
            <a:off x="442913" y="2997201"/>
            <a:ext cx="5437187" cy="3203574"/>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0"/>
          <p:cNvSpPr txBox="1">
            <a:spLocks noGrp="1"/>
          </p:cNvSpPr>
          <p:nvPr>
            <p:ph type="body" idx="2"/>
          </p:nvPr>
        </p:nvSpPr>
        <p:spPr>
          <a:xfrm>
            <a:off x="6311903" y="3006253"/>
            <a:ext cx="5437188" cy="319452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0"/>
          <p:cNvSpPr txBox="1">
            <a:spLocks noGrp="1"/>
          </p:cNvSpPr>
          <p:nvPr>
            <p:ph type="body" idx="3"/>
          </p:nvPr>
        </p:nvSpPr>
        <p:spPr>
          <a:xfrm>
            <a:off x="442913" y="2097088"/>
            <a:ext cx="5437187" cy="647700"/>
          </a:xfrm>
          <a:prstGeom prst="rect">
            <a:avLst/>
          </a:prstGeom>
          <a:noFill/>
          <a:ln>
            <a:noFill/>
          </a:ln>
        </p:spPr>
        <p:txBody>
          <a:bodyPr spcFirstLastPara="1" wrap="square" lIns="0" tIns="0" rIns="0" bIns="0" anchor="b" anchorCtr="0">
            <a:normAutofit/>
          </a:bodyPr>
          <a:lstStyle>
            <a:lvl1pPr marL="457200" marR="0" lvl="0" indent="-228600" algn="l">
              <a:lnSpc>
                <a:spcPct val="90000"/>
              </a:lnSpc>
              <a:spcBef>
                <a:spcPts val="1000"/>
              </a:spcBef>
              <a:spcAft>
                <a:spcPts val="0"/>
              </a:spcAft>
              <a:buClr>
                <a:schemeClr val="accent1"/>
              </a:buClr>
              <a:buSzPts val="1800"/>
              <a:buFont typeface="Arial"/>
              <a:buNone/>
              <a:defRPr sz="1800" b="1" i="0">
                <a:solidFill>
                  <a:schemeClr val="accen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40"/>
          <p:cNvSpPr txBox="1">
            <a:spLocks noGrp="1"/>
          </p:cNvSpPr>
          <p:nvPr>
            <p:ph type="body" idx="4"/>
          </p:nvPr>
        </p:nvSpPr>
        <p:spPr>
          <a:xfrm>
            <a:off x="6311903" y="2097088"/>
            <a:ext cx="5437188" cy="647700"/>
          </a:xfrm>
          <a:prstGeom prst="rect">
            <a:avLst/>
          </a:prstGeom>
          <a:noFill/>
          <a:ln>
            <a:noFill/>
          </a:ln>
        </p:spPr>
        <p:txBody>
          <a:bodyPr spcFirstLastPara="1" wrap="square" lIns="0" tIns="0" rIns="0" bIns="0" anchor="b" anchorCtr="0">
            <a:normAutofit/>
          </a:bodyPr>
          <a:lstStyle>
            <a:lvl1pPr marL="457200" lvl="0" indent="-228600" algn="l">
              <a:lnSpc>
                <a:spcPct val="110000"/>
              </a:lnSpc>
              <a:spcBef>
                <a:spcPts val="1000"/>
              </a:spcBef>
              <a:spcAft>
                <a:spcPts val="0"/>
              </a:spcAft>
              <a:buClr>
                <a:schemeClr val="accent1"/>
              </a:buClr>
              <a:buSzPts val="1800"/>
              <a:buNone/>
              <a:defRPr sz="1800" b="1" i="0">
                <a:solidFill>
                  <a:schemeClr val="accen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0"/>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40"/>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51" name="Google Shape;51;p40"/>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52" name="Google Shape;52;p40"/>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53" name="Google Shape;53;p40"/>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54"/>
        <p:cNvGrpSpPr/>
        <p:nvPr/>
      </p:nvGrpSpPr>
      <p:grpSpPr>
        <a:xfrm>
          <a:off x="0" y="0"/>
          <a:ext cx="0" cy="0"/>
          <a:chOff x="0" y="0"/>
          <a:chExt cx="0" cy="0"/>
        </a:xfrm>
      </p:grpSpPr>
      <p:sp>
        <p:nvSpPr>
          <p:cNvPr id="55" name="Google Shape;55;p41"/>
          <p:cNvSpPr txBox="1">
            <a:spLocks noGrp="1"/>
          </p:cNvSpPr>
          <p:nvPr>
            <p:ph type="body" idx="1"/>
          </p:nvPr>
        </p:nvSpPr>
        <p:spPr>
          <a:xfrm>
            <a:off x="442913" y="2097089"/>
            <a:ext cx="5437187" cy="4103686"/>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41"/>
          <p:cNvSpPr txBox="1">
            <a:spLocks noGrp="1"/>
          </p:cNvSpPr>
          <p:nvPr>
            <p:ph type="body" idx="2"/>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41"/>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41"/>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59" name="Google Shape;59;p41"/>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60" name="Google Shape;60;p41"/>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61" name="Google Shape;61;p41"/>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no pattern)">
  <p:cSld name="Title and Content (no pattern)">
    <p:spTree>
      <p:nvGrpSpPr>
        <p:cNvPr id="1" name="Shape 62"/>
        <p:cNvGrpSpPr/>
        <p:nvPr/>
      </p:nvGrpSpPr>
      <p:grpSpPr>
        <a:xfrm>
          <a:off x="0" y="0"/>
          <a:ext cx="0" cy="0"/>
          <a:chOff x="0" y="0"/>
          <a:chExt cx="0" cy="0"/>
        </a:xfrm>
      </p:grpSpPr>
      <p:sp>
        <p:nvSpPr>
          <p:cNvPr id="63" name="Google Shape;63;p42"/>
          <p:cNvSpPr/>
          <p:nvPr/>
        </p:nvSpPr>
        <p:spPr>
          <a:xfrm>
            <a:off x="0" y="0"/>
            <a:ext cx="12192000" cy="16652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64" name="Google Shape;64;p42"/>
          <p:cNvSpPr txBox="1">
            <a:spLocks noGrp="1"/>
          </p:cNvSpPr>
          <p:nvPr>
            <p:ph type="body" idx="1"/>
          </p:nvPr>
        </p:nvSpPr>
        <p:spPr>
          <a:xfrm>
            <a:off x="442917" y="2097091"/>
            <a:ext cx="11306175"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Font typeface="Courier New"/>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42"/>
          <p:cNvSpPr txBox="1">
            <a:spLocks noGrp="1"/>
          </p:cNvSpPr>
          <p:nvPr>
            <p:ph type="title"/>
          </p:nvPr>
        </p:nvSpPr>
        <p:spPr>
          <a:xfrm>
            <a:off x="442913" y="441325"/>
            <a:ext cx="8891918"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42"/>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pic>
        <p:nvPicPr>
          <p:cNvPr id="67" name="Google Shape;67;p42"/>
          <p:cNvPicPr preferRelativeResize="0"/>
          <p:nvPr/>
        </p:nvPicPr>
        <p:blipFill rotWithShape="1">
          <a:blip r:embed="rId2">
            <a:alphaModFix/>
          </a:blip>
          <a:srcRect/>
          <a:stretch/>
        </p:blipFill>
        <p:spPr>
          <a:xfrm>
            <a:off x="10025891" y="207065"/>
            <a:ext cx="1769829" cy="1318904"/>
          </a:xfrm>
          <a:prstGeom prst="rect">
            <a:avLst/>
          </a:prstGeom>
          <a:noFill/>
          <a:ln>
            <a:noFill/>
          </a:ln>
        </p:spPr>
      </p:pic>
      <p:sp>
        <p:nvSpPr>
          <p:cNvPr id="68" name="Google Shape;68;p42"/>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pic>
        <p:nvPicPr>
          <p:cNvPr id="69" name="Google Shape;69;p42"/>
          <p:cNvPicPr preferRelativeResize="0"/>
          <p:nvPr/>
        </p:nvPicPr>
        <p:blipFill rotWithShape="1">
          <a:blip r:embed="rId3">
            <a:alphaModFix/>
          </a:blip>
          <a:srcRect/>
          <a:stretch/>
        </p:blipFill>
        <p:spPr>
          <a:xfrm>
            <a:off x="9641299" y="248555"/>
            <a:ext cx="2328312" cy="1499182"/>
          </a:xfrm>
          <a:prstGeom prst="rect">
            <a:avLst/>
          </a:prstGeom>
          <a:noFill/>
          <a:ln>
            <a:noFill/>
          </a:ln>
        </p:spPr>
      </p:pic>
      <p:sp>
        <p:nvSpPr>
          <p:cNvPr id="70" name="Google Shape;70;p42"/>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71" name="Google Shape;71;p42"/>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Text 3">
  <p:cSld name="Content with Text 3">
    <p:spTree>
      <p:nvGrpSpPr>
        <p:cNvPr id="1" name="Shape 72"/>
        <p:cNvGrpSpPr/>
        <p:nvPr/>
      </p:nvGrpSpPr>
      <p:grpSpPr>
        <a:xfrm>
          <a:off x="0" y="0"/>
          <a:ext cx="0" cy="0"/>
          <a:chOff x="0" y="0"/>
          <a:chExt cx="0" cy="0"/>
        </a:xfrm>
      </p:grpSpPr>
      <p:sp>
        <p:nvSpPr>
          <p:cNvPr id="73" name="Google Shape;73;p43"/>
          <p:cNvSpPr txBox="1">
            <a:spLocks noGrp="1"/>
          </p:cNvSpPr>
          <p:nvPr>
            <p:ph type="body" idx="1"/>
          </p:nvPr>
        </p:nvSpPr>
        <p:spPr>
          <a:xfrm>
            <a:off x="6311900" y="2097089"/>
            <a:ext cx="5437191"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43"/>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76" name="Google Shape;76;p43"/>
          <p:cNvSpPr txBox="1">
            <a:spLocks noGrp="1"/>
          </p:cNvSpPr>
          <p:nvPr>
            <p:ph type="body" idx="2"/>
          </p:nvPr>
        </p:nvSpPr>
        <p:spPr>
          <a:xfrm>
            <a:off x="442913" y="2097088"/>
            <a:ext cx="5437187"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78" name="Google Shape;78;p43"/>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79" name="Google Shape;79;p43"/>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Text">
  <p:cSld name="Content with Text">
    <p:spTree>
      <p:nvGrpSpPr>
        <p:cNvPr id="1" name="Shape 80"/>
        <p:cNvGrpSpPr/>
        <p:nvPr/>
      </p:nvGrpSpPr>
      <p:grpSpPr>
        <a:xfrm>
          <a:off x="0" y="0"/>
          <a:ext cx="0" cy="0"/>
          <a:chOff x="0" y="0"/>
          <a:chExt cx="0" cy="0"/>
        </a:xfrm>
      </p:grpSpPr>
      <p:sp>
        <p:nvSpPr>
          <p:cNvPr id="81" name="Google Shape;81;p44"/>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44"/>
          <p:cNvSpPr txBox="1">
            <a:spLocks noGrp="1"/>
          </p:cNvSpPr>
          <p:nvPr>
            <p:ph type="body" idx="2"/>
          </p:nvPr>
        </p:nvSpPr>
        <p:spPr>
          <a:xfrm>
            <a:off x="6311903" y="441325"/>
            <a:ext cx="5437188" cy="5759450"/>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4"/>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4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85" name="Google Shape;85;p4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86" name="Google Shape;86;p44"/>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87" name="Google Shape;87;p44"/>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Text 2">
  <p:cSld name="Content with Text 2">
    <p:spTree>
      <p:nvGrpSpPr>
        <p:cNvPr id="1" name="Shape 88"/>
        <p:cNvGrpSpPr/>
        <p:nvPr/>
      </p:nvGrpSpPr>
      <p:grpSpPr>
        <a:xfrm>
          <a:off x="0" y="0"/>
          <a:ext cx="0" cy="0"/>
          <a:chOff x="0" y="0"/>
          <a:chExt cx="0" cy="0"/>
        </a:xfrm>
      </p:grpSpPr>
      <p:sp>
        <p:nvSpPr>
          <p:cNvPr id="89" name="Google Shape;89;p45"/>
          <p:cNvSpPr txBox="1">
            <a:spLocks noGrp="1"/>
          </p:cNvSpPr>
          <p:nvPr>
            <p:ph type="body" idx="1"/>
          </p:nvPr>
        </p:nvSpPr>
        <p:spPr>
          <a:xfrm>
            <a:off x="4116388" y="2097089"/>
            <a:ext cx="7632703"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45"/>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4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92" name="Google Shape;92;p45"/>
          <p:cNvSpPr txBox="1">
            <a:spLocks noGrp="1"/>
          </p:cNvSpPr>
          <p:nvPr>
            <p:ph type="body" idx="2"/>
          </p:nvPr>
        </p:nvSpPr>
        <p:spPr>
          <a:xfrm>
            <a:off x="442913" y="2097088"/>
            <a:ext cx="3368799"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4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94" name="Google Shape;94;p45"/>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95" name="Google Shape;95;p45"/>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02"/>
        <p:cNvGrpSpPr/>
        <p:nvPr/>
      </p:nvGrpSpPr>
      <p:grpSpPr>
        <a:xfrm>
          <a:off x="0" y="0"/>
          <a:ext cx="0" cy="0"/>
          <a:chOff x="0" y="0"/>
          <a:chExt cx="0" cy="0"/>
        </a:xfrm>
      </p:grpSpPr>
      <p:sp>
        <p:nvSpPr>
          <p:cNvPr id="103" name="Google Shape;103;p47"/>
          <p:cNvSpPr txBox="1">
            <a:spLocks noGrp="1"/>
          </p:cNvSpPr>
          <p:nvPr>
            <p:ph type="title"/>
          </p:nvPr>
        </p:nvSpPr>
        <p:spPr>
          <a:xfrm>
            <a:off x="4116391" y="441325"/>
            <a:ext cx="7632700"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47"/>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05" name="Google Shape;105;p47"/>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06" name="Google Shape;106;p47"/>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107" name="Google Shape;107;p47"/>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108"/>
        <p:cNvGrpSpPr/>
        <p:nvPr/>
      </p:nvGrpSpPr>
      <p:grpSpPr>
        <a:xfrm>
          <a:off x="0" y="0"/>
          <a:ext cx="0" cy="0"/>
          <a:chOff x="0" y="0"/>
          <a:chExt cx="0" cy="0"/>
        </a:xfrm>
      </p:grpSpPr>
      <p:sp>
        <p:nvSpPr>
          <p:cNvPr id="109" name="Google Shape;109;p48"/>
          <p:cNvSpPr txBox="1">
            <a:spLocks noGrp="1"/>
          </p:cNvSpPr>
          <p:nvPr>
            <p:ph type="title"/>
          </p:nvPr>
        </p:nvSpPr>
        <p:spPr>
          <a:xfrm>
            <a:off x="4116391" y="441325"/>
            <a:ext cx="7632700"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48"/>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11" name="Google Shape;111;p48"/>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12" name="Google Shape;112;p48"/>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113" name="Google Shape;113;p48"/>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Text 4">
  <p:cSld name="Content with Text 4">
    <p:spTree>
      <p:nvGrpSpPr>
        <p:cNvPr id="1" name="Shape 114"/>
        <p:cNvGrpSpPr/>
        <p:nvPr/>
      </p:nvGrpSpPr>
      <p:grpSpPr>
        <a:xfrm>
          <a:off x="0" y="0"/>
          <a:ext cx="0" cy="0"/>
          <a:chOff x="0" y="0"/>
          <a:chExt cx="0" cy="0"/>
        </a:xfrm>
      </p:grpSpPr>
      <p:sp>
        <p:nvSpPr>
          <p:cNvPr id="115" name="Google Shape;115;p49"/>
          <p:cNvSpPr txBox="1">
            <a:spLocks noGrp="1"/>
          </p:cNvSpPr>
          <p:nvPr>
            <p:ph type="body" idx="1"/>
          </p:nvPr>
        </p:nvSpPr>
        <p:spPr>
          <a:xfrm>
            <a:off x="8075613" y="2097089"/>
            <a:ext cx="3673478"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49"/>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4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18" name="Google Shape;118;p49"/>
          <p:cNvSpPr txBox="1">
            <a:spLocks noGrp="1"/>
          </p:cNvSpPr>
          <p:nvPr>
            <p:ph type="body" idx="2"/>
          </p:nvPr>
        </p:nvSpPr>
        <p:spPr>
          <a:xfrm>
            <a:off x="442913" y="2097088"/>
            <a:ext cx="7200900"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4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20" name="Google Shape;120;p49"/>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21" name="Google Shape;121;p49"/>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with Caption 2">
  <p:cSld name="Image with Caption 2">
    <p:spTree>
      <p:nvGrpSpPr>
        <p:cNvPr id="1" name="Shape 122"/>
        <p:cNvGrpSpPr/>
        <p:nvPr/>
      </p:nvGrpSpPr>
      <p:grpSpPr>
        <a:xfrm>
          <a:off x="0" y="0"/>
          <a:ext cx="0" cy="0"/>
          <a:chOff x="0" y="0"/>
          <a:chExt cx="0" cy="0"/>
        </a:xfrm>
      </p:grpSpPr>
      <p:pic>
        <p:nvPicPr>
          <p:cNvPr id="123" name="Google Shape;123;p50"/>
          <p:cNvPicPr preferRelativeResize="0"/>
          <p:nvPr/>
        </p:nvPicPr>
        <p:blipFill rotWithShape="1">
          <a:blip r:embed="rId2">
            <a:alphaModFix/>
          </a:blip>
          <a:srcRect/>
          <a:stretch/>
        </p:blipFill>
        <p:spPr>
          <a:xfrm>
            <a:off x="8075613" y="0"/>
            <a:ext cx="4114800" cy="6858000"/>
          </a:xfrm>
          <a:prstGeom prst="rect">
            <a:avLst/>
          </a:prstGeom>
          <a:noFill/>
          <a:ln>
            <a:noFill/>
          </a:ln>
        </p:spPr>
      </p:pic>
      <p:sp>
        <p:nvSpPr>
          <p:cNvPr id="124" name="Google Shape;124;p50"/>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50"/>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50"/>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27" name="Google Shape;127;p50"/>
          <p:cNvSpPr>
            <a:spLocks noGrp="1"/>
          </p:cNvSpPr>
          <p:nvPr>
            <p:ph type="pic" idx="2"/>
          </p:nvPr>
        </p:nvSpPr>
        <p:spPr>
          <a:xfrm>
            <a:off x="6474702" y="979714"/>
            <a:ext cx="4734000" cy="4898572"/>
          </a:xfrm>
          <a:prstGeom prst="rect">
            <a:avLst/>
          </a:prstGeom>
          <a:solidFill>
            <a:schemeClr val="accent2"/>
          </a:solidFill>
          <a:ln>
            <a:noFill/>
          </a:ln>
        </p:spPr>
      </p:sp>
      <p:sp>
        <p:nvSpPr>
          <p:cNvPr id="128" name="Google Shape;128;p50"/>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29" name="Google Shape;129;p50"/>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30" name="Google Shape;130;p50"/>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and Content - Pattern 1">
  <p:cSld name="Image and Content - Pattern 1">
    <p:spTree>
      <p:nvGrpSpPr>
        <p:cNvPr id="1" name="Shape 131"/>
        <p:cNvGrpSpPr/>
        <p:nvPr/>
      </p:nvGrpSpPr>
      <p:grpSpPr>
        <a:xfrm>
          <a:off x="0" y="0"/>
          <a:ext cx="0" cy="0"/>
          <a:chOff x="0" y="0"/>
          <a:chExt cx="0" cy="0"/>
        </a:xfrm>
      </p:grpSpPr>
      <p:pic>
        <p:nvPicPr>
          <p:cNvPr id="132" name="Google Shape;132;p51"/>
          <p:cNvPicPr preferRelativeResize="0"/>
          <p:nvPr/>
        </p:nvPicPr>
        <p:blipFill rotWithShape="1">
          <a:blip r:embed="rId2">
            <a:alphaModFix/>
          </a:blip>
          <a:srcRect/>
          <a:stretch/>
        </p:blipFill>
        <p:spPr>
          <a:xfrm>
            <a:off x="0" y="2994408"/>
            <a:ext cx="3738959" cy="3863591"/>
          </a:xfrm>
          <a:prstGeom prst="rect">
            <a:avLst/>
          </a:prstGeom>
          <a:noFill/>
          <a:ln>
            <a:noFill/>
          </a:ln>
        </p:spPr>
      </p:pic>
      <p:sp>
        <p:nvSpPr>
          <p:cNvPr id="133" name="Google Shape;133;p51"/>
          <p:cNvSpPr txBox="1">
            <a:spLocks noGrp="1"/>
          </p:cNvSpPr>
          <p:nvPr>
            <p:ph type="body" idx="1"/>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51"/>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51"/>
          <p:cNvSpPr>
            <a:spLocks noGrp="1"/>
          </p:cNvSpPr>
          <p:nvPr>
            <p:ph type="pic" idx="2"/>
          </p:nvPr>
        </p:nvSpPr>
        <p:spPr>
          <a:xfrm>
            <a:off x="1188000" y="2098800"/>
            <a:ext cx="4690800" cy="3571200"/>
          </a:xfrm>
          <a:prstGeom prst="rect">
            <a:avLst/>
          </a:prstGeom>
          <a:solidFill>
            <a:schemeClr val="dk2"/>
          </a:solidFill>
          <a:ln>
            <a:noFill/>
          </a:ln>
        </p:spPr>
      </p:sp>
      <p:sp>
        <p:nvSpPr>
          <p:cNvPr id="136" name="Google Shape;136;p51"/>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37" name="Google Shape;137;p51"/>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and Content - Pattern 2">
  <p:cSld name="Image and Content - Pattern 2">
    <p:spTree>
      <p:nvGrpSpPr>
        <p:cNvPr id="1" name="Shape 138"/>
        <p:cNvGrpSpPr/>
        <p:nvPr/>
      </p:nvGrpSpPr>
      <p:grpSpPr>
        <a:xfrm>
          <a:off x="0" y="0"/>
          <a:ext cx="0" cy="0"/>
          <a:chOff x="0" y="0"/>
          <a:chExt cx="0" cy="0"/>
        </a:xfrm>
      </p:grpSpPr>
      <p:pic>
        <p:nvPicPr>
          <p:cNvPr id="139" name="Google Shape;139;p52"/>
          <p:cNvPicPr preferRelativeResize="0"/>
          <p:nvPr/>
        </p:nvPicPr>
        <p:blipFill rotWithShape="1">
          <a:blip r:embed="rId2">
            <a:alphaModFix/>
          </a:blip>
          <a:srcRect/>
          <a:stretch/>
        </p:blipFill>
        <p:spPr>
          <a:xfrm>
            <a:off x="0" y="2960642"/>
            <a:ext cx="4280598" cy="3897357"/>
          </a:xfrm>
          <a:prstGeom prst="rect">
            <a:avLst/>
          </a:prstGeom>
          <a:noFill/>
          <a:ln>
            <a:noFill/>
          </a:ln>
        </p:spPr>
      </p:pic>
      <p:sp>
        <p:nvSpPr>
          <p:cNvPr id="140" name="Google Shape;140;p52"/>
          <p:cNvSpPr txBox="1">
            <a:spLocks noGrp="1"/>
          </p:cNvSpPr>
          <p:nvPr>
            <p:ph type="body" idx="1"/>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1" name="Google Shape;141;p52"/>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2"/>
          <p:cNvSpPr>
            <a:spLocks noGrp="1"/>
          </p:cNvSpPr>
          <p:nvPr>
            <p:ph type="pic" idx="2"/>
          </p:nvPr>
        </p:nvSpPr>
        <p:spPr>
          <a:xfrm>
            <a:off x="1188719" y="2098800"/>
            <a:ext cx="4690800" cy="3571200"/>
          </a:xfrm>
          <a:prstGeom prst="rect">
            <a:avLst/>
          </a:prstGeom>
          <a:solidFill>
            <a:schemeClr val="accent2"/>
          </a:solidFill>
          <a:ln>
            <a:noFill/>
          </a:ln>
        </p:spPr>
      </p:sp>
      <p:sp>
        <p:nvSpPr>
          <p:cNvPr id="143" name="Google Shape;143;p52"/>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44" name="Google Shape;144;p52"/>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and Content">
  <p:cSld name="Image and Content">
    <p:spTree>
      <p:nvGrpSpPr>
        <p:cNvPr id="1" name="Shape 145"/>
        <p:cNvGrpSpPr/>
        <p:nvPr/>
      </p:nvGrpSpPr>
      <p:grpSpPr>
        <a:xfrm>
          <a:off x="0" y="0"/>
          <a:ext cx="0" cy="0"/>
          <a:chOff x="0" y="0"/>
          <a:chExt cx="0" cy="0"/>
        </a:xfrm>
      </p:grpSpPr>
      <p:sp>
        <p:nvSpPr>
          <p:cNvPr id="146" name="Google Shape;146;p53"/>
          <p:cNvSpPr txBox="1">
            <a:spLocks noGrp="1"/>
          </p:cNvSpPr>
          <p:nvPr>
            <p:ph type="body" idx="1"/>
          </p:nvPr>
        </p:nvSpPr>
        <p:spPr>
          <a:xfrm>
            <a:off x="442913" y="2097089"/>
            <a:ext cx="5437187" cy="4103686"/>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53"/>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53"/>
          <p:cNvSpPr>
            <a:spLocks noGrp="1"/>
          </p:cNvSpPr>
          <p:nvPr>
            <p:ph type="pic" idx="2"/>
          </p:nvPr>
        </p:nvSpPr>
        <p:spPr>
          <a:xfrm>
            <a:off x="6311903" y="2097091"/>
            <a:ext cx="5437188" cy="4103687"/>
          </a:xfrm>
          <a:prstGeom prst="rect">
            <a:avLst/>
          </a:prstGeom>
          <a:solidFill>
            <a:schemeClr val="accent2"/>
          </a:solidFill>
          <a:ln>
            <a:noFill/>
          </a:ln>
        </p:spPr>
      </p:sp>
      <p:sp>
        <p:nvSpPr>
          <p:cNvPr id="149" name="Google Shape;149;p5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50" name="Google Shape;150;p5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51" name="Google Shape;151;p53"/>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52" name="Google Shape;152;p53"/>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Full slide quote">
  <p:cSld name="Full slide quote">
    <p:spTree>
      <p:nvGrpSpPr>
        <p:cNvPr id="1" name="Shape 153"/>
        <p:cNvGrpSpPr/>
        <p:nvPr/>
      </p:nvGrpSpPr>
      <p:grpSpPr>
        <a:xfrm>
          <a:off x="0" y="0"/>
          <a:ext cx="0" cy="0"/>
          <a:chOff x="0" y="0"/>
          <a:chExt cx="0" cy="0"/>
        </a:xfrm>
      </p:grpSpPr>
      <p:sp>
        <p:nvSpPr>
          <p:cNvPr id="154" name="Google Shape;154;p54"/>
          <p:cNvSpPr txBox="1">
            <a:spLocks noGrp="1"/>
          </p:cNvSpPr>
          <p:nvPr>
            <p:ph type="title"/>
          </p:nvPr>
        </p:nvSpPr>
        <p:spPr>
          <a:xfrm>
            <a:off x="4116391" y="441325"/>
            <a:ext cx="7632700" cy="4609306"/>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4800"/>
              <a:buFont typeface="Verdana"/>
              <a:buNone/>
              <a:defRPr sz="4800" b="0" i="0">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4"/>
          <p:cNvSpPr txBox="1">
            <a:spLocks noGrp="1"/>
          </p:cNvSpPr>
          <p:nvPr>
            <p:ph type="body" idx="1"/>
          </p:nvPr>
        </p:nvSpPr>
        <p:spPr>
          <a:xfrm>
            <a:off x="4116388" y="5364956"/>
            <a:ext cx="7632700" cy="83581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accent1"/>
              </a:buClr>
              <a:buSzPts val="2000"/>
              <a:buNone/>
              <a:defRPr sz="2000" b="0" i="0">
                <a:solidFill>
                  <a:schemeClr val="accen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4"/>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57" name="Google Shape;157;p54"/>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158" name="Google Shape;158;p54"/>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Full slide quote 2">
  <p:cSld name="Full slide quote 2">
    <p:spTree>
      <p:nvGrpSpPr>
        <p:cNvPr id="1" name="Shape 159"/>
        <p:cNvGrpSpPr/>
        <p:nvPr/>
      </p:nvGrpSpPr>
      <p:grpSpPr>
        <a:xfrm>
          <a:off x="0" y="0"/>
          <a:ext cx="0" cy="0"/>
          <a:chOff x="0" y="0"/>
          <a:chExt cx="0" cy="0"/>
        </a:xfrm>
      </p:grpSpPr>
      <p:sp>
        <p:nvSpPr>
          <p:cNvPr id="160" name="Google Shape;160;p55"/>
          <p:cNvSpPr/>
          <p:nvPr/>
        </p:nvSpPr>
        <p:spPr>
          <a:xfrm>
            <a:off x="3125036" y="0"/>
            <a:ext cx="9066963" cy="6858000"/>
          </a:xfrm>
          <a:prstGeom prst="rect">
            <a:avLst/>
          </a:prstGeom>
          <a:solidFill>
            <a:schemeClr val="accent1"/>
          </a:solidFill>
          <a:ln>
            <a:noFill/>
          </a:ln>
        </p:spPr>
        <p:txBody>
          <a:bodyPr spcFirstLastPara="1" wrap="square" lIns="288000" tIns="288000" rIns="288000" bIns="288000" anchor="t" anchorCtr="0">
            <a:noAutofit/>
          </a:bodyPr>
          <a:lstStyle/>
          <a:p>
            <a:pPr marL="0" marR="0" lvl="0" indent="0" algn="l" rtl="0">
              <a:spcBef>
                <a:spcPts val="0"/>
              </a:spcBef>
              <a:spcAft>
                <a:spcPts val="0"/>
              </a:spcAft>
              <a:buNone/>
            </a:pPr>
            <a:endParaRPr sz="1800">
              <a:solidFill>
                <a:schemeClr val="lt1"/>
              </a:solidFill>
              <a:latin typeface="Verdana"/>
              <a:ea typeface="Verdana"/>
              <a:cs typeface="Verdana"/>
              <a:sym typeface="Verdana"/>
            </a:endParaRPr>
          </a:p>
        </p:txBody>
      </p:sp>
      <p:sp>
        <p:nvSpPr>
          <p:cNvPr id="161" name="Google Shape;161;p55"/>
          <p:cNvSpPr txBox="1">
            <a:spLocks noGrp="1"/>
          </p:cNvSpPr>
          <p:nvPr>
            <p:ph type="title"/>
          </p:nvPr>
        </p:nvSpPr>
        <p:spPr>
          <a:xfrm>
            <a:off x="4116391" y="441325"/>
            <a:ext cx="7632700" cy="4609306"/>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lt1"/>
              </a:buClr>
              <a:buSzPts val="4800"/>
              <a:buFont typeface="Verdana"/>
              <a:buNone/>
              <a:defRPr sz="4800" b="0" i="0">
                <a:solidFill>
                  <a:schemeClr val="lt1"/>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55"/>
          <p:cNvSpPr txBox="1">
            <a:spLocks noGrp="1"/>
          </p:cNvSpPr>
          <p:nvPr>
            <p:ph type="body" idx="1"/>
          </p:nvPr>
        </p:nvSpPr>
        <p:spPr>
          <a:xfrm>
            <a:off x="4116388" y="5364956"/>
            <a:ext cx="7632700" cy="83581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lt1"/>
              </a:buClr>
              <a:buSzPts val="2000"/>
              <a:buNone/>
              <a:defRPr sz="2000" b="0" i="0">
                <a:solidFill>
                  <a:schemeClr val="l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55"/>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lt1"/>
                </a:solidFill>
                <a:latin typeface="Verdana"/>
                <a:ea typeface="Verdana"/>
                <a:cs typeface="Verdana"/>
                <a:sym typeface="Verdana"/>
              </a:rPr>
              <a:t>26–31 July  •  Rio de Janeiro, Brazil</a:t>
            </a:r>
            <a:endParaRPr/>
          </a:p>
        </p:txBody>
      </p:sp>
      <p:sp>
        <p:nvSpPr>
          <p:cNvPr id="164" name="Google Shape;164;p55"/>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lt1"/>
                </a:solidFill>
                <a:latin typeface="Verdana"/>
                <a:ea typeface="Verdana"/>
                <a:cs typeface="Verdana"/>
                <a:sym typeface="Verdana"/>
              </a:rPr>
              <a:t>aids2026.org</a:t>
            </a:r>
            <a:endParaRPr/>
          </a:p>
        </p:txBody>
      </p:sp>
      <p:pic>
        <p:nvPicPr>
          <p:cNvPr id="165" name="Google Shape;165;p55"/>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116390" y="441326"/>
            <a:ext cx="7632692" cy="1223964"/>
          </a:xfrm>
          <a:prstGeom prst="rect">
            <a:avLst/>
          </a:prstGeom>
          <a:noFill/>
          <a:ln>
            <a:noFill/>
          </a:ln>
        </p:spPr>
        <p:txBody>
          <a:bodyPr spcFirstLastPara="1" wrap="square" lIns="0" tIns="0" rIns="0" bIns="0" anchor="b" anchorCtr="0">
            <a:normAutofit/>
          </a:bodyPr>
          <a:lstStyle>
            <a:lvl1pPr marR="0" lvl="0" algn="l" rtl="0">
              <a:lnSpc>
                <a:spcPct val="90000"/>
              </a:lnSpc>
              <a:spcBef>
                <a:spcPts val="0"/>
              </a:spcBef>
              <a:spcAft>
                <a:spcPts val="0"/>
              </a:spcAft>
              <a:buClr>
                <a:schemeClr val="dk2"/>
              </a:buClr>
              <a:buSzPts val="4400"/>
              <a:buFont typeface="Verdana"/>
              <a:buNone/>
              <a:defRPr sz="4400" b="1" i="0" u="none" strike="noStrike" cap="none">
                <a:solidFill>
                  <a:schemeClr val="dk2"/>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5"/>
          <p:cNvSpPr txBox="1">
            <a:spLocks noGrp="1"/>
          </p:cNvSpPr>
          <p:nvPr>
            <p:ph type="body" idx="1"/>
          </p:nvPr>
        </p:nvSpPr>
        <p:spPr>
          <a:xfrm>
            <a:off x="442907" y="2097090"/>
            <a:ext cx="11306175" cy="4079872"/>
          </a:xfrm>
          <a:prstGeom prst="rect">
            <a:avLst/>
          </a:prstGeom>
          <a:noFill/>
          <a:ln>
            <a:noFill/>
          </a:ln>
        </p:spPr>
        <p:txBody>
          <a:bodyPr spcFirstLastPara="1" wrap="square" lIns="0" tIns="0" rIns="0" bIns="0" anchor="t" anchorCtr="0">
            <a:normAutofit/>
          </a:bodyPr>
          <a:lstStyle>
            <a:lvl1pPr marL="457200" marR="0" lvl="0" indent="-317500" algn="l" rtl="0">
              <a:lnSpc>
                <a:spcPct val="110000"/>
              </a:lnSpc>
              <a:spcBef>
                <a:spcPts val="10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1pPr>
            <a:lvl2pPr marL="914400" marR="0" lvl="1"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2pPr>
            <a:lvl3pPr marL="1371600" marR="0" lvl="2"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3pPr>
            <a:lvl4pPr marL="1828800" marR="0" lvl="3"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4pPr>
            <a:lvl5pPr marL="2286000" marR="0" lvl="4"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pic>
        <p:nvPicPr>
          <p:cNvPr id="12" name="Google Shape;12;p35"/>
          <p:cNvPicPr preferRelativeResize="0"/>
          <p:nvPr/>
        </p:nvPicPr>
        <p:blipFill rotWithShape="1">
          <a:blip r:embed="rId21">
            <a:alphaModFix/>
          </a:blip>
          <a:srcRect/>
          <a:stretch/>
        </p:blipFill>
        <p:spPr>
          <a:xfrm>
            <a:off x="236214" y="248555"/>
            <a:ext cx="2328312" cy="1499182"/>
          </a:xfrm>
          <a:prstGeom prst="rect">
            <a:avLst/>
          </a:prstGeom>
          <a:noFill/>
          <a:ln>
            <a:noFill/>
          </a:ln>
        </p:spPr>
      </p:pic>
      <p:pic>
        <p:nvPicPr>
          <p:cNvPr id="13" name="Google Shape;13;p35"/>
          <p:cNvPicPr preferRelativeResize="0"/>
          <p:nvPr/>
        </p:nvPicPr>
        <p:blipFill rotWithShape="1">
          <a:blip r:embed="rId22">
            <a:alphaModFix/>
          </a:blip>
          <a:srcRect/>
          <a:stretch/>
        </p:blipFill>
        <p:spPr>
          <a:xfrm>
            <a:off x="10699750" y="5816600"/>
            <a:ext cx="1435100" cy="14351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38.png"/><Relationship Id="rId21" Type="http://schemas.openxmlformats.org/officeDocument/2006/relationships/image" Target="../media/image56.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20.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10.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jpeg"/><Relationship Id="rId22" Type="http://schemas.openxmlformats.org/officeDocument/2006/relationships/image" Target="../media/image57.png"/></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67.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6.png"/><Relationship Id="rId17" Type="http://schemas.openxmlformats.org/officeDocument/2006/relationships/image" Target="../media/image70.png"/><Relationship Id="rId2" Type="http://schemas.openxmlformats.org/officeDocument/2006/relationships/notesSlide" Target="../notesSlides/notesSlide21.xml"/><Relationship Id="rId16" Type="http://schemas.openxmlformats.org/officeDocument/2006/relationships/image" Target="../media/image69.png"/><Relationship Id="rId1" Type="http://schemas.openxmlformats.org/officeDocument/2006/relationships/slideLayout" Target="../slideLayouts/slideLayout10.xml"/><Relationship Id="rId6" Type="http://schemas.openxmlformats.org/officeDocument/2006/relationships/image" Target="../media/image61.png"/><Relationship Id="rId11" Type="http://schemas.openxmlformats.org/officeDocument/2006/relationships/image" Target="../media/image65.png"/><Relationship Id="rId5" Type="http://schemas.openxmlformats.org/officeDocument/2006/relationships/image" Target="../media/image60.png"/><Relationship Id="rId15" Type="http://schemas.openxmlformats.org/officeDocument/2006/relationships/image" Target="../media/image55.png"/><Relationship Id="rId10" Type="http://schemas.openxmlformats.org/officeDocument/2006/relationships/image" Target="../media/image64.png"/><Relationship Id="rId4" Type="http://schemas.openxmlformats.org/officeDocument/2006/relationships/image" Target="../media/image59.png"/><Relationship Id="rId9" Type="http://schemas.openxmlformats.org/officeDocument/2006/relationships/image" Target="../media/image63.png"/><Relationship Id="rId14" Type="http://schemas.openxmlformats.org/officeDocument/2006/relationships/image" Target="../media/image6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
          <p:cNvSpPr txBox="1">
            <a:spLocks noGrp="1"/>
          </p:cNvSpPr>
          <p:nvPr>
            <p:ph type="title"/>
          </p:nvPr>
        </p:nvSpPr>
        <p:spPr>
          <a:xfrm>
            <a:off x="3895106" y="1339611"/>
            <a:ext cx="7920841" cy="4178778"/>
          </a:xfrm>
          <a:prstGeom prst="rect">
            <a:avLst/>
          </a:prstGeom>
          <a:noFill/>
          <a:ln>
            <a:noFill/>
          </a:ln>
        </p:spPr>
        <p:txBody>
          <a:bodyPr spcFirstLastPara="1" wrap="square" lIns="0" tIns="0" rIns="0" bIns="0" anchor="ctr" anchorCtr="0">
            <a:normAutofit fontScale="90000"/>
          </a:bodyPr>
          <a:lstStyle/>
          <a:p>
            <a:pPr marL="0" lvl="0" indent="0" algn="l" rtl="0">
              <a:lnSpc>
                <a:spcPct val="90000"/>
              </a:lnSpc>
              <a:spcBef>
                <a:spcPts val="0"/>
              </a:spcBef>
              <a:spcAft>
                <a:spcPts val="0"/>
              </a:spcAft>
              <a:buClr>
                <a:schemeClr val="dk2"/>
              </a:buClr>
              <a:buSzPct val="100000"/>
              <a:buFont typeface="Verdana"/>
              <a:buNone/>
            </a:pPr>
            <a:r>
              <a:rPr lang="en-US" sz="5800"/>
              <a:t>Harnessing Artificial Intelligence for HIV:</a:t>
            </a:r>
            <a:br>
              <a:rPr lang="en-US"/>
            </a:br>
            <a:r>
              <a:rPr lang="en-US" sz="2200"/>
              <a:t> </a:t>
            </a:r>
            <a:br>
              <a:rPr lang="en-US"/>
            </a:br>
            <a:r>
              <a:rPr lang="en-US" sz="4200">
                <a:solidFill>
                  <a:schemeClr val="accent1"/>
                </a:solidFill>
              </a:rPr>
              <a:t>Breakthrough or Buzzword?</a:t>
            </a:r>
            <a:endParaRPr sz="4200"/>
          </a:p>
        </p:txBody>
      </p:sp>
      <p:sp>
        <p:nvSpPr>
          <p:cNvPr id="171" name="Google Shape;171;p2"/>
          <p:cNvSpPr txBox="1"/>
          <p:nvPr/>
        </p:nvSpPr>
        <p:spPr>
          <a:xfrm>
            <a:off x="3964474" y="4830414"/>
            <a:ext cx="7481292" cy="851478"/>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chemeClr val="dk1"/>
              </a:buClr>
              <a:buSzPts val="2000"/>
              <a:buFont typeface="Arial"/>
              <a:buNone/>
            </a:pPr>
            <a:r>
              <a:rPr lang="en-US" sz="2000" b="1">
                <a:solidFill>
                  <a:schemeClr val="dk1"/>
                </a:solidFill>
                <a:latin typeface="Verdana"/>
                <a:ea typeface="Verdana"/>
                <a:cs typeface="Verdana"/>
                <a:sym typeface="Verdana"/>
              </a:rPr>
              <a:t>Izukanji Sikazwe</a:t>
            </a:r>
            <a:endParaRPr sz="2000" b="1">
              <a:solidFill>
                <a:schemeClr val="dk1"/>
              </a:solidFill>
              <a:latin typeface="Verdana"/>
              <a:ea typeface="Verdana"/>
              <a:cs typeface="Verdana"/>
              <a:sym typeface="Verdana"/>
            </a:endParaRPr>
          </a:p>
          <a:p>
            <a:pPr marL="0" marR="0" lvl="0" indent="0" algn="l" rtl="0">
              <a:lnSpc>
                <a:spcPct val="110000"/>
              </a:lnSpc>
              <a:spcBef>
                <a:spcPts val="1000"/>
              </a:spcBef>
              <a:spcAft>
                <a:spcPts val="0"/>
              </a:spcAft>
              <a:buClr>
                <a:schemeClr val="dk1"/>
              </a:buClr>
              <a:buSzPts val="2000"/>
              <a:buFont typeface="Arial"/>
              <a:buNone/>
            </a:pPr>
            <a:r>
              <a:rPr lang="en-US" sz="2000">
                <a:solidFill>
                  <a:schemeClr val="dk1"/>
                </a:solidFill>
                <a:latin typeface="Verdana"/>
                <a:ea typeface="Verdana"/>
                <a:cs typeface="Verdana"/>
                <a:sym typeface="Verdana"/>
              </a:rPr>
              <a:t>Head of HIV, The Global Fund  </a:t>
            </a:r>
            <a:endParaRPr sz="2000">
              <a:solidFill>
                <a:schemeClr val="dk1"/>
              </a:solidFill>
              <a:latin typeface="Verdana"/>
              <a:ea typeface="Verdana"/>
              <a:cs typeface="Verdana"/>
              <a:sym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
          <p:cNvSpPr txBox="1">
            <a:spLocks noGrp="1"/>
          </p:cNvSpPr>
          <p:nvPr>
            <p:ph type="body" idx="1"/>
          </p:nvPr>
        </p:nvSpPr>
        <p:spPr>
          <a:xfrm>
            <a:off x="4116388" y="2097091"/>
            <a:ext cx="7632704" cy="4103687"/>
          </a:xfrm>
          <a:prstGeom prst="rect">
            <a:avLst/>
          </a:prstGeom>
          <a:noFill/>
          <a:ln>
            <a:noFill/>
          </a:ln>
        </p:spPr>
        <p:txBody>
          <a:bodyPr spcFirstLastPara="1" wrap="square" lIns="0" tIns="0" rIns="0" bIns="0" anchor="t" anchorCtr="0">
            <a:normAutofit/>
          </a:bodyPr>
          <a:lstStyle/>
          <a:p>
            <a:pPr marL="342900" lvl="0" indent="-342900" algn="l" rtl="0">
              <a:lnSpc>
                <a:spcPct val="110000"/>
              </a:lnSpc>
              <a:spcBef>
                <a:spcPts val="3000"/>
              </a:spcBef>
              <a:spcAft>
                <a:spcPts val="0"/>
              </a:spcAft>
              <a:buClr>
                <a:schemeClr val="dk2"/>
              </a:buClr>
              <a:buSzPts val="2400"/>
              <a:buFont typeface="Wingdings" panose="05000000000000000000" pitchFamily="2" charset="2"/>
              <a:buChar char="§"/>
            </a:pPr>
            <a:r>
              <a:rPr lang="en-US" sz="2400" b="1" dirty="0">
                <a:solidFill>
                  <a:schemeClr val="dk2"/>
                </a:solidFill>
              </a:rPr>
              <a:t>AI in HIV Programming</a:t>
            </a:r>
            <a:endParaRPr dirty="0">
              <a:solidFill>
                <a:schemeClr val="dk2"/>
              </a:solidFill>
            </a:endParaRPr>
          </a:p>
          <a:p>
            <a:pPr marL="285750" lvl="0" indent="-285750" algn="l" rtl="0">
              <a:lnSpc>
                <a:spcPct val="110000"/>
              </a:lnSpc>
              <a:spcBef>
                <a:spcPts val="3000"/>
              </a:spcBef>
              <a:spcAft>
                <a:spcPts val="0"/>
              </a:spcAft>
              <a:buClr>
                <a:schemeClr val="dk2"/>
              </a:buClr>
              <a:buSzPts val="2400"/>
              <a:buFont typeface="Noto Sans Symbols"/>
              <a:buChar char="▪"/>
            </a:pPr>
            <a:r>
              <a:rPr lang="en-US" sz="2400" b="1" dirty="0">
                <a:solidFill>
                  <a:schemeClr val="dk2"/>
                </a:solidFill>
              </a:rPr>
              <a:t>When AI Becomes a Risk</a:t>
            </a:r>
            <a:endParaRPr dirty="0">
              <a:solidFill>
                <a:schemeClr val="dk2"/>
              </a:solidFill>
            </a:endParaRPr>
          </a:p>
          <a:p>
            <a:pPr marL="285750" lvl="0" indent="-285750" algn="l" rtl="0">
              <a:lnSpc>
                <a:spcPct val="110000"/>
              </a:lnSpc>
              <a:spcBef>
                <a:spcPts val="3000"/>
              </a:spcBef>
              <a:spcAft>
                <a:spcPts val="0"/>
              </a:spcAft>
              <a:buClr>
                <a:schemeClr val="dk2"/>
              </a:buClr>
              <a:buSzPts val="2400"/>
              <a:buFont typeface="Noto Sans Symbols"/>
              <a:buChar char="▪"/>
            </a:pPr>
            <a:r>
              <a:rPr lang="en-US" sz="2400" b="1" dirty="0">
                <a:solidFill>
                  <a:schemeClr val="dk2"/>
                </a:solidFill>
              </a:rPr>
              <a:t>Investing in AI</a:t>
            </a:r>
            <a:endParaRPr dirty="0">
              <a:solidFill>
                <a:schemeClr val="dk2"/>
              </a:solidFill>
            </a:endParaRPr>
          </a:p>
          <a:p>
            <a:pPr marL="285750" lvl="0" indent="-285750" algn="l" rtl="0">
              <a:lnSpc>
                <a:spcPct val="110000"/>
              </a:lnSpc>
              <a:spcBef>
                <a:spcPts val="3000"/>
              </a:spcBef>
              <a:spcAft>
                <a:spcPts val="0"/>
              </a:spcAft>
              <a:buClr>
                <a:schemeClr val="dk2"/>
              </a:buClr>
              <a:buSzPts val="2400"/>
              <a:buFont typeface="Noto Sans Symbols"/>
              <a:buChar char="▪"/>
            </a:pPr>
            <a:r>
              <a:rPr lang="en-US" sz="2400" b="1" dirty="0">
                <a:solidFill>
                  <a:schemeClr val="dk2"/>
                </a:solidFill>
              </a:rPr>
              <a:t>Rebuild, Rethink, Rise with AI</a:t>
            </a:r>
            <a:endParaRPr sz="2400" dirty="0">
              <a:solidFill>
                <a:schemeClr val="dk2"/>
              </a:solidFill>
            </a:endParaRPr>
          </a:p>
        </p:txBody>
      </p:sp>
      <p:sp>
        <p:nvSpPr>
          <p:cNvPr id="177" name="Google Shape;177;p3"/>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dirty="0"/>
              <a:t>Session Outline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4"/>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accent1"/>
              </a:buClr>
              <a:buSzPts val="2800"/>
              <a:buNone/>
            </a:pPr>
            <a:endParaRPr sz="2800" dirty="0">
              <a:solidFill>
                <a:schemeClr val="accent1"/>
              </a:solidFill>
            </a:endParaRPr>
          </a:p>
        </p:txBody>
      </p:sp>
      <p:sp>
        <p:nvSpPr>
          <p:cNvPr id="183" name="Google Shape;183;p4"/>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What is AI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5"/>
          <p:cNvSpPr txBox="1">
            <a:spLocks noGrp="1"/>
          </p:cNvSpPr>
          <p:nvPr>
            <p:ph type="title"/>
          </p:nvPr>
        </p:nvSpPr>
        <p:spPr>
          <a:xfrm>
            <a:off x="4116391" y="45442"/>
            <a:ext cx="7632700"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Types of AI</a:t>
            </a:r>
            <a:endParaRPr/>
          </a:p>
        </p:txBody>
      </p:sp>
      <p:cxnSp>
        <p:nvCxnSpPr>
          <p:cNvPr id="190" name="Google Shape;190;p5"/>
          <p:cNvCxnSpPr/>
          <p:nvPr/>
        </p:nvCxnSpPr>
        <p:spPr>
          <a:xfrm>
            <a:off x="768730" y="5210601"/>
            <a:ext cx="10241100" cy="0"/>
          </a:xfrm>
          <a:prstGeom prst="straightConnector1">
            <a:avLst/>
          </a:prstGeom>
          <a:noFill/>
          <a:ln w="42325" cap="flat" cmpd="sng">
            <a:solidFill>
              <a:schemeClr val="dk1"/>
            </a:solidFill>
            <a:prstDash val="solid"/>
            <a:round/>
            <a:headEnd type="none" w="sm" len="sm"/>
            <a:tailEnd type="none" w="sm" len="sm"/>
          </a:ln>
        </p:spPr>
      </p:cxnSp>
      <p:sp>
        <p:nvSpPr>
          <p:cNvPr id="191" name="Google Shape;191;p5"/>
          <p:cNvSpPr/>
          <p:nvPr/>
        </p:nvSpPr>
        <p:spPr>
          <a:xfrm>
            <a:off x="1663256" y="5274067"/>
            <a:ext cx="8604134" cy="97517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000"/>
              <a:buFont typeface="Arial"/>
              <a:buNone/>
            </a:pPr>
            <a:r>
              <a:rPr lang="en-US" sz="2000" b="1" i="0" u="none" strike="noStrike" cap="none" dirty="0">
                <a:solidFill>
                  <a:schemeClr val="dk1"/>
                </a:solidFill>
                <a:latin typeface="Arial"/>
                <a:ea typeface="Arial"/>
                <a:cs typeface="Arial"/>
                <a:sym typeface="Arial"/>
              </a:rPr>
              <a:t>Artificial General Intelligence (AGI) &amp; Multimodal AI</a:t>
            </a:r>
            <a:endParaRPr sz="2000" b="0" i="0" u="none" strike="noStrike" cap="none" dirty="0">
              <a:solidFill>
                <a:schemeClr val="dk1"/>
              </a:solidFill>
              <a:latin typeface="Arial"/>
              <a:ea typeface="Arial"/>
              <a:cs typeface="Arial"/>
              <a:sym typeface="Arial"/>
            </a:endParaRPr>
          </a:p>
          <a:p>
            <a:pPr marL="0" marR="0" lvl="0" indent="0" algn="ctr" rtl="0">
              <a:spcBef>
                <a:spcPts val="0"/>
              </a:spcBef>
              <a:spcAft>
                <a:spcPts val="0"/>
              </a:spcAft>
              <a:buClr>
                <a:srgbClr val="CADCFC"/>
              </a:buClr>
              <a:buSzPts val="1600"/>
              <a:buFont typeface="Arial"/>
              <a:buNone/>
            </a:pPr>
            <a:r>
              <a:rPr lang="en-US" sz="1600" b="0" i="0" u="none" strike="noStrike" cap="none" dirty="0">
                <a:solidFill>
                  <a:schemeClr val="dk1"/>
                </a:solidFill>
                <a:latin typeface="Arial"/>
                <a:ea typeface="Arial"/>
                <a:cs typeface="Arial"/>
                <a:sym typeface="Arial"/>
              </a:rPr>
              <a:t>Using multiple AI types together produces richer, more human-like outputs</a:t>
            </a:r>
            <a:endParaRPr sz="2000" b="0" i="0" u="none" strike="noStrike" cap="none" dirty="0">
              <a:solidFill>
                <a:schemeClr val="dk1"/>
              </a:solidFill>
              <a:latin typeface="Arial"/>
              <a:ea typeface="Arial"/>
              <a:cs typeface="Arial"/>
              <a:sym typeface="Arial"/>
            </a:endParaRPr>
          </a:p>
        </p:txBody>
      </p:sp>
      <p:grpSp>
        <p:nvGrpSpPr>
          <p:cNvPr id="192" name="Google Shape;192;p5"/>
          <p:cNvGrpSpPr/>
          <p:nvPr/>
        </p:nvGrpSpPr>
        <p:grpSpPr>
          <a:xfrm>
            <a:off x="125785" y="2252465"/>
            <a:ext cx="2999925" cy="2682333"/>
            <a:chOff x="58314" y="914400"/>
            <a:chExt cx="2250000" cy="2011800"/>
          </a:xfrm>
        </p:grpSpPr>
        <p:sp>
          <p:nvSpPr>
            <p:cNvPr id="193" name="Google Shape;193;p5"/>
            <p:cNvSpPr/>
            <p:nvPr/>
          </p:nvSpPr>
          <p:spPr>
            <a:xfrm>
              <a:off x="589014" y="914400"/>
              <a:ext cx="1188600" cy="1188600"/>
            </a:xfrm>
            <a:prstGeom prst="ellipse">
              <a:avLst/>
            </a:prstGeom>
            <a:solidFill>
              <a:srgbClr val="0F2332">
                <a:alpha val="87840"/>
              </a:srgb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00"/>
                <a:buFont typeface="Verdana"/>
                <a:buNone/>
              </a:pPr>
              <a:endParaRPr sz="1800">
                <a:solidFill>
                  <a:schemeClr val="dk1"/>
                </a:solidFill>
                <a:latin typeface="Verdana"/>
                <a:ea typeface="Verdana"/>
                <a:cs typeface="Verdana"/>
                <a:sym typeface="Verdana"/>
              </a:endParaRPr>
            </a:p>
          </p:txBody>
        </p:sp>
        <p:sp>
          <p:nvSpPr>
            <p:cNvPr id="194" name="Google Shape;194;p5"/>
            <p:cNvSpPr/>
            <p:nvPr/>
          </p:nvSpPr>
          <p:spPr>
            <a:xfrm>
              <a:off x="177414" y="2286000"/>
              <a:ext cx="2011800" cy="64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i="0" u="none" strike="noStrike" cap="none" dirty="0">
                  <a:solidFill>
                    <a:srgbClr val="0F2332"/>
                  </a:solidFill>
                  <a:latin typeface="Verdana"/>
                  <a:ea typeface="Verdana"/>
                  <a:cs typeface="Verdana"/>
                  <a:sym typeface="Verdana"/>
                </a:rPr>
                <a:t>Computer Vision </a:t>
              </a:r>
            </a:p>
            <a:p>
              <a:pPr marL="0" marR="0" lvl="0" indent="0" algn="ctr" rtl="0">
                <a:spcBef>
                  <a:spcPts val="0"/>
                </a:spcBef>
                <a:spcAft>
                  <a:spcPts val="0"/>
                </a:spcAft>
                <a:buClr>
                  <a:srgbClr val="0F2332"/>
                </a:buClr>
                <a:buSzPts val="1600"/>
                <a:buFont typeface="Arial"/>
                <a:buNone/>
              </a:pPr>
              <a:r>
                <a:rPr lang="en-US" dirty="0">
                  <a:solidFill>
                    <a:srgbClr val="0F2332"/>
                  </a:solidFill>
                  <a:latin typeface="Verdana"/>
                  <a:ea typeface="Verdana"/>
                  <a:cs typeface="Verdana"/>
                  <a:sym typeface="Verdana"/>
                </a:rPr>
                <a:t>Computer aided detection for TB Screening</a:t>
              </a:r>
            </a:p>
            <a:p>
              <a:pPr marL="0" marR="0" lvl="0" indent="0" algn="ctr" rtl="0">
                <a:spcBef>
                  <a:spcPts val="0"/>
                </a:spcBef>
                <a:spcAft>
                  <a:spcPts val="0"/>
                </a:spcAft>
                <a:buClr>
                  <a:srgbClr val="0F2332"/>
                </a:buClr>
                <a:buSzPts val="1600"/>
                <a:buFont typeface="Arial"/>
                <a:buNone/>
              </a:pPr>
              <a:r>
                <a:rPr lang="en-US" i="0" u="none" strike="noStrike" cap="none" dirty="0" err="1">
                  <a:solidFill>
                    <a:srgbClr val="0F2332"/>
                  </a:solidFill>
                  <a:latin typeface="Verdana"/>
                  <a:ea typeface="Verdana"/>
                  <a:cs typeface="Verdana"/>
                  <a:sym typeface="Verdana"/>
                </a:rPr>
                <a:t>HealthPulse</a:t>
              </a:r>
              <a:r>
                <a:rPr lang="en-US" i="0" u="none" strike="noStrike" cap="none" dirty="0">
                  <a:solidFill>
                    <a:srgbClr val="0F2332"/>
                  </a:solidFill>
                  <a:latin typeface="Verdana"/>
                  <a:ea typeface="Verdana"/>
                  <a:cs typeface="Verdana"/>
                  <a:sym typeface="Verdana"/>
                </a:rPr>
                <a:t> AI - HIVST</a:t>
              </a:r>
            </a:p>
          </p:txBody>
        </p:sp>
        <p:pic>
          <p:nvPicPr>
            <p:cNvPr id="195" name="Google Shape;195;p5"/>
            <p:cNvPicPr preferRelativeResize="0"/>
            <p:nvPr/>
          </p:nvPicPr>
          <p:blipFill rotWithShape="1">
            <a:blip r:embed="rId3">
              <a:alphaModFix/>
            </a:blip>
            <a:srcRect b="13277"/>
            <a:stretch/>
          </p:blipFill>
          <p:spPr>
            <a:xfrm>
              <a:off x="659302" y="1054252"/>
              <a:ext cx="1048024" cy="908875"/>
            </a:xfrm>
            <a:prstGeom prst="rect">
              <a:avLst/>
            </a:prstGeom>
            <a:noFill/>
            <a:ln>
              <a:noFill/>
            </a:ln>
          </p:spPr>
        </p:pic>
        <p:sp>
          <p:nvSpPr>
            <p:cNvPr id="196" name="Google Shape;196;p5"/>
            <p:cNvSpPr txBox="1"/>
            <p:nvPr/>
          </p:nvSpPr>
          <p:spPr>
            <a:xfrm>
              <a:off x="58314" y="2072594"/>
              <a:ext cx="2250000" cy="323151"/>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Clr>
                  <a:schemeClr val="dk1"/>
                </a:buClr>
                <a:buSzPts val="1600"/>
                <a:buFont typeface="Verdana"/>
                <a:buNone/>
              </a:pPr>
              <a:r>
                <a:rPr lang="en-US" sz="1600" b="1">
                  <a:solidFill>
                    <a:schemeClr val="dk1"/>
                  </a:solidFill>
                  <a:latin typeface="Verdana"/>
                  <a:ea typeface="Verdana"/>
                  <a:cs typeface="Verdana"/>
                  <a:sym typeface="Verdana"/>
                </a:rPr>
                <a:t>See</a:t>
              </a:r>
              <a:endParaRPr sz="1600" b="1">
                <a:solidFill>
                  <a:schemeClr val="dk1"/>
                </a:solidFill>
                <a:latin typeface="Verdana"/>
                <a:ea typeface="Verdana"/>
                <a:cs typeface="Verdana"/>
                <a:sym typeface="Verdana"/>
              </a:endParaRPr>
            </a:p>
          </p:txBody>
        </p:sp>
      </p:grpSp>
      <p:grpSp>
        <p:nvGrpSpPr>
          <p:cNvPr id="197" name="Google Shape;197;p5"/>
          <p:cNvGrpSpPr/>
          <p:nvPr/>
        </p:nvGrpSpPr>
        <p:grpSpPr>
          <a:xfrm>
            <a:off x="2899011" y="2128368"/>
            <a:ext cx="2999925" cy="2806430"/>
            <a:chOff x="2316786" y="821325"/>
            <a:chExt cx="2250000" cy="2104875"/>
          </a:xfrm>
        </p:grpSpPr>
        <p:sp>
          <p:nvSpPr>
            <p:cNvPr id="198" name="Google Shape;198;p5"/>
            <p:cNvSpPr/>
            <p:nvPr/>
          </p:nvSpPr>
          <p:spPr>
            <a:xfrm>
              <a:off x="2847486" y="914400"/>
              <a:ext cx="1188600" cy="1188600"/>
            </a:xfrm>
            <a:prstGeom prst="ellipse">
              <a:avLst/>
            </a:prstGeom>
            <a:solidFill>
              <a:srgbClr val="0F2332">
                <a:alpha val="87843"/>
              </a:srgb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00"/>
                <a:buFont typeface="Verdana"/>
                <a:buNone/>
              </a:pPr>
              <a:endParaRPr sz="1800">
                <a:solidFill>
                  <a:schemeClr val="dk1"/>
                </a:solidFill>
                <a:latin typeface="Verdana"/>
                <a:ea typeface="Verdana"/>
                <a:cs typeface="Verdana"/>
                <a:sym typeface="Verdana"/>
              </a:endParaRPr>
            </a:p>
          </p:txBody>
        </p:sp>
        <p:sp>
          <p:nvSpPr>
            <p:cNvPr id="199" name="Google Shape;199;p5"/>
            <p:cNvSpPr/>
            <p:nvPr/>
          </p:nvSpPr>
          <p:spPr>
            <a:xfrm>
              <a:off x="2435886" y="2286000"/>
              <a:ext cx="2011800" cy="64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i="0" u="none" strike="noStrike" cap="none" dirty="0">
                  <a:solidFill>
                    <a:srgbClr val="0F2332"/>
                  </a:solidFill>
                  <a:latin typeface="Verdana"/>
                  <a:ea typeface="Verdana"/>
                  <a:cs typeface="Verdana"/>
                  <a:sym typeface="Verdana"/>
                </a:rPr>
                <a:t>Automatic Speech</a:t>
              </a:r>
              <a:endParaRPr sz="1600" b="0" i="0" u="none" strike="noStrike" cap="none" dirty="0">
                <a:solidFill>
                  <a:schemeClr val="dk1"/>
                </a:solidFill>
                <a:latin typeface="Verdana"/>
                <a:ea typeface="Verdana"/>
                <a:cs typeface="Verdana"/>
                <a:sym typeface="Verdana"/>
              </a:endParaRPr>
            </a:p>
            <a:p>
              <a:pPr marL="0" marR="0" lvl="0" indent="0" algn="ctr" rtl="0">
                <a:spcBef>
                  <a:spcPts val="0"/>
                </a:spcBef>
                <a:spcAft>
                  <a:spcPts val="0"/>
                </a:spcAft>
                <a:buClr>
                  <a:srgbClr val="0F2332"/>
                </a:buClr>
                <a:buSzPts val="1600"/>
                <a:buFont typeface="Arial"/>
                <a:buNone/>
              </a:pPr>
              <a:r>
                <a:rPr lang="en-US" sz="1600" b="1" i="0" u="none" strike="noStrike" cap="none" dirty="0">
                  <a:solidFill>
                    <a:srgbClr val="0F2332"/>
                  </a:solidFill>
                  <a:latin typeface="Verdana"/>
                  <a:ea typeface="Verdana"/>
                  <a:cs typeface="Verdana"/>
                  <a:sym typeface="Verdana"/>
                </a:rPr>
                <a:t>Recognition</a:t>
              </a:r>
            </a:p>
            <a:p>
              <a:pPr marL="0" marR="0" lvl="0" indent="0" algn="ctr" rtl="0">
                <a:spcBef>
                  <a:spcPts val="0"/>
                </a:spcBef>
                <a:spcAft>
                  <a:spcPts val="0"/>
                </a:spcAft>
                <a:buClr>
                  <a:srgbClr val="0F2332"/>
                </a:buClr>
                <a:buSzPts val="1600"/>
                <a:buFont typeface="Arial"/>
                <a:buNone/>
              </a:pPr>
              <a:r>
                <a:rPr lang="en-US" dirty="0">
                  <a:solidFill>
                    <a:srgbClr val="0F2332"/>
                  </a:solidFill>
                  <a:latin typeface="Verdana"/>
                  <a:ea typeface="Verdana"/>
                  <a:cs typeface="Verdana"/>
                  <a:sym typeface="Verdana"/>
                </a:rPr>
                <a:t>Ambient AI scribes</a:t>
              </a:r>
              <a:endParaRPr i="0" u="none" strike="noStrike" cap="none" dirty="0">
                <a:solidFill>
                  <a:schemeClr val="dk1"/>
                </a:solidFill>
                <a:latin typeface="Verdana"/>
                <a:ea typeface="Verdana"/>
                <a:cs typeface="Verdana"/>
                <a:sym typeface="Verdana"/>
              </a:endParaRPr>
            </a:p>
          </p:txBody>
        </p:sp>
        <p:pic>
          <p:nvPicPr>
            <p:cNvPr id="200" name="Google Shape;200;p5"/>
            <p:cNvPicPr preferRelativeResize="0"/>
            <p:nvPr/>
          </p:nvPicPr>
          <p:blipFill rotWithShape="1">
            <a:blip r:embed="rId4">
              <a:alphaModFix/>
            </a:blip>
            <a:srcRect/>
            <a:stretch/>
          </p:blipFill>
          <p:spPr>
            <a:xfrm>
              <a:off x="2731449" y="821325"/>
              <a:ext cx="1420673" cy="1420650"/>
            </a:xfrm>
            <a:prstGeom prst="rect">
              <a:avLst/>
            </a:prstGeom>
            <a:noFill/>
            <a:ln>
              <a:noFill/>
            </a:ln>
          </p:spPr>
        </p:pic>
        <p:sp>
          <p:nvSpPr>
            <p:cNvPr id="201" name="Google Shape;201;p5"/>
            <p:cNvSpPr txBox="1"/>
            <p:nvPr/>
          </p:nvSpPr>
          <p:spPr>
            <a:xfrm>
              <a:off x="2316786" y="2072594"/>
              <a:ext cx="2250000" cy="323151"/>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Clr>
                  <a:schemeClr val="dk1"/>
                </a:buClr>
                <a:buSzPts val="1600"/>
                <a:buFont typeface="Verdana"/>
                <a:buNone/>
              </a:pPr>
              <a:r>
                <a:rPr lang="en-US" sz="1600" b="1">
                  <a:solidFill>
                    <a:schemeClr val="dk1"/>
                  </a:solidFill>
                  <a:latin typeface="Verdana"/>
                  <a:ea typeface="Verdana"/>
                  <a:cs typeface="Verdana"/>
                  <a:sym typeface="Verdana"/>
                </a:rPr>
                <a:t>Hear</a:t>
              </a:r>
              <a:endParaRPr sz="1600" b="1">
                <a:solidFill>
                  <a:schemeClr val="dk1"/>
                </a:solidFill>
                <a:latin typeface="Verdana"/>
                <a:ea typeface="Verdana"/>
                <a:cs typeface="Verdana"/>
                <a:sym typeface="Verdana"/>
              </a:endParaRPr>
            </a:p>
          </p:txBody>
        </p:sp>
      </p:grpSp>
      <p:grpSp>
        <p:nvGrpSpPr>
          <p:cNvPr id="202" name="Google Shape;202;p5"/>
          <p:cNvGrpSpPr/>
          <p:nvPr/>
        </p:nvGrpSpPr>
        <p:grpSpPr>
          <a:xfrm>
            <a:off x="6011144" y="2128382"/>
            <a:ext cx="2999925" cy="2806416"/>
            <a:chOff x="4744891" y="821335"/>
            <a:chExt cx="2250000" cy="2104865"/>
          </a:xfrm>
        </p:grpSpPr>
        <p:sp>
          <p:nvSpPr>
            <p:cNvPr id="203" name="Google Shape;203;p5"/>
            <p:cNvSpPr/>
            <p:nvPr/>
          </p:nvSpPr>
          <p:spPr>
            <a:xfrm>
              <a:off x="5275591" y="914400"/>
              <a:ext cx="1188600" cy="1188600"/>
            </a:xfrm>
            <a:prstGeom prst="ellipse">
              <a:avLst/>
            </a:prstGeom>
            <a:solidFill>
              <a:srgbClr val="0F2332">
                <a:alpha val="87843"/>
              </a:srgb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00"/>
                <a:buFont typeface="Verdana"/>
                <a:buNone/>
              </a:pPr>
              <a:endParaRPr sz="1800">
                <a:solidFill>
                  <a:schemeClr val="dk1"/>
                </a:solidFill>
                <a:latin typeface="Verdana"/>
                <a:ea typeface="Verdana"/>
                <a:cs typeface="Verdana"/>
                <a:sym typeface="Verdana"/>
              </a:endParaRPr>
            </a:p>
          </p:txBody>
        </p:sp>
        <p:sp>
          <p:nvSpPr>
            <p:cNvPr id="204" name="Google Shape;204;p5"/>
            <p:cNvSpPr/>
            <p:nvPr/>
          </p:nvSpPr>
          <p:spPr>
            <a:xfrm>
              <a:off x="4863991" y="2413403"/>
              <a:ext cx="2011800" cy="512797"/>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i="0" u="none" strike="noStrike" cap="none" dirty="0">
                  <a:solidFill>
                    <a:srgbClr val="0F2332"/>
                  </a:solidFill>
                  <a:latin typeface="Verdana"/>
                  <a:ea typeface="Verdana"/>
                  <a:cs typeface="Verdana"/>
                  <a:sym typeface="Verdana"/>
                </a:rPr>
                <a:t>Language Models</a:t>
              </a:r>
              <a:endParaRPr sz="1600" b="0" i="0" u="none" strike="noStrike" cap="none" dirty="0">
                <a:solidFill>
                  <a:schemeClr val="dk1"/>
                </a:solidFill>
                <a:latin typeface="Verdana"/>
                <a:ea typeface="Verdana"/>
                <a:cs typeface="Verdana"/>
                <a:sym typeface="Verdana"/>
              </a:endParaRPr>
            </a:p>
            <a:p>
              <a:pPr marL="0" marR="0" lvl="0" indent="0" algn="ctr" rtl="0">
                <a:spcBef>
                  <a:spcPts val="0"/>
                </a:spcBef>
                <a:spcAft>
                  <a:spcPts val="0"/>
                </a:spcAft>
                <a:buClr>
                  <a:srgbClr val="0F2332"/>
                </a:buClr>
                <a:buSzPts val="1600"/>
                <a:buFont typeface="Arial"/>
                <a:buNone/>
              </a:pPr>
              <a:r>
                <a:rPr lang="en-US" i="0" u="none" strike="noStrike" cap="none" dirty="0">
                  <a:solidFill>
                    <a:srgbClr val="0F2332"/>
                  </a:solidFill>
                  <a:latin typeface="Verdana"/>
                  <a:ea typeface="Verdana"/>
                  <a:cs typeface="Verdana"/>
                  <a:sym typeface="Verdana"/>
                </a:rPr>
                <a:t>(LLM and NLP)</a:t>
              </a:r>
            </a:p>
            <a:p>
              <a:pPr marL="0" marR="0" lvl="0" indent="0" algn="ctr" rtl="0">
                <a:spcBef>
                  <a:spcPts val="0"/>
                </a:spcBef>
                <a:spcAft>
                  <a:spcPts val="0"/>
                </a:spcAft>
                <a:buClr>
                  <a:srgbClr val="0F2332"/>
                </a:buClr>
                <a:buSzPts val="1600"/>
                <a:buFont typeface="Arial"/>
                <a:buNone/>
              </a:pPr>
              <a:r>
                <a:rPr lang="en-US" i="0" u="none" strike="noStrike" cap="none" dirty="0">
                  <a:solidFill>
                    <a:srgbClr val="0F2332"/>
                  </a:solidFill>
                  <a:latin typeface="Verdana"/>
                  <a:ea typeface="Verdana"/>
                  <a:cs typeface="Verdana"/>
                  <a:sym typeface="Verdana"/>
                </a:rPr>
                <a:t>AI Chatbots</a:t>
              </a:r>
              <a:endParaRPr i="0" u="none" strike="noStrike" cap="none" dirty="0">
                <a:solidFill>
                  <a:schemeClr val="dk1"/>
                </a:solidFill>
                <a:latin typeface="Verdana"/>
                <a:ea typeface="Verdana"/>
                <a:cs typeface="Verdana"/>
                <a:sym typeface="Verdana"/>
              </a:endParaRPr>
            </a:p>
          </p:txBody>
        </p:sp>
        <p:pic>
          <p:nvPicPr>
            <p:cNvPr id="205" name="Google Shape;205;p5"/>
            <p:cNvPicPr preferRelativeResize="0"/>
            <p:nvPr/>
          </p:nvPicPr>
          <p:blipFill rotWithShape="1">
            <a:blip r:embed="rId5">
              <a:alphaModFix/>
            </a:blip>
            <a:srcRect b="16715"/>
            <a:stretch/>
          </p:blipFill>
          <p:spPr>
            <a:xfrm>
              <a:off x="5129291" y="821335"/>
              <a:ext cx="1481200" cy="1233600"/>
            </a:xfrm>
            <a:prstGeom prst="rect">
              <a:avLst/>
            </a:prstGeom>
            <a:noFill/>
            <a:ln>
              <a:noFill/>
            </a:ln>
          </p:spPr>
        </p:pic>
        <p:sp>
          <p:nvSpPr>
            <p:cNvPr id="206" name="Google Shape;206;p5"/>
            <p:cNvSpPr txBox="1"/>
            <p:nvPr/>
          </p:nvSpPr>
          <p:spPr>
            <a:xfrm>
              <a:off x="4744891" y="2072594"/>
              <a:ext cx="2250000" cy="323151"/>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Clr>
                  <a:schemeClr val="dk1"/>
                </a:buClr>
                <a:buSzPts val="1600"/>
                <a:buFont typeface="Verdana"/>
                <a:buNone/>
              </a:pPr>
              <a:r>
                <a:rPr lang="en-US" sz="1600" b="1">
                  <a:solidFill>
                    <a:schemeClr val="dk1"/>
                  </a:solidFill>
                  <a:latin typeface="Verdana"/>
                  <a:ea typeface="Verdana"/>
                  <a:cs typeface="Verdana"/>
                  <a:sym typeface="Verdana"/>
                </a:rPr>
                <a:t>2-way Communication</a:t>
              </a:r>
              <a:endParaRPr sz="1600" b="1">
                <a:solidFill>
                  <a:schemeClr val="dk1"/>
                </a:solidFill>
                <a:latin typeface="Verdana"/>
                <a:ea typeface="Verdana"/>
                <a:cs typeface="Verdana"/>
                <a:sym typeface="Verdana"/>
              </a:endParaRPr>
            </a:p>
          </p:txBody>
        </p:sp>
      </p:grpSp>
      <p:grpSp>
        <p:nvGrpSpPr>
          <p:cNvPr id="207" name="Google Shape;207;p5"/>
          <p:cNvGrpSpPr/>
          <p:nvPr/>
        </p:nvGrpSpPr>
        <p:grpSpPr>
          <a:xfrm>
            <a:off x="9013070" y="2128368"/>
            <a:ext cx="2999925" cy="2691915"/>
            <a:chOff x="6852947" y="791225"/>
            <a:chExt cx="2250000" cy="2018987"/>
          </a:xfrm>
        </p:grpSpPr>
        <p:sp>
          <p:nvSpPr>
            <p:cNvPr id="208" name="Google Shape;208;p5"/>
            <p:cNvSpPr/>
            <p:nvPr/>
          </p:nvSpPr>
          <p:spPr>
            <a:xfrm>
              <a:off x="7383647" y="914400"/>
              <a:ext cx="1188600" cy="1188600"/>
            </a:xfrm>
            <a:prstGeom prst="ellipse">
              <a:avLst/>
            </a:prstGeom>
            <a:solidFill>
              <a:srgbClr val="0F2332">
                <a:alpha val="87843"/>
              </a:srgb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00"/>
                <a:buFont typeface="Verdana"/>
                <a:buNone/>
              </a:pPr>
              <a:endParaRPr sz="1800">
                <a:solidFill>
                  <a:schemeClr val="dk1"/>
                </a:solidFill>
                <a:latin typeface="Verdana"/>
                <a:ea typeface="Verdana"/>
                <a:cs typeface="Verdana"/>
                <a:sym typeface="Verdana"/>
              </a:endParaRPr>
            </a:p>
          </p:txBody>
        </p:sp>
        <p:sp>
          <p:nvSpPr>
            <p:cNvPr id="209" name="Google Shape;209;p5"/>
            <p:cNvSpPr/>
            <p:nvPr/>
          </p:nvSpPr>
          <p:spPr>
            <a:xfrm>
              <a:off x="6972047" y="2286000"/>
              <a:ext cx="2051716" cy="52421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i="0" u="none" strike="noStrike" cap="none" dirty="0">
                  <a:solidFill>
                    <a:srgbClr val="0F2332"/>
                  </a:solidFill>
                  <a:latin typeface="Verdana"/>
                  <a:ea typeface="Verdana"/>
                  <a:cs typeface="Verdana"/>
                  <a:sym typeface="Verdana"/>
                </a:rPr>
                <a:t>Big Data</a:t>
              </a:r>
              <a:r>
                <a:rPr lang="en-US" sz="1600" dirty="0">
                  <a:solidFill>
                    <a:schemeClr val="dk1"/>
                  </a:solidFill>
                  <a:latin typeface="Verdana"/>
                  <a:ea typeface="Verdana"/>
                  <a:cs typeface="Verdana"/>
                  <a:sym typeface="Verdana"/>
                </a:rPr>
                <a:t> </a:t>
              </a:r>
              <a:r>
                <a:rPr lang="en-US" sz="1600" b="1" i="0" u="none" strike="noStrike" cap="none" dirty="0">
                  <a:solidFill>
                    <a:srgbClr val="0F2332"/>
                  </a:solidFill>
                  <a:latin typeface="Verdana"/>
                  <a:ea typeface="Verdana"/>
                  <a:cs typeface="Verdana"/>
                  <a:sym typeface="Verdana"/>
                </a:rPr>
                <a:t>Analytics </a:t>
              </a:r>
            </a:p>
            <a:p>
              <a:pPr marL="0" marR="0" lvl="0" indent="0" algn="ctr" rtl="0">
                <a:spcBef>
                  <a:spcPts val="0"/>
                </a:spcBef>
                <a:spcAft>
                  <a:spcPts val="0"/>
                </a:spcAft>
                <a:buClr>
                  <a:srgbClr val="0F2332"/>
                </a:buClr>
                <a:buSzPts val="1600"/>
                <a:buFont typeface="Arial"/>
                <a:buNone/>
              </a:pPr>
              <a:r>
                <a:rPr lang="en-US" dirty="0">
                  <a:solidFill>
                    <a:srgbClr val="0F2332"/>
                  </a:solidFill>
                  <a:latin typeface="Verdana"/>
                  <a:ea typeface="Verdana"/>
                  <a:cs typeface="Verdana"/>
                  <a:sym typeface="Verdana"/>
                </a:rPr>
                <a:t>Supply chain forecasting, predictive risk scoring</a:t>
              </a:r>
              <a:endParaRPr i="0" u="none" strike="noStrike" cap="none" dirty="0">
                <a:solidFill>
                  <a:schemeClr val="dk1"/>
                </a:solidFill>
                <a:latin typeface="Verdana"/>
                <a:ea typeface="Verdana"/>
                <a:cs typeface="Verdana"/>
                <a:sym typeface="Verdana"/>
              </a:endParaRPr>
            </a:p>
          </p:txBody>
        </p:sp>
        <p:pic>
          <p:nvPicPr>
            <p:cNvPr id="210" name="Google Shape;210;p5"/>
            <p:cNvPicPr preferRelativeResize="0"/>
            <p:nvPr/>
          </p:nvPicPr>
          <p:blipFill rotWithShape="1">
            <a:blip r:embed="rId6">
              <a:alphaModFix/>
            </a:blip>
            <a:srcRect t="-4019" b="24427"/>
            <a:stretch/>
          </p:blipFill>
          <p:spPr>
            <a:xfrm>
              <a:off x="7165185" y="791225"/>
              <a:ext cx="1625524" cy="1293786"/>
            </a:xfrm>
            <a:prstGeom prst="rect">
              <a:avLst/>
            </a:prstGeom>
            <a:noFill/>
            <a:ln>
              <a:noFill/>
            </a:ln>
          </p:spPr>
        </p:pic>
        <p:sp>
          <p:nvSpPr>
            <p:cNvPr id="211" name="Google Shape;211;p5"/>
            <p:cNvSpPr txBox="1"/>
            <p:nvPr/>
          </p:nvSpPr>
          <p:spPr>
            <a:xfrm>
              <a:off x="6852947" y="2072594"/>
              <a:ext cx="2250000" cy="323151"/>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Clr>
                  <a:schemeClr val="dk1"/>
                </a:buClr>
                <a:buSzPts val="1600"/>
                <a:buFont typeface="Verdana"/>
                <a:buNone/>
              </a:pPr>
              <a:r>
                <a:rPr lang="en-US" sz="1600" b="1">
                  <a:solidFill>
                    <a:schemeClr val="dk1"/>
                  </a:solidFill>
                  <a:latin typeface="Verdana"/>
                  <a:ea typeface="Verdana"/>
                  <a:cs typeface="Verdana"/>
                  <a:sym typeface="Verdana"/>
                </a:rPr>
                <a:t>Reason</a:t>
              </a:r>
              <a:endParaRPr sz="1600" b="1">
                <a:solidFill>
                  <a:schemeClr val="dk1"/>
                </a:solidFill>
                <a:latin typeface="Verdana"/>
                <a:ea typeface="Verdana"/>
                <a:cs typeface="Verdana"/>
                <a:sym typeface="Verdana"/>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6"/>
          <p:cNvSpPr txBox="1">
            <a:spLocks noGrp="1"/>
          </p:cNvSpPr>
          <p:nvPr>
            <p:ph type="title"/>
          </p:nvPr>
        </p:nvSpPr>
        <p:spPr>
          <a:xfrm>
            <a:off x="2235199" y="54707"/>
            <a:ext cx="9830415" cy="113966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3200"/>
              <a:buFont typeface="Verdana"/>
              <a:buNone/>
            </a:pPr>
            <a:r>
              <a:rPr lang="en-US" sz="3200" dirty="0"/>
              <a:t>The AI You Didn’t Notice ~200 years in the making</a:t>
            </a:r>
            <a:endParaRPr sz="3200" dirty="0"/>
          </a:p>
        </p:txBody>
      </p:sp>
      <p:graphicFrame>
        <p:nvGraphicFramePr>
          <p:cNvPr id="218" name="Google Shape;218;p6"/>
          <p:cNvGraphicFramePr/>
          <p:nvPr>
            <p:extLst>
              <p:ext uri="{D42A27DB-BD31-4B8C-83A1-F6EECF244321}">
                <p14:modId xmlns:p14="http://schemas.microsoft.com/office/powerpoint/2010/main" val="434766211"/>
              </p:ext>
            </p:extLst>
          </p:nvPr>
        </p:nvGraphicFramePr>
        <p:xfrm>
          <a:off x="695569" y="2120499"/>
          <a:ext cx="11256700" cy="4081520"/>
        </p:xfrm>
        <a:graphic>
          <a:graphicData uri="http://schemas.openxmlformats.org/drawingml/2006/table">
            <a:tbl>
              <a:tblPr>
                <a:noFill/>
                <a:tableStyleId>{875C830E-885A-4DB2-9805-91AC99212BC0}</a:tableStyleId>
              </a:tblPr>
              <a:tblGrid>
                <a:gridCol w="5628350">
                  <a:extLst>
                    <a:ext uri="{9D8B030D-6E8A-4147-A177-3AD203B41FA5}">
                      <a16:colId xmlns:a16="http://schemas.microsoft.com/office/drawing/2014/main" val="20000"/>
                    </a:ext>
                  </a:extLst>
                </a:gridCol>
                <a:gridCol w="5628350">
                  <a:extLst>
                    <a:ext uri="{9D8B030D-6E8A-4147-A177-3AD203B41FA5}">
                      <a16:colId xmlns:a16="http://schemas.microsoft.com/office/drawing/2014/main" val="20001"/>
                    </a:ext>
                  </a:extLst>
                </a:gridCol>
              </a:tblGrid>
              <a:tr h="474775">
                <a:tc>
                  <a:txBody>
                    <a:bodyPr/>
                    <a:lstStyle/>
                    <a:p>
                      <a:pPr marL="0" marR="0" lvl="0" indent="0" algn="ctr" rtl="0">
                        <a:spcBef>
                          <a:spcPts val="0"/>
                        </a:spcBef>
                        <a:spcAft>
                          <a:spcPts val="0"/>
                        </a:spcAft>
                        <a:buClr>
                          <a:schemeClr val="dk1"/>
                        </a:buClr>
                        <a:buSzPts val="2400"/>
                        <a:buFont typeface="Verdana"/>
                        <a:buNone/>
                      </a:pPr>
                      <a:r>
                        <a:rPr lang="en-US" sz="2400" u="none" strike="noStrike" cap="none">
                          <a:solidFill>
                            <a:schemeClr val="dk1"/>
                          </a:solidFill>
                          <a:latin typeface="Verdana"/>
                          <a:ea typeface="Verdana"/>
                          <a:cs typeface="Verdana"/>
                          <a:sym typeface="Verdana"/>
                        </a:rPr>
                        <a:t>What we call it</a:t>
                      </a:r>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57150" cap="flat" cmpd="sng">
                      <a:solidFill>
                        <a:srgbClr val="FFFFFF"/>
                      </a:solidFill>
                      <a:prstDash val="solid"/>
                      <a:round/>
                      <a:headEnd type="none" w="sm" len="sm"/>
                      <a:tailEnd type="none" w="sm" len="sm"/>
                    </a:lnT>
                    <a:lnB w="57150" cap="flat" cmpd="sng">
                      <a:solidFill>
                        <a:srgbClr val="0F2332"/>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chemeClr val="dk1"/>
                        </a:buClr>
                        <a:buSzPts val="2400"/>
                        <a:buFont typeface="Verdana"/>
                        <a:buNone/>
                      </a:pPr>
                      <a:r>
                        <a:rPr lang="en-US" sz="2400" u="none" strike="noStrike" cap="none">
                          <a:solidFill>
                            <a:schemeClr val="dk1"/>
                          </a:solidFill>
                          <a:latin typeface="Verdana"/>
                          <a:ea typeface="Verdana"/>
                          <a:cs typeface="Verdana"/>
                          <a:sym typeface="Verdana"/>
                        </a:rPr>
                        <a:t>What it actually is</a:t>
                      </a:r>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57150" cap="flat" cmpd="sng">
                      <a:solidFill>
                        <a:srgbClr val="FFFFFF"/>
                      </a:solidFill>
                      <a:prstDash val="solid"/>
                      <a:round/>
                      <a:headEnd type="none" w="sm" len="sm"/>
                      <a:tailEnd type="none" w="sm" len="sm"/>
                    </a:lnT>
                    <a:lnB w="57150" cap="flat" cmpd="sng">
                      <a:solidFill>
                        <a:srgbClr val="0F2332"/>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589175">
                <a:tc>
                  <a:txBody>
                    <a:bodyPr/>
                    <a:lstStyle/>
                    <a:p>
                      <a:pPr marL="0" marR="0" lvl="0" indent="0" algn="l" rtl="0">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Google Maps route suggestion</a:t>
                      </a: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57150" cap="flat" cmpd="sng">
                      <a:solidFill>
                        <a:srgbClr val="0F2332"/>
                      </a:solidFill>
                      <a:prstDash val="solid"/>
                      <a:round/>
                      <a:headEnd type="none" w="sm" len="sm"/>
                      <a:tailEnd type="none" w="sm" len="sm"/>
                    </a:lnT>
                    <a:lnB w="12700" cap="flat" cmpd="sng" algn="ctr">
                      <a:solidFill>
                        <a:schemeClr val="bg1">
                          <a:lumMod val="85000"/>
                        </a:schemeClr>
                      </a:solidFill>
                      <a:prstDash val="solid"/>
                      <a:round/>
                      <a:headEnd type="none" w="med" len="med"/>
                      <a:tailEnd type="none" w="med" len="med"/>
                    </a:lnB>
                    <a:solidFill>
                      <a:srgbClr val="F9F9F9"/>
                    </a:solidFill>
                  </a:tcPr>
                </a:tc>
                <a:tc>
                  <a:txBody>
                    <a:bodyPr/>
                    <a:lstStyle/>
                    <a:p>
                      <a:pPr marL="0" marR="0" lvl="0" indent="0" algn="l" rtl="0">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Predictive </a:t>
                      </a:r>
                      <a:r>
                        <a:rPr lang="en-US" sz="2400" b="0" i="0" u="none" strike="noStrike" cap="none" err="1">
                          <a:solidFill>
                            <a:schemeClr val="dk1"/>
                          </a:solidFill>
                          <a:latin typeface="Verdana"/>
                          <a:ea typeface="Verdana"/>
                          <a:cs typeface="Verdana"/>
                          <a:sym typeface="Verdana"/>
                        </a:rPr>
                        <a:t>optimisation</a:t>
                      </a:r>
                      <a:r>
                        <a:rPr lang="en-US" sz="2400" b="0" i="0" u="none" strike="noStrike" cap="none">
                          <a:solidFill>
                            <a:schemeClr val="dk1"/>
                          </a:solidFill>
                          <a:latin typeface="Verdana"/>
                          <a:ea typeface="Verdana"/>
                          <a:cs typeface="Verdana"/>
                          <a:sym typeface="Verdana"/>
                        </a:rPr>
                        <a:t> algorithm</a:t>
                      </a: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57150" cap="flat" cmpd="sng">
                      <a:solidFill>
                        <a:srgbClr val="0F2332"/>
                      </a:solidFill>
                      <a:prstDash val="solid"/>
                      <a:round/>
                      <a:headEnd type="none" w="sm" len="sm"/>
                      <a:tailEnd type="none" w="sm" len="sm"/>
                    </a:lnT>
                    <a:lnB w="12700" cap="flat" cmpd="sng" algn="ctr">
                      <a:solidFill>
                        <a:schemeClr val="bg1">
                          <a:lumMod val="85000"/>
                        </a:schemeClr>
                      </a:solidFill>
                      <a:prstDash val="solid"/>
                      <a:round/>
                      <a:headEnd type="none" w="med" len="med"/>
                      <a:tailEnd type="none" w="med" len="med"/>
                    </a:lnB>
                    <a:solidFill>
                      <a:srgbClr val="F9F9F9"/>
                    </a:solidFill>
                  </a:tcPr>
                </a:tc>
                <a:extLst>
                  <a:ext uri="{0D108BD9-81ED-4DB2-BD59-A6C34878D82A}">
                    <a16:rowId xmlns:a16="http://schemas.microsoft.com/office/drawing/2014/main" val="10001"/>
                  </a:ext>
                </a:extLst>
              </a:tr>
              <a:tr h="663400">
                <a:tc>
                  <a:txBody>
                    <a:bodyPr/>
                    <a:lstStyle/>
                    <a:p>
                      <a:pPr marL="0" marR="0" lvl="0" indent="0" algn="l" rtl="0">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Autocomplete on your phone</a:t>
                      </a:r>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tc>
                  <a:txBody>
                    <a:bodyPr/>
                    <a:lstStyle/>
                    <a:p>
                      <a:pPr marL="0" marR="0" lvl="0" indent="0" algn="l" rtl="0">
                        <a:lnSpc>
                          <a:spcPct val="100000"/>
                        </a:lnSpc>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Natural language prediction model</a:t>
                      </a:r>
                      <a:r>
                        <a:rPr lang="en-US" sz="2400" u="none" strike="noStrike" cap="none">
                          <a:solidFill>
                            <a:schemeClr val="dk1"/>
                          </a:solidFill>
                          <a:latin typeface="Verdana"/>
                          <a:ea typeface="Verdana"/>
                          <a:cs typeface="Verdana"/>
                          <a:sym typeface="Verdana"/>
                        </a:rPr>
                        <a:t> </a:t>
                      </a:r>
                      <a:endParaRPr/>
                    </a:p>
                    <a:p>
                      <a:pPr marL="0" marR="0" lvl="0" indent="0" algn="l" rtl="0">
                        <a:spcBef>
                          <a:spcPts val="0"/>
                        </a:spcBef>
                        <a:spcAft>
                          <a:spcPts val="0"/>
                        </a:spcAft>
                        <a:buClr>
                          <a:schemeClr val="dk1"/>
                        </a:buClr>
                        <a:buSzPts val="2400"/>
                        <a:buFont typeface="Verdana"/>
                        <a:buNone/>
                      </a:pP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extLst>
                  <a:ext uri="{0D108BD9-81ED-4DB2-BD59-A6C34878D82A}">
                    <a16:rowId xmlns:a16="http://schemas.microsoft.com/office/drawing/2014/main" val="10002"/>
                  </a:ext>
                </a:extLst>
              </a:tr>
              <a:tr h="390225">
                <a:tc>
                  <a:txBody>
                    <a:bodyPr/>
                    <a:lstStyle/>
                    <a:p>
                      <a:pPr marL="0" marR="0" lvl="0" indent="0" algn="l" rtl="0">
                        <a:spcBef>
                          <a:spcPts val="0"/>
                        </a:spcBef>
                        <a:spcAft>
                          <a:spcPts val="0"/>
                        </a:spcAft>
                        <a:buClr>
                          <a:schemeClr val="dk1"/>
                        </a:buClr>
                        <a:buSzPts val="2400"/>
                        <a:buFont typeface="Verdana"/>
                        <a:buNone/>
                      </a:pPr>
                      <a:r>
                        <a:rPr lang="en-US" sz="2400" b="0" i="0" u="none" strike="noStrike" cap="none" dirty="0">
                          <a:solidFill>
                            <a:schemeClr val="dk1"/>
                          </a:solidFill>
                          <a:latin typeface="Verdana"/>
                          <a:ea typeface="Verdana"/>
                          <a:cs typeface="Verdana"/>
                          <a:sym typeface="Verdana"/>
                        </a:rPr>
                        <a:t>"Going paperless" at the clinic</a:t>
                      </a:r>
                      <a:endParaRPr sz="2400" u="none" strike="noStrike" cap="none" dirty="0">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tc>
                  <a:txBody>
                    <a:bodyPr/>
                    <a:lstStyle/>
                    <a:p>
                      <a:pPr marL="0" marR="0" lvl="0" indent="0" algn="l" rtl="0">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AI-led point-of-care </a:t>
                      </a:r>
                      <a:r>
                        <a:rPr lang="en-US" sz="2400" b="0" i="0" u="none" strike="noStrike" cap="none" err="1">
                          <a:solidFill>
                            <a:schemeClr val="dk1"/>
                          </a:solidFill>
                          <a:latin typeface="Verdana"/>
                          <a:ea typeface="Verdana"/>
                          <a:cs typeface="Verdana"/>
                          <a:sym typeface="Verdana"/>
                        </a:rPr>
                        <a:t>digitisation</a:t>
                      </a: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extLst>
                  <a:ext uri="{0D108BD9-81ED-4DB2-BD59-A6C34878D82A}">
                    <a16:rowId xmlns:a16="http://schemas.microsoft.com/office/drawing/2014/main" val="10003"/>
                  </a:ext>
                </a:extLst>
              </a:tr>
              <a:tr h="390225">
                <a:tc>
                  <a:txBody>
                    <a:bodyPr/>
                    <a:lstStyle/>
                    <a:p>
                      <a:pPr marL="0" marR="0" lvl="0" indent="0" algn="l" rtl="0">
                        <a:spcBef>
                          <a:spcPts val="0"/>
                        </a:spcBef>
                        <a:spcAft>
                          <a:spcPts val="0"/>
                        </a:spcAft>
                        <a:buClr>
                          <a:schemeClr val="dk1"/>
                        </a:buClr>
                        <a:buSzPts val="2400"/>
                        <a:buFont typeface="Verdana"/>
                        <a:buNone/>
                      </a:pPr>
                      <a:r>
                        <a:rPr lang="en-US" sz="2400" b="0" u="none" strike="noStrike" cap="none">
                          <a:solidFill>
                            <a:schemeClr val="dk1"/>
                          </a:solidFill>
                          <a:latin typeface="Verdana"/>
                          <a:ea typeface="Verdana"/>
                          <a:cs typeface="Verdana"/>
                          <a:sym typeface="Verdana"/>
                        </a:rPr>
                        <a:t>Automated SMS/Calls to missed patients</a:t>
                      </a: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tc>
                  <a:txBody>
                    <a:bodyPr/>
                    <a:lstStyle/>
                    <a:p>
                      <a:pPr marL="0" marR="0" lvl="0" indent="0" algn="l" rtl="0">
                        <a:spcBef>
                          <a:spcPts val="0"/>
                        </a:spcBef>
                        <a:spcAft>
                          <a:spcPts val="0"/>
                        </a:spcAft>
                        <a:buClr>
                          <a:schemeClr val="dk1"/>
                        </a:buClr>
                        <a:buSzPts val="2400"/>
                        <a:buFont typeface="Verdana"/>
                        <a:buNone/>
                      </a:pPr>
                      <a:r>
                        <a:rPr lang="en-US" sz="2400" b="0" u="none" strike="noStrike" cap="none">
                          <a:solidFill>
                            <a:schemeClr val="dk1"/>
                          </a:solidFill>
                          <a:latin typeface="Verdana"/>
                          <a:ea typeface="Verdana"/>
                          <a:cs typeface="Verdana"/>
                          <a:sym typeface="Verdana"/>
                        </a:rPr>
                        <a:t>AI-driven patient communication</a:t>
                      </a: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extLst>
                  <a:ext uri="{0D108BD9-81ED-4DB2-BD59-A6C34878D82A}">
                    <a16:rowId xmlns:a16="http://schemas.microsoft.com/office/drawing/2014/main" val="10004"/>
                  </a:ext>
                </a:extLst>
              </a:tr>
              <a:tr h="390225">
                <a:tc>
                  <a:txBody>
                    <a:bodyPr/>
                    <a:lstStyle/>
                    <a:p>
                      <a:pPr marL="0" marR="0" lvl="0" indent="0" algn="l" rtl="0">
                        <a:spcBef>
                          <a:spcPts val="0"/>
                        </a:spcBef>
                        <a:spcAft>
                          <a:spcPts val="0"/>
                        </a:spcAft>
                        <a:buClr>
                          <a:schemeClr val="dk1"/>
                        </a:buClr>
                        <a:buSzPts val="2400"/>
                        <a:buFont typeface="Verdana"/>
                        <a:buNone/>
                      </a:pPr>
                      <a:r>
                        <a:rPr lang="en-US" sz="2400" b="0" u="none" strike="noStrike" cap="none">
                          <a:solidFill>
                            <a:schemeClr val="dk1"/>
                          </a:solidFill>
                          <a:latin typeface="Verdana"/>
                          <a:ea typeface="Verdana"/>
                          <a:cs typeface="Verdana"/>
                          <a:sym typeface="Verdana"/>
                        </a:rPr>
                        <a:t>Treatment interruption priority list</a:t>
                      </a: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tc>
                  <a:txBody>
                    <a:bodyPr/>
                    <a:lstStyle/>
                    <a:p>
                      <a:pPr marL="0" marR="0" lvl="0" indent="0" algn="l" rtl="0">
                        <a:spcBef>
                          <a:spcPts val="0"/>
                        </a:spcBef>
                        <a:spcAft>
                          <a:spcPts val="0"/>
                        </a:spcAft>
                        <a:buClr>
                          <a:schemeClr val="dk1"/>
                        </a:buClr>
                        <a:buSzPts val="2400"/>
                        <a:buFont typeface="Verdana"/>
                        <a:buNone/>
                      </a:pPr>
                      <a:r>
                        <a:rPr lang="en-US" sz="2400" b="0" u="none" strike="noStrike" cap="none">
                          <a:solidFill>
                            <a:schemeClr val="dk1"/>
                          </a:solidFill>
                          <a:latin typeface="Verdana"/>
                          <a:ea typeface="Verdana"/>
                          <a:cs typeface="Verdana"/>
                          <a:sym typeface="Verdana"/>
                        </a:rPr>
                        <a:t>Predictive ML on adherence data</a:t>
                      </a:r>
                      <a:endParaRPr sz="2400" b="0" i="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9F9"/>
                    </a:solidFill>
                  </a:tcPr>
                </a:tc>
                <a:extLst>
                  <a:ext uri="{0D108BD9-81ED-4DB2-BD59-A6C34878D82A}">
                    <a16:rowId xmlns:a16="http://schemas.microsoft.com/office/drawing/2014/main" val="10005"/>
                  </a:ext>
                </a:extLst>
              </a:tr>
              <a:tr h="390225">
                <a:tc>
                  <a:txBody>
                    <a:bodyPr/>
                    <a:lstStyle/>
                    <a:p>
                      <a:pPr marL="0" marR="0" lvl="0" indent="0" algn="l" rtl="0">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Stock-out alert</a:t>
                      </a:r>
                      <a:endParaRPr sz="2400" u="none" strike="noStrike" cap="none">
                        <a:solidFill>
                          <a:schemeClr val="dk1"/>
                        </a:solidFill>
                        <a:latin typeface="Verdana"/>
                        <a:ea typeface="Verdana"/>
                        <a:cs typeface="Verdana"/>
                        <a:sym typeface="Verdana"/>
                      </a:endParaRPr>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57150" cap="flat" cmpd="sng">
                      <a:solidFill>
                        <a:srgbClr val="FFFFFF"/>
                      </a:solidFill>
                      <a:prstDash val="solid"/>
                      <a:round/>
                      <a:headEnd type="none" w="sm" len="sm"/>
                      <a:tailEnd type="none" w="sm" len="sm"/>
                    </a:lnB>
                    <a:solidFill>
                      <a:srgbClr val="F9F9F9"/>
                    </a:solidFill>
                  </a:tcPr>
                </a:tc>
                <a:tc>
                  <a:txBody>
                    <a:bodyPr/>
                    <a:lstStyle/>
                    <a:p>
                      <a:pPr marL="0" marR="0" lvl="0" indent="0" algn="l" rtl="0">
                        <a:spcBef>
                          <a:spcPts val="0"/>
                        </a:spcBef>
                        <a:spcAft>
                          <a:spcPts val="0"/>
                        </a:spcAft>
                        <a:buClr>
                          <a:schemeClr val="dk1"/>
                        </a:buClr>
                        <a:buSzPts val="2400"/>
                        <a:buFont typeface="Verdana"/>
                        <a:buNone/>
                      </a:pPr>
                      <a:r>
                        <a:rPr lang="en-US" sz="2400" b="0" i="0" u="none" strike="noStrike" cap="none" dirty="0">
                          <a:solidFill>
                            <a:schemeClr val="dk1"/>
                          </a:solidFill>
                          <a:latin typeface="Verdana"/>
                          <a:ea typeface="Verdana"/>
                          <a:cs typeface="Verdana"/>
                          <a:sym typeface="Verdana"/>
                        </a:rPr>
                        <a:t>AI-driven supply chain forecasting</a:t>
                      </a:r>
                      <a:endParaRPr dirty="0"/>
                    </a:p>
                  </a:txBody>
                  <a:tcPr marL="91450" marR="91450" marT="45725" marB="45725" anchor="ctr">
                    <a:lnL w="5715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lgn="ctr">
                      <a:solidFill>
                        <a:schemeClr val="bg1">
                          <a:lumMod val="85000"/>
                        </a:schemeClr>
                      </a:solidFill>
                      <a:prstDash val="solid"/>
                      <a:round/>
                      <a:headEnd type="none" w="med" len="med"/>
                      <a:tailEnd type="none" w="med" len="med"/>
                    </a:lnT>
                    <a:lnB w="57150" cap="flat" cmpd="sng">
                      <a:solidFill>
                        <a:srgbClr val="FFFFFF"/>
                      </a:solidFill>
                      <a:prstDash val="solid"/>
                      <a:round/>
                      <a:headEnd type="none" w="sm" len="sm"/>
                      <a:tailEnd type="none" w="sm" len="sm"/>
                    </a:lnB>
                    <a:solidFill>
                      <a:srgbClr val="F9F9F9"/>
                    </a:solidFill>
                  </a:tcPr>
                </a:tc>
                <a:extLst>
                  <a:ext uri="{0D108BD9-81ED-4DB2-BD59-A6C34878D82A}">
                    <a16:rowId xmlns:a16="http://schemas.microsoft.com/office/drawing/2014/main" val="10006"/>
                  </a:ext>
                </a:extLst>
              </a:tr>
            </a:tbl>
          </a:graphicData>
        </a:graphic>
      </p:graphicFrame>
      <p:sp>
        <p:nvSpPr>
          <p:cNvPr id="219" name="Google Shape;219;p6"/>
          <p:cNvSpPr txBox="1"/>
          <p:nvPr/>
        </p:nvSpPr>
        <p:spPr>
          <a:xfrm>
            <a:off x="1828800" y="1194375"/>
            <a:ext cx="10236815" cy="707846"/>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i="1" dirty="0">
                <a:solidFill>
                  <a:schemeClr val="accent1"/>
                </a:solidFill>
                <a:latin typeface="Verdana"/>
                <a:ea typeface="Verdana"/>
                <a:cs typeface="Verdana"/>
                <a:sym typeface="Verdana"/>
              </a:rPr>
              <a:t>Not one technology, but a stack of capabilities that, together, change people’s daily experiences</a:t>
            </a:r>
            <a:endParaRPr sz="2000" dirty="0">
              <a:solidFill>
                <a:schemeClr val="dk1"/>
              </a:solidFill>
              <a:latin typeface="Verdana"/>
              <a:ea typeface="Verdana"/>
              <a:cs typeface="Verdana"/>
              <a:sym typeface="Verdana"/>
            </a:endParaRPr>
          </a:p>
        </p:txBody>
      </p:sp>
      <p:pic>
        <p:nvPicPr>
          <p:cNvPr id="5" name="Picture 4">
            <a:extLst>
              <a:ext uri="{FF2B5EF4-FFF2-40B4-BE49-F238E27FC236}">
                <a16:creationId xmlns:a16="http://schemas.microsoft.com/office/drawing/2014/main" id="{662C83D2-E6F1-360D-3180-E9FD1584F372}"/>
              </a:ext>
            </a:extLst>
          </p:cNvPr>
          <p:cNvPicPr>
            <a:picLocks noChangeAspect="1"/>
          </p:cNvPicPr>
          <p:nvPr/>
        </p:nvPicPr>
        <p:blipFill>
          <a:blip r:embed="rId3"/>
          <a:stretch>
            <a:fillRect/>
          </a:stretch>
        </p:blipFill>
        <p:spPr>
          <a:xfrm>
            <a:off x="0" y="0"/>
            <a:ext cx="1828800" cy="2241756"/>
          </a:xfrm>
          <a:prstGeom prst="rect">
            <a:avLst/>
          </a:prstGeom>
        </p:spPr>
      </p:pic>
      <p:sp>
        <p:nvSpPr>
          <p:cNvPr id="6" name="TextBox 5">
            <a:extLst>
              <a:ext uri="{FF2B5EF4-FFF2-40B4-BE49-F238E27FC236}">
                <a16:creationId xmlns:a16="http://schemas.microsoft.com/office/drawing/2014/main" id="{2AF054E6-85C3-6C1C-E33C-C84EDEC90BC4}"/>
              </a:ext>
            </a:extLst>
          </p:cNvPr>
          <p:cNvSpPr txBox="1"/>
          <p:nvPr/>
        </p:nvSpPr>
        <p:spPr>
          <a:xfrm>
            <a:off x="-92366" y="2222595"/>
            <a:ext cx="2173993" cy="307777"/>
          </a:xfrm>
          <a:prstGeom prst="rect">
            <a:avLst/>
          </a:prstGeom>
          <a:noFill/>
        </p:spPr>
        <p:txBody>
          <a:bodyPr wrap="none" rtlCol="0">
            <a:spAutoFit/>
          </a:bodyPr>
          <a:lstStyle/>
          <a:p>
            <a:r>
              <a:rPr lang="en-US" dirty="0"/>
              <a:t>Ada Lovelace 1815-1852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8"/>
          <p:cNvSpPr txBox="1">
            <a:spLocks noGrp="1"/>
          </p:cNvSpPr>
          <p:nvPr>
            <p:ph type="title"/>
          </p:nvPr>
        </p:nvSpPr>
        <p:spPr>
          <a:xfrm>
            <a:off x="29200" y="-2275"/>
            <a:ext cx="9651000" cy="1014600"/>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3600"/>
              <a:buFont typeface="Arial"/>
              <a:buNone/>
            </a:pPr>
            <a:r>
              <a:rPr lang="en-US" sz="3600">
                <a:latin typeface="Arial"/>
                <a:ea typeface="Arial"/>
                <a:cs typeface="Arial"/>
                <a:sym typeface="Arial"/>
              </a:rPr>
              <a:t>AI in HIV Programming: A Longer History Than the Current Debate Suggests</a:t>
            </a:r>
            <a:endParaRPr sz="2800">
              <a:solidFill>
                <a:schemeClr val="dk1"/>
              </a:solidFill>
            </a:endParaRPr>
          </a:p>
        </p:txBody>
      </p:sp>
      <p:sp>
        <p:nvSpPr>
          <p:cNvPr id="287" name="Google Shape;287;p8"/>
          <p:cNvSpPr/>
          <p:nvPr/>
        </p:nvSpPr>
        <p:spPr>
          <a:xfrm>
            <a:off x="0" y="3957612"/>
            <a:ext cx="2438400" cy="130000"/>
          </a:xfrm>
          <a:prstGeom prst="rect">
            <a:avLst/>
          </a:prstGeom>
          <a:solidFill>
            <a:srgbClr val="0F23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88" name="Google Shape;288;p8"/>
          <p:cNvSpPr/>
          <p:nvPr/>
        </p:nvSpPr>
        <p:spPr>
          <a:xfrm>
            <a:off x="2438400" y="3957612"/>
            <a:ext cx="2438400" cy="130000"/>
          </a:xfrm>
          <a:prstGeom prst="rect">
            <a:avLst/>
          </a:prstGeom>
          <a:solidFill>
            <a:srgbClr val="0F23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89" name="Google Shape;289;p8"/>
          <p:cNvSpPr/>
          <p:nvPr/>
        </p:nvSpPr>
        <p:spPr>
          <a:xfrm>
            <a:off x="4876800" y="3957612"/>
            <a:ext cx="2438400" cy="130000"/>
          </a:xfrm>
          <a:prstGeom prst="rect">
            <a:avLst/>
          </a:prstGeom>
          <a:solidFill>
            <a:srgbClr val="0F23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0" name="Google Shape;290;p8"/>
          <p:cNvSpPr/>
          <p:nvPr/>
        </p:nvSpPr>
        <p:spPr>
          <a:xfrm>
            <a:off x="7315200" y="3957612"/>
            <a:ext cx="2438400" cy="130000"/>
          </a:xfrm>
          <a:prstGeom prst="rect">
            <a:avLst/>
          </a:prstGeom>
          <a:solidFill>
            <a:srgbClr val="0F23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1" name="Google Shape;291;p8"/>
          <p:cNvSpPr/>
          <p:nvPr/>
        </p:nvSpPr>
        <p:spPr>
          <a:xfrm>
            <a:off x="9753600" y="3957612"/>
            <a:ext cx="2438400" cy="130000"/>
          </a:xfrm>
          <a:prstGeom prst="rect">
            <a:avLst/>
          </a:prstGeom>
          <a:solidFill>
            <a:srgbClr val="0F23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2" name="Google Shape;292;p8"/>
          <p:cNvSpPr/>
          <p:nvPr/>
        </p:nvSpPr>
        <p:spPr>
          <a:xfrm>
            <a:off x="1159764" y="3963176"/>
            <a:ext cx="118872" cy="118872"/>
          </a:xfrm>
          <a:prstGeom prst="ellipse">
            <a:avLst/>
          </a:prstGeom>
          <a:solidFill>
            <a:srgbClr val="0F2332"/>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3" name="Google Shape;293;p8"/>
          <p:cNvSpPr/>
          <p:nvPr/>
        </p:nvSpPr>
        <p:spPr>
          <a:xfrm>
            <a:off x="3598164" y="3963176"/>
            <a:ext cx="118872" cy="118872"/>
          </a:xfrm>
          <a:prstGeom prst="ellipse">
            <a:avLst/>
          </a:prstGeom>
          <a:solidFill>
            <a:srgbClr val="0F2332"/>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4" name="Google Shape;294;p8"/>
          <p:cNvSpPr/>
          <p:nvPr/>
        </p:nvSpPr>
        <p:spPr>
          <a:xfrm>
            <a:off x="6036564" y="3963176"/>
            <a:ext cx="118872" cy="118872"/>
          </a:xfrm>
          <a:prstGeom prst="ellipse">
            <a:avLst/>
          </a:prstGeom>
          <a:solidFill>
            <a:srgbClr val="0F2332"/>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5" name="Google Shape;295;p8"/>
          <p:cNvSpPr/>
          <p:nvPr/>
        </p:nvSpPr>
        <p:spPr>
          <a:xfrm>
            <a:off x="8474964" y="3963176"/>
            <a:ext cx="118872" cy="118872"/>
          </a:xfrm>
          <a:prstGeom prst="ellipse">
            <a:avLst/>
          </a:prstGeom>
          <a:solidFill>
            <a:srgbClr val="0F2332"/>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6" name="Google Shape;296;p8"/>
          <p:cNvSpPr/>
          <p:nvPr/>
        </p:nvSpPr>
        <p:spPr>
          <a:xfrm>
            <a:off x="10913364" y="3963176"/>
            <a:ext cx="118872" cy="118872"/>
          </a:xfrm>
          <a:prstGeom prst="ellipse">
            <a:avLst/>
          </a:prstGeom>
          <a:solidFill>
            <a:srgbClr val="0F2332"/>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97" name="Google Shape;297;p8"/>
          <p:cNvSpPr txBox="1"/>
          <p:nvPr/>
        </p:nvSpPr>
        <p:spPr>
          <a:xfrm>
            <a:off x="29200" y="3712612"/>
            <a:ext cx="2379900" cy="240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1990s</a:t>
            </a:r>
            <a:endParaRPr/>
          </a:p>
        </p:txBody>
      </p:sp>
      <p:sp>
        <p:nvSpPr>
          <p:cNvPr id="298" name="Google Shape;298;p8"/>
          <p:cNvSpPr txBox="1"/>
          <p:nvPr/>
        </p:nvSpPr>
        <p:spPr>
          <a:xfrm>
            <a:off x="29200" y="2238949"/>
            <a:ext cx="2379900" cy="30000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0F2332"/>
              </a:buClr>
              <a:buSzPts val="1800"/>
              <a:buFont typeface="Arial"/>
              <a:buNone/>
            </a:pPr>
            <a:r>
              <a:rPr lang="en-US" sz="1800" b="1">
                <a:solidFill>
                  <a:srgbClr val="0F2332"/>
                </a:solidFill>
                <a:latin typeface="Arial"/>
                <a:ea typeface="Arial"/>
                <a:cs typeface="Arial"/>
                <a:sym typeface="Arial"/>
              </a:rPr>
              <a:t>Algorithmic Modelling</a:t>
            </a:r>
            <a:endParaRPr/>
          </a:p>
        </p:txBody>
      </p:sp>
      <p:sp>
        <p:nvSpPr>
          <p:cNvPr id="299" name="Google Shape;299;p8"/>
          <p:cNvSpPr txBox="1"/>
          <p:nvPr/>
        </p:nvSpPr>
        <p:spPr>
          <a:xfrm>
            <a:off x="187456" y="2578949"/>
            <a:ext cx="2724600" cy="675300"/>
          </a:xfrm>
          <a:prstGeom prst="rect">
            <a:avLst/>
          </a:prstGeom>
          <a:noFill/>
          <a:ln>
            <a:noFill/>
          </a:ln>
        </p:spPr>
        <p:txBody>
          <a:bodyPr spcFirstLastPara="1" wrap="square" lIns="0" tIns="0" rIns="0" bIns="0" anchor="t" anchorCtr="0">
            <a:noAutofit/>
          </a:bodyPr>
          <a:lstStyle/>
          <a:p>
            <a:pPr marL="182880" marR="0" lvl="0" indent="-182880" algn="l" rtl="0">
              <a:spcBef>
                <a:spcPts val="0"/>
              </a:spcBef>
              <a:spcAft>
                <a:spcPts val="0"/>
              </a:spcAft>
              <a:buClr>
                <a:srgbClr val="0F2332"/>
              </a:buClr>
              <a:buSzPts val="1200"/>
              <a:buFont typeface="Arial"/>
              <a:buChar char="•"/>
            </a:pPr>
            <a:r>
              <a:rPr lang="en-US" sz="1200">
                <a:solidFill>
                  <a:srgbClr val="0F2332"/>
                </a:solidFill>
                <a:latin typeface="Verdana"/>
                <a:ea typeface="Verdana"/>
                <a:cs typeface="Verdana"/>
                <a:sym typeface="Verdana"/>
              </a:rPr>
              <a:t>UNAIDS Spectrum / EPP</a:t>
            </a:r>
            <a:endParaRPr/>
          </a:p>
          <a:p>
            <a:pPr marL="182880" marR="0" lvl="0" indent="-182880" algn="l" rtl="0">
              <a:spcBef>
                <a:spcPts val="0"/>
              </a:spcBef>
              <a:spcAft>
                <a:spcPts val="0"/>
              </a:spcAft>
              <a:buClr>
                <a:srgbClr val="0F2332"/>
              </a:buClr>
              <a:buSzPts val="1200"/>
              <a:buFont typeface="Arial"/>
              <a:buChar char="•"/>
            </a:pPr>
            <a:r>
              <a:rPr lang="en-US" sz="1200">
                <a:solidFill>
                  <a:srgbClr val="0F2332"/>
                </a:solidFill>
                <a:latin typeface="Verdana"/>
                <a:ea typeface="Verdana"/>
                <a:cs typeface="Verdana"/>
                <a:sym typeface="Verdana"/>
              </a:rPr>
              <a:t>Epidemic projection in 170+ countries</a:t>
            </a:r>
            <a:endParaRPr/>
          </a:p>
          <a:p>
            <a:pPr marL="182880" marR="0" lvl="0" indent="-182880" algn="l" rtl="0">
              <a:spcBef>
                <a:spcPts val="0"/>
              </a:spcBef>
              <a:spcAft>
                <a:spcPts val="0"/>
              </a:spcAft>
              <a:buClr>
                <a:srgbClr val="0F2332"/>
              </a:buClr>
              <a:buSzPts val="1200"/>
              <a:buFont typeface="Arial"/>
              <a:buChar char="•"/>
            </a:pPr>
            <a:r>
              <a:rPr lang="en-US" sz="1200">
                <a:solidFill>
                  <a:srgbClr val="0F2332"/>
                </a:solidFill>
                <a:latin typeface="Verdana"/>
                <a:ea typeface="Verdana"/>
                <a:cs typeface="Verdana"/>
                <a:sym typeface="Verdana"/>
              </a:rPr>
              <a:t>Powers PEPFAR &amp; Global Fund allocations</a:t>
            </a:r>
            <a:endParaRPr/>
          </a:p>
        </p:txBody>
      </p:sp>
      <p:sp>
        <p:nvSpPr>
          <p:cNvPr id="300" name="Google Shape;300;p8"/>
          <p:cNvSpPr txBox="1"/>
          <p:nvPr/>
        </p:nvSpPr>
        <p:spPr>
          <a:xfrm>
            <a:off x="143500" y="3557586"/>
            <a:ext cx="2368200" cy="1689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95959"/>
              </a:buClr>
              <a:buSzPts val="750"/>
              <a:buFont typeface="Arial"/>
              <a:buNone/>
            </a:pPr>
            <a:r>
              <a:rPr lang="en-US" sz="750" i="1">
                <a:solidFill>
                  <a:srgbClr val="595959"/>
                </a:solidFill>
                <a:latin typeface="Arial"/>
                <a:ea typeface="Arial"/>
                <a:cs typeface="Arial"/>
                <a:sym typeface="Arial"/>
              </a:rPr>
              <a:t>Brown T et al., AIDS 2014; 28(S4):S415</a:t>
            </a:r>
            <a:endParaRPr/>
          </a:p>
        </p:txBody>
      </p:sp>
      <p:sp>
        <p:nvSpPr>
          <p:cNvPr id="301" name="Google Shape;301;p8"/>
          <p:cNvSpPr txBox="1"/>
          <p:nvPr/>
        </p:nvSpPr>
        <p:spPr>
          <a:xfrm>
            <a:off x="2467600" y="4122612"/>
            <a:ext cx="2380000" cy="240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2000s</a:t>
            </a:r>
            <a:endParaRPr/>
          </a:p>
        </p:txBody>
      </p:sp>
      <p:sp>
        <p:nvSpPr>
          <p:cNvPr id="302" name="Google Shape;302;p8"/>
          <p:cNvSpPr txBox="1"/>
          <p:nvPr/>
        </p:nvSpPr>
        <p:spPr>
          <a:xfrm>
            <a:off x="2096538" y="4369359"/>
            <a:ext cx="3068400" cy="25000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0F2332"/>
              </a:buClr>
              <a:buSzPts val="1800"/>
              <a:buFont typeface="Arial"/>
              <a:buNone/>
            </a:pPr>
            <a:r>
              <a:rPr lang="en-US" sz="1800" b="1">
                <a:solidFill>
                  <a:srgbClr val="0F2332"/>
                </a:solidFill>
                <a:latin typeface="Arial"/>
                <a:ea typeface="Arial"/>
                <a:cs typeface="Arial"/>
                <a:sym typeface="Arial"/>
              </a:rPr>
              <a:t>Supply Chain Forecasting</a:t>
            </a:r>
            <a:endParaRPr/>
          </a:p>
        </p:txBody>
      </p:sp>
      <p:sp>
        <p:nvSpPr>
          <p:cNvPr id="303" name="Google Shape;303;p8"/>
          <p:cNvSpPr txBox="1"/>
          <p:nvPr/>
        </p:nvSpPr>
        <p:spPr>
          <a:xfrm>
            <a:off x="2467600" y="4682855"/>
            <a:ext cx="2380000" cy="960000"/>
          </a:xfrm>
          <a:prstGeom prst="rect">
            <a:avLst/>
          </a:prstGeom>
          <a:noFill/>
          <a:ln>
            <a:noFill/>
          </a:ln>
        </p:spPr>
        <p:txBody>
          <a:bodyPr spcFirstLastPara="1" wrap="square" lIns="0" tIns="0" rIns="0" bIns="0" anchor="t" anchorCtr="0">
            <a:noAutofit/>
          </a:bodyPr>
          <a:lstStyle/>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USAID / GHSC-PSM ML forecasting</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ARV demand prediction, 40+ countries</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Documented reduction in stockout rates</a:t>
            </a:r>
            <a:endParaRPr/>
          </a:p>
        </p:txBody>
      </p:sp>
      <p:sp>
        <p:nvSpPr>
          <p:cNvPr id="304" name="Google Shape;304;p8"/>
          <p:cNvSpPr txBox="1"/>
          <p:nvPr/>
        </p:nvSpPr>
        <p:spPr>
          <a:xfrm>
            <a:off x="2282072" y="5266077"/>
            <a:ext cx="2379900" cy="130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95959"/>
              </a:buClr>
              <a:buSzPts val="750"/>
              <a:buFont typeface="Arial"/>
              <a:buNone/>
            </a:pPr>
            <a:r>
              <a:rPr lang="en-US" sz="750" i="1">
                <a:solidFill>
                  <a:srgbClr val="595959"/>
                </a:solidFill>
                <a:latin typeface="Arial"/>
                <a:ea typeface="Arial"/>
                <a:cs typeface="Arial"/>
                <a:sym typeface="Arial"/>
              </a:rPr>
              <a:t>USAID / GHSC-PSM Annual Report, 2023</a:t>
            </a:r>
            <a:endParaRPr/>
          </a:p>
        </p:txBody>
      </p:sp>
      <p:sp>
        <p:nvSpPr>
          <p:cNvPr id="305" name="Google Shape;305;p8"/>
          <p:cNvSpPr txBox="1"/>
          <p:nvPr/>
        </p:nvSpPr>
        <p:spPr>
          <a:xfrm>
            <a:off x="4906000" y="3712612"/>
            <a:ext cx="2380000" cy="240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2010s</a:t>
            </a:r>
            <a:endParaRPr/>
          </a:p>
        </p:txBody>
      </p:sp>
      <p:sp>
        <p:nvSpPr>
          <p:cNvPr id="306" name="Google Shape;306;p8"/>
          <p:cNvSpPr txBox="1"/>
          <p:nvPr/>
        </p:nvSpPr>
        <p:spPr>
          <a:xfrm>
            <a:off x="4654564" y="2314938"/>
            <a:ext cx="2882872" cy="281993"/>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0F2332"/>
              </a:buClr>
              <a:buSzPts val="1800"/>
              <a:buFont typeface="Arial"/>
              <a:buNone/>
            </a:pPr>
            <a:r>
              <a:rPr lang="en-US" sz="1800" b="1">
                <a:solidFill>
                  <a:srgbClr val="0F2332"/>
                </a:solidFill>
                <a:latin typeface="Arial"/>
                <a:ea typeface="Arial"/>
                <a:cs typeface="Arial"/>
                <a:sym typeface="Arial"/>
              </a:rPr>
              <a:t>mHealth &amp; Adherence AI</a:t>
            </a:r>
            <a:endParaRPr/>
          </a:p>
        </p:txBody>
      </p:sp>
      <p:sp>
        <p:nvSpPr>
          <p:cNvPr id="307" name="Google Shape;307;p8"/>
          <p:cNvSpPr txBox="1"/>
          <p:nvPr/>
        </p:nvSpPr>
        <p:spPr>
          <a:xfrm>
            <a:off x="5008640" y="2654938"/>
            <a:ext cx="2380000" cy="960000"/>
          </a:xfrm>
          <a:prstGeom prst="rect">
            <a:avLst/>
          </a:prstGeom>
          <a:noFill/>
          <a:ln>
            <a:noFill/>
          </a:ln>
        </p:spPr>
        <p:txBody>
          <a:bodyPr spcFirstLastPara="1" wrap="square" lIns="0" tIns="0" rIns="0" bIns="0" anchor="t" anchorCtr="0">
            <a:noAutofit/>
          </a:bodyPr>
          <a:lstStyle/>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Verdana"/>
                <a:ea typeface="Verdana"/>
                <a:cs typeface="Verdana"/>
                <a:sym typeface="Verdana"/>
              </a:rPr>
              <a:t>WelTel SMS platform (Kenya/Uganda)</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ML-based defaulter tracing algorithms</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OpenMRS clinical decision support</a:t>
            </a:r>
            <a:endParaRPr/>
          </a:p>
        </p:txBody>
      </p:sp>
      <p:sp>
        <p:nvSpPr>
          <p:cNvPr id="308" name="Google Shape;308;p8"/>
          <p:cNvSpPr txBox="1"/>
          <p:nvPr/>
        </p:nvSpPr>
        <p:spPr>
          <a:xfrm>
            <a:off x="4906000" y="3424605"/>
            <a:ext cx="2380000" cy="230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95959"/>
              </a:buClr>
              <a:buSzPts val="750"/>
              <a:buFont typeface="Arial"/>
              <a:buNone/>
            </a:pPr>
            <a:r>
              <a:rPr lang="en-US" sz="750" i="1">
                <a:solidFill>
                  <a:srgbClr val="595959"/>
                </a:solidFill>
                <a:latin typeface="Arial"/>
                <a:ea typeface="Arial"/>
                <a:cs typeface="Arial"/>
                <a:sym typeface="Arial"/>
              </a:rPr>
              <a:t>Lester RT et al., Lancet 2010; 376:1838</a:t>
            </a:r>
            <a:endParaRPr/>
          </a:p>
          <a:p>
            <a:pPr marL="0" marR="0" lvl="0" indent="0" algn="ctr" rtl="0">
              <a:spcBef>
                <a:spcPts val="0"/>
              </a:spcBef>
              <a:spcAft>
                <a:spcPts val="0"/>
              </a:spcAft>
              <a:buClr>
                <a:schemeClr val="dk1"/>
              </a:buClr>
              <a:buSzPts val="750"/>
              <a:buFont typeface="Verdana"/>
              <a:buNone/>
            </a:pPr>
            <a:endParaRPr sz="750" i="1">
              <a:solidFill>
                <a:srgbClr val="595959"/>
              </a:solidFill>
              <a:latin typeface="Arial"/>
              <a:ea typeface="Arial"/>
              <a:cs typeface="Arial"/>
              <a:sym typeface="Arial"/>
            </a:endParaRPr>
          </a:p>
        </p:txBody>
      </p:sp>
      <p:sp>
        <p:nvSpPr>
          <p:cNvPr id="309" name="Google Shape;309;p8"/>
          <p:cNvSpPr txBox="1"/>
          <p:nvPr/>
        </p:nvSpPr>
        <p:spPr>
          <a:xfrm>
            <a:off x="7344400" y="4122612"/>
            <a:ext cx="2380000" cy="240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2020s</a:t>
            </a:r>
            <a:endParaRPr/>
          </a:p>
        </p:txBody>
      </p:sp>
      <p:sp>
        <p:nvSpPr>
          <p:cNvPr id="310" name="Google Shape;310;p8"/>
          <p:cNvSpPr txBox="1"/>
          <p:nvPr/>
        </p:nvSpPr>
        <p:spPr>
          <a:xfrm>
            <a:off x="6807062" y="4277888"/>
            <a:ext cx="3288400" cy="34000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0F2332"/>
              </a:buClr>
              <a:buSzPts val="1800"/>
              <a:buFont typeface="Arial"/>
              <a:buNone/>
            </a:pPr>
            <a:r>
              <a:rPr lang="en-US" sz="1800" b="1">
                <a:solidFill>
                  <a:srgbClr val="0F2332"/>
                </a:solidFill>
                <a:latin typeface="Arial"/>
                <a:ea typeface="Arial"/>
                <a:cs typeface="Arial"/>
                <a:sym typeface="Arial"/>
              </a:rPr>
              <a:t>Integrated Decision Support</a:t>
            </a:r>
            <a:endParaRPr/>
          </a:p>
        </p:txBody>
      </p:sp>
      <p:sp>
        <p:nvSpPr>
          <p:cNvPr id="311" name="Google Shape;311;p8"/>
          <p:cNvSpPr txBox="1"/>
          <p:nvPr/>
        </p:nvSpPr>
        <p:spPr>
          <a:xfrm>
            <a:off x="7344400" y="4682850"/>
            <a:ext cx="3687900" cy="960000"/>
          </a:xfrm>
          <a:prstGeom prst="rect">
            <a:avLst/>
          </a:prstGeom>
          <a:noFill/>
          <a:ln>
            <a:noFill/>
          </a:ln>
        </p:spPr>
        <p:txBody>
          <a:bodyPr spcFirstLastPara="1" wrap="square" lIns="0" tIns="0" rIns="0" bIns="0" anchor="t" anchorCtr="0">
            <a:noAutofit/>
          </a:bodyPr>
          <a:lstStyle/>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PEPFAR DATIM predictive analytics</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Jembi record deduplication (South Africa)</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Arial"/>
                <a:ea typeface="Arial"/>
                <a:cs typeface="Arial"/>
                <a:sym typeface="Arial"/>
              </a:rPr>
              <a:t>AI-powered early infant diagnosis (Nigeria)</a:t>
            </a:r>
            <a:endParaRPr/>
          </a:p>
        </p:txBody>
      </p:sp>
      <p:sp>
        <p:nvSpPr>
          <p:cNvPr id="312" name="Google Shape;312;p8"/>
          <p:cNvSpPr txBox="1"/>
          <p:nvPr/>
        </p:nvSpPr>
        <p:spPr>
          <a:xfrm>
            <a:off x="6938348" y="5184197"/>
            <a:ext cx="3478500" cy="28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95959"/>
              </a:buClr>
              <a:buSzPts val="750"/>
              <a:buFont typeface="Arial"/>
              <a:buNone/>
            </a:pPr>
            <a:r>
              <a:rPr lang="en-US" sz="750" i="1">
                <a:solidFill>
                  <a:srgbClr val="595959"/>
                </a:solidFill>
                <a:latin typeface="Arial"/>
                <a:ea typeface="Arial"/>
                <a:cs typeface="Arial"/>
                <a:sym typeface="Arial"/>
              </a:rPr>
              <a:t>PEPFAR, 20th Anniversary Report, US Dept of State, 2023</a:t>
            </a:r>
            <a:endParaRPr/>
          </a:p>
          <a:p>
            <a:pPr marL="0" marR="0" lvl="0" indent="0" algn="ctr" rtl="0">
              <a:spcBef>
                <a:spcPts val="0"/>
              </a:spcBef>
              <a:spcAft>
                <a:spcPts val="0"/>
              </a:spcAft>
              <a:buClr>
                <a:srgbClr val="595959"/>
              </a:buClr>
              <a:buSzPts val="750"/>
              <a:buFont typeface="Arial"/>
              <a:buNone/>
            </a:pPr>
            <a:r>
              <a:rPr lang="en-US" sz="750" i="1">
                <a:solidFill>
                  <a:srgbClr val="595959"/>
                </a:solidFill>
                <a:latin typeface="Arial"/>
                <a:ea typeface="Arial"/>
                <a:cs typeface="Arial"/>
                <a:sym typeface="Arial"/>
              </a:rPr>
              <a:t>Rajpurkar P et al., Nat Med 2022; 28:31</a:t>
            </a:r>
            <a:endParaRPr/>
          </a:p>
        </p:txBody>
      </p:sp>
      <p:sp>
        <p:nvSpPr>
          <p:cNvPr id="313" name="Google Shape;313;p8"/>
          <p:cNvSpPr txBox="1"/>
          <p:nvPr/>
        </p:nvSpPr>
        <p:spPr>
          <a:xfrm>
            <a:off x="9782800" y="3712612"/>
            <a:ext cx="2380000" cy="240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Now</a:t>
            </a:r>
            <a:endParaRPr/>
          </a:p>
        </p:txBody>
      </p:sp>
      <p:sp>
        <p:nvSpPr>
          <p:cNvPr id="314" name="Google Shape;314;p8"/>
          <p:cNvSpPr txBox="1"/>
          <p:nvPr/>
        </p:nvSpPr>
        <p:spPr>
          <a:xfrm>
            <a:off x="9334831" y="2314938"/>
            <a:ext cx="2827969" cy="34000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0F2332"/>
              </a:buClr>
              <a:buSzPts val="1800"/>
              <a:buFont typeface="Arial"/>
              <a:buNone/>
            </a:pPr>
            <a:r>
              <a:rPr lang="en-US" sz="1800" b="1">
                <a:solidFill>
                  <a:srgbClr val="0F2332"/>
                </a:solidFill>
                <a:latin typeface="Arial"/>
                <a:ea typeface="Arial"/>
                <a:cs typeface="Arial"/>
                <a:sym typeface="Arial"/>
              </a:rPr>
              <a:t>LLMs &amp; Foundation Models</a:t>
            </a:r>
            <a:endParaRPr/>
          </a:p>
        </p:txBody>
      </p:sp>
      <p:sp>
        <p:nvSpPr>
          <p:cNvPr id="315" name="Google Shape;315;p8"/>
          <p:cNvSpPr txBox="1"/>
          <p:nvPr/>
        </p:nvSpPr>
        <p:spPr>
          <a:xfrm>
            <a:off x="9680164" y="2654938"/>
            <a:ext cx="2380000" cy="960000"/>
          </a:xfrm>
          <a:prstGeom prst="rect">
            <a:avLst/>
          </a:prstGeom>
          <a:noFill/>
          <a:ln>
            <a:noFill/>
          </a:ln>
        </p:spPr>
        <p:txBody>
          <a:bodyPr spcFirstLastPara="1" wrap="square" lIns="0" tIns="0" rIns="0" bIns="0" anchor="t" anchorCtr="0">
            <a:noAutofit/>
          </a:bodyPr>
          <a:lstStyle/>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Verdana"/>
                <a:ea typeface="Verdana"/>
                <a:cs typeface="Verdana"/>
                <a:sym typeface="Verdana"/>
              </a:rPr>
              <a:t>Chatbot-driven adherence support</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Verdana"/>
                <a:ea typeface="Verdana"/>
                <a:cs typeface="Verdana"/>
                <a:sym typeface="Verdana"/>
              </a:rPr>
              <a:t>Computer vision for TB/HIV screening</a:t>
            </a:r>
            <a:endParaRPr/>
          </a:p>
          <a:p>
            <a:pPr marL="182880" marR="0" lvl="0" indent="-182880" algn="l" rtl="0">
              <a:spcBef>
                <a:spcPts val="0"/>
              </a:spcBef>
              <a:spcAft>
                <a:spcPts val="0"/>
              </a:spcAft>
              <a:buClr>
                <a:srgbClr val="0F2332"/>
              </a:buClr>
              <a:buSzPts val="950"/>
              <a:buFont typeface="Arial"/>
              <a:buChar char="•"/>
            </a:pPr>
            <a:r>
              <a:rPr lang="en-US" sz="950">
                <a:solidFill>
                  <a:srgbClr val="0F2332"/>
                </a:solidFill>
                <a:latin typeface="Verdana"/>
                <a:ea typeface="Verdana"/>
                <a:cs typeface="Verdana"/>
                <a:sym typeface="Verdana"/>
              </a:rPr>
              <a:t>NLP on national EHR datasets at scale</a:t>
            </a:r>
            <a:endParaRPr/>
          </a:p>
        </p:txBody>
      </p:sp>
      <p:sp>
        <p:nvSpPr>
          <p:cNvPr id="316" name="Google Shape;316;p8"/>
          <p:cNvSpPr txBox="1"/>
          <p:nvPr/>
        </p:nvSpPr>
        <p:spPr>
          <a:xfrm>
            <a:off x="9680164" y="3424605"/>
            <a:ext cx="2380000" cy="230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95959"/>
              </a:buClr>
              <a:buSzPts val="750"/>
              <a:buFont typeface="Arial"/>
              <a:buNone/>
            </a:pPr>
            <a:r>
              <a:rPr lang="en-US" sz="750" i="1">
                <a:solidFill>
                  <a:srgbClr val="595959"/>
                </a:solidFill>
                <a:latin typeface="Arial"/>
                <a:ea typeface="Arial"/>
                <a:cs typeface="Arial"/>
                <a:sym typeface="Arial"/>
              </a:rPr>
              <a:t>Rajpurkar P et al., Nat Med 2022; 28:31</a:t>
            </a:r>
            <a:endParaRPr/>
          </a:p>
          <a:p>
            <a:pPr marL="0" marR="0" lvl="0" indent="0" algn="ctr" rtl="0">
              <a:spcBef>
                <a:spcPts val="0"/>
              </a:spcBef>
              <a:spcAft>
                <a:spcPts val="0"/>
              </a:spcAft>
              <a:buClr>
                <a:srgbClr val="595959"/>
              </a:buClr>
              <a:buSzPts val="750"/>
              <a:buFont typeface="Arial"/>
              <a:buNone/>
            </a:pPr>
            <a:r>
              <a:rPr lang="en-US" sz="750" i="1">
                <a:solidFill>
                  <a:srgbClr val="595959"/>
                </a:solidFill>
                <a:latin typeface="Arial"/>
                <a:ea typeface="Arial"/>
                <a:cs typeface="Arial"/>
                <a:sym typeface="Arial"/>
              </a:rPr>
              <a:t>Obermeyer Z et al., Science 2019; 366:447</a:t>
            </a:r>
            <a:endParaRPr/>
          </a:p>
        </p:txBody>
      </p:sp>
      <p:sp>
        <p:nvSpPr>
          <p:cNvPr id="317" name="Google Shape;317;p8"/>
          <p:cNvSpPr/>
          <p:nvPr/>
        </p:nvSpPr>
        <p:spPr>
          <a:xfrm>
            <a:off x="29200" y="5476750"/>
            <a:ext cx="12133500" cy="6753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Verdana"/>
              <a:buNone/>
            </a:pPr>
            <a:endParaRPr sz="1800" b="0" i="0" u="none" strike="noStrike" cap="none">
              <a:solidFill>
                <a:srgbClr val="000000"/>
              </a:solidFill>
              <a:latin typeface="Arial"/>
              <a:ea typeface="Arial"/>
              <a:cs typeface="Arial"/>
              <a:sym typeface="Arial"/>
            </a:endParaRPr>
          </a:p>
        </p:txBody>
      </p:sp>
      <p:sp>
        <p:nvSpPr>
          <p:cNvPr id="318" name="Google Shape;318;p8"/>
          <p:cNvSpPr/>
          <p:nvPr/>
        </p:nvSpPr>
        <p:spPr>
          <a:xfrm>
            <a:off x="320040" y="5567285"/>
            <a:ext cx="11521500" cy="519900"/>
          </a:xfrm>
          <a:prstGeom prst="rect">
            <a:avLst/>
          </a:prstGeom>
          <a:noFill/>
          <a:ln>
            <a:noFill/>
          </a:ln>
        </p:spPr>
        <p:txBody>
          <a:bodyPr spcFirstLastPara="1" wrap="square" lIns="0" tIns="50800" rIns="0" bIns="0" anchor="ctr" anchorCtr="0">
            <a:noAutofit/>
          </a:bodyPr>
          <a:lstStyle/>
          <a:p>
            <a:pPr marL="0" marR="0" lvl="0" indent="0" algn="ctr" rtl="0">
              <a:lnSpc>
                <a:spcPct val="100000"/>
              </a:lnSpc>
              <a:spcBef>
                <a:spcPts val="0"/>
              </a:spcBef>
              <a:spcAft>
                <a:spcPts val="0"/>
              </a:spcAft>
              <a:buClr>
                <a:srgbClr val="0F2332"/>
              </a:buClr>
              <a:buSzPts val="1800"/>
              <a:buFont typeface="Arial"/>
              <a:buNone/>
            </a:pPr>
            <a:r>
              <a:rPr lang="en-US" sz="1800" b="1" i="0" u="none" strike="noStrike" cap="none" dirty="0">
                <a:solidFill>
                  <a:schemeClr val="lt1"/>
                </a:solidFill>
                <a:latin typeface="Arial"/>
                <a:ea typeface="Arial"/>
                <a:cs typeface="Arial"/>
                <a:sym typeface="Arial"/>
              </a:rPr>
              <a:t>The current generation of large language models represents an acceleration, not the origin of AI in the HIV response </a:t>
            </a:r>
            <a:endParaRPr sz="1800" b="1" i="0" u="none" strike="noStrike" cap="none" dirty="0">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Google Shape;323;p9"/>
          <p:cNvPicPr preferRelativeResize="0"/>
          <p:nvPr/>
        </p:nvPicPr>
        <p:blipFill rotWithShape="1">
          <a:blip r:embed="rId3">
            <a:alphaModFix/>
          </a:blip>
          <a:srcRect t="20" b="10"/>
          <a:stretch/>
        </p:blipFill>
        <p:spPr>
          <a:xfrm>
            <a:off x="7643833" y="1247366"/>
            <a:ext cx="4291892" cy="4717796"/>
          </a:xfrm>
          <a:prstGeom prst="rect">
            <a:avLst/>
          </a:prstGeom>
          <a:noFill/>
          <a:ln>
            <a:noFill/>
          </a:ln>
        </p:spPr>
      </p:pic>
      <p:sp>
        <p:nvSpPr>
          <p:cNvPr id="324" name="Google Shape;324;p9"/>
          <p:cNvSpPr txBox="1">
            <a:spLocks noGrp="1"/>
          </p:cNvSpPr>
          <p:nvPr>
            <p:ph type="title"/>
          </p:nvPr>
        </p:nvSpPr>
        <p:spPr>
          <a:xfrm>
            <a:off x="2430585" y="0"/>
            <a:ext cx="9705987" cy="1160585"/>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100"/>
              <a:buFont typeface="Verdana"/>
              <a:buNone/>
            </a:pPr>
            <a:r>
              <a:rPr lang="en-US" sz="3300" dirty="0"/>
              <a:t>Moving from Pilots to Implementation at Scale</a:t>
            </a:r>
            <a:endParaRPr sz="3300" dirty="0"/>
          </a:p>
        </p:txBody>
      </p:sp>
      <p:sp>
        <p:nvSpPr>
          <p:cNvPr id="325" name="Google Shape;325;p9"/>
          <p:cNvSpPr txBox="1"/>
          <p:nvPr/>
        </p:nvSpPr>
        <p:spPr>
          <a:xfrm>
            <a:off x="128802" y="1948055"/>
            <a:ext cx="7515031" cy="4017107"/>
          </a:xfrm>
          <a:prstGeom prst="rect">
            <a:avLst/>
          </a:prstGeom>
          <a:noFill/>
          <a:ln>
            <a:noFill/>
          </a:ln>
        </p:spPr>
        <p:txBody>
          <a:bodyPr spcFirstLastPara="1" wrap="square" lIns="0" tIns="0" rIns="0" bIns="0" anchor="t" anchorCtr="0">
            <a:normAutofit/>
          </a:bodyPr>
          <a:lstStyle/>
          <a:p>
            <a:pPr marL="0" marR="0" lvl="0" indent="0" algn="l" rtl="0">
              <a:lnSpc>
                <a:spcPct val="110000"/>
              </a:lnSpc>
              <a:spcBef>
                <a:spcPts val="0"/>
              </a:spcBef>
              <a:spcAft>
                <a:spcPts val="0"/>
              </a:spcAft>
              <a:buNone/>
            </a:pPr>
            <a:r>
              <a:rPr lang="en-US" sz="2800" b="1" dirty="0">
                <a:solidFill>
                  <a:schemeClr val="dk1"/>
                </a:solidFill>
                <a:latin typeface="Verdana"/>
                <a:ea typeface="Verdana"/>
                <a:cs typeface="Verdana"/>
                <a:sym typeface="Verdana"/>
              </a:rPr>
              <a:t>Where have all the innovations gone?</a:t>
            </a:r>
            <a:endParaRPr sz="2800" b="1" dirty="0"/>
          </a:p>
          <a:p>
            <a:pPr marL="0" marR="0" lvl="0" indent="0" algn="l" rtl="0">
              <a:lnSpc>
                <a:spcPct val="110000"/>
              </a:lnSpc>
              <a:spcBef>
                <a:spcPts val="1000"/>
              </a:spcBef>
              <a:spcAft>
                <a:spcPts val="0"/>
              </a:spcAft>
              <a:buNone/>
            </a:pPr>
            <a:endParaRPr sz="2400" b="0" i="0" u="none" strike="noStrike" cap="none" dirty="0">
              <a:solidFill>
                <a:schemeClr val="dk1"/>
              </a:solidFill>
              <a:latin typeface="Verdana"/>
              <a:ea typeface="Verdana"/>
              <a:cs typeface="Verdana"/>
              <a:sym typeface="Verdana"/>
            </a:endParaRPr>
          </a:p>
        </p:txBody>
      </p:sp>
      <p:pic>
        <p:nvPicPr>
          <p:cNvPr id="3" name="Picture 2">
            <a:extLst>
              <a:ext uri="{FF2B5EF4-FFF2-40B4-BE49-F238E27FC236}">
                <a16:creationId xmlns:a16="http://schemas.microsoft.com/office/drawing/2014/main" id="{4BE1F7A6-AE8C-8E2A-DF58-81E3BC792A64}"/>
              </a:ext>
            </a:extLst>
          </p:cNvPr>
          <p:cNvPicPr>
            <a:picLocks noChangeAspect="1"/>
          </p:cNvPicPr>
          <p:nvPr/>
        </p:nvPicPr>
        <p:blipFill>
          <a:blip r:embed="rId4"/>
          <a:stretch>
            <a:fillRect/>
          </a:stretch>
        </p:blipFill>
        <p:spPr>
          <a:xfrm>
            <a:off x="81239" y="3059798"/>
            <a:ext cx="6541404" cy="32619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0"/>
          <p:cNvSpPr txBox="1">
            <a:spLocks noGrp="1"/>
          </p:cNvSpPr>
          <p:nvPr>
            <p:ph type="title"/>
          </p:nvPr>
        </p:nvSpPr>
        <p:spPr>
          <a:xfrm>
            <a:off x="3038475" y="-86986"/>
            <a:ext cx="8710616"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3200"/>
              <a:buFont typeface="Verdana"/>
              <a:buNone/>
            </a:pPr>
            <a:r>
              <a:rPr lang="en-US" sz="3200"/>
              <a:t>“Pilotitis”: When Innovations Fail to Scale</a:t>
            </a:r>
            <a:endParaRPr/>
          </a:p>
        </p:txBody>
      </p:sp>
      <p:graphicFrame>
        <p:nvGraphicFramePr>
          <p:cNvPr id="333" name="Google Shape;333;p10"/>
          <p:cNvGraphicFramePr/>
          <p:nvPr/>
        </p:nvGraphicFramePr>
        <p:xfrm>
          <a:off x="2670549" y="1377078"/>
          <a:ext cx="8976600" cy="3139490"/>
        </p:xfrm>
        <a:graphic>
          <a:graphicData uri="http://schemas.openxmlformats.org/drawingml/2006/table">
            <a:tbl>
              <a:tblPr>
                <a:noFill/>
                <a:tableStyleId>{875C830E-885A-4DB2-9805-91AC99212BC0}</a:tableStyleId>
              </a:tblPr>
              <a:tblGrid>
                <a:gridCol w="3404700">
                  <a:extLst>
                    <a:ext uri="{9D8B030D-6E8A-4147-A177-3AD203B41FA5}">
                      <a16:colId xmlns:a16="http://schemas.microsoft.com/office/drawing/2014/main" val="20000"/>
                    </a:ext>
                  </a:extLst>
                </a:gridCol>
                <a:gridCol w="5571900">
                  <a:extLst>
                    <a:ext uri="{9D8B030D-6E8A-4147-A177-3AD203B41FA5}">
                      <a16:colId xmlns:a16="http://schemas.microsoft.com/office/drawing/2014/main" val="20001"/>
                    </a:ext>
                  </a:extLst>
                </a:gridCol>
              </a:tblGrid>
              <a:tr h="370850">
                <a:tc>
                  <a:txBody>
                    <a:bodyPr/>
                    <a:lstStyle/>
                    <a:p>
                      <a:pPr marL="0" marR="0" lvl="0" indent="0" algn="ctr" rtl="0">
                        <a:spcBef>
                          <a:spcPts val="0"/>
                        </a:spcBef>
                        <a:spcAft>
                          <a:spcPts val="0"/>
                        </a:spcAft>
                        <a:buClr>
                          <a:schemeClr val="dk1"/>
                        </a:buClr>
                        <a:buSzPts val="2000"/>
                        <a:buFont typeface="Arial"/>
                        <a:buNone/>
                      </a:pPr>
                      <a:r>
                        <a:rPr lang="en-US" sz="2200" b="1" u="none" strike="noStrike" cap="none">
                          <a:solidFill>
                            <a:schemeClr val="dk1"/>
                          </a:solidFill>
                          <a:latin typeface="Verdana"/>
                          <a:ea typeface="Verdana"/>
                          <a:cs typeface="Verdana"/>
                          <a:sym typeface="Verdana"/>
                        </a:rPr>
                        <a:t>WHAT WAS SAID</a:t>
                      </a:r>
                      <a:endParaRPr sz="2200" b="1" u="none" strike="noStrike" cap="none">
                        <a:solidFill>
                          <a:schemeClr val="dk1"/>
                        </a:solidFill>
                        <a:latin typeface="Verdana"/>
                        <a:ea typeface="Verdana"/>
                        <a:cs typeface="Verdana"/>
                        <a:sym typeface="Verdana"/>
                      </a:endParaRPr>
                    </a:p>
                  </a:txBody>
                  <a:tcPr marL="91450" marR="91450" marT="45725" marB="45725">
                    <a:lnL w="1270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57150" cap="flat" cmpd="sng">
                      <a:solidFill>
                        <a:srgbClr val="0F2332"/>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chemeClr val="dk1"/>
                        </a:buClr>
                        <a:buSzPts val="2000"/>
                        <a:buFont typeface="Arial"/>
                        <a:buNone/>
                      </a:pPr>
                      <a:r>
                        <a:rPr lang="en-US" sz="2200" b="1" u="none" strike="noStrike" cap="none">
                          <a:solidFill>
                            <a:schemeClr val="dk1"/>
                          </a:solidFill>
                          <a:latin typeface="Verdana"/>
                          <a:ea typeface="Verdana"/>
                          <a:cs typeface="Verdana"/>
                          <a:sym typeface="Verdana"/>
                        </a:rPr>
                        <a:t>WHAT ACTUALLY HAPPENED</a:t>
                      </a:r>
                      <a:endParaRPr sz="2200" b="1" u="none" strike="noStrike" cap="none">
                        <a:solidFill>
                          <a:schemeClr val="dk1"/>
                        </a:solidFill>
                        <a:latin typeface="Verdana"/>
                        <a:ea typeface="Verdana"/>
                        <a:cs typeface="Verdana"/>
                        <a:sym typeface="Verdana"/>
                      </a:endParaRPr>
                    </a:p>
                  </a:txBody>
                  <a:tcPr marL="91450" marR="91450" marT="45725" marB="45725">
                    <a:lnL w="5715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57150" cap="flat" cmpd="sng">
                      <a:solidFill>
                        <a:srgbClr val="0F2332"/>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Clr>
                          <a:srgbClr val="0F2332"/>
                        </a:buClr>
                        <a:buSzPts val="2000"/>
                        <a:buFont typeface="Arial"/>
                        <a:buNone/>
                      </a:pPr>
                      <a:r>
                        <a:rPr lang="en-US" sz="2200" i="0" u="none" strike="noStrike" cap="none">
                          <a:solidFill>
                            <a:srgbClr val="0F2332"/>
                          </a:solidFill>
                          <a:latin typeface="Verdana"/>
                          <a:ea typeface="Verdana"/>
                          <a:cs typeface="Verdana"/>
                          <a:sym typeface="Verdana"/>
                        </a:rPr>
                        <a:t>"The pilot worked"</a:t>
                      </a:r>
                      <a:endParaRPr sz="2200" i="0" u="none" strike="noStrike" cap="none">
                        <a:solidFill>
                          <a:srgbClr val="0F2332"/>
                        </a:solidFill>
                        <a:latin typeface="Verdana"/>
                        <a:ea typeface="Verdana"/>
                        <a:cs typeface="Verdana"/>
                        <a:sym typeface="Verdana"/>
                      </a:endParaRPr>
                    </a:p>
                  </a:txBody>
                  <a:tcPr marL="91450" marR="91450" marT="45725" marB="45725">
                    <a:lnL w="1270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57150" cap="flat" cmpd="sng">
                      <a:solidFill>
                        <a:srgbClr val="0F2332"/>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tc>
                  <a:txBody>
                    <a:bodyPr/>
                    <a:lstStyle/>
                    <a:p>
                      <a:pPr marL="0" marR="0" lvl="0" indent="0" algn="ctr" rtl="0">
                        <a:lnSpc>
                          <a:spcPct val="100000"/>
                        </a:lnSpc>
                        <a:spcBef>
                          <a:spcPts val="0"/>
                        </a:spcBef>
                        <a:spcAft>
                          <a:spcPts val="0"/>
                        </a:spcAft>
                        <a:buClr>
                          <a:srgbClr val="0F2332"/>
                        </a:buClr>
                        <a:buSzPts val="2000"/>
                        <a:buFont typeface="Arial"/>
                        <a:buNone/>
                      </a:pPr>
                      <a:r>
                        <a:rPr lang="en-US" sz="2200" i="0" u="none" strike="noStrike" cap="none">
                          <a:solidFill>
                            <a:srgbClr val="0F2332"/>
                          </a:solidFill>
                          <a:latin typeface="Verdana"/>
                          <a:ea typeface="Verdana"/>
                          <a:cs typeface="Verdana"/>
                          <a:sym typeface="Verdana"/>
                        </a:rPr>
                        <a:t>It worked for 200 patients with a dedicated research team</a:t>
                      </a:r>
                      <a:endParaRPr sz="2200" i="0" u="none" strike="noStrike" cap="none">
                        <a:solidFill>
                          <a:srgbClr val="0F2332"/>
                        </a:solidFill>
                        <a:latin typeface="Verdana"/>
                        <a:ea typeface="Verdana"/>
                        <a:cs typeface="Verdana"/>
                        <a:sym typeface="Verdana"/>
                      </a:endParaRPr>
                    </a:p>
                  </a:txBody>
                  <a:tcPr marL="91450" marR="91450" marT="45725" marB="45725">
                    <a:lnL w="5715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57150" cap="flat" cmpd="sng">
                      <a:solidFill>
                        <a:srgbClr val="0F2332"/>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extLst>
                  <a:ext uri="{0D108BD9-81ED-4DB2-BD59-A6C34878D82A}">
                    <a16:rowId xmlns:a16="http://schemas.microsoft.com/office/drawing/2014/main" val="10001"/>
                  </a:ext>
                </a:extLst>
              </a:tr>
              <a:tr h="370850">
                <a:tc>
                  <a:txBody>
                    <a:bodyPr/>
                    <a:lstStyle/>
                    <a:p>
                      <a:pPr marL="0" marR="0" lvl="0" indent="0" algn="ctr" rtl="0">
                        <a:spcBef>
                          <a:spcPts val="0"/>
                        </a:spcBef>
                        <a:spcAft>
                          <a:spcPts val="0"/>
                        </a:spcAft>
                        <a:buNone/>
                      </a:pPr>
                      <a:r>
                        <a:rPr lang="en-US" sz="2200" i="0" u="none" strike="noStrike" cap="none">
                          <a:solidFill>
                            <a:srgbClr val="0F2332"/>
                          </a:solidFill>
                          <a:latin typeface="Verdana"/>
                          <a:ea typeface="Verdana"/>
                          <a:cs typeface="Verdana"/>
                          <a:sym typeface="Verdana"/>
                        </a:rPr>
                        <a:t>"The data is there"</a:t>
                      </a:r>
                      <a:endParaRPr sz="2200" u="none" strike="noStrike" cap="none">
                        <a:solidFill>
                          <a:srgbClr val="0F2332"/>
                        </a:solidFill>
                        <a:latin typeface="Verdana"/>
                        <a:ea typeface="Verdana"/>
                        <a:cs typeface="Verdana"/>
                        <a:sym typeface="Verdana"/>
                      </a:endParaRPr>
                    </a:p>
                  </a:txBody>
                  <a:tcPr marL="91450" marR="91450" marT="45725" marB="45725">
                    <a:lnL w="1270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tc>
                  <a:txBody>
                    <a:bodyPr/>
                    <a:lstStyle/>
                    <a:p>
                      <a:pPr marL="0" marR="0" lvl="0" indent="0" algn="ctr" rtl="0">
                        <a:spcBef>
                          <a:spcPts val="0"/>
                        </a:spcBef>
                        <a:spcAft>
                          <a:spcPts val="0"/>
                        </a:spcAft>
                        <a:buNone/>
                      </a:pPr>
                      <a:r>
                        <a:rPr lang="en-US" sz="2200" i="0" u="none" strike="noStrike" cap="none">
                          <a:solidFill>
                            <a:srgbClr val="0F2332"/>
                          </a:solidFill>
                          <a:latin typeface="Verdana"/>
                          <a:ea typeface="Verdana"/>
                          <a:cs typeface="Verdana"/>
                          <a:sym typeface="Verdana"/>
                        </a:rPr>
                        <a:t>The data existed. No one acted on it</a:t>
                      </a:r>
                      <a:endParaRPr sz="2200" u="none" strike="noStrike" cap="none">
                        <a:solidFill>
                          <a:srgbClr val="0F2332"/>
                        </a:solidFill>
                        <a:latin typeface="Verdana"/>
                        <a:ea typeface="Verdana"/>
                        <a:cs typeface="Verdana"/>
                        <a:sym typeface="Verdana"/>
                      </a:endParaRPr>
                    </a:p>
                  </a:txBody>
                  <a:tcPr marL="91450" marR="91450" marT="45725" marB="45725">
                    <a:lnL w="5715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extLst>
                  <a:ext uri="{0D108BD9-81ED-4DB2-BD59-A6C34878D82A}">
                    <a16:rowId xmlns:a16="http://schemas.microsoft.com/office/drawing/2014/main" val="10002"/>
                  </a:ext>
                </a:extLst>
              </a:tr>
              <a:tr h="370850">
                <a:tc>
                  <a:txBody>
                    <a:bodyPr/>
                    <a:lstStyle/>
                    <a:p>
                      <a:pPr marL="0" marR="0" lvl="0" indent="0" algn="ctr" rtl="0">
                        <a:spcBef>
                          <a:spcPts val="0"/>
                        </a:spcBef>
                        <a:spcAft>
                          <a:spcPts val="0"/>
                        </a:spcAft>
                        <a:buNone/>
                      </a:pPr>
                      <a:r>
                        <a:rPr lang="en-US" sz="2200" i="0" u="none" strike="noStrike" cap="none">
                          <a:solidFill>
                            <a:srgbClr val="0F2332"/>
                          </a:solidFill>
                          <a:latin typeface="Verdana"/>
                          <a:ea typeface="Verdana"/>
                          <a:cs typeface="Verdana"/>
                          <a:sym typeface="Verdana"/>
                        </a:rPr>
                        <a:t>"Staff were trained"</a:t>
                      </a:r>
                      <a:endParaRPr sz="2200" u="none" strike="noStrike" cap="none">
                        <a:solidFill>
                          <a:srgbClr val="0F2332"/>
                        </a:solidFill>
                        <a:latin typeface="Verdana"/>
                        <a:ea typeface="Verdana"/>
                        <a:cs typeface="Verdana"/>
                        <a:sym typeface="Verdana"/>
                      </a:endParaRPr>
                    </a:p>
                  </a:txBody>
                  <a:tcPr marL="91450" marR="91450" marT="45725" marB="45725">
                    <a:lnL w="1270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tc>
                  <a:txBody>
                    <a:bodyPr/>
                    <a:lstStyle/>
                    <a:p>
                      <a:pPr marL="0" marR="0" lvl="0" indent="0" algn="ctr" rtl="0">
                        <a:spcBef>
                          <a:spcPts val="0"/>
                        </a:spcBef>
                        <a:spcAft>
                          <a:spcPts val="0"/>
                        </a:spcAft>
                        <a:buNone/>
                      </a:pPr>
                      <a:r>
                        <a:rPr lang="en-US" sz="2200" i="0" u="none" strike="noStrike" cap="none">
                          <a:solidFill>
                            <a:srgbClr val="0F2332"/>
                          </a:solidFill>
                          <a:latin typeface="Verdana"/>
                          <a:ea typeface="Verdana"/>
                          <a:cs typeface="Verdana"/>
                          <a:sym typeface="Verdana"/>
                        </a:rPr>
                        <a:t>Training happened once; staff turned over; knowledge left</a:t>
                      </a:r>
                      <a:endParaRPr sz="2200" u="none" strike="noStrike" cap="none">
                        <a:solidFill>
                          <a:srgbClr val="0F2332"/>
                        </a:solidFill>
                        <a:latin typeface="Verdana"/>
                        <a:ea typeface="Verdana"/>
                        <a:cs typeface="Verdana"/>
                        <a:sym typeface="Verdana"/>
                      </a:endParaRPr>
                    </a:p>
                  </a:txBody>
                  <a:tcPr marL="91450" marR="91450" marT="45725" marB="45725">
                    <a:lnL w="5715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extLst>
                  <a:ext uri="{0D108BD9-81ED-4DB2-BD59-A6C34878D82A}">
                    <a16:rowId xmlns:a16="http://schemas.microsoft.com/office/drawing/2014/main" val="10003"/>
                  </a:ext>
                </a:extLst>
              </a:tr>
              <a:tr h="370850">
                <a:tc>
                  <a:txBody>
                    <a:bodyPr/>
                    <a:lstStyle/>
                    <a:p>
                      <a:pPr marL="0" marR="0" lvl="0" indent="0" algn="ctr" rtl="0">
                        <a:spcBef>
                          <a:spcPts val="0"/>
                        </a:spcBef>
                        <a:spcAft>
                          <a:spcPts val="0"/>
                        </a:spcAft>
                        <a:buNone/>
                      </a:pPr>
                      <a:r>
                        <a:rPr lang="en-US" sz="2200" i="0" u="none" strike="noStrike" cap="none">
                          <a:solidFill>
                            <a:srgbClr val="0F2332"/>
                          </a:solidFill>
                          <a:latin typeface="Verdana"/>
                          <a:ea typeface="Verdana"/>
                          <a:cs typeface="Verdana"/>
                          <a:sym typeface="Verdana"/>
                        </a:rPr>
                        <a:t>"The community wants it"</a:t>
                      </a:r>
                      <a:endParaRPr sz="2200" u="none" strike="noStrike" cap="none">
                        <a:solidFill>
                          <a:srgbClr val="0F2332"/>
                        </a:solidFill>
                        <a:latin typeface="Verdana"/>
                        <a:ea typeface="Verdana"/>
                        <a:cs typeface="Verdana"/>
                        <a:sym typeface="Verdana"/>
                      </a:endParaRPr>
                    </a:p>
                  </a:txBody>
                  <a:tcPr marL="91450" marR="91450" marT="45725" marB="45725">
                    <a:lnL w="12700" cap="flat" cmpd="sng">
                      <a:solidFill>
                        <a:srgbClr val="FFFFFF"/>
                      </a:solidFill>
                      <a:prstDash val="solid"/>
                      <a:round/>
                      <a:headEnd type="none" w="sm" len="sm"/>
                      <a:tailEnd type="none" w="sm" len="sm"/>
                    </a:lnL>
                    <a:lnR w="5715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tc>
                  <a:txBody>
                    <a:bodyPr/>
                    <a:lstStyle/>
                    <a:p>
                      <a:pPr marL="0" marR="0" lvl="0" indent="0" algn="ctr" rtl="0">
                        <a:spcBef>
                          <a:spcPts val="0"/>
                        </a:spcBef>
                        <a:spcAft>
                          <a:spcPts val="0"/>
                        </a:spcAft>
                        <a:buNone/>
                      </a:pPr>
                      <a:r>
                        <a:rPr lang="en-US" sz="2200" i="0" u="none" strike="noStrike" cap="none">
                          <a:solidFill>
                            <a:srgbClr val="0F2332"/>
                          </a:solidFill>
                          <a:latin typeface="Verdana"/>
                          <a:ea typeface="Verdana"/>
                          <a:cs typeface="Verdana"/>
                          <a:sym typeface="Verdana"/>
                        </a:rPr>
                        <a:t>We asked the community after we built it</a:t>
                      </a:r>
                      <a:endParaRPr sz="2200" u="none" strike="noStrike" cap="none">
                        <a:solidFill>
                          <a:srgbClr val="0F2332"/>
                        </a:solidFill>
                        <a:latin typeface="Verdana"/>
                        <a:ea typeface="Verdana"/>
                        <a:cs typeface="Verdana"/>
                        <a:sym typeface="Verdana"/>
                      </a:endParaRPr>
                    </a:p>
                  </a:txBody>
                  <a:tcPr marL="91450" marR="91450" marT="45725" marB="45725">
                    <a:lnL w="5715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F9F9"/>
                    </a:solidFill>
                  </a:tcPr>
                </a:tc>
                <a:extLst>
                  <a:ext uri="{0D108BD9-81ED-4DB2-BD59-A6C34878D82A}">
                    <a16:rowId xmlns:a16="http://schemas.microsoft.com/office/drawing/2014/main" val="10004"/>
                  </a:ext>
                </a:extLst>
              </a:tr>
            </a:tbl>
          </a:graphicData>
        </a:graphic>
      </p:graphicFrame>
      <p:sp>
        <p:nvSpPr>
          <p:cNvPr id="334" name="Google Shape;334;p10"/>
          <p:cNvSpPr txBox="1"/>
          <p:nvPr/>
        </p:nvSpPr>
        <p:spPr>
          <a:xfrm>
            <a:off x="129174" y="4512688"/>
            <a:ext cx="119337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Verdana"/>
                <a:ea typeface="Verdana"/>
                <a:cs typeface="Verdana"/>
                <a:sym typeface="Verdana"/>
              </a:rPr>
              <a:t>“Pilotitis” </a:t>
            </a:r>
            <a:r>
              <a:rPr lang="en-US" sz="2400">
                <a:solidFill>
                  <a:schemeClr val="dk1"/>
                </a:solidFill>
                <a:latin typeface="Verdana"/>
                <a:ea typeface="Verdana"/>
                <a:cs typeface="Verdana"/>
                <a:sym typeface="Verdana"/>
              </a:rPr>
              <a:t>isn't a technology failure. It's a system failure. Three root causes- every time:</a:t>
            </a:r>
            <a:endParaRPr>
              <a:latin typeface="Verdana"/>
              <a:ea typeface="Verdana"/>
              <a:cs typeface="Verdana"/>
              <a:sym typeface="Verdana"/>
            </a:endParaRPr>
          </a:p>
        </p:txBody>
      </p:sp>
      <p:sp>
        <p:nvSpPr>
          <p:cNvPr id="335" name="Google Shape;335;p10"/>
          <p:cNvSpPr/>
          <p:nvPr/>
        </p:nvSpPr>
        <p:spPr>
          <a:xfrm>
            <a:off x="105949" y="5429269"/>
            <a:ext cx="646413" cy="648000"/>
          </a:xfrm>
          <a:prstGeom prst="ellipse">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1</a:t>
            </a:r>
            <a:endParaRPr sz="2400" b="1">
              <a:solidFill>
                <a:schemeClr val="lt1"/>
              </a:solidFill>
              <a:latin typeface="Arial"/>
              <a:ea typeface="Arial"/>
              <a:cs typeface="Arial"/>
              <a:sym typeface="Arial"/>
            </a:endParaRPr>
          </a:p>
        </p:txBody>
      </p:sp>
      <p:sp>
        <p:nvSpPr>
          <p:cNvPr id="336" name="Google Shape;336;p10"/>
          <p:cNvSpPr txBox="1"/>
          <p:nvPr/>
        </p:nvSpPr>
        <p:spPr>
          <a:xfrm>
            <a:off x="692065" y="5429269"/>
            <a:ext cx="3044588"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accent4"/>
                </a:solidFill>
                <a:latin typeface="Verdana"/>
                <a:ea typeface="Verdana"/>
                <a:cs typeface="Verdana"/>
                <a:sym typeface="Verdana"/>
              </a:rPr>
              <a:t>Designed for a grant.</a:t>
            </a:r>
            <a:endParaRPr>
              <a:solidFill>
                <a:schemeClr val="accent4"/>
              </a:solidFill>
              <a:latin typeface="Verdana"/>
              <a:ea typeface="Verdana"/>
              <a:cs typeface="Verdana"/>
              <a:sym typeface="Verdana"/>
            </a:endParaRPr>
          </a:p>
          <a:p>
            <a:pPr marL="0" marR="0" lvl="0" indent="0" algn="l" rtl="0">
              <a:spcBef>
                <a:spcPts val="0"/>
              </a:spcBef>
              <a:spcAft>
                <a:spcPts val="0"/>
              </a:spcAft>
              <a:buNone/>
            </a:pPr>
            <a:r>
              <a:rPr lang="en-US" sz="1800">
                <a:solidFill>
                  <a:schemeClr val="dk1"/>
                </a:solidFill>
                <a:latin typeface="Verdana"/>
                <a:ea typeface="Verdana"/>
                <a:cs typeface="Verdana"/>
                <a:sym typeface="Verdana"/>
              </a:rPr>
              <a:t>No support for scale or sustainability</a:t>
            </a:r>
            <a:endParaRPr>
              <a:latin typeface="Verdana"/>
              <a:ea typeface="Verdana"/>
              <a:cs typeface="Verdana"/>
              <a:sym typeface="Verdana"/>
            </a:endParaRPr>
          </a:p>
        </p:txBody>
      </p:sp>
      <p:sp>
        <p:nvSpPr>
          <p:cNvPr id="337" name="Google Shape;337;p10"/>
          <p:cNvSpPr txBox="1"/>
          <p:nvPr/>
        </p:nvSpPr>
        <p:spPr>
          <a:xfrm>
            <a:off x="4330386" y="5413413"/>
            <a:ext cx="34947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accent4"/>
                </a:solidFill>
                <a:latin typeface="Verdana"/>
                <a:ea typeface="Verdana"/>
                <a:cs typeface="Verdana"/>
                <a:sym typeface="Verdana"/>
              </a:rPr>
              <a:t>Bolted on, not built in.</a:t>
            </a:r>
            <a:endParaRPr>
              <a:solidFill>
                <a:schemeClr val="accent4"/>
              </a:solidFill>
              <a:latin typeface="Verdana"/>
              <a:ea typeface="Verdana"/>
              <a:cs typeface="Verdana"/>
              <a:sym typeface="Verdana"/>
            </a:endParaRPr>
          </a:p>
          <a:p>
            <a:pPr marL="0" marR="0" lvl="0" indent="0" algn="l" rtl="0">
              <a:spcBef>
                <a:spcPts val="0"/>
              </a:spcBef>
              <a:spcAft>
                <a:spcPts val="0"/>
              </a:spcAft>
              <a:buNone/>
            </a:pPr>
            <a:r>
              <a:rPr lang="en-US" sz="1800">
                <a:solidFill>
                  <a:schemeClr val="dk1"/>
                </a:solidFill>
                <a:latin typeface="Verdana"/>
                <a:ea typeface="Verdana"/>
                <a:cs typeface="Verdana"/>
                <a:sym typeface="Verdana"/>
              </a:rPr>
              <a:t>Technology added as a parallel system.</a:t>
            </a:r>
            <a:endParaRPr>
              <a:latin typeface="Verdana"/>
              <a:ea typeface="Verdana"/>
              <a:cs typeface="Verdana"/>
              <a:sym typeface="Verdana"/>
            </a:endParaRPr>
          </a:p>
          <a:p>
            <a:pPr marL="2159000" marR="0" lvl="0" indent="0" algn="l" rtl="0">
              <a:spcBef>
                <a:spcPts val="0"/>
              </a:spcBef>
              <a:spcAft>
                <a:spcPts val="0"/>
              </a:spcAft>
              <a:buNone/>
            </a:pPr>
            <a:endParaRPr sz="1800" b="1">
              <a:solidFill>
                <a:schemeClr val="accent2"/>
              </a:solidFill>
              <a:latin typeface="Verdana"/>
              <a:ea typeface="Verdana"/>
              <a:cs typeface="Verdana"/>
              <a:sym typeface="Verdana"/>
            </a:endParaRPr>
          </a:p>
        </p:txBody>
      </p:sp>
      <p:sp>
        <p:nvSpPr>
          <p:cNvPr id="338" name="Google Shape;338;p10"/>
          <p:cNvSpPr txBox="1"/>
          <p:nvPr/>
        </p:nvSpPr>
        <p:spPr>
          <a:xfrm>
            <a:off x="8413856" y="5413413"/>
            <a:ext cx="37782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accent4"/>
                </a:solidFill>
                <a:latin typeface="Verdana"/>
                <a:ea typeface="Verdana"/>
                <a:cs typeface="Verdana"/>
                <a:sym typeface="Verdana"/>
              </a:rPr>
              <a:t>Data collected, not used.</a:t>
            </a:r>
            <a:endParaRPr>
              <a:solidFill>
                <a:schemeClr val="accent4"/>
              </a:solidFill>
              <a:latin typeface="Verdana"/>
              <a:ea typeface="Verdana"/>
              <a:cs typeface="Verdana"/>
              <a:sym typeface="Verdana"/>
            </a:endParaRPr>
          </a:p>
          <a:p>
            <a:pPr marL="0" marR="0" lvl="0" indent="0" algn="l" rtl="0">
              <a:spcBef>
                <a:spcPts val="0"/>
              </a:spcBef>
              <a:spcAft>
                <a:spcPts val="0"/>
              </a:spcAft>
              <a:buNone/>
            </a:pPr>
            <a:r>
              <a:rPr lang="en-US" sz="1800">
                <a:solidFill>
                  <a:schemeClr val="dk1"/>
                </a:solidFill>
                <a:latin typeface="Verdana"/>
                <a:ea typeface="Verdana"/>
                <a:cs typeface="Verdana"/>
                <a:sym typeface="Verdana"/>
              </a:rPr>
              <a:t>Used for reporting and not for decision making</a:t>
            </a:r>
            <a:endParaRPr>
              <a:latin typeface="Verdana"/>
              <a:ea typeface="Verdana"/>
              <a:cs typeface="Verdana"/>
              <a:sym typeface="Verdana"/>
            </a:endParaRPr>
          </a:p>
          <a:p>
            <a:pPr marL="2159000" marR="0" lvl="0" indent="0" algn="l" rtl="0">
              <a:spcBef>
                <a:spcPts val="0"/>
              </a:spcBef>
              <a:spcAft>
                <a:spcPts val="0"/>
              </a:spcAft>
              <a:buNone/>
            </a:pPr>
            <a:endParaRPr sz="1800" b="1">
              <a:solidFill>
                <a:schemeClr val="accent2"/>
              </a:solidFill>
              <a:latin typeface="Verdana"/>
              <a:ea typeface="Verdana"/>
              <a:cs typeface="Verdana"/>
              <a:sym typeface="Verdana"/>
            </a:endParaRPr>
          </a:p>
        </p:txBody>
      </p:sp>
      <p:sp>
        <p:nvSpPr>
          <p:cNvPr id="339" name="Google Shape;339;p10"/>
          <p:cNvSpPr/>
          <p:nvPr/>
        </p:nvSpPr>
        <p:spPr>
          <a:xfrm>
            <a:off x="3687411" y="5429269"/>
            <a:ext cx="646413" cy="648000"/>
          </a:xfrm>
          <a:prstGeom prst="ellipse">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2</a:t>
            </a:r>
            <a:endParaRPr sz="2400" b="1">
              <a:solidFill>
                <a:schemeClr val="lt1"/>
              </a:solidFill>
              <a:latin typeface="Arial"/>
              <a:ea typeface="Arial"/>
              <a:cs typeface="Arial"/>
              <a:sym typeface="Arial"/>
            </a:endParaRPr>
          </a:p>
        </p:txBody>
      </p:sp>
      <p:sp>
        <p:nvSpPr>
          <p:cNvPr id="340" name="Google Shape;340;p10"/>
          <p:cNvSpPr/>
          <p:nvPr/>
        </p:nvSpPr>
        <p:spPr>
          <a:xfrm>
            <a:off x="7770882" y="5429269"/>
            <a:ext cx="646413" cy="648000"/>
          </a:xfrm>
          <a:prstGeom prst="ellipse">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Arial"/>
                <a:ea typeface="Arial"/>
                <a:cs typeface="Arial"/>
                <a:sym typeface="Arial"/>
              </a:rPr>
              <a:t>3</a:t>
            </a:r>
            <a:endParaRPr sz="2400" b="1">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11"/>
          <p:cNvSpPr txBox="1">
            <a:spLocks noGrp="1"/>
          </p:cNvSpPr>
          <p:nvPr>
            <p:ph type="title"/>
          </p:nvPr>
        </p:nvSpPr>
        <p:spPr>
          <a:xfrm>
            <a:off x="3106455" y="55889"/>
            <a:ext cx="8642636" cy="953761"/>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3200"/>
              <a:buFont typeface="Verdana"/>
              <a:buNone/>
            </a:pPr>
            <a:r>
              <a:rPr lang="en-US" sz="3200"/>
              <a:t>Lessons From Past HIV Innovations that Succeeded: </a:t>
            </a:r>
            <a:endParaRPr sz="3200"/>
          </a:p>
        </p:txBody>
      </p:sp>
      <p:sp>
        <p:nvSpPr>
          <p:cNvPr id="347" name="Google Shape;347;p11"/>
          <p:cNvSpPr txBox="1"/>
          <p:nvPr/>
        </p:nvSpPr>
        <p:spPr>
          <a:xfrm>
            <a:off x="3020730" y="1186220"/>
            <a:ext cx="7803715"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i="1">
                <a:solidFill>
                  <a:schemeClr val="accent1"/>
                </a:solidFill>
                <a:latin typeface="Verdana"/>
                <a:ea typeface="Verdana"/>
                <a:cs typeface="Verdana"/>
                <a:sym typeface="Verdana"/>
              </a:rPr>
              <a:t>What Separates Breakthroughs from Buzzwords?</a:t>
            </a:r>
            <a:endParaRPr sz="2400" b="0" i="1" u="none" strike="noStrike" cap="none">
              <a:solidFill>
                <a:srgbClr val="000000"/>
              </a:solidFill>
              <a:latin typeface="Verdana"/>
              <a:ea typeface="Verdana"/>
              <a:cs typeface="Verdana"/>
              <a:sym typeface="Verdana"/>
            </a:endParaRPr>
          </a:p>
        </p:txBody>
      </p:sp>
      <p:sp>
        <p:nvSpPr>
          <p:cNvPr id="348" name="Google Shape;348;p11"/>
          <p:cNvSpPr txBox="1"/>
          <p:nvPr/>
        </p:nvSpPr>
        <p:spPr>
          <a:xfrm>
            <a:off x="4970689" y="6320939"/>
            <a:ext cx="7090077" cy="533480"/>
          </a:xfrm>
          <a:prstGeom prst="rect">
            <a:avLst/>
          </a:prstGeom>
          <a:noFill/>
          <a:ln>
            <a:noFill/>
          </a:ln>
        </p:spPr>
        <p:txBody>
          <a:bodyPr spcFirstLastPara="1" wrap="square" lIns="91425" tIns="91425" rIns="91425" bIns="91425" anchor="t" anchorCtr="0">
            <a:normAutofit lnSpcReduction="10000"/>
          </a:bodyPr>
          <a:lstStyle/>
          <a:p>
            <a:pPr marL="0" marR="0" lvl="0" indent="0" algn="l" rtl="0">
              <a:spcBef>
                <a:spcPts val="0"/>
              </a:spcBef>
              <a:spcAft>
                <a:spcPts val="0"/>
              </a:spcAft>
              <a:buNone/>
            </a:pPr>
            <a:r>
              <a:rPr lang="en-US" sz="800" b="1">
                <a:solidFill>
                  <a:schemeClr val="dk1"/>
                </a:solidFill>
                <a:latin typeface="Arial"/>
                <a:ea typeface="Arial"/>
                <a:cs typeface="Arial"/>
                <a:sym typeface="Arial"/>
              </a:rPr>
              <a:t>Source: </a:t>
            </a:r>
            <a:r>
              <a:rPr lang="en-US" sz="800">
                <a:solidFill>
                  <a:schemeClr val="dk1"/>
                </a:solidFill>
                <a:latin typeface="Arial"/>
                <a:ea typeface="Arial"/>
                <a:cs typeface="Arial"/>
                <a:sym typeface="Arial"/>
              </a:rPr>
              <a:t>PEPFAR / U.S. Dept of State, UNAIDS, Center for Global Development (2024), Mugglin C et al. (</a:t>
            </a:r>
            <a:r>
              <a:rPr lang="en-US" sz="800" i="1">
                <a:solidFill>
                  <a:schemeClr val="dk1"/>
                </a:solidFill>
                <a:latin typeface="Arial"/>
                <a:ea typeface="Arial"/>
                <a:cs typeface="Arial"/>
                <a:sym typeface="Arial"/>
              </a:rPr>
              <a:t>PMC</a:t>
            </a:r>
            <a:r>
              <a:rPr lang="en-US" sz="800">
                <a:solidFill>
                  <a:schemeClr val="dk1"/>
                </a:solidFill>
                <a:latin typeface="Arial"/>
                <a:ea typeface="Arial"/>
                <a:cs typeface="Arial"/>
                <a:sym typeface="Arial"/>
              </a:rPr>
              <a:t> 2024), Reniers G et al. (</a:t>
            </a:r>
            <a:r>
              <a:rPr lang="en-US" sz="800" i="1">
                <a:solidFill>
                  <a:schemeClr val="dk1"/>
                </a:solidFill>
                <a:latin typeface="Arial"/>
                <a:ea typeface="Arial"/>
                <a:cs typeface="Arial"/>
                <a:sym typeface="Arial"/>
              </a:rPr>
              <a:t>ScienceDirect</a:t>
            </a:r>
            <a:r>
              <a:rPr lang="en-US" sz="800">
                <a:solidFill>
                  <a:schemeClr val="dk1"/>
                </a:solidFill>
                <a:latin typeface="Arial"/>
                <a:ea typeface="Arial"/>
                <a:cs typeface="Arial"/>
                <a:sym typeface="Arial"/>
              </a:rPr>
              <a:t> 2019), Njeuhmeli E et al. (</a:t>
            </a:r>
            <a:r>
              <a:rPr lang="en-US" sz="800" i="1">
                <a:solidFill>
                  <a:schemeClr val="dk1"/>
                </a:solidFill>
                <a:latin typeface="Arial"/>
                <a:ea typeface="Arial"/>
                <a:cs typeface="Arial"/>
                <a:sym typeface="Arial"/>
              </a:rPr>
              <a:t>PLoS ONE</a:t>
            </a:r>
            <a:r>
              <a:rPr lang="en-US" sz="800">
                <a:solidFill>
                  <a:schemeClr val="dk1"/>
                </a:solidFill>
                <a:latin typeface="Arial"/>
                <a:ea typeface="Arial"/>
                <a:cs typeface="Arial"/>
                <a:sym typeface="Arial"/>
              </a:rPr>
              <a:t> 2016), Bollinger L et al. (</a:t>
            </a:r>
            <a:r>
              <a:rPr lang="en-US" sz="800" i="1">
                <a:solidFill>
                  <a:schemeClr val="dk1"/>
                </a:solidFill>
                <a:latin typeface="Arial"/>
                <a:ea typeface="Arial"/>
                <a:cs typeface="Arial"/>
                <a:sym typeface="Arial"/>
              </a:rPr>
              <a:t>PMC</a:t>
            </a:r>
            <a:r>
              <a:rPr lang="en-US" sz="800">
                <a:solidFill>
                  <a:schemeClr val="dk1"/>
                </a:solidFill>
                <a:latin typeface="Arial"/>
                <a:ea typeface="Arial"/>
                <a:cs typeface="Arial"/>
                <a:sym typeface="Arial"/>
              </a:rPr>
              <a:t> 2011), Germann S et al. (</a:t>
            </a:r>
            <a:r>
              <a:rPr lang="en-US" sz="800" i="1">
                <a:solidFill>
                  <a:schemeClr val="dk1"/>
                </a:solidFill>
                <a:latin typeface="Arial"/>
                <a:ea typeface="Arial"/>
                <a:cs typeface="Arial"/>
                <a:sym typeface="Arial"/>
              </a:rPr>
              <a:t>PMC</a:t>
            </a:r>
            <a:r>
              <a:rPr lang="en-US" sz="800">
                <a:solidFill>
                  <a:schemeClr val="dk1"/>
                </a:solidFill>
                <a:latin typeface="Arial"/>
                <a:ea typeface="Arial"/>
                <a:cs typeface="Arial"/>
                <a:sym typeface="Arial"/>
              </a:rPr>
              <a:t> 2020), Pai RR et al. (</a:t>
            </a:r>
            <a:r>
              <a:rPr lang="en-US" sz="800" i="1">
                <a:solidFill>
                  <a:schemeClr val="dk1"/>
                </a:solidFill>
                <a:latin typeface="Arial"/>
                <a:ea typeface="Arial"/>
                <a:cs typeface="Arial"/>
                <a:sym typeface="Arial"/>
              </a:rPr>
              <a:t>PMC</a:t>
            </a:r>
            <a:r>
              <a:rPr lang="en-US" sz="800">
                <a:solidFill>
                  <a:schemeClr val="dk1"/>
                </a:solidFill>
                <a:latin typeface="Arial"/>
                <a:ea typeface="Arial"/>
                <a:cs typeface="Arial"/>
                <a:sym typeface="Arial"/>
              </a:rPr>
              <a:t> 2020), Chi BH et al. (</a:t>
            </a:r>
            <a:r>
              <a:rPr lang="en-US" sz="800" i="1">
                <a:solidFill>
                  <a:schemeClr val="dk1"/>
                </a:solidFill>
                <a:latin typeface="Arial"/>
                <a:ea typeface="Arial"/>
                <a:cs typeface="Arial"/>
                <a:sym typeface="Arial"/>
              </a:rPr>
              <a:t>J Int AIDS Soc</a:t>
            </a:r>
            <a:r>
              <a:rPr lang="en-US" sz="800">
                <a:solidFill>
                  <a:schemeClr val="dk1"/>
                </a:solidFill>
                <a:latin typeface="Arial"/>
                <a:ea typeface="Arial"/>
                <a:cs typeface="Arial"/>
                <a:sym typeface="Arial"/>
              </a:rPr>
              <a:t> 2020), Chinoona M et al. (</a:t>
            </a:r>
            <a:r>
              <a:rPr lang="en-US" sz="800" i="1">
                <a:solidFill>
                  <a:schemeClr val="dk1"/>
                </a:solidFill>
                <a:latin typeface="Arial"/>
                <a:ea typeface="Arial"/>
                <a:cs typeface="Arial"/>
                <a:sym typeface="Arial"/>
              </a:rPr>
              <a:t>J Int AIDS Soc</a:t>
            </a:r>
            <a:r>
              <a:rPr lang="en-US" sz="800">
                <a:solidFill>
                  <a:schemeClr val="dk1"/>
                </a:solidFill>
                <a:latin typeface="Arial"/>
                <a:ea typeface="Arial"/>
                <a:cs typeface="Arial"/>
                <a:sym typeface="Arial"/>
              </a:rPr>
              <a:t> 2025)</a:t>
            </a:r>
            <a:r>
              <a:rPr lang="en-US" sz="800" b="1">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sp>
        <p:nvSpPr>
          <p:cNvPr id="349" name="Google Shape;349;p11"/>
          <p:cNvSpPr txBox="1"/>
          <p:nvPr/>
        </p:nvSpPr>
        <p:spPr>
          <a:xfrm>
            <a:off x="559161" y="5397630"/>
            <a:ext cx="10816073" cy="79111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800"/>
              </a:spcBef>
              <a:spcAft>
                <a:spcPts val="0"/>
              </a:spcAft>
              <a:buClr>
                <a:srgbClr val="000000"/>
              </a:buClr>
              <a:buSzPts val="1100"/>
              <a:buFont typeface="Arial"/>
              <a:buNone/>
            </a:pPr>
            <a:r>
              <a:rPr lang="en-US" sz="2400" b="1" i="0" u="none" strike="noStrike" cap="none">
                <a:solidFill>
                  <a:schemeClr val="dk1"/>
                </a:solidFill>
                <a:latin typeface="Verdana"/>
                <a:ea typeface="Verdana"/>
                <a:cs typeface="Verdana"/>
                <a:sym typeface="Verdana"/>
              </a:rPr>
              <a:t>Breakthroughs happen when: Structural Enablers, Science, Standards AND Systems Align</a:t>
            </a:r>
            <a:endParaRPr sz="2400" b="1" i="0" u="none" strike="noStrike" cap="none">
              <a:solidFill>
                <a:schemeClr val="dk1"/>
              </a:solidFill>
              <a:latin typeface="Verdana"/>
              <a:ea typeface="Verdana"/>
              <a:cs typeface="Verdana"/>
              <a:sym typeface="Verdana"/>
            </a:endParaRPr>
          </a:p>
        </p:txBody>
      </p:sp>
      <p:sp>
        <p:nvSpPr>
          <p:cNvPr id="350" name="Google Shape;350;p11"/>
          <p:cNvSpPr txBox="1"/>
          <p:nvPr/>
        </p:nvSpPr>
        <p:spPr>
          <a:xfrm>
            <a:off x="709397" y="1847194"/>
            <a:ext cx="10387228"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Verdana"/>
                <a:ea typeface="Verdana"/>
                <a:cs typeface="Verdana"/>
                <a:sym typeface="Verdana"/>
              </a:rPr>
              <a:t>ART + PEPFAR 1.0</a:t>
            </a:r>
            <a:endParaRPr/>
          </a:p>
          <a:p>
            <a:pPr marL="0" marR="0" lvl="0" indent="0" algn="l" rtl="0">
              <a:spcBef>
                <a:spcPts val="0"/>
              </a:spcBef>
              <a:spcAft>
                <a:spcPts val="0"/>
              </a:spcAft>
              <a:buNone/>
            </a:pPr>
            <a:r>
              <a:rPr lang="en-US" sz="1800">
                <a:solidFill>
                  <a:schemeClr val="dk1"/>
                </a:solidFill>
                <a:latin typeface="Verdana"/>
                <a:ea typeface="Verdana"/>
                <a:cs typeface="Verdana"/>
                <a:sym typeface="Verdana"/>
              </a:rPr>
              <a:t>Political will, sustained financing, system-embedded delivery</a:t>
            </a:r>
            <a:r>
              <a:rPr lang="en-US" sz="2400">
                <a:solidFill>
                  <a:schemeClr val="dk1"/>
                </a:solidFill>
                <a:latin typeface="Verdana"/>
                <a:ea typeface="Verdana"/>
                <a:cs typeface="Verdana"/>
                <a:sym typeface="Verdana"/>
              </a:rPr>
              <a:t>. </a:t>
            </a:r>
            <a:r>
              <a:rPr lang="en-US" sz="1800">
                <a:solidFill>
                  <a:schemeClr val="dk1"/>
                </a:solidFill>
                <a:latin typeface="Verdana"/>
                <a:ea typeface="Verdana"/>
                <a:cs typeface="Verdana"/>
                <a:sym typeface="Verdana"/>
              </a:rPr>
              <a:t>21m+ on treatment.</a:t>
            </a:r>
            <a:endParaRPr/>
          </a:p>
        </p:txBody>
      </p:sp>
      <p:sp>
        <p:nvSpPr>
          <p:cNvPr id="351" name="Google Shape;351;p11"/>
          <p:cNvSpPr txBox="1"/>
          <p:nvPr/>
        </p:nvSpPr>
        <p:spPr>
          <a:xfrm>
            <a:off x="709397" y="3002986"/>
            <a:ext cx="998741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dk1"/>
                </a:solidFill>
                <a:latin typeface="Verdana"/>
                <a:ea typeface="Verdana"/>
                <a:cs typeface="Verdana"/>
                <a:sym typeface="Verdana"/>
              </a:rPr>
              <a:t>Elimination of Vertical Transmission</a:t>
            </a:r>
            <a:endParaRPr dirty="0"/>
          </a:p>
          <a:p>
            <a:pPr marL="0" marR="0" lvl="0" indent="0" algn="l" rtl="0">
              <a:spcBef>
                <a:spcPts val="0"/>
              </a:spcBef>
              <a:spcAft>
                <a:spcPts val="0"/>
              </a:spcAft>
              <a:buNone/>
            </a:pPr>
            <a:r>
              <a:rPr lang="en-US" sz="1800" dirty="0">
                <a:solidFill>
                  <a:schemeClr val="dk1"/>
                </a:solidFill>
                <a:latin typeface="Verdana"/>
                <a:ea typeface="Verdana"/>
                <a:cs typeface="Verdana"/>
                <a:sym typeface="Verdana"/>
              </a:rPr>
              <a:t>Task-shifting, simplified protocols, community integration drove vertical elimination</a:t>
            </a:r>
            <a:r>
              <a:rPr lang="en-US" sz="2400" dirty="0">
                <a:solidFill>
                  <a:schemeClr val="dk1"/>
                </a:solidFill>
                <a:latin typeface="Verdana"/>
                <a:ea typeface="Verdana"/>
                <a:cs typeface="Verdana"/>
                <a:sym typeface="Verdana"/>
              </a:rPr>
              <a:t>.</a:t>
            </a:r>
            <a:endParaRPr dirty="0"/>
          </a:p>
        </p:txBody>
      </p:sp>
      <p:sp>
        <p:nvSpPr>
          <p:cNvPr id="352" name="Google Shape;352;p11"/>
          <p:cNvSpPr txBox="1"/>
          <p:nvPr/>
        </p:nvSpPr>
        <p:spPr>
          <a:xfrm>
            <a:off x="709397" y="4199221"/>
            <a:ext cx="1051560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dk1"/>
                </a:solidFill>
                <a:latin typeface="Verdana"/>
                <a:ea typeface="Verdana"/>
                <a:cs typeface="Verdana"/>
                <a:sym typeface="Verdana"/>
              </a:rPr>
              <a:t>U=U</a:t>
            </a:r>
            <a:endParaRPr dirty="0"/>
          </a:p>
          <a:p>
            <a:pPr marL="0" marR="0" lvl="0" indent="0" algn="l" rtl="0">
              <a:spcBef>
                <a:spcPts val="0"/>
              </a:spcBef>
              <a:spcAft>
                <a:spcPts val="0"/>
              </a:spcAft>
              <a:buNone/>
            </a:pPr>
            <a:r>
              <a:rPr lang="en-US" sz="1800" dirty="0">
                <a:solidFill>
                  <a:schemeClr val="dk1"/>
                </a:solidFill>
                <a:latin typeface="Verdana"/>
                <a:ea typeface="Verdana"/>
                <a:cs typeface="Verdana"/>
                <a:sym typeface="Verdana"/>
              </a:rPr>
              <a:t>HPTN 052 and PARTNER proved viral suppression prevents transmission. Program fidelity still lags behind the science. Science is not implementation</a:t>
            </a:r>
            <a:r>
              <a:rPr lang="en-US" sz="2400" dirty="0">
                <a:solidFill>
                  <a:schemeClr val="dk1"/>
                </a:solidFill>
                <a:latin typeface="Verdana"/>
                <a:ea typeface="Verdana"/>
                <a:cs typeface="Verdana"/>
                <a:sym typeface="Verdana"/>
              </a:rPr>
              <a:t>.</a:t>
            </a:r>
            <a:endParaRPr dirty="0"/>
          </a:p>
        </p:txBody>
      </p:sp>
      <p:sp>
        <p:nvSpPr>
          <p:cNvPr id="353" name="Google Shape;353;p11"/>
          <p:cNvSpPr txBox="1"/>
          <p:nvPr/>
        </p:nvSpPr>
        <p:spPr>
          <a:xfrm>
            <a:off x="4516364" y="2611234"/>
            <a:ext cx="7363208"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000" b="1" i="1" dirty="0">
                <a:solidFill>
                  <a:schemeClr val="accent1"/>
                </a:solidFill>
                <a:latin typeface="Arial"/>
                <a:ea typeface="Arial"/>
                <a:cs typeface="Arial"/>
                <a:sym typeface="Arial"/>
              </a:rPr>
              <a:t>AI needs the same: not a tool, but infrastructure with a mandate.</a:t>
            </a:r>
            <a:endParaRPr sz="2000" b="1" i="1" dirty="0">
              <a:solidFill>
                <a:schemeClr val="accent1"/>
              </a:solidFill>
              <a:latin typeface="Verdana"/>
              <a:ea typeface="Verdana"/>
              <a:cs typeface="Verdana"/>
              <a:sym typeface="Verdana"/>
            </a:endParaRPr>
          </a:p>
        </p:txBody>
      </p:sp>
      <p:sp>
        <p:nvSpPr>
          <p:cNvPr id="354" name="Google Shape;354;p11"/>
          <p:cNvSpPr txBox="1"/>
          <p:nvPr/>
        </p:nvSpPr>
        <p:spPr>
          <a:xfrm>
            <a:off x="5457265" y="3740569"/>
            <a:ext cx="6422307"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000" b="1" i="1">
                <a:solidFill>
                  <a:schemeClr val="accent1"/>
                </a:solidFill>
                <a:latin typeface="Arial"/>
                <a:ea typeface="Arial"/>
                <a:cs typeface="Arial"/>
                <a:sym typeface="Arial"/>
              </a:rPr>
              <a:t>AI tools must be equally embedded, not parallel systems.</a:t>
            </a:r>
            <a:endParaRPr sz="2000" b="1" i="1">
              <a:solidFill>
                <a:schemeClr val="accent1"/>
              </a:solidFill>
              <a:latin typeface="Arial"/>
              <a:ea typeface="Arial"/>
              <a:cs typeface="Arial"/>
              <a:sym typeface="Arial"/>
            </a:endParaRPr>
          </a:p>
        </p:txBody>
      </p:sp>
      <p:sp>
        <p:nvSpPr>
          <p:cNvPr id="355" name="Google Shape;355;p11"/>
          <p:cNvSpPr txBox="1"/>
          <p:nvPr/>
        </p:nvSpPr>
        <p:spPr>
          <a:xfrm>
            <a:off x="8357091" y="4862178"/>
            <a:ext cx="3570593" cy="4001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000" b="1" i="1">
                <a:solidFill>
                  <a:schemeClr val="accent1"/>
                </a:solidFill>
                <a:latin typeface="Arial"/>
                <a:ea typeface="Arial"/>
                <a:cs typeface="Arial"/>
                <a:sym typeface="Arial"/>
              </a:rPr>
              <a:t>The same risk applies to AI.</a:t>
            </a:r>
            <a:endParaRPr sz="2000" b="1" i="1">
              <a:solidFill>
                <a:schemeClr val="accen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13"/>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accent1"/>
              </a:buClr>
              <a:buSzPts val="2800"/>
              <a:buNone/>
            </a:pPr>
            <a:r>
              <a:rPr lang="en-US" sz="2800">
                <a:solidFill>
                  <a:schemeClr val="accent1"/>
                </a:solidFill>
              </a:rPr>
              <a:t>The Risks We Can’t Ignore</a:t>
            </a:r>
            <a:endParaRPr sz="2800">
              <a:solidFill>
                <a:schemeClr val="accent1"/>
              </a:solidFill>
            </a:endParaRPr>
          </a:p>
        </p:txBody>
      </p:sp>
      <p:sp>
        <p:nvSpPr>
          <p:cNvPr id="394" name="Google Shape;394;p13"/>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The Other Side of AI</a:t>
            </a:r>
            <a:endParaRPr/>
          </a:p>
        </p:txBody>
      </p:sp>
      <p:pic>
        <p:nvPicPr>
          <p:cNvPr id="3" name="Picture 2">
            <a:extLst>
              <a:ext uri="{FF2B5EF4-FFF2-40B4-BE49-F238E27FC236}">
                <a16:creationId xmlns:a16="http://schemas.microsoft.com/office/drawing/2014/main" id="{8C0BFF24-BF22-0288-655C-EE7FE4D3B2BE}"/>
              </a:ext>
            </a:extLst>
          </p:cNvPr>
          <p:cNvPicPr>
            <a:picLocks noChangeAspect="1"/>
          </p:cNvPicPr>
          <p:nvPr/>
        </p:nvPicPr>
        <p:blipFill>
          <a:blip r:embed="rId3"/>
          <a:stretch>
            <a:fillRect/>
          </a:stretch>
        </p:blipFill>
        <p:spPr>
          <a:xfrm>
            <a:off x="0" y="4303503"/>
            <a:ext cx="5267307" cy="1983121"/>
          </a:xfrm>
          <a:prstGeom prst="rect">
            <a:avLst/>
          </a:prstGeom>
        </p:spPr>
      </p:pic>
      <p:pic>
        <p:nvPicPr>
          <p:cNvPr id="5" name="Picture 4">
            <a:extLst>
              <a:ext uri="{FF2B5EF4-FFF2-40B4-BE49-F238E27FC236}">
                <a16:creationId xmlns:a16="http://schemas.microsoft.com/office/drawing/2014/main" id="{73C8DBE5-5108-C9ED-BAA2-27A2D309C8BC}"/>
              </a:ext>
            </a:extLst>
          </p:cNvPr>
          <p:cNvPicPr>
            <a:picLocks noChangeAspect="1"/>
          </p:cNvPicPr>
          <p:nvPr/>
        </p:nvPicPr>
        <p:blipFill>
          <a:blip r:embed="rId4"/>
          <a:stretch>
            <a:fillRect/>
          </a:stretch>
        </p:blipFill>
        <p:spPr>
          <a:xfrm>
            <a:off x="8051605" y="1920827"/>
            <a:ext cx="4140395" cy="2671880"/>
          </a:xfrm>
          <a:prstGeom prst="rect">
            <a:avLst/>
          </a:prstGeom>
        </p:spPr>
      </p:pic>
      <p:pic>
        <p:nvPicPr>
          <p:cNvPr id="7" name="Picture 6">
            <a:extLst>
              <a:ext uri="{FF2B5EF4-FFF2-40B4-BE49-F238E27FC236}">
                <a16:creationId xmlns:a16="http://schemas.microsoft.com/office/drawing/2014/main" id="{4342C7EA-706D-145F-0FBE-42CD5B15F8DD}"/>
              </a:ext>
            </a:extLst>
          </p:cNvPr>
          <p:cNvPicPr>
            <a:picLocks noChangeAspect="1"/>
          </p:cNvPicPr>
          <p:nvPr/>
        </p:nvPicPr>
        <p:blipFill>
          <a:blip r:embed="rId5"/>
          <a:stretch>
            <a:fillRect/>
          </a:stretch>
        </p:blipFill>
        <p:spPr>
          <a:xfrm>
            <a:off x="5524341" y="5420501"/>
            <a:ext cx="2099694" cy="866124"/>
          </a:xfrm>
          <a:prstGeom prst="rect">
            <a:avLst/>
          </a:prstGeom>
        </p:spPr>
      </p:pic>
      <p:pic>
        <p:nvPicPr>
          <p:cNvPr id="9" name="Picture 8">
            <a:extLst>
              <a:ext uri="{FF2B5EF4-FFF2-40B4-BE49-F238E27FC236}">
                <a16:creationId xmlns:a16="http://schemas.microsoft.com/office/drawing/2014/main" id="{84B7B426-E201-8347-4896-E68449FDEB62}"/>
              </a:ext>
            </a:extLst>
          </p:cNvPr>
          <p:cNvPicPr>
            <a:picLocks noChangeAspect="1"/>
          </p:cNvPicPr>
          <p:nvPr/>
        </p:nvPicPr>
        <p:blipFill>
          <a:blip r:embed="rId6"/>
          <a:stretch>
            <a:fillRect/>
          </a:stretch>
        </p:blipFill>
        <p:spPr>
          <a:xfrm>
            <a:off x="5262055" y="0"/>
            <a:ext cx="2099694" cy="22731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14"/>
          <p:cNvSpPr txBox="1">
            <a:spLocks noGrp="1"/>
          </p:cNvSpPr>
          <p:nvPr>
            <p:ph type="title"/>
          </p:nvPr>
        </p:nvSpPr>
        <p:spPr>
          <a:xfrm>
            <a:off x="2954215" y="441325"/>
            <a:ext cx="8794876" cy="796925"/>
          </a:xfrm>
          <a:prstGeom prst="rect">
            <a:avLst/>
          </a:prstGeom>
          <a:noFill/>
          <a:ln>
            <a:noFill/>
          </a:ln>
        </p:spPr>
        <p:txBody>
          <a:bodyPr spcFirstLastPara="1" wrap="square" lIns="0" tIns="0" rIns="0" bIns="0" anchor="b" anchorCtr="0">
            <a:normAutofit fontScale="90000"/>
          </a:bodyPr>
          <a:lstStyle/>
          <a:p>
            <a:pPr marL="0" lvl="0" indent="0" algn="l" rtl="0">
              <a:lnSpc>
                <a:spcPct val="90000"/>
              </a:lnSpc>
              <a:spcBef>
                <a:spcPts val="0"/>
              </a:spcBef>
              <a:spcAft>
                <a:spcPts val="0"/>
              </a:spcAft>
              <a:buClr>
                <a:schemeClr val="dk2"/>
              </a:buClr>
              <a:buSzPct val="100000"/>
              <a:buFont typeface="Verdana"/>
              <a:buNone/>
            </a:pPr>
            <a:r>
              <a:rPr lang="en-US" sz="4100"/>
              <a:t>Navigating AI Risks:</a:t>
            </a:r>
            <a:br>
              <a:rPr lang="en-US" sz="4100"/>
            </a:br>
            <a:r>
              <a:rPr lang="en-US" sz="2700"/>
              <a:t>Risk is not avoided by avoiding AI                 </a:t>
            </a:r>
            <a:endParaRPr sz="2700"/>
          </a:p>
        </p:txBody>
      </p:sp>
      <p:grpSp>
        <p:nvGrpSpPr>
          <p:cNvPr id="401" name="Google Shape;401;p14"/>
          <p:cNvGrpSpPr/>
          <p:nvPr/>
        </p:nvGrpSpPr>
        <p:grpSpPr>
          <a:xfrm>
            <a:off x="838200" y="2081213"/>
            <a:ext cx="3204000" cy="1691640"/>
            <a:chOff x="838200" y="1737360"/>
            <a:chExt cx="3204000" cy="1691640"/>
          </a:xfrm>
        </p:grpSpPr>
        <p:sp>
          <p:nvSpPr>
            <p:cNvPr id="402" name="Google Shape;402;p14"/>
            <p:cNvSpPr/>
            <p:nvPr/>
          </p:nvSpPr>
          <p:spPr>
            <a:xfrm>
              <a:off x="838200" y="1737360"/>
              <a:ext cx="3204000" cy="1691640"/>
            </a:xfrm>
            <a:prstGeom prst="rect">
              <a:avLst/>
            </a:prstGeom>
            <a:solidFill>
              <a:srgbClr val="F4F6F8"/>
            </a:solidFill>
            <a:ln w="9525" cap="flat" cmpd="sng">
              <a:solidFill>
                <a:srgbClr val="E2E8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03" name="Google Shape;403;p14"/>
            <p:cNvSpPr/>
            <p:nvPr/>
          </p:nvSpPr>
          <p:spPr>
            <a:xfrm>
              <a:off x="975360" y="2048256"/>
              <a:ext cx="3066840" cy="685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F2332"/>
                </a:buClr>
                <a:buSzPts val="4000"/>
                <a:buFont typeface="Arial"/>
                <a:buNone/>
              </a:pPr>
              <a:r>
                <a:rPr lang="en-US" sz="3900" b="1">
                  <a:solidFill>
                    <a:srgbClr val="0F2332"/>
                  </a:solidFill>
                  <a:latin typeface="Arial"/>
                  <a:ea typeface="Arial"/>
                  <a:cs typeface="Arial"/>
                  <a:sym typeface="Arial"/>
                </a:rPr>
                <a:t>Governance</a:t>
              </a:r>
              <a:endParaRPr sz="3800">
                <a:solidFill>
                  <a:schemeClr val="dk1"/>
                </a:solidFill>
                <a:latin typeface="Verdana"/>
                <a:ea typeface="Verdana"/>
                <a:cs typeface="Verdana"/>
                <a:sym typeface="Verdana"/>
              </a:endParaRPr>
            </a:p>
          </p:txBody>
        </p:sp>
        <p:sp>
          <p:nvSpPr>
            <p:cNvPr id="404" name="Google Shape;404;p14"/>
            <p:cNvSpPr/>
            <p:nvPr/>
          </p:nvSpPr>
          <p:spPr>
            <a:xfrm>
              <a:off x="975360" y="2743200"/>
              <a:ext cx="2377440" cy="29260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C1C1E"/>
                </a:buClr>
                <a:buSzPts val="1300"/>
                <a:buFont typeface="Arial"/>
                <a:buNone/>
              </a:pPr>
              <a:r>
                <a:rPr lang="en-US" sz="1300" b="1">
                  <a:solidFill>
                    <a:srgbClr val="1C1C1E"/>
                  </a:solidFill>
                  <a:latin typeface="Arial"/>
                  <a:ea typeface="Arial"/>
                  <a:cs typeface="Arial"/>
                  <a:sym typeface="Arial"/>
                </a:rPr>
                <a:t>Who sets the guardrails?</a:t>
              </a:r>
              <a:endParaRPr sz="1300">
                <a:solidFill>
                  <a:schemeClr val="dk1"/>
                </a:solidFill>
                <a:latin typeface="Verdana"/>
                <a:ea typeface="Verdana"/>
                <a:cs typeface="Verdana"/>
                <a:sym typeface="Verdana"/>
              </a:endParaRPr>
            </a:p>
          </p:txBody>
        </p:sp>
        <p:pic>
          <p:nvPicPr>
            <p:cNvPr id="405" name="Google Shape;405;p14"/>
            <p:cNvPicPr preferRelativeResize="0"/>
            <p:nvPr/>
          </p:nvPicPr>
          <p:blipFill rotWithShape="1">
            <a:blip r:embed="rId3">
              <a:alphaModFix/>
            </a:blip>
            <a:srcRect/>
            <a:stretch/>
          </p:blipFill>
          <p:spPr>
            <a:xfrm>
              <a:off x="3572200" y="2982259"/>
              <a:ext cx="380000" cy="326741"/>
            </a:xfrm>
            <a:prstGeom prst="rect">
              <a:avLst/>
            </a:prstGeom>
            <a:noFill/>
            <a:ln>
              <a:noFill/>
            </a:ln>
          </p:spPr>
        </p:pic>
      </p:grpSp>
      <p:grpSp>
        <p:nvGrpSpPr>
          <p:cNvPr id="406" name="Google Shape;406;p14"/>
          <p:cNvGrpSpPr/>
          <p:nvPr/>
        </p:nvGrpSpPr>
        <p:grpSpPr>
          <a:xfrm>
            <a:off x="4356281" y="2081213"/>
            <a:ext cx="3204000" cy="1691640"/>
            <a:chOff x="4146550" y="1729296"/>
            <a:chExt cx="3204000" cy="1691640"/>
          </a:xfrm>
        </p:grpSpPr>
        <p:sp>
          <p:nvSpPr>
            <p:cNvPr id="407" name="Google Shape;407;p14"/>
            <p:cNvSpPr/>
            <p:nvPr/>
          </p:nvSpPr>
          <p:spPr>
            <a:xfrm>
              <a:off x="4146550" y="1729296"/>
              <a:ext cx="3204000" cy="1691640"/>
            </a:xfrm>
            <a:prstGeom prst="rect">
              <a:avLst/>
            </a:prstGeom>
            <a:solidFill>
              <a:srgbClr val="F4F6F8"/>
            </a:solidFill>
            <a:ln w="9525" cap="flat" cmpd="sng">
              <a:solidFill>
                <a:srgbClr val="E2E8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08" name="Google Shape;408;p14"/>
            <p:cNvSpPr/>
            <p:nvPr/>
          </p:nvSpPr>
          <p:spPr>
            <a:xfrm>
              <a:off x="4283709" y="2040192"/>
              <a:ext cx="3038411" cy="685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F2332"/>
                </a:buClr>
                <a:buSzPts val="4000"/>
                <a:buFont typeface="Arial"/>
                <a:buNone/>
              </a:pPr>
              <a:r>
                <a:rPr lang="en-US" sz="3900" b="1">
                  <a:solidFill>
                    <a:srgbClr val="0F2332"/>
                  </a:solidFill>
                  <a:latin typeface="Arial"/>
                  <a:ea typeface="Arial"/>
                  <a:cs typeface="Arial"/>
                  <a:sym typeface="Arial"/>
                </a:rPr>
                <a:t>Bias</a:t>
              </a:r>
              <a:endParaRPr sz="3900">
                <a:solidFill>
                  <a:schemeClr val="dk1"/>
                </a:solidFill>
                <a:latin typeface="Verdana"/>
                <a:ea typeface="Verdana"/>
                <a:cs typeface="Verdana"/>
                <a:sym typeface="Verdana"/>
              </a:endParaRPr>
            </a:p>
          </p:txBody>
        </p:sp>
        <p:sp>
          <p:nvSpPr>
            <p:cNvPr id="409" name="Google Shape;409;p14"/>
            <p:cNvSpPr/>
            <p:nvPr/>
          </p:nvSpPr>
          <p:spPr>
            <a:xfrm>
              <a:off x="4283710" y="2735136"/>
              <a:ext cx="2377440" cy="29260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C1C1E"/>
                </a:buClr>
                <a:buSzPts val="1300"/>
                <a:buFont typeface="Arial"/>
                <a:buNone/>
              </a:pPr>
              <a:r>
                <a:rPr lang="en-US" sz="1300" b="1">
                  <a:solidFill>
                    <a:srgbClr val="1C1C1E"/>
                  </a:solidFill>
                  <a:latin typeface="Arial"/>
                  <a:ea typeface="Arial"/>
                  <a:cs typeface="Arial"/>
                  <a:sym typeface="Arial"/>
                </a:rPr>
                <a:t>Skewed data, skewed outcomes</a:t>
              </a:r>
              <a:endParaRPr sz="1300">
                <a:solidFill>
                  <a:schemeClr val="dk1"/>
                </a:solidFill>
                <a:latin typeface="Verdana"/>
                <a:ea typeface="Verdana"/>
                <a:cs typeface="Verdana"/>
                <a:sym typeface="Verdana"/>
              </a:endParaRPr>
            </a:p>
          </p:txBody>
        </p:sp>
        <p:pic>
          <p:nvPicPr>
            <p:cNvPr id="410" name="Google Shape;410;p14"/>
            <p:cNvPicPr preferRelativeResize="0"/>
            <p:nvPr/>
          </p:nvPicPr>
          <p:blipFill rotWithShape="1">
            <a:blip r:embed="rId4">
              <a:alphaModFix/>
            </a:blip>
            <a:srcRect/>
            <a:stretch/>
          </p:blipFill>
          <p:spPr>
            <a:xfrm>
              <a:off x="6880550" y="2971647"/>
              <a:ext cx="380000" cy="329289"/>
            </a:xfrm>
            <a:prstGeom prst="rect">
              <a:avLst/>
            </a:prstGeom>
            <a:noFill/>
            <a:ln>
              <a:noFill/>
            </a:ln>
          </p:spPr>
        </p:pic>
      </p:grpSp>
      <p:grpSp>
        <p:nvGrpSpPr>
          <p:cNvPr id="411" name="Google Shape;411;p14"/>
          <p:cNvGrpSpPr/>
          <p:nvPr/>
        </p:nvGrpSpPr>
        <p:grpSpPr>
          <a:xfrm>
            <a:off x="7874361" y="2081213"/>
            <a:ext cx="3204000" cy="1691640"/>
            <a:chOff x="7874361" y="1690688"/>
            <a:chExt cx="3204000" cy="1691640"/>
          </a:xfrm>
        </p:grpSpPr>
        <p:sp>
          <p:nvSpPr>
            <p:cNvPr id="412" name="Google Shape;412;p14"/>
            <p:cNvSpPr/>
            <p:nvPr/>
          </p:nvSpPr>
          <p:spPr>
            <a:xfrm>
              <a:off x="7874361" y="1690688"/>
              <a:ext cx="3204000" cy="1691640"/>
            </a:xfrm>
            <a:prstGeom prst="rect">
              <a:avLst/>
            </a:prstGeom>
            <a:solidFill>
              <a:srgbClr val="F4F6F8"/>
            </a:solidFill>
            <a:ln w="9525" cap="flat" cmpd="sng">
              <a:solidFill>
                <a:srgbClr val="E2E8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13" name="Google Shape;413;p14"/>
            <p:cNvSpPr/>
            <p:nvPr/>
          </p:nvSpPr>
          <p:spPr>
            <a:xfrm>
              <a:off x="8011520" y="2001584"/>
              <a:ext cx="2897779" cy="685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F2332"/>
                </a:buClr>
                <a:buSzPts val="4000"/>
                <a:buFont typeface="Arial"/>
                <a:buNone/>
              </a:pPr>
              <a:r>
                <a:rPr lang="en-US" sz="3900" b="1">
                  <a:solidFill>
                    <a:srgbClr val="0F2332"/>
                  </a:solidFill>
                  <a:latin typeface="Arial"/>
                  <a:ea typeface="Arial"/>
                  <a:cs typeface="Arial"/>
                  <a:sym typeface="Arial"/>
                </a:rPr>
                <a:t>Inequity</a:t>
              </a:r>
              <a:endParaRPr sz="3900">
                <a:solidFill>
                  <a:schemeClr val="dk1"/>
                </a:solidFill>
                <a:latin typeface="Verdana"/>
                <a:ea typeface="Verdana"/>
                <a:cs typeface="Verdana"/>
                <a:sym typeface="Verdana"/>
              </a:endParaRPr>
            </a:p>
          </p:txBody>
        </p:sp>
        <p:sp>
          <p:nvSpPr>
            <p:cNvPr id="414" name="Google Shape;414;p14"/>
            <p:cNvSpPr/>
            <p:nvPr/>
          </p:nvSpPr>
          <p:spPr>
            <a:xfrm>
              <a:off x="8011521" y="2696528"/>
              <a:ext cx="2377440" cy="29260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C1C1E"/>
                </a:buClr>
                <a:buSzPts val="1300"/>
                <a:buFont typeface="Arial"/>
                <a:buNone/>
              </a:pPr>
              <a:r>
                <a:rPr lang="en-US" sz="1300" b="1">
                  <a:solidFill>
                    <a:srgbClr val="1C1C1E"/>
                  </a:solidFill>
                  <a:latin typeface="Arial"/>
                  <a:ea typeface="Arial"/>
                  <a:cs typeface="Arial"/>
                  <a:sym typeface="Arial"/>
                </a:rPr>
                <a:t>Who gets left behind?</a:t>
              </a:r>
              <a:endParaRPr sz="1300">
                <a:solidFill>
                  <a:schemeClr val="dk1"/>
                </a:solidFill>
                <a:latin typeface="Verdana"/>
                <a:ea typeface="Verdana"/>
                <a:cs typeface="Verdana"/>
                <a:sym typeface="Verdana"/>
              </a:endParaRPr>
            </a:p>
          </p:txBody>
        </p:sp>
        <p:pic>
          <p:nvPicPr>
            <p:cNvPr id="415" name="Google Shape;415;p14"/>
            <p:cNvPicPr preferRelativeResize="0"/>
            <p:nvPr/>
          </p:nvPicPr>
          <p:blipFill rotWithShape="1">
            <a:blip r:embed="rId5">
              <a:alphaModFix/>
            </a:blip>
            <a:srcRect/>
            <a:stretch/>
          </p:blipFill>
          <p:spPr>
            <a:xfrm>
              <a:off x="10608361" y="2882328"/>
              <a:ext cx="380000" cy="380000"/>
            </a:xfrm>
            <a:prstGeom prst="rect">
              <a:avLst/>
            </a:prstGeom>
            <a:noFill/>
            <a:ln>
              <a:noFill/>
            </a:ln>
          </p:spPr>
        </p:pic>
      </p:grpSp>
      <p:grpSp>
        <p:nvGrpSpPr>
          <p:cNvPr id="416" name="Google Shape;416;p14"/>
          <p:cNvGrpSpPr/>
          <p:nvPr/>
        </p:nvGrpSpPr>
        <p:grpSpPr>
          <a:xfrm>
            <a:off x="838200" y="4040027"/>
            <a:ext cx="3204000" cy="1691640"/>
            <a:chOff x="838200" y="1737360"/>
            <a:chExt cx="3204000" cy="1691640"/>
          </a:xfrm>
        </p:grpSpPr>
        <p:sp>
          <p:nvSpPr>
            <p:cNvPr id="417" name="Google Shape;417;p14"/>
            <p:cNvSpPr/>
            <p:nvPr/>
          </p:nvSpPr>
          <p:spPr>
            <a:xfrm>
              <a:off x="838200" y="1737360"/>
              <a:ext cx="3204000" cy="1691640"/>
            </a:xfrm>
            <a:prstGeom prst="rect">
              <a:avLst/>
            </a:prstGeom>
            <a:solidFill>
              <a:srgbClr val="F4F6F8"/>
            </a:solidFill>
            <a:ln w="9525" cap="flat" cmpd="sng">
              <a:solidFill>
                <a:srgbClr val="E2E8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18" name="Google Shape;418;p14"/>
            <p:cNvSpPr/>
            <p:nvPr/>
          </p:nvSpPr>
          <p:spPr>
            <a:xfrm>
              <a:off x="975360" y="2048256"/>
              <a:ext cx="3066840" cy="685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F2332"/>
                </a:buClr>
                <a:buSzPts val="4000"/>
                <a:buFont typeface="Arial"/>
                <a:buNone/>
              </a:pPr>
              <a:r>
                <a:rPr lang="en-US" sz="3700" b="1">
                  <a:solidFill>
                    <a:srgbClr val="0F2332"/>
                  </a:solidFill>
                  <a:latin typeface="Arial"/>
                  <a:ea typeface="Arial"/>
                  <a:cs typeface="Arial"/>
                  <a:sym typeface="Arial"/>
                </a:rPr>
                <a:t>Engagement</a:t>
              </a:r>
              <a:endParaRPr sz="3700">
                <a:solidFill>
                  <a:schemeClr val="dk1"/>
                </a:solidFill>
                <a:latin typeface="Verdana"/>
                <a:ea typeface="Verdana"/>
                <a:cs typeface="Verdana"/>
                <a:sym typeface="Verdana"/>
              </a:endParaRPr>
            </a:p>
          </p:txBody>
        </p:sp>
        <p:sp>
          <p:nvSpPr>
            <p:cNvPr id="419" name="Google Shape;419;p14"/>
            <p:cNvSpPr/>
            <p:nvPr/>
          </p:nvSpPr>
          <p:spPr>
            <a:xfrm>
              <a:off x="975359" y="2743200"/>
              <a:ext cx="2828681" cy="31089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C1C1E"/>
                </a:buClr>
                <a:buSzPts val="1300"/>
                <a:buFont typeface="Arial"/>
                <a:buNone/>
              </a:pPr>
              <a:r>
                <a:rPr lang="en-US" sz="1300" b="1">
                  <a:solidFill>
                    <a:srgbClr val="1C1C1E"/>
                  </a:solidFill>
                  <a:latin typeface="Arial"/>
                  <a:ea typeface="Arial"/>
                  <a:cs typeface="Arial"/>
                  <a:sym typeface="Arial"/>
                </a:rPr>
                <a:t>Built without its users</a:t>
              </a:r>
              <a:endParaRPr sz="1300">
                <a:solidFill>
                  <a:schemeClr val="dk1"/>
                </a:solidFill>
                <a:latin typeface="Verdana"/>
                <a:ea typeface="Verdana"/>
                <a:cs typeface="Verdana"/>
                <a:sym typeface="Verdana"/>
              </a:endParaRPr>
            </a:p>
          </p:txBody>
        </p:sp>
        <p:pic>
          <p:nvPicPr>
            <p:cNvPr id="420" name="Google Shape;420;p14"/>
            <p:cNvPicPr preferRelativeResize="0"/>
            <p:nvPr/>
          </p:nvPicPr>
          <p:blipFill rotWithShape="1">
            <a:blip r:embed="rId6">
              <a:alphaModFix/>
            </a:blip>
            <a:srcRect/>
            <a:stretch/>
          </p:blipFill>
          <p:spPr>
            <a:xfrm>
              <a:off x="3572200" y="3006693"/>
              <a:ext cx="380000" cy="302307"/>
            </a:xfrm>
            <a:prstGeom prst="rect">
              <a:avLst/>
            </a:prstGeom>
            <a:noFill/>
            <a:ln>
              <a:noFill/>
            </a:ln>
          </p:spPr>
        </p:pic>
      </p:grpSp>
      <p:grpSp>
        <p:nvGrpSpPr>
          <p:cNvPr id="421" name="Google Shape;421;p14"/>
          <p:cNvGrpSpPr/>
          <p:nvPr/>
        </p:nvGrpSpPr>
        <p:grpSpPr>
          <a:xfrm>
            <a:off x="4356281" y="4040027"/>
            <a:ext cx="3204000" cy="1691640"/>
            <a:chOff x="4146550" y="1729296"/>
            <a:chExt cx="3204000" cy="1691640"/>
          </a:xfrm>
        </p:grpSpPr>
        <p:sp>
          <p:nvSpPr>
            <p:cNvPr id="422" name="Google Shape;422;p14"/>
            <p:cNvSpPr/>
            <p:nvPr/>
          </p:nvSpPr>
          <p:spPr>
            <a:xfrm>
              <a:off x="4146550" y="1729296"/>
              <a:ext cx="3204000" cy="1691640"/>
            </a:xfrm>
            <a:prstGeom prst="rect">
              <a:avLst/>
            </a:prstGeom>
            <a:solidFill>
              <a:srgbClr val="F4F6F8"/>
            </a:solidFill>
            <a:ln w="9525" cap="flat" cmpd="sng">
              <a:solidFill>
                <a:srgbClr val="E2E8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23" name="Google Shape;423;p14"/>
            <p:cNvSpPr/>
            <p:nvPr/>
          </p:nvSpPr>
          <p:spPr>
            <a:xfrm>
              <a:off x="4283709" y="2040192"/>
              <a:ext cx="3038411" cy="685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F2332"/>
                </a:buClr>
                <a:buSzPts val="4000"/>
                <a:buFont typeface="Arial"/>
                <a:buNone/>
              </a:pPr>
              <a:r>
                <a:rPr lang="en-US" sz="3900" b="1">
                  <a:solidFill>
                    <a:srgbClr val="0F2332"/>
                  </a:solidFill>
                  <a:latin typeface="Arial"/>
                  <a:ea typeface="Arial"/>
                  <a:cs typeface="Arial"/>
                  <a:sym typeface="Arial"/>
                </a:rPr>
                <a:t>Privacy</a:t>
              </a:r>
              <a:endParaRPr sz="3900">
                <a:solidFill>
                  <a:schemeClr val="dk1"/>
                </a:solidFill>
                <a:latin typeface="Verdana"/>
                <a:ea typeface="Verdana"/>
                <a:cs typeface="Verdana"/>
                <a:sym typeface="Verdana"/>
              </a:endParaRPr>
            </a:p>
          </p:txBody>
        </p:sp>
        <p:sp>
          <p:nvSpPr>
            <p:cNvPr id="424" name="Google Shape;424;p14"/>
            <p:cNvSpPr/>
            <p:nvPr/>
          </p:nvSpPr>
          <p:spPr>
            <a:xfrm>
              <a:off x="4283710" y="2735136"/>
              <a:ext cx="2377440" cy="29260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C1C1E"/>
                </a:buClr>
                <a:buSzPts val="1300"/>
                <a:buFont typeface="Arial"/>
                <a:buNone/>
              </a:pPr>
              <a:r>
                <a:rPr lang="en-US" sz="1300" b="1">
                  <a:solidFill>
                    <a:srgbClr val="1C1C1E"/>
                  </a:solidFill>
                  <a:latin typeface="Arial"/>
                  <a:ea typeface="Arial"/>
                  <a:cs typeface="Arial"/>
                  <a:sym typeface="Arial"/>
                </a:rPr>
                <a:t>Whose data, whose control?</a:t>
              </a:r>
              <a:endParaRPr sz="1300">
                <a:solidFill>
                  <a:schemeClr val="dk1"/>
                </a:solidFill>
                <a:latin typeface="Verdana"/>
                <a:ea typeface="Verdana"/>
                <a:cs typeface="Verdana"/>
                <a:sym typeface="Verdana"/>
              </a:endParaRPr>
            </a:p>
          </p:txBody>
        </p:sp>
        <p:pic>
          <p:nvPicPr>
            <p:cNvPr id="425" name="Google Shape;425;p14"/>
            <p:cNvPicPr preferRelativeResize="0"/>
            <p:nvPr/>
          </p:nvPicPr>
          <p:blipFill rotWithShape="1">
            <a:blip r:embed="rId7">
              <a:alphaModFix/>
            </a:blip>
            <a:srcRect/>
            <a:stretch/>
          </p:blipFill>
          <p:spPr>
            <a:xfrm>
              <a:off x="6989230" y="2920936"/>
              <a:ext cx="271320" cy="380000"/>
            </a:xfrm>
            <a:prstGeom prst="rect">
              <a:avLst/>
            </a:prstGeom>
            <a:noFill/>
            <a:ln>
              <a:noFill/>
            </a:ln>
          </p:spPr>
        </p:pic>
      </p:grpSp>
      <p:grpSp>
        <p:nvGrpSpPr>
          <p:cNvPr id="426" name="Google Shape;426;p14"/>
          <p:cNvGrpSpPr/>
          <p:nvPr/>
        </p:nvGrpSpPr>
        <p:grpSpPr>
          <a:xfrm>
            <a:off x="7874361" y="4040027"/>
            <a:ext cx="3204000" cy="1691640"/>
            <a:chOff x="7874361" y="1690688"/>
            <a:chExt cx="3204000" cy="1691640"/>
          </a:xfrm>
        </p:grpSpPr>
        <p:sp>
          <p:nvSpPr>
            <p:cNvPr id="427" name="Google Shape;427;p14"/>
            <p:cNvSpPr/>
            <p:nvPr/>
          </p:nvSpPr>
          <p:spPr>
            <a:xfrm>
              <a:off x="7874361" y="1690688"/>
              <a:ext cx="3204000" cy="1691640"/>
            </a:xfrm>
            <a:prstGeom prst="rect">
              <a:avLst/>
            </a:prstGeom>
            <a:solidFill>
              <a:srgbClr val="F4F6F8"/>
            </a:solidFill>
            <a:ln w="9525" cap="flat" cmpd="sng">
              <a:solidFill>
                <a:srgbClr val="E2E8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428" name="Google Shape;428;p14"/>
            <p:cNvSpPr/>
            <p:nvPr/>
          </p:nvSpPr>
          <p:spPr>
            <a:xfrm>
              <a:off x="8011520" y="2001584"/>
              <a:ext cx="2897779" cy="685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F2332"/>
                </a:buClr>
                <a:buSzPts val="4000"/>
                <a:buFont typeface="Arial"/>
                <a:buNone/>
              </a:pPr>
              <a:r>
                <a:rPr lang="en-US" sz="3900" b="1">
                  <a:solidFill>
                    <a:srgbClr val="0F2332"/>
                  </a:solidFill>
                  <a:latin typeface="Arial"/>
                  <a:ea typeface="Arial"/>
                  <a:cs typeface="Arial"/>
                  <a:sym typeface="Arial"/>
                </a:rPr>
                <a:t>Trust</a:t>
              </a:r>
              <a:endParaRPr sz="3900">
                <a:solidFill>
                  <a:schemeClr val="dk1"/>
                </a:solidFill>
                <a:latin typeface="Verdana"/>
                <a:ea typeface="Verdana"/>
                <a:cs typeface="Verdana"/>
                <a:sym typeface="Verdana"/>
              </a:endParaRPr>
            </a:p>
          </p:txBody>
        </p:sp>
        <p:sp>
          <p:nvSpPr>
            <p:cNvPr id="429" name="Google Shape;429;p14"/>
            <p:cNvSpPr/>
            <p:nvPr/>
          </p:nvSpPr>
          <p:spPr>
            <a:xfrm>
              <a:off x="8011521" y="2696528"/>
              <a:ext cx="2377440" cy="29260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C1C1E"/>
                </a:buClr>
                <a:buSzPts val="1300"/>
                <a:buFont typeface="Arial"/>
                <a:buNone/>
              </a:pPr>
              <a:r>
                <a:rPr lang="en-US" sz="1300" b="1">
                  <a:solidFill>
                    <a:srgbClr val="1C1C1E"/>
                  </a:solidFill>
                  <a:latin typeface="Arial"/>
                  <a:ea typeface="Arial"/>
                  <a:cs typeface="Arial"/>
                  <a:sym typeface="Arial"/>
                </a:rPr>
                <a:t>Hard to earn, easy to lose</a:t>
              </a:r>
              <a:endParaRPr sz="1300">
                <a:solidFill>
                  <a:schemeClr val="dk1"/>
                </a:solidFill>
                <a:latin typeface="Verdana"/>
                <a:ea typeface="Verdana"/>
                <a:cs typeface="Verdana"/>
                <a:sym typeface="Verdana"/>
              </a:endParaRPr>
            </a:p>
          </p:txBody>
        </p:sp>
        <p:pic>
          <p:nvPicPr>
            <p:cNvPr id="430" name="Google Shape;430;p14"/>
            <p:cNvPicPr preferRelativeResize="0"/>
            <p:nvPr/>
          </p:nvPicPr>
          <p:blipFill rotWithShape="1">
            <a:blip r:embed="rId8">
              <a:alphaModFix/>
            </a:blip>
            <a:srcRect/>
            <a:stretch/>
          </p:blipFill>
          <p:spPr>
            <a:xfrm>
              <a:off x="10608361" y="3041526"/>
              <a:ext cx="380000" cy="220802"/>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5"/>
        <p:cNvGrpSpPr/>
        <p:nvPr/>
      </p:nvGrpSpPr>
      <p:grpSpPr>
        <a:xfrm>
          <a:off x="0" y="0"/>
          <a:ext cx="0" cy="0"/>
          <a:chOff x="0" y="0"/>
          <a:chExt cx="0" cy="0"/>
        </a:xfrm>
      </p:grpSpPr>
      <p:sp>
        <p:nvSpPr>
          <p:cNvPr id="436" name="Google Shape;436;p15"/>
          <p:cNvSpPr txBox="1">
            <a:spLocks noGrp="1"/>
          </p:cNvSpPr>
          <p:nvPr>
            <p:ph type="body" idx="1"/>
          </p:nvPr>
        </p:nvSpPr>
        <p:spPr>
          <a:xfrm>
            <a:off x="3377401" y="1212600"/>
            <a:ext cx="8578200" cy="29439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accent1"/>
              </a:buClr>
              <a:buSzPts val="2400"/>
              <a:buNone/>
            </a:pPr>
            <a:r>
              <a:rPr lang="en-US" sz="2400" i="1">
                <a:solidFill>
                  <a:schemeClr val="accent1"/>
                </a:solidFill>
              </a:rPr>
              <a:t>Who sets the guardrails? Who owns the AI tools applied to public health data?</a:t>
            </a:r>
            <a:endParaRPr/>
          </a:p>
          <a:p>
            <a:pPr marL="0" lvl="0" indent="0" algn="l" rtl="0">
              <a:lnSpc>
                <a:spcPct val="110000"/>
              </a:lnSpc>
              <a:spcBef>
                <a:spcPts val="1000"/>
              </a:spcBef>
              <a:spcAft>
                <a:spcPts val="0"/>
              </a:spcAft>
              <a:buClr>
                <a:schemeClr val="dk1"/>
              </a:buClr>
              <a:buSzPts val="2400"/>
              <a:buNone/>
            </a:pPr>
            <a:endParaRPr sz="2400" i="1">
              <a:solidFill>
                <a:schemeClr val="accent1"/>
              </a:solidFill>
            </a:endParaRPr>
          </a:p>
        </p:txBody>
      </p:sp>
      <p:sp>
        <p:nvSpPr>
          <p:cNvPr id="437" name="Google Shape;437;p15"/>
          <p:cNvSpPr txBox="1">
            <a:spLocks noGrp="1"/>
          </p:cNvSpPr>
          <p:nvPr>
            <p:ph type="title"/>
          </p:nvPr>
        </p:nvSpPr>
        <p:spPr>
          <a:xfrm>
            <a:off x="3161488" y="-164987"/>
            <a:ext cx="5437200" cy="1212600"/>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Governance:</a:t>
            </a:r>
            <a:endParaRPr/>
          </a:p>
        </p:txBody>
      </p:sp>
      <p:sp>
        <p:nvSpPr>
          <p:cNvPr id="438" name="Google Shape;438;p15"/>
          <p:cNvSpPr txBox="1">
            <a:spLocks noGrp="1"/>
          </p:cNvSpPr>
          <p:nvPr>
            <p:ph type="body" idx="2"/>
          </p:nvPr>
        </p:nvSpPr>
        <p:spPr>
          <a:xfrm>
            <a:off x="823225" y="2439050"/>
            <a:ext cx="10926000" cy="41037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dk1"/>
              </a:buClr>
              <a:buSzPts val="1800"/>
              <a:buNone/>
            </a:pPr>
            <a:r>
              <a:rPr lang="en-US" sz="1800" dirty="0"/>
              <a:t>The gap: AI is being deployed faster than it is governed.</a:t>
            </a:r>
            <a:endParaRPr dirty="0"/>
          </a:p>
          <a:p>
            <a:pPr marL="342900" lvl="0" indent="-342900" algn="l" rtl="0">
              <a:lnSpc>
                <a:spcPct val="110000"/>
              </a:lnSpc>
              <a:spcBef>
                <a:spcPts val="1600"/>
              </a:spcBef>
              <a:spcAft>
                <a:spcPts val="0"/>
              </a:spcAft>
              <a:buClr>
                <a:schemeClr val="dk1"/>
              </a:buClr>
              <a:buSzPts val="1800"/>
              <a:buFont typeface="Arial"/>
              <a:buChar char="•"/>
            </a:pPr>
            <a:r>
              <a:rPr lang="en-US" sz="1800" dirty="0"/>
              <a:t>Governance should be defined prior to deployment and not retrofitted after an incident</a:t>
            </a:r>
            <a:endParaRPr dirty="0"/>
          </a:p>
          <a:p>
            <a:pPr marL="342900" lvl="0" indent="-342900" algn="l" rtl="0">
              <a:lnSpc>
                <a:spcPct val="110000"/>
              </a:lnSpc>
              <a:spcBef>
                <a:spcPts val="1600"/>
              </a:spcBef>
              <a:spcAft>
                <a:spcPts val="0"/>
              </a:spcAft>
              <a:buClr>
                <a:schemeClr val="dk1"/>
              </a:buClr>
              <a:buSzPts val="1800"/>
              <a:buFont typeface="Arial"/>
              <a:buChar char="•"/>
            </a:pPr>
            <a:r>
              <a:rPr lang="en-US" sz="1800" dirty="0"/>
              <a:t>Risk of void that can be exploited in the current competitive environment to scale quickly, commercial interests and lack of AI literacy</a:t>
            </a:r>
            <a:endParaRPr dirty="0"/>
          </a:p>
          <a:p>
            <a:pPr marL="0" lvl="0" indent="0" algn="l" rtl="0">
              <a:lnSpc>
                <a:spcPct val="100000"/>
              </a:lnSpc>
              <a:spcBef>
                <a:spcPts val="600"/>
              </a:spcBef>
              <a:spcAft>
                <a:spcPts val="0"/>
              </a:spcAft>
              <a:buClr>
                <a:schemeClr val="dk1"/>
              </a:buClr>
              <a:buSzPts val="1800"/>
              <a:buNone/>
            </a:pPr>
            <a:r>
              <a:rPr lang="en-US" sz="1800" b="1" dirty="0"/>
              <a:t>Governance supports:</a:t>
            </a:r>
            <a:endParaRPr b="1" dirty="0"/>
          </a:p>
          <a:p>
            <a:pPr marL="342900" lvl="0" indent="-342900" algn="l" rtl="0">
              <a:lnSpc>
                <a:spcPct val="100000"/>
              </a:lnSpc>
              <a:spcBef>
                <a:spcPts val="900"/>
              </a:spcBef>
              <a:spcAft>
                <a:spcPts val="0"/>
              </a:spcAft>
              <a:buClr>
                <a:srgbClr val="0F2332"/>
              </a:buClr>
              <a:buSzPts val="1800"/>
              <a:buFont typeface="Arial"/>
              <a:buChar char="•"/>
            </a:pPr>
            <a:r>
              <a:rPr lang="en-US" sz="1800" dirty="0"/>
              <a:t>Accountability – clear ownership of every AI-informed decision, and who answers when it gets something wrong.</a:t>
            </a:r>
            <a:endParaRPr dirty="0"/>
          </a:p>
          <a:p>
            <a:pPr marL="342900" lvl="0" indent="-342900" algn="l" rtl="0">
              <a:lnSpc>
                <a:spcPct val="100000"/>
              </a:lnSpc>
              <a:spcBef>
                <a:spcPts val="600"/>
              </a:spcBef>
              <a:spcAft>
                <a:spcPts val="0"/>
              </a:spcAft>
              <a:buClr>
                <a:srgbClr val="0F2332"/>
              </a:buClr>
              <a:buSzPts val="1800"/>
              <a:buFont typeface="Arial"/>
              <a:buChar char="•"/>
            </a:pPr>
            <a:r>
              <a:rPr lang="en-US" sz="1800" dirty="0"/>
              <a:t>Decision rights &amp; Oversight – an approval gate, audit trail, human checkpoints to approve, monitor and, where needed, withdraw a tool.</a:t>
            </a:r>
            <a:endParaRPr dirty="0"/>
          </a:p>
          <a:p>
            <a:pPr marL="342900" lvl="0" indent="-342900" algn="l" rtl="0">
              <a:lnSpc>
                <a:spcPct val="100000"/>
              </a:lnSpc>
              <a:spcBef>
                <a:spcPts val="600"/>
              </a:spcBef>
              <a:spcAft>
                <a:spcPts val="0"/>
              </a:spcAft>
              <a:buClr>
                <a:srgbClr val="0F2332"/>
              </a:buClr>
              <a:buSzPts val="1800"/>
              <a:buFont typeface="Arial"/>
              <a:buChar char="•"/>
            </a:pPr>
            <a:r>
              <a:rPr lang="en-US" sz="1800" dirty="0"/>
              <a:t>Standards – alignment to </a:t>
            </a:r>
            <a:r>
              <a:rPr lang="en-US" sz="1800" dirty="0" err="1"/>
              <a:t>recognised</a:t>
            </a:r>
            <a:r>
              <a:rPr lang="en-US" sz="1800" dirty="0"/>
              <a:t> norms: WHO AI ethics guidance, regional policy makers,  national data laws </a:t>
            </a:r>
            <a:endParaRPr sz="1800" dirty="0"/>
          </a:p>
          <a:p>
            <a:pPr marL="0" lvl="0" indent="0" algn="l" rtl="0">
              <a:lnSpc>
                <a:spcPct val="110000"/>
              </a:lnSpc>
              <a:spcBef>
                <a:spcPts val="1300"/>
              </a:spcBef>
              <a:spcAft>
                <a:spcPts val="0"/>
              </a:spcAft>
              <a:buClr>
                <a:schemeClr val="dk1"/>
              </a:buClr>
              <a:buSzPts val="14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16"/>
          <p:cNvSpPr txBox="1">
            <a:spLocks noGrp="1"/>
          </p:cNvSpPr>
          <p:nvPr>
            <p:ph type="title"/>
          </p:nvPr>
        </p:nvSpPr>
        <p:spPr>
          <a:xfrm>
            <a:off x="1914526" y="63107"/>
            <a:ext cx="10010774" cy="796925"/>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2"/>
              </a:buClr>
              <a:buSzPts val="4400"/>
              <a:buFont typeface="Verdana"/>
              <a:buNone/>
            </a:pPr>
            <a:r>
              <a:rPr lang="en-US"/>
              <a:t>Key AI &amp; HIV Policy Documents</a:t>
            </a:r>
            <a:endParaRPr/>
          </a:p>
        </p:txBody>
      </p:sp>
      <p:sp>
        <p:nvSpPr>
          <p:cNvPr id="445" name="Google Shape;445;p16"/>
          <p:cNvSpPr/>
          <p:nvPr/>
        </p:nvSpPr>
        <p:spPr>
          <a:xfrm>
            <a:off x="0" y="6300000"/>
            <a:ext cx="12192000" cy="558000"/>
          </a:xfrm>
          <a:prstGeom prst="rect">
            <a:avLst/>
          </a:prstGeom>
          <a:solidFill>
            <a:schemeClr val="accent1"/>
          </a:solidFill>
          <a:ln>
            <a:noFill/>
          </a:ln>
        </p:spPr>
        <p:txBody>
          <a:bodyPr spcFirstLastPara="1" wrap="square" lIns="182875" tIns="45700" rIns="182875" bIns="45700" anchor="ctr" anchorCtr="0">
            <a:noAutofit/>
          </a:bodyPr>
          <a:lstStyle/>
          <a:p>
            <a:pPr marL="0" marR="0" lvl="0" indent="0" algn="ctr" rtl="0">
              <a:spcBef>
                <a:spcPts val="0"/>
              </a:spcBef>
              <a:spcAft>
                <a:spcPts val="0"/>
              </a:spcAft>
              <a:buClr>
                <a:schemeClr val="lt1"/>
              </a:buClr>
              <a:buSzPts val="1400"/>
              <a:buFont typeface="Verdana"/>
              <a:buNone/>
            </a:pPr>
            <a:r>
              <a:rPr lang="en-US" sz="1400" b="1">
                <a:solidFill>
                  <a:schemeClr val="lt1"/>
                </a:solidFill>
                <a:latin typeface="Verdana"/>
                <a:ea typeface="Verdana"/>
                <a:cs typeface="Verdana"/>
                <a:sym typeface="Verdana"/>
              </a:rPr>
              <a:t>The guiding documents already exist — as advocates, we should lean into their broader use to govern how AI is introduced and scaled across the HIV response.</a:t>
            </a:r>
            <a:endParaRPr/>
          </a:p>
        </p:txBody>
      </p:sp>
      <p:pic>
        <p:nvPicPr>
          <p:cNvPr id="446" name="Google Shape;446;p16" descr="WHO Ethics and Governance of Artificial Intelligence for Health cover"/>
          <p:cNvPicPr preferRelativeResize="0"/>
          <p:nvPr/>
        </p:nvPicPr>
        <p:blipFill rotWithShape="1">
          <a:blip r:embed="rId3">
            <a:alphaModFix/>
          </a:blip>
          <a:srcRect t="4401" b="4401"/>
          <a:stretch/>
        </p:blipFill>
        <p:spPr>
          <a:xfrm>
            <a:off x="212150" y="2097100"/>
            <a:ext cx="2281300" cy="2848174"/>
          </a:xfrm>
          <a:prstGeom prst="rect">
            <a:avLst/>
          </a:prstGeom>
          <a:noFill/>
          <a:ln>
            <a:noFill/>
          </a:ln>
          <a:effectLst>
            <a:outerShdw blurRad="190500" dist="63500" dir="5400000" rotWithShape="0">
              <a:srgbClr val="000000">
                <a:alpha val="27843"/>
              </a:srgbClr>
            </a:outerShdw>
          </a:effectLst>
        </p:spPr>
      </p:pic>
      <p:pic>
        <p:nvPicPr>
          <p:cNvPr id="447" name="Google Shape;447;p16" descr="United Towards Ending AIDS: The Global AIDS Strategy for 2026-2031 cover"/>
          <p:cNvPicPr preferRelativeResize="0"/>
          <p:nvPr/>
        </p:nvPicPr>
        <p:blipFill rotWithShape="1">
          <a:blip r:embed="rId4">
            <a:alphaModFix/>
          </a:blip>
          <a:srcRect t="4000" b="8551"/>
          <a:stretch/>
        </p:blipFill>
        <p:spPr>
          <a:xfrm>
            <a:off x="5052450" y="2051749"/>
            <a:ext cx="2430000" cy="2848176"/>
          </a:xfrm>
          <a:prstGeom prst="rect">
            <a:avLst/>
          </a:prstGeom>
          <a:noFill/>
          <a:ln>
            <a:noFill/>
          </a:ln>
          <a:effectLst>
            <a:outerShdw blurRad="190500" dist="63500" dir="5400000" rotWithShape="0">
              <a:srgbClr val="000000">
                <a:alpha val="27843"/>
              </a:srgbClr>
            </a:outerShdw>
          </a:effectLst>
        </p:spPr>
      </p:pic>
      <p:pic>
        <p:nvPicPr>
          <p:cNvPr id="448" name="Google Shape;448;p16" descr="2026 UN High-Level Meeting on HIV/AIDS Political Declaration cover"/>
          <p:cNvPicPr preferRelativeResize="0"/>
          <p:nvPr/>
        </p:nvPicPr>
        <p:blipFill rotWithShape="1">
          <a:blip r:embed="rId5">
            <a:alphaModFix/>
          </a:blip>
          <a:srcRect t="7449" b="7449"/>
          <a:stretch/>
        </p:blipFill>
        <p:spPr>
          <a:xfrm>
            <a:off x="8953750" y="2097100"/>
            <a:ext cx="2281300" cy="2848174"/>
          </a:xfrm>
          <a:prstGeom prst="rect">
            <a:avLst/>
          </a:prstGeom>
          <a:noFill/>
          <a:ln>
            <a:noFill/>
          </a:ln>
          <a:effectLst>
            <a:outerShdw blurRad="190500" dist="63500" dir="5400000" rotWithShape="0">
              <a:srgbClr val="000000">
                <a:alpha val="27843"/>
              </a:srgbClr>
            </a:outerShdw>
          </a:effectLst>
        </p:spPr>
      </p:pic>
      <p:sp>
        <p:nvSpPr>
          <p:cNvPr id="449" name="Google Shape;449;p16"/>
          <p:cNvSpPr txBox="1"/>
          <p:nvPr/>
        </p:nvSpPr>
        <p:spPr>
          <a:xfrm>
            <a:off x="523800" y="5065275"/>
            <a:ext cx="3300000" cy="47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F2332"/>
              </a:buClr>
              <a:buSzPts val="1400"/>
              <a:buFont typeface="Verdana"/>
              <a:buNone/>
            </a:pPr>
            <a:r>
              <a:rPr lang="en-US" sz="1400" b="1">
                <a:solidFill>
                  <a:srgbClr val="0F2332"/>
                </a:solidFill>
                <a:latin typeface="Verdana"/>
                <a:ea typeface="Verdana"/>
                <a:cs typeface="Verdana"/>
                <a:sym typeface="Verdana"/>
              </a:rPr>
              <a:t>WHO Guidance</a:t>
            </a:r>
            <a:endParaRPr/>
          </a:p>
        </p:txBody>
      </p:sp>
      <p:sp>
        <p:nvSpPr>
          <p:cNvPr id="450" name="Google Shape;450;p16"/>
          <p:cNvSpPr txBox="1"/>
          <p:nvPr/>
        </p:nvSpPr>
        <p:spPr>
          <a:xfrm>
            <a:off x="4617450" y="4998600"/>
            <a:ext cx="3300000" cy="47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F2332"/>
              </a:buClr>
              <a:buSzPts val="1400"/>
              <a:buFont typeface="Verdana"/>
              <a:buNone/>
            </a:pPr>
            <a:r>
              <a:rPr lang="en-US" sz="1400" b="1">
                <a:solidFill>
                  <a:srgbClr val="0F2332"/>
                </a:solidFill>
                <a:latin typeface="Verdana"/>
                <a:ea typeface="Verdana"/>
                <a:cs typeface="Verdana"/>
                <a:sym typeface="Verdana"/>
              </a:rPr>
              <a:t>Global AIDS Strategy 2026–2031</a:t>
            </a:r>
            <a:endParaRPr/>
          </a:p>
        </p:txBody>
      </p:sp>
      <p:sp>
        <p:nvSpPr>
          <p:cNvPr id="451" name="Google Shape;451;p16"/>
          <p:cNvSpPr txBox="1"/>
          <p:nvPr/>
        </p:nvSpPr>
        <p:spPr>
          <a:xfrm>
            <a:off x="8444400" y="4998600"/>
            <a:ext cx="3300000" cy="47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F2332"/>
              </a:buClr>
              <a:buSzPts val="1400"/>
              <a:buFont typeface="Verdana"/>
              <a:buNone/>
            </a:pPr>
            <a:r>
              <a:rPr lang="en-US" sz="1400" b="1">
                <a:solidFill>
                  <a:srgbClr val="0F2332"/>
                </a:solidFill>
                <a:latin typeface="Verdana"/>
                <a:ea typeface="Verdana"/>
                <a:cs typeface="Verdana"/>
                <a:sym typeface="Verdana"/>
              </a:rPr>
              <a:t>2026 UN HLM Political Declaration</a:t>
            </a:r>
            <a:endParaRPr/>
          </a:p>
        </p:txBody>
      </p:sp>
      <p:sp>
        <p:nvSpPr>
          <p:cNvPr id="452" name="Google Shape;452;p16"/>
          <p:cNvSpPr txBox="1"/>
          <p:nvPr/>
        </p:nvSpPr>
        <p:spPr>
          <a:xfrm>
            <a:off x="523800" y="5478600"/>
            <a:ext cx="3300000" cy="135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595959"/>
              </a:buClr>
              <a:buSzPts val="1100"/>
              <a:buFont typeface="Verdana"/>
              <a:buNone/>
            </a:pPr>
            <a:r>
              <a:rPr lang="en-US" sz="1100">
                <a:solidFill>
                  <a:srgbClr val="595959"/>
                </a:solidFill>
                <a:latin typeface="Verdana"/>
                <a:ea typeface="Verdana"/>
                <a:cs typeface="Verdana"/>
                <a:sym typeface="Verdana"/>
              </a:rPr>
              <a:t>Global guidance on the ethics and governance of AI for health. Emphasizes human rights, transparency, accountability, and public benefit.</a:t>
            </a:r>
            <a:endParaRPr/>
          </a:p>
        </p:txBody>
      </p:sp>
      <p:sp>
        <p:nvSpPr>
          <p:cNvPr id="453" name="Google Shape;453;p16"/>
          <p:cNvSpPr txBox="1"/>
          <p:nvPr/>
        </p:nvSpPr>
        <p:spPr>
          <a:xfrm>
            <a:off x="4617450" y="5478600"/>
            <a:ext cx="3300000" cy="135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595959"/>
              </a:buClr>
              <a:buSzPts val="1100"/>
              <a:buFont typeface="Verdana"/>
              <a:buNone/>
            </a:pPr>
            <a:r>
              <a:rPr lang="en-US" sz="1100">
                <a:solidFill>
                  <a:srgbClr val="595959"/>
                </a:solidFill>
                <a:latin typeface="Verdana"/>
                <a:ea typeface="Verdana"/>
                <a:cs typeface="Verdana"/>
                <a:sym typeface="Verdana"/>
              </a:rPr>
              <a:t>Sets the global HIV agenda for 2026–2031. Prioritizes sustainability, equity, community leadership, and access to innovation.</a:t>
            </a:r>
            <a:endParaRPr/>
          </a:p>
        </p:txBody>
      </p:sp>
      <p:sp>
        <p:nvSpPr>
          <p:cNvPr id="454" name="Google Shape;454;p16"/>
          <p:cNvSpPr txBox="1"/>
          <p:nvPr/>
        </p:nvSpPr>
        <p:spPr>
          <a:xfrm>
            <a:off x="8444400" y="5478600"/>
            <a:ext cx="3300000" cy="135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595959"/>
              </a:buClr>
              <a:buSzPts val="1100"/>
              <a:buFont typeface="Verdana"/>
              <a:buNone/>
            </a:pPr>
            <a:r>
              <a:rPr lang="en-US" sz="1100">
                <a:solidFill>
                  <a:srgbClr val="595959"/>
                </a:solidFill>
                <a:latin typeface="Verdana"/>
                <a:ea typeface="Verdana"/>
                <a:cs typeface="Verdana"/>
                <a:sym typeface="Verdana"/>
              </a:rPr>
              <a:t>Political declaration adopted by UN Member States to guide the next phase of the HIV response. Includes commitments on rights, equity, digital health, and AI.</a:t>
            </a:r>
            <a:endParaRPr/>
          </a:p>
        </p:txBody>
      </p:sp>
      <p:pic>
        <p:nvPicPr>
          <p:cNvPr id="455" name="Google Shape;455;p16"/>
          <p:cNvPicPr preferRelativeResize="0"/>
          <p:nvPr/>
        </p:nvPicPr>
        <p:blipFill rotWithShape="1">
          <a:blip r:embed="rId6">
            <a:alphaModFix/>
          </a:blip>
          <a:srcRect l="28483" t="17727" r="32812" b="1950"/>
          <a:stretch/>
        </p:blipFill>
        <p:spPr>
          <a:xfrm>
            <a:off x="1671625" y="2097099"/>
            <a:ext cx="2291851" cy="2892324"/>
          </a:xfrm>
          <a:prstGeom prst="rect">
            <a:avLst/>
          </a:prstGeom>
          <a:noFill/>
          <a:ln>
            <a:noFill/>
          </a:ln>
        </p:spPr>
      </p:pic>
      <p:pic>
        <p:nvPicPr>
          <p:cNvPr id="456" name="Google Shape;456;p16"/>
          <p:cNvPicPr preferRelativeResize="0"/>
          <p:nvPr/>
        </p:nvPicPr>
        <p:blipFill rotWithShape="1">
          <a:blip r:embed="rId7">
            <a:alphaModFix/>
          </a:blip>
          <a:srcRect l="31810" t="15795" r="34804" b="7550"/>
          <a:stretch/>
        </p:blipFill>
        <p:spPr>
          <a:xfrm>
            <a:off x="5926250" y="2089249"/>
            <a:ext cx="2291851" cy="28481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17"/>
          <p:cNvSpPr txBox="1">
            <a:spLocks noGrp="1"/>
          </p:cNvSpPr>
          <p:nvPr>
            <p:ph type="title"/>
          </p:nvPr>
        </p:nvSpPr>
        <p:spPr>
          <a:xfrm>
            <a:off x="3486150" y="45243"/>
            <a:ext cx="8262938" cy="81200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Bias</a:t>
            </a:r>
            <a:endParaRPr/>
          </a:p>
        </p:txBody>
      </p:sp>
      <p:sp>
        <p:nvSpPr>
          <p:cNvPr id="463" name="Google Shape;463;p17"/>
          <p:cNvSpPr txBox="1">
            <a:spLocks noGrp="1"/>
          </p:cNvSpPr>
          <p:nvPr>
            <p:ph type="body" idx="2"/>
          </p:nvPr>
        </p:nvSpPr>
        <p:spPr>
          <a:xfrm>
            <a:off x="298629" y="1857376"/>
            <a:ext cx="5437188" cy="4343400"/>
          </a:xfrm>
          <a:prstGeom prst="rect">
            <a:avLst/>
          </a:prstGeom>
          <a:noFill/>
          <a:ln>
            <a:noFill/>
          </a:ln>
        </p:spPr>
        <p:txBody>
          <a:bodyPr spcFirstLastPara="1" wrap="square" lIns="0" tIns="0" rIns="0" bIns="0" anchor="t" anchorCtr="0">
            <a:noAutofit/>
          </a:bodyPr>
          <a:lstStyle/>
          <a:p>
            <a:pPr marL="285750" marR="0" lvl="0" indent="-285750" algn="l" rtl="0">
              <a:lnSpc>
                <a:spcPct val="100000"/>
              </a:lnSpc>
              <a:spcBef>
                <a:spcPts val="0"/>
              </a:spcBef>
              <a:spcAft>
                <a:spcPts val="0"/>
              </a:spcAft>
              <a:buClr>
                <a:srgbClr val="0F2332"/>
              </a:buClr>
              <a:buSzPts val="3200"/>
              <a:buFont typeface="Arial"/>
              <a:buChar char="•"/>
            </a:pPr>
            <a:r>
              <a:rPr lang="en-US" sz="1600" b="1" i="0" u="none" strike="noStrike" cap="none">
                <a:solidFill>
                  <a:srgbClr val="000000"/>
                </a:solidFill>
              </a:rPr>
              <a:t>Biased data produces biased AI – </a:t>
            </a:r>
            <a:r>
              <a:rPr lang="en-US" sz="1600" b="0" i="0" u="none" strike="noStrike" cap="none">
                <a:solidFill>
                  <a:srgbClr val="000000"/>
                </a:solidFill>
              </a:rPr>
              <a:t>a model only learns from what we feed it. Train a lion on the wrong data and it forgets how to be a lion.</a:t>
            </a:r>
          </a:p>
          <a:p>
            <a:pPr marL="285750" marR="0" lvl="0" indent="-285750" algn="l" rtl="0">
              <a:lnSpc>
                <a:spcPct val="100000"/>
              </a:lnSpc>
              <a:spcBef>
                <a:spcPts val="0"/>
              </a:spcBef>
              <a:spcAft>
                <a:spcPts val="0"/>
              </a:spcAft>
              <a:buClr>
                <a:srgbClr val="0F2332"/>
              </a:buClr>
              <a:buSzPts val="3200"/>
              <a:buFont typeface="Arial"/>
              <a:buChar char="•"/>
            </a:pPr>
            <a:endParaRPr/>
          </a:p>
          <a:p>
            <a:pPr marL="285750" marR="0" lvl="0" indent="-285750" algn="l" rtl="0">
              <a:lnSpc>
                <a:spcPct val="100000"/>
              </a:lnSpc>
              <a:spcBef>
                <a:spcPts val="0"/>
              </a:spcBef>
              <a:spcAft>
                <a:spcPts val="0"/>
              </a:spcAft>
              <a:buClr>
                <a:srgbClr val="0F2332"/>
              </a:buClr>
              <a:buSzPts val="3200"/>
              <a:buFont typeface="Arial"/>
              <a:buChar char="•"/>
            </a:pPr>
            <a:r>
              <a:rPr lang="en-US" sz="1600" b="1" i="0" u="none" strike="noStrike" cap="none">
                <a:solidFill>
                  <a:srgbClr val="000000"/>
                </a:solidFill>
              </a:rPr>
              <a:t>In the HIV response: </a:t>
            </a:r>
            <a:r>
              <a:rPr lang="en-US" sz="1600" b="0" i="0" u="none" strike="noStrike" cap="none">
                <a:solidFill>
                  <a:srgbClr val="000000"/>
                </a:solidFill>
              </a:rPr>
              <a:t>a tool built mainly on data from men or high-income settings can under-serve women, adolescents and key populations.</a:t>
            </a:r>
          </a:p>
          <a:p>
            <a:pPr marL="285750" marR="0" lvl="0" indent="-285750" algn="l" rtl="0">
              <a:lnSpc>
                <a:spcPct val="100000"/>
              </a:lnSpc>
              <a:spcBef>
                <a:spcPts val="0"/>
              </a:spcBef>
              <a:spcAft>
                <a:spcPts val="0"/>
              </a:spcAft>
              <a:buClr>
                <a:srgbClr val="0F2332"/>
              </a:buClr>
              <a:buSzPts val="3200"/>
              <a:buFont typeface="Arial"/>
              <a:buChar char="•"/>
            </a:pPr>
            <a:endParaRPr/>
          </a:p>
          <a:p>
            <a:pPr marL="285750" marR="0" lvl="0" indent="-285750" algn="l" rtl="0">
              <a:lnSpc>
                <a:spcPct val="100000"/>
              </a:lnSpc>
              <a:spcBef>
                <a:spcPts val="0"/>
              </a:spcBef>
              <a:spcAft>
                <a:spcPts val="0"/>
              </a:spcAft>
              <a:buClr>
                <a:srgbClr val="0F2332"/>
              </a:buClr>
              <a:buSzPts val="3200"/>
              <a:buFont typeface="Arial"/>
              <a:buChar char="•"/>
            </a:pPr>
            <a:r>
              <a:rPr lang="en-US" sz="1600" b="1" i="0" u="none" strike="noStrike" cap="none">
                <a:solidFill>
                  <a:srgbClr val="000000"/>
                </a:solidFill>
              </a:rPr>
              <a:t>The hard question: </a:t>
            </a:r>
            <a:r>
              <a:rPr lang="en-US" sz="1600" b="0" i="0" u="none" strike="noStrike" cap="none">
                <a:solidFill>
                  <a:srgbClr val="000000"/>
                </a:solidFill>
              </a:rPr>
              <a:t>how do we teach AI to </a:t>
            </a:r>
            <a:r>
              <a:rPr lang="en-US" sz="1600" b="0" i="0" u="none" strike="noStrike" cap="none" err="1">
                <a:solidFill>
                  <a:srgbClr val="000000"/>
                </a:solidFill>
              </a:rPr>
              <a:t>recognise</a:t>
            </a:r>
            <a:r>
              <a:rPr lang="en-US" sz="1600" b="0" i="0" u="none" strike="noStrike" cap="none">
                <a:solidFill>
                  <a:srgbClr val="000000"/>
                </a:solidFill>
              </a:rPr>
              <a:t> its own biases when we, as humans, struggle to </a:t>
            </a:r>
            <a:r>
              <a:rPr lang="en-US" sz="1600" b="0" i="0" u="none" strike="noStrike" cap="none" err="1">
                <a:solidFill>
                  <a:srgbClr val="000000"/>
                </a:solidFill>
              </a:rPr>
              <a:t>recognise</a:t>
            </a:r>
            <a:r>
              <a:rPr lang="en-US" sz="1600" b="0" i="0" u="none" strike="noStrike" cap="none">
                <a:solidFill>
                  <a:srgbClr val="000000"/>
                </a:solidFill>
              </a:rPr>
              <a:t> our own?</a:t>
            </a:r>
          </a:p>
          <a:p>
            <a:pPr marL="285750" marR="0" lvl="0" indent="-285750" algn="l" rtl="0">
              <a:lnSpc>
                <a:spcPct val="100000"/>
              </a:lnSpc>
              <a:spcBef>
                <a:spcPts val="0"/>
              </a:spcBef>
              <a:spcAft>
                <a:spcPts val="0"/>
              </a:spcAft>
              <a:buClr>
                <a:srgbClr val="0F2332"/>
              </a:buClr>
              <a:buSzPts val="3200"/>
              <a:buFont typeface="Arial"/>
              <a:buChar char="•"/>
            </a:pPr>
            <a:endParaRPr/>
          </a:p>
          <a:p>
            <a:pPr marL="285750" marR="0" lvl="0" indent="-285750" algn="l" rtl="0">
              <a:lnSpc>
                <a:spcPct val="100000"/>
              </a:lnSpc>
              <a:spcBef>
                <a:spcPts val="0"/>
              </a:spcBef>
              <a:spcAft>
                <a:spcPts val="0"/>
              </a:spcAft>
              <a:buClr>
                <a:srgbClr val="0F2332"/>
              </a:buClr>
              <a:buSzPts val="3200"/>
              <a:buFont typeface="Arial"/>
              <a:buChar char="•"/>
            </a:pPr>
            <a:r>
              <a:rPr lang="en-US" sz="1600" b="1" i="0" u="none" strike="noStrike" cap="none">
                <a:solidFill>
                  <a:srgbClr val="000000"/>
                </a:solidFill>
              </a:rPr>
              <a:t>What reduces bias: </a:t>
            </a:r>
            <a:r>
              <a:rPr lang="en-US" sz="1600" b="0" i="0" u="none" strike="noStrike" cap="none">
                <a:solidFill>
                  <a:srgbClr val="000000"/>
                </a:solidFill>
              </a:rPr>
              <a:t>representative, local data; community input; bias audits and validation before scale-up; and human oversight of every AI-informed decision.</a:t>
            </a:r>
            <a:endParaRPr sz="1600" b="0" i="0" u="none" strike="noStrike" cap="none">
              <a:solidFill>
                <a:srgbClr val="000000"/>
              </a:solidFill>
            </a:endParaRPr>
          </a:p>
          <a:p>
            <a:pPr marL="0" lvl="0" indent="0" algn="l" rtl="0">
              <a:lnSpc>
                <a:spcPct val="110000"/>
              </a:lnSpc>
              <a:spcBef>
                <a:spcPts val="1200"/>
              </a:spcBef>
              <a:spcAft>
                <a:spcPts val="0"/>
              </a:spcAft>
              <a:buClr>
                <a:schemeClr val="accent2"/>
              </a:buClr>
              <a:buSzPts val="3200"/>
              <a:buNone/>
            </a:pPr>
            <a:endParaRPr sz="1600"/>
          </a:p>
          <a:p>
            <a:pPr marL="0" lvl="0" indent="0" algn="l" rtl="0">
              <a:lnSpc>
                <a:spcPct val="110000"/>
              </a:lnSpc>
              <a:spcBef>
                <a:spcPts val="1600"/>
              </a:spcBef>
              <a:spcAft>
                <a:spcPts val="0"/>
              </a:spcAft>
              <a:buClr>
                <a:schemeClr val="dk1"/>
              </a:buClr>
              <a:buSzPts val="1600"/>
              <a:buNone/>
            </a:pPr>
            <a:endParaRPr sz="1600"/>
          </a:p>
        </p:txBody>
      </p:sp>
      <p:sp>
        <p:nvSpPr>
          <p:cNvPr id="464" name="Google Shape;464;p17"/>
          <p:cNvSpPr txBox="1"/>
          <p:nvPr/>
        </p:nvSpPr>
        <p:spPr>
          <a:xfrm>
            <a:off x="3486150" y="857250"/>
            <a:ext cx="5437188" cy="581025"/>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accent1"/>
              </a:buClr>
              <a:buSzPts val="2400"/>
              <a:buFont typeface="Arial"/>
              <a:buNone/>
            </a:pPr>
            <a:r>
              <a:rPr lang="en-US" sz="2400" i="1">
                <a:solidFill>
                  <a:schemeClr val="accent1"/>
                </a:solidFill>
                <a:latin typeface="Verdana"/>
                <a:ea typeface="Verdana"/>
                <a:cs typeface="Verdana"/>
                <a:sym typeface="Verdana"/>
              </a:rPr>
              <a:t>Skewed data, Skewed outcomes</a:t>
            </a:r>
            <a:endParaRPr sz="2400" i="1">
              <a:solidFill>
                <a:schemeClr val="accent1"/>
              </a:solidFill>
              <a:latin typeface="Verdana"/>
              <a:ea typeface="Verdana"/>
              <a:cs typeface="Verdana"/>
              <a:sym typeface="Verdana"/>
            </a:endParaRPr>
          </a:p>
        </p:txBody>
      </p:sp>
      <p:pic>
        <p:nvPicPr>
          <p:cNvPr id="465" name="Google Shape;465;p17"/>
          <p:cNvPicPr preferRelativeResize="0">
            <a:picLocks noGrp="1"/>
          </p:cNvPicPr>
          <p:nvPr>
            <p:ph type="body" idx="1"/>
          </p:nvPr>
        </p:nvPicPr>
        <p:blipFill rotWithShape="1">
          <a:blip r:embed="rId3">
            <a:alphaModFix/>
          </a:blip>
          <a:stretch/>
        </p:blipFill>
        <p:spPr>
          <a:xfrm>
            <a:off x="5829078" y="1899331"/>
            <a:ext cx="6061744" cy="2367869"/>
          </a:xfrm>
          <a:prstGeom prst="rect">
            <a:avLst/>
          </a:prstGeom>
          <a:noFill/>
          <a:ln>
            <a:noFill/>
          </a:ln>
        </p:spPr>
      </p:pic>
      <p:sp>
        <p:nvSpPr>
          <p:cNvPr id="466" name="Google Shape;466;p17"/>
          <p:cNvSpPr txBox="1"/>
          <p:nvPr/>
        </p:nvSpPr>
        <p:spPr>
          <a:xfrm>
            <a:off x="5842824" y="4607499"/>
            <a:ext cx="5815775" cy="120421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2"/>
              </a:buClr>
              <a:buSzPts val="1600"/>
              <a:buFont typeface="Verdana"/>
              <a:buNone/>
            </a:pPr>
            <a:r>
              <a:rPr lang="en-US" sz="1600" b="1" i="1">
                <a:solidFill>
                  <a:schemeClr val="dk2"/>
                </a:solidFill>
                <a:latin typeface="Verdana"/>
                <a:ea typeface="Verdana"/>
                <a:cs typeface="Verdana"/>
                <a:sym typeface="Verdana"/>
              </a:rPr>
              <a:t>Geoffrey Hinton – Nobel Prize recipient argues that we must teach AI systems to have a “nurturing” attitude towards humans; like a mother towards an infant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8"/>
          <p:cNvSpPr txBox="1">
            <a:spLocks noGrp="1"/>
          </p:cNvSpPr>
          <p:nvPr>
            <p:ph type="title"/>
          </p:nvPr>
        </p:nvSpPr>
        <p:spPr>
          <a:xfrm>
            <a:off x="3486150" y="45243"/>
            <a:ext cx="8262938" cy="81200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Inequity</a:t>
            </a:r>
            <a:endParaRPr/>
          </a:p>
        </p:txBody>
      </p:sp>
      <p:sp>
        <p:nvSpPr>
          <p:cNvPr id="473" name="Google Shape;473;p18"/>
          <p:cNvSpPr txBox="1">
            <a:spLocks noGrp="1"/>
          </p:cNvSpPr>
          <p:nvPr>
            <p:ph type="body" idx="2"/>
          </p:nvPr>
        </p:nvSpPr>
        <p:spPr>
          <a:xfrm>
            <a:off x="304800" y="1781386"/>
            <a:ext cx="6597600" cy="43434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accent1"/>
              </a:buClr>
              <a:buSzPts val="1600"/>
              <a:buNone/>
            </a:pPr>
            <a:r>
              <a:rPr lang="en-US" sz="1600" b="1">
                <a:solidFill>
                  <a:schemeClr val="accent1"/>
                </a:solidFill>
              </a:rPr>
              <a:t>Inequity is a design choice, not an inevitability.</a:t>
            </a:r>
            <a:endParaRPr/>
          </a:p>
          <a:p>
            <a:pPr marL="285750" marR="0" lvl="0" indent="-285750" algn="l" rtl="0">
              <a:lnSpc>
                <a:spcPct val="100000"/>
              </a:lnSpc>
              <a:spcBef>
                <a:spcPts val="0"/>
              </a:spcBef>
              <a:spcAft>
                <a:spcPts val="0"/>
              </a:spcAft>
              <a:buClr>
                <a:srgbClr val="0F2332"/>
              </a:buClr>
              <a:buSzPts val="3600"/>
              <a:buFont typeface="Arial"/>
              <a:buChar char="•"/>
            </a:pPr>
            <a:r>
              <a:rPr lang="en-US" sz="1800" b="1" i="0" u="none" strike="noStrike" cap="none">
                <a:solidFill>
                  <a:srgbClr val="000000"/>
                </a:solidFill>
                <a:latin typeface="Arial"/>
                <a:ea typeface="Arial"/>
                <a:cs typeface="Arial"/>
                <a:sym typeface="Arial"/>
              </a:rPr>
              <a:t>Same tool, opposite outcomes – </a:t>
            </a:r>
            <a:r>
              <a:rPr lang="en-US" sz="1800" b="0" i="0" u="none" strike="noStrike" cap="none">
                <a:solidFill>
                  <a:srgbClr val="000000"/>
                </a:solidFill>
                <a:latin typeface="Arial"/>
                <a:ea typeface="Arial"/>
                <a:cs typeface="Arial"/>
                <a:sym typeface="Arial"/>
              </a:rPr>
              <a:t>how AI is built, priced and governed decides whether it includes people or leaves them behind.</a:t>
            </a:r>
          </a:p>
          <a:p>
            <a:pPr marL="285750" marR="0" lvl="0" indent="-285750" algn="l" rtl="0">
              <a:lnSpc>
                <a:spcPct val="100000"/>
              </a:lnSpc>
              <a:spcBef>
                <a:spcPts val="0"/>
              </a:spcBef>
              <a:spcAft>
                <a:spcPts val="0"/>
              </a:spcAft>
              <a:buClr>
                <a:srgbClr val="0F2332"/>
              </a:buClr>
              <a:buSzPts val="3600"/>
              <a:buFont typeface="Arial"/>
              <a:buChar char="•"/>
            </a:pPr>
            <a:endParaRPr/>
          </a:p>
          <a:p>
            <a:pPr marL="285750" marR="0" lvl="0" indent="-285750" algn="l" rtl="0">
              <a:lnSpc>
                <a:spcPct val="100000"/>
              </a:lnSpc>
              <a:spcBef>
                <a:spcPts val="0"/>
              </a:spcBef>
              <a:spcAft>
                <a:spcPts val="0"/>
              </a:spcAft>
              <a:buClr>
                <a:srgbClr val="0F2332"/>
              </a:buClr>
              <a:buSzPts val="3600"/>
              <a:buFont typeface="Arial"/>
              <a:buChar char="•"/>
            </a:pPr>
            <a:r>
              <a:rPr lang="en-US" sz="1800" b="1" i="0" u="none" strike="noStrike" cap="none">
                <a:solidFill>
                  <a:srgbClr val="000000"/>
                </a:solidFill>
                <a:latin typeface="Arial"/>
                <a:ea typeface="Arial"/>
                <a:cs typeface="Arial"/>
                <a:sym typeface="Arial"/>
              </a:rPr>
              <a:t>Who gets left behind: </a:t>
            </a:r>
            <a:r>
              <a:rPr lang="en-US" sz="1800" b="0" i="0" u="none" strike="noStrike" cap="none">
                <a:solidFill>
                  <a:srgbClr val="000000"/>
                </a:solidFill>
                <a:latin typeface="Arial"/>
                <a:ea typeface="Arial"/>
                <a:cs typeface="Arial"/>
                <a:sym typeface="Arial"/>
              </a:rPr>
              <a:t>rural communities, women, adolescents and key populations – least represented in data and least able to reach the device, connectivity or language a tool assumes.</a:t>
            </a:r>
          </a:p>
          <a:p>
            <a:pPr marL="285750" marR="0" lvl="0" indent="-285750" algn="l" rtl="0">
              <a:lnSpc>
                <a:spcPct val="100000"/>
              </a:lnSpc>
              <a:spcBef>
                <a:spcPts val="0"/>
              </a:spcBef>
              <a:spcAft>
                <a:spcPts val="0"/>
              </a:spcAft>
              <a:buClr>
                <a:srgbClr val="0F2332"/>
              </a:buClr>
              <a:buSzPts val="3600"/>
              <a:buFont typeface="Arial"/>
              <a:buChar char="•"/>
            </a:pPr>
            <a:endParaRPr/>
          </a:p>
          <a:p>
            <a:pPr marL="285750" marR="0" lvl="0" indent="-285750" algn="l" rtl="0">
              <a:lnSpc>
                <a:spcPct val="100000"/>
              </a:lnSpc>
              <a:spcBef>
                <a:spcPts val="0"/>
              </a:spcBef>
              <a:spcAft>
                <a:spcPts val="0"/>
              </a:spcAft>
              <a:buClr>
                <a:srgbClr val="0F2332"/>
              </a:buClr>
              <a:buSzPts val="3600"/>
              <a:buFont typeface="Arial"/>
              <a:buChar char="•"/>
            </a:pPr>
            <a:r>
              <a:rPr lang="en-US" sz="1800" b="1" i="0" u="none" strike="noStrike" cap="none">
                <a:solidFill>
                  <a:srgbClr val="000000"/>
                </a:solidFill>
                <a:latin typeface="Arial"/>
                <a:ea typeface="Arial"/>
                <a:cs typeface="Arial"/>
                <a:sym typeface="Arial"/>
              </a:rPr>
              <a:t>The last mile fails first: </a:t>
            </a:r>
            <a:r>
              <a:rPr lang="en-US" sz="1800" b="0" i="0" u="none" strike="noStrike" cap="none">
                <a:solidFill>
                  <a:srgbClr val="000000"/>
                </a:solidFill>
                <a:latin typeface="Arial"/>
                <a:ea typeface="Arial"/>
                <a:cs typeface="Arial"/>
                <a:sym typeface="Arial"/>
              </a:rPr>
              <a:t>excluding those at highest risk undermines our 95-95-95 and equity.</a:t>
            </a:r>
          </a:p>
          <a:p>
            <a:pPr marL="285750" marR="0" lvl="0" indent="-285750" algn="l" rtl="0">
              <a:lnSpc>
                <a:spcPct val="100000"/>
              </a:lnSpc>
              <a:spcBef>
                <a:spcPts val="0"/>
              </a:spcBef>
              <a:spcAft>
                <a:spcPts val="0"/>
              </a:spcAft>
              <a:buClr>
                <a:srgbClr val="0F2332"/>
              </a:buClr>
              <a:buSzPts val="3600"/>
              <a:buFont typeface="Arial"/>
              <a:buChar char="•"/>
            </a:pPr>
            <a:endParaRPr/>
          </a:p>
          <a:p>
            <a:pPr marL="285750" marR="0" lvl="0" indent="-285750" algn="l" rtl="0">
              <a:lnSpc>
                <a:spcPct val="100000"/>
              </a:lnSpc>
              <a:spcBef>
                <a:spcPts val="0"/>
              </a:spcBef>
              <a:spcAft>
                <a:spcPts val="0"/>
              </a:spcAft>
              <a:buClr>
                <a:srgbClr val="0F2332"/>
              </a:buClr>
              <a:buSzPts val="3600"/>
              <a:buFont typeface="Arial"/>
              <a:buChar char="•"/>
            </a:pPr>
            <a:r>
              <a:rPr lang="en-US" sz="1800" b="1" i="0" u="none" strike="noStrike" cap="none">
                <a:solidFill>
                  <a:srgbClr val="000000"/>
                </a:solidFill>
                <a:latin typeface="Arial"/>
                <a:ea typeface="Arial"/>
                <a:cs typeface="Arial"/>
                <a:sym typeface="Arial"/>
              </a:rPr>
              <a:t>Design for inclusion: </a:t>
            </a:r>
            <a:r>
              <a:rPr lang="en-US" sz="1800" b="0" i="0" u="none" strike="noStrike" cap="none">
                <a:solidFill>
                  <a:srgbClr val="000000"/>
                </a:solidFill>
                <a:latin typeface="Arial"/>
                <a:ea typeface="Arial"/>
                <a:cs typeface="Arial"/>
                <a:sym typeface="Arial"/>
              </a:rPr>
              <a:t>build for low-bandwidth and local languages, co-design with communities, use equitable access and funding models, and track disaggregated equity metrics.</a:t>
            </a:r>
            <a:endParaRPr sz="1800" b="0" i="0" u="none" strike="noStrike" cap="none">
              <a:solidFill>
                <a:srgbClr val="000000"/>
              </a:solidFill>
              <a:latin typeface="Arial"/>
              <a:ea typeface="Arial"/>
              <a:cs typeface="Arial"/>
              <a:sym typeface="Arial"/>
            </a:endParaRPr>
          </a:p>
          <a:p>
            <a:pPr marL="0" lvl="0" indent="0" algn="l" rtl="0">
              <a:lnSpc>
                <a:spcPct val="110000"/>
              </a:lnSpc>
              <a:spcBef>
                <a:spcPts val="1600"/>
              </a:spcBef>
              <a:spcAft>
                <a:spcPts val="0"/>
              </a:spcAft>
              <a:buClr>
                <a:schemeClr val="dk1"/>
              </a:buClr>
              <a:buSzPts val="1400"/>
              <a:buNone/>
            </a:pPr>
            <a:endParaRPr/>
          </a:p>
        </p:txBody>
      </p:sp>
      <p:sp>
        <p:nvSpPr>
          <p:cNvPr id="474" name="Google Shape;474;p18"/>
          <p:cNvSpPr txBox="1"/>
          <p:nvPr/>
        </p:nvSpPr>
        <p:spPr>
          <a:xfrm>
            <a:off x="3486150" y="857250"/>
            <a:ext cx="5437188" cy="581025"/>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accent1"/>
              </a:buClr>
              <a:buSzPts val="2400"/>
              <a:buFont typeface="Arial"/>
              <a:buNone/>
            </a:pPr>
            <a:r>
              <a:rPr lang="en-US" sz="2400" i="1">
                <a:solidFill>
                  <a:schemeClr val="accent1"/>
                </a:solidFill>
                <a:latin typeface="Verdana"/>
                <a:ea typeface="Verdana"/>
                <a:cs typeface="Verdana"/>
                <a:sym typeface="Verdana"/>
              </a:rPr>
              <a:t>Who</a:t>
            </a:r>
            <a:r>
              <a:rPr lang="en-US" sz="2400">
                <a:solidFill>
                  <a:schemeClr val="dk1"/>
                </a:solidFill>
                <a:latin typeface="Verdana"/>
                <a:ea typeface="Verdana"/>
                <a:cs typeface="Verdana"/>
                <a:sym typeface="Verdana"/>
              </a:rPr>
              <a:t> </a:t>
            </a:r>
            <a:r>
              <a:rPr lang="en-US" sz="2400" i="1">
                <a:solidFill>
                  <a:schemeClr val="accent1"/>
                </a:solidFill>
                <a:latin typeface="Verdana"/>
                <a:ea typeface="Verdana"/>
                <a:cs typeface="Verdana"/>
                <a:sym typeface="Verdana"/>
              </a:rPr>
              <a:t>gets left behind?</a:t>
            </a:r>
            <a:endParaRPr sz="2400" i="1">
              <a:solidFill>
                <a:schemeClr val="accent1"/>
              </a:solidFill>
              <a:latin typeface="Verdana"/>
              <a:ea typeface="Verdana"/>
              <a:cs typeface="Verdana"/>
              <a:sym typeface="Verdana"/>
            </a:endParaRPr>
          </a:p>
        </p:txBody>
      </p:sp>
      <p:pic>
        <p:nvPicPr>
          <p:cNvPr id="475" name="Google Shape;475;p18"/>
          <p:cNvPicPr preferRelativeResize="0"/>
          <p:nvPr/>
        </p:nvPicPr>
        <p:blipFill rotWithShape="1">
          <a:blip r:embed="rId3">
            <a:alphaModFix/>
          </a:blip>
          <a:stretch/>
        </p:blipFill>
        <p:spPr>
          <a:xfrm>
            <a:off x="7035301" y="1770886"/>
            <a:ext cx="4958051" cy="2091677"/>
          </a:xfrm>
          <a:prstGeom prst="rect">
            <a:avLst/>
          </a:prstGeom>
          <a:noFill/>
          <a:ln>
            <a:noFill/>
          </a:ln>
        </p:spPr>
      </p:pic>
      <p:pic>
        <p:nvPicPr>
          <p:cNvPr id="476" name="Google Shape;476;p18"/>
          <p:cNvPicPr preferRelativeResize="0"/>
          <p:nvPr/>
        </p:nvPicPr>
        <p:blipFill rotWithShape="1">
          <a:blip r:embed="rId4">
            <a:alphaModFix/>
          </a:blip>
          <a:stretch/>
        </p:blipFill>
        <p:spPr>
          <a:xfrm>
            <a:off x="7035301" y="4475565"/>
            <a:ext cx="4958050" cy="188831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9"/>
          <p:cNvSpPr txBox="1">
            <a:spLocks noGrp="1"/>
          </p:cNvSpPr>
          <p:nvPr>
            <p:ph type="title"/>
          </p:nvPr>
        </p:nvSpPr>
        <p:spPr>
          <a:xfrm>
            <a:off x="3486150" y="45243"/>
            <a:ext cx="8262938" cy="81200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Engagement</a:t>
            </a:r>
            <a:endParaRPr/>
          </a:p>
        </p:txBody>
      </p:sp>
      <p:sp>
        <p:nvSpPr>
          <p:cNvPr id="483" name="Google Shape;483;p19"/>
          <p:cNvSpPr txBox="1">
            <a:spLocks noGrp="1"/>
          </p:cNvSpPr>
          <p:nvPr>
            <p:ph type="body" idx="2"/>
          </p:nvPr>
        </p:nvSpPr>
        <p:spPr>
          <a:xfrm>
            <a:off x="6204744" y="1438270"/>
            <a:ext cx="5849400" cy="5117100"/>
          </a:xfrm>
          <a:prstGeom prst="rect">
            <a:avLst/>
          </a:prstGeom>
          <a:noFill/>
          <a:ln>
            <a:noFill/>
          </a:ln>
        </p:spPr>
        <p:txBody>
          <a:bodyPr spcFirstLastPara="1" wrap="square" lIns="0" tIns="0" rIns="0" bIns="0" anchor="t" anchorCtr="0">
            <a:noAutofit/>
          </a:bodyPr>
          <a:lstStyle/>
          <a:p>
            <a:pPr marL="285750" marR="0" lvl="0" indent="-279400" algn="l" rtl="0">
              <a:lnSpc>
                <a:spcPct val="100000"/>
              </a:lnSpc>
              <a:spcBef>
                <a:spcPts val="0"/>
              </a:spcBef>
              <a:spcAft>
                <a:spcPts val="0"/>
              </a:spcAft>
              <a:buClr>
                <a:srgbClr val="0F2332"/>
              </a:buClr>
              <a:buSzPts val="2150"/>
              <a:buFont typeface="Arial"/>
              <a:buChar char="•"/>
            </a:pPr>
            <a:r>
              <a:rPr lang="en-US" sz="2150" b="0" i="0" u="none" strike="noStrike" cap="none">
                <a:solidFill>
                  <a:srgbClr val="000000"/>
                </a:solidFill>
              </a:rPr>
              <a:t>HIV has a strong tradition of involvement of community activism and involvement. </a:t>
            </a:r>
            <a:endParaRPr sz="1300"/>
          </a:p>
          <a:p>
            <a:pPr marL="742950" marR="0" lvl="1" indent="-279400" algn="l" rtl="0">
              <a:lnSpc>
                <a:spcPct val="100000"/>
              </a:lnSpc>
              <a:spcBef>
                <a:spcPts val="1200"/>
              </a:spcBef>
              <a:spcAft>
                <a:spcPts val="0"/>
              </a:spcAft>
              <a:buClr>
                <a:srgbClr val="0F2332"/>
              </a:buClr>
              <a:buSzPts val="2150"/>
              <a:buFont typeface="Arial"/>
              <a:buChar char="•"/>
            </a:pPr>
            <a:r>
              <a:rPr lang="en-US" sz="2150" b="0" i="0" u="none" strike="noStrike" cap="none">
                <a:solidFill>
                  <a:srgbClr val="000000"/>
                </a:solidFill>
              </a:rPr>
              <a:t>Yet, we have had to progress from </a:t>
            </a:r>
            <a:r>
              <a:rPr lang="en-US" sz="2150">
                <a:solidFill>
                  <a:srgbClr val="000000"/>
                </a:solidFill>
              </a:rPr>
              <a:t>G</a:t>
            </a:r>
            <a:r>
              <a:rPr lang="en-US" sz="2150" b="0" i="0" u="none" strike="noStrike" cap="none">
                <a:solidFill>
                  <a:srgbClr val="000000"/>
                </a:solidFill>
              </a:rPr>
              <a:t>reater involvement to Meaningful involvement. </a:t>
            </a:r>
            <a:endParaRPr sz="1300"/>
          </a:p>
          <a:p>
            <a:pPr marL="742950" marR="0" lvl="1" indent="-279400" algn="l" rtl="0">
              <a:lnSpc>
                <a:spcPct val="100000"/>
              </a:lnSpc>
              <a:spcBef>
                <a:spcPts val="1200"/>
              </a:spcBef>
              <a:spcAft>
                <a:spcPts val="0"/>
              </a:spcAft>
              <a:buClr>
                <a:srgbClr val="0F2332"/>
              </a:buClr>
              <a:buSzPts val="2150"/>
              <a:buFont typeface="Arial"/>
              <a:buChar char="•"/>
            </a:pPr>
            <a:r>
              <a:rPr lang="en-US" sz="2150">
                <a:solidFill>
                  <a:srgbClr val="000000"/>
                </a:solidFill>
              </a:rPr>
              <a:t>Human-centered design approach / co-creation is also needed to design AI interventions</a:t>
            </a:r>
            <a:endParaRPr sz="2150" b="0" i="0" u="none" strike="noStrike" cap="none">
              <a:solidFill>
                <a:srgbClr val="000000"/>
              </a:solidFill>
            </a:endParaRPr>
          </a:p>
          <a:p>
            <a:pPr marL="285750" marR="0" lvl="0" indent="-279400" algn="l" rtl="0">
              <a:lnSpc>
                <a:spcPct val="100000"/>
              </a:lnSpc>
              <a:spcBef>
                <a:spcPts val="1200"/>
              </a:spcBef>
              <a:spcAft>
                <a:spcPts val="0"/>
              </a:spcAft>
              <a:buClr>
                <a:srgbClr val="0F2332"/>
              </a:buClr>
              <a:buSzPts val="2150"/>
              <a:buFont typeface="Arial"/>
              <a:buChar char="•"/>
            </a:pPr>
            <a:r>
              <a:rPr lang="en-US" sz="2150" b="0" i="0" u="none" strike="noStrike" cap="none">
                <a:solidFill>
                  <a:srgbClr val="000000"/>
                </a:solidFill>
              </a:rPr>
              <a:t>Communities have been central to drug access, funding, service delivery and peer care, stigma reduction, and every other component of HIV gains.</a:t>
            </a:r>
            <a:endParaRPr sz="1300"/>
          </a:p>
          <a:p>
            <a:pPr marL="285750" marR="0" lvl="0" indent="-142875" algn="l" rtl="0">
              <a:lnSpc>
                <a:spcPct val="100000"/>
              </a:lnSpc>
              <a:spcBef>
                <a:spcPts val="1200"/>
              </a:spcBef>
              <a:spcAft>
                <a:spcPts val="0"/>
              </a:spcAft>
              <a:buClr>
                <a:srgbClr val="0F2332"/>
              </a:buClr>
              <a:buSzPts val="2250"/>
              <a:buFont typeface="Arial"/>
              <a:buNone/>
            </a:pPr>
            <a:endParaRPr sz="2150" b="0" i="0" u="none" strike="noStrike" cap="none">
              <a:solidFill>
                <a:srgbClr val="000000"/>
              </a:solidFill>
            </a:endParaRPr>
          </a:p>
          <a:p>
            <a:pPr marL="342900" lvl="0" indent="-200025" algn="l" rtl="0">
              <a:lnSpc>
                <a:spcPct val="110000"/>
              </a:lnSpc>
              <a:spcBef>
                <a:spcPts val="1600"/>
              </a:spcBef>
              <a:spcAft>
                <a:spcPts val="0"/>
              </a:spcAft>
              <a:buClr>
                <a:schemeClr val="dk1"/>
              </a:buClr>
              <a:buSzPts val="2250"/>
              <a:buFont typeface="Noto Sans Symbols"/>
              <a:buNone/>
            </a:pPr>
            <a:endParaRPr sz="2150"/>
          </a:p>
        </p:txBody>
      </p:sp>
      <p:sp>
        <p:nvSpPr>
          <p:cNvPr id="484" name="Google Shape;484;p19"/>
          <p:cNvSpPr txBox="1"/>
          <p:nvPr/>
        </p:nvSpPr>
        <p:spPr>
          <a:xfrm>
            <a:off x="3486150" y="857250"/>
            <a:ext cx="5437188" cy="581025"/>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accent1"/>
              </a:buClr>
              <a:buSzPts val="2400"/>
              <a:buFont typeface="Arial"/>
              <a:buNone/>
            </a:pPr>
            <a:r>
              <a:rPr lang="en-US" sz="2400" i="1">
                <a:solidFill>
                  <a:schemeClr val="accent1"/>
                </a:solidFill>
                <a:latin typeface="Verdana"/>
                <a:ea typeface="Verdana"/>
                <a:cs typeface="Verdana"/>
                <a:sym typeface="Verdana"/>
              </a:rPr>
              <a:t>Built without its users</a:t>
            </a:r>
            <a:endParaRPr sz="2400" i="1">
              <a:solidFill>
                <a:schemeClr val="accent1"/>
              </a:solidFill>
              <a:latin typeface="Verdana"/>
              <a:ea typeface="Verdana"/>
              <a:cs typeface="Verdana"/>
              <a:sym typeface="Verdana"/>
            </a:endParaRPr>
          </a:p>
        </p:txBody>
      </p:sp>
      <p:pic>
        <p:nvPicPr>
          <p:cNvPr id="485" name="Google Shape;485;p19"/>
          <p:cNvPicPr preferRelativeResize="0"/>
          <p:nvPr/>
        </p:nvPicPr>
        <p:blipFill rotWithShape="1">
          <a:blip r:embed="rId3">
            <a:alphaModFix/>
          </a:blip>
          <a:srcRect/>
          <a:stretch/>
        </p:blipFill>
        <p:spPr>
          <a:xfrm>
            <a:off x="16752" y="4684285"/>
            <a:ext cx="6569946" cy="1456593"/>
          </a:xfrm>
          <a:prstGeom prst="rect">
            <a:avLst/>
          </a:prstGeom>
          <a:noFill/>
          <a:ln>
            <a:noFill/>
          </a:ln>
        </p:spPr>
      </p:pic>
      <p:pic>
        <p:nvPicPr>
          <p:cNvPr id="486" name="Google Shape;486;p19"/>
          <p:cNvPicPr preferRelativeResize="0"/>
          <p:nvPr/>
        </p:nvPicPr>
        <p:blipFill rotWithShape="1">
          <a:blip r:embed="rId4">
            <a:alphaModFix/>
          </a:blip>
          <a:srcRect/>
          <a:stretch/>
        </p:blipFill>
        <p:spPr>
          <a:xfrm>
            <a:off x="16752" y="2250282"/>
            <a:ext cx="5162780" cy="17692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20"/>
          <p:cNvSpPr txBox="1">
            <a:spLocks noGrp="1"/>
          </p:cNvSpPr>
          <p:nvPr>
            <p:ph type="title"/>
          </p:nvPr>
        </p:nvSpPr>
        <p:spPr>
          <a:xfrm>
            <a:off x="3257550" y="45243"/>
            <a:ext cx="8262938" cy="81200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Privacy</a:t>
            </a:r>
            <a:endParaRPr/>
          </a:p>
        </p:txBody>
      </p:sp>
      <p:sp>
        <p:nvSpPr>
          <p:cNvPr id="493" name="Google Shape;493;p20"/>
          <p:cNvSpPr txBox="1">
            <a:spLocks noGrp="1"/>
          </p:cNvSpPr>
          <p:nvPr>
            <p:ph type="body" idx="2"/>
          </p:nvPr>
        </p:nvSpPr>
        <p:spPr>
          <a:xfrm>
            <a:off x="3181351" y="1571625"/>
            <a:ext cx="8460582" cy="456247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F2332"/>
              </a:buClr>
              <a:buSzPts val="4800"/>
              <a:buFont typeface="Arial"/>
              <a:buNone/>
            </a:pPr>
            <a:r>
              <a:rPr lang="en-US" sz="2400" b="0" i="0" u="none" strike="noStrike" cap="none">
                <a:solidFill>
                  <a:srgbClr val="000000"/>
                </a:solidFill>
                <a:latin typeface="Arial"/>
                <a:ea typeface="Arial"/>
                <a:cs typeface="Arial"/>
                <a:sym typeface="Arial"/>
              </a:rPr>
              <a:t> AI related breaches of sensitive health information can erode community trust </a:t>
            </a:r>
            <a:endParaRPr/>
          </a:p>
          <a:p>
            <a:pPr marL="742950" marR="0" lvl="1" indent="-285750" algn="l" rtl="0">
              <a:lnSpc>
                <a:spcPct val="100000"/>
              </a:lnSpc>
              <a:spcBef>
                <a:spcPts val="0"/>
              </a:spcBef>
              <a:spcAft>
                <a:spcPts val="0"/>
              </a:spcAft>
              <a:buClr>
                <a:srgbClr val="0F2332"/>
              </a:buClr>
              <a:buSzPts val="4000"/>
              <a:buFont typeface="Arial"/>
              <a:buChar char="•"/>
            </a:pPr>
            <a:r>
              <a:rPr lang="en-US" sz="2000" b="0" i="0" u="none" strike="noStrike" cap="none">
                <a:solidFill>
                  <a:srgbClr val="000000"/>
                </a:solidFill>
                <a:latin typeface="Arial"/>
                <a:ea typeface="Arial"/>
                <a:cs typeface="Arial"/>
                <a:sym typeface="Arial"/>
              </a:rPr>
              <a:t>Privacy is a right to protect, not a barrier to work around.</a:t>
            </a:r>
            <a:endParaRPr/>
          </a:p>
          <a:p>
            <a:pPr marL="742950" marR="0" lvl="1" indent="-285750" algn="l" rtl="0">
              <a:lnSpc>
                <a:spcPct val="100000"/>
              </a:lnSpc>
              <a:spcBef>
                <a:spcPts val="0"/>
              </a:spcBef>
              <a:spcAft>
                <a:spcPts val="0"/>
              </a:spcAft>
              <a:buClr>
                <a:srgbClr val="0F2332"/>
              </a:buClr>
              <a:buSzPts val="4000"/>
              <a:buFont typeface="Arial"/>
              <a:buChar char="•"/>
            </a:pPr>
            <a:r>
              <a:rPr lang="en-US" sz="2000" b="0" i="0" u="none" strike="noStrike" cap="none">
                <a:solidFill>
                  <a:srgbClr val="000000"/>
                </a:solidFill>
                <a:latin typeface="Arial"/>
                <a:ea typeface="Arial"/>
                <a:cs typeface="Arial"/>
                <a:sym typeface="Arial"/>
              </a:rPr>
              <a:t>Re-exposing individuals already navigating HIV- related stigma, criminalization and structural vulnerability </a:t>
            </a:r>
            <a:endParaRPr/>
          </a:p>
          <a:p>
            <a:pPr marL="742950" marR="0" lvl="1" indent="-285750" algn="l" rtl="0">
              <a:lnSpc>
                <a:spcPct val="100000"/>
              </a:lnSpc>
              <a:spcBef>
                <a:spcPts val="0"/>
              </a:spcBef>
              <a:spcAft>
                <a:spcPts val="0"/>
              </a:spcAft>
              <a:buClr>
                <a:srgbClr val="0F2332"/>
              </a:buClr>
              <a:buSzPts val="4000"/>
              <a:buFont typeface="Arial"/>
              <a:buChar char="•"/>
            </a:pPr>
            <a:r>
              <a:rPr lang="en-US" sz="2000" b="0" i="0" u="none" strike="noStrike" cap="none">
                <a:solidFill>
                  <a:srgbClr val="000000"/>
                </a:solidFill>
                <a:latin typeface="Arial"/>
                <a:ea typeface="Arial"/>
                <a:cs typeface="Arial"/>
                <a:sym typeface="Arial"/>
              </a:rPr>
              <a:t>Regional frameworks such as the African Unions Data policy framework and Rwanda’s health data policy – supporting advancement of AI</a:t>
            </a:r>
            <a:endParaRPr/>
          </a:p>
          <a:p>
            <a:pPr marL="742950" marR="0" lvl="1" indent="-285750" algn="l" rtl="0">
              <a:lnSpc>
                <a:spcPct val="100000"/>
              </a:lnSpc>
              <a:spcBef>
                <a:spcPts val="0"/>
              </a:spcBef>
              <a:spcAft>
                <a:spcPts val="0"/>
              </a:spcAft>
              <a:buClr>
                <a:srgbClr val="0F2332"/>
              </a:buClr>
              <a:buSzPts val="4000"/>
              <a:buFont typeface="Arial"/>
              <a:buChar char="•"/>
            </a:pPr>
            <a:r>
              <a:rPr lang="en-US" sz="2000" b="1" i="0" u="none" strike="noStrike" cap="none">
                <a:solidFill>
                  <a:srgbClr val="000000"/>
                </a:solidFill>
                <a:latin typeface="Arial"/>
                <a:ea typeface="Arial"/>
                <a:cs typeface="Arial"/>
                <a:sym typeface="Arial"/>
              </a:rPr>
              <a:t>Design for privacy: </a:t>
            </a:r>
            <a:r>
              <a:rPr lang="en-US" sz="2000" b="0" i="0" u="none" strike="noStrike" cap="none">
                <a:solidFill>
                  <a:srgbClr val="000000"/>
                </a:solidFill>
                <a:latin typeface="Arial"/>
                <a:ea typeface="Arial"/>
                <a:cs typeface="Arial"/>
                <a:sym typeface="Arial"/>
              </a:rPr>
              <a:t>build in informed consent, data minimization, de-identification and community data governance from the start.</a:t>
            </a:r>
            <a:endParaRPr sz="2000" b="0" i="0" u="none" strike="noStrike" cap="none">
              <a:solidFill>
                <a:srgbClr val="000000"/>
              </a:solidFill>
              <a:latin typeface="Arial"/>
              <a:ea typeface="Arial"/>
              <a:cs typeface="Arial"/>
              <a:sym typeface="Arial"/>
            </a:endParaRPr>
          </a:p>
          <a:p>
            <a:pPr marL="342900" lvl="0" indent="-215900" algn="l" rtl="0">
              <a:lnSpc>
                <a:spcPct val="110000"/>
              </a:lnSpc>
              <a:spcBef>
                <a:spcPts val="1600"/>
              </a:spcBef>
              <a:spcAft>
                <a:spcPts val="0"/>
              </a:spcAft>
              <a:buClr>
                <a:schemeClr val="dk1"/>
              </a:buClr>
              <a:buSzPts val="2000"/>
              <a:buFont typeface="Noto Sans Symbols"/>
              <a:buNone/>
            </a:pPr>
            <a:endParaRPr sz="2000"/>
          </a:p>
        </p:txBody>
      </p:sp>
      <p:sp>
        <p:nvSpPr>
          <p:cNvPr id="494" name="Google Shape;494;p20"/>
          <p:cNvSpPr txBox="1"/>
          <p:nvPr/>
        </p:nvSpPr>
        <p:spPr>
          <a:xfrm>
            <a:off x="3257550" y="857250"/>
            <a:ext cx="5437188" cy="581025"/>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accent1"/>
              </a:buClr>
              <a:buSzPts val="2400"/>
              <a:buFont typeface="Arial"/>
              <a:buNone/>
            </a:pPr>
            <a:r>
              <a:rPr lang="en-US" sz="2400" i="1">
                <a:solidFill>
                  <a:schemeClr val="accent1"/>
                </a:solidFill>
                <a:latin typeface="Verdana"/>
                <a:ea typeface="Verdana"/>
                <a:cs typeface="Verdana"/>
                <a:sym typeface="Verdana"/>
              </a:rPr>
              <a:t>Whose data, whose control? </a:t>
            </a:r>
            <a:endParaRPr sz="2400" i="1">
              <a:solidFill>
                <a:schemeClr val="accent1"/>
              </a:solidFill>
              <a:latin typeface="Verdana"/>
              <a:ea typeface="Verdana"/>
              <a:cs typeface="Verdana"/>
              <a:sym typeface="Verdana"/>
            </a:endParaRPr>
          </a:p>
        </p:txBody>
      </p:sp>
      <p:pic>
        <p:nvPicPr>
          <p:cNvPr id="5" name="Picture 4">
            <a:extLst>
              <a:ext uri="{FF2B5EF4-FFF2-40B4-BE49-F238E27FC236}">
                <a16:creationId xmlns:a16="http://schemas.microsoft.com/office/drawing/2014/main" id="{FE5D2CA0-457D-3BBE-98D6-397ABD1AC0BE}"/>
              </a:ext>
            </a:extLst>
          </p:cNvPr>
          <p:cNvPicPr>
            <a:picLocks noChangeAspect="1"/>
          </p:cNvPicPr>
          <p:nvPr/>
        </p:nvPicPr>
        <p:blipFill>
          <a:blip r:embed="rId3"/>
          <a:stretch>
            <a:fillRect/>
          </a:stretch>
        </p:blipFill>
        <p:spPr>
          <a:xfrm>
            <a:off x="31751" y="3350044"/>
            <a:ext cx="3386667" cy="278405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21"/>
          <p:cNvSpPr txBox="1">
            <a:spLocks noGrp="1"/>
          </p:cNvSpPr>
          <p:nvPr>
            <p:ph type="title"/>
          </p:nvPr>
        </p:nvSpPr>
        <p:spPr>
          <a:xfrm>
            <a:off x="3257550" y="-78582"/>
            <a:ext cx="8262938" cy="81200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Trust</a:t>
            </a:r>
            <a:endParaRPr/>
          </a:p>
        </p:txBody>
      </p:sp>
      <p:sp>
        <p:nvSpPr>
          <p:cNvPr id="500" name="Google Shape;500;p21"/>
          <p:cNvSpPr txBox="1"/>
          <p:nvPr/>
        </p:nvSpPr>
        <p:spPr>
          <a:xfrm>
            <a:off x="5024804" y="200567"/>
            <a:ext cx="5437188" cy="581025"/>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accent1"/>
              </a:buClr>
              <a:buSzPts val="2400"/>
              <a:buFont typeface="Arial"/>
              <a:buNone/>
            </a:pPr>
            <a:r>
              <a:rPr lang="en-US" sz="2400" i="1">
                <a:solidFill>
                  <a:schemeClr val="accent1"/>
                </a:solidFill>
                <a:latin typeface="Verdana"/>
                <a:ea typeface="Verdana"/>
                <a:cs typeface="Verdana"/>
                <a:sym typeface="Verdana"/>
              </a:rPr>
              <a:t>Hard to gain, easy to lose</a:t>
            </a:r>
            <a:endParaRPr sz="2400" i="1">
              <a:solidFill>
                <a:schemeClr val="accent1"/>
              </a:solidFill>
              <a:latin typeface="Verdana"/>
              <a:ea typeface="Verdana"/>
              <a:cs typeface="Verdana"/>
              <a:sym typeface="Verdana"/>
            </a:endParaRPr>
          </a:p>
        </p:txBody>
      </p:sp>
      <p:graphicFrame>
        <p:nvGraphicFramePr>
          <p:cNvPr id="501" name="Google Shape;501;p21"/>
          <p:cNvGraphicFramePr/>
          <p:nvPr/>
        </p:nvGraphicFramePr>
        <p:xfrm>
          <a:off x="406400" y="2434800"/>
          <a:ext cx="11493675" cy="731480"/>
        </p:xfrm>
        <a:graphic>
          <a:graphicData uri="http://schemas.openxmlformats.org/drawingml/2006/table">
            <a:tbl>
              <a:tblPr>
                <a:noFill/>
                <a:tableStyleId>{875C830E-885A-4DB2-9805-91AC99212BC0}</a:tableStyleId>
              </a:tblPr>
              <a:tblGrid>
                <a:gridCol w="2454700">
                  <a:extLst>
                    <a:ext uri="{9D8B030D-6E8A-4147-A177-3AD203B41FA5}">
                      <a16:colId xmlns:a16="http://schemas.microsoft.com/office/drawing/2014/main" val="20000"/>
                    </a:ext>
                  </a:extLst>
                </a:gridCol>
                <a:gridCol w="9038975">
                  <a:extLst>
                    <a:ext uri="{9D8B030D-6E8A-4147-A177-3AD203B41FA5}">
                      <a16:colId xmlns:a16="http://schemas.microsoft.com/office/drawing/2014/main" val="20001"/>
                    </a:ext>
                  </a:extLst>
                </a:gridCol>
              </a:tblGrid>
              <a:tr h="508000">
                <a:tc>
                  <a:txBody>
                    <a:bodyPr/>
                    <a:lstStyle/>
                    <a:p>
                      <a:pPr marL="0" marR="0" lvl="0" indent="0" algn="ctr" rtl="0">
                        <a:spcBef>
                          <a:spcPts val="0"/>
                        </a:spcBef>
                        <a:spcAft>
                          <a:spcPts val="0"/>
                        </a:spcAft>
                        <a:buClr>
                          <a:schemeClr val="dk1"/>
                        </a:buClr>
                        <a:buSzPts val="1900"/>
                        <a:buFont typeface="Verdana"/>
                        <a:buNone/>
                      </a:pPr>
                      <a:r>
                        <a:rPr lang="en-US" sz="1900" b="1" u="none" strike="noStrike" cap="none">
                          <a:latin typeface="Verdana"/>
                          <a:ea typeface="Verdana"/>
                          <a:cs typeface="Verdana"/>
                          <a:sym typeface="Verdana"/>
                        </a:rPr>
                        <a:t>Explainability</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EEEEEE"/>
                    </a:solidFill>
                  </a:tcPr>
                </a:tc>
                <a:tc>
                  <a:txBody>
                    <a:bodyPr/>
                    <a:lstStyle/>
                    <a:p>
                      <a:pPr marL="0" marR="0" lvl="0" indent="0" algn="l" rtl="0">
                        <a:spcBef>
                          <a:spcPts val="0"/>
                        </a:spcBef>
                        <a:spcAft>
                          <a:spcPts val="0"/>
                        </a:spcAft>
                        <a:buClr>
                          <a:schemeClr val="dk1"/>
                        </a:buClr>
                        <a:buSzPts val="1600"/>
                        <a:buFont typeface="Verdana"/>
                        <a:buNone/>
                      </a:pPr>
                      <a:r>
                        <a:rPr lang="en-US" sz="1600" u="none" strike="noStrike" cap="none">
                          <a:latin typeface="Verdana"/>
                          <a:ea typeface="Verdana"/>
                          <a:cs typeface="Verdana"/>
                          <a:sym typeface="Verdana"/>
                        </a:rPr>
                        <a:t>When people can't see how a model flags them, they can't contest it — the hidden logic of surveillance algorithms is what fueled the community backlash.</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EEEEEE"/>
                    </a:solidFill>
                  </a:tcPr>
                </a:tc>
                <a:extLst>
                  <a:ext uri="{0D108BD9-81ED-4DB2-BD59-A6C34878D82A}">
                    <a16:rowId xmlns:a16="http://schemas.microsoft.com/office/drawing/2014/main" val="10000"/>
                  </a:ext>
                </a:extLst>
              </a:tr>
            </a:tbl>
          </a:graphicData>
        </a:graphic>
      </p:graphicFrame>
      <p:graphicFrame>
        <p:nvGraphicFramePr>
          <p:cNvPr id="502" name="Google Shape;502;p21"/>
          <p:cNvGraphicFramePr/>
          <p:nvPr/>
        </p:nvGraphicFramePr>
        <p:xfrm>
          <a:off x="406400" y="3124800"/>
          <a:ext cx="11493675" cy="731480"/>
        </p:xfrm>
        <a:graphic>
          <a:graphicData uri="http://schemas.openxmlformats.org/drawingml/2006/table">
            <a:tbl>
              <a:tblPr>
                <a:noFill/>
                <a:tableStyleId>{875C830E-885A-4DB2-9805-91AC99212BC0}</a:tableStyleId>
              </a:tblPr>
              <a:tblGrid>
                <a:gridCol w="2454700">
                  <a:extLst>
                    <a:ext uri="{9D8B030D-6E8A-4147-A177-3AD203B41FA5}">
                      <a16:colId xmlns:a16="http://schemas.microsoft.com/office/drawing/2014/main" val="20000"/>
                    </a:ext>
                  </a:extLst>
                </a:gridCol>
                <a:gridCol w="9038975">
                  <a:extLst>
                    <a:ext uri="{9D8B030D-6E8A-4147-A177-3AD203B41FA5}">
                      <a16:colId xmlns:a16="http://schemas.microsoft.com/office/drawing/2014/main" val="20001"/>
                    </a:ext>
                  </a:extLst>
                </a:gridCol>
              </a:tblGrid>
              <a:tr h="508000">
                <a:tc>
                  <a:txBody>
                    <a:bodyPr/>
                    <a:lstStyle/>
                    <a:p>
                      <a:pPr marL="0" marR="0" lvl="0" indent="0" algn="ctr" rtl="0">
                        <a:spcBef>
                          <a:spcPts val="0"/>
                        </a:spcBef>
                        <a:spcAft>
                          <a:spcPts val="0"/>
                        </a:spcAft>
                        <a:buClr>
                          <a:schemeClr val="dk1"/>
                        </a:buClr>
                        <a:buSzPts val="1900"/>
                        <a:buFont typeface="Verdana"/>
                        <a:buNone/>
                      </a:pPr>
                      <a:r>
                        <a:rPr lang="en-US" sz="1900" b="1" u="none" strike="noStrike" cap="none">
                          <a:latin typeface="Verdana"/>
                          <a:ea typeface="Verdana"/>
                          <a:cs typeface="Verdana"/>
                          <a:sym typeface="Verdana"/>
                        </a:rPr>
                        <a:t>Reproducibility</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tcPr>
                </a:tc>
                <a:tc>
                  <a:txBody>
                    <a:bodyPr/>
                    <a:lstStyle/>
                    <a:p>
                      <a:pPr marL="0" marR="0" lvl="0" indent="0" algn="l" rtl="0">
                        <a:spcBef>
                          <a:spcPts val="0"/>
                        </a:spcBef>
                        <a:spcAft>
                          <a:spcPts val="0"/>
                        </a:spcAft>
                        <a:buClr>
                          <a:srgbClr val="0F2332"/>
                        </a:buClr>
                        <a:buSzPts val="1600"/>
                        <a:buFont typeface="Verdana"/>
                        <a:buNone/>
                      </a:pPr>
                      <a:r>
                        <a:rPr lang="en-US" sz="1600" u="none" strike="noStrike" cap="none">
                          <a:solidFill>
                            <a:srgbClr val="0F2332"/>
                          </a:solidFill>
                          <a:latin typeface="Verdana"/>
                          <a:ea typeface="Verdana"/>
                          <a:cs typeface="Verdana"/>
                          <a:sym typeface="Verdana"/>
                        </a:rPr>
                        <a:t>Results that can't be independently reproduced can't be audited by the communities they affect, leaving harmful inferences to go unchecked.</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503" name="Google Shape;503;p21"/>
          <p:cNvGraphicFramePr/>
          <p:nvPr/>
        </p:nvGraphicFramePr>
        <p:xfrm>
          <a:off x="406400" y="3814800"/>
          <a:ext cx="11493675" cy="731480"/>
        </p:xfrm>
        <a:graphic>
          <a:graphicData uri="http://schemas.openxmlformats.org/drawingml/2006/table">
            <a:tbl>
              <a:tblPr>
                <a:noFill/>
                <a:tableStyleId>{875C830E-885A-4DB2-9805-91AC99212BC0}</a:tableStyleId>
              </a:tblPr>
              <a:tblGrid>
                <a:gridCol w="2454700">
                  <a:extLst>
                    <a:ext uri="{9D8B030D-6E8A-4147-A177-3AD203B41FA5}">
                      <a16:colId xmlns:a16="http://schemas.microsoft.com/office/drawing/2014/main" val="20000"/>
                    </a:ext>
                  </a:extLst>
                </a:gridCol>
                <a:gridCol w="9038975">
                  <a:extLst>
                    <a:ext uri="{9D8B030D-6E8A-4147-A177-3AD203B41FA5}">
                      <a16:colId xmlns:a16="http://schemas.microsoft.com/office/drawing/2014/main" val="20001"/>
                    </a:ext>
                  </a:extLst>
                </a:gridCol>
              </a:tblGrid>
              <a:tr h="508000">
                <a:tc>
                  <a:txBody>
                    <a:bodyPr/>
                    <a:lstStyle/>
                    <a:p>
                      <a:pPr marL="0" marR="0" lvl="0" indent="0" algn="ctr" rtl="0">
                        <a:spcBef>
                          <a:spcPts val="0"/>
                        </a:spcBef>
                        <a:spcAft>
                          <a:spcPts val="0"/>
                        </a:spcAft>
                        <a:buClr>
                          <a:schemeClr val="dk1"/>
                        </a:buClr>
                        <a:buSzPts val="1900"/>
                        <a:buFont typeface="Verdana"/>
                        <a:buNone/>
                      </a:pPr>
                      <a:r>
                        <a:rPr lang="en-US" sz="1900" b="1" u="none" strike="noStrike" cap="none">
                          <a:latin typeface="Verdana"/>
                          <a:ea typeface="Verdana"/>
                          <a:cs typeface="Verdana"/>
                          <a:sym typeface="Verdana"/>
                        </a:rPr>
                        <a:t>Observability</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EEEEEE"/>
                    </a:solidFill>
                  </a:tcPr>
                </a:tc>
                <a:tc>
                  <a:txBody>
                    <a:bodyPr/>
                    <a:lstStyle/>
                    <a:p>
                      <a:pPr marL="0" marR="0" lvl="0" indent="0" algn="l" rtl="0">
                        <a:spcBef>
                          <a:spcPts val="0"/>
                        </a:spcBef>
                        <a:spcAft>
                          <a:spcPts val="0"/>
                        </a:spcAft>
                        <a:buClr>
                          <a:schemeClr val="dk1"/>
                        </a:buClr>
                        <a:buSzPts val="1600"/>
                        <a:buFont typeface="Verdana"/>
                        <a:buNone/>
                      </a:pPr>
                      <a:r>
                        <a:rPr lang="en-US" sz="1600" u="none" strike="noStrike" cap="none">
                          <a:latin typeface="Verdana"/>
                          <a:ea typeface="Verdana"/>
                          <a:cs typeface="Verdana"/>
                          <a:sym typeface="Verdana"/>
                        </a:rPr>
                        <a:t>Monitoring must extend to how HIV data is reused — surveillance quietly repurposed clinical data for tracking, with no one watching the watchers.</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EEEEEE"/>
                    </a:solidFill>
                  </a:tcPr>
                </a:tc>
                <a:extLst>
                  <a:ext uri="{0D108BD9-81ED-4DB2-BD59-A6C34878D82A}">
                    <a16:rowId xmlns:a16="http://schemas.microsoft.com/office/drawing/2014/main" val="10000"/>
                  </a:ext>
                </a:extLst>
              </a:tr>
            </a:tbl>
          </a:graphicData>
        </a:graphic>
      </p:graphicFrame>
      <p:graphicFrame>
        <p:nvGraphicFramePr>
          <p:cNvPr id="504" name="Google Shape;504;p21"/>
          <p:cNvGraphicFramePr/>
          <p:nvPr/>
        </p:nvGraphicFramePr>
        <p:xfrm>
          <a:off x="406400" y="4504800"/>
          <a:ext cx="11493675" cy="822920"/>
        </p:xfrm>
        <a:graphic>
          <a:graphicData uri="http://schemas.openxmlformats.org/drawingml/2006/table">
            <a:tbl>
              <a:tblPr>
                <a:noFill/>
                <a:tableStyleId>{875C830E-885A-4DB2-9805-91AC99212BC0}</a:tableStyleId>
              </a:tblPr>
              <a:tblGrid>
                <a:gridCol w="2454700">
                  <a:extLst>
                    <a:ext uri="{9D8B030D-6E8A-4147-A177-3AD203B41FA5}">
                      <a16:colId xmlns:a16="http://schemas.microsoft.com/office/drawing/2014/main" val="20000"/>
                    </a:ext>
                  </a:extLst>
                </a:gridCol>
                <a:gridCol w="9038975">
                  <a:extLst>
                    <a:ext uri="{9D8B030D-6E8A-4147-A177-3AD203B41FA5}">
                      <a16:colId xmlns:a16="http://schemas.microsoft.com/office/drawing/2014/main" val="20001"/>
                    </a:ext>
                  </a:extLst>
                </a:gridCol>
              </a:tblGrid>
              <a:tr h="508000">
                <a:tc>
                  <a:txBody>
                    <a:bodyPr/>
                    <a:lstStyle/>
                    <a:p>
                      <a:pPr marL="0" marR="0" lvl="0" indent="0" algn="ctr" rtl="0">
                        <a:spcBef>
                          <a:spcPts val="0"/>
                        </a:spcBef>
                        <a:spcAft>
                          <a:spcPts val="0"/>
                        </a:spcAft>
                        <a:buClr>
                          <a:schemeClr val="dk1"/>
                        </a:buClr>
                        <a:buSzPts val="1900"/>
                        <a:buFont typeface="Verdana"/>
                        <a:buNone/>
                      </a:pPr>
                      <a:r>
                        <a:rPr lang="en-US" sz="1900" b="1" u="none" strike="noStrike" cap="none">
                          <a:latin typeface="Verdana"/>
                          <a:ea typeface="Verdana"/>
                          <a:cs typeface="Verdana"/>
                          <a:sym typeface="Verdana"/>
                        </a:rPr>
                        <a:t>Privacy + security</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chemeClr val="dk1"/>
                        </a:buClr>
                        <a:buSzPts val="1600"/>
                        <a:buFont typeface="Verdana"/>
                        <a:buNone/>
                      </a:pPr>
                      <a:r>
                        <a:rPr lang="en-US" sz="1600" u="none" strike="noStrike" cap="none">
                          <a:latin typeface="Verdana"/>
                          <a:ea typeface="Verdana"/>
                          <a:cs typeface="Verdana"/>
                          <a:sym typeface="Verdana"/>
                        </a:rPr>
                        <a:t>HIV status can be criminalised, so genetic-sequence data that re-identifies networks becomes a legal threat unless privacy and security are absolute.</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bl>
          </a:graphicData>
        </a:graphic>
      </p:graphicFrame>
      <p:graphicFrame>
        <p:nvGraphicFramePr>
          <p:cNvPr id="505" name="Google Shape;505;p21"/>
          <p:cNvGraphicFramePr/>
          <p:nvPr/>
        </p:nvGraphicFramePr>
        <p:xfrm>
          <a:off x="406400" y="5194800"/>
          <a:ext cx="11493675" cy="822920"/>
        </p:xfrm>
        <a:graphic>
          <a:graphicData uri="http://schemas.openxmlformats.org/drawingml/2006/table">
            <a:tbl>
              <a:tblPr>
                <a:noFill/>
                <a:tableStyleId>{875C830E-885A-4DB2-9805-91AC99212BC0}</a:tableStyleId>
              </a:tblPr>
              <a:tblGrid>
                <a:gridCol w="2454700">
                  <a:extLst>
                    <a:ext uri="{9D8B030D-6E8A-4147-A177-3AD203B41FA5}">
                      <a16:colId xmlns:a16="http://schemas.microsoft.com/office/drawing/2014/main" val="20000"/>
                    </a:ext>
                  </a:extLst>
                </a:gridCol>
                <a:gridCol w="9038975">
                  <a:extLst>
                    <a:ext uri="{9D8B030D-6E8A-4147-A177-3AD203B41FA5}">
                      <a16:colId xmlns:a16="http://schemas.microsoft.com/office/drawing/2014/main" val="20001"/>
                    </a:ext>
                  </a:extLst>
                </a:gridCol>
              </a:tblGrid>
              <a:tr h="508000">
                <a:tc>
                  <a:txBody>
                    <a:bodyPr/>
                    <a:lstStyle/>
                    <a:p>
                      <a:pPr marL="0" marR="0" lvl="0" indent="0" algn="ctr" rtl="0">
                        <a:spcBef>
                          <a:spcPts val="0"/>
                        </a:spcBef>
                        <a:spcAft>
                          <a:spcPts val="0"/>
                        </a:spcAft>
                        <a:buClr>
                          <a:schemeClr val="dk1"/>
                        </a:buClr>
                        <a:buSzPts val="1900"/>
                        <a:buFont typeface="Verdana"/>
                        <a:buNone/>
                      </a:pPr>
                      <a:r>
                        <a:rPr lang="en-US" sz="1900" b="1" u="none" strike="noStrike" cap="none">
                          <a:latin typeface="Verdana"/>
                          <a:ea typeface="Verdana"/>
                          <a:cs typeface="Verdana"/>
                          <a:sym typeface="Verdana"/>
                        </a:rPr>
                        <a:t>Bias mitigation</a:t>
                      </a:r>
                      <a:endParaRPr/>
                    </a:p>
                    <a:p>
                      <a:pPr marL="0" marR="0" lvl="0" indent="0" algn="l" rtl="0">
                        <a:spcBef>
                          <a:spcPts val="0"/>
                        </a:spcBef>
                        <a:spcAft>
                          <a:spcPts val="0"/>
                        </a:spcAft>
                        <a:buClr>
                          <a:schemeClr val="dk1"/>
                        </a:buClr>
                        <a:buSzPts val="1900"/>
                        <a:buFont typeface="Verdana"/>
                        <a:buNone/>
                      </a:pPr>
                      <a:endParaRPr sz="1900" b="1" u="none" strike="noStrike" cap="none">
                        <a:latin typeface="Verdana"/>
                        <a:ea typeface="Verdana"/>
                        <a:cs typeface="Verdana"/>
                        <a:sym typeface="Verdana"/>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E8E8E8"/>
                    </a:solidFill>
                  </a:tcPr>
                </a:tc>
                <a:tc>
                  <a:txBody>
                    <a:bodyPr/>
                    <a:lstStyle/>
                    <a:p>
                      <a:pPr marL="0" marR="0" lvl="0" indent="0" algn="l" rtl="0">
                        <a:spcBef>
                          <a:spcPts val="0"/>
                        </a:spcBef>
                        <a:spcAft>
                          <a:spcPts val="0"/>
                        </a:spcAft>
                        <a:buClr>
                          <a:schemeClr val="dk1"/>
                        </a:buClr>
                        <a:buSzPts val="1600"/>
                        <a:buFont typeface="Verdana"/>
                        <a:buNone/>
                      </a:pPr>
                      <a:r>
                        <a:rPr lang="en-US" sz="1600" u="none" strike="noStrike" cap="none">
                          <a:latin typeface="Verdana"/>
                          <a:ea typeface="Verdana"/>
                          <a:cs typeface="Verdana"/>
                          <a:sym typeface="Verdana"/>
                        </a:rPr>
                        <a:t>Models trained on surveillance data over-target the most policed populations, deepening stigma instead of closing gaps in care.</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solidFill>
                      <a:srgbClr val="E8E8E8"/>
                    </a:solidFill>
                  </a:tcPr>
                </a:tc>
                <a:extLst>
                  <a:ext uri="{0D108BD9-81ED-4DB2-BD59-A6C34878D82A}">
                    <a16:rowId xmlns:a16="http://schemas.microsoft.com/office/drawing/2014/main" val="10000"/>
                  </a:ext>
                </a:extLst>
              </a:tr>
            </a:tbl>
          </a:graphicData>
        </a:graphic>
      </p:graphicFrame>
      <p:graphicFrame>
        <p:nvGraphicFramePr>
          <p:cNvPr id="506" name="Google Shape;506;p21"/>
          <p:cNvGraphicFramePr/>
          <p:nvPr/>
        </p:nvGraphicFramePr>
        <p:xfrm>
          <a:off x="406400" y="5884800"/>
          <a:ext cx="11493675" cy="822920"/>
        </p:xfrm>
        <a:graphic>
          <a:graphicData uri="http://schemas.openxmlformats.org/drawingml/2006/table">
            <a:tbl>
              <a:tblPr>
                <a:noFill/>
                <a:tableStyleId>{875C830E-885A-4DB2-9805-91AC99212BC0}</a:tableStyleId>
              </a:tblPr>
              <a:tblGrid>
                <a:gridCol w="2454700">
                  <a:extLst>
                    <a:ext uri="{9D8B030D-6E8A-4147-A177-3AD203B41FA5}">
                      <a16:colId xmlns:a16="http://schemas.microsoft.com/office/drawing/2014/main" val="20000"/>
                    </a:ext>
                  </a:extLst>
                </a:gridCol>
                <a:gridCol w="9038975">
                  <a:extLst>
                    <a:ext uri="{9D8B030D-6E8A-4147-A177-3AD203B41FA5}">
                      <a16:colId xmlns:a16="http://schemas.microsoft.com/office/drawing/2014/main" val="20001"/>
                    </a:ext>
                  </a:extLst>
                </a:gridCol>
              </a:tblGrid>
              <a:tr h="508000">
                <a:tc>
                  <a:txBody>
                    <a:bodyPr/>
                    <a:lstStyle/>
                    <a:p>
                      <a:pPr marL="0" marR="0" lvl="0" indent="0" algn="ctr" rtl="0">
                        <a:spcBef>
                          <a:spcPts val="0"/>
                        </a:spcBef>
                        <a:spcAft>
                          <a:spcPts val="0"/>
                        </a:spcAft>
                        <a:buClr>
                          <a:schemeClr val="dk1"/>
                        </a:buClr>
                        <a:buSzPts val="1900"/>
                        <a:buFont typeface="Verdana"/>
                        <a:buNone/>
                      </a:pPr>
                      <a:r>
                        <a:rPr lang="en-US" sz="1900" b="1" u="none" strike="noStrike" cap="none">
                          <a:latin typeface="Verdana"/>
                          <a:ea typeface="Verdana"/>
                          <a:cs typeface="Verdana"/>
                          <a:sym typeface="Verdana"/>
                        </a:rPr>
                        <a:t>Empathy</a:t>
                      </a:r>
                      <a:endParaRPr/>
                    </a:p>
                    <a:p>
                      <a:pPr marL="0" marR="0" lvl="0" indent="0" algn="l" rtl="0">
                        <a:spcBef>
                          <a:spcPts val="0"/>
                        </a:spcBef>
                        <a:spcAft>
                          <a:spcPts val="0"/>
                        </a:spcAft>
                        <a:buClr>
                          <a:schemeClr val="dk1"/>
                        </a:buClr>
                        <a:buSzPts val="1900"/>
                        <a:buFont typeface="Verdana"/>
                        <a:buNone/>
                      </a:pPr>
                      <a:endParaRPr sz="1900" b="1" u="none" strike="noStrike" cap="none">
                        <a:latin typeface="Verdana"/>
                        <a:ea typeface="Verdana"/>
                        <a:cs typeface="Verdana"/>
                        <a:sym typeface="Verdana"/>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600"/>
                        <a:buFont typeface="Verdana"/>
                        <a:buNone/>
                      </a:pPr>
                      <a:r>
                        <a:rPr lang="en-US" sz="1600" u="none" strike="noStrike" cap="none">
                          <a:latin typeface="Verdana"/>
                          <a:ea typeface="Verdana"/>
                          <a:cs typeface="Verdana"/>
                          <a:sym typeface="Verdana"/>
                        </a:rPr>
                        <a:t>Trust is earned by building with affected communities, not on them — the reforms demanded consent and a seat at the table first.</a:t>
                      </a:r>
                      <a:endParaRPr/>
                    </a:p>
                  </a:txBody>
                  <a:tcPr marL="121900" marR="121900" marT="121900" marB="121900">
                    <a:lnL w="12700" cap="flat" cmpd="sng">
                      <a:solidFill>
                        <a:srgbClr val="9E9E9E">
                          <a:alpha val="0"/>
                        </a:srgbClr>
                      </a:solidFill>
                      <a:prstDash val="solid"/>
                      <a:round/>
                      <a:headEnd type="none" w="sm" len="sm"/>
                      <a:tailEnd type="none" w="sm" len="sm"/>
                    </a:lnL>
                    <a:lnR w="12700" cap="flat" cmpd="sng">
                      <a:solidFill>
                        <a:srgbClr val="9E9E9E">
                          <a:alpha val="0"/>
                        </a:srgbClr>
                      </a:solidFill>
                      <a:prstDash val="solid"/>
                      <a:round/>
                      <a:headEnd type="none" w="sm" len="sm"/>
                      <a:tailEnd type="none" w="sm" len="sm"/>
                    </a:lnR>
                    <a:lnT w="12700" cap="flat" cmpd="sng">
                      <a:solidFill>
                        <a:srgbClr val="9E9E9E">
                          <a:alpha val="0"/>
                        </a:srgbClr>
                      </a:solidFill>
                      <a:prstDash val="solid"/>
                      <a:round/>
                      <a:headEnd type="none" w="sm" len="sm"/>
                      <a:tailEnd type="none" w="sm" len="sm"/>
                    </a:lnT>
                    <a:lnB w="12700"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507" name="Google Shape;507;p21"/>
          <p:cNvSpPr/>
          <p:nvPr/>
        </p:nvSpPr>
        <p:spPr>
          <a:xfrm>
            <a:off x="2514600" y="829759"/>
            <a:ext cx="9677399" cy="1605041"/>
          </a:xfrm>
          <a:prstGeom prst="roundRect">
            <a:avLst>
              <a:gd name="adj" fmla="val 0"/>
            </a:avLst>
          </a:prstGeom>
          <a:solidFill>
            <a:schemeClr val="dk2"/>
          </a:solidFill>
          <a:ln w="12700" cap="flat" cmpd="sng">
            <a:solidFill>
              <a:srgbClr val="0F2332"/>
            </a:solidFill>
            <a:prstDash val="solid"/>
            <a:round/>
            <a:headEnd type="none" w="sm" len="sm"/>
            <a:tailEnd type="none" w="sm" len="sm"/>
          </a:ln>
        </p:spPr>
        <p:txBody>
          <a:bodyPr spcFirstLastPara="1" wrap="square" lIns="137150" tIns="82275" rIns="137150" bIns="45700" anchor="t" anchorCtr="0">
            <a:noAutofit/>
          </a:bodyPr>
          <a:lstStyle/>
          <a:p>
            <a:pPr marL="0" marR="0" lvl="0" indent="0" algn="l" rtl="0">
              <a:spcBef>
                <a:spcPts val="0"/>
              </a:spcBef>
              <a:spcAft>
                <a:spcPts val="0"/>
              </a:spcAft>
              <a:buNone/>
            </a:pPr>
            <a:r>
              <a:rPr lang="en-US" sz="1600" b="1">
                <a:solidFill>
                  <a:schemeClr val="lt2"/>
                </a:solidFill>
                <a:latin typeface="Verdana"/>
                <a:ea typeface="Verdana"/>
                <a:cs typeface="Verdana"/>
                <a:sym typeface="Verdana"/>
              </a:rPr>
              <a:t>When trust breaks: the molecular HIV surveillance backlash</a:t>
            </a:r>
            <a:endParaRPr/>
          </a:p>
          <a:p>
            <a:pPr marL="0" marR="0" lvl="0" indent="0" algn="l" rtl="0">
              <a:spcBef>
                <a:spcPts val="400"/>
              </a:spcBef>
              <a:spcAft>
                <a:spcPts val="0"/>
              </a:spcAft>
              <a:buNone/>
            </a:pPr>
            <a:r>
              <a:rPr lang="en-US" sz="1600">
                <a:solidFill>
                  <a:schemeClr val="lt2"/>
                </a:solidFill>
                <a:latin typeface="Verdana"/>
                <a:ea typeface="Verdana"/>
                <a:cs typeface="Verdana"/>
                <a:sym typeface="Verdana"/>
              </a:rPr>
              <a:t>U.S. agencies mapped HIV transmission networks from patients’ genetic-sequence data — without consent. In 2022 the Presidential Advisory Council on HIV/AIDS demanded reform and HIV networks petitioned the CDC, warning it risks re-identification, criminalisation, and lost trust in the very communities AI must serve.</a:t>
            </a:r>
            <a:r>
              <a:rPr lang="en-US" sz="850" i="1">
                <a:solidFill>
                  <a:schemeClr val="lt2"/>
                </a:solidFill>
                <a:latin typeface="Arial"/>
                <a:ea typeface="Arial"/>
                <a:cs typeface="Arial"/>
                <a:sym typeface="Arial"/>
              </a:rPr>
              <a:t>PACHA Resolution on Molecular HIV Surveillance &amp; Cluster Detection and Response, 2022; Center for HIV Law &amp; Policy petition to CDC, 2023.</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23"/>
          <p:cNvSpPr txBox="1">
            <a:spLocks noGrp="1"/>
          </p:cNvSpPr>
          <p:nvPr>
            <p:ph type="title"/>
          </p:nvPr>
        </p:nvSpPr>
        <p:spPr>
          <a:xfrm>
            <a:off x="442913" y="2216253"/>
            <a:ext cx="5437187" cy="121274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Use Case Examples</a:t>
            </a:r>
            <a:endParaRPr/>
          </a:p>
        </p:txBody>
      </p:sp>
      <p:sp>
        <p:nvSpPr>
          <p:cNvPr id="519" name="Google Shape;519;p23"/>
          <p:cNvSpPr txBox="1">
            <a:spLocks noGrp="1"/>
          </p:cNvSpPr>
          <p:nvPr>
            <p:ph type="body" idx="1"/>
          </p:nvPr>
        </p:nvSpPr>
        <p:spPr>
          <a:xfrm>
            <a:off x="442915" y="3838575"/>
            <a:ext cx="5437188" cy="23622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dk1"/>
              </a:buClr>
              <a:buSzPts val="14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24"/>
          <p:cNvSpPr txBox="1">
            <a:spLocks noGrp="1"/>
          </p:cNvSpPr>
          <p:nvPr>
            <p:ph type="title"/>
          </p:nvPr>
        </p:nvSpPr>
        <p:spPr>
          <a:xfrm>
            <a:off x="2619375" y="104775"/>
            <a:ext cx="9439275" cy="1358503"/>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2"/>
              </a:buClr>
              <a:buSzPts val="3200"/>
              <a:buFont typeface="Verdana"/>
              <a:buNone/>
            </a:pPr>
            <a:r>
              <a:rPr lang="en-US" sz="3200"/>
              <a:t>Self-Care from Anywhere: A Health AI Platform</a:t>
            </a:r>
            <a:br>
              <a:rPr lang="en-US" sz="3200"/>
            </a:br>
            <a:endParaRPr sz="3200"/>
          </a:p>
        </p:txBody>
      </p:sp>
      <p:sp>
        <p:nvSpPr>
          <p:cNvPr id="526" name="Google Shape;526;p24"/>
          <p:cNvSpPr/>
          <p:nvPr/>
        </p:nvSpPr>
        <p:spPr>
          <a:xfrm>
            <a:off x="2619375" y="1039979"/>
            <a:ext cx="9439275" cy="630319"/>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500"/>
              <a:buFont typeface="Arial"/>
              <a:buNone/>
            </a:pPr>
            <a:r>
              <a:rPr lang="en-US" sz="2400" i="1">
                <a:solidFill>
                  <a:schemeClr val="accent1"/>
                </a:solidFill>
                <a:latin typeface="Verdana"/>
                <a:ea typeface="Verdana"/>
                <a:cs typeface="Verdana"/>
                <a:sym typeface="Verdana"/>
              </a:rPr>
              <a:t>One platform programme, Continuous care between visits, providing value to users, clinicians, and MoHs</a:t>
            </a:r>
            <a:endParaRPr sz="2400" i="1">
              <a:solidFill>
                <a:schemeClr val="accent1"/>
              </a:solidFill>
              <a:latin typeface="Verdana"/>
              <a:ea typeface="Verdana"/>
              <a:cs typeface="Verdana"/>
              <a:sym typeface="Verdana"/>
            </a:endParaRPr>
          </a:p>
        </p:txBody>
      </p:sp>
      <p:pic>
        <p:nvPicPr>
          <p:cNvPr id="527" name="Google Shape;527;p24"/>
          <p:cNvPicPr preferRelativeResize="0"/>
          <p:nvPr/>
        </p:nvPicPr>
        <p:blipFill rotWithShape="1">
          <a:blip r:embed="rId3">
            <a:alphaModFix/>
          </a:blip>
          <a:srcRect b="16660"/>
          <a:stretch/>
        </p:blipFill>
        <p:spPr>
          <a:xfrm>
            <a:off x="9058667" y="2004402"/>
            <a:ext cx="1436799" cy="1492471"/>
          </a:xfrm>
          <a:prstGeom prst="rect">
            <a:avLst/>
          </a:prstGeom>
          <a:noFill/>
          <a:ln>
            <a:noFill/>
          </a:ln>
          <a:effectLst>
            <a:outerShdw blurRad="76200" dist="25400" dir="5400000" algn="bl" rotWithShape="0">
              <a:srgbClr val="000000">
                <a:alpha val="50196"/>
              </a:srgbClr>
            </a:outerShdw>
          </a:effectLst>
        </p:spPr>
      </p:pic>
      <p:sp>
        <p:nvSpPr>
          <p:cNvPr id="528" name="Google Shape;528;p24"/>
          <p:cNvSpPr/>
          <p:nvPr/>
        </p:nvSpPr>
        <p:spPr>
          <a:xfrm>
            <a:off x="4084320" y="2055687"/>
            <a:ext cx="560700" cy="560700"/>
          </a:xfrm>
          <a:prstGeom prst="ellipse">
            <a:avLst/>
          </a:prstGeom>
          <a:solidFill>
            <a:srgbClr val="EFEFEF"/>
          </a:solidFill>
          <a:ln>
            <a:noFill/>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29" name="Google Shape;529;p24" descr="preencoded.png"/>
          <p:cNvPicPr preferRelativeResize="0"/>
          <p:nvPr/>
        </p:nvPicPr>
        <p:blipFill rotWithShape="1">
          <a:blip r:embed="rId4">
            <a:alphaModFix/>
          </a:blip>
          <a:srcRect/>
          <a:stretch/>
        </p:blipFill>
        <p:spPr>
          <a:xfrm>
            <a:off x="4218432" y="2189799"/>
            <a:ext cx="292608" cy="292608"/>
          </a:xfrm>
          <a:prstGeom prst="rect">
            <a:avLst/>
          </a:prstGeom>
          <a:noFill/>
          <a:ln>
            <a:noFill/>
          </a:ln>
        </p:spPr>
      </p:pic>
      <p:sp>
        <p:nvSpPr>
          <p:cNvPr id="530" name="Google Shape;530;p24"/>
          <p:cNvSpPr/>
          <p:nvPr/>
        </p:nvSpPr>
        <p:spPr>
          <a:xfrm>
            <a:off x="4815840" y="2031303"/>
            <a:ext cx="6827700" cy="316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700"/>
              <a:buFont typeface="Arial"/>
              <a:buNone/>
            </a:pPr>
            <a:r>
              <a:rPr lang="en-US" sz="1700" b="1">
                <a:solidFill>
                  <a:srgbClr val="0F2332"/>
                </a:solidFill>
                <a:latin typeface="Arial"/>
                <a:ea typeface="Arial"/>
                <a:cs typeface="Arial"/>
                <a:sym typeface="Arial"/>
              </a:rPr>
              <a:t>Meet people where they are</a:t>
            </a:r>
            <a:endParaRPr sz="1700">
              <a:solidFill>
                <a:schemeClr val="dk1"/>
              </a:solidFill>
              <a:latin typeface="Arial"/>
              <a:ea typeface="Arial"/>
              <a:cs typeface="Arial"/>
              <a:sym typeface="Arial"/>
            </a:endParaRPr>
          </a:p>
        </p:txBody>
      </p:sp>
      <p:sp>
        <p:nvSpPr>
          <p:cNvPr id="531" name="Google Shape;531;p24"/>
          <p:cNvSpPr/>
          <p:nvPr/>
        </p:nvSpPr>
        <p:spPr>
          <a:xfrm>
            <a:off x="4815840" y="2348295"/>
            <a:ext cx="6827700" cy="268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C6C6C"/>
              </a:buClr>
              <a:buSzPts val="1300"/>
              <a:buFont typeface="Arial"/>
              <a:buNone/>
            </a:pPr>
            <a:r>
              <a:rPr lang="en-US" sz="1300">
                <a:solidFill>
                  <a:srgbClr val="6C6C6C"/>
                </a:solidFill>
                <a:latin typeface="Arial"/>
                <a:ea typeface="Arial"/>
                <a:cs typeface="Arial"/>
                <a:sym typeface="Arial"/>
              </a:rPr>
              <a:t>24/7, multilingual, reduced stigma, increased access</a:t>
            </a:r>
            <a:endParaRPr sz="1300">
              <a:solidFill>
                <a:schemeClr val="dk1"/>
              </a:solidFill>
              <a:latin typeface="Arial"/>
              <a:ea typeface="Arial"/>
              <a:cs typeface="Arial"/>
              <a:sym typeface="Arial"/>
            </a:endParaRPr>
          </a:p>
        </p:txBody>
      </p:sp>
      <p:sp>
        <p:nvSpPr>
          <p:cNvPr id="532" name="Google Shape;532;p24"/>
          <p:cNvSpPr/>
          <p:nvPr/>
        </p:nvSpPr>
        <p:spPr>
          <a:xfrm>
            <a:off x="4084320" y="2787207"/>
            <a:ext cx="560700" cy="560700"/>
          </a:xfrm>
          <a:prstGeom prst="ellipse">
            <a:avLst/>
          </a:prstGeom>
          <a:solidFill>
            <a:srgbClr val="EFEFEF"/>
          </a:solidFill>
          <a:ln>
            <a:noFill/>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33" name="Google Shape;533;p24" descr="preencoded.png"/>
          <p:cNvPicPr preferRelativeResize="0"/>
          <p:nvPr/>
        </p:nvPicPr>
        <p:blipFill rotWithShape="1">
          <a:blip r:embed="rId5">
            <a:alphaModFix/>
          </a:blip>
          <a:srcRect/>
          <a:stretch/>
        </p:blipFill>
        <p:spPr>
          <a:xfrm>
            <a:off x="4218432" y="2921319"/>
            <a:ext cx="292608" cy="292608"/>
          </a:xfrm>
          <a:prstGeom prst="rect">
            <a:avLst/>
          </a:prstGeom>
          <a:noFill/>
          <a:ln>
            <a:noFill/>
          </a:ln>
        </p:spPr>
      </p:pic>
      <p:sp>
        <p:nvSpPr>
          <p:cNvPr id="534" name="Google Shape;534;p24"/>
          <p:cNvSpPr/>
          <p:nvPr/>
        </p:nvSpPr>
        <p:spPr>
          <a:xfrm>
            <a:off x="4815840" y="2762823"/>
            <a:ext cx="6827700" cy="316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700"/>
              <a:buFont typeface="Arial"/>
              <a:buNone/>
            </a:pPr>
            <a:r>
              <a:rPr lang="en-US" sz="1700" b="1">
                <a:solidFill>
                  <a:srgbClr val="0F2332"/>
                </a:solidFill>
                <a:latin typeface="Arial"/>
                <a:ea typeface="Arial"/>
                <a:cs typeface="Arial"/>
                <a:sym typeface="Arial"/>
              </a:rPr>
              <a:t>Understand what is going on</a:t>
            </a:r>
            <a:endParaRPr sz="1700">
              <a:solidFill>
                <a:schemeClr val="dk1"/>
              </a:solidFill>
              <a:latin typeface="Arial"/>
              <a:ea typeface="Arial"/>
              <a:cs typeface="Arial"/>
              <a:sym typeface="Arial"/>
            </a:endParaRPr>
          </a:p>
        </p:txBody>
      </p:sp>
      <p:sp>
        <p:nvSpPr>
          <p:cNvPr id="535" name="Google Shape;535;p24"/>
          <p:cNvSpPr/>
          <p:nvPr/>
        </p:nvSpPr>
        <p:spPr>
          <a:xfrm>
            <a:off x="4815840" y="3079815"/>
            <a:ext cx="6827700" cy="268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C6C6C"/>
              </a:buClr>
              <a:buSzPts val="1300"/>
              <a:buFont typeface="Arial"/>
              <a:buNone/>
            </a:pPr>
            <a:r>
              <a:rPr lang="en-US" sz="1300">
                <a:solidFill>
                  <a:srgbClr val="6C6C6C"/>
                </a:solidFill>
                <a:latin typeface="Arial"/>
                <a:ea typeface="Arial"/>
                <a:cs typeface="Arial"/>
                <a:sym typeface="Arial"/>
              </a:rPr>
              <a:t>120+ signals, AI vulnerability scoring, barrier detection</a:t>
            </a:r>
            <a:endParaRPr sz="1300">
              <a:solidFill>
                <a:schemeClr val="dk1"/>
              </a:solidFill>
              <a:latin typeface="Arial"/>
              <a:ea typeface="Arial"/>
              <a:cs typeface="Arial"/>
              <a:sym typeface="Arial"/>
            </a:endParaRPr>
          </a:p>
        </p:txBody>
      </p:sp>
      <p:sp>
        <p:nvSpPr>
          <p:cNvPr id="536" name="Google Shape;536;p24"/>
          <p:cNvSpPr/>
          <p:nvPr/>
        </p:nvSpPr>
        <p:spPr>
          <a:xfrm>
            <a:off x="4084320" y="3518727"/>
            <a:ext cx="560700" cy="560700"/>
          </a:xfrm>
          <a:prstGeom prst="ellipse">
            <a:avLst/>
          </a:prstGeom>
          <a:solidFill>
            <a:srgbClr val="EFEFEF"/>
          </a:solidFill>
          <a:ln>
            <a:noFill/>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37" name="Google Shape;537;p24" descr="preencoded.png"/>
          <p:cNvPicPr preferRelativeResize="0"/>
          <p:nvPr/>
        </p:nvPicPr>
        <p:blipFill rotWithShape="1">
          <a:blip r:embed="rId6">
            <a:alphaModFix/>
          </a:blip>
          <a:srcRect/>
          <a:stretch/>
        </p:blipFill>
        <p:spPr>
          <a:xfrm>
            <a:off x="4218432" y="3652839"/>
            <a:ext cx="292608" cy="292608"/>
          </a:xfrm>
          <a:prstGeom prst="rect">
            <a:avLst/>
          </a:prstGeom>
          <a:noFill/>
          <a:ln>
            <a:noFill/>
          </a:ln>
        </p:spPr>
      </p:pic>
      <p:sp>
        <p:nvSpPr>
          <p:cNvPr id="538" name="Google Shape;538;p24"/>
          <p:cNvSpPr/>
          <p:nvPr/>
        </p:nvSpPr>
        <p:spPr>
          <a:xfrm>
            <a:off x="4815840" y="3494343"/>
            <a:ext cx="6827700" cy="316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700"/>
              <a:buFont typeface="Arial"/>
              <a:buNone/>
            </a:pPr>
            <a:r>
              <a:rPr lang="en-US" sz="1700" b="1">
                <a:solidFill>
                  <a:srgbClr val="0F2332"/>
                </a:solidFill>
                <a:latin typeface="Arial"/>
                <a:ea typeface="Arial"/>
                <a:cs typeface="Arial"/>
                <a:sym typeface="Arial"/>
              </a:rPr>
              <a:t>Connect people to care</a:t>
            </a:r>
            <a:endParaRPr sz="1700">
              <a:solidFill>
                <a:schemeClr val="dk1"/>
              </a:solidFill>
              <a:latin typeface="Arial"/>
              <a:ea typeface="Arial"/>
              <a:cs typeface="Arial"/>
              <a:sym typeface="Arial"/>
            </a:endParaRPr>
          </a:p>
        </p:txBody>
      </p:sp>
      <p:sp>
        <p:nvSpPr>
          <p:cNvPr id="539" name="Google Shape;539;p24"/>
          <p:cNvSpPr/>
          <p:nvPr/>
        </p:nvSpPr>
        <p:spPr>
          <a:xfrm>
            <a:off x="4815840" y="3811335"/>
            <a:ext cx="6827700" cy="268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C6C6C"/>
              </a:buClr>
              <a:buSzPts val="1300"/>
              <a:buFont typeface="Arial"/>
              <a:buNone/>
            </a:pPr>
            <a:r>
              <a:rPr lang="en-US" sz="1300">
                <a:solidFill>
                  <a:srgbClr val="6C6C6C"/>
                </a:solidFill>
                <a:latin typeface="Arial"/>
                <a:ea typeface="Arial"/>
                <a:cs typeface="Arial"/>
                <a:sym typeface="Arial"/>
              </a:rPr>
              <a:t>Clinician portal, human escalation, referrals</a:t>
            </a:r>
            <a:endParaRPr sz="1300">
              <a:solidFill>
                <a:schemeClr val="dk1"/>
              </a:solidFill>
              <a:latin typeface="Arial"/>
              <a:ea typeface="Arial"/>
              <a:cs typeface="Arial"/>
              <a:sym typeface="Arial"/>
            </a:endParaRPr>
          </a:p>
        </p:txBody>
      </p:sp>
      <p:sp>
        <p:nvSpPr>
          <p:cNvPr id="540" name="Google Shape;540;p24"/>
          <p:cNvSpPr/>
          <p:nvPr/>
        </p:nvSpPr>
        <p:spPr>
          <a:xfrm>
            <a:off x="4084320" y="4299015"/>
            <a:ext cx="7559100" cy="268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300"/>
              <a:buFont typeface="Arial"/>
              <a:buNone/>
            </a:pPr>
            <a:r>
              <a:rPr lang="en-US" sz="1300" b="1">
                <a:solidFill>
                  <a:srgbClr val="0F2332"/>
                </a:solidFill>
                <a:latin typeface="Arial"/>
                <a:ea typeface="Arial"/>
                <a:cs typeface="Arial"/>
                <a:sym typeface="Arial"/>
              </a:rPr>
              <a:t>ONE INFRASTRUCTURE</a:t>
            </a:r>
            <a:endParaRPr sz="1300">
              <a:solidFill>
                <a:schemeClr val="dk1"/>
              </a:solidFill>
              <a:latin typeface="Arial"/>
              <a:ea typeface="Arial"/>
              <a:cs typeface="Arial"/>
              <a:sym typeface="Arial"/>
            </a:endParaRPr>
          </a:p>
        </p:txBody>
      </p:sp>
      <p:sp>
        <p:nvSpPr>
          <p:cNvPr id="541" name="Google Shape;541;p24"/>
          <p:cNvSpPr/>
          <p:nvPr/>
        </p:nvSpPr>
        <p:spPr>
          <a:xfrm>
            <a:off x="4084320" y="4640391"/>
            <a:ext cx="2402100" cy="756000"/>
          </a:xfrm>
          <a:prstGeom prst="roundRect">
            <a:avLst>
              <a:gd name="adj" fmla="val 9677"/>
            </a:avLst>
          </a:prstGeom>
          <a:solidFill>
            <a:srgbClr val="EFEFEF"/>
          </a:solidFill>
          <a:ln>
            <a:noFill/>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42" name="Google Shape;542;p24" descr="preencoded.png"/>
          <p:cNvPicPr preferRelativeResize="0"/>
          <p:nvPr/>
        </p:nvPicPr>
        <p:blipFill rotWithShape="1">
          <a:blip r:embed="rId7">
            <a:alphaModFix/>
          </a:blip>
          <a:srcRect/>
          <a:stretch/>
        </p:blipFill>
        <p:spPr>
          <a:xfrm>
            <a:off x="4255008" y="4872039"/>
            <a:ext cx="292608" cy="292608"/>
          </a:xfrm>
          <a:prstGeom prst="rect">
            <a:avLst/>
          </a:prstGeom>
          <a:noFill/>
          <a:ln>
            <a:noFill/>
          </a:ln>
        </p:spPr>
      </p:pic>
      <p:sp>
        <p:nvSpPr>
          <p:cNvPr id="543" name="Google Shape;543;p24"/>
          <p:cNvSpPr/>
          <p:nvPr/>
        </p:nvSpPr>
        <p:spPr>
          <a:xfrm>
            <a:off x="4645167" y="4664799"/>
            <a:ext cx="1743600" cy="7317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F2332"/>
              </a:buClr>
              <a:buSzPts val="1400"/>
              <a:buFont typeface="Arial"/>
              <a:buNone/>
            </a:pPr>
            <a:r>
              <a:rPr lang="en-US" sz="1400" b="1">
                <a:solidFill>
                  <a:srgbClr val="0F2332"/>
                </a:solidFill>
                <a:latin typeface="Arial"/>
                <a:ea typeface="Arial"/>
                <a:cs typeface="Arial"/>
                <a:sym typeface="Arial"/>
              </a:rPr>
              <a:t>Lower cost</a:t>
            </a:r>
            <a:br>
              <a:rPr lang="en-US" sz="1400" b="1">
                <a:solidFill>
                  <a:srgbClr val="0F2332"/>
                </a:solidFill>
                <a:latin typeface="Arial"/>
                <a:ea typeface="Arial"/>
                <a:cs typeface="Arial"/>
                <a:sym typeface="Arial"/>
              </a:rPr>
            </a:br>
            <a:endParaRPr sz="1400">
              <a:solidFill>
                <a:schemeClr val="dk1"/>
              </a:solidFill>
              <a:latin typeface="Arial"/>
              <a:ea typeface="Arial"/>
              <a:cs typeface="Arial"/>
              <a:sym typeface="Arial"/>
            </a:endParaRPr>
          </a:p>
          <a:p>
            <a:pPr marL="0" marR="0" lvl="0" indent="0" algn="l" rtl="0">
              <a:lnSpc>
                <a:spcPct val="95000"/>
              </a:lnSpc>
              <a:spcBef>
                <a:spcPts val="0"/>
              </a:spcBef>
              <a:spcAft>
                <a:spcPts val="0"/>
              </a:spcAft>
              <a:buClr>
                <a:srgbClr val="6C6C6C"/>
              </a:buClr>
              <a:buSzPts val="1100"/>
              <a:buFont typeface="Arial"/>
              <a:buNone/>
            </a:pPr>
            <a:r>
              <a:rPr lang="en-US" sz="1200">
                <a:solidFill>
                  <a:srgbClr val="6C6C6C"/>
                </a:solidFill>
                <a:latin typeface="Arial"/>
                <a:ea typeface="Arial"/>
                <a:cs typeface="Arial"/>
                <a:sym typeface="Arial"/>
              </a:rPr>
              <a:t>shared across partners, programmes, MoH’s</a:t>
            </a:r>
            <a:endParaRPr sz="1500">
              <a:solidFill>
                <a:schemeClr val="dk1"/>
              </a:solidFill>
              <a:latin typeface="Arial"/>
              <a:ea typeface="Arial"/>
              <a:cs typeface="Arial"/>
              <a:sym typeface="Arial"/>
            </a:endParaRPr>
          </a:p>
        </p:txBody>
      </p:sp>
      <p:sp>
        <p:nvSpPr>
          <p:cNvPr id="544" name="Google Shape;544;p24"/>
          <p:cNvSpPr/>
          <p:nvPr/>
        </p:nvSpPr>
        <p:spPr>
          <a:xfrm>
            <a:off x="6656832" y="4640391"/>
            <a:ext cx="2402100" cy="756000"/>
          </a:xfrm>
          <a:prstGeom prst="roundRect">
            <a:avLst>
              <a:gd name="adj" fmla="val 9677"/>
            </a:avLst>
          </a:prstGeom>
          <a:solidFill>
            <a:srgbClr val="EFEFEF"/>
          </a:solidFill>
          <a:ln>
            <a:noFill/>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45" name="Google Shape;545;p24" descr="preencoded.png"/>
          <p:cNvPicPr preferRelativeResize="0"/>
          <p:nvPr/>
        </p:nvPicPr>
        <p:blipFill rotWithShape="1">
          <a:blip r:embed="rId8">
            <a:alphaModFix/>
          </a:blip>
          <a:srcRect/>
          <a:stretch/>
        </p:blipFill>
        <p:spPr>
          <a:xfrm>
            <a:off x="6827520" y="4872039"/>
            <a:ext cx="292608" cy="292608"/>
          </a:xfrm>
          <a:prstGeom prst="rect">
            <a:avLst/>
          </a:prstGeom>
          <a:noFill/>
          <a:ln>
            <a:noFill/>
          </a:ln>
        </p:spPr>
      </p:pic>
      <p:sp>
        <p:nvSpPr>
          <p:cNvPr id="546" name="Google Shape;546;p24"/>
          <p:cNvSpPr/>
          <p:nvPr/>
        </p:nvSpPr>
        <p:spPr>
          <a:xfrm>
            <a:off x="7217664" y="4640391"/>
            <a:ext cx="1743600" cy="756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F2332"/>
              </a:buClr>
              <a:buSzPts val="1400"/>
              <a:buFont typeface="Arial"/>
              <a:buNone/>
            </a:pPr>
            <a:r>
              <a:rPr lang="en-US" sz="1400" b="1">
                <a:solidFill>
                  <a:srgbClr val="0F2332"/>
                </a:solidFill>
                <a:latin typeface="Arial"/>
                <a:ea typeface="Arial"/>
                <a:cs typeface="Arial"/>
                <a:sym typeface="Arial"/>
              </a:rPr>
              <a:t>Shared value</a:t>
            </a:r>
            <a:br>
              <a:rPr lang="en-US" sz="1400" b="1">
                <a:solidFill>
                  <a:srgbClr val="0F2332"/>
                </a:solidFill>
                <a:latin typeface="Arial"/>
                <a:ea typeface="Arial"/>
                <a:cs typeface="Arial"/>
                <a:sym typeface="Arial"/>
              </a:rPr>
            </a:br>
            <a:endParaRPr sz="1400">
              <a:solidFill>
                <a:schemeClr val="dk1"/>
              </a:solidFill>
              <a:latin typeface="Arial"/>
              <a:ea typeface="Arial"/>
              <a:cs typeface="Arial"/>
              <a:sym typeface="Arial"/>
            </a:endParaRPr>
          </a:p>
          <a:p>
            <a:pPr marL="0" marR="0" lvl="0" indent="0" algn="l" rtl="0">
              <a:lnSpc>
                <a:spcPct val="95000"/>
              </a:lnSpc>
              <a:spcBef>
                <a:spcPts val="0"/>
              </a:spcBef>
              <a:spcAft>
                <a:spcPts val="0"/>
              </a:spcAft>
              <a:buClr>
                <a:srgbClr val="6C6C6C"/>
              </a:buClr>
              <a:buSzPts val="1100"/>
              <a:buFont typeface="Arial"/>
              <a:buNone/>
            </a:pPr>
            <a:r>
              <a:rPr lang="en-US" sz="1300">
                <a:solidFill>
                  <a:srgbClr val="6C6C6C"/>
                </a:solidFill>
                <a:latin typeface="Arial"/>
                <a:ea typeface="Arial"/>
                <a:cs typeface="Arial"/>
                <a:sym typeface="Arial"/>
              </a:rPr>
              <a:t>features accrue to all</a:t>
            </a:r>
            <a:endParaRPr sz="1700">
              <a:solidFill>
                <a:schemeClr val="dk1"/>
              </a:solidFill>
              <a:latin typeface="Arial"/>
              <a:ea typeface="Arial"/>
              <a:cs typeface="Arial"/>
              <a:sym typeface="Arial"/>
            </a:endParaRPr>
          </a:p>
        </p:txBody>
      </p:sp>
      <p:sp>
        <p:nvSpPr>
          <p:cNvPr id="547" name="Google Shape;547;p24"/>
          <p:cNvSpPr/>
          <p:nvPr/>
        </p:nvSpPr>
        <p:spPr>
          <a:xfrm>
            <a:off x="9229344" y="4640391"/>
            <a:ext cx="2402100" cy="756000"/>
          </a:xfrm>
          <a:prstGeom prst="roundRect">
            <a:avLst>
              <a:gd name="adj" fmla="val 9677"/>
            </a:avLst>
          </a:prstGeom>
          <a:solidFill>
            <a:srgbClr val="EFEFEF"/>
          </a:solidFill>
          <a:ln>
            <a:noFill/>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48" name="Google Shape;548;p24" descr="preencoded.png"/>
          <p:cNvPicPr preferRelativeResize="0"/>
          <p:nvPr/>
        </p:nvPicPr>
        <p:blipFill rotWithShape="1">
          <a:blip r:embed="rId9">
            <a:alphaModFix/>
          </a:blip>
          <a:srcRect/>
          <a:stretch/>
        </p:blipFill>
        <p:spPr>
          <a:xfrm>
            <a:off x="9400032" y="4872039"/>
            <a:ext cx="292608" cy="292608"/>
          </a:xfrm>
          <a:prstGeom prst="rect">
            <a:avLst/>
          </a:prstGeom>
          <a:noFill/>
          <a:ln>
            <a:noFill/>
          </a:ln>
        </p:spPr>
      </p:pic>
      <p:sp>
        <p:nvSpPr>
          <p:cNvPr id="549" name="Google Shape;549;p24"/>
          <p:cNvSpPr/>
          <p:nvPr/>
        </p:nvSpPr>
        <p:spPr>
          <a:xfrm>
            <a:off x="9790176" y="4640391"/>
            <a:ext cx="1743600" cy="756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F2332"/>
              </a:buClr>
              <a:buSzPts val="1400"/>
              <a:buFont typeface="Arial"/>
              <a:buNone/>
            </a:pPr>
            <a:r>
              <a:rPr lang="en-US" sz="1400" b="1">
                <a:solidFill>
                  <a:srgbClr val="0F2332"/>
                </a:solidFill>
                <a:latin typeface="Arial"/>
                <a:ea typeface="Arial"/>
                <a:cs typeface="Arial"/>
                <a:sym typeface="Arial"/>
              </a:rPr>
              <a:t>Safety-first</a:t>
            </a:r>
            <a:br>
              <a:rPr lang="en-US" sz="1400" b="1">
                <a:solidFill>
                  <a:srgbClr val="0F2332"/>
                </a:solidFill>
                <a:latin typeface="Arial"/>
                <a:ea typeface="Arial"/>
                <a:cs typeface="Arial"/>
                <a:sym typeface="Arial"/>
              </a:rPr>
            </a:br>
            <a:endParaRPr sz="1400">
              <a:solidFill>
                <a:schemeClr val="dk1"/>
              </a:solidFill>
              <a:latin typeface="Arial"/>
              <a:ea typeface="Arial"/>
              <a:cs typeface="Arial"/>
              <a:sym typeface="Arial"/>
            </a:endParaRPr>
          </a:p>
          <a:p>
            <a:pPr marL="0" marR="0" lvl="0" indent="0" algn="l" rtl="0">
              <a:lnSpc>
                <a:spcPct val="95000"/>
              </a:lnSpc>
              <a:spcBef>
                <a:spcPts val="0"/>
              </a:spcBef>
              <a:spcAft>
                <a:spcPts val="0"/>
              </a:spcAft>
              <a:buClr>
                <a:srgbClr val="6C6C6C"/>
              </a:buClr>
              <a:buSzPts val="1100"/>
              <a:buFont typeface="Arial"/>
              <a:buNone/>
            </a:pPr>
            <a:r>
              <a:rPr lang="en-US" sz="1300">
                <a:solidFill>
                  <a:srgbClr val="6C6C6C"/>
                </a:solidFill>
                <a:latin typeface="Arial"/>
                <a:ea typeface="Arial"/>
                <a:cs typeface="Arial"/>
                <a:sym typeface="Arial"/>
              </a:rPr>
              <a:t>24/7 monitoring</a:t>
            </a:r>
            <a:endParaRPr sz="1700">
              <a:solidFill>
                <a:schemeClr val="dk1"/>
              </a:solidFill>
              <a:latin typeface="Arial"/>
              <a:ea typeface="Arial"/>
              <a:cs typeface="Arial"/>
              <a:sym typeface="Arial"/>
            </a:endParaRPr>
          </a:p>
        </p:txBody>
      </p:sp>
      <p:sp>
        <p:nvSpPr>
          <p:cNvPr id="550" name="Google Shape;550;p24"/>
          <p:cNvSpPr/>
          <p:nvPr/>
        </p:nvSpPr>
        <p:spPr>
          <a:xfrm>
            <a:off x="548640" y="5493407"/>
            <a:ext cx="11094900" cy="731700"/>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sp>
        <p:nvSpPr>
          <p:cNvPr id="551" name="Google Shape;551;p24"/>
          <p:cNvSpPr/>
          <p:nvPr/>
        </p:nvSpPr>
        <p:spPr>
          <a:xfrm>
            <a:off x="792480" y="5540651"/>
            <a:ext cx="24081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500"/>
              <a:buFont typeface="Arial"/>
              <a:buNone/>
            </a:pPr>
            <a:r>
              <a:rPr lang="en-US" sz="2500" b="1">
                <a:solidFill>
                  <a:srgbClr val="FFFFFF"/>
                </a:solidFill>
                <a:latin typeface="Arial"/>
                <a:ea typeface="Arial"/>
                <a:cs typeface="Arial"/>
                <a:sym typeface="Arial"/>
              </a:rPr>
              <a:t>100,000+</a:t>
            </a:r>
            <a:endParaRPr sz="2500">
              <a:solidFill>
                <a:schemeClr val="dk1"/>
              </a:solidFill>
              <a:latin typeface="Arial"/>
              <a:ea typeface="Arial"/>
              <a:cs typeface="Arial"/>
              <a:sym typeface="Arial"/>
            </a:endParaRPr>
          </a:p>
        </p:txBody>
      </p:sp>
      <p:sp>
        <p:nvSpPr>
          <p:cNvPr id="552" name="Google Shape;552;p24"/>
          <p:cNvSpPr/>
          <p:nvPr/>
        </p:nvSpPr>
        <p:spPr>
          <a:xfrm>
            <a:off x="792480" y="5906411"/>
            <a:ext cx="2408100" cy="24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7DEEC"/>
              </a:buClr>
              <a:buSzPts val="1100"/>
              <a:buFont typeface="Arial"/>
              <a:buNone/>
            </a:pPr>
            <a:r>
              <a:rPr lang="en-US" sz="1100">
                <a:solidFill>
                  <a:srgbClr val="D7DEEC"/>
                </a:solidFill>
                <a:latin typeface="Arial"/>
                <a:ea typeface="Arial"/>
                <a:cs typeface="Arial"/>
                <a:sym typeface="Arial"/>
              </a:rPr>
              <a:t>users across programmes</a:t>
            </a:r>
            <a:endParaRPr sz="1100">
              <a:solidFill>
                <a:schemeClr val="dk1"/>
              </a:solidFill>
              <a:latin typeface="Arial"/>
              <a:ea typeface="Arial"/>
              <a:cs typeface="Arial"/>
              <a:sym typeface="Arial"/>
            </a:endParaRPr>
          </a:p>
        </p:txBody>
      </p:sp>
      <p:sp>
        <p:nvSpPr>
          <p:cNvPr id="553" name="Google Shape;553;p24"/>
          <p:cNvSpPr/>
          <p:nvPr/>
        </p:nvSpPr>
        <p:spPr>
          <a:xfrm>
            <a:off x="3566160" y="5540651"/>
            <a:ext cx="24081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500"/>
              <a:buFont typeface="Arial"/>
              <a:buNone/>
            </a:pPr>
            <a:r>
              <a:rPr lang="en-US" sz="2500" b="1">
                <a:solidFill>
                  <a:srgbClr val="FFFFFF"/>
                </a:solidFill>
                <a:latin typeface="Arial"/>
                <a:ea typeface="Arial"/>
                <a:cs typeface="Arial"/>
                <a:sym typeface="Arial"/>
              </a:rPr>
              <a:t>1.5M+</a:t>
            </a:r>
            <a:endParaRPr sz="2500">
              <a:solidFill>
                <a:schemeClr val="dk1"/>
              </a:solidFill>
              <a:latin typeface="Arial"/>
              <a:ea typeface="Arial"/>
              <a:cs typeface="Arial"/>
              <a:sym typeface="Arial"/>
            </a:endParaRPr>
          </a:p>
        </p:txBody>
      </p:sp>
      <p:sp>
        <p:nvSpPr>
          <p:cNvPr id="554" name="Google Shape;554;p24"/>
          <p:cNvSpPr/>
          <p:nvPr/>
        </p:nvSpPr>
        <p:spPr>
          <a:xfrm>
            <a:off x="3566160" y="5906411"/>
            <a:ext cx="2408100" cy="24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7DEEC"/>
              </a:buClr>
              <a:buSzPts val="1100"/>
              <a:buFont typeface="Arial"/>
              <a:buNone/>
            </a:pPr>
            <a:r>
              <a:rPr lang="en-US" sz="1100">
                <a:solidFill>
                  <a:srgbClr val="D7DEEC"/>
                </a:solidFill>
                <a:latin typeface="Arial"/>
                <a:ea typeface="Arial"/>
                <a:cs typeface="Arial"/>
                <a:sym typeface="Arial"/>
              </a:rPr>
              <a:t>user inquiries received</a:t>
            </a:r>
            <a:endParaRPr sz="1100">
              <a:solidFill>
                <a:schemeClr val="dk1"/>
              </a:solidFill>
              <a:latin typeface="Arial"/>
              <a:ea typeface="Arial"/>
              <a:cs typeface="Arial"/>
              <a:sym typeface="Arial"/>
            </a:endParaRPr>
          </a:p>
        </p:txBody>
      </p:sp>
      <p:sp>
        <p:nvSpPr>
          <p:cNvPr id="555" name="Google Shape;555;p24"/>
          <p:cNvSpPr/>
          <p:nvPr/>
        </p:nvSpPr>
        <p:spPr>
          <a:xfrm>
            <a:off x="6339840" y="5540651"/>
            <a:ext cx="24081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500"/>
              <a:buFont typeface="Arial"/>
              <a:buNone/>
            </a:pPr>
            <a:r>
              <a:rPr lang="en-US" sz="2500" b="1">
                <a:solidFill>
                  <a:srgbClr val="FFFFFF"/>
                </a:solidFill>
                <a:latin typeface="Arial"/>
                <a:ea typeface="Arial"/>
                <a:cs typeface="Arial"/>
                <a:sym typeface="Arial"/>
              </a:rPr>
              <a:t>58%</a:t>
            </a:r>
            <a:endParaRPr sz="2500">
              <a:solidFill>
                <a:schemeClr val="dk1"/>
              </a:solidFill>
              <a:latin typeface="Arial"/>
              <a:ea typeface="Arial"/>
              <a:cs typeface="Arial"/>
              <a:sym typeface="Arial"/>
            </a:endParaRPr>
          </a:p>
        </p:txBody>
      </p:sp>
      <p:sp>
        <p:nvSpPr>
          <p:cNvPr id="556" name="Google Shape;556;p24"/>
          <p:cNvSpPr/>
          <p:nvPr/>
        </p:nvSpPr>
        <p:spPr>
          <a:xfrm>
            <a:off x="6339840" y="5906411"/>
            <a:ext cx="2408100" cy="24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7DEEC"/>
              </a:buClr>
              <a:buSzPts val="1100"/>
              <a:buFont typeface="Arial"/>
              <a:buNone/>
            </a:pPr>
            <a:r>
              <a:rPr lang="en-US" sz="1100">
                <a:solidFill>
                  <a:srgbClr val="D7DEEC"/>
                </a:solidFill>
                <a:latin typeface="Arial"/>
                <a:ea typeface="Arial"/>
                <a:cs typeface="Arial"/>
                <a:sym typeface="Arial"/>
              </a:rPr>
              <a:t>meaningfully engage</a:t>
            </a:r>
            <a:endParaRPr sz="1100">
              <a:solidFill>
                <a:schemeClr val="dk1"/>
              </a:solidFill>
              <a:latin typeface="Arial"/>
              <a:ea typeface="Arial"/>
              <a:cs typeface="Arial"/>
              <a:sym typeface="Arial"/>
            </a:endParaRPr>
          </a:p>
        </p:txBody>
      </p:sp>
      <p:sp>
        <p:nvSpPr>
          <p:cNvPr id="557" name="Google Shape;557;p24"/>
          <p:cNvSpPr/>
          <p:nvPr/>
        </p:nvSpPr>
        <p:spPr>
          <a:xfrm>
            <a:off x="9113520" y="5540651"/>
            <a:ext cx="24081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500"/>
              <a:buFont typeface="Arial"/>
              <a:buNone/>
            </a:pPr>
            <a:r>
              <a:rPr lang="en-US" sz="2500" b="1">
                <a:solidFill>
                  <a:srgbClr val="FFFFFF"/>
                </a:solidFill>
                <a:latin typeface="Arial"/>
                <a:ea typeface="Arial"/>
                <a:cs typeface="Arial"/>
                <a:sym typeface="Arial"/>
              </a:rPr>
              <a:t>120+</a:t>
            </a:r>
            <a:endParaRPr sz="2500">
              <a:solidFill>
                <a:schemeClr val="dk1"/>
              </a:solidFill>
              <a:latin typeface="Arial"/>
              <a:ea typeface="Arial"/>
              <a:cs typeface="Arial"/>
              <a:sym typeface="Arial"/>
            </a:endParaRPr>
          </a:p>
        </p:txBody>
      </p:sp>
      <p:sp>
        <p:nvSpPr>
          <p:cNvPr id="558" name="Google Shape;558;p24"/>
          <p:cNvSpPr/>
          <p:nvPr/>
        </p:nvSpPr>
        <p:spPr>
          <a:xfrm>
            <a:off x="9113520" y="5906411"/>
            <a:ext cx="2408100" cy="24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7DEEC"/>
              </a:buClr>
              <a:buSzPts val="1100"/>
              <a:buFont typeface="Arial"/>
              <a:buNone/>
            </a:pPr>
            <a:r>
              <a:rPr lang="en-US" sz="1100">
                <a:solidFill>
                  <a:srgbClr val="D7DEEC"/>
                </a:solidFill>
                <a:latin typeface="Arial"/>
                <a:ea typeface="Arial"/>
                <a:cs typeface="Arial"/>
                <a:sym typeface="Arial"/>
              </a:rPr>
              <a:t>health, behavioural, social </a:t>
            </a:r>
            <a:endParaRPr/>
          </a:p>
          <a:p>
            <a:pPr marL="0" marR="0" lvl="0" indent="0" algn="l" rtl="0">
              <a:spcBef>
                <a:spcPts val="0"/>
              </a:spcBef>
              <a:spcAft>
                <a:spcPts val="0"/>
              </a:spcAft>
              <a:buClr>
                <a:srgbClr val="D7DEEC"/>
              </a:buClr>
              <a:buSzPts val="1100"/>
              <a:buFont typeface="Arial"/>
              <a:buNone/>
            </a:pPr>
            <a:r>
              <a:rPr lang="en-US" sz="1100">
                <a:solidFill>
                  <a:srgbClr val="D7DEEC"/>
                </a:solidFill>
                <a:latin typeface="Arial"/>
                <a:ea typeface="Arial"/>
                <a:cs typeface="Arial"/>
                <a:sym typeface="Arial"/>
              </a:rPr>
              <a:t>indicators collected per user</a:t>
            </a:r>
            <a:endParaRPr sz="1100">
              <a:solidFill>
                <a:schemeClr val="dk1"/>
              </a:solidFill>
              <a:latin typeface="Arial"/>
              <a:ea typeface="Arial"/>
              <a:cs typeface="Arial"/>
              <a:sym typeface="Arial"/>
            </a:endParaRPr>
          </a:p>
        </p:txBody>
      </p:sp>
      <p:sp>
        <p:nvSpPr>
          <p:cNvPr id="559" name="Google Shape;559;p24"/>
          <p:cNvSpPr/>
          <p:nvPr/>
        </p:nvSpPr>
        <p:spPr>
          <a:xfrm>
            <a:off x="61546" y="6398534"/>
            <a:ext cx="5880579" cy="38024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C1C1C1"/>
              </a:buClr>
              <a:buSzPts val="1000"/>
              <a:buFont typeface="Arial"/>
              <a:buNone/>
            </a:pPr>
            <a:r>
              <a:rPr lang="en-US" sz="1200" i="1">
                <a:solidFill>
                  <a:schemeClr val="dk1"/>
                </a:solidFill>
                <a:latin typeface="Arial"/>
                <a:ea typeface="Arial"/>
                <a:cs typeface="Arial"/>
                <a:sym typeface="Arial"/>
              </a:rPr>
              <a:t>Co-designed and monitored with the </a:t>
            </a:r>
            <a:r>
              <a:rPr lang="en-US" sz="1200" i="1">
                <a:solidFill>
                  <a:schemeClr val="dk1"/>
                </a:solidFill>
                <a:latin typeface="Verdana"/>
                <a:ea typeface="Verdana"/>
                <a:cs typeface="Verdana"/>
                <a:sym typeface="Verdana"/>
              </a:rPr>
              <a:t>communities</a:t>
            </a:r>
            <a:r>
              <a:rPr lang="en-US" sz="1200" i="1">
                <a:solidFill>
                  <a:schemeClr val="dk1"/>
                </a:solidFill>
                <a:latin typeface="Arial"/>
                <a:ea typeface="Arial"/>
                <a:cs typeface="Arial"/>
                <a:sym typeface="Arial"/>
              </a:rPr>
              <a:t> we serve. Platform figures as of June 2026.</a:t>
            </a:r>
            <a:endParaRPr sz="1200">
              <a:solidFill>
                <a:schemeClr val="dk1"/>
              </a:solidFill>
              <a:latin typeface="Arial"/>
              <a:ea typeface="Arial"/>
              <a:cs typeface="Arial"/>
              <a:sym typeface="Arial"/>
            </a:endParaRPr>
          </a:p>
        </p:txBody>
      </p:sp>
      <p:pic>
        <p:nvPicPr>
          <p:cNvPr id="560" name="Google Shape;560;p24" title="1000036825.png"/>
          <p:cNvPicPr preferRelativeResize="0"/>
          <p:nvPr/>
        </p:nvPicPr>
        <p:blipFill rotWithShape="1">
          <a:blip r:embed="rId10">
            <a:alphaModFix/>
          </a:blip>
          <a:srcRect l="-210" t="2365" r="210" b="26181"/>
          <a:stretch/>
        </p:blipFill>
        <p:spPr>
          <a:xfrm>
            <a:off x="1225463" y="2622812"/>
            <a:ext cx="1774001" cy="2827924"/>
          </a:xfrm>
          <a:prstGeom prst="rect">
            <a:avLst/>
          </a:prstGeom>
          <a:noFill/>
          <a:ln>
            <a:noFill/>
          </a:ln>
        </p:spPr>
      </p:pic>
      <p:pic>
        <p:nvPicPr>
          <p:cNvPr id="561" name="Google Shape;561;p24"/>
          <p:cNvPicPr preferRelativeResize="0"/>
          <p:nvPr/>
        </p:nvPicPr>
        <p:blipFill rotWithShape="1">
          <a:blip r:embed="rId11">
            <a:alphaModFix/>
          </a:blip>
          <a:srcRect b="49872"/>
          <a:stretch/>
        </p:blipFill>
        <p:spPr>
          <a:xfrm>
            <a:off x="1024513" y="2309937"/>
            <a:ext cx="2175902" cy="3140808"/>
          </a:xfrm>
          <a:prstGeom prst="rect">
            <a:avLst/>
          </a:prstGeom>
          <a:noFill/>
          <a:ln>
            <a:noFill/>
          </a:ln>
        </p:spPr>
      </p:pic>
      <p:pic>
        <p:nvPicPr>
          <p:cNvPr id="562" name="Google Shape;562;p24" title="Screenshot 2025-06-02 at 4.08.01 PM.png"/>
          <p:cNvPicPr preferRelativeResize="0"/>
          <p:nvPr/>
        </p:nvPicPr>
        <p:blipFill rotWithShape="1">
          <a:blip r:embed="rId12">
            <a:alphaModFix/>
          </a:blip>
          <a:srcRect l="249" r="239"/>
          <a:stretch/>
        </p:blipFill>
        <p:spPr>
          <a:xfrm>
            <a:off x="1349556" y="2852403"/>
            <a:ext cx="153900" cy="153300"/>
          </a:xfrm>
          <a:prstGeom prst="ellipse">
            <a:avLst/>
          </a:prstGeom>
          <a:noFill/>
          <a:ln>
            <a:noFill/>
          </a:ln>
          <a:effectLst>
            <a:outerShdw blurRad="103159" dist="34386" dir="5400000" algn="bl" rotWithShape="0">
              <a:srgbClr val="000000">
                <a:alpha val="49411"/>
              </a:srgbClr>
            </a:outerShdw>
          </a:effectLst>
        </p:spPr>
      </p:pic>
      <p:sp>
        <p:nvSpPr>
          <p:cNvPr id="563" name="Google Shape;563;p24"/>
          <p:cNvSpPr/>
          <p:nvPr/>
        </p:nvSpPr>
        <p:spPr>
          <a:xfrm>
            <a:off x="1516338" y="2857715"/>
            <a:ext cx="1287300" cy="1533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64" name="Google Shape;564;p24"/>
          <p:cNvSpPr txBox="1"/>
          <p:nvPr/>
        </p:nvSpPr>
        <p:spPr>
          <a:xfrm>
            <a:off x="1457795" y="2800223"/>
            <a:ext cx="1436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0" i="0" u="none" strike="noStrike" cap="none">
                <a:solidFill>
                  <a:srgbClr val="0F2332"/>
                </a:solidFill>
                <a:latin typeface="Arial"/>
                <a:ea typeface="Arial"/>
                <a:cs typeface="Arial"/>
                <a:sym typeface="Arial"/>
              </a:rPr>
              <a:t>Self-Cav | by NDoH and Audere</a:t>
            </a:r>
            <a:endParaRPr/>
          </a:p>
        </p:txBody>
      </p:sp>
      <p:pic>
        <p:nvPicPr>
          <p:cNvPr id="565" name="Google Shape;565;p24" title="Untitled design (23).png"/>
          <p:cNvPicPr preferRelativeResize="0"/>
          <p:nvPr/>
        </p:nvPicPr>
        <p:blipFill rotWithShape="1">
          <a:blip r:embed="rId13">
            <a:alphaModFix/>
          </a:blip>
          <a:srcRect t="140" b="130"/>
          <a:stretch/>
        </p:blipFill>
        <p:spPr>
          <a:xfrm>
            <a:off x="315416" y="3258929"/>
            <a:ext cx="646800" cy="645300"/>
          </a:xfrm>
          <a:prstGeom prst="ellipse">
            <a:avLst/>
          </a:prstGeom>
          <a:noFill/>
          <a:ln>
            <a:noFill/>
          </a:ln>
          <a:effectLst>
            <a:outerShdw blurRad="83311" dist="27770" dir="5400000" algn="bl" rotWithShape="0">
              <a:srgbClr val="000000">
                <a:alpha val="48627"/>
              </a:srgbClr>
            </a:outerShdw>
          </a:effectLst>
        </p:spPr>
      </p:pic>
      <p:pic>
        <p:nvPicPr>
          <p:cNvPr id="566" name="Google Shape;566;p24" title="WhatsApp Image 2025-05-13 at 06.14.52.jpeg"/>
          <p:cNvPicPr preferRelativeResize="0"/>
          <p:nvPr/>
        </p:nvPicPr>
        <p:blipFill rotWithShape="1">
          <a:blip r:embed="rId14">
            <a:alphaModFix/>
          </a:blip>
          <a:srcRect t="524" b="515"/>
          <a:stretch/>
        </p:blipFill>
        <p:spPr>
          <a:xfrm>
            <a:off x="315397" y="2528096"/>
            <a:ext cx="646800" cy="645300"/>
          </a:xfrm>
          <a:prstGeom prst="ellipse">
            <a:avLst/>
          </a:prstGeom>
          <a:noFill/>
          <a:ln>
            <a:noFill/>
          </a:ln>
          <a:effectLst>
            <a:outerShdw blurRad="83311" dist="27770" dir="5400000" algn="bl" rotWithShape="0">
              <a:srgbClr val="000000">
                <a:alpha val="48627"/>
              </a:srgbClr>
            </a:outerShdw>
          </a:effectLst>
        </p:spPr>
      </p:pic>
      <p:pic>
        <p:nvPicPr>
          <p:cNvPr id="567" name="Google Shape;567;p24" descr="Setshwantsho:Flag of Mozambique (1974–1975).svg - Wikipedia"/>
          <p:cNvPicPr preferRelativeResize="0"/>
          <p:nvPr/>
        </p:nvPicPr>
        <p:blipFill rotWithShape="1">
          <a:blip r:embed="rId15">
            <a:alphaModFix/>
          </a:blip>
          <a:srcRect l="18750" r="18750"/>
          <a:stretch/>
        </p:blipFill>
        <p:spPr>
          <a:xfrm>
            <a:off x="315405" y="4722349"/>
            <a:ext cx="646800" cy="646800"/>
          </a:xfrm>
          <a:prstGeom prst="ellipse">
            <a:avLst/>
          </a:prstGeom>
          <a:noFill/>
          <a:ln>
            <a:noFill/>
          </a:ln>
          <a:effectLst>
            <a:outerShdw blurRad="135690" dist="45230" dir="5400000" algn="bl" rotWithShape="0">
              <a:srgbClr val="000000">
                <a:alpha val="48627"/>
              </a:srgbClr>
            </a:outerShdw>
          </a:effectLst>
        </p:spPr>
      </p:pic>
      <p:pic>
        <p:nvPicPr>
          <p:cNvPr id="568" name="Google Shape;568;p24"/>
          <p:cNvPicPr preferRelativeResize="0"/>
          <p:nvPr/>
        </p:nvPicPr>
        <p:blipFill rotWithShape="1">
          <a:blip r:embed="rId16">
            <a:alphaModFix/>
          </a:blip>
          <a:srcRect b="17040"/>
          <a:stretch/>
        </p:blipFill>
        <p:spPr>
          <a:xfrm>
            <a:off x="10064500" y="2582099"/>
            <a:ext cx="1572733" cy="1824466"/>
          </a:xfrm>
          <a:prstGeom prst="rect">
            <a:avLst/>
          </a:prstGeom>
          <a:noFill/>
          <a:ln>
            <a:noFill/>
          </a:ln>
          <a:effectLst>
            <a:outerShdw blurRad="76200" dist="25400" dir="5400000" algn="bl" rotWithShape="0">
              <a:srgbClr val="000000">
                <a:alpha val="50196"/>
              </a:srgbClr>
            </a:outerShdw>
          </a:effectLst>
        </p:spPr>
      </p:pic>
      <p:pic>
        <p:nvPicPr>
          <p:cNvPr id="569" name="Google Shape;569;p24"/>
          <p:cNvPicPr preferRelativeResize="0"/>
          <p:nvPr/>
        </p:nvPicPr>
        <p:blipFill rotWithShape="1">
          <a:blip r:embed="rId17">
            <a:alphaModFix/>
          </a:blip>
          <a:srcRect/>
          <a:stretch/>
        </p:blipFill>
        <p:spPr>
          <a:xfrm>
            <a:off x="315405" y="3989762"/>
            <a:ext cx="646800" cy="646800"/>
          </a:xfrm>
          <a:prstGeom prst="ellipse">
            <a:avLst/>
          </a:prstGeom>
          <a:noFill/>
          <a:ln>
            <a:noFill/>
          </a:ln>
          <a:effectLst>
            <a:outerShdw blurRad="83311" dist="27771" dir="5400000" algn="bl" rotWithShape="0">
              <a:srgbClr val="000000">
                <a:alpha val="50196"/>
              </a:srgbClr>
            </a:outerShdw>
          </a:effectLst>
        </p:spPr>
      </p:pic>
      <p:pic>
        <p:nvPicPr>
          <p:cNvPr id="570" name="Google Shape;570;p24" descr="preencoded.png"/>
          <p:cNvPicPr preferRelativeResize="0"/>
          <p:nvPr/>
        </p:nvPicPr>
        <p:blipFill rotWithShape="1">
          <a:blip r:embed="rId18">
            <a:alphaModFix/>
          </a:blip>
          <a:srcRect/>
          <a:stretch/>
        </p:blipFill>
        <p:spPr>
          <a:xfrm>
            <a:off x="1770160" y="1933752"/>
            <a:ext cx="452533" cy="452534"/>
          </a:xfrm>
          <a:prstGeom prst="rect">
            <a:avLst/>
          </a:prstGeom>
          <a:noFill/>
          <a:ln>
            <a:noFill/>
          </a:ln>
        </p:spPr>
      </p:pic>
      <p:pic>
        <p:nvPicPr>
          <p:cNvPr id="571" name="Google Shape;571;p24" title="Audere Africa Logo Indigo 2 .png"/>
          <p:cNvPicPr preferRelativeResize="0"/>
          <p:nvPr/>
        </p:nvPicPr>
        <p:blipFill rotWithShape="1">
          <a:blip r:embed="rId19">
            <a:alphaModFix/>
          </a:blip>
          <a:srcRect/>
          <a:stretch/>
        </p:blipFill>
        <p:spPr>
          <a:xfrm>
            <a:off x="8543512" y="6413007"/>
            <a:ext cx="895012" cy="365767"/>
          </a:xfrm>
          <a:prstGeom prst="rect">
            <a:avLst/>
          </a:prstGeom>
          <a:noFill/>
          <a:ln>
            <a:noFill/>
          </a:ln>
        </p:spPr>
      </p:pic>
      <p:pic>
        <p:nvPicPr>
          <p:cNvPr id="572" name="Google Shape;572;p24"/>
          <p:cNvPicPr preferRelativeResize="0"/>
          <p:nvPr/>
        </p:nvPicPr>
        <p:blipFill rotWithShape="1">
          <a:blip r:embed="rId20">
            <a:alphaModFix/>
          </a:blip>
          <a:srcRect/>
          <a:stretch/>
        </p:blipFill>
        <p:spPr>
          <a:xfrm>
            <a:off x="7711612" y="6473965"/>
            <a:ext cx="720946" cy="253636"/>
          </a:xfrm>
          <a:prstGeom prst="rect">
            <a:avLst/>
          </a:prstGeom>
          <a:noFill/>
          <a:ln>
            <a:noFill/>
          </a:ln>
        </p:spPr>
      </p:pic>
      <p:pic>
        <p:nvPicPr>
          <p:cNvPr id="573" name="Google Shape;573;p24"/>
          <p:cNvPicPr preferRelativeResize="0"/>
          <p:nvPr/>
        </p:nvPicPr>
        <p:blipFill rotWithShape="1">
          <a:blip r:embed="rId21">
            <a:alphaModFix/>
          </a:blip>
          <a:srcRect/>
          <a:stretch/>
        </p:blipFill>
        <p:spPr>
          <a:xfrm>
            <a:off x="6345690" y="6507965"/>
            <a:ext cx="1254967" cy="179885"/>
          </a:xfrm>
          <a:prstGeom prst="rect">
            <a:avLst/>
          </a:prstGeom>
          <a:noFill/>
          <a:ln>
            <a:noFill/>
          </a:ln>
        </p:spPr>
      </p:pic>
      <p:pic>
        <p:nvPicPr>
          <p:cNvPr id="574" name="Google Shape;574;p24"/>
          <p:cNvPicPr preferRelativeResize="0"/>
          <p:nvPr/>
        </p:nvPicPr>
        <p:blipFill rotWithShape="1">
          <a:blip r:embed="rId22">
            <a:alphaModFix/>
          </a:blip>
          <a:srcRect l="21055" t="1394" r="21622" b="3104"/>
          <a:stretch/>
        </p:blipFill>
        <p:spPr>
          <a:xfrm>
            <a:off x="5942125" y="6413006"/>
            <a:ext cx="292600" cy="32499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25"/>
          <p:cNvSpPr txBox="1">
            <a:spLocks noGrp="1"/>
          </p:cNvSpPr>
          <p:nvPr>
            <p:ph type="title"/>
          </p:nvPr>
        </p:nvSpPr>
        <p:spPr>
          <a:xfrm>
            <a:off x="1505415" y="0"/>
            <a:ext cx="10553236" cy="1463279"/>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2"/>
              </a:buClr>
              <a:buSzPts val="3200"/>
              <a:buFont typeface="Verdana"/>
              <a:buNone/>
            </a:pPr>
            <a:r>
              <a:rPr lang="en-US" sz="3200" dirty="0"/>
              <a:t>Gender-based Violence: upstream signal behind access to HIV services</a:t>
            </a:r>
            <a:br>
              <a:rPr lang="en-US" sz="3200" dirty="0"/>
            </a:br>
            <a:endParaRPr sz="3200" dirty="0"/>
          </a:p>
        </p:txBody>
      </p:sp>
      <p:sp>
        <p:nvSpPr>
          <p:cNvPr id="580" name="Google Shape;580;p25"/>
          <p:cNvSpPr/>
          <p:nvPr/>
        </p:nvSpPr>
        <p:spPr>
          <a:xfrm>
            <a:off x="2619374" y="809625"/>
            <a:ext cx="9439275" cy="123557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i="1">
                <a:solidFill>
                  <a:schemeClr val="accent1"/>
                </a:solidFill>
                <a:latin typeface="Verdana"/>
                <a:ea typeface="Verdana"/>
                <a:cs typeface="Verdana"/>
                <a:sym typeface="Verdana"/>
              </a:rPr>
              <a:t>The AI companion surfaces gender-based violence that clinics may not see, and the downstream HIV, SRH, and mental-health need it carries, including greater demand for long-acting PrEP (LEN).</a:t>
            </a:r>
            <a:endParaRPr/>
          </a:p>
        </p:txBody>
      </p:sp>
      <p:sp>
        <p:nvSpPr>
          <p:cNvPr id="581" name="Google Shape;581;p25"/>
          <p:cNvSpPr/>
          <p:nvPr/>
        </p:nvSpPr>
        <p:spPr>
          <a:xfrm>
            <a:off x="645840" y="1805414"/>
            <a:ext cx="3291900" cy="29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400"/>
              <a:buFont typeface="Arial"/>
              <a:buNone/>
            </a:pPr>
            <a:r>
              <a:rPr lang="en-US" sz="1400" b="1">
                <a:solidFill>
                  <a:srgbClr val="0F2332"/>
                </a:solidFill>
                <a:latin typeface="Arial"/>
                <a:ea typeface="Arial"/>
                <a:cs typeface="Arial"/>
                <a:sym typeface="Arial"/>
              </a:rPr>
              <a:t>THE UPSTREAM SIGNAL</a:t>
            </a:r>
            <a:endParaRPr sz="1400">
              <a:solidFill>
                <a:schemeClr val="dk1"/>
              </a:solidFill>
              <a:latin typeface="Arial"/>
              <a:ea typeface="Arial"/>
              <a:cs typeface="Arial"/>
              <a:sym typeface="Arial"/>
            </a:endParaRPr>
          </a:p>
        </p:txBody>
      </p:sp>
      <p:sp>
        <p:nvSpPr>
          <p:cNvPr id="582" name="Google Shape;582;p25"/>
          <p:cNvSpPr/>
          <p:nvPr/>
        </p:nvSpPr>
        <p:spPr>
          <a:xfrm>
            <a:off x="4871012" y="1805414"/>
            <a:ext cx="6766500" cy="29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400"/>
              <a:buFont typeface="Arial"/>
              <a:buNone/>
            </a:pPr>
            <a:r>
              <a:rPr lang="en-US" sz="1400" b="1">
                <a:solidFill>
                  <a:srgbClr val="0F2332"/>
                </a:solidFill>
                <a:latin typeface="Arial"/>
                <a:ea typeface="Arial"/>
                <a:cs typeface="Arial"/>
                <a:sym typeface="Arial"/>
              </a:rPr>
              <a:t>DOWNSTREAM HEALTH IMPACTS</a:t>
            </a:r>
            <a:endParaRPr sz="1400">
              <a:solidFill>
                <a:schemeClr val="dk1"/>
              </a:solidFill>
              <a:latin typeface="Arial"/>
              <a:ea typeface="Arial"/>
              <a:cs typeface="Arial"/>
              <a:sym typeface="Arial"/>
            </a:endParaRPr>
          </a:p>
        </p:txBody>
      </p:sp>
      <p:sp>
        <p:nvSpPr>
          <p:cNvPr id="583" name="Google Shape;583;p25"/>
          <p:cNvSpPr/>
          <p:nvPr/>
        </p:nvSpPr>
        <p:spPr>
          <a:xfrm>
            <a:off x="548640" y="2164461"/>
            <a:ext cx="3389100" cy="3340800"/>
          </a:xfrm>
          <a:prstGeom prst="roundRect">
            <a:avLst>
              <a:gd name="adj" fmla="val 1825"/>
            </a:avLst>
          </a:prstGeom>
          <a:solidFill>
            <a:schemeClr val="accent1"/>
          </a:solidFill>
          <a:ln>
            <a:noFill/>
          </a:ln>
          <a:effectLst>
            <a:outerShdw blurRad="84667" dist="25400" dir="5400000" algn="bl" rotWithShape="0">
              <a:srgbClr val="000000">
                <a:alpha val="10196"/>
              </a:srgbClr>
            </a:outerShdw>
          </a:effectLst>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lt2"/>
              </a:solidFill>
              <a:latin typeface="Arial"/>
              <a:ea typeface="Arial"/>
              <a:cs typeface="Arial"/>
              <a:sym typeface="Arial"/>
            </a:endParaRPr>
          </a:p>
        </p:txBody>
      </p:sp>
      <p:sp>
        <p:nvSpPr>
          <p:cNvPr id="584" name="Google Shape;584;p25"/>
          <p:cNvSpPr/>
          <p:nvPr/>
        </p:nvSpPr>
        <p:spPr>
          <a:xfrm>
            <a:off x="816864" y="2432685"/>
            <a:ext cx="2852700" cy="756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4500"/>
              <a:buFont typeface="Arial"/>
              <a:buNone/>
            </a:pPr>
            <a:r>
              <a:rPr lang="en-US" sz="4500" b="1">
                <a:solidFill>
                  <a:srgbClr val="FFFFFF"/>
                </a:solidFill>
                <a:latin typeface="Arial"/>
                <a:ea typeface="Arial"/>
                <a:cs typeface="Arial"/>
                <a:sym typeface="Arial"/>
              </a:rPr>
              <a:t>1 in 10</a:t>
            </a:r>
            <a:endParaRPr sz="4500">
              <a:solidFill>
                <a:schemeClr val="dk1"/>
              </a:solidFill>
              <a:latin typeface="Arial"/>
              <a:ea typeface="Arial"/>
              <a:cs typeface="Arial"/>
              <a:sym typeface="Arial"/>
            </a:endParaRPr>
          </a:p>
        </p:txBody>
      </p:sp>
      <p:sp>
        <p:nvSpPr>
          <p:cNvPr id="585" name="Google Shape;585;p25"/>
          <p:cNvSpPr/>
          <p:nvPr/>
        </p:nvSpPr>
        <p:spPr>
          <a:xfrm>
            <a:off x="816864" y="3212973"/>
            <a:ext cx="2852700" cy="6096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DDE6F2"/>
              </a:buClr>
              <a:buSzPts val="1500"/>
              <a:buFont typeface="Arial"/>
              <a:buNone/>
            </a:pPr>
            <a:r>
              <a:rPr lang="en-US" sz="1500" b="1">
                <a:solidFill>
                  <a:srgbClr val="DDE6F2"/>
                </a:solidFill>
                <a:latin typeface="Arial"/>
                <a:ea typeface="Arial"/>
                <a:cs typeface="Arial"/>
                <a:sym typeface="Arial"/>
              </a:rPr>
              <a:t>engaged clients surface a GBV indicator in conversation</a:t>
            </a:r>
            <a:endParaRPr sz="1500">
              <a:solidFill>
                <a:schemeClr val="dk1"/>
              </a:solidFill>
              <a:latin typeface="Arial"/>
              <a:ea typeface="Arial"/>
              <a:cs typeface="Arial"/>
              <a:sym typeface="Arial"/>
            </a:endParaRPr>
          </a:p>
        </p:txBody>
      </p:sp>
      <p:sp>
        <p:nvSpPr>
          <p:cNvPr id="586" name="Google Shape;586;p25"/>
          <p:cNvSpPr/>
          <p:nvPr/>
        </p:nvSpPr>
        <p:spPr>
          <a:xfrm>
            <a:off x="816864" y="3895725"/>
            <a:ext cx="2852700" cy="95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9C7DE"/>
              </a:buClr>
              <a:buSzPts val="1200"/>
              <a:buFont typeface="Arial"/>
              <a:buNone/>
            </a:pPr>
            <a:r>
              <a:rPr lang="en-US" sz="1200" i="1">
                <a:solidFill>
                  <a:srgbClr val="B9C7DE"/>
                </a:solidFill>
                <a:latin typeface="Arial"/>
                <a:ea typeface="Arial"/>
                <a:cs typeface="Arial"/>
                <a:sym typeface="Arial"/>
              </a:rPr>
              <a:t>9.5% of (~60k at analysis time, March’26)</a:t>
            </a:r>
            <a:br>
              <a:rPr lang="en-US" sz="1200" i="1">
                <a:solidFill>
                  <a:srgbClr val="B9C7DE"/>
                </a:solidFill>
                <a:latin typeface="Arial"/>
                <a:ea typeface="Arial"/>
                <a:cs typeface="Arial"/>
                <a:sym typeface="Arial"/>
              </a:rPr>
            </a:br>
            <a:endParaRPr sz="120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B9C7DE"/>
              </a:buClr>
              <a:buSzPts val="1200"/>
              <a:buFont typeface="Arial"/>
              <a:buNone/>
            </a:pPr>
            <a:r>
              <a:rPr lang="en-US" sz="1200" i="1">
                <a:solidFill>
                  <a:srgbClr val="B9C7DE"/>
                </a:solidFill>
                <a:latin typeface="Arial"/>
                <a:ea typeface="Arial"/>
                <a:cs typeface="Arial"/>
                <a:sym typeface="Arial"/>
              </a:rPr>
              <a:t>Highest in young women: 14.8% of ages 12 to 17; 11.9% of all women (known gender).</a:t>
            </a:r>
            <a:endParaRPr sz="1200">
              <a:solidFill>
                <a:schemeClr val="dk1"/>
              </a:solidFill>
              <a:latin typeface="Arial"/>
              <a:ea typeface="Arial"/>
              <a:cs typeface="Arial"/>
              <a:sym typeface="Arial"/>
            </a:endParaRPr>
          </a:p>
        </p:txBody>
      </p:sp>
      <p:sp>
        <p:nvSpPr>
          <p:cNvPr id="587" name="Google Shape;587;p25"/>
          <p:cNvSpPr/>
          <p:nvPr/>
        </p:nvSpPr>
        <p:spPr>
          <a:xfrm>
            <a:off x="816864" y="4895469"/>
            <a:ext cx="2852700" cy="5121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FFFFFF"/>
              </a:buClr>
              <a:buSzPts val="1300"/>
              <a:buFont typeface="Arial"/>
              <a:buNone/>
            </a:pPr>
            <a:r>
              <a:rPr lang="en-US" sz="1300" b="1">
                <a:solidFill>
                  <a:srgbClr val="FFFFFF"/>
                </a:solidFill>
                <a:latin typeface="Arial"/>
                <a:ea typeface="Arial"/>
                <a:cs typeface="Arial"/>
                <a:sym typeface="Arial"/>
              </a:rPr>
              <a:t>A private, judgement-free space surfaces what clinics may miss.</a:t>
            </a:r>
            <a:endParaRPr sz="1300">
              <a:solidFill>
                <a:schemeClr val="dk1"/>
              </a:solidFill>
              <a:latin typeface="Arial"/>
              <a:ea typeface="Arial"/>
              <a:cs typeface="Arial"/>
              <a:sym typeface="Arial"/>
            </a:endParaRPr>
          </a:p>
        </p:txBody>
      </p:sp>
      <p:pic>
        <p:nvPicPr>
          <p:cNvPr id="588" name="Google Shape;588;p25" descr="preencoded.png"/>
          <p:cNvPicPr preferRelativeResize="0"/>
          <p:nvPr/>
        </p:nvPicPr>
        <p:blipFill rotWithShape="1">
          <a:blip r:embed="rId3">
            <a:alphaModFix/>
          </a:blip>
          <a:srcRect/>
          <a:stretch/>
        </p:blipFill>
        <p:spPr>
          <a:xfrm>
            <a:off x="4072128" y="3529965"/>
            <a:ext cx="560832" cy="560832"/>
          </a:xfrm>
          <a:prstGeom prst="rect">
            <a:avLst/>
          </a:prstGeom>
          <a:noFill/>
          <a:ln>
            <a:noFill/>
          </a:ln>
        </p:spPr>
      </p:pic>
      <p:sp>
        <p:nvSpPr>
          <p:cNvPr id="589" name="Google Shape;589;p25"/>
          <p:cNvSpPr/>
          <p:nvPr/>
        </p:nvSpPr>
        <p:spPr>
          <a:xfrm>
            <a:off x="4876800" y="2164461"/>
            <a:ext cx="3316500" cy="1560300"/>
          </a:xfrm>
          <a:prstGeom prst="roundRect">
            <a:avLst>
              <a:gd name="adj" fmla="val 3906"/>
            </a:avLst>
          </a:prstGeom>
          <a:solidFill>
            <a:srgbClr val="EFEFEF"/>
          </a:solidFill>
          <a:ln>
            <a:noFill/>
          </a:ln>
          <a:effectLst>
            <a:outerShdw blurRad="84667" dist="25400" dir="5400000" algn="bl" rotWithShape="0">
              <a:srgbClr val="000000">
                <a:alpha val="10196"/>
              </a:srgbClr>
            </a:outerShdw>
          </a:effectLst>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90" name="Google Shape;590;p25" descr="preencoded.png"/>
          <p:cNvPicPr preferRelativeResize="0"/>
          <p:nvPr/>
        </p:nvPicPr>
        <p:blipFill rotWithShape="1">
          <a:blip r:embed="rId4">
            <a:alphaModFix/>
          </a:blip>
          <a:srcRect/>
          <a:stretch/>
        </p:blipFill>
        <p:spPr>
          <a:xfrm>
            <a:off x="5096256" y="2383917"/>
            <a:ext cx="316992" cy="316992"/>
          </a:xfrm>
          <a:prstGeom prst="rect">
            <a:avLst/>
          </a:prstGeom>
          <a:noFill/>
          <a:ln>
            <a:noFill/>
          </a:ln>
        </p:spPr>
      </p:pic>
      <p:sp>
        <p:nvSpPr>
          <p:cNvPr id="591" name="Google Shape;591;p25"/>
          <p:cNvSpPr/>
          <p:nvPr/>
        </p:nvSpPr>
        <p:spPr>
          <a:xfrm>
            <a:off x="5510784" y="2359533"/>
            <a:ext cx="2511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SRH barriers</a:t>
            </a:r>
            <a:endParaRPr sz="1600">
              <a:solidFill>
                <a:schemeClr val="dk1"/>
              </a:solidFill>
              <a:latin typeface="Arial"/>
              <a:ea typeface="Arial"/>
              <a:cs typeface="Arial"/>
              <a:sym typeface="Arial"/>
            </a:endParaRPr>
          </a:p>
        </p:txBody>
      </p:sp>
      <p:sp>
        <p:nvSpPr>
          <p:cNvPr id="592" name="Google Shape;592;p25"/>
          <p:cNvSpPr/>
          <p:nvPr/>
        </p:nvSpPr>
        <p:spPr>
          <a:xfrm>
            <a:off x="5096256" y="2774061"/>
            <a:ext cx="1219200" cy="731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3600"/>
              <a:buFont typeface="Arial"/>
              <a:buNone/>
            </a:pPr>
            <a:r>
              <a:rPr lang="en-US" sz="3600" b="1">
                <a:solidFill>
                  <a:srgbClr val="0F2332"/>
                </a:solidFill>
                <a:latin typeface="Arial"/>
                <a:ea typeface="Arial"/>
                <a:cs typeface="Arial"/>
                <a:sym typeface="Arial"/>
              </a:rPr>
              <a:t>~8x</a:t>
            </a:r>
            <a:endParaRPr sz="3600">
              <a:solidFill>
                <a:schemeClr val="dk1"/>
              </a:solidFill>
              <a:latin typeface="Arial"/>
              <a:ea typeface="Arial"/>
              <a:cs typeface="Arial"/>
              <a:sym typeface="Arial"/>
            </a:endParaRPr>
          </a:p>
        </p:txBody>
      </p:sp>
      <p:sp>
        <p:nvSpPr>
          <p:cNvPr id="593" name="Google Shape;593;p25"/>
          <p:cNvSpPr/>
          <p:nvPr/>
        </p:nvSpPr>
        <p:spPr>
          <a:xfrm>
            <a:off x="6291072" y="2774061"/>
            <a:ext cx="1706700" cy="8049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6C6C6C"/>
              </a:buClr>
              <a:buSzPts val="1100"/>
              <a:buFont typeface="Arial"/>
              <a:buNone/>
            </a:pPr>
            <a:r>
              <a:rPr lang="en-US" sz="1400">
                <a:solidFill>
                  <a:srgbClr val="6C6C6C"/>
                </a:solidFill>
                <a:latin typeface="Arial"/>
                <a:ea typeface="Arial"/>
                <a:cs typeface="Arial"/>
                <a:sym typeface="Arial"/>
              </a:rPr>
              <a:t>barrier to condom use; </a:t>
            </a:r>
            <a:r>
              <a:rPr lang="en-US" sz="1400" u="sng">
                <a:solidFill>
                  <a:srgbClr val="6C6C6C"/>
                </a:solidFill>
                <a:latin typeface="Arial"/>
                <a:ea typeface="Arial"/>
                <a:cs typeface="Arial"/>
                <a:sym typeface="Arial"/>
              </a:rPr>
              <a:t>partner refusal is the top reason</a:t>
            </a:r>
            <a:endParaRPr sz="1400" u="sng">
              <a:solidFill>
                <a:schemeClr val="dk1"/>
              </a:solidFill>
              <a:latin typeface="Arial"/>
              <a:ea typeface="Arial"/>
              <a:cs typeface="Arial"/>
              <a:sym typeface="Arial"/>
            </a:endParaRPr>
          </a:p>
        </p:txBody>
      </p:sp>
      <p:sp>
        <p:nvSpPr>
          <p:cNvPr id="594" name="Google Shape;594;p25"/>
          <p:cNvSpPr/>
          <p:nvPr/>
        </p:nvSpPr>
        <p:spPr>
          <a:xfrm>
            <a:off x="8363712" y="2164461"/>
            <a:ext cx="3316500" cy="1560300"/>
          </a:xfrm>
          <a:prstGeom prst="roundRect">
            <a:avLst>
              <a:gd name="adj" fmla="val 3906"/>
            </a:avLst>
          </a:prstGeom>
          <a:solidFill>
            <a:srgbClr val="EFEFEF"/>
          </a:solidFill>
          <a:ln>
            <a:noFill/>
          </a:ln>
          <a:effectLst>
            <a:outerShdw blurRad="84667" dist="25400" dir="5400000" algn="bl" rotWithShape="0">
              <a:srgbClr val="000000">
                <a:alpha val="10196"/>
              </a:srgbClr>
            </a:outerShdw>
          </a:effectLst>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595" name="Google Shape;595;p25" descr="preencoded.png"/>
          <p:cNvPicPr preferRelativeResize="0"/>
          <p:nvPr/>
        </p:nvPicPr>
        <p:blipFill rotWithShape="1">
          <a:blip r:embed="rId5">
            <a:alphaModFix/>
          </a:blip>
          <a:srcRect/>
          <a:stretch/>
        </p:blipFill>
        <p:spPr>
          <a:xfrm>
            <a:off x="8583168" y="2383917"/>
            <a:ext cx="316992" cy="316992"/>
          </a:xfrm>
          <a:prstGeom prst="rect">
            <a:avLst/>
          </a:prstGeom>
          <a:noFill/>
          <a:ln>
            <a:noFill/>
          </a:ln>
        </p:spPr>
      </p:pic>
      <p:sp>
        <p:nvSpPr>
          <p:cNvPr id="596" name="Google Shape;596;p25"/>
          <p:cNvSpPr/>
          <p:nvPr/>
        </p:nvSpPr>
        <p:spPr>
          <a:xfrm>
            <a:off x="8997696" y="2359533"/>
            <a:ext cx="2511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HIV exposure</a:t>
            </a:r>
            <a:endParaRPr sz="1600">
              <a:solidFill>
                <a:schemeClr val="dk1"/>
              </a:solidFill>
              <a:latin typeface="Arial"/>
              <a:ea typeface="Arial"/>
              <a:cs typeface="Arial"/>
              <a:sym typeface="Arial"/>
            </a:endParaRPr>
          </a:p>
        </p:txBody>
      </p:sp>
      <p:sp>
        <p:nvSpPr>
          <p:cNvPr id="597" name="Google Shape;597;p25"/>
          <p:cNvSpPr/>
          <p:nvPr/>
        </p:nvSpPr>
        <p:spPr>
          <a:xfrm>
            <a:off x="8583168" y="2774061"/>
            <a:ext cx="1219200" cy="731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3600"/>
              <a:buFont typeface="Arial"/>
              <a:buNone/>
            </a:pPr>
            <a:r>
              <a:rPr lang="en-US" sz="3600" b="1">
                <a:solidFill>
                  <a:srgbClr val="0F2332"/>
                </a:solidFill>
                <a:latin typeface="Arial"/>
                <a:ea typeface="Arial"/>
                <a:cs typeface="Arial"/>
                <a:sym typeface="Arial"/>
              </a:rPr>
              <a:t>2.6x</a:t>
            </a:r>
            <a:endParaRPr sz="3600">
              <a:solidFill>
                <a:schemeClr val="dk1"/>
              </a:solidFill>
              <a:latin typeface="Arial"/>
              <a:ea typeface="Arial"/>
              <a:cs typeface="Arial"/>
              <a:sym typeface="Arial"/>
            </a:endParaRPr>
          </a:p>
        </p:txBody>
      </p:sp>
      <p:sp>
        <p:nvSpPr>
          <p:cNvPr id="598" name="Google Shape;598;p25"/>
          <p:cNvSpPr/>
          <p:nvPr/>
        </p:nvSpPr>
        <p:spPr>
          <a:xfrm>
            <a:off x="9777984" y="2774061"/>
            <a:ext cx="1706700" cy="8049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6C6C6C"/>
              </a:buClr>
              <a:buSzPts val="1100"/>
              <a:buFont typeface="Arial"/>
              <a:buNone/>
            </a:pPr>
            <a:r>
              <a:rPr lang="en-US" sz="1400">
                <a:solidFill>
                  <a:srgbClr val="6C6C6C"/>
                </a:solidFill>
                <a:latin typeface="Arial"/>
                <a:ea typeface="Arial"/>
                <a:cs typeface="Arial"/>
                <a:sym typeface="Arial"/>
              </a:rPr>
              <a:t>recent exposure 14.3% vs 5.2%; 15x partner concurrency reported vs gen pop</a:t>
            </a:r>
            <a:endParaRPr sz="1400">
              <a:solidFill>
                <a:schemeClr val="dk1"/>
              </a:solidFill>
              <a:latin typeface="Arial"/>
              <a:ea typeface="Arial"/>
              <a:cs typeface="Arial"/>
              <a:sym typeface="Arial"/>
            </a:endParaRPr>
          </a:p>
        </p:txBody>
      </p:sp>
      <p:sp>
        <p:nvSpPr>
          <p:cNvPr id="599" name="Google Shape;599;p25"/>
          <p:cNvSpPr/>
          <p:nvPr/>
        </p:nvSpPr>
        <p:spPr>
          <a:xfrm>
            <a:off x="4876800" y="3944493"/>
            <a:ext cx="3316500" cy="1560300"/>
          </a:xfrm>
          <a:prstGeom prst="roundRect">
            <a:avLst>
              <a:gd name="adj" fmla="val 3906"/>
            </a:avLst>
          </a:prstGeom>
          <a:solidFill>
            <a:srgbClr val="EFEFEF"/>
          </a:solidFill>
          <a:ln>
            <a:noFill/>
          </a:ln>
          <a:effectLst>
            <a:outerShdw blurRad="84667" dist="25400" dir="5400000" algn="bl" rotWithShape="0">
              <a:srgbClr val="000000">
                <a:alpha val="10196"/>
              </a:srgbClr>
            </a:outerShdw>
          </a:effectLst>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600" name="Google Shape;600;p25" descr="preencoded.png"/>
          <p:cNvPicPr preferRelativeResize="0"/>
          <p:nvPr/>
        </p:nvPicPr>
        <p:blipFill rotWithShape="1">
          <a:blip r:embed="rId6">
            <a:alphaModFix/>
          </a:blip>
          <a:srcRect/>
          <a:stretch/>
        </p:blipFill>
        <p:spPr>
          <a:xfrm>
            <a:off x="5096256" y="4163949"/>
            <a:ext cx="316992" cy="316992"/>
          </a:xfrm>
          <a:prstGeom prst="rect">
            <a:avLst/>
          </a:prstGeom>
          <a:noFill/>
          <a:ln>
            <a:noFill/>
          </a:ln>
        </p:spPr>
      </p:pic>
      <p:sp>
        <p:nvSpPr>
          <p:cNvPr id="601" name="Google Shape;601;p25"/>
          <p:cNvSpPr/>
          <p:nvPr/>
        </p:nvSpPr>
        <p:spPr>
          <a:xfrm>
            <a:off x="5510784" y="4139565"/>
            <a:ext cx="2511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Mental health</a:t>
            </a:r>
            <a:endParaRPr sz="1600">
              <a:solidFill>
                <a:schemeClr val="dk1"/>
              </a:solidFill>
              <a:latin typeface="Arial"/>
              <a:ea typeface="Arial"/>
              <a:cs typeface="Arial"/>
              <a:sym typeface="Arial"/>
            </a:endParaRPr>
          </a:p>
        </p:txBody>
      </p:sp>
      <p:sp>
        <p:nvSpPr>
          <p:cNvPr id="602" name="Google Shape;602;p25"/>
          <p:cNvSpPr/>
          <p:nvPr/>
        </p:nvSpPr>
        <p:spPr>
          <a:xfrm>
            <a:off x="5096256" y="4554093"/>
            <a:ext cx="1219200" cy="731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3600"/>
              <a:buFont typeface="Arial"/>
              <a:buNone/>
            </a:pPr>
            <a:r>
              <a:rPr lang="en-US" sz="3600" b="1">
                <a:solidFill>
                  <a:srgbClr val="0F2332"/>
                </a:solidFill>
                <a:latin typeface="Arial"/>
                <a:ea typeface="Arial"/>
                <a:cs typeface="Arial"/>
                <a:sym typeface="Arial"/>
              </a:rPr>
              <a:t>4.3x</a:t>
            </a:r>
            <a:endParaRPr sz="3600">
              <a:solidFill>
                <a:schemeClr val="dk1"/>
              </a:solidFill>
              <a:latin typeface="Arial"/>
              <a:ea typeface="Arial"/>
              <a:cs typeface="Arial"/>
              <a:sym typeface="Arial"/>
            </a:endParaRPr>
          </a:p>
        </p:txBody>
      </p:sp>
      <p:sp>
        <p:nvSpPr>
          <p:cNvPr id="603" name="Google Shape;603;p25"/>
          <p:cNvSpPr/>
          <p:nvPr/>
        </p:nvSpPr>
        <p:spPr>
          <a:xfrm>
            <a:off x="6291072" y="4554093"/>
            <a:ext cx="1706700" cy="8049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6C6C6C"/>
              </a:buClr>
              <a:buSzPts val="1100"/>
              <a:buFont typeface="Arial"/>
              <a:buNone/>
            </a:pPr>
            <a:r>
              <a:rPr lang="en-US" sz="1400">
                <a:solidFill>
                  <a:srgbClr val="6C6C6C"/>
                </a:solidFill>
                <a:latin typeface="Arial"/>
                <a:ea typeface="Arial"/>
                <a:cs typeface="Arial"/>
                <a:sym typeface="Arial"/>
              </a:rPr>
              <a:t>suicidal thoughts; counselling advised 47% vs 8% gen pop</a:t>
            </a:r>
            <a:endParaRPr sz="1400">
              <a:solidFill>
                <a:schemeClr val="dk1"/>
              </a:solidFill>
              <a:latin typeface="Arial"/>
              <a:ea typeface="Arial"/>
              <a:cs typeface="Arial"/>
              <a:sym typeface="Arial"/>
            </a:endParaRPr>
          </a:p>
        </p:txBody>
      </p:sp>
      <p:sp>
        <p:nvSpPr>
          <p:cNvPr id="604" name="Google Shape;604;p25"/>
          <p:cNvSpPr/>
          <p:nvPr/>
        </p:nvSpPr>
        <p:spPr>
          <a:xfrm>
            <a:off x="8363712" y="3944493"/>
            <a:ext cx="3316500" cy="1560300"/>
          </a:xfrm>
          <a:prstGeom prst="roundRect">
            <a:avLst>
              <a:gd name="adj" fmla="val 3906"/>
            </a:avLst>
          </a:prstGeom>
          <a:solidFill>
            <a:srgbClr val="D8EFE1"/>
          </a:solidFill>
          <a:ln w="25400" cap="flat" cmpd="sng">
            <a:solidFill>
              <a:srgbClr val="0F2332"/>
            </a:solidFill>
            <a:prstDash val="solid"/>
            <a:round/>
            <a:headEnd type="none" w="sm" len="sm"/>
            <a:tailEnd type="none" w="sm" len="sm"/>
          </a:ln>
          <a:effectLst>
            <a:outerShdw blurRad="84667" dist="25400" dir="5400000" algn="bl" rotWithShape="0">
              <a:srgbClr val="000000">
                <a:alpha val="10196"/>
              </a:srgbClr>
            </a:outerShdw>
          </a:effectLst>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pic>
        <p:nvPicPr>
          <p:cNvPr id="605" name="Google Shape;605;p25" descr="preencoded.png"/>
          <p:cNvPicPr preferRelativeResize="0"/>
          <p:nvPr/>
        </p:nvPicPr>
        <p:blipFill rotWithShape="1">
          <a:blip r:embed="rId7">
            <a:alphaModFix/>
          </a:blip>
          <a:srcRect/>
          <a:stretch/>
        </p:blipFill>
        <p:spPr>
          <a:xfrm>
            <a:off x="8583168" y="4163949"/>
            <a:ext cx="316992" cy="316992"/>
          </a:xfrm>
          <a:prstGeom prst="rect">
            <a:avLst/>
          </a:prstGeom>
          <a:noFill/>
          <a:ln>
            <a:noFill/>
          </a:ln>
        </p:spPr>
      </p:pic>
      <p:sp>
        <p:nvSpPr>
          <p:cNvPr id="606" name="Google Shape;606;p25"/>
          <p:cNvSpPr/>
          <p:nvPr/>
        </p:nvSpPr>
        <p:spPr>
          <a:xfrm>
            <a:off x="8997696" y="4139565"/>
            <a:ext cx="2511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1600"/>
              <a:buFont typeface="Arial"/>
              <a:buNone/>
            </a:pPr>
            <a:r>
              <a:rPr lang="en-US" sz="1600" b="1">
                <a:solidFill>
                  <a:srgbClr val="0F2332"/>
                </a:solidFill>
                <a:latin typeface="Arial"/>
                <a:ea typeface="Arial"/>
                <a:cs typeface="Arial"/>
                <a:sym typeface="Arial"/>
              </a:rPr>
              <a:t>Demand for LEN</a:t>
            </a:r>
            <a:endParaRPr sz="1600">
              <a:solidFill>
                <a:schemeClr val="dk1"/>
              </a:solidFill>
              <a:latin typeface="Arial"/>
              <a:ea typeface="Arial"/>
              <a:cs typeface="Arial"/>
              <a:sym typeface="Arial"/>
            </a:endParaRPr>
          </a:p>
        </p:txBody>
      </p:sp>
      <p:sp>
        <p:nvSpPr>
          <p:cNvPr id="607" name="Google Shape;607;p25"/>
          <p:cNvSpPr/>
          <p:nvPr/>
        </p:nvSpPr>
        <p:spPr>
          <a:xfrm>
            <a:off x="8583168" y="4554093"/>
            <a:ext cx="1219200" cy="731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2332"/>
              </a:buClr>
              <a:buSzPts val="3600"/>
              <a:buFont typeface="Arial"/>
              <a:buNone/>
            </a:pPr>
            <a:r>
              <a:rPr lang="en-US" sz="3600" b="1">
                <a:solidFill>
                  <a:srgbClr val="0F2332"/>
                </a:solidFill>
                <a:latin typeface="Arial"/>
                <a:ea typeface="Arial"/>
                <a:cs typeface="Arial"/>
                <a:sym typeface="Arial"/>
              </a:rPr>
              <a:t>1.7x</a:t>
            </a:r>
            <a:endParaRPr sz="3600">
              <a:solidFill>
                <a:schemeClr val="dk1"/>
              </a:solidFill>
              <a:latin typeface="Arial"/>
              <a:ea typeface="Arial"/>
              <a:cs typeface="Arial"/>
              <a:sym typeface="Arial"/>
            </a:endParaRPr>
          </a:p>
        </p:txBody>
      </p:sp>
      <p:sp>
        <p:nvSpPr>
          <p:cNvPr id="608" name="Google Shape;608;p25"/>
          <p:cNvSpPr/>
          <p:nvPr/>
        </p:nvSpPr>
        <p:spPr>
          <a:xfrm>
            <a:off x="9777984" y="4554093"/>
            <a:ext cx="1706700" cy="8049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F2332"/>
              </a:buClr>
              <a:buSzPts val="1100"/>
              <a:buFont typeface="Arial"/>
              <a:buNone/>
            </a:pPr>
            <a:r>
              <a:rPr lang="en-US" sz="1400">
                <a:solidFill>
                  <a:srgbClr val="0F2332"/>
                </a:solidFill>
                <a:latin typeface="Arial"/>
                <a:ea typeface="Arial"/>
                <a:cs typeface="Arial"/>
                <a:sym typeface="Arial"/>
              </a:rPr>
              <a:t>want injectable PrEP, 10.0% vs 5.9% gen pop: protection a partner cannot control</a:t>
            </a:r>
            <a:endParaRPr sz="1400">
              <a:solidFill>
                <a:schemeClr val="dk1"/>
              </a:solidFill>
              <a:latin typeface="Arial"/>
              <a:ea typeface="Arial"/>
              <a:cs typeface="Arial"/>
              <a:sym typeface="Arial"/>
            </a:endParaRPr>
          </a:p>
        </p:txBody>
      </p:sp>
      <p:sp>
        <p:nvSpPr>
          <p:cNvPr id="609" name="Google Shape;609;p25"/>
          <p:cNvSpPr/>
          <p:nvPr/>
        </p:nvSpPr>
        <p:spPr>
          <a:xfrm>
            <a:off x="548640" y="5566791"/>
            <a:ext cx="11094900" cy="682800"/>
          </a:xfrm>
          <a:prstGeom prst="rect">
            <a:avLst/>
          </a:prstGeom>
          <a:solidFill>
            <a:schemeClr val="accent1"/>
          </a:solidFill>
          <a:ln>
            <a:noFill/>
          </a:ln>
        </p:spPr>
        <p:txBody>
          <a:bodyPr spcFirstLastPara="1" wrap="square" lIns="121900" tIns="60925" rIns="121900" bIns="60925" anchor="t" anchorCtr="0">
            <a:noAutofit/>
          </a:bodyPr>
          <a:lstStyle/>
          <a:p>
            <a:pPr marL="0" marR="0" lvl="0" indent="0" algn="l" rtl="0">
              <a:spcBef>
                <a:spcPts val="0"/>
              </a:spcBef>
              <a:spcAft>
                <a:spcPts val="0"/>
              </a:spcAft>
              <a:buClr>
                <a:schemeClr val="dk1"/>
              </a:buClr>
              <a:buSzPts val="2400"/>
              <a:buFont typeface="Verdana"/>
              <a:buNone/>
            </a:pPr>
            <a:endParaRPr sz="2400">
              <a:solidFill>
                <a:schemeClr val="dk1"/>
              </a:solidFill>
              <a:latin typeface="Arial"/>
              <a:ea typeface="Arial"/>
              <a:cs typeface="Arial"/>
              <a:sym typeface="Arial"/>
            </a:endParaRPr>
          </a:p>
        </p:txBody>
      </p:sp>
      <p:sp>
        <p:nvSpPr>
          <p:cNvPr id="610" name="Google Shape;610;p25"/>
          <p:cNvSpPr/>
          <p:nvPr/>
        </p:nvSpPr>
        <p:spPr>
          <a:xfrm>
            <a:off x="829056" y="5566791"/>
            <a:ext cx="10607100" cy="682800"/>
          </a:xfrm>
          <a:prstGeom prst="rect">
            <a:avLst/>
          </a:prstGeom>
          <a:noFill/>
          <a:ln>
            <a:noFill/>
          </a:ln>
        </p:spPr>
        <p:txBody>
          <a:bodyPr spcFirstLastPara="1" wrap="square" lIns="0" tIns="0" rIns="0" bIns="0" anchor="ctr" anchorCtr="0">
            <a:noAutofit/>
          </a:bodyPr>
          <a:lstStyle/>
          <a:p>
            <a:pPr marL="0" marR="0" lvl="0" indent="0" algn="l" rtl="0">
              <a:lnSpc>
                <a:spcPct val="92000"/>
              </a:lnSpc>
              <a:spcBef>
                <a:spcPts val="0"/>
              </a:spcBef>
              <a:spcAft>
                <a:spcPts val="0"/>
              </a:spcAft>
              <a:buClr>
                <a:srgbClr val="FFFFFF"/>
              </a:buClr>
              <a:buSzPts val="1400"/>
              <a:buFont typeface="Arial"/>
              <a:buNone/>
            </a:pPr>
            <a:r>
              <a:rPr lang="en-US" sz="1400" b="1">
                <a:solidFill>
                  <a:srgbClr val="FFFFFF"/>
                </a:solidFill>
                <a:latin typeface="Arial"/>
                <a:ea typeface="Arial"/>
                <a:cs typeface="Arial"/>
                <a:sym typeface="Arial"/>
              </a:rPr>
              <a:t>They report seeking and uptaking care more, not less: 69.2% reported or confirmed connected to care vs 58.7% in general population. </a:t>
            </a:r>
            <a:r>
              <a:rPr lang="en-US" sz="1400">
                <a:solidFill>
                  <a:srgbClr val="CFE9D9"/>
                </a:solidFill>
                <a:latin typeface="Arial"/>
                <a:ea typeface="Arial"/>
                <a:cs typeface="Arial"/>
                <a:sym typeface="Arial"/>
              </a:rPr>
              <a:t>The companion turns a hidden signal into demand for long-acting PrEP.</a:t>
            </a:r>
            <a:endParaRPr sz="1400">
              <a:solidFill>
                <a:schemeClr val="dk1"/>
              </a:solidFill>
              <a:latin typeface="Arial"/>
              <a:ea typeface="Arial"/>
              <a:cs typeface="Arial"/>
              <a:sym typeface="Arial"/>
            </a:endParaRPr>
          </a:p>
        </p:txBody>
      </p:sp>
      <p:sp>
        <p:nvSpPr>
          <p:cNvPr id="611" name="Google Shape;611;p25"/>
          <p:cNvSpPr/>
          <p:nvPr/>
        </p:nvSpPr>
        <p:spPr>
          <a:xfrm>
            <a:off x="402060" y="6299454"/>
            <a:ext cx="6567317" cy="2928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C1C1C1"/>
              </a:buClr>
              <a:buSzPts val="1000"/>
              <a:buFont typeface="Arial"/>
              <a:buNone/>
            </a:pPr>
            <a:r>
              <a:rPr lang="en-US" sz="1000" i="1">
                <a:solidFill>
                  <a:srgbClr val="7F7F7F"/>
                </a:solidFill>
                <a:latin typeface="Arial"/>
                <a:ea typeface="Arial"/>
                <a:cs typeface="Arial"/>
                <a:sym typeface="Arial"/>
              </a:rPr>
              <a:t>      Source: South Africa programs Coach Mpilo + Self-Cav, powered by Audere Africa’s Self-Care from Anywhere Platform</a:t>
            </a:r>
            <a:endParaRPr sz="1000">
              <a:solidFill>
                <a:srgbClr val="7F7F7F"/>
              </a:solidFill>
              <a:latin typeface="Arial"/>
              <a:ea typeface="Arial"/>
              <a:cs typeface="Arial"/>
              <a:sym typeface="Arial"/>
            </a:endParaRPr>
          </a:p>
        </p:txBody>
      </p:sp>
      <p:pic>
        <p:nvPicPr>
          <p:cNvPr id="612" name="Google Shape;612;p25" title="Audere Africa Logo Indigo 2 .png"/>
          <p:cNvPicPr preferRelativeResize="0"/>
          <p:nvPr/>
        </p:nvPicPr>
        <p:blipFill rotWithShape="1">
          <a:blip r:embed="rId8">
            <a:alphaModFix/>
          </a:blip>
          <a:srcRect/>
          <a:stretch/>
        </p:blipFill>
        <p:spPr>
          <a:xfrm>
            <a:off x="9703949" y="6387412"/>
            <a:ext cx="895012" cy="365767"/>
          </a:xfrm>
          <a:prstGeom prst="rect">
            <a:avLst/>
          </a:prstGeom>
          <a:noFill/>
          <a:ln>
            <a:noFill/>
          </a:ln>
        </p:spPr>
      </p:pic>
      <p:pic>
        <p:nvPicPr>
          <p:cNvPr id="613" name="Google Shape;613;p25"/>
          <p:cNvPicPr preferRelativeResize="0"/>
          <p:nvPr/>
        </p:nvPicPr>
        <p:blipFill rotWithShape="1">
          <a:blip r:embed="rId9">
            <a:alphaModFix/>
          </a:blip>
          <a:srcRect/>
          <a:stretch/>
        </p:blipFill>
        <p:spPr>
          <a:xfrm>
            <a:off x="1959104" y="6575889"/>
            <a:ext cx="472302" cy="215436"/>
          </a:xfrm>
          <a:prstGeom prst="rect">
            <a:avLst/>
          </a:prstGeom>
          <a:noFill/>
          <a:ln>
            <a:noFill/>
          </a:ln>
        </p:spPr>
      </p:pic>
      <p:pic>
        <p:nvPicPr>
          <p:cNvPr id="614" name="Google Shape;614;p25"/>
          <p:cNvPicPr preferRelativeResize="0"/>
          <p:nvPr/>
        </p:nvPicPr>
        <p:blipFill rotWithShape="1">
          <a:blip r:embed="rId10">
            <a:alphaModFix/>
          </a:blip>
          <a:stretch/>
        </p:blipFill>
        <p:spPr>
          <a:xfrm>
            <a:off x="7049611" y="6395958"/>
            <a:ext cx="401866" cy="401866"/>
          </a:xfrm>
          <a:prstGeom prst="rect">
            <a:avLst/>
          </a:prstGeom>
          <a:noFill/>
          <a:ln>
            <a:noFill/>
          </a:ln>
        </p:spPr>
      </p:pic>
      <p:pic>
        <p:nvPicPr>
          <p:cNvPr id="615" name="Google Shape;615;p25"/>
          <p:cNvPicPr preferRelativeResize="0"/>
          <p:nvPr/>
        </p:nvPicPr>
        <p:blipFill rotWithShape="1">
          <a:blip r:embed="rId11">
            <a:alphaModFix/>
          </a:blip>
          <a:srcRect/>
          <a:stretch/>
        </p:blipFill>
        <p:spPr>
          <a:xfrm>
            <a:off x="9192768" y="6387412"/>
            <a:ext cx="420223" cy="395980"/>
          </a:xfrm>
          <a:prstGeom prst="rect">
            <a:avLst/>
          </a:prstGeom>
          <a:noFill/>
          <a:ln>
            <a:noFill/>
          </a:ln>
        </p:spPr>
      </p:pic>
      <p:pic>
        <p:nvPicPr>
          <p:cNvPr id="616" name="Google Shape;616;p25"/>
          <p:cNvPicPr preferRelativeResize="0"/>
          <p:nvPr/>
        </p:nvPicPr>
        <p:blipFill rotWithShape="1">
          <a:blip r:embed="rId12">
            <a:alphaModFix/>
          </a:blip>
          <a:srcRect/>
          <a:stretch/>
        </p:blipFill>
        <p:spPr>
          <a:xfrm>
            <a:off x="3173028" y="6531738"/>
            <a:ext cx="285971" cy="285971"/>
          </a:xfrm>
          <a:prstGeom prst="rect">
            <a:avLst/>
          </a:prstGeom>
          <a:noFill/>
          <a:ln>
            <a:noFill/>
          </a:ln>
        </p:spPr>
      </p:pic>
      <p:pic>
        <p:nvPicPr>
          <p:cNvPr id="617" name="Google Shape;617;p25"/>
          <p:cNvPicPr preferRelativeResize="0"/>
          <p:nvPr/>
        </p:nvPicPr>
        <p:blipFill rotWithShape="1">
          <a:blip r:embed="rId13">
            <a:alphaModFix/>
          </a:blip>
          <a:srcRect/>
          <a:stretch/>
        </p:blipFill>
        <p:spPr>
          <a:xfrm>
            <a:off x="4774160" y="6609231"/>
            <a:ext cx="659856" cy="164964"/>
          </a:xfrm>
          <a:prstGeom prst="rect">
            <a:avLst/>
          </a:prstGeom>
          <a:noFill/>
          <a:ln>
            <a:noFill/>
          </a:ln>
        </p:spPr>
      </p:pic>
      <p:pic>
        <p:nvPicPr>
          <p:cNvPr id="618" name="Google Shape;618;p25"/>
          <p:cNvPicPr preferRelativeResize="0"/>
          <p:nvPr/>
        </p:nvPicPr>
        <p:blipFill rotWithShape="1">
          <a:blip r:embed="rId14">
            <a:alphaModFix/>
          </a:blip>
          <a:srcRect/>
          <a:stretch/>
        </p:blipFill>
        <p:spPr>
          <a:xfrm>
            <a:off x="3777072" y="6651643"/>
            <a:ext cx="842378" cy="139416"/>
          </a:xfrm>
          <a:prstGeom prst="rect">
            <a:avLst/>
          </a:prstGeom>
          <a:noFill/>
          <a:ln>
            <a:noFill/>
          </a:ln>
        </p:spPr>
      </p:pic>
      <p:pic>
        <p:nvPicPr>
          <p:cNvPr id="619" name="Google Shape;619;p25"/>
          <p:cNvPicPr preferRelativeResize="0"/>
          <p:nvPr/>
        </p:nvPicPr>
        <p:blipFill rotWithShape="1">
          <a:blip r:embed="rId15">
            <a:alphaModFix/>
          </a:blip>
          <a:srcRect/>
          <a:stretch/>
        </p:blipFill>
        <p:spPr>
          <a:xfrm>
            <a:off x="8380864" y="6464751"/>
            <a:ext cx="720946" cy="253636"/>
          </a:xfrm>
          <a:prstGeom prst="rect">
            <a:avLst/>
          </a:prstGeom>
          <a:noFill/>
          <a:ln>
            <a:noFill/>
          </a:ln>
        </p:spPr>
      </p:pic>
      <p:pic>
        <p:nvPicPr>
          <p:cNvPr id="620" name="Google Shape;620;p25"/>
          <p:cNvPicPr preferRelativeResize="0"/>
          <p:nvPr/>
        </p:nvPicPr>
        <p:blipFill rotWithShape="1">
          <a:blip r:embed="rId16">
            <a:alphaModFix/>
          </a:blip>
          <a:srcRect/>
          <a:stretch/>
        </p:blipFill>
        <p:spPr>
          <a:xfrm>
            <a:off x="7425523" y="6368880"/>
            <a:ext cx="969949" cy="489120"/>
          </a:xfrm>
          <a:prstGeom prst="rect">
            <a:avLst/>
          </a:prstGeom>
          <a:noFill/>
          <a:ln>
            <a:noFill/>
          </a:ln>
        </p:spPr>
      </p:pic>
      <p:pic>
        <p:nvPicPr>
          <p:cNvPr id="621" name="Google Shape;621;p25"/>
          <p:cNvPicPr preferRelativeResize="0"/>
          <p:nvPr/>
        </p:nvPicPr>
        <p:blipFill rotWithShape="1">
          <a:blip r:embed="rId17">
            <a:alphaModFix/>
          </a:blip>
          <a:stretch/>
        </p:blipFill>
        <p:spPr>
          <a:xfrm>
            <a:off x="2638767" y="6626737"/>
            <a:ext cx="350185" cy="1299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27"/>
          <p:cNvSpPr txBox="1">
            <a:spLocks noGrp="1"/>
          </p:cNvSpPr>
          <p:nvPr>
            <p:ph type="title"/>
          </p:nvPr>
        </p:nvSpPr>
        <p:spPr>
          <a:xfrm>
            <a:off x="442913" y="2216253"/>
            <a:ext cx="5437187" cy="1212747"/>
          </a:xfrm>
          <a:prstGeom prst="rect">
            <a:avLst/>
          </a:prstGeom>
          <a:noFill/>
          <a:ln>
            <a:noFill/>
          </a:ln>
        </p:spPr>
        <p:txBody>
          <a:bodyPr spcFirstLastPara="1" wrap="square" lIns="0" tIns="0" rIns="0" bIns="0" anchor="b" anchorCtr="0">
            <a:normAutofit fontScale="90000"/>
          </a:bodyPr>
          <a:lstStyle/>
          <a:p>
            <a:pPr marL="0" lvl="0" indent="0" algn="l" rtl="0">
              <a:lnSpc>
                <a:spcPct val="90000"/>
              </a:lnSpc>
              <a:spcBef>
                <a:spcPts val="0"/>
              </a:spcBef>
              <a:spcAft>
                <a:spcPts val="0"/>
              </a:spcAft>
              <a:buClr>
                <a:schemeClr val="dk2"/>
              </a:buClr>
              <a:buSzPct val="100000"/>
              <a:buFont typeface="Verdana"/>
              <a:buNone/>
            </a:pPr>
            <a:r>
              <a:rPr lang="en-US"/>
              <a:t>The Global Fund’s Investment in AI</a:t>
            </a:r>
            <a:endParaRPr/>
          </a:p>
        </p:txBody>
      </p:sp>
      <p:sp>
        <p:nvSpPr>
          <p:cNvPr id="663" name="Google Shape;663;p27"/>
          <p:cNvSpPr txBox="1">
            <a:spLocks noGrp="1"/>
          </p:cNvSpPr>
          <p:nvPr>
            <p:ph type="body" idx="1"/>
          </p:nvPr>
        </p:nvSpPr>
        <p:spPr>
          <a:xfrm>
            <a:off x="442915" y="3838575"/>
            <a:ext cx="5437188" cy="23622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accent1"/>
              </a:buClr>
              <a:buSzPts val="2400"/>
              <a:buNone/>
            </a:pPr>
            <a:r>
              <a:rPr lang="en-US" sz="2400" i="1">
                <a:solidFill>
                  <a:schemeClr val="accent1"/>
                </a:solidFill>
              </a:rPr>
              <a:t>Working with Governments to strengthen digital health systems to accelerate progress towards ending HIV, Tuberculosis and Malaria epidemics</a:t>
            </a:r>
            <a:endParaRPr/>
          </a:p>
          <a:p>
            <a:pPr marL="0" lvl="0" indent="0" algn="l" rtl="0">
              <a:lnSpc>
                <a:spcPct val="110000"/>
              </a:lnSpc>
              <a:spcBef>
                <a:spcPts val="1000"/>
              </a:spcBef>
              <a:spcAft>
                <a:spcPts val="0"/>
              </a:spcAft>
              <a:buClr>
                <a:schemeClr val="dk1"/>
              </a:buClr>
              <a:buSzPts val="1800"/>
              <a:buNone/>
            </a:pP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28"/>
          <p:cNvSpPr txBox="1">
            <a:spLocks noGrp="1"/>
          </p:cNvSpPr>
          <p:nvPr>
            <p:ph type="title"/>
          </p:nvPr>
        </p:nvSpPr>
        <p:spPr>
          <a:xfrm>
            <a:off x="2876544" y="211930"/>
            <a:ext cx="8872541"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Digital investment is a core priority for the Global Fund</a:t>
            </a:r>
            <a:endParaRPr/>
          </a:p>
        </p:txBody>
      </p:sp>
      <p:sp>
        <p:nvSpPr>
          <p:cNvPr id="670" name="Google Shape;670;p28"/>
          <p:cNvSpPr txBox="1">
            <a:spLocks noGrp="1"/>
          </p:cNvSpPr>
          <p:nvPr>
            <p:ph type="body" idx="1"/>
          </p:nvPr>
        </p:nvSpPr>
        <p:spPr>
          <a:xfrm>
            <a:off x="442927" y="2097100"/>
            <a:ext cx="4749600" cy="4147800"/>
          </a:xfrm>
          <a:prstGeom prst="rect">
            <a:avLst/>
          </a:prstGeom>
          <a:noFill/>
          <a:ln>
            <a:noFill/>
          </a:ln>
        </p:spPr>
        <p:txBody>
          <a:bodyPr spcFirstLastPara="1" wrap="square" lIns="0" tIns="0" rIns="0" bIns="0" anchor="t" anchorCtr="0">
            <a:noAutofit/>
          </a:bodyPr>
          <a:lstStyle/>
          <a:p>
            <a:pPr marL="342900" marR="0" lvl="0" indent="-355600" algn="l" rtl="0">
              <a:lnSpc>
                <a:spcPct val="100000"/>
              </a:lnSpc>
              <a:spcBef>
                <a:spcPts val="0"/>
              </a:spcBef>
              <a:spcAft>
                <a:spcPts val="0"/>
              </a:spcAft>
              <a:buClr>
                <a:schemeClr val="dk1"/>
              </a:buClr>
              <a:buSzPts val="2000"/>
              <a:buFont typeface="Arial"/>
              <a:buChar char="•"/>
            </a:pPr>
            <a:r>
              <a:rPr lang="en-US" sz="2000"/>
              <a:t>L</a:t>
            </a:r>
            <a:r>
              <a:rPr lang="en-US" sz="2000" i="0" u="none" strike="noStrike" cap="none"/>
              <a:t>argest grant financer of digitization at over US$150 million annually.</a:t>
            </a:r>
            <a:endParaRPr sz="1600"/>
          </a:p>
          <a:p>
            <a:pPr marL="1028700" lvl="1" indent="-355600" algn="l" rtl="0">
              <a:lnSpc>
                <a:spcPct val="100000"/>
              </a:lnSpc>
              <a:spcBef>
                <a:spcPts val="0"/>
              </a:spcBef>
              <a:spcAft>
                <a:spcPts val="0"/>
              </a:spcAft>
              <a:buClr>
                <a:srgbClr val="000000"/>
              </a:buClr>
              <a:buSzPts val="2000"/>
              <a:buFont typeface="Arial"/>
              <a:buChar char="•"/>
            </a:pPr>
            <a:r>
              <a:rPr lang="en-US" sz="2000" i="0" u="none" strike="noStrike" cap="none">
                <a:solidFill>
                  <a:srgbClr val="000000"/>
                </a:solidFill>
              </a:rPr>
              <a:t>Support  countries to digitize and integrate national, regional and local health data, </a:t>
            </a:r>
            <a:endParaRPr sz="1600"/>
          </a:p>
          <a:p>
            <a:pPr marL="342900" marR="0" lvl="0" indent="-355600" algn="l" rtl="0">
              <a:lnSpc>
                <a:spcPct val="100000"/>
              </a:lnSpc>
              <a:spcBef>
                <a:spcPts val="0"/>
              </a:spcBef>
              <a:spcAft>
                <a:spcPts val="0"/>
              </a:spcAft>
              <a:buClr>
                <a:srgbClr val="000000"/>
              </a:buClr>
              <a:buSzPts val="2000"/>
              <a:buFont typeface="Arial"/>
              <a:buChar char="•"/>
            </a:pPr>
            <a:r>
              <a:rPr lang="en-US" sz="2000" i="0" u="none" strike="noStrike" cap="none">
                <a:solidFill>
                  <a:srgbClr val="000000"/>
                </a:solidFill>
              </a:rPr>
              <a:t>We invest in supply chain management systems, laboratory information systems, electronic health records, early warning systems, community health and health information systems.</a:t>
            </a:r>
            <a:endParaRPr sz="1600"/>
          </a:p>
          <a:p>
            <a:pPr marL="0" lvl="0" indent="0" algn="l" rtl="0">
              <a:lnSpc>
                <a:spcPct val="110000"/>
              </a:lnSpc>
              <a:spcBef>
                <a:spcPts val="1000"/>
              </a:spcBef>
              <a:spcAft>
                <a:spcPts val="0"/>
              </a:spcAft>
              <a:buClr>
                <a:schemeClr val="dk1"/>
              </a:buClr>
              <a:buSzPts val="1800"/>
              <a:buNone/>
            </a:pPr>
            <a:endParaRPr sz="2000"/>
          </a:p>
        </p:txBody>
      </p:sp>
      <p:sp>
        <p:nvSpPr>
          <p:cNvPr id="671" name="Google Shape;671;p28"/>
          <p:cNvSpPr/>
          <p:nvPr/>
        </p:nvSpPr>
        <p:spPr>
          <a:xfrm>
            <a:off x="9574270" y="2577513"/>
            <a:ext cx="1993083" cy="2040828"/>
          </a:xfrm>
          <a:prstGeom prst="ellipse">
            <a:avLst/>
          </a:prstGeom>
          <a:solidFill>
            <a:srgbClr val="042079"/>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2000">
              <a:solidFill>
                <a:schemeClr val="lt1"/>
              </a:solidFill>
              <a:latin typeface="Verdana"/>
              <a:ea typeface="Verdana"/>
              <a:cs typeface="Verdana"/>
              <a:sym typeface="Verdana"/>
            </a:endParaRPr>
          </a:p>
        </p:txBody>
      </p:sp>
      <p:sp>
        <p:nvSpPr>
          <p:cNvPr id="672" name="Google Shape;672;p28"/>
          <p:cNvSpPr/>
          <p:nvPr/>
        </p:nvSpPr>
        <p:spPr>
          <a:xfrm>
            <a:off x="6507695" y="2420318"/>
            <a:ext cx="894976" cy="894976"/>
          </a:xfrm>
          <a:prstGeom prst="ellipse">
            <a:avLst/>
          </a:prstGeom>
          <a:solidFill>
            <a:schemeClr val="accent2"/>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673" name="Google Shape;673;p28"/>
          <p:cNvSpPr/>
          <p:nvPr/>
        </p:nvSpPr>
        <p:spPr>
          <a:xfrm>
            <a:off x="9502104" y="3692218"/>
            <a:ext cx="2645196" cy="2708563"/>
          </a:xfrm>
          <a:prstGeom prst="ellipse">
            <a:avLst/>
          </a:prstGeom>
          <a:solidFill>
            <a:srgbClr val="CDD7FC"/>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2000">
              <a:solidFill>
                <a:schemeClr val="lt1"/>
              </a:solidFill>
              <a:latin typeface="Verdana"/>
              <a:ea typeface="Verdana"/>
              <a:cs typeface="Verdana"/>
              <a:sym typeface="Verdana"/>
            </a:endParaRPr>
          </a:p>
        </p:txBody>
      </p:sp>
      <p:sp>
        <p:nvSpPr>
          <p:cNvPr id="674" name="Google Shape;674;p28"/>
          <p:cNvSpPr/>
          <p:nvPr/>
        </p:nvSpPr>
        <p:spPr>
          <a:xfrm>
            <a:off x="5406457" y="3168267"/>
            <a:ext cx="2768434" cy="2708563"/>
          </a:xfrm>
          <a:prstGeom prst="ellipse">
            <a:avLst/>
          </a:prstGeom>
          <a:solidFill>
            <a:schemeClr val="dk2"/>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2000">
              <a:solidFill>
                <a:schemeClr val="lt1"/>
              </a:solidFill>
              <a:latin typeface="Verdana"/>
              <a:ea typeface="Verdana"/>
              <a:cs typeface="Verdana"/>
              <a:sym typeface="Verdana"/>
            </a:endParaRPr>
          </a:p>
          <a:p>
            <a:pPr marL="0" marR="0" lvl="0" indent="0" algn="ctr" rtl="0">
              <a:spcBef>
                <a:spcPts val="0"/>
              </a:spcBef>
              <a:spcAft>
                <a:spcPts val="0"/>
              </a:spcAft>
              <a:buNone/>
            </a:pPr>
            <a:endParaRPr sz="2000">
              <a:solidFill>
                <a:schemeClr val="lt1"/>
              </a:solidFill>
              <a:latin typeface="Verdana"/>
              <a:ea typeface="Verdana"/>
              <a:cs typeface="Verdana"/>
              <a:sym typeface="Verdana"/>
            </a:endParaRPr>
          </a:p>
          <a:p>
            <a:pPr marL="0" marR="0" lvl="0" indent="0" algn="ctr" rtl="0">
              <a:spcBef>
                <a:spcPts val="0"/>
              </a:spcBef>
              <a:spcAft>
                <a:spcPts val="0"/>
              </a:spcAft>
              <a:buNone/>
            </a:pPr>
            <a:endParaRPr sz="2000">
              <a:solidFill>
                <a:schemeClr val="lt1"/>
              </a:solidFill>
              <a:latin typeface="Verdana"/>
              <a:ea typeface="Verdana"/>
              <a:cs typeface="Verdana"/>
              <a:sym typeface="Verdana"/>
            </a:endParaRPr>
          </a:p>
        </p:txBody>
      </p:sp>
      <p:sp>
        <p:nvSpPr>
          <p:cNvPr id="675" name="Google Shape;675;p28"/>
          <p:cNvSpPr/>
          <p:nvPr/>
        </p:nvSpPr>
        <p:spPr>
          <a:xfrm>
            <a:off x="7232813" y="1649291"/>
            <a:ext cx="3503134" cy="3409067"/>
          </a:xfrm>
          <a:prstGeom prst="ellipse">
            <a:avLst/>
          </a:prstGeom>
          <a:solidFill>
            <a:srgbClr val="9CB1FA"/>
          </a:solidFill>
          <a:ln>
            <a:noFill/>
          </a:ln>
        </p:spPr>
        <p:txBody>
          <a:bodyPr spcFirstLastPara="1" wrap="square" lIns="0" tIns="0" rIns="0" bIns="0" anchor="b"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grpSp>
        <p:nvGrpSpPr>
          <p:cNvPr id="676" name="Google Shape;676;p28"/>
          <p:cNvGrpSpPr/>
          <p:nvPr/>
        </p:nvGrpSpPr>
        <p:grpSpPr>
          <a:xfrm>
            <a:off x="7158584" y="1572165"/>
            <a:ext cx="3349714" cy="3256667"/>
            <a:chOff x="3068139" y="1757027"/>
            <a:chExt cx="3027680" cy="2943578"/>
          </a:xfrm>
        </p:grpSpPr>
        <p:sp>
          <p:nvSpPr>
            <p:cNvPr id="677" name="Google Shape;677;p28"/>
            <p:cNvSpPr/>
            <p:nvPr/>
          </p:nvSpPr>
          <p:spPr>
            <a:xfrm>
              <a:off x="3068139" y="1757027"/>
              <a:ext cx="3027680" cy="2943578"/>
            </a:xfrm>
            <a:prstGeom prst="ellipse">
              <a:avLst/>
            </a:prstGeom>
            <a:solidFill>
              <a:srgbClr val="B9C7DE"/>
            </a:solidFill>
            <a:ln>
              <a:noFill/>
            </a:ln>
          </p:spPr>
          <p:txBody>
            <a:bodyPr spcFirstLastPara="1" wrap="square" lIns="0" tIns="0" rIns="0" bIns="0" anchor="b"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678" name="Google Shape;678;p28"/>
            <p:cNvSpPr txBox="1"/>
            <p:nvPr/>
          </p:nvSpPr>
          <p:spPr>
            <a:xfrm>
              <a:off x="3467262" y="2190712"/>
              <a:ext cx="2502300" cy="1474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Arial"/>
                <a:buNone/>
              </a:pPr>
              <a:r>
                <a:rPr lang="en-US" sz="2000" b="1">
                  <a:solidFill>
                    <a:schemeClr val="accent5"/>
                  </a:solidFill>
                </a:rPr>
                <a:t>We are the largest grant</a:t>
              </a:r>
              <a:r>
                <a:rPr lang="en-US" sz="2000" b="1" i="0" u="none" strike="noStrike" cap="none">
                  <a:solidFill>
                    <a:schemeClr val="accent5"/>
                  </a:solidFill>
                </a:rPr>
                <a:t> health systems investor</a:t>
              </a:r>
              <a:br>
                <a:rPr lang="en-US" sz="2000" b="1" i="0" u="none" strike="noStrike" cap="none">
                  <a:solidFill>
                    <a:schemeClr val="accent5"/>
                  </a:solidFill>
                </a:rPr>
              </a:br>
              <a:r>
                <a:rPr lang="en-US" sz="2000" b="1" i="0" u="none" strike="noStrike" cap="none">
                  <a:solidFill>
                    <a:schemeClr val="accent5"/>
                  </a:solidFill>
                </a:rPr>
                <a:t>at over </a:t>
              </a:r>
              <a:br>
                <a:rPr lang="en-US" sz="2000" b="1" i="0" u="none" strike="noStrike" cap="none">
                  <a:solidFill>
                    <a:schemeClr val="accent5"/>
                  </a:solidFill>
                </a:rPr>
              </a:br>
              <a:r>
                <a:rPr lang="en-US" sz="2000" b="1" i="0" u="none" strike="noStrike" cap="none">
                  <a:solidFill>
                    <a:schemeClr val="accent5"/>
                  </a:solidFill>
                </a:rPr>
                <a:t>US$2 billion annually</a:t>
              </a:r>
              <a:endParaRPr b="1">
                <a:solidFill>
                  <a:schemeClr val="accent5"/>
                </a:solidFill>
              </a:endParaRPr>
            </a:p>
          </p:txBody>
        </p:sp>
      </p:grpSp>
      <p:grpSp>
        <p:nvGrpSpPr>
          <p:cNvPr id="679" name="Google Shape;679;p28"/>
          <p:cNvGrpSpPr/>
          <p:nvPr/>
        </p:nvGrpSpPr>
        <p:grpSpPr>
          <a:xfrm>
            <a:off x="5379642" y="3086766"/>
            <a:ext cx="2705642" cy="2647129"/>
            <a:chOff x="927263" y="2619534"/>
            <a:chExt cx="2570566" cy="2514974"/>
          </a:xfrm>
        </p:grpSpPr>
        <p:sp>
          <p:nvSpPr>
            <p:cNvPr id="680" name="Google Shape;680;p28"/>
            <p:cNvSpPr/>
            <p:nvPr/>
          </p:nvSpPr>
          <p:spPr>
            <a:xfrm>
              <a:off x="927263" y="2619534"/>
              <a:ext cx="2570566" cy="2514974"/>
            </a:xfrm>
            <a:prstGeom prst="ellipse">
              <a:avLst/>
            </a:prstGeom>
            <a:solidFill>
              <a:schemeClr val="dk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2000">
                <a:solidFill>
                  <a:schemeClr val="lt1"/>
                </a:solidFill>
                <a:latin typeface="Verdana"/>
                <a:ea typeface="Verdana"/>
                <a:cs typeface="Verdana"/>
                <a:sym typeface="Verdana"/>
              </a:endParaRPr>
            </a:p>
            <a:p>
              <a:pPr marL="0" marR="0" lvl="0" indent="0" algn="ctr" rtl="0">
                <a:spcBef>
                  <a:spcPts val="0"/>
                </a:spcBef>
                <a:spcAft>
                  <a:spcPts val="0"/>
                </a:spcAft>
                <a:buNone/>
              </a:pPr>
              <a:endParaRPr sz="2000">
                <a:solidFill>
                  <a:schemeClr val="lt1"/>
                </a:solidFill>
                <a:latin typeface="Verdana"/>
                <a:ea typeface="Verdana"/>
                <a:cs typeface="Verdana"/>
                <a:sym typeface="Verdana"/>
              </a:endParaRPr>
            </a:p>
            <a:p>
              <a:pPr marL="0" marR="0" lvl="0" indent="0" algn="ctr" rtl="0">
                <a:spcBef>
                  <a:spcPts val="0"/>
                </a:spcBef>
                <a:spcAft>
                  <a:spcPts val="0"/>
                </a:spcAft>
                <a:buNone/>
              </a:pPr>
              <a:endParaRPr sz="2000">
                <a:solidFill>
                  <a:schemeClr val="lt1"/>
                </a:solidFill>
                <a:latin typeface="Verdana"/>
                <a:ea typeface="Verdana"/>
                <a:cs typeface="Verdana"/>
                <a:sym typeface="Verdana"/>
              </a:endParaRPr>
            </a:p>
          </p:txBody>
        </p:sp>
        <p:sp>
          <p:nvSpPr>
            <p:cNvPr id="681" name="Google Shape;681;p28"/>
            <p:cNvSpPr txBox="1"/>
            <p:nvPr/>
          </p:nvSpPr>
          <p:spPr>
            <a:xfrm>
              <a:off x="1120721" y="2976339"/>
              <a:ext cx="2110611" cy="8772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Verdana"/>
                  <a:ea typeface="Verdana"/>
                  <a:cs typeface="Verdana"/>
                  <a:sym typeface="Verdana"/>
                </a:rPr>
                <a:t>Investments in digital systems in 100+ LMICs</a:t>
              </a:r>
              <a:endParaRPr/>
            </a:p>
          </p:txBody>
        </p:sp>
        <p:sp>
          <p:nvSpPr>
            <p:cNvPr id="682" name="Google Shape;682;p28"/>
            <p:cNvSpPr txBox="1"/>
            <p:nvPr/>
          </p:nvSpPr>
          <p:spPr>
            <a:xfrm>
              <a:off x="1129176" y="3744731"/>
              <a:ext cx="2166097" cy="114040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Verdana"/>
                  <a:ea typeface="Verdana"/>
                  <a:cs typeface="Verdana"/>
                  <a:sym typeface="Verdana"/>
                </a:rPr>
                <a:t>and have over 20 years as an innovation &amp; systems funder</a:t>
              </a:r>
              <a:endParaRPr sz="1200">
                <a:solidFill>
                  <a:schemeClr val="lt1"/>
                </a:solidFill>
                <a:latin typeface="Verdana"/>
                <a:ea typeface="Verdana"/>
                <a:cs typeface="Verdana"/>
                <a:sym typeface="Verdana"/>
              </a:endParaRPr>
            </a:p>
          </p:txBody>
        </p:sp>
      </p:grpSp>
      <p:grpSp>
        <p:nvGrpSpPr>
          <p:cNvPr id="683" name="Google Shape;683;p28"/>
          <p:cNvGrpSpPr/>
          <p:nvPr/>
        </p:nvGrpSpPr>
        <p:grpSpPr>
          <a:xfrm>
            <a:off x="9576734" y="3745876"/>
            <a:ext cx="2570566" cy="2499162"/>
            <a:chOff x="4915041" y="3772388"/>
            <a:chExt cx="2570566" cy="2499162"/>
          </a:xfrm>
        </p:grpSpPr>
        <p:sp>
          <p:nvSpPr>
            <p:cNvPr id="684" name="Google Shape;684;p28"/>
            <p:cNvSpPr/>
            <p:nvPr/>
          </p:nvSpPr>
          <p:spPr>
            <a:xfrm>
              <a:off x="4915041" y="3772388"/>
              <a:ext cx="2570566" cy="2499162"/>
            </a:xfrm>
            <a:prstGeom prst="ellipse">
              <a:avLst/>
            </a:prstGeom>
            <a:solidFill>
              <a:schemeClr val="accent2"/>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2000">
                <a:solidFill>
                  <a:schemeClr val="lt1"/>
                </a:solidFill>
                <a:latin typeface="Verdana"/>
                <a:ea typeface="Verdana"/>
                <a:cs typeface="Verdana"/>
                <a:sym typeface="Verdana"/>
              </a:endParaRPr>
            </a:p>
          </p:txBody>
        </p:sp>
        <p:sp>
          <p:nvSpPr>
            <p:cNvPr id="685" name="Google Shape;685;p28"/>
            <p:cNvSpPr txBox="1"/>
            <p:nvPr/>
          </p:nvSpPr>
          <p:spPr>
            <a:xfrm>
              <a:off x="5040067" y="4374193"/>
              <a:ext cx="2320514"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Verdana"/>
                  <a:ea typeface="Verdana"/>
                  <a:cs typeface="Verdana"/>
                  <a:sym typeface="Verdana"/>
                </a:rPr>
                <a:t>We invest over  US$150 </a:t>
              </a:r>
              <a:br>
                <a:rPr lang="en-US" sz="1800" b="1">
                  <a:solidFill>
                    <a:schemeClr val="lt1"/>
                  </a:solidFill>
                  <a:latin typeface="Verdana"/>
                  <a:ea typeface="Verdana"/>
                  <a:cs typeface="Verdana"/>
                  <a:sym typeface="Verdana"/>
                </a:rPr>
              </a:br>
              <a:r>
                <a:rPr lang="en-US" sz="1800" b="1">
                  <a:solidFill>
                    <a:schemeClr val="lt1"/>
                  </a:solidFill>
                  <a:latin typeface="Verdana"/>
                  <a:ea typeface="Verdana"/>
                  <a:cs typeface="Verdana"/>
                  <a:sym typeface="Verdana"/>
                </a:rPr>
                <a:t>million annually </a:t>
              </a:r>
              <a:endParaRPr/>
            </a:p>
            <a:p>
              <a:pPr marL="0" marR="0" lvl="0" indent="0" algn="ctr" rtl="0">
                <a:spcBef>
                  <a:spcPts val="0"/>
                </a:spcBef>
                <a:spcAft>
                  <a:spcPts val="0"/>
                </a:spcAft>
                <a:buNone/>
              </a:pPr>
              <a:r>
                <a:rPr lang="en-US" sz="1800">
                  <a:solidFill>
                    <a:schemeClr val="lt1"/>
                  </a:solidFill>
                  <a:latin typeface="Verdana"/>
                  <a:ea typeface="Verdana"/>
                  <a:cs typeface="Verdana"/>
                  <a:sym typeface="Verdana"/>
                </a:rPr>
                <a:t>in digital health, including AI</a:t>
              </a:r>
              <a:endParaRPr/>
            </a:p>
          </p:txBody>
        </p:sp>
      </p:grpSp>
      <p:sp>
        <p:nvSpPr>
          <p:cNvPr id="686" name="Google Shape;686;p28"/>
          <p:cNvSpPr/>
          <p:nvPr/>
        </p:nvSpPr>
        <p:spPr>
          <a:xfrm>
            <a:off x="9402333" y="4506704"/>
            <a:ext cx="299427" cy="299427"/>
          </a:xfrm>
          <a:prstGeom prst="ellipse">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29"/>
          <p:cNvSpPr txBox="1">
            <a:spLocks noGrp="1"/>
          </p:cNvSpPr>
          <p:nvPr>
            <p:ph type="title"/>
          </p:nvPr>
        </p:nvSpPr>
        <p:spPr>
          <a:xfrm>
            <a:off x="2620108" y="1"/>
            <a:ext cx="9358527" cy="1327780"/>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The Global Fund’s Investments in AI</a:t>
            </a:r>
            <a:endParaRPr/>
          </a:p>
        </p:txBody>
      </p:sp>
      <p:sp>
        <p:nvSpPr>
          <p:cNvPr id="692" name="Google Shape;692;p29"/>
          <p:cNvSpPr/>
          <p:nvPr/>
        </p:nvSpPr>
        <p:spPr>
          <a:xfrm>
            <a:off x="665809" y="2906137"/>
            <a:ext cx="4478462" cy="211885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Verdana"/>
              <a:buNone/>
            </a:pPr>
            <a:r>
              <a:rPr lang="en-US" sz="1400" b="0" i="0" u="none" strike="noStrike" cap="none">
                <a:solidFill>
                  <a:srgbClr val="000000"/>
                </a:solidFill>
                <a:latin typeface="Verdana"/>
                <a:ea typeface="Verdana"/>
                <a:cs typeface="Verdana"/>
                <a:sym typeface="Verdana"/>
              </a:rPr>
              <a:t>Spotlight: Zambia</a:t>
            </a:r>
            <a:endParaRPr sz="1400" b="1">
              <a:solidFill>
                <a:srgbClr val="000000"/>
              </a:solidFill>
              <a:latin typeface="Verdana"/>
              <a:ea typeface="Verdana"/>
              <a:cs typeface="Verdana"/>
              <a:sym typeface="Verdana"/>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Zambia is using </a:t>
            </a:r>
            <a:r>
              <a:rPr lang="en-US" sz="1400" b="1">
                <a:solidFill>
                  <a:srgbClr val="000000"/>
                </a:solidFill>
                <a:latin typeface="Verdana"/>
                <a:ea typeface="Verdana"/>
                <a:cs typeface="Verdana"/>
                <a:sym typeface="Verdana"/>
              </a:rPr>
              <a:t>AI-powered CAD4TB</a:t>
            </a:r>
            <a:r>
              <a:rPr lang="en-US" sz="1400">
                <a:solidFill>
                  <a:srgbClr val="000000"/>
                </a:solidFill>
                <a:latin typeface="Verdana"/>
                <a:ea typeface="Verdana"/>
                <a:cs typeface="Verdana"/>
                <a:sym typeface="Verdana"/>
              </a:rPr>
              <a:t>, deployed via a fleet of 7 mobile vans funded by the Global Fund. </a:t>
            </a:r>
            <a:endParaRPr/>
          </a:p>
        </p:txBody>
      </p:sp>
      <p:sp>
        <p:nvSpPr>
          <p:cNvPr id="693" name="Google Shape;693;p29"/>
          <p:cNvSpPr/>
          <p:nvPr/>
        </p:nvSpPr>
        <p:spPr>
          <a:xfrm>
            <a:off x="6606764" y="2822102"/>
            <a:ext cx="5444752" cy="1516741"/>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0000"/>
                </a:solidFill>
                <a:latin typeface="Verdana"/>
                <a:ea typeface="Verdana"/>
                <a:cs typeface="Verdana"/>
                <a:sym typeface="Verdana"/>
              </a:rPr>
              <a:t>Pandemic preparedness using AI-enabled skin tests for Mpox in Rwanda</a:t>
            </a:r>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Mpox </a:t>
            </a:r>
            <a:r>
              <a:rPr lang="en-US" sz="1400" b="1">
                <a:solidFill>
                  <a:srgbClr val="000000"/>
                </a:solidFill>
                <a:latin typeface="Verdana"/>
                <a:ea typeface="Verdana"/>
                <a:cs typeface="Verdana"/>
                <a:sym typeface="Verdana"/>
              </a:rPr>
              <a:t>skin image detection AI </a:t>
            </a:r>
            <a:r>
              <a:rPr lang="en-US" sz="1400">
                <a:solidFill>
                  <a:srgbClr val="000000"/>
                </a:solidFill>
                <a:latin typeface="Verdana"/>
                <a:ea typeface="Verdana"/>
                <a:cs typeface="Verdana"/>
                <a:sym typeface="Verdana"/>
              </a:rPr>
              <a:t>tool.</a:t>
            </a:r>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Used by health workers on mobile devices.</a:t>
            </a:r>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Deployed at key points of entry from Rwanda's borders to identify cases and support client tracking. </a:t>
            </a:r>
            <a:endParaRPr/>
          </a:p>
        </p:txBody>
      </p:sp>
      <p:sp>
        <p:nvSpPr>
          <p:cNvPr id="694" name="Google Shape;694;p29"/>
          <p:cNvSpPr/>
          <p:nvPr/>
        </p:nvSpPr>
        <p:spPr>
          <a:xfrm>
            <a:off x="6572793" y="4609009"/>
            <a:ext cx="5444752" cy="200081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0000"/>
                </a:solidFill>
                <a:latin typeface="Verdana"/>
                <a:ea typeface="Verdana"/>
                <a:cs typeface="Verdana"/>
                <a:sym typeface="Verdana"/>
              </a:rPr>
              <a:t>HIV prevention for 14 countries in Eastern Europe and Central Asia</a:t>
            </a:r>
            <a:endParaRPr/>
          </a:p>
          <a:p>
            <a:pPr marL="0" marR="0" lvl="0" indent="0" algn="l" rtl="0">
              <a:spcBef>
                <a:spcPts val="600"/>
              </a:spcBef>
              <a:spcAft>
                <a:spcPts val="0"/>
              </a:spcAft>
              <a:buNone/>
            </a:pPr>
            <a:r>
              <a:rPr lang="en-US" sz="1400">
                <a:solidFill>
                  <a:srgbClr val="000000"/>
                </a:solidFill>
                <a:latin typeface="Verdana"/>
                <a:ea typeface="Verdana"/>
                <a:cs typeface="Verdana"/>
                <a:sym typeface="Verdana"/>
              </a:rPr>
              <a:t>A multi-country grant supporting development of AI tools:</a:t>
            </a:r>
            <a:endParaRPr/>
          </a:p>
          <a:p>
            <a:pPr marL="285750" marR="0" lvl="0" indent="-285750" algn="l" rtl="0">
              <a:spcBef>
                <a:spcPts val="600"/>
              </a:spcBef>
              <a:spcAft>
                <a:spcPts val="0"/>
              </a:spcAft>
              <a:buClr>
                <a:srgbClr val="000000"/>
              </a:buClr>
              <a:buSzPts val="1400"/>
              <a:buFont typeface="Arial"/>
              <a:buChar char="•"/>
            </a:pPr>
            <a:r>
              <a:rPr lang="en-US" sz="1400" b="1">
                <a:solidFill>
                  <a:srgbClr val="000000"/>
                </a:solidFill>
                <a:latin typeface="Verdana"/>
                <a:ea typeface="Verdana"/>
                <a:cs typeface="Verdana"/>
                <a:sym typeface="Verdana"/>
              </a:rPr>
              <a:t>A chat platform </a:t>
            </a:r>
            <a:r>
              <a:rPr lang="en-US" sz="1400">
                <a:solidFill>
                  <a:srgbClr val="000000"/>
                </a:solidFill>
                <a:latin typeface="Verdana"/>
                <a:ea typeface="Verdana"/>
                <a:cs typeface="Verdana"/>
                <a:sym typeface="Verdana"/>
              </a:rPr>
              <a:t>for accessing HIV services and support.</a:t>
            </a:r>
            <a:endParaRPr/>
          </a:p>
          <a:p>
            <a:pPr marL="285750" marR="0" lvl="0" indent="-285750" algn="l" rtl="0">
              <a:spcBef>
                <a:spcPts val="600"/>
              </a:spcBef>
              <a:spcAft>
                <a:spcPts val="0"/>
              </a:spcAft>
              <a:buClr>
                <a:srgbClr val="000000"/>
              </a:buClr>
              <a:buSzPts val="1400"/>
              <a:buFont typeface="Arial"/>
              <a:buChar char="•"/>
            </a:pPr>
            <a:r>
              <a:rPr lang="en-US" sz="1400" b="1">
                <a:solidFill>
                  <a:srgbClr val="000000"/>
                </a:solidFill>
                <a:latin typeface="Verdana"/>
                <a:ea typeface="Verdana"/>
                <a:cs typeface="Verdana"/>
                <a:sym typeface="Verdana"/>
              </a:rPr>
              <a:t>An AI-driven educational tool </a:t>
            </a:r>
            <a:r>
              <a:rPr lang="en-US" sz="1400">
                <a:solidFill>
                  <a:srgbClr val="000000"/>
                </a:solidFill>
                <a:latin typeface="Verdana"/>
                <a:ea typeface="Verdana"/>
                <a:cs typeface="Verdana"/>
                <a:sym typeface="Verdana"/>
              </a:rPr>
              <a:t>for </a:t>
            </a:r>
            <a:r>
              <a:rPr lang="en-US" sz="1400" b="1">
                <a:solidFill>
                  <a:srgbClr val="000000"/>
                </a:solidFill>
                <a:latin typeface="Verdana"/>
                <a:ea typeface="Verdana"/>
                <a:cs typeface="Verdana"/>
                <a:sym typeface="Verdana"/>
              </a:rPr>
              <a:t>civil society</a:t>
            </a:r>
            <a:r>
              <a:rPr lang="en-US" sz="1400">
                <a:solidFill>
                  <a:srgbClr val="000000"/>
                </a:solidFill>
                <a:latin typeface="Verdana"/>
                <a:ea typeface="Verdana"/>
                <a:cs typeface="Verdana"/>
                <a:sym typeface="Verdana"/>
              </a:rPr>
              <a:t>.</a:t>
            </a:r>
            <a:endParaRPr sz="1400">
              <a:solidFill>
                <a:srgbClr val="000000"/>
              </a:solidFill>
              <a:latin typeface="Verdana"/>
              <a:ea typeface="Verdana"/>
              <a:cs typeface="Verdana"/>
              <a:sym typeface="Verdana"/>
            </a:endParaRPr>
          </a:p>
          <a:p>
            <a:pPr marL="285750" marR="0" lvl="0" indent="-285750" algn="l" rtl="0">
              <a:spcBef>
                <a:spcPts val="600"/>
              </a:spcBef>
              <a:spcAft>
                <a:spcPts val="0"/>
              </a:spcAft>
              <a:buClr>
                <a:srgbClr val="000000"/>
              </a:buClr>
              <a:buSzPts val="1400"/>
              <a:buFont typeface="Arial"/>
              <a:buChar char="•"/>
            </a:pPr>
            <a:r>
              <a:rPr lang="en-US" sz="1400" b="1">
                <a:solidFill>
                  <a:srgbClr val="000000"/>
                </a:solidFill>
                <a:latin typeface="Verdana"/>
                <a:ea typeface="Verdana"/>
                <a:cs typeface="Verdana"/>
                <a:sym typeface="Verdana"/>
              </a:rPr>
              <a:t>An AI-supported continuity management </a:t>
            </a:r>
            <a:r>
              <a:rPr lang="en-US" sz="1400">
                <a:solidFill>
                  <a:srgbClr val="000000"/>
                </a:solidFill>
                <a:latin typeface="Verdana"/>
                <a:ea typeface="Verdana"/>
                <a:cs typeface="Verdana"/>
                <a:sym typeface="Verdana"/>
              </a:rPr>
              <a:t>framework for HIV response. </a:t>
            </a:r>
            <a:endParaRPr sz="1400">
              <a:solidFill>
                <a:srgbClr val="000000"/>
              </a:solidFill>
              <a:latin typeface="Verdana"/>
              <a:ea typeface="Verdana"/>
              <a:cs typeface="Verdana"/>
              <a:sym typeface="Verdana"/>
            </a:endParaRPr>
          </a:p>
        </p:txBody>
      </p:sp>
      <p:sp>
        <p:nvSpPr>
          <p:cNvPr id="695" name="Google Shape;695;p29"/>
          <p:cNvSpPr txBox="1"/>
          <p:nvPr/>
        </p:nvSpPr>
        <p:spPr>
          <a:xfrm>
            <a:off x="152881" y="1820743"/>
            <a:ext cx="5506925" cy="335407"/>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lt1"/>
                </a:solidFill>
                <a:latin typeface="Verdana"/>
                <a:ea typeface="Verdana"/>
                <a:cs typeface="Verdana"/>
                <a:sym typeface="Verdana"/>
              </a:rPr>
              <a:t>Largest investment: TB Computer-aided diagnosis</a:t>
            </a:r>
            <a:endParaRPr/>
          </a:p>
        </p:txBody>
      </p:sp>
      <p:sp>
        <p:nvSpPr>
          <p:cNvPr id="696" name="Google Shape;696;p29"/>
          <p:cNvSpPr txBox="1"/>
          <p:nvPr/>
        </p:nvSpPr>
        <p:spPr>
          <a:xfrm>
            <a:off x="6131955" y="1820743"/>
            <a:ext cx="5846680" cy="338554"/>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lt1"/>
                </a:solidFill>
                <a:latin typeface="Verdana"/>
                <a:ea typeface="Verdana"/>
                <a:cs typeface="Verdana"/>
                <a:sym typeface="Verdana"/>
              </a:rPr>
              <a:t>Other AI investments: Pandemic response &amp; HIV</a:t>
            </a:r>
            <a:endParaRPr/>
          </a:p>
        </p:txBody>
      </p:sp>
      <p:sp>
        <p:nvSpPr>
          <p:cNvPr id="697" name="Google Shape;697;p29"/>
          <p:cNvSpPr txBox="1"/>
          <p:nvPr/>
        </p:nvSpPr>
        <p:spPr>
          <a:xfrm>
            <a:off x="152880" y="2284028"/>
            <a:ext cx="572687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Verdana"/>
                <a:ea typeface="Verdana"/>
                <a:cs typeface="Verdana"/>
                <a:sym typeface="Verdana"/>
              </a:rPr>
              <a:t>2021-2025, </a:t>
            </a:r>
            <a:r>
              <a:rPr lang="en-US" sz="1400" b="1">
                <a:solidFill>
                  <a:schemeClr val="dk1"/>
                </a:solidFill>
                <a:latin typeface="Verdana"/>
                <a:ea typeface="Verdana"/>
                <a:cs typeface="Verdana"/>
                <a:sym typeface="Verdana"/>
              </a:rPr>
              <a:t>over 20 countries invested US$170 million in computer-aided diagnosis of TB (</a:t>
            </a:r>
            <a:r>
              <a:rPr lang="en-US" sz="1400">
                <a:solidFill>
                  <a:schemeClr val="dk1"/>
                </a:solidFill>
                <a:latin typeface="Verdana"/>
                <a:ea typeface="Verdana"/>
                <a:cs typeface="Verdana"/>
                <a:sym typeface="Verdana"/>
              </a:rPr>
              <a:t>CAD4TB) </a:t>
            </a:r>
            <a:endParaRPr/>
          </a:p>
        </p:txBody>
      </p:sp>
      <p:sp>
        <p:nvSpPr>
          <p:cNvPr id="698" name="Google Shape;698;p29"/>
          <p:cNvSpPr txBox="1"/>
          <p:nvPr/>
        </p:nvSpPr>
        <p:spPr>
          <a:xfrm>
            <a:off x="6131954" y="2284028"/>
            <a:ext cx="606676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Verdana"/>
                <a:ea typeface="Verdana"/>
                <a:cs typeface="Verdana"/>
                <a:sym typeface="Verdana"/>
              </a:rPr>
              <a:t>2024-2026: investments in AI tools across other diseases and systems.  </a:t>
            </a:r>
            <a:endParaRPr/>
          </a:p>
        </p:txBody>
      </p:sp>
      <p:grpSp>
        <p:nvGrpSpPr>
          <p:cNvPr id="699" name="Google Shape;699;p29"/>
          <p:cNvGrpSpPr/>
          <p:nvPr/>
        </p:nvGrpSpPr>
        <p:grpSpPr>
          <a:xfrm>
            <a:off x="5838418" y="2945927"/>
            <a:ext cx="673486" cy="606977"/>
            <a:chOff x="6350652" y="3136048"/>
            <a:chExt cx="807385" cy="807385"/>
          </a:xfrm>
        </p:grpSpPr>
        <p:sp>
          <p:nvSpPr>
            <p:cNvPr id="700" name="Google Shape;700;p29"/>
            <p:cNvSpPr/>
            <p:nvPr/>
          </p:nvSpPr>
          <p:spPr>
            <a:xfrm>
              <a:off x="6350652" y="3136048"/>
              <a:ext cx="807385" cy="807385"/>
            </a:xfrm>
            <a:prstGeom prst="ellipse">
              <a:avLst/>
            </a:prstGeom>
            <a:solidFill>
              <a:schemeClr val="dk1"/>
            </a:solidFill>
            <a:ln w="12700" cap="flat" cmpd="sng">
              <a:solidFill>
                <a:schemeClr val="dk1"/>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01" name="Google Shape;701;p29"/>
            <p:cNvSpPr/>
            <p:nvPr/>
          </p:nvSpPr>
          <p:spPr>
            <a:xfrm>
              <a:off x="6464371" y="3249767"/>
              <a:ext cx="579945" cy="579945"/>
            </a:xfrm>
            <a:prstGeom prst="rect">
              <a:avLst/>
            </a:prstGeom>
            <a:noFill/>
            <a:ln>
              <a:noFill/>
            </a:ln>
          </p:spPr>
          <p:txBody>
            <a:bodyPr/>
            <a:lstStyle/>
            <a:p>
              <a:endParaRPr lang="en-US"/>
            </a:p>
          </p:txBody>
        </p:sp>
      </p:grpSp>
      <p:grpSp>
        <p:nvGrpSpPr>
          <p:cNvPr id="702" name="Google Shape;702;p29"/>
          <p:cNvGrpSpPr/>
          <p:nvPr/>
        </p:nvGrpSpPr>
        <p:grpSpPr>
          <a:xfrm>
            <a:off x="5803556" y="4770091"/>
            <a:ext cx="662037" cy="606977"/>
            <a:chOff x="6350652" y="4762730"/>
            <a:chExt cx="807385" cy="807385"/>
          </a:xfrm>
        </p:grpSpPr>
        <p:sp>
          <p:nvSpPr>
            <p:cNvPr id="703" name="Google Shape;703;p29"/>
            <p:cNvSpPr/>
            <p:nvPr/>
          </p:nvSpPr>
          <p:spPr>
            <a:xfrm>
              <a:off x="6350652" y="4762730"/>
              <a:ext cx="807385" cy="807385"/>
            </a:xfrm>
            <a:prstGeom prst="ellipse">
              <a:avLst/>
            </a:prstGeom>
            <a:solidFill>
              <a:schemeClr val="accent4"/>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04" name="Google Shape;704;p29"/>
            <p:cNvSpPr/>
            <p:nvPr/>
          </p:nvSpPr>
          <p:spPr>
            <a:xfrm>
              <a:off x="6571422" y="4883599"/>
              <a:ext cx="362778" cy="541990"/>
            </a:xfrm>
            <a:custGeom>
              <a:avLst/>
              <a:gdLst/>
              <a:ahLst/>
              <a:cxnLst/>
              <a:rect l="l" t="t" r="r" b="b"/>
              <a:pathLst>
                <a:path w="493790" h="737721" extrusionOk="0">
                  <a:moveTo>
                    <a:pt x="350329" y="492854"/>
                  </a:moveTo>
                  <a:cubicBezTo>
                    <a:pt x="350408" y="492779"/>
                    <a:pt x="350482" y="492709"/>
                    <a:pt x="350556" y="492631"/>
                  </a:cubicBezTo>
                  <a:lnTo>
                    <a:pt x="417950" y="425237"/>
                  </a:lnTo>
                  <a:lnTo>
                    <a:pt x="424467" y="418432"/>
                  </a:lnTo>
                  <a:cubicBezTo>
                    <a:pt x="468896" y="372447"/>
                    <a:pt x="493516" y="311909"/>
                    <a:pt x="493788" y="247969"/>
                  </a:cubicBezTo>
                  <a:cubicBezTo>
                    <a:pt x="494356" y="114966"/>
                    <a:pt x="386735" y="3772"/>
                    <a:pt x="253885" y="95"/>
                  </a:cubicBezTo>
                  <a:cubicBezTo>
                    <a:pt x="186567" y="-1740"/>
                    <a:pt x="122951" y="23025"/>
                    <a:pt x="74757" y="69902"/>
                  </a:cubicBezTo>
                  <a:cubicBezTo>
                    <a:pt x="26550" y="116797"/>
                    <a:pt x="0" y="179653"/>
                    <a:pt x="0" y="246894"/>
                  </a:cubicBezTo>
                  <a:cubicBezTo>
                    <a:pt x="0" y="304281"/>
                    <a:pt x="17252" y="356567"/>
                    <a:pt x="49912" y="398130"/>
                  </a:cubicBezTo>
                  <a:cubicBezTo>
                    <a:pt x="52879" y="401884"/>
                    <a:pt x="56099" y="405498"/>
                    <a:pt x="59482" y="408882"/>
                  </a:cubicBezTo>
                  <a:lnTo>
                    <a:pt x="143458" y="492858"/>
                  </a:lnTo>
                  <a:lnTo>
                    <a:pt x="23420" y="612894"/>
                  </a:lnTo>
                  <a:cubicBezTo>
                    <a:pt x="-5099" y="641412"/>
                    <a:pt x="-5099" y="687817"/>
                    <a:pt x="23420" y="716332"/>
                  </a:cubicBezTo>
                  <a:cubicBezTo>
                    <a:pt x="37679" y="730596"/>
                    <a:pt x="56404" y="737725"/>
                    <a:pt x="75137" y="737721"/>
                  </a:cubicBezTo>
                  <a:cubicBezTo>
                    <a:pt x="93864" y="737721"/>
                    <a:pt x="112600" y="730591"/>
                    <a:pt x="126857" y="716332"/>
                  </a:cubicBezTo>
                  <a:lnTo>
                    <a:pt x="246895" y="596296"/>
                  </a:lnTo>
                  <a:lnTo>
                    <a:pt x="366935" y="716336"/>
                  </a:lnTo>
                  <a:cubicBezTo>
                    <a:pt x="381195" y="730591"/>
                    <a:pt x="399920" y="737721"/>
                    <a:pt x="418654" y="737721"/>
                  </a:cubicBezTo>
                  <a:cubicBezTo>
                    <a:pt x="437380" y="737721"/>
                    <a:pt x="456114" y="730591"/>
                    <a:pt x="470369" y="716332"/>
                  </a:cubicBezTo>
                  <a:cubicBezTo>
                    <a:pt x="498888" y="687817"/>
                    <a:pt x="498888" y="641412"/>
                    <a:pt x="470369" y="612894"/>
                  </a:cubicBezTo>
                  <a:lnTo>
                    <a:pt x="350329" y="492854"/>
                  </a:lnTo>
                  <a:close/>
                  <a:moveTo>
                    <a:pt x="109394" y="698870"/>
                  </a:moveTo>
                  <a:cubicBezTo>
                    <a:pt x="90504" y="717756"/>
                    <a:pt x="59773" y="717756"/>
                    <a:pt x="40883" y="698870"/>
                  </a:cubicBezTo>
                  <a:cubicBezTo>
                    <a:pt x="31733" y="689719"/>
                    <a:pt x="26694" y="677555"/>
                    <a:pt x="26694" y="664613"/>
                  </a:cubicBezTo>
                  <a:cubicBezTo>
                    <a:pt x="26694" y="651675"/>
                    <a:pt x="31733" y="639511"/>
                    <a:pt x="40883" y="630360"/>
                  </a:cubicBezTo>
                  <a:lnTo>
                    <a:pt x="160921" y="510320"/>
                  </a:lnTo>
                  <a:lnTo>
                    <a:pt x="229432" y="578834"/>
                  </a:lnTo>
                  <a:lnTo>
                    <a:pt x="109394" y="698870"/>
                  </a:lnTo>
                  <a:close/>
                  <a:moveTo>
                    <a:pt x="452907" y="698870"/>
                  </a:moveTo>
                  <a:cubicBezTo>
                    <a:pt x="434017" y="717756"/>
                    <a:pt x="403288" y="717756"/>
                    <a:pt x="384397" y="698870"/>
                  </a:cubicBezTo>
                  <a:lnTo>
                    <a:pt x="76944" y="391420"/>
                  </a:lnTo>
                  <a:cubicBezTo>
                    <a:pt x="74237" y="388707"/>
                    <a:pt x="71660" y="385813"/>
                    <a:pt x="69308" y="382841"/>
                  </a:cubicBezTo>
                  <a:cubicBezTo>
                    <a:pt x="39707" y="345170"/>
                    <a:pt x="24699" y="299431"/>
                    <a:pt x="24699" y="246894"/>
                  </a:cubicBezTo>
                  <a:cubicBezTo>
                    <a:pt x="24699" y="186381"/>
                    <a:pt x="48593" y="129812"/>
                    <a:pt x="91979" y="87608"/>
                  </a:cubicBezTo>
                  <a:cubicBezTo>
                    <a:pt x="133831" y="46898"/>
                    <a:pt x="188611" y="24698"/>
                    <a:pt x="246847" y="24698"/>
                  </a:cubicBezTo>
                  <a:cubicBezTo>
                    <a:pt x="248961" y="24698"/>
                    <a:pt x="251081" y="24726"/>
                    <a:pt x="253201" y="24786"/>
                  </a:cubicBezTo>
                  <a:cubicBezTo>
                    <a:pt x="372756" y="28092"/>
                    <a:pt x="469600" y="128166"/>
                    <a:pt x="469089" y="247864"/>
                  </a:cubicBezTo>
                  <a:cubicBezTo>
                    <a:pt x="468842" y="305407"/>
                    <a:pt x="446687" y="359887"/>
                    <a:pt x="406667" y="401308"/>
                  </a:cubicBezTo>
                  <a:lnTo>
                    <a:pt x="400299" y="407964"/>
                  </a:lnTo>
                  <a:lnTo>
                    <a:pt x="333094" y="475169"/>
                  </a:lnTo>
                  <a:cubicBezTo>
                    <a:pt x="333015" y="475243"/>
                    <a:pt x="332945" y="475317"/>
                    <a:pt x="332871" y="475392"/>
                  </a:cubicBezTo>
                  <a:lnTo>
                    <a:pt x="261982" y="404506"/>
                  </a:lnTo>
                  <a:lnTo>
                    <a:pt x="337371" y="334712"/>
                  </a:lnTo>
                  <a:lnTo>
                    <a:pt x="337712" y="334381"/>
                  </a:lnTo>
                  <a:cubicBezTo>
                    <a:pt x="361971" y="310124"/>
                    <a:pt x="375333" y="277870"/>
                    <a:pt x="375333" y="243563"/>
                  </a:cubicBezTo>
                  <a:cubicBezTo>
                    <a:pt x="375333" y="172741"/>
                    <a:pt x="317715" y="115125"/>
                    <a:pt x="246895" y="115125"/>
                  </a:cubicBezTo>
                  <a:cubicBezTo>
                    <a:pt x="176344" y="115125"/>
                    <a:pt x="118947" y="172522"/>
                    <a:pt x="118947" y="243073"/>
                  </a:cubicBezTo>
                  <a:cubicBezTo>
                    <a:pt x="118947" y="269442"/>
                    <a:pt x="126907" y="294766"/>
                    <a:pt x="142110" y="316510"/>
                  </a:cubicBezTo>
                  <a:cubicBezTo>
                    <a:pt x="147581" y="324007"/>
                    <a:pt x="153686" y="331138"/>
                    <a:pt x="160250" y="337701"/>
                  </a:cubicBezTo>
                  <a:lnTo>
                    <a:pt x="452907" y="630360"/>
                  </a:lnTo>
                  <a:cubicBezTo>
                    <a:pt x="471794" y="649246"/>
                    <a:pt x="471794" y="679980"/>
                    <a:pt x="452907" y="698870"/>
                  </a:cubicBezTo>
                  <a:close/>
                  <a:moveTo>
                    <a:pt x="246895" y="139823"/>
                  </a:moveTo>
                  <a:cubicBezTo>
                    <a:pt x="304097" y="139823"/>
                    <a:pt x="350634" y="186361"/>
                    <a:pt x="350634" y="243563"/>
                  </a:cubicBezTo>
                  <a:cubicBezTo>
                    <a:pt x="350634" y="271194"/>
                    <a:pt x="339902" y="297180"/>
                    <a:pt x="320411" y="316753"/>
                  </a:cubicBezTo>
                  <a:lnTo>
                    <a:pt x="244503" y="387028"/>
                  </a:lnTo>
                  <a:lnTo>
                    <a:pt x="177713" y="320238"/>
                  </a:lnTo>
                  <a:cubicBezTo>
                    <a:pt x="172049" y="314572"/>
                    <a:pt x="166783" y="308420"/>
                    <a:pt x="162208" y="302154"/>
                  </a:cubicBezTo>
                  <a:cubicBezTo>
                    <a:pt x="150064" y="284784"/>
                    <a:pt x="143646" y="264355"/>
                    <a:pt x="143646" y="243073"/>
                  </a:cubicBezTo>
                  <a:cubicBezTo>
                    <a:pt x="143646" y="186142"/>
                    <a:pt x="189964" y="139823"/>
                    <a:pt x="246895" y="139823"/>
                  </a:cubicBezTo>
                  <a:close/>
                </a:path>
              </a:pathLst>
            </a:custGeom>
            <a:solidFill>
              <a:schemeClr val="accent4"/>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705" name="Google Shape;705;p29"/>
          <p:cNvSpPr txBox="1"/>
          <p:nvPr/>
        </p:nvSpPr>
        <p:spPr>
          <a:xfrm>
            <a:off x="940692" y="3870345"/>
            <a:ext cx="3726609" cy="73866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b="1">
                <a:solidFill>
                  <a:srgbClr val="000000"/>
                </a:solidFill>
                <a:latin typeface="Verdana"/>
                <a:ea typeface="Verdana"/>
                <a:cs typeface="Verdana"/>
                <a:sym typeface="Verdana"/>
              </a:rPr>
              <a:t>TB case notifications increased by over 65%, from 36,000 in 2017 to 54,346 in 2023. </a:t>
            </a:r>
            <a:endParaRPr/>
          </a:p>
        </p:txBody>
      </p:sp>
      <p:sp>
        <p:nvSpPr>
          <p:cNvPr id="706" name="Google Shape;706;p29"/>
          <p:cNvSpPr txBox="1"/>
          <p:nvPr/>
        </p:nvSpPr>
        <p:spPr>
          <a:xfrm>
            <a:off x="940692" y="4899084"/>
            <a:ext cx="3053325" cy="73866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Zambia aims to </a:t>
            </a:r>
            <a:r>
              <a:rPr lang="en-US" sz="1400" b="1">
                <a:solidFill>
                  <a:srgbClr val="000000"/>
                </a:solidFill>
                <a:latin typeface="Verdana"/>
                <a:ea typeface="Verdana"/>
                <a:cs typeface="Verdana"/>
                <a:sym typeface="Verdana"/>
              </a:rPr>
              <a:t>expand this fleet </a:t>
            </a:r>
            <a:r>
              <a:rPr lang="en-US" sz="1400">
                <a:solidFill>
                  <a:srgbClr val="000000"/>
                </a:solidFill>
                <a:latin typeface="Verdana"/>
                <a:ea typeface="Verdana"/>
                <a:cs typeface="Verdana"/>
                <a:sym typeface="Verdana"/>
              </a:rPr>
              <a:t>to further integrate AI into healthcare delivery.</a:t>
            </a:r>
            <a:endParaRPr/>
          </a:p>
        </p:txBody>
      </p:sp>
      <p:grpSp>
        <p:nvGrpSpPr>
          <p:cNvPr id="707" name="Google Shape;707;p29"/>
          <p:cNvGrpSpPr/>
          <p:nvPr/>
        </p:nvGrpSpPr>
        <p:grpSpPr>
          <a:xfrm>
            <a:off x="140484" y="3637945"/>
            <a:ext cx="601732" cy="601732"/>
            <a:chOff x="4807527" y="2140528"/>
            <a:chExt cx="2576945" cy="2576945"/>
          </a:xfrm>
        </p:grpSpPr>
        <p:sp>
          <p:nvSpPr>
            <p:cNvPr id="708" name="Google Shape;708;p29"/>
            <p:cNvSpPr/>
            <p:nvPr/>
          </p:nvSpPr>
          <p:spPr>
            <a:xfrm>
              <a:off x="4807527" y="2140528"/>
              <a:ext cx="2576945" cy="2576945"/>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09" name="Google Shape;709;p29"/>
            <p:cNvSpPr/>
            <p:nvPr/>
          </p:nvSpPr>
          <p:spPr>
            <a:xfrm>
              <a:off x="5284835" y="2566450"/>
              <a:ext cx="1622329" cy="1620000"/>
            </a:xfrm>
            <a:custGeom>
              <a:avLst/>
              <a:gdLst/>
              <a:ahLst/>
              <a:cxnLst/>
              <a:rect l="l" t="t" r="r" b="b"/>
              <a:pathLst>
                <a:path w="1711393" h="1708937" extrusionOk="0">
                  <a:moveTo>
                    <a:pt x="1395107" y="489728"/>
                  </a:moveTo>
                  <a:cubicBezTo>
                    <a:pt x="1354930" y="429899"/>
                    <a:pt x="1287922" y="394181"/>
                    <a:pt x="1215846" y="394181"/>
                  </a:cubicBezTo>
                  <a:cubicBezTo>
                    <a:pt x="1096784" y="394181"/>
                    <a:pt x="999915" y="491049"/>
                    <a:pt x="999915" y="610112"/>
                  </a:cubicBezTo>
                  <a:lnTo>
                    <a:pt x="999915" y="724720"/>
                  </a:lnTo>
                  <a:cubicBezTo>
                    <a:pt x="969206" y="693159"/>
                    <a:pt x="928277" y="671744"/>
                    <a:pt x="882509" y="665630"/>
                  </a:cubicBezTo>
                  <a:lnTo>
                    <a:pt x="882509" y="28575"/>
                  </a:lnTo>
                  <a:cubicBezTo>
                    <a:pt x="882509" y="12795"/>
                    <a:pt x="869717" y="0"/>
                    <a:pt x="853938" y="0"/>
                  </a:cubicBezTo>
                  <a:cubicBezTo>
                    <a:pt x="838158" y="0"/>
                    <a:pt x="825363" y="12795"/>
                    <a:pt x="825363" y="28575"/>
                  </a:cubicBezTo>
                  <a:lnTo>
                    <a:pt x="825363" y="666195"/>
                  </a:lnTo>
                  <a:cubicBezTo>
                    <a:pt x="781008" y="672966"/>
                    <a:pt x="741376" y="694105"/>
                    <a:pt x="711478" y="724910"/>
                  </a:cubicBezTo>
                  <a:lnTo>
                    <a:pt x="711478" y="610112"/>
                  </a:lnTo>
                  <a:cubicBezTo>
                    <a:pt x="711478" y="491049"/>
                    <a:pt x="614609" y="394181"/>
                    <a:pt x="495547" y="394181"/>
                  </a:cubicBezTo>
                  <a:cubicBezTo>
                    <a:pt x="423472" y="394181"/>
                    <a:pt x="356462" y="429899"/>
                    <a:pt x="316283" y="489728"/>
                  </a:cubicBezTo>
                  <a:cubicBezTo>
                    <a:pt x="109370" y="797835"/>
                    <a:pt x="0" y="1156868"/>
                    <a:pt x="0" y="1528010"/>
                  </a:cubicBezTo>
                  <a:lnTo>
                    <a:pt x="0" y="1536221"/>
                  </a:lnTo>
                  <a:cubicBezTo>
                    <a:pt x="0" y="1631461"/>
                    <a:pt x="77479" y="1708937"/>
                    <a:pt x="172715" y="1708937"/>
                  </a:cubicBezTo>
                  <a:cubicBezTo>
                    <a:pt x="469790" y="1708937"/>
                    <a:pt x="711478" y="1467241"/>
                    <a:pt x="711478" y="1170175"/>
                  </a:cubicBezTo>
                  <a:lnTo>
                    <a:pt x="711478" y="866594"/>
                  </a:lnTo>
                  <a:cubicBezTo>
                    <a:pt x="711510" y="866032"/>
                    <a:pt x="711645" y="865499"/>
                    <a:pt x="711645" y="864937"/>
                  </a:cubicBezTo>
                  <a:cubicBezTo>
                    <a:pt x="711645" y="785454"/>
                    <a:pt x="776306" y="720793"/>
                    <a:pt x="855782" y="720793"/>
                  </a:cubicBezTo>
                  <a:cubicBezTo>
                    <a:pt x="935230" y="720793"/>
                    <a:pt x="999867" y="785405"/>
                    <a:pt x="999915" y="864841"/>
                  </a:cubicBezTo>
                  <a:lnTo>
                    <a:pt x="999915" y="1170175"/>
                  </a:lnTo>
                  <a:cubicBezTo>
                    <a:pt x="999915" y="1467241"/>
                    <a:pt x="1241602" y="1708937"/>
                    <a:pt x="1538677" y="1708937"/>
                  </a:cubicBezTo>
                  <a:cubicBezTo>
                    <a:pt x="1633918" y="1708937"/>
                    <a:pt x="1711394" y="1631461"/>
                    <a:pt x="1711394" y="1536221"/>
                  </a:cubicBezTo>
                  <a:lnTo>
                    <a:pt x="1711394" y="1528010"/>
                  </a:lnTo>
                  <a:cubicBezTo>
                    <a:pt x="1711394" y="1156868"/>
                    <a:pt x="1602018" y="797835"/>
                    <a:pt x="1395107" y="489728"/>
                  </a:cubicBezTo>
                  <a:close/>
                  <a:moveTo>
                    <a:pt x="654328" y="1170175"/>
                  </a:moveTo>
                  <a:cubicBezTo>
                    <a:pt x="654328" y="1435732"/>
                    <a:pt x="438276" y="1651787"/>
                    <a:pt x="172715" y="1651787"/>
                  </a:cubicBezTo>
                  <a:cubicBezTo>
                    <a:pt x="108994" y="1651787"/>
                    <a:pt x="57150" y="1599943"/>
                    <a:pt x="57150" y="1536221"/>
                  </a:cubicBezTo>
                  <a:lnTo>
                    <a:pt x="57150" y="1528010"/>
                  </a:lnTo>
                  <a:cubicBezTo>
                    <a:pt x="57150" y="1168260"/>
                    <a:pt x="163162" y="820243"/>
                    <a:pt x="363731" y="521587"/>
                  </a:cubicBezTo>
                  <a:cubicBezTo>
                    <a:pt x="393274" y="477594"/>
                    <a:pt x="442550" y="451331"/>
                    <a:pt x="495547" y="451331"/>
                  </a:cubicBezTo>
                  <a:cubicBezTo>
                    <a:pt x="583100" y="451331"/>
                    <a:pt x="654328" y="522559"/>
                    <a:pt x="654328" y="610112"/>
                  </a:cubicBezTo>
                  <a:lnTo>
                    <a:pt x="654328" y="1170175"/>
                  </a:lnTo>
                  <a:close/>
                  <a:moveTo>
                    <a:pt x="1654244" y="1536221"/>
                  </a:moveTo>
                  <a:cubicBezTo>
                    <a:pt x="1654244" y="1599943"/>
                    <a:pt x="1602399" y="1651787"/>
                    <a:pt x="1538677" y="1651787"/>
                  </a:cubicBezTo>
                  <a:cubicBezTo>
                    <a:pt x="1273120" y="1651787"/>
                    <a:pt x="1057065" y="1435732"/>
                    <a:pt x="1057065" y="1170175"/>
                  </a:cubicBezTo>
                  <a:lnTo>
                    <a:pt x="1057065" y="864975"/>
                  </a:lnTo>
                  <a:cubicBezTo>
                    <a:pt x="1057065" y="864965"/>
                    <a:pt x="1057074" y="864946"/>
                    <a:pt x="1057074" y="864937"/>
                  </a:cubicBezTo>
                  <a:cubicBezTo>
                    <a:pt x="1057074" y="864899"/>
                    <a:pt x="1057065" y="864870"/>
                    <a:pt x="1057065" y="864841"/>
                  </a:cubicBezTo>
                  <a:lnTo>
                    <a:pt x="1057065" y="610112"/>
                  </a:lnTo>
                  <a:cubicBezTo>
                    <a:pt x="1057065" y="522559"/>
                    <a:pt x="1128293" y="451331"/>
                    <a:pt x="1215846" y="451331"/>
                  </a:cubicBezTo>
                  <a:cubicBezTo>
                    <a:pt x="1268843" y="451331"/>
                    <a:pt x="1318116" y="477594"/>
                    <a:pt x="1347663" y="521587"/>
                  </a:cubicBezTo>
                  <a:cubicBezTo>
                    <a:pt x="1548231" y="820243"/>
                    <a:pt x="1654244" y="1168260"/>
                    <a:pt x="1654244" y="1528010"/>
                  </a:cubicBezTo>
                  <a:lnTo>
                    <a:pt x="1654244" y="1536221"/>
                  </a:lnTo>
                  <a:close/>
                </a:path>
              </a:pathLst>
            </a:cu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30"/>
          <p:cNvSpPr txBox="1">
            <a:spLocks noGrp="1"/>
          </p:cNvSpPr>
          <p:nvPr>
            <p:ph type="title"/>
          </p:nvPr>
        </p:nvSpPr>
        <p:spPr>
          <a:xfrm>
            <a:off x="3524250" y="104775"/>
            <a:ext cx="8534400" cy="1358503"/>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2"/>
              </a:buClr>
              <a:buSzPts val="3200"/>
              <a:buFont typeface="Verdana"/>
              <a:buNone/>
            </a:pPr>
            <a:r>
              <a:rPr lang="en-US" sz="3200"/>
              <a:t>The Global Fund’s approach for 2027-2029 (GC8)</a:t>
            </a:r>
            <a:br>
              <a:rPr lang="en-US" sz="3200"/>
            </a:br>
            <a:endParaRPr sz="3200"/>
          </a:p>
        </p:txBody>
      </p:sp>
      <p:sp>
        <p:nvSpPr>
          <p:cNvPr id="715" name="Google Shape;715;p30"/>
          <p:cNvSpPr/>
          <p:nvPr/>
        </p:nvSpPr>
        <p:spPr>
          <a:xfrm>
            <a:off x="3524249" y="914400"/>
            <a:ext cx="8534400" cy="123557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i="1">
                <a:solidFill>
                  <a:srgbClr val="61800A"/>
                </a:solidFill>
                <a:latin typeface="Verdana"/>
                <a:ea typeface="Verdana"/>
                <a:cs typeface="Verdana"/>
                <a:sym typeface="Verdana"/>
              </a:rPr>
              <a:t>Scale &amp; embed AI solutions that drive efficiency, integration &amp; effectiveness in LMIC health systems</a:t>
            </a:r>
            <a:endParaRPr/>
          </a:p>
          <a:p>
            <a:pPr marL="0" marR="0" lvl="0" indent="0" algn="l" rtl="0">
              <a:lnSpc>
                <a:spcPct val="100000"/>
              </a:lnSpc>
              <a:spcBef>
                <a:spcPts val="0"/>
              </a:spcBef>
              <a:spcAft>
                <a:spcPts val="0"/>
              </a:spcAft>
              <a:buClr>
                <a:srgbClr val="0F2332"/>
              </a:buClr>
              <a:buSzPts val="1500"/>
              <a:buFont typeface="Verdana"/>
              <a:buNone/>
            </a:pPr>
            <a:endParaRPr sz="1600" b="0" i="1" u="none" strike="noStrike" cap="none">
              <a:solidFill>
                <a:srgbClr val="61800A"/>
              </a:solidFill>
              <a:latin typeface="Verdana"/>
              <a:ea typeface="Verdana"/>
              <a:cs typeface="Verdana"/>
              <a:sym typeface="Verdana"/>
            </a:endParaRPr>
          </a:p>
        </p:txBody>
      </p:sp>
      <p:sp>
        <p:nvSpPr>
          <p:cNvPr id="716" name="Google Shape;716;p30"/>
          <p:cNvSpPr txBox="1"/>
          <p:nvPr/>
        </p:nvSpPr>
        <p:spPr>
          <a:xfrm>
            <a:off x="591031" y="2164825"/>
            <a:ext cx="3509979" cy="470000"/>
          </a:xfrm>
          <a:prstGeom prst="rect">
            <a:avLst/>
          </a:prstGeom>
          <a:solidFill>
            <a:schemeClr val="accent1"/>
          </a:solidFill>
          <a:ln>
            <a:noFill/>
          </a:ln>
        </p:spPr>
        <p:txBody>
          <a:bodyPr spcFirstLastPara="1" wrap="square" lIns="109725" tIns="45700" rIns="91425" bIns="45700" anchor="ctr" anchorCtr="0">
            <a:noAutofit/>
          </a:bodyPr>
          <a:lstStyle/>
          <a:p>
            <a:pPr marL="0" marR="0" lvl="0" indent="0" algn="l" rtl="0">
              <a:lnSpc>
                <a:spcPct val="100000"/>
              </a:lnSpc>
              <a:spcBef>
                <a:spcPts val="0"/>
              </a:spcBef>
              <a:spcAft>
                <a:spcPts val="0"/>
              </a:spcAft>
              <a:buClr>
                <a:srgbClr val="FFFFFF"/>
              </a:buClr>
              <a:buSzPts val="1800"/>
              <a:buFont typeface="Verdana"/>
              <a:buNone/>
            </a:pPr>
            <a:r>
              <a:rPr lang="en-US" sz="1800" b="1" i="0" u="none" strike="noStrike" cap="none">
                <a:solidFill>
                  <a:srgbClr val="FFFFFF"/>
                </a:solidFill>
                <a:latin typeface="Verdana"/>
                <a:ea typeface="Verdana"/>
                <a:cs typeface="Verdana"/>
                <a:sym typeface="Verdana"/>
              </a:rPr>
              <a:t>What GC8 will fund</a:t>
            </a:r>
            <a:endParaRPr/>
          </a:p>
        </p:txBody>
      </p:sp>
      <p:sp>
        <p:nvSpPr>
          <p:cNvPr id="717" name="Google Shape;717;p30"/>
          <p:cNvSpPr txBox="1"/>
          <p:nvPr/>
        </p:nvSpPr>
        <p:spPr>
          <a:xfrm>
            <a:off x="4341010" y="2164825"/>
            <a:ext cx="3509979" cy="470000"/>
          </a:xfrm>
          <a:prstGeom prst="rect">
            <a:avLst/>
          </a:prstGeom>
          <a:solidFill>
            <a:schemeClr val="accent1"/>
          </a:solidFill>
          <a:ln>
            <a:noFill/>
          </a:ln>
        </p:spPr>
        <p:txBody>
          <a:bodyPr spcFirstLastPara="1" wrap="square" lIns="109725" tIns="45700" rIns="91425" bIns="45700" anchor="ctr" anchorCtr="0">
            <a:noAutofit/>
          </a:bodyPr>
          <a:lstStyle/>
          <a:p>
            <a:pPr marL="0" marR="0" lvl="0" indent="0" algn="l" rtl="0">
              <a:lnSpc>
                <a:spcPct val="100000"/>
              </a:lnSpc>
              <a:spcBef>
                <a:spcPts val="0"/>
              </a:spcBef>
              <a:spcAft>
                <a:spcPts val="0"/>
              </a:spcAft>
              <a:buClr>
                <a:srgbClr val="FFFFFF"/>
              </a:buClr>
              <a:buSzPts val="1800"/>
              <a:buFont typeface="Verdana"/>
              <a:buNone/>
            </a:pPr>
            <a:r>
              <a:rPr lang="en-US" sz="1800" b="1" i="0" u="none" strike="noStrike" cap="none">
                <a:solidFill>
                  <a:srgbClr val="FFFFFF"/>
                </a:solidFill>
                <a:latin typeface="Verdana"/>
                <a:ea typeface="Verdana"/>
                <a:cs typeface="Verdana"/>
                <a:sym typeface="Verdana"/>
              </a:rPr>
              <a:t>The conditions GC8 sets</a:t>
            </a:r>
            <a:endParaRPr/>
          </a:p>
        </p:txBody>
      </p:sp>
      <p:sp>
        <p:nvSpPr>
          <p:cNvPr id="718" name="Google Shape;718;p30"/>
          <p:cNvSpPr txBox="1"/>
          <p:nvPr/>
        </p:nvSpPr>
        <p:spPr>
          <a:xfrm>
            <a:off x="8090989" y="2164825"/>
            <a:ext cx="3509980" cy="470000"/>
          </a:xfrm>
          <a:prstGeom prst="rect">
            <a:avLst/>
          </a:prstGeom>
          <a:solidFill>
            <a:schemeClr val="accent1"/>
          </a:solidFill>
          <a:ln>
            <a:noFill/>
          </a:ln>
        </p:spPr>
        <p:txBody>
          <a:bodyPr spcFirstLastPara="1" wrap="square" lIns="109725" tIns="45700" rIns="91425" bIns="45700" anchor="ctr" anchorCtr="0">
            <a:noAutofit/>
          </a:bodyPr>
          <a:lstStyle/>
          <a:p>
            <a:pPr marL="0" marR="0" lvl="0" indent="0" algn="l" rtl="0">
              <a:lnSpc>
                <a:spcPct val="100000"/>
              </a:lnSpc>
              <a:spcBef>
                <a:spcPts val="0"/>
              </a:spcBef>
              <a:spcAft>
                <a:spcPts val="0"/>
              </a:spcAft>
              <a:buClr>
                <a:srgbClr val="FFFFFF"/>
              </a:buClr>
              <a:buSzPts val="1800"/>
              <a:buFont typeface="Verdana"/>
              <a:buNone/>
            </a:pPr>
            <a:r>
              <a:rPr lang="en-US" sz="1800" b="1" i="0" u="none" strike="noStrike" cap="none">
                <a:solidFill>
                  <a:srgbClr val="FFFFFF"/>
                </a:solidFill>
                <a:latin typeface="Verdana"/>
                <a:ea typeface="Verdana"/>
                <a:cs typeface="Verdana"/>
                <a:sym typeface="Verdana"/>
              </a:rPr>
              <a:t>The Opportunities</a:t>
            </a:r>
            <a:endParaRPr/>
          </a:p>
        </p:txBody>
      </p:sp>
      <p:sp>
        <p:nvSpPr>
          <p:cNvPr id="719" name="Google Shape;719;p30"/>
          <p:cNvSpPr txBox="1"/>
          <p:nvPr/>
        </p:nvSpPr>
        <p:spPr>
          <a:xfrm>
            <a:off x="591031" y="2724825"/>
            <a:ext cx="3509979" cy="2900000"/>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Expanded digital health and AI interventions part of GC8 funding guidance.</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AI embedded in HIV programs: predictive analytics, client-facing chat and self-care, treatment-continuity tools.</a:t>
            </a:r>
            <a:endParaRPr/>
          </a:p>
          <a:p>
            <a:pPr marL="228600" marR="0" lvl="0" indent="-228600" algn="l" rtl="0">
              <a:lnSpc>
                <a:spcPct val="100000"/>
              </a:lnSpc>
              <a:spcBef>
                <a:spcPts val="800"/>
              </a:spcBef>
              <a:spcAft>
                <a:spcPts val="0"/>
              </a:spcAft>
              <a:buClr>
                <a:srgbClr val="0F2332"/>
              </a:buClr>
              <a:buSzPts val="1600"/>
              <a:buFont typeface="Arial"/>
              <a:buChar char="•"/>
            </a:pPr>
            <a:r>
              <a:rPr lang="en-US" sz="1600" b="0" i="0" u="none" strike="noStrike" cap="none">
                <a:solidFill>
                  <a:srgbClr val="000000"/>
                </a:solidFill>
                <a:latin typeface="Verdana"/>
                <a:ea typeface="Verdana"/>
                <a:cs typeface="Verdana"/>
                <a:sym typeface="Verdana"/>
              </a:rPr>
              <a:t>Digital infrastructure foundations: interoperable data, electronic health records </a:t>
            </a:r>
            <a:endParaRPr/>
          </a:p>
          <a:p>
            <a:pPr marL="228600" marR="0" lvl="0" indent="-127000" algn="l" rtl="0">
              <a:spcBef>
                <a:spcPts val="800"/>
              </a:spcBef>
              <a:spcAft>
                <a:spcPts val="0"/>
              </a:spcAft>
              <a:buClr>
                <a:srgbClr val="0F2332"/>
              </a:buClr>
              <a:buSzPts val="1600"/>
              <a:buFont typeface="Arial"/>
              <a:buNone/>
            </a:pPr>
            <a:endParaRPr sz="1600">
              <a:solidFill>
                <a:srgbClr val="000000"/>
              </a:solidFill>
              <a:latin typeface="Verdana"/>
              <a:ea typeface="Verdana"/>
              <a:cs typeface="Verdana"/>
              <a:sym typeface="Verdana"/>
            </a:endParaRPr>
          </a:p>
        </p:txBody>
      </p:sp>
      <p:sp>
        <p:nvSpPr>
          <p:cNvPr id="720" name="Google Shape;720;p30"/>
          <p:cNvSpPr txBox="1"/>
          <p:nvPr/>
        </p:nvSpPr>
        <p:spPr>
          <a:xfrm>
            <a:off x="4341010" y="2724825"/>
            <a:ext cx="3509979" cy="2900000"/>
          </a:xfrm>
          <a:prstGeom prst="rect">
            <a:avLst/>
          </a:prstGeom>
          <a:noFill/>
          <a:ln>
            <a:noFill/>
          </a:ln>
        </p:spPr>
        <p:txBody>
          <a:bodyPr spcFirstLastPara="1" wrap="square" lIns="91425" tIns="45700" rIns="91425" bIns="45700" anchor="t" anchorCtr="0">
            <a:normAutofit lnSpcReduction="10000"/>
          </a:bodyPr>
          <a:lstStyle/>
          <a:p>
            <a:pPr marL="228600" marR="0" lvl="0" indent="-228600" algn="l" rtl="0">
              <a:spcBef>
                <a:spcPts val="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National ownership and data sovereignty, aligned to country priorities.</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Transition pathways to self-reliance — exit plans and domestic co-financing from the start.</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Equity and rights safeguards for key populations: privacy and protection from surveillance.</a:t>
            </a:r>
            <a:endParaRPr/>
          </a:p>
        </p:txBody>
      </p:sp>
      <p:sp>
        <p:nvSpPr>
          <p:cNvPr id="721" name="Google Shape;721;p30"/>
          <p:cNvSpPr txBox="1"/>
          <p:nvPr/>
        </p:nvSpPr>
        <p:spPr>
          <a:xfrm>
            <a:off x="8090988" y="2724824"/>
            <a:ext cx="3611573" cy="3157229"/>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Build from proven TB computer-aided diagnosis toward predictive, sovereign, equity-by-design AI for HIV.</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AI funded as infrastructure with a mandate — connective tissue between communities and health systems.</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Measured by infections prevented and people kept in care, not tasks automated.</a:t>
            </a:r>
            <a:endParaRPr/>
          </a:p>
        </p:txBody>
      </p:sp>
      <p:sp>
        <p:nvSpPr>
          <p:cNvPr id="722" name="Google Shape;722;p30"/>
          <p:cNvSpPr txBox="1"/>
          <p:nvPr/>
        </p:nvSpPr>
        <p:spPr>
          <a:xfrm>
            <a:off x="1297395" y="6188301"/>
            <a:ext cx="11009938" cy="27600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800" i="1">
                <a:solidFill>
                  <a:srgbClr val="595959"/>
                </a:solidFill>
                <a:latin typeface="Arial"/>
                <a:ea typeface="Arial"/>
                <a:cs typeface="Arial"/>
                <a:sym typeface="Arial"/>
              </a:rPr>
              <a:t>Sources: The Global Fund — Eighth Replenishment outcome (US$12.64bn) &amp; Grant Cycle 8 investment guidance, 2025–2026; Global Fund Digital Health; Eighth Replenishment Investment Case, 2025.</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31"/>
          <p:cNvSpPr txBox="1">
            <a:spLocks noGrp="1"/>
          </p:cNvSpPr>
          <p:nvPr>
            <p:ph type="title"/>
          </p:nvPr>
        </p:nvSpPr>
        <p:spPr>
          <a:xfrm>
            <a:off x="442913" y="1943100"/>
            <a:ext cx="5437187" cy="2428875"/>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Rebuild </a:t>
            </a:r>
            <a:br>
              <a:rPr lang="en-US"/>
            </a:br>
            <a:r>
              <a:rPr lang="en-US"/>
              <a:t>Rethink </a:t>
            </a:r>
            <a:br>
              <a:rPr lang="en-US"/>
            </a:br>
            <a:r>
              <a:rPr lang="en-US"/>
              <a:t>Rise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32"/>
          <p:cNvSpPr txBox="1">
            <a:spLocks noGrp="1"/>
          </p:cNvSpPr>
          <p:nvPr>
            <p:ph type="title"/>
          </p:nvPr>
        </p:nvSpPr>
        <p:spPr>
          <a:xfrm>
            <a:off x="2708031" y="104775"/>
            <a:ext cx="9350619" cy="1358503"/>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2"/>
              </a:buClr>
              <a:buSzPts val="3200"/>
              <a:buFont typeface="Verdana"/>
              <a:buNone/>
            </a:pPr>
            <a:r>
              <a:rPr lang="en-US" sz="3200"/>
              <a:t>Rethink. Rebuild. Rise.</a:t>
            </a:r>
            <a:br>
              <a:rPr lang="en-US" sz="3200"/>
            </a:br>
            <a:br>
              <a:rPr lang="en-US" sz="3200"/>
            </a:br>
            <a:endParaRPr sz="3200"/>
          </a:p>
        </p:txBody>
      </p:sp>
      <p:sp>
        <p:nvSpPr>
          <p:cNvPr id="733" name="Google Shape;733;p32"/>
          <p:cNvSpPr/>
          <p:nvPr/>
        </p:nvSpPr>
        <p:spPr>
          <a:xfrm>
            <a:off x="2708031" y="615389"/>
            <a:ext cx="8892939" cy="712249"/>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1800A"/>
              </a:buClr>
              <a:buSzPts val="1600"/>
              <a:buFont typeface="Verdana"/>
              <a:buNone/>
            </a:pPr>
            <a:r>
              <a:rPr lang="en-US" sz="1600" i="1">
                <a:solidFill>
                  <a:srgbClr val="61800A"/>
                </a:solidFill>
                <a:latin typeface="Verdana"/>
                <a:ea typeface="Verdana"/>
                <a:cs typeface="Verdana"/>
                <a:sym typeface="Verdana"/>
              </a:rPr>
              <a:t>An agenda for AI as shared health infrastructure — built to attain our global HIV targets.</a:t>
            </a:r>
            <a:endParaRPr/>
          </a:p>
          <a:p>
            <a:pPr marL="0" marR="0" lvl="0" indent="0" algn="l" rtl="0">
              <a:lnSpc>
                <a:spcPct val="100000"/>
              </a:lnSpc>
              <a:spcBef>
                <a:spcPts val="0"/>
              </a:spcBef>
              <a:spcAft>
                <a:spcPts val="0"/>
              </a:spcAft>
              <a:buClr>
                <a:srgbClr val="0F2332"/>
              </a:buClr>
              <a:buSzPts val="1500"/>
              <a:buFont typeface="Verdana"/>
              <a:buNone/>
            </a:pPr>
            <a:endParaRPr sz="1600" b="0" i="1" u="none" strike="noStrike" cap="none">
              <a:solidFill>
                <a:srgbClr val="61800A"/>
              </a:solidFill>
              <a:latin typeface="Verdana"/>
              <a:ea typeface="Verdana"/>
              <a:cs typeface="Verdana"/>
              <a:sym typeface="Verdana"/>
            </a:endParaRPr>
          </a:p>
        </p:txBody>
      </p:sp>
      <p:sp>
        <p:nvSpPr>
          <p:cNvPr id="734" name="Google Shape;734;p32"/>
          <p:cNvSpPr txBox="1"/>
          <p:nvPr/>
        </p:nvSpPr>
        <p:spPr>
          <a:xfrm>
            <a:off x="448408" y="1598460"/>
            <a:ext cx="3411415" cy="33366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2"/>
                </a:solidFill>
                <a:latin typeface="Verdana"/>
                <a:ea typeface="Verdana"/>
                <a:cs typeface="Verdana"/>
                <a:sym typeface="Verdana"/>
              </a:rPr>
              <a:t>RETHINK</a:t>
            </a:r>
            <a:endParaRPr>
              <a:solidFill>
                <a:schemeClr val="dk2"/>
              </a:solidFill>
            </a:endParaRPr>
          </a:p>
          <a:p>
            <a:pPr marL="0" marR="0" lvl="0" indent="0" algn="l" rtl="0">
              <a:spcBef>
                <a:spcPts val="0"/>
              </a:spcBef>
              <a:spcAft>
                <a:spcPts val="0"/>
              </a:spcAft>
              <a:buNone/>
            </a:pPr>
            <a:r>
              <a:rPr lang="en-US" sz="1600" i="1">
                <a:solidFill>
                  <a:srgbClr val="000000"/>
                </a:solidFill>
                <a:latin typeface="Verdana"/>
                <a:ea typeface="Verdana"/>
                <a:cs typeface="Verdana"/>
                <a:sym typeface="Verdana"/>
              </a:rPr>
              <a:t>What AI must be</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Shared infrastructure for public good like a power grid and not as a tool </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Designed for equity from the start — equitably distributed and held to universal standards. </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AI supplements  and does not replace human interaction</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Owned by health systems, not layered on top.</a:t>
            </a:r>
            <a:endParaRPr/>
          </a:p>
          <a:p>
            <a:pPr marL="0" marR="0" lvl="0" indent="0" algn="l" rtl="0">
              <a:spcBef>
                <a:spcPts val="0"/>
              </a:spcBef>
              <a:spcAft>
                <a:spcPts val="0"/>
              </a:spcAft>
              <a:buNone/>
            </a:pPr>
            <a:endParaRPr sz="1600">
              <a:solidFill>
                <a:srgbClr val="000000"/>
              </a:solidFill>
              <a:latin typeface="Verdana"/>
              <a:ea typeface="Verdana"/>
              <a:cs typeface="Verdana"/>
              <a:sym typeface="Verdana"/>
            </a:endParaRPr>
          </a:p>
        </p:txBody>
      </p:sp>
      <p:sp>
        <p:nvSpPr>
          <p:cNvPr id="735" name="Google Shape;735;p32"/>
          <p:cNvSpPr txBox="1"/>
          <p:nvPr/>
        </p:nvSpPr>
        <p:spPr>
          <a:xfrm>
            <a:off x="4311960" y="1566863"/>
            <a:ext cx="3559200" cy="4400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accent1"/>
                </a:solidFill>
                <a:latin typeface="Verdana"/>
                <a:ea typeface="Verdana"/>
                <a:cs typeface="Verdana"/>
                <a:sym typeface="Verdana"/>
              </a:rPr>
              <a:t>REBUILD</a:t>
            </a:r>
            <a:endParaRPr>
              <a:solidFill>
                <a:schemeClr val="accent1"/>
              </a:solidFill>
            </a:endParaRPr>
          </a:p>
          <a:p>
            <a:pPr marL="0" marR="0" lvl="0" indent="0" algn="l" rtl="0">
              <a:spcBef>
                <a:spcPts val="0"/>
              </a:spcBef>
              <a:spcAft>
                <a:spcPts val="0"/>
              </a:spcAft>
              <a:buNone/>
            </a:pPr>
            <a:r>
              <a:rPr lang="en-US" sz="1600" i="1">
                <a:solidFill>
                  <a:srgbClr val="000000"/>
                </a:solidFill>
                <a:latin typeface="Verdana"/>
                <a:ea typeface="Verdana"/>
                <a:cs typeface="Verdana"/>
                <a:sym typeface="Verdana"/>
              </a:rPr>
              <a:t>What we must build</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Designed with dignity and trust</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Rebuild with communities and institutions</a:t>
            </a:r>
            <a:endParaRPr sz="1600">
              <a:solidFill>
                <a:srgbClr val="000000"/>
              </a:solidFill>
              <a:latin typeface="Verdana"/>
              <a:ea typeface="Verdana"/>
              <a:cs typeface="Verdana"/>
              <a:sym typeface="Verdana"/>
            </a:endParaRPr>
          </a:p>
          <a:p>
            <a:pPr marL="685800" marR="0" lvl="1" indent="-228600" algn="l" rtl="0">
              <a:spcBef>
                <a:spcPts val="0"/>
              </a:spcBef>
              <a:spcAft>
                <a:spcPts val="0"/>
              </a:spcAft>
              <a:buClr>
                <a:srgbClr val="000000"/>
              </a:buClr>
              <a:buSzPts val="1600"/>
              <a:buFont typeface="Arial"/>
              <a:buChar char="•"/>
            </a:pPr>
            <a:r>
              <a:rPr lang="en-US" sz="1600" b="0" i="0" u="none" strike="noStrike" cap="none">
                <a:solidFill>
                  <a:srgbClr val="000000"/>
                </a:solidFill>
                <a:latin typeface="Verdana"/>
                <a:ea typeface="Verdana"/>
                <a:cs typeface="Verdana"/>
                <a:sym typeface="Verdana"/>
              </a:rPr>
              <a:t>Co-development not extraction</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Shared digital foundations: interoperable data, connectivity and open standards.</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Governance and accountability designed in, not bolted on</a:t>
            </a:r>
            <a:endParaRPr/>
          </a:p>
        </p:txBody>
      </p:sp>
      <p:sp>
        <p:nvSpPr>
          <p:cNvPr id="736" name="Google Shape;736;p32"/>
          <p:cNvSpPr txBox="1"/>
          <p:nvPr/>
        </p:nvSpPr>
        <p:spPr>
          <a:xfrm>
            <a:off x="8156770" y="1566863"/>
            <a:ext cx="3559200" cy="44005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accent1"/>
                </a:solidFill>
                <a:latin typeface="Verdana"/>
                <a:ea typeface="Verdana"/>
                <a:cs typeface="Verdana"/>
                <a:sym typeface="Verdana"/>
              </a:rPr>
              <a:t>RISE</a:t>
            </a:r>
            <a:endParaRPr>
              <a:solidFill>
                <a:schemeClr val="accent1"/>
              </a:solidFill>
            </a:endParaRPr>
          </a:p>
          <a:p>
            <a:pPr marL="0" marR="0" lvl="0" indent="0" algn="l" rtl="0">
              <a:spcBef>
                <a:spcPts val="0"/>
              </a:spcBef>
              <a:spcAft>
                <a:spcPts val="0"/>
              </a:spcAft>
              <a:buNone/>
            </a:pPr>
            <a:r>
              <a:rPr lang="en-US" sz="1600" i="1">
                <a:solidFill>
                  <a:srgbClr val="000000"/>
                </a:solidFill>
                <a:latin typeface="Verdana"/>
                <a:ea typeface="Verdana"/>
                <a:cs typeface="Verdana"/>
                <a:sym typeface="Verdana"/>
              </a:rPr>
              <a:t>The promise of AI in HIV programming</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A true partner to all stakeholders – addresses various needs, from client driven self-care to predictive analytics that forecasts new infections</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AI that journeys with us to close the last mile</a:t>
            </a:r>
            <a:endParaRPr/>
          </a:p>
          <a:p>
            <a:pPr marL="228600" marR="0" lvl="0" indent="-228600" algn="l" rtl="0">
              <a:spcBef>
                <a:spcPts val="0"/>
              </a:spcBef>
              <a:spcAft>
                <a:spcPts val="0"/>
              </a:spcAft>
              <a:buClr>
                <a:srgbClr val="000000"/>
              </a:buClr>
              <a:buSzPts val="1600"/>
              <a:buFont typeface="Arial"/>
              <a:buChar char="•"/>
            </a:pPr>
            <a:r>
              <a:rPr lang="en-US" sz="1600">
                <a:solidFill>
                  <a:srgbClr val="000000"/>
                </a:solidFill>
                <a:latin typeface="Verdana"/>
                <a:ea typeface="Verdana"/>
                <a:cs typeface="Verdana"/>
                <a:sym typeface="Verdana"/>
              </a:rPr>
              <a:t>Sovereign by default: nationally-integrated, MoH-owned AI application driving HIV programmes.</a:t>
            </a:r>
            <a:endParaRPr/>
          </a:p>
        </p:txBody>
      </p:sp>
      <p:sp>
        <p:nvSpPr>
          <p:cNvPr id="737" name="Google Shape;737;p32"/>
          <p:cNvSpPr/>
          <p:nvPr/>
        </p:nvSpPr>
        <p:spPr>
          <a:xfrm>
            <a:off x="452858" y="5369986"/>
            <a:ext cx="11286300" cy="1046700"/>
          </a:xfrm>
          <a:prstGeom prst="roundRect">
            <a:avLst>
              <a:gd name="adj" fmla="val 8000"/>
            </a:avLst>
          </a:prstGeom>
          <a:solidFill>
            <a:schemeClr val="dk2"/>
          </a:solidFill>
          <a:ln>
            <a:noFill/>
          </a:ln>
        </p:spPr>
        <p:txBody>
          <a:bodyPr spcFirstLastPara="1" wrap="square" lIns="182875" tIns="91425" rIns="182875" bIns="91425" anchor="ctr" anchorCtr="0">
            <a:normAutofit/>
          </a:bodyPr>
          <a:lstStyle/>
          <a:p>
            <a:pPr marL="0" marR="0" lvl="0" indent="0" algn="ctr" rtl="0">
              <a:spcBef>
                <a:spcPts val="0"/>
              </a:spcBef>
              <a:spcAft>
                <a:spcPts val="0"/>
              </a:spcAft>
              <a:buNone/>
            </a:pPr>
            <a:r>
              <a:rPr lang="en-US" sz="1300" b="1">
                <a:solidFill>
                  <a:srgbClr val="B9C7DE"/>
                </a:solidFill>
                <a:latin typeface="Arial"/>
                <a:ea typeface="Arial"/>
                <a:cs typeface="Arial"/>
                <a:sym typeface="Arial"/>
              </a:rPr>
              <a:t>WHERE WE'RE HEADED</a:t>
            </a:r>
            <a:endParaRPr sz="1600"/>
          </a:p>
          <a:p>
            <a:pPr marL="0" marR="0" lvl="0" indent="0" algn="ctr" rtl="0">
              <a:spcBef>
                <a:spcPts val="0"/>
              </a:spcBef>
              <a:spcAft>
                <a:spcPts val="0"/>
              </a:spcAft>
              <a:buNone/>
            </a:pPr>
            <a:r>
              <a:rPr lang="en-US" sz="1700" b="1">
                <a:solidFill>
                  <a:srgbClr val="FFFFFF"/>
                </a:solidFill>
                <a:latin typeface="Arial"/>
                <a:ea typeface="Arial"/>
                <a:cs typeface="Arial"/>
                <a:sym typeface="Arial"/>
              </a:rPr>
              <a:t>AI as owned public-health infrastructure</a:t>
            </a:r>
            <a:r>
              <a:rPr lang="en-US" sz="1700" b="1">
                <a:solidFill>
                  <a:srgbClr val="FFFFFF"/>
                </a:solidFill>
              </a:rPr>
              <a:t>:</a:t>
            </a:r>
            <a:r>
              <a:rPr lang="en-US" sz="1700" b="1">
                <a:solidFill>
                  <a:srgbClr val="FFFFFF"/>
                </a:solidFill>
                <a:latin typeface="Arial"/>
                <a:ea typeface="Arial"/>
                <a:cs typeface="Arial"/>
                <a:sym typeface="Arial"/>
              </a:rPr>
              <a:t> predictive, not reactive; sovereign by default; equity by design.</a:t>
            </a:r>
            <a:endParaRPr sz="1600"/>
          </a:p>
          <a:p>
            <a:pPr marL="0" marR="0" lvl="0" indent="0" algn="ctr" rtl="0">
              <a:spcBef>
                <a:spcPts val="0"/>
              </a:spcBef>
              <a:spcAft>
                <a:spcPts val="0"/>
              </a:spcAft>
              <a:buNone/>
            </a:pPr>
            <a:r>
              <a:rPr lang="en-US" i="1">
                <a:solidFill>
                  <a:srgbClr val="D7E4E6"/>
                </a:solidFill>
                <a:latin typeface="Arial"/>
                <a:ea typeface="Arial"/>
                <a:cs typeface="Arial"/>
                <a:sym typeface="Arial"/>
              </a:rPr>
              <a:t>Measured not by what it automates, but by the infections it prevents and the lives it keeps in care.</a:t>
            </a:r>
            <a:endParaRPr sz="1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26">
          <a:extLst>
            <a:ext uri="{FF2B5EF4-FFF2-40B4-BE49-F238E27FC236}">
              <a16:creationId xmlns:a16="http://schemas.microsoft.com/office/drawing/2014/main" id="{3805506B-86DB-4EDA-A0CC-9C737B87DD3E}"/>
            </a:ext>
          </a:extLst>
        </p:cNvPr>
        <p:cNvGrpSpPr/>
        <p:nvPr/>
      </p:nvGrpSpPr>
      <p:grpSpPr>
        <a:xfrm>
          <a:off x="0" y="0"/>
          <a:ext cx="0" cy="0"/>
          <a:chOff x="0" y="0"/>
          <a:chExt cx="0" cy="0"/>
        </a:xfrm>
      </p:grpSpPr>
      <p:sp>
        <p:nvSpPr>
          <p:cNvPr id="727" name="Google Shape;727;p31">
            <a:extLst>
              <a:ext uri="{FF2B5EF4-FFF2-40B4-BE49-F238E27FC236}">
                <a16:creationId xmlns:a16="http://schemas.microsoft.com/office/drawing/2014/main" id="{C888E749-28D1-91A9-8F1F-ED51EC7D9165}"/>
              </a:ext>
            </a:extLst>
          </p:cNvPr>
          <p:cNvSpPr txBox="1">
            <a:spLocks noGrp="1"/>
          </p:cNvSpPr>
          <p:nvPr>
            <p:ph type="title"/>
          </p:nvPr>
        </p:nvSpPr>
        <p:spPr>
          <a:xfrm>
            <a:off x="180622" y="2652889"/>
            <a:ext cx="8060267" cy="3160889"/>
          </a:xfrm>
          <a:prstGeom prst="rect">
            <a:avLst/>
          </a:prstGeom>
          <a:noFill/>
          <a:ln>
            <a:noFill/>
          </a:ln>
        </p:spPr>
        <p:txBody>
          <a:bodyPr spcFirstLastPara="1" wrap="square" lIns="0" tIns="0" rIns="0" bIns="0" anchor="b" anchorCtr="0">
            <a:normAutofit fontScale="90000"/>
          </a:bodyPr>
          <a:lstStyle/>
          <a:p>
            <a:pPr marL="0" lvl="0" indent="0" algn="ctr" rtl="0">
              <a:lnSpc>
                <a:spcPct val="90000"/>
              </a:lnSpc>
              <a:spcBef>
                <a:spcPts val="0"/>
              </a:spcBef>
              <a:spcAft>
                <a:spcPts val="0"/>
              </a:spcAft>
              <a:buClr>
                <a:schemeClr val="dk2"/>
              </a:buClr>
              <a:buSzPts val="4400"/>
              <a:buFont typeface="Verdana"/>
              <a:buNone/>
            </a:pPr>
            <a:br>
              <a:rPr lang="en-US" dirty="0"/>
            </a:br>
            <a:r>
              <a:rPr lang="en-US" sz="4900" dirty="0"/>
              <a:t>Rebuild.  Rethink. Rise.</a:t>
            </a:r>
            <a:br>
              <a:rPr lang="en-US" dirty="0"/>
            </a:br>
            <a:br>
              <a:rPr lang="en-US" dirty="0"/>
            </a:br>
            <a:r>
              <a:rPr lang="en-US" dirty="0"/>
              <a:t>With AI as </a:t>
            </a:r>
            <a:r>
              <a:rPr lang="en-US"/>
              <a:t>a Teammate:</a:t>
            </a:r>
            <a:br>
              <a:rPr lang="en-US" dirty="0"/>
            </a:br>
            <a:r>
              <a:rPr lang="en-US" sz="3100" dirty="0">
                <a:solidFill>
                  <a:schemeClr val="tx1">
                    <a:lumMod val="50000"/>
                    <a:lumOff val="50000"/>
                  </a:schemeClr>
                </a:solidFill>
              </a:rPr>
              <a:t>One who stays for the long haul</a:t>
            </a:r>
            <a:endParaRPr sz="3100" dirty="0">
              <a:solidFill>
                <a:schemeClr val="tx1">
                  <a:lumMod val="50000"/>
                  <a:lumOff val="50000"/>
                </a:schemeClr>
              </a:solidFill>
            </a:endParaRPr>
          </a:p>
        </p:txBody>
      </p:sp>
    </p:spTree>
    <p:extLst>
      <p:ext uri="{BB962C8B-B14F-4D97-AF65-F5344CB8AC3E}">
        <p14:creationId xmlns:p14="http://schemas.microsoft.com/office/powerpoint/2010/main" val="17519446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33"/>
          <p:cNvSpPr txBox="1">
            <a:spLocks noGrp="1"/>
          </p:cNvSpPr>
          <p:nvPr>
            <p:ph type="body" idx="1"/>
          </p:nvPr>
        </p:nvSpPr>
        <p:spPr>
          <a:xfrm>
            <a:off x="4116388" y="2097091"/>
            <a:ext cx="4327701" cy="4439176"/>
          </a:xfrm>
        </p:spPr>
        <p:txBody>
          <a:bodyPr spcFirstLastPara="1" wrap="square" lIns="0" tIns="0" rIns="0" bIns="0" anchor="t" anchorCtr="0">
            <a:normAutofit lnSpcReduction="10000"/>
          </a:bodyPr>
          <a:lstStyle/>
          <a:p>
            <a:pPr marL="0" marR="0" lvl="0" indent="0" rtl="0">
              <a:lnSpc>
                <a:spcPct val="100000"/>
              </a:lnSpc>
              <a:spcBef>
                <a:spcPts val="0"/>
              </a:spcBef>
              <a:spcAft>
                <a:spcPts val="600"/>
              </a:spcAft>
              <a:buClr>
                <a:srgbClr val="0F2332"/>
              </a:buClr>
              <a:buSzPts val="3000"/>
              <a:buFont typeface="Arial"/>
              <a:buNone/>
            </a:pPr>
            <a:r>
              <a:rPr lang="en-US" b="1" i="0" u="none" strike="noStrike" cap="none" dirty="0" err="1"/>
              <a:t>Audere</a:t>
            </a:r>
            <a:endParaRPr lang="en-US" b="1" i="0" u="none" strike="noStrike" cap="none" dirty="0"/>
          </a:p>
          <a:p>
            <a:pPr marL="228600" marR="0" lvl="0" indent="-228600" rtl="0">
              <a:lnSpc>
                <a:spcPct val="100000"/>
              </a:lnSpc>
              <a:spcBef>
                <a:spcPts val="0"/>
              </a:spcBef>
              <a:spcAft>
                <a:spcPts val="600"/>
              </a:spcAft>
              <a:buClr>
                <a:srgbClr val="0F2332"/>
              </a:buClr>
              <a:buSzPts val="3000"/>
              <a:buFont typeface="Arial"/>
              <a:buChar char="•"/>
            </a:pPr>
            <a:r>
              <a:rPr lang="en-US" b="0" i="0" u="none" strike="noStrike" cap="none" dirty="0"/>
              <a:t>Sarah Morris</a:t>
            </a:r>
            <a:endParaRPr lang="en-US" dirty="0"/>
          </a:p>
          <a:p>
            <a:pPr marL="228600" marR="0" lvl="0" indent="-228600" rtl="0">
              <a:lnSpc>
                <a:spcPct val="100000"/>
              </a:lnSpc>
              <a:spcBef>
                <a:spcPts val="0"/>
              </a:spcBef>
              <a:spcAft>
                <a:spcPts val="600"/>
              </a:spcAft>
              <a:buClr>
                <a:srgbClr val="0F2332"/>
              </a:buClr>
              <a:buSzPts val="3000"/>
              <a:buFont typeface="Arial"/>
              <a:buChar char="•"/>
            </a:pPr>
            <a:r>
              <a:rPr lang="en-US" b="0" i="0" u="none" strike="noStrike" cap="none" dirty="0"/>
              <a:t>Dino Rech</a:t>
            </a:r>
          </a:p>
          <a:p>
            <a:pPr marL="0" marR="0" lvl="0" indent="0" rtl="0">
              <a:lnSpc>
                <a:spcPct val="100000"/>
              </a:lnSpc>
              <a:spcBef>
                <a:spcPts val="0"/>
              </a:spcBef>
              <a:spcAft>
                <a:spcPts val="600"/>
              </a:spcAft>
              <a:buNone/>
            </a:pPr>
            <a:endParaRPr lang="en-US" dirty="0"/>
          </a:p>
          <a:p>
            <a:pPr marL="0" marR="0" lvl="0" indent="0" rtl="0">
              <a:lnSpc>
                <a:spcPct val="100000"/>
              </a:lnSpc>
              <a:spcBef>
                <a:spcPts val="0"/>
              </a:spcBef>
              <a:spcAft>
                <a:spcPts val="600"/>
              </a:spcAft>
              <a:buClr>
                <a:srgbClr val="0F2332"/>
              </a:buClr>
              <a:buSzPts val="3000"/>
              <a:buFont typeface="Arial"/>
              <a:buNone/>
            </a:pPr>
            <a:r>
              <a:rPr lang="en-US" b="1" i="0" u="none" strike="noStrike" cap="none" dirty="0"/>
              <a:t>Centre for Infectious Disease Research in Zambia</a:t>
            </a:r>
            <a:endParaRPr lang="en-US" b="1" dirty="0"/>
          </a:p>
          <a:p>
            <a:pPr marL="342900" marR="0" lvl="0" indent="-342900" rtl="0">
              <a:lnSpc>
                <a:spcPct val="100000"/>
              </a:lnSpc>
              <a:spcBef>
                <a:spcPts val="0"/>
              </a:spcBef>
              <a:spcAft>
                <a:spcPts val="600"/>
              </a:spcAft>
              <a:buClr>
                <a:srgbClr val="0F2332"/>
              </a:buClr>
              <a:buSzPts val="3000"/>
              <a:buFont typeface="Arial" panose="020B0604020202020204" pitchFamily="34" charset="0"/>
              <a:buChar char="•"/>
            </a:pPr>
            <a:r>
              <a:rPr lang="en-US" dirty="0"/>
              <a:t>Implementation Science Team</a:t>
            </a:r>
            <a:endParaRPr lang="en-US" b="0" i="0" u="none" strike="noStrike" cap="none" dirty="0"/>
          </a:p>
          <a:p>
            <a:pPr marL="228600" marR="0" lvl="0" indent="-228600" rtl="0">
              <a:lnSpc>
                <a:spcPct val="100000"/>
              </a:lnSpc>
              <a:spcBef>
                <a:spcPts val="0"/>
              </a:spcBef>
              <a:spcAft>
                <a:spcPts val="600"/>
              </a:spcAft>
              <a:buClr>
                <a:srgbClr val="0F2332"/>
              </a:buClr>
              <a:buSzPts val="3000"/>
              <a:buFont typeface="Arial"/>
              <a:buChar char="•"/>
            </a:pPr>
            <a:endParaRPr lang="en-US" dirty="0"/>
          </a:p>
          <a:p>
            <a:pPr marL="0" marR="0" lvl="0" indent="0" rtl="0">
              <a:lnSpc>
                <a:spcPct val="100000"/>
              </a:lnSpc>
              <a:spcBef>
                <a:spcPts val="0"/>
              </a:spcBef>
              <a:spcAft>
                <a:spcPts val="600"/>
              </a:spcAft>
              <a:buClr>
                <a:srgbClr val="0F2332"/>
              </a:buClr>
              <a:buSzPts val="3000"/>
            </a:pPr>
            <a:r>
              <a:rPr lang="en-US" b="1" i="0" u="none" strike="noStrike" cap="none" dirty="0"/>
              <a:t>The Global Fund to Fight AIDS, Tuberculosis &amp; Malaria</a:t>
            </a:r>
          </a:p>
          <a:p>
            <a:pPr marL="342900" marR="0" lvl="0" indent="-342900" rtl="0">
              <a:lnSpc>
                <a:spcPct val="100000"/>
              </a:lnSpc>
              <a:spcBef>
                <a:spcPts val="0"/>
              </a:spcBef>
              <a:spcAft>
                <a:spcPts val="600"/>
              </a:spcAft>
              <a:buClr>
                <a:srgbClr val="0F2332"/>
              </a:buClr>
              <a:buSzPts val="3000"/>
              <a:buFont typeface="Arial" panose="020B0604020202020204" pitchFamily="34" charset="0"/>
              <a:buChar char="•"/>
            </a:pPr>
            <a:r>
              <a:rPr lang="en-US" i="0" u="none" strike="noStrike" cap="none" dirty="0"/>
              <a:t>HIV Team</a:t>
            </a:r>
          </a:p>
          <a:p>
            <a:pPr marL="342900" marR="0" lvl="0" indent="-342900" rtl="0">
              <a:lnSpc>
                <a:spcPct val="100000"/>
              </a:lnSpc>
              <a:spcBef>
                <a:spcPts val="0"/>
              </a:spcBef>
              <a:spcAft>
                <a:spcPts val="600"/>
              </a:spcAft>
              <a:buClr>
                <a:srgbClr val="0F2332"/>
              </a:buClr>
              <a:buSzPts val="3000"/>
              <a:buFont typeface="Arial" panose="020B0604020202020204" pitchFamily="34" charset="0"/>
              <a:buChar char="•"/>
            </a:pPr>
            <a:r>
              <a:rPr lang="en-US" dirty="0"/>
              <a:t>Private Sector Engagement Dept</a:t>
            </a:r>
            <a:endParaRPr lang="en-US" i="0" u="none" strike="noStrike" cap="none" dirty="0"/>
          </a:p>
          <a:p>
            <a:pPr marL="0" marR="0" lvl="0" indent="0" rtl="0">
              <a:lnSpc>
                <a:spcPct val="100000"/>
              </a:lnSpc>
              <a:spcBef>
                <a:spcPts val="0"/>
              </a:spcBef>
              <a:spcAft>
                <a:spcPts val="600"/>
              </a:spcAft>
              <a:buNone/>
            </a:pPr>
            <a:endParaRPr lang="en-US" dirty="0"/>
          </a:p>
          <a:p>
            <a:pPr marL="0" marR="0" lvl="0" indent="0" rtl="0">
              <a:lnSpc>
                <a:spcPct val="100000"/>
              </a:lnSpc>
              <a:spcBef>
                <a:spcPts val="0"/>
              </a:spcBef>
              <a:spcAft>
                <a:spcPts val="600"/>
              </a:spcAft>
              <a:buClr>
                <a:srgbClr val="0F2332"/>
              </a:buClr>
              <a:buSzPts val="3000"/>
              <a:buFont typeface="Arial"/>
              <a:buNone/>
            </a:pPr>
            <a:r>
              <a:rPr lang="en-US" b="1" i="0" u="none" strike="noStrike" cap="none" dirty="0" err="1"/>
              <a:t>Qure</a:t>
            </a:r>
            <a:r>
              <a:rPr lang="en-US" b="1" i="0" u="none" strike="noStrike" cap="none" dirty="0"/>
              <a:t> AI</a:t>
            </a:r>
            <a:endParaRPr lang="en-US" b="1" dirty="0"/>
          </a:p>
          <a:p>
            <a:pPr marL="228600" marR="0" lvl="0" indent="-228600" rtl="0">
              <a:lnSpc>
                <a:spcPct val="100000"/>
              </a:lnSpc>
              <a:spcBef>
                <a:spcPts val="0"/>
              </a:spcBef>
              <a:spcAft>
                <a:spcPts val="600"/>
              </a:spcAft>
              <a:buClr>
                <a:srgbClr val="0F2332"/>
              </a:buClr>
              <a:buSzPts val="3000"/>
              <a:buFont typeface="Arial"/>
              <a:buChar char="•"/>
            </a:pPr>
            <a:r>
              <a:rPr lang="en-US" b="0" i="0" u="none" strike="noStrike" cap="none" dirty="0"/>
              <a:t>Poonam Aundhekar</a:t>
            </a:r>
            <a:endParaRPr lang="en-US" dirty="0"/>
          </a:p>
          <a:p>
            <a:pPr marL="228600" marR="0" lvl="0" indent="-228600" rtl="0">
              <a:lnSpc>
                <a:spcPct val="100000"/>
              </a:lnSpc>
              <a:spcBef>
                <a:spcPts val="0"/>
              </a:spcBef>
              <a:spcAft>
                <a:spcPts val="600"/>
              </a:spcAft>
              <a:buClr>
                <a:srgbClr val="0F2332"/>
              </a:buClr>
              <a:buSzPts val="3000"/>
              <a:buFont typeface="Arial"/>
              <a:buChar char="•"/>
            </a:pPr>
            <a:r>
              <a:rPr lang="en-US" b="0" i="0" u="none" strike="noStrike" cap="none" dirty="0"/>
              <a:t>Shibu Vijayan</a:t>
            </a:r>
          </a:p>
          <a:p>
            <a:pPr marL="228600" marR="0" lvl="0" indent="-228600" rtl="0">
              <a:lnSpc>
                <a:spcPct val="100000"/>
              </a:lnSpc>
              <a:spcBef>
                <a:spcPts val="0"/>
              </a:spcBef>
              <a:spcAft>
                <a:spcPts val="600"/>
              </a:spcAft>
              <a:buClr>
                <a:srgbClr val="0F2332"/>
              </a:buClr>
              <a:buSzPts val="3000"/>
              <a:buFont typeface="Arial"/>
              <a:buChar char="•"/>
            </a:pPr>
            <a:endParaRPr lang="en-US" dirty="0"/>
          </a:p>
        </p:txBody>
      </p:sp>
      <p:sp>
        <p:nvSpPr>
          <p:cNvPr id="744" name="Google Shape;744;p33"/>
          <p:cNvSpPr txBox="1">
            <a:spLocks noGrp="1"/>
          </p:cNvSpPr>
          <p:nvPr>
            <p:ph type="title"/>
          </p:nvPr>
        </p:nvSpPr>
        <p:spPr>
          <a:xfrm>
            <a:off x="4116391" y="441325"/>
            <a:ext cx="7632700" cy="1223964"/>
          </a:xfrm>
        </p:spPr>
        <p:txBody>
          <a:bodyPr spcFirstLastPara="1" wrap="square" lIns="0" tIns="0" rIns="0" bIns="0" anchor="b" anchorCtr="0">
            <a:normAutofit/>
          </a:bodyPr>
          <a:lstStyle/>
          <a:p>
            <a:pPr marL="0" lvl="0" indent="0" rtl="0">
              <a:spcBef>
                <a:spcPts val="0"/>
              </a:spcBef>
              <a:spcAft>
                <a:spcPts val="0"/>
              </a:spcAft>
              <a:buClr>
                <a:schemeClr val="dk2"/>
              </a:buClr>
              <a:buSzPts val="4400"/>
              <a:buFont typeface="Verdana"/>
              <a:buNone/>
            </a:pPr>
            <a:r>
              <a:rPr lang="en-US"/>
              <a:t>Thank You!</a:t>
            </a:r>
          </a:p>
        </p:txBody>
      </p:sp>
      <p:sp>
        <p:nvSpPr>
          <p:cNvPr id="5" name="TextBox 4">
            <a:extLst>
              <a:ext uri="{FF2B5EF4-FFF2-40B4-BE49-F238E27FC236}">
                <a16:creationId xmlns:a16="http://schemas.microsoft.com/office/drawing/2014/main" id="{9FFA778A-6B73-7F6C-EFBA-01F85EBD2E94}"/>
              </a:ext>
            </a:extLst>
          </p:cNvPr>
          <p:cNvSpPr txBox="1"/>
          <p:nvPr/>
        </p:nvSpPr>
        <p:spPr>
          <a:xfrm>
            <a:off x="8580441" y="2656208"/>
            <a:ext cx="3409243" cy="1169551"/>
          </a:xfrm>
          <a:prstGeom prst="rect">
            <a:avLst/>
          </a:prstGeom>
          <a:noFill/>
        </p:spPr>
        <p:txBody>
          <a:bodyPr wrap="square" rtlCol="0">
            <a:spAutoFit/>
          </a:bodyPr>
          <a:lstStyle/>
          <a:p>
            <a:pPr marL="285750" indent="-285750">
              <a:buFont typeface="Arial" panose="020B0604020202020204" pitchFamily="34" charset="0"/>
              <a:buChar char="•"/>
            </a:pPr>
            <a:r>
              <a:rPr lang="en-US" dirty="0" err="1"/>
              <a:t>Aaloke</a:t>
            </a:r>
            <a:r>
              <a:rPr lang="en-US"/>
              <a:t> Mody</a:t>
            </a:r>
          </a:p>
          <a:p>
            <a:pPr marL="285750" indent="-285750">
              <a:buFont typeface="Arial" panose="020B0604020202020204" pitchFamily="34" charset="0"/>
              <a:buChar char="•"/>
            </a:pPr>
            <a:r>
              <a:rPr lang="en-US" dirty="0"/>
              <a:t>Laura Beres</a:t>
            </a:r>
          </a:p>
          <a:p>
            <a:pPr marL="285750" indent="-285750">
              <a:buFont typeface="Arial" panose="020B0604020202020204" pitchFamily="34" charset="0"/>
              <a:buChar char="•"/>
            </a:pPr>
            <a:r>
              <a:rPr lang="en-US" dirty="0"/>
              <a:t>Michael Herce</a:t>
            </a:r>
          </a:p>
          <a:p>
            <a:pPr marL="285750" indent="-285750">
              <a:buFont typeface="Arial" panose="020B0604020202020204" pitchFamily="34" charset="0"/>
              <a:buChar char="•"/>
            </a:pPr>
            <a:r>
              <a:rPr lang="en-US" dirty="0"/>
              <a:t>Mike Reid</a:t>
            </a:r>
          </a:p>
          <a:p>
            <a:pPr marL="285750" indent="-285750">
              <a:buFont typeface="Arial" panose="020B0604020202020204" pitchFamily="34" charset="0"/>
              <a:buChar char="•"/>
            </a:pPr>
            <a:r>
              <a:rPr lang="en-US" dirty="0"/>
              <a:t>Jirair Ratevosian</a:t>
            </a:r>
          </a:p>
        </p:txBody>
      </p:sp>
      <p:pic>
        <p:nvPicPr>
          <p:cNvPr id="7" name="Picture 6">
            <a:extLst>
              <a:ext uri="{FF2B5EF4-FFF2-40B4-BE49-F238E27FC236}">
                <a16:creationId xmlns:a16="http://schemas.microsoft.com/office/drawing/2014/main" id="{910F3EEE-B3E8-54AB-C50C-9D76D2EA5D1B}"/>
              </a:ext>
            </a:extLst>
          </p:cNvPr>
          <p:cNvPicPr>
            <a:picLocks noChangeAspect="1"/>
          </p:cNvPicPr>
          <p:nvPr/>
        </p:nvPicPr>
        <p:blipFill>
          <a:blip r:embed="rId3"/>
          <a:stretch>
            <a:fillRect/>
          </a:stretch>
        </p:blipFill>
        <p:spPr>
          <a:xfrm>
            <a:off x="8304156" y="3968787"/>
            <a:ext cx="3324689" cy="1991003"/>
          </a:xfrm>
          <a:prstGeom prst="rect">
            <a:avLst/>
          </a:prstGeom>
        </p:spPr>
      </p:pic>
      <p:pic>
        <p:nvPicPr>
          <p:cNvPr id="9" name="Picture 8">
            <a:extLst>
              <a:ext uri="{FF2B5EF4-FFF2-40B4-BE49-F238E27FC236}">
                <a16:creationId xmlns:a16="http://schemas.microsoft.com/office/drawing/2014/main" id="{BAD0DE54-5A60-5C68-A40D-E0ABACAAAD55}"/>
              </a:ext>
            </a:extLst>
          </p:cNvPr>
          <p:cNvPicPr>
            <a:picLocks noChangeAspect="1"/>
          </p:cNvPicPr>
          <p:nvPr/>
        </p:nvPicPr>
        <p:blipFill>
          <a:blip r:embed="rId4"/>
          <a:stretch>
            <a:fillRect/>
          </a:stretch>
        </p:blipFill>
        <p:spPr>
          <a:xfrm>
            <a:off x="9481783" y="230524"/>
            <a:ext cx="2553056" cy="2067213"/>
          </a:xfrm>
          <a:prstGeom prst="rect">
            <a:avLst/>
          </a:prstGeom>
        </p:spPr>
      </p:pic>
    </p:spTree>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6DC04D57D356419BAF799E3C77AE4A" ma:contentTypeVersion="13" ma:contentTypeDescription="Create a new document." ma:contentTypeScope="" ma:versionID="0b8c7e61e3e9da8df5399d1c9c5c1223">
  <xsd:schema xmlns:xsd="http://www.w3.org/2001/XMLSchema" xmlns:xs="http://www.w3.org/2001/XMLSchema" xmlns:p="http://schemas.microsoft.com/office/2006/metadata/properties" xmlns:ns2="d92602ca-d4cb-4ddf-b9cd-6d1254bcc0c8" xmlns:ns3="156423c4-b4af-495e-8736-e28038686fa0" targetNamespace="http://schemas.microsoft.com/office/2006/metadata/properties" ma:root="true" ma:fieldsID="17fb8cf545bfc76ae3f80fc6d8aafabe" ns2:_="" ns3:_="">
    <xsd:import namespace="d92602ca-d4cb-4ddf-b9cd-6d1254bcc0c8"/>
    <xsd:import namespace="156423c4-b4af-495e-8736-e28038686f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602ca-d4cb-4ddf-b9cd-6d1254bcc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56423c4-b4af-495e-8736-e28038686fa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55bc824-9622-4e64-9b47-ec9778f3c2c4}" ma:internalName="TaxCatchAll" ma:showField="CatchAllData" ma:web="156423c4-b4af-495e-8736-e28038686f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92602ca-d4cb-4ddf-b9cd-6d1254bcc0c8">
      <Terms xmlns="http://schemas.microsoft.com/office/infopath/2007/PartnerControls"/>
    </lcf76f155ced4ddcb4097134ff3c332f>
    <TaxCatchAll xmlns="156423c4-b4af-495e-8736-e28038686fa0" xsi:nil="true"/>
  </documentManagement>
</p:properties>
</file>

<file path=customXml/itemProps1.xml><?xml version="1.0" encoding="utf-8"?>
<ds:datastoreItem xmlns:ds="http://schemas.openxmlformats.org/officeDocument/2006/customXml" ds:itemID="{58E844E3-82E3-4643-9B4F-A5ABE7503DAD}"/>
</file>

<file path=customXml/itemProps2.xml><?xml version="1.0" encoding="utf-8"?>
<ds:datastoreItem xmlns:ds="http://schemas.openxmlformats.org/officeDocument/2006/customXml" ds:itemID="{BD6BA527-3D10-41BF-8768-486ADA430E9C}"/>
</file>

<file path=customXml/itemProps3.xml><?xml version="1.0" encoding="utf-8"?>
<ds:datastoreItem xmlns:ds="http://schemas.openxmlformats.org/officeDocument/2006/customXml" ds:itemID="{69A444A1-9113-4726-8285-03E553B2A94B}"/>
</file>

<file path=docMetadata/LabelInfo.xml><?xml version="1.0" encoding="utf-8"?>
<clbl:labelList xmlns:clbl="http://schemas.microsoft.com/office/2020/mipLabelMetadata">
  <clbl:label id="{7445afc7-8147-48fd-9212-af8008ee1f68}" enabled="1" method="Standard" siteId="{77920909-8782-4efb-aaf1-44ac114d7c03}" removed="0"/>
</clbl:labelList>
</file>

<file path=docProps/app.xml><?xml version="1.0" encoding="utf-8"?>
<Properties xmlns="http://schemas.openxmlformats.org/officeDocument/2006/extended-properties" xmlns:vt="http://schemas.openxmlformats.org/officeDocument/2006/docPropsVTypes">
  <TotalTime>676</TotalTime>
  <Words>6193</Words>
  <Application>Microsoft Office PowerPoint</Application>
  <PresentationFormat>Widescreen</PresentationFormat>
  <Paragraphs>537</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Verdana</vt:lpstr>
      <vt:lpstr>Calibri</vt:lpstr>
      <vt:lpstr>Gill Sans</vt:lpstr>
      <vt:lpstr>Noto Sans Symbols</vt:lpstr>
      <vt:lpstr>Wingdings</vt:lpstr>
      <vt:lpstr>Courier New</vt:lpstr>
      <vt:lpstr>Arial</vt:lpstr>
      <vt:lpstr>AIDS2026</vt:lpstr>
      <vt:lpstr>Harnessing Artificial Intelligence for HIV:   Breakthrough or Buzzword?</vt:lpstr>
      <vt:lpstr>Session Outline</vt:lpstr>
      <vt:lpstr>What is AI</vt:lpstr>
      <vt:lpstr>Types of AI</vt:lpstr>
      <vt:lpstr>The AI You Didn’t Notice ~200 years in the making</vt:lpstr>
      <vt:lpstr>AI in HIV Programming: A Longer History Than the Current Debate Suggests</vt:lpstr>
      <vt:lpstr>Moving from Pilots to Implementation at Scale</vt:lpstr>
      <vt:lpstr>“Pilotitis”: When Innovations Fail to Scale</vt:lpstr>
      <vt:lpstr>Lessons From Past HIV Innovations that Succeeded: </vt:lpstr>
      <vt:lpstr>The Other Side of AI</vt:lpstr>
      <vt:lpstr>Navigating AI Risks: Risk is not avoided by avoiding AI                 </vt:lpstr>
      <vt:lpstr>Governance:</vt:lpstr>
      <vt:lpstr>Key AI &amp; HIV Policy Documents</vt:lpstr>
      <vt:lpstr>Bias</vt:lpstr>
      <vt:lpstr>Inequity</vt:lpstr>
      <vt:lpstr>Engagement</vt:lpstr>
      <vt:lpstr>Privacy</vt:lpstr>
      <vt:lpstr>Trust</vt:lpstr>
      <vt:lpstr>Use Case Examples</vt:lpstr>
      <vt:lpstr>Self-Care from Anywhere: A Health AI Platform </vt:lpstr>
      <vt:lpstr>Gender-based Violence: upstream signal behind access to HIV services </vt:lpstr>
      <vt:lpstr>The Global Fund’s Investment in AI</vt:lpstr>
      <vt:lpstr>Digital investment is a core priority for the Global Fund</vt:lpstr>
      <vt:lpstr>The Global Fund’s Investments in AI</vt:lpstr>
      <vt:lpstr>The Global Fund’s approach for 2027-2029 (GC8) </vt:lpstr>
      <vt:lpstr>Rebuild  Rethink  Rise</vt:lpstr>
      <vt:lpstr>Rethink. Rebuild. Rise.  </vt:lpstr>
      <vt:lpstr> Rebuild.  Rethink. Rise.  With AI as a Teammate: One who stays for the long haul</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Emma Williams</dc:creator>
  <cp:lastModifiedBy>Izukanji Sikazwe</cp:lastModifiedBy>
  <cp:revision>7</cp:revision>
  <cp:lastPrinted>2026-07-23T10:54:50Z</cp:lastPrinted>
  <dcterms:created xsi:type="dcterms:W3CDTF">2026-06-01T08:41:42Z</dcterms:created>
  <dcterms:modified xsi:type="dcterms:W3CDTF">2026-07-29T20:59:42Z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0x0101008B6DC04D57D356419BAF799E3C77AE4A</vt:lpwstr>
  </property>
</Properties>
</file>