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8.xml" ContentType="application/vnd.openxmlformats-officedocument.presentationml.notes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revisionInfo.xml" ContentType="application/vnd.ms-powerpoint.revisioninfo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8288000" cy="10287000"/>
  <p:notesSz cx="6858000" cy="9144000"/>
  <p:embeddedFontLst>
    <p:embeddedFont>
      <p:font typeface="Verdana" panose="020B060403050404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8A8778-D462-487D-A994-BF7A52021233}" v="16" dt="2026-07-24T20:42:11.479"/>
    <p1510:client id="{7AC3835C-EF8C-42AB-8627-77C6BEDD8D2C}" v="375" dt="2026-07-24T19:53:21.736"/>
    <p1510:client id="{9A837C3C-F16D-4FE0-A5EE-7B67981C549C}" v="27" dt="2026-07-24T20:33:55.296"/>
    <p1510:client id="{CF22BF6D-F514-4E6F-A8FC-1C8074F6562C}" v="34" dt="2026-07-24T20:01:45.0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70" autoAdjust="0"/>
  </p:normalViewPr>
  <p:slideViewPr>
    <p:cSldViewPr>
      <p:cViewPr varScale="1">
        <p:scale>
          <a:sx n="72" d="100"/>
          <a:sy n="72" d="100"/>
        </p:scale>
        <p:origin x="784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24.07.2026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morning.</a:t>
            </a:r>
          </a:p>
          <a:p>
            <a:r>
              <a:rPr lang="en-US" dirty="0"/>
              <a:t>We have just heard about extraordinary advances in HIV science.</a:t>
            </a:r>
          </a:p>
          <a:p>
            <a:r>
              <a:rPr lang="en-US" dirty="0"/>
              <a:t>Today,</a:t>
            </a:r>
          </a:p>
          <a:p>
            <a:r>
              <a:rPr lang="en-US" dirty="0"/>
              <a:t>someone can protect themselves from HIV with a single injection every six months.</a:t>
            </a:r>
          </a:p>
          <a:p>
            <a:r>
              <a:rPr lang="en-US" dirty="0"/>
              <a:t>A person living with HIV who is on effective treatment </a:t>
            </a:r>
          </a:p>
          <a:p>
            <a:r>
              <a:rPr lang="en-US" dirty="0"/>
              <a:t>cannot transmit the virus to their sexual partner.</a:t>
            </a:r>
          </a:p>
          <a:p>
            <a:r>
              <a:rPr lang="en-US" dirty="0"/>
              <a:t>By almost every scientific measure, </a:t>
            </a:r>
          </a:p>
          <a:p>
            <a:r>
              <a:rPr lang="en-US" dirty="0"/>
              <a:t>this should be one of public health's greatest success stories.</a:t>
            </a:r>
          </a:p>
          <a:p>
            <a:r>
              <a:rPr lang="en-US" dirty="0"/>
              <a:t>And yet...</a:t>
            </a:r>
          </a:p>
          <a:p>
            <a:r>
              <a:rPr lang="en-US" dirty="0"/>
              <a:t>Last year, there were still 1.3 million new HIV infections around the world.</a:t>
            </a:r>
          </a:p>
          <a:p>
            <a:r>
              <a:rPr lang="en-US" dirty="0"/>
              <a:t>So let me ask you a question.</a:t>
            </a:r>
          </a:p>
          <a:p>
            <a:r>
              <a:rPr lang="en-US" dirty="0"/>
              <a:t>If the science has never been better...</a:t>
            </a:r>
          </a:p>
          <a:p>
            <a:r>
              <a:rPr lang="en-US" dirty="0"/>
              <a:t>why does the gap remain?</a:t>
            </a:r>
          </a:p>
          <a:p>
            <a:r>
              <a:rPr lang="en-US" dirty="0"/>
              <a:t>Every scientific breakthrough has to make another journey.</a:t>
            </a:r>
          </a:p>
          <a:p>
            <a:r>
              <a:rPr lang="en-US" dirty="0"/>
              <a:t>From the laboratory...</a:t>
            </a:r>
          </a:p>
          <a:p>
            <a:r>
              <a:rPr lang="en-US" dirty="0"/>
              <a:t>to the clinic...</a:t>
            </a:r>
          </a:p>
          <a:p>
            <a:r>
              <a:rPr lang="en-US" dirty="0"/>
              <a:t>to the community...</a:t>
            </a:r>
          </a:p>
          <a:p>
            <a:r>
              <a:rPr lang="en-US" dirty="0"/>
              <a:t>to a conversation...</a:t>
            </a:r>
          </a:p>
          <a:p>
            <a:r>
              <a:rPr lang="en-US" dirty="0"/>
              <a:t>to a decision.</a:t>
            </a:r>
          </a:p>
          <a:p>
            <a:r>
              <a:rPr lang="en-US" dirty="0"/>
              <a:t>And that journey—</a:t>
            </a:r>
          </a:p>
          <a:p>
            <a:r>
              <a:rPr lang="en-US" dirty="0"/>
              <a:t>not the discovery itself—</a:t>
            </a:r>
          </a:p>
          <a:p>
            <a:r>
              <a:rPr lang="en-US" dirty="0">
                <a:solidFill>
                  <a:srgbClr val="FF00FF"/>
                </a:solidFill>
              </a:rPr>
              <a:t>is where lives are won or lost.</a:t>
            </a:r>
            <a:endParaRPr lang="en-US"/>
          </a:p>
          <a:p>
            <a:r>
              <a:rPr lang="en-US" dirty="0"/>
              <a:t>For nearly three decades, the MTV Staying Alive Foundation—</a:t>
            </a:r>
          </a:p>
          <a:p>
            <a:r>
              <a:rPr lang="en-US" dirty="0"/>
              <a:t>recently rebranded as Shuga Global—</a:t>
            </a:r>
          </a:p>
          <a:p>
            <a:r>
              <a:rPr lang="en-US" dirty="0"/>
              <a:t>has been asking the same question.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74738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Imagine a nineteen-year-old wondering:</a:t>
            </a:r>
          </a:p>
          <a:p>
            <a:r>
              <a:rPr lang="en-US" i="1" dirty="0"/>
              <a:t>Can I afford to get an HIV test?</a:t>
            </a:r>
            <a:endParaRPr lang="en-US" dirty="0"/>
          </a:p>
          <a:p>
            <a:r>
              <a:rPr lang="en-US" i="1" dirty="0"/>
              <a:t>Will people judge me if I walk into that clinic?</a:t>
            </a:r>
            <a:endParaRPr lang="en-US" dirty="0"/>
          </a:p>
          <a:p>
            <a:r>
              <a:rPr lang="en-US" i="1" dirty="0"/>
              <a:t>Is this treatment really meant for someone like me?</a:t>
            </a:r>
            <a:endParaRPr lang="en-US" dirty="0"/>
          </a:p>
          <a:p>
            <a:r>
              <a:rPr lang="en-US" dirty="0"/>
              <a:t>The distance between a scientific breakthrough and a public health breakthrough isn't measured only by the years  it takes to develop a medicine.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It's measured by moments like these.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long before she reaches the clinic door, so much of that decision has already been shaped.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conversations with friends.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schools.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communities.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WhatsApp groups.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the stories she's heard about herself—and what's possible for her life.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Science creates possibility.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Culture turns possibility into action.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***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Nearly twenty years ago, Nelson Mandela stood before the world and announced that his son had died of AIDS.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At the time, the announcement shocked the world.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Not because families weren't losing loved ones.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 because almost no one spoke publicly about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Mandela understood that silence had become part of the epidemic.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We had the privilege of witnessing,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capturing,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 moment on Nelson Mandela’s 85th birthday.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Let’s take a look.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long as HIV remained something whispered about, </a:t>
            </a:r>
          </a:p>
          <a:p>
            <a:r>
              <a:rPr lang="en-US" dirty="0"/>
              <a:t>stigma would continue shaping people’s choices.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People would avoid testing. Delay treatment. Hide their diagnosis.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Stay silent when they most needed help.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His announcement didn't change the science.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helped changed the conversation.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changing the conversation changed what became possible.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 lesson still matters today.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Every breakthrough in prevention or treatment ultimately depends on something profoundly human.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Whether someone understands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Whether they trust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Whether they believe it belongs in their life.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Whether they can imagine themselves choosing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 journey is made possible through culture.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Through trust.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Through stories.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We’ve seen this far beyond HIV.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Brazil,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telenovela helped sparked a national conversation about gun violence,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helping spark the public momentum that led to stronger gun control legislation.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proved that stories can help shape the choices societies make.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***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 the early years of the epidemic, much of the field was focused on raising awareness.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People needed to know HIV existed. How it spread. How to protect themselves.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As the epidemic evolved, 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organizations across the HIV response searched for new ways to reach people.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They tried fear. Shock. Humor. Desire.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The field was learning that information alone wasn't enough—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but it was still figuring out what would truly move people.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The next clip takes us back to that moment, 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bringing together some of the HIV commercials from that era 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alongside the reactions of young people watching them.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  <a:p>
            <a:r>
              <a:rPr lang="en-US" dirty="0"/>
              <a:t>Let’s take a look.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7319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FF"/>
                </a:solidFill>
              </a:rPr>
              <a:t>Safe to say… subtlety wasn’t the strategy. </a:t>
            </a:r>
            <a:endParaRPr lang="en-US" dirty="0"/>
          </a:p>
          <a:p>
            <a:r>
              <a:rPr lang="en-US" dirty="0"/>
              <a:t>They definitely got people talking.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 getting people talking isn’t the same as changing behavior.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People don't change because they're told what to do—or what not to do.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 change when they can see themselves in the story.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 the question was no longer,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"How do we tell people what to do?"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became,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57846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"How do we help people see what's possible?"</a:t>
            </a:r>
          </a:p>
          <a:p>
            <a:r>
              <a:rPr lang="en-US" dirty="0"/>
              <a:t>That shift led to a different way of thinking about storytelling.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From the very beginning,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we knew that if we wanted young people to make healthier decisions,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we couldn't begin with HIV as an infection.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We had to start with the people whose lives it touched.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health is rarely the center of someone's story.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Their lives are.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Before anyone is ever asked to make a health decision,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They're trying to figure out who they are.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 kind of life they want.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where they belong.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 they're asking something much more personal: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"Is this story about someone like me?"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"Does someone like me belong in this future?"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 we asked a different question.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 if conversations about HIV didn't begin in a clinic...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 in a living room?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dorm room.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taxi.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barbershop.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 if young people weren't spoken to...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 saw themselves?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 question 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4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became Shuga.</a:t>
            </a:r>
          </a:p>
          <a:p>
            <a:r>
              <a:rPr lang="en-US" dirty="0"/>
              <a:t>Shuga—our television drama for young people—wasn’t just another behavior change campaign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 a new model for how stories can shape behavior.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2540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the first season of premiered in Kenya in 2009, </a:t>
            </a:r>
          </a:p>
          <a:p>
            <a:r>
              <a:rPr lang="en-US" dirty="0"/>
              <a:t>audiences didn't encounter a public health campaign.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 encountered people.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054216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Young people navigating first love.</a:t>
            </a:r>
          </a:p>
          <a:p>
            <a:r>
              <a:rPr lang="en-US" dirty="0"/>
              <a:t>Family.</a:t>
            </a:r>
          </a:p>
          <a:p>
            <a:r>
              <a:rPr lang="en-US" dirty="0"/>
              <a:t>Stigma.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Lives that felt strikingly familiar.</a:t>
            </a:r>
          </a:p>
          <a:p>
            <a:r>
              <a:rPr lang="en-US" dirty="0"/>
              <a:t>They weren't written to be role models.</a:t>
            </a:r>
          </a:p>
          <a:p>
            <a:r>
              <a:rPr lang="en-US" dirty="0"/>
              <a:t>They were written to be real.</a:t>
            </a:r>
          </a:p>
          <a:p>
            <a:r>
              <a:rPr lang="en-US" dirty="0"/>
              <a:t>Because no one sees themselves in perfection.</a:t>
            </a:r>
          </a:p>
          <a:p>
            <a:r>
              <a:rPr lang="en-US" dirty="0"/>
              <a:t>We recognize ourselves in people who stumble...</a:t>
            </a:r>
          </a:p>
          <a:p>
            <a:r>
              <a:rPr lang="en-US" dirty="0"/>
              <a:t>who question...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who hope...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who keep trying.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as audiences watched those characters make choices...</a:t>
            </a:r>
          </a:p>
          <a:p>
            <a:r>
              <a:rPr lang="en-US" dirty="0"/>
              <a:t>they began imagining what choices they might make themselves.</a:t>
            </a:r>
          </a:p>
          <a:p>
            <a:r>
              <a:rPr lang="en-US" dirty="0"/>
              <a:t>The lessons weren't delivered.</a:t>
            </a:r>
          </a:p>
          <a:p>
            <a:r>
              <a:rPr lang="en-US" dirty="0"/>
              <a:t>They were discovered.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493406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Today, </a:t>
            </a:r>
            <a:r>
              <a:rPr lang="en-US" i="1" dirty="0"/>
              <a:t>Shuga</a:t>
            </a:r>
            <a:r>
              <a:rPr lang="en-US" dirty="0"/>
              <a:t> has grown across multiple countries, languages, and platforms.</a:t>
            </a:r>
          </a:p>
          <a:p>
            <a:r>
              <a:rPr lang="en-US" dirty="0"/>
              <a:t>In Kenya alone,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our Surround Sound approach meets young people where they are—</a:t>
            </a:r>
          </a:p>
          <a:p>
            <a:r>
              <a:rPr lang="en-US" dirty="0"/>
              <a:t>through a constellation of interconnected touchpoints, </a:t>
            </a:r>
          </a:p>
          <a:p>
            <a:r>
              <a:rPr lang="en-US" dirty="0"/>
              <a:t>each reinforcing the next. </a:t>
            </a:r>
          </a:p>
          <a:p>
            <a:r>
              <a:rPr lang="en-US" dirty="0"/>
              <a:t>Together, they helped these stories become part of everyday life.</a:t>
            </a:r>
          </a:p>
          <a:p>
            <a:r>
              <a:rPr lang="en-US" dirty="0"/>
              <a:t>More than one million hours of the Shuga </a:t>
            </a:r>
            <a:r>
              <a:rPr lang="en-US" dirty="0" err="1"/>
              <a:t>Mashariki</a:t>
            </a:r>
            <a:r>
              <a:rPr lang="en-US" dirty="0"/>
              <a:t> series have been watched on YouTube, </a:t>
            </a:r>
          </a:p>
          <a:p>
            <a:r>
              <a:rPr lang="en-US" dirty="0"/>
              <a:t>contributing to a reach of nearly five million Kenyans.</a:t>
            </a:r>
          </a:p>
          <a:p>
            <a:r>
              <a:rPr lang="en-US" dirty="0"/>
              <a:t>At its heart, one belief has been made constant:</a:t>
            </a:r>
          </a:p>
          <a:p>
            <a:r>
              <a:rPr lang="en-US" dirty="0"/>
              <a:t>stories are most powerful when they are told by, </a:t>
            </a:r>
          </a:p>
          <a:p>
            <a:r>
              <a:rPr lang="en-US" dirty="0"/>
              <a:t>and for,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communities they serve. </a:t>
            </a:r>
          </a:p>
          <a:p>
            <a:r>
              <a:rPr lang="en-US" dirty="0"/>
              <a:t>Because trust is local,</a:t>
            </a:r>
          </a:p>
          <a:p>
            <a:r>
              <a:rPr lang="en-US" dirty="0"/>
              <a:t>culture isn't a barrier to behavior change.</a:t>
            </a:r>
          </a:p>
          <a:p>
            <a:r>
              <a:rPr lang="en-US" dirty="0"/>
              <a:t>It's where behavior begins.</a:t>
            </a:r>
          </a:p>
          <a:p>
            <a:r>
              <a:rPr lang="en-US" dirty="0"/>
              <a:t>The most effective public health messages meet where they are—</a:t>
            </a:r>
          </a:p>
          <a:p>
            <a:r>
              <a:rPr lang="en-US" dirty="0"/>
              <a:t>within the cultures,</a:t>
            </a:r>
          </a:p>
          <a:p>
            <a:r>
              <a:rPr lang="en-US" dirty="0"/>
              <a:t>communities, </a:t>
            </a:r>
          </a:p>
          <a:p>
            <a:r>
              <a:rPr lang="en-US" dirty="0"/>
              <a:t>and relationships that shape their lives.  </a:t>
            </a:r>
          </a:p>
          <a:p>
            <a:r>
              <a:rPr lang="en-US" dirty="0"/>
              <a:t>They honor those realities.. </a:t>
            </a:r>
          </a:p>
          <a:p>
            <a:r>
              <a:rPr lang="en-US" dirty="0"/>
              <a:t>They grow from them.</a:t>
            </a:r>
          </a:p>
          <a:p>
            <a:r>
              <a:rPr lang="en-US" dirty="0"/>
              <a:t>And eventually, they belong to it.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88628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just watched —- may have looked like entertainment. </a:t>
            </a:r>
          </a:p>
          <a:p>
            <a:r>
              <a:rPr lang="en-US" dirty="0"/>
              <a:t>But it began with listening.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Listening to what young people were navigating.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Those conversations became the script.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because they began with listening,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 create the one thing every public health effort depends 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Trust.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question, then,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is whether that trust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changes behavior.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Over the past fifteen years,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independent researchers across different countries and contexts have tried to answer that question.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 found that stories like </a:t>
            </a:r>
            <a:r>
              <a:rPr lang="en-US" i="1" dirty="0"/>
              <a:t>Shuga</a:t>
            </a:r>
            <a:r>
              <a:rPr lang="en-US" dirty="0"/>
              <a:t>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influence what young people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know,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believe,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ultimately do.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16518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one landmark randomized controlled trial in Nigeria, </a:t>
            </a:r>
          </a:p>
          <a:p>
            <a:r>
              <a:rPr lang="en-US" dirty="0"/>
              <a:t>viewers were twice as likely to get tested for HIV,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young women experienced lower rates of sexually transmitted infections (specifically Chlamydia).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Those are extraordinary findings.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finding that has stayed with me most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wasn’t the headline.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was a quiet insight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tucked inside the research.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Researchers discovered that people who had never watched the show themselves were still learning from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their friends had.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conversations spread.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stories spread.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</a:t>
            </a:r>
            <a:r>
              <a:rPr lang="en-US" b="1" dirty="0"/>
              <a:t>possibilities</a:t>
            </a:r>
            <a:r>
              <a:rPr lang="en-US" dirty="0"/>
              <a:t> spread.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intervention had moved beyond the screen.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had entered </a:t>
            </a:r>
            <a:r>
              <a:rPr lang="en-US" dirty="0" err="1"/>
              <a:t>every day</a:t>
            </a:r>
            <a:r>
              <a:rPr lang="en-US" dirty="0"/>
              <a:t> life.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affirmed something we had always hoped was true.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most important thing we create isn’t the show.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It’s what people carry with them afterward.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Behavior change rarely happens in a single moment.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unfolds through conversations.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Through relationships.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Through one person helping another —---- </a:t>
            </a:r>
            <a:r>
              <a:rPr lang="en-US" dirty="0">
                <a:solidFill>
                  <a:srgbClr val="FF00FF"/>
                </a:solidFill>
              </a:rPr>
              <a:t>imagine a different choice.</a:t>
            </a:r>
            <a:endParaRPr lang="en-US" dirty="0"/>
          </a:p>
          <a:p>
            <a:r>
              <a:rPr lang="en-US" dirty="0"/>
              <a:t>I was reminded of that when I met a young woman in Nigeria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who had first watched </a:t>
            </a:r>
            <a:r>
              <a:rPr lang="en-US" i="1" dirty="0"/>
              <a:t>Shuga</a:t>
            </a:r>
            <a:r>
              <a:rPr lang="en-US" dirty="0"/>
              <a:t> as a teenager.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She told me something I'll never forget.</a:t>
            </a:r>
            <a:endParaRPr lang="en-US" dirty="0">
              <a:ea typeface="Calibri"/>
              <a:cs typeface="Calibri"/>
            </a:endParaRPr>
          </a:p>
          <a:p>
            <a:r>
              <a:rPr lang="en-US" i="1" dirty="0"/>
              <a:t>"By the time I got to university,</a:t>
            </a:r>
            <a:endParaRPr lang="en-US" dirty="0"/>
          </a:p>
          <a:p>
            <a:r>
              <a:rPr lang="en-US" i="1" dirty="0"/>
              <a:t>I didn't need to make all the mistakes </a:t>
            </a:r>
            <a:endParaRPr lang="en-US" dirty="0"/>
          </a:p>
          <a:p>
            <a:r>
              <a:rPr lang="en-US" i="1" dirty="0"/>
              <a:t>I'd already watched it happen on screen."</a:t>
            </a:r>
            <a:endParaRPr lang="en-US" dirty="0"/>
          </a:p>
          <a:p>
            <a:r>
              <a:rPr lang="en-US" dirty="0"/>
              <a:t>I've carried those words with me ever since.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she wasn't saying television changed her life.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She was saying it prepared her for it.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She had already watched someone fall in love.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Make mistakes.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Take risks.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Face impossible choices.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find the courage to choose differently.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 when those moments arrived in her own life...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she wasn’t stepping into them for the first time.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That's what stories make possible.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Our characters make mistakes.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 stumble.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They grow.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that's what being human looks like.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sometimes, the best way to start a conversation is to make people laugh.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Humor lowers our defenses.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creates space for curiosity where shame might otherwise take over.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Here's one wonderfully unconventional example.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338575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was one way in.</a:t>
            </a:r>
          </a:p>
          <a:p>
            <a:r>
              <a:rPr lang="en-US" dirty="0"/>
              <a:t>But not every story begins with laughter.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Some ask us to slow down.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 sit beside someone's grief. Their loneliness.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>
                <a:cs typeface="+mn-lt"/>
              </a:rPr>
            </a:br>
            <a:r>
              <a:rPr lang="en-US" dirty="0"/>
              <a:t>The invisible weight of stigma they carry every day.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Empathy takes time.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 asks us to stay.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 feel.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 recognize ourselves in someone else's humanity.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That's what shows like </a:t>
            </a:r>
            <a:r>
              <a:rPr lang="en-US" i="1" dirty="0"/>
              <a:t>Shuga Mahasriki </a:t>
            </a:r>
            <a:r>
              <a:rPr lang="en-US" dirty="0"/>
              <a:t>strive to do.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Not just to explain the realities of HIV.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But bring us into the moments that statistics can never fully capture.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however briefly,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 live alongside someone who does.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92155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Everything we've explored today points to a much bigger question.</a:t>
            </a:r>
          </a:p>
          <a:p>
            <a:r>
              <a:rPr lang="en-US" dirty="0"/>
              <a:t>Because if we're honest, the greatest challenge facing the HIV response isn't scientific.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It's making sure scientific breakthroughs reach the people whose lives depend on them.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That's a human endeavor.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cultural one.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ultimately, a storytelling one.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Today, that work is becoming even harder.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Many of the systems that help people access care and build trust are under extraordinary pressure.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Funding is shrinking.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Community organizations are being asked to do more with less.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Trusted local voices are becoming harder to sustain.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And all of this is happening at exactly the moment when trust has never mattered more.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Because this is the journey every scientific breakthrough depends on—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an ecosystem of trust that carries discovery from the laboratory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into people’s lives.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Now imagine you’re 19 years old.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Every day, you're trying to answer three questions.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What's true? </a:t>
            </a:r>
            <a:r>
              <a:rPr lang="en-US" dirty="0">
                <a:solidFill>
                  <a:srgbClr val="FF0000"/>
                </a:solidFill>
              </a:rPr>
              <a:t>Short PAUSE </a:t>
            </a:r>
            <a:r>
              <a:rPr lang="en-US" dirty="0"/>
              <a:t>Can I trust what I'm seeing?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What's safe? </a:t>
            </a:r>
            <a:r>
              <a:rPr lang="en-US" dirty="0">
                <a:solidFill>
                  <a:srgbClr val="FF0000"/>
                </a:solidFill>
              </a:rPr>
              <a:t>Short PAUSE </a:t>
            </a:r>
            <a:r>
              <a:rPr lang="en-US" dirty="0"/>
              <a:t>Can I trust this relationship?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What's next? </a:t>
            </a:r>
            <a:r>
              <a:rPr lang="en-US" dirty="0">
                <a:solidFill>
                  <a:srgbClr val="FF0000"/>
                </a:solidFill>
              </a:rPr>
              <a:t>Short PAUSE </a:t>
            </a:r>
            <a:r>
              <a:rPr lang="en-US" dirty="0"/>
              <a:t>Is there a future for me?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This is the world in which today's young people are making decisions about their health.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Long before someone decides whether to get tested...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whether to start </a:t>
            </a:r>
            <a:r>
              <a:rPr lang="en-US" dirty="0" err="1"/>
              <a:t>PrEP.</a:t>
            </a:r>
            <a:r>
              <a:rPr lang="en-US" dirty="0"/>
              <a:t>..</a:t>
            </a:r>
          </a:p>
          <a:p>
            <a:r>
              <a:rPr lang="en-US" dirty="0"/>
              <a:t>or whether to begin treatment...</a:t>
            </a:r>
          </a:p>
          <a:p>
            <a:r>
              <a:rPr lang="en-US" dirty="0"/>
              <a:t>they're answering a more fundamental question.</a:t>
            </a:r>
          </a:p>
          <a:p>
            <a:r>
              <a:rPr lang="en-US" dirty="0"/>
              <a:t>Who do I trust?</a:t>
            </a:r>
          </a:p>
          <a:p>
            <a:r>
              <a:rPr lang="en-US" dirty="0"/>
              <a:t>I believe that may be one of the defining public health questions of our time.</a:t>
            </a:r>
          </a:p>
          <a:p>
            <a:r>
              <a:rPr lang="en-US" dirty="0"/>
              <a:t>Now, let me be clear.</a:t>
            </a:r>
          </a:p>
          <a:p>
            <a:r>
              <a:rPr lang="en-US" dirty="0"/>
              <a:t>Storytelling is not a substitute for science.</a:t>
            </a:r>
          </a:p>
          <a:p>
            <a:r>
              <a:rPr lang="en-US" dirty="0"/>
              <a:t>It cannot replace a clinic.</a:t>
            </a:r>
          </a:p>
          <a:p>
            <a:r>
              <a:rPr lang="en-US" dirty="0"/>
              <a:t>A healthcare worker.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counselor.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scientist.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Or life-saving medicines.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Nor should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Science creates possibility.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Stories help people believe that possibility belongs to them.</a:t>
            </a:r>
          </a:p>
          <a:p>
            <a:r>
              <a:rPr lang="en-US" dirty="0"/>
              <a:t>Somewhere today...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 young woman is standing outside a clinic.</a:t>
            </a:r>
          </a:p>
          <a:p>
            <a:r>
              <a:rPr lang="en-US" dirty="0"/>
              <a:t>She's deciding whether to walk through the door.</a:t>
            </a:r>
          </a:p>
          <a:p>
            <a:r>
              <a:rPr lang="en-US" dirty="0"/>
              <a:t>Everything she needs 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already exists.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medicine.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science.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evidence.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The people ready to help.</a:t>
            </a:r>
          </a:p>
          <a:p>
            <a:r>
              <a:rPr lang="en-US" dirty="0"/>
              <a:t>But in that moment...</a:t>
            </a:r>
          </a:p>
          <a:p>
            <a:r>
              <a:rPr lang="en-US" dirty="0"/>
              <a:t>none of it matters...</a:t>
            </a:r>
          </a:p>
          <a:p>
            <a:r>
              <a:rPr lang="en-US" dirty="0"/>
              <a:t>unless she believes it was meant for someone like her.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877434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a breakthrough doesn't change lives the day it's discovered.</a:t>
            </a:r>
          </a:p>
          <a:p>
            <a:r>
              <a:rPr lang="en-US" dirty="0"/>
              <a:t>It changes lives the day someone chooses it.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That is the bridge we are all here to build.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From breakthrough...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 belief.</a:t>
            </a:r>
            <a:endParaRPr lang="en-US" dirty="0">
              <a:ea typeface="Calibri"/>
              <a:cs typeface="Calibri"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4704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Earlier this year, Botswana, the global HIV community, and my own family lost a true hero—a leader, and my uncle, President Festus Mogae.</a:t>
            </a:r>
          </a:p>
          <a:p>
            <a:r>
              <a:rPr lang="en-US" dirty="0"/>
              <a:t>His leadership helped Botswana change the course of one of the most devastating HIV epidemics in the world.</a:t>
            </a:r>
          </a:p>
          <a:p>
            <a:r>
              <a:rPr lang="en-US" dirty="0"/>
              <a:t>The legacy he leaves with me isn’t only the extraordinary change he helped make possible.</a:t>
            </a:r>
          </a:p>
          <a:p>
            <a:r>
              <a:rPr lang="en-US" b="1" dirty="0"/>
              <a:t>It’s the conviction that every life was worth fighting for.</a:t>
            </a:r>
            <a:endParaRPr lang="en-US"/>
          </a:p>
          <a:p>
            <a:r>
              <a:rPr lang="en-US" dirty="0"/>
              <a:t>He often reminded us,</a:t>
            </a:r>
          </a:p>
          <a:p>
            <a:r>
              <a:rPr lang="en-US" dirty="0"/>
              <a:t>“AIDS is not over.</a:t>
            </a:r>
          </a:p>
          <a:p>
            <a:r>
              <a:rPr lang="en-US" dirty="0"/>
              <a:t>Just because we have tamed the tiger,</a:t>
            </a:r>
          </a:p>
          <a:p>
            <a:r>
              <a:rPr lang="en-US" dirty="0"/>
              <a:t> we must remember</a:t>
            </a:r>
          </a:p>
          <a:p>
            <a:r>
              <a:rPr lang="en-US" dirty="0"/>
              <a:t>we have not killed it.”</a:t>
            </a:r>
          </a:p>
          <a:p>
            <a:r>
              <a:rPr lang="en-US" dirty="0"/>
              <a:t>May we honor that conviction</a:t>
            </a:r>
          </a:p>
          <a:p>
            <a:r>
              <a:rPr lang="en-US" dirty="0"/>
              <a:t>By ensuring every breakthrough </a:t>
            </a:r>
          </a:p>
          <a:p>
            <a:r>
              <a:rPr lang="en-US" dirty="0"/>
              <a:t>becomes a possibility </a:t>
            </a:r>
          </a:p>
          <a:p>
            <a:r>
              <a:rPr lang="en-US" dirty="0"/>
              <a:t>for every life.</a:t>
            </a:r>
          </a:p>
          <a:p>
            <a:r>
              <a:rPr lang="en-US" dirty="0"/>
              <a:t>Thank you.</a:t>
            </a: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710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90957" y="6055576"/>
            <a:ext cx="5378225" cy="3462995"/>
            <a:chOff x="0" y="0"/>
            <a:chExt cx="7170966" cy="46173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170928" cy="4617339"/>
            </a:xfrm>
            <a:custGeom>
              <a:avLst/>
              <a:gdLst/>
              <a:ahLst/>
              <a:cxnLst/>
              <a:rect l="l" t="t" r="r" b="b"/>
              <a:pathLst>
                <a:path w="7170928" h="4617339">
                  <a:moveTo>
                    <a:pt x="0" y="0"/>
                  </a:moveTo>
                  <a:lnTo>
                    <a:pt x="7170928" y="0"/>
                  </a:lnTo>
                  <a:lnTo>
                    <a:pt x="7170928" y="4617339"/>
                  </a:lnTo>
                  <a:lnTo>
                    <a:pt x="0" y="46173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3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0" y="0"/>
            <a:ext cx="6089304" cy="5544131"/>
            <a:chOff x="0" y="0"/>
            <a:chExt cx="8119072" cy="73921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19110" cy="7392162"/>
            </a:xfrm>
            <a:custGeom>
              <a:avLst/>
              <a:gdLst/>
              <a:ahLst/>
              <a:cxnLst/>
              <a:rect l="l" t="t" r="r" b="b"/>
              <a:pathLst>
                <a:path w="8119110" h="7392162">
                  <a:moveTo>
                    <a:pt x="0" y="0"/>
                  </a:moveTo>
                  <a:lnTo>
                    <a:pt x="8119110" y="0"/>
                  </a:lnTo>
                  <a:lnTo>
                    <a:pt x="8119110" y="7392162"/>
                  </a:lnTo>
                  <a:lnTo>
                    <a:pt x="0" y="739216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64369" y="9625012"/>
            <a:ext cx="5510212" cy="323850"/>
            <a:chOff x="0" y="0"/>
            <a:chExt cx="7346950" cy="431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174581" y="9625012"/>
            <a:ext cx="2645569" cy="323850"/>
            <a:chOff x="0" y="0"/>
            <a:chExt cx="3527425" cy="431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89304" y="2406863"/>
            <a:ext cx="11169996" cy="6268167"/>
            <a:chOff x="0" y="0"/>
            <a:chExt cx="14893328" cy="83575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4893323" cy="8357560"/>
            </a:xfrm>
            <a:custGeom>
              <a:avLst/>
              <a:gdLst/>
              <a:ahLst/>
              <a:cxnLst/>
              <a:rect l="l" t="t" r="r" b="b"/>
              <a:pathLst>
                <a:path w="14893323" h="8357560">
                  <a:moveTo>
                    <a:pt x="0" y="0"/>
                  </a:moveTo>
                  <a:lnTo>
                    <a:pt x="14893323" y="0"/>
                  </a:lnTo>
                  <a:lnTo>
                    <a:pt x="14893323" y="8357560"/>
                  </a:lnTo>
                  <a:lnTo>
                    <a:pt x="0" y="83575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21496" r="-22500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6200"/>
              <a:ext cx="14893328" cy="828135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6480"/>
                </a:lnSpc>
              </a:pPr>
              <a:r>
                <a:rPr lang="en-US" sz="6000" b="1">
                  <a:solidFill>
                    <a:srgbClr val="617F09"/>
                  </a:solidFill>
                  <a:latin typeface="Verdana"/>
                  <a:ea typeface="Verdana"/>
                  <a:cs typeface="Verdana Bold"/>
                  <a:sym typeface="Verdana Bold"/>
                </a:rPr>
                <a:t>How culture, media and behaviour shape the pandemic</a:t>
              </a:r>
            </a:p>
            <a:p>
              <a:pPr algn="l">
                <a:lnSpc>
                  <a:spcPts val="6480"/>
                </a:lnSpc>
              </a:pPr>
              <a:endParaRPr lang="en-US" sz="6000" b="1">
                <a:solidFill>
                  <a:srgbClr val="617F09"/>
                </a:solidFill>
                <a:latin typeface="Verdana"/>
                <a:ea typeface="Verdana"/>
                <a:cs typeface="Verdana Bold"/>
                <a:sym typeface="Verdana Bold"/>
              </a:endParaRP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174581" y="1676867"/>
            <a:ext cx="8578676" cy="1975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919"/>
              </a:lnSpc>
            </a:pPr>
            <a:r>
              <a:rPr lang="en-US" sz="5999" b="1">
                <a:solidFill>
                  <a:srgbClr val="000000"/>
                </a:solidFill>
                <a:latin typeface="Verdana"/>
                <a:ea typeface="Verdana"/>
                <a:cs typeface="Verdana Bold"/>
                <a:sym typeface="Verdana Bold"/>
              </a:rPr>
              <a:t>BEYOND MEDICINE:</a:t>
            </a:r>
          </a:p>
          <a:p>
            <a:pPr algn="l">
              <a:lnSpc>
                <a:spcPts val="7919"/>
              </a:lnSpc>
            </a:pPr>
            <a:endParaRPr lang="en-US" sz="5999" b="1">
              <a:solidFill>
                <a:srgbClr val="000000"/>
              </a:solidFill>
              <a:latin typeface="Verdana"/>
              <a:ea typeface="Verdana"/>
              <a:cs typeface="Verdana Bold"/>
              <a:sym typeface="Verdana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089304" y="8139176"/>
            <a:ext cx="11036017" cy="5227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23"/>
              </a:lnSpc>
            </a:pPr>
            <a:r>
              <a:rPr lang="en-US" sz="3199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Wame Jallow, Executive Director, Shuga Global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174581" y="9625012"/>
            <a:ext cx="5510212" cy="323850"/>
            <a:chOff x="0" y="0"/>
            <a:chExt cx="7346950" cy="431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684794" y="9625012"/>
            <a:ext cx="2645569" cy="323850"/>
            <a:chOff x="0" y="0"/>
            <a:chExt cx="3527425" cy="431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0" y="3145631"/>
            <a:ext cx="5713095" cy="7141369"/>
            <a:chOff x="0" y="0"/>
            <a:chExt cx="7617460" cy="952182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617460" cy="9521825"/>
            </a:xfrm>
            <a:custGeom>
              <a:avLst/>
              <a:gdLst/>
              <a:ahLst/>
              <a:cxnLst/>
              <a:rect l="l" t="t" r="r" b="b"/>
              <a:pathLst>
                <a:path w="7617460" h="9521825">
                  <a:moveTo>
                    <a:pt x="0" y="0"/>
                  </a:moveTo>
                  <a:lnTo>
                    <a:pt x="7617460" y="0"/>
                  </a:lnTo>
                  <a:lnTo>
                    <a:pt x="7617460" y="9521825"/>
                  </a:lnTo>
                  <a:lnTo>
                    <a:pt x="0" y="9521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6213475" y="3488436"/>
            <a:ext cx="11449060" cy="57698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16"/>
              </a:lnSpc>
            </a:pPr>
            <a:r>
              <a:rPr lang="en-US" sz="3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Can I afford to get an HIV test?</a:t>
            </a:r>
          </a:p>
          <a:p>
            <a:pPr algn="l">
              <a:lnSpc>
                <a:spcPts val="5016"/>
              </a:lnSpc>
            </a:pPr>
            <a:endParaRPr lang="en-US" sz="3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5016"/>
              </a:lnSpc>
            </a:pPr>
            <a:r>
              <a:rPr lang="en-US" sz="3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Will people judge me if I walk into that clinic?</a:t>
            </a:r>
          </a:p>
          <a:p>
            <a:pPr algn="l">
              <a:lnSpc>
                <a:spcPts val="5016"/>
              </a:lnSpc>
            </a:pPr>
            <a:endParaRPr lang="en-US" sz="3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5016"/>
              </a:lnSpc>
            </a:pPr>
            <a:r>
              <a:rPr lang="en-US" sz="3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Is this treatment really meant for someone like me?</a:t>
            </a:r>
          </a:p>
          <a:p>
            <a:pPr algn="l">
              <a:lnSpc>
                <a:spcPts val="5016"/>
              </a:lnSpc>
            </a:pPr>
            <a:endParaRPr lang="en-US" sz="3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5675"/>
              </a:lnSpc>
            </a:pPr>
            <a:endParaRPr lang="en-US" sz="3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l">
              <a:lnSpc>
                <a:spcPts val="5279"/>
              </a:lnSpc>
            </a:pPr>
            <a:endParaRPr lang="en-US" sz="38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6174581" y="372837"/>
            <a:ext cx="11449050" cy="3129534"/>
            <a:chOff x="0" y="0"/>
            <a:chExt cx="15265400" cy="417271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5265400" cy="4172715"/>
            </a:xfrm>
            <a:custGeom>
              <a:avLst/>
              <a:gdLst/>
              <a:ahLst/>
              <a:cxnLst/>
              <a:rect l="l" t="t" r="r" b="b"/>
              <a:pathLst>
                <a:path w="15265400" h="4172715">
                  <a:moveTo>
                    <a:pt x="0" y="0"/>
                  </a:moveTo>
                  <a:lnTo>
                    <a:pt x="15265400" y="0"/>
                  </a:lnTo>
                  <a:lnTo>
                    <a:pt x="15265400" y="4172715"/>
                  </a:lnTo>
                  <a:lnTo>
                    <a:pt x="0" y="417271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1951" b="-616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66675"/>
              <a:ext cx="15265400" cy="4106037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128"/>
                </a:lnSpc>
              </a:pPr>
              <a:r>
                <a:rPr lang="en-US" sz="6600" b="1">
                  <a:solidFill>
                    <a:srgbClr val="617F09"/>
                  </a:solidFill>
                  <a:latin typeface="Verdana"/>
                  <a:ea typeface="Verdana"/>
                  <a:cs typeface="Verdana Bold"/>
                  <a:sym typeface="Verdana Bold"/>
                </a:rPr>
                <a:t>What’s on a 19-year-old’s mind...</a:t>
              </a:r>
            </a:p>
            <a:p>
              <a:pPr algn="l">
                <a:lnSpc>
                  <a:spcPts val="7128"/>
                </a:lnSpc>
              </a:pPr>
              <a:endParaRPr lang="en-US" sz="6600" b="1">
                <a:solidFill>
                  <a:srgbClr val="617F09"/>
                </a:solidFill>
                <a:latin typeface="Verdana"/>
                <a:ea typeface="Verdana"/>
                <a:cs typeface="Verdana Bold"/>
                <a:sym typeface="Verdana Bold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657" r="657"/>
          <a:stretch>
            <a:fillRect/>
          </a:stretch>
        </p:blipFill>
        <p:spPr>
          <a:xfrm>
            <a:off x="0" y="4082"/>
            <a:ext cx="18288000" cy="10424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-194557" y="-47427"/>
            <a:ext cx="18482557" cy="103964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42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4320" y="372837"/>
            <a:ext cx="3492465" cy="2248776"/>
            <a:chOff x="0" y="0"/>
            <a:chExt cx="4656620" cy="29983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656582" cy="2998343"/>
            </a:xfrm>
            <a:custGeom>
              <a:avLst/>
              <a:gdLst/>
              <a:ahLst/>
              <a:cxnLst/>
              <a:rect l="l" t="t" r="r" b="b"/>
              <a:pathLst>
                <a:path w="4656582" h="2998343">
                  <a:moveTo>
                    <a:pt x="0" y="0"/>
                  </a:moveTo>
                  <a:lnTo>
                    <a:pt x="4656582" y="0"/>
                  </a:lnTo>
                  <a:lnTo>
                    <a:pt x="4656582" y="2998343"/>
                  </a:lnTo>
                  <a:lnTo>
                    <a:pt x="0" y="2998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104"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4687557" y="0"/>
            <a:ext cx="13600443" cy="10287000"/>
            <a:chOff x="0" y="0"/>
            <a:chExt cx="1813392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133949" cy="13716000"/>
            </a:xfrm>
            <a:custGeom>
              <a:avLst/>
              <a:gdLst/>
              <a:ahLst/>
              <a:cxnLst/>
              <a:rect l="l" t="t" r="r" b="b"/>
              <a:pathLst>
                <a:path w="18133949" h="13716000">
                  <a:moveTo>
                    <a:pt x="0" y="0"/>
                  </a:moveTo>
                  <a:lnTo>
                    <a:pt x="18133949" y="0"/>
                  </a:lnTo>
                  <a:lnTo>
                    <a:pt x="18133949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61800A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174581" y="9625012"/>
            <a:ext cx="5510212" cy="323850"/>
            <a:chOff x="0" y="0"/>
            <a:chExt cx="7346950" cy="431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346950" cy="431800"/>
            </a:xfrm>
            <a:custGeom>
              <a:avLst/>
              <a:gdLst/>
              <a:ahLst/>
              <a:cxnLst/>
              <a:rect l="l" t="t" r="r" b="b"/>
              <a:pathLst>
                <a:path w="7346950" h="431800">
                  <a:moveTo>
                    <a:pt x="0" y="0"/>
                  </a:moveTo>
                  <a:lnTo>
                    <a:pt x="7346950" y="0"/>
                  </a:lnTo>
                  <a:lnTo>
                    <a:pt x="7346950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1532" b="-281532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0"/>
              <a:ext cx="7346950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26–31 July  •  Rio de Janeiro, Brazil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684794" y="9625012"/>
            <a:ext cx="2645569" cy="323850"/>
            <a:chOff x="0" y="0"/>
            <a:chExt cx="3527425" cy="431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527422" cy="431800"/>
            </a:xfrm>
            <a:custGeom>
              <a:avLst/>
              <a:gdLst/>
              <a:ahLst/>
              <a:cxnLst/>
              <a:rect l="l" t="t" r="r" b="b"/>
              <a:pathLst>
                <a:path w="3527422" h="431800">
                  <a:moveTo>
                    <a:pt x="0" y="0"/>
                  </a:moveTo>
                  <a:lnTo>
                    <a:pt x="3527422" y="0"/>
                  </a:lnTo>
                  <a:lnTo>
                    <a:pt x="3527422" y="431800"/>
                  </a:lnTo>
                  <a:lnTo>
                    <a:pt x="0" y="43180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9175" b="-109175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3527425" cy="431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aids2026.org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3145631"/>
            <a:ext cx="5713095" cy="7141369"/>
            <a:chOff x="0" y="0"/>
            <a:chExt cx="7617460" cy="952182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617460" cy="9521825"/>
            </a:xfrm>
            <a:custGeom>
              <a:avLst/>
              <a:gdLst/>
              <a:ahLst/>
              <a:cxnLst/>
              <a:rect l="l" t="t" r="r" b="b"/>
              <a:pathLst>
                <a:path w="7617460" h="9521825">
                  <a:moveTo>
                    <a:pt x="0" y="0"/>
                  </a:moveTo>
                  <a:lnTo>
                    <a:pt x="7617460" y="0"/>
                  </a:lnTo>
                  <a:lnTo>
                    <a:pt x="7617460" y="9521825"/>
                  </a:lnTo>
                  <a:lnTo>
                    <a:pt x="0" y="9521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74581" y="-515294"/>
            <a:ext cx="11449050" cy="7357419"/>
            <a:chOff x="0" y="0"/>
            <a:chExt cx="15265400" cy="980989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5265400" cy="9809891"/>
            </a:xfrm>
            <a:custGeom>
              <a:avLst/>
              <a:gdLst/>
              <a:ahLst/>
              <a:cxnLst/>
              <a:rect l="l" t="t" r="r" b="b"/>
              <a:pathLst>
                <a:path w="15265400" h="9809891">
                  <a:moveTo>
                    <a:pt x="0" y="0"/>
                  </a:moveTo>
                  <a:lnTo>
                    <a:pt x="15265400" y="0"/>
                  </a:lnTo>
                  <a:lnTo>
                    <a:pt x="15265400" y="9809891"/>
                  </a:lnTo>
                  <a:lnTo>
                    <a:pt x="0" y="98098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27481" r="-27481" b="6027"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76200"/>
              <a:ext cx="15265400" cy="973369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8207"/>
                </a:lnSpc>
              </a:pPr>
              <a:r>
                <a:rPr lang="en-US" sz="7599">
                  <a:solidFill>
                    <a:srgbClr val="FFFFFF"/>
                  </a:solidFill>
                  <a:latin typeface="Verdana"/>
                  <a:ea typeface="Verdana"/>
                  <a:cs typeface="Verdana"/>
                  <a:sym typeface="Verdana"/>
                </a:rPr>
                <a:t>“How do we help people see what’s possible?”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719" y="-1568"/>
            <a:ext cx="18297881" cy="10315406"/>
          </a:xfrm>
          <a:prstGeom prst="roundRect">
            <a:avLst/>
          </a:prstGeom>
          <a:blipFill>
            <a:blip r:embed="rId3"/>
            <a:stretch>
              <a:fillRect t="-1356" b="-135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48355" y="4629150"/>
            <a:ext cx="3918857" cy="1028700"/>
          </a:xfrm>
          <a:custGeom>
            <a:avLst/>
            <a:gdLst/>
            <a:ahLst/>
            <a:cxnLst/>
            <a:rect l="l" t="t" r="r" b="b"/>
            <a:pathLst>
              <a:path w="3918857" h="1028700">
                <a:moveTo>
                  <a:pt x="0" y="0"/>
                </a:moveTo>
                <a:lnTo>
                  <a:pt x="3918857" y="0"/>
                </a:lnTo>
                <a:lnTo>
                  <a:pt x="3918857" y="1028700"/>
                </a:lnTo>
                <a:lnTo>
                  <a:pt x="0" y="10287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544676" y="4797835"/>
            <a:ext cx="1167922" cy="860015"/>
          </a:xfrm>
          <a:custGeom>
            <a:avLst/>
            <a:gdLst/>
            <a:ahLst/>
            <a:cxnLst/>
            <a:rect l="l" t="t" r="r" b="b"/>
            <a:pathLst>
              <a:path w="1167922" h="860015">
                <a:moveTo>
                  <a:pt x="0" y="0"/>
                </a:moveTo>
                <a:lnTo>
                  <a:pt x="1167922" y="0"/>
                </a:lnTo>
                <a:lnTo>
                  <a:pt x="1167922" y="860015"/>
                </a:lnTo>
                <a:lnTo>
                  <a:pt x="0" y="86001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573634" y="6343651"/>
            <a:ext cx="3918857" cy="49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>
                <a:solidFill>
                  <a:srgbClr val="EDFF00"/>
                </a:solidFill>
                <a:latin typeface="Verdana"/>
                <a:ea typeface="Verdana"/>
                <a:cs typeface="Ciron Text Bold"/>
                <a:sym typeface="Ciron Text Bold"/>
              </a:rPr>
              <a:t>STORYTELLING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666390" y="6343651"/>
            <a:ext cx="3918857" cy="49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rgbClr val="EDFF00"/>
                </a:solidFill>
                <a:latin typeface="Verdana"/>
                <a:ea typeface="Verdana"/>
                <a:cs typeface="Ciron Text Bold"/>
              </a:rPr>
              <a:t>T0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90390" y="6343651"/>
            <a:ext cx="3918857" cy="49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>
                <a:solidFill>
                  <a:srgbClr val="EDFF00"/>
                </a:solidFill>
                <a:latin typeface="Verdana"/>
                <a:ea typeface="Verdana"/>
                <a:cs typeface="Ciron Text Bold"/>
                <a:sym typeface="Ciron Text Bold"/>
              </a:rPr>
              <a:t>CHANGE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069057" y="6343651"/>
            <a:ext cx="3918857" cy="496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rgbClr val="EDFF00"/>
                </a:solidFill>
                <a:latin typeface="Verdana"/>
                <a:ea typeface="Verdana"/>
                <a:cs typeface="Ciron Text Bold"/>
              </a:rPr>
              <a:t>LIVES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C46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518272" y="5165271"/>
            <a:ext cx="9769728" cy="5114166"/>
          </a:xfrm>
          <a:custGeom>
            <a:avLst/>
            <a:gdLst/>
            <a:ahLst/>
            <a:cxnLst/>
            <a:rect l="l" t="t" r="r" b="b"/>
            <a:pathLst>
              <a:path w="9769728" h="5495166">
                <a:moveTo>
                  <a:pt x="0" y="0"/>
                </a:moveTo>
                <a:lnTo>
                  <a:pt x="9769728" y="0"/>
                </a:lnTo>
                <a:lnTo>
                  <a:pt x="9769728" y="5495166"/>
                </a:lnTo>
                <a:lnTo>
                  <a:pt x="0" y="549516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548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-31417"/>
            <a:ext cx="8526280" cy="4732086"/>
          </a:xfrm>
          <a:custGeom>
            <a:avLst/>
            <a:gdLst/>
            <a:ahLst/>
            <a:cxnLst/>
            <a:rect l="l" t="t" r="r" b="b"/>
            <a:pathLst>
              <a:path w="8526280" h="4732086">
                <a:moveTo>
                  <a:pt x="0" y="0"/>
                </a:moveTo>
                <a:lnTo>
                  <a:pt x="8526280" y="0"/>
                </a:lnTo>
                <a:lnTo>
                  <a:pt x="8526280" y="4732086"/>
                </a:lnTo>
                <a:lnTo>
                  <a:pt x="0" y="473208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4700669"/>
            <a:ext cx="8526280" cy="5589458"/>
          </a:xfrm>
          <a:custGeom>
            <a:avLst/>
            <a:gdLst/>
            <a:ahLst/>
            <a:cxnLst/>
            <a:rect l="l" t="t" r="r" b="b"/>
            <a:pathLst>
              <a:path w="8526280" h="6090200">
                <a:moveTo>
                  <a:pt x="0" y="0"/>
                </a:moveTo>
                <a:lnTo>
                  <a:pt x="8526280" y="0"/>
                </a:lnTo>
                <a:lnTo>
                  <a:pt x="8526280" y="6090200"/>
                </a:lnTo>
                <a:lnTo>
                  <a:pt x="0" y="6090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526280" y="5649"/>
            <a:ext cx="9768523" cy="5170265"/>
          </a:xfrm>
          <a:custGeom>
            <a:avLst/>
            <a:gdLst/>
            <a:ahLst/>
            <a:cxnLst/>
            <a:rect l="l" t="t" r="r" b="b"/>
            <a:pathLst>
              <a:path w="9714095" h="5464178">
                <a:moveTo>
                  <a:pt x="0" y="0"/>
                </a:moveTo>
                <a:lnTo>
                  <a:pt x="9714095" y="0"/>
                </a:lnTo>
                <a:lnTo>
                  <a:pt x="9714095" y="5464179"/>
                </a:lnTo>
                <a:lnTo>
                  <a:pt x="0" y="54641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970012" y="3469712"/>
            <a:ext cx="6347976" cy="3347576"/>
          </a:xfrm>
          <a:custGeom>
            <a:avLst/>
            <a:gdLst/>
            <a:ahLst/>
            <a:cxnLst/>
            <a:rect l="l" t="t" r="r" b="b"/>
            <a:pathLst>
              <a:path w="6347976" h="3347576">
                <a:moveTo>
                  <a:pt x="0" y="0"/>
                </a:moveTo>
                <a:lnTo>
                  <a:pt x="6347976" y="0"/>
                </a:lnTo>
                <a:lnTo>
                  <a:pt x="6347976" y="3347576"/>
                </a:lnTo>
                <a:lnTo>
                  <a:pt x="0" y="33475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52878" b="-702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4969" y="-6427"/>
            <a:ext cx="8969899" cy="6010502"/>
          </a:xfrm>
          <a:custGeom>
            <a:avLst/>
            <a:gdLst/>
            <a:ahLst/>
            <a:cxnLst/>
            <a:rect l="l" t="t" r="r" b="b"/>
            <a:pathLst>
              <a:path w="8991671" h="5945187">
                <a:moveTo>
                  <a:pt x="0" y="0"/>
                </a:moveTo>
                <a:lnTo>
                  <a:pt x="8991671" y="0"/>
                </a:lnTo>
                <a:lnTo>
                  <a:pt x="8991671" y="5945188"/>
                </a:lnTo>
                <a:lnTo>
                  <a:pt x="0" y="59451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532" t="-1884" b="-188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" y="5993191"/>
            <a:ext cx="8969237" cy="4297436"/>
          </a:xfrm>
          <a:custGeom>
            <a:avLst/>
            <a:gdLst/>
            <a:ahLst/>
            <a:cxnLst/>
            <a:rect l="l" t="t" r="r" b="b"/>
            <a:pathLst>
              <a:path w="8969240" h="4362753">
                <a:moveTo>
                  <a:pt x="0" y="0"/>
                </a:moveTo>
                <a:lnTo>
                  <a:pt x="8969240" y="0"/>
                </a:lnTo>
                <a:lnTo>
                  <a:pt x="8969240" y="4362752"/>
                </a:lnTo>
                <a:lnTo>
                  <a:pt x="0" y="436275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0563" b="-46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937172" y="-6803"/>
            <a:ext cx="9507410" cy="5970058"/>
          </a:xfrm>
          <a:custGeom>
            <a:avLst/>
            <a:gdLst/>
            <a:ahLst/>
            <a:cxnLst/>
            <a:rect l="l" t="t" r="r" b="b"/>
            <a:pathLst>
              <a:path w="9375149" h="5978222">
                <a:moveTo>
                  <a:pt x="0" y="0"/>
                </a:moveTo>
                <a:lnTo>
                  <a:pt x="9375149" y="0"/>
                </a:lnTo>
                <a:lnTo>
                  <a:pt x="9375149" y="5978222"/>
                </a:lnTo>
                <a:lnTo>
                  <a:pt x="0" y="59782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8715" r="-10846" b="-108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Freeform 2"/>
          <p:cNvSpPr/>
          <p:nvPr/>
        </p:nvSpPr>
        <p:spPr>
          <a:xfrm>
            <a:off x="8931730" y="5977154"/>
            <a:ext cx="9346326" cy="4314847"/>
          </a:xfrm>
          <a:custGeom>
            <a:avLst/>
            <a:gdLst/>
            <a:ahLst/>
            <a:cxnLst/>
            <a:rect l="l" t="t" r="r" b="b"/>
            <a:pathLst>
              <a:path w="9202091" h="5176176">
                <a:moveTo>
                  <a:pt x="0" y="0"/>
                </a:moveTo>
                <a:lnTo>
                  <a:pt x="9202091" y="0"/>
                </a:lnTo>
                <a:lnTo>
                  <a:pt x="9202091" y="5176176"/>
                </a:lnTo>
                <a:lnTo>
                  <a:pt x="0" y="517617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0630" y="5242631"/>
            <a:ext cx="8801060" cy="5074088"/>
          </a:xfrm>
          <a:custGeom>
            <a:avLst/>
            <a:gdLst/>
            <a:ahLst/>
            <a:cxnLst/>
            <a:rect l="l" t="t" r="r" b="b"/>
            <a:pathLst>
              <a:path w="8811946" h="5694574">
                <a:moveTo>
                  <a:pt x="0" y="0"/>
                </a:moveTo>
                <a:lnTo>
                  <a:pt x="8811946" y="0"/>
                </a:lnTo>
                <a:lnTo>
                  <a:pt x="8811946" y="5694574"/>
                </a:lnTo>
                <a:lnTo>
                  <a:pt x="0" y="5694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052" t="-3250" r="-2746" b="-62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319251" y="-6613"/>
            <a:ext cx="8209941" cy="5243098"/>
          </a:xfrm>
          <a:custGeom>
            <a:avLst/>
            <a:gdLst/>
            <a:ahLst/>
            <a:cxnLst/>
            <a:rect l="l" t="t" r="r" b="b"/>
            <a:pathLst>
              <a:path w="8166399" h="5471699">
                <a:moveTo>
                  <a:pt x="0" y="0"/>
                </a:moveTo>
                <a:lnTo>
                  <a:pt x="8166399" y="0"/>
                </a:lnTo>
                <a:lnTo>
                  <a:pt x="8166399" y="5471699"/>
                </a:lnTo>
                <a:lnTo>
                  <a:pt x="0" y="547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444" b="-1115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680630" y="0"/>
            <a:ext cx="8811946" cy="5242631"/>
          </a:xfrm>
          <a:custGeom>
            <a:avLst/>
            <a:gdLst/>
            <a:ahLst/>
            <a:cxnLst/>
            <a:rect l="l" t="t" r="r" b="b"/>
            <a:pathLst>
              <a:path w="8811946" h="5242631">
                <a:moveTo>
                  <a:pt x="0" y="0"/>
                </a:moveTo>
                <a:lnTo>
                  <a:pt x="8811946" y="0"/>
                </a:lnTo>
                <a:lnTo>
                  <a:pt x="8811946" y="5242631"/>
                </a:lnTo>
                <a:lnTo>
                  <a:pt x="0" y="5242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910" b="-96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9492576" y="5005374"/>
            <a:ext cx="8036617" cy="5310201"/>
          </a:xfrm>
          <a:custGeom>
            <a:avLst/>
            <a:gdLst/>
            <a:ahLst/>
            <a:cxnLst/>
            <a:rect l="l" t="t" r="r" b="b"/>
            <a:pathLst>
              <a:path w="8036617" h="5234001">
                <a:moveTo>
                  <a:pt x="0" y="0"/>
                </a:moveTo>
                <a:lnTo>
                  <a:pt x="8036616" y="0"/>
                </a:lnTo>
                <a:lnTo>
                  <a:pt x="8036616" y="5234001"/>
                </a:lnTo>
                <a:lnTo>
                  <a:pt x="0" y="52340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781" r="-3461" b="-39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573399" y="4431712"/>
            <a:ext cx="5475289" cy="1423575"/>
          </a:xfrm>
          <a:custGeom>
            <a:avLst/>
            <a:gdLst/>
            <a:ahLst/>
            <a:cxnLst/>
            <a:rect l="l" t="t" r="r" b="b"/>
            <a:pathLst>
              <a:path w="5475289" h="1423575">
                <a:moveTo>
                  <a:pt x="0" y="0"/>
                </a:moveTo>
                <a:lnTo>
                  <a:pt x="5475289" y="0"/>
                </a:lnTo>
                <a:lnTo>
                  <a:pt x="5475289" y="1423576"/>
                </a:lnTo>
                <a:lnTo>
                  <a:pt x="0" y="14235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4369875" y="9515662"/>
            <a:ext cx="3918857" cy="504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chemeClr val="bg2"/>
                </a:solidFill>
                <a:latin typeface="Verdana"/>
                <a:ea typeface="Verdana"/>
                <a:cs typeface="Ciron Text Bold"/>
                <a:sym typeface="Ciron Text Bold"/>
              </a:rPr>
              <a:t>NIGERIA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553695" y="115115"/>
            <a:ext cx="3918857" cy="504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chemeClr val="bg2"/>
                </a:solidFill>
                <a:latin typeface="Verdana"/>
                <a:ea typeface="Verdana"/>
                <a:cs typeface="Ciron Text Bold"/>
                <a:sym typeface="Ciron Text Bold"/>
              </a:rPr>
              <a:t>KENYA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56883" y="115115"/>
            <a:ext cx="3918857" cy="504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chemeClr val="bg2"/>
                </a:solidFill>
                <a:latin typeface="Verdana"/>
                <a:ea typeface="Verdana"/>
                <a:cs typeface="Ciron Text Bold"/>
                <a:sym typeface="Ciron Text Bold"/>
              </a:rPr>
              <a:t>SOUTH AFRICA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-260752" y="9515661"/>
            <a:ext cx="3918857" cy="504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b="1" dirty="0">
                <a:solidFill>
                  <a:schemeClr val="bg2"/>
                </a:solidFill>
                <a:latin typeface="Verdana"/>
                <a:ea typeface="Verdana"/>
                <a:cs typeface="Ciron Text Bold"/>
                <a:sym typeface="Ciron Text Bold"/>
              </a:rPr>
              <a:t>INDIA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6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75582" y="686300"/>
            <a:ext cx="3810000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800" b="1" dirty="0">
                <a:solidFill>
                  <a:srgbClr val="FFFFFF"/>
                </a:solidFill>
                <a:latin typeface="Verdana"/>
                <a:ea typeface="Verdana"/>
                <a:cs typeface="Ciron Classic Heavy"/>
                <a:sym typeface="Ciron Classic Heavy"/>
              </a:rPr>
              <a:t>IMPACT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78713" y="1884555"/>
            <a:ext cx="3690044" cy="2838496"/>
            <a:chOff x="0" y="0"/>
            <a:chExt cx="3302000" cy="254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302000" cy="2540000"/>
            </a:xfrm>
            <a:prstGeom prst="roundRect">
              <a:avLst/>
            </a:prstGeom>
            <a:solidFill>
              <a:srgbClr val="00FF4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302000" cy="2578100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99407" y="2446499"/>
            <a:ext cx="312234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600" b="1">
                <a:solidFill>
                  <a:srgbClr val="060606"/>
                </a:solidFill>
                <a:latin typeface="Verdana"/>
                <a:ea typeface="Verdana"/>
                <a:cs typeface="Ciron Text Bold"/>
                <a:sym typeface="Ciron Text Bold"/>
              </a:rPr>
              <a:t>2x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9407" y="3519502"/>
            <a:ext cx="3122345" cy="71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0"/>
              </a:lnSpc>
            </a:pPr>
            <a:r>
              <a:rPr lang="en-US" b="1" dirty="0">
                <a:solidFill>
                  <a:srgbClr val="060606"/>
                </a:solidFill>
                <a:latin typeface="Verdana"/>
                <a:ea typeface="Verdana"/>
                <a:cs typeface="Ciron Text"/>
                <a:sym typeface="Ciron Text"/>
              </a:rPr>
              <a:t>More likely to get tested for HIV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546884" y="1884555"/>
            <a:ext cx="3658846" cy="2838496"/>
            <a:chOff x="0" y="0"/>
            <a:chExt cx="3508032" cy="272149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508032" cy="2721496"/>
            </a:xfrm>
            <a:prstGeom prst="roundRect">
              <a:avLst/>
            </a:prstGeom>
            <a:solidFill>
              <a:srgbClr val="00FF4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508032" cy="2759596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581950" y="1884555"/>
            <a:ext cx="3658846" cy="2838496"/>
            <a:chOff x="0" y="0"/>
            <a:chExt cx="2880545" cy="223469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880545" cy="2234698"/>
            </a:xfrm>
            <a:prstGeom prst="roundRect">
              <a:avLst/>
            </a:prstGeom>
            <a:solidFill>
              <a:srgbClr val="FF3B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2880545" cy="2272798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691878" y="2366162"/>
            <a:ext cx="354891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6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2x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691878" y="3474777"/>
            <a:ext cx="3548917" cy="698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More likely to know their </a:t>
            </a:r>
          </a:p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HIV status</a:t>
            </a:r>
            <a:endParaRPr lang="en-US" b="1" dirty="0">
              <a:solidFill>
                <a:srgbClr val="FFFFFF"/>
              </a:solidFill>
              <a:latin typeface="Verdana"/>
              <a:ea typeface="Verdana"/>
              <a:cs typeface="Ciron Text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2621795" y="1848427"/>
            <a:ext cx="3654065" cy="2820877"/>
            <a:chOff x="0" y="0"/>
            <a:chExt cx="2966543" cy="229012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966543" cy="2290121"/>
            </a:xfrm>
            <a:prstGeom prst="roundRect">
              <a:avLst/>
            </a:prstGeom>
            <a:solidFill>
              <a:srgbClr val="FF19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2966543" cy="2328221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2728061" y="2160881"/>
            <a:ext cx="3441534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6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85%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2732823" y="3345543"/>
            <a:ext cx="3441534" cy="1070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Said the  show has </a:t>
            </a:r>
          </a:p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changed their perception towards HIV testing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78713" y="5044677"/>
            <a:ext cx="3690044" cy="2836828"/>
            <a:chOff x="0" y="0"/>
            <a:chExt cx="4920059" cy="3782438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920059" cy="3782438"/>
            </a:xfrm>
            <a:prstGeom prst="roundRect">
              <a:avLst/>
            </a:prstGeom>
            <a:solidFill>
              <a:srgbClr val="00FF44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4920059" cy="3820538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699407" y="6453566"/>
            <a:ext cx="3122345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800" b="1">
                <a:solidFill>
                  <a:srgbClr val="060606"/>
                </a:solidFill>
                <a:latin typeface="Verdana"/>
                <a:ea typeface="Verdana"/>
                <a:cs typeface="Ciron Text Bold"/>
                <a:sym typeface="Ciron Text Bold"/>
              </a:rPr>
              <a:t>HALVED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9407" y="5695059"/>
            <a:ext cx="2095500" cy="713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060606"/>
                </a:solidFill>
                <a:latin typeface="Verdana"/>
                <a:ea typeface="Verdana"/>
                <a:cs typeface="Ciron Text"/>
                <a:sym typeface="Ciron Text"/>
              </a:rPr>
              <a:t>Chlamydia infections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4535999" y="4957592"/>
            <a:ext cx="3690044" cy="2902142"/>
            <a:chOff x="0" y="0"/>
            <a:chExt cx="4920059" cy="3782438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920059" cy="3782438"/>
            </a:xfrm>
            <a:prstGeom prst="roundRect">
              <a:avLst/>
            </a:prstGeom>
            <a:solidFill>
              <a:srgbClr val="FF5B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4920059" cy="3820538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4771203" y="5497767"/>
            <a:ext cx="2532640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6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48%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705889" y="6512424"/>
            <a:ext cx="3460579" cy="1070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Increase in young people accessing voluntary testing and counselling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8581950" y="4962394"/>
            <a:ext cx="3690044" cy="2873850"/>
            <a:chOff x="0" y="0"/>
            <a:chExt cx="4920059" cy="3831799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4920059" cy="3831799"/>
            </a:xfrm>
            <a:prstGeom prst="roundRect">
              <a:avLst/>
            </a:prstGeom>
            <a:solidFill>
              <a:srgbClr val="FF5B0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38100"/>
              <a:ext cx="4920059" cy="3869899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621795" y="4988880"/>
            <a:ext cx="3663590" cy="2820877"/>
            <a:chOff x="0" y="0"/>
            <a:chExt cx="4884787" cy="3761169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4884787" cy="3761169"/>
            </a:xfrm>
            <a:prstGeom prst="roundRect">
              <a:avLst/>
            </a:prstGeom>
            <a:solidFill>
              <a:srgbClr val="FF196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38100"/>
              <a:ext cx="4884787" cy="3799269"/>
            </a:xfrm>
            <a:prstGeom prst="round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1679"/>
                </a:lnSpc>
              </a:pPr>
              <a:endParaRPr sz="1400">
                <a:latin typeface="Verdana"/>
                <a:ea typeface="Verdana"/>
              </a:endParaRPr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12755048" y="5190189"/>
            <a:ext cx="2487385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6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87%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776819" y="6210045"/>
            <a:ext cx="3319493" cy="1447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Said the show had changed their perception about people </a:t>
            </a:r>
            <a:endParaRPr lang="en-US" sz="1400">
              <a:latin typeface="Verdana"/>
              <a:ea typeface="Verdana"/>
            </a:endParaRPr>
          </a:p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living with HIV</a:t>
            </a:r>
            <a:endParaRPr lang="en-US" sz="1400">
              <a:latin typeface="Verdana"/>
              <a:ea typeface="Verdana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892256" y="8879568"/>
            <a:ext cx="6582100" cy="546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en-US" sz="1400" b="1" dirty="0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LONDON SCHOOL OF HYGIENE </a:t>
            </a:r>
            <a:endParaRPr lang="en-US" sz="1400" dirty="0">
              <a:latin typeface="Verdana"/>
              <a:ea typeface="Verdana"/>
            </a:endParaRPr>
          </a:p>
          <a:p>
            <a:pPr algn="ctr">
              <a:lnSpc>
                <a:spcPts val="2160"/>
              </a:lnSpc>
            </a:pPr>
            <a:r>
              <a:rPr lang="en-US" sz="1400" b="1" dirty="0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AND TROPICAL MEDICINE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8710910" y="8844643"/>
            <a:ext cx="5905500" cy="24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4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TULANE UNIVERSITY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2208031" y="8837096"/>
            <a:ext cx="5905500" cy="248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4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JOHN HOPKINS UNIVERSITY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102179" y="8849633"/>
            <a:ext cx="3020838" cy="254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400" b="1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DIME, WORLD BANK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4649758" y="3359180"/>
            <a:ext cx="2914117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</a:pPr>
            <a:r>
              <a:rPr lang="en-US" sz="4800" b="1">
                <a:solidFill>
                  <a:srgbClr val="060606"/>
                </a:solidFill>
                <a:latin typeface="Verdana"/>
                <a:ea typeface="Verdana"/>
                <a:cs typeface="Ciron Text Bold"/>
                <a:sym typeface="Ciron Text Bold"/>
              </a:rPr>
              <a:t>HALVED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4649758" y="2496230"/>
            <a:ext cx="2914117" cy="7154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60"/>
              </a:lnSpc>
            </a:pPr>
            <a:r>
              <a:rPr lang="en-US" b="1" dirty="0">
                <a:solidFill>
                  <a:srgbClr val="060606"/>
                </a:solidFill>
                <a:latin typeface="Verdana"/>
                <a:ea typeface="Verdana"/>
                <a:cs typeface="Ciron Text"/>
                <a:sym typeface="Ciron Text"/>
              </a:rPr>
              <a:t>Concurrent sexual partnerships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8691878" y="5399957"/>
            <a:ext cx="2838638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600" b="1" dirty="0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2x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741754" y="6531527"/>
            <a:ext cx="2685639" cy="703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59"/>
              </a:lnSpc>
            </a:pP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Odds of </a:t>
            </a:r>
            <a:r>
              <a:rPr lang="en-US" b="1" dirty="0" err="1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PrEP</a:t>
            </a:r>
            <a:r>
              <a:rPr lang="en-US" b="1" dirty="0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 awareness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3055928" y="2055013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060606"/>
                </a:solidFill>
                <a:latin typeface="Verdana"/>
                <a:ea typeface="Verdana"/>
                <a:cs typeface="Ciron Text"/>
                <a:sym typeface="Ciron Text"/>
              </a:rPr>
              <a:t>NIGERIA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3055928" y="5178456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060606"/>
                </a:solidFill>
                <a:latin typeface="Verdana"/>
                <a:ea typeface="Verdana"/>
                <a:cs typeface="Ciron Text"/>
                <a:sym typeface="Ciron Text"/>
              </a:rPr>
              <a:t>NIGERIA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6962228" y="2046592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060606"/>
                </a:solidFill>
                <a:latin typeface="Verdana"/>
                <a:ea typeface="Verdana"/>
                <a:cs typeface="Ciron Text"/>
                <a:sym typeface="Ciron Text"/>
              </a:rPr>
              <a:t>NIGERIA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6210930" y="5078186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SOUTH AFRICA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0247540" y="2001610"/>
            <a:ext cx="3124200" cy="314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7"/>
              </a:lnSpc>
              <a:spcBef>
                <a:spcPct val="0"/>
              </a:spcBef>
            </a:pPr>
            <a:r>
              <a:rPr lang="en-US" u="none" strike="noStrike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CÔTE D’IVOIRE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244001" y="5048473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SOUTH AFRICA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5272726" y="5077334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KENYA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5163869" y="2004298"/>
            <a:ext cx="3122345" cy="315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1"/>
              </a:lnSpc>
            </a:pPr>
            <a:r>
              <a:rPr lang="en-US">
                <a:solidFill>
                  <a:srgbClr val="FFFFFF"/>
                </a:solidFill>
                <a:latin typeface="Verdana"/>
                <a:ea typeface="Verdana"/>
                <a:cs typeface="Ciron Text"/>
                <a:sym typeface="Ciron Text"/>
              </a:rPr>
              <a:t>KENYA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7121979" y="8284936"/>
            <a:ext cx="5905500" cy="286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2000" b="1" dirty="0">
                <a:solidFill>
                  <a:srgbClr val="FFFFFF"/>
                </a:solidFill>
                <a:latin typeface="Verdana"/>
                <a:ea typeface="Verdana"/>
                <a:cs typeface="Ciron Text Bold"/>
                <a:sym typeface="Ciron Text Bold"/>
              </a:rPr>
              <a:t>STUDIES BY</a:t>
            </a:r>
          </a:p>
        </p:txBody>
      </p:sp>
      <p:pic>
        <p:nvPicPr>
          <p:cNvPr id="57" name="Picture 56" descr="A white text on a black background&#10;&#10;AI-generated content may be incorrect.">
            <a:extLst>
              <a:ext uri="{FF2B5EF4-FFF2-40B4-BE49-F238E27FC236}">
                <a16:creationId xmlns:a16="http://schemas.microsoft.com/office/drawing/2014/main" id="{E0B489D5-277E-AFC0-787F-C2C5FB511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66755" y="9402727"/>
            <a:ext cx="1781433" cy="50197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-7981" y="-8532"/>
            <a:ext cx="18362501" cy="10292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7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322753" cy="1030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92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70" y="19316"/>
            <a:ext cx="18253690" cy="10248202"/>
          </a:xfrm>
          <a:prstGeom prst="roundRect">
            <a:avLst/>
          </a:prstGeom>
          <a:blipFill>
            <a:blip r:embed="rId3"/>
            <a:stretch>
              <a:fillRect l="-1909" t="-811" r="-129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52230" y="4428354"/>
            <a:ext cx="5442329" cy="1430291"/>
          </a:xfrm>
          <a:custGeom>
            <a:avLst/>
            <a:gdLst/>
            <a:ahLst/>
            <a:cxnLst/>
            <a:rect l="l" t="t" r="r" b="b"/>
            <a:pathLst>
              <a:path w="5442329" h="1430291">
                <a:moveTo>
                  <a:pt x="0" y="0"/>
                </a:moveTo>
                <a:lnTo>
                  <a:pt x="5442329" y="0"/>
                </a:lnTo>
                <a:lnTo>
                  <a:pt x="5442329" y="1430292"/>
                </a:lnTo>
                <a:lnTo>
                  <a:pt x="0" y="143029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036650" y="4671003"/>
            <a:ext cx="1577548" cy="1161649"/>
          </a:xfrm>
          <a:custGeom>
            <a:avLst/>
            <a:gdLst/>
            <a:ahLst/>
            <a:cxnLst/>
            <a:rect l="l" t="t" r="r" b="b"/>
            <a:pathLst>
              <a:path w="1577548" h="1161649">
                <a:moveTo>
                  <a:pt x="0" y="0"/>
                </a:moveTo>
                <a:lnTo>
                  <a:pt x="1577549" y="0"/>
                </a:lnTo>
                <a:lnTo>
                  <a:pt x="1577549" y="1161650"/>
                </a:lnTo>
                <a:lnTo>
                  <a:pt x="0" y="11616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6644564" y="6205537"/>
            <a:ext cx="10064250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4"/>
              </a:lnSpc>
            </a:pPr>
            <a:r>
              <a:rPr lang="en-US" sz="4000" b="1" dirty="0">
                <a:solidFill>
                  <a:srgbClr val="EDFF00"/>
                </a:solidFill>
                <a:latin typeface="Verdana"/>
                <a:ea typeface="Verdana"/>
                <a:cs typeface="Ciron Text Bold"/>
              </a:rPr>
              <a:t>THE ROAD AHEAD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4C4C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76713" y="47625"/>
            <a:ext cx="10239375" cy="1023937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6DC04D57D356419BAF799E3C77AE4A" ma:contentTypeVersion="13" ma:contentTypeDescription="Create a new document." ma:contentTypeScope="" ma:versionID="0b8c7e61e3e9da8df5399d1c9c5c1223">
  <xsd:schema xmlns:xsd="http://www.w3.org/2001/XMLSchema" xmlns:xs="http://www.w3.org/2001/XMLSchema" xmlns:p="http://schemas.microsoft.com/office/2006/metadata/properties" xmlns:ns2="d92602ca-d4cb-4ddf-b9cd-6d1254bcc0c8" xmlns:ns3="156423c4-b4af-495e-8736-e28038686fa0" targetNamespace="http://schemas.microsoft.com/office/2006/metadata/properties" ma:root="true" ma:fieldsID="17fb8cf545bfc76ae3f80fc6d8aafabe" ns2:_="" ns3:_="">
    <xsd:import namespace="d92602ca-d4cb-4ddf-b9cd-6d1254bcc0c8"/>
    <xsd:import namespace="156423c4-b4af-495e-8736-e28038686f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2602ca-d4cb-4ddf-b9cd-6d1254bcc0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6423c4-b4af-495e-8736-e28038686fa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755bc824-9622-4e64-9b47-ec9778f3c2c4}" ma:internalName="TaxCatchAll" ma:showField="CatchAllData" ma:web="156423c4-b4af-495e-8736-e28038686f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92602ca-d4cb-4ddf-b9cd-6d1254bcc0c8">
      <Terms xmlns="http://schemas.microsoft.com/office/infopath/2007/PartnerControls"/>
    </lcf76f155ced4ddcb4097134ff3c332f>
    <TaxCatchAll xmlns="156423c4-b4af-495e-8736-e28038686fa0" xsi:nil="true"/>
  </documentManagement>
</p:properties>
</file>

<file path=customXml/itemProps1.xml><?xml version="1.0" encoding="utf-8"?>
<ds:datastoreItem xmlns:ds="http://schemas.openxmlformats.org/officeDocument/2006/customXml" ds:itemID="{FF779B1B-6075-402E-9296-39E79D2392F9}"/>
</file>

<file path=customXml/itemProps2.xml><?xml version="1.0" encoding="utf-8"?>
<ds:datastoreItem xmlns:ds="http://schemas.openxmlformats.org/officeDocument/2006/customXml" ds:itemID="{32651412-5381-459E-8C83-0C122CA01C20}"/>
</file>

<file path=customXml/itemProps3.xml><?xml version="1.0" encoding="utf-8"?>
<ds:datastoreItem xmlns:ds="http://schemas.openxmlformats.org/officeDocument/2006/customXml" ds:itemID="{017B1E94-2D4D-4A35-9645-D39CC0D7DC5E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2583</Words>
  <Application>Microsoft Macintosh PowerPoint</Application>
  <PresentationFormat>Custom</PresentationFormat>
  <Paragraphs>405</Paragraphs>
  <Slides>20</Slides>
  <Notes>15</Notes>
  <HiddenSlides>0</HiddenSlides>
  <MMClips>5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Verdana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IAS 2026_PLENARY_SLIDES_WJ</dc:title>
  <cp:lastModifiedBy>Jallow, Wame</cp:lastModifiedBy>
  <cp:revision>140</cp:revision>
  <dcterms:created xsi:type="dcterms:W3CDTF">2006-08-16T00:00:00Z</dcterms:created>
  <dcterms:modified xsi:type="dcterms:W3CDTF">2026-07-24T21:14:01Z</dcterms:modified>
  <dc:identifier>DAHQDPpOJFc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0x0101008B6DC04D57D356419BAF799E3C77AE4A</vt:lpwstr>
  </property>
</Properties>
</file>