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30"/>
  </p:notesMasterIdLst>
  <p:sldIdLst>
    <p:sldId id="273" r:id="rId5"/>
    <p:sldId id="2147483257" r:id="rId6"/>
    <p:sldId id="2147483255" r:id="rId7"/>
    <p:sldId id="257" r:id="rId8"/>
    <p:sldId id="275" r:id="rId9"/>
    <p:sldId id="292" r:id="rId10"/>
    <p:sldId id="260" r:id="rId11"/>
    <p:sldId id="258" r:id="rId12"/>
    <p:sldId id="296" r:id="rId13"/>
    <p:sldId id="299" r:id="rId14"/>
    <p:sldId id="310" r:id="rId15"/>
    <p:sldId id="311" r:id="rId16"/>
    <p:sldId id="312" r:id="rId17"/>
    <p:sldId id="2147483254" r:id="rId18"/>
    <p:sldId id="267" r:id="rId19"/>
    <p:sldId id="286" r:id="rId20"/>
    <p:sldId id="288" r:id="rId21"/>
    <p:sldId id="301" r:id="rId22"/>
    <p:sldId id="302" r:id="rId23"/>
    <p:sldId id="303" r:id="rId24"/>
    <p:sldId id="304" r:id="rId25"/>
    <p:sldId id="277" r:id="rId26"/>
    <p:sldId id="278" r:id="rId27"/>
    <p:sldId id="256" r:id="rId28"/>
    <p:sldId id="2147483253" r:id="rId29"/>
  </p:sldIdLst>
  <p:sldSz cx="12192000" cy="6858000"/>
  <p:notesSz cx="6858000" cy="9144000"/>
  <p:embeddedFontLst>
    <p:embeddedFont>
      <p:font typeface="Cambria" panose="02040503050406030204" pitchFamily="18" charset="0"/>
      <p:regular r:id="rId31"/>
      <p:bold r:id="rId32"/>
      <p:italic r:id="rId33"/>
      <p:boldItalic r:id="rId34"/>
    </p:embeddedFont>
    <p:embeddedFont>
      <p:font typeface="Century Gothic" panose="020B0502020202020204" pitchFamily="3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9488"/>
    <a:srgbClr val="FF9300"/>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3" autoAdjust="0"/>
    <p:restoredTop sz="96405"/>
  </p:normalViewPr>
  <p:slideViewPr>
    <p:cSldViewPr snapToGrid="0" snapToObjects="1">
      <p:cViewPr varScale="1">
        <p:scale>
          <a:sx n="89" d="100"/>
          <a:sy n="89" d="100"/>
        </p:scale>
        <p:origin x="763" y="8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23" d="100"/>
          <a:sy n="123" d="100"/>
        </p:scale>
        <p:origin x="4272"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100" b="0" i="0" u="none" strike="noStrike">
                <a:solidFill>
                  <a:srgbClr val="334155"/>
                </a:solidFill>
                <a:latin typeface="Arial"/>
              </a:defRPr>
            </a:pPr>
            <a:r>
              <a:rPr lang="en-US" sz="1100" b="0" i="0" u="none" strike="noStrike">
                <a:solidFill>
                  <a:srgbClr val="334155"/>
                </a:solidFill>
                <a:latin typeface="Arial"/>
              </a:rPr>
              <a:t>Total International HIV Financing (US$ Billion)</a:t>
            </a:r>
          </a:p>
        </c:rich>
      </c:tx>
      <c:overlay val="0"/>
    </c:title>
    <c:autoTitleDeleted val="0"/>
    <c:plotArea>
      <c:layout/>
      <c:barChart>
        <c:barDir val="col"/>
        <c:grouping val="clustered"/>
        <c:varyColors val="0"/>
        <c:ser>
          <c:idx val="0"/>
          <c:order val="0"/>
          <c:tx>
            <c:strRef>
              <c:f>Sheet1!$B$1</c:f>
              <c:strCache>
                <c:ptCount val="1"/>
                <c:pt idx="0">
                  <c:v>USD Billion</c:v>
                </c:pt>
              </c:strCache>
            </c:strRef>
          </c:tx>
          <c:spPr>
            <a:solidFill>
              <a:srgbClr val="0B6E6A"/>
            </a:solidFill>
            <a:effectLst/>
          </c:spPr>
          <c:invertIfNegative val="0"/>
          <c:dLbls>
            <c:numFmt formatCode="#,##0" sourceLinked="0"/>
            <c:spPr>
              <a:noFill/>
              <a:ln>
                <a:noFill/>
              </a:ln>
              <a:effectLst/>
            </c:spPr>
            <c:txPr>
              <a:bodyPr/>
              <a:lstStyle/>
              <a:p>
                <a:pPr>
                  <a:defRPr sz="900" b="0" i="0" u="none" strike="noStrike">
                    <a:solidFill>
                      <a:srgbClr val="334155"/>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2005</c:v>
                </c:pt>
                <c:pt idx="1">
                  <c:v>2008</c:v>
                </c:pt>
                <c:pt idx="2">
                  <c:v>2011</c:v>
                </c:pt>
                <c:pt idx="3">
                  <c:v>2014</c:v>
                </c:pt>
                <c:pt idx="4">
                  <c:v>2017</c:v>
                </c:pt>
                <c:pt idx="5">
                  <c:v>2020</c:v>
                </c:pt>
                <c:pt idx="6">
                  <c:v>2023</c:v>
                </c:pt>
              </c:strCache>
            </c:strRef>
          </c:cat>
          <c:val>
            <c:numRef>
              <c:f>Sheet1!$B$2:$B$8</c:f>
              <c:numCache>
                <c:formatCode>General</c:formatCode>
                <c:ptCount val="7"/>
                <c:pt idx="0">
                  <c:v>8.3000000000000007</c:v>
                </c:pt>
                <c:pt idx="1">
                  <c:v>13.7</c:v>
                </c:pt>
                <c:pt idx="2">
                  <c:v>16.8</c:v>
                </c:pt>
                <c:pt idx="3">
                  <c:v>19.2</c:v>
                </c:pt>
                <c:pt idx="4">
                  <c:v>21.3</c:v>
                </c:pt>
                <c:pt idx="5">
                  <c:v>21.7</c:v>
                </c:pt>
                <c:pt idx="6">
                  <c:v>20.8</c:v>
                </c:pt>
              </c:numCache>
            </c:numRef>
          </c:val>
          <c:extLst>
            <c:ext xmlns:c16="http://schemas.microsoft.com/office/drawing/2014/chart" uri="{C3380CC4-5D6E-409C-BE32-E72D297353CC}">
              <c16:uniqueId val="{00000000-1626-D541-9FA7-AE512CED274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334155"/>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2E8F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94A3B8"/>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82398404974223"/>
          <c:y val="5.4658171240098828E-2"/>
          <c:w val="0.82997874337061051"/>
          <c:h val="0.71675407931108015"/>
        </c:manualLayout>
      </c:layout>
      <c:lineChart>
        <c:grouping val="standard"/>
        <c:varyColors val="0"/>
        <c:ser>
          <c:idx val="0"/>
          <c:order val="0"/>
          <c:tx>
            <c:strRef>
              <c:f>Sheet1!$B$1</c:f>
              <c:strCache>
                <c:ptCount val="1"/>
                <c:pt idx="0">
                  <c:v>EE &amp; Central Asia (000s)</c:v>
                </c:pt>
              </c:strCache>
            </c:strRef>
          </c:tx>
          <c:spPr>
            <a:ln w="31750" cap="flat">
              <a:solidFill>
                <a:srgbClr val="1B8DC4"/>
              </a:solidFill>
              <a:prstDash val="solid"/>
              <a:round/>
            </a:ln>
            <a:effectLst/>
          </c:spPr>
          <c:marker>
            <c:symbol val="none"/>
          </c:marker>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Sheet1!$B$2:$B$16</c:f>
              <c:numCache>
                <c:formatCode>General</c:formatCode>
                <c:ptCount val="15"/>
                <c:pt idx="0">
                  <c:v>117</c:v>
                </c:pt>
                <c:pt idx="1">
                  <c:v>119</c:v>
                </c:pt>
                <c:pt idx="2">
                  <c:v>120</c:v>
                </c:pt>
                <c:pt idx="3">
                  <c:v>121</c:v>
                </c:pt>
                <c:pt idx="4">
                  <c:v>122</c:v>
                </c:pt>
                <c:pt idx="5">
                  <c:v>123</c:v>
                </c:pt>
                <c:pt idx="6">
                  <c:v>124</c:v>
                </c:pt>
                <c:pt idx="7">
                  <c:v>125</c:v>
                </c:pt>
                <c:pt idx="8">
                  <c:v>127</c:v>
                </c:pt>
                <c:pt idx="9">
                  <c:v>128</c:v>
                </c:pt>
                <c:pt idx="10">
                  <c:v>129</c:v>
                </c:pt>
                <c:pt idx="11">
                  <c:v>131</c:v>
                </c:pt>
                <c:pt idx="12">
                  <c:v>133</c:v>
                </c:pt>
                <c:pt idx="13">
                  <c:v>137</c:v>
                </c:pt>
                <c:pt idx="14">
                  <c:v>140</c:v>
                </c:pt>
              </c:numCache>
            </c:numRef>
          </c:val>
          <c:smooth val="0"/>
          <c:extLst>
            <c:ext xmlns:c16="http://schemas.microsoft.com/office/drawing/2014/chart" uri="{C3380CC4-5D6E-409C-BE32-E72D297353CC}">
              <c16:uniqueId val="{00000000-C41E-7940-9DE1-0F855FD24950}"/>
            </c:ext>
          </c:extLst>
        </c:ser>
        <c:ser>
          <c:idx val="1"/>
          <c:order val="1"/>
          <c:tx>
            <c:strRef>
              <c:f>Sheet1!$C$1</c:f>
              <c:strCache>
                <c:ptCount val="1"/>
                <c:pt idx="0">
                  <c:v>Philippines (000s)</c:v>
                </c:pt>
              </c:strCache>
            </c:strRef>
          </c:tx>
          <c:spPr>
            <a:ln w="31750" cap="flat">
              <a:solidFill>
                <a:srgbClr val="C0392B"/>
              </a:solidFill>
              <a:prstDash val="solid"/>
              <a:round/>
            </a:ln>
            <a:effectLst/>
          </c:spPr>
          <c:marker>
            <c:symbol val="none"/>
          </c:marker>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Sheet1!$C$2:$C$16</c:f>
              <c:numCache>
                <c:formatCode>General</c:formatCode>
                <c:ptCount val="15"/>
                <c:pt idx="0">
                  <c:v>4.0999999999999996</c:v>
                </c:pt>
                <c:pt idx="1">
                  <c:v>4.8</c:v>
                </c:pt>
                <c:pt idx="2">
                  <c:v>5.6</c:v>
                </c:pt>
                <c:pt idx="3">
                  <c:v>6.5</c:v>
                </c:pt>
                <c:pt idx="4">
                  <c:v>7.6</c:v>
                </c:pt>
                <c:pt idx="5">
                  <c:v>9</c:v>
                </c:pt>
                <c:pt idx="6">
                  <c:v>10.8</c:v>
                </c:pt>
                <c:pt idx="7">
                  <c:v>13</c:v>
                </c:pt>
                <c:pt idx="8">
                  <c:v>15.8</c:v>
                </c:pt>
                <c:pt idx="9">
                  <c:v>18.5</c:v>
                </c:pt>
                <c:pt idx="10">
                  <c:v>21</c:v>
                </c:pt>
                <c:pt idx="11">
                  <c:v>23.5</c:v>
                </c:pt>
                <c:pt idx="12">
                  <c:v>25.5</c:v>
                </c:pt>
                <c:pt idx="13">
                  <c:v>26.5</c:v>
                </c:pt>
                <c:pt idx="14">
                  <c:v>27</c:v>
                </c:pt>
              </c:numCache>
            </c:numRef>
          </c:val>
          <c:smooth val="0"/>
          <c:extLst>
            <c:ext xmlns:c16="http://schemas.microsoft.com/office/drawing/2014/chart" uri="{C3380CC4-5D6E-409C-BE32-E72D297353CC}">
              <c16:uniqueId val="{00000001-C41E-7940-9DE1-0F855FD24950}"/>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00" b="0" i="0" u="none" strike="noStrike">
                <a:solidFill>
                  <a:srgbClr val="8FA3B1"/>
                </a:solidFill>
                <a:latin typeface="Arial"/>
              </a:defRPr>
            </a:pPr>
            <a:endParaRPr lang="en-US"/>
          </a:p>
        </c:txPr>
        <c:crossAx val="2094734552"/>
        <c:crosses val="autoZero"/>
        <c:auto val="1"/>
        <c:lblAlgn val="ctr"/>
        <c:lblOffset val="100"/>
        <c:noMultiLvlLbl val="1"/>
      </c:catAx>
      <c:valAx>
        <c:axId val="2094734552"/>
        <c:scaling>
          <c:orientation val="minMax"/>
          <c:max val="160"/>
          <c:min val="0"/>
        </c:scaling>
        <c:delete val="0"/>
        <c:axPos val="l"/>
        <c:majorGridlines>
          <c:spPr>
            <a:ln w="6350" cap="flat">
              <a:solidFill>
                <a:srgbClr val="1A3045"/>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900" b="0" i="0" u="none" strike="noStrike">
                <a:solidFill>
                  <a:srgbClr val="8FA3B1"/>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AABCCC"/>
              </a:solidFill>
            </a:defRPr>
          </a:pPr>
          <a:endParaRPr lang="en-US"/>
        </a:p>
      </c:txPr>
    </c:legend>
    <c:plotVisOnly val="1"/>
    <c:dispBlanksAs val="span"/>
    <c:showDLblsOverMax val="1"/>
  </c:chart>
  <c:spPr>
    <a:solidFill>
      <a:srgbClr val="0D1B2A"/>
    </a:solidFill>
    <a:ln>
      <a:noFill/>
    </a:ln>
    <a:effectLst/>
  </c:sp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238642658247652E-2"/>
          <c:y val="6.3768438231364494E-2"/>
          <c:w val="0.89393496158345964"/>
          <c:h val="0.71083810494504396"/>
        </c:manualLayout>
      </c:layout>
      <c:lineChart>
        <c:grouping val="standard"/>
        <c:varyColors val="0"/>
        <c:ser>
          <c:idx val="0"/>
          <c:order val="0"/>
          <c:tx>
            <c:strRef>
              <c:f>Sheet1!$B$1</c:f>
              <c:strCache>
                <c:ptCount val="1"/>
                <c:pt idx="0">
                  <c:v>All new infections (000s)</c:v>
                </c:pt>
              </c:strCache>
            </c:strRef>
          </c:tx>
          <c:spPr>
            <a:ln w="31750" cap="flat">
              <a:solidFill>
                <a:srgbClr val="0B6E6A"/>
              </a:solidFill>
              <a:prstDash val="solid"/>
              <a:round/>
            </a:ln>
            <a:effectLst/>
          </c:spPr>
          <c:marker>
            <c:symbol val="none"/>
          </c:marker>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Sheet1!$B$2:$B$16</c:f>
              <c:numCache>
                <c:formatCode>General</c:formatCode>
                <c:ptCount val="15"/>
                <c:pt idx="0">
                  <c:v>1050</c:v>
                </c:pt>
                <c:pt idx="1">
                  <c:v>980</c:v>
                </c:pt>
                <c:pt idx="2">
                  <c:v>920</c:v>
                </c:pt>
                <c:pt idx="3">
                  <c:v>860</c:v>
                </c:pt>
                <c:pt idx="4">
                  <c:v>810</c:v>
                </c:pt>
                <c:pt idx="5">
                  <c:v>760</c:v>
                </c:pt>
                <c:pt idx="6">
                  <c:v>720</c:v>
                </c:pt>
                <c:pt idx="7">
                  <c:v>680</c:v>
                </c:pt>
                <c:pt idx="8">
                  <c:v>640</c:v>
                </c:pt>
                <c:pt idx="9">
                  <c:v>610</c:v>
                </c:pt>
                <c:pt idx="10">
                  <c:v>580</c:v>
                </c:pt>
                <c:pt idx="11">
                  <c:v>540</c:v>
                </c:pt>
                <c:pt idx="12">
                  <c:v>510</c:v>
                </c:pt>
                <c:pt idx="13">
                  <c:v>490</c:v>
                </c:pt>
                <c:pt idx="14">
                  <c:v>465</c:v>
                </c:pt>
              </c:numCache>
            </c:numRef>
          </c:val>
          <c:smooth val="0"/>
          <c:extLst>
            <c:ext xmlns:c16="http://schemas.microsoft.com/office/drawing/2014/chart" uri="{C3380CC4-5D6E-409C-BE32-E72D297353CC}">
              <c16:uniqueId val="{00000000-C85F-E746-8F25-71ACC128EDD6}"/>
            </c:ext>
          </c:extLst>
        </c:ser>
        <c:ser>
          <c:idx val="1"/>
          <c:order val="1"/>
          <c:tx>
            <c:strRef>
              <c:f>Sheet1!$C$1</c:f>
              <c:strCache>
                <c:ptCount val="1"/>
                <c:pt idx="0">
                  <c:v>AGYW 15–24 yrs (000s)</c:v>
                </c:pt>
              </c:strCache>
            </c:strRef>
          </c:tx>
          <c:spPr>
            <a:ln w="31750" cap="flat">
              <a:solidFill>
                <a:srgbClr val="D97706"/>
              </a:solidFill>
              <a:prstDash val="solid"/>
              <a:round/>
            </a:ln>
            <a:effectLst/>
          </c:spPr>
          <c:marker>
            <c:symbol val="none"/>
          </c:marker>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Sheet1!$C$2:$C$16</c:f>
              <c:numCache>
                <c:formatCode>General</c:formatCode>
                <c:ptCount val="15"/>
                <c:pt idx="0">
                  <c:v>280</c:v>
                </c:pt>
                <c:pt idx="1">
                  <c:v>270</c:v>
                </c:pt>
                <c:pt idx="2">
                  <c:v>262</c:v>
                </c:pt>
                <c:pt idx="3">
                  <c:v>255</c:v>
                </c:pt>
                <c:pt idx="4">
                  <c:v>248</c:v>
                </c:pt>
                <c:pt idx="5">
                  <c:v>240</c:v>
                </c:pt>
                <c:pt idx="6">
                  <c:v>232</c:v>
                </c:pt>
                <c:pt idx="7">
                  <c:v>225</c:v>
                </c:pt>
                <c:pt idx="8">
                  <c:v>218</c:v>
                </c:pt>
                <c:pt idx="9">
                  <c:v>212</c:v>
                </c:pt>
                <c:pt idx="10">
                  <c:v>206</c:v>
                </c:pt>
                <c:pt idx="11">
                  <c:v>200</c:v>
                </c:pt>
                <c:pt idx="12">
                  <c:v>196</c:v>
                </c:pt>
                <c:pt idx="13">
                  <c:v>192</c:v>
                </c:pt>
                <c:pt idx="14">
                  <c:v>188</c:v>
                </c:pt>
              </c:numCache>
            </c:numRef>
          </c:val>
          <c:smooth val="0"/>
          <c:extLst>
            <c:ext xmlns:c16="http://schemas.microsoft.com/office/drawing/2014/chart" uri="{C3380CC4-5D6E-409C-BE32-E72D297353CC}">
              <c16:uniqueId val="{00000001-C85F-E746-8F25-71ACC128EDD6}"/>
            </c:ext>
          </c:extLst>
        </c:ser>
        <c:ser>
          <c:idx val="2"/>
          <c:order val="2"/>
          <c:tx>
            <c:strRef>
              <c:f>Sheet1!$D$1</c:f>
              <c:strCache>
                <c:ptCount val="1"/>
                <c:pt idx="0">
                  <c:v>Vertical transmission (000s)</c:v>
                </c:pt>
              </c:strCache>
            </c:strRef>
          </c:tx>
          <c:spPr>
            <a:ln w="31750" cap="flat">
              <a:solidFill>
                <a:srgbClr val="C0392B"/>
              </a:solidFill>
              <a:prstDash val="solid"/>
              <a:round/>
            </a:ln>
            <a:effectLst/>
          </c:spPr>
          <c:marker>
            <c:symbol val="none"/>
          </c:marker>
          <c:cat>
            <c:strRef>
              <c:f>Sheet1!$A$2:$A$16</c:f>
              <c:strCache>
                <c:ptCount val="15"/>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strCache>
            </c:strRef>
          </c:cat>
          <c:val>
            <c:numRef>
              <c:f>Sheet1!$D$2:$D$16</c:f>
              <c:numCache>
                <c:formatCode>General</c:formatCode>
                <c:ptCount val="15"/>
                <c:pt idx="0">
                  <c:v>190</c:v>
                </c:pt>
                <c:pt idx="1">
                  <c:v>176</c:v>
                </c:pt>
                <c:pt idx="2">
                  <c:v>163</c:v>
                </c:pt>
                <c:pt idx="3">
                  <c:v>151</c:v>
                </c:pt>
                <c:pt idx="4">
                  <c:v>140</c:v>
                </c:pt>
                <c:pt idx="5">
                  <c:v>130</c:v>
                </c:pt>
                <c:pt idx="6">
                  <c:v>120</c:v>
                </c:pt>
                <c:pt idx="7">
                  <c:v>112</c:v>
                </c:pt>
                <c:pt idx="8">
                  <c:v>104</c:v>
                </c:pt>
                <c:pt idx="9">
                  <c:v>97</c:v>
                </c:pt>
                <c:pt idx="10">
                  <c:v>90</c:v>
                </c:pt>
                <c:pt idx="11">
                  <c:v>84</c:v>
                </c:pt>
                <c:pt idx="12">
                  <c:v>80</c:v>
                </c:pt>
                <c:pt idx="13">
                  <c:v>76</c:v>
                </c:pt>
                <c:pt idx="14">
                  <c:v>72</c:v>
                </c:pt>
              </c:numCache>
            </c:numRef>
          </c:val>
          <c:smooth val="0"/>
          <c:extLst>
            <c:ext xmlns:c16="http://schemas.microsoft.com/office/drawing/2014/chart" uri="{C3380CC4-5D6E-409C-BE32-E72D297353CC}">
              <c16:uniqueId val="{00000002-C85F-E746-8F25-71ACC128EDD6}"/>
            </c:ext>
          </c:extLst>
        </c:ser>
        <c:dLbls>
          <c:showLegendKey val="0"/>
          <c:showVal val="0"/>
          <c:showCatName val="0"/>
          <c:showSerName val="0"/>
          <c:showPercent val="0"/>
          <c:showBubbleSize val="0"/>
        </c:dLbls>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5A7A6A"/>
                </a:solidFill>
                <a:latin typeface="Arial"/>
              </a:defRPr>
            </a:pPr>
            <a:endParaRPr lang="en-US"/>
          </a:p>
        </c:txPr>
        <c:crossAx val="2094734552"/>
        <c:crosses val="autoZero"/>
        <c:auto val="1"/>
        <c:lblAlgn val="ctr"/>
        <c:lblOffset val="100"/>
        <c:noMultiLvlLbl val="1"/>
      </c:catAx>
      <c:valAx>
        <c:axId val="2094734552"/>
        <c:scaling>
          <c:orientation val="minMax"/>
          <c:max val="1200"/>
          <c:min val="0"/>
        </c:scaling>
        <c:delete val="0"/>
        <c:axPos val="l"/>
        <c:majorGridlines>
          <c:spPr>
            <a:ln w="6350" cap="flat">
              <a:solidFill>
                <a:srgbClr val="E0EDE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50" b="0" i="0" u="none" strike="noStrike">
                <a:solidFill>
                  <a:srgbClr val="5A7A6A"/>
                </a:solidFill>
                <a:latin typeface="Arial"/>
              </a:defRPr>
            </a:pPr>
            <a:endParaRPr lang="en-US"/>
          </a:p>
        </c:txPr>
        <c:crossAx val="2094734554"/>
        <c:crosses val="autoZero"/>
        <c:crossBetween val="between"/>
      </c:valAx>
      <c:spPr>
        <a:noFill/>
        <a:ln w="25400">
          <a:noFill/>
        </a:ln>
        <a:effectLst/>
      </c:spPr>
    </c:plotArea>
    <c:legend>
      <c:legendPos val="b"/>
      <c:layout>
        <c:manualLayout>
          <c:xMode val="edge"/>
          <c:yMode val="edge"/>
          <c:x val="0"/>
          <c:y val="0.88877431156463804"/>
          <c:w val="1"/>
          <c:h val="0.11122568843536193"/>
        </c:manualLayout>
      </c:layout>
      <c:overlay val="0"/>
      <c:txPr>
        <a:bodyPr/>
        <a:lstStyle/>
        <a:p>
          <a:pPr>
            <a:defRPr sz="950">
              <a:solidFill>
                <a:srgbClr val="334155"/>
              </a:solidFill>
            </a:defRPr>
          </a:pPr>
          <a:endParaRPr lang="en-US"/>
        </a:p>
      </c:txPr>
    </c:legend>
    <c:plotVisOnly val="1"/>
    <c:dispBlanksAs val="span"/>
    <c:showDLblsOverMax val="1"/>
  </c:chart>
  <c:spPr>
    <a:solidFill>
      <a:srgbClr val="FFFFFF"/>
    </a:solidFill>
    <a:ln>
      <a:solidFill>
        <a:schemeClr val="tx1"/>
      </a:solidFill>
    </a:ln>
    <a:effectLst/>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0.52243</cdr:x>
      <cdr:y>0.25125</cdr:y>
    </cdr:from>
    <cdr:to>
      <cdr:x>0.875</cdr:x>
      <cdr:y>0.43252</cdr:y>
    </cdr:to>
    <cdr:sp macro="" textlink="">
      <cdr:nvSpPr>
        <cdr:cNvPr id="2" name="Text 5">
          <a:extLst xmlns:a="http://schemas.openxmlformats.org/drawingml/2006/main">
            <a:ext uri="{FF2B5EF4-FFF2-40B4-BE49-F238E27FC236}">
              <a16:creationId xmlns:a16="http://schemas.microsoft.com/office/drawing/2014/main" id="{37B5D3FB-B9AB-B77D-7B2A-62DE5DE33D06}"/>
            </a:ext>
          </a:extLst>
        </cdr:cNvPr>
        <cdr:cNvSpPr/>
      </cdr:nvSpPr>
      <cdr:spPr>
        <a:xfrm xmlns:a="http://schemas.openxmlformats.org/drawingml/2006/main">
          <a:off x="3198461" y="708187"/>
          <a:ext cx="2158569" cy="510926"/>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67" dirty="0">
              <a:solidFill>
                <a:srgbClr val="AABCCC"/>
              </a:solidFill>
              <a:latin typeface="Calibri" pitchFamily="34" charset="0"/>
              <a:ea typeface="Calibri" pitchFamily="34" charset="-122"/>
              <a:cs typeface="Calibri" pitchFamily="34" charset="-120"/>
            </a:rPr>
            <a:t>Philippines 2010–2024</a:t>
          </a:r>
          <a:endParaRPr lang="en-US" sz="1267" dirty="0"/>
        </a:p>
      </cdr:txBody>
    </cdr:sp>
  </cdr:relSizeAnchor>
  <cdr:relSizeAnchor xmlns:cdr="http://schemas.openxmlformats.org/drawingml/2006/chartDrawing">
    <cdr:from>
      <cdr:x>0.3753</cdr:x>
      <cdr:y>0.33004</cdr:y>
    </cdr:from>
    <cdr:to>
      <cdr:x>0.56902</cdr:x>
      <cdr:y>0.56855</cdr:y>
    </cdr:to>
    <cdr:sp macro="" textlink="">
      <cdr:nvSpPr>
        <cdr:cNvPr id="3" name="Text 7">
          <a:extLst xmlns:a="http://schemas.openxmlformats.org/drawingml/2006/main">
            <a:ext uri="{FF2B5EF4-FFF2-40B4-BE49-F238E27FC236}">
              <a16:creationId xmlns:a16="http://schemas.microsoft.com/office/drawing/2014/main" id="{F16D6CC6-5613-C236-C58C-0C9EE8CDD4C0}"/>
            </a:ext>
          </a:extLst>
        </cdr:cNvPr>
        <cdr:cNvSpPr/>
      </cdr:nvSpPr>
      <cdr:spPr>
        <a:xfrm xmlns:a="http://schemas.openxmlformats.org/drawingml/2006/main">
          <a:off x="2297712" y="930270"/>
          <a:ext cx="1186026" cy="672271"/>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b="1" dirty="0">
              <a:solidFill>
                <a:srgbClr val="1B8DC4"/>
              </a:solidFill>
              <a:latin typeface="Cambria" pitchFamily="34" charset="0"/>
              <a:ea typeface="Cambria" pitchFamily="34" charset="-122"/>
              <a:cs typeface="Cambria" pitchFamily="34" charset="-120"/>
            </a:rPr>
            <a:t>+20%</a:t>
          </a:r>
          <a:endParaRPr lang="en-US" sz="1600" dirty="0"/>
        </a:p>
      </cdr:txBody>
    </cdr:sp>
  </cdr:relSizeAnchor>
  <cdr:relSizeAnchor xmlns:cdr="http://schemas.openxmlformats.org/drawingml/2006/chartDrawing">
    <cdr:from>
      <cdr:x>0.52292</cdr:x>
      <cdr:y>0.35193</cdr:y>
    </cdr:from>
    <cdr:to>
      <cdr:x>0.97778</cdr:x>
      <cdr:y>0.5332</cdr:y>
    </cdr:to>
    <cdr:sp macro="" textlink="">
      <cdr:nvSpPr>
        <cdr:cNvPr id="4" name="Text 8">
          <a:extLst xmlns:a="http://schemas.openxmlformats.org/drawingml/2006/main">
            <a:ext uri="{FF2B5EF4-FFF2-40B4-BE49-F238E27FC236}">
              <a16:creationId xmlns:a16="http://schemas.microsoft.com/office/drawing/2014/main" id="{859831FF-6E8C-77A8-394D-837DC90FE350}"/>
            </a:ext>
          </a:extLst>
        </cdr:cNvPr>
        <cdr:cNvSpPr/>
      </cdr:nvSpPr>
      <cdr:spPr>
        <a:xfrm xmlns:a="http://schemas.openxmlformats.org/drawingml/2006/main">
          <a:off x="3201509" y="991975"/>
          <a:ext cx="2784764" cy="510926"/>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67" dirty="0">
              <a:solidFill>
                <a:srgbClr val="AABCCC"/>
              </a:solidFill>
              <a:latin typeface="Calibri" pitchFamily="34" charset="0"/>
              <a:ea typeface="Calibri" pitchFamily="34" charset="-122"/>
              <a:cs typeface="Calibri" pitchFamily="34" charset="-120"/>
            </a:rPr>
            <a:t>Eastern Europe &amp; Central Asia 2010–2024</a:t>
          </a:r>
          <a:endParaRPr lang="en-US" sz="1267" dirty="0"/>
        </a:p>
      </cdr:txBody>
    </cdr:sp>
  </cdr:relSizeAnchor>
  <cdr:relSizeAnchor xmlns:cdr="http://schemas.openxmlformats.org/drawingml/2006/chartDrawing">
    <cdr:from>
      <cdr:x>0.52791</cdr:x>
      <cdr:y>0.48672</cdr:y>
    </cdr:from>
    <cdr:to>
      <cdr:x>0.88048</cdr:x>
      <cdr:y>0.66799</cdr:y>
    </cdr:to>
    <cdr:sp macro="" textlink="">
      <cdr:nvSpPr>
        <cdr:cNvPr id="5" name="Text 11">
          <a:extLst xmlns:a="http://schemas.openxmlformats.org/drawingml/2006/main">
            <a:ext uri="{FF2B5EF4-FFF2-40B4-BE49-F238E27FC236}">
              <a16:creationId xmlns:a16="http://schemas.microsoft.com/office/drawing/2014/main" id="{E94C320C-6DCA-79DB-5386-882A088AC240}"/>
            </a:ext>
          </a:extLst>
        </cdr:cNvPr>
        <cdr:cNvSpPr/>
      </cdr:nvSpPr>
      <cdr:spPr>
        <a:xfrm xmlns:a="http://schemas.openxmlformats.org/drawingml/2006/main">
          <a:off x="3232043" y="1371890"/>
          <a:ext cx="2158569" cy="510926"/>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67" dirty="0">
              <a:solidFill>
                <a:srgbClr val="AABCCC"/>
              </a:solidFill>
              <a:latin typeface="Calibri" pitchFamily="34" charset="0"/>
              <a:ea typeface="Calibri" pitchFamily="34" charset="-122"/>
              <a:cs typeface="Calibri" pitchFamily="34" charset="-120"/>
            </a:rPr>
            <a:t>Global trend (same period)</a:t>
          </a:r>
          <a:endParaRPr lang="en-US" sz="1267" dirty="0"/>
        </a:p>
      </cdr:txBody>
    </cdr:sp>
  </cdr:relSizeAnchor>
  <cdr:relSizeAnchor xmlns:cdr="http://schemas.openxmlformats.org/drawingml/2006/chartDrawing">
    <cdr:from>
      <cdr:x>0</cdr:x>
      <cdr:y>0.20631</cdr:y>
    </cdr:from>
    <cdr:to>
      <cdr:x>0.15234</cdr:x>
      <cdr:y>0.73103</cdr:y>
    </cdr:to>
    <cdr:sp macro="" textlink="">
      <cdr:nvSpPr>
        <cdr:cNvPr id="6" name="Text 2">
          <a:extLst xmlns:a="http://schemas.openxmlformats.org/drawingml/2006/main">
            <a:ext uri="{FF2B5EF4-FFF2-40B4-BE49-F238E27FC236}">
              <a16:creationId xmlns:a16="http://schemas.microsoft.com/office/drawing/2014/main" id="{7BF38D1E-4ED2-56C9-C239-A3667D620734}"/>
            </a:ext>
          </a:extLst>
        </cdr:cNvPr>
        <cdr:cNvSpPr/>
      </cdr:nvSpPr>
      <cdr:spPr>
        <a:xfrm xmlns:a="http://schemas.openxmlformats.org/drawingml/2006/main" rot="16200000">
          <a:off x="-191192" y="718497"/>
          <a:ext cx="1341120" cy="958735"/>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en-US" sz="1200" dirty="0">
              <a:solidFill>
                <a:srgbClr val="6A8FA8"/>
              </a:solidFill>
              <a:latin typeface="Calibri" pitchFamily="34" charset="0"/>
              <a:ea typeface="Calibri" pitchFamily="34" charset="-122"/>
              <a:cs typeface="Calibri" pitchFamily="34" charset="-120"/>
            </a:rPr>
            <a:t>New infections (000s)</a:t>
          </a:r>
          <a:endParaRPr lang="en-US"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0.32577</cdr:x>
      <cdr:y>0.14008</cdr:y>
    </cdr:from>
    <cdr:to>
      <cdr:x>0.56674</cdr:x>
      <cdr:y>0.34043</cdr:y>
    </cdr:to>
    <cdr:sp macro="" textlink="">
      <cdr:nvSpPr>
        <cdr:cNvPr id="2" name="Text 8">
          <a:extLst xmlns:a="http://schemas.openxmlformats.org/drawingml/2006/main">
            <a:ext uri="{FF2B5EF4-FFF2-40B4-BE49-F238E27FC236}">
              <a16:creationId xmlns:a16="http://schemas.microsoft.com/office/drawing/2014/main" id="{E72EDEB9-FB24-270E-40FA-0F30B2730EB7}"/>
            </a:ext>
          </a:extLst>
        </cdr:cNvPr>
        <cdr:cNvSpPr/>
      </cdr:nvSpPr>
      <cdr:spPr>
        <a:xfrm xmlns:a="http://schemas.openxmlformats.org/drawingml/2006/main">
          <a:off x="1704941" y="390548"/>
          <a:ext cx="1261097" cy="558572"/>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600" dirty="0">
              <a:solidFill>
                <a:srgbClr val="C0392B"/>
              </a:solidFill>
              <a:latin typeface="Cambria" pitchFamily="34" charset="0"/>
              <a:ea typeface="Cambria" pitchFamily="34" charset="-122"/>
              <a:cs typeface="Cambria" pitchFamily="34" charset="-120"/>
            </a:rPr>
            <a:t>–62%</a:t>
          </a:r>
          <a:endParaRPr lang="en-US" sz="1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International HIV financing has plateaued since 2017. In real terms (adjusted for inflation) it has declined. PEPFAR faces congressional pressure for budget cuts. Global Fund replenishments are increasingly competitive. The implication: countries cannot plan for more — they must plan for less from donors, and for more from domestic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transition is not a choice; it is an inevitability driven by these four converging forces. The question for countries like Zambia is not whether to transition but how to do so without catastrophic disruption to services. Key message: programmes that wait for a funding crisis to begin planning will lose the most.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Ratevosian et al. paper highlights two simultaneous trends: continued progress in Eastern/Southern Africa AND new rising epidemics in Eastern Europe, Central Asia, Latin America, and MENA. The paper is explicit that integration in criminalising contexts can actively harm key populations — standalone community-led programmes may be the most ethical approach, yet these rely entirely on external donors. As funding recedes, these are the populations most at risk of total service loss.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stakes slide. The purpose is to make clear that this is not a bureaucratic reorganisation exercise — it is a life-and-death transition. Every person currently on ART who loses access faces a mortality risk within 6–18 months. Models consistently show that abrupt disruption generates downstream costs — clinical, economic, and social — that massively exceed the costs of managed transition. This should be the framing that drives urgency in domestic budget negotiations.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answers the 'so what?' question — pivoting from the evidence to the response.
Key talking points:
• The most hopeful finding in all the modelling: if PEPFAR is fully reinstated, the 4.4–10.7M infections are reduced to 0.07–1.73M — a 94% reduction. Reinstatement still matters.
• The Zimbabwe model is the most actionable: switching oral PrEP budget to long-acting PrEP (LEN/CAB-LA) within the same budget envelope can near-fully offset the harm if done within 12 months. This is directly relevant to Zambia's LEN-PrEP rollout.
• The 4 priority actions on the right are ordered by time-sensitivity. ART supply security (Action 1) is an immediate crisis. Domestic financing (Action 3) is urgent but not instant — which is why it must start today.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spectrum matters because different stages require different policy responses. Zambia is at Stage 1-2 — just beginning meaningful co-financing. The goal of the National HIV Sustainability Roadmap is to reach Stage 3 (handover) within 5–7 years. The key insight: moving from Stage 1 to Stage 2 is relatively achievable; Stage 2 to Stage 3 is the hard structural shift that requires domestic fiscal space creation.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five pillars need to advance simultaneously — they are mutually reinforcing. You cannot sustain services without domestic resources (Pillar 1). You cannot afford domestic resources without efficiency (Pillar 2). Efficiency requires system strength (Pillar 3). All of it requires data (Pillar 4). And none of it can happen fast enough without donor partnership in the transition period (Pillar 5).</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urgency and agency. The message: transition is inevitable but the outcome is not. Countries that plan, advocate, and act early will protect their gains. Countries that wait for the crisis will face catastrophic service disruption. Zambia has the programmatic track record, the institutional infrastructure, and the political commitment to manage this transition — but only if we start in earnest now.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tell two stories simultaneously. Story 1: extraordinary success — 1.1 million on ART, 97% virally suppressed, 95-95-95 targets achieved. Story 2: extreme donor dependence — PEPFAR finances approximately 85% of ART delivery. The Government of Zambia contributes less than 3% of the HIV budget. This is not a programme; it is a donor-funded service. The transition question is therefore existential.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transition is not a choice; it is an inevitability driven by these four converging forces. The question for countries like Zambia is not whether to transition but how to do so without catastrophic disruption to services. Key message: programmes that wait for a funding crisis to begin planning will lose the most.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stakes slide. The purpose is to make clear that this is not a bureaucratic reorganisation exercise — it is a life-and-death transition. Every person currently on ART who loses access faces a mortality risk within 6–18 months. Models consistently show that abrupt disruption generates downstream costs — clinical, economic, and social — that massively exceed the costs of managed transition. This should be the framing that drives urgency in domestic budget negotiations.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spectrum matters because different stages require different policy responses. Zambia is at Stage 1-2 — just beginning meaningful co-financing. The goal of the National HIV Sustainability Roadmap is to reach Stage 3 (handover) within 5–7 years. The key insight: moving from Stage 1 to Stage 2 is relatively achievable; Stage 2 to Stage 3 is the hard structural shift that requires domestic fiscal space creation.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five pillars need to advance simultaneously — they are mutually reinforcing. You cannot sustain services without domestic resources (Pillar 1). You cannot afford domestic resources without efficiency (Pillar 2). Efficiency requires system strength (Pillar 3). All of it requires data (Pillar 4). And none of it can happen fast enough without donor partnership in the transition period (Pillar 5).</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progress slide — show what has been achieved to build confidence, then use the upcoming milestones to create forward momentum. The DTG transition is an example of how efficiency gains directly enabled cost reduction that made domestic absorption more achievable. ZAMMSA represents a genuine institutional capacity milestone. The roadmap beyond 2024 is aspirational but grounded.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282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8"/>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6" r:id="rId4"/>
    <p:sldLayoutId id="2147483708" r:id="rId5"/>
    <p:sldLayoutId id="2147483709" r:id="rId6"/>
    <p:sldLayoutId id="2147483710" r:id="rId7"/>
    <p:sldLayoutId id="2147483711" r:id="rId8"/>
    <p:sldLayoutId id="2147483712" r:id="rId9"/>
    <p:sldLayoutId id="2147483714" r:id="rId10"/>
    <p:sldLayoutId id="2147483715" r:id="rId11"/>
    <p:sldLayoutId id="2147483716" r:id="rId12"/>
    <p:sldLayoutId id="2147483717" r:id="rId13"/>
    <p:sldLayoutId id="2147483718" r:id="rId14"/>
    <p:sldLayoutId id="2147483720" r:id="rId15"/>
    <p:sldLayoutId id="2147483722" r:id="rId16"/>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mailto:Lloyd.Mulenga@moh.gov.zm"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3007674" y="1957102"/>
            <a:ext cx="9390803" cy="134065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i="0" u="none" strike="noStrike" dirty="0">
                <a:solidFill>
                  <a:srgbClr val="333333"/>
                </a:solidFill>
                <a:effectLst/>
                <a:latin typeface="Century Gothic" panose="020B0502020202020204" pitchFamily="34" charset="0"/>
              </a:rPr>
              <a:t>Delivering HIV services in a time of transition</a:t>
            </a:r>
            <a:endParaRPr lang="en-GB" sz="2800" b="1" dirty="0">
              <a:latin typeface="Century Gothic" panose="020B0502020202020204" pitchFamily="34" charset="0"/>
            </a:endParaRP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3292809" y="3571037"/>
            <a:ext cx="7886468" cy="1209418"/>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dirty="0">
                <a:solidFill>
                  <a:schemeClr val="tx2">
                    <a:lumMod val="75000"/>
                  </a:schemeClr>
                </a:solidFill>
              </a:rPr>
              <a:t>Lloyd Mulenga BSc, MBChB, MSc, </a:t>
            </a:r>
            <a:r>
              <a:rPr lang="en-GB" sz="2000" dirty="0" err="1">
                <a:solidFill>
                  <a:schemeClr val="tx2">
                    <a:lumMod val="75000"/>
                  </a:schemeClr>
                </a:solidFill>
              </a:rPr>
              <a:t>MMed</a:t>
            </a:r>
            <a:r>
              <a:rPr lang="en-GB" sz="2000" dirty="0">
                <a:solidFill>
                  <a:schemeClr val="tx2">
                    <a:lumMod val="75000"/>
                  </a:schemeClr>
                </a:solidFill>
              </a:rPr>
              <a:t>, PhD</a:t>
            </a:r>
          </a:p>
          <a:p>
            <a:pPr marL="0" indent="0" algn="ctr">
              <a:buNone/>
            </a:pPr>
            <a:r>
              <a:rPr lang="en-GB" sz="2000" dirty="0">
                <a:solidFill>
                  <a:schemeClr val="tx2">
                    <a:lumMod val="75000"/>
                  </a:schemeClr>
                </a:solidFill>
              </a:rPr>
              <a:t>University Teaching Hospital</a:t>
            </a:r>
          </a:p>
          <a:p>
            <a:pPr marL="0" indent="0" algn="ctr">
              <a:buNone/>
            </a:pPr>
            <a:r>
              <a:rPr lang="en-GB" sz="2000" dirty="0">
                <a:solidFill>
                  <a:schemeClr val="tx2">
                    <a:lumMod val="75000"/>
                  </a:schemeClr>
                </a:solidFill>
              </a:rPr>
              <a:t>Ministry of Health, Zambia </a:t>
            </a:r>
          </a:p>
          <a:p>
            <a:pPr marL="0" indent="0">
              <a:buNone/>
            </a:pPr>
            <a:endParaRPr lang="en-GB" sz="1600" dirty="0"/>
          </a:p>
        </p:txBody>
      </p:sp>
      <p:sp>
        <p:nvSpPr>
          <p:cNvPr id="8" name="Title 7">
            <a:extLst>
              <a:ext uri="{FF2B5EF4-FFF2-40B4-BE49-F238E27FC236}">
                <a16:creationId xmlns:a16="http://schemas.microsoft.com/office/drawing/2014/main" id="{BDE4066C-A3D1-E5DB-B453-76EA87387DBE}"/>
              </a:ext>
            </a:extLst>
          </p:cNvPr>
          <p:cNvSpPr>
            <a:spLocks noGrp="1"/>
          </p:cNvSpPr>
          <p:nvPr>
            <p:ph type="title"/>
          </p:nvPr>
        </p:nvSpPr>
        <p:spPr>
          <a:xfrm>
            <a:off x="3560617" y="-266007"/>
            <a:ext cx="8278031" cy="2884517"/>
          </a:xfrm>
        </p:spPr>
        <p:txBody>
          <a:bodyPr/>
          <a:lstStyle/>
          <a:p>
            <a:r>
              <a:rPr lang="en-US" b="0" i="0" u="none" strike="noStrike" dirty="0">
                <a:solidFill>
                  <a:srgbClr val="62800A"/>
                </a:solidFill>
                <a:effectLst/>
                <a:latin typeface="Century Gothic" panose="020B0502020202020204" pitchFamily="34" charset="0"/>
              </a:rPr>
              <a:t>Rethink. Rebuild. Rise.</a:t>
            </a:r>
            <a:endParaRPr lang="en-US" dirty="0">
              <a:latin typeface="Century Gothic" panose="020B0502020202020204" pitchFamily="34" charset="0"/>
            </a:endParaRPr>
          </a:p>
        </p:txBody>
      </p:sp>
      <p:sp>
        <p:nvSpPr>
          <p:cNvPr id="2" name="Shape 1">
            <a:extLst>
              <a:ext uri="{FF2B5EF4-FFF2-40B4-BE49-F238E27FC236}">
                <a16:creationId xmlns:a16="http://schemas.microsoft.com/office/drawing/2014/main" id="{090463C0-E787-4C0D-E8A3-7C9CB234E542}"/>
              </a:ext>
            </a:extLst>
          </p:cNvPr>
          <p:cNvSpPr/>
          <p:nvPr/>
        </p:nvSpPr>
        <p:spPr>
          <a:xfrm>
            <a:off x="3560616" y="1742119"/>
            <a:ext cx="7946257" cy="62929"/>
          </a:xfrm>
          <a:prstGeom prst="rect">
            <a:avLst/>
          </a:prstGeom>
          <a:solidFill>
            <a:srgbClr val="028090"/>
          </a:solidFill>
          <a:ln w="12700">
            <a:solidFill>
              <a:srgbClr val="028090"/>
            </a:solidFill>
            <a:prstDash val="solid"/>
          </a:ln>
        </p:spPr>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A1E468-99E7-2870-35DE-8E3619EECD99}"/>
              </a:ext>
            </a:extLst>
          </p:cNvPr>
          <p:cNvSpPr>
            <a:spLocks noGrp="1"/>
          </p:cNvSpPr>
          <p:nvPr>
            <p:ph type="title"/>
          </p:nvPr>
        </p:nvSpPr>
        <p:spPr>
          <a:xfrm>
            <a:off x="2635506" y="923106"/>
            <a:ext cx="8891914" cy="1223964"/>
          </a:xfrm>
        </p:spPr>
        <p:txBody>
          <a:bodyPr>
            <a:normAutofit/>
          </a:bodyPr>
          <a:lstStyle/>
          <a:p>
            <a:r>
              <a:rPr lang="en-US" sz="3600" b="0" dirty="0">
                <a:latin typeface="Century Gothic" panose="020B0502020202020204" pitchFamily="34" charset="0"/>
              </a:rPr>
              <a:t>Conflict of Interest </a:t>
            </a:r>
          </a:p>
        </p:txBody>
      </p:sp>
      <p:sp>
        <p:nvSpPr>
          <p:cNvPr id="4" name="Title 2">
            <a:extLst>
              <a:ext uri="{FF2B5EF4-FFF2-40B4-BE49-F238E27FC236}">
                <a16:creationId xmlns:a16="http://schemas.microsoft.com/office/drawing/2014/main" id="{69244657-8133-BB24-1412-3DD13BD58C83}"/>
              </a:ext>
            </a:extLst>
          </p:cNvPr>
          <p:cNvSpPr txBox="1">
            <a:spLocks/>
          </p:cNvSpPr>
          <p:nvPr/>
        </p:nvSpPr>
        <p:spPr>
          <a:xfrm>
            <a:off x="1238865" y="2687995"/>
            <a:ext cx="9399638" cy="1223964"/>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marL="571500" indent="-571500" algn="ctr">
              <a:buFont typeface="Arial" panose="020B0604020202020204" pitchFamily="34" charset="0"/>
              <a:buChar char="•"/>
            </a:pPr>
            <a:r>
              <a:rPr lang="en-US" sz="3200" b="0" dirty="0">
                <a:latin typeface="Century Gothic" panose="020B0502020202020204" pitchFamily="34" charset="0"/>
              </a:rPr>
              <a:t>Research support from Gilead, </a:t>
            </a:r>
            <a:r>
              <a:rPr lang="en-US" sz="3200" b="0" dirty="0" err="1">
                <a:latin typeface="Century Gothic" panose="020B0502020202020204" pitchFamily="34" charset="0"/>
              </a:rPr>
              <a:t>Viatris</a:t>
            </a:r>
            <a:r>
              <a:rPr lang="en-US" sz="3200" b="0" dirty="0">
                <a:latin typeface="Century Gothic" panose="020B0502020202020204" pitchFamily="34" charset="0"/>
              </a:rPr>
              <a:t> </a:t>
            </a:r>
          </a:p>
          <a:p>
            <a:pPr marL="571500" indent="-571500" algn="ctr">
              <a:buFont typeface="Arial" panose="020B0604020202020204" pitchFamily="34" charset="0"/>
              <a:buChar char="•"/>
            </a:pPr>
            <a:r>
              <a:rPr lang="en-US" sz="3200" b="0" dirty="0">
                <a:latin typeface="Century Gothic" panose="020B0502020202020204" pitchFamily="34" charset="0"/>
              </a:rPr>
              <a:t>Speaker Engagement by Gilead, VIIV</a:t>
            </a:r>
          </a:p>
        </p:txBody>
      </p:sp>
    </p:spTree>
    <p:extLst>
      <p:ext uri="{BB962C8B-B14F-4D97-AF65-F5344CB8AC3E}">
        <p14:creationId xmlns:p14="http://schemas.microsoft.com/office/powerpoint/2010/main" val="3920581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Title"/>
          <p:cNvSpPr/>
          <p:nvPr/>
        </p:nvSpPr>
        <p:spPr>
          <a:xfrm>
            <a:off x="914400" y="292608"/>
            <a:ext cx="10360152" cy="1051560"/>
          </a:xfrm>
          <a:prstGeom prst="rect">
            <a:avLst/>
          </a:prstGeom>
          <a:noFill/>
          <a:ln/>
        </p:spPr>
        <p:txBody>
          <a:bodyPr wrap="square" lIns="0" tIns="0" rIns="0" bIns="0" rtlCol="0" anchor="ctr"/>
          <a:lstStyle/>
          <a:p>
            <a:pPr algn="ctr"/>
            <a:r>
              <a:rPr lang="en-US" sz="3200" dirty="0">
                <a:solidFill>
                  <a:srgbClr val="617F09"/>
                </a:solidFill>
                <a:latin typeface="Century Gothic" pitchFamily="34" charset="0"/>
                <a:ea typeface="Calibri" pitchFamily="34" charset="-122"/>
                <a:cs typeface="Calibri" pitchFamily="34" charset="-120"/>
              </a:rPr>
              <a:t>Why Rethink. Rebuild. Rise.</a:t>
            </a:r>
          </a:p>
        </p:txBody>
      </p:sp>
      <p:sp>
        <p:nvSpPr>
          <p:cNvPr id="11" name="Text Subtitle"/>
          <p:cNvSpPr/>
          <p:nvPr/>
        </p:nvSpPr>
        <p:spPr>
          <a:xfrm>
            <a:off x="914400" y="1078992"/>
            <a:ext cx="10360152" cy="502920"/>
          </a:xfrm>
          <a:prstGeom prst="rect">
            <a:avLst/>
          </a:prstGeom>
          <a:noFill/>
          <a:ln/>
        </p:spPr>
        <p:txBody>
          <a:bodyPr wrap="square" lIns="0" tIns="0" rIns="0" bIns="0" rtlCol="0" anchor="ctr"/>
          <a:lstStyle/>
          <a:p>
            <a:pPr algn="ctr"/>
            <a:r>
              <a:rPr lang="en-US" sz="1600" i="1" dirty="0">
                <a:solidFill>
                  <a:srgbClr val="94A85C"/>
                </a:solidFill>
                <a:latin typeface="Century Gothic" pitchFamily="34" charset="0"/>
                <a:ea typeface="Calibri" pitchFamily="34" charset="-122"/>
                <a:cs typeface="Calibri" pitchFamily="34" charset="-120"/>
              </a:rPr>
              <a:t>The three-part logic behind a managed HIV transition</a:t>
            </a:r>
          </a:p>
        </p:txBody>
      </p:sp>
      <p:sp>
        <p:nvSpPr>
          <p:cNvPr id="12" name="Card 1"/>
          <p:cNvSpPr/>
          <p:nvPr/>
        </p:nvSpPr>
        <p:spPr>
          <a:xfrm>
            <a:off x="548640" y="1783080"/>
            <a:ext cx="3515258" cy="4160520"/>
          </a:xfrm>
          <a:prstGeom prst="roundRect">
            <a:avLst>
              <a:gd name="adj" fmla="val 5000"/>
            </a:avLst>
          </a:prstGeom>
          <a:solidFill>
            <a:srgbClr val="105B2F"/>
          </a:solidFill>
          <a:ln/>
          <a:effectLst>
            <a:outerShdw blurRad="101600" dist="38100" dir="2700000" algn="bl" rotWithShape="0">
              <a:srgbClr val="000000">
                <a:alpha val="12000"/>
              </a:srgbClr>
            </a:outerShdw>
          </a:effectLst>
        </p:spPr>
      </p:sp>
      <p:sp>
        <p:nvSpPr>
          <p:cNvPr id="13" name="Badge 1"/>
          <p:cNvSpPr/>
          <p:nvPr/>
        </p:nvSpPr>
        <p:spPr>
          <a:xfrm>
            <a:off x="868680" y="2103120"/>
            <a:ext cx="457200" cy="457200"/>
          </a:xfrm>
          <a:prstGeom prst="ellipse">
            <a:avLst/>
          </a:prstGeom>
          <a:solidFill>
            <a:srgbClr val="FFFFFF"/>
          </a:solidFill>
          <a:ln/>
        </p:spPr>
      </p:sp>
      <p:sp>
        <p:nvSpPr>
          <p:cNvPr id="14" name="BadgeNum 1"/>
          <p:cNvSpPr/>
          <p:nvPr/>
        </p:nvSpPr>
        <p:spPr>
          <a:xfrm>
            <a:off x="868680" y="2103120"/>
            <a:ext cx="457200" cy="457200"/>
          </a:xfrm>
          <a:prstGeom prst="rect">
            <a:avLst/>
          </a:prstGeom>
          <a:noFill/>
          <a:ln/>
        </p:spPr>
        <p:txBody>
          <a:bodyPr wrap="square" lIns="0" tIns="0" rIns="0" bIns="0" rtlCol="0" anchor="ctr"/>
          <a:lstStyle/>
          <a:p>
            <a:pPr algn="ctr"/>
            <a:r>
              <a:rPr lang="en-US" sz="2200" b="1" dirty="0">
                <a:solidFill>
                  <a:srgbClr val="105B2F"/>
                </a:solidFill>
                <a:latin typeface="Century Gothic" pitchFamily="34" charset="0"/>
                <a:ea typeface="Calibri" pitchFamily="34" charset="-122"/>
                <a:cs typeface="Calibri" pitchFamily="34" charset="-120"/>
              </a:rPr>
              <a:t>1</a:t>
            </a:r>
          </a:p>
        </p:txBody>
      </p:sp>
      <p:sp>
        <p:nvSpPr>
          <p:cNvPr id="15" name="Word 1"/>
          <p:cNvSpPr/>
          <p:nvPr/>
        </p:nvSpPr>
        <p:spPr>
          <a:xfrm>
            <a:off x="868680" y="2761488"/>
            <a:ext cx="2875178" cy="594360"/>
          </a:xfrm>
          <a:prstGeom prst="rect">
            <a:avLst/>
          </a:prstGeom>
          <a:noFill/>
          <a:ln/>
        </p:spPr>
        <p:txBody>
          <a:bodyPr wrap="square" lIns="0" tIns="0" rIns="0" bIns="0" rtlCol="0" anchor="t"/>
          <a:lstStyle/>
          <a:p>
            <a:pPr algn="l"/>
            <a:r>
              <a:rPr lang="en-US" sz="2800" b="1" dirty="0">
                <a:solidFill>
                  <a:srgbClr val="FFFFFF"/>
                </a:solidFill>
                <a:latin typeface="Century Gothic" pitchFamily="34" charset="0"/>
                <a:ea typeface="Calibri" pitchFamily="34" charset="-122"/>
                <a:cs typeface="Calibri" pitchFamily="34" charset="-120"/>
              </a:rPr>
              <a:t>RETHINK</a:t>
            </a:r>
          </a:p>
        </p:txBody>
      </p:sp>
      <p:sp>
        <p:nvSpPr>
          <p:cNvPr id="16" name="Body 1"/>
          <p:cNvSpPr/>
          <p:nvPr/>
        </p:nvSpPr>
        <p:spPr>
          <a:xfrm>
            <a:off x="868680" y="3447288"/>
            <a:ext cx="2875178" cy="2221992"/>
          </a:xfrm>
          <a:prstGeom prst="rect">
            <a:avLst/>
          </a:prstGeom>
          <a:noFill/>
          <a:ln/>
        </p:spPr>
        <p:txBody>
          <a:bodyPr wrap="square" lIns="0" tIns="0" rIns="0" bIns="0" rtlCol="0" anchor="t"/>
          <a:lstStyle/>
          <a:p>
            <a:pPr algn="l"/>
            <a:r>
              <a:rPr lang="en-US" sz="1600" dirty="0">
                <a:solidFill>
                  <a:srgbClr val="FFFFFF"/>
                </a:solidFill>
                <a:latin typeface="Calibri" pitchFamily="34" charset="0"/>
                <a:ea typeface="Calibri" pitchFamily="34" charset="-122"/>
                <a:cs typeface="Calibri" pitchFamily="34" charset="-120"/>
              </a:rPr>
              <a:t>International HIV financing has plateaued since 2017 and is falling in real terms. PEPFAR and Global Fund face fiscal pressure, sustainability mandates and geopolitical volatility — the old assumption of permanent donor growth no longer holds.</a:t>
            </a:r>
          </a:p>
        </p:txBody>
      </p:sp>
      <p:sp>
        <p:nvSpPr>
          <p:cNvPr id="17" name="Card 2"/>
          <p:cNvSpPr/>
          <p:nvPr/>
        </p:nvSpPr>
        <p:spPr>
          <a:xfrm>
            <a:off x="4338218" y="1783080"/>
            <a:ext cx="3515258" cy="4160520"/>
          </a:xfrm>
          <a:prstGeom prst="roundRect">
            <a:avLst>
              <a:gd name="adj" fmla="val 5000"/>
            </a:avLst>
          </a:prstGeom>
          <a:solidFill>
            <a:srgbClr val="61800A"/>
          </a:solidFill>
          <a:ln/>
          <a:effectLst>
            <a:outerShdw blurRad="101600" dist="38100" dir="2700000" algn="bl" rotWithShape="0">
              <a:srgbClr val="000000">
                <a:alpha val="12000"/>
              </a:srgbClr>
            </a:outerShdw>
          </a:effectLst>
        </p:spPr>
      </p:sp>
      <p:sp>
        <p:nvSpPr>
          <p:cNvPr id="18" name="Badge 2"/>
          <p:cNvSpPr/>
          <p:nvPr/>
        </p:nvSpPr>
        <p:spPr>
          <a:xfrm>
            <a:off x="4658258" y="2103120"/>
            <a:ext cx="457200" cy="457200"/>
          </a:xfrm>
          <a:prstGeom prst="ellipse">
            <a:avLst/>
          </a:prstGeom>
          <a:solidFill>
            <a:srgbClr val="FFFFFF"/>
          </a:solidFill>
          <a:ln/>
        </p:spPr>
      </p:sp>
      <p:sp>
        <p:nvSpPr>
          <p:cNvPr id="19" name="BadgeNum 2"/>
          <p:cNvSpPr/>
          <p:nvPr/>
        </p:nvSpPr>
        <p:spPr>
          <a:xfrm>
            <a:off x="4658258" y="2103120"/>
            <a:ext cx="457200" cy="457200"/>
          </a:xfrm>
          <a:prstGeom prst="rect">
            <a:avLst/>
          </a:prstGeom>
          <a:noFill/>
          <a:ln/>
        </p:spPr>
        <p:txBody>
          <a:bodyPr wrap="square" lIns="0" tIns="0" rIns="0" bIns="0" rtlCol="0" anchor="ctr"/>
          <a:lstStyle/>
          <a:p>
            <a:pPr algn="ctr"/>
            <a:r>
              <a:rPr lang="en-US" sz="2200" b="1" dirty="0">
                <a:solidFill>
                  <a:srgbClr val="61800A"/>
                </a:solidFill>
                <a:latin typeface="Century Gothic" pitchFamily="34" charset="0"/>
                <a:ea typeface="Calibri" pitchFamily="34" charset="-122"/>
                <a:cs typeface="Calibri" pitchFamily="34" charset="-120"/>
              </a:rPr>
              <a:t>2</a:t>
            </a:r>
          </a:p>
        </p:txBody>
      </p:sp>
      <p:sp>
        <p:nvSpPr>
          <p:cNvPr id="20" name="Word 2"/>
          <p:cNvSpPr/>
          <p:nvPr/>
        </p:nvSpPr>
        <p:spPr>
          <a:xfrm>
            <a:off x="4658258" y="2761488"/>
            <a:ext cx="2875178" cy="594360"/>
          </a:xfrm>
          <a:prstGeom prst="rect">
            <a:avLst/>
          </a:prstGeom>
          <a:noFill/>
          <a:ln/>
        </p:spPr>
        <p:txBody>
          <a:bodyPr wrap="square" lIns="0" tIns="0" rIns="0" bIns="0" rtlCol="0" anchor="t"/>
          <a:lstStyle/>
          <a:p>
            <a:pPr algn="l"/>
            <a:r>
              <a:rPr lang="en-US" sz="2800" b="1" dirty="0">
                <a:solidFill>
                  <a:srgbClr val="FFFFFF"/>
                </a:solidFill>
                <a:latin typeface="Century Gothic" pitchFamily="34" charset="0"/>
                <a:ea typeface="Calibri" pitchFamily="34" charset="-122"/>
                <a:cs typeface="Calibri" pitchFamily="34" charset="-120"/>
              </a:rPr>
              <a:t>REBUILD</a:t>
            </a:r>
          </a:p>
        </p:txBody>
      </p:sp>
      <p:sp>
        <p:nvSpPr>
          <p:cNvPr id="21" name="Body 2"/>
          <p:cNvSpPr/>
          <p:nvPr/>
        </p:nvSpPr>
        <p:spPr>
          <a:xfrm>
            <a:off x="4658258" y="3447288"/>
            <a:ext cx="2875178" cy="2221992"/>
          </a:xfrm>
          <a:prstGeom prst="rect">
            <a:avLst/>
          </a:prstGeom>
          <a:noFill/>
          <a:ln/>
        </p:spPr>
        <p:txBody>
          <a:bodyPr wrap="square" lIns="0" tIns="0" rIns="0" bIns="0" rtlCol="0" anchor="t"/>
          <a:lstStyle/>
          <a:p>
            <a:pPr algn="l"/>
            <a:r>
              <a:rPr lang="en-US" sz="1600" dirty="0">
                <a:solidFill>
                  <a:srgbClr val="FFFFFF"/>
                </a:solidFill>
                <a:latin typeface="Calibri" pitchFamily="34" charset="0"/>
                <a:ea typeface="Calibri" pitchFamily="34" charset="-122"/>
                <a:cs typeface="Calibri" pitchFamily="34" charset="-120"/>
              </a:rPr>
              <a:t>A donor-authored parallel system cannot survive donor exit. Countries have to rebuild   government-owned system, funded through a protected domestic budget line.</a:t>
            </a:r>
          </a:p>
        </p:txBody>
      </p:sp>
      <p:sp>
        <p:nvSpPr>
          <p:cNvPr id="22" name="Card 3"/>
          <p:cNvSpPr/>
          <p:nvPr/>
        </p:nvSpPr>
        <p:spPr>
          <a:xfrm>
            <a:off x="8127796" y="1783080"/>
            <a:ext cx="3515258" cy="4160520"/>
          </a:xfrm>
          <a:prstGeom prst="roundRect">
            <a:avLst>
              <a:gd name="adj" fmla="val 5000"/>
            </a:avLst>
          </a:prstGeom>
          <a:solidFill>
            <a:srgbClr val="00B0F0"/>
          </a:solidFill>
          <a:ln/>
          <a:effectLst>
            <a:outerShdw blurRad="101600" dist="38100" dir="2700000" algn="bl" rotWithShape="0">
              <a:srgbClr val="000000">
                <a:alpha val="12000"/>
              </a:srgbClr>
            </a:outerShdw>
          </a:effectLst>
        </p:spPr>
      </p:sp>
      <p:sp>
        <p:nvSpPr>
          <p:cNvPr id="23" name="Badge 3"/>
          <p:cNvSpPr/>
          <p:nvPr/>
        </p:nvSpPr>
        <p:spPr>
          <a:xfrm>
            <a:off x="8447836" y="2103120"/>
            <a:ext cx="457200" cy="457200"/>
          </a:xfrm>
          <a:prstGeom prst="ellipse">
            <a:avLst/>
          </a:prstGeom>
          <a:solidFill>
            <a:srgbClr val="105B2F"/>
          </a:solidFill>
          <a:ln/>
        </p:spPr>
      </p:sp>
      <p:sp>
        <p:nvSpPr>
          <p:cNvPr id="24" name="BadgeNum 3"/>
          <p:cNvSpPr/>
          <p:nvPr/>
        </p:nvSpPr>
        <p:spPr>
          <a:xfrm>
            <a:off x="8447836" y="2103120"/>
            <a:ext cx="457200" cy="457200"/>
          </a:xfrm>
          <a:prstGeom prst="rect">
            <a:avLst/>
          </a:prstGeom>
          <a:noFill/>
          <a:ln/>
        </p:spPr>
        <p:txBody>
          <a:bodyPr wrap="square" lIns="0" tIns="0" rIns="0" bIns="0" rtlCol="0" anchor="ctr"/>
          <a:lstStyle/>
          <a:p>
            <a:pPr algn="ctr"/>
            <a:r>
              <a:rPr lang="en-US" sz="2200" b="1" dirty="0">
                <a:solidFill>
                  <a:srgbClr val="BFED2F"/>
                </a:solidFill>
                <a:latin typeface="Century Gothic" pitchFamily="34" charset="0"/>
                <a:ea typeface="Calibri" pitchFamily="34" charset="-122"/>
                <a:cs typeface="Calibri" pitchFamily="34" charset="-120"/>
              </a:rPr>
              <a:t>3</a:t>
            </a:r>
          </a:p>
        </p:txBody>
      </p:sp>
      <p:sp>
        <p:nvSpPr>
          <p:cNvPr id="25" name="Word 3"/>
          <p:cNvSpPr/>
          <p:nvPr/>
        </p:nvSpPr>
        <p:spPr>
          <a:xfrm>
            <a:off x="8447836" y="2761488"/>
            <a:ext cx="2875178" cy="594360"/>
          </a:xfrm>
          <a:prstGeom prst="rect">
            <a:avLst/>
          </a:prstGeom>
          <a:noFill/>
          <a:ln/>
        </p:spPr>
        <p:txBody>
          <a:bodyPr wrap="square" lIns="0" tIns="0" rIns="0" bIns="0" rtlCol="0" anchor="t"/>
          <a:lstStyle/>
          <a:p>
            <a:pPr algn="l"/>
            <a:r>
              <a:rPr lang="en-US" sz="2800" b="1" dirty="0">
                <a:solidFill>
                  <a:srgbClr val="105B2F"/>
                </a:solidFill>
                <a:latin typeface="Century Gothic" pitchFamily="34" charset="0"/>
                <a:ea typeface="Calibri" pitchFamily="34" charset="-122"/>
                <a:cs typeface="Calibri" pitchFamily="34" charset="-120"/>
              </a:rPr>
              <a:t>RISE</a:t>
            </a:r>
          </a:p>
        </p:txBody>
      </p:sp>
      <p:sp>
        <p:nvSpPr>
          <p:cNvPr id="26" name="Body 3"/>
          <p:cNvSpPr/>
          <p:nvPr/>
        </p:nvSpPr>
        <p:spPr>
          <a:xfrm>
            <a:off x="8447836" y="3447288"/>
            <a:ext cx="2875178" cy="2221992"/>
          </a:xfrm>
          <a:prstGeom prst="rect">
            <a:avLst/>
          </a:prstGeom>
          <a:noFill/>
          <a:ln/>
        </p:spPr>
        <p:txBody>
          <a:bodyPr wrap="square" lIns="0" tIns="0" rIns="0" bIns="0" rtlCol="0" anchor="t"/>
          <a:lstStyle/>
          <a:p>
            <a:pPr algn="l"/>
            <a:r>
              <a:rPr lang="en-US" sz="1600" dirty="0">
                <a:solidFill>
                  <a:schemeClr val="bg1"/>
                </a:solidFill>
                <a:latin typeface="Calibri" pitchFamily="34" charset="0"/>
                <a:ea typeface="Calibri" pitchFamily="34" charset="-122"/>
                <a:cs typeface="Calibri" pitchFamily="34" charset="-120"/>
              </a:rPr>
              <a:t>This is not managed decline — it is the next milestone of success. Full domestic ownership, paired with smart prevention investment, can avert excess deaths.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476657" y="461711"/>
            <a:ext cx="10972800" cy="670560"/>
          </a:xfrm>
          <a:prstGeom prst="rect">
            <a:avLst/>
          </a:prstGeom>
          <a:noFill/>
          <a:ln/>
        </p:spPr>
        <p:txBody>
          <a:bodyPr wrap="square" lIns="0" tIns="0" rIns="0" bIns="0" rtlCol="0" anchor="ctr"/>
          <a:lstStyle/>
          <a:p>
            <a:r>
              <a:rPr lang="en-US" sz="3000" dirty="0">
                <a:solidFill>
                  <a:schemeClr val="tx2"/>
                </a:solidFill>
                <a:latin typeface="Century Gothic" panose="020B0502020202020204" pitchFamily="34" charset="0"/>
                <a:ea typeface="Calibri" pitchFamily="34" charset="-122"/>
                <a:cs typeface="Calibri" pitchFamily="34" charset="-120"/>
              </a:rPr>
              <a:t>Where has HIV money come from and what is changing?</a:t>
            </a:r>
            <a:endParaRPr lang="en-US" sz="3000" dirty="0">
              <a:solidFill>
                <a:schemeClr val="tx2"/>
              </a:solidFill>
              <a:latin typeface="Century Gothic" panose="020B0502020202020204" pitchFamily="34" charset="0"/>
            </a:endParaRPr>
          </a:p>
        </p:txBody>
      </p:sp>
      <p:graphicFrame>
        <p:nvGraphicFramePr>
          <p:cNvPr id="4" name="Chart 0"/>
          <p:cNvGraphicFramePr/>
          <p:nvPr>
            <p:extLst>
              <p:ext uri="{D42A27DB-BD31-4B8C-83A1-F6EECF244321}">
                <p14:modId xmlns:p14="http://schemas.microsoft.com/office/powerpoint/2010/main" val="3146658077"/>
              </p:ext>
            </p:extLst>
          </p:nvPr>
        </p:nvGraphicFramePr>
        <p:xfrm>
          <a:off x="365760" y="1767840"/>
          <a:ext cx="6949440"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680960" y="1767840"/>
            <a:ext cx="4145280" cy="1036320"/>
          </a:xfrm>
          <a:prstGeom prst="roundRect">
            <a:avLst>
              <a:gd name="adj" fmla="val 1176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6" name="Shape 3"/>
          <p:cNvSpPr/>
          <p:nvPr/>
        </p:nvSpPr>
        <p:spPr>
          <a:xfrm>
            <a:off x="7680960" y="1767840"/>
            <a:ext cx="146304" cy="1036320"/>
          </a:xfrm>
          <a:prstGeom prst="roundRect">
            <a:avLst>
              <a:gd name="adj" fmla="val 41667"/>
            </a:avLst>
          </a:prstGeom>
          <a:solidFill>
            <a:srgbClr val="0B6E6A"/>
          </a:solidFill>
          <a:ln/>
        </p:spPr>
      </p:sp>
      <p:sp>
        <p:nvSpPr>
          <p:cNvPr id="7" name="Text 4"/>
          <p:cNvSpPr/>
          <p:nvPr/>
        </p:nvSpPr>
        <p:spPr>
          <a:xfrm>
            <a:off x="8022336" y="1865376"/>
            <a:ext cx="1706880" cy="365760"/>
          </a:xfrm>
          <a:prstGeom prst="rect">
            <a:avLst/>
          </a:prstGeom>
          <a:noFill/>
          <a:ln/>
        </p:spPr>
        <p:txBody>
          <a:bodyPr wrap="square" lIns="0" tIns="0" rIns="0" bIns="0" rtlCol="0" anchor="ctr"/>
          <a:lstStyle/>
          <a:p>
            <a:r>
              <a:rPr lang="en-US" sz="1467" b="1" dirty="0">
                <a:solidFill>
                  <a:srgbClr val="0B6E6A"/>
                </a:solidFill>
                <a:latin typeface="Calibri" pitchFamily="34" charset="0"/>
                <a:ea typeface="Calibri" pitchFamily="34" charset="-122"/>
                <a:cs typeface="Calibri" pitchFamily="34" charset="-120"/>
              </a:rPr>
              <a:t>PEPFAR</a:t>
            </a:r>
            <a:endParaRPr lang="en-US" sz="1467" dirty="0"/>
          </a:p>
        </p:txBody>
      </p:sp>
      <p:sp>
        <p:nvSpPr>
          <p:cNvPr id="8" name="Text 5"/>
          <p:cNvSpPr/>
          <p:nvPr/>
        </p:nvSpPr>
        <p:spPr>
          <a:xfrm>
            <a:off x="9814560" y="1865376"/>
            <a:ext cx="1889760" cy="365760"/>
          </a:xfrm>
          <a:prstGeom prst="rect">
            <a:avLst/>
          </a:prstGeom>
          <a:noFill/>
          <a:ln/>
        </p:spPr>
        <p:txBody>
          <a:bodyPr wrap="square" lIns="0" tIns="0" rIns="0" bIns="0" rtlCol="0" anchor="ctr"/>
          <a:lstStyle/>
          <a:p>
            <a:pPr algn="r"/>
            <a:r>
              <a:rPr lang="en-US" sz="1733" b="1" dirty="0">
                <a:solidFill>
                  <a:srgbClr val="334155"/>
                </a:solidFill>
                <a:latin typeface="Calibri" pitchFamily="34" charset="0"/>
                <a:ea typeface="Calibri" pitchFamily="34" charset="-122"/>
                <a:cs typeface="Calibri" pitchFamily="34" charset="-120"/>
              </a:rPr>
              <a:t>~$7B/yr</a:t>
            </a:r>
            <a:endParaRPr lang="en-US" sz="1733" dirty="0"/>
          </a:p>
        </p:txBody>
      </p:sp>
      <p:sp>
        <p:nvSpPr>
          <p:cNvPr id="9" name="Text 6"/>
          <p:cNvSpPr/>
          <p:nvPr/>
        </p:nvSpPr>
        <p:spPr>
          <a:xfrm>
            <a:off x="8022336" y="2279904"/>
            <a:ext cx="3657600" cy="341376"/>
          </a:xfrm>
          <a:prstGeom prst="rect">
            <a:avLst/>
          </a:prstGeom>
          <a:noFill/>
          <a:ln/>
        </p:spPr>
        <p:txBody>
          <a:bodyPr wrap="square" lIns="0" tIns="0" rIns="0" bIns="0" rtlCol="0" anchor="ctr"/>
          <a:lstStyle/>
          <a:p>
            <a:r>
              <a:rPr lang="en-US" sz="1200" dirty="0">
                <a:latin typeface="Calibri" pitchFamily="34" charset="0"/>
                <a:ea typeface="Calibri" pitchFamily="34" charset="-122"/>
                <a:cs typeface="Calibri" pitchFamily="34" charset="-120"/>
              </a:rPr>
              <a:t>Largest bilateral HIV donor</a:t>
            </a:r>
            <a:endParaRPr lang="en-US" sz="1200" dirty="0"/>
          </a:p>
        </p:txBody>
      </p:sp>
      <p:sp>
        <p:nvSpPr>
          <p:cNvPr id="10" name="Shape 7"/>
          <p:cNvSpPr/>
          <p:nvPr/>
        </p:nvSpPr>
        <p:spPr>
          <a:xfrm>
            <a:off x="7680960" y="2962656"/>
            <a:ext cx="4145280" cy="1036320"/>
          </a:xfrm>
          <a:prstGeom prst="roundRect">
            <a:avLst>
              <a:gd name="adj" fmla="val 1176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1" name="Shape 8"/>
          <p:cNvSpPr/>
          <p:nvPr/>
        </p:nvSpPr>
        <p:spPr>
          <a:xfrm>
            <a:off x="7680960" y="2962656"/>
            <a:ext cx="146304" cy="1036320"/>
          </a:xfrm>
          <a:prstGeom prst="roundRect">
            <a:avLst>
              <a:gd name="adj" fmla="val 41667"/>
            </a:avLst>
          </a:prstGeom>
          <a:solidFill>
            <a:srgbClr val="0D9488"/>
          </a:solidFill>
          <a:ln/>
        </p:spPr>
      </p:sp>
      <p:sp>
        <p:nvSpPr>
          <p:cNvPr id="12" name="Text 9"/>
          <p:cNvSpPr/>
          <p:nvPr/>
        </p:nvSpPr>
        <p:spPr>
          <a:xfrm>
            <a:off x="8022336" y="3060192"/>
            <a:ext cx="1706880" cy="365760"/>
          </a:xfrm>
          <a:prstGeom prst="rect">
            <a:avLst/>
          </a:prstGeom>
          <a:noFill/>
          <a:ln/>
        </p:spPr>
        <p:txBody>
          <a:bodyPr wrap="square" lIns="0" tIns="0" rIns="0" bIns="0" rtlCol="0" anchor="ctr"/>
          <a:lstStyle/>
          <a:p>
            <a:r>
              <a:rPr lang="en-US" sz="1467" b="1" dirty="0">
                <a:solidFill>
                  <a:srgbClr val="0D9488"/>
                </a:solidFill>
                <a:latin typeface="Calibri" pitchFamily="34" charset="0"/>
                <a:ea typeface="Calibri" pitchFamily="34" charset="-122"/>
                <a:cs typeface="Calibri" pitchFamily="34" charset="-120"/>
              </a:rPr>
              <a:t>Global Fund</a:t>
            </a:r>
            <a:endParaRPr lang="en-US" sz="1467" dirty="0"/>
          </a:p>
        </p:txBody>
      </p:sp>
      <p:sp>
        <p:nvSpPr>
          <p:cNvPr id="13" name="Text 10"/>
          <p:cNvSpPr/>
          <p:nvPr/>
        </p:nvSpPr>
        <p:spPr>
          <a:xfrm>
            <a:off x="9814560" y="3060192"/>
            <a:ext cx="1889760" cy="365760"/>
          </a:xfrm>
          <a:prstGeom prst="rect">
            <a:avLst/>
          </a:prstGeom>
          <a:noFill/>
          <a:ln/>
        </p:spPr>
        <p:txBody>
          <a:bodyPr wrap="square" lIns="0" tIns="0" rIns="0" bIns="0" rtlCol="0" anchor="ctr"/>
          <a:lstStyle/>
          <a:p>
            <a:pPr algn="r"/>
            <a:r>
              <a:rPr lang="en-US" sz="1733" b="1" dirty="0">
                <a:solidFill>
                  <a:srgbClr val="334155"/>
                </a:solidFill>
                <a:latin typeface="Calibri" pitchFamily="34" charset="0"/>
                <a:ea typeface="Calibri" pitchFamily="34" charset="-122"/>
                <a:cs typeface="Calibri" pitchFamily="34" charset="-120"/>
              </a:rPr>
              <a:t>~$4B/yr</a:t>
            </a:r>
            <a:endParaRPr lang="en-US" sz="1733" dirty="0"/>
          </a:p>
        </p:txBody>
      </p:sp>
      <p:sp>
        <p:nvSpPr>
          <p:cNvPr id="14" name="Text 11"/>
          <p:cNvSpPr/>
          <p:nvPr/>
        </p:nvSpPr>
        <p:spPr>
          <a:xfrm>
            <a:off x="8022336" y="3474720"/>
            <a:ext cx="3657600" cy="341376"/>
          </a:xfrm>
          <a:prstGeom prst="rect">
            <a:avLst/>
          </a:prstGeom>
          <a:noFill/>
          <a:ln/>
        </p:spPr>
        <p:txBody>
          <a:bodyPr wrap="square" lIns="0" tIns="0" rIns="0" bIns="0" rtlCol="0" anchor="ctr"/>
          <a:lstStyle/>
          <a:p>
            <a:r>
              <a:rPr lang="en-US" sz="1200" dirty="0">
                <a:latin typeface="Calibri" pitchFamily="34" charset="0"/>
                <a:ea typeface="Calibri" pitchFamily="34" charset="-122"/>
                <a:cs typeface="Calibri" pitchFamily="34" charset="-120"/>
              </a:rPr>
              <a:t>Multilateral grants</a:t>
            </a:r>
            <a:endParaRPr lang="en-US" sz="1200" dirty="0"/>
          </a:p>
        </p:txBody>
      </p:sp>
      <p:sp>
        <p:nvSpPr>
          <p:cNvPr id="15" name="Shape 12"/>
          <p:cNvSpPr/>
          <p:nvPr/>
        </p:nvSpPr>
        <p:spPr>
          <a:xfrm>
            <a:off x="7680960" y="4157472"/>
            <a:ext cx="4145280" cy="1036320"/>
          </a:xfrm>
          <a:prstGeom prst="roundRect">
            <a:avLst>
              <a:gd name="adj" fmla="val 1176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6" name="Shape 13"/>
          <p:cNvSpPr/>
          <p:nvPr/>
        </p:nvSpPr>
        <p:spPr>
          <a:xfrm>
            <a:off x="7680960" y="4157472"/>
            <a:ext cx="146304" cy="1036320"/>
          </a:xfrm>
          <a:prstGeom prst="roundRect">
            <a:avLst>
              <a:gd name="adj" fmla="val 41667"/>
            </a:avLst>
          </a:prstGeom>
          <a:solidFill>
            <a:srgbClr val="D97706"/>
          </a:solidFill>
          <a:ln/>
        </p:spPr>
      </p:sp>
      <p:sp>
        <p:nvSpPr>
          <p:cNvPr id="17" name="Text 14"/>
          <p:cNvSpPr/>
          <p:nvPr/>
        </p:nvSpPr>
        <p:spPr>
          <a:xfrm>
            <a:off x="8022336" y="4255008"/>
            <a:ext cx="1706880" cy="365760"/>
          </a:xfrm>
          <a:prstGeom prst="rect">
            <a:avLst/>
          </a:prstGeom>
          <a:noFill/>
          <a:ln/>
        </p:spPr>
        <p:txBody>
          <a:bodyPr wrap="square" lIns="0" tIns="0" rIns="0" bIns="0" rtlCol="0" anchor="ctr"/>
          <a:lstStyle/>
          <a:p>
            <a:r>
              <a:rPr lang="en-US" sz="1467" b="1" dirty="0">
                <a:solidFill>
                  <a:srgbClr val="D97706"/>
                </a:solidFill>
                <a:latin typeface="Calibri" pitchFamily="34" charset="0"/>
                <a:ea typeface="Calibri" pitchFamily="34" charset="-122"/>
                <a:cs typeface="Calibri" pitchFamily="34" charset="-120"/>
              </a:rPr>
              <a:t>Domestic</a:t>
            </a:r>
            <a:endParaRPr lang="en-US" sz="1467" dirty="0"/>
          </a:p>
        </p:txBody>
      </p:sp>
      <p:sp>
        <p:nvSpPr>
          <p:cNvPr id="18" name="Text 15"/>
          <p:cNvSpPr/>
          <p:nvPr/>
        </p:nvSpPr>
        <p:spPr>
          <a:xfrm>
            <a:off x="9814560" y="4255008"/>
            <a:ext cx="1889760" cy="365760"/>
          </a:xfrm>
          <a:prstGeom prst="rect">
            <a:avLst/>
          </a:prstGeom>
          <a:noFill/>
          <a:ln/>
        </p:spPr>
        <p:txBody>
          <a:bodyPr wrap="square" lIns="0" tIns="0" rIns="0" bIns="0" rtlCol="0" anchor="ctr"/>
          <a:lstStyle/>
          <a:p>
            <a:pPr algn="r"/>
            <a:r>
              <a:rPr lang="en-US" sz="1733" b="1" dirty="0">
                <a:solidFill>
                  <a:srgbClr val="334155"/>
                </a:solidFill>
                <a:latin typeface="Calibri" pitchFamily="34" charset="0"/>
                <a:ea typeface="Calibri" pitchFamily="34" charset="-122"/>
                <a:cs typeface="Calibri" pitchFamily="34" charset="-120"/>
              </a:rPr>
              <a:t>Rising</a:t>
            </a:r>
            <a:endParaRPr lang="en-US" sz="1733" dirty="0"/>
          </a:p>
        </p:txBody>
      </p:sp>
      <p:sp>
        <p:nvSpPr>
          <p:cNvPr id="19" name="Text 16"/>
          <p:cNvSpPr/>
          <p:nvPr/>
        </p:nvSpPr>
        <p:spPr>
          <a:xfrm>
            <a:off x="8022336" y="4669536"/>
            <a:ext cx="3657600" cy="341376"/>
          </a:xfrm>
          <a:prstGeom prst="rect">
            <a:avLst/>
          </a:prstGeom>
          <a:noFill/>
          <a:ln/>
        </p:spPr>
        <p:txBody>
          <a:bodyPr wrap="square" lIns="0" tIns="0" rIns="0" bIns="0" rtlCol="0" anchor="ctr"/>
          <a:lstStyle/>
          <a:p>
            <a:r>
              <a:rPr lang="en-US" sz="1200" dirty="0">
                <a:latin typeface="Calibri" pitchFamily="34" charset="0"/>
                <a:ea typeface="Calibri" pitchFamily="34" charset="-122"/>
                <a:cs typeface="Calibri" pitchFamily="34" charset="-120"/>
              </a:rPr>
              <a:t>LMICs averaging 57% of total</a:t>
            </a:r>
            <a:endParaRPr lang="en-US" sz="1200" dirty="0"/>
          </a:p>
        </p:txBody>
      </p:sp>
      <p:sp>
        <p:nvSpPr>
          <p:cNvPr id="20" name="Shape 17"/>
          <p:cNvSpPr/>
          <p:nvPr/>
        </p:nvSpPr>
        <p:spPr>
          <a:xfrm>
            <a:off x="7680960" y="5352288"/>
            <a:ext cx="4145280" cy="1036320"/>
          </a:xfrm>
          <a:prstGeom prst="roundRect">
            <a:avLst>
              <a:gd name="adj" fmla="val 1176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1" name="Shape 18"/>
          <p:cNvSpPr/>
          <p:nvPr/>
        </p:nvSpPr>
        <p:spPr>
          <a:xfrm>
            <a:off x="7680960" y="5352288"/>
            <a:ext cx="146304" cy="1036320"/>
          </a:xfrm>
          <a:prstGeom prst="roundRect">
            <a:avLst>
              <a:gd name="adj" fmla="val 41667"/>
            </a:avLst>
          </a:prstGeom>
          <a:solidFill>
            <a:srgbClr val="334155"/>
          </a:solidFill>
          <a:ln/>
        </p:spPr>
      </p:sp>
      <p:sp>
        <p:nvSpPr>
          <p:cNvPr id="22" name="Text 19"/>
          <p:cNvSpPr/>
          <p:nvPr/>
        </p:nvSpPr>
        <p:spPr>
          <a:xfrm>
            <a:off x="8022336" y="5449824"/>
            <a:ext cx="1706880" cy="365760"/>
          </a:xfrm>
          <a:prstGeom prst="rect">
            <a:avLst/>
          </a:prstGeom>
          <a:noFill/>
          <a:ln/>
        </p:spPr>
        <p:txBody>
          <a:bodyPr wrap="square" lIns="0" tIns="0" rIns="0" bIns="0" rtlCol="0" anchor="ctr"/>
          <a:lstStyle/>
          <a:p>
            <a:r>
              <a:rPr lang="en-US" sz="1467" b="1" dirty="0">
                <a:solidFill>
                  <a:srgbClr val="334155"/>
                </a:solidFill>
                <a:latin typeface="Calibri" pitchFamily="34" charset="0"/>
                <a:ea typeface="Calibri" pitchFamily="34" charset="-122"/>
                <a:cs typeface="Calibri" pitchFamily="34" charset="-120"/>
              </a:rPr>
              <a:t>Key trend</a:t>
            </a:r>
            <a:endParaRPr lang="en-US" sz="1467" dirty="0"/>
          </a:p>
        </p:txBody>
      </p:sp>
      <p:sp>
        <p:nvSpPr>
          <p:cNvPr id="23" name="Text 20"/>
          <p:cNvSpPr/>
          <p:nvPr/>
        </p:nvSpPr>
        <p:spPr>
          <a:xfrm>
            <a:off x="9814560" y="5449824"/>
            <a:ext cx="1889760" cy="365760"/>
          </a:xfrm>
          <a:prstGeom prst="rect">
            <a:avLst/>
          </a:prstGeom>
          <a:noFill/>
          <a:ln/>
        </p:spPr>
        <p:txBody>
          <a:bodyPr wrap="square" lIns="0" tIns="0" rIns="0" bIns="0" rtlCol="0" anchor="ctr"/>
          <a:lstStyle/>
          <a:p>
            <a:pPr algn="r"/>
            <a:r>
              <a:rPr lang="en-US" sz="1733" b="1" dirty="0">
                <a:solidFill>
                  <a:srgbClr val="334155"/>
                </a:solidFill>
                <a:latin typeface="Calibri" pitchFamily="34" charset="0"/>
                <a:ea typeface="Calibri" pitchFamily="34" charset="-122"/>
                <a:cs typeface="Calibri" pitchFamily="34" charset="-120"/>
              </a:rPr>
              <a:t>Plateau</a:t>
            </a:r>
            <a:endParaRPr lang="en-US" sz="1733" dirty="0"/>
          </a:p>
        </p:txBody>
      </p:sp>
      <p:sp>
        <p:nvSpPr>
          <p:cNvPr id="24" name="Text 21"/>
          <p:cNvSpPr/>
          <p:nvPr/>
        </p:nvSpPr>
        <p:spPr>
          <a:xfrm>
            <a:off x="8022336" y="5864352"/>
            <a:ext cx="3657600" cy="341376"/>
          </a:xfrm>
          <a:prstGeom prst="rect">
            <a:avLst/>
          </a:prstGeom>
          <a:noFill/>
          <a:ln/>
        </p:spPr>
        <p:txBody>
          <a:bodyPr wrap="square" lIns="0" tIns="0" rIns="0" bIns="0" rtlCol="0" anchor="ctr"/>
          <a:lstStyle/>
          <a:p>
            <a:r>
              <a:rPr lang="en-US" sz="1200" dirty="0">
                <a:latin typeface="Calibri" pitchFamily="34" charset="0"/>
                <a:ea typeface="Calibri" pitchFamily="34" charset="-122"/>
                <a:cs typeface="Calibri" pitchFamily="34" charset="-120"/>
              </a:rPr>
              <a:t>Flat since 2017; real decline adj. for inflation</a:t>
            </a:r>
            <a:endParaRPr lang="en-US" sz="1200" dirty="0"/>
          </a:p>
        </p:txBody>
      </p:sp>
      <p:sp>
        <p:nvSpPr>
          <p:cNvPr id="25" name="Text 22"/>
          <p:cNvSpPr/>
          <p:nvPr/>
        </p:nvSpPr>
        <p:spPr>
          <a:xfrm>
            <a:off x="609600" y="6339840"/>
            <a:ext cx="10972800" cy="304800"/>
          </a:xfrm>
          <a:prstGeom prst="rect">
            <a:avLst/>
          </a:prstGeom>
          <a:noFill/>
          <a:ln/>
        </p:spPr>
        <p:txBody>
          <a:bodyPr wrap="square" lIns="0" tIns="0" rIns="0" bIns="0" rtlCol="0" anchor="ctr"/>
          <a:lstStyle/>
          <a:p>
            <a:r>
              <a:rPr lang="en-US" sz="1067" i="1" dirty="0">
                <a:solidFill>
                  <a:srgbClr val="94A3B8"/>
                </a:solidFill>
                <a:latin typeface="Calibri" pitchFamily="34" charset="0"/>
                <a:ea typeface="Calibri" pitchFamily="34" charset="-122"/>
                <a:cs typeface="Calibri" pitchFamily="34" charset="-120"/>
              </a:rPr>
              <a:t>Source: UNAIDS Financial Dashboard 2023; PEPFAR SIMS Reports</a:t>
            </a:r>
            <a:endParaRPr lang="en-US" sz="106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978429" y="426720"/>
            <a:ext cx="10213571" cy="670560"/>
          </a:xfrm>
          <a:prstGeom prst="rect">
            <a:avLst/>
          </a:prstGeom>
          <a:noFill/>
          <a:ln/>
        </p:spPr>
        <p:txBody>
          <a:bodyPr wrap="square" lIns="0" tIns="0" rIns="0" bIns="0" rtlCol="0" anchor="ctr"/>
          <a:lstStyle/>
          <a:p>
            <a:r>
              <a:rPr lang="en-US" sz="3600" dirty="0">
                <a:solidFill>
                  <a:schemeClr val="tx2"/>
                </a:solidFill>
                <a:latin typeface="Century Gothic" panose="020B0502020202020204" pitchFamily="34" charset="0"/>
                <a:ea typeface="Calibri" pitchFamily="34" charset="-122"/>
                <a:cs typeface="Calibri" pitchFamily="34" charset="-120"/>
              </a:rPr>
              <a:t>Converging forces driving HIV  financing  shift</a:t>
            </a:r>
            <a:endParaRPr lang="en-US" sz="3600" dirty="0">
              <a:solidFill>
                <a:schemeClr val="tx2"/>
              </a:solidFill>
              <a:latin typeface="Century Gothic" panose="020B0502020202020204" pitchFamily="34" charset="0"/>
            </a:endParaRPr>
          </a:p>
        </p:txBody>
      </p:sp>
      <p:sp>
        <p:nvSpPr>
          <p:cNvPr id="4" name="Shape 2"/>
          <p:cNvSpPr/>
          <p:nvPr/>
        </p:nvSpPr>
        <p:spPr>
          <a:xfrm>
            <a:off x="609600" y="1767840"/>
            <a:ext cx="5425440" cy="2133600"/>
          </a:xfrm>
          <a:prstGeom prst="roundRect">
            <a:avLst>
              <a:gd name="adj" fmla="val 6857"/>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5" name="Shape 3"/>
          <p:cNvSpPr/>
          <p:nvPr/>
        </p:nvSpPr>
        <p:spPr>
          <a:xfrm>
            <a:off x="853440" y="1950720"/>
            <a:ext cx="731520" cy="731520"/>
          </a:xfrm>
          <a:prstGeom prst="ellipse">
            <a:avLst/>
          </a:prstGeom>
          <a:solidFill>
            <a:srgbClr val="0B6E6A"/>
          </a:solidFill>
          <a:ln/>
        </p:spPr>
      </p:sp>
      <p:pic>
        <p:nvPicPr>
          <p:cNvPr id="6" name="Image 0" descr="preencoded.png"/>
          <p:cNvPicPr>
            <a:picLocks noChangeAspect="1"/>
          </p:cNvPicPr>
          <p:nvPr/>
        </p:nvPicPr>
        <p:blipFill>
          <a:blip r:embed="rId3"/>
          <a:stretch>
            <a:fillRect/>
          </a:stretch>
        </p:blipFill>
        <p:spPr>
          <a:xfrm>
            <a:off x="987552" y="2105473"/>
            <a:ext cx="512064" cy="512064"/>
          </a:xfrm>
          <a:prstGeom prst="rect">
            <a:avLst/>
          </a:prstGeom>
        </p:spPr>
      </p:pic>
      <p:sp>
        <p:nvSpPr>
          <p:cNvPr id="7" name="Text 4"/>
          <p:cNvSpPr/>
          <p:nvPr/>
        </p:nvSpPr>
        <p:spPr>
          <a:xfrm>
            <a:off x="1828800" y="2072640"/>
            <a:ext cx="4023360" cy="487680"/>
          </a:xfrm>
          <a:prstGeom prst="rect">
            <a:avLst/>
          </a:prstGeom>
          <a:noFill/>
          <a:ln/>
        </p:spPr>
        <p:txBody>
          <a:bodyPr wrap="square" lIns="0" tIns="0" rIns="0" bIns="0" rtlCol="0" anchor="ctr"/>
          <a:lstStyle/>
          <a:p>
            <a:r>
              <a:rPr lang="en-US" sz="2000" dirty="0">
                <a:solidFill>
                  <a:srgbClr val="0B6E6A"/>
                </a:solidFill>
                <a:latin typeface="Calibri" pitchFamily="34" charset="0"/>
                <a:ea typeface="Calibri" pitchFamily="34" charset="-122"/>
                <a:cs typeface="Calibri" pitchFamily="34" charset="-120"/>
              </a:rPr>
              <a:t>Donor Fiscal Pressure</a:t>
            </a:r>
            <a:endParaRPr lang="en-US" sz="2000" dirty="0"/>
          </a:p>
        </p:txBody>
      </p:sp>
      <p:sp>
        <p:nvSpPr>
          <p:cNvPr id="8" name="Text 5"/>
          <p:cNvSpPr/>
          <p:nvPr/>
        </p:nvSpPr>
        <p:spPr>
          <a:xfrm>
            <a:off x="877824" y="2682240"/>
            <a:ext cx="4998720" cy="10363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PEPFAR l budget cuts</a:t>
            </a:r>
          </a:p>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 Global Fund replenishments increasingly competitive.</a:t>
            </a:r>
          </a:p>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Real-terms HIV financing has declined since 2017</a:t>
            </a:r>
            <a:endParaRPr lang="en-US" sz="1600" dirty="0"/>
          </a:p>
        </p:txBody>
      </p:sp>
      <p:sp>
        <p:nvSpPr>
          <p:cNvPr id="9" name="Shape 6"/>
          <p:cNvSpPr/>
          <p:nvPr/>
        </p:nvSpPr>
        <p:spPr>
          <a:xfrm>
            <a:off x="6400800" y="1786128"/>
            <a:ext cx="5425440" cy="2133600"/>
          </a:xfrm>
          <a:prstGeom prst="roundRect">
            <a:avLst>
              <a:gd name="adj" fmla="val 6857"/>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0" name="Shape 7"/>
          <p:cNvSpPr/>
          <p:nvPr/>
        </p:nvSpPr>
        <p:spPr>
          <a:xfrm>
            <a:off x="6669024" y="2133600"/>
            <a:ext cx="731520" cy="731520"/>
          </a:xfrm>
          <a:prstGeom prst="ellipse">
            <a:avLst/>
          </a:prstGeom>
          <a:solidFill>
            <a:srgbClr val="1E3A5F"/>
          </a:solidFill>
          <a:ln/>
        </p:spPr>
      </p:sp>
      <p:pic>
        <p:nvPicPr>
          <p:cNvPr id="11" name="Image 1" descr="preencoded.png"/>
          <p:cNvPicPr>
            <a:picLocks noChangeAspect="1"/>
          </p:cNvPicPr>
          <p:nvPr/>
        </p:nvPicPr>
        <p:blipFill>
          <a:blip r:embed="rId4"/>
          <a:stretch>
            <a:fillRect/>
          </a:stretch>
        </p:blipFill>
        <p:spPr>
          <a:xfrm>
            <a:off x="6778752" y="2231136"/>
            <a:ext cx="512064" cy="512064"/>
          </a:xfrm>
          <a:prstGeom prst="rect">
            <a:avLst/>
          </a:prstGeom>
        </p:spPr>
      </p:pic>
      <p:sp>
        <p:nvSpPr>
          <p:cNvPr id="12" name="Text 8"/>
          <p:cNvSpPr/>
          <p:nvPr/>
        </p:nvSpPr>
        <p:spPr>
          <a:xfrm>
            <a:off x="7620000" y="2187671"/>
            <a:ext cx="4023360" cy="487680"/>
          </a:xfrm>
          <a:prstGeom prst="rect">
            <a:avLst/>
          </a:prstGeom>
          <a:noFill/>
          <a:ln/>
        </p:spPr>
        <p:txBody>
          <a:bodyPr wrap="square" lIns="0" tIns="0" rIns="0" bIns="0" rtlCol="0" anchor="ctr"/>
          <a:lstStyle/>
          <a:p>
            <a:r>
              <a:rPr lang="en-US" sz="2000" dirty="0">
                <a:solidFill>
                  <a:srgbClr val="1E3A5F"/>
                </a:solidFill>
                <a:latin typeface="Calibri" pitchFamily="34" charset="0"/>
                <a:ea typeface="Calibri" pitchFamily="34" charset="-122"/>
                <a:cs typeface="Calibri" pitchFamily="34" charset="-120"/>
              </a:rPr>
              <a:t>Sustainability Frameworks</a:t>
            </a:r>
            <a:endParaRPr lang="en-US" sz="2000" dirty="0"/>
          </a:p>
        </p:txBody>
      </p:sp>
      <p:sp>
        <p:nvSpPr>
          <p:cNvPr id="13" name="Text 9"/>
          <p:cNvSpPr/>
          <p:nvPr/>
        </p:nvSpPr>
        <p:spPr>
          <a:xfrm>
            <a:off x="6669024" y="2798064"/>
            <a:ext cx="5157216" cy="10363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UNAIDS, WHO and the World Bank have made domestic financing a priority</a:t>
            </a:r>
          </a:p>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 Countries face graduated co-financing requirements</a:t>
            </a:r>
            <a:endParaRPr lang="en-US" sz="1600" dirty="0"/>
          </a:p>
        </p:txBody>
      </p:sp>
      <p:sp>
        <p:nvSpPr>
          <p:cNvPr id="14" name="Shape 10"/>
          <p:cNvSpPr/>
          <p:nvPr/>
        </p:nvSpPr>
        <p:spPr>
          <a:xfrm>
            <a:off x="609600" y="4145280"/>
            <a:ext cx="5425440" cy="2133600"/>
          </a:xfrm>
          <a:prstGeom prst="roundRect">
            <a:avLst>
              <a:gd name="adj" fmla="val 6857"/>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5" name="Shape 11"/>
          <p:cNvSpPr/>
          <p:nvPr/>
        </p:nvSpPr>
        <p:spPr>
          <a:xfrm>
            <a:off x="877824" y="4511040"/>
            <a:ext cx="731520" cy="731520"/>
          </a:xfrm>
          <a:prstGeom prst="ellipse">
            <a:avLst/>
          </a:prstGeom>
          <a:solidFill>
            <a:srgbClr val="0D9488"/>
          </a:solidFill>
          <a:ln/>
        </p:spPr>
      </p:sp>
      <p:pic>
        <p:nvPicPr>
          <p:cNvPr id="16" name="Image 2" descr="preencoded.png"/>
          <p:cNvPicPr>
            <a:picLocks noChangeAspect="1"/>
          </p:cNvPicPr>
          <p:nvPr/>
        </p:nvPicPr>
        <p:blipFill>
          <a:blip r:embed="rId5"/>
          <a:stretch>
            <a:fillRect/>
          </a:stretch>
        </p:blipFill>
        <p:spPr>
          <a:xfrm>
            <a:off x="987552" y="4608576"/>
            <a:ext cx="512064" cy="512064"/>
          </a:xfrm>
          <a:prstGeom prst="rect">
            <a:avLst/>
          </a:prstGeom>
        </p:spPr>
      </p:pic>
      <p:sp>
        <p:nvSpPr>
          <p:cNvPr id="17" name="Text 12"/>
          <p:cNvSpPr/>
          <p:nvPr/>
        </p:nvSpPr>
        <p:spPr>
          <a:xfrm>
            <a:off x="1828800" y="4450080"/>
            <a:ext cx="4023360" cy="487680"/>
          </a:xfrm>
          <a:prstGeom prst="rect">
            <a:avLst/>
          </a:prstGeom>
          <a:noFill/>
          <a:ln/>
        </p:spPr>
        <p:txBody>
          <a:bodyPr wrap="square" lIns="0" tIns="0" rIns="0" bIns="0" rtlCol="0" anchor="ctr"/>
          <a:lstStyle/>
          <a:p>
            <a:r>
              <a:rPr lang="en-US" sz="2000" dirty="0">
                <a:solidFill>
                  <a:srgbClr val="0D9488"/>
                </a:solidFill>
                <a:latin typeface="Calibri" pitchFamily="34" charset="0"/>
                <a:ea typeface="Calibri" pitchFamily="34" charset="-122"/>
                <a:cs typeface="Calibri" pitchFamily="34" charset="-120"/>
              </a:rPr>
              <a:t>Geopolitical Volatility</a:t>
            </a:r>
            <a:endParaRPr lang="en-US" sz="2000" dirty="0"/>
          </a:p>
        </p:txBody>
      </p:sp>
      <p:sp>
        <p:nvSpPr>
          <p:cNvPr id="18" name="Text 13"/>
          <p:cNvSpPr/>
          <p:nvPr/>
        </p:nvSpPr>
        <p:spPr>
          <a:xfrm>
            <a:off x="877824" y="5059680"/>
            <a:ext cx="4998720" cy="10363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333" dirty="0">
                <a:latin typeface="Calibri" pitchFamily="34" charset="0"/>
                <a:ea typeface="Calibri" pitchFamily="34" charset="-122"/>
                <a:cs typeface="Calibri" pitchFamily="34" charset="-120"/>
              </a:rPr>
              <a:t>PEPFAR is subject to U.S. foreign policy shifts</a:t>
            </a:r>
          </a:p>
          <a:p>
            <a:pPr marL="742950" lvl="1" indent="-285750">
              <a:buFont typeface="Arial" panose="020B0604020202020204" pitchFamily="34" charset="0"/>
              <a:buChar char="•"/>
            </a:pPr>
            <a:r>
              <a:rPr lang="en-US" sz="1333" dirty="0">
                <a:latin typeface="Calibri" pitchFamily="34" charset="0"/>
                <a:ea typeface="Calibri" pitchFamily="34" charset="-122"/>
                <a:cs typeface="Calibri" pitchFamily="34" charset="-120"/>
              </a:rPr>
              <a:t> The 2025 funding disruptions demonstrated that bilateral aid cannot be treated as a permanent budget line</a:t>
            </a:r>
            <a:endParaRPr lang="en-US" sz="1333" dirty="0"/>
          </a:p>
        </p:txBody>
      </p:sp>
      <p:sp>
        <p:nvSpPr>
          <p:cNvPr id="19" name="Shape 14"/>
          <p:cNvSpPr/>
          <p:nvPr/>
        </p:nvSpPr>
        <p:spPr>
          <a:xfrm>
            <a:off x="6400800" y="4145280"/>
            <a:ext cx="5425440" cy="2133600"/>
          </a:xfrm>
          <a:prstGeom prst="roundRect">
            <a:avLst>
              <a:gd name="adj" fmla="val 6857"/>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0" name="Shape 15"/>
          <p:cNvSpPr/>
          <p:nvPr/>
        </p:nvSpPr>
        <p:spPr>
          <a:xfrm>
            <a:off x="6669024" y="4511040"/>
            <a:ext cx="731520" cy="731520"/>
          </a:xfrm>
          <a:prstGeom prst="ellipse">
            <a:avLst/>
          </a:prstGeom>
          <a:solidFill>
            <a:srgbClr val="D97706"/>
          </a:solidFill>
          <a:ln/>
        </p:spPr>
      </p:sp>
      <p:pic>
        <p:nvPicPr>
          <p:cNvPr id="21" name="Image 3" descr="preencoded.png"/>
          <p:cNvPicPr>
            <a:picLocks noChangeAspect="1"/>
          </p:cNvPicPr>
          <p:nvPr/>
        </p:nvPicPr>
        <p:blipFill>
          <a:blip r:embed="rId6"/>
          <a:stretch>
            <a:fillRect/>
          </a:stretch>
        </p:blipFill>
        <p:spPr>
          <a:xfrm>
            <a:off x="6778752" y="4608576"/>
            <a:ext cx="512064" cy="512064"/>
          </a:xfrm>
          <a:prstGeom prst="rect">
            <a:avLst/>
          </a:prstGeom>
        </p:spPr>
      </p:pic>
      <p:sp>
        <p:nvSpPr>
          <p:cNvPr id="22" name="Text 16"/>
          <p:cNvSpPr/>
          <p:nvPr/>
        </p:nvSpPr>
        <p:spPr>
          <a:xfrm>
            <a:off x="7620000" y="4450080"/>
            <a:ext cx="4023360" cy="487680"/>
          </a:xfrm>
          <a:prstGeom prst="rect">
            <a:avLst/>
          </a:prstGeom>
          <a:noFill/>
          <a:ln/>
        </p:spPr>
        <p:txBody>
          <a:bodyPr wrap="square" lIns="0" tIns="0" rIns="0" bIns="0" rtlCol="0" anchor="ctr"/>
          <a:lstStyle/>
          <a:p>
            <a:r>
              <a:rPr lang="en-US" sz="2000" dirty="0">
                <a:solidFill>
                  <a:srgbClr val="D97706"/>
                </a:solidFill>
                <a:latin typeface="Calibri" pitchFamily="34" charset="0"/>
                <a:ea typeface="Calibri" pitchFamily="34" charset="-122"/>
                <a:cs typeface="Calibri" pitchFamily="34" charset="-120"/>
              </a:rPr>
              <a:t>Programme Maturity</a:t>
            </a:r>
            <a:endParaRPr lang="en-US" sz="2000" dirty="0"/>
          </a:p>
        </p:txBody>
      </p:sp>
      <p:sp>
        <p:nvSpPr>
          <p:cNvPr id="23" name="Text 17"/>
          <p:cNvSpPr/>
          <p:nvPr/>
        </p:nvSpPr>
        <p:spPr>
          <a:xfrm>
            <a:off x="6534912" y="5163312"/>
            <a:ext cx="5425440" cy="10363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HIV programmes in high-burden countries have reached scale</a:t>
            </a:r>
          </a:p>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.Advocates argue that long-term sustainability — not continued donor dependence — is the next milestone of success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987552" y="239407"/>
            <a:ext cx="10972800"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Geographical Shifts and Equity Gaps:</a:t>
            </a:r>
          </a:p>
          <a:p>
            <a:pPr algn="ctr"/>
            <a:r>
              <a:rPr lang="en-US" sz="3200" dirty="0">
                <a:solidFill>
                  <a:schemeClr val="tx2"/>
                </a:solidFill>
                <a:latin typeface="Century Gothic" panose="020B0502020202020204" pitchFamily="34" charset="0"/>
                <a:ea typeface="Calibri" pitchFamily="34" charset="-122"/>
                <a:cs typeface="Calibri" pitchFamily="34" charset="-120"/>
              </a:rPr>
              <a:t>Rising epidemics in new regions and KPs  left behind</a:t>
            </a:r>
            <a:endParaRPr lang="en-US" sz="3200" dirty="0">
              <a:solidFill>
                <a:schemeClr val="tx2"/>
              </a:solidFill>
              <a:latin typeface="Century Gothic" panose="020B0502020202020204" pitchFamily="34" charset="0"/>
            </a:endParaRPr>
          </a:p>
        </p:txBody>
      </p:sp>
      <p:sp>
        <p:nvSpPr>
          <p:cNvPr id="4" name="Shape 2"/>
          <p:cNvSpPr/>
          <p:nvPr/>
        </p:nvSpPr>
        <p:spPr>
          <a:xfrm>
            <a:off x="609600" y="1682496"/>
            <a:ext cx="3596640" cy="902356"/>
          </a:xfrm>
          <a:prstGeom prst="roundRect">
            <a:avLst>
              <a:gd name="adj" fmla="val 11364"/>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5" name="Text 3"/>
          <p:cNvSpPr/>
          <p:nvPr/>
        </p:nvSpPr>
        <p:spPr>
          <a:xfrm>
            <a:off x="609600" y="1731264"/>
            <a:ext cx="3596640" cy="609600"/>
          </a:xfrm>
          <a:prstGeom prst="rect">
            <a:avLst/>
          </a:prstGeom>
          <a:noFill/>
          <a:ln/>
        </p:spPr>
        <p:txBody>
          <a:bodyPr wrap="square" lIns="0" tIns="0" rIns="0" bIns="0" rtlCol="0" anchor="ctr"/>
          <a:lstStyle/>
          <a:p>
            <a:pPr algn="ctr"/>
            <a:r>
              <a:rPr lang="en-US" sz="3733" b="1" dirty="0">
                <a:solidFill>
                  <a:srgbClr val="0B6E6A"/>
                </a:solidFill>
                <a:latin typeface="Calibri" pitchFamily="34" charset="0"/>
                <a:ea typeface="Calibri" pitchFamily="34" charset="-122"/>
                <a:cs typeface="Calibri" pitchFamily="34" charset="-120"/>
              </a:rPr>
              <a:t>40.8M</a:t>
            </a:r>
            <a:endParaRPr lang="en-US" sz="3733" dirty="0"/>
          </a:p>
        </p:txBody>
      </p:sp>
      <p:sp>
        <p:nvSpPr>
          <p:cNvPr id="6" name="Text 4"/>
          <p:cNvSpPr/>
          <p:nvPr/>
        </p:nvSpPr>
        <p:spPr>
          <a:xfrm>
            <a:off x="731520" y="2316480"/>
            <a:ext cx="3352800" cy="390144"/>
          </a:xfrm>
          <a:prstGeom prst="rect">
            <a:avLst/>
          </a:prstGeom>
          <a:noFill/>
          <a:ln/>
        </p:spPr>
        <p:txBody>
          <a:bodyPr wrap="square" lIns="0" tIns="0" rIns="0" bIns="0" rtlCol="0" anchor="ctr"/>
          <a:lstStyle/>
          <a:p>
            <a:pPr algn="ctr"/>
            <a:r>
              <a:rPr lang="en-US" sz="1133" dirty="0">
                <a:latin typeface="Calibri" pitchFamily="34" charset="0"/>
                <a:ea typeface="Calibri" pitchFamily="34" charset="-122"/>
                <a:cs typeface="Calibri" pitchFamily="34" charset="-120"/>
              </a:rPr>
              <a:t>PLHIV in 2024</a:t>
            </a:r>
            <a:endParaRPr lang="en-US" sz="1133" dirty="0"/>
          </a:p>
        </p:txBody>
      </p:sp>
      <p:sp>
        <p:nvSpPr>
          <p:cNvPr id="7" name="Shape 5"/>
          <p:cNvSpPr/>
          <p:nvPr/>
        </p:nvSpPr>
        <p:spPr>
          <a:xfrm>
            <a:off x="4486656" y="1649704"/>
            <a:ext cx="3596640" cy="902356"/>
          </a:xfrm>
          <a:prstGeom prst="roundRect">
            <a:avLst>
              <a:gd name="adj" fmla="val 11364"/>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8" name="Text 6"/>
          <p:cNvSpPr/>
          <p:nvPr/>
        </p:nvSpPr>
        <p:spPr>
          <a:xfrm>
            <a:off x="4486656" y="1741508"/>
            <a:ext cx="3596640" cy="599355"/>
          </a:xfrm>
          <a:prstGeom prst="rect">
            <a:avLst/>
          </a:prstGeom>
          <a:noFill/>
          <a:ln/>
        </p:spPr>
        <p:txBody>
          <a:bodyPr wrap="square" lIns="0" tIns="0" rIns="0" bIns="0" rtlCol="0" anchor="ctr"/>
          <a:lstStyle/>
          <a:p>
            <a:pPr algn="ctr"/>
            <a:r>
              <a:rPr lang="en-US" sz="3733" b="1" dirty="0">
                <a:solidFill>
                  <a:srgbClr val="16A34A"/>
                </a:solidFill>
                <a:latin typeface="Calibri" pitchFamily="34" charset="0"/>
                <a:ea typeface="Calibri" pitchFamily="34" charset="-122"/>
                <a:cs typeface="Calibri" pitchFamily="34" charset="-120"/>
              </a:rPr>
              <a:t>-40%</a:t>
            </a:r>
            <a:endParaRPr lang="en-US" sz="3733" dirty="0"/>
          </a:p>
        </p:txBody>
      </p:sp>
      <p:sp>
        <p:nvSpPr>
          <p:cNvPr id="9" name="Text 7"/>
          <p:cNvSpPr/>
          <p:nvPr/>
        </p:nvSpPr>
        <p:spPr>
          <a:xfrm>
            <a:off x="4599294" y="2216004"/>
            <a:ext cx="3352800" cy="390144"/>
          </a:xfrm>
          <a:prstGeom prst="rect">
            <a:avLst/>
          </a:prstGeom>
          <a:noFill/>
          <a:ln/>
        </p:spPr>
        <p:txBody>
          <a:bodyPr wrap="square" lIns="0" tIns="0" rIns="0" bIns="0" rtlCol="0" anchor="ctr"/>
          <a:lstStyle/>
          <a:p>
            <a:pPr algn="ctr"/>
            <a:r>
              <a:rPr lang="en-US" sz="1133" dirty="0">
                <a:latin typeface="Calibri" pitchFamily="34" charset="0"/>
                <a:ea typeface="Calibri" pitchFamily="34" charset="-122"/>
                <a:cs typeface="Calibri" pitchFamily="34" charset="-120"/>
              </a:rPr>
              <a:t>New acquisitions 2010–2023</a:t>
            </a:r>
            <a:endParaRPr lang="en-US" sz="1133" dirty="0"/>
          </a:p>
        </p:txBody>
      </p:sp>
      <p:sp>
        <p:nvSpPr>
          <p:cNvPr id="10" name="Shape 8"/>
          <p:cNvSpPr/>
          <p:nvPr/>
        </p:nvSpPr>
        <p:spPr>
          <a:xfrm>
            <a:off x="8361080" y="1625802"/>
            <a:ext cx="3596640" cy="980346"/>
          </a:xfrm>
          <a:prstGeom prst="roundRect">
            <a:avLst>
              <a:gd name="adj" fmla="val 11364"/>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1" name="Text 9"/>
          <p:cNvSpPr/>
          <p:nvPr/>
        </p:nvSpPr>
        <p:spPr>
          <a:xfrm>
            <a:off x="8363712" y="1731264"/>
            <a:ext cx="3596640" cy="609600"/>
          </a:xfrm>
          <a:prstGeom prst="rect">
            <a:avLst/>
          </a:prstGeom>
          <a:noFill/>
          <a:ln/>
        </p:spPr>
        <p:txBody>
          <a:bodyPr wrap="square" lIns="0" tIns="0" rIns="0" bIns="0" rtlCol="0" anchor="ctr"/>
          <a:lstStyle/>
          <a:p>
            <a:pPr algn="ctr"/>
            <a:r>
              <a:rPr lang="en-US" sz="3733" b="1" dirty="0">
                <a:solidFill>
                  <a:srgbClr val="DC2626"/>
                </a:solidFill>
                <a:latin typeface="Calibri" pitchFamily="34" charset="0"/>
                <a:ea typeface="Calibri" pitchFamily="34" charset="-122"/>
                <a:cs typeface="Calibri" pitchFamily="34" charset="-120"/>
              </a:rPr>
              <a:t>Rising</a:t>
            </a:r>
            <a:endParaRPr lang="en-US" sz="3733" dirty="0"/>
          </a:p>
        </p:txBody>
      </p:sp>
      <p:sp>
        <p:nvSpPr>
          <p:cNvPr id="12" name="Text 10"/>
          <p:cNvSpPr/>
          <p:nvPr/>
        </p:nvSpPr>
        <p:spPr>
          <a:xfrm>
            <a:off x="8485632" y="2316480"/>
            <a:ext cx="3352800" cy="332171"/>
          </a:xfrm>
          <a:prstGeom prst="rect">
            <a:avLst/>
          </a:prstGeom>
          <a:noFill/>
          <a:ln/>
        </p:spPr>
        <p:txBody>
          <a:bodyPr wrap="square" lIns="0" tIns="0" rIns="0" bIns="0" rtlCol="0" anchor="ctr"/>
          <a:lstStyle/>
          <a:p>
            <a:pPr algn="ctr"/>
            <a:r>
              <a:rPr lang="en-US" sz="1133" dirty="0">
                <a:latin typeface="Calibri" pitchFamily="34" charset="0"/>
                <a:ea typeface="Calibri" pitchFamily="34" charset="-122"/>
                <a:cs typeface="Calibri" pitchFamily="34" charset="-120"/>
              </a:rPr>
              <a:t>Epidemic in  certain regions</a:t>
            </a:r>
            <a:endParaRPr lang="en-US" sz="1133" dirty="0"/>
          </a:p>
        </p:txBody>
      </p:sp>
      <p:sp>
        <p:nvSpPr>
          <p:cNvPr id="17" name="Text 15"/>
          <p:cNvSpPr/>
          <p:nvPr/>
        </p:nvSpPr>
        <p:spPr>
          <a:xfrm>
            <a:off x="7540475" y="2751374"/>
            <a:ext cx="5059680" cy="341376"/>
          </a:xfrm>
          <a:prstGeom prst="rect">
            <a:avLst/>
          </a:prstGeom>
          <a:noFill/>
          <a:ln/>
        </p:spPr>
        <p:txBody>
          <a:bodyPr wrap="square" lIns="0" tIns="0" rIns="0" bIns="0" rtlCol="0" anchor="ctr"/>
          <a:lstStyle/>
          <a:p>
            <a:r>
              <a:rPr lang="en-US" sz="1333" b="1" dirty="0">
                <a:solidFill>
                  <a:srgbClr val="0B6E6A"/>
                </a:solidFill>
                <a:latin typeface="Calibri" pitchFamily="34" charset="0"/>
                <a:ea typeface="Calibri" pitchFamily="34" charset="-122"/>
                <a:cs typeface="Calibri" pitchFamily="34" charset="-120"/>
              </a:rPr>
              <a:t>Rising epidemics: new frontiers</a:t>
            </a:r>
            <a:endParaRPr lang="en-US" sz="1333" dirty="0"/>
          </a:p>
        </p:txBody>
      </p:sp>
      <p:sp>
        <p:nvSpPr>
          <p:cNvPr id="20" name="Text 18"/>
          <p:cNvSpPr/>
          <p:nvPr/>
        </p:nvSpPr>
        <p:spPr>
          <a:xfrm>
            <a:off x="7132320" y="5835754"/>
            <a:ext cx="5059680" cy="341376"/>
          </a:xfrm>
          <a:prstGeom prst="rect">
            <a:avLst/>
          </a:prstGeom>
          <a:noFill/>
          <a:ln/>
        </p:spPr>
        <p:txBody>
          <a:bodyPr wrap="square" lIns="0" tIns="0" rIns="0" bIns="0" rtlCol="0" anchor="ctr"/>
          <a:lstStyle/>
          <a:p>
            <a:r>
              <a:rPr lang="en-US" sz="1333" b="1" dirty="0">
                <a:solidFill>
                  <a:srgbClr val="0B6E6A"/>
                </a:solidFill>
                <a:latin typeface="Calibri" pitchFamily="34" charset="0"/>
                <a:ea typeface="Calibri" pitchFamily="34" charset="-122"/>
                <a:cs typeface="Calibri" pitchFamily="34" charset="-120"/>
              </a:rPr>
              <a:t>Criminalization compounds Risk and the Equity Imperative </a:t>
            </a:r>
            <a:endParaRPr lang="en-US" sz="1333" dirty="0"/>
          </a:p>
        </p:txBody>
      </p:sp>
      <p:sp>
        <p:nvSpPr>
          <p:cNvPr id="21" name="Text 19"/>
          <p:cNvSpPr/>
          <p:nvPr/>
        </p:nvSpPr>
        <p:spPr>
          <a:xfrm>
            <a:off x="6018137" y="6029367"/>
            <a:ext cx="6173863" cy="54864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133" dirty="0">
                <a:solidFill>
                  <a:srgbClr val="334155"/>
                </a:solidFill>
                <a:latin typeface="Calibri" pitchFamily="34" charset="0"/>
                <a:ea typeface="Calibri" pitchFamily="34" charset="-122"/>
                <a:cs typeface="Calibri" pitchFamily="34" charset="-120"/>
              </a:rPr>
              <a:t>Where same-sex relationships, drug use, or sex work are criminalised, Standalone community </a:t>
            </a:r>
            <a:r>
              <a:rPr lang="en-US" sz="1133" dirty="0" err="1">
                <a:solidFill>
                  <a:srgbClr val="334155"/>
                </a:solidFill>
                <a:latin typeface="Calibri" pitchFamily="34" charset="0"/>
                <a:ea typeface="Calibri" pitchFamily="34" charset="-122"/>
                <a:cs typeface="Calibri" pitchFamily="34" charset="-120"/>
              </a:rPr>
              <a:t>programmes</a:t>
            </a:r>
            <a:r>
              <a:rPr lang="en-US" sz="1133" dirty="0">
                <a:solidFill>
                  <a:srgbClr val="334155"/>
                </a:solidFill>
                <a:latin typeface="Calibri" pitchFamily="34" charset="0"/>
                <a:ea typeface="Calibri" pitchFamily="34" charset="-122"/>
                <a:cs typeface="Calibri" pitchFamily="34" charset="-120"/>
              </a:rPr>
              <a:t> remain the most ethical approach — yet rely entirely on external donors</a:t>
            </a:r>
          </a:p>
        </p:txBody>
      </p:sp>
      <p:sp>
        <p:nvSpPr>
          <p:cNvPr id="31" name="Text 29"/>
          <p:cNvSpPr/>
          <p:nvPr/>
        </p:nvSpPr>
        <p:spPr>
          <a:xfrm>
            <a:off x="3704429" y="6563256"/>
            <a:ext cx="10972800" cy="304800"/>
          </a:xfrm>
          <a:prstGeom prst="rect">
            <a:avLst/>
          </a:prstGeom>
          <a:noFill/>
          <a:ln/>
        </p:spPr>
        <p:txBody>
          <a:bodyPr wrap="square" lIns="0" tIns="0" rIns="0" bIns="0" rtlCol="0" anchor="ctr"/>
          <a:lstStyle/>
          <a:p>
            <a:r>
              <a:rPr lang="en-US" sz="1067" i="1" dirty="0">
                <a:solidFill>
                  <a:srgbClr val="94A3B8"/>
                </a:solidFill>
                <a:latin typeface="Calibri" pitchFamily="34" charset="0"/>
                <a:ea typeface="Calibri" pitchFamily="34" charset="-122"/>
                <a:cs typeface="Calibri" pitchFamily="34" charset="-120"/>
              </a:rPr>
              <a:t>Source: Ratevosian et al., JIAS 2026; UNAIDS Global AIDS Update 2024</a:t>
            </a:r>
            <a:endParaRPr lang="en-US" sz="1067" dirty="0"/>
          </a:p>
        </p:txBody>
      </p:sp>
      <p:graphicFrame>
        <p:nvGraphicFramePr>
          <p:cNvPr id="32" name="Chart 0">
            <a:extLst>
              <a:ext uri="{FF2B5EF4-FFF2-40B4-BE49-F238E27FC236}">
                <a16:creationId xmlns:a16="http://schemas.microsoft.com/office/drawing/2014/main" id="{A3846FC6-DC4E-EF03-C68D-42AF3F82E92A}"/>
              </a:ext>
            </a:extLst>
          </p:cNvPr>
          <p:cNvGraphicFramePr/>
          <p:nvPr>
            <p:extLst>
              <p:ext uri="{D42A27DB-BD31-4B8C-83A1-F6EECF244321}">
                <p14:modId xmlns:p14="http://schemas.microsoft.com/office/powerpoint/2010/main" val="2150897980"/>
              </p:ext>
            </p:extLst>
          </p:nvPr>
        </p:nvGraphicFramePr>
        <p:xfrm>
          <a:off x="5950455" y="3059610"/>
          <a:ext cx="6122324" cy="2818647"/>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 4">
            <a:extLst>
              <a:ext uri="{FF2B5EF4-FFF2-40B4-BE49-F238E27FC236}">
                <a16:creationId xmlns:a16="http://schemas.microsoft.com/office/drawing/2014/main" id="{E711D075-BDD9-5ED6-C158-5902C8E390DE}"/>
              </a:ext>
            </a:extLst>
          </p:cNvPr>
          <p:cNvSpPr/>
          <p:nvPr/>
        </p:nvSpPr>
        <p:spPr>
          <a:xfrm>
            <a:off x="8248167" y="3652394"/>
            <a:ext cx="1911233" cy="609600"/>
          </a:xfrm>
          <a:prstGeom prst="rect">
            <a:avLst/>
          </a:prstGeom>
          <a:noFill/>
          <a:ln/>
        </p:spPr>
        <p:txBody>
          <a:bodyPr wrap="square" lIns="0" tIns="0" rIns="0" bIns="0" rtlCol="0" anchor="ctr"/>
          <a:lstStyle/>
          <a:p>
            <a:r>
              <a:rPr lang="en-US" sz="1600" b="1" dirty="0">
                <a:solidFill>
                  <a:srgbClr val="C0392B"/>
                </a:solidFill>
                <a:latin typeface="Cambria" pitchFamily="34" charset="0"/>
                <a:ea typeface="Cambria" pitchFamily="34" charset="-122"/>
                <a:cs typeface="Cambria" pitchFamily="34" charset="-120"/>
              </a:rPr>
              <a:t>+562%</a:t>
            </a:r>
            <a:endParaRPr lang="en-US" sz="1600" dirty="0"/>
          </a:p>
        </p:txBody>
      </p:sp>
      <p:sp>
        <p:nvSpPr>
          <p:cNvPr id="35" name="Text 10">
            <a:extLst>
              <a:ext uri="{FF2B5EF4-FFF2-40B4-BE49-F238E27FC236}">
                <a16:creationId xmlns:a16="http://schemas.microsoft.com/office/drawing/2014/main" id="{A9713E80-D552-8CCF-FA93-4321CA5F1CBF}"/>
              </a:ext>
            </a:extLst>
          </p:cNvPr>
          <p:cNvSpPr/>
          <p:nvPr/>
        </p:nvSpPr>
        <p:spPr>
          <a:xfrm>
            <a:off x="8248167" y="4326016"/>
            <a:ext cx="1219200" cy="609600"/>
          </a:xfrm>
          <a:prstGeom prst="rect">
            <a:avLst/>
          </a:prstGeom>
          <a:noFill/>
          <a:ln/>
        </p:spPr>
        <p:txBody>
          <a:bodyPr wrap="square" lIns="0" tIns="0" rIns="0" bIns="0" rtlCol="0" anchor="ctr"/>
          <a:lstStyle/>
          <a:p>
            <a:r>
              <a:rPr lang="en-US" sz="1600" b="1" dirty="0">
                <a:solidFill>
                  <a:srgbClr val="27AE60"/>
                </a:solidFill>
                <a:latin typeface="Cambria" pitchFamily="34" charset="0"/>
                <a:ea typeface="Cambria" pitchFamily="34" charset="-122"/>
                <a:cs typeface="Cambria" pitchFamily="34" charset="-120"/>
              </a:rPr>
              <a:t>–40%</a:t>
            </a:r>
            <a:endParaRPr lang="en-US" sz="1600" dirty="0"/>
          </a:p>
        </p:txBody>
      </p:sp>
      <p:graphicFrame>
        <p:nvGraphicFramePr>
          <p:cNvPr id="36" name="Chart 0">
            <a:extLst>
              <a:ext uri="{FF2B5EF4-FFF2-40B4-BE49-F238E27FC236}">
                <a16:creationId xmlns:a16="http://schemas.microsoft.com/office/drawing/2014/main" id="{B1DB08F3-DF03-913E-47F4-A1EA66F6E3F0}"/>
              </a:ext>
            </a:extLst>
          </p:cNvPr>
          <p:cNvGraphicFramePr/>
          <p:nvPr>
            <p:extLst>
              <p:ext uri="{D42A27DB-BD31-4B8C-83A1-F6EECF244321}">
                <p14:modId xmlns:p14="http://schemas.microsoft.com/office/powerpoint/2010/main" val="584758431"/>
              </p:ext>
            </p:extLst>
          </p:nvPr>
        </p:nvGraphicFramePr>
        <p:xfrm>
          <a:off x="179832" y="3023344"/>
          <a:ext cx="5233553" cy="2788025"/>
        </p:xfrm>
        <a:graphic>
          <a:graphicData uri="http://schemas.openxmlformats.org/drawingml/2006/chart">
            <c:chart xmlns:c="http://schemas.openxmlformats.org/drawingml/2006/chart" xmlns:r="http://schemas.openxmlformats.org/officeDocument/2006/relationships" r:id="rId4"/>
          </a:graphicData>
        </a:graphic>
      </p:graphicFrame>
      <p:sp>
        <p:nvSpPr>
          <p:cNvPr id="39" name="Text 2">
            <a:extLst>
              <a:ext uri="{FF2B5EF4-FFF2-40B4-BE49-F238E27FC236}">
                <a16:creationId xmlns:a16="http://schemas.microsoft.com/office/drawing/2014/main" id="{310C2FFC-C23F-E1F5-944D-DAA07C17E05F}"/>
              </a:ext>
            </a:extLst>
          </p:cNvPr>
          <p:cNvSpPr/>
          <p:nvPr/>
        </p:nvSpPr>
        <p:spPr>
          <a:xfrm>
            <a:off x="133002" y="5844334"/>
            <a:ext cx="4405745" cy="268224"/>
          </a:xfrm>
          <a:prstGeom prst="rect">
            <a:avLst/>
          </a:prstGeom>
          <a:noFill/>
          <a:ln/>
        </p:spPr>
        <p:txBody>
          <a:bodyPr wrap="square" lIns="0" tIns="0" rIns="0" bIns="0" rtlCol="0" anchor="ctr"/>
          <a:lstStyle/>
          <a:p>
            <a:pPr algn="ctr"/>
            <a:r>
              <a:rPr lang="en-US" sz="1067" i="1" dirty="0">
                <a:solidFill>
                  <a:srgbClr val="7FA08A"/>
                </a:solidFill>
                <a:latin typeface="Calibri" pitchFamily="34" charset="0"/>
                <a:ea typeface="Calibri" pitchFamily="34" charset="-122"/>
                <a:cs typeface="Calibri" pitchFamily="34" charset="-120"/>
              </a:rPr>
              <a:t>New HIV infections (000s)  ·  Eastern &amp; Southern Africa</a:t>
            </a:r>
            <a:endParaRPr lang="en-US" sz="1067" dirty="0"/>
          </a:p>
        </p:txBody>
      </p:sp>
      <p:sp>
        <p:nvSpPr>
          <p:cNvPr id="40" name="Shape 22">
            <a:extLst>
              <a:ext uri="{FF2B5EF4-FFF2-40B4-BE49-F238E27FC236}">
                <a16:creationId xmlns:a16="http://schemas.microsoft.com/office/drawing/2014/main" id="{698BE4FC-94A5-4F98-24D3-D0D9F6016709}"/>
              </a:ext>
            </a:extLst>
          </p:cNvPr>
          <p:cNvSpPr/>
          <p:nvPr/>
        </p:nvSpPr>
        <p:spPr>
          <a:xfrm>
            <a:off x="133002" y="6145143"/>
            <a:ext cx="5499561" cy="365760"/>
          </a:xfrm>
          <a:prstGeom prst="roundRect">
            <a:avLst>
              <a:gd name="adj" fmla="val 20000"/>
            </a:avLst>
          </a:prstGeom>
          <a:solidFill>
            <a:srgbClr val="0B6E6A"/>
          </a:solidFill>
          <a:ln/>
        </p:spPr>
      </p:sp>
      <p:sp>
        <p:nvSpPr>
          <p:cNvPr id="42" name="Text 23">
            <a:extLst>
              <a:ext uri="{FF2B5EF4-FFF2-40B4-BE49-F238E27FC236}">
                <a16:creationId xmlns:a16="http://schemas.microsoft.com/office/drawing/2014/main" id="{0B819504-870C-56E6-031D-A33216516695}"/>
              </a:ext>
            </a:extLst>
          </p:cNvPr>
          <p:cNvSpPr/>
          <p:nvPr/>
        </p:nvSpPr>
        <p:spPr>
          <a:xfrm>
            <a:off x="156416" y="6154015"/>
            <a:ext cx="5280383" cy="341376"/>
          </a:xfrm>
          <a:prstGeom prst="rect">
            <a:avLst/>
          </a:prstGeom>
          <a:noFill/>
          <a:ln/>
        </p:spPr>
        <p:txBody>
          <a:bodyPr wrap="square" lIns="0" tIns="0" rIns="0" bIns="0" rtlCol="0" anchor="ctr"/>
          <a:lstStyle/>
          <a:p>
            <a:pPr algn="ctr"/>
            <a:r>
              <a:rPr lang="en-US" sz="1133" dirty="0">
                <a:solidFill>
                  <a:srgbClr val="FFFFFF"/>
                </a:solidFill>
                <a:latin typeface="Calibri" pitchFamily="34" charset="0"/>
                <a:ea typeface="Calibri" pitchFamily="34" charset="-122"/>
                <a:cs typeface="Calibri" pitchFamily="34" charset="-120"/>
              </a:rPr>
              <a:t>7 countries achieved 95-95-95 targets by 2024: Botswana · Eswatini · Lesotho · Namibia · Rwanda · Zambia · Zimbabwe</a:t>
            </a:r>
            <a:endParaRPr lang="en-US" sz="1133" dirty="0"/>
          </a:p>
        </p:txBody>
      </p:sp>
      <p:sp>
        <p:nvSpPr>
          <p:cNvPr id="43" name="Text 4">
            <a:extLst>
              <a:ext uri="{FF2B5EF4-FFF2-40B4-BE49-F238E27FC236}">
                <a16:creationId xmlns:a16="http://schemas.microsoft.com/office/drawing/2014/main" id="{E9CE5419-2564-AE99-7478-78229BE7196B}"/>
              </a:ext>
            </a:extLst>
          </p:cNvPr>
          <p:cNvSpPr/>
          <p:nvPr/>
        </p:nvSpPr>
        <p:spPr>
          <a:xfrm>
            <a:off x="1884773" y="3084576"/>
            <a:ext cx="1219200" cy="512064"/>
          </a:xfrm>
          <a:prstGeom prst="rect">
            <a:avLst/>
          </a:prstGeom>
          <a:noFill/>
          <a:ln/>
        </p:spPr>
        <p:txBody>
          <a:bodyPr wrap="square" lIns="0" tIns="0" rIns="0" bIns="0" rtlCol="0" anchor="ctr"/>
          <a:lstStyle/>
          <a:p>
            <a:r>
              <a:rPr lang="en-US" sz="1600" dirty="0">
                <a:solidFill>
                  <a:srgbClr val="0B6E6A"/>
                </a:solidFill>
                <a:latin typeface="Cambria" pitchFamily="34" charset="0"/>
                <a:ea typeface="Cambria" pitchFamily="34" charset="-122"/>
                <a:cs typeface="Cambria" pitchFamily="34" charset="-120"/>
              </a:rPr>
              <a:t>–56%</a:t>
            </a:r>
            <a:endParaRPr lang="en-US" sz="1600" dirty="0"/>
          </a:p>
        </p:txBody>
      </p:sp>
      <p:sp>
        <p:nvSpPr>
          <p:cNvPr id="44" name="Text 5">
            <a:extLst>
              <a:ext uri="{FF2B5EF4-FFF2-40B4-BE49-F238E27FC236}">
                <a16:creationId xmlns:a16="http://schemas.microsoft.com/office/drawing/2014/main" id="{A651C5A7-150C-F333-2364-DD0B5C162080}"/>
              </a:ext>
            </a:extLst>
          </p:cNvPr>
          <p:cNvSpPr/>
          <p:nvPr/>
        </p:nvSpPr>
        <p:spPr>
          <a:xfrm>
            <a:off x="2489245" y="3161528"/>
            <a:ext cx="2157984" cy="316992"/>
          </a:xfrm>
          <a:prstGeom prst="rect">
            <a:avLst/>
          </a:prstGeom>
          <a:noFill/>
          <a:ln/>
        </p:spPr>
        <p:txBody>
          <a:bodyPr wrap="square" lIns="0" tIns="0" rIns="0" bIns="0" rtlCol="0" anchor="b"/>
          <a:lstStyle/>
          <a:p>
            <a:r>
              <a:rPr lang="en-US" sz="1333" dirty="0">
                <a:latin typeface="Calibri" pitchFamily="34" charset="0"/>
                <a:ea typeface="Calibri" pitchFamily="34" charset="-122"/>
                <a:cs typeface="Calibri" pitchFamily="34" charset="-120"/>
              </a:rPr>
              <a:t>New infections in ESA</a:t>
            </a:r>
            <a:endParaRPr lang="en-US" sz="1333" dirty="0"/>
          </a:p>
        </p:txBody>
      </p:sp>
      <p:sp>
        <p:nvSpPr>
          <p:cNvPr id="45" name="Text 9">
            <a:extLst>
              <a:ext uri="{FF2B5EF4-FFF2-40B4-BE49-F238E27FC236}">
                <a16:creationId xmlns:a16="http://schemas.microsoft.com/office/drawing/2014/main" id="{0AD83EBC-1B8C-FD36-102E-9C631B384EF1}"/>
              </a:ext>
            </a:extLst>
          </p:cNvPr>
          <p:cNvSpPr/>
          <p:nvPr/>
        </p:nvSpPr>
        <p:spPr>
          <a:xfrm>
            <a:off x="2463756" y="3499482"/>
            <a:ext cx="2157984" cy="316992"/>
          </a:xfrm>
          <a:prstGeom prst="rect">
            <a:avLst/>
          </a:prstGeom>
          <a:noFill/>
          <a:ln/>
        </p:spPr>
        <p:txBody>
          <a:bodyPr wrap="square" lIns="0" tIns="0" rIns="0" bIns="0" rtlCol="0" anchor="b"/>
          <a:lstStyle/>
          <a:p>
            <a:r>
              <a:rPr lang="en-US" sz="1333" dirty="0">
                <a:latin typeface="Calibri" pitchFamily="34" charset="0"/>
                <a:ea typeface="Calibri" pitchFamily="34" charset="-122"/>
                <a:cs typeface="Calibri" pitchFamily="34" charset="-120"/>
              </a:rPr>
              <a:t>Vertical transmission</a:t>
            </a:r>
            <a:endParaRPr lang="en-US" sz="1333" dirty="0"/>
          </a:p>
        </p:txBody>
      </p:sp>
      <p:sp>
        <p:nvSpPr>
          <p:cNvPr id="46" name="Text 12">
            <a:extLst>
              <a:ext uri="{FF2B5EF4-FFF2-40B4-BE49-F238E27FC236}">
                <a16:creationId xmlns:a16="http://schemas.microsoft.com/office/drawing/2014/main" id="{F3337679-8125-46C8-CD16-74F08ABC671C}"/>
              </a:ext>
            </a:extLst>
          </p:cNvPr>
          <p:cNvSpPr/>
          <p:nvPr/>
        </p:nvSpPr>
        <p:spPr>
          <a:xfrm>
            <a:off x="1884773" y="4096364"/>
            <a:ext cx="1219200" cy="512064"/>
          </a:xfrm>
          <a:prstGeom prst="rect">
            <a:avLst/>
          </a:prstGeom>
          <a:noFill/>
          <a:ln/>
        </p:spPr>
        <p:txBody>
          <a:bodyPr wrap="square" lIns="0" tIns="0" rIns="0" bIns="0" rtlCol="0" anchor="ctr"/>
          <a:lstStyle/>
          <a:p>
            <a:r>
              <a:rPr lang="en-US" sz="1400" dirty="0">
                <a:solidFill>
                  <a:srgbClr val="D97706"/>
                </a:solidFill>
                <a:latin typeface="Cambria" pitchFamily="34" charset="0"/>
                <a:ea typeface="Cambria" pitchFamily="34" charset="-122"/>
                <a:cs typeface="Cambria" pitchFamily="34" charset="-120"/>
              </a:rPr>
              <a:t>27%</a:t>
            </a:r>
            <a:endParaRPr lang="en-US" sz="1400" dirty="0"/>
          </a:p>
        </p:txBody>
      </p:sp>
      <p:sp>
        <p:nvSpPr>
          <p:cNvPr id="47" name="Text 13">
            <a:extLst>
              <a:ext uri="{FF2B5EF4-FFF2-40B4-BE49-F238E27FC236}">
                <a16:creationId xmlns:a16="http://schemas.microsoft.com/office/drawing/2014/main" id="{7152E419-9C51-97F1-4FEA-9D72F8CDFF95}"/>
              </a:ext>
            </a:extLst>
          </p:cNvPr>
          <p:cNvSpPr/>
          <p:nvPr/>
        </p:nvSpPr>
        <p:spPr>
          <a:xfrm>
            <a:off x="2320464" y="4159117"/>
            <a:ext cx="2444568" cy="316992"/>
          </a:xfrm>
          <a:prstGeom prst="rect">
            <a:avLst/>
          </a:prstGeom>
          <a:noFill/>
          <a:ln/>
        </p:spPr>
        <p:txBody>
          <a:bodyPr wrap="square" lIns="0" tIns="0" rIns="0" bIns="0" rtlCol="0" anchor="b"/>
          <a:lstStyle/>
          <a:p>
            <a:r>
              <a:rPr lang="en-US" sz="1400" dirty="0">
                <a:latin typeface="Calibri" pitchFamily="34" charset="0"/>
                <a:ea typeface="Calibri" pitchFamily="34" charset="-122"/>
                <a:cs typeface="Calibri" pitchFamily="34" charset="-120"/>
              </a:rPr>
              <a:t>AGYW share of new infections</a:t>
            </a:r>
            <a:endParaRPr lang="en-US" sz="1400" dirty="0"/>
          </a:p>
        </p:txBody>
      </p:sp>
      <p:sp>
        <p:nvSpPr>
          <p:cNvPr id="48" name="Text 21">
            <a:extLst>
              <a:ext uri="{FF2B5EF4-FFF2-40B4-BE49-F238E27FC236}">
                <a16:creationId xmlns:a16="http://schemas.microsoft.com/office/drawing/2014/main" id="{116B8265-7872-6B5A-1DC8-7A5868CCD034}"/>
              </a:ext>
            </a:extLst>
          </p:cNvPr>
          <p:cNvSpPr/>
          <p:nvPr/>
        </p:nvSpPr>
        <p:spPr>
          <a:xfrm>
            <a:off x="1888304" y="4460128"/>
            <a:ext cx="3413760" cy="341376"/>
          </a:xfrm>
          <a:prstGeom prst="rect">
            <a:avLst/>
          </a:prstGeom>
          <a:noFill/>
          <a:ln/>
        </p:spPr>
        <p:txBody>
          <a:bodyPr wrap="square" lIns="0" tIns="0" rIns="0" bIns="0" rtlCol="0" anchor="ctr"/>
          <a:lstStyle/>
          <a:p>
            <a:r>
              <a:rPr lang="en-US" sz="1400" dirty="0">
                <a:solidFill>
                  <a:srgbClr val="92400E"/>
                </a:solidFill>
                <a:latin typeface="Calibri" pitchFamily="34" charset="0"/>
                <a:ea typeface="Calibri" pitchFamily="34" charset="-122"/>
                <a:cs typeface="Calibri" pitchFamily="34" charset="-120"/>
              </a:rPr>
              <a:t>63%  Women and Girls Share new infections</a:t>
            </a:r>
            <a:endParaRPr lang="en-US" sz="1400" dirty="0"/>
          </a:p>
        </p:txBody>
      </p:sp>
      <p:sp>
        <p:nvSpPr>
          <p:cNvPr id="49" name="Text 15">
            <a:extLst>
              <a:ext uri="{FF2B5EF4-FFF2-40B4-BE49-F238E27FC236}">
                <a16:creationId xmlns:a16="http://schemas.microsoft.com/office/drawing/2014/main" id="{5EA31D05-3265-EEFA-5DCE-B6D43409175E}"/>
              </a:ext>
            </a:extLst>
          </p:cNvPr>
          <p:cNvSpPr/>
          <p:nvPr/>
        </p:nvSpPr>
        <p:spPr>
          <a:xfrm>
            <a:off x="1167381" y="2745123"/>
            <a:ext cx="4269418" cy="341376"/>
          </a:xfrm>
          <a:prstGeom prst="rect">
            <a:avLst/>
          </a:prstGeom>
          <a:noFill/>
          <a:ln/>
        </p:spPr>
        <p:txBody>
          <a:bodyPr wrap="square" lIns="0" tIns="0" rIns="0" bIns="0" rtlCol="0" anchor="ctr"/>
          <a:lstStyle/>
          <a:p>
            <a:r>
              <a:rPr lang="en-US" sz="1333" b="1" dirty="0">
                <a:solidFill>
                  <a:srgbClr val="0B6E6A"/>
                </a:solidFill>
                <a:latin typeface="Calibri" pitchFamily="34" charset="0"/>
                <a:ea typeface="Calibri" pitchFamily="34" charset="-122"/>
                <a:cs typeface="Calibri" pitchFamily="34" charset="-120"/>
              </a:rPr>
              <a:t>Africa’s HIV Control Success </a:t>
            </a:r>
            <a:endParaRPr lang="en-US" sz="133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386841" y="427310"/>
            <a:ext cx="10805159"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Service continuity risks if transition is unmanaged</a:t>
            </a:r>
            <a:endParaRPr lang="en-US" sz="3600" dirty="0">
              <a:solidFill>
                <a:schemeClr val="tx2"/>
              </a:solidFill>
              <a:latin typeface="Century Gothic" panose="020B0502020202020204" pitchFamily="34" charset="0"/>
            </a:endParaRPr>
          </a:p>
        </p:txBody>
      </p:sp>
      <p:pic>
        <p:nvPicPr>
          <p:cNvPr id="4" name="Image 0" descr="preencoded.png"/>
          <p:cNvPicPr>
            <a:picLocks noChangeAspect="1"/>
          </p:cNvPicPr>
          <p:nvPr/>
        </p:nvPicPr>
        <p:blipFill>
          <a:blip r:embed="rId3"/>
          <a:stretch>
            <a:fillRect/>
          </a:stretch>
        </p:blipFill>
        <p:spPr>
          <a:xfrm>
            <a:off x="609600" y="1828800"/>
            <a:ext cx="1219200" cy="1219200"/>
          </a:xfrm>
          <a:prstGeom prst="rect">
            <a:avLst/>
          </a:prstGeom>
        </p:spPr>
      </p:pic>
      <p:sp>
        <p:nvSpPr>
          <p:cNvPr id="5" name="Text 2"/>
          <p:cNvSpPr/>
          <p:nvPr/>
        </p:nvSpPr>
        <p:spPr>
          <a:xfrm>
            <a:off x="2072640" y="1889760"/>
            <a:ext cx="4172517" cy="975360"/>
          </a:xfrm>
          <a:prstGeom prst="rect">
            <a:avLst/>
          </a:prstGeom>
          <a:noFill/>
          <a:ln/>
        </p:spPr>
        <p:txBody>
          <a:bodyPr wrap="square" lIns="0" tIns="0" rIns="0" bIns="0" rtlCol="0" anchor="ctr"/>
          <a:lstStyle/>
          <a:p>
            <a:pPr algn="ctr"/>
            <a:r>
              <a:rPr lang="en-US" sz="1733" dirty="0">
                <a:latin typeface="Century Gothic" panose="020B0502020202020204" pitchFamily="34" charset="0"/>
                <a:ea typeface="Calibri" pitchFamily="34" charset="-122"/>
                <a:cs typeface="Calibri" pitchFamily="34" charset="-120"/>
              </a:rPr>
              <a:t>Modelling by UNAIDS (2023) projects that abrupt withdrawal of</a:t>
            </a:r>
            <a:endParaRPr lang="en-US" sz="1733" dirty="0">
              <a:latin typeface="Century Gothic" panose="020B0502020202020204" pitchFamily="34" charset="0"/>
            </a:endParaRPr>
          </a:p>
          <a:p>
            <a:pPr algn="ctr"/>
            <a:r>
              <a:rPr lang="en-US" sz="1733" dirty="0">
                <a:latin typeface="Century Gothic" panose="020B0502020202020204" pitchFamily="34" charset="0"/>
                <a:ea typeface="Calibri" pitchFamily="34" charset="-122"/>
                <a:cs typeface="Calibri" pitchFamily="34" charset="-120"/>
              </a:rPr>
              <a:t>donor HIV financing without domestic replacement would result in:</a:t>
            </a:r>
            <a:endParaRPr lang="en-US" sz="1733" dirty="0">
              <a:latin typeface="Century Gothic" panose="020B0502020202020204" pitchFamily="34" charset="0"/>
            </a:endParaRPr>
          </a:p>
        </p:txBody>
      </p:sp>
      <p:sp>
        <p:nvSpPr>
          <p:cNvPr id="6" name="Shape 3"/>
          <p:cNvSpPr/>
          <p:nvPr/>
        </p:nvSpPr>
        <p:spPr>
          <a:xfrm>
            <a:off x="91441" y="3145536"/>
            <a:ext cx="6640094" cy="670560"/>
          </a:xfrm>
          <a:prstGeom prst="roundRect">
            <a:avLst>
              <a:gd name="adj" fmla="val 14545"/>
            </a:avLst>
          </a:prstGeom>
          <a:solidFill>
            <a:srgbClr val="1E3D6B"/>
          </a:solidFill>
          <a:ln/>
        </p:spPr>
      </p:sp>
      <p:sp>
        <p:nvSpPr>
          <p:cNvPr id="7" name="Text 4"/>
          <p:cNvSpPr/>
          <p:nvPr/>
        </p:nvSpPr>
        <p:spPr>
          <a:xfrm>
            <a:off x="121920" y="3204161"/>
            <a:ext cx="1463040" cy="512064"/>
          </a:xfrm>
          <a:prstGeom prst="rect">
            <a:avLst/>
          </a:prstGeom>
          <a:noFill/>
          <a:ln/>
        </p:spPr>
        <p:txBody>
          <a:bodyPr wrap="square" lIns="0" tIns="0" rIns="0" bIns="0" rtlCol="0" anchor="ctr"/>
          <a:lstStyle/>
          <a:p>
            <a:pPr algn="ctr"/>
            <a:r>
              <a:rPr lang="en-US" sz="2667" b="1" dirty="0">
                <a:solidFill>
                  <a:srgbClr val="FCD34D"/>
                </a:solidFill>
                <a:latin typeface="Calibri" pitchFamily="34" charset="0"/>
                <a:ea typeface="Calibri" pitchFamily="34" charset="-122"/>
                <a:cs typeface="Calibri" pitchFamily="34" charset="-120"/>
              </a:rPr>
              <a:t>3×</a:t>
            </a:r>
            <a:endParaRPr lang="en-US" sz="2667" dirty="0"/>
          </a:p>
        </p:txBody>
      </p:sp>
      <p:sp>
        <p:nvSpPr>
          <p:cNvPr id="8" name="Shape 5"/>
          <p:cNvSpPr/>
          <p:nvPr/>
        </p:nvSpPr>
        <p:spPr>
          <a:xfrm>
            <a:off x="1610900" y="3291840"/>
            <a:ext cx="0" cy="424385"/>
          </a:xfrm>
          <a:prstGeom prst="line">
            <a:avLst/>
          </a:prstGeom>
          <a:noFill/>
          <a:ln w="19050">
            <a:solidFill>
              <a:srgbClr val="14B8A6"/>
            </a:solidFill>
            <a:prstDash val="solid"/>
          </a:ln>
        </p:spPr>
      </p:sp>
      <p:sp>
        <p:nvSpPr>
          <p:cNvPr id="9" name="Text 6"/>
          <p:cNvSpPr/>
          <p:nvPr/>
        </p:nvSpPr>
        <p:spPr>
          <a:xfrm>
            <a:off x="1714014" y="3293137"/>
            <a:ext cx="5250979" cy="426720"/>
          </a:xfrm>
          <a:prstGeom prst="rect">
            <a:avLst/>
          </a:prstGeom>
          <a:noFill/>
          <a:ln/>
        </p:spPr>
        <p:txBody>
          <a:bodyPr wrap="square" lIns="0" tIns="0" rIns="0" bIns="0" rtlCol="0" anchor="ctr"/>
          <a:lstStyle/>
          <a:p>
            <a:r>
              <a:rPr lang="en-US" sz="1600" dirty="0">
                <a:solidFill>
                  <a:srgbClr val="E2E8F0"/>
                </a:solidFill>
                <a:latin typeface="Calibri" pitchFamily="34" charset="0"/>
                <a:ea typeface="Calibri" pitchFamily="34" charset="-122"/>
                <a:cs typeface="Calibri" pitchFamily="34" charset="-120"/>
              </a:rPr>
              <a:t>increase in annual AIDS-related deaths within 5 years</a:t>
            </a:r>
            <a:endParaRPr lang="en-US" sz="1600" dirty="0"/>
          </a:p>
        </p:txBody>
      </p:sp>
      <p:sp>
        <p:nvSpPr>
          <p:cNvPr id="10" name="Shape 7"/>
          <p:cNvSpPr/>
          <p:nvPr/>
        </p:nvSpPr>
        <p:spPr>
          <a:xfrm>
            <a:off x="121920" y="3913632"/>
            <a:ext cx="6609615" cy="670560"/>
          </a:xfrm>
          <a:prstGeom prst="roundRect">
            <a:avLst>
              <a:gd name="adj" fmla="val 14545"/>
            </a:avLst>
          </a:prstGeom>
          <a:solidFill>
            <a:srgbClr val="1E3D6B"/>
          </a:solidFill>
          <a:ln/>
        </p:spPr>
      </p:sp>
      <p:sp>
        <p:nvSpPr>
          <p:cNvPr id="11" name="Text 8"/>
          <p:cNvSpPr/>
          <p:nvPr/>
        </p:nvSpPr>
        <p:spPr>
          <a:xfrm>
            <a:off x="182880" y="4011168"/>
            <a:ext cx="1463040" cy="512064"/>
          </a:xfrm>
          <a:prstGeom prst="rect">
            <a:avLst/>
          </a:prstGeom>
          <a:noFill/>
          <a:ln/>
        </p:spPr>
        <p:txBody>
          <a:bodyPr wrap="square" lIns="0" tIns="0" rIns="0" bIns="0" rtlCol="0" anchor="ctr"/>
          <a:lstStyle/>
          <a:p>
            <a:pPr algn="ctr"/>
            <a:r>
              <a:rPr lang="en-US" sz="2667" b="1" dirty="0">
                <a:solidFill>
                  <a:srgbClr val="FCD34D"/>
                </a:solidFill>
                <a:latin typeface="Calibri" pitchFamily="34" charset="0"/>
                <a:ea typeface="Calibri" pitchFamily="34" charset="-122"/>
                <a:cs typeface="Calibri" pitchFamily="34" charset="-120"/>
              </a:rPr>
              <a:t>+40%</a:t>
            </a:r>
            <a:endParaRPr lang="en-US" sz="2667" dirty="0"/>
          </a:p>
        </p:txBody>
      </p:sp>
      <p:sp>
        <p:nvSpPr>
          <p:cNvPr id="12" name="Shape 9"/>
          <p:cNvSpPr/>
          <p:nvPr/>
        </p:nvSpPr>
        <p:spPr>
          <a:xfrm>
            <a:off x="1617385" y="4011168"/>
            <a:ext cx="0" cy="341376"/>
          </a:xfrm>
          <a:prstGeom prst="line">
            <a:avLst/>
          </a:prstGeom>
          <a:noFill/>
          <a:ln w="19050">
            <a:solidFill>
              <a:srgbClr val="14B8A6"/>
            </a:solidFill>
            <a:prstDash val="solid"/>
          </a:ln>
        </p:spPr>
      </p:sp>
      <p:sp>
        <p:nvSpPr>
          <p:cNvPr id="13" name="Text 10"/>
          <p:cNvSpPr/>
          <p:nvPr/>
        </p:nvSpPr>
        <p:spPr>
          <a:xfrm>
            <a:off x="1828800" y="3986784"/>
            <a:ext cx="8534400" cy="426720"/>
          </a:xfrm>
          <a:prstGeom prst="rect">
            <a:avLst/>
          </a:prstGeom>
          <a:noFill/>
          <a:ln/>
        </p:spPr>
        <p:txBody>
          <a:bodyPr wrap="square" lIns="0" tIns="0" rIns="0" bIns="0" rtlCol="0" anchor="ctr"/>
          <a:lstStyle/>
          <a:p>
            <a:r>
              <a:rPr lang="en-US" sz="1600" dirty="0">
                <a:solidFill>
                  <a:srgbClr val="E2E8F0"/>
                </a:solidFill>
                <a:latin typeface="Calibri" pitchFamily="34" charset="0"/>
                <a:ea typeface="Calibri" pitchFamily="34" charset="-122"/>
                <a:cs typeface="Calibri" pitchFamily="34" charset="-120"/>
              </a:rPr>
              <a:t>new infections as prevention services collapse</a:t>
            </a:r>
            <a:endParaRPr lang="en-US" sz="1600" dirty="0"/>
          </a:p>
        </p:txBody>
      </p:sp>
      <p:sp>
        <p:nvSpPr>
          <p:cNvPr id="14" name="Shape 11"/>
          <p:cNvSpPr/>
          <p:nvPr/>
        </p:nvSpPr>
        <p:spPr>
          <a:xfrm>
            <a:off x="121920" y="4714540"/>
            <a:ext cx="6609615" cy="670560"/>
          </a:xfrm>
          <a:prstGeom prst="roundRect">
            <a:avLst>
              <a:gd name="adj" fmla="val 14545"/>
            </a:avLst>
          </a:prstGeom>
          <a:solidFill>
            <a:srgbClr val="1E3D6B"/>
          </a:solidFill>
          <a:ln/>
        </p:spPr>
      </p:sp>
      <p:sp>
        <p:nvSpPr>
          <p:cNvPr id="15" name="Text 12"/>
          <p:cNvSpPr/>
          <p:nvPr/>
        </p:nvSpPr>
        <p:spPr>
          <a:xfrm>
            <a:off x="91441" y="4754230"/>
            <a:ext cx="1463040" cy="512064"/>
          </a:xfrm>
          <a:prstGeom prst="rect">
            <a:avLst/>
          </a:prstGeom>
          <a:noFill/>
          <a:ln/>
        </p:spPr>
        <p:txBody>
          <a:bodyPr wrap="square" lIns="0" tIns="0" rIns="0" bIns="0" rtlCol="0" anchor="ctr"/>
          <a:lstStyle/>
          <a:p>
            <a:pPr algn="ctr"/>
            <a:r>
              <a:rPr lang="en-US" sz="2667" b="1" dirty="0">
                <a:solidFill>
                  <a:srgbClr val="FCD34D"/>
                </a:solidFill>
                <a:latin typeface="Calibri" pitchFamily="34" charset="0"/>
                <a:ea typeface="Calibri" pitchFamily="34" charset="-122"/>
                <a:cs typeface="Calibri" pitchFamily="34" charset="-120"/>
              </a:rPr>
              <a:t>2M+</a:t>
            </a:r>
            <a:endParaRPr lang="en-US" sz="2667" dirty="0"/>
          </a:p>
        </p:txBody>
      </p:sp>
      <p:sp>
        <p:nvSpPr>
          <p:cNvPr id="16" name="Shape 13"/>
          <p:cNvSpPr/>
          <p:nvPr/>
        </p:nvSpPr>
        <p:spPr>
          <a:xfrm>
            <a:off x="1619332" y="4839574"/>
            <a:ext cx="0" cy="341376"/>
          </a:xfrm>
          <a:prstGeom prst="line">
            <a:avLst/>
          </a:prstGeom>
          <a:noFill/>
          <a:ln w="19050">
            <a:solidFill>
              <a:srgbClr val="14B8A6"/>
            </a:solidFill>
            <a:prstDash val="solid"/>
          </a:ln>
        </p:spPr>
      </p:sp>
      <p:sp>
        <p:nvSpPr>
          <p:cNvPr id="17" name="Text 14"/>
          <p:cNvSpPr/>
          <p:nvPr/>
        </p:nvSpPr>
        <p:spPr>
          <a:xfrm>
            <a:off x="1684184" y="4768174"/>
            <a:ext cx="5047351" cy="426720"/>
          </a:xfrm>
          <a:prstGeom prst="rect">
            <a:avLst/>
          </a:prstGeom>
          <a:noFill/>
          <a:ln/>
        </p:spPr>
        <p:txBody>
          <a:bodyPr wrap="square" lIns="0" tIns="0" rIns="0" bIns="0" rtlCol="0" anchor="ctr"/>
          <a:lstStyle/>
          <a:p>
            <a:r>
              <a:rPr lang="en-US" sz="1600" dirty="0">
                <a:solidFill>
                  <a:srgbClr val="E2E8F0"/>
                </a:solidFill>
                <a:latin typeface="Calibri" pitchFamily="34" charset="0"/>
                <a:ea typeface="Calibri" pitchFamily="34" charset="-122"/>
                <a:cs typeface="Calibri" pitchFamily="34" charset="-120"/>
              </a:rPr>
              <a:t>people interrupted from ART in high-burden African settings</a:t>
            </a:r>
            <a:endParaRPr lang="en-US" sz="1600" dirty="0"/>
          </a:p>
        </p:txBody>
      </p:sp>
      <p:sp>
        <p:nvSpPr>
          <p:cNvPr id="18" name="Shape 15"/>
          <p:cNvSpPr/>
          <p:nvPr/>
        </p:nvSpPr>
        <p:spPr>
          <a:xfrm>
            <a:off x="106678" y="5665715"/>
            <a:ext cx="6609620" cy="811802"/>
          </a:xfrm>
          <a:prstGeom prst="roundRect">
            <a:avLst>
              <a:gd name="adj" fmla="val 14545"/>
            </a:avLst>
          </a:prstGeom>
          <a:solidFill>
            <a:srgbClr val="1E3D6B"/>
          </a:solidFill>
          <a:ln/>
        </p:spPr>
      </p:sp>
      <p:sp>
        <p:nvSpPr>
          <p:cNvPr id="19" name="Text 16"/>
          <p:cNvSpPr/>
          <p:nvPr/>
        </p:nvSpPr>
        <p:spPr>
          <a:xfrm>
            <a:off x="-76199" y="5725245"/>
            <a:ext cx="1463040" cy="512064"/>
          </a:xfrm>
          <a:prstGeom prst="rect">
            <a:avLst/>
          </a:prstGeom>
          <a:noFill/>
          <a:ln/>
        </p:spPr>
        <p:txBody>
          <a:bodyPr wrap="square" lIns="0" tIns="0" rIns="0" bIns="0" rtlCol="0" anchor="ctr"/>
          <a:lstStyle/>
          <a:p>
            <a:pPr algn="ctr"/>
            <a:r>
              <a:rPr lang="en-US" sz="2667" b="1" dirty="0">
                <a:solidFill>
                  <a:srgbClr val="FCD34D"/>
                </a:solidFill>
                <a:latin typeface="Calibri" pitchFamily="34" charset="0"/>
                <a:ea typeface="Calibri" pitchFamily="34" charset="-122"/>
                <a:cs typeface="Calibri" pitchFamily="34" charset="-120"/>
              </a:rPr>
              <a:t>$6B</a:t>
            </a:r>
            <a:endParaRPr lang="en-US" sz="2667" dirty="0"/>
          </a:p>
        </p:txBody>
      </p:sp>
      <p:sp>
        <p:nvSpPr>
          <p:cNvPr id="20" name="Shape 17"/>
          <p:cNvSpPr/>
          <p:nvPr/>
        </p:nvSpPr>
        <p:spPr>
          <a:xfrm>
            <a:off x="1219200" y="5836211"/>
            <a:ext cx="0" cy="341376"/>
          </a:xfrm>
          <a:prstGeom prst="line">
            <a:avLst/>
          </a:prstGeom>
          <a:noFill/>
          <a:ln w="19050">
            <a:solidFill>
              <a:srgbClr val="14B8A6"/>
            </a:solidFill>
            <a:prstDash val="solid"/>
          </a:ln>
        </p:spPr>
      </p:sp>
      <p:sp>
        <p:nvSpPr>
          <p:cNvPr id="21" name="Text 18"/>
          <p:cNvSpPr/>
          <p:nvPr/>
        </p:nvSpPr>
        <p:spPr>
          <a:xfrm>
            <a:off x="1554481" y="5750867"/>
            <a:ext cx="8534400" cy="426720"/>
          </a:xfrm>
          <a:prstGeom prst="rect">
            <a:avLst/>
          </a:prstGeom>
          <a:noFill/>
          <a:ln/>
        </p:spPr>
        <p:txBody>
          <a:bodyPr wrap="square" lIns="0" tIns="0" rIns="0" bIns="0" rtlCol="0" anchor="ctr"/>
          <a:lstStyle/>
          <a:p>
            <a:r>
              <a:rPr lang="en-US" sz="1600" dirty="0">
                <a:solidFill>
                  <a:srgbClr val="E2E8F0"/>
                </a:solidFill>
                <a:latin typeface="Calibri" pitchFamily="34" charset="0"/>
                <a:ea typeface="Calibri" pitchFamily="34" charset="-122"/>
                <a:cs typeface="Calibri" pitchFamily="34" charset="-120"/>
              </a:rPr>
              <a:t>estimated cost of managing resulting health crises</a:t>
            </a:r>
            <a:endParaRPr lang="en-US" sz="1600" dirty="0"/>
          </a:p>
        </p:txBody>
      </p:sp>
      <p:sp>
        <p:nvSpPr>
          <p:cNvPr id="22" name="Text 19"/>
          <p:cNvSpPr/>
          <p:nvPr/>
        </p:nvSpPr>
        <p:spPr>
          <a:xfrm>
            <a:off x="609600" y="6514549"/>
            <a:ext cx="10972800" cy="304800"/>
          </a:xfrm>
          <a:prstGeom prst="rect">
            <a:avLst/>
          </a:prstGeom>
          <a:noFill/>
          <a:ln/>
        </p:spPr>
        <p:txBody>
          <a:bodyPr wrap="square" lIns="0" tIns="0" rIns="0" bIns="0" rtlCol="0" anchor="ctr"/>
          <a:lstStyle/>
          <a:p>
            <a:r>
              <a:rPr lang="en-US" sz="1067" i="1" dirty="0">
                <a:solidFill>
                  <a:srgbClr val="94A3B8"/>
                </a:solidFill>
                <a:latin typeface="Calibri" pitchFamily="34" charset="0"/>
                <a:ea typeface="Calibri" pitchFamily="34" charset="-122"/>
                <a:cs typeface="Calibri" pitchFamily="34" charset="-120"/>
              </a:rPr>
              <a:t>Source: UNAIDS Global AIDS Monitoring 2023; Stover et al., Lancet HIV 2022</a:t>
            </a:r>
            <a:endParaRPr lang="en-US" sz="1067" dirty="0"/>
          </a:p>
        </p:txBody>
      </p:sp>
      <p:sp>
        <p:nvSpPr>
          <p:cNvPr id="23" name="Shape 21">
            <a:extLst>
              <a:ext uri="{FF2B5EF4-FFF2-40B4-BE49-F238E27FC236}">
                <a16:creationId xmlns:a16="http://schemas.microsoft.com/office/drawing/2014/main" id="{21FBD1BF-F3A7-F2FB-9918-FBFBB538AC45}"/>
              </a:ext>
            </a:extLst>
          </p:cNvPr>
          <p:cNvSpPr/>
          <p:nvPr/>
        </p:nvSpPr>
        <p:spPr>
          <a:xfrm>
            <a:off x="7351187" y="2435233"/>
            <a:ext cx="4632960" cy="1036320"/>
          </a:xfrm>
          <a:prstGeom prst="roundRect">
            <a:avLst>
              <a:gd name="adj" fmla="val 9412"/>
            </a:avLst>
          </a:prstGeom>
          <a:solidFill>
            <a:srgbClr val="1E3D6B"/>
          </a:solidFill>
          <a:ln/>
        </p:spPr>
      </p:sp>
      <p:sp>
        <p:nvSpPr>
          <p:cNvPr id="24" name="Text 23">
            <a:extLst>
              <a:ext uri="{FF2B5EF4-FFF2-40B4-BE49-F238E27FC236}">
                <a16:creationId xmlns:a16="http://schemas.microsoft.com/office/drawing/2014/main" id="{0E1326FF-E21E-F3A8-9426-7943E5336ABA}"/>
              </a:ext>
            </a:extLst>
          </p:cNvPr>
          <p:cNvSpPr/>
          <p:nvPr/>
        </p:nvSpPr>
        <p:spPr>
          <a:xfrm>
            <a:off x="7701064" y="2801269"/>
            <a:ext cx="4267200" cy="548640"/>
          </a:xfrm>
          <a:prstGeom prst="rect">
            <a:avLst/>
          </a:prstGeom>
          <a:noFill/>
          <a:ln/>
        </p:spPr>
        <p:txBody>
          <a:bodyPr wrap="square" lIns="0" tIns="0" rIns="0" bIns="0" rtlCol="0" anchor="ctr"/>
          <a:lstStyle/>
          <a:p>
            <a:r>
              <a:rPr lang="en-US" sz="1133" dirty="0">
                <a:solidFill>
                  <a:srgbClr val="CBD5E1"/>
                </a:solidFill>
                <a:latin typeface="Calibri" pitchFamily="34" charset="0"/>
                <a:ea typeface="Calibri" pitchFamily="34" charset="-122"/>
                <a:cs typeface="Calibri" pitchFamily="34" charset="-120"/>
              </a:rPr>
              <a:t>Curtailed workforce, disrupted supply chains. Countries making impossible trade-offs between treatment continuation and prevention.</a:t>
            </a:r>
            <a:endParaRPr lang="en-US" sz="1133" dirty="0"/>
          </a:p>
        </p:txBody>
      </p:sp>
      <p:sp>
        <p:nvSpPr>
          <p:cNvPr id="25" name="Text 22">
            <a:extLst>
              <a:ext uri="{FF2B5EF4-FFF2-40B4-BE49-F238E27FC236}">
                <a16:creationId xmlns:a16="http://schemas.microsoft.com/office/drawing/2014/main" id="{6BF4183B-E293-ED7F-7A50-12544920D85D}"/>
              </a:ext>
            </a:extLst>
          </p:cNvPr>
          <p:cNvSpPr/>
          <p:nvPr/>
        </p:nvSpPr>
        <p:spPr>
          <a:xfrm>
            <a:off x="8229600" y="2476023"/>
            <a:ext cx="426720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Health systems weakened</a:t>
            </a:r>
            <a:endParaRPr lang="en-US" sz="1333" dirty="0"/>
          </a:p>
        </p:txBody>
      </p:sp>
      <p:sp>
        <p:nvSpPr>
          <p:cNvPr id="27" name="Text 29">
            <a:extLst>
              <a:ext uri="{FF2B5EF4-FFF2-40B4-BE49-F238E27FC236}">
                <a16:creationId xmlns:a16="http://schemas.microsoft.com/office/drawing/2014/main" id="{0CD66812-0DE5-7A0F-BEB0-7B889A3D8C6C}"/>
              </a:ext>
            </a:extLst>
          </p:cNvPr>
          <p:cNvSpPr/>
          <p:nvPr/>
        </p:nvSpPr>
        <p:spPr>
          <a:xfrm>
            <a:off x="7701064" y="4847977"/>
            <a:ext cx="4267200" cy="548640"/>
          </a:xfrm>
          <a:prstGeom prst="rect">
            <a:avLst/>
          </a:prstGeom>
          <a:noFill/>
          <a:ln/>
        </p:spPr>
        <p:txBody>
          <a:bodyPr wrap="square" lIns="0" tIns="0" rIns="0" bIns="0" rtlCol="0" anchor="ctr"/>
          <a:lstStyle/>
          <a:p>
            <a:r>
              <a:rPr lang="en-US" sz="1133" dirty="0">
                <a:solidFill>
                  <a:srgbClr val="CBD5E1"/>
                </a:solidFill>
                <a:latin typeface="Calibri" pitchFamily="34" charset="0"/>
                <a:ea typeface="Calibri" pitchFamily="34" charset="-122"/>
                <a:cs typeface="Calibri" pitchFamily="34" charset="-120"/>
              </a:rPr>
              <a:t>U.S. withdrawal from WHO and diminished support for UNAIDS/UNFPA undermines the multilateral architecture that coordinates epidemic data and response.</a:t>
            </a:r>
            <a:endParaRPr lang="en-US" sz="1133" dirty="0"/>
          </a:p>
        </p:txBody>
      </p:sp>
      <p:sp>
        <p:nvSpPr>
          <p:cNvPr id="35" name="Shape 30">
            <a:extLst>
              <a:ext uri="{FF2B5EF4-FFF2-40B4-BE49-F238E27FC236}">
                <a16:creationId xmlns:a16="http://schemas.microsoft.com/office/drawing/2014/main" id="{5660567B-247F-BFCF-6DD5-D524CD2D568F}"/>
              </a:ext>
            </a:extLst>
          </p:cNvPr>
          <p:cNvSpPr/>
          <p:nvPr/>
        </p:nvSpPr>
        <p:spPr>
          <a:xfrm>
            <a:off x="7373561" y="4701607"/>
            <a:ext cx="4632960" cy="1036320"/>
          </a:xfrm>
          <a:prstGeom prst="roundRect">
            <a:avLst>
              <a:gd name="adj" fmla="val 9412"/>
            </a:avLst>
          </a:prstGeom>
          <a:solidFill>
            <a:srgbClr val="1E3D6B"/>
          </a:solidFill>
          <a:ln/>
        </p:spPr>
      </p:sp>
      <p:sp>
        <p:nvSpPr>
          <p:cNvPr id="38" name="Shape 30">
            <a:extLst>
              <a:ext uri="{FF2B5EF4-FFF2-40B4-BE49-F238E27FC236}">
                <a16:creationId xmlns:a16="http://schemas.microsoft.com/office/drawing/2014/main" id="{C3715FC1-19AE-A99F-2DAB-E226BFD11909}"/>
              </a:ext>
            </a:extLst>
          </p:cNvPr>
          <p:cNvSpPr/>
          <p:nvPr/>
        </p:nvSpPr>
        <p:spPr>
          <a:xfrm>
            <a:off x="7335304" y="5765840"/>
            <a:ext cx="4632960" cy="1036320"/>
          </a:xfrm>
          <a:prstGeom prst="roundRect">
            <a:avLst>
              <a:gd name="adj" fmla="val 9412"/>
            </a:avLst>
          </a:prstGeom>
          <a:solidFill>
            <a:srgbClr val="1E3D6B"/>
          </a:solidFill>
          <a:ln/>
        </p:spPr>
      </p:sp>
      <p:sp>
        <p:nvSpPr>
          <p:cNvPr id="39" name="Text 32">
            <a:extLst>
              <a:ext uri="{FF2B5EF4-FFF2-40B4-BE49-F238E27FC236}">
                <a16:creationId xmlns:a16="http://schemas.microsoft.com/office/drawing/2014/main" id="{E5BD7663-67F3-D42B-D654-5011692AC9FC}"/>
              </a:ext>
            </a:extLst>
          </p:cNvPr>
          <p:cNvSpPr/>
          <p:nvPr/>
        </p:nvSpPr>
        <p:spPr>
          <a:xfrm>
            <a:off x="7802880" y="6016923"/>
            <a:ext cx="4267200" cy="548640"/>
          </a:xfrm>
          <a:prstGeom prst="rect">
            <a:avLst/>
          </a:prstGeom>
          <a:noFill/>
          <a:ln/>
        </p:spPr>
        <p:txBody>
          <a:bodyPr wrap="square" lIns="0" tIns="0" rIns="0" bIns="0" rtlCol="0" anchor="ctr"/>
          <a:lstStyle/>
          <a:p>
            <a:r>
              <a:rPr lang="en-US" sz="1133" dirty="0">
                <a:solidFill>
                  <a:srgbClr val="CBD5E1"/>
                </a:solidFill>
                <a:latin typeface="Calibri" pitchFamily="34" charset="0"/>
                <a:ea typeface="Calibri" pitchFamily="34" charset="-122"/>
                <a:cs typeface="Calibri" pitchFamily="34" charset="-120"/>
              </a:rPr>
              <a:t>HIV elimination as a public health threat by 2030 was slipping before 2025. Current shocks push the response into a period of profound uncertainty.</a:t>
            </a:r>
            <a:endParaRPr lang="en-US" sz="1133" dirty="0"/>
          </a:p>
        </p:txBody>
      </p:sp>
      <p:sp>
        <p:nvSpPr>
          <p:cNvPr id="41" name="Shape 30">
            <a:extLst>
              <a:ext uri="{FF2B5EF4-FFF2-40B4-BE49-F238E27FC236}">
                <a16:creationId xmlns:a16="http://schemas.microsoft.com/office/drawing/2014/main" id="{E5A470CF-1365-FDE9-207F-BBC09D50421D}"/>
              </a:ext>
            </a:extLst>
          </p:cNvPr>
          <p:cNvSpPr/>
          <p:nvPr/>
        </p:nvSpPr>
        <p:spPr>
          <a:xfrm>
            <a:off x="7358640" y="3555426"/>
            <a:ext cx="4632960" cy="1036320"/>
          </a:xfrm>
          <a:prstGeom prst="roundRect">
            <a:avLst>
              <a:gd name="adj" fmla="val 9412"/>
            </a:avLst>
          </a:prstGeom>
          <a:solidFill>
            <a:srgbClr val="1E3D6B"/>
          </a:solidFill>
          <a:ln/>
        </p:spPr>
      </p:sp>
      <p:sp>
        <p:nvSpPr>
          <p:cNvPr id="42" name="Text 31">
            <a:extLst>
              <a:ext uri="{FF2B5EF4-FFF2-40B4-BE49-F238E27FC236}">
                <a16:creationId xmlns:a16="http://schemas.microsoft.com/office/drawing/2014/main" id="{76648586-35FC-007B-C1EA-0F71BBB76948}"/>
              </a:ext>
            </a:extLst>
          </p:cNvPr>
          <p:cNvSpPr/>
          <p:nvPr/>
        </p:nvSpPr>
        <p:spPr>
          <a:xfrm>
            <a:off x="8320070" y="5771100"/>
            <a:ext cx="426720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2030 goals now out of reach</a:t>
            </a:r>
            <a:endParaRPr lang="en-US" sz="1333" dirty="0"/>
          </a:p>
        </p:txBody>
      </p:sp>
      <p:sp>
        <p:nvSpPr>
          <p:cNvPr id="43" name="Text 28">
            <a:extLst>
              <a:ext uri="{FF2B5EF4-FFF2-40B4-BE49-F238E27FC236}">
                <a16:creationId xmlns:a16="http://schemas.microsoft.com/office/drawing/2014/main" id="{5041CD2E-9D9C-9078-D762-C2FE632AEB2E}"/>
              </a:ext>
            </a:extLst>
          </p:cNvPr>
          <p:cNvSpPr/>
          <p:nvPr/>
        </p:nvSpPr>
        <p:spPr>
          <a:xfrm>
            <a:off x="8028567" y="4688667"/>
            <a:ext cx="426720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Global coordination fragmented</a:t>
            </a:r>
            <a:endParaRPr lang="en-US" sz="1333" dirty="0"/>
          </a:p>
        </p:txBody>
      </p:sp>
      <p:sp>
        <p:nvSpPr>
          <p:cNvPr id="44" name="Text 26">
            <a:extLst>
              <a:ext uri="{FF2B5EF4-FFF2-40B4-BE49-F238E27FC236}">
                <a16:creationId xmlns:a16="http://schemas.microsoft.com/office/drawing/2014/main" id="{80A07EC2-F794-8C47-6852-A172F2206A0B}"/>
              </a:ext>
            </a:extLst>
          </p:cNvPr>
          <p:cNvSpPr/>
          <p:nvPr/>
        </p:nvSpPr>
        <p:spPr>
          <a:xfrm>
            <a:off x="7701064" y="3937012"/>
            <a:ext cx="4267200" cy="548640"/>
          </a:xfrm>
          <a:prstGeom prst="rect">
            <a:avLst/>
          </a:prstGeom>
          <a:noFill/>
          <a:ln/>
        </p:spPr>
        <p:txBody>
          <a:bodyPr wrap="square" lIns="0" tIns="0" rIns="0" bIns="0" rtlCol="0" anchor="ctr"/>
          <a:lstStyle/>
          <a:p>
            <a:r>
              <a:rPr lang="en-US" sz="1133" dirty="0">
                <a:solidFill>
                  <a:srgbClr val="CBD5E1"/>
                </a:solidFill>
                <a:latin typeface="Calibri" pitchFamily="34" charset="0"/>
                <a:ea typeface="Calibri" pitchFamily="34" charset="-122"/>
                <a:cs typeface="Calibri" pitchFamily="34" charset="-120"/>
              </a:rPr>
              <a:t>In settings where same-sex relationships or drug use are criminalised, standalone community programmes — historically funded externally — are now without resources.</a:t>
            </a:r>
            <a:endParaRPr lang="en-US" sz="1133" dirty="0"/>
          </a:p>
        </p:txBody>
      </p:sp>
      <p:sp>
        <p:nvSpPr>
          <p:cNvPr id="45" name="Text 25">
            <a:extLst>
              <a:ext uri="{FF2B5EF4-FFF2-40B4-BE49-F238E27FC236}">
                <a16:creationId xmlns:a16="http://schemas.microsoft.com/office/drawing/2014/main" id="{B6248312-C81E-157B-3D66-1A15102464D9}"/>
              </a:ext>
            </a:extLst>
          </p:cNvPr>
          <p:cNvSpPr/>
          <p:nvPr/>
        </p:nvSpPr>
        <p:spPr>
          <a:xfrm>
            <a:off x="8118047" y="3627895"/>
            <a:ext cx="426720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Key populations at acute risk</a:t>
            </a:r>
            <a:endParaRPr lang="en-US" sz="1333" dirty="0"/>
          </a:p>
        </p:txBody>
      </p:sp>
      <p:sp>
        <p:nvSpPr>
          <p:cNvPr id="48" name="Text 29">
            <a:extLst>
              <a:ext uri="{FF2B5EF4-FFF2-40B4-BE49-F238E27FC236}">
                <a16:creationId xmlns:a16="http://schemas.microsoft.com/office/drawing/2014/main" id="{6F8BCE56-B33D-DA6E-968E-7A118272018C}"/>
              </a:ext>
            </a:extLst>
          </p:cNvPr>
          <p:cNvSpPr/>
          <p:nvPr/>
        </p:nvSpPr>
        <p:spPr>
          <a:xfrm>
            <a:off x="7556441" y="5068276"/>
            <a:ext cx="4267200" cy="548640"/>
          </a:xfrm>
          <a:prstGeom prst="rect">
            <a:avLst/>
          </a:prstGeom>
          <a:noFill/>
          <a:ln/>
        </p:spPr>
        <p:txBody>
          <a:bodyPr wrap="square" lIns="0" tIns="0" rIns="0" bIns="0" rtlCol="0" anchor="ctr"/>
          <a:lstStyle/>
          <a:p>
            <a:r>
              <a:rPr lang="en-US" sz="1133" dirty="0">
                <a:solidFill>
                  <a:srgbClr val="CBD5E1"/>
                </a:solidFill>
                <a:latin typeface="Calibri" pitchFamily="34" charset="0"/>
                <a:ea typeface="Calibri" pitchFamily="34" charset="-122"/>
                <a:cs typeface="Calibri" pitchFamily="34" charset="-120"/>
              </a:rPr>
              <a:t>U.S. withdrawal from WHO and diminished support for UNAIDS/UNFPA undermines the multilateral architecture that coordinates epidemic data and response.</a:t>
            </a:r>
            <a:endParaRPr lang="en-US" sz="1133" dirty="0"/>
          </a:p>
        </p:txBody>
      </p:sp>
      <p:sp>
        <p:nvSpPr>
          <p:cNvPr id="49" name="Text 1">
            <a:extLst>
              <a:ext uri="{FF2B5EF4-FFF2-40B4-BE49-F238E27FC236}">
                <a16:creationId xmlns:a16="http://schemas.microsoft.com/office/drawing/2014/main" id="{A6769C19-5A20-352D-FB6F-2FA20200E5B0}"/>
              </a:ext>
            </a:extLst>
          </p:cNvPr>
          <p:cNvSpPr/>
          <p:nvPr/>
        </p:nvSpPr>
        <p:spPr>
          <a:xfrm>
            <a:off x="7123237" y="1672952"/>
            <a:ext cx="4905982" cy="670560"/>
          </a:xfrm>
          <a:prstGeom prst="rect">
            <a:avLst/>
          </a:prstGeom>
          <a:noFill/>
          <a:ln/>
        </p:spPr>
        <p:txBody>
          <a:bodyPr wrap="square" lIns="0" tIns="0" rIns="0" bIns="0" rtlCol="0" anchor="ctr"/>
          <a:lstStyle/>
          <a:p>
            <a:pPr algn="ctr"/>
            <a:r>
              <a:rPr lang="en-US" dirty="0">
                <a:latin typeface="Century Gothic" panose="020B0502020202020204" pitchFamily="34" charset="0"/>
                <a:ea typeface="Calibri" pitchFamily="34" charset="-122"/>
                <a:cs typeface="Calibri" pitchFamily="34" charset="-120"/>
              </a:rPr>
              <a:t>Political polarization and the sudden rupture of global HIV governance</a:t>
            </a:r>
            <a:endParaRPr lang="en-US" dirty="0">
              <a:latin typeface="Century Gothic" panose="020B0502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420586" y="86984"/>
            <a:ext cx="10444843" cy="1060704"/>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mbria" pitchFamily="34" charset="-122"/>
                <a:cs typeface="Cambria" pitchFamily="34" charset="-120"/>
              </a:rPr>
              <a:t>What Changes the Trajectory? </a:t>
            </a:r>
          </a:p>
          <a:p>
            <a:pPr algn="ctr"/>
            <a:r>
              <a:rPr lang="en-US" sz="3600" dirty="0">
                <a:solidFill>
                  <a:schemeClr val="tx2"/>
                </a:solidFill>
                <a:latin typeface="Century Gothic" panose="020B0502020202020204" pitchFamily="34" charset="0"/>
                <a:ea typeface="Cambria" pitchFamily="34" charset="-122"/>
                <a:cs typeface="Cambria" pitchFamily="34" charset="-120"/>
              </a:rPr>
              <a:t>What must happen now?</a:t>
            </a:r>
            <a:endParaRPr lang="en-US" sz="3600" dirty="0">
              <a:solidFill>
                <a:schemeClr val="tx2"/>
              </a:solidFill>
              <a:latin typeface="Century Gothic" panose="020B0502020202020204" pitchFamily="34" charset="0"/>
            </a:endParaRPr>
          </a:p>
        </p:txBody>
      </p:sp>
      <p:sp>
        <p:nvSpPr>
          <p:cNvPr id="4" name="Text 2"/>
          <p:cNvSpPr/>
          <p:nvPr/>
        </p:nvSpPr>
        <p:spPr>
          <a:xfrm>
            <a:off x="609600" y="1645920"/>
            <a:ext cx="5486400" cy="341376"/>
          </a:xfrm>
          <a:prstGeom prst="rect">
            <a:avLst/>
          </a:prstGeom>
          <a:noFill/>
          <a:ln/>
        </p:spPr>
        <p:txBody>
          <a:bodyPr wrap="square" lIns="0" tIns="0" rIns="0" bIns="0" rtlCol="0" anchor="ctr"/>
          <a:lstStyle/>
          <a:p>
            <a:r>
              <a:rPr lang="en-US" sz="1600" b="1" kern="0" spc="267" dirty="0">
                <a:solidFill>
                  <a:schemeClr val="tx2"/>
                </a:solidFill>
                <a:latin typeface="Calibri" pitchFamily="34" charset="0"/>
                <a:ea typeface="Calibri" pitchFamily="34" charset="-122"/>
                <a:cs typeface="Calibri" pitchFamily="34" charset="-120"/>
              </a:rPr>
              <a:t>WHAT CHANGES THE OUTCOME</a:t>
            </a:r>
            <a:endParaRPr lang="en-US" sz="1600" dirty="0">
              <a:solidFill>
                <a:schemeClr val="tx2"/>
              </a:solidFill>
            </a:endParaRPr>
          </a:p>
        </p:txBody>
      </p:sp>
      <p:sp>
        <p:nvSpPr>
          <p:cNvPr id="5" name="Shape 3"/>
          <p:cNvSpPr/>
          <p:nvPr/>
        </p:nvSpPr>
        <p:spPr>
          <a:xfrm>
            <a:off x="169164" y="2062734"/>
            <a:ext cx="5957316" cy="926592"/>
          </a:xfrm>
          <a:prstGeom prst="roundRect">
            <a:avLst>
              <a:gd name="adj" fmla="val 11842"/>
            </a:avLst>
          </a:prstGeom>
          <a:solidFill>
            <a:srgbClr val="1B3358"/>
          </a:solidFill>
          <a:ln/>
        </p:spPr>
      </p:sp>
      <p:sp>
        <p:nvSpPr>
          <p:cNvPr id="6" name="Text 4"/>
          <p:cNvSpPr/>
          <p:nvPr/>
        </p:nvSpPr>
        <p:spPr>
          <a:xfrm>
            <a:off x="755904" y="2170176"/>
            <a:ext cx="1341120" cy="426720"/>
          </a:xfrm>
          <a:prstGeom prst="rect">
            <a:avLst/>
          </a:prstGeom>
          <a:noFill/>
          <a:ln/>
        </p:spPr>
        <p:txBody>
          <a:bodyPr wrap="square" lIns="0" tIns="0" rIns="0" bIns="0" rtlCol="0" anchor="ctr"/>
          <a:lstStyle/>
          <a:p>
            <a:r>
              <a:rPr lang="en-US" sz="2400" b="1" dirty="0">
                <a:solidFill>
                  <a:srgbClr val="0D9488"/>
                </a:solidFill>
                <a:latin typeface="Cambria" pitchFamily="34" charset="0"/>
                <a:ea typeface="Cambria" pitchFamily="34" charset="-122"/>
                <a:cs typeface="Cambria" pitchFamily="34" charset="-120"/>
              </a:rPr>
              <a:t>−94%</a:t>
            </a:r>
            <a:endParaRPr lang="en-US" sz="2400" dirty="0"/>
          </a:p>
        </p:txBody>
      </p:sp>
      <p:sp>
        <p:nvSpPr>
          <p:cNvPr id="7" name="Text 5"/>
          <p:cNvSpPr/>
          <p:nvPr/>
        </p:nvSpPr>
        <p:spPr>
          <a:xfrm>
            <a:off x="268224" y="2565273"/>
            <a:ext cx="2255520" cy="341376"/>
          </a:xfrm>
          <a:prstGeom prst="rect">
            <a:avLst/>
          </a:prstGeom>
          <a:noFill/>
          <a:ln/>
        </p:spPr>
        <p:txBody>
          <a:bodyPr wrap="square" lIns="0" tIns="0" rIns="0" bIns="0" rtlCol="0" anchor="ctr"/>
          <a:lstStyle/>
          <a:p>
            <a:r>
              <a:rPr lang="en-US" sz="1400" b="1" dirty="0">
                <a:solidFill>
                  <a:srgbClr val="FFFFFF"/>
                </a:solidFill>
                <a:latin typeface="Calibri" pitchFamily="34" charset="0"/>
                <a:ea typeface="Calibri" pitchFamily="34" charset="-122"/>
                <a:cs typeface="Calibri" pitchFamily="34" charset="-120"/>
              </a:rPr>
              <a:t>Infections &amp; deaths averted</a:t>
            </a:r>
            <a:endParaRPr lang="en-US" sz="1400" dirty="0"/>
          </a:p>
        </p:txBody>
      </p:sp>
      <p:sp>
        <p:nvSpPr>
          <p:cNvPr id="8" name="Text 6"/>
          <p:cNvSpPr/>
          <p:nvPr/>
        </p:nvSpPr>
        <p:spPr>
          <a:xfrm>
            <a:off x="2438398" y="2178830"/>
            <a:ext cx="4023362" cy="73152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rgbClr val="9BB8D4"/>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If USG  support was fully reinstated </a:t>
            </a:r>
          </a:p>
          <a:p>
            <a:pPr marL="628650" lvl="1" indent="-1714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4.4M infections reduced to 0.07–1.73M</a:t>
            </a:r>
            <a:endParaRPr lang="en-US" sz="1400" dirty="0">
              <a:solidFill>
                <a:schemeClr val="bg1"/>
              </a:solidFill>
            </a:endParaRPr>
          </a:p>
        </p:txBody>
      </p:sp>
      <p:sp>
        <p:nvSpPr>
          <p:cNvPr id="9" name="Shape 7"/>
          <p:cNvSpPr/>
          <p:nvPr/>
        </p:nvSpPr>
        <p:spPr>
          <a:xfrm>
            <a:off x="138684" y="3133344"/>
            <a:ext cx="5957316" cy="926592"/>
          </a:xfrm>
          <a:prstGeom prst="roundRect">
            <a:avLst>
              <a:gd name="adj" fmla="val 11842"/>
            </a:avLst>
          </a:prstGeom>
          <a:solidFill>
            <a:srgbClr val="1B3358"/>
          </a:solidFill>
          <a:ln/>
        </p:spPr>
      </p:sp>
      <p:sp>
        <p:nvSpPr>
          <p:cNvPr id="10" name="Text 8"/>
          <p:cNvSpPr/>
          <p:nvPr/>
        </p:nvSpPr>
        <p:spPr>
          <a:xfrm>
            <a:off x="725424" y="3169920"/>
            <a:ext cx="1341120" cy="426720"/>
          </a:xfrm>
          <a:prstGeom prst="rect">
            <a:avLst/>
          </a:prstGeom>
          <a:noFill/>
          <a:ln/>
        </p:spPr>
        <p:txBody>
          <a:bodyPr wrap="square" lIns="0" tIns="0" rIns="0" bIns="0" rtlCol="0" anchor="ctr"/>
          <a:lstStyle/>
          <a:p>
            <a:r>
              <a:rPr lang="en-US" sz="2400" b="1" dirty="0">
                <a:solidFill>
                  <a:srgbClr val="0D9488"/>
                </a:solidFill>
                <a:latin typeface="Cambria" pitchFamily="34" charset="0"/>
                <a:ea typeface="Cambria" pitchFamily="34" charset="-122"/>
                <a:cs typeface="Cambria" pitchFamily="34" charset="-120"/>
              </a:rPr>
              <a:t>Near full</a:t>
            </a:r>
            <a:endParaRPr lang="en-US" sz="2400" dirty="0"/>
          </a:p>
        </p:txBody>
      </p:sp>
      <p:sp>
        <p:nvSpPr>
          <p:cNvPr id="11" name="Text 9"/>
          <p:cNvSpPr/>
          <p:nvPr/>
        </p:nvSpPr>
        <p:spPr>
          <a:xfrm>
            <a:off x="816864" y="3586734"/>
            <a:ext cx="2255520" cy="341376"/>
          </a:xfrm>
          <a:prstGeom prst="rect">
            <a:avLst/>
          </a:prstGeom>
          <a:noFill/>
          <a:ln/>
        </p:spPr>
        <p:txBody>
          <a:bodyPr wrap="square" lIns="0" tIns="0" rIns="0" bIns="0" rtlCol="0" anchor="ctr"/>
          <a:lstStyle/>
          <a:p>
            <a:r>
              <a:rPr lang="en-US" sz="1400" b="1" dirty="0">
                <a:solidFill>
                  <a:srgbClr val="FFFFFF"/>
                </a:solidFill>
                <a:latin typeface="Calibri" pitchFamily="34" charset="0"/>
                <a:ea typeface="Calibri" pitchFamily="34" charset="-122"/>
                <a:cs typeface="Calibri" pitchFamily="34" charset="-120"/>
              </a:rPr>
              <a:t>Harm offset</a:t>
            </a:r>
            <a:endParaRPr lang="en-US" sz="1400" dirty="0"/>
          </a:p>
        </p:txBody>
      </p:sp>
      <p:sp>
        <p:nvSpPr>
          <p:cNvPr id="12" name="Text 10"/>
          <p:cNvSpPr/>
          <p:nvPr/>
        </p:nvSpPr>
        <p:spPr>
          <a:xfrm>
            <a:off x="2438398" y="3230880"/>
            <a:ext cx="3499106" cy="7315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IF funding restored AND </a:t>
            </a:r>
          </a:p>
          <a:p>
            <a:pPr marL="742950" lvl="1" indent="-2857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resources reallocated from oral PrEP → long-acting PrEP (CAB-LA / LEN)</a:t>
            </a:r>
            <a:endParaRPr lang="en-US" sz="1400" dirty="0">
              <a:solidFill>
                <a:schemeClr val="bg1"/>
              </a:solidFill>
            </a:endParaRPr>
          </a:p>
        </p:txBody>
      </p:sp>
      <p:sp>
        <p:nvSpPr>
          <p:cNvPr id="13" name="Shape 11"/>
          <p:cNvSpPr/>
          <p:nvPr/>
        </p:nvSpPr>
        <p:spPr>
          <a:xfrm>
            <a:off x="114300" y="4169664"/>
            <a:ext cx="5957316" cy="926592"/>
          </a:xfrm>
          <a:prstGeom prst="roundRect">
            <a:avLst>
              <a:gd name="adj" fmla="val 11842"/>
            </a:avLst>
          </a:prstGeom>
          <a:solidFill>
            <a:srgbClr val="1B3358"/>
          </a:solidFill>
          <a:ln/>
        </p:spPr>
      </p:sp>
      <p:sp>
        <p:nvSpPr>
          <p:cNvPr id="14" name="Text 12"/>
          <p:cNvSpPr/>
          <p:nvPr/>
        </p:nvSpPr>
        <p:spPr>
          <a:xfrm>
            <a:off x="404732" y="4230624"/>
            <a:ext cx="1737795" cy="426720"/>
          </a:xfrm>
          <a:prstGeom prst="rect">
            <a:avLst/>
          </a:prstGeom>
          <a:noFill/>
          <a:ln/>
        </p:spPr>
        <p:txBody>
          <a:bodyPr wrap="square" lIns="0" tIns="0" rIns="0" bIns="0" rtlCol="0" anchor="ctr"/>
          <a:lstStyle/>
          <a:p>
            <a:r>
              <a:rPr lang="en-US" sz="2400" b="1" dirty="0">
                <a:solidFill>
                  <a:srgbClr val="F39C12"/>
                </a:solidFill>
                <a:latin typeface="Cambria" pitchFamily="34" charset="0"/>
                <a:ea typeface="Cambria" pitchFamily="34" charset="-122"/>
                <a:cs typeface="Cambria" pitchFamily="34" charset="-120"/>
              </a:rPr>
              <a:t>Most deaths</a:t>
            </a:r>
            <a:endParaRPr lang="en-US" sz="2400" dirty="0"/>
          </a:p>
        </p:txBody>
      </p:sp>
      <p:sp>
        <p:nvSpPr>
          <p:cNvPr id="15" name="Text 13"/>
          <p:cNvSpPr/>
          <p:nvPr/>
        </p:nvSpPr>
        <p:spPr>
          <a:xfrm>
            <a:off x="342900" y="4632960"/>
            <a:ext cx="1559379" cy="341376"/>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Averted</a:t>
            </a:r>
            <a:endParaRPr lang="en-US" sz="1400" dirty="0"/>
          </a:p>
        </p:txBody>
      </p:sp>
      <p:sp>
        <p:nvSpPr>
          <p:cNvPr id="16" name="Text 14"/>
          <p:cNvSpPr/>
          <p:nvPr/>
        </p:nvSpPr>
        <p:spPr>
          <a:xfrm>
            <a:off x="2523744" y="4267200"/>
            <a:ext cx="3547871" cy="73152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IF ART funding is restored  (without prevention) </a:t>
            </a:r>
          </a:p>
          <a:p>
            <a:pPr marL="628650" lvl="1" indent="-1714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but leaves ~1M new infections</a:t>
            </a:r>
            <a:endParaRPr lang="en-US" sz="1400" dirty="0">
              <a:solidFill>
                <a:schemeClr val="bg1"/>
              </a:solidFill>
            </a:endParaRPr>
          </a:p>
        </p:txBody>
      </p:sp>
      <p:sp>
        <p:nvSpPr>
          <p:cNvPr id="17" name="Shape 15"/>
          <p:cNvSpPr/>
          <p:nvPr/>
        </p:nvSpPr>
        <p:spPr>
          <a:xfrm>
            <a:off x="108204" y="5270482"/>
            <a:ext cx="5957316" cy="1163193"/>
          </a:xfrm>
          <a:prstGeom prst="roundRect">
            <a:avLst>
              <a:gd name="adj" fmla="val 11842"/>
            </a:avLst>
          </a:prstGeom>
          <a:solidFill>
            <a:srgbClr val="1B3358"/>
          </a:solidFill>
          <a:ln/>
        </p:spPr>
      </p:sp>
      <p:sp>
        <p:nvSpPr>
          <p:cNvPr id="18" name="Text 16"/>
          <p:cNvSpPr/>
          <p:nvPr/>
        </p:nvSpPr>
        <p:spPr>
          <a:xfrm>
            <a:off x="581733" y="5279136"/>
            <a:ext cx="1754124" cy="426720"/>
          </a:xfrm>
          <a:prstGeom prst="rect">
            <a:avLst/>
          </a:prstGeom>
          <a:noFill/>
          <a:ln/>
        </p:spPr>
        <p:txBody>
          <a:bodyPr wrap="square" lIns="0" tIns="0" rIns="0" bIns="0" rtlCol="0" anchor="ctr"/>
          <a:lstStyle/>
          <a:p>
            <a:r>
              <a:rPr lang="en-US" sz="2400" b="1" dirty="0">
                <a:solidFill>
                  <a:srgbClr val="E74C3C"/>
                </a:solidFill>
                <a:latin typeface="Cambria" pitchFamily="34" charset="0"/>
                <a:ea typeface="Cambria" pitchFamily="34" charset="-122"/>
                <a:cs typeface="Cambria" pitchFamily="34" charset="-120"/>
              </a:rPr>
              <a:t>10–15 yrs</a:t>
            </a:r>
            <a:endParaRPr lang="en-US" sz="2400" dirty="0"/>
          </a:p>
        </p:txBody>
      </p:sp>
      <p:sp>
        <p:nvSpPr>
          <p:cNvPr id="19" name="Text 17"/>
          <p:cNvSpPr/>
          <p:nvPr/>
        </p:nvSpPr>
        <p:spPr>
          <a:xfrm>
            <a:off x="187180" y="5674505"/>
            <a:ext cx="2466812" cy="341376"/>
          </a:xfrm>
          <a:prstGeom prst="rect">
            <a:avLst/>
          </a:prstGeom>
          <a:noFill/>
          <a:ln/>
        </p:spPr>
        <p:txBody>
          <a:bodyPr wrap="square" lIns="0" tIns="0" rIns="0" bIns="0" rtlCol="0" anchor="ctr"/>
          <a:lstStyle/>
          <a:p>
            <a:r>
              <a:rPr lang="en-US" sz="1400" b="1" dirty="0">
                <a:solidFill>
                  <a:srgbClr val="FFFFFF"/>
                </a:solidFill>
                <a:latin typeface="Calibri" pitchFamily="34" charset="0"/>
                <a:ea typeface="Calibri" pitchFamily="34" charset="-122"/>
                <a:cs typeface="Calibri" pitchFamily="34" charset="-120"/>
              </a:rPr>
              <a:t>Progress reversed without action</a:t>
            </a:r>
            <a:endParaRPr lang="en-US" sz="1400" dirty="0"/>
          </a:p>
        </p:txBody>
      </p:sp>
      <p:sp>
        <p:nvSpPr>
          <p:cNvPr id="20" name="Text 18"/>
          <p:cNvSpPr/>
          <p:nvPr/>
        </p:nvSpPr>
        <p:spPr>
          <a:xfrm>
            <a:off x="2726872" y="5303520"/>
            <a:ext cx="3210632" cy="73152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Worst-case: complete US cessation </a:t>
            </a:r>
          </a:p>
          <a:p>
            <a:pPr marL="628650" lvl="1" indent="-17145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unravels epidemic control gains within few years</a:t>
            </a:r>
            <a:endParaRPr lang="en-US" sz="1400" dirty="0">
              <a:solidFill>
                <a:schemeClr val="bg1"/>
              </a:solidFill>
            </a:endParaRPr>
          </a:p>
        </p:txBody>
      </p:sp>
      <p:sp>
        <p:nvSpPr>
          <p:cNvPr id="21" name="Text 19"/>
          <p:cNvSpPr/>
          <p:nvPr/>
        </p:nvSpPr>
        <p:spPr>
          <a:xfrm>
            <a:off x="6339840" y="1613617"/>
            <a:ext cx="5364480" cy="341376"/>
          </a:xfrm>
          <a:prstGeom prst="rect">
            <a:avLst/>
          </a:prstGeom>
          <a:noFill/>
          <a:ln/>
        </p:spPr>
        <p:txBody>
          <a:bodyPr wrap="square" lIns="0" tIns="0" rIns="0" bIns="0" rtlCol="0" anchor="ctr"/>
          <a:lstStyle/>
          <a:p>
            <a:pPr algn="ctr"/>
            <a:r>
              <a:rPr lang="en-US" sz="1600" b="1" kern="0" spc="267" dirty="0">
                <a:solidFill>
                  <a:schemeClr val="tx2"/>
                </a:solidFill>
                <a:latin typeface="Calibri" pitchFamily="34" charset="0"/>
                <a:ea typeface="Calibri" pitchFamily="34" charset="-122"/>
                <a:cs typeface="Calibri" pitchFamily="34" charset="-120"/>
              </a:rPr>
              <a:t>WHAT MUST HAPPEN </a:t>
            </a:r>
            <a:endParaRPr lang="en-US" sz="1600" b="1" dirty="0">
              <a:solidFill>
                <a:schemeClr val="tx2"/>
              </a:solidFill>
            </a:endParaRPr>
          </a:p>
        </p:txBody>
      </p:sp>
      <p:sp>
        <p:nvSpPr>
          <p:cNvPr id="22" name="Shape 20"/>
          <p:cNvSpPr/>
          <p:nvPr/>
        </p:nvSpPr>
        <p:spPr>
          <a:xfrm>
            <a:off x="6339840" y="2097024"/>
            <a:ext cx="5852160" cy="926592"/>
          </a:xfrm>
          <a:prstGeom prst="roundRect">
            <a:avLst>
              <a:gd name="adj" fmla="val 11842"/>
            </a:avLst>
          </a:prstGeom>
          <a:solidFill>
            <a:srgbClr val="0D2243"/>
          </a:solidFill>
          <a:ln/>
        </p:spPr>
      </p:sp>
      <p:sp>
        <p:nvSpPr>
          <p:cNvPr id="23" name="Shape 21"/>
          <p:cNvSpPr/>
          <p:nvPr/>
        </p:nvSpPr>
        <p:spPr>
          <a:xfrm>
            <a:off x="6461760" y="2328672"/>
            <a:ext cx="426720" cy="426720"/>
          </a:xfrm>
          <a:prstGeom prst="ellipse">
            <a:avLst/>
          </a:prstGeom>
          <a:solidFill>
            <a:srgbClr val="C0392B"/>
          </a:solidFill>
          <a:ln/>
        </p:spPr>
      </p:sp>
      <p:sp>
        <p:nvSpPr>
          <p:cNvPr id="24" name="Text 22"/>
          <p:cNvSpPr/>
          <p:nvPr/>
        </p:nvSpPr>
        <p:spPr>
          <a:xfrm>
            <a:off x="6461760" y="2328672"/>
            <a:ext cx="426720" cy="426720"/>
          </a:xfrm>
          <a:prstGeom prst="rect">
            <a:avLst/>
          </a:prstGeom>
          <a:noFill/>
          <a:ln/>
        </p:spPr>
        <p:txBody>
          <a:bodyPr wrap="square" lIns="0" tIns="0" rIns="0" bIns="0" rtlCol="0" anchor="ctr"/>
          <a:lstStyle/>
          <a:p>
            <a:pPr algn="ctr"/>
            <a:r>
              <a:rPr lang="en-US" sz="1600" b="1" dirty="0">
                <a:solidFill>
                  <a:srgbClr val="0F1F3D"/>
                </a:solidFill>
                <a:latin typeface="Calibri" pitchFamily="34" charset="0"/>
                <a:ea typeface="Calibri" pitchFamily="34" charset="-122"/>
                <a:cs typeface="Calibri" pitchFamily="34" charset="-120"/>
              </a:rPr>
              <a:t>1</a:t>
            </a:r>
            <a:endParaRPr lang="en-US" sz="1600" dirty="0"/>
          </a:p>
        </p:txBody>
      </p:sp>
      <p:sp>
        <p:nvSpPr>
          <p:cNvPr id="25" name="Text 23"/>
          <p:cNvSpPr/>
          <p:nvPr/>
        </p:nvSpPr>
        <p:spPr>
          <a:xfrm>
            <a:off x="6736080" y="2150119"/>
            <a:ext cx="4572000" cy="341376"/>
          </a:xfrm>
          <a:prstGeom prst="rect">
            <a:avLst/>
          </a:prstGeom>
          <a:noFill/>
          <a:ln/>
        </p:spPr>
        <p:txBody>
          <a:bodyPr wrap="square" lIns="0" tIns="0" rIns="0" bIns="0" rtlCol="0" anchor="ctr"/>
          <a:lstStyle/>
          <a:p>
            <a:pPr algn="ctr"/>
            <a:r>
              <a:rPr lang="en-US" sz="2000" b="1" dirty="0">
                <a:solidFill>
                  <a:schemeClr val="accent4">
                    <a:lumMod val="60000"/>
                    <a:lumOff val="40000"/>
                  </a:schemeClr>
                </a:solidFill>
                <a:latin typeface="Calibri" pitchFamily="34" charset="0"/>
                <a:ea typeface="Calibri" pitchFamily="34" charset="-122"/>
                <a:cs typeface="Calibri" pitchFamily="34" charset="-120"/>
              </a:rPr>
              <a:t>Protect ART supply chains NOW</a:t>
            </a:r>
            <a:endParaRPr lang="en-US" sz="2000" dirty="0">
              <a:solidFill>
                <a:schemeClr val="accent4">
                  <a:lumMod val="60000"/>
                  <a:lumOff val="40000"/>
                </a:schemeClr>
              </a:solidFill>
            </a:endParaRPr>
          </a:p>
        </p:txBody>
      </p:sp>
      <p:sp>
        <p:nvSpPr>
          <p:cNvPr id="26" name="Text 24"/>
          <p:cNvSpPr/>
          <p:nvPr/>
        </p:nvSpPr>
        <p:spPr>
          <a:xfrm>
            <a:off x="6339840" y="2548128"/>
            <a:ext cx="5242560" cy="426720"/>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ART continuity is non-negotiable</a:t>
            </a:r>
          </a:p>
          <a:p>
            <a:pPr marL="742950" lvl="1" indent="-285750" algn="ctr">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interruption kills within months</a:t>
            </a:r>
            <a:endParaRPr lang="en-US" sz="1400" dirty="0">
              <a:solidFill>
                <a:schemeClr val="bg2"/>
              </a:solidFill>
            </a:endParaRPr>
          </a:p>
        </p:txBody>
      </p:sp>
      <p:sp>
        <p:nvSpPr>
          <p:cNvPr id="27" name="Shape 25"/>
          <p:cNvSpPr/>
          <p:nvPr/>
        </p:nvSpPr>
        <p:spPr>
          <a:xfrm>
            <a:off x="6339840" y="3133344"/>
            <a:ext cx="5852160" cy="926592"/>
          </a:xfrm>
          <a:prstGeom prst="roundRect">
            <a:avLst>
              <a:gd name="adj" fmla="val 11842"/>
            </a:avLst>
          </a:prstGeom>
          <a:solidFill>
            <a:srgbClr val="0D2243"/>
          </a:solidFill>
          <a:ln/>
        </p:spPr>
      </p:sp>
      <p:sp>
        <p:nvSpPr>
          <p:cNvPr id="28" name="Shape 26"/>
          <p:cNvSpPr/>
          <p:nvPr/>
        </p:nvSpPr>
        <p:spPr>
          <a:xfrm>
            <a:off x="6461760" y="3364992"/>
            <a:ext cx="426720" cy="426720"/>
          </a:xfrm>
          <a:prstGeom prst="ellipse">
            <a:avLst/>
          </a:prstGeom>
          <a:solidFill>
            <a:srgbClr val="F39C12"/>
          </a:solidFill>
          <a:ln/>
        </p:spPr>
      </p:sp>
      <p:sp>
        <p:nvSpPr>
          <p:cNvPr id="29" name="Text 27"/>
          <p:cNvSpPr/>
          <p:nvPr/>
        </p:nvSpPr>
        <p:spPr>
          <a:xfrm>
            <a:off x="6461760" y="3364992"/>
            <a:ext cx="426720" cy="426720"/>
          </a:xfrm>
          <a:prstGeom prst="rect">
            <a:avLst/>
          </a:prstGeom>
          <a:noFill/>
          <a:ln/>
        </p:spPr>
        <p:txBody>
          <a:bodyPr wrap="square" lIns="0" tIns="0" rIns="0" bIns="0" rtlCol="0" anchor="ctr"/>
          <a:lstStyle/>
          <a:p>
            <a:pPr algn="ctr"/>
            <a:r>
              <a:rPr lang="en-US" sz="1600" b="1" dirty="0">
                <a:solidFill>
                  <a:srgbClr val="0F1F3D"/>
                </a:solidFill>
                <a:latin typeface="Calibri" pitchFamily="34" charset="0"/>
                <a:ea typeface="Calibri" pitchFamily="34" charset="-122"/>
                <a:cs typeface="Calibri" pitchFamily="34" charset="-120"/>
              </a:rPr>
              <a:t>2</a:t>
            </a:r>
            <a:endParaRPr lang="en-US" sz="1600" dirty="0"/>
          </a:p>
        </p:txBody>
      </p:sp>
      <p:sp>
        <p:nvSpPr>
          <p:cNvPr id="30" name="Text 28"/>
          <p:cNvSpPr/>
          <p:nvPr/>
        </p:nvSpPr>
        <p:spPr>
          <a:xfrm>
            <a:off x="7010400" y="3218688"/>
            <a:ext cx="4572000" cy="341376"/>
          </a:xfrm>
          <a:prstGeom prst="rect">
            <a:avLst/>
          </a:prstGeom>
          <a:noFill/>
          <a:ln/>
        </p:spPr>
        <p:txBody>
          <a:bodyPr wrap="square" lIns="0" tIns="0" rIns="0" bIns="0" rtlCol="0" anchor="ctr"/>
          <a:lstStyle/>
          <a:p>
            <a:pPr algn="ctr"/>
            <a:r>
              <a:rPr lang="en-US" sz="2000" b="1" dirty="0">
                <a:solidFill>
                  <a:schemeClr val="accent4">
                    <a:lumMod val="60000"/>
                    <a:lumOff val="40000"/>
                  </a:schemeClr>
                </a:solidFill>
                <a:latin typeface="Calibri" pitchFamily="34" charset="0"/>
                <a:ea typeface="Calibri" pitchFamily="34" charset="-122"/>
                <a:cs typeface="Calibri" pitchFamily="34" charset="-120"/>
              </a:rPr>
              <a:t>Reallocate prevention strategically</a:t>
            </a:r>
            <a:endParaRPr lang="en-US" sz="2000" dirty="0">
              <a:solidFill>
                <a:schemeClr val="accent4">
                  <a:lumMod val="60000"/>
                  <a:lumOff val="40000"/>
                </a:schemeClr>
              </a:solidFill>
            </a:endParaRPr>
          </a:p>
        </p:txBody>
      </p:sp>
      <p:sp>
        <p:nvSpPr>
          <p:cNvPr id="31" name="Text 29"/>
          <p:cNvSpPr/>
          <p:nvPr/>
        </p:nvSpPr>
        <p:spPr>
          <a:xfrm>
            <a:off x="7010400" y="3584448"/>
            <a:ext cx="4572000" cy="426720"/>
          </a:xfrm>
          <a:prstGeom prst="rect">
            <a:avLst/>
          </a:prstGeom>
          <a:noFill/>
          <a:ln/>
        </p:spPr>
        <p:txBody>
          <a:bodyPr wrap="square" lIns="0" tIns="0" rIns="0" bIns="0" rtlCol="0" anchor="ctr"/>
          <a:lstStyle/>
          <a:p>
            <a:pPr marL="171450" indent="-171450" algn="ctr">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long-acting  PrEP (LEN PrEP, CAB-LA) </a:t>
            </a:r>
          </a:p>
          <a:p>
            <a:pPr marL="628650" lvl="1" indent="-171450" algn="ctr">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Innovative cheaper delivery models</a:t>
            </a:r>
            <a:endParaRPr lang="en-US" sz="1400" dirty="0">
              <a:solidFill>
                <a:schemeClr val="bg2"/>
              </a:solidFill>
            </a:endParaRPr>
          </a:p>
        </p:txBody>
      </p:sp>
      <p:sp>
        <p:nvSpPr>
          <p:cNvPr id="32" name="Shape 30"/>
          <p:cNvSpPr/>
          <p:nvPr/>
        </p:nvSpPr>
        <p:spPr>
          <a:xfrm>
            <a:off x="6339840" y="4169664"/>
            <a:ext cx="5852160" cy="926592"/>
          </a:xfrm>
          <a:prstGeom prst="roundRect">
            <a:avLst>
              <a:gd name="adj" fmla="val 11842"/>
            </a:avLst>
          </a:prstGeom>
          <a:solidFill>
            <a:srgbClr val="0D2243"/>
          </a:solidFill>
          <a:ln/>
        </p:spPr>
      </p:sp>
      <p:sp>
        <p:nvSpPr>
          <p:cNvPr id="33" name="Shape 31"/>
          <p:cNvSpPr/>
          <p:nvPr/>
        </p:nvSpPr>
        <p:spPr>
          <a:xfrm>
            <a:off x="6461760" y="4401312"/>
            <a:ext cx="426720" cy="426720"/>
          </a:xfrm>
          <a:prstGeom prst="ellipse">
            <a:avLst/>
          </a:prstGeom>
          <a:solidFill>
            <a:srgbClr val="0D9488"/>
          </a:solidFill>
          <a:ln/>
        </p:spPr>
      </p:sp>
      <p:sp>
        <p:nvSpPr>
          <p:cNvPr id="34" name="Text 32"/>
          <p:cNvSpPr/>
          <p:nvPr/>
        </p:nvSpPr>
        <p:spPr>
          <a:xfrm>
            <a:off x="6461760" y="4401312"/>
            <a:ext cx="426720" cy="426720"/>
          </a:xfrm>
          <a:prstGeom prst="rect">
            <a:avLst/>
          </a:prstGeom>
          <a:noFill/>
          <a:ln/>
        </p:spPr>
        <p:txBody>
          <a:bodyPr wrap="square" lIns="0" tIns="0" rIns="0" bIns="0" rtlCol="0" anchor="ctr"/>
          <a:lstStyle/>
          <a:p>
            <a:pPr algn="ctr"/>
            <a:r>
              <a:rPr lang="en-US" sz="1600" b="1" dirty="0">
                <a:solidFill>
                  <a:srgbClr val="0F1F3D"/>
                </a:solidFill>
                <a:latin typeface="Calibri" pitchFamily="34" charset="0"/>
                <a:ea typeface="Calibri" pitchFamily="34" charset="-122"/>
                <a:cs typeface="Calibri" pitchFamily="34" charset="-120"/>
              </a:rPr>
              <a:t>3</a:t>
            </a:r>
            <a:endParaRPr lang="en-US" sz="1600" dirty="0"/>
          </a:p>
        </p:txBody>
      </p:sp>
      <p:sp>
        <p:nvSpPr>
          <p:cNvPr id="35" name="Text 33"/>
          <p:cNvSpPr/>
          <p:nvPr/>
        </p:nvSpPr>
        <p:spPr>
          <a:xfrm>
            <a:off x="7010400" y="4208063"/>
            <a:ext cx="4572000" cy="341376"/>
          </a:xfrm>
          <a:prstGeom prst="rect">
            <a:avLst/>
          </a:prstGeom>
          <a:noFill/>
          <a:ln/>
        </p:spPr>
        <p:txBody>
          <a:bodyPr wrap="square" lIns="0" tIns="0" rIns="0" bIns="0" rtlCol="0" anchor="ctr"/>
          <a:lstStyle/>
          <a:p>
            <a:pPr algn="ctr"/>
            <a:r>
              <a:rPr lang="en-US" sz="2000" b="1" dirty="0">
                <a:solidFill>
                  <a:schemeClr val="accent4">
                    <a:lumMod val="60000"/>
                    <a:lumOff val="40000"/>
                  </a:schemeClr>
                </a:solidFill>
                <a:latin typeface="Calibri" pitchFamily="34" charset="0"/>
                <a:ea typeface="Calibri" pitchFamily="34" charset="-122"/>
                <a:cs typeface="Calibri" pitchFamily="34" charset="-120"/>
              </a:rPr>
              <a:t>Build domestic co-financing NOW</a:t>
            </a:r>
            <a:endParaRPr lang="en-US" sz="2000" dirty="0">
              <a:solidFill>
                <a:schemeClr val="accent4">
                  <a:lumMod val="60000"/>
                  <a:lumOff val="40000"/>
                </a:schemeClr>
              </a:solidFill>
            </a:endParaRPr>
          </a:p>
        </p:txBody>
      </p:sp>
      <p:sp>
        <p:nvSpPr>
          <p:cNvPr id="36" name="Text 34"/>
          <p:cNvSpPr/>
          <p:nvPr/>
        </p:nvSpPr>
        <p:spPr>
          <a:xfrm>
            <a:off x="7010400" y="4568639"/>
            <a:ext cx="4855029" cy="4267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Earmarked HIV budget line + HIS integration + domestic generic innovative  procurement are minimum actions</a:t>
            </a:r>
            <a:endParaRPr lang="en-US" sz="1400" dirty="0">
              <a:solidFill>
                <a:schemeClr val="bg2"/>
              </a:solidFill>
            </a:endParaRPr>
          </a:p>
        </p:txBody>
      </p:sp>
      <p:sp>
        <p:nvSpPr>
          <p:cNvPr id="37" name="Shape 35"/>
          <p:cNvSpPr/>
          <p:nvPr/>
        </p:nvSpPr>
        <p:spPr>
          <a:xfrm>
            <a:off x="6328519" y="5320936"/>
            <a:ext cx="5852160" cy="1150729"/>
          </a:xfrm>
          <a:prstGeom prst="roundRect">
            <a:avLst>
              <a:gd name="adj" fmla="val 11842"/>
            </a:avLst>
          </a:prstGeom>
          <a:solidFill>
            <a:srgbClr val="0D2243"/>
          </a:solidFill>
          <a:ln/>
        </p:spPr>
      </p:sp>
      <p:sp>
        <p:nvSpPr>
          <p:cNvPr id="38" name="Shape 36"/>
          <p:cNvSpPr/>
          <p:nvPr/>
        </p:nvSpPr>
        <p:spPr>
          <a:xfrm>
            <a:off x="6461760" y="5437632"/>
            <a:ext cx="426720" cy="426720"/>
          </a:xfrm>
          <a:prstGeom prst="ellipse">
            <a:avLst/>
          </a:prstGeom>
          <a:solidFill>
            <a:srgbClr val="0D9488"/>
          </a:solidFill>
          <a:ln/>
        </p:spPr>
      </p:sp>
      <p:sp>
        <p:nvSpPr>
          <p:cNvPr id="39" name="Text 37"/>
          <p:cNvSpPr/>
          <p:nvPr/>
        </p:nvSpPr>
        <p:spPr>
          <a:xfrm>
            <a:off x="6461760" y="5437632"/>
            <a:ext cx="426720" cy="426720"/>
          </a:xfrm>
          <a:prstGeom prst="rect">
            <a:avLst/>
          </a:prstGeom>
          <a:noFill/>
          <a:ln/>
        </p:spPr>
        <p:txBody>
          <a:bodyPr wrap="square" lIns="0" tIns="0" rIns="0" bIns="0" rtlCol="0" anchor="ctr"/>
          <a:lstStyle/>
          <a:p>
            <a:pPr algn="ctr"/>
            <a:r>
              <a:rPr lang="en-US" sz="1600" b="1" dirty="0">
                <a:solidFill>
                  <a:srgbClr val="0F1F3D"/>
                </a:solidFill>
                <a:latin typeface="Calibri" pitchFamily="34" charset="0"/>
                <a:ea typeface="Calibri" pitchFamily="34" charset="-122"/>
                <a:cs typeface="Calibri" pitchFamily="34" charset="-120"/>
              </a:rPr>
              <a:t>4</a:t>
            </a:r>
            <a:endParaRPr lang="en-US" sz="1600" dirty="0"/>
          </a:p>
        </p:txBody>
      </p:sp>
      <p:sp>
        <p:nvSpPr>
          <p:cNvPr id="40" name="Text 38"/>
          <p:cNvSpPr/>
          <p:nvPr/>
        </p:nvSpPr>
        <p:spPr>
          <a:xfrm>
            <a:off x="6888480" y="5244383"/>
            <a:ext cx="4944836" cy="341376"/>
          </a:xfrm>
          <a:prstGeom prst="rect">
            <a:avLst/>
          </a:prstGeom>
          <a:noFill/>
          <a:ln/>
        </p:spPr>
        <p:txBody>
          <a:bodyPr wrap="square" lIns="0" tIns="0" rIns="0" bIns="0" rtlCol="0" anchor="ctr"/>
          <a:lstStyle/>
          <a:p>
            <a:pPr algn="ctr"/>
            <a:r>
              <a:rPr lang="en-US" sz="2000" b="1" dirty="0">
                <a:solidFill>
                  <a:schemeClr val="accent4">
                    <a:lumMod val="60000"/>
                    <a:lumOff val="40000"/>
                  </a:schemeClr>
                </a:solidFill>
                <a:latin typeface="Calibri" pitchFamily="34" charset="0"/>
                <a:ea typeface="Calibri" pitchFamily="34" charset="-122"/>
                <a:cs typeface="Calibri" pitchFamily="34" charset="-120"/>
              </a:rPr>
              <a:t>Defend community &amp; prevention programmes</a:t>
            </a:r>
            <a:endParaRPr lang="en-US" sz="2000" dirty="0">
              <a:solidFill>
                <a:schemeClr val="accent4">
                  <a:lumMod val="60000"/>
                  <a:lumOff val="40000"/>
                </a:schemeClr>
              </a:solidFill>
            </a:endParaRPr>
          </a:p>
        </p:txBody>
      </p:sp>
      <p:sp>
        <p:nvSpPr>
          <p:cNvPr id="41" name="Text 39"/>
          <p:cNvSpPr/>
          <p:nvPr/>
        </p:nvSpPr>
        <p:spPr>
          <a:xfrm>
            <a:off x="7010400" y="5733886"/>
            <a:ext cx="5170279" cy="42672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Prevention is first cut domestically </a:t>
            </a:r>
          </a:p>
          <a:p>
            <a:pPr marL="742950" lvl="1" indent="-285750">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BUT  generates the highest long-term savings.</a:t>
            </a:r>
          </a:p>
          <a:p>
            <a:pPr marL="742950" lvl="1" indent="-285750">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1 infection prevented = lifetime of treatment avoided.</a:t>
            </a:r>
          </a:p>
          <a:p>
            <a:pPr marL="285750" indent="-285750">
              <a:buFont typeface="Arial" panose="020B0604020202020204" pitchFamily="34" charset="0"/>
              <a:buChar char="•"/>
            </a:pPr>
            <a:r>
              <a:rPr lang="en-US" sz="1400" dirty="0">
                <a:solidFill>
                  <a:schemeClr val="bg2"/>
                </a:solidFill>
                <a:latin typeface="Calibri" pitchFamily="34" charset="0"/>
                <a:ea typeface="Calibri" pitchFamily="34" charset="-122"/>
                <a:cs typeface="Calibri" pitchFamily="34" charset="-120"/>
              </a:rPr>
              <a:t>Budget cuts here are the costliest error</a:t>
            </a:r>
            <a:endParaRPr lang="en-US" sz="1400" dirty="0">
              <a:solidFill>
                <a:schemeClr val="bg2"/>
              </a:solidFill>
            </a:endParaRPr>
          </a:p>
        </p:txBody>
      </p:sp>
      <p:sp>
        <p:nvSpPr>
          <p:cNvPr id="42" name="Text 40"/>
          <p:cNvSpPr/>
          <p:nvPr/>
        </p:nvSpPr>
        <p:spPr>
          <a:xfrm>
            <a:off x="609600" y="6437376"/>
            <a:ext cx="11094720" cy="268224"/>
          </a:xfrm>
          <a:prstGeom prst="rect">
            <a:avLst/>
          </a:prstGeom>
          <a:noFill/>
          <a:ln/>
        </p:spPr>
        <p:txBody>
          <a:bodyPr wrap="square" lIns="0" tIns="0" rIns="0" bIns="0" rtlCol="0" anchor="ctr"/>
          <a:lstStyle/>
          <a:p>
            <a:r>
              <a:rPr lang="en-US" sz="1000" i="1" dirty="0">
                <a:solidFill>
                  <a:srgbClr val="4A6580"/>
                </a:solidFill>
                <a:latin typeface="Calibri" pitchFamily="34" charset="0"/>
                <a:ea typeface="Calibri" pitchFamily="34" charset="-122"/>
                <a:cs typeface="Calibri" pitchFamily="34" charset="-120"/>
              </a:rPr>
              <a:t>Sources: Ten Brink et al. Lancet HIV 2025; AIDS journal Zimbabwe model 2025; Lancet HIV PrEP model 2025; UNAIDS 2025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700730" y="398386"/>
            <a:ext cx="9750579"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Navigating the Transition Spectrum </a:t>
            </a:r>
            <a:endParaRPr lang="en-US" sz="3600" dirty="0">
              <a:solidFill>
                <a:schemeClr val="tx2"/>
              </a:solidFill>
              <a:latin typeface="Century Gothic" panose="020B0502020202020204" pitchFamily="34" charset="0"/>
            </a:endParaRPr>
          </a:p>
        </p:txBody>
      </p:sp>
      <p:sp>
        <p:nvSpPr>
          <p:cNvPr id="4" name="Shape 2"/>
          <p:cNvSpPr/>
          <p:nvPr/>
        </p:nvSpPr>
        <p:spPr>
          <a:xfrm>
            <a:off x="304800" y="3302509"/>
            <a:ext cx="11277600" cy="233172"/>
          </a:xfrm>
          <a:prstGeom prst="rect">
            <a:avLst/>
          </a:prstGeom>
          <a:solidFill>
            <a:schemeClr val="accent5">
              <a:lumMod val="50000"/>
            </a:schemeClr>
          </a:solidFill>
          <a:ln>
            <a:solidFill>
              <a:schemeClr val="tx1">
                <a:lumMod val="50000"/>
                <a:lumOff val="50000"/>
              </a:schemeClr>
            </a:solidFill>
          </a:ln>
        </p:spPr>
        <p:txBody>
          <a:bodyPr/>
          <a:lstStyle/>
          <a:p>
            <a:endParaRPr lang="en-US" dirty="0"/>
          </a:p>
        </p:txBody>
      </p:sp>
      <p:sp>
        <p:nvSpPr>
          <p:cNvPr id="6" name="Shape 4"/>
          <p:cNvSpPr/>
          <p:nvPr/>
        </p:nvSpPr>
        <p:spPr>
          <a:xfrm>
            <a:off x="1469082" y="3180588"/>
            <a:ext cx="463296" cy="463296"/>
          </a:xfrm>
          <a:prstGeom prst="ellipse">
            <a:avLst/>
          </a:prstGeom>
          <a:solidFill>
            <a:srgbClr val="D97706"/>
          </a:solidFill>
          <a:ln/>
        </p:spPr>
      </p:sp>
      <p:sp>
        <p:nvSpPr>
          <p:cNvPr id="8" name="Text 6"/>
          <p:cNvSpPr/>
          <p:nvPr/>
        </p:nvSpPr>
        <p:spPr>
          <a:xfrm>
            <a:off x="487680" y="2218944"/>
            <a:ext cx="2682240" cy="585216"/>
          </a:xfrm>
          <a:prstGeom prst="rect">
            <a:avLst/>
          </a:prstGeom>
          <a:noFill/>
          <a:ln/>
        </p:spPr>
        <p:txBody>
          <a:bodyPr wrap="square" lIns="0" tIns="0" rIns="0" bIns="0" rtlCol="0" anchor="ctr"/>
          <a:lstStyle/>
          <a:p>
            <a:pPr algn="ctr"/>
            <a:r>
              <a:rPr lang="en-US" sz="1467" b="1" dirty="0">
                <a:solidFill>
                  <a:srgbClr val="D97706"/>
                </a:solidFill>
                <a:latin typeface="Calibri" pitchFamily="34" charset="0"/>
                <a:ea typeface="Calibri" pitchFamily="34" charset="-122"/>
                <a:cs typeface="Calibri" pitchFamily="34" charset="-120"/>
              </a:rPr>
              <a:t>1</a:t>
            </a:r>
            <a:endParaRPr lang="en-US" sz="1467" dirty="0"/>
          </a:p>
          <a:p>
            <a:pPr algn="ctr"/>
            <a:r>
              <a:rPr lang="en-US" sz="1467" b="1" dirty="0">
                <a:solidFill>
                  <a:srgbClr val="D97706"/>
                </a:solidFill>
                <a:latin typeface="Calibri" pitchFamily="34" charset="0"/>
                <a:ea typeface="Calibri" pitchFamily="34" charset="-122"/>
                <a:cs typeface="Calibri" pitchFamily="34" charset="-120"/>
              </a:rPr>
              <a:t>DONOR-LED</a:t>
            </a:r>
            <a:endParaRPr lang="en-US" sz="1467" dirty="0"/>
          </a:p>
        </p:txBody>
      </p:sp>
      <p:sp>
        <p:nvSpPr>
          <p:cNvPr id="10" name="Text 8"/>
          <p:cNvSpPr/>
          <p:nvPr/>
        </p:nvSpPr>
        <p:spPr>
          <a:xfrm>
            <a:off x="365760" y="3669792"/>
            <a:ext cx="2926080" cy="109728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100% external financing</a:t>
            </a:r>
          </a:p>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 Country has minimal ownership or planning capacity</a:t>
            </a:r>
            <a:endParaRPr lang="en-US" sz="1600" dirty="0"/>
          </a:p>
        </p:txBody>
      </p:sp>
      <p:sp>
        <p:nvSpPr>
          <p:cNvPr id="11" name="Shape 9"/>
          <p:cNvSpPr/>
          <p:nvPr/>
        </p:nvSpPr>
        <p:spPr>
          <a:xfrm>
            <a:off x="4413613" y="3198876"/>
            <a:ext cx="463296" cy="463296"/>
          </a:xfrm>
          <a:prstGeom prst="ellipse">
            <a:avLst/>
          </a:prstGeom>
          <a:solidFill>
            <a:srgbClr val="0D9488"/>
          </a:solidFill>
          <a:ln/>
        </p:spPr>
      </p:sp>
      <p:sp>
        <p:nvSpPr>
          <p:cNvPr id="13" name="Text 11"/>
          <p:cNvSpPr/>
          <p:nvPr/>
        </p:nvSpPr>
        <p:spPr>
          <a:xfrm>
            <a:off x="3438035" y="2133600"/>
            <a:ext cx="2682240" cy="585216"/>
          </a:xfrm>
          <a:prstGeom prst="rect">
            <a:avLst/>
          </a:prstGeom>
          <a:noFill/>
          <a:ln/>
        </p:spPr>
        <p:txBody>
          <a:bodyPr wrap="square" lIns="0" tIns="0" rIns="0" bIns="0" rtlCol="0" anchor="ctr"/>
          <a:lstStyle/>
          <a:p>
            <a:pPr algn="ctr"/>
            <a:r>
              <a:rPr lang="en-US" sz="1467" b="1" dirty="0">
                <a:solidFill>
                  <a:srgbClr val="0D9488"/>
                </a:solidFill>
                <a:latin typeface="Calibri" pitchFamily="34" charset="0"/>
                <a:ea typeface="Calibri" pitchFamily="34" charset="-122"/>
                <a:cs typeface="Calibri" pitchFamily="34" charset="-120"/>
              </a:rPr>
              <a:t>2</a:t>
            </a:r>
            <a:endParaRPr lang="en-US" sz="1467" dirty="0"/>
          </a:p>
          <a:p>
            <a:pPr algn="ctr"/>
            <a:r>
              <a:rPr lang="en-US" sz="1467" b="1" dirty="0">
                <a:solidFill>
                  <a:srgbClr val="0D9488"/>
                </a:solidFill>
                <a:latin typeface="Calibri" pitchFamily="34" charset="0"/>
                <a:ea typeface="Calibri" pitchFamily="34" charset="-122"/>
                <a:cs typeface="Calibri" pitchFamily="34" charset="-120"/>
              </a:rPr>
              <a:t>CO-FINANCING</a:t>
            </a:r>
            <a:endParaRPr lang="en-US" sz="1467" dirty="0"/>
          </a:p>
        </p:txBody>
      </p:sp>
      <p:sp>
        <p:nvSpPr>
          <p:cNvPr id="15" name="Text 13"/>
          <p:cNvSpPr/>
          <p:nvPr/>
        </p:nvSpPr>
        <p:spPr>
          <a:xfrm>
            <a:off x="3535680" y="3779520"/>
            <a:ext cx="2682240" cy="109728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Domestic budgets growing</a:t>
            </a:r>
          </a:p>
          <a:p>
            <a:pPr marL="285750" indent="-2857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 Shared decision-making between donor and government</a:t>
            </a:r>
            <a:endParaRPr lang="en-US" sz="1600" dirty="0"/>
          </a:p>
        </p:txBody>
      </p:sp>
      <p:sp>
        <p:nvSpPr>
          <p:cNvPr id="16" name="Shape 14"/>
          <p:cNvSpPr/>
          <p:nvPr/>
        </p:nvSpPr>
        <p:spPr>
          <a:xfrm>
            <a:off x="7571232" y="3198876"/>
            <a:ext cx="463296" cy="463296"/>
          </a:xfrm>
          <a:prstGeom prst="ellipse">
            <a:avLst/>
          </a:prstGeom>
          <a:solidFill>
            <a:srgbClr val="0B6E6A"/>
          </a:solidFill>
          <a:ln/>
        </p:spPr>
      </p:sp>
      <p:sp>
        <p:nvSpPr>
          <p:cNvPr id="18" name="Text 16"/>
          <p:cNvSpPr/>
          <p:nvPr/>
        </p:nvSpPr>
        <p:spPr>
          <a:xfrm>
            <a:off x="6522720" y="2117489"/>
            <a:ext cx="2682240" cy="585216"/>
          </a:xfrm>
          <a:prstGeom prst="rect">
            <a:avLst/>
          </a:prstGeom>
          <a:noFill/>
          <a:ln/>
        </p:spPr>
        <p:txBody>
          <a:bodyPr wrap="square" lIns="0" tIns="0" rIns="0" bIns="0" rtlCol="0" anchor="ctr"/>
          <a:lstStyle/>
          <a:p>
            <a:pPr algn="ctr"/>
            <a:r>
              <a:rPr lang="en-US" sz="1467" b="1" dirty="0">
                <a:solidFill>
                  <a:srgbClr val="0B6E6A"/>
                </a:solidFill>
                <a:latin typeface="Calibri" pitchFamily="34" charset="0"/>
                <a:ea typeface="Calibri" pitchFamily="34" charset="-122"/>
                <a:cs typeface="Calibri" pitchFamily="34" charset="-120"/>
              </a:rPr>
              <a:t>3</a:t>
            </a:r>
            <a:endParaRPr lang="en-US" sz="1467" dirty="0"/>
          </a:p>
          <a:p>
            <a:pPr algn="ctr"/>
            <a:r>
              <a:rPr lang="en-US" sz="1467" b="1" dirty="0">
                <a:solidFill>
                  <a:srgbClr val="0B6E6A"/>
                </a:solidFill>
                <a:latin typeface="Calibri" pitchFamily="34" charset="0"/>
                <a:ea typeface="Calibri" pitchFamily="34" charset="-122"/>
                <a:cs typeface="Calibri" pitchFamily="34" charset="-120"/>
              </a:rPr>
              <a:t>HAND-OVER</a:t>
            </a:r>
            <a:endParaRPr lang="en-US" sz="1467" dirty="0"/>
          </a:p>
        </p:txBody>
      </p:sp>
      <p:sp>
        <p:nvSpPr>
          <p:cNvPr id="19" name="Text 17"/>
          <p:cNvSpPr/>
          <p:nvPr/>
        </p:nvSpPr>
        <p:spPr>
          <a:xfrm>
            <a:off x="6583680" y="2316480"/>
            <a:ext cx="2438400" cy="609600"/>
          </a:xfrm>
          <a:prstGeom prst="rect">
            <a:avLst/>
          </a:prstGeom>
          <a:noFill/>
          <a:ln/>
        </p:spPr>
        <p:txBody>
          <a:bodyPr wrap="square" lIns="0" tIns="0" rIns="0" bIns="0" rtlCol="0" anchor="ctr"/>
          <a:lstStyle/>
          <a:p>
            <a:endParaRPr lang="en-US" sz="1133" dirty="0"/>
          </a:p>
        </p:txBody>
      </p:sp>
      <p:sp>
        <p:nvSpPr>
          <p:cNvPr id="20" name="Text 18"/>
          <p:cNvSpPr/>
          <p:nvPr/>
        </p:nvSpPr>
        <p:spPr>
          <a:xfrm>
            <a:off x="6461760" y="3779520"/>
            <a:ext cx="2682240" cy="109728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Domestic funding majority</a:t>
            </a:r>
          </a:p>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Donors as technical partners, not financiers</a:t>
            </a:r>
            <a:endParaRPr lang="en-US" sz="1600" dirty="0"/>
          </a:p>
        </p:txBody>
      </p:sp>
      <p:sp>
        <p:nvSpPr>
          <p:cNvPr id="21" name="Shape 19"/>
          <p:cNvSpPr/>
          <p:nvPr/>
        </p:nvSpPr>
        <p:spPr>
          <a:xfrm>
            <a:off x="10021824" y="3172968"/>
            <a:ext cx="463296" cy="463296"/>
          </a:xfrm>
          <a:prstGeom prst="ellipse">
            <a:avLst/>
          </a:prstGeom>
          <a:solidFill>
            <a:srgbClr val="334155"/>
          </a:solidFill>
          <a:ln/>
        </p:spPr>
      </p:sp>
      <p:sp>
        <p:nvSpPr>
          <p:cNvPr id="23" name="Text 21"/>
          <p:cNvSpPr/>
          <p:nvPr/>
        </p:nvSpPr>
        <p:spPr>
          <a:xfrm>
            <a:off x="8930640" y="2189335"/>
            <a:ext cx="2682240" cy="585216"/>
          </a:xfrm>
          <a:prstGeom prst="rect">
            <a:avLst/>
          </a:prstGeom>
          <a:noFill/>
          <a:ln/>
        </p:spPr>
        <p:txBody>
          <a:bodyPr wrap="square" lIns="0" tIns="0" rIns="0" bIns="0" rtlCol="0" anchor="ctr"/>
          <a:lstStyle/>
          <a:p>
            <a:pPr algn="ctr"/>
            <a:r>
              <a:rPr lang="en-US" sz="1467" b="1" dirty="0">
                <a:solidFill>
                  <a:srgbClr val="334155"/>
                </a:solidFill>
                <a:latin typeface="Calibri" pitchFamily="34" charset="0"/>
                <a:ea typeface="Calibri" pitchFamily="34" charset="-122"/>
                <a:cs typeface="Calibri" pitchFamily="34" charset="-120"/>
              </a:rPr>
              <a:t>4</a:t>
            </a:r>
            <a:endParaRPr lang="en-US" sz="1467" dirty="0"/>
          </a:p>
          <a:p>
            <a:pPr algn="ctr"/>
            <a:r>
              <a:rPr lang="en-US" sz="1467" b="1" dirty="0">
                <a:solidFill>
                  <a:srgbClr val="334155"/>
                </a:solidFill>
                <a:latin typeface="Calibri" pitchFamily="34" charset="0"/>
                <a:ea typeface="Calibri" pitchFamily="34" charset="-122"/>
                <a:cs typeface="Calibri" pitchFamily="34" charset="-120"/>
              </a:rPr>
              <a:t>SUSTAINED</a:t>
            </a:r>
            <a:endParaRPr lang="en-US" sz="1467" dirty="0"/>
          </a:p>
        </p:txBody>
      </p:sp>
      <p:sp>
        <p:nvSpPr>
          <p:cNvPr id="25" name="Text 23"/>
          <p:cNvSpPr/>
          <p:nvPr/>
        </p:nvSpPr>
        <p:spPr>
          <a:xfrm>
            <a:off x="9144000" y="3779520"/>
            <a:ext cx="2682240" cy="109728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Full domestic ownership</a:t>
            </a:r>
          </a:p>
          <a:p>
            <a:pPr marL="171450" indent="-171450">
              <a:buFont typeface="Arial" panose="020B0604020202020204" pitchFamily="34" charset="0"/>
              <a:buChar char="•"/>
            </a:pPr>
            <a:r>
              <a:rPr lang="en-US" sz="1600" dirty="0">
                <a:solidFill>
                  <a:srgbClr val="334155"/>
                </a:solidFill>
                <a:latin typeface="Calibri" pitchFamily="34" charset="0"/>
                <a:ea typeface="Calibri" pitchFamily="34" charset="-122"/>
                <a:cs typeface="Calibri" pitchFamily="34" charset="-120"/>
              </a:rPr>
              <a:t> Donors provide niche technical assistance only</a:t>
            </a:r>
            <a:endParaRPr lang="en-US" sz="1600" dirty="0"/>
          </a:p>
        </p:txBody>
      </p:sp>
      <p:sp>
        <p:nvSpPr>
          <p:cNvPr id="28" name="Shape 26"/>
          <p:cNvSpPr/>
          <p:nvPr/>
        </p:nvSpPr>
        <p:spPr>
          <a:xfrm>
            <a:off x="3596640" y="3048000"/>
            <a:ext cx="0" cy="0"/>
          </a:xfrm>
          <a:prstGeom prst="line">
            <a:avLst/>
          </a:prstGeom>
          <a:noFill/>
          <a:ln w="19050">
            <a:solidFill>
              <a:srgbClr val="D97706"/>
            </a:solidFill>
            <a:prstDash val="dash"/>
          </a:ln>
        </p:spPr>
      </p:sp>
      <p:sp>
        <p:nvSpPr>
          <p:cNvPr id="29" name="Text 27"/>
          <p:cNvSpPr/>
          <p:nvPr/>
        </p:nvSpPr>
        <p:spPr>
          <a:xfrm>
            <a:off x="1082312" y="5010912"/>
            <a:ext cx="4419056" cy="883920"/>
          </a:xfrm>
          <a:prstGeom prst="rect">
            <a:avLst/>
          </a:prstGeom>
          <a:solidFill>
            <a:schemeClr val="tx2"/>
          </a:solidFill>
          <a:ln w="19050">
            <a:solidFill>
              <a:schemeClr val="tx1"/>
            </a:solidFill>
          </a:ln>
        </p:spPr>
        <p:txBody>
          <a:bodyPr wrap="square" lIns="0" tIns="0" rIns="0" bIns="0" rtlCol="0" anchor="ctr"/>
          <a:lstStyle/>
          <a:p>
            <a:pPr marL="285750" indent="-285750">
              <a:buFont typeface="Arial" panose="020B0604020202020204" pitchFamily="34" charset="0"/>
              <a:buChar char="•"/>
            </a:pPr>
            <a:r>
              <a:rPr lang="en-US" sz="1600" i="1" dirty="0">
                <a:solidFill>
                  <a:srgbClr val="00FA00"/>
                </a:solidFill>
                <a:latin typeface="Calibri" pitchFamily="34" charset="0"/>
                <a:ea typeface="Calibri" pitchFamily="34" charset="-122"/>
                <a:cs typeface="Calibri" pitchFamily="34" charset="-120"/>
              </a:rPr>
              <a:t>Many Countries are at the boundary of Stage 1–2</a:t>
            </a:r>
          </a:p>
          <a:p>
            <a:pPr marL="742950" lvl="1" indent="-285750">
              <a:buFont typeface="Arial" panose="020B0604020202020204" pitchFamily="34" charset="0"/>
              <a:buChar char="•"/>
            </a:pPr>
            <a:r>
              <a:rPr lang="en-US" sz="1600" i="1" dirty="0">
                <a:solidFill>
                  <a:srgbClr val="00FA00"/>
                </a:solidFill>
                <a:latin typeface="Calibri" pitchFamily="34" charset="0"/>
                <a:ea typeface="Calibri" pitchFamily="34" charset="-122"/>
                <a:cs typeface="Calibri" pitchFamily="34" charset="-120"/>
              </a:rPr>
              <a:t> The goal is managed movement through</a:t>
            </a:r>
            <a:endParaRPr lang="en-US" sz="1600" dirty="0">
              <a:solidFill>
                <a:srgbClr val="00FA00"/>
              </a:solidFill>
            </a:endParaRPr>
          </a:p>
          <a:p>
            <a:pPr marL="742950" lvl="1" indent="-285750">
              <a:buFont typeface="Arial" panose="020B0604020202020204" pitchFamily="34" charset="0"/>
              <a:buChar char="•"/>
            </a:pPr>
            <a:r>
              <a:rPr lang="en-US" sz="1600" i="1" dirty="0">
                <a:solidFill>
                  <a:srgbClr val="00FA00"/>
                </a:solidFill>
                <a:latin typeface="Calibri" pitchFamily="34" charset="0"/>
                <a:ea typeface="Calibri" pitchFamily="34" charset="-122"/>
                <a:cs typeface="Calibri" pitchFamily="34" charset="-120"/>
              </a:rPr>
              <a:t>Stage 2 (co-financing) within 5 years</a:t>
            </a:r>
            <a:endParaRPr lang="en-US" sz="1600" dirty="0">
              <a:solidFill>
                <a:srgbClr val="00FA00"/>
              </a:solidFill>
            </a:endParaRPr>
          </a:p>
        </p:txBody>
      </p:sp>
      <p:sp>
        <p:nvSpPr>
          <p:cNvPr id="30" name="Up Arrow 29">
            <a:extLst>
              <a:ext uri="{FF2B5EF4-FFF2-40B4-BE49-F238E27FC236}">
                <a16:creationId xmlns:a16="http://schemas.microsoft.com/office/drawing/2014/main" id="{1E0C4181-4300-4C74-5AEB-F7BE7BEDA216}"/>
              </a:ext>
            </a:extLst>
          </p:cNvPr>
          <p:cNvSpPr/>
          <p:nvPr/>
        </p:nvSpPr>
        <p:spPr>
          <a:xfrm>
            <a:off x="3195719" y="3499104"/>
            <a:ext cx="339961" cy="1530096"/>
          </a:xfrm>
          <a:prstGeom prst="upArrow">
            <a:avLst/>
          </a:prstGeom>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sp>
        <p:nvSpPr>
          <p:cNvPr id="31" name="Right Arrow 30">
            <a:extLst>
              <a:ext uri="{FF2B5EF4-FFF2-40B4-BE49-F238E27FC236}">
                <a16:creationId xmlns:a16="http://schemas.microsoft.com/office/drawing/2014/main" id="{C7EA9E6C-C88E-0C9C-2A32-D5241C440885}"/>
              </a:ext>
            </a:extLst>
          </p:cNvPr>
          <p:cNvSpPr/>
          <p:nvPr/>
        </p:nvSpPr>
        <p:spPr>
          <a:xfrm>
            <a:off x="10847832" y="3194522"/>
            <a:ext cx="978408" cy="44936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10341" y="1672046"/>
            <a:ext cx="2470732" cy="2994771"/>
          </a:xfrm>
          <a:prstGeom prst="roundRect">
            <a:avLst>
              <a:gd name="adj" fmla="val 6857"/>
            </a:avLst>
          </a:prstGeom>
          <a:solidFill>
            <a:srgbClr val="0B4A48"/>
          </a:solidFill>
          <a:ln/>
          <a:effectLst>
            <a:outerShdw blurRad="101600" dist="38100" dir="2700000" algn="bl" rotWithShape="0">
              <a:srgbClr val="000000">
                <a:alpha val="12000"/>
              </a:srgbClr>
            </a:outerShdw>
          </a:effectLst>
        </p:spPr>
      </p:sp>
      <p:sp>
        <p:nvSpPr>
          <p:cNvPr id="5" name="Shape 3"/>
          <p:cNvSpPr/>
          <p:nvPr/>
        </p:nvSpPr>
        <p:spPr>
          <a:xfrm>
            <a:off x="727820" y="1987332"/>
            <a:ext cx="755904" cy="755904"/>
          </a:xfrm>
          <a:prstGeom prst="ellipse">
            <a:avLst/>
          </a:prstGeom>
          <a:solidFill>
            <a:srgbClr val="FF9300"/>
          </a:solidFill>
          <a:ln/>
        </p:spPr>
      </p:sp>
      <p:pic>
        <p:nvPicPr>
          <p:cNvPr id="6" name="Image 0" descr="preencoded.png"/>
          <p:cNvPicPr>
            <a:picLocks noChangeAspect="1"/>
          </p:cNvPicPr>
          <p:nvPr/>
        </p:nvPicPr>
        <p:blipFill>
          <a:blip r:embed="rId3"/>
          <a:stretch>
            <a:fillRect/>
          </a:stretch>
        </p:blipFill>
        <p:spPr>
          <a:xfrm>
            <a:off x="841794" y="2109216"/>
            <a:ext cx="536448" cy="536448"/>
          </a:xfrm>
          <a:prstGeom prst="rect">
            <a:avLst/>
          </a:prstGeom>
        </p:spPr>
      </p:pic>
      <p:sp>
        <p:nvSpPr>
          <p:cNvPr id="8" name="Text 5"/>
          <p:cNvSpPr/>
          <p:nvPr/>
        </p:nvSpPr>
        <p:spPr>
          <a:xfrm>
            <a:off x="10341" y="2761018"/>
            <a:ext cx="2448819" cy="446786"/>
          </a:xfrm>
          <a:prstGeom prst="rect">
            <a:avLst/>
          </a:prstGeom>
          <a:solidFill>
            <a:srgbClr val="FF9300"/>
          </a:solidFill>
          <a:ln/>
        </p:spPr>
        <p:txBody>
          <a:bodyPr wrap="square" lIns="0" tIns="0" rIns="0" bIns="0" rtlCol="0" anchor="ctr"/>
          <a:lstStyle/>
          <a:p>
            <a:pPr algn="ctr"/>
            <a:r>
              <a:rPr lang="en-US" sz="1267" b="1" dirty="0">
                <a:latin typeface="Calibri" pitchFamily="34" charset="0"/>
                <a:ea typeface="Calibri" pitchFamily="34" charset="-122"/>
                <a:cs typeface="Calibri" pitchFamily="34" charset="-120"/>
              </a:rPr>
              <a:t>Domestic Resource Mobilisation</a:t>
            </a:r>
            <a:endParaRPr lang="en-US" sz="1267" dirty="0"/>
          </a:p>
        </p:txBody>
      </p:sp>
      <p:sp>
        <p:nvSpPr>
          <p:cNvPr id="9" name="Text 6"/>
          <p:cNvSpPr/>
          <p:nvPr/>
        </p:nvSpPr>
        <p:spPr>
          <a:xfrm>
            <a:off x="65524" y="3865138"/>
            <a:ext cx="2294445" cy="560832"/>
          </a:xfrm>
          <a:prstGeom prst="rect">
            <a:avLst/>
          </a:prstGeom>
          <a:noFill/>
          <a:ln/>
        </p:spPr>
        <p:txBody>
          <a:bodyPr wrap="square" lIns="0" tIns="0" rIns="0" bIns="0" rtlCol="0" anchor="ctr"/>
          <a:lstStyle/>
          <a:p>
            <a:pPr marL="457189" indent="-457189">
              <a:buSzPct val="100000"/>
              <a:buChar char="•"/>
            </a:pPr>
            <a:r>
              <a:rPr lang="en-US" sz="1400" dirty="0">
                <a:solidFill>
                  <a:schemeClr val="bg1"/>
                </a:solidFill>
                <a:latin typeface="Calibri" pitchFamily="34" charset="0"/>
                <a:ea typeface="Calibri" pitchFamily="34" charset="-122"/>
                <a:cs typeface="Calibri" pitchFamily="34" charset="-120"/>
              </a:rPr>
              <a:t>Earmarked HIV Government  budget line</a:t>
            </a:r>
          </a:p>
          <a:p>
            <a:pPr marL="457189" indent="-457189">
              <a:buSzPct val="100000"/>
              <a:buChar char="•"/>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Sin taxes, health levies as HIV earmarks</a:t>
            </a:r>
            <a:endParaRPr lang="en-US" sz="1400" dirty="0">
              <a:solidFill>
                <a:schemeClr val="bg1"/>
              </a:solidFill>
            </a:endParaRPr>
          </a:p>
          <a:p>
            <a:pPr>
              <a:buSzPct val="100000"/>
            </a:pPr>
            <a:endParaRPr lang="en-US" sz="1400" dirty="0">
              <a:solidFill>
                <a:schemeClr val="bg1"/>
              </a:solidFill>
              <a:latin typeface="Calibri" pitchFamily="34" charset="0"/>
              <a:ea typeface="Calibri" pitchFamily="34" charset="-122"/>
              <a:cs typeface="Calibri" pitchFamily="34" charset="-120"/>
            </a:endParaRPr>
          </a:p>
          <a:p>
            <a:pPr>
              <a:buSzPct val="100000"/>
            </a:pPr>
            <a:endParaRPr lang="en-US" sz="1400" dirty="0">
              <a:solidFill>
                <a:schemeClr val="bg1"/>
              </a:solidFill>
              <a:latin typeface="Calibri" pitchFamily="34" charset="0"/>
              <a:ea typeface="Calibri" pitchFamily="34" charset="-122"/>
              <a:cs typeface="Calibri" pitchFamily="34" charset="-120"/>
            </a:endParaRPr>
          </a:p>
          <a:p>
            <a:pPr>
              <a:buSzPct val="100000"/>
            </a:pPr>
            <a:endParaRPr lang="en-US" sz="1400" dirty="0">
              <a:solidFill>
                <a:schemeClr val="bg1"/>
              </a:solidFill>
            </a:endParaRPr>
          </a:p>
        </p:txBody>
      </p:sp>
      <p:sp>
        <p:nvSpPr>
          <p:cNvPr id="11" name="Text 8"/>
          <p:cNvSpPr/>
          <p:nvPr/>
        </p:nvSpPr>
        <p:spPr>
          <a:xfrm>
            <a:off x="203357" y="3907918"/>
            <a:ext cx="2421830" cy="560832"/>
          </a:xfrm>
          <a:prstGeom prst="rect">
            <a:avLst/>
          </a:prstGeom>
          <a:noFill/>
          <a:ln/>
        </p:spPr>
        <p:txBody>
          <a:bodyPr wrap="square" lIns="0" tIns="0" rIns="0" bIns="0" rtlCol="0" anchor="ctr"/>
          <a:lstStyle/>
          <a:p>
            <a:pPr marL="285750" indent="-285750">
              <a:buSzPct val="100000"/>
              <a:buFont typeface="Arial" panose="020B0604020202020204" pitchFamily="34" charset="0"/>
              <a:buChar char="•"/>
            </a:pPr>
            <a:endParaRPr lang="en-US" sz="1400" dirty="0">
              <a:solidFill>
                <a:schemeClr val="bg1"/>
              </a:solidFill>
            </a:endParaRPr>
          </a:p>
        </p:txBody>
      </p:sp>
      <p:sp>
        <p:nvSpPr>
          <p:cNvPr id="12" name="Shape 9"/>
          <p:cNvSpPr/>
          <p:nvPr/>
        </p:nvSpPr>
        <p:spPr>
          <a:xfrm>
            <a:off x="2568810" y="1695356"/>
            <a:ext cx="2394563" cy="2994771"/>
          </a:xfrm>
          <a:prstGeom prst="roundRect">
            <a:avLst>
              <a:gd name="adj" fmla="val 6857"/>
            </a:avLst>
          </a:prstGeom>
          <a:solidFill>
            <a:srgbClr val="0B4A48"/>
          </a:solidFill>
          <a:ln/>
          <a:effectLst>
            <a:outerShdw blurRad="101600" dist="38100" dir="2700000" algn="bl" rotWithShape="0">
              <a:srgbClr val="000000">
                <a:alpha val="12000"/>
              </a:srgbClr>
            </a:outerShdw>
          </a:effectLst>
        </p:spPr>
        <p:txBody>
          <a:bodyPr/>
          <a:lstStyle/>
          <a:p>
            <a:endParaRPr lang="en-US" dirty="0"/>
          </a:p>
        </p:txBody>
      </p:sp>
      <p:sp>
        <p:nvSpPr>
          <p:cNvPr id="13" name="Shape 10"/>
          <p:cNvSpPr/>
          <p:nvPr/>
        </p:nvSpPr>
        <p:spPr>
          <a:xfrm>
            <a:off x="3313551" y="1913927"/>
            <a:ext cx="755904" cy="755904"/>
          </a:xfrm>
          <a:prstGeom prst="ellipse">
            <a:avLst/>
          </a:prstGeom>
          <a:solidFill>
            <a:srgbClr val="00B050"/>
          </a:solidFill>
          <a:ln/>
        </p:spPr>
      </p:sp>
      <p:sp>
        <p:nvSpPr>
          <p:cNvPr id="20" name="Shape 16"/>
          <p:cNvSpPr/>
          <p:nvPr/>
        </p:nvSpPr>
        <p:spPr>
          <a:xfrm>
            <a:off x="5050737" y="1720040"/>
            <a:ext cx="2566520" cy="2986414"/>
          </a:xfrm>
          <a:prstGeom prst="roundRect">
            <a:avLst>
              <a:gd name="adj" fmla="val 6857"/>
            </a:avLst>
          </a:prstGeom>
          <a:solidFill>
            <a:srgbClr val="0B4A48"/>
          </a:solidFill>
          <a:ln/>
          <a:effectLst>
            <a:outerShdw blurRad="101600" dist="38100" dir="2700000" algn="bl" rotWithShape="0">
              <a:srgbClr val="000000">
                <a:alpha val="12000"/>
              </a:srgbClr>
            </a:outerShdw>
          </a:effectLst>
        </p:spPr>
      </p:sp>
      <p:sp>
        <p:nvSpPr>
          <p:cNvPr id="21" name="Shape 17"/>
          <p:cNvSpPr/>
          <p:nvPr/>
        </p:nvSpPr>
        <p:spPr>
          <a:xfrm>
            <a:off x="5960962" y="1987332"/>
            <a:ext cx="732446" cy="698321"/>
          </a:xfrm>
          <a:prstGeom prst="ellipse">
            <a:avLst/>
          </a:prstGeom>
          <a:solidFill>
            <a:schemeClr val="accent2">
              <a:lumMod val="40000"/>
              <a:lumOff val="60000"/>
            </a:schemeClr>
          </a:solidFill>
          <a:ln/>
        </p:spPr>
      </p:sp>
      <p:sp>
        <p:nvSpPr>
          <p:cNvPr id="28" name="Shape 23"/>
          <p:cNvSpPr/>
          <p:nvPr/>
        </p:nvSpPr>
        <p:spPr>
          <a:xfrm>
            <a:off x="7672121" y="1756518"/>
            <a:ext cx="2188133" cy="2921834"/>
          </a:xfrm>
          <a:prstGeom prst="roundRect">
            <a:avLst>
              <a:gd name="adj" fmla="val 6857"/>
            </a:avLst>
          </a:prstGeom>
          <a:solidFill>
            <a:srgbClr val="0B4A48"/>
          </a:solidFill>
          <a:ln/>
          <a:effectLst>
            <a:outerShdw blurRad="101600" dist="38100" dir="2700000" algn="bl" rotWithShape="0">
              <a:srgbClr val="000000">
                <a:alpha val="12000"/>
              </a:srgbClr>
            </a:outerShdw>
          </a:effectLst>
        </p:spPr>
        <p:txBody>
          <a:bodyPr/>
          <a:lstStyle/>
          <a:p>
            <a:endParaRPr lang="en-US" dirty="0"/>
          </a:p>
        </p:txBody>
      </p:sp>
      <p:sp>
        <p:nvSpPr>
          <p:cNvPr id="29" name="Shape 24"/>
          <p:cNvSpPr/>
          <p:nvPr/>
        </p:nvSpPr>
        <p:spPr>
          <a:xfrm>
            <a:off x="8253984" y="2011680"/>
            <a:ext cx="755904" cy="755904"/>
          </a:xfrm>
          <a:prstGeom prst="ellipse">
            <a:avLst/>
          </a:prstGeom>
          <a:solidFill>
            <a:srgbClr val="92D050"/>
          </a:solidFill>
          <a:ln/>
        </p:spPr>
      </p:sp>
      <p:pic>
        <p:nvPicPr>
          <p:cNvPr id="30" name="Image 3" descr="preencoded.png"/>
          <p:cNvPicPr>
            <a:picLocks noChangeAspect="1"/>
          </p:cNvPicPr>
          <p:nvPr/>
        </p:nvPicPr>
        <p:blipFill>
          <a:blip r:embed="rId4"/>
          <a:stretch>
            <a:fillRect/>
          </a:stretch>
        </p:blipFill>
        <p:spPr>
          <a:xfrm>
            <a:off x="8363712" y="2109216"/>
            <a:ext cx="536448" cy="536448"/>
          </a:xfrm>
          <a:prstGeom prst="rect">
            <a:avLst/>
          </a:prstGeom>
        </p:spPr>
      </p:pic>
      <p:sp>
        <p:nvSpPr>
          <p:cNvPr id="32" name="Text 26"/>
          <p:cNvSpPr/>
          <p:nvPr/>
        </p:nvSpPr>
        <p:spPr>
          <a:xfrm>
            <a:off x="7687056" y="2802630"/>
            <a:ext cx="2159046" cy="405174"/>
          </a:xfrm>
          <a:prstGeom prst="rect">
            <a:avLst/>
          </a:prstGeom>
          <a:solidFill>
            <a:srgbClr val="92D050"/>
          </a:solidFill>
          <a:ln/>
        </p:spPr>
        <p:txBody>
          <a:bodyPr wrap="square" lIns="0" tIns="0" rIns="0" bIns="0" rtlCol="0" anchor="ctr"/>
          <a:lstStyle/>
          <a:p>
            <a:pPr algn="ctr"/>
            <a:r>
              <a:rPr lang="en-US" sz="1267" b="1" dirty="0">
                <a:latin typeface="Calibri" pitchFamily="34" charset="0"/>
                <a:ea typeface="Calibri" pitchFamily="34" charset="-122"/>
                <a:cs typeface="Calibri" pitchFamily="34" charset="-120"/>
              </a:rPr>
              <a:t>Data for Accountability</a:t>
            </a:r>
            <a:endParaRPr lang="en-US" sz="1267" dirty="0"/>
          </a:p>
        </p:txBody>
      </p:sp>
      <p:sp>
        <p:nvSpPr>
          <p:cNvPr id="33" name="Text 27"/>
          <p:cNvSpPr/>
          <p:nvPr/>
        </p:nvSpPr>
        <p:spPr>
          <a:xfrm>
            <a:off x="7758506" y="3428021"/>
            <a:ext cx="2087923" cy="1174080"/>
          </a:xfrm>
          <a:prstGeom prst="rect">
            <a:avLst/>
          </a:prstGeom>
          <a:noFill/>
          <a:ln/>
        </p:spPr>
        <p:txBody>
          <a:bodyPr wrap="square" lIns="0" tIns="0" rIns="0" bIns="0" rtlCol="0" anchor="ctr"/>
          <a:lstStyle/>
          <a:p>
            <a:pPr marL="285750" indent="-285750">
              <a:buSzPct val="10000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expenditure dashboards</a:t>
            </a:r>
          </a:p>
          <a:p>
            <a:pPr>
              <a:buSzPct val="100000"/>
            </a:pPr>
            <a:endParaRPr lang="en-US" sz="1400" dirty="0">
              <a:solidFill>
                <a:schemeClr val="bg1"/>
              </a:solidFill>
              <a:latin typeface="Calibri" pitchFamily="34" charset="0"/>
              <a:ea typeface="Calibri" pitchFamily="34" charset="-122"/>
              <a:cs typeface="Calibri" pitchFamily="34" charset="-120"/>
            </a:endParaRPr>
          </a:p>
          <a:p>
            <a:pPr marL="285750" indent="-285750">
              <a:buSzPct val="10000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monitoring framework</a:t>
            </a:r>
          </a:p>
          <a:p>
            <a:pPr>
              <a:buSzPct val="100000"/>
            </a:pPr>
            <a:endParaRPr lang="en-US" sz="1400" dirty="0">
              <a:solidFill>
                <a:schemeClr val="bg1"/>
              </a:solidFill>
              <a:latin typeface="Calibri" pitchFamily="34" charset="0"/>
              <a:ea typeface="Calibri" pitchFamily="34" charset="-122"/>
              <a:cs typeface="Calibri" pitchFamily="34" charset="-120"/>
            </a:endParaRPr>
          </a:p>
          <a:p>
            <a:pPr marL="285750" indent="-285750">
              <a:buSzPct val="100000"/>
              <a:buFont typeface="Arial" panose="020B0604020202020204" pitchFamily="34" charset="0"/>
              <a:buChar char="•"/>
            </a:pPr>
            <a:r>
              <a:rPr lang="en-US" sz="1400" dirty="0">
                <a:solidFill>
                  <a:schemeClr val="bg1"/>
                </a:solidFill>
                <a:latin typeface="Calibri" pitchFamily="34" charset="0"/>
                <a:ea typeface="Calibri" pitchFamily="34" charset="-122"/>
                <a:cs typeface="Calibri" pitchFamily="34" charset="-120"/>
              </a:rPr>
              <a:t>budget advocacy using </a:t>
            </a:r>
            <a:r>
              <a:rPr lang="en-US" sz="1400" dirty="0" err="1">
                <a:solidFill>
                  <a:schemeClr val="bg1"/>
                </a:solidFill>
                <a:latin typeface="Calibri" pitchFamily="34" charset="0"/>
                <a:ea typeface="Calibri" pitchFamily="34" charset="-122"/>
                <a:cs typeface="Calibri" pitchFamily="34" charset="-120"/>
              </a:rPr>
              <a:t>programme</a:t>
            </a:r>
            <a:r>
              <a:rPr lang="en-US" sz="1400" dirty="0">
                <a:solidFill>
                  <a:schemeClr val="bg1"/>
                </a:solidFill>
                <a:latin typeface="Calibri" pitchFamily="34" charset="0"/>
                <a:ea typeface="Calibri" pitchFamily="34" charset="-122"/>
                <a:cs typeface="Calibri" pitchFamily="34" charset="-120"/>
              </a:rPr>
              <a:t> data</a:t>
            </a:r>
            <a:endParaRPr lang="en-US" sz="1400" dirty="0">
              <a:solidFill>
                <a:schemeClr val="bg1"/>
              </a:solidFill>
            </a:endParaRPr>
          </a:p>
          <a:p>
            <a:pPr marL="457189" indent="-457189">
              <a:buSzPct val="100000"/>
              <a:buChar char="•"/>
            </a:pPr>
            <a:endParaRPr lang="en-US" sz="1067" dirty="0"/>
          </a:p>
        </p:txBody>
      </p:sp>
      <p:sp>
        <p:nvSpPr>
          <p:cNvPr id="34" name="Text 28"/>
          <p:cNvSpPr/>
          <p:nvPr/>
        </p:nvSpPr>
        <p:spPr>
          <a:xfrm>
            <a:off x="7566988" y="3597730"/>
            <a:ext cx="1889760" cy="560832"/>
          </a:xfrm>
          <a:prstGeom prst="rect">
            <a:avLst/>
          </a:prstGeom>
          <a:noFill/>
          <a:ln/>
        </p:spPr>
        <p:txBody>
          <a:bodyPr wrap="square" lIns="0" tIns="0" rIns="0" bIns="0" rtlCol="0" anchor="ctr"/>
          <a:lstStyle/>
          <a:p>
            <a:pPr marL="457189" indent="-457189">
              <a:buSzPct val="100000"/>
              <a:buChar char="•"/>
            </a:pPr>
            <a:r>
              <a:rPr lang="en-US" sz="1067" dirty="0">
                <a:solidFill>
                  <a:srgbClr val="94A3B8"/>
                </a:solidFill>
                <a:latin typeface="Calibri" pitchFamily="34" charset="0"/>
                <a:ea typeface="Calibri" pitchFamily="34" charset="-122"/>
                <a:cs typeface="Calibri" pitchFamily="34" charset="-120"/>
              </a:rPr>
              <a:t> </a:t>
            </a:r>
            <a:endParaRPr lang="en-US" sz="1067" dirty="0"/>
          </a:p>
        </p:txBody>
      </p:sp>
      <p:sp>
        <p:nvSpPr>
          <p:cNvPr id="35" name="Text 29"/>
          <p:cNvSpPr/>
          <p:nvPr/>
        </p:nvSpPr>
        <p:spPr>
          <a:xfrm>
            <a:off x="7566988" y="3989072"/>
            <a:ext cx="1889760" cy="560832"/>
          </a:xfrm>
          <a:prstGeom prst="rect">
            <a:avLst/>
          </a:prstGeom>
          <a:noFill/>
          <a:ln/>
        </p:spPr>
        <p:txBody>
          <a:bodyPr wrap="square" lIns="0" tIns="0" rIns="0" bIns="0" rtlCol="0" anchor="ctr"/>
          <a:lstStyle/>
          <a:p>
            <a:pPr marL="457189" indent="-457189">
              <a:buSzPct val="100000"/>
              <a:buChar char="•"/>
            </a:pPr>
            <a:endParaRPr lang="en-US" sz="1067" dirty="0"/>
          </a:p>
        </p:txBody>
      </p:sp>
      <p:sp>
        <p:nvSpPr>
          <p:cNvPr id="36" name="Shape 30"/>
          <p:cNvSpPr/>
          <p:nvPr/>
        </p:nvSpPr>
        <p:spPr>
          <a:xfrm>
            <a:off x="9897566" y="1799247"/>
            <a:ext cx="2249210" cy="2921834"/>
          </a:xfrm>
          <a:prstGeom prst="roundRect">
            <a:avLst>
              <a:gd name="adj" fmla="val 6857"/>
            </a:avLst>
          </a:prstGeom>
          <a:solidFill>
            <a:srgbClr val="0B4A48"/>
          </a:solidFill>
          <a:ln/>
          <a:effectLst>
            <a:outerShdw blurRad="101600" dist="38100" dir="2700000" algn="bl" rotWithShape="0">
              <a:srgbClr val="000000">
                <a:alpha val="12000"/>
              </a:srgbClr>
            </a:outerShdw>
          </a:effectLst>
        </p:spPr>
        <p:txBody>
          <a:bodyPr/>
          <a:lstStyle/>
          <a:p>
            <a:endParaRPr lang="en-US" dirty="0"/>
          </a:p>
        </p:txBody>
      </p:sp>
      <p:sp>
        <p:nvSpPr>
          <p:cNvPr id="37" name="Shape 31"/>
          <p:cNvSpPr/>
          <p:nvPr/>
        </p:nvSpPr>
        <p:spPr>
          <a:xfrm>
            <a:off x="10570464" y="2011680"/>
            <a:ext cx="755904" cy="755904"/>
          </a:xfrm>
          <a:prstGeom prst="ellipse">
            <a:avLst/>
          </a:prstGeom>
          <a:solidFill>
            <a:srgbClr val="94A3B8"/>
          </a:solidFill>
          <a:ln/>
        </p:spPr>
      </p:sp>
      <p:pic>
        <p:nvPicPr>
          <p:cNvPr id="38" name="Image 4" descr="preencoded.png"/>
          <p:cNvPicPr>
            <a:picLocks noChangeAspect="1"/>
          </p:cNvPicPr>
          <p:nvPr/>
        </p:nvPicPr>
        <p:blipFill>
          <a:blip r:embed="rId5"/>
          <a:stretch>
            <a:fillRect/>
          </a:stretch>
        </p:blipFill>
        <p:spPr>
          <a:xfrm>
            <a:off x="10680192" y="2109216"/>
            <a:ext cx="536448" cy="536448"/>
          </a:xfrm>
          <a:prstGeom prst="rect">
            <a:avLst/>
          </a:prstGeom>
        </p:spPr>
      </p:pic>
      <p:sp>
        <p:nvSpPr>
          <p:cNvPr id="40" name="Text 33"/>
          <p:cNvSpPr/>
          <p:nvPr/>
        </p:nvSpPr>
        <p:spPr>
          <a:xfrm>
            <a:off x="9931597" y="2805147"/>
            <a:ext cx="2105902" cy="395984"/>
          </a:xfrm>
          <a:prstGeom prst="rect">
            <a:avLst/>
          </a:prstGeom>
          <a:solidFill>
            <a:schemeClr val="bg1">
              <a:lumMod val="85000"/>
            </a:schemeClr>
          </a:solidFill>
          <a:ln/>
        </p:spPr>
        <p:txBody>
          <a:bodyPr wrap="square" lIns="0" tIns="0" rIns="0" bIns="0" rtlCol="0" anchor="ctr"/>
          <a:lstStyle/>
          <a:p>
            <a:pPr algn="ctr"/>
            <a:r>
              <a:rPr lang="en-US" sz="1267" b="1" dirty="0">
                <a:latin typeface="Calibri" pitchFamily="34" charset="0"/>
                <a:ea typeface="Calibri" pitchFamily="34" charset="-122"/>
                <a:cs typeface="Calibri" pitchFamily="34" charset="-120"/>
              </a:rPr>
              <a:t>Donor Transition Agreements</a:t>
            </a:r>
            <a:endParaRPr lang="en-US" sz="1267" dirty="0"/>
          </a:p>
        </p:txBody>
      </p:sp>
      <p:sp>
        <p:nvSpPr>
          <p:cNvPr id="41" name="Text 34"/>
          <p:cNvSpPr/>
          <p:nvPr/>
        </p:nvSpPr>
        <p:spPr>
          <a:xfrm>
            <a:off x="9931597" y="3369259"/>
            <a:ext cx="2203736" cy="1214846"/>
          </a:xfrm>
          <a:prstGeom prst="rect">
            <a:avLst/>
          </a:prstGeom>
          <a:noFill/>
          <a:ln/>
        </p:spPr>
        <p:txBody>
          <a:bodyPr wrap="square" lIns="0" tIns="0" rIns="0" bIns="0" rtlCol="0" anchor="ctr"/>
          <a:lstStyle/>
          <a:p>
            <a:pPr marL="457189" indent="-457189">
              <a:buSzPct val="100000"/>
              <a:buChar char="•"/>
            </a:pPr>
            <a:r>
              <a:rPr lang="en-US" sz="1400" dirty="0">
                <a:solidFill>
                  <a:schemeClr val="bg1"/>
                </a:solidFill>
                <a:latin typeface="Calibri" pitchFamily="34" charset="0"/>
                <a:ea typeface="Calibri" pitchFamily="34" charset="-122"/>
                <a:cs typeface="Calibri" pitchFamily="34" charset="-120"/>
              </a:rPr>
              <a:t>Negotiate co-financing</a:t>
            </a:r>
          </a:p>
          <a:p>
            <a:pPr>
              <a:buSzPct val="100000"/>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Joint Steering Committee</a:t>
            </a:r>
          </a:p>
          <a:p>
            <a:pPr>
              <a:buSzPct val="100000"/>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No abrupt exits</a:t>
            </a:r>
            <a:endParaRPr lang="en-US" sz="1067" dirty="0"/>
          </a:p>
          <a:p>
            <a:pPr marL="457189" indent="-457189">
              <a:buSzPct val="100000"/>
              <a:buChar char="•"/>
            </a:pPr>
            <a:endParaRPr lang="en-US" sz="1067" dirty="0"/>
          </a:p>
        </p:txBody>
      </p:sp>
      <p:sp>
        <p:nvSpPr>
          <p:cNvPr id="42" name="Text 35"/>
          <p:cNvSpPr/>
          <p:nvPr/>
        </p:nvSpPr>
        <p:spPr>
          <a:xfrm>
            <a:off x="9878298" y="3665982"/>
            <a:ext cx="1889760" cy="560832"/>
          </a:xfrm>
          <a:prstGeom prst="rect">
            <a:avLst/>
          </a:prstGeom>
          <a:noFill/>
          <a:ln/>
        </p:spPr>
        <p:txBody>
          <a:bodyPr wrap="square" lIns="0" tIns="0" rIns="0" bIns="0" rtlCol="0" anchor="ctr"/>
          <a:lstStyle/>
          <a:p>
            <a:pPr marL="457189" indent="-457189">
              <a:buSzPct val="100000"/>
              <a:buChar char="•"/>
            </a:pPr>
            <a:endParaRPr lang="en-US" sz="1067" dirty="0"/>
          </a:p>
        </p:txBody>
      </p:sp>
      <p:sp>
        <p:nvSpPr>
          <p:cNvPr id="43" name="Text 36"/>
          <p:cNvSpPr/>
          <p:nvPr/>
        </p:nvSpPr>
        <p:spPr>
          <a:xfrm>
            <a:off x="9857232" y="4063312"/>
            <a:ext cx="1889760" cy="560832"/>
          </a:xfrm>
          <a:prstGeom prst="rect">
            <a:avLst/>
          </a:prstGeom>
          <a:noFill/>
          <a:ln/>
        </p:spPr>
        <p:txBody>
          <a:bodyPr wrap="square" lIns="0" tIns="0" rIns="0" bIns="0" rtlCol="0" anchor="ctr"/>
          <a:lstStyle/>
          <a:p>
            <a:pPr marL="457189" indent="-457189">
              <a:buSzPct val="100000"/>
              <a:buChar char="•"/>
            </a:pPr>
            <a:endParaRPr lang="en-US" sz="1067" dirty="0"/>
          </a:p>
        </p:txBody>
      </p:sp>
      <p:sp>
        <p:nvSpPr>
          <p:cNvPr id="44" name="Text 1">
            <a:extLst>
              <a:ext uri="{FF2B5EF4-FFF2-40B4-BE49-F238E27FC236}">
                <a16:creationId xmlns:a16="http://schemas.microsoft.com/office/drawing/2014/main" id="{AE8B93EA-12E1-CEE4-38A5-A632D7B06761}"/>
              </a:ext>
            </a:extLst>
          </p:cNvPr>
          <p:cNvSpPr/>
          <p:nvPr/>
        </p:nvSpPr>
        <p:spPr>
          <a:xfrm>
            <a:off x="2322576" y="416160"/>
            <a:ext cx="8449056" cy="670560"/>
          </a:xfrm>
          <a:prstGeom prst="rect">
            <a:avLst/>
          </a:prstGeom>
          <a:noFill/>
          <a:ln/>
        </p:spPr>
        <p:txBody>
          <a:bodyPr wrap="square" lIns="0" tIns="0" rIns="0" bIns="0" rtlCol="0" anchor="ctr"/>
          <a:lstStyle/>
          <a:p>
            <a:r>
              <a:rPr lang="en-US" sz="3600" dirty="0">
                <a:solidFill>
                  <a:schemeClr val="tx2"/>
                </a:solidFill>
                <a:latin typeface="Century Gothic" panose="020B0502020202020204" pitchFamily="34" charset="0"/>
                <a:ea typeface="Calibri" pitchFamily="34" charset="-122"/>
                <a:cs typeface="Calibri" pitchFamily="34" charset="-120"/>
              </a:rPr>
              <a:t>How do we manage the transition? </a:t>
            </a:r>
            <a:endParaRPr lang="en-US" sz="3600" dirty="0">
              <a:solidFill>
                <a:schemeClr val="tx2"/>
              </a:solidFill>
              <a:latin typeface="Century Gothic" panose="020B0502020202020204" pitchFamily="34" charset="0"/>
            </a:endParaRPr>
          </a:p>
        </p:txBody>
      </p:sp>
      <p:sp>
        <p:nvSpPr>
          <p:cNvPr id="46" name="Shape 5">
            <a:extLst>
              <a:ext uri="{FF2B5EF4-FFF2-40B4-BE49-F238E27FC236}">
                <a16:creationId xmlns:a16="http://schemas.microsoft.com/office/drawing/2014/main" id="{5353A9AC-A9CA-025F-3878-A1CE59154B22}"/>
              </a:ext>
            </a:extLst>
          </p:cNvPr>
          <p:cNvSpPr/>
          <p:nvPr/>
        </p:nvSpPr>
        <p:spPr>
          <a:xfrm>
            <a:off x="1106261" y="5439700"/>
            <a:ext cx="1828800" cy="292608"/>
          </a:xfrm>
          <a:prstGeom prst="roundRect">
            <a:avLst>
              <a:gd name="adj" fmla="val 50000"/>
            </a:avLst>
          </a:prstGeom>
          <a:solidFill>
            <a:srgbClr val="DC2626"/>
          </a:solidFill>
          <a:ln/>
        </p:spPr>
      </p:sp>
      <p:sp>
        <p:nvSpPr>
          <p:cNvPr id="47" name="Text 4">
            <a:extLst>
              <a:ext uri="{FF2B5EF4-FFF2-40B4-BE49-F238E27FC236}">
                <a16:creationId xmlns:a16="http://schemas.microsoft.com/office/drawing/2014/main" id="{C804C918-A1ED-FE29-FDCF-07C39DDB9C52}"/>
              </a:ext>
            </a:extLst>
          </p:cNvPr>
          <p:cNvSpPr/>
          <p:nvPr/>
        </p:nvSpPr>
        <p:spPr>
          <a:xfrm>
            <a:off x="1188068" y="5092122"/>
            <a:ext cx="2438400" cy="390144"/>
          </a:xfrm>
          <a:prstGeom prst="rect">
            <a:avLst/>
          </a:prstGeom>
          <a:noFill/>
          <a:ln/>
        </p:spPr>
        <p:txBody>
          <a:bodyPr wrap="square" lIns="0" tIns="0" rIns="0" bIns="0" rtlCol="0" anchor="ctr"/>
          <a:lstStyle/>
          <a:p>
            <a:r>
              <a:rPr lang="en-US" sz="1467" b="1" dirty="0">
                <a:solidFill>
                  <a:srgbClr val="D97706"/>
                </a:solidFill>
                <a:latin typeface="Calibri" pitchFamily="34" charset="0"/>
                <a:ea typeface="Calibri" pitchFamily="34" charset="-122"/>
                <a:cs typeface="Calibri" pitchFamily="34" charset="-120"/>
              </a:rPr>
              <a:t>ART Commodities</a:t>
            </a:r>
            <a:endParaRPr lang="en-US" sz="1467" dirty="0"/>
          </a:p>
        </p:txBody>
      </p:sp>
      <p:sp>
        <p:nvSpPr>
          <p:cNvPr id="48" name="Text 6">
            <a:extLst>
              <a:ext uri="{FF2B5EF4-FFF2-40B4-BE49-F238E27FC236}">
                <a16:creationId xmlns:a16="http://schemas.microsoft.com/office/drawing/2014/main" id="{2F2EADCA-5E01-B763-8C38-0CA0E4E83882}"/>
              </a:ext>
            </a:extLst>
          </p:cNvPr>
          <p:cNvSpPr/>
          <p:nvPr/>
        </p:nvSpPr>
        <p:spPr>
          <a:xfrm>
            <a:off x="914400" y="5464084"/>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CRITICAL</a:t>
            </a:r>
            <a:endParaRPr lang="en-US" sz="1067" dirty="0"/>
          </a:p>
        </p:txBody>
      </p:sp>
      <p:sp>
        <p:nvSpPr>
          <p:cNvPr id="51" name="Shape 9">
            <a:extLst>
              <a:ext uri="{FF2B5EF4-FFF2-40B4-BE49-F238E27FC236}">
                <a16:creationId xmlns:a16="http://schemas.microsoft.com/office/drawing/2014/main" id="{32C829D3-FA60-A59C-07A8-FC000BBB5B23}"/>
              </a:ext>
            </a:extLst>
          </p:cNvPr>
          <p:cNvSpPr/>
          <p:nvPr/>
        </p:nvSpPr>
        <p:spPr>
          <a:xfrm>
            <a:off x="3062587" y="5171477"/>
            <a:ext cx="670560" cy="670560"/>
          </a:xfrm>
          <a:prstGeom prst="ellipse">
            <a:avLst/>
          </a:prstGeom>
          <a:solidFill>
            <a:srgbClr val="0D9488"/>
          </a:solidFill>
          <a:ln/>
        </p:spPr>
      </p:sp>
      <p:pic>
        <p:nvPicPr>
          <p:cNvPr id="52" name="Image 1" descr="preencoded.png">
            <a:extLst>
              <a:ext uri="{FF2B5EF4-FFF2-40B4-BE49-F238E27FC236}">
                <a16:creationId xmlns:a16="http://schemas.microsoft.com/office/drawing/2014/main" id="{278311A4-3287-B574-D82C-6AAF5F354B4B}"/>
              </a:ext>
            </a:extLst>
          </p:cNvPr>
          <p:cNvPicPr>
            <a:picLocks noChangeAspect="1"/>
          </p:cNvPicPr>
          <p:nvPr/>
        </p:nvPicPr>
        <p:blipFill>
          <a:blip r:embed="rId6"/>
          <a:stretch>
            <a:fillRect/>
          </a:stretch>
        </p:blipFill>
        <p:spPr>
          <a:xfrm>
            <a:off x="3157728" y="5299712"/>
            <a:ext cx="463296" cy="463296"/>
          </a:xfrm>
          <a:prstGeom prst="rect">
            <a:avLst/>
          </a:prstGeom>
        </p:spPr>
      </p:pic>
      <p:sp>
        <p:nvSpPr>
          <p:cNvPr id="53" name="Shape 3">
            <a:extLst>
              <a:ext uri="{FF2B5EF4-FFF2-40B4-BE49-F238E27FC236}">
                <a16:creationId xmlns:a16="http://schemas.microsoft.com/office/drawing/2014/main" id="{92AFD479-B894-595D-4578-461C61C621FB}"/>
              </a:ext>
            </a:extLst>
          </p:cNvPr>
          <p:cNvSpPr/>
          <p:nvPr/>
        </p:nvSpPr>
        <p:spPr>
          <a:xfrm>
            <a:off x="371938" y="5181600"/>
            <a:ext cx="670560" cy="670560"/>
          </a:xfrm>
          <a:prstGeom prst="ellipse">
            <a:avLst/>
          </a:prstGeom>
          <a:solidFill>
            <a:srgbClr val="D97706"/>
          </a:solidFill>
          <a:ln/>
        </p:spPr>
      </p:sp>
      <p:pic>
        <p:nvPicPr>
          <p:cNvPr id="54" name="Image 0" descr="preencoded.png">
            <a:extLst>
              <a:ext uri="{FF2B5EF4-FFF2-40B4-BE49-F238E27FC236}">
                <a16:creationId xmlns:a16="http://schemas.microsoft.com/office/drawing/2014/main" id="{3E831A75-4644-E459-7994-4FB4F7C81A15}"/>
              </a:ext>
            </a:extLst>
          </p:cNvPr>
          <p:cNvPicPr>
            <a:picLocks noChangeAspect="1"/>
          </p:cNvPicPr>
          <p:nvPr/>
        </p:nvPicPr>
        <p:blipFill>
          <a:blip r:embed="rId7"/>
          <a:stretch>
            <a:fillRect/>
          </a:stretch>
        </p:blipFill>
        <p:spPr>
          <a:xfrm>
            <a:off x="517508" y="5275109"/>
            <a:ext cx="463296" cy="463296"/>
          </a:xfrm>
          <a:prstGeom prst="rect">
            <a:avLst/>
          </a:prstGeom>
        </p:spPr>
      </p:pic>
      <p:sp>
        <p:nvSpPr>
          <p:cNvPr id="55" name="Text 10">
            <a:extLst>
              <a:ext uri="{FF2B5EF4-FFF2-40B4-BE49-F238E27FC236}">
                <a16:creationId xmlns:a16="http://schemas.microsoft.com/office/drawing/2014/main" id="{1530EC2A-A837-A6BE-F75A-CBA1664E412A}"/>
              </a:ext>
            </a:extLst>
          </p:cNvPr>
          <p:cNvSpPr/>
          <p:nvPr/>
        </p:nvSpPr>
        <p:spPr>
          <a:xfrm>
            <a:off x="3828288" y="5127608"/>
            <a:ext cx="2438400" cy="390144"/>
          </a:xfrm>
          <a:prstGeom prst="rect">
            <a:avLst/>
          </a:prstGeom>
          <a:noFill/>
          <a:ln/>
        </p:spPr>
        <p:txBody>
          <a:bodyPr wrap="square" lIns="0" tIns="0" rIns="0" bIns="0" rtlCol="0" anchor="ctr"/>
          <a:lstStyle/>
          <a:p>
            <a:r>
              <a:rPr lang="en-US" sz="1467" b="1" dirty="0">
                <a:solidFill>
                  <a:srgbClr val="0D9488"/>
                </a:solidFill>
                <a:latin typeface="Calibri" pitchFamily="34" charset="0"/>
                <a:ea typeface="Calibri" pitchFamily="34" charset="-122"/>
                <a:cs typeface="Calibri" pitchFamily="34" charset="-120"/>
              </a:rPr>
              <a:t>VL Testing</a:t>
            </a:r>
            <a:endParaRPr lang="en-US" sz="1467" dirty="0"/>
          </a:p>
        </p:txBody>
      </p:sp>
      <p:sp>
        <p:nvSpPr>
          <p:cNvPr id="57" name="Shape 11">
            <a:extLst>
              <a:ext uri="{FF2B5EF4-FFF2-40B4-BE49-F238E27FC236}">
                <a16:creationId xmlns:a16="http://schemas.microsoft.com/office/drawing/2014/main" id="{9362AFA1-0088-0930-C2FE-88E437BCBFB1}"/>
              </a:ext>
            </a:extLst>
          </p:cNvPr>
          <p:cNvSpPr/>
          <p:nvPr/>
        </p:nvSpPr>
        <p:spPr>
          <a:xfrm>
            <a:off x="3756742" y="5502238"/>
            <a:ext cx="1828800" cy="368209"/>
          </a:xfrm>
          <a:prstGeom prst="roundRect">
            <a:avLst>
              <a:gd name="adj" fmla="val 50000"/>
            </a:avLst>
          </a:prstGeom>
          <a:solidFill>
            <a:srgbClr val="D97706"/>
          </a:solidFill>
          <a:ln/>
        </p:spPr>
        <p:txBody>
          <a:bodyPr/>
          <a:lstStyle/>
          <a:p>
            <a:endParaRPr lang="en-US" dirty="0"/>
          </a:p>
        </p:txBody>
      </p:sp>
      <p:sp>
        <p:nvSpPr>
          <p:cNvPr id="59" name="Text 12">
            <a:extLst>
              <a:ext uri="{FF2B5EF4-FFF2-40B4-BE49-F238E27FC236}">
                <a16:creationId xmlns:a16="http://schemas.microsoft.com/office/drawing/2014/main" id="{FA683020-C37C-A176-787F-98FC7FCBADE0}"/>
              </a:ext>
            </a:extLst>
          </p:cNvPr>
          <p:cNvSpPr/>
          <p:nvPr/>
        </p:nvSpPr>
        <p:spPr>
          <a:xfrm>
            <a:off x="3716165" y="5515030"/>
            <a:ext cx="1828800" cy="349321"/>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HIGH </a:t>
            </a:r>
          </a:p>
          <a:p>
            <a:pPr algn="ctr"/>
            <a:r>
              <a:rPr lang="en-US" sz="1067" b="1" dirty="0">
                <a:solidFill>
                  <a:srgbClr val="FFFFFF"/>
                </a:solidFill>
                <a:latin typeface="Calibri" pitchFamily="34" charset="0"/>
                <a:ea typeface="Calibri" pitchFamily="34" charset="-122"/>
                <a:cs typeface="Calibri" pitchFamily="34" charset="-120"/>
              </a:rPr>
              <a:t>but with reduced frequency</a:t>
            </a:r>
            <a:endParaRPr lang="en-US" sz="1067" dirty="0"/>
          </a:p>
        </p:txBody>
      </p:sp>
      <p:sp>
        <p:nvSpPr>
          <p:cNvPr id="60" name="Shape 15">
            <a:extLst>
              <a:ext uri="{FF2B5EF4-FFF2-40B4-BE49-F238E27FC236}">
                <a16:creationId xmlns:a16="http://schemas.microsoft.com/office/drawing/2014/main" id="{5080AF6A-67B8-CDB0-FD24-A4B067D7CD1E}"/>
              </a:ext>
            </a:extLst>
          </p:cNvPr>
          <p:cNvSpPr/>
          <p:nvPr/>
        </p:nvSpPr>
        <p:spPr>
          <a:xfrm>
            <a:off x="5960962" y="5191724"/>
            <a:ext cx="670560" cy="670560"/>
          </a:xfrm>
          <a:prstGeom prst="ellipse">
            <a:avLst/>
          </a:prstGeom>
          <a:solidFill>
            <a:srgbClr val="0B6E6A"/>
          </a:solidFill>
          <a:ln/>
        </p:spPr>
      </p:sp>
      <p:pic>
        <p:nvPicPr>
          <p:cNvPr id="61" name="Image 2" descr="preencoded.png">
            <a:extLst>
              <a:ext uri="{FF2B5EF4-FFF2-40B4-BE49-F238E27FC236}">
                <a16:creationId xmlns:a16="http://schemas.microsoft.com/office/drawing/2014/main" id="{94F4CD9B-AC41-F8DA-2546-4AB710622B3F}"/>
              </a:ext>
            </a:extLst>
          </p:cNvPr>
          <p:cNvPicPr>
            <a:picLocks noChangeAspect="1"/>
          </p:cNvPicPr>
          <p:nvPr/>
        </p:nvPicPr>
        <p:blipFill>
          <a:blip r:embed="rId8"/>
          <a:stretch>
            <a:fillRect/>
          </a:stretch>
        </p:blipFill>
        <p:spPr>
          <a:xfrm>
            <a:off x="6083808" y="5295356"/>
            <a:ext cx="463296" cy="463296"/>
          </a:xfrm>
          <a:prstGeom prst="rect">
            <a:avLst/>
          </a:prstGeom>
        </p:spPr>
      </p:pic>
      <p:sp>
        <p:nvSpPr>
          <p:cNvPr id="62" name="Text 16">
            <a:extLst>
              <a:ext uri="{FF2B5EF4-FFF2-40B4-BE49-F238E27FC236}">
                <a16:creationId xmlns:a16="http://schemas.microsoft.com/office/drawing/2014/main" id="{420F69F3-2572-8D18-6E66-F5C79E401382}"/>
              </a:ext>
            </a:extLst>
          </p:cNvPr>
          <p:cNvSpPr/>
          <p:nvPr/>
        </p:nvSpPr>
        <p:spPr>
          <a:xfrm>
            <a:off x="6712676" y="5180402"/>
            <a:ext cx="2438400" cy="390144"/>
          </a:xfrm>
          <a:prstGeom prst="rect">
            <a:avLst/>
          </a:prstGeom>
          <a:noFill/>
          <a:ln/>
        </p:spPr>
        <p:txBody>
          <a:bodyPr wrap="square" lIns="0" tIns="0" rIns="0" bIns="0" rtlCol="0" anchor="ctr"/>
          <a:lstStyle/>
          <a:p>
            <a:r>
              <a:rPr lang="en-US" sz="1467" b="1" dirty="0">
                <a:solidFill>
                  <a:srgbClr val="0B6E6A"/>
                </a:solidFill>
                <a:latin typeface="Calibri" pitchFamily="34" charset="0"/>
                <a:ea typeface="Calibri" pitchFamily="34" charset="-122"/>
                <a:cs typeface="Calibri" pitchFamily="34" charset="-120"/>
              </a:rPr>
              <a:t>Community Health Workers</a:t>
            </a:r>
            <a:endParaRPr lang="en-US" sz="1467" dirty="0"/>
          </a:p>
        </p:txBody>
      </p:sp>
      <p:sp>
        <p:nvSpPr>
          <p:cNvPr id="63" name="Shape 17">
            <a:extLst>
              <a:ext uri="{FF2B5EF4-FFF2-40B4-BE49-F238E27FC236}">
                <a16:creationId xmlns:a16="http://schemas.microsoft.com/office/drawing/2014/main" id="{D433C71E-8C9C-A321-A2C1-4481131273FC}"/>
              </a:ext>
            </a:extLst>
          </p:cNvPr>
          <p:cNvSpPr/>
          <p:nvPr/>
        </p:nvSpPr>
        <p:spPr>
          <a:xfrm>
            <a:off x="6791870" y="5531360"/>
            <a:ext cx="1828800" cy="292608"/>
          </a:xfrm>
          <a:prstGeom prst="roundRect">
            <a:avLst>
              <a:gd name="adj" fmla="val 50000"/>
            </a:avLst>
          </a:prstGeom>
          <a:solidFill>
            <a:srgbClr val="D97706"/>
          </a:solidFill>
          <a:ln/>
        </p:spPr>
      </p:sp>
      <p:sp>
        <p:nvSpPr>
          <p:cNvPr id="64" name="Text 18">
            <a:extLst>
              <a:ext uri="{FF2B5EF4-FFF2-40B4-BE49-F238E27FC236}">
                <a16:creationId xmlns:a16="http://schemas.microsoft.com/office/drawing/2014/main" id="{5A04D171-126D-271D-AFFC-9B5D31B51AE1}"/>
              </a:ext>
            </a:extLst>
          </p:cNvPr>
          <p:cNvSpPr/>
          <p:nvPr/>
        </p:nvSpPr>
        <p:spPr>
          <a:xfrm>
            <a:off x="6791870" y="5531360"/>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HIGH</a:t>
            </a:r>
            <a:endParaRPr lang="en-US" sz="1067" dirty="0"/>
          </a:p>
        </p:txBody>
      </p:sp>
      <p:sp>
        <p:nvSpPr>
          <p:cNvPr id="65" name="Shape 21">
            <a:extLst>
              <a:ext uri="{FF2B5EF4-FFF2-40B4-BE49-F238E27FC236}">
                <a16:creationId xmlns:a16="http://schemas.microsoft.com/office/drawing/2014/main" id="{9C074ECB-88C1-530B-0326-3D28BE3F127B}"/>
              </a:ext>
            </a:extLst>
          </p:cNvPr>
          <p:cNvSpPr/>
          <p:nvPr/>
        </p:nvSpPr>
        <p:spPr>
          <a:xfrm>
            <a:off x="9175542" y="5235266"/>
            <a:ext cx="670560" cy="670560"/>
          </a:xfrm>
          <a:prstGeom prst="ellipse">
            <a:avLst/>
          </a:prstGeom>
          <a:solidFill>
            <a:srgbClr val="0D9488"/>
          </a:solidFill>
          <a:ln/>
        </p:spPr>
      </p:sp>
      <p:pic>
        <p:nvPicPr>
          <p:cNvPr id="66" name="Image 3" descr="preencoded.png">
            <a:extLst>
              <a:ext uri="{FF2B5EF4-FFF2-40B4-BE49-F238E27FC236}">
                <a16:creationId xmlns:a16="http://schemas.microsoft.com/office/drawing/2014/main" id="{6DE9472A-019E-D0F5-A69D-BFA0112E7F48}"/>
              </a:ext>
            </a:extLst>
          </p:cNvPr>
          <p:cNvPicPr>
            <a:picLocks noChangeAspect="1"/>
          </p:cNvPicPr>
          <p:nvPr/>
        </p:nvPicPr>
        <p:blipFill>
          <a:blip r:embed="rId9"/>
          <a:stretch>
            <a:fillRect/>
          </a:stretch>
        </p:blipFill>
        <p:spPr>
          <a:xfrm>
            <a:off x="9279174" y="5364808"/>
            <a:ext cx="463296" cy="463296"/>
          </a:xfrm>
          <a:prstGeom prst="rect">
            <a:avLst/>
          </a:prstGeom>
        </p:spPr>
      </p:pic>
      <p:sp>
        <p:nvSpPr>
          <p:cNvPr id="67" name="Text 22">
            <a:extLst>
              <a:ext uri="{FF2B5EF4-FFF2-40B4-BE49-F238E27FC236}">
                <a16:creationId xmlns:a16="http://schemas.microsoft.com/office/drawing/2014/main" id="{3B90276F-867F-6F1A-402B-36812D4507E7}"/>
              </a:ext>
            </a:extLst>
          </p:cNvPr>
          <p:cNvSpPr/>
          <p:nvPr/>
        </p:nvSpPr>
        <p:spPr>
          <a:xfrm>
            <a:off x="10008109" y="5195860"/>
            <a:ext cx="2438400" cy="390144"/>
          </a:xfrm>
          <a:prstGeom prst="rect">
            <a:avLst/>
          </a:prstGeom>
          <a:noFill/>
          <a:ln/>
        </p:spPr>
        <p:txBody>
          <a:bodyPr wrap="square" lIns="0" tIns="0" rIns="0" bIns="0" rtlCol="0" anchor="ctr"/>
          <a:lstStyle/>
          <a:p>
            <a:r>
              <a:rPr lang="en-US" sz="1467" b="1" dirty="0">
                <a:solidFill>
                  <a:srgbClr val="0D9488"/>
                </a:solidFill>
                <a:latin typeface="Calibri" pitchFamily="34" charset="0"/>
                <a:ea typeface="Calibri" pitchFamily="34" charset="-122"/>
                <a:cs typeface="Calibri" pitchFamily="34" charset="-120"/>
              </a:rPr>
              <a:t>Clinical Staffing</a:t>
            </a:r>
            <a:endParaRPr lang="en-US" sz="1467" dirty="0"/>
          </a:p>
        </p:txBody>
      </p:sp>
      <p:sp>
        <p:nvSpPr>
          <p:cNvPr id="68" name="Shape 23">
            <a:extLst>
              <a:ext uri="{FF2B5EF4-FFF2-40B4-BE49-F238E27FC236}">
                <a16:creationId xmlns:a16="http://schemas.microsoft.com/office/drawing/2014/main" id="{70B0187A-06C8-F98F-244A-F3D02AC090CD}"/>
              </a:ext>
            </a:extLst>
          </p:cNvPr>
          <p:cNvSpPr/>
          <p:nvPr/>
        </p:nvSpPr>
        <p:spPr>
          <a:xfrm>
            <a:off x="9878298" y="5559552"/>
            <a:ext cx="1828800" cy="292608"/>
          </a:xfrm>
          <a:prstGeom prst="roundRect">
            <a:avLst>
              <a:gd name="adj" fmla="val 50000"/>
            </a:avLst>
          </a:prstGeom>
          <a:solidFill>
            <a:srgbClr val="0891B2"/>
          </a:solidFill>
          <a:ln/>
        </p:spPr>
      </p:sp>
      <p:sp>
        <p:nvSpPr>
          <p:cNvPr id="69" name="Text 24">
            <a:extLst>
              <a:ext uri="{FF2B5EF4-FFF2-40B4-BE49-F238E27FC236}">
                <a16:creationId xmlns:a16="http://schemas.microsoft.com/office/drawing/2014/main" id="{CB8F2E3C-F928-793A-3556-504E75E53AEC}"/>
              </a:ext>
            </a:extLst>
          </p:cNvPr>
          <p:cNvSpPr/>
          <p:nvPr/>
        </p:nvSpPr>
        <p:spPr>
          <a:xfrm>
            <a:off x="9878298" y="5555744"/>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MODERATE</a:t>
            </a:r>
            <a:endParaRPr lang="en-US" sz="1067" dirty="0"/>
          </a:p>
        </p:txBody>
      </p:sp>
      <p:sp>
        <p:nvSpPr>
          <p:cNvPr id="70" name="Shape 27">
            <a:extLst>
              <a:ext uri="{FF2B5EF4-FFF2-40B4-BE49-F238E27FC236}">
                <a16:creationId xmlns:a16="http://schemas.microsoft.com/office/drawing/2014/main" id="{1500C16F-68DA-557E-CFC0-33A87C8FA3E5}"/>
              </a:ext>
            </a:extLst>
          </p:cNvPr>
          <p:cNvSpPr/>
          <p:nvPr/>
        </p:nvSpPr>
        <p:spPr>
          <a:xfrm>
            <a:off x="361515" y="6134644"/>
            <a:ext cx="670560" cy="670560"/>
          </a:xfrm>
          <a:prstGeom prst="ellipse">
            <a:avLst/>
          </a:prstGeom>
          <a:solidFill>
            <a:srgbClr val="94A3B8"/>
          </a:solidFill>
          <a:ln/>
        </p:spPr>
      </p:sp>
      <p:pic>
        <p:nvPicPr>
          <p:cNvPr id="71" name="Image 4" descr="preencoded.png">
            <a:extLst>
              <a:ext uri="{FF2B5EF4-FFF2-40B4-BE49-F238E27FC236}">
                <a16:creationId xmlns:a16="http://schemas.microsoft.com/office/drawing/2014/main" id="{D750F94A-953B-84DE-3BCD-90A2B2D38BFA}"/>
              </a:ext>
            </a:extLst>
          </p:cNvPr>
          <p:cNvPicPr>
            <a:picLocks noChangeAspect="1"/>
          </p:cNvPicPr>
          <p:nvPr/>
        </p:nvPicPr>
        <p:blipFill>
          <a:blip r:embed="rId4"/>
          <a:stretch>
            <a:fillRect/>
          </a:stretch>
        </p:blipFill>
        <p:spPr>
          <a:xfrm>
            <a:off x="497696" y="6238276"/>
            <a:ext cx="463296" cy="463296"/>
          </a:xfrm>
          <a:prstGeom prst="rect">
            <a:avLst/>
          </a:prstGeom>
        </p:spPr>
      </p:pic>
      <p:sp>
        <p:nvSpPr>
          <p:cNvPr id="72" name="Text 28">
            <a:extLst>
              <a:ext uri="{FF2B5EF4-FFF2-40B4-BE49-F238E27FC236}">
                <a16:creationId xmlns:a16="http://schemas.microsoft.com/office/drawing/2014/main" id="{F757FC2F-B4A1-8B22-D34D-B649C8E7E8C1}"/>
              </a:ext>
            </a:extLst>
          </p:cNvPr>
          <p:cNvSpPr/>
          <p:nvPr/>
        </p:nvSpPr>
        <p:spPr>
          <a:xfrm>
            <a:off x="1110018" y="6088710"/>
            <a:ext cx="2438400" cy="390144"/>
          </a:xfrm>
          <a:prstGeom prst="rect">
            <a:avLst/>
          </a:prstGeom>
          <a:noFill/>
          <a:ln/>
        </p:spPr>
        <p:txBody>
          <a:bodyPr wrap="square" lIns="0" tIns="0" rIns="0" bIns="0" rtlCol="0" anchor="ctr"/>
          <a:lstStyle/>
          <a:p>
            <a:r>
              <a:rPr lang="en-US" sz="1467" b="1" dirty="0">
                <a:solidFill>
                  <a:srgbClr val="94A3B8"/>
                </a:solidFill>
                <a:latin typeface="Calibri" pitchFamily="34" charset="0"/>
                <a:ea typeface="Calibri" pitchFamily="34" charset="-122"/>
                <a:cs typeface="Calibri" pitchFamily="34" charset="-120"/>
              </a:rPr>
              <a:t>M&amp;E &amp; Data Systems</a:t>
            </a:r>
            <a:endParaRPr lang="en-US" sz="1467" dirty="0"/>
          </a:p>
        </p:txBody>
      </p:sp>
      <p:sp>
        <p:nvSpPr>
          <p:cNvPr id="73" name="Shape 29">
            <a:extLst>
              <a:ext uri="{FF2B5EF4-FFF2-40B4-BE49-F238E27FC236}">
                <a16:creationId xmlns:a16="http://schemas.microsoft.com/office/drawing/2014/main" id="{CC78D012-0081-B63F-5BB6-B98B06DDB9EB}"/>
              </a:ext>
            </a:extLst>
          </p:cNvPr>
          <p:cNvSpPr/>
          <p:nvPr/>
        </p:nvSpPr>
        <p:spPr>
          <a:xfrm>
            <a:off x="1040350" y="6458604"/>
            <a:ext cx="1828800" cy="292608"/>
          </a:xfrm>
          <a:prstGeom prst="roundRect">
            <a:avLst>
              <a:gd name="adj" fmla="val 50000"/>
            </a:avLst>
          </a:prstGeom>
          <a:solidFill>
            <a:srgbClr val="0891B2"/>
          </a:solidFill>
          <a:ln/>
        </p:spPr>
      </p:sp>
      <p:sp>
        <p:nvSpPr>
          <p:cNvPr id="75" name="Text 30">
            <a:extLst>
              <a:ext uri="{FF2B5EF4-FFF2-40B4-BE49-F238E27FC236}">
                <a16:creationId xmlns:a16="http://schemas.microsoft.com/office/drawing/2014/main" id="{0025F92D-EA41-59CF-33D6-0078C7142BA4}"/>
              </a:ext>
            </a:extLst>
          </p:cNvPr>
          <p:cNvSpPr/>
          <p:nvPr/>
        </p:nvSpPr>
        <p:spPr>
          <a:xfrm>
            <a:off x="923598" y="6457842"/>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MODERATE</a:t>
            </a:r>
            <a:endParaRPr lang="en-US" sz="1067" dirty="0"/>
          </a:p>
        </p:txBody>
      </p:sp>
      <p:sp>
        <p:nvSpPr>
          <p:cNvPr id="76" name="Shape 33">
            <a:extLst>
              <a:ext uri="{FF2B5EF4-FFF2-40B4-BE49-F238E27FC236}">
                <a16:creationId xmlns:a16="http://schemas.microsoft.com/office/drawing/2014/main" id="{45FE894D-4CBB-6B06-5870-AD63440ECAF9}"/>
              </a:ext>
            </a:extLst>
          </p:cNvPr>
          <p:cNvSpPr/>
          <p:nvPr/>
        </p:nvSpPr>
        <p:spPr>
          <a:xfrm>
            <a:off x="3108905" y="6173400"/>
            <a:ext cx="670560" cy="670560"/>
          </a:xfrm>
          <a:prstGeom prst="ellipse">
            <a:avLst/>
          </a:prstGeom>
          <a:solidFill>
            <a:srgbClr val="14B8A6"/>
          </a:solidFill>
          <a:ln/>
        </p:spPr>
      </p:sp>
      <p:pic>
        <p:nvPicPr>
          <p:cNvPr id="77" name="Image 5" descr="preencoded.png">
            <a:extLst>
              <a:ext uri="{FF2B5EF4-FFF2-40B4-BE49-F238E27FC236}">
                <a16:creationId xmlns:a16="http://schemas.microsoft.com/office/drawing/2014/main" id="{D4A33663-B470-2715-2322-6E13580A4C3A}"/>
              </a:ext>
            </a:extLst>
          </p:cNvPr>
          <p:cNvPicPr>
            <a:picLocks noChangeAspect="1"/>
          </p:cNvPicPr>
          <p:nvPr/>
        </p:nvPicPr>
        <p:blipFill>
          <a:blip r:embed="rId10"/>
          <a:stretch>
            <a:fillRect/>
          </a:stretch>
        </p:blipFill>
        <p:spPr>
          <a:xfrm>
            <a:off x="3225657" y="6286938"/>
            <a:ext cx="463296" cy="463296"/>
          </a:xfrm>
          <a:prstGeom prst="rect">
            <a:avLst/>
          </a:prstGeom>
        </p:spPr>
      </p:pic>
      <p:sp>
        <p:nvSpPr>
          <p:cNvPr id="78" name="Text 34">
            <a:extLst>
              <a:ext uri="{FF2B5EF4-FFF2-40B4-BE49-F238E27FC236}">
                <a16:creationId xmlns:a16="http://schemas.microsoft.com/office/drawing/2014/main" id="{B6E01BD7-3D01-ED91-8189-2AC92D256A79}"/>
              </a:ext>
            </a:extLst>
          </p:cNvPr>
          <p:cNvSpPr/>
          <p:nvPr/>
        </p:nvSpPr>
        <p:spPr>
          <a:xfrm>
            <a:off x="3857842" y="6173400"/>
            <a:ext cx="2438400" cy="390144"/>
          </a:xfrm>
          <a:prstGeom prst="rect">
            <a:avLst/>
          </a:prstGeom>
          <a:noFill/>
          <a:ln/>
        </p:spPr>
        <p:txBody>
          <a:bodyPr wrap="square" lIns="0" tIns="0" rIns="0" bIns="0" rtlCol="0" anchor="ctr"/>
          <a:lstStyle/>
          <a:p>
            <a:r>
              <a:rPr lang="en-US" sz="1467" b="1" dirty="0">
                <a:solidFill>
                  <a:srgbClr val="14B8A6"/>
                </a:solidFill>
                <a:latin typeface="Calibri" pitchFamily="34" charset="0"/>
                <a:ea typeface="Calibri" pitchFamily="34" charset="-122"/>
                <a:cs typeface="Calibri" pitchFamily="34" charset="-120"/>
              </a:rPr>
              <a:t>Prevention</a:t>
            </a:r>
            <a:endParaRPr lang="en-US" sz="1467" dirty="0"/>
          </a:p>
        </p:txBody>
      </p:sp>
      <p:sp>
        <p:nvSpPr>
          <p:cNvPr id="81" name="Shape 33">
            <a:extLst>
              <a:ext uri="{FF2B5EF4-FFF2-40B4-BE49-F238E27FC236}">
                <a16:creationId xmlns:a16="http://schemas.microsoft.com/office/drawing/2014/main" id="{7A023D78-F0F5-EC00-A00C-0B73C4344614}"/>
              </a:ext>
            </a:extLst>
          </p:cNvPr>
          <p:cNvSpPr/>
          <p:nvPr/>
        </p:nvSpPr>
        <p:spPr>
          <a:xfrm>
            <a:off x="9207738" y="6189074"/>
            <a:ext cx="670560" cy="670560"/>
          </a:xfrm>
          <a:prstGeom prst="ellipse">
            <a:avLst/>
          </a:prstGeom>
          <a:solidFill>
            <a:schemeClr val="accent4">
              <a:lumMod val="40000"/>
              <a:lumOff val="60000"/>
            </a:schemeClr>
          </a:solidFill>
          <a:ln/>
        </p:spPr>
      </p:sp>
      <p:sp>
        <p:nvSpPr>
          <p:cNvPr id="82" name="Text 16">
            <a:extLst>
              <a:ext uri="{FF2B5EF4-FFF2-40B4-BE49-F238E27FC236}">
                <a16:creationId xmlns:a16="http://schemas.microsoft.com/office/drawing/2014/main" id="{AA780332-7BEB-3705-1FCF-F1AD0120BE7A}"/>
              </a:ext>
            </a:extLst>
          </p:cNvPr>
          <p:cNvSpPr/>
          <p:nvPr/>
        </p:nvSpPr>
        <p:spPr>
          <a:xfrm>
            <a:off x="6748870" y="6132685"/>
            <a:ext cx="2438400" cy="390144"/>
          </a:xfrm>
          <a:prstGeom prst="rect">
            <a:avLst/>
          </a:prstGeom>
          <a:noFill/>
          <a:ln/>
        </p:spPr>
        <p:txBody>
          <a:bodyPr wrap="square" lIns="0" tIns="0" rIns="0" bIns="0" rtlCol="0" anchor="ctr"/>
          <a:lstStyle/>
          <a:p>
            <a:r>
              <a:rPr lang="en-US" sz="1467" b="1" dirty="0">
                <a:latin typeface="Calibri" pitchFamily="34" charset="0"/>
                <a:cs typeface="Calibri" pitchFamily="34" charset="-120"/>
              </a:rPr>
              <a:t>HIV Testing, CD4 Testing </a:t>
            </a:r>
            <a:endParaRPr lang="en-US" sz="1467" dirty="0"/>
          </a:p>
        </p:txBody>
      </p:sp>
      <p:sp>
        <p:nvSpPr>
          <p:cNvPr id="83" name="Shape 33">
            <a:extLst>
              <a:ext uri="{FF2B5EF4-FFF2-40B4-BE49-F238E27FC236}">
                <a16:creationId xmlns:a16="http://schemas.microsoft.com/office/drawing/2014/main" id="{E3367F08-0DD1-1E16-8D81-FD696EFFEF66}"/>
              </a:ext>
            </a:extLst>
          </p:cNvPr>
          <p:cNvSpPr/>
          <p:nvPr/>
        </p:nvSpPr>
        <p:spPr>
          <a:xfrm>
            <a:off x="6057842" y="6195937"/>
            <a:ext cx="670560" cy="670560"/>
          </a:xfrm>
          <a:prstGeom prst="ellipse">
            <a:avLst/>
          </a:prstGeom>
          <a:solidFill>
            <a:schemeClr val="tx2">
              <a:lumMod val="60000"/>
              <a:lumOff val="40000"/>
            </a:schemeClr>
          </a:solidFill>
          <a:ln/>
        </p:spPr>
      </p:sp>
      <p:sp>
        <p:nvSpPr>
          <p:cNvPr id="84" name="Shape 35">
            <a:extLst>
              <a:ext uri="{FF2B5EF4-FFF2-40B4-BE49-F238E27FC236}">
                <a16:creationId xmlns:a16="http://schemas.microsoft.com/office/drawing/2014/main" id="{348D1028-FD95-295B-E3A0-C3FC52E36151}"/>
              </a:ext>
            </a:extLst>
          </p:cNvPr>
          <p:cNvSpPr/>
          <p:nvPr/>
        </p:nvSpPr>
        <p:spPr>
          <a:xfrm>
            <a:off x="6816910" y="6491156"/>
            <a:ext cx="1828800" cy="292608"/>
          </a:xfrm>
          <a:prstGeom prst="roundRect">
            <a:avLst>
              <a:gd name="adj" fmla="val 50000"/>
            </a:avLst>
          </a:prstGeom>
          <a:solidFill>
            <a:srgbClr val="16A34A"/>
          </a:solidFill>
          <a:ln/>
        </p:spPr>
      </p:sp>
      <p:sp>
        <p:nvSpPr>
          <p:cNvPr id="85" name="Text 36">
            <a:extLst>
              <a:ext uri="{FF2B5EF4-FFF2-40B4-BE49-F238E27FC236}">
                <a16:creationId xmlns:a16="http://schemas.microsoft.com/office/drawing/2014/main" id="{4C00335B-FA41-1CEE-39D7-16AA1D27878C}"/>
              </a:ext>
            </a:extLst>
          </p:cNvPr>
          <p:cNvSpPr/>
          <p:nvPr/>
        </p:nvSpPr>
        <p:spPr>
          <a:xfrm>
            <a:off x="6772656" y="6419088"/>
            <a:ext cx="1828800" cy="424871"/>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MED</a:t>
            </a:r>
          </a:p>
          <a:p>
            <a:pPr algn="ctr"/>
            <a:r>
              <a:rPr lang="en-US" sz="1067" b="1" dirty="0">
                <a:solidFill>
                  <a:srgbClr val="FFFFFF"/>
                </a:solidFill>
                <a:latin typeface="Calibri" pitchFamily="34" charset="0"/>
                <a:cs typeface="Calibri" pitchFamily="34" charset="-120"/>
              </a:rPr>
              <a:t>With reduced frequency</a:t>
            </a:r>
            <a:endParaRPr lang="en-US" sz="1067" dirty="0"/>
          </a:p>
        </p:txBody>
      </p:sp>
      <p:sp>
        <p:nvSpPr>
          <p:cNvPr id="86" name="Shape 35">
            <a:extLst>
              <a:ext uri="{FF2B5EF4-FFF2-40B4-BE49-F238E27FC236}">
                <a16:creationId xmlns:a16="http://schemas.microsoft.com/office/drawing/2014/main" id="{E6182661-D01A-DAF2-36A6-341B9463D9B7}"/>
              </a:ext>
            </a:extLst>
          </p:cNvPr>
          <p:cNvSpPr/>
          <p:nvPr/>
        </p:nvSpPr>
        <p:spPr>
          <a:xfrm>
            <a:off x="9918192" y="6503128"/>
            <a:ext cx="1828800" cy="292608"/>
          </a:xfrm>
          <a:prstGeom prst="roundRect">
            <a:avLst>
              <a:gd name="adj" fmla="val 50000"/>
            </a:avLst>
          </a:prstGeom>
          <a:solidFill>
            <a:srgbClr val="16A34A"/>
          </a:solidFill>
          <a:ln/>
        </p:spPr>
      </p:sp>
      <p:sp>
        <p:nvSpPr>
          <p:cNvPr id="87" name="Text 36">
            <a:extLst>
              <a:ext uri="{FF2B5EF4-FFF2-40B4-BE49-F238E27FC236}">
                <a16:creationId xmlns:a16="http://schemas.microsoft.com/office/drawing/2014/main" id="{FED4D003-AFF4-CBDD-7F40-4E222808EAA2}"/>
              </a:ext>
            </a:extLst>
          </p:cNvPr>
          <p:cNvSpPr/>
          <p:nvPr/>
        </p:nvSpPr>
        <p:spPr>
          <a:xfrm>
            <a:off x="9793552" y="6515320"/>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LOW</a:t>
            </a:r>
            <a:endParaRPr lang="en-US" sz="1067" dirty="0"/>
          </a:p>
        </p:txBody>
      </p:sp>
      <p:sp>
        <p:nvSpPr>
          <p:cNvPr id="88" name="Shape 29">
            <a:extLst>
              <a:ext uri="{FF2B5EF4-FFF2-40B4-BE49-F238E27FC236}">
                <a16:creationId xmlns:a16="http://schemas.microsoft.com/office/drawing/2014/main" id="{6A43240A-3B53-908A-F3C7-B0E1CA91FAF6}"/>
              </a:ext>
            </a:extLst>
          </p:cNvPr>
          <p:cNvSpPr/>
          <p:nvPr/>
        </p:nvSpPr>
        <p:spPr>
          <a:xfrm>
            <a:off x="3782080" y="6512596"/>
            <a:ext cx="1828800" cy="292608"/>
          </a:xfrm>
          <a:prstGeom prst="roundRect">
            <a:avLst>
              <a:gd name="adj" fmla="val 50000"/>
            </a:avLst>
          </a:prstGeom>
          <a:solidFill>
            <a:srgbClr val="0891B2"/>
          </a:solidFill>
          <a:ln/>
        </p:spPr>
      </p:sp>
      <p:sp>
        <p:nvSpPr>
          <p:cNvPr id="89" name="Text 30">
            <a:extLst>
              <a:ext uri="{FF2B5EF4-FFF2-40B4-BE49-F238E27FC236}">
                <a16:creationId xmlns:a16="http://schemas.microsoft.com/office/drawing/2014/main" id="{8563E0C5-FFDB-61F6-BD10-07BE79152E37}"/>
              </a:ext>
            </a:extLst>
          </p:cNvPr>
          <p:cNvSpPr/>
          <p:nvPr/>
        </p:nvSpPr>
        <p:spPr>
          <a:xfrm>
            <a:off x="3615362" y="6554669"/>
            <a:ext cx="1828800" cy="268224"/>
          </a:xfrm>
          <a:prstGeom prst="rect">
            <a:avLst/>
          </a:prstGeom>
          <a:noFill/>
          <a:ln/>
        </p:spPr>
        <p:txBody>
          <a:bodyPr wrap="square" lIns="0" tIns="0" rIns="0" bIns="0" rtlCol="0" anchor="ctr"/>
          <a:lstStyle/>
          <a:p>
            <a:pPr algn="ctr"/>
            <a:r>
              <a:rPr lang="en-US" sz="1067" b="1" dirty="0">
                <a:solidFill>
                  <a:srgbClr val="FFFFFF"/>
                </a:solidFill>
                <a:latin typeface="Calibri" pitchFamily="34" charset="0"/>
                <a:ea typeface="Calibri" pitchFamily="34" charset="-122"/>
                <a:cs typeface="Calibri" pitchFamily="34" charset="-120"/>
              </a:rPr>
              <a:t>MODERATE</a:t>
            </a:r>
          </a:p>
          <a:p>
            <a:pPr algn="ctr"/>
            <a:r>
              <a:rPr lang="en-US" sz="1067" b="1" dirty="0">
                <a:solidFill>
                  <a:srgbClr val="FFFFFF"/>
                </a:solidFill>
                <a:latin typeface="Calibri" pitchFamily="34" charset="0"/>
                <a:cs typeface="Calibri" pitchFamily="34" charset="-120"/>
              </a:rPr>
              <a:t>LA PrEP</a:t>
            </a:r>
            <a:endParaRPr lang="en-US" sz="1067" dirty="0"/>
          </a:p>
        </p:txBody>
      </p:sp>
      <p:sp>
        <p:nvSpPr>
          <p:cNvPr id="90" name="Text 16">
            <a:extLst>
              <a:ext uri="{FF2B5EF4-FFF2-40B4-BE49-F238E27FC236}">
                <a16:creationId xmlns:a16="http://schemas.microsoft.com/office/drawing/2014/main" id="{0CC1F6E7-ED6F-336D-40B8-4D810A4EEFEE}"/>
              </a:ext>
            </a:extLst>
          </p:cNvPr>
          <p:cNvSpPr/>
          <p:nvPr/>
        </p:nvSpPr>
        <p:spPr>
          <a:xfrm>
            <a:off x="9932450" y="6092414"/>
            <a:ext cx="2438400" cy="390144"/>
          </a:xfrm>
          <a:prstGeom prst="rect">
            <a:avLst/>
          </a:prstGeom>
          <a:noFill/>
          <a:ln/>
        </p:spPr>
        <p:txBody>
          <a:bodyPr wrap="square" lIns="0" tIns="0" rIns="0" bIns="0" rtlCol="0" anchor="ctr"/>
          <a:lstStyle/>
          <a:p>
            <a:r>
              <a:rPr lang="en-US" sz="1467" b="1" dirty="0">
                <a:solidFill>
                  <a:srgbClr val="0B6E6A"/>
                </a:solidFill>
                <a:latin typeface="Calibri" pitchFamily="34" charset="0"/>
                <a:cs typeface="Calibri" pitchFamily="34" charset="-120"/>
              </a:rPr>
              <a:t>Non-Integrated Services</a:t>
            </a:r>
            <a:endParaRPr lang="en-US" sz="1467" dirty="0"/>
          </a:p>
        </p:txBody>
      </p:sp>
      <p:sp>
        <p:nvSpPr>
          <p:cNvPr id="91" name="Left-Right-Up Arrow 90">
            <a:extLst>
              <a:ext uri="{FF2B5EF4-FFF2-40B4-BE49-F238E27FC236}">
                <a16:creationId xmlns:a16="http://schemas.microsoft.com/office/drawing/2014/main" id="{E02130EC-0A37-830A-60B1-8B59E05A6EBF}"/>
              </a:ext>
            </a:extLst>
          </p:cNvPr>
          <p:cNvSpPr/>
          <p:nvPr/>
        </p:nvSpPr>
        <p:spPr>
          <a:xfrm>
            <a:off x="361515" y="4699459"/>
            <a:ext cx="11688971" cy="462686"/>
          </a:xfrm>
          <a:prstGeom prst="leftRightUpArrow">
            <a:avLst>
              <a:gd name="adj1" fmla="val 25000"/>
              <a:gd name="adj2" fmla="val 30760"/>
              <a:gd name="adj3" fmla="val 25000"/>
            </a:avLst>
          </a:prstGeom>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pic>
        <p:nvPicPr>
          <p:cNvPr id="94" name="Image 2" descr="preencoded.png">
            <a:extLst>
              <a:ext uri="{FF2B5EF4-FFF2-40B4-BE49-F238E27FC236}">
                <a16:creationId xmlns:a16="http://schemas.microsoft.com/office/drawing/2014/main" id="{721CA57B-E119-EF13-1850-A02048A147E5}"/>
              </a:ext>
            </a:extLst>
          </p:cNvPr>
          <p:cNvPicPr>
            <a:picLocks noChangeAspect="1"/>
          </p:cNvPicPr>
          <p:nvPr/>
        </p:nvPicPr>
        <p:blipFill>
          <a:blip r:embed="rId8"/>
          <a:stretch>
            <a:fillRect/>
          </a:stretch>
        </p:blipFill>
        <p:spPr>
          <a:xfrm>
            <a:off x="3456432" y="2070396"/>
            <a:ext cx="536448" cy="475552"/>
          </a:xfrm>
          <a:prstGeom prst="rect">
            <a:avLst/>
          </a:prstGeom>
        </p:spPr>
      </p:pic>
      <p:pic>
        <p:nvPicPr>
          <p:cNvPr id="95" name="Image 1" descr="preencoded.png">
            <a:extLst>
              <a:ext uri="{FF2B5EF4-FFF2-40B4-BE49-F238E27FC236}">
                <a16:creationId xmlns:a16="http://schemas.microsoft.com/office/drawing/2014/main" id="{C51CFEF4-A463-0D42-C5CF-4CB8FC06A287}"/>
              </a:ext>
            </a:extLst>
          </p:cNvPr>
          <p:cNvPicPr>
            <a:picLocks noChangeAspect="1"/>
          </p:cNvPicPr>
          <p:nvPr/>
        </p:nvPicPr>
        <p:blipFill>
          <a:blip r:embed="rId11"/>
          <a:stretch>
            <a:fillRect/>
          </a:stretch>
        </p:blipFill>
        <p:spPr>
          <a:xfrm>
            <a:off x="6057842" y="2097060"/>
            <a:ext cx="536448" cy="536448"/>
          </a:xfrm>
          <a:prstGeom prst="rect">
            <a:avLst/>
          </a:prstGeom>
        </p:spPr>
      </p:pic>
      <p:sp>
        <p:nvSpPr>
          <p:cNvPr id="96" name="Text 12">
            <a:extLst>
              <a:ext uri="{FF2B5EF4-FFF2-40B4-BE49-F238E27FC236}">
                <a16:creationId xmlns:a16="http://schemas.microsoft.com/office/drawing/2014/main" id="{58145654-EEC5-B02A-4CF0-01FB977AB898}"/>
              </a:ext>
            </a:extLst>
          </p:cNvPr>
          <p:cNvSpPr/>
          <p:nvPr/>
        </p:nvSpPr>
        <p:spPr>
          <a:xfrm>
            <a:off x="5034258" y="2801007"/>
            <a:ext cx="2544143" cy="425543"/>
          </a:xfrm>
          <a:prstGeom prst="rect">
            <a:avLst/>
          </a:prstGeom>
          <a:solidFill>
            <a:schemeClr val="accent2">
              <a:lumMod val="40000"/>
              <a:lumOff val="60000"/>
            </a:schemeClr>
          </a:solidFill>
          <a:ln/>
        </p:spPr>
        <p:txBody>
          <a:bodyPr wrap="square" lIns="0" tIns="0" rIns="0" bIns="0" rtlCol="0" anchor="ctr"/>
          <a:lstStyle/>
          <a:p>
            <a:pPr algn="ctr"/>
            <a:endParaRPr lang="en-US" sz="1267" b="1" dirty="0">
              <a:solidFill>
                <a:schemeClr val="accent4">
                  <a:lumMod val="60000"/>
                  <a:lumOff val="40000"/>
                </a:schemeClr>
              </a:solidFill>
              <a:latin typeface="Calibri" pitchFamily="34" charset="0"/>
              <a:ea typeface="Calibri" pitchFamily="34" charset="-122"/>
              <a:cs typeface="Calibri" pitchFamily="34" charset="-120"/>
            </a:endParaRPr>
          </a:p>
          <a:p>
            <a:pPr algn="ctr"/>
            <a:r>
              <a:rPr lang="en-US" sz="1267" b="1" dirty="0" err="1">
                <a:latin typeface="Calibri" pitchFamily="34" charset="0"/>
                <a:ea typeface="Calibri" pitchFamily="34" charset="-122"/>
                <a:cs typeface="Calibri" pitchFamily="34" charset="-120"/>
              </a:rPr>
              <a:t>Programme</a:t>
            </a:r>
            <a:r>
              <a:rPr lang="en-US" sz="1267" b="1" dirty="0">
                <a:latin typeface="Calibri" pitchFamily="34" charset="0"/>
                <a:ea typeface="Calibri" pitchFamily="34" charset="-122"/>
                <a:cs typeface="Calibri" pitchFamily="34" charset="-120"/>
              </a:rPr>
              <a:t> Prioritisation &amp; Efficiency</a:t>
            </a:r>
          </a:p>
          <a:p>
            <a:pPr algn="ctr"/>
            <a:endParaRPr lang="en-US" sz="1267" dirty="0"/>
          </a:p>
        </p:txBody>
      </p:sp>
      <p:sp>
        <p:nvSpPr>
          <p:cNvPr id="97" name="Text 19">
            <a:extLst>
              <a:ext uri="{FF2B5EF4-FFF2-40B4-BE49-F238E27FC236}">
                <a16:creationId xmlns:a16="http://schemas.microsoft.com/office/drawing/2014/main" id="{62CBE771-08D3-85BB-B7F0-769234E0335C}"/>
              </a:ext>
            </a:extLst>
          </p:cNvPr>
          <p:cNvSpPr/>
          <p:nvPr/>
        </p:nvSpPr>
        <p:spPr>
          <a:xfrm>
            <a:off x="2568437" y="2765514"/>
            <a:ext cx="2394936" cy="442290"/>
          </a:xfrm>
          <a:prstGeom prst="rect">
            <a:avLst/>
          </a:prstGeom>
          <a:solidFill>
            <a:srgbClr val="00B050"/>
          </a:solidFill>
          <a:ln/>
        </p:spPr>
        <p:txBody>
          <a:bodyPr wrap="square" lIns="0" tIns="0" rIns="0" bIns="0" rtlCol="0" anchor="ctr"/>
          <a:lstStyle/>
          <a:p>
            <a:pPr algn="ctr"/>
            <a:r>
              <a:rPr lang="en-US" sz="1267" b="1" dirty="0">
                <a:latin typeface="Calibri" pitchFamily="34" charset="0"/>
                <a:ea typeface="Calibri" pitchFamily="34" charset="-122"/>
                <a:cs typeface="Calibri" pitchFamily="34" charset="-120"/>
              </a:rPr>
              <a:t>Health System Strengthening</a:t>
            </a:r>
            <a:endParaRPr lang="en-US" sz="1267" dirty="0"/>
          </a:p>
        </p:txBody>
      </p:sp>
      <p:sp>
        <p:nvSpPr>
          <p:cNvPr id="98" name="Text 13">
            <a:extLst>
              <a:ext uri="{FF2B5EF4-FFF2-40B4-BE49-F238E27FC236}">
                <a16:creationId xmlns:a16="http://schemas.microsoft.com/office/drawing/2014/main" id="{0F66527F-B598-C549-95AF-B8CEDF45D253}"/>
              </a:ext>
            </a:extLst>
          </p:cNvPr>
          <p:cNvSpPr/>
          <p:nvPr/>
        </p:nvSpPr>
        <p:spPr>
          <a:xfrm>
            <a:off x="5148728" y="3712582"/>
            <a:ext cx="2068828" cy="560832"/>
          </a:xfrm>
          <a:prstGeom prst="rect">
            <a:avLst/>
          </a:prstGeom>
          <a:noFill/>
          <a:ln/>
        </p:spPr>
        <p:txBody>
          <a:bodyPr wrap="square" lIns="0" tIns="0" rIns="0" bIns="0" rtlCol="0" anchor="ctr"/>
          <a:lstStyle/>
          <a:p>
            <a:pPr marL="457189" indent="-457189">
              <a:buSzPct val="100000"/>
              <a:buChar char="•"/>
            </a:pPr>
            <a:r>
              <a:rPr lang="en-US" sz="1400" dirty="0">
                <a:solidFill>
                  <a:schemeClr val="bg1"/>
                </a:solidFill>
                <a:latin typeface="Calibri" pitchFamily="34" charset="0"/>
                <a:ea typeface="Calibri" pitchFamily="34" charset="-122"/>
                <a:cs typeface="Calibri" pitchFamily="34" charset="-120"/>
              </a:rPr>
              <a:t>Unit cost reduction</a:t>
            </a:r>
          </a:p>
          <a:p>
            <a:pPr>
              <a:buSzPct val="100000"/>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Pooled Procurements</a:t>
            </a:r>
          </a:p>
          <a:p>
            <a:pPr>
              <a:buSzPct val="100000"/>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Task-shifting to CHWs</a:t>
            </a:r>
            <a:endParaRPr lang="en-US" sz="1400" dirty="0">
              <a:solidFill>
                <a:schemeClr val="bg1"/>
              </a:solidFill>
            </a:endParaRPr>
          </a:p>
          <a:p>
            <a:pPr marL="457189" indent="-457189">
              <a:buSzPct val="100000"/>
              <a:buFontTx/>
              <a:buChar char="•"/>
            </a:pPr>
            <a:endParaRPr lang="en-US" sz="1067" dirty="0"/>
          </a:p>
          <a:p>
            <a:pPr marL="457189" indent="-457189">
              <a:buSzPct val="100000"/>
              <a:buChar char="•"/>
            </a:pPr>
            <a:endParaRPr lang="en-US" sz="1067" dirty="0"/>
          </a:p>
        </p:txBody>
      </p:sp>
      <p:sp>
        <p:nvSpPr>
          <p:cNvPr id="99" name="Text 20">
            <a:extLst>
              <a:ext uri="{FF2B5EF4-FFF2-40B4-BE49-F238E27FC236}">
                <a16:creationId xmlns:a16="http://schemas.microsoft.com/office/drawing/2014/main" id="{D08A8420-1768-1795-4246-69210C9ADD70}"/>
              </a:ext>
            </a:extLst>
          </p:cNvPr>
          <p:cNvSpPr/>
          <p:nvPr/>
        </p:nvSpPr>
        <p:spPr>
          <a:xfrm>
            <a:off x="2681178" y="3530387"/>
            <a:ext cx="2343873" cy="560832"/>
          </a:xfrm>
          <a:prstGeom prst="rect">
            <a:avLst/>
          </a:prstGeom>
          <a:noFill/>
          <a:ln/>
        </p:spPr>
        <p:txBody>
          <a:bodyPr wrap="square" lIns="0" tIns="0" rIns="0" bIns="0" rtlCol="0" anchor="ctr"/>
          <a:lstStyle/>
          <a:p>
            <a:pPr marL="457189" indent="-457189">
              <a:buSzPct val="100000"/>
              <a:buChar char="•"/>
            </a:pPr>
            <a:r>
              <a:rPr lang="en-US" sz="1400" dirty="0">
                <a:solidFill>
                  <a:schemeClr val="bg1"/>
                </a:solidFill>
                <a:latin typeface="Calibri" pitchFamily="34" charset="0"/>
                <a:ea typeface="Calibri" pitchFamily="34" charset="-122"/>
                <a:cs typeface="Calibri" pitchFamily="34" charset="-120"/>
              </a:rPr>
              <a:t>Integrate into primary health care package</a:t>
            </a:r>
          </a:p>
          <a:p>
            <a:pPr>
              <a:buSzPct val="100000"/>
            </a:pPr>
            <a:endParaRPr lang="en-US" sz="1400" dirty="0">
              <a:solidFill>
                <a:schemeClr val="bg1"/>
              </a:solidFill>
              <a:latin typeface="Calibri" pitchFamily="34" charset="0"/>
              <a:ea typeface="Calibri" pitchFamily="34" charset="-122"/>
              <a:cs typeface="Calibri" pitchFamily="34" charset="-120"/>
            </a:endParaRPr>
          </a:p>
          <a:p>
            <a:pPr marL="457189" indent="-457189">
              <a:buSzPct val="100000"/>
              <a:buFontTx/>
              <a:buChar char="•"/>
            </a:pPr>
            <a:r>
              <a:rPr lang="en-US" sz="1400" dirty="0">
                <a:solidFill>
                  <a:schemeClr val="bg1"/>
                </a:solidFill>
                <a:latin typeface="Calibri" pitchFamily="34" charset="0"/>
                <a:ea typeface="Calibri" pitchFamily="34" charset="-122"/>
                <a:cs typeface="Calibri" pitchFamily="34" charset="-120"/>
              </a:rPr>
              <a:t>Strengthen supply chain</a:t>
            </a:r>
            <a:endParaRPr lang="en-US" sz="1400" dirty="0">
              <a:solidFill>
                <a:schemeClr val="bg1"/>
              </a:solidFill>
            </a:endParaRPr>
          </a:p>
          <a:p>
            <a:pPr marL="457189" indent="-457189">
              <a:buSzPct val="100000"/>
              <a:buChar char="•"/>
            </a:pPr>
            <a:endParaRPr lang="en-US" sz="1067" dirty="0"/>
          </a:p>
        </p:txBody>
      </p:sp>
      <p:sp>
        <p:nvSpPr>
          <p:cNvPr id="100" name="Text 14">
            <a:extLst>
              <a:ext uri="{FF2B5EF4-FFF2-40B4-BE49-F238E27FC236}">
                <a16:creationId xmlns:a16="http://schemas.microsoft.com/office/drawing/2014/main" id="{69980CCA-B3F1-B57D-43DE-AA64E1B8F479}"/>
              </a:ext>
            </a:extLst>
          </p:cNvPr>
          <p:cNvSpPr/>
          <p:nvPr/>
        </p:nvSpPr>
        <p:spPr>
          <a:xfrm>
            <a:off x="5309643" y="3607860"/>
            <a:ext cx="1889760" cy="560832"/>
          </a:xfrm>
          <a:prstGeom prst="rect">
            <a:avLst/>
          </a:prstGeom>
          <a:noFill/>
          <a:ln/>
        </p:spPr>
        <p:txBody>
          <a:bodyPr wrap="square" lIns="0" tIns="0" rIns="0" bIns="0" rtlCol="0" anchor="ctr"/>
          <a:lstStyle/>
          <a:p>
            <a:pPr marL="457189" indent="-457189">
              <a:buSzPct val="100000"/>
              <a:buChar char="•"/>
            </a:pPr>
            <a:endParaRPr lang="en-US" sz="1067" dirty="0"/>
          </a:p>
        </p:txBody>
      </p:sp>
      <p:sp>
        <p:nvSpPr>
          <p:cNvPr id="102" name="Text 15">
            <a:extLst>
              <a:ext uri="{FF2B5EF4-FFF2-40B4-BE49-F238E27FC236}">
                <a16:creationId xmlns:a16="http://schemas.microsoft.com/office/drawing/2014/main" id="{9D1BC095-7A32-57B6-8919-804515366C7C}"/>
              </a:ext>
            </a:extLst>
          </p:cNvPr>
          <p:cNvSpPr/>
          <p:nvPr/>
        </p:nvSpPr>
        <p:spPr>
          <a:xfrm>
            <a:off x="5309643" y="4033802"/>
            <a:ext cx="1889760" cy="560832"/>
          </a:xfrm>
          <a:prstGeom prst="rect">
            <a:avLst/>
          </a:prstGeom>
          <a:noFill/>
          <a:ln/>
        </p:spPr>
        <p:txBody>
          <a:bodyPr wrap="square" lIns="0" tIns="0" rIns="0" bIns="0" rtlCol="0" anchor="ctr"/>
          <a:lstStyle/>
          <a:p>
            <a:pPr marL="457189" indent="-457189">
              <a:buSzPct val="100000"/>
              <a:buChar char="•"/>
            </a:pPr>
            <a:endParaRPr lang="en-US" sz="1067"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3BD02F-9A3F-8E15-FDD0-CA2D45F3C02D}"/>
              </a:ext>
            </a:extLst>
          </p:cNvPr>
          <p:cNvSpPr>
            <a:spLocks noGrp="1"/>
          </p:cNvSpPr>
          <p:nvPr>
            <p:ph sz="quarter" idx="13"/>
          </p:nvPr>
        </p:nvSpPr>
        <p:spPr>
          <a:xfrm>
            <a:off x="87086" y="1698171"/>
            <a:ext cx="10406743" cy="4659361"/>
          </a:xfrm>
        </p:spPr>
        <p:txBody>
          <a:bodyPr>
            <a:normAutofit/>
          </a:bodyPr>
          <a:lstStyle/>
          <a:p>
            <a:pPr marL="285750" indent="-285750">
              <a:buFont typeface="Arial" panose="020B0604020202020204" pitchFamily="34" charset="0"/>
              <a:buChar char="•"/>
            </a:pPr>
            <a:r>
              <a:rPr lang="en-US" sz="2400" b="1" dirty="0">
                <a:latin typeface="Calibri" pitchFamily="34" charset="0"/>
                <a:ea typeface="Calibri" pitchFamily="34" charset="-122"/>
                <a:cs typeface="Calibri" pitchFamily="34" charset="-120"/>
              </a:rPr>
              <a:t>Long-Acting Prevention &amp; Treatment</a:t>
            </a:r>
          </a:p>
          <a:p>
            <a:pPr marL="971550" lvl="1" indent="-285750"/>
            <a:r>
              <a:rPr lang="en-US" sz="2000" dirty="0">
                <a:latin typeface="Calibri" panose="020F0502020204030204" pitchFamily="34" charset="0"/>
                <a:ea typeface="Calibri" pitchFamily="34" charset="-122"/>
                <a:cs typeface="Calibri" panose="020F0502020204030204" pitchFamily="34" charset="0"/>
              </a:rPr>
              <a:t>LA PrEP have dramatically changed adherence calculus </a:t>
            </a:r>
          </a:p>
          <a:p>
            <a:pPr marL="1428750" lvl="2" indent="-285750"/>
            <a:r>
              <a:rPr lang="en-US" sz="2000" dirty="0">
                <a:latin typeface="Calibri" panose="020F0502020204030204" pitchFamily="34" charset="0"/>
                <a:ea typeface="Calibri" pitchFamily="34" charset="-122"/>
                <a:cs typeface="Calibri" panose="020F0502020204030204" pitchFamily="34" charset="0"/>
              </a:rPr>
              <a:t>2-monthly Injectable CAB-LA and 6-monthly </a:t>
            </a:r>
            <a:r>
              <a:rPr lang="en-US" sz="2000" dirty="0" err="1">
                <a:latin typeface="Calibri" panose="020F0502020204030204" pitchFamily="34" charset="0"/>
                <a:ea typeface="Calibri" pitchFamily="34" charset="-122"/>
                <a:cs typeface="Calibri" panose="020F0502020204030204" pitchFamily="34" charset="0"/>
              </a:rPr>
              <a:t>Lenacapavir</a:t>
            </a:r>
            <a:r>
              <a:rPr lang="en-US" sz="2000" dirty="0">
                <a:latin typeface="Calibri" panose="020F0502020204030204" pitchFamily="34" charset="0"/>
                <a:ea typeface="Calibri" pitchFamily="34" charset="-122"/>
                <a:cs typeface="Calibri" panose="020F0502020204030204" pitchFamily="34" charset="0"/>
              </a:rPr>
              <a:t> PrEP</a:t>
            </a:r>
          </a:p>
          <a:p>
            <a:pPr marL="1428750" lvl="2" indent="-285750"/>
            <a:r>
              <a:rPr lang="en-US" sz="2000" dirty="0">
                <a:latin typeface="Calibri" panose="020F0502020204030204" pitchFamily="34" charset="0"/>
                <a:cs typeface="Calibri" panose="020F0502020204030204" pitchFamily="34" charset="0"/>
              </a:rPr>
              <a:t>Long-acting oral PrEP anticipated </a:t>
            </a:r>
          </a:p>
          <a:p>
            <a:pPr marL="971550" lvl="1" indent="-285750"/>
            <a:r>
              <a:rPr lang="en-US" sz="2000" dirty="0">
                <a:latin typeface="Calibri" panose="020F0502020204030204" pitchFamily="34" charset="0"/>
                <a:ea typeface="Calibri" pitchFamily="34" charset="-122"/>
                <a:cs typeface="Calibri" panose="020F0502020204030204" pitchFamily="34" charset="0"/>
              </a:rPr>
              <a:t>Long-acting ART options emerging</a:t>
            </a:r>
            <a:endParaRPr lang="en-US" sz="2000" dirty="0">
              <a:latin typeface="Calibri" panose="020F0502020204030204" pitchFamily="34" charset="0"/>
              <a:cs typeface="Calibri" panose="020F0502020204030204" pitchFamily="34" charset="0"/>
            </a:endParaRPr>
          </a:p>
          <a:p>
            <a:pPr marL="971550" lvl="1" indent="-285750"/>
            <a:r>
              <a:rPr lang="en-US" sz="2000" dirty="0">
                <a:latin typeface="Calibri" panose="020F0502020204030204" pitchFamily="34" charset="0"/>
                <a:ea typeface="Calibri" pitchFamily="34" charset="-122"/>
                <a:cs typeface="Calibri" panose="020F0502020204030204" pitchFamily="34" charset="0"/>
              </a:rPr>
              <a:t>Vaginal rings and multipurpose prevention technologies extending choice for women</a:t>
            </a:r>
          </a:p>
          <a:p>
            <a:pPr marL="971550" lvl="1" indent="-285750"/>
            <a:r>
              <a:rPr lang="en-US" sz="2000" dirty="0">
                <a:latin typeface="Calibri" panose="020F0502020204030204" pitchFamily="34" charset="0"/>
                <a:ea typeface="Calibri" pitchFamily="34" charset="-122"/>
                <a:cs typeface="Calibri" panose="020F0502020204030204" pitchFamily="34" charset="0"/>
              </a:rPr>
              <a:t>Bulk manufacturing and pooled procurement essential to bring costs within domestic reach</a:t>
            </a:r>
            <a:endParaRPr lang="en-US" sz="2000" dirty="0">
              <a:latin typeface="Calibri" panose="020F0502020204030204" pitchFamily="34" charset="0"/>
              <a:cs typeface="Calibri" panose="020F0502020204030204" pitchFamily="34" charset="0"/>
            </a:endParaRPr>
          </a:p>
          <a:p>
            <a:pPr lvl="1" indent="0">
              <a:buNone/>
            </a:pPr>
            <a:endParaRPr lang="en-US" sz="2000" dirty="0">
              <a:latin typeface="Calibri" panose="020F0502020204030204" pitchFamily="34" charset="0"/>
              <a:cs typeface="Calibri" panose="020F0502020204030204" pitchFamily="34" charset="0"/>
            </a:endParaRPr>
          </a:p>
          <a:p>
            <a:pPr marL="971550" lvl="1" indent="-285750"/>
            <a:endParaRPr lang="en-US" sz="2400" dirty="0"/>
          </a:p>
          <a:p>
            <a:pPr marL="971550" lvl="1" indent="-285750"/>
            <a:endParaRPr lang="en-US" sz="2400" dirty="0"/>
          </a:p>
          <a:p>
            <a:pPr marL="971550" lvl="1" indent="-285750"/>
            <a:endParaRPr lang="en-US" sz="2400" b="1" dirty="0">
              <a:latin typeface="Calibri" pitchFamily="34" charset="0"/>
              <a:ea typeface="Calibri" pitchFamily="34" charset="-122"/>
              <a:cs typeface="Calibri" pitchFamily="34" charset="-120"/>
            </a:endParaRPr>
          </a:p>
          <a:p>
            <a:pPr marL="285750" indent="-285750">
              <a:buFont typeface="Arial" panose="020B0604020202020204" pitchFamily="34" charset="0"/>
              <a:buChar char="•"/>
            </a:pPr>
            <a:endParaRPr lang="en-US" sz="2400" dirty="0"/>
          </a:p>
          <a:p>
            <a:pPr marL="971550" lvl="1" indent="-285750"/>
            <a:endParaRPr lang="en-US" sz="1600" dirty="0"/>
          </a:p>
          <a:p>
            <a:pPr marL="971550" lvl="1" indent="-285750"/>
            <a:endParaRPr lang="en-US" sz="1600" dirty="0"/>
          </a:p>
          <a:p>
            <a:endParaRPr lang="en-US" dirty="0"/>
          </a:p>
        </p:txBody>
      </p:sp>
      <p:sp>
        <p:nvSpPr>
          <p:cNvPr id="4" name="Title 3">
            <a:extLst>
              <a:ext uri="{FF2B5EF4-FFF2-40B4-BE49-F238E27FC236}">
                <a16:creationId xmlns:a16="http://schemas.microsoft.com/office/drawing/2014/main" id="{AC3AA6DF-67D0-D751-4255-74E65C3B1B0A}"/>
              </a:ext>
            </a:extLst>
          </p:cNvPr>
          <p:cNvSpPr>
            <a:spLocks noGrp="1"/>
          </p:cNvSpPr>
          <p:nvPr>
            <p:ph type="title"/>
          </p:nvPr>
        </p:nvSpPr>
        <p:spPr>
          <a:xfrm>
            <a:off x="1594131" y="283896"/>
            <a:ext cx="9988269" cy="760021"/>
          </a:xfrm>
        </p:spPr>
        <p:txBody>
          <a:bodyPr>
            <a:noAutofit/>
          </a:bodyPr>
          <a:lstStyle/>
          <a:p>
            <a:pPr algn="ctr"/>
            <a:r>
              <a:rPr lang="en-US" sz="3600" b="0" dirty="0">
                <a:solidFill>
                  <a:schemeClr val="tx2"/>
                </a:solidFill>
                <a:latin typeface="Century Gothic" panose="020B0502020202020204" pitchFamily="34" charset="0"/>
                <a:ea typeface="Calibri" pitchFamily="34" charset="-122"/>
                <a:cs typeface="Calibri" pitchFamily="34" charset="-120"/>
              </a:rPr>
              <a:t>Long-acting Medicines as Transition Enablers</a:t>
            </a:r>
            <a:endParaRPr lang="en-US" sz="3600" dirty="0"/>
          </a:p>
        </p:txBody>
      </p:sp>
      <p:pic>
        <p:nvPicPr>
          <p:cNvPr id="7" name="Image 0" descr="preencoded.png">
            <a:extLst>
              <a:ext uri="{FF2B5EF4-FFF2-40B4-BE49-F238E27FC236}">
                <a16:creationId xmlns:a16="http://schemas.microsoft.com/office/drawing/2014/main" id="{D980A504-5D3E-B825-88CC-D0DB6D6E9978}"/>
              </a:ext>
            </a:extLst>
          </p:cNvPr>
          <p:cNvPicPr>
            <a:picLocks noChangeAspect="1"/>
          </p:cNvPicPr>
          <p:nvPr/>
        </p:nvPicPr>
        <p:blipFill>
          <a:blip r:embed="rId2"/>
          <a:stretch>
            <a:fillRect/>
          </a:stretch>
        </p:blipFill>
        <p:spPr>
          <a:xfrm>
            <a:off x="214230" y="2335638"/>
            <a:ext cx="463296" cy="463296"/>
          </a:xfrm>
          <a:prstGeom prst="rect">
            <a:avLst/>
          </a:prstGeom>
        </p:spPr>
      </p:pic>
    </p:spTree>
    <p:extLst>
      <p:ext uri="{BB962C8B-B14F-4D97-AF65-F5344CB8AC3E}">
        <p14:creationId xmlns:p14="http://schemas.microsoft.com/office/powerpoint/2010/main" val="295962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3BD02F-9A3F-8E15-FDD0-CA2D45F3C02D}"/>
              </a:ext>
            </a:extLst>
          </p:cNvPr>
          <p:cNvSpPr>
            <a:spLocks noGrp="1"/>
          </p:cNvSpPr>
          <p:nvPr>
            <p:ph sz="quarter" idx="13"/>
          </p:nvPr>
        </p:nvSpPr>
        <p:spPr>
          <a:xfrm>
            <a:off x="87086" y="1698171"/>
            <a:ext cx="5793015" cy="4659361"/>
          </a:xfrm>
        </p:spPr>
        <p:txBody>
          <a:bodyPr>
            <a:normAutofit lnSpcReduction="10000"/>
          </a:bodyPr>
          <a:lstStyle/>
          <a:p>
            <a:pPr marL="285750" indent="-285750">
              <a:buFont typeface="Arial" panose="020B0604020202020204" pitchFamily="34" charset="0"/>
              <a:buChar char="•"/>
            </a:pPr>
            <a:r>
              <a:rPr lang="en-US" sz="2400" b="1" dirty="0">
                <a:latin typeface="Calibri" pitchFamily="34" charset="0"/>
                <a:ea typeface="Calibri" pitchFamily="34" charset="-122"/>
                <a:cs typeface="Calibri" pitchFamily="34" charset="-120"/>
              </a:rPr>
              <a:t>Pharmacy-Based &amp; Telehealth Delivery</a:t>
            </a:r>
          </a:p>
          <a:p>
            <a:pPr marL="971550" lvl="1" indent="-285750"/>
            <a:r>
              <a:rPr lang="en-US" sz="2200" dirty="0">
                <a:latin typeface="Calibri" pitchFamily="34" charset="0"/>
                <a:ea typeface="Calibri" pitchFamily="34" charset="-122"/>
                <a:cs typeface="Calibri" pitchFamily="34" charset="-120"/>
              </a:rPr>
              <a:t>Pharmacy-based HIV service delivery leverages trusted existing infrastructure across all populations</a:t>
            </a:r>
          </a:p>
          <a:p>
            <a:pPr marL="971550" lvl="1" indent="-285750"/>
            <a:r>
              <a:rPr lang="en-US" sz="2200" dirty="0">
                <a:latin typeface="Calibri" pitchFamily="34" charset="0"/>
                <a:ea typeface="Calibri" pitchFamily="34" charset="-122"/>
                <a:cs typeface="Calibri" pitchFamily="34" charset="-120"/>
              </a:rPr>
              <a:t>Telehealth models flourished during COVID-19 and demonstrate strong acceptability for stable PLHIV</a:t>
            </a:r>
          </a:p>
          <a:p>
            <a:pPr marL="971550" lvl="1" indent="-285750"/>
            <a:r>
              <a:rPr lang="en-US" sz="2200" dirty="0">
                <a:latin typeface="Calibri" pitchFamily="34" charset="0"/>
                <a:ea typeface="Calibri" pitchFamily="34" charset="-122"/>
                <a:cs typeface="Calibri" pitchFamily="34" charset="-120"/>
              </a:rPr>
              <a:t>Community ART refill models and differentiated service delivery reduce per-contact costs</a:t>
            </a:r>
          </a:p>
          <a:p>
            <a:pPr marL="971550" lvl="1" indent="-285750"/>
            <a:r>
              <a:rPr lang="en-US" sz="2200" dirty="0">
                <a:latin typeface="Calibri" pitchFamily="34" charset="0"/>
                <a:ea typeface="Calibri" pitchFamily="34" charset="-122"/>
                <a:cs typeface="Calibri" pitchFamily="34" charset="-120"/>
              </a:rPr>
              <a:t>Moves complex care back to clinics; frees clinical capacity for those who need it most</a:t>
            </a:r>
            <a:endParaRPr lang="en-US" sz="2200" dirty="0"/>
          </a:p>
          <a:p>
            <a:pPr marL="971550" lvl="1" indent="-285750"/>
            <a:endParaRPr lang="en-US" sz="2400" dirty="0"/>
          </a:p>
          <a:p>
            <a:pPr marL="971550" lvl="1" indent="-285750"/>
            <a:endParaRPr lang="en-US" sz="2400" dirty="0"/>
          </a:p>
          <a:p>
            <a:pPr marL="971550" lvl="1" indent="-285750"/>
            <a:endParaRPr lang="en-US" sz="2400" dirty="0"/>
          </a:p>
          <a:p>
            <a:pPr marL="971550" lvl="1" indent="-285750"/>
            <a:endParaRPr lang="en-US" sz="1600" b="1" dirty="0">
              <a:latin typeface="Calibri" pitchFamily="34" charset="0"/>
              <a:ea typeface="Calibri" pitchFamily="34" charset="-122"/>
              <a:cs typeface="Calibri" pitchFamily="34" charset="-120"/>
            </a:endParaRPr>
          </a:p>
          <a:p>
            <a:pPr marL="285750" indent="-285750">
              <a:buFont typeface="Arial" panose="020B0604020202020204" pitchFamily="34" charset="0"/>
              <a:buChar char="•"/>
            </a:pPr>
            <a:endParaRPr lang="en-US" sz="1600" dirty="0"/>
          </a:p>
          <a:p>
            <a:pPr marL="971550" lvl="1" indent="-285750"/>
            <a:endParaRPr lang="en-US" sz="1600" dirty="0"/>
          </a:p>
          <a:p>
            <a:pPr marL="971550" lvl="1" indent="-285750"/>
            <a:endParaRPr lang="en-US" sz="1600" dirty="0"/>
          </a:p>
          <a:p>
            <a:endParaRPr lang="en-US" dirty="0"/>
          </a:p>
        </p:txBody>
      </p:sp>
      <p:sp>
        <p:nvSpPr>
          <p:cNvPr id="3" name="Content Placeholder 2">
            <a:extLst>
              <a:ext uri="{FF2B5EF4-FFF2-40B4-BE49-F238E27FC236}">
                <a16:creationId xmlns:a16="http://schemas.microsoft.com/office/drawing/2014/main" id="{1909303E-2087-AE37-D5A0-C691AB3E5F17}"/>
              </a:ext>
            </a:extLst>
          </p:cNvPr>
          <p:cNvSpPr>
            <a:spLocks noGrp="1"/>
          </p:cNvSpPr>
          <p:nvPr>
            <p:ph sz="quarter" idx="14"/>
          </p:nvPr>
        </p:nvSpPr>
        <p:spPr>
          <a:xfrm>
            <a:off x="6311903" y="1698172"/>
            <a:ext cx="5437188" cy="4659361"/>
          </a:xfrm>
        </p:spPr>
        <p:txBody>
          <a:bodyPr>
            <a:normAutofit fontScale="92500" lnSpcReduction="10000"/>
          </a:bodyPr>
          <a:lstStyle/>
          <a:p>
            <a:pPr marL="285750" indent="-285750">
              <a:buFont typeface="Arial" panose="020B0604020202020204" pitchFamily="34" charset="0"/>
              <a:buChar char="•"/>
            </a:pPr>
            <a:r>
              <a:rPr lang="en-US" sz="2400" b="1" dirty="0">
                <a:latin typeface="Calibri" pitchFamily="34" charset="0"/>
                <a:ea typeface="Calibri" pitchFamily="34" charset="-122"/>
                <a:cs typeface="Calibri" pitchFamily="34" charset="-120"/>
              </a:rPr>
              <a:t>Artificial Intelligence &amp; Digital Health</a:t>
            </a:r>
          </a:p>
          <a:p>
            <a:pPr marL="971550" lvl="1" indent="-285750"/>
            <a:r>
              <a:rPr lang="en-US" sz="2000" dirty="0">
                <a:latin typeface="Calibri" pitchFamily="34" charset="0"/>
                <a:ea typeface="Calibri" pitchFamily="34" charset="-122"/>
                <a:cs typeface="Calibri" pitchFamily="34" charset="-120"/>
              </a:rPr>
              <a:t>AI-powered tools for </a:t>
            </a:r>
            <a:r>
              <a:rPr lang="en-US" sz="2000" dirty="0" err="1">
                <a:latin typeface="Calibri" pitchFamily="34" charset="0"/>
                <a:ea typeface="Calibri" pitchFamily="34" charset="-122"/>
                <a:cs typeface="Calibri" pitchFamily="34" charset="-120"/>
              </a:rPr>
              <a:t>personalised</a:t>
            </a:r>
            <a:r>
              <a:rPr lang="en-US" sz="2000" dirty="0">
                <a:latin typeface="Calibri" pitchFamily="34" charset="0"/>
                <a:ea typeface="Calibri" pitchFamily="34" charset="-122"/>
                <a:cs typeface="Calibri" pitchFamily="34" charset="-120"/>
              </a:rPr>
              <a:t> HIV risk assessment and discreet service linkage — especially valuable in </a:t>
            </a:r>
            <a:r>
              <a:rPr lang="en-US" sz="2000" dirty="0" err="1">
                <a:latin typeface="Calibri" pitchFamily="34" charset="0"/>
                <a:ea typeface="Calibri" pitchFamily="34" charset="-122"/>
                <a:cs typeface="Calibri" pitchFamily="34" charset="-120"/>
              </a:rPr>
              <a:t>criminalising</a:t>
            </a:r>
            <a:r>
              <a:rPr lang="en-US" sz="2000" dirty="0">
                <a:latin typeface="Calibri" pitchFamily="34" charset="0"/>
                <a:ea typeface="Calibri" pitchFamily="34" charset="-122"/>
                <a:cs typeface="Calibri" pitchFamily="34" charset="-120"/>
              </a:rPr>
              <a:t> contexts</a:t>
            </a:r>
            <a:endParaRPr lang="en-US" sz="2000" dirty="0"/>
          </a:p>
          <a:p>
            <a:pPr marL="971550" lvl="1" indent="-285750"/>
            <a:r>
              <a:rPr lang="en-US" sz="2000" dirty="0">
                <a:latin typeface="Calibri" pitchFamily="34" charset="0"/>
                <a:ea typeface="Calibri" pitchFamily="34" charset="-122"/>
                <a:cs typeface="Calibri" pitchFamily="34" charset="-120"/>
              </a:rPr>
              <a:t>Chatbots for PrEP and ART counselling; automated SMS reminders for treatment adherence</a:t>
            </a:r>
            <a:endParaRPr lang="en-US" sz="2000" dirty="0"/>
          </a:p>
          <a:p>
            <a:pPr marL="971550" lvl="1" indent="-285750"/>
            <a:r>
              <a:rPr lang="en-US" sz="2000" dirty="0">
                <a:latin typeface="Calibri" pitchFamily="34" charset="0"/>
                <a:ea typeface="Calibri" pitchFamily="34" charset="-122"/>
                <a:cs typeface="Calibri" pitchFamily="34" charset="-120"/>
              </a:rPr>
              <a:t>Machine learning for population size estimation of key populations using social media</a:t>
            </a:r>
            <a:endParaRPr lang="en-US" sz="2000" dirty="0"/>
          </a:p>
          <a:p>
            <a:pPr marL="971550" lvl="1" indent="-285750"/>
            <a:r>
              <a:rPr lang="en-US" sz="2000" dirty="0">
                <a:latin typeface="Calibri" pitchFamily="34" charset="0"/>
                <a:ea typeface="Calibri" pitchFamily="34" charset="-122"/>
                <a:cs typeface="Calibri" pitchFamily="34" charset="-120"/>
              </a:rPr>
              <a:t>AI can reimagine HIV prevention by identifying high-risk individuals confidentially, without exposing them to stigma or surveillance</a:t>
            </a:r>
            <a:endParaRPr lang="en-US" sz="2000" dirty="0"/>
          </a:p>
          <a:p>
            <a:pPr lvl="1" indent="0">
              <a:buNone/>
            </a:pPr>
            <a:endParaRPr lang="en-US" sz="2000" dirty="0"/>
          </a:p>
          <a:p>
            <a:endParaRPr lang="en-US" dirty="0"/>
          </a:p>
        </p:txBody>
      </p:sp>
      <p:sp>
        <p:nvSpPr>
          <p:cNvPr id="4" name="Title 3">
            <a:extLst>
              <a:ext uri="{FF2B5EF4-FFF2-40B4-BE49-F238E27FC236}">
                <a16:creationId xmlns:a16="http://schemas.microsoft.com/office/drawing/2014/main" id="{AC3AA6DF-67D0-D751-4255-74E65C3B1B0A}"/>
              </a:ext>
            </a:extLst>
          </p:cNvPr>
          <p:cNvSpPr>
            <a:spLocks noGrp="1"/>
          </p:cNvSpPr>
          <p:nvPr>
            <p:ph type="title"/>
          </p:nvPr>
        </p:nvSpPr>
        <p:spPr>
          <a:xfrm>
            <a:off x="1335186" y="488592"/>
            <a:ext cx="10621611" cy="558715"/>
          </a:xfrm>
        </p:spPr>
        <p:txBody>
          <a:bodyPr>
            <a:noAutofit/>
          </a:bodyPr>
          <a:lstStyle/>
          <a:p>
            <a:pPr algn="ctr"/>
            <a:r>
              <a:rPr lang="en-US" sz="3600" b="0" dirty="0">
                <a:solidFill>
                  <a:schemeClr val="tx2"/>
                </a:solidFill>
                <a:latin typeface="Century Gothic" panose="020B0502020202020204" pitchFamily="34" charset="0"/>
                <a:ea typeface="Calibri" pitchFamily="34" charset="-122"/>
                <a:cs typeface="Calibri" pitchFamily="34" charset="-120"/>
              </a:rPr>
              <a:t>Pharmacy Models  and AI as Transition Enablers</a:t>
            </a:r>
            <a:endParaRPr lang="en-US" sz="3600" dirty="0"/>
          </a:p>
        </p:txBody>
      </p:sp>
      <p:pic>
        <p:nvPicPr>
          <p:cNvPr id="5" name="Image 1" descr="preencoded.png">
            <a:extLst>
              <a:ext uri="{FF2B5EF4-FFF2-40B4-BE49-F238E27FC236}">
                <a16:creationId xmlns:a16="http://schemas.microsoft.com/office/drawing/2014/main" id="{8FE5CB58-03E2-184B-F77E-7DCA6A6BF428}"/>
              </a:ext>
            </a:extLst>
          </p:cNvPr>
          <p:cNvPicPr>
            <a:picLocks noChangeAspect="1"/>
          </p:cNvPicPr>
          <p:nvPr/>
        </p:nvPicPr>
        <p:blipFill>
          <a:blip r:embed="rId2"/>
          <a:stretch>
            <a:fillRect/>
          </a:stretch>
        </p:blipFill>
        <p:spPr>
          <a:xfrm>
            <a:off x="6311901" y="2344347"/>
            <a:ext cx="463296" cy="463296"/>
          </a:xfrm>
          <a:prstGeom prst="rect">
            <a:avLst/>
          </a:prstGeom>
        </p:spPr>
      </p:pic>
      <p:pic>
        <p:nvPicPr>
          <p:cNvPr id="6" name="Image 2" descr="preencoded.png">
            <a:extLst>
              <a:ext uri="{FF2B5EF4-FFF2-40B4-BE49-F238E27FC236}">
                <a16:creationId xmlns:a16="http://schemas.microsoft.com/office/drawing/2014/main" id="{F4369FE5-5665-5AA8-E5CA-914485CB9C08}"/>
              </a:ext>
            </a:extLst>
          </p:cNvPr>
          <p:cNvPicPr>
            <a:picLocks noChangeAspect="1"/>
          </p:cNvPicPr>
          <p:nvPr/>
        </p:nvPicPr>
        <p:blipFill>
          <a:blip r:embed="rId3"/>
          <a:stretch>
            <a:fillRect/>
          </a:stretch>
        </p:blipFill>
        <p:spPr>
          <a:xfrm>
            <a:off x="211261" y="2344347"/>
            <a:ext cx="463296" cy="463296"/>
          </a:xfrm>
          <a:prstGeom prst="rect">
            <a:avLst/>
          </a:prstGeom>
        </p:spPr>
      </p:pic>
    </p:spTree>
    <p:extLst>
      <p:ext uri="{BB962C8B-B14F-4D97-AF65-F5344CB8AC3E}">
        <p14:creationId xmlns:p14="http://schemas.microsoft.com/office/powerpoint/2010/main" val="1538310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09303E-2087-AE37-D5A0-C691AB3E5F17}"/>
              </a:ext>
            </a:extLst>
          </p:cNvPr>
          <p:cNvSpPr>
            <a:spLocks noGrp="1"/>
          </p:cNvSpPr>
          <p:nvPr>
            <p:ph sz="quarter" idx="14"/>
          </p:nvPr>
        </p:nvSpPr>
        <p:spPr>
          <a:xfrm>
            <a:off x="435429" y="1698172"/>
            <a:ext cx="9901645" cy="4659361"/>
          </a:xfrm>
        </p:spPr>
        <p:txBody>
          <a:bodyPr>
            <a:normAutofit/>
          </a:bodyPr>
          <a:lstStyle/>
          <a:p>
            <a:pPr marL="342900" indent="-342900">
              <a:buFont typeface="Arial" panose="020B0604020202020204" pitchFamily="34" charset="0"/>
              <a:buChar char="•"/>
            </a:pPr>
            <a:r>
              <a:rPr lang="en-US" sz="2000" dirty="0">
                <a:latin typeface="Calibri" pitchFamily="34" charset="0"/>
                <a:ea typeface="Calibri" pitchFamily="34" charset="-122"/>
                <a:cs typeface="Calibri" pitchFamily="34" charset="-120"/>
              </a:rPr>
              <a:t>Availability of innovations should be  shaped by </a:t>
            </a:r>
          </a:p>
          <a:p>
            <a:pPr marL="971550" lvl="1" indent="-285750"/>
            <a:r>
              <a:rPr lang="en-US" sz="2000" dirty="0">
                <a:latin typeface="Calibri" pitchFamily="34" charset="0"/>
                <a:ea typeface="Calibri" pitchFamily="34" charset="-122"/>
                <a:cs typeface="Calibri" pitchFamily="34" charset="-120"/>
              </a:rPr>
              <a:t>political will</a:t>
            </a:r>
          </a:p>
          <a:p>
            <a:pPr marL="971550" lvl="1" indent="-285750"/>
            <a:r>
              <a:rPr lang="en-US" sz="2000" dirty="0">
                <a:latin typeface="Calibri" pitchFamily="34" charset="0"/>
                <a:ea typeface="Calibri" pitchFamily="34" charset="-122"/>
                <a:cs typeface="Calibri" pitchFamily="34" charset="-120"/>
              </a:rPr>
              <a:t>Policy</a:t>
            </a:r>
          </a:p>
          <a:p>
            <a:pPr marL="971550" lvl="1" indent="-285750"/>
            <a:r>
              <a:rPr lang="en-US" sz="2000" dirty="0">
                <a:latin typeface="Calibri" pitchFamily="34" charset="0"/>
                <a:ea typeface="Calibri" pitchFamily="34" charset="-122"/>
                <a:cs typeface="Calibri" pitchFamily="34" charset="-120"/>
              </a:rPr>
              <a:t>Funding</a:t>
            </a:r>
          </a:p>
          <a:p>
            <a:pPr marL="971550" lvl="1" indent="-285750"/>
            <a:r>
              <a:rPr lang="en-US" sz="2000" dirty="0">
                <a:latin typeface="Calibri" pitchFamily="34" charset="0"/>
                <a:ea typeface="Calibri" pitchFamily="34" charset="-122"/>
                <a:cs typeface="Calibri" pitchFamily="34" charset="-120"/>
              </a:rPr>
              <a:t>Licensing agreements</a:t>
            </a:r>
            <a:endParaRPr lang="en-US" sz="2000" dirty="0"/>
          </a:p>
          <a:p>
            <a:pPr marL="342900" indent="-342900">
              <a:buFont typeface="Arial" panose="020B0604020202020204" pitchFamily="34" charset="0"/>
              <a:buChar char="•"/>
            </a:pPr>
            <a:r>
              <a:rPr lang="en-US" sz="2000" dirty="0">
                <a:latin typeface="Calibri" pitchFamily="34" charset="0"/>
                <a:ea typeface="Calibri" pitchFamily="34" charset="-122"/>
                <a:cs typeface="Calibri" pitchFamily="34" charset="-120"/>
              </a:rPr>
              <a:t>Implementation science for integrated models</a:t>
            </a:r>
            <a:endParaRPr lang="en-US" sz="2000" dirty="0"/>
          </a:p>
          <a:p>
            <a:pPr marL="342900" indent="-342900">
              <a:buFont typeface="Arial" panose="020B0604020202020204" pitchFamily="34" charset="0"/>
              <a:buChar char="•"/>
            </a:pPr>
            <a:r>
              <a:rPr lang="en-US" sz="2000" dirty="0">
                <a:latin typeface="Calibri" pitchFamily="34" charset="0"/>
                <a:ea typeface="Calibri" pitchFamily="34" charset="-122"/>
                <a:cs typeface="Calibri" pitchFamily="34" charset="-120"/>
              </a:rPr>
              <a:t>Cost-effectiveness of innovations must be systematically evaluated</a:t>
            </a:r>
          </a:p>
          <a:p>
            <a:pPr marL="342900"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Integration  to be managed and evaluated so as no to erode quality</a:t>
            </a:r>
            <a:endParaRPr lang="en-US" sz="2000" dirty="0"/>
          </a:p>
          <a:p>
            <a:pPr marL="971550" lvl="1" indent="-285750"/>
            <a:endParaRPr lang="en-US" sz="2000" dirty="0"/>
          </a:p>
          <a:p>
            <a:endParaRPr lang="en-US" dirty="0"/>
          </a:p>
        </p:txBody>
      </p:sp>
      <p:sp>
        <p:nvSpPr>
          <p:cNvPr id="4" name="Title 3">
            <a:extLst>
              <a:ext uri="{FF2B5EF4-FFF2-40B4-BE49-F238E27FC236}">
                <a16:creationId xmlns:a16="http://schemas.microsoft.com/office/drawing/2014/main" id="{AC3AA6DF-67D0-D751-4255-74E65C3B1B0A}"/>
              </a:ext>
            </a:extLst>
          </p:cNvPr>
          <p:cNvSpPr>
            <a:spLocks noGrp="1"/>
          </p:cNvSpPr>
          <p:nvPr>
            <p:ph type="title"/>
          </p:nvPr>
        </p:nvSpPr>
        <p:spPr>
          <a:xfrm>
            <a:off x="1586038" y="441839"/>
            <a:ext cx="10492673" cy="558946"/>
          </a:xfrm>
        </p:spPr>
        <p:txBody>
          <a:bodyPr>
            <a:noAutofit/>
          </a:bodyPr>
          <a:lstStyle/>
          <a:p>
            <a:r>
              <a:rPr lang="en-US" sz="3600" b="0" dirty="0">
                <a:latin typeface="Century Gothic" panose="020B0502020202020204" pitchFamily="34" charset="0"/>
                <a:ea typeface="Calibri" pitchFamily="34" charset="-122"/>
                <a:cs typeface="Calibri" pitchFamily="34" charset="-120"/>
              </a:rPr>
              <a:t>Governance of Innovation </a:t>
            </a:r>
            <a:r>
              <a:rPr lang="en-US" sz="3600" b="0" dirty="0">
                <a:solidFill>
                  <a:schemeClr val="tx2"/>
                </a:solidFill>
                <a:latin typeface="Century Gothic" panose="020B0502020202020204" pitchFamily="34" charset="0"/>
                <a:ea typeface="Calibri" pitchFamily="34" charset="-122"/>
                <a:cs typeface="Calibri" pitchFamily="34" charset="-120"/>
              </a:rPr>
              <a:t>as Transition Enabler</a:t>
            </a:r>
            <a:endParaRPr lang="en-US" sz="3600" dirty="0"/>
          </a:p>
        </p:txBody>
      </p:sp>
      <p:pic>
        <p:nvPicPr>
          <p:cNvPr id="7" name="Image 3" descr="preencoded.png">
            <a:extLst>
              <a:ext uri="{FF2B5EF4-FFF2-40B4-BE49-F238E27FC236}">
                <a16:creationId xmlns:a16="http://schemas.microsoft.com/office/drawing/2014/main" id="{96BD4B41-FC2F-D6F3-38AE-7FD74DF8E890}"/>
              </a:ext>
            </a:extLst>
          </p:cNvPr>
          <p:cNvPicPr>
            <a:picLocks noChangeAspect="1"/>
          </p:cNvPicPr>
          <p:nvPr/>
        </p:nvPicPr>
        <p:blipFill>
          <a:blip r:embed="rId2"/>
          <a:stretch>
            <a:fillRect/>
          </a:stretch>
        </p:blipFill>
        <p:spPr>
          <a:xfrm>
            <a:off x="318734" y="2239845"/>
            <a:ext cx="463296" cy="463296"/>
          </a:xfrm>
          <a:prstGeom prst="rect">
            <a:avLst/>
          </a:prstGeom>
        </p:spPr>
      </p:pic>
    </p:spTree>
    <p:extLst>
      <p:ext uri="{BB962C8B-B14F-4D97-AF65-F5344CB8AC3E}">
        <p14:creationId xmlns:p14="http://schemas.microsoft.com/office/powerpoint/2010/main" val="1347853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1441353" y="244906"/>
            <a:ext cx="11688135" cy="661038"/>
          </a:xfrm>
          <a:prstGeom prst="rect">
            <a:avLst/>
          </a:prstGeom>
          <a:noFill/>
          <a:ln/>
        </p:spPr>
        <p:txBody>
          <a:bodyPr wrap="square" lIns="0" tIns="0" rIns="0" bIns="0" rtlCol="0" anchor="ctr"/>
          <a:lstStyle/>
          <a:p>
            <a:pPr marL="0" indent="0" algn="ctr">
              <a:buNone/>
            </a:pPr>
            <a:r>
              <a:rPr lang="en-US" sz="3600" dirty="0">
                <a:solidFill>
                  <a:schemeClr val="accent1"/>
                </a:solidFill>
                <a:latin typeface="Calibri" pitchFamily="34" charset="0"/>
                <a:ea typeface="Calibri" pitchFamily="34" charset="-122"/>
                <a:cs typeface="Calibri" pitchFamily="34" charset="-120"/>
              </a:rPr>
              <a:t>Donor Transition in Latin American Countries </a:t>
            </a:r>
          </a:p>
          <a:p>
            <a:pPr marL="0" indent="0" algn="ctr">
              <a:buNone/>
            </a:pPr>
            <a:r>
              <a:rPr lang="en-US" sz="3600" dirty="0">
                <a:solidFill>
                  <a:schemeClr val="accent1"/>
                </a:solidFill>
                <a:latin typeface="Calibri" pitchFamily="34" charset="0"/>
                <a:ea typeface="Calibri" pitchFamily="34" charset="-122"/>
                <a:cs typeface="Calibri" pitchFamily="34" charset="-120"/>
              </a:rPr>
              <a:t>a Parallel Barrier in Drug Licensing</a:t>
            </a:r>
            <a:endParaRPr lang="en-US" sz="3600" dirty="0">
              <a:solidFill>
                <a:schemeClr val="accent1"/>
              </a:solidFill>
            </a:endParaRPr>
          </a:p>
        </p:txBody>
      </p:sp>
      <p:sp>
        <p:nvSpPr>
          <p:cNvPr id="6" name="Text 4"/>
          <p:cNvSpPr/>
          <p:nvPr/>
        </p:nvSpPr>
        <p:spPr>
          <a:xfrm>
            <a:off x="457200" y="1325880"/>
            <a:ext cx="384048" cy="384048"/>
          </a:xfrm>
          <a:prstGeom prst="rect">
            <a:avLst/>
          </a:prstGeom>
          <a:noFill/>
          <a:ln/>
        </p:spPr>
        <p:txBody>
          <a:bodyPr wrap="square" lIns="0" tIns="0" rIns="0" bIns="0" rtlCol="0" anchor="ctr"/>
          <a:lstStyle/>
          <a:p>
            <a:pPr marL="0" indent="0" algn="ctr">
              <a:buNone/>
            </a:pPr>
            <a:r>
              <a:rPr lang="en-US" sz="1600" b="1" dirty="0">
                <a:solidFill>
                  <a:srgbClr val="0B2545"/>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1623060" y="1608818"/>
            <a:ext cx="4846320" cy="420624"/>
          </a:xfrm>
          <a:prstGeom prst="rect">
            <a:avLst/>
          </a:prstGeom>
          <a:noFill/>
          <a:ln/>
        </p:spPr>
        <p:txBody>
          <a:bodyPr wrap="square" lIns="0" tIns="0" rIns="0" bIns="0" rtlCol="0" anchor="ctr"/>
          <a:lstStyle/>
          <a:p>
            <a:pPr marL="0" indent="0">
              <a:buNone/>
            </a:pPr>
            <a:r>
              <a:rPr lang="en-US" sz="1600" dirty="0">
                <a:solidFill>
                  <a:schemeClr val="accent1"/>
                </a:solidFill>
                <a:latin typeface="Calibri" pitchFamily="34" charset="0"/>
                <a:ea typeface="Calibri" pitchFamily="34" charset="-122"/>
                <a:cs typeface="Calibri" pitchFamily="34" charset="-120"/>
              </a:rPr>
              <a:t>Funding Transition Reality</a:t>
            </a:r>
            <a:endParaRPr lang="en-US" sz="1600" dirty="0">
              <a:solidFill>
                <a:schemeClr val="accent1"/>
              </a:solidFill>
            </a:endParaRPr>
          </a:p>
        </p:txBody>
      </p:sp>
      <p:sp>
        <p:nvSpPr>
          <p:cNvPr id="10" name="Text 8"/>
          <p:cNvSpPr/>
          <p:nvPr/>
        </p:nvSpPr>
        <p:spPr>
          <a:xfrm>
            <a:off x="6858000" y="1579626"/>
            <a:ext cx="4846320" cy="420624"/>
          </a:xfrm>
          <a:prstGeom prst="rect">
            <a:avLst/>
          </a:prstGeom>
          <a:noFill/>
          <a:ln/>
        </p:spPr>
        <p:txBody>
          <a:bodyPr wrap="square" lIns="0" tIns="0" rIns="0" bIns="0" rtlCol="0" anchor="ctr"/>
          <a:lstStyle/>
          <a:p>
            <a:pPr marL="0" indent="0">
              <a:buNone/>
            </a:pPr>
            <a:r>
              <a:rPr lang="en-US" sz="1600" dirty="0">
                <a:solidFill>
                  <a:schemeClr val="accent1"/>
                </a:solidFill>
                <a:latin typeface="Calibri" pitchFamily="34" charset="0"/>
                <a:ea typeface="Calibri" pitchFamily="34" charset="-122"/>
                <a:cs typeface="Calibri" pitchFamily="34" charset="-120"/>
              </a:rPr>
              <a:t>Licensing Agreements: A Parallel Barrier</a:t>
            </a:r>
            <a:endParaRPr lang="en-US" sz="1600" dirty="0">
              <a:solidFill>
                <a:schemeClr val="accent1"/>
              </a:solidFill>
            </a:endParaRPr>
          </a:p>
        </p:txBody>
      </p:sp>
      <p:sp>
        <p:nvSpPr>
          <p:cNvPr id="11" name="Shape 9"/>
          <p:cNvSpPr/>
          <p:nvPr/>
        </p:nvSpPr>
        <p:spPr>
          <a:xfrm>
            <a:off x="457200" y="2052302"/>
            <a:ext cx="5349240" cy="2776257"/>
          </a:xfrm>
          <a:prstGeom prst="roundRect">
            <a:avLst>
              <a:gd name="adj" fmla="val 2192"/>
            </a:avLst>
          </a:prstGeom>
          <a:solidFill>
            <a:srgbClr val="13315C"/>
          </a:solidFill>
          <a:ln/>
        </p:spPr>
      </p:sp>
      <p:sp>
        <p:nvSpPr>
          <p:cNvPr id="12" name="Text 10"/>
          <p:cNvSpPr/>
          <p:nvPr/>
        </p:nvSpPr>
        <p:spPr>
          <a:xfrm>
            <a:off x="566928" y="2160572"/>
            <a:ext cx="5239512" cy="2822907"/>
          </a:xfrm>
          <a:prstGeom prst="rect">
            <a:avLst/>
          </a:prstGeom>
          <a:noFill/>
          <a:ln/>
        </p:spPr>
        <p:txBody>
          <a:bodyPr wrap="square" lIns="0" tIns="0" rIns="0" bIns="0" rtlCol="0" anchor="t"/>
          <a:lstStyle/>
          <a:p>
            <a:pPr marL="0" indent="0">
              <a:lnSpc>
                <a:spcPct val="112000"/>
              </a:lnSpc>
              <a:buNone/>
            </a:pPr>
            <a:r>
              <a:rPr lang="en-US" sz="1600" dirty="0">
                <a:solidFill>
                  <a:srgbClr val="FFFFFF"/>
                </a:solidFill>
                <a:latin typeface="Calibri" pitchFamily="34" charset="0"/>
                <a:ea typeface="Calibri" pitchFamily="34" charset="-122"/>
                <a:cs typeface="Calibri" pitchFamily="34" charset="-120"/>
              </a:rPr>
              <a:t>Most of the region is already domestically financed</a:t>
            </a:r>
          </a:p>
          <a:p>
            <a:pPr marL="285750" indent="-285750">
              <a:lnSpc>
                <a:spcPct val="112000"/>
              </a:lnSpc>
              <a:buFont typeface="Arial" panose="020B0604020202020204" pitchFamily="34" charset="0"/>
              <a:buChar char="•"/>
            </a:pPr>
            <a:r>
              <a:rPr lang="en-US" sz="1250" b="1" dirty="0">
                <a:solidFill>
                  <a:srgbClr val="FFFFFF"/>
                </a:solidFill>
                <a:latin typeface="Calibri" pitchFamily="34" charset="0"/>
                <a:ea typeface="Calibri" pitchFamily="34" charset="-122"/>
                <a:cs typeface="Calibri" pitchFamily="34" charset="-120"/>
              </a:rPr>
              <a:t> </a:t>
            </a:r>
            <a:r>
              <a:rPr lang="en-US" sz="1250" b="1" dirty="0">
                <a:solidFill>
                  <a:srgbClr val="A9C4DA"/>
                </a:solidFill>
                <a:latin typeface="Calibri" pitchFamily="34" charset="0"/>
                <a:ea typeface="Calibri" pitchFamily="34" charset="-122"/>
                <a:cs typeface="Calibri" pitchFamily="34" charset="-120"/>
              </a:rPr>
              <a:t>o</a:t>
            </a:r>
            <a:r>
              <a:rPr lang="en-US" sz="1250" dirty="0">
                <a:solidFill>
                  <a:srgbClr val="A9C4DA"/>
                </a:solidFill>
                <a:latin typeface="Calibri" pitchFamily="34" charset="0"/>
                <a:ea typeface="Calibri" pitchFamily="34" charset="-122"/>
                <a:cs typeface="Calibri" pitchFamily="34" charset="-120"/>
              </a:rPr>
              <a:t>nly ~20 of 33 LAC countries rely materially on PEPFAR</a:t>
            </a:r>
          </a:p>
          <a:p>
            <a:pPr marL="285750" indent="-285750">
              <a:lnSpc>
                <a:spcPct val="112000"/>
              </a:lnSpc>
              <a:buFont typeface="Arial" panose="020B0604020202020204" pitchFamily="34" charset="0"/>
              <a:buChar char="•"/>
            </a:pPr>
            <a:r>
              <a:rPr lang="en-US" sz="1250" dirty="0">
                <a:solidFill>
                  <a:srgbClr val="A9C4DA"/>
                </a:solidFill>
                <a:latin typeface="Calibri" pitchFamily="34" charset="0"/>
                <a:ea typeface="Calibri" pitchFamily="34" charset="-122"/>
                <a:cs typeface="Calibri" pitchFamily="34" charset="-120"/>
              </a:rPr>
              <a:t>region never prioritized under the global “concentrated epidemic” framing</a:t>
            </a:r>
          </a:p>
          <a:p>
            <a:pPr>
              <a:lnSpc>
                <a:spcPct val="112000"/>
              </a:lnSpc>
            </a:pPr>
            <a:r>
              <a:rPr lang="en-US" sz="1600" dirty="0">
                <a:solidFill>
                  <a:srgbClr val="FFFFFF"/>
                </a:solidFill>
                <a:latin typeface="Calibri" pitchFamily="34" charset="0"/>
                <a:ea typeface="Calibri" pitchFamily="34" charset="-122"/>
                <a:cs typeface="Calibri" pitchFamily="34" charset="-120"/>
              </a:rPr>
              <a:t>But the 2025 shock still landed</a:t>
            </a:r>
          </a:p>
          <a:p>
            <a:pPr marL="285750" indent="-285750">
              <a:lnSpc>
                <a:spcPct val="112000"/>
              </a:lnSpc>
              <a:buFont typeface="Arial" panose="020B0604020202020204" pitchFamily="34" charset="0"/>
              <a:buChar char="•"/>
            </a:pPr>
            <a:r>
              <a:rPr lang="en-US" sz="1250" dirty="0">
                <a:solidFill>
                  <a:srgbClr val="A9C4DA"/>
                </a:solidFill>
                <a:latin typeface="Calibri" pitchFamily="34" charset="0"/>
                <a:ea typeface="Calibri" pitchFamily="34" charset="-122"/>
                <a:cs typeface="Calibri" pitchFamily="34" charset="-120"/>
              </a:rPr>
              <a:t>disrupted community-led and key-population services in the reliant subset — adherence support, patient tracing, staffing</a:t>
            </a:r>
          </a:p>
          <a:p>
            <a:pPr>
              <a:lnSpc>
                <a:spcPct val="112000"/>
              </a:lnSpc>
            </a:pPr>
            <a:r>
              <a:rPr lang="en-US" sz="1600" dirty="0">
                <a:solidFill>
                  <a:srgbClr val="FFFFFF"/>
                </a:solidFill>
                <a:latin typeface="Calibri" pitchFamily="34" charset="0"/>
                <a:ea typeface="Calibri" pitchFamily="34" charset="-122"/>
                <a:cs typeface="Calibri" pitchFamily="34" charset="-120"/>
              </a:rPr>
              <a:t>Recovery looks better than it is</a:t>
            </a:r>
          </a:p>
          <a:p>
            <a:pPr marL="285750" indent="-285750">
              <a:lnSpc>
                <a:spcPct val="112000"/>
              </a:lnSpc>
              <a:buFont typeface="Arial" panose="020B0604020202020204" pitchFamily="34" charset="0"/>
              <a:buChar char="•"/>
            </a:pPr>
            <a:r>
              <a:rPr lang="en-US" sz="1250" dirty="0">
                <a:solidFill>
                  <a:srgbClr val="A9C4DA"/>
                </a:solidFill>
                <a:latin typeface="Calibri" pitchFamily="34" charset="0"/>
                <a:ea typeface="Calibri" pitchFamily="34" charset="-122"/>
                <a:cs typeface="Calibri" pitchFamily="34" charset="-120"/>
              </a:rPr>
              <a:t>LAC clinics reported faster disruption resolution than sub-Saharan Africa by mid-2025 — but this reflects thin PEPFAR footprint and tertiary-hospital buffers</a:t>
            </a:r>
            <a:endParaRPr lang="en-US" sz="1250" dirty="0"/>
          </a:p>
        </p:txBody>
      </p:sp>
      <p:sp>
        <p:nvSpPr>
          <p:cNvPr id="13" name="Shape 11"/>
          <p:cNvSpPr/>
          <p:nvPr/>
        </p:nvSpPr>
        <p:spPr>
          <a:xfrm>
            <a:off x="6355080" y="2052302"/>
            <a:ext cx="5349240" cy="2776257"/>
          </a:xfrm>
          <a:prstGeom prst="roundRect">
            <a:avLst>
              <a:gd name="adj" fmla="val 2192"/>
            </a:avLst>
          </a:prstGeom>
          <a:solidFill>
            <a:srgbClr val="13315C"/>
          </a:solidFill>
          <a:ln/>
        </p:spPr>
      </p:sp>
      <p:sp>
        <p:nvSpPr>
          <p:cNvPr id="14" name="Text 12"/>
          <p:cNvSpPr/>
          <p:nvPr/>
        </p:nvSpPr>
        <p:spPr>
          <a:xfrm>
            <a:off x="6469380" y="2148840"/>
            <a:ext cx="5006340" cy="2971800"/>
          </a:xfrm>
          <a:prstGeom prst="rect">
            <a:avLst/>
          </a:prstGeom>
          <a:noFill/>
          <a:ln/>
        </p:spPr>
        <p:txBody>
          <a:bodyPr wrap="square" lIns="0" tIns="0" rIns="0" bIns="0" rtlCol="0" anchor="t"/>
          <a:lstStyle/>
          <a:p>
            <a:pPr algn="ctr">
              <a:lnSpc>
                <a:spcPct val="110000"/>
              </a:lnSpc>
            </a:pPr>
            <a:r>
              <a:rPr lang="en-US" sz="1600" dirty="0">
                <a:solidFill>
                  <a:schemeClr val="bg1"/>
                </a:solidFill>
                <a:latin typeface="Calibri" pitchFamily="34" charset="0"/>
                <a:ea typeface="Calibri" pitchFamily="34" charset="-122"/>
                <a:cs typeface="Calibri" pitchFamily="34" charset="-120"/>
              </a:rPr>
              <a:t>LAC is the region most excluded from voluntary licenses (VLs) for DTG, CAB-LA,  </a:t>
            </a:r>
            <a:r>
              <a:rPr lang="en-US" sz="1600" dirty="0" err="1">
                <a:solidFill>
                  <a:schemeClr val="bg1"/>
                </a:solidFill>
                <a:latin typeface="Calibri" pitchFamily="34" charset="0"/>
                <a:ea typeface="Calibri" pitchFamily="34" charset="-122"/>
                <a:cs typeface="Calibri" pitchFamily="34" charset="-120"/>
              </a:rPr>
              <a:t>lenacapavir</a:t>
            </a:r>
            <a:r>
              <a:rPr lang="en-US" sz="1600" dirty="0">
                <a:solidFill>
                  <a:schemeClr val="bg1"/>
                </a:solidFill>
                <a:latin typeface="Calibri" pitchFamily="34" charset="0"/>
                <a:ea typeface="Calibri" pitchFamily="34" charset="-122"/>
                <a:cs typeface="Calibri" pitchFamily="34" charset="-120"/>
              </a:rPr>
              <a:t>  and recently </a:t>
            </a:r>
            <a:r>
              <a:rPr lang="en-US" sz="1600" dirty="0" err="1">
                <a:solidFill>
                  <a:schemeClr val="bg1"/>
                </a:solidFill>
                <a:latin typeface="Calibri" pitchFamily="34" charset="0"/>
                <a:ea typeface="Calibri" pitchFamily="34" charset="-122"/>
                <a:cs typeface="Calibri" pitchFamily="34" charset="-120"/>
              </a:rPr>
              <a:t>Alimatravir</a:t>
            </a:r>
            <a:r>
              <a:rPr lang="en-US" sz="1600" dirty="0">
                <a:solidFill>
                  <a:schemeClr val="bg1"/>
                </a:solidFill>
                <a:latin typeface="Calibri" pitchFamily="34" charset="0"/>
                <a:ea typeface="Calibri" pitchFamily="34" charset="-122"/>
                <a:cs typeface="Calibri" pitchFamily="34" charset="-120"/>
              </a:rPr>
              <a:t> (MK 8527) </a:t>
            </a:r>
          </a:p>
          <a:p>
            <a:pPr marL="742950" lvl="1" indent="-285750" algn="ctr">
              <a:lnSpc>
                <a:spcPct val="110000"/>
              </a:lnSpc>
              <a:buFont typeface="Arial" panose="020B0604020202020204" pitchFamily="34" charset="0"/>
              <a:buChar char="•"/>
            </a:pPr>
            <a:r>
              <a:rPr lang="en-US" sz="1600" dirty="0">
                <a:solidFill>
                  <a:schemeClr val="bg1"/>
                </a:solidFill>
                <a:latin typeface="Calibri" pitchFamily="34" charset="0"/>
                <a:ea typeface="Calibri" pitchFamily="34" charset="-122"/>
                <a:cs typeface="Calibri" pitchFamily="34" charset="-120"/>
              </a:rPr>
              <a:t>treated as “upper-middle-income” despite concentrated, fast-growing epidemics</a:t>
            </a:r>
          </a:p>
        </p:txBody>
      </p:sp>
      <p:sp>
        <p:nvSpPr>
          <p:cNvPr id="15" name="Shape 13"/>
          <p:cNvSpPr/>
          <p:nvPr/>
        </p:nvSpPr>
        <p:spPr>
          <a:xfrm>
            <a:off x="86868" y="5257800"/>
            <a:ext cx="12188952" cy="1234440"/>
          </a:xfrm>
          <a:prstGeom prst="rect">
            <a:avLst/>
          </a:prstGeom>
          <a:solidFill>
            <a:srgbClr val="1C7293"/>
          </a:solidFill>
          <a:ln/>
        </p:spPr>
      </p:sp>
      <p:sp>
        <p:nvSpPr>
          <p:cNvPr id="16" name="Text 14"/>
          <p:cNvSpPr/>
          <p:nvPr/>
        </p:nvSpPr>
        <p:spPr>
          <a:xfrm>
            <a:off x="457200" y="5422392"/>
            <a:ext cx="2743200" cy="274320"/>
          </a:xfrm>
          <a:prstGeom prst="rect">
            <a:avLst/>
          </a:prstGeom>
          <a:noFill/>
          <a:ln/>
        </p:spPr>
        <p:txBody>
          <a:bodyPr wrap="square" lIns="0" tIns="0" rIns="0" bIns="0" rtlCol="0" anchor="ctr"/>
          <a:lstStyle/>
          <a:p>
            <a:pPr marL="0" indent="0">
              <a:buNone/>
            </a:pPr>
            <a:r>
              <a:rPr lang="en-US" sz="1200" b="1" dirty="0">
                <a:solidFill>
                  <a:srgbClr val="0B2545"/>
                </a:solidFill>
                <a:latin typeface="Calibri" pitchFamily="34" charset="0"/>
                <a:ea typeface="Calibri" pitchFamily="34" charset="-122"/>
                <a:cs typeface="Calibri" pitchFamily="34" charset="-120"/>
              </a:rPr>
              <a:t>PATHWAY TO SUSTAINABILITY</a:t>
            </a:r>
            <a:endParaRPr lang="en-US" sz="1200" dirty="0"/>
          </a:p>
        </p:txBody>
      </p:sp>
      <p:sp>
        <p:nvSpPr>
          <p:cNvPr id="17" name="Shape 15"/>
          <p:cNvSpPr/>
          <p:nvPr/>
        </p:nvSpPr>
        <p:spPr>
          <a:xfrm>
            <a:off x="457200" y="5733288"/>
            <a:ext cx="2770632" cy="749808"/>
          </a:xfrm>
          <a:prstGeom prst="roundRect">
            <a:avLst>
              <a:gd name="adj" fmla="val 7317"/>
            </a:avLst>
          </a:prstGeom>
          <a:solidFill>
            <a:srgbClr val="13315C"/>
          </a:solidFill>
          <a:ln/>
        </p:spPr>
      </p:sp>
      <p:sp>
        <p:nvSpPr>
          <p:cNvPr id="18" name="Text 16"/>
          <p:cNvSpPr/>
          <p:nvPr/>
        </p:nvSpPr>
        <p:spPr>
          <a:xfrm>
            <a:off x="566928" y="5733288"/>
            <a:ext cx="2551176" cy="749808"/>
          </a:xfrm>
          <a:prstGeom prst="rect">
            <a:avLst/>
          </a:prstGeom>
          <a:noFill/>
          <a:ln/>
        </p:spPr>
        <p:txBody>
          <a:bodyPr wrap="square" lIns="0" tIns="0" rIns="0" bIns="0" rtlCol="0" anchor="ctr"/>
          <a:lstStyle/>
          <a:p>
            <a:pPr marL="0" indent="0" algn="ctr">
              <a:lnSpc>
                <a:spcPct val="105000"/>
              </a:lnSpc>
              <a:buNone/>
            </a:pPr>
            <a:r>
              <a:rPr lang="en-US" sz="1400" dirty="0">
                <a:solidFill>
                  <a:srgbClr val="FFFFFF"/>
                </a:solidFill>
                <a:latin typeface="Calibri" pitchFamily="34" charset="0"/>
                <a:ea typeface="Calibri" pitchFamily="34" charset="-122"/>
                <a:cs typeface="Calibri" pitchFamily="34" charset="-120"/>
              </a:rPr>
              <a:t>Expand VL geographic scope to include excluded LAC MICs</a:t>
            </a:r>
            <a:endParaRPr lang="en-US" sz="1400" dirty="0"/>
          </a:p>
        </p:txBody>
      </p:sp>
      <p:sp>
        <p:nvSpPr>
          <p:cNvPr id="19" name="Shape 17"/>
          <p:cNvSpPr/>
          <p:nvPr/>
        </p:nvSpPr>
        <p:spPr>
          <a:xfrm>
            <a:off x="3319272" y="5733288"/>
            <a:ext cx="2770632" cy="749808"/>
          </a:xfrm>
          <a:prstGeom prst="roundRect">
            <a:avLst>
              <a:gd name="adj" fmla="val 7317"/>
            </a:avLst>
          </a:prstGeom>
          <a:solidFill>
            <a:srgbClr val="13315C"/>
          </a:solidFill>
          <a:ln/>
        </p:spPr>
      </p:sp>
      <p:sp>
        <p:nvSpPr>
          <p:cNvPr id="20" name="Text 18"/>
          <p:cNvSpPr/>
          <p:nvPr/>
        </p:nvSpPr>
        <p:spPr>
          <a:xfrm>
            <a:off x="3429000" y="5733288"/>
            <a:ext cx="2551176" cy="749808"/>
          </a:xfrm>
          <a:prstGeom prst="rect">
            <a:avLst/>
          </a:prstGeom>
          <a:noFill/>
          <a:ln/>
        </p:spPr>
        <p:txBody>
          <a:bodyPr wrap="square" lIns="0" tIns="0" rIns="0" bIns="0" rtlCol="0" anchor="ctr"/>
          <a:lstStyle/>
          <a:p>
            <a:pPr marL="0" indent="0" algn="ctr">
              <a:lnSpc>
                <a:spcPct val="105000"/>
              </a:lnSpc>
              <a:buNone/>
            </a:pPr>
            <a:r>
              <a:rPr lang="en-US" sz="1400" dirty="0">
                <a:solidFill>
                  <a:schemeClr val="bg1"/>
                </a:solidFill>
                <a:latin typeface="Calibri" pitchFamily="34" charset="0"/>
                <a:ea typeface="Calibri" pitchFamily="34" charset="-122"/>
                <a:cs typeface="Calibri" pitchFamily="34" charset="-120"/>
              </a:rPr>
              <a:t>Support TRIPS compulsory-licensing flexibilities</a:t>
            </a:r>
            <a:endParaRPr lang="en-US" sz="1400" dirty="0">
              <a:solidFill>
                <a:schemeClr val="bg1"/>
              </a:solidFill>
            </a:endParaRPr>
          </a:p>
        </p:txBody>
      </p:sp>
      <p:sp>
        <p:nvSpPr>
          <p:cNvPr id="21" name="Shape 19"/>
          <p:cNvSpPr/>
          <p:nvPr/>
        </p:nvSpPr>
        <p:spPr>
          <a:xfrm>
            <a:off x="6181344" y="5733288"/>
            <a:ext cx="2770632" cy="749808"/>
          </a:xfrm>
          <a:prstGeom prst="roundRect">
            <a:avLst>
              <a:gd name="adj" fmla="val 7317"/>
            </a:avLst>
          </a:prstGeom>
          <a:solidFill>
            <a:srgbClr val="13315C"/>
          </a:solidFill>
          <a:ln/>
        </p:spPr>
      </p:sp>
      <p:sp>
        <p:nvSpPr>
          <p:cNvPr id="22" name="Text 20"/>
          <p:cNvSpPr/>
          <p:nvPr/>
        </p:nvSpPr>
        <p:spPr>
          <a:xfrm>
            <a:off x="6291072" y="5733288"/>
            <a:ext cx="2551176" cy="749808"/>
          </a:xfrm>
          <a:prstGeom prst="rect">
            <a:avLst/>
          </a:prstGeom>
          <a:noFill/>
          <a:ln/>
        </p:spPr>
        <p:txBody>
          <a:bodyPr wrap="square" lIns="0" tIns="0" rIns="0" bIns="0" rtlCol="0" anchor="ctr"/>
          <a:lstStyle/>
          <a:p>
            <a:pPr marL="0" indent="0" algn="ctr">
              <a:lnSpc>
                <a:spcPct val="105000"/>
              </a:lnSpc>
              <a:buNone/>
            </a:pPr>
            <a:r>
              <a:rPr lang="en-US" sz="1400" dirty="0">
                <a:solidFill>
                  <a:srgbClr val="FFFFFF"/>
                </a:solidFill>
                <a:latin typeface="Calibri" pitchFamily="34" charset="0"/>
                <a:ea typeface="Calibri" pitchFamily="34" charset="-122"/>
                <a:cs typeface="Calibri" pitchFamily="34" charset="-120"/>
              </a:rPr>
              <a:t>PAHO Strategic Fund pooled procurement — tiered/at-cost pricing</a:t>
            </a:r>
            <a:endParaRPr lang="en-US" sz="1400" dirty="0"/>
          </a:p>
        </p:txBody>
      </p:sp>
      <p:sp>
        <p:nvSpPr>
          <p:cNvPr id="23" name="Shape 21"/>
          <p:cNvSpPr/>
          <p:nvPr/>
        </p:nvSpPr>
        <p:spPr>
          <a:xfrm>
            <a:off x="9043416" y="5733288"/>
            <a:ext cx="2770632" cy="749808"/>
          </a:xfrm>
          <a:prstGeom prst="roundRect">
            <a:avLst>
              <a:gd name="adj" fmla="val 7317"/>
            </a:avLst>
          </a:prstGeom>
          <a:solidFill>
            <a:srgbClr val="13315C"/>
          </a:solidFill>
          <a:ln/>
        </p:spPr>
      </p:sp>
      <p:sp>
        <p:nvSpPr>
          <p:cNvPr id="24" name="Text 22"/>
          <p:cNvSpPr/>
          <p:nvPr/>
        </p:nvSpPr>
        <p:spPr>
          <a:xfrm>
            <a:off x="9153144" y="5733288"/>
            <a:ext cx="2551176" cy="749808"/>
          </a:xfrm>
          <a:prstGeom prst="rect">
            <a:avLst/>
          </a:prstGeom>
          <a:noFill/>
          <a:ln/>
        </p:spPr>
        <p:txBody>
          <a:bodyPr wrap="square" lIns="0" tIns="0" rIns="0" bIns="0" rtlCol="0" anchor="ctr"/>
          <a:lstStyle/>
          <a:p>
            <a:pPr marL="0" indent="0" algn="ctr">
              <a:lnSpc>
                <a:spcPct val="105000"/>
              </a:lnSpc>
              <a:buNone/>
            </a:pPr>
            <a:r>
              <a:rPr lang="en-US" sz="1400" dirty="0">
                <a:solidFill>
                  <a:schemeClr val="bg1"/>
                </a:solidFill>
                <a:latin typeface="Calibri" pitchFamily="34" charset="0"/>
                <a:ea typeface="Calibri" pitchFamily="34" charset="-122"/>
                <a:cs typeface="Calibri" pitchFamily="34" charset="-120"/>
              </a:rPr>
              <a:t>Pair domestic financing gains with regional manufacturing investment</a:t>
            </a:r>
            <a:endParaRPr lang="en-US" sz="1400" dirty="0">
              <a:solidFill>
                <a:schemeClr val="bg1"/>
              </a:solidFill>
            </a:endParaRPr>
          </a:p>
        </p:txBody>
      </p:sp>
      <p:sp>
        <p:nvSpPr>
          <p:cNvPr id="25" name="Text 23"/>
          <p:cNvSpPr/>
          <p:nvPr/>
        </p:nvSpPr>
        <p:spPr>
          <a:xfrm>
            <a:off x="457200" y="6629400"/>
            <a:ext cx="11247120" cy="201168"/>
          </a:xfrm>
          <a:prstGeom prst="rect">
            <a:avLst/>
          </a:prstGeom>
          <a:noFill/>
          <a:ln/>
        </p:spPr>
        <p:txBody>
          <a:bodyPr wrap="square" lIns="0" tIns="0" rIns="0" bIns="0" rtlCol="0" anchor="ctr"/>
          <a:lstStyle/>
          <a:p>
            <a:pPr marL="0" indent="0">
              <a:buNone/>
            </a:pPr>
            <a:r>
              <a:rPr lang="en-US" sz="750" i="1" dirty="0">
                <a:latin typeface="Calibri" pitchFamily="34" charset="0"/>
                <a:ea typeface="Calibri" pitchFamily="34" charset="-122"/>
                <a:cs typeface="Calibri" pitchFamily="34" charset="-120"/>
              </a:rPr>
              <a:t>Sources: UNAIDS (2025); J Int AIDS Soc 2026;29(2):e70081; aidsmap (Feb 2026); Salud por Derecho (2024); Int J Equity Health (2025); Science Direct – Americas lenacapavir equity analysis (2025)</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741714" y="422693"/>
            <a:ext cx="10110652" cy="79248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What We Must Do Now</a:t>
            </a:r>
            <a:endParaRPr lang="en-US" sz="3600" dirty="0">
              <a:solidFill>
                <a:schemeClr val="tx2"/>
              </a:solidFill>
              <a:latin typeface="Century Gothic" panose="020B0502020202020204" pitchFamily="34" charset="0"/>
            </a:endParaRPr>
          </a:p>
        </p:txBody>
      </p:sp>
      <p:sp>
        <p:nvSpPr>
          <p:cNvPr id="5" name="Text 3"/>
          <p:cNvSpPr/>
          <p:nvPr/>
        </p:nvSpPr>
        <p:spPr>
          <a:xfrm>
            <a:off x="2782387" y="1650492"/>
            <a:ext cx="385353" cy="365760"/>
          </a:xfrm>
          <a:prstGeom prst="rect">
            <a:avLst/>
          </a:prstGeom>
          <a:noFill/>
          <a:ln w="19050">
            <a:solidFill>
              <a:schemeClr val="tx1"/>
            </a:solidFill>
          </a:ln>
        </p:spPr>
        <p:txBody>
          <a:bodyPr wrap="square" lIns="0" tIns="0" rIns="0" bIns="0" rtlCol="0" anchor="ctr"/>
          <a:lstStyle/>
          <a:p>
            <a:pPr algn="ctr"/>
            <a:r>
              <a:rPr lang="en-US" sz="1867" b="1" dirty="0">
                <a:latin typeface="Calibri" pitchFamily="34" charset="0"/>
                <a:ea typeface="Calibri" pitchFamily="34" charset="-122"/>
                <a:cs typeface="Calibri" pitchFamily="34" charset="-120"/>
              </a:rPr>
              <a:t>1</a:t>
            </a:r>
            <a:endParaRPr lang="en-US" sz="1867" dirty="0"/>
          </a:p>
        </p:txBody>
      </p:sp>
      <p:sp>
        <p:nvSpPr>
          <p:cNvPr id="6" name="Text 4"/>
          <p:cNvSpPr/>
          <p:nvPr/>
        </p:nvSpPr>
        <p:spPr>
          <a:xfrm>
            <a:off x="3361510" y="1650492"/>
            <a:ext cx="3657600" cy="365760"/>
          </a:xfrm>
          <a:prstGeom prst="rect">
            <a:avLst/>
          </a:prstGeom>
          <a:noFill/>
          <a:ln/>
        </p:spPr>
        <p:txBody>
          <a:bodyPr wrap="square" lIns="0" tIns="0" rIns="0" bIns="0" rtlCol="0" anchor="ctr"/>
          <a:lstStyle/>
          <a:p>
            <a:r>
              <a:rPr lang="en-US" sz="2400" b="1" dirty="0">
                <a:latin typeface="Calibri" pitchFamily="34" charset="0"/>
                <a:ea typeface="Calibri" pitchFamily="34" charset="-122"/>
                <a:cs typeface="Calibri" pitchFamily="34" charset="-120"/>
              </a:rPr>
              <a:t>Secure the budget line</a:t>
            </a:r>
            <a:endParaRPr lang="en-US" sz="2400" dirty="0"/>
          </a:p>
        </p:txBody>
      </p:sp>
      <p:sp>
        <p:nvSpPr>
          <p:cNvPr id="7" name="Text 5"/>
          <p:cNvSpPr/>
          <p:nvPr/>
        </p:nvSpPr>
        <p:spPr>
          <a:xfrm>
            <a:off x="1402080" y="2094411"/>
            <a:ext cx="10789920" cy="585216"/>
          </a:xfrm>
          <a:prstGeom prst="rect">
            <a:avLst/>
          </a:prstGeom>
          <a:noFill/>
          <a:ln/>
        </p:spPr>
        <p:txBody>
          <a:bodyPr wrap="square" lIns="0" tIns="0" rIns="0" bIns="0" rtlCol="0" anchor="ctr"/>
          <a:lstStyle/>
          <a:p>
            <a:pPr marL="285750" indent="-285750">
              <a:buFont typeface="Arial" panose="020B0604020202020204" pitchFamily="34" charset="0"/>
              <a:buChar char="•"/>
            </a:pPr>
            <a:r>
              <a:rPr lang="en-US" dirty="0">
                <a:latin typeface="Calibri" pitchFamily="34" charset="0"/>
                <a:ea typeface="Calibri" pitchFamily="34" charset="-122"/>
                <a:cs typeface="Calibri" pitchFamily="34" charset="-120"/>
              </a:rPr>
              <a:t>Dedicated, protected HIV budget line in the national budget </a:t>
            </a:r>
          </a:p>
          <a:p>
            <a:pPr marL="742950" lvl="1" indent="-285750">
              <a:buFont typeface="Arial" panose="020B0604020202020204" pitchFamily="34" charset="0"/>
              <a:buChar char="•"/>
            </a:pPr>
            <a:r>
              <a:rPr lang="en-US" dirty="0">
                <a:latin typeface="Calibri" pitchFamily="34" charset="0"/>
                <a:ea typeface="Calibri" pitchFamily="34" charset="-122"/>
                <a:cs typeface="Calibri" pitchFamily="34" charset="-120"/>
              </a:rPr>
              <a:t>even 1% of the health budget allocated to HIV sends a signal of domestic ownership</a:t>
            </a:r>
            <a:endParaRPr lang="en-US" dirty="0"/>
          </a:p>
        </p:txBody>
      </p:sp>
      <p:sp>
        <p:nvSpPr>
          <p:cNvPr id="10" name="Text 8"/>
          <p:cNvSpPr/>
          <p:nvPr/>
        </p:nvSpPr>
        <p:spPr>
          <a:xfrm>
            <a:off x="3361510" y="2797410"/>
            <a:ext cx="3657600" cy="365760"/>
          </a:xfrm>
          <a:prstGeom prst="rect">
            <a:avLst/>
          </a:prstGeom>
          <a:noFill/>
          <a:ln/>
        </p:spPr>
        <p:txBody>
          <a:bodyPr wrap="square" lIns="0" tIns="0" rIns="0" bIns="0" rtlCol="0" anchor="ctr"/>
          <a:lstStyle/>
          <a:p>
            <a:r>
              <a:rPr lang="en-US" sz="2400" b="1" dirty="0">
                <a:latin typeface="Calibri" pitchFamily="34" charset="0"/>
                <a:ea typeface="Calibri" pitchFamily="34" charset="-122"/>
                <a:cs typeface="Calibri" pitchFamily="34" charset="-120"/>
              </a:rPr>
              <a:t>Negotiate — don't wait</a:t>
            </a:r>
            <a:endParaRPr lang="en-US" sz="2400" dirty="0"/>
          </a:p>
        </p:txBody>
      </p:sp>
      <p:sp>
        <p:nvSpPr>
          <p:cNvPr id="11" name="Text 9"/>
          <p:cNvSpPr/>
          <p:nvPr/>
        </p:nvSpPr>
        <p:spPr>
          <a:xfrm>
            <a:off x="1402080" y="3241329"/>
            <a:ext cx="10363200" cy="36576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Proactive co-financing negotiations with donors  </a:t>
            </a:r>
          </a:p>
          <a:p>
            <a:pPr marL="742950" lvl="1" indent="-285750">
              <a:buFont typeface="Arial" panose="020B0604020202020204" pitchFamily="34" charset="0"/>
              <a:buChar char="•"/>
            </a:pPr>
            <a:r>
              <a:rPr lang="en-US" sz="1600" dirty="0">
                <a:latin typeface="Calibri" pitchFamily="34" charset="0"/>
                <a:ea typeface="Calibri" pitchFamily="34" charset="-122"/>
                <a:cs typeface="Calibri" pitchFamily="34" charset="-120"/>
              </a:rPr>
              <a:t>graduated reduction schedules</a:t>
            </a:r>
            <a:endParaRPr lang="en-US" sz="1600" dirty="0"/>
          </a:p>
        </p:txBody>
      </p:sp>
      <p:sp>
        <p:nvSpPr>
          <p:cNvPr id="13" name="Text 11"/>
          <p:cNvSpPr/>
          <p:nvPr/>
        </p:nvSpPr>
        <p:spPr>
          <a:xfrm>
            <a:off x="609600" y="3678500"/>
            <a:ext cx="609600" cy="609600"/>
          </a:xfrm>
          <a:prstGeom prst="rect">
            <a:avLst/>
          </a:prstGeom>
          <a:noFill/>
          <a:ln/>
        </p:spPr>
        <p:txBody>
          <a:bodyPr wrap="square" lIns="0" tIns="0" rIns="0" bIns="0" rtlCol="0" anchor="ctr"/>
          <a:lstStyle/>
          <a:p>
            <a:pPr algn="ctr"/>
            <a:r>
              <a:rPr lang="en-US" sz="1867" b="1" dirty="0">
                <a:solidFill>
                  <a:srgbClr val="FFFFFF"/>
                </a:solidFill>
                <a:latin typeface="Calibri" pitchFamily="34" charset="0"/>
                <a:ea typeface="Calibri" pitchFamily="34" charset="-122"/>
                <a:cs typeface="Calibri" pitchFamily="34" charset="-120"/>
              </a:rPr>
              <a:t>3</a:t>
            </a:r>
            <a:endParaRPr lang="en-US" sz="1867" dirty="0"/>
          </a:p>
        </p:txBody>
      </p:sp>
      <p:sp>
        <p:nvSpPr>
          <p:cNvPr id="14" name="Text 12"/>
          <p:cNvSpPr/>
          <p:nvPr/>
        </p:nvSpPr>
        <p:spPr>
          <a:xfrm>
            <a:off x="3361510" y="3806513"/>
            <a:ext cx="3657600" cy="365760"/>
          </a:xfrm>
          <a:prstGeom prst="rect">
            <a:avLst/>
          </a:prstGeom>
          <a:noFill/>
          <a:ln/>
        </p:spPr>
        <p:txBody>
          <a:bodyPr wrap="square" lIns="0" tIns="0" rIns="0" bIns="0" rtlCol="0" anchor="ctr"/>
          <a:lstStyle/>
          <a:p>
            <a:r>
              <a:rPr lang="en-US" sz="2400" b="1" dirty="0">
                <a:latin typeface="Calibri" pitchFamily="34" charset="0"/>
                <a:ea typeface="Calibri" pitchFamily="34" charset="-122"/>
                <a:cs typeface="Calibri" pitchFamily="34" charset="-120"/>
              </a:rPr>
              <a:t>Drive efficiency relentlessly</a:t>
            </a:r>
            <a:endParaRPr lang="en-US" sz="2400" dirty="0"/>
          </a:p>
        </p:txBody>
      </p:sp>
      <p:sp>
        <p:nvSpPr>
          <p:cNvPr id="15" name="Text 13"/>
          <p:cNvSpPr/>
          <p:nvPr/>
        </p:nvSpPr>
        <p:spPr>
          <a:xfrm>
            <a:off x="1402080" y="4244993"/>
            <a:ext cx="10363200" cy="36576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LA PrEP, differentiated service delivery, task-shifting to CHWs </a:t>
            </a:r>
          </a:p>
          <a:p>
            <a:pPr marL="742950" lvl="1" indent="-285750">
              <a:buFont typeface="Arial" panose="020B0604020202020204" pitchFamily="34" charset="0"/>
              <a:buChar char="•"/>
            </a:pPr>
            <a:r>
              <a:rPr lang="en-US" sz="1600" dirty="0">
                <a:latin typeface="Calibri" pitchFamily="34" charset="0"/>
                <a:ea typeface="Calibri" pitchFamily="34" charset="-122"/>
                <a:cs typeface="Calibri" pitchFamily="34" charset="-120"/>
              </a:rPr>
              <a:t>every cost reduction creates space for domestic financing to absorb a larger share</a:t>
            </a:r>
            <a:endParaRPr lang="en-US" sz="1600" dirty="0"/>
          </a:p>
        </p:txBody>
      </p:sp>
      <p:sp>
        <p:nvSpPr>
          <p:cNvPr id="17" name="Text 15"/>
          <p:cNvSpPr/>
          <p:nvPr/>
        </p:nvSpPr>
        <p:spPr>
          <a:xfrm>
            <a:off x="609600" y="4696968"/>
            <a:ext cx="609600" cy="609600"/>
          </a:xfrm>
          <a:prstGeom prst="rect">
            <a:avLst/>
          </a:prstGeom>
          <a:noFill/>
          <a:ln/>
        </p:spPr>
        <p:txBody>
          <a:bodyPr wrap="square" lIns="0" tIns="0" rIns="0" bIns="0" rtlCol="0" anchor="ctr"/>
          <a:lstStyle/>
          <a:p>
            <a:pPr algn="ctr"/>
            <a:r>
              <a:rPr lang="en-US" sz="1867" b="1" dirty="0">
                <a:solidFill>
                  <a:srgbClr val="FFFFFF"/>
                </a:solidFill>
                <a:latin typeface="Calibri" pitchFamily="34" charset="0"/>
                <a:ea typeface="Calibri" pitchFamily="34" charset="-122"/>
                <a:cs typeface="Calibri" pitchFamily="34" charset="-120"/>
              </a:rPr>
              <a:t>4</a:t>
            </a:r>
            <a:endParaRPr lang="en-US" sz="1867" dirty="0"/>
          </a:p>
        </p:txBody>
      </p:sp>
      <p:sp>
        <p:nvSpPr>
          <p:cNvPr id="18" name="Text 16"/>
          <p:cNvSpPr/>
          <p:nvPr/>
        </p:nvSpPr>
        <p:spPr>
          <a:xfrm>
            <a:off x="3361510" y="4818888"/>
            <a:ext cx="3657600" cy="365760"/>
          </a:xfrm>
          <a:prstGeom prst="rect">
            <a:avLst/>
          </a:prstGeom>
          <a:noFill/>
          <a:ln/>
        </p:spPr>
        <p:txBody>
          <a:bodyPr wrap="square" lIns="0" tIns="0" rIns="0" bIns="0" rtlCol="0" anchor="ctr"/>
          <a:lstStyle/>
          <a:p>
            <a:r>
              <a:rPr lang="en-US" sz="2400" b="1" dirty="0">
                <a:latin typeface="Calibri" pitchFamily="34" charset="0"/>
                <a:ea typeface="Calibri" pitchFamily="34" charset="-122"/>
                <a:cs typeface="Calibri" pitchFamily="34" charset="-120"/>
              </a:rPr>
              <a:t>Build institutional capacity</a:t>
            </a:r>
            <a:endParaRPr lang="en-US" sz="2400" dirty="0"/>
          </a:p>
        </p:txBody>
      </p:sp>
      <p:sp>
        <p:nvSpPr>
          <p:cNvPr id="19" name="Text 17"/>
          <p:cNvSpPr/>
          <p:nvPr/>
        </p:nvSpPr>
        <p:spPr>
          <a:xfrm>
            <a:off x="1402080" y="5132832"/>
            <a:ext cx="10363200" cy="36576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Every institutional capacity gap is a dependency that must be closed before donors leave</a:t>
            </a:r>
            <a:endParaRPr lang="en-US" sz="1600" dirty="0"/>
          </a:p>
        </p:txBody>
      </p:sp>
      <p:sp>
        <p:nvSpPr>
          <p:cNvPr id="21" name="Text 19"/>
          <p:cNvSpPr/>
          <p:nvPr/>
        </p:nvSpPr>
        <p:spPr>
          <a:xfrm>
            <a:off x="609600" y="5600482"/>
            <a:ext cx="609600" cy="609600"/>
          </a:xfrm>
          <a:prstGeom prst="rect">
            <a:avLst/>
          </a:prstGeom>
          <a:noFill/>
          <a:ln/>
        </p:spPr>
        <p:txBody>
          <a:bodyPr wrap="square" lIns="0" tIns="0" rIns="0" bIns="0" rtlCol="0" anchor="ctr"/>
          <a:lstStyle/>
          <a:p>
            <a:pPr algn="ctr"/>
            <a:r>
              <a:rPr lang="en-US" sz="1867" b="1" dirty="0">
                <a:solidFill>
                  <a:srgbClr val="FFFFFF"/>
                </a:solidFill>
                <a:latin typeface="Calibri" pitchFamily="34" charset="0"/>
                <a:ea typeface="Calibri" pitchFamily="34" charset="-122"/>
                <a:cs typeface="Calibri" pitchFamily="34" charset="-120"/>
              </a:rPr>
              <a:t>5</a:t>
            </a:r>
            <a:endParaRPr lang="en-US" sz="1867" dirty="0"/>
          </a:p>
        </p:txBody>
      </p:sp>
      <p:sp>
        <p:nvSpPr>
          <p:cNvPr id="22" name="Text 20"/>
          <p:cNvSpPr/>
          <p:nvPr/>
        </p:nvSpPr>
        <p:spPr>
          <a:xfrm>
            <a:off x="3361510" y="5691923"/>
            <a:ext cx="3657600" cy="365760"/>
          </a:xfrm>
          <a:prstGeom prst="rect">
            <a:avLst/>
          </a:prstGeom>
          <a:noFill/>
          <a:ln/>
        </p:spPr>
        <p:txBody>
          <a:bodyPr wrap="square" lIns="0" tIns="0" rIns="0" bIns="0" rtlCol="0" anchor="ctr"/>
          <a:lstStyle/>
          <a:p>
            <a:r>
              <a:rPr lang="en-US" sz="2400" b="1" dirty="0">
                <a:latin typeface="Calibri" pitchFamily="34" charset="0"/>
                <a:ea typeface="Calibri" pitchFamily="34" charset="-122"/>
                <a:cs typeface="Calibri" pitchFamily="34" charset="-120"/>
              </a:rPr>
              <a:t>Hold the line on prevention</a:t>
            </a:r>
            <a:endParaRPr lang="en-US" sz="2400" dirty="0"/>
          </a:p>
        </p:txBody>
      </p:sp>
      <p:sp>
        <p:nvSpPr>
          <p:cNvPr id="23" name="Text 21"/>
          <p:cNvSpPr/>
          <p:nvPr/>
        </p:nvSpPr>
        <p:spPr>
          <a:xfrm>
            <a:off x="1402080" y="6083808"/>
            <a:ext cx="10363200" cy="365760"/>
          </a:xfrm>
          <a:prstGeom prst="rect">
            <a:avLst/>
          </a:prstGeom>
          <a:noFill/>
          <a:ln/>
        </p:spPr>
        <p:txBody>
          <a:bodyPr wrap="square" lIns="0" tIns="0" rIns="0" bIns="0" rtlCol="0" anchor="ctr"/>
          <a:lstStyle/>
          <a:p>
            <a:pPr marL="285750" indent="-285750">
              <a:buFont typeface="Arial" panose="020B0604020202020204" pitchFamily="34" charset="0"/>
              <a:buChar char="•"/>
            </a:pPr>
            <a:r>
              <a:rPr lang="en-US" sz="1600" dirty="0">
                <a:latin typeface="Calibri" pitchFamily="34" charset="0"/>
                <a:ea typeface="Calibri" pitchFamily="34" charset="-122"/>
                <a:cs typeface="Calibri" pitchFamily="34" charset="-120"/>
              </a:rPr>
              <a:t>Prevention is the most cost-effective HIV investment</a:t>
            </a:r>
            <a:endParaRPr lang="en-US" sz="1600" dirty="0"/>
          </a:p>
        </p:txBody>
      </p:sp>
      <p:sp>
        <p:nvSpPr>
          <p:cNvPr id="30" name="Text 3">
            <a:extLst>
              <a:ext uri="{FF2B5EF4-FFF2-40B4-BE49-F238E27FC236}">
                <a16:creationId xmlns:a16="http://schemas.microsoft.com/office/drawing/2014/main" id="{4B19EB5C-9059-08E0-9DA1-FD8559096B1E}"/>
              </a:ext>
            </a:extLst>
          </p:cNvPr>
          <p:cNvSpPr/>
          <p:nvPr/>
        </p:nvSpPr>
        <p:spPr>
          <a:xfrm>
            <a:off x="2754084" y="2789135"/>
            <a:ext cx="422367" cy="365760"/>
          </a:xfrm>
          <a:prstGeom prst="rect">
            <a:avLst/>
          </a:prstGeom>
          <a:noFill/>
          <a:ln w="19050">
            <a:solidFill>
              <a:schemeClr val="tx1"/>
            </a:solidFill>
          </a:ln>
        </p:spPr>
        <p:txBody>
          <a:bodyPr wrap="square" lIns="0" tIns="0" rIns="0" bIns="0" rtlCol="0" anchor="ctr"/>
          <a:lstStyle/>
          <a:p>
            <a:pPr algn="ctr"/>
            <a:r>
              <a:rPr lang="en-US" sz="1867" b="1" dirty="0">
                <a:latin typeface="Calibri" pitchFamily="34" charset="0"/>
                <a:cs typeface="Calibri" pitchFamily="34" charset="-120"/>
              </a:rPr>
              <a:t>2</a:t>
            </a:r>
            <a:endParaRPr lang="en-US" sz="1867" dirty="0"/>
          </a:p>
        </p:txBody>
      </p:sp>
      <p:sp>
        <p:nvSpPr>
          <p:cNvPr id="31" name="Text 3">
            <a:extLst>
              <a:ext uri="{FF2B5EF4-FFF2-40B4-BE49-F238E27FC236}">
                <a16:creationId xmlns:a16="http://schemas.microsoft.com/office/drawing/2014/main" id="{9A816F36-F29D-7E1E-15F5-7410F5F9B514}"/>
              </a:ext>
            </a:extLst>
          </p:cNvPr>
          <p:cNvSpPr/>
          <p:nvPr/>
        </p:nvSpPr>
        <p:spPr>
          <a:xfrm>
            <a:off x="2745375" y="3812175"/>
            <a:ext cx="422367" cy="365760"/>
          </a:xfrm>
          <a:prstGeom prst="rect">
            <a:avLst/>
          </a:prstGeom>
          <a:noFill/>
          <a:ln w="19050">
            <a:solidFill>
              <a:schemeClr val="tx1"/>
            </a:solidFill>
          </a:ln>
        </p:spPr>
        <p:txBody>
          <a:bodyPr wrap="square" lIns="0" tIns="0" rIns="0" bIns="0" rtlCol="0" anchor="ctr"/>
          <a:lstStyle/>
          <a:p>
            <a:pPr algn="ctr"/>
            <a:r>
              <a:rPr lang="en-US" sz="1867" b="1" dirty="0">
                <a:latin typeface="Calibri" pitchFamily="34" charset="0"/>
                <a:cs typeface="Calibri" pitchFamily="34" charset="-120"/>
              </a:rPr>
              <a:t>3</a:t>
            </a:r>
            <a:endParaRPr lang="en-US" sz="1867" dirty="0"/>
          </a:p>
        </p:txBody>
      </p:sp>
      <p:sp>
        <p:nvSpPr>
          <p:cNvPr id="32" name="Text 3">
            <a:extLst>
              <a:ext uri="{FF2B5EF4-FFF2-40B4-BE49-F238E27FC236}">
                <a16:creationId xmlns:a16="http://schemas.microsoft.com/office/drawing/2014/main" id="{FD431498-D166-F078-1348-40949C0221A6}"/>
              </a:ext>
            </a:extLst>
          </p:cNvPr>
          <p:cNvSpPr/>
          <p:nvPr/>
        </p:nvSpPr>
        <p:spPr>
          <a:xfrm>
            <a:off x="2745374" y="4792980"/>
            <a:ext cx="422367" cy="365760"/>
          </a:xfrm>
          <a:prstGeom prst="rect">
            <a:avLst/>
          </a:prstGeom>
          <a:noFill/>
          <a:ln w="19050">
            <a:solidFill>
              <a:schemeClr val="tx1"/>
            </a:solidFill>
          </a:ln>
        </p:spPr>
        <p:txBody>
          <a:bodyPr wrap="square" lIns="0" tIns="0" rIns="0" bIns="0" rtlCol="0" anchor="ctr"/>
          <a:lstStyle/>
          <a:p>
            <a:pPr algn="ctr"/>
            <a:r>
              <a:rPr lang="en-US" sz="1867" b="1" dirty="0">
                <a:latin typeface="Calibri" pitchFamily="34" charset="0"/>
                <a:cs typeface="Calibri" pitchFamily="34" charset="-120"/>
              </a:rPr>
              <a:t>4</a:t>
            </a:r>
            <a:endParaRPr lang="en-US" sz="1867" dirty="0"/>
          </a:p>
        </p:txBody>
      </p:sp>
      <p:sp>
        <p:nvSpPr>
          <p:cNvPr id="33" name="Text 3">
            <a:extLst>
              <a:ext uri="{FF2B5EF4-FFF2-40B4-BE49-F238E27FC236}">
                <a16:creationId xmlns:a16="http://schemas.microsoft.com/office/drawing/2014/main" id="{2177A620-40A1-9BAD-7FD9-75E3231BB8FA}"/>
              </a:ext>
            </a:extLst>
          </p:cNvPr>
          <p:cNvSpPr/>
          <p:nvPr/>
        </p:nvSpPr>
        <p:spPr>
          <a:xfrm>
            <a:off x="2745373" y="5718048"/>
            <a:ext cx="422367" cy="365760"/>
          </a:xfrm>
          <a:prstGeom prst="rect">
            <a:avLst/>
          </a:prstGeom>
          <a:noFill/>
          <a:ln w="19050">
            <a:solidFill>
              <a:schemeClr val="tx1"/>
            </a:solidFill>
          </a:ln>
        </p:spPr>
        <p:txBody>
          <a:bodyPr wrap="square" lIns="0" tIns="0" rIns="0" bIns="0" rtlCol="0" anchor="ctr"/>
          <a:lstStyle/>
          <a:p>
            <a:pPr algn="ctr"/>
            <a:r>
              <a:rPr lang="en-US" sz="1867" b="1" dirty="0">
                <a:latin typeface="Calibri" pitchFamily="34" charset="0"/>
                <a:cs typeface="Calibri" pitchFamily="34" charset="-120"/>
              </a:rPr>
              <a:t>5</a:t>
            </a:r>
            <a:endParaRPr lang="en-US" sz="186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414272" y="315407"/>
            <a:ext cx="10070592" cy="79248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A Practical Transition Roadmap</a:t>
            </a:r>
            <a:endParaRPr lang="en-US" sz="3600" dirty="0">
              <a:solidFill>
                <a:schemeClr val="tx2"/>
              </a:solidFill>
              <a:latin typeface="Century Gothic" panose="020B0502020202020204" pitchFamily="34" charset="0"/>
            </a:endParaRPr>
          </a:p>
        </p:txBody>
      </p:sp>
      <p:sp>
        <p:nvSpPr>
          <p:cNvPr id="4" name="Shape 2"/>
          <p:cNvSpPr/>
          <p:nvPr/>
        </p:nvSpPr>
        <p:spPr>
          <a:xfrm>
            <a:off x="463296" y="3621024"/>
            <a:ext cx="11216640" cy="97536"/>
          </a:xfrm>
          <a:prstGeom prst="rect">
            <a:avLst/>
          </a:prstGeom>
          <a:solidFill>
            <a:srgbClr val="CBD5E1"/>
          </a:solidFill>
          <a:ln w="12700">
            <a:solidFill>
              <a:srgbClr val="CBD5E1"/>
            </a:solidFill>
            <a:prstDash val="solid"/>
          </a:ln>
        </p:spPr>
      </p:sp>
      <p:sp>
        <p:nvSpPr>
          <p:cNvPr id="5" name="Shape 3"/>
          <p:cNvSpPr/>
          <p:nvPr/>
        </p:nvSpPr>
        <p:spPr>
          <a:xfrm>
            <a:off x="542166" y="2218944"/>
            <a:ext cx="3596640" cy="914400"/>
          </a:xfrm>
          <a:prstGeom prst="rect">
            <a:avLst/>
          </a:prstGeom>
          <a:solidFill>
            <a:srgbClr val="E76F51"/>
          </a:solidFill>
          <a:ln w="12700">
            <a:solidFill>
              <a:srgbClr val="E76F51"/>
            </a:solidFill>
            <a:prstDash val="solid"/>
          </a:ln>
        </p:spPr>
      </p:sp>
      <p:sp>
        <p:nvSpPr>
          <p:cNvPr id="6" name="Text 4"/>
          <p:cNvSpPr/>
          <p:nvPr/>
        </p:nvSpPr>
        <p:spPr>
          <a:xfrm>
            <a:off x="359286" y="2113828"/>
            <a:ext cx="3596640" cy="463296"/>
          </a:xfrm>
          <a:prstGeom prst="rect">
            <a:avLst/>
          </a:prstGeom>
          <a:noFill/>
          <a:ln/>
        </p:spPr>
        <p:txBody>
          <a:bodyPr wrap="square" lIns="0" tIns="0" rIns="0" bIns="0" rtlCol="0" anchor="b"/>
          <a:lstStyle/>
          <a:p>
            <a:pPr algn="ctr"/>
            <a:r>
              <a:rPr lang="en-US" sz="2000" b="1" dirty="0">
                <a:solidFill>
                  <a:srgbClr val="FFFFFF"/>
                </a:solidFill>
                <a:latin typeface="Calibri" pitchFamily="34" charset="0"/>
                <a:ea typeface="Calibri" pitchFamily="34" charset="-122"/>
                <a:cs typeface="Calibri" pitchFamily="34" charset="-120"/>
              </a:rPr>
              <a:t>Phase 1</a:t>
            </a:r>
            <a:endParaRPr lang="en-US" sz="2000" dirty="0"/>
          </a:p>
        </p:txBody>
      </p:sp>
      <p:sp>
        <p:nvSpPr>
          <p:cNvPr id="7" name="Text 5"/>
          <p:cNvSpPr/>
          <p:nvPr/>
        </p:nvSpPr>
        <p:spPr>
          <a:xfrm>
            <a:off x="329184" y="2554224"/>
            <a:ext cx="3596640" cy="426720"/>
          </a:xfrm>
          <a:prstGeom prst="rect">
            <a:avLst/>
          </a:prstGeom>
          <a:noFill/>
          <a:ln/>
        </p:spPr>
        <p:txBody>
          <a:bodyPr wrap="square" lIns="0" tIns="0" rIns="0" bIns="0" rtlCol="0" anchor="ctr"/>
          <a:lstStyle/>
          <a:p>
            <a:pPr algn="ctr"/>
            <a:r>
              <a:rPr lang="en-US" sz="1333" dirty="0">
                <a:solidFill>
                  <a:srgbClr val="FFFFFF"/>
                </a:solidFill>
                <a:latin typeface="Calibri" pitchFamily="34" charset="0"/>
                <a:ea typeface="Calibri" pitchFamily="34" charset="-122"/>
                <a:cs typeface="Calibri" pitchFamily="34" charset="-120"/>
              </a:rPr>
              <a:t>Now – 12 Months</a:t>
            </a:r>
            <a:endParaRPr lang="en-US" sz="1333" dirty="0"/>
          </a:p>
        </p:txBody>
      </p:sp>
      <p:sp>
        <p:nvSpPr>
          <p:cNvPr id="8" name="Shape 6"/>
          <p:cNvSpPr/>
          <p:nvPr/>
        </p:nvSpPr>
        <p:spPr>
          <a:xfrm>
            <a:off x="1987296" y="3499104"/>
            <a:ext cx="268224" cy="268224"/>
          </a:xfrm>
          <a:prstGeom prst="ellipse">
            <a:avLst/>
          </a:prstGeom>
          <a:solidFill>
            <a:srgbClr val="E76F51"/>
          </a:solidFill>
          <a:ln w="12700">
            <a:solidFill>
              <a:srgbClr val="E76F51"/>
            </a:solidFill>
            <a:prstDash val="solid"/>
          </a:ln>
        </p:spPr>
      </p:sp>
      <p:sp>
        <p:nvSpPr>
          <p:cNvPr id="9" name="Shape 7"/>
          <p:cNvSpPr/>
          <p:nvPr/>
        </p:nvSpPr>
        <p:spPr>
          <a:xfrm>
            <a:off x="487680" y="3840480"/>
            <a:ext cx="3596640" cy="2804160"/>
          </a:xfrm>
          <a:prstGeom prst="rect">
            <a:avLst/>
          </a:prstGeom>
          <a:solidFill>
            <a:srgbClr val="FFFFFF"/>
          </a:solidFill>
          <a:ln w="12700">
            <a:solidFill>
              <a:srgbClr val="CBD5E1"/>
            </a:solidFill>
            <a:prstDash val="solid"/>
          </a:ln>
        </p:spPr>
      </p:sp>
      <p:sp>
        <p:nvSpPr>
          <p:cNvPr id="10" name="Text 8"/>
          <p:cNvSpPr/>
          <p:nvPr/>
        </p:nvSpPr>
        <p:spPr>
          <a:xfrm>
            <a:off x="633984" y="3925824"/>
            <a:ext cx="3291840" cy="2621280"/>
          </a:xfrm>
          <a:prstGeom prst="rect">
            <a:avLst/>
          </a:prstGeom>
          <a:noFill/>
          <a:ln/>
        </p:spPr>
        <p:txBody>
          <a:bodyPr wrap="square" lIns="0" tIns="0" rIns="0" bIns="0" rtlCol="0" anchor="t"/>
          <a:lstStyle/>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Conduct rapid HIV program financial mapping</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Identify highest-risk patient populations</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Establish emergency commodity buffer stocks</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Activate transition task forces</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Begin PLHIV registry data transfer</a:t>
            </a:r>
            <a:endParaRPr lang="en-US" sz="1467" dirty="0"/>
          </a:p>
        </p:txBody>
      </p:sp>
      <p:sp>
        <p:nvSpPr>
          <p:cNvPr id="11" name="Shape 9"/>
          <p:cNvSpPr/>
          <p:nvPr/>
        </p:nvSpPr>
        <p:spPr>
          <a:xfrm>
            <a:off x="4321686" y="2231136"/>
            <a:ext cx="3596640" cy="914400"/>
          </a:xfrm>
          <a:prstGeom prst="rect">
            <a:avLst/>
          </a:prstGeom>
          <a:solidFill>
            <a:srgbClr val="028090"/>
          </a:solidFill>
          <a:ln w="12700">
            <a:solidFill>
              <a:srgbClr val="028090"/>
            </a:solidFill>
            <a:prstDash val="solid"/>
          </a:ln>
        </p:spPr>
      </p:sp>
      <p:sp>
        <p:nvSpPr>
          <p:cNvPr id="12" name="Text 10"/>
          <p:cNvSpPr/>
          <p:nvPr/>
        </p:nvSpPr>
        <p:spPr>
          <a:xfrm>
            <a:off x="4168908" y="2123431"/>
            <a:ext cx="3596640" cy="463296"/>
          </a:xfrm>
          <a:prstGeom prst="rect">
            <a:avLst/>
          </a:prstGeom>
          <a:noFill/>
          <a:ln/>
        </p:spPr>
        <p:txBody>
          <a:bodyPr wrap="square" lIns="0" tIns="0" rIns="0" bIns="0" rtlCol="0" anchor="b"/>
          <a:lstStyle/>
          <a:p>
            <a:pPr algn="ctr"/>
            <a:r>
              <a:rPr lang="en-US" sz="2000" b="1" dirty="0">
                <a:solidFill>
                  <a:srgbClr val="FFFFFF"/>
                </a:solidFill>
                <a:latin typeface="Calibri" pitchFamily="34" charset="0"/>
                <a:ea typeface="Calibri" pitchFamily="34" charset="-122"/>
                <a:cs typeface="Calibri" pitchFamily="34" charset="-120"/>
              </a:rPr>
              <a:t>Phase 2</a:t>
            </a:r>
            <a:endParaRPr lang="en-US" sz="2000" dirty="0"/>
          </a:p>
        </p:txBody>
      </p:sp>
      <p:sp>
        <p:nvSpPr>
          <p:cNvPr id="13" name="Text 11"/>
          <p:cNvSpPr/>
          <p:nvPr/>
        </p:nvSpPr>
        <p:spPr>
          <a:xfrm>
            <a:off x="4236720" y="2566416"/>
            <a:ext cx="3596640" cy="426720"/>
          </a:xfrm>
          <a:prstGeom prst="rect">
            <a:avLst/>
          </a:prstGeom>
          <a:noFill/>
          <a:ln/>
        </p:spPr>
        <p:txBody>
          <a:bodyPr wrap="square" lIns="0" tIns="0" rIns="0" bIns="0" rtlCol="0" anchor="ctr"/>
          <a:lstStyle/>
          <a:p>
            <a:pPr algn="ctr"/>
            <a:r>
              <a:rPr lang="en-US" sz="1333" dirty="0">
                <a:solidFill>
                  <a:srgbClr val="FFFFFF"/>
                </a:solidFill>
                <a:latin typeface="Calibri" pitchFamily="34" charset="0"/>
                <a:ea typeface="Calibri" pitchFamily="34" charset="-122"/>
                <a:cs typeface="Calibri" pitchFamily="34" charset="-120"/>
              </a:rPr>
              <a:t>12 – 36 Months</a:t>
            </a:r>
            <a:endParaRPr lang="en-US" sz="1333" dirty="0"/>
          </a:p>
        </p:txBody>
      </p:sp>
      <p:sp>
        <p:nvSpPr>
          <p:cNvPr id="14" name="Shape 12"/>
          <p:cNvSpPr/>
          <p:nvPr/>
        </p:nvSpPr>
        <p:spPr>
          <a:xfrm>
            <a:off x="5766816" y="3499104"/>
            <a:ext cx="268224" cy="268224"/>
          </a:xfrm>
          <a:prstGeom prst="ellipse">
            <a:avLst/>
          </a:prstGeom>
          <a:solidFill>
            <a:srgbClr val="028090"/>
          </a:solidFill>
          <a:ln w="12700">
            <a:solidFill>
              <a:srgbClr val="028090"/>
            </a:solidFill>
            <a:prstDash val="solid"/>
          </a:ln>
        </p:spPr>
      </p:sp>
      <p:sp>
        <p:nvSpPr>
          <p:cNvPr id="15" name="Shape 13"/>
          <p:cNvSpPr/>
          <p:nvPr/>
        </p:nvSpPr>
        <p:spPr>
          <a:xfrm>
            <a:off x="4267200" y="3840480"/>
            <a:ext cx="3596640" cy="2804160"/>
          </a:xfrm>
          <a:prstGeom prst="rect">
            <a:avLst/>
          </a:prstGeom>
          <a:solidFill>
            <a:srgbClr val="FFFFFF"/>
          </a:solidFill>
          <a:ln w="12700">
            <a:solidFill>
              <a:srgbClr val="CBD5E1"/>
            </a:solidFill>
            <a:prstDash val="solid"/>
          </a:ln>
        </p:spPr>
      </p:sp>
      <p:sp>
        <p:nvSpPr>
          <p:cNvPr id="16" name="Text 14"/>
          <p:cNvSpPr/>
          <p:nvPr/>
        </p:nvSpPr>
        <p:spPr>
          <a:xfrm>
            <a:off x="4413504" y="3925824"/>
            <a:ext cx="3291840" cy="2621280"/>
          </a:xfrm>
          <a:prstGeom prst="rect">
            <a:avLst/>
          </a:prstGeom>
          <a:noFill/>
          <a:ln/>
        </p:spPr>
        <p:txBody>
          <a:bodyPr wrap="square" lIns="0" tIns="0" rIns="0" bIns="0" rtlCol="0" anchor="t"/>
          <a:lstStyle/>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Integrate HIV into NHI/UHC benefit package</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Negotiate domestic ARV pricing with manufacturers</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Transition CHW payroll to government systems</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Launch co-financing arrangements</a:t>
            </a:r>
            <a:endParaRPr lang="en-US" sz="1467" dirty="0"/>
          </a:p>
        </p:txBody>
      </p:sp>
      <p:sp>
        <p:nvSpPr>
          <p:cNvPr id="17" name="Shape 15"/>
          <p:cNvSpPr/>
          <p:nvPr/>
        </p:nvSpPr>
        <p:spPr>
          <a:xfrm>
            <a:off x="8101206" y="2231136"/>
            <a:ext cx="3596640" cy="914400"/>
          </a:xfrm>
          <a:prstGeom prst="rect">
            <a:avLst/>
          </a:prstGeom>
          <a:solidFill>
            <a:srgbClr val="0D2B55"/>
          </a:solidFill>
          <a:ln w="12700">
            <a:solidFill>
              <a:srgbClr val="0D2B55"/>
            </a:solidFill>
            <a:prstDash val="solid"/>
          </a:ln>
        </p:spPr>
      </p:sp>
      <p:sp>
        <p:nvSpPr>
          <p:cNvPr id="18" name="Text 16"/>
          <p:cNvSpPr/>
          <p:nvPr/>
        </p:nvSpPr>
        <p:spPr>
          <a:xfrm>
            <a:off x="8020880" y="2135218"/>
            <a:ext cx="3596640" cy="463296"/>
          </a:xfrm>
          <a:prstGeom prst="rect">
            <a:avLst/>
          </a:prstGeom>
          <a:noFill/>
          <a:ln/>
        </p:spPr>
        <p:txBody>
          <a:bodyPr wrap="square" lIns="0" tIns="0" rIns="0" bIns="0" rtlCol="0" anchor="b"/>
          <a:lstStyle/>
          <a:p>
            <a:pPr algn="ctr"/>
            <a:r>
              <a:rPr lang="en-US" sz="2000" b="1" dirty="0">
                <a:solidFill>
                  <a:srgbClr val="FFFFFF"/>
                </a:solidFill>
                <a:latin typeface="Calibri" pitchFamily="34" charset="0"/>
                <a:ea typeface="Calibri" pitchFamily="34" charset="-122"/>
                <a:cs typeface="Calibri" pitchFamily="34" charset="-120"/>
              </a:rPr>
              <a:t>Phase 3</a:t>
            </a:r>
            <a:endParaRPr lang="en-US" sz="2000" dirty="0"/>
          </a:p>
        </p:txBody>
      </p:sp>
      <p:sp>
        <p:nvSpPr>
          <p:cNvPr id="19" name="Text 17"/>
          <p:cNvSpPr/>
          <p:nvPr/>
        </p:nvSpPr>
        <p:spPr>
          <a:xfrm>
            <a:off x="8101206" y="2580577"/>
            <a:ext cx="3596640" cy="426720"/>
          </a:xfrm>
          <a:prstGeom prst="rect">
            <a:avLst/>
          </a:prstGeom>
          <a:noFill/>
          <a:ln/>
        </p:spPr>
        <p:txBody>
          <a:bodyPr wrap="square" lIns="0" tIns="0" rIns="0" bIns="0" rtlCol="0" anchor="ctr"/>
          <a:lstStyle/>
          <a:p>
            <a:pPr algn="ctr"/>
            <a:r>
              <a:rPr lang="en-US" sz="1333" dirty="0">
                <a:solidFill>
                  <a:srgbClr val="FFFFFF"/>
                </a:solidFill>
                <a:latin typeface="Calibri" pitchFamily="34" charset="0"/>
                <a:ea typeface="Calibri" pitchFamily="34" charset="-122"/>
                <a:cs typeface="Calibri" pitchFamily="34" charset="-120"/>
              </a:rPr>
              <a:t>36 – 60 Months</a:t>
            </a:r>
            <a:endParaRPr lang="en-US" sz="1333" dirty="0"/>
          </a:p>
        </p:txBody>
      </p:sp>
      <p:sp>
        <p:nvSpPr>
          <p:cNvPr id="20" name="Shape 18"/>
          <p:cNvSpPr/>
          <p:nvPr/>
        </p:nvSpPr>
        <p:spPr>
          <a:xfrm>
            <a:off x="9546336" y="3499104"/>
            <a:ext cx="268224" cy="268224"/>
          </a:xfrm>
          <a:prstGeom prst="ellipse">
            <a:avLst/>
          </a:prstGeom>
          <a:solidFill>
            <a:srgbClr val="0D2B55"/>
          </a:solidFill>
          <a:ln w="12700">
            <a:solidFill>
              <a:srgbClr val="0D2B55"/>
            </a:solidFill>
            <a:prstDash val="solid"/>
          </a:ln>
        </p:spPr>
      </p:sp>
      <p:sp>
        <p:nvSpPr>
          <p:cNvPr id="21" name="Shape 19"/>
          <p:cNvSpPr/>
          <p:nvPr/>
        </p:nvSpPr>
        <p:spPr>
          <a:xfrm>
            <a:off x="8046720" y="3840480"/>
            <a:ext cx="3596640" cy="2804160"/>
          </a:xfrm>
          <a:prstGeom prst="rect">
            <a:avLst/>
          </a:prstGeom>
          <a:solidFill>
            <a:srgbClr val="FFFFFF"/>
          </a:solidFill>
          <a:ln w="12700">
            <a:solidFill>
              <a:srgbClr val="CBD5E1"/>
            </a:solidFill>
            <a:prstDash val="solid"/>
          </a:ln>
        </p:spPr>
      </p:sp>
      <p:sp>
        <p:nvSpPr>
          <p:cNvPr id="22" name="Text 20"/>
          <p:cNvSpPr/>
          <p:nvPr/>
        </p:nvSpPr>
        <p:spPr>
          <a:xfrm>
            <a:off x="8193024" y="3925824"/>
            <a:ext cx="3291840" cy="2621280"/>
          </a:xfrm>
          <a:prstGeom prst="rect">
            <a:avLst/>
          </a:prstGeom>
          <a:noFill/>
          <a:ln/>
        </p:spPr>
        <p:txBody>
          <a:bodyPr wrap="square" lIns="0" tIns="0" rIns="0" bIns="0" rtlCol="0" anchor="t"/>
          <a:lstStyle/>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Achieve ≥50% domestic financing of HIV program</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Fully own HMIS &amp; data infrastructure</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Sustain viral suppression rates ≥90%</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Conduct comprehensive program evaluation</a:t>
            </a:r>
            <a:endParaRPr lang="en-US" sz="1467" dirty="0"/>
          </a:p>
          <a:p>
            <a:pPr marL="457189" indent="-457189">
              <a:spcAft>
                <a:spcPts val="533"/>
              </a:spcAft>
              <a:buSzPct val="100000"/>
              <a:buChar char="•"/>
            </a:pPr>
            <a:r>
              <a:rPr lang="en-US" sz="1467" dirty="0">
                <a:solidFill>
                  <a:srgbClr val="4A6274"/>
                </a:solidFill>
                <a:latin typeface="Calibri" pitchFamily="34" charset="0"/>
                <a:ea typeface="Calibri" pitchFamily="34" charset="-122"/>
                <a:cs typeface="Calibri" pitchFamily="34" charset="-120"/>
              </a:rPr>
              <a:t>Share lessons with regional partners</a:t>
            </a:r>
            <a:endParaRPr lang="en-US" sz="146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060448" y="384048"/>
            <a:ext cx="10152888" cy="792480"/>
          </a:xfrm>
          <a:prstGeom prst="rect">
            <a:avLst/>
          </a:prstGeom>
          <a:noFill/>
          <a:ln/>
        </p:spPr>
        <p:txBody>
          <a:bodyPr wrap="square" lIns="0" tIns="0" rIns="0" bIns="0" rtlCol="0" anchor="ctr"/>
          <a:lstStyle/>
          <a:p>
            <a:r>
              <a:rPr lang="en-US" sz="3600" dirty="0">
                <a:solidFill>
                  <a:schemeClr val="tx2"/>
                </a:solidFill>
                <a:latin typeface="Century Gothic" panose="020B0502020202020204" pitchFamily="34" charset="0"/>
                <a:ea typeface="Calibri" pitchFamily="34" charset="-122"/>
                <a:cs typeface="Calibri" pitchFamily="34" charset="-120"/>
              </a:rPr>
              <a:t>Key Risks and How to Mitigate Them</a:t>
            </a:r>
            <a:endParaRPr lang="en-US" sz="3600" dirty="0">
              <a:solidFill>
                <a:schemeClr val="tx2"/>
              </a:solidFill>
              <a:latin typeface="Century Gothic" panose="020B0502020202020204" pitchFamily="34" charset="0"/>
            </a:endParaRPr>
          </a:p>
        </p:txBody>
      </p:sp>
      <p:sp>
        <p:nvSpPr>
          <p:cNvPr id="4" name="Shape 2"/>
          <p:cNvSpPr/>
          <p:nvPr/>
        </p:nvSpPr>
        <p:spPr>
          <a:xfrm>
            <a:off x="463296" y="1566672"/>
            <a:ext cx="4267200" cy="421352"/>
          </a:xfrm>
          <a:prstGeom prst="rect">
            <a:avLst/>
          </a:prstGeom>
          <a:solidFill>
            <a:srgbClr val="0D2B55"/>
          </a:solidFill>
          <a:ln w="12700">
            <a:solidFill>
              <a:srgbClr val="0D2B55"/>
            </a:solidFill>
            <a:prstDash val="solid"/>
          </a:ln>
        </p:spPr>
      </p:sp>
      <p:sp>
        <p:nvSpPr>
          <p:cNvPr id="5" name="Text 3"/>
          <p:cNvSpPr/>
          <p:nvPr/>
        </p:nvSpPr>
        <p:spPr>
          <a:xfrm>
            <a:off x="646176" y="1493520"/>
            <a:ext cx="4145280" cy="463296"/>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Risk</a:t>
            </a:r>
            <a:endParaRPr lang="en-US" sz="1467" dirty="0"/>
          </a:p>
        </p:txBody>
      </p:sp>
      <p:sp>
        <p:nvSpPr>
          <p:cNvPr id="6" name="Shape 4"/>
          <p:cNvSpPr/>
          <p:nvPr/>
        </p:nvSpPr>
        <p:spPr>
          <a:xfrm>
            <a:off x="4724400" y="1560738"/>
            <a:ext cx="1463040" cy="438750"/>
          </a:xfrm>
          <a:prstGeom prst="rect">
            <a:avLst/>
          </a:prstGeom>
          <a:solidFill>
            <a:srgbClr val="0D2B55"/>
          </a:solidFill>
          <a:ln w="12700">
            <a:solidFill>
              <a:srgbClr val="0D2B55"/>
            </a:solidFill>
            <a:prstDash val="solid"/>
          </a:ln>
        </p:spPr>
      </p:sp>
      <p:sp>
        <p:nvSpPr>
          <p:cNvPr id="7" name="Text 5"/>
          <p:cNvSpPr/>
          <p:nvPr/>
        </p:nvSpPr>
        <p:spPr>
          <a:xfrm>
            <a:off x="4824984" y="1542733"/>
            <a:ext cx="1341120" cy="463296"/>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Likelihood</a:t>
            </a:r>
            <a:endParaRPr lang="en-US" sz="1467" dirty="0"/>
          </a:p>
        </p:txBody>
      </p:sp>
      <p:sp>
        <p:nvSpPr>
          <p:cNvPr id="8" name="Shape 6"/>
          <p:cNvSpPr/>
          <p:nvPr/>
        </p:nvSpPr>
        <p:spPr>
          <a:xfrm>
            <a:off x="6193536" y="1560738"/>
            <a:ext cx="1219200" cy="427286"/>
          </a:xfrm>
          <a:prstGeom prst="rect">
            <a:avLst/>
          </a:prstGeom>
          <a:solidFill>
            <a:srgbClr val="0D2B55"/>
          </a:solidFill>
          <a:ln w="12700">
            <a:solidFill>
              <a:srgbClr val="0D2B55"/>
            </a:solidFill>
            <a:prstDash val="solid"/>
          </a:ln>
        </p:spPr>
      </p:sp>
      <p:sp>
        <p:nvSpPr>
          <p:cNvPr id="9" name="Text 7"/>
          <p:cNvSpPr/>
          <p:nvPr/>
        </p:nvSpPr>
        <p:spPr>
          <a:xfrm>
            <a:off x="6248400" y="1517904"/>
            <a:ext cx="1097280" cy="463296"/>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Impact</a:t>
            </a:r>
            <a:endParaRPr lang="en-US" sz="1467" dirty="0"/>
          </a:p>
        </p:txBody>
      </p:sp>
      <p:sp>
        <p:nvSpPr>
          <p:cNvPr id="10" name="Shape 8"/>
          <p:cNvSpPr/>
          <p:nvPr/>
        </p:nvSpPr>
        <p:spPr>
          <a:xfrm>
            <a:off x="7424928" y="1564730"/>
            <a:ext cx="4303776" cy="463296"/>
          </a:xfrm>
          <a:prstGeom prst="rect">
            <a:avLst/>
          </a:prstGeom>
          <a:solidFill>
            <a:srgbClr val="0D2B55"/>
          </a:solidFill>
          <a:ln w="12700">
            <a:solidFill>
              <a:srgbClr val="0D2B55"/>
            </a:solidFill>
            <a:prstDash val="solid"/>
          </a:ln>
        </p:spPr>
      </p:sp>
      <p:sp>
        <p:nvSpPr>
          <p:cNvPr id="11" name="Text 9"/>
          <p:cNvSpPr/>
          <p:nvPr/>
        </p:nvSpPr>
        <p:spPr>
          <a:xfrm>
            <a:off x="7519416" y="1542733"/>
            <a:ext cx="4693920" cy="463296"/>
          </a:xfrm>
          <a:prstGeom prst="rect">
            <a:avLst/>
          </a:prstGeom>
          <a:noFill/>
          <a:ln/>
        </p:spPr>
        <p:txBody>
          <a:bodyPr wrap="square" lIns="0" tIns="0" rIns="0" bIns="0" rtlCol="0" anchor="ctr"/>
          <a:lstStyle/>
          <a:p>
            <a:r>
              <a:rPr lang="en-US" sz="1467" b="1" dirty="0">
                <a:solidFill>
                  <a:srgbClr val="FFFFFF"/>
                </a:solidFill>
                <a:latin typeface="Calibri" pitchFamily="34" charset="0"/>
                <a:ea typeface="Calibri" pitchFamily="34" charset="-122"/>
                <a:cs typeface="Calibri" pitchFamily="34" charset="-120"/>
              </a:rPr>
              <a:t>Mitigation Strategy</a:t>
            </a:r>
            <a:endParaRPr lang="en-US" sz="1467" dirty="0"/>
          </a:p>
        </p:txBody>
      </p:sp>
      <p:sp>
        <p:nvSpPr>
          <p:cNvPr id="12" name="Shape 10"/>
          <p:cNvSpPr/>
          <p:nvPr/>
        </p:nvSpPr>
        <p:spPr>
          <a:xfrm>
            <a:off x="463296" y="2036064"/>
            <a:ext cx="4267200" cy="548640"/>
          </a:xfrm>
          <a:prstGeom prst="rect">
            <a:avLst/>
          </a:prstGeom>
          <a:solidFill>
            <a:srgbClr val="FFFFFF"/>
          </a:solidFill>
          <a:ln w="12700">
            <a:solidFill>
              <a:srgbClr val="CBD5E1"/>
            </a:solidFill>
            <a:prstDash val="solid"/>
          </a:ln>
        </p:spPr>
      </p:sp>
      <p:sp>
        <p:nvSpPr>
          <p:cNvPr id="13" name="Text 11"/>
          <p:cNvSpPr/>
          <p:nvPr/>
        </p:nvSpPr>
        <p:spPr>
          <a:xfrm>
            <a:off x="560832" y="1816608"/>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ART supply chain disruption due to funding gaps</a:t>
            </a:r>
            <a:endParaRPr lang="en-US" sz="1400" dirty="0"/>
          </a:p>
        </p:txBody>
      </p:sp>
      <p:sp>
        <p:nvSpPr>
          <p:cNvPr id="14" name="Shape 12"/>
          <p:cNvSpPr/>
          <p:nvPr/>
        </p:nvSpPr>
        <p:spPr>
          <a:xfrm>
            <a:off x="4742688" y="1988024"/>
            <a:ext cx="1463040" cy="596680"/>
          </a:xfrm>
          <a:prstGeom prst="rect">
            <a:avLst/>
          </a:prstGeom>
          <a:solidFill>
            <a:srgbClr val="FFFFFF"/>
          </a:solidFill>
          <a:ln w="12700">
            <a:solidFill>
              <a:srgbClr val="CBD5E1"/>
            </a:solidFill>
            <a:prstDash val="solid"/>
          </a:ln>
        </p:spPr>
      </p:sp>
      <p:sp>
        <p:nvSpPr>
          <p:cNvPr id="15" name="Shape 13"/>
          <p:cNvSpPr/>
          <p:nvPr/>
        </p:nvSpPr>
        <p:spPr>
          <a:xfrm>
            <a:off x="4925568" y="2036064"/>
            <a:ext cx="1097280" cy="341376"/>
          </a:xfrm>
          <a:prstGeom prst="rect">
            <a:avLst/>
          </a:prstGeom>
          <a:solidFill>
            <a:srgbClr val="C1121F"/>
          </a:solidFill>
          <a:ln w="12700">
            <a:solidFill>
              <a:srgbClr val="C1121F"/>
            </a:solidFill>
            <a:prstDash val="solid"/>
          </a:ln>
        </p:spPr>
      </p:sp>
      <p:sp>
        <p:nvSpPr>
          <p:cNvPr id="16" name="Text 14"/>
          <p:cNvSpPr/>
          <p:nvPr/>
        </p:nvSpPr>
        <p:spPr>
          <a:xfrm>
            <a:off x="4925568" y="2036064"/>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17" name="Shape 15"/>
          <p:cNvSpPr/>
          <p:nvPr/>
        </p:nvSpPr>
        <p:spPr>
          <a:xfrm>
            <a:off x="6217920" y="1981200"/>
            <a:ext cx="1219200" cy="603504"/>
          </a:xfrm>
          <a:prstGeom prst="rect">
            <a:avLst/>
          </a:prstGeom>
          <a:solidFill>
            <a:srgbClr val="FFFFFF"/>
          </a:solidFill>
          <a:ln w="12700">
            <a:solidFill>
              <a:srgbClr val="CBD5E1"/>
            </a:solidFill>
            <a:prstDash val="solid"/>
          </a:ln>
        </p:spPr>
      </p:sp>
      <p:sp>
        <p:nvSpPr>
          <p:cNvPr id="18" name="Shape 16"/>
          <p:cNvSpPr/>
          <p:nvPr/>
        </p:nvSpPr>
        <p:spPr>
          <a:xfrm>
            <a:off x="6278880" y="2036064"/>
            <a:ext cx="1036320" cy="341376"/>
          </a:xfrm>
          <a:prstGeom prst="rect">
            <a:avLst/>
          </a:prstGeom>
          <a:solidFill>
            <a:srgbClr val="C1121F"/>
          </a:solidFill>
          <a:ln w="12700">
            <a:solidFill>
              <a:srgbClr val="C1121F"/>
            </a:solidFill>
            <a:prstDash val="solid"/>
          </a:ln>
        </p:spPr>
      </p:sp>
      <p:sp>
        <p:nvSpPr>
          <p:cNvPr id="19" name="Text 17"/>
          <p:cNvSpPr/>
          <p:nvPr/>
        </p:nvSpPr>
        <p:spPr>
          <a:xfrm>
            <a:off x="6278880" y="2036064"/>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CRITICAL</a:t>
            </a:r>
            <a:endParaRPr lang="en-US" sz="1333" dirty="0"/>
          </a:p>
        </p:txBody>
      </p:sp>
      <p:sp>
        <p:nvSpPr>
          <p:cNvPr id="20" name="Shape 18"/>
          <p:cNvSpPr/>
          <p:nvPr/>
        </p:nvSpPr>
        <p:spPr>
          <a:xfrm>
            <a:off x="7449312" y="1981200"/>
            <a:ext cx="4303776" cy="603504"/>
          </a:xfrm>
          <a:prstGeom prst="rect">
            <a:avLst/>
          </a:prstGeom>
          <a:solidFill>
            <a:srgbClr val="FFFFFF"/>
          </a:solidFill>
          <a:ln w="12700">
            <a:solidFill>
              <a:srgbClr val="CBD5E1"/>
            </a:solidFill>
            <a:prstDash val="solid"/>
          </a:ln>
        </p:spPr>
      </p:sp>
      <p:sp>
        <p:nvSpPr>
          <p:cNvPr id="21" name="Text 19"/>
          <p:cNvSpPr/>
          <p:nvPr/>
        </p:nvSpPr>
        <p:spPr>
          <a:xfrm>
            <a:off x="7546848" y="1816608"/>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6-month buffer stock; domestic procurement systems</a:t>
            </a:r>
            <a:endParaRPr lang="en-US" sz="1400" dirty="0"/>
          </a:p>
        </p:txBody>
      </p:sp>
      <p:sp>
        <p:nvSpPr>
          <p:cNvPr id="22" name="Shape 20"/>
          <p:cNvSpPr/>
          <p:nvPr/>
        </p:nvSpPr>
        <p:spPr>
          <a:xfrm>
            <a:off x="463296" y="2621280"/>
            <a:ext cx="4267200" cy="768096"/>
          </a:xfrm>
          <a:prstGeom prst="rect">
            <a:avLst/>
          </a:prstGeom>
          <a:solidFill>
            <a:srgbClr val="F0F7F8"/>
          </a:solidFill>
          <a:ln w="12700">
            <a:solidFill>
              <a:srgbClr val="CBD5E1"/>
            </a:solidFill>
            <a:prstDash val="solid"/>
          </a:ln>
        </p:spPr>
      </p:sp>
      <p:sp>
        <p:nvSpPr>
          <p:cNvPr id="23" name="Text 21"/>
          <p:cNvSpPr/>
          <p:nvPr/>
        </p:nvSpPr>
        <p:spPr>
          <a:xfrm>
            <a:off x="560832" y="2621280"/>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Loss of community health workers to private sector</a:t>
            </a:r>
            <a:endParaRPr lang="en-US" sz="1400" dirty="0"/>
          </a:p>
        </p:txBody>
      </p:sp>
      <p:sp>
        <p:nvSpPr>
          <p:cNvPr id="24" name="Shape 22"/>
          <p:cNvSpPr/>
          <p:nvPr/>
        </p:nvSpPr>
        <p:spPr>
          <a:xfrm>
            <a:off x="4742688" y="2621280"/>
            <a:ext cx="1463040" cy="768096"/>
          </a:xfrm>
          <a:prstGeom prst="rect">
            <a:avLst/>
          </a:prstGeom>
          <a:solidFill>
            <a:srgbClr val="F0F7F8"/>
          </a:solidFill>
          <a:ln w="12700">
            <a:solidFill>
              <a:srgbClr val="CBD5E1"/>
            </a:solidFill>
            <a:prstDash val="solid"/>
          </a:ln>
        </p:spPr>
      </p:sp>
      <p:sp>
        <p:nvSpPr>
          <p:cNvPr id="25" name="Shape 23"/>
          <p:cNvSpPr/>
          <p:nvPr/>
        </p:nvSpPr>
        <p:spPr>
          <a:xfrm>
            <a:off x="4925568" y="2840736"/>
            <a:ext cx="1097280" cy="341376"/>
          </a:xfrm>
          <a:prstGeom prst="rect">
            <a:avLst/>
          </a:prstGeom>
          <a:solidFill>
            <a:srgbClr val="C1121F"/>
          </a:solidFill>
          <a:ln w="12700">
            <a:solidFill>
              <a:srgbClr val="C1121F"/>
            </a:solidFill>
            <a:prstDash val="solid"/>
          </a:ln>
        </p:spPr>
      </p:sp>
      <p:sp>
        <p:nvSpPr>
          <p:cNvPr id="26" name="Text 24"/>
          <p:cNvSpPr/>
          <p:nvPr/>
        </p:nvSpPr>
        <p:spPr>
          <a:xfrm>
            <a:off x="4925568" y="2840736"/>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27" name="Shape 25"/>
          <p:cNvSpPr/>
          <p:nvPr/>
        </p:nvSpPr>
        <p:spPr>
          <a:xfrm>
            <a:off x="6217920" y="2621280"/>
            <a:ext cx="1219200" cy="768096"/>
          </a:xfrm>
          <a:prstGeom prst="rect">
            <a:avLst/>
          </a:prstGeom>
          <a:solidFill>
            <a:srgbClr val="F0F7F8"/>
          </a:solidFill>
          <a:ln w="12700">
            <a:solidFill>
              <a:srgbClr val="CBD5E1"/>
            </a:solidFill>
            <a:prstDash val="solid"/>
          </a:ln>
        </p:spPr>
      </p:sp>
      <p:sp>
        <p:nvSpPr>
          <p:cNvPr id="28" name="Shape 26"/>
          <p:cNvSpPr/>
          <p:nvPr/>
        </p:nvSpPr>
        <p:spPr>
          <a:xfrm>
            <a:off x="6278880" y="2840736"/>
            <a:ext cx="1036320" cy="341376"/>
          </a:xfrm>
          <a:prstGeom prst="rect">
            <a:avLst/>
          </a:prstGeom>
          <a:solidFill>
            <a:srgbClr val="E76F51"/>
          </a:solidFill>
          <a:ln w="12700">
            <a:solidFill>
              <a:srgbClr val="E76F51"/>
            </a:solidFill>
            <a:prstDash val="solid"/>
          </a:ln>
        </p:spPr>
      </p:sp>
      <p:sp>
        <p:nvSpPr>
          <p:cNvPr id="29" name="Text 27"/>
          <p:cNvSpPr/>
          <p:nvPr/>
        </p:nvSpPr>
        <p:spPr>
          <a:xfrm>
            <a:off x="6278880" y="2840736"/>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30" name="Shape 28"/>
          <p:cNvSpPr/>
          <p:nvPr/>
        </p:nvSpPr>
        <p:spPr>
          <a:xfrm>
            <a:off x="7449312" y="2621280"/>
            <a:ext cx="4303776" cy="768096"/>
          </a:xfrm>
          <a:prstGeom prst="rect">
            <a:avLst/>
          </a:prstGeom>
          <a:solidFill>
            <a:srgbClr val="F0F7F8"/>
          </a:solidFill>
          <a:ln w="12700">
            <a:solidFill>
              <a:srgbClr val="CBD5E1"/>
            </a:solidFill>
            <a:prstDash val="solid"/>
          </a:ln>
        </p:spPr>
      </p:sp>
      <p:sp>
        <p:nvSpPr>
          <p:cNvPr id="31" name="Text 29"/>
          <p:cNvSpPr/>
          <p:nvPr/>
        </p:nvSpPr>
        <p:spPr>
          <a:xfrm>
            <a:off x="7546848" y="2621280"/>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Phased salary absorption into government payrolls</a:t>
            </a:r>
            <a:endParaRPr lang="en-US" sz="1400" dirty="0"/>
          </a:p>
        </p:txBody>
      </p:sp>
      <p:sp>
        <p:nvSpPr>
          <p:cNvPr id="32" name="Shape 30"/>
          <p:cNvSpPr/>
          <p:nvPr/>
        </p:nvSpPr>
        <p:spPr>
          <a:xfrm>
            <a:off x="463296" y="3425952"/>
            <a:ext cx="4267200" cy="768096"/>
          </a:xfrm>
          <a:prstGeom prst="rect">
            <a:avLst/>
          </a:prstGeom>
          <a:solidFill>
            <a:srgbClr val="FFFFFF"/>
          </a:solidFill>
          <a:ln w="12700">
            <a:solidFill>
              <a:srgbClr val="CBD5E1"/>
            </a:solidFill>
            <a:prstDash val="solid"/>
          </a:ln>
        </p:spPr>
      </p:sp>
      <p:sp>
        <p:nvSpPr>
          <p:cNvPr id="33" name="Text 31"/>
          <p:cNvSpPr/>
          <p:nvPr/>
        </p:nvSpPr>
        <p:spPr>
          <a:xfrm>
            <a:off x="560832" y="3425952"/>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Viral load testing collapse</a:t>
            </a:r>
            <a:endParaRPr lang="en-US" sz="1400" dirty="0"/>
          </a:p>
        </p:txBody>
      </p:sp>
      <p:sp>
        <p:nvSpPr>
          <p:cNvPr id="34" name="Shape 32"/>
          <p:cNvSpPr/>
          <p:nvPr/>
        </p:nvSpPr>
        <p:spPr>
          <a:xfrm>
            <a:off x="4742688" y="3425952"/>
            <a:ext cx="1463040" cy="768096"/>
          </a:xfrm>
          <a:prstGeom prst="rect">
            <a:avLst/>
          </a:prstGeom>
          <a:solidFill>
            <a:srgbClr val="FFFFFF"/>
          </a:solidFill>
          <a:ln w="12700">
            <a:solidFill>
              <a:srgbClr val="CBD5E1"/>
            </a:solidFill>
            <a:prstDash val="solid"/>
          </a:ln>
        </p:spPr>
      </p:sp>
      <p:sp>
        <p:nvSpPr>
          <p:cNvPr id="35" name="Shape 33"/>
          <p:cNvSpPr/>
          <p:nvPr/>
        </p:nvSpPr>
        <p:spPr>
          <a:xfrm>
            <a:off x="4925568" y="3645408"/>
            <a:ext cx="1097280" cy="341376"/>
          </a:xfrm>
          <a:prstGeom prst="rect">
            <a:avLst/>
          </a:prstGeom>
          <a:solidFill>
            <a:srgbClr val="F4A261"/>
          </a:solidFill>
          <a:ln w="12700">
            <a:solidFill>
              <a:srgbClr val="F4A261"/>
            </a:solidFill>
            <a:prstDash val="solid"/>
          </a:ln>
        </p:spPr>
      </p:sp>
      <p:sp>
        <p:nvSpPr>
          <p:cNvPr id="36" name="Text 34"/>
          <p:cNvSpPr/>
          <p:nvPr/>
        </p:nvSpPr>
        <p:spPr>
          <a:xfrm>
            <a:off x="4925568" y="3645408"/>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MEDIUM</a:t>
            </a:r>
            <a:endParaRPr lang="en-US" sz="1333" dirty="0"/>
          </a:p>
        </p:txBody>
      </p:sp>
      <p:sp>
        <p:nvSpPr>
          <p:cNvPr id="37" name="Shape 35"/>
          <p:cNvSpPr/>
          <p:nvPr/>
        </p:nvSpPr>
        <p:spPr>
          <a:xfrm>
            <a:off x="6217920" y="3425952"/>
            <a:ext cx="1219200" cy="768096"/>
          </a:xfrm>
          <a:prstGeom prst="rect">
            <a:avLst/>
          </a:prstGeom>
          <a:solidFill>
            <a:srgbClr val="FFFFFF"/>
          </a:solidFill>
          <a:ln w="12700">
            <a:solidFill>
              <a:srgbClr val="CBD5E1"/>
            </a:solidFill>
            <a:prstDash val="solid"/>
          </a:ln>
        </p:spPr>
      </p:sp>
      <p:sp>
        <p:nvSpPr>
          <p:cNvPr id="38" name="Shape 36"/>
          <p:cNvSpPr/>
          <p:nvPr/>
        </p:nvSpPr>
        <p:spPr>
          <a:xfrm>
            <a:off x="6278880" y="3645408"/>
            <a:ext cx="1036320" cy="341376"/>
          </a:xfrm>
          <a:prstGeom prst="rect">
            <a:avLst/>
          </a:prstGeom>
          <a:solidFill>
            <a:srgbClr val="E76F51"/>
          </a:solidFill>
          <a:ln w="12700">
            <a:solidFill>
              <a:srgbClr val="E76F51"/>
            </a:solidFill>
            <a:prstDash val="solid"/>
          </a:ln>
        </p:spPr>
      </p:sp>
      <p:sp>
        <p:nvSpPr>
          <p:cNvPr id="39" name="Text 37"/>
          <p:cNvSpPr/>
          <p:nvPr/>
        </p:nvSpPr>
        <p:spPr>
          <a:xfrm>
            <a:off x="6278880" y="3645408"/>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40" name="Shape 38"/>
          <p:cNvSpPr/>
          <p:nvPr/>
        </p:nvSpPr>
        <p:spPr>
          <a:xfrm>
            <a:off x="7449312" y="3425952"/>
            <a:ext cx="4303776" cy="768096"/>
          </a:xfrm>
          <a:prstGeom prst="rect">
            <a:avLst/>
          </a:prstGeom>
          <a:solidFill>
            <a:srgbClr val="FFFFFF"/>
          </a:solidFill>
          <a:ln w="12700">
            <a:solidFill>
              <a:srgbClr val="CBD5E1"/>
            </a:solidFill>
            <a:prstDash val="solid"/>
          </a:ln>
        </p:spPr>
      </p:sp>
      <p:sp>
        <p:nvSpPr>
          <p:cNvPr id="41" name="Text 39"/>
          <p:cNvSpPr/>
          <p:nvPr/>
        </p:nvSpPr>
        <p:spPr>
          <a:xfrm>
            <a:off x="7546848" y="3425952"/>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Pooled procurement; invest in POC testing technology</a:t>
            </a:r>
            <a:endParaRPr lang="en-US" sz="1400" dirty="0"/>
          </a:p>
        </p:txBody>
      </p:sp>
      <p:sp>
        <p:nvSpPr>
          <p:cNvPr id="42" name="Shape 40"/>
          <p:cNvSpPr/>
          <p:nvPr/>
        </p:nvSpPr>
        <p:spPr>
          <a:xfrm>
            <a:off x="463296" y="4230624"/>
            <a:ext cx="4267200" cy="768096"/>
          </a:xfrm>
          <a:prstGeom prst="rect">
            <a:avLst/>
          </a:prstGeom>
          <a:solidFill>
            <a:srgbClr val="F0F7F8"/>
          </a:solidFill>
          <a:ln w="12700">
            <a:solidFill>
              <a:srgbClr val="CBD5E1"/>
            </a:solidFill>
            <a:prstDash val="solid"/>
          </a:ln>
        </p:spPr>
      </p:sp>
      <p:sp>
        <p:nvSpPr>
          <p:cNvPr id="43" name="Text 41"/>
          <p:cNvSpPr/>
          <p:nvPr/>
        </p:nvSpPr>
        <p:spPr>
          <a:xfrm>
            <a:off x="560832" y="4230624"/>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Political de-prioritization of HIV</a:t>
            </a:r>
            <a:endParaRPr lang="en-US" sz="1400" dirty="0"/>
          </a:p>
        </p:txBody>
      </p:sp>
      <p:sp>
        <p:nvSpPr>
          <p:cNvPr id="44" name="Shape 42"/>
          <p:cNvSpPr/>
          <p:nvPr/>
        </p:nvSpPr>
        <p:spPr>
          <a:xfrm>
            <a:off x="4742688" y="4230624"/>
            <a:ext cx="1463040" cy="768096"/>
          </a:xfrm>
          <a:prstGeom prst="rect">
            <a:avLst/>
          </a:prstGeom>
          <a:solidFill>
            <a:srgbClr val="F0F7F8"/>
          </a:solidFill>
          <a:ln w="12700">
            <a:solidFill>
              <a:srgbClr val="CBD5E1"/>
            </a:solidFill>
            <a:prstDash val="solid"/>
          </a:ln>
        </p:spPr>
      </p:sp>
      <p:sp>
        <p:nvSpPr>
          <p:cNvPr id="45" name="Shape 43"/>
          <p:cNvSpPr/>
          <p:nvPr/>
        </p:nvSpPr>
        <p:spPr>
          <a:xfrm>
            <a:off x="4925568" y="4450080"/>
            <a:ext cx="1097280" cy="341376"/>
          </a:xfrm>
          <a:prstGeom prst="rect">
            <a:avLst/>
          </a:prstGeom>
          <a:solidFill>
            <a:srgbClr val="F4A261"/>
          </a:solidFill>
          <a:ln w="12700">
            <a:solidFill>
              <a:srgbClr val="F4A261"/>
            </a:solidFill>
            <a:prstDash val="solid"/>
          </a:ln>
        </p:spPr>
      </p:sp>
      <p:sp>
        <p:nvSpPr>
          <p:cNvPr id="46" name="Text 44"/>
          <p:cNvSpPr/>
          <p:nvPr/>
        </p:nvSpPr>
        <p:spPr>
          <a:xfrm>
            <a:off x="4925568" y="4450080"/>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MEDIUM</a:t>
            </a:r>
            <a:endParaRPr lang="en-US" sz="1333" dirty="0"/>
          </a:p>
        </p:txBody>
      </p:sp>
      <p:sp>
        <p:nvSpPr>
          <p:cNvPr id="47" name="Shape 45"/>
          <p:cNvSpPr/>
          <p:nvPr/>
        </p:nvSpPr>
        <p:spPr>
          <a:xfrm>
            <a:off x="6217920" y="4230624"/>
            <a:ext cx="1219200" cy="768096"/>
          </a:xfrm>
          <a:prstGeom prst="rect">
            <a:avLst/>
          </a:prstGeom>
          <a:solidFill>
            <a:srgbClr val="F0F7F8"/>
          </a:solidFill>
          <a:ln w="12700">
            <a:solidFill>
              <a:srgbClr val="CBD5E1"/>
            </a:solidFill>
            <a:prstDash val="solid"/>
          </a:ln>
        </p:spPr>
      </p:sp>
      <p:sp>
        <p:nvSpPr>
          <p:cNvPr id="48" name="Shape 46"/>
          <p:cNvSpPr/>
          <p:nvPr/>
        </p:nvSpPr>
        <p:spPr>
          <a:xfrm>
            <a:off x="6278880" y="4450080"/>
            <a:ext cx="1036320" cy="341376"/>
          </a:xfrm>
          <a:prstGeom prst="rect">
            <a:avLst/>
          </a:prstGeom>
          <a:solidFill>
            <a:srgbClr val="E76F51"/>
          </a:solidFill>
          <a:ln w="12700">
            <a:solidFill>
              <a:srgbClr val="E76F51"/>
            </a:solidFill>
            <a:prstDash val="solid"/>
          </a:ln>
        </p:spPr>
      </p:sp>
      <p:sp>
        <p:nvSpPr>
          <p:cNvPr id="49" name="Text 47"/>
          <p:cNvSpPr/>
          <p:nvPr/>
        </p:nvSpPr>
        <p:spPr>
          <a:xfrm>
            <a:off x="6278880" y="4450080"/>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50" name="Shape 48"/>
          <p:cNvSpPr/>
          <p:nvPr/>
        </p:nvSpPr>
        <p:spPr>
          <a:xfrm>
            <a:off x="7449312" y="4230624"/>
            <a:ext cx="4303776" cy="768096"/>
          </a:xfrm>
          <a:prstGeom prst="rect">
            <a:avLst/>
          </a:prstGeom>
          <a:solidFill>
            <a:srgbClr val="F0F7F8"/>
          </a:solidFill>
          <a:ln w="12700">
            <a:solidFill>
              <a:srgbClr val="CBD5E1"/>
            </a:solidFill>
            <a:prstDash val="solid"/>
          </a:ln>
        </p:spPr>
      </p:sp>
      <p:sp>
        <p:nvSpPr>
          <p:cNvPr id="51" name="Text 49"/>
          <p:cNvSpPr/>
          <p:nvPr/>
        </p:nvSpPr>
        <p:spPr>
          <a:xfrm>
            <a:off x="7546848" y="4230624"/>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Parliamentary caucuses; civil society accountability</a:t>
            </a:r>
            <a:endParaRPr lang="en-US" sz="1400" dirty="0"/>
          </a:p>
        </p:txBody>
      </p:sp>
      <p:sp>
        <p:nvSpPr>
          <p:cNvPr id="52" name="Shape 50"/>
          <p:cNvSpPr/>
          <p:nvPr/>
        </p:nvSpPr>
        <p:spPr>
          <a:xfrm>
            <a:off x="463296" y="5035296"/>
            <a:ext cx="4267200" cy="768096"/>
          </a:xfrm>
          <a:prstGeom prst="rect">
            <a:avLst/>
          </a:prstGeom>
          <a:solidFill>
            <a:srgbClr val="FFFFFF"/>
          </a:solidFill>
          <a:ln w="12700">
            <a:solidFill>
              <a:srgbClr val="CBD5E1"/>
            </a:solidFill>
            <a:prstDash val="solid"/>
          </a:ln>
        </p:spPr>
      </p:sp>
      <p:sp>
        <p:nvSpPr>
          <p:cNvPr id="53" name="Text 51"/>
          <p:cNvSpPr/>
          <p:nvPr/>
        </p:nvSpPr>
        <p:spPr>
          <a:xfrm>
            <a:off x="560832" y="5035296"/>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Exclusion of key populations</a:t>
            </a:r>
            <a:endParaRPr lang="en-US" sz="1400" dirty="0"/>
          </a:p>
        </p:txBody>
      </p:sp>
      <p:sp>
        <p:nvSpPr>
          <p:cNvPr id="54" name="Shape 52"/>
          <p:cNvSpPr/>
          <p:nvPr/>
        </p:nvSpPr>
        <p:spPr>
          <a:xfrm>
            <a:off x="4742688" y="5035296"/>
            <a:ext cx="1463040" cy="768096"/>
          </a:xfrm>
          <a:prstGeom prst="rect">
            <a:avLst/>
          </a:prstGeom>
          <a:solidFill>
            <a:srgbClr val="FFFFFF"/>
          </a:solidFill>
          <a:ln w="12700">
            <a:solidFill>
              <a:srgbClr val="CBD5E1"/>
            </a:solidFill>
            <a:prstDash val="solid"/>
          </a:ln>
        </p:spPr>
      </p:sp>
      <p:sp>
        <p:nvSpPr>
          <p:cNvPr id="55" name="Shape 53"/>
          <p:cNvSpPr/>
          <p:nvPr/>
        </p:nvSpPr>
        <p:spPr>
          <a:xfrm>
            <a:off x="4925568" y="5254752"/>
            <a:ext cx="1097280" cy="341376"/>
          </a:xfrm>
          <a:prstGeom prst="rect">
            <a:avLst/>
          </a:prstGeom>
          <a:solidFill>
            <a:srgbClr val="C1121F"/>
          </a:solidFill>
          <a:ln w="12700">
            <a:solidFill>
              <a:srgbClr val="C1121F"/>
            </a:solidFill>
            <a:prstDash val="solid"/>
          </a:ln>
        </p:spPr>
      </p:sp>
      <p:sp>
        <p:nvSpPr>
          <p:cNvPr id="56" name="Text 54"/>
          <p:cNvSpPr/>
          <p:nvPr/>
        </p:nvSpPr>
        <p:spPr>
          <a:xfrm>
            <a:off x="4925568" y="5254752"/>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57" name="Shape 55"/>
          <p:cNvSpPr/>
          <p:nvPr/>
        </p:nvSpPr>
        <p:spPr>
          <a:xfrm>
            <a:off x="6217920" y="5035296"/>
            <a:ext cx="1219200" cy="768096"/>
          </a:xfrm>
          <a:prstGeom prst="rect">
            <a:avLst/>
          </a:prstGeom>
          <a:solidFill>
            <a:srgbClr val="FFFFFF"/>
          </a:solidFill>
          <a:ln w="12700">
            <a:solidFill>
              <a:srgbClr val="CBD5E1"/>
            </a:solidFill>
            <a:prstDash val="solid"/>
          </a:ln>
        </p:spPr>
      </p:sp>
      <p:sp>
        <p:nvSpPr>
          <p:cNvPr id="58" name="Shape 56"/>
          <p:cNvSpPr/>
          <p:nvPr/>
        </p:nvSpPr>
        <p:spPr>
          <a:xfrm>
            <a:off x="6278880" y="5254752"/>
            <a:ext cx="1036320" cy="341376"/>
          </a:xfrm>
          <a:prstGeom prst="rect">
            <a:avLst/>
          </a:prstGeom>
          <a:solidFill>
            <a:srgbClr val="E76F51"/>
          </a:solidFill>
          <a:ln w="12700">
            <a:solidFill>
              <a:srgbClr val="E76F51"/>
            </a:solidFill>
            <a:prstDash val="solid"/>
          </a:ln>
        </p:spPr>
      </p:sp>
      <p:sp>
        <p:nvSpPr>
          <p:cNvPr id="59" name="Text 57"/>
          <p:cNvSpPr/>
          <p:nvPr/>
        </p:nvSpPr>
        <p:spPr>
          <a:xfrm>
            <a:off x="6278880" y="5254752"/>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HIGH</a:t>
            </a:r>
            <a:endParaRPr lang="en-US" sz="1333" dirty="0"/>
          </a:p>
        </p:txBody>
      </p:sp>
      <p:sp>
        <p:nvSpPr>
          <p:cNvPr id="60" name="Shape 58"/>
          <p:cNvSpPr/>
          <p:nvPr/>
        </p:nvSpPr>
        <p:spPr>
          <a:xfrm>
            <a:off x="7449312" y="5035296"/>
            <a:ext cx="4303776" cy="768096"/>
          </a:xfrm>
          <a:prstGeom prst="rect">
            <a:avLst/>
          </a:prstGeom>
          <a:solidFill>
            <a:srgbClr val="FFFFFF"/>
          </a:solidFill>
          <a:ln w="12700">
            <a:solidFill>
              <a:srgbClr val="CBD5E1"/>
            </a:solidFill>
            <a:prstDash val="solid"/>
          </a:ln>
        </p:spPr>
      </p:sp>
      <p:sp>
        <p:nvSpPr>
          <p:cNvPr id="61" name="Text 59"/>
          <p:cNvSpPr/>
          <p:nvPr/>
        </p:nvSpPr>
        <p:spPr>
          <a:xfrm>
            <a:off x="7546848" y="5035296"/>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Explicit benefit package inclusion; legal protections</a:t>
            </a:r>
            <a:endParaRPr lang="en-US" sz="1400" dirty="0"/>
          </a:p>
        </p:txBody>
      </p:sp>
      <p:sp>
        <p:nvSpPr>
          <p:cNvPr id="62" name="Shape 60"/>
          <p:cNvSpPr/>
          <p:nvPr/>
        </p:nvSpPr>
        <p:spPr>
          <a:xfrm>
            <a:off x="463296" y="5839968"/>
            <a:ext cx="4267200" cy="768096"/>
          </a:xfrm>
          <a:prstGeom prst="rect">
            <a:avLst/>
          </a:prstGeom>
          <a:solidFill>
            <a:srgbClr val="F0F7F8"/>
          </a:solidFill>
          <a:ln w="12700">
            <a:solidFill>
              <a:srgbClr val="CBD5E1"/>
            </a:solidFill>
            <a:prstDash val="solid"/>
          </a:ln>
        </p:spPr>
      </p:sp>
      <p:sp>
        <p:nvSpPr>
          <p:cNvPr id="63" name="Text 61"/>
          <p:cNvSpPr/>
          <p:nvPr/>
        </p:nvSpPr>
        <p:spPr>
          <a:xfrm>
            <a:off x="560832" y="5839968"/>
            <a:ext cx="408432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Data system gaps after PEPFAR handover</a:t>
            </a:r>
            <a:endParaRPr lang="en-US" sz="1400" dirty="0"/>
          </a:p>
        </p:txBody>
      </p:sp>
      <p:sp>
        <p:nvSpPr>
          <p:cNvPr id="64" name="Shape 62"/>
          <p:cNvSpPr/>
          <p:nvPr/>
        </p:nvSpPr>
        <p:spPr>
          <a:xfrm>
            <a:off x="4742688" y="5839968"/>
            <a:ext cx="1463040" cy="768096"/>
          </a:xfrm>
          <a:prstGeom prst="rect">
            <a:avLst/>
          </a:prstGeom>
          <a:solidFill>
            <a:srgbClr val="F0F7F8"/>
          </a:solidFill>
          <a:ln w="12700">
            <a:solidFill>
              <a:srgbClr val="CBD5E1"/>
            </a:solidFill>
            <a:prstDash val="solid"/>
          </a:ln>
        </p:spPr>
      </p:sp>
      <p:sp>
        <p:nvSpPr>
          <p:cNvPr id="65" name="Shape 63"/>
          <p:cNvSpPr/>
          <p:nvPr/>
        </p:nvSpPr>
        <p:spPr>
          <a:xfrm>
            <a:off x="4925568" y="6059424"/>
            <a:ext cx="1097280" cy="341376"/>
          </a:xfrm>
          <a:prstGeom prst="rect">
            <a:avLst/>
          </a:prstGeom>
          <a:solidFill>
            <a:srgbClr val="F4A261"/>
          </a:solidFill>
          <a:ln w="12700">
            <a:solidFill>
              <a:srgbClr val="F4A261"/>
            </a:solidFill>
            <a:prstDash val="solid"/>
          </a:ln>
        </p:spPr>
      </p:sp>
      <p:sp>
        <p:nvSpPr>
          <p:cNvPr id="66" name="Text 64"/>
          <p:cNvSpPr/>
          <p:nvPr/>
        </p:nvSpPr>
        <p:spPr>
          <a:xfrm>
            <a:off x="4925568" y="6059424"/>
            <a:ext cx="109728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MEDIUM</a:t>
            </a:r>
            <a:endParaRPr lang="en-US" sz="1333" dirty="0"/>
          </a:p>
        </p:txBody>
      </p:sp>
      <p:sp>
        <p:nvSpPr>
          <p:cNvPr id="67" name="Shape 65"/>
          <p:cNvSpPr/>
          <p:nvPr/>
        </p:nvSpPr>
        <p:spPr>
          <a:xfrm>
            <a:off x="6217920" y="5839968"/>
            <a:ext cx="1219200" cy="768096"/>
          </a:xfrm>
          <a:prstGeom prst="rect">
            <a:avLst/>
          </a:prstGeom>
          <a:solidFill>
            <a:srgbClr val="F0F7F8"/>
          </a:solidFill>
          <a:ln w="12700">
            <a:solidFill>
              <a:srgbClr val="CBD5E1"/>
            </a:solidFill>
            <a:prstDash val="solid"/>
          </a:ln>
        </p:spPr>
      </p:sp>
      <p:sp>
        <p:nvSpPr>
          <p:cNvPr id="68" name="Shape 66"/>
          <p:cNvSpPr/>
          <p:nvPr/>
        </p:nvSpPr>
        <p:spPr>
          <a:xfrm>
            <a:off x="6278880" y="6059424"/>
            <a:ext cx="1036320" cy="341376"/>
          </a:xfrm>
          <a:prstGeom prst="rect">
            <a:avLst/>
          </a:prstGeom>
          <a:solidFill>
            <a:srgbClr val="F4A261"/>
          </a:solidFill>
          <a:ln w="12700">
            <a:solidFill>
              <a:srgbClr val="F4A261"/>
            </a:solidFill>
            <a:prstDash val="solid"/>
          </a:ln>
        </p:spPr>
      </p:sp>
      <p:sp>
        <p:nvSpPr>
          <p:cNvPr id="69" name="Text 67"/>
          <p:cNvSpPr/>
          <p:nvPr/>
        </p:nvSpPr>
        <p:spPr>
          <a:xfrm>
            <a:off x="6278880" y="6059424"/>
            <a:ext cx="1036320" cy="341376"/>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MEDIUM</a:t>
            </a:r>
            <a:endParaRPr lang="en-US" sz="1333" dirty="0"/>
          </a:p>
        </p:txBody>
      </p:sp>
      <p:sp>
        <p:nvSpPr>
          <p:cNvPr id="70" name="Shape 68"/>
          <p:cNvSpPr/>
          <p:nvPr/>
        </p:nvSpPr>
        <p:spPr>
          <a:xfrm>
            <a:off x="7449312" y="5839968"/>
            <a:ext cx="4303776" cy="768096"/>
          </a:xfrm>
          <a:prstGeom prst="rect">
            <a:avLst/>
          </a:prstGeom>
          <a:solidFill>
            <a:srgbClr val="F0F7F8"/>
          </a:solidFill>
          <a:ln w="12700">
            <a:solidFill>
              <a:srgbClr val="CBD5E1"/>
            </a:solidFill>
            <a:prstDash val="solid"/>
          </a:ln>
        </p:spPr>
      </p:sp>
      <p:sp>
        <p:nvSpPr>
          <p:cNvPr id="71" name="Text 69"/>
          <p:cNvSpPr/>
          <p:nvPr/>
        </p:nvSpPr>
        <p:spPr>
          <a:xfrm>
            <a:off x="7546848" y="5839968"/>
            <a:ext cx="4632960" cy="768096"/>
          </a:xfrm>
          <a:prstGeom prst="rect">
            <a:avLst/>
          </a:prstGeom>
          <a:noFill/>
          <a:ln/>
        </p:spPr>
        <p:txBody>
          <a:bodyPr wrap="square" lIns="0" tIns="0" rIns="0" bIns="0" rtlCol="0" anchor="ctr"/>
          <a:lstStyle/>
          <a:p>
            <a:r>
              <a:rPr lang="en-US" sz="1400" dirty="0">
                <a:solidFill>
                  <a:srgbClr val="4A6274"/>
                </a:solidFill>
                <a:latin typeface="Calibri" pitchFamily="34" charset="0"/>
                <a:ea typeface="Calibri" pitchFamily="34" charset="-122"/>
                <a:cs typeface="Calibri" pitchFamily="34" charset="-120"/>
              </a:rPr>
              <a:t>Open-source HMIS (DHIS2); local tech capacity building</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889501" y="476661"/>
            <a:ext cx="9440091"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The Zambia Minimum Package</a:t>
            </a:r>
          </a:p>
          <a:p>
            <a:pPr algn="ctr"/>
            <a:r>
              <a:rPr lang="en-US" sz="2800" dirty="0">
                <a:solidFill>
                  <a:schemeClr val="tx2"/>
                </a:solidFill>
                <a:latin typeface="Century Gothic" panose="020B0502020202020204" pitchFamily="34" charset="0"/>
                <a:ea typeface="Calibri" pitchFamily="34" charset="-122"/>
                <a:cs typeface="Calibri" pitchFamily="34" charset="-120"/>
              </a:rPr>
              <a:t>Program prioritization and moving towards efficiencies </a:t>
            </a:r>
          </a:p>
          <a:p>
            <a:pPr algn="ctr"/>
            <a:endParaRPr lang="en-US" sz="3600" dirty="0">
              <a:solidFill>
                <a:schemeClr val="tx2"/>
              </a:solidFill>
              <a:latin typeface="Century Gothic" panose="020B0502020202020204" pitchFamily="34" charset="0"/>
              <a:ea typeface="Calibri" pitchFamily="34" charset="-122"/>
              <a:cs typeface="Calibri" pitchFamily="34" charset="-120"/>
            </a:endParaRPr>
          </a:p>
        </p:txBody>
      </p:sp>
      <p:sp>
        <p:nvSpPr>
          <p:cNvPr id="4" name="Shape 2"/>
          <p:cNvSpPr/>
          <p:nvPr/>
        </p:nvSpPr>
        <p:spPr>
          <a:xfrm>
            <a:off x="6455662" y="1348940"/>
            <a:ext cx="5647275" cy="1488064"/>
          </a:xfrm>
          <a:prstGeom prst="roundRect">
            <a:avLst>
              <a:gd name="adj" fmla="val 6742"/>
            </a:avLst>
          </a:prstGeom>
          <a:solidFill>
            <a:srgbClr val="0B4A48"/>
          </a:solidFill>
          <a:ln/>
          <a:effectLst>
            <a:outerShdw blurRad="101600" dist="38100" dir="2700000" algn="bl" rotWithShape="0">
              <a:srgbClr val="000000">
                <a:alpha val="12000"/>
              </a:srgbClr>
            </a:outerShdw>
          </a:effectLst>
        </p:spPr>
      </p:sp>
      <p:sp>
        <p:nvSpPr>
          <p:cNvPr id="5" name="Shape 3"/>
          <p:cNvSpPr/>
          <p:nvPr/>
        </p:nvSpPr>
        <p:spPr>
          <a:xfrm>
            <a:off x="6764158" y="1408151"/>
            <a:ext cx="597408" cy="577784"/>
          </a:xfrm>
          <a:prstGeom prst="ellipse">
            <a:avLst/>
          </a:prstGeom>
          <a:solidFill>
            <a:schemeClr val="tx2">
              <a:lumMod val="60000"/>
              <a:lumOff val="40000"/>
            </a:schemeClr>
          </a:solidFill>
          <a:ln/>
        </p:spPr>
      </p:sp>
      <p:pic>
        <p:nvPicPr>
          <p:cNvPr id="6" name="Image 0" descr="preencoded.png"/>
          <p:cNvPicPr>
            <a:picLocks noChangeAspect="1"/>
          </p:cNvPicPr>
          <p:nvPr/>
        </p:nvPicPr>
        <p:blipFill>
          <a:blip r:embed="rId3"/>
          <a:stretch>
            <a:fillRect/>
          </a:stretch>
        </p:blipFill>
        <p:spPr>
          <a:xfrm>
            <a:off x="6889910" y="1523324"/>
            <a:ext cx="323358" cy="323358"/>
          </a:xfrm>
          <a:prstGeom prst="rect">
            <a:avLst/>
          </a:prstGeom>
        </p:spPr>
      </p:pic>
      <p:sp>
        <p:nvSpPr>
          <p:cNvPr id="7" name="Text 4"/>
          <p:cNvSpPr/>
          <p:nvPr/>
        </p:nvSpPr>
        <p:spPr>
          <a:xfrm>
            <a:off x="7953339" y="1388412"/>
            <a:ext cx="4023360" cy="463296"/>
          </a:xfrm>
          <a:prstGeom prst="rect">
            <a:avLst/>
          </a:prstGeom>
          <a:noFill/>
          <a:ln/>
        </p:spPr>
        <p:txBody>
          <a:bodyPr wrap="square" lIns="0" tIns="0" rIns="0" bIns="0" rtlCol="0" anchor="ctr"/>
          <a:lstStyle/>
          <a:p>
            <a:r>
              <a:rPr lang="en-US" sz="1867" b="1" dirty="0">
                <a:solidFill>
                  <a:schemeClr val="tx2">
                    <a:lumMod val="60000"/>
                    <a:lumOff val="40000"/>
                  </a:schemeClr>
                </a:solidFill>
                <a:latin typeface="Calibri" pitchFamily="34" charset="0"/>
                <a:ea typeface="Calibri" pitchFamily="34" charset="-122"/>
                <a:cs typeface="Calibri" pitchFamily="34" charset="-120"/>
              </a:rPr>
              <a:t>1.  Harmonisation</a:t>
            </a:r>
            <a:endParaRPr lang="en-US" sz="1867" dirty="0">
              <a:solidFill>
                <a:schemeClr val="tx2">
                  <a:lumMod val="60000"/>
                  <a:lumOff val="40000"/>
                </a:schemeClr>
              </a:solidFill>
            </a:endParaRPr>
          </a:p>
        </p:txBody>
      </p:sp>
      <p:sp>
        <p:nvSpPr>
          <p:cNvPr id="8" name="Text 5"/>
          <p:cNvSpPr/>
          <p:nvPr/>
        </p:nvSpPr>
        <p:spPr>
          <a:xfrm>
            <a:off x="6482423" y="1825073"/>
            <a:ext cx="5647275" cy="1072896"/>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600" dirty="0">
                <a:solidFill>
                  <a:schemeClr val="bg1"/>
                </a:solidFill>
                <a:latin typeface="Calibri" pitchFamily="34" charset="0"/>
                <a:ea typeface="Calibri" pitchFamily="34" charset="-122"/>
                <a:cs typeface="Calibri" pitchFamily="34" charset="-120"/>
              </a:rPr>
              <a:t>2,885 facilities provide HIV services with a minimum package ensuring  consistency in services</a:t>
            </a:r>
            <a:endParaRPr lang="en-US" sz="1600" dirty="0">
              <a:solidFill>
                <a:schemeClr val="bg1"/>
              </a:solidFill>
            </a:endParaRPr>
          </a:p>
        </p:txBody>
      </p:sp>
      <p:sp>
        <p:nvSpPr>
          <p:cNvPr id="9" name="Shape 6"/>
          <p:cNvSpPr/>
          <p:nvPr/>
        </p:nvSpPr>
        <p:spPr>
          <a:xfrm>
            <a:off x="6455662" y="2918650"/>
            <a:ext cx="5620514" cy="1433894"/>
          </a:xfrm>
          <a:prstGeom prst="roundRect">
            <a:avLst>
              <a:gd name="adj" fmla="val 6742"/>
            </a:avLst>
          </a:prstGeom>
          <a:solidFill>
            <a:srgbClr val="0B4A48"/>
          </a:solidFill>
          <a:ln/>
          <a:effectLst>
            <a:outerShdw blurRad="101600" dist="38100" dir="2700000" algn="bl" rotWithShape="0">
              <a:srgbClr val="000000">
                <a:alpha val="12000"/>
              </a:srgbClr>
            </a:outerShdw>
          </a:effectLst>
        </p:spPr>
      </p:sp>
      <p:sp>
        <p:nvSpPr>
          <p:cNvPr id="10" name="Shape 7"/>
          <p:cNvSpPr/>
          <p:nvPr/>
        </p:nvSpPr>
        <p:spPr>
          <a:xfrm>
            <a:off x="6714744" y="3064954"/>
            <a:ext cx="616802" cy="496019"/>
          </a:xfrm>
          <a:prstGeom prst="ellipse">
            <a:avLst/>
          </a:prstGeom>
          <a:solidFill>
            <a:srgbClr val="D97706"/>
          </a:solidFill>
          <a:ln/>
        </p:spPr>
      </p:sp>
      <p:pic>
        <p:nvPicPr>
          <p:cNvPr id="11" name="Image 1" descr="preencoded.png"/>
          <p:cNvPicPr>
            <a:picLocks noChangeAspect="1"/>
          </p:cNvPicPr>
          <p:nvPr/>
        </p:nvPicPr>
        <p:blipFill>
          <a:blip r:embed="rId4"/>
          <a:stretch>
            <a:fillRect/>
          </a:stretch>
        </p:blipFill>
        <p:spPr>
          <a:xfrm>
            <a:off x="6879713" y="3085074"/>
            <a:ext cx="292608" cy="487680"/>
          </a:xfrm>
          <a:prstGeom prst="rect">
            <a:avLst/>
          </a:prstGeom>
        </p:spPr>
      </p:pic>
      <p:sp>
        <p:nvSpPr>
          <p:cNvPr id="12" name="Text 8"/>
          <p:cNvSpPr/>
          <p:nvPr/>
        </p:nvSpPr>
        <p:spPr>
          <a:xfrm>
            <a:off x="7953339" y="3032348"/>
            <a:ext cx="4023360" cy="463296"/>
          </a:xfrm>
          <a:prstGeom prst="rect">
            <a:avLst/>
          </a:prstGeom>
          <a:noFill/>
          <a:ln/>
        </p:spPr>
        <p:txBody>
          <a:bodyPr wrap="square" lIns="0" tIns="0" rIns="0" bIns="0" rtlCol="0" anchor="ctr"/>
          <a:lstStyle/>
          <a:p>
            <a:r>
              <a:rPr lang="en-US" sz="1867" b="1" dirty="0">
                <a:solidFill>
                  <a:srgbClr val="D97706"/>
                </a:solidFill>
                <a:latin typeface="Calibri" pitchFamily="34" charset="0"/>
                <a:ea typeface="Calibri" pitchFamily="34" charset="-122"/>
                <a:cs typeface="Calibri" pitchFamily="34" charset="-120"/>
              </a:rPr>
              <a:t>2.  Affordability</a:t>
            </a:r>
            <a:endParaRPr lang="en-US" sz="1867" dirty="0"/>
          </a:p>
        </p:txBody>
      </p:sp>
      <p:sp>
        <p:nvSpPr>
          <p:cNvPr id="13" name="Text 9"/>
          <p:cNvSpPr/>
          <p:nvPr/>
        </p:nvSpPr>
        <p:spPr>
          <a:xfrm>
            <a:off x="6482423" y="3456944"/>
            <a:ext cx="5736335" cy="1072896"/>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600" dirty="0">
                <a:solidFill>
                  <a:schemeClr val="bg1"/>
                </a:solidFill>
                <a:latin typeface="Calibri" pitchFamily="34" charset="0"/>
                <a:ea typeface="Calibri" pitchFamily="34" charset="-122"/>
                <a:cs typeface="Calibri" pitchFamily="34" charset="-120"/>
              </a:rPr>
              <a:t>The package is designed to be sustainable on domestic resources under reduced donor support </a:t>
            </a:r>
          </a:p>
        </p:txBody>
      </p:sp>
      <p:sp>
        <p:nvSpPr>
          <p:cNvPr id="14" name="Shape 10"/>
          <p:cNvSpPr/>
          <p:nvPr/>
        </p:nvSpPr>
        <p:spPr>
          <a:xfrm>
            <a:off x="6443647" y="4401829"/>
            <a:ext cx="5632529" cy="1105214"/>
          </a:xfrm>
          <a:prstGeom prst="roundRect">
            <a:avLst>
              <a:gd name="adj" fmla="val 6742"/>
            </a:avLst>
          </a:prstGeom>
          <a:solidFill>
            <a:srgbClr val="0B4A48"/>
          </a:solidFill>
          <a:ln/>
          <a:effectLst>
            <a:outerShdw blurRad="101600" dist="38100" dir="2700000" algn="bl" rotWithShape="0">
              <a:srgbClr val="000000">
                <a:alpha val="12000"/>
              </a:srgbClr>
            </a:outerShdw>
          </a:effectLst>
        </p:spPr>
      </p:sp>
      <p:sp>
        <p:nvSpPr>
          <p:cNvPr id="15" name="Shape 11"/>
          <p:cNvSpPr/>
          <p:nvPr/>
        </p:nvSpPr>
        <p:spPr>
          <a:xfrm>
            <a:off x="6714744" y="4476417"/>
            <a:ext cx="597408" cy="524699"/>
          </a:xfrm>
          <a:prstGeom prst="ellipse">
            <a:avLst/>
          </a:prstGeom>
          <a:solidFill>
            <a:srgbClr val="0D9488"/>
          </a:solidFill>
          <a:ln/>
        </p:spPr>
      </p:sp>
      <p:pic>
        <p:nvPicPr>
          <p:cNvPr id="16" name="Image 2" descr="preencoded.png"/>
          <p:cNvPicPr>
            <a:picLocks noChangeAspect="1"/>
          </p:cNvPicPr>
          <p:nvPr/>
        </p:nvPicPr>
        <p:blipFill>
          <a:blip r:embed="rId5"/>
          <a:stretch>
            <a:fillRect/>
          </a:stretch>
        </p:blipFill>
        <p:spPr>
          <a:xfrm>
            <a:off x="6834236" y="4555420"/>
            <a:ext cx="358423" cy="366691"/>
          </a:xfrm>
          <a:prstGeom prst="rect">
            <a:avLst/>
          </a:prstGeom>
        </p:spPr>
      </p:pic>
      <p:sp>
        <p:nvSpPr>
          <p:cNvPr id="17" name="Text 12"/>
          <p:cNvSpPr/>
          <p:nvPr/>
        </p:nvSpPr>
        <p:spPr>
          <a:xfrm>
            <a:off x="8052816" y="4458534"/>
            <a:ext cx="4023360" cy="463296"/>
          </a:xfrm>
          <a:prstGeom prst="rect">
            <a:avLst/>
          </a:prstGeom>
          <a:noFill/>
          <a:ln/>
        </p:spPr>
        <p:txBody>
          <a:bodyPr wrap="square" lIns="0" tIns="0" rIns="0" bIns="0" rtlCol="0" anchor="ctr"/>
          <a:lstStyle/>
          <a:p>
            <a:r>
              <a:rPr lang="en-US" sz="1867" b="1" dirty="0">
                <a:solidFill>
                  <a:srgbClr val="0D9488"/>
                </a:solidFill>
                <a:latin typeface="Calibri" pitchFamily="34" charset="0"/>
                <a:ea typeface="Calibri" pitchFamily="34" charset="-122"/>
                <a:cs typeface="Calibri" pitchFamily="34" charset="-120"/>
              </a:rPr>
              <a:t>3.  Government  Ownership</a:t>
            </a:r>
            <a:endParaRPr lang="en-US" sz="1867" dirty="0"/>
          </a:p>
        </p:txBody>
      </p:sp>
      <p:sp>
        <p:nvSpPr>
          <p:cNvPr id="18" name="Text 13"/>
          <p:cNvSpPr/>
          <p:nvPr/>
        </p:nvSpPr>
        <p:spPr>
          <a:xfrm>
            <a:off x="6482422" y="4823014"/>
            <a:ext cx="5736336" cy="1072896"/>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600" dirty="0">
                <a:solidFill>
                  <a:schemeClr val="bg1"/>
                </a:solidFill>
                <a:latin typeface="Calibri" pitchFamily="34" charset="0"/>
                <a:ea typeface="Calibri" pitchFamily="34" charset="-122"/>
                <a:cs typeface="Calibri" pitchFamily="34" charset="-120"/>
              </a:rPr>
              <a:t>Shifts </a:t>
            </a:r>
            <a:r>
              <a:rPr lang="en-US" sz="1600" dirty="0" err="1">
                <a:solidFill>
                  <a:schemeClr val="bg1"/>
                </a:solidFill>
                <a:latin typeface="Calibri" pitchFamily="34" charset="0"/>
                <a:ea typeface="Calibri" pitchFamily="34" charset="-122"/>
                <a:cs typeface="Calibri" pitchFamily="34" charset="-120"/>
              </a:rPr>
              <a:t>programme</a:t>
            </a:r>
            <a:r>
              <a:rPr lang="en-US" sz="1600" dirty="0">
                <a:solidFill>
                  <a:schemeClr val="bg1"/>
                </a:solidFill>
                <a:latin typeface="Calibri" pitchFamily="34" charset="0"/>
                <a:ea typeface="Calibri" pitchFamily="34" charset="-122"/>
                <a:cs typeface="Calibri" pitchFamily="34" charset="-120"/>
              </a:rPr>
              <a:t> ownership and authority from donors to government</a:t>
            </a:r>
          </a:p>
          <a:p>
            <a:pPr marL="285750" indent="-285750">
              <a:buFont typeface="Arial" panose="020B0604020202020204" pitchFamily="34" charset="0"/>
              <a:buChar char="•"/>
            </a:pPr>
            <a:endParaRPr lang="en-US" sz="1600" dirty="0">
              <a:solidFill>
                <a:schemeClr val="bg1"/>
              </a:solidFill>
            </a:endParaRPr>
          </a:p>
        </p:txBody>
      </p:sp>
      <p:sp>
        <p:nvSpPr>
          <p:cNvPr id="19" name="Shape 14"/>
          <p:cNvSpPr/>
          <p:nvPr/>
        </p:nvSpPr>
        <p:spPr>
          <a:xfrm>
            <a:off x="6455664" y="5613554"/>
            <a:ext cx="5620512" cy="1238189"/>
          </a:xfrm>
          <a:prstGeom prst="roundRect">
            <a:avLst>
              <a:gd name="adj" fmla="val 6742"/>
            </a:avLst>
          </a:prstGeom>
          <a:solidFill>
            <a:srgbClr val="0B4A48"/>
          </a:solidFill>
          <a:ln/>
          <a:effectLst>
            <a:outerShdw blurRad="101600" dist="38100" dir="2700000" algn="bl" rotWithShape="0">
              <a:srgbClr val="000000">
                <a:alpha val="12000"/>
              </a:srgbClr>
            </a:outerShdw>
          </a:effectLst>
        </p:spPr>
      </p:sp>
      <p:sp>
        <p:nvSpPr>
          <p:cNvPr id="20" name="Shape 15"/>
          <p:cNvSpPr/>
          <p:nvPr/>
        </p:nvSpPr>
        <p:spPr>
          <a:xfrm>
            <a:off x="6778752" y="5650668"/>
            <a:ext cx="597408" cy="518483"/>
          </a:xfrm>
          <a:prstGeom prst="ellipse">
            <a:avLst/>
          </a:prstGeom>
          <a:solidFill>
            <a:srgbClr val="14B8A6"/>
          </a:solidFill>
          <a:ln/>
        </p:spPr>
      </p:sp>
      <p:pic>
        <p:nvPicPr>
          <p:cNvPr id="21" name="Image 3" descr="preencoded.png"/>
          <p:cNvPicPr>
            <a:picLocks noChangeAspect="1"/>
          </p:cNvPicPr>
          <p:nvPr/>
        </p:nvPicPr>
        <p:blipFill>
          <a:blip r:embed="rId6"/>
          <a:stretch>
            <a:fillRect/>
          </a:stretch>
        </p:blipFill>
        <p:spPr>
          <a:xfrm>
            <a:off x="6833616" y="5702566"/>
            <a:ext cx="487680" cy="408324"/>
          </a:xfrm>
          <a:prstGeom prst="rect">
            <a:avLst/>
          </a:prstGeom>
        </p:spPr>
      </p:pic>
      <p:sp>
        <p:nvSpPr>
          <p:cNvPr id="22" name="Text 16"/>
          <p:cNvSpPr/>
          <p:nvPr/>
        </p:nvSpPr>
        <p:spPr>
          <a:xfrm>
            <a:off x="7997952" y="5650897"/>
            <a:ext cx="4023360" cy="463296"/>
          </a:xfrm>
          <a:prstGeom prst="rect">
            <a:avLst/>
          </a:prstGeom>
          <a:noFill/>
          <a:ln/>
        </p:spPr>
        <p:txBody>
          <a:bodyPr wrap="square" lIns="0" tIns="0" rIns="0" bIns="0" rtlCol="0" anchor="ctr"/>
          <a:lstStyle/>
          <a:p>
            <a:r>
              <a:rPr lang="en-US" sz="1867" b="1" dirty="0">
                <a:solidFill>
                  <a:srgbClr val="14B8A6"/>
                </a:solidFill>
                <a:latin typeface="Calibri" pitchFamily="34" charset="0"/>
                <a:ea typeface="Calibri" pitchFamily="34" charset="-122"/>
                <a:cs typeface="Calibri" pitchFamily="34" charset="-120"/>
              </a:rPr>
              <a:t>4.  Quality Benchmark</a:t>
            </a:r>
            <a:endParaRPr lang="en-US" sz="1867" dirty="0"/>
          </a:p>
        </p:txBody>
      </p:sp>
      <p:sp>
        <p:nvSpPr>
          <p:cNvPr id="23" name="Text 17"/>
          <p:cNvSpPr/>
          <p:nvPr/>
        </p:nvSpPr>
        <p:spPr>
          <a:xfrm>
            <a:off x="6482422" y="5906728"/>
            <a:ext cx="5620512" cy="1072896"/>
          </a:xfrm>
          <a:prstGeom prst="rect">
            <a:avLst/>
          </a:prstGeom>
          <a:noFill/>
          <a:ln/>
        </p:spPr>
        <p:txBody>
          <a:bodyPr wrap="square" lIns="0" tIns="0" rIns="0" bIns="0" rtlCol="0" anchor="ctr"/>
          <a:lstStyle/>
          <a:p>
            <a:pPr marL="285750" indent="-285750" algn="ctr">
              <a:buFont typeface="Arial" panose="020B0604020202020204" pitchFamily="34" charset="0"/>
              <a:buChar char="•"/>
            </a:pPr>
            <a:r>
              <a:rPr lang="en-US" sz="1600" dirty="0">
                <a:solidFill>
                  <a:schemeClr val="bg1"/>
                </a:solidFill>
                <a:latin typeface="Calibri" pitchFamily="34" charset="0"/>
                <a:ea typeface="Calibri" pitchFamily="34" charset="-122"/>
                <a:cs typeface="Calibri" pitchFamily="34" charset="-120"/>
              </a:rPr>
              <a:t>Rates accountability for service delivery and enables performance management at national scale</a:t>
            </a:r>
            <a:endParaRPr lang="en-US" sz="1600" dirty="0">
              <a:solidFill>
                <a:schemeClr val="bg1"/>
              </a:solidFill>
            </a:endParaRPr>
          </a:p>
        </p:txBody>
      </p:sp>
      <p:pic>
        <p:nvPicPr>
          <p:cNvPr id="2" name="Picture Placeholder 4">
            <a:extLst>
              <a:ext uri="{FF2B5EF4-FFF2-40B4-BE49-F238E27FC236}">
                <a16:creationId xmlns:a16="http://schemas.microsoft.com/office/drawing/2014/main" id="{6C8F4BBB-80C1-A8D5-21F7-F9B58C0F67D5}"/>
              </a:ext>
            </a:extLst>
          </p:cNvPr>
          <p:cNvPicPr>
            <a:picLocks noChangeAspect="1"/>
          </p:cNvPicPr>
          <p:nvPr/>
        </p:nvPicPr>
        <p:blipFill>
          <a:blip r:embed="rId7">
            <a:extLst>
              <a:ext uri="{28A0092B-C50C-407E-A947-70E740481C1C}">
                <a14:useLocalDpi xmlns:a14="http://schemas.microsoft.com/office/drawing/2010/main" val="0"/>
              </a:ext>
            </a:extLst>
          </a:blip>
          <a:srcRect t="2486" b="2486"/>
          <a:stretch>
            <a:fillRect/>
          </a:stretch>
        </p:blipFill>
        <p:spPr>
          <a:xfrm>
            <a:off x="428877" y="1620060"/>
            <a:ext cx="3584529" cy="5288280"/>
          </a:xfrm>
          <a:prstGeom prst="rect">
            <a:avLst/>
          </a:prstGeom>
        </p:spPr>
      </p:pic>
      <p:sp>
        <p:nvSpPr>
          <p:cNvPr id="24" name="Text 3">
            <a:extLst>
              <a:ext uri="{FF2B5EF4-FFF2-40B4-BE49-F238E27FC236}">
                <a16:creationId xmlns:a16="http://schemas.microsoft.com/office/drawing/2014/main" id="{71CEA48A-1824-9068-528D-AA3CA0C40ECD}"/>
              </a:ext>
            </a:extLst>
          </p:cNvPr>
          <p:cNvSpPr/>
          <p:nvPr/>
        </p:nvSpPr>
        <p:spPr>
          <a:xfrm>
            <a:off x="4013406" y="2617908"/>
            <a:ext cx="2415495" cy="2670372"/>
          </a:xfrm>
          <a:prstGeom prst="rect">
            <a:avLst/>
          </a:prstGeom>
          <a:solidFill>
            <a:schemeClr val="tx2"/>
          </a:solidFill>
          <a:ln/>
        </p:spPr>
        <p:txBody>
          <a:bodyPr wrap="square" lIns="0" tIns="0" rIns="0" bIns="0" rtlCol="0" anchor="ctr"/>
          <a:lstStyle/>
          <a:p>
            <a:pPr algn="ctr"/>
            <a:r>
              <a:rPr lang="en-US" sz="2000" i="1" dirty="0">
                <a:solidFill>
                  <a:srgbClr val="FFFFFF"/>
                </a:solidFill>
                <a:latin typeface="Calibri" pitchFamily="34" charset="0"/>
                <a:ea typeface="Calibri" pitchFamily="34" charset="-122"/>
                <a:cs typeface="Calibri" pitchFamily="34" charset="-120"/>
              </a:rPr>
              <a:t>A national blueprint for harmonised, sustainable,</a:t>
            </a:r>
            <a:endParaRPr lang="en-US" sz="2000" dirty="0"/>
          </a:p>
          <a:p>
            <a:pPr algn="ctr"/>
            <a:r>
              <a:rPr lang="en-US" sz="2000" i="1" dirty="0">
                <a:solidFill>
                  <a:srgbClr val="FFFFFF"/>
                </a:solidFill>
                <a:latin typeface="Calibri" pitchFamily="34" charset="0"/>
                <a:ea typeface="Calibri" pitchFamily="34" charset="-122"/>
                <a:cs typeface="Calibri" pitchFamily="34" charset="-120"/>
              </a:rPr>
              <a:t>domestically-owned HIV service delivery</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877568" y="390144"/>
            <a:ext cx="10314432" cy="670560"/>
          </a:xfrm>
          <a:prstGeom prst="rect">
            <a:avLst/>
          </a:prstGeom>
          <a:noFill/>
          <a:ln/>
        </p:spPr>
        <p:txBody>
          <a:bodyPr wrap="square" lIns="0" tIns="0" rIns="0" bIns="0" rtlCol="0" anchor="ctr"/>
          <a:lstStyle/>
          <a:p>
            <a:r>
              <a:rPr lang="en-US" sz="3600" dirty="0">
                <a:solidFill>
                  <a:schemeClr val="tx2"/>
                </a:solidFill>
                <a:latin typeface="Century Gothic" panose="020B0502020202020204" pitchFamily="34" charset="0"/>
                <a:ea typeface="Calibri" pitchFamily="34" charset="-122"/>
                <a:cs typeface="Calibri" pitchFamily="34" charset="-120"/>
              </a:rPr>
              <a:t>What the Zambia Minimum Package covers</a:t>
            </a:r>
            <a:endParaRPr lang="en-US" sz="3600" dirty="0">
              <a:solidFill>
                <a:schemeClr val="tx2"/>
              </a:solidFill>
              <a:latin typeface="Century Gothic" panose="020B0502020202020204" pitchFamily="34" charset="0"/>
            </a:endParaRPr>
          </a:p>
        </p:txBody>
      </p:sp>
      <p:sp>
        <p:nvSpPr>
          <p:cNvPr id="4" name="Shape 2"/>
          <p:cNvSpPr/>
          <p:nvPr/>
        </p:nvSpPr>
        <p:spPr>
          <a:xfrm>
            <a:off x="621792" y="1670304"/>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5" name="Shape 3"/>
          <p:cNvSpPr/>
          <p:nvPr/>
        </p:nvSpPr>
        <p:spPr>
          <a:xfrm>
            <a:off x="1560576" y="1975104"/>
            <a:ext cx="755904" cy="755904"/>
          </a:xfrm>
          <a:prstGeom prst="ellipse">
            <a:avLst/>
          </a:prstGeom>
          <a:solidFill>
            <a:srgbClr val="0B6E6A"/>
          </a:solidFill>
          <a:ln/>
        </p:spPr>
      </p:sp>
      <p:pic>
        <p:nvPicPr>
          <p:cNvPr id="6" name="Image 0" descr="preencoded.png"/>
          <p:cNvPicPr>
            <a:picLocks noChangeAspect="1"/>
          </p:cNvPicPr>
          <p:nvPr/>
        </p:nvPicPr>
        <p:blipFill>
          <a:blip r:embed="rId3"/>
          <a:stretch>
            <a:fillRect/>
          </a:stretch>
        </p:blipFill>
        <p:spPr>
          <a:xfrm>
            <a:off x="1670304" y="2072640"/>
            <a:ext cx="536448" cy="536448"/>
          </a:xfrm>
          <a:prstGeom prst="rect">
            <a:avLst/>
          </a:prstGeom>
        </p:spPr>
      </p:pic>
      <p:sp>
        <p:nvSpPr>
          <p:cNvPr id="7" name="Text 4"/>
          <p:cNvSpPr/>
          <p:nvPr/>
        </p:nvSpPr>
        <p:spPr>
          <a:xfrm>
            <a:off x="755904" y="2767584"/>
            <a:ext cx="2438400" cy="463296"/>
          </a:xfrm>
          <a:prstGeom prst="rect">
            <a:avLst/>
          </a:prstGeom>
          <a:noFill/>
          <a:ln/>
        </p:spPr>
        <p:txBody>
          <a:bodyPr wrap="square" lIns="0" tIns="0" rIns="0" bIns="0" rtlCol="0" anchor="ctr"/>
          <a:lstStyle/>
          <a:p>
            <a:pPr algn="ctr"/>
            <a:r>
              <a:rPr lang="en-US" sz="2000" dirty="0">
                <a:solidFill>
                  <a:srgbClr val="0B6E6A"/>
                </a:solidFill>
                <a:latin typeface="Calibri" pitchFamily="34" charset="0"/>
                <a:ea typeface="Calibri" pitchFamily="34" charset="-122"/>
                <a:cs typeface="Calibri" pitchFamily="34" charset="-120"/>
              </a:rPr>
              <a:t>HIV Testing Services</a:t>
            </a:r>
            <a:endParaRPr lang="en-US" sz="2000" dirty="0"/>
          </a:p>
        </p:txBody>
      </p:sp>
      <p:sp>
        <p:nvSpPr>
          <p:cNvPr id="8" name="Text 5"/>
          <p:cNvSpPr/>
          <p:nvPr/>
        </p:nvSpPr>
        <p:spPr>
          <a:xfrm>
            <a:off x="719328" y="3255264"/>
            <a:ext cx="2462784"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Targeted, algorithm-driven testing protocols</a:t>
            </a:r>
            <a:endParaRPr lang="en-US" sz="1600" dirty="0"/>
          </a:p>
        </p:txBody>
      </p:sp>
      <p:sp>
        <p:nvSpPr>
          <p:cNvPr id="9" name="Shape 6"/>
          <p:cNvSpPr/>
          <p:nvPr/>
        </p:nvSpPr>
        <p:spPr>
          <a:xfrm>
            <a:off x="3490580" y="1761744"/>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0" name="Shape 7"/>
          <p:cNvSpPr/>
          <p:nvPr/>
        </p:nvSpPr>
        <p:spPr>
          <a:xfrm>
            <a:off x="4462272" y="1975104"/>
            <a:ext cx="755904" cy="755904"/>
          </a:xfrm>
          <a:prstGeom prst="ellipse">
            <a:avLst/>
          </a:prstGeom>
          <a:solidFill>
            <a:srgbClr val="0D9488"/>
          </a:solidFill>
          <a:ln/>
        </p:spPr>
      </p:sp>
      <p:pic>
        <p:nvPicPr>
          <p:cNvPr id="11" name="Image 1" descr="preencoded.png"/>
          <p:cNvPicPr>
            <a:picLocks noChangeAspect="1"/>
          </p:cNvPicPr>
          <p:nvPr/>
        </p:nvPicPr>
        <p:blipFill>
          <a:blip r:embed="rId4"/>
          <a:stretch>
            <a:fillRect/>
          </a:stretch>
        </p:blipFill>
        <p:spPr>
          <a:xfrm>
            <a:off x="4572000" y="2072640"/>
            <a:ext cx="536448" cy="536448"/>
          </a:xfrm>
          <a:prstGeom prst="rect">
            <a:avLst/>
          </a:prstGeom>
        </p:spPr>
      </p:pic>
      <p:sp>
        <p:nvSpPr>
          <p:cNvPr id="12" name="Text 8"/>
          <p:cNvSpPr/>
          <p:nvPr/>
        </p:nvSpPr>
        <p:spPr>
          <a:xfrm>
            <a:off x="3645408" y="2767584"/>
            <a:ext cx="2438400" cy="463296"/>
          </a:xfrm>
          <a:prstGeom prst="rect">
            <a:avLst/>
          </a:prstGeom>
          <a:noFill/>
          <a:ln/>
        </p:spPr>
        <p:txBody>
          <a:bodyPr wrap="square" lIns="0" tIns="0" rIns="0" bIns="0" rtlCol="0" anchor="ctr"/>
          <a:lstStyle/>
          <a:p>
            <a:pPr algn="ctr"/>
            <a:r>
              <a:rPr lang="en-US" sz="2000" dirty="0">
                <a:solidFill>
                  <a:srgbClr val="0D9488"/>
                </a:solidFill>
                <a:latin typeface="Calibri" pitchFamily="34" charset="0"/>
                <a:ea typeface="Calibri" pitchFamily="34" charset="-122"/>
                <a:cs typeface="Calibri" pitchFamily="34" charset="-120"/>
              </a:rPr>
              <a:t>HIV Prevention</a:t>
            </a:r>
            <a:endParaRPr lang="en-US" sz="2000" dirty="0"/>
          </a:p>
        </p:txBody>
      </p:sp>
      <p:sp>
        <p:nvSpPr>
          <p:cNvPr id="13" name="Text 9"/>
          <p:cNvSpPr/>
          <p:nvPr/>
        </p:nvSpPr>
        <p:spPr>
          <a:xfrm>
            <a:off x="3633216" y="3316224"/>
            <a:ext cx="2462784"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Biomedical, behavioural &amp; structural</a:t>
            </a:r>
            <a:endParaRPr lang="en-US" sz="1600" dirty="0"/>
          </a:p>
        </p:txBody>
      </p:sp>
      <p:sp>
        <p:nvSpPr>
          <p:cNvPr id="14" name="Shape 10"/>
          <p:cNvSpPr/>
          <p:nvPr/>
        </p:nvSpPr>
        <p:spPr>
          <a:xfrm>
            <a:off x="6412992" y="1750415"/>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5" name="Shape 11"/>
          <p:cNvSpPr/>
          <p:nvPr/>
        </p:nvSpPr>
        <p:spPr>
          <a:xfrm>
            <a:off x="7363968" y="1975104"/>
            <a:ext cx="755904" cy="755904"/>
          </a:xfrm>
          <a:prstGeom prst="ellipse">
            <a:avLst/>
          </a:prstGeom>
          <a:solidFill>
            <a:srgbClr val="D97706"/>
          </a:solidFill>
          <a:ln/>
        </p:spPr>
      </p:sp>
      <p:pic>
        <p:nvPicPr>
          <p:cNvPr id="16" name="Image 2" descr="preencoded.png"/>
          <p:cNvPicPr>
            <a:picLocks noChangeAspect="1"/>
          </p:cNvPicPr>
          <p:nvPr/>
        </p:nvPicPr>
        <p:blipFill>
          <a:blip r:embed="rId5"/>
          <a:stretch>
            <a:fillRect/>
          </a:stretch>
        </p:blipFill>
        <p:spPr>
          <a:xfrm>
            <a:off x="7473696" y="2072640"/>
            <a:ext cx="536448" cy="536448"/>
          </a:xfrm>
          <a:prstGeom prst="rect">
            <a:avLst/>
          </a:prstGeom>
        </p:spPr>
      </p:pic>
      <p:sp>
        <p:nvSpPr>
          <p:cNvPr id="17" name="Text 12"/>
          <p:cNvSpPr/>
          <p:nvPr/>
        </p:nvSpPr>
        <p:spPr>
          <a:xfrm>
            <a:off x="6547104" y="2810849"/>
            <a:ext cx="2438400" cy="463296"/>
          </a:xfrm>
          <a:prstGeom prst="rect">
            <a:avLst/>
          </a:prstGeom>
          <a:noFill/>
          <a:ln/>
        </p:spPr>
        <p:txBody>
          <a:bodyPr wrap="square" lIns="0" tIns="0" rIns="0" bIns="0" rtlCol="0" anchor="ctr"/>
          <a:lstStyle/>
          <a:p>
            <a:pPr algn="ctr"/>
            <a:r>
              <a:rPr lang="en-US" sz="2000" dirty="0">
                <a:solidFill>
                  <a:srgbClr val="D97706"/>
                </a:solidFill>
                <a:latin typeface="Calibri" pitchFamily="34" charset="0"/>
                <a:ea typeface="Calibri" pitchFamily="34" charset="-122"/>
                <a:cs typeface="Calibri" pitchFamily="34" charset="-120"/>
              </a:rPr>
              <a:t>PMTCT</a:t>
            </a:r>
            <a:endParaRPr lang="en-US" sz="2000" dirty="0"/>
          </a:p>
        </p:txBody>
      </p:sp>
      <p:sp>
        <p:nvSpPr>
          <p:cNvPr id="18" name="Text 13"/>
          <p:cNvSpPr/>
          <p:nvPr/>
        </p:nvSpPr>
        <p:spPr>
          <a:xfrm>
            <a:off x="6534912" y="3316224"/>
            <a:ext cx="2462784"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Full ANC-to-EID continuum</a:t>
            </a:r>
            <a:endParaRPr lang="en-US" sz="1600" dirty="0"/>
          </a:p>
        </p:txBody>
      </p:sp>
      <p:sp>
        <p:nvSpPr>
          <p:cNvPr id="19" name="Shape 14"/>
          <p:cNvSpPr/>
          <p:nvPr/>
        </p:nvSpPr>
        <p:spPr>
          <a:xfrm>
            <a:off x="9314688" y="1731264"/>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0" name="Shape 15"/>
          <p:cNvSpPr/>
          <p:nvPr/>
        </p:nvSpPr>
        <p:spPr>
          <a:xfrm>
            <a:off x="10265664" y="1975104"/>
            <a:ext cx="755904" cy="755904"/>
          </a:xfrm>
          <a:prstGeom prst="ellipse">
            <a:avLst/>
          </a:prstGeom>
          <a:solidFill>
            <a:srgbClr val="14B8A6"/>
          </a:solidFill>
          <a:ln/>
        </p:spPr>
      </p:sp>
      <p:pic>
        <p:nvPicPr>
          <p:cNvPr id="21" name="Image 3" descr="preencoded.png"/>
          <p:cNvPicPr>
            <a:picLocks noChangeAspect="1"/>
          </p:cNvPicPr>
          <p:nvPr/>
        </p:nvPicPr>
        <p:blipFill>
          <a:blip r:embed="rId6"/>
          <a:stretch>
            <a:fillRect/>
          </a:stretch>
        </p:blipFill>
        <p:spPr>
          <a:xfrm>
            <a:off x="10375392" y="2072640"/>
            <a:ext cx="536448" cy="536448"/>
          </a:xfrm>
          <a:prstGeom prst="rect">
            <a:avLst/>
          </a:prstGeom>
        </p:spPr>
      </p:pic>
      <p:sp>
        <p:nvSpPr>
          <p:cNvPr id="22" name="Text 16"/>
          <p:cNvSpPr/>
          <p:nvPr/>
        </p:nvSpPr>
        <p:spPr>
          <a:xfrm>
            <a:off x="9448800" y="2835179"/>
            <a:ext cx="2438400" cy="463296"/>
          </a:xfrm>
          <a:prstGeom prst="rect">
            <a:avLst/>
          </a:prstGeom>
          <a:noFill/>
          <a:ln/>
        </p:spPr>
        <p:txBody>
          <a:bodyPr wrap="square" lIns="0" tIns="0" rIns="0" bIns="0" rtlCol="0" anchor="ctr"/>
          <a:lstStyle/>
          <a:p>
            <a:pPr algn="ctr"/>
            <a:r>
              <a:rPr lang="en-US" sz="2000" dirty="0">
                <a:solidFill>
                  <a:srgbClr val="14B8A6"/>
                </a:solidFill>
                <a:latin typeface="Calibri" pitchFamily="34" charset="0"/>
                <a:ea typeface="Calibri" pitchFamily="34" charset="-122"/>
                <a:cs typeface="Calibri" pitchFamily="34" charset="-120"/>
              </a:rPr>
              <a:t>Treatment &amp; Care</a:t>
            </a:r>
            <a:endParaRPr lang="en-US" sz="2000" dirty="0"/>
          </a:p>
        </p:txBody>
      </p:sp>
      <p:sp>
        <p:nvSpPr>
          <p:cNvPr id="23" name="Text 17"/>
          <p:cNvSpPr/>
          <p:nvPr/>
        </p:nvSpPr>
        <p:spPr>
          <a:xfrm>
            <a:off x="9335404" y="3316224"/>
            <a:ext cx="2661524"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ART, DSD, OI, AHD, TB, STI, NCD</a:t>
            </a:r>
            <a:endParaRPr lang="en-US" sz="1600" dirty="0"/>
          </a:p>
        </p:txBody>
      </p:sp>
      <p:sp>
        <p:nvSpPr>
          <p:cNvPr id="24" name="Shape 18"/>
          <p:cNvSpPr/>
          <p:nvPr/>
        </p:nvSpPr>
        <p:spPr>
          <a:xfrm>
            <a:off x="621792" y="3948752"/>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5" name="Shape 19"/>
          <p:cNvSpPr/>
          <p:nvPr/>
        </p:nvSpPr>
        <p:spPr>
          <a:xfrm>
            <a:off x="1560576" y="4194048"/>
            <a:ext cx="755904" cy="755904"/>
          </a:xfrm>
          <a:prstGeom prst="ellipse">
            <a:avLst/>
          </a:prstGeom>
          <a:solidFill>
            <a:srgbClr val="1E3A5F"/>
          </a:solidFill>
          <a:ln/>
        </p:spPr>
      </p:sp>
      <p:pic>
        <p:nvPicPr>
          <p:cNvPr id="26" name="Image 4" descr="preencoded.png"/>
          <p:cNvPicPr>
            <a:picLocks noChangeAspect="1"/>
          </p:cNvPicPr>
          <p:nvPr/>
        </p:nvPicPr>
        <p:blipFill>
          <a:blip r:embed="rId7"/>
          <a:stretch>
            <a:fillRect/>
          </a:stretch>
        </p:blipFill>
        <p:spPr>
          <a:xfrm>
            <a:off x="1670304" y="4291584"/>
            <a:ext cx="536448" cy="536448"/>
          </a:xfrm>
          <a:prstGeom prst="rect">
            <a:avLst/>
          </a:prstGeom>
        </p:spPr>
      </p:pic>
      <p:sp>
        <p:nvSpPr>
          <p:cNvPr id="27" name="Text 20"/>
          <p:cNvSpPr/>
          <p:nvPr/>
        </p:nvSpPr>
        <p:spPr>
          <a:xfrm>
            <a:off x="625730" y="5032006"/>
            <a:ext cx="2609088" cy="463296"/>
          </a:xfrm>
          <a:prstGeom prst="rect">
            <a:avLst/>
          </a:prstGeom>
          <a:noFill/>
          <a:ln/>
        </p:spPr>
        <p:txBody>
          <a:bodyPr wrap="square" lIns="0" tIns="0" rIns="0" bIns="0" rtlCol="0" anchor="ctr"/>
          <a:lstStyle/>
          <a:p>
            <a:pPr algn="ctr"/>
            <a:r>
              <a:rPr lang="en-US" sz="2000" dirty="0">
                <a:solidFill>
                  <a:srgbClr val="1E3A5F"/>
                </a:solidFill>
                <a:latin typeface="Calibri" pitchFamily="34" charset="0"/>
                <a:ea typeface="Calibri" pitchFamily="34" charset="-122"/>
                <a:cs typeface="Calibri" pitchFamily="34" charset="-120"/>
              </a:rPr>
              <a:t>Monitoring &amp; Retention</a:t>
            </a:r>
            <a:endParaRPr lang="en-US" sz="2000" dirty="0"/>
          </a:p>
        </p:txBody>
      </p:sp>
      <p:sp>
        <p:nvSpPr>
          <p:cNvPr id="28" name="Text 21"/>
          <p:cNvSpPr/>
          <p:nvPr/>
        </p:nvSpPr>
        <p:spPr>
          <a:xfrm>
            <a:off x="731520" y="5535168"/>
            <a:ext cx="2462784"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DSD, transfer, tracking</a:t>
            </a:r>
            <a:endParaRPr lang="en-US" sz="1600" dirty="0"/>
          </a:p>
        </p:txBody>
      </p:sp>
      <p:sp>
        <p:nvSpPr>
          <p:cNvPr id="29" name="Shape 22"/>
          <p:cNvSpPr/>
          <p:nvPr/>
        </p:nvSpPr>
        <p:spPr>
          <a:xfrm>
            <a:off x="3511296" y="3950208"/>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30" name="Shape 23"/>
          <p:cNvSpPr/>
          <p:nvPr/>
        </p:nvSpPr>
        <p:spPr>
          <a:xfrm>
            <a:off x="4462272" y="4194048"/>
            <a:ext cx="755904" cy="755904"/>
          </a:xfrm>
          <a:prstGeom prst="ellipse">
            <a:avLst/>
          </a:prstGeom>
          <a:solidFill>
            <a:srgbClr val="334155"/>
          </a:solidFill>
          <a:ln/>
        </p:spPr>
      </p:sp>
      <p:pic>
        <p:nvPicPr>
          <p:cNvPr id="31" name="Image 5" descr="preencoded.png"/>
          <p:cNvPicPr>
            <a:picLocks noChangeAspect="1"/>
          </p:cNvPicPr>
          <p:nvPr/>
        </p:nvPicPr>
        <p:blipFill>
          <a:blip r:embed="rId8"/>
          <a:stretch>
            <a:fillRect/>
          </a:stretch>
        </p:blipFill>
        <p:spPr>
          <a:xfrm>
            <a:off x="4572000" y="4291584"/>
            <a:ext cx="536448" cy="536448"/>
          </a:xfrm>
          <a:prstGeom prst="rect">
            <a:avLst/>
          </a:prstGeom>
        </p:spPr>
      </p:pic>
      <p:sp>
        <p:nvSpPr>
          <p:cNvPr id="32" name="Text 24"/>
          <p:cNvSpPr/>
          <p:nvPr/>
        </p:nvSpPr>
        <p:spPr>
          <a:xfrm>
            <a:off x="3657600" y="5013286"/>
            <a:ext cx="2438400" cy="463296"/>
          </a:xfrm>
          <a:prstGeom prst="rect">
            <a:avLst/>
          </a:prstGeom>
          <a:noFill/>
          <a:ln/>
        </p:spPr>
        <p:txBody>
          <a:bodyPr wrap="square" lIns="0" tIns="0" rIns="0" bIns="0" rtlCol="0" anchor="ctr"/>
          <a:lstStyle/>
          <a:p>
            <a:pPr algn="ctr"/>
            <a:r>
              <a:rPr lang="en-US" sz="2000" dirty="0">
                <a:solidFill>
                  <a:srgbClr val="334155"/>
                </a:solidFill>
                <a:latin typeface="Calibri" pitchFamily="34" charset="0"/>
                <a:ea typeface="Calibri" pitchFamily="34" charset="-122"/>
                <a:cs typeface="Calibri" pitchFamily="34" charset="-120"/>
              </a:rPr>
              <a:t>Community Services</a:t>
            </a:r>
            <a:endParaRPr lang="en-US" sz="2000" dirty="0"/>
          </a:p>
        </p:txBody>
      </p:sp>
      <p:sp>
        <p:nvSpPr>
          <p:cNvPr id="33" name="Text 25"/>
          <p:cNvSpPr/>
          <p:nvPr/>
        </p:nvSpPr>
        <p:spPr>
          <a:xfrm>
            <a:off x="3413760" y="5535168"/>
            <a:ext cx="2816352"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Integrated into national CHW system</a:t>
            </a:r>
            <a:endParaRPr lang="en-US" sz="1600" dirty="0"/>
          </a:p>
        </p:txBody>
      </p:sp>
      <p:sp>
        <p:nvSpPr>
          <p:cNvPr id="34" name="Shape 26"/>
          <p:cNvSpPr/>
          <p:nvPr/>
        </p:nvSpPr>
        <p:spPr>
          <a:xfrm>
            <a:off x="6376416" y="3944112"/>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35" name="Shape 27"/>
          <p:cNvSpPr/>
          <p:nvPr/>
        </p:nvSpPr>
        <p:spPr>
          <a:xfrm>
            <a:off x="7363968" y="4194048"/>
            <a:ext cx="755904" cy="755904"/>
          </a:xfrm>
          <a:prstGeom prst="ellipse">
            <a:avLst/>
          </a:prstGeom>
          <a:solidFill>
            <a:srgbClr val="0B6E6A"/>
          </a:solidFill>
          <a:ln/>
        </p:spPr>
      </p:sp>
      <p:pic>
        <p:nvPicPr>
          <p:cNvPr id="36" name="Image 6" descr="preencoded.png"/>
          <p:cNvPicPr>
            <a:picLocks noChangeAspect="1"/>
          </p:cNvPicPr>
          <p:nvPr/>
        </p:nvPicPr>
        <p:blipFill>
          <a:blip r:embed="rId9"/>
          <a:stretch>
            <a:fillRect/>
          </a:stretch>
        </p:blipFill>
        <p:spPr>
          <a:xfrm>
            <a:off x="7473696" y="4291584"/>
            <a:ext cx="536448" cy="536448"/>
          </a:xfrm>
          <a:prstGeom prst="rect">
            <a:avLst/>
          </a:prstGeom>
        </p:spPr>
      </p:pic>
      <p:sp>
        <p:nvSpPr>
          <p:cNvPr id="37" name="Text 28"/>
          <p:cNvSpPr/>
          <p:nvPr/>
        </p:nvSpPr>
        <p:spPr>
          <a:xfrm>
            <a:off x="6547104" y="5047488"/>
            <a:ext cx="2438400" cy="463296"/>
          </a:xfrm>
          <a:prstGeom prst="rect">
            <a:avLst/>
          </a:prstGeom>
          <a:noFill/>
          <a:ln/>
        </p:spPr>
        <p:txBody>
          <a:bodyPr wrap="square" lIns="0" tIns="0" rIns="0" bIns="0" rtlCol="0" anchor="ctr"/>
          <a:lstStyle/>
          <a:p>
            <a:pPr algn="ctr"/>
            <a:r>
              <a:rPr lang="en-US" sz="2000" dirty="0">
                <a:solidFill>
                  <a:srgbClr val="0B6E6A"/>
                </a:solidFill>
                <a:latin typeface="Calibri" pitchFamily="34" charset="0"/>
                <a:ea typeface="Calibri" pitchFamily="34" charset="-122"/>
                <a:cs typeface="Calibri" pitchFamily="34" charset="-120"/>
              </a:rPr>
              <a:t>Supply Chain</a:t>
            </a:r>
            <a:endParaRPr lang="en-US" sz="2000" dirty="0"/>
          </a:p>
        </p:txBody>
      </p:sp>
      <p:sp>
        <p:nvSpPr>
          <p:cNvPr id="38" name="Text 29"/>
          <p:cNvSpPr/>
          <p:nvPr/>
        </p:nvSpPr>
        <p:spPr>
          <a:xfrm>
            <a:off x="6339840" y="5535168"/>
            <a:ext cx="2718816"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eLMIS, pharmacovigilance, MMD</a:t>
            </a:r>
            <a:endParaRPr lang="en-US" sz="1600" dirty="0"/>
          </a:p>
        </p:txBody>
      </p:sp>
      <p:sp>
        <p:nvSpPr>
          <p:cNvPr id="39" name="Shape 30"/>
          <p:cNvSpPr/>
          <p:nvPr/>
        </p:nvSpPr>
        <p:spPr>
          <a:xfrm>
            <a:off x="9314688" y="3950208"/>
            <a:ext cx="2682240" cy="2011680"/>
          </a:xfrm>
          <a:prstGeom prst="roundRect">
            <a:avLst>
              <a:gd name="adj" fmla="val 7273"/>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40" name="Shape 31"/>
          <p:cNvSpPr/>
          <p:nvPr/>
        </p:nvSpPr>
        <p:spPr>
          <a:xfrm>
            <a:off x="10265664" y="4194048"/>
            <a:ext cx="755904" cy="755904"/>
          </a:xfrm>
          <a:prstGeom prst="ellipse">
            <a:avLst/>
          </a:prstGeom>
          <a:solidFill>
            <a:srgbClr val="0D9488"/>
          </a:solidFill>
          <a:ln/>
        </p:spPr>
      </p:sp>
      <p:pic>
        <p:nvPicPr>
          <p:cNvPr id="41" name="Image 7" descr="preencoded.png"/>
          <p:cNvPicPr>
            <a:picLocks noChangeAspect="1"/>
          </p:cNvPicPr>
          <p:nvPr/>
        </p:nvPicPr>
        <p:blipFill>
          <a:blip r:embed="rId10"/>
          <a:stretch>
            <a:fillRect/>
          </a:stretch>
        </p:blipFill>
        <p:spPr>
          <a:xfrm>
            <a:off x="10375392" y="4291584"/>
            <a:ext cx="536448" cy="536448"/>
          </a:xfrm>
          <a:prstGeom prst="rect">
            <a:avLst/>
          </a:prstGeom>
        </p:spPr>
      </p:pic>
      <p:sp>
        <p:nvSpPr>
          <p:cNvPr id="42" name="Text 32"/>
          <p:cNvSpPr/>
          <p:nvPr/>
        </p:nvSpPr>
        <p:spPr>
          <a:xfrm>
            <a:off x="9460992" y="5047488"/>
            <a:ext cx="2438400" cy="463296"/>
          </a:xfrm>
          <a:prstGeom prst="rect">
            <a:avLst/>
          </a:prstGeom>
          <a:noFill/>
          <a:ln/>
        </p:spPr>
        <p:txBody>
          <a:bodyPr wrap="square" lIns="0" tIns="0" rIns="0" bIns="0" rtlCol="0" anchor="ctr"/>
          <a:lstStyle/>
          <a:p>
            <a:pPr algn="ctr"/>
            <a:r>
              <a:rPr lang="en-US" sz="2000" dirty="0">
                <a:solidFill>
                  <a:srgbClr val="0D9488"/>
                </a:solidFill>
                <a:latin typeface="Calibri" pitchFamily="34" charset="0"/>
                <a:ea typeface="Calibri" pitchFamily="34" charset="-122"/>
                <a:cs typeface="Calibri" pitchFamily="34" charset="-120"/>
              </a:rPr>
              <a:t>Laboratory &amp; Data</a:t>
            </a:r>
            <a:endParaRPr lang="en-US" sz="2000" dirty="0"/>
          </a:p>
        </p:txBody>
      </p:sp>
      <p:sp>
        <p:nvSpPr>
          <p:cNvPr id="43" name="Text 33"/>
          <p:cNvSpPr/>
          <p:nvPr/>
        </p:nvSpPr>
        <p:spPr>
          <a:xfrm>
            <a:off x="9217152" y="5502908"/>
            <a:ext cx="2779776" cy="365760"/>
          </a:xfrm>
          <a:prstGeom prst="rect">
            <a:avLst/>
          </a:prstGeom>
          <a:noFill/>
          <a:ln/>
        </p:spPr>
        <p:txBody>
          <a:bodyPr wrap="square" lIns="0" tIns="0" rIns="0" bIns="0" rtlCol="0" anchor="ctr"/>
          <a:lstStyle/>
          <a:p>
            <a:pPr algn="ctr"/>
            <a:r>
              <a:rPr lang="en-US" sz="1600" dirty="0">
                <a:solidFill>
                  <a:srgbClr val="334155"/>
                </a:solidFill>
                <a:latin typeface="Calibri" pitchFamily="34" charset="0"/>
                <a:ea typeface="Calibri" pitchFamily="34" charset="-122"/>
                <a:cs typeface="Calibri" pitchFamily="34" charset="-120"/>
              </a:rPr>
              <a:t>VL, EID, </a:t>
            </a:r>
            <a:r>
              <a:rPr lang="en-US" sz="1600" dirty="0" err="1">
                <a:solidFill>
                  <a:srgbClr val="334155"/>
                </a:solidFill>
                <a:latin typeface="Calibri" pitchFamily="34" charset="0"/>
                <a:ea typeface="Calibri" pitchFamily="34" charset="-122"/>
                <a:cs typeface="Calibri" pitchFamily="34" charset="-120"/>
              </a:rPr>
              <a:t>CrAg</a:t>
            </a:r>
            <a:r>
              <a:rPr lang="en-US" sz="1600" dirty="0">
                <a:solidFill>
                  <a:srgbClr val="334155"/>
                </a:solidFill>
                <a:latin typeface="Calibri" pitchFamily="34" charset="0"/>
                <a:ea typeface="Calibri" pitchFamily="34" charset="-122"/>
                <a:cs typeface="Calibri" pitchFamily="34" charset="-120"/>
              </a:rPr>
              <a:t>, HIVDR, LIMS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203370" y="368835"/>
            <a:ext cx="11106617"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Zambia discontinued low-value activities to free </a:t>
            </a:r>
          </a:p>
          <a:p>
            <a:pPr algn="ctr"/>
            <a:r>
              <a:rPr lang="en-US" sz="3600" dirty="0">
                <a:solidFill>
                  <a:schemeClr val="tx2"/>
                </a:solidFill>
                <a:latin typeface="Century Gothic" panose="020B0502020202020204" pitchFamily="34" charset="0"/>
                <a:ea typeface="Calibri" pitchFamily="34" charset="-122"/>
                <a:cs typeface="Calibri" pitchFamily="34" charset="-120"/>
              </a:rPr>
              <a:t>domestic capacity</a:t>
            </a:r>
            <a:endParaRPr lang="en-US" sz="3600" dirty="0">
              <a:solidFill>
                <a:schemeClr val="tx2"/>
              </a:solidFill>
              <a:latin typeface="Century Gothic" panose="020B0502020202020204" pitchFamily="34" charset="0"/>
            </a:endParaRPr>
          </a:p>
        </p:txBody>
      </p:sp>
      <p:sp>
        <p:nvSpPr>
          <p:cNvPr id="4" name="Shape 2"/>
          <p:cNvSpPr/>
          <p:nvPr/>
        </p:nvSpPr>
        <p:spPr>
          <a:xfrm>
            <a:off x="609600" y="1682496"/>
            <a:ext cx="5364480" cy="487680"/>
          </a:xfrm>
          <a:prstGeom prst="roundRect">
            <a:avLst>
              <a:gd name="adj" fmla="val 20000"/>
            </a:avLst>
          </a:prstGeom>
          <a:solidFill>
            <a:srgbClr val="DC2626"/>
          </a:solidFill>
          <a:ln/>
        </p:spPr>
      </p:sp>
      <p:sp>
        <p:nvSpPr>
          <p:cNvPr id="5" name="Text 3"/>
          <p:cNvSpPr/>
          <p:nvPr/>
        </p:nvSpPr>
        <p:spPr>
          <a:xfrm>
            <a:off x="609600" y="1682496"/>
            <a:ext cx="5364480" cy="48768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DISCONTINUED / DISCOURAGED</a:t>
            </a:r>
            <a:endParaRPr lang="en-US" sz="1333" dirty="0"/>
          </a:p>
        </p:txBody>
      </p:sp>
      <p:sp>
        <p:nvSpPr>
          <p:cNvPr id="6" name="Shape 4"/>
          <p:cNvSpPr/>
          <p:nvPr/>
        </p:nvSpPr>
        <p:spPr>
          <a:xfrm>
            <a:off x="6217920" y="1682496"/>
            <a:ext cx="5364480" cy="487680"/>
          </a:xfrm>
          <a:prstGeom prst="roundRect">
            <a:avLst>
              <a:gd name="adj" fmla="val 20000"/>
            </a:avLst>
          </a:prstGeom>
          <a:solidFill>
            <a:srgbClr val="16A34A"/>
          </a:solidFill>
          <a:ln/>
        </p:spPr>
      </p:sp>
      <p:sp>
        <p:nvSpPr>
          <p:cNvPr id="7" name="Text 5"/>
          <p:cNvSpPr/>
          <p:nvPr/>
        </p:nvSpPr>
        <p:spPr>
          <a:xfrm>
            <a:off x="6217920" y="1682496"/>
            <a:ext cx="5364480" cy="487680"/>
          </a:xfrm>
          <a:prstGeom prst="rect">
            <a:avLst/>
          </a:prstGeom>
          <a:noFill/>
          <a:ln/>
        </p:spPr>
        <p:txBody>
          <a:bodyPr wrap="square" lIns="0" tIns="0" rIns="0" bIns="0" rtlCol="0" anchor="ctr"/>
          <a:lstStyle/>
          <a:p>
            <a:pPr algn="ctr"/>
            <a:r>
              <a:rPr lang="en-US" sz="1333" b="1" dirty="0">
                <a:solidFill>
                  <a:srgbClr val="FFFFFF"/>
                </a:solidFill>
                <a:latin typeface="Calibri" pitchFamily="34" charset="0"/>
                <a:ea typeface="Calibri" pitchFamily="34" charset="-122"/>
                <a:cs typeface="Calibri" pitchFamily="34" charset="-120"/>
              </a:rPr>
              <a:t>REPLACED / RATIONALE</a:t>
            </a:r>
            <a:endParaRPr lang="en-US" sz="1333" dirty="0"/>
          </a:p>
        </p:txBody>
      </p:sp>
      <p:sp>
        <p:nvSpPr>
          <p:cNvPr id="8" name="Shape 6"/>
          <p:cNvSpPr/>
          <p:nvPr/>
        </p:nvSpPr>
        <p:spPr>
          <a:xfrm>
            <a:off x="609600" y="2292096"/>
            <a:ext cx="10972800" cy="512064"/>
          </a:xfrm>
          <a:prstGeom prst="rect">
            <a:avLst/>
          </a:prstGeom>
          <a:solidFill>
            <a:srgbClr val="1E3D6B"/>
          </a:solidFill>
          <a:ln/>
        </p:spPr>
      </p:sp>
      <p:sp>
        <p:nvSpPr>
          <p:cNvPr id="9" name="Text 7"/>
          <p:cNvSpPr/>
          <p:nvPr/>
        </p:nvSpPr>
        <p:spPr>
          <a:xfrm>
            <a:off x="731520" y="234086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Generalised non-targeted community HIV testing</a:t>
            </a:r>
            <a:endParaRPr lang="en-US" sz="1400" dirty="0">
              <a:solidFill>
                <a:schemeClr val="bg1"/>
              </a:solidFill>
            </a:endParaRPr>
          </a:p>
        </p:txBody>
      </p:sp>
      <p:sp>
        <p:nvSpPr>
          <p:cNvPr id="10" name="Text 8"/>
          <p:cNvSpPr/>
          <p:nvPr/>
        </p:nvSpPr>
        <p:spPr>
          <a:xfrm>
            <a:off x="6156960" y="2358414"/>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Index testing and targeted testing — higher yield, lower cost</a:t>
            </a:r>
            <a:endParaRPr lang="en-US" sz="1400" dirty="0"/>
          </a:p>
        </p:txBody>
      </p:sp>
      <p:sp>
        <p:nvSpPr>
          <p:cNvPr id="11" name="Shape 9"/>
          <p:cNvSpPr/>
          <p:nvPr/>
        </p:nvSpPr>
        <p:spPr>
          <a:xfrm>
            <a:off x="609600" y="2840736"/>
            <a:ext cx="10972800" cy="512064"/>
          </a:xfrm>
          <a:prstGeom prst="rect">
            <a:avLst/>
          </a:prstGeom>
          <a:solidFill>
            <a:srgbClr val="192E57"/>
          </a:solidFill>
          <a:ln/>
        </p:spPr>
      </p:sp>
      <p:sp>
        <p:nvSpPr>
          <p:cNvPr id="12" name="Text 10"/>
          <p:cNvSpPr/>
          <p:nvPr/>
        </p:nvSpPr>
        <p:spPr>
          <a:xfrm>
            <a:off x="731520" y="288950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Stand-alone DREAMS</a:t>
            </a:r>
            <a:endParaRPr lang="en-US" sz="1400" dirty="0">
              <a:solidFill>
                <a:schemeClr val="bg1"/>
              </a:solidFill>
            </a:endParaRPr>
          </a:p>
        </p:txBody>
      </p:sp>
      <p:sp>
        <p:nvSpPr>
          <p:cNvPr id="13" name="Text 11"/>
          <p:cNvSpPr/>
          <p:nvPr/>
        </p:nvSpPr>
        <p:spPr>
          <a:xfrm>
            <a:off x="6156960" y="2889504"/>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AGYW prevention integrated into youth-friendly spaces at facilities</a:t>
            </a:r>
            <a:endParaRPr lang="en-US" sz="1400" dirty="0"/>
          </a:p>
        </p:txBody>
      </p:sp>
      <p:sp>
        <p:nvSpPr>
          <p:cNvPr id="14" name="Shape 12"/>
          <p:cNvSpPr/>
          <p:nvPr/>
        </p:nvSpPr>
        <p:spPr>
          <a:xfrm>
            <a:off x="609600" y="3389376"/>
            <a:ext cx="10972800" cy="512064"/>
          </a:xfrm>
          <a:prstGeom prst="rect">
            <a:avLst/>
          </a:prstGeom>
          <a:solidFill>
            <a:srgbClr val="1E3D6B"/>
          </a:solidFill>
          <a:ln/>
        </p:spPr>
      </p:sp>
      <p:sp>
        <p:nvSpPr>
          <p:cNvPr id="15" name="Text 13"/>
          <p:cNvSpPr/>
          <p:nvPr/>
        </p:nvSpPr>
        <p:spPr>
          <a:xfrm>
            <a:off x="731520" y="343814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Parallel VMMC outside routine surgical services</a:t>
            </a:r>
            <a:endParaRPr lang="en-US" sz="1400" dirty="0">
              <a:solidFill>
                <a:schemeClr val="bg1"/>
              </a:solidFill>
            </a:endParaRPr>
          </a:p>
        </p:txBody>
      </p:sp>
      <p:sp>
        <p:nvSpPr>
          <p:cNvPr id="16" name="Text 14"/>
          <p:cNvSpPr/>
          <p:nvPr/>
        </p:nvSpPr>
        <p:spPr>
          <a:xfrm>
            <a:off x="6156960" y="3438144"/>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VMMC delivered within routine surgical lists — no duplication</a:t>
            </a:r>
            <a:endParaRPr lang="en-US" sz="1400" dirty="0"/>
          </a:p>
        </p:txBody>
      </p:sp>
      <p:sp>
        <p:nvSpPr>
          <p:cNvPr id="17" name="Shape 15"/>
          <p:cNvSpPr/>
          <p:nvPr/>
        </p:nvSpPr>
        <p:spPr>
          <a:xfrm>
            <a:off x="609600" y="3938016"/>
            <a:ext cx="10972800" cy="512064"/>
          </a:xfrm>
          <a:prstGeom prst="rect">
            <a:avLst/>
          </a:prstGeom>
          <a:solidFill>
            <a:srgbClr val="192E57"/>
          </a:solidFill>
          <a:ln/>
        </p:spPr>
      </p:sp>
      <p:sp>
        <p:nvSpPr>
          <p:cNvPr id="18" name="Text 16"/>
          <p:cNvSpPr/>
          <p:nvPr/>
        </p:nvSpPr>
        <p:spPr>
          <a:xfrm>
            <a:off x="731520" y="398678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Cotrimoxazole prophylaxis outside children &amp; PBFW</a:t>
            </a:r>
            <a:endParaRPr lang="en-US" sz="1400" dirty="0">
              <a:solidFill>
                <a:schemeClr val="bg1"/>
              </a:solidFill>
            </a:endParaRPr>
          </a:p>
        </p:txBody>
      </p:sp>
      <p:sp>
        <p:nvSpPr>
          <p:cNvPr id="19" name="Text 17"/>
          <p:cNvSpPr/>
          <p:nvPr/>
        </p:nvSpPr>
        <p:spPr>
          <a:xfrm>
            <a:off x="6156960" y="3986784"/>
            <a:ext cx="536448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Evidence-base does not support adult cotrimoxazole — resource freed</a:t>
            </a:r>
            <a:endParaRPr lang="en-US" sz="1400" dirty="0"/>
          </a:p>
        </p:txBody>
      </p:sp>
      <p:sp>
        <p:nvSpPr>
          <p:cNvPr id="20" name="Shape 18"/>
          <p:cNvSpPr/>
          <p:nvPr/>
        </p:nvSpPr>
        <p:spPr>
          <a:xfrm>
            <a:off x="609600" y="4486656"/>
            <a:ext cx="10972800" cy="512064"/>
          </a:xfrm>
          <a:prstGeom prst="rect">
            <a:avLst/>
          </a:prstGeom>
          <a:solidFill>
            <a:srgbClr val="1E3D6B"/>
          </a:solidFill>
          <a:ln/>
        </p:spPr>
      </p:sp>
      <p:sp>
        <p:nvSpPr>
          <p:cNvPr id="21" name="Text 19"/>
          <p:cNvSpPr/>
          <p:nvPr/>
        </p:nvSpPr>
        <p:spPr>
          <a:xfrm>
            <a:off x="731520" y="453542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Repeat TPT for individuals who already completed TPT</a:t>
            </a:r>
            <a:endParaRPr lang="en-US" sz="1400" dirty="0">
              <a:solidFill>
                <a:schemeClr val="bg1"/>
              </a:solidFill>
            </a:endParaRPr>
          </a:p>
        </p:txBody>
      </p:sp>
      <p:sp>
        <p:nvSpPr>
          <p:cNvPr id="22" name="Text 20"/>
          <p:cNvSpPr/>
          <p:nvPr/>
        </p:nvSpPr>
        <p:spPr>
          <a:xfrm>
            <a:off x="6156960" y="4535424"/>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Single course; evidence does not support repeat dosing</a:t>
            </a:r>
            <a:endParaRPr lang="en-US" sz="1400" dirty="0"/>
          </a:p>
        </p:txBody>
      </p:sp>
      <p:sp>
        <p:nvSpPr>
          <p:cNvPr id="23" name="Shape 21"/>
          <p:cNvSpPr/>
          <p:nvPr/>
        </p:nvSpPr>
        <p:spPr>
          <a:xfrm>
            <a:off x="609600" y="5053638"/>
            <a:ext cx="10972800" cy="512064"/>
          </a:xfrm>
          <a:prstGeom prst="rect">
            <a:avLst/>
          </a:prstGeom>
          <a:solidFill>
            <a:srgbClr val="192E57"/>
          </a:solidFill>
          <a:ln/>
        </p:spPr>
      </p:sp>
      <p:sp>
        <p:nvSpPr>
          <p:cNvPr id="24" name="Text 22"/>
          <p:cNvSpPr/>
          <p:nvPr/>
        </p:nvSpPr>
        <p:spPr>
          <a:xfrm>
            <a:off x="731520" y="508406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Baseline viral load testing at ART initiation</a:t>
            </a:r>
            <a:endParaRPr lang="en-US" sz="1400" dirty="0">
              <a:solidFill>
                <a:schemeClr val="bg1"/>
              </a:solidFill>
            </a:endParaRPr>
          </a:p>
        </p:txBody>
      </p:sp>
      <p:sp>
        <p:nvSpPr>
          <p:cNvPr id="25" name="Text 23"/>
          <p:cNvSpPr/>
          <p:nvPr/>
        </p:nvSpPr>
        <p:spPr>
          <a:xfrm>
            <a:off x="6156960" y="5094530"/>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VL at 6 months; baseline VL does not change management</a:t>
            </a:r>
            <a:endParaRPr lang="en-US" sz="1400" dirty="0"/>
          </a:p>
        </p:txBody>
      </p:sp>
      <p:sp>
        <p:nvSpPr>
          <p:cNvPr id="26" name="Shape 24"/>
          <p:cNvSpPr/>
          <p:nvPr/>
        </p:nvSpPr>
        <p:spPr>
          <a:xfrm>
            <a:off x="609600" y="5583936"/>
            <a:ext cx="10972800" cy="512064"/>
          </a:xfrm>
          <a:prstGeom prst="rect">
            <a:avLst/>
          </a:prstGeom>
          <a:solidFill>
            <a:srgbClr val="1E3D6B"/>
          </a:solidFill>
          <a:ln/>
        </p:spPr>
      </p:sp>
      <p:sp>
        <p:nvSpPr>
          <p:cNvPr id="27" name="Text 25"/>
          <p:cNvSpPr/>
          <p:nvPr/>
        </p:nvSpPr>
        <p:spPr>
          <a:xfrm>
            <a:off x="731520" y="563270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NAT for PrEP Initiation and 6 Week HIV testing</a:t>
            </a:r>
            <a:endParaRPr lang="en-US" sz="1400" dirty="0">
              <a:solidFill>
                <a:schemeClr val="bg1"/>
              </a:solidFill>
            </a:endParaRPr>
          </a:p>
        </p:txBody>
      </p:sp>
      <p:sp>
        <p:nvSpPr>
          <p:cNvPr id="28" name="Text 26"/>
          <p:cNvSpPr/>
          <p:nvPr/>
        </p:nvSpPr>
        <p:spPr>
          <a:xfrm>
            <a:off x="6156960" y="5632704"/>
            <a:ext cx="512064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NAT  for HIV testing not cost-effective at current HIV rates</a:t>
            </a:r>
            <a:endParaRPr lang="en-US" sz="1400" dirty="0"/>
          </a:p>
        </p:txBody>
      </p:sp>
      <p:sp>
        <p:nvSpPr>
          <p:cNvPr id="29" name="Shape 27"/>
          <p:cNvSpPr/>
          <p:nvPr/>
        </p:nvSpPr>
        <p:spPr>
          <a:xfrm>
            <a:off x="609600" y="6132576"/>
            <a:ext cx="10972800" cy="512064"/>
          </a:xfrm>
          <a:prstGeom prst="rect">
            <a:avLst/>
          </a:prstGeom>
          <a:solidFill>
            <a:srgbClr val="192E57"/>
          </a:solidFill>
          <a:ln/>
        </p:spPr>
      </p:sp>
      <p:sp>
        <p:nvSpPr>
          <p:cNvPr id="30" name="Text 28"/>
          <p:cNvSpPr/>
          <p:nvPr/>
        </p:nvSpPr>
        <p:spPr>
          <a:xfrm>
            <a:off x="731520" y="6181344"/>
            <a:ext cx="5120640" cy="414528"/>
          </a:xfrm>
          <a:prstGeom prst="rect">
            <a:avLst/>
          </a:prstGeom>
          <a:noFill/>
          <a:ln/>
        </p:spPr>
        <p:txBody>
          <a:bodyPr wrap="square" lIns="0" tIns="0" rIns="0" bIns="0" rtlCol="0" anchor="ctr"/>
          <a:lstStyle/>
          <a:p>
            <a:r>
              <a:rPr lang="en-US" sz="1400" dirty="0">
                <a:solidFill>
                  <a:schemeClr val="bg1"/>
                </a:solidFill>
                <a:latin typeface="Calibri" pitchFamily="34" charset="0"/>
                <a:ea typeface="Calibri" pitchFamily="34" charset="-122"/>
                <a:cs typeface="Calibri" pitchFamily="34" charset="-120"/>
              </a:rPr>
              <a:t>✗  Community follow-up of index case contacts</a:t>
            </a:r>
            <a:endParaRPr lang="en-US" sz="1400" dirty="0">
              <a:solidFill>
                <a:schemeClr val="bg1"/>
              </a:solidFill>
            </a:endParaRPr>
          </a:p>
        </p:txBody>
      </p:sp>
      <p:sp>
        <p:nvSpPr>
          <p:cNvPr id="31" name="Text 29"/>
          <p:cNvSpPr/>
          <p:nvPr/>
        </p:nvSpPr>
        <p:spPr>
          <a:xfrm>
            <a:off x="6156960" y="6181344"/>
            <a:ext cx="5486400" cy="414528"/>
          </a:xfrm>
          <a:prstGeom prst="rect">
            <a:avLst/>
          </a:prstGeom>
          <a:noFill/>
          <a:ln/>
        </p:spPr>
        <p:txBody>
          <a:bodyPr wrap="square" lIns="0" tIns="0" rIns="0" bIns="0" rtlCol="0" anchor="ctr"/>
          <a:lstStyle/>
          <a:p>
            <a:r>
              <a:rPr lang="en-US" sz="1400" dirty="0">
                <a:solidFill>
                  <a:srgbClr val="86EFAC"/>
                </a:solidFill>
                <a:latin typeface="Calibri" pitchFamily="34" charset="0"/>
                <a:ea typeface="Calibri" pitchFamily="34" charset="-122"/>
                <a:cs typeface="Calibri" pitchFamily="34" charset="-120"/>
              </a:rPr>
              <a:t>→  Facility-based partner notification — traceable, accountable, lower cost</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435635" y="243840"/>
            <a:ext cx="10222938"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The Minimum Package mandates integration everywhere feasible</a:t>
            </a:r>
            <a:endParaRPr lang="en-US" sz="3600" dirty="0">
              <a:solidFill>
                <a:schemeClr val="tx2"/>
              </a:solidFill>
              <a:latin typeface="Century Gothic" panose="020B0502020202020204" pitchFamily="34" charset="0"/>
            </a:endParaRPr>
          </a:p>
        </p:txBody>
      </p:sp>
      <p:sp>
        <p:nvSpPr>
          <p:cNvPr id="4" name="Shape 2"/>
          <p:cNvSpPr/>
          <p:nvPr/>
        </p:nvSpPr>
        <p:spPr>
          <a:xfrm>
            <a:off x="609600" y="1731264"/>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5" name="Shape 3"/>
          <p:cNvSpPr/>
          <p:nvPr/>
        </p:nvSpPr>
        <p:spPr>
          <a:xfrm>
            <a:off x="609600" y="1731264"/>
            <a:ext cx="146304" cy="1438656"/>
          </a:xfrm>
          <a:prstGeom prst="roundRect">
            <a:avLst>
              <a:gd name="adj" fmla="val 33333"/>
            </a:avLst>
          </a:prstGeom>
          <a:solidFill>
            <a:srgbClr val="0B6E6A"/>
          </a:solidFill>
          <a:ln/>
        </p:spPr>
      </p:sp>
      <p:sp>
        <p:nvSpPr>
          <p:cNvPr id="6" name="Text 4"/>
          <p:cNvSpPr/>
          <p:nvPr/>
        </p:nvSpPr>
        <p:spPr>
          <a:xfrm>
            <a:off x="975360" y="1853184"/>
            <a:ext cx="4876800" cy="390144"/>
          </a:xfrm>
          <a:prstGeom prst="rect">
            <a:avLst/>
          </a:prstGeom>
          <a:noFill/>
          <a:ln/>
        </p:spPr>
        <p:txBody>
          <a:bodyPr wrap="square" lIns="0" tIns="0" rIns="0" bIns="0" rtlCol="0" anchor="ctr"/>
          <a:lstStyle/>
          <a:p>
            <a:r>
              <a:rPr lang="en-US" sz="1467" b="1" dirty="0">
                <a:solidFill>
                  <a:srgbClr val="0B6E6A"/>
                </a:solidFill>
                <a:latin typeface="Calibri" pitchFamily="34" charset="0"/>
                <a:ea typeface="Calibri" pitchFamily="34" charset="-122"/>
                <a:cs typeface="Calibri" pitchFamily="34" charset="-120"/>
              </a:rPr>
              <a:t>HIV + Family Planning</a:t>
            </a:r>
            <a:endParaRPr lang="en-US" sz="1467" dirty="0"/>
          </a:p>
        </p:txBody>
      </p:sp>
      <p:sp>
        <p:nvSpPr>
          <p:cNvPr id="7" name="Text 5"/>
          <p:cNvSpPr/>
          <p:nvPr/>
        </p:nvSpPr>
        <p:spPr>
          <a:xfrm>
            <a:off x="975360" y="2267712"/>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PrEP integrated into FP delivery — same visit, same provider, shared registers. PBFW receive combination HIV prevention + ANC at a single contact.</a:t>
            </a:r>
            <a:endParaRPr lang="en-US" sz="1200" dirty="0"/>
          </a:p>
        </p:txBody>
      </p:sp>
      <p:sp>
        <p:nvSpPr>
          <p:cNvPr id="8" name="Shape 6"/>
          <p:cNvSpPr/>
          <p:nvPr/>
        </p:nvSpPr>
        <p:spPr>
          <a:xfrm>
            <a:off x="6400800" y="1731264"/>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9" name="Shape 7"/>
          <p:cNvSpPr/>
          <p:nvPr/>
        </p:nvSpPr>
        <p:spPr>
          <a:xfrm>
            <a:off x="6400800" y="1731264"/>
            <a:ext cx="146304" cy="1438656"/>
          </a:xfrm>
          <a:prstGeom prst="roundRect">
            <a:avLst>
              <a:gd name="adj" fmla="val 33333"/>
            </a:avLst>
          </a:prstGeom>
          <a:solidFill>
            <a:srgbClr val="D97706"/>
          </a:solidFill>
          <a:ln/>
        </p:spPr>
      </p:sp>
      <p:sp>
        <p:nvSpPr>
          <p:cNvPr id="10" name="Text 8"/>
          <p:cNvSpPr/>
          <p:nvPr/>
        </p:nvSpPr>
        <p:spPr>
          <a:xfrm>
            <a:off x="6766560" y="1853184"/>
            <a:ext cx="4876800" cy="390144"/>
          </a:xfrm>
          <a:prstGeom prst="rect">
            <a:avLst/>
          </a:prstGeom>
          <a:noFill/>
          <a:ln/>
        </p:spPr>
        <p:txBody>
          <a:bodyPr wrap="square" lIns="0" tIns="0" rIns="0" bIns="0" rtlCol="0" anchor="ctr"/>
          <a:lstStyle/>
          <a:p>
            <a:r>
              <a:rPr lang="en-US" sz="1467" b="1" dirty="0">
                <a:solidFill>
                  <a:srgbClr val="D97706"/>
                </a:solidFill>
                <a:latin typeface="Calibri" pitchFamily="34" charset="0"/>
                <a:ea typeface="Calibri" pitchFamily="34" charset="-122"/>
                <a:cs typeface="Calibri" pitchFamily="34" charset="-120"/>
              </a:rPr>
              <a:t>HIV + NCD + Mental Health</a:t>
            </a:r>
            <a:endParaRPr lang="en-US" sz="1467" dirty="0"/>
          </a:p>
        </p:txBody>
      </p:sp>
      <p:sp>
        <p:nvSpPr>
          <p:cNvPr id="11" name="Text 9"/>
          <p:cNvSpPr/>
          <p:nvPr/>
        </p:nvSpPr>
        <p:spPr>
          <a:xfrm>
            <a:off x="6766560" y="2267712"/>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Screening for hypertension, diabetes, obesity, renal disease and common mental health disorders embedded within ART reviews. No separate NCD clinic for stable PLHIV.</a:t>
            </a:r>
            <a:endParaRPr lang="en-US" sz="1200" dirty="0"/>
          </a:p>
        </p:txBody>
      </p:sp>
      <p:sp>
        <p:nvSpPr>
          <p:cNvPr id="12" name="Shape 10"/>
          <p:cNvSpPr/>
          <p:nvPr/>
        </p:nvSpPr>
        <p:spPr>
          <a:xfrm>
            <a:off x="609600" y="3340608"/>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3" name="Shape 11"/>
          <p:cNvSpPr/>
          <p:nvPr/>
        </p:nvSpPr>
        <p:spPr>
          <a:xfrm>
            <a:off x="609600" y="3340608"/>
            <a:ext cx="146304" cy="1438656"/>
          </a:xfrm>
          <a:prstGeom prst="roundRect">
            <a:avLst>
              <a:gd name="adj" fmla="val 33333"/>
            </a:avLst>
          </a:prstGeom>
          <a:solidFill>
            <a:srgbClr val="0D9488"/>
          </a:solidFill>
          <a:ln/>
        </p:spPr>
      </p:sp>
      <p:sp>
        <p:nvSpPr>
          <p:cNvPr id="14" name="Text 12"/>
          <p:cNvSpPr/>
          <p:nvPr/>
        </p:nvSpPr>
        <p:spPr>
          <a:xfrm>
            <a:off x="975360" y="3462528"/>
            <a:ext cx="4876800" cy="390144"/>
          </a:xfrm>
          <a:prstGeom prst="rect">
            <a:avLst/>
          </a:prstGeom>
          <a:noFill/>
          <a:ln/>
        </p:spPr>
        <p:txBody>
          <a:bodyPr wrap="square" lIns="0" tIns="0" rIns="0" bIns="0" rtlCol="0" anchor="ctr"/>
          <a:lstStyle/>
          <a:p>
            <a:r>
              <a:rPr lang="en-US" sz="1467" b="1" dirty="0">
                <a:solidFill>
                  <a:srgbClr val="0D9488"/>
                </a:solidFill>
                <a:latin typeface="Calibri" pitchFamily="34" charset="0"/>
                <a:ea typeface="Calibri" pitchFamily="34" charset="-122"/>
                <a:cs typeface="Calibri" pitchFamily="34" charset="-120"/>
              </a:rPr>
              <a:t>HIV + TB + STI</a:t>
            </a:r>
            <a:endParaRPr lang="en-US" sz="1467" dirty="0"/>
          </a:p>
        </p:txBody>
      </p:sp>
      <p:sp>
        <p:nvSpPr>
          <p:cNvPr id="15" name="Text 13"/>
          <p:cNvSpPr/>
          <p:nvPr/>
        </p:nvSpPr>
        <p:spPr>
          <a:xfrm>
            <a:off x="975360" y="3877056"/>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ICF, TPT, and STI screening are standard components of every ART review. AHD package (LAM, CrAg, ATT) bundled — no specialist referral for routine management.</a:t>
            </a:r>
            <a:endParaRPr lang="en-US" sz="1200" dirty="0"/>
          </a:p>
        </p:txBody>
      </p:sp>
      <p:sp>
        <p:nvSpPr>
          <p:cNvPr id="16" name="Shape 14"/>
          <p:cNvSpPr/>
          <p:nvPr/>
        </p:nvSpPr>
        <p:spPr>
          <a:xfrm>
            <a:off x="6400800" y="3340608"/>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17" name="Shape 15"/>
          <p:cNvSpPr/>
          <p:nvPr/>
        </p:nvSpPr>
        <p:spPr>
          <a:xfrm>
            <a:off x="6400800" y="3340608"/>
            <a:ext cx="146304" cy="1438656"/>
          </a:xfrm>
          <a:prstGeom prst="roundRect">
            <a:avLst>
              <a:gd name="adj" fmla="val 33333"/>
            </a:avLst>
          </a:prstGeom>
          <a:solidFill>
            <a:srgbClr val="1E3A5F"/>
          </a:solidFill>
          <a:ln/>
        </p:spPr>
      </p:sp>
      <p:sp>
        <p:nvSpPr>
          <p:cNvPr id="18" name="Text 16"/>
          <p:cNvSpPr/>
          <p:nvPr/>
        </p:nvSpPr>
        <p:spPr>
          <a:xfrm>
            <a:off x="6766560" y="3462528"/>
            <a:ext cx="4876800" cy="390144"/>
          </a:xfrm>
          <a:prstGeom prst="rect">
            <a:avLst/>
          </a:prstGeom>
          <a:noFill/>
          <a:ln/>
        </p:spPr>
        <p:txBody>
          <a:bodyPr wrap="square" lIns="0" tIns="0" rIns="0" bIns="0" rtlCol="0" anchor="ctr"/>
          <a:lstStyle/>
          <a:p>
            <a:r>
              <a:rPr lang="en-US" sz="1467" b="1" dirty="0">
                <a:solidFill>
                  <a:srgbClr val="1E3A5F"/>
                </a:solidFill>
                <a:latin typeface="Calibri" pitchFamily="34" charset="0"/>
                <a:ea typeface="Calibri" pitchFamily="34" charset="-122"/>
                <a:cs typeface="Calibri" pitchFamily="34" charset="-120"/>
              </a:rPr>
              <a:t>Community into National CHW System</a:t>
            </a:r>
            <a:endParaRPr lang="en-US" sz="1467" dirty="0"/>
          </a:p>
        </p:txBody>
      </p:sp>
      <p:sp>
        <p:nvSpPr>
          <p:cNvPr id="19" name="Text 17"/>
          <p:cNvSpPr/>
          <p:nvPr/>
        </p:nvSpPr>
        <p:spPr>
          <a:xfrm>
            <a:off x="6766560" y="3877056"/>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All community HIV activities integrated into the national community health strategy — no parallel PEPFAR community structures. Stipends, registers, supervision all through GRZ channels.</a:t>
            </a:r>
            <a:endParaRPr lang="en-US" sz="1200" dirty="0"/>
          </a:p>
        </p:txBody>
      </p:sp>
      <p:sp>
        <p:nvSpPr>
          <p:cNvPr id="20" name="Shape 18"/>
          <p:cNvSpPr/>
          <p:nvPr/>
        </p:nvSpPr>
        <p:spPr>
          <a:xfrm>
            <a:off x="609600" y="4949952"/>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1" name="Shape 19"/>
          <p:cNvSpPr/>
          <p:nvPr/>
        </p:nvSpPr>
        <p:spPr>
          <a:xfrm>
            <a:off x="609600" y="4949952"/>
            <a:ext cx="146304" cy="1438656"/>
          </a:xfrm>
          <a:prstGeom prst="roundRect">
            <a:avLst>
              <a:gd name="adj" fmla="val 33333"/>
            </a:avLst>
          </a:prstGeom>
          <a:solidFill>
            <a:srgbClr val="14B8A6"/>
          </a:solidFill>
          <a:ln/>
        </p:spPr>
      </p:sp>
      <p:sp>
        <p:nvSpPr>
          <p:cNvPr id="22" name="Text 20"/>
          <p:cNvSpPr/>
          <p:nvPr/>
        </p:nvSpPr>
        <p:spPr>
          <a:xfrm>
            <a:off x="975360" y="5071872"/>
            <a:ext cx="4876800" cy="390144"/>
          </a:xfrm>
          <a:prstGeom prst="rect">
            <a:avLst/>
          </a:prstGeom>
          <a:noFill/>
          <a:ln/>
        </p:spPr>
        <p:txBody>
          <a:bodyPr wrap="square" lIns="0" tIns="0" rIns="0" bIns="0" rtlCol="0" anchor="ctr"/>
          <a:lstStyle/>
          <a:p>
            <a:r>
              <a:rPr lang="en-US" sz="1467" b="1" dirty="0">
                <a:solidFill>
                  <a:srgbClr val="14B8A6"/>
                </a:solidFill>
                <a:latin typeface="Calibri" pitchFamily="34" charset="0"/>
                <a:ea typeface="Calibri" pitchFamily="34" charset="-122"/>
                <a:cs typeface="Calibri" pitchFamily="34" charset="-120"/>
              </a:rPr>
              <a:t>HIV Data into DHIS2 / SmartCare</a:t>
            </a:r>
            <a:endParaRPr lang="en-US" sz="1467" dirty="0"/>
          </a:p>
        </p:txBody>
      </p:sp>
      <p:sp>
        <p:nvSpPr>
          <p:cNvPr id="23" name="Text 21"/>
          <p:cNvSpPr/>
          <p:nvPr/>
        </p:nvSpPr>
        <p:spPr>
          <a:xfrm>
            <a:off x="975360" y="5486400"/>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No parallel HIV data systems. All HIV indicators flow into the national HMIS (DHIS2 and SmartCare). NACMIS-DHIS2 interoperability mandated. Government owns the data.</a:t>
            </a:r>
            <a:endParaRPr lang="en-US" sz="1200" dirty="0"/>
          </a:p>
        </p:txBody>
      </p:sp>
      <p:sp>
        <p:nvSpPr>
          <p:cNvPr id="24" name="Shape 22"/>
          <p:cNvSpPr/>
          <p:nvPr/>
        </p:nvSpPr>
        <p:spPr>
          <a:xfrm>
            <a:off x="6400800" y="4949952"/>
            <a:ext cx="5425440" cy="1438656"/>
          </a:xfrm>
          <a:prstGeom prst="roundRect">
            <a:avLst>
              <a:gd name="adj" fmla="val 8475"/>
            </a:avLst>
          </a:prstGeom>
          <a:solidFill>
            <a:srgbClr val="FFFFFF"/>
          </a:solidFill>
          <a:ln w="12700">
            <a:solidFill>
              <a:srgbClr val="CCFBF1"/>
            </a:solidFill>
            <a:prstDash val="solid"/>
          </a:ln>
          <a:effectLst>
            <a:outerShdw blurRad="101600" dist="38100" dir="2700000" algn="bl" rotWithShape="0">
              <a:srgbClr val="000000">
                <a:alpha val="12000"/>
              </a:srgbClr>
            </a:outerShdw>
          </a:effectLst>
        </p:spPr>
      </p:sp>
      <p:sp>
        <p:nvSpPr>
          <p:cNvPr id="25" name="Shape 23"/>
          <p:cNvSpPr/>
          <p:nvPr/>
        </p:nvSpPr>
        <p:spPr>
          <a:xfrm>
            <a:off x="6400800" y="4949952"/>
            <a:ext cx="146304" cy="1438656"/>
          </a:xfrm>
          <a:prstGeom prst="roundRect">
            <a:avLst>
              <a:gd name="adj" fmla="val 33333"/>
            </a:avLst>
          </a:prstGeom>
          <a:solidFill>
            <a:srgbClr val="334155"/>
          </a:solidFill>
          <a:ln/>
        </p:spPr>
      </p:sp>
      <p:sp>
        <p:nvSpPr>
          <p:cNvPr id="26" name="Text 24"/>
          <p:cNvSpPr/>
          <p:nvPr/>
        </p:nvSpPr>
        <p:spPr>
          <a:xfrm>
            <a:off x="6766560" y="5071872"/>
            <a:ext cx="4876800" cy="390144"/>
          </a:xfrm>
          <a:prstGeom prst="rect">
            <a:avLst/>
          </a:prstGeom>
          <a:noFill/>
          <a:ln/>
        </p:spPr>
        <p:txBody>
          <a:bodyPr wrap="square" lIns="0" tIns="0" rIns="0" bIns="0" rtlCol="0" anchor="ctr"/>
          <a:lstStyle/>
          <a:p>
            <a:r>
              <a:rPr lang="en-US" sz="1467" b="1" dirty="0">
                <a:solidFill>
                  <a:srgbClr val="334155"/>
                </a:solidFill>
                <a:latin typeface="Calibri" pitchFamily="34" charset="0"/>
                <a:ea typeface="Calibri" pitchFamily="34" charset="-122"/>
                <a:cs typeface="Calibri" pitchFamily="34" charset="-120"/>
              </a:rPr>
              <a:t>HIV Commodities into ZAMMSA</a:t>
            </a:r>
            <a:endParaRPr lang="en-US" sz="1467" dirty="0"/>
          </a:p>
        </p:txBody>
      </p:sp>
      <p:sp>
        <p:nvSpPr>
          <p:cNvPr id="27" name="Text 25"/>
          <p:cNvSpPr/>
          <p:nvPr/>
        </p:nvSpPr>
        <p:spPr>
          <a:xfrm>
            <a:off x="6766560" y="5486400"/>
            <a:ext cx="4876800" cy="792480"/>
          </a:xfrm>
          <a:prstGeom prst="rect">
            <a:avLst/>
          </a:prstGeom>
          <a:noFill/>
          <a:ln/>
        </p:spPr>
        <p:txBody>
          <a:bodyPr wrap="square" lIns="0" tIns="0" rIns="0" bIns="0" rtlCol="0" anchor="ctr"/>
          <a:lstStyle/>
          <a:p>
            <a:r>
              <a:rPr lang="en-US" sz="1200" dirty="0">
                <a:solidFill>
                  <a:srgbClr val="334155"/>
                </a:solidFill>
                <a:latin typeface="Calibri" pitchFamily="34" charset="0"/>
                <a:ea typeface="Calibri" pitchFamily="34" charset="-122"/>
                <a:cs typeface="Calibri" pitchFamily="34" charset="-120"/>
              </a:rPr>
              <a:t>ARV procurement, storage and distribution absorbed by the national medicines agency (ZAMMSA). No parallel PEPFAR supply chain at national level. eLMIS as single logistics tool.</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860453" y="291529"/>
            <a:ext cx="11721737" cy="670560"/>
          </a:xfrm>
          <a:prstGeom prst="rect">
            <a:avLst/>
          </a:prstGeom>
          <a:noFill/>
          <a:ln/>
        </p:spPr>
        <p:txBody>
          <a:bodyPr wrap="square" lIns="0" tIns="0" rIns="0" bIns="0" rtlCol="0" anchor="ctr"/>
          <a:lstStyle/>
          <a:p>
            <a:pPr algn="ctr"/>
            <a:r>
              <a:rPr lang="en-US" sz="3600" dirty="0">
                <a:solidFill>
                  <a:schemeClr val="tx2"/>
                </a:solidFill>
                <a:latin typeface="Century Gothic" panose="020B0502020202020204" pitchFamily="34" charset="0"/>
                <a:ea typeface="Calibri" pitchFamily="34" charset="-122"/>
                <a:cs typeface="Calibri" pitchFamily="34" charset="-120"/>
              </a:rPr>
              <a:t>Lessons from  Zambia’s Minimum Package</a:t>
            </a:r>
            <a:endParaRPr lang="en-US" sz="3600" dirty="0">
              <a:solidFill>
                <a:schemeClr val="tx2"/>
              </a:solidFill>
              <a:latin typeface="Century Gothic" panose="020B0502020202020204" pitchFamily="34" charset="0"/>
            </a:endParaRPr>
          </a:p>
        </p:txBody>
      </p:sp>
      <p:sp>
        <p:nvSpPr>
          <p:cNvPr id="4" name="Shape 2"/>
          <p:cNvSpPr/>
          <p:nvPr/>
        </p:nvSpPr>
        <p:spPr>
          <a:xfrm>
            <a:off x="609600" y="1731264"/>
            <a:ext cx="5425440" cy="877824"/>
          </a:xfrm>
          <a:prstGeom prst="roundRect">
            <a:avLst>
              <a:gd name="adj" fmla="val 11111"/>
            </a:avLst>
          </a:prstGeom>
          <a:solidFill>
            <a:srgbClr val="0B4A48"/>
          </a:solidFill>
          <a:ln/>
        </p:spPr>
      </p:sp>
      <p:sp>
        <p:nvSpPr>
          <p:cNvPr id="5" name="Shape 3"/>
          <p:cNvSpPr/>
          <p:nvPr/>
        </p:nvSpPr>
        <p:spPr>
          <a:xfrm>
            <a:off x="792480" y="1914144"/>
            <a:ext cx="463296" cy="463296"/>
          </a:xfrm>
          <a:prstGeom prst="ellipse">
            <a:avLst/>
          </a:prstGeom>
          <a:solidFill>
            <a:srgbClr val="14B8A6"/>
          </a:solidFill>
          <a:ln/>
        </p:spPr>
      </p:sp>
      <p:sp>
        <p:nvSpPr>
          <p:cNvPr id="6" name="Text 4"/>
          <p:cNvSpPr/>
          <p:nvPr/>
        </p:nvSpPr>
        <p:spPr>
          <a:xfrm>
            <a:off x="792480" y="1914144"/>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1</a:t>
            </a:r>
            <a:endParaRPr lang="en-US" sz="1333" dirty="0"/>
          </a:p>
        </p:txBody>
      </p:sp>
      <p:sp>
        <p:nvSpPr>
          <p:cNvPr id="7" name="Text 5"/>
          <p:cNvSpPr/>
          <p:nvPr/>
        </p:nvSpPr>
        <p:spPr>
          <a:xfrm>
            <a:off x="1402080" y="1804416"/>
            <a:ext cx="4511040" cy="341376"/>
          </a:xfrm>
          <a:prstGeom prst="rect">
            <a:avLst/>
          </a:prstGeom>
          <a:noFill/>
          <a:ln/>
        </p:spPr>
        <p:txBody>
          <a:bodyPr wrap="square" lIns="0" tIns="0" rIns="0" bIns="0" rtlCol="0" anchor="ctr"/>
          <a:lstStyle/>
          <a:p>
            <a:r>
              <a:rPr lang="en-US" sz="1333" b="1" dirty="0">
                <a:solidFill>
                  <a:srgbClr val="14B8A6"/>
                </a:solidFill>
                <a:latin typeface="Calibri" pitchFamily="34" charset="0"/>
                <a:ea typeface="Calibri" pitchFamily="34" charset="-122"/>
                <a:cs typeface="Calibri" pitchFamily="34" charset="-120"/>
              </a:rPr>
              <a:t>Start with the data</a:t>
            </a:r>
            <a:endParaRPr lang="en-US" sz="1333" dirty="0"/>
          </a:p>
        </p:txBody>
      </p:sp>
      <p:sp>
        <p:nvSpPr>
          <p:cNvPr id="8" name="Text 6"/>
          <p:cNvSpPr/>
          <p:nvPr/>
        </p:nvSpPr>
        <p:spPr>
          <a:xfrm>
            <a:off x="1328065" y="2145792"/>
            <a:ext cx="4585055"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Map every facility, patient load, and cost before designing the package</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Unit cost knowledge is non-negotiable</a:t>
            </a:r>
            <a:endParaRPr lang="en-US" sz="1067" dirty="0">
              <a:solidFill>
                <a:schemeClr val="bg1"/>
              </a:solidFill>
            </a:endParaRPr>
          </a:p>
        </p:txBody>
      </p:sp>
      <p:sp>
        <p:nvSpPr>
          <p:cNvPr id="9" name="Shape 7"/>
          <p:cNvSpPr/>
          <p:nvPr/>
        </p:nvSpPr>
        <p:spPr>
          <a:xfrm>
            <a:off x="6400800" y="1731264"/>
            <a:ext cx="5425440" cy="877824"/>
          </a:xfrm>
          <a:prstGeom prst="roundRect">
            <a:avLst>
              <a:gd name="adj" fmla="val 11111"/>
            </a:avLst>
          </a:prstGeom>
          <a:solidFill>
            <a:srgbClr val="0B4A48"/>
          </a:solidFill>
          <a:ln/>
        </p:spPr>
      </p:sp>
      <p:sp>
        <p:nvSpPr>
          <p:cNvPr id="10" name="Shape 8"/>
          <p:cNvSpPr/>
          <p:nvPr/>
        </p:nvSpPr>
        <p:spPr>
          <a:xfrm>
            <a:off x="6583680" y="1914144"/>
            <a:ext cx="463296" cy="463296"/>
          </a:xfrm>
          <a:prstGeom prst="ellipse">
            <a:avLst/>
          </a:prstGeom>
          <a:solidFill>
            <a:srgbClr val="D97706"/>
          </a:solidFill>
          <a:ln/>
        </p:spPr>
      </p:sp>
      <p:sp>
        <p:nvSpPr>
          <p:cNvPr id="11" name="Text 9"/>
          <p:cNvSpPr/>
          <p:nvPr/>
        </p:nvSpPr>
        <p:spPr>
          <a:xfrm>
            <a:off x="6583680" y="1914144"/>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2</a:t>
            </a:r>
            <a:endParaRPr lang="en-US" sz="1333" dirty="0"/>
          </a:p>
        </p:txBody>
      </p:sp>
      <p:sp>
        <p:nvSpPr>
          <p:cNvPr id="12" name="Text 10"/>
          <p:cNvSpPr/>
          <p:nvPr/>
        </p:nvSpPr>
        <p:spPr>
          <a:xfrm>
            <a:off x="7193280" y="1804416"/>
            <a:ext cx="4511040" cy="341376"/>
          </a:xfrm>
          <a:prstGeom prst="rect">
            <a:avLst/>
          </a:prstGeom>
          <a:noFill/>
          <a:ln/>
        </p:spPr>
        <p:txBody>
          <a:bodyPr wrap="square" lIns="0" tIns="0" rIns="0" bIns="0" rtlCol="0" anchor="ctr"/>
          <a:lstStyle/>
          <a:p>
            <a:r>
              <a:rPr lang="en-US" sz="1333" b="1" dirty="0">
                <a:solidFill>
                  <a:srgbClr val="D97706"/>
                </a:solidFill>
                <a:latin typeface="Calibri" pitchFamily="34" charset="0"/>
                <a:ea typeface="Calibri" pitchFamily="34" charset="-122"/>
                <a:cs typeface="Calibri" pitchFamily="34" charset="-120"/>
              </a:rPr>
              <a:t>Define what to STOP</a:t>
            </a:r>
            <a:endParaRPr lang="en-US" sz="1333" dirty="0"/>
          </a:p>
        </p:txBody>
      </p:sp>
      <p:sp>
        <p:nvSpPr>
          <p:cNvPr id="13" name="Text 11"/>
          <p:cNvSpPr/>
          <p:nvPr/>
        </p:nvSpPr>
        <p:spPr>
          <a:xfrm>
            <a:off x="7120991" y="2145792"/>
            <a:ext cx="4583329"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The 'discouraged' list frees more resources than any efficiency gain</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Stopping low-value activities is a clinical and political act</a:t>
            </a:r>
            <a:endParaRPr lang="en-US" sz="1067" dirty="0">
              <a:solidFill>
                <a:schemeClr val="bg1"/>
              </a:solidFill>
            </a:endParaRPr>
          </a:p>
        </p:txBody>
      </p:sp>
      <p:sp>
        <p:nvSpPr>
          <p:cNvPr id="14" name="Shape 12"/>
          <p:cNvSpPr/>
          <p:nvPr/>
        </p:nvSpPr>
        <p:spPr>
          <a:xfrm>
            <a:off x="609600" y="2731008"/>
            <a:ext cx="5425440" cy="877824"/>
          </a:xfrm>
          <a:prstGeom prst="roundRect">
            <a:avLst>
              <a:gd name="adj" fmla="val 11111"/>
            </a:avLst>
          </a:prstGeom>
          <a:solidFill>
            <a:srgbClr val="0B4A48"/>
          </a:solidFill>
          <a:ln/>
        </p:spPr>
      </p:sp>
      <p:sp>
        <p:nvSpPr>
          <p:cNvPr id="15" name="Shape 13"/>
          <p:cNvSpPr/>
          <p:nvPr/>
        </p:nvSpPr>
        <p:spPr>
          <a:xfrm>
            <a:off x="792480" y="2913888"/>
            <a:ext cx="463296" cy="463296"/>
          </a:xfrm>
          <a:prstGeom prst="ellipse">
            <a:avLst/>
          </a:prstGeom>
          <a:solidFill>
            <a:srgbClr val="0B6E6A"/>
          </a:solidFill>
          <a:ln/>
        </p:spPr>
      </p:sp>
      <p:sp>
        <p:nvSpPr>
          <p:cNvPr id="16" name="Text 14"/>
          <p:cNvSpPr/>
          <p:nvPr/>
        </p:nvSpPr>
        <p:spPr>
          <a:xfrm>
            <a:off x="792480" y="2913888"/>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3</a:t>
            </a:r>
            <a:endParaRPr lang="en-US" sz="1333" dirty="0"/>
          </a:p>
        </p:txBody>
      </p:sp>
      <p:sp>
        <p:nvSpPr>
          <p:cNvPr id="17" name="Text 15"/>
          <p:cNvSpPr/>
          <p:nvPr/>
        </p:nvSpPr>
        <p:spPr>
          <a:xfrm>
            <a:off x="1402080" y="2804160"/>
            <a:ext cx="4511040" cy="341376"/>
          </a:xfrm>
          <a:prstGeom prst="rect">
            <a:avLst/>
          </a:prstGeom>
          <a:noFill/>
          <a:ln/>
        </p:spPr>
        <p:txBody>
          <a:bodyPr wrap="square" lIns="0" tIns="0" rIns="0" bIns="0" rtlCol="0" anchor="ctr"/>
          <a:lstStyle/>
          <a:p>
            <a:r>
              <a:rPr lang="en-US" sz="1333" b="1" dirty="0">
                <a:solidFill>
                  <a:srgbClr val="0B6E6A"/>
                </a:solidFill>
                <a:latin typeface="Calibri" pitchFamily="34" charset="0"/>
                <a:ea typeface="Calibri" pitchFamily="34" charset="-122"/>
                <a:cs typeface="Calibri" pitchFamily="34" charset="-120"/>
              </a:rPr>
              <a:t>Mandate integration early</a:t>
            </a:r>
            <a:endParaRPr lang="en-US" sz="1333" dirty="0"/>
          </a:p>
        </p:txBody>
      </p:sp>
      <p:sp>
        <p:nvSpPr>
          <p:cNvPr id="18" name="Text 16"/>
          <p:cNvSpPr/>
          <p:nvPr/>
        </p:nvSpPr>
        <p:spPr>
          <a:xfrm>
            <a:off x="1255776" y="3145536"/>
            <a:ext cx="4657344"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Every parallel programme is a cost that domestic financing cannot absorb</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Integrate before the transition, not after</a:t>
            </a:r>
            <a:endParaRPr lang="en-US" sz="1067" dirty="0">
              <a:solidFill>
                <a:schemeClr val="bg1"/>
              </a:solidFill>
            </a:endParaRPr>
          </a:p>
        </p:txBody>
      </p:sp>
      <p:sp>
        <p:nvSpPr>
          <p:cNvPr id="19" name="Shape 17"/>
          <p:cNvSpPr/>
          <p:nvPr/>
        </p:nvSpPr>
        <p:spPr>
          <a:xfrm>
            <a:off x="6400800" y="2731008"/>
            <a:ext cx="5425440" cy="877824"/>
          </a:xfrm>
          <a:prstGeom prst="roundRect">
            <a:avLst>
              <a:gd name="adj" fmla="val 11111"/>
            </a:avLst>
          </a:prstGeom>
          <a:solidFill>
            <a:srgbClr val="0B4A48"/>
          </a:solidFill>
          <a:ln/>
        </p:spPr>
      </p:sp>
      <p:sp>
        <p:nvSpPr>
          <p:cNvPr id="20" name="Shape 18"/>
          <p:cNvSpPr/>
          <p:nvPr/>
        </p:nvSpPr>
        <p:spPr>
          <a:xfrm>
            <a:off x="6583680" y="2913888"/>
            <a:ext cx="463296" cy="463296"/>
          </a:xfrm>
          <a:prstGeom prst="ellipse">
            <a:avLst/>
          </a:prstGeom>
          <a:solidFill>
            <a:srgbClr val="0D9488"/>
          </a:solidFill>
          <a:ln/>
        </p:spPr>
      </p:sp>
      <p:sp>
        <p:nvSpPr>
          <p:cNvPr id="21" name="Text 19"/>
          <p:cNvSpPr/>
          <p:nvPr/>
        </p:nvSpPr>
        <p:spPr>
          <a:xfrm>
            <a:off x="6583680" y="2913888"/>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4</a:t>
            </a:r>
            <a:endParaRPr lang="en-US" sz="1333" dirty="0"/>
          </a:p>
        </p:txBody>
      </p:sp>
      <p:sp>
        <p:nvSpPr>
          <p:cNvPr id="22" name="Text 20"/>
          <p:cNvSpPr/>
          <p:nvPr/>
        </p:nvSpPr>
        <p:spPr>
          <a:xfrm>
            <a:off x="7193280" y="2804160"/>
            <a:ext cx="4511040" cy="341376"/>
          </a:xfrm>
          <a:prstGeom prst="rect">
            <a:avLst/>
          </a:prstGeom>
          <a:noFill/>
          <a:ln/>
        </p:spPr>
        <p:txBody>
          <a:bodyPr wrap="square" lIns="0" tIns="0" rIns="0" bIns="0" rtlCol="0" anchor="ctr"/>
          <a:lstStyle/>
          <a:p>
            <a:r>
              <a:rPr lang="en-US" sz="1333" b="1" dirty="0">
                <a:solidFill>
                  <a:srgbClr val="0D9488"/>
                </a:solidFill>
                <a:latin typeface="Calibri" pitchFamily="34" charset="0"/>
                <a:ea typeface="Calibri" pitchFamily="34" charset="-122"/>
                <a:cs typeface="Calibri" pitchFamily="34" charset="-120"/>
              </a:rPr>
              <a:t>Government must own the package</a:t>
            </a:r>
            <a:endParaRPr lang="en-US" sz="1333" dirty="0"/>
          </a:p>
        </p:txBody>
      </p:sp>
      <p:sp>
        <p:nvSpPr>
          <p:cNvPr id="23" name="Text 21"/>
          <p:cNvSpPr/>
          <p:nvPr/>
        </p:nvSpPr>
        <p:spPr>
          <a:xfrm>
            <a:off x="7193280" y="3145536"/>
            <a:ext cx="4511040"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A minimum package owned by donors will not survive donor exit</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The Ministry of Health must author, enforce, and update it</a:t>
            </a:r>
            <a:endParaRPr lang="en-US" sz="1067" dirty="0">
              <a:solidFill>
                <a:schemeClr val="bg1"/>
              </a:solidFill>
            </a:endParaRPr>
          </a:p>
        </p:txBody>
      </p:sp>
      <p:sp>
        <p:nvSpPr>
          <p:cNvPr id="24" name="Shape 22"/>
          <p:cNvSpPr/>
          <p:nvPr/>
        </p:nvSpPr>
        <p:spPr>
          <a:xfrm>
            <a:off x="609600" y="3730752"/>
            <a:ext cx="5425440" cy="877824"/>
          </a:xfrm>
          <a:prstGeom prst="roundRect">
            <a:avLst>
              <a:gd name="adj" fmla="val 11111"/>
            </a:avLst>
          </a:prstGeom>
          <a:solidFill>
            <a:srgbClr val="0B4A48"/>
          </a:solidFill>
          <a:ln/>
        </p:spPr>
      </p:sp>
      <p:sp>
        <p:nvSpPr>
          <p:cNvPr id="25" name="Shape 23"/>
          <p:cNvSpPr/>
          <p:nvPr/>
        </p:nvSpPr>
        <p:spPr>
          <a:xfrm>
            <a:off x="792480" y="3913632"/>
            <a:ext cx="463296" cy="463296"/>
          </a:xfrm>
          <a:prstGeom prst="ellipse">
            <a:avLst/>
          </a:prstGeom>
          <a:solidFill>
            <a:srgbClr val="FCD34D"/>
          </a:solidFill>
          <a:ln/>
        </p:spPr>
      </p:sp>
      <p:sp>
        <p:nvSpPr>
          <p:cNvPr id="26" name="Text 24"/>
          <p:cNvSpPr/>
          <p:nvPr/>
        </p:nvSpPr>
        <p:spPr>
          <a:xfrm>
            <a:off x="792480" y="3913632"/>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5</a:t>
            </a:r>
            <a:endParaRPr lang="en-US" sz="1333" dirty="0"/>
          </a:p>
        </p:txBody>
      </p:sp>
      <p:sp>
        <p:nvSpPr>
          <p:cNvPr id="27" name="Text 25"/>
          <p:cNvSpPr/>
          <p:nvPr/>
        </p:nvSpPr>
        <p:spPr>
          <a:xfrm>
            <a:off x="1402080" y="3803904"/>
            <a:ext cx="451104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Build the supply chain first</a:t>
            </a:r>
            <a:endParaRPr lang="en-US" sz="1333" dirty="0"/>
          </a:p>
        </p:txBody>
      </p:sp>
      <p:sp>
        <p:nvSpPr>
          <p:cNvPr id="28" name="Text 26"/>
          <p:cNvSpPr/>
          <p:nvPr/>
        </p:nvSpPr>
        <p:spPr>
          <a:xfrm>
            <a:off x="1255776" y="4145280"/>
            <a:ext cx="4657344"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Countries cannot absorb domestic ARV financing if the procurement infrastructure doesn't exist</a:t>
            </a:r>
            <a:endParaRPr lang="en-US" sz="1067" dirty="0">
              <a:solidFill>
                <a:schemeClr val="bg1"/>
              </a:solidFill>
            </a:endParaRPr>
          </a:p>
        </p:txBody>
      </p:sp>
      <p:sp>
        <p:nvSpPr>
          <p:cNvPr id="29" name="Shape 27"/>
          <p:cNvSpPr/>
          <p:nvPr/>
        </p:nvSpPr>
        <p:spPr>
          <a:xfrm>
            <a:off x="6400800" y="3730752"/>
            <a:ext cx="5425440" cy="877824"/>
          </a:xfrm>
          <a:prstGeom prst="roundRect">
            <a:avLst>
              <a:gd name="adj" fmla="val 11111"/>
            </a:avLst>
          </a:prstGeom>
          <a:solidFill>
            <a:srgbClr val="0B4A48"/>
          </a:solidFill>
          <a:ln/>
        </p:spPr>
      </p:sp>
      <p:sp>
        <p:nvSpPr>
          <p:cNvPr id="30" name="Shape 28"/>
          <p:cNvSpPr/>
          <p:nvPr/>
        </p:nvSpPr>
        <p:spPr>
          <a:xfrm>
            <a:off x="6583680" y="3913632"/>
            <a:ext cx="463296" cy="463296"/>
          </a:xfrm>
          <a:prstGeom prst="ellipse">
            <a:avLst/>
          </a:prstGeom>
          <a:solidFill>
            <a:srgbClr val="14B8A6"/>
          </a:solidFill>
          <a:ln/>
        </p:spPr>
      </p:sp>
      <p:sp>
        <p:nvSpPr>
          <p:cNvPr id="31" name="Text 29"/>
          <p:cNvSpPr/>
          <p:nvPr/>
        </p:nvSpPr>
        <p:spPr>
          <a:xfrm>
            <a:off x="6583680" y="3913632"/>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6</a:t>
            </a:r>
            <a:endParaRPr lang="en-US" sz="1333" dirty="0"/>
          </a:p>
        </p:txBody>
      </p:sp>
      <p:sp>
        <p:nvSpPr>
          <p:cNvPr id="32" name="Text 30"/>
          <p:cNvSpPr/>
          <p:nvPr/>
        </p:nvSpPr>
        <p:spPr>
          <a:xfrm>
            <a:off x="7193280" y="3803904"/>
            <a:ext cx="4511040" cy="341376"/>
          </a:xfrm>
          <a:prstGeom prst="rect">
            <a:avLst/>
          </a:prstGeom>
          <a:noFill/>
          <a:ln/>
        </p:spPr>
        <p:txBody>
          <a:bodyPr wrap="square" lIns="0" tIns="0" rIns="0" bIns="0" rtlCol="0" anchor="ctr"/>
          <a:lstStyle/>
          <a:p>
            <a:r>
              <a:rPr lang="en-US" sz="1333" b="1" dirty="0">
                <a:solidFill>
                  <a:srgbClr val="14B8A6"/>
                </a:solidFill>
                <a:latin typeface="Calibri" pitchFamily="34" charset="0"/>
                <a:ea typeface="Calibri" pitchFamily="34" charset="-122"/>
                <a:cs typeface="Calibri" pitchFamily="34" charset="-120"/>
              </a:rPr>
              <a:t>Protect community HIV roles</a:t>
            </a:r>
            <a:endParaRPr lang="en-US" sz="1333" dirty="0"/>
          </a:p>
        </p:txBody>
      </p:sp>
      <p:sp>
        <p:nvSpPr>
          <p:cNvPr id="33" name="Text 31"/>
          <p:cNvSpPr/>
          <p:nvPr/>
        </p:nvSpPr>
        <p:spPr>
          <a:xfrm>
            <a:off x="7120991" y="4145280"/>
            <a:ext cx="4583329" cy="463296"/>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Don't eliminate community HIV workers</a:t>
            </a:r>
          </a:p>
          <a:p>
            <a:pPr marL="628650" lvl="1"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 integrate them into national CHW systems with government stipends and supervision</a:t>
            </a:r>
            <a:endParaRPr lang="en-US" sz="1067" dirty="0">
              <a:solidFill>
                <a:schemeClr val="bg1"/>
              </a:solidFill>
            </a:endParaRPr>
          </a:p>
        </p:txBody>
      </p:sp>
      <p:sp>
        <p:nvSpPr>
          <p:cNvPr id="34" name="Shape 32"/>
          <p:cNvSpPr/>
          <p:nvPr/>
        </p:nvSpPr>
        <p:spPr>
          <a:xfrm>
            <a:off x="609600" y="4730496"/>
            <a:ext cx="5425440" cy="877824"/>
          </a:xfrm>
          <a:prstGeom prst="roundRect">
            <a:avLst>
              <a:gd name="adj" fmla="val 11111"/>
            </a:avLst>
          </a:prstGeom>
          <a:solidFill>
            <a:srgbClr val="0B4A48"/>
          </a:solidFill>
          <a:ln/>
        </p:spPr>
      </p:sp>
      <p:sp>
        <p:nvSpPr>
          <p:cNvPr id="35" name="Shape 33"/>
          <p:cNvSpPr/>
          <p:nvPr/>
        </p:nvSpPr>
        <p:spPr>
          <a:xfrm>
            <a:off x="792480" y="4913376"/>
            <a:ext cx="463296" cy="463296"/>
          </a:xfrm>
          <a:prstGeom prst="ellipse">
            <a:avLst/>
          </a:prstGeom>
          <a:solidFill>
            <a:srgbClr val="D97706"/>
          </a:solidFill>
          <a:ln/>
        </p:spPr>
      </p:sp>
      <p:sp>
        <p:nvSpPr>
          <p:cNvPr id="36" name="Text 34"/>
          <p:cNvSpPr/>
          <p:nvPr/>
        </p:nvSpPr>
        <p:spPr>
          <a:xfrm>
            <a:off x="792480" y="4913376"/>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7</a:t>
            </a:r>
            <a:endParaRPr lang="en-US" sz="1333" dirty="0"/>
          </a:p>
        </p:txBody>
      </p:sp>
      <p:sp>
        <p:nvSpPr>
          <p:cNvPr id="37" name="Text 35"/>
          <p:cNvSpPr/>
          <p:nvPr/>
        </p:nvSpPr>
        <p:spPr>
          <a:xfrm>
            <a:off x="1402080" y="4803648"/>
            <a:ext cx="4511040" cy="341376"/>
          </a:xfrm>
          <a:prstGeom prst="rect">
            <a:avLst/>
          </a:prstGeom>
          <a:noFill/>
          <a:ln/>
        </p:spPr>
        <p:txBody>
          <a:bodyPr wrap="square" lIns="0" tIns="0" rIns="0" bIns="0" rtlCol="0" anchor="ctr"/>
          <a:lstStyle/>
          <a:p>
            <a:r>
              <a:rPr lang="en-US" sz="1333" b="1" dirty="0">
                <a:solidFill>
                  <a:srgbClr val="D97706"/>
                </a:solidFill>
                <a:latin typeface="Calibri" pitchFamily="34" charset="0"/>
                <a:ea typeface="Calibri" pitchFamily="34" charset="-122"/>
                <a:cs typeface="Calibri" pitchFamily="34" charset="-120"/>
              </a:rPr>
              <a:t>Data systems must be Government Led </a:t>
            </a:r>
            <a:endParaRPr lang="en-US" sz="1333" dirty="0"/>
          </a:p>
        </p:txBody>
      </p:sp>
      <p:sp>
        <p:nvSpPr>
          <p:cNvPr id="38" name="Text 36"/>
          <p:cNvSpPr/>
          <p:nvPr/>
        </p:nvSpPr>
        <p:spPr>
          <a:xfrm>
            <a:off x="1255776" y="5145024"/>
            <a:ext cx="4657344"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If government doesn't own its own data, it cannot govern its own </a:t>
            </a:r>
            <a:r>
              <a:rPr lang="en-US" sz="1067" dirty="0" err="1">
                <a:solidFill>
                  <a:schemeClr val="bg1"/>
                </a:solidFill>
                <a:latin typeface="Calibri" pitchFamily="34" charset="0"/>
                <a:ea typeface="Calibri" pitchFamily="34" charset="-122"/>
                <a:cs typeface="Calibri" pitchFamily="34" charset="-120"/>
              </a:rPr>
              <a:t>programme</a:t>
            </a:r>
            <a:endParaRPr lang="en-US" sz="1067" dirty="0">
              <a:solidFill>
                <a:schemeClr val="bg1"/>
              </a:solidFill>
            </a:endParaRPr>
          </a:p>
        </p:txBody>
      </p:sp>
      <p:sp>
        <p:nvSpPr>
          <p:cNvPr id="39" name="Shape 37"/>
          <p:cNvSpPr/>
          <p:nvPr/>
        </p:nvSpPr>
        <p:spPr>
          <a:xfrm>
            <a:off x="6400800" y="4730496"/>
            <a:ext cx="5425440" cy="877824"/>
          </a:xfrm>
          <a:prstGeom prst="roundRect">
            <a:avLst>
              <a:gd name="adj" fmla="val 11111"/>
            </a:avLst>
          </a:prstGeom>
          <a:solidFill>
            <a:srgbClr val="0B4A48"/>
          </a:solidFill>
          <a:ln/>
        </p:spPr>
      </p:sp>
      <p:sp>
        <p:nvSpPr>
          <p:cNvPr id="40" name="Shape 38"/>
          <p:cNvSpPr/>
          <p:nvPr/>
        </p:nvSpPr>
        <p:spPr>
          <a:xfrm>
            <a:off x="6583680" y="4913376"/>
            <a:ext cx="463296" cy="463296"/>
          </a:xfrm>
          <a:prstGeom prst="ellipse">
            <a:avLst/>
          </a:prstGeom>
          <a:solidFill>
            <a:srgbClr val="0B6E6A"/>
          </a:solidFill>
          <a:ln/>
        </p:spPr>
      </p:sp>
      <p:sp>
        <p:nvSpPr>
          <p:cNvPr id="41" name="Text 39"/>
          <p:cNvSpPr/>
          <p:nvPr/>
        </p:nvSpPr>
        <p:spPr>
          <a:xfrm>
            <a:off x="6583680" y="4913376"/>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8</a:t>
            </a:r>
            <a:endParaRPr lang="en-US" sz="1333" dirty="0"/>
          </a:p>
        </p:txBody>
      </p:sp>
      <p:sp>
        <p:nvSpPr>
          <p:cNvPr id="42" name="Text 40"/>
          <p:cNvSpPr/>
          <p:nvPr/>
        </p:nvSpPr>
        <p:spPr>
          <a:xfrm>
            <a:off x="7193280" y="4803648"/>
            <a:ext cx="4511040" cy="341376"/>
          </a:xfrm>
          <a:prstGeom prst="rect">
            <a:avLst/>
          </a:prstGeom>
          <a:noFill/>
          <a:ln/>
        </p:spPr>
        <p:txBody>
          <a:bodyPr wrap="square" lIns="0" tIns="0" rIns="0" bIns="0" rtlCol="0" anchor="ctr"/>
          <a:lstStyle/>
          <a:p>
            <a:r>
              <a:rPr lang="en-US" sz="1333" b="1" dirty="0">
                <a:solidFill>
                  <a:srgbClr val="0B6E6A"/>
                </a:solidFill>
                <a:latin typeface="Calibri" pitchFamily="34" charset="0"/>
                <a:ea typeface="Calibri" pitchFamily="34" charset="-122"/>
                <a:cs typeface="Calibri" pitchFamily="34" charset="-120"/>
              </a:rPr>
              <a:t>Negotiate time, not just money</a:t>
            </a:r>
            <a:endParaRPr lang="en-US" sz="1333" dirty="0"/>
          </a:p>
        </p:txBody>
      </p:sp>
      <p:sp>
        <p:nvSpPr>
          <p:cNvPr id="43" name="Text 41"/>
          <p:cNvSpPr/>
          <p:nvPr/>
        </p:nvSpPr>
        <p:spPr>
          <a:xfrm>
            <a:off x="7120991" y="5145024"/>
            <a:ext cx="4583329"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Co-financing schedules</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 Abrupt exits destroy the very systems donors spent decades building</a:t>
            </a:r>
            <a:endParaRPr lang="en-US" sz="1067" dirty="0">
              <a:solidFill>
                <a:schemeClr val="bg1"/>
              </a:solidFill>
            </a:endParaRPr>
          </a:p>
        </p:txBody>
      </p:sp>
      <p:sp>
        <p:nvSpPr>
          <p:cNvPr id="44" name="Shape 42"/>
          <p:cNvSpPr/>
          <p:nvPr/>
        </p:nvSpPr>
        <p:spPr>
          <a:xfrm>
            <a:off x="609600" y="5730240"/>
            <a:ext cx="5425440" cy="877824"/>
          </a:xfrm>
          <a:prstGeom prst="roundRect">
            <a:avLst>
              <a:gd name="adj" fmla="val 11111"/>
            </a:avLst>
          </a:prstGeom>
          <a:solidFill>
            <a:srgbClr val="0B4A48"/>
          </a:solidFill>
          <a:ln/>
        </p:spPr>
      </p:sp>
      <p:sp>
        <p:nvSpPr>
          <p:cNvPr id="45" name="Shape 43"/>
          <p:cNvSpPr/>
          <p:nvPr/>
        </p:nvSpPr>
        <p:spPr>
          <a:xfrm>
            <a:off x="792480" y="5913120"/>
            <a:ext cx="463296" cy="463296"/>
          </a:xfrm>
          <a:prstGeom prst="ellipse">
            <a:avLst/>
          </a:prstGeom>
          <a:solidFill>
            <a:srgbClr val="0D9488"/>
          </a:solidFill>
          <a:ln/>
        </p:spPr>
      </p:sp>
      <p:sp>
        <p:nvSpPr>
          <p:cNvPr id="46" name="Text 44"/>
          <p:cNvSpPr/>
          <p:nvPr/>
        </p:nvSpPr>
        <p:spPr>
          <a:xfrm>
            <a:off x="792480" y="5913120"/>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9</a:t>
            </a:r>
            <a:endParaRPr lang="en-US" sz="1333" dirty="0"/>
          </a:p>
        </p:txBody>
      </p:sp>
      <p:sp>
        <p:nvSpPr>
          <p:cNvPr id="47" name="Text 45"/>
          <p:cNvSpPr/>
          <p:nvPr/>
        </p:nvSpPr>
        <p:spPr>
          <a:xfrm>
            <a:off x="1402080" y="5803392"/>
            <a:ext cx="4511040" cy="341376"/>
          </a:xfrm>
          <a:prstGeom prst="rect">
            <a:avLst/>
          </a:prstGeom>
          <a:noFill/>
          <a:ln/>
        </p:spPr>
        <p:txBody>
          <a:bodyPr wrap="square" lIns="0" tIns="0" rIns="0" bIns="0" rtlCol="0" anchor="ctr"/>
          <a:lstStyle/>
          <a:p>
            <a:r>
              <a:rPr lang="en-US" sz="1333" b="1" dirty="0">
                <a:solidFill>
                  <a:srgbClr val="0D9488"/>
                </a:solidFill>
                <a:latin typeface="Calibri" pitchFamily="34" charset="0"/>
                <a:ea typeface="Calibri" pitchFamily="34" charset="-122"/>
                <a:cs typeface="Calibri" pitchFamily="34" charset="-120"/>
              </a:rPr>
              <a:t>Use the package for accountability</a:t>
            </a:r>
            <a:endParaRPr lang="en-US" sz="1333" dirty="0"/>
          </a:p>
        </p:txBody>
      </p:sp>
      <p:sp>
        <p:nvSpPr>
          <p:cNvPr id="48" name="Text 46"/>
          <p:cNvSpPr/>
          <p:nvPr/>
        </p:nvSpPr>
        <p:spPr>
          <a:xfrm>
            <a:off x="1255776" y="6144768"/>
            <a:ext cx="4657344"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Quality assessments against the minimum package create programme management discipline that donor oversight never could</a:t>
            </a:r>
            <a:endParaRPr lang="en-US" sz="1067" dirty="0">
              <a:solidFill>
                <a:schemeClr val="bg1"/>
              </a:solidFill>
            </a:endParaRPr>
          </a:p>
        </p:txBody>
      </p:sp>
      <p:sp>
        <p:nvSpPr>
          <p:cNvPr id="49" name="Shape 47"/>
          <p:cNvSpPr/>
          <p:nvPr/>
        </p:nvSpPr>
        <p:spPr>
          <a:xfrm>
            <a:off x="6400800" y="5730240"/>
            <a:ext cx="5425440" cy="877824"/>
          </a:xfrm>
          <a:prstGeom prst="roundRect">
            <a:avLst>
              <a:gd name="adj" fmla="val 11111"/>
            </a:avLst>
          </a:prstGeom>
          <a:solidFill>
            <a:srgbClr val="0B4A48"/>
          </a:solidFill>
          <a:ln/>
        </p:spPr>
      </p:sp>
      <p:sp>
        <p:nvSpPr>
          <p:cNvPr id="50" name="Shape 48"/>
          <p:cNvSpPr/>
          <p:nvPr/>
        </p:nvSpPr>
        <p:spPr>
          <a:xfrm>
            <a:off x="6583680" y="5913120"/>
            <a:ext cx="463296" cy="463296"/>
          </a:xfrm>
          <a:prstGeom prst="ellipse">
            <a:avLst/>
          </a:prstGeom>
          <a:solidFill>
            <a:srgbClr val="FCD34D"/>
          </a:solidFill>
          <a:ln/>
        </p:spPr>
      </p:sp>
      <p:sp>
        <p:nvSpPr>
          <p:cNvPr id="51" name="Text 49"/>
          <p:cNvSpPr/>
          <p:nvPr/>
        </p:nvSpPr>
        <p:spPr>
          <a:xfrm>
            <a:off x="6583680" y="5913120"/>
            <a:ext cx="463296" cy="463296"/>
          </a:xfrm>
          <a:prstGeom prst="rect">
            <a:avLst/>
          </a:prstGeom>
          <a:noFill/>
          <a:ln/>
        </p:spPr>
        <p:txBody>
          <a:bodyPr wrap="square" lIns="0" tIns="0" rIns="0" bIns="0" rtlCol="0" anchor="ctr"/>
          <a:lstStyle/>
          <a:p>
            <a:pPr algn="ctr"/>
            <a:r>
              <a:rPr lang="en-US" sz="1333" b="1" dirty="0">
                <a:solidFill>
                  <a:srgbClr val="0D3B3A"/>
                </a:solidFill>
                <a:latin typeface="Calibri" pitchFamily="34" charset="0"/>
                <a:ea typeface="Calibri" pitchFamily="34" charset="-122"/>
                <a:cs typeface="Calibri" pitchFamily="34" charset="-120"/>
              </a:rPr>
              <a:t>10</a:t>
            </a:r>
            <a:endParaRPr lang="en-US" sz="1333" dirty="0"/>
          </a:p>
        </p:txBody>
      </p:sp>
      <p:sp>
        <p:nvSpPr>
          <p:cNvPr id="52" name="Text 50"/>
          <p:cNvSpPr/>
          <p:nvPr/>
        </p:nvSpPr>
        <p:spPr>
          <a:xfrm>
            <a:off x="7193280" y="5803392"/>
            <a:ext cx="4511040" cy="341376"/>
          </a:xfrm>
          <a:prstGeom prst="rect">
            <a:avLst/>
          </a:prstGeom>
          <a:noFill/>
          <a:ln/>
        </p:spPr>
        <p:txBody>
          <a:bodyPr wrap="square" lIns="0" tIns="0" rIns="0" bIns="0" rtlCol="0" anchor="ctr"/>
          <a:lstStyle/>
          <a:p>
            <a:r>
              <a:rPr lang="en-US" sz="1333" b="1" dirty="0">
                <a:solidFill>
                  <a:srgbClr val="FCD34D"/>
                </a:solidFill>
                <a:latin typeface="Calibri" pitchFamily="34" charset="0"/>
                <a:ea typeface="Calibri" pitchFamily="34" charset="-122"/>
                <a:cs typeface="Calibri" pitchFamily="34" charset="-120"/>
              </a:rPr>
              <a:t>Communicate with the community</a:t>
            </a:r>
            <a:endParaRPr lang="en-US" sz="1333" dirty="0"/>
          </a:p>
        </p:txBody>
      </p:sp>
      <p:sp>
        <p:nvSpPr>
          <p:cNvPr id="53" name="Text 51"/>
          <p:cNvSpPr/>
          <p:nvPr/>
        </p:nvSpPr>
        <p:spPr>
          <a:xfrm>
            <a:off x="7046976" y="6144768"/>
            <a:ext cx="4657344" cy="365760"/>
          </a:xfrm>
          <a:prstGeom prst="rect">
            <a:avLst/>
          </a:prstGeom>
          <a:noFill/>
          <a:ln/>
        </p:spPr>
        <p:txBody>
          <a:bodyPr wrap="square" lIns="0" tIns="0" rIns="0" bIns="0" rtlCol="0" anchor="ctr"/>
          <a:lstStyle/>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Service changes from the minimum package will be felt by patients.</a:t>
            </a:r>
          </a:p>
          <a:p>
            <a:pPr marL="171450" indent="-171450">
              <a:buFont typeface="Arial" panose="020B0604020202020204" pitchFamily="34" charset="0"/>
              <a:buChar char="•"/>
            </a:pPr>
            <a:r>
              <a:rPr lang="en-US" sz="1067" dirty="0">
                <a:solidFill>
                  <a:schemeClr val="bg1"/>
                </a:solidFill>
                <a:latin typeface="Calibri" pitchFamily="34" charset="0"/>
                <a:ea typeface="Calibri" pitchFamily="34" charset="-122"/>
                <a:cs typeface="Calibri" pitchFamily="34" charset="-120"/>
              </a:rPr>
              <a:t>Transparent community communication prevents disruption of care</a:t>
            </a:r>
            <a:endParaRPr lang="en-US" sz="1067"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219200" y="455615"/>
            <a:ext cx="9753600" cy="609600"/>
          </a:xfrm>
          <a:prstGeom prst="rect">
            <a:avLst/>
          </a:prstGeom>
          <a:noFill/>
          <a:ln/>
        </p:spPr>
        <p:txBody>
          <a:bodyPr wrap="square" lIns="0" tIns="0" rIns="0" bIns="0" rtlCol="0" anchor="ctr"/>
          <a:lstStyle/>
          <a:p>
            <a:pPr algn="ctr"/>
            <a:r>
              <a:rPr lang="en-US" sz="3600" kern="0" spc="533" dirty="0">
                <a:solidFill>
                  <a:schemeClr val="tx2"/>
                </a:solidFill>
                <a:latin typeface="Century Gothic" panose="020B0502020202020204" pitchFamily="34" charset="0"/>
                <a:ea typeface="Calibri" pitchFamily="34" charset="-122"/>
                <a:cs typeface="Calibri" pitchFamily="34" charset="-120"/>
              </a:rPr>
              <a:t>THE BOTTOM LINE</a:t>
            </a:r>
            <a:endParaRPr lang="en-US" sz="3600" dirty="0">
              <a:solidFill>
                <a:schemeClr val="tx2"/>
              </a:solidFill>
              <a:latin typeface="Century Gothic" panose="020B0502020202020204" pitchFamily="34" charset="0"/>
            </a:endParaRPr>
          </a:p>
        </p:txBody>
      </p:sp>
      <p:sp>
        <p:nvSpPr>
          <p:cNvPr id="3" name="Text 1"/>
          <p:cNvSpPr/>
          <p:nvPr/>
        </p:nvSpPr>
        <p:spPr>
          <a:xfrm>
            <a:off x="975360" y="1722120"/>
            <a:ext cx="10241280" cy="1706880"/>
          </a:xfrm>
          <a:prstGeom prst="rect">
            <a:avLst/>
          </a:prstGeom>
          <a:solidFill>
            <a:schemeClr val="tx2"/>
          </a:solidFill>
          <a:ln/>
        </p:spPr>
        <p:txBody>
          <a:bodyPr wrap="square" lIns="0" tIns="0" rIns="0" bIns="0" rtlCol="0" anchor="ctr"/>
          <a:lstStyle/>
          <a:p>
            <a:pPr algn="ctr"/>
            <a:r>
              <a:rPr lang="en-US" sz="3600" b="1" dirty="0">
                <a:solidFill>
                  <a:srgbClr val="FFFFFF"/>
                </a:solidFill>
                <a:latin typeface="Calibri" pitchFamily="34" charset="0"/>
                <a:ea typeface="Calibri" pitchFamily="34" charset="-122"/>
                <a:cs typeface="Calibri" pitchFamily="34" charset="-120"/>
              </a:rPr>
              <a:t>A minimum package is not</a:t>
            </a:r>
            <a:endParaRPr lang="en-US" sz="3600" dirty="0"/>
          </a:p>
          <a:p>
            <a:pPr algn="ctr"/>
            <a:r>
              <a:rPr lang="en-US" sz="3600" b="1" dirty="0">
                <a:solidFill>
                  <a:srgbClr val="FFFFFF"/>
                </a:solidFill>
                <a:latin typeface="Calibri" pitchFamily="34" charset="0"/>
                <a:ea typeface="Calibri" pitchFamily="34" charset="-122"/>
                <a:cs typeface="Calibri" pitchFamily="34" charset="-120"/>
              </a:rPr>
              <a:t>a retreat from ambition.</a:t>
            </a:r>
            <a:endParaRPr lang="en-US" sz="3600" dirty="0"/>
          </a:p>
        </p:txBody>
      </p:sp>
      <p:sp>
        <p:nvSpPr>
          <p:cNvPr id="5" name="Text 3"/>
          <p:cNvSpPr/>
          <p:nvPr/>
        </p:nvSpPr>
        <p:spPr>
          <a:xfrm>
            <a:off x="975360" y="3413760"/>
            <a:ext cx="10241280" cy="1341120"/>
          </a:xfrm>
          <a:prstGeom prst="rect">
            <a:avLst/>
          </a:prstGeom>
          <a:solidFill>
            <a:schemeClr val="tx2"/>
          </a:solidFill>
          <a:ln/>
        </p:spPr>
        <p:txBody>
          <a:bodyPr wrap="square" lIns="0" tIns="0" rIns="0" bIns="0" rtlCol="0" anchor="ctr"/>
          <a:lstStyle/>
          <a:p>
            <a:pPr algn="ctr"/>
            <a:r>
              <a:rPr lang="en-US" sz="1867" i="1" dirty="0">
                <a:solidFill>
                  <a:srgbClr val="FFFFFF"/>
                </a:solidFill>
                <a:latin typeface="Calibri" pitchFamily="34" charset="0"/>
                <a:ea typeface="Calibri" pitchFamily="34" charset="-122"/>
                <a:cs typeface="Calibri" pitchFamily="34" charset="-120"/>
              </a:rPr>
              <a:t>It is a strategic decision to deliver the RIGHT services to the RIGHT people</a:t>
            </a:r>
            <a:endParaRPr lang="en-US" sz="1867" dirty="0"/>
          </a:p>
          <a:p>
            <a:pPr algn="ctr"/>
            <a:r>
              <a:rPr lang="en-US" sz="1867" i="1" dirty="0">
                <a:solidFill>
                  <a:srgbClr val="FFFFFF"/>
                </a:solidFill>
                <a:latin typeface="Calibri" pitchFamily="34" charset="0"/>
                <a:ea typeface="Calibri" pitchFamily="34" charset="-122"/>
                <a:cs typeface="Calibri" pitchFamily="34" charset="-120"/>
              </a:rPr>
              <a:t>at a standard that domestic resources can sustain — now and for the next generation.</a:t>
            </a:r>
            <a:endParaRPr lang="en-US" sz="1867" dirty="0"/>
          </a:p>
        </p:txBody>
      </p:sp>
      <p:sp>
        <p:nvSpPr>
          <p:cNvPr id="6" name="Shape 4"/>
          <p:cNvSpPr/>
          <p:nvPr/>
        </p:nvSpPr>
        <p:spPr>
          <a:xfrm>
            <a:off x="853440" y="4998720"/>
            <a:ext cx="2377440" cy="1097280"/>
          </a:xfrm>
          <a:prstGeom prst="roundRect">
            <a:avLst>
              <a:gd name="adj" fmla="val 11111"/>
            </a:avLst>
          </a:prstGeom>
          <a:solidFill>
            <a:srgbClr val="0D3B3A">
              <a:alpha val="70000"/>
            </a:srgbClr>
          </a:solidFill>
          <a:ln/>
        </p:spPr>
      </p:sp>
      <p:sp>
        <p:nvSpPr>
          <p:cNvPr id="7" name="Text 5"/>
          <p:cNvSpPr/>
          <p:nvPr/>
        </p:nvSpPr>
        <p:spPr>
          <a:xfrm>
            <a:off x="853440" y="5084064"/>
            <a:ext cx="2377440" cy="390144"/>
          </a:xfrm>
          <a:prstGeom prst="rect">
            <a:avLst/>
          </a:prstGeom>
          <a:noFill/>
          <a:ln/>
        </p:spPr>
        <p:txBody>
          <a:bodyPr wrap="square" lIns="0" tIns="0" rIns="0" bIns="0" rtlCol="0" anchor="ctr"/>
          <a:lstStyle/>
          <a:p>
            <a:pPr algn="ctr"/>
            <a:r>
              <a:rPr lang="en-US" sz="1600" b="1" dirty="0">
                <a:solidFill>
                  <a:srgbClr val="FCD34D"/>
                </a:solidFill>
                <a:latin typeface="Calibri" pitchFamily="34" charset="0"/>
                <a:ea typeface="Calibri" pitchFamily="34" charset="-122"/>
                <a:cs typeface="Calibri" pitchFamily="34" charset="-120"/>
              </a:rPr>
              <a:t>Define it</a:t>
            </a:r>
            <a:endParaRPr lang="en-US" sz="1600" dirty="0"/>
          </a:p>
        </p:txBody>
      </p:sp>
      <p:sp>
        <p:nvSpPr>
          <p:cNvPr id="8" name="Text 6"/>
          <p:cNvSpPr/>
          <p:nvPr/>
        </p:nvSpPr>
        <p:spPr>
          <a:xfrm>
            <a:off x="853440" y="5486400"/>
            <a:ext cx="2377440" cy="487680"/>
          </a:xfrm>
          <a:prstGeom prst="rect">
            <a:avLst/>
          </a:prstGeom>
          <a:noFill/>
          <a:ln/>
        </p:spPr>
        <p:txBody>
          <a:bodyPr wrap="square" lIns="0" tIns="0" rIns="0" bIns="0" rtlCol="0" anchor="ctr"/>
          <a:lstStyle/>
          <a:p>
            <a:pPr algn="ctr"/>
            <a:r>
              <a:rPr lang="en-US" sz="1200" dirty="0">
                <a:solidFill>
                  <a:srgbClr val="FFFFFF"/>
                </a:solidFill>
                <a:latin typeface="Calibri" pitchFamily="34" charset="0"/>
                <a:ea typeface="Calibri" pitchFamily="34" charset="-122"/>
                <a:cs typeface="Calibri" pitchFamily="34" charset="-120"/>
              </a:rPr>
              <a:t>Know your package</a:t>
            </a:r>
            <a:endParaRPr lang="en-US" sz="1200" dirty="0"/>
          </a:p>
        </p:txBody>
      </p:sp>
      <p:sp>
        <p:nvSpPr>
          <p:cNvPr id="9" name="Shape 7"/>
          <p:cNvSpPr/>
          <p:nvPr/>
        </p:nvSpPr>
        <p:spPr>
          <a:xfrm>
            <a:off x="3474720" y="4998720"/>
            <a:ext cx="2377440" cy="1097280"/>
          </a:xfrm>
          <a:prstGeom prst="roundRect">
            <a:avLst>
              <a:gd name="adj" fmla="val 11111"/>
            </a:avLst>
          </a:prstGeom>
          <a:solidFill>
            <a:srgbClr val="0D3B3A">
              <a:alpha val="70000"/>
            </a:srgbClr>
          </a:solidFill>
          <a:ln/>
        </p:spPr>
      </p:sp>
      <p:sp>
        <p:nvSpPr>
          <p:cNvPr id="10" name="Text 8"/>
          <p:cNvSpPr/>
          <p:nvPr/>
        </p:nvSpPr>
        <p:spPr>
          <a:xfrm>
            <a:off x="3474720" y="5084064"/>
            <a:ext cx="2377440" cy="390144"/>
          </a:xfrm>
          <a:prstGeom prst="rect">
            <a:avLst/>
          </a:prstGeom>
          <a:noFill/>
          <a:ln/>
        </p:spPr>
        <p:txBody>
          <a:bodyPr wrap="square" lIns="0" tIns="0" rIns="0" bIns="0" rtlCol="0" anchor="ctr"/>
          <a:lstStyle/>
          <a:p>
            <a:pPr algn="ctr"/>
            <a:r>
              <a:rPr lang="en-US" sz="1600" b="1" dirty="0">
                <a:solidFill>
                  <a:srgbClr val="FCD34D"/>
                </a:solidFill>
                <a:latin typeface="Calibri" pitchFamily="34" charset="0"/>
                <a:ea typeface="Calibri" pitchFamily="34" charset="-122"/>
                <a:cs typeface="Calibri" pitchFamily="34" charset="-120"/>
              </a:rPr>
              <a:t>Cost it</a:t>
            </a:r>
            <a:endParaRPr lang="en-US" sz="1600" dirty="0"/>
          </a:p>
        </p:txBody>
      </p:sp>
      <p:sp>
        <p:nvSpPr>
          <p:cNvPr id="11" name="Text 9"/>
          <p:cNvSpPr/>
          <p:nvPr/>
        </p:nvSpPr>
        <p:spPr>
          <a:xfrm>
            <a:off x="3474720" y="5486400"/>
            <a:ext cx="2377440" cy="487680"/>
          </a:xfrm>
          <a:prstGeom prst="rect">
            <a:avLst/>
          </a:prstGeom>
          <a:noFill/>
          <a:ln/>
        </p:spPr>
        <p:txBody>
          <a:bodyPr wrap="square" lIns="0" tIns="0" rIns="0" bIns="0" rtlCol="0" anchor="ctr"/>
          <a:lstStyle/>
          <a:p>
            <a:pPr algn="ctr"/>
            <a:r>
              <a:rPr lang="en-US" sz="1200" dirty="0">
                <a:solidFill>
                  <a:srgbClr val="FFFFFF"/>
                </a:solidFill>
                <a:latin typeface="Calibri" pitchFamily="34" charset="0"/>
                <a:ea typeface="Calibri" pitchFamily="34" charset="-122"/>
                <a:cs typeface="Calibri" pitchFamily="34" charset="-120"/>
              </a:rPr>
              <a:t>Know what it takes</a:t>
            </a:r>
            <a:endParaRPr lang="en-US" sz="1200" dirty="0"/>
          </a:p>
        </p:txBody>
      </p:sp>
      <p:sp>
        <p:nvSpPr>
          <p:cNvPr id="12" name="Shape 10"/>
          <p:cNvSpPr/>
          <p:nvPr/>
        </p:nvSpPr>
        <p:spPr>
          <a:xfrm>
            <a:off x="6096000" y="4998720"/>
            <a:ext cx="2377440" cy="1097280"/>
          </a:xfrm>
          <a:prstGeom prst="roundRect">
            <a:avLst>
              <a:gd name="adj" fmla="val 11111"/>
            </a:avLst>
          </a:prstGeom>
          <a:solidFill>
            <a:srgbClr val="0D3B3A">
              <a:alpha val="70000"/>
            </a:srgbClr>
          </a:solidFill>
          <a:ln/>
        </p:spPr>
      </p:sp>
      <p:sp>
        <p:nvSpPr>
          <p:cNvPr id="13" name="Text 11"/>
          <p:cNvSpPr/>
          <p:nvPr/>
        </p:nvSpPr>
        <p:spPr>
          <a:xfrm>
            <a:off x="6096000" y="5084064"/>
            <a:ext cx="2377440" cy="390144"/>
          </a:xfrm>
          <a:prstGeom prst="rect">
            <a:avLst/>
          </a:prstGeom>
          <a:noFill/>
          <a:ln/>
        </p:spPr>
        <p:txBody>
          <a:bodyPr wrap="square" lIns="0" tIns="0" rIns="0" bIns="0" rtlCol="0" anchor="ctr"/>
          <a:lstStyle/>
          <a:p>
            <a:pPr algn="ctr"/>
            <a:r>
              <a:rPr lang="en-US" sz="1600" b="1" dirty="0">
                <a:solidFill>
                  <a:srgbClr val="FCD34D"/>
                </a:solidFill>
                <a:latin typeface="Calibri" pitchFamily="34" charset="0"/>
                <a:ea typeface="Calibri" pitchFamily="34" charset="-122"/>
                <a:cs typeface="Calibri" pitchFamily="34" charset="-120"/>
              </a:rPr>
              <a:t>Own it</a:t>
            </a:r>
            <a:endParaRPr lang="en-US" sz="1600" dirty="0"/>
          </a:p>
        </p:txBody>
      </p:sp>
      <p:sp>
        <p:nvSpPr>
          <p:cNvPr id="14" name="Text 12"/>
          <p:cNvSpPr/>
          <p:nvPr/>
        </p:nvSpPr>
        <p:spPr>
          <a:xfrm>
            <a:off x="6096000" y="5486400"/>
            <a:ext cx="2377440" cy="487680"/>
          </a:xfrm>
          <a:prstGeom prst="rect">
            <a:avLst/>
          </a:prstGeom>
          <a:noFill/>
          <a:ln/>
        </p:spPr>
        <p:txBody>
          <a:bodyPr wrap="square" lIns="0" tIns="0" rIns="0" bIns="0" rtlCol="0" anchor="ctr"/>
          <a:lstStyle/>
          <a:p>
            <a:pPr algn="ctr"/>
            <a:r>
              <a:rPr lang="en-US" sz="1200" dirty="0">
                <a:solidFill>
                  <a:srgbClr val="FFFFFF"/>
                </a:solidFill>
                <a:latin typeface="Calibri" pitchFamily="34" charset="0"/>
                <a:ea typeface="Calibri" pitchFamily="34" charset="-122"/>
                <a:cs typeface="Calibri" pitchFamily="34" charset="-120"/>
              </a:rPr>
              <a:t>Lead from government</a:t>
            </a:r>
            <a:endParaRPr lang="en-US" sz="1200" dirty="0"/>
          </a:p>
        </p:txBody>
      </p:sp>
      <p:sp>
        <p:nvSpPr>
          <p:cNvPr id="15" name="Shape 13"/>
          <p:cNvSpPr/>
          <p:nvPr/>
        </p:nvSpPr>
        <p:spPr>
          <a:xfrm>
            <a:off x="8717280" y="4998720"/>
            <a:ext cx="2377440" cy="1097280"/>
          </a:xfrm>
          <a:prstGeom prst="roundRect">
            <a:avLst>
              <a:gd name="adj" fmla="val 11111"/>
            </a:avLst>
          </a:prstGeom>
          <a:solidFill>
            <a:srgbClr val="0D3B3A">
              <a:alpha val="70000"/>
            </a:srgbClr>
          </a:solidFill>
          <a:ln/>
        </p:spPr>
      </p:sp>
      <p:sp>
        <p:nvSpPr>
          <p:cNvPr id="16" name="Text 14"/>
          <p:cNvSpPr/>
          <p:nvPr/>
        </p:nvSpPr>
        <p:spPr>
          <a:xfrm>
            <a:off x="8717280" y="5084064"/>
            <a:ext cx="2377440" cy="390144"/>
          </a:xfrm>
          <a:prstGeom prst="rect">
            <a:avLst/>
          </a:prstGeom>
          <a:noFill/>
          <a:ln/>
        </p:spPr>
        <p:txBody>
          <a:bodyPr wrap="square" lIns="0" tIns="0" rIns="0" bIns="0" rtlCol="0" anchor="ctr"/>
          <a:lstStyle/>
          <a:p>
            <a:pPr algn="ctr"/>
            <a:r>
              <a:rPr lang="en-US" sz="1600" b="1" dirty="0">
                <a:solidFill>
                  <a:srgbClr val="FCD34D"/>
                </a:solidFill>
                <a:latin typeface="Calibri" pitchFamily="34" charset="0"/>
                <a:ea typeface="Calibri" pitchFamily="34" charset="-122"/>
                <a:cs typeface="Calibri" pitchFamily="34" charset="-120"/>
              </a:rPr>
              <a:t>Fund it</a:t>
            </a:r>
            <a:endParaRPr lang="en-US" sz="1600" dirty="0"/>
          </a:p>
        </p:txBody>
      </p:sp>
      <p:sp>
        <p:nvSpPr>
          <p:cNvPr id="17" name="Text 15"/>
          <p:cNvSpPr/>
          <p:nvPr/>
        </p:nvSpPr>
        <p:spPr>
          <a:xfrm>
            <a:off x="8717280" y="5486400"/>
            <a:ext cx="2377440" cy="487680"/>
          </a:xfrm>
          <a:prstGeom prst="rect">
            <a:avLst/>
          </a:prstGeom>
          <a:noFill/>
          <a:ln/>
        </p:spPr>
        <p:txBody>
          <a:bodyPr wrap="square" lIns="0" tIns="0" rIns="0" bIns="0" rtlCol="0" anchor="ctr"/>
          <a:lstStyle/>
          <a:p>
            <a:pPr algn="ctr"/>
            <a:r>
              <a:rPr lang="en-US" sz="1200" dirty="0">
                <a:solidFill>
                  <a:srgbClr val="FFFFFF"/>
                </a:solidFill>
                <a:latin typeface="Calibri" pitchFamily="34" charset="0"/>
                <a:ea typeface="Calibri" pitchFamily="34" charset="-122"/>
                <a:cs typeface="Calibri" pitchFamily="34" charset="-120"/>
              </a:rPr>
              <a:t>Domestic first</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2493331" y="292608"/>
            <a:ext cx="8441847" cy="1051560"/>
          </a:xfrm>
          <a:prstGeom prst="rect">
            <a:avLst/>
          </a:prstGeom>
          <a:noFill/>
          <a:ln>
            <a:solidFill>
              <a:schemeClr val="accent1"/>
            </a:solidFill>
          </a:ln>
        </p:spPr>
        <p:txBody>
          <a:bodyPr wrap="square" lIns="0" tIns="0" rIns="0" bIns="0" rtlCol="0" anchor="ctr"/>
          <a:lstStyle/>
          <a:p>
            <a:pPr marL="0" indent="0" algn="ctr">
              <a:lnSpc>
                <a:spcPct val="105000"/>
              </a:lnSpc>
              <a:buNone/>
            </a:pPr>
            <a:r>
              <a:rPr lang="en-US" sz="3600" dirty="0">
                <a:solidFill>
                  <a:schemeClr val="tx2"/>
                </a:solidFill>
                <a:latin typeface="Century Gothic" panose="020B0502020202020204" pitchFamily="34" charset="0"/>
                <a:ea typeface="Cambria" pitchFamily="34" charset="-122"/>
                <a:cs typeface="Cambria" pitchFamily="34" charset="-120"/>
              </a:rPr>
              <a:t>Transition is not a Choice.</a:t>
            </a:r>
            <a:endParaRPr lang="en-US" sz="3600" dirty="0">
              <a:solidFill>
                <a:schemeClr val="tx2"/>
              </a:solidFill>
              <a:latin typeface="Century Gothic" panose="020B0502020202020204" pitchFamily="34" charset="0"/>
            </a:endParaRPr>
          </a:p>
          <a:p>
            <a:pPr marL="0" indent="0" algn="ctr">
              <a:lnSpc>
                <a:spcPct val="105000"/>
              </a:lnSpc>
              <a:buNone/>
            </a:pPr>
            <a:r>
              <a:rPr lang="en-US" sz="3600" dirty="0">
                <a:solidFill>
                  <a:schemeClr val="tx2"/>
                </a:solidFill>
                <a:latin typeface="Century Gothic" panose="020B0502020202020204" pitchFamily="34" charset="0"/>
                <a:ea typeface="Cambria" pitchFamily="34" charset="-122"/>
                <a:cs typeface="Cambria" pitchFamily="34" charset="-120"/>
              </a:rPr>
              <a:t>It is a Mandate!</a:t>
            </a:r>
            <a:endParaRPr lang="en-US" sz="3600" dirty="0">
              <a:solidFill>
                <a:schemeClr val="tx2"/>
              </a:solidFill>
              <a:latin typeface="Century Gothic" panose="020B0502020202020204" pitchFamily="34" charset="0"/>
            </a:endParaRPr>
          </a:p>
        </p:txBody>
      </p:sp>
      <p:sp>
        <p:nvSpPr>
          <p:cNvPr id="5" name="Shape 3"/>
          <p:cNvSpPr/>
          <p:nvPr/>
        </p:nvSpPr>
        <p:spPr>
          <a:xfrm rot="-180000">
            <a:off x="517438" y="1930648"/>
            <a:ext cx="3200400" cy="1499997"/>
          </a:xfrm>
          <a:prstGeom prst="roundRect">
            <a:avLst>
              <a:gd name="adj" fmla="val 6829"/>
            </a:avLst>
          </a:prstGeom>
          <a:solidFill>
            <a:srgbClr val="FFFFFF"/>
          </a:solidFill>
          <a:ln/>
          <a:effectLst>
            <a:outerShdw blurRad="127000" dist="50800" dir="5400000" algn="bl" rotWithShape="0">
              <a:srgbClr val="0A0F2C">
                <a:alpha val="45000"/>
              </a:srgbClr>
            </a:outerShdw>
          </a:effectLst>
        </p:spPr>
      </p:sp>
      <p:sp>
        <p:nvSpPr>
          <p:cNvPr id="6" name="Shape 4"/>
          <p:cNvSpPr/>
          <p:nvPr/>
        </p:nvSpPr>
        <p:spPr>
          <a:xfrm rot="-180000">
            <a:off x="298228" y="1757663"/>
            <a:ext cx="566928" cy="566928"/>
          </a:xfrm>
          <a:prstGeom prst="ellipse">
            <a:avLst/>
          </a:prstGeom>
          <a:solidFill>
            <a:srgbClr val="F96167"/>
          </a:solidFill>
          <a:ln w="25400">
            <a:solidFill>
              <a:srgbClr val="FFFFFF"/>
            </a:solidFill>
            <a:prstDash val="solid"/>
          </a:ln>
          <a:effectLst>
            <a:outerShdw blurRad="76200" dist="25400" dir="5400000" algn="bl" rotWithShape="0">
              <a:srgbClr val="0A0F2C">
                <a:alpha val="40000"/>
              </a:srgbClr>
            </a:outerShdw>
          </a:effectLst>
        </p:spPr>
      </p:sp>
      <p:sp>
        <p:nvSpPr>
          <p:cNvPr id="7" name="Text 5"/>
          <p:cNvSpPr/>
          <p:nvPr/>
        </p:nvSpPr>
        <p:spPr>
          <a:xfrm rot="-180000">
            <a:off x="303263" y="180298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8" name="Text 6"/>
          <p:cNvSpPr/>
          <p:nvPr/>
        </p:nvSpPr>
        <p:spPr>
          <a:xfrm rot="-180000">
            <a:off x="834542" y="2262546"/>
            <a:ext cx="2688336" cy="1371600"/>
          </a:xfrm>
          <a:prstGeom prst="rect">
            <a:avLst/>
          </a:prstGeom>
          <a:noFill/>
          <a:ln/>
        </p:spPr>
        <p:txBody>
          <a:bodyPr wrap="square" lIns="0" tIns="0" rIns="0" bIns="0" rtlCol="0" anchor="t"/>
          <a:lstStyle/>
          <a:p>
            <a:pPr marL="0" indent="0" algn="l">
              <a:lnSpc>
                <a:spcPct val="112000"/>
              </a:lnSpc>
              <a:buNone/>
            </a:pPr>
            <a:r>
              <a:rPr lang="en-US" sz="1300" b="1" kern="0" spc="30" dirty="0">
                <a:solidFill>
                  <a:srgbClr val="F96167"/>
                </a:solidFill>
                <a:latin typeface="Calibri" pitchFamily="34" charset="0"/>
                <a:ea typeface="Calibri" pitchFamily="34" charset="-122"/>
                <a:cs typeface="Calibri" pitchFamily="34" charset="-120"/>
              </a:rPr>
              <a:t>URGENCY</a:t>
            </a:r>
            <a:endParaRPr lang="en-US" sz="1300" dirty="0"/>
          </a:p>
          <a:p>
            <a:pPr marL="0" indent="0" algn="l">
              <a:lnSpc>
                <a:spcPct val="112000"/>
              </a:lnSpc>
              <a:buNone/>
            </a:pPr>
            <a:r>
              <a:rPr lang="en-US" sz="1350" kern="0" spc="30" dirty="0">
                <a:solidFill>
                  <a:srgbClr val="1E2761"/>
                </a:solidFill>
                <a:latin typeface="Calibri" pitchFamily="34" charset="0"/>
                <a:ea typeface="Calibri" pitchFamily="34" charset="-122"/>
                <a:cs typeface="Calibri" pitchFamily="34" charset="-120"/>
              </a:rPr>
              <a:t>Every day of delay is a day closer to service collapse for millions of PLHIV.</a:t>
            </a:r>
            <a:endParaRPr lang="en-US" sz="1300" dirty="0"/>
          </a:p>
        </p:txBody>
      </p:sp>
      <p:sp>
        <p:nvSpPr>
          <p:cNvPr id="9" name="Shape 7"/>
          <p:cNvSpPr/>
          <p:nvPr/>
        </p:nvSpPr>
        <p:spPr>
          <a:xfrm rot="120000">
            <a:off x="4498314" y="1627678"/>
            <a:ext cx="3200400" cy="1721705"/>
          </a:xfrm>
          <a:prstGeom prst="roundRect">
            <a:avLst>
              <a:gd name="adj" fmla="val 6829"/>
            </a:avLst>
          </a:prstGeom>
          <a:solidFill>
            <a:srgbClr val="FFFFFF"/>
          </a:solidFill>
          <a:ln/>
          <a:effectLst>
            <a:outerShdw blurRad="127000" dist="50800" dir="5400000" algn="bl" rotWithShape="0">
              <a:srgbClr val="0A0F2C">
                <a:alpha val="45000"/>
              </a:srgbClr>
            </a:outerShdw>
          </a:effectLst>
        </p:spPr>
      </p:sp>
      <p:sp>
        <p:nvSpPr>
          <p:cNvPr id="10" name="Shape 8"/>
          <p:cNvSpPr/>
          <p:nvPr/>
        </p:nvSpPr>
        <p:spPr>
          <a:xfrm rot="120000">
            <a:off x="4294480" y="1426464"/>
            <a:ext cx="566928" cy="566928"/>
          </a:xfrm>
          <a:prstGeom prst="ellipse">
            <a:avLst/>
          </a:prstGeom>
          <a:solidFill>
            <a:srgbClr val="3AAFA9"/>
          </a:solidFill>
          <a:ln w="25400">
            <a:solidFill>
              <a:srgbClr val="FFFFFF"/>
            </a:solidFill>
            <a:prstDash val="solid"/>
          </a:ln>
          <a:effectLst>
            <a:outerShdw blurRad="76200" dist="25400" dir="5400000" algn="bl" rotWithShape="0">
              <a:srgbClr val="0A0F2C">
                <a:alpha val="40000"/>
              </a:srgbClr>
            </a:outerShdw>
          </a:effectLst>
        </p:spPr>
      </p:sp>
      <p:sp>
        <p:nvSpPr>
          <p:cNvPr id="11" name="Text 9"/>
          <p:cNvSpPr/>
          <p:nvPr/>
        </p:nvSpPr>
        <p:spPr>
          <a:xfrm rot="120000">
            <a:off x="4294480" y="142646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2" name="Text 10"/>
          <p:cNvSpPr/>
          <p:nvPr/>
        </p:nvSpPr>
        <p:spPr>
          <a:xfrm rot="120000">
            <a:off x="4750308" y="2058429"/>
            <a:ext cx="2688336" cy="1371600"/>
          </a:xfrm>
          <a:prstGeom prst="rect">
            <a:avLst/>
          </a:prstGeom>
          <a:noFill/>
          <a:ln/>
        </p:spPr>
        <p:txBody>
          <a:bodyPr wrap="square" lIns="0" tIns="0" rIns="0" bIns="0" rtlCol="0" anchor="t"/>
          <a:lstStyle/>
          <a:p>
            <a:pPr marL="0" indent="0" algn="l">
              <a:lnSpc>
                <a:spcPct val="112000"/>
              </a:lnSpc>
              <a:buNone/>
            </a:pPr>
            <a:r>
              <a:rPr lang="en-US" sz="1300" b="1" kern="0" spc="30" dirty="0">
                <a:solidFill>
                  <a:srgbClr val="3AAFA9"/>
                </a:solidFill>
                <a:latin typeface="Calibri" pitchFamily="34" charset="0"/>
                <a:ea typeface="Calibri" pitchFamily="34" charset="-122"/>
                <a:cs typeface="Calibri" pitchFamily="34" charset="-120"/>
              </a:rPr>
              <a:t>A PROVEN PATH</a:t>
            </a:r>
            <a:endParaRPr lang="en-US" sz="1300" dirty="0"/>
          </a:p>
          <a:p>
            <a:pPr marL="0" indent="0" algn="l">
              <a:lnSpc>
                <a:spcPct val="112000"/>
              </a:lnSpc>
              <a:buNone/>
            </a:pPr>
            <a:r>
              <a:rPr lang="en-US" sz="1350" kern="0" spc="30" dirty="0">
                <a:solidFill>
                  <a:srgbClr val="1E2761"/>
                </a:solidFill>
                <a:latin typeface="Calibri" pitchFamily="34" charset="0"/>
                <a:ea typeface="Calibri" pitchFamily="34" charset="-122"/>
                <a:cs typeface="Calibri" pitchFamily="34" charset="-120"/>
              </a:rPr>
              <a:t>Domestic financing is achievable  with determination and political will— some countries have done it.</a:t>
            </a:r>
            <a:endParaRPr lang="en-US" sz="1300" dirty="0"/>
          </a:p>
        </p:txBody>
      </p:sp>
      <p:sp>
        <p:nvSpPr>
          <p:cNvPr id="13" name="Shape 11"/>
          <p:cNvSpPr/>
          <p:nvPr/>
        </p:nvSpPr>
        <p:spPr>
          <a:xfrm rot="-150000">
            <a:off x="7997800" y="1627632"/>
            <a:ext cx="3200400" cy="1874520"/>
          </a:xfrm>
          <a:prstGeom prst="roundRect">
            <a:avLst>
              <a:gd name="adj" fmla="val 6829"/>
            </a:avLst>
          </a:prstGeom>
          <a:solidFill>
            <a:srgbClr val="FFFFFF"/>
          </a:solidFill>
          <a:ln/>
          <a:effectLst>
            <a:outerShdw blurRad="127000" dist="50800" dir="5400000" algn="bl" rotWithShape="0">
              <a:srgbClr val="0A0F2C">
                <a:alpha val="45000"/>
              </a:srgbClr>
            </a:outerShdw>
          </a:effectLst>
        </p:spPr>
      </p:sp>
      <p:sp>
        <p:nvSpPr>
          <p:cNvPr id="14" name="Shape 12"/>
          <p:cNvSpPr/>
          <p:nvPr/>
        </p:nvSpPr>
        <p:spPr>
          <a:xfrm rot="-150000">
            <a:off x="7796632" y="1426464"/>
            <a:ext cx="566928" cy="566928"/>
          </a:xfrm>
          <a:prstGeom prst="ellipse">
            <a:avLst/>
          </a:prstGeom>
          <a:solidFill>
            <a:srgbClr val="F9E795"/>
          </a:solidFill>
          <a:ln w="25400">
            <a:solidFill>
              <a:srgbClr val="FFFFFF"/>
            </a:solidFill>
            <a:prstDash val="solid"/>
          </a:ln>
          <a:effectLst>
            <a:outerShdw blurRad="76200" dist="25400" dir="5400000" algn="bl" rotWithShape="0">
              <a:srgbClr val="0A0F2C">
                <a:alpha val="40000"/>
              </a:srgbClr>
            </a:outerShdw>
          </a:effectLst>
        </p:spPr>
      </p:sp>
      <p:sp>
        <p:nvSpPr>
          <p:cNvPr id="15" name="Text 13"/>
          <p:cNvSpPr/>
          <p:nvPr/>
        </p:nvSpPr>
        <p:spPr>
          <a:xfrm rot="-150000">
            <a:off x="7796632" y="1426464"/>
            <a:ext cx="566928" cy="566928"/>
          </a:xfrm>
          <a:prstGeom prst="rect">
            <a:avLst/>
          </a:prstGeom>
          <a:noFill/>
          <a:ln/>
        </p:spPr>
        <p:txBody>
          <a:bodyPr wrap="square" lIns="0" tIns="0" rIns="0" bIns="0" rtlCol="0" anchor="ctr"/>
          <a:lstStyle/>
          <a:p>
            <a:pPr marL="0" indent="0" algn="ctr">
              <a:buNone/>
            </a:pPr>
            <a:r>
              <a:rPr lang="en-US" sz="2000" b="1" dirty="0">
                <a:solidFill>
                  <a:srgbClr val="1E2761"/>
                </a:solidFill>
                <a:latin typeface="Calibri" pitchFamily="34" charset="0"/>
                <a:ea typeface="Calibri" pitchFamily="34" charset="-122"/>
                <a:cs typeface="Calibri" pitchFamily="34" charset="-120"/>
              </a:rPr>
              <a:t>3</a:t>
            </a:r>
            <a:endParaRPr lang="en-US" sz="2000" dirty="0"/>
          </a:p>
        </p:txBody>
      </p:sp>
      <p:sp>
        <p:nvSpPr>
          <p:cNvPr id="16" name="Text 14"/>
          <p:cNvSpPr/>
          <p:nvPr/>
        </p:nvSpPr>
        <p:spPr>
          <a:xfrm rot="-150000">
            <a:off x="8253832" y="1920240"/>
            <a:ext cx="2688336" cy="1371600"/>
          </a:xfrm>
          <a:prstGeom prst="rect">
            <a:avLst/>
          </a:prstGeom>
          <a:noFill/>
          <a:ln/>
        </p:spPr>
        <p:txBody>
          <a:bodyPr wrap="square" lIns="0" tIns="0" rIns="0" bIns="0" rtlCol="0" anchor="t"/>
          <a:lstStyle/>
          <a:p>
            <a:pPr marL="0" indent="0" algn="l">
              <a:lnSpc>
                <a:spcPct val="112000"/>
              </a:lnSpc>
              <a:buNone/>
            </a:pPr>
            <a:r>
              <a:rPr lang="en-US" sz="1300" b="1" kern="0" spc="30" dirty="0">
                <a:solidFill>
                  <a:srgbClr val="B8860B"/>
                </a:solidFill>
                <a:latin typeface="Calibri" pitchFamily="34" charset="0"/>
                <a:ea typeface="Calibri" pitchFamily="34" charset="-122"/>
                <a:cs typeface="Calibri" pitchFamily="34" charset="-120"/>
              </a:rPr>
              <a:t>PEOPLE-CENTERED</a:t>
            </a:r>
            <a:endParaRPr lang="en-US" sz="1300" dirty="0"/>
          </a:p>
          <a:p>
            <a:pPr marL="0" indent="0" algn="l">
              <a:lnSpc>
                <a:spcPct val="112000"/>
              </a:lnSpc>
              <a:buNone/>
            </a:pPr>
            <a:r>
              <a:rPr lang="en-US" sz="1350" kern="0" spc="30" dirty="0">
                <a:solidFill>
                  <a:srgbClr val="1E2761"/>
                </a:solidFill>
                <a:latin typeface="Calibri" pitchFamily="34" charset="0"/>
                <a:ea typeface="Calibri" pitchFamily="34" charset="-122"/>
                <a:cs typeface="Calibri" pitchFamily="34" charset="-120"/>
              </a:rPr>
              <a:t>No interruption of ART is acceptable during transition.</a:t>
            </a:r>
            <a:endParaRPr lang="en-US" sz="1300" dirty="0"/>
          </a:p>
        </p:txBody>
      </p:sp>
      <p:sp>
        <p:nvSpPr>
          <p:cNvPr id="17" name="Shape 15"/>
          <p:cNvSpPr/>
          <p:nvPr/>
        </p:nvSpPr>
        <p:spPr>
          <a:xfrm rot="180000">
            <a:off x="2744572" y="3730752"/>
            <a:ext cx="3200400" cy="1874520"/>
          </a:xfrm>
          <a:prstGeom prst="roundRect">
            <a:avLst>
              <a:gd name="adj" fmla="val 6829"/>
            </a:avLst>
          </a:prstGeom>
          <a:solidFill>
            <a:srgbClr val="FFFFFF"/>
          </a:solidFill>
          <a:ln/>
          <a:effectLst>
            <a:outerShdw blurRad="127000" dist="50800" dir="5400000" algn="bl" rotWithShape="0">
              <a:srgbClr val="0A0F2C">
                <a:alpha val="45000"/>
              </a:srgbClr>
            </a:outerShdw>
          </a:effectLst>
        </p:spPr>
      </p:sp>
      <p:sp>
        <p:nvSpPr>
          <p:cNvPr id="18" name="Shape 16"/>
          <p:cNvSpPr/>
          <p:nvPr/>
        </p:nvSpPr>
        <p:spPr>
          <a:xfrm rot="180000">
            <a:off x="2543404" y="3529584"/>
            <a:ext cx="566928" cy="566928"/>
          </a:xfrm>
          <a:prstGeom prst="ellipse">
            <a:avLst/>
          </a:prstGeom>
          <a:solidFill>
            <a:srgbClr val="3AAFA9"/>
          </a:solidFill>
          <a:ln w="25400">
            <a:solidFill>
              <a:srgbClr val="FFFFFF"/>
            </a:solidFill>
            <a:prstDash val="solid"/>
          </a:ln>
          <a:effectLst>
            <a:outerShdw blurRad="76200" dist="25400" dir="5400000" algn="bl" rotWithShape="0">
              <a:srgbClr val="0A0F2C">
                <a:alpha val="40000"/>
              </a:srgbClr>
            </a:outerShdw>
          </a:effectLst>
        </p:spPr>
      </p:sp>
      <p:sp>
        <p:nvSpPr>
          <p:cNvPr id="19" name="Text 17"/>
          <p:cNvSpPr/>
          <p:nvPr/>
        </p:nvSpPr>
        <p:spPr>
          <a:xfrm rot="180000">
            <a:off x="2543404" y="352958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0" name="Text 18"/>
          <p:cNvSpPr/>
          <p:nvPr/>
        </p:nvSpPr>
        <p:spPr>
          <a:xfrm rot="180000">
            <a:off x="3000604" y="4023360"/>
            <a:ext cx="2688336" cy="1371600"/>
          </a:xfrm>
          <a:prstGeom prst="rect">
            <a:avLst/>
          </a:prstGeom>
          <a:noFill/>
          <a:ln/>
        </p:spPr>
        <p:txBody>
          <a:bodyPr wrap="square" lIns="0" tIns="0" rIns="0" bIns="0" rtlCol="0" anchor="t"/>
          <a:lstStyle/>
          <a:p>
            <a:pPr marL="0" indent="0" algn="l">
              <a:lnSpc>
                <a:spcPct val="112000"/>
              </a:lnSpc>
              <a:buNone/>
            </a:pPr>
            <a:r>
              <a:rPr lang="en-US" sz="1300" b="1" kern="0" spc="30" dirty="0">
                <a:solidFill>
                  <a:srgbClr val="3AAFA9"/>
                </a:solidFill>
                <a:latin typeface="Calibri" pitchFamily="34" charset="0"/>
                <a:ea typeface="Calibri" pitchFamily="34" charset="-122"/>
                <a:cs typeface="Calibri" pitchFamily="34" charset="-120"/>
              </a:rPr>
              <a:t>SMARTER SYSTEMS</a:t>
            </a:r>
            <a:endParaRPr lang="en-US" sz="1300" dirty="0"/>
          </a:p>
          <a:p>
            <a:pPr marL="0" indent="0" algn="l">
              <a:lnSpc>
                <a:spcPct val="112000"/>
              </a:lnSpc>
              <a:buNone/>
            </a:pPr>
            <a:r>
              <a:rPr lang="en-US" sz="1350" kern="0" spc="30" dirty="0">
                <a:solidFill>
                  <a:srgbClr val="1E2761"/>
                </a:solidFill>
                <a:latin typeface="Calibri" pitchFamily="34" charset="0"/>
                <a:ea typeface="Calibri" pitchFamily="34" charset="-122"/>
                <a:cs typeface="Calibri" pitchFamily="34" charset="-120"/>
              </a:rPr>
              <a:t>Efficiency and integration let health systems do more with less.</a:t>
            </a:r>
            <a:endParaRPr lang="en-US" sz="1300" dirty="0"/>
          </a:p>
        </p:txBody>
      </p:sp>
      <p:sp>
        <p:nvSpPr>
          <p:cNvPr id="21" name="Shape 19"/>
          <p:cNvSpPr/>
          <p:nvPr/>
        </p:nvSpPr>
        <p:spPr>
          <a:xfrm rot="-180000">
            <a:off x="6246724" y="3730752"/>
            <a:ext cx="3200400" cy="1874520"/>
          </a:xfrm>
          <a:prstGeom prst="roundRect">
            <a:avLst>
              <a:gd name="adj" fmla="val 6829"/>
            </a:avLst>
          </a:prstGeom>
          <a:solidFill>
            <a:srgbClr val="FFFFFF"/>
          </a:solidFill>
          <a:ln/>
          <a:effectLst>
            <a:outerShdw blurRad="127000" dist="50800" dir="5400000" algn="bl" rotWithShape="0">
              <a:srgbClr val="0A0F2C">
                <a:alpha val="45000"/>
              </a:srgbClr>
            </a:outerShdw>
          </a:effectLst>
        </p:spPr>
      </p:sp>
      <p:sp>
        <p:nvSpPr>
          <p:cNvPr id="22" name="Shape 20"/>
          <p:cNvSpPr/>
          <p:nvPr/>
        </p:nvSpPr>
        <p:spPr>
          <a:xfrm rot="-180000">
            <a:off x="6045556" y="3529584"/>
            <a:ext cx="566928" cy="566928"/>
          </a:xfrm>
          <a:prstGeom prst="ellipse">
            <a:avLst/>
          </a:prstGeom>
          <a:solidFill>
            <a:srgbClr val="F96167"/>
          </a:solidFill>
          <a:ln w="25400">
            <a:solidFill>
              <a:srgbClr val="FFFFFF"/>
            </a:solidFill>
            <a:prstDash val="solid"/>
          </a:ln>
          <a:effectLst>
            <a:outerShdw blurRad="76200" dist="25400" dir="5400000" algn="bl" rotWithShape="0">
              <a:srgbClr val="0A0F2C">
                <a:alpha val="40000"/>
              </a:srgbClr>
            </a:outerShdw>
          </a:effectLst>
        </p:spPr>
      </p:sp>
      <p:sp>
        <p:nvSpPr>
          <p:cNvPr id="23" name="Text 21"/>
          <p:cNvSpPr/>
          <p:nvPr/>
        </p:nvSpPr>
        <p:spPr>
          <a:xfrm rot="-180000">
            <a:off x="6045556" y="352958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24" name="Text 22"/>
          <p:cNvSpPr/>
          <p:nvPr/>
        </p:nvSpPr>
        <p:spPr>
          <a:xfrm rot="-180000">
            <a:off x="6502756" y="4023360"/>
            <a:ext cx="2688336" cy="1371600"/>
          </a:xfrm>
          <a:prstGeom prst="rect">
            <a:avLst/>
          </a:prstGeom>
          <a:noFill/>
          <a:ln/>
        </p:spPr>
        <p:txBody>
          <a:bodyPr wrap="square" lIns="0" tIns="0" rIns="0" bIns="0" rtlCol="0" anchor="t"/>
          <a:lstStyle/>
          <a:p>
            <a:pPr marL="0" indent="0" algn="l">
              <a:lnSpc>
                <a:spcPct val="112000"/>
              </a:lnSpc>
              <a:buNone/>
            </a:pPr>
            <a:r>
              <a:rPr lang="en-US" sz="1300" b="1" kern="0" spc="30" dirty="0">
                <a:solidFill>
                  <a:srgbClr val="F96167"/>
                </a:solidFill>
                <a:latin typeface="Calibri" pitchFamily="34" charset="0"/>
                <a:ea typeface="Calibri" pitchFamily="34" charset="-122"/>
                <a:cs typeface="Calibri" pitchFamily="34" charset="-120"/>
              </a:rPr>
              <a:t>SHARED ACCOUNTABILITY</a:t>
            </a:r>
            <a:endParaRPr lang="en-US" sz="1300" dirty="0"/>
          </a:p>
          <a:p>
            <a:pPr marL="0" indent="0" algn="l">
              <a:lnSpc>
                <a:spcPct val="112000"/>
              </a:lnSpc>
              <a:buNone/>
            </a:pPr>
            <a:r>
              <a:rPr lang="en-US" sz="1350" kern="0" spc="30" dirty="0">
                <a:solidFill>
                  <a:srgbClr val="1E2761"/>
                </a:solidFill>
                <a:latin typeface="Calibri" pitchFamily="34" charset="0"/>
                <a:ea typeface="Calibri" pitchFamily="34" charset="-122"/>
                <a:cs typeface="Calibri" pitchFamily="34" charset="-120"/>
              </a:rPr>
              <a:t>Civil society and communities must lead — not just governments.</a:t>
            </a:r>
            <a:endParaRPr lang="en-US" sz="1300" dirty="0"/>
          </a:p>
        </p:txBody>
      </p:sp>
      <p:sp>
        <p:nvSpPr>
          <p:cNvPr id="25" name="Text 23"/>
          <p:cNvSpPr/>
          <p:nvPr/>
        </p:nvSpPr>
        <p:spPr>
          <a:xfrm>
            <a:off x="914400" y="5875180"/>
            <a:ext cx="10519646" cy="681068"/>
          </a:xfrm>
          <a:prstGeom prst="rect">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wrap="square" lIns="0" tIns="0" rIns="0" bIns="0" rtlCol="0" anchor="ctr"/>
          <a:lstStyle/>
          <a:p>
            <a:pPr marL="0" indent="0" algn="ctr">
              <a:lnSpc>
                <a:spcPct val="105000"/>
              </a:lnSpc>
              <a:buNone/>
            </a:pPr>
            <a:r>
              <a:rPr lang="en-US" sz="3000" b="1" dirty="0">
                <a:latin typeface="Cambria" pitchFamily="34" charset="0"/>
                <a:ea typeface="Cambria" pitchFamily="34" charset="-122"/>
                <a:cs typeface="Cambria" pitchFamily="34" charset="-120"/>
              </a:rPr>
              <a:t>“</a:t>
            </a:r>
            <a:r>
              <a:rPr lang="en-US" sz="1650" i="1" dirty="0">
                <a:latin typeface="Cambria" pitchFamily="34" charset="0"/>
                <a:ea typeface="Cambria" pitchFamily="34" charset="-122"/>
                <a:cs typeface="Cambria" pitchFamily="34" charset="-120"/>
              </a:rPr>
              <a:t>The question is not whether countries can afford to fund HIV services – it is whether they can afford not to.</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Text Placeholder 3"/>
          <p:cNvSpPr>
            <a:spLocks noGrp="1"/>
          </p:cNvSpPr>
          <p:nvPr>
            <p:ph type="body" sz="quarter" idx="10"/>
          </p:nvPr>
        </p:nvSpPr>
        <p:spPr>
          <a:xfrm>
            <a:off x="4116388" y="5364956"/>
            <a:ext cx="7632700" cy="835818"/>
          </a:xfrm>
          <a:prstGeom prst="rect">
            <a:avLst/>
          </a:prstGeom>
        </p:spPr>
        <p:txBody>
          <a:bodyPr lIns="0" tIns="0" rIns="0" bIns="0">
            <a:normAutofit/>
          </a:bodyPr>
          <a:lstStyle/>
          <a:p>
            <a:pPr algn="ctr"/>
            <a:r>
              <a:rPr lang="en-GB" dirty="0"/>
              <a:t>Lloyd Mulenga </a:t>
            </a:r>
          </a:p>
          <a:p>
            <a:pPr algn="ctr"/>
            <a:r>
              <a:rPr lang="en-GB" dirty="0">
                <a:solidFill>
                  <a:schemeClr val="bg2"/>
                </a:solidFill>
                <a:hlinkClick r:id="rId2">
                  <a:extLst>
                    <a:ext uri="{A12FA001-AC4F-418D-AE19-62706E023703}">
                      <ahyp:hlinkClr xmlns:ahyp="http://schemas.microsoft.com/office/drawing/2018/hyperlinkcolor" val="tx"/>
                    </a:ext>
                  </a:extLst>
                </a:hlinkClick>
              </a:rPr>
              <a:t>Lloyd.Mulenga@moh.gov.zm</a:t>
            </a:r>
            <a:r>
              <a:rPr lang="en-GB" dirty="0">
                <a:solidFill>
                  <a:schemeClr val="bg2"/>
                </a:solidFill>
              </a:rPr>
              <a:t> </a:t>
            </a:r>
          </a:p>
        </p:txBody>
      </p:sp>
      <p:pic>
        <p:nvPicPr>
          <p:cNvPr id="1026" name="Picture 2" descr="Thank you">
            <a:extLst>
              <a:ext uri="{FF2B5EF4-FFF2-40B4-BE49-F238E27FC236}">
                <a16:creationId xmlns:a16="http://schemas.microsoft.com/office/drawing/2014/main" id="{80315086-3FF7-EC7A-D1FB-8F4DA69495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767" y="1021403"/>
            <a:ext cx="5141811" cy="4124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621592"/>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92602ca-d4cb-4ddf-b9cd-6d1254bcc0c8">
      <Terms xmlns="http://schemas.microsoft.com/office/infopath/2007/PartnerControls"/>
    </lcf76f155ced4ddcb4097134ff3c332f>
    <TaxCatchAll xmlns="156423c4-b4af-495e-8736-e28038686fa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6DC04D57D356419BAF799E3C77AE4A" ma:contentTypeVersion="13" ma:contentTypeDescription="Create a new document." ma:contentTypeScope="" ma:versionID="0b8c7e61e3e9da8df5399d1c9c5c1223">
  <xsd:schema xmlns:xsd="http://www.w3.org/2001/XMLSchema" xmlns:xs="http://www.w3.org/2001/XMLSchema" xmlns:p="http://schemas.microsoft.com/office/2006/metadata/properties" xmlns:ns2="d92602ca-d4cb-4ddf-b9cd-6d1254bcc0c8" xmlns:ns3="156423c4-b4af-495e-8736-e28038686fa0" targetNamespace="http://schemas.microsoft.com/office/2006/metadata/properties" ma:root="true" ma:fieldsID="17fb8cf545bfc76ae3f80fc6d8aafabe" ns2:_="" ns3:_="">
    <xsd:import namespace="d92602ca-d4cb-4ddf-b9cd-6d1254bcc0c8"/>
    <xsd:import namespace="156423c4-b4af-495e-8736-e28038686f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2602ca-d4cb-4ddf-b9cd-6d1254bcc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6423c4-b4af-495e-8736-e28038686fa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55bc824-9622-4e64-9b47-ec9778f3c2c4}" ma:internalName="TaxCatchAll" ma:showField="CatchAllData" ma:web="156423c4-b4af-495e-8736-e28038686f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D1F1DC-C7DF-4E99-A327-F1DAE571E7B1}">
  <ds:schemaRefs>
    <ds:schemaRef ds:uri="http://schemas.microsoft.com/office/2006/metadata/properties"/>
    <ds:schemaRef ds:uri="http://schemas.microsoft.com/office/infopath/2007/PartnerControls"/>
    <ds:schemaRef ds:uri="e236f8d0-c4c0-4f47-ae05-f87aea30adc7"/>
    <ds:schemaRef ds:uri="73ce610f-b889-47d4-8ab5-c38f623799c9"/>
  </ds:schemaRefs>
</ds:datastoreItem>
</file>

<file path=customXml/itemProps2.xml><?xml version="1.0" encoding="utf-8"?>
<ds:datastoreItem xmlns:ds="http://schemas.openxmlformats.org/officeDocument/2006/customXml" ds:itemID="{4DD3D64B-603B-47B7-BF57-3FC9DD73951F}"/>
</file>

<file path=customXml/itemProps3.xml><?xml version="1.0" encoding="utf-8"?>
<ds:datastoreItem xmlns:ds="http://schemas.openxmlformats.org/officeDocument/2006/customXml" ds:itemID="{20B001FF-B59A-483B-9C95-D6ADEA5879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AIDS2026</Template>
  <TotalTime>8374</TotalTime>
  <Words>3907</Words>
  <Application>Microsoft Office PowerPoint</Application>
  <PresentationFormat>Widescreen</PresentationFormat>
  <Paragraphs>503</Paragraphs>
  <Slides>25</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Century Gothic</vt:lpstr>
      <vt:lpstr>Calibri</vt:lpstr>
      <vt:lpstr>Cambria</vt:lpstr>
      <vt:lpstr>Verdana</vt:lpstr>
      <vt:lpstr>AIDS2026</vt:lpstr>
      <vt:lpstr>Rethink. Rebuild. Rise.</vt:lpstr>
      <vt:lpstr>Conflict of Interest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Long-acting Medicines as Transition Enablers</vt:lpstr>
      <vt:lpstr>Pharmacy Models  and AI as Transition Enablers</vt:lpstr>
      <vt:lpstr>Governance of Innovation as Transition Enabler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words we use matter in the response to HIV</dc:title>
  <dc:creator>Lloyd Mulenga </dc:creator>
  <cp:lastModifiedBy>key4events</cp:lastModifiedBy>
  <cp:revision>21</cp:revision>
  <dcterms:created xsi:type="dcterms:W3CDTF">2026-07-05T20:11:37Z</dcterms:created>
  <dcterms:modified xsi:type="dcterms:W3CDTF">2026-07-27T17:30:13Z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0x0101008B6DC04D57D356419BAF799E3C77AE4A</vt:lpwstr>
  </property>
</Properties>
</file>