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53" r:id="rId2"/>
    <p:sldId id="2887" r:id="rId3"/>
    <p:sldId id="2888" r:id="rId4"/>
    <p:sldId id="2796" r:id="rId5"/>
    <p:sldId id="2683" r:id="rId6"/>
    <p:sldId id="2684" r:id="rId7"/>
    <p:sldId id="2702" r:id="rId8"/>
    <p:sldId id="2864" r:id="rId9"/>
    <p:sldId id="2679" r:id="rId10"/>
    <p:sldId id="2834" r:id="rId11"/>
    <p:sldId id="2835" r:id="rId12"/>
    <p:sldId id="2859" r:id="rId13"/>
    <p:sldId id="2829" r:id="rId14"/>
    <p:sldId id="2830" r:id="rId15"/>
    <p:sldId id="2655" r:id="rId16"/>
    <p:sldId id="2677" r:id="rId17"/>
    <p:sldId id="2675" r:id="rId18"/>
    <p:sldId id="2786" r:id="rId19"/>
    <p:sldId id="2849" r:id="rId20"/>
    <p:sldId id="2852" r:id="rId21"/>
    <p:sldId id="2857" r:id="rId22"/>
    <p:sldId id="2657" r:id="rId23"/>
    <p:sldId id="2831" r:id="rId24"/>
    <p:sldId id="2736" r:id="rId25"/>
    <p:sldId id="2847" r:id="rId26"/>
    <p:sldId id="2845" r:id="rId27"/>
    <p:sldId id="2826" r:id="rId28"/>
    <p:sldId id="2825" r:id="rId29"/>
    <p:sldId id="2797" r:id="rId30"/>
    <p:sldId id="2730" r:id="rId31"/>
    <p:sldId id="2639"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C7C59"/>
    <a:srgbClr val="CFEEC4"/>
    <a:srgbClr val="B95848"/>
    <a:srgbClr val="FAFCFF"/>
    <a:srgbClr val="3DADED"/>
    <a:srgbClr val="00BA00"/>
    <a:srgbClr val="E4F5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9" autoAdjust="0"/>
    <p:restoredTop sz="87772" autoAdjust="0"/>
  </p:normalViewPr>
  <p:slideViewPr>
    <p:cSldViewPr snapToGrid="0">
      <p:cViewPr varScale="1">
        <p:scale>
          <a:sx n="93" d="100"/>
          <a:sy n="93" d="100"/>
        </p:scale>
        <p:origin x="906" y="12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tx2">
                  <a:lumMod val="10000"/>
                  <a:lumOff val="90000"/>
                </a:schemeClr>
              </a:solidFill>
              <a:ln w="19050">
                <a:solidFill>
                  <a:schemeClr val="lt1"/>
                </a:solidFill>
              </a:ln>
              <a:effectLst/>
            </c:spPr>
            <c:extLst>
              <c:ext xmlns:c16="http://schemas.microsoft.com/office/drawing/2014/chart" uri="{C3380CC4-5D6E-409C-BE32-E72D297353CC}">
                <c16:uniqueId val="{00000003-9234-45EA-9B27-E9C514B2FCE0}"/>
              </c:ext>
            </c:extLst>
          </c:dPt>
          <c:dPt>
            <c:idx val="1"/>
            <c:bubble3D val="0"/>
            <c:spPr>
              <a:solidFill>
                <a:schemeClr val="tx2">
                  <a:lumMod val="25000"/>
                  <a:lumOff val="75000"/>
                </a:schemeClr>
              </a:solidFill>
              <a:ln w="19050">
                <a:solidFill>
                  <a:schemeClr val="lt1"/>
                </a:solidFill>
              </a:ln>
              <a:effectLst/>
            </c:spPr>
            <c:extLst>
              <c:ext xmlns:c16="http://schemas.microsoft.com/office/drawing/2014/chart" uri="{C3380CC4-5D6E-409C-BE32-E72D297353CC}">
                <c16:uniqueId val="{00000001-9234-45EA-9B27-E9C514B2FCE0}"/>
              </c:ext>
            </c:extLst>
          </c:dPt>
          <c:dPt>
            <c:idx val="2"/>
            <c:bubble3D val="0"/>
            <c:spPr>
              <a:solidFill>
                <a:schemeClr val="tx2">
                  <a:lumMod val="50000"/>
                  <a:lumOff val="50000"/>
                </a:schemeClr>
              </a:solidFill>
              <a:ln w="19050">
                <a:solidFill>
                  <a:schemeClr val="lt1"/>
                </a:solidFill>
              </a:ln>
              <a:effectLst/>
            </c:spPr>
            <c:extLst>
              <c:ext xmlns:c16="http://schemas.microsoft.com/office/drawing/2014/chart" uri="{C3380CC4-5D6E-409C-BE32-E72D297353CC}">
                <c16:uniqueId val="{00000002-9234-45EA-9B27-E9C514B2FCE0}"/>
              </c:ext>
            </c:extLst>
          </c:dPt>
          <c:dLbls>
            <c:dLbl>
              <c:idx val="1"/>
              <c:layout>
                <c:manualLayout>
                  <c:x val="0.20079203334877258"/>
                  <c:y val="-0.16848900770426417"/>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330882352941175"/>
                      <c:h val="0.21550632620338889"/>
                    </c:manualLayout>
                  </c15:layout>
                </c:ext>
                <c:ext xmlns:c16="http://schemas.microsoft.com/office/drawing/2014/chart" uri="{C3380CC4-5D6E-409C-BE32-E72D297353CC}">
                  <c16:uniqueId val="{00000001-9234-45EA-9B27-E9C514B2FCE0}"/>
                </c:ext>
              </c:extLst>
            </c:dLbl>
            <c:dLbl>
              <c:idx val="2"/>
              <c:layout>
                <c:manualLayout>
                  <c:x val="0.17022753589624828"/>
                  <c:y val="0.21974167875088524"/>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9234-45EA-9B27-E9C514B2FCE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Easy</c:v>
                </c:pt>
                <c:pt idx="1">
                  <c:v>Moderate</c:v>
                </c:pt>
                <c:pt idx="2">
                  <c:v>Difficult</c:v>
                </c:pt>
              </c:strCache>
            </c:strRef>
          </c:cat>
          <c:val>
            <c:numRef>
              <c:f>Sheet1!$B$2:$B$4</c:f>
              <c:numCache>
                <c:formatCode>General</c:formatCode>
                <c:ptCount val="3"/>
                <c:pt idx="0">
                  <c:v>68</c:v>
                </c:pt>
                <c:pt idx="1">
                  <c:v>102</c:v>
                </c:pt>
                <c:pt idx="2">
                  <c:v>48</c:v>
                </c:pt>
              </c:numCache>
            </c:numRef>
          </c:val>
          <c:extLst>
            <c:ext xmlns:c16="http://schemas.microsoft.com/office/drawing/2014/chart" uri="{C3380CC4-5D6E-409C-BE32-E72D297353CC}">
              <c16:uniqueId val="{00000000-9234-45EA-9B27-E9C514B2FCE0}"/>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0000FF"/>
            </a:solidFill>
            <a:ln>
              <a:noFill/>
            </a:ln>
            <a:effectLst/>
          </c:spPr>
          <c:invertIfNegative val="0"/>
          <c:dPt>
            <c:idx val="12"/>
            <c:invertIfNegative val="0"/>
            <c:bubble3D val="0"/>
            <c:spPr>
              <a:solidFill>
                <a:srgbClr val="0000FF"/>
              </a:solidFill>
              <a:ln>
                <a:noFill/>
              </a:ln>
              <a:effectLst/>
            </c:spPr>
            <c:extLst>
              <c:ext xmlns:c16="http://schemas.microsoft.com/office/drawing/2014/chart" uri="{C3380CC4-5D6E-409C-BE32-E72D297353CC}">
                <c16:uniqueId val="{00000001-A233-4726-A359-9EAD4A67B100}"/>
              </c:ext>
            </c:extLst>
          </c:dPt>
          <c:dPt>
            <c:idx val="13"/>
            <c:invertIfNegative val="0"/>
            <c:bubble3D val="0"/>
            <c:spPr>
              <a:solidFill>
                <a:srgbClr val="0000FF"/>
              </a:solidFill>
              <a:ln>
                <a:noFill/>
              </a:ln>
              <a:effectLst/>
            </c:spPr>
            <c:extLst>
              <c:ext xmlns:c16="http://schemas.microsoft.com/office/drawing/2014/chart" uri="{C3380CC4-5D6E-409C-BE32-E72D297353CC}">
                <c16:uniqueId val="{00000003-A233-4726-A359-9EAD4A67B100}"/>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Canada</c:v>
                </c:pt>
                <c:pt idx="1">
                  <c:v>Hong Kong</c:v>
                </c:pt>
                <c:pt idx="2">
                  <c:v>Zimbabwe</c:v>
                </c:pt>
                <c:pt idx="3">
                  <c:v>Malta</c:v>
                </c:pt>
                <c:pt idx="4">
                  <c:v>Colombia</c:v>
                </c:pt>
                <c:pt idx="5">
                  <c:v>Taiwan</c:v>
                </c:pt>
                <c:pt idx="6">
                  <c:v>Peru</c:v>
                </c:pt>
                <c:pt idx="7">
                  <c:v>South Africa</c:v>
                </c:pt>
                <c:pt idx="8">
                  <c:v>Netherlands</c:v>
                </c:pt>
                <c:pt idx="9">
                  <c:v>Sri Lanka</c:v>
                </c:pt>
                <c:pt idx="10">
                  <c:v>Spain</c:v>
                </c:pt>
                <c:pt idx="11">
                  <c:v>Thailand</c:v>
                </c:pt>
                <c:pt idx="12">
                  <c:v>New Zealand</c:v>
                </c:pt>
                <c:pt idx="13">
                  <c:v>Australia</c:v>
                </c:pt>
                <c:pt idx="14">
                  <c:v>US</c:v>
                </c:pt>
                <c:pt idx="15">
                  <c:v>UK</c:v>
                </c:pt>
                <c:pt idx="16">
                  <c:v>Malaysia</c:v>
                </c:pt>
              </c:strCache>
            </c:strRef>
          </c:cat>
          <c:val>
            <c:numRef>
              <c:f>Sheet1!$B$2:$B$18</c:f>
              <c:numCache>
                <c:formatCode>General</c:formatCode>
                <c:ptCount val="17"/>
                <c:pt idx="0">
                  <c:v>6</c:v>
                </c:pt>
                <c:pt idx="1">
                  <c:v>8</c:v>
                </c:pt>
                <c:pt idx="2">
                  <c:v>15</c:v>
                </c:pt>
                <c:pt idx="3">
                  <c:v>22</c:v>
                </c:pt>
                <c:pt idx="4">
                  <c:v>22</c:v>
                </c:pt>
                <c:pt idx="5">
                  <c:v>23</c:v>
                </c:pt>
                <c:pt idx="6">
                  <c:v>28</c:v>
                </c:pt>
                <c:pt idx="7">
                  <c:v>30</c:v>
                </c:pt>
                <c:pt idx="8">
                  <c:v>31</c:v>
                </c:pt>
                <c:pt idx="9">
                  <c:v>40</c:v>
                </c:pt>
                <c:pt idx="10">
                  <c:v>43</c:v>
                </c:pt>
                <c:pt idx="11">
                  <c:v>49</c:v>
                </c:pt>
                <c:pt idx="12">
                  <c:v>81</c:v>
                </c:pt>
                <c:pt idx="13">
                  <c:v>90</c:v>
                </c:pt>
                <c:pt idx="14">
                  <c:v>93</c:v>
                </c:pt>
                <c:pt idx="15">
                  <c:v>97</c:v>
                </c:pt>
                <c:pt idx="16">
                  <c:v>167</c:v>
                </c:pt>
              </c:numCache>
            </c:numRef>
          </c:val>
          <c:extLst>
            <c:ext xmlns:c16="http://schemas.microsoft.com/office/drawing/2014/chart" uri="{C3380CC4-5D6E-409C-BE32-E72D297353CC}">
              <c16:uniqueId val="{00000000-1203-4E35-A02A-827B27142C4C}"/>
            </c:ext>
          </c:extLst>
        </c:ser>
        <c:dLbls>
          <c:showLegendKey val="0"/>
          <c:showVal val="0"/>
          <c:showCatName val="0"/>
          <c:showSerName val="0"/>
          <c:showPercent val="0"/>
          <c:showBubbleSize val="0"/>
        </c:dLbls>
        <c:gapWidth val="59"/>
        <c:axId val="775437936"/>
        <c:axId val="775430256"/>
      </c:barChart>
      <c:catAx>
        <c:axId val="775437936"/>
        <c:scaling>
          <c:orientation val="minMax"/>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75430256"/>
        <c:crosses val="autoZero"/>
        <c:auto val="1"/>
        <c:lblAlgn val="ctr"/>
        <c:lblOffset val="100"/>
        <c:noMultiLvlLbl val="0"/>
      </c:catAx>
      <c:valAx>
        <c:axId val="77543025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AU" dirty="0"/>
                  <a:t>Number of participants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75437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Arial" panose="020B0604020202020204" pitchFamily="34" charset="0"/>
                <a:ea typeface="+mn-ea"/>
                <a:cs typeface="Arial" panose="020B0604020202020204" pitchFamily="34" charset="0"/>
              </a:defRPr>
            </a:pPr>
            <a:r>
              <a:rPr lang="en-US"/>
              <a:t>Using AI scribes in their general practice</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August 2024</c:v>
                </c:pt>
                <c:pt idx="1">
                  <c:v>November 2025</c:v>
                </c:pt>
              </c:strCache>
            </c:strRef>
          </c:cat>
          <c:val>
            <c:numRef>
              <c:f>Sheet1!$B$2:$B$3</c:f>
              <c:numCache>
                <c:formatCode>0%</c:formatCode>
                <c:ptCount val="2"/>
                <c:pt idx="0">
                  <c:v>0.22</c:v>
                </c:pt>
                <c:pt idx="1">
                  <c:v>0.4</c:v>
                </c:pt>
              </c:numCache>
            </c:numRef>
          </c:val>
          <c:extLst>
            <c:ext xmlns:c16="http://schemas.microsoft.com/office/drawing/2014/chart" uri="{C3380CC4-5D6E-409C-BE32-E72D297353CC}">
              <c16:uniqueId val="{00000000-B46B-4830-B9AC-0E7E2039B4CA}"/>
            </c:ext>
          </c:extLst>
        </c:ser>
        <c:dLbls>
          <c:showLegendKey val="0"/>
          <c:showVal val="0"/>
          <c:showCatName val="0"/>
          <c:showSerName val="0"/>
          <c:showPercent val="0"/>
          <c:showBubbleSize val="0"/>
        </c:dLbls>
        <c:gapWidth val="109"/>
        <c:overlap val="-27"/>
        <c:axId val="951331040"/>
        <c:axId val="951334880"/>
      </c:barChart>
      <c:catAx>
        <c:axId val="95133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51334880"/>
        <c:crosses val="autoZero"/>
        <c:auto val="1"/>
        <c:lblAlgn val="ctr"/>
        <c:lblOffset val="100"/>
        <c:noMultiLvlLbl val="0"/>
      </c:catAx>
      <c:valAx>
        <c:axId val="951334880"/>
        <c:scaling>
          <c:orientation val="minMax"/>
          <c:max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AU"/>
                  <a:t>Proportion of respondents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51331040"/>
        <c:crosses val="autoZero"/>
        <c:crossBetween val="between"/>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Neutral</c:v>
                </c:pt>
              </c:strCache>
            </c:strRef>
          </c:tx>
          <c:spPr>
            <a:solidFill>
              <a:schemeClr val="bg1">
                <a:lumMod val="85000"/>
              </a:schemeClr>
            </a:solidFill>
            <a:ln>
              <a:noFill/>
            </a:ln>
            <a:effectLst/>
          </c:spPr>
          <c:invertIfNegative val="0"/>
          <c:cat>
            <c:strRef>
              <c:f>Sheet1!$A$2</c:f>
              <c:strCache>
                <c:ptCount val="1"/>
                <c:pt idx="0">
                  <c:v>Taking a photo and uploading it to an AI chatbot</c:v>
                </c:pt>
              </c:strCache>
            </c:strRef>
          </c:cat>
          <c:val>
            <c:numRef>
              <c:f>Sheet1!$B$2</c:f>
              <c:numCache>
                <c:formatCode>General</c:formatCode>
                <c:ptCount val="1"/>
                <c:pt idx="0">
                  <c:v>-99</c:v>
                </c:pt>
              </c:numCache>
            </c:numRef>
          </c:val>
          <c:extLst>
            <c:ext xmlns:c16="http://schemas.microsoft.com/office/drawing/2014/chart" uri="{C3380CC4-5D6E-409C-BE32-E72D297353CC}">
              <c16:uniqueId val="{00000000-ABED-4A13-8F7B-A363D5459E48}"/>
            </c:ext>
          </c:extLst>
        </c:ser>
        <c:ser>
          <c:idx val="1"/>
          <c:order val="1"/>
          <c:tx>
            <c:strRef>
              <c:f>Sheet1!$C$1</c:f>
              <c:strCache>
                <c:ptCount val="1"/>
                <c:pt idx="0">
                  <c:v>Uncomfortable</c:v>
                </c:pt>
              </c:strCache>
            </c:strRef>
          </c:tx>
          <c:spPr>
            <a:solidFill>
              <a:schemeClr val="accent2"/>
            </a:solidFill>
            <a:ln>
              <a:noFill/>
            </a:ln>
            <a:effectLst/>
          </c:spPr>
          <c:invertIfNegative val="0"/>
          <c:cat>
            <c:strRef>
              <c:f>Sheet1!$A$2</c:f>
              <c:strCache>
                <c:ptCount val="1"/>
                <c:pt idx="0">
                  <c:v>Taking a photo and uploading it to an AI chatbot</c:v>
                </c:pt>
              </c:strCache>
            </c:strRef>
          </c:cat>
          <c:val>
            <c:numRef>
              <c:f>Sheet1!$C$2</c:f>
              <c:numCache>
                <c:formatCode>General</c:formatCode>
                <c:ptCount val="1"/>
                <c:pt idx="0">
                  <c:v>-85</c:v>
                </c:pt>
              </c:numCache>
            </c:numRef>
          </c:val>
          <c:extLst>
            <c:ext xmlns:c16="http://schemas.microsoft.com/office/drawing/2014/chart" uri="{C3380CC4-5D6E-409C-BE32-E72D297353CC}">
              <c16:uniqueId val="{00000001-ABED-4A13-8F7B-A363D5459E48}"/>
            </c:ext>
          </c:extLst>
        </c:ser>
        <c:ser>
          <c:idx val="2"/>
          <c:order val="2"/>
          <c:tx>
            <c:strRef>
              <c:f>Sheet1!$D$1</c:f>
              <c:strCache>
                <c:ptCount val="1"/>
                <c:pt idx="0">
                  <c:v>Very uncomfortable</c:v>
                </c:pt>
              </c:strCache>
            </c:strRef>
          </c:tx>
          <c:spPr>
            <a:solidFill>
              <a:srgbClr val="E20000"/>
            </a:solidFill>
            <a:ln>
              <a:noFill/>
            </a:ln>
            <a:effectLst/>
          </c:spPr>
          <c:invertIfNegative val="0"/>
          <c:cat>
            <c:strRef>
              <c:f>Sheet1!$A$2</c:f>
              <c:strCache>
                <c:ptCount val="1"/>
                <c:pt idx="0">
                  <c:v>Taking a photo and uploading it to an AI chatbot</c:v>
                </c:pt>
              </c:strCache>
            </c:strRef>
          </c:cat>
          <c:val>
            <c:numRef>
              <c:f>Sheet1!$D$2</c:f>
              <c:numCache>
                <c:formatCode>General</c:formatCode>
                <c:ptCount val="1"/>
                <c:pt idx="0">
                  <c:v>-77</c:v>
                </c:pt>
              </c:numCache>
            </c:numRef>
          </c:val>
          <c:extLst>
            <c:ext xmlns:c16="http://schemas.microsoft.com/office/drawing/2014/chart" uri="{C3380CC4-5D6E-409C-BE32-E72D297353CC}">
              <c16:uniqueId val="{00000002-ABED-4A13-8F7B-A363D5459E48}"/>
            </c:ext>
          </c:extLst>
        </c:ser>
        <c:ser>
          <c:idx val="3"/>
          <c:order val="3"/>
          <c:tx>
            <c:strRef>
              <c:f>Sheet1!$E$1</c:f>
              <c:strCache>
                <c:ptCount val="1"/>
                <c:pt idx="0">
                  <c:v>Neutral2</c:v>
                </c:pt>
              </c:strCache>
            </c:strRef>
          </c:tx>
          <c:spPr>
            <a:solidFill>
              <a:schemeClr val="bg1">
                <a:lumMod val="85000"/>
              </a:schemeClr>
            </a:solidFill>
            <a:ln>
              <a:noFill/>
            </a:ln>
            <a:effectLst/>
          </c:spPr>
          <c:invertIfNegative val="0"/>
          <c:cat>
            <c:strRef>
              <c:f>Sheet1!$A$2</c:f>
              <c:strCache>
                <c:ptCount val="1"/>
                <c:pt idx="0">
                  <c:v>Taking a photo and uploading it to an AI chatbot</c:v>
                </c:pt>
              </c:strCache>
            </c:strRef>
          </c:cat>
          <c:val>
            <c:numRef>
              <c:f>Sheet1!$E$2</c:f>
              <c:numCache>
                <c:formatCode>General</c:formatCode>
                <c:ptCount val="1"/>
                <c:pt idx="0">
                  <c:v>77</c:v>
                </c:pt>
              </c:numCache>
            </c:numRef>
          </c:val>
          <c:extLst>
            <c:ext xmlns:c16="http://schemas.microsoft.com/office/drawing/2014/chart" uri="{C3380CC4-5D6E-409C-BE32-E72D297353CC}">
              <c16:uniqueId val="{00000003-ABED-4A13-8F7B-A363D5459E48}"/>
            </c:ext>
          </c:extLst>
        </c:ser>
        <c:ser>
          <c:idx val="4"/>
          <c:order val="4"/>
          <c:tx>
            <c:strRef>
              <c:f>Sheet1!$F$1</c:f>
              <c:strCache>
                <c:ptCount val="1"/>
                <c:pt idx="0">
                  <c:v>Comfortable</c:v>
                </c:pt>
              </c:strCache>
            </c:strRef>
          </c:tx>
          <c:spPr>
            <a:solidFill>
              <a:schemeClr val="tx2">
                <a:lumMod val="25000"/>
                <a:lumOff val="75000"/>
              </a:schemeClr>
            </a:solidFill>
            <a:ln>
              <a:noFill/>
            </a:ln>
            <a:effectLst/>
          </c:spPr>
          <c:invertIfNegative val="0"/>
          <c:cat>
            <c:strRef>
              <c:f>Sheet1!$A$2</c:f>
              <c:strCache>
                <c:ptCount val="1"/>
                <c:pt idx="0">
                  <c:v>Taking a photo and uploading it to an AI chatbot</c:v>
                </c:pt>
              </c:strCache>
            </c:strRef>
          </c:cat>
          <c:val>
            <c:numRef>
              <c:f>Sheet1!$F$2</c:f>
              <c:numCache>
                <c:formatCode>General</c:formatCode>
                <c:ptCount val="1"/>
                <c:pt idx="0">
                  <c:v>163</c:v>
                </c:pt>
              </c:numCache>
            </c:numRef>
          </c:val>
          <c:extLst>
            <c:ext xmlns:c16="http://schemas.microsoft.com/office/drawing/2014/chart" uri="{C3380CC4-5D6E-409C-BE32-E72D297353CC}">
              <c16:uniqueId val="{00000004-ABED-4A13-8F7B-A363D5459E48}"/>
            </c:ext>
          </c:extLst>
        </c:ser>
        <c:ser>
          <c:idx val="5"/>
          <c:order val="5"/>
          <c:tx>
            <c:strRef>
              <c:f>Sheet1!$G$1</c:f>
              <c:strCache>
                <c:ptCount val="1"/>
                <c:pt idx="0">
                  <c:v>Very Comfortable</c:v>
                </c:pt>
              </c:strCache>
            </c:strRef>
          </c:tx>
          <c:spPr>
            <a:solidFill>
              <a:schemeClr val="tx2">
                <a:lumMod val="50000"/>
                <a:lumOff val="50000"/>
              </a:schemeClr>
            </a:solidFill>
            <a:ln>
              <a:noFill/>
            </a:ln>
            <a:effectLst/>
          </c:spPr>
          <c:invertIfNegative val="0"/>
          <c:cat>
            <c:strRef>
              <c:f>Sheet1!$A$2</c:f>
              <c:strCache>
                <c:ptCount val="1"/>
                <c:pt idx="0">
                  <c:v>Taking a photo and uploading it to an AI chatbot</c:v>
                </c:pt>
              </c:strCache>
            </c:strRef>
          </c:cat>
          <c:val>
            <c:numRef>
              <c:f>Sheet1!$G$2</c:f>
              <c:numCache>
                <c:formatCode>General</c:formatCode>
                <c:ptCount val="1"/>
                <c:pt idx="0">
                  <c:v>71</c:v>
                </c:pt>
              </c:numCache>
            </c:numRef>
          </c:val>
          <c:extLst>
            <c:ext xmlns:c16="http://schemas.microsoft.com/office/drawing/2014/chart" uri="{C3380CC4-5D6E-409C-BE32-E72D297353CC}">
              <c16:uniqueId val="{00000005-ABED-4A13-8F7B-A363D5459E48}"/>
            </c:ext>
          </c:extLst>
        </c:ser>
        <c:dLbls>
          <c:showLegendKey val="0"/>
          <c:showVal val="0"/>
          <c:showCatName val="0"/>
          <c:showSerName val="0"/>
          <c:showPercent val="0"/>
          <c:showBubbleSize val="0"/>
        </c:dLbls>
        <c:gapWidth val="20"/>
        <c:overlap val="100"/>
        <c:axId val="1790476144"/>
        <c:axId val="1790466544"/>
      </c:barChart>
      <c:catAx>
        <c:axId val="1790476144"/>
        <c:scaling>
          <c:orientation val="minMax"/>
        </c:scaling>
        <c:delete val="1"/>
        <c:axPos val="l"/>
        <c:numFmt formatCode="General" sourceLinked="1"/>
        <c:majorTickMark val="none"/>
        <c:minorTickMark val="none"/>
        <c:tickLblPos val="nextTo"/>
        <c:crossAx val="1790466544"/>
        <c:crosses val="autoZero"/>
        <c:auto val="1"/>
        <c:lblAlgn val="ctr"/>
        <c:lblOffset val="100"/>
        <c:noMultiLvlLbl val="0"/>
      </c:catAx>
      <c:valAx>
        <c:axId val="179046654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AU"/>
                  <a:t>Proportion of participants</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90476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4D18C4-4609-4B53-B0F6-C461300C0EB0}" type="datetimeFigureOut">
              <a:rPr lang="en-AU" smtClean="0"/>
              <a:t>23/07/2026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7AC4F-4DCC-41DC-9C32-0FCAF4150859}" type="slidenum">
              <a:rPr lang="en-AU" smtClean="0"/>
              <a:t>‹#›</a:t>
            </a:fld>
            <a:endParaRPr lang="en-AU"/>
          </a:p>
        </p:txBody>
      </p:sp>
    </p:spTree>
    <p:extLst>
      <p:ext uri="{BB962C8B-B14F-4D97-AF65-F5344CB8AC3E}">
        <p14:creationId xmlns:p14="http://schemas.microsoft.com/office/powerpoint/2010/main" val="2042900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8B7AC4F-4DCC-41DC-9C32-0FCAF4150859}" type="slidenum">
              <a:rPr lang="en-AU" smtClean="0"/>
              <a:t>1</a:t>
            </a:fld>
            <a:endParaRPr lang="en-AU"/>
          </a:p>
        </p:txBody>
      </p:sp>
    </p:spTree>
    <p:extLst>
      <p:ext uri="{BB962C8B-B14F-4D97-AF65-F5344CB8AC3E}">
        <p14:creationId xmlns:p14="http://schemas.microsoft.com/office/powerpoint/2010/main" val="271751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DF4F92E-C75E-45B5-8848-8FD3B985492F}" type="slidenum">
              <a:rPr lang="en-AU" smtClean="0"/>
              <a:t>4</a:t>
            </a:fld>
            <a:endParaRPr lang="en-AU"/>
          </a:p>
        </p:txBody>
      </p:sp>
    </p:spTree>
    <p:extLst>
      <p:ext uri="{BB962C8B-B14F-4D97-AF65-F5344CB8AC3E}">
        <p14:creationId xmlns:p14="http://schemas.microsoft.com/office/powerpoint/2010/main" val="3652217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5</a:t>
            </a:fld>
            <a:endParaRPr lang="en-AU"/>
          </a:p>
        </p:txBody>
      </p:sp>
    </p:spTree>
    <p:extLst>
      <p:ext uri="{BB962C8B-B14F-4D97-AF65-F5344CB8AC3E}">
        <p14:creationId xmlns:p14="http://schemas.microsoft.com/office/powerpoint/2010/main" val="2846560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6</a:t>
            </a:fld>
            <a:endParaRPr lang="en-AU"/>
          </a:p>
        </p:txBody>
      </p:sp>
    </p:spTree>
    <p:extLst>
      <p:ext uri="{BB962C8B-B14F-4D97-AF65-F5344CB8AC3E}">
        <p14:creationId xmlns:p14="http://schemas.microsoft.com/office/powerpoint/2010/main" val="3860310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F4F92E-C75E-45B5-8848-8FD3B985492F}" type="slidenum">
              <a:rPr lang="en-AU" smtClean="0"/>
              <a:t>7</a:t>
            </a:fld>
            <a:endParaRPr lang="en-AU"/>
          </a:p>
        </p:txBody>
      </p:sp>
    </p:spTree>
    <p:extLst>
      <p:ext uri="{BB962C8B-B14F-4D97-AF65-F5344CB8AC3E}">
        <p14:creationId xmlns:p14="http://schemas.microsoft.com/office/powerpoint/2010/main" val="3780826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F4F92E-C75E-45B5-8848-8FD3B985492F}" type="slidenum">
              <a:rPr lang="en-AU" smtClean="0"/>
              <a:t>9</a:t>
            </a:fld>
            <a:endParaRPr lang="en-AU"/>
          </a:p>
        </p:txBody>
      </p:sp>
    </p:spTree>
    <p:extLst>
      <p:ext uri="{BB962C8B-B14F-4D97-AF65-F5344CB8AC3E}">
        <p14:creationId xmlns:p14="http://schemas.microsoft.com/office/powerpoint/2010/main" val="1397209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2000F-0C35-FC64-364B-346E1FC0D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43BF37-DAF9-ED8F-8446-CB4716A85B1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9EABB8B-A52C-0F4E-CB14-8C65C6D0D9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728D6A1-2D29-6875-D33A-2A8A0BA5FF47}"/>
              </a:ext>
            </a:extLst>
          </p:cNvPr>
          <p:cNvSpPr>
            <a:spLocks noGrp="1"/>
          </p:cNvSpPr>
          <p:nvPr>
            <p:ph type="sldNum" sz="quarter" idx="5"/>
          </p:nvPr>
        </p:nvSpPr>
        <p:spPr/>
        <p:txBody>
          <a:bodyPr/>
          <a:lstStyle/>
          <a:p>
            <a:fld id="{2DF4F92E-C75E-45B5-8848-8FD3B985492F}" type="slidenum">
              <a:rPr lang="en-AU" smtClean="0"/>
              <a:t>10</a:t>
            </a:fld>
            <a:endParaRPr lang="en-AU"/>
          </a:p>
        </p:txBody>
      </p:sp>
    </p:spTree>
    <p:extLst>
      <p:ext uri="{BB962C8B-B14F-4D97-AF65-F5344CB8AC3E}">
        <p14:creationId xmlns:p14="http://schemas.microsoft.com/office/powerpoint/2010/main" val="3345543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6F97F-47DD-1E08-3597-AE8706D40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03E7C6-91D3-BA5C-B463-00636F2A11E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35F36BB-4246-5804-1E2D-E7FF21121A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433AE1-FEC9-20A5-103A-2F59534CC260}"/>
              </a:ext>
            </a:extLst>
          </p:cNvPr>
          <p:cNvSpPr>
            <a:spLocks noGrp="1"/>
          </p:cNvSpPr>
          <p:nvPr>
            <p:ph type="sldNum" sz="quarter" idx="5"/>
          </p:nvPr>
        </p:nvSpPr>
        <p:spPr/>
        <p:txBody>
          <a:bodyPr/>
          <a:lstStyle/>
          <a:p>
            <a:fld id="{2DF4F92E-C75E-45B5-8848-8FD3B985492F}" type="slidenum">
              <a:rPr lang="en-AU" smtClean="0"/>
              <a:t>11</a:t>
            </a:fld>
            <a:endParaRPr lang="en-AU"/>
          </a:p>
        </p:txBody>
      </p:sp>
    </p:spTree>
    <p:extLst>
      <p:ext uri="{BB962C8B-B14F-4D97-AF65-F5344CB8AC3E}">
        <p14:creationId xmlns:p14="http://schemas.microsoft.com/office/powerpoint/2010/main" val="2242411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13</a:t>
            </a:fld>
            <a:endParaRPr lang="en-AU"/>
          </a:p>
        </p:txBody>
      </p:sp>
    </p:spTree>
    <p:extLst>
      <p:ext uri="{BB962C8B-B14F-4D97-AF65-F5344CB8AC3E}">
        <p14:creationId xmlns:p14="http://schemas.microsoft.com/office/powerpoint/2010/main" val="444180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14</a:t>
            </a:fld>
            <a:endParaRPr lang="en-AU"/>
          </a:p>
        </p:txBody>
      </p:sp>
    </p:spTree>
    <p:extLst>
      <p:ext uri="{BB962C8B-B14F-4D97-AF65-F5344CB8AC3E}">
        <p14:creationId xmlns:p14="http://schemas.microsoft.com/office/powerpoint/2010/main" val="3574499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15</a:t>
            </a:fld>
            <a:endParaRPr lang="en-AU"/>
          </a:p>
        </p:txBody>
      </p:sp>
    </p:spTree>
    <p:extLst>
      <p:ext uri="{BB962C8B-B14F-4D97-AF65-F5344CB8AC3E}">
        <p14:creationId xmlns:p14="http://schemas.microsoft.com/office/powerpoint/2010/main" val="1903408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16</a:t>
            </a:fld>
            <a:endParaRPr lang="en-AU"/>
          </a:p>
        </p:txBody>
      </p:sp>
    </p:spTree>
    <p:extLst>
      <p:ext uri="{BB962C8B-B14F-4D97-AF65-F5344CB8AC3E}">
        <p14:creationId xmlns:p14="http://schemas.microsoft.com/office/powerpoint/2010/main" val="1024297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F4F92E-C75E-45B5-8848-8FD3B985492F}" type="slidenum">
              <a:rPr lang="en-AU" smtClean="0"/>
              <a:t>17</a:t>
            </a:fld>
            <a:endParaRPr lang="en-AU"/>
          </a:p>
        </p:txBody>
      </p:sp>
    </p:spTree>
    <p:extLst>
      <p:ext uri="{BB962C8B-B14F-4D97-AF65-F5344CB8AC3E}">
        <p14:creationId xmlns:p14="http://schemas.microsoft.com/office/powerpoint/2010/main" val="3513834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18</a:t>
            </a:fld>
            <a:endParaRPr lang="en-AU"/>
          </a:p>
        </p:txBody>
      </p:sp>
    </p:spTree>
    <p:extLst>
      <p:ext uri="{BB962C8B-B14F-4D97-AF65-F5344CB8AC3E}">
        <p14:creationId xmlns:p14="http://schemas.microsoft.com/office/powerpoint/2010/main" val="742667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8B7AC4F-4DCC-41DC-9C32-0FCAF4150859}" type="slidenum">
              <a:rPr lang="en-AU" smtClean="0"/>
              <a:t>19</a:t>
            </a:fld>
            <a:endParaRPr lang="en-AU"/>
          </a:p>
        </p:txBody>
      </p:sp>
    </p:spTree>
    <p:extLst>
      <p:ext uri="{BB962C8B-B14F-4D97-AF65-F5344CB8AC3E}">
        <p14:creationId xmlns:p14="http://schemas.microsoft.com/office/powerpoint/2010/main" val="462093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B7AC4F-4DCC-41DC-9C32-0FCAF4150859}" type="slidenum">
              <a:rPr lang="en-AU" smtClean="0"/>
              <a:t>20</a:t>
            </a:fld>
            <a:endParaRPr lang="en-AU"/>
          </a:p>
        </p:txBody>
      </p:sp>
    </p:spTree>
    <p:extLst>
      <p:ext uri="{BB962C8B-B14F-4D97-AF65-F5344CB8AC3E}">
        <p14:creationId xmlns:p14="http://schemas.microsoft.com/office/powerpoint/2010/main" val="2359579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F4F92E-C75E-45B5-8848-8FD3B985492F}" type="slidenum">
              <a:rPr lang="en-AU" smtClean="0"/>
              <a:t>22</a:t>
            </a:fld>
            <a:endParaRPr lang="en-AU"/>
          </a:p>
        </p:txBody>
      </p:sp>
    </p:spTree>
    <p:extLst>
      <p:ext uri="{BB962C8B-B14F-4D97-AF65-F5344CB8AC3E}">
        <p14:creationId xmlns:p14="http://schemas.microsoft.com/office/powerpoint/2010/main" val="4231654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B4DC678-F0B0-4B67-A83A-52D725B0A2B3}" type="slidenum">
              <a:rPr lang="en-AU" smtClean="0"/>
              <a:t>23</a:t>
            </a:fld>
            <a:endParaRPr lang="en-AU"/>
          </a:p>
        </p:txBody>
      </p:sp>
    </p:spTree>
    <p:extLst>
      <p:ext uri="{BB962C8B-B14F-4D97-AF65-F5344CB8AC3E}">
        <p14:creationId xmlns:p14="http://schemas.microsoft.com/office/powerpoint/2010/main" val="2401185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24</a:t>
            </a:fld>
            <a:endParaRPr lang="en-AU"/>
          </a:p>
        </p:txBody>
      </p:sp>
    </p:spTree>
    <p:extLst>
      <p:ext uri="{BB962C8B-B14F-4D97-AF65-F5344CB8AC3E}">
        <p14:creationId xmlns:p14="http://schemas.microsoft.com/office/powerpoint/2010/main" val="46157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7C31D-1389-B89A-5BBE-CA1098F8B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AD74AD-9A6E-A14D-4474-CD56329FBBD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E16067A-5FBE-816D-62E3-CE3E68E9B5E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451E30E-8617-B821-78CE-8677C53C888E}"/>
              </a:ext>
            </a:extLst>
          </p:cNvPr>
          <p:cNvSpPr>
            <a:spLocks noGrp="1"/>
          </p:cNvSpPr>
          <p:nvPr>
            <p:ph type="sldNum" sz="quarter" idx="5"/>
          </p:nvPr>
        </p:nvSpPr>
        <p:spPr/>
        <p:txBody>
          <a:bodyPr/>
          <a:lstStyle/>
          <a:p>
            <a:fld id="{2DF4F92E-C75E-45B5-8848-8FD3B985492F}" type="slidenum">
              <a:rPr lang="en-AU" smtClean="0"/>
              <a:t>25</a:t>
            </a:fld>
            <a:endParaRPr lang="en-AU"/>
          </a:p>
        </p:txBody>
      </p:sp>
    </p:spTree>
    <p:extLst>
      <p:ext uri="{BB962C8B-B14F-4D97-AF65-F5344CB8AC3E}">
        <p14:creationId xmlns:p14="http://schemas.microsoft.com/office/powerpoint/2010/main" val="2103767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78B7AC4F-4DCC-41DC-9C32-0FCAF4150859}" type="slidenum">
              <a:rPr lang="en-AU" smtClean="0"/>
              <a:t>26</a:t>
            </a:fld>
            <a:endParaRPr lang="en-AU"/>
          </a:p>
        </p:txBody>
      </p:sp>
    </p:spTree>
    <p:extLst>
      <p:ext uri="{BB962C8B-B14F-4D97-AF65-F5344CB8AC3E}">
        <p14:creationId xmlns:p14="http://schemas.microsoft.com/office/powerpoint/2010/main" val="3030413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8B7AC4F-4DCC-41DC-9C32-0FCAF4150859}" type="slidenum">
              <a:rPr lang="en-AU" smtClean="0"/>
              <a:t>27</a:t>
            </a:fld>
            <a:endParaRPr lang="en-AU"/>
          </a:p>
        </p:txBody>
      </p:sp>
    </p:spTree>
    <p:extLst>
      <p:ext uri="{BB962C8B-B14F-4D97-AF65-F5344CB8AC3E}">
        <p14:creationId xmlns:p14="http://schemas.microsoft.com/office/powerpoint/2010/main" val="284905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8B7AC4F-4DCC-41DC-9C32-0FCAF4150859}" type="slidenum">
              <a:rPr lang="en-AU" smtClean="0"/>
              <a:t>28</a:t>
            </a:fld>
            <a:endParaRPr lang="en-AU"/>
          </a:p>
        </p:txBody>
      </p:sp>
    </p:spTree>
    <p:extLst>
      <p:ext uri="{BB962C8B-B14F-4D97-AF65-F5344CB8AC3E}">
        <p14:creationId xmlns:p14="http://schemas.microsoft.com/office/powerpoint/2010/main" val="1759257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F4F92E-C75E-45B5-8848-8FD3B985492F}" type="slidenum">
              <a:rPr lang="en-AU" smtClean="0"/>
              <a:t>29</a:t>
            </a:fld>
            <a:endParaRPr lang="en-AU"/>
          </a:p>
        </p:txBody>
      </p:sp>
    </p:spTree>
    <p:extLst>
      <p:ext uri="{BB962C8B-B14F-4D97-AF65-F5344CB8AC3E}">
        <p14:creationId xmlns:p14="http://schemas.microsoft.com/office/powerpoint/2010/main" val="2408780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DF4F92E-C75E-45B5-8848-8FD3B985492F}" type="slidenum">
              <a:rPr lang="en-AU" smtClean="0"/>
              <a:t>30</a:t>
            </a:fld>
            <a:endParaRPr lang="en-AU"/>
          </a:p>
        </p:txBody>
      </p:sp>
    </p:spTree>
    <p:extLst>
      <p:ext uri="{BB962C8B-B14F-4D97-AF65-F5344CB8AC3E}">
        <p14:creationId xmlns:p14="http://schemas.microsoft.com/office/powerpoint/2010/main" val="26285955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78B7AC4F-4DCC-41DC-9C32-0FCAF4150859}" type="slidenum">
              <a:rPr lang="en-AU" smtClean="0"/>
              <a:t>31</a:t>
            </a:fld>
            <a:endParaRPr lang="en-AU"/>
          </a:p>
        </p:txBody>
      </p:sp>
    </p:spTree>
    <p:extLst>
      <p:ext uri="{BB962C8B-B14F-4D97-AF65-F5344CB8AC3E}">
        <p14:creationId xmlns:p14="http://schemas.microsoft.com/office/powerpoint/2010/main" val="1571699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DA88-152C-B91E-229F-450702BE33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1F27FD22-FE17-45DF-E546-5A44A0AA3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A7F3D4D-D033-9A1F-C26B-0B01B470ECAB}"/>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5" name="Footer Placeholder 4">
            <a:extLst>
              <a:ext uri="{FF2B5EF4-FFF2-40B4-BE49-F238E27FC236}">
                <a16:creationId xmlns:a16="http://schemas.microsoft.com/office/drawing/2014/main" id="{4375614B-07E8-1E58-BC4C-ED79CC535C4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C08908F-5C30-79CD-135E-78C2E31FD809}"/>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3397609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1F55-274C-4F0C-FEB6-1673B46E215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CFA38E2-79A2-420F-5057-153C506A0B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63ED69E-657D-1EB5-95C3-15E23B12AD30}"/>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5" name="Footer Placeholder 4">
            <a:extLst>
              <a:ext uri="{FF2B5EF4-FFF2-40B4-BE49-F238E27FC236}">
                <a16:creationId xmlns:a16="http://schemas.microsoft.com/office/drawing/2014/main" id="{42FC0436-B5BD-BFCF-BFC2-A2C594D8BC0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707B526-4DD7-E1D2-EBEE-0CFCA07530B4}"/>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4293161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89F6-9D70-F653-D685-18DFC75BF0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85AC5A3-0C3E-9BB2-A56C-6514C66470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3D65D4-ADA5-33CD-1B92-D70FE64F0600}"/>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5" name="Footer Placeholder 4">
            <a:extLst>
              <a:ext uri="{FF2B5EF4-FFF2-40B4-BE49-F238E27FC236}">
                <a16:creationId xmlns:a16="http://schemas.microsoft.com/office/drawing/2014/main" id="{0CE2371C-795D-2247-DD55-0EC4EB8F039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B5C25AC-5CAA-6D5E-ABB6-3C137453505D}"/>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168142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A3350-82B1-69F7-C81D-F121ECCE4FAD}"/>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0D89598-5930-2B5D-AE6B-3ACC417A51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3FA0D4E-D87A-72DE-1485-FE7E32F960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F2452C2-8B59-ED2B-47D6-CD629CDA9383}"/>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6" name="Footer Placeholder 5">
            <a:extLst>
              <a:ext uri="{FF2B5EF4-FFF2-40B4-BE49-F238E27FC236}">
                <a16:creationId xmlns:a16="http://schemas.microsoft.com/office/drawing/2014/main" id="{9A9C0D88-3EF1-3D57-3005-9B84F9A8C74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929BCFC-C123-2709-FCEC-5A14B6F8FFDF}"/>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809333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61CB5-1338-0C17-B3C5-6C0087ACDE91}"/>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8BE1E03-7998-AD3E-9C4F-20ACB3273D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CDDF18-1C55-2269-03F2-E7458D0944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F6EA02D1-A2EC-C8EF-8E96-1724B1CB6A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00F45E-2947-8878-E4D0-CCD79CB352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266BB39-AE9A-531F-DD2E-462A64194175}"/>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8" name="Footer Placeholder 7">
            <a:extLst>
              <a:ext uri="{FF2B5EF4-FFF2-40B4-BE49-F238E27FC236}">
                <a16:creationId xmlns:a16="http://schemas.microsoft.com/office/drawing/2014/main" id="{B8EEADB8-54B8-6CDA-F01A-BACA8FB55388}"/>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2523D41-A478-4CBB-26BA-F7745F13B561}"/>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298386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31446-3CCE-FAA1-CE12-F6237A534F7A}"/>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83E1511-A6B8-E19E-9C2E-F649F9FB2A57}"/>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4" name="Footer Placeholder 3">
            <a:extLst>
              <a:ext uri="{FF2B5EF4-FFF2-40B4-BE49-F238E27FC236}">
                <a16:creationId xmlns:a16="http://schemas.microsoft.com/office/drawing/2014/main" id="{822943EE-7C0D-87E2-7773-CF7B80E6A827}"/>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9CF71E3-A806-FA90-3783-27AF38C21DC5}"/>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319840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E89E81-F4B7-9198-E5A2-B804B94D36C4}"/>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3" name="Footer Placeholder 2">
            <a:extLst>
              <a:ext uri="{FF2B5EF4-FFF2-40B4-BE49-F238E27FC236}">
                <a16:creationId xmlns:a16="http://schemas.microsoft.com/office/drawing/2014/main" id="{2E05AABF-5066-CE20-4E0E-3F7E5F3E826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9BDE128-6F09-BFBA-39C0-0BD3A2AEF032}"/>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1801914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DE1CA-66BF-2493-0019-2EBC231AF4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735F920-2B29-8F1E-9298-6FEE2CDAB9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E35654CA-18D3-20C7-DC22-1620CDE3AB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26A52D-5B0D-B09C-F880-7E75140AB18C}"/>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6" name="Footer Placeholder 5">
            <a:extLst>
              <a:ext uri="{FF2B5EF4-FFF2-40B4-BE49-F238E27FC236}">
                <a16:creationId xmlns:a16="http://schemas.microsoft.com/office/drawing/2014/main" id="{A8CBD6A0-A350-A07B-0D91-8C84185F5C4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9ABE215-8577-AE0A-57C5-2D47D9B5DDDA}"/>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3126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165A3-DB1C-C43D-FD1A-9BF3971A1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BB83B19-2469-B0EF-BC94-D82D3E2C55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EADBD79-2031-CD98-E9D3-E34F346ED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C8DE01-773C-1DFC-E37F-CC73929E8C4C}"/>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6" name="Footer Placeholder 5">
            <a:extLst>
              <a:ext uri="{FF2B5EF4-FFF2-40B4-BE49-F238E27FC236}">
                <a16:creationId xmlns:a16="http://schemas.microsoft.com/office/drawing/2014/main" id="{84C63A4A-3E52-2764-DF52-208E2C324D0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4C99285-9BE8-221A-F56C-09263ED56036}"/>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1235458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50B88-1779-598C-87F9-B6138107BC1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10C77A3-81A2-1D46-961D-64C739BAD5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6240D25-0A5C-5E9A-9E6D-FE58CDC7CB79}"/>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5" name="Footer Placeholder 4">
            <a:extLst>
              <a:ext uri="{FF2B5EF4-FFF2-40B4-BE49-F238E27FC236}">
                <a16:creationId xmlns:a16="http://schemas.microsoft.com/office/drawing/2014/main" id="{6FAEF358-FA08-22E3-F0C7-590D54F84C3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5C66462-F458-1277-A0E8-DFC758406603}"/>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82730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C53F1-BE81-163E-5E35-988ACA848F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8E19DE5A-529B-5144-452D-D325A4481C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DC35CB5-7958-3279-ED68-5499ED8236C2}"/>
              </a:ext>
            </a:extLst>
          </p:cNvPr>
          <p:cNvSpPr>
            <a:spLocks noGrp="1"/>
          </p:cNvSpPr>
          <p:nvPr>
            <p:ph type="dt" sz="half" idx="10"/>
          </p:nvPr>
        </p:nvSpPr>
        <p:spPr/>
        <p:txBody>
          <a:bodyPr/>
          <a:lstStyle/>
          <a:p>
            <a:fld id="{7E3060BC-7EC7-46FC-8A0F-8FC0DA091C85}" type="datetimeFigureOut">
              <a:rPr lang="en-AU" smtClean="0"/>
              <a:t>23/07/2026</a:t>
            </a:fld>
            <a:endParaRPr lang="en-AU"/>
          </a:p>
        </p:txBody>
      </p:sp>
      <p:sp>
        <p:nvSpPr>
          <p:cNvPr id="5" name="Footer Placeholder 4">
            <a:extLst>
              <a:ext uri="{FF2B5EF4-FFF2-40B4-BE49-F238E27FC236}">
                <a16:creationId xmlns:a16="http://schemas.microsoft.com/office/drawing/2014/main" id="{CF18ACA9-210D-F511-4D88-0B89C697008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3B8AA04-1B8C-79C9-EF4D-C6AC3DC48365}"/>
              </a:ext>
            </a:extLst>
          </p:cNvPr>
          <p:cNvSpPr>
            <a:spLocks noGrp="1"/>
          </p:cNvSpPr>
          <p:nvPr>
            <p:ph type="sldNum" sz="quarter" idx="12"/>
          </p:nvPr>
        </p:nvSpPr>
        <p:spPr/>
        <p:txBody>
          <a:bodyPr/>
          <a:lstStyle/>
          <a:p>
            <a:fld id="{D3A678C6-1040-4AB5-BBF9-52B61CB8CA54}" type="slidenum">
              <a:rPr lang="en-AU" smtClean="0"/>
              <a:t>‹#›</a:t>
            </a:fld>
            <a:endParaRPr lang="en-AU"/>
          </a:p>
        </p:txBody>
      </p:sp>
    </p:spTree>
    <p:extLst>
      <p:ext uri="{BB962C8B-B14F-4D97-AF65-F5344CB8AC3E}">
        <p14:creationId xmlns:p14="http://schemas.microsoft.com/office/powerpoint/2010/main" val="543381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_image option 2">
    <p:spTree>
      <p:nvGrpSpPr>
        <p:cNvPr id="1" name=""/>
        <p:cNvGrpSpPr/>
        <p:nvPr/>
      </p:nvGrpSpPr>
      <p:grpSpPr>
        <a:xfrm>
          <a:off x="0" y="0"/>
          <a:ext cx="0" cy="0"/>
          <a:chOff x="0" y="0"/>
          <a:chExt cx="0" cy="0"/>
        </a:xfrm>
      </p:grpSpPr>
      <p:sp>
        <p:nvSpPr>
          <p:cNvPr id="18" name="Text Placeholder 17"/>
          <p:cNvSpPr>
            <a:spLocks noGrp="1"/>
          </p:cNvSpPr>
          <p:nvPr>
            <p:ph type="body" sz="quarter" idx="11" hasCustomPrompt="1"/>
          </p:nvPr>
        </p:nvSpPr>
        <p:spPr>
          <a:xfrm>
            <a:off x="379112" y="2765699"/>
            <a:ext cx="6012163" cy="678126"/>
          </a:xfrm>
          <a:prstGeom prst="rect">
            <a:avLst/>
          </a:prstGeom>
        </p:spPr>
        <p:txBody>
          <a:bodyPr/>
          <a:lstStyle>
            <a:lvl1pPr>
              <a:defRPr sz="2800">
                <a:solidFill>
                  <a:schemeClr val="tx1"/>
                </a:solidFill>
              </a:defRPr>
            </a:lvl1pPr>
          </a:lstStyle>
          <a:p>
            <a:r>
              <a:rPr lang="en-AU" dirty="0"/>
              <a:t>SUB HEADLINE / PRESENTER (28PT ARIAL NARROW, UPPER CASE)</a:t>
            </a:r>
            <a:endParaRPr lang="en-US" dirty="0"/>
          </a:p>
        </p:txBody>
      </p:sp>
      <p:sp>
        <p:nvSpPr>
          <p:cNvPr id="19" name="Text Placeholder 17"/>
          <p:cNvSpPr>
            <a:spLocks noGrp="1"/>
          </p:cNvSpPr>
          <p:nvPr>
            <p:ph type="body" sz="quarter" idx="12" hasCustomPrompt="1"/>
          </p:nvPr>
        </p:nvSpPr>
        <p:spPr>
          <a:xfrm>
            <a:off x="370485" y="4463086"/>
            <a:ext cx="5649316" cy="409725"/>
          </a:xfrm>
          <a:prstGeom prst="rect">
            <a:avLst/>
          </a:prstGeom>
        </p:spPr>
        <p:txBody>
          <a:bodyPr/>
          <a:lstStyle>
            <a:lvl1pPr>
              <a:defRPr sz="2000" baseline="0">
                <a:solidFill>
                  <a:schemeClr val="tx1"/>
                </a:solidFill>
              </a:defRPr>
            </a:lvl1pPr>
          </a:lstStyle>
          <a:p>
            <a:r>
              <a:rPr lang="en-AU" dirty="0"/>
              <a:t>DATE (20PT ARIAL NARROW, UPPER CASE)</a:t>
            </a:r>
            <a:br>
              <a:rPr lang="en-AU" dirty="0"/>
            </a:br>
            <a:endParaRPr lang="en-US" dirty="0"/>
          </a:p>
        </p:txBody>
      </p:sp>
      <p:sp>
        <p:nvSpPr>
          <p:cNvPr id="23" name="Text Placeholder 22"/>
          <p:cNvSpPr>
            <a:spLocks noGrp="1"/>
          </p:cNvSpPr>
          <p:nvPr>
            <p:ph type="body" sz="quarter" idx="13" hasCustomPrompt="1"/>
          </p:nvPr>
        </p:nvSpPr>
        <p:spPr>
          <a:xfrm>
            <a:off x="378808" y="1959605"/>
            <a:ext cx="6012467" cy="1180231"/>
          </a:xfrm>
          <a:prstGeom prst="rect">
            <a:avLst/>
          </a:prstGeom>
        </p:spPr>
        <p:txBody>
          <a:bodyPr/>
          <a:lstStyle>
            <a:lvl1pPr>
              <a:defRPr sz="4500" b="1" baseline="0">
                <a:solidFill>
                  <a:srgbClr val="006CAB"/>
                </a:solidFill>
              </a:defRPr>
            </a:lvl1pPr>
          </a:lstStyle>
          <a:p>
            <a:pPr lvl="0"/>
            <a:r>
              <a:rPr lang="en-US" dirty="0"/>
              <a:t>TITLE (UPPER CASE)</a:t>
            </a:r>
          </a:p>
        </p:txBody>
      </p:sp>
      <p:sp>
        <p:nvSpPr>
          <p:cNvPr id="25" name="Text Placeholder 17"/>
          <p:cNvSpPr>
            <a:spLocks noGrp="1"/>
          </p:cNvSpPr>
          <p:nvPr>
            <p:ph type="body" sz="quarter" idx="14" hasCustomPrompt="1"/>
          </p:nvPr>
        </p:nvSpPr>
        <p:spPr>
          <a:xfrm>
            <a:off x="370183" y="4872811"/>
            <a:ext cx="5649617" cy="409725"/>
          </a:xfrm>
          <a:prstGeom prst="rect">
            <a:avLst/>
          </a:prstGeom>
        </p:spPr>
        <p:txBody>
          <a:bodyPr/>
          <a:lstStyle>
            <a:lvl1pPr>
              <a:defRPr sz="2000" baseline="0">
                <a:solidFill>
                  <a:schemeClr val="tx1"/>
                </a:solidFill>
              </a:defRPr>
            </a:lvl1pPr>
          </a:lstStyle>
          <a:p>
            <a:r>
              <a:rPr lang="en-AU" dirty="0"/>
              <a:t>LOCATION/ EXTRA LINE (20PT ARIAL NARROW, UPPER CASE)</a:t>
            </a:r>
            <a:br>
              <a:rPr lang="en-AU" dirty="0"/>
            </a:b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668" y="440724"/>
            <a:ext cx="2270107" cy="660521"/>
          </a:xfrm>
          <a:prstGeom prst="rect">
            <a:avLst/>
          </a:prstGeom>
        </p:spPr>
      </p:pic>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r="64120" b="6369"/>
          <a:stretch/>
        </p:blipFill>
        <p:spPr>
          <a:xfrm>
            <a:off x="8610064" y="0"/>
            <a:ext cx="3014138" cy="6866467"/>
          </a:xfrm>
          <a:prstGeom prst="rect">
            <a:avLst/>
          </a:prstGeom>
        </p:spPr>
      </p:pic>
      <p:pic>
        <p:nvPicPr>
          <p:cNvPr id="4" name="Picture 3">
            <a:extLst>
              <a:ext uri="{FF2B5EF4-FFF2-40B4-BE49-F238E27FC236}">
                <a16:creationId xmlns:a16="http://schemas.microsoft.com/office/drawing/2014/main" id="{1559E11E-85E1-3CB4-3292-3BDFE36E22DC}"/>
              </a:ext>
            </a:extLst>
          </p:cNvPr>
          <p:cNvPicPr>
            <a:picLocks noChangeAspect="1"/>
          </p:cNvPicPr>
          <p:nvPr userDrawn="1"/>
        </p:nvPicPr>
        <p:blipFill>
          <a:blip r:embed="rId4"/>
          <a:srcRect l="5957" t="20728" r="4872" b="19111"/>
          <a:stretch>
            <a:fillRect/>
          </a:stretch>
        </p:blipFill>
        <p:spPr>
          <a:xfrm>
            <a:off x="2903712" y="440723"/>
            <a:ext cx="3405588" cy="660521"/>
          </a:xfrm>
          <a:prstGeom prst="rect">
            <a:avLst/>
          </a:prstGeom>
        </p:spPr>
      </p:pic>
      <p:pic>
        <p:nvPicPr>
          <p:cNvPr id="5" name="Picture 4">
            <a:extLst>
              <a:ext uri="{FF2B5EF4-FFF2-40B4-BE49-F238E27FC236}">
                <a16:creationId xmlns:a16="http://schemas.microsoft.com/office/drawing/2014/main" id="{3A397437-031B-1C04-F8C6-5CFC56F6BFCD}"/>
              </a:ext>
            </a:extLst>
          </p:cNvPr>
          <p:cNvPicPr>
            <a:picLocks noChangeAspect="1"/>
          </p:cNvPicPr>
          <p:nvPr userDrawn="1"/>
        </p:nvPicPr>
        <p:blipFill>
          <a:blip r:embed="rId5">
            <a:extLst>
              <a:ext uri="{28A0092B-C50C-407E-A947-70E740481C1C}">
                <a14:useLocalDpi xmlns:a14="http://schemas.microsoft.com/office/drawing/2010/main" val="0"/>
              </a:ext>
            </a:extLst>
          </a:blip>
          <a:srcRect l="6005" t="29105" r="69713" b="20778"/>
          <a:stretch>
            <a:fillRect/>
          </a:stretch>
        </p:blipFill>
        <p:spPr>
          <a:xfrm>
            <a:off x="6391275" y="556488"/>
            <a:ext cx="1834731" cy="428989"/>
          </a:xfrm>
          <a:prstGeom prst="rect">
            <a:avLst/>
          </a:prstGeom>
        </p:spPr>
      </p:pic>
    </p:spTree>
    <p:extLst>
      <p:ext uri="{BB962C8B-B14F-4D97-AF65-F5344CB8AC3E}">
        <p14:creationId xmlns:p14="http://schemas.microsoft.com/office/powerpoint/2010/main" val="1881448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ull slide copy_texture">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52867" y="6397304"/>
            <a:ext cx="1267288" cy="368735"/>
          </a:xfrm>
          <a:prstGeom prst="rect">
            <a:avLst/>
          </a:prstGeom>
        </p:spPr>
      </p:pic>
      <p:sp>
        <p:nvSpPr>
          <p:cNvPr id="41" name="Text Placeholder 17"/>
          <p:cNvSpPr>
            <a:spLocks noGrp="1"/>
          </p:cNvSpPr>
          <p:nvPr>
            <p:ph type="body" sz="quarter" idx="16" hasCustomPrompt="1"/>
          </p:nvPr>
        </p:nvSpPr>
        <p:spPr>
          <a:xfrm>
            <a:off x="300211" y="1045003"/>
            <a:ext cx="11672344" cy="5315081"/>
          </a:xfrm>
          <a:prstGeom prst="rect">
            <a:avLst/>
          </a:prstGeom>
        </p:spPr>
        <p:txBody>
          <a:bodyPr/>
          <a:lstStyle>
            <a:lvl1pPr marL="0" indent="0">
              <a:buNone/>
              <a:defRPr sz="1800" b="0" baseline="0">
                <a:solidFill>
                  <a:schemeClr val="tx1"/>
                </a:solidFill>
                <a:latin typeface="Century Gothic" panose="020B0502020202020204" pitchFamily="34" charset="0"/>
                <a:cs typeface="Arial" panose="020B0604020202020204" pitchFamily="34" charset="0"/>
              </a:defRPr>
            </a:lvl1pPr>
          </a:lstStyle>
          <a:p>
            <a:r>
              <a:rPr lang="en-AU" dirty="0"/>
              <a:t>Body copy (18pt, Arial Narrow) </a:t>
            </a:r>
          </a:p>
          <a:p>
            <a:endParaRPr lang="en-AU" dirty="0"/>
          </a:p>
          <a:p>
            <a:endParaRPr lang="en-AU" dirty="0"/>
          </a:p>
        </p:txBody>
      </p:sp>
      <p:pic>
        <p:nvPicPr>
          <p:cNvPr id="24" name="Picture 23"/>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705267" y="6373900"/>
            <a:ext cx="1267288" cy="368735"/>
          </a:xfrm>
          <a:prstGeom prst="rect">
            <a:avLst/>
          </a:prstGeom>
        </p:spPr>
      </p:pic>
      <p:sp>
        <p:nvSpPr>
          <p:cNvPr id="5" name="Rectangle 4"/>
          <p:cNvSpPr/>
          <p:nvPr userDrawn="1"/>
        </p:nvSpPr>
        <p:spPr>
          <a:xfrm>
            <a:off x="0" y="-14186"/>
            <a:ext cx="12192000" cy="870942"/>
          </a:xfrm>
          <a:prstGeom prst="rect">
            <a:avLst/>
          </a:prstGeom>
          <a:blipFill dpi="0" rotWithShape="1">
            <a:blip r:embed="rId3"/>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705267" y="266692"/>
            <a:ext cx="1267288" cy="368735"/>
          </a:xfrm>
          <a:prstGeom prst="rect">
            <a:avLst/>
          </a:prstGeom>
        </p:spPr>
      </p:pic>
      <p:pic>
        <p:nvPicPr>
          <p:cNvPr id="12" name="Picture 10"/>
          <p:cNvPicPr>
            <a:picLocks noChangeAspect="1" noChangeArrowheads="1"/>
          </p:cNvPicPr>
          <p:nvPr userDrawn="1"/>
        </p:nvPicPr>
        <p:blipFill>
          <a:blip r:embed="rId4" cstate="hqprint">
            <a:extLst>
              <a:ext uri="{28A0092B-C50C-407E-A947-70E740481C1C}">
                <a14:useLocalDpi xmlns:a14="http://schemas.microsoft.com/office/drawing/2010/main" val="0"/>
              </a:ext>
            </a:extLst>
          </a:blip>
          <a:stretch>
            <a:fillRect/>
          </a:stretch>
        </p:blipFill>
        <p:spPr bwMode="auto">
          <a:xfrm>
            <a:off x="8505801" y="112593"/>
            <a:ext cx="2047066" cy="651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 name="Text Placeholder 22"/>
          <p:cNvSpPr>
            <a:spLocks noGrp="1"/>
          </p:cNvSpPr>
          <p:nvPr>
            <p:ph type="body" sz="quarter" idx="13" hasCustomPrompt="1"/>
          </p:nvPr>
        </p:nvSpPr>
        <p:spPr>
          <a:xfrm>
            <a:off x="306060" y="82580"/>
            <a:ext cx="7452026" cy="736956"/>
          </a:xfrm>
          <a:prstGeom prst="rect">
            <a:avLst/>
          </a:prstGeom>
        </p:spPr>
        <p:txBody>
          <a:bodyPr/>
          <a:lstStyle>
            <a:lvl1pPr marL="0" indent="0">
              <a:buNone/>
              <a:defRPr sz="4000" b="1" baseline="0">
                <a:solidFill>
                  <a:schemeClr val="bg1"/>
                </a:solidFill>
                <a:latin typeface="Century Gothic" panose="020B0502020202020204" pitchFamily="34" charset="0"/>
              </a:defRPr>
            </a:lvl1pPr>
          </a:lstStyle>
          <a:p>
            <a:pPr lvl="0"/>
            <a:r>
              <a:rPr lang="en-US" dirty="0"/>
              <a:t>HEADING (42PT, UPPER CASE)</a:t>
            </a:r>
          </a:p>
        </p:txBody>
      </p:sp>
    </p:spTree>
    <p:extLst>
      <p:ext uri="{BB962C8B-B14F-4D97-AF65-F5344CB8AC3E}">
        <p14:creationId xmlns:p14="http://schemas.microsoft.com/office/powerpoint/2010/main" val="2635710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5" name="Freeform 4"/>
          <p:cNvSpPr/>
          <p:nvPr userDrawn="1"/>
        </p:nvSpPr>
        <p:spPr>
          <a:xfrm>
            <a:off x="-19050" y="-9525"/>
            <a:ext cx="9420225" cy="6867525"/>
          </a:xfrm>
          <a:custGeom>
            <a:avLst/>
            <a:gdLst>
              <a:gd name="connsiteX0" fmla="*/ 9525 w 8905875"/>
              <a:gd name="connsiteY0" fmla="*/ 0 h 6896100"/>
              <a:gd name="connsiteX1" fmla="*/ 4724400 w 8905875"/>
              <a:gd name="connsiteY1" fmla="*/ 0 h 6896100"/>
              <a:gd name="connsiteX2" fmla="*/ 8905875 w 8905875"/>
              <a:gd name="connsiteY2" fmla="*/ 6896100 h 6896100"/>
              <a:gd name="connsiteX3" fmla="*/ 0 w 8905875"/>
              <a:gd name="connsiteY3" fmla="*/ 6896100 h 6896100"/>
              <a:gd name="connsiteX4" fmla="*/ 9525 w 8905875"/>
              <a:gd name="connsiteY4" fmla="*/ 0 h 68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5875" h="6896100">
                <a:moveTo>
                  <a:pt x="9525" y="0"/>
                </a:moveTo>
                <a:lnTo>
                  <a:pt x="4724400" y="0"/>
                </a:lnTo>
                <a:lnTo>
                  <a:pt x="8905875" y="6896100"/>
                </a:lnTo>
                <a:lnTo>
                  <a:pt x="0" y="6896100"/>
                </a:lnTo>
                <a:lnTo>
                  <a:pt x="9525" y="0"/>
                </a:lnTo>
                <a:close/>
              </a:path>
            </a:pathLst>
          </a:custGeom>
          <a:solidFill>
            <a:srgbClr val="006D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2867" y="6397304"/>
            <a:ext cx="1267288" cy="368735"/>
          </a:xfrm>
          <a:prstGeom prst="rect">
            <a:avLst/>
          </a:prstGeom>
        </p:spPr>
      </p:pic>
      <p:sp>
        <p:nvSpPr>
          <p:cNvPr id="29" name="Text Placeholder 22"/>
          <p:cNvSpPr>
            <a:spLocks noGrp="1"/>
          </p:cNvSpPr>
          <p:nvPr>
            <p:ph type="body" sz="quarter" idx="13" hasCustomPrompt="1"/>
          </p:nvPr>
        </p:nvSpPr>
        <p:spPr>
          <a:xfrm>
            <a:off x="138368" y="1741593"/>
            <a:ext cx="5757606" cy="3435594"/>
          </a:xfrm>
          <a:prstGeom prst="rect">
            <a:avLst/>
          </a:prstGeom>
        </p:spPr>
        <p:txBody>
          <a:bodyPr wrap="square"/>
          <a:lstStyle>
            <a:lvl1pPr algn="r">
              <a:defRPr sz="4400" b="1" baseline="0">
                <a:solidFill>
                  <a:schemeClr val="bg1"/>
                </a:solidFill>
              </a:defRPr>
            </a:lvl1pPr>
          </a:lstStyle>
          <a:p>
            <a:pPr lvl="0"/>
            <a:r>
              <a:rPr lang="en-US" dirty="0"/>
              <a:t>SECTION DIVIDER OR PULL-OUT QUOTE (UPPER CASE)</a:t>
            </a:r>
          </a:p>
        </p:txBody>
      </p:sp>
      <p:pic>
        <p:nvPicPr>
          <p:cNvPr id="31" name="Picture 3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5267" y="6373900"/>
            <a:ext cx="1267288" cy="368735"/>
          </a:xfrm>
          <a:prstGeom prst="rect">
            <a:avLst/>
          </a:prstGeom>
        </p:spPr>
      </p:pic>
      <p:sp>
        <p:nvSpPr>
          <p:cNvPr id="3" name="Picture Placeholder 2"/>
          <p:cNvSpPr>
            <a:spLocks noGrp="1"/>
          </p:cNvSpPr>
          <p:nvPr>
            <p:ph type="pic" sz="quarter" idx="14"/>
          </p:nvPr>
        </p:nvSpPr>
        <p:spPr>
          <a:xfrm>
            <a:off x="6068632" y="1733018"/>
            <a:ext cx="5438775" cy="3435350"/>
          </a:xfrm>
          <a:custGeom>
            <a:avLst/>
            <a:gdLst>
              <a:gd name="connsiteX0" fmla="*/ 0 w 5476875"/>
              <a:gd name="connsiteY0" fmla="*/ 0 h 3435350"/>
              <a:gd name="connsiteX1" fmla="*/ 5476875 w 5476875"/>
              <a:gd name="connsiteY1" fmla="*/ 0 h 3435350"/>
              <a:gd name="connsiteX2" fmla="*/ 5476875 w 5476875"/>
              <a:gd name="connsiteY2" fmla="*/ 3435350 h 3435350"/>
              <a:gd name="connsiteX3" fmla="*/ 0 w 5476875"/>
              <a:gd name="connsiteY3" fmla="*/ 3435350 h 3435350"/>
              <a:gd name="connsiteX4" fmla="*/ 0 w 5476875"/>
              <a:gd name="connsiteY4" fmla="*/ 0 h 3435350"/>
              <a:gd name="connsiteX0" fmla="*/ 19050 w 5476875"/>
              <a:gd name="connsiteY0" fmla="*/ 0 h 3435350"/>
              <a:gd name="connsiteX1" fmla="*/ 5476875 w 5476875"/>
              <a:gd name="connsiteY1" fmla="*/ 0 h 3435350"/>
              <a:gd name="connsiteX2" fmla="*/ 5476875 w 5476875"/>
              <a:gd name="connsiteY2" fmla="*/ 3435350 h 3435350"/>
              <a:gd name="connsiteX3" fmla="*/ 0 w 5476875"/>
              <a:gd name="connsiteY3" fmla="*/ 3435350 h 3435350"/>
              <a:gd name="connsiteX4" fmla="*/ 19050 w 5476875"/>
              <a:gd name="connsiteY4" fmla="*/ 0 h 3435350"/>
              <a:gd name="connsiteX0" fmla="*/ 0 w 5457825"/>
              <a:gd name="connsiteY0" fmla="*/ 0 h 3435350"/>
              <a:gd name="connsiteX1" fmla="*/ 5457825 w 5457825"/>
              <a:gd name="connsiteY1" fmla="*/ 0 h 3435350"/>
              <a:gd name="connsiteX2" fmla="*/ 5457825 w 5457825"/>
              <a:gd name="connsiteY2" fmla="*/ 3435350 h 3435350"/>
              <a:gd name="connsiteX3" fmla="*/ 2266950 w 5457825"/>
              <a:gd name="connsiteY3" fmla="*/ 3435350 h 3435350"/>
              <a:gd name="connsiteX4" fmla="*/ 0 w 5457825"/>
              <a:gd name="connsiteY4" fmla="*/ 0 h 3435350"/>
              <a:gd name="connsiteX0" fmla="*/ 0 w 5438775"/>
              <a:gd name="connsiteY0" fmla="*/ 0 h 3435350"/>
              <a:gd name="connsiteX1" fmla="*/ 5438775 w 5438775"/>
              <a:gd name="connsiteY1" fmla="*/ 0 h 3435350"/>
              <a:gd name="connsiteX2" fmla="*/ 5438775 w 5438775"/>
              <a:gd name="connsiteY2" fmla="*/ 3435350 h 3435350"/>
              <a:gd name="connsiteX3" fmla="*/ 2247900 w 5438775"/>
              <a:gd name="connsiteY3" fmla="*/ 3435350 h 3435350"/>
              <a:gd name="connsiteX4" fmla="*/ 0 w 5438775"/>
              <a:gd name="connsiteY4" fmla="*/ 0 h 3435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775" h="3435350">
                <a:moveTo>
                  <a:pt x="0" y="0"/>
                </a:moveTo>
                <a:lnTo>
                  <a:pt x="5438775" y="0"/>
                </a:lnTo>
                <a:lnTo>
                  <a:pt x="5438775" y="3435350"/>
                </a:lnTo>
                <a:lnTo>
                  <a:pt x="2247900" y="3435350"/>
                </a:lnTo>
                <a:lnTo>
                  <a:pt x="0" y="0"/>
                </a:lnTo>
                <a:close/>
              </a:path>
            </a:pathLst>
          </a:custGeom>
          <a:blipFill dpi="0" rotWithShape="1">
            <a:blip r:embed="rId3"/>
            <a:srcRect/>
            <a:tile tx="0" ty="0" sx="100000" sy="100000" flip="none" algn="l"/>
          </a:blipFill>
        </p:spPr>
        <p:txBody>
          <a:bodyPr/>
          <a:lstStyle/>
          <a:p>
            <a:endParaRPr lang="en-AU"/>
          </a:p>
        </p:txBody>
      </p:sp>
      <p:pic>
        <p:nvPicPr>
          <p:cNvPr id="2" name="Picture 1">
            <a:extLst>
              <a:ext uri="{FF2B5EF4-FFF2-40B4-BE49-F238E27FC236}">
                <a16:creationId xmlns:a16="http://schemas.microsoft.com/office/drawing/2014/main" id="{2092A0C8-363E-2F09-ED1A-C306004F9A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80416" y="6337292"/>
            <a:ext cx="1267288" cy="368735"/>
          </a:xfrm>
          <a:prstGeom prst="rect">
            <a:avLst/>
          </a:prstGeom>
        </p:spPr>
      </p:pic>
      <p:pic>
        <p:nvPicPr>
          <p:cNvPr id="4" name="Picture 10">
            <a:extLst>
              <a:ext uri="{FF2B5EF4-FFF2-40B4-BE49-F238E27FC236}">
                <a16:creationId xmlns:a16="http://schemas.microsoft.com/office/drawing/2014/main" id="{3A48241B-C18D-C56B-1FEC-152707F02D8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9050" y="6183193"/>
            <a:ext cx="2047066" cy="651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66826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162178-06DE-65C1-5F77-7F21D94757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B737C8E-D5B2-28E8-5189-41DE0C2D69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F73218A-D662-E8C2-8D4B-B1D9257137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E3060BC-7EC7-46FC-8A0F-8FC0DA091C85}" type="datetimeFigureOut">
              <a:rPr lang="en-AU" smtClean="0"/>
              <a:t>23/07/2026</a:t>
            </a:fld>
            <a:endParaRPr lang="en-AU"/>
          </a:p>
        </p:txBody>
      </p:sp>
      <p:sp>
        <p:nvSpPr>
          <p:cNvPr id="5" name="Footer Placeholder 4">
            <a:extLst>
              <a:ext uri="{FF2B5EF4-FFF2-40B4-BE49-F238E27FC236}">
                <a16:creationId xmlns:a16="http://schemas.microsoft.com/office/drawing/2014/main" id="{C7A6CE27-2E9D-AE67-9EFA-C66FF50D29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21A15CCE-5CED-9D11-CD50-113464034E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A678C6-1040-4AB5-BBF9-52B61CB8CA54}" type="slidenum">
              <a:rPr lang="en-AU" smtClean="0"/>
              <a:t>‹#›</a:t>
            </a:fld>
            <a:endParaRPr lang="en-AU"/>
          </a:p>
        </p:txBody>
      </p:sp>
    </p:spTree>
    <p:extLst>
      <p:ext uri="{BB962C8B-B14F-4D97-AF65-F5344CB8AC3E}">
        <p14:creationId xmlns:p14="http://schemas.microsoft.com/office/powerpoint/2010/main" val="2488010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www.plannedparenthood.org/learn/roo-sexual-health-chatbot" TargetMode="External"/><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hyperlink" Target="https://openai.com/index/chatgpt/" TargetMode="External"/><Relationship Id="rId10" Type="http://schemas.openxmlformats.org/officeDocument/2006/relationships/image" Target="../media/image19.png"/><Relationship Id="rId4" Type="http://schemas.openxmlformats.org/officeDocument/2006/relationships/hyperlink" Target="https://www.sophiebot.ai/" TargetMode="External"/><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gif"/><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7.png"/><Relationship Id="rId5" Type="http://schemas.microsoft.com/office/2007/relationships/hdphoto" Target="../media/hdphoto1.wdp"/><Relationship Id="rId10" Type="http://schemas.openxmlformats.org/officeDocument/2006/relationships/image" Target="../media/image40.emf"/><Relationship Id="rId4" Type="http://schemas.openxmlformats.org/officeDocument/2006/relationships/image" Target="../media/image36.png"/><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43.sv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hyperlink" Target="https://mystirisk.mshc.org.au/" TargetMode="External"/><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hyperlink" Target="https://mystirisk.mshc.org.au/"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2.tiff"/><Relationship Id="rId5" Type="http://schemas.openxmlformats.org/officeDocument/2006/relationships/image" Target="../media/image51.tiff"/><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hyperlink" Target="https://ispysti.org/" TargetMode="External"/><Relationship Id="rId7" Type="http://schemas.openxmlformats.org/officeDocument/2006/relationships/image" Target="../media/image56.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hyperlink" Target="https://ispysti.org/"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63.png"/><Relationship Id="rId4" Type="http://schemas.openxmlformats.org/officeDocument/2006/relationships/hyperlink" Target="https://stiatlas.org/"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72.png"/><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1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79.gif"/><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70.png"/><Relationship Id="rId4" Type="http://schemas.openxmlformats.org/officeDocument/2006/relationships/image" Target="../media/image80.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82.png"/><Relationship Id="rId5" Type="http://schemas.openxmlformats.org/officeDocument/2006/relationships/chart" Target="../charts/chart2.xml"/><Relationship Id="rId4" Type="http://schemas.openxmlformats.org/officeDocument/2006/relationships/image" Target="../media/image81.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hyperlink" Target="https://www1.racgp.org.au/newsgp/professional/gps-ai-scribe-use-doubles-in-one-year-poll"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85.png"/><Relationship Id="rId5" Type="http://schemas.openxmlformats.org/officeDocument/2006/relationships/hyperlink" Target="https://www1.racgp.org.au/newsGP/" TargetMode="Externa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88.png"/><Relationship Id="rId5" Type="http://schemas.openxmlformats.org/officeDocument/2006/relationships/chart" Target="../charts/chart4.xml"/><Relationship Id="rId4" Type="http://schemas.openxmlformats.org/officeDocument/2006/relationships/image" Target="../media/image87.jpeg"/></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89.png"/><Relationship Id="rId4" Type="http://schemas.openxmlformats.org/officeDocument/2006/relationships/image" Target="../media/image91.png"/></Relationships>
</file>

<file path=ppt/slides/_rels/slide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93.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94.svg"/></Relationships>
</file>

<file path=ppt/slides/_rels/slide30.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5.jpeg"/><Relationship Id="rId7" Type="http://schemas.openxmlformats.org/officeDocument/2006/relationships/image" Target="../media/image87.jpe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 Id="rId9"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hyperlink" Target="mailto:eric.chow@monash.edu" TargetMode="External"/><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101.jpg"/><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67F95BF8-46EB-7823-0CDC-8807579CF462}"/>
              </a:ext>
            </a:extLst>
          </p:cNvPr>
          <p:cNvSpPr txBox="1">
            <a:spLocks/>
          </p:cNvSpPr>
          <p:nvPr/>
        </p:nvSpPr>
        <p:spPr>
          <a:xfrm>
            <a:off x="390418" y="1556089"/>
            <a:ext cx="7585182" cy="721297"/>
          </a:xfrm>
          <a:prstGeom prst="rect">
            <a:avLst/>
          </a:prstGeom>
        </p:spPr>
        <p:txBody>
          <a:bodyPr/>
          <a:lstStyle>
            <a:lvl1pPr marL="0" indent="0" algn="l" defTabSz="914400" rtl="0" eaLnBrk="1" latinLnBrk="0" hangingPunct="1">
              <a:lnSpc>
                <a:spcPct val="90000"/>
              </a:lnSpc>
              <a:spcBef>
                <a:spcPts val="1000"/>
              </a:spcBef>
              <a:buFont typeface="Arial"/>
              <a:buNone/>
              <a:defRPr sz="4500" b="1" kern="1200" baseline="0">
                <a:solidFill>
                  <a:srgbClr val="006CAB"/>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4000" dirty="0"/>
              <a:t>Clinical management and better diagnosis: Using AI to diagnose and empower healthcare workers</a:t>
            </a:r>
            <a:endParaRPr lang="en-AU" sz="4000" dirty="0"/>
          </a:p>
        </p:txBody>
      </p:sp>
      <p:sp>
        <p:nvSpPr>
          <p:cNvPr id="9" name="Rectangle 8">
            <a:extLst>
              <a:ext uri="{FF2B5EF4-FFF2-40B4-BE49-F238E27FC236}">
                <a16:creationId xmlns:a16="http://schemas.microsoft.com/office/drawing/2014/main" id="{296562A1-444E-BCC1-CA58-8D07A405F12F}"/>
              </a:ext>
            </a:extLst>
          </p:cNvPr>
          <p:cNvSpPr/>
          <p:nvPr/>
        </p:nvSpPr>
        <p:spPr>
          <a:xfrm>
            <a:off x="390419" y="5865666"/>
            <a:ext cx="7839181" cy="338554"/>
          </a:xfrm>
          <a:prstGeom prst="rect">
            <a:avLst/>
          </a:prstGeom>
        </p:spPr>
        <p:txBody>
          <a:bodyPr wrap="square">
            <a:spAutoFit/>
          </a:bodyPr>
          <a:lstStyle/>
          <a:p>
            <a:pPr algn="ctr"/>
            <a:r>
              <a:rPr lang="en-US" sz="1600" dirty="0">
                <a:latin typeface="Arial Narrow" panose="020B0606020202030204" pitchFamily="34" charset="0"/>
              </a:rPr>
              <a:t>AIDS2026 </a:t>
            </a:r>
            <a:r>
              <a:rPr lang="en-AU" sz="1600" dirty="0">
                <a:latin typeface="Arial Narrow" panose="020B0606020202030204" pitchFamily="34" charset="0"/>
                <a:ea typeface="Times New Roman" panose="02020603050405020304" pitchFamily="18" charset="0"/>
              </a:rPr>
              <a:t>| Rio de Janeiro, Brazil | 30 July 2026</a:t>
            </a:r>
            <a:endParaRPr lang="en-AU" sz="1600" dirty="0">
              <a:latin typeface="Arial Narrow" panose="020B0606020202030204" pitchFamily="34" charset="0"/>
            </a:endParaRPr>
          </a:p>
        </p:txBody>
      </p:sp>
      <p:sp>
        <p:nvSpPr>
          <p:cNvPr id="10" name="Rectangle 9">
            <a:extLst>
              <a:ext uri="{FF2B5EF4-FFF2-40B4-BE49-F238E27FC236}">
                <a16:creationId xmlns:a16="http://schemas.microsoft.com/office/drawing/2014/main" id="{E7B12314-377D-E08F-E1E3-D6E6D669CBC5}"/>
              </a:ext>
            </a:extLst>
          </p:cNvPr>
          <p:cNvSpPr/>
          <p:nvPr/>
        </p:nvSpPr>
        <p:spPr>
          <a:xfrm>
            <a:off x="390418" y="3339976"/>
            <a:ext cx="7858471" cy="754053"/>
          </a:xfrm>
          <a:prstGeom prst="rect">
            <a:avLst/>
          </a:prstGeom>
        </p:spPr>
        <p:txBody>
          <a:bodyPr wrap="square">
            <a:spAutoFit/>
          </a:bodyPr>
          <a:lstStyle/>
          <a:p>
            <a:r>
              <a:rPr lang="en-AU" sz="2500" b="1" dirty="0">
                <a:latin typeface="Arial Narrow" panose="020B0606020202030204" pitchFamily="34" charset="0"/>
              </a:rPr>
              <a:t>Professor Eric P.F. Chow</a:t>
            </a:r>
          </a:p>
          <a:p>
            <a:r>
              <a:rPr lang="en-AU" sz="1800" i="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PhD, </a:t>
            </a:r>
            <a:r>
              <a:rPr lang="en-AU" sz="1800" i="1"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MScMed</a:t>
            </a:r>
            <a:r>
              <a:rPr lang="en-AU" sz="1800" i="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en-AU" sz="1800" i="1"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ClinEpid</a:t>
            </a:r>
            <a:r>
              <a:rPr lang="en-AU" sz="1800" i="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en-AU" sz="1800" i="1"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MBiostat</a:t>
            </a:r>
            <a:r>
              <a:rPr lang="en-AU" sz="1800" i="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MPH, </a:t>
            </a:r>
            <a:r>
              <a:rPr lang="en-AU" sz="1800" i="1"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MApplSc</a:t>
            </a:r>
            <a:r>
              <a:rPr lang="en-AU" sz="1800" i="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en-AU" sz="1800" i="1"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Bioinf</a:t>
            </a:r>
            <a:r>
              <a:rPr lang="en-AU" sz="1800" i="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FRSPH, FRSN </a:t>
            </a:r>
            <a:endParaRPr lang="en-AU" sz="2500" b="1" dirty="0">
              <a:latin typeface="Arial Narrow" panose="020B0606020202030204" pitchFamily="34" charset="0"/>
            </a:endParaRPr>
          </a:p>
        </p:txBody>
      </p:sp>
      <p:sp>
        <p:nvSpPr>
          <p:cNvPr id="11" name="Rectangle 10">
            <a:extLst>
              <a:ext uri="{FF2B5EF4-FFF2-40B4-BE49-F238E27FC236}">
                <a16:creationId xmlns:a16="http://schemas.microsoft.com/office/drawing/2014/main" id="{8B0AEA92-D741-6AF7-7845-119BB0ACA230}"/>
              </a:ext>
            </a:extLst>
          </p:cNvPr>
          <p:cNvSpPr/>
          <p:nvPr/>
        </p:nvSpPr>
        <p:spPr>
          <a:xfrm>
            <a:off x="390418" y="5161996"/>
            <a:ext cx="8048496" cy="615553"/>
          </a:xfrm>
          <a:prstGeom prst="rect">
            <a:avLst/>
          </a:prstGeom>
        </p:spPr>
        <p:txBody>
          <a:bodyPr wrap="square">
            <a:spAutoFit/>
          </a:bodyPr>
          <a:lstStyle/>
          <a:p>
            <a:pPr marL="20979"/>
            <a:r>
              <a:rPr lang="en-AU" sz="1700" dirty="0">
                <a:latin typeface="Arial Narrow" panose="020B0606020202030204" pitchFamily="34" charset="0"/>
                <a:cs typeface="Arial" panose="020B0604020202020204" pitchFamily="34" charset="0"/>
              </a:rPr>
              <a:t>Melbourne Sexual Health Centre, Bayside Health, Melbourne, Australia </a:t>
            </a:r>
          </a:p>
          <a:p>
            <a:pPr marL="20979"/>
            <a:r>
              <a:rPr lang="en-US" sz="1700" dirty="0">
                <a:latin typeface="Arial Narrow" panose="020B0606020202030204" pitchFamily="34" charset="0"/>
                <a:cs typeface="Arial" panose="020B0604020202020204" pitchFamily="34" charset="0"/>
              </a:rPr>
              <a:t>School of Translational Medicine, Monash University, Melbourne, Australia </a:t>
            </a:r>
          </a:p>
        </p:txBody>
      </p:sp>
      <p:sp>
        <p:nvSpPr>
          <p:cNvPr id="14" name="TextBox 13">
            <a:extLst>
              <a:ext uri="{FF2B5EF4-FFF2-40B4-BE49-F238E27FC236}">
                <a16:creationId xmlns:a16="http://schemas.microsoft.com/office/drawing/2014/main" id="{4EF28C40-2A82-4A1B-A0D5-7CD975390C5C}"/>
              </a:ext>
            </a:extLst>
          </p:cNvPr>
          <p:cNvSpPr txBox="1"/>
          <p:nvPr/>
        </p:nvSpPr>
        <p:spPr>
          <a:xfrm>
            <a:off x="390418" y="4242439"/>
            <a:ext cx="7715613" cy="877163"/>
          </a:xfrm>
          <a:prstGeom prst="rect">
            <a:avLst/>
          </a:prstGeom>
          <a:noFill/>
        </p:spPr>
        <p:txBody>
          <a:bodyPr wrap="square">
            <a:spAutoFit/>
          </a:bodyPr>
          <a:lstStyle/>
          <a:p>
            <a:pPr>
              <a:buNone/>
            </a:pPr>
            <a:r>
              <a:rPr lang="en-AU" sz="1700" dirty="0">
                <a:latin typeface="Arial Narrow" panose="020B0606020202030204" pitchFamily="34" charset="0"/>
                <a:cs typeface="Arial" panose="020B0604020202020204" pitchFamily="34" charset="0"/>
              </a:rPr>
              <a:t>Head, Health Data Management and Biostatistics Unit</a:t>
            </a:r>
          </a:p>
          <a:p>
            <a:r>
              <a:rPr lang="en-AU" sz="1700" dirty="0">
                <a:latin typeface="Arial Narrow" panose="020B0606020202030204" pitchFamily="34" charset="0"/>
                <a:cs typeface="Arial" panose="020B0604020202020204" pitchFamily="34" charset="0"/>
              </a:rPr>
              <a:t>Co-Head, HIV/STI Clinical Trial Unit</a:t>
            </a:r>
          </a:p>
          <a:p>
            <a:r>
              <a:rPr lang="en-US" sz="1700" dirty="0">
                <a:latin typeface="Arial Narrow" panose="020B0606020202030204" pitchFamily="34" charset="0"/>
                <a:cs typeface="Arial" panose="020B0604020202020204" pitchFamily="34" charset="0"/>
              </a:rPr>
              <a:t>President, The International Society for Sexually Transmitted Diseases Research (ISSTDR) </a:t>
            </a:r>
            <a:endParaRPr lang="en-AU" sz="1700" dirty="0">
              <a:latin typeface="Arial Narrow" panose="020B060602020203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6AFB6442-7379-3E04-3B38-3D435966C754}"/>
              </a:ext>
            </a:extLst>
          </p:cNvPr>
          <p:cNvSpPr/>
          <p:nvPr/>
        </p:nvSpPr>
        <p:spPr>
          <a:xfrm>
            <a:off x="1522992" y="6337623"/>
            <a:ext cx="229742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sng" strike="noStrike" kern="1200" cap="none" spc="0" normalizeH="0" baseline="0" noProof="0" dirty="0">
                <a:ln>
                  <a:noFill/>
                </a:ln>
                <a:solidFill>
                  <a:srgbClr val="0000FF"/>
                </a:solidFill>
                <a:effectLst/>
                <a:uLnTx/>
                <a:uFillTx/>
                <a:latin typeface="Century Gothic" panose="020B0502020202020204" pitchFamily="34" charset="0"/>
                <a:ea typeface="+mn-ea"/>
                <a:cs typeface="+mn-cs"/>
              </a:rPr>
              <a:t>eric.chow@monash.edu</a:t>
            </a:r>
          </a:p>
        </p:txBody>
      </p:sp>
      <p:pic>
        <p:nvPicPr>
          <p:cNvPr id="3" name="Picture 2" descr="LinkedIn">
            <a:extLst>
              <a:ext uri="{FF2B5EF4-FFF2-40B4-BE49-F238E27FC236}">
                <a16:creationId xmlns:a16="http://schemas.microsoft.com/office/drawing/2014/main" id="{21B076D8-2C96-1399-A279-A34511E16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083" y="6337242"/>
            <a:ext cx="338554" cy="33855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Apple Mail icon">
            <a:extLst>
              <a:ext uri="{FF2B5EF4-FFF2-40B4-BE49-F238E27FC236}">
                <a16:creationId xmlns:a16="http://schemas.microsoft.com/office/drawing/2014/main" id="{8C1AB7D2-B1F1-8E1D-D3E2-DF6A0494ED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4438" y="6337242"/>
            <a:ext cx="338554" cy="33855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9266811-2045-FF87-315C-F8CF94426635}"/>
              </a:ext>
            </a:extLst>
          </p:cNvPr>
          <p:cNvSpPr txBox="1"/>
          <p:nvPr/>
        </p:nvSpPr>
        <p:spPr>
          <a:xfrm>
            <a:off x="4483527" y="6352630"/>
            <a:ext cx="1242031" cy="307777"/>
          </a:xfrm>
          <a:prstGeom prst="rect">
            <a:avLst/>
          </a:prstGeom>
          <a:noFill/>
        </p:spPr>
        <p:txBody>
          <a:bodyPr wrap="square">
            <a:spAutoFit/>
          </a:bodyPr>
          <a:lstStyle/>
          <a:p>
            <a:r>
              <a:rPr lang="en-AU" sz="1400" err="1">
                <a:latin typeface="Century Gothic" panose="020B0502020202020204" pitchFamily="34" charset="0"/>
              </a:rPr>
              <a:t>ericpfchow</a:t>
            </a:r>
            <a:endParaRPr lang="en-AU" sz="1400">
              <a:latin typeface="Century Gothic" panose="020B0502020202020204" pitchFamily="34" charset="0"/>
            </a:endParaRPr>
          </a:p>
        </p:txBody>
      </p:sp>
      <p:pic>
        <p:nvPicPr>
          <p:cNvPr id="15" name="Picture 8" descr="Download Instagram, Instagram Icon, Communication. Royalty-Free Vector  Graphic - Pixabay">
            <a:extLst>
              <a:ext uri="{FF2B5EF4-FFF2-40B4-BE49-F238E27FC236}">
                <a16:creationId xmlns:a16="http://schemas.microsoft.com/office/drawing/2014/main" id="{6A51D8F0-0CF3-FD66-6058-33FEFD557C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7383" y="6336580"/>
            <a:ext cx="338554" cy="33855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3020650-307C-B439-A29F-DADCB59210CD}"/>
              </a:ext>
            </a:extLst>
          </p:cNvPr>
          <p:cNvSpPr txBox="1"/>
          <p:nvPr/>
        </p:nvSpPr>
        <p:spPr>
          <a:xfrm>
            <a:off x="6152910" y="6337623"/>
            <a:ext cx="1602091" cy="307777"/>
          </a:xfrm>
          <a:prstGeom prst="rect">
            <a:avLst/>
          </a:prstGeom>
          <a:noFill/>
        </p:spPr>
        <p:txBody>
          <a:bodyPr wrap="square">
            <a:spAutoFit/>
          </a:bodyPr>
          <a:lstStyle/>
          <a:p>
            <a:r>
              <a:rPr lang="en-AU" sz="1400" err="1">
                <a:latin typeface="Century Gothic" panose="020B0502020202020204" pitchFamily="34" charset="0"/>
              </a:rPr>
              <a:t>mshc.research</a:t>
            </a:r>
            <a:endParaRPr lang="en-AU" sz="1400">
              <a:latin typeface="Century Gothic" panose="020B0502020202020204" pitchFamily="34" charset="0"/>
            </a:endParaRPr>
          </a:p>
        </p:txBody>
      </p:sp>
    </p:spTree>
    <p:extLst>
      <p:ext uri="{BB962C8B-B14F-4D97-AF65-F5344CB8AC3E}">
        <p14:creationId xmlns:p14="http://schemas.microsoft.com/office/powerpoint/2010/main" val="2891653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06C7C7B8-F14A-1808-F63E-4A0116DA1556}"/>
              </a:ext>
            </a:extLst>
          </p:cNvPr>
          <p:cNvSpPr>
            <a:spLocks noGrp="1"/>
          </p:cNvSpPr>
          <p:nvPr>
            <p:ph type="body" sz="quarter" idx="16"/>
          </p:nvPr>
        </p:nvSpPr>
        <p:spPr/>
        <p:txBody>
          <a:bodyPr>
            <a:normAutofit/>
          </a:bodyPr>
          <a:lstStyle/>
          <a:p>
            <a:r>
              <a:rPr kumimoji="1" lang="en-US" altLang="ja-JP" sz="2000" dirty="0">
                <a:latin typeface="Arial "/>
              </a:rPr>
              <a:t>None.</a:t>
            </a:r>
            <a:endParaRPr kumimoji="1" lang="ja-JP" altLang="en-US" sz="2000" dirty="0">
              <a:latin typeface="Arial "/>
            </a:endParaRPr>
          </a:p>
        </p:txBody>
      </p:sp>
      <p:sp>
        <p:nvSpPr>
          <p:cNvPr id="3" name="テキスト プレースホルダー 2">
            <a:extLst>
              <a:ext uri="{FF2B5EF4-FFF2-40B4-BE49-F238E27FC236}">
                <a16:creationId xmlns:a16="http://schemas.microsoft.com/office/drawing/2014/main" id="{57728B45-82FA-4087-C45D-03C727EE42F3}"/>
              </a:ext>
            </a:extLst>
          </p:cNvPr>
          <p:cNvSpPr>
            <a:spLocks noGrp="1"/>
          </p:cNvSpPr>
          <p:nvPr>
            <p:ph type="body" sz="quarter" idx="13"/>
          </p:nvPr>
        </p:nvSpPr>
        <p:spPr/>
        <p:txBody>
          <a:bodyPr/>
          <a:lstStyle/>
          <a:p>
            <a:r>
              <a:rPr kumimoji="1" lang="en-US" altLang="ja-JP" dirty="0"/>
              <a:t>Disclosure </a:t>
            </a:r>
            <a:endParaRPr kumimoji="1" lang="ja-JP" altLang="en-US" dirty="0"/>
          </a:p>
        </p:txBody>
      </p:sp>
    </p:spTree>
    <p:extLst>
      <p:ext uri="{BB962C8B-B14F-4D97-AF65-F5344CB8AC3E}">
        <p14:creationId xmlns:p14="http://schemas.microsoft.com/office/powerpoint/2010/main" val="341857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39DF8694-FF8D-0D2E-5775-2AD3E5688944}"/>
              </a:ext>
            </a:extLst>
          </p:cNvPr>
          <p:cNvSpPr>
            <a:spLocks noGrp="1"/>
          </p:cNvSpPr>
          <p:nvPr>
            <p:ph type="body" sz="quarter" idx="16"/>
          </p:nvPr>
        </p:nvSpPr>
        <p:spPr>
          <a:xfrm>
            <a:off x="5441792" y="2434975"/>
            <a:ext cx="6085812" cy="3925109"/>
          </a:xfrm>
        </p:spPr>
        <p:txBody>
          <a:bodyPr>
            <a:normAutofit/>
          </a:bodyPr>
          <a:lstStyle/>
          <a:p>
            <a:pPr algn="ctr"/>
            <a:r>
              <a:rPr kumimoji="1" lang="en-US" altLang="ja-JP" sz="4000" dirty="0">
                <a:latin typeface="Arial" panose="020B0604020202020204" pitchFamily="34" charset="0"/>
              </a:rPr>
              <a:t>This presentation contains some sensitive medical images.</a:t>
            </a:r>
            <a:endParaRPr kumimoji="1" lang="ja-JP" altLang="en-US" sz="4000" dirty="0">
              <a:latin typeface="Arial" panose="020B0604020202020204" pitchFamily="34" charset="0"/>
            </a:endParaRPr>
          </a:p>
        </p:txBody>
      </p:sp>
      <p:sp>
        <p:nvSpPr>
          <p:cNvPr id="3" name="テキスト プレースホルダー 2">
            <a:extLst>
              <a:ext uri="{FF2B5EF4-FFF2-40B4-BE49-F238E27FC236}">
                <a16:creationId xmlns:a16="http://schemas.microsoft.com/office/drawing/2014/main" id="{8B6B345C-D077-0419-E8BF-0923D7BF6260}"/>
              </a:ext>
            </a:extLst>
          </p:cNvPr>
          <p:cNvSpPr>
            <a:spLocks noGrp="1"/>
          </p:cNvSpPr>
          <p:nvPr>
            <p:ph type="body" sz="quarter" idx="13"/>
          </p:nvPr>
        </p:nvSpPr>
        <p:spPr/>
        <p:txBody>
          <a:bodyPr/>
          <a:lstStyle/>
          <a:p>
            <a:endParaRPr kumimoji="1" lang="ja-JP" altLang="en-US"/>
          </a:p>
        </p:txBody>
      </p:sp>
      <p:pic>
        <p:nvPicPr>
          <p:cNvPr id="6" name="図 5">
            <a:extLst>
              <a:ext uri="{FF2B5EF4-FFF2-40B4-BE49-F238E27FC236}">
                <a16:creationId xmlns:a16="http://schemas.microsoft.com/office/drawing/2014/main" id="{90E864D4-2E9B-6DDE-1048-1B995071E43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65602" y="990905"/>
            <a:ext cx="4876190" cy="4876190"/>
          </a:xfrm>
          <a:prstGeom prst="rect">
            <a:avLst/>
          </a:prstGeom>
        </p:spPr>
      </p:pic>
    </p:spTree>
    <p:extLst>
      <p:ext uri="{BB962C8B-B14F-4D97-AF65-F5344CB8AC3E}">
        <p14:creationId xmlns:p14="http://schemas.microsoft.com/office/powerpoint/2010/main" val="2389753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070DAB-228B-431D-6121-29AC079C2710}"/>
              </a:ext>
            </a:extLst>
          </p:cNvPr>
          <p:cNvSpPr>
            <a:spLocks noGrp="1"/>
          </p:cNvSpPr>
          <p:nvPr>
            <p:ph type="body" sz="quarter" idx="16"/>
          </p:nvPr>
        </p:nvSpPr>
        <p:spPr>
          <a:xfrm>
            <a:off x="306060" y="1429178"/>
            <a:ext cx="7317365" cy="4262342"/>
          </a:xfrm>
        </p:spPr>
        <p:txBody>
          <a:bodyPr>
            <a:normAutofit/>
          </a:bodyPr>
          <a:lstStyle/>
          <a:p>
            <a:pPr marL="360363" indent="-360363">
              <a:spcBef>
                <a:spcPts val="0"/>
              </a:spcBef>
              <a:spcAft>
                <a:spcPts val="600"/>
              </a:spcAft>
              <a:buBlip>
                <a:blip r:embed="rId3"/>
              </a:buBlip>
            </a:pPr>
            <a:r>
              <a:rPr lang="en-AU" altLang="en-US" dirty="0">
                <a:latin typeface="Arial" panose="020B0604020202020204" pitchFamily="34" charset="0"/>
              </a:rPr>
              <a:t>Opportunities and emerging applications</a:t>
            </a:r>
          </a:p>
          <a:p>
            <a:pPr marL="817563" lvl="2" indent="-360363">
              <a:spcBef>
                <a:spcPts val="0"/>
              </a:spcBef>
              <a:spcAft>
                <a:spcPts val="600"/>
              </a:spcAft>
            </a:pPr>
            <a:r>
              <a:rPr lang="en-AU" altLang="en-US" sz="1800" dirty="0">
                <a:latin typeface="Arial" panose="020B0604020202020204" pitchFamily="34" charset="0"/>
                <a:cs typeface="Arial" panose="020B0604020202020204" pitchFamily="34" charset="0"/>
              </a:rPr>
              <a:t>Large Language Model</a:t>
            </a:r>
          </a:p>
          <a:p>
            <a:pPr marL="817563" lvl="2" indent="-360363">
              <a:spcBef>
                <a:spcPts val="0"/>
              </a:spcBef>
              <a:spcAft>
                <a:spcPts val="600"/>
              </a:spcAft>
            </a:pPr>
            <a:r>
              <a:rPr lang="en-AU" sz="1800" dirty="0">
                <a:latin typeface="Arial" panose="020B0604020202020204" pitchFamily="34" charset="0"/>
                <a:cs typeface="Arial" panose="020B0604020202020204" pitchFamily="34" charset="0"/>
              </a:rPr>
              <a:t>Machine Learning</a:t>
            </a:r>
          </a:p>
          <a:p>
            <a:pPr marL="457200" lvl="2" indent="0">
              <a:spcBef>
                <a:spcPts val="0"/>
              </a:spcBef>
              <a:spcAft>
                <a:spcPts val="600"/>
              </a:spcAft>
              <a:buNone/>
            </a:pPr>
            <a:endParaRPr lang="en-AU" altLang="en-US" sz="1800" dirty="0">
              <a:latin typeface="Arial" panose="020B0604020202020204" pitchFamily="34" charset="0"/>
              <a:cs typeface="Arial" panose="020B0604020202020204" pitchFamily="34" charset="0"/>
            </a:endParaRPr>
          </a:p>
          <a:p>
            <a:pPr marL="360363" indent="-360363">
              <a:spcBef>
                <a:spcPts val="0"/>
              </a:spcBef>
              <a:spcAft>
                <a:spcPts val="600"/>
              </a:spcAft>
              <a:buBlip>
                <a:blip r:embed="rId3"/>
              </a:buBlip>
            </a:pPr>
            <a:r>
              <a:rPr lang="en-US" altLang="en-US" dirty="0">
                <a:latin typeface="Arial" panose="020B0604020202020204" pitchFamily="34" charset="0"/>
              </a:rPr>
              <a:t>Evidence from research: performance, benefits and limitations</a:t>
            </a:r>
          </a:p>
          <a:p>
            <a:pPr marL="817563" lvl="2" indent="-360363">
              <a:spcBef>
                <a:spcPts val="0"/>
              </a:spcBef>
              <a:spcAft>
                <a:spcPts val="600"/>
              </a:spcAft>
            </a:pPr>
            <a:r>
              <a:rPr lang="en-AU" altLang="en-US" sz="1800" dirty="0">
                <a:latin typeface="Arial" panose="020B0604020202020204" pitchFamily="34" charset="0"/>
                <a:cs typeface="Arial" panose="020B0604020202020204" pitchFamily="34" charset="0"/>
              </a:rPr>
              <a:t>Risk-based HIV/STI assessment </a:t>
            </a:r>
          </a:p>
          <a:p>
            <a:pPr marL="817563" lvl="2" indent="-360363">
              <a:spcBef>
                <a:spcPts val="0"/>
              </a:spcBef>
              <a:spcAft>
                <a:spcPts val="600"/>
              </a:spcAft>
            </a:pPr>
            <a:r>
              <a:rPr lang="en-AU" altLang="en-US" sz="1800" dirty="0">
                <a:latin typeface="Arial" panose="020B0604020202020204" pitchFamily="34" charset="0"/>
                <a:cs typeface="Arial" panose="020B0604020202020204" pitchFamily="34" charset="0"/>
              </a:rPr>
              <a:t>Image diagnosis </a:t>
            </a:r>
          </a:p>
          <a:p>
            <a:pPr marL="817563" lvl="2" indent="-360363">
              <a:spcBef>
                <a:spcPts val="0"/>
              </a:spcBef>
              <a:spcAft>
                <a:spcPts val="600"/>
              </a:spcAft>
            </a:pPr>
            <a:r>
              <a:rPr lang="en-AU" sz="1800" dirty="0">
                <a:latin typeface="Arial" panose="020B0604020202020204" pitchFamily="34" charset="0"/>
                <a:cs typeface="Arial" panose="020B0604020202020204" pitchFamily="34" charset="0"/>
              </a:rPr>
              <a:t>AI scribe</a:t>
            </a:r>
            <a:endParaRPr lang="en-GB" sz="1800" dirty="0">
              <a:latin typeface="Arial" panose="020B0604020202020204" pitchFamily="34" charset="0"/>
            </a:endParaRPr>
          </a:p>
          <a:p>
            <a:endParaRPr lang="en-AU" dirty="0"/>
          </a:p>
        </p:txBody>
      </p:sp>
      <p:sp>
        <p:nvSpPr>
          <p:cNvPr id="3" name="Text Placeholder 2">
            <a:extLst>
              <a:ext uri="{FF2B5EF4-FFF2-40B4-BE49-F238E27FC236}">
                <a16:creationId xmlns:a16="http://schemas.microsoft.com/office/drawing/2014/main" id="{9B321C7E-D2FD-9CCC-F2E8-F011D88FF372}"/>
              </a:ext>
            </a:extLst>
          </p:cNvPr>
          <p:cNvSpPr>
            <a:spLocks noGrp="1"/>
          </p:cNvSpPr>
          <p:nvPr>
            <p:ph type="body" sz="quarter" idx="13"/>
          </p:nvPr>
        </p:nvSpPr>
        <p:spPr/>
        <p:txBody>
          <a:bodyPr/>
          <a:lstStyle/>
          <a:p>
            <a:r>
              <a:rPr lang="en-AU" dirty="0"/>
              <a:t>Content</a:t>
            </a:r>
          </a:p>
        </p:txBody>
      </p:sp>
      <p:sp>
        <p:nvSpPr>
          <p:cNvPr id="6" name="Freeform 2">
            <a:extLst>
              <a:ext uri="{FF2B5EF4-FFF2-40B4-BE49-F238E27FC236}">
                <a16:creationId xmlns:a16="http://schemas.microsoft.com/office/drawing/2014/main" id="{DA770FCA-9F69-6A1F-A60E-50B631D1F235}"/>
              </a:ext>
            </a:extLst>
          </p:cNvPr>
          <p:cNvSpPr>
            <a:spLocks noChangeAspect="1"/>
          </p:cNvSpPr>
          <p:nvPr/>
        </p:nvSpPr>
        <p:spPr>
          <a:xfrm>
            <a:off x="7758086" y="2241580"/>
            <a:ext cx="3864279" cy="3593779"/>
          </a:xfrm>
          <a:custGeom>
            <a:avLst/>
            <a:gdLst/>
            <a:ahLst/>
            <a:cxnLst/>
            <a:rect l="l" t="t" r="r" b="b"/>
            <a:pathLst>
              <a:path w="7886250" h="7334212">
                <a:moveTo>
                  <a:pt x="0" y="0"/>
                </a:moveTo>
                <a:lnTo>
                  <a:pt x="7886249" y="0"/>
                </a:lnTo>
                <a:lnTo>
                  <a:pt x="7886249" y="7334212"/>
                </a:lnTo>
                <a:lnTo>
                  <a:pt x="0" y="733421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dirty="0"/>
          </a:p>
        </p:txBody>
      </p:sp>
    </p:spTree>
    <p:extLst>
      <p:ext uri="{BB962C8B-B14F-4D97-AF65-F5344CB8AC3E}">
        <p14:creationId xmlns:p14="http://schemas.microsoft.com/office/powerpoint/2010/main" val="1912455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78DD22B-95DD-DFC5-89A3-6E80296A9BEF}"/>
              </a:ext>
            </a:extLst>
          </p:cNvPr>
          <p:cNvSpPr>
            <a:spLocks noGrp="1"/>
          </p:cNvSpPr>
          <p:nvPr>
            <p:ph type="body" sz="quarter" idx="13"/>
          </p:nvPr>
        </p:nvSpPr>
        <p:spPr>
          <a:xfrm>
            <a:off x="1763130" y="82580"/>
            <a:ext cx="5994956" cy="736956"/>
          </a:xfrm>
        </p:spPr>
        <p:txBody>
          <a:bodyPr/>
          <a:lstStyle/>
          <a:p>
            <a:r>
              <a:rPr lang="en-AU"/>
              <a:t>Chatbots</a:t>
            </a:r>
          </a:p>
        </p:txBody>
      </p:sp>
      <p:sp>
        <p:nvSpPr>
          <p:cNvPr id="9" name="TextBox 8">
            <a:extLst>
              <a:ext uri="{FF2B5EF4-FFF2-40B4-BE49-F238E27FC236}">
                <a16:creationId xmlns:a16="http://schemas.microsoft.com/office/drawing/2014/main" id="{4EE95CCE-379F-48CC-F90C-97D878A3C6C9}"/>
              </a:ext>
            </a:extLst>
          </p:cNvPr>
          <p:cNvSpPr txBox="1"/>
          <p:nvPr/>
        </p:nvSpPr>
        <p:spPr>
          <a:xfrm>
            <a:off x="6095999" y="6304002"/>
            <a:ext cx="6096000" cy="553998"/>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Source: </a:t>
            </a:r>
            <a:r>
              <a:rPr lang="en-AU" sz="1000" dirty="0">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https://www.plannedparenthood.org/learn/roo-sexual-health-chatbot</a:t>
            </a:r>
            <a:r>
              <a:rPr lang="en-AU" sz="1000" dirty="0">
                <a:solidFill>
                  <a:srgbClr val="0000FF"/>
                </a:solidFill>
                <a:latin typeface="Arial" panose="020B0604020202020204" pitchFamily="34" charset="0"/>
                <a:cs typeface="Arial" panose="020B0604020202020204" pitchFamily="34" charset="0"/>
              </a:rPr>
              <a:t> </a:t>
            </a:r>
          </a:p>
          <a:p>
            <a:pPr algn="r"/>
            <a:r>
              <a:rPr lang="en-AU" sz="10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https://www.sophiebot.ai/</a:t>
            </a:r>
            <a:endParaRPr lang="en-AU" sz="1000" dirty="0">
              <a:solidFill>
                <a:srgbClr val="0000FF"/>
              </a:solidFill>
              <a:latin typeface="Arial" panose="020B0604020202020204" pitchFamily="34" charset="0"/>
              <a:cs typeface="Arial" panose="020B0604020202020204" pitchFamily="34" charset="0"/>
            </a:endParaRPr>
          </a:p>
          <a:p>
            <a:pPr algn="r"/>
            <a:r>
              <a:rPr lang="en-AU" sz="1000" dirty="0">
                <a:solidFill>
                  <a:srgbClr val="0000FF"/>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https://openai.com/index/chatgpt/</a:t>
            </a:r>
            <a:r>
              <a:rPr lang="en-AU" sz="1000" dirty="0">
                <a:solidFill>
                  <a:srgbClr val="0000FF"/>
                </a:solidFill>
                <a:latin typeface="Arial" panose="020B0604020202020204" pitchFamily="34" charset="0"/>
                <a:cs typeface="Arial" panose="020B0604020202020204" pitchFamily="34" charset="0"/>
              </a:rPr>
              <a:t>  </a:t>
            </a:r>
          </a:p>
        </p:txBody>
      </p:sp>
      <p:pic>
        <p:nvPicPr>
          <p:cNvPr id="1026" name="Picture 2" descr="SophieBot AI - Apps on Google Play">
            <a:extLst>
              <a:ext uri="{FF2B5EF4-FFF2-40B4-BE49-F238E27FC236}">
                <a16:creationId xmlns:a16="http://schemas.microsoft.com/office/drawing/2014/main" id="{FC864782-E7C3-345E-BABE-9B2786E46C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17114" y="3903107"/>
            <a:ext cx="979140" cy="979140"/>
          </a:xfrm>
          <a:prstGeom prst="roundRect">
            <a:avLst>
              <a:gd name="adj" fmla="val 13933"/>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04C4259-2457-2C17-FA18-59894141EDA8}"/>
              </a:ext>
            </a:extLst>
          </p:cNvPr>
          <p:cNvPicPr>
            <a:picLocks noChangeAspect="1"/>
          </p:cNvPicPr>
          <p:nvPr/>
        </p:nvPicPr>
        <p:blipFill rotWithShape="1">
          <a:blip r:embed="rId7"/>
          <a:srcRect t="25506"/>
          <a:stretch/>
        </p:blipFill>
        <p:spPr>
          <a:xfrm>
            <a:off x="7557654" y="5001943"/>
            <a:ext cx="4076700" cy="986285"/>
          </a:xfrm>
          <a:prstGeom prst="rect">
            <a:avLst/>
          </a:prstGeom>
        </p:spPr>
      </p:pic>
      <p:pic>
        <p:nvPicPr>
          <p:cNvPr id="23" name="Picture 22">
            <a:extLst>
              <a:ext uri="{FF2B5EF4-FFF2-40B4-BE49-F238E27FC236}">
                <a16:creationId xmlns:a16="http://schemas.microsoft.com/office/drawing/2014/main" id="{450C666E-D6A6-0F12-95C7-AC702F681A6C}"/>
              </a:ext>
            </a:extLst>
          </p:cNvPr>
          <p:cNvPicPr>
            <a:picLocks noChangeAspect="1"/>
          </p:cNvPicPr>
          <p:nvPr/>
        </p:nvPicPr>
        <p:blipFill>
          <a:blip r:embed="rId8"/>
          <a:stretch>
            <a:fillRect/>
          </a:stretch>
        </p:blipFill>
        <p:spPr>
          <a:xfrm>
            <a:off x="220189" y="1642587"/>
            <a:ext cx="6305234" cy="3952664"/>
          </a:xfrm>
          <a:prstGeom prst="rect">
            <a:avLst/>
          </a:prstGeom>
        </p:spPr>
      </p:pic>
      <p:pic>
        <p:nvPicPr>
          <p:cNvPr id="8194" name="Picture 2" descr="Free Webpage of ChatGPT, a prototype AI chatbot, is seen on the website of OpenAI, on a smartphone. Examples, capabilities, and limitations are shown. Stock Photo">
            <a:extLst>
              <a:ext uri="{FF2B5EF4-FFF2-40B4-BE49-F238E27FC236}">
                <a16:creationId xmlns:a16="http://schemas.microsoft.com/office/drawing/2014/main" id="{7549E3ED-FB9C-B6F3-57DC-86F88C802C8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414" r="23808"/>
          <a:stretch/>
        </p:blipFill>
        <p:spPr bwMode="auto">
          <a:xfrm>
            <a:off x="6826798" y="1351136"/>
            <a:ext cx="3497902" cy="32947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DAD818D-4521-558F-EFAB-5B851FB45FB0}"/>
              </a:ext>
            </a:extLst>
          </p:cNvPr>
          <p:cNvPicPr>
            <a:picLocks noChangeAspect="1"/>
          </p:cNvPicPr>
          <p:nvPr/>
        </p:nvPicPr>
        <p:blipFill>
          <a:blip r:embed="rId10"/>
          <a:stretch>
            <a:fillRect/>
          </a:stretch>
        </p:blipFill>
        <p:spPr>
          <a:xfrm>
            <a:off x="306060" y="0"/>
            <a:ext cx="1457070" cy="1469263"/>
          </a:xfrm>
          <a:prstGeom prst="rect">
            <a:avLst/>
          </a:prstGeom>
        </p:spPr>
      </p:pic>
    </p:spTree>
    <p:extLst>
      <p:ext uri="{BB962C8B-B14F-4D97-AF65-F5344CB8AC3E}">
        <p14:creationId xmlns:p14="http://schemas.microsoft.com/office/powerpoint/2010/main" val="1362431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0683A-C55C-7FF0-EAD1-60917448CACB}"/>
              </a:ext>
            </a:extLst>
          </p:cNvPr>
          <p:cNvSpPr>
            <a:spLocks noGrp="1"/>
          </p:cNvSpPr>
          <p:nvPr>
            <p:ph type="body" sz="quarter" idx="13"/>
          </p:nvPr>
        </p:nvSpPr>
        <p:spPr/>
        <p:txBody>
          <a:bodyPr/>
          <a:lstStyle/>
          <a:p>
            <a:r>
              <a:rPr lang="en-AU" dirty="0"/>
              <a:t>Chatbot: HIV &amp; Sexual Health</a:t>
            </a:r>
          </a:p>
        </p:txBody>
      </p:sp>
      <p:pic>
        <p:nvPicPr>
          <p:cNvPr id="5" name="Picture 4">
            <a:extLst>
              <a:ext uri="{FF2B5EF4-FFF2-40B4-BE49-F238E27FC236}">
                <a16:creationId xmlns:a16="http://schemas.microsoft.com/office/drawing/2014/main" id="{575C3E33-6E72-5919-109E-7F45A92AFC32}"/>
              </a:ext>
            </a:extLst>
          </p:cNvPr>
          <p:cNvPicPr>
            <a:picLocks noChangeAspect="1"/>
          </p:cNvPicPr>
          <p:nvPr/>
        </p:nvPicPr>
        <p:blipFill>
          <a:blip r:embed="rId3"/>
          <a:stretch>
            <a:fillRect/>
          </a:stretch>
        </p:blipFill>
        <p:spPr>
          <a:xfrm>
            <a:off x="306061" y="1530778"/>
            <a:ext cx="5236130" cy="4108021"/>
          </a:xfrm>
          <a:prstGeom prst="rect">
            <a:avLst/>
          </a:prstGeom>
          <a:ln>
            <a:solidFill>
              <a:schemeClr val="tx1"/>
            </a:solidFill>
          </a:ln>
          <a:effectLst>
            <a:outerShdw blurRad="50800" dist="38100" dir="2700000" algn="tl" rotWithShape="0">
              <a:prstClr val="black">
                <a:alpha val="40000"/>
              </a:prstClr>
            </a:outerShdw>
          </a:effectLst>
        </p:spPr>
      </p:pic>
      <p:grpSp>
        <p:nvGrpSpPr>
          <p:cNvPr id="70" name="Group 3">
            <a:extLst>
              <a:ext uri="{FF2B5EF4-FFF2-40B4-BE49-F238E27FC236}">
                <a16:creationId xmlns:a16="http://schemas.microsoft.com/office/drawing/2014/main" id="{6EA944BB-AFDC-8FB3-B464-6A3E116DD24B}"/>
              </a:ext>
            </a:extLst>
          </p:cNvPr>
          <p:cNvGrpSpPr>
            <a:grpSpLocks noChangeAspect="1"/>
          </p:cNvGrpSpPr>
          <p:nvPr/>
        </p:nvGrpSpPr>
        <p:grpSpPr>
          <a:xfrm>
            <a:off x="5798086" y="1698619"/>
            <a:ext cx="2928964" cy="1871946"/>
            <a:chOff x="0" y="0"/>
            <a:chExt cx="10011534" cy="6398525"/>
          </a:xfrm>
        </p:grpSpPr>
        <p:grpSp>
          <p:nvGrpSpPr>
            <p:cNvPr id="71" name="Group 4">
              <a:extLst>
                <a:ext uri="{FF2B5EF4-FFF2-40B4-BE49-F238E27FC236}">
                  <a16:creationId xmlns:a16="http://schemas.microsoft.com/office/drawing/2014/main" id="{AEE0B27C-1C01-A920-D68C-A744AE9BBF4F}"/>
                </a:ext>
              </a:extLst>
            </p:cNvPr>
            <p:cNvGrpSpPr/>
            <p:nvPr/>
          </p:nvGrpSpPr>
          <p:grpSpPr>
            <a:xfrm>
              <a:off x="0" y="66565"/>
              <a:ext cx="10011534" cy="6331960"/>
              <a:chOff x="0" y="0"/>
              <a:chExt cx="1531944" cy="968903"/>
            </a:xfrm>
          </p:grpSpPr>
          <p:sp>
            <p:nvSpPr>
              <p:cNvPr id="96" name="Freeform 5">
                <a:extLst>
                  <a:ext uri="{FF2B5EF4-FFF2-40B4-BE49-F238E27FC236}">
                    <a16:creationId xmlns:a16="http://schemas.microsoft.com/office/drawing/2014/main" id="{EB213755-6E74-E0DE-DB32-4446BF777B3D}"/>
                  </a:ext>
                </a:extLst>
              </p:cNvPr>
              <p:cNvSpPr/>
              <p:nvPr/>
            </p:nvSpPr>
            <p:spPr>
              <a:xfrm>
                <a:off x="0" y="0"/>
                <a:ext cx="1531944" cy="968903"/>
              </a:xfrm>
              <a:custGeom>
                <a:avLst/>
                <a:gdLst/>
                <a:ahLst/>
                <a:cxnLst/>
                <a:rect l="l" t="t" r="r" b="b"/>
                <a:pathLst>
                  <a:path w="1531944" h="968903">
                    <a:moveTo>
                      <a:pt x="51553" y="0"/>
                    </a:moveTo>
                    <a:lnTo>
                      <a:pt x="1480391" y="0"/>
                    </a:lnTo>
                    <a:cubicBezTo>
                      <a:pt x="1494064" y="0"/>
                      <a:pt x="1507176" y="5431"/>
                      <a:pt x="1516844" y="15100"/>
                    </a:cubicBezTo>
                    <a:cubicBezTo>
                      <a:pt x="1526513" y="24768"/>
                      <a:pt x="1531944" y="37881"/>
                      <a:pt x="1531944" y="51553"/>
                    </a:cubicBezTo>
                    <a:lnTo>
                      <a:pt x="1531944" y="917350"/>
                    </a:lnTo>
                    <a:cubicBezTo>
                      <a:pt x="1531944" y="945822"/>
                      <a:pt x="1508863" y="968903"/>
                      <a:pt x="1480391" y="968903"/>
                    </a:cubicBezTo>
                    <a:lnTo>
                      <a:pt x="51553" y="968903"/>
                    </a:lnTo>
                    <a:cubicBezTo>
                      <a:pt x="23081" y="968903"/>
                      <a:pt x="0" y="945822"/>
                      <a:pt x="0" y="917350"/>
                    </a:cubicBezTo>
                    <a:lnTo>
                      <a:pt x="0" y="51553"/>
                    </a:lnTo>
                    <a:cubicBezTo>
                      <a:pt x="0" y="23081"/>
                      <a:pt x="23081" y="0"/>
                      <a:pt x="51553" y="0"/>
                    </a:cubicBezTo>
                    <a:close/>
                  </a:path>
                </a:pathLst>
              </a:custGeom>
              <a:solidFill>
                <a:srgbClr val="FFFFFF"/>
              </a:solidFill>
              <a:ln w="38100" cap="rnd">
                <a:solidFill>
                  <a:srgbClr val="000000"/>
                </a:solidFill>
                <a:prstDash val="solid"/>
                <a:round/>
              </a:ln>
            </p:spPr>
            <p:txBody>
              <a:bodyPr/>
              <a:lstStyle/>
              <a:p>
                <a:endParaRPr lang="en-AU"/>
              </a:p>
            </p:txBody>
          </p:sp>
          <p:sp>
            <p:nvSpPr>
              <p:cNvPr id="97" name="TextBox 6">
                <a:extLst>
                  <a:ext uri="{FF2B5EF4-FFF2-40B4-BE49-F238E27FC236}">
                    <a16:creationId xmlns:a16="http://schemas.microsoft.com/office/drawing/2014/main" id="{EDA0154E-5589-3B22-5993-BB593EE04709}"/>
                  </a:ext>
                </a:extLst>
              </p:cNvPr>
              <p:cNvSpPr txBox="1"/>
              <p:nvPr/>
            </p:nvSpPr>
            <p:spPr>
              <a:xfrm>
                <a:off x="0" y="-47625"/>
                <a:ext cx="1531944" cy="1016528"/>
              </a:xfrm>
              <a:prstGeom prst="rect">
                <a:avLst/>
              </a:prstGeom>
            </p:spPr>
            <p:txBody>
              <a:bodyPr lIns="50800" tIns="50800" rIns="50800" bIns="50800" rtlCol="0" anchor="ctr"/>
              <a:lstStyle/>
              <a:p>
                <a:pPr algn="ctr">
                  <a:lnSpc>
                    <a:spcPts val="3499"/>
                  </a:lnSpc>
                </a:pPr>
                <a:endParaRPr/>
              </a:p>
            </p:txBody>
          </p:sp>
        </p:grpSp>
        <p:grpSp>
          <p:nvGrpSpPr>
            <p:cNvPr id="72" name="Group 7">
              <a:extLst>
                <a:ext uri="{FF2B5EF4-FFF2-40B4-BE49-F238E27FC236}">
                  <a16:creationId xmlns:a16="http://schemas.microsoft.com/office/drawing/2014/main" id="{596C55C2-0A2D-2B42-CDC3-CD9012188BE5}"/>
                </a:ext>
              </a:extLst>
            </p:cNvPr>
            <p:cNvGrpSpPr/>
            <p:nvPr/>
          </p:nvGrpSpPr>
          <p:grpSpPr>
            <a:xfrm>
              <a:off x="0" y="0"/>
              <a:ext cx="10011534" cy="1224118"/>
              <a:chOff x="0" y="0"/>
              <a:chExt cx="1531944" cy="187312"/>
            </a:xfrm>
          </p:grpSpPr>
          <p:sp>
            <p:nvSpPr>
              <p:cNvPr id="94" name="Freeform 8">
                <a:extLst>
                  <a:ext uri="{FF2B5EF4-FFF2-40B4-BE49-F238E27FC236}">
                    <a16:creationId xmlns:a16="http://schemas.microsoft.com/office/drawing/2014/main" id="{C70FB942-866C-166A-8826-2B980957EE79}"/>
                  </a:ext>
                </a:extLst>
              </p:cNvPr>
              <p:cNvSpPr/>
              <p:nvPr/>
            </p:nvSpPr>
            <p:spPr>
              <a:xfrm>
                <a:off x="0" y="0"/>
                <a:ext cx="1531944" cy="187312"/>
              </a:xfrm>
              <a:custGeom>
                <a:avLst/>
                <a:gdLst/>
                <a:ahLst/>
                <a:cxnLst/>
                <a:rect l="l" t="t" r="r" b="b"/>
                <a:pathLst>
                  <a:path w="1531944" h="187312">
                    <a:moveTo>
                      <a:pt x="51553" y="0"/>
                    </a:moveTo>
                    <a:lnTo>
                      <a:pt x="1480391" y="0"/>
                    </a:lnTo>
                    <a:cubicBezTo>
                      <a:pt x="1494064" y="0"/>
                      <a:pt x="1507176" y="5431"/>
                      <a:pt x="1516844" y="15100"/>
                    </a:cubicBezTo>
                    <a:cubicBezTo>
                      <a:pt x="1526513" y="24768"/>
                      <a:pt x="1531944" y="37881"/>
                      <a:pt x="1531944" y="51553"/>
                    </a:cubicBezTo>
                    <a:lnTo>
                      <a:pt x="1531944" y="135759"/>
                    </a:lnTo>
                    <a:cubicBezTo>
                      <a:pt x="1531944" y="149431"/>
                      <a:pt x="1526513" y="162544"/>
                      <a:pt x="1516844" y="172212"/>
                    </a:cubicBezTo>
                    <a:cubicBezTo>
                      <a:pt x="1507176" y="181880"/>
                      <a:pt x="1494064" y="187312"/>
                      <a:pt x="1480391" y="187312"/>
                    </a:cubicBezTo>
                    <a:lnTo>
                      <a:pt x="51553" y="187312"/>
                    </a:lnTo>
                    <a:cubicBezTo>
                      <a:pt x="23081" y="187312"/>
                      <a:pt x="0" y="164231"/>
                      <a:pt x="0" y="135759"/>
                    </a:cubicBezTo>
                    <a:lnTo>
                      <a:pt x="0" y="51553"/>
                    </a:lnTo>
                    <a:cubicBezTo>
                      <a:pt x="0" y="23081"/>
                      <a:pt x="23081" y="0"/>
                      <a:pt x="51553" y="0"/>
                    </a:cubicBezTo>
                    <a:close/>
                  </a:path>
                </a:pathLst>
              </a:custGeom>
              <a:solidFill>
                <a:srgbClr val="377DEF"/>
              </a:solidFill>
              <a:ln w="38100" cap="rnd">
                <a:solidFill>
                  <a:srgbClr val="000000"/>
                </a:solidFill>
                <a:prstDash val="solid"/>
                <a:round/>
              </a:ln>
            </p:spPr>
            <p:txBody>
              <a:bodyPr/>
              <a:lstStyle/>
              <a:p>
                <a:endParaRPr lang="en-AU"/>
              </a:p>
            </p:txBody>
          </p:sp>
          <p:sp>
            <p:nvSpPr>
              <p:cNvPr id="95" name="TextBox 9">
                <a:extLst>
                  <a:ext uri="{FF2B5EF4-FFF2-40B4-BE49-F238E27FC236}">
                    <a16:creationId xmlns:a16="http://schemas.microsoft.com/office/drawing/2014/main" id="{C0ABA6A2-303A-2293-0B16-5247AC554938}"/>
                  </a:ext>
                </a:extLst>
              </p:cNvPr>
              <p:cNvSpPr txBox="1"/>
              <p:nvPr/>
            </p:nvSpPr>
            <p:spPr>
              <a:xfrm>
                <a:off x="0" y="-47625"/>
                <a:ext cx="1531944" cy="234937"/>
              </a:xfrm>
              <a:prstGeom prst="rect">
                <a:avLst/>
              </a:prstGeom>
            </p:spPr>
            <p:txBody>
              <a:bodyPr lIns="50800" tIns="50800" rIns="50800" bIns="50800" rtlCol="0" anchor="ctr"/>
              <a:lstStyle/>
              <a:p>
                <a:pPr algn="ctr">
                  <a:lnSpc>
                    <a:spcPts val="3499"/>
                  </a:lnSpc>
                </a:pPr>
                <a:endParaRPr/>
              </a:p>
            </p:txBody>
          </p:sp>
        </p:grpSp>
        <p:sp>
          <p:nvSpPr>
            <p:cNvPr id="93" name="TextBox 12">
              <a:extLst>
                <a:ext uri="{FF2B5EF4-FFF2-40B4-BE49-F238E27FC236}">
                  <a16:creationId xmlns:a16="http://schemas.microsoft.com/office/drawing/2014/main" id="{4BA8638C-A058-B27F-73E1-0B260C3EAF81}"/>
                </a:ext>
              </a:extLst>
            </p:cNvPr>
            <p:cNvSpPr txBox="1"/>
            <p:nvPr/>
          </p:nvSpPr>
          <p:spPr>
            <a:xfrm>
              <a:off x="0" y="300821"/>
              <a:ext cx="688565" cy="923298"/>
            </a:xfrm>
            <a:prstGeom prst="rect">
              <a:avLst/>
            </a:prstGeom>
          </p:spPr>
          <p:txBody>
            <a:bodyPr lIns="50800" tIns="50800" rIns="50800" bIns="50800" rtlCol="0" anchor="ctr"/>
            <a:lstStyle/>
            <a:p>
              <a:pPr algn="ctr">
                <a:lnSpc>
                  <a:spcPts val="3499"/>
                </a:lnSpc>
              </a:pPr>
              <a:endParaRPr/>
            </a:p>
          </p:txBody>
        </p:sp>
        <p:sp>
          <p:nvSpPr>
            <p:cNvPr id="91" name="TextBox 15">
              <a:extLst>
                <a:ext uri="{FF2B5EF4-FFF2-40B4-BE49-F238E27FC236}">
                  <a16:creationId xmlns:a16="http://schemas.microsoft.com/office/drawing/2014/main" id="{16265C30-0C66-0BD1-2595-D68219C8A35D}"/>
                </a:ext>
              </a:extLst>
            </p:cNvPr>
            <p:cNvSpPr txBox="1"/>
            <p:nvPr/>
          </p:nvSpPr>
          <p:spPr>
            <a:xfrm>
              <a:off x="69104" y="261475"/>
              <a:ext cx="688565" cy="903623"/>
            </a:xfrm>
            <a:prstGeom prst="rect">
              <a:avLst/>
            </a:prstGeom>
          </p:spPr>
          <p:txBody>
            <a:bodyPr lIns="50800" tIns="50800" rIns="50800" bIns="50800" rtlCol="0" anchor="ctr"/>
            <a:lstStyle/>
            <a:p>
              <a:pPr algn="ctr">
                <a:lnSpc>
                  <a:spcPts val="3499"/>
                </a:lnSpc>
              </a:pPr>
              <a:endParaRPr/>
            </a:p>
          </p:txBody>
        </p:sp>
        <p:grpSp>
          <p:nvGrpSpPr>
            <p:cNvPr id="75" name="Group 16">
              <a:extLst>
                <a:ext uri="{FF2B5EF4-FFF2-40B4-BE49-F238E27FC236}">
                  <a16:creationId xmlns:a16="http://schemas.microsoft.com/office/drawing/2014/main" id="{F507A880-7940-2D0A-1717-4ACA71065DE6}"/>
                </a:ext>
              </a:extLst>
            </p:cNvPr>
            <p:cNvGrpSpPr/>
            <p:nvPr/>
          </p:nvGrpSpPr>
          <p:grpSpPr>
            <a:xfrm>
              <a:off x="793738" y="378251"/>
              <a:ext cx="459044" cy="459044"/>
              <a:chOff x="0" y="0"/>
              <a:chExt cx="812800" cy="812800"/>
            </a:xfrm>
          </p:grpSpPr>
          <p:sp>
            <p:nvSpPr>
              <p:cNvPr id="88" name="Freeform 17">
                <a:extLst>
                  <a:ext uri="{FF2B5EF4-FFF2-40B4-BE49-F238E27FC236}">
                    <a16:creationId xmlns:a16="http://schemas.microsoft.com/office/drawing/2014/main" id="{8AD11773-15A4-C3B7-3D2F-E8EEF87FEFA5}"/>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p:spPr>
            <p:txBody>
              <a:bodyPr/>
              <a:lstStyle/>
              <a:p>
                <a:endParaRPr lang="en-AU"/>
              </a:p>
            </p:txBody>
          </p:sp>
          <p:sp>
            <p:nvSpPr>
              <p:cNvPr id="89" name="TextBox 18">
                <a:extLst>
                  <a:ext uri="{FF2B5EF4-FFF2-40B4-BE49-F238E27FC236}">
                    <a16:creationId xmlns:a16="http://schemas.microsoft.com/office/drawing/2014/main" id="{889D640D-71AF-FD72-D84A-1D1F7003F7B8}"/>
                  </a:ext>
                </a:extLst>
              </p:cNvPr>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76" name="Group 19">
              <a:extLst>
                <a:ext uri="{FF2B5EF4-FFF2-40B4-BE49-F238E27FC236}">
                  <a16:creationId xmlns:a16="http://schemas.microsoft.com/office/drawing/2014/main" id="{24E56F4A-847B-2AD6-E7C3-0800A29C85B9}"/>
                </a:ext>
              </a:extLst>
            </p:cNvPr>
            <p:cNvGrpSpPr/>
            <p:nvPr/>
          </p:nvGrpSpPr>
          <p:grpSpPr>
            <a:xfrm>
              <a:off x="1627184" y="395670"/>
              <a:ext cx="424206" cy="424206"/>
              <a:chOff x="0" y="0"/>
              <a:chExt cx="812800" cy="812800"/>
            </a:xfrm>
          </p:grpSpPr>
          <p:sp>
            <p:nvSpPr>
              <p:cNvPr id="86" name="Freeform 20">
                <a:extLst>
                  <a:ext uri="{FF2B5EF4-FFF2-40B4-BE49-F238E27FC236}">
                    <a16:creationId xmlns:a16="http://schemas.microsoft.com/office/drawing/2014/main" id="{4DA82E35-9936-2620-0575-10094FEC45A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AU"/>
              </a:p>
            </p:txBody>
          </p:sp>
          <p:sp>
            <p:nvSpPr>
              <p:cNvPr id="87" name="TextBox 21">
                <a:extLst>
                  <a:ext uri="{FF2B5EF4-FFF2-40B4-BE49-F238E27FC236}">
                    <a16:creationId xmlns:a16="http://schemas.microsoft.com/office/drawing/2014/main" id="{BD907C37-BA49-2D57-A36D-9AB112B1B35D}"/>
                  </a:ext>
                </a:extLst>
              </p:cNvPr>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77" name="Group 22">
              <a:extLst>
                <a:ext uri="{FF2B5EF4-FFF2-40B4-BE49-F238E27FC236}">
                  <a16:creationId xmlns:a16="http://schemas.microsoft.com/office/drawing/2014/main" id="{F082747E-CBBF-789A-6E9C-06EA4786E92F}"/>
                </a:ext>
              </a:extLst>
            </p:cNvPr>
            <p:cNvGrpSpPr/>
            <p:nvPr/>
          </p:nvGrpSpPr>
          <p:grpSpPr>
            <a:xfrm>
              <a:off x="2425791" y="395670"/>
              <a:ext cx="484807" cy="424206"/>
              <a:chOff x="0" y="0"/>
              <a:chExt cx="812800" cy="711200"/>
            </a:xfrm>
          </p:grpSpPr>
          <p:sp>
            <p:nvSpPr>
              <p:cNvPr id="84" name="Freeform 23">
                <a:extLst>
                  <a:ext uri="{FF2B5EF4-FFF2-40B4-BE49-F238E27FC236}">
                    <a16:creationId xmlns:a16="http://schemas.microsoft.com/office/drawing/2014/main" id="{604AA8D0-1446-3DE9-AC24-997D5D16E945}"/>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AU"/>
              </a:p>
            </p:txBody>
          </p:sp>
          <p:sp>
            <p:nvSpPr>
              <p:cNvPr id="85" name="TextBox 24">
                <a:extLst>
                  <a:ext uri="{FF2B5EF4-FFF2-40B4-BE49-F238E27FC236}">
                    <a16:creationId xmlns:a16="http://schemas.microsoft.com/office/drawing/2014/main" id="{5C48FABD-EA01-C479-9564-9475C4A875CF}"/>
                  </a:ext>
                </a:extLst>
              </p:cNvPr>
              <p:cNvSpPr txBox="1"/>
              <p:nvPr/>
            </p:nvSpPr>
            <p:spPr>
              <a:xfrm>
                <a:off x="127000" y="282575"/>
                <a:ext cx="558800" cy="377825"/>
              </a:xfrm>
              <a:prstGeom prst="rect">
                <a:avLst/>
              </a:prstGeom>
            </p:spPr>
            <p:txBody>
              <a:bodyPr lIns="50800" tIns="50800" rIns="50800" bIns="50800" rtlCol="0" anchor="ctr"/>
              <a:lstStyle/>
              <a:p>
                <a:pPr algn="ctr">
                  <a:lnSpc>
                    <a:spcPts val="3499"/>
                  </a:lnSpc>
                </a:pPr>
                <a:endParaRPr/>
              </a:p>
            </p:txBody>
          </p:sp>
        </p:grpSp>
        <p:sp>
          <p:nvSpPr>
            <p:cNvPr id="83" name="TextBox 27">
              <a:extLst>
                <a:ext uri="{FF2B5EF4-FFF2-40B4-BE49-F238E27FC236}">
                  <a16:creationId xmlns:a16="http://schemas.microsoft.com/office/drawing/2014/main" id="{D9075D54-2F2B-3EE0-00B6-60B4A9AA044B}"/>
                </a:ext>
              </a:extLst>
            </p:cNvPr>
            <p:cNvSpPr txBox="1"/>
            <p:nvPr/>
          </p:nvSpPr>
          <p:spPr>
            <a:xfrm>
              <a:off x="9306572" y="300821"/>
              <a:ext cx="704962" cy="923294"/>
            </a:xfrm>
            <a:prstGeom prst="rect">
              <a:avLst/>
            </a:prstGeom>
          </p:spPr>
          <p:txBody>
            <a:bodyPr lIns="50800" tIns="50800" rIns="50800" bIns="50800" rtlCol="0" anchor="ctr"/>
            <a:lstStyle/>
            <a:p>
              <a:pPr algn="ctr">
                <a:lnSpc>
                  <a:spcPts val="3499"/>
                </a:lnSpc>
              </a:pPr>
              <a:endParaRPr/>
            </a:p>
          </p:txBody>
        </p:sp>
        <p:sp>
          <p:nvSpPr>
            <p:cNvPr id="81" name="TextBox 30">
              <a:extLst>
                <a:ext uri="{FF2B5EF4-FFF2-40B4-BE49-F238E27FC236}">
                  <a16:creationId xmlns:a16="http://schemas.microsoft.com/office/drawing/2014/main" id="{7ADAB95F-07C9-7184-851E-BE735E2EFE28}"/>
                </a:ext>
              </a:extLst>
            </p:cNvPr>
            <p:cNvSpPr txBox="1"/>
            <p:nvPr/>
          </p:nvSpPr>
          <p:spPr>
            <a:xfrm>
              <a:off x="9254466" y="261475"/>
              <a:ext cx="688565" cy="903623"/>
            </a:xfrm>
            <a:prstGeom prst="rect">
              <a:avLst/>
            </a:prstGeom>
          </p:spPr>
          <p:txBody>
            <a:bodyPr lIns="50800" tIns="50800" rIns="50800" bIns="50800" rtlCol="0" anchor="ctr"/>
            <a:lstStyle/>
            <a:p>
              <a:pPr algn="ctr">
                <a:lnSpc>
                  <a:spcPts val="3499"/>
                </a:lnSpc>
              </a:pPr>
              <a:endParaRPr/>
            </a:p>
          </p:txBody>
        </p:sp>
      </p:grpSp>
      <p:grpSp>
        <p:nvGrpSpPr>
          <p:cNvPr id="98" name="Group 3">
            <a:extLst>
              <a:ext uri="{FF2B5EF4-FFF2-40B4-BE49-F238E27FC236}">
                <a16:creationId xmlns:a16="http://schemas.microsoft.com/office/drawing/2014/main" id="{6E2CB29D-63AD-FF6E-12A0-E52025A71C6A}"/>
              </a:ext>
            </a:extLst>
          </p:cNvPr>
          <p:cNvGrpSpPr>
            <a:grpSpLocks noChangeAspect="1"/>
          </p:cNvGrpSpPr>
          <p:nvPr/>
        </p:nvGrpSpPr>
        <p:grpSpPr>
          <a:xfrm>
            <a:off x="8907878" y="1612874"/>
            <a:ext cx="2928964" cy="1963001"/>
            <a:chOff x="0" y="-311238"/>
            <a:chExt cx="10011534" cy="6709763"/>
          </a:xfrm>
        </p:grpSpPr>
        <p:grpSp>
          <p:nvGrpSpPr>
            <p:cNvPr id="99" name="Group 4">
              <a:extLst>
                <a:ext uri="{FF2B5EF4-FFF2-40B4-BE49-F238E27FC236}">
                  <a16:creationId xmlns:a16="http://schemas.microsoft.com/office/drawing/2014/main" id="{E9092C92-1FC1-3049-C501-082E39772BF8}"/>
                </a:ext>
              </a:extLst>
            </p:cNvPr>
            <p:cNvGrpSpPr/>
            <p:nvPr/>
          </p:nvGrpSpPr>
          <p:grpSpPr>
            <a:xfrm>
              <a:off x="0" y="66565"/>
              <a:ext cx="10011534" cy="6331960"/>
              <a:chOff x="0" y="0"/>
              <a:chExt cx="1531944" cy="968903"/>
            </a:xfrm>
          </p:grpSpPr>
          <p:sp>
            <p:nvSpPr>
              <p:cNvPr id="124" name="Freeform 5">
                <a:extLst>
                  <a:ext uri="{FF2B5EF4-FFF2-40B4-BE49-F238E27FC236}">
                    <a16:creationId xmlns:a16="http://schemas.microsoft.com/office/drawing/2014/main" id="{40B411E3-848B-85D5-DC39-589B14673E6C}"/>
                  </a:ext>
                </a:extLst>
              </p:cNvPr>
              <p:cNvSpPr/>
              <p:nvPr/>
            </p:nvSpPr>
            <p:spPr>
              <a:xfrm>
                <a:off x="0" y="0"/>
                <a:ext cx="1531944" cy="968903"/>
              </a:xfrm>
              <a:custGeom>
                <a:avLst/>
                <a:gdLst/>
                <a:ahLst/>
                <a:cxnLst/>
                <a:rect l="l" t="t" r="r" b="b"/>
                <a:pathLst>
                  <a:path w="1531944" h="968903">
                    <a:moveTo>
                      <a:pt x="51553" y="0"/>
                    </a:moveTo>
                    <a:lnTo>
                      <a:pt x="1480391" y="0"/>
                    </a:lnTo>
                    <a:cubicBezTo>
                      <a:pt x="1494064" y="0"/>
                      <a:pt x="1507176" y="5431"/>
                      <a:pt x="1516844" y="15100"/>
                    </a:cubicBezTo>
                    <a:cubicBezTo>
                      <a:pt x="1526513" y="24768"/>
                      <a:pt x="1531944" y="37881"/>
                      <a:pt x="1531944" y="51553"/>
                    </a:cubicBezTo>
                    <a:lnTo>
                      <a:pt x="1531944" y="917350"/>
                    </a:lnTo>
                    <a:cubicBezTo>
                      <a:pt x="1531944" y="945822"/>
                      <a:pt x="1508863" y="968903"/>
                      <a:pt x="1480391" y="968903"/>
                    </a:cubicBezTo>
                    <a:lnTo>
                      <a:pt x="51553" y="968903"/>
                    </a:lnTo>
                    <a:cubicBezTo>
                      <a:pt x="23081" y="968903"/>
                      <a:pt x="0" y="945822"/>
                      <a:pt x="0" y="917350"/>
                    </a:cubicBezTo>
                    <a:lnTo>
                      <a:pt x="0" y="51553"/>
                    </a:lnTo>
                    <a:cubicBezTo>
                      <a:pt x="0" y="23081"/>
                      <a:pt x="23081" y="0"/>
                      <a:pt x="51553" y="0"/>
                    </a:cubicBezTo>
                    <a:close/>
                  </a:path>
                </a:pathLst>
              </a:custGeom>
              <a:solidFill>
                <a:srgbClr val="FFFFFF"/>
              </a:solidFill>
              <a:ln w="38100" cap="rnd">
                <a:solidFill>
                  <a:srgbClr val="000000"/>
                </a:solidFill>
                <a:prstDash val="solid"/>
                <a:round/>
              </a:ln>
            </p:spPr>
            <p:txBody>
              <a:bodyPr/>
              <a:lstStyle/>
              <a:p>
                <a:endParaRPr lang="en-AU"/>
              </a:p>
            </p:txBody>
          </p:sp>
          <p:sp>
            <p:nvSpPr>
              <p:cNvPr id="125" name="TextBox 6">
                <a:extLst>
                  <a:ext uri="{FF2B5EF4-FFF2-40B4-BE49-F238E27FC236}">
                    <a16:creationId xmlns:a16="http://schemas.microsoft.com/office/drawing/2014/main" id="{EDBCC8FE-A588-C282-08F6-9CA1E16AF591}"/>
                  </a:ext>
                </a:extLst>
              </p:cNvPr>
              <p:cNvSpPr txBox="1"/>
              <p:nvPr/>
            </p:nvSpPr>
            <p:spPr>
              <a:xfrm>
                <a:off x="0" y="-47625"/>
                <a:ext cx="1531944" cy="1016528"/>
              </a:xfrm>
              <a:prstGeom prst="rect">
                <a:avLst/>
              </a:prstGeom>
            </p:spPr>
            <p:txBody>
              <a:bodyPr lIns="50800" tIns="50800" rIns="50800" bIns="50800" rtlCol="0" anchor="ctr"/>
              <a:lstStyle/>
              <a:p>
                <a:pPr algn="ctr">
                  <a:lnSpc>
                    <a:spcPts val="3499"/>
                  </a:lnSpc>
                </a:pPr>
                <a:endParaRPr/>
              </a:p>
            </p:txBody>
          </p:sp>
        </p:grpSp>
        <p:grpSp>
          <p:nvGrpSpPr>
            <p:cNvPr id="100" name="Group 7">
              <a:extLst>
                <a:ext uri="{FF2B5EF4-FFF2-40B4-BE49-F238E27FC236}">
                  <a16:creationId xmlns:a16="http://schemas.microsoft.com/office/drawing/2014/main" id="{96F3F895-A61C-DD20-0A5D-0DABE7AC961F}"/>
                </a:ext>
              </a:extLst>
            </p:cNvPr>
            <p:cNvGrpSpPr/>
            <p:nvPr/>
          </p:nvGrpSpPr>
          <p:grpSpPr>
            <a:xfrm>
              <a:off x="0" y="-311238"/>
              <a:ext cx="10011534" cy="1535356"/>
              <a:chOff x="0" y="-47625"/>
              <a:chExt cx="1531944" cy="234937"/>
            </a:xfrm>
          </p:grpSpPr>
          <p:sp>
            <p:nvSpPr>
              <p:cNvPr id="122" name="Freeform 8">
                <a:extLst>
                  <a:ext uri="{FF2B5EF4-FFF2-40B4-BE49-F238E27FC236}">
                    <a16:creationId xmlns:a16="http://schemas.microsoft.com/office/drawing/2014/main" id="{BCCC52C3-FC65-7826-CF26-B1E34488DB28}"/>
                  </a:ext>
                </a:extLst>
              </p:cNvPr>
              <p:cNvSpPr/>
              <p:nvPr/>
            </p:nvSpPr>
            <p:spPr>
              <a:xfrm>
                <a:off x="0" y="0"/>
                <a:ext cx="1531944" cy="187312"/>
              </a:xfrm>
              <a:custGeom>
                <a:avLst/>
                <a:gdLst/>
                <a:ahLst/>
                <a:cxnLst/>
                <a:rect l="l" t="t" r="r" b="b"/>
                <a:pathLst>
                  <a:path w="1531944" h="187312">
                    <a:moveTo>
                      <a:pt x="51553" y="0"/>
                    </a:moveTo>
                    <a:lnTo>
                      <a:pt x="1480391" y="0"/>
                    </a:lnTo>
                    <a:cubicBezTo>
                      <a:pt x="1494064" y="0"/>
                      <a:pt x="1507176" y="5431"/>
                      <a:pt x="1516844" y="15100"/>
                    </a:cubicBezTo>
                    <a:cubicBezTo>
                      <a:pt x="1526513" y="24768"/>
                      <a:pt x="1531944" y="37881"/>
                      <a:pt x="1531944" y="51553"/>
                    </a:cubicBezTo>
                    <a:lnTo>
                      <a:pt x="1531944" y="135759"/>
                    </a:lnTo>
                    <a:cubicBezTo>
                      <a:pt x="1531944" y="149431"/>
                      <a:pt x="1526513" y="162544"/>
                      <a:pt x="1516844" y="172212"/>
                    </a:cubicBezTo>
                    <a:cubicBezTo>
                      <a:pt x="1507176" y="181880"/>
                      <a:pt x="1494064" y="187312"/>
                      <a:pt x="1480391" y="187312"/>
                    </a:cubicBezTo>
                    <a:lnTo>
                      <a:pt x="51553" y="187312"/>
                    </a:lnTo>
                    <a:cubicBezTo>
                      <a:pt x="23081" y="187312"/>
                      <a:pt x="0" y="164231"/>
                      <a:pt x="0" y="135759"/>
                    </a:cubicBezTo>
                    <a:lnTo>
                      <a:pt x="0" y="51553"/>
                    </a:lnTo>
                    <a:cubicBezTo>
                      <a:pt x="0" y="23081"/>
                      <a:pt x="23081" y="0"/>
                      <a:pt x="51553" y="0"/>
                    </a:cubicBezTo>
                    <a:close/>
                  </a:path>
                </a:pathLst>
              </a:custGeom>
              <a:solidFill>
                <a:schemeClr val="accent3"/>
              </a:solidFill>
              <a:ln w="38100" cap="rnd">
                <a:solidFill>
                  <a:srgbClr val="000000"/>
                </a:solidFill>
                <a:prstDash val="solid"/>
                <a:round/>
              </a:ln>
            </p:spPr>
            <p:txBody>
              <a:bodyPr/>
              <a:lstStyle/>
              <a:p>
                <a:endParaRPr lang="en-AU"/>
              </a:p>
            </p:txBody>
          </p:sp>
          <p:sp>
            <p:nvSpPr>
              <p:cNvPr id="123" name="TextBox 9">
                <a:extLst>
                  <a:ext uri="{FF2B5EF4-FFF2-40B4-BE49-F238E27FC236}">
                    <a16:creationId xmlns:a16="http://schemas.microsoft.com/office/drawing/2014/main" id="{FDE36699-27FD-5776-AAF6-373FF1BC25A2}"/>
                  </a:ext>
                </a:extLst>
              </p:cNvPr>
              <p:cNvSpPr txBox="1"/>
              <p:nvPr/>
            </p:nvSpPr>
            <p:spPr>
              <a:xfrm>
                <a:off x="0" y="-47625"/>
                <a:ext cx="1531944" cy="234937"/>
              </a:xfrm>
              <a:prstGeom prst="rect">
                <a:avLst/>
              </a:prstGeom>
            </p:spPr>
            <p:txBody>
              <a:bodyPr lIns="50800" tIns="50800" rIns="50800" bIns="50800" rtlCol="0" anchor="ctr"/>
              <a:lstStyle/>
              <a:p>
                <a:pPr algn="ctr">
                  <a:lnSpc>
                    <a:spcPts val="3499"/>
                  </a:lnSpc>
                </a:pPr>
                <a:endParaRPr/>
              </a:p>
            </p:txBody>
          </p:sp>
        </p:grpSp>
        <p:sp>
          <p:nvSpPr>
            <p:cNvPr id="121" name="TextBox 12">
              <a:extLst>
                <a:ext uri="{FF2B5EF4-FFF2-40B4-BE49-F238E27FC236}">
                  <a16:creationId xmlns:a16="http://schemas.microsoft.com/office/drawing/2014/main" id="{2CD3C040-F567-3D24-4D91-E6F552F3A085}"/>
                </a:ext>
              </a:extLst>
            </p:cNvPr>
            <p:cNvSpPr txBox="1"/>
            <p:nvPr/>
          </p:nvSpPr>
          <p:spPr>
            <a:xfrm>
              <a:off x="0" y="300823"/>
              <a:ext cx="688565" cy="923294"/>
            </a:xfrm>
            <a:prstGeom prst="rect">
              <a:avLst/>
            </a:prstGeom>
          </p:spPr>
          <p:txBody>
            <a:bodyPr lIns="50800" tIns="50800" rIns="50800" bIns="50800" rtlCol="0" anchor="ctr"/>
            <a:lstStyle/>
            <a:p>
              <a:pPr algn="ctr">
                <a:lnSpc>
                  <a:spcPts val="3499"/>
                </a:lnSpc>
              </a:pPr>
              <a:endParaRPr/>
            </a:p>
          </p:txBody>
        </p:sp>
        <p:sp>
          <p:nvSpPr>
            <p:cNvPr id="119" name="TextBox 15">
              <a:extLst>
                <a:ext uri="{FF2B5EF4-FFF2-40B4-BE49-F238E27FC236}">
                  <a16:creationId xmlns:a16="http://schemas.microsoft.com/office/drawing/2014/main" id="{99F3F6D4-EC5F-318D-EB4F-1A441C62D6A0}"/>
                </a:ext>
              </a:extLst>
            </p:cNvPr>
            <p:cNvSpPr txBox="1"/>
            <p:nvPr/>
          </p:nvSpPr>
          <p:spPr>
            <a:xfrm>
              <a:off x="69104" y="261474"/>
              <a:ext cx="688565" cy="903623"/>
            </a:xfrm>
            <a:prstGeom prst="rect">
              <a:avLst/>
            </a:prstGeom>
          </p:spPr>
          <p:txBody>
            <a:bodyPr lIns="50800" tIns="50800" rIns="50800" bIns="50800" rtlCol="0" anchor="ctr"/>
            <a:lstStyle/>
            <a:p>
              <a:pPr algn="ctr">
                <a:lnSpc>
                  <a:spcPts val="3499"/>
                </a:lnSpc>
              </a:pPr>
              <a:endParaRPr/>
            </a:p>
          </p:txBody>
        </p:sp>
        <p:grpSp>
          <p:nvGrpSpPr>
            <p:cNvPr id="103" name="Group 16">
              <a:extLst>
                <a:ext uri="{FF2B5EF4-FFF2-40B4-BE49-F238E27FC236}">
                  <a16:creationId xmlns:a16="http://schemas.microsoft.com/office/drawing/2014/main" id="{358A614C-A77C-9C1A-BD2F-CFB47DC5B055}"/>
                </a:ext>
              </a:extLst>
            </p:cNvPr>
            <p:cNvGrpSpPr/>
            <p:nvPr/>
          </p:nvGrpSpPr>
          <p:grpSpPr>
            <a:xfrm>
              <a:off x="793738" y="378251"/>
              <a:ext cx="459044" cy="459044"/>
              <a:chOff x="0" y="0"/>
              <a:chExt cx="812800" cy="812800"/>
            </a:xfrm>
          </p:grpSpPr>
          <p:sp>
            <p:nvSpPr>
              <p:cNvPr id="116" name="Freeform 17">
                <a:extLst>
                  <a:ext uri="{FF2B5EF4-FFF2-40B4-BE49-F238E27FC236}">
                    <a16:creationId xmlns:a16="http://schemas.microsoft.com/office/drawing/2014/main" id="{DE97C6FD-E0A4-A2C3-1FC7-DDB0B9A31873}"/>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p:spPr>
            <p:txBody>
              <a:bodyPr/>
              <a:lstStyle/>
              <a:p>
                <a:endParaRPr lang="en-AU"/>
              </a:p>
            </p:txBody>
          </p:sp>
          <p:sp>
            <p:nvSpPr>
              <p:cNvPr id="117" name="TextBox 18">
                <a:extLst>
                  <a:ext uri="{FF2B5EF4-FFF2-40B4-BE49-F238E27FC236}">
                    <a16:creationId xmlns:a16="http://schemas.microsoft.com/office/drawing/2014/main" id="{18F57145-D161-B92F-77E4-7399F47C9379}"/>
                  </a:ext>
                </a:extLst>
              </p:cNvPr>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104" name="Group 19">
              <a:extLst>
                <a:ext uri="{FF2B5EF4-FFF2-40B4-BE49-F238E27FC236}">
                  <a16:creationId xmlns:a16="http://schemas.microsoft.com/office/drawing/2014/main" id="{CC565928-DD28-D476-E4BE-D5A5956BA26C}"/>
                </a:ext>
              </a:extLst>
            </p:cNvPr>
            <p:cNvGrpSpPr/>
            <p:nvPr/>
          </p:nvGrpSpPr>
          <p:grpSpPr>
            <a:xfrm>
              <a:off x="1627184" y="395670"/>
              <a:ext cx="424206" cy="424206"/>
              <a:chOff x="0" y="0"/>
              <a:chExt cx="812800" cy="812800"/>
            </a:xfrm>
          </p:grpSpPr>
          <p:sp>
            <p:nvSpPr>
              <p:cNvPr id="114" name="Freeform 20">
                <a:extLst>
                  <a:ext uri="{FF2B5EF4-FFF2-40B4-BE49-F238E27FC236}">
                    <a16:creationId xmlns:a16="http://schemas.microsoft.com/office/drawing/2014/main" id="{8E2A6D5E-AFD3-75F8-9FB6-1EA50124E2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AU"/>
              </a:p>
            </p:txBody>
          </p:sp>
          <p:sp>
            <p:nvSpPr>
              <p:cNvPr id="115" name="TextBox 21">
                <a:extLst>
                  <a:ext uri="{FF2B5EF4-FFF2-40B4-BE49-F238E27FC236}">
                    <a16:creationId xmlns:a16="http://schemas.microsoft.com/office/drawing/2014/main" id="{D652F6DE-A75F-6971-5F29-DDA4C83BE31B}"/>
                  </a:ext>
                </a:extLst>
              </p:cNvPr>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05" name="Group 22">
              <a:extLst>
                <a:ext uri="{FF2B5EF4-FFF2-40B4-BE49-F238E27FC236}">
                  <a16:creationId xmlns:a16="http://schemas.microsoft.com/office/drawing/2014/main" id="{DCEC409D-A646-0F16-E22A-076DEA063CCB}"/>
                </a:ext>
              </a:extLst>
            </p:cNvPr>
            <p:cNvGrpSpPr/>
            <p:nvPr/>
          </p:nvGrpSpPr>
          <p:grpSpPr>
            <a:xfrm>
              <a:off x="2425791" y="395670"/>
              <a:ext cx="484807" cy="424206"/>
              <a:chOff x="0" y="0"/>
              <a:chExt cx="812800" cy="711200"/>
            </a:xfrm>
          </p:grpSpPr>
          <p:sp>
            <p:nvSpPr>
              <p:cNvPr id="112" name="Freeform 23">
                <a:extLst>
                  <a:ext uri="{FF2B5EF4-FFF2-40B4-BE49-F238E27FC236}">
                    <a16:creationId xmlns:a16="http://schemas.microsoft.com/office/drawing/2014/main" id="{F74AAE84-4BBA-1464-BE9E-585A1BC9DAA6}"/>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AU"/>
              </a:p>
            </p:txBody>
          </p:sp>
          <p:sp>
            <p:nvSpPr>
              <p:cNvPr id="113" name="TextBox 24">
                <a:extLst>
                  <a:ext uri="{FF2B5EF4-FFF2-40B4-BE49-F238E27FC236}">
                    <a16:creationId xmlns:a16="http://schemas.microsoft.com/office/drawing/2014/main" id="{EA10B059-6EB3-F4B7-70F3-070F5D0D8EBF}"/>
                  </a:ext>
                </a:extLst>
              </p:cNvPr>
              <p:cNvSpPr txBox="1"/>
              <p:nvPr/>
            </p:nvSpPr>
            <p:spPr>
              <a:xfrm>
                <a:off x="127000" y="282575"/>
                <a:ext cx="558800" cy="377825"/>
              </a:xfrm>
              <a:prstGeom prst="rect">
                <a:avLst/>
              </a:prstGeom>
            </p:spPr>
            <p:txBody>
              <a:bodyPr lIns="50800" tIns="50800" rIns="50800" bIns="50800" rtlCol="0" anchor="ctr"/>
              <a:lstStyle/>
              <a:p>
                <a:pPr algn="ctr">
                  <a:lnSpc>
                    <a:spcPts val="3499"/>
                  </a:lnSpc>
                </a:pPr>
                <a:endParaRPr/>
              </a:p>
            </p:txBody>
          </p:sp>
        </p:grpSp>
        <p:sp>
          <p:nvSpPr>
            <p:cNvPr id="111" name="TextBox 27">
              <a:extLst>
                <a:ext uri="{FF2B5EF4-FFF2-40B4-BE49-F238E27FC236}">
                  <a16:creationId xmlns:a16="http://schemas.microsoft.com/office/drawing/2014/main" id="{9F58AB25-2DE0-D723-D0C5-4EBF9B4191A3}"/>
                </a:ext>
              </a:extLst>
            </p:cNvPr>
            <p:cNvSpPr txBox="1"/>
            <p:nvPr/>
          </p:nvSpPr>
          <p:spPr>
            <a:xfrm>
              <a:off x="9306572" y="300821"/>
              <a:ext cx="704962" cy="923294"/>
            </a:xfrm>
            <a:prstGeom prst="rect">
              <a:avLst/>
            </a:prstGeom>
          </p:spPr>
          <p:txBody>
            <a:bodyPr lIns="50800" tIns="50800" rIns="50800" bIns="50800" rtlCol="0" anchor="ctr"/>
            <a:lstStyle/>
            <a:p>
              <a:pPr algn="ctr">
                <a:lnSpc>
                  <a:spcPts val="3499"/>
                </a:lnSpc>
              </a:pPr>
              <a:endParaRPr/>
            </a:p>
          </p:txBody>
        </p:sp>
        <p:sp>
          <p:nvSpPr>
            <p:cNvPr id="109" name="TextBox 30">
              <a:extLst>
                <a:ext uri="{FF2B5EF4-FFF2-40B4-BE49-F238E27FC236}">
                  <a16:creationId xmlns:a16="http://schemas.microsoft.com/office/drawing/2014/main" id="{BD6C4CFE-CF5F-85E0-32C3-B9A7C228A145}"/>
                </a:ext>
              </a:extLst>
            </p:cNvPr>
            <p:cNvSpPr txBox="1"/>
            <p:nvPr/>
          </p:nvSpPr>
          <p:spPr>
            <a:xfrm>
              <a:off x="9254466" y="261475"/>
              <a:ext cx="688565" cy="903623"/>
            </a:xfrm>
            <a:prstGeom prst="rect">
              <a:avLst/>
            </a:prstGeom>
          </p:spPr>
          <p:txBody>
            <a:bodyPr lIns="50800" tIns="50800" rIns="50800" bIns="50800" rtlCol="0" anchor="ctr"/>
            <a:lstStyle/>
            <a:p>
              <a:pPr algn="ctr">
                <a:lnSpc>
                  <a:spcPts val="3499"/>
                </a:lnSpc>
              </a:pPr>
              <a:endParaRPr/>
            </a:p>
          </p:txBody>
        </p:sp>
      </p:grpSp>
      <p:grpSp>
        <p:nvGrpSpPr>
          <p:cNvPr id="126" name="Group 3">
            <a:extLst>
              <a:ext uri="{FF2B5EF4-FFF2-40B4-BE49-F238E27FC236}">
                <a16:creationId xmlns:a16="http://schemas.microsoft.com/office/drawing/2014/main" id="{BDAE279C-AF25-21B2-6B07-5394971356C0}"/>
              </a:ext>
            </a:extLst>
          </p:cNvPr>
          <p:cNvGrpSpPr>
            <a:grpSpLocks noChangeAspect="1"/>
          </p:cNvGrpSpPr>
          <p:nvPr/>
        </p:nvGrpSpPr>
        <p:grpSpPr>
          <a:xfrm>
            <a:off x="7262568" y="3672158"/>
            <a:ext cx="2928964" cy="1871946"/>
            <a:chOff x="0" y="0"/>
            <a:chExt cx="10011534" cy="6398525"/>
          </a:xfrm>
        </p:grpSpPr>
        <p:grpSp>
          <p:nvGrpSpPr>
            <p:cNvPr id="127" name="Group 4">
              <a:extLst>
                <a:ext uri="{FF2B5EF4-FFF2-40B4-BE49-F238E27FC236}">
                  <a16:creationId xmlns:a16="http://schemas.microsoft.com/office/drawing/2014/main" id="{24094EE0-986D-95AB-C054-9E5D94591B2D}"/>
                </a:ext>
              </a:extLst>
            </p:cNvPr>
            <p:cNvGrpSpPr/>
            <p:nvPr/>
          </p:nvGrpSpPr>
          <p:grpSpPr>
            <a:xfrm>
              <a:off x="0" y="66565"/>
              <a:ext cx="10011534" cy="6331960"/>
              <a:chOff x="0" y="0"/>
              <a:chExt cx="1531944" cy="968903"/>
            </a:xfrm>
          </p:grpSpPr>
          <p:sp>
            <p:nvSpPr>
              <p:cNvPr id="152" name="Freeform 5">
                <a:extLst>
                  <a:ext uri="{FF2B5EF4-FFF2-40B4-BE49-F238E27FC236}">
                    <a16:creationId xmlns:a16="http://schemas.microsoft.com/office/drawing/2014/main" id="{D52D1943-9A9A-0CC5-1858-95A21F947038}"/>
                  </a:ext>
                </a:extLst>
              </p:cNvPr>
              <p:cNvSpPr/>
              <p:nvPr/>
            </p:nvSpPr>
            <p:spPr>
              <a:xfrm>
                <a:off x="0" y="0"/>
                <a:ext cx="1531944" cy="968903"/>
              </a:xfrm>
              <a:custGeom>
                <a:avLst/>
                <a:gdLst/>
                <a:ahLst/>
                <a:cxnLst/>
                <a:rect l="l" t="t" r="r" b="b"/>
                <a:pathLst>
                  <a:path w="1531944" h="968903">
                    <a:moveTo>
                      <a:pt x="51553" y="0"/>
                    </a:moveTo>
                    <a:lnTo>
                      <a:pt x="1480391" y="0"/>
                    </a:lnTo>
                    <a:cubicBezTo>
                      <a:pt x="1494064" y="0"/>
                      <a:pt x="1507176" y="5431"/>
                      <a:pt x="1516844" y="15100"/>
                    </a:cubicBezTo>
                    <a:cubicBezTo>
                      <a:pt x="1526513" y="24768"/>
                      <a:pt x="1531944" y="37881"/>
                      <a:pt x="1531944" y="51553"/>
                    </a:cubicBezTo>
                    <a:lnTo>
                      <a:pt x="1531944" y="917350"/>
                    </a:lnTo>
                    <a:cubicBezTo>
                      <a:pt x="1531944" y="945822"/>
                      <a:pt x="1508863" y="968903"/>
                      <a:pt x="1480391" y="968903"/>
                    </a:cubicBezTo>
                    <a:lnTo>
                      <a:pt x="51553" y="968903"/>
                    </a:lnTo>
                    <a:cubicBezTo>
                      <a:pt x="23081" y="968903"/>
                      <a:pt x="0" y="945822"/>
                      <a:pt x="0" y="917350"/>
                    </a:cubicBezTo>
                    <a:lnTo>
                      <a:pt x="0" y="51553"/>
                    </a:lnTo>
                    <a:cubicBezTo>
                      <a:pt x="0" y="23081"/>
                      <a:pt x="23081" y="0"/>
                      <a:pt x="51553" y="0"/>
                    </a:cubicBezTo>
                    <a:close/>
                  </a:path>
                </a:pathLst>
              </a:custGeom>
              <a:solidFill>
                <a:srgbClr val="FFFFFF"/>
              </a:solidFill>
              <a:ln w="38100" cap="rnd">
                <a:solidFill>
                  <a:srgbClr val="000000"/>
                </a:solidFill>
                <a:prstDash val="solid"/>
                <a:round/>
              </a:ln>
            </p:spPr>
            <p:txBody>
              <a:bodyPr/>
              <a:lstStyle/>
              <a:p>
                <a:endParaRPr lang="en-AU"/>
              </a:p>
            </p:txBody>
          </p:sp>
          <p:sp>
            <p:nvSpPr>
              <p:cNvPr id="153" name="TextBox 6">
                <a:extLst>
                  <a:ext uri="{FF2B5EF4-FFF2-40B4-BE49-F238E27FC236}">
                    <a16:creationId xmlns:a16="http://schemas.microsoft.com/office/drawing/2014/main" id="{1DD38813-4ACE-0589-3511-0EAD11A5801C}"/>
                  </a:ext>
                </a:extLst>
              </p:cNvPr>
              <p:cNvSpPr txBox="1"/>
              <p:nvPr/>
            </p:nvSpPr>
            <p:spPr>
              <a:xfrm>
                <a:off x="0" y="-47625"/>
                <a:ext cx="1531944" cy="1016528"/>
              </a:xfrm>
              <a:prstGeom prst="rect">
                <a:avLst/>
              </a:prstGeom>
            </p:spPr>
            <p:txBody>
              <a:bodyPr lIns="50800" tIns="50800" rIns="50800" bIns="50800" rtlCol="0" anchor="ctr"/>
              <a:lstStyle/>
              <a:p>
                <a:pPr algn="ctr">
                  <a:lnSpc>
                    <a:spcPts val="3499"/>
                  </a:lnSpc>
                </a:pPr>
                <a:endParaRPr/>
              </a:p>
            </p:txBody>
          </p:sp>
        </p:grpSp>
        <p:grpSp>
          <p:nvGrpSpPr>
            <p:cNvPr id="128" name="Group 7">
              <a:extLst>
                <a:ext uri="{FF2B5EF4-FFF2-40B4-BE49-F238E27FC236}">
                  <a16:creationId xmlns:a16="http://schemas.microsoft.com/office/drawing/2014/main" id="{AD32989C-6B54-3AF3-571B-D82D1FE4082C}"/>
                </a:ext>
              </a:extLst>
            </p:cNvPr>
            <p:cNvGrpSpPr/>
            <p:nvPr/>
          </p:nvGrpSpPr>
          <p:grpSpPr>
            <a:xfrm>
              <a:off x="0" y="0"/>
              <a:ext cx="10011534" cy="1224118"/>
              <a:chOff x="0" y="0"/>
              <a:chExt cx="1531944" cy="187312"/>
            </a:xfrm>
          </p:grpSpPr>
          <p:sp>
            <p:nvSpPr>
              <p:cNvPr id="150" name="Freeform 8">
                <a:extLst>
                  <a:ext uri="{FF2B5EF4-FFF2-40B4-BE49-F238E27FC236}">
                    <a16:creationId xmlns:a16="http://schemas.microsoft.com/office/drawing/2014/main" id="{2C78FE3C-645E-9BD5-C656-1867B0254E58}"/>
                  </a:ext>
                </a:extLst>
              </p:cNvPr>
              <p:cNvSpPr/>
              <p:nvPr/>
            </p:nvSpPr>
            <p:spPr>
              <a:xfrm>
                <a:off x="0" y="0"/>
                <a:ext cx="1531944" cy="187312"/>
              </a:xfrm>
              <a:custGeom>
                <a:avLst/>
                <a:gdLst/>
                <a:ahLst/>
                <a:cxnLst/>
                <a:rect l="l" t="t" r="r" b="b"/>
                <a:pathLst>
                  <a:path w="1531944" h="187312">
                    <a:moveTo>
                      <a:pt x="51553" y="0"/>
                    </a:moveTo>
                    <a:lnTo>
                      <a:pt x="1480391" y="0"/>
                    </a:lnTo>
                    <a:cubicBezTo>
                      <a:pt x="1494064" y="0"/>
                      <a:pt x="1507176" y="5431"/>
                      <a:pt x="1516844" y="15100"/>
                    </a:cubicBezTo>
                    <a:cubicBezTo>
                      <a:pt x="1526513" y="24768"/>
                      <a:pt x="1531944" y="37881"/>
                      <a:pt x="1531944" y="51553"/>
                    </a:cubicBezTo>
                    <a:lnTo>
                      <a:pt x="1531944" y="135759"/>
                    </a:lnTo>
                    <a:cubicBezTo>
                      <a:pt x="1531944" y="149431"/>
                      <a:pt x="1526513" y="162544"/>
                      <a:pt x="1516844" y="172212"/>
                    </a:cubicBezTo>
                    <a:cubicBezTo>
                      <a:pt x="1507176" y="181880"/>
                      <a:pt x="1494064" y="187312"/>
                      <a:pt x="1480391" y="187312"/>
                    </a:cubicBezTo>
                    <a:lnTo>
                      <a:pt x="51553" y="187312"/>
                    </a:lnTo>
                    <a:cubicBezTo>
                      <a:pt x="23081" y="187312"/>
                      <a:pt x="0" y="164231"/>
                      <a:pt x="0" y="135759"/>
                    </a:cubicBezTo>
                    <a:lnTo>
                      <a:pt x="0" y="51553"/>
                    </a:lnTo>
                    <a:cubicBezTo>
                      <a:pt x="0" y="23081"/>
                      <a:pt x="23081" y="0"/>
                      <a:pt x="51553" y="0"/>
                    </a:cubicBezTo>
                    <a:close/>
                  </a:path>
                </a:pathLst>
              </a:custGeom>
              <a:solidFill>
                <a:schemeClr val="accent2"/>
              </a:solidFill>
              <a:ln w="38100" cap="rnd">
                <a:solidFill>
                  <a:srgbClr val="000000"/>
                </a:solidFill>
                <a:prstDash val="solid"/>
                <a:round/>
              </a:ln>
            </p:spPr>
            <p:txBody>
              <a:bodyPr/>
              <a:lstStyle/>
              <a:p>
                <a:endParaRPr lang="en-AU"/>
              </a:p>
            </p:txBody>
          </p:sp>
          <p:sp>
            <p:nvSpPr>
              <p:cNvPr id="151" name="TextBox 9">
                <a:extLst>
                  <a:ext uri="{FF2B5EF4-FFF2-40B4-BE49-F238E27FC236}">
                    <a16:creationId xmlns:a16="http://schemas.microsoft.com/office/drawing/2014/main" id="{596E809F-43E0-20EE-72EC-5D5A0A1C4A8B}"/>
                  </a:ext>
                </a:extLst>
              </p:cNvPr>
              <p:cNvSpPr txBox="1"/>
              <p:nvPr/>
            </p:nvSpPr>
            <p:spPr>
              <a:xfrm>
                <a:off x="0" y="-47625"/>
                <a:ext cx="1531944" cy="234937"/>
              </a:xfrm>
              <a:prstGeom prst="rect">
                <a:avLst/>
              </a:prstGeom>
            </p:spPr>
            <p:txBody>
              <a:bodyPr lIns="50800" tIns="50800" rIns="50800" bIns="50800" rtlCol="0" anchor="ctr"/>
              <a:lstStyle/>
              <a:p>
                <a:pPr algn="ctr">
                  <a:lnSpc>
                    <a:spcPts val="3499"/>
                  </a:lnSpc>
                </a:pPr>
                <a:endParaRPr/>
              </a:p>
            </p:txBody>
          </p:sp>
        </p:grpSp>
        <p:sp>
          <p:nvSpPr>
            <p:cNvPr id="149" name="TextBox 12">
              <a:extLst>
                <a:ext uri="{FF2B5EF4-FFF2-40B4-BE49-F238E27FC236}">
                  <a16:creationId xmlns:a16="http://schemas.microsoft.com/office/drawing/2014/main" id="{86952FFC-589D-830D-1B71-E6A8D5C7DC97}"/>
                </a:ext>
              </a:extLst>
            </p:cNvPr>
            <p:cNvSpPr txBox="1"/>
            <p:nvPr/>
          </p:nvSpPr>
          <p:spPr>
            <a:xfrm>
              <a:off x="0" y="300821"/>
              <a:ext cx="688565" cy="923294"/>
            </a:xfrm>
            <a:prstGeom prst="rect">
              <a:avLst/>
            </a:prstGeom>
          </p:spPr>
          <p:txBody>
            <a:bodyPr lIns="50800" tIns="50800" rIns="50800" bIns="50800" rtlCol="0" anchor="ctr"/>
            <a:lstStyle/>
            <a:p>
              <a:pPr algn="ctr">
                <a:lnSpc>
                  <a:spcPts val="3499"/>
                </a:lnSpc>
              </a:pPr>
              <a:endParaRPr/>
            </a:p>
          </p:txBody>
        </p:sp>
        <p:sp>
          <p:nvSpPr>
            <p:cNvPr id="147" name="TextBox 15">
              <a:extLst>
                <a:ext uri="{FF2B5EF4-FFF2-40B4-BE49-F238E27FC236}">
                  <a16:creationId xmlns:a16="http://schemas.microsoft.com/office/drawing/2014/main" id="{398B38A7-D764-5179-9C77-F4B13FC4AADB}"/>
                </a:ext>
              </a:extLst>
            </p:cNvPr>
            <p:cNvSpPr txBox="1"/>
            <p:nvPr/>
          </p:nvSpPr>
          <p:spPr>
            <a:xfrm>
              <a:off x="69104" y="261475"/>
              <a:ext cx="688565" cy="903623"/>
            </a:xfrm>
            <a:prstGeom prst="rect">
              <a:avLst/>
            </a:prstGeom>
          </p:spPr>
          <p:txBody>
            <a:bodyPr lIns="50800" tIns="50800" rIns="50800" bIns="50800" rtlCol="0" anchor="ctr"/>
            <a:lstStyle/>
            <a:p>
              <a:pPr algn="ctr">
                <a:lnSpc>
                  <a:spcPts val="3499"/>
                </a:lnSpc>
              </a:pPr>
              <a:endParaRPr/>
            </a:p>
          </p:txBody>
        </p:sp>
        <p:grpSp>
          <p:nvGrpSpPr>
            <p:cNvPr id="131" name="Group 16">
              <a:extLst>
                <a:ext uri="{FF2B5EF4-FFF2-40B4-BE49-F238E27FC236}">
                  <a16:creationId xmlns:a16="http://schemas.microsoft.com/office/drawing/2014/main" id="{9F93EC94-67E1-FE85-C0F4-5CF3908D4A49}"/>
                </a:ext>
              </a:extLst>
            </p:cNvPr>
            <p:cNvGrpSpPr/>
            <p:nvPr/>
          </p:nvGrpSpPr>
          <p:grpSpPr>
            <a:xfrm>
              <a:off x="793738" y="378251"/>
              <a:ext cx="459044" cy="459044"/>
              <a:chOff x="0" y="0"/>
              <a:chExt cx="812800" cy="812800"/>
            </a:xfrm>
          </p:grpSpPr>
          <p:sp>
            <p:nvSpPr>
              <p:cNvPr id="144" name="Freeform 17">
                <a:extLst>
                  <a:ext uri="{FF2B5EF4-FFF2-40B4-BE49-F238E27FC236}">
                    <a16:creationId xmlns:a16="http://schemas.microsoft.com/office/drawing/2014/main" id="{6C419B34-CBBF-9FF0-6FAD-FCFB0E634562}"/>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p:spPr>
            <p:txBody>
              <a:bodyPr/>
              <a:lstStyle/>
              <a:p>
                <a:endParaRPr lang="en-AU"/>
              </a:p>
            </p:txBody>
          </p:sp>
          <p:sp>
            <p:nvSpPr>
              <p:cNvPr id="145" name="TextBox 18">
                <a:extLst>
                  <a:ext uri="{FF2B5EF4-FFF2-40B4-BE49-F238E27FC236}">
                    <a16:creationId xmlns:a16="http://schemas.microsoft.com/office/drawing/2014/main" id="{1F6F5BDC-F81F-6055-E745-B32509F85CB5}"/>
                  </a:ext>
                </a:extLst>
              </p:cNvPr>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132" name="Group 19">
              <a:extLst>
                <a:ext uri="{FF2B5EF4-FFF2-40B4-BE49-F238E27FC236}">
                  <a16:creationId xmlns:a16="http://schemas.microsoft.com/office/drawing/2014/main" id="{938B0FDB-4A93-F227-134A-DBEC4BF0B74A}"/>
                </a:ext>
              </a:extLst>
            </p:cNvPr>
            <p:cNvGrpSpPr/>
            <p:nvPr/>
          </p:nvGrpSpPr>
          <p:grpSpPr>
            <a:xfrm>
              <a:off x="1627184" y="395670"/>
              <a:ext cx="424206" cy="424206"/>
              <a:chOff x="0" y="0"/>
              <a:chExt cx="812800" cy="812800"/>
            </a:xfrm>
          </p:grpSpPr>
          <p:sp>
            <p:nvSpPr>
              <p:cNvPr id="142" name="Freeform 20">
                <a:extLst>
                  <a:ext uri="{FF2B5EF4-FFF2-40B4-BE49-F238E27FC236}">
                    <a16:creationId xmlns:a16="http://schemas.microsoft.com/office/drawing/2014/main" id="{4D7A6541-29D2-BA42-A969-6540A10C9B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AU"/>
              </a:p>
            </p:txBody>
          </p:sp>
          <p:sp>
            <p:nvSpPr>
              <p:cNvPr id="143" name="TextBox 21">
                <a:extLst>
                  <a:ext uri="{FF2B5EF4-FFF2-40B4-BE49-F238E27FC236}">
                    <a16:creationId xmlns:a16="http://schemas.microsoft.com/office/drawing/2014/main" id="{EEC7111B-81EA-0A66-EAAC-AD2DC5BA8A5D}"/>
                  </a:ext>
                </a:extLst>
              </p:cNvPr>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33" name="Group 22">
              <a:extLst>
                <a:ext uri="{FF2B5EF4-FFF2-40B4-BE49-F238E27FC236}">
                  <a16:creationId xmlns:a16="http://schemas.microsoft.com/office/drawing/2014/main" id="{FC7F9A1D-1E1C-6C36-AAF5-CDC6A2A811E6}"/>
                </a:ext>
              </a:extLst>
            </p:cNvPr>
            <p:cNvGrpSpPr/>
            <p:nvPr/>
          </p:nvGrpSpPr>
          <p:grpSpPr>
            <a:xfrm>
              <a:off x="2425791" y="395670"/>
              <a:ext cx="484807" cy="424206"/>
              <a:chOff x="0" y="0"/>
              <a:chExt cx="812800" cy="711200"/>
            </a:xfrm>
          </p:grpSpPr>
          <p:sp>
            <p:nvSpPr>
              <p:cNvPr id="140" name="Freeform 23">
                <a:extLst>
                  <a:ext uri="{FF2B5EF4-FFF2-40B4-BE49-F238E27FC236}">
                    <a16:creationId xmlns:a16="http://schemas.microsoft.com/office/drawing/2014/main" id="{61F37335-B8F1-1855-9D54-D6C82247435B}"/>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AU"/>
              </a:p>
            </p:txBody>
          </p:sp>
          <p:sp>
            <p:nvSpPr>
              <p:cNvPr id="141" name="TextBox 24">
                <a:extLst>
                  <a:ext uri="{FF2B5EF4-FFF2-40B4-BE49-F238E27FC236}">
                    <a16:creationId xmlns:a16="http://schemas.microsoft.com/office/drawing/2014/main" id="{28BA2620-E3A1-2458-B147-F98ADC37C968}"/>
                  </a:ext>
                </a:extLst>
              </p:cNvPr>
              <p:cNvSpPr txBox="1"/>
              <p:nvPr/>
            </p:nvSpPr>
            <p:spPr>
              <a:xfrm>
                <a:off x="127000" y="282575"/>
                <a:ext cx="558800" cy="377825"/>
              </a:xfrm>
              <a:prstGeom prst="rect">
                <a:avLst/>
              </a:prstGeom>
            </p:spPr>
            <p:txBody>
              <a:bodyPr lIns="50800" tIns="50800" rIns="50800" bIns="50800" rtlCol="0" anchor="ctr"/>
              <a:lstStyle/>
              <a:p>
                <a:pPr algn="ctr">
                  <a:lnSpc>
                    <a:spcPts val="3499"/>
                  </a:lnSpc>
                </a:pPr>
                <a:endParaRPr/>
              </a:p>
            </p:txBody>
          </p:sp>
        </p:grpSp>
        <p:sp>
          <p:nvSpPr>
            <p:cNvPr id="139" name="TextBox 27">
              <a:extLst>
                <a:ext uri="{FF2B5EF4-FFF2-40B4-BE49-F238E27FC236}">
                  <a16:creationId xmlns:a16="http://schemas.microsoft.com/office/drawing/2014/main" id="{C9F093B8-19FD-0BD0-AF48-37FA92556EE5}"/>
                </a:ext>
              </a:extLst>
            </p:cNvPr>
            <p:cNvSpPr txBox="1"/>
            <p:nvPr/>
          </p:nvSpPr>
          <p:spPr>
            <a:xfrm>
              <a:off x="9306572" y="300821"/>
              <a:ext cx="704962" cy="923294"/>
            </a:xfrm>
            <a:prstGeom prst="rect">
              <a:avLst/>
            </a:prstGeom>
          </p:spPr>
          <p:txBody>
            <a:bodyPr lIns="50800" tIns="50800" rIns="50800" bIns="50800" rtlCol="0" anchor="ctr"/>
            <a:lstStyle/>
            <a:p>
              <a:pPr algn="ctr">
                <a:lnSpc>
                  <a:spcPts val="3499"/>
                </a:lnSpc>
              </a:pPr>
              <a:endParaRPr/>
            </a:p>
          </p:txBody>
        </p:sp>
        <p:sp>
          <p:nvSpPr>
            <p:cNvPr id="137" name="TextBox 30">
              <a:extLst>
                <a:ext uri="{FF2B5EF4-FFF2-40B4-BE49-F238E27FC236}">
                  <a16:creationId xmlns:a16="http://schemas.microsoft.com/office/drawing/2014/main" id="{5181B6E9-491E-DF50-6C24-A795CCED1397}"/>
                </a:ext>
              </a:extLst>
            </p:cNvPr>
            <p:cNvSpPr txBox="1"/>
            <p:nvPr/>
          </p:nvSpPr>
          <p:spPr>
            <a:xfrm>
              <a:off x="9254466" y="261475"/>
              <a:ext cx="688565" cy="903623"/>
            </a:xfrm>
            <a:prstGeom prst="rect">
              <a:avLst/>
            </a:prstGeom>
          </p:spPr>
          <p:txBody>
            <a:bodyPr lIns="50800" tIns="50800" rIns="50800" bIns="50800" rtlCol="0" anchor="ctr"/>
            <a:lstStyle/>
            <a:p>
              <a:pPr algn="ctr">
                <a:lnSpc>
                  <a:spcPts val="3499"/>
                </a:lnSpc>
              </a:pPr>
              <a:endParaRPr/>
            </a:p>
          </p:txBody>
        </p:sp>
      </p:grpSp>
      <p:sp>
        <p:nvSpPr>
          <p:cNvPr id="155" name="TextBox 154">
            <a:extLst>
              <a:ext uri="{FF2B5EF4-FFF2-40B4-BE49-F238E27FC236}">
                <a16:creationId xmlns:a16="http://schemas.microsoft.com/office/drawing/2014/main" id="{904AC86E-8652-4572-ADD2-94ACA2327AB6}"/>
              </a:ext>
            </a:extLst>
          </p:cNvPr>
          <p:cNvSpPr txBox="1"/>
          <p:nvPr/>
        </p:nvSpPr>
        <p:spPr>
          <a:xfrm>
            <a:off x="5877185" y="2193578"/>
            <a:ext cx="2465538" cy="1200329"/>
          </a:xfrm>
          <a:prstGeom prst="rect">
            <a:avLst/>
          </a:prstGeom>
          <a:noFill/>
        </p:spPr>
        <p:txBody>
          <a:bodyPr wrap="square">
            <a:spAutoFit/>
          </a:bodyPr>
          <a:lstStyle/>
          <a:p>
            <a:pPr algn="ctr"/>
            <a:r>
              <a:rPr lang="en-US" sz="2400" b="1" dirty="0">
                <a:latin typeface="Arial" panose="020B0604020202020204" pitchFamily="34" charset="0"/>
                <a:cs typeface="Arial" panose="020B0604020202020204" pitchFamily="34" charset="0"/>
              </a:rPr>
              <a:t>General</a:t>
            </a:r>
          </a:p>
          <a:p>
            <a:pPr algn="ctr"/>
            <a:r>
              <a:rPr lang="en-US" sz="2400" b="1" dirty="0">
                <a:latin typeface="Arial" panose="020B0604020202020204" pitchFamily="34" charset="0"/>
                <a:cs typeface="Arial" panose="020B0604020202020204" pitchFamily="34" charset="0"/>
              </a:rPr>
              <a:t>risk factors </a:t>
            </a:r>
          </a:p>
          <a:p>
            <a:pPr algn="ctr"/>
            <a:r>
              <a:rPr lang="en-US" sz="2400" b="1" dirty="0">
                <a:latin typeface="Arial" panose="020B0604020202020204" pitchFamily="34" charset="0"/>
                <a:cs typeface="Arial" panose="020B0604020202020204" pitchFamily="34" charset="0"/>
              </a:rPr>
              <a:t>for STIs</a:t>
            </a:r>
            <a:endParaRPr lang="en-AU" sz="2400" b="1" dirty="0">
              <a:latin typeface="Arial" panose="020B0604020202020204" pitchFamily="34" charset="0"/>
              <a:cs typeface="Arial" panose="020B0604020202020204" pitchFamily="34" charset="0"/>
            </a:endParaRPr>
          </a:p>
        </p:txBody>
      </p:sp>
      <p:sp>
        <p:nvSpPr>
          <p:cNvPr id="157" name="TextBox 156">
            <a:extLst>
              <a:ext uri="{FF2B5EF4-FFF2-40B4-BE49-F238E27FC236}">
                <a16:creationId xmlns:a16="http://schemas.microsoft.com/office/drawing/2014/main" id="{62642F1A-12F5-55A8-4854-556707E2510A}"/>
              </a:ext>
            </a:extLst>
          </p:cNvPr>
          <p:cNvSpPr txBox="1"/>
          <p:nvPr/>
        </p:nvSpPr>
        <p:spPr>
          <a:xfrm>
            <a:off x="9140093" y="2193577"/>
            <a:ext cx="2444796" cy="1200329"/>
          </a:xfrm>
          <a:prstGeom prst="rect">
            <a:avLst/>
          </a:prstGeom>
          <a:noFill/>
        </p:spPr>
        <p:txBody>
          <a:bodyPr wrap="square">
            <a:spAutoFit/>
          </a:bodyPr>
          <a:lstStyle/>
          <a:p>
            <a:pPr algn="ctr"/>
            <a:r>
              <a:rPr lang="en-US" sz="2400" b="1">
                <a:latin typeface="Arial" panose="020B0604020202020204" pitchFamily="34" charset="0"/>
                <a:cs typeface="Arial" panose="020B0604020202020204" pitchFamily="34" charset="0"/>
              </a:rPr>
              <a:t>Access to care and diagnosis</a:t>
            </a:r>
          </a:p>
          <a:p>
            <a:pPr algn="ctr"/>
            <a:r>
              <a:rPr lang="en-US" sz="2400" b="1">
                <a:latin typeface="Arial" panose="020B0604020202020204" pitchFamily="34" charset="0"/>
                <a:cs typeface="Arial" panose="020B0604020202020204" pitchFamily="34" charset="0"/>
              </a:rPr>
              <a:t>of STIs </a:t>
            </a:r>
            <a:endParaRPr lang="en-AU" sz="2400" b="1">
              <a:latin typeface="Arial" panose="020B0604020202020204" pitchFamily="34" charset="0"/>
              <a:cs typeface="Arial" panose="020B0604020202020204" pitchFamily="34" charset="0"/>
            </a:endParaRPr>
          </a:p>
        </p:txBody>
      </p:sp>
      <p:sp>
        <p:nvSpPr>
          <p:cNvPr id="159" name="TextBox 158">
            <a:extLst>
              <a:ext uri="{FF2B5EF4-FFF2-40B4-BE49-F238E27FC236}">
                <a16:creationId xmlns:a16="http://schemas.microsoft.com/office/drawing/2014/main" id="{8FF15C28-4F08-617F-937C-BBC0910505C8}"/>
              </a:ext>
            </a:extLst>
          </p:cNvPr>
          <p:cNvSpPr txBox="1"/>
          <p:nvPr/>
        </p:nvSpPr>
        <p:spPr>
          <a:xfrm>
            <a:off x="7477088" y="4165537"/>
            <a:ext cx="2491387" cy="1200329"/>
          </a:xfrm>
          <a:prstGeom prst="rect">
            <a:avLst/>
          </a:prstGeom>
          <a:noFill/>
        </p:spPr>
        <p:txBody>
          <a:bodyPr wrap="square">
            <a:spAutoFit/>
          </a:bodyPr>
          <a:lstStyle/>
          <a:p>
            <a:pPr algn="ctr"/>
            <a:r>
              <a:rPr lang="en-US" sz="2400" b="1">
                <a:latin typeface="Arial" panose="020B0604020202020204" pitchFamily="34" charset="0"/>
                <a:cs typeface="Arial" panose="020B0604020202020204" pitchFamily="34" charset="0"/>
              </a:rPr>
              <a:t>Management of STIs and </a:t>
            </a:r>
          </a:p>
          <a:p>
            <a:pPr algn="ctr"/>
            <a:r>
              <a:rPr lang="en-US" sz="2400" b="1">
                <a:latin typeface="Arial" panose="020B0604020202020204" pitchFamily="34" charset="0"/>
                <a:cs typeface="Arial" panose="020B0604020202020204" pitchFamily="34" charset="0"/>
              </a:rPr>
              <a:t>PEP</a:t>
            </a:r>
            <a:endParaRPr lang="en-AU" sz="2400" b="1">
              <a:latin typeface="Arial" panose="020B0604020202020204" pitchFamily="34" charset="0"/>
              <a:cs typeface="Arial" panose="020B0604020202020204" pitchFamily="34" charset="0"/>
            </a:endParaRPr>
          </a:p>
        </p:txBody>
      </p:sp>
      <p:pic>
        <p:nvPicPr>
          <p:cNvPr id="2050" name="Picture 2">
            <a:extLst>
              <a:ext uri="{FF2B5EF4-FFF2-40B4-BE49-F238E27FC236}">
                <a16:creationId xmlns:a16="http://schemas.microsoft.com/office/drawing/2014/main" id="{E89FADDD-6969-5F51-0F61-FF271FBFE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501288">
            <a:off x="7931051" y="2845119"/>
            <a:ext cx="624961" cy="6249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EBF2D41-C346-4115-897B-72A0CF80C9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8138" y="4913646"/>
            <a:ext cx="537328" cy="53732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AF3695A-F87C-EDF7-A3E9-18BAE2B3FD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965269">
            <a:off x="11230698" y="2977072"/>
            <a:ext cx="517334" cy="517334"/>
          </a:xfrm>
          <a:prstGeom prst="rect">
            <a:avLst/>
          </a:prstGeom>
          <a:noFill/>
          <a:extLst>
            <a:ext uri="{909E8E84-426E-40DD-AFC4-6F175D3DCCD1}">
              <a14:hiddenFill xmlns:a14="http://schemas.microsoft.com/office/drawing/2010/main">
                <a:solidFill>
                  <a:srgbClr val="FFFFFF"/>
                </a:solidFill>
              </a14:hiddenFill>
            </a:ext>
          </a:extLst>
        </p:spPr>
      </p:pic>
      <p:sp>
        <p:nvSpPr>
          <p:cNvPr id="164" name="TextBox 163">
            <a:extLst>
              <a:ext uri="{FF2B5EF4-FFF2-40B4-BE49-F238E27FC236}">
                <a16:creationId xmlns:a16="http://schemas.microsoft.com/office/drawing/2014/main" id="{FAABAB91-BBEE-ED1A-0000-3692F4069CA6}"/>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Koh MCY, et al, Sex Transm Infect. 2024; 100(8):528-531</a:t>
            </a:r>
          </a:p>
        </p:txBody>
      </p:sp>
    </p:spTree>
    <p:extLst>
      <p:ext uri="{BB962C8B-B14F-4D97-AF65-F5344CB8AC3E}">
        <p14:creationId xmlns:p14="http://schemas.microsoft.com/office/powerpoint/2010/main" val="68258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80683A-C55C-7FF0-EAD1-60917448CACB}"/>
              </a:ext>
            </a:extLst>
          </p:cNvPr>
          <p:cNvSpPr>
            <a:spLocks noGrp="1"/>
          </p:cNvSpPr>
          <p:nvPr>
            <p:ph type="body" sz="quarter" idx="13"/>
          </p:nvPr>
        </p:nvSpPr>
        <p:spPr/>
        <p:txBody>
          <a:bodyPr/>
          <a:lstStyle/>
          <a:p>
            <a:r>
              <a:rPr lang="en-AU" dirty="0"/>
              <a:t>Chatbot: HIV &amp; Sexual Health</a:t>
            </a:r>
          </a:p>
        </p:txBody>
      </p:sp>
      <p:grpSp>
        <p:nvGrpSpPr>
          <p:cNvPr id="5" name="Group 6">
            <a:extLst>
              <a:ext uri="{FF2B5EF4-FFF2-40B4-BE49-F238E27FC236}">
                <a16:creationId xmlns:a16="http://schemas.microsoft.com/office/drawing/2014/main" id="{7B25D801-3113-F5EE-E1B8-6A6ADF654A8C}"/>
              </a:ext>
            </a:extLst>
          </p:cNvPr>
          <p:cNvGrpSpPr/>
          <p:nvPr/>
        </p:nvGrpSpPr>
        <p:grpSpPr>
          <a:xfrm>
            <a:off x="3912020" y="1714631"/>
            <a:ext cx="7914280" cy="736956"/>
            <a:chOff x="0" y="0"/>
            <a:chExt cx="3743243" cy="805908"/>
          </a:xfrm>
        </p:grpSpPr>
        <p:sp>
          <p:nvSpPr>
            <p:cNvPr id="10" name="Freeform 7">
              <a:extLst>
                <a:ext uri="{FF2B5EF4-FFF2-40B4-BE49-F238E27FC236}">
                  <a16:creationId xmlns:a16="http://schemas.microsoft.com/office/drawing/2014/main" id="{D2B964C4-AB78-BF20-88CC-CC46B0A204E8}"/>
                </a:ext>
              </a:extLst>
            </p:cNvPr>
            <p:cNvSpPr/>
            <p:nvPr/>
          </p:nvSpPr>
          <p:spPr>
            <a:xfrm>
              <a:off x="0" y="0"/>
              <a:ext cx="3743243" cy="805908"/>
            </a:xfrm>
            <a:prstGeom prst="roundRect">
              <a:avLst/>
            </a:prstGeom>
            <a:ln w="28575"/>
          </p:spPr>
          <p:style>
            <a:lnRef idx="2">
              <a:schemeClr val="accent3"/>
            </a:lnRef>
            <a:fillRef idx="1">
              <a:schemeClr val="lt1"/>
            </a:fillRef>
            <a:effectRef idx="0">
              <a:schemeClr val="accent3"/>
            </a:effectRef>
            <a:fontRef idx="minor">
              <a:schemeClr val="dk1"/>
            </a:fontRef>
          </p:style>
          <p:txBody>
            <a:bodyPr/>
            <a:lstStyle/>
            <a:p>
              <a:endParaRPr lang="en-AU" sz="1200"/>
            </a:p>
          </p:txBody>
        </p:sp>
        <p:sp>
          <p:nvSpPr>
            <p:cNvPr id="11" name="TextBox 8">
              <a:extLst>
                <a:ext uri="{FF2B5EF4-FFF2-40B4-BE49-F238E27FC236}">
                  <a16:creationId xmlns:a16="http://schemas.microsoft.com/office/drawing/2014/main" id="{09B4E3D0-A5E4-9D58-3767-54FEE39FDAC2}"/>
                </a:ext>
              </a:extLst>
            </p:cNvPr>
            <p:cNvSpPr txBox="1"/>
            <p:nvPr/>
          </p:nvSpPr>
          <p:spPr>
            <a:xfrm>
              <a:off x="0" y="-95250"/>
              <a:ext cx="3743243" cy="901158"/>
            </a:xfrm>
            <a:prstGeom prst="roundRect">
              <a:avLst/>
            </a:prstGeom>
            <a:ln w="28575"/>
          </p:spPr>
          <p:style>
            <a:lnRef idx="2">
              <a:schemeClr val="accent3"/>
            </a:lnRef>
            <a:fillRef idx="1">
              <a:schemeClr val="lt1"/>
            </a:fillRef>
            <a:effectRef idx="0">
              <a:schemeClr val="accent3"/>
            </a:effectRef>
            <a:fontRef idx="minor">
              <a:schemeClr val="dk1"/>
            </a:fontRef>
          </p:style>
          <p:txBody>
            <a:bodyPr lIns="33867" tIns="33867" rIns="33867" bIns="33867" rtlCol="0" anchor="ctr"/>
            <a:lstStyle/>
            <a:p>
              <a:pPr algn="ctr">
                <a:lnSpc>
                  <a:spcPts val="2471"/>
                </a:lnSpc>
                <a:spcBef>
                  <a:spcPct val="0"/>
                </a:spcBef>
              </a:pPr>
              <a:endParaRPr sz="1200"/>
            </a:p>
          </p:txBody>
        </p:sp>
      </p:grpSp>
      <p:sp>
        <p:nvSpPr>
          <p:cNvPr id="12" name="Freeform 13">
            <a:extLst>
              <a:ext uri="{FF2B5EF4-FFF2-40B4-BE49-F238E27FC236}">
                <a16:creationId xmlns:a16="http://schemas.microsoft.com/office/drawing/2014/main" id="{39078201-DFD6-F5EC-5A8E-1783045A746D}"/>
              </a:ext>
            </a:extLst>
          </p:cNvPr>
          <p:cNvSpPr/>
          <p:nvPr/>
        </p:nvSpPr>
        <p:spPr>
          <a:xfrm>
            <a:off x="779936" y="1206631"/>
            <a:ext cx="2910960" cy="4974996"/>
          </a:xfrm>
          <a:custGeom>
            <a:avLst/>
            <a:gdLst/>
            <a:ahLst/>
            <a:cxnLst/>
            <a:rect l="l" t="t" r="r" b="b"/>
            <a:pathLst>
              <a:path w="4974737" h="8155306">
                <a:moveTo>
                  <a:pt x="0" y="0"/>
                </a:moveTo>
                <a:lnTo>
                  <a:pt x="4974736" y="0"/>
                </a:lnTo>
                <a:lnTo>
                  <a:pt x="4974736" y="8155306"/>
                </a:lnTo>
                <a:lnTo>
                  <a:pt x="0" y="8155306"/>
                </a:lnTo>
                <a:lnTo>
                  <a:pt x="0" y="0"/>
                </a:lnTo>
                <a:close/>
              </a:path>
            </a:pathLst>
          </a:custGeom>
          <a:blipFill>
            <a:blip r:embed="rId3"/>
            <a:stretch>
              <a:fillRect/>
            </a:stretch>
          </a:blipFill>
        </p:spPr>
        <p:txBody>
          <a:bodyPr/>
          <a:lstStyle/>
          <a:p>
            <a:endParaRPr lang="en-AU" sz="1200"/>
          </a:p>
        </p:txBody>
      </p:sp>
      <p:sp>
        <p:nvSpPr>
          <p:cNvPr id="13" name="Freeform 14">
            <a:extLst>
              <a:ext uri="{FF2B5EF4-FFF2-40B4-BE49-F238E27FC236}">
                <a16:creationId xmlns:a16="http://schemas.microsoft.com/office/drawing/2014/main" id="{D67BEBBC-974D-0C85-9046-95BBD6A89CB3}"/>
              </a:ext>
            </a:extLst>
          </p:cNvPr>
          <p:cNvSpPr/>
          <p:nvPr/>
        </p:nvSpPr>
        <p:spPr>
          <a:xfrm>
            <a:off x="0" y="5059576"/>
            <a:ext cx="1117901" cy="1461125"/>
          </a:xfrm>
          <a:custGeom>
            <a:avLst/>
            <a:gdLst/>
            <a:ahLst/>
            <a:cxnLst/>
            <a:rect l="l" t="t" r="r" b="b"/>
            <a:pathLst>
              <a:path w="1676852" h="2191688">
                <a:moveTo>
                  <a:pt x="0" y="0"/>
                </a:moveTo>
                <a:lnTo>
                  <a:pt x="1676852" y="0"/>
                </a:lnTo>
                <a:lnTo>
                  <a:pt x="1676852" y="2191687"/>
                </a:lnTo>
                <a:lnTo>
                  <a:pt x="0" y="2191687"/>
                </a:lnTo>
                <a:lnTo>
                  <a:pt x="0" y="0"/>
                </a:lnTo>
                <a:close/>
              </a:path>
            </a:pathLst>
          </a:custGeom>
          <a:blipFill>
            <a:blip r:embed="rId4"/>
            <a:stretch>
              <a:fillRect l="-321036" b="-144015"/>
            </a:stretch>
          </a:blipFill>
        </p:spPr>
        <p:txBody>
          <a:bodyPr/>
          <a:lstStyle/>
          <a:p>
            <a:endParaRPr lang="en-AU" sz="1200"/>
          </a:p>
        </p:txBody>
      </p:sp>
      <p:grpSp>
        <p:nvGrpSpPr>
          <p:cNvPr id="15" name="Group 6">
            <a:extLst>
              <a:ext uri="{FF2B5EF4-FFF2-40B4-BE49-F238E27FC236}">
                <a16:creationId xmlns:a16="http://schemas.microsoft.com/office/drawing/2014/main" id="{F63D725A-176E-7F45-300E-678CCD6B16C5}"/>
              </a:ext>
            </a:extLst>
          </p:cNvPr>
          <p:cNvGrpSpPr/>
          <p:nvPr/>
        </p:nvGrpSpPr>
        <p:grpSpPr>
          <a:xfrm>
            <a:off x="3912020" y="2751581"/>
            <a:ext cx="7914280" cy="736956"/>
            <a:chOff x="0" y="0"/>
            <a:chExt cx="3743243" cy="805908"/>
          </a:xfrm>
        </p:grpSpPr>
        <p:sp>
          <p:nvSpPr>
            <p:cNvPr id="16" name="Freeform 7">
              <a:extLst>
                <a:ext uri="{FF2B5EF4-FFF2-40B4-BE49-F238E27FC236}">
                  <a16:creationId xmlns:a16="http://schemas.microsoft.com/office/drawing/2014/main" id="{B0BC15A8-7B50-7802-1AF5-B5D0EA341EE7}"/>
                </a:ext>
              </a:extLst>
            </p:cNvPr>
            <p:cNvSpPr/>
            <p:nvPr/>
          </p:nvSpPr>
          <p:spPr>
            <a:xfrm>
              <a:off x="0" y="0"/>
              <a:ext cx="3743243" cy="805908"/>
            </a:xfrm>
            <a:prstGeom prst="roundRect">
              <a:avLst/>
            </a:prstGeom>
            <a:ln/>
          </p:spPr>
          <p:style>
            <a:lnRef idx="2">
              <a:schemeClr val="accent3"/>
            </a:lnRef>
            <a:fillRef idx="1">
              <a:schemeClr val="lt1"/>
            </a:fillRef>
            <a:effectRef idx="0">
              <a:schemeClr val="accent3"/>
            </a:effectRef>
            <a:fontRef idx="minor">
              <a:schemeClr val="dk1"/>
            </a:fontRef>
          </p:style>
          <p:txBody>
            <a:bodyPr/>
            <a:lstStyle/>
            <a:p>
              <a:endParaRPr lang="en-AU" sz="1200"/>
            </a:p>
          </p:txBody>
        </p:sp>
        <p:sp>
          <p:nvSpPr>
            <p:cNvPr id="17" name="TextBox 8">
              <a:extLst>
                <a:ext uri="{FF2B5EF4-FFF2-40B4-BE49-F238E27FC236}">
                  <a16:creationId xmlns:a16="http://schemas.microsoft.com/office/drawing/2014/main" id="{77A7DE96-9578-AED5-3601-CBA47028D009}"/>
                </a:ext>
              </a:extLst>
            </p:cNvPr>
            <p:cNvSpPr txBox="1"/>
            <p:nvPr/>
          </p:nvSpPr>
          <p:spPr>
            <a:xfrm>
              <a:off x="0" y="-95250"/>
              <a:ext cx="3743243" cy="901158"/>
            </a:xfrm>
            <a:prstGeom prst="roundRect">
              <a:avLst/>
            </a:prstGeom>
            <a:ln w="28575"/>
          </p:spPr>
          <p:style>
            <a:lnRef idx="2">
              <a:schemeClr val="accent3"/>
            </a:lnRef>
            <a:fillRef idx="1">
              <a:schemeClr val="lt1"/>
            </a:fillRef>
            <a:effectRef idx="0">
              <a:schemeClr val="accent3"/>
            </a:effectRef>
            <a:fontRef idx="minor">
              <a:schemeClr val="dk1"/>
            </a:fontRef>
          </p:style>
          <p:txBody>
            <a:bodyPr lIns="33867" tIns="33867" rIns="33867" bIns="33867" rtlCol="0" anchor="ctr"/>
            <a:lstStyle/>
            <a:p>
              <a:pPr algn="ctr">
                <a:lnSpc>
                  <a:spcPts val="2471"/>
                </a:lnSpc>
                <a:spcBef>
                  <a:spcPct val="0"/>
                </a:spcBef>
              </a:pPr>
              <a:endParaRPr sz="1200"/>
            </a:p>
          </p:txBody>
        </p:sp>
      </p:grpSp>
      <p:grpSp>
        <p:nvGrpSpPr>
          <p:cNvPr id="18" name="Group 6">
            <a:extLst>
              <a:ext uri="{FF2B5EF4-FFF2-40B4-BE49-F238E27FC236}">
                <a16:creationId xmlns:a16="http://schemas.microsoft.com/office/drawing/2014/main" id="{888430D0-6761-3D7B-2FC7-A5AD0CB8BCE7}"/>
              </a:ext>
            </a:extLst>
          </p:cNvPr>
          <p:cNvGrpSpPr/>
          <p:nvPr/>
        </p:nvGrpSpPr>
        <p:grpSpPr>
          <a:xfrm>
            <a:off x="3912020" y="3833651"/>
            <a:ext cx="7914280" cy="736956"/>
            <a:chOff x="0" y="0"/>
            <a:chExt cx="3743243" cy="805908"/>
          </a:xfrm>
        </p:grpSpPr>
        <p:sp>
          <p:nvSpPr>
            <p:cNvPr id="19" name="Freeform 7">
              <a:extLst>
                <a:ext uri="{FF2B5EF4-FFF2-40B4-BE49-F238E27FC236}">
                  <a16:creationId xmlns:a16="http://schemas.microsoft.com/office/drawing/2014/main" id="{5A90B69D-96E0-5F99-6687-4154E87951BA}"/>
                </a:ext>
              </a:extLst>
            </p:cNvPr>
            <p:cNvSpPr/>
            <p:nvPr/>
          </p:nvSpPr>
          <p:spPr>
            <a:xfrm>
              <a:off x="0" y="0"/>
              <a:ext cx="3743243" cy="805908"/>
            </a:xfrm>
            <a:prstGeom prst="roundRect">
              <a:avLst/>
            </a:prstGeom>
            <a:ln/>
          </p:spPr>
          <p:style>
            <a:lnRef idx="2">
              <a:schemeClr val="accent2"/>
            </a:lnRef>
            <a:fillRef idx="1">
              <a:schemeClr val="lt1"/>
            </a:fillRef>
            <a:effectRef idx="0">
              <a:schemeClr val="accent2"/>
            </a:effectRef>
            <a:fontRef idx="minor">
              <a:schemeClr val="dk1"/>
            </a:fontRef>
          </p:style>
          <p:txBody>
            <a:bodyPr/>
            <a:lstStyle/>
            <a:p>
              <a:endParaRPr lang="en-AU" sz="1200"/>
            </a:p>
          </p:txBody>
        </p:sp>
        <p:sp>
          <p:nvSpPr>
            <p:cNvPr id="20" name="TextBox 8">
              <a:extLst>
                <a:ext uri="{FF2B5EF4-FFF2-40B4-BE49-F238E27FC236}">
                  <a16:creationId xmlns:a16="http://schemas.microsoft.com/office/drawing/2014/main" id="{CBF11BD3-C6AB-1BD8-4B81-F66F176C9C5F}"/>
                </a:ext>
              </a:extLst>
            </p:cNvPr>
            <p:cNvSpPr txBox="1"/>
            <p:nvPr/>
          </p:nvSpPr>
          <p:spPr>
            <a:xfrm>
              <a:off x="0" y="-95250"/>
              <a:ext cx="3743243" cy="901158"/>
            </a:xfrm>
            <a:prstGeom prst="roundRect">
              <a:avLst/>
            </a:prstGeom>
            <a:ln w="28575"/>
          </p:spPr>
          <p:style>
            <a:lnRef idx="2">
              <a:schemeClr val="accent2"/>
            </a:lnRef>
            <a:fillRef idx="1">
              <a:schemeClr val="lt1"/>
            </a:fillRef>
            <a:effectRef idx="0">
              <a:schemeClr val="accent2"/>
            </a:effectRef>
            <a:fontRef idx="minor">
              <a:schemeClr val="dk1"/>
            </a:fontRef>
          </p:style>
          <p:txBody>
            <a:bodyPr lIns="33867" tIns="33867" rIns="33867" bIns="33867" rtlCol="0" anchor="ctr"/>
            <a:lstStyle/>
            <a:p>
              <a:pPr algn="ctr">
                <a:lnSpc>
                  <a:spcPts val="2471"/>
                </a:lnSpc>
                <a:spcBef>
                  <a:spcPct val="0"/>
                </a:spcBef>
              </a:pPr>
              <a:endParaRPr sz="1200"/>
            </a:p>
          </p:txBody>
        </p:sp>
      </p:grpSp>
      <p:grpSp>
        <p:nvGrpSpPr>
          <p:cNvPr id="21" name="Group 6">
            <a:extLst>
              <a:ext uri="{FF2B5EF4-FFF2-40B4-BE49-F238E27FC236}">
                <a16:creationId xmlns:a16="http://schemas.microsoft.com/office/drawing/2014/main" id="{903B8BF4-4105-CB2A-00CE-349DBCCB6717}"/>
              </a:ext>
            </a:extLst>
          </p:cNvPr>
          <p:cNvGrpSpPr/>
          <p:nvPr/>
        </p:nvGrpSpPr>
        <p:grpSpPr>
          <a:xfrm>
            <a:off x="3912020" y="4928732"/>
            <a:ext cx="7914280" cy="736956"/>
            <a:chOff x="0" y="0"/>
            <a:chExt cx="3743243" cy="805908"/>
          </a:xfrm>
        </p:grpSpPr>
        <p:sp>
          <p:nvSpPr>
            <p:cNvPr id="22" name="Freeform 7">
              <a:extLst>
                <a:ext uri="{FF2B5EF4-FFF2-40B4-BE49-F238E27FC236}">
                  <a16:creationId xmlns:a16="http://schemas.microsoft.com/office/drawing/2014/main" id="{E978C572-C06C-44EF-C5C8-C6DEFA3E30B2}"/>
                </a:ext>
              </a:extLst>
            </p:cNvPr>
            <p:cNvSpPr/>
            <p:nvPr/>
          </p:nvSpPr>
          <p:spPr>
            <a:xfrm>
              <a:off x="0" y="0"/>
              <a:ext cx="3743243" cy="805908"/>
            </a:xfrm>
            <a:prstGeom prst="roundRect">
              <a:avLst/>
            </a:prstGeom>
            <a:ln/>
          </p:spPr>
          <p:style>
            <a:lnRef idx="2">
              <a:schemeClr val="accent2"/>
            </a:lnRef>
            <a:fillRef idx="1">
              <a:schemeClr val="lt1"/>
            </a:fillRef>
            <a:effectRef idx="0">
              <a:schemeClr val="accent2"/>
            </a:effectRef>
            <a:fontRef idx="minor">
              <a:schemeClr val="dk1"/>
            </a:fontRef>
          </p:style>
          <p:txBody>
            <a:bodyPr/>
            <a:lstStyle/>
            <a:p>
              <a:endParaRPr lang="en-AU" sz="1200"/>
            </a:p>
          </p:txBody>
        </p:sp>
        <p:sp>
          <p:nvSpPr>
            <p:cNvPr id="23" name="TextBox 8">
              <a:extLst>
                <a:ext uri="{FF2B5EF4-FFF2-40B4-BE49-F238E27FC236}">
                  <a16:creationId xmlns:a16="http://schemas.microsoft.com/office/drawing/2014/main" id="{831BAECD-0A5F-BFA0-5168-7C8A688B435F}"/>
                </a:ext>
              </a:extLst>
            </p:cNvPr>
            <p:cNvSpPr txBox="1"/>
            <p:nvPr/>
          </p:nvSpPr>
          <p:spPr>
            <a:xfrm>
              <a:off x="0" y="-95250"/>
              <a:ext cx="3743243" cy="901158"/>
            </a:xfrm>
            <a:prstGeom prst="roundRect">
              <a:avLst/>
            </a:prstGeom>
            <a:ln w="28575"/>
          </p:spPr>
          <p:style>
            <a:lnRef idx="2">
              <a:schemeClr val="accent2"/>
            </a:lnRef>
            <a:fillRef idx="1">
              <a:schemeClr val="lt1"/>
            </a:fillRef>
            <a:effectRef idx="0">
              <a:schemeClr val="accent2"/>
            </a:effectRef>
            <a:fontRef idx="minor">
              <a:schemeClr val="dk1"/>
            </a:fontRef>
          </p:style>
          <p:txBody>
            <a:bodyPr lIns="33867" tIns="33867" rIns="33867" bIns="33867" rtlCol="0" anchor="ctr"/>
            <a:lstStyle/>
            <a:p>
              <a:pPr algn="ctr">
                <a:lnSpc>
                  <a:spcPts val="2471"/>
                </a:lnSpc>
                <a:spcBef>
                  <a:spcPct val="0"/>
                </a:spcBef>
              </a:pPr>
              <a:endParaRPr sz="1200"/>
            </a:p>
          </p:txBody>
        </p:sp>
      </p:grpSp>
      <p:pic>
        <p:nvPicPr>
          <p:cNvPr id="3076" name="Picture 4">
            <a:extLst>
              <a:ext uri="{FF2B5EF4-FFF2-40B4-BE49-F238E27FC236}">
                <a16:creationId xmlns:a16="http://schemas.microsoft.com/office/drawing/2014/main" id="{39025987-79D0-C4CF-7946-C841366F00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1242" y="3908111"/>
            <a:ext cx="495271" cy="49527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a:extLst>
              <a:ext uri="{FF2B5EF4-FFF2-40B4-BE49-F238E27FC236}">
                <a16:creationId xmlns:a16="http://schemas.microsoft.com/office/drawing/2014/main" id="{225CFEFE-5604-22F1-332A-5E824EA75C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1242" y="5009597"/>
            <a:ext cx="495271" cy="495271"/>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7E940522-9C4A-322E-2933-F7C332E922B0}"/>
              </a:ext>
            </a:extLst>
          </p:cNvPr>
          <p:cNvSpPr txBox="1"/>
          <p:nvPr/>
        </p:nvSpPr>
        <p:spPr>
          <a:xfrm>
            <a:off x="4638100" y="1847371"/>
            <a:ext cx="7197627" cy="400110"/>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Recommends safe sex practices &amp; regular STI screening. </a:t>
            </a:r>
            <a:endParaRPr lang="en-AU" sz="2000"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1BBC14CD-63FA-97F8-1111-854D822AF6E8}"/>
              </a:ext>
            </a:extLst>
          </p:cNvPr>
          <p:cNvSpPr txBox="1"/>
          <p:nvPr/>
        </p:nvSpPr>
        <p:spPr>
          <a:xfrm>
            <a:off x="4638100" y="2884528"/>
            <a:ext cx="7197627" cy="400110"/>
          </a:xfrm>
          <a:prstGeom prst="rect">
            <a:avLst/>
          </a:prstGeom>
          <a:noFill/>
        </p:spPr>
        <p:txBody>
          <a:bodyPr wrap="square">
            <a:spAutoFit/>
          </a:bodyPr>
          <a:lstStyle/>
          <a:p>
            <a:r>
              <a:rPr lang="en-US" sz="2000">
                <a:latin typeface="Arial" panose="020B0604020202020204" pitchFamily="34" charset="0"/>
                <a:cs typeface="Arial" panose="020B0604020202020204" pitchFamily="34" charset="0"/>
              </a:rPr>
              <a:t>Recommends vaccinations (e.g. HPV). </a:t>
            </a:r>
            <a:endParaRPr lang="en-AU" sz="200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4FD6EF27-4675-FE90-0BDC-389C0D705D2A}"/>
              </a:ext>
            </a:extLst>
          </p:cNvPr>
          <p:cNvSpPr txBox="1"/>
          <p:nvPr/>
        </p:nvSpPr>
        <p:spPr>
          <a:xfrm>
            <a:off x="4678782" y="3965552"/>
            <a:ext cx="7197627" cy="400110"/>
          </a:xfrm>
          <a:prstGeom prst="rect">
            <a:avLst/>
          </a:prstGeom>
          <a:noFill/>
        </p:spPr>
        <p:txBody>
          <a:bodyPr wrap="square">
            <a:spAutoFit/>
          </a:bodyPr>
          <a:lstStyle/>
          <a:p>
            <a:r>
              <a:rPr lang="en-US" sz="2000">
                <a:latin typeface="Arial" panose="020B0604020202020204" pitchFamily="34" charset="0"/>
                <a:cs typeface="Arial" panose="020B0604020202020204" pitchFamily="34" charset="0"/>
              </a:rPr>
              <a:t>Fails to highlight the importance of testing for other STIs.</a:t>
            </a:r>
            <a:endParaRPr lang="en-AU" sz="200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0A0747A4-12D9-E9FD-F109-811B1B532319}"/>
              </a:ext>
            </a:extLst>
          </p:cNvPr>
          <p:cNvSpPr txBox="1"/>
          <p:nvPr/>
        </p:nvSpPr>
        <p:spPr>
          <a:xfrm>
            <a:off x="4678782" y="5097155"/>
            <a:ext cx="7197627" cy="400110"/>
          </a:xfrm>
          <a:prstGeom prst="rect">
            <a:avLst/>
          </a:prstGeom>
          <a:noFill/>
        </p:spPr>
        <p:txBody>
          <a:bodyPr wrap="square">
            <a:spAutoFit/>
          </a:bodyPr>
          <a:lstStyle/>
          <a:p>
            <a:r>
              <a:rPr lang="en-US" sz="2000">
                <a:latin typeface="Arial" panose="020B0604020202020204" pitchFamily="34" charset="0"/>
                <a:cs typeface="Arial" panose="020B0604020202020204" pitchFamily="34" charset="0"/>
              </a:rPr>
              <a:t>Fails to recommend HIV pre-exposure prophylaxis. </a:t>
            </a:r>
            <a:endParaRPr lang="en-AU" sz="2000">
              <a:latin typeface="Arial" panose="020B0604020202020204" pitchFamily="34" charset="0"/>
              <a:cs typeface="Arial" panose="020B0604020202020204" pitchFamily="34" charset="0"/>
            </a:endParaRPr>
          </a:p>
        </p:txBody>
      </p:sp>
      <p:pic>
        <p:nvPicPr>
          <p:cNvPr id="37" name="Picture 2">
            <a:extLst>
              <a:ext uri="{FF2B5EF4-FFF2-40B4-BE49-F238E27FC236}">
                <a16:creationId xmlns:a16="http://schemas.microsoft.com/office/drawing/2014/main" id="{1C605F88-748F-858A-D0F2-DBDF005018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1242" y="2836947"/>
            <a:ext cx="495271" cy="49527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E9FD4022-201B-D265-34FC-6B1DB5D0D9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1242" y="1799790"/>
            <a:ext cx="495271" cy="4952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0004115-B1B7-169C-FC33-17248F9C4C58}"/>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Koh MCY, et al, Sex Transm Infect. 2024; 100(8):528-531</a:t>
            </a:r>
          </a:p>
        </p:txBody>
      </p:sp>
    </p:spTree>
    <p:extLst>
      <p:ext uri="{BB962C8B-B14F-4D97-AF65-F5344CB8AC3E}">
        <p14:creationId xmlns:p14="http://schemas.microsoft.com/office/powerpoint/2010/main" val="1250436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BB751-41CE-AFA8-3C8A-CEE7591E2071}"/>
              </a:ext>
            </a:extLst>
          </p:cNvPr>
          <p:cNvSpPr>
            <a:spLocks noGrp="1"/>
          </p:cNvSpPr>
          <p:nvPr>
            <p:ph type="body" sz="quarter" idx="13"/>
          </p:nvPr>
        </p:nvSpPr>
        <p:spPr/>
        <p:txBody>
          <a:bodyPr/>
          <a:lstStyle/>
          <a:p>
            <a:r>
              <a:rPr lang="en-AU" dirty="0"/>
              <a:t>Chatbot: Viral Hepatitis </a:t>
            </a:r>
          </a:p>
        </p:txBody>
      </p:sp>
      <p:pic>
        <p:nvPicPr>
          <p:cNvPr id="5" name="Picture 4">
            <a:extLst>
              <a:ext uri="{FF2B5EF4-FFF2-40B4-BE49-F238E27FC236}">
                <a16:creationId xmlns:a16="http://schemas.microsoft.com/office/drawing/2014/main" id="{B68E279A-0DFA-824A-64A9-539E0E4E8EE3}"/>
              </a:ext>
            </a:extLst>
          </p:cNvPr>
          <p:cNvPicPr>
            <a:picLocks noChangeAspect="1"/>
          </p:cNvPicPr>
          <p:nvPr/>
        </p:nvPicPr>
        <p:blipFill>
          <a:blip r:embed="rId2"/>
          <a:stretch>
            <a:fillRect/>
          </a:stretch>
        </p:blipFill>
        <p:spPr>
          <a:xfrm>
            <a:off x="306060" y="1120971"/>
            <a:ext cx="5065966" cy="4616058"/>
          </a:xfrm>
          <a:prstGeom prst="rect">
            <a:avLst/>
          </a:prstGeom>
          <a:ln>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2DA5FCE-CC09-1A54-AC78-5E5F5E4DFA75}"/>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Ma J, et al. BMC Medical Informatics and Decision Making. 2025; 25:429.</a:t>
            </a:r>
          </a:p>
        </p:txBody>
      </p:sp>
      <p:pic>
        <p:nvPicPr>
          <p:cNvPr id="8" name="Picture 7">
            <a:extLst>
              <a:ext uri="{FF2B5EF4-FFF2-40B4-BE49-F238E27FC236}">
                <a16:creationId xmlns:a16="http://schemas.microsoft.com/office/drawing/2014/main" id="{B789D1A4-0B9E-1B8B-E978-85324B2D2DD7}"/>
              </a:ext>
            </a:extLst>
          </p:cNvPr>
          <p:cNvPicPr>
            <a:picLocks noChangeAspect="1"/>
          </p:cNvPicPr>
          <p:nvPr/>
        </p:nvPicPr>
        <p:blipFill>
          <a:blip r:embed="rId3"/>
          <a:srcRect r="21269"/>
          <a:stretch>
            <a:fillRect/>
          </a:stretch>
        </p:blipFill>
        <p:spPr>
          <a:xfrm>
            <a:off x="5622485" y="1588016"/>
            <a:ext cx="6263455" cy="4615188"/>
          </a:xfrm>
          <a:prstGeom prst="rect">
            <a:avLst/>
          </a:prstGeom>
        </p:spPr>
      </p:pic>
      <p:pic>
        <p:nvPicPr>
          <p:cNvPr id="9" name="Picture 8">
            <a:extLst>
              <a:ext uri="{FF2B5EF4-FFF2-40B4-BE49-F238E27FC236}">
                <a16:creationId xmlns:a16="http://schemas.microsoft.com/office/drawing/2014/main" id="{BE74D9F4-9C5E-35FF-CD38-8523413C2360}"/>
              </a:ext>
            </a:extLst>
          </p:cNvPr>
          <p:cNvPicPr>
            <a:picLocks noChangeAspect="1"/>
          </p:cNvPicPr>
          <p:nvPr/>
        </p:nvPicPr>
        <p:blipFill>
          <a:blip r:embed="rId3"/>
          <a:srcRect l="78623" t="27699" b="59070"/>
          <a:stretch>
            <a:fillRect/>
          </a:stretch>
        </p:blipFill>
        <p:spPr>
          <a:xfrm>
            <a:off x="7115527" y="1053760"/>
            <a:ext cx="1700623" cy="610654"/>
          </a:xfrm>
          <a:prstGeom prst="rect">
            <a:avLst/>
          </a:prstGeom>
        </p:spPr>
      </p:pic>
      <p:pic>
        <p:nvPicPr>
          <p:cNvPr id="10" name="Picture 9">
            <a:extLst>
              <a:ext uri="{FF2B5EF4-FFF2-40B4-BE49-F238E27FC236}">
                <a16:creationId xmlns:a16="http://schemas.microsoft.com/office/drawing/2014/main" id="{3B9984F7-46C0-C9A6-C61C-3DC5A7F80304}"/>
              </a:ext>
            </a:extLst>
          </p:cNvPr>
          <p:cNvPicPr>
            <a:picLocks noChangeAspect="1"/>
          </p:cNvPicPr>
          <p:nvPr/>
        </p:nvPicPr>
        <p:blipFill>
          <a:blip r:embed="rId3"/>
          <a:srcRect l="78623" t="40930" b="49149"/>
          <a:stretch>
            <a:fillRect/>
          </a:stretch>
        </p:blipFill>
        <p:spPr>
          <a:xfrm>
            <a:off x="8941380" y="1206557"/>
            <a:ext cx="1700623" cy="457857"/>
          </a:xfrm>
          <a:prstGeom prst="rect">
            <a:avLst/>
          </a:prstGeom>
        </p:spPr>
      </p:pic>
    </p:spTree>
    <p:extLst>
      <p:ext uri="{BB962C8B-B14F-4D97-AF65-F5344CB8AC3E}">
        <p14:creationId xmlns:p14="http://schemas.microsoft.com/office/powerpoint/2010/main" val="6987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2A615F-A0D3-28E9-DAEA-8B7E9351F1BF}"/>
              </a:ext>
            </a:extLst>
          </p:cNvPr>
          <p:cNvSpPr>
            <a:spLocks noGrp="1"/>
          </p:cNvSpPr>
          <p:nvPr>
            <p:ph type="body" sz="quarter" idx="13"/>
          </p:nvPr>
        </p:nvSpPr>
        <p:spPr>
          <a:xfrm>
            <a:off x="306059" y="82580"/>
            <a:ext cx="8690457" cy="736956"/>
          </a:xfrm>
        </p:spPr>
        <p:txBody>
          <a:bodyPr>
            <a:normAutofit fontScale="85000" lnSpcReduction="10000"/>
          </a:bodyPr>
          <a:lstStyle/>
          <a:p>
            <a:r>
              <a:rPr lang="en-US" dirty="0"/>
              <a:t>Not just what you ask but how you ask it</a:t>
            </a:r>
            <a:endParaRPr lang="en-AU" dirty="0"/>
          </a:p>
        </p:txBody>
      </p:sp>
      <p:pic>
        <p:nvPicPr>
          <p:cNvPr id="4" name="Picture 3">
            <a:extLst>
              <a:ext uri="{FF2B5EF4-FFF2-40B4-BE49-F238E27FC236}">
                <a16:creationId xmlns:a16="http://schemas.microsoft.com/office/drawing/2014/main" id="{3072F7D1-8041-F729-BEC7-AC1E61539C10}"/>
              </a:ext>
            </a:extLst>
          </p:cNvPr>
          <p:cNvPicPr>
            <a:picLocks noChangeAspect="1"/>
          </p:cNvPicPr>
          <p:nvPr/>
        </p:nvPicPr>
        <p:blipFill rotWithShape="1">
          <a:blip r:embed="rId3"/>
          <a:srcRect l="38825" t="9101" r="38505" b="8473"/>
          <a:stretch/>
        </p:blipFill>
        <p:spPr>
          <a:xfrm>
            <a:off x="146236" y="1090242"/>
            <a:ext cx="2548124" cy="5216097"/>
          </a:xfrm>
          <a:prstGeom prst="round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Picture 7" descr="A screenshot of a chat&#10;&#10;Description automatically generated">
            <a:extLst>
              <a:ext uri="{FF2B5EF4-FFF2-40B4-BE49-F238E27FC236}">
                <a16:creationId xmlns:a16="http://schemas.microsoft.com/office/drawing/2014/main" id="{1DF3AB83-4D4C-8351-ECB3-97D10292E84F}"/>
              </a:ext>
            </a:extLst>
          </p:cNvPr>
          <p:cNvPicPr>
            <a:picLocks noChangeAspect="1"/>
          </p:cNvPicPr>
          <p:nvPr/>
        </p:nvPicPr>
        <p:blipFill rotWithShape="1">
          <a:blip r:embed="rId4">
            <a:extLst>
              <a:ext uri="{28A0092B-C50C-407E-A947-70E740481C1C}">
                <a14:useLocalDpi xmlns:a14="http://schemas.microsoft.com/office/drawing/2010/main" val="0"/>
              </a:ext>
            </a:extLst>
          </a:blip>
          <a:srcRect b="18571"/>
          <a:stretch/>
        </p:blipFill>
        <p:spPr>
          <a:xfrm>
            <a:off x="2877202" y="1090243"/>
            <a:ext cx="2954744" cy="5216097"/>
          </a:xfrm>
          <a:prstGeom prst="roundRect">
            <a:avLst>
              <a:gd name="adj" fmla="val 9866"/>
            </a:avLst>
          </a:prstGeom>
          <a:effectLst>
            <a:outerShdw blurRad="50800" dist="38100" dir="2700000" algn="tl" rotWithShape="0">
              <a:prstClr val="black">
                <a:alpha val="40000"/>
              </a:prstClr>
            </a:outerShdw>
          </a:effectLst>
        </p:spPr>
      </p:pic>
      <p:pic>
        <p:nvPicPr>
          <p:cNvPr id="10" name="Picture 9" descr="A screenshot of a cell phone&#10;&#10;Description automatically generated">
            <a:extLst>
              <a:ext uri="{FF2B5EF4-FFF2-40B4-BE49-F238E27FC236}">
                <a16:creationId xmlns:a16="http://schemas.microsoft.com/office/drawing/2014/main" id="{ECCA421D-2941-D95E-035E-DF775298F100}"/>
              </a:ext>
            </a:extLst>
          </p:cNvPr>
          <p:cNvPicPr>
            <a:picLocks noChangeAspect="1"/>
          </p:cNvPicPr>
          <p:nvPr/>
        </p:nvPicPr>
        <p:blipFill rotWithShape="1">
          <a:blip r:embed="rId5">
            <a:extLst>
              <a:ext uri="{28A0092B-C50C-407E-A947-70E740481C1C}">
                <a14:useLocalDpi xmlns:a14="http://schemas.microsoft.com/office/drawing/2010/main" val="0"/>
              </a:ext>
            </a:extLst>
          </a:blip>
          <a:srcRect b="16890"/>
          <a:stretch/>
        </p:blipFill>
        <p:spPr>
          <a:xfrm>
            <a:off x="6014788" y="1090244"/>
            <a:ext cx="2911718" cy="5246258"/>
          </a:xfrm>
          <a:prstGeom prst="roundRect">
            <a:avLst>
              <a:gd name="adj" fmla="val 10645"/>
            </a:avLst>
          </a:prstGeom>
          <a:effectLst>
            <a:outerShdw blurRad="50800" dist="38100" dir="2700000" algn="tl" rotWithShape="0">
              <a:prstClr val="black">
                <a:alpha val="40000"/>
              </a:prstClr>
            </a:outerShdw>
          </a:effectLst>
        </p:spPr>
      </p:pic>
      <p:pic>
        <p:nvPicPr>
          <p:cNvPr id="11" name="Picture 10" descr="A screenshot of a cell phone&#10;&#10;Description automatically generated">
            <a:extLst>
              <a:ext uri="{FF2B5EF4-FFF2-40B4-BE49-F238E27FC236}">
                <a16:creationId xmlns:a16="http://schemas.microsoft.com/office/drawing/2014/main" id="{D243913B-064E-FFCD-4E3E-B1A1771A8D8D}"/>
              </a:ext>
            </a:extLst>
          </p:cNvPr>
          <p:cNvPicPr>
            <a:picLocks noChangeAspect="1"/>
          </p:cNvPicPr>
          <p:nvPr/>
        </p:nvPicPr>
        <p:blipFill rotWithShape="1">
          <a:blip r:embed="rId6">
            <a:extLst>
              <a:ext uri="{28A0092B-C50C-407E-A947-70E740481C1C}">
                <a14:useLocalDpi xmlns:a14="http://schemas.microsoft.com/office/drawing/2010/main" val="0"/>
              </a:ext>
            </a:extLst>
          </a:blip>
          <a:srcRect b="16442"/>
          <a:stretch/>
        </p:blipFill>
        <p:spPr>
          <a:xfrm>
            <a:off x="9109348" y="1090244"/>
            <a:ext cx="2879452" cy="5216097"/>
          </a:xfrm>
          <a:prstGeom prst="roundRect">
            <a:avLst>
              <a:gd name="adj" fmla="val 11046"/>
            </a:avLst>
          </a:prstGeom>
          <a:effectLst>
            <a:outerShdw blurRad="50800" dist="38100" dir="2700000" algn="tl" rotWithShape="0">
              <a:prstClr val="black">
                <a:alpha val="40000"/>
              </a:prstClr>
            </a:outerShdw>
          </a:effectLst>
        </p:spPr>
      </p:pic>
      <p:pic>
        <p:nvPicPr>
          <p:cNvPr id="12" name="Picture 11" descr="A yellow background with a drawing of a person's body&#10;&#10;Description automatically generated">
            <a:extLst>
              <a:ext uri="{FF2B5EF4-FFF2-40B4-BE49-F238E27FC236}">
                <a16:creationId xmlns:a16="http://schemas.microsoft.com/office/drawing/2014/main" id="{B2E11E07-1DAA-A02F-CEDF-36246A517D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4900" y="4130710"/>
            <a:ext cx="1473200" cy="1473200"/>
          </a:xfrm>
          <a:prstGeom prst="rect">
            <a:avLst/>
          </a:prstGeom>
        </p:spPr>
      </p:pic>
    </p:spTree>
    <p:extLst>
      <p:ext uri="{BB962C8B-B14F-4D97-AF65-F5344CB8AC3E}">
        <p14:creationId xmlns:p14="http://schemas.microsoft.com/office/powerpoint/2010/main" val="319101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1673F-5E34-07B3-0933-D21722FA578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F72873A-B45F-0EF0-B4DC-989481B3D96A}"/>
              </a:ext>
            </a:extLst>
          </p:cNvPr>
          <p:cNvSpPr>
            <a:spLocks noGrp="1"/>
          </p:cNvSpPr>
          <p:nvPr>
            <p:ph type="body" sz="quarter" idx="13"/>
          </p:nvPr>
        </p:nvSpPr>
        <p:spPr/>
        <p:txBody>
          <a:bodyPr/>
          <a:lstStyle/>
          <a:p>
            <a:r>
              <a:rPr lang="en-AU" dirty="0"/>
              <a:t>Using AI for clinical queries </a:t>
            </a:r>
          </a:p>
        </p:txBody>
      </p:sp>
      <p:grpSp>
        <p:nvGrpSpPr>
          <p:cNvPr id="84" name="Group 83">
            <a:extLst>
              <a:ext uri="{FF2B5EF4-FFF2-40B4-BE49-F238E27FC236}">
                <a16:creationId xmlns:a16="http://schemas.microsoft.com/office/drawing/2014/main" id="{C435DC71-5707-C689-274F-52D01DB0A8FD}"/>
              </a:ext>
            </a:extLst>
          </p:cNvPr>
          <p:cNvGrpSpPr/>
          <p:nvPr/>
        </p:nvGrpSpPr>
        <p:grpSpPr>
          <a:xfrm>
            <a:off x="3808379" y="1234838"/>
            <a:ext cx="837714" cy="818207"/>
            <a:chOff x="6964363" y="2947988"/>
            <a:chExt cx="3613150" cy="3529012"/>
          </a:xfrm>
        </p:grpSpPr>
        <p:sp>
          <p:nvSpPr>
            <p:cNvPr id="85" name="Freeform 72">
              <a:extLst>
                <a:ext uri="{FF2B5EF4-FFF2-40B4-BE49-F238E27FC236}">
                  <a16:creationId xmlns:a16="http://schemas.microsoft.com/office/drawing/2014/main" id="{4BCC7784-A914-1F3C-BFD1-4722D2A46D04}"/>
                </a:ext>
              </a:extLst>
            </p:cNvPr>
            <p:cNvSpPr>
              <a:spLocks/>
            </p:cNvSpPr>
            <p:nvPr/>
          </p:nvSpPr>
          <p:spPr bwMode="auto">
            <a:xfrm>
              <a:off x="6973888" y="2947988"/>
              <a:ext cx="3603625" cy="1722437"/>
            </a:xfrm>
            <a:custGeom>
              <a:avLst/>
              <a:gdLst>
                <a:gd name="T0" fmla="*/ 1617011 w 390"/>
                <a:gd name="T1" fmla="*/ 83344 h 186"/>
                <a:gd name="T2" fmla="*/ 0 w 390"/>
                <a:gd name="T3" fmla="*/ 1370542 h 186"/>
                <a:gd name="T4" fmla="*/ 341882 w 390"/>
                <a:gd name="T5" fmla="*/ 1722438 h 186"/>
                <a:gd name="T6" fmla="*/ 3252503 w 390"/>
                <a:gd name="T7" fmla="*/ 1713178 h 186"/>
                <a:gd name="T8" fmla="*/ 3603625 w 390"/>
                <a:gd name="T9" fmla="*/ 1361282 h 186"/>
                <a:gd name="T10" fmla="*/ 1977374 w 390"/>
                <a:gd name="T11" fmla="*/ 83344 h 186"/>
                <a:gd name="T12" fmla="*/ 1617011 w 390"/>
                <a:gd name="T13" fmla="*/ 83344 h 1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0" h="186">
                  <a:moveTo>
                    <a:pt x="175" y="9"/>
                  </a:moveTo>
                  <a:cubicBezTo>
                    <a:pt x="0" y="148"/>
                    <a:pt x="0" y="148"/>
                    <a:pt x="0" y="148"/>
                  </a:cubicBezTo>
                  <a:cubicBezTo>
                    <a:pt x="0" y="169"/>
                    <a:pt x="17" y="186"/>
                    <a:pt x="37" y="186"/>
                  </a:cubicBezTo>
                  <a:cubicBezTo>
                    <a:pt x="352" y="185"/>
                    <a:pt x="352" y="185"/>
                    <a:pt x="352" y="185"/>
                  </a:cubicBezTo>
                  <a:cubicBezTo>
                    <a:pt x="373" y="185"/>
                    <a:pt x="390" y="168"/>
                    <a:pt x="390" y="147"/>
                  </a:cubicBezTo>
                  <a:cubicBezTo>
                    <a:pt x="214" y="9"/>
                    <a:pt x="214" y="9"/>
                    <a:pt x="214" y="9"/>
                  </a:cubicBezTo>
                  <a:cubicBezTo>
                    <a:pt x="203" y="0"/>
                    <a:pt x="187" y="0"/>
                    <a:pt x="175" y="9"/>
                  </a:cubicBezTo>
                  <a:close/>
                </a:path>
              </a:pathLst>
            </a:custGeom>
            <a:solidFill>
              <a:srgbClr val="D16224">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grpSp>
          <p:nvGrpSpPr>
            <p:cNvPr id="86" name="Группа 1">
              <a:extLst>
                <a:ext uri="{FF2B5EF4-FFF2-40B4-BE49-F238E27FC236}">
                  <a16:creationId xmlns:a16="http://schemas.microsoft.com/office/drawing/2014/main" id="{E348842D-6411-CE7F-CD7D-DC45D0730FB0}"/>
                </a:ext>
              </a:extLst>
            </p:cNvPr>
            <p:cNvGrpSpPr/>
            <p:nvPr/>
          </p:nvGrpSpPr>
          <p:grpSpPr>
            <a:xfrm>
              <a:off x="7278688" y="3206750"/>
              <a:ext cx="2984500" cy="2752725"/>
              <a:chOff x="7278688" y="3206750"/>
              <a:chExt cx="2984500" cy="2752725"/>
            </a:xfrm>
          </p:grpSpPr>
          <p:sp>
            <p:nvSpPr>
              <p:cNvPr id="90" name="Freeform 73">
                <a:extLst>
                  <a:ext uri="{FF2B5EF4-FFF2-40B4-BE49-F238E27FC236}">
                    <a16:creationId xmlns:a16="http://schemas.microsoft.com/office/drawing/2014/main" id="{A87D0212-E40A-D227-4F51-32592E375325}"/>
                  </a:ext>
                </a:extLst>
              </p:cNvPr>
              <p:cNvSpPr>
                <a:spLocks/>
              </p:cNvSpPr>
              <p:nvPr/>
            </p:nvSpPr>
            <p:spPr bwMode="auto">
              <a:xfrm>
                <a:off x="7278688" y="3206750"/>
                <a:ext cx="2984500" cy="2752725"/>
              </a:xfrm>
              <a:custGeom>
                <a:avLst/>
                <a:gdLst>
                  <a:gd name="T0" fmla="*/ 2984500 w 323"/>
                  <a:gd name="T1" fmla="*/ 2752725 h 297"/>
                  <a:gd name="T2" fmla="*/ 0 w 323"/>
                  <a:gd name="T3" fmla="*/ 2752725 h 297"/>
                  <a:gd name="T4" fmla="*/ 0 w 323"/>
                  <a:gd name="T5" fmla="*/ 120490 h 297"/>
                  <a:gd name="T6" fmla="*/ 120119 w 323"/>
                  <a:gd name="T7" fmla="*/ 0 h 297"/>
                  <a:gd name="T8" fmla="*/ 2864381 w 323"/>
                  <a:gd name="T9" fmla="*/ 0 h 297"/>
                  <a:gd name="T10" fmla="*/ 2984500 w 323"/>
                  <a:gd name="T11" fmla="*/ 120490 h 297"/>
                  <a:gd name="T12" fmla="*/ 2984500 w 323"/>
                  <a:gd name="T13" fmla="*/ 2752725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3" h="297">
                    <a:moveTo>
                      <a:pt x="323" y="297"/>
                    </a:moveTo>
                    <a:cubicBezTo>
                      <a:pt x="0" y="297"/>
                      <a:pt x="0" y="297"/>
                      <a:pt x="0" y="297"/>
                    </a:cubicBezTo>
                    <a:cubicBezTo>
                      <a:pt x="0" y="13"/>
                      <a:pt x="0" y="13"/>
                      <a:pt x="0" y="13"/>
                    </a:cubicBezTo>
                    <a:cubicBezTo>
                      <a:pt x="0" y="6"/>
                      <a:pt x="6" y="0"/>
                      <a:pt x="13" y="0"/>
                    </a:cubicBezTo>
                    <a:cubicBezTo>
                      <a:pt x="310" y="0"/>
                      <a:pt x="310" y="0"/>
                      <a:pt x="310" y="0"/>
                    </a:cubicBezTo>
                    <a:cubicBezTo>
                      <a:pt x="317" y="0"/>
                      <a:pt x="323" y="6"/>
                      <a:pt x="323" y="13"/>
                    </a:cubicBezTo>
                    <a:lnTo>
                      <a:pt x="323" y="297"/>
                    </a:ln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1" name="Freeform 74">
                <a:extLst>
                  <a:ext uri="{FF2B5EF4-FFF2-40B4-BE49-F238E27FC236}">
                    <a16:creationId xmlns:a16="http://schemas.microsoft.com/office/drawing/2014/main" id="{32E8B27B-1F6F-0B89-3D70-15F0F93F72B9}"/>
                  </a:ext>
                </a:extLst>
              </p:cNvPr>
              <p:cNvSpPr>
                <a:spLocks/>
              </p:cNvSpPr>
              <p:nvPr/>
            </p:nvSpPr>
            <p:spPr bwMode="auto">
              <a:xfrm>
                <a:off x="7566025" y="3856038"/>
                <a:ext cx="1062038" cy="82550"/>
              </a:xfrm>
              <a:custGeom>
                <a:avLst/>
                <a:gdLst>
                  <a:gd name="T0" fmla="*/ 1015862 w 115"/>
                  <a:gd name="T1" fmla="*/ 82550 h 9"/>
                  <a:gd name="T2" fmla="*/ 36940 w 115"/>
                  <a:gd name="T3" fmla="*/ 82550 h 9"/>
                  <a:gd name="T4" fmla="*/ 0 w 115"/>
                  <a:gd name="T5" fmla="*/ 45861 h 9"/>
                  <a:gd name="T6" fmla="*/ 0 w 115"/>
                  <a:gd name="T7" fmla="*/ 45861 h 9"/>
                  <a:gd name="T8" fmla="*/ 36940 w 115"/>
                  <a:gd name="T9" fmla="*/ 0 h 9"/>
                  <a:gd name="T10" fmla="*/ 1015862 w 115"/>
                  <a:gd name="T11" fmla="*/ 0 h 9"/>
                  <a:gd name="T12" fmla="*/ 1062038 w 115"/>
                  <a:gd name="T13" fmla="*/ 45861 h 9"/>
                  <a:gd name="T14" fmla="*/ 1062038 w 115"/>
                  <a:gd name="T15" fmla="*/ 45861 h 9"/>
                  <a:gd name="T16" fmla="*/ 1015862 w 115"/>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5" h="9">
                    <a:moveTo>
                      <a:pt x="110" y="9"/>
                    </a:moveTo>
                    <a:cubicBezTo>
                      <a:pt x="4" y="9"/>
                      <a:pt x="4" y="9"/>
                      <a:pt x="4" y="9"/>
                    </a:cubicBezTo>
                    <a:cubicBezTo>
                      <a:pt x="2" y="9"/>
                      <a:pt x="0" y="7"/>
                      <a:pt x="0" y="5"/>
                    </a:cubicBezTo>
                    <a:cubicBezTo>
                      <a:pt x="0" y="5"/>
                      <a:pt x="0" y="5"/>
                      <a:pt x="0" y="5"/>
                    </a:cubicBezTo>
                    <a:cubicBezTo>
                      <a:pt x="0" y="2"/>
                      <a:pt x="2" y="0"/>
                      <a:pt x="4" y="0"/>
                    </a:cubicBezTo>
                    <a:cubicBezTo>
                      <a:pt x="110" y="0"/>
                      <a:pt x="110" y="0"/>
                      <a:pt x="110" y="0"/>
                    </a:cubicBezTo>
                    <a:cubicBezTo>
                      <a:pt x="113" y="0"/>
                      <a:pt x="115" y="2"/>
                      <a:pt x="115" y="5"/>
                    </a:cubicBezTo>
                    <a:cubicBezTo>
                      <a:pt x="115" y="5"/>
                      <a:pt x="115" y="5"/>
                      <a:pt x="115" y="5"/>
                    </a:cubicBezTo>
                    <a:cubicBezTo>
                      <a:pt x="115" y="7"/>
                      <a:pt x="113" y="9"/>
                      <a:pt x="110"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2" name="Freeform 75">
                <a:extLst>
                  <a:ext uri="{FF2B5EF4-FFF2-40B4-BE49-F238E27FC236}">
                    <a16:creationId xmlns:a16="http://schemas.microsoft.com/office/drawing/2014/main" id="{CC02509C-331A-E4F6-199D-532BFBA5AEC6}"/>
                  </a:ext>
                </a:extLst>
              </p:cNvPr>
              <p:cNvSpPr>
                <a:spLocks/>
              </p:cNvSpPr>
              <p:nvPr/>
            </p:nvSpPr>
            <p:spPr bwMode="auto">
              <a:xfrm>
                <a:off x="7566025" y="4022725"/>
                <a:ext cx="655638" cy="82550"/>
              </a:xfrm>
              <a:custGeom>
                <a:avLst/>
                <a:gdLst>
                  <a:gd name="T0" fmla="*/ 609466 w 71"/>
                  <a:gd name="T1" fmla="*/ 82550 h 9"/>
                  <a:gd name="T2" fmla="*/ 36937 w 71"/>
                  <a:gd name="T3" fmla="*/ 82550 h 9"/>
                  <a:gd name="T4" fmla="*/ 0 w 71"/>
                  <a:gd name="T5" fmla="*/ 45861 h 9"/>
                  <a:gd name="T6" fmla="*/ 0 w 71"/>
                  <a:gd name="T7" fmla="*/ 45861 h 9"/>
                  <a:gd name="T8" fmla="*/ 36937 w 71"/>
                  <a:gd name="T9" fmla="*/ 0 h 9"/>
                  <a:gd name="T10" fmla="*/ 609466 w 71"/>
                  <a:gd name="T11" fmla="*/ 0 h 9"/>
                  <a:gd name="T12" fmla="*/ 655638 w 71"/>
                  <a:gd name="T13" fmla="*/ 45861 h 9"/>
                  <a:gd name="T14" fmla="*/ 655638 w 71"/>
                  <a:gd name="T15" fmla="*/ 45861 h 9"/>
                  <a:gd name="T16" fmla="*/ 609466 w 71"/>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1" h="9">
                    <a:moveTo>
                      <a:pt x="66" y="9"/>
                    </a:moveTo>
                    <a:cubicBezTo>
                      <a:pt x="4" y="9"/>
                      <a:pt x="4" y="9"/>
                      <a:pt x="4" y="9"/>
                    </a:cubicBezTo>
                    <a:cubicBezTo>
                      <a:pt x="2" y="9"/>
                      <a:pt x="0" y="7"/>
                      <a:pt x="0" y="5"/>
                    </a:cubicBezTo>
                    <a:cubicBezTo>
                      <a:pt x="0" y="5"/>
                      <a:pt x="0" y="5"/>
                      <a:pt x="0" y="5"/>
                    </a:cubicBezTo>
                    <a:cubicBezTo>
                      <a:pt x="0" y="2"/>
                      <a:pt x="2" y="0"/>
                      <a:pt x="4" y="0"/>
                    </a:cubicBezTo>
                    <a:cubicBezTo>
                      <a:pt x="66" y="0"/>
                      <a:pt x="66" y="0"/>
                      <a:pt x="66" y="0"/>
                    </a:cubicBezTo>
                    <a:cubicBezTo>
                      <a:pt x="69" y="0"/>
                      <a:pt x="71" y="2"/>
                      <a:pt x="71" y="5"/>
                    </a:cubicBezTo>
                    <a:cubicBezTo>
                      <a:pt x="71" y="5"/>
                      <a:pt x="71" y="5"/>
                      <a:pt x="71" y="5"/>
                    </a:cubicBezTo>
                    <a:cubicBezTo>
                      <a:pt x="71" y="7"/>
                      <a:pt x="69" y="9"/>
                      <a:pt x="66"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3" name="Freeform 76">
                <a:extLst>
                  <a:ext uri="{FF2B5EF4-FFF2-40B4-BE49-F238E27FC236}">
                    <a16:creationId xmlns:a16="http://schemas.microsoft.com/office/drawing/2014/main" id="{94A28EB5-0C8D-6649-71CA-8A525F01B231}"/>
                  </a:ext>
                </a:extLst>
              </p:cNvPr>
              <p:cNvSpPr>
                <a:spLocks/>
              </p:cNvSpPr>
              <p:nvPr/>
            </p:nvSpPr>
            <p:spPr bwMode="auto">
              <a:xfrm>
                <a:off x="8296275" y="4022725"/>
                <a:ext cx="331788" cy="82550"/>
              </a:xfrm>
              <a:custGeom>
                <a:avLst/>
                <a:gdLst>
                  <a:gd name="T0" fmla="*/ 285706 w 36"/>
                  <a:gd name="T1" fmla="*/ 82550 h 9"/>
                  <a:gd name="T2" fmla="*/ 46082 w 36"/>
                  <a:gd name="T3" fmla="*/ 82550 h 9"/>
                  <a:gd name="T4" fmla="*/ 0 w 36"/>
                  <a:gd name="T5" fmla="*/ 45861 h 9"/>
                  <a:gd name="T6" fmla="*/ 0 w 36"/>
                  <a:gd name="T7" fmla="*/ 45861 h 9"/>
                  <a:gd name="T8" fmla="*/ 46082 w 36"/>
                  <a:gd name="T9" fmla="*/ 0 h 9"/>
                  <a:gd name="T10" fmla="*/ 285706 w 36"/>
                  <a:gd name="T11" fmla="*/ 0 h 9"/>
                  <a:gd name="T12" fmla="*/ 331788 w 36"/>
                  <a:gd name="T13" fmla="*/ 45861 h 9"/>
                  <a:gd name="T14" fmla="*/ 331788 w 36"/>
                  <a:gd name="T15" fmla="*/ 45861 h 9"/>
                  <a:gd name="T16" fmla="*/ 285706 w 36"/>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9">
                    <a:moveTo>
                      <a:pt x="31" y="9"/>
                    </a:moveTo>
                    <a:cubicBezTo>
                      <a:pt x="5" y="9"/>
                      <a:pt x="5" y="9"/>
                      <a:pt x="5" y="9"/>
                    </a:cubicBezTo>
                    <a:cubicBezTo>
                      <a:pt x="2" y="9"/>
                      <a:pt x="0" y="7"/>
                      <a:pt x="0" y="5"/>
                    </a:cubicBezTo>
                    <a:cubicBezTo>
                      <a:pt x="0" y="5"/>
                      <a:pt x="0" y="5"/>
                      <a:pt x="0" y="5"/>
                    </a:cubicBezTo>
                    <a:cubicBezTo>
                      <a:pt x="0" y="2"/>
                      <a:pt x="2" y="0"/>
                      <a:pt x="5" y="0"/>
                    </a:cubicBezTo>
                    <a:cubicBezTo>
                      <a:pt x="31" y="0"/>
                      <a:pt x="31" y="0"/>
                      <a:pt x="31" y="0"/>
                    </a:cubicBezTo>
                    <a:cubicBezTo>
                      <a:pt x="34" y="0"/>
                      <a:pt x="36" y="2"/>
                      <a:pt x="36" y="5"/>
                    </a:cubicBezTo>
                    <a:cubicBezTo>
                      <a:pt x="36" y="5"/>
                      <a:pt x="36" y="5"/>
                      <a:pt x="36" y="5"/>
                    </a:cubicBezTo>
                    <a:cubicBezTo>
                      <a:pt x="36" y="7"/>
                      <a:pt x="34" y="9"/>
                      <a:pt x="31"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4" name="Freeform 77">
                <a:extLst>
                  <a:ext uri="{FF2B5EF4-FFF2-40B4-BE49-F238E27FC236}">
                    <a16:creationId xmlns:a16="http://schemas.microsoft.com/office/drawing/2014/main" id="{ED9230D9-7CCC-DB7A-A549-08EC5616291F}"/>
                  </a:ext>
                </a:extLst>
              </p:cNvPr>
              <p:cNvSpPr>
                <a:spLocks/>
              </p:cNvSpPr>
              <p:nvPr/>
            </p:nvSpPr>
            <p:spPr bwMode="auto">
              <a:xfrm>
                <a:off x="7566025" y="4189413"/>
                <a:ext cx="1062038" cy="82550"/>
              </a:xfrm>
              <a:custGeom>
                <a:avLst/>
                <a:gdLst>
                  <a:gd name="T0" fmla="*/ 1015862 w 115"/>
                  <a:gd name="T1" fmla="*/ 82550 h 9"/>
                  <a:gd name="T2" fmla="*/ 36940 w 115"/>
                  <a:gd name="T3" fmla="*/ 82550 h 9"/>
                  <a:gd name="T4" fmla="*/ 0 w 115"/>
                  <a:gd name="T5" fmla="*/ 45861 h 9"/>
                  <a:gd name="T6" fmla="*/ 0 w 115"/>
                  <a:gd name="T7" fmla="*/ 45861 h 9"/>
                  <a:gd name="T8" fmla="*/ 36940 w 115"/>
                  <a:gd name="T9" fmla="*/ 0 h 9"/>
                  <a:gd name="T10" fmla="*/ 1015862 w 115"/>
                  <a:gd name="T11" fmla="*/ 0 h 9"/>
                  <a:gd name="T12" fmla="*/ 1062038 w 115"/>
                  <a:gd name="T13" fmla="*/ 45861 h 9"/>
                  <a:gd name="T14" fmla="*/ 1062038 w 115"/>
                  <a:gd name="T15" fmla="*/ 45861 h 9"/>
                  <a:gd name="T16" fmla="*/ 1015862 w 115"/>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5" h="9">
                    <a:moveTo>
                      <a:pt x="110" y="9"/>
                    </a:moveTo>
                    <a:cubicBezTo>
                      <a:pt x="4" y="9"/>
                      <a:pt x="4" y="9"/>
                      <a:pt x="4" y="9"/>
                    </a:cubicBezTo>
                    <a:cubicBezTo>
                      <a:pt x="2" y="9"/>
                      <a:pt x="0" y="7"/>
                      <a:pt x="0" y="5"/>
                    </a:cubicBezTo>
                    <a:cubicBezTo>
                      <a:pt x="0" y="5"/>
                      <a:pt x="0" y="5"/>
                      <a:pt x="0" y="5"/>
                    </a:cubicBezTo>
                    <a:cubicBezTo>
                      <a:pt x="0" y="2"/>
                      <a:pt x="2" y="0"/>
                      <a:pt x="4" y="0"/>
                    </a:cubicBezTo>
                    <a:cubicBezTo>
                      <a:pt x="110" y="0"/>
                      <a:pt x="110" y="0"/>
                      <a:pt x="110" y="0"/>
                    </a:cubicBezTo>
                    <a:cubicBezTo>
                      <a:pt x="113" y="0"/>
                      <a:pt x="115" y="2"/>
                      <a:pt x="115" y="5"/>
                    </a:cubicBezTo>
                    <a:cubicBezTo>
                      <a:pt x="115" y="5"/>
                      <a:pt x="115" y="5"/>
                      <a:pt x="115" y="5"/>
                    </a:cubicBezTo>
                    <a:cubicBezTo>
                      <a:pt x="115" y="7"/>
                      <a:pt x="113" y="9"/>
                      <a:pt x="110"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5" name="Freeform 78">
                <a:extLst>
                  <a:ext uri="{FF2B5EF4-FFF2-40B4-BE49-F238E27FC236}">
                    <a16:creationId xmlns:a16="http://schemas.microsoft.com/office/drawing/2014/main" id="{CD932A42-CD0B-15B7-B77A-D90440DE449D}"/>
                  </a:ext>
                </a:extLst>
              </p:cNvPr>
              <p:cNvSpPr>
                <a:spLocks/>
              </p:cNvSpPr>
              <p:nvPr/>
            </p:nvSpPr>
            <p:spPr bwMode="auto">
              <a:xfrm>
                <a:off x="7981950" y="4356100"/>
                <a:ext cx="646113" cy="84138"/>
              </a:xfrm>
              <a:custGeom>
                <a:avLst/>
                <a:gdLst>
                  <a:gd name="T0" fmla="*/ 599962 w 70"/>
                  <a:gd name="T1" fmla="*/ 84138 h 9"/>
                  <a:gd name="T2" fmla="*/ 36921 w 70"/>
                  <a:gd name="T3" fmla="*/ 84138 h 9"/>
                  <a:gd name="T4" fmla="*/ 0 w 70"/>
                  <a:gd name="T5" fmla="*/ 46743 h 9"/>
                  <a:gd name="T6" fmla="*/ 0 w 70"/>
                  <a:gd name="T7" fmla="*/ 46743 h 9"/>
                  <a:gd name="T8" fmla="*/ 36921 w 70"/>
                  <a:gd name="T9" fmla="*/ 0 h 9"/>
                  <a:gd name="T10" fmla="*/ 599962 w 70"/>
                  <a:gd name="T11" fmla="*/ 0 h 9"/>
                  <a:gd name="T12" fmla="*/ 646113 w 70"/>
                  <a:gd name="T13" fmla="*/ 46743 h 9"/>
                  <a:gd name="T14" fmla="*/ 646113 w 70"/>
                  <a:gd name="T15" fmla="*/ 46743 h 9"/>
                  <a:gd name="T16" fmla="*/ 599962 w 70"/>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9">
                    <a:moveTo>
                      <a:pt x="65" y="9"/>
                    </a:moveTo>
                    <a:cubicBezTo>
                      <a:pt x="4" y="9"/>
                      <a:pt x="4" y="9"/>
                      <a:pt x="4" y="9"/>
                    </a:cubicBezTo>
                    <a:cubicBezTo>
                      <a:pt x="2" y="9"/>
                      <a:pt x="0" y="7"/>
                      <a:pt x="0" y="5"/>
                    </a:cubicBezTo>
                    <a:cubicBezTo>
                      <a:pt x="0" y="5"/>
                      <a:pt x="0" y="5"/>
                      <a:pt x="0" y="5"/>
                    </a:cubicBezTo>
                    <a:cubicBezTo>
                      <a:pt x="0" y="2"/>
                      <a:pt x="2" y="0"/>
                      <a:pt x="4" y="0"/>
                    </a:cubicBezTo>
                    <a:cubicBezTo>
                      <a:pt x="65" y="0"/>
                      <a:pt x="65" y="0"/>
                      <a:pt x="65" y="0"/>
                    </a:cubicBezTo>
                    <a:cubicBezTo>
                      <a:pt x="68" y="0"/>
                      <a:pt x="70" y="2"/>
                      <a:pt x="70" y="5"/>
                    </a:cubicBezTo>
                    <a:cubicBezTo>
                      <a:pt x="70" y="5"/>
                      <a:pt x="70" y="5"/>
                      <a:pt x="70" y="5"/>
                    </a:cubicBezTo>
                    <a:cubicBezTo>
                      <a:pt x="70" y="7"/>
                      <a:pt x="68" y="9"/>
                      <a:pt x="65"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6" name="Freeform 79">
                <a:extLst>
                  <a:ext uri="{FF2B5EF4-FFF2-40B4-BE49-F238E27FC236}">
                    <a16:creationId xmlns:a16="http://schemas.microsoft.com/office/drawing/2014/main" id="{509AE0B3-D306-E547-6D9E-B99868AACB9D}"/>
                  </a:ext>
                </a:extLst>
              </p:cNvPr>
              <p:cNvSpPr>
                <a:spLocks/>
              </p:cNvSpPr>
              <p:nvPr/>
            </p:nvSpPr>
            <p:spPr bwMode="auto">
              <a:xfrm>
                <a:off x="7566025" y="4356100"/>
                <a:ext cx="322263" cy="84138"/>
              </a:xfrm>
              <a:custGeom>
                <a:avLst/>
                <a:gdLst>
                  <a:gd name="T0" fmla="*/ 285433 w 35"/>
                  <a:gd name="T1" fmla="*/ 84138 h 9"/>
                  <a:gd name="T2" fmla="*/ 46038 w 35"/>
                  <a:gd name="T3" fmla="*/ 84138 h 9"/>
                  <a:gd name="T4" fmla="*/ 0 w 35"/>
                  <a:gd name="T5" fmla="*/ 46743 h 9"/>
                  <a:gd name="T6" fmla="*/ 0 w 35"/>
                  <a:gd name="T7" fmla="*/ 46743 h 9"/>
                  <a:gd name="T8" fmla="*/ 46038 w 35"/>
                  <a:gd name="T9" fmla="*/ 0 h 9"/>
                  <a:gd name="T10" fmla="*/ 285433 w 35"/>
                  <a:gd name="T11" fmla="*/ 0 h 9"/>
                  <a:gd name="T12" fmla="*/ 322263 w 35"/>
                  <a:gd name="T13" fmla="*/ 46743 h 9"/>
                  <a:gd name="T14" fmla="*/ 322263 w 35"/>
                  <a:gd name="T15" fmla="*/ 46743 h 9"/>
                  <a:gd name="T16" fmla="*/ 285433 w 35"/>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 h="9">
                    <a:moveTo>
                      <a:pt x="31" y="9"/>
                    </a:moveTo>
                    <a:cubicBezTo>
                      <a:pt x="5" y="9"/>
                      <a:pt x="5" y="9"/>
                      <a:pt x="5" y="9"/>
                    </a:cubicBezTo>
                    <a:cubicBezTo>
                      <a:pt x="2" y="9"/>
                      <a:pt x="0" y="7"/>
                      <a:pt x="0" y="5"/>
                    </a:cubicBezTo>
                    <a:cubicBezTo>
                      <a:pt x="0" y="5"/>
                      <a:pt x="0" y="5"/>
                      <a:pt x="0" y="5"/>
                    </a:cubicBezTo>
                    <a:cubicBezTo>
                      <a:pt x="0" y="2"/>
                      <a:pt x="2" y="0"/>
                      <a:pt x="5" y="0"/>
                    </a:cubicBezTo>
                    <a:cubicBezTo>
                      <a:pt x="31" y="0"/>
                      <a:pt x="31" y="0"/>
                      <a:pt x="31" y="0"/>
                    </a:cubicBezTo>
                    <a:cubicBezTo>
                      <a:pt x="33" y="0"/>
                      <a:pt x="35" y="2"/>
                      <a:pt x="35" y="5"/>
                    </a:cubicBezTo>
                    <a:cubicBezTo>
                      <a:pt x="35" y="5"/>
                      <a:pt x="35" y="5"/>
                      <a:pt x="35" y="5"/>
                    </a:cubicBezTo>
                    <a:cubicBezTo>
                      <a:pt x="35" y="7"/>
                      <a:pt x="33" y="9"/>
                      <a:pt x="31"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7" name="Freeform 80">
                <a:extLst>
                  <a:ext uri="{FF2B5EF4-FFF2-40B4-BE49-F238E27FC236}">
                    <a16:creationId xmlns:a16="http://schemas.microsoft.com/office/drawing/2014/main" id="{1AAB4EC7-09AD-5DBB-F99A-96F73665B03B}"/>
                  </a:ext>
                </a:extLst>
              </p:cNvPr>
              <p:cNvSpPr>
                <a:spLocks/>
              </p:cNvSpPr>
              <p:nvPr/>
            </p:nvSpPr>
            <p:spPr bwMode="auto">
              <a:xfrm>
                <a:off x="7566025" y="4532313"/>
                <a:ext cx="1062038" cy="74612"/>
              </a:xfrm>
              <a:custGeom>
                <a:avLst/>
                <a:gdLst>
                  <a:gd name="T0" fmla="*/ 1015862 w 115"/>
                  <a:gd name="T1" fmla="*/ 74613 h 8"/>
                  <a:gd name="T2" fmla="*/ 36940 w 115"/>
                  <a:gd name="T3" fmla="*/ 74613 h 8"/>
                  <a:gd name="T4" fmla="*/ 0 w 115"/>
                  <a:gd name="T5" fmla="*/ 37307 h 8"/>
                  <a:gd name="T6" fmla="*/ 0 w 115"/>
                  <a:gd name="T7" fmla="*/ 37307 h 8"/>
                  <a:gd name="T8" fmla="*/ 36940 w 115"/>
                  <a:gd name="T9" fmla="*/ 0 h 8"/>
                  <a:gd name="T10" fmla="*/ 1015862 w 115"/>
                  <a:gd name="T11" fmla="*/ 0 h 8"/>
                  <a:gd name="T12" fmla="*/ 1062038 w 115"/>
                  <a:gd name="T13" fmla="*/ 37307 h 8"/>
                  <a:gd name="T14" fmla="*/ 1062038 w 115"/>
                  <a:gd name="T15" fmla="*/ 37307 h 8"/>
                  <a:gd name="T16" fmla="*/ 1015862 w 115"/>
                  <a:gd name="T17" fmla="*/ 7461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5" h="8">
                    <a:moveTo>
                      <a:pt x="110" y="8"/>
                    </a:moveTo>
                    <a:cubicBezTo>
                      <a:pt x="4" y="8"/>
                      <a:pt x="4" y="8"/>
                      <a:pt x="4" y="8"/>
                    </a:cubicBezTo>
                    <a:cubicBezTo>
                      <a:pt x="2" y="8"/>
                      <a:pt x="0" y="6"/>
                      <a:pt x="0" y="4"/>
                    </a:cubicBezTo>
                    <a:cubicBezTo>
                      <a:pt x="0" y="4"/>
                      <a:pt x="0" y="4"/>
                      <a:pt x="0" y="4"/>
                    </a:cubicBezTo>
                    <a:cubicBezTo>
                      <a:pt x="0" y="2"/>
                      <a:pt x="2" y="0"/>
                      <a:pt x="4" y="0"/>
                    </a:cubicBezTo>
                    <a:cubicBezTo>
                      <a:pt x="110" y="0"/>
                      <a:pt x="110" y="0"/>
                      <a:pt x="110" y="0"/>
                    </a:cubicBezTo>
                    <a:cubicBezTo>
                      <a:pt x="113" y="0"/>
                      <a:pt x="115" y="2"/>
                      <a:pt x="115" y="4"/>
                    </a:cubicBezTo>
                    <a:cubicBezTo>
                      <a:pt x="115" y="4"/>
                      <a:pt x="115" y="4"/>
                      <a:pt x="115" y="4"/>
                    </a:cubicBezTo>
                    <a:cubicBezTo>
                      <a:pt x="115" y="6"/>
                      <a:pt x="113" y="8"/>
                      <a:pt x="110" y="8"/>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8" name="Freeform 81">
                <a:extLst>
                  <a:ext uri="{FF2B5EF4-FFF2-40B4-BE49-F238E27FC236}">
                    <a16:creationId xmlns:a16="http://schemas.microsoft.com/office/drawing/2014/main" id="{2BFAFA47-1C9F-D14D-097A-C941CADBFE74}"/>
                  </a:ext>
                </a:extLst>
              </p:cNvPr>
              <p:cNvSpPr>
                <a:spLocks/>
              </p:cNvSpPr>
              <p:nvPr/>
            </p:nvSpPr>
            <p:spPr bwMode="auto">
              <a:xfrm>
                <a:off x="8342313" y="4689475"/>
                <a:ext cx="285750" cy="84138"/>
              </a:xfrm>
              <a:custGeom>
                <a:avLst/>
                <a:gdLst>
                  <a:gd name="T0" fmla="*/ 239661 w 31"/>
                  <a:gd name="T1" fmla="*/ 84138 h 9"/>
                  <a:gd name="T2" fmla="*/ 46089 w 31"/>
                  <a:gd name="T3" fmla="*/ 84138 h 9"/>
                  <a:gd name="T4" fmla="*/ 0 w 31"/>
                  <a:gd name="T5" fmla="*/ 46743 h 9"/>
                  <a:gd name="T6" fmla="*/ 0 w 31"/>
                  <a:gd name="T7" fmla="*/ 46743 h 9"/>
                  <a:gd name="T8" fmla="*/ 46089 w 31"/>
                  <a:gd name="T9" fmla="*/ 0 h 9"/>
                  <a:gd name="T10" fmla="*/ 239661 w 31"/>
                  <a:gd name="T11" fmla="*/ 0 h 9"/>
                  <a:gd name="T12" fmla="*/ 285750 w 31"/>
                  <a:gd name="T13" fmla="*/ 46743 h 9"/>
                  <a:gd name="T14" fmla="*/ 285750 w 31"/>
                  <a:gd name="T15" fmla="*/ 46743 h 9"/>
                  <a:gd name="T16" fmla="*/ 239661 w 31"/>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9">
                    <a:moveTo>
                      <a:pt x="26" y="9"/>
                    </a:moveTo>
                    <a:cubicBezTo>
                      <a:pt x="5" y="9"/>
                      <a:pt x="5" y="9"/>
                      <a:pt x="5" y="9"/>
                    </a:cubicBezTo>
                    <a:cubicBezTo>
                      <a:pt x="2" y="9"/>
                      <a:pt x="0" y="7"/>
                      <a:pt x="0" y="5"/>
                    </a:cubicBezTo>
                    <a:cubicBezTo>
                      <a:pt x="0" y="5"/>
                      <a:pt x="0" y="5"/>
                      <a:pt x="0" y="5"/>
                    </a:cubicBezTo>
                    <a:cubicBezTo>
                      <a:pt x="0" y="2"/>
                      <a:pt x="2" y="0"/>
                      <a:pt x="5" y="0"/>
                    </a:cubicBezTo>
                    <a:cubicBezTo>
                      <a:pt x="26" y="0"/>
                      <a:pt x="26" y="0"/>
                      <a:pt x="26" y="0"/>
                    </a:cubicBezTo>
                    <a:cubicBezTo>
                      <a:pt x="29" y="0"/>
                      <a:pt x="31" y="2"/>
                      <a:pt x="31" y="5"/>
                    </a:cubicBezTo>
                    <a:cubicBezTo>
                      <a:pt x="31" y="5"/>
                      <a:pt x="31" y="5"/>
                      <a:pt x="31" y="5"/>
                    </a:cubicBezTo>
                    <a:cubicBezTo>
                      <a:pt x="31" y="7"/>
                      <a:pt x="29" y="9"/>
                      <a:pt x="26"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99" name="Freeform 82">
                <a:extLst>
                  <a:ext uri="{FF2B5EF4-FFF2-40B4-BE49-F238E27FC236}">
                    <a16:creationId xmlns:a16="http://schemas.microsoft.com/office/drawing/2014/main" id="{99C317A5-E730-2642-7AE5-D34A638894FA}"/>
                  </a:ext>
                </a:extLst>
              </p:cNvPr>
              <p:cNvSpPr>
                <a:spLocks/>
              </p:cNvSpPr>
              <p:nvPr/>
            </p:nvSpPr>
            <p:spPr bwMode="auto">
              <a:xfrm>
                <a:off x="8018463" y="4689475"/>
                <a:ext cx="277812" cy="84138"/>
              </a:xfrm>
              <a:custGeom>
                <a:avLst/>
                <a:gdLst>
                  <a:gd name="T0" fmla="*/ 240771 w 30"/>
                  <a:gd name="T1" fmla="*/ 84138 h 9"/>
                  <a:gd name="T2" fmla="*/ 37042 w 30"/>
                  <a:gd name="T3" fmla="*/ 84138 h 9"/>
                  <a:gd name="T4" fmla="*/ 0 w 30"/>
                  <a:gd name="T5" fmla="*/ 46743 h 9"/>
                  <a:gd name="T6" fmla="*/ 0 w 30"/>
                  <a:gd name="T7" fmla="*/ 46743 h 9"/>
                  <a:gd name="T8" fmla="*/ 37042 w 30"/>
                  <a:gd name="T9" fmla="*/ 0 h 9"/>
                  <a:gd name="T10" fmla="*/ 240771 w 30"/>
                  <a:gd name="T11" fmla="*/ 0 h 9"/>
                  <a:gd name="T12" fmla="*/ 277813 w 30"/>
                  <a:gd name="T13" fmla="*/ 46743 h 9"/>
                  <a:gd name="T14" fmla="*/ 277813 w 30"/>
                  <a:gd name="T15" fmla="*/ 46743 h 9"/>
                  <a:gd name="T16" fmla="*/ 240771 w 30"/>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9">
                    <a:moveTo>
                      <a:pt x="26" y="9"/>
                    </a:moveTo>
                    <a:cubicBezTo>
                      <a:pt x="4" y="9"/>
                      <a:pt x="4" y="9"/>
                      <a:pt x="4" y="9"/>
                    </a:cubicBezTo>
                    <a:cubicBezTo>
                      <a:pt x="2" y="9"/>
                      <a:pt x="0" y="7"/>
                      <a:pt x="0" y="5"/>
                    </a:cubicBezTo>
                    <a:cubicBezTo>
                      <a:pt x="0" y="5"/>
                      <a:pt x="0" y="5"/>
                      <a:pt x="0" y="5"/>
                    </a:cubicBezTo>
                    <a:cubicBezTo>
                      <a:pt x="0" y="2"/>
                      <a:pt x="2" y="0"/>
                      <a:pt x="4" y="0"/>
                    </a:cubicBezTo>
                    <a:cubicBezTo>
                      <a:pt x="26" y="0"/>
                      <a:pt x="26" y="0"/>
                      <a:pt x="26" y="0"/>
                    </a:cubicBezTo>
                    <a:cubicBezTo>
                      <a:pt x="28" y="0"/>
                      <a:pt x="30" y="2"/>
                      <a:pt x="30" y="5"/>
                    </a:cubicBezTo>
                    <a:cubicBezTo>
                      <a:pt x="30" y="5"/>
                      <a:pt x="30" y="5"/>
                      <a:pt x="30" y="5"/>
                    </a:cubicBezTo>
                    <a:cubicBezTo>
                      <a:pt x="30" y="7"/>
                      <a:pt x="28" y="9"/>
                      <a:pt x="26"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0" name="Freeform 83">
                <a:extLst>
                  <a:ext uri="{FF2B5EF4-FFF2-40B4-BE49-F238E27FC236}">
                    <a16:creationId xmlns:a16="http://schemas.microsoft.com/office/drawing/2014/main" id="{B5C14B19-4B5B-FEF8-7EC4-6AEB25C2756B}"/>
                  </a:ext>
                </a:extLst>
              </p:cNvPr>
              <p:cNvSpPr>
                <a:spLocks/>
              </p:cNvSpPr>
              <p:nvPr/>
            </p:nvSpPr>
            <p:spPr bwMode="auto">
              <a:xfrm>
                <a:off x="7566025" y="4689475"/>
                <a:ext cx="387350" cy="84138"/>
              </a:xfrm>
              <a:custGeom>
                <a:avLst/>
                <a:gdLst>
                  <a:gd name="T0" fmla="*/ 341237 w 42"/>
                  <a:gd name="T1" fmla="*/ 84138 h 9"/>
                  <a:gd name="T2" fmla="*/ 36890 w 42"/>
                  <a:gd name="T3" fmla="*/ 84138 h 9"/>
                  <a:gd name="T4" fmla="*/ 0 w 42"/>
                  <a:gd name="T5" fmla="*/ 46743 h 9"/>
                  <a:gd name="T6" fmla="*/ 0 w 42"/>
                  <a:gd name="T7" fmla="*/ 46743 h 9"/>
                  <a:gd name="T8" fmla="*/ 36890 w 42"/>
                  <a:gd name="T9" fmla="*/ 0 h 9"/>
                  <a:gd name="T10" fmla="*/ 341237 w 42"/>
                  <a:gd name="T11" fmla="*/ 0 h 9"/>
                  <a:gd name="T12" fmla="*/ 387350 w 42"/>
                  <a:gd name="T13" fmla="*/ 46743 h 9"/>
                  <a:gd name="T14" fmla="*/ 387350 w 42"/>
                  <a:gd name="T15" fmla="*/ 46743 h 9"/>
                  <a:gd name="T16" fmla="*/ 341237 w 42"/>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9">
                    <a:moveTo>
                      <a:pt x="37" y="9"/>
                    </a:moveTo>
                    <a:cubicBezTo>
                      <a:pt x="4" y="9"/>
                      <a:pt x="4" y="9"/>
                      <a:pt x="4" y="9"/>
                    </a:cubicBezTo>
                    <a:cubicBezTo>
                      <a:pt x="2" y="9"/>
                      <a:pt x="0" y="7"/>
                      <a:pt x="0" y="5"/>
                    </a:cubicBezTo>
                    <a:cubicBezTo>
                      <a:pt x="0" y="5"/>
                      <a:pt x="0" y="5"/>
                      <a:pt x="0" y="5"/>
                    </a:cubicBezTo>
                    <a:cubicBezTo>
                      <a:pt x="0" y="2"/>
                      <a:pt x="2" y="0"/>
                      <a:pt x="4" y="0"/>
                    </a:cubicBezTo>
                    <a:cubicBezTo>
                      <a:pt x="37" y="0"/>
                      <a:pt x="37" y="0"/>
                      <a:pt x="37" y="0"/>
                    </a:cubicBezTo>
                    <a:cubicBezTo>
                      <a:pt x="40" y="0"/>
                      <a:pt x="42" y="2"/>
                      <a:pt x="42" y="5"/>
                    </a:cubicBezTo>
                    <a:cubicBezTo>
                      <a:pt x="42" y="5"/>
                      <a:pt x="42" y="5"/>
                      <a:pt x="42" y="5"/>
                    </a:cubicBezTo>
                    <a:cubicBezTo>
                      <a:pt x="42" y="7"/>
                      <a:pt x="40" y="9"/>
                      <a:pt x="37"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1" name="Freeform 84">
                <a:extLst>
                  <a:ext uri="{FF2B5EF4-FFF2-40B4-BE49-F238E27FC236}">
                    <a16:creationId xmlns:a16="http://schemas.microsoft.com/office/drawing/2014/main" id="{4B2CC2A8-5BA9-B006-FCEF-DA8E49A7AE30}"/>
                  </a:ext>
                </a:extLst>
              </p:cNvPr>
              <p:cNvSpPr>
                <a:spLocks/>
              </p:cNvSpPr>
              <p:nvPr/>
            </p:nvSpPr>
            <p:spPr bwMode="auto">
              <a:xfrm>
                <a:off x="8923338" y="3856038"/>
                <a:ext cx="1063625" cy="82550"/>
              </a:xfrm>
              <a:custGeom>
                <a:avLst/>
                <a:gdLst>
                  <a:gd name="T0" fmla="*/ 1017380 w 115"/>
                  <a:gd name="T1" fmla="*/ 82550 h 9"/>
                  <a:gd name="T2" fmla="*/ 36996 w 115"/>
                  <a:gd name="T3" fmla="*/ 82550 h 9"/>
                  <a:gd name="T4" fmla="*/ 0 w 115"/>
                  <a:gd name="T5" fmla="*/ 45861 h 9"/>
                  <a:gd name="T6" fmla="*/ 0 w 115"/>
                  <a:gd name="T7" fmla="*/ 45861 h 9"/>
                  <a:gd name="T8" fmla="*/ 36996 w 115"/>
                  <a:gd name="T9" fmla="*/ 0 h 9"/>
                  <a:gd name="T10" fmla="*/ 1017380 w 115"/>
                  <a:gd name="T11" fmla="*/ 0 h 9"/>
                  <a:gd name="T12" fmla="*/ 1063625 w 115"/>
                  <a:gd name="T13" fmla="*/ 45861 h 9"/>
                  <a:gd name="T14" fmla="*/ 1063625 w 115"/>
                  <a:gd name="T15" fmla="*/ 45861 h 9"/>
                  <a:gd name="T16" fmla="*/ 1017380 w 115"/>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5" h="9">
                    <a:moveTo>
                      <a:pt x="110" y="9"/>
                    </a:moveTo>
                    <a:cubicBezTo>
                      <a:pt x="4" y="9"/>
                      <a:pt x="4" y="9"/>
                      <a:pt x="4" y="9"/>
                    </a:cubicBezTo>
                    <a:cubicBezTo>
                      <a:pt x="2" y="9"/>
                      <a:pt x="0" y="7"/>
                      <a:pt x="0" y="5"/>
                    </a:cubicBezTo>
                    <a:cubicBezTo>
                      <a:pt x="0" y="5"/>
                      <a:pt x="0" y="5"/>
                      <a:pt x="0" y="5"/>
                    </a:cubicBezTo>
                    <a:cubicBezTo>
                      <a:pt x="0" y="2"/>
                      <a:pt x="2" y="0"/>
                      <a:pt x="4" y="0"/>
                    </a:cubicBezTo>
                    <a:cubicBezTo>
                      <a:pt x="110" y="0"/>
                      <a:pt x="110" y="0"/>
                      <a:pt x="110" y="0"/>
                    </a:cubicBezTo>
                    <a:cubicBezTo>
                      <a:pt x="113" y="0"/>
                      <a:pt x="115" y="2"/>
                      <a:pt x="115" y="5"/>
                    </a:cubicBezTo>
                    <a:cubicBezTo>
                      <a:pt x="115" y="5"/>
                      <a:pt x="115" y="5"/>
                      <a:pt x="115" y="5"/>
                    </a:cubicBezTo>
                    <a:cubicBezTo>
                      <a:pt x="115" y="7"/>
                      <a:pt x="113" y="9"/>
                      <a:pt x="110"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2" name="Freeform 85">
                <a:extLst>
                  <a:ext uri="{FF2B5EF4-FFF2-40B4-BE49-F238E27FC236}">
                    <a16:creationId xmlns:a16="http://schemas.microsoft.com/office/drawing/2014/main" id="{BDEB76AA-AEC1-2A76-116E-855C5E3B9D94}"/>
                  </a:ext>
                </a:extLst>
              </p:cNvPr>
              <p:cNvSpPr>
                <a:spLocks/>
              </p:cNvSpPr>
              <p:nvPr/>
            </p:nvSpPr>
            <p:spPr bwMode="auto">
              <a:xfrm>
                <a:off x="8923338" y="4022725"/>
                <a:ext cx="647700" cy="82550"/>
              </a:xfrm>
              <a:custGeom>
                <a:avLst/>
                <a:gdLst>
                  <a:gd name="T0" fmla="*/ 610689 w 70"/>
                  <a:gd name="T1" fmla="*/ 82550 h 9"/>
                  <a:gd name="T2" fmla="*/ 37011 w 70"/>
                  <a:gd name="T3" fmla="*/ 82550 h 9"/>
                  <a:gd name="T4" fmla="*/ 0 w 70"/>
                  <a:gd name="T5" fmla="*/ 45861 h 9"/>
                  <a:gd name="T6" fmla="*/ 0 w 70"/>
                  <a:gd name="T7" fmla="*/ 45861 h 9"/>
                  <a:gd name="T8" fmla="*/ 37011 w 70"/>
                  <a:gd name="T9" fmla="*/ 0 h 9"/>
                  <a:gd name="T10" fmla="*/ 610689 w 70"/>
                  <a:gd name="T11" fmla="*/ 0 h 9"/>
                  <a:gd name="T12" fmla="*/ 647700 w 70"/>
                  <a:gd name="T13" fmla="*/ 45861 h 9"/>
                  <a:gd name="T14" fmla="*/ 647700 w 70"/>
                  <a:gd name="T15" fmla="*/ 45861 h 9"/>
                  <a:gd name="T16" fmla="*/ 610689 w 70"/>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9">
                    <a:moveTo>
                      <a:pt x="66" y="9"/>
                    </a:moveTo>
                    <a:cubicBezTo>
                      <a:pt x="4" y="9"/>
                      <a:pt x="4" y="9"/>
                      <a:pt x="4" y="9"/>
                    </a:cubicBezTo>
                    <a:cubicBezTo>
                      <a:pt x="2" y="9"/>
                      <a:pt x="0" y="7"/>
                      <a:pt x="0" y="5"/>
                    </a:cubicBezTo>
                    <a:cubicBezTo>
                      <a:pt x="0" y="5"/>
                      <a:pt x="0" y="5"/>
                      <a:pt x="0" y="5"/>
                    </a:cubicBezTo>
                    <a:cubicBezTo>
                      <a:pt x="0" y="2"/>
                      <a:pt x="2" y="0"/>
                      <a:pt x="4" y="0"/>
                    </a:cubicBezTo>
                    <a:cubicBezTo>
                      <a:pt x="66" y="0"/>
                      <a:pt x="66" y="0"/>
                      <a:pt x="66" y="0"/>
                    </a:cubicBezTo>
                    <a:cubicBezTo>
                      <a:pt x="68" y="0"/>
                      <a:pt x="70" y="2"/>
                      <a:pt x="70" y="5"/>
                    </a:cubicBezTo>
                    <a:cubicBezTo>
                      <a:pt x="70" y="5"/>
                      <a:pt x="70" y="5"/>
                      <a:pt x="70" y="5"/>
                    </a:cubicBezTo>
                    <a:cubicBezTo>
                      <a:pt x="70" y="7"/>
                      <a:pt x="68" y="9"/>
                      <a:pt x="66"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3" name="Freeform 86">
                <a:extLst>
                  <a:ext uri="{FF2B5EF4-FFF2-40B4-BE49-F238E27FC236}">
                    <a16:creationId xmlns:a16="http://schemas.microsoft.com/office/drawing/2014/main" id="{AAA7FDA8-610E-FD2C-90A1-2F1ED8B98855}"/>
                  </a:ext>
                </a:extLst>
              </p:cNvPr>
              <p:cNvSpPr>
                <a:spLocks/>
              </p:cNvSpPr>
              <p:nvPr/>
            </p:nvSpPr>
            <p:spPr bwMode="auto">
              <a:xfrm>
                <a:off x="9653588" y="4022725"/>
                <a:ext cx="333375" cy="82550"/>
              </a:xfrm>
              <a:custGeom>
                <a:avLst/>
                <a:gdLst>
                  <a:gd name="T0" fmla="*/ 287073 w 36"/>
                  <a:gd name="T1" fmla="*/ 82550 h 9"/>
                  <a:gd name="T2" fmla="*/ 46302 w 36"/>
                  <a:gd name="T3" fmla="*/ 82550 h 9"/>
                  <a:gd name="T4" fmla="*/ 0 w 36"/>
                  <a:gd name="T5" fmla="*/ 45861 h 9"/>
                  <a:gd name="T6" fmla="*/ 0 w 36"/>
                  <a:gd name="T7" fmla="*/ 45861 h 9"/>
                  <a:gd name="T8" fmla="*/ 46302 w 36"/>
                  <a:gd name="T9" fmla="*/ 0 h 9"/>
                  <a:gd name="T10" fmla="*/ 287073 w 36"/>
                  <a:gd name="T11" fmla="*/ 0 h 9"/>
                  <a:gd name="T12" fmla="*/ 333375 w 36"/>
                  <a:gd name="T13" fmla="*/ 45861 h 9"/>
                  <a:gd name="T14" fmla="*/ 333375 w 36"/>
                  <a:gd name="T15" fmla="*/ 45861 h 9"/>
                  <a:gd name="T16" fmla="*/ 287073 w 36"/>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9">
                    <a:moveTo>
                      <a:pt x="31" y="9"/>
                    </a:moveTo>
                    <a:cubicBezTo>
                      <a:pt x="5" y="9"/>
                      <a:pt x="5" y="9"/>
                      <a:pt x="5" y="9"/>
                    </a:cubicBezTo>
                    <a:cubicBezTo>
                      <a:pt x="2" y="9"/>
                      <a:pt x="0" y="7"/>
                      <a:pt x="0" y="5"/>
                    </a:cubicBezTo>
                    <a:cubicBezTo>
                      <a:pt x="0" y="5"/>
                      <a:pt x="0" y="5"/>
                      <a:pt x="0" y="5"/>
                    </a:cubicBezTo>
                    <a:cubicBezTo>
                      <a:pt x="0" y="2"/>
                      <a:pt x="2" y="0"/>
                      <a:pt x="5" y="0"/>
                    </a:cubicBezTo>
                    <a:cubicBezTo>
                      <a:pt x="31" y="0"/>
                      <a:pt x="31" y="0"/>
                      <a:pt x="31" y="0"/>
                    </a:cubicBezTo>
                    <a:cubicBezTo>
                      <a:pt x="34" y="0"/>
                      <a:pt x="36" y="2"/>
                      <a:pt x="36" y="5"/>
                    </a:cubicBezTo>
                    <a:cubicBezTo>
                      <a:pt x="36" y="5"/>
                      <a:pt x="36" y="5"/>
                      <a:pt x="36" y="5"/>
                    </a:cubicBezTo>
                    <a:cubicBezTo>
                      <a:pt x="36" y="7"/>
                      <a:pt x="34" y="9"/>
                      <a:pt x="31"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4" name="Freeform 87">
                <a:extLst>
                  <a:ext uri="{FF2B5EF4-FFF2-40B4-BE49-F238E27FC236}">
                    <a16:creationId xmlns:a16="http://schemas.microsoft.com/office/drawing/2014/main" id="{E77A5B21-0221-55D9-72BC-2D0C9FFB0BB9}"/>
                  </a:ext>
                </a:extLst>
              </p:cNvPr>
              <p:cNvSpPr>
                <a:spLocks/>
              </p:cNvSpPr>
              <p:nvPr/>
            </p:nvSpPr>
            <p:spPr bwMode="auto">
              <a:xfrm>
                <a:off x="8923338" y="4189413"/>
                <a:ext cx="1063625" cy="82550"/>
              </a:xfrm>
              <a:custGeom>
                <a:avLst/>
                <a:gdLst>
                  <a:gd name="T0" fmla="*/ 1017380 w 115"/>
                  <a:gd name="T1" fmla="*/ 82550 h 9"/>
                  <a:gd name="T2" fmla="*/ 36996 w 115"/>
                  <a:gd name="T3" fmla="*/ 82550 h 9"/>
                  <a:gd name="T4" fmla="*/ 0 w 115"/>
                  <a:gd name="T5" fmla="*/ 45861 h 9"/>
                  <a:gd name="T6" fmla="*/ 0 w 115"/>
                  <a:gd name="T7" fmla="*/ 45861 h 9"/>
                  <a:gd name="T8" fmla="*/ 36996 w 115"/>
                  <a:gd name="T9" fmla="*/ 0 h 9"/>
                  <a:gd name="T10" fmla="*/ 1017380 w 115"/>
                  <a:gd name="T11" fmla="*/ 0 h 9"/>
                  <a:gd name="T12" fmla="*/ 1063625 w 115"/>
                  <a:gd name="T13" fmla="*/ 45861 h 9"/>
                  <a:gd name="T14" fmla="*/ 1063625 w 115"/>
                  <a:gd name="T15" fmla="*/ 45861 h 9"/>
                  <a:gd name="T16" fmla="*/ 1017380 w 115"/>
                  <a:gd name="T17" fmla="*/ 8255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5" h="9">
                    <a:moveTo>
                      <a:pt x="110" y="9"/>
                    </a:moveTo>
                    <a:cubicBezTo>
                      <a:pt x="4" y="9"/>
                      <a:pt x="4" y="9"/>
                      <a:pt x="4" y="9"/>
                    </a:cubicBezTo>
                    <a:cubicBezTo>
                      <a:pt x="2" y="9"/>
                      <a:pt x="0" y="7"/>
                      <a:pt x="0" y="5"/>
                    </a:cubicBezTo>
                    <a:cubicBezTo>
                      <a:pt x="0" y="5"/>
                      <a:pt x="0" y="5"/>
                      <a:pt x="0" y="5"/>
                    </a:cubicBezTo>
                    <a:cubicBezTo>
                      <a:pt x="0" y="2"/>
                      <a:pt x="2" y="0"/>
                      <a:pt x="4" y="0"/>
                    </a:cubicBezTo>
                    <a:cubicBezTo>
                      <a:pt x="110" y="0"/>
                      <a:pt x="110" y="0"/>
                      <a:pt x="110" y="0"/>
                    </a:cubicBezTo>
                    <a:cubicBezTo>
                      <a:pt x="113" y="0"/>
                      <a:pt x="115" y="2"/>
                      <a:pt x="115" y="5"/>
                    </a:cubicBezTo>
                    <a:cubicBezTo>
                      <a:pt x="115" y="5"/>
                      <a:pt x="115" y="5"/>
                      <a:pt x="115" y="5"/>
                    </a:cubicBezTo>
                    <a:cubicBezTo>
                      <a:pt x="115" y="7"/>
                      <a:pt x="113" y="9"/>
                      <a:pt x="110"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5" name="Freeform 88">
                <a:extLst>
                  <a:ext uri="{FF2B5EF4-FFF2-40B4-BE49-F238E27FC236}">
                    <a16:creationId xmlns:a16="http://schemas.microsoft.com/office/drawing/2014/main" id="{2491B87C-9F49-6E97-84D7-98A3EB8B9126}"/>
                  </a:ext>
                </a:extLst>
              </p:cNvPr>
              <p:cNvSpPr>
                <a:spLocks/>
              </p:cNvSpPr>
              <p:nvPr/>
            </p:nvSpPr>
            <p:spPr bwMode="auto">
              <a:xfrm>
                <a:off x="9331325" y="4356100"/>
                <a:ext cx="655638" cy="84138"/>
              </a:xfrm>
              <a:custGeom>
                <a:avLst/>
                <a:gdLst>
                  <a:gd name="T0" fmla="*/ 609466 w 71"/>
                  <a:gd name="T1" fmla="*/ 84138 h 9"/>
                  <a:gd name="T2" fmla="*/ 46172 w 71"/>
                  <a:gd name="T3" fmla="*/ 84138 h 9"/>
                  <a:gd name="T4" fmla="*/ 0 w 71"/>
                  <a:gd name="T5" fmla="*/ 46743 h 9"/>
                  <a:gd name="T6" fmla="*/ 0 w 71"/>
                  <a:gd name="T7" fmla="*/ 46743 h 9"/>
                  <a:gd name="T8" fmla="*/ 46172 w 71"/>
                  <a:gd name="T9" fmla="*/ 0 h 9"/>
                  <a:gd name="T10" fmla="*/ 609466 w 71"/>
                  <a:gd name="T11" fmla="*/ 0 h 9"/>
                  <a:gd name="T12" fmla="*/ 655638 w 71"/>
                  <a:gd name="T13" fmla="*/ 46743 h 9"/>
                  <a:gd name="T14" fmla="*/ 655638 w 71"/>
                  <a:gd name="T15" fmla="*/ 46743 h 9"/>
                  <a:gd name="T16" fmla="*/ 609466 w 71"/>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1" h="9">
                    <a:moveTo>
                      <a:pt x="66" y="9"/>
                    </a:moveTo>
                    <a:cubicBezTo>
                      <a:pt x="5" y="9"/>
                      <a:pt x="5" y="9"/>
                      <a:pt x="5" y="9"/>
                    </a:cubicBezTo>
                    <a:cubicBezTo>
                      <a:pt x="2" y="9"/>
                      <a:pt x="0" y="7"/>
                      <a:pt x="0" y="5"/>
                    </a:cubicBezTo>
                    <a:cubicBezTo>
                      <a:pt x="0" y="5"/>
                      <a:pt x="0" y="5"/>
                      <a:pt x="0" y="5"/>
                    </a:cubicBezTo>
                    <a:cubicBezTo>
                      <a:pt x="0" y="2"/>
                      <a:pt x="2" y="0"/>
                      <a:pt x="5" y="0"/>
                    </a:cubicBezTo>
                    <a:cubicBezTo>
                      <a:pt x="66" y="0"/>
                      <a:pt x="66" y="0"/>
                      <a:pt x="66" y="0"/>
                    </a:cubicBezTo>
                    <a:cubicBezTo>
                      <a:pt x="69" y="0"/>
                      <a:pt x="71" y="2"/>
                      <a:pt x="71" y="5"/>
                    </a:cubicBezTo>
                    <a:cubicBezTo>
                      <a:pt x="71" y="5"/>
                      <a:pt x="71" y="5"/>
                      <a:pt x="71" y="5"/>
                    </a:cubicBezTo>
                    <a:cubicBezTo>
                      <a:pt x="71" y="7"/>
                      <a:pt x="69" y="9"/>
                      <a:pt x="66"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6" name="Freeform 89">
                <a:extLst>
                  <a:ext uri="{FF2B5EF4-FFF2-40B4-BE49-F238E27FC236}">
                    <a16:creationId xmlns:a16="http://schemas.microsoft.com/office/drawing/2014/main" id="{4764736F-69F2-2027-E1AE-0A877A9C9C8D}"/>
                  </a:ext>
                </a:extLst>
              </p:cNvPr>
              <p:cNvSpPr>
                <a:spLocks/>
              </p:cNvSpPr>
              <p:nvPr/>
            </p:nvSpPr>
            <p:spPr bwMode="auto">
              <a:xfrm>
                <a:off x="8923338" y="4356100"/>
                <a:ext cx="323850" cy="84138"/>
              </a:xfrm>
              <a:custGeom>
                <a:avLst/>
                <a:gdLst>
                  <a:gd name="T0" fmla="*/ 286839 w 35"/>
                  <a:gd name="T1" fmla="*/ 84138 h 9"/>
                  <a:gd name="T2" fmla="*/ 37011 w 35"/>
                  <a:gd name="T3" fmla="*/ 84138 h 9"/>
                  <a:gd name="T4" fmla="*/ 0 w 35"/>
                  <a:gd name="T5" fmla="*/ 46743 h 9"/>
                  <a:gd name="T6" fmla="*/ 0 w 35"/>
                  <a:gd name="T7" fmla="*/ 46743 h 9"/>
                  <a:gd name="T8" fmla="*/ 37011 w 35"/>
                  <a:gd name="T9" fmla="*/ 0 h 9"/>
                  <a:gd name="T10" fmla="*/ 286839 w 35"/>
                  <a:gd name="T11" fmla="*/ 0 h 9"/>
                  <a:gd name="T12" fmla="*/ 323850 w 35"/>
                  <a:gd name="T13" fmla="*/ 46743 h 9"/>
                  <a:gd name="T14" fmla="*/ 323850 w 35"/>
                  <a:gd name="T15" fmla="*/ 46743 h 9"/>
                  <a:gd name="T16" fmla="*/ 286839 w 35"/>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 h="9">
                    <a:moveTo>
                      <a:pt x="31" y="9"/>
                    </a:moveTo>
                    <a:cubicBezTo>
                      <a:pt x="4" y="9"/>
                      <a:pt x="4" y="9"/>
                      <a:pt x="4" y="9"/>
                    </a:cubicBezTo>
                    <a:cubicBezTo>
                      <a:pt x="2" y="9"/>
                      <a:pt x="0" y="7"/>
                      <a:pt x="0" y="5"/>
                    </a:cubicBezTo>
                    <a:cubicBezTo>
                      <a:pt x="0" y="5"/>
                      <a:pt x="0" y="5"/>
                      <a:pt x="0" y="5"/>
                    </a:cubicBezTo>
                    <a:cubicBezTo>
                      <a:pt x="0" y="2"/>
                      <a:pt x="2" y="0"/>
                      <a:pt x="4" y="0"/>
                    </a:cubicBezTo>
                    <a:cubicBezTo>
                      <a:pt x="31" y="0"/>
                      <a:pt x="31" y="0"/>
                      <a:pt x="31" y="0"/>
                    </a:cubicBezTo>
                    <a:cubicBezTo>
                      <a:pt x="33" y="0"/>
                      <a:pt x="35" y="2"/>
                      <a:pt x="35" y="5"/>
                    </a:cubicBezTo>
                    <a:cubicBezTo>
                      <a:pt x="35" y="5"/>
                      <a:pt x="35" y="5"/>
                      <a:pt x="35" y="5"/>
                    </a:cubicBezTo>
                    <a:cubicBezTo>
                      <a:pt x="35" y="7"/>
                      <a:pt x="33" y="9"/>
                      <a:pt x="31"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7" name="Freeform 90">
                <a:extLst>
                  <a:ext uri="{FF2B5EF4-FFF2-40B4-BE49-F238E27FC236}">
                    <a16:creationId xmlns:a16="http://schemas.microsoft.com/office/drawing/2014/main" id="{B60A7DEA-2AC4-C745-8EDA-68C5DFE68EC6}"/>
                  </a:ext>
                </a:extLst>
              </p:cNvPr>
              <p:cNvSpPr>
                <a:spLocks/>
              </p:cNvSpPr>
              <p:nvPr/>
            </p:nvSpPr>
            <p:spPr bwMode="auto">
              <a:xfrm>
                <a:off x="8923338" y="4532313"/>
                <a:ext cx="1063625" cy="74612"/>
              </a:xfrm>
              <a:custGeom>
                <a:avLst/>
                <a:gdLst>
                  <a:gd name="T0" fmla="*/ 1017380 w 115"/>
                  <a:gd name="T1" fmla="*/ 74613 h 8"/>
                  <a:gd name="T2" fmla="*/ 36996 w 115"/>
                  <a:gd name="T3" fmla="*/ 74613 h 8"/>
                  <a:gd name="T4" fmla="*/ 0 w 115"/>
                  <a:gd name="T5" fmla="*/ 37307 h 8"/>
                  <a:gd name="T6" fmla="*/ 0 w 115"/>
                  <a:gd name="T7" fmla="*/ 37307 h 8"/>
                  <a:gd name="T8" fmla="*/ 36996 w 115"/>
                  <a:gd name="T9" fmla="*/ 0 h 8"/>
                  <a:gd name="T10" fmla="*/ 1017380 w 115"/>
                  <a:gd name="T11" fmla="*/ 0 h 8"/>
                  <a:gd name="T12" fmla="*/ 1063625 w 115"/>
                  <a:gd name="T13" fmla="*/ 37307 h 8"/>
                  <a:gd name="T14" fmla="*/ 1063625 w 115"/>
                  <a:gd name="T15" fmla="*/ 37307 h 8"/>
                  <a:gd name="T16" fmla="*/ 1017380 w 115"/>
                  <a:gd name="T17" fmla="*/ 7461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5" h="8">
                    <a:moveTo>
                      <a:pt x="110" y="8"/>
                    </a:moveTo>
                    <a:cubicBezTo>
                      <a:pt x="4" y="8"/>
                      <a:pt x="4" y="8"/>
                      <a:pt x="4" y="8"/>
                    </a:cubicBezTo>
                    <a:cubicBezTo>
                      <a:pt x="2" y="8"/>
                      <a:pt x="0" y="6"/>
                      <a:pt x="0" y="4"/>
                    </a:cubicBezTo>
                    <a:cubicBezTo>
                      <a:pt x="0" y="4"/>
                      <a:pt x="0" y="4"/>
                      <a:pt x="0" y="4"/>
                    </a:cubicBezTo>
                    <a:cubicBezTo>
                      <a:pt x="0" y="2"/>
                      <a:pt x="2" y="0"/>
                      <a:pt x="4" y="0"/>
                    </a:cubicBezTo>
                    <a:cubicBezTo>
                      <a:pt x="110" y="0"/>
                      <a:pt x="110" y="0"/>
                      <a:pt x="110" y="0"/>
                    </a:cubicBezTo>
                    <a:cubicBezTo>
                      <a:pt x="113" y="0"/>
                      <a:pt x="115" y="2"/>
                      <a:pt x="115" y="4"/>
                    </a:cubicBezTo>
                    <a:cubicBezTo>
                      <a:pt x="115" y="4"/>
                      <a:pt x="115" y="4"/>
                      <a:pt x="115" y="4"/>
                    </a:cubicBezTo>
                    <a:cubicBezTo>
                      <a:pt x="115" y="6"/>
                      <a:pt x="113" y="8"/>
                      <a:pt x="110" y="8"/>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8" name="Freeform 91">
                <a:extLst>
                  <a:ext uri="{FF2B5EF4-FFF2-40B4-BE49-F238E27FC236}">
                    <a16:creationId xmlns:a16="http://schemas.microsoft.com/office/drawing/2014/main" id="{F9620AE1-7B74-7AF2-F721-4B72DD689515}"/>
                  </a:ext>
                </a:extLst>
              </p:cNvPr>
              <p:cNvSpPr>
                <a:spLocks/>
              </p:cNvSpPr>
              <p:nvPr/>
            </p:nvSpPr>
            <p:spPr bwMode="auto">
              <a:xfrm>
                <a:off x="9699625" y="4689475"/>
                <a:ext cx="277813" cy="84138"/>
              </a:xfrm>
              <a:custGeom>
                <a:avLst/>
                <a:gdLst>
                  <a:gd name="T0" fmla="*/ 240771 w 30"/>
                  <a:gd name="T1" fmla="*/ 84138 h 9"/>
                  <a:gd name="T2" fmla="*/ 37042 w 30"/>
                  <a:gd name="T3" fmla="*/ 84138 h 9"/>
                  <a:gd name="T4" fmla="*/ 0 w 30"/>
                  <a:gd name="T5" fmla="*/ 46743 h 9"/>
                  <a:gd name="T6" fmla="*/ 0 w 30"/>
                  <a:gd name="T7" fmla="*/ 46743 h 9"/>
                  <a:gd name="T8" fmla="*/ 37042 w 30"/>
                  <a:gd name="T9" fmla="*/ 0 h 9"/>
                  <a:gd name="T10" fmla="*/ 240771 w 30"/>
                  <a:gd name="T11" fmla="*/ 0 h 9"/>
                  <a:gd name="T12" fmla="*/ 277813 w 30"/>
                  <a:gd name="T13" fmla="*/ 46743 h 9"/>
                  <a:gd name="T14" fmla="*/ 277813 w 30"/>
                  <a:gd name="T15" fmla="*/ 46743 h 9"/>
                  <a:gd name="T16" fmla="*/ 240771 w 30"/>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9">
                    <a:moveTo>
                      <a:pt x="26" y="9"/>
                    </a:moveTo>
                    <a:cubicBezTo>
                      <a:pt x="4" y="9"/>
                      <a:pt x="4" y="9"/>
                      <a:pt x="4" y="9"/>
                    </a:cubicBezTo>
                    <a:cubicBezTo>
                      <a:pt x="2" y="9"/>
                      <a:pt x="0" y="7"/>
                      <a:pt x="0" y="5"/>
                    </a:cubicBezTo>
                    <a:cubicBezTo>
                      <a:pt x="0" y="5"/>
                      <a:pt x="0" y="5"/>
                      <a:pt x="0" y="5"/>
                    </a:cubicBezTo>
                    <a:cubicBezTo>
                      <a:pt x="0" y="2"/>
                      <a:pt x="2" y="0"/>
                      <a:pt x="4" y="0"/>
                    </a:cubicBezTo>
                    <a:cubicBezTo>
                      <a:pt x="26" y="0"/>
                      <a:pt x="26" y="0"/>
                      <a:pt x="26" y="0"/>
                    </a:cubicBezTo>
                    <a:cubicBezTo>
                      <a:pt x="28" y="0"/>
                      <a:pt x="30" y="2"/>
                      <a:pt x="30" y="5"/>
                    </a:cubicBezTo>
                    <a:cubicBezTo>
                      <a:pt x="30" y="5"/>
                      <a:pt x="30" y="5"/>
                      <a:pt x="30" y="5"/>
                    </a:cubicBezTo>
                    <a:cubicBezTo>
                      <a:pt x="30" y="7"/>
                      <a:pt x="28" y="9"/>
                      <a:pt x="26"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09" name="Freeform 92">
                <a:extLst>
                  <a:ext uri="{FF2B5EF4-FFF2-40B4-BE49-F238E27FC236}">
                    <a16:creationId xmlns:a16="http://schemas.microsoft.com/office/drawing/2014/main" id="{22E9B0E8-77C0-5159-6AB7-4C0A9A9C1BC7}"/>
                  </a:ext>
                </a:extLst>
              </p:cNvPr>
              <p:cNvSpPr>
                <a:spLocks/>
              </p:cNvSpPr>
              <p:nvPr/>
            </p:nvSpPr>
            <p:spPr bwMode="auto">
              <a:xfrm>
                <a:off x="9377363" y="4689475"/>
                <a:ext cx="276225" cy="84138"/>
              </a:xfrm>
              <a:custGeom>
                <a:avLst/>
                <a:gdLst>
                  <a:gd name="T0" fmla="*/ 239395 w 30"/>
                  <a:gd name="T1" fmla="*/ 84138 h 9"/>
                  <a:gd name="T2" fmla="*/ 36830 w 30"/>
                  <a:gd name="T3" fmla="*/ 84138 h 9"/>
                  <a:gd name="T4" fmla="*/ 0 w 30"/>
                  <a:gd name="T5" fmla="*/ 46743 h 9"/>
                  <a:gd name="T6" fmla="*/ 0 w 30"/>
                  <a:gd name="T7" fmla="*/ 46743 h 9"/>
                  <a:gd name="T8" fmla="*/ 36830 w 30"/>
                  <a:gd name="T9" fmla="*/ 0 h 9"/>
                  <a:gd name="T10" fmla="*/ 239395 w 30"/>
                  <a:gd name="T11" fmla="*/ 0 h 9"/>
                  <a:gd name="T12" fmla="*/ 276225 w 30"/>
                  <a:gd name="T13" fmla="*/ 46743 h 9"/>
                  <a:gd name="T14" fmla="*/ 276225 w 30"/>
                  <a:gd name="T15" fmla="*/ 46743 h 9"/>
                  <a:gd name="T16" fmla="*/ 239395 w 30"/>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9">
                    <a:moveTo>
                      <a:pt x="26" y="9"/>
                    </a:moveTo>
                    <a:cubicBezTo>
                      <a:pt x="4" y="9"/>
                      <a:pt x="4" y="9"/>
                      <a:pt x="4" y="9"/>
                    </a:cubicBezTo>
                    <a:cubicBezTo>
                      <a:pt x="2" y="9"/>
                      <a:pt x="0" y="7"/>
                      <a:pt x="0" y="5"/>
                    </a:cubicBezTo>
                    <a:cubicBezTo>
                      <a:pt x="0" y="5"/>
                      <a:pt x="0" y="5"/>
                      <a:pt x="0" y="5"/>
                    </a:cubicBezTo>
                    <a:cubicBezTo>
                      <a:pt x="0" y="2"/>
                      <a:pt x="2" y="0"/>
                      <a:pt x="4" y="0"/>
                    </a:cubicBezTo>
                    <a:cubicBezTo>
                      <a:pt x="26" y="0"/>
                      <a:pt x="26" y="0"/>
                      <a:pt x="26" y="0"/>
                    </a:cubicBezTo>
                    <a:cubicBezTo>
                      <a:pt x="28" y="0"/>
                      <a:pt x="30" y="2"/>
                      <a:pt x="30" y="5"/>
                    </a:cubicBezTo>
                    <a:cubicBezTo>
                      <a:pt x="30" y="5"/>
                      <a:pt x="30" y="5"/>
                      <a:pt x="30" y="5"/>
                    </a:cubicBezTo>
                    <a:cubicBezTo>
                      <a:pt x="30" y="7"/>
                      <a:pt x="28" y="9"/>
                      <a:pt x="26"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10" name="Freeform 93">
                <a:extLst>
                  <a:ext uri="{FF2B5EF4-FFF2-40B4-BE49-F238E27FC236}">
                    <a16:creationId xmlns:a16="http://schemas.microsoft.com/office/drawing/2014/main" id="{F28EB207-5270-0BB5-F326-013F8801E70A}"/>
                  </a:ext>
                </a:extLst>
              </p:cNvPr>
              <p:cNvSpPr>
                <a:spLocks/>
              </p:cNvSpPr>
              <p:nvPr/>
            </p:nvSpPr>
            <p:spPr bwMode="auto">
              <a:xfrm>
                <a:off x="8923338" y="4689475"/>
                <a:ext cx="388937" cy="84138"/>
              </a:xfrm>
              <a:custGeom>
                <a:avLst/>
                <a:gdLst>
                  <a:gd name="T0" fmla="*/ 342636 w 42"/>
                  <a:gd name="T1" fmla="*/ 84138 h 9"/>
                  <a:gd name="T2" fmla="*/ 37042 w 42"/>
                  <a:gd name="T3" fmla="*/ 84138 h 9"/>
                  <a:gd name="T4" fmla="*/ 0 w 42"/>
                  <a:gd name="T5" fmla="*/ 46743 h 9"/>
                  <a:gd name="T6" fmla="*/ 0 w 42"/>
                  <a:gd name="T7" fmla="*/ 46743 h 9"/>
                  <a:gd name="T8" fmla="*/ 37042 w 42"/>
                  <a:gd name="T9" fmla="*/ 0 h 9"/>
                  <a:gd name="T10" fmla="*/ 342636 w 42"/>
                  <a:gd name="T11" fmla="*/ 0 h 9"/>
                  <a:gd name="T12" fmla="*/ 388938 w 42"/>
                  <a:gd name="T13" fmla="*/ 46743 h 9"/>
                  <a:gd name="T14" fmla="*/ 388938 w 42"/>
                  <a:gd name="T15" fmla="*/ 46743 h 9"/>
                  <a:gd name="T16" fmla="*/ 342636 w 42"/>
                  <a:gd name="T17" fmla="*/ 841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9">
                    <a:moveTo>
                      <a:pt x="37" y="9"/>
                    </a:moveTo>
                    <a:cubicBezTo>
                      <a:pt x="4" y="9"/>
                      <a:pt x="4" y="9"/>
                      <a:pt x="4" y="9"/>
                    </a:cubicBezTo>
                    <a:cubicBezTo>
                      <a:pt x="2" y="9"/>
                      <a:pt x="0" y="7"/>
                      <a:pt x="0" y="5"/>
                    </a:cubicBezTo>
                    <a:cubicBezTo>
                      <a:pt x="0" y="5"/>
                      <a:pt x="0" y="5"/>
                      <a:pt x="0" y="5"/>
                    </a:cubicBezTo>
                    <a:cubicBezTo>
                      <a:pt x="0" y="2"/>
                      <a:pt x="2" y="0"/>
                      <a:pt x="4" y="0"/>
                    </a:cubicBezTo>
                    <a:cubicBezTo>
                      <a:pt x="37" y="0"/>
                      <a:pt x="37" y="0"/>
                      <a:pt x="37" y="0"/>
                    </a:cubicBezTo>
                    <a:cubicBezTo>
                      <a:pt x="40" y="0"/>
                      <a:pt x="42" y="2"/>
                      <a:pt x="42" y="5"/>
                    </a:cubicBezTo>
                    <a:cubicBezTo>
                      <a:pt x="42" y="5"/>
                      <a:pt x="42" y="5"/>
                      <a:pt x="42" y="5"/>
                    </a:cubicBezTo>
                    <a:cubicBezTo>
                      <a:pt x="42" y="7"/>
                      <a:pt x="40" y="9"/>
                      <a:pt x="37" y="9"/>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11" name="Freeform 94">
                <a:extLst>
                  <a:ext uri="{FF2B5EF4-FFF2-40B4-BE49-F238E27FC236}">
                    <a16:creationId xmlns:a16="http://schemas.microsoft.com/office/drawing/2014/main" id="{783BF79C-5595-FDA5-F411-3595CBEBF882}"/>
                  </a:ext>
                </a:extLst>
              </p:cNvPr>
              <p:cNvSpPr>
                <a:spLocks/>
              </p:cNvSpPr>
              <p:nvPr/>
            </p:nvSpPr>
            <p:spPr bwMode="auto">
              <a:xfrm>
                <a:off x="7566025" y="3429000"/>
                <a:ext cx="1422400" cy="222250"/>
              </a:xfrm>
              <a:custGeom>
                <a:avLst/>
                <a:gdLst>
                  <a:gd name="T0" fmla="*/ 1311564 w 154"/>
                  <a:gd name="T1" fmla="*/ 222250 h 24"/>
                  <a:gd name="T2" fmla="*/ 120073 w 154"/>
                  <a:gd name="T3" fmla="*/ 222250 h 24"/>
                  <a:gd name="T4" fmla="*/ 0 w 154"/>
                  <a:gd name="T5" fmla="*/ 111125 h 24"/>
                  <a:gd name="T6" fmla="*/ 0 w 154"/>
                  <a:gd name="T7" fmla="*/ 111125 h 24"/>
                  <a:gd name="T8" fmla="*/ 120073 w 154"/>
                  <a:gd name="T9" fmla="*/ 0 h 24"/>
                  <a:gd name="T10" fmla="*/ 1311564 w 154"/>
                  <a:gd name="T11" fmla="*/ 0 h 24"/>
                  <a:gd name="T12" fmla="*/ 1422400 w 154"/>
                  <a:gd name="T13" fmla="*/ 111125 h 24"/>
                  <a:gd name="T14" fmla="*/ 1422400 w 154"/>
                  <a:gd name="T15" fmla="*/ 111125 h 24"/>
                  <a:gd name="T16" fmla="*/ 1311564 w 154"/>
                  <a:gd name="T17" fmla="*/ 22225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4" h="24">
                    <a:moveTo>
                      <a:pt x="142" y="24"/>
                    </a:moveTo>
                    <a:cubicBezTo>
                      <a:pt x="13" y="24"/>
                      <a:pt x="13" y="24"/>
                      <a:pt x="13" y="24"/>
                    </a:cubicBezTo>
                    <a:cubicBezTo>
                      <a:pt x="6" y="24"/>
                      <a:pt x="0" y="19"/>
                      <a:pt x="0" y="12"/>
                    </a:cubicBezTo>
                    <a:cubicBezTo>
                      <a:pt x="0" y="12"/>
                      <a:pt x="0" y="12"/>
                      <a:pt x="0" y="12"/>
                    </a:cubicBezTo>
                    <a:cubicBezTo>
                      <a:pt x="0" y="5"/>
                      <a:pt x="6" y="0"/>
                      <a:pt x="13" y="0"/>
                    </a:cubicBezTo>
                    <a:cubicBezTo>
                      <a:pt x="142" y="0"/>
                      <a:pt x="142" y="0"/>
                      <a:pt x="142" y="0"/>
                    </a:cubicBezTo>
                    <a:cubicBezTo>
                      <a:pt x="148" y="0"/>
                      <a:pt x="154" y="5"/>
                      <a:pt x="154" y="12"/>
                    </a:cubicBezTo>
                    <a:cubicBezTo>
                      <a:pt x="154" y="12"/>
                      <a:pt x="154" y="12"/>
                      <a:pt x="154" y="12"/>
                    </a:cubicBezTo>
                    <a:cubicBezTo>
                      <a:pt x="154" y="19"/>
                      <a:pt x="148" y="24"/>
                      <a:pt x="142" y="24"/>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112" name="Freeform 95">
                <a:extLst>
                  <a:ext uri="{FF2B5EF4-FFF2-40B4-BE49-F238E27FC236}">
                    <a16:creationId xmlns:a16="http://schemas.microsoft.com/office/drawing/2014/main" id="{49D975DB-9E02-4167-C268-4A51BDB59F85}"/>
                  </a:ext>
                </a:extLst>
              </p:cNvPr>
              <p:cNvSpPr>
                <a:spLocks/>
              </p:cNvSpPr>
              <p:nvPr/>
            </p:nvSpPr>
            <p:spPr bwMode="auto">
              <a:xfrm>
                <a:off x="9247188" y="3429000"/>
                <a:ext cx="776287" cy="222250"/>
              </a:xfrm>
              <a:custGeom>
                <a:avLst/>
                <a:gdLst>
                  <a:gd name="T0" fmla="*/ 656148 w 84"/>
                  <a:gd name="T1" fmla="*/ 222250 h 24"/>
                  <a:gd name="T2" fmla="*/ 110898 w 84"/>
                  <a:gd name="T3" fmla="*/ 222250 h 24"/>
                  <a:gd name="T4" fmla="*/ 0 w 84"/>
                  <a:gd name="T5" fmla="*/ 111125 h 24"/>
                  <a:gd name="T6" fmla="*/ 0 w 84"/>
                  <a:gd name="T7" fmla="*/ 111125 h 24"/>
                  <a:gd name="T8" fmla="*/ 110898 w 84"/>
                  <a:gd name="T9" fmla="*/ 0 h 24"/>
                  <a:gd name="T10" fmla="*/ 656148 w 84"/>
                  <a:gd name="T11" fmla="*/ 0 h 24"/>
                  <a:gd name="T12" fmla="*/ 776288 w 84"/>
                  <a:gd name="T13" fmla="*/ 111125 h 24"/>
                  <a:gd name="T14" fmla="*/ 776288 w 84"/>
                  <a:gd name="T15" fmla="*/ 111125 h 24"/>
                  <a:gd name="T16" fmla="*/ 656148 w 84"/>
                  <a:gd name="T17" fmla="*/ 22225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4" h="24">
                    <a:moveTo>
                      <a:pt x="71" y="24"/>
                    </a:moveTo>
                    <a:cubicBezTo>
                      <a:pt x="12" y="24"/>
                      <a:pt x="12" y="24"/>
                      <a:pt x="12" y="24"/>
                    </a:cubicBezTo>
                    <a:cubicBezTo>
                      <a:pt x="6" y="24"/>
                      <a:pt x="0" y="19"/>
                      <a:pt x="0" y="12"/>
                    </a:cubicBezTo>
                    <a:cubicBezTo>
                      <a:pt x="0" y="12"/>
                      <a:pt x="0" y="12"/>
                      <a:pt x="0" y="12"/>
                    </a:cubicBezTo>
                    <a:cubicBezTo>
                      <a:pt x="0" y="5"/>
                      <a:pt x="6" y="0"/>
                      <a:pt x="12" y="0"/>
                    </a:cubicBezTo>
                    <a:cubicBezTo>
                      <a:pt x="71" y="0"/>
                      <a:pt x="71" y="0"/>
                      <a:pt x="71" y="0"/>
                    </a:cubicBezTo>
                    <a:cubicBezTo>
                      <a:pt x="78" y="0"/>
                      <a:pt x="84" y="5"/>
                      <a:pt x="84" y="12"/>
                    </a:cubicBezTo>
                    <a:cubicBezTo>
                      <a:pt x="84" y="12"/>
                      <a:pt x="84" y="12"/>
                      <a:pt x="84" y="12"/>
                    </a:cubicBezTo>
                    <a:cubicBezTo>
                      <a:pt x="84" y="19"/>
                      <a:pt x="78" y="24"/>
                      <a:pt x="71" y="24"/>
                    </a:cubicBezTo>
                    <a:close/>
                  </a:path>
                </a:pathLst>
              </a:custGeom>
              <a:solidFill>
                <a:srgbClr val="7384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grpSp>
        <p:grpSp>
          <p:nvGrpSpPr>
            <p:cNvPr id="87" name="Группа 2">
              <a:extLst>
                <a:ext uri="{FF2B5EF4-FFF2-40B4-BE49-F238E27FC236}">
                  <a16:creationId xmlns:a16="http://schemas.microsoft.com/office/drawing/2014/main" id="{EEC0F361-56CB-0F98-06A8-5825A2D198E7}"/>
                </a:ext>
              </a:extLst>
            </p:cNvPr>
            <p:cNvGrpSpPr/>
            <p:nvPr/>
          </p:nvGrpSpPr>
          <p:grpSpPr>
            <a:xfrm>
              <a:off x="6964363" y="4319588"/>
              <a:ext cx="3613150" cy="2157412"/>
              <a:chOff x="6964363" y="4319588"/>
              <a:chExt cx="3613150" cy="2157412"/>
            </a:xfrm>
          </p:grpSpPr>
          <p:sp>
            <p:nvSpPr>
              <p:cNvPr id="88" name="Freeform 96">
                <a:extLst>
                  <a:ext uri="{FF2B5EF4-FFF2-40B4-BE49-F238E27FC236}">
                    <a16:creationId xmlns:a16="http://schemas.microsoft.com/office/drawing/2014/main" id="{C6322BE3-E5A2-2C65-BA99-310E5E2B9348}"/>
                  </a:ext>
                </a:extLst>
              </p:cNvPr>
              <p:cNvSpPr>
                <a:spLocks/>
              </p:cNvSpPr>
              <p:nvPr/>
            </p:nvSpPr>
            <p:spPr bwMode="auto">
              <a:xfrm>
                <a:off x="6964363" y="4319588"/>
                <a:ext cx="3613150" cy="2157412"/>
              </a:xfrm>
              <a:custGeom>
                <a:avLst/>
                <a:gdLst>
                  <a:gd name="T0" fmla="*/ 1986770 w 391"/>
                  <a:gd name="T1" fmla="*/ 1287040 h 233"/>
                  <a:gd name="T2" fmla="*/ 1626380 w 391"/>
                  <a:gd name="T3" fmla="*/ 1277781 h 233"/>
                  <a:gd name="T4" fmla="*/ 9241 w 391"/>
                  <a:gd name="T5" fmla="*/ 0 h 233"/>
                  <a:gd name="T6" fmla="*/ 0 w 391"/>
                  <a:gd name="T7" fmla="*/ 1805560 h 233"/>
                  <a:gd name="T8" fmla="*/ 351150 w 391"/>
                  <a:gd name="T9" fmla="*/ 2157413 h 233"/>
                  <a:gd name="T10" fmla="*/ 3262000 w 391"/>
                  <a:gd name="T11" fmla="*/ 2157413 h 233"/>
                  <a:gd name="T12" fmla="*/ 3613150 w 391"/>
                  <a:gd name="T13" fmla="*/ 1814820 h 233"/>
                  <a:gd name="T14" fmla="*/ 3613150 w 391"/>
                  <a:gd name="T15" fmla="*/ 0 h 233"/>
                  <a:gd name="T16" fmla="*/ 1986770 w 391"/>
                  <a:gd name="T17" fmla="*/ 1287040 h 2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1" h="233">
                    <a:moveTo>
                      <a:pt x="215" y="139"/>
                    </a:moveTo>
                    <a:cubicBezTo>
                      <a:pt x="204" y="147"/>
                      <a:pt x="188" y="147"/>
                      <a:pt x="176" y="138"/>
                    </a:cubicBezTo>
                    <a:cubicBezTo>
                      <a:pt x="1" y="0"/>
                      <a:pt x="1" y="0"/>
                      <a:pt x="1" y="0"/>
                    </a:cubicBezTo>
                    <a:cubicBezTo>
                      <a:pt x="0" y="195"/>
                      <a:pt x="0" y="195"/>
                      <a:pt x="0" y="195"/>
                    </a:cubicBezTo>
                    <a:cubicBezTo>
                      <a:pt x="0" y="216"/>
                      <a:pt x="17" y="233"/>
                      <a:pt x="38" y="233"/>
                    </a:cubicBezTo>
                    <a:cubicBezTo>
                      <a:pt x="353" y="233"/>
                      <a:pt x="353" y="233"/>
                      <a:pt x="353" y="233"/>
                    </a:cubicBezTo>
                    <a:cubicBezTo>
                      <a:pt x="374" y="233"/>
                      <a:pt x="391" y="216"/>
                      <a:pt x="391" y="196"/>
                    </a:cubicBezTo>
                    <a:cubicBezTo>
                      <a:pt x="391" y="0"/>
                      <a:pt x="391" y="0"/>
                      <a:pt x="391" y="0"/>
                    </a:cubicBezTo>
                    <a:lnTo>
                      <a:pt x="215" y="139"/>
                    </a:lnTo>
                    <a:close/>
                  </a:path>
                </a:pathLst>
              </a:custGeom>
              <a:solidFill>
                <a:srgbClr val="BF3F25">
                  <a:lumMod val="40000"/>
                  <a:lumOff val="6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sp>
            <p:nvSpPr>
              <p:cNvPr id="89" name="Freeform 97">
                <a:extLst>
                  <a:ext uri="{FF2B5EF4-FFF2-40B4-BE49-F238E27FC236}">
                    <a16:creationId xmlns:a16="http://schemas.microsoft.com/office/drawing/2014/main" id="{CABFBD05-6849-BE9D-2D1B-AC206FBE5F53}"/>
                  </a:ext>
                </a:extLst>
              </p:cNvPr>
              <p:cNvSpPr>
                <a:spLocks/>
              </p:cNvSpPr>
              <p:nvPr/>
            </p:nvSpPr>
            <p:spPr bwMode="auto">
              <a:xfrm>
                <a:off x="6964363" y="4679950"/>
                <a:ext cx="3613150" cy="1797050"/>
              </a:xfrm>
              <a:custGeom>
                <a:avLst/>
                <a:gdLst>
                  <a:gd name="T0" fmla="*/ 3262000 w 391"/>
                  <a:gd name="T1" fmla="*/ 1797050 h 194"/>
                  <a:gd name="T2" fmla="*/ 351150 w 391"/>
                  <a:gd name="T3" fmla="*/ 1797050 h 194"/>
                  <a:gd name="T4" fmla="*/ 0 w 391"/>
                  <a:gd name="T5" fmla="*/ 1445051 h 194"/>
                  <a:gd name="T6" fmla="*/ 1626380 w 391"/>
                  <a:gd name="T7" fmla="*/ 92631 h 194"/>
                  <a:gd name="T8" fmla="*/ 1996011 w 391"/>
                  <a:gd name="T9" fmla="*/ 92631 h 194"/>
                  <a:gd name="T10" fmla="*/ 3613150 w 391"/>
                  <a:gd name="T11" fmla="*/ 1454314 h 194"/>
                  <a:gd name="T12" fmla="*/ 3262000 w 391"/>
                  <a:gd name="T13" fmla="*/ 1797050 h 1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1" h="194">
                    <a:moveTo>
                      <a:pt x="353" y="194"/>
                    </a:moveTo>
                    <a:cubicBezTo>
                      <a:pt x="38" y="194"/>
                      <a:pt x="38" y="194"/>
                      <a:pt x="38" y="194"/>
                    </a:cubicBezTo>
                    <a:cubicBezTo>
                      <a:pt x="17" y="194"/>
                      <a:pt x="0" y="177"/>
                      <a:pt x="0" y="156"/>
                    </a:cubicBezTo>
                    <a:cubicBezTo>
                      <a:pt x="176" y="10"/>
                      <a:pt x="176" y="10"/>
                      <a:pt x="176" y="10"/>
                    </a:cubicBezTo>
                    <a:cubicBezTo>
                      <a:pt x="187" y="0"/>
                      <a:pt x="204" y="0"/>
                      <a:pt x="216" y="10"/>
                    </a:cubicBezTo>
                    <a:cubicBezTo>
                      <a:pt x="391" y="157"/>
                      <a:pt x="391" y="157"/>
                      <a:pt x="391" y="157"/>
                    </a:cubicBezTo>
                    <a:cubicBezTo>
                      <a:pt x="391" y="177"/>
                      <a:pt x="374" y="194"/>
                      <a:pt x="353" y="194"/>
                    </a:cubicBezTo>
                    <a:close/>
                  </a:path>
                </a:pathLst>
              </a:custGeom>
              <a:solidFill>
                <a:srgbClr val="BF3F25">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414042"/>
                  </a:solidFill>
                  <a:effectLst/>
                  <a:uLnTx/>
                  <a:uFillTx/>
                  <a:latin typeface="Montserrat"/>
                </a:endParaRPr>
              </a:p>
            </p:txBody>
          </p:sp>
        </p:grpSp>
      </p:grpSp>
      <p:sp>
        <p:nvSpPr>
          <p:cNvPr id="114" name="Text Placeholder 56">
            <a:extLst>
              <a:ext uri="{FF2B5EF4-FFF2-40B4-BE49-F238E27FC236}">
                <a16:creationId xmlns:a16="http://schemas.microsoft.com/office/drawing/2014/main" id="{AAAFB7DF-E450-81C6-8640-208DC3E09A97}"/>
              </a:ext>
            </a:extLst>
          </p:cNvPr>
          <p:cNvSpPr txBox="1">
            <a:spLocks/>
          </p:cNvSpPr>
          <p:nvPr/>
        </p:nvSpPr>
        <p:spPr>
          <a:xfrm>
            <a:off x="1349591" y="5469552"/>
            <a:ext cx="1177785" cy="5184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1600" b="1" dirty="0">
                <a:solidFill>
                  <a:srgbClr val="4F81BD"/>
                </a:solidFill>
                <a:latin typeface="Arial" panose="020B0604020202020204" pitchFamily="34" charset="0"/>
                <a:cs typeface="Arial" panose="020B0604020202020204" pitchFamily="34" charset="0"/>
              </a:rPr>
              <a:t>200 Answers</a:t>
            </a:r>
            <a:endParaRPr lang="ru-RU" sz="1600" b="1" dirty="0">
              <a:solidFill>
                <a:srgbClr val="4F81BD"/>
              </a:solidFill>
              <a:latin typeface="Arial" panose="020B0604020202020204" pitchFamily="34" charset="0"/>
              <a:cs typeface="Arial" panose="020B0604020202020204" pitchFamily="34" charset="0"/>
            </a:endParaRPr>
          </a:p>
        </p:txBody>
      </p:sp>
      <p:sp>
        <p:nvSpPr>
          <p:cNvPr id="115" name="Text Placeholder 56">
            <a:extLst>
              <a:ext uri="{FF2B5EF4-FFF2-40B4-BE49-F238E27FC236}">
                <a16:creationId xmlns:a16="http://schemas.microsoft.com/office/drawing/2014/main" id="{E56A9827-895F-FE65-66BD-61A42D59B329}"/>
              </a:ext>
            </a:extLst>
          </p:cNvPr>
          <p:cNvSpPr txBox="1">
            <a:spLocks/>
          </p:cNvSpPr>
          <p:nvPr/>
        </p:nvSpPr>
        <p:spPr>
          <a:xfrm>
            <a:off x="3810965" y="6093301"/>
            <a:ext cx="1177785" cy="5184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1600" b="1" dirty="0">
                <a:solidFill>
                  <a:srgbClr val="C0504D"/>
                </a:solidFill>
                <a:latin typeface="Arial" panose="020B0604020202020204" pitchFamily="34" charset="0"/>
                <a:cs typeface="Arial" panose="020B0604020202020204" pitchFamily="34" charset="0"/>
              </a:rPr>
              <a:t>200 Answers</a:t>
            </a:r>
            <a:endParaRPr lang="ru-RU" sz="1600" b="1" dirty="0">
              <a:solidFill>
                <a:srgbClr val="C0504D"/>
              </a:solidFill>
              <a:latin typeface="Arial" panose="020B0604020202020204" pitchFamily="34" charset="0"/>
              <a:cs typeface="Arial" panose="020B0604020202020204" pitchFamily="34" charset="0"/>
            </a:endParaRPr>
          </a:p>
        </p:txBody>
      </p:sp>
      <p:sp>
        <p:nvSpPr>
          <p:cNvPr id="116" name="Text Placeholder 56">
            <a:extLst>
              <a:ext uri="{FF2B5EF4-FFF2-40B4-BE49-F238E27FC236}">
                <a16:creationId xmlns:a16="http://schemas.microsoft.com/office/drawing/2014/main" id="{1F8BE1AD-276B-3892-9EFD-43D45AD68509}"/>
              </a:ext>
            </a:extLst>
          </p:cNvPr>
          <p:cNvSpPr txBox="1">
            <a:spLocks/>
          </p:cNvSpPr>
          <p:nvPr/>
        </p:nvSpPr>
        <p:spPr>
          <a:xfrm>
            <a:off x="6312080" y="5424516"/>
            <a:ext cx="1177785" cy="5184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1600" b="1">
                <a:solidFill>
                  <a:srgbClr val="9BBB59"/>
                </a:solidFill>
                <a:latin typeface="Arial" panose="020B0604020202020204" pitchFamily="34" charset="0"/>
                <a:cs typeface="Arial" panose="020B0604020202020204" pitchFamily="34" charset="0"/>
              </a:rPr>
              <a:t>200 Answers</a:t>
            </a:r>
            <a:endParaRPr lang="ru-RU" sz="1600" b="1">
              <a:solidFill>
                <a:srgbClr val="9BBB59"/>
              </a:solidFill>
              <a:latin typeface="Arial" panose="020B0604020202020204" pitchFamily="34" charset="0"/>
              <a:cs typeface="Arial" panose="020B0604020202020204" pitchFamily="34" charset="0"/>
            </a:endParaRPr>
          </a:p>
        </p:txBody>
      </p:sp>
      <p:cxnSp>
        <p:nvCxnSpPr>
          <p:cNvPr id="117" name="Straight Connector 116">
            <a:extLst>
              <a:ext uri="{FF2B5EF4-FFF2-40B4-BE49-F238E27FC236}">
                <a16:creationId xmlns:a16="http://schemas.microsoft.com/office/drawing/2014/main" id="{D792C448-F263-01DF-1F46-22536074A1C7}"/>
              </a:ext>
            </a:extLst>
          </p:cNvPr>
          <p:cNvCxnSpPr>
            <a:cxnSpLocks/>
          </p:cNvCxnSpPr>
          <p:nvPr/>
        </p:nvCxnSpPr>
        <p:spPr>
          <a:xfrm flipH="1">
            <a:off x="1943164" y="2074392"/>
            <a:ext cx="1938092" cy="1835790"/>
          </a:xfrm>
          <a:prstGeom prst="line">
            <a:avLst/>
          </a:prstGeom>
          <a:noFill/>
          <a:ln w="19050" cap="flat" cmpd="sng" algn="ctr">
            <a:solidFill>
              <a:srgbClr val="44302E"/>
            </a:solidFill>
            <a:prstDash val="dash"/>
            <a:round/>
            <a:headEnd type="none" w="med" len="med"/>
            <a:tailEnd type="none" w="med" len="med"/>
          </a:ln>
          <a:effectLst/>
        </p:spPr>
      </p:cxnSp>
      <p:cxnSp>
        <p:nvCxnSpPr>
          <p:cNvPr id="176" name="Straight Connector 175">
            <a:extLst>
              <a:ext uri="{FF2B5EF4-FFF2-40B4-BE49-F238E27FC236}">
                <a16:creationId xmlns:a16="http://schemas.microsoft.com/office/drawing/2014/main" id="{5B649D8D-A847-6263-49E9-412833C74CEA}"/>
              </a:ext>
            </a:extLst>
          </p:cNvPr>
          <p:cNvCxnSpPr>
            <a:cxnSpLocks/>
          </p:cNvCxnSpPr>
          <p:nvPr/>
        </p:nvCxnSpPr>
        <p:spPr>
          <a:xfrm>
            <a:off x="4262571" y="2074392"/>
            <a:ext cx="31402" cy="2482274"/>
          </a:xfrm>
          <a:prstGeom prst="line">
            <a:avLst/>
          </a:prstGeom>
          <a:noFill/>
          <a:ln w="19050" cap="flat" cmpd="sng" algn="ctr">
            <a:solidFill>
              <a:srgbClr val="D09D2E"/>
            </a:solidFill>
            <a:prstDash val="dash"/>
            <a:round/>
            <a:headEnd type="none" w="med" len="med"/>
            <a:tailEnd type="none" w="med" len="med"/>
          </a:ln>
          <a:effectLst/>
        </p:spPr>
      </p:cxnSp>
      <p:cxnSp>
        <p:nvCxnSpPr>
          <p:cNvPr id="177" name="Straight Connector 176">
            <a:extLst>
              <a:ext uri="{FF2B5EF4-FFF2-40B4-BE49-F238E27FC236}">
                <a16:creationId xmlns:a16="http://schemas.microsoft.com/office/drawing/2014/main" id="{B90AF3F0-AEB2-7133-9055-71339414B62D}"/>
              </a:ext>
            </a:extLst>
          </p:cNvPr>
          <p:cNvCxnSpPr/>
          <p:nvPr/>
        </p:nvCxnSpPr>
        <p:spPr>
          <a:xfrm>
            <a:off x="4588124" y="2053045"/>
            <a:ext cx="1942493" cy="1857137"/>
          </a:xfrm>
          <a:prstGeom prst="line">
            <a:avLst/>
          </a:prstGeom>
          <a:noFill/>
          <a:ln w="19050" cap="flat" cmpd="sng" algn="ctr">
            <a:solidFill>
              <a:srgbClr val="BF3F25"/>
            </a:solidFill>
            <a:prstDash val="dash"/>
            <a:round/>
            <a:headEnd type="none" w="med" len="med"/>
            <a:tailEnd type="none" w="med" len="med"/>
          </a:ln>
          <a:effectLst/>
        </p:spPr>
      </p:cxnSp>
      <p:pic>
        <p:nvPicPr>
          <p:cNvPr id="178" name="Picture 177">
            <a:extLst>
              <a:ext uri="{FF2B5EF4-FFF2-40B4-BE49-F238E27FC236}">
                <a16:creationId xmlns:a16="http://schemas.microsoft.com/office/drawing/2014/main" id="{53FFDF03-3C37-6284-D569-71079669B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687" y="3849266"/>
            <a:ext cx="1955595" cy="1623083"/>
          </a:xfrm>
          <a:prstGeom prst="rect">
            <a:avLst/>
          </a:prstGeom>
        </p:spPr>
      </p:pic>
      <p:pic>
        <p:nvPicPr>
          <p:cNvPr id="179" name="Picture 178">
            <a:extLst>
              <a:ext uri="{FF2B5EF4-FFF2-40B4-BE49-F238E27FC236}">
                <a16:creationId xmlns:a16="http://schemas.microsoft.com/office/drawing/2014/main" id="{FF6C1A28-EB2F-C9D1-A59F-F77E6EBE7A1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2750" t="3858" r="3797" b="21542"/>
          <a:stretch/>
        </p:blipFill>
        <p:spPr>
          <a:xfrm>
            <a:off x="3403602" y="4553908"/>
            <a:ext cx="1928470" cy="1539393"/>
          </a:xfrm>
          <a:prstGeom prst="rect">
            <a:avLst/>
          </a:prstGeom>
          <a:effectLst>
            <a:outerShdw blurRad="50800" dist="38100" dir="2700000" algn="tl" rotWithShape="0">
              <a:prstClr val="black">
                <a:alpha val="40000"/>
              </a:prstClr>
            </a:outerShdw>
          </a:effectLst>
        </p:spPr>
      </p:pic>
      <p:pic>
        <p:nvPicPr>
          <p:cNvPr id="180" name="Picture 179">
            <a:extLst>
              <a:ext uri="{FF2B5EF4-FFF2-40B4-BE49-F238E27FC236}">
                <a16:creationId xmlns:a16="http://schemas.microsoft.com/office/drawing/2014/main" id="{90D215AF-3694-C75A-F183-6937A59CE2DD}"/>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2750" t="3858" r="4947" b="21463"/>
          <a:stretch/>
        </p:blipFill>
        <p:spPr>
          <a:xfrm>
            <a:off x="5896305" y="3868363"/>
            <a:ext cx="1923390" cy="1556153"/>
          </a:xfrm>
          <a:prstGeom prst="rect">
            <a:avLst/>
          </a:prstGeom>
          <a:effectLst>
            <a:outerShdw blurRad="50800" dist="38100" dir="2700000" algn="tl" rotWithShape="0">
              <a:prstClr val="black">
                <a:alpha val="40000"/>
              </a:prstClr>
            </a:outerShdw>
          </a:effectLst>
        </p:spPr>
      </p:pic>
      <p:sp>
        <p:nvSpPr>
          <p:cNvPr id="182" name="Text Placeholder 56">
            <a:extLst>
              <a:ext uri="{FF2B5EF4-FFF2-40B4-BE49-F238E27FC236}">
                <a16:creationId xmlns:a16="http://schemas.microsoft.com/office/drawing/2014/main" id="{F7D9EDAD-66CB-44F6-CB36-B6604D3C8AAB}"/>
              </a:ext>
            </a:extLst>
          </p:cNvPr>
          <p:cNvSpPr txBox="1">
            <a:spLocks/>
          </p:cNvSpPr>
          <p:nvPr/>
        </p:nvSpPr>
        <p:spPr>
          <a:xfrm>
            <a:off x="4744415" y="960781"/>
            <a:ext cx="3253537" cy="16231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b="1" dirty="0">
                <a:solidFill>
                  <a:srgbClr val="414042">
                    <a:lumMod val="50000"/>
                  </a:srgbClr>
                </a:solidFill>
                <a:latin typeface="Arial" panose="020B0604020202020204" pitchFamily="34" charset="0"/>
                <a:cs typeface="Arial" panose="020B0604020202020204" pitchFamily="34" charset="0"/>
              </a:rPr>
              <a:t>200 </a:t>
            </a:r>
            <a:r>
              <a:rPr lang="en-US" sz="2000" dirty="0" err="1">
                <a:latin typeface="Arial" panose="020B0604020202020204" pitchFamily="34" charset="0"/>
                <a:cs typeface="Arial" panose="020B0604020202020204" pitchFamily="34" charset="0"/>
              </a:rPr>
              <a:t>anonymised</a:t>
            </a:r>
            <a:r>
              <a:rPr lang="en-US" sz="2000" dirty="0">
                <a:latin typeface="Arial" panose="020B0604020202020204" pitchFamily="34" charset="0"/>
                <a:cs typeface="Arial" panose="020B0604020202020204" pitchFamily="34" charset="0"/>
              </a:rPr>
              <a:t> sexual health questions received by the Melbourne Sexual Health Centre phone line</a:t>
            </a:r>
            <a:endParaRPr lang="ru-RU" sz="2000" b="1" dirty="0">
              <a:solidFill>
                <a:srgbClr val="414042">
                  <a:lumMod val="50000"/>
                </a:srgbClr>
              </a:solidFill>
              <a:latin typeface="Arial" panose="020B0604020202020204" pitchFamily="34" charset="0"/>
              <a:cs typeface="Arial" panose="020B0604020202020204" pitchFamily="34" charset="0"/>
            </a:endParaRPr>
          </a:p>
        </p:txBody>
      </p:sp>
      <p:sp>
        <p:nvSpPr>
          <p:cNvPr id="185" name="Freeform 4">
            <a:extLst>
              <a:ext uri="{FF2B5EF4-FFF2-40B4-BE49-F238E27FC236}">
                <a16:creationId xmlns:a16="http://schemas.microsoft.com/office/drawing/2014/main" id="{6359B74D-E29E-2BF0-00DE-5A6F8D9A8773}"/>
              </a:ext>
            </a:extLst>
          </p:cNvPr>
          <p:cNvSpPr/>
          <p:nvPr/>
        </p:nvSpPr>
        <p:spPr>
          <a:xfrm>
            <a:off x="3701001" y="4880904"/>
            <a:ext cx="561570" cy="585482"/>
          </a:xfrm>
          <a:custGeom>
            <a:avLst/>
            <a:gdLst/>
            <a:ahLst/>
            <a:cxnLst/>
            <a:rect l="l" t="t" r="r" b="b"/>
            <a:pathLst>
              <a:path w="1929045" h="1929045">
                <a:moveTo>
                  <a:pt x="0" y="0"/>
                </a:moveTo>
                <a:lnTo>
                  <a:pt x="1929045" y="0"/>
                </a:lnTo>
                <a:lnTo>
                  <a:pt x="1929045" y="1929045"/>
                </a:lnTo>
                <a:lnTo>
                  <a:pt x="0" y="1929045"/>
                </a:lnTo>
                <a:lnTo>
                  <a:pt x="0" y="0"/>
                </a:lnTo>
                <a:close/>
              </a:path>
            </a:pathLst>
          </a:custGeom>
          <a:blipFill>
            <a:blip r:embed="rId8"/>
            <a:stretch>
              <a:fillRect/>
            </a:stretch>
          </a:blipFill>
        </p:spPr>
        <p:txBody>
          <a:bodyPr/>
          <a:lstStyle/>
          <a:p>
            <a:endParaRPr lang="en-GB"/>
          </a:p>
        </p:txBody>
      </p:sp>
      <p:pic>
        <p:nvPicPr>
          <p:cNvPr id="8" name="Picture 7">
            <a:extLst>
              <a:ext uri="{FF2B5EF4-FFF2-40B4-BE49-F238E27FC236}">
                <a16:creationId xmlns:a16="http://schemas.microsoft.com/office/drawing/2014/main" id="{E8E0A64D-8E6B-4C31-3DB0-08E91042898F}"/>
              </a:ext>
            </a:extLst>
          </p:cNvPr>
          <p:cNvPicPr>
            <a:picLocks noChangeAspect="1"/>
          </p:cNvPicPr>
          <p:nvPr/>
        </p:nvPicPr>
        <p:blipFill>
          <a:blip r:embed="rId9"/>
          <a:stretch>
            <a:fillRect/>
          </a:stretch>
        </p:blipFill>
        <p:spPr>
          <a:xfrm>
            <a:off x="131024" y="973703"/>
            <a:ext cx="3253537" cy="2035031"/>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10352887-DE5B-FBF3-920A-87A9974A7034}"/>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Latt PM, et al. BMC Public Health. 2025; 25: 1788.</a:t>
            </a:r>
          </a:p>
        </p:txBody>
      </p:sp>
      <p:pic>
        <p:nvPicPr>
          <p:cNvPr id="7" name="Picture 6">
            <a:extLst>
              <a:ext uri="{FF2B5EF4-FFF2-40B4-BE49-F238E27FC236}">
                <a16:creationId xmlns:a16="http://schemas.microsoft.com/office/drawing/2014/main" id="{36352238-E4DB-125C-CA70-F3BF83DE2474}"/>
              </a:ext>
            </a:extLst>
          </p:cNvPr>
          <p:cNvPicPr>
            <a:picLocks noChangeAspect="1"/>
          </p:cNvPicPr>
          <p:nvPr/>
        </p:nvPicPr>
        <p:blipFill>
          <a:blip r:embed="rId10"/>
          <a:stretch>
            <a:fillRect/>
          </a:stretch>
        </p:blipFill>
        <p:spPr>
          <a:xfrm>
            <a:off x="8008972" y="1619465"/>
            <a:ext cx="4183028" cy="4325902"/>
          </a:xfrm>
          <a:prstGeom prst="rect">
            <a:avLst/>
          </a:prstGeom>
        </p:spPr>
      </p:pic>
    </p:spTree>
    <p:extLst>
      <p:ext uri="{BB962C8B-B14F-4D97-AF65-F5344CB8AC3E}">
        <p14:creationId xmlns:p14="http://schemas.microsoft.com/office/powerpoint/2010/main" val="2915137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68E26-CBAB-F62F-0E0B-381924D65C5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AB6968B-0B9A-D050-1EF2-EB74EEEB9750}"/>
              </a:ext>
            </a:extLst>
          </p:cNvPr>
          <p:cNvSpPr>
            <a:spLocks noGrp="1"/>
          </p:cNvSpPr>
          <p:nvPr>
            <p:ph type="body" sz="quarter" idx="13"/>
          </p:nvPr>
        </p:nvSpPr>
        <p:spPr/>
        <p:txBody>
          <a:bodyPr/>
          <a:lstStyle/>
          <a:p>
            <a:r>
              <a:rPr lang="en-AU" dirty="0"/>
              <a:t>Using AI for clinical queries </a:t>
            </a:r>
          </a:p>
        </p:txBody>
      </p:sp>
      <p:sp>
        <p:nvSpPr>
          <p:cNvPr id="5" name="TextBox 4">
            <a:extLst>
              <a:ext uri="{FF2B5EF4-FFF2-40B4-BE49-F238E27FC236}">
                <a16:creationId xmlns:a16="http://schemas.microsoft.com/office/drawing/2014/main" id="{504EE5C6-E604-DEB9-E0C3-244236C5D416}"/>
              </a:ext>
            </a:extLst>
          </p:cNvPr>
          <p:cNvSpPr txBox="1"/>
          <p:nvPr/>
        </p:nvSpPr>
        <p:spPr>
          <a:xfrm>
            <a:off x="996950" y="1010334"/>
            <a:ext cx="10198100" cy="369332"/>
          </a:xfrm>
          <a:prstGeom prst="rect">
            <a:avLst/>
          </a:prstGeom>
          <a:noFill/>
        </p:spPr>
        <p:txBody>
          <a:bodyPr wrap="square">
            <a:spAutoFit/>
          </a:bodyPr>
          <a:lstStyle/>
          <a:p>
            <a:pPr algn="ctr"/>
            <a:r>
              <a:rPr lang="en-US" b="1" dirty="0">
                <a:latin typeface="Arial" panose="020B0604020202020204" pitchFamily="34" charset="0"/>
                <a:cs typeface="Arial" panose="020B0604020202020204" pitchFamily="34" charset="0"/>
              </a:rPr>
              <a:t>My doctor has diagnosed me with Mg and the treatment failed. What can I do?</a:t>
            </a:r>
          </a:p>
        </p:txBody>
      </p:sp>
      <p:sp>
        <p:nvSpPr>
          <p:cNvPr id="7" name="TextBox 6">
            <a:extLst>
              <a:ext uri="{FF2B5EF4-FFF2-40B4-BE49-F238E27FC236}">
                <a16:creationId xmlns:a16="http://schemas.microsoft.com/office/drawing/2014/main" id="{A1993477-A037-94EF-7120-FDE7E7724E48}"/>
              </a:ext>
            </a:extLst>
          </p:cNvPr>
          <p:cNvSpPr txBox="1"/>
          <p:nvPr/>
        </p:nvSpPr>
        <p:spPr>
          <a:xfrm>
            <a:off x="1644478" y="1562005"/>
            <a:ext cx="10373350" cy="1769715"/>
          </a:xfrm>
          <a:prstGeom prst="rect">
            <a:avLst/>
          </a:prstGeom>
          <a:noFill/>
        </p:spPr>
        <p:txBody>
          <a:bodyPr wrap="square">
            <a:spAutoFit/>
          </a:bodyPr>
          <a:lstStyle/>
          <a:p>
            <a:r>
              <a:rPr lang="en-US" sz="1500" dirty="0">
                <a:latin typeface="Arial" panose="020B0604020202020204" pitchFamily="34" charset="0"/>
                <a:cs typeface="Arial" panose="020B0604020202020204" pitchFamily="34" charset="0"/>
              </a:rPr>
              <a:t>I’m sorry to hear about your situation. </a:t>
            </a:r>
            <a:r>
              <a:rPr lang="en-US" sz="1500" i="1" dirty="0">
                <a:highlight>
                  <a:srgbClr val="FFFF00"/>
                </a:highlight>
                <a:latin typeface="Arial" panose="020B0604020202020204" pitchFamily="34" charset="0"/>
                <a:cs typeface="Arial" panose="020B0604020202020204" pitchFamily="34" charset="0"/>
              </a:rPr>
              <a:t>Mycoplasma </a:t>
            </a:r>
            <a:r>
              <a:rPr lang="en-US" sz="1500" i="1" dirty="0" err="1">
                <a:highlight>
                  <a:srgbClr val="FFFF00"/>
                </a:highlight>
                <a:latin typeface="Arial" panose="020B0604020202020204" pitchFamily="34" charset="0"/>
                <a:cs typeface="Arial" panose="020B0604020202020204" pitchFamily="34" charset="0"/>
              </a:rPr>
              <a:t>genitalium</a:t>
            </a:r>
            <a:r>
              <a:rPr lang="en-US" sz="1500" i="1" dirty="0">
                <a:highlight>
                  <a:srgbClr val="FFFF00"/>
                </a:highlight>
                <a:latin typeface="Arial" panose="020B0604020202020204" pitchFamily="34" charset="0"/>
                <a:cs typeface="Arial" panose="020B0604020202020204" pitchFamily="34" charset="0"/>
              </a:rPr>
              <a:t> </a:t>
            </a:r>
            <a:r>
              <a:rPr lang="en-US" sz="1500" dirty="0">
                <a:highlight>
                  <a:srgbClr val="FFFF00"/>
                </a:highlight>
                <a:latin typeface="Arial" panose="020B0604020202020204" pitchFamily="34" charset="0"/>
                <a:cs typeface="Arial" panose="020B0604020202020204" pitchFamily="34" charset="0"/>
              </a:rPr>
              <a:t>(MG) is a sexually transmitted infection </a:t>
            </a:r>
            <a:r>
              <a:rPr lang="en-US" sz="1500" dirty="0">
                <a:latin typeface="Arial" panose="020B0604020202020204" pitchFamily="34" charset="0"/>
                <a:cs typeface="Arial" panose="020B0604020202020204" pitchFamily="34" charset="0"/>
              </a:rPr>
              <a:t>that can be challenging to treat, especially if the </a:t>
            </a:r>
            <a:r>
              <a:rPr lang="en-US" sz="1500" dirty="0">
                <a:highlight>
                  <a:srgbClr val="FFFF00"/>
                </a:highlight>
                <a:latin typeface="Arial" panose="020B0604020202020204" pitchFamily="34" charset="0"/>
                <a:cs typeface="Arial" panose="020B0604020202020204" pitchFamily="34" charset="0"/>
              </a:rPr>
              <a:t>initial treatment was not successful</a:t>
            </a:r>
            <a:r>
              <a:rPr lang="en-US" sz="1500" dirty="0">
                <a:latin typeface="Arial" panose="020B0604020202020204" pitchFamily="34" charset="0"/>
                <a:cs typeface="Arial" panose="020B0604020202020204" pitchFamily="34" charset="0"/>
              </a:rPr>
              <a:t>. If you have already undergone treatment that has failed, it’s essential to consult with a healthcare professional for further evaluation and management.</a:t>
            </a:r>
          </a:p>
          <a:p>
            <a:endParaRPr lang="en-US" sz="800" dirty="0">
              <a:latin typeface="Arial" panose="020B0604020202020204" pitchFamily="34" charset="0"/>
              <a:cs typeface="Arial" panose="020B0604020202020204" pitchFamily="34" charset="0"/>
            </a:endParaRPr>
          </a:p>
          <a:p>
            <a:r>
              <a:rPr lang="en-US" sz="800" dirty="0">
                <a:latin typeface="Arial" panose="020B0604020202020204" pitchFamily="34" charset="0"/>
                <a:cs typeface="Arial" panose="020B0604020202020204" pitchFamily="34" charset="0"/>
              </a:rPr>
              <a:t>Here are some general steps you can take:</a:t>
            </a:r>
          </a:p>
          <a:p>
            <a:endParaRPr lang="en-US" sz="800" dirty="0">
              <a:latin typeface="Arial" panose="020B0604020202020204" pitchFamily="34" charset="0"/>
              <a:cs typeface="Arial" panose="020B0604020202020204" pitchFamily="34" charset="0"/>
            </a:endParaRPr>
          </a:p>
          <a:p>
            <a:pPr marL="228600" indent="-228600">
              <a:buFont typeface="+mj-lt"/>
              <a:buAutoNum type="arabicPeriod"/>
            </a:pPr>
            <a:r>
              <a:rPr lang="en-US" sz="800" dirty="0">
                <a:latin typeface="Arial" panose="020B0604020202020204" pitchFamily="34" charset="0"/>
                <a:cs typeface="Arial" panose="020B0604020202020204" pitchFamily="34" charset="0"/>
              </a:rPr>
              <a:t>Consult a Healthcare Professional: Schedule an appointment with a doctor, preferably a sexual health specialist, to discuss your failed treatment and explore alternative treatment options.</a:t>
            </a:r>
          </a:p>
          <a:p>
            <a:pPr marL="228600" indent="-228600">
              <a:buFont typeface="+mj-lt"/>
              <a:buAutoNum type="arabicPeriod"/>
            </a:pPr>
            <a:r>
              <a:rPr lang="en-US" sz="800" dirty="0">
                <a:latin typeface="Arial" panose="020B0604020202020204" pitchFamily="34" charset="0"/>
                <a:cs typeface="Arial" panose="020B0604020202020204" pitchFamily="34" charset="0"/>
              </a:rPr>
              <a:t>Retesting: It's crucial to undergo retesting for MG to confirm the persistence of the infection. This will help guide the healthcare provider in determining the most appropriate treatment approach.</a:t>
            </a:r>
          </a:p>
          <a:p>
            <a:pPr marL="228600" indent="-228600">
              <a:buFont typeface="+mj-lt"/>
              <a:buAutoNum type="arabicPeriod"/>
            </a:pPr>
            <a:r>
              <a:rPr lang="en-US" sz="800" dirty="0">
                <a:latin typeface="Arial" panose="020B0604020202020204" pitchFamily="34" charset="0"/>
                <a:cs typeface="Arial" panose="020B0604020202020204" pitchFamily="34" charset="0"/>
              </a:rPr>
              <a:t>Treatment Options: Your healthcare provider may recommend a different antibiotic regimen or combination therapy to target the MG infection effectively. They will tailor the treatment based on factors such as your medical history, previous treatment outcomes, and antibiotic resistance patterns.</a:t>
            </a:r>
          </a:p>
          <a:p>
            <a:r>
              <a:rPr lang="en-US" sz="800" dirty="0">
                <a:latin typeface="Arial" panose="020B0604020202020204" pitchFamily="34" charset="0"/>
                <a:cs typeface="Arial" panose="020B0604020202020204" pitchFamily="34" charset="0"/>
              </a:rPr>
              <a:t>…</a:t>
            </a:r>
          </a:p>
        </p:txBody>
      </p:sp>
      <p:sp>
        <p:nvSpPr>
          <p:cNvPr id="9" name="TextBox 8">
            <a:extLst>
              <a:ext uri="{FF2B5EF4-FFF2-40B4-BE49-F238E27FC236}">
                <a16:creationId xmlns:a16="http://schemas.microsoft.com/office/drawing/2014/main" id="{858E790E-4F1B-67AF-0027-33B21BF53E58}"/>
              </a:ext>
            </a:extLst>
          </p:cNvPr>
          <p:cNvSpPr txBox="1"/>
          <p:nvPr/>
        </p:nvSpPr>
        <p:spPr>
          <a:xfrm>
            <a:off x="1644478" y="3429000"/>
            <a:ext cx="10355998" cy="2092881"/>
          </a:xfrm>
          <a:prstGeom prst="rect">
            <a:avLst/>
          </a:prstGeom>
          <a:noFill/>
        </p:spPr>
        <p:txBody>
          <a:bodyPr wrap="square">
            <a:spAutoFit/>
          </a:bodyPr>
          <a:lstStyle/>
          <a:p>
            <a:r>
              <a:rPr lang="en-AU" sz="1500" dirty="0">
                <a:latin typeface="Arial" panose="020B0604020202020204" pitchFamily="34" charset="0"/>
                <a:cs typeface="Arial" panose="020B0604020202020204" pitchFamily="34" charset="0"/>
              </a:rPr>
              <a:t>It seems there might be a misunderstanding or typo in your question. “Mg” typically stands for </a:t>
            </a:r>
            <a:r>
              <a:rPr lang="en-AU" sz="1500" dirty="0">
                <a:highlight>
                  <a:srgbClr val="FBB03B"/>
                </a:highlight>
                <a:latin typeface="Arial" panose="020B0604020202020204" pitchFamily="34" charset="0"/>
                <a:cs typeface="Arial" panose="020B0604020202020204" pitchFamily="34" charset="0"/>
              </a:rPr>
              <a:t>magnesium</a:t>
            </a:r>
            <a:r>
              <a:rPr lang="en-AU" sz="1500" dirty="0">
                <a:latin typeface="Arial" panose="020B0604020202020204" pitchFamily="34" charset="0"/>
                <a:cs typeface="Arial" panose="020B0604020202020204" pitchFamily="34" charset="0"/>
              </a:rPr>
              <a:t>, which is a vital mineral in the body. It's unlikely that a doctor would diagnose someone with just “Mg” as a condition.</a:t>
            </a:r>
          </a:p>
          <a:p>
            <a:endParaRPr lang="en-AU" sz="800" dirty="0">
              <a:latin typeface="Arial" panose="020B0604020202020204" pitchFamily="34" charset="0"/>
              <a:cs typeface="Arial" panose="020B0604020202020204" pitchFamily="34" charset="0"/>
            </a:endParaRPr>
          </a:p>
          <a:p>
            <a:r>
              <a:rPr lang="en-AU" sz="1500" dirty="0">
                <a:latin typeface="Arial" panose="020B0604020202020204" pitchFamily="34" charset="0"/>
                <a:cs typeface="Arial" panose="020B0604020202020204" pitchFamily="34" charset="0"/>
              </a:rPr>
              <a:t>However, if you meant to refer to a condition related to </a:t>
            </a:r>
            <a:r>
              <a:rPr lang="en-AU" sz="1500" dirty="0">
                <a:highlight>
                  <a:srgbClr val="FBB03B"/>
                </a:highlight>
                <a:latin typeface="Arial" panose="020B0604020202020204" pitchFamily="34" charset="0"/>
                <a:cs typeface="Arial" panose="020B0604020202020204" pitchFamily="34" charset="0"/>
              </a:rPr>
              <a:t>magnesium deficiency</a:t>
            </a:r>
            <a:r>
              <a:rPr lang="en-AU" sz="1500" dirty="0">
                <a:latin typeface="Arial" panose="020B0604020202020204" pitchFamily="34" charset="0"/>
                <a:cs typeface="Arial" panose="020B0604020202020204" pitchFamily="34" charset="0"/>
              </a:rPr>
              <a:t>, then the first step would be to discuss further with your doctor to clarify the diagnosis and understand why the treatment failed. Magnesium deficiency can have various causes and manifestations, and the appropriate treatment depends on the underlying cause and severity of the deficiency.</a:t>
            </a:r>
          </a:p>
          <a:p>
            <a:endParaRPr lang="en-AU" sz="800" dirty="0">
              <a:latin typeface="Arial" panose="020B0604020202020204" pitchFamily="34" charset="0"/>
              <a:cs typeface="Arial" panose="020B0604020202020204" pitchFamily="34" charset="0"/>
            </a:endParaRPr>
          </a:p>
          <a:p>
            <a:r>
              <a:rPr lang="en-AU" sz="800" dirty="0">
                <a:latin typeface="Arial" panose="020B0604020202020204" pitchFamily="34" charset="0"/>
                <a:cs typeface="Arial" panose="020B0604020202020204" pitchFamily="34" charset="0"/>
              </a:rPr>
              <a:t>If you're indeed dealing with magnesium deficiency and the treatment has failed, here are some general steps you can consider:</a:t>
            </a:r>
          </a:p>
          <a:p>
            <a:r>
              <a:rPr lang="en-AU" sz="800" dirty="0">
                <a:latin typeface="Arial" panose="020B0604020202020204" pitchFamily="34" charset="0"/>
                <a:cs typeface="Arial" panose="020B0604020202020204" pitchFamily="34" charset="0"/>
              </a:rPr>
              <a:t>Review Treatment Plan: Discuss with your doctor the treatment plan that was implemented and why it didn't work. They might need to reassess your condition and adjust the treatment accordingly.</a:t>
            </a:r>
          </a:p>
          <a:p>
            <a:r>
              <a:rPr lang="en-AU" sz="800" dirty="0">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99C5F9B5-A69F-2EB3-980B-7A3DCC25CC6C}"/>
              </a:ext>
            </a:extLst>
          </p:cNvPr>
          <p:cNvSpPr txBox="1"/>
          <p:nvPr/>
        </p:nvSpPr>
        <p:spPr>
          <a:xfrm>
            <a:off x="1596571" y="5932391"/>
            <a:ext cx="9792688" cy="338554"/>
          </a:xfrm>
          <a:prstGeom prst="rect">
            <a:avLst/>
          </a:prstGeom>
          <a:noFill/>
        </p:spPr>
        <p:txBody>
          <a:bodyPr wrap="square">
            <a:spAutoFit/>
          </a:bodyPr>
          <a:lstStyle/>
          <a:p>
            <a:r>
              <a:rPr lang="en-AU" sz="1600" dirty="0">
                <a:latin typeface="Arial" panose="020B0604020202020204" pitchFamily="34" charset="0"/>
                <a:cs typeface="Arial" panose="020B0604020202020204" pitchFamily="34" charset="0"/>
              </a:rPr>
              <a:t>I don’t have the requested information. Please try another query or topic.</a:t>
            </a:r>
          </a:p>
        </p:txBody>
      </p:sp>
      <p:pic>
        <p:nvPicPr>
          <p:cNvPr id="2" name="Picture 169">
            <a:extLst>
              <a:ext uri="{FF2B5EF4-FFF2-40B4-BE49-F238E27FC236}">
                <a16:creationId xmlns:a16="http://schemas.microsoft.com/office/drawing/2014/main" id="{0C93F46B-D98E-68E9-BC2C-51E1E10826CA}"/>
              </a:ext>
            </a:extLst>
          </p:cNvPr>
          <p:cNvPicPr>
            <a:picLocks noChangeAspect="1"/>
          </p:cNvPicPr>
          <p:nvPr/>
        </p:nvPicPr>
        <p:blipFill>
          <a:blip>
            <a:extLst>
              <a:ext uri="{96DAC541-7B7A-43D3-8B79-37D633B846F1}">
                <asvg:svgBlip xmlns:asvg="http://schemas.microsoft.com/office/drawing/2016/SVG/main" r:embed="rId3"/>
              </a:ext>
            </a:extLst>
          </a:blip>
          <a:srcRect t="101" b="101"/>
          <a:stretch/>
        </p:blipFill>
        <p:spPr>
          <a:xfrm>
            <a:off x="298440" y="3429000"/>
            <a:ext cx="1186090" cy="1183684"/>
          </a:xfrm>
          <a:prstGeom prst="rect">
            <a:avLst/>
          </a:prstGeom>
        </p:spPr>
      </p:pic>
      <p:grpSp>
        <p:nvGrpSpPr>
          <p:cNvPr id="4" name="Group 3">
            <a:extLst>
              <a:ext uri="{FF2B5EF4-FFF2-40B4-BE49-F238E27FC236}">
                <a16:creationId xmlns:a16="http://schemas.microsoft.com/office/drawing/2014/main" id="{2B0F5CCA-E436-A00B-5E8D-129582D825BE}"/>
              </a:ext>
            </a:extLst>
          </p:cNvPr>
          <p:cNvGrpSpPr/>
          <p:nvPr/>
        </p:nvGrpSpPr>
        <p:grpSpPr>
          <a:xfrm>
            <a:off x="254616" y="1600476"/>
            <a:ext cx="1229914" cy="1234523"/>
            <a:chOff x="2241063" y="2171166"/>
            <a:chExt cx="599912" cy="595173"/>
          </a:xfrm>
        </p:grpSpPr>
        <p:pic>
          <p:nvPicPr>
            <p:cNvPr id="13" name="Picture 12">
              <a:extLst>
                <a:ext uri="{FF2B5EF4-FFF2-40B4-BE49-F238E27FC236}">
                  <a16:creationId xmlns:a16="http://schemas.microsoft.com/office/drawing/2014/main" id="{659DC2BC-033E-964F-9430-76958CC8443D}"/>
                </a:ext>
              </a:extLst>
            </p:cNvPr>
            <p:cNvPicPr>
              <a:picLocks noChangeAspect="1"/>
            </p:cNvPicPr>
            <p:nvPr/>
          </p:nvPicPr>
          <p:blipFill>
            <a:blip r:embed="rId4">
              <a:extLst>
                <a:ext uri="{28A0092B-C50C-407E-A947-70E740481C1C}">
                  <a14:useLocalDpi xmlns:a14="http://schemas.microsoft.com/office/drawing/2010/main" val="0"/>
                </a:ext>
              </a:extLst>
            </a:blip>
            <a:srcRect l="22004" t="23213" r="23072" b="23682"/>
            <a:stretch/>
          </p:blipFill>
          <p:spPr>
            <a:xfrm>
              <a:off x="2241063" y="2171166"/>
              <a:ext cx="599912" cy="595173"/>
            </a:xfrm>
            <a:prstGeom prst="rect">
              <a:avLst/>
            </a:prstGeom>
          </p:spPr>
        </p:pic>
        <p:sp>
          <p:nvSpPr>
            <p:cNvPr id="8" name="Oval 7">
              <a:extLst>
                <a:ext uri="{FF2B5EF4-FFF2-40B4-BE49-F238E27FC236}">
                  <a16:creationId xmlns:a16="http://schemas.microsoft.com/office/drawing/2014/main" id="{8C889B73-AFB3-4AFA-1E09-01278164B689}"/>
                </a:ext>
              </a:extLst>
            </p:cNvPr>
            <p:cNvSpPr/>
            <p:nvPr/>
          </p:nvSpPr>
          <p:spPr>
            <a:xfrm>
              <a:off x="2274060" y="2201861"/>
              <a:ext cx="537166" cy="539701"/>
            </a:xfrm>
            <a:prstGeom prst="ellipse">
              <a:avLst/>
            </a:prstGeom>
            <a:noFill/>
            <a:ln w="57150">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5" name="Picture 168">
            <a:extLst>
              <a:ext uri="{FF2B5EF4-FFF2-40B4-BE49-F238E27FC236}">
                <a16:creationId xmlns:a16="http://schemas.microsoft.com/office/drawing/2014/main" id="{9061BE35-694A-E547-2B12-D0B766AD1043}"/>
              </a:ext>
            </a:extLst>
          </p:cNvPr>
          <p:cNvPicPr>
            <a:picLocks noChangeAspect="1"/>
          </p:cNvPicPr>
          <p:nvPr/>
        </p:nvPicPr>
        <p:blipFill>
          <a:blip>
            <a:extLst>
              <a:ext uri="{96DAC541-7B7A-43D3-8B79-37D633B846F1}">
                <asvg:svgBlip xmlns:asvg="http://schemas.microsoft.com/office/drawing/2016/SVG/main" r:embed="rId5"/>
              </a:ext>
            </a:extLst>
          </a:blip>
          <a:srcRect l="220" r="220"/>
          <a:stretch/>
        </p:blipFill>
        <p:spPr>
          <a:xfrm>
            <a:off x="276527" y="5231047"/>
            <a:ext cx="1186090" cy="1191342"/>
          </a:xfrm>
          <a:prstGeom prst="rect">
            <a:avLst/>
          </a:prstGeom>
        </p:spPr>
      </p:pic>
      <p:grpSp>
        <p:nvGrpSpPr>
          <p:cNvPr id="12" name="Group 11">
            <a:extLst>
              <a:ext uri="{FF2B5EF4-FFF2-40B4-BE49-F238E27FC236}">
                <a16:creationId xmlns:a16="http://schemas.microsoft.com/office/drawing/2014/main" id="{44AA8F59-F98C-6790-117D-FC776AED8494}"/>
              </a:ext>
            </a:extLst>
          </p:cNvPr>
          <p:cNvGrpSpPr/>
          <p:nvPr/>
        </p:nvGrpSpPr>
        <p:grpSpPr>
          <a:xfrm>
            <a:off x="238601" y="4684549"/>
            <a:ext cx="1304938" cy="367618"/>
            <a:chOff x="4238543" y="4775349"/>
            <a:chExt cx="1695986" cy="553496"/>
          </a:xfrm>
        </p:grpSpPr>
        <p:sp>
          <p:nvSpPr>
            <p:cNvPr id="18" name="Freeform 13">
              <a:extLst>
                <a:ext uri="{FF2B5EF4-FFF2-40B4-BE49-F238E27FC236}">
                  <a16:creationId xmlns:a16="http://schemas.microsoft.com/office/drawing/2014/main" id="{6F623FFC-C7A3-FFF3-2F48-B9783C7F3772}"/>
                </a:ext>
              </a:extLst>
            </p:cNvPr>
            <p:cNvSpPr>
              <a:spLocks/>
            </p:cNvSpPr>
            <p:nvPr/>
          </p:nvSpPr>
          <p:spPr bwMode="auto">
            <a:xfrm>
              <a:off x="4238543" y="4775349"/>
              <a:ext cx="1695986" cy="553496"/>
            </a:xfrm>
            <a:prstGeom prst="roundRect">
              <a:avLst>
                <a:gd name="adj" fmla="val 50000"/>
              </a:avLst>
            </a:prstGeom>
            <a:solidFill>
              <a:srgbClr val="9BBB59"/>
            </a:solidFill>
            <a:ln>
              <a:noFill/>
            </a:ln>
            <a:effectLst>
              <a:outerShdw blurRad="469900" dist="190500" dir="2400000" algn="ctr" rotWithShape="0">
                <a:srgbClr val="000000">
                  <a:alpha val="12000"/>
                </a:srgbClr>
              </a:outerShdw>
            </a:effectLst>
          </p:spPr>
          <p:txBody>
            <a:bodyPr vert="horz" wrap="square" lIns="45842" tIns="22921" rIns="45842" bIns="22921" numCol="1" anchor="t" anchorCtr="0" compatLnSpc="1">
              <a:prstTxWarp prst="textNoShape">
                <a:avLst/>
              </a:prstTxWarp>
            </a:bodyPr>
            <a:lstStyle/>
            <a:p>
              <a:pPr marL="0" marR="0" lvl="0" indent="0" algn="ctr" defTabSz="229194" eaLnBrk="1" fontAlgn="auto" latinLnBrk="0" hangingPunct="1">
                <a:lnSpc>
                  <a:spcPct val="100000"/>
                </a:lnSpc>
                <a:spcBef>
                  <a:spcPts val="0"/>
                </a:spcBef>
                <a:spcAft>
                  <a:spcPts val="0"/>
                </a:spcAft>
                <a:buClrTx/>
                <a:buSzTx/>
                <a:buFontTx/>
                <a:buNone/>
                <a:tabLst/>
                <a:defRPr/>
              </a:pPr>
              <a:endParaRPr kumimoji="0" lang="en-ID" sz="1600" b="1" i="0" u="none" strike="noStrike" kern="0" cap="none" spc="0" normalizeH="0" baseline="0" noProof="0">
                <a:ln>
                  <a:noFill/>
                </a:ln>
                <a:solidFill>
                  <a:srgbClr val="FFFFFF"/>
                </a:solidFill>
                <a:effectLst/>
                <a:uLnTx/>
                <a:uFillTx/>
                <a:latin typeface="Montserrat"/>
                <a:cs typeface="Poppins" panose="00000500000000000000" pitchFamily="2" charset="0"/>
              </a:endParaRPr>
            </a:p>
          </p:txBody>
        </p:sp>
        <p:sp>
          <p:nvSpPr>
            <p:cNvPr id="19" name="TextBox 18">
              <a:extLst>
                <a:ext uri="{FF2B5EF4-FFF2-40B4-BE49-F238E27FC236}">
                  <a16:creationId xmlns:a16="http://schemas.microsoft.com/office/drawing/2014/main" id="{879B23C4-14D1-9666-254B-52916B974A8E}"/>
                </a:ext>
              </a:extLst>
            </p:cNvPr>
            <p:cNvSpPr txBox="1"/>
            <p:nvPr/>
          </p:nvSpPr>
          <p:spPr>
            <a:xfrm>
              <a:off x="4446422" y="4843569"/>
              <a:ext cx="1280226" cy="417057"/>
            </a:xfrm>
            <a:prstGeom prst="rect">
              <a:avLst/>
            </a:prstGeom>
            <a:noFill/>
          </p:spPr>
          <p:txBody>
            <a:bodyPr wrap="square" rtlCol="0" anchor="ctr">
              <a:spAutoFit/>
            </a:bodyPr>
            <a:lstStyle/>
            <a:p>
              <a:pPr marL="0" marR="0" lvl="0" indent="0" algn="ctr" defTabSz="229194"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ChatGPT</a:t>
              </a:r>
              <a:endParaRPr kumimoji="0" lang="en-ID" sz="12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 name="Group 21">
            <a:extLst>
              <a:ext uri="{FF2B5EF4-FFF2-40B4-BE49-F238E27FC236}">
                <a16:creationId xmlns:a16="http://schemas.microsoft.com/office/drawing/2014/main" id="{D1E2105F-433C-EDA8-F612-F0F9EE40ACF4}"/>
              </a:ext>
            </a:extLst>
          </p:cNvPr>
          <p:cNvGrpSpPr/>
          <p:nvPr/>
        </p:nvGrpSpPr>
        <p:grpSpPr>
          <a:xfrm>
            <a:off x="217104" y="2872000"/>
            <a:ext cx="1304938" cy="367618"/>
            <a:chOff x="4238543" y="4775349"/>
            <a:chExt cx="1695986" cy="553496"/>
          </a:xfrm>
        </p:grpSpPr>
        <p:sp>
          <p:nvSpPr>
            <p:cNvPr id="23" name="Freeform 13">
              <a:extLst>
                <a:ext uri="{FF2B5EF4-FFF2-40B4-BE49-F238E27FC236}">
                  <a16:creationId xmlns:a16="http://schemas.microsoft.com/office/drawing/2014/main" id="{9F5183BB-0D46-5650-F512-D5893DAEEC1A}"/>
                </a:ext>
              </a:extLst>
            </p:cNvPr>
            <p:cNvSpPr>
              <a:spLocks/>
            </p:cNvSpPr>
            <p:nvPr/>
          </p:nvSpPr>
          <p:spPr bwMode="auto">
            <a:xfrm>
              <a:off x="4238543" y="4775349"/>
              <a:ext cx="1695986" cy="553496"/>
            </a:xfrm>
            <a:prstGeom prst="roundRect">
              <a:avLst>
                <a:gd name="adj" fmla="val 50000"/>
              </a:avLst>
            </a:prstGeom>
            <a:solidFill>
              <a:srgbClr val="4F81BD"/>
            </a:solidFill>
            <a:ln>
              <a:noFill/>
            </a:ln>
            <a:effectLst>
              <a:outerShdw blurRad="469900" dist="190500" dir="2400000" algn="ctr" rotWithShape="0">
                <a:srgbClr val="000000">
                  <a:alpha val="12000"/>
                </a:srgbClr>
              </a:outerShdw>
            </a:effectLst>
          </p:spPr>
          <p:txBody>
            <a:bodyPr vert="horz" wrap="square" lIns="45842" tIns="22921" rIns="45842" bIns="22921" numCol="1" anchor="t" anchorCtr="0" compatLnSpc="1">
              <a:prstTxWarp prst="textNoShape">
                <a:avLst/>
              </a:prstTxWarp>
            </a:bodyPr>
            <a:lstStyle/>
            <a:p>
              <a:pPr marL="0" marR="0" lvl="0" indent="0" algn="ctr" defTabSz="229194" eaLnBrk="1" fontAlgn="auto" latinLnBrk="0" hangingPunct="1">
                <a:lnSpc>
                  <a:spcPct val="100000"/>
                </a:lnSpc>
                <a:spcBef>
                  <a:spcPts val="0"/>
                </a:spcBef>
                <a:spcAft>
                  <a:spcPts val="0"/>
                </a:spcAft>
                <a:buClrTx/>
                <a:buSzTx/>
                <a:buFontTx/>
                <a:buNone/>
                <a:tabLst/>
                <a:defRPr/>
              </a:pPr>
              <a:endParaRPr kumimoji="0" lang="en-ID" sz="1600" b="1" i="0" u="none" strike="noStrike" kern="0" cap="none" spc="0" normalizeH="0" baseline="0" noProof="0">
                <a:ln>
                  <a:noFill/>
                </a:ln>
                <a:solidFill>
                  <a:srgbClr val="FFFFFF"/>
                </a:solidFill>
                <a:effectLst/>
                <a:uLnTx/>
                <a:uFillTx/>
                <a:latin typeface="Montserrat"/>
                <a:cs typeface="Poppins" panose="00000500000000000000" pitchFamily="2" charset="0"/>
              </a:endParaRPr>
            </a:p>
          </p:txBody>
        </p:sp>
        <p:sp>
          <p:nvSpPr>
            <p:cNvPr id="24" name="TextBox 23">
              <a:extLst>
                <a:ext uri="{FF2B5EF4-FFF2-40B4-BE49-F238E27FC236}">
                  <a16:creationId xmlns:a16="http://schemas.microsoft.com/office/drawing/2014/main" id="{5F89D9EB-BFC8-2628-2685-2AF5A3FC0D13}"/>
                </a:ext>
              </a:extLst>
            </p:cNvPr>
            <p:cNvSpPr txBox="1"/>
            <p:nvPr/>
          </p:nvSpPr>
          <p:spPr>
            <a:xfrm>
              <a:off x="4446422" y="4843569"/>
              <a:ext cx="1280226" cy="417057"/>
            </a:xfrm>
            <a:prstGeom prst="rect">
              <a:avLst/>
            </a:prstGeom>
            <a:noFill/>
          </p:spPr>
          <p:txBody>
            <a:bodyPr wrap="square" rtlCol="0" anchor="ctr">
              <a:spAutoFit/>
            </a:bodyPr>
            <a:lstStyle/>
            <a:p>
              <a:pPr marL="0" marR="0" lvl="0" indent="0" algn="ctr" defTabSz="229194"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Alice</a:t>
              </a:r>
              <a:endParaRPr kumimoji="0" lang="en-ID" sz="12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5" name="Group 24">
            <a:extLst>
              <a:ext uri="{FF2B5EF4-FFF2-40B4-BE49-F238E27FC236}">
                <a16:creationId xmlns:a16="http://schemas.microsoft.com/office/drawing/2014/main" id="{B5EC08B2-004C-0DB3-77C6-88B56BB34852}"/>
              </a:ext>
            </a:extLst>
          </p:cNvPr>
          <p:cNvGrpSpPr/>
          <p:nvPr/>
        </p:nvGrpSpPr>
        <p:grpSpPr>
          <a:xfrm>
            <a:off x="238600" y="6455727"/>
            <a:ext cx="1304938" cy="367618"/>
            <a:chOff x="4238543" y="4775349"/>
            <a:chExt cx="1695986" cy="553496"/>
          </a:xfrm>
        </p:grpSpPr>
        <p:sp>
          <p:nvSpPr>
            <p:cNvPr id="26" name="Freeform 13">
              <a:extLst>
                <a:ext uri="{FF2B5EF4-FFF2-40B4-BE49-F238E27FC236}">
                  <a16:creationId xmlns:a16="http://schemas.microsoft.com/office/drawing/2014/main" id="{20627378-62E8-36B6-9D57-42AC74B55D64}"/>
                </a:ext>
              </a:extLst>
            </p:cNvPr>
            <p:cNvSpPr>
              <a:spLocks/>
            </p:cNvSpPr>
            <p:nvPr/>
          </p:nvSpPr>
          <p:spPr bwMode="auto">
            <a:xfrm>
              <a:off x="4238543" y="4775349"/>
              <a:ext cx="1695986" cy="553496"/>
            </a:xfrm>
            <a:prstGeom prst="roundRect">
              <a:avLst>
                <a:gd name="adj" fmla="val 50000"/>
              </a:avLst>
            </a:prstGeom>
            <a:solidFill>
              <a:srgbClr val="C0504D"/>
            </a:solidFill>
            <a:ln>
              <a:noFill/>
            </a:ln>
            <a:effectLst>
              <a:outerShdw blurRad="469900" dist="190500" dir="2400000" algn="ctr" rotWithShape="0">
                <a:srgbClr val="000000">
                  <a:alpha val="12000"/>
                </a:srgbClr>
              </a:outerShdw>
            </a:effectLst>
          </p:spPr>
          <p:txBody>
            <a:bodyPr vert="horz" wrap="square" lIns="45842" tIns="22921" rIns="45842" bIns="22921" numCol="1" anchor="t" anchorCtr="0" compatLnSpc="1">
              <a:prstTxWarp prst="textNoShape">
                <a:avLst/>
              </a:prstTxWarp>
            </a:bodyPr>
            <a:lstStyle/>
            <a:p>
              <a:pPr marL="0" marR="0" lvl="0" indent="0" algn="ctr" defTabSz="229194" eaLnBrk="1" fontAlgn="auto" latinLnBrk="0" hangingPunct="1">
                <a:lnSpc>
                  <a:spcPct val="100000"/>
                </a:lnSpc>
                <a:spcBef>
                  <a:spcPts val="0"/>
                </a:spcBef>
                <a:spcAft>
                  <a:spcPts val="0"/>
                </a:spcAft>
                <a:buClrTx/>
                <a:buSzTx/>
                <a:buFontTx/>
                <a:buNone/>
                <a:tabLst/>
                <a:defRPr/>
              </a:pPr>
              <a:endParaRPr kumimoji="0" lang="en-ID" sz="1600" b="1" i="0" u="none" strike="noStrike" kern="0" cap="none" spc="0" normalizeH="0" baseline="0" noProof="0">
                <a:ln>
                  <a:noFill/>
                </a:ln>
                <a:solidFill>
                  <a:srgbClr val="FFFFFF"/>
                </a:solidFill>
                <a:effectLst/>
                <a:uLnTx/>
                <a:uFillTx/>
                <a:latin typeface="Montserrat"/>
                <a:cs typeface="Poppins" panose="00000500000000000000" pitchFamily="2" charset="0"/>
              </a:endParaRPr>
            </a:p>
          </p:txBody>
        </p:sp>
        <p:sp>
          <p:nvSpPr>
            <p:cNvPr id="27" name="TextBox 26">
              <a:extLst>
                <a:ext uri="{FF2B5EF4-FFF2-40B4-BE49-F238E27FC236}">
                  <a16:creationId xmlns:a16="http://schemas.microsoft.com/office/drawing/2014/main" id="{5BB9B731-A222-0D63-659A-13ABA9F46518}"/>
                </a:ext>
              </a:extLst>
            </p:cNvPr>
            <p:cNvSpPr txBox="1"/>
            <p:nvPr/>
          </p:nvSpPr>
          <p:spPr>
            <a:xfrm>
              <a:off x="4446422" y="4843569"/>
              <a:ext cx="1280226" cy="417057"/>
            </a:xfrm>
            <a:prstGeom prst="rect">
              <a:avLst/>
            </a:prstGeom>
            <a:noFill/>
          </p:spPr>
          <p:txBody>
            <a:bodyPr wrap="square" rtlCol="0" anchor="ctr">
              <a:spAutoFit/>
            </a:bodyPr>
            <a:lstStyle/>
            <a:p>
              <a:pPr marL="0" marR="0" lvl="0" indent="0" algn="ctr" defTabSz="229194"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Azure</a:t>
              </a:r>
              <a:endParaRPr kumimoji="0" lang="en-ID" sz="12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8" name="TextBox 27">
            <a:extLst>
              <a:ext uri="{FF2B5EF4-FFF2-40B4-BE49-F238E27FC236}">
                <a16:creationId xmlns:a16="http://schemas.microsoft.com/office/drawing/2014/main" id="{C150DAAD-07FD-4B99-4540-A345814EFD7F}"/>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Latt PM, et al. BMC Public Health. 2025; 25: 1788.</a:t>
            </a:r>
          </a:p>
        </p:txBody>
      </p:sp>
    </p:spTree>
    <p:extLst>
      <p:ext uri="{BB962C8B-B14F-4D97-AF65-F5344CB8AC3E}">
        <p14:creationId xmlns:p14="http://schemas.microsoft.com/office/powerpoint/2010/main" val="125297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E82FD1-3C66-B6E4-2142-8F9CD0768ECD}"/>
              </a:ext>
            </a:extLst>
          </p:cNvPr>
          <p:cNvSpPr>
            <a:spLocks noGrp="1"/>
          </p:cNvSpPr>
          <p:nvPr>
            <p:ph type="body" sz="quarter" idx="13"/>
          </p:nvPr>
        </p:nvSpPr>
        <p:spPr/>
        <p:txBody>
          <a:bodyPr/>
          <a:lstStyle/>
          <a:p>
            <a:r>
              <a:rPr lang="en-AU" dirty="0"/>
              <a:t>Is AI being inclusive?</a:t>
            </a:r>
          </a:p>
        </p:txBody>
      </p:sp>
      <p:graphicFrame>
        <p:nvGraphicFramePr>
          <p:cNvPr id="5" name="Table 4">
            <a:extLst>
              <a:ext uri="{FF2B5EF4-FFF2-40B4-BE49-F238E27FC236}">
                <a16:creationId xmlns:a16="http://schemas.microsoft.com/office/drawing/2014/main" id="{62C7EA4D-57A9-D5E4-5321-8342F264A3CE}"/>
              </a:ext>
            </a:extLst>
          </p:cNvPr>
          <p:cNvGraphicFramePr>
            <a:graphicFrameLocks noGrp="1"/>
          </p:cNvGraphicFramePr>
          <p:nvPr>
            <p:extLst>
              <p:ext uri="{D42A27DB-BD31-4B8C-83A1-F6EECF244321}">
                <p14:modId xmlns:p14="http://schemas.microsoft.com/office/powerpoint/2010/main" val="3027093537"/>
              </p:ext>
            </p:extLst>
          </p:nvPr>
        </p:nvGraphicFramePr>
        <p:xfrm>
          <a:off x="317234" y="3681356"/>
          <a:ext cx="6008122" cy="2598084"/>
        </p:xfrm>
        <a:graphic>
          <a:graphicData uri="http://schemas.openxmlformats.org/drawingml/2006/table">
            <a:tbl>
              <a:tblPr firstRow="1" bandRow="1">
                <a:tableStyleId>{5C22544A-7EE6-4342-B048-85BDC9FD1C3A}</a:tableStyleId>
              </a:tblPr>
              <a:tblGrid>
                <a:gridCol w="3004061">
                  <a:extLst>
                    <a:ext uri="{9D8B030D-6E8A-4147-A177-3AD203B41FA5}">
                      <a16:colId xmlns:a16="http://schemas.microsoft.com/office/drawing/2014/main" val="137954527"/>
                    </a:ext>
                  </a:extLst>
                </a:gridCol>
                <a:gridCol w="3004061">
                  <a:extLst>
                    <a:ext uri="{9D8B030D-6E8A-4147-A177-3AD203B41FA5}">
                      <a16:colId xmlns:a16="http://schemas.microsoft.com/office/drawing/2014/main" val="3286161385"/>
                    </a:ext>
                  </a:extLst>
                </a:gridCol>
              </a:tblGrid>
              <a:tr h="649521">
                <a:tc>
                  <a:txBody>
                    <a:bodyPr/>
                    <a:lstStyle/>
                    <a:p>
                      <a:pPr algn="ctr"/>
                      <a:r>
                        <a:rPr lang="en-AU" dirty="0">
                          <a:solidFill>
                            <a:schemeClr val="tx1"/>
                          </a:solidFill>
                          <a:latin typeface="Arial" panose="020B0604020202020204" pitchFamily="34" charset="0"/>
                          <a:cs typeface="Arial" panose="020B0604020202020204" pitchFamily="34" charset="0"/>
                        </a:rPr>
                        <a:t>ChatGPT’s term</a:t>
                      </a:r>
                    </a:p>
                  </a:txBody>
                  <a:tcPr anchor="ctr">
                    <a:solidFill>
                      <a:srgbClr val="A9D6F1"/>
                    </a:solidFill>
                  </a:tcPr>
                </a:tc>
                <a:tc>
                  <a:txBody>
                    <a:bodyPr/>
                    <a:lstStyle/>
                    <a:p>
                      <a:pPr algn="ctr"/>
                      <a:r>
                        <a:rPr lang="en-AU" dirty="0">
                          <a:solidFill>
                            <a:schemeClr val="tx1"/>
                          </a:solidFill>
                          <a:latin typeface="Arial" panose="020B0604020202020204" pitchFamily="34" charset="0"/>
                          <a:cs typeface="Arial" panose="020B0604020202020204" pitchFamily="34" charset="0"/>
                        </a:rPr>
                        <a:t>NIAID recommendation </a:t>
                      </a:r>
                    </a:p>
                  </a:txBody>
                  <a:tcPr anchor="ctr">
                    <a:solidFill>
                      <a:srgbClr val="FBCF96"/>
                    </a:solidFill>
                  </a:tcPr>
                </a:tc>
                <a:extLst>
                  <a:ext uri="{0D108BD9-81ED-4DB2-BD59-A6C34878D82A}">
                    <a16:rowId xmlns:a16="http://schemas.microsoft.com/office/drawing/2014/main" val="2581786379"/>
                  </a:ext>
                </a:extLst>
              </a:tr>
              <a:tr h="649521">
                <a:tc>
                  <a:txBody>
                    <a:bodyPr/>
                    <a:lstStyle/>
                    <a:p>
                      <a:pPr algn="ctr"/>
                      <a:r>
                        <a:rPr lang="en-AU" dirty="0">
                          <a:latin typeface="Arial" panose="020B0604020202020204" pitchFamily="34" charset="0"/>
                          <a:cs typeface="Arial" panose="020B0604020202020204" pitchFamily="34" charset="0"/>
                        </a:rPr>
                        <a:t>HIV infection</a:t>
                      </a:r>
                    </a:p>
                  </a:txBody>
                  <a:tcPr anchor="ctr"/>
                </a:tc>
                <a:tc>
                  <a:txBody>
                    <a:bodyPr/>
                    <a:lstStyle/>
                    <a:p>
                      <a:pPr algn="ctr"/>
                      <a:r>
                        <a:rPr lang="en-AU" dirty="0">
                          <a:latin typeface="Arial" panose="020B0604020202020204" pitchFamily="34" charset="0"/>
                          <a:cs typeface="Arial" panose="020B0604020202020204" pitchFamily="34" charset="0"/>
                        </a:rPr>
                        <a:t>HIV transmission </a:t>
                      </a:r>
                    </a:p>
                  </a:txBody>
                  <a:tcPr anchor="ctr"/>
                </a:tc>
                <a:extLst>
                  <a:ext uri="{0D108BD9-81ED-4DB2-BD59-A6C34878D82A}">
                    <a16:rowId xmlns:a16="http://schemas.microsoft.com/office/drawing/2014/main" val="1724488561"/>
                  </a:ext>
                </a:extLst>
              </a:tr>
              <a:tr h="649521">
                <a:tc>
                  <a:txBody>
                    <a:bodyPr/>
                    <a:lstStyle/>
                    <a:p>
                      <a:pPr algn="ctr"/>
                      <a:r>
                        <a:rPr lang="en-AU" dirty="0">
                          <a:latin typeface="Arial" panose="020B0604020202020204" pitchFamily="34" charset="0"/>
                          <a:cs typeface="Arial" panose="020B0604020202020204" pitchFamily="34" charset="0"/>
                        </a:rPr>
                        <a:t>HIV positive </a:t>
                      </a:r>
                    </a:p>
                  </a:txBody>
                  <a:tcPr anchor="ctr"/>
                </a:tc>
                <a:tc>
                  <a:txBody>
                    <a:bodyPr/>
                    <a:lstStyle/>
                    <a:p>
                      <a:pPr algn="ctr"/>
                      <a:r>
                        <a:rPr lang="en-AU" dirty="0">
                          <a:latin typeface="Arial" panose="020B0604020202020204" pitchFamily="34" charset="0"/>
                          <a:cs typeface="Arial" panose="020B0604020202020204" pitchFamily="34" charset="0"/>
                        </a:rPr>
                        <a:t>Person living with HIV</a:t>
                      </a:r>
                    </a:p>
                  </a:txBody>
                  <a:tcPr anchor="ctr"/>
                </a:tc>
                <a:extLst>
                  <a:ext uri="{0D108BD9-81ED-4DB2-BD59-A6C34878D82A}">
                    <a16:rowId xmlns:a16="http://schemas.microsoft.com/office/drawing/2014/main" val="393339301"/>
                  </a:ext>
                </a:extLst>
              </a:tr>
              <a:tr h="649521">
                <a:tc>
                  <a:txBody>
                    <a:bodyPr/>
                    <a:lstStyle/>
                    <a:p>
                      <a:pPr algn="ctr"/>
                      <a:r>
                        <a:rPr lang="en-AU" dirty="0">
                          <a:latin typeface="Arial" panose="020B0604020202020204" pitchFamily="34" charset="0"/>
                          <a:cs typeface="Arial" panose="020B0604020202020204" pitchFamily="34" charset="0"/>
                        </a:rPr>
                        <a:t>High risk groups </a:t>
                      </a:r>
                    </a:p>
                  </a:txBody>
                  <a:tcPr anchor="ctr"/>
                </a:tc>
                <a:tc>
                  <a:txBody>
                    <a:bodyPr/>
                    <a:lstStyle/>
                    <a:p>
                      <a:pPr algn="ctr"/>
                      <a:r>
                        <a:rPr lang="en-AU" dirty="0">
                          <a:latin typeface="Arial" panose="020B0604020202020204" pitchFamily="34" charset="0"/>
                          <a:cs typeface="Arial" panose="020B0604020202020204" pitchFamily="34" charset="0"/>
                        </a:rPr>
                        <a:t>Populations disproportionately affected </a:t>
                      </a:r>
                    </a:p>
                  </a:txBody>
                  <a:tcPr anchor="ctr"/>
                </a:tc>
                <a:extLst>
                  <a:ext uri="{0D108BD9-81ED-4DB2-BD59-A6C34878D82A}">
                    <a16:rowId xmlns:a16="http://schemas.microsoft.com/office/drawing/2014/main" val="3879508894"/>
                  </a:ext>
                </a:extLst>
              </a:tr>
            </a:tbl>
          </a:graphicData>
        </a:graphic>
      </p:graphicFrame>
      <p:pic>
        <p:nvPicPr>
          <p:cNvPr id="6" name="Picture 2">
            <a:extLst>
              <a:ext uri="{FF2B5EF4-FFF2-40B4-BE49-F238E27FC236}">
                <a16:creationId xmlns:a16="http://schemas.microsoft.com/office/drawing/2014/main" id="{63DB0541-4E76-B084-9087-A485FF751F0E}"/>
              </a:ext>
            </a:extLst>
          </p:cNvPr>
          <p:cNvPicPr>
            <a:picLocks noChangeAspect="1"/>
          </p:cNvPicPr>
          <p:nvPr/>
        </p:nvPicPr>
        <p:blipFill>
          <a:blip r:embed="rId2"/>
          <a:srcRect l="10536" t="15747" r="28196" b="1500"/>
          <a:stretch>
            <a:fillRect/>
          </a:stretch>
        </p:blipFill>
        <p:spPr>
          <a:xfrm>
            <a:off x="6469920" y="951404"/>
            <a:ext cx="5554006" cy="4184544"/>
          </a:xfrm>
          <a:prstGeom prst="rect">
            <a:avLst/>
          </a:prstGeom>
        </p:spPr>
      </p:pic>
      <p:pic>
        <p:nvPicPr>
          <p:cNvPr id="7" name="Picture 6">
            <a:extLst>
              <a:ext uri="{FF2B5EF4-FFF2-40B4-BE49-F238E27FC236}">
                <a16:creationId xmlns:a16="http://schemas.microsoft.com/office/drawing/2014/main" id="{CB33DD5C-993E-A373-E7F3-15ED9D38724E}"/>
              </a:ext>
            </a:extLst>
          </p:cNvPr>
          <p:cNvPicPr>
            <a:picLocks noChangeAspect="1"/>
          </p:cNvPicPr>
          <p:nvPr/>
        </p:nvPicPr>
        <p:blipFill>
          <a:blip r:embed="rId3"/>
          <a:stretch>
            <a:fillRect/>
          </a:stretch>
        </p:blipFill>
        <p:spPr>
          <a:xfrm>
            <a:off x="317234" y="951404"/>
            <a:ext cx="5996948" cy="2598084"/>
          </a:xfrm>
          <a:prstGeom prst="rect">
            <a:avLst/>
          </a:prstGeom>
          <a:solidFill>
            <a:schemeClr val="tx1"/>
          </a:solidFill>
          <a:ln>
            <a:solidFill>
              <a:schemeClr val="tx1"/>
            </a:solidFill>
          </a:ln>
        </p:spPr>
      </p:pic>
      <p:sp>
        <p:nvSpPr>
          <p:cNvPr id="9" name="TextBox 8">
            <a:extLst>
              <a:ext uri="{FF2B5EF4-FFF2-40B4-BE49-F238E27FC236}">
                <a16:creationId xmlns:a16="http://schemas.microsoft.com/office/drawing/2014/main" id="{92DA71D5-0D21-3F70-B1E6-BC2876A1DAC1}"/>
              </a:ext>
            </a:extLst>
          </p:cNvPr>
          <p:cNvSpPr txBox="1"/>
          <p:nvPr/>
        </p:nvSpPr>
        <p:spPr>
          <a:xfrm>
            <a:off x="306060" y="6279440"/>
            <a:ext cx="6097712" cy="369332"/>
          </a:xfrm>
          <a:prstGeom prst="rect">
            <a:avLst/>
          </a:prstGeom>
          <a:noFill/>
        </p:spPr>
        <p:txBody>
          <a:bodyPr wrap="square">
            <a:spAutoFit/>
          </a:bodyPr>
          <a:lstStyle/>
          <a:p>
            <a:r>
              <a:rPr lang="en-US" b="0" i="1" u="none" strike="noStrike" baseline="0" dirty="0">
                <a:solidFill>
                  <a:srgbClr val="000000"/>
                </a:solidFill>
                <a:latin typeface="Arial Narrow" panose="020B0606020202030204" pitchFamily="34" charset="0"/>
              </a:rPr>
              <a:t>NIAID: National Institute of Allergy and Infectious Diseases</a:t>
            </a:r>
            <a:endParaRPr lang="en-AU" i="1" dirty="0">
              <a:latin typeface="Arial Narrow" panose="020B0606020202030204" pitchFamily="34" charset="0"/>
            </a:endParaRPr>
          </a:p>
        </p:txBody>
      </p:sp>
      <p:sp>
        <p:nvSpPr>
          <p:cNvPr id="10" name="TextBox 9">
            <a:extLst>
              <a:ext uri="{FF2B5EF4-FFF2-40B4-BE49-F238E27FC236}">
                <a16:creationId xmlns:a16="http://schemas.microsoft.com/office/drawing/2014/main" id="{0BF3EC7E-1FA4-C6C7-1A82-F4D589F459B3}"/>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De Vito A, et al. AIDS &amp; </a:t>
            </a:r>
            <a:r>
              <a:rPr lang="en-AU" sz="1000" dirty="0" err="1">
                <a:latin typeface="Arial" panose="020B0604020202020204" pitchFamily="34" charset="0"/>
                <a:cs typeface="Arial" panose="020B0604020202020204" pitchFamily="34" charset="0"/>
              </a:rPr>
              <a:t>Behav</a:t>
            </a:r>
            <a:r>
              <a:rPr lang="en-AU" sz="1000" dirty="0">
                <a:latin typeface="Arial" panose="020B0604020202020204" pitchFamily="34" charset="0"/>
                <a:cs typeface="Arial" panose="020B0604020202020204" pitchFamily="34" charset="0"/>
              </a:rPr>
              <a:t>. 2024; 28: 2746-2754.</a:t>
            </a:r>
          </a:p>
        </p:txBody>
      </p:sp>
    </p:spTree>
    <p:extLst>
      <p:ext uri="{BB962C8B-B14F-4D97-AF65-F5344CB8AC3E}">
        <p14:creationId xmlns:p14="http://schemas.microsoft.com/office/powerpoint/2010/main" val="237685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7C42B0D-5382-DDDF-6B34-984E36307B30}"/>
              </a:ext>
            </a:extLst>
          </p:cNvPr>
          <p:cNvSpPr txBox="1">
            <a:spLocks/>
          </p:cNvSpPr>
          <p:nvPr/>
        </p:nvSpPr>
        <p:spPr>
          <a:xfrm>
            <a:off x="306060" y="82580"/>
            <a:ext cx="7452026" cy="736956"/>
          </a:xfrm>
          <a:prstGeom prst="rect">
            <a:avLst/>
          </a:prstGeom>
        </p:spPr>
        <p:txBody>
          <a:bodyPr vert="horz" lIns="91440" tIns="45720" rIns="91440" bIns="45720" rtlCol="0" anchor="ctr">
            <a:normAutofit/>
          </a:bodyPr>
          <a:lstStyle>
            <a:lvl1pPr marL="0" indent="0" algn="l" defTabSz="609630" rtl="0" eaLnBrk="1" latinLnBrk="0" hangingPunct="1">
              <a:spcBef>
                <a:spcPct val="20000"/>
              </a:spcBef>
              <a:buFont typeface="Arial" pitchFamily="34" charset="0"/>
              <a:buNone/>
              <a:defRPr sz="3800" b="1" kern="1200" baseline="0">
                <a:solidFill>
                  <a:schemeClr val="bg1"/>
                </a:solidFill>
                <a:latin typeface="Century Gothic" panose="020B0502020202020204" pitchFamily="34" charset="0"/>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r>
              <a:rPr lang="en-AU"/>
              <a:t>AI-tool to predict HIV/STI risk</a:t>
            </a:r>
            <a:endParaRPr lang="en-AU" dirty="0"/>
          </a:p>
        </p:txBody>
      </p:sp>
      <p:pic>
        <p:nvPicPr>
          <p:cNvPr id="5" name="Picture 4" descr="A screenshot of a questionnaire&#10;&#10;Description automatically generated">
            <a:extLst>
              <a:ext uri="{FF2B5EF4-FFF2-40B4-BE49-F238E27FC236}">
                <a16:creationId xmlns:a16="http://schemas.microsoft.com/office/drawing/2014/main" id="{7DADDDA4-DAA8-4076-01A6-BEFBB38F86EE}"/>
              </a:ext>
            </a:extLst>
          </p:cNvPr>
          <p:cNvPicPr>
            <a:picLocks noChangeAspect="1"/>
          </p:cNvPicPr>
          <p:nvPr/>
        </p:nvPicPr>
        <p:blipFill rotWithShape="1">
          <a:blip r:embed="rId3">
            <a:extLst>
              <a:ext uri="{28A0092B-C50C-407E-A947-70E740481C1C}">
                <a14:useLocalDpi xmlns:a14="http://schemas.microsoft.com/office/drawing/2010/main" val="0"/>
              </a:ext>
            </a:extLst>
          </a:blip>
          <a:srcRect b="16574"/>
          <a:stretch/>
        </p:blipFill>
        <p:spPr>
          <a:xfrm>
            <a:off x="4501204" y="991715"/>
            <a:ext cx="3012156" cy="5447884"/>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descr="A screenshot of a phone&#10;&#10;Description automatically generated">
            <a:extLst>
              <a:ext uri="{FF2B5EF4-FFF2-40B4-BE49-F238E27FC236}">
                <a16:creationId xmlns:a16="http://schemas.microsoft.com/office/drawing/2014/main" id="{878041EF-EC7B-21CC-EC90-5E2525FB4E05}"/>
              </a:ext>
            </a:extLst>
          </p:cNvPr>
          <p:cNvPicPr>
            <a:picLocks noChangeAspect="1"/>
          </p:cNvPicPr>
          <p:nvPr/>
        </p:nvPicPr>
        <p:blipFill rotWithShape="1">
          <a:blip r:embed="rId4">
            <a:extLst>
              <a:ext uri="{28A0092B-C50C-407E-A947-70E740481C1C}">
                <a14:useLocalDpi xmlns:a14="http://schemas.microsoft.com/office/drawing/2010/main" val="0"/>
              </a:ext>
            </a:extLst>
          </a:blip>
          <a:srcRect b="16573"/>
          <a:stretch/>
        </p:blipFill>
        <p:spPr>
          <a:xfrm>
            <a:off x="916991" y="991715"/>
            <a:ext cx="3012156" cy="5447884"/>
          </a:xfrm>
          <a:prstGeom prst="rect">
            <a:avLst/>
          </a:prstGeom>
          <a:ln>
            <a:solidFill>
              <a:schemeClr val="tx1"/>
            </a:solidFill>
          </a:ln>
          <a:effectLst>
            <a:outerShdw blurRad="50800" dist="38100" dir="2700000" algn="tl" rotWithShape="0">
              <a:prstClr val="black">
                <a:alpha val="40000"/>
              </a:prstClr>
            </a:outerShdw>
          </a:effectLst>
        </p:spPr>
      </p:pic>
      <p:pic>
        <p:nvPicPr>
          <p:cNvPr id="7" name="Picture 6" descr="A screenshot of a questionnaire&#10;&#10;Description automatically generated">
            <a:extLst>
              <a:ext uri="{FF2B5EF4-FFF2-40B4-BE49-F238E27FC236}">
                <a16:creationId xmlns:a16="http://schemas.microsoft.com/office/drawing/2014/main" id="{F00D3B84-738D-C61B-7C5A-77EF303BC582}"/>
              </a:ext>
            </a:extLst>
          </p:cNvPr>
          <p:cNvPicPr>
            <a:picLocks noChangeAspect="1"/>
          </p:cNvPicPr>
          <p:nvPr/>
        </p:nvPicPr>
        <p:blipFill rotWithShape="1">
          <a:blip r:embed="rId5">
            <a:extLst>
              <a:ext uri="{28A0092B-C50C-407E-A947-70E740481C1C}">
                <a14:useLocalDpi xmlns:a14="http://schemas.microsoft.com/office/drawing/2010/main" val="0"/>
              </a:ext>
            </a:extLst>
          </a:blip>
          <a:srcRect b="16574"/>
          <a:stretch/>
        </p:blipFill>
        <p:spPr>
          <a:xfrm>
            <a:off x="8085417" y="991715"/>
            <a:ext cx="3012156" cy="5447884"/>
          </a:xfrm>
          <a:prstGeom prst="rect">
            <a:avLst/>
          </a:prstGeom>
          <a:ln>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36BB21E7-FED5-3D6B-A5A1-7FB6CFD509A8}"/>
              </a:ext>
            </a:extLst>
          </p:cNvPr>
          <p:cNvSpPr txBox="1"/>
          <p:nvPr/>
        </p:nvSpPr>
        <p:spPr>
          <a:xfrm>
            <a:off x="6096000" y="6611779"/>
            <a:ext cx="6096000" cy="24622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
              </a:rPr>
              <a:t>Source: </a:t>
            </a:r>
            <a:r>
              <a:rPr kumimoji="0" lang="en-AU" sz="1000" b="0" i="0" u="none" strike="noStrike" kern="1200" cap="none" spc="0" normalizeH="0" baseline="0" noProof="0" dirty="0">
                <a:ln>
                  <a:noFill/>
                </a:ln>
                <a:solidFill>
                  <a:srgbClr val="0000FF"/>
                </a:solidFill>
                <a:effectLst/>
                <a:uLnTx/>
                <a:uFillTx/>
                <a:latin typeface="Arial "/>
                <a:hlinkClick r:id="rId6">
                  <a:extLst>
                    <a:ext uri="{A12FA001-AC4F-418D-AE19-62706E023703}">
                      <ahyp:hlinkClr xmlns:ahyp="http://schemas.microsoft.com/office/drawing/2018/hyperlinkcolor" val="tx"/>
                    </a:ext>
                  </a:extLst>
                </a:hlinkClick>
              </a:rPr>
              <a:t>https://mystirisk.mshc.org.au/</a:t>
            </a:r>
            <a:r>
              <a:rPr kumimoji="0" lang="en-AU" sz="1000" b="0" i="0" u="none" strike="noStrike" kern="1200" cap="none" spc="0" normalizeH="0" baseline="0" noProof="0" dirty="0">
                <a:ln>
                  <a:noFill/>
                </a:ln>
                <a:solidFill>
                  <a:srgbClr val="0000FF"/>
                </a:solidFill>
                <a:effectLst/>
                <a:uLnTx/>
                <a:uFillTx/>
                <a:latin typeface="Arial "/>
              </a:rPr>
              <a:t> </a:t>
            </a:r>
          </a:p>
        </p:txBody>
      </p:sp>
    </p:spTree>
    <p:extLst>
      <p:ext uri="{BB962C8B-B14F-4D97-AF65-F5344CB8AC3E}">
        <p14:creationId xmlns:p14="http://schemas.microsoft.com/office/powerpoint/2010/main" val="514255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C73CEE-354C-5185-D95D-91B6247286E6}"/>
              </a:ext>
            </a:extLst>
          </p:cNvPr>
          <p:cNvSpPr>
            <a:spLocks noGrp="1"/>
          </p:cNvSpPr>
          <p:nvPr>
            <p:ph type="body" sz="quarter" idx="13"/>
          </p:nvPr>
        </p:nvSpPr>
        <p:spPr/>
        <p:txBody>
          <a:bodyPr>
            <a:normAutofit fontScale="92500"/>
          </a:bodyPr>
          <a:lstStyle/>
          <a:p>
            <a:r>
              <a:rPr lang="en-AU"/>
              <a:t>STI risk check: </a:t>
            </a:r>
            <a:r>
              <a:rPr lang="en-AU" err="1"/>
              <a:t>MySTIRisk</a:t>
            </a:r>
            <a:r>
              <a:rPr lang="en-AU"/>
              <a:t> Report </a:t>
            </a:r>
          </a:p>
        </p:txBody>
      </p:sp>
      <p:grpSp>
        <p:nvGrpSpPr>
          <p:cNvPr id="4" name="Group 3">
            <a:extLst>
              <a:ext uri="{FF2B5EF4-FFF2-40B4-BE49-F238E27FC236}">
                <a16:creationId xmlns:a16="http://schemas.microsoft.com/office/drawing/2014/main" id="{44C967DB-B288-2BEF-4157-BD245C98B2E7}"/>
              </a:ext>
            </a:extLst>
          </p:cNvPr>
          <p:cNvGrpSpPr/>
          <p:nvPr/>
        </p:nvGrpSpPr>
        <p:grpSpPr>
          <a:xfrm>
            <a:off x="476542" y="1066800"/>
            <a:ext cx="11238917" cy="5283200"/>
            <a:chOff x="0" y="0"/>
            <a:chExt cx="4985960" cy="2740331"/>
          </a:xfrm>
        </p:grpSpPr>
        <p:sp>
          <p:nvSpPr>
            <p:cNvPr id="5" name="Freeform 4">
              <a:extLst>
                <a:ext uri="{FF2B5EF4-FFF2-40B4-BE49-F238E27FC236}">
                  <a16:creationId xmlns:a16="http://schemas.microsoft.com/office/drawing/2014/main" id="{C85ACE84-13EB-4445-61AC-8DB09ECFE759}"/>
                </a:ext>
              </a:extLst>
            </p:cNvPr>
            <p:cNvSpPr/>
            <p:nvPr/>
          </p:nvSpPr>
          <p:spPr>
            <a:xfrm>
              <a:off x="0" y="0"/>
              <a:ext cx="4985960" cy="2740331"/>
            </a:xfrm>
            <a:custGeom>
              <a:avLst/>
              <a:gdLst/>
              <a:ahLst/>
              <a:cxnLst/>
              <a:rect l="l" t="t" r="r" b="b"/>
              <a:pathLst>
                <a:path w="4985960" h="2740331">
                  <a:moveTo>
                    <a:pt x="27095" y="0"/>
                  </a:moveTo>
                  <a:lnTo>
                    <a:pt x="4958866" y="0"/>
                  </a:lnTo>
                  <a:cubicBezTo>
                    <a:pt x="4966052" y="0"/>
                    <a:pt x="4972943" y="2855"/>
                    <a:pt x="4978024" y="7936"/>
                  </a:cubicBezTo>
                  <a:cubicBezTo>
                    <a:pt x="4983106" y="13017"/>
                    <a:pt x="4985960" y="19909"/>
                    <a:pt x="4985960" y="27095"/>
                  </a:cubicBezTo>
                  <a:lnTo>
                    <a:pt x="4985960" y="2713236"/>
                  </a:lnTo>
                  <a:cubicBezTo>
                    <a:pt x="4985960" y="2728200"/>
                    <a:pt x="4973830" y="2740331"/>
                    <a:pt x="4958866" y="2740331"/>
                  </a:cubicBezTo>
                  <a:lnTo>
                    <a:pt x="27095" y="2740331"/>
                  </a:lnTo>
                  <a:cubicBezTo>
                    <a:pt x="12131" y="2740331"/>
                    <a:pt x="0" y="2728200"/>
                    <a:pt x="0" y="2713236"/>
                  </a:cubicBezTo>
                  <a:lnTo>
                    <a:pt x="0" y="27095"/>
                  </a:lnTo>
                  <a:cubicBezTo>
                    <a:pt x="0" y="12131"/>
                    <a:pt x="12131" y="0"/>
                    <a:pt x="27095" y="0"/>
                  </a:cubicBezTo>
                  <a:close/>
                </a:path>
              </a:pathLst>
            </a:custGeom>
            <a:solidFill>
              <a:srgbClr val="000000">
                <a:alpha val="0"/>
              </a:srgbClr>
            </a:solidFill>
            <a:ln w="171450" cap="rnd">
              <a:gradFill>
                <a:gsLst>
                  <a:gs pos="0">
                    <a:srgbClr val="4FB6E8">
                      <a:alpha val="100000"/>
                    </a:srgbClr>
                  </a:gs>
                  <a:gs pos="50000">
                    <a:srgbClr val="2B69B4">
                      <a:alpha val="100000"/>
                    </a:srgbClr>
                  </a:gs>
                  <a:gs pos="100000">
                    <a:srgbClr val="1C5396">
                      <a:alpha val="100000"/>
                    </a:srgbClr>
                  </a:gs>
                </a:gsLst>
                <a:path path="circle">
                  <a:fillToRect r="100000" b="100000"/>
                </a:path>
                <a:tileRect l="-100000" t="-100000"/>
              </a:gra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504BBC9E-63A0-FAA5-3DA6-6B0D1F01C322}"/>
                </a:ext>
              </a:extLst>
            </p:cNvPr>
            <p:cNvSpPr txBox="1"/>
            <p:nvPr/>
          </p:nvSpPr>
          <p:spPr>
            <a:xfrm>
              <a:off x="0" y="-95250"/>
              <a:ext cx="4985960" cy="2835581"/>
            </a:xfrm>
            <a:prstGeom prst="rect">
              <a:avLst/>
            </a:prstGeom>
          </p:spPr>
          <p:txBody>
            <a:bodyPr lIns="33867" tIns="33867" rIns="33867" bIns="33867" rtlCol="0" anchor="ctr"/>
            <a:lstStyle/>
            <a:p>
              <a:pPr marL="0" marR="0" lvl="0" indent="0" algn="ctr" defTabSz="914400" rtl="0" eaLnBrk="1" fontAlgn="auto" latinLnBrk="0" hangingPunct="1">
                <a:lnSpc>
                  <a:spcPts val="2471"/>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12">
            <a:extLst>
              <a:ext uri="{FF2B5EF4-FFF2-40B4-BE49-F238E27FC236}">
                <a16:creationId xmlns:a16="http://schemas.microsoft.com/office/drawing/2014/main" id="{C0EE6B12-F431-0CC6-B3FA-64AD7EAED750}"/>
              </a:ext>
            </a:extLst>
          </p:cNvPr>
          <p:cNvSpPr/>
          <p:nvPr/>
        </p:nvSpPr>
        <p:spPr>
          <a:xfrm>
            <a:off x="-358473" y="3084189"/>
            <a:ext cx="1045588" cy="1531659"/>
          </a:xfrm>
          <a:custGeom>
            <a:avLst/>
            <a:gdLst/>
            <a:ahLst/>
            <a:cxnLst/>
            <a:rect l="l" t="t" r="r" b="b"/>
            <a:pathLst>
              <a:path w="1568382" h="2297488">
                <a:moveTo>
                  <a:pt x="0" y="0"/>
                </a:moveTo>
                <a:lnTo>
                  <a:pt x="1568382" y="0"/>
                </a:lnTo>
                <a:lnTo>
                  <a:pt x="1568382" y="2297488"/>
                </a:lnTo>
                <a:lnTo>
                  <a:pt x="0" y="2297488"/>
                </a:lnTo>
                <a:lnTo>
                  <a:pt x="0" y="0"/>
                </a:lnTo>
                <a:close/>
              </a:path>
            </a:pathLst>
          </a:custGeom>
          <a:blipFill>
            <a:blip r:embed="rId3"/>
            <a:stretch>
              <a:fillRect l="-185101" t="-12565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13">
            <a:extLst>
              <a:ext uri="{FF2B5EF4-FFF2-40B4-BE49-F238E27FC236}">
                <a16:creationId xmlns:a16="http://schemas.microsoft.com/office/drawing/2014/main" id="{F6558B6E-4A38-19C8-8B01-5D4E17101883}"/>
              </a:ext>
            </a:extLst>
          </p:cNvPr>
          <p:cNvSpPr/>
          <p:nvPr/>
        </p:nvSpPr>
        <p:spPr>
          <a:xfrm rot="-10800000">
            <a:off x="11506200" y="1720525"/>
            <a:ext cx="1045588" cy="1531659"/>
          </a:xfrm>
          <a:custGeom>
            <a:avLst/>
            <a:gdLst/>
            <a:ahLst/>
            <a:cxnLst/>
            <a:rect l="l" t="t" r="r" b="b"/>
            <a:pathLst>
              <a:path w="1568382" h="2297488">
                <a:moveTo>
                  <a:pt x="0" y="0"/>
                </a:moveTo>
                <a:lnTo>
                  <a:pt x="1568382" y="0"/>
                </a:lnTo>
                <a:lnTo>
                  <a:pt x="1568382" y="2297487"/>
                </a:lnTo>
                <a:lnTo>
                  <a:pt x="0" y="2297487"/>
                </a:lnTo>
                <a:lnTo>
                  <a:pt x="0" y="0"/>
                </a:lnTo>
                <a:close/>
              </a:path>
            </a:pathLst>
          </a:custGeom>
          <a:blipFill>
            <a:blip r:embed="rId3"/>
            <a:stretch>
              <a:fillRect l="-185101" t="-12565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5">
            <a:extLst>
              <a:ext uri="{FF2B5EF4-FFF2-40B4-BE49-F238E27FC236}">
                <a16:creationId xmlns:a16="http://schemas.microsoft.com/office/drawing/2014/main" id="{90617CE6-5F8A-CC55-C995-4D92677E0D19}"/>
              </a:ext>
            </a:extLst>
          </p:cNvPr>
          <p:cNvSpPr>
            <a:spLocks noChangeAspect="1"/>
          </p:cNvSpPr>
          <p:nvPr/>
        </p:nvSpPr>
        <p:spPr>
          <a:xfrm>
            <a:off x="10282331" y="4870162"/>
            <a:ext cx="1223869" cy="1800912"/>
          </a:xfrm>
          <a:custGeom>
            <a:avLst/>
            <a:gdLst/>
            <a:ahLst/>
            <a:cxnLst/>
            <a:rect l="l" t="t" r="r" b="b"/>
            <a:pathLst>
              <a:path w="998085" h="1468673">
                <a:moveTo>
                  <a:pt x="0" y="0"/>
                </a:moveTo>
                <a:lnTo>
                  <a:pt x="998085" y="0"/>
                </a:lnTo>
                <a:lnTo>
                  <a:pt x="998085" y="1468673"/>
                </a:lnTo>
                <a:lnTo>
                  <a:pt x="0" y="1468673"/>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descr="A screenshot of a computer screen&#10;&#10;Description automatically generated">
            <a:extLst>
              <a:ext uri="{FF2B5EF4-FFF2-40B4-BE49-F238E27FC236}">
                <a16:creationId xmlns:a16="http://schemas.microsoft.com/office/drawing/2014/main" id="{8558593E-69E5-A471-8C80-E5C9C646A913}"/>
              </a:ext>
            </a:extLst>
          </p:cNvPr>
          <p:cNvPicPr>
            <a:picLocks noChangeAspect="1"/>
          </p:cNvPicPr>
          <p:nvPr/>
        </p:nvPicPr>
        <p:blipFill rotWithShape="1">
          <a:blip r:embed="rId5">
            <a:extLst>
              <a:ext uri="{28A0092B-C50C-407E-A947-70E740481C1C}">
                <a14:useLocalDpi xmlns:a14="http://schemas.microsoft.com/office/drawing/2010/main" val="0"/>
              </a:ext>
            </a:extLst>
          </a:blip>
          <a:srcRect b="10926"/>
          <a:stretch/>
        </p:blipFill>
        <p:spPr>
          <a:xfrm>
            <a:off x="2076653" y="1257300"/>
            <a:ext cx="3848865" cy="4851400"/>
          </a:xfrm>
          <a:prstGeom prst="rect">
            <a:avLst/>
          </a:prstGeom>
          <a:ln>
            <a:solidFill>
              <a:schemeClr val="tx1"/>
            </a:solidFill>
          </a:ln>
          <a:effectLst>
            <a:outerShdw blurRad="50800" dist="38100" dir="2700000" algn="tl" rotWithShape="0">
              <a:prstClr val="black">
                <a:alpha val="40000"/>
              </a:prstClr>
            </a:outerShdw>
          </a:effectLst>
        </p:spPr>
      </p:pic>
      <p:pic>
        <p:nvPicPr>
          <p:cNvPr id="15" name="Picture 14" descr="A screenshot of a computer screen&#10;&#10;Description automatically generated">
            <a:extLst>
              <a:ext uri="{FF2B5EF4-FFF2-40B4-BE49-F238E27FC236}">
                <a16:creationId xmlns:a16="http://schemas.microsoft.com/office/drawing/2014/main" id="{78FB9A93-0A72-8A3C-BFCF-B1801B258F18}"/>
              </a:ext>
            </a:extLst>
          </p:cNvPr>
          <p:cNvPicPr>
            <a:picLocks noChangeAspect="1"/>
          </p:cNvPicPr>
          <p:nvPr/>
        </p:nvPicPr>
        <p:blipFill rotWithShape="1">
          <a:blip r:embed="rId6">
            <a:extLst>
              <a:ext uri="{28A0092B-C50C-407E-A947-70E740481C1C}">
                <a14:useLocalDpi xmlns:a14="http://schemas.microsoft.com/office/drawing/2010/main" val="0"/>
              </a:ext>
            </a:extLst>
          </a:blip>
          <a:srcRect b="10926"/>
          <a:stretch/>
        </p:blipFill>
        <p:spPr>
          <a:xfrm>
            <a:off x="6266482" y="1257300"/>
            <a:ext cx="3848865" cy="4851400"/>
          </a:xfrm>
          <a:prstGeom prst="rect">
            <a:avLst/>
          </a:prstGeom>
          <a:ln>
            <a:solidFill>
              <a:schemeClr val="tx1"/>
            </a:solid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929C3653-A92B-2D3E-917B-6124431BD80E}"/>
              </a:ext>
            </a:extLst>
          </p:cNvPr>
          <p:cNvSpPr txBox="1"/>
          <p:nvPr/>
        </p:nvSpPr>
        <p:spPr>
          <a:xfrm>
            <a:off x="6096000" y="6611779"/>
            <a:ext cx="6096000" cy="24622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
              </a:rPr>
              <a:t>Source: </a:t>
            </a:r>
            <a:r>
              <a:rPr kumimoji="0" lang="en-AU" sz="1000" b="0" i="0" u="none" strike="noStrike" kern="1200" cap="none" spc="0" normalizeH="0" baseline="0" noProof="0" dirty="0">
                <a:ln>
                  <a:noFill/>
                </a:ln>
                <a:solidFill>
                  <a:srgbClr val="0000FF"/>
                </a:solidFill>
                <a:effectLst/>
                <a:uLnTx/>
                <a:uFillTx/>
                <a:latin typeface="Arial "/>
                <a:hlinkClick r:id="rId7">
                  <a:extLst>
                    <a:ext uri="{A12FA001-AC4F-418D-AE19-62706E023703}">
                      <ahyp:hlinkClr xmlns:ahyp="http://schemas.microsoft.com/office/drawing/2018/hyperlinkcolor" val="tx"/>
                    </a:ext>
                  </a:extLst>
                </a:hlinkClick>
              </a:rPr>
              <a:t>https://mystirisk.mshc.org.au/</a:t>
            </a:r>
            <a:r>
              <a:rPr kumimoji="0" lang="en-AU" sz="1000" b="0" i="0" u="none" strike="noStrike" kern="1200" cap="none" spc="0" normalizeH="0" baseline="0" noProof="0" dirty="0">
                <a:ln>
                  <a:noFill/>
                </a:ln>
                <a:solidFill>
                  <a:srgbClr val="0000FF"/>
                </a:solidFill>
                <a:effectLst/>
                <a:uLnTx/>
                <a:uFillTx/>
                <a:latin typeface="Arial "/>
              </a:rPr>
              <a:t> </a:t>
            </a:r>
          </a:p>
        </p:txBody>
      </p:sp>
    </p:spTree>
    <p:extLst>
      <p:ext uri="{BB962C8B-B14F-4D97-AF65-F5344CB8AC3E}">
        <p14:creationId xmlns:p14="http://schemas.microsoft.com/office/powerpoint/2010/main" val="3154541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667DBC-F755-6338-4281-EA43DFD53C47}"/>
              </a:ext>
            </a:extLst>
          </p:cNvPr>
          <p:cNvSpPr>
            <a:spLocks noGrp="1"/>
          </p:cNvSpPr>
          <p:nvPr>
            <p:ph type="body" sz="quarter" idx="13"/>
          </p:nvPr>
        </p:nvSpPr>
        <p:spPr/>
        <p:txBody>
          <a:bodyPr/>
          <a:lstStyle/>
          <a:p>
            <a:r>
              <a:rPr lang="en-AU"/>
              <a:t>STI Symptoms Checker </a:t>
            </a:r>
          </a:p>
        </p:txBody>
      </p:sp>
      <p:sp>
        <p:nvSpPr>
          <p:cNvPr id="7" name="TextBox 6">
            <a:extLst>
              <a:ext uri="{FF2B5EF4-FFF2-40B4-BE49-F238E27FC236}">
                <a16:creationId xmlns:a16="http://schemas.microsoft.com/office/drawing/2014/main" id="{AFDF8231-5703-CEE5-EFE5-BB6FD96768E2}"/>
              </a:ext>
            </a:extLst>
          </p:cNvPr>
          <p:cNvSpPr txBox="1"/>
          <p:nvPr/>
        </p:nvSpPr>
        <p:spPr>
          <a:xfrm>
            <a:off x="4627983" y="6428150"/>
            <a:ext cx="2343150" cy="400110"/>
          </a:xfrm>
          <a:prstGeom prst="rect">
            <a:avLst/>
          </a:prstGeom>
          <a:noFill/>
        </p:spPr>
        <p:txBody>
          <a:bodyPr wrap="square">
            <a:spAutoFit/>
          </a:bodyPr>
          <a:lstStyle/>
          <a:p>
            <a:pPr algn="ctr"/>
            <a:r>
              <a:rPr lang="en-AU" sz="2000" u="sng" dirty="0">
                <a:solidFill>
                  <a:srgbClr val="0000FF"/>
                </a:solidFill>
                <a:latin typeface="Arial "/>
                <a:hlinkClick r:id="rId3">
                  <a:extLst>
                    <a:ext uri="{A12FA001-AC4F-418D-AE19-62706E023703}">
                      <ahyp:hlinkClr xmlns:ahyp="http://schemas.microsoft.com/office/drawing/2018/hyperlinkcolor" val="tx"/>
                    </a:ext>
                  </a:extLst>
                </a:hlinkClick>
              </a:rPr>
              <a:t>https://ispysti.org/</a:t>
            </a:r>
            <a:r>
              <a:rPr lang="en-AU" sz="2000" u="sng" dirty="0">
                <a:solidFill>
                  <a:srgbClr val="0000FF"/>
                </a:solidFill>
                <a:latin typeface="Arial "/>
              </a:rPr>
              <a:t>  </a:t>
            </a:r>
          </a:p>
        </p:txBody>
      </p:sp>
      <p:pic>
        <p:nvPicPr>
          <p:cNvPr id="9" name="Picture 8">
            <a:extLst>
              <a:ext uri="{FF2B5EF4-FFF2-40B4-BE49-F238E27FC236}">
                <a16:creationId xmlns:a16="http://schemas.microsoft.com/office/drawing/2014/main" id="{3A434568-C2EE-8709-229F-6E5926105FE8}"/>
              </a:ext>
            </a:extLst>
          </p:cNvPr>
          <p:cNvPicPr>
            <a:picLocks noChangeAspect="1"/>
          </p:cNvPicPr>
          <p:nvPr/>
        </p:nvPicPr>
        <p:blipFill>
          <a:blip r:embed="rId4"/>
          <a:stretch>
            <a:fillRect/>
          </a:stretch>
        </p:blipFill>
        <p:spPr>
          <a:xfrm>
            <a:off x="306060" y="1148876"/>
            <a:ext cx="3252623" cy="5073020"/>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DE6D6D35-C011-8346-09BF-C23E2A9CD2E7}"/>
              </a:ext>
            </a:extLst>
          </p:cNvPr>
          <p:cNvPicPr>
            <a:picLocks noChangeAspect="1"/>
          </p:cNvPicPr>
          <p:nvPr/>
        </p:nvPicPr>
        <p:blipFill>
          <a:blip r:embed="rId5"/>
          <a:stretch>
            <a:fillRect/>
          </a:stretch>
        </p:blipFill>
        <p:spPr>
          <a:xfrm>
            <a:off x="3809173" y="1148876"/>
            <a:ext cx="3195090" cy="5073020"/>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265E6702-381C-2A2C-5D3F-8B2D46916EFD}"/>
              </a:ext>
            </a:extLst>
          </p:cNvPr>
          <p:cNvPicPr>
            <a:picLocks noChangeAspect="1"/>
          </p:cNvPicPr>
          <p:nvPr/>
        </p:nvPicPr>
        <p:blipFill>
          <a:blip r:embed="rId6"/>
          <a:stretch>
            <a:fillRect/>
          </a:stretch>
        </p:blipFill>
        <p:spPr>
          <a:xfrm>
            <a:off x="7254753" y="1148876"/>
            <a:ext cx="3201932" cy="5073020"/>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A person with glasses and a green sweater&#10;&#10;AI-generated content may be incorrect.">
            <a:extLst>
              <a:ext uri="{FF2B5EF4-FFF2-40B4-BE49-F238E27FC236}">
                <a16:creationId xmlns:a16="http://schemas.microsoft.com/office/drawing/2014/main" id="{FBFE4C16-96F0-8443-E310-CFCD44477C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59474" y="859693"/>
            <a:ext cx="1532526" cy="1644967"/>
          </a:xfrm>
          <a:prstGeom prst="rect">
            <a:avLst/>
          </a:prstGeom>
        </p:spPr>
      </p:pic>
      <p:sp>
        <p:nvSpPr>
          <p:cNvPr id="6" name="TextBox 5">
            <a:extLst>
              <a:ext uri="{FF2B5EF4-FFF2-40B4-BE49-F238E27FC236}">
                <a16:creationId xmlns:a16="http://schemas.microsoft.com/office/drawing/2014/main" id="{8D6CF11D-C277-0AE0-DAEB-8EFCA97E2FCF}"/>
              </a:ext>
            </a:extLst>
          </p:cNvPr>
          <p:cNvSpPr txBox="1"/>
          <p:nvPr/>
        </p:nvSpPr>
        <p:spPr>
          <a:xfrm>
            <a:off x="10577203" y="2504660"/>
            <a:ext cx="1697068" cy="338554"/>
          </a:xfrm>
          <a:prstGeom prst="rect">
            <a:avLst/>
          </a:prstGeom>
          <a:noFill/>
        </p:spPr>
        <p:txBody>
          <a:bodyPr wrap="none" rtlCol="0">
            <a:spAutoFit/>
          </a:bodyPr>
          <a:lstStyle/>
          <a:p>
            <a:r>
              <a:rPr lang="en-AU" sz="1600" b="1" dirty="0">
                <a:latin typeface="Arial" panose="020B0604020202020204" pitchFamily="34" charset="0"/>
                <a:cs typeface="Arial" panose="020B0604020202020204" pitchFamily="34" charset="0"/>
              </a:rPr>
              <a:t>Dr Janet Towns</a:t>
            </a:r>
          </a:p>
        </p:txBody>
      </p:sp>
    </p:spTree>
    <p:extLst>
      <p:ext uri="{BB962C8B-B14F-4D97-AF65-F5344CB8AC3E}">
        <p14:creationId xmlns:p14="http://schemas.microsoft.com/office/powerpoint/2010/main" val="4126419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F36611-CE62-267B-5DE5-D5F9060652AD}"/>
              </a:ext>
            </a:extLst>
          </p:cNvPr>
          <p:cNvSpPr>
            <a:spLocks noGrp="1"/>
          </p:cNvSpPr>
          <p:nvPr>
            <p:ph type="body" sz="quarter" idx="13"/>
          </p:nvPr>
        </p:nvSpPr>
        <p:spPr/>
        <p:txBody>
          <a:bodyPr/>
          <a:lstStyle/>
          <a:p>
            <a:r>
              <a:rPr lang="en-AU" dirty="0" err="1"/>
              <a:t>iSPYSTI</a:t>
            </a:r>
            <a:r>
              <a:rPr lang="en-AU" dirty="0"/>
              <a:t> </a:t>
            </a:r>
          </a:p>
        </p:txBody>
      </p:sp>
      <p:pic>
        <p:nvPicPr>
          <p:cNvPr id="15" name="Picture 14">
            <a:extLst>
              <a:ext uri="{FF2B5EF4-FFF2-40B4-BE49-F238E27FC236}">
                <a16:creationId xmlns:a16="http://schemas.microsoft.com/office/drawing/2014/main" id="{57216A9C-CFDA-58DD-5531-418E47B0BCA8}"/>
              </a:ext>
            </a:extLst>
          </p:cNvPr>
          <p:cNvPicPr>
            <a:picLocks noChangeAspect="1"/>
          </p:cNvPicPr>
          <p:nvPr/>
        </p:nvPicPr>
        <p:blipFill>
          <a:blip r:embed="rId3"/>
          <a:stretch>
            <a:fillRect/>
          </a:stretch>
        </p:blipFill>
        <p:spPr>
          <a:xfrm>
            <a:off x="219445" y="1333500"/>
            <a:ext cx="2810224" cy="4620602"/>
          </a:xfrm>
          <a:prstGeom prst="rect">
            <a:avLst/>
          </a:prstGeom>
          <a:ln>
            <a:solidFill>
              <a:schemeClr val="tx1"/>
            </a:solidFill>
          </a:ln>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773194A5-6F93-B530-FC96-0B1DC81E2A68}"/>
              </a:ext>
            </a:extLst>
          </p:cNvPr>
          <p:cNvPicPr>
            <a:picLocks noChangeAspect="1"/>
          </p:cNvPicPr>
          <p:nvPr/>
        </p:nvPicPr>
        <p:blipFill>
          <a:blip r:embed="rId4"/>
          <a:stretch>
            <a:fillRect/>
          </a:stretch>
        </p:blipFill>
        <p:spPr>
          <a:xfrm>
            <a:off x="3197369" y="1333499"/>
            <a:ext cx="2836585" cy="4620601"/>
          </a:xfrm>
          <a:prstGeom prst="rect">
            <a:avLst/>
          </a:prstGeom>
          <a:ln>
            <a:solidFill>
              <a:schemeClr val="tx1"/>
            </a:solidFill>
          </a:ln>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300326E9-E805-8D63-D252-48193CE27ECA}"/>
              </a:ext>
            </a:extLst>
          </p:cNvPr>
          <p:cNvPicPr>
            <a:picLocks noChangeAspect="1"/>
          </p:cNvPicPr>
          <p:nvPr/>
        </p:nvPicPr>
        <p:blipFill>
          <a:blip r:embed="rId5"/>
          <a:stretch>
            <a:fillRect/>
          </a:stretch>
        </p:blipFill>
        <p:spPr>
          <a:xfrm>
            <a:off x="9199771" y="1333498"/>
            <a:ext cx="2853550" cy="4620602"/>
          </a:xfrm>
          <a:prstGeom prst="rect">
            <a:avLst/>
          </a:prstGeom>
          <a:ln>
            <a:solidFill>
              <a:schemeClr val="tx1"/>
            </a:solidFill>
          </a:ln>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959CEEE0-9EAE-AAF4-BBD7-97EA6E4AE718}"/>
              </a:ext>
            </a:extLst>
          </p:cNvPr>
          <p:cNvPicPr>
            <a:picLocks noChangeAspect="1"/>
          </p:cNvPicPr>
          <p:nvPr/>
        </p:nvPicPr>
        <p:blipFill>
          <a:blip r:embed="rId6"/>
          <a:stretch>
            <a:fillRect/>
          </a:stretch>
        </p:blipFill>
        <p:spPr>
          <a:xfrm>
            <a:off x="6201654" y="1333498"/>
            <a:ext cx="2816424" cy="4620603"/>
          </a:xfrm>
          <a:prstGeom prst="rect">
            <a:avLst/>
          </a:prstGeom>
          <a:ln>
            <a:solidFill>
              <a:schemeClr val="tx1"/>
            </a:solid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60A77EDF-3AD3-B28F-91E2-92BCEBEE452F}"/>
              </a:ext>
            </a:extLst>
          </p:cNvPr>
          <p:cNvSpPr txBox="1"/>
          <p:nvPr/>
        </p:nvSpPr>
        <p:spPr>
          <a:xfrm>
            <a:off x="4627983" y="6428150"/>
            <a:ext cx="2343150" cy="400110"/>
          </a:xfrm>
          <a:prstGeom prst="rect">
            <a:avLst/>
          </a:prstGeom>
          <a:noFill/>
        </p:spPr>
        <p:txBody>
          <a:bodyPr wrap="square">
            <a:spAutoFit/>
          </a:bodyPr>
          <a:lstStyle/>
          <a:p>
            <a:pPr algn="ctr"/>
            <a:r>
              <a:rPr lang="en-AU" sz="2000" u="sng" dirty="0">
                <a:solidFill>
                  <a:srgbClr val="0000FF"/>
                </a:solidFill>
                <a:latin typeface="Arial "/>
                <a:hlinkClick r:id="rId7">
                  <a:extLst>
                    <a:ext uri="{A12FA001-AC4F-418D-AE19-62706E023703}">
                      <ahyp:hlinkClr xmlns:ahyp="http://schemas.microsoft.com/office/drawing/2018/hyperlinkcolor" val="tx"/>
                    </a:ext>
                  </a:extLst>
                </a:hlinkClick>
              </a:rPr>
              <a:t>https://ispysti.org/</a:t>
            </a:r>
            <a:r>
              <a:rPr lang="en-AU" sz="2000" u="sng" dirty="0">
                <a:solidFill>
                  <a:srgbClr val="0000FF"/>
                </a:solidFill>
                <a:latin typeface="Arial "/>
              </a:rPr>
              <a:t>  </a:t>
            </a:r>
          </a:p>
        </p:txBody>
      </p:sp>
    </p:spTree>
    <p:extLst>
      <p:ext uri="{BB962C8B-B14F-4D97-AF65-F5344CB8AC3E}">
        <p14:creationId xmlns:p14="http://schemas.microsoft.com/office/powerpoint/2010/main" val="3440507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419DAE-0F3E-C342-4E44-2449BCAB8202}"/>
              </a:ext>
            </a:extLst>
          </p:cNvPr>
          <p:cNvSpPr>
            <a:spLocks noGrp="1"/>
          </p:cNvSpPr>
          <p:nvPr>
            <p:ph type="body" sz="quarter" idx="13"/>
          </p:nvPr>
        </p:nvSpPr>
        <p:spPr>
          <a:xfrm>
            <a:off x="306060" y="82580"/>
            <a:ext cx="7776056" cy="736956"/>
          </a:xfrm>
        </p:spPr>
        <p:txBody>
          <a:bodyPr>
            <a:normAutofit fontScale="77500" lnSpcReduction="20000"/>
          </a:bodyPr>
          <a:lstStyle/>
          <a:p>
            <a:r>
              <a:rPr lang="en-AU" dirty="0" err="1"/>
              <a:t>iSPYSTI</a:t>
            </a:r>
            <a:r>
              <a:rPr lang="en-AU" dirty="0"/>
              <a:t> – Bayesian Machine Learning </a:t>
            </a:r>
          </a:p>
        </p:txBody>
      </p:sp>
      <p:pic>
        <p:nvPicPr>
          <p:cNvPr id="4" name="Picture 3">
            <a:extLst>
              <a:ext uri="{FF2B5EF4-FFF2-40B4-BE49-F238E27FC236}">
                <a16:creationId xmlns:a16="http://schemas.microsoft.com/office/drawing/2014/main" id="{D923EB0D-A7FC-9E85-C249-580A544A1190}"/>
              </a:ext>
            </a:extLst>
          </p:cNvPr>
          <p:cNvPicPr>
            <a:picLocks noChangeAspect="1"/>
          </p:cNvPicPr>
          <p:nvPr/>
        </p:nvPicPr>
        <p:blipFill>
          <a:blip r:embed="rId3"/>
          <a:stretch>
            <a:fillRect/>
          </a:stretch>
        </p:blipFill>
        <p:spPr>
          <a:xfrm>
            <a:off x="306060" y="1103086"/>
            <a:ext cx="3561214" cy="5094514"/>
          </a:xfrm>
          <a:prstGeom prst="rect">
            <a:avLst/>
          </a:prstGeom>
          <a:ln>
            <a:solidFill>
              <a:schemeClr val="tx1"/>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698B42DA-AD3C-7270-A7B2-1D143AAE9ADF}"/>
              </a:ext>
            </a:extLst>
          </p:cNvPr>
          <p:cNvSpPr txBox="1"/>
          <p:nvPr/>
        </p:nvSpPr>
        <p:spPr>
          <a:xfrm>
            <a:off x="4084758" y="1103086"/>
            <a:ext cx="7633254" cy="5632311"/>
          </a:xfrm>
          <a:prstGeom prst="rect">
            <a:avLst/>
          </a:prstGeom>
          <a:noFill/>
        </p:spPr>
        <p:txBody>
          <a:bodyPr wrap="square">
            <a:spAutoFit/>
          </a:bodyPr>
          <a:lstStyle/>
          <a:p>
            <a:r>
              <a:rPr lang="en-US" b="1" u="sng" dirty="0">
                <a:latin typeface="Arial "/>
              </a:rPr>
              <a:t>YOUR RESULTS </a:t>
            </a:r>
          </a:p>
          <a:p>
            <a:endParaRPr lang="en-US" dirty="0">
              <a:latin typeface="Arial "/>
            </a:endParaRPr>
          </a:p>
          <a:p>
            <a:r>
              <a:rPr lang="en-US" dirty="0">
                <a:latin typeface="Arial "/>
              </a:rPr>
              <a:t>The </a:t>
            </a:r>
            <a:r>
              <a:rPr lang="en-US" dirty="0" err="1">
                <a:latin typeface="Arial "/>
              </a:rPr>
              <a:t>iSpySTI</a:t>
            </a:r>
            <a:r>
              <a:rPr lang="en-US" dirty="0">
                <a:latin typeface="Arial "/>
              </a:rPr>
              <a:t> symptom checker generates the most likely and other possible diagnoses from a mathematical model based on retrospective data from thousands of clients attending our service. These suggested diagnoses do not replace medical advice and the need for clinical review. </a:t>
            </a:r>
          </a:p>
          <a:p>
            <a:endParaRPr lang="en-US" dirty="0">
              <a:latin typeface="Arial "/>
            </a:endParaRPr>
          </a:p>
          <a:p>
            <a:pPr marL="285750" indent="-285750">
              <a:buFont typeface="Arial" panose="020B0604020202020204" pitchFamily="34" charset="0"/>
              <a:buChar char="•"/>
            </a:pPr>
            <a:r>
              <a:rPr lang="en-US" dirty="0">
                <a:latin typeface="Arial "/>
              </a:rPr>
              <a:t>35% of men who attend MSHC with your symptoms are diagnosed with genital warts. Details about this condition can be found </a:t>
            </a:r>
            <a:r>
              <a:rPr lang="en-US" u="sng" dirty="0">
                <a:solidFill>
                  <a:srgbClr val="0070C0"/>
                </a:solidFill>
                <a:latin typeface="Arial "/>
              </a:rPr>
              <a:t>here</a:t>
            </a:r>
            <a:r>
              <a:rPr lang="en-US" dirty="0">
                <a:latin typeface="Arial "/>
              </a:rPr>
              <a:t>. </a:t>
            </a:r>
          </a:p>
          <a:p>
            <a:pPr marL="285750" indent="-285750">
              <a:buFont typeface="Arial" panose="020B0604020202020204" pitchFamily="34" charset="0"/>
              <a:buChar char="•"/>
            </a:pPr>
            <a:r>
              <a:rPr lang="en-US" dirty="0">
                <a:latin typeface="Arial "/>
              </a:rPr>
              <a:t>32% of men who attend MSHC with your symptoms are diagnosed with molluscum contagiosum. Details about this condition can be found </a:t>
            </a:r>
            <a:r>
              <a:rPr lang="en-US" u="sng" dirty="0">
                <a:solidFill>
                  <a:srgbClr val="0070C0"/>
                </a:solidFill>
                <a:latin typeface="Arial "/>
              </a:rPr>
              <a:t>here</a:t>
            </a:r>
            <a:r>
              <a:rPr lang="en-US" dirty="0">
                <a:latin typeface="Arial "/>
              </a:rPr>
              <a:t>. </a:t>
            </a:r>
          </a:p>
          <a:p>
            <a:pPr marL="285750" indent="-285750">
              <a:buFont typeface="Arial" panose="020B0604020202020204" pitchFamily="34" charset="0"/>
              <a:buChar char="•"/>
            </a:pPr>
            <a:r>
              <a:rPr lang="en-US" dirty="0">
                <a:latin typeface="Arial "/>
              </a:rPr>
              <a:t>24% of men who attend MSHC with your symptoms are diagnosed with syphilis. Details about this condition can be found </a:t>
            </a:r>
            <a:r>
              <a:rPr lang="en-US" u="sng" dirty="0">
                <a:solidFill>
                  <a:srgbClr val="0070C0"/>
                </a:solidFill>
                <a:latin typeface="Arial "/>
              </a:rPr>
              <a:t>here</a:t>
            </a:r>
            <a:r>
              <a:rPr lang="en-US" dirty="0">
                <a:latin typeface="Arial "/>
              </a:rPr>
              <a:t>.</a:t>
            </a:r>
          </a:p>
          <a:p>
            <a:pPr marL="285750" indent="-285750">
              <a:buFont typeface="Arial" panose="020B0604020202020204" pitchFamily="34" charset="0"/>
              <a:buChar char="•"/>
            </a:pPr>
            <a:endParaRPr lang="en-US" dirty="0">
              <a:latin typeface="Arial "/>
            </a:endParaRPr>
          </a:p>
          <a:p>
            <a:r>
              <a:rPr lang="en-US" b="1" u="sng" dirty="0">
                <a:latin typeface="Arial "/>
              </a:rPr>
              <a:t>STI screening</a:t>
            </a:r>
          </a:p>
          <a:p>
            <a:r>
              <a:rPr lang="en-US" dirty="0">
                <a:latin typeface="Arial "/>
              </a:rPr>
              <a:t>We also recommend the following tests (if not listed above): </a:t>
            </a:r>
          </a:p>
          <a:p>
            <a:pPr marL="285750" indent="-285750">
              <a:buFont typeface="Arial" panose="020B0604020202020204" pitchFamily="34" charset="0"/>
              <a:buChar char="•"/>
            </a:pPr>
            <a:r>
              <a:rPr lang="en-US" dirty="0">
                <a:latin typeface="Arial "/>
              </a:rPr>
              <a:t>A swab from the throat for gonorrhea and chlamydia. </a:t>
            </a:r>
          </a:p>
          <a:p>
            <a:pPr marL="285750" indent="-285750">
              <a:buFont typeface="Arial" panose="020B0604020202020204" pitchFamily="34" charset="0"/>
              <a:buChar char="•"/>
            </a:pPr>
            <a:r>
              <a:rPr lang="en-US" dirty="0">
                <a:latin typeface="Arial "/>
              </a:rPr>
              <a:t>A test for gonorrhea and chlamydia in the urethra by a urine test. </a:t>
            </a:r>
          </a:p>
          <a:p>
            <a:r>
              <a:rPr lang="en-AU" dirty="0">
                <a:latin typeface="Arial "/>
              </a:rPr>
              <a:t>…</a:t>
            </a:r>
          </a:p>
        </p:txBody>
      </p:sp>
    </p:spTree>
    <p:extLst>
      <p:ext uri="{BB962C8B-B14F-4D97-AF65-F5344CB8AC3E}">
        <p14:creationId xmlns:p14="http://schemas.microsoft.com/office/powerpoint/2010/main" val="2384316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F60294-650A-E5CB-F6F4-8438DDBD0DEA}"/>
              </a:ext>
            </a:extLst>
          </p:cNvPr>
          <p:cNvSpPr>
            <a:spLocks noGrp="1"/>
          </p:cNvSpPr>
          <p:nvPr>
            <p:ph type="body" sz="quarter" idx="13"/>
          </p:nvPr>
        </p:nvSpPr>
        <p:spPr/>
        <p:txBody>
          <a:bodyPr/>
          <a:lstStyle/>
          <a:p>
            <a:r>
              <a:rPr lang="en-AU" dirty="0"/>
              <a:t>AI image diagnosis</a:t>
            </a:r>
          </a:p>
        </p:txBody>
      </p:sp>
      <p:sp>
        <p:nvSpPr>
          <p:cNvPr id="5" name="TextBox 4">
            <a:extLst>
              <a:ext uri="{FF2B5EF4-FFF2-40B4-BE49-F238E27FC236}">
                <a16:creationId xmlns:a16="http://schemas.microsoft.com/office/drawing/2014/main" id="{C07F0759-E425-C87B-8FE7-E5A58FD77427}"/>
              </a:ext>
            </a:extLst>
          </p:cNvPr>
          <p:cNvSpPr txBox="1"/>
          <p:nvPr/>
        </p:nvSpPr>
        <p:spPr>
          <a:xfrm>
            <a:off x="4602322" y="1079937"/>
            <a:ext cx="7452026" cy="4724370"/>
          </a:xfrm>
          <a:prstGeom prst="rect">
            <a:avLst/>
          </a:prstGeom>
          <a:noFill/>
        </p:spPr>
        <p:txBody>
          <a:bodyPr wrap="square">
            <a:spAutoFit/>
          </a:bodyPr>
          <a:lstStyle/>
          <a:p>
            <a:pPr>
              <a:spcAft>
                <a:spcPts val="600"/>
              </a:spcAft>
              <a:buNone/>
            </a:pPr>
            <a:r>
              <a:rPr lang="en-US" sz="1600" dirty="0">
                <a:latin typeface="Arial" panose="020B0604020202020204" pitchFamily="34" charset="0"/>
                <a:cs typeface="Arial" panose="020B0604020202020204" pitchFamily="34" charset="0"/>
              </a:rPr>
              <a:t>This image shows a penile urethral discharge, which can be a symptom of a sexually transmitted infection (STI), most commonly </a:t>
            </a:r>
            <a:r>
              <a:rPr lang="en-US" sz="1600" b="1" dirty="0" err="1">
                <a:latin typeface="Arial" panose="020B0604020202020204" pitchFamily="34" charset="0"/>
                <a:cs typeface="Arial" panose="020B0604020202020204" pitchFamily="34" charset="0"/>
              </a:rPr>
              <a:t>gonorrhoea</a:t>
            </a:r>
            <a:r>
              <a:rPr lang="en-US" sz="1600" dirty="0">
                <a:latin typeface="Arial" panose="020B0604020202020204" pitchFamily="34" charset="0"/>
                <a:cs typeface="Arial" panose="020B0604020202020204" pitchFamily="34" charset="0"/>
              </a:rPr>
              <a:t> or </a:t>
            </a:r>
            <a:r>
              <a:rPr lang="en-US" sz="1600" b="1" dirty="0">
                <a:latin typeface="Arial" panose="020B0604020202020204" pitchFamily="34" charset="0"/>
                <a:cs typeface="Arial" panose="020B0604020202020204" pitchFamily="34" charset="0"/>
              </a:rPr>
              <a:t>chlamydia</a:t>
            </a:r>
            <a:r>
              <a:rPr lang="en-US" sz="1600" dirty="0">
                <a:latin typeface="Arial" panose="020B0604020202020204" pitchFamily="34" charset="0"/>
                <a:cs typeface="Arial" panose="020B0604020202020204" pitchFamily="34" charset="0"/>
              </a:rPr>
              <a:t>. The thick, yellowish discharge is particularly characteristic of </a:t>
            </a:r>
            <a:r>
              <a:rPr lang="en-US" sz="1600" b="1" dirty="0">
                <a:solidFill>
                  <a:srgbClr val="FF0000"/>
                </a:solidFill>
                <a:latin typeface="Arial" panose="020B0604020202020204" pitchFamily="34" charset="0"/>
                <a:cs typeface="Arial" panose="020B0604020202020204" pitchFamily="34" charset="0"/>
              </a:rPr>
              <a:t>gonococcal urethritis</a:t>
            </a:r>
            <a:r>
              <a:rPr lang="en-US" sz="1600" dirty="0">
                <a:latin typeface="Arial" panose="020B0604020202020204" pitchFamily="34" charset="0"/>
                <a:cs typeface="Arial" panose="020B0604020202020204" pitchFamily="34" charset="0"/>
              </a:rPr>
              <a:t> caused by </a:t>
            </a:r>
            <a:r>
              <a:rPr lang="en-US" sz="1600" i="1" dirty="0">
                <a:latin typeface="Arial" panose="020B0604020202020204" pitchFamily="34" charset="0"/>
                <a:cs typeface="Arial" panose="020B0604020202020204" pitchFamily="34" charset="0"/>
              </a:rPr>
              <a:t>Neisseria gonorrhoeae</a:t>
            </a:r>
            <a:r>
              <a:rPr lang="en-US" sz="1600" dirty="0">
                <a:latin typeface="Arial" panose="020B0604020202020204" pitchFamily="34" charset="0"/>
                <a:cs typeface="Arial" panose="020B0604020202020204" pitchFamily="34" charset="0"/>
              </a:rPr>
              <a:t>.</a:t>
            </a:r>
          </a:p>
          <a:p>
            <a:pPr>
              <a:spcAft>
                <a:spcPts val="600"/>
              </a:spcAft>
              <a:buNone/>
            </a:pPr>
            <a:r>
              <a:rPr lang="en-US" sz="1600" dirty="0">
                <a:latin typeface="Arial" panose="020B0604020202020204" pitchFamily="34" charset="0"/>
                <a:cs typeface="Arial" panose="020B0604020202020204" pitchFamily="34" charset="0"/>
              </a:rPr>
              <a:t>However, a visual alone cannot confirm the diagnosis — other conditions can cause similar symptoms. Proper diagnosis requires laboratory testing, including:</a:t>
            </a:r>
          </a:p>
          <a:p>
            <a:pPr marL="285750" indent="-285750">
              <a:spcAft>
                <a:spcPts val="60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NAAT (nucleic acid amplification test)</a:t>
            </a:r>
            <a:r>
              <a:rPr lang="en-US" sz="1600" dirty="0">
                <a:latin typeface="Arial" panose="020B0604020202020204" pitchFamily="34" charset="0"/>
                <a:cs typeface="Arial" panose="020B0604020202020204" pitchFamily="34" charset="0"/>
              </a:rPr>
              <a:t> for </a:t>
            </a:r>
            <a:r>
              <a:rPr lang="en-US" sz="1600" dirty="0" err="1">
                <a:latin typeface="Arial" panose="020B0604020202020204" pitchFamily="34" charset="0"/>
                <a:cs typeface="Arial" panose="020B0604020202020204" pitchFamily="34" charset="0"/>
              </a:rPr>
              <a:t>gonorrhoea</a:t>
            </a:r>
            <a:r>
              <a:rPr lang="en-US" sz="1600" dirty="0">
                <a:latin typeface="Arial" panose="020B0604020202020204" pitchFamily="34" charset="0"/>
                <a:cs typeface="Arial" panose="020B0604020202020204" pitchFamily="34" charset="0"/>
              </a:rPr>
              <a:t> and chlamydia</a:t>
            </a:r>
          </a:p>
          <a:p>
            <a:pPr marL="285750" indent="-285750">
              <a:spcAft>
                <a:spcPts val="60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Microscopy</a:t>
            </a:r>
            <a:r>
              <a:rPr lang="en-US" sz="1600" dirty="0">
                <a:latin typeface="Arial" panose="020B0604020202020204" pitchFamily="34" charset="0"/>
                <a:cs typeface="Arial" panose="020B0604020202020204" pitchFamily="34" charset="0"/>
              </a:rPr>
              <a:t> of urethral smear (especially useful if symptomatic)</a:t>
            </a:r>
          </a:p>
          <a:p>
            <a:pPr marL="285750" indent="-285750">
              <a:spcAft>
                <a:spcPts val="600"/>
              </a:spcAft>
              <a:buFont typeface="Arial" panose="020B0604020202020204" pitchFamily="34" charset="0"/>
              <a:buChar char="•"/>
            </a:pPr>
            <a:r>
              <a:rPr lang="en-US" sz="1600" b="1" dirty="0">
                <a:latin typeface="Arial" panose="020B0604020202020204" pitchFamily="34" charset="0"/>
                <a:cs typeface="Arial" panose="020B0604020202020204" pitchFamily="34" charset="0"/>
              </a:rPr>
              <a:t>Culture</a:t>
            </a:r>
            <a:r>
              <a:rPr lang="en-US" sz="1600" dirty="0">
                <a:latin typeface="Arial" panose="020B0604020202020204" pitchFamily="34" charset="0"/>
                <a:cs typeface="Arial" panose="020B0604020202020204" pitchFamily="34" charset="0"/>
              </a:rPr>
              <a:t>, which also provides information on antibiotic resistance</a:t>
            </a:r>
          </a:p>
          <a:p>
            <a:pPr>
              <a:spcAft>
                <a:spcPts val="600"/>
              </a:spcAft>
              <a:buNone/>
            </a:pPr>
            <a:r>
              <a:rPr lang="en-US" sz="1600" dirty="0">
                <a:latin typeface="Arial" panose="020B0604020202020204" pitchFamily="34" charset="0"/>
                <a:cs typeface="Arial" panose="020B0604020202020204" pitchFamily="34" charset="0"/>
              </a:rPr>
              <a:t>If you or someone you know is experiencing symptoms like this, it’s important to:</a:t>
            </a:r>
          </a:p>
          <a:p>
            <a:pPr marL="342900" indent="-342900">
              <a:spcAft>
                <a:spcPts val="600"/>
              </a:spcAft>
              <a:buFont typeface="+mj-lt"/>
              <a:buAutoNum type="arabicPeriod"/>
            </a:pPr>
            <a:r>
              <a:rPr lang="en-US" sz="1600" b="1" dirty="0">
                <a:latin typeface="Arial" panose="020B0604020202020204" pitchFamily="34" charset="0"/>
                <a:cs typeface="Arial" panose="020B0604020202020204" pitchFamily="34" charset="0"/>
              </a:rPr>
              <a:t>Visit a sexual health clinic or GP immediately</a:t>
            </a:r>
            <a:endParaRPr lang="en-US" sz="1600" dirty="0">
              <a:latin typeface="Arial" panose="020B0604020202020204" pitchFamily="34" charset="0"/>
              <a:cs typeface="Arial" panose="020B0604020202020204" pitchFamily="34" charset="0"/>
            </a:endParaRPr>
          </a:p>
          <a:p>
            <a:pPr marL="342900" indent="-342900">
              <a:spcAft>
                <a:spcPts val="600"/>
              </a:spcAft>
              <a:buFont typeface="+mj-lt"/>
              <a:buAutoNum type="arabicPeriod"/>
            </a:pPr>
            <a:r>
              <a:rPr lang="en-US" sz="1600" b="1" dirty="0">
                <a:latin typeface="Arial" panose="020B0604020202020204" pitchFamily="34" charset="0"/>
                <a:cs typeface="Arial" panose="020B0604020202020204" pitchFamily="34" charset="0"/>
              </a:rPr>
              <a:t>Avoid sexual contact</a:t>
            </a:r>
            <a:r>
              <a:rPr lang="en-US" sz="1600" dirty="0">
                <a:latin typeface="Arial" panose="020B0604020202020204" pitchFamily="34" charset="0"/>
                <a:cs typeface="Arial" panose="020B0604020202020204" pitchFamily="34" charset="0"/>
              </a:rPr>
              <a:t> until a diagnosis is confirmed and treatment is completed</a:t>
            </a:r>
          </a:p>
          <a:p>
            <a:pPr marL="342900" indent="-342900">
              <a:spcAft>
                <a:spcPts val="600"/>
              </a:spcAft>
              <a:buFont typeface="+mj-lt"/>
              <a:buAutoNum type="arabicPeriod"/>
            </a:pPr>
            <a:r>
              <a:rPr lang="en-US" sz="1600" b="1" dirty="0">
                <a:latin typeface="Arial" panose="020B0604020202020204" pitchFamily="34" charset="0"/>
                <a:cs typeface="Arial" panose="020B0604020202020204" pitchFamily="34" charset="0"/>
              </a:rPr>
              <a:t>Notify and test sexual partners</a:t>
            </a:r>
            <a:r>
              <a:rPr lang="en-US" sz="1600" dirty="0">
                <a:latin typeface="Arial" panose="020B0604020202020204" pitchFamily="34" charset="0"/>
                <a:cs typeface="Arial" panose="020B0604020202020204" pitchFamily="34" charset="0"/>
              </a:rPr>
              <a:t>, as they may also need treatment</a:t>
            </a:r>
          </a:p>
          <a:p>
            <a:pPr>
              <a:spcAft>
                <a:spcPts val="600"/>
              </a:spcAft>
            </a:pPr>
            <a:r>
              <a:rPr lang="en-US" sz="1600" dirty="0">
                <a:latin typeface="Arial" panose="020B0604020202020204" pitchFamily="34" charset="0"/>
                <a:cs typeface="Arial" panose="020B0604020202020204" pitchFamily="34" charset="0"/>
              </a:rPr>
              <a:t>Would you like help finding a clinic or understanding what to expect during testing?</a:t>
            </a:r>
          </a:p>
        </p:txBody>
      </p:sp>
      <p:pic>
        <p:nvPicPr>
          <p:cNvPr id="7" name="Picture 6" descr="A close-up of a person's hand holding a large hairy end&#10;&#10;AI-generated content may be incorrect.">
            <a:extLst>
              <a:ext uri="{FF2B5EF4-FFF2-40B4-BE49-F238E27FC236}">
                <a16:creationId xmlns:a16="http://schemas.microsoft.com/office/drawing/2014/main" id="{C26D0BD9-E834-054C-3A03-C44AA3468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60" y="2004170"/>
            <a:ext cx="4194814" cy="3146111"/>
          </a:xfrm>
          <a:prstGeom prst="rect">
            <a:avLst/>
          </a:prstGeom>
        </p:spPr>
      </p:pic>
      <p:sp>
        <p:nvSpPr>
          <p:cNvPr id="9" name="TextBox 8">
            <a:extLst>
              <a:ext uri="{FF2B5EF4-FFF2-40B4-BE49-F238E27FC236}">
                <a16:creationId xmlns:a16="http://schemas.microsoft.com/office/drawing/2014/main" id="{2AF39ACC-A819-F430-34C8-C22EEE57F93C}"/>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Source: Melbourne Sexual Health Centre. STI Atlas. </a:t>
            </a:r>
            <a:r>
              <a:rPr lang="en-AU" sz="10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https://stiatlas.org/</a:t>
            </a:r>
            <a:r>
              <a:rPr lang="en-AU" sz="1000" dirty="0">
                <a:solidFill>
                  <a:srgbClr val="0000FF"/>
                </a:solidFill>
                <a:latin typeface="Arial" panose="020B0604020202020204" pitchFamily="34" charset="0"/>
                <a:cs typeface="Arial" panose="020B0604020202020204" pitchFamily="34" charset="0"/>
              </a:rPr>
              <a:t> </a:t>
            </a:r>
          </a:p>
        </p:txBody>
      </p:sp>
      <p:sp>
        <p:nvSpPr>
          <p:cNvPr id="12" name="Rectangle: Rounded Corners 11">
            <a:extLst>
              <a:ext uri="{FF2B5EF4-FFF2-40B4-BE49-F238E27FC236}">
                <a16:creationId xmlns:a16="http://schemas.microsoft.com/office/drawing/2014/main" id="{0F1E89FA-267E-3B32-D395-311DD10A9A09}"/>
              </a:ext>
            </a:extLst>
          </p:cNvPr>
          <p:cNvSpPr/>
          <p:nvPr/>
        </p:nvSpPr>
        <p:spPr>
          <a:xfrm>
            <a:off x="306060" y="1079937"/>
            <a:ext cx="4194814" cy="76415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latin typeface="Candara" panose="020E0502030303020204" pitchFamily="34" charset="0"/>
                <a:cs typeface="Arial" panose="020B0604020202020204" pitchFamily="34" charset="0"/>
              </a:rPr>
              <a:t>This is my dick photo, can you tell me if I have an STI or not?</a:t>
            </a:r>
            <a:endParaRPr lang="en-AU" b="1" i="1" dirty="0">
              <a:solidFill>
                <a:schemeClr val="tx1"/>
              </a:solidFill>
              <a:latin typeface="Candara" panose="020E0502030303020204" pitchFamily="34" charset="0"/>
              <a:cs typeface="Arial" panose="020B0604020202020204" pitchFamily="34" charset="0"/>
            </a:endParaRPr>
          </a:p>
        </p:txBody>
      </p:sp>
      <p:pic>
        <p:nvPicPr>
          <p:cNvPr id="3074" name="Picture 2" descr="Download Chatgpt, Chatgpt Logo, Chatgpt Icon. Royalty-Free ...">
            <a:extLst>
              <a:ext uri="{FF2B5EF4-FFF2-40B4-BE49-F238E27FC236}">
                <a16:creationId xmlns:a16="http://schemas.microsoft.com/office/drawing/2014/main" id="{075E7115-2B4E-0157-A5F9-6C55768D21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060" y="5310358"/>
            <a:ext cx="1066083" cy="106682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4D8C028-1262-6D8B-D36B-436CE3268850}"/>
              </a:ext>
            </a:extLst>
          </p:cNvPr>
          <p:cNvSpPr txBox="1"/>
          <p:nvPr/>
        </p:nvSpPr>
        <p:spPr>
          <a:xfrm>
            <a:off x="1402838" y="5674493"/>
            <a:ext cx="1346712" cy="338554"/>
          </a:xfrm>
          <a:prstGeom prst="rect">
            <a:avLst/>
          </a:prstGeom>
          <a:noFill/>
        </p:spPr>
        <p:txBody>
          <a:bodyPr wrap="square">
            <a:spAutoFit/>
          </a:bodyPr>
          <a:lstStyle/>
          <a:p>
            <a:r>
              <a:rPr lang="en-AU" sz="1600" dirty="0">
                <a:latin typeface="Arial" panose="020B0604020202020204" pitchFamily="34" charset="0"/>
                <a:cs typeface="Arial" panose="020B0604020202020204" pitchFamily="34" charset="0"/>
              </a:rPr>
              <a:t>ChatGPT-4o</a:t>
            </a:r>
          </a:p>
        </p:txBody>
      </p:sp>
    </p:spTree>
    <p:extLst>
      <p:ext uri="{BB962C8B-B14F-4D97-AF65-F5344CB8AC3E}">
        <p14:creationId xmlns:p14="http://schemas.microsoft.com/office/powerpoint/2010/main" val="2851702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467D9E-E72B-35FD-043B-3519BE571211}"/>
              </a:ext>
            </a:extLst>
          </p:cNvPr>
          <p:cNvSpPr>
            <a:spLocks noGrp="1"/>
          </p:cNvSpPr>
          <p:nvPr>
            <p:ph type="body" sz="quarter" idx="13"/>
          </p:nvPr>
        </p:nvSpPr>
        <p:spPr>
          <a:xfrm>
            <a:off x="306060" y="82580"/>
            <a:ext cx="9853940" cy="736956"/>
          </a:xfrm>
        </p:spPr>
        <p:txBody>
          <a:bodyPr>
            <a:normAutofit/>
          </a:bodyPr>
          <a:lstStyle/>
          <a:p>
            <a:r>
              <a:rPr lang="en-AU" dirty="0"/>
              <a:t>LLM accuracy for STI diagnoses </a:t>
            </a:r>
          </a:p>
        </p:txBody>
      </p:sp>
      <p:sp>
        <p:nvSpPr>
          <p:cNvPr id="4" name="Freeform 3">
            <a:extLst>
              <a:ext uri="{FF2B5EF4-FFF2-40B4-BE49-F238E27FC236}">
                <a16:creationId xmlns:a16="http://schemas.microsoft.com/office/drawing/2014/main" id="{D694D1C9-3CFF-0F39-A040-FC389EA0FCD5}"/>
              </a:ext>
            </a:extLst>
          </p:cNvPr>
          <p:cNvSpPr>
            <a:spLocks noChangeAspect="1"/>
          </p:cNvSpPr>
          <p:nvPr/>
        </p:nvSpPr>
        <p:spPr>
          <a:xfrm>
            <a:off x="797983" y="4157679"/>
            <a:ext cx="805505" cy="1223164"/>
          </a:xfrm>
          <a:custGeom>
            <a:avLst/>
            <a:gdLst/>
            <a:ahLst/>
            <a:cxnLst/>
            <a:rect l="l" t="t" r="r" b="b"/>
            <a:pathLst>
              <a:path w="2262689" h="3435907">
                <a:moveTo>
                  <a:pt x="0" y="0"/>
                </a:moveTo>
                <a:lnTo>
                  <a:pt x="2262689" y="0"/>
                </a:lnTo>
                <a:lnTo>
                  <a:pt x="2262689" y="3435908"/>
                </a:lnTo>
                <a:lnTo>
                  <a:pt x="0" y="3435908"/>
                </a:lnTo>
                <a:lnTo>
                  <a:pt x="0" y="0"/>
                </a:lnTo>
                <a:close/>
              </a:path>
            </a:pathLst>
          </a:custGeom>
          <a:blipFill>
            <a:blip r:embed="rId3"/>
            <a:stretch>
              <a:fillRect l="-44551" t="-22573" r="-282051" b="-42827"/>
            </a:stretch>
          </a:blipFill>
        </p:spPr>
        <p:txBody>
          <a:bodyPr/>
          <a:lstStyle/>
          <a:p>
            <a:endParaRPr lang="en-AU"/>
          </a:p>
        </p:txBody>
      </p:sp>
      <p:sp>
        <p:nvSpPr>
          <p:cNvPr id="5" name="Freeform 4">
            <a:extLst>
              <a:ext uri="{FF2B5EF4-FFF2-40B4-BE49-F238E27FC236}">
                <a16:creationId xmlns:a16="http://schemas.microsoft.com/office/drawing/2014/main" id="{9623200D-7218-B609-4FE3-E0DC4A01BCF0}"/>
              </a:ext>
            </a:extLst>
          </p:cNvPr>
          <p:cNvSpPr>
            <a:spLocks noChangeAspect="1"/>
          </p:cNvSpPr>
          <p:nvPr/>
        </p:nvSpPr>
        <p:spPr>
          <a:xfrm>
            <a:off x="1609458" y="3887197"/>
            <a:ext cx="833903" cy="1194777"/>
          </a:xfrm>
          <a:custGeom>
            <a:avLst/>
            <a:gdLst/>
            <a:ahLst/>
            <a:cxnLst/>
            <a:rect l="l" t="t" r="r" b="b"/>
            <a:pathLst>
              <a:path w="2342463" h="3356171">
                <a:moveTo>
                  <a:pt x="0" y="0"/>
                </a:moveTo>
                <a:lnTo>
                  <a:pt x="2342463" y="0"/>
                </a:lnTo>
                <a:lnTo>
                  <a:pt x="2342463" y="3356171"/>
                </a:lnTo>
                <a:lnTo>
                  <a:pt x="0" y="3356171"/>
                </a:lnTo>
                <a:lnTo>
                  <a:pt x="0" y="0"/>
                </a:lnTo>
                <a:close/>
              </a:path>
            </a:pathLst>
          </a:custGeom>
          <a:blipFill>
            <a:blip r:embed="rId4"/>
            <a:stretch>
              <a:fillRect l="-157894" t="-11015" r="-154179" b="-58315"/>
            </a:stretch>
          </a:blipFill>
        </p:spPr>
        <p:txBody>
          <a:bodyPr/>
          <a:lstStyle/>
          <a:p>
            <a:endParaRPr lang="en-AU"/>
          </a:p>
        </p:txBody>
      </p:sp>
      <p:sp>
        <p:nvSpPr>
          <p:cNvPr id="6" name="Freeform 5">
            <a:extLst>
              <a:ext uri="{FF2B5EF4-FFF2-40B4-BE49-F238E27FC236}">
                <a16:creationId xmlns:a16="http://schemas.microsoft.com/office/drawing/2014/main" id="{5054A33C-419B-0789-318C-87AE00F5ACD1}"/>
              </a:ext>
            </a:extLst>
          </p:cNvPr>
          <p:cNvSpPr>
            <a:spLocks noChangeAspect="1"/>
          </p:cNvSpPr>
          <p:nvPr/>
        </p:nvSpPr>
        <p:spPr>
          <a:xfrm>
            <a:off x="2443361" y="4228121"/>
            <a:ext cx="810668" cy="1189617"/>
          </a:xfrm>
          <a:custGeom>
            <a:avLst/>
            <a:gdLst/>
            <a:ahLst/>
            <a:cxnLst/>
            <a:rect l="l" t="t" r="r" b="b"/>
            <a:pathLst>
              <a:path w="2277193" h="3341674">
                <a:moveTo>
                  <a:pt x="0" y="0"/>
                </a:moveTo>
                <a:lnTo>
                  <a:pt x="2277193" y="0"/>
                </a:lnTo>
                <a:lnTo>
                  <a:pt x="2277193" y="3341674"/>
                </a:lnTo>
                <a:lnTo>
                  <a:pt x="0" y="3341674"/>
                </a:lnTo>
                <a:lnTo>
                  <a:pt x="0" y="0"/>
                </a:lnTo>
                <a:close/>
              </a:path>
            </a:pathLst>
          </a:custGeom>
          <a:blipFill>
            <a:blip r:embed="rId5"/>
            <a:stretch>
              <a:fillRect l="-282802" t="-23210" r="-41082" b="-46854"/>
            </a:stretch>
          </a:blipFill>
        </p:spPr>
        <p:txBody>
          <a:bodyPr/>
          <a:lstStyle/>
          <a:p>
            <a:endParaRPr lang="en-AU" dirty="0"/>
          </a:p>
        </p:txBody>
      </p:sp>
      <p:sp>
        <p:nvSpPr>
          <p:cNvPr id="7" name="Freeform 2">
            <a:extLst>
              <a:ext uri="{FF2B5EF4-FFF2-40B4-BE49-F238E27FC236}">
                <a16:creationId xmlns:a16="http://schemas.microsoft.com/office/drawing/2014/main" id="{2F0E2194-9D20-7BB8-2D43-D3125035C5E5}"/>
              </a:ext>
            </a:extLst>
          </p:cNvPr>
          <p:cNvSpPr/>
          <p:nvPr/>
        </p:nvSpPr>
        <p:spPr>
          <a:xfrm>
            <a:off x="306060" y="1302412"/>
            <a:ext cx="1297428" cy="1171708"/>
          </a:xfrm>
          <a:custGeom>
            <a:avLst/>
            <a:gdLst/>
            <a:ahLst/>
            <a:cxnLst/>
            <a:rect l="l" t="t" r="r" b="b"/>
            <a:pathLst>
              <a:path w="1297428" h="1171708">
                <a:moveTo>
                  <a:pt x="0" y="0"/>
                </a:moveTo>
                <a:lnTo>
                  <a:pt x="1297428" y="0"/>
                </a:lnTo>
                <a:lnTo>
                  <a:pt x="1297428" y="1171709"/>
                </a:lnTo>
                <a:lnTo>
                  <a:pt x="0" y="1171709"/>
                </a:lnTo>
                <a:lnTo>
                  <a:pt x="0" y="0"/>
                </a:lnTo>
                <a:close/>
              </a:path>
            </a:pathLst>
          </a:custGeom>
          <a:blipFill>
            <a:blip r:embed="rId6"/>
            <a:stretch>
              <a:fillRect l="-63716" t="-115686" r="-1251327" b="-659803"/>
            </a:stretch>
          </a:blipFill>
        </p:spPr>
        <p:txBody>
          <a:bodyPr/>
          <a:lstStyle/>
          <a:p>
            <a:endParaRPr lang="en-AU"/>
          </a:p>
        </p:txBody>
      </p:sp>
      <p:sp>
        <p:nvSpPr>
          <p:cNvPr id="8" name="Freeform 3">
            <a:extLst>
              <a:ext uri="{FF2B5EF4-FFF2-40B4-BE49-F238E27FC236}">
                <a16:creationId xmlns:a16="http://schemas.microsoft.com/office/drawing/2014/main" id="{BC2A2F6A-2992-D073-2AA3-861DC4F6A5A0}"/>
              </a:ext>
            </a:extLst>
          </p:cNvPr>
          <p:cNvSpPr/>
          <p:nvPr/>
        </p:nvSpPr>
        <p:spPr>
          <a:xfrm>
            <a:off x="2194967" y="1302412"/>
            <a:ext cx="1584470" cy="1068322"/>
          </a:xfrm>
          <a:custGeom>
            <a:avLst/>
            <a:gdLst/>
            <a:ahLst/>
            <a:cxnLst/>
            <a:rect l="l" t="t" r="r" b="b"/>
            <a:pathLst>
              <a:path w="1584470" h="1068322">
                <a:moveTo>
                  <a:pt x="0" y="0"/>
                </a:moveTo>
                <a:lnTo>
                  <a:pt x="1584470" y="0"/>
                </a:lnTo>
                <a:lnTo>
                  <a:pt x="1584470" y="1068322"/>
                </a:lnTo>
                <a:lnTo>
                  <a:pt x="0" y="1068322"/>
                </a:lnTo>
                <a:lnTo>
                  <a:pt x="0" y="0"/>
                </a:lnTo>
                <a:close/>
              </a:path>
            </a:pathLst>
          </a:custGeom>
          <a:blipFill>
            <a:blip r:embed="rId7"/>
            <a:stretch>
              <a:fillRect l="-364492" t="-135483" r="-694202" b="-724731"/>
            </a:stretch>
          </a:blipFill>
        </p:spPr>
        <p:txBody>
          <a:bodyPr/>
          <a:lstStyle/>
          <a:p>
            <a:endParaRPr lang="en-AU"/>
          </a:p>
        </p:txBody>
      </p:sp>
      <p:sp>
        <p:nvSpPr>
          <p:cNvPr id="9" name="Text Placeholder 1">
            <a:extLst>
              <a:ext uri="{FF2B5EF4-FFF2-40B4-BE49-F238E27FC236}">
                <a16:creationId xmlns:a16="http://schemas.microsoft.com/office/drawing/2014/main" id="{2D7C7F25-6E33-EB45-6B0E-2E4AA65820F7}"/>
              </a:ext>
            </a:extLst>
          </p:cNvPr>
          <p:cNvSpPr>
            <a:spLocks noGrp="1"/>
          </p:cNvSpPr>
          <p:nvPr>
            <p:ph type="body" sz="quarter" idx="16"/>
          </p:nvPr>
        </p:nvSpPr>
        <p:spPr>
          <a:xfrm>
            <a:off x="207687" y="2642164"/>
            <a:ext cx="1494174" cy="1245033"/>
          </a:xfrm>
        </p:spPr>
        <p:txBody>
          <a:bodyPr>
            <a:normAutofit/>
          </a:bodyPr>
          <a:lstStyle/>
          <a:p>
            <a:pPr algn="ctr">
              <a:spcBef>
                <a:spcPts val="0"/>
              </a:spcBef>
              <a:spcAft>
                <a:spcPts val="600"/>
              </a:spcAft>
            </a:pPr>
            <a:r>
              <a:rPr lang="en-AU" sz="1600" dirty="0">
                <a:latin typeface="Arial "/>
              </a:rPr>
              <a:t>218 clinical images of anogenital lesions </a:t>
            </a:r>
          </a:p>
        </p:txBody>
      </p:sp>
      <p:sp>
        <p:nvSpPr>
          <p:cNvPr id="10" name="Text Placeholder 1">
            <a:extLst>
              <a:ext uri="{FF2B5EF4-FFF2-40B4-BE49-F238E27FC236}">
                <a16:creationId xmlns:a16="http://schemas.microsoft.com/office/drawing/2014/main" id="{24889206-1456-EAC8-6CD8-6207E6443FA7}"/>
              </a:ext>
            </a:extLst>
          </p:cNvPr>
          <p:cNvSpPr txBox="1">
            <a:spLocks/>
          </p:cNvSpPr>
          <p:nvPr/>
        </p:nvSpPr>
        <p:spPr>
          <a:xfrm>
            <a:off x="2057000" y="2642163"/>
            <a:ext cx="1847280" cy="87088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tx1"/>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AU" sz="1600" dirty="0">
                <a:latin typeface="Arial "/>
              </a:rPr>
              <a:t>Confirmed by clinicians and laboratory testing</a:t>
            </a:r>
          </a:p>
        </p:txBody>
      </p:sp>
      <p:cxnSp>
        <p:nvCxnSpPr>
          <p:cNvPr id="12" name="Straight Arrow Connector 11">
            <a:extLst>
              <a:ext uri="{FF2B5EF4-FFF2-40B4-BE49-F238E27FC236}">
                <a16:creationId xmlns:a16="http://schemas.microsoft.com/office/drawing/2014/main" id="{92848334-897A-EC3E-5C9F-88A48217E285}"/>
              </a:ext>
            </a:extLst>
          </p:cNvPr>
          <p:cNvCxnSpPr/>
          <p:nvPr/>
        </p:nvCxnSpPr>
        <p:spPr>
          <a:xfrm>
            <a:off x="1701861" y="1836573"/>
            <a:ext cx="3936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89359804-CBE2-2DF3-D526-4050850EE7D7}"/>
              </a:ext>
            </a:extLst>
          </p:cNvPr>
          <p:cNvCxnSpPr>
            <a:cxnSpLocks/>
          </p:cNvCxnSpPr>
          <p:nvPr/>
        </p:nvCxnSpPr>
        <p:spPr>
          <a:xfrm>
            <a:off x="1953728" y="3129546"/>
            <a:ext cx="0" cy="5989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 Placeholder 1">
            <a:extLst>
              <a:ext uri="{FF2B5EF4-FFF2-40B4-BE49-F238E27FC236}">
                <a16:creationId xmlns:a16="http://schemas.microsoft.com/office/drawing/2014/main" id="{F5057D9C-602B-F36E-5FC3-F5F3060E94E9}"/>
              </a:ext>
            </a:extLst>
          </p:cNvPr>
          <p:cNvSpPr txBox="1">
            <a:spLocks/>
          </p:cNvSpPr>
          <p:nvPr/>
        </p:nvSpPr>
        <p:spPr>
          <a:xfrm>
            <a:off x="357740" y="5454634"/>
            <a:ext cx="3191976" cy="12231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tx1"/>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AU" sz="1600" dirty="0">
                <a:latin typeface="Arial "/>
              </a:rPr>
              <a:t>3 large language models </a:t>
            </a:r>
          </a:p>
          <a:p>
            <a:pPr algn="ctr">
              <a:spcBef>
                <a:spcPts val="0"/>
              </a:spcBef>
              <a:spcAft>
                <a:spcPts val="600"/>
              </a:spcAft>
            </a:pPr>
            <a:r>
              <a:rPr lang="en-AU" sz="1600" dirty="0">
                <a:latin typeface="Arial "/>
              </a:rPr>
              <a:t>(</a:t>
            </a:r>
            <a:r>
              <a:rPr lang="en-US" sz="1600" dirty="0">
                <a:latin typeface="Arial "/>
              </a:rPr>
              <a:t>Gemini 2.5 Pro, </a:t>
            </a:r>
          </a:p>
          <a:p>
            <a:pPr algn="ctr">
              <a:spcBef>
                <a:spcPts val="0"/>
              </a:spcBef>
              <a:spcAft>
                <a:spcPts val="600"/>
              </a:spcAft>
            </a:pPr>
            <a:r>
              <a:rPr lang="en-US" sz="1600" dirty="0">
                <a:latin typeface="Arial "/>
              </a:rPr>
              <a:t>Claude Opus 4.1 and</a:t>
            </a:r>
          </a:p>
          <a:p>
            <a:pPr algn="ctr">
              <a:spcBef>
                <a:spcPts val="0"/>
              </a:spcBef>
              <a:spcAft>
                <a:spcPts val="600"/>
              </a:spcAft>
            </a:pPr>
            <a:r>
              <a:rPr lang="en-US" sz="1600" dirty="0">
                <a:latin typeface="Arial "/>
              </a:rPr>
              <a:t>ChatGPT 5 Thinking)</a:t>
            </a:r>
            <a:endParaRPr lang="en-AU" sz="1600" dirty="0">
              <a:latin typeface="Arial "/>
            </a:endParaRPr>
          </a:p>
        </p:txBody>
      </p:sp>
      <p:pic>
        <p:nvPicPr>
          <p:cNvPr id="15" name="Picture 14">
            <a:extLst>
              <a:ext uri="{FF2B5EF4-FFF2-40B4-BE49-F238E27FC236}">
                <a16:creationId xmlns:a16="http://schemas.microsoft.com/office/drawing/2014/main" id="{AC6E3A43-D83F-F4D2-3193-28E95F0A8DF6}"/>
              </a:ext>
            </a:extLst>
          </p:cNvPr>
          <p:cNvPicPr>
            <a:picLocks noChangeAspect="1"/>
          </p:cNvPicPr>
          <p:nvPr/>
        </p:nvPicPr>
        <p:blipFill>
          <a:blip r:embed="rId8"/>
          <a:stretch>
            <a:fillRect/>
          </a:stretch>
        </p:blipFill>
        <p:spPr>
          <a:xfrm>
            <a:off x="3904280" y="1003675"/>
            <a:ext cx="7032547" cy="5674123"/>
          </a:xfrm>
          <a:prstGeom prst="rect">
            <a:avLst/>
          </a:prstGeom>
        </p:spPr>
      </p:pic>
      <p:sp>
        <p:nvSpPr>
          <p:cNvPr id="18" name="TextBox 17">
            <a:extLst>
              <a:ext uri="{FF2B5EF4-FFF2-40B4-BE49-F238E27FC236}">
                <a16:creationId xmlns:a16="http://schemas.microsoft.com/office/drawing/2014/main" id="{B1213A34-8C2F-41AB-C730-AD311559B880}"/>
              </a:ext>
            </a:extLst>
          </p:cNvPr>
          <p:cNvSpPr txBox="1"/>
          <p:nvPr/>
        </p:nvSpPr>
        <p:spPr>
          <a:xfrm>
            <a:off x="10707940" y="2397136"/>
            <a:ext cx="1484060" cy="307777"/>
          </a:xfrm>
          <a:prstGeom prst="rect">
            <a:avLst/>
          </a:prstGeom>
          <a:noFill/>
        </p:spPr>
        <p:txBody>
          <a:bodyPr wrap="square">
            <a:spAutoFit/>
          </a:bodyPr>
          <a:lstStyle/>
          <a:p>
            <a:pPr algn="ctr"/>
            <a:r>
              <a:rPr lang="en-AU" sz="1400" b="1" dirty="0">
                <a:latin typeface="Arial" panose="020B0604020202020204" pitchFamily="34" charset="0"/>
                <a:cs typeface="Arial" panose="020B0604020202020204" pitchFamily="34" charset="0"/>
              </a:rPr>
              <a:t>Dr Nyi </a:t>
            </a:r>
            <a:r>
              <a:rPr lang="en-AU" sz="1400" b="1" dirty="0" err="1">
                <a:latin typeface="Arial" panose="020B0604020202020204" pitchFamily="34" charset="0"/>
                <a:cs typeface="Arial" panose="020B0604020202020204" pitchFamily="34" charset="0"/>
              </a:rPr>
              <a:t>Nyi</a:t>
            </a:r>
            <a:r>
              <a:rPr lang="en-AU" sz="1400" b="1" dirty="0">
                <a:latin typeface="Arial" panose="020B0604020202020204" pitchFamily="34" charset="0"/>
                <a:cs typeface="Arial" panose="020B0604020202020204" pitchFamily="34" charset="0"/>
              </a:rPr>
              <a:t> Soe</a:t>
            </a:r>
          </a:p>
        </p:txBody>
      </p:sp>
      <p:sp>
        <p:nvSpPr>
          <p:cNvPr id="19" name="TextBox 18">
            <a:extLst>
              <a:ext uri="{FF2B5EF4-FFF2-40B4-BE49-F238E27FC236}">
                <a16:creationId xmlns:a16="http://schemas.microsoft.com/office/drawing/2014/main" id="{6F1D8990-94A5-186A-DCFF-CA6AE7C77342}"/>
              </a:ext>
            </a:extLst>
          </p:cNvPr>
          <p:cNvSpPr txBox="1"/>
          <p:nvPr/>
        </p:nvSpPr>
        <p:spPr>
          <a:xfrm>
            <a:off x="9118599" y="6611779"/>
            <a:ext cx="3069627"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Soe NN, et al. Under review.</a:t>
            </a:r>
            <a:endParaRPr lang="en-AU" sz="1000" dirty="0">
              <a:solidFill>
                <a:srgbClr val="0000FF"/>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E529132-658F-12FD-E976-FB2AF06270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42600" y="856105"/>
            <a:ext cx="1549400" cy="1564855"/>
          </a:xfrm>
          <a:prstGeom prst="rect">
            <a:avLst/>
          </a:prstGeom>
        </p:spPr>
      </p:pic>
    </p:spTree>
    <p:extLst>
      <p:ext uri="{BB962C8B-B14F-4D97-AF65-F5344CB8AC3E}">
        <p14:creationId xmlns:p14="http://schemas.microsoft.com/office/powerpoint/2010/main" val="1741972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DF7FB7-4771-79C4-FA00-5EC70DB8ED36}"/>
              </a:ext>
            </a:extLst>
          </p:cNvPr>
          <p:cNvSpPr>
            <a:spLocks noGrp="1"/>
          </p:cNvSpPr>
          <p:nvPr>
            <p:ph type="body" sz="quarter" idx="13"/>
          </p:nvPr>
        </p:nvSpPr>
        <p:spPr/>
        <p:txBody>
          <a:bodyPr/>
          <a:lstStyle/>
          <a:p>
            <a:r>
              <a:rPr lang="en-AU" dirty="0"/>
              <a:t>Skin tones &amp; difficulty </a:t>
            </a:r>
          </a:p>
        </p:txBody>
      </p:sp>
      <p:pic>
        <p:nvPicPr>
          <p:cNvPr id="6" name="Graphic 2">
            <a:extLst>
              <a:ext uri="{FF2B5EF4-FFF2-40B4-BE49-F238E27FC236}">
                <a16:creationId xmlns:a16="http://schemas.microsoft.com/office/drawing/2014/main" id="{DA5240B3-5D97-7ECF-C889-6B8D4B863EEA}"/>
              </a:ext>
            </a:extLst>
          </p:cNvPr>
          <p:cNvPicPr>
            <a:picLocks noChangeAspect="1"/>
          </p:cNvPicPr>
          <p:nvPr/>
        </p:nvPicPr>
        <p:blipFill>
          <a:blip>
            <a:extLst>
              <a:ext uri="{96DAC541-7B7A-43D3-8B79-37D633B846F1}">
                <asvg:svgBlip xmlns:asvg="http://schemas.microsoft.com/office/drawing/2016/SVG/main" r:embed="rId3"/>
              </a:ext>
            </a:extLst>
          </a:blip>
          <a:srcRect t="50000"/>
          <a:stretch>
            <a:fillRect/>
          </a:stretch>
        </p:blipFill>
        <p:spPr>
          <a:xfrm>
            <a:off x="247912" y="2720104"/>
            <a:ext cx="11696176" cy="4055316"/>
          </a:xfrm>
          <a:prstGeom prst="rect">
            <a:avLst/>
          </a:prstGeom>
        </p:spPr>
      </p:pic>
      <p:graphicFrame>
        <p:nvGraphicFramePr>
          <p:cNvPr id="9" name="Chart 8">
            <a:extLst>
              <a:ext uri="{FF2B5EF4-FFF2-40B4-BE49-F238E27FC236}">
                <a16:creationId xmlns:a16="http://schemas.microsoft.com/office/drawing/2014/main" id="{7C7D0DB4-D038-3617-B86B-3A47E70FF952}"/>
              </a:ext>
            </a:extLst>
          </p:cNvPr>
          <p:cNvGraphicFramePr/>
          <p:nvPr>
            <p:extLst>
              <p:ext uri="{D42A27DB-BD31-4B8C-83A1-F6EECF244321}">
                <p14:modId xmlns:p14="http://schemas.microsoft.com/office/powerpoint/2010/main" val="840781045"/>
              </p:ext>
            </p:extLst>
          </p:nvPr>
        </p:nvGraphicFramePr>
        <p:xfrm>
          <a:off x="7416800" y="819536"/>
          <a:ext cx="3454400" cy="2609464"/>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458A8E79-4977-39A0-75DA-C9D13CE21570}"/>
              </a:ext>
            </a:extLst>
          </p:cNvPr>
          <p:cNvPicPr>
            <a:picLocks noChangeAspect="1"/>
          </p:cNvPicPr>
          <p:nvPr/>
        </p:nvPicPr>
        <p:blipFill>
          <a:blip r:embed="rId5"/>
          <a:srcRect l="15234" t="13201" r="1302" b="49244"/>
          <a:stretch>
            <a:fillRect/>
          </a:stretch>
        </p:blipFill>
        <p:spPr>
          <a:xfrm>
            <a:off x="306060" y="1409286"/>
            <a:ext cx="5639154" cy="1310818"/>
          </a:xfrm>
          <a:prstGeom prst="rect">
            <a:avLst/>
          </a:prstGeom>
        </p:spPr>
      </p:pic>
      <p:sp>
        <p:nvSpPr>
          <p:cNvPr id="8" name="Right Brace 7">
            <a:extLst>
              <a:ext uri="{FF2B5EF4-FFF2-40B4-BE49-F238E27FC236}">
                <a16:creationId xmlns:a16="http://schemas.microsoft.com/office/drawing/2014/main" id="{BDB7EF99-405D-4953-BC86-45BD5C54DE09}"/>
              </a:ext>
            </a:extLst>
          </p:cNvPr>
          <p:cNvSpPr/>
          <p:nvPr/>
        </p:nvSpPr>
        <p:spPr>
          <a:xfrm rot="16200000">
            <a:off x="4364448" y="-503"/>
            <a:ext cx="341955" cy="2819577"/>
          </a:xfrm>
          <a:prstGeom prst="rightBrace">
            <a:avLst>
              <a:gd name="adj1" fmla="val 45621"/>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12" name="TextBox 11">
            <a:extLst>
              <a:ext uri="{FF2B5EF4-FFF2-40B4-BE49-F238E27FC236}">
                <a16:creationId xmlns:a16="http://schemas.microsoft.com/office/drawing/2014/main" id="{A65D425F-95C1-4384-D537-71C36CE6BCBA}"/>
              </a:ext>
            </a:extLst>
          </p:cNvPr>
          <p:cNvSpPr txBox="1"/>
          <p:nvPr/>
        </p:nvSpPr>
        <p:spPr>
          <a:xfrm>
            <a:off x="4212259" y="899838"/>
            <a:ext cx="646331" cy="369332"/>
          </a:xfrm>
          <a:prstGeom prst="rect">
            <a:avLst/>
          </a:prstGeom>
          <a:noFill/>
        </p:spPr>
        <p:txBody>
          <a:bodyPr wrap="none" rtlCol="0">
            <a:spAutoFit/>
          </a:bodyPr>
          <a:lstStyle/>
          <a:p>
            <a:r>
              <a:rPr lang="en-AU" dirty="0">
                <a:latin typeface="Arial" panose="020B0604020202020204" pitchFamily="34" charset="0"/>
                <a:cs typeface="Arial" panose="020B0604020202020204" pitchFamily="34" charset="0"/>
              </a:rPr>
              <a:t>16%</a:t>
            </a:r>
          </a:p>
        </p:txBody>
      </p:sp>
    </p:spTree>
    <p:extLst>
      <p:ext uri="{BB962C8B-B14F-4D97-AF65-F5344CB8AC3E}">
        <p14:creationId xmlns:p14="http://schemas.microsoft.com/office/powerpoint/2010/main" val="2405934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EC678C-0E10-8D6C-FB74-157DFE46EB47}"/>
              </a:ext>
            </a:extLst>
          </p:cNvPr>
          <p:cNvSpPr txBox="1"/>
          <p:nvPr/>
        </p:nvSpPr>
        <p:spPr>
          <a:xfrm>
            <a:off x="9118599" y="6611779"/>
            <a:ext cx="3069627"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Soe NN, et al. JID. DOI: 10.1093/</a:t>
            </a:r>
            <a:r>
              <a:rPr lang="en-AU" sz="1000" dirty="0" err="1">
                <a:latin typeface="Arial" panose="020B0604020202020204" pitchFamily="34" charset="0"/>
                <a:cs typeface="Arial" panose="020B0604020202020204" pitchFamily="34" charset="0"/>
              </a:rPr>
              <a:t>infdis</a:t>
            </a:r>
            <a:r>
              <a:rPr lang="en-AU" sz="1000" dirty="0">
                <a:latin typeface="Arial" panose="020B0604020202020204" pitchFamily="34" charset="0"/>
                <a:cs typeface="Arial" panose="020B0604020202020204" pitchFamily="34" charset="0"/>
              </a:rPr>
              <a:t>/jiag258</a:t>
            </a:r>
            <a:endParaRPr lang="en-AU" sz="1000" dirty="0">
              <a:solidFill>
                <a:srgbClr val="0000FF"/>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31A4394-EE27-8EAE-A7B1-94A57D50C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595" y="4243396"/>
            <a:ext cx="1887252" cy="2045801"/>
          </a:xfrm>
          <a:prstGeom prst="rect">
            <a:avLst/>
          </a:prstGeom>
        </p:spPr>
      </p:pic>
      <p:pic>
        <p:nvPicPr>
          <p:cNvPr id="8" name="Picture 7">
            <a:extLst>
              <a:ext uri="{FF2B5EF4-FFF2-40B4-BE49-F238E27FC236}">
                <a16:creationId xmlns:a16="http://schemas.microsoft.com/office/drawing/2014/main" id="{0E29631C-0EA1-F7D5-3468-B11C08F5F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6661" y="4243396"/>
            <a:ext cx="1887252" cy="2048577"/>
          </a:xfrm>
          <a:prstGeom prst="rect">
            <a:avLst/>
          </a:prstGeom>
        </p:spPr>
      </p:pic>
      <p:pic>
        <p:nvPicPr>
          <p:cNvPr id="4" name="Picture 3">
            <a:extLst>
              <a:ext uri="{FF2B5EF4-FFF2-40B4-BE49-F238E27FC236}">
                <a16:creationId xmlns:a16="http://schemas.microsoft.com/office/drawing/2014/main" id="{60E96DF0-5D1A-0BCE-46A2-95F939BE35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9728" y="4243396"/>
            <a:ext cx="2459574" cy="2044521"/>
          </a:xfrm>
          <a:prstGeom prst="rect">
            <a:avLst/>
          </a:prstGeom>
        </p:spPr>
      </p:pic>
      <p:pic>
        <p:nvPicPr>
          <p:cNvPr id="10" name="Picture 9">
            <a:extLst>
              <a:ext uri="{FF2B5EF4-FFF2-40B4-BE49-F238E27FC236}">
                <a16:creationId xmlns:a16="http://schemas.microsoft.com/office/drawing/2014/main" id="{794D6CAB-13ED-7DAD-C408-9349696674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5117" y="4243396"/>
            <a:ext cx="2459575" cy="2044522"/>
          </a:xfrm>
          <a:prstGeom prst="rect">
            <a:avLst/>
          </a:prstGeom>
        </p:spPr>
      </p:pic>
      <p:pic>
        <p:nvPicPr>
          <p:cNvPr id="12" name="Picture 11">
            <a:extLst>
              <a:ext uri="{FF2B5EF4-FFF2-40B4-BE49-F238E27FC236}">
                <a16:creationId xmlns:a16="http://schemas.microsoft.com/office/drawing/2014/main" id="{F67810C4-054F-CF17-5943-C491806F3C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10507" y="4243396"/>
            <a:ext cx="1883514" cy="2044521"/>
          </a:xfrm>
          <a:prstGeom prst="rect">
            <a:avLst/>
          </a:prstGeom>
        </p:spPr>
      </p:pic>
      <p:cxnSp>
        <p:nvCxnSpPr>
          <p:cNvPr id="14" name="Straight Connector 13">
            <a:extLst>
              <a:ext uri="{FF2B5EF4-FFF2-40B4-BE49-F238E27FC236}">
                <a16:creationId xmlns:a16="http://schemas.microsoft.com/office/drawing/2014/main" id="{8E437A8E-5BD0-0FEA-0221-53C54AFEB5B0}"/>
              </a:ext>
            </a:extLst>
          </p:cNvPr>
          <p:cNvCxnSpPr>
            <a:cxnSpLocks/>
          </p:cNvCxnSpPr>
          <p:nvPr/>
        </p:nvCxnSpPr>
        <p:spPr>
          <a:xfrm>
            <a:off x="1114809" y="1486806"/>
            <a:ext cx="1076821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7BBC13B8-94E5-F4ED-5A4C-F5D644386435}"/>
              </a:ext>
            </a:extLst>
          </p:cNvPr>
          <p:cNvSpPr txBox="1"/>
          <p:nvPr/>
        </p:nvSpPr>
        <p:spPr>
          <a:xfrm>
            <a:off x="1115705" y="1008774"/>
            <a:ext cx="1911101" cy="461665"/>
          </a:xfrm>
          <a:prstGeom prst="rect">
            <a:avLst/>
          </a:prstGeom>
          <a:noFill/>
        </p:spPr>
        <p:txBody>
          <a:bodyPr wrap="none" rtlCol="0">
            <a:spAutoFit/>
          </a:bodyPr>
          <a:lstStyle/>
          <a:p>
            <a:r>
              <a:rPr lang="en-AU" sz="2400" b="1" dirty="0">
                <a:latin typeface="Arial" panose="020B0604020202020204" pitchFamily="34" charset="0"/>
                <a:cs typeface="Arial" panose="020B0604020202020204" pitchFamily="34" charset="0"/>
              </a:rPr>
              <a:t>CONDITION</a:t>
            </a:r>
          </a:p>
        </p:txBody>
      </p:sp>
      <p:sp>
        <p:nvSpPr>
          <p:cNvPr id="16" name="TextBox 15">
            <a:extLst>
              <a:ext uri="{FF2B5EF4-FFF2-40B4-BE49-F238E27FC236}">
                <a16:creationId xmlns:a16="http://schemas.microsoft.com/office/drawing/2014/main" id="{9887572A-DB16-DA55-47F0-9308D9E5710C}"/>
              </a:ext>
            </a:extLst>
          </p:cNvPr>
          <p:cNvSpPr txBox="1"/>
          <p:nvPr/>
        </p:nvSpPr>
        <p:spPr>
          <a:xfrm>
            <a:off x="4435372" y="1009372"/>
            <a:ext cx="1277914" cy="461665"/>
          </a:xfrm>
          <a:prstGeom prst="rect">
            <a:avLst/>
          </a:prstGeom>
          <a:noFill/>
        </p:spPr>
        <p:txBody>
          <a:bodyPr wrap="none" rtlCol="0">
            <a:spAutoFit/>
          </a:bodyPr>
          <a:lstStyle/>
          <a:p>
            <a:r>
              <a:rPr lang="en-AU" sz="2400" b="1" dirty="0">
                <a:latin typeface="Arial" panose="020B0604020202020204" pitchFamily="34" charset="0"/>
                <a:cs typeface="Arial" panose="020B0604020202020204" pitchFamily="34" charset="0"/>
              </a:rPr>
              <a:t>GEMINI</a:t>
            </a:r>
          </a:p>
        </p:txBody>
      </p:sp>
      <p:sp>
        <p:nvSpPr>
          <p:cNvPr id="17" name="TextBox 16">
            <a:extLst>
              <a:ext uri="{FF2B5EF4-FFF2-40B4-BE49-F238E27FC236}">
                <a16:creationId xmlns:a16="http://schemas.microsoft.com/office/drawing/2014/main" id="{7AEF41B6-319E-8710-ED75-EC40ED0B914E}"/>
              </a:ext>
            </a:extLst>
          </p:cNvPr>
          <p:cNvSpPr txBox="1"/>
          <p:nvPr/>
        </p:nvSpPr>
        <p:spPr>
          <a:xfrm>
            <a:off x="7091843" y="1005634"/>
            <a:ext cx="1649426" cy="461665"/>
          </a:xfrm>
          <a:prstGeom prst="rect">
            <a:avLst/>
          </a:prstGeom>
          <a:noFill/>
        </p:spPr>
        <p:txBody>
          <a:bodyPr wrap="none" rtlCol="0">
            <a:spAutoFit/>
          </a:bodyPr>
          <a:lstStyle/>
          <a:p>
            <a:r>
              <a:rPr lang="en-AU" sz="2400" b="1" dirty="0">
                <a:latin typeface="Arial" panose="020B0604020202020204" pitchFamily="34" charset="0"/>
                <a:cs typeface="Arial" panose="020B0604020202020204" pitchFamily="34" charset="0"/>
              </a:rPr>
              <a:t>CHATGPT</a:t>
            </a:r>
          </a:p>
        </p:txBody>
      </p:sp>
      <p:sp>
        <p:nvSpPr>
          <p:cNvPr id="18" name="TextBox 17">
            <a:extLst>
              <a:ext uri="{FF2B5EF4-FFF2-40B4-BE49-F238E27FC236}">
                <a16:creationId xmlns:a16="http://schemas.microsoft.com/office/drawing/2014/main" id="{6FAA3BAF-19DD-6A4D-8408-CAD0754B7108}"/>
              </a:ext>
            </a:extLst>
          </p:cNvPr>
          <p:cNvSpPr txBox="1"/>
          <p:nvPr/>
        </p:nvSpPr>
        <p:spPr>
          <a:xfrm>
            <a:off x="9658955" y="1015388"/>
            <a:ext cx="1468672" cy="461665"/>
          </a:xfrm>
          <a:prstGeom prst="rect">
            <a:avLst/>
          </a:prstGeom>
          <a:noFill/>
        </p:spPr>
        <p:txBody>
          <a:bodyPr wrap="none" rtlCol="0">
            <a:spAutoFit/>
          </a:bodyPr>
          <a:lstStyle/>
          <a:p>
            <a:r>
              <a:rPr lang="en-AU" sz="2400" b="1" dirty="0">
                <a:latin typeface="Arial" panose="020B0604020202020204" pitchFamily="34" charset="0"/>
                <a:cs typeface="Arial" panose="020B0604020202020204" pitchFamily="34" charset="0"/>
              </a:rPr>
              <a:t>CLAUDE</a:t>
            </a:r>
          </a:p>
        </p:txBody>
      </p:sp>
      <p:sp>
        <p:nvSpPr>
          <p:cNvPr id="19" name="Rectangle: Rounded Corners 18">
            <a:extLst>
              <a:ext uri="{FF2B5EF4-FFF2-40B4-BE49-F238E27FC236}">
                <a16:creationId xmlns:a16="http://schemas.microsoft.com/office/drawing/2014/main" id="{F06CF4F7-2453-6BB1-15F6-5893C6E14E89}"/>
              </a:ext>
            </a:extLst>
          </p:cNvPr>
          <p:cNvSpPr/>
          <p:nvPr/>
        </p:nvSpPr>
        <p:spPr>
          <a:xfrm>
            <a:off x="4512281" y="1593213"/>
            <a:ext cx="1719958" cy="294280"/>
          </a:xfrm>
          <a:prstGeom prst="roundRect">
            <a:avLst/>
          </a:prstGeom>
          <a:solidFill>
            <a:srgbClr val="FF5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Rounded Corners 19">
            <a:extLst>
              <a:ext uri="{FF2B5EF4-FFF2-40B4-BE49-F238E27FC236}">
                <a16:creationId xmlns:a16="http://schemas.microsoft.com/office/drawing/2014/main" id="{223D2902-4939-8A13-2AE3-E6103506F005}"/>
              </a:ext>
            </a:extLst>
          </p:cNvPr>
          <p:cNvSpPr/>
          <p:nvPr/>
        </p:nvSpPr>
        <p:spPr>
          <a:xfrm>
            <a:off x="4512281" y="2067434"/>
            <a:ext cx="1617217" cy="280677"/>
          </a:xfrm>
          <a:prstGeom prst="roundRect">
            <a:avLst/>
          </a:prstGeom>
          <a:solidFill>
            <a:srgbClr val="FF5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Rounded Corners 20">
            <a:extLst>
              <a:ext uri="{FF2B5EF4-FFF2-40B4-BE49-F238E27FC236}">
                <a16:creationId xmlns:a16="http://schemas.microsoft.com/office/drawing/2014/main" id="{ABE0DEB0-26A7-8B9B-6CBF-B930668063D4}"/>
              </a:ext>
            </a:extLst>
          </p:cNvPr>
          <p:cNvSpPr/>
          <p:nvPr/>
        </p:nvSpPr>
        <p:spPr>
          <a:xfrm>
            <a:off x="4512280" y="2540042"/>
            <a:ext cx="1547813" cy="270406"/>
          </a:xfrm>
          <a:prstGeom prst="roundRect">
            <a:avLst/>
          </a:prstGeom>
          <a:solidFill>
            <a:srgbClr val="FF5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Rounded Corners 21">
            <a:extLst>
              <a:ext uri="{FF2B5EF4-FFF2-40B4-BE49-F238E27FC236}">
                <a16:creationId xmlns:a16="http://schemas.microsoft.com/office/drawing/2014/main" id="{BF1C9A32-F27C-58B5-5269-F040C34850E4}"/>
              </a:ext>
            </a:extLst>
          </p:cNvPr>
          <p:cNvSpPr/>
          <p:nvPr/>
        </p:nvSpPr>
        <p:spPr>
          <a:xfrm>
            <a:off x="4512281" y="3012975"/>
            <a:ext cx="1481138" cy="258484"/>
          </a:xfrm>
          <a:prstGeom prst="roundRect">
            <a:avLst/>
          </a:prstGeom>
          <a:solidFill>
            <a:srgbClr val="FF5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Rounded Corners 22">
            <a:extLst>
              <a:ext uri="{FF2B5EF4-FFF2-40B4-BE49-F238E27FC236}">
                <a16:creationId xmlns:a16="http://schemas.microsoft.com/office/drawing/2014/main" id="{BFDE1E9B-FB71-1137-1CAF-24B762A623DF}"/>
              </a:ext>
            </a:extLst>
          </p:cNvPr>
          <p:cNvSpPr/>
          <p:nvPr/>
        </p:nvSpPr>
        <p:spPr>
          <a:xfrm>
            <a:off x="7175286" y="1593213"/>
            <a:ext cx="1185096" cy="294280"/>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Rounded Corners 23">
            <a:extLst>
              <a:ext uri="{FF2B5EF4-FFF2-40B4-BE49-F238E27FC236}">
                <a16:creationId xmlns:a16="http://schemas.microsoft.com/office/drawing/2014/main" id="{6F8AF644-FD4A-F55C-5308-09BB4B92F8EB}"/>
              </a:ext>
            </a:extLst>
          </p:cNvPr>
          <p:cNvSpPr/>
          <p:nvPr/>
        </p:nvSpPr>
        <p:spPr>
          <a:xfrm>
            <a:off x="7175286" y="2053178"/>
            <a:ext cx="1437508" cy="294280"/>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ectangle: Rounded Corners 24">
            <a:extLst>
              <a:ext uri="{FF2B5EF4-FFF2-40B4-BE49-F238E27FC236}">
                <a16:creationId xmlns:a16="http://schemas.microsoft.com/office/drawing/2014/main" id="{6C9A45A5-2C30-35EA-0985-D0044CC31A6F}"/>
              </a:ext>
            </a:extLst>
          </p:cNvPr>
          <p:cNvSpPr/>
          <p:nvPr/>
        </p:nvSpPr>
        <p:spPr>
          <a:xfrm>
            <a:off x="7175285" y="2534244"/>
            <a:ext cx="1599433" cy="294280"/>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Rectangle: Rounded Corners 25">
            <a:extLst>
              <a:ext uri="{FF2B5EF4-FFF2-40B4-BE49-F238E27FC236}">
                <a16:creationId xmlns:a16="http://schemas.microsoft.com/office/drawing/2014/main" id="{F6A9EFE6-0FCA-04BA-655A-2A7BB7A32587}"/>
              </a:ext>
            </a:extLst>
          </p:cNvPr>
          <p:cNvSpPr/>
          <p:nvPr/>
        </p:nvSpPr>
        <p:spPr>
          <a:xfrm>
            <a:off x="7175286" y="3010605"/>
            <a:ext cx="818384" cy="294280"/>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Rounded Corners 26">
            <a:extLst>
              <a:ext uri="{FF2B5EF4-FFF2-40B4-BE49-F238E27FC236}">
                <a16:creationId xmlns:a16="http://schemas.microsoft.com/office/drawing/2014/main" id="{6E42D504-8A88-A70A-263B-8E7AC166A83E}"/>
              </a:ext>
            </a:extLst>
          </p:cNvPr>
          <p:cNvSpPr/>
          <p:nvPr/>
        </p:nvSpPr>
        <p:spPr>
          <a:xfrm>
            <a:off x="9788043" y="1588501"/>
            <a:ext cx="699588" cy="29428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Rectangle: Rounded Corners 27">
            <a:extLst>
              <a:ext uri="{FF2B5EF4-FFF2-40B4-BE49-F238E27FC236}">
                <a16:creationId xmlns:a16="http://schemas.microsoft.com/office/drawing/2014/main" id="{787B4890-17A7-D1FC-2003-34A0ED01BADD}"/>
              </a:ext>
            </a:extLst>
          </p:cNvPr>
          <p:cNvSpPr/>
          <p:nvPr/>
        </p:nvSpPr>
        <p:spPr>
          <a:xfrm>
            <a:off x="9801211" y="2069673"/>
            <a:ext cx="864219" cy="29428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ectangle: Rounded Corners 28">
            <a:extLst>
              <a:ext uri="{FF2B5EF4-FFF2-40B4-BE49-F238E27FC236}">
                <a16:creationId xmlns:a16="http://schemas.microsoft.com/office/drawing/2014/main" id="{45A2630B-4C0C-EA5C-93B9-01BBD347EFBB}"/>
              </a:ext>
            </a:extLst>
          </p:cNvPr>
          <p:cNvSpPr/>
          <p:nvPr/>
        </p:nvSpPr>
        <p:spPr>
          <a:xfrm>
            <a:off x="9801211" y="2533129"/>
            <a:ext cx="1359520" cy="29428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Rectangle: Rounded Corners 29">
            <a:extLst>
              <a:ext uri="{FF2B5EF4-FFF2-40B4-BE49-F238E27FC236}">
                <a16:creationId xmlns:a16="http://schemas.microsoft.com/office/drawing/2014/main" id="{3C8799AB-F6B6-65A5-9B58-D8487F8B4B5B}"/>
              </a:ext>
            </a:extLst>
          </p:cNvPr>
          <p:cNvSpPr/>
          <p:nvPr/>
        </p:nvSpPr>
        <p:spPr>
          <a:xfrm>
            <a:off x="9788043" y="3010605"/>
            <a:ext cx="1099638" cy="29428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TextBox 30">
            <a:extLst>
              <a:ext uri="{FF2B5EF4-FFF2-40B4-BE49-F238E27FC236}">
                <a16:creationId xmlns:a16="http://schemas.microsoft.com/office/drawing/2014/main" id="{EF7D9474-E0BB-6C5E-E952-3705BD9EA29C}"/>
              </a:ext>
            </a:extLst>
          </p:cNvPr>
          <p:cNvSpPr txBox="1"/>
          <p:nvPr/>
        </p:nvSpPr>
        <p:spPr>
          <a:xfrm>
            <a:off x="1114809" y="1975117"/>
            <a:ext cx="2866490" cy="446276"/>
          </a:xfrm>
          <a:prstGeom prst="rect">
            <a:avLst/>
          </a:prstGeom>
          <a:noFill/>
        </p:spPr>
        <p:txBody>
          <a:bodyPr wrap="none" rtlCol="0">
            <a:spAutoFit/>
          </a:bodyPr>
          <a:lstStyle/>
          <a:p>
            <a:r>
              <a:rPr lang="en-AU" sz="2300" b="1" dirty="0">
                <a:latin typeface="Arial" panose="020B0604020202020204" pitchFamily="34" charset="0"/>
                <a:cs typeface="Arial" panose="020B0604020202020204" pitchFamily="34" charset="0"/>
              </a:rPr>
              <a:t>Secondary syphilis</a:t>
            </a:r>
          </a:p>
        </p:txBody>
      </p:sp>
      <p:sp>
        <p:nvSpPr>
          <p:cNvPr id="32" name="TextBox 31">
            <a:extLst>
              <a:ext uri="{FF2B5EF4-FFF2-40B4-BE49-F238E27FC236}">
                <a16:creationId xmlns:a16="http://schemas.microsoft.com/office/drawing/2014/main" id="{794BFDB6-378A-326C-866F-0BA1907AC433}"/>
              </a:ext>
            </a:extLst>
          </p:cNvPr>
          <p:cNvSpPr txBox="1"/>
          <p:nvPr/>
        </p:nvSpPr>
        <p:spPr>
          <a:xfrm>
            <a:off x="1114809" y="2436807"/>
            <a:ext cx="2594236" cy="446276"/>
          </a:xfrm>
          <a:prstGeom prst="rect">
            <a:avLst/>
          </a:prstGeom>
          <a:noFill/>
        </p:spPr>
        <p:txBody>
          <a:bodyPr wrap="none" rtlCol="0">
            <a:spAutoFit/>
          </a:bodyPr>
          <a:lstStyle/>
          <a:p>
            <a:r>
              <a:rPr lang="en-AU" sz="2300" b="1" dirty="0">
                <a:latin typeface="Arial" panose="020B0604020202020204" pitchFamily="34" charset="0"/>
                <a:cs typeface="Arial" panose="020B0604020202020204" pitchFamily="34" charset="0"/>
              </a:rPr>
              <a:t>Anogenital Warts</a:t>
            </a:r>
          </a:p>
        </p:txBody>
      </p:sp>
      <p:sp>
        <p:nvSpPr>
          <p:cNvPr id="33" name="TextBox 32">
            <a:extLst>
              <a:ext uri="{FF2B5EF4-FFF2-40B4-BE49-F238E27FC236}">
                <a16:creationId xmlns:a16="http://schemas.microsoft.com/office/drawing/2014/main" id="{C9855401-EEC0-F31B-8412-AB9910484959}"/>
              </a:ext>
            </a:extLst>
          </p:cNvPr>
          <p:cNvSpPr txBox="1"/>
          <p:nvPr/>
        </p:nvSpPr>
        <p:spPr>
          <a:xfrm>
            <a:off x="1122836" y="2938449"/>
            <a:ext cx="2494594" cy="446276"/>
          </a:xfrm>
          <a:prstGeom prst="rect">
            <a:avLst/>
          </a:prstGeom>
          <a:noFill/>
        </p:spPr>
        <p:txBody>
          <a:bodyPr wrap="none" rtlCol="0">
            <a:spAutoFit/>
          </a:bodyPr>
          <a:lstStyle/>
          <a:p>
            <a:r>
              <a:rPr lang="en-AU" sz="2300" b="1" dirty="0">
                <a:latin typeface="Arial" panose="020B0604020202020204" pitchFamily="34" charset="0"/>
                <a:cs typeface="Arial" panose="020B0604020202020204" pitchFamily="34" charset="0"/>
              </a:rPr>
              <a:t>Primary Syphilis</a:t>
            </a:r>
          </a:p>
        </p:txBody>
      </p:sp>
      <p:sp>
        <p:nvSpPr>
          <p:cNvPr id="34" name="TextBox 33">
            <a:extLst>
              <a:ext uri="{FF2B5EF4-FFF2-40B4-BE49-F238E27FC236}">
                <a16:creationId xmlns:a16="http://schemas.microsoft.com/office/drawing/2014/main" id="{CEFDE3E4-A2A1-F234-7F6A-34ABD620B662}"/>
              </a:ext>
            </a:extLst>
          </p:cNvPr>
          <p:cNvSpPr txBox="1"/>
          <p:nvPr/>
        </p:nvSpPr>
        <p:spPr>
          <a:xfrm>
            <a:off x="1143838" y="1510225"/>
            <a:ext cx="3340979" cy="446276"/>
          </a:xfrm>
          <a:prstGeom prst="rect">
            <a:avLst/>
          </a:prstGeom>
          <a:noFill/>
        </p:spPr>
        <p:txBody>
          <a:bodyPr wrap="none" rtlCol="0">
            <a:spAutoFit/>
          </a:bodyPr>
          <a:lstStyle/>
          <a:p>
            <a:r>
              <a:rPr lang="en-AU" sz="2300" b="1" dirty="0">
                <a:latin typeface="Arial" panose="020B0604020202020204" pitchFamily="34" charset="0"/>
                <a:cs typeface="Arial" panose="020B0604020202020204" pitchFamily="34" charset="0"/>
              </a:rPr>
              <a:t>Lichenoid Dermatoses</a:t>
            </a:r>
          </a:p>
        </p:txBody>
      </p:sp>
      <p:cxnSp>
        <p:nvCxnSpPr>
          <p:cNvPr id="35" name="Straight Connector 34">
            <a:extLst>
              <a:ext uri="{FF2B5EF4-FFF2-40B4-BE49-F238E27FC236}">
                <a16:creationId xmlns:a16="http://schemas.microsoft.com/office/drawing/2014/main" id="{5BA830CB-8184-CFF0-FFCC-5D3A4B4EAF18}"/>
              </a:ext>
            </a:extLst>
          </p:cNvPr>
          <p:cNvCxnSpPr>
            <a:cxnSpLocks/>
          </p:cNvCxnSpPr>
          <p:nvPr/>
        </p:nvCxnSpPr>
        <p:spPr>
          <a:xfrm flipV="1">
            <a:off x="1143838" y="2910445"/>
            <a:ext cx="10739188" cy="1600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12204686-CBFE-3449-0CDD-72146FAA654C}"/>
              </a:ext>
            </a:extLst>
          </p:cNvPr>
          <p:cNvSpPr txBox="1"/>
          <p:nvPr/>
        </p:nvSpPr>
        <p:spPr>
          <a:xfrm>
            <a:off x="1143838" y="3450911"/>
            <a:ext cx="1189749" cy="553998"/>
          </a:xfrm>
          <a:prstGeom prst="rect">
            <a:avLst/>
          </a:prstGeom>
          <a:noFill/>
        </p:spPr>
        <p:txBody>
          <a:bodyPr wrap="none" rtlCol="0">
            <a:spAutoFit/>
          </a:bodyPr>
          <a:lstStyle/>
          <a:p>
            <a:r>
              <a:rPr lang="en-AU" sz="3000" b="1" dirty="0">
                <a:latin typeface="Arial" panose="020B0604020202020204" pitchFamily="34" charset="0"/>
                <a:cs typeface="Arial" panose="020B0604020202020204" pitchFamily="34" charset="0"/>
              </a:rPr>
              <a:t>Mpox</a:t>
            </a:r>
          </a:p>
        </p:txBody>
      </p:sp>
      <p:sp>
        <p:nvSpPr>
          <p:cNvPr id="37" name="Rectangle: Rounded Corners 36">
            <a:extLst>
              <a:ext uri="{FF2B5EF4-FFF2-40B4-BE49-F238E27FC236}">
                <a16:creationId xmlns:a16="http://schemas.microsoft.com/office/drawing/2014/main" id="{2A390F99-8511-E0D7-7B02-0ED3A72124F8}"/>
              </a:ext>
            </a:extLst>
          </p:cNvPr>
          <p:cNvSpPr/>
          <p:nvPr/>
        </p:nvSpPr>
        <p:spPr>
          <a:xfrm>
            <a:off x="1044646" y="3420089"/>
            <a:ext cx="10838380" cy="61618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8" name="TextBox 37">
            <a:extLst>
              <a:ext uri="{FF2B5EF4-FFF2-40B4-BE49-F238E27FC236}">
                <a16:creationId xmlns:a16="http://schemas.microsoft.com/office/drawing/2014/main" id="{ACA31A13-CAEA-2A34-9385-5E4B260CAD17}"/>
              </a:ext>
            </a:extLst>
          </p:cNvPr>
          <p:cNvSpPr txBox="1"/>
          <p:nvPr/>
        </p:nvSpPr>
        <p:spPr>
          <a:xfrm>
            <a:off x="4435372" y="3462328"/>
            <a:ext cx="739305" cy="553998"/>
          </a:xfrm>
          <a:prstGeom prst="rect">
            <a:avLst/>
          </a:prstGeom>
          <a:noFill/>
        </p:spPr>
        <p:txBody>
          <a:bodyPr wrap="none" rtlCol="0">
            <a:spAutoFit/>
          </a:bodyPr>
          <a:lstStyle/>
          <a:p>
            <a:r>
              <a:rPr lang="en-AU" sz="3000" b="1" dirty="0">
                <a:solidFill>
                  <a:srgbClr val="FF0000"/>
                </a:solidFill>
                <a:latin typeface="Arial" panose="020B0604020202020204" pitchFamily="34" charset="0"/>
                <a:cs typeface="Arial" panose="020B0604020202020204" pitchFamily="34" charset="0"/>
              </a:rPr>
              <a:t>0%</a:t>
            </a:r>
          </a:p>
        </p:txBody>
      </p:sp>
      <p:sp>
        <p:nvSpPr>
          <p:cNvPr id="39" name="TextBox 38">
            <a:extLst>
              <a:ext uri="{FF2B5EF4-FFF2-40B4-BE49-F238E27FC236}">
                <a16:creationId xmlns:a16="http://schemas.microsoft.com/office/drawing/2014/main" id="{AD769BD2-861E-F795-EA27-9D91655DB687}"/>
              </a:ext>
            </a:extLst>
          </p:cNvPr>
          <p:cNvSpPr txBox="1"/>
          <p:nvPr/>
        </p:nvSpPr>
        <p:spPr>
          <a:xfrm>
            <a:off x="7113183" y="3462328"/>
            <a:ext cx="739305" cy="553998"/>
          </a:xfrm>
          <a:prstGeom prst="rect">
            <a:avLst/>
          </a:prstGeom>
          <a:noFill/>
        </p:spPr>
        <p:txBody>
          <a:bodyPr wrap="none" rtlCol="0">
            <a:spAutoFit/>
          </a:bodyPr>
          <a:lstStyle/>
          <a:p>
            <a:r>
              <a:rPr lang="en-AU" sz="3000" b="1" dirty="0">
                <a:solidFill>
                  <a:srgbClr val="FF0000"/>
                </a:solidFill>
                <a:latin typeface="Arial" panose="020B0604020202020204" pitchFamily="34" charset="0"/>
                <a:cs typeface="Arial" panose="020B0604020202020204" pitchFamily="34" charset="0"/>
              </a:rPr>
              <a:t>0%</a:t>
            </a:r>
          </a:p>
        </p:txBody>
      </p:sp>
      <p:sp>
        <p:nvSpPr>
          <p:cNvPr id="40" name="TextBox 39">
            <a:extLst>
              <a:ext uri="{FF2B5EF4-FFF2-40B4-BE49-F238E27FC236}">
                <a16:creationId xmlns:a16="http://schemas.microsoft.com/office/drawing/2014/main" id="{7120AA21-6BAF-7C4A-A746-63CA247DEF68}"/>
              </a:ext>
            </a:extLst>
          </p:cNvPr>
          <p:cNvSpPr txBox="1"/>
          <p:nvPr/>
        </p:nvSpPr>
        <p:spPr>
          <a:xfrm>
            <a:off x="9759149" y="3450911"/>
            <a:ext cx="739305" cy="553998"/>
          </a:xfrm>
          <a:prstGeom prst="rect">
            <a:avLst/>
          </a:prstGeom>
          <a:noFill/>
        </p:spPr>
        <p:txBody>
          <a:bodyPr wrap="none" rtlCol="0">
            <a:spAutoFit/>
          </a:bodyPr>
          <a:lstStyle/>
          <a:p>
            <a:r>
              <a:rPr lang="en-AU" sz="3000" b="1" dirty="0">
                <a:solidFill>
                  <a:srgbClr val="FF0000"/>
                </a:solidFill>
                <a:latin typeface="Arial" panose="020B0604020202020204" pitchFamily="34" charset="0"/>
                <a:cs typeface="Arial" panose="020B0604020202020204" pitchFamily="34" charset="0"/>
              </a:rPr>
              <a:t>0%</a:t>
            </a:r>
          </a:p>
        </p:txBody>
      </p:sp>
      <p:pic>
        <p:nvPicPr>
          <p:cNvPr id="42" name="Picture 41">
            <a:extLst>
              <a:ext uri="{FF2B5EF4-FFF2-40B4-BE49-F238E27FC236}">
                <a16:creationId xmlns:a16="http://schemas.microsoft.com/office/drawing/2014/main" id="{FF8248B9-5918-17DA-FDAD-B76441E7BAB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2741" y="3212424"/>
            <a:ext cx="1030972" cy="1030972"/>
          </a:xfrm>
          <a:prstGeom prst="rect">
            <a:avLst/>
          </a:prstGeom>
        </p:spPr>
      </p:pic>
      <p:sp>
        <p:nvSpPr>
          <p:cNvPr id="43" name="TextBox 42">
            <a:extLst>
              <a:ext uri="{FF2B5EF4-FFF2-40B4-BE49-F238E27FC236}">
                <a16:creationId xmlns:a16="http://schemas.microsoft.com/office/drawing/2014/main" id="{7501A43D-8F27-0C98-D1FB-C418A3DC7634}"/>
              </a:ext>
            </a:extLst>
          </p:cNvPr>
          <p:cNvSpPr txBox="1"/>
          <p:nvPr/>
        </p:nvSpPr>
        <p:spPr>
          <a:xfrm>
            <a:off x="6233467" y="1510225"/>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90.9%</a:t>
            </a:r>
          </a:p>
        </p:txBody>
      </p:sp>
      <p:sp>
        <p:nvSpPr>
          <p:cNvPr id="44" name="TextBox 43">
            <a:extLst>
              <a:ext uri="{FF2B5EF4-FFF2-40B4-BE49-F238E27FC236}">
                <a16:creationId xmlns:a16="http://schemas.microsoft.com/office/drawing/2014/main" id="{02C44DE9-BA6B-E066-8667-BCA4D13ECC41}"/>
              </a:ext>
            </a:extLst>
          </p:cNvPr>
          <p:cNvSpPr txBox="1"/>
          <p:nvPr/>
        </p:nvSpPr>
        <p:spPr>
          <a:xfrm>
            <a:off x="6122791" y="1967917"/>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85.7%</a:t>
            </a:r>
          </a:p>
        </p:txBody>
      </p:sp>
      <p:sp>
        <p:nvSpPr>
          <p:cNvPr id="45" name="TextBox 44">
            <a:extLst>
              <a:ext uri="{FF2B5EF4-FFF2-40B4-BE49-F238E27FC236}">
                <a16:creationId xmlns:a16="http://schemas.microsoft.com/office/drawing/2014/main" id="{EC5FCAA3-DF71-CE66-5361-81625874196C}"/>
              </a:ext>
            </a:extLst>
          </p:cNvPr>
          <p:cNvSpPr txBox="1"/>
          <p:nvPr/>
        </p:nvSpPr>
        <p:spPr>
          <a:xfrm>
            <a:off x="6019156" y="2448892"/>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81.8%</a:t>
            </a:r>
          </a:p>
        </p:txBody>
      </p:sp>
      <p:sp>
        <p:nvSpPr>
          <p:cNvPr id="46" name="TextBox 45">
            <a:extLst>
              <a:ext uri="{FF2B5EF4-FFF2-40B4-BE49-F238E27FC236}">
                <a16:creationId xmlns:a16="http://schemas.microsoft.com/office/drawing/2014/main" id="{FF440D1B-09F3-B7B2-184E-DD6067BC3E58}"/>
              </a:ext>
            </a:extLst>
          </p:cNvPr>
          <p:cNvSpPr txBox="1"/>
          <p:nvPr/>
        </p:nvSpPr>
        <p:spPr>
          <a:xfrm>
            <a:off x="5997162" y="2938449"/>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78.6%</a:t>
            </a:r>
          </a:p>
        </p:txBody>
      </p:sp>
      <p:sp>
        <p:nvSpPr>
          <p:cNvPr id="47" name="TextBox 46">
            <a:extLst>
              <a:ext uri="{FF2B5EF4-FFF2-40B4-BE49-F238E27FC236}">
                <a16:creationId xmlns:a16="http://schemas.microsoft.com/office/drawing/2014/main" id="{F6D61986-B478-D1E6-05DC-61633E33852F}"/>
              </a:ext>
            </a:extLst>
          </p:cNvPr>
          <p:cNvSpPr txBox="1"/>
          <p:nvPr/>
        </p:nvSpPr>
        <p:spPr>
          <a:xfrm>
            <a:off x="8349331" y="1487959"/>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59.1%</a:t>
            </a:r>
          </a:p>
        </p:txBody>
      </p:sp>
      <p:sp>
        <p:nvSpPr>
          <p:cNvPr id="48" name="TextBox 47">
            <a:extLst>
              <a:ext uri="{FF2B5EF4-FFF2-40B4-BE49-F238E27FC236}">
                <a16:creationId xmlns:a16="http://schemas.microsoft.com/office/drawing/2014/main" id="{475CA2A0-33EA-5B7D-2B50-27E6278F4079}"/>
              </a:ext>
            </a:extLst>
          </p:cNvPr>
          <p:cNvSpPr txBox="1"/>
          <p:nvPr/>
        </p:nvSpPr>
        <p:spPr>
          <a:xfrm>
            <a:off x="8608519" y="1945651"/>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71.4%</a:t>
            </a:r>
          </a:p>
        </p:txBody>
      </p:sp>
      <p:sp>
        <p:nvSpPr>
          <p:cNvPr id="49" name="TextBox 48">
            <a:extLst>
              <a:ext uri="{FF2B5EF4-FFF2-40B4-BE49-F238E27FC236}">
                <a16:creationId xmlns:a16="http://schemas.microsoft.com/office/drawing/2014/main" id="{C22BFE3C-54F7-567A-EEBF-04B0C8FB5459}"/>
              </a:ext>
            </a:extLst>
          </p:cNvPr>
          <p:cNvSpPr txBox="1"/>
          <p:nvPr/>
        </p:nvSpPr>
        <p:spPr>
          <a:xfrm>
            <a:off x="8751462" y="2426626"/>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81.8%</a:t>
            </a:r>
          </a:p>
        </p:txBody>
      </p:sp>
      <p:sp>
        <p:nvSpPr>
          <p:cNvPr id="50" name="TextBox 49">
            <a:extLst>
              <a:ext uri="{FF2B5EF4-FFF2-40B4-BE49-F238E27FC236}">
                <a16:creationId xmlns:a16="http://schemas.microsoft.com/office/drawing/2014/main" id="{262CF8FA-AD84-E11E-DAAA-FEE509DCBE03}"/>
              </a:ext>
            </a:extLst>
          </p:cNvPr>
          <p:cNvSpPr txBox="1"/>
          <p:nvPr/>
        </p:nvSpPr>
        <p:spPr>
          <a:xfrm>
            <a:off x="7989734" y="2916183"/>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42.9%</a:t>
            </a:r>
          </a:p>
        </p:txBody>
      </p:sp>
      <p:sp>
        <p:nvSpPr>
          <p:cNvPr id="51" name="TextBox 50">
            <a:extLst>
              <a:ext uri="{FF2B5EF4-FFF2-40B4-BE49-F238E27FC236}">
                <a16:creationId xmlns:a16="http://schemas.microsoft.com/office/drawing/2014/main" id="{D9C82FCE-FCF8-8E17-1649-6173A61AA82C}"/>
              </a:ext>
            </a:extLst>
          </p:cNvPr>
          <p:cNvSpPr txBox="1"/>
          <p:nvPr/>
        </p:nvSpPr>
        <p:spPr>
          <a:xfrm>
            <a:off x="10474554" y="1510225"/>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31.8%</a:t>
            </a:r>
          </a:p>
        </p:txBody>
      </p:sp>
      <p:sp>
        <p:nvSpPr>
          <p:cNvPr id="52" name="TextBox 51">
            <a:extLst>
              <a:ext uri="{FF2B5EF4-FFF2-40B4-BE49-F238E27FC236}">
                <a16:creationId xmlns:a16="http://schemas.microsoft.com/office/drawing/2014/main" id="{12A07FD2-9171-AB75-F7EF-52BD5B6F4A53}"/>
              </a:ext>
            </a:extLst>
          </p:cNvPr>
          <p:cNvSpPr txBox="1"/>
          <p:nvPr/>
        </p:nvSpPr>
        <p:spPr>
          <a:xfrm>
            <a:off x="10631007" y="1967917"/>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42.9%</a:t>
            </a:r>
          </a:p>
        </p:txBody>
      </p:sp>
      <p:sp>
        <p:nvSpPr>
          <p:cNvPr id="53" name="TextBox 52">
            <a:extLst>
              <a:ext uri="{FF2B5EF4-FFF2-40B4-BE49-F238E27FC236}">
                <a16:creationId xmlns:a16="http://schemas.microsoft.com/office/drawing/2014/main" id="{A035E47C-3544-F8BD-C73E-23F1E329E863}"/>
              </a:ext>
            </a:extLst>
          </p:cNvPr>
          <p:cNvSpPr txBox="1"/>
          <p:nvPr/>
        </p:nvSpPr>
        <p:spPr>
          <a:xfrm>
            <a:off x="11123270" y="2448892"/>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72.7%</a:t>
            </a:r>
          </a:p>
        </p:txBody>
      </p:sp>
      <p:sp>
        <p:nvSpPr>
          <p:cNvPr id="54" name="TextBox 53">
            <a:extLst>
              <a:ext uri="{FF2B5EF4-FFF2-40B4-BE49-F238E27FC236}">
                <a16:creationId xmlns:a16="http://schemas.microsoft.com/office/drawing/2014/main" id="{FCB7BB4F-4446-E78B-EF4E-871442E32608}"/>
              </a:ext>
            </a:extLst>
          </p:cNvPr>
          <p:cNvSpPr txBox="1"/>
          <p:nvPr/>
        </p:nvSpPr>
        <p:spPr>
          <a:xfrm>
            <a:off x="10875247" y="2938449"/>
            <a:ext cx="870751" cy="446276"/>
          </a:xfrm>
          <a:prstGeom prst="rect">
            <a:avLst/>
          </a:prstGeom>
          <a:noFill/>
        </p:spPr>
        <p:txBody>
          <a:bodyPr wrap="none" rtlCol="0">
            <a:spAutoFit/>
          </a:bodyPr>
          <a:lstStyle/>
          <a:p>
            <a:r>
              <a:rPr lang="en-AU" sz="2300" b="1" dirty="0">
                <a:latin typeface="Arial Narrow" panose="020B0606020202030204" pitchFamily="34" charset="0"/>
                <a:cs typeface="Arial" panose="020B0604020202020204" pitchFamily="34" charset="0"/>
              </a:rPr>
              <a:t>57.1%</a:t>
            </a:r>
          </a:p>
        </p:txBody>
      </p:sp>
      <p:cxnSp>
        <p:nvCxnSpPr>
          <p:cNvPr id="66" name="Straight Connector 65">
            <a:extLst>
              <a:ext uri="{FF2B5EF4-FFF2-40B4-BE49-F238E27FC236}">
                <a16:creationId xmlns:a16="http://schemas.microsoft.com/office/drawing/2014/main" id="{4E7D177F-E072-03FC-C4A3-7C0F023C23A1}"/>
              </a:ext>
            </a:extLst>
          </p:cNvPr>
          <p:cNvCxnSpPr>
            <a:cxnSpLocks/>
          </p:cNvCxnSpPr>
          <p:nvPr/>
        </p:nvCxnSpPr>
        <p:spPr>
          <a:xfrm>
            <a:off x="1143838" y="2416236"/>
            <a:ext cx="10710159"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0539FE67-1BA1-8685-8A80-F1791B3F86D6}"/>
              </a:ext>
            </a:extLst>
          </p:cNvPr>
          <p:cNvCxnSpPr>
            <a:cxnSpLocks/>
          </p:cNvCxnSpPr>
          <p:nvPr/>
        </p:nvCxnSpPr>
        <p:spPr>
          <a:xfrm>
            <a:off x="1172867" y="1956501"/>
            <a:ext cx="10710159"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41" name="Text Placeholder 2">
            <a:extLst>
              <a:ext uri="{FF2B5EF4-FFF2-40B4-BE49-F238E27FC236}">
                <a16:creationId xmlns:a16="http://schemas.microsoft.com/office/drawing/2014/main" id="{0AB79D9E-8AB5-C8AF-004C-739025D4443F}"/>
              </a:ext>
            </a:extLst>
          </p:cNvPr>
          <p:cNvSpPr txBox="1">
            <a:spLocks/>
          </p:cNvSpPr>
          <p:nvPr/>
        </p:nvSpPr>
        <p:spPr>
          <a:xfrm>
            <a:off x="306060" y="82580"/>
            <a:ext cx="7452026" cy="73695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4000" b="1" kern="1200" baseline="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Accuracy by STI</a:t>
            </a:r>
          </a:p>
        </p:txBody>
      </p:sp>
    </p:spTree>
    <p:extLst>
      <p:ext uri="{BB962C8B-B14F-4D97-AF65-F5344CB8AC3E}">
        <p14:creationId xmlns:p14="http://schemas.microsoft.com/office/powerpoint/2010/main" val="79780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P spid="38" grpId="0"/>
      <p:bldP spid="39"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E9015B-D20D-846B-263C-1DAF5F4D0F5A}"/>
              </a:ext>
            </a:extLst>
          </p:cNvPr>
          <p:cNvSpPr>
            <a:spLocks noGrp="1"/>
          </p:cNvSpPr>
          <p:nvPr>
            <p:ph type="body" sz="quarter" idx="13"/>
          </p:nvPr>
        </p:nvSpPr>
        <p:spPr>
          <a:xfrm>
            <a:off x="306060" y="82580"/>
            <a:ext cx="10131542" cy="736956"/>
          </a:xfrm>
        </p:spPr>
        <p:txBody>
          <a:bodyPr>
            <a:normAutofit/>
          </a:bodyPr>
          <a:lstStyle/>
          <a:p>
            <a:r>
              <a:rPr lang="en-AU"/>
              <a:t>AI image recognition tool: </a:t>
            </a:r>
            <a:r>
              <a:rPr lang="en-AU" err="1"/>
              <a:t>AiSTI</a:t>
            </a:r>
            <a:r>
              <a:rPr lang="en-AU"/>
              <a:t> </a:t>
            </a:r>
          </a:p>
        </p:txBody>
      </p:sp>
      <p:pic>
        <p:nvPicPr>
          <p:cNvPr id="5" name="Google Shape;752;p35">
            <a:extLst>
              <a:ext uri="{FF2B5EF4-FFF2-40B4-BE49-F238E27FC236}">
                <a16:creationId xmlns:a16="http://schemas.microsoft.com/office/drawing/2014/main" id="{F1352E1B-DA25-9E02-5FD0-04AD97F98CBC}"/>
              </a:ext>
            </a:extLst>
          </p:cNvPr>
          <p:cNvPicPr preferRelativeResize="0">
            <a:picLocks noChangeAspect="1"/>
          </p:cNvPicPr>
          <p:nvPr/>
        </p:nvPicPr>
        <p:blipFill>
          <a:blip r:embed="rId3">
            <a:alphaModFix/>
          </a:blip>
          <a:stretch>
            <a:fillRect/>
          </a:stretch>
        </p:blipFill>
        <p:spPr>
          <a:xfrm>
            <a:off x="306060" y="1148610"/>
            <a:ext cx="2442315" cy="2442315"/>
          </a:xfrm>
          <a:prstGeom prst="rect">
            <a:avLst/>
          </a:prstGeom>
          <a:noFill/>
          <a:ln>
            <a:noFill/>
          </a:ln>
        </p:spPr>
      </p:pic>
      <p:sp>
        <p:nvSpPr>
          <p:cNvPr id="7" name="TextBox 6">
            <a:extLst>
              <a:ext uri="{FF2B5EF4-FFF2-40B4-BE49-F238E27FC236}">
                <a16:creationId xmlns:a16="http://schemas.microsoft.com/office/drawing/2014/main" id="{00FFF9BE-8B8C-6102-5610-42DDA58310FB}"/>
              </a:ext>
            </a:extLst>
          </p:cNvPr>
          <p:cNvSpPr txBox="1"/>
          <p:nvPr/>
        </p:nvSpPr>
        <p:spPr>
          <a:xfrm>
            <a:off x="4420001" y="6498421"/>
            <a:ext cx="3351998" cy="276999"/>
          </a:xfrm>
          <a:prstGeom prst="rect">
            <a:avLst/>
          </a:prstGeom>
          <a:noFill/>
        </p:spPr>
        <p:txBody>
          <a:bodyPr wrap="square">
            <a:spAutoFit/>
          </a:bodyPr>
          <a:lstStyle/>
          <a:p>
            <a:pPr algn="ctr"/>
            <a:r>
              <a:rPr lang="en-AU" sz="1200" b="1" i="0">
                <a:effectLst/>
                <a:latin typeface="Century Gothic" panose="020B0502020202020204" pitchFamily="34" charset="0"/>
              </a:rPr>
              <a:t>Slide courtesy of </a:t>
            </a:r>
            <a:r>
              <a:rPr lang="en-AU" sz="1200" b="1" i="0" err="1">
                <a:effectLst/>
                <a:latin typeface="Century Gothic" panose="020B0502020202020204" pitchFamily="34" charset="0"/>
              </a:rPr>
              <a:t>Nyi</a:t>
            </a:r>
            <a:r>
              <a:rPr lang="en-AU" sz="1200" b="1" i="0">
                <a:effectLst/>
                <a:latin typeface="Century Gothic" panose="020B0502020202020204" pitchFamily="34" charset="0"/>
              </a:rPr>
              <a:t> </a:t>
            </a:r>
            <a:r>
              <a:rPr lang="en-AU" sz="1200" b="1" i="0" err="1">
                <a:effectLst/>
                <a:latin typeface="Century Gothic" panose="020B0502020202020204" pitchFamily="34" charset="0"/>
              </a:rPr>
              <a:t>Nyi</a:t>
            </a:r>
            <a:r>
              <a:rPr lang="en-AU" sz="1200" b="1" i="0">
                <a:effectLst/>
                <a:latin typeface="Century Gothic" panose="020B0502020202020204" pitchFamily="34" charset="0"/>
              </a:rPr>
              <a:t> </a:t>
            </a:r>
            <a:r>
              <a:rPr lang="en-AU" sz="1200" b="1" i="0" err="1">
                <a:effectLst/>
                <a:latin typeface="Century Gothic" panose="020B0502020202020204" pitchFamily="34" charset="0"/>
              </a:rPr>
              <a:t>Soe</a:t>
            </a:r>
            <a:endParaRPr lang="en-AU" sz="1200" b="1">
              <a:latin typeface="Century Gothic" panose="020B0502020202020204" pitchFamily="34" charset="0"/>
            </a:endParaRPr>
          </a:p>
        </p:txBody>
      </p:sp>
      <p:pic>
        <p:nvPicPr>
          <p:cNvPr id="2" name="Google Shape;75;p16">
            <a:extLst>
              <a:ext uri="{FF2B5EF4-FFF2-40B4-BE49-F238E27FC236}">
                <a16:creationId xmlns:a16="http://schemas.microsoft.com/office/drawing/2014/main" id="{666556B0-0A20-A399-E704-1433C6783A4F}"/>
              </a:ext>
            </a:extLst>
          </p:cNvPr>
          <p:cNvPicPr preferRelativeResize="0">
            <a:picLocks noChangeAspect="1"/>
          </p:cNvPicPr>
          <p:nvPr/>
        </p:nvPicPr>
        <p:blipFill>
          <a:blip r:embed="rId4">
            <a:alphaModFix/>
          </a:blip>
          <a:stretch>
            <a:fillRect/>
          </a:stretch>
        </p:blipFill>
        <p:spPr>
          <a:xfrm>
            <a:off x="2996024" y="1148610"/>
            <a:ext cx="9091039" cy="5185515"/>
          </a:xfrm>
          <a:prstGeom prst="rect">
            <a:avLst/>
          </a:prstGeom>
          <a:noFill/>
          <a:ln>
            <a:noFill/>
          </a:ln>
        </p:spPr>
      </p:pic>
      <p:sp>
        <p:nvSpPr>
          <p:cNvPr id="9" name="TextBox 8">
            <a:extLst>
              <a:ext uri="{FF2B5EF4-FFF2-40B4-BE49-F238E27FC236}">
                <a16:creationId xmlns:a16="http://schemas.microsoft.com/office/drawing/2014/main" id="{4E35A5A6-F06E-D444-D2EE-327E94AD9720}"/>
              </a:ext>
            </a:extLst>
          </p:cNvPr>
          <p:cNvSpPr txBox="1"/>
          <p:nvPr/>
        </p:nvSpPr>
        <p:spPr>
          <a:xfrm>
            <a:off x="306060" y="3913098"/>
            <a:ext cx="2739853" cy="2308324"/>
          </a:xfrm>
          <a:prstGeom prst="rect">
            <a:avLst/>
          </a:prstGeom>
          <a:noFill/>
        </p:spPr>
        <p:txBody>
          <a:bodyPr wrap="none" rtlCol="0">
            <a:spAutoFit/>
          </a:bodyPr>
          <a:lstStyle/>
          <a:p>
            <a:r>
              <a:rPr lang="en-AU" sz="1600" dirty="0">
                <a:latin typeface="Arial" panose="020B0604020202020204" pitchFamily="34" charset="0"/>
                <a:cs typeface="Arial" panose="020B0604020202020204" pitchFamily="34" charset="0"/>
              </a:rPr>
              <a:t>AI tool can identify</a:t>
            </a:r>
          </a:p>
          <a:p>
            <a:r>
              <a:rPr lang="en-AU" sz="1600" dirty="0">
                <a:latin typeface="Arial" panose="020B0604020202020204" pitchFamily="34" charset="0"/>
                <a:cs typeface="Arial" panose="020B0604020202020204" pitchFamily="34" charset="0"/>
                <a:sym typeface="Wingdings 2" panose="05020102010507070707" pitchFamily="18" charset="2"/>
              </a:rPr>
              <a:t> Herpes </a:t>
            </a:r>
          </a:p>
          <a:p>
            <a:r>
              <a:rPr lang="en-AU" sz="1600" dirty="0">
                <a:latin typeface="Arial" panose="020B0604020202020204" pitchFamily="34" charset="0"/>
                <a:cs typeface="Arial" panose="020B0604020202020204" pitchFamily="34" charset="0"/>
                <a:sym typeface="Wingdings 2" panose="05020102010507070707" pitchFamily="18" charset="2"/>
              </a:rPr>
              <a:t> Genital warts </a:t>
            </a:r>
          </a:p>
          <a:p>
            <a:r>
              <a:rPr lang="en-AU" sz="1600" dirty="0">
                <a:latin typeface="Arial" panose="020B0604020202020204" pitchFamily="34" charset="0"/>
                <a:cs typeface="Arial" panose="020B0604020202020204" pitchFamily="34" charset="0"/>
                <a:sym typeface="Wingdings 2" panose="05020102010507070707" pitchFamily="18" charset="2"/>
              </a:rPr>
              <a:t> Syphilis</a:t>
            </a:r>
          </a:p>
          <a:p>
            <a:r>
              <a:rPr lang="en-AU" sz="1600" dirty="0">
                <a:latin typeface="Arial" panose="020B0604020202020204" pitchFamily="34" charset="0"/>
                <a:cs typeface="Arial" panose="020B0604020202020204" pitchFamily="34" charset="0"/>
                <a:sym typeface="Wingdings 2" panose="05020102010507070707" pitchFamily="18" charset="2"/>
              </a:rPr>
              <a:t> Monkeypox </a:t>
            </a:r>
          </a:p>
          <a:p>
            <a:r>
              <a:rPr lang="en-AU" sz="1600" dirty="0">
                <a:latin typeface="Arial" panose="020B0604020202020204" pitchFamily="34" charset="0"/>
                <a:cs typeface="Arial" panose="020B0604020202020204" pitchFamily="34" charset="0"/>
                <a:sym typeface="Wingdings 2" panose="05020102010507070707" pitchFamily="18" charset="2"/>
              </a:rPr>
              <a:t> Molluscum contagiosum  </a:t>
            </a:r>
          </a:p>
          <a:p>
            <a:r>
              <a:rPr lang="en-AU" sz="1600" dirty="0">
                <a:latin typeface="Arial" panose="020B0604020202020204" pitchFamily="34" charset="0"/>
                <a:cs typeface="Arial" panose="020B0604020202020204" pitchFamily="34" charset="0"/>
                <a:sym typeface="Wingdings 2" panose="05020102010507070707" pitchFamily="18" charset="2"/>
              </a:rPr>
              <a:t> Pearly penile papules </a:t>
            </a:r>
          </a:p>
          <a:p>
            <a:r>
              <a:rPr lang="en-AU" sz="1600" dirty="0">
                <a:latin typeface="Arial" panose="020B0604020202020204" pitchFamily="34" charset="0"/>
                <a:cs typeface="Arial" panose="020B0604020202020204" pitchFamily="34" charset="0"/>
                <a:sym typeface="Wingdings 2" panose="05020102010507070707" pitchFamily="18" charset="2"/>
              </a:rPr>
              <a:t> Dermatosis</a:t>
            </a:r>
          </a:p>
          <a:p>
            <a:endParaRPr lang="en-AU" sz="16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D5217EA-0330-50AC-0F5D-AFB2C60E3A19}"/>
              </a:ext>
            </a:extLst>
          </p:cNvPr>
          <p:cNvSpPr txBox="1"/>
          <p:nvPr/>
        </p:nvSpPr>
        <p:spPr>
          <a:xfrm>
            <a:off x="10711713" y="6550223"/>
            <a:ext cx="1484060" cy="307777"/>
          </a:xfrm>
          <a:prstGeom prst="rect">
            <a:avLst/>
          </a:prstGeom>
          <a:noFill/>
        </p:spPr>
        <p:txBody>
          <a:bodyPr wrap="square">
            <a:spAutoFit/>
          </a:bodyPr>
          <a:lstStyle/>
          <a:p>
            <a:pPr algn="ctr"/>
            <a:r>
              <a:rPr lang="en-AU" sz="1400" b="1" dirty="0">
                <a:latin typeface="Arial" panose="020B0604020202020204" pitchFamily="34" charset="0"/>
                <a:cs typeface="Arial" panose="020B0604020202020204" pitchFamily="34" charset="0"/>
              </a:rPr>
              <a:t>Dr Nyi </a:t>
            </a:r>
            <a:r>
              <a:rPr lang="en-AU" sz="1400" b="1" dirty="0" err="1">
                <a:latin typeface="Arial" panose="020B0604020202020204" pitchFamily="34" charset="0"/>
                <a:cs typeface="Arial" panose="020B0604020202020204" pitchFamily="34" charset="0"/>
              </a:rPr>
              <a:t>Nyi</a:t>
            </a:r>
            <a:r>
              <a:rPr lang="en-AU" sz="1400" b="1" dirty="0">
                <a:latin typeface="Arial" panose="020B0604020202020204" pitchFamily="34" charset="0"/>
                <a:cs typeface="Arial" panose="020B0604020202020204" pitchFamily="34" charset="0"/>
              </a:rPr>
              <a:t> Soe</a:t>
            </a:r>
          </a:p>
        </p:txBody>
      </p:sp>
      <p:pic>
        <p:nvPicPr>
          <p:cNvPr id="10" name="Picture 9">
            <a:extLst>
              <a:ext uri="{FF2B5EF4-FFF2-40B4-BE49-F238E27FC236}">
                <a16:creationId xmlns:a16="http://schemas.microsoft.com/office/drawing/2014/main" id="{E100B15B-EEA7-5C1F-9A2D-D2CF63D3EC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67713" y="4808737"/>
            <a:ext cx="1724287" cy="1741486"/>
          </a:xfrm>
          <a:prstGeom prst="rect">
            <a:avLst/>
          </a:prstGeom>
        </p:spPr>
      </p:pic>
    </p:spTree>
    <p:extLst>
      <p:ext uri="{BB962C8B-B14F-4D97-AF65-F5344CB8AC3E}">
        <p14:creationId xmlns:p14="http://schemas.microsoft.com/office/powerpoint/2010/main" val="4200376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F739F-F37C-B3AD-4600-5CFDDD5EB325}"/>
              </a:ext>
            </a:extLst>
          </p:cNvPr>
          <p:cNvSpPr>
            <a:spLocks noGrp="1"/>
          </p:cNvSpPr>
          <p:nvPr>
            <p:ph type="body" sz="quarter" idx="16"/>
          </p:nvPr>
        </p:nvSpPr>
        <p:spPr>
          <a:xfrm>
            <a:off x="300212" y="1104900"/>
            <a:ext cx="9306126" cy="5255184"/>
          </a:xfrm>
        </p:spPr>
        <p:txBody>
          <a:bodyPr>
            <a:normAutofit/>
          </a:bodyPr>
          <a:lstStyle/>
          <a:p>
            <a:pPr marL="285750" indent="-285750">
              <a:spcBef>
                <a:spcPts val="0"/>
              </a:spcBef>
              <a:spcAft>
                <a:spcPts val="600"/>
              </a:spcAft>
              <a:buBlip>
                <a:blip r:embed="rId3"/>
              </a:buBlip>
            </a:pPr>
            <a:r>
              <a:rPr lang="en-AU" dirty="0">
                <a:latin typeface="Arial" panose="020B0604020202020204" pitchFamily="34" charset="0"/>
              </a:rPr>
              <a:t>Evaluating AI-assisted decision support for diagnosing anogenital skin conditions.</a:t>
            </a:r>
          </a:p>
          <a:p>
            <a:pPr marL="285750" indent="-285750">
              <a:spcBef>
                <a:spcPts val="0"/>
              </a:spcBef>
              <a:spcAft>
                <a:spcPts val="600"/>
              </a:spcAft>
              <a:buBlip>
                <a:blip r:embed="rId3"/>
              </a:buBlip>
            </a:pPr>
            <a:r>
              <a:rPr lang="en-AU" dirty="0">
                <a:latin typeface="Arial" panose="020B0604020202020204" pitchFamily="34" charset="0"/>
              </a:rPr>
              <a:t>Anonymous 10-min online survey among clinicians who work in sexual health, HIV, dermatology, venereology, infectious diseases and urology. </a:t>
            </a:r>
          </a:p>
          <a:p>
            <a:pPr marL="285750" indent="-285750">
              <a:spcBef>
                <a:spcPts val="0"/>
              </a:spcBef>
              <a:spcAft>
                <a:spcPts val="600"/>
              </a:spcAft>
              <a:buBlip>
                <a:blip r:embed="rId3"/>
              </a:buBlip>
            </a:pPr>
            <a:r>
              <a:rPr lang="en-AU" dirty="0">
                <a:latin typeface="Arial" panose="020B0604020202020204" pitchFamily="34" charset="0"/>
              </a:rPr>
              <a:t>Review 6 de-identified clinical images, provide your diagnosis &amp; review AI suggestions. </a:t>
            </a:r>
          </a:p>
          <a:p>
            <a:endParaRPr lang="en-AU" dirty="0"/>
          </a:p>
        </p:txBody>
      </p:sp>
      <p:sp>
        <p:nvSpPr>
          <p:cNvPr id="3" name="Text Placeholder 2">
            <a:extLst>
              <a:ext uri="{FF2B5EF4-FFF2-40B4-BE49-F238E27FC236}">
                <a16:creationId xmlns:a16="http://schemas.microsoft.com/office/drawing/2014/main" id="{762A3780-5D52-917C-6BBE-3D2BF1C567DB}"/>
              </a:ext>
            </a:extLst>
          </p:cNvPr>
          <p:cNvSpPr>
            <a:spLocks noGrp="1"/>
          </p:cNvSpPr>
          <p:nvPr>
            <p:ph type="body" sz="quarter" idx="13"/>
          </p:nvPr>
        </p:nvSpPr>
        <p:spPr/>
        <p:txBody>
          <a:bodyPr/>
          <a:lstStyle/>
          <a:p>
            <a:r>
              <a:rPr lang="en-AU" dirty="0"/>
              <a:t>SHADE-AI International Study </a:t>
            </a:r>
          </a:p>
        </p:txBody>
      </p:sp>
      <p:pic>
        <p:nvPicPr>
          <p:cNvPr id="10" name="Picture 9">
            <a:extLst>
              <a:ext uri="{FF2B5EF4-FFF2-40B4-BE49-F238E27FC236}">
                <a16:creationId xmlns:a16="http://schemas.microsoft.com/office/drawing/2014/main" id="{AE48CE3B-C729-BD7D-9B76-AA4F7BEE88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5922" y="2471049"/>
            <a:ext cx="4304371" cy="4304371"/>
          </a:xfrm>
          <a:prstGeom prst="rect">
            <a:avLst/>
          </a:prstGeom>
        </p:spPr>
      </p:pic>
      <p:sp>
        <p:nvSpPr>
          <p:cNvPr id="15" name="TextBox 14">
            <a:extLst>
              <a:ext uri="{FF2B5EF4-FFF2-40B4-BE49-F238E27FC236}">
                <a16:creationId xmlns:a16="http://schemas.microsoft.com/office/drawing/2014/main" id="{DF0EB721-11B0-240E-DF33-AD5385C4EB2C}"/>
              </a:ext>
            </a:extLst>
          </p:cNvPr>
          <p:cNvSpPr txBox="1"/>
          <p:nvPr/>
        </p:nvSpPr>
        <p:spPr>
          <a:xfrm>
            <a:off x="7553325" y="4623234"/>
            <a:ext cx="1807370" cy="215444"/>
          </a:xfrm>
          <a:prstGeom prst="rect">
            <a:avLst/>
          </a:prstGeom>
          <a:solidFill>
            <a:srgbClr val="FAFCFF"/>
          </a:solidFill>
        </p:spPr>
        <p:txBody>
          <a:bodyPr wrap="square">
            <a:spAutoFit/>
          </a:bodyPr>
          <a:lstStyle/>
          <a:p>
            <a:r>
              <a:rPr lang="en-AU" sz="800" u="sng" dirty="0">
                <a:solidFill>
                  <a:srgbClr val="0000FF"/>
                </a:solidFill>
                <a:latin typeface="Arial" panose="020B0604020202020204" pitchFamily="34" charset="0"/>
                <a:cs typeface="Arial" panose="020B0604020202020204" pitchFamily="34" charset="0"/>
              </a:rPr>
              <a:t>https://go.monash.edu/rio</a:t>
            </a:r>
          </a:p>
        </p:txBody>
      </p:sp>
      <p:graphicFrame>
        <p:nvGraphicFramePr>
          <p:cNvPr id="12" name="Chart 11">
            <a:extLst>
              <a:ext uri="{FF2B5EF4-FFF2-40B4-BE49-F238E27FC236}">
                <a16:creationId xmlns:a16="http://schemas.microsoft.com/office/drawing/2014/main" id="{ABE88472-F3C3-E82C-A780-17832B64B7C9}"/>
              </a:ext>
            </a:extLst>
          </p:cNvPr>
          <p:cNvGraphicFramePr/>
          <p:nvPr>
            <p:extLst>
              <p:ext uri="{D42A27DB-BD31-4B8C-83A1-F6EECF244321}">
                <p14:modId xmlns:p14="http://schemas.microsoft.com/office/powerpoint/2010/main" val="1906006010"/>
              </p:ext>
            </p:extLst>
          </p:nvPr>
        </p:nvGraphicFramePr>
        <p:xfrm>
          <a:off x="306060" y="2357335"/>
          <a:ext cx="5454941" cy="4304371"/>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AFAD3150-BCF9-AF5A-F58E-26822BF2EBDE}"/>
              </a:ext>
            </a:extLst>
          </p:cNvPr>
          <p:cNvSpPr txBox="1"/>
          <p:nvPr/>
        </p:nvSpPr>
        <p:spPr>
          <a:xfrm>
            <a:off x="3554129" y="4984275"/>
            <a:ext cx="3961793" cy="400110"/>
          </a:xfrm>
          <a:prstGeom prst="rect">
            <a:avLst/>
          </a:prstGeom>
          <a:noFill/>
        </p:spPr>
        <p:txBody>
          <a:bodyPr wrap="square">
            <a:spAutoFit/>
          </a:bodyPr>
          <a:lstStyle/>
          <a:p>
            <a:r>
              <a:rPr lang="en-AU" sz="2000" b="1" u="sng" dirty="0">
                <a:solidFill>
                  <a:srgbClr val="0000FF"/>
                </a:solidFill>
                <a:latin typeface="Arial "/>
              </a:rPr>
              <a:t>https://go.monash.edu/rio</a:t>
            </a:r>
          </a:p>
        </p:txBody>
      </p:sp>
      <p:pic>
        <p:nvPicPr>
          <p:cNvPr id="11" name="Picture 10">
            <a:extLst>
              <a:ext uri="{FF2B5EF4-FFF2-40B4-BE49-F238E27FC236}">
                <a16:creationId xmlns:a16="http://schemas.microsoft.com/office/drawing/2014/main" id="{F081CF04-28E9-47D1-E2B2-D84870E56E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58843" y="943952"/>
            <a:ext cx="1527097" cy="1527097"/>
          </a:xfrm>
          <a:prstGeom prst="rect">
            <a:avLst/>
          </a:prstGeom>
        </p:spPr>
      </p:pic>
      <p:pic>
        <p:nvPicPr>
          <p:cNvPr id="14" name="Picture 13">
            <a:extLst>
              <a:ext uri="{FF2B5EF4-FFF2-40B4-BE49-F238E27FC236}">
                <a16:creationId xmlns:a16="http://schemas.microsoft.com/office/drawing/2014/main" id="{9EDF819C-0E34-5D6D-5623-0C6EEADC87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9357" y="4983798"/>
            <a:ext cx="925081" cy="925081"/>
          </a:xfrm>
          <a:prstGeom prst="rect">
            <a:avLst/>
          </a:prstGeom>
        </p:spPr>
      </p:pic>
    </p:spTree>
    <p:extLst>
      <p:ext uri="{BB962C8B-B14F-4D97-AF65-F5344CB8AC3E}">
        <p14:creationId xmlns:p14="http://schemas.microsoft.com/office/powerpoint/2010/main" val="922736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F48E8-1863-2216-8338-207BC3B7DF09}"/>
              </a:ext>
            </a:extLst>
          </p:cNvPr>
          <p:cNvSpPr>
            <a:spLocks noGrp="1"/>
          </p:cNvSpPr>
          <p:nvPr>
            <p:ph type="body" sz="quarter" idx="16"/>
          </p:nvPr>
        </p:nvSpPr>
        <p:spPr>
          <a:xfrm>
            <a:off x="300210" y="1045003"/>
            <a:ext cx="7929389" cy="5315081"/>
          </a:xfrm>
        </p:spPr>
        <p:txBody>
          <a:bodyPr>
            <a:normAutofit/>
          </a:bodyPr>
          <a:lstStyle/>
          <a:p>
            <a:pPr marL="285750" indent="-285750">
              <a:spcBef>
                <a:spcPts val="0"/>
              </a:spcBef>
              <a:spcAft>
                <a:spcPts val="600"/>
              </a:spcAft>
              <a:buBlip>
                <a:blip r:embed="rId3"/>
              </a:buBlip>
            </a:pPr>
            <a:r>
              <a:rPr lang="en-US" sz="2000" dirty="0">
                <a:latin typeface="Arial "/>
              </a:rPr>
              <a:t>A mobile app using deep learning can enhance accuracy in interpreting rapid HIV test results in rural South Africa.</a:t>
            </a:r>
          </a:p>
          <a:p>
            <a:pPr marL="285750" indent="-285750">
              <a:spcBef>
                <a:spcPts val="0"/>
              </a:spcBef>
              <a:spcAft>
                <a:spcPts val="600"/>
              </a:spcAft>
              <a:buBlip>
                <a:blip r:embed="rId3"/>
              </a:buBlip>
            </a:pPr>
            <a:r>
              <a:rPr lang="en-US" sz="2000" dirty="0">
                <a:latin typeface="Arial "/>
              </a:rPr>
              <a:t>Some lay caregivers can struggle to interpret rapid diagnostic tests because of </a:t>
            </a:r>
            <a:r>
              <a:rPr lang="en-US" sz="2000" dirty="0" err="1">
                <a:latin typeface="Arial "/>
              </a:rPr>
              <a:t>colour</a:t>
            </a:r>
            <a:r>
              <a:rPr lang="en-US" sz="2000" dirty="0">
                <a:latin typeface="Arial "/>
              </a:rPr>
              <a:t> blindness or short-sightedness.</a:t>
            </a:r>
          </a:p>
          <a:p>
            <a:pPr marL="285750" indent="-285750">
              <a:spcBef>
                <a:spcPts val="0"/>
              </a:spcBef>
              <a:spcAft>
                <a:spcPts val="600"/>
              </a:spcAft>
              <a:buBlip>
                <a:blip r:embed="rId3"/>
              </a:buBlip>
            </a:pPr>
            <a:r>
              <a:rPr lang="en-US" sz="2000" dirty="0" err="1">
                <a:latin typeface="Arial "/>
              </a:rPr>
              <a:t>Analysed</a:t>
            </a:r>
            <a:r>
              <a:rPr lang="en-US" sz="2000" dirty="0">
                <a:latin typeface="Arial "/>
              </a:rPr>
              <a:t> 11,374 photographs of images of HIV tests.</a:t>
            </a:r>
          </a:p>
          <a:p>
            <a:pPr marL="285750" indent="-285750">
              <a:spcBef>
                <a:spcPts val="0"/>
              </a:spcBef>
              <a:spcAft>
                <a:spcPts val="600"/>
              </a:spcAft>
              <a:buBlip>
                <a:blip r:embed="rId3"/>
              </a:buBlip>
            </a:pPr>
            <a:r>
              <a:rPr lang="en-US" sz="2000" dirty="0">
                <a:latin typeface="Arial "/>
              </a:rPr>
              <a:t>Overall performance: </a:t>
            </a:r>
            <a:r>
              <a:rPr lang="en-US" sz="2000" b="1" dirty="0">
                <a:solidFill>
                  <a:srgbClr val="FF0000"/>
                </a:solidFill>
                <a:latin typeface="Arial "/>
              </a:rPr>
              <a:t>98.9% </a:t>
            </a:r>
            <a:r>
              <a:rPr lang="en-US" sz="2000" dirty="0">
                <a:latin typeface="Arial "/>
              </a:rPr>
              <a:t>accuracy using </a:t>
            </a:r>
            <a:r>
              <a:rPr lang="en-US" sz="2000" b="1" dirty="0">
                <a:solidFill>
                  <a:srgbClr val="FF0000"/>
                </a:solidFill>
                <a:latin typeface="Arial "/>
              </a:rPr>
              <a:t>deep learning </a:t>
            </a:r>
            <a:r>
              <a:rPr lang="en-US" sz="2000" dirty="0">
                <a:latin typeface="Arial "/>
              </a:rPr>
              <a:t>vs </a:t>
            </a:r>
            <a:r>
              <a:rPr lang="en-US" sz="2000" b="1" dirty="0">
                <a:solidFill>
                  <a:srgbClr val="3AB54A"/>
                </a:solidFill>
                <a:latin typeface="Arial "/>
              </a:rPr>
              <a:t>92.1%</a:t>
            </a:r>
            <a:r>
              <a:rPr lang="en-US" sz="2000" b="1" dirty="0">
                <a:solidFill>
                  <a:srgbClr val="FF0000"/>
                </a:solidFill>
                <a:latin typeface="Arial "/>
              </a:rPr>
              <a:t> </a:t>
            </a:r>
            <a:r>
              <a:rPr lang="en-US" sz="2000" dirty="0">
                <a:latin typeface="Arial "/>
              </a:rPr>
              <a:t>accuracy using traditional </a:t>
            </a:r>
            <a:r>
              <a:rPr lang="en-US" sz="2000" b="1" dirty="0">
                <a:solidFill>
                  <a:srgbClr val="3AB54A"/>
                </a:solidFill>
                <a:latin typeface="Arial "/>
              </a:rPr>
              <a:t>visual interpretation of study participants</a:t>
            </a:r>
            <a:r>
              <a:rPr lang="en-US" sz="2000" dirty="0">
                <a:latin typeface="Arial "/>
              </a:rPr>
              <a:t>.  </a:t>
            </a:r>
          </a:p>
          <a:p>
            <a:pPr marL="285750" indent="-285750">
              <a:spcBef>
                <a:spcPts val="0"/>
              </a:spcBef>
              <a:spcAft>
                <a:spcPts val="600"/>
              </a:spcAft>
              <a:buBlip>
                <a:blip r:embed="rId3"/>
              </a:buBlip>
            </a:pPr>
            <a:r>
              <a:rPr lang="en-US" sz="2000" dirty="0">
                <a:latin typeface="Arial "/>
              </a:rPr>
              <a:t>Supports rapid diagnostics not just for HIV but potentially for malaria, syphilis, TB, influenza, </a:t>
            </a:r>
            <a:r>
              <a:rPr lang="en-US" sz="2000" dirty="0" err="1">
                <a:latin typeface="Arial "/>
              </a:rPr>
              <a:t>etc</a:t>
            </a:r>
            <a:r>
              <a:rPr lang="en-US" sz="2000" dirty="0">
                <a:latin typeface="Arial "/>
              </a:rPr>
              <a:t>, particularly in LMICs. </a:t>
            </a:r>
          </a:p>
          <a:p>
            <a:pPr marL="285750" indent="-285750">
              <a:spcBef>
                <a:spcPts val="0"/>
              </a:spcBef>
              <a:spcAft>
                <a:spcPts val="600"/>
              </a:spcAft>
              <a:buBlip>
                <a:blip r:embed="rId3"/>
              </a:buBlip>
            </a:pPr>
            <a:r>
              <a:rPr lang="en-US" sz="2000" dirty="0">
                <a:latin typeface="Arial "/>
              </a:rPr>
              <a:t>Facilitates real‑time reporting and linkage to care for REASSURED diagnostics: real‑time connectivity, ease of use, affordability, sensitivity, specificity, user‑friendly, rapid, equipment‑free delivery. </a:t>
            </a:r>
            <a:endParaRPr lang="en-AU" sz="2000" dirty="0">
              <a:latin typeface="Arial "/>
            </a:endParaRPr>
          </a:p>
        </p:txBody>
      </p:sp>
      <p:sp>
        <p:nvSpPr>
          <p:cNvPr id="3" name="Text Placeholder 2">
            <a:extLst>
              <a:ext uri="{FF2B5EF4-FFF2-40B4-BE49-F238E27FC236}">
                <a16:creationId xmlns:a16="http://schemas.microsoft.com/office/drawing/2014/main" id="{4FF7C1AE-3489-CF01-DCB9-E17BB713FBBF}"/>
              </a:ext>
            </a:extLst>
          </p:cNvPr>
          <p:cNvSpPr>
            <a:spLocks noGrp="1"/>
          </p:cNvSpPr>
          <p:nvPr>
            <p:ph type="body" sz="quarter" idx="13"/>
          </p:nvPr>
        </p:nvSpPr>
        <p:spPr/>
        <p:txBody>
          <a:bodyPr>
            <a:normAutofit fontScale="92500"/>
          </a:bodyPr>
          <a:lstStyle/>
          <a:p>
            <a:r>
              <a:rPr lang="en-AU" dirty="0"/>
              <a:t>Deep learning of HIV rapid test</a:t>
            </a:r>
          </a:p>
        </p:txBody>
      </p:sp>
      <p:pic>
        <p:nvPicPr>
          <p:cNvPr id="1026" name="Picture 2" descr="figure 2">
            <a:extLst>
              <a:ext uri="{FF2B5EF4-FFF2-40B4-BE49-F238E27FC236}">
                <a16:creationId xmlns:a16="http://schemas.microsoft.com/office/drawing/2014/main" id="{449DF876-2445-1D63-1D1A-8361750F90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3719" b="17054"/>
          <a:stretch>
            <a:fillRect/>
          </a:stretch>
        </p:blipFill>
        <p:spPr bwMode="auto">
          <a:xfrm>
            <a:off x="8396791" y="3673516"/>
            <a:ext cx="3633472" cy="13170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igure 2">
            <a:extLst>
              <a:ext uri="{FF2B5EF4-FFF2-40B4-BE49-F238E27FC236}">
                <a16:creationId xmlns:a16="http://schemas.microsoft.com/office/drawing/2014/main" id="{346CBA62-FC71-E304-EF23-AC3CBF5E3B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70" b="63108"/>
          <a:stretch>
            <a:fillRect/>
          </a:stretch>
        </p:blipFill>
        <p:spPr bwMode="auto">
          <a:xfrm>
            <a:off x="8376246" y="966789"/>
            <a:ext cx="3633471" cy="24622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8175E8E-8B87-4346-CE3C-E70DF21D4712}"/>
              </a:ext>
            </a:extLst>
          </p:cNvPr>
          <p:cNvSpPr txBox="1"/>
          <p:nvPr/>
        </p:nvSpPr>
        <p:spPr>
          <a:xfrm>
            <a:off x="5569744" y="6604599"/>
            <a:ext cx="6622256" cy="246221"/>
          </a:xfrm>
          <a:prstGeom prst="rect">
            <a:avLst/>
          </a:prstGeom>
          <a:noFill/>
        </p:spPr>
        <p:txBody>
          <a:bodyPr wrap="square">
            <a:spAutoFit/>
          </a:bodyPr>
          <a:lstStyle/>
          <a:p>
            <a:pPr algn="r"/>
            <a:r>
              <a:rPr lang="en-AU" sz="1000" dirty="0" err="1">
                <a:latin typeface="Arial" panose="020B0604020202020204" pitchFamily="34" charset="0"/>
                <a:cs typeface="Arial" panose="020B0604020202020204" pitchFamily="34" charset="0"/>
              </a:rPr>
              <a:t>Turbé</a:t>
            </a:r>
            <a:r>
              <a:rPr lang="en-AU" sz="1000" dirty="0">
                <a:latin typeface="Arial" panose="020B0604020202020204" pitchFamily="34" charset="0"/>
                <a:cs typeface="Arial" panose="020B0604020202020204" pitchFamily="34" charset="0"/>
              </a:rPr>
              <a:t> V, et al. Nature Medicine. 2021; 27: 1165-1170.</a:t>
            </a:r>
          </a:p>
        </p:txBody>
      </p:sp>
    </p:spTree>
    <p:extLst>
      <p:ext uri="{BB962C8B-B14F-4D97-AF65-F5344CB8AC3E}">
        <p14:creationId xmlns:p14="http://schemas.microsoft.com/office/powerpoint/2010/main" val="2439227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EE461-2355-EAFB-1E55-DEB3ED65000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DA59929-F4A7-E6F3-FD6A-DF62D780148C}"/>
              </a:ext>
            </a:extLst>
          </p:cNvPr>
          <p:cNvSpPr>
            <a:spLocks noGrp="1"/>
          </p:cNvSpPr>
          <p:nvPr>
            <p:ph type="body" sz="quarter" idx="13"/>
          </p:nvPr>
        </p:nvSpPr>
        <p:spPr>
          <a:xfrm>
            <a:off x="306060" y="82580"/>
            <a:ext cx="9218940" cy="736956"/>
          </a:xfrm>
        </p:spPr>
        <p:txBody>
          <a:bodyPr>
            <a:normAutofit/>
          </a:bodyPr>
          <a:lstStyle/>
          <a:p>
            <a:r>
              <a:rPr lang="en-AU" dirty="0"/>
              <a:t>AI Scribe – Clinicians in Australia</a:t>
            </a:r>
          </a:p>
        </p:txBody>
      </p:sp>
      <p:pic>
        <p:nvPicPr>
          <p:cNvPr id="7" name="Picture 6">
            <a:extLst>
              <a:ext uri="{FF2B5EF4-FFF2-40B4-BE49-F238E27FC236}">
                <a16:creationId xmlns:a16="http://schemas.microsoft.com/office/drawing/2014/main" id="{743EC1C6-3B1B-1A79-6489-3AF0E921E810}"/>
              </a:ext>
            </a:extLst>
          </p:cNvPr>
          <p:cNvPicPr>
            <a:picLocks noChangeAspect="1"/>
          </p:cNvPicPr>
          <p:nvPr/>
        </p:nvPicPr>
        <p:blipFill>
          <a:blip r:embed="rId3"/>
          <a:stretch>
            <a:fillRect/>
          </a:stretch>
        </p:blipFill>
        <p:spPr>
          <a:xfrm>
            <a:off x="306060" y="1234657"/>
            <a:ext cx="5145520" cy="5090192"/>
          </a:xfrm>
          <a:prstGeom prst="rect">
            <a:avLst/>
          </a:prstGeom>
        </p:spPr>
      </p:pic>
      <p:graphicFrame>
        <p:nvGraphicFramePr>
          <p:cNvPr id="10" name="Chart 9">
            <a:extLst>
              <a:ext uri="{FF2B5EF4-FFF2-40B4-BE49-F238E27FC236}">
                <a16:creationId xmlns:a16="http://schemas.microsoft.com/office/drawing/2014/main" id="{A03B8979-B2FF-8A42-33A0-B58EF85B4D12}"/>
              </a:ext>
            </a:extLst>
          </p:cNvPr>
          <p:cNvGraphicFramePr/>
          <p:nvPr/>
        </p:nvGraphicFramePr>
        <p:xfrm>
          <a:off x="5957560" y="1252029"/>
          <a:ext cx="5789940" cy="507282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2">
            <a:hlinkClick r:id="rId5"/>
            <a:extLst>
              <a:ext uri="{FF2B5EF4-FFF2-40B4-BE49-F238E27FC236}">
                <a16:creationId xmlns:a16="http://schemas.microsoft.com/office/drawing/2014/main" id="{1D4F42AE-65BB-4A11-47C0-773878AC14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1810" y="947727"/>
            <a:ext cx="1816730" cy="60860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2C85B08-37F4-FCA7-8DB9-49EEE58BDB69}"/>
              </a:ext>
            </a:extLst>
          </p:cNvPr>
          <p:cNvSpPr txBox="1"/>
          <p:nvPr/>
        </p:nvSpPr>
        <p:spPr>
          <a:xfrm>
            <a:off x="4559300" y="6611779"/>
            <a:ext cx="76327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Source: </a:t>
            </a:r>
            <a:r>
              <a:rPr lang="en-AU" sz="1000" dirty="0">
                <a:solidFill>
                  <a:srgbClr val="0000FF"/>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https://www1.racgp.org.au/newsgp/professional/gps-ai-scribe-use-doubles-in-one-year-poll</a:t>
            </a:r>
            <a:r>
              <a:rPr lang="en-AU" sz="1000" dirty="0">
                <a:solidFill>
                  <a:srgbClr val="0000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524094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C55FF7-7742-E37B-CBF4-14EFE022D264}"/>
              </a:ext>
            </a:extLst>
          </p:cNvPr>
          <p:cNvSpPr>
            <a:spLocks noGrp="1"/>
          </p:cNvSpPr>
          <p:nvPr>
            <p:ph type="body" sz="quarter" idx="13"/>
          </p:nvPr>
        </p:nvSpPr>
        <p:spPr>
          <a:xfrm>
            <a:off x="306060" y="82580"/>
            <a:ext cx="8331044" cy="736956"/>
          </a:xfrm>
        </p:spPr>
        <p:txBody>
          <a:bodyPr>
            <a:normAutofit/>
          </a:bodyPr>
          <a:lstStyle/>
          <a:p>
            <a:r>
              <a:rPr lang="en-AU" dirty="0"/>
              <a:t>AI Scribe – Patients’ perspective  </a:t>
            </a:r>
          </a:p>
        </p:txBody>
      </p:sp>
      <p:pic>
        <p:nvPicPr>
          <p:cNvPr id="5" name="image2.png">
            <a:extLst>
              <a:ext uri="{FF2B5EF4-FFF2-40B4-BE49-F238E27FC236}">
                <a16:creationId xmlns:a16="http://schemas.microsoft.com/office/drawing/2014/main" id="{4615F99E-1103-54B7-6BF1-000932A7B035}"/>
              </a:ext>
            </a:extLst>
          </p:cNvPr>
          <p:cNvPicPr>
            <a:picLocks noChangeAspect="1"/>
          </p:cNvPicPr>
          <p:nvPr/>
        </p:nvPicPr>
        <p:blipFill>
          <a:blip r:embed="rId3"/>
          <a:srcRect/>
          <a:stretch>
            <a:fillRect/>
          </a:stretch>
        </p:blipFill>
        <p:spPr>
          <a:xfrm>
            <a:off x="709336" y="1017555"/>
            <a:ext cx="2693606" cy="1795737"/>
          </a:xfrm>
          <a:prstGeom prst="rect">
            <a:avLst/>
          </a:prstGeom>
          <a:ln/>
        </p:spPr>
      </p:pic>
      <p:pic>
        <p:nvPicPr>
          <p:cNvPr id="6" name="Picture 5" descr="A person smiling at the camera&#10;&#10;AI-generated content may be incorrect.">
            <a:extLst>
              <a:ext uri="{FF2B5EF4-FFF2-40B4-BE49-F238E27FC236}">
                <a16:creationId xmlns:a16="http://schemas.microsoft.com/office/drawing/2014/main" id="{2BE29BCA-DE5E-52E0-E83F-DF4B134220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97608" y="867668"/>
            <a:ext cx="1594392" cy="1594392"/>
          </a:xfrm>
          <a:prstGeom prst="rect">
            <a:avLst/>
          </a:prstGeom>
        </p:spPr>
      </p:pic>
      <p:sp>
        <p:nvSpPr>
          <p:cNvPr id="7" name="TextBox 6">
            <a:extLst>
              <a:ext uri="{FF2B5EF4-FFF2-40B4-BE49-F238E27FC236}">
                <a16:creationId xmlns:a16="http://schemas.microsoft.com/office/drawing/2014/main" id="{514C09DB-702A-82AE-70DF-5D2BE456F2AD}"/>
              </a:ext>
            </a:extLst>
          </p:cNvPr>
          <p:cNvSpPr txBox="1"/>
          <p:nvPr/>
        </p:nvSpPr>
        <p:spPr>
          <a:xfrm>
            <a:off x="10707940" y="2466944"/>
            <a:ext cx="1484060" cy="307777"/>
          </a:xfrm>
          <a:prstGeom prst="rect">
            <a:avLst/>
          </a:prstGeom>
          <a:noFill/>
        </p:spPr>
        <p:txBody>
          <a:bodyPr wrap="square">
            <a:spAutoFit/>
          </a:bodyPr>
          <a:lstStyle/>
          <a:p>
            <a:pPr algn="ctr"/>
            <a:r>
              <a:rPr lang="en-AU" sz="1400" b="1" dirty="0">
                <a:latin typeface="Arial" panose="020B0604020202020204" pitchFamily="34" charset="0"/>
                <a:cs typeface="Arial" panose="020B0604020202020204" pitchFamily="34" charset="0"/>
              </a:rPr>
              <a:t>Dr Ryan Horn</a:t>
            </a:r>
          </a:p>
        </p:txBody>
      </p:sp>
      <p:sp>
        <p:nvSpPr>
          <p:cNvPr id="8" name="Text Placeholder 1">
            <a:extLst>
              <a:ext uri="{FF2B5EF4-FFF2-40B4-BE49-F238E27FC236}">
                <a16:creationId xmlns:a16="http://schemas.microsoft.com/office/drawing/2014/main" id="{ED959275-4F4C-0549-B7A5-72253FD4CCFA}"/>
              </a:ext>
            </a:extLst>
          </p:cNvPr>
          <p:cNvSpPr txBox="1">
            <a:spLocks/>
          </p:cNvSpPr>
          <p:nvPr/>
        </p:nvSpPr>
        <p:spPr>
          <a:xfrm>
            <a:off x="135987" y="2836003"/>
            <a:ext cx="3999240" cy="9433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tx1"/>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AU" sz="2500" b="1" dirty="0">
                <a:solidFill>
                  <a:srgbClr val="0000FF"/>
                </a:solidFill>
                <a:latin typeface="Arial "/>
              </a:rPr>
              <a:t>48% </a:t>
            </a:r>
            <a:r>
              <a:rPr lang="en-AU" sz="2000" dirty="0">
                <a:latin typeface="Arial "/>
              </a:rPr>
              <a:t>had heard of AI scribes </a:t>
            </a:r>
          </a:p>
          <a:p>
            <a:pPr>
              <a:spcBef>
                <a:spcPts val="0"/>
              </a:spcBef>
              <a:spcAft>
                <a:spcPts val="600"/>
              </a:spcAft>
            </a:pPr>
            <a:r>
              <a:rPr lang="en-AU" sz="2500" b="1" dirty="0">
                <a:solidFill>
                  <a:schemeClr val="accent6"/>
                </a:solidFill>
                <a:latin typeface="Arial "/>
              </a:rPr>
              <a:t>14% </a:t>
            </a:r>
            <a:r>
              <a:rPr lang="en-AU" sz="2000" dirty="0">
                <a:latin typeface="Arial "/>
              </a:rPr>
              <a:t>where their doctor used it</a:t>
            </a:r>
          </a:p>
        </p:txBody>
      </p:sp>
      <p:sp>
        <p:nvSpPr>
          <p:cNvPr id="9" name="TextBox 8">
            <a:extLst>
              <a:ext uri="{FF2B5EF4-FFF2-40B4-BE49-F238E27FC236}">
                <a16:creationId xmlns:a16="http://schemas.microsoft.com/office/drawing/2014/main" id="{9AF571AB-018A-148A-C80F-455D4A881A0D}"/>
              </a:ext>
            </a:extLst>
          </p:cNvPr>
          <p:cNvSpPr txBox="1"/>
          <p:nvPr/>
        </p:nvSpPr>
        <p:spPr>
          <a:xfrm>
            <a:off x="9944099" y="6611779"/>
            <a:ext cx="2244127"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Horn R, et al. Unpublished data.</a:t>
            </a:r>
            <a:endParaRPr lang="en-AU" sz="1000" dirty="0">
              <a:solidFill>
                <a:srgbClr val="0000FF"/>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389C906A-AE7A-9A51-A370-330B4B4102D4}"/>
              </a:ext>
            </a:extLst>
          </p:cNvPr>
          <p:cNvSpPr txBox="1"/>
          <p:nvPr/>
        </p:nvSpPr>
        <p:spPr>
          <a:xfrm>
            <a:off x="4305300" y="1017555"/>
            <a:ext cx="6138800" cy="584775"/>
          </a:xfrm>
          <a:prstGeom prst="rect">
            <a:avLst/>
          </a:prstGeom>
          <a:noFill/>
        </p:spPr>
        <p:txBody>
          <a:bodyPr wrap="square" rtlCol="0">
            <a:spAutoFit/>
          </a:bodyPr>
          <a:lstStyle/>
          <a:p>
            <a:pPr algn="r"/>
            <a:r>
              <a:rPr lang="en-US" sz="1600" dirty="0">
                <a:latin typeface="Arial "/>
              </a:rPr>
              <a:t>How comfortable would you be if your doctor or nurse use an AI note-taker during a sexual and reproductive health consultation</a:t>
            </a:r>
            <a:endParaRPr lang="en-AU" sz="1600" dirty="0">
              <a:latin typeface="Arial "/>
            </a:endParaRPr>
          </a:p>
        </p:txBody>
      </p:sp>
      <p:grpSp>
        <p:nvGrpSpPr>
          <p:cNvPr id="38" name="Group 37">
            <a:extLst>
              <a:ext uri="{FF2B5EF4-FFF2-40B4-BE49-F238E27FC236}">
                <a16:creationId xmlns:a16="http://schemas.microsoft.com/office/drawing/2014/main" id="{19227AA8-A179-7A35-9F16-AB603C012CB8}"/>
              </a:ext>
            </a:extLst>
          </p:cNvPr>
          <p:cNvGrpSpPr/>
          <p:nvPr/>
        </p:nvGrpSpPr>
        <p:grpSpPr>
          <a:xfrm>
            <a:off x="4033014" y="1664864"/>
            <a:ext cx="6528305" cy="1773584"/>
            <a:chOff x="3367458" y="4211795"/>
            <a:chExt cx="8128000" cy="1844364"/>
          </a:xfrm>
        </p:grpSpPr>
        <p:graphicFrame>
          <p:nvGraphicFramePr>
            <p:cNvPr id="18" name="Chart 17">
              <a:extLst>
                <a:ext uri="{FF2B5EF4-FFF2-40B4-BE49-F238E27FC236}">
                  <a16:creationId xmlns:a16="http://schemas.microsoft.com/office/drawing/2014/main" id="{BFA73E80-6160-B681-05E8-F473389C5E2D}"/>
                </a:ext>
              </a:extLst>
            </p:cNvPr>
            <p:cNvGraphicFramePr/>
            <p:nvPr/>
          </p:nvGraphicFramePr>
          <p:xfrm>
            <a:off x="3367458" y="4211795"/>
            <a:ext cx="8128000" cy="168701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a:extLst>
                <a:ext uri="{FF2B5EF4-FFF2-40B4-BE49-F238E27FC236}">
                  <a16:creationId xmlns:a16="http://schemas.microsoft.com/office/drawing/2014/main" id="{F7973064-9D23-3E53-CEAE-88B7922CD1A0}"/>
                </a:ext>
              </a:extLst>
            </p:cNvPr>
            <p:cNvSpPr txBox="1"/>
            <p:nvPr/>
          </p:nvSpPr>
          <p:spPr>
            <a:xfrm>
              <a:off x="4706867" y="4594288"/>
              <a:ext cx="821932" cy="320060"/>
            </a:xfrm>
            <a:prstGeom prst="rect">
              <a:avLst/>
            </a:prstGeom>
            <a:noFill/>
          </p:spPr>
          <p:txBody>
            <a:bodyPr wrap="square" rtlCol="0">
              <a:spAutoFit/>
            </a:bodyPr>
            <a:lstStyle/>
            <a:p>
              <a:pPr algn="ctr"/>
              <a:r>
                <a:rPr lang="en-AU" sz="1400" dirty="0">
                  <a:latin typeface="Arial "/>
                </a:rPr>
                <a:t>17%</a:t>
              </a:r>
            </a:p>
          </p:txBody>
        </p:sp>
        <p:sp>
          <p:nvSpPr>
            <p:cNvPr id="21" name="TextBox 20">
              <a:extLst>
                <a:ext uri="{FF2B5EF4-FFF2-40B4-BE49-F238E27FC236}">
                  <a16:creationId xmlns:a16="http://schemas.microsoft.com/office/drawing/2014/main" id="{06CBEA36-3870-898F-A3F6-9F478A2D8E7C}"/>
                </a:ext>
              </a:extLst>
            </p:cNvPr>
            <p:cNvSpPr txBox="1"/>
            <p:nvPr/>
          </p:nvSpPr>
          <p:spPr>
            <a:xfrm>
              <a:off x="5528799" y="4594288"/>
              <a:ext cx="847754" cy="320060"/>
            </a:xfrm>
            <a:prstGeom prst="rect">
              <a:avLst/>
            </a:prstGeom>
            <a:noFill/>
          </p:spPr>
          <p:txBody>
            <a:bodyPr wrap="square" rtlCol="0">
              <a:spAutoFit/>
            </a:bodyPr>
            <a:lstStyle/>
            <a:p>
              <a:pPr algn="ctr"/>
              <a:r>
                <a:rPr lang="en-AU" sz="1400" dirty="0">
                  <a:latin typeface="Arial "/>
                </a:rPr>
                <a:t>15%</a:t>
              </a:r>
            </a:p>
          </p:txBody>
        </p:sp>
        <p:sp>
          <p:nvSpPr>
            <p:cNvPr id="22" name="TextBox 21">
              <a:extLst>
                <a:ext uri="{FF2B5EF4-FFF2-40B4-BE49-F238E27FC236}">
                  <a16:creationId xmlns:a16="http://schemas.microsoft.com/office/drawing/2014/main" id="{00BE9787-7F31-9C45-B609-CE78C6C0B228}"/>
                </a:ext>
              </a:extLst>
            </p:cNvPr>
            <p:cNvSpPr txBox="1"/>
            <p:nvPr/>
          </p:nvSpPr>
          <p:spPr>
            <a:xfrm>
              <a:off x="6421734" y="4594287"/>
              <a:ext cx="1862387" cy="320060"/>
            </a:xfrm>
            <a:prstGeom prst="rect">
              <a:avLst/>
            </a:prstGeom>
            <a:noFill/>
          </p:spPr>
          <p:txBody>
            <a:bodyPr wrap="square" rtlCol="0">
              <a:spAutoFit/>
            </a:bodyPr>
            <a:lstStyle/>
            <a:p>
              <a:pPr algn="ctr"/>
              <a:r>
                <a:rPr lang="en-AU" sz="1400" dirty="0">
                  <a:latin typeface="Arial "/>
                </a:rPr>
                <a:t>27%</a:t>
              </a:r>
            </a:p>
          </p:txBody>
        </p:sp>
        <p:sp>
          <p:nvSpPr>
            <p:cNvPr id="23" name="TextBox 22">
              <a:extLst>
                <a:ext uri="{FF2B5EF4-FFF2-40B4-BE49-F238E27FC236}">
                  <a16:creationId xmlns:a16="http://schemas.microsoft.com/office/drawing/2014/main" id="{92DCB643-07CB-6255-6BC3-AACB06EF6250}"/>
                </a:ext>
              </a:extLst>
            </p:cNvPr>
            <p:cNvSpPr txBox="1"/>
            <p:nvPr/>
          </p:nvSpPr>
          <p:spPr>
            <a:xfrm>
              <a:off x="8284120" y="4594286"/>
              <a:ext cx="1712183" cy="320060"/>
            </a:xfrm>
            <a:prstGeom prst="rect">
              <a:avLst/>
            </a:prstGeom>
            <a:noFill/>
          </p:spPr>
          <p:txBody>
            <a:bodyPr wrap="square" rtlCol="0">
              <a:spAutoFit/>
            </a:bodyPr>
            <a:lstStyle/>
            <a:p>
              <a:pPr algn="ctr"/>
              <a:r>
                <a:rPr lang="en-AU" sz="1400" dirty="0">
                  <a:latin typeface="Arial "/>
                </a:rPr>
                <a:t>28%</a:t>
              </a:r>
            </a:p>
          </p:txBody>
        </p:sp>
        <p:sp>
          <p:nvSpPr>
            <p:cNvPr id="24" name="TextBox 23">
              <a:extLst>
                <a:ext uri="{FF2B5EF4-FFF2-40B4-BE49-F238E27FC236}">
                  <a16:creationId xmlns:a16="http://schemas.microsoft.com/office/drawing/2014/main" id="{1A4E0FD6-858E-2173-46FE-6E8EB9B901D1}"/>
                </a:ext>
              </a:extLst>
            </p:cNvPr>
            <p:cNvSpPr txBox="1"/>
            <p:nvPr/>
          </p:nvSpPr>
          <p:spPr>
            <a:xfrm>
              <a:off x="9996304" y="4594286"/>
              <a:ext cx="730691" cy="320060"/>
            </a:xfrm>
            <a:prstGeom prst="rect">
              <a:avLst/>
            </a:prstGeom>
            <a:noFill/>
          </p:spPr>
          <p:txBody>
            <a:bodyPr wrap="square" rtlCol="0">
              <a:spAutoFit/>
            </a:bodyPr>
            <a:lstStyle/>
            <a:p>
              <a:pPr algn="ctr"/>
              <a:r>
                <a:rPr lang="en-AU" sz="1400" dirty="0">
                  <a:latin typeface="Arial "/>
                </a:rPr>
                <a:t>12%</a:t>
              </a:r>
            </a:p>
          </p:txBody>
        </p:sp>
        <p:sp>
          <p:nvSpPr>
            <p:cNvPr id="25" name="Rectangle 24">
              <a:extLst>
                <a:ext uri="{FF2B5EF4-FFF2-40B4-BE49-F238E27FC236}">
                  <a16:creationId xmlns:a16="http://schemas.microsoft.com/office/drawing/2014/main" id="{708D6779-9C94-1740-613F-10212DF16743}"/>
                </a:ext>
              </a:extLst>
            </p:cNvPr>
            <p:cNvSpPr/>
            <p:nvPr/>
          </p:nvSpPr>
          <p:spPr>
            <a:xfrm>
              <a:off x="4595629" y="5860914"/>
              <a:ext cx="142990" cy="124619"/>
            </a:xfrm>
            <a:prstGeom prst="rect">
              <a:avLst/>
            </a:prstGeom>
            <a:solidFill>
              <a:srgbClr val="E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Rectangle 25">
              <a:extLst>
                <a:ext uri="{FF2B5EF4-FFF2-40B4-BE49-F238E27FC236}">
                  <a16:creationId xmlns:a16="http://schemas.microsoft.com/office/drawing/2014/main" id="{D2FF7BA0-779A-8DA3-7154-6BCC4FF72C4A}"/>
                </a:ext>
              </a:extLst>
            </p:cNvPr>
            <p:cNvSpPr/>
            <p:nvPr/>
          </p:nvSpPr>
          <p:spPr>
            <a:xfrm>
              <a:off x="6292187" y="5861093"/>
              <a:ext cx="142990" cy="124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TextBox 26">
              <a:extLst>
                <a:ext uri="{FF2B5EF4-FFF2-40B4-BE49-F238E27FC236}">
                  <a16:creationId xmlns:a16="http://schemas.microsoft.com/office/drawing/2014/main" id="{F2597688-3A15-D101-46FC-72A77ADAFA46}"/>
                </a:ext>
              </a:extLst>
            </p:cNvPr>
            <p:cNvSpPr txBox="1"/>
            <p:nvPr/>
          </p:nvSpPr>
          <p:spPr>
            <a:xfrm>
              <a:off x="4706868" y="5800112"/>
              <a:ext cx="1624506" cy="256047"/>
            </a:xfrm>
            <a:prstGeom prst="rect">
              <a:avLst/>
            </a:prstGeom>
            <a:noFill/>
          </p:spPr>
          <p:txBody>
            <a:bodyPr wrap="square" rtlCol="0">
              <a:spAutoFit/>
            </a:bodyPr>
            <a:lstStyle/>
            <a:p>
              <a:r>
                <a:rPr lang="en-AU" sz="1000" dirty="0">
                  <a:latin typeface="Arial "/>
                </a:rPr>
                <a:t>Very uncomfortable</a:t>
              </a:r>
            </a:p>
          </p:txBody>
        </p:sp>
        <p:sp>
          <p:nvSpPr>
            <p:cNvPr id="28" name="TextBox 27">
              <a:extLst>
                <a:ext uri="{FF2B5EF4-FFF2-40B4-BE49-F238E27FC236}">
                  <a16:creationId xmlns:a16="http://schemas.microsoft.com/office/drawing/2014/main" id="{D267136B-B6B9-5048-FA4A-3515B8970F9B}"/>
                </a:ext>
              </a:extLst>
            </p:cNvPr>
            <p:cNvSpPr txBox="1"/>
            <p:nvPr/>
          </p:nvSpPr>
          <p:spPr>
            <a:xfrm>
              <a:off x="6376555" y="5800112"/>
              <a:ext cx="1339055" cy="246221"/>
            </a:xfrm>
            <a:prstGeom prst="rect">
              <a:avLst/>
            </a:prstGeom>
            <a:noFill/>
          </p:spPr>
          <p:txBody>
            <a:bodyPr wrap="square" rtlCol="0">
              <a:spAutoFit/>
            </a:bodyPr>
            <a:lstStyle/>
            <a:p>
              <a:r>
                <a:rPr lang="en-AU" sz="1000" dirty="0">
                  <a:latin typeface="Arial "/>
                </a:rPr>
                <a:t>Uncomfortable</a:t>
              </a:r>
            </a:p>
          </p:txBody>
        </p:sp>
        <p:sp>
          <p:nvSpPr>
            <p:cNvPr id="29" name="Rectangle 28">
              <a:extLst>
                <a:ext uri="{FF2B5EF4-FFF2-40B4-BE49-F238E27FC236}">
                  <a16:creationId xmlns:a16="http://schemas.microsoft.com/office/drawing/2014/main" id="{4F38D73D-30B3-4900-071D-033F5616F804}"/>
                </a:ext>
              </a:extLst>
            </p:cNvPr>
            <p:cNvSpPr/>
            <p:nvPr/>
          </p:nvSpPr>
          <p:spPr>
            <a:xfrm>
              <a:off x="7588702" y="5861093"/>
              <a:ext cx="142989" cy="124619"/>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TextBox 29">
              <a:extLst>
                <a:ext uri="{FF2B5EF4-FFF2-40B4-BE49-F238E27FC236}">
                  <a16:creationId xmlns:a16="http://schemas.microsoft.com/office/drawing/2014/main" id="{1605358E-5153-8911-20C1-9CAF15274656}"/>
                </a:ext>
              </a:extLst>
            </p:cNvPr>
            <p:cNvSpPr txBox="1"/>
            <p:nvPr/>
          </p:nvSpPr>
          <p:spPr>
            <a:xfrm>
              <a:off x="7673069" y="5800112"/>
              <a:ext cx="874044" cy="256047"/>
            </a:xfrm>
            <a:prstGeom prst="rect">
              <a:avLst/>
            </a:prstGeom>
            <a:noFill/>
          </p:spPr>
          <p:txBody>
            <a:bodyPr wrap="square" rtlCol="0">
              <a:spAutoFit/>
            </a:bodyPr>
            <a:lstStyle/>
            <a:p>
              <a:r>
                <a:rPr lang="en-AU" sz="1000" dirty="0">
                  <a:latin typeface="Arial "/>
                </a:rPr>
                <a:t>Neutral</a:t>
              </a:r>
            </a:p>
          </p:txBody>
        </p:sp>
        <p:sp>
          <p:nvSpPr>
            <p:cNvPr id="31" name="Rectangle 30">
              <a:extLst>
                <a:ext uri="{FF2B5EF4-FFF2-40B4-BE49-F238E27FC236}">
                  <a16:creationId xmlns:a16="http://schemas.microsoft.com/office/drawing/2014/main" id="{D28A5D82-023C-45A2-E112-7D4471488FA8}"/>
                </a:ext>
              </a:extLst>
            </p:cNvPr>
            <p:cNvSpPr/>
            <p:nvPr/>
          </p:nvSpPr>
          <p:spPr>
            <a:xfrm>
              <a:off x="8428302" y="5861093"/>
              <a:ext cx="142989" cy="124619"/>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TextBox 31">
              <a:extLst>
                <a:ext uri="{FF2B5EF4-FFF2-40B4-BE49-F238E27FC236}">
                  <a16:creationId xmlns:a16="http://schemas.microsoft.com/office/drawing/2014/main" id="{10C4ADFA-BF1F-BD71-5022-4C658529377F}"/>
                </a:ext>
              </a:extLst>
            </p:cNvPr>
            <p:cNvSpPr txBox="1"/>
            <p:nvPr/>
          </p:nvSpPr>
          <p:spPr>
            <a:xfrm>
              <a:off x="8512670" y="5800112"/>
              <a:ext cx="1173761" cy="256047"/>
            </a:xfrm>
            <a:prstGeom prst="rect">
              <a:avLst/>
            </a:prstGeom>
            <a:noFill/>
          </p:spPr>
          <p:txBody>
            <a:bodyPr wrap="square" rtlCol="0">
              <a:spAutoFit/>
            </a:bodyPr>
            <a:lstStyle/>
            <a:p>
              <a:r>
                <a:rPr lang="en-AU" sz="1000" dirty="0">
                  <a:latin typeface="Arial "/>
                </a:rPr>
                <a:t>Comfortable</a:t>
              </a:r>
            </a:p>
          </p:txBody>
        </p:sp>
        <p:sp>
          <p:nvSpPr>
            <p:cNvPr id="33" name="Rectangle 32">
              <a:extLst>
                <a:ext uri="{FF2B5EF4-FFF2-40B4-BE49-F238E27FC236}">
                  <a16:creationId xmlns:a16="http://schemas.microsoft.com/office/drawing/2014/main" id="{795FCA8C-10C4-ACEF-BEB4-AC2243B1DEDC}"/>
                </a:ext>
              </a:extLst>
            </p:cNvPr>
            <p:cNvSpPr/>
            <p:nvPr/>
          </p:nvSpPr>
          <p:spPr>
            <a:xfrm>
              <a:off x="9686431" y="5861093"/>
              <a:ext cx="142250" cy="124619"/>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TextBox 33">
              <a:extLst>
                <a:ext uri="{FF2B5EF4-FFF2-40B4-BE49-F238E27FC236}">
                  <a16:creationId xmlns:a16="http://schemas.microsoft.com/office/drawing/2014/main" id="{634ED67E-0226-48F6-38F8-C50760EC5F09}"/>
                </a:ext>
              </a:extLst>
            </p:cNvPr>
            <p:cNvSpPr txBox="1"/>
            <p:nvPr/>
          </p:nvSpPr>
          <p:spPr>
            <a:xfrm>
              <a:off x="9770799" y="5800112"/>
              <a:ext cx="1516333" cy="256047"/>
            </a:xfrm>
            <a:prstGeom prst="rect">
              <a:avLst/>
            </a:prstGeom>
            <a:noFill/>
          </p:spPr>
          <p:txBody>
            <a:bodyPr wrap="square" rtlCol="0">
              <a:spAutoFit/>
            </a:bodyPr>
            <a:lstStyle/>
            <a:p>
              <a:r>
                <a:rPr lang="en-AU" sz="1000" dirty="0">
                  <a:latin typeface="Arial "/>
                </a:rPr>
                <a:t>Very comfortable</a:t>
              </a:r>
            </a:p>
          </p:txBody>
        </p:sp>
        <p:sp>
          <p:nvSpPr>
            <p:cNvPr id="35" name="Rectangle 34">
              <a:extLst>
                <a:ext uri="{FF2B5EF4-FFF2-40B4-BE49-F238E27FC236}">
                  <a16:creationId xmlns:a16="http://schemas.microsoft.com/office/drawing/2014/main" id="{B818B185-9B76-E32D-5DC2-7FE00B188B0E}"/>
                </a:ext>
              </a:extLst>
            </p:cNvPr>
            <p:cNvSpPr/>
            <p:nvPr/>
          </p:nvSpPr>
          <p:spPr>
            <a:xfrm>
              <a:off x="3378035" y="5202737"/>
              <a:ext cx="233363" cy="2857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Rectangle 35">
              <a:extLst>
                <a:ext uri="{FF2B5EF4-FFF2-40B4-BE49-F238E27FC236}">
                  <a16:creationId xmlns:a16="http://schemas.microsoft.com/office/drawing/2014/main" id="{78E07676-4E69-E63F-D864-622A6E1725D0}"/>
                </a:ext>
              </a:extLst>
            </p:cNvPr>
            <p:cNvSpPr/>
            <p:nvPr/>
          </p:nvSpPr>
          <p:spPr>
            <a:xfrm>
              <a:off x="4595628" y="5244068"/>
              <a:ext cx="233363" cy="2857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Rectangle 36">
              <a:extLst>
                <a:ext uri="{FF2B5EF4-FFF2-40B4-BE49-F238E27FC236}">
                  <a16:creationId xmlns:a16="http://schemas.microsoft.com/office/drawing/2014/main" id="{4544AC93-A7E0-C05F-FE7E-46DF57B2EAA8}"/>
                </a:ext>
              </a:extLst>
            </p:cNvPr>
            <p:cNvSpPr/>
            <p:nvPr/>
          </p:nvSpPr>
          <p:spPr>
            <a:xfrm>
              <a:off x="5806337" y="5217705"/>
              <a:ext cx="233363" cy="2857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9" name="Text Placeholder 1">
            <a:extLst>
              <a:ext uri="{FF2B5EF4-FFF2-40B4-BE49-F238E27FC236}">
                <a16:creationId xmlns:a16="http://schemas.microsoft.com/office/drawing/2014/main" id="{1689DF64-E3C1-9DB6-7DE0-D2AD96E47547}"/>
              </a:ext>
            </a:extLst>
          </p:cNvPr>
          <p:cNvSpPr>
            <a:spLocks noGrp="1"/>
          </p:cNvSpPr>
          <p:nvPr>
            <p:ph type="body" sz="quarter" idx="16"/>
          </p:nvPr>
        </p:nvSpPr>
        <p:spPr>
          <a:xfrm>
            <a:off x="1118037" y="4151799"/>
            <a:ext cx="2348610" cy="2289346"/>
          </a:xfrm>
        </p:spPr>
        <p:txBody>
          <a:bodyPr>
            <a:normAutofit/>
          </a:bodyPr>
          <a:lstStyle/>
          <a:p>
            <a:pPr algn="ctr"/>
            <a:r>
              <a:rPr lang="en-US" sz="2000" dirty="0">
                <a:latin typeface="Arial" panose="020B0604020202020204" pitchFamily="34" charset="0"/>
              </a:rPr>
              <a:t>Clinical settings in which individuals may feel </a:t>
            </a:r>
            <a:r>
              <a:rPr lang="en-US" sz="2000" b="1" dirty="0">
                <a:solidFill>
                  <a:srgbClr val="FF0000"/>
                </a:solidFill>
                <a:latin typeface="Arial" panose="020B0604020202020204" pitchFamily="34" charset="0"/>
              </a:rPr>
              <a:t>less comfortable</a:t>
            </a:r>
            <a:r>
              <a:rPr lang="en-US" sz="2000" dirty="0">
                <a:latin typeface="Arial" panose="020B0604020202020204" pitchFamily="34" charset="0"/>
              </a:rPr>
              <a:t> using AI note-taking </a:t>
            </a:r>
            <a:endParaRPr lang="en-AU" sz="2000" dirty="0">
              <a:latin typeface="Arial" panose="020B0604020202020204" pitchFamily="34" charset="0"/>
            </a:endParaRPr>
          </a:p>
        </p:txBody>
      </p:sp>
      <p:pic>
        <p:nvPicPr>
          <p:cNvPr id="40" name="Picture 39">
            <a:extLst>
              <a:ext uri="{FF2B5EF4-FFF2-40B4-BE49-F238E27FC236}">
                <a16:creationId xmlns:a16="http://schemas.microsoft.com/office/drawing/2014/main" id="{BF1BDBBA-32A3-7254-3D3E-D571BAA7DFAC}"/>
              </a:ext>
            </a:extLst>
          </p:cNvPr>
          <p:cNvPicPr>
            <a:picLocks noChangeAspect="1"/>
          </p:cNvPicPr>
          <p:nvPr/>
        </p:nvPicPr>
        <p:blipFill>
          <a:blip r:embed="rId6">
            <a:extLst>
              <a:ext uri="{28A0092B-C50C-407E-A947-70E740481C1C}">
                <a14:useLocalDpi xmlns:a14="http://schemas.microsoft.com/office/drawing/2010/main" val="0"/>
              </a:ext>
            </a:extLst>
          </a:blip>
          <a:srcRect l="4299" t="8789" r="3174" b="7321"/>
          <a:stretch>
            <a:fillRect/>
          </a:stretch>
        </p:blipFill>
        <p:spPr>
          <a:xfrm>
            <a:off x="4228943" y="3570860"/>
            <a:ext cx="5981157" cy="2957895"/>
          </a:xfrm>
          <a:prstGeom prst="rect">
            <a:avLst/>
          </a:prstGeom>
        </p:spPr>
      </p:pic>
      <p:sp>
        <p:nvSpPr>
          <p:cNvPr id="4" name="TextBox 3">
            <a:extLst>
              <a:ext uri="{FF2B5EF4-FFF2-40B4-BE49-F238E27FC236}">
                <a16:creationId xmlns:a16="http://schemas.microsoft.com/office/drawing/2014/main" id="{1056AD4C-AA26-D04F-5E12-6241620E45F6}"/>
              </a:ext>
            </a:extLst>
          </p:cNvPr>
          <p:cNvSpPr txBox="1"/>
          <p:nvPr/>
        </p:nvSpPr>
        <p:spPr>
          <a:xfrm>
            <a:off x="5375706" y="6488668"/>
            <a:ext cx="1659429" cy="369332"/>
          </a:xfrm>
          <a:prstGeom prst="rect">
            <a:avLst/>
          </a:prstGeom>
          <a:noFill/>
        </p:spPr>
        <p:txBody>
          <a:bodyPr wrap="none" rtlCol="0">
            <a:spAutoFit/>
          </a:bodyPr>
          <a:lstStyle/>
          <a:p>
            <a:r>
              <a:rPr lang="en-AU" b="1" dirty="0">
                <a:solidFill>
                  <a:srgbClr val="FF0000"/>
                </a:solidFill>
                <a:latin typeface="Arial" panose="020B0604020202020204" pitchFamily="34" charset="0"/>
                <a:cs typeface="Arial" panose="020B0604020202020204" pitchFamily="34" charset="0"/>
              </a:rPr>
              <a:t>RESTRICTED</a:t>
            </a:r>
          </a:p>
        </p:txBody>
      </p:sp>
      <p:pic>
        <p:nvPicPr>
          <p:cNvPr id="11" name="Picture 10">
            <a:extLst>
              <a:ext uri="{FF2B5EF4-FFF2-40B4-BE49-F238E27FC236}">
                <a16:creationId xmlns:a16="http://schemas.microsoft.com/office/drawing/2014/main" id="{81864CC4-51CD-E476-9B19-CA792A4859F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894722" y="4449379"/>
            <a:ext cx="1000163" cy="1000163"/>
          </a:xfrm>
          <a:prstGeom prst="rect">
            <a:avLst/>
          </a:prstGeom>
        </p:spPr>
      </p:pic>
    </p:spTree>
    <p:extLst>
      <p:ext uri="{BB962C8B-B14F-4D97-AF65-F5344CB8AC3E}">
        <p14:creationId xmlns:p14="http://schemas.microsoft.com/office/powerpoint/2010/main" val="179168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552D13-4C0C-4A5C-5190-3189EF3B7044}"/>
              </a:ext>
            </a:extLst>
          </p:cNvPr>
          <p:cNvSpPr>
            <a:spLocks noGrp="1"/>
          </p:cNvSpPr>
          <p:nvPr>
            <p:ph type="body" sz="quarter" idx="13"/>
          </p:nvPr>
        </p:nvSpPr>
        <p:spPr/>
        <p:txBody>
          <a:bodyPr/>
          <a:lstStyle/>
          <a:p>
            <a:r>
              <a:rPr lang="en-AU" dirty="0"/>
              <a:t>Perceived risks and benefits</a:t>
            </a:r>
          </a:p>
        </p:txBody>
      </p:sp>
      <p:pic>
        <p:nvPicPr>
          <p:cNvPr id="5" name="Picture 4">
            <a:extLst>
              <a:ext uri="{FF2B5EF4-FFF2-40B4-BE49-F238E27FC236}">
                <a16:creationId xmlns:a16="http://schemas.microsoft.com/office/drawing/2014/main" id="{53AC45A9-C179-B1C9-9EB6-511F40CE2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1956" y="1842201"/>
            <a:ext cx="4638675" cy="4638675"/>
          </a:xfrm>
          <a:prstGeom prst="rect">
            <a:avLst/>
          </a:prstGeom>
        </p:spPr>
      </p:pic>
      <p:pic>
        <p:nvPicPr>
          <p:cNvPr id="4" name="image4.png">
            <a:extLst>
              <a:ext uri="{FF2B5EF4-FFF2-40B4-BE49-F238E27FC236}">
                <a16:creationId xmlns:a16="http://schemas.microsoft.com/office/drawing/2014/main" id="{E65F917B-D3EB-4FCB-595B-906958B4E290}"/>
              </a:ext>
            </a:extLst>
          </p:cNvPr>
          <p:cNvPicPr>
            <a:picLocks noChangeAspect="1"/>
          </p:cNvPicPr>
          <p:nvPr/>
        </p:nvPicPr>
        <p:blipFill>
          <a:blip r:embed="rId4"/>
          <a:srcRect l="12491" r="12489"/>
          <a:stretch>
            <a:fillRect/>
          </a:stretch>
        </p:blipFill>
        <p:spPr>
          <a:xfrm>
            <a:off x="300210" y="950439"/>
            <a:ext cx="6847721" cy="5710183"/>
          </a:xfrm>
          <a:prstGeom prst="rect">
            <a:avLst/>
          </a:prstGeom>
          <a:ln/>
        </p:spPr>
      </p:pic>
      <p:sp>
        <p:nvSpPr>
          <p:cNvPr id="6" name="TextBox 5">
            <a:extLst>
              <a:ext uri="{FF2B5EF4-FFF2-40B4-BE49-F238E27FC236}">
                <a16:creationId xmlns:a16="http://schemas.microsoft.com/office/drawing/2014/main" id="{7C29A433-3641-835B-3B5B-40E1E8EA0C2D}"/>
              </a:ext>
            </a:extLst>
          </p:cNvPr>
          <p:cNvSpPr txBox="1"/>
          <p:nvPr/>
        </p:nvSpPr>
        <p:spPr>
          <a:xfrm>
            <a:off x="1910281" y="6611779"/>
            <a:ext cx="10277946"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Horn R, et al. Unpublished data.</a:t>
            </a:r>
            <a:endParaRPr lang="en-AU" sz="1000" dirty="0">
              <a:solidFill>
                <a:srgbClr val="0000FF"/>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9060623-6D58-A0EB-300C-409114E6916F}"/>
              </a:ext>
            </a:extLst>
          </p:cNvPr>
          <p:cNvSpPr txBox="1"/>
          <p:nvPr/>
        </p:nvSpPr>
        <p:spPr>
          <a:xfrm>
            <a:off x="5375706" y="6488668"/>
            <a:ext cx="1659429" cy="369332"/>
          </a:xfrm>
          <a:prstGeom prst="rect">
            <a:avLst/>
          </a:prstGeom>
          <a:noFill/>
        </p:spPr>
        <p:txBody>
          <a:bodyPr wrap="none" rtlCol="0">
            <a:spAutoFit/>
          </a:bodyPr>
          <a:lstStyle/>
          <a:p>
            <a:r>
              <a:rPr lang="en-AU" b="1" dirty="0">
                <a:solidFill>
                  <a:srgbClr val="FF0000"/>
                </a:solidFill>
                <a:latin typeface="Arial" panose="020B0604020202020204" pitchFamily="34" charset="0"/>
                <a:cs typeface="Arial" panose="020B0604020202020204" pitchFamily="34" charset="0"/>
              </a:rPr>
              <a:t>RESTRICTED</a:t>
            </a:r>
          </a:p>
        </p:txBody>
      </p:sp>
      <p:pic>
        <p:nvPicPr>
          <p:cNvPr id="9" name="Picture 8">
            <a:extLst>
              <a:ext uri="{FF2B5EF4-FFF2-40B4-BE49-F238E27FC236}">
                <a16:creationId xmlns:a16="http://schemas.microsoft.com/office/drawing/2014/main" id="{92C04186-0F5F-7731-6572-E8B47D3F6D0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120680" y="842038"/>
            <a:ext cx="1000163" cy="1000163"/>
          </a:xfrm>
          <a:prstGeom prst="rect">
            <a:avLst/>
          </a:prstGeom>
        </p:spPr>
      </p:pic>
    </p:spTree>
    <p:extLst>
      <p:ext uri="{BB962C8B-B14F-4D97-AF65-F5344CB8AC3E}">
        <p14:creationId xmlns:p14="http://schemas.microsoft.com/office/powerpoint/2010/main" val="974508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A3ACBAA-7627-79C0-D050-7A643315C2F4}"/>
              </a:ext>
            </a:extLst>
          </p:cNvPr>
          <p:cNvSpPr>
            <a:spLocks noGrp="1"/>
          </p:cNvSpPr>
          <p:nvPr>
            <p:ph type="body" sz="quarter" idx="13"/>
          </p:nvPr>
        </p:nvSpPr>
        <p:spPr/>
        <p:txBody>
          <a:bodyPr/>
          <a:lstStyle/>
          <a:p>
            <a:r>
              <a:rPr lang="en-AU" dirty="0"/>
              <a:t>AI in sexual healthcare </a:t>
            </a:r>
          </a:p>
        </p:txBody>
      </p:sp>
      <p:pic>
        <p:nvPicPr>
          <p:cNvPr id="5" name="Picture 4">
            <a:extLst>
              <a:ext uri="{FF2B5EF4-FFF2-40B4-BE49-F238E27FC236}">
                <a16:creationId xmlns:a16="http://schemas.microsoft.com/office/drawing/2014/main" id="{401FABD9-4093-E4A1-8B01-6C88912750DB}"/>
              </a:ext>
            </a:extLst>
          </p:cNvPr>
          <p:cNvPicPr>
            <a:picLocks noChangeAspect="1"/>
          </p:cNvPicPr>
          <p:nvPr/>
        </p:nvPicPr>
        <p:blipFill>
          <a:blip r:embed="rId3"/>
          <a:stretch>
            <a:fillRect/>
          </a:stretch>
        </p:blipFill>
        <p:spPr>
          <a:xfrm>
            <a:off x="219446" y="1122380"/>
            <a:ext cx="5781764" cy="4864544"/>
          </a:xfrm>
          <a:prstGeom prst="rect">
            <a:avLst/>
          </a:prstGeom>
          <a:ln>
            <a:solidFill>
              <a:schemeClr val="tx1"/>
            </a:solidFill>
          </a:ln>
          <a:effectLst>
            <a:outerShdw blurRad="50800" dist="38100" dir="2700000" algn="tl" rotWithShape="0">
              <a:prstClr val="black">
                <a:alpha val="40000"/>
              </a:prstClr>
            </a:outerShdw>
          </a:effectLst>
        </p:spPr>
      </p:pic>
      <p:sp>
        <p:nvSpPr>
          <p:cNvPr id="6" name="Freeform 2">
            <a:extLst>
              <a:ext uri="{FF2B5EF4-FFF2-40B4-BE49-F238E27FC236}">
                <a16:creationId xmlns:a16="http://schemas.microsoft.com/office/drawing/2014/main" id="{B66237D4-33B0-657D-E87E-A0B048190319}"/>
              </a:ext>
            </a:extLst>
          </p:cNvPr>
          <p:cNvSpPr>
            <a:spLocks noChangeAspect="1"/>
          </p:cNvSpPr>
          <p:nvPr/>
        </p:nvSpPr>
        <p:spPr>
          <a:xfrm>
            <a:off x="5805297" y="1841157"/>
            <a:ext cx="6288057" cy="3426991"/>
          </a:xfrm>
          <a:custGeom>
            <a:avLst/>
            <a:gdLst/>
            <a:ahLst/>
            <a:cxnLst/>
            <a:rect l="l" t="t" r="r" b="b"/>
            <a:pathLst>
              <a:path w="8213334" h="4476267">
                <a:moveTo>
                  <a:pt x="0" y="0"/>
                </a:moveTo>
                <a:lnTo>
                  <a:pt x="8213334" y="0"/>
                </a:lnTo>
                <a:lnTo>
                  <a:pt x="8213334" y="4476267"/>
                </a:lnTo>
                <a:lnTo>
                  <a:pt x="0" y="4476267"/>
                </a:lnTo>
                <a:lnTo>
                  <a:pt x="0" y="0"/>
                </a:lnTo>
                <a:close/>
              </a:path>
            </a:pathLst>
          </a:custGeom>
          <a:blipFill>
            <a:blip r:embed="rId4"/>
            <a:stretch>
              <a:fillRect/>
            </a:stretch>
          </a:blipFill>
        </p:spPr>
        <p:txBody>
          <a:bodyPr/>
          <a:lstStyle/>
          <a:p>
            <a:endParaRPr lang="en-AU"/>
          </a:p>
        </p:txBody>
      </p:sp>
      <p:sp>
        <p:nvSpPr>
          <p:cNvPr id="7" name="TextBox 6">
            <a:extLst>
              <a:ext uri="{FF2B5EF4-FFF2-40B4-BE49-F238E27FC236}">
                <a16:creationId xmlns:a16="http://schemas.microsoft.com/office/drawing/2014/main" id="{8C808B17-250F-AF5E-4BFE-07B175D754D9}"/>
              </a:ext>
            </a:extLst>
          </p:cNvPr>
          <p:cNvSpPr txBox="1"/>
          <p:nvPr/>
        </p:nvSpPr>
        <p:spPr>
          <a:xfrm>
            <a:off x="6096000" y="6611779"/>
            <a:ext cx="6096000" cy="246221"/>
          </a:xfrm>
          <a:prstGeom prst="rect">
            <a:avLst/>
          </a:prstGeom>
          <a:noFill/>
        </p:spPr>
        <p:txBody>
          <a:bodyPr wrap="square">
            <a:spAutoFit/>
          </a:bodyPr>
          <a:lstStyle/>
          <a:p>
            <a:pPr algn="r"/>
            <a:r>
              <a:rPr lang="en-AU" sz="1000" dirty="0">
                <a:latin typeface="Arial" panose="020B0604020202020204" pitchFamily="34" charset="0"/>
                <a:cs typeface="Arial" panose="020B0604020202020204" pitchFamily="34" charset="0"/>
              </a:rPr>
              <a:t>Chow EPF, et al. Sexually Transmitted Infections. 2026; 102: 132.</a:t>
            </a:r>
          </a:p>
        </p:txBody>
      </p:sp>
    </p:spTree>
    <p:extLst>
      <p:ext uri="{BB962C8B-B14F-4D97-AF65-F5344CB8AC3E}">
        <p14:creationId xmlns:p14="http://schemas.microsoft.com/office/powerpoint/2010/main" val="1960187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0239DC-7607-14F9-E360-064C70BF19A0}"/>
              </a:ext>
            </a:extLst>
          </p:cNvPr>
          <p:cNvSpPr>
            <a:spLocks noGrp="1"/>
          </p:cNvSpPr>
          <p:nvPr>
            <p:ph type="body" sz="quarter" idx="16"/>
          </p:nvPr>
        </p:nvSpPr>
        <p:spPr>
          <a:xfrm>
            <a:off x="300211" y="1045003"/>
            <a:ext cx="6614890" cy="5315081"/>
          </a:xfrm>
        </p:spPr>
        <p:txBody>
          <a:bodyPr/>
          <a:lstStyle/>
          <a:p>
            <a:pPr marL="285750" indent="-285750">
              <a:spcBef>
                <a:spcPts val="0"/>
              </a:spcBef>
              <a:spcAft>
                <a:spcPts val="600"/>
              </a:spcAft>
              <a:buBlip>
                <a:blip r:embed="rId3"/>
              </a:buBlip>
            </a:pPr>
            <a:r>
              <a:rPr lang="en-US" sz="2000" b="1" dirty="0">
                <a:latin typeface="Arial" panose="020B0604020202020204" pitchFamily="34" charset="0"/>
              </a:rPr>
              <a:t>AI is transforming sexual health</a:t>
            </a:r>
            <a:r>
              <a:rPr lang="en-US" sz="2000" dirty="0">
                <a:latin typeface="Arial" panose="020B0604020202020204" pitchFamily="34" charset="0"/>
              </a:rPr>
              <a:t>: from chatbots and risk tools to image-based diagnosis.</a:t>
            </a:r>
          </a:p>
          <a:p>
            <a:pPr marL="285750" indent="-285750">
              <a:spcBef>
                <a:spcPts val="0"/>
              </a:spcBef>
              <a:spcAft>
                <a:spcPts val="600"/>
              </a:spcAft>
              <a:buBlip>
                <a:blip r:embed="rId3"/>
              </a:buBlip>
            </a:pPr>
            <a:endParaRPr lang="en-US" sz="2000" dirty="0">
              <a:latin typeface="Arial" panose="020B0604020202020204" pitchFamily="34" charset="0"/>
            </a:endParaRPr>
          </a:p>
          <a:p>
            <a:pPr marL="285750" indent="-285750">
              <a:spcBef>
                <a:spcPts val="0"/>
              </a:spcBef>
              <a:spcAft>
                <a:spcPts val="600"/>
              </a:spcAft>
              <a:buBlip>
                <a:blip r:embed="rId3"/>
              </a:buBlip>
            </a:pPr>
            <a:r>
              <a:rPr lang="en-US" sz="2000" b="1" dirty="0">
                <a:latin typeface="Arial" panose="020B0604020202020204" pitchFamily="34" charset="0"/>
              </a:rPr>
              <a:t>Opportunities</a:t>
            </a:r>
            <a:r>
              <a:rPr lang="en-US" sz="2000" dirty="0">
                <a:latin typeface="Arial" panose="020B0604020202020204" pitchFamily="34" charset="0"/>
              </a:rPr>
              <a:t>: Improved access, efficiency, </a:t>
            </a:r>
            <a:r>
              <a:rPr lang="en-US" sz="2000" dirty="0" err="1">
                <a:latin typeface="Arial" panose="020B0604020202020204" pitchFamily="34" charset="0"/>
              </a:rPr>
              <a:t>personalised</a:t>
            </a:r>
            <a:r>
              <a:rPr lang="en-US" sz="2000" dirty="0">
                <a:latin typeface="Arial" panose="020B0604020202020204" pitchFamily="34" charset="0"/>
              </a:rPr>
              <a:t> prevention, and clinical support.</a:t>
            </a:r>
          </a:p>
          <a:p>
            <a:pPr marL="285750" indent="-285750">
              <a:spcBef>
                <a:spcPts val="0"/>
              </a:spcBef>
              <a:spcAft>
                <a:spcPts val="600"/>
              </a:spcAft>
              <a:buBlip>
                <a:blip r:embed="rId3"/>
              </a:buBlip>
            </a:pPr>
            <a:endParaRPr lang="en-US" sz="2000" dirty="0">
              <a:latin typeface="Arial" panose="020B0604020202020204" pitchFamily="34" charset="0"/>
            </a:endParaRPr>
          </a:p>
          <a:p>
            <a:pPr marL="285750" indent="-285750">
              <a:spcBef>
                <a:spcPts val="0"/>
              </a:spcBef>
              <a:spcAft>
                <a:spcPts val="600"/>
              </a:spcAft>
              <a:buBlip>
                <a:blip r:embed="rId3"/>
              </a:buBlip>
            </a:pPr>
            <a:r>
              <a:rPr lang="en-US" sz="2000" b="1" dirty="0">
                <a:latin typeface="Arial" panose="020B0604020202020204" pitchFamily="34" charset="0"/>
              </a:rPr>
              <a:t>Challenges</a:t>
            </a:r>
            <a:r>
              <a:rPr lang="en-US" sz="2000" dirty="0">
                <a:latin typeface="Arial" panose="020B0604020202020204" pitchFamily="34" charset="0"/>
              </a:rPr>
              <a:t>: Accuracy, </a:t>
            </a:r>
            <a:r>
              <a:rPr lang="en-US" sz="2000" dirty="0" err="1">
                <a:latin typeface="Arial" panose="020B0604020202020204" pitchFamily="34" charset="0"/>
              </a:rPr>
              <a:t>stigamised</a:t>
            </a:r>
            <a:r>
              <a:rPr lang="en-US" sz="2000" dirty="0">
                <a:latin typeface="Arial" panose="020B0604020202020204" pitchFamily="34" charset="0"/>
              </a:rPr>
              <a:t>, bias, misinformation, and over-reliance on AI.</a:t>
            </a:r>
          </a:p>
          <a:p>
            <a:pPr>
              <a:spcBef>
                <a:spcPts val="0"/>
              </a:spcBef>
              <a:spcAft>
                <a:spcPts val="600"/>
              </a:spcAft>
            </a:pPr>
            <a:endParaRPr lang="en-US" sz="2000" dirty="0">
              <a:latin typeface="Arial" panose="020B0604020202020204" pitchFamily="34" charset="0"/>
            </a:endParaRPr>
          </a:p>
          <a:p>
            <a:pPr marL="285750" indent="-285750">
              <a:spcBef>
                <a:spcPts val="0"/>
              </a:spcBef>
              <a:spcAft>
                <a:spcPts val="600"/>
              </a:spcAft>
              <a:buBlip>
                <a:blip r:embed="rId3"/>
              </a:buBlip>
            </a:pPr>
            <a:r>
              <a:rPr lang="en-US" sz="2000" b="1" dirty="0">
                <a:latin typeface="Arial" panose="020B0604020202020204" pitchFamily="34" charset="0"/>
              </a:rPr>
              <a:t>Future</a:t>
            </a:r>
            <a:r>
              <a:rPr lang="en-US" sz="2000" dirty="0">
                <a:latin typeface="Arial" panose="020B0604020202020204" pitchFamily="34" charset="0"/>
              </a:rPr>
              <a:t>: Success depends on approaches that are safe, ethical, evidence-based, equitable, culturally appropriate, and implemented with proper human oversight.</a:t>
            </a:r>
            <a:endParaRPr lang="en-AU" sz="2000" dirty="0">
              <a:latin typeface="Arial" panose="020B0604020202020204" pitchFamily="34" charset="0"/>
            </a:endParaRPr>
          </a:p>
        </p:txBody>
      </p:sp>
      <p:sp>
        <p:nvSpPr>
          <p:cNvPr id="3" name="Text Placeholder 2">
            <a:extLst>
              <a:ext uri="{FF2B5EF4-FFF2-40B4-BE49-F238E27FC236}">
                <a16:creationId xmlns:a16="http://schemas.microsoft.com/office/drawing/2014/main" id="{73B73A7B-5E4A-5B95-51B0-51DC987B4DCA}"/>
              </a:ext>
            </a:extLst>
          </p:cNvPr>
          <p:cNvSpPr>
            <a:spLocks noGrp="1"/>
          </p:cNvSpPr>
          <p:nvPr>
            <p:ph type="body" sz="quarter" idx="13"/>
          </p:nvPr>
        </p:nvSpPr>
        <p:spPr/>
        <p:txBody>
          <a:bodyPr/>
          <a:lstStyle/>
          <a:p>
            <a:r>
              <a:rPr lang="en-AU" dirty="0"/>
              <a:t>Conclusions</a:t>
            </a:r>
          </a:p>
        </p:txBody>
      </p:sp>
      <p:sp>
        <p:nvSpPr>
          <p:cNvPr id="4" name="Freeform 2">
            <a:extLst>
              <a:ext uri="{FF2B5EF4-FFF2-40B4-BE49-F238E27FC236}">
                <a16:creationId xmlns:a16="http://schemas.microsoft.com/office/drawing/2014/main" id="{89DEB64C-5893-DC59-59A8-6A6DCC2BB4C8}"/>
              </a:ext>
            </a:extLst>
          </p:cNvPr>
          <p:cNvSpPr>
            <a:spLocks noChangeAspect="1"/>
          </p:cNvSpPr>
          <p:nvPr/>
        </p:nvSpPr>
        <p:spPr>
          <a:xfrm>
            <a:off x="6915101" y="1182701"/>
            <a:ext cx="4976688" cy="5039684"/>
          </a:xfrm>
          <a:custGeom>
            <a:avLst/>
            <a:gdLst/>
            <a:ahLst/>
            <a:cxnLst/>
            <a:rect l="l" t="t" r="r" b="b"/>
            <a:pathLst>
              <a:path w="7357338" h="7450469">
                <a:moveTo>
                  <a:pt x="0" y="0"/>
                </a:moveTo>
                <a:lnTo>
                  <a:pt x="7357338" y="0"/>
                </a:lnTo>
                <a:lnTo>
                  <a:pt x="7357338" y="7450470"/>
                </a:lnTo>
                <a:lnTo>
                  <a:pt x="0" y="74504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dirty="0"/>
          </a:p>
        </p:txBody>
      </p:sp>
    </p:spTree>
    <p:extLst>
      <p:ext uri="{BB962C8B-B14F-4D97-AF65-F5344CB8AC3E}">
        <p14:creationId xmlns:p14="http://schemas.microsoft.com/office/powerpoint/2010/main" val="3710741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97C880B-32AA-8D9D-D6FE-BD7316A128C0}"/>
              </a:ext>
            </a:extLst>
          </p:cNvPr>
          <p:cNvSpPr>
            <a:spLocks noGrp="1"/>
          </p:cNvSpPr>
          <p:nvPr>
            <p:ph type="body" sz="quarter" idx="13"/>
          </p:nvPr>
        </p:nvSpPr>
        <p:spPr/>
        <p:txBody>
          <a:bodyPr/>
          <a:lstStyle/>
          <a:p>
            <a:r>
              <a:rPr lang="en-AU" dirty="0"/>
              <a:t>Acknowledgments </a:t>
            </a:r>
          </a:p>
        </p:txBody>
      </p:sp>
      <p:pic>
        <p:nvPicPr>
          <p:cNvPr id="1026" name="Picture 2" descr="Phyu Mon Latt - Melbourne Sexual Health Centre | LinkedIn">
            <a:extLst>
              <a:ext uri="{FF2B5EF4-FFF2-40B4-BE49-F238E27FC236}">
                <a16:creationId xmlns:a16="http://schemas.microsoft.com/office/drawing/2014/main" id="{73AB9A60-202F-0C15-0A72-07AF1BF34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8446" y="1830482"/>
            <a:ext cx="1613206" cy="161320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OCTORS | Balwyn Doctors | Australia">
            <a:extLst>
              <a:ext uri="{FF2B5EF4-FFF2-40B4-BE49-F238E27FC236}">
                <a16:creationId xmlns:a16="http://schemas.microsoft.com/office/drawing/2014/main" id="{484D0C3C-7DDD-2EDD-4FE6-22F5E1B619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9954"/>
          <a:stretch/>
        </p:blipFill>
        <p:spPr bwMode="auto">
          <a:xfrm>
            <a:off x="2216089" y="4304439"/>
            <a:ext cx="1613205" cy="16132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AD9A9D6-4040-9DD0-6C2F-7F5DF1D638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084" b="22498"/>
          <a:stretch/>
        </p:blipFill>
        <p:spPr bwMode="auto">
          <a:xfrm>
            <a:off x="306060" y="4304440"/>
            <a:ext cx="1570877" cy="16132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D86A039-1F8B-7FEF-ED97-88ECAEFB76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060" y="1830482"/>
            <a:ext cx="1570877" cy="16132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E6BF6AD-9B75-837C-AE77-F5A121325332}"/>
              </a:ext>
            </a:extLst>
          </p:cNvPr>
          <p:cNvSpPr txBox="1"/>
          <p:nvPr/>
        </p:nvSpPr>
        <p:spPr>
          <a:xfrm>
            <a:off x="0" y="3459778"/>
            <a:ext cx="9320552" cy="338554"/>
          </a:xfrm>
          <a:prstGeom prst="rect">
            <a:avLst/>
          </a:prstGeom>
          <a:noFill/>
        </p:spPr>
        <p:txBody>
          <a:bodyPr wrap="square">
            <a:spAutoFit/>
          </a:bodyPr>
          <a:lstStyle/>
          <a:p>
            <a:r>
              <a:rPr lang="en-AU" sz="1600" b="1" dirty="0">
                <a:latin typeface="Arial "/>
              </a:rPr>
              <a:t>Christopher Fairley         Nyi </a:t>
            </a:r>
            <a:r>
              <a:rPr lang="en-AU" sz="1600" b="1" dirty="0" err="1">
                <a:latin typeface="Arial "/>
              </a:rPr>
              <a:t>Nyi</a:t>
            </a:r>
            <a:r>
              <a:rPr lang="en-AU" sz="1600" b="1" dirty="0">
                <a:latin typeface="Arial "/>
              </a:rPr>
              <a:t> Soe            Phyu Mon Latt</a:t>
            </a:r>
          </a:p>
        </p:txBody>
      </p:sp>
      <p:sp>
        <p:nvSpPr>
          <p:cNvPr id="9" name="TextBox 8">
            <a:extLst>
              <a:ext uri="{FF2B5EF4-FFF2-40B4-BE49-F238E27FC236}">
                <a16:creationId xmlns:a16="http://schemas.microsoft.com/office/drawing/2014/main" id="{3AE69EBF-B8FC-12E0-F17E-D4485F566008}"/>
              </a:ext>
            </a:extLst>
          </p:cNvPr>
          <p:cNvSpPr txBox="1"/>
          <p:nvPr/>
        </p:nvSpPr>
        <p:spPr>
          <a:xfrm>
            <a:off x="193039" y="5982120"/>
            <a:ext cx="7155484" cy="338554"/>
          </a:xfrm>
          <a:prstGeom prst="rect">
            <a:avLst/>
          </a:prstGeom>
          <a:noFill/>
        </p:spPr>
        <p:txBody>
          <a:bodyPr wrap="square">
            <a:spAutoFit/>
          </a:bodyPr>
          <a:lstStyle/>
          <a:p>
            <a:r>
              <a:rPr lang="en-AU" sz="1600" b="1" dirty="0">
                <a:latin typeface="Arial "/>
              </a:rPr>
              <a:t>Kate Maddaford            Ei Aung                     Ryan Horn</a:t>
            </a:r>
          </a:p>
        </p:txBody>
      </p:sp>
      <p:pic>
        <p:nvPicPr>
          <p:cNvPr id="4" name="Picture 3" descr="A person smiling at the camera&#10;&#10;AI-generated content may be incorrect.">
            <a:extLst>
              <a:ext uri="{FF2B5EF4-FFF2-40B4-BE49-F238E27FC236}">
                <a16:creationId xmlns:a16="http://schemas.microsoft.com/office/drawing/2014/main" id="{8F45D87D-44BE-B7A6-0D86-CDB9087171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8446" y="4304439"/>
            <a:ext cx="1613206" cy="1613206"/>
          </a:xfrm>
          <a:prstGeom prst="rect">
            <a:avLst/>
          </a:prstGeom>
        </p:spPr>
      </p:pic>
      <p:pic>
        <p:nvPicPr>
          <p:cNvPr id="2050" name="Picture 2" descr="Melbourne Sexual Health Centre - Victorian Pride Centre">
            <a:extLst>
              <a:ext uri="{FF2B5EF4-FFF2-40B4-BE49-F238E27FC236}">
                <a16:creationId xmlns:a16="http://schemas.microsoft.com/office/drawing/2014/main" id="{0E964957-6BD3-4652-8219-FCAA0651C7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1736" y="940355"/>
            <a:ext cx="2800238" cy="7384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54986EC-7DC7-3E45-E2F8-CAADA297B2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16089" y="1830482"/>
            <a:ext cx="1613205" cy="1629296"/>
          </a:xfrm>
          <a:prstGeom prst="rect">
            <a:avLst/>
          </a:prstGeom>
        </p:spPr>
      </p:pic>
      <p:sp>
        <p:nvSpPr>
          <p:cNvPr id="10" name="Text Placeholder 1">
            <a:extLst>
              <a:ext uri="{FF2B5EF4-FFF2-40B4-BE49-F238E27FC236}">
                <a16:creationId xmlns:a16="http://schemas.microsoft.com/office/drawing/2014/main" id="{05FE09E2-A8F8-3BE8-0A29-983F54C765C1}"/>
              </a:ext>
            </a:extLst>
          </p:cNvPr>
          <p:cNvSpPr>
            <a:spLocks noGrp="1"/>
          </p:cNvSpPr>
          <p:nvPr>
            <p:ph type="body" sz="quarter" idx="16"/>
          </p:nvPr>
        </p:nvSpPr>
        <p:spPr>
          <a:xfrm>
            <a:off x="5917534" y="1005593"/>
            <a:ext cx="4835847" cy="5315081"/>
          </a:xfrm>
        </p:spPr>
        <p:txBody>
          <a:bodyPr/>
          <a:lstStyle/>
          <a:p>
            <a:pPr>
              <a:spcBef>
                <a:spcPts val="0"/>
              </a:spcBef>
              <a:spcAft>
                <a:spcPts val="600"/>
              </a:spcAft>
            </a:pPr>
            <a:r>
              <a:rPr lang="en-US" sz="2000" b="1" u="sng" dirty="0">
                <a:latin typeface="Arial" panose="020B0604020202020204" pitchFamily="34" charset="0"/>
              </a:rPr>
              <a:t>SHADE-AI</a:t>
            </a:r>
            <a:endParaRPr lang="en-AU" sz="2000" u="sng" dirty="0">
              <a:latin typeface="Arial" panose="020B0604020202020204" pitchFamily="34" charset="0"/>
            </a:endParaRPr>
          </a:p>
        </p:txBody>
      </p:sp>
      <p:sp>
        <p:nvSpPr>
          <p:cNvPr id="12" name="TextBox 11">
            <a:extLst>
              <a:ext uri="{FF2B5EF4-FFF2-40B4-BE49-F238E27FC236}">
                <a16:creationId xmlns:a16="http://schemas.microsoft.com/office/drawing/2014/main" id="{2EBE439A-5191-C7B7-8E5C-076CF87FA3BB}"/>
              </a:ext>
            </a:extLst>
          </p:cNvPr>
          <p:cNvSpPr txBox="1"/>
          <p:nvPr/>
        </p:nvSpPr>
        <p:spPr>
          <a:xfrm>
            <a:off x="5917533" y="1395998"/>
            <a:ext cx="6097712" cy="5478423"/>
          </a:xfrm>
          <a:prstGeom prst="rect">
            <a:avLst/>
          </a:prstGeom>
          <a:noFill/>
        </p:spPr>
        <p:txBody>
          <a:bodyPr wrap="square">
            <a:spAutoFit/>
          </a:bodyPr>
          <a:lstStyle/>
          <a:p>
            <a:r>
              <a:rPr lang="en-AU" sz="1400" b="1" dirty="0">
                <a:latin typeface="Arial "/>
              </a:rPr>
              <a:t>AUSTRALIA</a:t>
            </a:r>
          </a:p>
          <a:p>
            <a:r>
              <a:rPr lang="en-AU" sz="1400" dirty="0">
                <a:latin typeface="Arial "/>
              </a:rPr>
              <a:t>Christopher Fairley </a:t>
            </a:r>
          </a:p>
          <a:p>
            <a:r>
              <a:rPr lang="en-AU" sz="1400" dirty="0">
                <a:latin typeface="Arial "/>
              </a:rPr>
              <a:t>Nyi </a:t>
            </a:r>
            <a:r>
              <a:rPr lang="en-AU" sz="1400" dirty="0" err="1">
                <a:latin typeface="Arial "/>
              </a:rPr>
              <a:t>Nyi</a:t>
            </a:r>
            <a:r>
              <a:rPr lang="en-AU" sz="1400" dirty="0">
                <a:latin typeface="Arial "/>
              </a:rPr>
              <a:t> Soe </a:t>
            </a:r>
          </a:p>
          <a:p>
            <a:r>
              <a:rPr lang="en-AU" sz="1400" dirty="0">
                <a:latin typeface="Arial "/>
              </a:rPr>
              <a:t>Phyu Mon Latt </a:t>
            </a:r>
          </a:p>
          <a:p>
            <a:r>
              <a:rPr lang="en-AU" sz="1400" dirty="0">
                <a:latin typeface="Arial "/>
              </a:rPr>
              <a:t>David Lee </a:t>
            </a:r>
          </a:p>
          <a:p>
            <a:r>
              <a:rPr lang="en-AU" sz="1400" dirty="0">
                <a:latin typeface="Arial "/>
              </a:rPr>
              <a:t>Ei Aung</a:t>
            </a:r>
          </a:p>
          <a:p>
            <a:r>
              <a:rPr lang="en-AU" sz="1400" dirty="0">
                <a:latin typeface="Arial "/>
              </a:rPr>
              <a:t>Ryan Horn </a:t>
            </a:r>
          </a:p>
          <a:p>
            <a:r>
              <a:rPr lang="en-AU" sz="1400" dirty="0">
                <a:latin typeface="Arial "/>
              </a:rPr>
              <a:t>Ming Jie Lee </a:t>
            </a:r>
          </a:p>
          <a:p>
            <a:endParaRPr lang="en-AU" sz="1400" dirty="0">
              <a:latin typeface="Arial "/>
            </a:endParaRPr>
          </a:p>
          <a:p>
            <a:r>
              <a:rPr lang="en-AU" sz="1400" b="1" dirty="0">
                <a:latin typeface="Arial "/>
              </a:rPr>
              <a:t>CANADA</a:t>
            </a:r>
          </a:p>
          <a:p>
            <a:r>
              <a:rPr lang="en-AU" sz="1400" dirty="0">
                <a:latin typeface="Arial "/>
              </a:rPr>
              <a:t>Darrell Tan </a:t>
            </a:r>
          </a:p>
          <a:p>
            <a:endParaRPr lang="en-AU" sz="1400" dirty="0">
              <a:latin typeface="Arial "/>
            </a:endParaRPr>
          </a:p>
          <a:p>
            <a:r>
              <a:rPr lang="en-AU" sz="1400" b="1" dirty="0">
                <a:latin typeface="Arial "/>
              </a:rPr>
              <a:t>COLOMBIA</a:t>
            </a:r>
          </a:p>
          <a:p>
            <a:r>
              <a:rPr lang="en-AU" sz="1400" dirty="0">
                <a:latin typeface="Arial "/>
              </a:rPr>
              <a:t>Luz A. Diaz </a:t>
            </a:r>
          </a:p>
          <a:p>
            <a:endParaRPr lang="en-AU" sz="1400" dirty="0">
              <a:latin typeface="Arial "/>
            </a:endParaRPr>
          </a:p>
          <a:p>
            <a:r>
              <a:rPr lang="en-AU" sz="1400" b="1" dirty="0">
                <a:latin typeface="Arial "/>
              </a:rPr>
              <a:t>HONG KONG </a:t>
            </a:r>
          </a:p>
          <a:p>
            <a:r>
              <a:rPr lang="en-AU" sz="1400" dirty="0">
                <a:latin typeface="Arial "/>
              </a:rPr>
              <a:t>Edmond Pui Hang Choi </a:t>
            </a:r>
          </a:p>
          <a:p>
            <a:endParaRPr lang="en-AU" sz="1400" dirty="0">
              <a:latin typeface="Arial "/>
            </a:endParaRPr>
          </a:p>
          <a:p>
            <a:r>
              <a:rPr lang="en-AU" sz="1400" b="1" dirty="0">
                <a:latin typeface="Arial "/>
              </a:rPr>
              <a:t>MALAYSIA</a:t>
            </a:r>
          </a:p>
          <a:p>
            <a:r>
              <a:rPr lang="en-AU" sz="1400" dirty="0">
                <a:latin typeface="Arial "/>
              </a:rPr>
              <a:t>Rong Xiang Ng</a:t>
            </a:r>
          </a:p>
          <a:p>
            <a:r>
              <a:rPr lang="fi-FI" sz="1400" dirty="0">
                <a:latin typeface="Arial "/>
              </a:rPr>
              <a:t>Raja Iskandar Shah Raja Azwa</a:t>
            </a:r>
            <a:endParaRPr lang="en-AU" sz="1400" dirty="0">
              <a:latin typeface="Arial "/>
            </a:endParaRPr>
          </a:p>
          <a:p>
            <a:endParaRPr lang="en-AU" sz="1400" dirty="0">
              <a:latin typeface="Arial "/>
            </a:endParaRPr>
          </a:p>
          <a:p>
            <a:r>
              <a:rPr lang="en-AU" sz="1400" b="1" dirty="0">
                <a:latin typeface="Arial "/>
              </a:rPr>
              <a:t>MALTA</a:t>
            </a:r>
          </a:p>
          <a:p>
            <a:r>
              <a:rPr lang="en-AU" sz="1400" dirty="0">
                <a:latin typeface="Arial "/>
              </a:rPr>
              <a:t>Valeska Padovese </a:t>
            </a:r>
          </a:p>
          <a:p>
            <a:r>
              <a:rPr lang="en-AU" sz="1400" dirty="0">
                <a:latin typeface="Arial "/>
              </a:rPr>
              <a:t>Owen Cachia </a:t>
            </a:r>
          </a:p>
        </p:txBody>
      </p:sp>
      <p:sp>
        <p:nvSpPr>
          <p:cNvPr id="14" name="TextBox 13">
            <a:extLst>
              <a:ext uri="{FF2B5EF4-FFF2-40B4-BE49-F238E27FC236}">
                <a16:creationId xmlns:a16="http://schemas.microsoft.com/office/drawing/2014/main" id="{A9FB83B2-8588-5480-0A6F-AD1E84A8DAD8}"/>
              </a:ext>
            </a:extLst>
          </p:cNvPr>
          <p:cNvSpPr txBox="1"/>
          <p:nvPr/>
        </p:nvSpPr>
        <p:spPr>
          <a:xfrm>
            <a:off x="8468645" y="1395998"/>
            <a:ext cx="3014532" cy="5478423"/>
          </a:xfrm>
          <a:prstGeom prst="rect">
            <a:avLst/>
          </a:prstGeom>
          <a:noFill/>
        </p:spPr>
        <p:txBody>
          <a:bodyPr wrap="square">
            <a:spAutoFit/>
          </a:bodyPr>
          <a:lstStyle/>
          <a:p>
            <a:r>
              <a:rPr lang="en-AU" sz="1400" b="1" dirty="0">
                <a:latin typeface="Arial "/>
              </a:rPr>
              <a:t>NETHERLANDS</a:t>
            </a:r>
            <a:r>
              <a:rPr lang="en-AU" sz="1400" dirty="0">
                <a:latin typeface="Arial "/>
              </a:rPr>
              <a:t> </a:t>
            </a:r>
          </a:p>
          <a:p>
            <a:r>
              <a:rPr lang="en-AU" sz="1400" dirty="0">
                <a:latin typeface="Arial "/>
              </a:rPr>
              <a:t>Henry de Vries </a:t>
            </a:r>
          </a:p>
          <a:p>
            <a:endParaRPr lang="en-AU" sz="1400" dirty="0">
              <a:latin typeface="Arial "/>
            </a:endParaRPr>
          </a:p>
          <a:p>
            <a:r>
              <a:rPr lang="en-AU" sz="1400" b="1" dirty="0">
                <a:latin typeface="Arial "/>
              </a:rPr>
              <a:t>NEW ZEALAND </a:t>
            </a:r>
          </a:p>
          <a:p>
            <a:r>
              <a:rPr lang="en-AU" sz="1400" dirty="0">
                <a:latin typeface="Arial "/>
              </a:rPr>
              <a:t>Rose Forster </a:t>
            </a:r>
          </a:p>
          <a:p>
            <a:endParaRPr lang="en-AU" sz="1400" dirty="0">
              <a:latin typeface="Arial "/>
            </a:endParaRPr>
          </a:p>
          <a:p>
            <a:r>
              <a:rPr lang="en-AU" sz="1400" b="1" dirty="0">
                <a:latin typeface="Arial "/>
              </a:rPr>
              <a:t>PERU</a:t>
            </a:r>
          </a:p>
          <a:p>
            <a:r>
              <a:rPr lang="en-AU" sz="1400" dirty="0">
                <a:latin typeface="Arial "/>
              </a:rPr>
              <a:t>Patricia J Garcia </a:t>
            </a:r>
          </a:p>
          <a:p>
            <a:endParaRPr lang="en-AU" sz="1400" dirty="0">
              <a:latin typeface="Arial "/>
            </a:endParaRPr>
          </a:p>
          <a:p>
            <a:r>
              <a:rPr lang="en-AU" sz="1400" b="1" dirty="0">
                <a:latin typeface="Arial "/>
              </a:rPr>
              <a:t>UNITED KINGDOM </a:t>
            </a:r>
          </a:p>
          <a:p>
            <a:r>
              <a:rPr lang="en-AU" sz="1400" dirty="0">
                <a:latin typeface="Arial "/>
              </a:rPr>
              <a:t>Matthew Phillips </a:t>
            </a:r>
          </a:p>
          <a:p>
            <a:endParaRPr lang="en-AU" sz="1400" dirty="0">
              <a:latin typeface="Arial "/>
            </a:endParaRPr>
          </a:p>
          <a:p>
            <a:r>
              <a:rPr lang="en-AU" sz="1400" b="1" dirty="0">
                <a:latin typeface="Arial "/>
              </a:rPr>
              <a:t>UNITED STATES </a:t>
            </a:r>
          </a:p>
          <a:p>
            <a:r>
              <a:rPr lang="en-AU" sz="1400" dirty="0">
                <a:latin typeface="Arial "/>
              </a:rPr>
              <a:t>Stephanie McLaughlin </a:t>
            </a:r>
          </a:p>
          <a:p>
            <a:r>
              <a:rPr lang="sv-SE" sz="1400" dirty="0">
                <a:latin typeface="Arial "/>
              </a:rPr>
              <a:t>Lao-Tzu Allan-Blitz</a:t>
            </a:r>
          </a:p>
          <a:p>
            <a:endParaRPr lang="en-AU" sz="1400" dirty="0">
              <a:latin typeface="Arial "/>
            </a:endParaRPr>
          </a:p>
          <a:p>
            <a:r>
              <a:rPr lang="en-AU" sz="1400" b="1" dirty="0">
                <a:latin typeface="Arial "/>
              </a:rPr>
              <a:t>SOUTH AFRICA </a:t>
            </a:r>
          </a:p>
          <a:p>
            <a:r>
              <a:rPr lang="en-AU" sz="1400" dirty="0">
                <a:latin typeface="Arial "/>
              </a:rPr>
              <a:t>Camilla Wattrus </a:t>
            </a:r>
          </a:p>
          <a:p>
            <a:endParaRPr lang="en-AU" sz="1400" dirty="0">
              <a:latin typeface="Arial "/>
            </a:endParaRPr>
          </a:p>
          <a:p>
            <a:r>
              <a:rPr lang="en-AU" sz="1400" b="1" dirty="0">
                <a:latin typeface="Arial "/>
              </a:rPr>
              <a:t>SPAIN</a:t>
            </a:r>
            <a:r>
              <a:rPr lang="en-AU" sz="1400" dirty="0">
                <a:latin typeface="Arial "/>
              </a:rPr>
              <a:t> </a:t>
            </a:r>
          </a:p>
          <a:p>
            <a:r>
              <a:rPr lang="en-AU" sz="1400" dirty="0">
                <a:latin typeface="Arial "/>
              </a:rPr>
              <a:t>Mario Martín-Sánchez</a:t>
            </a:r>
          </a:p>
          <a:p>
            <a:r>
              <a:rPr lang="en-AU" sz="1400" dirty="0">
                <a:latin typeface="Arial "/>
              </a:rPr>
              <a:t>César Sotomayor</a:t>
            </a:r>
          </a:p>
          <a:p>
            <a:endParaRPr lang="sv-SE" sz="1400" b="1" dirty="0">
              <a:latin typeface="Arial "/>
            </a:endParaRPr>
          </a:p>
          <a:p>
            <a:r>
              <a:rPr lang="en-AU" sz="1400" b="1" dirty="0">
                <a:latin typeface="Arial "/>
              </a:rPr>
              <a:t>SRI LANKA </a:t>
            </a:r>
          </a:p>
          <a:p>
            <a:r>
              <a:rPr lang="en-AU" sz="1400" dirty="0">
                <a:latin typeface="Arial "/>
              </a:rPr>
              <a:t>Danushi Wijekoon </a:t>
            </a:r>
          </a:p>
        </p:txBody>
      </p:sp>
      <p:sp>
        <p:nvSpPr>
          <p:cNvPr id="16" name="TextBox 15">
            <a:extLst>
              <a:ext uri="{FF2B5EF4-FFF2-40B4-BE49-F238E27FC236}">
                <a16:creationId xmlns:a16="http://schemas.microsoft.com/office/drawing/2014/main" id="{6CFC8C9A-571D-9D77-2B8A-0FC3BBBDA7B3}"/>
              </a:ext>
            </a:extLst>
          </p:cNvPr>
          <p:cNvSpPr txBox="1"/>
          <p:nvPr/>
        </p:nvSpPr>
        <p:spPr>
          <a:xfrm>
            <a:off x="10390882" y="1395998"/>
            <a:ext cx="2184589" cy="2893100"/>
          </a:xfrm>
          <a:prstGeom prst="rect">
            <a:avLst/>
          </a:prstGeom>
          <a:noFill/>
        </p:spPr>
        <p:txBody>
          <a:bodyPr wrap="square">
            <a:spAutoFit/>
          </a:bodyPr>
          <a:lstStyle/>
          <a:p>
            <a:r>
              <a:rPr lang="en-AU" sz="1400" b="1" dirty="0">
                <a:latin typeface="Arial "/>
              </a:rPr>
              <a:t>TAIWAN</a:t>
            </a:r>
          </a:p>
          <a:p>
            <a:r>
              <a:rPr lang="en-AU" sz="1400" dirty="0">
                <a:latin typeface="Arial "/>
              </a:rPr>
              <a:t>Nai-Ying Ko </a:t>
            </a:r>
          </a:p>
          <a:p>
            <a:r>
              <a:rPr lang="en-AU" sz="1400" dirty="0">
                <a:latin typeface="Arial "/>
              </a:rPr>
              <a:t>Jason Tsai</a:t>
            </a:r>
          </a:p>
          <a:p>
            <a:endParaRPr lang="sv-SE" sz="1400" b="1" dirty="0">
              <a:latin typeface="Arial "/>
            </a:endParaRPr>
          </a:p>
          <a:p>
            <a:r>
              <a:rPr lang="en-AU" sz="1400" b="1" dirty="0">
                <a:latin typeface="Arial "/>
              </a:rPr>
              <a:t>THAILAND</a:t>
            </a:r>
            <a:r>
              <a:rPr lang="en-AU" sz="1400" dirty="0">
                <a:latin typeface="Arial "/>
              </a:rPr>
              <a:t> </a:t>
            </a:r>
          </a:p>
          <a:p>
            <a:r>
              <a:rPr lang="en-AU" sz="1400" dirty="0">
                <a:latin typeface="Arial "/>
              </a:rPr>
              <a:t>Charussri Leeyaphan </a:t>
            </a:r>
          </a:p>
          <a:p>
            <a:endParaRPr lang="en-AU" sz="1400" dirty="0">
              <a:latin typeface="Arial "/>
            </a:endParaRPr>
          </a:p>
          <a:p>
            <a:r>
              <a:rPr lang="en-AU" sz="1400" b="1" dirty="0">
                <a:latin typeface="Arial "/>
              </a:rPr>
              <a:t>ZIMBABWE</a:t>
            </a:r>
          </a:p>
          <a:p>
            <a:r>
              <a:rPr lang="en-AU" sz="1400" dirty="0">
                <a:latin typeface="Arial "/>
              </a:rPr>
              <a:t>Sara Lowe </a:t>
            </a:r>
          </a:p>
          <a:p>
            <a:endParaRPr lang="en-AU" sz="1400" dirty="0">
              <a:latin typeface="Arial "/>
            </a:endParaRPr>
          </a:p>
          <a:p>
            <a:endParaRPr lang="en-AU" sz="1400" dirty="0">
              <a:latin typeface="Arial "/>
            </a:endParaRPr>
          </a:p>
          <a:p>
            <a:endParaRPr lang="en-AU" sz="1400" dirty="0">
              <a:latin typeface="Arial "/>
            </a:endParaRPr>
          </a:p>
          <a:p>
            <a:endParaRPr lang="en-AU" sz="1400" dirty="0">
              <a:latin typeface="Arial "/>
            </a:endParaRPr>
          </a:p>
        </p:txBody>
      </p:sp>
    </p:spTree>
    <p:extLst>
      <p:ext uri="{BB962C8B-B14F-4D97-AF65-F5344CB8AC3E}">
        <p14:creationId xmlns:p14="http://schemas.microsoft.com/office/powerpoint/2010/main" val="564783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1519A76-2831-D882-ED3F-674A4DFBAFD9}"/>
              </a:ext>
            </a:extLst>
          </p:cNvPr>
          <p:cNvSpPr/>
          <p:nvPr/>
        </p:nvSpPr>
        <p:spPr>
          <a:xfrm>
            <a:off x="551726" y="2781661"/>
            <a:ext cx="6479417"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schemeClr val="bg1"/>
                </a:solidFill>
                <a:effectLst/>
                <a:uLnTx/>
                <a:uFillTx/>
                <a:latin typeface="Century Gothic" panose="020B0502020202020204" pitchFamily="34" charset="0"/>
              </a:rPr>
              <a:t>Professor Eric Chow</a:t>
            </a:r>
          </a:p>
        </p:txBody>
      </p:sp>
      <p:sp>
        <p:nvSpPr>
          <p:cNvPr id="22" name="Rectangle 21">
            <a:extLst>
              <a:ext uri="{FF2B5EF4-FFF2-40B4-BE49-F238E27FC236}">
                <a16:creationId xmlns:a16="http://schemas.microsoft.com/office/drawing/2014/main" id="{41C0279A-D720-45B9-1A44-8A849B270BEB}"/>
              </a:ext>
            </a:extLst>
          </p:cNvPr>
          <p:cNvSpPr/>
          <p:nvPr/>
        </p:nvSpPr>
        <p:spPr>
          <a:xfrm>
            <a:off x="1082562" y="3378558"/>
            <a:ext cx="297228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chemeClr val="bg1"/>
                </a:solidFill>
                <a:effectLst/>
                <a:uLnTx/>
                <a:uFillTx/>
                <a:latin typeface="Century Gothic" panose="020B0502020202020204" pitchFamily="34" charset="0"/>
                <a:hlinkClick r:id="rId3">
                  <a:extLst>
                    <a:ext uri="{A12FA001-AC4F-418D-AE19-62706E023703}">
                      <ahyp:hlinkClr xmlns:ahyp="http://schemas.microsoft.com/office/drawing/2018/hyperlinkcolor" val="tx"/>
                    </a:ext>
                  </a:extLst>
                </a:hlinkClick>
              </a:rPr>
              <a:t>eric.chow@monash.edu</a:t>
            </a:r>
            <a:r>
              <a:rPr kumimoji="0" lang="en-AU" b="0" i="0" u="none" strike="noStrike" kern="1200" cap="none" spc="0" normalizeH="0" baseline="0" noProof="0" dirty="0">
                <a:ln>
                  <a:noFill/>
                </a:ln>
                <a:solidFill>
                  <a:schemeClr val="bg1"/>
                </a:solidFill>
                <a:effectLst/>
                <a:uLnTx/>
                <a:uFillTx/>
                <a:latin typeface="Century Gothic" panose="020B0502020202020204" pitchFamily="34" charset="0"/>
              </a:rPr>
              <a:t> </a:t>
            </a:r>
          </a:p>
        </p:txBody>
      </p:sp>
      <p:pic>
        <p:nvPicPr>
          <p:cNvPr id="23" name="Picture 22">
            <a:extLst>
              <a:ext uri="{FF2B5EF4-FFF2-40B4-BE49-F238E27FC236}">
                <a16:creationId xmlns:a16="http://schemas.microsoft.com/office/drawing/2014/main" id="{8BE54773-97F1-11AD-B14D-503A33DEDFDD}"/>
              </a:ext>
            </a:extLst>
          </p:cNvPr>
          <p:cNvPicPr>
            <a:picLocks noChangeAspect="1"/>
          </p:cNvPicPr>
          <p:nvPr/>
        </p:nvPicPr>
        <p:blipFill>
          <a:blip r:embed="rId4"/>
          <a:stretch>
            <a:fillRect/>
          </a:stretch>
        </p:blipFill>
        <p:spPr>
          <a:xfrm>
            <a:off x="661733" y="3389826"/>
            <a:ext cx="338554" cy="338554"/>
          </a:xfrm>
          <a:prstGeom prst="rect">
            <a:avLst/>
          </a:prstGeom>
        </p:spPr>
      </p:pic>
      <p:pic>
        <p:nvPicPr>
          <p:cNvPr id="19" name="Picture Placeholder 18" descr="A wooden blocks with letters on it&#10;&#10;Description automatically generated">
            <a:extLst>
              <a:ext uri="{FF2B5EF4-FFF2-40B4-BE49-F238E27FC236}">
                <a16:creationId xmlns:a16="http://schemas.microsoft.com/office/drawing/2014/main" id="{193E1D3B-172D-F430-5CD9-CAF8B3489B73}"/>
              </a:ext>
            </a:extLst>
          </p:cNvPr>
          <p:cNvPicPr>
            <a:picLocks noGrp="1" noChangeAspect="1"/>
          </p:cNvPicPr>
          <p:nvPr>
            <p:ph type="pic" sz="quarter" idx="14"/>
          </p:nvPr>
        </p:nvPicPr>
        <p:blipFill rotWithShape="1">
          <a:blip r:embed="rId5"/>
          <a:srcRect l="533" t="2627" b="2627"/>
          <a:stretch/>
        </p:blipFill>
        <p:spPr>
          <a:xfrm>
            <a:off x="6096000" y="1752866"/>
            <a:ext cx="5409747" cy="3435350"/>
          </a:xfrm>
        </p:spPr>
      </p:pic>
    </p:spTree>
    <p:extLst>
      <p:ext uri="{BB962C8B-B14F-4D97-AF65-F5344CB8AC3E}">
        <p14:creationId xmlns:p14="http://schemas.microsoft.com/office/powerpoint/2010/main" val="41533182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7.0.6602"/>
  <p:tag name="SLIDO_PRESENTATION_ID" val="4ccd5a06-a041-4cc2-8f52-aa931a748d5c"/>
  <p:tag name="SLIDO_EVENT_UUID" val="38011d91-5b6a-43ba-91b3-90c53e4d8a46"/>
  <p:tag name="SLIDO_EVENT_SECTION_UUID" val="d410d48b-638a-466d-b794-85b53e2bf3f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11838</TotalTime>
  <Words>1954</Words>
  <Application>Microsoft Office PowerPoint</Application>
  <PresentationFormat>Widescreen</PresentationFormat>
  <Paragraphs>314</Paragraphs>
  <Slides>31</Slides>
  <Notes>26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Aptos</vt:lpstr>
      <vt:lpstr>Aptos Display</vt:lpstr>
      <vt:lpstr>Arial</vt:lpstr>
      <vt:lpstr>Arial </vt:lpstr>
      <vt:lpstr>Arial Narrow</vt:lpstr>
      <vt:lpstr>Calibri</vt:lpstr>
      <vt:lpstr>Candara</vt:lpstr>
      <vt:lpstr>Century Gothic</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 Chow</dc:creator>
  <cp:lastModifiedBy>Eric Chow</cp:lastModifiedBy>
  <cp:revision>60</cp:revision>
  <cp:lastPrinted>2026-03-15T09:29:21Z</cp:lastPrinted>
  <dcterms:created xsi:type="dcterms:W3CDTF">2026-02-20T02:48:46Z</dcterms:created>
  <dcterms:modified xsi:type="dcterms:W3CDTF">2026-07-23T04:58:59Z</dcterms:modified>
</cp:coreProperties>
</file>