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1"/>
  </p:sldMasterIdLst>
  <p:notesMasterIdLst>
    <p:notesMasterId r:id="rId19"/>
  </p:notesMasterIdLst>
  <p:sldIdLst>
    <p:sldId id="273" r:id="rId2"/>
    <p:sldId id="289" r:id="rId3"/>
    <p:sldId id="293" r:id="rId4"/>
    <p:sldId id="290" r:id="rId5"/>
    <p:sldId id="271" r:id="rId6"/>
    <p:sldId id="299" r:id="rId7"/>
    <p:sldId id="305" r:id="rId8"/>
    <p:sldId id="276" r:id="rId9"/>
    <p:sldId id="304" r:id="rId10"/>
    <p:sldId id="297" r:id="rId11"/>
    <p:sldId id="284" r:id="rId12"/>
    <p:sldId id="301" r:id="rId13"/>
    <p:sldId id="285" r:id="rId14"/>
    <p:sldId id="300" r:id="rId15"/>
    <p:sldId id="287" r:id="rId16"/>
    <p:sldId id="296" r:id="rId17"/>
    <p:sldId id="258" r:id="rId18"/>
  </p:sldIdLst>
  <p:sldSz cx="12192000" cy="6858000"/>
  <p:notesSz cx="6858000" cy="9144000"/>
  <p:embeddedFontLs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Verdana" panose="020B060403050404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y Webb" initials="EW" lastIdx="5" clrIdx="0">
    <p:extLst>
      <p:ext uri="{19B8F6BF-5375-455C-9EA6-DF929625EA0E}">
        <p15:presenceInfo xmlns:p15="http://schemas.microsoft.com/office/powerpoint/2012/main" userId="S::eideeweb@lshtm.ac.uk::858c9b37-ce11-4420-8732-fd9bf5405e9c" providerId="AD"/>
      </p:ext>
    </p:extLst>
  </p:cmAuthor>
  <p:cmAuthor id="2" name="Loveleen ." initials="L." lastIdx="7" clrIdx="1">
    <p:extLst>
      <p:ext uri="{19B8F6BF-5375-455C-9EA6-DF929625EA0E}">
        <p15:presenceInfo xmlns:p15="http://schemas.microsoft.com/office/powerpoint/2012/main" userId="4bb425819d70f4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37" autoAdjust="0"/>
    <p:restoredTop sz="96014"/>
  </p:normalViewPr>
  <p:slideViewPr>
    <p:cSldViewPr snapToGrid="0" snapToObjects="1">
      <p:cViewPr varScale="1">
        <p:scale>
          <a:sx n="115" d="100"/>
          <a:sy n="115" d="100"/>
        </p:scale>
        <p:origin x="52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lshtm-my.sharepoint.com/personal/lsher1_lshtm_ac_uk/Documents/IAS%202026%20figu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lshtm-my.sharepoint.com/personal/lsher1_lshtm_ac_uk/Documents/IAS%202026%20figur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lshtm-my.sharepoint.com/personal/lsher1_lshtm_ac_uk/Documents/IAS%202026%20figur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Sheet8!$B$1</c:f>
              <c:strCache>
                <c:ptCount val="1"/>
                <c:pt idx="0">
                  <c:v>Oral PrEP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Sheet8!$A$2:$A$5</c:f>
              <c:strCache>
                <c:ptCount val="4"/>
                <c:pt idx="0">
                  <c:v>All settings (n=389)</c:v>
                </c:pt>
                <c:pt idx="1">
                  <c:v>KZN, South Africa (n=120)</c:v>
                </c:pt>
                <c:pt idx="2">
                  <c:v>Eastern Cape, South Africa (n=148)</c:v>
                </c:pt>
                <c:pt idx="3">
                  <c:v>Masaka, Uganda (121)</c:v>
                </c:pt>
              </c:strCache>
            </c:strRef>
          </c:cat>
          <c:val>
            <c:numRef>
              <c:f>Sheet8!$B$2:$B$5</c:f>
              <c:numCache>
                <c:formatCode>0%</c:formatCode>
                <c:ptCount val="4"/>
                <c:pt idx="0">
                  <c:v>0.16</c:v>
                </c:pt>
                <c:pt idx="1">
                  <c:v>0.03</c:v>
                </c:pt>
                <c:pt idx="2">
                  <c:v>0.05</c:v>
                </c:pt>
                <c:pt idx="3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3-8C4C-9C11-62F60DB51512}"/>
            </c:ext>
          </c:extLst>
        </c:ser>
        <c:ser>
          <c:idx val="1"/>
          <c:order val="1"/>
          <c:tx>
            <c:strRef>
              <c:f>Sheet8!$C$1</c:f>
              <c:strCache>
                <c:ptCount val="1"/>
                <c:pt idx="0">
                  <c:v>CAB-LA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Sheet8!$A$2:$A$5</c:f>
              <c:strCache>
                <c:ptCount val="4"/>
                <c:pt idx="0">
                  <c:v>All settings (n=389)</c:v>
                </c:pt>
                <c:pt idx="1">
                  <c:v>KZN, South Africa (n=120)</c:v>
                </c:pt>
                <c:pt idx="2">
                  <c:v>Eastern Cape, South Africa (n=148)</c:v>
                </c:pt>
                <c:pt idx="3">
                  <c:v>Masaka, Uganda (121)</c:v>
                </c:pt>
              </c:strCache>
            </c:strRef>
          </c:cat>
          <c:val>
            <c:numRef>
              <c:f>Sheet8!$C$2:$C$5</c:f>
              <c:numCache>
                <c:formatCode>0%</c:formatCode>
                <c:ptCount val="4"/>
                <c:pt idx="0">
                  <c:v>0.28000000000000003</c:v>
                </c:pt>
                <c:pt idx="1">
                  <c:v>0.12</c:v>
                </c:pt>
                <c:pt idx="2">
                  <c:v>0.12</c:v>
                </c:pt>
                <c:pt idx="3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3-8C4C-9C11-62F60DB515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1075015551"/>
        <c:axId val="579217167"/>
      </c:barChart>
      <c:catAx>
        <c:axId val="1075015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G"/>
          </a:p>
        </c:txPr>
        <c:crossAx val="579217167"/>
        <c:crosses val="autoZero"/>
        <c:auto val="1"/>
        <c:lblAlgn val="ctr"/>
        <c:lblOffset val="100"/>
        <c:noMultiLvlLbl val="0"/>
      </c:catAx>
      <c:valAx>
        <c:axId val="57921716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075015551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Chose oral PrEP</c:v>
                </c:pt>
              </c:strCache>
            </c:strRef>
          </c:tx>
          <c:spPr>
            <a:solidFill>
              <a:srgbClr val="FFA30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n-U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Sheet5!$A$2:$A$4</c:f>
              <c:strCache>
                <c:ptCount val="3"/>
                <c:pt idx="0">
                  <c:v>Overall (n=286)</c:v>
                </c:pt>
                <c:pt idx="1">
                  <c:v>Randomised to CAB-LA (n=145)</c:v>
                </c:pt>
                <c:pt idx="2">
                  <c:v>Randomised to oral PrEP (n=141)</c:v>
                </c:pt>
              </c:strCache>
            </c:strRef>
          </c:cat>
          <c:val>
            <c:numRef>
              <c:f>Sheet5!$B$2:$B$4</c:f>
              <c:numCache>
                <c:formatCode>0%</c:formatCode>
                <c:ptCount val="3"/>
                <c:pt idx="0">
                  <c:v>0.42</c:v>
                </c:pt>
                <c:pt idx="1">
                  <c:v>0.23</c:v>
                </c:pt>
                <c:pt idx="2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1C-BE41-A921-EC5ECECD1D39}"/>
            </c:ext>
          </c:extLst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Chose CAB-LA</c:v>
                </c:pt>
              </c:strCache>
            </c:strRef>
          </c:tx>
          <c:spPr>
            <a:solidFill>
              <a:srgbClr val="0432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n-U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Sheet5!$A$2:$A$4</c:f>
              <c:strCache>
                <c:ptCount val="3"/>
                <c:pt idx="0">
                  <c:v>Overall (n=286)</c:v>
                </c:pt>
                <c:pt idx="1">
                  <c:v>Randomised to CAB-LA (n=145)</c:v>
                </c:pt>
                <c:pt idx="2">
                  <c:v>Randomised to oral PrEP (n=141)</c:v>
                </c:pt>
              </c:strCache>
            </c:strRef>
          </c:cat>
          <c:val>
            <c:numRef>
              <c:f>Sheet5!$C$2:$C$4</c:f>
              <c:numCache>
                <c:formatCode>0%</c:formatCode>
                <c:ptCount val="3"/>
                <c:pt idx="0">
                  <c:v>0.57999999999999996</c:v>
                </c:pt>
                <c:pt idx="1">
                  <c:v>0.77</c:v>
                </c:pt>
                <c:pt idx="2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1C-BE41-A921-EC5ECECD1D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4942256"/>
        <c:axId val="14699056"/>
      </c:barChart>
      <c:catAx>
        <c:axId val="1494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n-UG"/>
          </a:p>
        </c:txPr>
        <c:crossAx val="14699056"/>
        <c:crosses val="autoZero"/>
        <c:auto val="1"/>
        <c:lblAlgn val="ctr"/>
        <c:lblOffset val="100"/>
        <c:noMultiLvlLbl val="0"/>
      </c:catAx>
      <c:valAx>
        <c:axId val="146990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94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n-U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Sheet7!$B$18</c:f>
              <c:strCache>
                <c:ptCount val="1"/>
                <c:pt idx="0">
                  <c:v>Daily PrEP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n-U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Sheet7!$A$19:$A$22</c:f>
              <c:strCache>
                <c:ptCount val="4"/>
                <c:pt idx="0">
                  <c:v>All settings (n=474)</c:v>
                </c:pt>
                <c:pt idx="1">
                  <c:v>KZN, South Africa (n=105)</c:v>
                </c:pt>
                <c:pt idx="2">
                  <c:v>Eastern Cape, South Africa (n=153)</c:v>
                </c:pt>
                <c:pt idx="3">
                  <c:v>Masaka, Uganda (n=216)</c:v>
                </c:pt>
              </c:strCache>
            </c:strRef>
          </c:cat>
          <c:val>
            <c:numRef>
              <c:f>Sheet7!$B$19:$B$22</c:f>
              <c:numCache>
                <c:formatCode>0%</c:formatCode>
                <c:ptCount val="4"/>
                <c:pt idx="0">
                  <c:v>0.36</c:v>
                </c:pt>
                <c:pt idx="1">
                  <c:v>0.18</c:v>
                </c:pt>
                <c:pt idx="2">
                  <c:v>0.24</c:v>
                </c:pt>
                <c:pt idx="3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4-6A4B-9C48-34F9E162CE3A}"/>
            </c:ext>
          </c:extLst>
        </c:ser>
        <c:ser>
          <c:idx val="1"/>
          <c:order val="1"/>
          <c:tx>
            <c:strRef>
              <c:f>Sheet7!$C$18</c:f>
              <c:strCache>
                <c:ptCount val="1"/>
                <c:pt idx="0">
                  <c:v>Event-Driven PrEP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n-U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Sheet7!$A$19:$A$22</c:f>
              <c:strCache>
                <c:ptCount val="4"/>
                <c:pt idx="0">
                  <c:v>All settings (n=474)</c:v>
                </c:pt>
                <c:pt idx="1">
                  <c:v>KZN, South Africa (n=105)</c:v>
                </c:pt>
                <c:pt idx="2">
                  <c:v>Eastern Cape, South Africa (n=153)</c:v>
                </c:pt>
                <c:pt idx="3">
                  <c:v>Masaka, Uganda (n=216)</c:v>
                </c:pt>
              </c:strCache>
            </c:strRef>
          </c:cat>
          <c:val>
            <c:numRef>
              <c:f>Sheet7!$C$19:$C$22</c:f>
              <c:numCache>
                <c:formatCode>0%</c:formatCode>
                <c:ptCount val="4"/>
                <c:pt idx="0">
                  <c:v>0.47</c:v>
                </c:pt>
                <c:pt idx="1">
                  <c:v>0.76</c:v>
                </c:pt>
                <c:pt idx="2">
                  <c:v>0.3</c:v>
                </c:pt>
                <c:pt idx="3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94-6A4B-9C48-34F9E162CE3A}"/>
            </c:ext>
          </c:extLst>
        </c:ser>
        <c:ser>
          <c:idx val="2"/>
          <c:order val="2"/>
          <c:tx>
            <c:strRef>
              <c:f>Sheet7!$D$18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7763834871680528E-8"/>
                  <c:y val="-9.65617682600952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en-U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141665805022786E-2"/>
                      <c:h val="5.78593111959899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494-6A4B-9C48-34F9E162CE3A}"/>
                </c:ext>
              </c:extLst>
            </c:dLbl>
            <c:dLbl>
              <c:idx val="1"/>
              <c:layout>
                <c:manualLayout>
                  <c:x val="-5.5555555555555558E-3"/>
                  <c:y val="-5.5555555555555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494-6A4B-9C48-34F9E162CE3A}"/>
                </c:ext>
              </c:extLst>
            </c:dLbl>
            <c:dLbl>
              <c:idx val="2"/>
              <c:layout>
                <c:manualLayout>
                  <c:x val="-2.9344028114813708E-3"/>
                  <c:y val="-0.190008640769864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494-6A4B-9C48-34F9E162CE3A}"/>
                </c:ext>
              </c:extLst>
            </c:dLbl>
            <c:dLbl>
              <c:idx val="3"/>
              <c:layout>
                <c:manualLayout>
                  <c:x val="-2.7777777777777779E-3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494-6A4B-9C48-34F9E162CE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n-U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Sheet7!$A$19:$A$22</c:f>
              <c:strCache>
                <c:ptCount val="4"/>
                <c:pt idx="0">
                  <c:v>All settings (n=474)</c:v>
                </c:pt>
                <c:pt idx="1">
                  <c:v>KZN, South Africa (n=105)</c:v>
                </c:pt>
                <c:pt idx="2">
                  <c:v>Eastern Cape, South Africa (n=153)</c:v>
                </c:pt>
                <c:pt idx="3">
                  <c:v>Masaka, Uganda (n=216)</c:v>
                </c:pt>
              </c:strCache>
            </c:strRef>
          </c:cat>
          <c:val>
            <c:numRef>
              <c:f>Sheet7!$D$19:$D$22</c:f>
              <c:numCache>
                <c:formatCode>0%</c:formatCode>
                <c:ptCount val="4"/>
                <c:pt idx="0">
                  <c:v>0.17</c:v>
                </c:pt>
                <c:pt idx="1">
                  <c:v>0.06</c:v>
                </c:pt>
                <c:pt idx="2">
                  <c:v>0.46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94-6A4B-9C48-34F9E162CE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519266480"/>
        <c:axId val="76344960"/>
      </c:barChart>
      <c:catAx>
        <c:axId val="51926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n-UG"/>
          </a:p>
        </c:txPr>
        <c:crossAx val="76344960"/>
        <c:crosses val="autoZero"/>
        <c:auto val="1"/>
        <c:lblAlgn val="ctr"/>
        <c:lblOffset val="100"/>
        <c:noMultiLvlLbl val="0"/>
      </c:catAx>
      <c:valAx>
        <c:axId val="763449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1926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n-U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692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6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(no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759B3F-D110-D6ED-127F-0FAAA91002E8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/>
              <a:t>Nulla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21790-326B-DB22-0FD0-1775D2C0D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01EB4-E3E6-8225-19A0-34A625053E42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EDD47E-600A-4188-3299-2CC73881E1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35374F-5573-8FBD-685A-03451FB8512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C3371-5374-7807-05C6-9DBAB5C0276B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65231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85071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4" r:id="rId4"/>
    <p:sldLayoutId id="2147483705" r:id="rId5"/>
    <p:sldLayoutId id="2147483706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https://www.health.gov.za/wp-content/uploads/2024/03/Internet-header-Banner.pn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4.jpe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jpeg"/><Relationship Id="rId9" Type="http://schemas.openxmlformats.org/officeDocument/2006/relationships/image" Target="https://desmondtutuhealthfoundation.org.za/wp-content/uploads/2020/07/114x114-Desmond-Tutu-Health-Foundation-Logo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4857" y="1677272"/>
            <a:ext cx="7521427" cy="3777597"/>
          </a:xfrm>
        </p:spPr>
        <p:txBody>
          <a:bodyPr>
            <a:noAutofit/>
          </a:bodyPr>
          <a:lstStyle/>
          <a:p>
            <a:pPr>
              <a:lnSpc>
                <a:spcPct val="108000"/>
              </a:lnSpc>
            </a:pPr>
            <a:r>
              <a:rPr lang="en-US" sz="3600" dirty="0">
                <a:ea typeface="Cambria" pitchFamily="34" charset="-122"/>
                <a:cs typeface="Cambria" pitchFamily="34" charset="-120"/>
              </a:rPr>
              <a:t>Uptake, persistence and preference for long-acting injectable versus oral </a:t>
            </a:r>
            <a:r>
              <a:rPr lang="en-US" sz="3600" dirty="0" err="1">
                <a:ea typeface="Cambria" pitchFamily="34" charset="-122"/>
                <a:cs typeface="Cambria" pitchFamily="34" charset="-120"/>
              </a:rPr>
              <a:t>PrEP</a:t>
            </a:r>
            <a:r>
              <a:rPr lang="en-US" sz="3600" dirty="0">
                <a:ea typeface="Cambria" pitchFamily="34" charset="-122"/>
                <a:cs typeface="Cambria" pitchFamily="34" charset="-120"/>
              </a:rPr>
              <a:t> among mobile men in Uganda and South Africa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8F3AF-D0F0-DB53-437F-38D0D53433D0}"/>
              </a:ext>
            </a:extLst>
          </p:cNvPr>
          <p:cNvSpPr txBox="1">
            <a:spLocks/>
          </p:cNvSpPr>
          <p:nvPr/>
        </p:nvSpPr>
        <p:spPr>
          <a:xfrm>
            <a:off x="4116388" y="1162358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ea typeface="Cambria" pitchFamily="34" charset="-122"/>
                <a:cs typeface="Cambria" pitchFamily="34" charset="-120"/>
              </a:rPr>
              <a:t>Mobile Men Trial</a:t>
            </a:r>
            <a:endParaRPr lang="en-GB" sz="2800" b="1" dirty="0"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88" y="696043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/>
              <a:t>Eugene Ruzagira, MRC/UVRI and LSHTM Uganda Research Unit</a:t>
            </a:r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2">
            <a:extLst>
              <a:ext uri="{FF2B5EF4-FFF2-40B4-BE49-F238E27FC236}">
                <a16:creationId xmlns:a16="http://schemas.microsoft.com/office/drawing/2014/main" id="{4E5FFE6B-D131-D786-03AC-701185BB5B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6858" y="2081047"/>
            <a:ext cx="7905404" cy="433562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1600" noProof="0" dirty="0">
                <a:solidFill>
                  <a:schemeClr val="tx2"/>
                </a:solidFill>
              </a:rPr>
              <a:t>What is your main question?</a:t>
            </a:r>
            <a:endParaRPr lang="en-GB" sz="16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ea typeface="Calibri" pitchFamily="34" charset="-122"/>
                <a:cs typeface="Calibri" pitchFamily="34" charset="-120"/>
              </a:rPr>
              <a:t>How do persistence and choice compare between CAB-LA and oral </a:t>
            </a:r>
            <a:r>
              <a:rPr lang="en-US" sz="1600" dirty="0" err="1">
                <a:ea typeface="Calibri" pitchFamily="34" charset="-122"/>
                <a:cs typeface="Calibri" pitchFamily="34" charset="-120"/>
              </a:rPr>
              <a:t>PrEP</a:t>
            </a:r>
            <a:r>
              <a:rPr lang="en-US" sz="1600" dirty="0">
                <a:ea typeface="Calibri" pitchFamily="34" charset="-122"/>
                <a:cs typeface="Calibri" pitchFamily="34" charset="-120"/>
              </a:rPr>
              <a:t> among heterosexual men who travel for work in Uganda and South Africa?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>
              <a:solidFill>
                <a:srgbClr val="52514E"/>
              </a:solidFill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1600" noProof="0" dirty="0">
                <a:solidFill>
                  <a:schemeClr val="tx2"/>
                </a:solidFill>
              </a:rPr>
              <a:t>What did you find?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1600" dirty="0"/>
              <a:t>In a randomised trial, men initiating </a:t>
            </a:r>
            <a:r>
              <a:rPr lang="en-GB" sz="1600" dirty="0" err="1"/>
              <a:t>PrEP</a:t>
            </a:r>
            <a:r>
              <a:rPr lang="en-GB" sz="1600" dirty="0"/>
              <a:t> were assigned to either CAB-LA or oral TDF/FTC (Daily or event-driven). After 9 months, they were offered choice of PrEP: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G" sz="1600" dirty="0"/>
              <a:t>CAB-LA persistence was significantly hig</a:t>
            </a:r>
            <a:r>
              <a:rPr lang="en-US" sz="1600" dirty="0"/>
              <a:t>h</a:t>
            </a:r>
            <a:r>
              <a:rPr lang="en-UG" sz="1600" dirty="0"/>
              <a:t>er than oral PrEP (28% vs 16%; OR 2.53, </a:t>
            </a:r>
            <a:r>
              <a:rPr lang="en-UG" sz="1600" i="1" dirty="0"/>
              <a:t>p</a:t>
            </a:r>
            <a:r>
              <a:rPr lang="en-UG" sz="1600" dirty="0"/>
              <a:t>=0.002). </a:t>
            </a:r>
            <a:endParaRPr lang="en-US" sz="1600" dirty="0">
              <a:ea typeface="Calibri" pitchFamily="34" charset="-122"/>
              <a:cs typeface="Calibri" pitchFamily="34" charset="-120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ea typeface="Calibri" pitchFamily="34" charset="-122"/>
                <a:cs typeface="Calibri" pitchFamily="34" charset="-120"/>
              </a:rPr>
              <a:t>When given the choice, more men selected CAB-LA than oral PrEP (58% vs 42%, </a:t>
            </a:r>
            <a:r>
              <a:rPr lang="en-UG" sz="1600" i="1" dirty="0"/>
              <a:t>p</a:t>
            </a:r>
            <a:r>
              <a:rPr lang="en-UG" sz="1600" dirty="0"/>
              <a:t>=0.01</a:t>
            </a:r>
            <a:r>
              <a:rPr lang="en-US" sz="1600" dirty="0">
                <a:ea typeface="Calibri" pitchFamily="34" charset="-122"/>
                <a:cs typeface="Calibri" pitchFamily="34" charset="-120"/>
              </a:rPr>
              <a:t>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ea typeface="Calibri" pitchFamily="34" charset="-122"/>
                <a:cs typeface="Calibri" pitchFamily="34" charset="-120"/>
              </a:rPr>
              <a:t>An important minority of men chose an oral option, especially event-driven </a:t>
            </a:r>
            <a:r>
              <a:rPr lang="en-US" sz="1600" dirty="0" err="1">
                <a:ea typeface="Calibri" pitchFamily="34" charset="-122"/>
                <a:cs typeface="Calibri" pitchFamily="34" charset="-120"/>
              </a:rPr>
              <a:t>PrEP</a:t>
            </a:r>
            <a:endParaRPr lang="en-US" sz="1600" dirty="0"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600" noProof="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1600" noProof="0" dirty="0">
                <a:solidFill>
                  <a:schemeClr val="tx2"/>
                </a:solidFill>
              </a:rPr>
              <a:t>Why is it important?</a:t>
            </a:r>
            <a:endParaRPr lang="en-GB" sz="1600" dirty="0">
              <a:solidFill>
                <a:schemeClr val="tx2"/>
              </a:solidFill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ea typeface="Calibri" pitchFamily="34" charset="-122"/>
                <a:cs typeface="Calibri" pitchFamily="34" charset="-120"/>
              </a:rPr>
              <a:t>Among the first evidence of LA-</a:t>
            </a:r>
            <a:r>
              <a:rPr lang="en-US" sz="1600" dirty="0" err="1">
                <a:ea typeface="Calibri" pitchFamily="34" charset="-122"/>
                <a:cs typeface="Calibri" pitchFamily="34" charset="-120"/>
              </a:rPr>
              <a:t>PrEP</a:t>
            </a:r>
            <a:r>
              <a:rPr lang="en-US" sz="1600" dirty="0">
                <a:ea typeface="Calibri" pitchFamily="34" charset="-122"/>
                <a:cs typeface="Calibri" pitchFamily="34" charset="-120"/>
              </a:rPr>
              <a:t> delivery for heterosexual mobile men in Africa, a high-risk, underserved population.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ea typeface="Calibri" pitchFamily="34" charset="-122"/>
                <a:cs typeface="Calibri" pitchFamily="34" charset="-120"/>
              </a:rPr>
              <a:t>Shows long-acting injectable </a:t>
            </a:r>
            <a:r>
              <a:rPr lang="en-US" sz="1600" dirty="0" err="1">
                <a:ea typeface="Calibri" pitchFamily="34" charset="-122"/>
                <a:cs typeface="Calibri" pitchFamily="34" charset="-120"/>
              </a:rPr>
              <a:t>PrEP’s</a:t>
            </a:r>
            <a:r>
              <a:rPr lang="en-US" sz="1600" dirty="0">
                <a:ea typeface="Calibri" pitchFamily="34" charset="-122"/>
                <a:cs typeface="Calibri" pitchFamily="34" charset="-120"/>
              </a:rPr>
              <a:t> advantage in persistence and preference, alongside real demand for choice among men without prior CAB-LA experience</a:t>
            </a:r>
            <a:endParaRPr lang="en-US" sz="1600" dirty="0"/>
          </a:p>
        </p:txBody>
      </p:sp>
      <p:sp>
        <p:nvSpPr>
          <p:cNvPr id="16" name="Title 11">
            <a:extLst>
              <a:ext uri="{FF2B5EF4-FFF2-40B4-BE49-F238E27FC236}">
                <a16:creationId xmlns:a16="http://schemas.microsoft.com/office/drawing/2014/main" id="{D8B8B53B-6312-1D9A-37B0-FF76CC23E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895" y="735615"/>
            <a:ext cx="7632700" cy="851447"/>
          </a:xfrm>
        </p:spPr>
        <p:txBody>
          <a:bodyPr>
            <a:normAutofit/>
          </a:bodyPr>
          <a:lstStyle/>
          <a:p>
            <a:r>
              <a:rPr lang="en-GB" sz="4000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7005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72501-671F-724A-81D7-7B34C88F3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93BB77-6E1F-C513-6A8B-31B17837DE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2" y="1753175"/>
            <a:ext cx="11306175" cy="452968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Calibri" pitchFamily="34" charset="-122"/>
                <a:cs typeface="Calibri" pitchFamily="34" charset="-120"/>
              </a:rPr>
              <a:t>Men who travel for work in sub-Saharan Africa have a high HIV prevalence (26–54%) but limited access to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PrEP</a:t>
            </a: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G" sz="20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G" sz="2000" dirty="0"/>
              <a:t>Adherence to daily pills is particularly challenging during extended travel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Calibri" pitchFamily="34" charset="-122"/>
                <a:cs typeface="Calibri" pitchFamily="34" charset="-120"/>
              </a:rPr>
              <a:t>Event-driven oral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PrEP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reduces pill burden; long-acting injectable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PrEP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eliminates daily pills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Calibri" pitchFamily="34" charset="-122"/>
                <a:cs typeface="Calibri" pitchFamily="34" charset="-120"/>
              </a:rPr>
              <a:t>Despite high efficacy, neither have been evaluated in men who are mobile for work in Africa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G" sz="2000" dirty="0"/>
              <a:t>Evidence on uptake, persistence, choice, and cost is needed to guide PrEP delivery in this population</a:t>
            </a:r>
            <a:endParaRPr lang="en-US" sz="2000" strike="sngStrike" dirty="0">
              <a:solidFill>
                <a:srgbClr val="FF0000"/>
              </a:solidFill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cs typeface="Calibri" pitchFamily="34" charset="-120"/>
              </a:rPr>
              <a:t>The Mobile Men study (</a:t>
            </a:r>
            <a:r>
              <a:rPr lang="en-GB" sz="2000" dirty="0"/>
              <a:t>NCT06133686</a:t>
            </a:r>
            <a:r>
              <a:rPr lang="en-UG" sz="2000" dirty="0"/>
              <a:t>) was designed to address this</a:t>
            </a: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9B12B0-20F6-D7F1-7AA8-A386CA78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9268646" cy="1086392"/>
          </a:xfrm>
        </p:spPr>
        <p:txBody>
          <a:bodyPr>
            <a:normAutofit/>
          </a:bodyPr>
          <a:lstStyle/>
          <a:p>
            <a:r>
              <a:rPr lang="en-UG" sz="4000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3098580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9E6AE8-D21D-6A16-8D02-63132E49F8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G" sz="2000" dirty="0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To c</a:t>
            </a:r>
            <a:r>
              <a:rPr lang="en-US" sz="2000" dirty="0" err="1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ompare</a:t>
            </a: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 persistence patterns across oral &amp; injectable </a:t>
            </a:r>
            <a:r>
              <a:rPr lang="en-US" sz="2000" dirty="0" err="1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PrEP</a:t>
            </a:r>
            <a:endParaRPr lang="en-US" sz="2000" dirty="0">
              <a:solidFill>
                <a:srgbClr val="000000"/>
              </a:solidFill>
              <a:ea typeface="Calibri" pitchFamily="34" charset="-122"/>
              <a:cs typeface="Arial" panose="020B0604020202020204" pitchFamily="34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000" dirty="0">
              <a:solidFill>
                <a:srgbClr val="000000"/>
              </a:solidFill>
              <a:ea typeface="Calibri" pitchFamily="34" charset="-122"/>
              <a:cs typeface="Arial" panose="020B0604020202020204" pitchFamily="34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CAB-LA: receipt of all scheduled injections within </a:t>
            </a:r>
            <a:r>
              <a:rPr lang="en-GB" sz="2000" dirty="0"/>
              <a:t>±7-day visit window </a:t>
            </a:r>
            <a:endParaRPr lang="en-US" sz="2000" dirty="0">
              <a:solidFill>
                <a:srgbClr val="000000"/>
              </a:solidFill>
              <a:ea typeface="Calibri" pitchFamily="34" charset="-122"/>
              <a:cs typeface="Arial" panose="020B0604020202020204" pitchFamily="34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000" dirty="0">
              <a:solidFill>
                <a:srgbClr val="000000"/>
              </a:solidFill>
              <a:ea typeface="Calibri" pitchFamily="34" charset="-122"/>
              <a:cs typeface="Arial" panose="020B0604020202020204" pitchFamily="34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Oral </a:t>
            </a:r>
            <a:r>
              <a:rPr lang="en-US" sz="2000" dirty="0" err="1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PrEP</a:t>
            </a:r>
            <a:r>
              <a:rPr lang="en-US" sz="2000" dirty="0">
                <a:ea typeface="Calibri" pitchFamily="34" charset="-122"/>
                <a:cs typeface="Arial" panose="020B0604020202020204" pitchFamily="34" charset="0"/>
              </a:rPr>
              <a:t>: </a:t>
            </a: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visit attendance within </a:t>
            </a:r>
            <a:r>
              <a:rPr lang="en-GB" sz="2000" dirty="0"/>
              <a:t>±7-day visit window </a:t>
            </a: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Arial" panose="020B0604020202020204" pitchFamily="34" charset="0"/>
              </a:rPr>
              <a:t>with continuous drug supply (&amp; </a:t>
            </a:r>
            <a:r>
              <a:rPr lang="en-US" sz="2000" dirty="0">
                <a:ea typeface="Calibri" pitchFamily="34" charset="-122"/>
                <a:cs typeface="Arial" panose="020B0604020202020204" pitchFamily="34" charset="0"/>
              </a:rPr>
              <a:t>detectable </a:t>
            </a:r>
            <a:r>
              <a:rPr lang="en-UG" sz="2000" dirty="0">
                <a:cs typeface="Arial" panose="020B0604020202020204" pitchFamily="34" charset="0"/>
              </a:rPr>
              <a:t>TFV-DP in Dry Blood S</a:t>
            </a:r>
            <a:r>
              <a:rPr lang="en-GB" sz="2000" dirty="0">
                <a:cs typeface="Arial" panose="020B0604020202020204" pitchFamily="34" charset="0"/>
              </a:rPr>
              <a:t>p</a:t>
            </a:r>
            <a:r>
              <a:rPr lang="en-UG" sz="2000" dirty="0">
                <a:cs typeface="Arial" panose="020B0604020202020204" pitchFamily="34" charset="0"/>
              </a:rPr>
              <a:t>ots) </a:t>
            </a:r>
            <a:endParaRPr lang="en-US" sz="20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cs typeface="Arial" panose="020B0604020202020204" pitchFamily="34" charset="0"/>
              </a:rPr>
              <a:t>To compare adoption (uptake &amp; choice preference) across oral &amp; injectable </a:t>
            </a:r>
            <a:r>
              <a:rPr lang="en-GB" sz="2000" dirty="0" err="1">
                <a:solidFill>
                  <a:srgbClr val="000000"/>
                </a:solidFill>
                <a:cs typeface="Arial" panose="020B0604020202020204" pitchFamily="34" charset="0"/>
              </a:rPr>
              <a:t>PrEP</a:t>
            </a:r>
            <a:endParaRPr lang="en-GB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indent="0">
              <a:spcBef>
                <a:spcPts val="0"/>
              </a:spcBef>
              <a:buNone/>
            </a:pPr>
            <a:endParaRPr lang="en-UG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G" sz="2000" dirty="0">
                <a:solidFill>
                  <a:srgbClr val="000000"/>
                </a:solidFill>
                <a:cs typeface="Arial" panose="020B0604020202020204" pitchFamily="34" charset="0"/>
              </a:rPr>
              <a:t>Choice preference: proportion who chose &amp; initiated a PrEP modality</a:t>
            </a:r>
            <a:endParaRPr lang="en-GB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5A3B7C-12FE-4D15-E31C-CF533762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9268646" cy="1223964"/>
          </a:xfrm>
        </p:spPr>
        <p:txBody>
          <a:bodyPr>
            <a:normAutofit/>
          </a:bodyPr>
          <a:lstStyle/>
          <a:p>
            <a:r>
              <a:rPr lang="en-UG" sz="3600" dirty="0"/>
              <a:t>Primary objectives </a:t>
            </a:r>
          </a:p>
        </p:txBody>
      </p:sp>
    </p:spTree>
    <p:extLst>
      <p:ext uri="{BB962C8B-B14F-4D97-AF65-F5344CB8AC3E}">
        <p14:creationId xmlns:p14="http://schemas.microsoft.com/office/powerpoint/2010/main" val="240226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74755"/>
            <a:ext cx="8891918" cy="825227"/>
          </a:xfrm>
        </p:spPr>
        <p:txBody>
          <a:bodyPr/>
          <a:lstStyle/>
          <a:p>
            <a:r>
              <a:rPr lang="en-GB" noProof="0" dirty="0"/>
              <a:t>Study design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E3F06B-19DE-4B06-2F99-5CD5D55E7403}"/>
              </a:ext>
            </a:extLst>
          </p:cNvPr>
          <p:cNvGrpSpPr/>
          <p:nvPr/>
        </p:nvGrpSpPr>
        <p:grpSpPr>
          <a:xfrm>
            <a:off x="442913" y="1535564"/>
            <a:ext cx="9468342" cy="4828960"/>
            <a:chOff x="962362" y="850960"/>
            <a:chExt cx="9841759" cy="50086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722A47-F671-A033-AD81-8512A3C01A41}"/>
                </a:ext>
              </a:extLst>
            </p:cNvPr>
            <p:cNvSpPr txBox="1"/>
            <p:nvPr/>
          </p:nvSpPr>
          <p:spPr>
            <a:xfrm>
              <a:off x="3571616" y="850960"/>
              <a:ext cx="5107259" cy="67038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G" sz="1800" dirty="0"/>
                <a:t>Same-day screening, randomisation &amp; PrEP initiation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E57C1E4-21E2-0573-CC56-71EB1CC707E4}"/>
                </a:ext>
              </a:extLst>
            </p:cNvPr>
            <p:cNvSpPr txBox="1"/>
            <p:nvPr/>
          </p:nvSpPr>
          <p:spPr>
            <a:xfrm>
              <a:off x="2045528" y="2393336"/>
              <a:ext cx="3598576" cy="67038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G" sz="1800" dirty="0">
                  <a:solidFill>
                    <a:schemeClr val="bg1"/>
                  </a:solidFill>
                </a:rPr>
                <a:t>Group A: </a:t>
              </a:r>
              <a:r>
                <a:rPr lang="en-UG" dirty="0">
                  <a:solidFill>
                    <a:schemeClr val="bg1"/>
                  </a:solidFill>
                </a:rPr>
                <a:t>oral</a:t>
              </a:r>
              <a:r>
                <a:rPr lang="en-UG" sz="1800" dirty="0">
                  <a:solidFill>
                    <a:schemeClr val="bg1"/>
                  </a:solidFill>
                </a:rPr>
                <a:t> PrEP</a:t>
              </a:r>
            </a:p>
            <a:p>
              <a:pPr algn="ctr"/>
              <a:r>
                <a:rPr lang="en-UG" sz="1800" dirty="0">
                  <a:solidFill>
                    <a:schemeClr val="bg1"/>
                  </a:solidFill>
                </a:rPr>
                <a:t>(n=200)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5DF2DD-F600-794C-4B3F-820A06A9C64F}"/>
                </a:ext>
              </a:extLst>
            </p:cNvPr>
            <p:cNvSpPr txBox="1"/>
            <p:nvPr/>
          </p:nvSpPr>
          <p:spPr>
            <a:xfrm>
              <a:off x="7205545" y="2393336"/>
              <a:ext cx="3598576" cy="670380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G" sz="1800" dirty="0">
                  <a:solidFill>
                    <a:schemeClr val="bg1"/>
                  </a:solidFill>
                </a:rPr>
                <a:t>Group B: CAB-LA</a:t>
              </a:r>
            </a:p>
            <a:p>
              <a:pPr algn="ctr"/>
              <a:r>
                <a:rPr lang="en-UG" sz="1800" dirty="0">
                  <a:solidFill>
                    <a:schemeClr val="bg1"/>
                  </a:solidFill>
                </a:rPr>
                <a:t>(n=200)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F60F43-C75E-E267-43A6-F418D71AF48B}"/>
                </a:ext>
              </a:extLst>
            </p:cNvPr>
            <p:cNvSpPr txBox="1"/>
            <p:nvPr/>
          </p:nvSpPr>
          <p:spPr>
            <a:xfrm>
              <a:off x="2038758" y="3399424"/>
              <a:ext cx="8632221" cy="38307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Uptake and p</a:t>
              </a:r>
              <a:r>
                <a:rPr lang="en-US" sz="1800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ersistence of </a:t>
              </a:r>
              <a:r>
                <a:rPr lang="en-US" sz="1800" dirty="0" err="1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PrEP</a:t>
              </a:r>
              <a:r>
                <a:rPr lang="en-US" sz="1800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 modality (Month 0-9)</a:t>
              </a:r>
              <a:endParaRPr lang="en-US" sz="18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32459D-C9F1-EC86-03BD-EE6AA36ACC15}"/>
                </a:ext>
              </a:extLst>
            </p:cNvPr>
            <p:cNvSpPr txBox="1"/>
            <p:nvPr/>
          </p:nvSpPr>
          <p:spPr>
            <a:xfrm>
              <a:off x="2275150" y="3860816"/>
              <a:ext cx="8159436" cy="383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800" dirty="0">
                  <a:latin typeface="+mn-lt"/>
                  <a:ea typeface="Calibri" pitchFamily="34" charset="-122"/>
                  <a:cs typeface="Calibri" pitchFamily="34" charset="-120"/>
                </a:rPr>
                <a:t>Participants offered choice of a further 9m of CAB-LA or oral </a:t>
              </a:r>
              <a:r>
                <a:rPr lang="en-US" sz="1800" dirty="0" err="1">
                  <a:latin typeface="+mn-lt"/>
                  <a:ea typeface="Calibri" pitchFamily="34" charset="-122"/>
                  <a:cs typeface="Calibri" pitchFamily="34" charset="-120"/>
                </a:rPr>
                <a:t>PrEP</a:t>
              </a:r>
              <a:endParaRPr lang="en-US" sz="1800" dirty="0">
                <a:latin typeface="+mn-lt"/>
                <a:ea typeface="Calibri" pitchFamily="34" charset="-122"/>
                <a:cs typeface="Calibri" pitchFamily="34" charset="-12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C37001B-31FD-C6B7-4E32-5D230E495682}"/>
                </a:ext>
              </a:extLst>
            </p:cNvPr>
            <p:cNvCxnSpPr>
              <a:cxnSpLocks/>
              <a:stCxn id="8" idx="2"/>
              <a:endCxn id="10" idx="0"/>
            </p:cNvCxnSpPr>
            <p:nvPr/>
          </p:nvCxnSpPr>
          <p:spPr>
            <a:xfrm>
              <a:off x="6125246" y="1521340"/>
              <a:ext cx="2879588" cy="8719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F00B1AF-1AF1-C0AB-BA64-20B099707970}"/>
                </a:ext>
              </a:extLst>
            </p:cNvPr>
            <p:cNvCxnSpPr>
              <a:cxnSpLocks/>
              <a:stCxn id="8" idx="2"/>
              <a:endCxn id="9" idx="0"/>
            </p:cNvCxnSpPr>
            <p:nvPr/>
          </p:nvCxnSpPr>
          <p:spPr>
            <a:xfrm flipH="1">
              <a:off x="3844815" y="1521340"/>
              <a:ext cx="2280430" cy="8719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B2E44CD-84CF-EC55-C142-477136B66883}"/>
                </a:ext>
              </a:extLst>
            </p:cNvPr>
            <p:cNvCxnSpPr>
              <a:cxnSpLocks/>
              <a:stCxn id="9" idx="2"/>
              <a:endCxn id="12" idx="0"/>
            </p:cNvCxnSpPr>
            <p:nvPr/>
          </p:nvCxnSpPr>
          <p:spPr>
            <a:xfrm>
              <a:off x="3844815" y="3063716"/>
              <a:ext cx="2510053" cy="3357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8FA130E-A3DD-7FF4-8E83-E39E823A4634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flipH="1">
              <a:off x="6354868" y="3063716"/>
              <a:ext cx="2649965" cy="3357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D9D5EE-0697-C561-672B-04973CBC22EF}"/>
                </a:ext>
              </a:extLst>
            </p:cNvPr>
            <p:cNvSpPr txBox="1"/>
            <p:nvPr/>
          </p:nvSpPr>
          <p:spPr>
            <a:xfrm>
              <a:off x="2783954" y="5371649"/>
              <a:ext cx="7155367" cy="38307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err="1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PrEP</a:t>
              </a:r>
              <a:r>
                <a:rPr lang="en-US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 choice and persistence</a:t>
              </a:r>
              <a:r>
                <a:rPr lang="en-US" sz="1800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 (Month 9–18)</a:t>
              </a:r>
              <a:endParaRPr lang="en-US" sz="18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E840CB-E90D-FB1D-7EA3-480BC4FA45C7}"/>
                </a:ext>
              </a:extLst>
            </p:cNvPr>
            <p:cNvSpPr txBox="1"/>
            <p:nvPr/>
          </p:nvSpPr>
          <p:spPr>
            <a:xfrm>
              <a:off x="962362" y="882571"/>
              <a:ext cx="447881" cy="300226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000000"/>
              </a:solidFill>
            </a:ln>
          </p:spPr>
          <p:txBody>
            <a:bodyPr vert="vert270"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600" dirty="0" err="1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Randomised</a:t>
              </a:r>
              <a:r>
                <a:rPr lang="en-US" sz="1600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 phase</a:t>
              </a:r>
              <a:endParaRPr lang="en-US" sz="16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F1B6A84-3A24-0F20-2C82-35A50F3CD4CD}"/>
                </a:ext>
              </a:extLst>
            </p:cNvPr>
            <p:cNvSpPr txBox="1"/>
            <p:nvPr/>
          </p:nvSpPr>
          <p:spPr>
            <a:xfrm>
              <a:off x="962362" y="4260717"/>
              <a:ext cx="447881" cy="159888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000000"/>
              </a:solidFill>
            </a:ln>
          </p:spPr>
          <p:txBody>
            <a:bodyPr vert="vert270" wrap="square" rtlCol="0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Choice phase </a:t>
              </a:r>
              <a:endParaRPr lang="en-US" sz="1600" dirty="0"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BCB3C8-C9F6-323E-EBE5-AAAFAE88737C}"/>
              </a:ext>
            </a:extLst>
          </p:cNvPr>
          <p:cNvCxnSpPr>
            <a:cxnSpLocks/>
          </p:cNvCxnSpPr>
          <p:nvPr/>
        </p:nvCxnSpPr>
        <p:spPr>
          <a:xfrm>
            <a:off x="1284790" y="4827301"/>
            <a:ext cx="9120851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B6CF36B-5C3A-EB16-A50E-1F07C57B6E28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>
            <a:off x="5630816" y="4361937"/>
            <a:ext cx="0" cy="755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2D7832B-3D14-43AC-EEC3-93C1C23C382D}"/>
              </a:ext>
            </a:extLst>
          </p:cNvPr>
          <p:cNvCxnSpPr>
            <a:stCxn id="13" idx="2"/>
            <a:endCxn id="18" idx="0"/>
          </p:cNvCxnSpPr>
          <p:nvPr/>
        </p:nvCxnSpPr>
        <p:spPr>
          <a:xfrm>
            <a:off x="5630816" y="4806776"/>
            <a:ext cx="6513" cy="1087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36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D59D52-0CB0-1122-4BDC-46B91CEB4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G" sz="4000" dirty="0"/>
              <a:t>Study participants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9A7B3-D010-E399-12F2-B87D447BE81F}"/>
              </a:ext>
            </a:extLst>
          </p:cNvPr>
          <p:cNvSpPr txBox="1">
            <a:spLocks/>
          </p:cNvSpPr>
          <p:nvPr/>
        </p:nvSpPr>
        <p:spPr>
          <a:xfrm>
            <a:off x="423404" y="1860048"/>
            <a:ext cx="4915347" cy="432003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G" sz="2000" b="1" dirty="0">
                <a:solidFill>
                  <a:srgbClr val="000000"/>
                </a:solidFill>
              </a:rPr>
              <a:t>We included  </a:t>
            </a:r>
          </a:p>
          <a:p>
            <a:pPr marL="400050" indent="-28575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Calibri" pitchFamily="34" charset="-120"/>
              </a:rPr>
              <a:t>Adult (≥18 years) individuals assigned male at birth</a:t>
            </a:r>
          </a:p>
          <a:p>
            <a:pPr marL="400050" indent="-285750">
              <a:lnSpc>
                <a:spcPct val="120000"/>
              </a:lnSpc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  <a:ea typeface="Calibri" pitchFamily="34" charset="-122"/>
              <a:cs typeface="Calibri" pitchFamily="34" charset="-120"/>
            </a:endParaRPr>
          </a:p>
          <a:p>
            <a:pPr marL="400050" indent="-28575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Calibri" pitchFamily="34" charset="-120"/>
              </a:rPr>
              <a:t>Tested HIV-negative</a:t>
            </a:r>
          </a:p>
          <a:p>
            <a:pPr marL="114300">
              <a:lnSpc>
                <a:spcPct val="120000"/>
              </a:lnSpc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  <a:ea typeface="Calibri" pitchFamily="34" charset="-122"/>
              <a:cs typeface="Calibri" pitchFamily="34" charset="-120"/>
            </a:endParaRPr>
          </a:p>
          <a:p>
            <a:pPr marL="400050" indent="-28575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Calibri" pitchFamily="34" charset="-120"/>
              </a:rPr>
              <a:t>Willing to provide informed consent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 dirty="0">
              <a:solidFill>
                <a:srgbClr val="000000"/>
              </a:solidFill>
              <a:ea typeface="Calibri" pitchFamily="34" charset="-122"/>
              <a:cs typeface="Calibri" pitchFamily="34" charset="-120"/>
            </a:endParaRPr>
          </a:p>
          <a:p>
            <a:pPr marL="400050" indent="-28575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Calibri" pitchFamily="34" charset="-120"/>
              </a:rPr>
              <a:t>Willing to use </a:t>
            </a:r>
            <a:r>
              <a:rPr lang="en-US" sz="2000" dirty="0" err="1">
                <a:solidFill>
                  <a:srgbClr val="000000"/>
                </a:solidFill>
                <a:ea typeface="Calibri" pitchFamily="34" charset="-122"/>
                <a:cs typeface="Calibri" pitchFamily="34" charset="-120"/>
              </a:rPr>
              <a:t>PrEP</a:t>
            </a:r>
            <a:endParaRPr lang="en-US" sz="2000" dirty="0">
              <a:solidFill>
                <a:srgbClr val="000000"/>
              </a:solidFill>
              <a:ea typeface="Calibri" pitchFamily="34" charset="-122"/>
              <a:cs typeface="Calibri" pitchFamily="34" charset="-120"/>
            </a:endParaRPr>
          </a:p>
          <a:p>
            <a:pPr marL="114300">
              <a:lnSpc>
                <a:spcPct val="120000"/>
              </a:lnSpc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  <a:ea typeface="Calibri" pitchFamily="34" charset="-122"/>
              <a:cs typeface="Calibri" pitchFamily="34" charset="-120"/>
            </a:endParaRPr>
          </a:p>
          <a:p>
            <a:pPr marL="400050" indent="-28575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  <a:ea typeface="Calibri" pitchFamily="34" charset="-122"/>
                <a:cs typeface="Calibri" pitchFamily="34" charset="-120"/>
              </a:rPr>
              <a:t>Had a history of work-related travel in the past 6 months, including ≥1 night away from home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550444F-679D-4E63-B9AD-17D9E857238E}"/>
              </a:ext>
            </a:extLst>
          </p:cNvPr>
          <p:cNvGrpSpPr/>
          <p:nvPr/>
        </p:nvGrpSpPr>
        <p:grpSpPr>
          <a:xfrm>
            <a:off x="5412827" y="2256651"/>
            <a:ext cx="6222123" cy="3999299"/>
            <a:chOff x="6455317" y="1541042"/>
            <a:chExt cx="5067160" cy="424996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C3E82E1-F22E-831E-0F5F-2A7C24403DA4}"/>
                </a:ext>
              </a:extLst>
            </p:cNvPr>
            <p:cNvGrpSpPr/>
            <p:nvPr/>
          </p:nvGrpSpPr>
          <p:grpSpPr>
            <a:xfrm>
              <a:off x="6455317" y="1549400"/>
              <a:ext cx="2387391" cy="3856270"/>
              <a:chOff x="5587272" y="1674340"/>
              <a:chExt cx="4383087" cy="4781550"/>
            </a:xfrm>
          </p:grpSpPr>
          <p:grpSp>
            <p:nvGrpSpPr>
              <p:cNvPr id="13" name="Group 2">
                <a:extLst>
                  <a:ext uri="{FF2B5EF4-FFF2-40B4-BE49-F238E27FC236}">
                    <a16:creationId xmlns:a16="http://schemas.microsoft.com/office/drawing/2014/main" id="{66334DEA-BAE1-029B-2254-6935D8BD0E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49322" y="2682403"/>
                <a:ext cx="977900" cy="1147762"/>
                <a:chOff x="1521" y="1840"/>
                <a:chExt cx="625" cy="682"/>
              </a:xfrm>
            </p:grpSpPr>
            <p:sp>
              <p:nvSpPr>
                <p:cNvPr id="153" name="Freeform 3">
                  <a:extLst>
                    <a:ext uri="{FF2B5EF4-FFF2-40B4-BE49-F238E27FC236}">
                      <a16:creationId xmlns:a16="http://schemas.microsoft.com/office/drawing/2014/main" id="{4F355143-046D-3B65-F8CB-CCAD45B816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1" y="1840"/>
                  <a:ext cx="625" cy="682"/>
                </a:xfrm>
                <a:custGeom>
                  <a:avLst/>
                  <a:gdLst>
                    <a:gd name="T0" fmla="*/ 541 w 625"/>
                    <a:gd name="T1" fmla="*/ 30 h 682"/>
                    <a:gd name="T2" fmla="*/ 157 w 625"/>
                    <a:gd name="T3" fmla="*/ 155 h 682"/>
                    <a:gd name="T4" fmla="*/ 86 w 625"/>
                    <a:gd name="T5" fmla="*/ 274 h 682"/>
                    <a:gd name="T6" fmla="*/ 19 w 625"/>
                    <a:gd name="T7" fmla="*/ 316 h 682"/>
                    <a:gd name="T8" fmla="*/ 32 w 625"/>
                    <a:gd name="T9" fmla="*/ 417 h 682"/>
                    <a:gd name="T10" fmla="*/ 0 w 625"/>
                    <a:gd name="T11" fmla="*/ 476 h 682"/>
                    <a:gd name="T12" fmla="*/ 21 w 625"/>
                    <a:gd name="T13" fmla="*/ 526 h 682"/>
                    <a:gd name="T14" fmla="*/ 52 w 625"/>
                    <a:gd name="T15" fmla="*/ 682 h 682"/>
                    <a:gd name="T16" fmla="*/ 112 w 625"/>
                    <a:gd name="T17" fmla="*/ 682 h 682"/>
                    <a:gd name="T18" fmla="*/ 103 w 625"/>
                    <a:gd name="T19" fmla="*/ 407 h 682"/>
                    <a:gd name="T20" fmla="*/ 153 w 625"/>
                    <a:gd name="T21" fmla="*/ 375 h 682"/>
                    <a:gd name="T22" fmla="*/ 485 w 625"/>
                    <a:gd name="T23" fmla="*/ 377 h 682"/>
                    <a:gd name="T24" fmla="*/ 569 w 625"/>
                    <a:gd name="T25" fmla="*/ 214 h 682"/>
                    <a:gd name="T26" fmla="*/ 625 w 625"/>
                    <a:gd name="T27" fmla="*/ 0 h 682"/>
                    <a:gd name="T28" fmla="*/ 541 w 625"/>
                    <a:gd name="T29" fmla="*/ 30 h 68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25"/>
                    <a:gd name="T46" fmla="*/ 0 h 682"/>
                    <a:gd name="T47" fmla="*/ 625 w 625"/>
                    <a:gd name="T48" fmla="*/ 682 h 68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25" h="682">
                      <a:moveTo>
                        <a:pt x="541" y="30"/>
                      </a:moveTo>
                      <a:lnTo>
                        <a:pt x="157" y="155"/>
                      </a:lnTo>
                      <a:lnTo>
                        <a:pt x="86" y="274"/>
                      </a:lnTo>
                      <a:lnTo>
                        <a:pt x="19" y="316"/>
                      </a:lnTo>
                      <a:lnTo>
                        <a:pt x="32" y="417"/>
                      </a:lnTo>
                      <a:lnTo>
                        <a:pt x="0" y="476"/>
                      </a:lnTo>
                      <a:lnTo>
                        <a:pt x="21" y="526"/>
                      </a:lnTo>
                      <a:lnTo>
                        <a:pt x="52" y="682"/>
                      </a:lnTo>
                      <a:lnTo>
                        <a:pt x="112" y="682"/>
                      </a:lnTo>
                      <a:lnTo>
                        <a:pt x="103" y="407"/>
                      </a:lnTo>
                      <a:lnTo>
                        <a:pt x="153" y="375"/>
                      </a:lnTo>
                      <a:lnTo>
                        <a:pt x="485" y="377"/>
                      </a:lnTo>
                      <a:lnTo>
                        <a:pt x="569" y="214"/>
                      </a:lnTo>
                      <a:lnTo>
                        <a:pt x="625" y="0"/>
                      </a:lnTo>
                      <a:lnTo>
                        <a:pt x="541" y="3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" name="Freeform 4">
                  <a:extLst>
                    <a:ext uri="{FF2B5EF4-FFF2-40B4-BE49-F238E27FC236}">
                      <a16:creationId xmlns:a16="http://schemas.microsoft.com/office/drawing/2014/main" id="{A727F5FF-BBBF-597F-4E43-DF6157D053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1" y="1840"/>
                  <a:ext cx="625" cy="682"/>
                </a:xfrm>
                <a:custGeom>
                  <a:avLst/>
                  <a:gdLst>
                    <a:gd name="T0" fmla="*/ 541 w 625"/>
                    <a:gd name="T1" fmla="*/ 30 h 682"/>
                    <a:gd name="T2" fmla="*/ 157 w 625"/>
                    <a:gd name="T3" fmla="*/ 155 h 682"/>
                    <a:gd name="T4" fmla="*/ 86 w 625"/>
                    <a:gd name="T5" fmla="*/ 274 h 682"/>
                    <a:gd name="T6" fmla="*/ 19 w 625"/>
                    <a:gd name="T7" fmla="*/ 316 h 682"/>
                    <a:gd name="T8" fmla="*/ 32 w 625"/>
                    <a:gd name="T9" fmla="*/ 417 h 682"/>
                    <a:gd name="T10" fmla="*/ 0 w 625"/>
                    <a:gd name="T11" fmla="*/ 476 h 682"/>
                    <a:gd name="T12" fmla="*/ 21 w 625"/>
                    <a:gd name="T13" fmla="*/ 526 h 682"/>
                    <a:gd name="T14" fmla="*/ 52 w 625"/>
                    <a:gd name="T15" fmla="*/ 682 h 682"/>
                    <a:gd name="T16" fmla="*/ 112 w 625"/>
                    <a:gd name="T17" fmla="*/ 682 h 682"/>
                    <a:gd name="T18" fmla="*/ 103 w 625"/>
                    <a:gd name="T19" fmla="*/ 407 h 682"/>
                    <a:gd name="T20" fmla="*/ 153 w 625"/>
                    <a:gd name="T21" fmla="*/ 375 h 682"/>
                    <a:gd name="T22" fmla="*/ 485 w 625"/>
                    <a:gd name="T23" fmla="*/ 377 h 682"/>
                    <a:gd name="T24" fmla="*/ 569 w 625"/>
                    <a:gd name="T25" fmla="*/ 214 h 682"/>
                    <a:gd name="T26" fmla="*/ 625 w 625"/>
                    <a:gd name="T27" fmla="*/ 0 h 682"/>
                    <a:gd name="T28" fmla="*/ 541 w 625"/>
                    <a:gd name="T29" fmla="*/ 30 h 68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25"/>
                    <a:gd name="T46" fmla="*/ 0 h 682"/>
                    <a:gd name="T47" fmla="*/ 625 w 625"/>
                    <a:gd name="T48" fmla="*/ 682 h 68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25" h="682">
                      <a:moveTo>
                        <a:pt x="541" y="30"/>
                      </a:moveTo>
                      <a:lnTo>
                        <a:pt x="157" y="155"/>
                      </a:lnTo>
                      <a:lnTo>
                        <a:pt x="86" y="274"/>
                      </a:lnTo>
                      <a:lnTo>
                        <a:pt x="19" y="316"/>
                      </a:lnTo>
                      <a:lnTo>
                        <a:pt x="32" y="417"/>
                      </a:lnTo>
                      <a:lnTo>
                        <a:pt x="0" y="476"/>
                      </a:lnTo>
                      <a:lnTo>
                        <a:pt x="21" y="526"/>
                      </a:lnTo>
                      <a:lnTo>
                        <a:pt x="52" y="682"/>
                      </a:lnTo>
                      <a:lnTo>
                        <a:pt x="112" y="682"/>
                      </a:lnTo>
                      <a:lnTo>
                        <a:pt x="103" y="407"/>
                      </a:lnTo>
                      <a:lnTo>
                        <a:pt x="153" y="375"/>
                      </a:lnTo>
                      <a:lnTo>
                        <a:pt x="485" y="377"/>
                      </a:lnTo>
                      <a:lnTo>
                        <a:pt x="569" y="214"/>
                      </a:lnTo>
                      <a:lnTo>
                        <a:pt x="625" y="0"/>
                      </a:lnTo>
                      <a:lnTo>
                        <a:pt x="541" y="3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5">
                <a:extLst>
                  <a:ext uri="{FF2B5EF4-FFF2-40B4-BE49-F238E27FC236}">
                    <a16:creationId xmlns:a16="http://schemas.microsoft.com/office/drawing/2014/main" id="{211D2B11-2DB0-E5B2-439D-B3250AE705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85722" y="2549053"/>
                <a:ext cx="1112837" cy="998537"/>
                <a:chOff x="969" y="1761"/>
                <a:chExt cx="711" cy="593"/>
              </a:xfrm>
            </p:grpSpPr>
            <p:sp>
              <p:nvSpPr>
                <p:cNvPr id="151" name="Freeform 6">
                  <a:extLst>
                    <a:ext uri="{FF2B5EF4-FFF2-40B4-BE49-F238E27FC236}">
                      <a16:creationId xmlns:a16="http://schemas.microsoft.com/office/drawing/2014/main" id="{CF4FF4FB-0B48-0333-8B1B-51B560B301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9" y="1761"/>
                  <a:ext cx="711" cy="593"/>
                </a:xfrm>
                <a:custGeom>
                  <a:avLst/>
                  <a:gdLst>
                    <a:gd name="T0" fmla="*/ 296 w 711"/>
                    <a:gd name="T1" fmla="*/ 0 h 593"/>
                    <a:gd name="T2" fmla="*/ 212 w 711"/>
                    <a:gd name="T3" fmla="*/ 67 h 593"/>
                    <a:gd name="T4" fmla="*/ 246 w 711"/>
                    <a:gd name="T5" fmla="*/ 367 h 593"/>
                    <a:gd name="T6" fmla="*/ 0 w 711"/>
                    <a:gd name="T7" fmla="*/ 369 h 593"/>
                    <a:gd name="T8" fmla="*/ 7 w 711"/>
                    <a:gd name="T9" fmla="*/ 478 h 593"/>
                    <a:gd name="T10" fmla="*/ 182 w 711"/>
                    <a:gd name="T11" fmla="*/ 488 h 593"/>
                    <a:gd name="T12" fmla="*/ 197 w 711"/>
                    <a:gd name="T13" fmla="*/ 593 h 593"/>
                    <a:gd name="T14" fmla="*/ 280 w 711"/>
                    <a:gd name="T15" fmla="*/ 593 h 593"/>
                    <a:gd name="T16" fmla="*/ 321 w 711"/>
                    <a:gd name="T17" fmla="*/ 484 h 593"/>
                    <a:gd name="T18" fmla="*/ 386 w 711"/>
                    <a:gd name="T19" fmla="*/ 492 h 593"/>
                    <a:gd name="T20" fmla="*/ 640 w 711"/>
                    <a:gd name="T21" fmla="*/ 359 h 593"/>
                    <a:gd name="T22" fmla="*/ 711 w 711"/>
                    <a:gd name="T23" fmla="*/ 238 h 593"/>
                    <a:gd name="T24" fmla="*/ 296 w 711"/>
                    <a:gd name="T25" fmla="*/ 0 h 59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11"/>
                    <a:gd name="T40" fmla="*/ 0 h 593"/>
                    <a:gd name="T41" fmla="*/ 711 w 711"/>
                    <a:gd name="T42" fmla="*/ 593 h 59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11" h="593">
                      <a:moveTo>
                        <a:pt x="296" y="0"/>
                      </a:moveTo>
                      <a:lnTo>
                        <a:pt x="212" y="67"/>
                      </a:lnTo>
                      <a:lnTo>
                        <a:pt x="246" y="367"/>
                      </a:lnTo>
                      <a:lnTo>
                        <a:pt x="0" y="369"/>
                      </a:lnTo>
                      <a:lnTo>
                        <a:pt x="7" y="478"/>
                      </a:lnTo>
                      <a:lnTo>
                        <a:pt x="182" y="488"/>
                      </a:lnTo>
                      <a:lnTo>
                        <a:pt x="197" y="593"/>
                      </a:lnTo>
                      <a:lnTo>
                        <a:pt x="280" y="593"/>
                      </a:lnTo>
                      <a:lnTo>
                        <a:pt x="321" y="484"/>
                      </a:lnTo>
                      <a:lnTo>
                        <a:pt x="386" y="492"/>
                      </a:lnTo>
                      <a:lnTo>
                        <a:pt x="640" y="359"/>
                      </a:lnTo>
                      <a:lnTo>
                        <a:pt x="711" y="238"/>
                      </a:lnTo>
                      <a:lnTo>
                        <a:pt x="296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" name="Freeform 7">
                  <a:extLst>
                    <a:ext uri="{FF2B5EF4-FFF2-40B4-BE49-F238E27FC236}">
                      <a16:creationId xmlns:a16="http://schemas.microsoft.com/office/drawing/2014/main" id="{8E4D052F-850B-A8D2-BADE-10CEE0AD9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9" y="1761"/>
                  <a:ext cx="711" cy="593"/>
                </a:xfrm>
                <a:custGeom>
                  <a:avLst/>
                  <a:gdLst>
                    <a:gd name="T0" fmla="*/ 296 w 711"/>
                    <a:gd name="T1" fmla="*/ 0 h 593"/>
                    <a:gd name="T2" fmla="*/ 212 w 711"/>
                    <a:gd name="T3" fmla="*/ 67 h 593"/>
                    <a:gd name="T4" fmla="*/ 246 w 711"/>
                    <a:gd name="T5" fmla="*/ 367 h 593"/>
                    <a:gd name="T6" fmla="*/ 0 w 711"/>
                    <a:gd name="T7" fmla="*/ 369 h 593"/>
                    <a:gd name="T8" fmla="*/ 7 w 711"/>
                    <a:gd name="T9" fmla="*/ 478 h 593"/>
                    <a:gd name="T10" fmla="*/ 182 w 711"/>
                    <a:gd name="T11" fmla="*/ 488 h 593"/>
                    <a:gd name="T12" fmla="*/ 197 w 711"/>
                    <a:gd name="T13" fmla="*/ 593 h 593"/>
                    <a:gd name="T14" fmla="*/ 280 w 711"/>
                    <a:gd name="T15" fmla="*/ 593 h 593"/>
                    <a:gd name="T16" fmla="*/ 321 w 711"/>
                    <a:gd name="T17" fmla="*/ 484 h 593"/>
                    <a:gd name="T18" fmla="*/ 386 w 711"/>
                    <a:gd name="T19" fmla="*/ 492 h 593"/>
                    <a:gd name="T20" fmla="*/ 640 w 711"/>
                    <a:gd name="T21" fmla="*/ 359 h 593"/>
                    <a:gd name="T22" fmla="*/ 711 w 711"/>
                    <a:gd name="T23" fmla="*/ 238 h 593"/>
                    <a:gd name="T24" fmla="*/ 296 w 711"/>
                    <a:gd name="T25" fmla="*/ 0 h 59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11"/>
                    <a:gd name="T40" fmla="*/ 0 h 593"/>
                    <a:gd name="T41" fmla="*/ 711 w 711"/>
                    <a:gd name="T42" fmla="*/ 593 h 59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11" h="593">
                      <a:moveTo>
                        <a:pt x="296" y="0"/>
                      </a:moveTo>
                      <a:lnTo>
                        <a:pt x="212" y="67"/>
                      </a:lnTo>
                      <a:lnTo>
                        <a:pt x="246" y="367"/>
                      </a:lnTo>
                      <a:lnTo>
                        <a:pt x="0" y="369"/>
                      </a:lnTo>
                      <a:lnTo>
                        <a:pt x="7" y="478"/>
                      </a:lnTo>
                      <a:lnTo>
                        <a:pt x="182" y="488"/>
                      </a:lnTo>
                      <a:lnTo>
                        <a:pt x="197" y="593"/>
                      </a:lnTo>
                      <a:lnTo>
                        <a:pt x="280" y="593"/>
                      </a:lnTo>
                      <a:lnTo>
                        <a:pt x="321" y="484"/>
                      </a:lnTo>
                      <a:lnTo>
                        <a:pt x="386" y="492"/>
                      </a:lnTo>
                      <a:lnTo>
                        <a:pt x="640" y="359"/>
                      </a:lnTo>
                      <a:lnTo>
                        <a:pt x="711" y="238"/>
                      </a:lnTo>
                      <a:lnTo>
                        <a:pt x="296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8">
                <a:extLst>
                  <a:ext uri="{FF2B5EF4-FFF2-40B4-BE49-F238E27FC236}">
                    <a16:creationId xmlns:a16="http://schemas.microsoft.com/office/drawing/2014/main" id="{00B6C4D9-466E-136D-99D6-32ADC52FC4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22259" y="1677515"/>
                <a:ext cx="504825" cy="647700"/>
                <a:chOff x="1120" y="1243"/>
                <a:chExt cx="323" cy="385"/>
              </a:xfrm>
            </p:grpSpPr>
            <p:sp>
              <p:nvSpPr>
                <p:cNvPr id="149" name="Freeform 9">
                  <a:extLst>
                    <a:ext uri="{FF2B5EF4-FFF2-40B4-BE49-F238E27FC236}">
                      <a16:creationId xmlns:a16="http://schemas.microsoft.com/office/drawing/2014/main" id="{2328D2FE-9D56-6C23-6576-27467DCA45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0" y="1243"/>
                  <a:ext cx="323" cy="385"/>
                </a:xfrm>
                <a:custGeom>
                  <a:avLst/>
                  <a:gdLst>
                    <a:gd name="T0" fmla="*/ 323 w 323"/>
                    <a:gd name="T1" fmla="*/ 0 h 385"/>
                    <a:gd name="T2" fmla="*/ 272 w 323"/>
                    <a:gd name="T3" fmla="*/ 82 h 385"/>
                    <a:gd name="T4" fmla="*/ 52 w 323"/>
                    <a:gd name="T5" fmla="*/ 222 h 385"/>
                    <a:gd name="T6" fmla="*/ 0 w 323"/>
                    <a:gd name="T7" fmla="*/ 363 h 385"/>
                    <a:gd name="T8" fmla="*/ 82 w 323"/>
                    <a:gd name="T9" fmla="*/ 385 h 385"/>
                    <a:gd name="T10" fmla="*/ 89 w 323"/>
                    <a:gd name="T11" fmla="*/ 345 h 385"/>
                    <a:gd name="T12" fmla="*/ 295 w 323"/>
                    <a:gd name="T13" fmla="*/ 201 h 385"/>
                    <a:gd name="T14" fmla="*/ 323 w 323"/>
                    <a:gd name="T15" fmla="*/ 0 h 3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3"/>
                    <a:gd name="T25" fmla="*/ 0 h 385"/>
                    <a:gd name="T26" fmla="*/ 323 w 323"/>
                    <a:gd name="T27" fmla="*/ 385 h 38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3" h="385">
                      <a:moveTo>
                        <a:pt x="323" y="0"/>
                      </a:moveTo>
                      <a:lnTo>
                        <a:pt x="272" y="82"/>
                      </a:lnTo>
                      <a:lnTo>
                        <a:pt x="52" y="222"/>
                      </a:lnTo>
                      <a:lnTo>
                        <a:pt x="0" y="363"/>
                      </a:lnTo>
                      <a:lnTo>
                        <a:pt x="82" y="385"/>
                      </a:lnTo>
                      <a:lnTo>
                        <a:pt x="89" y="345"/>
                      </a:lnTo>
                      <a:lnTo>
                        <a:pt x="295" y="201"/>
                      </a:lnTo>
                      <a:lnTo>
                        <a:pt x="323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" name="Freeform 10">
                  <a:extLst>
                    <a:ext uri="{FF2B5EF4-FFF2-40B4-BE49-F238E27FC236}">
                      <a16:creationId xmlns:a16="http://schemas.microsoft.com/office/drawing/2014/main" id="{C8B67FD4-EF1F-F29D-3AE9-701F6D05B5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0" y="1243"/>
                  <a:ext cx="323" cy="385"/>
                </a:xfrm>
                <a:custGeom>
                  <a:avLst/>
                  <a:gdLst>
                    <a:gd name="T0" fmla="*/ 323 w 323"/>
                    <a:gd name="T1" fmla="*/ 0 h 385"/>
                    <a:gd name="T2" fmla="*/ 272 w 323"/>
                    <a:gd name="T3" fmla="*/ 82 h 385"/>
                    <a:gd name="T4" fmla="*/ 52 w 323"/>
                    <a:gd name="T5" fmla="*/ 222 h 385"/>
                    <a:gd name="T6" fmla="*/ 0 w 323"/>
                    <a:gd name="T7" fmla="*/ 363 h 385"/>
                    <a:gd name="T8" fmla="*/ 82 w 323"/>
                    <a:gd name="T9" fmla="*/ 385 h 385"/>
                    <a:gd name="T10" fmla="*/ 89 w 323"/>
                    <a:gd name="T11" fmla="*/ 345 h 385"/>
                    <a:gd name="T12" fmla="*/ 295 w 323"/>
                    <a:gd name="T13" fmla="*/ 201 h 385"/>
                    <a:gd name="T14" fmla="*/ 323 w 323"/>
                    <a:gd name="T15" fmla="*/ 0 h 3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3"/>
                    <a:gd name="T25" fmla="*/ 0 h 385"/>
                    <a:gd name="T26" fmla="*/ 323 w 323"/>
                    <a:gd name="T27" fmla="*/ 385 h 38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3" h="385">
                      <a:moveTo>
                        <a:pt x="323" y="0"/>
                      </a:moveTo>
                      <a:lnTo>
                        <a:pt x="272" y="82"/>
                      </a:lnTo>
                      <a:lnTo>
                        <a:pt x="52" y="222"/>
                      </a:lnTo>
                      <a:lnTo>
                        <a:pt x="0" y="363"/>
                      </a:lnTo>
                      <a:lnTo>
                        <a:pt x="82" y="385"/>
                      </a:lnTo>
                      <a:lnTo>
                        <a:pt x="89" y="345"/>
                      </a:lnTo>
                      <a:lnTo>
                        <a:pt x="295" y="201"/>
                      </a:lnTo>
                      <a:lnTo>
                        <a:pt x="323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1">
                <a:extLst>
                  <a:ext uri="{FF2B5EF4-FFF2-40B4-BE49-F238E27FC236}">
                    <a16:creationId xmlns:a16="http://schemas.microsoft.com/office/drawing/2014/main" id="{8266DBAA-AC75-DF20-8A47-7CA85EEE15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90459" y="2288703"/>
                <a:ext cx="563563" cy="528637"/>
                <a:chOff x="844" y="1606"/>
                <a:chExt cx="360" cy="314"/>
              </a:xfrm>
            </p:grpSpPr>
            <p:sp>
              <p:nvSpPr>
                <p:cNvPr id="147" name="Freeform 12">
                  <a:extLst>
                    <a:ext uri="{FF2B5EF4-FFF2-40B4-BE49-F238E27FC236}">
                      <a16:creationId xmlns:a16="http://schemas.microsoft.com/office/drawing/2014/main" id="{817760AA-B884-4CD1-DACE-E46A1E8321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4" y="1606"/>
                  <a:ext cx="360" cy="314"/>
                </a:xfrm>
                <a:custGeom>
                  <a:avLst/>
                  <a:gdLst>
                    <a:gd name="T0" fmla="*/ 276 w 360"/>
                    <a:gd name="T1" fmla="*/ 0 h 314"/>
                    <a:gd name="T2" fmla="*/ 360 w 360"/>
                    <a:gd name="T3" fmla="*/ 20 h 314"/>
                    <a:gd name="T4" fmla="*/ 307 w 360"/>
                    <a:gd name="T5" fmla="*/ 78 h 314"/>
                    <a:gd name="T6" fmla="*/ 268 w 360"/>
                    <a:gd name="T7" fmla="*/ 131 h 314"/>
                    <a:gd name="T8" fmla="*/ 192 w 360"/>
                    <a:gd name="T9" fmla="*/ 131 h 314"/>
                    <a:gd name="T10" fmla="*/ 110 w 360"/>
                    <a:gd name="T11" fmla="*/ 314 h 314"/>
                    <a:gd name="T12" fmla="*/ 0 w 360"/>
                    <a:gd name="T13" fmla="*/ 288 h 314"/>
                    <a:gd name="T14" fmla="*/ 106 w 360"/>
                    <a:gd name="T15" fmla="*/ 91 h 314"/>
                    <a:gd name="T16" fmla="*/ 276 w 360"/>
                    <a:gd name="T17" fmla="*/ 0 h 3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0"/>
                    <a:gd name="T28" fmla="*/ 0 h 314"/>
                    <a:gd name="T29" fmla="*/ 360 w 360"/>
                    <a:gd name="T30" fmla="*/ 314 h 31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0" h="314">
                      <a:moveTo>
                        <a:pt x="276" y="0"/>
                      </a:moveTo>
                      <a:lnTo>
                        <a:pt x="360" y="20"/>
                      </a:lnTo>
                      <a:lnTo>
                        <a:pt x="307" y="78"/>
                      </a:lnTo>
                      <a:lnTo>
                        <a:pt x="268" y="131"/>
                      </a:lnTo>
                      <a:lnTo>
                        <a:pt x="192" y="131"/>
                      </a:lnTo>
                      <a:lnTo>
                        <a:pt x="110" y="314"/>
                      </a:lnTo>
                      <a:lnTo>
                        <a:pt x="0" y="288"/>
                      </a:lnTo>
                      <a:lnTo>
                        <a:pt x="106" y="91"/>
                      </a:lnTo>
                      <a:lnTo>
                        <a:pt x="276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" name="Freeform 13">
                  <a:extLst>
                    <a:ext uri="{FF2B5EF4-FFF2-40B4-BE49-F238E27FC236}">
                      <a16:creationId xmlns:a16="http://schemas.microsoft.com/office/drawing/2014/main" id="{681C24EB-BD31-925E-41C1-952AD0B738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4" y="1606"/>
                  <a:ext cx="360" cy="314"/>
                </a:xfrm>
                <a:custGeom>
                  <a:avLst/>
                  <a:gdLst>
                    <a:gd name="T0" fmla="*/ 276 w 360"/>
                    <a:gd name="T1" fmla="*/ 0 h 314"/>
                    <a:gd name="T2" fmla="*/ 360 w 360"/>
                    <a:gd name="T3" fmla="*/ 20 h 314"/>
                    <a:gd name="T4" fmla="*/ 307 w 360"/>
                    <a:gd name="T5" fmla="*/ 78 h 314"/>
                    <a:gd name="T6" fmla="*/ 268 w 360"/>
                    <a:gd name="T7" fmla="*/ 131 h 314"/>
                    <a:gd name="T8" fmla="*/ 192 w 360"/>
                    <a:gd name="T9" fmla="*/ 131 h 314"/>
                    <a:gd name="T10" fmla="*/ 110 w 360"/>
                    <a:gd name="T11" fmla="*/ 314 h 314"/>
                    <a:gd name="T12" fmla="*/ 0 w 360"/>
                    <a:gd name="T13" fmla="*/ 288 h 314"/>
                    <a:gd name="T14" fmla="*/ 106 w 360"/>
                    <a:gd name="T15" fmla="*/ 91 h 314"/>
                    <a:gd name="T16" fmla="*/ 276 w 360"/>
                    <a:gd name="T17" fmla="*/ 0 h 3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0"/>
                    <a:gd name="T28" fmla="*/ 0 h 314"/>
                    <a:gd name="T29" fmla="*/ 360 w 360"/>
                    <a:gd name="T30" fmla="*/ 314 h 31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0" h="314">
                      <a:moveTo>
                        <a:pt x="276" y="0"/>
                      </a:moveTo>
                      <a:lnTo>
                        <a:pt x="360" y="20"/>
                      </a:lnTo>
                      <a:lnTo>
                        <a:pt x="307" y="78"/>
                      </a:lnTo>
                      <a:lnTo>
                        <a:pt x="268" y="131"/>
                      </a:lnTo>
                      <a:lnTo>
                        <a:pt x="192" y="131"/>
                      </a:lnTo>
                      <a:lnTo>
                        <a:pt x="110" y="314"/>
                      </a:lnTo>
                      <a:lnTo>
                        <a:pt x="0" y="288"/>
                      </a:lnTo>
                      <a:lnTo>
                        <a:pt x="106" y="91"/>
                      </a:lnTo>
                      <a:lnTo>
                        <a:pt x="276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4">
                <a:extLst>
                  <a:ext uri="{FF2B5EF4-FFF2-40B4-BE49-F238E27FC236}">
                    <a16:creationId xmlns:a16="http://schemas.microsoft.com/office/drawing/2014/main" id="{9BCFF702-18EC-AF95-6045-E1A4053B3F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70009" y="1788640"/>
                <a:ext cx="266700" cy="439738"/>
                <a:chOff x="1790" y="1309"/>
                <a:chExt cx="170" cy="262"/>
              </a:xfrm>
            </p:grpSpPr>
            <p:sp>
              <p:nvSpPr>
                <p:cNvPr id="145" name="Freeform 15">
                  <a:extLst>
                    <a:ext uri="{FF2B5EF4-FFF2-40B4-BE49-F238E27FC236}">
                      <a16:creationId xmlns:a16="http://schemas.microsoft.com/office/drawing/2014/main" id="{84DAD9C8-939E-0351-A682-31C2FE49CE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0" y="1309"/>
                  <a:ext cx="170" cy="262"/>
                </a:xfrm>
                <a:custGeom>
                  <a:avLst/>
                  <a:gdLst>
                    <a:gd name="T0" fmla="*/ 3 w 170"/>
                    <a:gd name="T1" fmla="*/ 22 h 262"/>
                    <a:gd name="T2" fmla="*/ 151 w 170"/>
                    <a:gd name="T3" fmla="*/ 0 h 262"/>
                    <a:gd name="T4" fmla="*/ 170 w 170"/>
                    <a:gd name="T5" fmla="*/ 162 h 262"/>
                    <a:gd name="T6" fmla="*/ 114 w 170"/>
                    <a:gd name="T7" fmla="*/ 262 h 262"/>
                    <a:gd name="T8" fmla="*/ 28 w 170"/>
                    <a:gd name="T9" fmla="*/ 166 h 262"/>
                    <a:gd name="T10" fmla="*/ 0 w 170"/>
                    <a:gd name="T11" fmla="*/ 139 h 262"/>
                    <a:gd name="T12" fmla="*/ 24 w 170"/>
                    <a:gd name="T13" fmla="*/ 95 h 262"/>
                    <a:gd name="T14" fmla="*/ 3 w 170"/>
                    <a:gd name="T15" fmla="*/ 22 h 26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70"/>
                    <a:gd name="T25" fmla="*/ 0 h 262"/>
                    <a:gd name="T26" fmla="*/ 170 w 170"/>
                    <a:gd name="T27" fmla="*/ 262 h 26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70" h="262">
                      <a:moveTo>
                        <a:pt x="3" y="22"/>
                      </a:moveTo>
                      <a:lnTo>
                        <a:pt x="151" y="0"/>
                      </a:lnTo>
                      <a:lnTo>
                        <a:pt x="170" y="162"/>
                      </a:lnTo>
                      <a:lnTo>
                        <a:pt x="114" y="262"/>
                      </a:lnTo>
                      <a:lnTo>
                        <a:pt x="28" y="166"/>
                      </a:lnTo>
                      <a:lnTo>
                        <a:pt x="0" y="139"/>
                      </a:lnTo>
                      <a:lnTo>
                        <a:pt x="24" y="95"/>
                      </a:lnTo>
                      <a:lnTo>
                        <a:pt x="3" y="22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" name="Freeform 16">
                  <a:extLst>
                    <a:ext uri="{FF2B5EF4-FFF2-40B4-BE49-F238E27FC236}">
                      <a16:creationId xmlns:a16="http://schemas.microsoft.com/office/drawing/2014/main" id="{329A1A0D-C0FD-10E3-F432-0FC6FA24A6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0" y="1309"/>
                  <a:ext cx="170" cy="262"/>
                </a:xfrm>
                <a:custGeom>
                  <a:avLst/>
                  <a:gdLst>
                    <a:gd name="T0" fmla="*/ 3 w 170"/>
                    <a:gd name="T1" fmla="*/ 22 h 262"/>
                    <a:gd name="T2" fmla="*/ 151 w 170"/>
                    <a:gd name="T3" fmla="*/ 0 h 262"/>
                    <a:gd name="T4" fmla="*/ 170 w 170"/>
                    <a:gd name="T5" fmla="*/ 162 h 262"/>
                    <a:gd name="T6" fmla="*/ 114 w 170"/>
                    <a:gd name="T7" fmla="*/ 262 h 262"/>
                    <a:gd name="T8" fmla="*/ 28 w 170"/>
                    <a:gd name="T9" fmla="*/ 166 h 262"/>
                    <a:gd name="T10" fmla="*/ 0 w 170"/>
                    <a:gd name="T11" fmla="*/ 139 h 262"/>
                    <a:gd name="T12" fmla="*/ 24 w 170"/>
                    <a:gd name="T13" fmla="*/ 95 h 262"/>
                    <a:gd name="T14" fmla="*/ 3 w 170"/>
                    <a:gd name="T15" fmla="*/ 22 h 26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70"/>
                    <a:gd name="T25" fmla="*/ 0 h 262"/>
                    <a:gd name="T26" fmla="*/ 170 w 170"/>
                    <a:gd name="T27" fmla="*/ 262 h 26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70" h="262">
                      <a:moveTo>
                        <a:pt x="3" y="22"/>
                      </a:moveTo>
                      <a:lnTo>
                        <a:pt x="151" y="0"/>
                      </a:lnTo>
                      <a:lnTo>
                        <a:pt x="170" y="162"/>
                      </a:lnTo>
                      <a:lnTo>
                        <a:pt x="114" y="262"/>
                      </a:lnTo>
                      <a:lnTo>
                        <a:pt x="28" y="166"/>
                      </a:lnTo>
                      <a:lnTo>
                        <a:pt x="0" y="139"/>
                      </a:lnTo>
                      <a:lnTo>
                        <a:pt x="24" y="95"/>
                      </a:lnTo>
                      <a:lnTo>
                        <a:pt x="3" y="22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CF6CBC7-20F3-BD55-90A7-981E7FFE2A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11084" y="2423640"/>
                <a:ext cx="741363" cy="757238"/>
                <a:chOff x="793" y="1686"/>
                <a:chExt cx="474" cy="450"/>
              </a:xfrm>
            </p:grpSpPr>
            <p:sp>
              <p:nvSpPr>
                <p:cNvPr id="143" name="Freeform 18">
                  <a:extLst>
                    <a:ext uri="{FF2B5EF4-FFF2-40B4-BE49-F238E27FC236}">
                      <a16:creationId xmlns:a16="http://schemas.microsoft.com/office/drawing/2014/main" id="{EB60E419-B852-0877-DDCE-DCA327AD30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3" y="1686"/>
                  <a:ext cx="474" cy="450"/>
                </a:xfrm>
                <a:custGeom>
                  <a:avLst/>
                  <a:gdLst>
                    <a:gd name="T0" fmla="*/ 358 w 474"/>
                    <a:gd name="T1" fmla="*/ 0 h 450"/>
                    <a:gd name="T2" fmla="*/ 474 w 474"/>
                    <a:gd name="T3" fmla="*/ 75 h 450"/>
                    <a:gd name="T4" fmla="*/ 392 w 474"/>
                    <a:gd name="T5" fmla="*/ 140 h 450"/>
                    <a:gd name="T6" fmla="*/ 428 w 474"/>
                    <a:gd name="T7" fmla="*/ 446 h 450"/>
                    <a:gd name="T8" fmla="*/ 177 w 474"/>
                    <a:gd name="T9" fmla="*/ 446 h 450"/>
                    <a:gd name="T10" fmla="*/ 112 w 474"/>
                    <a:gd name="T11" fmla="*/ 416 h 450"/>
                    <a:gd name="T12" fmla="*/ 0 w 474"/>
                    <a:gd name="T13" fmla="*/ 450 h 450"/>
                    <a:gd name="T14" fmla="*/ 49 w 474"/>
                    <a:gd name="T15" fmla="*/ 327 h 450"/>
                    <a:gd name="T16" fmla="*/ 52 w 474"/>
                    <a:gd name="T17" fmla="*/ 208 h 450"/>
                    <a:gd name="T18" fmla="*/ 163 w 474"/>
                    <a:gd name="T19" fmla="*/ 232 h 450"/>
                    <a:gd name="T20" fmla="*/ 243 w 474"/>
                    <a:gd name="T21" fmla="*/ 53 h 450"/>
                    <a:gd name="T22" fmla="*/ 319 w 474"/>
                    <a:gd name="T23" fmla="*/ 53 h 450"/>
                    <a:gd name="T24" fmla="*/ 358 w 474"/>
                    <a:gd name="T25" fmla="*/ 0 h 45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4"/>
                    <a:gd name="T40" fmla="*/ 0 h 450"/>
                    <a:gd name="T41" fmla="*/ 474 w 474"/>
                    <a:gd name="T42" fmla="*/ 450 h 45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4" h="450">
                      <a:moveTo>
                        <a:pt x="358" y="0"/>
                      </a:moveTo>
                      <a:lnTo>
                        <a:pt x="474" y="75"/>
                      </a:lnTo>
                      <a:lnTo>
                        <a:pt x="392" y="140"/>
                      </a:lnTo>
                      <a:lnTo>
                        <a:pt x="428" y="446"/>
                      </a:lnTo>
                      <a:lnTo>
                        <a:pt x="177" y="446"/>
                      </a:lnTo>
                      <a:lnTo>
                        <a:pt x="112" y="416"/>
                      </a:lnTo>
                      <a:lnTo>
                        <a:pt x="0" y="450"/>
                      </a:lnTo>
                      <a:lnTo>
                        <a:pt x="49" y="327"/>
                      </a:lnTo>
                      <a:lnTo>
                        <a:pt x="52" y="208"/>
                      </a:lnTo>
                      <a:lnTo>
                        <a:pt x="163" y="232"/>
                      </a:lnTo>
                      <a:lnTo>
                        <a:pt x="243" y="53"/>
                      </a:lnTo>
                      <a:lnTo>
                        <a:pt x="319" y="53"/>
                      </a:lnTo>
                      <a:lnTo>
                        <a:pt x="358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Freeform 19">
                  <a:extLst>
                    <a:ext uri="{FF2B5EF4-FFF2-40B4-BE49-F238E27FC236}">
                      <a16:creationId xmlns:a16="http://schemas.microsoft.com/office/drawing/2014/main" id="{1E8ABB3E-81FD-4791-B317-07477573F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3" y="1686"/>
                  <a:ext cx="474" cy="450"/>
                </a:xfrm>
                <a:custGeom>
                  <a:avLst/>
                  <a:gdLst>
                    <a:gd name="T0" fmla="*/ 358 w 474"/>
                    <a:gd name="T1" fmla="*/ 0 h 450"/>
                    <a:gd name="T2" fmla="*/ 474 w 474"/>
                    <a:gd name="T3" fmla="*/ 75 h 450"/>
                    <a:gd name="T4" fmla="*/ 392 w 474"/>
                    <a:gd name="T5" fmla="*/ 140 h 450"/>
                    <a:gd name="T6" fmla="*/ 428 w 474"/>
                    <a:gd name="T7" fmla="*/ 446 h 450"/>
                    <a:gd name="T8" fmla="*/ 177 w 474"/>
                    <a:gd name="T9" fmla="*/ 446 h 450"/>
                    <a:gd name="T10" fmla="*/ 112 w 474"/>
                    <a:gd name="T11" fmla="*/ 416 h 450"/>
                    <a:gd name="T12" fmla="*/ 0 w 474"/>
                    <a:gd name="T13" fmla="*/ 450 h 450"/>
                    <a:gd name="T14" fmla="*/ 49 w 474"/>
                    <a:gd name="T15" fmla="*/ 327 h 450"/>
                    <a:gd name="T16" fmla="*/ 52 w 474"/>
                    <a:gd name="T17" fmla="*/ 208 h 450"/>
                    <a:gd name="T18" fmla="*/ 163 w 474"/>
                    <a:gd name="T19" fmla="*/ 232 h 450"/>
                    <a:gd name="T20" fmla="*/ 243 w 474"/>
                    <a:gd name="T21" fmla="*/ 53 h 450"/>
                    <a:gd name="T22" fmla="*/ 319 w 474"/>
                    <a:gd name="T23" fmla="*/ 53 h 450"/>
                    <a:gd name="T24" fmla="*/ 358 w 474"/>
                    <a:gd name="T25" fmla="*/ 0 h 45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4"/>
                    <a:gd name="T40" fmla="*/ 0 h 450"/>
                    <a:gd name="T41" fmla="*/ 474 w 474"/>
                    <a:gd name="T42" fmla="*/ 450 h 45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4" h="450">
                      <a:moveTo>
                        <a:pt x="358" y="0"/>
                      </a:moveTo>
                      <a:lnTo>
                        <a:pt x="474" y="75"/>
                      </a:lnTo>
                      <a:lnTo>
                        <a:pt x="392" y="140"/>
                      </a:lnTo>
                      <a:lnTo>
                        <a:pt x="428" y="446"/>
                      </a:lnTo>
                      <a:lnTo>
                        <a:pt x="177" y="446"/>
                      </a:lnTo>
                      <a:lnTo>
                        <a:pt x="112" y="416"/>
                      </a:lnTo>
                      <a:lnTo>
                        <a:pt x="0" y="450"/>
                      </a:lnTo>
                      <a:lnTo>
                        <a:pt x="49" y="327"/>
                      </a:lnTo>
                      <a:lnTo>
                        <a:pt x="52" y="208"/>
                      </a:lnTo>
                      <a:lnTo>
                        <a:pt x="163" y="232"/>
                      </a:lnTo>
                      <a:lnTo>
                        <a:pt x="243" y="53"/>
                      </a:lnTo>
                      <a:lnTo>
                        <a:pt x="319" y="53"/>
                      </a:lnTo>
                      <a:lnTo>
                        <a:pt x="358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20">
                <a:extLst>
                  <a:ext uri="{FF2B5EF4-FFF2-40B4-BE49-F238E27FC236}">
                    <a16:creationId xmlns:a16="http://schemas.microsoft.com/office/drawing/2014/main" id="{965514BE-BB3D-C74F-8540-B44E8DF932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69884" y="1674340"/>
                <a:ext cx="1423988" cy="1271588"/>
                <a:chOff x="1150" y="1241"/>
                <a:chExt cx="910" cy="756"/>
              </a:xfrm>
            </p:grpSpPr>
            <p:sp>
              <p:nvSpPr>
                <p:cNvPr id="141" name="Freeform 21">
                  <a:extLst>
                    <a:ext uri="{FF2B5EF4-FFF2-40B4-BE49-F238E27FC236}">
                      <a16:creationId xmlns:a16="http://schemas.microsoft.com/office/drawing/2014/main" id="{6BA46A24-62B3-E776-D090-D5CF5066BB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0" y="1241"/>
                  <a:ext cx="910" cy="756"/>
                </a:xfrm>
                <a:custGeom>
                  <a:avLst/>
                  <a:gdLst>
                    <a:gd name="T0" fmla="*/ 293 w 910"/>
                    <a:gd name="T1" fmla="*/ 0 h 756"/>
                    <a:gd name="T2" fmla="*/ 597 w 910"/>
                    <a:gd name="T3" fmla="*/ 96 h 756"/>
                    <a:gd name="T4" fmla="*/ 645 w 910"/>
                    <a:gd name="T5" fmla="*/ 86 h 756"/>
                    <a:gd name="T6" fmla="*/ 664 w 910"/>
                    <a:gd name="T7" fmla="*/ 163 h 756"/>
                    <a:gd name="T8" fmla="*/ 640 w 910"/>
                    <a:gd name="T9" fmla="*/ 205 h 756"/>
                    <a:gd name="T10" fmla="*/ 675 w 910"/>
                    <a:gd name="T11" fmla="*/ 238 h 756"/>
                    <a:gd name="T12" fmla="*/ 759 w 910"/>
                    <a:gd name="T13" fmla="*/ 334 h 756"/>
                    <a:gd name="T14" fmla="*/ 763 w 910"/>
                    <a:gd name="T15" fmla="*/ 423 h 756"/>
                    <a:gd name="T16" fmla="*/ 718 w 910"/>
                    <a:gd name="T17" fmla="*/ 480 h 756"/>
                    <a:gd name="T18" fmla="*/ 910 w 910"/>
                    <a:gd name="T19" fmla="*/ 631 h 756"/>
                    <a:gd name="T20" fmla="*/ 528 w 910"/>
                    <a:gd name="T21" fmla="*/ 756 h 756"/>
                    <a:gd name="T22" fmla="*/ 119 w 910"/>
                    <a:gd name="T23" fmla="*/ 522 h 756"/>
                    <a:gd name="T24" fmla="*/ 0 w 910"/>
                    <a:gd name="T25" fmla="*/ 447 h 756"/>
                    <a:gd name="T26" fmla="*/ 54 w 910"/>
                    <a:gd name="T27" fmla="*/ 387 h 756"/>
                    <a:gd name="T28" fmla="*/ 61 w 910"/>
                    <a:gd name="T29" fmla="*/ 345 h 756"/>
                    <a:gd name="T30" fmla="*/ 265 w 910"/>
                    <a:gd name="T31" fmla="*/ 203 h 756"/>
                    <a:gd name="T32" fmla="*/ 293 w 910"/>
                    <a:gd name="T33" fmla="*/ 0 h 75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910"/>
                    <a:gd name="T52" fmla="*/ 0 h 756"/>
                    <a:gd name="T53" fmla="*/ 910 w 910"/>
                    <a:gd name="T54" fmla="*/ 756 h 75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910" h="756">
                      <a:moveTo>
                        <a:pt x="293" y="0"/>
                      </a:moveTo>
                      <a:lnTo>
                        <a:pt x="597" y="96"/>
                      </a:lnTo>
                      <a:lnTo>
                        <a:pt x="645" y="86"/>
                      </a:lnTo>
                      <a:lnTo>
                        <a:pt x="664" y="163"/>
                      </a:lnTo>
                      <a:lnTo>
                        <a:pt x="640" y="205"/>
                      </a:lnTo>
                      <a:lnTo>
                        <a:pt x="675" y="238"/>
                      </a:lnTo>
                      <a:lnTo>
                        <a:pt x="759" y="334"/>
                      </a:lnTo>
                      <a:lnTo>
                        <a:pt x="763" y="423"/>
                      </a:lnTo>
                      <a:lnTo>
                        <a:pt x="718" y="480"/>
                      </a:lnTo>
                      <a:lnTo>
                        <a:pt x="910" y="631"/>
                      </a:lnTo>
                      <a:lnTo>
                        <a:pt x="528" y="756"/>
                      </a:lnTo>
                      <a:lnTo>
                        <a:pt x="119" y="522"/>
                      </a:lnTo>
                      <a:lnTo>
                        <a:pt x="0" y="447"/>
                      </a:lnTo>
                      <a:lnTo>
                        <a:pt x="54" y="387"/>
                      </a:lnTo>
                      <a:lnTo>
                        <a:pt x="61" y="345"/>
                      </a:lnTo>
                      <a:lnTo>
                        <a:pt x="265" y="20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Freeform 22">
                  <a:extLst>
                    <a:ext uri="{FF2B5EF4-FFF2-40B4-BE49-F238E27FC236}">
                      <a16:creationId xmlns:a16="http://schemas.microsoft.com/office/drawing/2014/main" id="{AE7906A1-B2D3-56B7-C4CA-BBE5A859B0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0" y="1241"/>
                  <a:ext cx="910" cy="756"/>
                </a:xfrm>
                <a:custGeom>
                  <a:avLst/>
                  <a:gdLst>
                    <a:gd name="T0" fmla="*/ 293 w 910"/>
                    <a:gd name="T1" fmla="*/ 0 h 756"/>
                    <a:gd name="T2" fmla="*/ 597 w 910"/>
                    <a:gd name="T3" fmla="*/ 96 h 756"/>
                    <a:gd name="T4" fmla="*/ 645 w 910"/>
                    <a:gd name="T5" fmla="*/ 86 h 756"/>
                    <a:gd name="T6" fmla="*/ 664 w 910"/>
                    <a:gd name="T7" fmla="*/ 163 h 756"/>
                    <a:gd name="T8" fmla="*/ 640 w 910"/>
                    <a:gd name="T9" fmla="*/ 205 h 756"/>
                    <a:gd name="T10" fmla="*/ 675 w 910"/>
                    <a:gd name="T11" fmla="*/ 238 h 756"/>
                    <a:gd name="T12" fmla="*/ 759 w 910"/>
                    <a:gd name="T13" fmla="*/ 334 h 756"/>
                    <a:gd name="T14" fmla="*/ 763 w 910"/>
                    <a:gd name="T15" fmla="*/ 423 h 756"/>
                    <a:gd name="T16" fmla="*/ 718 w 910"/>
                    <a:gd name="T17" fmla="*/ 480 h 756"/>
                    <a:gd name="T18" fmla="*/ 910 w 910"/>
                    <a:gd name="T19" fmla="*/ 631 h 756"/>
                    <a:gd name="T20" fmla="*/ 528 w 910"/>
                    <a:gd name="T21" fmla="*/ 756 h 756"/>
                    <a:gd name="T22" fmla="*/ 119 w 910"/>
                    <a:gd name="T23" fmla="*/ 522 h 756"/>
                    <a:gd name="T24" fmla="*/ 0 w 910"/>
                    <a:gd name="T25" fmla="*/ 447 h 756"/>
                    <a:gd name="T26" fmla="*/ 54 w 910"/>
                    <a:gd name="T27" fmla="*/ 387 h 756"/>
                    <a:gd name="T28" fmla="*/ 61 w 910"/>
                    <a:gd name="T29" fmla="*/ 345 h 756"/>
                    <a:gd name="T30" fmla="*/ 265 w 910"/>
                    <a:gd name="T31" fmla="*/ 203 h 756"/>
                    <a:gd name="T32" fmla="*/ 293 w 910"/>
                    <a:gd name="T33" fmla="*/ 0 h 75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910"/>
                    <a:gd name="T52" fmla="*/ 0 h 756"/>
                    <a:gd name="T53" fmla="*/ 910 w 910"/>
                    <a:gd name="T54" fmla="*/ 756 h 75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910" h="756">
                      <a:moveTo>
                        <a:pt x="293" y="0"/>
                      </a:moveTo>
                      <a:lnTo>
                        <a:pt x="597" y="96"/>
                      </a:lnTo>
                      <a:lnTo>
                        <a:pt x="645" y="86"/>
                      </a:lnTo>
                      <a:lnTo>
                        <a:pt x="664" y="163"/>
                      </a:lnTo>
                      <a:lnTo>
                        <a:pt x="640" y="205"/>
                      </a:lnTo>
                      <a:lnTo>
                        <a:pt x="675" y="238"/>
                      </a:lnTo>
                      <a:lnTo>
                        <a:pt x="759" y="334"/>
                      </a:lnTo>
                      <a:lnTo>
                        <a:pt x="763" y="423"/>
                      </a:lnTo>
                      <a:lnTo>
                        <a:pt x="718" y="480"/>
                      </a:lnTo>
                      <a:lnTo>
                        <a:pt x="910" y="631"/>
                      </a:lnTo>
                      <a:lnTo>
                        <a:pt x="528" y="756"/>
                      </a:lnTo>
                      <a:lnTo>
                        <a:pt x="119" y="522"/>
                      </a:lnTo>
                      <a:lnTo>
                        <a:pt x="0" y="447"/>
                      </a:lnTo>
                      <a:lnTo>
                        <a:pt x="54" y="387"/>
                      </a:lnTo>
                      <a:lnTo>
                        <a:pt x="61" y="345"/>
                      </a:lnTo>
                      <a:lnTo>
                        <a:pt x="265" y="203"/>
                      </a:lnTo>
                      <a:lnTo>
                        <a:pt x="293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23">
                <a:extLst>
                  <a:ext uri="{FF2B5EF4-FFF2-40B4-BE49-F238E27FC236}">
                    <a16:creationId xmlns:a16="http://schemas.microsoft.com/office/drawing/2014/main" id="{65F67AF5-44CC-0EF8-595B-41C134BB41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84309" y="2053753"/>
                <a:ext cx="1062038" cy="912812"/>
                <a:chOff x="1863" y="1467"/>
                <a:chExt cx="679" cy="542"/>
              </a:xfrm>
            </p:grpSpPr>
            <p:sp>
              <p:nvSpPr>
                <p:cNvPr id="139" name="Freeform 24">
                  <a:extLst>
                    <a:ext uri="{FF2B5EF4-FFF2-40B4-BE49-F238E27FC236}">
                      <a16:creationId xmlns:a16="http://schemas.microsoft.com/office/drawing/2014/main" id="{643D296F-8E43-5BD1-1266-2EE6E6E1A8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3" y="1467"/>
                  <a:ext cx="679" cy="542"/>
                </a:xfrm>
                <a:custGeom>
                  <a:avLst/>
                  <a:gdLst>
                    <a:gd name="T0" fmla="*/ 97 w 679"/>
                    <a:gd name="T1" fmla="*/ 0 h 542"/>
                    <a:gd name="T2" fmla="*/ 41 w 679"/>
                    <a:gd name="T3" fmla="*/ 98 h 542"/>
                    <a:gd name="T4" fmla="*/ 46 w 679"/>
                    <a:gd name="T5" fmla="*/ 197 h 542"/>
                    <a:gd name="T6" fmla="*/ 0 w 679"/>
                    <a:gd name="T7" fmla="*/ 256 h 542"/>
                    <a:gd name="T8" fmla="*/ 197 w 679"/>
                    <a:gd name="T9" fmla="*/ 405 h 542"/>
                    <a:gd name="T10" fmla="*/ 279 w 679"/>
                    <a:gd name="T11" fmla="*/ 375 h 542"/>
                    <a:gd name="T12" fmla="*/ 608 w 679"/>
                    <a:gd name="T13" fmla="*/ 542 h 542"/>
                    <a:gd name="T14" fmla="*/ 673 w 679"/>
                    <a:gd name="T15" fmla="*/ 508 h 542"/>
                    <a:gd name="T16" fmla="*/ 679 w 679"/>
                    <a:gd name="T17" fmla="*/ 409 h 542"/>
                    <a:gd name="T18" fmla="*/ 664 w 679"/>
                    <a:gd name="T19" fmla="*/ 80 h 542"/>
                    <a:gd name="T20" fmla="*/ 502 w 679"/>
                    <a:gd name="T21" fmla="*/ 34 h 542"/>
                    <a:gd name="T22" fmla="*/ 425 w 679"/>
                    <a:gd name="T23" fmla="*/ 88 h 542"/>
                    <a:gd name="T24" fmla="*/ 371 w 679"/>
                    <a:gd name="T25" fmla="*/ 157 h 542"/>
                    <a:gd name="T26" fmla="*/ 222 w 679"/>
                    <a:gd name="T27" fmla="*/ 28 h 542"/>
                    <a:gd name="T28" fmla="*/ 97 w 679"/>
                    <a:gd name="T29" fmla="*/ 0 h 5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79"/>
                    <a:gd name="T46" fmla="*/ 0 h 542"/>
                    <a:gd name="T47" fmla="*/ 679 w 679"/>
                    <a:gd name="T48" fmla="*/ 542 h 5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79" h="542">
                      <a:moveTo>
                        <a:pt x="97" y="0"/>
                      </a:moveTo>
                      <a:lnTo>
                        <a:pt x="41" y="98"/>
                      </a:lnTo>
                      <a:lnTo>
                        <a:pt x="46" y="197"/>
                      </a:lnTo>
                      <a:lnTo>
                        <a:pt x="0" y="256"/>
                      </a:lnTo>
                      <a:lnTo>
                        <a:pt x="197" y="405"/>
                      </a:lnTo>
                      <a:lnTo>
                        <a:pt x="279" y="375"/>
                      </a:lnTo>
                      <a:lnTo>
                        <a:pt x="608" y="542"/>
                      </a:lnTo>
                      <a:lnTo>
                        <a:pt x="673" y="508"/>
                      </a:lnTo>
                      <a:lnTo>
                        <a:pt x="679" y="409"/>
                      </a:lnTo>
                      <a:lnTo>
                        <a:pt x="664" y="80"/>
                      </a:lnTo>
                      <a:lnTo>
                        <a:pt x="502" y="34"/>
                      </a:lnTo>
                      <a:lnTo>
                        <a:pt x="425" y="88"/>
                      </a:lnTo>
                      <a:lnTo>
                        <a:pt x="371" y="157"/>
                      </a:lnTo>
                      <a:lnTo>
                        <a:pt x="222" y="28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" name="Freeform 25">
                  <a:extLst>
                    <a:ext uri="{FF2B5EF4-FFF2-40B4-BE49-F238E27FC236}">
                      <a16:creationId xmlns:a16="http://schemas.microsoft.com/office/drawing/2014/main" id="{665CE97E-ED4D-AA19-D6CC-1AA074E872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3" y="1467"/>
                  <a:ext cx="679" cy="542"/>
                </a:xfrm>
                <a:custGeom>
                  <a:avLst/>
                  <a:gdLst>
                    <a:gd name="T0" fmla="*/ 97 w 679"/>
                    <a:gd name="T1" fmla="*/ 0 h 542"/>
                    <a:gd name="T2" fmla="*/ 41 w 679"/>
                    <a:gd name="T3" fmla="*/ 98 h 542"/>
                    <a:gd name="T4" fmla="*/ 46 w 679"/>
                    <a:gd name="T5" fmla="*/ 197 h 542"/>
                    <a:gd name="T6" fmla="*/ 0 w 679"/>
                    <a:gd name="T7" fmla="*/ 256 h 542"/>
                    <a:gd name="T8" fmla="*/ 197 w 679"/>
                    <a:gd name="T9" fmla="*/ 405 h 542"/>
                    <a:gd name="T10" fmla="*/ 279 w 679"/>
                    <a:gd name="T11" fmla="*/ 375 h 542"/>
                    <a:gd name="T12" fmla="*/ 608 w 679"/>
                    <a:gd name="T13" fmla="*/ 542 h 542"/>
                    <a:gd name="T14" fmla="*/ 673 w 679"/>
                    <a:gd name="T15" fmla="*/ 508 h 542"/>
                    <a:gd name="T16" fmla="*/ 679 w 679"/>
                    <a:gd name="T17" fmla="*/ 409 h 542"/>
                    <a:gd name="T18" fmla="*/ 664 w 679"/>
                    <a:gd name="T19" fmla="*/ 80 h 542"/>
                    <a:gd name="T20" fmla="*/ 502 w 679"/>
                    <a:gd name="T21" fmla="*/ 34 h 542"/>
                    <a:gd name="T22" fmla="*/ 425 w 679"/>
                    <a:gd name="T23" fmla="*/ 88 h 542"/>
                    <a:gd name="T24" fmla="*/ 371 w 679"/>
                    <a:gd name="T25" fmla="*/ 157 h 542"/>
                    <a:gd name="T26" fmla="*/ 222 w 679"/>
                    <a:gd name="T27" fmla="*/ 28 h 542"/>
                    <a:gd name="T28" fmla="*/ 97 w 679"/>
                    <a:gd name="T29" fmla="*/ 0 h 5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79"/>
                    <a:gd name="T46" fmla="*/ 0 h 542"/>
                    <a:gd name="T47" fmla="*/ 679 w 679"/>
                    <a:gd name="T48" fmla="*/ 542 h 5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79" h="542">
                      <a:moveTo>
                        <a:pt x="97" y="0"/>
                      </a:moveTo>
                      <a:lnTo>
                        <a:pt x="41" y="98"/>
                      </a:lnTo>
                      <a:lnTo>
                        <a:pt x="46" y="197"/>
                      </a:lnTo>
                      <a:lnTo>
                        <a:pt x="0" y="256"/>
                      </a:lnTo>
                      <a:lnTo>
                        <a:pt x="197" y="405"/>
                      </a:lnTo>
                      <a:lnTo>
                        <a:pt x="279" y="375"/>
                      </a:lnTo>
                      <a:lnTo>
                        <a:pt x="608" y="542"/>
                      </a:lnTo>
                      <a:lnTo>
                        <a:pt x="673" y="508"/>
                      </a:lnTo>
                      <a:lnTo>
                        <a:pt x="679" y="409"/>
                      </a:lnTo>
                      <a:lnTo>
                        <a:pt x="664" y="80"/>
                      </a:lnTo>
                      <a:lnTo>
                        <a:pt x="502" y="34"/>
                      </a:lnTo>
                      <a:lnTo>
                        <a:pt x="425" y="88"/>
                      </a:lnTo>
                      <a:lnTo>
                        <a:pt x="371" y="157"/>
                      </a:lnTo>
                      <a:lnTo>
                        <a:pt x="222" y="28"/>
                      </a:lnTo>
                      <a:lnTo>
                        <a:pt x="97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26">
                <a:extLst>
                  <a:ext uri="{FF2B5EF4-FFF2-40B4-BE49-F238E27FC236}">
                    <a16:creationId xmlns:a16="http://schemas.microsoft.com/office/drawing/2014/main" id="{044231B7-43D7-2947-E30C-5A1D6626EB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13009" y="2182340"/>
                <a:ext cx="676275" cy="569913"/>
                <a:chOff x="2521" y="1543"/>
                <a:chExt cx="431" cy="339"/>
              </a:xfrm>
            </p:grpSpPr>
            <p:sp>
              <p:nvSpPr>
                <p:cNvPr id="137" name="Freeform 27">
                  <a:extLst>
                    <a:ext uri="{FF2B5EF4-FFF2-40B4-BE49-F238E27FC236}">
                      <a16:creationId xmlns:a16="http://schemas.microsoft.com/office/drawing/2014/main" id="{3214825D-5937-14A2-9E98-5686B8A5E9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1" y="1543"/>
                  <a:ext cx="431" cy="339"/>
                </a:xfrm>
                <a:custGeom>
                  <a:avLst/>
                  <a:gdLst>
                    <a:gd name="T0" fmla="*/ 0 w 431"/>
                    <a:gd name="T1" fmla="*/ 0 h 339"/>
                    <a:gd name="T2" fmla="*/ 19 w 431"/>
                    <a:gd name="T3" fmla="*/ 339 h 339"/>
                    <a:gd name="T4" fmla="*/ 431 w 431"/>
                    <a:gd name="T5" fmla="*/ 339 h 339"/>
                    <a:gd name="T6" fmla="*/ 254 w 431"/>
                    <a:gd name="T7" fmla="*/ 145 h 339"/>
                    <a:gd name="T8" fmla="*/ 254 w 431"/>
                    <a:gd name="T9" fmla="*/ 16 h 339"/>
                    <a:gd name="T10" fmla="*/ 168 w 431"/>
                    <a:gd name="T11" fmla="*/ 8 h 339"/>
                    <a:gd name="T12" fmla="*/ 107 w 431"/>
                    <a:gd name="T13" fmla="*/ 26 h 339"/>
                    <a:gd name="T14" fmla="*/ 0 w 431"/>
                    <a:gd name="T15" fmla="*/ 0 h 33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31"/>
                    <a:gd name="T25" fmla="*/ 0 h 339"/>
                    <a:gd name="T26" fmla="*/ 431 w 431"/>
                    <a:gd name="T27" fmla="*/ 339 h 33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31" h="339">
                      <a:moveTo>
                        <a:pt x="0" y="0"/>
                      </a:moveTo>
                      <a:lnTo>
                        <a:pt x="19" y="339"/>
                      </a:lnTo>
                      <a:lnTo>
                        <a:pt x="431" y="339"/>
                      </a:lnTo>
                      <a:lnTo>
                        <a:pt x="254" y="145"/>
                      </a:lnTo>
                      <a:lnTo>
                        <a:pt x="254" y="16"/>
                      </a:lnTo>
                      <a:lnTo>
                        <a:pt x="168" y="8"/>
                      </a:lnTo>
                      <a:lnTo>
                        <a:pt x="107" y="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" name="Freeform 28">
                  <a:extLst>
                    <a:ext uri="{FF2B5EF4-FFF2-40B4-BE49-F238E27FC236}">
                      <a16:creationId xmlns:a16="http://schemas.microsoft.com/office/drawing/2014/main" id="{85ECEC6B-8BB4-0C11-F367-B301535284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1" y="1543"/>
                  <a:ext cx="431" cy="339"/>
                </a:xfrm>
                <a:custGeom>
                  <a:avLst/>
                  <a:gdLst>
                    <a:gd name="T0" fmla="*/ 0 w 431"/>
                    <a:gd name="T1" fmla="*/ 0 h 339"/>
                    <a:gd name="T2" fmla="*/ 19 w 431"/>
                    <a:gd name="T3" fmla="*/ 339 h 339"/>
                    <a:gd name="T4" fmla="*/ 431 w 431"/>
                    <a:gd name="T5" fmla="*/ 339 h 339"/>
                    <a:gd name="T6" fmla="*/ 254 w 431"/>
                    <a:gd name="T7" fmla="*/ 145 h 339"/>
                    <a:gd name="T8" fmla="*/ 254 w 431"/>
                    <a:gd name="T9" fmla="*/ 16 h 339"/>
                    <a:gd name="T10" fmla="*/ 168 w 431"/>
                    <a:gd name="T11" fmla="*/ 8 h 339"/>
                    <a:gd name="T12" fmla="*/ 107 w 431"/>
                    <a:gd name="T13" fmla="*/ 26 h 339"/>
                    <a:gd name="T14" fmla="*/ 0 w 431"/>
                    <a:gd name="T15" fmla="*/ 0 h 33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31"/>
                    <a:gd name="T25" fmla="*/ 0 h 339"/>
                    <a:gd name="T26" fmla="*/ 431 w 431"/>
                    <a:gd name="T27" fmla="*/ 339 h 33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31" h="339">
                      <a:moveTo>
                        <a:pt x="0" y="0"/>
                      </a:moveTo>
                      <a:lnTo>
                        <a:pt x="19" y="339"/>
                      </a:lnTo>
                      <a:lnTo>
                        <a:pt x="431" y="339"/>
                      </a:lnTo>
                      <a:lnTo>
                        <a:pt x="254" y="145"/>
                      </a:lnTo>
                      <a:lnTo>
                        <a:pt x="254" y="16"/>
                      </a:lnTo>
                      <a:lnTo>
                        <a:pt x="168" y="8"/>
                      </a:lnTo>
                      <a:lnTo>
                        <a:pt x="107" y="2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29">
                <a:extLst>
                  <a:ext uri="{FF2B5EF4-FFF2-40B4-BE49-F238E27FC236}">
                    <a16:creationId xmlns:a16="http://schemas.microsoft.com/office/drawing/2014/main" id="{35C8F4F5-4079-0521-6C3F-7CC3FA1891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60597" y="2739553"/>
                <a:ext cx="1073150" cy="1189037"/>
                <a:chOff x="2359" y="1874"/>
                <a:chExt cx="685" cy="706"/>
              </a:xfrm>
            </p:grpSpPr>
            <p:sp>
              <p:nvSpPr>
                <p:cNvPr id="135" name="Freeform 30">
                  <a:extLst>
                    <a:ext uri="{FF2B5EF4-FFF2-40B4-BE49-F238E27FC236}">
                      <a16:creationId xmlns:a16="http://schemas.microsoft.com/office/drawing/2014/main" id="{B6162ABA-D35E-2072-6109-C215BD26C0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1874"/>
                  <a:ext cx="685" cy="706"/>
                </a:xfrm>
                <a:custGeom>
                  <a:avLst/>
                  <a:gdLst>
                    <a:gd name="T0" fmla="*/ 181 w 685"/>
                    <a:gd name="T1" fmla="*/ 0 h 706"/>
                    <a:gd name="T2" fmla="*/ 590 w 685"/>
                    <a:gd name="T3" fmla="*/ 0 h 706"/>
                    <a:gd name="T4" fmla="*/ 685 w 685"/>
                    <a:gd name="T5" fmla="*/ 242 h 706"/>
                    <a:gd name="T6" fmla="*/ 586 w 685"/>
                    <a:gd name="T7" fmla="*/ 490 h 706"/>
                    <a:gd name="T8" fmla="*/ 599 w 685"/>
                    <a:gd name="T9" fmla="*/ 640 h 706"/>
                    <a:gd name="T10" fmla="*/ 547 w 685"/>
                    <a:gd name="T11" fmla="*/ 706 h 706"/>
                    <a:gd name="T12" fmla="*/ 390 w 685"/>
                    <a:gd name="T13" fmla="*/ 706 h 706"/>
                    <a:gd name="T14" fmla="*/ 241 w 685"/>
                    <a:gd name="T15" fmla="*/ 662 h 706"/>
                    <a:gd name="T16" fmla="*/ 174 w 685"/>
                    <a:gd name="T17" fmla="*/ 571 h 706"/>
                    <a:gd name="T18" fmla="*/ 110 w 685"/>
                    <a:gd name="T19" fmla="*/ 565 h 706"/>
                    <a:gd name="T20" fmla="*/ 0 w 685"/>
                    <a:gd name="T21" fmla="*/ 367 h 706"/>
                    <a:gd name="T22" fmla="*/ 34 w 685"/>
                    <a:gd name="T23" fmla="*/ 282 h 706"/>
                    <a:gd name="T24" fmla="*/ 88 w 685"/>
                    <a:gd name="T25" fmla="*/ 264 h 706"/>
                    <a:gd name="T26" fmla="*/ 110 w 685"/>
                    <a:gd name="T27" fmla="*/ 133 h 706"/>
                    <a:gd name="T28" fmla="*/ 174 w 685"/>
                    <a:gd name="T29" fmla="*/ 101 h 706"/>
                    <a:gd name="T30" fmla="*/ 181 w 685"/>
                    <a:gd name="T31" fmla="*/ 0 h 70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85"/>
                    <a:gd name="T49" fmla="*/ 0 h 706"/>
                    <a:gd name="T50" fmla="*/ 685 w 685"/>
                    <a:gd name="T51" fmla="*/ 706 h 70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85" h="706">
                      <a:moveTo>
                        <a:pt x="181" y="0"/>
                      </a:moveTo>
                      <a:lnTo>
                        <a:pt x="590" y="0"/>
                      </a:lnTo>
                      <a:lnTo>
                        <a:pt x="685" y="242"/>
                      </a:lnTo>
                      <a:lnTo>
                        <a:pt x="586" y="490"/>
                      </a:lnTo>
                      <a:lnTo>
                        <a:pt x="599" y="640"/>
                      </a:lnTo>
                      <a:lnTo>
                        <a:pt x="547" y="706"/>
                      </a:lnTo>
                      <a:lnTo>
                        <a:pt x="390" y="706"/>
                      </a:lnTo>
                      <a:lnTo>
                        <a:pt x="241" y="662"/>
                      </a:lnTo>
                      <a:lnTo>
                        <a:pt x="174" y="571"/>
                      </a:lnTo>
                      <a:lnTo>
                        <a:pt x="110" y="565"/>
                      </a:lnTo>
                      <a:lnTo>
                        <a:pt x="0" y="367"/>
                      </a:lnTo>
                      <a:lnTo>
                        <a:pt x="34" y="282"/>
                      </a:lnTo>
                      <a:lnTo>
                        <a:pt x="88" y="264"/>
                      </a:lnTo>
                      <a:lnTo>
                        <a:pt x="110" y="133"/>
                      </a:lnTo>
                      <a:lnTo>
                        <a:pt x="174" y="101"/>
                      </a:lnTo>
                      <a:lnTo>
                        <a:pt x="181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" name="Freeform 31">
                  <a:extLst>
                    <a:ext uri="{FF2B5EF4-FFF2-40B4-BE49-F238E27FC236}">
                      <a16:creationId xmlns:a16="http://schemas.microsoft.com/office/drawing/2014/main" id="{DDFE98CB-38CF-77E1-7CBA-4ED3075DF1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" y="1874"/>
                  <a:ext cx="685" cy="706"/>
                </a:xfrm>
                <a:custGeom>
                  <a:avLst/>
                  <a:gdLst>
                    <a:gd name="T0" fmla="*/ 181 w 685"/>
                    <a:gd name="T1" fmla="*/ 0 h 706"/>
                    <a:gd name="T2" fmla="*/ 590 w 685"/>
                    <a:gd name="T3" fmla="*/ 0 h 706"/>
                    <a:gd name="T4" fmla="*/ 685 w 685"/>
                    <a:gd name="T5" fmla="*/ 242 h 706"/>
                    <a:gd name="T6" fmla="*/ 586 w 685"/>
                    <a:gd name="T7" fmla="*/ 490 h 706"/>
                    <a:gd name="T8" fmla="*/ 599 w 685"/>
                    <a:gd name="T9" fmla="*/ 640 h 706"/>
                    <a:gd name="T10" fmla="*/ 547 w 685"/>
                    <a:gd name="T11" fmla="*/ 706 h 706"/>
                    <a:gd name="T12" fmla="*/ 390 w 685"/>
                    <a:gd name="T13" fmla="*/ 706 h 706"/>
                    <a:gd name="T14" fmla="*/ 241 w 685"/>
                    <a:gd name="T15" fmla="*/ 662 h 706"/>
                    <a:gd name="T16" fmla="*/ 174 w 685"/>
                    <a:gd name="T17" fmla="*/ 571 h 706"/>
                    <a:gd name="T18" fmla="*/ 110 w 685"/>
                    <a:gd name="T19" fmla="*/ 565 h 706"/>
                    <a:gd name="T20" fmla="*/ 0 w 685"/>
                    <a:gd name="T21" fmla="*/ 367 h 706"/>
                    <a:gd name="T22" fmla="*/ 34 w 685"/>
                    <a:gd name="T23" fmla="*/ 282 h 706"/>
                    <a:gd name="T24" fmla="*/ 88 w 685"/>
                    <a:gd name="T25" fmla="*/ 264 h 706"/>
                    <a:gd name="T26" fmla="*/ 110 w 685"/>
                    <a:gd name="T27" fmla="*/ 133 h 706"/>
                    <a:gd name="T28" fmla="*/ 174 w 685"/>
                    <a:gd name="T29" fmla="*/ 101 h 706"/>
                    <a:gd name="T30" fmla="*/ 181 w 685"/>
                    <a:gd name="T31" fmla="*/ 0 h 70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85"/>
                    <a:gd name="T49" fmla="*/ 0 h 706"/>
                    <a:gd name="T50" fmla="*/ 685 w 685"/>
                    <a:gd name="T51" fmla="*/ 706 h 70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85" h="706">
                      <a:moveTo>
                        <a:pt x="181" y="0"/>
                      </a:moveTo>
                      <a:lnTo>
                        <a:pt x="590" y="0"/>
                      </a:lnTo>
                      <a:lnTo>
                        <a:pt x="685" y="242"/>
                      </a:lnTo>
                      <a:lnTo>
                        <a:pt x="586" y="490"/>
                      </a:lnTo>
                      <a:lnTo>
                        <a:pt x="599" y="640"/>
                      </a:lnTo>
                      <a:lnTo>
                        <a:pt x="547" y="706"/>
                      </a:lnTo>
                      <a:lnTo>
                        <a:pt x="390" y="706"/>
                      </a:lnTo>
                      <a:lnTo>
                        <a:pt x="241" y="662"/>
                      </a:lnTo>
                      <a:lnTo>
                        <a:pt x="174" y="571"/>
                      </a:lnTo>
                      <a:lnTo>
                        <a:pt x="110" y="565"/>
                      </a:lnTo>
                      <a:lnTo>
                        <a:pt x="0" y="367"/>
                      </a:lnTo>
                      <a:lnTo>
                        <a:pt x="34" y="282"/>
                      </a:lnTo>
                      <a:lnTo>
                        <a:pt x="88" y="264"/>
                      </a:lnTo>
                      <a:lnTo>
                        <a:pt x="110" y="133"/>
                      </a:lnTo>
                      <a:lnTo>
                        <a:pt x="174" y="101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32">
                <a:extLst>
                  <a:ext uri="{FF2B5EF4-FFF2-40B4-BE49-F238E27FC236}">
                    <a16:creationId xmlns:a16="http://schemas.microsoft.com/office/drawing/2014/main" id="{390F7FC9-089E-19A0-4B8E-161FABAB28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504972" y="2685578"/>
                <a:ext cx="731837" cy="995362"/>
                <a:chOff x="2004" y="1842"/>
                <a:chExt cx="467" cy="591"/>
              </a:xfrm>
            </p:grpSpPr>
            <p:sp>
              <p:nvSpPr>
                <p:cNvPr id="133" name="Freeform 33">
                  <a:extLst>
                    <a:ext uri="{FF2B5EF4-FFF2-40B4-BE49-F238E27FC236}">
                      <a16:creationId xmlns:a16="http://schemas.microsoft.com/office/drawing/2014/main" id="{D4237743-9B5C-FFF9-6770-87BC4EFEB3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4" y="1842"/>
                  <a:ext cx="467" cy="591"/>
                </a:xfrm>
                <a:custGeom>
                  <a:avLst/>
                  <a:gdLst>
                    <a:gd name="T0" fmla="*/ 140 w 467"/>
                    <a:gd name="T1" fmla="*/ 0 h 591"/>
                    <a:gd name="T2" fmla="*/ 467 w 467"/>
                    <a:gd name="T3" fmla="*/ 165 h 591"/>
                    <a:gd name="T4" fmla="*/ 443 w 467"/>
                    <a:gd name="T5" fmla="*/ 298 h 591"/>
                    <a:gd name="T6" fmla="*/ 390 w 467"/>
                    <a:gd name="T7" fmla="*/ 314 h 591"/>
                    <a:gd name="T8" fmla="*/ 359 w 467"/>
                    <a:gd name="T9" fmla="*/ 399 h 591"/>
                    <a:gd name="T10" fmla="*/ 418 w 467"/>
                    <a:gd name="T11" fmla="*/ 504 h 591"/>
                    <a:gd name="T12" fmla="*/ 277 w 467"/>
                    <a:gd name="T13" fmla="*/ 569 h 591"/>
                    <a:gd name="T14" fmla="*/ 122 w 467"/>
                    <a:gd name="T15" fmla="*/ 591 h 591"/>
                    <a:gd name="T16" fmla="*/ 75 w 467"/>
                    <a:gd name="T17" fmla="*/ 561 h 591"/>
                    <a:gd name="T18" fmla="*/ 127 w 467"/>
                    <a:gd name="T19" fmla="*/ 512 h 591"/>
                    <a:gd name="T20" fmla="*/ 90 w 467"/>
                    <a:gd name="T21" fmla="*/ 403 h 591"/>
                    <a:gd name="T22" fmla="*/ 0 w 467"/>
                    <a:gd name="T23" fmla="*/ 377 h 591"/>
                    <a:gd name="T24" fmla="*/ 86 w 467"/>
                    <a:gd name="T25" fmla="*/ 206 h 591"/>
                    <a:gd name="T26" fmla="*/ 140 w 467"/>
                    <a:gd name="T27" fmla="*/ 0 h 5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67"/>
                    <a:gd name="T43" fmla="*/ 0 h 591"/>
                    <a:gd name="T44" fmla="*/ 467 w 467"/>
                    <a:gd name="T45" fmla="*/ 591 h 5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67" h="591">
                      <a:moveTo>
                        <a:pt x="140" y="0"/>
                      </a:moveTo>
                      <a:lnTo>
                        <a:pt x="467" y="165"/>
                      </a:lnTo>
                      <a:lnTo>
                        <a:pt x="443" y="298"/>
                      </a:lnTo>
                      <a:lnTo>
                        <a:pt x="390" y="314"/>
                      </a:lnTo>
                      <a:lnTo>
                        <a:pt x="359" y="399"/>
                      </a:lnTo>
                      <a:lnTo>
                        <a:pt x="418" y="504"/>
                      </a:lnTo>
                      <a:lnTo>
                        <a:pt x="277" y="569"/>
                      </a:lnTo>
                      <a:lnTo>
                        <a:pt x="122" y="591"/>
                      </a:lnTo>
                      <a:lnTo>
                        <a:pt x="75" y="561"/>
                      </a:lnTo>
                      <a:lnTo>
                        <a:pt x="127" y="512"/>
                      </a:lnTo>
                      <a:lnTo>
                        <a:pt x="90" y="403"/>
                      </a:lnTo>
                      <a:lnTo>
                        <a:pt x="0" y="377"/>
                      </a:lnTo>
                      <a:lnTo>
                        <a:pt x="86" y="206"/>
                      </a:lnTo>
                      <a:lnTo>
                        <a:pt x="140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" name="Freeform 34">
                  <a:extLst>
                    <a:ext uri="{FF2B5EF4-FFF2-40B4-BE49-F238E27FC236}">
                      <a16:creationId xmlns:a16="http://schemas.microsoft.com/office/drawing/2014/main" id="{ACDD60D2-11D3-E9C3-C359-B9D1124CEE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4" y="1842"/>
                  <a:ext cx="467" cy="591"/>
                </a:xfrm>
                <a:custGeom>
                  <a:avLst/>
                  <a:gdLst>
                    <a:gd name="T0" fmla="*/ 140 w 467"/>
                    <a:gd name="T1" fmla="*/ 0 h 591"/>
                    <a:gd name="T2" fmla="*/ 467 w 467"/>
                    <a:gd name="T3" fmla="*/ 165 h 591"/>
                    <a:gd name="T4" fmla="*/ 443 w 467"/>
                    <a:gd name="T5" fmla="*/ 298 h 591"/>
                    <a:gd name="T6" fmla="*/ 390 w 467"/>
                    <a:gd name="T7" fmla="*/ 314 h 591"/>
                    <a:gd name="T8" fmla="*/ 359 w 467"/>
                    <a:gd name="T9" fmla="*/ 399 h 591"/>
                    <a:gd name="T10" fmla="*/ 418 w 467"/>
                    <a:gd name="T11" fmla="*/ 504 h 591"/>
                    <a:gd name="T12" fmla="*/ 277 w 467"/>
                    <a:gd name="T13" fmla="*/ 569 h 591"/>
                    <a:gd name="T14" fmla="*/ 122 w 467"/>
                    <a:gd name="T15" fmla="*/ 591 h 591"/>
                    <a:gd name="T16" fmla="*/ 75 w 467"/>
                    <a:gd name="T17" fmla="*/ 561 h 591"/>
                    <a:gd name="T18" fmla="*/ 127 w 467"/>
                    <a:gd name="T19" fmla="*/ 512 h 591"/>
                    <a:gd name="T20" fmla="*/ 90 w 467"/>
                    <a:gd name="T21" fmla="*/ 403 h 591"/>
                    <a:gd name="T22" fmla="*/ 0 w 467"/>
                    <a:gd name="T23" fmla="*/ 377 h 591"/>
                    <a:gd name="T24" fmla="*/ 86 w 467"/>
                    <a:gd name="T25" fmla="*/ 206 h 591"/>
                    <a:gd name="T26" fmla="*/ 140 w 467"/>
                    <a:gd name="T27" fmla="*/ 0 h 5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67"/>
                    <a:gd name="T43" fmla="*/ 0 h 591"/>
                    <a:gd name="T44" fmla="*/ 467 w 467"/>
                    <a:gd name="T45" fmla="*/ 591 h 5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67" h="591">
                      <a:moveTo>
                        <a:pt x="140" y="0"/>
                      </a:moveTo>
                      <a:lnTo>
                        <a:pt x="467" y="165"/>
                      </a:lnTo>
                      <a:lnTo>
                        <a:pt x="443" y="298"/>
                      </a:lnTo>
                      <a:lnTo>
                        <a:pt x="390" y="314"/>
                      </a:lnTo>
                      <a:lnTo>
                        <a:pt x="359" y="399"/>
                      </a:lnTo>
                      <a:lnTo>
                        <a:pt x="418" y="504"/>
                      </a:lnTo>
                      <a:lnTo>
                        <a:pt x="277" y="569"/>
                      </a:lnTo>
                      <a:lnTo>
                        <a:pt x="122" y="591"/>
                      </a:lnTo>
                      <a:lnTo>
                        <a:pt x="75" y="561"/>
                      </a:lnTo>
                      <a:lnTo>
                        <a:pt x="127" y="512"/>
                      </a:lnTo>
                      <a:lnTo>
                        <a:pt x="90" y="403"/>
                      </a:lnTo>
                      <a:lnTo>
                        <a:pt x="0" y="377"/>
                      </a:lnTo>
                      <a:lnTo>
                        <a:pt x="86" y="206"/>
                      </a:lnTo>
                      <a:lnTo>
                        <a:pt x="140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35">
                <a:extLst>
                  <a:ext uri="{FF2B5EF4-FFF2-40B4-BE49-F238E27FC236}">
                    <a16:creationId xmlns:a16="http://schemas.microsoft.com/office/drawing/2014/main" id="{4806B759-2CB5-E991-F30C-1073DC9DA8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87272" y="3120553"/>
                <a:ext cx="309562" cy="233362"/>
                <a:chOff x="778" y="2100"/>
                <a:chExt cx="198" cy="139"/>
              </a:xfrm>
            </p:grpSpPr>
            <p:sp>
              <p:nvSpPr>
                <p:cNvPr id="131" name="Freeform 36">
                  <a:extLst>
                    <a:ext uri="{FF2B5EF4-FFF2-40B4-BE49-F238E27FC236}">
                      <a16:creationId xmlns:a16="http://schemas.microsoft.com/office/drawing/2014/main" id="{23A15894-BDC7-0D90-BC07-56739A2BD3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" y="2100"/>
                  <a:ext cx="198" cy="139"/>
                </a:xfrm>
                <a:custGeom>
                  <a:avLst/>
                  <a:gdLst>
                    <a:gd name="T0" fmla="*/ 15 w 198"/>
                    <a:gd name="T1" fmla="*/ 34 h 139"/>
                    <a:gd name="T2" fmla="*/ 125 w 198"/>
                    <a:gd name="T3" fmla="*/ 0 h 139"/>
                    <a:gd name="T4" fmla="*/ 191 w 198"/>
                    <a:gd name="T5" fmla="*/ 30 h 139"/>
                    <a:gd name="T6" fmla="*/ 198 w 198"/>
                    <a:gd name="T7" fmla="*/ 139 h 139"/>
                    <a:gd name="T8" fmla="*/ 0 w 198"/>
                    <a:gd name="T9" fmla="*/ 127 h 139"/>
                    <a:gd name="T10" fmla="*/ 15 w 198"/>
                    <a:gd name="T11" fmla="*/ 34 h 13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8"/>
                    <a:gd name="T19" fmla="*/ 0 h 139"/>
                    <a:gd name="T20" fmla="*/ 198 w 198"/>
                    <a:gd name="T21" fmla="*/ 139 h 13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8" h="139">
                      <a:moveTo>
                        <a:pt x="15" y="34"/>
                      </a:moveTo>
                      <a:lnTo>
                        <a:pt x="125" y="0"/>
                      </a:lnTo>
                      <a:lnTo>
                        <a:pt x="191" y="30"/>
                      </a:lnTo>
                      <a:lnTo>
                        <a:pt x="198" y="139"/>
                      </a:lnTo>
                      <a:lnTo>
                        <a:pt x="0" y="127"/>
                      </a:lnTo>
                      <a:lnTo>
                        <a:pt x="15" y="34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Freeform 37">
                  <a:extLst>
                    <a:ext uri="{FF2B5EF4-FFF2-40B4-BE49-F238E27FC236}">
                      <a16:creationId xmlns:a16="http://schemas.microsoft.com/office/drawing/2014/main" id="{558DB1C6-3AB2-5778-E3AE-CA089EBA7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" y="2100"/>
                  <a:ext cx="198" cy="139"/>
                </a:xfrm>
                <a:custGeom>
                  <a:avLst/>
                  <a:gdLst>
                    <a:gd name="T0" fmla="*/ 15 w 198"/>
                    <a:gd name="T1" fmla="*/ 34 h 139"/>
                    <a:gd name="T2" fmla="*/ 125 w 198"/>
                    <a:gd name="T3" fmla="*/ 0 h 139"/>
                    <a:gd name="T4" fmla="*/ 191 w 198"/>
                    <a:gd name="T5" fmla="*/ 30 h 139"/>
                    <a:gd name="T6" fmla="*/ 198 w 198"/>
                    <a:gd name="T7" fmla="*/ 139 h 139"/>
                    <a:gd name="T8" fmla="*/ 0 w 198"/>
                    <a:gd name="T9" fmla="*/ 127 h 139"/>
                    <a:gd name="T10" fmla="*/ 15 w 198"/>
                    <a:gd name="T11" fmla="*/ 34 h 13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8"/>
                    <a:gd name="T19" fmla="*/ 0 h 139"/>
                    <a:gd name="T20" fmla="*/ 198 w 198"/>
                    <a:gd name="T21" fmla="*/ 139 h 13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8" h="139">
                      <a:moveTo>
                        <a:pt x="15" y="34"/>
                      </a:moveTo>
                      <a:lnTo>
                        <a:pt x="125" y="0"/>
                      </a:lnTo>
                      <a:lnTo>
                        <a:pt x="191" y="30"/>
                      </a:lnTo>
                      <a:lnTo>
                        <a:pt x="198" y="139"/>
                      </a:lnTo>
                      <a:lnTo>
                        <a:pt x="0" y="127"/>
                      </a:lnTo>
                      <a:lnTo>
                        <a:pt x="15" y="34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38">
                <a:extLst>
                  <a:ext uri="{FF2B5EF4-FFF2-40B4-BE49-F238E27FC236}">
                    <a16:creationId xmlns:a16="http://schemas.microsoft.com/office/drawing/2014/main" id="{FF4E6CEC-5D5B-A0E7-6A5A-58A7F8C15E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87272" y="3333278"/>
                <a:ext cx="309562" cy="123825"/>
                <a:chOff x="778" y="2227"/>
                <a:chExt cx="198" cy="73"/>
              </a:xfrm>
            </p:grpSpPr>
            <p:sp>
              <p:nvSpPr>
                <p:cNvPr id="129" name="Freeform 39">
                  <a:extLst>
                    <a:ext uri="{FF2B5EF4-FFF2-40B4-BE49-F238E27FC236}">
                      <a16:creationId xmlns:a16="http://schemas.microsoft.com/office/drawing/2014/main" id="{63CBDAA6-8CE0-78D2-108F-512BC3F0E2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" y="2227"/>
                  <a:ext cx="198" cy="73"/>
                </a:xfrm>
                <a:custGeom>
                  <a:avLst/>
                  <a:gdLst>
                    <a:gd name="T0" fmla="*/ 0 w 198"/>
                    <a:gd name="T1" fmla="*/ 0 h 73"/>
                    <a:gd name="T2" fmla="*/ 198 w 198"/>
                    <a:gd name="T3" fmla="*/ 12 h 73"/>
                    <a:gd name="T4" fmla="*/ 90 w 198"/>
                    <a:gd name="T5" fmla="*/ 73 h 73"/>
                    <a:gd name="T6" fmla="*/ 0 w 198"/>
                    <a:gd name="T7" fmla="*/ 0 h 7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98"/>
                    <a:gd name="T13" fmla="*/ 0 h 73"/>
                    <a:gd name="T14" fmla="*/ 198 w 198"/>
                    <a:gd name="T15" fmla="*/ 73 h 7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98" h="73">
                      <a:moveTo>
                        <a:pt x="0" y="0"/>
                      </a:moveTo>
                      <a:lnTo>
                        <a:pt x="198" y="12"/>
                      </a:lnTo>
                      <a:lnTo>
                        <a:pt x="90" y="7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Freeform 40">
                  <a:extLst>
                    <a:ext uri="{FF2B5EF4-FFF2-40B4-BE49-F238E27FC236}">
                      <a16:creationId xmlns:a16="http://schemas.microsoft.com/office/drawing/2014/main" id="{3536231A-CE50-4AA5-1794-45149B4AC8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" y="2227"/>
                  <a:ext cx="198" cy="73"/>
                </a:xfrm>
                <a:custGeom>
                  <a:avLst/>
                  <a:gdLst>
                    <a:gd name="T0" fmla="*/ 0 w 198"/>
                    <a:gd name="T1" fmla="*/ 0 h 73"/>
                    <a:gd name="T2" fmla="*/ 198 w 198"/>
                    <a:gd name="T3" fmla="*/ 12 h 73"/>
                    <a:gd name="T4" fmla="*/ 90 w 198"/>
                    <a:gd name="T5" fmla="*/ 73 h 73"/>
                    <a:gd name="T6" fmla="*/ 0 w 198"/>
                    <a:gd name="T7" fmla="*/ 0 h 7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98"/>
                    <a:gd name="T13" fmla="*/ 0 h 73"/>
                    <a:gd name="T14" fmla="*/ 198 w 198"/>
                    <a:gd name="T15" fmla="*/ 73 h 7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98" h="73">
                      <a:moveTo>
                        <a:pt x="0" y="0"/>
                      </a:moveTo>
                      <a:lnTo>
                        <a:pt x="198" y="12"/>
                      </a:lnTo>
                      <a:lnTo>
                        <a:pt x="90" y="7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" name="Group 41">
                <a:extLst>
                  <a:ext uri="{FF2B5EF4-FFF2-40B4-BE49-F238E27FC236}">
                    <a16:creationId xmlns:a16="http://schemas.microsoft.com/office/drawing/2014/main" id="{E2FA5A58-D5F0-AA57-C992-AB5B8D0B7B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26972" y="3350740"/>
                <a:ext cx="469900" cy="369888"/>
                <a:chOff x="868" y="2237"/>
                <a:chExt cx="300" cy="220"/>
              </a:xfrm>
            </p:grpSpPr>
            <p:sp>
              <p:nvSpPr>
                <p:cNvPr id="127" name="Freeform 42">
                  <a:extLst>
                    <a:ext uri="{FF2B5EF4-FFF2-40B4-BE49-F238E27FC236}">
                      <a16:creationId xmlns:a16="http://schemas.microsoft.com/office/drawing/2014/main" id="{D157F267-1616-8458-2AAB-4CB53A8BD2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8" y="2237"/>
                  <a:ext cx="300" cy="220"/>
                </a:xfrm>
                <a:custGeom>
                  <a:avLst/>
                  <a:gdLst>
                    <a:gd name="T0" fmla="*/ 0 w 300"/>
                    <a:gd name="T1" fmla="*/ 61 h 220"/>
                    <a:gd name="T2" fmla="*/ 104 w 300"/>
                    <a:gd name="T3" fmla="*/ 0 h 220"/>
                    <a:gd name="T4" fmla="*/ 283 w 300"/>
                    <a:gd name="T5" fmla="*/ 10 h 220"/>
                    <a:gd name="T6" fmla="*/ 300 w 300"/>
                    <a:gd name="T7" fmla="*/ 121 h 220"/>
                    <a:gd name="T8" fmla="*/ 274 w 300"/>
                    <a:gd name="T9" fmla="*/ 220 h 220"/>
                    <a:gd name="T10" fmla="*/ 190 w 300"/>
                    <a:gd name="T11" fmla="*/ 160 h 220"/>
                    <a:gd name="T12" fmla="*/ 134 w 300"/>
                    <a:gd name="T13" fmla="*/ 101 h 220"/>
                    <a:gd name="T14" fmla="*/ 86 w 300"/>
                    <a:gd name="T15" fmla="*/ 147 h 220"/>
                    <a:gd name="T16" fmla="*/ 0 w 300"/>
                    <a:gd name="T17" fmla="*/ 61 h 2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0"/>
                    <a:gd name="T28" fmla="*/ 0 h 220"/>
                    <a:gd name="T29" fmla="*/ 300 w 300"/>
                    <a:gd name="T30" fmla="*/ 220 h 22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0" h="220">
                      <a:moveTo>
                        <a:pt x="0" y="61"/>
                      </a:moveTo>
                      <a:lnTo>
                        <a:pt x="104" y="0"/>
                      </a:lnTo>
                      <a:lnTo>
                        <a:pt x="283" y="10"/>
                      </a:lnTo>
                      <a:lnTo>
                        <a:pt x="300" y="121"/>
                      </a:lnTo>
                      <a:lnTo>
                        <a:pt x="274" y="220"/>
                      </a:lnTo>
                      <a:lnTo>
                        <a:pt x="190" y="160"/>
                      </a:lnTo>
                      <a:lnTo>
                        <a:pt x="134" y="101"/>
                      </a:lnTo>
                      <a:lnTo>
                        <a:pt x="86" y="147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Freeform 43">
                  <a:extLst>
                    <a:ext uri="{FF2B5EF4-FFF2-40B4-BE49-F238E27FC236}">
                      <a16:creationId xmlns:a16="http://schemas.microsoft.com/office/drawing/2014/main" id="{E33A443F-13F9-EC01-320C-1087A9C354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8" y="2237"/>
                  <a:ext cx="300" cy="220"/>
                </a:xfrm>
                <a:custGeom>
                  <a:avLst/>
                  <a:gdLst>
                    <a:gd name="T0" fmla="*/ 0 w 300"/>
                    <a:gd name="T1" fmla="*/ 61 h 220"/>
                    <a:gd name="T2" fmla="*/ 104 w 300"/>
                    <a:gd name="T3" fmla="*/ 0 h 220"/>
                    <a:gd name="T4" fmla="*/ 283 w 300"/>
                    <a:gd name="T5" fmla="*/ 10 h 220"/>
                    <a:gd name="T6" fmla="*/ 300 w 300"/>
                    <a:gd name="T7" fmla="*/ 121 h 220"/>
                    <a:gd name="T8" fmla="*/ 274 w 300"/>
                    <a:gd name="T9" fmla="*/ 220 h 220"/>
                    <a:gd name="T10" fmla="*/ 190 w 300"/>
                    <a:gd name="T11" fmla="*/ 160 h 220"/>
                    <a:gd name="T12" fmla="*/ 134 w 300"/>
                    <a:gd name="T13" fmla="*/ 101 h 220"/>
                    <a:gd name="T14" fmla="*/ 86 w 300"/>
                    <a:gd name="T15" fmla="*/ 147 h 220"/>
                    <a:gd name="T16" fmla="*/ 0 w 300"/>
                    <a:gd name="T17" fmla="*/ 61 h 2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0"/>
                    <a:gd name="T28" fmla="*/ 0 h 220"/>
                    <a:gd name="T29" fmla="*/ 300 w 300"/>
                    <a:gd name="T30" fmla="*/ 220 h 22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0" h="220">
                      <a:moveTo>
                        <a:pt x="0" y="61"/>
                      </a:moveTo>
                      <a:lnTo>
                        <a:pt x="104" y="0"/>
                      </a:lnTo>
                      <a:lnTo>
                        <a:pt x="283" y="10"/>
                      </a:lnTo>
                      <a:lnTo>
                        <a:pt x="300" y="121"/>
                      </a:lnTo>
                      <a:lnTo>
                        <a:pt x="274" y="220"/>
                      </a:lnTo>
                      <a:lnTo>
                        <a:pt x="190" y="160"/>
                      </a:lnTo>
                      <a:lnTo>
                        <a:pt x="134" y="101"/>
                      </a:lnTo>
                      <a:lnTo>
                        <a:pt x="86" y="147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44">
                <a:extLst>
                  <a:ext uri="{FF2B5EF4-FFF2-40B4-BE49-F238E27FC236}">
                    <a16:creationId xmlns:a16="http://schemas.microsoft.com/office/drawing/2014/main" id="{C6DE644E-91E5-DCEC-8855-D626408E9E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60322" y="3517428"/>
                <a:ext cx="168275" cy="225425"/>
                <a:chOff x="952" y="2336"/>
                <a:chExt cx="108" cy="135"/>
              </a:xfrm>
            </p:grpSpPr>
            <p:sp>
              <p:nvSpPr>
                <p:cNvPr id="125" name="Freeform 45">
                  <a:extLst>
                    <a:ext uri="{FF2B5EF4-FFF2-40B4-BE49-F238E27FC236}">
                      <a16:creationId xmlns:a16="http://schemas.microsoft.com/office/drawing/2014/main" id="{F356785D-E598-38AC-7C85-75774C8C59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" y="2336"/>
                  <a:ext cx="108" cy="135"/>
                </a:xfrm>
                <a:custGeom>
                  <a:avLst/>
                  <a:gdLst>
                    <a:gd name="T0" fmla="*/ 50 w 108"/>
                    <a:gd name="T1" fmla="*/ 0 h 135"/>
                    <a:gd name="T2" fmla="*/ 0 w 108"/>
                    <a:gd name="T3" fmla="*/ 48 h 135"/>
                    <a:gd name="T4" fmla="*/ 82 w 108"/>
                    <a:gd name="T5" fmla="*/ 135 h 135"/>
                    <a:gd name="T6" fmla="*/ 108 w 108"/>
                    <a:gd name="T7" fmla="*/ 58 h 135"/>
                    <a:gd name="T8" fmla="*/ 50 w 108"/>
                    <a:gd name="T9" fmla="*/ 0 h 1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"/>
                    <a:gd name="T16" fmla="*/ 0 h 135"/>
                    <a:gd name="T17" fmla="*/ 108 w 108"/>
                    <a:gd name="T18" fmla="*/ 135 h 1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" h="135">
                      <a:moveTo>
                        <a:pt x="50" y="0"/>
                      </a:moveTo>
                      <a:lnTo>
                        <a:pt x="0" y="48"/>
                      </a:lnTo>
                      <a:lnTo>
                        <a:pt x="82" y="135"/>
                      </a:lnTo>
                      <a:lnTo>
                        <a:pt x="108" y="58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Freeform 46">
                  <a:extLst>
                    <a:ext uri="{FF2B5EF4-FFF2-40B4-BE49-F238E27FC236}">
                      <a16:creationId xmlns:a16="http://schemas.microsoft.com/office/drawing/2014/main" id="{9E8B2B51-F422-F0AD-839A-553A27FA0E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" y="2336"/>
                  <a:ext cx="108" cy="135"/>
                </a:xfrm>
                <a:custGeom>
                  <a:avLst/>
                  <a:gdLst>
                    <a:gd name="T0" fmla="*/ 50 w 108"/>
                    <a:gd name="T1" fmla="*/ 0 h 135"/>
                    <a:gd name="T2" fmla="*/ 0 w 108"/>
                    <a:gd name="T3" fmla="*/ 48 h 135"/>
                    <a:gd name="T4" fmla="*/ 82 w 108"/>
                    <a:gd name="T5" fmla="*/ 135 h 135"/>
                    <a:gd name="T6" fmla="*/ 108 w 108"/>
                    <a:gd name="T7" fmla="*/ 58 h 135"/>
                    <a:gd name="T8" fmla="*/ 50 w 108"/>
                    <a:gd name="T9" fmla="*/ 0 h 1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"/>
                    <a:gd name="T16" fmla="*/ 0 h 135"/>
                    <a:gd name="T17" fmla="*/ 108 w 108"/>
                    <a:gd name="T18" fmla="*/ 135 h 1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" h="135">
                      <a:moveTo>
                        <a:pt x="50" y="0"/>
                      </a:moveTo>
                      <a:lnTo>
                        <a:pt x="0" y="48"/>
                      </a:lnTo>
                      <a:lnTo>
                        <a:pt x="82" y="135"/>
                      </a:lnTo>
                      <a:lnTo>
                        <a:pt x="108" y="58"/>
                      </a:lnTo>
                      <a:lnTo>
                        <a:pt x="50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47">
                <a:extLst>
                  <a:ext uri="{FF2B5EF4-FFF2-40B4-BE49-F238E27FC236}">
                    <a16:creationId xmlns:a16="http://schemas.microsoft.com/office/drawing/2014/main" id="{3D29EB7F-ED0B-C347-9009-66860C3FC5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84147" y="3611090"/>
                <a:ext cx="176212" cy="282575"/>
                <a:chOff x="1032" y="2392"/>
                <a:chExt cx="112" cy="168"/>
              </a:xfrm>
            </p:grpSpPr>
            <p:sp>
              <p:nvSpPr>
                <p:cNvPr id="123" name="Freeform 48">
                  <a:extLst>
                    <a:ext uri="{FF2B5EF4-FFF2-40B4-BE49-F238E27FC236}">
                      <a16:creationId xmlns:a16="http://schemas.microsoft.com/office/drawing/2014/main" id="{629F45F7-7BA7-B07D-F9FB-D53779BF9B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2" y="2392"/>
                  <a:ext cx="112" cy="168"/>
                </a:xfrm>
                <a:custGeom>
                  <a:avLst/>
                  <a:gdLst>
                    <a:gd name="T0" fmla="*/ 24 w 112"/>
                    <a:gd name="T1" fmla="*/ 0 h 168"/>
                    <a:gd name="T2" fmla="*/ 0 w 112"/>
                    <a:gd name="T3" fmla="*/ 79 h 168"/>
                    <a:gd name="T4" fmla="*/ 88 w 112"/>
                    <a:gd name="T5" fmla="*/ 168 h 168"/>
                    <a:gd name="T6" fmla="*/ 112 w 112"/>
                    <a:gd name="T7" fmla="*/ 63 h 168"/>
                    <a:gd name="T8" fmla="*/ 24 w 112"/>
                    <a:gd name="T9" fmla="*/ 0 h 1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2"/>
                    <a:gd name="T16" fmla="*/ 0 h 168"/>
                    <a:gd name="T17" fmla="*/ 112 w 112"/>
                    <a:gd name="T18" fmla="*/ 168 h 1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2" h="168">
                      <a:moveTo>
                        <a:pt x="24" y="0"/>
                      </a:moveTo>
                      <a:lnTo>
                        <a:pt x="0" y="79"/>
                      </a:lnTo>
                      <a:lnTo>
                        <a:pt x="88" y="168"/>
                      </a:lnTo>
                      <a:lnTo>
                        <a:pt x="112" y="63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" name="Freeform 49">
                  <a:extLst>
                    <a:ext uri="{FF2B5EF4-FFF2-40B4-BE49-F238E27FC236}">
                      <a16:creationId xmlns:a16="http://schemas.microsoft.com/office/drawing/2014/main" id="{2F181A8D-8117-1C50-0A0E-13F255B966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2" y="2392"/>
                  <a:ext cx="112" cy="168"/>
                </a:xfrm>
                <a:custGeom>
                  <a:avLst/>
                  <a:gdLst>
                    <a:gd name="T0" fmla="*/ 24 w 112"/>
                    <a:gd name="T1" fmla="*/ 0 h 168"/>
                    <a:gd name="T2" fmla="*/ 0 w 112"/>
                    <a:gd name="T3" fmla="*/ 79 h 168"/>
                    <a:gd name="T4" fmla="*/ 88 w 112"/>
                    <a:gd name="T5" fmla="*/ 168 h 168"/>
                    <a:gd name="T6" fmla="*/ 112 w 112"/>
                    <a:gd name="T7" fmla="*/ 63 h 168"/>
                    <a:gd name="T8" fmla="*/ 24 w 112"/>
                    <a:gd name="T9" fmla="*/ 0 h 1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2"/>
                    <a:gd name="T16" fmla="*/ 0 h 168"/>
                    <a:gd name="T17" fmla="*/ 112 w 112"/>
                    <a:gd name="T18" fmla="*/ 168 h 1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2" h="168">
                      <a:moveTo>
                        <a:pt x="24" y="0"/>
                      </a:moveTo>
                      <a:lnTo>
                        <a:pt x="0" y="79"/>
                      </a:lnTo>
                      <a:lnTo>
                        <a:pt x="88" y="168"/>
                      </a:lnTo>
                      <a:lnTo>
                        <a:pt x="112" y="63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50">
                <a:extLst>
                  <a:ext uri="{FF2B5EF4-FFF2-40B4-BE49-F238E27FC236}">
                    <a16:creationId xmlns:a16="http://schemas.microsoft.com/office/drawing/2014/main" id="{8DA412A6-58A6-C695-DD0A-691DD9679D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19084" y="3544415"/>
                <a:ext cx="371475" cy="349250"/>
                <a:chOff x="1118" y="2352"/>
                <a:chExt cx="237" cy="208"/>
              </a:xfrm>
            </p:grpSpPr>
            <p:sp>
              <p:nvSpPr>
                <p:cNvPr id="121" name="Freeform 51">
                  <a:extLst>
                    <a:ext uri="{FF2B5EF4-FFF2-40B4-BE49-F238E27FC236}">
                      <a16:creationId xmlns:a16="http://schemas.microsoft.com/office/drawing/2014/main" id="{18B104A4-2EE9-E5CA-AE7C-AC16672627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" y="2352"/>
                  <a:ext cx="237" cy="208"/>
                </a:xfrm>
                <a:custGeom>
                  <a:avLst/>
                  <a:gdLst>
                    <a:gd name="T0" fmla="*/ 52 w 237"/>
                    <a:gd name="T1" fmla="*/ 0 h 208"/>
                    <a:gd name="T2" fmla="*/ 129 w 237"/>
                    <a:gd name="T3" fmla="*/ 0 h 208"/>
                    <a:gd name="T4" fmla="*/ 237 w 237"/>
                    <a:gd name="T5" fmla="*/ 77 h 208"/>
                    <a:gd name="T6" fmla="*/ 228 w 237"/>
                    <a:gd name="T7" fmla="*/ 172 h 208"/>
                    <a:gd name="T8" fmla="*/ 82 w 237"/>
                    <a:gd name="T9" fmla="*/ 172 h 208"/>
                    <a:gd name="T10" fmla="*/ 0 w 237"/>
                    <a:gd name="T11" fmla="*/ 208 h 208"/>
                    <a:gd name="T12" fmla="*/ 26 w 237"/>
                    <a:gd name="T13" fmla="*/ 103 h 208"/>
                    <a:gd name="T14" fmla="*/ 52 w 237"/>
                    <a:gd name="T15" fmla="*/ 0 h 20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37"/>
                    <a:gd name="T25" fmla="*/ 0 h 208"/>
                    <a:gd name="T26" fmla="*/ 237 w 237"/>
                    <a:gd name="T27" fmla="*/ 208 h 20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37" h="208">
                      <a:moveTo>
                        <a:pt x="52" y="0"/>
                      </a:moveTo>
                      <a:lnTo>
                        <a:pt x="129" y="0"/>
                      </a:lnTo>
                      <a:lnTo>
                        <a:pt x="237" y="77"/>
                      </a:lnTo>
                      <a:lnTo>
                        <a:pt x="228" y="172"/>
                      </a:lnTo>
                      <a:lnTo>
                        <a:pt x="82" y="172"/>
                      </a:lnTo>
                      <a:lnTo>
                        <a:pt x="0" y="208"/>
                      </a:lnTo>
                      <a:lnTo>
                        <a:pt x="26" y="103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" name="Freeform 52">
                  <a:extLst>
                    <a:ext uri="{FF2B5EF4-FFF2-40B4-BE49-F238E27FC236}">
                      <a16:creationId xmlns:a16="http://schemas.microsoft.com/office/drawing/2014/main" id="{3D624D96-2747-B522-F629-5E6EB23B66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8" y="2352"/>
                  <a:ext cx="237" cy="208"/>
                </a:xfrm>
                <a:custGeom>
                  <a:avLst/>
                  <a:gdLst>
                    <a:gd name="T0" fmla="*/ 52 w 237"/>
                    <a:gd name="T1" fmla="*/ 0 h 208"/>
                    <a:gd name="T2" fmla="*/ 129 w 237"/>
                    <a:gd name="T3" fmla="*/ 0 h 208"/>
                    <a:gd name="T4" fmla="*/ 237 w 237"/>
                    <a:gd name="T5" fmla="*/ 77 h 208"/>
                    <a:gd name="T6" fmla="*/ 228 w 237"/>
                    <a:gd name="T7" fmla="*/ 172 h 208"/>
                    <a:gd name="T8" fmla="*/ 82 w 237"/>
                    <a:gd name="T9" fmla="*/ 172 h 208"/>
                    <a:gd name="T10" fmla="*/ 0 w 237"/>
                    <a:gd name="T11" fmla="*/ 208 h 208"/>
                    <a:gd name="T12" fmla="*/ 26 w 237"/>
                    <a:gd name="T13" fmla="*/ 103 h 208"/>
                    <a:gd name="T14" fmla="*/ 52 w 237"/>
                    <a:gd name="T15" fmla="*/ 0 h 20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37"/>
                    <a:gd name="T25" fmla="*/ 0 h 208"/>
                    <a:gd name="T26" fmla="*/ 237 w 237"/>
                    <a:gd name="T27" fmla="*/ 208 h 20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37" h="208">
                      <a:moveTo>
                        <a:pt x="52" y="0"/>
                      </a:moveTo>
                      <a:lnTo>
                        <a:pt x="129" y="0"/>
                      </a:lnTo>
                      <a:lnTo>
                        <a:pt x="237" y="77"/>
                      </a:lnTo>
                      <a:lnTo>
                        <a:pt x="228" y="172"/>
                      </a:lnTo>
                      <a:lnTo>
                        <a:pt x="82" y="172"/>
                      </a:lnTo>
                      <a:lnTo>
                        <a:pt x="0" y="208"/>
                      </a:lnTo>
                      <a:lnTo>
                        <a:pt x="26" y="103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53">
                <a:extLst>
                  <a:ext uri="{FF2B5EF4-FFF2-40B4-BE49-F238E27FC236}">
                    <a16:creationId xmlns:a16="http://schemas.microsoft.com/office/drawing/2014/main" id="{8C6F8BA2-5B71-3526-356A-88110E0C13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1509" y="3499965"/>
                <a:ext cx="258763" cy="333375"/>
                <a:chOff x="1344" y="2326"/>
                <a:chExt cx="164" cy="198"/>
              </a:xfrm>
            </p:grpSpPr>
            <p:sp>
              <p:nvSpPr>
                <p:cNvPr id="119" name="Freeform 54">
                  <a:extLst>
                    <a:ext uri="{FF2B5EF4-FFF2-40B4-BE49-F238E27FC236}">
                      <a16:creationId xmlns:a16="http://schemas.microsoft.com/office/drawing/2014/main" id="{6939C44C-4A1F-23F0-C765-8260DAC937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4" y="2326"/>
                  <a:ext cx="164" cy="198"/>
                </a:xfrm>
                <a:custGeom>
                  <a:avLst/>
                  <a:gdLst>
                    <a:gd name="T0" fmla="*/ 20 w 164"/>
                    <a:gd name="T1" fmla="*/ 2 h 198"/>
                    <a:gd name="T2" fmla="*/ 136 w 164"/>
                    <a:gd name="T3" fmla="*/ 0 h 198"/>
                    <a:gd name="T4" fmla="*/ 164 w 164"/>
                    <a:gd name="T5" fmla="*/ 198 h 198"/>
                    <a:gd name="T6" fmla="*/ 0 w 164"/>
                    <a:gd name="T7" fmla="*/ 198 h 198"/>
                    <a:gd name="T8" fmla="*/ 20 w 164"/>
                    <a:gd name="T9" fmla="*/ 2 h 19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4"/>
                    <a:gd name="T16" fmla="*/ 0 h 198"/>
                    <a:gd name="T17" fmla="*/ 164 w 164"/>
                    <a:gd name="T18" fmla="*/ 198 h 19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4" h="198">
                      <a:moveTo>
                        <a:pt x="20" y="2"/>
                      </a:moveTo>
                      <a:lnTo>
                        <a:pt x="136" y="0"/>
                      </a:lnTo>
                      <a:lnTo>
                        <a:pt x="164" y="198"/>
                      </a:lnTo>
                      <a:lnTo>
                        <a:pt x="0" y="198"/>
                      </a:lnTo>
                      <a:lnTo>
                        <a:pt x="20" y="2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Freeform 55">
                  <a:extLst>
                    <a:ext uri="{FF2B5EF4-FFF2-40B4-BE49-F238E27FC236}">
                      <a16:creationId xmlns:a16="http://schemas.microsoft.com/office/drawing/2014/main" id="{B215DA72-C9BF-237C-90AE-48A0BC74FF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4" y="2326"/>
                  <a:ext cx="164" cy="198"/>
                </a:xfrm>
                <a:custGeom>
                  <a:avLst/>
                  <a:gdLst>
                    <a:gd name="T0" fmla="*/ 20 w 164"/>
                    <a:gd name="T1" fmla="*/ 2 h 198"/>
                    <a:gd name="T2" fmla="*/ 136 w 164"/>
                    <a:gd name="T3" fmla="*/ 0 h 198"/>
                    <a:gd name="T4" fmla="*/ 164 w 164"/>
                    <a:gd name="T5" fmla="*/ 198 h 198"/>
                    <a:gd name="T6" fmla="*/ 0 w 164"/>
                    <a:gd name="T7" fmla="*/ 198 h 198"/>
                    <a:gd name="T8" fmla="*/ 20 w 164"/>
                    <a:gd name="T9" fmla="*/ 2 h 19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4"/>
                    <a:gd name="T16" fmla="*/ 0 h 198"/>
                    <a:gd name="T17" fmla="*/ 164 w 164"/>
                    <a:gd name="T18" fmla="*/ 198 h 19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4" h="198">
                      <a:moveTo>
                        <a:pt x="20" y="2"/>
                      </a:moveTo>
                      <a:lnTo>
                        <a:pt x="136" y="0"/>
                      </a:lnTo>
                      <a:lnTo>
                        <a:pt x="164" y="198"/>
                      </a:lnTo>
                      <a:lnTo>
                        <a:pt x="0" y="198"/>
                      </a:lnTo>
                      <a:lnTo>
                        <a:pt x="20" y="2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56">
                <a:extLst>
                  <a:ext uri="{FF2B5EF4-FFF2-40B4-BE49-F238E27FC236}">
                    <a16:creationId xmlns:a16="http://schemas.microsoft.com/office/drawing/2014/main" id="{28690B7E-F2EE-E201-FBA4-0F5D78437A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15934" y="3211040"/>
                <a:ext cx="514350" cy="619125"/>
                <a:chOff x="1245" y="2154"/>
                <a:chExt cx="328" cy="368"/>
              </a:xfrm>
            </p:grpSpPr>
            <p:sp>
              <p:nvSpPr>
                <p:cNvPr id="117" name="Freeform 57">
                  <a:extLst>
                    <a:ext uri="{FF2B5EF4-FFF2-40B4-BE49-F238E27FC236}">
                      <a16:creationId xmlns:a16="http://schemas.microsoft.com/office/drawing/2014/main" id="{5A23F291-4A28-0E36-3D4A-4469CC74C2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5" y="2154"/>
                  <a:ext cx="328" cy="368"/>
                </a:xfrm>
                <a:custGeom>
                  <a:avLst/>
                  <a:gdLst>
                    <a:gd name="T0" fmla="*/ 43 w 328"/>
                    <a:gd name="T1" fmla="*/ 91 h 368"/>
                    <a:gd name="T2" fmla="*/ 0 w 328"/>
                    <a:gd name="T3" fmla="*/ 198 h 368"/>
                    <a:gd name="T4" fmla="*/ 106 w 328"/>
                    <a:gd name="T5" fmla="*/ 275 h 368"/>
                    <a:gd name="T6" fmla="*/ 121 w 328"/>
                    <a:gd name="T7" fmla="*/ 176 h 368"/>
                    <a:gd name="T8" fmla="*/ 235 w 328"/>
                    <a:gd name="T9" fmla="*/ 172 h 368"/>
                    <a:gd name="T10" fmla="*/ 261 w 328"/>
                    <a:gd name="T11" fmla="*/ 368 h 368"/>
                    <a:gd name="T12" fmla="*/ 328 w 328"/>
                    <a:gd name="T13" fmla="*/ 368 h 368"/>
                    <a:gd name="T14" fmla="*/ 298 w 328"/>
                    <a:gd name="T15" fmla="*/ 210 h 368"/>
                    <a:gd name="T16" fmla="*/ 276 w 328"/>
                    <a:gd name="T17" fmla="*/ 162 h 368"/>
                    <a:gd name="T18" fmla="*/ 310 w 328"/>
                    <a:gd name="T19" fmla="*/ 142 h 368"/>
                    <a:gd name="T20" fmla="*/ 295 w 328"/>
                    <a:gd name="T21" fmla="*/ 0 h 368"/>
                    <a:gd name="T22" fmla="*/ 114 w 328"/>
                    <a:gd name="T23" fmla="*/ 95 h 368"/>
                    <a:gd name="T24" fmla="*/ 43 w 328"/>
                    <a:gd name="T25" fmla="*/ 91 h 3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28"/>
                    <a:gd name="T40" fmla="*/ 0 h 368"/>
                    <a:gd name="T41" fmla="*/ 328 w 328"/>
                    <a:gd name="T42" fmla="*/ 368 h 3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28" h="368">
                      <a:moveTo>
                        <a:pt x="43" y="91"/>
                      </a:moveTo>
                      <a:lnTo>
                        <a:pt x="0" y="198"/>
                      </a:lnTo>
                      <a:lnTo>
                        <a:pt x="106" y="275"/>
                      </a:lnTo>
                      <a:lnTo>
                        <a:pt x="121" y="176"/>
                      </a:lnTo>
                      <a:lnTo>
                        <a:pt x="235" y="172"/>
                      </a:lnTo>
                      <a:lnTo>
                        <a:pt x="261" y="368"/>
                      </a:lnTo>
                      <a:lnTo>
                        <a:pt x="328" y="368"/>
                      </a:lnTo>
                      <a:lnTo>
                        <a:pt x="298" y="210"/>
                      </a:lnTo>
                      <a:lnTo>
                        <a:pt x="276" y="162"/>
                      </a:lnTo>
                      <a:lnTo>
                        <a:pt x="310" y="142"/>
                      </a:lnTo>
                      <a:lnTo>
                        <a:pt x="295" y="0"/>
                      </a:lnTo>
                      <a:lnTo>
                        <a:pt x="114" y="95"/>
                      </a:lnTo>
                      <a:lnTo>
                        <a:pt x="43" y="91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" name="Freeform 58">
                  <a:extLst>
                    <a:ext uri="{FF2B5EF4-FFF2-40B4-BE49-F238E27FC236}">
                      <a16:creationId xmlns:a16="http://schemas.microsoft.com/office/drawing/2014/main" id="{071177EB-5365-8A68-BDF4-8707230ECB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5" y="2154"/>
                  <a:ext cx="328" cy="368"/>
                </a:xfrm>
                <a:custGeom>
                  <a:avLst/>
                  <a:gdLst>
                    <a:gd name="T0" fmla="*/ 43 w 328"/>
                    <a:gd name="T1" fmla="*/ 91 h 368"/>
                    <a:gd name="T2" fmla="*/ 0 w 328"/>
                    <a:gd name="T3" fmla="*/ 198 h 368"/>
                    <a:gd name="T4" fmla="*/ 106 w 328"/>
                    <a:gd name="T5" fmla="*/ 275 h 368"/>
                    <a:gd name="T6" fmla="*/ 121 w 328"/>
                    <a:gd name="T7" fmla="*/ 176 h 368"/>
                    <a:gd name="T8" fmla="*/ 235 w 328"/>
                    <a:gd name="T9" fmla="*/ 172 h 368"/>
                    <a:gd name="T10" fmla="*/ 261 w 328"/>
                    <a:gd name="T11" fmla="*/ 368 h 368"/>
                    <a:gd name="T12" fmla="*/ 328 w 328"/>
                    <a:gd name="T13" fmla="*/ 368 h 368"/>
                    <a:gd name="T14" fmla="*/ 298 w 328"/>
                    <a:gd name="T15" fmla="*/ 210 h 368"/>
                    <a:gd name="T16" fmla="*/ 276 w 328"/>
                    <a:gd name="T17" fmla="*/ 162 h 368"/>
                    <a:gd name="T18" fmla="*/ 310 w 328"/>
                    <a:gd name="T19" fmla="*/ 142 h 368"/>
                    <a:gd name="T20" fmla="*/ 295 w 328"/>
                    <a:gd name="T21" fmla="*/ 0 h 368"/>
                    <a:gd name="T22" fmla="*/ 114 w 328"/>
                    <a:gd name="T23" fmla="*/ 95 h 368"/>
                    <a:gd name="T24" fmla="*/ 43 w 328"/>
                    <a:gd name="T25" fmla="*/ 91 h 3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28"/>
                    <a:gd name="T40" fmla="*/ 0 h 368"/>
                    <a:gd name="T41" fmla="*/ 328 w 328"/>
                    <a:gd name="T42" fmla="*/ 368 h 3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28" h="368">
                      <a:moveTo>
                        <a:pt x="43" y="91"/>
                      </a:moveTo>
                      <a:lnTo>
                        <a:pt x="0" y="198"/>
                      </a:lnTo>
                      <a:lnTo>
                        <a:pt x="106" y="275"/>
                      </a:lnTo>
                      <a:lnTo>
                        <a:pt x="121" y="176"/>
                      </a:lnTo>
                      <a:lnTo>
                        <a:pt x="235" y="172"/>
                      </a:lnTo>
                      <a:lnTo>
                        <a:pt x="261" y="368"/>
                      </a:lnTo>
                      <a:lnTo>
                        <a:pt x="328" y="368"/>
                      </a:lnTo>
                      <a:lnTo>
                        <a:pt x="298" y="210"/>
                      </a:lnTo>
                      <a:lnTo>
                        <a:pt x="276" y="162"/>
                      </a:lnTo>
                      <a:lnTo>
                        <a:pt x="310" y="142"/>
                      </a:lnTo>
                      <a:lnTo>
                        <a:pt x="295" y="0"/>
                      </a:lnTo>
                      <a:lnTo>
                        <a:pt x="114" y="95"/>
                      </a:lnTo>
                      <a:lnTo>
                        <a:pt x="43" y="91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2" name="Group 59">
                <a:extLst>
                  <a:ext uri="{FF2B5EF4-FFF2-40B4-BE49-F238E27FC236}">
                    <a16:creationId xmlns:a16="http://schemas.microsoft.com/office/drawing/2014/main" id="{02DDA83D-694A-E9B6-829E-1F3AF26702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906484" y="3309465"/>
                <a:ext cx="735013" cy="641350"/>
                <a:chOff x="1622" y="2213"/>
                <a:chExt cx="470" cy="381"/>
              </a:xfrm>
            </p:grpSpPr>
            <p:sp>
              <p:nvSpPr>
                <p:cNvPr id="115" name="Freeform 60">
                  <a:extLst>
                    <a:ext uri="{FF2B5EF4-FFF2-40B4-BE49-F238E27FC236}">
                      <a16:creationId xmlns:a16="http://schemas.microsoft.com/office/drawing/2014/main" id="{B0656781-63EF-5800-536E-970D0F960D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2" y="2213"/>
                  <a:ext cx="470" cy="381"/>
                </a:xfrm>
                <a:custGeom>
                  <a:avLst/>
                  <a:gdLst>
                    <a:gd name="T0" fmla="*/ 52 w 470"/>
                    <a:gd name="T1" fmla="*/ 0 h 381"/>
                    <a:gd name="T2" fmla="*/ 0 w 470"/>
                    <a:gd name="T3" fmla="*/ 34 h 381"/>
                    <a:gd name="T4" fmla="*/ 7 w 470"/>
                    <a:gd name="T5" fmla="*/ 309 h 381"/>
                    <a:gd name="T6" fmla="*/ 226 w 470"/>
                    <a:gd name="T7" fmla="*/ 381 h 381"/>
                    <a:gd name="T8" fmla="*/ 248 w 470"/>
                    <a:gd name="T9" fmla="*/ 254 h 381"/>
                    <a:gd name="T10" fmla="*/ 399 w 470"/>
                    <a:gd name="T11" fmla="*/ 188 h 381"/>
                    <a:gd name="T12" fmla="*/ 470 w 470"/>
                    <a:gd name="T13" fmla="*/ 28 h 381"/>
                    <a:gd name="T14" fmla="*/ 386 w 470"/>
                    <a:gd name="T15" fmla="*/ 2 h 381"/>
                    <a:gd name="T16" fmla="*/ 52 w 470"/>
                    <a:gd name="T17" fmla="*/ 0 h 3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70"/>
                    <a:gd name="T28" fmla="*/ 0 h 381"/>
                    <a:gd name="T29" fmla="*/ 470 w 470"/>
                    <a:gd name="T30" fmla="*/ 381 h 3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70" h="381">
                      <a:moveTo>
                        <a:pt x="52" y="0"/>
                      </a:moveTo>
                      <a:lnTo>
                        <a:pt x="0" y="34"/>
                      </a:lnTo>
                      <a:lnTo>
                        <a:pt x="7" y="309"/>
                      </a:lnTo>
                      <a:lnTo>
                        <a:pt x="226" y="381"/>
                      </a:lnTo>
                      <a:lnTo>
                        <a:pt x="248" y="254"/>
                      </a:lnTo>
                      <a:lnTo>
                        <a:pt x="399" y="188"/>
                      </a:lnTo>
                      <a:lnTo>
                        <a:pt x="470" y="28"/>
                      </a:lnTo>
                      <a:lnTo>
                        <a:pt x="386" y="2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" name="Freeform 61">
                  <a:extLst>
                    <a:ext uri="{FF2B5EF4-FFF2-40B4-BE49-F238E27FC236}">
                      <a16:creationId xmlns:a16="http://schemas.microsoft.com/office/drawing/2014/main" id="{FAF12E46-BC01-A8D4-191C-DED262DFA3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2" y="2213"/>
                  <a:ext cx="470" cy="381"/>
                </a:xfrm>
                <a:custGeom>
                  <a:avLst/>
                  <a:gdLst>
                    <a:gd name="T0" fmla="*/ 52 w 470"/>
                    <a:gd name="T1" fmla="*/ 0 h 381"/>
                    <a:gd name="T2" fmla="*/ 0 w 470"/>
                    <a:gd name="T3" fmla="*/ 34 h 381"/>
                    <a:gd name="T4" fmla="*/ 7 w 470"/>
                    <a:gd name="T5" fmla="*/ 309 h 381"/>
                    <a:gd name="T6" fmla="*/ 226 w 470"/>
                    <a:gd name="T7" fmla="*/ 381 h 381"/>
                    <a:gd name="T8" fmla="*/ 248 w 470"/>
                    <a:gd name="T9" fmla="*/ 254 h 381"/>
                    <a:gd name="T10" fmla="*/ 399 w 470"/>
                    <a:gd name="T11" fmla="*/ 188 h 381"/>
                    <a:gd name="T12" fmla="*/ 470 w 470"/>
                    <a:gd name="T13" fmla="*/ 28 h 381"/>
                    <a:gd name="T14" fmla="*/ 386 w 470"/>
                    <a:gd name="T15" fmla="*/ 2 h 381"/>
                    <a:gd name="T16" fmla="*/ 52 w 470"/>
                    <a:gd name="T17" fmla="*/ 0 h 3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70"/>
                    <a:gd name="T28" fmla="*/ 0 h 381"/>
                    <a:gd name="T29" fmla="*/ 470 w 470"/>
                    <a:gd name="T30" fmla="*/ 381 h 3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70" h="381">
                      <a:moveTo>
                        <a:pt x="52" y="0"/>
                      </a:moveTo>
                      <a:lnTo>
                        <a:pt x="0" y="34"/>
                      </a:lnTo>
                      <a:lnTo>
                        <a:pt x="7" y="309"/>
                      </a:lnTo>
                      <a:lnTo>
                        <a:pt x="226" y="381"/>
                      </a:lnTo>
                      <a:lnTo>
                        <a:pt x="248" y="254"/>
                      </a:lnTo>
                      <a:lnTo>
                        <a:pt x="399" y="188"/>
                      </a:lnTo>
                      <a:lnTo>
                        <a:pt x="470" y="28"/>
                      </a:lnTo>
                      <a:lnTo>
                        <a:pt x="386" y="2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3" name="Group 62">
                <a:extLst>
                  <a:ext uri="{FF2B5EF4-FFF2-40B4-BE49-F238E27FC236}">
                    <a16:creationId xmlns:a16="http://schemas.microsoft.com/office/drawing/2014/main" id="{8CAC952C-13F9-8317-4846-5EC7CE2D8C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55734" y="3353915"/>
                <a:ext cx="463550" cy="641350"/>
                <a:chOff x="1844" y="2239"/>
                <a:chExt cx="297" cy="381"/>
              </a:xfrm>
            </p:grpSpPr>
            <p:sp>
              <p:nvSpPr>
                <p:cNvPr id="113" name="Freeform 63">
                  <a:extLst>
                    <a:ext uri="{FF2B5EF4-FFF2-40B4-BE49-F238E27FC236}">
                      <a16:creationId xmlns:a16="http://schemas.microsoft.com/office/drawing/2014/main" id="{9A333DED-7D35-6141-287A-C2B23C9A42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" y="2239"/>
                  <a:ext cx="297" cy="381"/>
                </a:xfrm>
                <a:custGeom>
                  <a:avLst/>
                  <a:gdLst>
                    <a:gd name="T0" fmla="*/ 248 w 297"/>
                    <a:gd name="T1" fmla="*/ 0 h 381"/>
                    <a:gd name="T2" fmla="*/ 175 w 297"/>
                    <a:gd name="T3" fmla="*/ 160 h 381"/>
                    <a:gd name="T4" fmla="*/ 17 w 297"/>
                    <a:gd name="T5" fmla="*/ 228 h 381"/>
                    <a:gd name="T6" fmla="*/ 0 w 297"/>
                    <a:gd name="T7" fmla="*/ 349 h 381"/>
                    <a:gd name="T8" fmla="*/ 4 w 297"/>
                    <a:gd name="T9" fmla="*/ 381 h 381"/>
                    <a:gd name="T10" fmla="*/ 289 w 297"/>
                    <a:gd name="T11" fmla="*/ 351 h 381"/>
                    <a:gd name="T12" fmla="*/ 297 w 297"/>
                    <a:gd name="T13" fmla="*/ 321 h 381"/>
                    <a:gd name="T14" fmla="*/ 272 w 297"/>
                    <a:gd name="T15" fmla="*/ 307 h 381"/>
                    <a:gd name="T16" fmla="*/ 261 w 297"/>
                    <a:gd name="T17" fmla="*/ 248 h 381"/>
                    <a:gd name="T18" fmla="*/ 287 w 297"/>
                    <a:gd name="T19" fmla="*/ 194 h 381"/>
                    <a:gd name="T20" fmla="*/ 239 w 297"/>
                    <a:gd name="T21" fmla="*/ 164 h 381"/>
                    <a:gd name="T22" fmla="*/ 291 w 297"/>
                    <a:gd name="T23" fmla="*/ 113 h 381"/>
                    <a:gd name="T24" fmla="*/ 248 w 297"/>
                    <a:gd name="T25" fmla="*/ 0 h 38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97"/>
                    <a:gd name="T40" fmla="*/ 0 h 381"/>
                    <a:gd name="T41" fmla="*/ 297 w 297"/>
                    <a:gd name="T42" fmla="*/ 381 h 38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97" h="381">
                      <a:moveTo>
                        <a:pt x="248" y="0"/>
                      </a:moveTo>
                      <a:lnTo>
                        <a:pt x="175" y="160"/>
                      </a:lnTo>
                      <a:lnTo>
                        <a:pt x="17" y="228"/>
                      </a:lnTo>
                      <a:lnTo>
                        <a:pt x="0" y="349"/>
                      </a:lnTo>
                      <a:lnTo>
                        <a:pt x="4" y="381"/>
                      </a:lnTo>
                      <a:lnTo>
                        <a:pt x="289" y="351"/>
                      </a:lnTo>
                      <a:lnTo>
                        <a:pt x="297" y="321"/>
                      </a:lnTo>
                      <a:lnTo>
                        <a:pt x="272" y="307"/>
                      </a:lnTo>
                      <a:lnTo>
                        <a:pt x="261" y="248"/>
                      </a:lnTo>
                      <a:lnTo>
                        <a:pt x="287" y="194"/>
                      </a:lnTo>
                      <a:lnTo>
                        <a:pt x="239" y="164"/>
                      </a:lnTo>
                      <a:lnTo>
                        <a:pt x="291" y="113"/>
                      </a:lnTo>
                      <a:lnTo>
                        <a:pt x="248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" name="Freeform 64">
                  <a:extLst>
                    <a:ext uri="{FF2B5EF4-FFF2-40B4-BE49-F238E27FC236}">
                      <a16:creationId xmlns:a16="http://schemas.microsoft.com/office/drawing/2014/main" id="{8270B3E8-3675-8871-4526-FA4EA50340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" y="2239"/>
                  <a:ext cx="297" cy="381"/>
                </a:xfrm>
                <a:custGeom>
                  <a:avLst/>
                  <a:gdLst>
                    <a:gd name="T0" fmla="*/ 248 w 297"/>
                    <a:gd name="T1" fmla="*/ 0 h 381"/>
                    <a:gd name="T2" fmla="*/ 175 w 297"/>
                    <a:gd name="T3" fmla="*/ 160 h 381"/>
                    <a:gd name="T4" fmla="*/ 17 w 297"/>
                    <a:gd name="T5" fmla="*/ 228 h 381"/>
                    <a:gd name="T6" fmla="*/ 0 w 297"/>
                    <a:gd name="T7" fmla="*/ 349 h 381"/>
                    <a:gd name="T8" fmla="*/ 4 w 297"/>
                    <a:gd name="T9" fmla="*/ 381 h 381"/>
                    <a:gd name="T10" fmla="*/ 289 w 297"/>
                    <a:gd name="T11" fmla="*/ 351 h 381"/>
                    <a:gd name="T12" fmla="*/ 297 w 297"/>
                    <a:gd name="T13" fmla="*/ 321 h 381"/>
                    <a:gd name="T14" fmla="*/ 272 w 297"/>
                    <a:gd name="T15" fmla="*/ 307 h 381"/>
                    <a:gd name="T16" fmla="*/ 261 w 297"/>
                    <a:gd name="T17" fmla="*/ 248 h 381"/>
                    <a:gd name="T18" fmla="*/ 287 w 297"/>
                    <a:gd name="T19" fmla="*/ 194 h 381"/>
                    <a:gd name="T20" fmla="*/ 239 w 297"/>
                    <a:gd name="T21" fmla="*/ 164 h 381"/>
                    <a:gd name="T22" fmla="*/ 291 w 297"/>
                    <a:gd name="T23" fmla="*/ 113 h 381"/>
                    <a:gd name="T24" fmla="*/ 248 w 297"/>
                    <a:gd name="T25" fmla="*/ 0 h 38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97"/>
                    <a:gd name="T40" fmla="*/ 0 h 381"/>
                    <a:gd name="T41" fmla="*/ 297 w 297"/>
                    <a:gd name="T42" fmla="*/ 381 h 38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97" h="381">
                      <a:moveTo>
                        <a:pt x="248" y="0"/>
                      </a:moveTo>
                      <a:lnTo>
                        <a:pt x="175" y="160"/>
                      </a:lnTo>
                      <a:lnTo>
                        <a:pt x="17" y="228"/>
                      </a:lnTo>
                      <a:lnTo>
                        <a:pt x="0" y="349"/>
                      </a:lnTo>
                      <a:lnTo>
                        <a:pt x="4" y="381"/>
                      </a:lnTo>
                      <a:lnTo>
                        <a:pt x="289" y="351"/>
                      </a:lnTo>
                      <a:lnTo>
                        <a:pt x="297" y="321"/>
                      </a:lnTo>
                      <a:lnTo>
                        <a:pt x="272" y="307"/>
                      </a:lnTo>
                      <a:lnTo>
                        <a:pt x="261" y="248"/>
                      </a:lnTo>
                      <a:lnTo>
                        <a:pt x="287" y="194"/>
                      </a:lnTo>
                      <a:lnTo>
                        <a:pt x="239" y="164"/>
                      </a:lnTo>
                      <a:lnTo>
                        <a:pt x="291" y="113"/>
                      </a:lnTo>
                      <a:lnTo>
                        <a:pt x="248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4" name="Group 65">
                <a:extLst>
                  <a:ext uri="{FF2B5EF4-FFF2-40B4-BE49-F238E27FC236}">
                    <a16:creationId xmlns:a16="http://schemas.microsoft.com/office/drawing/2014/main" id="{6F526253-7555-2FF2-D8A1-BF8460FF86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57372" y="3530128"/>
                <a:ext cx="788987" cy="400050"/>
                <a:chOff x="2101" y="2344"/>
                <a:chExt cx="504" cy="238"/>
              </a:xfrm>
            </p:grpSpPr>
            <p:sp>
              <p:nvSpPr>
                <p:cNvPr id="111" name="Freeform 66">
                  <a:extLst>
                    <a:ext uri="{FF2B5EF4-FFF2-40B4-BE49-F238E27FC236}">
                      <a16:creationId xmlns:a16="http://schemas.microsoft.com/office/drawing/2014/main" id="{4E0E5543-1FE0-6998-62E3-337FA5D74D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" y="2344"/>
                  <a:ext cx="504" cy="238"/>
                </a:xfrm>
                <a:custGeom>
                  <a:avLst/>
                  <a:gdLst>
                    <a:gd name="T0" fmla="*/ 27 w 504"/>
                    <a:gd name="T1" fmla="*/ 85 h 238"/>
                    <a:gd name="T2" fmla="*/ 0 w 504"/>
                    <a:gd name="T3" fmla="*/ 145 h 238"/>
                    <a:gd name="T4" fmla="*/ 13 w 504"/>
                    <a:gd name="T5" fmla="*/ 206 h 238"/>
                    <a:gd name="T6" fmla="*/ 40 w 504"/>
                    <a:gd name="T7" fmla="*/ 220 h 238"/>
                    <a:gd name="T8" fmla="*/ 75 w 504"/>
                    <a:gd name="T9" fmla="*/ 206 h 238"/>
                    <a:gd name="T10" fmla="*/ 111 w 504"/>
                    <a:gd name="T11" fmla="*/ 238 h 238"/>
                    <a:gd name="T12" fmla="*/ 155 w 504"/>
                    <a:gd name="T13" fmla="*/ 190 h 238"/>
                    <a:gd name="T14" fmla="*/ 237 w 504"/>
                    <a:gd name="T15" fmla="*/ 212 h 238"/>
                    <a:gd name="T16" fmla="*/ 346 w 504"/>
                    <a:gd name="T17" fmla="*/ 212 h 238"/>
                    <a:gd name="T18" fmla="*/ 504 w 504"/>
                    <a:gd name="T19" fmla="*/ 188 h 238"/>
                    <a:gd name="T20" fmla="*/ 435 w 504"/>
                    <a:gd name="T21" fmla="*/ 97 h 238"/>
                    <a:gd name="T22" fmla="*/ 370 w 504"/>
                    <a:gd name="T23" fmla="*/ 91 h 238"/>
                    <a:gd name="T24" fmla="*/ 320 w 504"/>
                    <a:gd name="T25" fmla="*/ 0 h 238"/>
                    <a:gd name="T26" fmla="*/ 176 w 504"/>
                    <a:gd name="T27" fmla="*/ 65 h 238"/>
                    <a:gd name="T28" fmla="*/ 27 w 504"/>
                    <a:gd name="T29" fmla="*/ 85 h 23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504"/>
                    <a:gd name="T46" fmla="*/ 0 h 238"/>
                    <a:gd name="T47" fmla="*/ 504 w 504"/>
                    <a:gd name="T48" fmla="*/ 238 h 238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504" h="238">
                      <a:moveTo>
                        <a:pt x="27" y="85"/>
                      </a:moveTo>
                      <a:lnTo>
                        <a:pt x="0" y="145"/>
                      </a:lnTo>
                      <a:lnTo>
                        <a:pt x="13" y="206"/>
                      </a:lnTo>
                      <a:lnTo>
                        <a:pt x="40" y="220"/>
                      </a:lnTo>
                      <a:lnTo>
                        <a:pt x="75" y="206"/>
                      </a:lnTo>
                      <a:lnTo>
                        <a:pt x="111" y="238"/>
                      </a:lnTo>
                      <a:lnTo>
                        <a:pt x="155" y="190"/>
                      </a:lnTo>
                      <a:lnTo>
                        <a:pt x="237" y="212"/>
                      </a:lnTo>
                      <a:lnTo>
                        <a:pt x="346" y="212"/>
                      </a:lnTo>
                      <a:lnTo>
                        <a:pt x="504" y="188"/>
                      </a:lnTo>
                      <a:lnTo>
                        <a:pt x="435" y="97"/>
                      </a:lnTo>
                      <a:lnTo>
                        <a:pt x="370" y="91"/>
                      </a:lnTo>
                      <a:lnTo>
                        <a:pt x="320" y="0"/>
                      </a:lnTo>
                      <a:lnTo>
                        <a:pt x="176" y="65"/>
                      </a:lnTo>
                      <a:lnTo>
                        <a:pt x="27" y="85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" name="Freeform 67">
                  <a:extLst>
                    <a:ext uri="{FF2B5EF4-FFF2-40B4-BE49-F238E27FC236}">
                      <a16:creationId xmlns:a16="http://schemas.microsoft.com/office/drawing/2014/main" id="{D78E359D-BF5C-1B75-A5C7-E4EE8A4869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" y="2344"/>
                  <a:ext cx="504" cy="238"/>
                </a:xfrm>
                <a:custGeom>
                  <a:avLst/>
                  <a:gdLst>
                    <a:gd name="T0" fmla="*/ 27 w 504"/>
                    <a:gd name="T1" fmla="*/ 85 h 238"/>
                    <a:gd name="T2" fmla="*/ 0 w 504"/>
                    <a:gd name="T3" fmla="*/ 145 h 238"/>
                    <a:gd name="T4" fmla="*/ 13 w 504"/>
                    <a:gd name="T5" fmla="*/ 206 h 238"/>
                    <a:gd name="T6" fmla="*/ 40 w 504"/>
                    <a:gd name="T7" fmla="*/ 220 h 238"/>
                    <a:gd name="T8" fmla="*/ 75 w 504"/>
                    <a:gd name="T9" fmla="*/ 206 h 238"/>
                    <a:gd name="T10" fmla="*/ 111 w 504"/>
                    <a:gd name="T11" fmla="*/ 238 h 238"/>
                    <a:gd name="T12" fmla="*/ 155 w 504"/>
                    <a:gd name="T13" fmla="*/ 190 h 238"/>
                    <a:gd name="T14" fmla="*/ 237 w 504"/>
                    <a:gd name="T15" fmla="*/ 212 h 238"/>
                    <a:gd name="T16" fmla="*/ 346 w 504"/>
                    <a:gd name="T17" fmla="*/ 212 h 238"/>
                    <a:gd name="T18" fmla="*/ 504 w 504"/>
                    <a:gd name="T19" fmla="*/ 188 h 238"/>
                    <a:gd name="T20" fmla="*/ 435 w 504"/>
                    <a:gd name="T21" fmla="*/ 97 h 238"/>
                    <a:gd name="T22" fmla="*/ 370 w 504"/>
                    <a:gd name="T23" fmla="*/ 91 h 238"/>
                    <a:gd name="T24" fmla="*/ 320 w 504"/>
                    <a:gd name="T25" fmla="*/ 0 h 238"/>
                    <a:gd name="T26" fmla="*/ 176 w 504"/>
                    <a:gd name="T27" fmla="*/ 65 h 238"/>
                    <a:gd name="T28" fmla="*/ 27 w 504"/>
                    <a:gd name="T29" fmla="*/ 85 h 23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504"/>
                    <a:gd name="T46" fmla="*/ 0 h 238"/>
                    <a:gd name="T47" fmla="*/ 504 w 504"/>
                    <a:gd name="T48" fmla="*/ 238 h 238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504" h="238">
                      <a:moveTo>
                        <a:pt x="27" y="85"/>
                      </a:moveTo>
                      <a:lnTo>
                        <a:pt x="0" y="145"/>
                      </a:lnTo>
                      <a:lnTo>
                        <a:pt x="13" y="206"/>
                      </a:lnTo>
                      <a:lnTo>
                        <a:pt x="40" y="220"/>
                      </a:lnTo>
                      <a:lnTo>
                        <a:pt x="75" y="206"/>
                      </a:lnTo>
                      <a:lnTo>
                        <a:pt x="111" y="238"/>
                      </a:lnTo>
                      <a:lnTo>
                        <a:pt x="155" y="190"/>
                      </a:lnTo>
                      <a:lnTo>
                        <a:pt x="237" y="212"/>
                      </a:lnTo>
                      <a:lnTo>
                        <a:pt x="346" y="212"/>
                      </a:lnTo>
                      <a:lnTo>
                        <a:pt x="504" y="188"/>
                      </a:lnTo>
                      <a:lnTo>
                        <a:pt x="435" y="97"/>
                      </a:lnTo>
                      <a:lnTo>
                        <a:pt x="370" y="91"/>
                      </a:lnTo>
                      <a:lnTo>
                        <a:pt x="320" y="0"/>
                      </a:lnTo>
                      <a:lnTo>
                        <a:pt x="176" y="65"/>
                      </a:lnTo>
                      <a:lnTo>
                        <a:pt x="27" y="85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5" name="Group 68">
                <a:extLst>
                  <a:ext uri="{FF2B5EF4-FFF2-40B4-BE49-F238E27FC236}">
                    <a16:creationId xmlns:a16="http://schemas.microsoft.com/office/drawing/2014/main" id="{A1275ADF-2B9B-F98B-78A6-F7289045F7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19222" y="3961928"/>
                <a:ext cx="285750" cy="406400"/>
                <a:chOff x="1821" y="2600"/>
                <a:chExt cx="183" cy="242"/>
              </a:xfrm>
            </p:grpSpPr>
            <p:sp>
              <p:nvSpPr>
                <p:cNvPr id="109" name="Freeform 69">
                  <a:extLst>
                    <a:ext uri="{FF2B5EF4-FFF2-40B4-BE49-F238E27FC236}">
                      <a16:creationId xmlns:a16="http://schemas.microsoft.com/office/drawing/2014/main" id="{001272EC-F918-83D9-8868-0DCFF47AA1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1" y="2600"/>
                  <a:ext cx="183" cy="242"/>
                </a:xfrm>
                <a:custGeom>
                  <a:avLst/>
                  <a:gdLst>
                    <a:gd name="T0" fmla="*/ 27 w 183"/>
                    <a:gd name="T1" fmla="*/ 16 h 242"/>
                    <a:gd name="T2" fmla="*/ 183 w 183"/>
                    <a:gd name="T3" fmla="*/ 0 h 242"/>
                    <a:gd name="T4" fmla="*/ 180 w 183"/>
                    <a:gd name="T5" fmla="*/ 150 h 242"/>
                    <a:gd name="T6" fmla="*/ 55 w 183"/>
                    <a:gd name="T7" fmla="*/ 192 h 242"/>
                    <a:gd name="T8" fmla="*/ 40 w 183"/>
                    <a:gd name="T9" fmla="*/ 242 h 242"/>
                    <a:gd name="T10" fmla="*/ 0 w 183"/>
                    <a:gd name="T11" fmla="*/ 186 h 242"/>
                    <a:gd name="T12" fmla="*/ 27 w 183"/>
                    <a:gd name="T13" fmla="*/ 16 h 2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3"/>
                    <a:gd name="T22" fmla="*/ 0 h 242"/>
                    <a:gd name="T23" fmla="*/ 183 w 183"/>
                    <a:gd name="T24" fmla="*/ 242 h 2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3" h="242">
                      <a:moveTo>
                        <a:pt x="27" y="16"/>
                      </a:moveTo>
                      <a:lnTo>
                        <a:pt x="183" y="0"/>
                      </a:lnTo>
                      <a:lnTo>
                        <a:pt x="180" y="150"/>
                      </a:lnTo>
                      <a:lnTo>
                        <a:pt x="55" y="192"/>
                      </a:lnTo>
                      <a:lnTo>
                        <a:pt x="40" y="242"/>
                      </a:lnTo>
                      <a:lnTo>
                        <a:pt x="0" y="186"/>
                      </a:lnTo>
                      <a:lnTo>
                        <a:pt x="27" y="16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Freeform 70">
                  <a:extLst>
                    <a:ext uri="{FF2B5EF4-FFF2-40B4-BE49-F238E27FC236}">
                      <a16:creationId xmlns:a16="http://schemas.microsoft.com/office/drawing/2014/main" id="{C22C9A59-920F-7F4F-330F-E294C839BB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1" y="2600"/>
                  <a:ext cx="183" cy="242"/>
                </a:xfrm>
                <a:custGeom>
                  <a:avLst/>
                  <a:gdLst>
                    <a:gd name="T0" fmla="*/ 27 w 183"/>
                    <a:gd name="T1" fmla="*/ 16 h 242"/>
                    <a:gd name="T2" fmla="*/ 183 w 183"/>
                    <a:gd name="T3" fmla="*/ 0 h 242"/>
                    <a:gd name="T4" fmla="*/ 180 w 183"/>
                    <a:gd name="T5" fmla="*/ 150 h 242"/>
                    <a:gd name="T6" fmla="*/ 55 w 183"/>
                    <a:gd name="T7" fmla="*/ 192 h 242"/>
                    <a:gd name="T8" fmla="*/ 40 w 183"/>
                    <a:gd name="T9" fmla="*/ 242 h 242"/>
                    <a:gd name="T10" fmla="*/ 0 w 183"/>
                    <a:gd name="T11" fmla="*/ 186 h 242"/>
                    <a:gd name="T12" fmla="*/ 27 w 183"/>
                    <a:gd name="T13" fmla="*/ 16 h 2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3"/>
                    <a:gd name="T22" fmla="*/ 0 h 242"/>
                    <a:gd name="T23" fmla="*/ 183 w 183"/>
                    <a:gd name="T24" fmla="*/ 242 h 2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3" h="242">
                      <a:moveTo>
                        <a:pt x="27" y="16"/>
                      </a:moveTo>
                      <a:lnTo>
                        <a:pt x="183" y="0"/>
                      </a:lnTo>
                      <a:lnTo>
                        <a:pt x="180" y="150"/>
                      </a:lnTo>
                      <a:lnTo>
                        <a:pt x="55" y="192"/>
                      </a:lnTo>
                      <a:lnTo>
                        <a:pt x="40" y="242"/>
                      </a:lnTo>
                      <a:lnTo>
                        <a:pt x="0" y="186"/>
                      </a:lnTo>
                      <a:lnTo>
                        <a:pt x="27" y="16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6" name="Group 71">
                <a:extLst>
                  <a:ext uri="{FF2B5EF4-FFF2-40B4-BE49-F238E27FC236}">
                    <a16:creationId xmlns:a16="http://schemas.microsoft.com/office/drawing/2014/main" id="{88BE74C8-D1D9-8083-FDBC-EE43CDEC14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77959" y="3876203"/>
                <a:ext cx="555625" cy="566737"/>
                <a:chOff x="1859" y="2550"/>
                <a:chExt cx="354" cy="337"/>
              </a:xfrm>
            </p:grpSpPr>
            <p:sp>
              <p:nvSpPr>
                <p:cNvPr id="107" name="Freeform 72">
                  <a:extLst>
                    <a:ext uri="{FF2B5EF4-FFF2-40B4-BE49-F238E27FC236}">
                      <a16:creationId xmlns:a16="http://schemas.microsoft.com/office/drawing/2014/main" id="{8432E75F-78F6-5BFB-F12E-35D4DA22CB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9" y="2550"/>
                  <a:ext cx="354" cy="337"/>
                </a:xfrm>
                <a:custGeom>
                  <a:avLst/>
                  <a:gdLst>
                    <a:gd name="T0" fmla="*/ 143 w 354"/>
                    <a:gd name="T1" fmla="*/ 50 h 337"/>
                    <a:gd name="T2" fmla="*/ 274 w 354"/>
                    <a:gd name="T3" fmla="*/ 38 h 337"/>
                    <a:gd name="T4" fmla="*/ 278 w 354"/>
                    <a:gd name="T5" fmla="*/ 14 h 337"/>
                    <a:gd name="T6" fmla="*/ 319 w 354"/>
                    <a:gd name="T7" fmla="*/ 0 h 337"/>
                    <a:gd name="T8" fmla="*/ 354 w 354"/>
                    <a:gd name="T9" fmla="*/ 34 h 337"/>
                    <a:gd name="T10" fmla="*/ 209 w 354"/>
                    <a:gd name="T11" fmla="*/ 282 h 337"/>
                    <a:gd name="T12" fmla="*/ 26 w 354"/>
                    <a:gd name="T13" fmla="*/ 337 h 337"/>
                    <a:gd name="T14" fmla="*/ 0 w 354"/>
                    <a:gd name="T15" fmla="*/ 290 h 337"/>
                    <a:gd name="T16" fmla="*/ 17 w 354"/>
                    <a:gd name="T17" fmla="*/ 242 h 337"/>
                    <a:gd name="T18" fmla="*/ 140 w 354"/>
                    <a:gd name="T19" fmla="*/ 200 h 337"/>
                    <a:gd name="T20" fmla="*/ 143 w 354"/>
                    <a:gd name="T21" fmla="*/ 50 h 33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54"/>
                    <a:gd name="T34" fmla="*/ 0 h 337"/>
                    <a:gd name="T35" fmla="*/ 354 w 354"/>
                    <a:gd name="T36" fmla="*/ 337 h 33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54" h="337">
                      <a:moveTo>
                        <a:pt x="143" y="50"/>
                      </a:moveTo>
                      <a:lnTo>
                        <a:pt x="274" y="38"/>
                      </a:lnTo>
                      <a:lnTo>
                        <a:pt x="278" y="14"/>
                      </a:lnTo>
                      <a:lnTo>
                        <a:pt x="319" y="0"/>
                      </a:lnTo>
                      <a:lnTo>
                        <a:pt x="354" y="34"/>
                      </a:lnTo>
                      <a:lnTo>
                        <a:pt x="209" y="282"/>
                      </a:lnTo>
                      <a:lnTo>
                        <a:pt x="26" y="337"/>
                      </a:lnTo>
                      <a:lnTo>
                        <a:pt x="0" y="290"/>
                      </a:lnTo>
                      <a:lnTo>
                        <a:pt x="17" y="242"/>
                      </a:lnTo>
                      <a:lnTo>
                        <a:pt x="140" y="200"/>
                      </a:lnTo>
                      <a:lnTo>
                        <a:pt x="143" y="5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Freeform 73">
                  <a:extLst>
                    <a:ext uri="{FF2B5EF4-FFF2-40B4-BE49-F238E27FC236}">
                      <a16:creationId xmlns:a16="http://schemas.microsoft.com/office/drawing/2014/main" id="{0D5F7148-BB7E-1C39-8A72-07D9A81CAE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9" y="2550"/>
                  <a:ext cx="354" cy="337"/>
                </a:xfrm>
                <a:custGeom>
                  <a:avLst/>
                  <a:gdLst>
                    <a:gd name="T0" fmla="*/ 143 w 354"/>
                    <a:gd name="T1" fmla="*/ 50 h 337"/>
                    <a:gd name="T2" fmla="*/ 274 w 354"/>
                    <a:gd name="T3" fmla="*/ 38 h 337"/>
                    <a:gd name="T4" fmla="*/ 278 w 354"/>
                    <a:gd name="T5" fmla="*/ 14 h 337"/>
                    <a:gd name="T6" fmla="*/ 319 w 354"/>
                    <a:gd name="T7" fmla="*/ 0 h 337"/>
                    <a:gd name="T8" fmla="*/ 354 w 354"/>
                    <a:gd name="T9" fmla="*/ 34 h 337"/>
                    <a:gd name="T10" fmla="*/ 209 w 354"/>
                    <a:gd name="T11" fmla="*/ 282 h 337"/>
                    <a:gd name="T12" fmla="*/ 26 w 354"/>
                    <a:gd name="T13" fmla="*/ 337 h 337"/>
                    <a:gd name="T14" fmla="*/ 0 w 354"/>
                    <a:gd name="T15" fmla="*/ 290 h 337"/>
                    <a:gd name="T16" fmla="*/ 17 w 354"/>
                    <a:gd name="T17" fmla="*/ 242 h 337"/>
                    <a:gd name="T18" fmla="*/ 140 w 354"/>
                    <a:gd name="T19" fmla="*/ 200 h 337"/>
                    <a:gd name="T20" fmla="*/ 143 w 354"/>
                    <a:gd name="T21" fmla="*/ 50 h 33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54"/>
                    <a:gd name="T34" fmla="*/ 0 h 337"/>
                    <a:gd name="T35" fmla="*/ 354 w 354"/>
                    <a:gd name="T36" fmla="*/ 337 h 33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54" h="337">
                      <a:moveTo>
                        <a:pt x="143" y="50"/>
                      </a:moveTo>
                      <a:lnTo>
                        <a:pt x="274" y="38"/>
                      </a:lnTo>
                      <a:lnTo>
                        <a:pt x="278" y="14"/>
                      </a:lnTo>
                      <a:lnTo>
                        <a:pt x="319" y="0"/>
                      </a:lnTo>
                      <a:lnTo>
                        <a:pt x="354" y="34"/>
                      </a:lnTo>
                      <a:lnTo>
                        <a:pt x="209" y="282"/>
                      </a:lnTo>
                      <a:lnTo>
                        <a:pt x="26" y="337"/>
                      </a:lnTo>
                      <a:lnTo>
                        <a:pt x="0" y="290"/>
                      </a:lnTo>
                      <a:lnTo>
                        <a:pt x="17" y="242"/>
                      </a:lnTo>
                      <a:lnTo>
                        <a:pt x="140" y="200"/>
                      </a:lnTo>
                      <a:lnTo>
                        <a:pt x="143" y="5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" name="Group 74">
                <a:extLst>
                  <a:ext uri="{FF2B5EF4-FFF2-40B4-BE49-F238E27FC236}">
                    <a16:creationId xmlns:a16="http://schemas.microsoft.com/office/drawing/2014/main" id="{0648B536-6D9F-C9EC-52FF-7B3AD8040B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22409" y="3842865"/>
                <a:ext cx="1436688" cy="1130300"/>
                <a:chOff x="1883" y="2530"/>
                <a:chExt cx="918" cy="671"/>
              </a:xfrm>
            </p:grpSpPr>
            <p:sp>
              <p:nvSpPr>
                <p:cNvPr id="105" name="Freeform 75">
                  <a:extLst>
                    <a:ext uri="{FF2B5EF4-FFF2-40B4-BE49-F238E27FC236}">
                      <a16:creationId xmlns:a16="http://schemas.microsoft.com/office/drawing/2014/main" id="{564A4CB0-14CA-9644-61F0-D250C7F8EB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3" y="2530"/>
                  <a:ext cx="918" cy="671"/>
                </a:xfrm>
                <a:custGeom>
                  <a:avLst/>
                  <a:gdLst>
                    <a:gd name="T0" fmla="*/ 720 w 918"/>
                    <a:gd name="T1" fmla="*/ 0 h 671"/>
                    <a:gd name="T2" fmla="*/ 870 w 918"/>
                    <a:gd name="T3" fmla="*/ 48 h 671"/>
                    <a:gd name="T4" fmla="*/ 898 w 918"/>
                    <a:gd name="T5" fmla="*/ 125 h 671"/>
                    <a:gd name="T6" fmla="*/ 812 w 918"/>
                    <a:gd name="T7" fmla="*/ 203 h 671"/>
                    <a:gd name="T8" fmla="*/ 866 w 918"/>
                    <a:gd name="T9" fmla="*/ 276 h 671"/>
                    <a:gd name="T10" fmla="*/ 862 w 918"/>
                    <a:gd name="T11" fmla="*/ 361 h 671"/>
                    <a:gd name="T12" fmla="*/ 918 w 918"/>
                    <a:gd name="T13" fmla="*/ 496 h 671"/>
                    <a:gd name="T14" fmla="*/ 709 w 918"/>
                    <a:gd name="T15" fmla="*/ 496 h 671"/>
                    <a:gd name="T16" fmla="*/ 709 w 918"/>
                    <a:gd name="T17" fmla="*/ 579 h 671"/>
                    <a:gd name="T18" fmla="*/ 788 w 918"/>
                    <a:gd name="T19" fmla="*/ 647 h 671"/>
                    <a:gd name="T20" fmla="*/ 756 w 918"/>
                    <a:gd name="T21" fmla="*/ 671 h 671"/>
                    <a:gd name="T22" fmla="*/ 444 w 918"/>
                    <a:gd name="T23" fmla="*/ 601 h 671"/>
                    <a:gd name="T24" fmla="*/ 429 w 918"/>
                    <a:gd name="T25" fmla="*/ 417 h 671"/>
                    <a:gd name="T26" fmla="*/ 371 w 918"/>
                    <a:gd name="T27" fmla="*/ 415 h 671"/>
                    <a:gd name="T28" fmla="*/ 310 w 918"/>
                    <a:gd name="T29" fmla="*/ 466 h 671"/>
                    <a:gd name="T30" fmla="*/ 217 w 918"/>
                    <a:gd name="T31" fmla="*/ 460 h 671"/>
                    <a:gd name="T32" fmla="*/ 211 w 918"/>
                    <a:gd name="T33" fmla="*/ 395 h 671"/>
                    <a:gd name="T34" fmla="*/ 41 w 918"/>
                    <a:gd name="T35" fmla="*/ 431 h 671"/>
                    <a:gd name="T36" fmla="*/ 0 w 918"/>
                    <a:gd name="T37" fmla="*/ 355 h 671"/>
                    <a:gd name="T38" fmla="*/ 179 w 918"/>
                    <a:gd name="T39" fmla="*/ 298 h 671"/>
                    <a:gd name="T40" fmla="*/ 329 w 918"/>
                    <a:gd name="T41" fmla="*/ 50 h 671"/>
                    <a:gd name="T42" fmla="*/ 373 w 918"/>
                    <a:gd name="T43" fmla="*/ 4 h 671"/>
                    <a:gd name="T44" fmla="*/ 455 w 918"/>
                    <a:gd name="T45" fmla="*/ 26 h 671"/>
                    <a:gd name="T46" fmla="*/ 564 w 918"/>
                    <a:gd name="T47" fmla="*/ 26 h 671"/>
                    <a:gd name="T48" fmla="*/ 720 w 918"/>
                    <a:gd name="T49" fmla="*/ 0 h 671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918"/>
                    <a:gd name="T76" fmla="*/ 0 h 671"/>
                    <a:gd name="T77" fmla="*/ 918 w 918"/>
                    <a:gd name="T78" fmla="*/ 671 h 671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918" h="671">
                      <a:moveTo>
                        <a:pt x="720" y="0"/>
                      </a:moveTo>
                      <a:lnTo>
                        <a:pt x="870" y="48"/>
                      </a:lnTo>
                      <a:lnTo>
                        <a:pt x="898" y="125"/>
                      </a:lnTo>
                      <a:lnTo>
                        <a:pt x="812" y="203"/>
                      </a:lnTo>
                      <a:lnTo>
                        <a:pt x="866" y="276"/>
                      </a:lnTo>
                      <a:lnTo>
                        <a:pt x="862" y="361"/>
                      </a:lnTo>
                      <a:lnTo>
                        <a:pt x="918" y="496"/>
                      </a:lnTo>
                      <a:lnTo>
                        <a:pt x="709" y="496"/>
                      </a:lnTo>
                      <a:lnTo>
                        <a:pt x="709" y="579"/>
                      </a:lnTo>
                      <a:lnTo>
                        <a:pt x="788" y="647"/>
                      </a:lnTo>
                      <a:lnTo>
                        <a:pt x="756" y="671"/>
                      </a:lnTo>
                      <a:lnTo>
                        <a:pt x="444" y="601"/>
                      </a:lnTo>
                      <a:lnTo>
                        <a:pt x="429" y="417"/>
                      </a:lnTo>
                      <a:lnTo>
                        <a:pt x="371" y="415"/>
                      </a:lnTo>
                      <a:lnTo>
                        <a:pt x="310" y="466"/>
                      </a:lnTo>
                      <a:lnTo>
                        <a:pt x="217" y="460"/>
                      </a:lnTo>
                      <a:lnTo>
                        <a:pt x="211" y="395"/>
                      </a:lnTo>
                      <a:lnTo>
                        <a:pt x="41" y="431"/>
                      </a:lnTo>
                      <a:lnTo>
                        <a:pt x="0" y="355"/>
                      </a:lnTo>
                      <a:lnTo>
                        <a:pt x="179" y="298"/>
                      </a:lnTo>
                      <a:lnTo>
                        <a:pt x="329" y="50"/>
                      </a:lnTo>
                      <a:lnTo>
                        <a:pt x="373" y="4"/>
                      </a:lnTo>
                      <a:lnTo>
                        <a:pt x="455" y="26"/>
                      </a:lnTo>
                      <a:lnTo>
                        <a:pt x="564" y="26"/>
                      </a:lnTo>
                      <a:lnTo>
                        <a:pt x="720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Freeform 76">
                  <a:extLst>
                    <a:ext uri="{FF2B5EF4-FFF2-40B4-BE49-F238E27FC236}">
                      <a16:creationId xmlns:a16="http://schemas.microsoft.com/office/drawing/2014/main" id="{9197F1F9-C7A6-16A0-F1F4-86C3B6D577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3" y="2530"/>
                  <a:ext cx="918" cy="671"/>
                </a:xfrm>
                <a:custGeom>
                  <a:avLst/>
                  <a:gdLst>
                    <a:gd name="T0" fmla="*/ 720 w 918"/>
                    <a:gd name="T1" fmla="*/ 0 h 671"/>
                    <a:gd name="T2" fmla="*/ 870 w 918"/>
                    <a:gd name="T3" fmla="*/ 48 h 671"/>
                    <a:gd name="T4" fmla="*/ 898 w 918"/>
                    <a:gd name="T5" fmla="*/ 125 h 671"/>
                    <a:gd name="T6" fmla="*/ 812 w 918"/>
                    <a:gd name="T7" fmla="*/ 203 h 671"/>
                    <a:gd name="T8" fmla="*/ 866 w 918"/>
                    <a:gd name="T9" fmla="*/ 276 h 671"/>
                    <a:gd name="T10" fmla="*/ 862 w 918"/>
                    <a:gd name="T11" fmla="*/ 361 h 671"/>
                    <a:gd name="T12" fmla="*/ 918 w 918"/>
                    <a:gd name="T13" fmla="*/ 496 h 671"/>
                    <a:gd name="T14" fmla="*/ 709 w 918"/>
                    <a:gd name="T15" fmla="*/ 496 h 671"/>
                    <a:gd name="T16" fmla="*/ 709 w 918"/>
                    <a:gd name="T17" fmla="*/ 579 h 671"/>
                    <a:gd name="T18" fmla="*/ 788 w 918"/>
                    <a:gd name="T19" fmla="*/ 647 h 671"/>
                    <a:gd name="T20" fmla="*/ 756 w 918"/>
                    <a:gd name="T21" fmla="*/ 671 h 671"/>
                    <a:gd name="T22" fmla="*/ 444 w 918"/>
                    <a:gd name="T23" fmla="*/ 601 h 671"/>
                    <a:gd name="T24" fmla="*/ 429 w 918"/>
                    <a:gd name="T25" fmla="*/ 417 h 671"/>
                    <a:gd name="T26" fmla="*/ 371 w 918"/>
                    <a:gd name="T27" fmla="*/ 415 h 671"/>
                    <a:gd name="T28" fmla="*/ 310 w 918"/>
                    <a:gd name="T29" fmla="*/ 466 h 671"/>
                    <a:gd name="T30" fmla="*/ 217 w 918"/>
                    <a:gd name="T31" fmla="*/ 460 h 671"/>
                    <a:gd name="T32" fmla="*/ 211 w 918"/>
                    <a:gd name="T33" fmla="*/ 395 h 671"/>
                    <a:gd name="T34" fmla="*/ 41 w 918"/>
                    <a:gd name="T35" fmla="*/ 431 h 671"/>
                    <a:gd name="T36" fmla="*/ 0 w 918"/>
                    <a:gd name="T37" fmla="*/ 355 h 671"/>
                    <a:gd name="T38" fmla="*/ 179 w 918"/>
                    <a:gd name="T39" fmla="*/ 298 h 671"/>
                    <a:gd name="T40" fmla="*/ 329 w 918"/>
                    <a:gd name="T41" fmla="*/ 50 h 671"/>
                    <a:gd name="T42" fmla="*/ 373 w 918"/>
                    <a:gd name="T43" fmla="*/ 4 h 671"/>
                    <a:gd name="T44" fmla="*/ 455 w 918"/>
                    <a:gd name="T45" fmla="*/ 26 h 671"/>
                    <a:gd name="T46" fmla="*/ 564 w 918"/>
                    <a:gd name="T47" fmla="*/ 26 h 671"/>
                    <a:gd name="T48" fmla="*/ 720 w 918"/>
                    <a:gd name="T49" fmla="*/ 0 h 671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918"/>
                    <a:gd name="T76" fmla="*/ 0 h 671"/>
                    <a:gd name="T77" fmla="*/ 918 w 918"/>
                    <a:gd name="T78" fmla="*/ 671 h 671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918" h="671">
                      <a:moveTo>
                        <a:pt x="720" y="0"/>
                      </a:moveTo>
                      <a:lnTo>
                        <a:pt x="870" y="48"/>
                      </a:lnTo>
                      <a:lnTo>
                        <a:pt x="898" y="125"/>
                      </a:lnTo>
                      <a:lnTo>
                        <a:pt x="812" y="203"/>
                      </a:lnTo>
                      <a:lnTo>
                        <a:pt x="866" y="276"/>
                      </a:lnTo>
                      <a:lnTo>
                        <a:pt x="862" y="361"/>
                      </a:lnTo>
                      <a:lnTo>
                        <a:pt x="918" y="496"/>
                      </a:lnTo>
                      <a:lnTo>
                        <a:pt x="709" y="496"/>
                      </a:lnTo>
                      <a:lnTo>
                        <a:pt x="709" y="579"/>
                      </a:lnTo>
                      <a:lnTo>
                        <a:pt x="788" y="647"/>
                      </a:lnTo>
                      <a:lnTo>
                        <a:pt x="756" y="671"/>
                      </a:lnTo>
                      <a:lnTo>
                        <a:pt x="444" y="601"/>
                      </a:lnTo>
                      <a:lnTo>
                        <a:pt x="429" y="417"/>
                      </a:lnTo>
                      <a:lnTo>
                        <a:pt x="371" y="415"/>
                      </a:lnTo>
                      <a:lnTo>
                        <a:pt x="310" y="466"/>
                      </a:lnTo>
                      <a:lnTo>
                        <a:pt x="217" y="460"/>
                      </a:lnTo>
                      <a:lnTo>
                        <a:pt x="211" y="395"/>
                      </a:lnTo>
                      <a:lnTo>
                        <a:pt x="41" y="431"/>
                      </a:lnTo>
                      <a:lnTo>
                        <a:pt x="0" y="355"/>
                      </a:lnTo>
                      <a:lnTo>
                        <a:pt x="179" y="298"/>
                      </a:lnTo>
                      <a:lnTo>
                        <a:pt x="329" y="50"/>
                      </a:lnTo>
                      <a:lnTo>
                        <a:pt x="373" y="4"/>
                      </a:lnTo>
                      <a:lnTo>
                        <a:pt x="455" y="26"/>
                      </a:lnTo>
                      <a:lnTo>
                        <a:pt x="564" y="26"/>
                      </a:lnTo>
                      <a:lnTo>
                        <a:pt x="720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8" name="Group 77">
                <a:extLst>
                  <a:ext uri="{FF2B5EF4-FFF2-40B4-BE49-F238E27FC236}">
                    <a16:creationId xmlns:a16="http://schemas.microsoft.com/office/drawing/2014/main" id="{AF65A68E-8AEC-478F-8160-60D3892E8B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14722" y="3371378"/>
                <a:ext cx="655637" cy="838200"/>
                <a:chOff x="3160" y="2249"/>
                <a:chExt cx="419" cy="499"/>
              </a:xfrm>
            </p:grpSpPr>
            <p:sp>
              <p:nvSpPr>
                <p:cNvPr id="103" name="Freeform 78">
                  <a:extLst>
                    <a:ext uri="{FF2B5EF4-FFF2-40B4-BE49-F238E27FC236}">
                      <a16:creationId xmlns:a16="http://schemas.microsoft.com/office/drawing/2014/main" id="{6B95C7F1-6D83-090B-91CF-157B54A012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0" y="2249"/>
                  <a:ext cx="419" cy="499"/>
                </a:xfrm>
                <a:custGeom>
                  <a:avLst/>
                  <a:gdLst>
                    <a:gd name="T0" fmla="*/ 97 w 419"/>
                    <a:gd name="T1" fmla="*/ 61 h 499"/>
                    <a:gd name="T2" fmla="*/ 91 w 419"/>
                    <a:gd name="T3" fmla="*/ 137 h 499"/>
                    <a:gd name="T4" fmla="*/ 229 w 419"/>
                    <a:gd name="T5" fmla="*/ 220 h 499"/>
                    <a:gd name="T6" fmla="*/ 194 w 419"/>
                    <a:gd name="T7" fmla="*/ 297 h 499"/>
                    <a:gd name="T8" fmla="*/ 87 w 419"/>
                    <a:gd name="T9" fmla="*/ 323 h 499"/>
                    <a:gd name="T10" fmla="*/ 16 w 419"/>
                    <a:gd name="T11" fmla="*/ 367 h 499"/>
                    <a:gd name="T12" fmla="*/ 0 w 419"/>
                    <a:gd name="T13" fmla="*/ 420 h 499"/>
                    <a:gd name="T14" fmla="*/ 59 w 419"/>
                    <a:gd name="T15" fmla="*/ 499 h 499"/>
                    <a:gd name="T16" fmla="*/ 281 w 419"/>
                    <a:gd name="T17" fmla="*/ 363 h 499"/>
                    <a:gd name="T18" fmla="*/ 419 w 419"/>
                    <a:gd name="T19" fmla="*/ 0 h 499"/>
                    <a:gd name="T20" fmla="*/ 216 w 419"/>
                    <a:gd name="T21" fmla="*/ 87 h 499"/>
                    <a:gd name="T22" fmla="*/ 97 w 419"/>
                    <a:gd name="T23" fmla="*/ 61 h 49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9"/>
                    <a:gd name="T37" fmla="*/ 0 h 499"/>
                    <a:gd name="T38" fmla="*/ 419 w 419"/>
                    <a:gd name="T39" fmla="*/ 499 h 49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9" h="499">
                      <a:moveTo>
                        <a:pt x="97" y="61"/>
                      </a:moveTo>
                      <a:lnTo>
                        <a:pt x="91" y="137"/>
                      </a:lnTo>
                      <a:lnTo>
                        <a:pt x="229" y="220"/>
                      </a:lnTo>
                      <a:lnTo>
                        <a:pt x="194" y="297"/>
                      </a:lnTo>
                      <a:lnTo>
                        <a:pt x="87" y="323"/>
                      </a:lnTo>
                      <a:lnTo>
                        <a:pt x="16" y="367"/>
                      </a:lnTo>
                      <a:lnTo>
                        <a:pt x="0" y="420"/>
                      </a:lnTo>
                      <a:lnTo>
                        <a:pt x="59" y="499"/>
                      </a:lnTo>
                      <a:lnTo>
                        <a:pt x="281" y="363"/>
                      </a:lnTo>
                      <a:lnTo>
                        <a:pt x="419" y="0"/>
                      </a:lnTo>
                      <a:lnTo>
                        <a:pt x="216" y="87"/>
                      </a:lnTo>
                      <a:lnTo>
                        <a:pt x="97" y="61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Freeform 79">
                  <a:extLst>
                    <a:ext uri="{FF2B5EF4-FFF2-40B4-BE49-F238E27FC236}">
                      <a16:creationId xmlns:a16="http://schemas.microsoft.com/office/drawing/2014/main" id="{835FBE49-4F06-7EC9-0B92-903D2B3739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0" y="2249"/>
                  <a:ext cx="419" cy="499"/>
                </a:xfrm>
                <a:custGeom>
                  <a:avLst/>
                  <a:gdLst>
                    <a:gd name="T0" fmla="*/ 97 w 419"/>
                    <a:gd name="T1" fmla="*/ 61 h 499"/>
                    <a:gd name="T2" fmla="*/ 91 w 419"/>
                    <a:gd name="T3" fmla="*/ 137 h 499"/>
                    <a:gd name="T4" fmla="*/ 229 w 419"/>
                    <a:gd name="T5" fmla="*/ 220 h 499"/>
                    <a:gd name="T6" fmla="*/ 194 w 419"/>
                    <a:gd name="T7" fmla="*/ 297 h 499"/>
                    <a:gd name="T8" fmla="*/ 87 w 419"/>
                    <a:gd name="T9" fmla="*/ 323 h 499"/>
                    <a:gd name="T10" fmla="*/ 16 w 419"/>
                    <a:gd name="T11" fmla="*/ 367 h 499"/>
                    <a:gd name="T12" fmla="*/ 0 w 419"/>
                    <a:gd name="T13" fmla="*/ 420 h 499"/>
                    <a:gd name="T14" fmla="*/ 59 w 419"/>
                    <a:gd name="T15" fmla="*/ 499 h 499"/>
                    <a:gd name="T16" fmla="*/ 281 w 419"/>
                    <a:gd name="T17" fmla="*/ 363 h 499"/>
                    <a:gd name="T18" fmla="*/ 419 w 419"/>
                    <a:gd name="T19" fmla="*/ 0 h 499"/>
                    <a:gd name="T20" fmla="*/ 216 w 419"/>
                    <a:gd name="T21" fmla="*/ 87 h 499"/>
                    <a:gd name="T22" fmla="*/ 97 w 419"/>
                    <a:gd name="T23" fmla="*/ 61 h 49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9"/>
                    <a:gd name="T37" fmla="*/ 0 h 499"/>
                    <a:gd name="T38" fmla="*/ 419 w 419"/>
                    <a:gd name="T39" fmla="*/ 499 h 49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9" h="499">
                      <a:moveTo>
                        <a:pt x="97" y="61"/>
                      </a:moveTo>
                      <a:lnTo>
                        <a:pt x="91" y="137"/>
                      </a:lnTo>
                      <a:lnTo>
                        <a:pt x="229" y="220"/>
                      </a:lnTo>
                      <a:lnTo>
                        <a:pt x="194" y="297"/>
                      </a:lnTo>
                      <a:lnTo>
                        <a:pt x="87" y="323"/>
                      </a:lnTo>
                      <a:lnTo>
                        <a:pt x="16" y="367"/>
                      </a:lnTo>
                      <a:lnTo>
                        <a:pt x="0" y="420"/>
                      </a:lnTo>
                      <a:lnTo>
                        <a:pt x="59" y="499"/>
                      </a:lnTo>
                      <a:lnTo>
                        <a:pt x="281" y="363"/>
                      </a:lnTo>
                      <a:lnTo>
                        <a:pt x="419" y="0"/>
                      </a:lnTo>
                      <a:lnTo>
                        <a:pt x="216" y="87"/>
                      </a:lnTo>
                      <a:lnTo>
                        <a:pt x="97" y="61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" name="Group 80">
                <a:extLst>
                  <a:ext uri="{FF2B5EF4-FFF2-40B4-BE49-F238E27FC236}">
                    <a16:creationId xmlns:a16="http://schemas.microsoft.com/office/drawing/2014/main" id="{192C9CB8-9DD6-AE49-32DC-BD67B837D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909909" y="3811115"/>
                <a:ext cx="493713" cy="652463"/>
                <a:chOff x="2902" y="2511"/>
                <a:chExt cx="315" cy="388"/>
              </a:xfrm>
            </p:grpSpPr>
            <p:sp>
              <p:nvSpPr>
                <p:cNvPr id="101" name="Freeform 81">
                  <a:extLst>
                    <a:ext uri="{FF2B5EF4-FFF2-40B4-BE49-F238E27FC236}">
                      <a16:creationId xmlns:a16="http://schemas.microsoft.com/office/drawing/2014/main" id="{DDF86481-1891-E5FB-E212-FE93E19D21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02" y="2511"/>
                  <a:ext cx="315" cy="388"/>
                </a:xfrm>
                <a:custGeom>
                  <a:avLst/>
                  <a:gdLst>
                    <a:gd name="T0" fmla="*/ 52 w 315"/>
                    <a:gd name="T1" fmla="*/ 0 h 388"/>
                    <a:gd name="T2" fmla="*/ 4 w 315"/>
                    <a:gd name="T3" fmla="*/ 65 h 388"/>
                    <a:gd name="T4" fmla="*/ 32 w 315"/>
                    <a:gd name="T5" fmla="*/ 122 h 388"/>
                    <a:gd name="T6" fmla="*/ 0 w 315"/>
                    <a:gd name="T7" fmla="*/ 218 h 388"/>
                    <a:gd name="T8" fmla="*/ 35 w 315"/>
                    <a:gd name="T9" fmla="*/ 271 h 388"/>
                    <a:gd name="T10" fmla="*/ 138 w 315"/>
                    <a:gd name="T11" fmla="*/ 313 h 388"/>
                    <a:gd name="T12" fmla="*/ 241 w 315"/>
                    <a:gd name="T13" fmla="*/ 388 h 388"/>
                    <a:gd name="T14" fmla="*/ 314 w 315"/>
                    <a:gd name="T15" fmla="*/ 319 h 388"/>
                    <a:gd name="T16" fmla="*/ 315 w 315"/>
                    <a:gd name="T17" fmla="*/ 234 h 388"/>
                    <a:gd name="T18" fmla="*/ 258 w 315"/>
                    <a:gd name="T19" fmla="*/ 158 h 388"/>
                    <a:gd name="T20" fmla="*/ 274 w 315"/>
                    <a:gd name="T21" fmla="*/ 105 h 388"/>
                    <a:gd name="T22" fmla="*/ 52 w 315"/>
                    <a:gd name="T23" fmla="*/ 0 h 38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5"/>
                    <a:gd name="T37" fmla="*/ 0 h 388"/>
                    <a:gd name="T38" fmla="*/ 315 w 315"/>
                    <a:gd name="T39" fmla="*/ 388 h 38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5" h="388">
                      <a:moveTo>
                        <a:pt x="52" y="0"/>
                      </a:moveTo>
                      <a:lnTo>
                        <a:pt x="4" y="65"/>
                      </a:lnTo>
                      <a:lnTo>
                        <a:pt x="32" y="122"/>
                      </a:lnTo>
                      <a:lnTo>
                        <a:pt x="0" y="218"/>
                      </a:lnTo>
                      <a:lnTo>
                        <a:pt x="35" y="271"/>
                      </a:lnTo>
                      <a:lnTo>
                        <a:pt x="138" y="313"/>
                      </a:lnTo>
                      <a:lnTo>
                        <a:pt x="241" y="388"/>
                      </a:lnTo>
                      <a:lnTo>
                        <a:pt x="314" y="319"/>
                      </a:lnTo>
                      <a:lnTo>
                        <a:pt x="315" y="234"/>
                      </a:lnTo>
                      <a:lnTo>
                        <a:pt x="258" y="158"/>
                      </a:lnTo>
                      <a:lnTo>
                        <a:pt x="274" y="105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Freeform 82">
                  <a:extLst>
                    <a:ext uri="{FF2B5EF4-FFF2-40B4-BE49-F238E27FC236}">
                      <a16:creationId xmlns:a16="http://schemas.microsoft.com/office/drawing/2014/main" id="{6DA686BD-5F40-8463-383E-B1E43C779D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02" y="2511"/>
                  <a:ext cx="315" cy="388"/>
                </a:xfrm>
                <a:custGeom>
                  <a:avLst/>
                  <a:gdLst>
                    <a:gd name="T0" fmla="*/ 52 w 315"/>
                    <a:gd name="T1" fmla="*/ 0 h 388"/>
                    <a:gd name="T2" fmla="*/ 4 w 315"/>
                    <a:gd name="T3" fmla="*/ 65 h 388"/>
                    <a:gd name="T4" fmla="*/ 32 w 315"/>
                    <a:gd name="T5" fmla="*/ 122 h 388"/>
                    <a:gd name="T6" fmla="*/ 0 w 315"/>
                    <a:gd name="T7" fmla="*/ 218 h 388"/>
                    <a:gd name="T8" fmla="*/ 35 w 315"/>
                    <a:gd name="T9" fmla="*/ 271 h 388"/>
                    <a:gd name="T10" fmla="*/ 138 w 315"/>
                    <a:gd name="T11" fmla="*/ 313 h 388"/>
                    <a:gd name="T12" fmla="*/ 241 w 315"/>
                    <a:gd name="T13" fmla="*/ 388 h 388"/>
                    <a:gd name="T14" fmla="*/ 314 w 315"/>
                    <a:gd name="T15" fmla="*/ 319 h 388"/>
                    <a:gd name="T16" fmla="*/ 315 w 315"/>
                    <a:gd name="T17" fmla="*/ 234 h 388"/>
                    <a:gd name="T18" fmla="*/ 258 w 315"/>
                    <a:gd name="T19" fmla="*/ 158 h 388"/>
                    <a:gd name="T20" fmla="*/ 274 w 315"/>
                    <a:gd name="T21" fmla="*/ 105 h 388"/>
                    <a:gd name="T22" fmla="*/ 52 w 315"/>
                    <a:gd name="T23" fmla="*/ 0 h 38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5"/>
                    <a:gd name="T37" fmla="*/ 0 h 388"/>
                    <a:gd name="T38" fmla="*/ 315 w 315"/>
                    <a:gd name="T39" fmla="*/ 388 h 38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5" h="388">
                      <a:moveTo>
                        <a:pt x="52" y="0"/>
                      </a:moveTo>
                      <a:lnTo>
                        <a:pt x="4" y="65"/>
                      </a:lnTo>
                      <a:lnTo>
                        <a:pt x="32" y="122"/>
                      </a:lnTo>
                      <a:lnTo>
                        <a:pt x="0" y="218"/>
                      </a:lnTo>
                      <a:lnTo>
                        <a:pt x="35" y="271"/>
                      </a:lnTo>
                      <a:lnTo>
                        <a:pt x="138" y="313"/>
                      </a:lnTo>
                      <a:lnTo>
                        <a:pt x="241" y="388"/>
                      </a:lnTo>
                      <a:lnTo>
                        <a:pt x="314" y="319"/>
                      </a:lnTo>
                      <a:lnTo>
                        <a:pt x="315" y="234"/>
                      </a:lnTo>
                      <a:lnTo>
                        <a:pt x="258" y="158"/>
                      </a:lnTo>
                      <a:lnTo>
                        <a:pt x="274" y="105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0" name="Freeform 84">
                <a:extLst>
                  <a:ext uri="{FF2B5EF4-FFF2-40B4-BE49-F238E27FC236}">
                    <a16:creationId xmlns:a16="http://schemas.microsoft.com/office/drawing/2014/main" id="{EAFD977E-6C5A-F3C0-1D6C-4EFA58AFA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8284" y="3936529"/>
                <a:ext cx="704850" cy="903287"/>
              </a:xfrm>
              <a:custGeom>
                <a:avLst/>
                <a:gdLst>
                  <a:gd name="T0" fmla="*/ 56 w 450"/>
                  <a:gd name="T1" fmla="*/ 0 h 537"/>
                  <a:gd name="T2" fmla="*/ 215 w 450"/>
                  <a:gd name="T3" fmla="*/ 0 h 537"/>
                  <a:gd name="T4" fmla="*/ 244 w 450"/>
                  <a:gd name="T5" fmla="*/ 50 h 537"/>
                  <a:gd name="T6" fmla="*/ 209 w 450"/>
                  <a:gd name="T7" fmla="*/ 151 h 537"/>
                  <a:gd name="T8" fmla="*/ 244 w 450"/>
                  <a:gd name="T9" fmla="*/ 204 h 537"/>
                  <a:gd name="T10" fmla="*/ 351 w 450"/>
                  <a:gd name="T11" fmla="*/ 246 h 537"/>
                  <a:gd name="T12" fmla="*/ 450 w 450"/>
                  <a:gd name="T13" fmla="*/ 323 h 537"/>
                  <a:gd name="T14" fmla="*/ 360 w 450"/>
                  <a:gd name="T15" fmla="*/ 410 h 537"/>
                  <a:gd name="T16" fmla="*/ 407 w 450"/>
                  <a:gd name="T17" fmla="*/ 470 h 537"/>
                  <a:gd name="T18" fmla="*/ 386 w 450"/>
                  <a:gd name="T19" fmla="*/ 537 h 537"/>
                  <a:gd name="T20" fmla="*/ 248 w 450"/>
                  <a:gd name="T21" fmla="*/ 537 h 537"/>
                  <a:gd name="T22" fmla="*/ 209 w 450"/>
                  <a:gd name="T23" fmla="*/ 484 h 537"/>
                  <a:gd name="T24" fmla="*/ 105 w 450"/>
                  <a:gd name="T25" fmla="*/ 446 h 537"/>
                  <a:gd name="T26" fmla="*/ 47 w 450"/>
                  <a:gd name="T27" fmla="*/ 315 h 537"/>
                  <a:gd name="T28" fmla="*/ 58 w 450"/>
                  <a:gd name="T29" fmla="*/ 230 h 537"/>
                  <a:gd name="T30" fmla="*/ 0 w 450"/>
                  <a:gd name="T31" fmla="*/ 155 h 537"/>
                  <a:gd name="T32" fmla="*/ 86 w 450"/>
                  <a:gd name="T33" fmla="*/ 79 h 537"/>
                  <a:gd name="T34" fmla="*/ 56 w 450"/>
                  <a:gd name="T35" fmla="*/ 0 h 53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537"/>
                  <a:gd name="T56" fmla="*/ 450 w 450"/>
                  <a:gd name="T57" fmla="*/ 537 h 53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537">
                    <a:moveTo>
                      <a:pt x="56" y="0"/>
                    </a:moveTo>
                    <a:lnTo>
                      <a:pt x="215" y="0"/>
                    </a:lnTo>
                    <a:lnTo>
                      <a:pt x="244" y="50"/>
                    </a:lnTo>
                    <a:lnTo>
                      <a:pt x="209" y="151"/>
                    </a:lnTo>
                    <a:lnTo>
                      <a:pt x="244" y="204"/>
                    </a:lnTo>
                    <a:lnTo>
                      <a:pt x="351" y="246"/>
                    </a:lnTo>
                    <a:lnTo>
                      <a:pt x="450" y="323"/>
                    </a:lnTo>
                    <a:lnTo>
                      <a:pt x="360" y="410"/>
                    </a:lnTo>
                    <a:lnTo>
                      <a:pt x="407" y="470"/>
                    </a:lnTo>
                    <a:lnTo>
                      <a:pt x="386" y="537"/>
                    </a:lnTo>
                    <a:lnTo>
                      <a:pt x="248" y="537"/>
                    </a:lnTo>
                    <a:lnTo>
                      <a:pt x="209" y="484"/>
                    </a:lnTo>
                    <a:lnTo>
                      <a:pt x="105" y="446"/>
                    </a:lnTo>
                    <a:lnTo>
                      <a:pt x="47" y="315"/>
                    </a:lnTo>
                    <a:lnTo>
                      <a:pt x="58" y="230"/>
                    </a:lnTo>
                    <a:lnTo>
                      <a:pt x="0" y="155"/>
                    </a:lnTo>
                    <a:lnTo>
                      <a:pt x="86" y="79"/>
                    </a:lnTo>
                    <a:lnTo>
                      <a:pt x="56" y="0"/>
                    </a:lnTo>
                    <a:close/>
                  </a:path>
                </a:pathLst>
              </a:custGeom>
              <a:noFill/>
              <a:ln w="1270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1" name="Group 86">
                <a:extLst>
                  <a:ext uri="{FF2B5EF4-FFF2-40B4-BE49-F238E27FC236}">
                    <a16:creationId xmlns:a16="http://schemas.microsoft.com/office/drawing/2014/main" id="{8B263EE5-A76E-439B-EE32-3F94DCE56D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03534" y="4823940"/>
                <a:ext cx="566738" cy="1052513"/>
                <a:chOff x="2771" y="3113"/>
                <a:chExt cx="361" cy="625"/>
              </a:xfrm>
            </p:grpSpPr>
            <p:sp>
              <p:nvSpPr>
                <p:cNvPr id="99" name="Freeform 87">
                  <a:extLst>
                    <a:ext uri="{FF2B5EF4-FFF2-40B4-BE49-F238E27FC236}">
                      <a16:creationId xmlns:a16="http://schemas.microsoft.com/office/drawing/2014/main" id="{279162AA-933F-894D-0EC9-B18678D73A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1" y="3113"/>
                  <a:ext cx="361" cy="625"/>
                </a:xfrm>
                <a:custGeom>
                  <a:avLst/>
                  <a:gdLst>
                    <a:gd name="T0" fmla="*/ 170 w 361"/>
                    <a:gd name="T1" fmla="*/ 2 h 625"/>
                    <a:gd name="T2" fmla="*/ 305 w 361"/>
                    <a:gd name="T3" fmla="*/ 0 h 625"/>
                    <a:gd name="T4" fmla="*/ 361 w 361"/>
                    <a:gd name="T5" fmla="*/ 58 h 625"/>
                    <a:gd name="T6" fmla="*/ 329 w 361"/>
                    <a:gd name="T7" fmla="*/ 226 h 625"/>
                    <a:gd name="T8" fmla="*/ 187 w 361"/>
                    <a:gd name="T9" fmla="*/ 421 h 625"/>
                    <a:gd name="T10" fmla="*/ 140 w 361"/>
                    <a:gd name="T11" fmla="*/ 552 h 625"/>
                    <a:gd name="T12" fmla="*/ 32 w 361"/>
                    <a:gd name="T13" fmla="*/ 625 h 625"/>
                    <a:gd name="T14" fmla="*/ 0 w 361"/>
                    <a:gd name="T15" fmla="*/ 474 h 625"/>
                    <a:gd name="T16" fmla="*/ 81 w 361"/>
                    <a:gd name="T17" fmla="*/ 252 h 625"/>
                    <a:gd name="T18" fmla="*/ 12 w 361"/>
                    <a:gd name="T19" fmla="*/ 213 h 625"/>
                    <a:gd name="T20" fmla="*/ 96 w 361"/>
                    <a:gd name="T21" fmla="*/ 143 h 625"/>
                    <a:gd name="T22" fmla="*/ 109 w 361"/>
                    <a:gd name="T23" fmla="*/ 179 h 625"/>
                    <a:gd name="T24" fmla="*/ 155 w 361"/>
                    <a:gd name="T25" fmla="*/ 213 h 625"/>
                    <a:gd name="T26" fmla="*/ 211 w 361"/>
                    <a:gd name="T27" fmla="*/ 175 h 625"/>
                    <a:gd name="T28" fmla="*/ 159 w 361"/>
                    <a:gd name="T29" fmla="*/ 88 h 625"/>
                    <a:gd name="T30" fmla="*/ 170 w 361"/>
                    <a:gd name="T31" fmla="*/ 2 h 62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61"/>
                    <a:gd name="T49" fmla="*/ 0 h 625"/>
                    <a:gd name="T50" fmla="*/ 361 w 361"/>
                    <a:gd name="T51" fmla="*/ 625 h 62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61" h="625">
                      <a:moveTo>
                        <a:pt x="170" y="2"/>
                      </a:moveTo>
                      <a:lnTo>
                        <a:pt x="305" y="0"/>
                      </a:lnTo>
                      <a:lnTo>
                        <a:pt x="361" y="58"/>
                      </a:lnTo>
                      <a:lnTo>
                        <a:pt x="329" y="226"/>
                      </a:lnTo>
                      <a:lnTo>
                        <a:pt x="187" y="421"/>
                      </a:lnTo>
                      <a:lnTo>
                        <a:pt x="140" y="552"/>
                      </a:lnTo>
                      <a:lnTo>
                        <a:pt x="32" y="625"/>
                      </a:lnTo>
                      <a:lnTo>
                        <a:pt x="0" y="474"/>
                      </a:lnTo>
                      <a:lnTo>
                        <a:pt x="81" y="252"/>
                      </a:lnTo>
                      <a:lnTo>
                        <a:pt x="12" y="213"/>
                      </a:lnTo>
                      <a:lnTo>
                        <a:pt x="96" y="143"/>
                      </a:lnTo>
                      <a:lnTo>
                        <a:pt x="109" y="179"/>
                      </a:lnTo>
                      <a:lnTo>
                        <a:pt x="155" y="213"/>
                      </a:lnTo>
                      <a:lnTo>
                        <a:pt x="211" y="175"/>
                      </a:lnTo>
                      <a:lnTo>
                        <a:pt x="159" y="88"/>
                      </a:lnTo>
                      <a:lnTo>
                        <a:pt x="170" y="2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" name="Freeform 88">
                  <a:extLst>
                    <a:ext uri="{FF2B5EF4-FFF2-40B4-BE49-F238E27FC236}">
                      <a16:creationId xmlns:a16="http://schemas.microsoft.com/office/drawing/2014/main" id="{769232D8-292C-5FB4-1B3D-109F33A6FC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1" y="3113"/>
                  <a:ext cx="361" cy="625"/>
                </a:xfrm>
                <a:custGeom>
                  <a:avLst/>
                  <a:gdLst>
                    <a:gd name="T0" fmla="*/ 170 w 361"/>
                    <a:gd name="T1" fmla="*/ 2 h 625"/>
                    <a:gd name="T2" fmla="*/ 305 w 361"/>
                    <a:gd name="T3" fmla="*/ 0 h 625"/>
                    <a:gd name="T4" fmla="*/ 361 w 361"/>
                    <a:gd name="T5" fmla="*/ 58 h 625"/>
                    <a:gd name="T6" fmla="*/ 329 w 361"/>
                    <a:gd name="T7" fmla="*/ 226 h 625"/>
                    <a:gd name="T8" fmla="*/ 187 w 361"/>
                    <a:gd name="T9" fmla="*/ 421 h 625"/>
                    <a:gd name="T10" fmla="*/ 140 w 361"/>
                    <a:gd name="T11" fmla="*/ 552 h 625"/>
                    <a:gd name="T12" fmla="*/ 32 w 361"/>
                    <a:gd name="T13" fmla="*/ 625 h 625"/>
                    <a:gd name="T14" fmla="*/ 0 w 361"/>
                    <a:gd name="T15" fmla="*/ 474 h 625"/>
                    <a:gd name="T16" fmla="*/ 81 w 361"/>
                    <a:gd name="T17" fmla="*/ 252 h 625"/>
                    <a:gd name="T18" fmla="*/ 12 w 361"/>
                    <a:gd name="T19" fmla="*/ 213 h 625"/>
                    <a:gd name="T20" fmla="*/ 96 w 361"/>
                    <a:gd name="T21" fmla="*/ 143 h 625"/>
                    <a:gd name="T22" fmla="*/ 109 w 361"/>
                    <a:gd name="T23" fmla="*/ 179 h 625"/>
                    <a:gd name="T24" fmla="*/ 155 w 361"/>
                    <a:gd name="T25" fmla="*/ 213 h 625"/>
                    <a:gd name="T26" fmla="*/ 211 w 361"/>
                    <a:gd name="T27" fmla="*/ 175 h 625"/>
                    <a:gd name="T28" fmla="*/ 159 w 361"/>
                    <a:gd name="T29" fmla="*/ 88 h 625"/>
                    <a:gd name="T30" fmla="*/ 170 w 361"/>
                    <a:gd name="T31" fmla="*/ 2 h 62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61"/>
                    <a:gd name="T49" fmla="*/ 0 h 625"/>
                    <a:gd name="T50" fmla="*/ 361 w 361"/>
                    <a:gd name="T51" fmla="*/ 625 h 62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61" h="625">
                      <a:moveTo>
                        <a:pt x="170" y="2"/>
                      </a:moveTo>
                      <a:lnTo>
                        <a:pt x="305" y="0"/>
                      </a:lnTo>
                      <a:lnTo>
                        <a:pt x="361" y="58"/>
                      </a:lnTo>
                      <a:lnTo>
                        <a:pt x="329" y="226"/>
                      </a:lnTo>
                      <a:lnTo>
                        <a:pt x="187" y="421"/>
                      </a:lnTo>
                      <a:lnTo>
                        <a:pt x="140" y="552"/>
                      </a:lnTo>
                      <a:lnTo>
                        <a:pt x="32" y="625"/>
                      </a:lnTo>
                      <a:lnTo>
                        <a:pt x="0" y="474"/>
                      </a:lnTo>
                      <a:lnTo>
                        <a:pt x="81" y="252"/>
                      </a:lnTo>
                      <a:lnTo>
                        <a:pt x="12" y="213"/>
                      </a:lnTo>
                      <a:lnTo>
                        <a:pt x="96" y="143"/>
                      </a:lnTo>
                      <a:lnTo>
                        <a:pt x="109" y="179"/>
                      </a:lnTo>
                      <a:lnTo>
                        <a:pt x="155" y="213"/>
                      </a:lnTo>
                      <a:lnTo>
                        <a:pt x="211" y="175"/>
                      </a:lnTo>
                      <a:lnTo>
                        <a:pt x="159" y="88"/>
                      </a:lnTo>
                      <a:lnTo>
                        <a:pt x="170" y="2"/>
                      </a:lnTo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42" name="Group 89">
                <a:extLst>
                  <a:ext uri="{FF2B5EF4-FFF2-40B4-BE49-F238E27FC236}">
                    <a16:creationId xmlns:a16="http://schemas.microsoft.com/office/drawing/2014/main" id="{9D9CFEFE-4586-EAB4-1405-022C64623B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55997" y="4871565"/>
                <a:ext cx="296862" cy="882650"/>
                <a:chOff x="3186" y="3141"/>
                <a:chExt cx="190" cy="524"/>
              </a:xfrm>
            </p:grpSpPr>
            <p:sp>
              <p:nvSpPr>
                <p:cNvPr id="97" name="Freeform 90">
                  <a:extLst>
                    <a:ext uri="{FF2B5EF4-FFF2-40B4-BE49-F238E27FC236}">
                      <a16:creationId xmlns:a16="http://schemas.microsoft.com/office/drawing/2014/main" id="{B73837C3-4A39-AD70-2010-0D8AE277E1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6" y="3141"/>
                  <a:ext cx="190" cy="524"/>
                </a:xfrm>
                <a:custGeom>
                  <a:avLst/>
                  <a:gdLst>
                    <a:gd name="T0" fmla="*/ 156 w 190"/>
                    <a:gd name="T1" fmla="*/ 0 h 524"/>
                    <a:gd name="T2" fmla="*/ 106 w 190"/>
                    <a:gd name="T3" fmla="*/ 133 h 524"/>
                    <a:gd name="T4" fmla="*/ 24 w 190"/>
                    <a:gd name="T5" fmla="*/ 181 h 524"/>
                    <a:gd name="T6" fmla="*/ 43 w 190"/>
                    <a:gd name="T7" fmla="*/ 321 h 524"/>
                    <a:gd name="T8" fmla="*/ 0 w 190"/>
                    <a:gd name="T9" fmla="*/ 399 h 524"/>
                    <a:gd name="T10" fmla="*/ 3 w 190"/>
                    <a:gd name="T11" fmla="*/ 524 h 524"/>
                    <a:gd name="T12" fmla="*/ 128 w 190"/>
                    <a:gd name="T13" fmla="*/ 468 h 524"/>
                    <a:gd name="T14" fmla="*/ 190 w 190"/>
                    <a:gd name="T15" fmla="*/ 206 h 524"/>
                    <a:gd name="T16" fmla="*/ 156 w 190"/>
                    <a:gd name="T17" fmla="*/ 0 h 52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90"/>
                    <a:gd name="T28" fmla="*/ 0 h 524"/>
                    <a:gd name="T29" fmla="*/ 190 w 190"/>
                    <a:gd name="T30" fmla="*/ 524 h 52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90" h="524">
                      <a:moveTo>
                        <a:pt x="156" y="0"/>
                      </a:moveTo>
                      <a:lnTo>
                        <a:pt x="106" y="133"/>
                      </a:lnTo>
                      <a:lnTo>
                        <a:pt x="24" y="181"/>
                      </a:lnTo>
                      <a:lnTo>
                        <a:pt x="43" y="321"/>
                      </a:lnTo>
                      <a:lnTo>
                        <a:pt x="0" y="399"/>
                      </a:lnTo>
                      <a:lnTo>
                        <a:pt x="3" y="524"/>
                      </a:lnTo>
                      <a:lnTo>
                        <a:pt x="128" y="468"/>
                      </a:lnTo>
                      <a:lnTo>
                        <a:pt x="190" y="206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Freeform 91">
                  <a:extLst>
                    <a:ext uri="{FF2B5EF4-FFF2-40B4-BE49-F238E27FC236}">
                      <a16:creationId xmlns:a16="http://schemas.microsoft.com/office/drawing/2014/main" id="{6F86F399-4CA8-AA45-243D-D551516696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6" y="3141"/>
                  <a:ext cx="190" cy="524"/>
                </a:xfrm>
                <a:custGeom>
                  <a:avLst/>
                  <a:gdLst>
                    <a:gd name="T0" fmla="*/ 156 w 190"/>
                    <a:gd name="T1" fmla="*/ 0 h 524"/>
                    <a:gd name="T2" fmla="*/ 106 w 190"/>
                    <a:gd name="T3" fmla="*/ 133 h 524"/>
                    <a:gd name="T4" fmla="*/ 24 w 190"/>
                    <a:gd name="T5" fmla="*/ 181 h 524"/>
                    <a:gd name="T6" fmla="*/ 43 w 190"/>
                    <a:gd name="T7" fmla="*/ 321 h 524"/>
                    <a:gd name="T8" fmla="*/ 0 w 190"/>
                    <a:gd name="T9" fmla="*/ 399 h 524"/>
                    <a:gd name="T10" fmla="*/ 3 w 190"/>
                    <a:gd name="T11" fmla="*/ 524 h 524"/>
                    <a:gd name="T12" fmla="*/ 128 w 190"/>
                    <a:gd name="T13" fmla="*/ 468 h 524"/>
                    <a:gd name="T14" fmla="*/ 190 w 190"/>
                    <a:gd name="T15" fmla="*/ 206 h 524"/>
                    <a:gd name="T16" fmla="*/ 156 w 190"/>
                    <a:gd name="T17" fmla="*/ 0 h 52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90"/>
                    <a:gd name="T28" fmla="*/ 0 h 524"/>
                    <a:gd name="T29" fmla="*/ 190 w 190"/>
                    <a:gd name="T30" fmla="*/ 524 h 52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90" h="524">
                      <a:moveTo>
                        <a:pt x="156" y="0"/>
                      </a:moveTo>
                      <a:lnTo>
                        <a:pt x="106" y="133"/>
                      </a:lnTo>
                      <a:lnTo>
                        <a:pt x="24" y="181"/>
                      </a:lnTo>
                      <a:lnTo>
                        <a:pt x="43" y="321"/>
                      </a:lnTo>
                      <a:lnTo>
                        <a:pt x="0" y="399"/>
                      </a:lnTo>
                      <a:lnTo>
                        <a:pt x="3" y="524"/>
                      </a:lnTo>
                      <a:lnTo>
                        <a:pt x="128" y="468"/>
                      </a:lnTo>
                      <a:lnTo>
                        <a:pt x="190" y="206"/>
                      </a:lnTo>
                      <a:lnTo>
                        <a:pt x="156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3" name="Group 92">
                <a:extLst>
                  <a:ext uri="{FF2B5EF4-FFF2-40B4-BE49-F238E27FC236}">
                    <a16:creationId xmlns:a16="http://schemas.microsoft.com/office/drawing/2014/main" id="{0D41BA4C-C9F7-8080-FEA8-00E5B0FCCE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25709" y="5128740"/>
                <a:ext cx="511175" cy="563563"/>
                <a:chOff x="2529" y="3294"/>
                <a:chExt cx="326" cy="335"/>
              </a:xfrm>
            </p:grpSpPr>
            <p:sp>
              <p:nvSpPr>
                <p:cNvPr id="95" name="Freeform 93">
                  <a:extLst>
                    <a:ext uri="{FF2B5EF4-FFF2-40B4-BE49-F238E27FC236}">
                      <a16:creationId xmlns:a16="http://schemas.microsoft.com/office/drawing/2014/main" id="{112942D7-F184-2926-D9F1-8B46BA4E2B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9" y="3294"/>
                  <a:ext cx="326" cy="335"/>
                </a:xfrm>
                <a:custGeom>
                  <a:avLst/>
                  <a:gdLst>
                    <a:gd name="T0" fmla="*/ 0 w 326"/>
                    <a:gd name="T1" fmla="*/ 156 h 335"/>
                    <a:gd name="T2" fmla="*/ 190 w 326"/>
                    <a:gd name="T3" fmla="*/ 0 h 335"/>
                    <a:gd name="T4" fmla="*/ 326 w 326"/>
                    <a:gd name="T5" fmla="*/ 71 h 335"/>
                    <a:gd name="T6" fmla="*/ 246 w 326"/>
                    <a:gd name="T7" fmla="*/ 293 h 335"/>
                    <a:gd name="T8" fmla="*/ 129 w 326"/>
                    <a:gd name="T9" fmla="*/ 335 h 335"/>
                    <a:gd name="T10" fmla="*/ 0 w 326"/>
                    <a:gd name="T11" fmla="*/ 156 h 33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26"/>
                    <a:gd name="T19" fmla="*/ 0 h 335"/>
                    <a:gd name="T20" fmla="*/ 326 w 326"/>
                    <a:gd name="T21" fmla="*/ 335 h 33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26" h="335">
                      <a:moveTo>
                        <a:pt x="0" y="156"/>
                      </a:moveTo>
                      <a:lnTo>
                        <a:pt x="190" y="0"/>
                      </a:lnTo>
                      <a:lnTo>
                        <a:pt x="326" y="71"/>
                      </a:lnTo>
                      <a:lnTo>
                        <a:pt x="246" y="293"/>
                      </a:lnTo>
                      <a:lnTo>
                        <a:pt x="129" y="335"/>
                      </a:lnTo>
                      <a:lnTo>
                        <a:pt x="0" y="156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" name="Freeform 94">
                  <a:extLst>
                    <a:ext uri="{FF2B5EF4-FFF2-40B4-BE49-F238E27FC236}">
                      <a16:creationId xmlns:a16="http://schemas.microsoft.com/office/drawing/2014/main" id="{0CA18A81-FD31-A5E1-3A30-A6CFA912E5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9" y="3294"/>
                  <a:ext cx="326" cy="335"/>
                </a:xfrm>
                <a:custGeom>
                  <a:avLst/>
                  <a:gdLst>
                    <a:gd name="T0" fmla="*/ 0 w 326"/>
                    <a:gd name="T1" fmla="*/ 156 h 335"/>
                    <a:gd name="T2" fmla="*/ 190 w 326"/>
                    <a:gd name="T3" fmla="*/ 0 h 335"/>
                    <a:gd name="T4" fmla="*/ 326 w 326"/>
                    <a:gd name="T5" fmla="*/ 71 h 335"/>
                    <a:gd name="T6" fmla="*/ 246 w 326"/>
                    <a:gd name="T7" fmla="*/ 293 h 335"/>
                    <a:gd name="T8" fmla="*/ 129 w 326"/>
                    <a:gd name="T9" fmla="*/ 335 h 335"/>
                    <a:gd name="T10" fmla="*/ 0 w 326"/>
                    <a:gd name="T11" fmla="*/ 156 h 33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26"/>
                    <a:gd name="T19" fmla="*/ 0 h 335"/>
                    <a:gd name="T20" fmla="*/ 326 w 326"/>
                    <a:gd name="T21" fmla="*/ 335 h 33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26" h="335">
                      <a:moveTo>
                        <a:pt x="0" y="156"/>
                      </a:moveTo>
                      <a:lnTo>
                        <a:pt x="190" y="0"/>
                      </a:lnTo>
                      <a:lnTo>
                        <a:pt x="326" y="71"/>
                      </a:lnTo>
                      <a:lnTo>
                        <a:pt x="246" y="293"/>
                      </a:lnTo>
                      <a:lnTo>
                        <a:pt x="129" y="335"/>
                      </a:lnTo>
                      <a:lnTo>
                        <a:pt x="0" y="156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4" name="Group 95">
                <a:extLst>
                  <a:ext uri="{FF2B5EF4-FFF2-40B4-BE49-F238E27FC236}">
                    <a16:creationId xmlns:a16="http://schemas.microsoft.com/office/drawing/2014/main" id="{25E2AE71-03CC-B38F-E078-CC03B3D413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66947" y="4674715"/>
                <a:ext cx="790575" cy="719138"/>
                <a:chOff x="2363" y="3024"/>
                <a:chExt cx="505" cy="428"/>
              </a:xfrm>
            </p:grpSpPr>
            <p:sp>
              <p:nvSpPr>
                <p:cNvPr id="93" name="Freeform 96">
                  <a:extLst>
                    <a:ext uri="{FF2B5EF4-FFF2-40B4-BE49-F238E27FC236}">
                      <a16:creationId xmlns:a16="http://schemas.microsoft.com/office/drawing/2014/main" id="{C4F8C113-9643-25D7-32AE-B7B8B5ACBF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3" y="3024"/>
                  <a:ext cx="505" cy="428"/>
                </a:xfrm>
                <a:custGeom>
                  <a:avLst/>
                  <a:gdLst>
                    <a:gd name="T0" fmla="*/ 227 w 505"/>
                    <a:gd name="T1" fmla="*/ 0 h 428"/>
                    <a:gd name="T2" fmla="*/ 435 w 505"/>
                    <a:gd name="T3" fmla="*/ 0 h 428"/>
                    <a:gd name="T4" fmla="*/ 474 w 505"/>
                    <a:gd name="T5" fmla="*/ 83 h 428"/>
                    <a:gd name="T6" fmla="*/ 474 w 505"/>
                    <a:gd name="T7" fmla="*/ 165 h 428"/>
                    <a:gd name="T8" fmla="*/ 505 w 505"/>
                    <a:gd name="T9" fmla="*/ 232 h 428"/>
                    <a:gd name="T10" fmla="*/ 421 w 505"/>
                    <a:gd name="T11" fmla="*/ 304 h 428"/>
                    <a:gd name="T12" fmla="*/ 356 w 505"/>
                    <a:gd name="T13" fmla="*/ 272 h 428"/>
                    <a:gd name="T14" fmla="*/ 166 w 505"/>
                    <a:gd name="T15" fmla="*/ 428 h 428"/>
                    <a:gd name="T16" fmla="*/ 59 w 505"/>
                    <a:gd name="T17" fmla="*/ 375 h 428"/>
                    <a:gd name="T18" fmla="*/ 0 w 505"/>
                    <a:gd name="T19" fmla="*/ 252 h 428"/>
                    <a:gd name="T20" fmla="*/ 99 w 505"/>
                    <a:gd name="T21" fmla="*/ 200 h 428"/>
                    <a:gd name="T22" fmla="*/ 56 w 505"/>
                    <a:gd name="T23" fmla="*/ 127 h 428"/>
                    <a:gd name="T24" fmla="*/ 274 w 505"/>
                    <a:gd name="T25" fmla="*/ 175 h 428"/>
                    <a:gd name="T26" fmla="*/ 306 w 505"/>
                    <a:gd name="T27" fmla="*/ 155 h 428"/>
                    <a:gd name="T28" fmla="*/ 227 w 505"/>
                    <a:gd name="T29" fmla="*/ 89 h 428"/>
                    <a:gd name="T30" fmla="*/ 227 w 505"/>
                    <a:gd name="T31" fmla="*/ 0 h 42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05"/>
                    <a:gd name="T49" fmla="*/ 0 h 428"/>
                    <a:gd name="T50" fmla="*/ 505 w 505"/>
                    <a:gd name="T51" fmla="*/ 428 h 42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05" h="428">
                      <a:moveTo>
                        <a:pt x="227" y="0"/>
                      </a:moveTo>
                      <a:lnTo>
                        <a:pt x="435" y="0"/>
                      </a:lnTo>
                      <a:lnTo>
                        <a:pt x="474" y="83"/>
                      </a:lnTo>
                      <a:lnTo>
                        <a:pt x="474" y="165"/>
                      </a:lnTo>
                      <a:lnTo>
                        <a:pt x="505" y="232"/>
                      </a:lnTo>
                      <a:lnTo>
                        <a:pt x="421" y="304"/>
                      </a:lnTo>
                      <a:lnTo>
                        <a:pt x="356" y="272"/>
                      </a:lnTo>
                      <a:lnTo>
                        <a:pt x="166" y="428"/>
                      </a:lnTo>
                      <a:lnTo>
                        <a:pt x="59" y="375"/>
                      </a:lnTo>
                      <a:lnTo>
                        <a:pt x="0" y="252"/>
                      </a:lnTo>
                      <a:lnTo>
                        <a:pt x="99" y="200"/>
                      </a:lnTo>
                      <a:lnTo>
                        <a:pt x="56" y="127"/>
                      </a:lnTo>
                      <a:lnTo>
                        <a:pt x="274" y="175"/>
                      </a:lnTo>
                      <a:lnTo>
                        <a:pt x="306" y="155"/>
                      </a:lnTo>
                      <a:lnTo>
                        <a:pt x="227" y="89"/>
                      </a:lnTo>
                      <a:lnTo>
                        <a:pt x="227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Freeform 97">
                  <a:extLst>
                    <a:ext uri="{FF2B5EF4-FFF2-40B4-BE49-F238E27FC236}">
                      <a16:creationId xmlns:a16="http://schemas.microsoft.com/office/drawing/2014/main" id="{010958C4-09BE-9394-2DE1-6483D7A0DF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3" y="3024"/>
                  <a:ext cx="505" cy="428"/>
                </a:xfrm>
                <a:custGeom>
                  <a:avLst/>
                  <a:gdLst>
                    <a:gd name="T0" fmla="*/ 227 w 505"/>
                    <a:gd name="T1" fmla="*/ 0 h 428"/>
                    <a:gd name="T2" fmla="*/ 435 w 505"/>
                    <a:gd name="T3" fmla="*/ 0 h 428"/>
                    <a:gd name="T4" fmla="*/ 474 w 505"/>
                    <a:gd name="T5" fmla="*/ 83 h 428"/>
                    <a:gd name="T6" fmla="*/ 474 w 505"/>
                    <a:gd name="T7" fmla="*/ 165 h 428"/>
                    <a:gd name="T8" fmla="*/ 505 w 505"/>
                    <a:gd name="T9" fmla="*/ 232 h 428"/>
                    <a:gd name="T10" fmla="*/ 421 w 505"/>
                    <a:gd name="T11" fmla="*/ 304 h 428"/>
                    <a:gd name="T12" fmla="*/ 356 w 505"/>
                    <a:gd name="T13" fmla="*/ 272 h 428"/>
                    <a:gd name="T14" fmla="*/ 166 w 505"/>
                    <a:gd name="T15" fmla="*/ 428 h 428"/>
                    <a:gd name="T16" fmla="*/ 59 w 505"/>
                    <a:gd name="T17" fmla="*/ 375 h 428"/>
                    <a:gd name="T18" fmla="*/ 0 w 505"/>
                    <a:gd name="T19" fmla="*/ 252 h 428"/>
                    <a:gd name="T20" fmla="*/ 99 w 505"/>
                    <a:gd name="T21" fmla="*/ 200 h 428"/>
                    <a:gd name="T22" fmla="*/ 56 w 505"/>
                    <a:gd name="T23" fmla="*/ 127 h 428"/>
                    <a:gd name="T24" fmla="*/ 274 w 505"/>
                    <a:gd name="T25" fmla="*/ 175 h 428"/>
                    <a:gd name="T26" fmla="*/ 306 w 505"/>
                    <a:gd name="T27" fmla="*/ 155 h 428"/>
                    <a:gd name="T28" fmla="*/ 227 w 505"/>
                    <a:gd name="T29" fmla="*/ 89 h 428"/>
                    <a:gd name="T30" fmla="*/ 227 w 505"/>
                    <a:gd name="T31" fmla="*/ 0 h 42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05"/>
                    <a:gd name="T49" fmla="*/ 0 h 428"/>
                    <a:gd name="T50" fmla="*/ 505 w 505"/>
                    <a:gd name="T51" fmla="*/ 428 h 42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05" h="428">
                      <a:moveTo>
                        <a:pt x="227" y="0"/>
                      </a:moveTo>
                      <a:lnTo>
                        <a:pt x="435" y="0"/>
                      </a:lnTo>
                      <a:lnTo>
                        <a:pt x="474" y="83"/>
                      </a:lnTo>
                      <a:lnTo>
                        <a:pt x="474" y="165"/>
                      </a:lnTo>
                      <a:lnTo>
                        <a:pt x="505" y="232"/>
                      </a:lnTo>
                      <a:lnTo>
                        <a:pt x="421" y="304"/>
                      </a:lnTo>
                      <a:lnTo>
                        <a:pt x="356" y="272"/>
                      </a:lnTo>
                      <a:lnTo>
                        <a:pt x="166" y="428"/>
                      </a:lnTo>
                      <a:lnTo>
                        <a:pt x="59" y="375"/>
                      </a:lnTo>
                      <a:lnTo>
                        <a:pt x="0" y="252"/>
                      </a:lnTo>
                      <a:lnTo>
                        <a:pt x="99" y="200"/>
                      </a:lnTo>
                      <a:lnTo>
                        <a:pt x="56" y="127"/>
                      </a:lnTo>
                      <a:lnTo>
                        <a:pt x="274" y="175"/>
                      </a:lnTo>
                      <a:lnTo>
                        <a:pt x="306" y="155"/>
                      </a:lnTo>
                      <a:lnTo>
                        <a:pt x="227" y="89"/>
                      </a:lnTo>
                      <a:lnTo>
                        <a:pt x="227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5" name="Group 98">
                <a:extLst>
                  <a:ext uri="{FF2B5EF4-FFF2-40B4-BE49-F238E27FC236}">
                    <a16:creationId xmlns:a16="http://schemas.microsoft.com/office/drawing/2014/main" id="{FB3B07CD-E636-5734-5906-36C20F8A7F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41634" y="4666778"/>
                <a:ext cx="296863" cy="519112"/>
                <a:chOff x="2794" y="3020"/>
                <a:chExt cx="190" cy="308"/>
              </a:xfrm>
            </p:grpSpPr>
            <p:sp>
              <p:nvSpPr>
                <p:cNvPr id="91" name="Freeform 99">
                  <a:extLst>
                    <a:ext uri="{FF2B5EF4-FFF2-40B4-BE49-F238E27FC236}">
                      <a16:creationId xmlns:a16="http://schemas.microsoft.com/office/drawing/2014/main" id="{71597F7A-D30B-A9FE-F010-1E4CA27799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" y="3020"/>
                  <a:ext cx="190" cy="308"/>
                </a:xfrm>
                <a:custGeom>
                  <a:avLst/>
                  <a:gdLst>
                    <a:gd name="T0" fmla="*/ 0 w 190"/>
                    <a:gd name="T1" fmla="*/ 0 h 308"/>
                    <a:gd name="T2" fmla="*/ 110 w 190"/>
                    <a:gd name="T3" fmla="*/ 40 h 308"/>
                    <a:gd name="T4" fmla="*/ 151 w 190"/>
                    <a:gd name="T5" fmla="*/ 95 h 308"/>
                    <a:gd name="T6" fmla="*/ 138 w 190"/>
                    <a:gd name="T7" fmla="*/ 183 h 308"/>
                    <a:gd name="T8" fmla="*/ 190 w 190"/>
                    <a:gd name="T9" fmla="*/ 268 h 308"/>
                    <a:gd name="T10" fmla="*/ 132 w 190"/>
                    <a:gd name="T11" fmla="*/ 308 h 308"/>
                    <a:gd name="T12" fmla="*/ 86 w 190"/>
                    <a:gd name="T13" fmla="*/ 274 h 308"/>
                    <a:gd name="T14" fmla="*/ 69 w 190"/>
                    <a:gd name="T15" fmla="*/ 230 h 308"/>
                    <a:gd name="T16" fmla="*/ 39 w 190"/>
                    <a:gd name="T17" fmla="*/ 169 h 308"/>
                    <a:gd name="T18" fmla="*/ 39 w 190"/>
                    <a:gd name="T19" fmla="*/ 87 h 308"/>
                    <a:gd name="T20" fmla="*/ 0 w 190"/>
                    <a:gd name="T21" fmla="*/ 0 h 30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90"/>
                    <a:gd name="T34" fmla="*/ 0 h 308"/>
                    <a:gd name="T35" fmla="*/ 190 w 190"/>
                    <a:gd name="T36" fmla="*/ 308 h 30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90" h="308">
                      <a:moveTo>
                        <a:pt x="0" y="0"/>
                      </a:moveTo>
                      <a:lnTo>
                        <a:pt x="110" y="40"/>
                      </a:lnTo>
                      <a:lnTo>
                        <a:pt x="151" y="95"/>
                      </a:lnTo>
                      <a:lnTo>
                        <a:pt x="138" y="183"/>
                      </a:lnTo>
                      <a:lnTo>
                        <a:pt x="190" y="268"/>
                      </a:lnTo>
                      <a:lnTo>
                        <a:pt x="132" y="308"/>
                      </a:lnTo>
                      <a:lnTo>
                        <a:pt x="86" y="274"/>
                      </a:lnTo>
                      <a:lnTo>
                        <a:pt x="69" y="230"/>
                      </a:lnTo>
                      <a:lnTo>
                        <a:pt x="39" y="169"/>
                      </a:lnTo>
                      <a:lnTo>
                        <a:pt x="39" y="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Freeform 100">
                  <a:extLst>
                    <a:ext uri="{FF2B5EF4-FFF2-40B4-BE49-F238E27FC236}">
                      <a16:creationId xmlns:a16="http://schemas.microsoft.com/office/drawing/2014/main" id="{E2622AF6-F2C4-1413-9ECF-692A192CFB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" y="3020"/>
                  <a:ext cx="190" cy="308"/>
                </a:xfrm>
                <a:custGeom>
                  <a:avLst/>
                  <a:gdLst>
                    <a:gd name="T0" fmla="*/ 0 w 190"/>
                    <a:gd name="T1" fmla="*/ 0 h 308"/>
                    <a:gd name="T2" fmla="*/ 110 w 190"/>
                    <a:gd name="T3" fmla="*/ 40 h 308"/>
                    <a:gd name="T4" fmla="*/ 151 w 190"/>
                    <a:gd name="T5" fmla="*/ 95 h 308"/>
                    <a:gd name="T6" fmla="*/ 138 w 190"/>
                    <a:gd name="T7" fmla="*/ 183 h 308"/>
                    <a:gd name="T8" fmla="*/ 190 w 190"/>
                    <a:gd name="T9" fmla="*/ 268 h 308"/>
                    <a:gd name="T10" fmla="*/ 132 w 190"/>
                    <a:gd name="T11" fmla="*/ 308 h 308"/>
                    <a:gd name="T12" fmla="*/ 86 w 190"/>
                    <a:gd name="T13" fmla="*/ 274 h 308"/>
                    <a:gd name="T14" fmla="*/ 69 w 190"/>
                    <a:gd name="T15" fmla="*/ 230 h 308"/>
                    <a:gd name="T16" fmla="*/ 39 w 190"/>
                    <a:gd name="T17" fmla="*/ 169 h 308"/>
                    <a:gd name="T18" fmla="*/ 39 w 190"/>
                    <a:gd name="T19" fmla="*/ 87 h 308"/>
                    <a:gd name="T20" fmla="*/ 0 w 190"/>
                    <a:gd name="T21" fmla="*/ 0 h 30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90"/>
                    <a:gd name="T34" fmla="*/ 0 h 308"/>
                    <a:gd name="T35" fmla="*/ 190 w 190"/>
                    <a:gd name="T36" fmla="*/ 308 h 30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90" h="308">
                      <a:moveTo>
                        <a:pt x="0" y="0"/>
                      </a:moveTo>
                      <a:lnTo>
                        <a:pt x="110" y="40"/>
                      </a:lnTo>
                      <a:lnTo>
                        <a:pt x="151" y="95"/>
                      </a:lnTo>
                      <a:lnTo>
                        <a:pt x="138" y="183"/>
                      </a:lnTo>
                      <a:lnTo>
                        <a:pt x="190" y="268"/>
                      </a:lnTo>
                      <a:lnTo>
                        <a:pt x="132" y="308"/>
                      </a:lnTo>
                      <a:lnTo>
                        <a:pt x="86" y="274"/>
                      </a:lnTo>
                      <a:lnTo>
                        <a:pt x="69" y="230"/>
                      </a:lnTo>
                      <a:lnTo>
                        <a:pt x="39" y="169"/>
                      </a:lnTo>
                      <a:lnTo>
                        <a:pt x="39" y="8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6" name="Group 101">
                <a:extLst>
                  <a:ext uri="{FF2B5EF4-FFF2-40B4-BE49-F238E27FC236}">
                    <a16:creationId xmlns:a16="http://schemas.microsoft.com/office/drawing/2014/main" id="{02519FC4-BC36-0783-C336-D6999ADD91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79559" y="4504853"/>
                <a:ext cx="847725" cy="800100"/>
                <a:chOff x="1924" y="2923"/>
                <a:chExt cx="541" cy="476"/>
              </a:xfrm>
            </p:grpSpPr>
            <p:sp>
              <p:nvSpPr>
                <p:cNvPr id="89" name="Freeform 102">
                  <a:extLst>
                    <a:ext uri="{FF2B5EF4-FFF2-40B4-BE49-F238E27FC236}">
                      <a16:creationId xmlns:a16="http://schemas.microsoft.com/office/drawing/2014/main" id="{8927DDBA-8602-318B-B401-627FC04592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4" y="2923"/>
                  <a:ext cx="541" cy="476"/>
                </a:xfrm>
                <a:custGeom>
                  <a:avLst/>
                  <a:gdLst>
                    <a:gd name="T0" fmla="*/ 0 w 541"/>
                    <a:gd name="T1" fmla="*/ 36 h 476"/>
                    <a:gd name="T2" fmla="*/ 174 w 541"/>
                    <a:gd name="T3" fmla="*/ 0 h 476"/>
                    <a:gd name="T4" fmla="*/ 177 w 541"/>
                    <a:gd name="T5" fmla="*/ 67 h 476"/>
                    <a:gd name="T6" fmla="*/ 269 w 541"/>
                    <a:gd name="T7" fmla="*/ 71 h 476"/>
                    <a:gd name="T8" fmla="*/ 325 w 541"/>
                    <a:gd name="T9" fmla="*/ 22 h 476"/>
                    <a:gd name="T10" fmla="*/ 390 w 541"/>
                    <a:gd name="T11" fmla="*/ 24 h 476"/>
                    <a:gd name="T12" fmla="*/ 405 w 541"/>
                    <a:gd name="T13" fmla="*/ 208 h 476"/>
                    <a:gd name="T14" fmla="*/ 498 w 541"/>
                    <a:gd name="T15" fmla="*/ 230 h 476"/>
                    <a:gd name="T16" fmla="*/ 541 w 541"/>
                    <a:gd name="T17" fmla="*/ 303 h 476"/>
                    <a:gd name="T18" fmla="*/ 442 w 541"/>
                    <a:gd name="T19" fmla="*/ 351 h 476"/>
                    <a:gd name="T20" fmla="*/ 502 w 541"/>
                    <a:gd name="T21" fmla="*/ 476 h 476"/>
                    <a:gd name="T22" fmla="*/ 11 w 541"/>
                    <a:gd name="T23" fmla="*/ 476 h 476"/>
                    <a:gd name="T24" fmla="*/ 103 w 541"/>
                    <a:gd name="T25" fmla="*/ 295 h 476"/>
                    <a:gd name="T26" fmla="*/ 47 w 541"/>
                    <a:gd name="T27" fmla="*/ 208 h 476"/>
                    <a:gd name="T28" fmla="*/ 56 w 541"/>
                    <a:gd name="T29" fmla="*/ 133 h 476"/>
                    <a:gd name="T30" fmla="*/ 0 w 541"/>
                    <a:gd name="T31" fmla="*/ 36 h 47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41"/>
                    <a:gd name="T49" fmla="*/ 0 h 476"/>
                    <a:gd name="T50" fmla="*/ 541 w 541"/>
                    <a:gd name="T51" fmla="*/ 476 h 47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41" h="476">
                      <a:moveTo>
                        <a:pt x="0" y="36"/>
                      </a:moveTo>
                      <a:lnTo>
                        <a:pt x="174" y="0"/>
                      </a:lnTo>
                      <a:lnTo>
                        <a:pt x="177" y="67"/>
                      </a:lnTo>
                      <a:lnTo>
                        <a:pt x="269" y="71"/>
                      </a:lnTo>
                      <a:lnTo>
                        <a:pt x="325" y="22"/>
                      </a:lnTo>
                      <a:lnTo>
                        <a:pt x="390" y="24"/>
                      </a:lnTo>
                      <a:lnTo>
                        <a:pt x="405" y="208"/>
                      </a:lnTo>
                      <a:lnTo>
                        <a:pt x="498" y="230"/>
                      </a:lnTo>
                      <a:lnTo>
                        <a:pt x="541" y="303"/>
                      </a:lnTo>
                      <a:lnTo>
                        <a:pt x="442" y="351"/>
                      </a:lnTo>
                      <a:lnTo>
                        <a:pt x="502" y="476"/>
                      </a:lnTo>
                      <a:lnTo>
                        <a:pt x="11" y="476"/>
                      </a:lnTo>
                      <a:lnTo>
                        <a:pt x="103" y="295"/>
                      </a:lnTo>
                      <a:lnTo>
                        <a:pt x="47" y="208"/>
                      </a:lnTo>
                      <a:lnTo>
                        <a:pt x="56" y="133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" name="Freeform 103">
                  <a:extLst>
                    <a:ext uri="{FF2B5EF4-FFF2-40B4-BE49-F238E27FC236}">
                      <a16:creationId xmlns:a16="http://schemas.microsoft.com/office/drawing/2014/main" id="{B2708508-EBDD-273C-481E-83DAB50A5F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4" y="2923"/>
                  <a:ext cx="541" cy="476"/>
                </a:xfrm>
                <a:custGeom>
                  <a:avLst/>
                  <a:gdLst>
                    <a:gd name="T0" fmla="*/ 0 w 541"/>
                    <a:gd name="T1" fmla="*/ 36 h 476"/>
                    <a:gd name="T2" fmla="*/ 174 w 541"/>
                    <a:gd name="T3" fmla="*/ 0 h 476"/>
                    <a:gd name="T4" fmla="*/ 177 w 541"/>
                    <a:gd name="T5" fmla="*/ 67 h 476"/>
                    <a:gd name="T6" fmla="*/ 269 w 541"/>
                    <a:gd name="T7" fmla="*/ 71 h 476"/>
                    <a:gd name="T8" fmla="*/ 325 w 541"/>
                    <a:gd name="T9" fmla="*/ 22 h 476"/>
                    <a:gd name="T10" fmla="*/ 390 w 541"/>
                    <a:gd name="T11" fmla="*/ 24 h 476"/>
                    <a:gd name="T12" fmla="*/ 405 w 541"/>
                    <a:gd name="T13" fmla="*/ 208 h 476"/>
                    <a:gd name="T14" fmla="*/ 498 w 541"/>
                    <a:gd name="T15" fmla="*/ 230 h 476"/>
                    <a:gd name="T16" fmla="*/ 541 w 541"/>
                    <a:gd name="T17" fmla="*/ 303 h 476"/>
                    <a:gd name="T18" fmla="*/ 442 w 541"/>
                    <a:gd name="T19" fmla="*/ 351 h 476"/>
                    <a:gd name="T20" fmla="*/ 502 w 541"/>
                    <a:gd name="T21" fmla="*/ 476 h 476"/>
                    <a:gd name="T22" fmla="*/ 11 w 541"/>
                    <a:gd name="T23" fmla="*/ 476 h 476"/>
                    <a:gd name="T24" fmla="*/ 103 w 541"/>
                    <a:gd name="T25" fmla="*/ 295 h 476"/>
                    <a:gd name="T26" fmla="*/ 47 w 541"/>
                    <a:gd name="T27" fmla="*/ 208 h 476"/>
                    <a:gd name="T28" fmla="*/ 56 w 541"/>
                    <a:gd name="T29" fmla="*/ 133 h 476"/>
                    <a:gd name="T30" fmla="*/ 0 w 541"/>
                    <a:gd name="T31" fmla="*/ 36 h 47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41"/>
                    <a:gd name="T49" fmla="*/ 0 h 476"/>
                    <a:gd name="T50" fmla="*/ 541 w 541"/>
                    <a:gd name="T51" fmla="*/ 476 h 47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41" h="476">
                      <a:moveTo>
                        <a:pt x="0" y="36"/>
                      </a:moveTo>
                      <a:lnTo>
                        <a:pt x="174" y="0"/>
                      </a:lnTo>
                      <a:lnTo>
                        <a:pt x="177" y="67"/>
                      </a:lnTo>
                      <a:lnTo>
                        <a:pt x="269" y="71"/>
                      </a:lnTo>
                      <a:lnTo>
                        <a:pt x="325" y="22"/>
                      </a:lnTo>
                      <a:lnTo>
                        <a:pt x="390" y="24"/>
                      </a:lnTo>
                      <a:lnTo>
                        <a:pt x="405" y="208"/>
                      </a:lnTo>
                      <a:lnTo>
                        <a:pt x="498" y="230"/>
                      </a:lnTo>
                      <a:lnTo>
                        <a:pt x="541" y="303"/>
                      </a:lnTo>
                      <a:lnTo>
                        <a:pt x="442" y="351"/>
                      </a:lnTo>
                      <a:lnTo>
                        <a:pt x="502" y="476"/>
                      </a:lnTo>
                      <a:lnTo>
                        <a:pt x="11" y="476"/>
                      </a:lnTo>
                      <a:lnTo>
                        <a:pt x="103" y="295"/>
                      </a:lnTo>
                      <a:lnTo>
                        <a:pt x="47" y="208"/>
                      </a:lnTo>
                      <a:lnTo>
                        <a:pt x="56" y="133"/>
                      </a:lnTo>
                      <a:lnTo>
                        <a:pt x="0" y="36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7" name="Freeform 105">
                <a:extLst>
                  <a:ext uri="{FF2B5EF4-FFF2-40B4-BE49-F238E27FC236}">
                    <a16:creationId xmlns:a16="http://schemas.microsoft.com/office/drawing/2014/main" id="{11BACB04-7360-9293-E861-28C48A59E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022" y="5303365"/>
                <a:ext cx="939800" cy="742950"/>
              </a:xfrm>
              <a:custGeom>
                <a:avLst/>
                <a:gdLst>
                  <a:gd name="T0" fmla="*/ 0 w 601"/>
                  <a:gd name="T1" fmla="*/ 0 h 442"/>
                  <a:gd name="T2" fmla="*/ 486 w 601"/>
                  <a:gd name="T3" fmla="*/ 0 h 442"/>
                  <a:gd name="T4" fmla="*/ 601 w 601"/>
                  <a:gd name="T5" fmla="*/ 55 h 442"/>
                  <a:gd name="T6" fmla="*/ 444 w 601"/>
                  <a:gd name="T7" fmla="*/ 65 h 442"/>
                  <a:gd name="T8" fmla="*/ 422 w 601"/>
                  <a:gd name="T9" fmla="*/ 182 h 442"/>
                  <a:gd name="T10" fmla="*/ 366 w 601"/>
                  <a:gd name="T11" fmla="*/ 182 h 442"/>
                  <a:gd name="T12" fmla="*/ 364 w 601"/>
                  <a:gd name="T13" fmla="*/ 442 h 442"/>
                  <a:gd name="T14" fmla="*/ 179 w 601"/>
                  <a:gd name="T15" fmla="*/ 428 h 442"/>
                  <a:gd name="T16" fmla="*/ 116 w 601"/>
                  <a:gd name="T17" fmla="*/ 244 h 442"/>
                  <a:gd name="T18" fmla="*/ 0 w 601"/>
                  <a:gd name="T19" fmla="*/ 0 h 4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1"/>
                  <a:gd name="T31" fmla="*/ 0 h 442"/>
                  <a:gd name="T32" fmla="*/ 601 w 601"/>
                  <a:gd name="T33" fmla="*/ 442 h 4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1" h="442">
                    <a:moveTo>
                      <a:pt x="0" y="0"/>
                    </a:moveTo>
                    <a:lnTo>
                      <a:pt x="486" y="0"/>
                    </a:lnTo>
                    <a:lnTo>
                      <a:pt x="601" y="55"/>
                    </a:lnTo>
                    <a:lnTo>
                      <a:pt x="444" y="65"/>
                    </a:lnTo>
                    <a:lnTo>
                      <a:pt x="422" y="182"/>
                    </a:lnTo>
                    <a:lnTo>
                      <a:pt x="366" y="182"/>
                    </a:lnTo>
                    <a:lnTo>
                      <a:pt x="364" y="442"/>
                    </a:lnTo>
                    <a:lnTo>
                      <a:pt x="179" y="428"/>
                    </a:lnTo>
                    <a:lnTo>
                      <a:pt x="116" y="24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06">
                <a:extLst>
                  <a:ext uri="{FF2B5EF4-FFF2-40B4-BE49-F238E27FC236}">
                    <a16:creationId xmlns:a16="http://schemas.microsoft.com/office/drawing/2014/main" id="{69EB4C11-E894-BF0C-3613-C0A9783E7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7022" y="5303365"/>
                <a:ext cx="939800" cy="742950"/>
              </a:xfrm>
              <a:custGeom>
                <a:avLst/>
                <a:gdLst>
                  <a:gd name="T0" fmla="*/ 0 w 601"/>
                  <a:gd name="T1" fmla="*/ 0 h 442"/>
                  <a:gd name="T2" fmla="*/ 486 w 601"/>
                  <a:gd name="T3" fmla="*/ 0 h 442"/>
                  <a:gd name="T4" fmla="*/ 601 w 601"/>
                  <a:gd name="T5" fmla="*/ 55 h 442"/>
                  <a:gd name="T6" fmla="*/ 444 w 601"/>
                  <a:gd name="T7" fmla="*/ 65 h 442"/>
                  <a:gd name="T8" fmla="*/ 422 w 601"/>
                  <a:gd name="T9" fmla="*/ 182 h 442"/>
                  <a:gd name="T10" fmla="*/ 366 w 601"/>
                  <a:gd name="T11" fmla="*/ 182 h 442"/>
                  <a:gd name="T12" fmla="*/ 364 w 601"/>
                  <a:gd name="T13" fmla="*/ 442 h 442"/>
                  <a:gd name="T14" fmla="*/ 179 w 601"/>
                  <a:gd name="T15" fmla="*/ 428 h 442"/>
                  <a:gd name="T16" fmla="*/ 116 w 601"/>
                  <a:gd name="T17" fmla="*/ 244 h 442"/>
                  <a:gd name="T18" fmla="*/ 0 w 601"/>
                  <a:gd name="T19" fmla="*/ 0 h 4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1"/>
                  <a:gd name="T31" fmla="*/ 0 h 442"/>
                  <a:gd name="T32" fmla="*/ 601 w 601"/>
                  <a:gd name="T33" fmla="*/ 442 h 4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1" h="442">
                    <a:moveTo>
                      <a:pt x="0" y="0"/>
                    </a:moveTo>
                    <a:lnTo>
                      <a:pt x="486" y="0"/>
                    </a:lnTo>
                    <a:lnTo>
                      <a:pt x="601" y="55"/>
                    </a:lnTo>
                    <a:lnTo>
                      <a:pt x="444" y="65"/>
                    </a:lnTo>
                    <a:lnTo>
                      <a:pt x="422" y="182"/>
                    </a:lnTo>
                    <a:lnTo>
                      <a:pt x="366" y="182"/>
                    </a:lnTo>
                    <a:lnTo>
                      <a:pt x="364" y="442"/>
                    </a:lnTo>
                    <a:lnTo>
                      <a:pt x="179" y="428"/>
                    </a:lnTo>
                    <a:lnTo>
                      <a:pt x="116" y="244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9" name="Group 107">
                <a:extLst>
                  <a:ext uri="{FF2B5EF4-FFF2-40B4-BE49-F238E27FC236}">
                    <a16:creationId xmlns:a16="http://schemas.microsoft.com/office/drawing/2014/main" id="{99AC40BB-485B-BE27-964B-53E5AFD311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60584" y="5392265"/>
                <a:ext cx="565150" cy="574675"/>
                <a:chOff x="2295" y="3450"/>
                <a:chExt cx="361" cy="342"/>
              </a:xfrm>
            </p:grpSpPr>
            <p:sp>
              <p:nvSpPr>
                <p:cNvPr id="87" name="Freeform 108">
                  <a:extLst>
                    <a:ext uri="{FF2B5EF4-FFF2-40B4-BE49-F238E27FC236}">
                      <a16:creationId xmlns:a16="http://schemas.microsoft.com/office/drawing/2014/main" id="{C0E5D53C-B14F-A4F9-C147-C371289D67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5" y="3450"/>
                  <a:ext cx="361" cy="342"/>
                </a:xfrm>
                <a:custGeom>
                  <a:avLst/>
                  <a:gdLst>
                    <a:gd name="T0" fmla="*/ 83 w 361"/>
                    <a:gd name="T1" fmla="*/ 8 h 342"/>
                    <a:gd name="T2" fmla="*/ 236 w 361"/>
                    <a:gd name="T3" fmla="*/ 0 h 342"/>
                    <a:gd name="T4" fmla="*/ 361 w 361"/>
                    <a:gd name="T5" fmla="*/ 177 h 342"/>
                    <a:gd name="T6" fmla="*/ 185 w 361"/>
                    <a:gd name="T7" fmla="*/ 296 h 342"/>
                    <a:gd name="T8" fmla="*/ 131 w 361"/>
                    <a:gd name="T9" fmla="*/ 274 h 342"/>
                    <a:gd name="T10" fmla="*/ 62 w 361"/>
                    <a:gd name="T11" fmla="*/ 342 h 342"/>
                    <a:gd name="T12" fmla="*/ 0 w 361"/>
                    <a:gd name="T13" fmla="*/ 256 h 342"/>
                    <a:gd name="T14" fmla="*/ 0 w 361"/>
                    <a:gd name="T15" fmla="*/ 129 h 342"/>
                    <a:gd name="T16" fmla="*/ 58 w 361"/>
                    <a:gd name="T17" fmla="*/ 127 h 342"/>
                    <a:gd name="T18" fmla="*/ 83 w 361"/>
                    <a:gd name="T19" fmla="*/ 8 h 3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61"/>
                    <a:gd name="T31" fmla="*/ 0 h 342"/>
                    <a:gd name="T32" fmla="*/ 361 w 361"/>
                    <a:gd name="T33" fmla="*/ 342 h 3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61" h="342">
                      <a:moveTo>
                        <a:pt x="83" y="8"/>
                      </a:moveTo>
                      <a:lnTo>
                        <a:pt x="236" y="0"/>
                      </a:lnTo>
                      <a:lnTo>
                        <a:pt x="361" y="177"/>
                      </a:lnTo>
                      <a:lnTo>
                        <a:pt x="185" y="296"/>
                      </a:lnTo>
                      <a:lnTo>
                        <a:pt x="131" y="274"/>
                      </a:lnTo>
                      <a:lnTo>
                        <a:pt x="62" y="342"/>
                      </a:lnTo>
                      <a:lnTo>
                        <a:pt x="0" y="256"/>
                      </a:lnTo>
                      <a:lnTo>
                        <a:pt x="0" y="129"/>
                      </a:lnTo>
                      <a:lnTo>
                        <a:pt x="58" y="127"/>
                      </a:lnTo>
                      <a:lnTo>
                        <a:pt x="83" y="8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Freeform 109">
                  <a:extLst>
                    <a:ext uri="{FF2B5EF4-FFF2-40B4-BE49-F238E27FC236}">
                      <a16:creationId xmlns:a16="http://schemas.microsoft.com/office/drawing/2014/main" id="{5F766C3D-FB0F-0F20-3903-D73BDC0574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5" y="3450"/>
                  <a:ext cx="361" cy="342"/>
                </a:xfrm>
                <a:custGeom>
                  <a:avLst/>
                  <a:gdLst>
                    <a:gd name="T0" fmla="*/ 83 w 361"/>
                    <a:gd name="T1" fmla="*/ 8 h 342"/>
                    <a:gd name="T2" fmla="*/ 236 w 361"/>
                    <a:gd name="T3" fmla="*/ 0 h 342"/>
                    <a:gd name="T4" fmla="*/ 361 w 361"/>
                    <a:gd name="T5" fmla="*/ 177 h 342"/>
                    <a:gd name="T6" fmla="*/ 185 w 361"/>
                    <a:gd name="T7" fmla="*/ 296 h 342"/>
                    <a:gd name="T8" fmla="*/ 131 w 361"/>
                    <a:gd name="T9" fmla="*/ 274 h 342"/>
                    <a:gd name="T10" fmla="*/ 62 w 361"/>
                    <a:gd name="T11" fmla="*/ 342 h 342"/>
                    <a:gd name="T12" fmla="*/ 0 w 361"/>
                    <a:gd name="T13" fmla="*/ 256 h 342"/>
                    <a:gd name="T14" fmla="*/ 0 w 361"/>
                    <a:gd name="T15" fmla="*/ 129 h 342"/>
                    <a:gd name="T16" fmla="*/ 58 w 361"/>
                    <a:gd name="T17" fmla="*/ 127 h 342"/>
                    <a:gd name="T18" fmla="*/ 83 w 361"/>
                    <a:gd name="T19" fmla="*/ 8 h 3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61"/>
                    <a:gd name="T31" fmla="*/ 0 h 342"/>
                    <a:gd name="T32" fmla="*/ 361 w 361"/>
                    <a:gd name="T33" fmla="*/ 342 h 3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61" h="342">
                      <a:moveTo>
                        <a:pt x="83" y="8"/>
                      </a:moveTo>
                      <a:lnTo>
                        <a:pt x="236" y="0"/>
                      </a:lnTo>
                      <a:lnTo>
                        <a:pt x="361" y="177"/>
                      </a:lnTo>
                      <a:lnTo>
                        <a:pt x="185" y="296"/>
                      </a:lnTo>
                      <a:lnTo>
                        <a:pt x="131" y="274"/>
                      </a:lnTo>
                      <a:lnTo>
                        <a:pt x="62" y="342"/>
                      </a:lnTo>
                      <a:lnTo>
                        <a:pt x="0" y="256"/>
                      </a:lnTo>
                      <a:lnTo>
                        <a:pt x="0" y="129"/>
                      </a:lnTo>
                      <a:lnTo>
                        <a:pt x="58" y="127"/>
                      </a:lnTo>
                      <a:lnTo>
                        <a:pt x="83" y="8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0" name="Group 110">
                <a:extLst>
                  <a:ext uri="{FF2B5EF4-FFF2-40B4-BE49-F238E27FC236}">
                    <a16:creationId xmlns:a16="http://schemas.microsoft.com/office/drawing/2014/main" id="{349D1EB8-4BE5-4DB8-BA6C-157214E97B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81184" y="5622453"/>
                <a:ext cx="1074738" cy="833437"/>
                <a:chOff x="2116" y="3587"/>
                <a:chExt cx="687" cy="496"/>
              </a:xfrm>
            </p:grpSpPr>
            <p:sp>
              <p:nvSpPr>
                <p:cNvPr id="85" name="Freeform 111">
                  <a:extLst>
                    <a:ext uri="{FF2B5EF4-FFF2-40B4-BE49-F238E27FC236}">
                      <a16:creationId xmlns:a16="http://schemas.microsoft.com/office/drawing/2014/main" id="{6698969B-7A27-B342-E3D4-3B90F4D8C3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6" y="3587"/>
                  <a:ext cx="687" cy="496"/>
                </a:xfrm>
                <a:custGeom>
                  <a:avLst/>
                  <a:gdLst>
                    <a:gd name="T0" fmla="*/ 0 w 687"/>
                    <a:gd name="T1" fmla="*/ 236 h 496"/>
                    <a:gd name="T2" fmla="*/ 181 w 687"/>
                    <a:gd name="T3" fmla="*/ 248 h 496"/>
                    <a:gd name="T4" fmla="*/ 183 w 687"/>
                    <a:gd name="T5" fmla="*/ 121 h 496"/>
                    <a:gd name="T6" fmla="*/ 245 w 687"/>
                    <a:gd name="T7" fmla="*/ 203 h 496"/>
                    <a:gd name="T8" fmla="*/ 310 w 687"/>
                    <a:gd name="T9" fmla="*/ 135 h 496"/>
                    <a:gd name="T10" fmla="*/ 362 w 687"/>
                    <a:gd name="T11" fmla="*/ 155 h 496"/>
                    <a:gd name="T12" fmla="*/ 540 w 687"/>
                    <a:gd name="T13" fmla="*/ 38 h 496"/>
                    <a:gd name="T14" fmla="*/ 659 w 687"/>
                    <a:gd name="T15" fmla="*/ 0 h 496"/>
                    <a:gd name="T16" fmla="*/ 687 w 687"/>
                    <a:gd name="T17" fmla="*/ 145 h 496"/>
                    <a:gd name="T18" fmla="*/ 659 w 687"/>
                    <a:gd name="T19" fmla="*/ 244 h 496"/>
                    <a:gd name="T20" fmla="*/ 553 w 687"/>
                    <a:gd name="T21" fmla="*/ 363 h 496"/>
                    <a:gd name="T22" fmla="*/ 293 w 687"/>
                    <a:gd name="T23" fmla="*/ 480 h 496"/>
                    <a:gd name="T24" fmla="*/ 146 w 687"/>
                    <a:gd name="T25" fmla="*/ 496 h 496"/>
                    <a:gd name="T26" fmla="*/ 0 w 687"/>
                    <a:gd name="T27" fmla="*/ 236 h 49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87"/>
                    <a:gd name="T43" fmla="*/ 0 h 496"/>
                    <a:gd name="T44" fmla="*/ 687 w 687"/>
                    <a:gd name="T45" fmla="*/ 496 h 49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87" h="496">
                      <a:moveTo>
                        <a:pt x="0" y="236"/>
                      </a:moveTo>
                      <a:lnTo>
                        <a:pt x="181" y="248"/>
                      </a:lnTo>
                      <a:lnTo>
                        <a:pt x="183" y="121"/>
                      </a:lnTo>
                      <a:lnTo>
                        <a:pt x="245" y="203"/>
                      </a:lnTo>
                      <a:lnTo>
                        <a:pt x="310" y="135"/>
                      </a:lnTo>
                      <a:lnTo>
                        <a:pt x="362" y="155"/>
                      </a:lnTo>
                      <a:lnTo>
                        <a:pt x="540" y="38"/>
                      </a:lnTo>
                      <a:lnTo>
                        <a:pt x="659" y="0"/>
                      </a:lnTo>
                      <a:lnTo>
                        <a:pt x="687" y="145"/>
                      </a:lnTo>
                      <a:lnTo>
                        <a:pt x="659" y="244"/>
                      </a:lnTo>
                      <a:lnTo>
                        <a:pt x="553" y="363"/>
                      </a:lnTo>
                      <a:lnTo>
                        <a:pt x="293" y="480"/>
                      </a:lnTo>
                      <a:lnTo>
                        <a:pt x="146" y="496"/>
                      </a:lnTo>
                      <a:lnTo>
                        <a:pt x="0" y="236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" name="Freeform 112">
                  <a:extLst>
                    <a:ext uri="{FF2B5EF4-FFF2-40B4-BE49-F238E27FC236}">
                      <a16:creationId xmlns:a16="http://schemas.microsoft.com/office/drawing/2014/main" id="{336057B0-7980-5289-B108-B307A030BA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6" y="3587"/>
                  <a:ext cx="687" cy="496"/>
                </a:xfrm>
                <a:custGeom>
                  <a:avLst/>
                  <a:gdLst>
                    <a:gd name="T0" fmla="*/ 0 w 687"/>
                    <a:gd name="T1" fmla="*/ 236 h 496"/>
                    <a:gd name="T2" fmla="*/ 181 w 687"/>
                    <a:gd name="T3" fmla="*/ 248 h 496"/>
                    <a:gd name="T4" fmla="*/ 183 w 687"/>
                    <a:gd name="T5" fmla="*/ 121 h 496"/>
                    <a:gd name="T6" fmla="*/ 245 w 687"/>
                    <a:gd name="T7" fmla="*/ 203 h 496"/>
                    <a:gd name="T8" fmla="*/ 310 w 687"/>
                    <a:gd name="T9" fmla="*/ 135 h 496"/>
                    <a:gd name="T10" fmla="*/ 362 w 687"/>
                    <a:gd name="T11" fmla="*/ 155 h 496"/>
                    <a:gd name="T12" fmla="*/ 540 w 687"/>
                    <a:gd name="T13" fmla="*/ 38 h 496"/>
                    <a:gd name="T14" fmla="*/ 659 w 687"/>
                    <a:gd name="T15" fmla="*/ 0 h 496"/>
                    <a:gd name="T16" fmla="*/ 687 w 687"/>
                    <a:gd name="T17" fmla="*/ 145 h 496"/>
                    <a:gd name="T18" fmla="*/ 659 w 687"/>
                    <a:gd name="T19" fmla="*/ 244 h 496"/>
                    <a:gd name="T20" fmla="*/ 553 w 687"/>
                    <a:gd name="T21" fmla="*/ 363 h 496"/>
                    <a:gd name="T22" fmla="*/ 293 w 687"/>
                    <a:gd name="T23" fmla="*/ 480 h 496"/>
                    <a:gd name="T24" fmla="*/ 146 w 687"/>
                    <a:gd name="T25" fmla="*/ 496 h 496"/>
                    <a:gd name="T26" fmla="*/ 0 w 687"/>
                    <a:gd name="T27" fmla="*/ 236 h 49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87"/>
                    <a:gd name="T43" fmla="*/ 0 h 496"/>
                    <a:gd name="T44" fmla="*/ 687 w 687"/>
                    <a:gd name="T45" fmla="*/ 496 h 49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87" h="496">
                      <a:moveTo>
                        <a:pt x="0" y="236"/>
                      </a:moveTo>
                      <a:lnTo>
                        <a:pt x="181" y="248"/>
                      </a:lnTo>
                      <a:lnTo>
                        <a:pt x="183" y="121"/>
                      </a:lnTo>
                      <a:lnTo>
                        <a:pt x="245" y="203"/>
                      </a:lnTo>
                      <a:lnTo>
                        <a:pt x="310" y="135"/>
                      </a:lnTo>
                      <a:lnTo>
                        <a:pt x="362" y="155"/>
                      </a:lnTo>
                      <a:lnTo>
                        <a:pt x="540" y="38"/>
                      </a:lnTo>
                      <a:lnTo>
                        <a:pt x="659" y="0"/>
                      </a:lnTo>
                      <a:lnTo>
                        <a:pt x="687" y="145"/>
                      </a:lnTo>
                      <a:lnTo>
                        <a:pt x="659" y="244"/>
                      </a:lnTo>
                      <a:lnTo>
                        <a:pt x="553" y="363"/>
                      </a:lnTo>
                      <a:lnTo>
                        <a:pt x="293" y="480"/>
                      </a:lnTo>
                      <a:lnTo>
                        <a:pt x="146" y="496"/>
                      </a:lnTo>
                      <a:lnTo>
                        <a:pt x="0" y="236"/>
                      </a:lnTo>
                    </a:path>
                  </a:pathLst>
                </a:custGeom>
                <a:solidFill>
                  <a:srgbClr val="FF0000">
                    <a:alpha val="29020"/>
                  </a:srgbClr>
                </a:solidFill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51" name="Group 113">
                <a:extLst>
                  <a:ext uri="{FF2B5EF4-FFF2-40B4-BE49-F238E27FC236}">
                    <a16:creationId xmlns:a16="http://schemas.microsoft.com/office/drawing/2014/main" id="{73B07D11-5F86-FC1F-5F08-5BBBCB65D0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90447" y="3263428"/>
                <a:ext cx="152400" cy="28575"/>
                <a:chOff x="780" y="2185"/>
                <a:chExt cx="97" cy="18"/>
              </a:xfrm>
            </p:grpSpPr>
            <p:sp>
              <p:nvSpPr>
                <p:cNvPr id="83" name="Freeform 114">
                  <a:extLst>
                    <a:ext uri="{FF2B5EF4-FFF2-40B4-BE49-F238E27FC236}">
                      <a16:creationId xmlns:a16="http://schemas.microsoft.com/office/drawing/2014/main" id="{E72F5E7E-FD50-7840-112D-5AE66AA78C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" y="2185"/>
                  <a:ext cx="97" cy="18"/>
                </a:xfrm>
                <a:custGeom>
                  <a:avLst/>
                  <a:gdLst>
                    <a:gd name="T0" fmla="*/ 0 w 97"/>
                    <a:gd name="T1" fmla="*/ 18 h 18"/>
                    <a:gd name="T2" fmla="*/ 84 w 97"/>
                    <a:gd name="T3" fmla="*/ 18 h 18"/>
                    <a:gd name="T4" fmla="*/ 97 w 97"/>
                    <a:gd name="T5" fmla="*/ 6 h 18"/>
                    <a:gd name="T6" fmla="*/ 8 w 97"/>
                    <a:gd name="T7" fmla="*/ 0 h 18"/>
                    <a:gd name="T8" fmla="*/ 0 w 97"/>
                    <a:gd name="T9" fmla="*/ 18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7"/>
                    <a:gd name="T16" fmla="*/ 0 h 18"/>
                    <a:gd name="T17" fmla="*/ 97 w 97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7" h="18">
                      <a:moveTo>
                        <a:pt x="0" y="18"/>
                      </a:moveTo>
                      <a:lnTo>
                        <a:pt x="84" y="18"/>
                      </a:lnTo>
                      <a:lnTo>
                        <a:pt x="97" y="6"/>
                      </a:lnTo>
                      <a:lnTo>
                        <a:pt x="8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Freeform 115">
                  <a:extLst>
                    <a:ext uri="{FF2B5EF4-FFF2-40B4-BE49-F238E27FC236}">
                      <a16:creationId xmlns:a16="http://schemas.microsoft.com/office/drawing/2014/main" id="{53028EC1-BEC2-CB68-B6B4-AD0FA8B6D5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0" y="2185"/>
                  <a:ext cx="97" cy="18"/>
                </a:xfrm>
                <a:custGeom>
                  <a:avLst/>
                  <a:gdLst>
                    <a:gd name="T0" fmla="*/ 0 w 97"/>
                    <a:gd name="T1" fmla="*/ 18 h 18"/>
                    <a:gd name="T2" fmla="*/ 84 w 97"/>
                    <a:gd name="T3" fmla="*/ 18 h 18"/>
                    <a:gd name="T4" fmla="*/ 97 w 97"/>
                    <a:gd name="T5" fmla="*/ 6 h 18"/>
                    <a:gd name="T6" fmla="*/ 8 w 97"/>
                    <a:gd name="T7" fmla="*/ 0 h 18"/>
                    <a:gd name="T8" fmla="*/ 0 w 97"/>
                    <a:gd name="T9" fmla="*/ 18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7"/>
                    <a:gd name="T16" fmla="*/ 0 h 18"/>
                    <a:gd name="T17" fmla="*/ 97 w 97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7" h="18">
                      <a:moveTo>
                        <a:pt x="0" y="18"/>
                      </a:moveTo>
                      <a:lnTo>
                        <a:pt x="84" y="18"/>
                      </a:lnTo>
                      <a:lnTo>
                        <a:pt x="97" y="6"/>
                      </a:lnTo>
                      <a:lnTo>
                        <a:pt x="8" y="0"/>
                      </a:lnTo>
                      <a:lnTo>
                        <a:pt x="0" y="18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2" name="Group 116">
                <a:extLst>
                  <a:ext uri="{FF2B5EF4-FFF2-40B4-BE49-F238E27FC236}">
                    <a16:creationId xmlns:a16="http://schemas.microsoft.com/office/drawing/2014/main" id="{1E3616D4-67BA-FB03-B60B-7108221D30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85822" y="3484090"/>
                <a:ext cx="144462" cy="349250"/>
                <a:chOff x="1480" y="2316"/>
                <a:chExt cx="93" cy="208"/>
              </a:xfrm>
            </p:grpSpPr>
            <p:sp>
              <p:nvSpPr>
                <p:cNvPr id="81" name="Freeform 117">
                  <a:extLst>
                    <a:ext uri="{FF2B5EF4-FFF2-40B4-BE49-F238E27FC236}">
                      <a16:creationId xmlns:a16="http://schemas.microsoft.com/office/drawing/2014/main" id="{3CAE47E3-94B6-576F-6D3F-C03A4D123D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0" y="2316"/>
                  <a:ext cx="93" cy="208"/>
                </a:xfrm>
                <a:custGeom>
                  <a:avLst/>
                  <a:gdLst>
                    <a:gd name="T0" fmla="*/ 41 w 93"/>
                    <a:gd name="T1" fmla="*/ 0 h 208"/>
                    <a:gd name="T2" fmla="*/ 0 w 93"/>
                    <a:gd name="T3" fmla="*/ 8 h 208"/>
                    <a:gd name="T4" fmla="*/ 26 w 93"/>
                    <a:gd name="T5" fmla="*/ 208 h 208"/>
                    <a:gd name="T6" fmla="*/ 93 w 93"/>
                    <a:gd name="T7" fmla="*/ 208 h 208"/>
                    <a:gd name="T8" fmla="*/ 63 w 93"/>
                    <a:gd name="T9" fmla="*/ 48 h 208"/>
                    <a:gd name="T10" fmla="*/ 41 w 93"/>
                    <a:gd name="T11" fmla="*/ 0 h 20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3"/>
                    <a:gd name="T19" fmla="*/ 0 h 208"/>
                    <a:gd name="T20" fmla="*/ 93 w 93"/>
                    <a:gd name="T21" fmla="*/ 208 h 20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3" h="208">
                      <a:moveTo>
                        <a:pt x="41" y="0"/>
                      </a:moveTo>
                      <a:lnTo>
                        <a:pt x="0" y="8"/>
                      </a:lnTo>
                      <a:lnTo>
                        <a:pt x="26" y="208"/>
                      </a:lnTo>
                      <a:lnTo>
                        <a:pt x="93" y="208"/>
                      </a:lnTo>
                      <a:lnTo>
                        <a:pt x="63" y="48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" name="Freeform 118">
                  <a:extLst>
                    <a:ext uri="{FF2B5EF4-FFF2-40B4-BE49-F238E27FC236}">
                      <a16:creationId xmlns:a16="http://schemas.microsoft.com/office/drawing/2014/main" id="{92E338D7-3A43-7913-3128-480B6D1C08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0" y="2316"/>
                  <a:ext cx="93" cy="208"/>
                </a:xfrm>
                <a:custGeom>
                  <a:avLst/>
                  <a:gdLst>
                    <a:gd name="T0" fmla="*/ 41 w 93"/>
                    <a:gd name="T1" fmla="*/ 0 h 208"/>
                    <a:gd name="T2" fmla="*/ 0 w 93"/>
                    <a:gd name="T3" fmla="*/ 8 h 208"/>
                    <a:gd name="T4" fmla="*/ 26 w 93"/>
                    <a:gd name="T5" fmla="*/ 208 h 208"/>
                    <a:gd name="T6" fmla="*/ 93 w 93"/>
                    <a:gd name="T7" fmla="*/ 208 h 208"/>
                    <a:gd name="T8" fmla="*/ 63 w 93"/>
                    <a:gd name="T9" fmla="*/ 48 h 208"/>
                    <a:gd name="T10" fmla="*/ 41 w 93"/>
                    <a:gd name="T11" fmla="*/ 0 h 20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3"/>
                    <a:gd name="T19" fmla="*/ 0 h 208"/>
                    <a:gd name="T20" fmla="*/ 93 w 93"/>
                    <a:gd name="T21" fmla="*/ 208 h 20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3" h="208">
                      <a:moveTo>
                        <a:pt x="41" y="0"/>
                      </a:moveTo>
                      <a:lnTo>
                        <a:pt x="0" y="8"/>
                      </a:lnTo>
                      <a:lnTo>
                        <a:pt x="26" y="208"/>
                      </a:lnTo>
                      <a:lnTo>
                        <a:pt x="93" y="208"/>
                      </a:lnTo>
                      <a:lnTo>
                        <a:pt x="63" y="48"/>
                      </a:lnTo>
                      <a:lnTo>
                        <a:pt x="41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3" name="Group 119">
                <a:extLst>
                  <a:ext uri="{FF2B5EF4-FFF2-40B4-BE49-F238E27FC236}">
                    <a16:creationId xmlns:a16="http://schemas.microsoft.com/office/drawing/2014/main" id="{F984058A-7F57-7416-2C0A-EC90A196AF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49322" y="3371378"/>
                <a:ext cx="168275" cy="461962"/>
                <a:chOff x="1521" y="2249"/>
                <a:chExt cx="108" cy="275"/>
              </a:xfrm>
            </p:grpSpPr>
            <p:sp>
              <p:nvSpPr>
                <p:cNvPr id="79" name="Freeform 120">
                  <a:extLst>
                    <a:ext uri="{FF2B5EF4-FFF2-40B4-BE49-F238E27FC236}">
                      <a16:creationId xmlns:a16="http://schemas.microsoft.com/office/drawing/2014/main" id="{A21F7F5F-CDF2-C8BB-CC10-840A24EDD4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1" y="2249"/>
                  <a:ext cx="108" cy="275"/>
                </a:xfrm>
                <a:custGeom>
                  <a:avLst/>
                  <a:gdLst>
                    <a:gd name="T0" fmla="*/ 101 w 108"/>
                    <a:gd name="T1" fmla="*/ 0 h 275"/>
                    <a:gd name="T2" fmla="*/ 37 w 108"/>
                    <a:gd name="T3" fmla="*/ 47 h 275"/>
                    <a:gd name="T4" fmla="*/ 0 w 108"/>
                    <a:gd name="T5" fmla="*/ 67 h 275"/>
                    <a:gd name="T6" fmla="*/ 21 w 108"/>
                    <a:gd name="T7" fmla="*/ 117 h 275"/>
                    <a:gd name="T8" fmla="*/ 50 w 108"/>
                    <a:gd name="T9" fmla="*/ 275 h 275"/>
                    <a:gd name="T10" fmla="*/ 108 w 108"/>
                    <a:gd name="T11" fmla="*/ 275 h 275"/>
                    <a:gd name="T12" fmla="*/ 101 w 108"/>
                    <a:gd name="T13" fmla="*/ 0 h 2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8"/>
                    <a:gd name="T22" fmla="*/ 0 h 275"/>
                    <a:gd name="T23" fmla="*/ 108 w 108"/>
                    <a:gd name="T24" fmla="*/ 275 h 2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8" h="275">
                      <a:moveTo>
                        <a:pt x="101" y="0"/>
                      </a:moveTo>
                      <a:lnTo>
                        <a:pt x="37" y="47"/>
                      </a:lnTo>
                      <a:lnTo>
                        <a:pt x="0" y="67"/>
                      </a:lnTo>
                      <a:lnTo>
                        <a:pt x="21" y="117"/>
                      </a:lnTo>
                      <a:lnTo>
                        <a:pt x="50" y="275"/>
                      </a:lnTo>
                      <a:lnTo>
                        <a:pt x="108" y="275"/>
                      </a:lnTo>
                      <a:lnTo>
                        <a:pt x="101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" name="Freeform 121">
                  <a:extLst>
                    <a:ext uri="{FF2B5EF4-FFF2-40B4-BE49-F238E27FC236}">
                      <a16:creationId xmlns:a16="http://schemas.microsoft.com/office/drawing/2014/main" id="{0163E675-B146-D700-3F1D-66EABA7EDE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1" y="2249"/>
                  <a:ext cx="108" cy="275"/>
                </a:xfrm>
                <a:custGeom>
                  <a:avLst/>
                  <a:gdLst>
                    <a:gd name="T0" fmla="*/ 101 w 108"/>
                    <a:gd name="T1" fmla="*/ 0 h 275"/>
                    <a:gd name="T2" fmla="*/ 37 w 108"/>
                    <a:gd name="T3" fmla="*/ 47 h 275"/>
                    <a:gd name="T4" fmla="*/ 0 w 108"/>
                    <a:gd name="T5" fmla="*/ 67 h 275"/>
                    <a:gd name="T6" fmla="*/ 21 w 108"/>
                    <a:gd name="T7" fmla="*/ 117 h 275"/>
                    <a:gd name="T8" fmla="*/ 50 w 108"/>
                    <a:gd name="T9" fmla="*/ 275 h 275"/>
                    <a:gd name="T10" fmla="*/ 108 w 108"/>
                    <a:gd name="T11" fmla="*/ 275 h 275"/>
                    <a:gd name="T12" fmla="*/ 101 w 108"/>
                    <a:gd name="T13" fmla="*/ 0 h 2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8"/>
                    <a:gd name="T22" fmla="*/ 0 h 275"/>
                    <a:gd name="T23" fmla="*/ 108 w 108"/>
                    <a:gd name="T24" fmla="*/ 275 h 2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8" h="275">
                      <a:moveTo>
                        <a:pt x="101" y="0"/>
                      </a:moveTo>
                      <a:lnTo>
                        <a:pt x="37" y="47"/>
                      </a:lnTo>
                      <a:lnTo>
                        <a:pt x="0" y="67"/>
                      </a:lnTo>
                      <a:lnTo>
                        <a:pt x="21" y="117"/>
                      </a:lnTo>
                      <a:lnTo>
                        <a:pt x="50" y="275"/>
                      </a:lnTo>
                      <a:lnTo>
                        <a:pt x="108" y="275"/>
                      </a:lnTo>
                      <a:lnTo>
                        <a:pt x="101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4" name="Group 122">
                <a:extLst>
                  <a:ext uri="{FF2B5EF4-FFF2-40B4-BE49-F238E27FC236}">
                    <a16:creationId xmlns:a16="http://schemas.microsoft.com/office/drawing/2014/main" id="{34FB50A5-72F4-7B83-B49E-C40CB76866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55734" y="3982565"/>
                <a:ext cx="93663" cy="77788"/>
                <a:chOff x="1844" y="2612"/>
                <a:chExt cx="61" cy="47"/>
              </a:xfrm>
            </p:grpSpPr>
            <p:sp>
              <p:nvSpPr>
                <p:cNvPr id="77" name="Freeform 123">
                  <a:extLst>
                    <a:ext uri="{FF2B5EF4-FFF2-40B4-BE49-F238E27FC236}">
                      <a16:creationId xmlns:a16="http://schemas.microsoft.com/office/drawing/2014/main" id="{D82A9F79-3D4F-A37B-6917-F583CA44F3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" y="2612"/>
                  <a:ext cx="61" cy="47"/>
                </a:xfrm>
                <a:custGeom>
                  <a:avLst/>
                  <a:gdLst>
                    <a:gd name="T0" fmla="*/ 5 w 61"/>
                    <a:gd name="T1" fmla="*/ 6 h 47"/>
                    <a:gd name="T2" fmla="*/ 61 w 61"/>
                    <a:gd name="T3" fmla="*/ 0 h 47"/>
                    <a:gd name="T4" fmla="*/ 61 w 61"/>
                    <a:gd name="T5" fmla="*/ 43 h 47"/>
                    <a:gd name="T6" fmla="*/ 0 w 61"/>
                    <a:gd name="T7" fmla="*/ 47 h 47"/>
                    <a:gd name="T8" fmla="*/ 5 w 61"/>
                    <a:gd name="T9" fmla="*/ 6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1"/>
                    <a:gd name="T16" fmla="*/ 0 h 47"/>
                    <a:gd name="T17" fmla="*/ 61 w 61"/>
                    <a:gd name="T18" fmla="*/ 47 h 4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1" h="47">
                      <a:moveTo>
                        <a:pt x="5" y="6"/>
                      </a:moveTo>
                      <a:lnTo>
                        <a:pt x="61" y="0"/>
                      </a:lnTo>
                      <a:lnTo>
                        <a:pt x="61" y="43"/>
                      </a:lnTo>
                      <a:lnTo>
                        <a:pt x="0" y="47"/>
                      </a:lnTo>
                      <a:lnTo>
                        <a:pt x="5" y="6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" name="Freeform 124">
                  <a:extLst>
                    <a:ext uri="{FF2B5EF4-FFF2-40B4-BE49-F238E27FC236}">
                      <a16:creationId xmlns:a16="http://schemas.microsoft.com/office/drawing/2014/main" id="{79C96C24-F5C2-E5A1-8B34-72D6B9FED4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" y="2612"/>
                  <a:ext cx="61" cy="47"/>
                </a:xfrm>
                <a:custGeom>
                  <a:avLst/>
                  <a:gdLst>
                    <a:gd name="T0" fmla="*/ 5 w 61"/>
                    <a:gd name="T1" fmla="*/ 6 h 47"/>
                    <a:gd name="T2" fmla="*/ 61 w 61"/>
                    <a:gd name="T3" fmla="*/ 0 h 47"/>
                    <a:gd name="T4" fmla="*/ 61 w 61"/>
                    <a:gd name="T5" fmla="*/ 43 h 47"/>
                    <a:gd name="T6" fmla="*/ 0 w 61"/>
                    <a:gd name="T7" fmla="*/ 47 h 47"/>
                    <a:gd name="T8" fmla="*/ 5 w 61"/>
                    <a:gd name="T9" fmla="*/ 6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1"/>
                    <a:gd name="T16" fmla="*/ 0 h 47"/>
                    <a:gd name="T17" fmla="*/ 61 w 61"/>
                    <a:gd name="T18" fmla="*/ 47 h 4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1" h="47">
                      <a:moveTo>
                        <a:pt x="5" y="6"/>
                      </a:moveTo>
                      <a:lnTo>
                        <a:pt x="61" y="0"/>
                      </a:lnTo>
                      <a:lnTo>
                        <a:pt x="61" y="43"/>
                      </a:lnTo>
                      <a:lnTo>
                        <a:pt x="0" y="47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5" name="Group 125">
                <a:extLst>
                  <a:ext uri="{FF2B5EF4-FFF2-40B4-BE49-F238E27FC236}">
                    <a16:creationId xmlns:a16="http://schemas.microsoft.com/office/drawing/2014/main" id="{A1C423B1-0FA3-03B7-5A3B-68244E3FE5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98759" y="3923828"/>
                <a:ext cx="382588" cy="319087"/>
                <a:chOff x="2693" y="2578"/>
                <a:chExt cx="244" cy="190"/>
              </a:xfrm>
            </p:grpSpPr>
            <p:sp>
              <p:nvSpPr>
                <p:cNvPr id="75" name="Freeform 126">
                  <a:extLst>
                    <a:ext uri="{FF2B5EF4-FFF2-40B4-BE49-F238E27FC236}">
                      <a16:creationId xmlns:a16="http://schemas.microsoft.com/office/drawing/2014/main" id="{BE653174-56E5-82B3-B31D-3325BEC0C3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93" y="2578"/>
                  <a:ext cx="244" cy="190"/>
                </a:xfrm>
                <a:custGeom>
                  <a:avLst/>
                  <a:gdLst>
                    <a:gd name="T0" fmla="*/ 60 w 244"/>
                    <a:gd name="T1" fmla="*/ 2 h 190"/>
                    <a:gd name="T2" fmla="*/ 213 w 244"/>
                    <a:gd name="T3" fmla="*/ 0 h 190"/>
                    <a:gd name="T4" fmla="*/ 244 w 244"/>
                    <a:gd name="T5" fmla="*/ 50 h 190"/>
                    <a:gd name="T6" fmla="*/ 211 w 244"/>
                    <a:gd name="T7" fmla="*/ 149 h 190"/>
                    <a:gd name="T8" fmla="*/ 28 w 244"/>
                    <a:gd name="T9" fmla="*/ 190 h 190"/>
                    <a:gd name="T10" fmla="*/ 0 w 244"/>
                    <a:gd name="T11" fmla="*/ 155 h 190"/>
                    <a:gd name="T12" fmla="*/ 86 w 244"/>
                    <a:gd name="T13" fmla="*/ 77 h 190"/>
                    <a:gd name="T14" fmla="*/ 60 w 244"/>
                    <a:gd name="T15" fmla="*/ 2 h 19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44"/>
                    <a:gd name="T25" fmla="*/ 0 h 190"/>
                    <a:gd name="T26" fmla="*/ 244 w 244"/>
                    <a:gd name="T27" fmla="*/ 190 h 19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44" h="190">
                      <a:moveTo>
                        <a:pt x="60" y="2"/>
                      </a:moveTo>
                      <a:lnTo>
                        <a:pt x="213" y="0"/>
                      </a:lnTo>
                      <a:lnTo>
                        <a:pt x="244" y="50"/>
                      </a:lnTo>
                      <a:lnTo>
                        <a:pt x="211" y="149"/>
                      </a:lnTo>
                      <a:lnTo>
                        <a:pt x="28" y="190"/>
                      </a:lnTo>
                      <a:lnTo>
                        <a:pt x="0" y="155"/>
                      </a:lnTo>
                      <a:lnTo>
                        <a:pt x="86" y="77"/>
                      </a:lnTo>
                      <a:lnTo>
                        <a:pt x="60" y="2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" name="Freeform 127">
                  <a:extLst>
                    <a:ext uri="{FF2B5EF4-FFF2-40B4-BE49-F238E27FC236}">
                      <a16:creationId xmlns:a16="http://schemas.microsoft.com/office/drawing/2014/main" id="{41C53F72-42CB-416F-227A-87ACE371CC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93" y="2578"/>
                  <a:ext cx="244" cy="190"/>
                </a:xfrm>
                <a:custGeom>
                  <a:avLst/>
                  <a:gdLst>
                    <a:gd name="T0" fmla="*/ 60 w 244"/>
                    <a:gd name="T1" fmla="*/ 2 h 190"/>
                    <a:gd name="T2" fmla="*/ 213 w 244"/>
                    <a:gd name="T3" fmla="*/ 0 h 190"/>
                    <a:gd name="T4" fmla="*/ 244 w 244"/>
                    <a:gd name="T5" fmla="*/ 50 h 190"/>
                    <a:gd name="T6" fmla="*/ 211 w 244"/>
                    <a:gd name="T7" fmla="*/ 149 h 190"/>
                    <a:gd name="T8" fmla="*/ 28 w 244"/>
                    <a:gd name="T9" fmla="*/ 190 h 190"/>
                    <a:gd name="T10" fmla="*/ 0 w 244"/>
                    <a:gd name="T11" fmla="*/ 155 h 190"/>
                    <a:gd name="T12" fmla="*/ 86 w 244"/>
                    <a:gd name="T13" fmla="*/ 77 h 190"/>
                    <a:gd name="T14" fmla="*/ 60 w 244"/>
                    <a:gd name="T15" fmla="*/ 2 h 19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44"/>
                    <a:gd name="T25" fmla="*/ 0 h 190"/>
                    <a:gd name="T26" fmla="*/ 244 w 244"/>
                    <a:gd name="T27" fmla="*/ 190 h 19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44" h="190">
                      <a:moveTo>
                        <a:pt x="60" y="2"/>
                      </a:moveTo>
                      <a:lnTo>
                        <a:pt x="213" y="0"/>
                      </a:lnTo>
                      <a:lnTo>
                        <a:pt x="244" y="50"/>
                      </a:lnTo>
                      <a:lnTo>
                        <a:pt x="211" y="149"/>
                      </a:lnTo>
                      <a:lnTo>
                        <a:pt x="28" y="190"/>
                      </a:lnTo>
                      <a:lnTo>
                        <a:pt x="0" y="155"/>
                      </a:lnTo>
                      <a:lnTo>
                        <a:pt x="86" y="77"/>
                      </a:lnTo>
                      <a:lnTo>
                        <a:pt x="60" y="2"/>
                      </a:lnTo>
                    </a:path>
                  </a:pathLst>
                </a:custGeom>
                <a:solidFill>
                  <a:srgbClr val="FF0000">
                    <a:alpha val="32157"/>
                  </a:srgbClr>
                </a:solidFill>
                <a:ln w="12700" cmpd="sng">
                  <a:solidFill>
                    <a:srgbClr val="00A19A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56" name="Group 128">
                <a:extLst>
                  <a:ext uri="{FF2B5EF4-FFF2-40B4-BE49-F238E27FC236}">
                    <a16:creationId xmlns:a16="http://schemas.microsoft.com/office/drawing/2014/main" id="{4F152F81-6C26-8EA1-12F5-AC7C89192D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32097" y="4220690"/>
                <a:ext cx="136525" cy="87313"/>
                <a:chOff x="2725" y="2754"/>
                <a:chExt cx="87" cy="52"/>
              </a:xfrm>
            </p:grpSpPr>
            <p:sp>
              <p:nvSpPr>
                <p:cNvPr id="73" name="Freeform 129">
                  <a:extLst>
                    <a:ext uri="{FF2B5EF4-FFF2-40B4-BE49-F238E27FC236}">
                      <a16:creationId xmlns:a16="http://schemas.microsoft.com/office/drawing/2014/main" id="{54EC0D7A-96A6-6258-5FE8-4D8B96A051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5" y="2754"/>
                  <a:ext cx="87" cy="52"/>
                </a:xfrm>
                <a:custGeom>
                  <a:avLst/>
                  <a:gdLst>
                    <a:gd name="T0" fmla="*/ 0 w 87"/>
                    <a:gd name="T1" fmla="*/ 14 h 52"/>
                    <a:gd name="T2" fmla="*/ 59 w 87"/>
                    <a:gd name="T3" fmla="*/ 0 h 52"/>
                    <a:gd name="T4" fmla="*/ 87 w 87"/>
                    <a:gd name="T5" fmla="*/ 48 h 52"/>
                    <a:gd name="T6" fmla="*/ 54 w 87"/>
                    <a:gd name="T7" fmla="*/ 44 h 52"/>
                    <a:gd name="T8" fmla="*/ 24 w 87"/>
                    <a:gd name="T9" fmla="*/ 52 h 52"/>
                    <a:gd name="T10" fmla="*/ 0 w 87"/>
                    <a:gd name="T11" fmla="*/ 14 h 5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7"/>
                    <a:gd name="T19" fmla="*/ 0 h 52"/>
                    <a:gd name="T20" fmla="*/ 87 w 87"/>
                    <a:gd name="T21" fmla="*/ 52 h 5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7" h="52">
                      <a:moveTo>
                        <a:pt x="0" y="14"/>
                      </a:moveTo>
                      <a:lnTo>
                        <a:pt x="59" y="0"/>
                      </a:lnTo>
                      <a:lnTo>
                        <a:pt x="87" y="48"/>
                      </a:lnTo>
                      <a:lnTo>
                        <a:pt x="54" y="44"/>
                      </a:lnTo>
                      <a:lnTo>
                        <a:pt x="24" y="5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Freeform 130">
                  <a:extLst>
                    <a:ext uri="{FF2B5EF4-FFF2-40B4-BE49-F238E27FC236}">
                      <a16:creationId xmlns:a16="http://schemas.microsoft.com/office/drawing/2014/main" id="{8F5ABE4E-24DC-474C-3814-4E199DDD90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5" y="2754"/>
                  <a:ext cx="87" cy="52"/>
                </a:xfrm>
                <a:custGeom>
                  <a:avLst/>
                  <a:gdLst>
                    <a:gd name="T0" fmla="*/ 0 w 87"/>
                    <a:gd name="T1" fmla="*/ 14 h 52"/>
                    <a:gd name="T2" fmla="*/ 59 w 87"/>
                    <a:gd name="T3" fmla="*/ 0 h 52"/>
                    <a:gd name="T4" fmla="*/ 87 w 87"/>
                    <a:gd name="T5" fmla="*/ 48 h 52"/>
                    <a:gd name="T6" fmla="*/ 54 w 87"/>
                    <a:gd name="T7" fmla="*/ 44 h 52"/>
                    <a:gd name="T8" fmla="*/ 24 w 87"/>
                    <a:gd name="T9" fmla="*/ 52 h 52"/>
                    <a:gd name="T10" fmla="*/ 0 w 87"/>
                    <a:gd name="T11" fmla="*/ 14 h 5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7"/>
                    <a:gd name="T19" fmla="*/ 0 h 52"/>
                    <a:gd name="T20" fmla="*/ 87 w 87"/>
                    <a:gd name="T21" fmla="*/ 52 h 5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7" h="52">
                      <a:moveTo>
                        <a:pt x="0" y="14"/>
                      </a:moveTo>
                      <a:lnTo>
                        <a:pt x="59" y="0"/>
                      </a:lnTo>
                      <a:lnTo>
                        <a:pt x="87" y="48"/>
                      </a:lnTo>
                      <a:lnTo>
                        <a:pt x="54" y="44"/>
                      </a:lnTo>
                      <a:lnTo>
                        <a:pt x="24" y="52"/>
                      </a:lnTo>
                      <a:lnTo>
                        <a:pt x="0" y="14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7" name="Group 131">
                <a:extLst>
                  <a:ext uri="{FF2B5EF4-FFF2-40B4-BE49-F238E27FC236}">
                    <a16:creationId xmlns:a16="http://schemas.microsoft.com/office/drawing/2014/main" id="{B613E035-0B60-3F23-56AE-31DF2215AF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74959" y="4293715"/>
                <a:ext cx="107950" cy="157163"/>
                <a:chOff x="2742" y="2798"/>
                <a:chExt cx="70" cy="93"/>
              </a:xfrm>
            </p:grpSpPr>
            <p:sp>
              <p:nvSpPr>
                <p:cNvPr id="71" name="Freeform 132">
                  <a:extLst>
                    <a:ext uri="{FF2B5EF4-FFF2-40B4-BE49-F238E27FC236}">
                      <a16:creationId xmlns:a16="http://schemas.microsoft.com/office/drawing/2014/main" id="{05C6FD81-69FA-A528-A74A-2389EC49AB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2" y="2798"/>
                  <a:ext cx="70" cy="93"/>
                </a:xfrm>
                <a:custGeom>
                  <a:avLst/>
                  <a:gdLst>
                    <a:gd name="T0" fmla="*/ 70 w 70"/>
                    <a:gd name="T1" fmla="*/ 4 h 93"/>
                    <a:gd name="T2" fmla="*/ 37 w 70"/>
                    <a:gd name="T3" fmla="*/ 0 h 93"/>
                    <a:gd name="T4" fmla="*/ 7 w 70"/>
                    <a:gd name="T5" fmla="*/ 8 h 93"/>
                    <a:gd name="T6" fmla="*/ 5 w 70"/>
                    <a:gd name="T7" fmla="*/ 54 h 93"/>
                    <a:gd name="T8" fmla="*/ 0 w 70"/>
                    <a:gd name="T9" fmla="*/ 93 h 93"/>
                    <a:gd name="T10" fmla="*/ 42 w 70"/>
                    <a:gd name="T11" fmla="*/ 67 h 93"/>
                    <a:gd name="T12" fmla="*/ 63 w 70"/>
                    <a:gd name="T13" fmla="*/ 52 h 93"/>
                    <a:gd name="T14" fmla="*/ 70 w 70"/>
                    <a:gd name="T15" fmla="*/ 4 h 9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70"/>
                    <a:gd name="T25" fmla="*/ 0 h 93"/>
                    <a:gd name="T26" fmla="*/ 70 w 70"/>
                    <a:gd name="T27" fmla="*/ 93 h 9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70" h="93">
                      <a:moveTo>
                        <a:pt x="70" y="4"/>
                      </a:moveTo>
                      <a:lnTo>
                        <a:pt x="37" y="0"/>
                      </a:lnTo>
                      <a:lnTo>
                        <a:pt x="7" y="8"/>
                      </a:lnTo>
                      <a:lnTo>
                        <a:pt x="5" y="54"/>
                      </a:lnTo>
                      <a:lnTo>
                        <a:pt x="0" y="93"/>
                      </a:lnTo>
                      <a:lnTo>
                        <a:pt x="42" y="67"/>
                      </a:lnTo>
                      <a:lnTo>
                        <a:pt x="63" y="52"/>
                      </a:lnTo>
                      <a:lnTo>
                        <a:pt x="70" y="4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Freeform 133">
                  <a:extLst>
                    <a:ext uri="{FF2B5EF4-FFF2-40B4-BE49-F238E27FC236}">
                      <a16:creationId xmlns:a16="http://schemas.microsoft.com/office/drawing/2014/main" id="{C589CBBC-3401-A216-34B5-1D7E652FDC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2" y="2798"/>
                  <a:ext cx="70" cy="93"/>
                </a:xfrm>
                <a:custGeom>
                  <a:avLst/>
                  <a:gdLst>
                    <a:gd name="T0" fmla="*/ 70 w 70"/>
                    <a:gd name="T1" fmla="*/ 4 h 93"/>
                    <a:gd name="T2" fmla="*/ 37 w 70"/>
                    <a:gd name="T3" fmla="*/ 0 h 93"/>
                    <a:gd name="T4" fmla="*/ 7 w 70"/>
                    <a:gd name="T5" fmla="*/ 8 h 93"/>
                    <a:gd name="T6" fmla="*/ 5 w 70"/>
                    <a:gd name="T7" fmla="*/ 54 h 93"/>
                    <a:gd name="T8" fmla="*/ 0 w 70"/>
                    <a:gd name="T9" fmla="*/ 93 h 93"/>
                    <a:gd name="T10" fmla="*/ 42 w 70"/>
                    <a:gd name="T11" fmla="*/ 67 h 93"/>
                    <a:gd name="T12" fmla="*/ 63 w 70"/>
                    <a:gd name="T13" fmla="*/ 52 h 93"/>
                    <a:gd name="T14" fmla="*/ 70 w 70"/>
                    <a:gd name="T15" fmla="*/ 4 h 9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70"/>
                    <a:gd name="T25" fmla="*/ 0 h 93"/>
                    <a:gd name="T26" fmla="*/ 70 w 70"/>
                    <a:gd name="T27" fmla="*/ 93 h 9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70" h="93">
                      <a:moveTo>
                        <a:pt x="70" y="4"/>
                      </a:moveTo>
                      <a:lnTo>
                        <a:pt x="37" y="0"/>
                      </a:lnTo>
                      <a:lnTo>
                        <a:pt x="7" y="8"/>
                      </a:lnTo>
                      <a:lnTo>
                        <a:pt x="5" y="54"/>
                      </a:lnTo>
                      <a:lnTo>
                        <a:pt x="0" y="93"/>
                      </a:lnTo>
                      <a:lnTo>
                        <a:pt x="42" y="67"/>
                      </a:lnTo>
                      <a:lnTo>
                        <a:pt x="63" y="52"/>
                      </a:lnTo>
                      <a:lnTo>
                        <a:pt x="70" y="4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8" name="Group 134">
                <a:extLst>
                  <a:ext uri="{FF2B5EF4-FFF2-40B4-BE49-F238E27FC236}">
                    <a16:creationId xmlns:a16="http://schemas.microsoft.com/office/drawing/2014/main" id="{A6573F3D-81BE-006A-5869-1E61D0BCD0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293959" y="6063778"/>
                <a:ext cx="141288" cy="131762"/>
                <a:chOff x="2508" y="3849"/>
                <a:chExt cx="90" cy="79"/>
              </a:xfrm>
            </p:grpSpPr>
            <p:sp>
              <p:nvSpPr>
                <p:cNvPr id="69" name="Freeform 135">
                  <a:extLst>
                    <a:ext uri="{FF2B5EF4-FFF2-40B4-BE49-F238E27FC236}">
                      <a16:creationId xmlns:a16="http://schemas.microsoft.com/office/drawing/2014/main" id="{88A93A8B-D938-6587-DEC3-BD89F411FB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8" y="3849"/>
                  <a:ext cx="90" cy="79"/>
                </a:xfrm>
                <a:custGeom>
                  <a:avLst/>
                  <a:gdLst>
                    <a:gd name="T0" fmla="*/ 67 w 90"/>
                    <a:gd name="T1" fmla="*/ 0 h 79"/>
                    <a:gd name="T2" fmla="*/ 19 w 90"/>
                    <a:gd name="T3" fmla="*/ 24 h 79"/>
                    <a:gd name="T4" fmla="*/ 0 w 90"/>
                    <a:gd name="T5" fmla="*/ 75 h 79"/>
                    <a:gd name="T6" fmla="*/ 36 w 90"/>
                    <a:gd name="T7" fmla="*/ 79 h 79"/>
                    <a:gd name="T8" fmla="*/ 80 w 90"/>
                    <a:gd name="T9" fmla="*/ 54 h 79"/>
                    <a:gd name="T10" fmla="*/ 90 w 90"/>
                    <a:gd name="T11" fmla="*/ 28 h 79"/>
                    <a:gd name="T12" fmla="*/ 67 w 90"/>
                    <a:gd name="T13" fmla="*/ 0 h 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0"/>
                    <a:gd name="T22" fmla="*/ 0 h 79"/>
                    <a:gd name="T23" fmla="*/ 90 w 90"/>
                    <a:gd name="T24" fmla="*/ 79 h 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0" h="79">
                      <a:moveTo>
                        <a:pt x="67" y="0"/>
                      </a:moveTo>
                      <a:lnTo>
                        <a:pt x="19" y="24"/>
                      </a:lnTo>
                      <a:lnTo>
                        <a:pt x="0" y="75"/>
                      </a:lnTo>
                      <a:lnTo>
                        <a:pt x="36" y="79"/>
                      </a:lnTo>
                      <a:lnTo>
                        <a:pt x="80" y="54"/>
                      </a:lnTo>
                      <a:lnTo>
                        <a:pt x="90" y="28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" name="Freeform 136">
                  <a:extLst>
                    <a:ext uri="{FF2B5EF4-FFF2-40B4-BE49-F238E27FC236}">
                      <a16:creationId xmlns:a16="http://schemas.microsoft.com/office/drawing/2014/main" id="{8DB8E585-BCA9-B690-19D2-65CD651FB9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8" y="3849"/>
                  <a:ext cx="90" cy="79"/>
                </a:xfrm>
                <a:custGeom>
                  <a:avLst/>
                  <a:gdLst>
                    <a:gd name="T0" fmla="*/ 67 w 90"/>
                    <a:gd name="T1" fmla="*/ 0 h 79"/>
                    <a:gd name="T2" fmla="*/ 19 w 90"/>
                    <a:gd name="T3" fmla="*/ 24 h 79"/>
                    <a:gd name="T4" fmla="*/ 0 w 90"/>
                    <a:gd name="T5" fmla="*/ 75 h 79"/>
                    <a:gd name="T6" fmla="*/ 36 w 90"/>
                    <a:gd name="T7" fmla="*/ 79 h 79"/>
                    <a:gd name="T8" fmla="*/ 80 w 90"/>
                    <a:gd name="T9" fmla="*/ 54 h 79"/>
                    <a:gd name="T10" fmla="*/ 90 w 90"/>
                    <a:gd name="T11" fmla="*/ 28 h 79"/>
                    <a:gd name="T12" fmla="*/ 67 w 90"/>
                    <a:gd name="T13" fmla="*/ 0 h 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0"/>
                    <a:gd name="T22" fmla="*/ 0 h 79"/>
                    <a:gd name="T23" fmla="*/ 90 w 90"/>
                    <a:gd name="T24" fmla="*/ 79 h 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0" h="79">
                      <a:moveTo>
                        <a:pt x="67" y="0"/>
                      </a:moveTo>
                      <a:lnTo>
                        <a:pt x="19" y="24"/>
                      </a:lnTo>
                      <a:lnTo>
                        <a:pt x="0" y="75"/>
                      </a:lnTo>
                      <a:lnTo>
                        <a:pt x="36" y="79"/>
                      </a:lnTo>
                      <a:lnTo>
                        <a:pt x="80" y="54"/>
                      </a:lnTo>
                      <a:lnTo>
                        <a:pt x="90" y="28"/>
                      </a:lnTo>
                      <a:lnTo>
                        <a:pt x="67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9" name="Group 137">
                <a:extLst>
                  <a:ext uri="{FF2B5EF4-FFF2-40B4-BE49-F238E27FC236}">
                    <a16:creationId xmlns:a16="http://schemas.microsoft.com/office/drawing/2014/main" id="{AA1AF8E0-F2BF-2F7F-F29E-221E95B67E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51147" y="5781203"/>
                <a:ext cx="101600" cy="117475"/>
                <a:chOff x="2736" y="3682"/>
                <a:chExt cx="65" cy="70"/>
              </a:xfrm>
            </p:grpSpPr>
            <p:sp>
              <p:nvSpPr>
                <p:cNvPr id="67" name="Freeform 138">
                  <a:extLst>
                    <a:ext uri="{FF2B5EF4-FFF2-40B4-BE49-F238E27FC236}">
                      <a16:creationId xmlns:a16="http://schemas.microsoft.com/office/drawing/2014/main" id="{31533E2E-1F90-E7F5-E6EB-4712C6C7F7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6" y="3682"/>
                  <a:ext cx="65" cy="70"/>
                </a:xfrm>
                <a:custGeom>
                  <a:avLst/>
                  <a:gdLst>
                    <a:gd name="T0" fmla="*/ 54 w 65"/>
                    <a:gd name="T1" fmla="*/ 2 h 70"/>
                    <a:gd name="T2" fmla="*/ 30 w 65"/>
                    <a:gd name="T3" fmla="*/ 0 h 70"/>
                    <a:gd name="T4" fmla="*/ 11 w 65"/>
                    <a:gd name="T5" fmla="*/ 8 h 70"/>
                    <a:gd name="T6" fmla="*/ 0 w 65"/>
                    <a:gd name="T7" fmla="*/ 34 h 70"/>
                    <a:gd name="T8" fmla="*/ 17 w 65"/>
                    <a:gd name="T9" fmla="*/ 70 h 70"/>
                    <a:gd name="T10" fmla="*/ 30 w 65"/>
                    <a:gd name="T11" fmla="*/ 70 h 70"/>
                    <a:gd name="T12" fmla="*/ 65 w 65"/>
                    <a:gd name="T13" fmla="*/ 48 h 70"/>
                    <a:gd name="T14" fmla="*/ 54 w 65"/>
                    <a:gd name="T15" fmla="*/ 2 h 7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5"/>
                    <a:gd name="T25" fmla="*/ 0 h 70"/>
                    <a:gd name="T26" fmla="*/ 65 w 65"/>
                    <a:gd name="T27" fmla="*/ 70 h 7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5" h="70">
                      <a:moveTo>
                        <a:pt x="54" y="2"/>
                      </a:moveTo>
                      <a:lnTo>
                        <a:pt x="30" y="0"/>
                      </a:lnTo>
                      <a:lnTo>
                        <a:pt x="11" y="8"/>
                      </a:lnTo>
                      <a:lnTo>
                        <a:pt x="0" y="34"/>
                      </a:lnTo>
                      <a:lnTo>
                        <a:pt x="17" y="70"/>
                      </a:lnTo>
                      <a:lnTo>
                        <a:pt x="30" y="70"/>
                      </a:lnTo>
                      <a:lnTo>
                        <a:pt x="65" y="48"/>
                      </a:lnTo>
                      <a:lnTo>
                        <a:pt x="54" y="2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Freeform 139">
                  <a:extLst>
                    <a:ext uri="{FF2B5EF4-FFF2-40B4-BE49-F238E27FC236}">
                      <a16:creationId xmlns:a16="http://schemas.microsoft.com/office/drawing/2014/main" id="{15BAA4DA-CF9C-A58D-2BB7-5996AB2CA9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6" y="3682"/>
                  <a:ext cx="65" cy="70"/>
                </a:xfrm>
                <a:custGeom>
                  <a:avLst/>
                  <a:gdLst>
                    <a:gd name="T0" fmla="*/ 54 w 65"/>
                    <a:gd name="T1" fmla="*/ 2 h 70"/>
                    <a:gd name="T2" fmla="*/ 30 w 65"/>
                    <a:gd name="T3" fmla="*/ 0 h 70"/>
                    <a:gd name="T4" fmla="*/ 11 w 65"/>
                    <a:gd name="T5" fmla="*/ 8 h 70"/>
                    <a:gd name="T6" fmla="*/ 0 w 65"/>
                    <a:gd name="T7" fmla="*/ 34 h 70"/>
                    <a:gd name="T8" fmla="*/ 17 w 65"/>
                    <a:gd name="T9" fmla="*/ 70 h 70"/>
                    <a:gd name="T10" fmla="*/ 30 w 65"/>
                    <a:gd name="T11" fmla="*/ 70 h 70"/>
                    <a:gd name="T12" fmla="*/ 65 w 65"/>
                    <a:gd name="T13" fmla="*/ 48 h 70"/>
                    <a:gd name="T14" fmla="*/ 54 w 65"/>
                    <a:gd name="T15" fmla="*/ 2 h 7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5"/>
                    <a:gd name="T25" fmla="*/ 0 h 70"/>
                    <a:gd name="T26" fmla="*/ 65 w 65"/>
                    <a:gd name="T27" fmla="*/ 70 h 7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5" h="70">
                      <a:moveTo>
                        <a:pt x="54" y="2"/>
                      </a:moveTo>
                      <a:lnTo>
                        <a:pt x="30" y="0"/>
                      </a:lnTo>
                      <a:lnTo>
                        <a:pt x="11" y="8"/>
                      </a:lnTo>
                      <a:lnTo>
                        <a:pt x="0" y="34"/>
                      </a:lnTo>
                      <a:lnTo>
                        <a:pt x="17" y="70"/>
                      </a:lnTo>
                      <a:lnTo>
                        <a:pt x="30" y="70"/>
                      </a:lnTo>
                      <a:lnTo>
                        <a:pt x="65" y="48"/>
                      </a:lnTo>
                      <a:lnTo>
                        <a:pt x="54" y="2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" name="Group 140">
                <a:extLst>
                  <a:ext uri="{FF2B5EF4-FFF2-40B4-BE49-F238E27FC236}">
                    <a16:creationId xmlns:a16="http://schemas.microsoft.com/office/drawing/2014/main" id="{507E6F05-3345-5C06-6245-B83C048392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987697" y="3142778"/>
                <a:ext cx="708025" cy="849312"/>
                <a:chOff x="2951" y="2114"/>
                <a:chExt cx="453" cy="504"/>
              </a:xfrm>
            </p:grpSpPr>
            <p:sp>
              <p:nvSpPr>
                <p:cNvPr id="65" name="Freeform 141">
                  <a:extLst>
                    <a:ext uri="{FF2B5EF4-FFF2-40B4-BE49-F238E27FC236}">
                      <a16:creationId xmlns:a16="http://schemas.microsoft.com/office/drawing/2014/main" id="{6F039AE2-2554-4898-C937-22E731669A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1" y="2114"/>
                  <a:ext cx="453" cy="504"/>
                </a:xfrm>
                <a:custGeom>
                  <a:avLst/>
                  <a:gdLst>
                    <a:gd name="T0" fmla="*/ 100 w 453"/>
                    <a:gd name="T1" fmla="*/ 0 h 504"/>
                    <a:gd name="T2" fmla="*/ 0 w 453"/>
                    <a:gd name="T3" fmla="*/ 256 h 504"/>
                    <a:gd name="T4" fmla="*/ 16 w 453"/>
                    <a:gd name="T5" fmla="*/ 402 h 504"/>
                    <a:gd name="T6" fmla="*/ 238 w 453"/>
                    <a:gd name="T7" fmla="*/ 504 h 504"/>
                    <a:gd name="T8" fmla="*/ 307 w 453"/>
                    <a:gd name="T9" fmla="*/ 462 h 504"/>
                    <a:gd name="T10" fmla="*/ 418 w 453"/>
                    <a:gd name="T11" fmla="*/ 432 h 504"/>
                    <a:gd name="T12" fmla="*/ 453 w 453"/>
                    <a:gd name="T13" fmla="*/ 355 h 504"/>
                    <a:gd name="T14" fmla="*/ 313 w 453"/>
                    <a:gd name="T15" fmla="*/ 272 h 504"/>
                    <a:gd name="T16" fmla="*/ 321 w 453"/>
                    <a:gd name="T17" fmla="*/ 196 h 504"/>
                    <a:gd name="T18" fmla="*/ 294 w 453"/>
                    <a:gd name="T19" fmla="*/ 180 h 504"/>
                    <a:gd name="T20" fmla="*/ 319 w 453"/>
                    <a:gd name="T21" fmla="*/ 115 h 504"/>
                    <a:gd name="T22" fmla="*/ 100 w 453"/>
                    <a:gd name="T23" fmla="*/ 0 h 50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53"/>
                    <a:gd name="T37" fmla="*/ 0 h 504"/>
                    <a:gd name="T38" fmla="*/ 453 w 453"/>
                    <a:gd name="T39" fmla="*/ 504 h 50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53" h="504">
                      <a:moveTo>
                        <a:pt x="100" y="0"/>
                      </a:moveTo>
                      <a:lnTo>
                        <a:pt x="0" y="256"/>
                      </a:lnTo>
                      <a:lnTo>
                        <a:pt x="16" y="402"/>
                      </a:lnTo>
                      <a:lnTo>
                        <a:pt x="238" y="504"/>
                      </a:lnTo>
                      <a:lnTo>
                        <a:pt x="307" y="462"/>
                      </a:lnTo>
                      <a:lnTo>
                        <a:pt x="418" y="432"/>
                      </a:lnTo>
                      <a:lnTo>
                        <a:pt x="453" y="355"/>
                      </a:lnTo>
                      <a:lnTo>
                        <a:pt x="313" y="272"/>
                      </a:lnTo>
                      <a:lnTo>
                        <a:pt x="321" y="196"/>
                      </a:lnTo>
                      <a:lnTo>
                        <a:pt x="294" y="180"/>
                      </a:lnTo>
                      <a:lnTo>
                        <a:pt x="319" y="115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Freeform 142">
                  <a:extLst>
                    <a:ext uri="{FF2B5EF4-FFF2-40B4-BE49-F238E27FC236}">
                      <a16:creationId xmlns:a16="http://schemas.microsoft.com/office/drawing/2014/main" id="{7796E5BF-7D8F-33B1-8060-8149B12209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1" y="2114"/>
                  <a:ext cx="453" cy="504"/>
                </a:xfrm>
                <a:custGeom>
                  <a:avLst/>
                  <a:gdLst>
                    <a:gd name="T0" fmla="*/ 100 w 453"/>
                    <a:gd name="T1" fmla="*/ 0 h 504"/>
                    <a:gd name="T2" fmla="*/ 0 w 453"/>
                    <a:gd name="T3" fmla="*/ 256 h 504"/>
                    <a:gd name="T4" fmla="*/ 16 w 453"/>
                    <a:gd name="T5" fmla="*/ 402 h 504"/>
                    <a:gd name="T6" fmla="*/ 238 w 453"/>
                    <a:gd name="T7" fmla="*/ 504 h 504"/>
                    <a:gd name="T8" fmla="*/ 307 w 453"/>
                    <a:gd name="T9" fmla="*/ 462 h 504"/>
                    <a:gd name="T10" fmla="*/ 418 w 453"/>
                    <a:gd name="T11" fmla="*/ 432 h 504"/>
                    <a:gd name="T12" fmla="*/ 453 w 453"/>
                    <a:gd name="T13" fmla="*/ 355 h 504"/>
                    <a:gd name="T14" fmla="*/ 313 w 453"/>
                    <a:gd name="T15" fmla="*/ 272 h 504"/>
                    <a:gd name="T16" fmla="*/ 321 w 453"/>
                    <a:gd name="T17" fmla="*/ 196 h 504"/>
                    <a:gd name="T18" fmla="*/ 294 w 453"/>
                    <a:gd name="T19" fmla="*/ 180 h 504"/>
                    <a:gd name="T20" fmla="*/ 319 w 453"/>
                    <a:gd name="T21" fmla="*/ 115 h 504"/>
                    <a:gd name="T22" fmla="*/ 100 w 453"/>
                    <a:gd name="T23" fmla="*/ 0 h 50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53"/>
                    <a:gd name="T37" fmla="*/ 0 h 504"/>
                    <a:gd name="T38" fmla="*/ 453 w 453"/>
                    <a:gd name="T39" fmla="*/ 504 h 50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53" h="504">
                      <a:moveTo>
                        <a:pt x="100" y="0"/>
                      </a:moveTo>
                      <a:lnTo>
                        <a:pt x="0" y="256"/>
                      </a:lnTo>
                      <a:lnTo>
                        <a:pt x="16" y="402"/>
                      </a:lnTo>
                      <a:lnTo>
                        <a:pt x="238" y="504"/>
                      </a:lnTo>
                      <a:lnTo>
                        <a:pt x="307" y="462"/>
                      </a:lnTo>
                      <a:lnTo>
                        <a:pt x="418" y="432"/>
                      </a:lnTo>
                      <a:lnTo>
                        <a:pt x="453" y="355"/>
                      </a:lnTo>
                      <a:lnTo>
                        <a:pt x="313" y="272"/>
                      </a:lnTo>
                      <a:lnTo>
                        <a:pt x="321" y="196"/>
                      </a:lnTo>
                      <a:lnTo>
                        <a:pt x="294" y="180"/>
                      </a:lnTo>
                      <a:lnTo>
                        <a:pt x="319" y="115"/>
                      </a:lnTo>
                      <a:lnTo>
                        <a:pt x="100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" name="Group 143">
                <a:extLst>
                  <a:ext uri="{FF2B5EF4-FFF2-40B4-BE49-F238E27FC236}">
                    <a16:creationId xmlns:a16="http://schemas.microsoft.com/office/drawing/2014/main" id="{EF89D1B8-072C-85D8-821C-CB385C4045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65522" y="3333278"/>
                <a:ext cx="101600" cy="153987"/>
                <a:chOff x="3193" y="2227"/>
                <a:chExt cx="64" cy="91"/>
              </a:xfrm>
            </p:grpSpPr>
            <p:sp>
              <p:nvSpPr>
                <p:cNvPr id="63" name="Freeform 144">
                  <a:extLst>
                    <a:ext uri="{FF2B5EF4-FFF2-40B4-BE49-F238E27FC236}">
                      <a16:creationId xmlns:a16="http://schemas.microsoft.com/office/drawing/2014/main" id="{6DD53379-1149-5D6D-1517-E227A3EAE2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3" y="2227"/>
                  <a:ext cx="64" cy="91"/>
                </a:xfrm>
                <a:custGeom>
                  <a:avLst/>
                  <a:gdLst>
                    <a:gd name="T0" fmla="*/ 62 w 64"/>
                    <a:gd name="T1" fmla="*/ 0 h 91"/>
                    <a:gd name="T2" fmla="*/ 0 w 64"/>
                    <a:gd name="T3" fmla="*/ 32 h 91"/>
                    <a:gd name="T4" fmla="*/ 9 w 64"/>
                    <a:gd name="T5" fmla="*/ 91 h 91"/>
                    <a:gd name="T6" fmla="*/ 62 w 64"/>
                    <a:gd name="T7" fmla="*/ 91 h 91"/>
                    <a:gd name="T8" fmla="*/ 64 w 64"/>
                    <a:gd name="T9" fmla="*/ 81 h 91"/>
                    <a:gd name="T10" fmla="*/ 41 w 64"/>
                    <a:gd name="T11" fmla="*/ 65 h 91"/>
                    <a:gd name="T12" fmla="*/ 62 w 64"/>
                    <a:gd name="T13" fmla="*/ 0 h 9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4"/>
                    <a:gd name="T22" fmla="*/ 0 h 91"/>
                    <a:gd name="T23" fmla="*/ 64 w 64"/>
                    <a:gd name="T24" fmla="*/ 91 h 9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4" h="91">
                      <a:moveTo>
                        <a:pt x="62" y="0"/>
                      </a:moveTo>
                      <a:lnTo>
                        <a:pt x="0" y="32"/>
                      </a:lnTo>
                      <a:lnTo>
                        <a:pt x="9" y="91"/>
                      </a:lnTo>
                      <a:lnTo>
                        <a:pt x="62" y="91"/>
                      </a:lnTo>
                      <a:lnTo>
                        <a:pt x="64" y="81"/>
                      </a:lnTo>
                      <a:lnTo>
                        <a:pt x="41" y="65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Freeform 145">
                  <a:extLst>
                    <a:ext uri="{FF2B5EF4-FFF2-40B4-BE49-F238E27FC236}">
                      <a16:creationId xmlns:a16="http://schemas.microsoft.com/office/drawing/2014/main" id="{AB4C4051-4423-6458-3040-5B12CA456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3" y="2227"/>
                  <a:ext cx="64" cy="91"/>
                </a:xfrm>
                <a:custGeom>
                  <a:avLst/>
                  <a:gdLst>
                    <a:gd name="T0" fmla="*/ 62 w 64"/>
                    <a:gd name="T1" fmla="*/ 0 h 91"/>
                    <a:gd name="T2" fmla="*/ 0 w 64"/>
                    <a:gd name="T3" fmla="*/ 32 h 91"/>
                    <a:gd name="T4" fmla="*/ 9 w 64"/>
                    <a:gd name="T5" fmla="*/ 91 h 91"/>
                    <a:gd name="T6" fmla="*/ 62 w 64"/>
                    <a:gd name="T7" fmla="*/ 91 h 91"/>
                    <a:gd name="T8" fmla="*/ 64 w 64"/>
                    <a:gd name="T9" fmla="*/ 81 h 91"/>
                    <a:gd name="T10" fmla="*/ 41 w 64"/>
                    <a:gd name="T11" fmla="*/ 65 h 91"/>
                    <a:gd name="T12" fmla="*/ 62 w 64"/>
                    <a:gd name="T13" fmla="*/ 0 h 9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4"/>
                    <a:gd name="T22" fmla="*/ 0 h 91"/>
                    <a:gd name="T23" fmla="*/ 64 w 64"/>
                    <a:gd name="T24" fmla="*/ 91 h 9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4" h="91">
                      <a:moveTo>
                        <a:pt x="62" y="0"/>
                      </a:moveTo>
                      <a:lnTo>
                        <a:pt x="0" y="32"/>
                      </a:lnTo>
                      <a:lnTo>
                        <a:pt x="9" y="91"/>
                      </a:lnTo>
                      <a:lnTo>
                        <a:pt x="62" y="91"/>
                      </a:lnTo>
                      <a:lnTo>
                        <a:pt x="64" y="81"/>
                      </a:lnTo>
                      <a:lnTo>
                        <a:pt x="41" y="65"/>
                      </a:lnTo>
                      <a:lnTo>
                        <a:pt x="62" y="0"/>
                      </a:lnTo>
                    </a:path>
                  </a:pathLst>
                </a:custGeom>
                <a:noFill/>
                <a:ln w="127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2" name="Freeform 146">
                <a:extLst>
                  <a:ext uri="{FF2B5EF4-FFF2-40B4-BE49-F238E27FC236}">
                    <a16:creationId xmlns:a16="http://schemas.microsoft.com/office/drawing/2014/main" id="{D7417851-A526-97DF-8926-2C145EF4E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5009" y="3198340"/>
                <a:ext cx="403225" cy="185738"/>
              </a:xfrm>
              <a:custGeom>
                <a:avLst/>
                <a:gdLst>
                  <a:gd name="T0" fmla="*/ 201 w 257"/>
                  <a:gd name="T1" fmla="*/ 143 h 143"/>
                  <a:gd name="T2" fmla="*/ 192 w 257"/>
                  <a:gd name="T3" fmla="*/ 141 h 143"/>
                  <a:gd name="T4" fmla="*/ 181 w 257"/>
                  <a:gd name="T5" fmla="*/ 137 h 143"/>
                  <a:gd name="T6" fmla="*/ 167 w 257"/>
                  <a:gd name="T7" fmla="*/ 129 h 143"/>
                  <a:gd name="T8" fmla="*/ 154 w 257"/>
                  <a:gd name="T9" fmla="*/ 123 h 143"/>
                  <a:gd name="T10" fmla="*/ 128 w 257"/>
                  <a:gd name="T11" fmla="*/ 105 h 143"/>
                  <a:gd name="T12" fmla="*/ 115 w 257"/>
                  <a:gd name="T13" fmla="*/ 99 h 143"/>
                  <a:gd name="T14" fmla="*/ 102 w 257"/>
                  <a:gd name="T15" fmla="*/ 95 h 143"/>
                  <a:gd name="T16" fmla="*/ 89 w 257"/>
                  <a:gd name="T17" fmla="*/ 93 h 143"/>
                  <a:gd name="T18" fmla="*/ 74 w 257"/>
                  <a:gd name="T19" fmla="*/ 93 h 143"/>
                  <a:gd name="T20" fmla="*/ 42 w 257"/>
                  <a:gd name="T21" fmla="*/ 99 h 143"/>
                  <a:gd name="T22" fmla="*/ 28 w 257"/>
                  <a:gd name="T23" fmla="*/ 99 h 143"/>
                  <a:gd name="T24" fmla="*/ 16 w 257"/>
                  <a:gd name="T25" fmla="*/ 101 h 143"/>
                  <a:gd name="T26" fmla="*/ 7 w 257"/>
                  <a:gd name="T27" fmla="*/ 99 h 143"/>
                  <a:gd name="T28" fmla="*/ 1 w 257"/>
                  <a:gd name="T29" fmla="*/ 95 h 143"/>
                  <a:gd name="T30" fmla="*/ 0 w 257"/>
                  <a:gd name="T31" fmla="*/ 87 h 143"/>
                  <a:gd name="T32" fmla="*/ 0 w 257"/>
                  <a:gd name="T33" fmla="*/ 73 h 143"/>
                  <a:gd name="T34" fmla="*/ 1 w 257"/>
                  <a:gd name="T35" fmla="*/ 59 h 143"/>
                  <a:gd name="T36" fmla="*/ 7 w 257"/>
                  <a:gd name="T37" fmla="*/ 42 h 143"/>
                  <a:gd name="T38" fmla="*/ 14 w 257"/>
                  <a:gd name="T39" fmla="*/ 26 h 143"/>
                  <a:gd name="T40" fmla="*/ 24 w 257"/>
                  <a:gd name="T41" fmla="*/ 12 h 143"/>
                  <a:gd name="T42" fmla="*/ 37 w 257"/>
                  <a:gd name="T43" fmla="*/ 4 h 143"/>
                  <a:gd name="T44" fmla="*/ 52 w 257"/>
                  <a:gd name="T45" fmla="*/ 0 h 143"/>
                  <a:gd name="T46" fmla="*/ 61 w 257"/>
                  <a:gd name="T47" fmla="*/ 0 h 143"/>
                  <a:gd name="T48" fmla="*/ 70 w 257"/>
                  <a:gd name="T49" fmla="*/ 4 h 143"/>
                  <a:gd name="T50" fmla="*/ 97 w 257"/>
                  <a:gd name="T51" fmla="*/ 12 h 143"/>
                  <a:gd name="T52" fmla="*/ 126 w 257"/>
                  <a:gd name="T53" fmla="*/ 24 h 143"/>
                  <a:gd name="T54" fmla="*/ 158 w 257"/>
                  <a:gd name="T55" fmla="*/ 38 h 143"/>
                  <a:gd name="T56" fmla="*/ 188 w 257"/>
                  <a:gd name="T57" fmla="*/ 55 h 143"/>
                  <a:gd name="T58" fmla="*/ 216 w 257"/>
                  <a:gd name="T59" fmla="*/ 71 h 143"/>
                  <a:gd name="T60" fmla="*/ 227 w 257"/>
                  <a:gd name="T61" fmla="*/ 77 h 143"/>
                  <a:gd name="T62" fmla="*/ 238 w 257"/>
                  <a:gd name="T63" fmla="*/ 85 h 143"/>
                  <a:gd name="T64" fmla="*/ 246 w 257"/>
                  <a:gd name="T65" fmla="*/ 91 h 143"/>
                  <a:gd name="T66" fmla="*/ 251 w 257"/>
                  <a:gd name="T67" fmla="*/ 95 h 143"/>
                  <a:gd name="T68" fmla="*/ 257 w 257"/>
                  <a:gd name="T69" fmla="*/ 105 h 143"/>
                  <a:gd name="T70" fmla="*/ 257 w 257"/>
                  <a:gd name="T71" fmla="*/ 113 h 143"/>
                  <a:gd name="T72" fmla="*/ 253 w 257"/>
                  <a:gd name="T73" fmla="*/ 121 h 143"/>
                  <a:gd name="T74" fmla="*/ 246 w 257"/>
                  <a:gd name="T75" fmla="*/ 129 h 143"/>
                  <a:gd name="T76" fmla="*/ 235 w 257"/>
                  <a:gd name="T77" fmla="*/ 135 h 143"/>
                  <a:gd name="T78" fmla="*/ 223 w 257"/>
                  <a:gd name="T79" fmla="*/ 139 h 143"/>
                  <a:gd name="T80" fmla="*/ 212 w 257"/>
                  <a:gd name="T81" fmla="*/ 141 h 143"/>
                  <a:gd name="T82" fmla="*/ 201 w 257"/>
                  <a:gd name="T83" fmla="*/ 143 h 14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57"/>
                  <a:gd name="T127" fmla="*/ 0 h 143"/>
                  <a:gd name="T128" fmla="*/ 257 w 257"/>
                  <a:gd name="T129" fmla="*/ 143 h 14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57" h="143">
                    <a:moveTo>
                      <a:pt x="201" y="143"/>
                    </a:moveTo>
                    <a:lnTo>
                      <a:pt x="192" y="141"/>
                    </a:lnTo>
                    <a:lnTo>
                      <a:pt x="181" y="137"/>
                    </a:lnTo>
                    <a:lnTo>
                      <a:pt x="167" y="129"/>
                    </a:lnTo>
                    <a:lnTo>
                      <a:pt x="154" y="123"/>
                    </a:lnTo>
                    <a:lnTo>
                      <a:pt x="128" y="105"/>
                    </a:lnTo>
                    <a:lnTo>
                      <a:pt x="115" y="99"/>
                    </a:lnTo>
                    <a:lnTo>
                      <a:pt x="102" y="95"/>
                    </a:lnTo>
                    <a:lnTo>
                      <a:pt x="89" y="93"/>
                    </a:lnTo>
                    <a:lnTo>
                      <a:pt x="74" y="93"/>
                    </a:lnTo>
                    <a:lnTo>
                      <a:pt x="42" y="99"/>
                    </a:lnTo>
                    <a:lnTo>
                      <a:pt x="28" y="99"/>
                    </a:lnTo>
                    <a:lnTo>
                      <a:pt x="16" y="101"/>
                    </a:lnTo>
                    <a:lnTo>
                      <a:pt x="7" y="99"/>
                    </a:lnTo>
                    <a:lnTo>
                      <a:pt x="1" y="95"/>
                    </a:lnTo>
                    <a:lnTo>
                      <a:pt x="0" y="87"/>
                    </a:lnTo>
                    <a:lnTo>
                      <a:pt x="0" y="73"/>
                    </a:lnTo>
                    <a:lnTo>
                      <a:pt x="1" y="59"/>
                    </a:lnTo>
                    <a:lnTo>
                      <a:pt x="7" y="42"/>
                    </a:lnTo>
                    <a:lnTo>
                      <a:pt x="14" y="26"/>
                    </a:lnTo>
                    <a:lnTo>
                      <a:pt x="24" y="12"/>
                    </a:lnTo>
                    <a:lnTo>
                      <a:pt x="37" y="4"/>
                    </a:lnTo>
                    <a:lnTo>
                      <a:pt x="52" y="0"/>
                    </a:lnTo>
                    <a:lnTo>
                      <a:pt x="61" y="0"/>
                    </a:lnTo>
                    <a:lnTo>
                      <a:pt x="70" y="4"/>
                    </a:lnTo>
                    <a:lnTo>
                      <a:pt x="97" y="12"/>
                    </a:lnTo>
                    <a:lnTo>
                      <a:pt x="126" y="24"/>
                    </a:lnTo>
                    <a:lnTo>
                      <a:pt x="158" y="38"/>
                    </a:lnTo>
                    <a:lnTo>
                      <a:pt x="188" y="55"/>
                    </a:lnTo>
                    <a:lnTo>
                      <a:pt x="216" y="71"/>
                    </a:lnTo>
                    <a:lnTo>
                      <a:pt x="227" y="77"/>
                    </a:lnTo>
                    <a:lnTo>
                      <a:pt x="238" y="85"/>
                    </a:lnTo>
                    <a:lnTo>
                      <a:pt x="246" y="91"/>
                    </a:lnTo>
                    <a:lnTo>
                      <a:pt x="251" y="95"/>
                    </a:lnTo>
                    <a:lnTo>
                      <a:pt x="257" y="105"/>
                    </a:lnTo>
                    <a:lnTo>
                      <a:pt x="257" y="113"/>
                    </a:lnTo>
                    <a:lnTo>
                      <a:pt x="253" y="121"/>
                    </a:lnTo>
                    <a:lnTo>
                      <a:pt x="246" y="129"/>
                    </a:lnTo>
                    <a:lnTo>
                      <a:pt x="235" y="135"/>
                    </a:lnTo>
                    <a:lnTo>
                      <a:pt x="223" y="139"/>
                    </a:lnTo>
                    <a:lnTo>
                      <a:pt x="212" y="141"/>
                    </a:lnTo>
                    <a:lnTo>
                      <a:pt x="201" y="143"/>
                    </a:lnTo>
                    <a:close/>
                  </a:path>
                </a:pathLst>
              </a:custGeom>
              <a:noFill/>
              <a:ln w="127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810666-2488-8817-298E-15B5AED11617}"/>
                </a:ext>
              </a:extLst>
            </p:cNvPr>
            <p:cNvSpPr txBox="1"/>
            <p:nvPr/>
          </p:nvSpPr>
          <p:spPr>
            <a:xfrm>
              <a:off x="8999014" y="1541042"/>
              <a:ext cx="2523463" cy="114473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G" sz="1600" b="1" dirty="0"/>
                <a:t>Masaka, Uganda: </a:t>
              </a:r>
              <a:r>
                <a:rPr lang="en-UG" sz="1600" dirty="0"/>
                <a:t>Men in Lake Victoria fishing communities </a:t>
              </a:r>
              <a:r>
                <a:rPr lang="en-UG" sz="1600" dirty="0">
                  <a:solidFill>
                    <a:srgbClr val="FF0000"/>
                  </a:solidFill>
                </a:rPr>
                <a:t>(referral to research clinic)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3CC8C6-2151-51FB-16AB-3FC1F38F28E6}"/>
                </a:ext>
              </a:extLst>
            </p:cNvPr>
            <p:cNvSpPr txBox="1"/>
            <p:nvPr/>
          </p:nvSpPr>
          <p:spPr>
            <a:xfrm>
              <a:off x="8999014" y="3042102"/>
              <a:ext cx="2523463" cy="11447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G" sz="1600" b="1" dirty="0"/>
                <a:t>KwaZulu-Natal, South Africa: </a:t>
              </a:r>
              <a:r>
                <a:rPr lang="en-UG" sz="1600" dirty="0"/>
                <a:t>Truck/taxi drivers, farm workers, &amp; other labourers </a:t>
              </a:r>
              <a:r>
                <a:rPr lang="en-UG" sz="1600" dirty="0">
                  <a:solidFill>
                    <a:srgbClr val="FF0000"/>
                  </a:solidFill>
                </a:rPr>
                <a:t>(mobile clinics)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C7A884-C5F6-21DD-2D0D-52A4F0801662}"/>
                </a:ext>
              </a:extLst>
            </p:cNvPr>
            <p:cNvSpPr txBox="1"/>
            <p:nvPr/>
          </p:nvSpPr>
          <p:spPr>
            <a:xfrm>
              <a:off x="8999014" y="4384619"/>
              <a:ext cx="2523462" cy="14063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G" sz="1600" b="1" dirty="0"/>
                <a:t>Eastern Cape, South Africa: </a:t>
              </a:r>
              <a:r>
                <a:rPr lang="en-UG" sz="1600" dirty="0"/>
                <a:t>Truck/taxi drivers, construction, migrant workers &amp; other labourers </a:t>
              </a:r>
              <a:r>
                <a:rPr lang="en-UG" sz="1600" dirty="0">
                  <a:solidFill>
                    <a:srgbClr val="FF0000"/>
                  </a:solidFill>
                </a:rPr>
                <a:t>(mobile clinics)  </a:t>
              </a:r>
            </a:p>
          </p:txBody>
        </p:sp>
        <p:cxnSp>
          <p:nvCxnSpPr>
            <p:cNvPr id="10" name="Elbow Connector 9">
              <a:extLst>
                <a:ext uri="{FF2B5EF4-FFF2-40B4-BE49-F238E27FC236}">
                  <a16:creationId xmlns:a16="http://schemas.microsoft.com/office/drawing/2014/main" id="{6E3B5742-3039-5832-DFB6-103F9C30A41E}"/>
                </a:ext>
              </a:extLst>
            </p:cNvPr>
            <p:cNvCxnSpPr>
              <a:cxnSpLocks/>
              <a:stCxn id="86" idx="8"/>
              <a:endCxn id="8" idx="1"/>
            </p:cNvCxnSpPr>
            <p:nvPr/>
          </p:nvCxnSpPr>
          <p:spPr>
            <a:xfrm flipV="1">
              <a:off x="8181225" y="3614470"/>
              <a:ext cx="817789" cy="1315539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>
              <a:extLst>
                <a:ext uri="{FF2B5EF4-FFF2-40B4-BE49-F238E27FC236}">
                  <a16:creationId xmlns:a16="http://schemas.microsoft.com/office/drawing/2014/main" id="{AAD615A2-510F-FD2D-F07E-73BE72AAFF19}"/>
                </a:ext>
              </a:extLst>
            </p:cNvPr>
            <p:cNvCxnSpPr>
              <a:cxnSpLocks/>
              <a:stCxn id="76" idx="3"/>
              <a:endCxn id="7" idx="1"/>
            </p:cNvCxnSpPr>
            <p:nvPr/>
          </p:nvCxnSpPr>
          <p:spPr>
            <a:xfrm flipV="1">
              <a:off x="8275826" y="2113410"/>
              <a:ext cx="723188" cy="1451987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>
              <a:extLst>
                <a:ext uri="{FF2B5EF4-FFF2-40B4-BE49-F238E27FC236}">
                  <a16:creationId xmlns:a16="http://schemas.microsoft.com/office/drawing/2014/main" id="{B273E8D2-52C9-BFAA-C1CB-44B7C5B2F8A7}"/>
                </a:ext>
              </a:extLst>
            </p:cNvPr>
            <p:cNvCxnSpPr>
              <a:cxnSpLocks/>
              <a:stCxn id="86" idx="10"/>
            </p:cNvCxnSpPr>
            <p:nvPr/>
          </p:nvCxnSpPr>
          <p:spPr>
            <a:xfrm flipV="1">
              <a:off x="8067044" y="5084588"/>
              <a:ext cx="931971" cy="140846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88D93C4A-A733-EB8D-33AF-92EC19E65D88}"/>
              </a:ext>
            </a:extLst>
          </p:cNvPr>
          <p:cNvSpPr txBox="1"/>
          <p:nvPr/>
        </p:nvSpPr>
        <p:spPr>
          <a:xfrm>
            <a:off x="6623247" y="1717842"/>
            <a:ext cx="3809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>
              <a:spcBef>
                <a:spcPts val="0"/>
              </a:spcBef>
            </a:pPr>
            <a:r>
              <a:rPr lang="en-UG" sz="2000" b="1" dirty="0">
                <a:solidFill>
                  <a:srgbClr val="000000"/>
                </a:solidFill>
              </a:rPr>
              <a:t>Enrolment: </a:t>
            </a:r>
            <a:r>
              <a:rPr lang="en-UG" dirty="0">
                <a:solidFill>
                  <a:srgbClr val="000000"/>
                </a:solidFill>
              </a:rPr>
              <a:t>Aug-Nov 2024</a:t>
            </a:r>
          </a:p>
        </p:txBody>
      </p:sp>
    </p:spTree>
    <p:extLst>
      <p:ext uri="{BB962C8B-B14F-4D97-AF65-F5344CB8AC3E}">
        <p14:creationId xmlns:p14="http://schemas.microsoft.com/office/powerpoint/2010/main" val="3444886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BAED9-2B8B-E4C9-471C-D9FA34EED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75" y="2370486"/>
            <a:ext cx="11723649" cy="1223964"/>
          </a:xfrm>
        </p:spPr>
        <p:txBody>
          <a:bodyPr>
            <a:normAutofit/>
          </a:bodyPr>
          <a:lstStyle/>
          <a:p>
            <a:pPr algn="ctr"/>
            <a:r>
              <a:rPr lang="en-UG" sz="4000" dirty="0"/>
              <a:t>Randomised phase (0-9 months) results </a:t>
            </a:r>
          </a:p>
        </p:txBody>
      </p:sp>
    </p:spTree>
    <p:extLst>
      <p:ext uri="{BB962C8B-B14F-4D97-AF65-F5344CB8AC3E}">
        <p14:creationId xmlns:p14="http://schemas.microsoft.com/office/powerpoint/2010/main" val="1235610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46C08-9886-F856-2210-3D2C16D8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41325"/>
            <a:ext cx="9258135" cy="1082675"/>
          </a:xfrm>
        </p:spPr>
        <p:txBody>
          <a:bodyPr>
            <a:normAutofit/>
          </a:bodyPr>
          <a:lstStyle/>
          <a:p>
            <a:r>
              <a:rPr lang="en-UG" sz="4000" dirty="0"/>
              <a:t>Baseline socio-demographics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A6D2A26-80F3-AFDB-A1EA-EA7C73990C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29888"/>
              </p:ext>
            </p:extLst>
          </p:nvPr>
        </p:nvGraphicFramePr>
        <p:xfrm>
          <a:off x="442912" y="1681658"/>
          <a:ext cx="11204802" cy="419797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6728288">
                  <a:extLst>
                    <a:ext uri="{9D8B030D-6E8A-4147-A177-3AD203B41FA5}">
                      <a16:colId xmlns:a16="http://schemas.microsoft.com/office/drawing/2014/main" val="3064604361"/>
                    </a:ext>
                  </a:extLst>
                </a:gridCol>
                <a:gridCol w="2552859">
                  <a:extLst>
                    <a:ext uri="{9D8B030D-6E8A-4147-A177-3AD203B41FA5}">
                      <a16:colId xmlns:a16="http://schemas.microsoft.com/office/drawing/2014/main" val="59792255"/>
                    </a:ext>
                  </a:extLst>
                </a:gridCol>
                <a:gridCol w="1923655">
                  <a:extLst>
                    <a:ext uri="{9D8B030D-6E8A-4147-A177-3AD203B41FA5}">
                      <a16:colId xmlns:a16="http://schemas.microsoft.com/office/drawing/2014/main" val="1054566170"/>
                    </a:ext>
                  </a:extLst>
                </a:gridCol>
              </a:tblGrid>
              <a:tr h="457224">
                <a:tc rowSpan="2"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000000"/>
                          </a:solidFill>
                          <a:latin typeface="+mn-lt"/>
                        </a:rPr>
                        <a:t>Characteristic </a:t>
                      </a:r>
                      <a:endParaRPr sz="16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oral </a:t>
                      </a:r>
                      <a:r>
                        <a:rPr lang="en-GB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PrEP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(N=198)</a:t>
                      </a:r>
                      <a:endParaRPr lang="en-UG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CAB-LA 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(N=202)</a:t>
                      </a:r>
                      <a:r>
                        <a:rPr lang="en-GB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❋</a:t>
                      </a:r>
                      <a:endParaRPr lang="en-UG" sz="1600" b="1" baseline="30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832656"/>
                  </a:ext>
                </a:extLst>
              </a:tr>
              <a:tr h="26479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 (%)</a:t>
                      </a:r>
                      <a:endParaRPr lang="en-UG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 (%)</a:t>
                      </a:r>
                      <a:endParaRPr lang="en-UG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7447858"/>
                  </a:ext>
                </a:extLst>
              </a:tr>
              <a:tr h="2553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Eastern Cape, South Africa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G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 (37.4)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76 (37.6) </a:t>
                      </a:r>
                      <a:endParaRPr lang="en-UG" sz="16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1382159"/>
                  </a:ext>
                </a:extLst>
              </a:tr>
              <a:tr h="2364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G" sz="16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KwaZulu-Natal, South Africa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G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 (31.3) 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64 (31.7) </a:t>
                      </a:r>
                      <a:endParaRPr lang="en-UG" sz="16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827950"/>
                  </a:ext>
                </a:extLst>
              </a:tr>
              <a:tr h="2647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Masaka, Uganda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G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 (31.3)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62 (30.7) </a:t>
                      </a:r>
                      <a:endParaRPr lang="en-UG" sz="16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098922"/>
                  </a:ext>
                </a:extLst>
              </a:tr>
              <a:tr h="2837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Median age (IQR)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32 (26-40)</a:t>
                      </a:r>
                      <a:r>
                        <a:rPr lang="en-UG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31 (24-38)</a:t>
                      </a:r>
                      <a:r>
                        <a:rPr lang="en-UG" sz="16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2422667"/>
                  </a:ext>
                </a:extLst>
              </a:tr>
              <a:tr h="2837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G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Married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44 (22)</a:t>
                      </a:r>
                      <a:r>
                        <a:rPr lang="en-UG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42 (21)</a:t>
                      </a:r>
                      <a:r>
                        <a:rPr lang="en-UG" sz="16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8249843"/>
                  </a:ext>
                </a:extLst>
              </a:tr>
              <a:tr h="4594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Nights outside of community in past 6 months 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(IQR)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4 (2-14)</a:t>
                      </a:r>
                      <a:r>
                        <a:rPr lang="en-UG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 (2-14)</a:t>
                      </a:r>
                      <a:r>
                        <a:rPr lang="en-UG" sz="16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1196400"/>
                  </a:ext>
                </a:extLst>
              </a:tr>
              <a:tr h="2837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G" sz="1600" b="0" i="0" dirty="0">
                          <a:solidFill>
                            <a:srgbClr val="000000"/>
                          </a:solidFill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Heard of PrEP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122 (62)</a:t>
                      </a:r>
                      <a:r>
                        <a:rPr lang="en-UG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125 (62)</a:t>
                      </a:r>
                      <a:r>
                        <a:rPr lang="en-UG" sz="16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3252783"/>
                  </a:ext>
                </a:extLst>
              </a:tr>
              <a:tr h="283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G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ested positive for hepatitis B surface antigen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G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(4)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G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(5</a:t>
                      </a:r>
                      <a:r>
                        <a:rPr lang="en-UG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G" sz="1600" b="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24545191"/>
                  </a:ext>
                </a:extLst>
              </a:tr>
              <a:tr h="4995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G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for </a:t>
                      </a:r>
                      <a:r>
                        <a:rPr lang="en-UG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Chlamydia trachomatis or Neisseria gonorrhoeae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G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(11.1)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G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 (16.3)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37063"/>
                  </a:ext>
                </a:extLst>
              </a:tr>
              <a:tr h="3143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Condomless sex in past 2 months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150 (76)</a:t>
                      </a:r>
                      <a:r>
                        <a:rPr lang="en-UG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i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151 (75)</a:t>
                      </a:r>
                      <a:r>
                        <a:rPr lang="en-UG" sz="16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G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1380729"/>
                  </a:ext>
                </a:extLst>
              </a:tr>
              <a:tr h="236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≥2 sexual partners in past 3 month</a:t>
                      </a:r>
                      <a:r>
                        <a:rPr lang="en-UG" sz="16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</a:t>
                      </a:r>
                      <a:endParaRPr lang="en-UG" sz="1600" b="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G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 (66.2)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G" sz="16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 (68.3)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692726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CFBC8B9-486D-FB31-8649-4AD5B6806FDB}"/>
              </a:ext>
            </a:extLst>
          </p:cNvPr>
          <p:cNvSpPr txBox="1"/>
          <p:nvPr/>
        </p:nvSpPr>
        <p:spPr>
          <a:xfrm>
            <a:off x="442912" y="6036081"/>
            <a:ext cx="11204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baseline="30000" dirty="0">
                <a:solidFill>
                  <a:srgbClr val="FF0000"/>
                </a:solidFill>
              </a:rPr>
              <a:t>❋</a:t>
            </a:r>
            <a:r>
              <a:rPr lang="en-GB" sz="1200" b="1" dirty="0">
                <a:solidFill>
                  <a:srgbClr val="FF0000"/>
                </a:solidFill>
              </a:rPr>
              <a:t>One participant in the CAB-LA group declined injection;</a:t>
            </a:r>
            <a:r>
              <a:rPr lang="en-UG" sz="1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G" sz="1200" b="1" baseline="300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‡</a:t>
            </a:r>
            <a:r>
              <a:rPr lang="en-UG" sz="1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Ten participants who tested HBsAg+ were switched to oral PrEP</a:t>
            </a:r>
            <a:r>
              <a:rPr lang="en-GB" sz="1200" b="1" dirty="0">
                <a:solidFill>
                  <a:srgbClr val="FF0000"/>
                </a:solidFill>
              </a:rPr>
              <a:t> </a:t>
            </a:r>
            <a:endParaRPr lang="en-UG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445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F4DE-BD10-D61A-C20E-8E6BD241B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EE38C7-D378-DFE9-E1C2-3390CB7D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739" y="345189"/>
            <a:ext cx="9534465" cy="1223964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/>
              <a:t>CAB-LA users had approx. 2.5× higher odds of persisting compared with oral </a:t>
            </a:r>
            <a:r>
              <a:rPr lang="en-GB" sz="2800" dirty="0" err="1"/>
              <a:t>PrEP</a:t>
            </a:r>
            <a:r>
              <a:rPr lang="en-GB" sz="2800" dirty="0"/>
              <a:t> users</a:t>
            </a:r>
          </a:p>
        </p:txBody>
      </p:sp>
      <p:pic>
        <p:nvPicPr>
          <p:cNvPr id="2" name="Image 0" descr="charts/chart4_forest.png">
            <a:extLst>
              <a:ext uri="{FF2B5EF4-FFF2-40B4-BE49-F238E27FC236}">
                <a16:creationId xmlns:a16="http://schemas.microsoft.com/office/drawing/2014/main" id="{37F268CE-7FC9-EEE3-053A-3B6DA71BA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88" y="1915032"/>
            <a:ext cx="8778240" cy="447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53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909C7-EC30-CF78-4836-914A19A0C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629DED-22CD-4C47-2E31-4C204A4CF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24" y="142664"/>
            <a:ext cx="9787429" cy="933781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800" dirty="0"/>
              <a:t>Persistence was low overall and varied by site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9578BEF-A737-0715-210D-266232538A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064844"/>
              </p:ext>
            </p:extLst>
          </p:nvPr>
        </p:nvGraphicFramePr>
        <p:xfrm>
          <a:off x="1643607" y="879673"/>
          <a:ext cx="7338348" cy="5441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2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C253D-AFC0-70A6-3375-7B9A81F45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B76F0F-3F5C-E10A-A3B8-7C9725DC0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27" y="150471"/>
            <a:ext cx="9501254" cy="1365814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G" sz="2800" dirty="0"/>
              <a:t>At month 9, most men chose CAB-LA, including many that were randomised to oral PrEP</a:t>
            </a:r>
            <a:endParaRPr lang="en-GB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9DA854-FFE9-7FAA-0663-8612EA77BD5B}"/>
              </a:ext>
            </a:extLst>
          </p:cNvPr>
          <p:cNvSpPr txBox="1"/>
          <p:nvPr/>
        </p:nvSpPr>
        <p:spPr>
          <a:xfrm>
            <a:off x="7596148" y="2627985"/>
            <a:ext cx="446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a typeface="Calibri" pitchFamily="34" charset="-122"/>
                <a:cs typeface="Calibri" pitchFamily="34" charset="-120"/>
              </a:rPr>
              <a:t>Overall, 58% chose CAB-LA vs 42% oral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PrEP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(</a:t>
            </a:r>
            <a:r>
              <a:rPr lang="en-US" sz="2000" i="1" dirty="0">
                <a:ea typeface="Calibri" pitchFamily="34" charset="-122"/>
                <a:cs typeface="Calibri" pitchFamily="34" charset="-120"/>
              </a:rPr>
              <a:t>p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=0.01)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C99E0E1-4963-E106-E82E-F0A5068F0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6712323"/>
              </p:ext>
            </p:extLst>
          </p:nvPr>
        </p:nvGraphicFramePr>
        <p:xfrm>
          <a:off x="337225" y="1620456"/>
          <a:ext cx="7174745" cy="4734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1052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3BE56-B27C-792E-37B7-9C2455340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9337696" cy="1223964"/>
          </a:xfrm>
        </p:spPr>
        <p:txBody>
          <a:bodyPr>
            <a:normAutofit/>
          </a:bodyPr>
          <a:lstStyle/>
          <a:p>
            <a:r>
              <a:rPr lang="en-UG" sz="2600" dirty="0"/>
              <a:t>Among oral PrEP users, event-driven dosing was more commonly used than daily-only dosing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3E97CC6-C76D-4828-AF78-C578359530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6153946"/>
              </p:ext>
            </p:extLst>
          </p:nvPr>
        </p:nvGraphicFramePr>
        <p:xfrm>
          <a:off x="314444" y="1953227"/>
          <a:ext cx="8655935" cy="4077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05C0325-6775-6A3F-657B-0D06194F653B}"/>
              </a:ext>
            </a:extLst>
          </p:cNvPr>
          <p:cNvSpPr txBox="1"/>
          <p:nvPr/>
        </p:nvSpPr>
        <p:spPr>
          <a:xfrm>
            <a:off x="7062489" y="2556976"/>
            <a:ext cx="49057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G" sz="2000" dirty="0"/>
              <a:t>Event-driven dosing predominated in South Africa compared to Uganda</a:t>
            </a: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endParaRPr lang="en-US" sz="2000" dirty="0">
              <a:latin typeface="+mn-lt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74E6120-8EAA-4395-74AF-A149C417B2EE}"/>
              </a:ext>
            </a:extLst>
          </p:cNvPr>
          <p:cNvSpPr/>
          <p:nvPr/>
        </p:nvSpPr>
        <p:spPr>
          <a:xfrm>
            <a:off x="679891" y="6030410"/>
            <a:ext cx="4431870" cy="250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ea typeface="Calibri" pitchFamily="34" charset="-122"/>
                <a:cs typeface="Calibri" pitchFamily="34" charset="-120"/>
              </a:rPr>
              <a:t>n=number of visits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9242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A58C16-D238-5AE7-C46B-6BA32E45E8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7" y="1839311"/>
            <a:ext cx="11306175" cy="4577364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G" sz="2000" dirty="0"/>
              <a:t>Same-day HIV testing &amp; CAB-LA initiation is feasible for mobile men in Uganda &amp; South Africa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G" sz="2000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G" sz="2000" dirty="0"/>
              <a:t>CAB-LA persistence was significantly higher than oral PrEP, though overall persistence was low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CAB-LA was preferred overall, but fewer individuals switched to it than observed in other populations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000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G" sz="2000" dirty="0"/>
              <a:t>Among oral PrEP users, event-driven dosing was preferred overall, though this varied by setting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G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E24D89-20CE-53E0-7232-7230C3CC8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G" dirty="0"/>
              <a:t>Conclusions </a:t>
            </a:r>
          </a:p>
        </p:txBody>
      </p:sp>
    </p:spTree>
    <p:extLst>
      <p:ext uri="{BB962C8B-B14F-4D97-AF65-F5344CB8AC3E}">
        <p14:creationId xmlns:p14="http://schemas.microsoft.com/office/powerpoint/2010/main" val="2917862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A26A00-BC0C-64FE-2CEF-0E9DA8B4306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I</a:t>
            </a:r>
            <a:r>
              <a:rPr lang="en-UG" sz="2000" dirty="0"/>
              <a:t>ncorporation of drug-level dry blood spot data into the oral PrEP persistence estimates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G" sz="2000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G" sz="2000" dirty="0"/>
              <a:t>Complete modelling, cost-effectiveness, and qualitative (see poster TUPED297) analyses to inform delivery of injectable PrEP alongside oral options at scale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CEB09A-2A7C-2011-F425-A75F61CFA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G" dirty="0"/>
              <a:t>Next steps </a:t>
            </a:r>
          </a:p>
        </p:txBody>
      </p:sp>
    </p:spTree>
    <p:extLst>
      <p:ext uri="{BB962C8B-B14F-4D97-AF65-F5344CB8AC3E}">
        <p14:creationId xmlns:p14="http://schemas.microsoft.com/office/powerpoint/2010/main" val="2458386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3571A-B93F-585F-1E70-08E1E0807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4696-890D-3C98-7611-8DE9760BA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Acknowledgements</a:t>
            </a:r>
            <a:endParaRPr lang="en-UG" dirty="0"/>
          </a:p>
        </p:txBody>
      </p:sp>
      <p:pic>
        <p:nvPicPr>
          <p:cNvPr id="6" name="Picture 4" descr="ViiV Healthcare - North American Gay Amateur Athletic Alliance">
            <a:extLst>
              <a:ext uri="{FF2B5EF4-FFF2-40B4-BE49-F238E27FC236}">
                <a16:creationId xmlns:a16="http://schemas.microsoft.com/office/drawing/2014/main" id="{4F7CFDA8-AC0C-09B9-0685-6EA7FAC46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605" y="3211492"/>
            <a:ext cx="1282302" cy="120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08D581E-0C11-C0D7-95F8-8EDF09BEF867}"/>
              </a:ext>
            </a:extLst>
          </p:cNvPr>
          <p:cNvSpPr txBox="1"/>
          <p:nvPr/>
        </p:nvSpPr>
        <p:spPr>
          <a:xfrm>
            <a:off x="364271" y="1849570"/>
            <a:ext cx="706834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libri" pitchFamily="34" charset="-122"/>
                <a:cs typeface="Calibri" pitchFamily="34" charset="-120"/>
              </a:rPr>
              <a:t>European Union, through the Horizon/EDCTP Global Health call for vulnerable adults (Project 101103140) </a:t>
            </a:r>
          </a:p>
          <a:p>
            <a:endParaRPr lang="en-US" dirty="0">
              <a:ea typeface="Calibri" pitchFamily="34" charset="-122"/>
              <a:cs typeface="Calibri" pitchFamily="34" charset="-120"/>
            </a:endParaRPr>
          </a:p>
          <a:p>
            <a:r>
              <a:rPr lang="en-US" dirty="0">
                <a:ea typeface="Calibri" pitchFamily="34" charset="-122"/>
                <a:cs typeface="Calibri" pitchFamily="34" charset="-120"/>
              </a:rPr>
              <a:t>Injectable CAB-LA supplied by ViiV Healthcare</a:t>
            </a:r>
          </a:p>
          <a:p>
            <a:endParaRPr lang="en-US" dirty="0">
              <a:ea typeface="Calibri" pitchFamily="34" charset="-122"/>
              <a:cs typeface="Calibri" pitchFamily="34" charset="-120"/>
            </a:endParaRPr>
          </a:p>
          <a:p>
            <a:r>
              <a:rPr lang="en-US" dirty="0">
                <a:ea typeface="Calibri" pitchFamily="34" charset="-122"/>
                <a:cs typeface="Calibri" pitchFamily="34" charset="-120"/>
              </a:rPr>
              <a:t>Oral </a:t>
            </a:r>
            <a:r>
              <a:rPr lang="en-US" dirty="0" err="1">
                <a:ea typeface="Calibri" pitchFamily="34" charset="-122"/>
                <a:cs typeface="Calibri" pitchFamily="34" charset="-120"/>
              </a:rPr>
              <a:t>PrEP</a:t>
            </a:r>
            <a:r>
              <a:rPr lang="en-US" dirty="0">
                <a:ea typeface="Calibri" pitchFamily="34" charset="-122"/>
                <a:cs typeface="Calibri" pitchFamily="34" charset="-120"/>
              </a:rPr>
              <a:t> drugs supplied by the Ministries of Health, South Africa and Uganda</a:t>
            </a:r>
          </a:p>
          <a:p>
            <a:endParaRPr lang="en-US" dirty="0">
              <a:ea typeface="Calibri" pitchFamily="34" charset="-122"/>
              <a:cs typeface="Calibri" pitchFamily="34" charset="-120"/>
            </a:endParaRPr>
          </a:p>
          <a:p>
            <a:r>
              <a:rPr lang="en-US" dirty="0">
                <a:ea typeface="Calibri" pitchFamily="34" charset="-122"/>
                <a:cs typeface="Calibri" pitchFamily="34" charset="-120"/>
              </a:rPr>
              <a:t>HIV test kits supplied by the World Health Organization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4418CC-FA72-3F40-5C54-6ECC770F76A6}"/>
              </a:ext>
            </a:extLst>
          </p:cNvPr>
          <p:cNvSpPr txBox="1"/>
          <p:nvPr/>
        </p:nvSpPr>
        <p:spPr>
          <a:xfrm>
            <a:off x="364270" y="4660076"/>
            <a:ext cx="7286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a typeface="Calibri" pitchFamily="34" charset="-122"/>
                <a:cs typeface="Calibri" pitchFamily="34" charset="-120"/>
              </a:rPr>
              <a:t>With thanks to the Mobile Men study participants and communities in Masaka (Uganda), KwaZulu-Natal and Buffalo City Metro (South Africa), and the study team</a:t>
            </a:r>
            <a:endParaRPr lang="en-US" dirty="0"/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873B6950-DF20-D7E6-E7E8-7D0B45100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G"/>
          </a:p>
        </p:txBody>
      </p:sp>
      <p:pic>
        <p:nvPicPr>
          <p:cNvPr id="1025" name="Picture 1" descr="National Department of Health logo and South African Flag">
            <a:extLst>
              <a:ext uri="{FF2B5EF4-FFF2-40B4-BE49-F238E27FC236}">
                <a16:creationId xmlns:a16="http://schemas.microsoft.com/office/drawing/2014/main" id="{0E8D6BA9-DD26-D1E6-A424-DB8BED709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18"/>
          <a:stretch>
            <a:fillRect/>
          </a:stretch>
        </p:blipFill>
        <p:spPr bwMode="auto">
          <a:xfrm>
            <a:off x="7650800" y="4871248"/>
            <a:ext cx="2653445" cy="97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Ministry of Health - Uganda">
            <a:extLst>
              <a:ext uri="{FF2B5EF4-FFF2-40B4-BE49-F238E27FC236}">
                <a16:creationId xmlns:a16="http://schemas.microsoft.com/office/drawing/2014/main" id="{07DDB8E1-33A5-815B-7A0E-04AC38D8F8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568" t="1505" r="11346" b="5742"/>
          <a:stretch>
            <a:fillRect/>
          </a:stretch>
        </p:blipFill>
        <p:spPr>
          <a:xfrm>
            <a:off x="10304245" y="4398781"/>
            <a:ext cx="1319514" cy="1445920"/>
          </a:xfrm>
          <a:prstGeom prst="rect">
            <a:avLst/>
          </a:prstGeom>
        </p:spPr>
      </p:pic>
      <p:pic>
        <p:nvPicPr>
          <p:cNvPr id="1026" name="Picture 440" descr="mage result for EDCTP logo">
            <a:extLst>
              <a:ext uri="{FF2B5EF4-FFF2-40B4-BE49-F238E27FC236}">
                <a16:creationId xmlns:a16="http://schemas.microsoft.com/office/drawing/2014/main" id="{1529D929-2026-1FC1-1BB2-F49777D6E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412" y="1727288"/>
            <a:ext cx="1312219" cy="127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A flag with yellow stars in a circle&#10;&#10;Description automatically generated with low confidence">
            <a:extLst>
              <a:ext uri="{FF2B5EF4-FFF2-40B4-BE49-F238E27FC236}">
                <a16:creationId xmlns:a16="http://schemas.microsoft.com/office/drawing/2014/main" id="{EC8A0CBB-C238-0B32-769F-0B645E58D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07" y="1795192"/>
            <a:ext cx="1671036" cy="111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698D65D-AB26-3101-A549-F691F61B5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G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A805C705-A1A4-E44E-1FDE-B638F5D2A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89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G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GB" altLang="en-U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172DCC90-C732-0797-1C40-A1F49387F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60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G"/>
          </a:p>
        </p:txBody>
      </p:sp>
      <p:pic>
        <p:nvPicPr>
          <p:cNvPr id="15" name="Picture 14" descr="World Health Organization Flag. WHO Logo or Symbol Editorial Stock Photo - Illustration of help, elements: 225783593">
            <a:extLst>
              <a:ext uri="{FF2B5EF4-FFF2-40B4-BE49-F238E27FC236}">
                <a16:creationId xmlns:a16="http://schemas.microsoft.com/office/drawing/2014/main" id="{C7653D52-6CA8-D24A-E835-01761562DC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41252" y="3031315"/>
            <a:ext cx="1162346" cy="136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02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7C079-39D4-E728-3231-05754063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B4D5F0-3B43-F699-EC0E-66696DBBF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G" dirty="0"/>
              <a:t>Mobile Men study team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654079-42B2-BE12-0B99-9374079C2D73}"/>
              </a:ext>
            </a:extLst>
          </p:cNvPr>
          <p:cNvSpPr txBox="1"/>
          <p:nvPr/>
        </p:nvSpPr>
        <p:spPr>
          <a:xfrm>
            <a:off x="438012" y="1711717"/>
            <a:ext cx="731480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KCL, UK: </a:t>
            </a:r>
            <a:r>
              <a:rPr lang="en-GB" sz="1600" b="1" dirty="0"/>
              <a:t>Julie Fox</a:t>
            </a:r>
          </a:p>
          <a:p>
            <a:endParaRPr lang="en-GB" sz="800" dirty="0"/>
          </a:p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MRC/UVRI &amp; LSHTM Uganda Research Unit, Uganda: </a:t>
            </a:r>
            <a:r>
              <a:rPr lang="en-US" sz="1600" b="0" dirty="0">
                <a:solidFill>
                  <a:schemeClr val="tx1"/>
                </a:solidFill>
              </a:rPr>
              <a:t>Eugene Ruzagira, </a:t>
            </a:r>
            <a:r>
              <a:rPr lang="en-US" sz="1600" kern="1200" dirty="0">
                <a:solidFill>
                  <a:schemeClr val="tx1"/>
                </a:solidFill>
                <a:effectLst/>
              </a:rPr>
              <a:t>Sylvia Kusemererwa</a:t>
            </a:r>
            <a:r>
              <a:rPr lang="en-US" sz="1600" dirty="0"/>
              <a:t>, 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Berna </a:t>
            </a:r>
            <a:r>
              <a:rPr lang="en-GB" sz="1600" dirty="0" err="1">
                <a:effectLst/>
                <a:ea typeface="Times New Roman" panose="02020603050405020304" pitchFamily="18" charset="0"/>
              </a:rPr>
              <a:t>Kalanzi</a:t>
            </a:r>
            <a:r>
              <a:rPr lang="en-GB" sz="1600" dirty="0">
                <a:effectLst/>
                <a:ea typeface="Times New Roman" panose="02020603050405020304" pitchFamily="18" charset="0"/>
              </a:rPr>
              <a:t>, </a:t>
            </a:r>
            <a:r>
              <a:rPr lang="en-GB" sz="1600" dirty="0"/>
              <a:t>Paddy Kafeero, Ayoub Kakande, Shamim Nabukenya</a:t>
            </a:r>
          </a:p>
          <a:p>
            <a:endParaRPr lang="en-GB" sz="800" dirty="0"/>
          </a:p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UCL, UK: </a:t>
            </a:r>
            <a:r>
              <a:rPr lang="en-GB" sz="1600" dirty="0"/>
              <a:t>Andrew Phillips, 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Loveleen Bansi-Matharu</a:t>
            </a:r>
          </a:p>
          <a:p>
            <a:endParaRPr lang="en-US" sz="800" dirty="0"/>
          </a:p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ARHI, South Africa: </a:t>
            </a:r>
            <a:r>
              <a:rPr lang="en-GB" sz="1600" dirty="0">
                <a:ea typeface="Times New Roman" panose="02020603050405020304" pitchFamily="18" charset="0"/>
              </a:rPr>
              <a:t>Maryam </a:t>
            </a:r>
            <a:r>
              <a:rPr lang="en-GB" sz="1600" dirty="0" err="1">
                <a:ea typeface="Times New Roman" panose="02020603050405020304" pitchFamily="18" charset="0"/>
              </a:rPr>
              <a:t>Shahmanesh</a:t>
            </a:r>
            <a:r>
              <a:rPr lang="en-GB" sz="1600" dirty="0">
                <a:ea typeface="Times New Roman" panose="02020603050405020304" pitchFamily="18" charset="0"/>
              </a:rPr>
              <a:t>, </a:t>
            </a:r>
            <a:r>
              <a:rPr lang="en-GB" sz="1600" dirty="0"/>
              <a:t>Limakatso </a:t>
            </a:r>
            <a:r>
              <a:rPr lang="en-GB" sz="1600" dirty="0" err="1"/>
              <a:t>Lebina</a:t>
            </a:r>
            <a:r>
              <a:rPr lang="en-GB" sz="1600" dirty="0"/>
              <a:t>, </a:t>
            </a:r>
            <a:r>
              <a:rPr lang="en-GB" sz="1600" dirty="0" err="1"/>
              <a:t>Dumsani</a:t>
            </a:r>
            <a:r>
              <a:rPr lang="en-GB" sz="1600" dirty="0"/>
              <a:t> Gumede, Thabang </a:t>
            </a:r>
            <a:r>
              <a:rPr lang="en-GB" sz="1600" dirty="0" err="1"/>
              <a:t>Manyaapelo</a:t>
            </a:r>
            <a:r>
              <a:rPr lang="en-GB" sz="1600" dirty="0"/>
              <a:t>, Anita Edwards</a:t>
            </a:r>
          </a:p>
          <a:p>
            <a:endParaRPr lang="en-US" sz="800" dirty="0"/>
          </a:p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DTHF, South Africa: </a:t>
            </a:r>
            <a:r>
              <a:rPr lang="en-US" sz="1600" dirty="0"/>
              <a:t>Linda Gail-Bekker, Nigel Garrett, </a:t>
            </a:r>
            <a:r>
              <a:rPr lang="en-GB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Riaan Beukes, </a:t>
            </a:r>
            <a:r>
              <a:rPr lang="en-GB" sz="1600" dirty="0"/>
              <a:t>Philip Smith, </a:t>
            </a:r>
            <a:r>
              <a:rPr lang="en-GB" sz="1600" dirty="0">
                <a:solidFill>
                  <a:srgbClr val="000000"/>
                </a:solidFill>
              </a:rPr>
              <a:t>Andrew Marino, </a:t>
            </a:r>
            <a:r>
              <a:rPr lang="en-GB" sz="1600" dirty="0"/>
              <a:t>Blessings Gausi, Tracey </a:t>
            </a:r>
            <a:r>
              <a:rPr lang="en-GB" sz="1600" dirty="0" err="1"/>
              <a:t>Swinerd</a:t>
            </a:r>
            <a:r>
              <a:rPr lang="en-GB" sz="1600" dirty="0"/>
              <a:t>, Annelize Louw, Sammy Nena, Pippa Macdonald, Cathlene Els </a:t>
            </a:r>
          </a:p>
          <a:p>
            <a:endParaRPr lang="en-GB" sz="800" dirty="0"/>
          </a:p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APHP, France: </a:t>
            </a:r>
            <a:r>
              <a:rPr lang="en-GB" sz="1600" dirty="0"/>
              <a:t>Jean Michel Molina</a:t>
            </a:r>
          </a:p>
          <a:p>
            <a:endParaRPr lang="en-GB" sz="800" b="1" dirty="0">
              <a:solidFill>
                <a:srgbClr val="00A19A"/>
              </a:solidFill>
            </a:endParaRPr>
          </a:p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LSHTM, UK: </a:t>
            </a:r>
            <a:r>
              <a:rPr lang="en-GB" sz="1600" dirty="0"/>
              <a:t>Janet Seeley, Emily Webb</a:t>
            </a:r>
          </a:p>
          <a:p>
            <a:endParaRPr lang="en-GB" sz="800" dirty="0"/>
          </a:p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WITS, South Africa: </a:t>
            </a:r>
            <a:r>
              <a:rPr lang="en-GB" sz="1600" dirty="0">
                <a:ea typeface="Times New Roman" panose="02020603050405020304" pitchFamily="18" charset="0"/>
              </a:rPr>
              <a:t>Gesine </a:t>
            </a:r>
            <a:r>
              <a:rPr lang="en-US" sz="1600" dirty="0">
                <a:ea typeface="Times New Roman" panose="02020603050405020304" pitchFamily="18" charset="0"/>
              </a:rPr>
              <a:t>Meyer-Rath </a:t>
            </a:r>
          </a:p>
          <a:p>
            <a:endParaRPr lang="en-US" sz="800" dirty="0">
              <a:ea typeface="Times New Roman" panose="02020603050405020304" pitchFamily="18" charset="0"/>
            </a:endParaRPr>
          </a:p>
          <a:p>
            <a:r>
              <a:rPr lang="en-GB" sz="1600" b="1" dirty="0">
                <a:solidFill>
                  <a:schemeClr val="accent6">
                    <a:lumMod val="50000"/>
                  </a:schemeClr>
                </a:solidFill>
              </a:rPr>
              <a:t>Trial Oversight: </a:t>
            </a:r>
            <a:r>
              <a:rPr lang="en-US" sz="1600" dirty="0"/>
              <a:t>TSC, IDMC</a:t>
            </a:r>
            <a:endParaRPr lang="en-GB" sz="1600" dirty="0"/>
          </a:p>
        </p:txBody>
      </p:sp>
      <p:pic>
        <p:nvPicPr>
          <p:cNvPr id="2" name="Picture 8" descr="Current Opportunities">
            <a:extLst>
              <a:ext uri="{FF2B5EF4-FFF2-40B4-BE49-F238E27FC236}">
                <a16:creationId xmlns:a16="http://schemas.microsoft.com/office/drawing/2014/main" id="{5F6D3BD9-0614-1B33-CCF5-51CE29FB1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855" y="3694488"/>
            <a:ext cx="1767010" cy="49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7DF88395-ACC9-11B2-01E8-E139A71E5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642" y="4446616"/>
            <a:ext cx="1528445" cy="85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906465-D2C7-306F-57D2-62102779CE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883" y="5361858"/>
            <a:ext cx="1618204" cy="603323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F5EE488C-3F38-1189-934D-9EF8464CA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562" y="2724496"/>
            <a:ext cx="1088799" cy="82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UCL Access Opportunity Scholarship - Displaced Student Opportunities">
            <a:extLst>
              <a:ext uri="{FF2B5EF4-FFF2-40B4-BE49-F238E27FC236}">
                <a16:creationId xmlns:a16="http://schemas.microsoft.com/office/drawing/2014/main" id="{B6E444B2-28B2-A24B-876A-585AF2AE0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396" y="3577302"/>
            <a:ext cx="957481" cy="95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C039CF-ACBF-DE0F-F512-39919FC03ABB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 rot="16200000">
            <a:off x="9860676" y="1735648"/>
            <a:ext cx="617635" cy="2713194"/>
          </a:xfrm>
          <a:prstGeom prst="rect">
            <a:avLst/>
          </a:prstGeom>
        </p:spPr>
      </p:pic>
      <p:pic>
        <p:nvPicPr>
          <p:cNvPr id="12" name="Picture 1" descr="Desmond Tutu Health Foundation">
            <a:extLst>
              <a:ext uri="{FF2B5EF4-FFF2-40B4-BE49-F238E27FC236}">
                <a16:creationId xmlns:a16="http://schemas.microsoft.com/office/drawing/2014/main" id="{2C52D9AA-F565-EE01-589B-4C141B27F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606" y="3403817"/>
            <a:ext cx="957481" cy="95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Assistance Publique - Hôpitaux de Paris">
            <a:extLst>
              <a:ext uri="{FF2B5EF4-FFF2-40B4-BE49-F238E27FC236}">
                <a16:creationId xmlns:a16="http://schemas.microsoft.com/office/drawing/2014/main" id="{E110EAAA-D15E-2A68-D317-E93B8D941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449" y="5437260"/>
            <a:ext cx="2332811" cy="45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8" descr="Wits Health Consortium">
            <a:extLst>
              <a:ext uri="{FF2B5EF4-FFF2-40B4-BE49-F238E27FC236}">
                <a16:creationId xmlns:a16="http://schemas.microsoft.com/office/drawing/2014/main" id="{0C486A05-69B5-AE38-8C0E-45CE9843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462" y="4689212"/>
            <a:ext cx="2126301" cy="53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picture containing text, scoreboard, clock&#10;&#10;Description automatically generated">
            <a:extLst>
              <a:ext uri="{FF2B5EF4-FFF2-40B4-BE49-F238E27FC236}">
                <a16:creationId xmlns:a16="http://schemas.microsoft.com/office/drawing/2014/main" id="{77516CB5-76E4-E73D-A8C7-E7CF2030E3A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822" y="1637213"/>
            <a:ext cx="3300265" cy="92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09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FB641F0-8A0F-1886-1571-73DAF41BC7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931" b="3"/>
          <a:stretch>
            <a:fillRect/>
          </a:stretch>
        </p:blipFill>
        <p:spPr>
          <a:xfrm>
            <a:off x="442913" y="2097089"/>
            <a:ext cx="5437187" cy="4103686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A6D1EF3-464C-2441-9B81-0D92458A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</p:spPr>
        <p:txBody>
          <a:bodyPr anchor="b">
            <a:normAutofit/>
          </a:bodyPr>
          <a:lstStyle/>
          <a:p>
            <a:r>
              <a:rPr lang="en-GB" noProof="0" dirty="0"/>
              <a:t>Thank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0A0FD9-A6AF-88AD-F705-F33A4E1C8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4" r="119" b="2"/>
          <a:stretch>
            <a:fillRect/>
          </a:stretch>
        </p:blipFill>
        <p:spPr>
          <a:xfrm>
            <a:off x="6311903" y="2097091"/>
            <a:ext cx="5437188" cy="41036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3570179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7" id="{113A1DAC-D91E-ED40-B407-8626EA1C8365}" vid="{923E9A1A-BB99-2A43-8B30-B5968F04BC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AIDS-2026-Speaker-Oral-Abstract-template_Verdana</Template>
  <TotalTime>6447</TotalTime>
  <Words>1146</Words>
  <Application>Microsoft Macintosh PowerPoint</Application>
  <PresentationFormat>Widescreen</PresentationFormat>
  <Paragraphs>160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Verdana</vt:lpstr>
      <vt:lpstr>Arial</vt:lpstr>
      <vt:lpstr>Cambria</vt:lpstr>
      <vt:lpstr>Calibri</vt:lpstr>
      <vt:lpstr>Courier New</vt:lpstr>
      <vt:lpstr>Times New Roman</vt:lpstr>
      <vt:lpstr>AIDS2026</vt:lpstr>
      <vt:lpstr>Uptake, persistence and preference for long-acting injectable versus oral PrEP among mobile men in Uganda and South Africa</vt:lpstr>
      <vt:lpstr>Summary</vt:lpstr>
      <vt:lpstr>Background</vt:lpstr>
      <vt:lpstr>Primary objectives </vt:lpstr>
      <vt:lpstr>Study design</vt:lpstr>
      <vt:lpstr>Study participants</vt:lpstr>
      <vt:lpstr>Randomised phase (0-9 months) results </vt:lpstr>
      <vt:lpstr>Baseline socio-demographics</vt:lpstr>
      <vt:lpstr>CAB-LA users had approx. 2.5× higher odds of persisting compared with oral PrEP users</vt:lpstr>
      <vt:lpstr>Persistence was low overall and varied by site</vt:lpstr>
      <vt:lpstr>At month 9, most men chose CAB-LA, including many that were randomised to oral PrEP</vt:lpstr>
      <vt:lpstr>Among oral PrEP users, event-driven dosing was more commonly used than daily-only dosing</vt:lpstr>
      <vt:lpstr>Conclusions </vt:lpstr>
      <vt:lpstr>Next steps </vt:lpstr>
      <vt:lpstr>Acknowledgements</vt:lpstr>
      <vt:lpstr>Mobile Men study team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Uptake, persistence and preference for long-acting injectable versus oral pre-exposure prophylaxis among mobile men in Uganda and South Africa</dc:title>
  <dc:creator>Nigel Garrett</dc:creator>
  <cp:lastModifiedBy>Eugene Ruzagira</cp:lastModifiedBy>
  <cp:revision>87</cp:revision>
  <dcterms:created xsi:type="dcterms:W3CDTF">2026-07-17T12:32:44Z</dcterms:created>
  <dcterms:modified xsi:type="dcterms:W3CDTF">2026-07-29T10:55:11Z</dcterms:modified>
</cp:coreProperties>
</file>