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omments/modernComment_112_2AC00CEE.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1"/>
  </p:sldMasterIdLst>
  <p:notesMasterIdLst>
    <p:notesMasterId r:id="rId14"/>
  </p:notesMasterIdLst>
  <p:sldIdLst>
    <p:sldId id="273" r:id="rId2"/>
    <p:sldId id="274" r:id="rId3"/>
    <p:sldId id="257" r:id="rId4"/>
    <p:sldId id="276" r:id="rId5"/>
    <p:sldId id="277" r:id="rId6"/>
    <p:sldId id="278" r:id="rId7"/>
    <p:sldId id="279" r:id="rId8"/>
    <p:sldId id="262" r:id="rId9"/>
    <p:sldId id="270" r:id="rId10"/>
    <p:sldId id="280" r:id="rId11"/>
    <p:sldId id="258" r:id="rId12"/>
    <p:sldId id="275" r:id="rId13"/>
  </p:sldIdLst>
  <p:sldSz cx="12192000" cy="6858000"/>
  <p:notesSz cx="6858000" cy="9144000"/>
  <p:embeddedFontLst>
    <p:embeddedFont>
      <p:font typeface="Verdana" panose="020B0604030504040204" pitchFamily="34" charset="0"/>
      <p:regular r:id="rId15"/>
      <p:bold r:id="rId16"/>
      <p:italic r:id="rId17"/>
      <p:boldItalic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9469FE-7032-9D55-D9A4-F0B906688CEB}" name="Elise Lankiewicz" initials="EL" userId="19a454b519479c9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1" autoAdjust="0"/>
    <p:restoredTop sz="96332"/>
  </p:normalViewPr>
  <p:slideViewPr>
    <p:cSldViewPr snapToGrid="0" snapToObjects="1">
      <p:cViewPr varScale="1">
        <p:scale>
          <a:sx n="122" d="100"/>
          <a:sy n="122" d="100"/>
        </p:scale>
        <p:origin x="432" y="2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314840232552966E-2"/>
          <c:y val="0.13513213848911967"/>
          <c:w val="0.93406115044889204"/>
          <c:h val="0.7904075042760327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4.3</c:v>
                </c:pt>
                <c:pt idx="1">
                  <c:v>2.5</c:v>
                </c:pt>
                <c:pt idx="2">
                  <c:v>3.5</c:v>
                </c:pt>
                <c:pt idx="3">
                  <c:v>4.5</c:v>
                </c:pt>
                <c:pt idx="4">
                  <c:v>4</c:v>
                </c:pt>
              </c:numCache>
            </c:numRef>
          </c:val>
          <c:extLst>
            <c:ext xmlns:c16="http://schemas.microsoft.com/office/drawing/2014/chart" uri="{C3380CC4-5D6E-409C-BE32-E72D297353CC}">
              <c16:uniqueId val="{00000000-81C8-1344-947B-B78ED786ACE2}"/>
            </c:ext>
          </c:extLst>
        </c:ser>
        <c:dLbls>
          <c:showLegendKey val="0"/>
          <c:showVal val="0"/>
          <c:showCatName val="0"/>
          <c:showSerName val="0"/>
          <c:showPercent val="0"/>
          <c:showBubbleSize val="0"/>
        </c:dLbls>
        <c:gapWidth val="219"/>
        <c:overlap val="-27"/>
        <c:axId val="83539023"/>
        <c:axId val="83587439"/>
      </c:barChart>
      <c:catAx>
        <c:axId val="83539023"/>
        <c:scaling>
          <c:orientation val="minMax"/>
        </c:scaling>
        <c:delete val="1"/>
        <c:axPos val="b"/>
        <c:numFmt formatCode="General" sourceLinked="1"/>
        <c:majorTickMark val="none"/>
        <c:minorTickMark val="none"/>
        <c:tickLblPos val="nextTo"/>
        <c:crossAx val="83587439"/>
        <c:crosses val="autoZero"/>
        <c:auto val="1"/>
        <c:lblAlgn val="ctr"/>
        <c:lblOffset val="100"/>
        <c:noMultiLvlLbl val="0"/>
      </c:catAx>
      <c:valAx>
        <c:axId val="8358743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539023"/>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2_2AC00CEE.xml><?xml version="1.0" encoding="utf-8"?>
<p188:cmLst xmlns:a="http://schemas.openxmlformats.org/drawingml/2006/main" xmlns:r="http://schemas.openxmlformats.org/officeDocument/2006/relationships" xmlns:p188="http://schemas.microsoft.com/office/powerpoint/2018/8/main">
  <p188:cm id="{27243352-93AF-5240-ABD7-4644393BAF18}" authorId="{1A9469FE-7032-9D55-D9A4-F0B906688CEB}" created="2026-07-23T15:31:57.547">
    <ac:txMkLst xmlns:ac="http://schemas.microsoft.com/office/drawing/2013/main/command">
      <pc:docMk xmlns:pc="http://schemas.microsoft.com/office/powerpoint/2013/main/command"/>
      <pc:sldMk xmlns:pc="http://schemas.microsoft.com/office/powerpoint/2013/main/command" cId="717229294" sldId="274"/>
      <ac:spMk id="15" creationId="{4E5FFE6B-D131-D786-03AC-701185BB5B74}"/>
      <ac:txMk cp="471" len="109">
        <ac:context len="581" hash="3244189044"/>
      </ac:txMk>
    </ac:txMkLst>
    <p188:pos x="7656512" y="3795709"/>
    <p188:txBody>
      <a:bodyPr/>
      <a:lstStyle/>
      <a:p>
        <a:r>
          <a:rPr lang="en-US"/>
          <a:t>Too unsciency? @jennifer</a:t>
        </a:r>
      </a:p>
    </p188:txBody>
  </p188:cm>
</p188:cmLst>
</file>

<file path=ppt/drawings/_rels/drawing1.xml.rels><?xml version="1.0" encoding="UTF-8" standalone="yes"?>
<Relationships xmlns="http://schemas.openxmlformats.org/package/2006/relationships"><Relationship Id="rId1" Type="http://schemas.openxmlformats.org/officeDocument/2006/relationships/image" Target="../media/image10.png"/></Relationships>
</file>

<file path=ppt/drawings/drawing1.xml><?xml version="1.0" encoding="utf-8"?>
<c:userShapes xmlns:c="http://schemas.openxmlformats.org/drawingml/2006/chart">
  <cdr:relSizeAnchor xmlns:cdr="http://schemas.openxmlformats.org/drawingml/2006/chartDrawing">
    <cdr:from>
      <cdr:x>0</cdr:x>
      <cdr:y>0</cdr:y>
    </cdr:from>
    <cdr:to>
      <cdr:x>0.98369</cdr:x>
      <cdr:y>1</cdr:y>
    </cdr:to>
    <cdr:pic>
      <cdr:nvPicPr>
        <cdr:cNvPr id="3" name="Picture 2">
          <a:extLst xmlns:a="http://schemas.openxmlformats.org/drawingml/2006/main">
            <a:ext uri="{FF2B5EF4-FFF2-40B4-BE49-F238E27FC236}">
              <a16:creationId xmlns:a16="http://schemas.microsoft.com/office/drawing/2014/main" id="{D9F36234-6344-7C2E-19C2-92B7131CC154}"/>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srcRect xmlns:a="http://schemas.openxmlformats.org/drawingml/2006/main" r="8007"/>
        <a:stretch xmlns:a="http://schemas.openxmlformats.org/drawingml/2006/main">
          <a:fillRect/>
        </a:stretch>
      </cdr:blipFill>
      <cdr:spPr>
        <a:xfrm xmlns:a="http://schemas.openxmlformats.org/drawingml/2006/main">
          <a:off x="0" y="0"/>
          <a:ext cx="6782076" cy="4103687"/>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4143435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0"/>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20" r:id="rId18"/>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12_2AC00CEE.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1983179"/>
            <a:ext cx="7521427" cy="4178778"/>
          </a:xfrm>
        </p:spPr>
        <p:txBody>
          <a:bodyPr>
            <a:noAutofit/>
          </a:bodyPr>
          <a:lstStyle/>
          <a:p>
            <a:r>
              <a:rPr lang="en-GB" sz="5000" dirty="0"/>
              <a:t>Measuring PEPFAR Disruptions at Scale: Results from a 46-Country Implementing Partner Survey </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162358"/>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b="1" dirty="0">
                <a:latin typeface="+mj-lt"/>
              </a:rPr>
              <a:t>AIDS 2026: Co-Chairs' Choice</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Elise Lankiewicz, amfAR </a:t>
            </a:r>
          </a:p>
        </p:txBody>
      </p:sp>
      <p:sp>
        <p:nvSpPr>
          <p:cNvPr id="5" name="TextBox 4">
            <a:extLst>
              <a:ext uri="{FF2B5EF4-FFF2-40B4-BE49-F238E27FC236}">
                <a16:creationId xmlns:a16="http://schemas.microsoft.com/office/drawing/2014/main" id="{09ADC8EF-C117-FA3E-8AC3-C6872A591B00}"/>
              </a:ext>
            </a:extLst>
          </p:cNvPr>
          <p:cNvSpPr txBox="1"/>
          <p:nvPr/>
        </p:nvSpPr>
        <p:spPr>
          <a:xfrm>
            <a:off x="8092971" y="6364314"/>
            <a:ext cx="5044966" cy="369332"/>
          </a:xfrm>
          <a:prstGeom prst="rect">
            <a:avLst/>
          </a:prstGeom>
          <a:noFill/>
        </p:spPr>
        <p:txBody>
          <a:bodyPr wrap="square" rtlCol="0">
            <a:spAutoFit/>
          </a:bodyPr>
          <a:lstStyle/>
          <a:p>
            <a:r>
              <a:rPr lang="en-US" dirty="0"/>
              <a:t>No conflicts of interest to declare.</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2">
            <a:extLst>
              <a:ext uri="{FF2B5EF4-FFF2-40B4-BE49-F238E27FC236}">
                <a16:creationId xmlns:a16="http://schemas.microsoft.com/office/drawing/2014/main" id="{4E5FFE6B-D131-D786-03AC-701185BB5B74}"/>
              </a:ext>
            </a:extLst>
          </p:cNvPr>
          <p:cNvSpPr>
            <a:spLocks noGrp="1"/>
          </p:cNvSpPr>
          <p:nvPr>
            <p:ph sz="quarter" idx="13"/>
          </p:nvPr>
        </p:nvSpPr>
        <p:spPr/>
        <p:txBody>
          <a:bodyPr>
            <a:noAutofit/>
          </a:bodyPr>
          <a:lstStyle/>
          <a:p>
            <a:r>
              <a:rPr lang="en-GB" sz="1700" noProof="0" dirty="0">
                <a:solidFill>
                  <a:schemeClr val="tx2"/>
                </a:solidFill>
              </a:rPr>
              <a:t>What is your main question?</a:t>
            </a:r>
            <a:endParaRPr lang="en-GB" sz="1700" dirty="0">
              <a:solidFill>
                <a:schemeClr val="tx2"/>
              </a:solidFill>
            </a:endParaRPr>
          </a:p>
          <a:p>
            <a:r>
              <a:rPr lang="en-GB" sz="1700" dirty="0"/>
              <a:t>What happened to PEPFAR's implementing partners after the 2025 funding and policy disruptions? No independent systematic accounting exists.</a:t>
            </a:r>
          </a:p>
          <a:p>
            <a:r>
              <a:rPr lang="en-GB" sz="1700" noProof="0" dirty="0">
                <a:solidFill>
                  <a:schemeClr val="tx2"/>
                </a:solidFill>
              </a:rPr>
              <a:t>What did you find?</a:t>
            </a:r>
            <a:endParaRPr lang="en-GB" sz="1700" dirty="0">
              <a:solidFill>
                <a:schemeClr val="tx2"/>
              </a:solidFill>
            </a:endParaRPr>
          </a:p>
          <a:p>
            <a:r>
              <a:rPr lang="en-US" sz="1700" dirty="0"/>
              <a:t>Damage across the entire PEPFAR system, unevenly distributed. Disruption was near universal, even among partners whose services were nominally protected, with the deepest losses in prevention, key population, and community services and among local organizations.</a:t>
            </a:r>
            <a:endParaRPr lang="en-GB" sz="1700" dirty="0"/>
          </a:p>
          <a:p>
            <a:r>
              <a:rPr lang="en-GB" sz="1700" noProof="0" dirty="0">
                <a:solidFill>
                  <a:schemeClr val="tx2"/>
                </a:solidFill>
              </a:rPr>
              <a:t>Why is it important?</a:t>
            </a:r>
          </a:p>
          <a:p>
            <a:r>
              <a:rPr lang="en-US" sz="1700" dirty="0"/>
              <a:t>What goes uncounted often goes unaddressed. To know where we go from here, we first have to know what's left.</a:t>
            </a:r>
            <a:endParaRPr lang="en-GB" sz="1700" dirty="0">
              <a:solidFill>
                <a:schemeClr val="tx2"/>
              </a:solidFill>
            </a:endParaRPr>
          </a:p>
        </p:txBody>
      </p:sp>
      <p:sp>
        <p:nvSpPr>
          <p:cNvPr id="16" name="Title 11">
            <a:extLst>
              <a:ext uri="{FF2B5EF4-FFF2-40B4-BE49-F238E27FC236}">
                <a16:creationId xmlns:a16="http://schemas.microsoft.com/office/drawing/2014/main" id="{D8B8B53B-6312-1D9A-37B0-FF76CC23E61D}"/>
              </a:ext>
            </a:extLst>
          </p:cNvPr>
          <p:cNvSpPr>
            <a:spLocks noGrp="1"/>
          </p:cNvSpPr>
          <p:nvPr>
            <p:ph type="title"/>
          </p:nvPr>
        </p:nvSpPr>
        <p:spPr/>
        <p:txBody>
          <a:bodyPr>
            <a:normAutofit/>
          </a:bodyPr>
          <a:lstStyle/>
          <a:p>
            <a:r>
              <a:rPr lang="en-GB" dirty="0"/>
              <a:t>Summary</a:t>
            </a:r>
          </a:p>
        </p:txBody>
      </p:sp>
    </p:spTree>
    <p:extLst>
      <p:ext uri="{BB962C8B-B14F-4D97-AF65-F5344CB8AC3E}">
        <p14:creationId xmlns:p14="http://schemas.microsoft.com/office/powerpoint/2010/main" val="717229294"/>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p:txBody>
          <a:bodyPr>
            <a:normAutofit/>
          </a:bodyPr>
          <a:lstStyle/>
          <a:p>
            <a:pPr marL="285750" indent="-285750">
              <a:buFont typeface="Arial" panose="020B0604020202020204" pitchFamily="34" charset="0"/>
              <a:buChar char="•"/>
            </a:pPr>
            <a:r>
              <a:rPr lang="en-GB" sz="2000" noProof="0" dirty="0"/>
              <a:t>Over the last 18 months, rapid and immense changes have been implemented at PEPFAR</a:t>
            </a:r>
          </a:p>
          <a:p>
            <a:endParaRPr lang="en-GB" sz="2000" noProof="0" dirty="0"/>
          </a:p>
          <a:p>
            <a:pPr marL="285750" indent="-285750">
              <a:buFont typeface="Arial" panose="020B0604020202020204" pitchFamily="34" charset="0"/>
              <a:buChar char="•"/>
            </a:pPr>
            <a:r>
              <a:rPr lang="en-GB" sz="2000" dirty="0"/>
              <a:t>Partial pictures of the state of PEPFAR have emerged through expenditure and monitoring data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What’s missing is an accounting of implementing partners; the backbone of the PEPFAR program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endParaRPr lang="en-GB"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p:txBody>
          <a:bodyPr>
            <a:normAutofit/>
          </a:bodyPr>
          <a:lstStyle/>
          <a:p>
            <a:r>
              <a:rPr lang="en-GB" noProof="0" dirty="0"/>
              <a:t>Background</a:t>
            </a:r>
          </a:p>
        </p:txBody>
      </p:sp>
    </p:spTree>
    <p:extLst>
      <p:ext uri="{BB962C8B-B14F-4D97-AF65-F5344CB8AC3E}">
        <p14:creationId xmlns:p14="http://schemas.microsoft.com/office/powerpoint/2010/main" val="269481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72EDD-51C0-5801-CF55-32DD8EDE1E3C}"/>
            </a:ext>
          </a:extLst>
        </p:cNvPr>
        <p:cNvGrpSpPr/>
        <p:nvPr/>
      </p:nvGrpSpPr>
      <p:grpSpPr>
        <a:xfrm>
          <a:off x="0" y="0"/>
          <a:ext cx="0" cy="0"/>
          <a:chOff x="0" y="0"/>
          <a:chExt cx="0" cy="0"/>
        </a:xfrm>
      </p:grpSpPr>
      <p:sp>
        <p:nvSpPr>
          <p:cNvPr id="15" name="Content Placeholder 12">
            <a:extLst>
              <a:ext uri="{FF2B5EF4-FFF2-40B4-BE49-F238E27FC236}">
                <a16:creationId xmlns:a16="http://schemas.microsoft.com/office/drawing/2014/main" id="{DF25B9B5-38F5-66CE-66F9-F196943E3359}"/>
              </a:ext>
            </a:extLst>
          </p:cNvPr>
          <p:cNvSpPr>
            <a:spLocks noGrp="1"/>
          </p:cNvSpPr>
          <p:nvPr>
            <p:ph sz="quarter" idx="13"/>
          </p:nvPr>
        </p:nvSpPr>
        <p:spPr/>
        <p:txBody>
          <a:bodyPr>
            <a:normAutofit lnSpcReduction="10000"/>
          </a:bodyPr>
          <a:lstStyle/>
          <a:p>
            <a:pPr marL="285750" indent="-285750">
              <a:buFont typeface="Arial" panose="020B0604020202020204" pitchFamily="34" charset="0"/>
              <a:buChar char="•"/>
            </a:pPr>
            <a:r>
              <a:rPr lang="en-GB" sz="2000" dirty="0"/>
              <a:t>Electronic survey distributed to frame of 708 PEPFAR country-level implementing partners </a:t>
            </a:r>
          </a:p>
          <a:p>
            <a:pPr marL="971550" lvl="1" indent="-285750"/>
            <a:r>
              <a:rPr lang="en-GB" sz="2000" dirty="0"/>
              <a:t>Manual outreach through organizational email addresses </a:t>
            </a:r>
          </a:p>
          <a:p>
            <a:pPr marL="971550" lvl="1" indent="-285750"/>
            <a:r>
              <a:rPr lang="en-GB" sz="2000" dirty="0"/>
              <a:t>3 outreach attempts per organization </a:t>
            </a:r>
          </a:p>
          <a:p>
            <a:pPr marL="342900" indent="-342900">
              <a:buFont typeface="Arial" panose="020B0604020202020204" pitchFamily="34" charset="0"/>
              <a:buChar char="•"/>
            </a:pPr>
            <a:r>
              <a:rPr lang="en-GB" sz="2000" dirty="0"/>
              <a:t>Conducted November 2025 – April 2026</a:t>
            </a:r>
          </a:p>
          <a:p>
            <a:pPr marL="342900" indent="-342900">
              <a:buFont typeface="Arial" panose="020B0604020202020204" pitchFamily="34" charset="0"/>
              <a:buChar char="•"/>
            </a:pPr>
            <a:r>
              <a:rPr lang="en-GB" sz="2000" dirty="0"/>
              <a:t>Survey assessed the impact of the 2025 funding and policy changes on their awards, their staffing, and their services</a:t>
            </a:r>
          </a:p>
          <a:p>
            <a:pPr marL="342900" indent="-342900">
              <a:buFont typeface="Arial" panose="020B0604020202020204" pitchFamily="34" charset="0"/>
              <a:buChar char="•"/>
            </a:pPr>
            <a:r>
              <a:rPr lang="en-GB" sz="2000" dirty="0"/>
              <a:t>Primarily descriptive with tests of association by partner type and region </a:t>
            </a:r>
          </a:p>
          <a:p>
            <a:pPr marL="342900" indent="-342900">
              <a:buFont typeface="Arial" panose="020B0604020202020204" pitchFamily="34" charset="0"/>
              <a:buChar char="•"/>
            </a:pPr>
            <a:endParaRPr lang="en-GB" sz="2000" dirty="0">
              <a:solidFill>
                <a:schemeClr val="tx2"/>
              </a:solidFill>
            </a:endParaRPr>
          </a:p>
          <a:p>
            <a:pPr marL="285750" indent="-285750"/>
            <a:endParaRPr lang="en-GB" sz="2000" dirty="0">
              <a:solidFill>
                <a:schemeClr val="tx2"/>
              </a:solidFill>
            </a:endParaRPr>
          </a:p>
          <a:p>
            <a:pPr marL="342900" indent="-342900">
              <a:buFont typeface="Arial" panose="020B0604020202020204" pitchFamily="34" charset="0"/>
              <a:buChar char="•"/>
            </a:pPr>
            <a:endParaRPr lang="en-GB" sz="2000" dirty="0">
              <a:solidFill>
                <a:schemeClr val="tx2"/>
              </a:solidFill>
            </a:endParaRPr>
          </a:p>
          <a:p>
            <a:pPr marL="285750" indent="-285750">
              <a:buFont typeface="Arial" panose="020B0604020202020204" pitchFamily="34" charset="0"/>
              <a:buChar char="•"/>
            </a:pPr>
            <a:endParaRPr lang="en-GB" dirty="0">
              <a:solidFill>
                <a:schemeClr val="tx2"/>
              </a:solidFill>
            </a:endParaRPr>
          </a:p>
          <a:p>
            <a:pPr marL="285750" indent="-285750">
              <a:buFont typeface="Arial" panose="020B0604020202020204" pitchFamily="34" charset="0"/>
              <a:buChar char="•"/>
            </a:pPr>
            <a:endParaRPr lang="en-GB" dirty="0">
              <a:solidFill>
                <a:schemeClr val="tx2"/>
              </a:solidFill>
            </a:endParaRPr>
          </a:p>
        </p:txBody>
      </p:sp>
      <p:sp>
        <p:nvSpPr>
          <p:cNvPr id="16" name="Title 11">
            <a:extLst>
              <a:ext uri="{FF2B5EF4-FFF2-40B4-BE49-F238E27FC236}">
                <a16:creationId xmlns:a16="http://schemas.microsoft.com/office/drawing/2014/main" id="{CC3D1319-63C7-1451-2A7F-E34438675909}"/>
              </a:ext>
            </a:extLst>
          </p:cNvPr>
          <p:cNvSpPr>
            <a:spLocks noGrp="1"/>
          </p:cNvSpPr>
          <p:nvPr>
            <p:ph type="title"/>
          </p:nvPr>
        </p:nvSpPr>
        <p:spPr/>
        <p:txBody>
          <a:bodyPr>
            <a:normAutofit/>
          </a:bodyPr>
          <a:lstStyle/>
          <a:p>
            <a:r>
              <a:rPr lang="en-GB" dirty="0"/>
              <a:t>Methods</a:t>
            </a:r>
          </a:p>
        </p:txBody>
      </p:sp>
    </p:spTree>
    <p:extLst>
      <p:ext uri="{BB962C8B-B14F-4D97-AF65-F5344CB8AC3E}">
        <p14:creationId xmlns:p14="http://schemas.microsoft.com/office/powerpoint/2010/main" val="291300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98636-FCF0-74F0-BFB8-37FB5E6D8999}"/>
            </a:ext>
          </a:extLst>
        </p:cNvPr>
        <p:cNvGrpSpPr/>
        <p:nvPr/>
      </p:nvGrpSpPr>
      <p:grpSpPr>
        <a:xfrm>
          <a:off x="0" y="0"/>
          <a:ext cx="0" cy="0"/>
          <a:chOff x="0" y="0"/>
          <a:chExt cx="0" cy="0"/>
        </a:xfrm>
      </p:grpSpPr>
      <p:pic>
        <p:nvPicPr>
          <p:cNvPr id="9" name="Google Shape;220;p35">
            <a:extLst>
              <a:ext uri="{FF2B5EF4-FFF2-40B4-BE49-F238E27FC236}">
                <a16:creationId xmlns:a16="http://schemas.microsoft.com/office/drawing/2014/main" id="{50FAD29B-562E-7C5D-96C0-A70E9B4A6C5B}"/>
              </a:ext>
            </a:extLst>
          </p:cNvPr>
          <p:cNvPicPr preferRelativeResize="0">
            <a:picLocks noGrp="1"/>
          </p:cNvPicPr>
          <p:nvPr>
            <p:ph sz="quarter" idx="13"/>
          </p:nvPr>
        </p:nvPicPr>
        <p:blipFill rotWithShape="1">
          <a:blip r:embed="rId2">
            <a:alphaModFix/>
          </a:blip>
          <a:srcRect l="21051" t="4862" r="12613"/>
          <a:stretch>
            <a:fillRect/>
          </a:stretch>
        </p:blipFill>
        <p:spPr>
          <a:xfrm>
            <a:off x="393699" y="2046291"/>
            <a:ext cx="5429031" cy="3997157"/>
          </a:xfrm>
          <a:prstGeom prst="rect">
            <a:avLst/>
          </a:prstGeom>
          <a:noFill/>
          <a:ln>
            <a:noFill/>
          </a:ln>
        </p:spPr>
      </p:pic>
      <p:sp>
        <p:nvSpPr>
          <p:cNvPr id="4" name="Title 3">
            <a:extLst>
              <a:ext uri="{FF2B5EF4-FFF2-40B4-BE49-F238E27FC236}">
                <a16:creationId xmlns:a16="http://schemas.microsoft.com/office/drawing/2014/main" id="{6D1A8D14-ED97-C82A-88EF-C77EED52A8BF}"/>
              </a:ext>
            </a:extLst>
          </p:cNvPr>
          <p:cNvSpPr>
            <a:spLocks noGrp="1"/>
          </p:cNvSpPr>
          <p:nvPr>
            <p:ph type="title"/>
          </p:nvPr>
        </p:nvSpPr>
        <p:spPr/>
        <p:txBody>
          <a:bodyPr/>
          <a:lstStyle/>
          <a:p>
            <a:r>
              <a:rPr lang="en-GB" dirty="0"/>
              <a:t>Respondents</a:t>
            </a:r>
          </a:p>
        </p:txBody>
      </p:sp>
      <p:sp>
        <p:nvSpPr>
          <p:cNvPr id="3" name="Content Placeholder 2">
            <a:extLst>
              <a:ext uri="{FF2B5EF4-FFF2-40B4-BE49-F238E27FC236}">
                <a16:creationId xmlns:a16="http://schemas.microsoft.com/office/drawing/2014/main" id="{09994CEA-DA0B-F3C5-8CD0-C0DB23C7A224}"/>
              </a:ext>
            </a:extLst>
          </p:cNvPr>
          <p:cNvSpPr>
            <a:spLocks noGrp="1"/>
          </p:cNvSpPr>
          <p:nvPr>
            <p:ph sz="quarter" idx="14"/>
          </p:nvPr>
        </p:nvSpPr>
        <p:spPr>
          <a:xfrm>
            <a:off x="8582036" y="251243"/>
            <a:ext cx="3167055" cy="1223964"/>
          </a:xfrm>
          <a:solidFill>
            <a:schemeClr val="bg2"/>
          </a:solidFill>
        </p:spPr>
        <p:txBody>
          <a:bodyPr>
            <a:normAutofit fontScale="92500" lnSpcReduction="20000"/>
          </a:bodyPr>
          <a:lstStyle/>
          <a:p>
            <a:pPr marL="285750" indent="-285750">
              <a:buFont typeface="Arial" panose="020B0604020202020204" pitchFamily="34" charset="0"/>
              <a:buChar char="•"/>
            </a:pPr>
            <a:r>
              <a:rPr lang="en-US" sz="2000" dirty="0"/>
              <a:t>166 respondents from 46 countries</a:t>
            </a:r>
          </a:p>
          <a:p>
            <a:pPr marL="285750" indent="-285750">
              <a:buFont typeface="Arial" panose="020B0604020202020204" pitchFamily="34" charset="0"/>
              <a:buChar char="•"/>
            </a:pPr>
            <a:r>
              <a:rPr lang="en-US" sz="2000" dirty="0"/>
              <a:t>~23% of the PEPFAR IP universe</a:t>
            </a:r>
          </a:p>
          <a:p>
            <a:pPr marL="285750" indent="-285750">
              <a:buFont typeface="Arial" panose="020B0604020202020204" pitchFamily="34" charset="0"/>
              <a:buChar char="•"/>
            </a:pPr>
            <a:endParaRPr lang="en-US" dirty="0"/>
          </a:p>
        </p:txBody>
      </p:sp>
      <p:pic>
        <p:nvPicPr>
          <p:cNvPr id="11" name="Picture 10">
            <a:extLst>
              <a:ext uri="{FF2B5EF4-FFF2-40B4-BE49-F238E27FC236}">
                <a16:creationId xmlns:a16="http://schemas.microsoft.com/office/drawing/2014/main" id="{53ED054A-4FAA-B19A-E7C3-DB14B85BDC64}"/>
              </a:ext>
            </a:extLst>
          </p:cNvPr>
          <p:cNvPicPr>
            <a:picLocks noChangeAspect="1"/>
          </p:cNvPicPr>
          <p:nvPr/>
        </p:nvPicPr>
        <p:blipFill>
          <a:blip r:embed="rId3"/>
          <a:stretch>
            <a:fillRect/>
          </a:stretch>
        </p:blipFill>
        <p:spPr>
          <a:xfrm>
            <a:off x="6291149" y="1795048"/>
            <a:ext cx="5507151" cy="4811709"/>
          </a:xfrm>
          <a:prstGeom prst="rect">
            <a:avLst/>
          </a:prstGeom>
        </p:spPr>
      </p:pic>
    </p:spTree>
    <p:extLst>
      <p:ext uri="{BB962C8B-B14F-4D97-AF65-F5344CB8AC3E}">
        <p14:creationId xmlns:p14="http://schemas.microsoft.com/office/powerpoint/2010/main" val="2628798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71875-B622-A4E4-BAFB-5887CB249C51}"/>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D673B117-1AA8-F05A-F767-0D787DDFBE9E}"/>
              </a:ext>
            </a:extLst>
          </p:cNvPr>
          <p:cNvGraphicFramePr>
            <a:graphicFrameLocks noGrp="1"/>
          </p:cNvGraphicFramePr>
          <p:nvPr>
            <p:ph sz="quarter" idx="14"/>
            <p:extLst>
              <p:ext uri="{D42A27DB-BD31-4B8C-83A1-F6EECF244321}">
                <p14:modId xmlns:p14="http://schemas.microsoft.com/office/powerpoint/2010/main" val="346431549"/>
              </p:ext>
            </p:extLst>
          </p:nvPr>
        </p:nvGraphicFramePr>
        <p:xfrm>
          <a:off x="4116391" y="2312988"/>
          <a:ext cx="6894512" cy="4103687"/>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D6F38185-8E32-31C1-33F2-EA4E500E942E}"/>
              </a:ext>
            </a:extLst>
          </p:cNvPr>
          <p:cNvSpPr>
            <a:spLocks noGrp="1"/>
          </p:cNvSpPr>
          <p:nvPr>
            <p:ph type="title"/>
          </p:nvPr>
        </p:nvSpPr>
        <p:spPr>
          <a:xfrm>
            <a:off x="4116390" y="441325"/>
            <a:ext cx="7910509" cy="1223964"/>
          </a:xfrm>
        </p:spPr>
        <p:txBody>
          <a:bodyPr>
            <a:normAutofit/>
          </a:bodyPr>
          <a:lstStyle/>
          <a:p>
            <a:r>
              <a:rPr lang="en-GB" dirty="0"/>
              <a:t>Damage across the system</a:t>
            </a:r>
          </a:p>
        </p:txBody>
      </p:sp>
      <p:sp>
        <p:nvSpPr>
          <p:cNvPr id="4" name="Text Placeholder 3">
            <a:extLst>
              <a:ext uri="{FF2B5EF4-FFF2-40B4-BE49-F238E27FC236}">
                <a16:creationId xmlns:a16="http://schemas.microsoft.com/office/drawing/2014/main" id="{8C9BE088-AD98-4477-2513-18D2E374C714}"/>
              </a:ext>
            </a:extLst>
          </p:cNvPr>
          <p:cNvSpPr>
            <a:spLocks noGrp="1"/>
          </p:cNvSpPr>
          <p:nvPr>
            <p:ph type="body" sz="quarter" idx="17"/>
          </p:nvPr>
        </p:nvSpPr>
        <p:spPr>
          <a:xfrm>
            <a:off x="124558" y="2097087"/>
            <a:ext cx="3368799" cy="4103687"/>
          </a:xfrm>
        </p:spPr>
        <p:txBody>
          <a:bodyPr>
            <a:normAutofit lnSpcReduction="10000"/>
          </a:bodyPr>
          <a:lstStyle/>
          <a:p>
            <a:pPr marL="285750" indent="-285750">
              <a:buFont typeface="Arial" panose="020B0604020202020204" pitchFamily="34" charset="0"/>
              <a:buChar char="•"/>
            </a:pPr>
            <a:r>
              <a:rPr lang="en-GB" sz="2000" b="1" i="1" dirty="0"/>
              <a:t>77% </a:t>
            </a:r>
            <a:r>
              <a:rPr lang="en-GB" sz="2000" i="1" dirty="0"/>
              <a:t>of respondents reported a delayed or terminated award</a:t>
            </a:r>
          </a:p>
          <a:p>
            <a:pPr marL="971550" lvl="1" indent="-285750"/>
            <a:r>
              <a:rPr lang="en-GB" sz="2000" dirty="0"/>
              <a:t>Half of respondents (51.9%) reported at least one cancelled award</a:t>
            </a:r>
          </a:p>
          <a:p>
            <a:pPr marL="971550" lvl="1" indent="-285750"/>
            <a:r>
              <a:rPr lang="en-GB" sz="2000" dirty="0"/>
              <a:t>Half (51.3%) reported at least one delayed award</a:t>
            </a:r>
          </a:p>
        </p:txBody>
      </p:sp>
      <p:sp>
        <p:nvSpPr>
          <p:cNvPr id="7" name="TextBox 6">
            <a:extLst>
              <a:ext uri="{FF2B5EF4-FFF2-40B4-BE49-F238E27FC236}">
                <a16:creationId xmlns:a16="http://schemas.microsoft.com/office/drawing/2014/main" id="{538ECBE7-2CF1-357B-5338-0579886B8E19}"/>
              </a:ext>
            </a:extLst>
          </p:cNvPr>
          <p:cNvSpPr txBox="1"/>
          <p:nvPr/>
        </p:nvSpPr>
        <p:spPr>
          <a:xfrm>
            <a:off x="4040985" y="1727755"/>
            <a:ext cx="7783512" cy="646331"/>
          </a:xfrm>
          <a:prstGeom prst="rect">
            <a:avLst/>
          </a:prstGeom>
          <a:noFill/>
        </p:spPr>
        <p:txBody>
          <a:bodyPr wrap="square" rtlCol="0">
            <a:spAutoFit/>
          </a:bodyPr>
          <a:lstStyle/>
          <a:p>
            <a:r>
              <a:rPr lang="en-US" b="1" i="1" dirty="0"/>
              <a:t>Services stopped among IPs previously providing that service </a:t>
            </a:r>
          </a:p>
        </p:txBody>
      </p:sp>
    </p:spTree>
    <p:extLst>
      <p:ext uri="{BB962C8B-B14F-4D97-AF65-F5344CB8AC3E}">
        <p14:creationId xmlns:p14="http://schemas.microsoft.com/office/powerpoint/2010/main" val="4182724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C93C6-2FDB-7776-C5A2-984B30DCD3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0DFF38-FA8A-4E82-E0A9-0F04B60086E8}"/>
              </a:ext>
            </a:extLst>
          </p:cNvPr>
          <p:cNvSpPr>
            <a:spLocks noGrp="1"/>
          </p:cNvSpPr>
          <p:nvPr>
            <p:ph type="title"/>
          </p:nvPr>
        </p:nvSpPr>
        <p:spPr/>
        <p:txBody>
          <a:bodyPr>
            <a:normAutofit/>
          </a:bodyPr>
          <a:lstStyle/>
          <a:p>
            <a:r>
              <a:rPr lang="en-GB" dirty="0"/>
              <a:t>Damage across the system</a:t>
            </a:r>
          </a:p>
        </p:txBody>
      </p:sp>
      <p:sp>
        <p:nvSpPr>
          <p:cNvPr id="4" name="Text Placeholder 3">
            <a:extLst>
              <a:ext uri="{FF2B5EF4-FFF2-40B4-BE49-F238E27FC236}">
                <a16:creationId xmlns:a16="http://schemas.microsoft.com/office/drawing/2014/main" id="{17459087-86C7-F035-2358-416390FC9536}"/>
              </a:ext>
            </a:extLst>
          </p:cNvPr>
          <p:cNvSpPr>
            <a:spLocks noGrp="1"/>
          </p:cNvSpPr>
          <p:nvPr>
            <p:ph type="body" sz="quarter" idx="17"/>
          </p:nvPr>
        </p:nvSpPr>
        <p:spPr>
          <a:xfrm>
            <a:off x="124558" y="2097087"/>
            <a:ext cx="4320442" cy="4103687"/>
          </a:xfrm>
        </p:spPr>
        <p:txBody>
          <a:bodyPr>
            <a:normAutofit fontScale="92500" lnSpcReduction="20000"/>
          </a:bodyPr>
          <a:lstStyle/>
          <a:p>
            <a:pPr marL="342900" indent="-342900">
              <a:buFont typeface="Arial" panose="020B0604020202020204" pitchFamily="34" charset="0"/>
              <a:buChar char="•"/>
            </a:pPr>
            <a:r>
              <a:rPr lang="en-GB" sz="2000" dirty="0"/>
              <a:t>5 IPs fully closed</a:t>
            </a:r>
          </a:p>
          <a:p>
            <a:pPr marL="971550" lvl="1" indent="-285750"/>
            <a:endParaRPr lang="en-GB" sz="2000" dirty="0"/>
          </a:p>
          <a:p>
            <a:pPr marL="342900" indent="-342900">
              <a:buFont typeface="Arial" panose="020B0604020202020204" pitchFamily="34" charset="0"/>
              <a:buChar char="•"/>
            </a:pPr>
            <a:r>
              <a:rPr lang="en-GB" sz="2000" dirty="0"/>
              <a:t>Importance of lost DICs:</a:t>
            </a:r>
          </a:p>
          <a:p>
            <a:pPr marL="971550" lvl="1" indent="-285750"/>
            <a:r>
              <a:rPr lang="en-GB" sz="2000" dirty="0"/>
              <a:t>100% (n=126) of closed DICs were located in countries that criminalize drug use, </a:t>
            </a:r>
          </a:p>
          <a:p>
            <a:pPr marL="971550" lvl="1" indent="-285750"/>
            <a:r>
              <a:rPr lang="en-GB" sz="2000" dirty="0"/>
              <a:t>86.5% (n=109) were in countries that criminalize sex work, and </a:t>
            </a:r>
          </a:p>
          <a:p>
            <a:pPr marL="971550" lvl="1" indent="-285750"/>
            <a:r>
              <a:rPr lang="en-GB" sz="2000" dirty="0"/>
              <a:t>41.3%(n=52) were in countries that criminalize same-sex relations.</a:t>
            </a:r>
          </a:p>
          <a:p>
            <a:pPr marL="971550" lvl="1" indent="-285750"/>
            <a:endParaRPr lang="en-GB" sz="2000" dirty="0"/>
          </a:p>
        </p:txBody>
      </p:sp>
      <p:pic>
        <p:nvPicPr>
          <p:cNvPr id="6" name="Picture 5">
            <a:extLst>
              <a:ext uri="{FF2B5EF4-FFF2-40B4-BE49-F238E27FC236}">
                <a16:creationId xmlns:a16="http://schemas.microsoft.com/office/drawing/2014/main" id="{7FC687A0-CA59-5264-9F0F-87450284D7E4}"/>
              </a:ext>
            </a:extLst>
          </p:cNvPr>
          <p:cNvPicPr>
            <a:picLocks noChangeAspect="1"/>
          </p:cNvPicPr>
          <p:nvPr/>
        </p:nvPicPr>
        <p:blipFill>
          <a:blip r:embed="rId2"/>
          <a:stretch>
            <a:fillRect/>
          </a:stretch>
        </p:blipFill>
        <p:spPr>
          <a:xfrm>
            <a:off x="4710703" y="2436415"/>
            <a:ext cx="6072598" cy="3425029"/>
          </a:xfrm>
          <a:prstGeom prst="rect">
            <a:avLst/>
          </a:prstGeom>
        </p:spPr>
      </p:pic>
      <p:sp>
        <p:nvSpPr>
          <p:cNvPr id="8" name="TextBox 7">
            <a:extLst>
              <a:ext uri="{FF2B5EF4-FFF2-40B4-BE49-F238E27FC236}">
                <a16:creationId xmlns:a16="http://schemas.microsoft.com/office/drawing/2014/main" id="{C1CB91E0-344A-5C8E-4A85-3D296472D4DE}"/>
              </a:ext>
            </a:extLst>
          </p:cNvPr>
          <p:cNvSpPr txBox="1"/>
          <p:nvPr/>
        </p:nvSpPr>
        <p:spPr>
          <a:xfrm>
            <a:off x="4806950" y="2097087"/>
            <a:ext cx="5670550" cy="369332"/>
          </a:xfrm>
          <a:prstGeom prst="rect">
            <a:avLst/>
          </a:prstGeom>
          <a:noFill/>
        </p:spPr>
        <p:txBody>
          <a:bodyPr wrap="square" rtlCol="0">
            <a:spAutoFit/>
          </a:bodyPr>
          <a:lstStyle/>
          <a:p>
            <a:r>
              <a:rPr lang="en-US" b="1" i="1" dirty="0"/>
              <a:t>Service delivery point closures by type</a:t>
            </a:r>
          </a:p>
        </p:txBody>
      </p:sp>
    </p:spTree>
    <p:extLst>
      <p:ext uri="{BB962C8B-B14F-4D97-AF65-F5344CB8AC3E}">
        <p14:creationId xmlns:p14="http://schemas.microsoft.com/office/powerpoint/2010/main" val="2649979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DD64F99-A088-7747-9AFC-33FF5B3D8465}"/>
              </a:ext>
            </a:extLst>
          </p:cNvPr>
          <p:cNvSpPr>
            <a:spLocks noGrp="1"/>
          </p:cNvSpPr>
          <p:nvPr>
            <p:ph type="body" sz="quarter" idx="16"/>
          </p:nvPr>
        </p:nvSpPr>
        <p:spPr>
          <a:xfrm>
            <a:off x="330397" y="1627589"/>
            <a:ext cx="3174997" cy="647700"/>
          </a:xfrm>
        </p:spPr>
        <p:txBody>
          <a:bodyPr/>
          <a:lstStyle/>
          <a:p>
            <a:r>
              <a:rPr lang="en-GB" noProof="0" dirty="0"/>
              <a:t>Key population services</a:t>
            </a:r>
          </a:p>
        </p:txBody>
      </p:sp>
      <p:sp>
        <p:nvSpPr>
          <p:cNvPr id="6" name="Title 5">
            <a:extLst>
              <a:ext uri="{FF2B5EF4-FFF2-40B4-BE49-F238E27FC236}">
                <a16:creationId xmlns:a16="http://schemas.microsoft.com/office/drawing/2014/main" id="{E854EF28-7522-B045-8EEA-D38E9CFBEEC3}"/>
              </a:ext>
            </a:extLst>
          </p:cNvPr>
          <p:cNvSpPr>
            <a:spLocks noGrp="1"/>
          </p:cNvSpPr>
          <p:nvPr>
            <p:ph type="title"/>
          </p:nvPr>
        </p:nvSpPr>
        <p:spPr>
          <a:xfrm>
            <a:off x="2844800" y="441325"/>
            <a:ext cx="9118599" cy="1223964"/>
          </a:xfrm>
        </p:spPr>
        <p:txBody>
          <a:bodyPr>
            <a:normAutofit/>
          </a:bodyPr>
          <a:lstStyle/>
          <a:p>
            <a:r>
              <a:rPr lang="en-GB" dirty="0"/>
              <a:t>Areas of deepest disruption</a:t>
            </a:r>
            <a:endParaRPr lang="en-GB" noProof="0" dirty="0"/>
          </a:p>
        </p:txBody>
      </p:sp>
      <p:sp>
        <p:nvSpPr>
          <p:cNvPr id="8" name="Text Placeholder 7">
            <a:extLst>
              <a:ext uri="{FF2B5EF4-FFF2-40B4-BE49-F238E27FC236}">
                <a16:creationId xmlns:a16="http://schemas.microsoft.com/office/drawing/2014/main" id="{8FB783AB-4AE9-48CC-F994-7A524A621E44}"/>
              </a:ext>
            </a:extLst>
          </p:cNvPr>
          <p:cNvSpPr>
            <a:spLocks noGrp="1"/>
          </p:cNvSpPr>
          <p:nvPr>
            <p:ph type="body" sz="quarter" idx="15"/>
          </p:nvPr>
        </p:nvSpPr>
        <p:spPr>
          <a:xfrm>
            <a:off x="4442546" y="1970983"/>
            <a:ext cx="5017293" cy="322740"/>
          </a:xfrm>
        </p:spPr>
        <p:txBody>
          <a:bodyPr/>
          <a:lstStyle/>
          <a:p>
            <a:r>
              <a:rPr lang="en-US" dirty="0"/>
              <a:t>Prevention</a:t>
            </a:r>
          </a:p>
        </p:txBody>
      </p:sp>
      <p:grpSp>
        <p:nvGrpSpPr>
          <p:cNvPr id="15" name="Group 14">
            <a:extLst>
              <a:ext uri="{FF2B5EF4-FFF2-40B4-BE49-F238E27FC236}">
                <a16:creationId xmlns:a16="http://schemas.microsoft.com/office/drawing/2014/main" id="{69BE2974-85AA-FB48-1DF0-D88EF3A1246E}"/>
              </a:ext>
            </a:extLst>
          </p:cNvPr>
          <p:cNvGrpSpPr/>
          <p:nvPr/>
        </p:nvGrpSpPr>
        <p:grpSpPr>
          <a:xfrm>
            <a:off x="8327312" y="3636322"/>
            <a:ext cx="3678706" cy="2562825"/>
            <a:chOff x="442909" y="2784475"/>
            <a:chExt cx="4890297" cy="3053878"/>
          </a:xfrm>
        </p:grpSpPr>
        <p:pic>
          <p:nvPicPr>
            <p:cNvPr id="10" name="Picture 9">
              <a:extLst>
                <a:ext uri="{FF2B5EF4-FFF2-40B4-BE49-F238E27FC236}">
                  <a16:creationId xmlns:a16="http://schemas.microsoft.com/office/drawing/2014/main" id="{90875796-D988-D5B0-B18D-D3DDA448C3B8}"/>
                </a:ext>
              </a:extLst>
            </p:cNvPr>
            <p:cNvPicPr>
              <a:picLocks noChangeAspect="1"/>
            </p:cNvPicPr>
            <p:nvPr/>
          </p:nvPicPr>
          <p:blipFill>
            <a:blip r:embed="rId3"/>
            <a:srcRect r="64253" b="10609"/>
            <a:stretch>
              <a:fillRect/>
            </a:stretch>
          </p:blipFill>
          <p:spPr>
            <a:xfrm>
              <a:off x="442909" y="2784475"/>
              <a:ext cx="2718598" cy="3053878"/>
            </a:xfrm>
            <a:prstGeom prst="rect">
              <a:avLst/>
            </a:prstGeom>
          </p:spPr>
        </p:pic>
        <p:pic>
          <p:nvPicPr>
            <p:cNvPr id="12" name="Picture 11">
              <a:extLst>
                <a:ext uri="{FF2B5EF4-FFF2-40B4-BE49-F238E27FC236}">
                  <a16:creationId xmlns:a16="http://schemas.microsoft.com/office/drawing/2014/main" id="{51383FF9-F00B-FA87-623C-1E11FB75E781}"/>
                </a:ext>
              </a:extLst>
            </p:cNvPr>
            <p:cNvPicPr>
              <a:picLocks noChangeAspect="1"/>
            </p:cNvPicPr>
            <p:nvPr/>
          </p:nvPicPr>
          <p:blipFill>
            <a:blip r:embed="rId4"/>
            <a:stretch>
              <a:fillRect/>
            </a:stretch>
          </p:blipFill>
          <p:spPr>
            <a:xfrm>
              <a:off x="3009106" y="2930053"/>
              <a:ext cx="2324100" cy="2908300"/>
            </a:xfrm>
            <a:prstGeom prst="rect">
              <a:avLst/>
            </a:prstGeom>
          </p:spPr>
        </p:pic>
      </p:grpSp>
      <p:grpSp>
        <p:nvGrpSpPr>
          <p:cNvPr id="21" name="Group 20">
            <a:extLst>
              <a:ext uri="{FF2B5EF4-FFF2-40B4-BE49-F238E27FC236}">
                <a16:creationId xmlns:a16="http://schemas.microsoft.com/office/drawing/2014/main" id="{8FB1C268-4AC2-31BB-9758-52EBAD94E3A5}"/>
              </a:ext>
            </a:extLst>
          </p:cNvPr>
          <p:cNvGrpSpPr/>
          <p:nvPr/>
        </p:nvGrpSpPr>
        <p:grpSpPr>
          <a:xfrm>
            <a:off x="278819" y="3711726"/>
            <a:ext cx="3820315" cy="2477304"/>
            <a:chOff x="4815685" y="2818596"/>
            <a:chExt cx="4190206" cy="2588221"/>
          </a:xfrm>
        </p:grpSpPr>
        <p:pic>
          <p:nvPicPr>
            <p:cNvPr id="17" name="Picture 16">
              <a:extLst>
                <a:ext uri="{FF2B5EF4-FFF2-40B4-BE49-F238E27FC236}">
                  <a16:creationId xmlns:a16="http://schemas.microsoft.com/office/drawing/2014/main" id="{03F25B02-DE1A-1BBD-5BC7-B3EB65792C63}"/>
                </a:ext>
              </a:extLst>
            </p:cNvPr>
            <p:cNvPicPr>
              <a:picLocks noChangeAspect="1"/>
            </p:cNvPicPr>
            <p:nvPr/>
          </p:nvPicPr>
          <p:blipFill>
            <a:blip r:embed="rId5"/>
            <a:srcRect r="64777" b="7087"/>
            <a:stretch>
              <a:fillRect/>
            </a:stretch>
          </p:blipFill>
          <p:spPr>
            <a:xfrm>
              <a:off x="4815685" y="2818596"/>
              <a:ext cx="2226167" cy="2562807"/>
            </a:xfrm>
            <a:prstGeom prst="rect">
              <a:avLst/>
            </a:prstGeom>
          </p:spPr>
        </p:pic>
        <p:pic>
          <p:nvPicPr>
            <p:cNvPr id="18" name="Picture 17">
              <a:extLst>
                <a:ext uri="{FF2B5EF4-FFF2-40B4-BE49-F238E27FC236}">
                  <a16:creationId xmlns:a16="http://schemas.microsoft.com/office/drawing/2014/main" id="{EC71A7F8-CE1F-791E-F636-F032F5B52EE1}"/>
                </a:ext>
              </a:extLst>
            </p:cNvPr>
            <p:cNvPicPr>
              <a:picLocks noChangeAspect="1"/>
            </p:cNvPicPr>
            <p:nvPr/>
          </p:nvPicPr>
          <p:blipFill>
            <a:blip r:embed="rId5"/>
            <a:srcRect l="65798" t="2313" r="2083" b="6397"/>
            <a:stretch>
              <a:fillRect/>
            </a:stretch>
          </p:blipFill>
          <p:spPr>
            <a:xfrm>
              <a:off x="6971124" y="2882854"/>
              <a:ext cx="2034767" cy="2523963"/>
            </a:xfrm>
            <a:prstGeom prst="rect">
              <a:avLst/>
            </a:prstGeom>
          </p:spPr>
        </p:pic>
      </p:grpSp>
      <p:grpSp>
        <p:nvGrpSpPr>
          <p:cNvPr id="25" name="Group 24">
            <a:extLst>
              <a:ext uri="{FF2B5EF4-FFF2-40B4-BE49-F238E27FC236}">
                <a16:creationId xmlns:a16="http://schemas.microsoft.com/office/drawing/2014/main" id="{047D9B87-A345-427B-34CC-FE22D3D5A2C5}"/>
              </a:ext>
            </a:extLst>
          </p:cNvPr>
          <p:cNvGrpSpPr/>
          <p:nvPr/>
        </p:nvGrpSpPr>
        <p:grpSpPr>
          <a:xfrm>
            <a:off x="4353331" y="3773230"/>
            <a:ext cx="3829783" cy="2542368"/>
            <a:chOff x="7683498" y="2434608"/>
            <a:chExt cx="4461539" cy="2743200"/>
          </a:xfrm>
        </p:grpSpPr>
        <p:pic>
          <p:nvPicPr>
            <p:cNvPr id="23" name="Picture 22">
              <a:extLst>
                <a:ext uri="{FF2B5EF4-FFF2-40B4-BE49-F238E27FC236}">
                  <a16:creationId xmlns:a16="http://schemas.microsoft.com/office/drawing/2014/main" id="{498256C6-31FA-B000-E6BD-4A1EB5961EC1}"/>
                </a:ext>
              </a:extLst>
            </p:cNvPr>
            <p:cNvPicPr>
              <a:picLocks noChangeAspect="1"/>
            </p:cNvPicPr>
            <p:nvPr/>
          </p:nvPicPr>
          <p:blipFill>
            <a:blip r:embed="rId6"/>
            <a:srcRect r="65223"/>
            <a:stretch>
              <a:fillRect/>
            </a:stretch>
          </p:blipFill>
          <p:spPr>
            <a:xfrm>
              <a:off x="7683498" y="2434608"/>
              <a:ext cx="2508682" cy="2743200"/>
            </a:xfrm>
            <a:prstGeom prst="rect">
              <a:avLst/>
            </a:prstGeom>
          </p:spPr>
        </p:pic>
        <p:pic>
          <p:nvPicPr>
            <p:cNvPr id="24" name="Picture 23">
              <a:extLst>
                <a:ext uri="{FF2B5EF4-FFF2-40B4-BE49-F238E27FC236}">
                  <a16:creationId xmlns:a16="http://schemas.microsoft.com/office/drawing/2014/main" id="{A8A5E97A-3DC4-5773-2918-FEF14B1345F2}"/>
                </a:ext>
              </a:extLst>
            </p:cNvPr>
            <p:cNvPicPr>
              <a:picLocks noChangeAspect="1"/>
            </p:cNvPicPr>
            <p:nvPr/>
          </p:nvPicPr>
          <p:blipFill>
            <a:blip r:embed="rId6"/>
            <a:srcRect l="66016"/>
            <a:stretch>
              <a:fillRect/>
            </a:stretch>
          </p:blipFill>
          <p:spPr>
            <a:xfrm>
              <a:off x="10192179" y="2434608"/>
              <a:ext cx="1952858" cy="2743200"/>
            </a:xfrm>
            <a:prstGeom prst="rect">
              <a:avLst/>
            </a:prstGeom>
          </p:spPr>
        </p:pic>
      </p:grpSp>
      <p:sp>
        <p:nvSpPr>
          <p:cNvPr id="26" name="Text Placeholder 4">
            <a:extLst>
              <a:ext uri="{FF2B5EF4-FFF2-40B4-BE49-F238E27FC236}">
                <a16:creationId xmlns:a16="http://schemas.microsoft.com/office/drawing/2014/main" id="{B8AF0BF1-3CE8-9265-425D-527D7D8787F1}"/>
              </a:ext>
            </a:extLst>
          </p:cNvPr>
          <p:cNvSpPr txBox="1">
            <a:spLocks/>
          </p:cNvSpPr>
          <p:nvPr/>
        </p:nvSpPr>
        <p:spPr>
          <a:xfrm>
            <a:off x="8288625" y="1990249"/>
            <a:ext cx="3674774" cy="322740"/>
          </a:xfrm>
          <a:prstGeom prst="rect">
            <a:avLst/>
          </a:prstGeom>
        </p:spPr>
        <p:txBody>
          <a:bodyPr vert="horz" lIns="0" tIns="0" rIns="0" bIns="0" rtlCol="0" anchor="b">
            <a:normAutofit/>
          </a:bodyPr>
          <a:lstStyle>
            <a:lvl1pPr marL="0" indent="0" algn="l" defTabSz="914400" rtl="0" eaLnBrk="1" latinLnBrk="0" hangingPunct="1">
              <a:lnSpc>
                <a:spcPct val="110000"/>
              </a:lnSpc>
              <a:spcBef>
                <a:spcPts val="1000"/>
              </a:spcBef>
              <a:buFont typeface="Arial" panose="020B0604020202020204" pitchFamily="34" charset="0"/>
              <a:buNone/>
              <a:defRPr sz="1800" b="1" i="0" kern="1200">
                <a:solidFill>
                  <a:schemeClr val="accent1"/>
                </a:solidFill>
                <a:latin typeface="+mj-lt"/>
                <a:ea typeface="IAS Ribbon Sans Bold" pitchFamily="2" charset="0"/>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Community-based services</a:t>
            </a:r>
          </a:p>
        </p:txBody>
      </p:sp>
      <p:sp>
        <p:nvSpPr>
          <p:cNvPr id="27" name="TextBox 26">
            <a:extLst>
              <a:ext uri="{FF2B5EF4-FFF2-40B4-BE49-F238E27FC236}">
                <a16:creationId xmlns:a16="http://schemas.microsoft.com/office/drawing/2014/main" id="{2E908DB9-9E33-1393-C674-F8668A1151B9}"/>
              </a:ext>
            </a:extLst>
          </p:cNvPr>
          <p:cNvSpPr txBox="1"/>
          <p:nvPr/>
        </p:nvSpPr>
        <p:spPr>
          <a:xfrm>
            <a:off x="294633" y="2423277"/>
            <a:ext cx="3898705" cy="1200329"/>
          </a:xfrm>
          <a:prstGeom prst="rect">
            <a:avLst/>
          </a:prstGeom>
          <a:noFill/>
        </p:spPr>
        <p:txBody>
          <a:bodyPr wrap="square" rtlCol="0">
            <a:spAutoFit/>
          </a:bodyPr>
          <a:lstStyle/>
          <a:p>
            <a:r>
              <a:rPr lang="en-US" b="1" dirty="0"/>
              <a:t>72.6% </a:t>
            </a:r>
            <a:r>
              <a:rPr lang="en-US" dirty="0"/>
              <a:t>of IPs who previously provided KP services permanently stopped at least one </a:t>
            </a:r>
          </a:p>
        </p:txBody>
      </p:sp>
      <p:sp>
        <p:nvSpPr>
          <p:cNvPr id="28" name="TextBox 27">
            <a:extLst>
              <a:ext uri="{FF2B5EF4-FFF2-40B4-BE49-F238E27FC236}">
                <a16:creationId xmlns:a16="http://schemas.microsoft.com/office/drawing/2014/main" id="{916ED0EF-85A6-6A39-718B-DF96479B6BBF}"/>
              </a:ext>
            </a:extLst>
          </p:cNvPr>
          <p:cNvSpPr txBox="1"/>
          <p:nvPr/>
        </p:nvSpPr>
        <p:spPr>
          <a:xfrm>
            <a:off x="8217313" y="2374491"/>
            <a:ext cx="3898705" cy="1200329"/>
          </a:xfrm>
          <a:prstGeom prst="rect">
            <a:avLst/>
          </a:prstGeom>
          <a:noFill/>
        </p:spPr>
        <p:txBody>
          <a:bodyPr wrap="square" rtlCol="0">
            <a:spAutoFit/>
          </a:bodyPr>
          <a:lstStyle/>
          <a:p>
            <a:r>
              <a:rPr lang="en-US" b="1" dirty="0"/>
              <a:t>43.0% </a:t>
            </a:r>
            <a:r>
              <a:rPr lang="en-US" dirty="0"/>
              <a:t>of IPs who previously provided prevention services permanently stopped at least one </a:t>
            </a:r>
          </a:p>
        </p:txBody>
      </p:sp>
      <p:sp>
        <p:nvSpPr>
          <p:cNvPr id="29" name="TextBox 28">
            <a:extLst>
              <a:ext uri="{FF2B5EF4-FFF2-40B4-BE49-F238E27FC236}">
                <a16:creationId xmlns:a16="http://schemas.microsoft.com/office/drawing/2014/main" id="{ECBF7344-64DE-CF60-6B77-5A84959F211E}"/>
              </a:ext>
            </a:extLst>
          </p:cNvPr>
          <p:cNvSpPr txBox="1"/>
          <p:nvPr/>
        </p:nvSpPr>
        <p:spPr>
          <a:xfrm>
            <a:off x="4383854" y="2386782"/>
            <a:ext cx="3898705" cy="1200329"/>
          </a:xfrm>
          <a:prstGeom prst="rect">
            <a:avLst/>
          </a:prstGeom>
          <a:noFill/>
        </p:spPr>
        <p:txBody>
          <a:bodyPr wrap="square" rtlCol="0">
            <a:spAutoFit/>
          </a:bodyPr>
          <a:lstStyle/>
          <a:p>
            <a:r>
              <a:rPr lang="en-US" b="1" dirty="0"/>
              <a:t>46.1% </a:t>
            </a:r>
            <a:r>
              <a:rPr lang="en-US" dirty="0"/>
              <a:t>of IPs who previously provided community-based services permanently stopped at least one </a:t>
            </a:r>
          </a:p>
        </p:txBody>
      </p:sp>
    </p:spTree>
    <p:extLst>
      <p:ext uri="{BB962C8B-B14F-4D97-AF65-F5344CB8AC3E}">
        <p14:creationId xmlns:p14="http://schemas.microsoft.com/office/powerpoint/2010/main" val="3663087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681640-B741-C751-BC64-8036B3868613}"/>
              </a:ext>
            </a:extLst>
          </p:cNvPr>
          <p:cNvSpPr>
            <a:spLocks noGrp="1"/>
          </p:cNvSpPr>
          <p:nvPr>
            <p:ph type="title"/>
          </p:nvPr>
        </p:nvSpPr>
        <p:spPr>
          <a:xfrm>
            <a:off x="2641600" y="441325"/>
            <a:ext cx="9107491" cy="1223964"/>
          </a:xfrm>
        </p:spPr>
        <p:txBody>
          <a:bodyPr/>
          <a:lstStyle/>
          <a:p>
            <a:r>
              <a:rPr lang="en-GB" dirty="0"/>
              <a:t>Organizations destabilized</a:t>
            </a:r>
          </a:p>
        </p:txBody>
      </p:sp>
      <p:sp>
        <p:nvSpPr>
          <p:cNvPr id="3" name="Content Placeholder 2">
            <a:extLst>
              <a:ext uri="{FF2B5EF4-FFF2-40B4-BE49-F238E27FC236}">
                <a16:creationId xmlns:a16="http://schemas.microsoft.com/office/drawing/2014/main" id="{3489B746-8B7C-A6C7-0EA1-24FC4C5A4BB4}"/>
              </a:ext>
            </a:extLst>
          </p:cNvPr>
          <p:cNvSpPr>
            <a:spLocks noGrp="1"/>
          </p:cNvSpPr>
          <p:nvPr>
            <p:ph sz="quarter" idx="13"/>
          </p:nvPr>
        </p:nvSpPr>
        <p:spPr>
          <a:xfrm>
            <a:off x="101601" y="1944689"/>
            <a:ext cx="4483099" cy="4103686"/>
          </a:xfrm>
        </p:spPr>
        <p:txBody>
          <a:bodyPr>
            <a:noAutofit/>
          </a:bodyPr>
          <a:lstStyle/>
          <a:p>
            <a:pPr marL="285750" indent="-285750">
              <a:buFont typeface="Arial" panose="020B0604020202020204" pitchFamily="34" charset="0"/>
              <a:buChar char="•"/>
            </a:pPr>
            <a:r>
              <a:rPr lang="en-US" sz="1800" dirty="0"/>
              <a:t>For the majority </a:t>
            </a:r>
            <a:r>
              <a:rPr lang="en-US" sz="1800" b="1" dirty="0"/>
              <a:t>(57.8%) </a:t>
            </a:r>
            <a:r>
              <a:rPr lang="en-US" sz="1800" dirty="0"/>
              <a:t>of IPs, PEPFAR funding made up more than half of their budget</a:t>
            </a:r>
          </a:p>
          <a:p>
            <a:pPr marL="285750" indent="-285750">
              <a:buFont typeface="Arial" panose="020B0604020202020204" pitchFamily="34" charset="0"/>
              <a:buChar char="•"/>
            </a:pPr>
            <a:r>
              <a:rPr lang="en-US" sz="1800" dirty="0"/>
              <a:t>Only </a:t>
            </a:r>
            <a:r>
              <a:rPr lang="en-US" sz="1800" b="1" dirty="0"/>
              <a:t>two </a:t>
            </a:r>
            <a:r>
              <a:rPr lang="en-US" sz="1800" dirty="0"/>
              <a:t>IPs</a:t>
            </a:r>
            <a:r>
              <a:rPr lang="en-US" sz="1800" b="1" dirty="0"/>
              <a:t> </a:t>
            </a:r>
            <a:r>
              <a:rPr lang="en-US" sz="1800" dirty="0"/>
              <a:t>reported identifying sufficient new funding to fill lost awards </a:t>
            </a:r>
          </a:p>
          <a:p>
            <a:pPr marL="285750" indent="-285750">
              <a:buFont typeface="Arial" panose="020B0604020202020204" pitchFamily="34" charset="0"/>
              <a:buChar char="•"/>
            </a:pPr>
            <a:r>
              <a:rPr lang="en-US" sz="1800" dirty="0"/>
              <a:t>87.2% reported staffing reductions as a result of PEPFAR disruptions (a loss of </a:t>
            </a:r>
            <a:r>
              <a:rPr lang="en-US" sz="1800" b="1" dirty="0"/>
              <a:t>16,452 FTE</a:t>
            </a:r>
            <a:r>
              <a:rPr lang="en-US" sz="1800" dirty="0"/>
              <a:t>)</a:t>
            </a:r>
          </a:p>
        </p:txBody>
      </p:sp>
      <p:sp>
        <p:nvSpPr>
          <p:cNvPr id="7" name="Content Placeholder 6">
            <a:extLst>
              <a:ext uri="{FF2B5EF4-FFF2-40B4-BE49-F238E27FC236}">
                <a16:creationId xmlns:a16="http://schemas.microsoft.com/office/drawing/2014/main" id="{A6547A6E-4F70-67B4-6885-7A6AE869E0FC}"/>
              </a:ext>
            </a:extLst>
          </p:cNvPr>
          <p:cNvSpPr>
            <a:spLocks noGrp="1"/>
          </p:cNvSpPr>
          <p:nvPr>
            <p:ph sz="quarter" idx="14"/>
          </p:nvPr>
        </p:nvSpPr>
        <p:spPr>
          <a:xfrm>
            <a:off x="5397500" y="1944688"/>
            <a:ext cx="6351591" cy="4103687"/>
          </a:xfrm>
        </p:spPr>
        <p:txBody>
          <a:bodyPr/>
          <a:lstStyle/>
          <a:p>
            <a:r>
              <a:rPr lang="en-US" b="1" dirty="0"/>
              <a:t>Local IPs were more likely to have terminated awards and report any site closures</a:t>
            </a:r>
          </a:p>
        </p:txBody>
      </p:sp>
      <p:pic>
        <p:nvPicPr>
          <p:cNvPr id="10" name="Picture 9">
            <a:extLst>
              <a:ext uri="{FF2B5EF4-FFF2-40B4-BE49-F238E27FC236}">
                <a16:creationId xmlns:a16="http://schemas.microsoft.com/office/drawing/2014/main" id="{99D8F177-63B2-5E18-D592-6E8BFCDF4068}"/>
              </a:ext>
            </a:extLst>
          </p:cNvPr>
          <p:cNvPicPr>
            <a:picLocks noChangeAspect="1"/>
          </p:cNvPicPr>
          <p:nvPr/>
        </p:nvPicPr>
        <p:blipFill>
          <a:blip r:embed="rId2"/>
          <a:srcRect t="3501"/>
          <a:stretch>
            <a:fillRect/>
          </a:stretch>
        </p:blipFill>
        <p:spPr>
          <a:xfrm>
            <a:off x="5226051" y="2366565"/>
            <a:ext cx="6337300" cy="3259932"/>
          </a:xfrm>
          <a:prstGeom prst="rect">
            <a:avLst/>
          </a:prstGeom>
        </p:spPr>
      </p:pic>
    </p:spTree>
    <p:extLst>
      <p:ext uri="{BB962C8B-B14F-4D97-AF65-F5344CB8AC3E}">
        <p14:creationId xmlns:p14="http://schemas.microsoft.com/office/powerpoint/2010/main" val="3199781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26188-DEE8-48EE-C4B3-D278F94091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DC3513-6713-4969-B0E2-BF1F0994FA48}"/>
              </a:ext>
            </a:extLst>
          </p:cNvPr>
          <p:cNvSpPr>
            <a:spLocks noGrp="1"/>
          </p:cNvSpPr>
          <p:nvPr>
            <p:ph type="title"/>
          </p:nvPr>
        </p:nvSpPr>
        <p:spPr>
          <a:xfrm>
            <a:off x="2730494" y="403223"/>
            <a:ext cx="9018591" cy="841377"/>
          </a:xfrm>
        </p:spPr>
        <p:txBody>
          <a:bodyPr/>
          <a:lstStyle/>
          <a:p>
            <a:r>
              <a:rPr lang="en-GB" dirty="0"/>
              <a:t>Beyond award cancellations</a:t>
            </a:r>
          </a:p>
        </p:txBody>
      </p:sp>
      <p:sp>
        <p:nvSpPr>
          <p:cNvPr id="3" name="Content Placeholder 2">
            <a:extLst>
              <a:ext uri="{FF2B5EF4-FFF2-40B4-BE49-F238E27FC236}">
                <a16:creationId xmlns:a16="http://schemas.microsoft.com/office/drawing/2014/main" id="{78D410BB-61F0-0275-1AB8-01BF063D9D73}"/>
              </a:ext>
            </a:extLst>
          </p:cNvPr>
          <p:cNvSpPr>
            <a:spLocks noGrp="1"/>
          </p:cNvSpPr>
          <p:nvPr>
            <p:ph sz="quarter" idx="13"/>
          </p:nvPr>
        </p:nvSpPr>
        <p:spPr>
          <a:xfrm>
            <a:off x="442913" y="2097089"/>
            <a:ext cx="5437185" cy="1801811"/>
          </a:xfrm>
        </p:spPr>
        <p:txBody>
          <a:bodyPr>
            <a:normAutofit/>
          </a:bodyPr>
          <a:lstStyle/>
          <a:p>
            <a:r>
              <a:rPr lang="en-US" sz="1600" b="1" dirty="0"/>
              <a:t>Policy conditions shaped what IPs could do</a:t>
            </a:r>
          </a:p>
          <a:p>
            <a:pPr marL="285750" indent="-285750">
              <a:buFont typeface="Arial" panose="020B0604020202020204" pitchFamily="34" charset="0"/>
              <a:buChar char="•"/>
            </a:pPr>
            <a:r>
              <a:rPr lang="en-US" sz="1600" b="1" dirty="0"/>
              <a:t>77% </a:t>
            </a:r>
            <a:r>
              <a:rPr lang="en-US" sz="1600" dirty="0"/>
              <a:t>of IPs were asked to comply with new U.S. policy restrictions as a condition of continued PEPFAR funding</a:t>
            </a:r>
          </a:p>
        </p:txBody>
      </p:sp>
      <p:sp>
        <p:nvSpPr>
          <p:cNvPr id="7" name="Content Placeholder 6">
            <a:extLst>
              <a:ext uri="{FF2B5EF4-FFF2-40B4-BE49-F238E27FC236}">
                <a16:creationId xmlns:a16="http://schemas.microsoft.com/office/drawing/2014/main" id="{356F265A-0760-5B5F-D75B-9C4D6447EF14}"/>
              </a:ext>
            </a:extLst>
          </p:cNvPr>
          <p:cNvSpPr>
            <a:spLocks noGrp="1"/>
          </p:cNvSpPr>
          <p:nvPr>
            <p:ph sz="quarter" idx="14"/>
          </p:nvPr>
        </p:nvSpPr>
        <p:spPr>
          <a:xfrm>
            <a:off x="6311903" y="2097091"/>
            <a:ext cx="5437188" cy="1636709"/>
          </a:xfrm>
        </p:spPr>
        <p:txBody>
          <a:bodyPr>
            <a:normAutofit/>
          </a:bodyPr>
          <a:lstStyle/>
          <a:p>
            <a:r>
              <a:rPr lang="en-US" sz="1600" b="1" dirty="0"/>
              <a:t>Fully funded partners still altered programming</a:t>
            </a:r>
          </a:p>
          <a:p>
            <a:pPr marL="285750" indent="-285750">
              <a:buFont typeface="Arial" panose="020B0604020202020204" pitchFamily="34" charset="0"/>
              <a:buChar char="•"/>
            </a:pPr>
            <a:r>
              <a:rPr lang="en-US" sz="1600" dirty="0"/>
              <a:t>78% of IPs with no terminated or delayed award changed how they worked to comply </a:t>
            </a:r>
          </a:p>
          <a:p>
            <a:pPr marL="285750" indent="-285750">
              <a:buFont typeface="Arial" panose="020B0604020202020204" pitchFamily="34" charset="0"/>
              <a:buChar char="•"/>
            </a:pPr>
            <a:r>
              <a:rPr lang="en-US" sz="1600" dirty="0"/>
              <a:t>Of those, 61% stopped a service outright</a:t>
            </a:r>
          </a:p>
        </p:txBody>
      </p:sp>
      <p:sp>
        <p:nvSpPr>
          <p:cNvPr id="9" name="Content Placeholder 2">
            <a:extLst>
              <a:ext uri="{FF2B5EF4-FFF2-40B4-BE49-F238E27FC236}">
                <a16:creationId xmlns:a16="http://schemas.microsoft.com/office/drawing/2014/main" id="{4A1F1E15-F02B-1BC5-B7AB-6FA0E2AF010F}"/>
              </a:ext>
            </a:extLst>
          </p:cNvPr>
          <p:cNvSpPr txBox="1">
            <a:spLocks/>
          </p:cNvSpPr>
          <p:nvPr/>
        </p:nvSpPr>
        <p:spPr>
          <a:xfrm>
            <a:off x="442909" y="4148932"/>
            <a:ext cx="5437185" cy="19542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Damage rippled through PEPFAR partners</a:t>
            </a:r>
          </a:p>
          <a:p>
            <a:pPr marL="285750" indent="-285750">
              <a:buFont typeface="Arial" panose="020B0604020202020204" pitchFamily="34" charset="0"/>
              <a:buChar char="•"/>
            </a:pPr>
            <a:r>
              <a:rPr lang="en-US" sz="1600" dirty="0"/>
              <a:t>55% of open direct service providers had a partner they rely on for service delivery lose funding</a:t>
            </a:r>
          </a:p>
          <a:p>
            <a:endParaRPr lang="en-US" b="1" dirty="0"/>
          </a:p>
        </p:txBody>
      </p:sp>
      <p:sp>
        <p:nvSpPr>
          <p:cNvPr id="10" name="Content Placeholder 2">
            <a:extLst>
              <a:ext uri="{FF2B5EF4-FFF2-40B4-BE49-F238E27FC236}">
                <a16:creationId xmlns:a16="http://schemas.microsoft.com/office/drawing/2014/main" id="{BA1F52BC-F6CC-AFBC-BDD6-6685A04CD46F}"/>
              </a:ext>
            </a:extLst>
          </p:cNvPr>
          <p:cNvSpPr txBox="1">
            <a:spLocks/>
          </p:cNvSpPr>
          <p:nvPr/>
        </p:nvSpPr>
        <p:spPr>
          <a:xfrm>
            <a:off x="6311904" y="4148931"/>
            <a:ext cx="5437185" cy="19542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t>Sub-granting collapsed</a:t>
            </a:r>
          </a:p>
          <a:p>
            <a:pPr marL="285750" indent="-285750">
              <a:buFont typeface="Arial" panose="020B0604020202020204" pitchFamily="34" charset="0"/>
              <a:buChar char="•"/>
            </a:pPr>
            <a:r>
              <a:rPr lang="en-US" sz="1600" dirty="0"/>
              <a:t>64% of IPs cut off a sub-grantee entirely</a:t>
            </a:r>
          </a:p>
          <a:p>
            <a:pPr marL="285750" indent="-285750">
              <a:buFont typeface="Arial" panose="020B0604020202020204" pitchFamily="34" charset="0"/>
              <a:buChar char="•"/>
            </a:pPr>
            <a:r>
              <a:rPr lang="en-US" sz="1600" dirty="0"/>
              <a:t>20% of primes had a sub-grantee close</a:t>
            </a:r>
          </a:p>
        </p:txBody>
      </p:sp>
    </p:spTree>
    <p:extLst>
      <p:ext uri="{BB962C8B-B14F-4D97-AF65-F5344CB8AC3E}">
        <p14:creationId xmlns:p14="http://schemas.microsoft.com/office/powerpoint/2010/main" val="1070616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42910" y="2570966"/>
            <a:ext cx="7431089" cy="3652033"/>
          </a:xfrm>
        </p:spPr>
        <p:txBody>
          <a:bodyPr>
            <a:normAutofit/>
          </a:bodyPr>
          <a:lstStyle/>
          <a:p>
            <a:endParaRPr lang="en-GB" noProof="0" dirty="0"/>
          </a:p>
          <a:p>
            <a:pPr marL="285750" indent="-285750">
              <a:buFont typeface="Arial" panose="020B0604020202020204" pitchFamily="34" charset="0"/>
              <a:buChar char="•"/>
            </a:pPr>
            <a:r>
              <a:rPr lang="en-GB" sz="1800" noProof="0" dirty="0"/>
              <a:t>Many of the programs that bring people into care and keep them there have been stopped. Treatment continuity now rests on a system that has lost many of its entry points.</a:t>
            </a:r>
          </a:p>
          <a:p>
            <a:pPr marL="285750" indent="-285750">
              <a:buFont typeface="Arial" panose="020B0604020202020204" pitchFamily="34" charset="0"/>
              <a:buChar char="•"/>
            </a:pPr>
            <a:r>
              <a:rPr lang="en-GB" sz="1800" noProof="0" dirty="0"/>
              <a:t>Alterations go beyond funding loss, with shifts away from programs for the most vulnerable populations. Restoring funding alone would not restore the program that existed.</a:t>
            </a:r>
          </a:p>
          <a:p>
            <a:pPr marL="285750" indent="-285750">
              <a:buFont typeface="Arial" panose="020B0604020202020204" pitchFamily="34" charset="0"/>
              <a:buChar char="•"/>
            </a:pPr>
            <a:r>
              <a:rPr lang="en-GB" sz="1800" noProof="0" dirty="0"/>
              <a:t>Without dedicated support outside government systems, key population services are unlikely to return.</a:t>
            </a:r>
          </a:p>
        </p:txBody>
      </p:sp>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42912" y="1714500"/>
            <a:ext cx="5437187" cy="731735"/>
          </a:xfrm>
        </p:spPr>
        <p:txBody>
          <a:bodyPr/>
          <a:lstStyle/>
          <a:p>
            <a:r>
              <a:rPr lang="en-GB" noProof="0" dirty="0"/>
              <a:t>Conclusions</a:t>
            </a:r>
          </a:p>
        </p:txBody>
      </p:sp>
    </p:spTree>
    <p:extLst>
      <p:ext uri="{BB962C8B-B14F-4D97-AF65-F5344CB8AC3E}">
        <p14:creationId xmlns:p14="http://schemas.microsoft.com/office/powerpoint/2010/main" val="2033570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1519A-6BBB-2D97-D139-9DE2B1457B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BE6D1-BAB0-EEDB-B566-DC6B94F48225}"/>
              </a:ext>
            </a:extLst>
          </p:cNvPr>
          <p:cNvSpPr>
            <a:spLocks noGrp="1"/>
          </p:cNvSpPr>
          <p:nvPr>
            <p:ph type="title"/>
          </p:nvPr>
        </p:nvSpPr>
        <p:spPr>
          <a:xfrm>
            <a:off x="4074349" y="1103586"/>
            <a:ext cx="7632700" cy="1466603"/>
          </a:xfrm>
        </p:spPr>
        <p:txBody>
          <a:bodyPr wrap="square">
            <a:normAutofit/>
          </a:bodyPr>
          <a:lstStyle/>
          <a:p>
            <a:r>
              <a:rPr lang="en-GB" sz="2500" dirty="0"/>
              <a:t>With immense gratitude to our study team, and the PEPFAR implementors who gave us their time.</a:t>
            </a:r>
          </a:p>
        </p:txBody>
      </p:sp>
      <p:sp>
        <p:nvSpPr>
          <p:cNvPr id="3" name="Text Placeholder 2">
            <a:extLst>
              <a:ext uri="{FF2B5EF4-FFF2-40B4-BE49-F238E27FC236}">
                <a16:creationId xmlns:a16="http://schemas.microsoft.com/office/drawing/2014/main" id="{829D3AC9-9426-0FDD-E8E0-9FB1FA0FA2B4}"/>
              </a:ext>
            </a:extLst>
          </p:cNvPr>
          <p:cNvSpPr>
            <a:spLocks noGrp="1"/>
          </p:cNvSpPr>
          <p:nvPr>
            <p:ph type="body" sz="quarter" idx="10"/>
          </p:nvPr>
        </p:nvSpPr>
        <p:spPr>
          <a:xfrm>
            <a:off x="6064469" y="441325"/>
            <a:ext cx="2368495" cy="536137"/>
          </a:xfrm>
        </p:spPr>
        <p:txBody>
          <a:bodyPr/>
          <a:lstStyle/>
          <a:p>
            <a:r>
              <a:rPr lang="en-GB" sz="2800" b="1" dirty="0"/>
              <a:t>Thank you!</a:t>
            </a:r>
          </a:p>
          <a:p>
            <a:endParaRPr lang="en-GB" dirty="0"/>
          </a:p>
        </p:txBody>
      </p:sp>
      <p:pic>
        <p:nvPicPr>
          <p:cNvPr id="4" name="Google Shape;134;p31" title="data_etc.png">
            <a:extLst>
              <a:ext uri="{FF2B5EF4-FFF2-40B4-BE49-F238E27FC236}">
                <a16:creationId xmlns:a16="http://schemas.microsoft.com/office/drawing/2014/main" id="{2359F4A4-83DB-0CC3-B97F-E4DBC4EB06DD}"/>
              </a:ext>
            </a:extLst>
          </p:cNvPr>
          <p:cNvPicPr preferRelativeResize="0"/>
          <p:nvPr/>
        </p:nvPicPr>
        <p:blipFill>
          <a:blip r:embed="rId2">
            <a:alphaModFix/>
          </a:blip>
          <a:stretch>
            <a:fillRect/>
          </a:stretch>
        </p:blipFill>
        <p:spPr>
          <a:xfrm>
            <a:off x="10606999" y="5253742"/>
            <a:ext cx="1585001" cy="926342"/>
          </a:xfrm>
          <a:prstGeom prst="rect">
            <a:avLst/>
          </a:prstGeom>
          <a:noFill/>
          <a:ln>
            <a:noFill/>
          </a:ln>
        </p:spPr>
      </p:pic>
      <p:pic>
        <p:nvPicPr>
          <p:cNvPr id="8" name="Picture 7">
            <a:extLst>
              <a:ext uri="{FF2B5EF4-FFF2-40B4-BE49-F238E27FC236}">
                <a16:creationId xmlns:a16="http://schemas.microsoft.com/office/drawing/2014/main" id="{E4BCCFC0-EB76-6328-7427-984890237CAC}"/>
              </a:ext>
            </a:extLst>
          </p:cNvPr>
          <p:cNvPicPr>
            <a:picLocks noChangeAspect="1"/>
          </p:cNvPicPr>
          <p:nvPr/>
        </p:nvPicPr>
        <p:blipFill>
          <a:blip r:embed="rId3"/>
          <a:stretch>
            <a:fillRect/>
          </a:stretch>
        </p:blipFill>
        <p:spPr>
          <a:xfrm>
            <a:off x="8106970" y="5114206"/>
            <a:ext cx="2681287" cy="1214600"/>
          </a:xfrm>
          <a:prstGeom prst="rect">
            <a:avLst/>
          </a:prstGeom>
        </p:spPr>
      </p:pic>
      <p:pic>
        <p:nvPicPr>
          <p:cNvPr id="10" name="Picture 9">
            <a:extLst>
              <a:ext uri="{FF2B5EF4-FFF2-40B4-BE49-F238E27FC236}">
                <a16:creationId xmlns:a16="http://schemas.microsoft.com/office/drawing/2014/main" id="{99FA3289-052D-BD73-476D-9330531C6AD7}"/>
              </a:ext>
            </a:extLst>
          </p:cNvPr>
          <p:cNvPicPr>
            <a:picLocks noChangeAspect="1"/>
          </p:cNvPicPr>
          <p:nvPr/>
        </p:nvPicPr>
        <p:blipFill>
          <a:blip r:embed="rId4"/>
          <a:stretch>
            <a:fillRect/>
          </a:stretch>
        </p:blipFill>
        <p:spPr>
          <a:xfrm>
            <a:off x="3917644" y="5493789"/>
            <a:ext cx="2222167" cy="521249"/>
          </a:xfrm>
          <a:prstGeom prst="rect">
            <a:avLst/>
          </a:prstGeom>
        </p:spPr>
      </p:pic>
      <p:pic>
        <p:nvPicPr>
          <p:cNvPr id="12" name="Picture 11">
            <a:extLst>
              <a:ext uri="{FF2B5EF4-FFF2-40B4-BE49-F238E27FC236}">
                <a16:creationId xmlns:a16="http://schemas.microsoft.com/office/drawing/2014/main" id="{35CF4659-3CE8-053C-92D2-B00975A67D4C}"/>
              </a:ext>
            </a:extLst>
          </p:cNvPr>
          <p:cNvPicPr>
            <a:picLocks noChangeAspect="1"/>
          </p:cNvPicPr>
          <p:nvPr/>
        </p:nvPicPr>
        <p:blipFill>
          <a:blip r:embed="rId5"/>
          <a:stretch>
            <a:fillRect/>
          </a:stretch>
        </p:blipFill>
        <p:spPr>
          <a:xfrm>
            <a:off x="6443662" y="5428425"/>
            <a:ext cx="1834055" cy="586163"/>
          </a:xfrm>
          <a:prstGeom prst="rect">
            <a:avLst/>
          </a:prstGeom>
        </p:spPr>
      </p:pic>
      <p:pic>
        <p:nvPicPr>
          <p:cNvPr id="14" name="Picture 13">
            <a:extLst>
              <a:ext uri="{FF2B5EF4-FFF2-40B4-BE49-F238E27FC236}">
                <a16:creationId xmlns:a16="http://schemas.microsoft.com/office/drawing/2014/main" id="{9ACE6D43-DDBA-DDB4-6DAD-EF0E284693A2}"/>
              </a:ext>
            </a:extLst>
          </p:cNvPr>
          <p:cNvPicPr>
            <a:picLocks noChangeAspect="1"/>
          </p:cNvPicPr>
          <p:nvPr/>
        </p:nvPicPr>
        <p:blipFill>
          <a:blip r:embed="rId6"/>
          <a:stretch>
            <a:fillRect/>
          </a:stretch>
        </p:blipFill>
        <p:spPr>
          <a:xfrm>
            <a:off x="6730605" y="2549478"/>
            <a:ext cx="2320187" cy="2320187"/>
          </a:xfrm>
          <a:prstGeom prst="rect">
            <a:avLst/>
          </a:prstGeom>
        </p:spPr>
      </p:pic>
      <p:sp>
        <p:nvSpPr>
          <p:cNvPr id="15" name="Title 1">
            <a:extLst>
              <a:ext uri="{FF2B5EF4-FFF2-40B4-BE49-F238E27FC236}">
                <a16:creationId xmlns:a16="http://schemas.microsoft.com/office/drawing/2014/main" id="{51E0008D-9F70-87A8-8390-C2B0A3739094}"/>
              </a:ext>
            </a:extLst>
          </p:cNvPr>
          <p:cNvSpPr txBox="1">
            <a:spLocks/>
          </p:cNvSpPr>
          <p:nvPr/>
        </p:nvSpPr>
        <p:spPr>
          <a:xfrm>
            <a:off x="4074348" y="2890483"/>
            <a:ext cx="2320187" cy="7395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b">
            <a:normAutofit/>
          </a:bodyPr>
          <a:lstStyle>
            <a:lvl1pPr algn="l" defTabSz="914400" rtl="0" eaLnBrk="1" latinLnBrk="0" hangingPunct="1">
              <a:lnSpc>
                <a:spcPct val="90000"/>
              </a:lnSpc>
              <a:spcBef>
                <a:spcPct val="0"/>
              </a:spcBef>
              <a:buNone/>
              <a:defRPr sz="4800" b="0" i="0" kern="1200">
                <a:solidFill>
                  <a:schemeClr val="bg1"/>
                </a:solidFill>
                <a:latin typeface="+mn-lt"/>
                <a:ea typeface="IAS Ribbon Sans Regular" pitchFamily="2" charset="0"/>
                <a:cs typeface="+mj-cs"/>
              </a:defRPr>
            </a:lvl1pPr>
          </a:lstStyle>
          <a:p>
            <a:r>
              <a:rPr lang="en-GB" sz="2500" dirty="0"/>
              <a:t>Read the full report here: </a:t>
            </a:r>
          </a:p>
        </p:txBody>
      </p:sp>
      <p:cxnSp>
        <p:nvCxnSpPr>
          <p:cNvPr id="17" name="Curved Connector 16">
            <a:extLst>
              <a:ext uri="{FF2B5EF4-FFF2-40B4-BE49-F238E27FC236}">
                <a16:creationId xmlns:a16="http://schemas.microsoft.com/office/drawing/2014/main" id="{66154EE2-BA9F-6E47-514C-4B47D1B711D8}"/>
              </a:ext>
            </a:extLst>
          </p:cNvPr>
          <p:cNvCxnSpPr>
            <a:stCxn id="15" idx="2"/>
          </p:cNvCxnSpPr>
          <p:nvPr/>
        </p:nvCxnSpPr>
        <p:spPr>
          <a:xfrm rot="16200000" flipH="1">
            <a:off x="5752481" y="3112025"/>
            <a:ext cx="329847" cy="1365924"/>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32" name="Graphic 31" descr="Line arrow: Counter-clockwise curve with solid fill">
            <a:extLst>
              <a:ext uri="{FF2B5EF4-FFF2-40B4-BE49-F238E27FC236}">
                <a16:creationId xmlns:a16="http://schemas.microsoft.com/office/drawing/2014/main" id="{DBE390D6-1C9C-C471-8EDC-B7AE2AF32B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7637988">
            <a:off x="5442489" y="3506258"/>
            <a:ext cx="1116025" cy="1116025"/>
          </a:xfrm>
          <a:prstGeom prst="rect">
            <a:avLst/>
          </a:prstGeom>
        </p:spPr>
      </p:pic>
    </p:spTree>
    <p:extLst>
      <p:ext uri="{BB962C8B-B14F-4D97-AF65-F5344CB8AC3E}">
        <p14:creationId xmlns:p14="http://schemas.microsoft.com/office/powerpoint/2010/main" val="1111984751"/>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7" id="{113A1DAC-D91E-ED40-B407-8626EA1C8365}" vid="{923E9A1A-BB99-2A43-8B30-B5968F04BC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AIDS2026</Template>
  <TotalTime>193</TotalTime>
  <Words>692</Words>
  <Application>Microsoft Macintosh PowerPoint</Application>
  <PresentationFormat>Widescreen</PresentationFormat>
  <Paragraphs>76</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Verdana</vt:lpstr>
      <vt:lpstr>Calibri</vt:lpstr>
      <vt:lpstr>Arial</vt:lpstr>
      <vt:lpstr>Courier New</vt:lpstr>
      <vt:lpstr>AIDS2026</vt:lpstr>
      <vt:lpstr>Measuring PEPFAR Disruptions at Scale: Results from a 46-Country Implementing Partner Survey </vt:lpstr>
      <vt:lpstr>Summary</vt:lpstr>
      <vt:lpstr>Background</vt:lpstr>
      <vt:lpstr>Methods</vt:lpstr>
      <vt:lpstr>Respondents</vt:lpstr>
      <vt:lpstr>Damage across the system</vt:lpstr>
      <vt:lpstr>Damage across the system</vt:lpstr>
      <vt:lpstr>Areas of deepest disruption</vt:lpstr>
      <vt:lpstr>Organizations destabilized</vt:lpstr>
      <vt:lpstr>Beyond award cancellations</vt:lpstr>
      <vt:lpstr>Conclusions</vt:lpstr>
      <vt:lpstr>With immense gratitude to our study team, and the PEPFAR implementors who gave us their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Elise Lankiewicz</dc:creator>
  <cp:lastModifiedBy>Elise Lankiewicz</cp:lastModifiedBy>
  <cp:revision>5</cp:revision>
  <dcterms:created xsi:type="dcterms:W3CDTF">2026-07-23T14:54:00Z</dcterms:created>
  <dcterms:modified xsi:type="dcterms:W3CDTF">2026-07-23T18:14:50Z</dcterms:modified>
</cp:coreProperties>
</file>