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1"/>
    <p:sldMasterId id="2147483723" r:id="rId2"/>
  </p:sldMasterIdLst>
  <p:notesMasterIdLst>
    <p:notesMasterId r:id="rId16"/>
  </p:notesMasterIdLst>
  <p:sldIdLst>
    <p:sldId id="273" r:id="rId3"/>
    <p:sldId id="274" r:id="rId4"/>
    <p:sldId id="2147474640" r:id="rId5"/>
    <p:sldId id="277" r:id="rId6"/>
    <p:sldId id="285" r:id="rId7"/>
    <p:sldId id="278" r:id="rId8"/>
    <p:sldId id="286" r:id="rId9"/>
    <p:sldId id="288" r:id="rId10"/>
    <p:sldId id="256" r:id="rId11"/>
    <p:sldId id="2147470360" r:id="rId12"/>
    <p:sldId id="2147474568" r:id="rId13"/>
    <p:sldId id="2147474638" r:id="rId14"/>
    <p:sldId id="264" r:id="rId15"/>
  </p:sldIdLst>
  <p:sldSz cx="12192000" cy="6858000"/>
  <p:notesSz cx="6858000" cy="9144000"/>
  <p:embeddedFontLst>
    <p:embeddedFont>
      <p:font typeface="Verdana" panose="020B0604030504040204" pitchFamily="34" charset="0"/>
      <p:regular r:id="rId17"/>
      <p:bold r:id="rId18"/>
      <p:italic r:id="rId19"/>
      <p:boldItalic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53E784-351D-8CE7-818E-9078E8D3AF69}" name="Nikita Devnarain" initials="ND" userId="Nikita Devnarai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7F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8" autoAdjust="0"/>
    <p:restoredTop sz="93447" autoAdjust="0"/>
  </p:normalViewPr>
  <p:slideViewPr>
    <p:cSldViewPr snapToGrid="0" snapToObjects="1">
      <p:cViewPr varScale="1">
        <p:scale>
          <a:sx n="59" d="100"/>
          <a:sy n="59" d="100"/>
        </p:scale>
        <p:origin x="1060" y="52"/>
      </p:cViewPr>
      <p:guideLst/>
    </p:cSldViewPr>
  </p:slideViewPr>
  <p:outlineViewPr>
    <p:cViewPr>
      <p:scale>
        <a:sx n="33" d="100"/>
        <a:sy n="33" d="100"/>
      </p:scale>
      <p:origin x="0" y="0"/>
    </p:cViewPr>
  </p:outlineViewPr>
  <p:notesTextViewPr>
    <p:cViewPr>
      <p:scale>
        <a:sx n="1" d="1"/>
        <a:sy n="1" d="1"/>
      </p:scale>
      <p:origin x="0" y="-324"/>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morning. On behalf of the study team, I will be presenting results from the CAPRISA 012C trial that set out to assess the safety &amp; efficacy of two broadly neutralising antibodies for HIV prevention.</a:t>
            </a:r>
            <a:endParaRPr lang="en-ZA" dirty="0"/>
          </a:p>
        </p:txBody>
      </p:sp>
      <p:sp>
        <p:nvSpPr>
          <p:cNvPr id="4" name="Slide Number Placeholder 3"/>
          <p:cNvSpPr>
            <a:spLocks noGrp="1"/>
          </p:cNvSpPr>
          <p:nvPr>
            <p:ph type="sldNum" sz="quarter" idx="5"/>
          </p:nvPr>
        </p:nvSpPr>
        <p:spPr/>
        <p:txBody>
          <a:bodyPr/>
          <a:lstStyle/>
          <a:p>
            <a:fld id="{1BE8DCDC-D13C-2549-BE6A-717E9EED41AD}" type="slidenum">
              <a:rPr lang="en-GB" smtClean="0"/>
              <a:t>1</a:t>
            </a:fld>
            <a:endParaRPr lang="en-GB"/>
          </a:p>
        </p:txBody>
      </p:sp>
    </p:spTree>
    <p:extLst>
      <p:ext uri="{BB962C8B-B14F-4D97-AF65-F5344CB8AC3E}">
        <p14:creationId xmlns:p14="http://schemas.microsoft.com/office/powerpoint/2010/main" val="1380701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conducted this study to determine if two broadly neutralising antibodies were safe and able to prevent HIV infection in women at risk. The combination of antibodies was safe and well tolerated. Overall, it did not reduce HIV infection. However, in a pre-specified analysis based on whether the viruses were sensitive to one or both of the antibodies, there was an indication that the antibodies helped protect against infection. This is important as it advances our understanding of antibody combinations that may protect against a wide range of HIV strains.</a:t>
            </a:r>
            <a:endParaRPr lang="en-ZA" dirty="0"/>
          </a:p>
        </p:txBody>
      </p:sp>
      <p:sp>
        <p:nvSpPr>
          <p:cNvPr id="4" name="Slide Number Placeholder 3"/>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349285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2000" dirty="0">
                <a:latin typeface="Arial" panose="020B0604020202020204" pitchFamily="34" charset="0"/>
                <a:cs typeface="Arial" panose="020B0604020202020204" pitchFamily="34" charset="0"/>
              </a:rPr>
              <a:t>Young women in Africa still have high HIV incidence rates, highlighting the need for long-acting </a:t>
            </a:r>
            <a:r>
              <a:rPr lang="en-GB" sz="2000" dirty="0" err="1">
                <a:latin typeface="Arial" panose="020B0604020202020204" pitchFamily="34" charset="0"/>
                <a:cs typeface="Arial" panose="020B0604020202020204" pitchFamily="34" charset="0"/>
              </a:rPr>
              <a:t>PrEP</a:t>
            </a:r>
            <a:r>
              <a:rPr lang="en-GB" sz="2000" dirty="0">
                <a:latin typeface="Arial" panose="020B0604020202020204" pitchFamily="34" charset="0"/>
                <a:cs typeface="Arial" panose="020B0604020202020204" pitchFamily="34" charset="0"/>
              </a:rPr>
              <a:t> formulations. The use of broadly neutralising antibodies commonly referred to as </a:t>
            </a:r>
            <a:r>
              <a:rPr lang="en-GB" sz="2000" dirty="0" err="1">
                <a:latin typeface="Arial" panose="020B0604020202020204" pitchFamily="34" charset="0"/>
                <a:cs typeface="Arial" panose="020B0604020202020204" pitchFamily="34" charset="0"/>
              </a:rPr>
              <a:t>bNAbs</a:t>
            </a:r>
            <a:r>
              <a:rPr lang="en-GB" sz="2000" dirty="0">
                <a:latin typeface="Arial" panose="020B0604020202020204" pitchFamily="34" charset="0"/>
                <a:cs typeface="Arial" panose="020B0604020202020204" pitchFamily="34" charset="0"/>
              </a:rPr>
              <a:t>, have emerged as a promising strategy. The AMP trial of VRC01, a single </a:t>
            </a:r>
            <a:r>
              <a:rPr lang="en-GB" sz="2000" dirty="0" err="1">
                <a:latin typeface="Arial" panose="020B0604020202020204" pitchFamily="34" charset="0"/>
                <a:cs typeface="Arial" panose="020B0604020202020204" pitchFamily="34" charset="0"/>
              </a:rPr>
              <a:t>bNAb</a:t>
            </a:r>
            <a:r>
              <a:rPr lang="en-GB" sz="2000" dirty="0">
                <a:latin typeface="Arial" panose="020B0604020202020204" pitchFamily="34" charset="0"/>
                <a:cs typeface="Arial" panose="020B0604020202020204" pitchFamily="34" charset="0"/>
              </a:rPr>
              <a:t>, provided proof of concept for this approach. Based on these findings we decided to improve coverage by using 2 different antibodies that target different epitopes: CAP256V2LS (a V2 loop antibody) and VRC07-523LS (a CD4 binding site antibody). This combination provided good predictive coverage across subtype C viruses. </a:t>
            </a:r>
          </a:p>
        </p:txBody>
      </p:sp>
      <p:sp>
        <p:nvSpPr>
          <p:cNvPr id="4" name="Slide Number Placeholder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781886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3CBC-C9EF-0EA4-B5B2-504ADC7B7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FAD9F-47E4-AA44-B232-1313A7569F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A98D1-F4CB-6882-021E-02908DA4171E}"/>
              </a:ext>
            </a:extLst>
          </p:cNvPr>
          <p:cNvSpPr>
            <a:spLocks noGrp="1"/>
          </p:cNvSpPr>
          <p:nvPr>
            <p:ph type="body" idx="1"/>
          </p:nvPr>
        </p:nvSpPr>
        <p:spPr/>
        <p:txBody>
          <a:bodyPr/>
          <a:lstStyle/>
          <a:p>
            <a:r>
              <a:rPr lang="en-GB" dirty="0"/>
              <a:t>CAPRISA 012C was a Phase II study to assess extended safety, PK, and a signal of efficacy - of subcutaneously administered CAP256V2LS in combination with VRC07- 523LS in women without HIV. 1023 women received both </a:t>
            </a:r>
            <a:r>
              <a:rPr lang="en-GB" dirty="0" err="1"/>
              <a:t>bNAbs</a:t>
            </a:r>
            <a:r>
              <a:rPr lang="en-GB" dirty="0"/>
              <a:t> at a 1.2 g loading dose subcutaneously,  followed by 600mg of CAP256V2LS and 1.2g VRC07-523LS at 6-month dosing intervals. The study was conducted at the CAPRISA eThekwini clinic &amp; </a:t>
            </a:r>
            <a:r>
              <a:rPr lang="en-GB" dirty="0" err="1"/>
              <a:t>Vulindlela</a:t>
            </a:r>
            <a:r>
              <a:rPr lang="en-GB" dirty="0"/>
              <a:t> clinic in South Africa, and the Centre for Infectious Disease Research (CIDRZ) in Zambia. The primary endpoint was safety, and the secondary endpoints included HIV acquisition and </a:t>
            </a:r>
            <a:r>
              <a:rPr lang="en-GB" dirty="0" err="1"/>
              <a:t>bNAb</a:t>
            </a:r>
            <a:r>
              <a:rPr lang="en-GB" dirty="0"/>
              <a:t> resistance, which was pre-set at IC80 concentrations of 1ug/ml for VRC07-523LS and 0.1ug/ml for CAP256V2LS</a:t>
            </a:r>
          </a:p>
        </p:txBody>
      </p:sp>
      <p:sp>
        <p:nvSpPr>
          <p:cNvPr id="4" name="Slide Number Placeholder 3">
            <a:extLst>
              <a:ext uri="{FF2B5EF4-FFF2-40B4-BE49-F238E27FC236}">
                <a16:creationId xmlns:a16="http://schemas.microsoft.com/office/drawing/2014/main" id="{87E2B70D-C774-B839-B3A5-740B826F6FDF}"/>
              </a:ext>
            </a:extLst>
          </p:cNvPr>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4126794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8F79A-E67B-D76A-8A5E-204865E12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78D0C-8FB0-808A-5103-70EBFCC6C9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A67A5-CE2B-B123-725F-83F32954CC42}"/>
              </a:ext>
            </a:extLst>
          </p:cNvPr>
          <p:cNvSpPr>
            <a:spLocks noGrp="1"/>
          </p:cNvSpPr>
          <p:nvPr>
            <p:ph type="body" idx="1"/>
          </p:nvPr>
        </p:nvSpPr>
        <p:spPr/>
        <p:txBody>
          <a:bodyPr/>
          <a:lstStyle/>
          <a:p>
            <a:r>
              <a:rPr lang="en-GB" dirty="0"/>
              <a:t>A total of 1,759 women were screened. 1,114 were randomized and 1,023 were enrolled. 512 participants entered the active arm and 511 entered the placebo arm. Just over 95% of the participants in both groups completed follow-up in the study. </a:t>
            </a:r>
          </a:p>
        </p:txBody>
      </p:sp>
      <p:sp>
        <p:nvSpPr>
          <p:cNvPr id="4" name="Slide Number Placeholder 3">
            <a:extLst>
              <a:ext uri="{FF2B5EF4-FFF2-40B4-BE49-F238E27FC236}">
                <a16:creationId xmlns:a16="http://schemas.microsoft.com/office/drawing/2014/main" id="{4D98DF42-6BAC-4137-0651-51AC4BC34577}"/>
              </a:ext>
            </a:extLst>
          </p:cNvPr>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132430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F9F84-1098-47BB-5C9F-7A0E81981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74295-8D3C-65B5-F816-DCED7E27AB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F2EE4F-C0E5-481F-5BD9-9FB5A37C9DA3}"/>
              </a:ext>
            </a:extLst>
          </p:cNvPr>
          <p:cNvSpPr>
            <a:spLocks noGrp="1"/>
          </p:cNvSpPr>
          <p:nvPr>
            <p:ph type="body" idx="1"/>
          </p:nvPr>
        </p:nvSpPr>
        <p:spPr/>
        <p:txBody>
          <a:bodyPr/>
          <a:lstStyle/>
          <a:p>
            <a:r>
              <a:rPr lang="en-GB" dirty="0"/>
              <a:t>Baseline demographic and behavioural characteristics were well balanced between the active and placebo groups. </a:t>
            </a:r>
            <a:r>
              <a:rPr lang="en-GB" dirty="0" err="1"/>
              <a:t>PrEP</a:t>
            </a:r>
            <a:r>
              <a:rPr lang="en-GB" dirty="0"/>
              <a:t> uptake and the number of STI events during trial follow up were similar in both arms. </a:t>
            </a:r>
          </a:p>
        </p:txBody>
      </p:sp>
      <p:sp>
        <p:nvSpPr>
          <p:cNvPr id="4" name="Slide Number Placeholder 3">
            <a:extLst>
              <a:ext uri="{FF2B5EF4-FFF2-40B4-BE49-F238E27FC236}">
                <a16:creationId xmlns:a16="http://schemas.microsoft.com/office/drawing/2014/main" id="{510D4591-7327-96FF-8C19-D780837EB956}"/>
              </a:ext>
            </a:extLst>
          </p:cNvPr>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4162790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BD630-16B2-E167-758F-9BBCC3E51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622F1-8F5F-2BAD-6267-84B217842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D625E3-2C3B-EFD0-F168-BBC02C08A80E}"/>
              </a:ext>
            </a:extLst>
          </p:cNvPr>
          <p:cNvSpPr>
            <a:spLocks noGrp="1"/>
          </p:cNvSpPr>
          <p:nvPr>
            <p:ph type="body" idx="1"/>
          </p:nvPr>
        </p:nvSpPr>
        <p:spPr/>
        <p:txBody>
          <a:bodyPr/>
          <a:lstStyle/>
          <a:p>
            <a:r>
              <a:rPr lang="en-GB" dirty="0"/>
              <a:t>Overall, both </a:t>
            </a:r>
            <a:r>
              <a:rPr lang="en-GB" dirty="0" err="1"/>
              <a:t>bnAbs</a:t>
            </a:r>
            <a:r>
              <a:rPr lang="en-GB" dirty="0"/>
              <a:t> were safe. Adverse events recorded were similar between active and placebo recipients. Serious adverse events were similar in both groups and were all graded as unrelated to study product. There were no deaths. As expected, reactogenicity was higher in </a:t>
            </a:r>
            <a:r>
              <a:rPr lang="en-GB" dirty="0" err="1"/>
              <a:t>bnAb</a:t>
            </a:r>
            <a:r>
              <a:rPr lang="en-GB" dirty="0"/>
              <a:t> recipients than placebo recipients. Local reactions were more common at the VRC07-523LS injection site. This is most likely in keeping with the higher dose of VRC07 administered compared to CAP256.</a:t>
            </a:r>
          </a:p>
        </p:txBody>
      </p:sp>
      <p:sp>
        <p:nvSpPr>
          <p:cNvPr id="4" name="Slide Number Placeholder 3">
            <a:extLst>
              <a:ext uri="{FF2B5EF4-FFF2-40B4-BE49-F238E27FC236}">
                <a16:creationId xmlns:a16="http://schemas.microsoft.com/office/drawing/2014/main" id="{89107291-A250-1F57-E1CB-26AA6252A470}"/>
              </a:ext>
            </a:extLst>
          </p:cNvPr>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3730722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A80FD-0C2F-D4D8-3DC8-FB1152C65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B5293-E34B-DDA8-A1AE-F57DB27F44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40B8BE-B6D7-F74B-9068-91D799353E30}"/>
              </a:ext>
            </a:extLst>
          </p:cNvPr>
          <p:cNvSpPr>
            <a:spLocks noGrp="1"/>
          </p:cNvSpPr>
          <p:nvPr>
            <p:ph type="body" idx="1"/>
          </p:nvPr>
        </p:nvSpPr>
        <p:spPr/>
        <p:txBody>
          <a:bodyPr/>
          <a:lstStyle/>
          <a:p>
            <a:r>
              <a:rPr lang="en-GB" dirty="0"/>
              <a:t>Overall, there was no evidence of HIV prevention efficacy. During the on-product follow-up period, there were 22 HIV acquisitions among the participants who received the </a:t>
            </a:r>
            <a:r>
              <a:rPr lang="en-GB" dirty="0" err="1"/>
              <a:t>bNAbs</a:t>
            </a:r>
            <a:r>
              <a:rPr lang="en-GB" dirty="0"/>
              <a:t> and 17 HIV acquisitions among placebo recipients. The Kaplan–Meier curves for both study arms overlap substantially. The incidence rate ratio was 1.29 and was not statistically significant. Overall, a total of 39 infections occurred in 1023 women with an incidence of 2.99 per 100 women years.</a:t>
            </a:r>
          </a:p>
        </p:txBody>
      </p:sp>
      <p:sp>
        <p:nvSpPr>
          <p:cNvPr id="4" name="Slide Number Placeholder 3">
            <a:extLst>
              <a:ext uri="{FF2B5EF4-FFF2-40B4-BE49-F238E27FC236}">
                <a16:creationId xmlns:a16="http://schemas.microsoft.com/office/drawing/2014/main" id="{FCC1170C-3E6C-1D94-FDF8-287E5A103AA8}"/>
              </a:ext>
            </a:extLst>
          </p:cNvPr>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355402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then looked at HIV incidence rates based on resistance to one or both of the antibodies. IC80 concentrations were assessed twice independently – 38 of the 39 samples were concordant. Participants with viruses resistant to both CAP256V2LS and VRC07-523LS (shown in red) had a higher number of HIV seroconversions, whereas those with viruses sensitive to one antibody (shown in orange) had a lower infection rate. When viruses were sensitive to both antibodies (shown in green), there were no infections. The Cochrane Armitage test for trend was statistically significant. It is important to note that that this analysis is based on very small numbers and must be interpreted with caution. </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comparing HIV seroconversions in the 2 groups, there is no evidence of early post-dose protection-when </a:t>
            </a:r>
            <a:r>
              <a:rPr lang="en-GB" dirty="0" err="1"/>
              <a:t>bnAb</a:t>
            </a:r>
            <a:r>
              <a:rPr lang="en-GB" dirty="0"/>
              <a:t> levels are higher &amp; CAP256 is able to neutralise viruses, as its neutralisation wanes after a few weeks. While the </a:t>
            </a:r>
            <a:r>
              <a:rPr lang="en-GB" dirty="0" err="1"/>
              <a:t>bnAb</a:t>
            </a:r>
            <a:r>
              <a:rPr lang="en-GB" dirty="0"/>
              <a:t> concentration data have not been shown here, it should be noted that mean concentrations of each </a:t>
            </a:r>
            <a:r>
              <a:rPr lang="en-GB" dirty="0" err="1"/>
              <a:t>bnAb</a:t>
            </a:r>
            <a:r>
              <a:rPr lang="en-GB" dirty="0"/>
              <a:t> were similar in </a:t>
            </a:r>
            <a:r>
              <a:rPr lang="en-GB" dirty="0" err="1"/>
              <a:t>seroconvertors</a:t>
            </a:r>
            <a:r>
              <a:rPr lang="en-GB" dirty="0"/>
              <a:t> &amp; women who remained uninfected suggesting that seroconversions are unlikely to have occurred due to suboptimal antibody concentrations. Also, antibody-dependent enhancement is unlikely as the additional HIV infections occur in only one interval in the </a:t>
            </a:r>
            <a:r>
              <a:rPr lang="en-GB" dirty="0" err="1"/>
              <a:t>bnAb</a:t>
            </a:r>
            <a:r>
              <a:rPr lang="en-GB" dirty="0"/>
              <a:t> group.</a:t>
            </a:r>
            <a:endParaRPr lang="en-Z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135076-7377-3F46-9151-20B9AD626C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149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study demonstrated that subcutaneous administration of fixed dose CAP256V2LS &amp; VRC07-523LS was safe &amp; well tolerated. HIV incidence rates were not significantly different in </a:t>
            </a:r>
            <a:r>
              <a:rPr lang="en-GB" dirty="0" err="1"/>
              <a:t>bnAb</a:t>
            </a:r>
            <a:r>
              <a:rPr lang="en-GB" dirty="0"/>
              <a:t> &amp; placebo recipients demonstrating no overall protection. However, there was a trend towards higher HIV protection in those with viruses sensitive to both </a:t>
            </a:r>
            <a:r>
              <a:rPr lang="en-GB" dirty="0" err="1"/>
              <a:t>bnAbs</a:t>
            </a:r>
            <a:r>
              <a:rPr lang="en-GB" dirty="0"/>
              <a:t> and to at least one </a:t>
            </a:r>
            <a:r>
              <a:rPr lang="en-GB" dirty="0" err="1"/>
              <a:t>bnAb</a:t>
            </a:r>
            <a:r>
              <a:rPr lang="en-GB" dirty="0"/>
              <a:t>, when compared to viruses resistant to both </a:t>
            </a:r>
            <a:r>
              <a:rPr lang="en-GB" dirty="0" err="1"/>
              <a:t>bnAbs</a:t>
            </a:r>
            <a:r>
              <a:rPr lang="en-GB" dirty="0"/>
              <a:t>. Sensitivity to </a:t>
            </a:r>
            <a:r>
              <a:rPr lang="en-GB" dirty="0" err="1"/>
              <a:t>bnAbs</a:t>
            </a:r>
            <a:r>
              <a:rPr lang="en-GB" dirty="0"/>
              <a:t> in contemporary circulating viruses will need to be factored into planning future trials of </a:t>
            </a:r>
            <a:r>
              <a:rPr lang="en-GB" dirty="0" err="1"/>
              <a:t>bnAbs</a:t>
            </a:r>
            <a:r>
              <a:rPr lang="en-GB" dirty="0"/>
              <a:t>.</a:t>
            </a:r>
            <a:endParaRPr lang="en-ZA" dirty="0"/>
          </a:p>
        </p:txBody>
      </p:sp>
      <p:sp>
        <p:nvSpPr>
          <p:cNvPr id="4" name="Slide Number Placeholder 3"/>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804530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2011, a potent </a:t>
            </a:r>
            <a:r>
              <a:rPr lang="en-GB" dirty="0" err="1"/>
              <a:t>bnAb</a:t>
            </a:r>
            <a:r>
              <a:rPr lang="en-GB" dirty="0"/>
              <a:t> was identified in the blood of a young woman who was the 256th participant to enrol in a CAPRISA acute infection study in 1994. This discovery initiated the Africa-led development of CAP256 involving a large collaboration of partners within Africa and across the globe. Importantly, it was a collaboration with the women and the communities involved in this study. The 22-year story of CAP256 - from clinical studies to laboratory research to develop CAP256 as a product which is then tested in the same community where participant CAP256 still lives, is a testament to the power of science, collaboration and community. What began with a single volunteer grew into a cross-continental collaboration, united by one shared goal—to end HIV. </a:t>
            </a:r>
            <a:endParaRPr lang="en-ZA" dirty="0"/>
          </a:p>
        </p:txBody>
      </p:sp>
      <p:sp>
        <p:nvSpPr>
          <p:cNvPr id="4" name="Slide Number Placeholder 3"/>
          <p:cNvSpPr>
            <a:spLocks noGrp="1"/>
          </p:cNvSpPr>
          <p:nvPr>
            <p:ph type="sldNum" sz="quarter" idx="5"/>
          </p:nvPr>
        </p:nvSpPr>
        <p:spPr/>
        <p:txBody>
          <a:bodyPr/>
          <a:lstStyle/>
          <a:p>
            <a:fld id="{1BE8DCDC-D13C-2549-BE6A-717E9EED41AD}" type="slidenum">
              <a:rPr lang="en-GB" smtClean="0"/>
              <a:t>12</a:t>
            </a:fld>
            <a:endParaRPr lang="en-GB"/>
          </a:p>
        </p:txBody>
      </p:sp>
    </p:spTree>
    <p:extLst>
      <p:ext uri="{BB962C8B-B14F-4D97-AF65-F5344CB8AC3E}">
        <p14:creationId xmlns:p14="http://schemas.microsoft.com/office/powerpoint/2010/main" val="399629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would like to acknowledge the study participants, the study team, Profs </a:t>
            </a:r>
            <a:r>
              <a:rPr lang="en-GB" dirty="0" err="1"/>
              <a:t>Quarraisha</a:t>
            </a:r>
            <a:r>
              <a:rPr lang="en-GB" dirty="0"/>
              <a:t> and Salim Abdool Karim,  as well as our many partners and collaborators. This 22 year journey was made possible by our funders - the European Union contributed about 1/3 of the funds, the US government’s National Institutes for Health contributed about 1/3 of the funds, and the South African government through the National Research Foundation and Medical Research Council contributed about 1/3 of the funds. Thank you to the IAS organizing committee for enabling us to present our findings. I thank you for your attention.</a:t>
            </a:r>
            <a:endParaRPr lang="en-ZA" dirty="0"/>
          </a:p>
        </p:txBody>
      </p:sp>
      <p:sp>
        <p:nvSpPr>
          <p:cNvPr id="4" name="Slide Number Placeholder 3"/>
          <p:cNvSpPr>
            <a:spLocks noGrp="1"/>
          </p:cNvSpPr>
          <p:nvPr>
            <p:ph type="sldNum" sz="quarter" idx="5"/>
          </p:nvPr>
        </p:nvSpPr>
        <p:spPr/>
        <p:txBody>
          <a:bodyPr/>
          <a:lstStyle/>
          <a:p>
            <a:fld id="{1BE8DCDC-D13C-2549-BE6A-717E9EED41AD}" type="slidenum">
              <a:rPr lang="en-GB" smtClean="0"/>
              <a:t>13</a:t>
            </a:fld>
            <a:endParaRPr lang="en-GB"/>
          </a:p>
        </p:txBody>
      </p:sp>
    </p:spTree>
    <p:extLst>
      <p:ext uri="{BB962C8B-B14F-4D97-AF65-F5344CB8AC3E}">
        <p14:creationId xmlns:p14="http://schemas.microsoft.com/office/powerpoint/2010/main" val="4161975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dirty="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374776"/>
            <a:ext cx="3060974" cy="1970937"/>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3388659" cy="3085274"/>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3511050" y="6415722"/>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
        <p:nvSpPr>
          <p:cNvPr id="3" name="Content Placeholder 2">
            <a:extLst>
              <a:ext uri="{FF2B5EF4-FFF2-40B4-BE49-F238E27FC236}">
                <a16:creationId xmlns:a16="http://schemas.microsoft.com/office/drawing/2014/main" id="{9471580B-474E-4FC4-4A1C-3703A61D19DD}"/>
              </a:ext>
            </a:extLst>
          </p:cNvPr>
          <p:cNvSpPr>
            <a:spLocks noGrp="1"/>
          </p:cNvSpPr>
          <p:nvPr>
            <p:ph sz="quarter" idx="10"/>
          </p:nvPr>
        </p:nvSpPr>
        <p:spPr>
          <a:xfrm>
            <a:off x="4914900" y="6575425"/>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1" y="2825750"/>
            <a:ext cx="3225800" cy="4032250"/>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9955308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952750"/>
            <a:ext cx="3124200" cy="3905250"/>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2028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94965" y="261017"/>
            <a:ext cx="9454117"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9"/>
          <a:srcRect/>
          <a:stretch/>
        </p:blipFill>
        <p:spPr>
          <a:xfrm>
            <a:off x="236214" y="248555"/>
            <a:ext cx="1987033" cy="1279435"/>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6" r:id="rId5"/>
    <p:sldLayoutId id="2147483707" r:id="rId6"/>
    <p:sldLayoutId id="2147483708" r:id="rId7"/>
    <p:sldLayoutId id="2147483709" r:id="rId8"/>
    <p:sldLayoutId id="2147483710" r:id="rId9"/>
    <p:sldLayoutId id="2147483711" r:id="rId10"/>
    <p:sldLayoutId id="2147483712" r:id="rId11"/>
    <p:sldLayoutId id="2147483714" r:id="rId12"/>
    <p:sldLayoutId id="2147483715" r:id="rId13"/>
    <p:sldLayoutId id="2147483716" r:id="rId14"/>
    <p:sldLayoutId id="2147483717" r:id="rId15"/>
    <p:sldLayoutId id="2147483718" r:id="rId16"/>
    <p:sldLayoutId id="2147483720" r:id="rId17"/>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340751"/>
      </p:ext>
    </p:extLst>
  </p:cSld>
  <p:clrMap bg1="lt1" tx1="dk1" bg2="lt2" tx2="dk2" accent1="accent1" accent2="accent2" accent3="accent3" accent4="accent4" accent5="accent5" accent6="accent6" hlink="hlink" folHlink="folHlink"/>
  <p:sldLayoutIdLst>
    <p:sldLayoutId id="2147483724"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3404122" y="1147502"/>
            <a:ext cx="8329074" cy="2776546"/>
          </a:xfrm>
        </p:spPr>
        <p:txBody>
          <a:bodyPr>
            <a:noAutofit/>
          </a:bodyPr>
          <a:lstStyle/>
          <a:p>
            <a:pPr>
              <a:lnSpc>
                <a:spcPct val="120000"/>
              </a:lnSpc>
            </a:pPr>
            <a:r>
              <a:rPr lang="en-GB" sz="3600" dirty="0"/>
              <a:t>CAPRISA 012C Phase 2 Trial:</a:t>
            </a:r>
            <a:br>
              <a:rPr lang="en-GB" sz="3600" dirty="0"/>
            </a:br>
            <a:r>
              <a:rPr lang="en-GB" sz="3600" dirty="0"/>
              <a:t>Assessing the safety &amp; efficacy of CAP256V2LS &amp; VRC07-523LS for HIV prevention</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3404122" y="511022"/>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800" b="1" dirty="0">
                <a:latin typeface="+mj-lt"/>
              </a:rPr>
              <a:t>Co-Chairs' Choice session</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3482845" y="4126730"/>
            <a:ext cx="8428578" cy="668496"/>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2200" dirty="0"/>
              <a:t>Dr Sharana Mahomed on behalf of the CAPRISA 012C Team</a:t>
            </a:r>
            <a:r>
              <a:rPr lang="en-GB" sz="2400" dirty="0"/>
              <a:t>                                     </a:t>
            </a:r>
            <a:r>
              <a:rPr lang="en-GB" sz="1600" dirty="0"/>
              <a:t>Centre for the AIDS Programme of Research in South Africa (CAPRISA)</a:t>
            </a:r>
          </a:p>
        </p:txBody>
      </p:sp>
      <p:sp>
        <p:nvSpPr>
          <p:cNvPr id="6" name="Rectangle 6">
            <a:extLst>
              <a:ext uri="{FF2B5EF4-FFF2-40B4-BE49-F238E27FC236}">
                <a16:creationId xmlns:a16="http://schemas.microsoft.com/office/drawing/2014/main" id="{3496AE91-CA3C-A10A-4760-6D6F510FAB50}"/>
              </a:ext>
            </a:extLst>
          </p:cNvPr>
          <p:cNvSpPr txBox="1">
            <a:spLocks noChangeArrowheads="1"/>
          </p:cNvSpPr>
          <p:nvPr/>
        </p:nvSpPr>
        <p:spPr bwMode="auto">
          <a:xfrm>
            <a:off x="3404122" y="5014715"/>
            <a:ext cx="8329074" cy="12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2800" b="1" kern="1200">
                <a:solidFill>
                  <a:schemeClr val="tx1"/>
                </a:solidFill>
                <a:latin typeface="Arial" pitchFamily="34" charset="0"/>
                <a:ea typeface="+mn-ea"/>
                <a:cs typeface="Arial" pitchFamily="34" charset="0"/>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Arial" pitchFamily="34" charset="0"/>
                <a:ea typeface="+mn-ea"/>
                <a:cs typeface="Arial" pitchFamily="34" charset="0"/>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Arial" pitchFamily="34" charset="0"/>
                <a:ea typeface="+mn-ea"/>
                <a:cs typeface="Arial" pitchFamily="34" charset="0"/>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Arial" pitchFamily="34" charset="0"/>
                <a:ea typeface="+mn-ea"/>
                <a:cs typeface="Arial" pitchFamily="34" charset="0"/>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base" latinLnBrk="0" hangingPunct="1">
              <a:lnSpc>
                <a:spcPct val="90000"/>
              </a:lnSpc>
              <a:spcBef>
                <a:spcPct val="20000"/>
              </a:spcBef>
              <a:spcAft>
                <a:spcPct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black"/>
                </a:solidFill>
                <a:effectLst/>
                <a:uLnTx/>
                <a:uFillTx/>
              </a:rPr>
              <a:t>CAPRISA 012C Team</a:t>
            </a:r>
            <a:r>
              <a:rPr lang="en-GB" sz="1400" b="0" dirty="0">
                <a:solidFill>
                  <a:prstClr val="black"/>
                </a:solidFill>
              </a:rPr>
              <a:t>: </a:t>
            </a:r>
            <a:r>
              <a:rPr lang="en-GB" sz="1400" b="0" i="1" dirty="0">
                <a:solidFill>
                  <a:prstClr val="black"/>
                </a:solidFill>
              </a:rPr>
              <a:t>Sharana Mahomed, Farzana Osman, Ishana Harkoo, Disebo Potloane, Izukanji T. Sikazwe, Ethel Kamuti, Nono Mkhize, Kevin Carlton, Nicole Doria-Rose, Lara Lewis, Derseree Archary, Tanuja N. Gengiah, Natasha Samsunder, Leila Mansoor, Nikita Devnarain, John Mascola, Richard A. </a:t>
            </a:r>
            <a:r>
              <a:rPr lang="en-GB" sz="1400" b="0" i="1" dirty="0" err="1">
                <a:solidFill>
                  <a:prstClr val="black"/>
                </a:solidFill>
              </a:rPr>
              <a:t>Koup</a:t>
            </a:r>
            <a:r>
              <a:rPr lang="en-GB" sz="1400" b="0" i="1" dirty="0">
                <a:solidFill>
                  <a:prstClr val="black"/>
                </a:solidFill>
              </a:rPr>
              <a:t>, Mike Castro, Sandeep </a:t>
            </a:r>
            <a:r>
              <a:rPr lang="en-GB" sz="1400" b="0" i="1" dirty="0" err="1">
                <a:solidFill>
                  <a:prstClr val="black"/>
                </a:solidFill>
              </a:rPr>
              <a:t>Narpala</a:t>
            </a:r>
            <a:r>
              <a:rPr lang="en-GB" sz="1400" b="0" i="1" dirty="0">
                <a:solidFill>
                  <a:prstClr val="black"/>
                </a:solidFill>
              </a:rPr>
              <a:t>, Leonid </a:t>
            </a:r>
            <a:r>
              <a:rPr lang="en-GB" sz="1400" b="0" i="1" dirty="0" err="1">
                <a:solidFill>
                  <a:prstClr val="black"/>
                </a:solidFill>
              </a:rPr>
              <a:t>Serebryannyy</a:t>
            </a:r>
            <a:r>
              <a:rPr lang="en-GB" sz="1400" b="0" i="1" dirty="0">
                <a:solidFill>
                  <a:prstClr val="black"/>
                </a:solidFill>
              </a:rPr>
              <a:t>, Bruno </a:t>
            </a:r>
            <a:r>
              <a:rPr lang="en-GB" sz="1400" b="0" i="1" dirty="0" err="1">
                <a:solidFill>
                  <a:prstClr val="black"/>
                </a:solidFill>
              </a:rPr>
              <a:t>Pozzetto</a:t>
            </a:r>
            <a:r>
              <a:rPr lang="en-GB" sz="1400" b="0" i="1" dirty="0">
                <a:solidFill>
                  <a:prstClr val="black"/>
                </a:solidFill>
              </a:rPr>
              <a:t>, Stephane Paul, Catherine Hankins, Melissa-Rose Abrahams, Lynn Morris, Carolyn Williamson, Penny Moore, Quarraisha Abdool Karim* &amp; Salim S. Abdool Karim*</a:t>
            </a:r>
            <a:endParaRPr kumimoji="0" lang="en-GB" sz="1400" b="0" i="1" u="none" strike="noStrike" kern="120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2">
            <a:extLst>
              <a:ext uri="{FF2B5EF4-FFF2-40B4-BE49-F238E27FC236}">
                <a16:creationId xmlns:a16="http://schemas.microsoft.com/office/drawing/2014/main" id="{4E5FFE6B-D131-D786-03AC-701185BB5B74}"/>
              </a:ext>
            </a:extLst>
          </p:cNvPr>
          <p:cNvSpPr>
            <a:spLocks noGrp="1"/>
          </p:cNvSpPr>
          <p:nvPr>
            <p:ph sz="quarter" idx="13"/>
          </p:nvPr>
        </p:nvSpPr>
        <p:spPr>
          <a:xfrm>
            <a:off x="3675341" y="1092863"/>
            <a:ext cx="7800076" cy="5162606"/>
          </a:xfrm>
        </p:spPr>
        <p:txBody>
          <a:bodyPr>
            <a:noAutofit/>
          </a:bodyPr>
          <a:lstStyle/>
          <a:p>
            <a:pPr>
              <a:spcBef>
                <a:spcPts val="600"/>
              </a:spcBef>
            </a:pPr>
            <a:r>
              <a:rPr lang="en-GB" sz="2000" noProof="0" dirty="0">
                <a:solidFill>
                  <a:schemeClr val="tx2"/>
                </a:solidFill>
                <a:latin typeface="Arial" panose="020B0604020202020204" pitchFamily="34" charset="0"/>
                <a:cs typeface="Arial" panose="020B0604020202020204" pitchFamily="34" charset="0"/>
              </a:rPr>
              <a:t>What is your main question?</a:t>
            </a:r>
            <a:endParaRPr lang="en-GB" sz="2000" dirty="0">
              <a:solidFill>
                <a:schemeClr val="tx2"/>
              </a:solidFill>
              <a:latin typeface="Arial" panose="020B0604020202020204" pitchFamily="34" charset="0"/>
              <a:cs typeface="Arial" panose="020B0604020202020204" pitchFamily="34" charset="0"/>
            </a:endParaRPr>
          </a:p>
          <a:p>
            <a:pPr>
              <a:spcBef>
                <a:spcPts val="600"/>
              </a:spcBef>
            </a:pPr>
            <a:r>
              <a:rPr lang="en-GB" sz="2000" dirty="0">
                <a:latin typeface="Arial" panose="020B0604020202020204" pitchFamily="34" charset="0"/>
                <a:cs typeface="Arial" panose="020B0604020202020204" pitchFamily="34" charset="0"/>
              </a:rPr>
              <a:t>Is the combination of VRC07 &amp; CAP256 - two broadly neutralising antibodies (</a:t>
            </a:r>
            <a:r>
              <a:rPr lang="en-GB" sz="2000" dirty="0" err="1">
                <a:latin typeface="Arial" panose="020B0604020202020204" pitchFamily="34" charset="0"/>
                <a:cs typeface="Arial" panose="020B0604020202020204" pitchFamily="34" charset="0"/>
              </a:rPr>
              <a:t>bnAbs</a:t>
            </a:r>
            <a:r>
              <a:rPr lang="en-GB" sz="2000" dirty="0">
                <a:latin typeface="Arial" panose="020B0604020202020204" pitchFamily="34" charset="0"/>
                <a:cs typeface="Arial" panose="020B0604020202020204" pitchFamily="34" charset="0"/>
              </a:rPr>
              <a:t>) - safe, and can it prevent HIV infection in women? </a:t>
            </a:r>
          </a:p>
          <a:p>
            <a:endParaRPr lang="en-GB" sz="400" dirty="0">
              <a:latin typeface="Arial" panose="020B0604020202020204" pitchFamily="34" charset="0"/>
              <a:cs typeface="Arial" panose="020B0604020202020204" pitchFamily="34" charset="0"/>
            </a:endParaRPr>
          </a:p>
          <a:p>
            <a:pPr>
              <a:spcBef>
                <a:spcPts val="600"/>
              </a:spcBef>
            </a:pPr>
            <a:r>
              <a:rPr lang="en-GB" sz="2000" noProof="0" dirty="0">
                <a:solidFill>
                  <a:schemeClr val="tx2"/>
                </a:solidFill>
                <a:latin typeface="Arial" panose="020B0604020202020204" pitchFamily="34" charset="0"/>
                <a:cs typeface="Arial" panose="020B0604020202020204" pitchFamily="34" charset="0"/>
              </a:rPr>
              <a:t>What did you find?</a:t>
            </a:r>
            <a:endParaRPr lang="en-GB" sz="2000" dirty="0">
              <a:solidFill>
                <a:schemeClr val="tx2"/>
              </a:solidFill>
              <a:latin typeface="Arial" panose="020B0604020202020204" pitchFamily="34" charset="0"/>
              <a:cs typeface="Arial" panose="020B0604020202020204" pitchFamily="34" charset="0"/>
            </a:endParaRPr>
          </a:p>
          <a:p>
            <a:pPr>
              <a:spcBef>
                <a:spcPts val="600"/>
              </a:spcBef>
            </a:pPr>
            <a:r>
              <a:rPr lang="en-GB" sz="2000" dirty="0">
                <a:latin typeface="Arial" panose="020B0604020202020204" pitchFamily="34" charset="0"/>
                <a:cs typeface="Arial" panose="020B0604020202020204" pitchFamily="34" charset="0"/>
              </a:rPr>
              <a:t>The antibodies were safe and well tolerated. Overall, this </a:t>
            </a:r>
            <a:r>
              <a:rPr lang="en-GB" sz="2000" dirty="0" err="1">
                <a:latin typeface="Arial" panose="020B0604020202020204" pitchFamily="34" charset="0"/>
                <a:cs typeface="Arial" panose="020B0604020202020204" pitchFamily="34" charset="0"/>
              </a:rPr>
              <a:t>bnAb</a:t>
            </a:r>
            <a:r>
              <a:rPr lang="en-GB" sz="2000" dirty="0">
                <a:latin typeface="Arial" panose="020B0604020202020204" pitchFamily="34" charset="0"/>
                <a:cs typeface="Arial" panose="020B0604020202020204" pitchFamily="34" charset="0"/>
              </a:rPr>
              <a:t> combination did not reduce HIV infection compared to placebo. However, in a pre-specified analysis based on whether the viruses were sensitive to each of the antibodies, there was an indication that the antibodies helped protect against infection.</a:t>
            </a:r>
          </a:p>
          <a:p>
            <a:endParaRPr lang="en-GB" sz="400" dirty="0">
              <a:latin typeface="Arial" panose="020B0604020202020204" pitchFamily="34" charset="0"/>
              <a:cs typeface="Arial" panose="020B0604020202020204" pitchFamily="34" charset="0"/>
            </a:endParaRPr>
          </a:p>
          <a:p>
            <a:pPr>
              <a:spcBef>
                <a:spcPts val="600"/>
              </a:spcBef>
            </a:pPr>
            <a:r>
              <a:rPr lang="en-GB" sz="2000" noProof="0" dirty="0">
                <a:solidFill>
                  <a:schemeClr val="tx2"/>
                </a:solidFill>
                <a:latin typeface="Arial" panose="020B0604020202020204" pitchFamily="34" charset="0"/>
                <a:cs typeface="Arial" panose="020B0604020202020204" pitchFamily="34" charset="0"/>
              </a:rPr>
              <a:t>Why is it important?</a:t>
            </a:r>
          </a:p>
          <a:p>
            <a:pPr>
              <a:spcBef>
                <a:spcPts val="600"/>
              </a:spcBef>
            </a:pPr>
            <a:r>
              <a:rPr lang="en-GB" sz="2000" dirty="0">
                <a:latin typeface="Arial" panose="020B0604020202020204" pitchFamily="34" charset="0"/>
                <a:cs typeface="Arial" panose="020B0604020202020204" pitchFamily="34" charset="0"/>
              </a:rPr>
              <a:t>While the study does not lead to a new prevention product, it advances our understanding of antibody combinations that may protect against prevailing HIV strains. </a:t>
            </a:r>
            <a:endParaRPr lang="en-GB" sz="2000" dirty="0">
              <a:solidFill>
                <a:schemeClr val="tx2"/>
              </a:solidFill>
              <a:latin typeface="Arial" panose="020B0604020202020204" pitchFamily="34" charset="0"/>
              <a:cs typeface="Arial" panose="020B0604020202020204" pitchFamily="34" charset="0"/>
            </a:endParaRPr>
          </a:p>
        </p:txBody>
      </p:sp>
      <p:sp>
        <p:nvSpPr>
          <p:cNvPr id="16" name="Title 11">
            <a:extLst>
              <a:ext uri="{FF2B5EF4-FFF2-40B4-BE49-F238E27FC236}">
                <a16:creationId xmlns:a16="http://schemas.microsoft.com/office/drawing/2014/main" id="{D8B8B53B-6312-1D9A-37B0-FF76CC23E61D}"/>
              </a:ext>
            </a:extLst>
          </p:cNvPr>
          <p:cNvSpPr>
            <a:spLocks noGrp="1"/>
          </p:cNvSpPr>
          <p:nvPr>
            <p:ph type="title"/>
          </p:nvPr>
        </p:nvSpPr>
        <p:spPr>
          <a:xfrm>
            <a:off x="3409495" y="39459"/>
            <a:ext cx="8407177" cy="854075"/>
          </a:xfrm>
        </p:spPr>
        <p:txBody>
          <a:bodyPr>
            <a:normAutofit/>
          </a:bodyPr>
          <a:lstStyle/>
          <a:p>
            <a:r>
              <a:rPr lang="en-GB" dirty="0"/>
              <a:t>Summary for Community</a:t>
            </a:r>
          </a:p>
        </p:txBody>
      </p:sp>
    </p:spTree>
    <p:extLst>
      <p:ext uri="{BB962C8B-B14F-4D97-AF65-F5344CB8AC3E}">
        <p14:creationId xmlns:p14="http://schemas.microsoft.com/office/powerpoint/2010/main" val="717229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18C178-D122-8D5D-38F3-B24C24C9E64A}"/>
              </a:ext>
            </a:extLst>
          </p:cNvPr>
          <p:cNvSpPr>
            <a:spLocks noGrp="1"/>
          </p:cNvSpPr>
          <p:nvPr>
            <p:ph type="title"/>
          </p:nvPr>
        </p:nvSpPr>
        <p:spPr>
          <a:xfrm>
            <a:off x="2633580" y="280687"/>
            <a:ext cx="7632700" cy="836913"/>
          </a:xfrm>
        </p:spPr>
        <p:txBody>
          <a:bodyPr/>
          <a:lstStyle/>
          <a:p>
            <a:r>
              <a:rPr lang="en-ZA" sz="4000" dirty="0"/>
              <a:t>Rationale</a:t>
            </a:r>
            <a:endParaRPr lang="en-ZA" dirty="0"/>
          </a:p>
        </p:txBody>
      </p:sp>
      <p:sp>
        <p:nvSpPr>
          <p:cNvPr id="4" name="Text Placeholder 3">
            <a:extLst>
              <a:ext uri="{FF2B5EF4-FFF2-40B4-BE49-F238E27FC236}">
                <a16:creationId xmlns:a16="http://schemas.microsoft.com/office/drawing/2014/main" id="{AF9D49BA-23D6-31DF-BFB9-91800613DC23}"/>
              </a:ext>
            </a:extLst>
          </p:cNvPr>
          <p:cNvSpPr>
            <a:spLocks noGrp="1"/>
          </p:cNvSpPr>
          <p:nvPr>
            <p:ph type="body" sz="quarter" idx="17"/>
          </p:nvPr>
        </p:nvSpPr>
        <p:spPr>
          <a:xfrm>
            <a:off x="787867" y="1682505"/>
            <a:ext cx="10172826" cy="4495544"/>
          </a:xfrm>
        </p:spPr>
        <p:txBody>
          <a:bodyPr>
            <a:noAutofit/>
          </a:bodyPr>
          <a:lstStyle/>
          <a:p>
            <a:pPr marL="342900" indent="-342900">
              <a:buFont typeface="Arial" panose="020B0604020202020204" pitchFamily="34" charset="0"/>
              <a:buChar char="•"/>
            </a:pPr>
            <a:r>
              <a:rPr lang="en-GB" sz="2200" b="1" dirty="0">
                <a:latin typeface="Arial" panose="020B0604020202020204" pitchFamily="34" charset="0"/>
                <a:cs typeface="Arial" panose="020B0604020202020204" pitchFamily="34" charset="0"/>
              </a:rPr>
              <a:t>Young women in Africa still have high HIV incidence rates, despite daily oral </a:t>
            </a:r>
            <a:r>
              <a:rPr lang="en-GB" sz="2200" b="1" dirty="0" err="1">
                <a:latin typeface="Arial" panose="020B0604020202020204" pitchFamily="34" charset="0"/>
                <a:cs typeface="Arial" panose="020B0604020202020204" pitchFamily="34" charset="0"/>
              </a:rPr>
              <a:t>PrEP</a:t>
            </a:r>
            <a:r>
              <a:rPr lang="en-GB" sz="2200" b="1" dirty="0">
                <a:latin typeface="Arial" panose="020B0604020202020204" pitchFamily="34" charset="0"/>
                <a:cs typeface="Arial" panose="020B0604020202020204" pitchFamily="34" charset="0"/>
              </a:rPr>
              <a:t> – highlighting the need for long-acting </a:t>
            </a:r>
            <a:r>
              <a:rPr lang="en-GB" sz="2200" b="1" dirty="0" err="1">
                <a:latin typeface="Arial" panose="020B0604020202020204" pitchFamily="34" charset="0"/>
                <a:cs typeface="Arial" panose="020B0604020202020204" pitchFamily="34" charset="0"/>
              </a:rPr>
              <a:t>PrEP</a:t>
            </a:r>
            <a:r>
              <a:rPr lang="en-GB" sz="2200" b="1" dirty="0">
                <a:latin typeface="Arial" panose="020B0604020202020204" pitchFamily="34" charset="0"/>
                <a:cs typeface="Arial" panose="020B0604020202020204" pitchFamily="34" charset="0"/>
              </a:rPr>
              <a:t> formulations</a:t>
            </a:r>
          </a:p>
          <a:p>
            <a:pPr marL="342900" indent="-342900">
              <a:buFont typeface="Arial" panose="020B0604020202020204" pitchFamily="34" charset="0"/>
              <a:buChar char="•"/>
            </a:pPr>
            <a:r>
              <a:rPr lang="en-GB" sz="2200" b="1" dirty="0">
                <a:latin typeface="Arial" panose="020B0604020202020204" pitchFamily="34" charset="0"/>
                <a:cs typeface="Arial" panose="020B0604020202020204" pitchFamily="34" charset="0"/>
              </a:rPr>
              <a:t>The AMP trial of VRC01, a single broadly neutralising antibody (</a:t>
            </a:r>
            <a:r>
              <a:rPr lang="en-GB" sz="2200" b="1" dirty="0" err="1">
                <a:latin typeface="Arial" panose="020B0604020202020204" pitchFamily="34" charset="0"/>
                <a:cs typeface="Arial" panose="020B0604020202020204" pitchFamily="34" charset="0"/>
              </a:rPr>
              <a:t>bnAb</a:t>
            </a:r>
            <a:r>
              <a:rPr lang="en-GB" sz="2200" b="1" dirty="0">
                <a:latin typeface="Arial" panose="020B0604020202020204" pitchFamily="34" charset="0"/>
                <a:cs typeface="Arial" panose="020B0604020202020204" pitchFamily="34" charset="0"/>
              </a:rPr>
              <a:t>), indicated initial promise for this approach for HIV prevention</a:t>
            </a:r>
            <a:endParaRPr lang="en-ZA" sz="2200" b="1" dirty="0">
              <a:latin typeface="Arial" panose="020B0604020202020204" pitchFamily="34" charset="0"/>
              <a:cs typeface="Arial" panose="020B0604020202020204" pitchFamily="34" charset="0"/>
            </a:endParaRPr>
          </a:p>
          <a:p>
            <a:endParaRPr lang="en-ZA" sz="2200" b="1" dirty="0">
              <a:latin typeface="Arial" panose="020B0604020202020204" pitchFamily="34" charset="0"/>
              <a:cs typeface="Arial" panose="020B0604020202020204" pitchFamily="34" charset="0"/>
            </a:endParaRPr>
          </a:p>
        </p:txBody>
      </p:sp>
      <p:sp>
        <p:nvSpPr>
          <p:cNvPr id="2" name="Text Placeholder 3">
            <a:extLst>
              <a:ext uri="{FF2B5EF4-FFF2-40B4-BE49-F238E27FC236}">
                <a16:creationId xmlns:a16="http://schemas.microsoft.com/office/drawing/2014/main" id="{D5ABC5D4-F200-DC5B-434E-1AAF7608AFC4}"/>
              </a:ext>
            </a:extLst>
          </p:cNvPr>
          <p:cNvSpPr txBox="1">
            <a:spLocks/>
          </p:cNvSpPr>
          <p:nvPr/>
        </p:nvSpPr>
        <p:spPr>
          <a:xfrm>
            <a:off x="787867" y="3441112"/>
            <a:ext cx="5037647" cy="2597150"/>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ZA" sz="2200" b="1" dirty="0">
                <a:latin typeface="Arial" panose="020B0604020202020204" pitchFamily="34" charset="0"/>
                <a:cs typeface="Arial" panose="020B0604020202020204" pitchFamily="34" charset="0"/>
              </a:rPr>
              <a:t>A lab analysis of a panel of 208 diverse viruses showed that a combination of a CD4 binding site (VRC07) and V2 loop (CAP256) antibodies provided a good combination of breadth and potency against HIV infection</a:t>
            </a:r>
          </a:p>
        </p:txBody>
      </p:sp>
      <p:pic>
        <p:nvPicPr>
          <p:cNvPr id="6" name="Picture 5">
            <a:extLst>
              <a:ext uri="{FF2B5EF4-FFF2-40B4-BE49-F238E27FC236}">
                <a16:creationId xmlns:a16="http://schemas.microsoft.com/office/drawing/2014/main" id="{CB36BF71-EA23-DDF7-BD44-DCA8A9F066D1}"/>
              </a:ext>
            </a:extLst>
          </p:cNvPr>
          <p:cNvPicPr>
            <a:picLocks noChangeAspect="1"/>
          </p:cNvPicPr>
          <p:nvPr/>
        </p:nvPicPr>
        <p:blipFill>
          <a:blip r:embed="rId3"/>
          <a:stretch>
            <a:fillRect/>
          </a:stretch>
        </p:blipFill>
        <p:spPr>
          <a:xfrm>
            <a:off x="9001762" y="3408913"/>
            <a:ext cx="2901119" cy="3135458"/>
          </a:xfrm>
          <a:prstGeom prst="rect">
            <a:avLst/>
          </a:prstGeom>
        </p:spPr>
      </p:pic>
      <p:pic>
        <p:nvPicPr>
          <p:cNvPr id="8" name="Picture 7">
            <a:extLst>
              <a:ext uri="{FF2B5EF4-FFF2-40B4-BE49-F238E27FC236}">
                <a16:creationId xmlns:a16="http://schemas.microsoft.com/office/drawing/2014/main" id="{0B420C3A-9B08-0948-CA7D-B2FC6F2068D6}"/>
              </a:ext>
            </a:extLst>
          </p:cNvPr>
          <p:cNvPicPr>
            <a:picLocks noChangeAspect="1"/>
          </p:cNvPicPr>
          <p:nvPr/>
        </p:nvPicPr>
        <p:blipFill>
          <a:blip r:embed="rId4"/>
          <a:stretch>
            <a:fillRect/>
          </a:stretch>
        </p:blipFill>
        <p:spPr>
          <a:xfrm>
            <a:off x="5918637" y="3408913"/>
            <a:ext cx="3177639" cy="3135458"/>
          </a:xfrm>
          <a:prstGeom prst="rect">
            <a:avLst/>
          </a:prstGeom>
        </p:spPr>
      </p:pic>
      <p:sp>
        <p:nvSpPr>
          <p:cNvPr id="10" name="TextBox 9">
            <a:extLst>
              <a:ext uri="{FF2B5EF4-FFF2-40B4-BE49-F238E27FC236}">
                <a16:creationId xmlns:a16="http://schemas.microsoft.com/office/drawing/2014/main" id="{55746739-696E-0927-F7E5-3C364078010B}"/>
              </a:ext>
            </a:extLst>
          </p:cNvPr>
          <p:cNvSpPr txBox="1">
            <a:spLocks noChangeArrowheads="1"/>
          </p:cNvSpPr>
          <p:nvPr/>
        </p:nvSpPr>
        <p:spPr bwMode="auto">
          <a:xfrm>
            <a:off x="1037374" y="6084210"/>
            <a:ext cx="33469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Source</a:t>
            </a:r>
            <a:r>
              <a:rPr kumimoji="0" lang="en-US" alt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Wagh</a:t>
            </a:r>
            <a:r>
              <a:rPr kumimoji="0" lang="en-US" alt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a:t>
            </a:r>
            <a:r>
              <a:rPr kumimoji="0" lang="en-US" altLang="en-US" sz="1200" b="0" i="1"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PLoS</a:t>
            </a:r>
            <a:r>
              <a:rPr kumimoji="0" lang="en-US" alt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Pathogens 2016</a:t>
            </a:r>
          </a:p>
        </p:txBody>
      </p:sp>
    </p:spTree>
    <p:extLst>
      <p:ext uri="{BB962C8B-B14F-4D97-AF65-F5344CB8AC3E}">
        <p14:creationId xmlns:p14="http://schemas.microsoft.com/office/powerpoint/2010/main" val="3800822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45BE6-96A8-0A36-A2E8-672442C7B4A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1ECF548-A4B2-5345-58D1-043BA6FBB221}"/>
              </a:ext>
            </a:extLst>
          </p:cNvPr>
          <p:cNvGraphicFramePr>
            <a:graphicFrameLocks noGrp="1"/>
          </p:cNvGraphicFramePr>
          <p:nvPr>
            <p:extLst>
              <p:ext uri="{D42A27DB-BD31-4B8C-83A1-F6EECF244321}">
                <p14:modId xmlns:p14="http://schemas.microsoft.com/office/powerpoint/2010/main" val="374816711"/>
              </p:ext>
            </p:extLst>
          </p:nvPr>
        </p:nvGraphicFramePr>
        <p:xfrm>
          <a:off x="489278" y="1454150"/>
          <a:ext cx="11209027" cy="4874792"/>
        </p:xfrm>
        <a:graphic>
          <a:graphicData uri="http://schemas.openxmlformats.org/drawingml/2006/table">
            <a:tbl>
              <a:tblPr firstRow="1" firstCol="1" bandRow="1">
                <a:tableStyleId>{5C22544A-7EE6-4342-B048-85BDC9FD1C3A}</a:tableStyleId>
              </a:tblPr>
              <a:tblGrid>
                <a:gridCol w="2293839">
                  <a:extLst>
                    <a:ext uri="{9D8B030D-6E8A-4147-A177-3AD203B41FA5}">
                      <a16:colId xmlns:a16="http://schemas.microsoft.com/office/drawing/2014/main" val="20000"/>
                    </a:ext>
                  </a:extLst>
                </a:gridCol>
                <a:gridCol w="8915188">
                  <a:extLst>
                    <a:ext uri="{9D8B030D-6E8A-4147-A177-3AD203B41FA5}">
                      <a16:colId xmlns:a16="http://schemas.microsoft.com/office/drawing/2014/main" val="20001"/>
                    </a:ext>
                  </a:extLst>
                </a:gridCol>
              </a:tblGrid>
              <a:tr h="813372">
                <a:tc>
                  <a:txBody>
                    <a:bodyPr/>
                    <a:lstStyle/>
                    <a:p>
                      <a:pPr algn="l">
                        <a:lnSpc>
                          <a:spcPct val="100000"/>
                        </a:lnSpc>
                      </a:pPr>
                      <a:r>
                        <a:rPr lang="en-ZA" sz="2000" spc="-15" dirty="0">
                          <a:solidFill>
                            <a:schemeClr val="tx1"/>
                          </a:solidFill>
                          <a:effectLst/>
                          <a:latin typeface="Arial" panose="020B0604020202020204" pitchFamily="34" charset="0"/>
                          <a:cs typeface="Arial" panose="020B0604020202020204" pitchFamily="34" charset="0"/>
                        </a:rPr>
                        <a:t>Purpose</a:t>
                      </a:r>
                      <a:endParaRPr lang="en-ZA" sz="2000" dirty="0">
                        <a:solidFill>
                          <a:schemeClr val="tx1"/>
                        </a:solidFill>
                        <a:effectLst/>
                        <a:latin typeface="Arial" panose="020B0604020202020204" pitchFamily="34" charset="0"/>
                        <a:cs typeface="Arial" panose="020B0604020202020204" pitchFamily="34" charset="0"/>
                      </a:endParaRPr>
                    </a:p>
                  </a:txBody>
                  <a:tcPr marL="28022" marR="28022" marT="0" marB="0" anchor="ctr">
                    <a:solidFill>
                      <a:schemeClr val="bg1">
                        <a:lumMod val="85000"/>
                      </a:schemeClr>
                    </a:solidFill>
                  </a:tcPr>
                </a:tc>
                <a:tc>
                  <a:txBody>
                    <a:bodyPr/>
                    <a:lstStyle/>
                    <a:p>
                      <a:pPr algn="l">
                        <a:lnSpc>
                          <a:spcPct val="110000"/>
                        </a:lnSpc>
                        <a:spcAft>
                          <a:spcPts val="0"/>
                        </a:spcAft>
                      </a:pPr>
                      <a:r>
                        <a:rPr lang="en-ZA" sz="1900" b="0" dirty="0">
                          <a:solidFill>
                            <a:srgbClr val="000000"/>
                          </a:solidFill>
                          <a:effectLst/>
                          <a:latin typeface="Arial" panose="020B0604020202020204" pitchFamily="34" charset="0"/>
                          <a:cs typeface="Arial" panose="020B0604020202020204" pitchFamily="34" charset="0"/>
                        </a:rPr>
                        <a:t>To evaluate the safety, PK and efficacy of CAP256V2LS + VRC07-523LS SC in women at risk</a:t>
                      </a:r>
                    </a:p>
                  </a:txBody>
                  <a:tcPr marL="28022" marR="28022" marT="0" marB="0" anchor="ctr">
                    <a:solidFill>
                      <a:schemeClr val="bg1">
                        <a:lumMod val="85000"/>
                      </a:schemeClr>
                    </a:solidFill>
                  </a:tcPr>
                </a:tc>
                <a:extLst>
                  <a:ext uri="{0D108BD9-81ED-4DB2-BD59-A6C34878D82A}">
                    <a16:rowId xmlns:a16="http://schemas.microsoft.com/office/drawing/2014/main" val="10000"/>
                  </a:ext>
                </a:extLst>
              </a:tr>
              <a:tr h="1108459">
                <a:tc>
                  <a:txBody>
                    <a:bodyPr/>
                    <a:lstStyle/>
                    <a:p>
                      <a:pPr algn="l">
                        <a:lnSpc>
                          <a:spcPct val="100000"/>
                        </a:lnSpc>
                      </a:pPr>
                      <a:r>
                        <a:rPr lang="en-ZA" sz="2000" spc="-15" dirty="0">
                          <a:solidFill>
                            <a:schemeClr val="tx1"/>
                          </a:solidFill>
                          <a:effectLst/>
                          <a:latin typeface="Arial" panose="020B0604020202020204" pitchFamily="34" charset="0"/>
                          <a:cs typeface="Arial" panose="020B0604020202020204" pitchFamily="34" charset="0"/>
                        </a:rPr>
                        <a:t>Study design</a:t>
                      </a:r>
                      <a:endParaRPr lang="en-ZA" sz="2000" dirty="0">
                        <a:solidFill>
                          <a:schemeClr val="tx1"/>
                        </a:solidFill>
                        <a:effectLst/>
                        <a:latin typeface="Arial" panose="020B0604020202020204" pitchFamily="34" charset="0"/>
                        <a:cs typeface="Arial" panose="020B0604020202020204" pitchFamily="34" charset="0"/>
                      </a:endParaRPr>
                    </a:p>
                  </a:txBody>
                  <a:tcPr marL="28022" marR="28022" marT="0" marB="0" anchor="ctr">
                    <a:noFill/>
                  </a:tcPr>
                </a:tc>
                <a:tc>
                  <a:txBody>
                    <a:bodyPr/>
                    <a:lstStyle/>
                    <a:p>
                      <a:pPr algn="l">
                        <a:lnSpc>
                          <a:spcPct val="110000"/>
                        </a:lnSpc>
                        <a:spcAft>
                          <a:spcPts val="0"/>
                        </a:spcAft>
                      </a:pPr>
                      <a:r>
                        <a:rPr lang="en-ZA" sz="1900" b="0" dirty="0">
                          <a:solidFill>
                            <a:srgbClr val="000000"/>
                          </a:solidFill>
                          <a:effectLst/>
                          <a:latin typeface="Arial" panose="020B0604020202020204" pitchFamily="34" charset="0"/>
                          <a:cs typeface="Arial" panose="020B0604020202020204" pitchFamily="34" charset="0"/>
                        </a:rPr>
                        <a:t>Phase II expanded safety and efficacy study of </a:t>
                      </a:r>
                      <a:r>
                        <a:rPr lang="en-GB" sz="19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6-monthly fixed doses of: </a:t>
                      </a:r>
                    </a:p>
                    <a:p>
                      <a:pPr marL="342900" indent="-342900" algn="l">
                        <a:lnSpc>
                          <a:spcPct val="110000"/>
                        </a:lnSpc>
                        <a:spcAft>
                          <a:spcPts val="0"/>
                        </a:spcAft>
                        <a:buFont typeface="Arial" panose="020B0604020202020204" pitchFamily="34" charset="0"/>
                        <a:buChar char="•"/>
                      </a:pPr>
                      <a:r>
                        <a:rPr lang="en-GB" sz="19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1.2 g loading dose followed by 600mg CAP256V2LS and </a:t>
                      </a:r>
                    </a:p>
                    <a:p>
                      <a:pPr marL="342900" indent="-342900" algn="l">
                        <a:lnSpc>
                          <a:spcPct val="110000"/>
                        </a:lnSpc>
                        <a:spcAft>
                          <a:spcPts val="0"/>
                        </a:spcAft>
                        <a:buFont typeface="Arial" panose="020B0604020202020204" pitchFamily="34" charset="0"/>
                        <a:buChar char="•"/>
                      </a:pPr>
                      <a:r>
                        <a:rPr lang="en-GB" sz="19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1.2 g VRC07-523LS, administered as subcutaneous (SC) infusions</a:t>
                      </a:r>
                    </a:p>
                  </a:txBody>
                  <a:tcPr marL="28022" marR="28022" marT="0" marB="0" anchor="ctr">
                    <a:noFill/>
                  </a:tcPr>
                </a:tc>
                <a:extLst>
                  <a:ext uri="{0D108BD9-81ED-4DB2-BD59-A6C34878D82A}">
                    <a16:rowId xmlns:a16="http://schemas.microsoft.com/office/drawing/2014/main" val="10001"/>
                  </a:ext>
                </a:extLst>
              </a:tr>
              <a:tr h="539326">
                <a:tc>
                  <a:txBody>
                    <a:bodyPr/>
                    <a:lstStyle/>
                    <a:p>
                      <a:pPr algn="l">
                        <a:lnSpc>
                          <a:spcPct val="100000"/>
                        </a:lnSpc>
                      </a:pPr>
                      <a:r>
                        <a:rPr lang="en-ZA" sz="2000" spc="-15" dirty="0">
                          <a:solidFill>
                            <a:schemeClr val="tx1"/>
                          </a:solidFill>
                          <a:effectLst/>
                          <a:latin typeface="Arial" panose="020B0604020202020204" pitchFamily="34" charset="0"/>
                          <a:cs typeface="Arial" panose="020B0604020202020204" pitchFamily="34" charset="0"/>
                        </a:rPr>
                        <a:t>Study participants</a:t>
                      </a:r>
                      <a:endParaRPr lang="en-ZA" sz="2000" dirty="0">
                        <a:solidFill>
                          <a:schemeClr val="tx1"/>
                        </a:solidFill>
                        <a:effectLst/>
                        <a:latin typeface="Arial" panose="020B0604020202020204" pitchFamily="34" charset="0"/>
                        <a:cs typeface="Arial" panose="020B0604020202020204" pitchFamily="34" charset="0"/>
                      </a:endParaRPr>
                    </a:p>
                  </a:txBody>
                  <a:tcPr marL="28022" marR="28022" marT="0" marB="0" anchor="ctr">
                    <a:solidFill>
                      <a:schemeClr val="bg1">
                        <a:lumMod val="85000"/>
                      </a:schemeClr>
                    </a:solidFill>
                  </a:tcPr>
                </a:tc>
                <a:tc>
                  <a:txBody>
                    <a:bodyPr/>
                    <a:lstStyle/>
                    <a:p>
                      <a:pPr algn="l">
                        <a:lnSpc>
                          <a:spcPct val="110000"/>
                        </a:lnSpc>
                        <a:spcAft>
                          <a:spcPts val="0"/>
                        </a:spcAft>
                      </a:pPr>
                      <a:r>
                        <a:rPr lang="en-ZA" sz="1900" dirty="0">
                          <a:solidFill>
                            <a:srgbClr val="000000"/>
                          </a:solidFill>
                          <a:effectLst/>
                          <a:latin typeface="Arial" panose="020B0604020202020204" pitchFamily="34" charset="0"/>
                          <a:cs typeface="Arial" panose="020B0604020202020204" pitchFamily="34" charset="0"/>
                        </a:rPr>
                        <a:t>Eligible women without HIV (N=1023) women aged 18 to 35 years</a:t>
                      </a:r>
                      <a:endParaRPr kumimoji="0" lang="en-ZA" sz="19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8022" marR="28022" marT="0" marB="0" anchor="ctr">
                    <a:solidFill>
                      <a:schemeClr val="bg1">
                        <a:lumMod val="85000"/>
                      </a:schemeClr>
                    </a:solidFill>
                  </a:tcPr>
                </a:tc>
                <a:extLst>
                  <a:ext uri="{0D108BD9-81ED-4DB2-BD59-A6C34878D82A}">
                    <a16:rowId xmlns:a16="http://schemas.microsoft.com/office/drawing/2014/main" val="10002"/>
                  </a:ext>
                </a:extLst>
              </a:tr>
              <a:tr h="718875">
                <a:tc>
                  <a:txBody>
                    <a:bodyPr/>
                    <a:lstStyle/>
                    <a:p>
                      <a:pPr algn="l">
                        <a:lnSpc>
                          <a:spcPct val="100000"/>
                        </a:lnSpc>
                      </a:pPr>
                      <a:r>
                        <a:rPr lang="en-ZA" sz="2000" spc="-15" dirty="0">
                          <a:solidFill>
                            <a:schemeClr val="tx1"/>
                          </a:solidFill>
                          <a:effectLst/>
                          <a:latin typeface="Arial" panose="020B0604020202020204" pitchFamily="34" charset="0"/>
                          <a:cs typeface="Arial" panose="020B0604020202020204" pitchFamily="34" charset="0"/>
                        </a:rPr>
                        <a:t>Study sites</a:t>
                      </a:r>
                      <a:endParaRPr lang="en-ZA" sz="2000" dirty="0">
                        <a:solidFill>
                          <a:schemeClr val="tx1"/>
                        </a:solidFill>
                        <a:effectLst/>
                        <a:latin typeface="Arial" panose="020B0604020202020204" pitchFamily="34" charset="0"/>
                        <a:cs typeface="Arial" panose="020B0604020202020204" pitchFamily="34" charset="0"/>
                      </a:endParaRPr>
                    </a:p>
                  </a:txBody>
                  <a:tcPr marL="28022" marR="28022" marT="0" marB="0" anchor="ctr">
                    <a:noFill/>
                  </a:tcPr>
                </a:tc>
                <a:tc>
                  <a:txBody>
                    <a:bodyPr/>
                    <a:lstStyle/>
                    <a:p>
                      <a:pPr algn="l">
                        <a:lnSpc>
                          <a:spcPct val="110000"/>
                        </a:lnSpc>
                        <a:spcAft>
                          <a:spcPts val="0"/>
                        </a:spcAft>
                      </a:pPr>
                      <a:r>
                        <a:rPr lang="en-ZA" sz="1900" spc="-15" dirty="0">
                          <a:solidFill>
                            <a:srgbClr val="000000"/>
                          </a:solidFill>
                          <a:effectLst/>
                          <a:latin typeface="Arial" panose="020B0604020202020204" pitchFamily="34" charset="0"/>
                          <a:cs typeface="Arial" panose="020B0604020202020204" pitchFamily="34" charset="0"/>
                        </a:rPr>
                        <a:t>South Africa: CAPRISA </a:t>
                      </a:r>
                      <a:r>
                        <a:rPr lang="en-US" sz="1900" kern="1200" spc="-15" dirty="0">
                          <a:solidFill>
                            <a:srgbClr val="000000"/>
                          </a:solidFill>
                          <a:effectLst/>
                          <a:latin typeface="Arial" panose="020B0604020202020204" pitchFamily="34" charset="0"/>
                          <a:ea typeface="+mn-ea"/>
                          <a:cs typeface="Arial" panose="020B0604020202020204" pitchFamily="34" charset="0"/>
                        </a:rPr>
                        <a:t>eThekwini urban clinic </a:t>
                      </a:r>
                      <a:r>
                        <a:rPr lang="en-ZA" sz="1900" kern="1200" spc="-15" dirty="0">
                          <a:solidFill>
                            <a:srgbClr val="000000"/>
                          </a:solidFill>
                          <a:effectLst/>
                          <a:latin typeface="Arial" panose="020B0604020202020204" pitchFamily="34" charset="0"/>
                          <a:ea typeface="+mn-ea"/>
                          <a:cs typeface="Arial" panose="020B0604020202020204" pitchFamily="34" charset="0"/>
                        </a:rPr>
                        <a:t>&amp;</a:t>
                      </a:r>
                      <a:r>
                        <a:rPr lang="en-ZA" sz="1900" spc="-15" dirty="0">
                          <a:solidFill>
                            <a:srgbClr val="000000"/>
                          </a:solidFill>
                          <a:effectLst/>
                          <a:latin typeface="Arial" panose="020B0604020202020204" pitchFamily="34" charset="0"/>
                          <a:cs typeface="Arial" panose="020B0604020202020204" pitchFamily="34" charset="0"/>
                        </a:rPr>
                        <a:t> </a:t>
                      </a:r>
                      <a:r>
                        <a:rPr lang="en-ZA" sz="1900" spc="-15" dirty="0" err="1">
                          <a:solidFill>
                            <a:srgbClr val="000000"/>
                          </a:solidFill>
                          <a:effectLst/>
                          <a:latin typeface="Arial" panose="020B0604020202020204" pitchFamily="34" charset="0"/>
                          <a:cs typeface="Arial" panose="020B0604020202020204" pitchFamily="34" charset="0"/>
                        </a:rPr>
                        <a:t>Vulindlela</a:t>
                      </a:r>
                      <a:r>
                        <a:rPr lang="en-ZA" sz="1900" spc="-15" dirty="0">
                          <a:solidFill>
                            <a:srgbClr val="000000"/>
                          </a:solidFill>
                          <a:effectLst/>
                          <a:latin typeface="Arial" panose="020B0604020202020204" pitchFamily="34" charset="0"/>
                          <a:cs typeface="Arial" panose="020B0604020202020204" pitchFamily="34" charset="0"/>
                        </a:rPr>
                        <a:t> rural clinic</a:t>
                      </a:r>
                    </a:p>
                    <a:p>
                      <a:pPr algn="l">
                        <a:lnSpc>
                          <a:spcPct val="110000"/>
                        </a:lnSpc>
                        <a:spcAft>
                          <a:spcPts val="0"/>
                        </a:spcAft>
                      </a:pPr>
                      <a:r>
                        <a:rPr lang="en-GB" sz="1900" spc="-15" dirty="0">
                          <a:solidFill>
                            <a:srgbClr val="000000"/>
                          </a:solidFill>
                          <a:effectLst/>
                          <a:latin typeface="Arial" panose="020B0604020202020204" pitchFamily="34" charset="0"/>
                          <a:cs typeface="Arial" panose="020B0604020202020204" pitchFamily="34" charset="0"/>
                        </a:rPr>
                        <a:t>Zambia: Centre for Infectious Disease Research in Zambia </a:t>
                      </a:r>
                      <a:r>
                        <a:rPr lang="en-ZA" sz="1900" spc="-15" dirty="0">
                          <a:solidFill>
                            <a:srgbClr val="000000"/>
                          </a:solidFill>
                          <a:effectLst/>
                          <a:latin typeface="Arial" panose="020B0604020202020204" pitchFamily="34" charset="0"/>
                          <a:cs typeface="Arial" panose="020B0604020202020204" pitchFamily="34" charset="0"/>
                        </a:rPr>
                        <a:t>(CIDRZ)</a:t>
                      </a:r>
                    </a:p>
                  </a:txBody>
                  <a:tcPr marL="28022" marR="28022" marT="0" marB="0" anchor="ctr">
                    <a:noFill/>
                  </a:tcPr>
                </a:tc>
                <a:extLst>
                  <a:ext uri="{0D108BD9-81ED-4DB2-BD59-A6C34878D82A}">
                    <a16:rowId xmlns:a16="http://schemas.microsoft.com/office/drawing/2014/main" val="10003"/>
                  </a:ext>
                </a:extLst>
              </a:tr>
              <a:tr h="1694760">
                <a:tc>
                  <a:txBody>
                    <a:bodyPr/>
                    <a:lstStyle/>
                    <a:p>
                      <a:pPr algn="l">
                        <a:lnSpc>
                          <a:spcPct val="100000"/>
                        </a:lnSpc>
                      </a:pPr>
                      <a:r>
                        <a:rPr lang="en-US" sz="2000" dirty="0">
                          <a:solidFill>
                            <a:schemeClr val="tx1"/>
                          </a:solidFill>
                          <a:effectLst/>
                          <a:latin typeface="Arial" panose="020B0604020202020204" pitchFamily="34" charset="0"/>
                          <a:cs typeface="Arial" panose="020B0604020202020204" pitchFamily="34" charset="0"/>
                        </a:rPr>
                        <a:t>Methods</a:t>
                      </a:r>
                      <a:endParaRPr lang="en-ZA" sz="2000" dirty="0">
                        <a:solidFill>
                          <a:schemeClr val="tx1"/>
                        </a:solidFill>
                        <a:effectLst/>
                        <a:latin typeface="Arial" panose="020B0604020202020204" pitchFamily="34" charset="0"/>
                        <a:cs typeface="Arial" panose="020B0604020202020204" pitchFamily="34" charset="0"/>
                      </a:endParaRPr>
                    </a:p>
                  </a:txBody>
                  <a:tcPr marL="28022" marR="28022" marT="0" marB="0" anchor="ctr">
                    <a:solidFill>
                      <a:schemeClr val="bg1">
                        <a:lumMod val="85000"/>
                      </a:schemeClr>
                    </a:solidFill>
                  </a:tcPr>
                </a:tc>
                <a:tc>
                  <a:txBody>
                    <a:bodyPr/>
                    <a:lstStyle/>
                    <a:p>
                      <a:pPr marL="342900" indent="-342900" algn="l">
                        <a:lnSpc>
                          <a:spcPct val="110000"/>
                        </a:lnSpc>
                        <a:spcAft>
                          <a:spcPts val="0"/>
                        </a:spcAft>
                        <a:buFont typeface="Arial" panose="020B0604020202020204" pitchFamily="34" charset="0"/>
                        <a:buChar char="•"/>
                      </a:pPr>
                      <a:r>
                        <a:rPr lang="en-US" sz="1900" spc="-15" dirty="0">
                          <a:solidFill>
                            <a:srgbClr val="000000"/>
                          </a:solidFill>
                          <a:effectLst/>
                          <a:latin typeface="Arial" panose="020B0604020202020204" pitchFamily="34" charset="0"/>
                          <a:cs typeface="Arial" panose="020B0604020202020204" pitchFamily="34" charset="0"/>
                        </a:rPr>
                        <a:t>1</a:t>
                      </a:r>
                      <a:r>
                        <a:rPr lang="en-US" sz="1900" spc="-15" baseline="30000" dirty="0">
                          <a:solidFill>
                            <a:srgbClr val="000000"/>
                          </a:solidFill>
                          <a:effectLst/>
                          <a:latin typeface="Arial" panose="020B0604020202020204" pitchFamily="34" charset="0"/>
                          <a:cs typeface="Arial" panose="020B0604020202020204" pitchFamily="34" charset="0"/>
                        </a:rPr>
                        <a:t>o</a:t>
                      </a:r>
                      <a:r>
                        <a:rPr lang="en-US" sz="1900" spc="-15" dirty="0">
                          <a:solidFill>
                            <a:srgbClr val="000000"/>
                          </a:solidFill>
                          <a:effectLst/>
                          <a:latin typeface="Arial" panose="020B0604020202020204" pitchFamily="34" charset="0"/>
                          <a:cs typeface="Arial" panose="020B0604020202020204" pitchFamily="34" charset="0"/>
                        </a:rPr>
                        <a:t> endpoint: Safety – systemic AEs &amp; local reactogenicity (MedDRA)</a:t>
                      </a:r>
                    </a:p>
                    <a:p>
                      <a:pPr marL="342900" indent="-342900" algn="l">
                        <a:lnSpc>
                          <a:spcPct val="110000"/>
                        </a:lnSpc>
                        <a:spcAft>
                          <a:spcPts val="0"/>
                        </a:spcAft>
                        <a:buFont typeface="Arial" panose="020B0604020202020204" pitchFamily="34" charset="0"/>
                        <a:buChar char="•"/>
                      </a:pPr>
                      <a:r>
                        <a:rPr lang="en-US" sz="1900" spc="-15" dirty="0">
                          <a:solidFill>
                            <a:srgbClr val="000000"/>
                          </a:solidFill>
                          <a:effectLst/>
                          <a:latin typeface="Arial" panose="020B0604020202020204" pitchFamily="34" charset="0"/>
                          <a:cs typeface="Arial" panose="020B0604020202020204" pitchFamily="34" charset="0"/>
                        </a:rPr>
                        <a:t>2</a:t>
                      </a:r>
                      <a:r>
                        <a:rPr lang="en-US" sz="1900" spc="-15" baseline="30000" dirty="0">
                          <a:solidFill>
                            <a:srgbClr val="000000"/>
                          </a:solidFill>
                          <a:effectLst/>
                          <a:latin typeface="Arial" panose="020B0604020202020204" pitchFamily="34" charset="0"/>
                          <a:cs typeface="Arial" panose="020B0604020202020204" pitchFamily="34" charset="0"/>
                        </a:rPr>
                        <a:t>o</a:t>
                      </a:r>
                      <a:r>
                        <a:rPr lang="en-US" sz="1900" spc="-15" dirty="0">
                          <a:solidFill>
                            <a:srgbClr val="000000"/>
                          </a:solidFill>
                          <a:effectLst/>
                          <a:latin typeface="Arial" panose="020B0604020202020204" pitchFamily="34" charset="0"/>
                          <a:cs typeface="Arial" panose="020B0604020202020204" pitchFamily="34" charset="0"/>
                        </a:rPr>
                        <a:t> endpoint: HIV acquisition – 3 monthly HIV rapid tests &amp; PCR confirmation</a:t>
                      </a:r>
                    </a:p>
                    <a:p>
                      <a:pPr marL="342900" indent="-342900" algn="l">
                        <a:lnSpc>
                          <a:spcPct val="110000"/>
                        </a:lnSpc>
                        <a:spcAft>
                          <a:spcPts val="0"/>
                        </a:spcAft>
                        <a:buFont typeface="Arial" panose="020B0604020202020204" pitchFamily="34" charset="0"/>
                        <a:buChar char="•"/>
                      </a:pPr>
                      <a:r>
                        <a:rPr lang="en-ZA" sz="1900" spc="-15" dirty="0">
                          <a:solidFill>
                            <a:srgbClr val="000000"/>
                          </a:solidFill>
                          <a:effectLst/>
                          <a:latin typeface="Arial" panose="020B0604020202020204" pitchFamily="34" charset="0"/>
                          <a:cs typeface="Arial" panose="020B0604020202020204" pitchFamily="34" charset="0"/>
                        </a:rPr>
                        <a:t>bnAb resistance – based on AMP trial approach (Cutoffs on IC80)</a:t>
                      </a:r>
                    </a:p>
                    <a:p>
                      <a:pPr marL="342900" indent="-342900" algn="l">
                        <a:lnSpc>
                          <a:spcPct val="110000"/>
                        </a:lnSpc>
                        <a:spcAft>
                          <a:spcPts val="0"/>
                        </a:spcAft>
                        <a:buFont typeface="Arial" panose="020B0604020202020204" pitchFamily="34" charset="0"/>
                        <a:buChar char="•"/>
                      </a:pPr>
                      <a:r>
                        <a:rPr lang="en-ZA" sz="1900" spc="-15" dirty="0">
                          <a:solidFill>
                            <a:srgbClr val="000000"/>
                          </a:solidFill>
                          <a:effectLst/>
                          <a:latin typeface="Arial" panose="020B0604020202020204" pitchFamily="34" charset="0"/>
                          <a:cs typeface="Arial" panose="020B0604020202020204" pitchFamily="34" charset="0"/>
                        </a:rPr>
                        <a:t>Statistics – Kaplan-Meier &amp; Aalen-Johansen (competing risks) for cumulative incidence &amp; Cochran-Armitage test for trend </a:t>
                      </a:r>
                    </a:p>
                  </a:txBody>
                  <a:tcPr marL="28022" marR="28022" marT="0" marB="0" anchor="ctr">
                    <a:solidFill>
                      <a:schemeClr val="bg1">
                        <a:lumMod val="85000"/>
                      </a:schemeClr>
                    </a:solidFill>
                  </a:tcPr>
                </a:tc>
                <a:extLst>
                  <a:ext uri="{0D108BD9-81ED-4DB2-BD59-A6C34878D82A}">
                    <a16:rowId xmlns:a16="http://schemas.microsoft.com/office/drawing/2014/main" val="2861905983"/>
                  </a:ext>
                </a:extLst>
              </a:tr>
            </a:tbl>
          </a:graphicData>
        </a:graphic>
      </p:graphicFrame>
      <p:sp>
        <p:nvSpPr>
          <p:cNvPr id="4" name="Title 5">
            <a:extLst>
              <a:ext uri="{FF2B5EF4-FFF2-40B4-BE49-F238E27FC236}">
                <a16:creationId xmlns:a16="http://schemas.microsoft.com/office/drawing/2014/main" id="{2D5EDE4C-C8AE-538C-0223-63E06A61F82A}"/>
              </a:ext>
            </a:extLst>
          </p:cNvPr>
          <p:cNvSpPr txBox="1">
            <a:spLocks/>
          </p:cNvSpPr>
          <p:nvPr/>
        </p:nvSpPr>
        <p:spPr>
          <a:xfrm>
            <a:off x="2411730" y="229636"/>
            <a:ext cx="9369286" cy="951464"/>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sz="3600" dirty="0"/>
              <a:t>CAPRISA 012C study schema </a:t>
            </a:r>
          </a:p>
        </p:txBody>
      </p:sp>
    </p:spTree>
    <p:extLst>
      <p:ext uri="{BB962C8B-B14F-4D97-AF65-F5344CB8AC3E}">
        <p14:creationId xmlns:p14="http://schemas.microsoft.com/office/powerpoint/2010/main" val="3857590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EED79-9E4C-50BC-6DDE-DB1EC1E0B176}"/>
            </a:ext>
          </a:extLst>
        </p:cNvPr>
        <p:cNvGrpSpPr/>
        <p:nvPr/>
      </p:nvGrpSpPr>
      <p:grpSpPr>
        <a:xfrm>
          <a:off x="0" y="0"/>
          <a:ext cx="0" cy="0"/>
          <a:chOff x="0" y="0"/>
          <a:chExt cx="0" cy="0"/>
        </a:xfrm>
      </p:grpSpPr>
      <p:pic>
        <p:nvPicPr>
          <p:cNvPr id="7" name="Picture 6" descr="The diagram illustrates the screening and enrollment process for a study, detailing the number of participants screened, excluded, enrolled in different parts, and reasons for various dropouts or exclusions.&#10;&#10;AI-generated content may be incorrect.">
            <a:extLst>
              <a:ext uri="{FF2B5EF4-FFF2-40B4-BE49-F238E27FC236}">
                <a16:creationId xmlns:a16="http://schemas.microsoft.com/office/drawing/2014/main" id="{DBAF23F8-9457-5AD7-9260-87D286DD02E1}"/>
              </a:ext>
            </a:extLst>
          </p:cNvPr>
          <p:cNvPicPr>
            <a:picLocks noChangeAspect="1"/>
          </p:cNvPicPr>
          <p:nvPr/>
        </p:nvPicPr>
        <p:blipFill>
          <a:blip r:embed="rId3"/>
          <a:stretch>
            <a:fillRect/>
          </a:stretch>
        </p:blipFill>
        <p:spPr>
          <a:xfrm>
            <a:off x="979769" y="1495669"/>
            <a:ext cx="10232461" cy="4835370"/>
          </a:xfrm>
          <a:prstGeom prst="rect">
            <a:avLst/>
          </a:prstGeom>
        </p:spPr>
      </p:pic>
      <p:sp>
        <p:nvSpPr>
          <p:cNvPr id="9" name="Title 5">
            <a:extLst>
              <a:ext uri="{FF2B5EF4-FFF2-40B4-BE49-F238E27FC236}">
                <a16:creationId xmlns:a16="http://schemas.microsoft.com/office/drawing/2014/main" id="{ABA1F0F8-35B5-A46F-E874-C8B9B4A1B9A4}"/>
              </a:ext>
            </a:extLst>
          </p:cNvPr>
          <p:cNvSpPr txBox="1">
            <a:spLocks/>
          </p:cNvSpPr>
          <p:nvPr/>
        </p:nvSpPr>
        <p:spPr>
          <a:xfrm>
            <a:off x="2193595" y="241993"/>
            <a:ext cx="9907957" cy="869257"/>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sz="3600" dirty="0"/>
              <a:t>Enrolment, randomization &amp; follow-up</a:t>
            </a:r>
          </a:p>
        </p:txBody>
      </p:sp>
    </p:spTree>
    <p:extLst>
      <p:ext uri="{BB962C8B-B14F-4D97-AF65-F5344CB8AC3E}">
        <p14:creationId xmlns:p14="http://schemas.microsoft.com/office/powerpoint/2010/main" val="3136445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0C317-5D90-519B-38F3-B11848C0D4B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336EF50-B69A-B7A1-5CA3-3F3D429915EF}"/>
              </a:ext>
            </a:extLst>
          </p:cNvPr>
          <p:cNvSpPr>
            <a:spLocks noGrp="1"/>
          </p:cNvSpPr>
          <p:nvPr>
            <p:ph type="title"/>
          </p:nvPr>
        </p:nvSpPr>
        <p:spPr>
          <a:xfrm>
            <a:off x="2148703" y="223698"/>
            <a:ext cx="9992497" cy="963752"/>
          </a:xfrm>
        </p:spPr>
        <p:txBody>
          <a:bodyPr>
            <a:normAutofit/>
          </a:bodyPr>
          <a:lstStyle/>
          <a:p>
            <a:r>
              <a:rPr lang="en-GB" sz="3600" dirty="0"/>
              <a:t>C</a:t>
            </a:r>
            <a:r>
              <a:rPr lang="en-GB" sz="3600" noProof="0" dirty="0" err="1"/>
              <a:t>haracteristics</a:t>
            </a:r>
            <a:r>
              <a:rPr lang="en-GB" sz="3600" noProof="0" dirty="0"/>
              <a:t> at baseline &amp; follow-up</a:t>
            </a:r>
          </a:p>
        </p:txBody>
      </p:sp>
      <p:graphicFrame>
        <p:nvGraphicFramePr>
          <p:cNvPr id="3" name="Content Placeholder 7">
            <a:extLst>
              <a:ext uri="{FF2B5EF4-FFF2-40B4-BE49-F238E27FC236}">
                <a16:creationId xmlns:a16="http://schemas.microsoft.com/office/drawing/2014/main" id="{CCF977F8-0114-15C0-4D20-EA1D5BA494B4}"/>
              </a:ext>
            </a:extLst>
          </p:cNvPr>
          <p:cNvGraphicFramePr>
            <a:graphicFrameLocks/>
          </p:cNvGraphicFramePr>
          <p:nvPr>
            <p:extLst>
              <p:ext uri="{D42A27DB-BD31-4B8C-83A1-F6EECF244321}">
                <p14:modId xmlns:p14="http://schemas.microsoft.com/office/powerpoint/2010/main" val="4088234618"/>
              </p:ext>
            </p:extLst>
          </p:nvPr>
        </p:nvGraphicFramePr>
        <p:xfrm>
          <a:off x="1022350" y="1346200"/>
          <a:ext cx="10147300" cy="4649221"/>
        </p:xfrm>
        <a:graphic>
          <a:graphicData uri="http://schemas.openxmlformats.org/drawingml/2006/table">
            <a:tbl>
              <a:tblPr firstRow="1" firstCol="1" bandRow="1"/>
              <a:tblGrid>
                <a:gridCol w="4721546">
                  <a:extLst>
                    <a:ext uri="{9D8B030D-6E8A-4147-A177-3AD203B41FA5}">
                      <a16:colId xmlns:a16="http://schemas.microsoft.com/office/drawing/2014/main" val="2308246942"/>
                    </a:ext>
                  </a:extLst>
                </a:gridCol>
                <a:gridCol w="3172289">
                  <a:extLst>
                    <a:ext uri="{9D8B030D-6E8A-4147-A177-3AD203B41FA5}">
                      <a16:colId xmlns:a16="http://schemas.microsoft.com/office/drawing/2014/main" val="2003350676"/>
                    </a:ext>
                  </a:extLst>
                </a:gridCol>
                <a:gridCol w="2253465">
                  <a:extLst>
                    <a:ext uri="{9D8B030D-6E8A-4147-A177-3AD203B41FA5}">
                      <a16:colId xmlns:a16="http://schemas.microsoft.com/office/drawing/2014/main" val="3464088611"/>
                    </a:ext>
                  </a:extLst>
                </a:gridCol>
              </a:tblGrid>
              <a:tr h="706389">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nSpc>
                          <a:spcPct val="107000"/>
                        </a:lnSpc>
                        <a:spcAft>
                          <a:spcPts val="800"/>
                        </a:spcAft>
                        <a:buNone/>
                      </a:pPr>
                      <a:r>
                        <a:rPr lang="en-ZA" sz="2000" kern="100" dirty="0">
                          <a:effectLst/>
                          <a:latin typeface="Arial" panose="020B0604020202020204" pitchFamily="34" charset="0"/>
                          <a:cs typeface="Arial" panose="020B0604020202020204" pitchFamily="34" charset="0"/>
                        </a:rPr>
                        <a:t> </a:t>
                      </a:r>
                      <a:endParaRPr lang="en-ZA" sz="200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lnL>
                      <a:noFill/>
                    </a:lnL>
                    <a:lnR>
                      <a:noFill/>
                    </a:lnR>
                    <a:lnT w="12700" cmpd="sng">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a:lnSpc>
                          <a:spcPct val="100000"/>
                        </a:lnSpc>
                        <a:spcAft>
                          <a:spcPts val="0"/>
                        </a:spcAft>
                        <a:buNone/>
                      </a:pPr>
                      <a:r>
                        <a:rPr lang="en-US" sz="2200" b="1" kern="100" dirty="0">
                          <a:effectLst/>
                          <a:latin typeface="Arial" panose="020B0604020202020204" pitchFamily="34" charset="0"/>
                          <a:cs typeface="Arial" panose="020B0604020202020204" pitchFamily="34" charset="0"/>
                        </a:rPr>
                        <a:t>CAP256V2LS + </a:t>
                      </a:r>
                    </a:p>
                    <a:p>
                      <a:pPr algn="ctr">
                        <a:lnSpc>
                          <a:spcPct val="100000"/>
                        </a:lnSpc>
                        <a:spcAft>
                          <a:spcPts val="0"/>
                        </a:spcAft>
                        <a:buNone/>
                      </a:pPr>
                      <a:r>
                        <a:rPr lang="en-US" sz="2200" b="1" kern="100" dirty="0">
                          <a:effectLst/>
                          <a:latin typeface="Arial" panose="020B0604020202020204" pitchFamily="34" charset="0"/>
                          <a:cs typeface="Arial" panose="020B0604020202020204" pitchFamily="34" charset="0"/>
                        </a:rPr>
                        <a:t>VRC07-523LS (N=512)</a:t>
                      </a:r>
                      <a:endParaRPr lang="en-ZA" sz="2200" b="1"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lnL>
                      <a:noFill/>
                    </a:lnL>
                    <a:lnR>
                      <a:noFill/>
                    </a:lnR>
                    <a:lnT w="12700" cmpd="sng">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a:lnSpc>
                          <a:spcPct val="100000"/>
                        </a:lnSpc>
                        <a:spcAft>
                          <a:spcPts val="0"/>
                        </a:spcAft>
                        <a:buNone/>
                      </a:pPr>
                      <a:r>
                        <a:rPr lang="en-US" sz="2200" b="1" kern="100" dirty="0">
                          <a:effectLst/>
                          <a:latin typeface="Arial" panose="020B0604020202020204" pitchFamily="34" charset="0"/>
                          <a:cs typeface="Arial" panose="020B0604020202020204" pitchFamily="34" charset="0"/>
                        </a:rPr>
                        <a:t>Placebo</a:t>
                      </a:r>
                      <a:endParaRPr lang="en-ZA" sz="2200" b="1" kern="100" dirty="0">
                        <a:effectLst/>
                        <a:latin typeface="Arial" panose="020B0604020202020204" pitchFamily="34" charset="0"/>
                        <a:cs typeface="Arial" panose="020B0604020202020204" pitchFamily="34" charset="0"/>
                      </a:endParaRPr>
                    </a:p>
                    <a:p>
                      <a:pPr algn="ctr">
                        <a:lnSpc>
                          <a:spcPct val="100000"/>
                        </a:lnSpc>
                        <a:spcAft>
                          <a:spcPts val="0"/>
                        </a:spcAft>
                        <a:buNone/>
                      </a:pPr>
                      <a:r>
                        <a:rPr lang="en-US" sz="2200" b="1" kern="100" dirty="0">
                          <a:effectLst/>
                          <a:latin typeface="Arial" panose="020B0604020202020204" pitchFamily="34" charset="0"/>
                          <a:cs typeface="Arial" panose="020B0604020202020204" pitchFamily="34" charset="0"/>
                        </a:rPr>
                        <a:t>(N=511)</a:t>
                      </a:r>
                      <a:endParaRPr lang="en-ZA" sz="2200" b="1"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lnL>
                      <a:noFill/>
                    </a:lnL>
                    <a:lnR>
                      <a:noFill/>
                    </a:lnR>
                    <a:lnT w="12700" cmpd="sng">
                      <a:no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487951270"/>
                  </a:ext>
                </a:extLst>
              </a:tr>
              <a:tr h="492854">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nSpc>
                          <a:spcPct val="150000"/>
                        </a:lnSpc>
                        <a:spcAft>
                          <a:spcPts val="800"/>
                        </a:spcAft>
                        <a:buNone/>
                      </a:pPr>
                      <a:r>
                        <a:rPr lang="en-US" sz="2000" b="1" kern="100" dirty="0">
                          <a:effectLst/>
                          <a:latin typeface="Arial" panose="020B0604020202020204" pitchFamily="34" charset="0"/>
                          <a:cs typeface="Arial" panose="020B0604020202020204" pitchFamily="34" charset="0"/>
                        </a:rPr>
                        <a:t>Age (years)*</a:t>
                      </a:r>
                      <a:endParaRPr lang="en-ZA" sz="2000" b="1"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w="12700" cmpd="sng">
                      <a:solidFill>
                        <a:sysClr val="windowText" lastClr="0000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23.0 </a:t>
                      </a:r>
                      <a:r>
                        <a:rPr lang="en-US" sz="1600" b="0" kern="100" dirty="0">
                          <a:effectLst/>
                          <a:latin typeface="Arial" panose="020B0604020202020204" pitchFamily="34" charset="0"/>
                          <a:cs typeface="Arial" panose="020B0604020202020204" pitchFamily="34" charset="0"/>
                        </a:rPr>
                        <a:t>(20.0 - 25.0)</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w="12700" cmpd="sng">
                      <a:solidFill>
                        <a:sysClr val="windowText" lastClr="0000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23.0 </a:t>
                      </a:r>
                      <a:r>
                        <a:rPr lang="en-US" sz="1600" b="0" kern="100" dirty="0">
                          <a:effectLst/>
                          <a:latin typeface="Arial" panose="020B0604020202020204" pitchFamily="34" charset="0"/>
                          <a:cs typeface="Arial" panose="020B0604020202020204" pitchFamily="34" charset="0"/>
                        </a:rPr>
                        <a:t>(20.0 - 25.0)</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w="12700" cmpd="sng">
                      <a:solidFill>
                        <a:sysClr val="windowText" lastClr="000000"/>
                      </a:solid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70112105"/>
                  </a:ext>
                </a:extLst>
              </a:tr>
              <a:tr h="492854">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marL="142875" marR="0" lvl="0" indent="-142875" algn="l" defTabSz="914400" rtl="0" eaLnBrk="1" fontAlgn="auto" latinLnBrk="0" hangingPunct="1">
                        <a:lnSpc>
                          <a:spcPct val="150000"/>
                        </a:lnSpc>
                        <a:spcBef>
                          <a:spcPts val="0"/>
                        </a:spcBef>
                        <a:spcAft>
                          <a:spcPts val="0"/>
                        </a:spcAft>
                        <a:buClrTx/>
                        <a:buSzTx/>
                        <a:buFontTx/>
                        <a:buNone/>
                        <a:tabLst/>
                        <a:defRPr/>
                      </a:pPr>
                      <a:r>
                        <a:rPr lang="en-US" sz="2000" b="1" kern="100" dirty="0">
                          <a:effectLst/>
                          <a:latin typeface="Arial" panose="020B0604020202020204" pitchFamily="34" charset="0"/>
                          <a:cs typeface="Arial" panose="020B0604020202020204" pitchFamily="34" charset="0"/>
                        </a:rPr>
                        <a:t>Never used condoms</a:t>
                      </a:r>
                      <a:r>
                        <a:rPr lang="en-ZA" sz="2000" baseline="30000" dirty="0">
                          <a:solidFill>
                            <a:prstClr val="black"/>
                          </a:solidFill>
                          <a:latin typeface="Arial" panose="020B0604020202020204" pitchFamily="34" charset="0"/>
                          <a:cs typeface="Arial" panose="020B0604020202020204" pitchFamily="34" charset="0"/>
                        </a:rPr>
                        <a:t>$</a:t>
                      </a:r>
                      <a:r>
                        <a:rPr lang="en-US" sz="2000" kern="100" dirty="0">
                          <a:effectLst/>
                          <a:latin typeface="Arial" panose="020B0604020202020204" pitchFamily="34" charset="0"/>
                          <a:cs typeface="Arial" panose="020B0604020202020204" pitchFamily="34" charset="0"/>
                        </a:rPr>
                        <a:t> </a:t>
                      </a:r>
                      <a:endParaRPr lang="en-ZA" sz="2000" kern="100" dirty="0">
                        <a:effectLst/>
                        <a:latin typeface="Arial" panose="020B0604020202020204" pitchFamily="34" charset="0"/>
                        <a:cs typeface="Arial" panose="020B0604020202020204" pitchFamily="34" charset="0"/>
                      </a:endParaRPr>
                    </a:p>
                  </a:txBody>
                  <a:tcPr marL="56520" marR="56520" marT="785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44145" algn="ctr">
                        <a:lnSpc>
                          <a:spcPct val="150000"/>
                        </a:lnSpc>
                        <a:spcAft>
                          <a:spcPts val="0"/>
                        </a:spcAft>
                        <a:buNone/>
                      </a:pPr>
                      <a:r>
                        <a:rPr lang="en-US" sz="2000" b="0" kern="100" dirty="0">
                          <a:effectLst/>
                          <a:latin typeface="Arial" panose="020B0604020202020204" pitchFamily="34" charset="0"/>
                          <a:cs typeface="Arial" panose="020B0604020202020204" pitchFamily="34" charset="0"/>
                        </a:rPr>
                        <a:t>33.8% </a:t>
                      </a:r>
                      <a:r>
                        <a:rPr lang="en-US" sz="1600" b="0" kern="100" dirty="0">
                          <a:effectLst/>
                          <a:latin typeface="Arial" panose="020B0604020202020204" pitchFamily="34" charset="0"/>
                          <a:cs typeface="Arial" panose="020B0604020202020204" pitchFamily="34" charset="0"/>
                        </a:rPr>
                        <a:t>(173)</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32.9% </a:t>
                      </a:r>
                      <a:r>
                        <a:rPr lang="en-US" sz="1600" b="0" kern="100" dirty="0">
                          <a:effectLst/>
                          <a:latin typeface="Arial" panose="020B0604020202020204" pitchFamily="34" charset="0"/>
                          <a:cs typeface="Arial" panose="020B0604020202020204" pitchFamily="34" charset="0"/>
                        </a:rPr>
                        <a:t>(168)</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79825967"/>
                  </a:ext>
                </a:extLst>
              </a:tr>
              <a:tr h="492854">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l">
                        <a:lnSpc>
                          <a:spcPct val="150000"/>
                        </a:lnSpc>
                        <a:spcAft>
                          <a:spcPts val="800"/>
                        </a:spcAft>
                        <a:buNone/>
                      </a:pPr>
                      <a:r>
                        <a:rPr lang="en-US" sz="2000" b="1" kern="100" dirty="0">
                          <a:effectLst/>
                          <a:latin typeface="Arial" panose="020B0604020202020204" pitchFamily="34" charset="0"/>
                          <a:cs typeface="Arial" panose="020B0604020202020204" pitchFamily="34" charset="0"/>
                        </a:rPr>
                        <a:t>STDs in 30 days before enrolment</a:t>
                      </a:r>
                      <a:endParaRPr lang="en-ZA" sz="20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1.0% </a:t>
                      </a:r>
                      <a:r>
                        <a:rPr lang="en-US" sz="1600" b="0" kern="100" dirty="0">
                          <a:effectLst/>
                          <a:latin typeface="Arial" panose="020B0604020202020204" pitchFamily="34" charset="0"/>
                          <a:cs typeface="Arial" panose="020B0604020202020204" pitchFamily="34" charset="0"/>
                        </a:rPr>
                        <a:t>(5)</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2.0% </a:t>
                      </a:r>
                      <a:r>
                        <a:rPr lang="en-US" sz="1600" b="0" kern="100" dirty="0">
                          <a:effectLst/>
                          <a:latin typeface="Arial" panose="020B0604020202020204" pitchFamily="34" charset="0"/>
                          <a:cs typeface="Arial" panose="020B0604020202020204" pitchFamily="34" charset="0"/>
                        </a:rPr>
                        <a:t>(10)</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lnL>
                      <a:noFill/>
                    </a:lnL>
                    <a:lnR>
                      <a:noFill/>
                    </a:lnR>
                    <a:lnT>
                      <a:noFill/>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42283248"/>
                  </a:ext>
                </a:extLst>
              </a:tr>
              <a:tr h="492854">
                <a:tc>
                  <a:txBody>
                    <a:bodyPr/>
                    <a:lstStyle/>
                    <a:p>
                      <a:pPr>
                        <a:lnSpc>
                          <a:spcPct val="150000"/>
                        </a:lnSpc>
                        <a:spcAft>
                          <a:spcPts val="800"/>
                        </a:spcAft>
                        <a:buNone/>
                      </a:pPr>
                      <a:r>
                        <a:rPr lang="en-ZA" sz="2000" b="1" kern="100" dirty="0">
                          <a:effectLst/>
                          <a:latin typeface="Arial" panose="020B0604020202020204" pitchFamily="34" charset="0"/>
                          <a:ea typeface="Aptos" panose="020B0004020202020204" pitchFamily="34" charset="0"/>
                          <a:cs typeface="Arial" panose="020B0604020202020204" pitchFamily="34" charset="0"/>
                        </a:rPr>
                        <a:t>STDs </a:t>
                      </a:r>
                      <a:r>
                        <a:rPr lang="en-ZA" sz="1800" b="1" kern="100" dirty="0">
                          <a:effectLst/>
                          <a:latin typeface="Arial" panose="020B0604020202020204" pitchFamily="34" charset="0"/>
                          <a:ea typeface="Aptos" panose="020B0004020202020204" pitchFamily="34" charset="0"/>
                          <a:cs typeface="Arial" panose="020B0604020202020204" pitchFamily="34" charset="0"/>
                        </a:rPr>
                        <a:t>(CT/TV/NG) </a:t>
                      </a:r>
                      <a:r>
                        <a:rPr lang="en-ZA" sz="2000" b="1" kern="100" dirty="0">
                          <a:effectLst/>
                          <a:latin typeface="Arial" panose="020B0604020202020204" pitchFamily="34" charset="0"/>
                          <a:ea typeface="Aptos" panose="020B0004020202020204" pitchFamily="34" charset="0"/>
                          <a:cs typeface="Arial" panose="020B0604020202020204" pitchFamily="34" charset="0"/>
                        </a:rPr>
                        <a:t>during the trial</a:t>
                      </a:r>
                    </a:p>
                  </a:txBody>
                  <a:tcPr marL="68580" marR="68580" marT="0" marB="0">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p>
                      <a:pPr algn="ctr">
                        <a:lnSpc>
                          <a:spcPct val="150000"/>
                        </a:lnSpc>
                        <a:spcAft>
                          <a:spcPts val="800"/>
                        </a:spcAft>
                        <a:buNone/>
                      </a:pPr>
                      <a:r>
                        <a:rPr lang="en-ZA" sz="2000" b="0" kern="100" dirty="0">
                          <a:effectLst/>
                          <a:latin typeface="Arial" panose="020B0604020202020204" pitchFamily="34" charset="0"/>
                          <a:ea typeface="Aptos" panose="020B0004020202020204" pitchFamily="34" charset="0"/>
                          <a:cs typeface="Arial" panose="020B0604020202020204" pitchFamily="34" charset="0"/>
                        </a:rPr>
                        <a:t>2.5% </a:t>
                      </a:r>
                      <a:r>
                        <a:rPr lang="en-ZA" sz="1600" b="0" kern="100" dirty="0">
                          <a:effectLst/>
                          <a:latin typeface="Arial" panose="020B0604020202020204" pitchFamily="34" charset="0"/>
                          <a:ea typeface="Aptos" panose="020B0004020202020204" pitchFamily="34" charset="0"/>
                          <a:cs typeface="Arial" panose="020B0604020202020204" pitchFamily="34" charset="0"/>
                        </a:rPr>
                        <a:t>(13)</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tc>
                  <a:txBody>
                    <a:bodyPr/>
                    <a:lstStyle/>
                    <a:p>
                      <a:pPr algn="ctr">
                        <a:lnSpc>
                          <a:spcPct val="150000"/>
                        </a:lnSpc>
                        <a:spcAft>
                          <a:spcPts val="800"/>
                        </a:spcAft>
                        <a:buNone/>
                      </a:pPr>
                      <a:r>
                        <a:rPr lang="en-ZA" sz="2000" b="0" kern="100" dirty="0">
                          <a:effectLst/>
                          <a:latin typeface="Arial" panose="020B0604020202020204" pitchFamily="34" charset="0"/>
                          <a:ea typeface="Aptos" panose="020B0004020202020204" pitchFamily="34" charset="0"/>
                          <a:cs typeface="Arial" panose="020B0604020202020204" pitchFamily="34" charset="0"/>
                        </a:rPr>
                        <a:t>2.2% </a:t>
                      </a:r>
                      <a:r>
                        <a:rPr lang="en-ZA" sz="1600" b="0" kern="100" dirty="0">
                          <a:effectLst/>
                          <a:latin typeface="Arial" panose="020B0604020202020204" pitchFamily="34" charset="0"/>
                          <a:ea typeface="Aptos" panose="020B0004020202020204" pitchFamily="34" charset="0"/>
                          <a:cs typeface="Arial" panose="020B0604020202020204" pitchFamily="34" charset="0"/>
                        </a:rPr>
                        <a:t>(11)</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11928595"/>
                  </a:ext>
                </a:extLst>
              </a:tr>
              <a:tr h="492854">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nSpc>
                          <a:spcPct val="150000"/>
                        </a:lnSpc>
                        <a:spcAft>
                          <a:spcPts val="800"/>
                        </a:spcAft>
                        <a:buNone/>
                      </a:pPr>
                      <a:r>
                        <a:rPr lang="en-US" sz="2000" b="1" kern="100" dirty="0" err="1">
                          <a:effectLst/>
                          <a:latin typeface="Arial" panose="020B0604020202020204" pitchFamily="34" charset="0"/>
                          <a:ea typeface="Aptos" panose="020B0004020202020204" pitchFamily="34" charset="0"/>
                          <a:cs typeface="Arial" panose="020B0604020202020204" pitchFamily="34" charset="0"/>
                        </a:rPr>
                        <a:t>PrEP</a:t>
                      </a:r>
                      <a:r>
                        <a:rPr lang="en-US" sz="2000" b="1" kern="100" dirty="0">
                          <a:effectLst/>
                          <a:latin typeface="Arial" panose="020B0604020202020204" pitchFamily="34" charset="0"/>
                          <a:ea typeface="Aptos" panose="020B0004020202020204" pitchFamily="34" charset="0"/>
                          <a:cs typeface="Arial" panose="020B0604020202020204" pitchFamily="34" charset="0"/>
                        </a:rPr>
                        <a:t> use at enrolment</a:t>
                      </a:r>
                      <a:endParaRPr lang="en-ZA" sz="2000" b="1"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ZA" sz="2000" b="0" kern="100" dirty="0">
                          <a:effectLst/>
                          <a:latin typeface="Arial" panose="020B0604020202020204" pitchFamily="34" charset="0"/>
                          <a:ea typeface="Aptos" panose="020B0004020202020204" pitchFamily="34" charset="0"/>
                          <a:cs typeface="Arial" panose="020B0604020202020204" pitchFamily="34" charset="0"/>
                        </a:rPr>
                        <a:t>1.2%</a:t>
                      </a:r>
                      <a:r>
                        <a:rPr lang="en-ZA" sz="1600" b="0" kern="100" dirty="0">
                          <a:effectLst/>
                          <a:latin typeface="Arial" panose="020B0604020202020204" pitchFamily="34" charset="0"/>
                          <a:ea typeface="Aptos" panose="020B0004020202020204" pitchFamily="34" charset="0"/>
                          <a:cs typeface="Arial" panose="020B0604020202020204" pitchFamily="34" charset="0"/>
                        </a:rPr>
                        <a:t> (6)</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ZA" sz="2000" b="0" kern="100" dirty="0">
                          <a:effectLst/>
                          <a:latin typeface="Arial" panose="020B0604020202020204" pitchFamily="34" charset="0"/>
                          <a:ea typeface="Aptos" panose="020B0004020202020204" pitchFamily="34" charset="0"/>
                          <a:cs typeface="Arial" panose="020B0604020202020204" pitchFamily="34" charset="0"/>
                        </a:rPr>
                        <a:t>1.0%</a:t>
                      </a:r>
                      <a:r>
                        <a:rPr lang="en-ZA" sz="1600" b="0" kern="100" dirty="0">
                          <a:effectLst/>
                          <a:latin typeface="Arial" panose="020B0604020202020204" pitchFamily="34" charset="0"/>
                          <a:ea typeface="Aptos" panose="020B0004020202020204" pitchFamily="34" charset="0"/>
                          <a:cs typeface="Arial" panose="020B0604020202020204" pitchFamily="34" charset="0"/>
                        </a:rPr>
                        <a:t> (5)</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332541882"/>
                  </a:ext>
                </a:extLst>
              </a:tr>
              <a:tr h="492854">
                <a:tc>
                  <a:txBody>
                    <a:bodyPr/>
                    <a:lstStyle/>
                    <a:p>
                      <a:pPr>
                        <a:lnSpc>
                          <a:spcPct val="150000"/>
                        </a:lnSpc>
                        <a:spcAft>
                          <a:spcPts val="800"/>
                        </a:spcAft>
                        <a:buNone/>
                      </a:pPr>
                      <a:r>
                        <a:rPr lang="en-US" sz="2000" b="1" kern="100" dirty="0">
                          <a:effectLst/>
                          <a:latin typeface="Arial" panose="020B0604020202020204" pitchFamily="34" charset="0"/>
                          <a:cs typeface="Arial" panose="020B0604020202020204" pitchFamily="34" charset="0"/>
                        </a:rPr>
                        <a:t>Prep Uptake during the trial</a:t>
                      </a:r>
                      <a:endParaRPr lang="en-ZA" sz="20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37.7% </a:t>
                      </a:r>
                      <a:r>
                        <a:rPr lang="en-US" sz="1600" b="0" kern="100" dirty="0">
                          <a:effectLst/>
                          <a:latin typeface="Arial" panose="020B0604020202020204" pitchFamily="34" charset="0"/>
                          <a:cs typeface="Arial" panose="020B0604020202020204" pitchFamily="34" charset="0"/>
                        </a:rPr>
                        <a:t>(193)</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38.9% </a:t>
                      </a:r>
                      <a:r>
                        <a:rPr lang="en-US" sz="1600" b="0" kern="100" dirty="0">
                          <a:effectLst/>
                          <a:latin typeface="Arial" panose="020B0604020202020204" pitchFamily="34" charset="0"/>
                          <a:cs typeface="Arial" panose="020B0604020202020204" pitchFamily="34" charset="0"/>
                        </a:rPr>
                        <a:t>(199)</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86914396"/>
                  </a:ext>
                </a:extLst>
              </a:tr>
              <a:tr h="492854">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marL="0" indent="0">
                        <a:lnSpc>
                          <a:spcPct val="150000"/>
                        </a:lnSpc>
                        <a:spcAft>
                          <a:spcPts val="800"/>
                        </a:spcAft>
                        <a:buNone/>
                      </a:pPr>
                      <a:r>
                        <a:rPr lang="en-US" sz="2000" b="1" kern="100" dirty="0">
                          <a:effectLst/>
                          <a:latin typeface="Arial" panose="020B0604020202020204" pitchFamily="34" charset="0"/>
                          <a:ea typeface="Aptos" panose="020B0004020202020204" pitchFamily="34" charset="0"/>
                          <a:cs typeface="Arial" panose="020B0604020202020204" pitchFamily="34" charset="0"/>
                        </a:rPr>
                        <a:t>Contraceptive use at enrolment</a:t>
                      </a:r>
                      <a:endParaRPr lang="en-US"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ZA" sz="2000" b="0" kern="100" dirty="0">
                          <a:effectLst/>
                          <a:latin typeface="Arial" panose="020B0604020202020204" pitchFamily="34" charset="0"/>
                          <a:ea typeface="Aptos" panose="020B0004020202020204" pitchFamily="34" charset="0"/>
                          <a:cs typeface="Arial" panose="020B0604020202020204" pitchFamily="34" charset="0"/>
                        </a:rPr>
                        <a:t>85.5% </a:t>
                      </a:r>
                      <a:r>
                        <a:rPr lang="en-ZA" sz="1600" b="0" kern="100" dirty="0">
                          <a:effectLst/>
                          <a:latin typeface="Arial" panose="020B0604020202020204" pitchFamily="34" charset="0"/>
                          <a:ea typeface="Aptos" panose="020B0004020202020204" pitchFamily="34" charset="0"/>
                          <a:cs typeface="Arial" panose="020B0604020202020204" pitchFamily="34" charset="0"/>
                        </a:rPr>
                        <a:t>(438)</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50000"/>
                        </a:lnSpc>
                        <a:spcAft>
                          <a:spcPts val="800"/>
                        </a:spcAft>
                        <a:buNone/>
                      </a:pPr>
                      <a:r>
                        <a:rPr lang="en-ZA" sz="2000" b="0" kern="100" dirty="0">
                          <a:effectLst/>
                          <a:latin typeface="Arial" panose="020B0604020202020204" pitchFamily="34" charset="0"/>
                          <a:ea typeface="Aptos" panose="020B0004020202020204" pitchFamily="34" charset="0"/>
                          <a:cs typeface="Arial" panose="020B0604020202020204" pitchFamily="34" charset="0"/>
                        </a:rPr>
                        <a:t>83.4% </a:t>
                      </a:r>
                      <a:r>
                        <a:rPr lang="en-ZA" sz="1600" b="0" kern="100" dirty="0">
                          <a:effectLst/>
                          <a:latin typeface="Arial" panose="020B0604020202020204" pitchFamily="34" charset="0"/>
                          <a:ea typeface="Aptos" panose="020B0004020202020204" pitchFamily="34" charset="0"/>
                          <a:cs typeface="Arial" panose="020B0604020202020204" pitchFamily="34" charset="0"/>
                        </a:rPr>
                        <a:t>(426)</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56520" marR="56520" marT="7850" marB="0" anchor="ctr">
                    <a:lnL>
                      <a:noFill/>
                    </a:lnL>
                    <a:lnR>
                      <a:noFill/>
                    </a:lnR>
                    <a:lnT>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752818736"/>
                  </a:ext>
                </a:extLst>
              </a:tr>
              <a:tr h="492854">
                <a:tc>
                  <a:txBody>
                    <a:bodyPr/>
                    <a:lstStyle/>
                    <a:p>
                      <a:pPr>
                        <a:lnSpc>
                          <a:spcPct val="150000"/>
                        </a:lnSpc>
                        <a:spcAft>
                          <a:spcPts val="800"/>
                        </a:spcAft>
                        <a:buNone/>
                      </a:pPr>
                      <a:r>
                        <a:rPr lang="en-US" sz="2000" b="1" kern="100" dirty="0">
                          <a:effectLst/>
                          <a:latin typeface="Arial" panose="020B0604020202020204" pitchFamily="34" charset="0"/>
                          <a:cs typeface="Arial" panose="020B0604020202020204" pitchFamily="34" charset="0"/>
                        </a:rPr>
                        <a:t>Pregnancies during the trial</a:t>
                      </a:r>
                      <a:endParaRPr lang="en-ZA" sz="20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lnL>
                      <a:noFill/>
                    </a:lnL>
                    <a:lnR>
                      <a:noFill/>
                    </a:lnR>
                    <a:lnT>
                      <a:noFill/>
                    </a:lnT>
                    <a:lnB w="12700" cmpd="sng">
                      <a:solidFill>
                        <a:sysClr val="windowText" lastClr="000000"/>
                      </a:solidFill>
                    </a:lnB>
                    <a:lnTlToBr w="12700" cmpd="sng">
                      <a:noFill/>
                      <a:prstDash val="solid"/>
                    </a:lnTlToBr>
                    <a:lnBlToTr w="12700" cmpd="sng">
                      <a:noFill/>
                      <a:prstDash val="solid"/>
                    </a:lnBlToTr>
                    <a:solidFill>
                      <a:schemeClr val="bg1">
                        <a:lumMod val="75000"/>
                      </a:schemeClr>
                    </a:solidFill>
                  </a:tcPr>
                </a:tc>
                <a:tc>
                  <a:txBody>
                    <a:body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  2.5% </a:t>
                      </a:r>
                      <a:r>
                        <a:rPr lang="en-US" sz="1600" b="0" kern="100" dirty="0">
                          <a:effectLst/>
                          <a:latin typeface="Arial" panose="020B0604020202020204" pitchFamily="34" charset="0"/>
                          <a:cs typeface="Arial" panose="020B0604020202020204" pitchFamily="34" charset="0"/>
                        </a:rPr>
                        <a:t>(13)</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lnL>
                      <a:noFill/>
                    </a:lnL>
                    <a:lnR>
                      <a:noFill/>
                    </a:lnR>
                    <a:lnT>
                      <a:noFill/>
                    </a:lnT>
                    <a:lnB w="12700" cmpd="sng">
                      <a:solidFill>
                        <a:sysClr val="windowText" lastClr="000000"/>
                      </a:solidFill>
                    </a:lnB>
                    <a:lnTlToBr w="12700" cmpd="sng">
                      <a:noFill/>
                      <a:prstDash val="solid"/>
                    </a:lnTlToBr>
                    <a:lnBlToTr w="12700" cmpd="sng">
                      <a:noFill/>
                      <a:prstDash val="solid"/>
                    </a:lnBlToTr>
                    <a:solidFill>
                      <a:schemeClr val="bg1">
                        <a:lumMod val="75000"/>
                      </a:schemeClr>
                    </a:solidFill>
                  </a:tcPr>
                </a:tc>
                <a:tc>
                  <a:txBody>
                    <a:bodyPr/>
                    <a:lstStyle/>
                    <a:p>
                      <a:pPr algn="ctr">
                        <a:lnSpc>
                          <a:spcPct val="150000"/>
                        </a:lnSpc>
                        <a:spcAft>
                          <a:spcPts val="800"/>
                        </a:spcAft>
                        <a:buNone/>
                      </a:pPr>
                      <a:r>
                        <a:rPr lang="en-US" sz="2000" b="0" kern="100" dirty="0">
                          <a:effectLst/>
                          <a:latin typeface="Arial" panose="020B0604020202020204" pitchFamily="34" charset="0"/>
                          <a:cs typeface="Arial" panose="020B0604020202020204" pitchFamily="34" charset="0"/>
                        </a:rPr>
                        <a:t>1.8%</a:t>
                      </a:r>
                      <a:r>
                        <a:rPr lang="en-US" sz="1600" b="0" kern="100" dirty="0">
                          <a:effectLst/>
                          <a:latin typeface="Arial" panose="020B0604020202020204" pitchFamily="34" charset="0"/>
                          <a:cs typeface="Arial" panose="020B0604020202020204" pitchFamily="34" charset="0"/>
                        </a:rPr>
                        <a:t> (9)</a:t>
                      </a:r>
                      <a:endParaRPr lang="en-ZA" sz="2000" b="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lnL>
                      <a:noFill/>
                    </a:lnL>
                    <a:lnR>
                      <a:noFill/>
                    </a:lnR>
                    <a:lnT>
                      <a:noFill/>
                    </a:lnT>
                    <a:lnB w="12700" cmpd="sng">
                      <a:solidFill>
                        <a:sysClr val="windowText" lastClr="000000"/>
                      </a:solid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281563328"/>
                  </a:ext>
                </a:extLst>
              </a:tr>
            </a:tbl>
          </a:graphicData>
        </a:graphic>
      </p:graphicFrame>
      <p:sp>
        <p:nvSpPr>
          <p:cNvPr id="7" name="TextBox 6">
            <a:extLst>
              <a:ext uri="{FF2B5EF4-FFF2-40B4-BE49-F238E27FC236}">
                <a16:creationId xmlns:a16="http://schemas.microsoft.com/office/drawing/2014/main" id="{AF02225E-4524-BB12-7459-5DB69237EF80}"/>
              </a:ext>
            </a:extLst>
          </p:cNvPr>
          <p:cNvSpPr txBox="1"/>
          <p:nvPr/>
        </p:nvSpPr>
        <p:spPr>
          <a:xfrm>
            <a:off x="955731" y="6020821"/>
            <a:ext cx="27796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r>
              <a:rPr lang="en-ZA" sz="1400" dirty="0">
                <a:solidFill>
                  <a:prstClr val="black"/>
                </a:solidFill>
                <a:latin typeface="Arial" panose="020B0604020202020204" pitchFamily="34" charset="0"/>
                <a:cs typeface="Arial" panose="020B0604020202020204" pitchFamily="34" charset="0"/>
              </a:rPr>
              <a:t>M</a:t>
            </a:r>
            <a:r>
              <a:rPr kumimoji="0" lang="en-ZA" sz="14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edian</a:t>
            </a: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(IQR)      </a:t>
            </a:r>
            <a:r>
              <a:rPr lang="en-ZA" sz="1400" baseline="30000" dirty="0">
                <a:solidFill>
                  <a:prstClr val="black"/>
                </a:solidFill>
                <a:latin typeface="Arial" panose="020B0604020202020204" pitchFamily="34" charset="0"/>
                <a:cs typeface="Arial" panose="020B0604020202020204" pitchFamily="34" charset="0"/>
              </a:rPr>
              <a:t>$</a:t>
            </a:r>
            <a:r>
              <a:rPr kumimoji="0" lang="en-ZA" sz="1400" b="0" i="0" u="none" strike="noStrike" kern="1200" cap="none" spc="0" normalizeH="0" baseline="30000" noProof="0" dirty="0">
                <a:ln>
                  <a:noFill/>
                </a:ln>
                <a:solidFill>
                  <a:prstClr val="black"/>
                </a:solidFill>
                <a:effectLst/>
                <a:uLnTx/>
                <a:uFillTx/>
                <a:latin typeface="Arial" panose="020B0604020202020204" pitchFamily="34" charset="0"/>
                <a:cs typeface="Arial" panose="020B0604020202020204" pitchFamily="34" charset="0"/>
              </a:rPr>
              <a:t>  </a:t>
            </a: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(number)</a:t>
            </a:r>
          </a:p>
        </p:txBody>
      </p:sp>
    </p:spTree>
    <p:extLst>
      <p:ext uri="{BB962C8B-B14F-4D97-AF65-F5344CB8AC3E}">
        <p14:creationId xmlns:p14="http://schemas.microsoft.com/office/powerpoint/2010/main" val="409633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B4EEC-8156-2C5A-9580-FDF35DD4358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458E7D1-DC54-0DAB-54AD-B66DF9944BCF}"/>
              </a:ext>
            </a:extLst>
          </p:cNvPr>
          <p:cNvSpPr>
            <a:spLocks noGrp="1"/>
          </p:cNvSpPr>
          <p:nvPr>
            <p:ph type="title"/>
          </p:nvPr>
        </p:nvSpPr>
        <p:spPr>
          <a:xfrm>
            <a:off x="2201733" y="397920"/>
            <a:ext cx="9844217" cy="783180"/>
          </a:xfrm>
        </p:spPr>
        <p:txBody>
          <a:bodyPr>
            <a:normAutofit/>
          </a:bodyPr>
          <a:lstStyle/>
          <a:p>
            <a:r>
              <a:rPr lang="en-GB" sz="3400" noProof="0" dirty="0"/>
              <a:t>Safety: Adverse events &amp; local reactions</a:t>
            </a:r>
          </a:p>
        </p:txBody>
      </p:sp>
      <p:graphicFrame>
        <p:nvGraphicFramePr>
          <p:cNvPr id="4" name="Table 3">
            <a:extLst>
              <a:ext uri="{FF2B5EF4-FFF2-40B4-BE49-F238E27FC236}">
                <a16:creationId xmlns:a16="http://schemas.microsoft.com/office/drawing/2014/main" id="{760C910D-227D-D269-9E91-B990305FD3A4}"/>
              </a:ext>
            </a:extLst>
          </p:cNvPr>
          <p:cNvGraphicFramePr>
            <a:graphicFrameLocks noGrp="1"/>
          </p:cNvGraphicFramePr>
          <p:nvPr>
            <p:extLst>
              <p:ext uri="{D42A27DB-BD31-4B8C-83A1-F6EECF244321}">
                <p14:modId xmlns:p14="http://schemas.microsoft.com/office/powerpoint/2010/main" val="893455429"/>
              </p:ext>
            </p:extLst>
          </p:nvPr>
        </p:nvGraphicFramePr>
        <p:xfrm>
          <a:off x="830171" y="1288750"/>
          <a:ext cx="10531658" cy="4676754"/>
        </p:xfrm>
        <a:graphic>
          <a:graphicData uri="http://schemas.openxmlformats.org/drawingml/2006/table">
            <a:tbl>
              <a:tblPr firstRow="1" bandRow="1">
                <a:tableStyleId>{9D7B26C5-4107-4FEC-AEDC-1716B250A1EF}</a:tableStyleId>
              </a:tblPr>
              <a:tblGrid>
                <a:gridCol w="5064308">
                  <a:extLst>
                    <a:ext uri="{9D8B030D-6E8A-4147-A177-3AD203B41FA5}">
                      <a16:colId xmlns:a16="http://schemas.microsoft.com/office/drawing/2014/main" val="2151014309"/>
                    </a:ext>
                  </a:extLst>
                </a:gridCol>
                <a:gridCol w="2743200">
                  <a:extLst>
                    <a:ext uri="{9D8B030D-6E8A-4147-A177-3AD203B41FA5}">
                      <a16:colId xmlns:a16="http://schemas.microsoft.com/office/drawing/2014/main" val="546178502"/>
                    </a:ext>
                  </a:extLst>
                </a:gridCol>
                <a:gridCol w="2724150">
                  <a:extLst>
                    <a:ext uri="{9D8B030D-6E8A-4147-A177-3AD203B41FA5}">
                      <a16:colId xmlns:a16="http://schemas.microsoft.com/office/drawing/2014/main" val="1602181863"/>
                    </a:ext>
                  </a:extLst>
                </a:gridCol>
              </a:tblGrid>
              <a:tr h="671591">
                <a:tc>
                  <a:txBody>
                    <a:bodyPr/>
                    <a:lstStyle/>
                    <a:p>
                      <a:pPr>
                        <a:lnSpc>
                          <a:spcPct val="100000"/>
                        </a:lnSpc>
                        <a:spcAft>
                          <a:spcPts val="0"/>
                        </a:spcAft>
                      </a:pPr>
                      <a:endParaRPr lang="en-ZA" sz="2000" b="0" dirty="0">
                        <a:latin typeface="Arial" panose="020B0604020202020204" pitchFamily="34" charset="0"/>
                        <a:cs typeface="Arial" panose="020B0604020202020204" pitchFamily="34" charset="0"/>
                      </a:endParaRPr>
                    </a:p>
                  </a:txBody>
                  <a:tcPr>
                    <a:lnT w="12700" cmpd="sng">
                      <a:noFill/>
                    </a:lnT>
                  </a:tcPr>
                </a:tc>
                <a:tc>
                  <a:txBody>
                    <a:bodyPr/>
                    <a:lstStyle/>
                    <a:p>
                      <a:pPr algn="ctr">
                        <a:lnSpc>
                          <a:spcPct val="100000"/>
                        </a:lnSpc>
                        <a:spcAft>
                          <a:spcPts val="0"/>
                        </a:spcAft>
                      </a:pPr>
                      <a:r>
                        <a:rPr lang="en-US" sz="2200" b="1" kern="0" dirty="0">
                          <a:effectLst/>
                          <a:latin typeface="Arial" panose="020B0604020202020204" pitchFamily="34" charset="0"/>
                          <a:cs typeface="Arial" panose="020B0604020202020204" pitchFamily="34" charset="0"/>
                        </a:rPr>
                        <a:t>CAP256V2LS + VRC07-523LS </a:t>
                      </a:r>
                      <a:endParaRPr lang="en-ZA" sz="2200" b="0" dirty="0">
                        <a:latin typeface="Arial" panose="020B0604020202020204" pitchFamily="34" charset="0"/>
                        <a:cs typeface="Arial" panose="020B0604020202020204" pitchFamily="34" charset="0"/>
                      </a:endParaRPr>
                    </a:p>
                  </a:txBody>
                  <a:tcPr marL="75881" marR="75881" marT="0" marB="0" anchor="ctr">
                    <a:lnT w="12700" cmpd="sng">
                      <a:noFill/>
                    </a:lnT>
                  </a:tcPr>
                </a:tc>
                <a:tc>
                  <a:txBody>
                    <a:bodyPr/>
                    <a:lstStyle/>
                    <a:p>
                      <a:pPr algn="ctr">
                        <a:lnSpc>
                          <a:spcPct val="100000"/>
                        </a:lnSpc>
                        <a:spcAft>
                          <a:spcPts val="0"/>
                        </a:spcAft>
                      </a:pPr>
                      <a:r>
                        <a:rPr lang="en-US" sz="2200" b="1" kern="0" dirty="0">
                          <a:effectLst/>
                          <a:latin typeface="Arial" panose="020B0604020202020204" pitchFamily="34" charset="0"/>
                          <a:cs typeface="Arial" panose="020B0604020202020204" pitchFamily="34" charset="0"/>
                        </a:rPr>
                        <a:t>Placebo </a:t>
                      </a:r>
                      <a:endParaRPr lang="en-ZA" sz="2200" b="0" dirty="0">
                        <a:latin typeface="Arial" panose="020B0604020202020204" pitchFamily="34" charset="0"/>
                        <a:cs typeface="Arial" panose="020B0604020202020204" pitchFamily="34" charset="0"/>
                      </a:endParaRPr>
                    </a:p>
                  </a:txBody>
                  <a:tcPr marL="75881" marR="75881" marT="0" marB="0" anchor="ctr">
                    <a:lnT w="12700" cmpd="sng">
                      <a:noFill/>
                    </a:lnT>
                  </a:tcPr>
                </a:tc>
                <a:extLst>
                  <a:ext uri="{0D108BD9-81ED-4DB2-BD59-A6C34878D82A}">
                    <a16:rowId xmlns:a16="http://schemas.microsoft.com/office/drawing/2014/main" val="3404982468"/>
                  </a:ext>
                </a:extLst>
              </a:tr>
              <a:tr h="414844">
                <a:tc>
                  <a:txBody>
                    <a:bodyPr/>
                    <a:lstStyle/>
                    <a:p>
                      <a:pPr algn="l">
                        <a:lnSpc>
                          <a:spcPct val="100000"/>
                        </a:lnSpc>
                        <a:spcAft>
                          <a:spcPts val="0"/>
                        </a:spcAft>
                        <a:buNone/>
                      </a:pPr>
                      <a:r>
                        <a:rPr lang="en-US" sz="2000" b="1" kern="0" dirty="0">
                          <a:effectLst/>
                          <a:latin typeface="Arial" panose="020B0604020202020204" pitchFamily="34" charset="0"/>
                          <a:cs typeface="Arial" panose="020B0604020202020204" pitchFamily="34" charset="0"/>
                        </a:rPr>
                        <a:t>Number of adverse events</a:t>
                      </a:r>
                      <a:endParaRPr lang="en-US" sz="2000" b="1" dirty="0">
                        <a:effectLst/>
                        <a:latin typeface="Arial" panose="020B0604020202020204" pitchFamily="34" charset="0"/>
                        <a:cs typeface="Arial" panose="020B0604020202020204" pitchFamily="34" charset="0"/>
                      </a:endParaRPr>
                    </a:p>
                  </a:txBody>
                  <a:tcPr marL="75881" marR="75881" marT="0" marB="0" anchor="ctr">
                    <a:noFill/>
                  </a:tcPr>
                </a:tc>
                <a:tc>
                  <a:txBody>
                    <a:bodyPr/>
                    <a:lstStyle/>
                    <a:p>
                      <a:pPr algn="ctr">
                        <a:lnSpc>
                          <a:spcPct val="100000"/>
                        </a:lnSpc>
                        <a:spcAft>
                          <a:spcPts val="0"/>
                        </a:spcAft>
                        <a:buNone/>
                      </a:pPr>
                      <a:r>
                        <a:rPr lang="en-US" sz="2000" b="0" kern="0" dirty="0">
                          <a:effectLst/>
                          <a:latin typeface="Arial" panose="020B0604020202020204" pitchFamily="34" charset="0"/>
                          <a:cs typeface="Arial" panose="020B0604020202020204" pitchFamily="34" charset="0"/>
                        </a:rPr>
                        <a:t>1057 (355)*</a:t>
                      </a:r>
                      <a:endParaRPr lang="en-US" sz="2000" b="0" dirty="0">
                        <a:effectLst/>
                        <a:latin typeface="Arial" panose="020B0604020202020204" pitchFamily="34" charset="0"/>
                        <a:cs typeface="Arial" panose="020B0604020202020204" pitchFamily="34" charset="0"/>
                      </a:endParaRPr>
                    </a:p>
                  </a:txBody>
                  <a:tcPr marL="75881" marR="75881" marT="0" marB="0" anchor="ctr">
                    <a:noFill/>
                  </a:tcPr>
                </a:tc>
                <a:tc>
                  <a:txBody>
                    <a:bodyPr/>
                    <a:lstStyle/>
                    <a:p>
                      <a:pPr algn="ctr">
                        <a:lnSpc>
                          <a:spcPct val="100000"/>
                        </a:lnSpc>
                        <a:spcAft>
                          <a:spcPts val="0"/>
                        </a:spcAft>
                        <a:buNone/>
                      </a:pPr>
                      <a:r>
                        <a:rPr lang="en-US" sz="2000" b="0" kern="0" dirty="0">
                          <a:effectLst/>
                          <a:latin typeface="Arial" panose="020B0604020202020204" pitchFamily="34" charset="0"/>
                          <a:cs typeface="Arial" panose="020B0604020202020204" pitchFamily="34" charset="0"/>
                        </a:rPr>
                        <a:t>930 (346)*</a:t>
                      </a:r>
                      <a:endParaRPr lang="en-US" sz="2000" b="0" dirty="0">
                        <a:effectLst/>
                        <a:latin typeface="Arial" panose="020B0604020202020204" pitchFamily="34" charset="0"/>
                        <a:cs typeface="Arial" panose="020B0604020202020204" pitchFamily="34" charset="0"/>
                      </a:endParaRPr>
                    </a:p>
                  </a:txBody>
                  <a:tcPr marL="75881" marR="75881" marT="0" marB="0" anchor="ctr">
                    <a:noFill/>
                  </a:tcPr>
                </a:tc>
                <a:extLst>
                  <a:ext uri="{0D108BD9-81ED-4DB2-BD59-A6C34878D82A}">
                    <a16:rowId xmlns:a16="http://schemas.microsoft.com/office/drawing/2014/main" val="768220313"/>
                  </a:ext>
                </a:extLst>
              </a:tr>
              <a:tr h="532815">
                <a:tc>
                  <a:txBody>
                    <a:bodyPr/>
                    <a:lstStyle/>
                    <a:p>
                      <a:pPr algn="l">
                        <a:lnSpc>
                          <a:spcPct val="100000"/>
                        </a:lnSpc>
                        <a:spcAft>
                          <a:spcPts val="0"/>
                        </a:spcAft>
                        <a:buNone/>
                      </a:pPr>
                      <a:r>
                        <a:rPr lang="en-US" sz="2000" b="1" kern="0" dirty="0">
                          <a:effectLst/>
                          <a:latin typeface="Arial" panose="020B0604020202020204" pitchFamily="34" charset="0"/>
                          <a:cs typeface="Arial" panose="020B0604020202020204" pitchFamily="34" charset="0"/>
                        </a:rPr>
                        <a:t>Serious adverse events (No deaths)</a:t>
                      </a:r>
                      <a:endParaRPr lang="en-US" sz="2000" b="1" dirty="0">
                        <a:effectLst/>
                        <a:latin typeface="Arial" panose="020B0604020202020204" pitchFamily="34" charset="0"/>
                        <a:cs typeface="Arial" panose="020B0604020202020204" pitchFamily="34" charset="0"/>
                      </a:endParaRPr>
                    </a:p>
                  </a:txBody>
                  <a:tcPr marL="75881" marR="75881" marT="0" marB="0" anchor="ctr">
                    <a:noFill/>
                  </a:tcPr>
                </a:tc>
                <a:tc>
                  <a:txBody>
                    <a:bodyPr/>
                    <a:lstStyle/>
                    <a:p>
                      <a:pPr algn="ctr">
                        <a:lnSpc>
                          <a:spcPct val="100000"/>
                        </a:lnSpc>
                        <a:spcAft>
                          <a:spcPts val="0"/>
                        </a:spcAft>
                        <a:buNone/>
                      </a:pPr>
                      <a:r>
                        <a:rPr lang="en-US" sz="2000" b="0" kern="0" dirty="0">
                          <a:effectLst/>
                          <a:latin typeface="Arial" panose="020B0604020202020204" pitchFamily="34" charset="0"/>
                          <a:cs typeface="Arial" panose="020B0604020202020204" pitchFamily="34" charset="0"/>
                        </a:rPr>
                        <a:t> 11 (7)</a:t>
                      </a:r>
                      <a:endParaRPr lang="en-US" sz="2000" b="0" dirty="0">
                        <a:effectLst/>
                        <a:latin typeface="Arial" panose="020B0604020202020204" pitchFamily="34" charset="0"/>
                        <a:cs typeface="Arial" panose="020B0604020202020204" pitchFamily="34" charset="0"/>
                      </a:endParaRPr>
                    </a:p>
                  </a:txBody>
                  <a:tcPr marL="75881" marR="75881" marT="0" marB="0" anchor="ctr">
                    <a:noFill/>
                  </a:tcPr>
                </a:tc>
                <a:tc>
                  <a:txBody>
                    <a:bodyPr/>
                    <a:lstStyle/>
                    <a:p>
                      <a:pPr algn="ctr">
                        <a:lnSpc>
                          <a:spcPct val="100000"/>
                        </a:lnSpc>
                        <a:spcAft>
                          <a:spcPts val="0"/>
                        </a:spcAft>
                        <a:buNone/>
                      </a:pPr>
                      <a:r>
                        <a:rPr lang="en-US" sz="2000" b="0" kern="0" dirty="0">
                          <a:effectLst/>
                          <a:latin typeface="Arial" panose="020B0604020202020204" pitchFamily="34" charset="0"/>
                          <a:cs typeface="Arial" panose="020B0604020202020204" pitchFamily="34" charset="0"/>
                        </a:rPr>
                        <a:t>13 (11)</a:t>
                      </a:r>
                      <a:endParaRPr lang="en-US" sz="2000" b="0" dirty="0">
                        <a:effectLst/>
                        <a:latin typeface="Arial" panose="020B0604020202020204" pitchFamily="34" charset="0"/>
                        <a:cs typeface="Arial" panose="020B0604020202020204" pitchFamily="34" charset="0"/>
                      </a:endParaRPr>
                    </a:p>
                  </a:txBody>
                  <a:tcPr marL="75881" marR="75881" marT="0" marB="0" anchor="ctr">
                    <a:noFill/>
                  </a:tcPr>
                </a:tc>
                <a:extLst>
                  <a:ext uri="{0D108BD9-81ED-4DB2-BD59-A6C34878D82A}">
                    <a16:rowId xmlns:a16="http://schemas.microsoft.com/office/drawing/2014/main" val="2408733100"/>
                  </a:ext>
                </a:extLst>
              </a:tr>
              <a:tr h="414844">
                <a:tc>
                  <a:txBody>
                    <a:bodyPr/>
                    <a:lstStyle/>
                    <a:p>
                      <a:pPr algn="l">
                        <a:lnSpc>
                          <a:spcPct val="100000"/>
                        </a:lnSpc>
                        <a:spcAft>
                          <a:spcPts val="0"/>
                        </a:spcAft>
                        <a:buNone/>
                      </a:pPr>
                      <a:r>
                        <a:rPr lang="en-US" sz="2000" b="1" dirty="0">
                          <a:effectLst/>
                          <a:latin typeface="Arial" panose="020B0604020202020204" pitchFamily="34" charset="0"/>
                          <a:cs typeface="Arial" panose="020B0604020202020204" pitchFamily="34" charset="0"/>
                        </a:rPr>
                        <a:t>Grade 3 adverse events</a:t>
                      </a:r>
                    </a:p>
                  </a:txBody>
                  <a:tcPr marL="75881" marR="75881" marT="0" marB="0" anchor="ctr">
                    <a:solidFill>
                      <a:schemeClr val="bg1"/>
                    </a:solidFill>
                  </a:tcPr>
                </a:tc>
                <a:tc>
                  <a:txBody>
                    <a:bodyPr/>
                    <a:lstStyle/>
                    <a:p>
                      <a:pPr algn="ctr">
                        <a:lnSpc>
                          <a:spcPct val="100000"/>
                        </a:lnSpc>
                        <a:spcAft>
                          <a:spcPts val="0"/>
                        </a:spcAft>
                        <a:buNone/>
                      </a:pPr>
                      <a:r>
                        <a:rPr lang="en-US" sz="2000" b="0" dirty="0">
                          <a:effectLst/>
                          <a:latin typeface="Arial" panose="020B0604020202020204" pitchFamily="34" charset="0"/>
                          <a:cs typeface="Arial" panose="020B0604020202020204" pitchFamily="34" charset="0"/>
                        </a:rPr>
                        <a:t> 26 (23)</a:t>
                      </a:r>
                    </a:p>
                  </a:txBody>
                  <a:tcPr marL="75881" marR="75881" marT="0" marB="0" anchor="ctr">
                    <a:solidFill>
                      <a:schemeClr val="bg1"/>
                    </a:solidFill>
                  </a:tcPr>
                </a:tc>
                <a:tc>
                  <a:txBody>
                    <a:bodyPr/>
                    <a:lstStyle/>
                    <a:p>
                      <a:pPr algn="ctr">
                        <a:lnSpc>
                          <a:spcPct val="100000"/>
                        </a:lnSpc>
                        <a:spcAft>
                          <a:spcPts val="0"/>
                        </a:spcAft>
                        <a:buNone/>
                      </a:pPr>
                      <a:r>
                        <a:rPr lang="en-US" sz="2000" b="0" kern="1200" dirty="0">
                          <a:solidFill>
                            <a:schemeClr val="tx1"/>
                          </a:solidFill>
                          <a:effectLst/>
                          <a:latin typeface="Arial" panose="020B0604020202020204" pitchFamily="34" charset="0"/>
                          <a:ea typeface="+mn-ea"/>
                          <a:cs typeface="Arial" panose="020B0604020202020204" pitchFamily="34" charset="0"/>
                        </a:rPr>
                        <a:t>25 (20)</a:t>
                      </a:r>
                      <a:endParaRPr lang="en-US" sz="2000" b="0" dirty="0">
                        <a:effectLst/>
                        <a:latin typeface="Arial" panose="020B0604020202020204" pitchFamily="34" charset="0"/>
                        <a:cs typeface="Arial" panose="020B0604020202020204" pitchFamily="34" charset="0"/>
                      </a:endParaRPr>
                    </a:p>
                  </a:txBody>
                  <a:tcPr marL="75881" marR="75881" marT="0" marB="0" anchor="ctr">
                    <a:solidFill>
                      <a:schemeClr val="bg1"/>
                    </a:solidFill>
                  </a:tcPr>
                </a:tc>
                <a:extLst>
                  <a:ext uri="{0D108BD9-81ED-4DB2-BD59-A6C34878D82A}">
                    <a16:rowId xmlns:a16="http://schemas.microsoft.com/office/drawing/2014/main" val="943860141"/>
                  </a:ext>
                </a:extLst>
              </a:tr>
              <a:tr h="598477">
                <a:tc>
                  <a:txBody>
                    <a:bodyPr/>
                    <a:lstStyle/>
                    <a:p>
                      <a:pPr algn="l">
                        <a:lnSpc>
                          <a:spcPct val="100000"/>
                        </a:lnSpc>
                        <a:spcAft>
                          <a:spcPts val="0"/>
                        </a:spcAft>
                        <a:buNone/>
                      </a:pPr>
                      <a:r>
                        <a:rPr lang="en-US" sz="2000" b="1" dirty="0">
                          <a:effectLst/>
                          <a:latin typeface="Arial" panose="020B0604020202020204" pitchFamily="34" charset="0"/>
                          <a:cs typeface="Arial" panose="020B0604020202020204" pitchFamily="34" charset="0"/>
                        </a:rPr>
                        <a:t>Grade 4 adverse events</a:t>
                      </a:r>
                    </a:p>
                  </a:txBody>
                  <a:tcPr marL="75881" marR="75881"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buNone/>
                      </a:pPr>
                      <a:r>
                        <a:rPr lang="en-US" sz="2000" b="0" dirty="0">
                          <a:effectLst/>
                          <a:latin typeface="Arial" panose="020B0604020202020204" pitchFamily="34" charset="0"/>
                          <a:cs typeface="Arial" panose="020B0604020202020204" pitchFamily="34" charset="0"/>
                        </a:rPr>
                        <a:t> 5 (5)</a:t>
                      </a:r>
                    </a:p>
                  </a:txBody>
                  <a:tcPr marL="75881" marR="75881"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buNone/>
                      </a:pPr>
                      <a:r>
                        <a:rPr lang="en-US" sz="2000" b="0" kern="1200" dirty="0">
                          <a:solidFill>
                            <a:schemeClr val="tx1"/>
                          </a:solidFill>
                          <a:effectLst/>
                          <a:latin typeface="Arial" panose="020B0604020202020204" pitchFamily="34" charset="0"/>
                          <a:ea typeface="+mn-ea"/>
                          <a:cs typeface="Arial" panose="020B0604020202020204" pitchFamily="34" charset="0"/>
                        </a:rPr>
                        <a:t>4 (4)</a:t>
                      </a:r>
                      <a:endParaRPr lang="en-US" sz="2000" b="0" dirty="0">
                        <a:effectLst/>
                        <a:latin typeface="Arial" panose="020B0604020202020204" pitchFamily="34" charset="0"/>
                        <a:cs typeface="Arial" panose="020B0604020202020204" pitchFamily="34" charset="0"/>
                      </a:endParaRPr>
                    </a:p>
                  </a:txBody>
                  <a:tcPr marL="75881" marR="75881"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71362793"/>
                  </a:ext>
                </a:extLst>
              </a:tr>
              <a:tr h="590193">
                <a:tc>
                  <a:txBody>
                    <a:bodyPr/>
                    <a:lstStyle/>
                    <a:p>
                      <a:pPr>
                        <a:lnSpc>
                          <a:spcPct val="100000"/>
                        </a:lnSpc>
                        <a:spcAft>
                          <a:spcPts val="0"/>
                        </a:spcAft>
                        <a:buNone/>
                      </a:pPr>
                      <a:r>
                        <a:rPr lang="en-US" sz="2000" b="1" dirty="0">
                          <a:solidFill>
                            <a:schemeClr val="tx1"/>
                          </a:solidFill>
                          <a:effectLst/>
                          <a:latin typeface="Arial" panose="020B0604020202020204" pitchFamily="34" charset="0"/>
                          <a:cs typeface="Arial" panose="020B0604020202020204" pitchFamily="34" charset="0"/>
                        </a:rPr>
                        <a:t>Solicited systemic reactions </a:t>
                      </a:r>
                    </a:p>
                    <a:p>
                      <a:pPr>
                        <a:lnSpc>
                          <a:spcPct val="100000"/>
                        </a:lnSpc>
                        <a:spcAft>
                          <a:spcPts val="0"/>
                        </a:spcAft>
                        <a:buNone/>
                      </a:pPr>
                      <a:r>
                        <a:rPr lang="en-US" sz="1600" b="0" i="1" dirty="0">
                          <a:solidFill>
                            <a:schemeClr val="tx1"/>
                          </a:solidFill>
                          <a:effectLst/>
                          <a:latin typeface="Arial" panose="020B0604020202020204" pitchFamily="34" charset="0"/>
                          <a:cs typeface="Arial" panose="020B0604020202020204" pitchFamily="34" charset="0"/>
                        </a:rPr>
                        <a:t>(fever, headache, fatigue, myalgia, nausea, chills)</a:t>
                      </a:r>
                      <a:endParaRPr lang="en-ZA" sz="16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0000"/>
                        </a:lnSpc>
                        <a:spcAft>
                          <a:spcPts val="0"/>
                        </a:spcAft>
                        <a:buNone/>
                      </a:pPr>
                      <a:r>
                        <a:rPr lang="en-US" sz="2000" b="0" dirty="0">
                          <a:effectLst/>
                          <a:latin typeface="Arial" panose="020B0604020202020204" pitchFamily="34" charset="0"/>
                          <a:cs typeface="Arial" panose="020B0604020202020204" pitchFamily="34" charset="0"/>
                        </a:rPr>
                        <a:t>856</a:t>
                      </a:r>
                      <a:r>
                        <a:rPr lang="en-US" sz="2000" dirty="0">
                          <a:effectLst/>
                          <a:latin typeface="Arial" panose="020B0604020202020204" pitchFamily="34" charset="0"/>
                          <a:cs typeface="Arial" panose="020B0604020202020204" pitchFamily="34" charset="0"/>
                        </a:rPr>
                        <a:t> </a:t>
                      </a:r>
                      <a:r>
                        <a:rPr lang="en-US" sz="1600" dirty="0">
                          <a:effectLst/>
                          <a:latin typeface="Arial" panose="020B0604020202020204" pitchFamily="34" charset="0"/>
                          <a:cs typeface="Arial" panose="020B0604020202020204" pitchFamily="34" charset="0"/>
                        </a:rPr>
                        <a:t>(333/512)</a:t>
                      </a:r>
                      <a:r>
                        <a:rPr lang="en-US" sz="1600" baseline="30000" dirty="0">
                          <a:effectLst/>
                          <a:latin typeface="Arial" panose="020B0604020202020204" pitchFamily="34" charset="0"/>
                          <a:cs typeface="Arial" panose="020B0604020202020204" pitchFamily="34" charset="0"/>
                        </a:rPr>
                        <a:t>$</a:t>
                      </a:r>
                      <a:endParaRPr lang="en-ZA" sz="2000" kern="100" baseline="300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00000"/>
                        </a:lnSpc>
                        <a:spcAft>
                          <a:spcPts val="0"/>
                        </a:spcAft>
                        <a:buNone/>
                      </a:pPr>
                      <a:r>
                        <a:rPr lang="en-US" sz="2000" kern="100" dirty="0">
                          <a:effectLst/>
                          <a:latin typeface="Arial" panose="020B0604020202020204" pitchFamily="34" charset="0"/>
                          <a:cs typeface="Arial" panose="020B0604020202020204" pitchFamily="34" charset="0"/>
                        </a:rPr>
                        <a:t>259 </a:t>
                      </a:r>
                      <a:r>
                        <a:rPr lang="en-US" sz="1600" kern="100" dirty="0">
                          <a:effectLst/>
                          <a:latin typeface="Arial" panose="020B0604020202020204" pitchFamily="34" charset="0"/>
                          <a:cs typeface="Arial" panose="020B0604020202020204" pitchFamily="34" charset="0"/>
                        </a:rPr>
                        <a:t>(146/511)</a:t>
                      </a:r>
                      <a:r>
                        <a:rPr lang="en-US" sz="1600" kern="100" baseline="30000" dirty="0">
                          <a:effectLst/>
                          <a:latin typeface="Arial" panose="020B0604020202020204" pitchFamily="34" charset="0"/>
                          <a:cs typeface="Arial" panose="020B0604020202020204" pitchFamily="34" charset="0"/>
                        </a:rPr>
                        <a:t>$</a:t>
                      </a:r>
                      <a:endParaRPr lang="en-US" sz="2000" kern="100" baseline="30000" dirty="0">
                        <a:effectLst/>
                        <a:latin typeface="Arial" panose="020B0604020202020204" pitchFamily="34" charset="0"/>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587701234"/>
                  </a:ext>
                </a:extLst>
              </a:tr>
              <a:tr h="849558">
                <a:tc>
                  <a:txBody>
                    <a:bodyPr/>
                    <a:lstStyle/>
                    <a:p>
                      <a:pPr>
                        <a:lnSpc>
                          <a:spcPct val="100000"/>
                        </a:lnSpc>
                        <a:spcAft>
                          <a:spcPts val="0"/>
                        </a:spcAft>
                        <a:buNone/>
                      </a:pPr>
                      <a:r>
                        <a:rPr lang="en-US" sz="2000" b="1" dirty="0">
                          <a:solidFill>
                            <a:schemeClr val="tx1"/>
                          </a:solidFill>
                          <a:effectLst/>
                          <a:latin typeface="Arial" panose="020B0604020202020204" pitchFamily="34" charset="0"/>
                          <a:cs typeface="Arial" panose="020B0604020202020204" pitchFamily="34" charset="0"/>
                        </a:rPr>
                        <a:t>Solicited</a:t>
                      </a:r>
                      <a:r>
                        <a:rPr lang="en-US" sz="2000" b="1" baseline="0" dirty="0">
                          <a:solidFill>
                            <a:schemeClr val="tx1"/>
                          </a:solidFill>
                          <a:effectLst/>
                          <a:latin typeface="Arial" panose="020B0604020202020204" pitchFamily="34" charset="0"/>
                          <a:cs typeface="Arial" panose="020B0604020202020204" pitchFamily="34" charset="0"/>
                        </a:rPr>
                        <a:t> local reaction - </a:t>
                      </a:r>
                      <a:r>
                        <a:rPr lang="en-US" sz="2000" b="1" dirty="0">
                          <a:solidFill>
                            <a:schemeClr val="tx1"/>
                          </a:solidFill>
                          <a:effectLst/>
                          <a:latin typeface="Arial" panose="020B0604020202020204" pitchFamily="34" charset="0"/>
                          <a:cs typeface="Arial" panose="020B0604020202020204" pitchFamily="34" charset="0"/>
                        </a:rPr>
                        <a:t>CAP256V2LS</a:t>
                      </a:r>
                      <a:r>
                        <a:rPr lang="en-US" sz="2000" b="0" dirty="0">
                          <a:solidFill>
                            <a:schemeClr val="tx1"/>
                          </a:solidFill>
                          <a:effectLst/>
                          <a:latin typeface="Arial" panose="020B0604020202020204" pitchFamily="34" charset="0"/>
                          <a:cs typeface="Arial" panose="020B0604020202020204" pitchFamily="34" charset="0"/>
                        </a:rPr>
                        <a:t> </a:t>
                      </a:r>
                      <a:r>
                        <a:rPr lang="en-US" sz="1600" b="0" i="1" dirty="0">
                          <a:solidFill>
                            <a:schemeClr val="tx1"/>
                          </a:solidFill>
                          <a:effectLst/>
                          <a:latin typeface="Arial" panose="020B0604020202020204" pitchFamily="34" charset="0"/>
                          <a:cs typeface="Arial" panose="020B0604020202020204" pitchFamily="34" charset="0"/>
                        </a:rPr>
                        <a:t>(pain, tenderness, erythema, swelling, induration)</a:t>
                      </a:r>
                      <a:endParaRPr lang="en-ZA" sz="20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bg1"/>
                    </a:solidFill>
                  </a:tcPr>
                </a:tc>
                <a:tc>
                  <a:txBody>
                    <a:bodyPr/>
                    <a:lstStyle/>
                    <a:p>
                      <a:pPr algn="ctr">
                        <a:lnSpc>
                          <a:spcPct val="100000"/>
                        </a:lnSpc>
                        <a:spcAft>
                          <a:spcPts val="0"/>
                        </a:spcAft>
                        <a:buNone/>
                      </a:pPr>
                      <a:r>
                        <a:rPr lang="en-US" sz="2000" kern="100" dirty="0">
                          <a:effectLst/>
                          <a:latin typeface="Arial" panose="020B0604020202020204" pitchFamily="34" charset="0"/>
                          <a:cs typeface="Arial" panose="020B0604020202020204" pitchFamily="34" charset="0"/>
                        </a:rPr>
                        <a:t>302 </a:t>
                      </a:r>
                      <a:r>
                        <a:rPr lang="en-US" sz="1600" kern="100" dirty="0">
                          <a:effectLst/>
                          <a:latin typeface="Arial" panose="020B0604020202020204" pitchFamily="34" charset="0"/>
                          <a:cs typeface="Arial" panose="020B0604020202020204" pitchFamily="34" charset="0"/>
                        </a:rPr>
                        <a:t>(225/512)</a:t>
                      </a:r>
                      <a:endParaRPr lang="en-US" sz="2000" kern="100" dirty="0">
                        <a:effectLst/>
                        <a:latin typeface="Arial" panose="020B0604020202020204" pitchFamily="34" charset="0"/>
                        <a:cs typeface="Arial" panose="020B0604020202020204" pitchFamily="34" charset="0"/>
                      </a:endParaRPr>
                    </a:p>
                  </a:txBody>
                  <a:tcPr marL="68580" marR="68580" marT="0" marB="0" anchor="ctr">
                    <a:solidFill>
                      <a:schemeClr val="bg1"/>
                    </a:solidFill>
                  </a:tcPr>
                </a:tc>
                <a:tc>
                  <a:txBody>
                    <a:bodyPr/>
                    <a:lstStyle/>
                    <a:p>
                      <a:pPr algn="ctr">
                        <a:lnSpc>
                          <a:spcPct val="100000"/>
                        </a:lnSpc>
                        <a:spcAft>
                          <a:spcPts val="0"/>
                        </a:spcAft>
                        <a:buNone/>
                      </a:pPr>
                      <a:r>
                        <a:rPr lang="en-US" sz="2000" kern="100" dirty="0">
                          <a:effectLst/>
                          <a:latin typeface="Arial" panose="020B0604020202020204" pitchFamily="34" charset="0"/>
                          <a:cs typeface="Arial" panose="020B0604020202020204" pitchFamily="34" charset="0"/>
                        </a:rPr>
                        <a:t> 78 </a:t>
                      </a:r>
                      <a:r>
                        <a:rPr lang="en-US" sz="1600" kern="100" dirty="0">
                          <a:effectLst/>
                          <a:latin typeface="Arial" panose="020B0604020202020204" pitchFamily="34" charset="0"/>
                          <a:cs typeface="Arial" panose="020B0604020202020204" pitchFamily="34" charset="0"/>
                        </a:rPr>
                        <a:t>(71/511)</a:t>
                      </a:r>
                      <a:endParaRPr lang="en-ZA" sz="20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bg1"/>
                    </a:solidFill>
                  </a:tcPr>
                </a:tc>
                <a:extLst>
                  <a:ext uri="{0D108BD9-81ED-4DB2-BD59-A6C34878D82A}">
                    <a16:rowId xmlns:a16="http://schemas.microsoft.com/office/drawing/2014/main" val="3931497776"/>
                  </a:ext>
                </a:extLst>
              </a:tr>
              <a:tr h="604432">
                <a:tc>
                  <a:txBody>
                    <a:bodyPr/>
                    <a:lstStyle/>
                    <a:p>
                      <a:pPr>
                        <a:lnSpc>
                          <a:spcPct val="100000"/>
                        </a:lnSpc>
                        <a:spcAft>
                          <a:spcPts val="0"/>
                        </a:spcAft>
                        <a:buNone/>
                      </a:pPr>
                      <a:r>
                        <a:rPr lang="en-US" sz="2000" b="1" dirty="0">
                          <a:solidFill>
                            <a:schemeClr val="tx1"/>
                          </a:solidFill>
                          <a:effectLst/>
                          <a:latin typeface="Arial" panose="020B0604020202020204" pitchFamily="34" charset="0"/>
                          <a:cs typeface="Arial" panose="020B0604020202020204" pitchFamily="34" charset="0"/>
                        </a:rPr>
                        <a:t>Solicited</a:t>
                      </a:r>
                      <a:r>
                        <a:rPr lang="en-US" sz="2000" b="1" baseline="0" dirty="0">
                          <a:solidFill>
                            <a:schemeClr val="tx1"/>
                          </a:solidFill>
                          <a:effectLst/>
                          <a:latin typeface="Arial" panose="020B0604020202020204" pitchFamily="34" charset="0"/>
                          <a:cs typeface="Arial" panose="020B0604020202020204" pitchFamily="34" charset="0"/>
                        </a:rPr>
                        <a:t> local reaction - </a:t>
                      </a:r>
                      <a:r>
                        <a:rPr lang="en-US" sz="2000" b="1" dirty="0">
                          <a:solidFill>
                            <a:schemeClr val="tx1"/>
                          </a:solidFill>
                          <a:effectLst/>
                          <a:latin typeface="Arial" panose="020B0604020202020204" pitchFamily="34" charset="0"/>
                          <a:cs typeface="Arial" panose="020B0604020202020204" pitchFamily="34" charset="0"/>
                        </a:rPr>
                        <a:t>VRC07-523LS </a:t>
                      </a:r>
                      <a:r>
                        <a:rPr lang="en-US" sz="1600" b="1" i="1" dirty="0">
                          <a:solidFill>
                            <a:schemeClr val="tx1"/>
                          </a:solidFill>
                          <a:effectLst/>
                          <a:latin typeface="Arial" panose="020B0604020202020204" pitchFamily="34" charset="0"/>
                          <a:cs typeface="Arial" panose="020B0604020202020204" pitchFamily="34" charset="0"/>
                        </a:rPr>
                        <a:t>(</a:t>
                      </a:r>
                      <a:r>
                        <a:rPr lang="en-US" sz="1600" b="0" i="1" dirty="0">
                          <a:solidFill>
                            <a:schemeClr val="tx1"/>
                          </a:solidFill>
                          <a:effectLst/>
                          <a:latin typeface="Arial" panose="020B0604020202020204" pitchFamily="34" charset="0"/>
                          <a:cs typeface="Arial" panose="020B0604020202020204" pitchFamily="34" charset="0"/>
                        </a:rPr>
                        <a:t>pain, tenderness, erythema, swelling, induration)</a:t>
                      </a:r>
                      <a:endParaRPr lang="en-ZA" sz="20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tc>
                  <a:txBody>
                    <a:bodyPr/>
                    <a:lstStyle/>
                    <a:p>
                      <a:pPr algn="ctr">
                        <a:lnSpc>
                          <a:spcPct val="100000"/>
                        </a:lnSpc>
                        <a:spcAft>
                          <a:spcPts val="0"/>
                        </a:spcAft>
                        <a:buNone/>
                      </a:pPr>
                      <a:r>
                        <a:rPr lang="en-ZA" sz="2000" kern="100" dirty="0">
                          <a:effectLst/>
                          <a:latin typeface="Arial" panose="020B0604020202020204" pitchFamily="34" charset="0"/>
                          <a:ea typeface="Aptos" panose="020B0004020202020204" pitchFamily="34" charset="0"/>
                          <a:cs typeface="Arial" panose="020B0604020202020204" pitchFamily="34" charset="0"/>
                        </a:rPr>
                        <a:t>429 </a:t>
                      </a:r>
                      <a:r>
                        <a:rPr lang="en-ZA" sz="1600" kern="100" dirty="0">
                          <a:effectLst/>
                          <a:latin typeface="Arial" panose="020B0604020202020204" pitchFamily="34" charset="0"/>
                          <a:ea typeface="Aptos" panose="020B0004020202020204" pitchFamily="34" charset="0"/>
                          <a:cs typeface="Arial" panose="020B0604020202020204" pitchFamily="34" charset="0"/>
                        </a:rPr>
                        <a:t>(300/512)</a:t>
                      </a:r>
                      <a:endParaRPr lang="en-ZA" sz="20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bg1"/>
                    </a:solidFill>
                  </a:tcPr>
                </a:tc>
                <a:tc>
                  <a:txBody>
                    <a:bodyPr/>
                    <a:lstStyle/>
                    <a:p>
                      <a:pPr algn="ctr">
                        <a:lnSpc>
                          <a:spcPct val="100000"/>
                        </a:lnSpc>
                        <a:spcAft>
                          <a:spcPts val="0"/>
                        </a:spcAft>
                        <a:buNone/>
                      </a:pPr>
                      <a:r>
                        <a:rPr lang="en-ZA" sz="2000" kern="100" dirty="0">
                          <a:effectLst/>
                          <a:latin typeface="Arial" panose="020B0604020202020204" pitchFamily="34" charset="0"/>
                          <a:ea typeface="Aptos" panose="020B0004020202020204" pitchFamily="34" charset="0"/>
                          <a:cs typeface="Arial" panose="020B0604020202020204" pitchFamily="34" charset="0"/>
                        </a:rPr>
                        <a:t> 84 </a:t>
                      </a:r>
                      <a:r>
                        <a:rPr lang="en-ZA" sz="1600" kern="100" dirty="0">
                          <a:effectLst/>
                          <a:latin typeface="Arial" panose="020B0604020202020204" pitchFamily="34" charset="0"/>
                          <a:ea typeface="Aptos" panose="020B0004020202020204" pitchFamily="34" charset="0"/>
                          <a:cs typeface="Arial" panose="020B0604020202020204" pitchFamily="34" charset="0"/>
                        </a:rPr>
                        <a:t>(75/511)</a:t>
                      </a:r>
                      <a:endParaRPr lang="en-ZA" sz="20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solidFill>
                      <a:schemeClr val="bg1"/>
                    </a:solidFill>
                  </a:tcPr>
                </a:tc>
                <a:extLst>
                  <a:ext uri="{0D108BD9-81ED-4DB2-BD59-A6C34878D82A}">
                    <a16:rowId xmlns:a16="http://schemas.microsoft.com/office/drawing/2014/main" val="2099775877"/>
                  </a:ext>
                </a:extLst>
              </a:tr>
            </a:tbl>
          </a:graphicData>
        </a:graphic>
      </p:graphicFrame>
      <p:sp>
        <p:nvSpPr>
          <p:cNvPr id="3" name="TextBox 2">
            <a:extLst>
              <a:ext uri="{FF2B5EF4-FFF2-40B4-BE49-F238E27FC236}">
                <a16:creationId xmlns:a16="http://schemas.microsoft.com/office/drawing/2014/main" id="{BFEBF326-08DE-3788-3A94-35C1D20EE35E}"/>
              </a:ext>
            </a:extLst>
          </p:cNvPr>
          <p:cNvSpPr txBox="1"/>
          <p:nvPr/>
        </p:nvSpPr>
        <p:spPr>
          <a:xfrm>
            <a:off x="752292" y="5959154"/>
            <a:ext cx="6035644" cy="276999"/>
          </a:xfrm>
          <a:prstGeom prst="rect">
            <a:avLst/>
          </a:prstGeom>
          <a:noFill/>
        </p:spPr>
        <p:txBody>
          <a:bodyPr wrap="square">
            <a:spAutoFit/>
          </a:bodyPr>
          <a:lstStyle/>
          <a:p>
            <a:r>
              <a:rPr lang="en-US" sz="1200" i="1" kern="0" dirty="0">
                <a:effectLst/>
                <a:latin typeface="Arial" panose="020B0604020202020204" pitchFamily="34" charset="0"/>
                <a:cs typeface="Arial" panose="020B0604020202020204" pitchFamily="34" charset="0"/>
              </a:rPr>
              <a:t>* </a:t>
            </a:r>
            <a:r>
              <a:rPr lang="en-US" sz="1200" i="1" kern="0" dirty="0">
                <a:latin typeface="Arial" panose="020B0604020202020204" pitchFamily="34" charset="0"/>
                <a:cs typeface="Arial" panose="020B0604020202020204" pitchFamily="34" charset="0"/>
              </a:rPr>
              <a:t>Number of e</a:t>
            </a:r>
            <a:r>
              <a:rPr lang="en-US" sz="1200" i="1" kern="0" dirty="0">
                <a:effectLst/>
                <a:latin typeface="Arial" panose="020B0604020202020204" pitchFamily="34" charset="0"/>
                <a:cs typeface="Arial" panose="020B0604020202020204" pitchFamily="34" charset="0"/>
              </a:rPr>
              <a:t>vents (number of women with events)</a:t>
            </a:r>
            <a:endParaRPr lang="en-ZA" sz="1200" i="1" dirty="0"/>
          </a:p>
        </p:txBody>
      </p:sp>
      <p:sp>
        <p:nvSpPr>
          <p:cNvPr id="7" name="TextBox 6">
            <a:extLst>
              <a:ext uri="{FF2B5EF4-FFF2-40B4-BE49-F238E27FC236}">
                <a16:creationId xmlns:a16="http://schemas.microsoft.com/office/drawing/2014/main" id="{83D2256B-A3FE-2E8D-953C-3D6E7E45FF4B}"/>
              </a:ext>
            </a:extLst>
          </p:cNvPr>
          <p:cNvSpPr txBox="1"/>
          <p:nvPr/>
        </p:nvSpPr>
        <p:spPr>
          <a:xfrm>
            <a:off x="4802590" y="5971853"/>
            <a:ext cx="6272627" cy="276999"/>
          </a:xfrm>
          <a:prstGeom prst="rect">
            <a:avLst/>
          </a:prstGeom>
          <a:noFill/>
        </p:spPr>
        <p:txBody>
          <a:bodyPr wrap="square">
            <a:spAutoFit/>
          </a:bodyPr>
          <a:lstStyle/>
          <a:p>
            <a:pPr>
              <a:lnSpc>
                <a:spcPct val="100000"/>
              </a:lnSpc>
              <a:buNone/>
            </a:pPr>
            <a:r>
              <a:rPr lang="en-US" sz="1200" i="1" kern="0" baseline="30000" dirty="0">
                <a:latin typeface="Arial" panose="020B0604020202020204" pitchFamily="34" charset="0"/>
                <a:cs typeface="Arial" panose="020B0604020202020204" pitchFamily="34" charset="0"/>
              </a:rPr>
              <a:t>$</a:t>
            </a:r>
            <a:r>
              <a:rPr lang="en-US" sz="1200" i="1" kern="0" dirty="0">
                <a:latin typeface="Arial" panose="020B0604020202020204" pitchFamily="34" charset="0"/>
                <a:cs typeface="Arial" panose="020B0604020202020204" pitchFamily="34" charset="0"/>
              </a:rPr>
              <a:t>Number</a:t>
            </a:r>
            <a:r>
              <a:rPr lang="en-US" sz="1200" i="1" kern="0" dirty="0">
                <a:effectLst/>
                <a:latin typeface="Arial" panose="020B0604020202020204" pitchFamily="34" charset="0"/>
                <a:cs typeface="Arial" panose="020B0604020202020204" pitchFamily="34" charset="0"/>
              </a:rPr>
              <a:t> of events (</a:t>
            </a:r>
            <a:r>
              <a:rPr lang="en-US" sz="1200" i="1" kern="0" dirty="0">
                <a:latin typeface="Arial" panose="020B0604020202020204" pitchFamily="34" charset="0"/>
                <a:cs typeface="Arial" panose="020B0604020202020204" pitchFamily="34" charset="0"/>
              </a:rPr>
              <a:t>number of </a:t>
            </a:r>
            <a:r>
              <a:rPr lang="en-US" sz="1200" i="1" kern="0" dirty="0">
                <a:effectLst/>
                <a:latin typeface="Arial" panose="020B0604020202020204" pitchFamily="34" charset="0"/>
                <a:cs typeface="Arial" panose="020B0604020202020204" pitchFamily="34" charset="0"/>
              </a:rPr>
              <a:t>women with events</a:t>
            </a:r>
            <a:r>
              <a:rPr lang="en-US" sz="1200" i="1" kern="0" dirty="0">
                <a:latin typeface="Arial" panose="020B0604020202020204" pitchFamily="34" charset="0"/>
                <a:cs typeface="Arial" panose="020B0604020202020204" pitchFamily="34" charset="0"/>
              </a:rPr>
              <a:t> / </a:t>
            </a:r>
            <a:r>
              <a:rPr lang="en-US" sz="1200" i="1" kern="0" dirty="0">
                <a:effectLst/>
                <a:latin typeface="Arial" panose="020B0604020202020204" pitchFamily="34" charset="0"/>
                <a:cs typeface="Arial" panose="020B0604020202020204" pitchFamily="34" charset="0"/>
              </a:rPr>
              <a:t>number of women) – after first dose</a:t>
            </a:r>
            <a:endParaRPr lang="en-US" sz="1200" i="1" dirty="0">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971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50819-35A9-6115-BA53-12B42A96C49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6B3A06E-E808-332D-E078-DEF890DA61B6}"/>
              </a:ext>
            </a:extLst>
          </p:cNvPr>
          <p:cNvSpPr>
            <a:spLocks noGrp="1"/>
          </p:cNvSpPr>
          <p:nvPr>
            <p:ph type="title"/>
          </p:nvPr>
        </p:nvSpPr>
        <p:spPr>
          <a:xfrm>
            <a:off x="2348566" y="225677"/>
            <a:ext cx="8479855" cy="1268914"/>
          </a:xfrm>
        </p:spPr>
        <p:txBody>
          <a:bodyPr>
            <a:normAutofit/>
          </a:bodyPr>
          <a:lstStyle/>
          <a:p>
            <a:r>
              <a:rPr lang="en-GB" sz="3600" dirty="0"/>
              <a:t>Cumulative probability of HIV in bnAb &amp; placebo recipients</a:t>
            </a:r>
            <a:endParaRPr lang="en-GB" sz="3600" noProof="0" dirty="0"/>
          </a:p>
        </p:txBody>
      </p:sp>
      <p:graphicFrame>
        <p:nvGraphicFramePr>
          <p:cNvPr id="18" name="Table 17">
            <a:extLst>
              <a:ext uri="{FF2B5EF4-FFF2-40B4-BE49-F238E27FC236}">
                <a16:creationId xmlns:a16="http://schemas.microsoft.com/office/drawing/2014/main" id="{47F47B5E-55AF-467B-66A5-ADF340AEDFC4}"/>
              </a:ext>
            </a:extLst>
          </p:cNvPr>
          <p:cNvGraphicFramePr>
            <a:graphicFrameLocks noGrp="1"/>
          </p:cNvGraphicFramePr>
          <p:nvPr>
            <p:extLst>
              <p:ext uri="{D42A27DB-BD31-4B8C-83A1-F6EECF244321}">
                <p14:modId xmlns:p14="http://schemas.microsoft.com/office/powerpoint/2010/main" val="223212903"/>
              </p:ext>
            </p:extLst>
          </p:nvPr>
        </p:nvGraphicFramePr>
        <p:xfrm>
          <a:off x="7645483" y="1956128"/>
          <a:ext cx="3657599" cy="3308611"/>
        </p:xfrm>
        <a:graphic>
          <a:graphicData uri="http://schemas.openxmlformats.org/drawingml/2006/table">
            <a:tbl>
              <a:tblPr firstRow="1" bandRow="1"/>
              <a:tblGrid>
                <a:gridCol w="945292">
                  <a:extLst>
                    <a:ext uri="{9D8B030D-6E8A-4147-A177-3AD203B41FA5}">
                      <a16:colId xmlns:a16="http://schemas.microsoft.com/office/drawing/2014/main" val="3393345583"/>
                    </a:ext>
                  </a:extLst>
                </a:gridCol>
                <a:gridCol w="580767">
                  <a:extLst>
                    <a:ext uri="{9D8B030D-6E8A-4147-A177-3AD203B41FA5}">
                      <a16:colId xmlns:a16="http://schemas.microsoft.com/office/drawing/2014/main" val="3599112908"/>
                    </a:ext>
                  </a:extLst>
                </a:gridCol>
                <a:gridCol w="803189">
                  <a:extLst>
                    <a:ext uri="{9D8B030D-6E8A-4147-A177-3AD203B41FA5}">
                      <a16:colId xmlns:a16="http://schemas.microsoft.com/office/drawing/2014/main" val="3959522330"/>
                    </a:ext>
                  </a:extLst>
                </a:gridCol>
                <a:gridCol w="1328351">
                  <a:extLst>
                    <a:ext uri="{9D8B030D-6E8A-4147-A177-3AD203B41FA5}">
                      <a16:colId xmlns:a16="http://schemas.microsoft.com/office/drawing/2014/main" val="2931193217"/>
                    </a:ext>
                  </a:extLst>
                </a:gridCol>
              </a:tblGrid>
              <a:tr h="1073935">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a:lnSpc>
                          <a:spcPct val="100000"/>
                        </a:lnSpc>
                        <a:spcAft>
                          <a:spcPts val="800"/>
                        </a:spcAft>
                        <a:buNone/>
                      </a:pPr>
                      <a:endParaRPr lang="en-ZA" sz="1800" b="1" kern="100" dirty="0">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w="12700" cmpd="sng">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a:lnSpc>
                          <a:spcPct val="100000"/>
                        </a:lnSpc>
                        <a:spcAft>
                          <a:spcPts val="800"/>
                        </a:spcAft>
                        <a:buNone/>
                      </a:pPr>
                      <a:r>
                        <a:rPr lang="en-US" sz="1800" b="1" kern="100" dirty="0">
                          <a:effectLst/>
                          <a:latin typeface="Arial" panose="020B0604020202020204" pitchFamily="34" charset="0"/>
                          <a:ea typeface="Aptos" panose="020B0004020202020204" pitchFamily="34" charset="0"/>
                          <a:cs typeface="Arial" panose="020B0604020202020204" pitchFamily="34" charset="0"/>
                        </a:rPr>
                        <a:t>N</a:t>
                      </a:r>
                      <a:endParaRPr lang="en-ZA" sz="1800" b="1" kern="100" dirty="0">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w="12700" cmpd="sng">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a:lnSpc>
                          <a:spcPct val="100000"/>
                        </a:lnSpc>
                        <a:spcAft>
                          <a:spcPts val="800"/>
                        </a:spcAft>
                        <a:buNone/>
                      </a:pPr>
                      <a:r>
                        <a:rPr lang="en-ZA" sz="1600" b="1" kern="0" dirty="0">
                          <a:effectLst/>
                          <a:latin typeface="Arial" panose="020B0604020202020204" pitchFamily="34" charset="0"/>
                          <a:cs typeface="Arial" panose="020B0604020202020204" pitchFamily="34" charset="0"/>
                        </a:rPr>
                        <a:t>Women with HIV</a:t>
                      </a:r>
                      <a:endParaRPr lang="en-ZA" sz="1600" b="1" kern="100" dirty="0">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w="12700" cmpd="sng">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defRPr>
                      </a:lvl1pPr>
                      <a:lvl2pPr marL="457200" algn="l" defTabSz="914400" rtl="0" eaLnBrk="1" latinLnBrk="0" hangingPunct="1">
                        <a:defRPr sz="1800" b="1" kern="1200">
                          <a:solidFill>
                            <a:schemeClr val="tx1"/>
                          </a:solidFill>
                          <a:latin typeface="Calibri"/>
                        </a:defRPr>
                      </a:lvl2pPr>
                      <a:lvl3pPr marL="914400" algn="l" defTabSz="914400" rtl="0" eaLnBrk="1" latinLnBrk="0" hangingPunct="1">
                        <a:defRPr sz="1800" b="1" kern="1200">
                          <a:solidFill>
                            <a:schemeClr val="tx1"/>
                          </a:solidFill>
                          <a:latin typeface="Calibri"/>
                        </a:defRPr>
                      </a:lvl3pPr>
                      <a:lvl4pPr marL="1371600" algn="l" defTabSz="914400" rtl="0" eaLnBrk="1" latinLnBrk="0" hangingPunct="1">
                        <a:defRPr sz="1800" b="1" kern="1200">
                          <a:solidFill>
                            <a:schemeClr val="tx1"/>
                          </a:solidFill>
                          <a:latin typeface="Calibri"/>
                        </a:defRPr>
                      </a:lvl4pPr>
                      <a:lvl5pPr marL="1828800" algn="l" defTabSz="914400" rtl="0" eaLnBrk="1" latinLnBrk="0" hangingPunct="1">
                        <a:defRPr sz="1800" b="1" kern="1200">
                          <a:solidFill>
                            <a:schemeClr val="tx1"/>
                          </a:solidFill>
                          <a:latin typeface="Calibri"/>
                        </a:defRPr>
                      </a:lvl5pPr>
                      <a:lvl6pPr marL="2286000" algn="l" defTabSz="914400" rtl="0" eaLnBrk="1" latinLnBrk="0" hangingPunct="1">
                        <a:defRPr sz="1800" b="1" kern="1200">
                          <a:solidFill>
                            <a:schemeClr val="tx1"/>
                          </a:solidFill>
                          <a:latin typeface="Calibri"/>
                        </a:defRPr>
                      </a:lvl6pPr>
                      <a:lvl7pPr marL="2743200" algn="l" defTabSz="914400" rtl="0" eaLnBrk="1" latinLnBrk="0" hangingPunct="1">
                        <a:defRPr sz="1800" b="1" kern="1200">
                          <a:solidFill>
                            <a:schemeClr val="tx1"/>
                          </a:solidFill>
                          <a:latin typeface="Calibri"/>
                        </a:defRPr>
                      </a:lvl7pPr>
                      <a:lvl8pPr marL="3200400" algn="l" defTabSz="914400" rtl="0" eaLnBrk="1" latinLnBrk="0" hangingPunct="1">
                        <a:defRPr sz="1800" b="1" kern="1200">
                          <a:solidFill>
                            <a:schemeClr val="tx1"/>
                          </a:solidFill>
                          <a:latin typeface="Calibri"/>
                        </a:defRPr>
                      </a:lvl8pPr>
                      <a:lvl9pPr marL="3657600" algn="l" defTabSz="914400" rtl="0" eaLnBrk="1" latinLnBrk="0" hangingPunct="1">
                        <a:defRPr sz="1800" b="1" kern="1200">
                          <a:solidFill>
                            <a:schemeClr val="tx1"/>
                          </a:solidFill>
                          <a:latin typeface="Calibri"/>
                        </a:defRPr>
                      </a:lvl9pPr>
                    </a:lstStyle>
                    <a:p>
                      <a:pPr algn="ctr">
                        <a:lnSpc>
                          <a:spcPct val="100000"/>
                        </a:lnSpc>
                        <a:spcAft>
                          <a:spcPts val="800"/>
                        </a:spcAft>
                        <a:buNone/>
                      </a:pPr>
                      <a:r>
                        <a:rPr lang="en-ZA" sz="1600" b="1" kern="0" dirty="0">
                          <a:effectLst/>
                          <a:latin typeface="Arial" panose="020B0604020202020204" pitchFamily="34" charset="0"/>
                          <a:cs typeface="Arial" panose="020B0604020202020204" pitchFamily="34" charset="0"/>
                        </a:rPr>
                        <a:t>Incidence per 100wy (95% CI)</a:t>
                      </a:r>
                      <a:endParaRPr lang="en-ZA" sz="1600" b="1" kern="100" dirty="0">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w="12700" cmpd="sng">
                      <a:no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601750757"/>
                  </a:ext>
                </a:extLst>
              </a:tr>
              <a:tr h="74489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80000"/>
                        </a:lnSpc>
                        <a:spcAft>
                          <a:spcPts val="80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Placebo</a:t>
                      </a:r>
                    </a:p>
                  </a:txBody>
                  <a:tcPr marL="9525" marR="9525" marT="9525" marB="9525" anchor="ctr">
                    <a:lnL>
                      <a:noFill/>
                    </a:lnL>
                    <a:lnR>
                      <a:noFill/>
                    </a:lnR>
                    <a:lnT w="12700" cmpd="sng">
                      <a:solidFill>
                        <a:sysClr val="windowText" lastClr="000000"/>
                      </a:solidFill>
                    </a:lnT>
                    <a:lnB>
                      <a:noFill/>
                    </a:lnB>
                    <a:lnTlToBr w="12700" cmpd="sng">
                      <a:noFill/>
                      <a:prstDash val="solid"/>
                    </a:lnTlToBr>
                    <a:lnBlToTr w="12700" cmpd="sng">
                      <a:noFill/>
                      <a:prstDash val="solid"/>
                    </a:lnBlToTr>
                    <a:solidFill>
                      <a:sysClr val="window" lastClr="FFFFFF">
                        <a:alpha val="20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Aft>
                          <a:spcPts val="80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511</a:t>
                      </a:r>
                    </a:p>
                  </a:txBody>
                  <a:tcPr marL="9525" marR="9525" marT="9525" marB="9525" anchor="ctr">
                    <a:lnL>
                      <a:noFill/>
                    </a:lnL>
                    <a:lnR>
                      <a:noFill/>
                    </a:lnR>
                    <a:lnT w="12700" cmpd="sng">
                      <a:solidFill>
                        <a:sysClr val="windowText" lastClr="000000"/>
                      </a:solidFill>
                    </a:lnT>
                    <a:lnB>
                      <a:noFill/>
                    </a:lnB>
                    <a:lnTlToBr w="12700" cmpd="sng">
                      <a:noFill/>
                      <a:prstDash val="solid"/>
                    </a:lnTlToBr>
                    <a:lnBlToTr w="12700" cmpd="sng">
                      <a:noFill/>
                      <a:prstDash val="solid"/>
                    </a:lnBlToTr>
                    <a:solidFill>
                      <a:sysClr val="window" lastClr="FFFFFF">
                        <a:alpha val="20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Aft>
                          <a:spcPts val="80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17</a:t>
                      </a:r>
                    </a:p>
                  </a:txBody>
                  <a:tcPr marL="9525" marR="9525" marT="9525" marB="9525" anchor="ctr">
                    <a:lnL>
                      <a:noFill/>
                    </a:lnL>
                    <a:lnR>
                      <a:noFill/>
                    </a:lnR>
                    <a:lnT w="12700" cmpd="sng">
                      <a:solidFill>
                        <a:sysClr val="windowText" lastClr="000000"/>
                      </a:solidFill>
                    </a:lnT>
                    <a:lnB>
                      <a:noFill/>
                    </a:lnB>
                    <a:lnTlToBr w="12700" cmpd="sng">
                      <a:noFill/>
                      <a:prstDash val="solid"/>
                    </a:lnTlToBr>
                    <a:lnBlToTr w="12700" cmpd="sng">
                      <a:noFill/>
                      <a:prstDash val="solid"/>
                    </a:lnBlToTr>
                    <a:solidFill>
                      <a:sysClr val="window" lastClr="FFFFFF">
                        <a:alpha val="20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Aft>
                          <a:spcPts val="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2.61 </a:t>
                      </a:r>
                    </a:p>
                    <a:p>
                      <a:pPr algn="ctr">
                        <a:lnSpc>
                          <a:spcPct val="100000"/>
                        </a:lnSpc>
                        <a:spcAft>
                          <a:spcPts val="600"/>
                        </a:spcAft>
                        <a:buNone/>
                      </a:pPr>
                      <a:r>
                        <a:rPr lang="en-ZA" sz="1400" kern="100" dirty="0">
                          <a:effectLst/>
                          <a:latin typeface="Arial" panose="020B0604020202020204" pitchFamily="34" charset="0"/>
                          <a:ea typeface="Aptos" panose="020B0004020202020204" pitchFamily="34" charset="0"/>
                          <a:cs typeface="Arial" panose="020B0604020202020204" pitchFamily="34" charset="0"/>
                        </a:rPr>
                        <a:t>(1.52-4.19)</a:t>
                      </a:r>
                    </a:p>
                  </a:txBody>
                  <a:tcPr marL="9525" marR="9525" marT="9525" marB="9525" anchor="ctr">
                    <a:lnL>
                      <a:noFill/>
                    </a:lnL>
                    <a:lnR>
                      <a:noFill/>
                    </a:lnR>
                    <a:lnT w="12700" cmpd="sng">
                      <a:solidFill>
                        <a:sysClr val="windowText" lastClr="000000"/>
                      </a:solidFill>
                    </a:lnT>
                    <a:lnB>
                      <a:noFill/>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434310879"/>
                  </a:ext>
                </a:extLst>
              </a:tr>
              <a:tr h="74489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80000"/>
                        </a:lnSpc>
                        <a:spcAft>
                          <a:spcPts val="800"/>
                        </a:spcAft>
                        <a:buNone/>
                      </a:pPr>
                      <a:r>
                        <a:rPr lang="en-ZA" sz="1800" kern="100" dirty="0" err="1">
                          <a:effectLst/>
                          <a:latin typeface="Arial" panose="020B0604020202020204" pitchFamily="34" charset="0"/>
                          <a:ea typeface="Aptos" panose="020B0004020202020204" pitchFamily="34" charset="0"/>
                          <a:cs typeface="Arial" panose="020B0604020202020204" pitchFamily="34" charset="0"/>
                        </a:rPr>
                        <a:t>bnAbs</a:t>
                      </a:r>
                      <a:endParaRPr lang="en-ZA" sz="1800" kern="100" dirty="0">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Aft>
                          <a:spcPts val="80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512</a:t>
                      </a:r>
                    </a:p>
                  </a:txBody>
                  <a:tcPr marL="9525" marR="9525" marT="9525" marB="9525"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Aft>
                          <a:spcPts val="80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22</a:t>
                      </a:r>
                    </a:p>
                  </a:txBody>
                  <a:tcPr marL="9525" marR="9525" marT="9525" marB="9525"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Bef>
                          <a:spcPts val="600"/>
                        </a:spcBef>
                        <a:spcAft>
                          <a:spcPts val="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3.38 </a:t>
                      </a:r>
                    </a:p>
                    <a:p>
                      <a:pPr algn="ctr">
                        <a:lnSpc>
                          <a:spcPct val="100000"/>
                        </a:lnSpc>
                        <a:spcAft>
                          <a:spcPts val="0"/>
                        </a:spcAft>
                        <a:buNone/>
                      </a:pPr>
                      <a:r>
                        <a:rPr lang="en-ZA" sz="1400" kern="100" dirty="0">
                          <a:effectLst/>
                          <a:latin typeface="Arial" panose="020B0604020202020204" pitchFamily="34" charset="0"/>
                          <a:ea typeface="Aptos" panose="020B0004020202020204" pitchFamily="34" charset="0"/>
                          <a:cs typeface="Arial" panose="020B0604020202020204" pitchFamily="34" charset="0"/>
                        </a:rPr>
                        <a:t>(2.12-5.12)</a:t>
                      </a:r>
                    </a:p>
                  </a:txBody>
                  <a:tcPr marL="9525" marR="9525" marT="9525" marB="9525"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80917718"/>
                  </a:ext>
                </a:extLst>
              </a:tr>
              <a:tr h="74489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80000"/>
                        </a:lnSpc>
                        <a:spcAft>
                          <a:spcPts val="800"/>
                        </a:spcAft>
                        <a:buNone/>
                      </a:pPr>
                      <a:r>
                        <a:rPr lang="it-IT" sz="1800" kern="100" dirty="0">
                          <a:effectLst/>
                          <a:latin typeface="Arial" panose="020B0604020202020204" pitchFamily="34" charset="0"/>
                          <a:ea typeface="Aptos" panose="020B0004020202020204" pitchFamily="34" charset="0"/>
                          <a:cs typeface="Arial" panose="020B0604020202020204" pitchFamily="34" charset="0"/>
                        </a:rPr>
                        <a:t>Overall</a:t>
                      </a:r>
                    </a:p>
                  </a:txBody>
                  <a:tcPr marL="9525" marR="9525" marT="9525" marB="9525" anchor="ctr">
                    <a:lnL>
                      <a:noFill/>
                    </a:lnL>
                    <a:lnR>
                      <a:noFill/>
                    </a:lnR>
                    <a:lnT>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Aft>
                          <a:spcPts val="80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1023</a:t>
                      </a:r>
                    </a:p>
                  </a:txBody>
                  <a:tcPr marL="9525" marR="9525" marT="9525" marB="9525" anchor="ctr">
                    <a:lnL>
                      <a:noFill/>
                    </a:lnL>
                    <a:lnR>
                      <a:noFill/>
                    </a:lnR>
                    <a:lnT>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Aft>
                          <a:spcPts val="80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39</a:t>
                      </a:r>
                    </a:p>
                  </a:txBody>
                  <a:tcPr marL="9525" marR="9525" marT="9525" marB="9525" anchor="ctr">
                    <a:lnL>
                      <a:noFill/>
                    </a:lnL>
                    <a:lnR>
                      <a:noFill/>
                    </a:lnR>
                    <a:lnT>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spcBef>
                          <a:spcPts val="600"/>
                        </a:spcBef>
                        <a:spcAft>
                          <a:spcPts val="0"/>
                        </a:spcAft>
                        <a:buNone/>
                      </a:pPr>
                      <a:r>
                        <a:rPr lang="en-ZA" sz="1800" kern="100" dirty="0">
                          <a:effectLst/>
                          <a:latin typeface="Arial" panose="020B0604020202020204" pitchFamily="34" charset="0"/>
                          <a:ea typeface="Aptos" panose="020B0004020202020204" pitchFamily="34" charset="0"/>
                          <a:cs typeface="Arial" panose="020B0604020202020204" pitchFamily="34" charset="0"/>
                        </a:rPr>
                        <a:t>2.99 </a:t>
                      </a:r>
                    </a:p>
                    <a:p>
                      <a:pPr algn="ctr">
                        <a:lnSpc>
                          <a:spcPct val="100000"/>
                        </a:lnSpc>
                        <a:spcAft>
                          <a:spcPts val="0"/>
                        </a:spcAft>
                        <a:buNone/>
                      </a:pPr>
                      <a:r>
                        <a:rPr lang="en-ZA" sz="1400" kern="100" dirty="0">
                          <a:effectLst/>
                          <a:latin typeface="Arial" panose="020B0604020202020204" pitchFamily="34" charset="0"/>
                          <a:ea typeface="Aptos" panose="020B0004020202020204" pitchFamily="34" charset="0"/>
                          <a:cs typeface="Arial" panose="020B0604020202020204" pitchFamily="34" charset="0"/>
                        </a:rPr>
                        <a:t>(2.13-4.09)</a:t>
                      </a:r>
                      <a:endParaRPr lang="en-ZA" sz="1600" kern="100" dirty="0">
                        <a:effectLst/>
                        <a:latin typeface="Arial" panose="020B0604020202020204" pitchFamily="34" charset="0"/>
                        <a:ea typeface="Aptos" panose="020B0004020202020204" pitchFamily="34" charset="0"/>
                        <a:cs typeface="Arial" panose="020B0604020202020204" pitchFamily="34" charset="0"/>
                      </a:endParaRPr>
                    </a:p>
                  </a:txBody>
                  <a:tcPr marL="9525" marR="9525" marT="9525" marB="9525" anchor="ctr">
                    <a:lnL>
                      <a:noFill/>
                    </a:lnL>
                    <a:lnR>
                      <a:noFill/>
                    </a:lnR>
                    <a:lnT>
                      <a:no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2207028"/>
                  </a:ext>
                </a:extLst>
              </a:tr>
            </a:tbl>
          </a:graphicData>
        </a:graphic>
      </p:graphicFrame>
      <p:sp>
        <p:nvSpPr>
          <p:cNvPr id="22" name="TextBox 21">
            <a:extLst>
              <a:ext uri="{FF2B5EF4-FFF2-40B4-BE49-F238E27FC236}">
                <a16:creationId xmlns:a16="http://schemas.microsoft.com/office/drawing/2014/main" id="{76E21BFC-848C-90C0-01F9-F5110B63CF75}"/>
              </a:ext>
            </a:extLst>
          </p:cNvPr>
          <p:cNvSpPr txBox="1"/>
          <p:nvPr/>
        </p:nvSpPr>
        <p:spPr>
          <a:xfrm>
            <a:off x="7548070" y="5320220"/>
            <a:ext cx="3852423" cy="775597"/>
          </a:xfrm>
          <a:prstGeom prst="rect">
            <a:avLst/>
          </a:prstGeom>
          <a:noFill/>
        </p:spPr>
        <p:txBody>
          <a:bodyPr wrap="square">
            <a:spAutoFit/>
          </a:bodyPr>
          <a:lstStyle/>
          <a:p>
            <a:pPr algn="ctr" defTabSz="914400"/>
            <a:r>
              <a:rPr lang="en-ZA" sz="2000" b="1" dirty="0">
                <a:solidFill>
                  <a:prstClr val="black"/>
                </a:solidFill>
                <a:latin typeface="Arial" panose="020B0604020202020204" pitchFamily="34" charset="0"/>
                <a:cs typeface="Arial" panose="020B0604020202020204" pitchFamily="34" charset="0"/>
              </a:rPr>
              <a:t>IRR</a:t>
            </a:r>
            <a:r>
              <a:rPr lang="en-ZA" sz="2800" b="1" dirty="0">
                <a:solidFill>
                  <a:prstClr val="black"/>
                </a:solidFill>
                <a:latin typeface="Arial" panose="020B0604020202020204" pitchFamily="34" charset="0"/>
                <a:cs typeface="Arial" panose="020B0604020202020204" pitchFamily="34" charset="0"/>
              </a:rPr>
              <a:t> </a:t>
            </a:r>
            <a:r>
              <a:rPr lang="en-ZA" sz="1600" dirty="0">
                <a:solidFill>
                  <a:prstClr val="black"/>
                </a:solidFill>
                <a:latin typeface="Arial" panose="020B0604020202020204" pitchFamily="34" charset="0"/>
                <a:cs typeface="Arial" panose="020B0604020202020204" pitchFamily="34" charset="0"/>
              </a:rPr>
              <a:t>(95% CI): </a:t>
            </a:r>
            <a:r>
              <a:rPr lang="en-ZA" sz="2000" b="1" kern="0" dirty="0">
                <a:solidFill>
                  <a:prstClr val="black"/>
                </a:solidFill>
                <a:latin typeface="Arial" panose="020B0604020202020204" pitchFamily="34" charset="0"/>
                <a:cs typeface="Arial" panose="020B0604020202020204" pitchFamily="34" charset="0"/>
              </a:rPr>
              <a:t>1.29 </a:t>
            </a:r>
            <a:r>
              <a:rPr lang="en-ZA" kern="0" dirty="0">
                <a:solidFill>
                  <a:prstClr val="black"/>
                </a:solidFill>
                <a:latin typeface="Arial" panose="020B0604020202020204" pitchFamily="34" charset="0"/>
                <a:cs typeface="Arial" panose="020B0604020202020204" pitchFamily="34" charset="0"/>
              </a:rPr>
              <a:t>(0.69–2.43)</a:t>
            </a:r>
            <a:endParaRPr lang="en-ZA" kern="100" dirty="0">
              <a:solidFill>
                <a:prstClr val="black"/>
              </a:solidFill>
              <a:latin typeface="Arial" panose="020B0604020202020204" pitchFamily="34" charset="0"/>
              <a:ea typeface="Aptos" panose="020B0004020202020204" pitchFamily="34" charset="0"/>
              <a:cs typeface="Arial" panose="020B0604020202020204" pitchFamily="34" charset="0"/>
            </a:endParaRPr>
          </a:p>
          <a:p>
            <a:pPr algn="ctr" defTabSz="914400">
              <a:lnSpc>
                <a:spcPct val="80000"/>
              </a:lnSpc>
            </a:pPr>
            <a:endParaRPr lang="en-ZA" sz="2000" dirty="0">
              <a:solidFill>
                <a:prstClr val="black"/>
              </a:solidFill>
              <a:latin typeface="Calibri"/>
            </a:endParaRPr>
          </a:p>
        </p:txBody>
      </p:sp>
      <p:sp>
        <p:nvSpPr>
          <p:cNvPr id="24" name="Rectangle 23">
            <a:extLst>
              <a:ext uri="{FF2B5EF4-FFF2-40B4-BE49-F238E27FC236}">
                <a16:creationId xmlns:a16="http://schemas.microsoft.com/office/drawing/2014/main" id="{9BB5E89B-5D09-B121-15CA-3AFA4F294DDD}"/>
              </a:ext>
            </a:extLst>
          </p:cNvPr>
          <p:cNvSpPr/>
          <p:nvPr/>
        </p:nvSpPr>
        <p:spPr>
          <a:xfrm>
            <a:off x="7455396" y="2027267"/>
            <a:ext cx="4046838" cy="3880022"/>
          </a:xfrm>
          <a:prstGeom prst="rect">
            <a:avLst/>
          </a:prstGeom>
          <a:no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descr="The diagram illustrates the probability of HIV infection over time for two groups, one receiving a specific treatment and the other a placebo, showing a declining risk in the treatment group.&#10;&#10;AI-generated content may be incorrect.">
            <a:extLst>
              <a:ext uri="{FF2B5EF4-FFF2-40B4-BE49-F238E27FC236}">
                <a16:creationId xmlns:a16="http://schemas.microsoft.com/office/drawing/2014/main" id="{86DBF35F-CF7B-8866-7231-38049AC2A41E}"/>
              </a:ext>
            </a:extLst>
          </p:cNvPr>
          <p:cNvPicPr>
            <a:picLocks noChangeAspect="1"/>
          </p:cNvPicPr>
          <p:nvPr/>
        </p:nvPicPr>
        <p:blipFill>
          <a:blip r:embed="rId3">
            <a:clrChange>
              <a:clrFrom>
                <a:srgbClr val="FFFFFF"/>
              </a:clrFrom>
              <a:clrTo>
                <a:srgbClr val="FFFFFF">
                  <a:alpha val="0"/>
                </a:srgbClr>
              </a:clrTo>
            </a:clrChange>
          </a:blip>
          <a:srcRect l="474" t="1743" r="23983" b="7082"/>
          <a:stretch>
            <a:fillRect/>
          </a:stretch>
        </p:blipFill>
        <p:spPr>
          <a:xfrm>
            <a:off x="753982" y="1624606"/>
            <a:ext cx="6120192" cy="4608241"/>
          </a:xfrm>
          <a:prstGeom prst="rect">
            <a:avLst/>
          </a:prstGeom>
        </p:spPr>
      </p:pic>
      <p:pic>
        <p:nvPicPr>
          <p:cNvPr id="5" name="Picture 4" descr="The diagram depicts a Kaplan-Meier survival curve comparing the probability of HIV infection over time between two groups: one receiving CAP256V2LS+VRC07-523LS and another receiving a placebo.&#10;&#10;AI-generated content may be incorrect.">
            <a:extLst>
              <a:ext uri="{FF2B5EF4-FFF2-40B4-BE49-F238E27FC236}">
                <a16:creationId xmlns:a16="http://schemas.microsoft.com/office/drawing/2014/main" id="{ADDC71BC-1582-EF9E-0EB7-3493F77FDD8B}"/>
              </a:ext>
            </a:extLst>
          </p:cNvPr>
          <p:cNvPicPr>
            <a:picLocks noChangeAspect="1"/>
          </p:cNvPicPr>
          <p:nvPr/>
        </p:nvPicPr>
        <p:blipFill>
          <a:blip r:embed="rId4">
            <a:extLst>
              <a:ext uri="{28A0092B-C50C-407E-A947-70E740481C1C}">
                <a14:useLocalDpi xmlns:a14="http://schemas.microsoft.com/office/drawing/2010/main" val="0"/>
              </a:ext>
            </a:extLst>
          </a:blip>
          <a:srcRect l="26711" t="4930" r="44983" b="85176"/>
          <a:stretch>
            <a:fillRect/>
          </a:stretch>
        </p:blipFill>
        <p:spPr>
          <a:xfrm>
            <a:off x="2963810" y="2150889"/>
            <a:ext cx="3719465" cy="784654"/>
          </a:xfrm>
          <a:prstGeom prst="rect">
            <a:avLst/>
          </a:prstGeom>
        </p:spPr>
      </p:pic>
    </p:spTree>
    <p:extLst>
      <p:ext uri="{BB962C8B-B14F-4D97-AF65-F5344CB8AC3E}">
        <p14:creationId xmlns:p14="http://schemas.microsoft.com/office/powerpoint/2010/main" val="3604862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home/claude/fig/aids2026_logo.png"/>
          <p:cNvPicPr>
            <a:picLocks noChangeAspect="1"/>
          </p:cNvPicPr>
          <p:nvPr/>
        </p:nvPicPr>
        <p:blipFill>
          <a:blip r:embed="rId3"/>
          <a:stretch>
            <a:fillRect/>
          </a:stretch>
        </p:blipFill>
        <p:spPr>
          <a:xfrm>
            <a:off x="320040" y="292608"/>
            <a:ext cx="1481328" cy="877824"/>
          </a:xfrm>
          <a:prstGeom prst="rect">
            <a:avLst/>
          </a:prstGeom>
        </p:spPr>
      </p:pic>
      <p:sp>
        <p:nvSpPr>
          <p:cNvPr id="3" name="Text 0"/>
          <p:cNvSpPr/>
          <p:nvPr/>
        </p:nvSpPr>
        <p:spPr>
          <a:xfrm>
            <a:off x="2088292" y="164592"/>
            <a:ext cx="9844627" cy="1143000"/>
          </a:xfrm>
          <a:prstGeom prst="rect">
            <a:avLst/>
          </a:prstGeom>
          <a:noFill/>
          <a:ln/>
        </p:spPr>
        <p:txBody>
          <a:bodyPr wrap="square" lIns="0" tIns="0" rIns="0" bIns="0" rtlCol="0" anchor="ctr"/>
          <a:lstStyle/>
          <a:p>
            <a:pPr marL="0" marR="0" lvl="0" indent="0" defTabSz="914400" rtl="0" eaLnBrk="1" fontAlgn="auto" latinLnBrk="0" hangingPunct="1">
              <a:lnSpc>
                <a:spcPct val="9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617F09"/>
                </a:solidFill>
                <a:effectLst/>
                <a:uLnTx/>
                <a:uFillTx/>
                <a:latin typeface="Verdana" panose="020B0604030504040204" pitchFamily="34" charset="0"/>
                <a:ea typeface="Verdana" panose="020B0604030504040204" pitchFamily="34" charset="0"/>
                <a:cs typeface="Arial" pitchFamily="34" charset="-120"/>
              </a:rPr>
              <a:t>HIV </a:t>
            </a:r>
            <a:r>
              <a:rPr lang="en-US" sz="3600" b="1" dirty="0">
                <a:solidFill>
                  <a:srgbClr val="617F09"/>
                </a:solidFill>
                <a:latin typeface="Verdana" panose="020B0604030504040204" pitchFamily="34" charset="0"/>
                <a:ea typeface="Verdana" panose="020B0604030504040204" pitchFamily="34" charset="0"/>
                <a:cs typeface="+mj-cs"/>
              </a:rPr>
              <a:t>incidence</a:t>
            </a:r>
            <a:r>
              <a:rPr kumimoji="0" lang="en-US" sz="3600" b="1" i="0" u="none" strike="noStrike" kern="1200" cap="none" spc="0" normalizeH="0" baseline="0" noProof="0" dirty="0">
                <a:ln>
                  <a:noFill/>
                </a:ln>
                <a:solidFill>
                  <a:srgbClr val="617F09"/>
                </a:solidFill>
                <a:effectLst/>
                <a:uLnTx/>
                <a:uFillTx/>
                <a:latin typeface="Verdana" panose="020B0604030504040204" pitchFamily="34" charset="0"/>
                <a:ea typeface="Verdana" panose="020B0604030504040204" pitchFamily="34" charset="0"/>
                <a:cs typeface="Arial" pitchFamily="34" charset="-120"/>
              </a:rPr>
              <a:t> by viral neutralization</a:t>
            </a:r>
            <a:endParaRPr kumimoji="0" lang="en-US" sz="3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4" name="Text 1"/>
          <p:cNvSpPr/>
          <p:nvPr/>
        </p:nvSpPr>
        <p:spPr>
          <a:xfrm>
            <a:off x="411480" y="1280668"/>
            <a:ext cx="2194560" cy="384048"/>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Subgroup</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2217420" y="1216661"/>
            <a:ext cx="2651760" cy="477764"/>
          </a:xfrm>
          <a:prstGeom prst="rect">
            <a:avLst/>
          </a:prstGeom>
          <a:noFill/>
          <a:ln/>
        </p:spPr>
        <p:txBody>
          <a:bodyPr wrap="square" lIns="0" tIns="0" rIns="0" bIns="0" rtlCol="0" anchor="b"/>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Breakthrough infections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bnAb vs placebo (counts)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4526280" y="1244092"/>
            <a:ext cx="5394960" cy="420624"/>
          </a:xfrm>
          <a:prstGeom prst="rect">
            <a:avLst/>
          </a:prstGeom>
          <a:noFill/>
          <a:ln/>
        </p:spPr>
        <p:txBody>
          <a:bodyPr wrap="square" lIns="0" tIns="0" rIns="0" bIns="0" rtlCol="0" anchor="b"/>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Incidence rate ratio (IRR)</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(bnAb vs placebo)</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10058400" y="1268311"/>
            <a:ext cx="1874520" cy="384048"/>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IRR (95% CI)</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411480" y="1708217"/>
            <a:ext cx="11109960" cy="0"/>
          </a:xfrm>
          <a:prstGeom prst="line">
            <a:avLst/>
          </a:prstGeom>
          <a:noFill/>
          <a:ln w="15875">
            <a:solidFill>
              <a:srgbClr val="1A1A1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p:nvPr/>
        </p:nvSpPr>
        <p:spPr>
          <a:xfrm>
            <a:off x="411480" y="4326368"/>
            <a:ext cx="4572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rial" pitchFamily="34" charset="0"/>
                <a:ea typeface="Arial" pitchFamily="34" charset="-122"/>
                <a:cs typeface="Arial" pitchFamily="34" charset="-120"/>
              </a:rPr>
              <a:t>3. Combined antibody sensitivity</a:t>
            </a:r>
            <a:endParaRPr kumimoji="0" lang="en-US" b="0" i="0" u="none" strike="noStrike" kern="1200" cap="none" spc="0" normalizeH="0" baseline="0" noProof="0" dirty="0">
              <a:ln>
                <a:noFill/>
              </a:ln>
              <a:effectLst/>
              <a:uLnTx/>
              <a:uFillTx/>
              <a:latin typeface="Calibri" panose="020F0502020204030204"/>
              <a:ea typeface="+mn-ea"/>
              <a:cs typeface="+mn-cs"/>
            </a:endParaRPr>
          </a:p>
        </p:txBody>
      </p:sp>
      <p:sp>
        <p:nvSpPr>
          <p:cNvPr id="10" name="Text 7"/>
          <p:cNvSpPr/>
          <p:nvPr/>
        </p:nvSpPr>
        <p:spPr>
          <a:xfrm>
            <a:off x="548640" y="4600688"/>
            <a:ext cx="228600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Sensitive to both</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p:cNvSpPr/>
          <p:nvPr/>
        </p:nvSpPr>
        <p:spPr>
          <a:xfrm>
            <a:off x="2697480" y="4600688"/>
            <a:ext cx="1691640" cy="3017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0 vs 2</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9"/>
          <p:cNvSpPr/>
          <p:nvPr/>
        </p:nvSpPr>
        <p:spPr>
          <a:xfrm>
            <a:off x="10058400" y="4600688"/>
            <a:ext cx="1874520" cy="301752"/>
          </a:xfrm>
          <a:prstGeom prst="rect">
            <a:avLst/>
          </a:prstGeom>
          <a:noFill/>
          <a:ln/>
        </p:spPr>
        <p:txBody>
          <a:bodyPr wrap="square" lIns="0" tIns="0" rIns="0" bIns="0" rtlCol="0" anchor="ctr"/>
          <a:lstStyle/>
          <a:p>
            <a:pPr lvl="0" defTabSz="914400">
              <a:defRPr/>
            </a:pPr>
            <a:r>
              <a:rPr kumimoji="0" lang="en-US"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0.00 </a:t>
            </a:r>
            <a:r>
              <a:rPr lang="en-US" dirty="0">
                <a:solidFill>
                  <a:srgbClr val="2E7D32"/>
                </a:solidFill>
                <a:latin typeface="Arial" pitchFamily="34" charset="0"/>
                <a:ea typeface="Arial" pitchFamily="34" charset="-122"/>
                <a:cs typeface="Arial" pitchFamily="34" charset="-120"/>
              </a:rPr>
              <a:t>(0.00–5.32)</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0"/>
          <p:cNvSpPr/>
          <p:nvPr/>
        </p:nvSpPr>
        <p:spPr>
          <a:xfrm>
            <a:off x="548640" y="4902440"/>
            <a:ext cx="228600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D9820A"/>
                </a:solidFill>
                <a:effectLst/>
                <a:uLnTx/>
                <a:uFillTx/>
                <a:latin typeface="Arial" pitchFamily="34" charset="0"/>
                <a:ea typeface="Arial" pitchFamily="34" charset="-122"/>
                <a:cs typeface="Arial" pitchFamily="34" charset="-120"/>
              </a:rPr>
              <a:t>Sensitive to one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1"/>
          <p:cNvSpPr/>
          <p:nvPr/>
        </p:nvSpPr>
        <p:spPr>
          <a:xfrm>
            <a:off x="2697480" y="4902440"/>
            <a:ext cx="1691640" cy="3017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D9820A"/>
                </a:solidFill>
                <a:effectLst/>
                <a:uLnTx/>
                <a:uFillTx/>
                <a:latin typeface="Arial" pitchFamily="34" charset="0"/>
                <a:ea typeface="Arial" pitchFamily="34" charset="-122"/>
                <a:cs typeface="Arial" pitchFamily="34" charset="-120"/>
              </a:rPr>
              <a:t>4 vs 8</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p:cNvSpPr/>
          <p:nvPr/>
        </p:nvSpPr>
        <p:spPr>
          <a:xfrm>
            <a:off x="10058400" y="4902440"/>
            <a:ext cx="187452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D9820A"/>
                </a:solidFill>
                <a:effectLst/>
                <a:uLnTx/>
                <a:uFillTx/>
                <a:latin typeface="Arial" pitchFamily="34" charset="0"/>
                <a:ea typeface="Arial" pitchFamily="34" charset="-122"/>
                <a:cs typeface="Arial" pitchFamily="34" charset="-120"/>
              </a:rPr>
              <a:t>0.50</a:t>
            </a:r>
            <a:r>
              <a:rPr kumimoji="0" lang="en-US" b="0" i="0" u="none" strike="noStrike" kern="1200" cap="none" spc="0" normalizeH="0" baseline="0" noProof="0" dirty="0">
                <a:ln>
                  <a:noFill/>
                </a:ln>
                <a:solidFill>
                  <a:srgbClr val="D9820A"/>
                </a:solidFill>
                <a:effectLst/>
                <a:uLnTx/>
                <a:uFillTx/>
                <a:latin typeface="Arial" pitchFamily="34" charset="0"/>
                <a:ea typeface="Arial" pitchFamily="34" charset="-122"/>
                <a:cs typeface="Arial" pitchFamily="34" charset="-120"/>
              </a:rPr>
              <a:t> (0.15–1.66)</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3"/>
          <p:cNvSpPr/>
          <p:nvPr/>
        </p:nvSpPr>
        <p:spPr>
          <a:xfrm>
            <a:off x="548640" y="5204192"/>
            <a:ext cx="228600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Resistant to both</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4"/>
          <p:cNvSpPr/>
          <p:nvPr/>
        </p:nvSpPr>
        <p:spPr>
          <a:xfrm>
            <a:off x="2697480" y="5204192"/>
            <a:ext cx="1691640" cy="3017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18 vs 7</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5"/>
          <p:cNvSpPr/>
          <p:nvPr/>
        </p:nvSpPr>
        <p:spPr>
          <a:xfrm>
            <a:off x="10058400" y="5204192"/>
            <a:ext cx="187452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2.57</a:t>
            </a:r>
            <a:r>
              <a:rPr kumimoji="0" lang="en-US" b="0"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 (1.07–6.15)</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6"/>
          <p:cNvSpPr/>
          <p:nvPr/>
        </p:nvSpPr>
        <p:spPr>
          <a:xfrm>
            <a:off x="537210" y="5505944"/>
            <a:ext cx="566928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7A7A7A"/>
                </a:solidFill>
                <a:effectLst/>
                <a:uLnTx/>
                <a:uFillTx/>
                <a:latin typeface="Arial" pitchFamily="34" charset="0"/>
                <a:ea typeface="Arial" pitchFamily="34" charset="-122"/>
                <a:cs typeface="Arial" pitchFamily="34" charset="-120"/>
              </a:rPr>
              <a:t>Cochran–Armitage test for trend: p=0.023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7"/>
          <p:cNvSpPr/>
          <p:nvPr/>
        </p:nvSpPr>
        <p:spPr>
          <a:xfrm>
            <a:off x="411480" y="3098344"/>
            <a:ext cx="4572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rial" pitchFamily="34" charset="0"/>
                <a:ea typeface="Arial" pitchFamily="34" charset="-122"/>
                <a:cs typeface="Arial" pitchFamily="34" charset="-120"/>
              </a:rPr>
              <a:t>2. CAP256V2LS sensitivity</a:t>
            </a:r>
            <a:endParaRPr kumimoji="0" lang="en-US" b="0" i="0" u="none" strike="noStrike" kern="1200" cap="none" spc="0" normalizeH="0" baseline="0" noProof="0" dirty="0">
              <a:ln>
                <a:noFill/>
              </a:ln>
              <a:effectLst/>
              <a:uLnTx/>
              <a:uFillTx/>
              <a:latin typeface="Calibri" panose="020F0502020204030204"/>
              <a:ea typeface="+mn-ea"/>
              <a:cs typeface="+mn-cs"/>
            </a:endParaRPr>
          </a:p>
        </p:txBody>
      </p:sp>
      <p:sp>
        <p:nvSpPr>
          <p:cNvPr id="21" name="Text 18"/>
          <p:cNvSpPr/>
          <p:nvPr/>
        </p:nvSpPr>
        <p:spPr>
          <a:xfrm>
            <a:off x="548640" y="3372664"/>
            <a:ext cx="228600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IC₈₀ &lt; 0.1 µg/mL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9"/>
          <p:cNvSpPr/>
          <p:nvPr/>
        </p:nvSpPr>
        <p:spPr>
          <a:xfrm>
            <a:off x="2697480" y="3372664"/>
            <a:ext cx="1691640" cy="3017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0 vs 5</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0"/>
          <p:cNvSpPr/>
          <p:nvPr/>
        </p:nvSpPr>
        <p:spPr>
          <a:xfrm>
            <a:off x="10058400" y="3372664"/>
            <a:ext cx="187452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0.00 </a:t>
            </a:r>
            <a:r>
              <a:rPr kumimoji="0" lang="en-US"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a:t>
            </a:r>
            <a:r>
              <a:rPr lang="en-US" dirty="0">
                <a:solidFill>
                  <a:srgbClr val="2E7D32"/>
                </a:solidFill>
                <a:latin typeface="Arial" pitchFamily="34" charset="0"/>
                <a:ea typeface="Arial" pitchFamily="34" charset="-122"/>
                <a:cs typeface="Arial" pitchFamily="34" charset="-120"/>
              </a:rPr>
              <a:t>0.00–1.09)</a:t>
            </a:r>
            <a:endParaRPr kumimoji="0" lang="en-US"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1"/>
          <p:cNvSpPr/>
          <p:nvPr/>
        </p:nvSpPr>
        <p:spPr>
          <a:xfrm>
            <a:off x="548640" y="3674416"/>
            <a:ext cx="228600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IC₈₀ ≥ 0.1 µg/mL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2"/>
          <p:cNvSpPr/>
          <p:nvPr/>
        </p:nvSpPr>
        <p:spPr>
          <a:xfrm>
            <a:off x="2697480" y="3674416"/>
            <a:ext cx="1691640" cy="3017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22 vs 12</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3"/>
          <p:cNvSpPr/>
          <p:nvPr/>
        </p:nvSpPr>
        <p:spPr>
          <a:xfrm>
            <a:off x="10058400" y="3674416"/>
            <a:ext cx="187452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1.83</a:t>
            </a:r>
            <a:r>
              <a:rPr kumimoji="0" lang="en-US" b="0"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 (0.91–3.70)</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4"/>
          <p:cNvSpPr/>
          <p:nvPr/>
        </p:nvSpPr>
        <p:spPr>
          <a:xfrm>
            <a:off x="537210" y="3999918"/>
            <a:ext cx="566928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7A7A7A"/>
                </a:solidFill>
                <a:effectLst/>
                <a:uLnTx/>
                <a:uFillTx/>
                <a:latin typeface="Arial" pitchFamily="34" charset="0"/>
                <a:ea typeface="Arial" pitchFamily="34" charset="-122"/>
                <a:cs typeface="Arial" pitchFamily="34" charset="-120"/>
              </a:rPr>
              <a:t>Threshold based on CAP256V2LS IC₈₀ analysis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5"/>
          <p:cNvSpPr/>
          <p:nvPr/>
        </p:nvSpPr>
        <p:spPr>
          <a:xfrm>
            <a:off x="411480" y="1865134"/>
            <a:ext cx="4572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Arial" pitchFamily="34" charset="0"/>
                <a:ea typeface="Arial" pitchFamily="34" charset="-122"/>
                <a:cs typeface="Arial" pitchFamily="34" charset="-120"/>
              </a:rPr>
              <a:t>1. VRC07-523LS sensitivity</a:t>
            </a:r>
            <a:endParaRPr kumimoji="0" lang="en-US" b="0" i="0" u="none" strike="noStrike" kern="1200" cap="none" spc="0" normalizeH="0" baseline="0" noProof="0" dirty="0">
              <a:ln>
                <a:noFill/>
              </a:ln>
              <a:effectLst/>
              <a:uLnTx/>
              <a:uFillTx/>
              <a:latin typeface="Calibri" panose="020F0502020204030204"/>
              <a:ea typeface="+mn-ea"/>
              <a:cs typeface="+mn-cs"/>
            </a:endParaRPr>
          </a:p>
        </p:txBody>
      </p:sp>
      <p:sp>
        <p:nvSpPr>
          <p:cNvPr id="29" name="Text 26"/>
          <p:cNvSpPr/>
          <p:nvPr/>
        </p:nvSpPr>
        <p:spPr>
          <a:xfrm>
            <a:off x="548640" y="2139454"/>
            <a:ext cx="228600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IC₈₀ &lt; 1 µg/mL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7"/>
          <p:cNvSpPr/>
          <p:nvPr/>
        </p:nvSpPr>
        <p:spPr>
          <a:xfrm>
            <a:off x="2697480" y="2139454"/>
            <a:ext cx="1691640" cy="3017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4 vs 7</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 28"/>
          <p:cNvSpPr/>
          <p:nvPr/>
        </p:nvSpPr>
        <p:spPr>
          <a:xfrm>
            <a:off x="10058400" y="2139454"/>
            <a:ext cx="187452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0.57</a:t>
            </a:r>
            <a:r>
              <a:rPr kumimoji="0" lang="en-US" b="0"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 (0.17–1.95)</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 29"/>
          <p:cNvSpPr/>
          <p:nvPr/>
        </p:nvSpPr>
        <p:spPr>
          <a:xfrm>
            <a:off x="548640" y="2441206"/>
            <a:ext cx="228600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IC₈₀ ≥ 1 µg/mL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 30"/>
          <p:cNvSpPr/>
          <p:nvPr/>
        </p:nvSpPr>
        <p:spPr>
          <a:xfrm>
            <a:off x="2697480" y="2441206"/>
            <a:ext cx="1691640" cy="3017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18 vs 10</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31"/>
          <p:cNvSpPr/>
          <p:nvPr/>
        </p:nvSpPr>
        <p:spPr>
          <a:xfrm>
            <a:off x="10058400" y="2441206"/>
            <a:ext cx="1874520" cy="3017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1.80</a:t>
            </a:r>
            <a:r>
              <a:rPr kumimoji="0" lang="en-US" b="0"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 (0.83–3.89)</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 32"/>
          <p:cNvSpPr/>
          <p:nvPr/>
        </p:nvSpPr>
        <p:spPr>
          <a:xfrm>
            <a:off x="537210" y="2766708"/>
            <a:ext cx="566928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7A7A7A"/>
                </a:solidFill>
                <a:effectLst/>
                <a:uLnTx/>
                <a:uFillTx/>
                <a:latin typeface="Arial" pitchFamily="34" charset="0"/>
                <a:ea typeface="Arial" pitchFamily="34" charset="-122"/>
                <a:cs typeface="Arial" pitchFamily="34" charset="-120"/>
              </a:rPr>
              <a:t>Threshold based on VRC07-523LS IC₈₀ analysis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33"/>
          <p:cNvSpPr/>
          <p:nvPr/>
        </p:nvSpPr>
        <p:spPr>
          <a:xfrm>
            <a:off x="7223760" y="2142820"/>
            <a:ext cx="0" cy="3319272"/>
          </a:xfrm>
          <a:prstGeom prst="line">
            <a:avLst/>
          </a:prstGeom>
          <a:noFill/>
          <a:ln w="12700">
            <a:solidFill>
              <a:srgbClr val="8A8A8A"/>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Shape 34"/>
          <p:cNvSpPr/>
          <p:nvPr/>
        </p:nvSpPr>
        <p:spPr>
          <a:xfrm>
            <a:off x="4679960" y="4751564"/>
            <a:ext cx="1301855" cy="0"/>
          </a:xfrm>
          <a:prstGeom prst="line">
            <a:avLst/>
          </a:prstGeom>
          <a:noFill/>
          <a:ln w="28575">
            <a:solidFill>
              <a:srgbClr val="2E7D32"/>
            </a:solidFill>
            <a:prstDash val="solid"/>
            <a:head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Shape 35"/>
          <p:cNvSpPr/>
          <p:nvPr/>
        </p:nvSpPr>
        <p:spPr>
          <a:xfrm>
            <a:off x="6112521" y="5053316"/>
            <a:ext cx="1408107" cy="0"/>
          </a:xfrm>
          <a:prstGeom prst="line">
            <a:avLst/>
          </a:prstGeom>
          <a:noFill/>
          <a:ln w="22225">
            <a:solidFill>
              <a:srgbClr val="D9820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hape 36"/>
          <p:cNvSpPr/>
          <p:nvPr/>
        </p:nvSpPr>
        <p:spPr>
          <a:xfrm>
            <a:off x="6112521" y="5003024"/>
            <a:ext cx="0" cy="100584"/>
          </a:xfrm>
          <a:prstGeom prst="line">
            <a:avLst/>
          </a:prstGeom>
          <a:noFill/>
          <a:ln w="22225">
            <a:solidFill>
              <a:srgbClr val="D9820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Shape 37"/>
          <p:cNvSpPr/>
          <p:nvPr/>
        </p:nvSpPr>
        <p:spPr>
          <a:xfrm>
            <a:off x="7520629" y="5003024"/>
            <a:ext cx="0" cy="100584"/>
          </a:xfrm>
          <a:prstGeom prst="line">
            <a:avLst/>
          </a:prstGeom>
          <a:noFill/>
          <a:ln w="22225">
            <a:solidFill>
              <a:srgbClr val="D9820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Shape 38"/>
          <p:cNvSpPr/>
          <p:nvPr/>
        </p:nvSpPr>
        <p:spPr>
          <a:xfrm>
            <a:off x="6749169" y="4984736"/>
            <a:ext cx="137160" cy="137160"/>
          </a:xfrm>
          <a:prstGeom prst="ellipse">
            <a:avLst/>
          </a:prstGeom>
          <a:solidFill>
            <a:srgbClr val="D9820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Shape 39"/>
          <p:cNvSpPr/>
          <p:nvPr/>
        </p:nvSpPr>
        <p:spPr>
          <a:xfrm>
            <a:off x="7244341" y="5355068"/>
            <a:ext cx="1024356" cy="0"/>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Shape 40"/>
          <p:cNvSpPr/>
          <p:nvPr/>
        </p:nvSpPr>
        <p:spPr>
          <a:xfrm>
            <a:off x="7244341" y="5304776"/>
            <a:ext cx="0" cy="100584"/>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Shape 41"/>
          <p:cNvSpPr/>
          <p:nvPr/>
        </p:nvSpPr>
        <p:spPr>
          <a:xfrm>
            <a:off x="8268697" y="5304776"/>
            <a:ext cx="0" cy="100584"/>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Shape 42"/>
          <p:cNvSpPr/>
          <p:nvPr/>
        </p:nvSpPr>
        <p:spPr>
          <a:xfrm>
            <a:off x="7689023" y="5280138"/>
            <a:ext cx="137160" cy="137160"/>
          </a:xfrm>
          <a:prstGeom prst="ellipse">
            <a:avLst/>
          </a:prstGeom>
          <a:solidFill>
            <a:srgbClr val="C000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43"/>
          <p:cNvSpPr/>
          <p:nvPr/>
        </p:nvSpPr>
        <p:spPr>
          <a:xfrm>
            <a:off x="4679960" y="3523540"/>
            <a:ext cx="1301855" cy="0"/>
          </a:xfrm>
          <a:prstGeom prst="line">
            <a:avLst/>
          </a:prstGeom>
          <a:noFill/>
          <a:ln w="28575">
            <a:solidFill>
              <a:srgbClr val="2E7D32"/>
            </a:solidFill>
            <a:prstDash val="solid"/>
            <a:head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Shape 44"/>
          <p:cNvSpPr/>
          <p:nvPr/>
        </p:nvSpPr>
        <p:spPr>
          <a:xfrm>
            <a:off x="7168517" y="3825292"/>
            <a:ext cx="821599" cy="0"/>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Shape 45"/>
          <p:cNvSpPr/>
          <p:nvPr/>
        </p:nvSpPr>
        <p:spPr>
          <a:xfrm>
            <a:off x="7168517" y="3775000"/>
            <a:ext cx="0" cy="100584"/>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Shape 46"/>
          <p:cNvSpPr/>
          <p:nvPr/>
        </p:nvSpPr>
        <p:spPr>
          <a:xfrm>
            <a:off x="7990116" y="3775000"/>
            <a:ext cx="0" cy="100584"/>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Shape 47"/>
          <p:cNvSpPr/>
          <p:nvPr/>
        </p:nvSpPr>
        <p:spPr>
          <a:xfrm>
            <a:off x="7509158" y="3756712"/>
            <a:ext cx="137160" cy="137160"/>
          </a:xfrm>
          <a:prstGeom prst="ellipse">
            <a:avLst/>
          </a:prstGeom>
          <a:solidFill>
            <a:srgbClr val="C000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Shape 48"/>
          <p:cNvSpPr/>
          <p:nvPr/>
        </p:nvSpPr>
        <p:spPr>
          <a:xfrm>
            <a:off x="6185836" y="2290330"/>
            <a:ext cx="1429106" cy="0"/>
          </a:xfrm>
          <a:prstGeom prst="line">
            <a:avLst/>
          </a:prstGeom>
          <a:noFill/>
          <a:ln w="22225">
            <a:solidFill>
              <a:srgbClr val="2E7D3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Shape 49"/>
          <p:cNvSpPr/>
          <p:nvPr/>
        </p:nvSpPr>
        <p:spPr>
          <a:xfrm>
            <a:off x="6185836" y="2240038"/>
            <a:ext cx="0" cy="100584"/>
          </a:xfrm>
          <a:prstGeom prst="line">
            <a:avLst/>
          </a:prstGeom>
          <a:noFill/>
          <a:ln w="22225">
            <a:solidFill>
              <a:srgbClr val="2E7D3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Shape 50"/>
          <p:cNvSpPr/>
          <p:nvPr/>
        </p:nvSpPr>
        <p:spPr>
          <a:xfrm>
            <a:off x="7614941" y="2240038"/>
            <a:ext cx="0" cy="100584"/>
          </a:xfrm>
          <a:prstGeom prst="line">
            <a:avLst/>
          </a:prstGeom>
          <a:noFill/>
          <a:ln w="22225">
            <a:solidFill>
              <a:srgbClr val="2E7D3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Shape 51"/>
          <p:cNvSpPr/>
          <p:nvPr/>
        </p:nvSpPr>
        <p:spPr>
          <a:xfrm>
            <a:off x="6825919" y="2221750"/>
            <a:ext cx="137160" cy="137160"/>
          </a:xfrm>
          <a:prstGeom prst="ellipse">
            <a:avLst/>
          </a:prstGeom>
          <a:solidFill>
            <a:srgbClr val="2E7D3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Shape 52"/>
          <p:cNvSpPr/>
          <p:nvPr/>
        </p:nvSpPr>
        <p:spPr>
          <a:xfrm>
            <a:off x="7114617" y="2592082"/>
            <a:ext cx="904831" cy="0"/>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Shape 53"/>
          <p:cNvSpPr/>
          <p:nvPr/>
        </p:nvSpPr>
        <p:spPr>
          <a:xfrm>
            <a:off x="7114617" y="2541790"/>
            <a:ext cx="0" cy="100584"/>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Shape 54"/>
          <p:cNvSpPr/>
          <p:nvPr/>
        </p:nvSpPr>
        <p:spPr>
          <a:xfrm>
            <a:off x="8019449" y="2541790"/>
            <a:ext cx="0" cy="100584"/>
          </a:xfrm>
          <a:prstGeom prst="line">
            <a:avLst/>
          </a:prstGeom>
          <a:noFill/>
          <a:ln w="22225">
            <a:solidFill>
              <a:srgbClr val="C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Shape 55"/>
          <p:cNvSpPr/>
          <p:nvPr/>
        </p:nvSpPr>
        <p:spPr>
          <a:xfrm>
            <a:off x="7499476" y="2523502"/>
            <a:ext cx="137160" cy="137160"/>
          </a:xfrm>
          <a:prstGeom prst="ellipse">
            <a:avLst/>
          </a:prstGeom>
          <a:solidFill>
            <a:srgbClr val="C000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Shape 56"/>
          <p:cNvSpPr/>
          <p:nvPr/>
        </p:nvSpPr>
        <p:spPr>
          <a:xfrm>
            <a:off x="4526280" y="5487420"/>
            <a:ext cx="5394960" cy="0"/>
          </a:xfrm>
          <a:prstGeom prst="line">
            <a:avLst/>
          </a:prstGeom>
          <a:noFill/>
          <a:ln w="12700">
            <a:solidFill>
              <a:srgbClr val="1A1A1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Shape 57"/>
          <p:cNvSpPr/>
          <p:nvPr/>
        </p:nvSpPr>
        <p:spPr>
          <a:xfrm>
            <a:off x="4526280" y="5487416"/>
            <a:ext cx="0" cy="54864"/>
          </a:xfrm>
          <a:prstGeom prst="line">
            <a:avLst/>
          </a:prstGeom>
          <a:noFill/>
          <a:ln w="12700">
            <a:solidFill>
              <a:srgbClr val="1A1A1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 58"/>
          <p:cNvSpPr/>
          <p:nvPr/>
        </p:nvSpPr>
        <p:spPr>
          <a:xfrm>
            <a:off x="4160520" y="5551428"/>
            <a:ext cx="731520"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0.01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Shape 59"/>
          <p:cNvSpPr/>
          <p:nvPr/>
        </p:nvSpPr>
        <p:spPr>
          <a:xfrm>
            <a:off x="5875020" y="5487416"/>
            <a:ext cx="0" cy="54864"/>
          </a:xfrm>
          <a:prstGeom prst="line">
            <a:avLst/>
          </a:prstGeom>
          <a:noFill/>
          <a:ln w="12700">
            <a:solidFill>
              <a:srgbClr val="1A1A1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Text 60"/>
          <p:cNvSpPr/>
          <p:nvPr/>
        </p:nvSpPr>
        <p:spPr>
          <a:xfrm>
            <a:off x="5509260" y="5551428"/>
            <a:ext cx="731520"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0.1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Shape 61"/>
          <p:cNvSpPr/>
          <p:nvPr/>
        </p:nvSpPr>
        <p:spPr>
          <a:xfrm>
            <a:off x="7223760" y="2797822"/>
            <a:ext cx="0" cy="54864"/>
          </a:xfrm>
          <a:prstGeom prst="line">
            <a:avLst/>
          </a:prstGeom>
          <a:noFill/>
          <a:ln w="12700">
            <a:solidFill>
              <a:srgbClr val="1A1A1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Text 62"/>
          <p:cNvSpPr/>
          <p:nvPr/>
        </p:nvSpPr>
        <p:spPr>
          <a:xfrm>
            <a:off x="6858000" y="5551428"/>
            <a:ext cx="731520"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Shape 63"/>
          <p:cNvSpPr/>
          <p:nvPr/>
        </p:nvSpPr>
        <p:spPr>
          <a:xfrm>
            <a:off x="8572500" y="5487416"/>
            <a:ext cx="0" cy="54864"/>
          </a:xfrm>
          <a:prstGeom prst="line">
            <a:avLst/>
          </a:prstGeom>
          <a:noFill/>
          <a:ln w="12700">
            <a:solidFill>
              <a:srgbClr val="1A1A1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Text 64"/>
          <p:cNvSpPr/>
          <p:nvPr/>
        </p:nvSpPr>
        <p:spPr>
          <a:xfrm>
            <a:off x="8206740" y="5551428"/>
            <a:ext cx="731520"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10</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Shape 65"/>
          <p:cNvSpPr/>
          <p:nvPr/>
        </p:nvSpPr>
        <p:spPr>
          <a:xfrm>
            <a:off x="9921240" y="5519166"/>
            <a:ext cx="0" cy="54864"/>
          </a:xfrm>
          <a:prstGeom prst="line">
            <a:avLst/>
          </a:prstGeom>
          <a:noFill/>
          <a:ln w="12700">
            <a:solidFill>
              <a:srgbClr val="1A1A1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Text 66"/>
          <p:cNvSpPr/>
          <p:nvPr/>
        </p:nvSpPr>
        <p:spPr>
          <a:xfrm>
            <a:off x="9555480" y="5545078"/>
            <a:ext cx="731520"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100</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Text 67"/>
          <p:cNvSpPr/>
          <p:nvPr/>
        </p:nvSpPr>
        <p:spPr>
          <a:xfrm>
            <a:off x="4526280" y="5745626"/>
            <a:ext cx="5394960"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Incidence rate ratio (log scale)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Shape 68"/>
          <p:cNvSpPr/>
          <p:nvPr/>
        </p:nvSpPr>
        <p:spPr>
          <a:xfrm>
            <a:off x="4565650" y="6013450"/>
            <a:ext cx="2565835" cy="0"/>
          </a:xfrm>
          <a:prstGeom prst="line">
            <a:avLst/>
          </a:prstGeom>
          <a:noFill/>
          <a:ln w="25400">
            <a:solidFill>
              <a:srgbClr val="2E7D32"/>
            </a:solidFill>
            <a:prstDash val="solid"/>
            <a:head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Text 69"/>
          <p:cNvSpPr/>
          <p:nvPr/>
        </p:nvSpPr>
        <p:spPr>
          <a:xfrm>
            <a:off x="4084320" y="6032430"/>
            <a:ext cx="3089567" cy="319134"/>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Favors antibodies</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Shape 70"/>
          <p:cNvSpPr/>
          <p:nvPr/>
        </p:nvSpPr>
        <p:spPr>
          <a:xfrm>
            <a:off x="7341721" y="6013450"/>
            <a:ext cx="2284879" cy="0"/>
          </a:xfrm>
          <a:prstGeom prst="line">
            <a:avLst/>
          </a:prstGeom>
          <a:noFill/>
          <a:ln w="25400">
            <a:solidFill>
              <a:srgbClr val="C00000"/>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Text 71"/>
          <p:cNvSpPr/>
          <p:nvPr/>
        </p:nvSpPr>
        <p:spPr>
          <a:xfrm>
            <a:off x="7347781" y="6027183"/>
            <a:ext cx="3047169" cy="354567"/>
          </a:xfrm>
          <a:prstGeom prst="rect">
            <a:avLst/>
          </a:prstGeom>
          <a:noFill/>
          <a:ln/>
        </p:spPr>
        <p:txBody>
          <a:bodyPr wrap="square" lIns="0" tIns="0" rIns="0" b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Arial" pitchFamily="34" charset="0"/>
                <a:ea typeface="Arial" pitchFamily="34" charset="-122"/>
                <a:cs typeface="Arial" pitchFamily="34" charset="-120"/>
              </a:rPr>
              <a:t>Favors placebo</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Text 72"/>
          <p:cNvSpPr/>
          <p:nvPr/>
        </p:nvSpPr>
        <p:spPr>
          <a:xfrm>
            <a:off x="529590" y="6367272"/>
            <a:ext cx="11430000"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7A7A7A"/>
                </a:solidFill>
                <a:effectLst/>
                <a:uLnTx/>
                <a:uFillTx/>
                <a:latin typeface="Arial" pitchFamily="34" charset="0"/>
                <a:ea typeface="Arial" pitchFamily="34" charset="-122"/>
                <a:cs typeface="Arial" pitchFamily="34" charset="-120"/>
              </a:rPr>
              <a:t>Combined sensitivity categories were defined using CAP256V2LS IC₈₀ threshold 0.1 µg/mL and VRC07-523LS IC₈₀ threshold 1 µg/mL.  </a:t>
            </a:r>
            <a:r>
              <a:rPr kumimoji="0" lang="en-US" sz="1000" b="1" i="1" u="none" strike="noStrike" kern="1200" cap="none" spc="0" normalizeH="0" baseline="0" noProof="0" dirty="0">
                <a:ln>
                  <a:noFill/>
                </a:ln>
                <a:solidFill>
                  <a:srgbClr val="2E7D32"/>
                </a:solidFill>
                <a:effectLst/>
                <a:uLnTx/>
                <a:uFillTx/>
                <a:latin typeface="Arial" pitchFamily="34" charset="0"/>
                <a:ea typeface="Arial" pitchFamily="34" charset="-122"/>
                <a:cs typeface="Arial" pitchFamily="34" charset="-120"/>
              </a:rPr>
              <a:t>◄</a:t>
            </a:r>
            <a:r>
              <a:rPr kumimoji="0" lang="en-US" sz="1000" b="0" i="1" u="none" strike="noStrike" kern="1200" cap="none" spc="0" normalizeH="0" baseline="0" noProof="0" dirty="0">
                <a:ln>
                  <a:noFill/>
                </a:ln>
                <a:solidFill>
                  <a:srgbClr val="7A7A7A"/>
                </a:solidFill>
                <a:effectLst/>
                <a:uLnTx/>
                <a:uFillTx/>
                <a:latin typeface="Arial" pitchFamily="34" charset="0"/>
                <a:ea typeface="Arial" pitchFamily="34" charset="-122"/>
                <a:cs typeface="Arial" pitchFamily="34" charset="-120"/>
              </a:rPr>
              <a:t> = 0 infections in bnAb arm (IRR = 0, below plotting range).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Text 73"/>
          <p:cNvSpPr/>
          <p:nvPr/>
        </p:nvSpPr>
        <p:spPr>
          <a:xfrm>
            <a:off x="365760" y="6574536"/>
            <a:ext cx="45720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26–31 July  •  Rio de Janeiro, Brazil</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Text 74"/>
          <p:cNvSpPr/>
          <p:nvPr/>
        </p:nvSpPr>
        <p:spPr>
          <a:xfrm>
            <a:off x="4480560" y="6574536"/>
            <a:ext cx="27432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A1A1A"/>
                </a:solidFill>
                <a:effectLst/>
                <a:uLnTx/>
                <a:uFillTx/>
                <a:latin typeface="Arial" pitchFamily="34" charset="0"/>
                <a:ea typeface="Arial" pitchFamily="34" charset="-122"/>
                <a:cs typeface="Arial" pitchFamily="34" charset="-120"/>
              </a:rPr>
              <a:t>aids2026.org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A0C4F-AFF0-1C43-60EE-E9482E8583B7}"/>
            </a:ext>
          </a:extLst>
        </p:cNvPr>
        <p:cNvGrpSpPr/>
        <p:nvPr/>
      </p:nvGrpSpPr>
      <p:grpSpPr>
        <a:xfrm>
          <a:off x="0" y="0"/>
          <a:ext cx="0" cy="0"/>
          <a:chOff x="0" y="0"/>
          <a:chExt cx="0" cy="0"/>
        </a:xfrm>
      </p:grpSpPr>
      <p:pic>
        <p:nvPicPr>
          <p:cNvPr id="27" name="Picture 26">
            <a:extLst>
              <a:ext uri="{FF2B5EF4-FFF2-40B4-BE49-F238E27FC236}">
                <a16:creationId xmlns:a16="http://schemas.microsoft.com/office/drawing/2014/main" id="{BE25B5BA-3863-7C8E-44A5-E18543B7127F}"/>
              </a:ext>
            </a:extLst>
          </p:cNvPr>
          <p:cNvPicPr>
            <a:picLocks noChangeAspect="1"/>
          </p:cNvPicPr>
          <p:nvPr/>
        </p:nvPicPr>
        <p:blipFill>
          <a:blip r:embed="rId3"/>
          <a:stretch>
            <a:fillRect/>
          </a:stretch>
        </p:blipFill>
        <p:spPr>
          <a:xfrm>
            <a:off x="944497" y="1864570"/>
            <a:ext cx="6455482" cy="4297262"/>
          </a:xfrm>
          <a:prstGeom prst="rect">
            <a:avLst/>
          </a:prstGeom>
        </p:spPr>
      </p:pic>
      <p:pic>
        <p:nvPicPr>
          <p:cNvPr id="5" name="Content Placeholder 4">
            <a:extLst>
              <a:ext uri="{FF2B5EF4-FFF2-40B4-BE49-F238E27FC236}">
                <a16:creationId xmlns:a16="http://schemas.microsoft.com/office/drawing/2014/main" id="{A4A7EC2F-FE88-6B55-ADE0-10BF29545E74}"/>
              </a:ext>
            </a:extLst>
          </p:cNvPr>
          <p:cNvPicPr>
            <a:picLocks noGrp="1" noChangeAspect="1"/>
          </p:cNvPicPr>
          <p:nvPr>
            <p:ph sz="quarter" idx="13"/>
          </p:nvPr>
        </p:nvPicPr>
        <p:blipFill>
          <a:blip r:embed="rId4"/>
          <a:stretch>
            <a:fillRect/>
          </a:stretch>
        </p:blipFill>
        <p:spPr>
          <a:xfrm>
            <a:off x="1780352" y="3001559"/>
            <a:ext cx="2535447" cy="539285"/>
          </a:xfrm>
          <a:prstGeom prst="rect">
            <a:avLst/>
          </a:prstGeom>
        </p:spPr>
      </p:pic>
      <p:sp>
        <p:nvSpPr>
          <p:cNvPr id="2" name="Title 1">
            <a:extLst>
              <a:ext uri="{FF2B5EF4-FFF2-40B4-BE49-F238E27FC236}">
                <a16:creationId xmlns:a16="http://schemas.microsoft.com/office/drawing/2014/main" id="{56D52956-F3F2-33F5-6504-DDA5393A92D0}"/>
              </a:ext>
            </a:extLst>
          </p:cNvPr>
          <p:cNvSpPr>
            <a:spLocks noGrp="1"/>
          </p:cNvSpPr>
          <p:nvPr>
            <p:ph type="title"/>
          </p:nvPr>
        </p:nvSpPr>
        <p:spPr>
          <a:xfrm>
            <a:off x="2803756" y="441325"/>
            <a:ext cx="8945335" cy="1024137"/>
          </a:xfrm>
        </p:spPr>
        <p:txBody>
          <a:bodyPr>
            <a:noAutofit/>
          </a:bodyPr>
          <a:lstStyle/>
          <a:p>
            <a:r>
              <a:rPr lang="en-ZA" sz="3600" dirty="0"/>
              <a:t>HIV infection by dose received &amp; time since last dose</a:t>
            </a:r>
          </a:p>
        </p:txBody>
      </p:sp>
      <p:sp>
        <p:nvSpPr>
          <p:cNvPr id="17" name="Right Brace 16">
            <a:extLst>
              <a:ext uri="{FF2B5EF4-FFF2-40B4-BE49-F238E27FC236}">
                <a16:creationId xmlns:a16="http://schemas.microsoft.com/office/drawing/2014/main" id="{A813F423-4A9B-BBC5-18D4-0B8E2B1C154A}"/>
              </a:ext>
            </a:extLst>
          </p:cNvPr>
          <p:cNvSpPr/>
          <p:nvPr/>
        </p:nvSpPr>
        <p:spPr>
          <a:xfrm rot="16200000">
            <a:off x="4914614" y="2089167"/>
            <a:ext cx="129557" cy="65414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41" name="TextBox 40">
            <a:extLst>
              <a:ext uri="{FF2B5EF4-FFF2-40B4-BE49-F238E27FC236}">
                <a16:creationId xmlns:a16="http://schemas.microsoft.com/office/drawing/2014/main" id="{C02949AC-7F50-2BEE-A76C-EAB9C3F556A4}"/>
              </a:ext>
            </a:extLst>
          </p:cNvPr>
          <p:cNvSpPr txBox="1"/>
          <p:nvPr/>
        </p:nvSpPr>
        <p:spPr>
          <a:xfrm>
            <a:off x="4554437" y="1898457"/>
            <a:ext cx="849912" cy="707886"/>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IRR: </a:t>
            </a:r>
            <a:r>
              <a:rPr kumimoji="0" lang="en-ZA"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4.3</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(0.9-20.1)</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ZA"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Rectangle: Rounded Corners 6">
            <a:extLst>
              <a:ext uri="{FF2B5EF4-FFF2-40B4-BE49-F238E27FC236}">
                <a16:creationId xmlns:a16="http://schemas.microsoft.com/office/drawing/2014/main" id="{1AD999B1-86B7-184B-A6AA-C90ED77830E0}"/>
              </a:ext>
            </a:extLst>
          </p:cNvPr>
          <p:cNvSpPr/>
          <p:nvPr/>
        </p:nvSpPr>
        <p:spPr>
          <a:xfrm>
            <a:off x="2307508" y="5919130"/>
            <a:ext cx="865239" cy="37276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Verdana"/>
              <a:ea typeface="+mn-ea"/>
              <a:cs typeface="+mn-cs"/>
            </a:endParaRPr>
          </a:p>
        </p:txBody>
      </p:sp>
      <p:sp>
        <p:nvSpPr>
          <p:cNvPr id="8" name="Rectangle: Rounded Corners 7">
            <a:extLst>
              <a:ext uri="{FF2B5EF4-FFF2-40B4-BE49-F238E27FC236}">
                <a16:creationId xmlns:a16="http://schemas.microsoft.com/office/drawing/2014/main" id="{27DAB11D-7B64-CC57-9A5A-4978FC2814E2}"/>
              </a:ext>
            </a:extLst>
          </p:cNvPr>
          <p:cNvSpPr/>
          <p:nvPr/>
        </p:nvSpPr>
        <p:spPr>
          <a:xfrm>
            <a:off x="4146171" y="5934545"/>
            <a:ext cx="865239" cy="255126"/>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Verdana"/>
              <a:ea typeface="+mn-ea"/>
              <a:cs typeface="+mn-cs"/>
            </a:endParaRPr>
          </a:p>
        </p:txBody>
      </p:sp>
      <p:sp>
        <p:nvSpPr>
          <p:cNvPr id="9" name="Rectangle: Rounded Corners 8">
            <a:extLst>
              <a:ext uri="{FF2B5EF4-FFF2-40B4-BE49-F238E27FC236}">
                <a16:creationId xmlns:a16="http://schemas.microsoft.com/office/drawing/2014/main" id="{3DB3E6AD-C5B9-AC35-AB25-D9B465CE6663}"/>
              </a:ext>
            </a:extLst>
          </p:cNvPr>
          <p:cNvSpPr/>
          <p:nvPr/>
        </p:nvSpPr>
        <p:spPr>
          <a:xfrm>
            <a:off x="5677017" y="5816911"/>
            <a:ext cx="1510130" cy="37276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Verdana"/>
              <a:ea typeface="+mn-ea"/>
              <a:cs typeface="+mn-cs"/>
            </a:endParaRPr>
          </a:p>
        </p:txBody>
      </p:sp>
      <p:sp>
        <p:nvSpPr>
          <p:cNvPr id="10" name="Rectangle 9">
            <a:extLst>
              <a:ext uri="{FF2B5EF4-FFF2-40B4-BE49-F238E27FC236}">
                <a16:creationId xmlns:a16="http://schemas.microsoft.com/office/drawing/2014/main" id="{D02D0CC1-3D1B-E68A-0E78-A0E343A4416C}"/>
              </a:ext>
            </a:extLst>
          </p:cNvPr>
          <p:cNvSpPr/>
          <p:nvPr/>
        </p:nvSpPr>
        <p:spPr>
          <a:xfrm>
            <a:off x="3180540" y="5638313"/>
            <a:ext cx="2839788" cy="3727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Verdana"/>
              <a:ea typeface="+mn-ea"/>
              <a:cs typeface="+mn-cs"/>
            </a:endParaRPr>
          </a:p>
        </p:txBody>
      </p:sp>
      <p:sp>
        <p:nvSpPr>
          <p:cNvPr id="12" name="TextBox 11">
            <a:extLst>
              <a:ext uri="{FF2B5EF4-FFF2-40B4-BE49-F238E27FC236}">
                <a16:creationId xmlns:a16="http://schemas.microsoft.com/office/drawing/2014/main" id="{5A0EAA51-27AB-35AC-EDA3-75F6CCD875AD}"/>
              </a:ext>
            </a:extLst>
          </p:cNvPr>
          <p:cNvSpPr txBox="1"/>
          <p:nvPr/>
        </p:nvSpPr>
        <p:spPr>
          <a:xfrm>
            <a:off x="1606305" y="5624816"/>
            <a:ext cx="5836063" cy="3428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1st dose                  2nd dose           3rd &amp; 4th doses</a:t>
            </a:r>
          </a:p>
        </p:txBody>
      </p:sp>
      <p:sp>
        <p:nvSpPr>
          <p:cNvPr id="4" name="TextBox 3">
            <a:extLst>
              <a:ext uri="{FF2B5EF4-FFF2-40B4-BE49-F238E27FC236}">
                <a16:creationId xmlns:a16="http://schemas.microsoft.com/office/drawing/2014/main" id="{B684C471-1E08-C327-65A8-4131EFF99AE4}"/>
              </a:ext>
            </a:extLst>
          </p:cNvPr>
          <p:cNvSpPr txBox="1"/>
          <p:nvPr/>
        </p:nvSpPr>
        <p:spPr>
          <a:xfrm>
            <a:off x="241550" y="5204297"/>
            <a:ext cx="156415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Months since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ZA"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last dose</a:t>
            </a:r>
          </a:p>
        </p:txBody>
      </p:sp>
      <p:sp>
        <p:nvSpPr>
          <p:cNvPr id="6" name="Content Placeholder 2">
            <a:extLst>
              <a:ext uri="{FF2B5EF4-FFF2-40B4-BE49-F238E27FC236}">
                <a16:creationId xmlns:a16="http://schemas.microsoft.com/office/drawing/2014/main" id="{1335EC45-A153-A9FD-927A-C20C87E9656E}"/>
              </a:ext>
            </a:extLst>
          </p:cNvPr>
          <p:cNvSpPr txBox="1">
            <a:spLocks/>
          </p:cNvSpPr>
          <p:nvPr/>
        </p:nvSpPr>
        <p:spPr bwMode="auto">
          <a:xfrm>
            <a:off x="7507887" y="1677409"/>
            <a:ext cx="4286394" cy="4739266"/>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No evidence of early post-dose protection, when </a:t>
            </a:r>
            <a:r>
              <a:rPr kumimoji="0" lang="en-GB" sz="2200" b="1"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bnAb</a:t>
            </a:r>
            <a:r>
              <a:rPr kumimoji="0" lang="en-GB"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levels higher &amp; CAP256 has neutralisation </a:t>
            </a: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Antibody-dependent enhancement unlikely – only one interval has the additional HIV infections in the </a:t>
            </a:r>
            <a:r>
              <a:rPr kumimoji="0" lang="en-GB" sz="2200" b="1"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bnAb</a:t>
            </a:r>
            <a:r>
              <a:rPr kumimoji="0" lang="en-GB"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group </a:t>
            </a: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GB" sz="12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Note: mean concentrations of each </a:t>
            </a:r>
            <a:r>
              <a:rPr kumimoji="0" lang="en-GB" sz="2200" b="1"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bnAb</a:t>
            </a:r>
            <a:r>
              <a:rPr kumimoji="0" lang="en-GB"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were similar in </a:t>
            </a:r>
            <a:r>
              <a:rPr kumimoji="0" lang="en-GB" sz="2200" b="1"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seroconvertors</a:t>
            </a:r>
            <a:r>
              <a:rPr kumimoji="0" lang="en-GB"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&amp; HIV-</a:t>
            </a:r>
            <a:r>
              <a:rPr kumimoji="0" lang="en-GB" sz="2200" b="1"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ve</a:t>
            </a:r>
            <a:r>
              <a:rPr kumimoji="0" lang="en-GB" sz="2200" b="1" i="0" u="none" strike="noStrike" kern="1200" cap="none" spc="0" normalizeH="0" baseline="0" noProof="0" dirty="0">
                <a:ln>
                  <a:noFill/>
                </a:ln>
                <a:solidFill>
                  <a:srgbClr val="000000"/>
                </a:solidFill>
                <a:effectLst/>
                <a:uLnTx/>
                <a:uFillTx/>
                <a:latin typeface="Arial" pitchFamily="34" charset="0"/>
                <a:ea typeface="+mn-ea"/>
                <a:cs typeface="Arial" pitchFamily="34" charset="0"/>
              </a:rPr>
              <a:t> </a:t>
            </a:r>
            <a:endParaRPr kumimoji="0" lang="en-GB" sz="1400" b="1"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034394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4F9CD2-213D-77D3-2A99-1245565F5BCA}"/>
              </a:ext>
            </a:extLst>
          </p:cNvPr>
          <p:cNvSpPr>
            <a:spLocks noGrp="1"/>
          </p:cNvSpPr>
          <p:nvPr>
            <p:ph type="title"/>
          </p:nvPr>
        </p:nvSpPr>
        <p:spPr>
          <a:xfrm>
            <a:off x="2335427" y="441325"/>
            <a:ext cx="4065373" cy="720725"/>
          </a:xfrm>
        </p:spPr>
        <p:txBody>
          <a:bodyPr/>
          <a:lstStyle/>
          <a:p>
            <a:r>
              <a:rPr lang="en-ZA" sz="3600" dirty="0"/>
              <a:t>Conclusions</a:t>
            </a:r>
            <a:endParaRPr lang="en-ZA" dirty="0"/>
          </a:p>
        </p:txBody>
      </p:sp>
      <p:sp>
        <p:nvSpPr>
          <p:cNvPr id="4" name="Text Placeholder 3">
            <a:extLst>
              <a:ext uri="{FF2B5EF4-FFF2-40B4-BE49-F238E27FC236}">
                <a16:creationId xmlns:a16="http://schemas.microsoft.com/office/drawing/2014/main" id="{C76DADD3-7058-3602-28A8-3D2B14A4461D}"/>
              </a:ext>
            </a:extLst>
          </p:cNvPr>
          <p:cNvSpPr>
            <a:spLocks noGrp="1"/>
          </p:cNvSpPr>
          <p:nvPr>
            <p:ph type="body" sz="quarter" idx="17"/>
          </p:nvPr>
        </p:nvSpPr>
        <p:spPr>
          <a:xfrm>
            <a:off x="1030287" y="1625348"/>
            <a:ext cx="10263461" cy="4618992"/>
          </a:xfrm>
        </p:spPr>
        <p:txBody>
          <a:bodyPr>
            <a:normAutofit fontScale="92500" lnSpcReduction="10000"/>
          </a:bodyPr>
          <a:lstStyle/>
          <a:p>
            <a:pPr marL="342900" indent="-342900">
              <a:buFont typeface="Arial" panose="020B0604020202020204" pitchFamily="34" charset="0"/>
              <a:buChar char="•"/>
            </a:pPr>
            <a:r>
              <a:rPr lang="en-GB" sz="2600" b="1" dirty="0">
                <a:solidFill>
                  <a:sysClr val="windowText" lastClr="000000"/>
                </a:solidFill>
                <a:latin typeface="Arial" pitchFamily="34" charset="0"/>
                <a:cs typeface="Arial" pitchFamily="34" charset="0"/>
              </a:rPr>
              <a:t>Subcutaneous administration of fixed dose CAP256V2LS &amp; VRC07-523LS was safe &amp; well tolerated</a:t>
            </a:r>
          </a:p>
          <a:p>
            <a:pPr marL="342900" indent="-342900">
              <a:buFont typeface="Arial" panose="020B0604020202020204" pitchFamily="34" charset="0"/>
              <a:buChar char="•"/>
            </a:pPr>
            <a:endParaRPr lang="en-GB" sz="100" b="1" dirty="0">
              <a:solidFill>
                <a:sysClr val="windowText" lastClr="000000"/>
              </a:solidFill>
              <a:latin typeface="Arial" pitchFamily="34" charset="0"/>
              <a:cs typeface="Arial" pitchFamily="34" charset="0"/>
            </a:endParaRPr>
          </a:p>
          <a:p>
            <a:pPr marL="342900" indent="-342900">
              <a:buFont typeface="Arial" panose="020B0604020202020204" pitchFamily="34" charset="0"/>
              <a:buChar char="•"/>
            </a:pPr>
            <a:r>
              <a:rPr lang="en-GB" sz="2600" b="1" dirty="0">
                <a:solidFill>
                  <a:sysClr val="windowText" lastClr="000000"/>
                </a:solidFill>
                <a:latin typeface="Arial" pitchFamily="34" charset="0"/>
                <a:cs typeface="Arial" pitchFamily="34" charset="0"/>
              </a:rPr>
              <a:t>Overall, HIV incidence rates were not significantly different in bnAb &amp; placebo recipients demonstrating no overall protection </a:t>
            </a:r>
          </a:p>
          <a:p>
            <a:pPr marL="342900" indent="-342900">
              <a:buFont typeface="Arial" panose="020B0604020202020204" pitchFamily="34" charset="0"/>
              <a:buChar char="•"/>
            </a:pPr>
            <a:endParaRPr lang="en-GB" sz="100" b="1" dirty="0">
              <a:solidFill>
                <a:sysClr val="windowText" lastClr="000000"/>
              </a:solidFill>
              <a:latin typeface="Arial" pitchFamily="34" charset="0"/>
              <a:cs typeface="Arial" pitchFamily="34" charset="0"/>
            </a:endParaRPr>
          </a:p>
          <a:p>
            <a:pPr marL="342900" indent="-342900">
              <a:buFont typeface="Arial" panose="020B0604020202020204" pitchFamily="34" charset="0"/>
              <a:buChar char="•"/>
            </a:pPr>
            <a:r>
              <a:rPr lang="en-GB" sz="2600" b="1" dirty="0">
                <a:solidFill>
                  <a:sysClr val="windowText" lastClr="000000"/>
                </a:solidFill>
                <a:latin typeface="Arial" pitchFamily="34" charset="0"/>
                <a:cs typeface="Arial" pitchFamily="34" charset="0"/>
              </a:rPr>
              <a:t>A pre-specified analysis indicated a trend towards higher HIV protection when viruses were sensitive to both </a:t>
            </a:r>
            <a:r>
              <a:rPr lang="en-GB" sz="2600" b="1" dirty="0" err="1">
                <a:solidFill>
                  <a:sysClr val="windowText" lastClr="000000"/>
                </a:solidFill>
                <a:latin typeface="Arial" pitchFamily="34" charset="0"/>
                <a:cs typeface="Arial" pitchFamily="34" charset="0"/>
              </a:rPr>
              <a:t>bnAbs</a:t>
            </a:r>
            <a:r>
              <a:rPr lang="en-GB" sz="2600" b="1" dirty="0">
                <a:solidFill>
                  <a:sysClr val="windowText" lastClr="000000"/>
                </a:solidFill>
                <a:latin typeface="Arial" pitchFamily="34" charset="0"/>
                <a:cs typeface="Arial" pitchFamily="34" charset="0"/>
              </a:rPr>
              <a:t> and to at least one bnAb when compared to viruses resistant to both </a:t>
            </a:r>
            <a:r>
              <a:rPr lang="en-GB" sz="2600" b="1" dirty="0" err="1">
                <a:solidFill>
                  <a:sysClr val="windowText" lastClr="000000"/>
                </a:solidFill>
                <a:latin typeface="Arial" pitchFamily="34" charset="0"/>
                <a:cs typeface="Arial" pitchFamily="34" charset="0"/>
              </a:rPr>
              <a:t>bnAbs</a:t>
            </a:r>
            <a:r>
              <a:rPr lang="en-GB" sz="2600" b="1" dirty="0">
                <a:solidFill>
                  <a:sysClr val="windowText" lastClr="000000"/>
                </a:solidFill>
                <a:latin typeface="Arial" pitchFamily="34" charset="0"/>
                <a:cs typeface="Arial" pitchFamily="34" charset="0"/>
              </a:rPr>
              <a:t>            </a:t>
            </a:r>
            <a:r>
              <a:rPr lang="en-GB" sz="2200" dirty="0">
                <a:solidFill>
                  <a:sysClr val="windowText" lastClr="000000"/>
                </a:solidFill>
                <a:latin typeface="Arial" pitchFamily="34" charset="0"/>
                <a:cs typeface="Arial" pitchFamily="34" charset="0"/>
              </a:rPr>
              <a:t>(note: analysis involved small numbers of </a:t>
            </a:r>
            <a:r>
              <a:rPr lang="en-GB" sz="2200" dirty="0" err="1">
                <a:solidFill>
                  <a:sysClr val="windowText" lastClr="000000"/>
                </a:solidFill>
                <a:latin typeface="Arial" pitchFamily="34" charset="0"/>
                <a:cs typeface="Arial" pitchFamily="34" charset="0"/>
              </a:rPr>
              <a:t>bnAb</a:t>
            </a:r>
            <a:r>
              <a:rPr lang="en-GB" sz="2200" dirty="0">
                <a:solidFill>
                  <a:sysClr val="windowText" lastClr="000000"/>
                </a:solidFill>
                <a:latin typeface="Arial" pitchFamily="34" charset="0"/>
                <a:cs typeface="Arial" pitchFamily="34" charset="0"/>
              </a:rPr>
              <a:t>-sensitive viruses)</a:t>
            </a:r>
          </a:p>
          <a:p>
            <a:pPr marL="342900" indent="-342900">
              <a:buFont typeface="Arial" panose="020B0604020202020204" pitchFamily="34" charset="0"/>
              <a:buChar char="•"/>
            </a:pPr>
            <a:endParaRPr lang="en-GB" sz="200" dirty="0">
              <a:solidFill>
                <a:sysClr val="windowText" lastClr="000000"/>
              </a:solidFill>
              <a:latin typeface="Arial" pitchFamily="34" charset="0"/>
              <a:cs typeface="Arial" pitchFamily="34" charset="0"/>
            </a:endParaRPr>
          </a:p>
          <a:p>
            <a:pPr marL="342900" indent="-342900">
              <a:buFont typeface="Arial" panose="020B0604020202020204" pitchFamily="34" charset="0"/>
              <a:buChar char="•"/>
            </a:pPr>
            <a:r>
              <a:rPr lang="en-US" sz="2600" b="1" dirty="0" err="1">
                <a:solidFill>
                  <a:sysClr val="windowText" lastClr="000000"/>
                </a:solidFill>
                <a:latin typeface="Arial" pitchFamily="34" charset="0"/>
                <a:cs typeface="Arial" pitchFamily="34" charset="0"/>
              </a:rPr>
              <a:t>bnAb</a:t>
            </a:r>
            <a:r>
              <a:rPr lang="en-US" sz="2600" b="1" dirty="0">
                <a:solidFill>
                  <a:sysClr val="windowText" lastClr="000000"/>
                </a:solidFill>
                <a:latin typeface="Arial" pitchFamily="34" charset="0"/>
                <a:cs typeface="Arial" pitchFamily="34" charset="0"/>
              </a:rPr>
              <a:t> sensitivity profiles of contemporary circulating viruses need to be factored into planning future trials of </a:t>
            </a:r>
            <a:r>
              <a:rPr lang="en-US" sz="2600" b="1" dirty="0" err="1">
                <a:solidFill>
                  <a:sysClr val="windowText" lastClr="000000"/>
                </a:solidFill>
                <a:latin typeface="Arial" pitchFamily="34" charset="0"/>
                <a:cs typeface="Arial" pitchFamily="34" charset="0"/>
              </a:rPr>
              <a:t>bnAbs</a:t>
            </a:r>
            <a:r>
              <a:rPr lang="en-US" sz="2600" b="1" dirty="0">
                <a:solidFill>
                  <a:sysClr val="windowText" lastClr="000000"/>
                </a:solidFill>
                <a:latin typeface="Arial" pitchFamily="34" charset="0"/>
                <a:cs typeface="Arial" pitchFamily="34" charset="0"/>
              </a:rPr>
              <a:t> for HIV prevention</a:t>
            </a:r>
          </a:p>
        </p:txBody>
      </p:sp>
    </p:spTree>
    <p:extLst>
      <p:ext uri="{BB962C8B-B14F-4D97-AF65-F5344CB8AC3E}">
        <p14:creationId xmlns:p14="http://schemas.microsoft.com/office/powerpoint/2010/main" val="2641809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7DB27-EEE1-A94B-CB81-E115B6C922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95D531-25D8-A71E-C97D-5C55532A74CF}"/>
              </a:ext>
            </a:extLst>
          </p:cNvPr>
          <p:cNvSpPr>
            <a:spLocks noGrp="1"/>
          </p:cNvSpPr>
          <p:nvPr>
            <p:ph type="title"/>
          </p:nvPr>
        </p:nvSpPr>
        <p:spPr>
          <a:xfrm>
            <a:off x="2436250" y="203974"/>
            <a:ext cx="9216000" cy="1181796"/>
          </a:xfrm>
        </p:spPr>
        <p:txBody>
          <a:bodyPr>
            <a:noAutofit/>
          </a:bodyPr>
          <a:lstStyle/>
          <a:p>
            <a:r>
              <a:rPr lang="en-GB" sz="3600" dirty="0">
                <a:solidFill>
                  <a:srgbClr val="617F09"/>
                </a:solidFill>
              </a:rPr>
              <a:t>From Clinic to Lab to Clinic:</a:t>
            </a:r>
            <a:br>
              <a:rPr lang="en-GB" sz="3600" dirty="0">
                <a:solidFill>
                  <a:srgbClr val="617F09"/>
                </a:solidFill>
              </a:rPr>
            </a:br>
            <a:r>
              <a:rPr lang="en-GB" sz="3600" dirty="0">
                <a:solidFill>
                  <a:srgbClr val="617F09"/>
                </a:solidFill>
              </a:rPr>
              <a:t>           The 22-year story of CAP256</a:t>
            </a:r>
            <a:endParaRPr lang="en-ZA" sz="3600" dirty="0"/>
          </a:p>
        </p:txBody>
      </p:sp>
      <p:sp>
        <p:nvSpPr>
          <p:cNvPr id="6" name="Rectangle 5">
            <a:extLst>
              <a:ext uri="{FF2B5EF4-FFF2-40B4-BE49-F238E27FC236}">
                <a16:creationId xmlns:a16="http://schemas.microsoft.com/office/drawing/2014/main" id="{974DCC10-C84F-0E99-7BC3-2E0BF63A52A8}"/>
              </a:ext>
            </a:extLst>
          </p:cNvPr>
          <p:cNvSpPr/>
          <p:nvPr/>
        </p:nvSpPr>
        <p:spPr>
          <a:xfrm>
            <a:off x="3584406" y="6016309"/>
            <a:ext cx="4445358" cy="288277"/>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ight Arrow 21">
            <a:extLst>
              <a:ext uri="{FF2B5EF4-FFF2-40B4-BE49-F238E27FC236}">
                <a16:creationId xmlns:a16="http://schemas.microsoft.com/office/drawing/2014/main" id="{D59D45A1-B8A5-CF28-5649-9E3EBEEAB7CF}"/>
              </a:ext>
            </a:extLst>
          </p:cNvPr>
          <p:cNvSpPr/>
          <p:nvPr/>
        </p:nvSpPr>
        <p:spPr>
          <a:xfrm>
            <a:off x="723433" y="5844796"/>
            <a:ext cx="10745132" cy="633241"/>
          </a:xfrm>
          <a:prstGeom prst="rightArrow">
            <a:avLst/>
          </a:prstGeom>
          <a:solidFill>
            <a:srgbClr val="C0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035A2A5-9A84-1D5B-6C6B-0217313A29C1}"/>
              </a:ext>
            </a:extLst>
          </p:cNvPr>
          <p:cNvSpPr txBox="1"/>
          <p:nvPr/>
        </p:nvSpPr>
        <p:spPr>
          <a:xfrm>
            <a:off x="1724141" y="5972404"/>
            <a:ext cx="8130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Clinic</a:t>
            </a:r>
          </a:p>
        </p:txBody>
      </p:sp>
      <p:sp>
        <p:nvSpPr>
          <p:cNvPr id="9" name="TextBox 8">
            <a:extLst>
              <a:ext uri="{FF2B5EF4-FFF2-40B4-BE49-F238E27FC236}">
                <a16:creationId xmlns:a16="http://schemas.microsoft.com/office/drawing/2014/main" id="{3AF7C650-3314-CCE4-6BB2-D6B68E716F44}"/>
              </a:ext>
            </a:extLst>
          </p:cNvPr>
          <p:cNvSpPr txBox="1"/>
          <p:nvPr/>
        </p:nvSpPr>
        <p:spPr>
          <a:xfrm>
            <a:off x="9179932" y="5974307"/>
            <a:ext cx="8130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Clinic</a:t>
            </a:r>
          </a:p>
        </p:txBody>
      </p:sp>
      <p:cxnSp>
        <p:nvCxnSpPr>
          <p:cNvPr id="10" name="Straight Connector 9">
            <a:extLst>
              <a:ext uri="{FF2B5EF4-FFF2-40B4-BE49-F238E27FC236}">
                <a16:creationId xmlns:a16="http://schemas.microsoft.com/office/drawing/2014/main" id="{E9BAF085-3C07-D3CE-52CF-9AF200349BAB}"/>
              </a:ext>
            </a:extLst>
          </p:cNvPr>
          <p:cNvCxnSpPr>
            <a:cxnSpLocks/>
          </p:cNvCxnSpPr>
          <p:nvPr/>
        </p:nvCxnSpPr>
        <p:spPr>
          <a:xfrm>
            <a:off x="5495179" y="5035211"/>
            <a:ext cx="900000" cy="0"/>
          </a:xfrm>
          <a:prstGeom prst="line">
            <a:avLst/>
          </a:prstGeom>
          <a:ln w="3810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08C3755-1521-6DCF-96FC-90687E9A9952}"/>
              </a:ext>
            </a:extLst>
          </p:cNvPr>
          <p:cNvCxnSpPr>
            <a:cxnSpLocks/>
          </p:cNvCxnSpPr>
          <p:nvPr/>
        </p:nvCxnSpPr>
        <p:spPr>
          <a:xfrm>
            <a:off x="6593026" y="2698222"/>
            <a:ext cx="0" cy="2340000"/>
          </a:xfrm>
          <a:prstGeom prst="line">
            <a:avLst/>
          </a:prstGeom>
          <a:ln w="3810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4C047C0-2814-7263-9DF5-04C5D46F544D}"/>
              </a:ext>
            </a:extLst>
          </p:cNvPr>
          <p:cNvSpPr/>
          <p:nvPr/>
        </p:nvSpPr>
        <p:spPr>
          <a:xfrm>
            <a:off x="5633584" y="2055224"/>
            <a:ext cx="189749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Monkey efficacy studies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80CC16FE-EE2B-C9C6-3CF7-596A2B3CC68D}"/>
              </a:ext>
            </a:extLst>
          </p:cNvPr>
          <p:cNvCxnSpPr>
            <a:cxnSpLocks/>
          </p:cNvCxnSpPr>
          <p:nvPr/>
        </p:nvCxnSpPr>
        <p:spPr>
          <a:xfrm>
            <a:off x="920873" y="3699972"/>
            <a:ext cx="1" cy="1307943"/>
          </a:xfrm>
          <a:prstGeom prst="line">
            <a:avLst/>
          </a:prstGeom>
          <a:ln w="3810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604E4C7-D7DE-B427-45B2-D9E1EA37005D}"/>
              </a:ext>
            </a:extLst>
          </p:cNvPr>
          <p:cNvSpPr txBox="1"/>
          <p:nvPr/>
        </p:nvSpPr>
        <p:spPr>
          <a:xfrm>
            <a:off x="938990" y="3633810"/>
            <a:ext cx="1204839"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CAP256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tested HIV+</a:t>
            </a:r>
          </a:p>
        </p:txBody>
      </p:sp>
      <p:cxnSp>
        <p:nvCxnSpPr>
          <p:cNvPr id="15" name="Straight Connector 14">
            <a:extLst>
              <a:ext uri="{FF2B5EF4-FFF2-40B4-BE49-F238E27FC236}">
                <a16:creationId xmlns:a16="http://schemas.microsoft.com/office/drawing/2014/main" id="{D5527510-3DA0-AD5A-724A-753428FD1795}"/>
              </a:ext>
            </a:extLst>
          </p:cNvPr>
          <p:cNvCxnSpPr>
            <a:cxnSpLocks/>
          </p:cNvCxnSpPr>
          <p:nvPr/>
        </p:nvCxnSpPr>
        <p:spPr>
          <a:xfrm flipV="1">
            <a:off x="1531885" y="4575513"/>
            <a:ext cx="0" cy="447176"/>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50DE92C-84D1-48ED-F293-DEB153912525}"/>
              </a:ext>
            </a:extLst>
          </p:cNvPr>
          <p:cNvSpPr txBox="1"/>
          <p:nvPr/>
        </p:nvSpPr>
        <p:spPr>
          <a:xfrm>
            <a:off x="2224173" y="2015751"/>
            <a:ext cx="196845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Participant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initiated on ART</a:t>
            </a:r>
          </a:p>
        </p:txBody>
      </p:sp>
      <p:pic>
        <p:nvPicPr>
          <p:cNvPr id="17" name="Picture 16">
            <a:extLst>
              <a:ext uri="{FF2B5EF4-FFF2-40B4-BE49-F238E27FC236}">
                <a16:creationId xmlns:a16="http://schemas.microsoft.com/office/drawing/2014/main" id="{F467DCE4-18B7-DABC-1C2F-E643E3EF85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672" r="19879"/>
          <a:stretch/>
        </p:blipFill>
        <p:spPr>
          <a:xfrm>
            <a:off x="2781239" y="2795899"/>
            <a:ext cx="854325" cy="9233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8" name="Straight Connector 17">
            <a:extLst>
              <a:ext uri="{FF2B5EF4-FFF2-40B4-BE49-F238E27FC236}">
                <a16:creationId xmlns:a16="http://schemas.microsoft.com/office/drawing/2014/main" id="{D17C1D29-00CD-DA32-5BD2-A4C95FABEC44}"/>
              </a:ext>
            </a:extLst>
          </p:cNvPr>
          <p:cNvCxnSpPr>
            <a:cxnSpLocks/>
          </p:cNvCxnSpPr>
          <p:nvPr/>
        </p:nvCxnSpPr>
        <p:spPr>
          <a:xfrm flipV="1">
            <a:off x="3208402" y="3866919"/>
            <a:ext cx="0" cy="1185718"/>
          </a:xfrm>
          <a:prstGeom prst="line">
            <a:avLst/>
          </a:prstGeom>
          <a:ln w="2857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DAB30821-050D-3C5D-8BEF-832ED7432B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949" y="2583599"/>
            <a:ext cx="470173" cy="935646"/>
          </a:xfrm>
          <a:prstGeom prst="rect">
            <a:avLst/>
          </a:prstGeom>
        </p:spPr>
      </p:pic>
      <p:sp>
        <p:nvSpPr>
          <p:cNvPr id="20" name="TextBox 19">
            <a:extLst>
              <a:ext uri="{FF2B5EF4-FFF2-40B4-BE49-F238E27FC236}">
                <a16:creationId xmlns:a16="http://schemas.microsoft.com/office/drawing/2014/main" id="{E9E1D5FC-8271-2F1E-4A11-B7310D41C1DD}"/>
              </a:ext>
            </a:extLst>
          </p:cNvPr>
          <p:cNvSpPr txBox="1"/>
          <p:nvPr/>
        </p:nvSpPr>
        <p:spPr>
          <a:xfrm>
            <a:off x="177043" y="1970705"/>
            <a:ext cx="154526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Caprisa 256 enrolled</a:t>
            </a:r>
          </a:p>
        </p:txBody>
      </p:sp>
      <p:sp>
        <p:nvSpPr>
          <p:cNvPr id="21" name="TextBox 20">
            <a:extLst>
              <a:ext uri="{FF2B5EF4-FFF2-40B4-BE49-F238E27FC236}">
                <a16:creationId xmlns:a16="http://schemas.microsoft.com/office/drawing/2014/main" id="{465C6CB4-BADF-A84F-6386-F7CA1D45C592}"/>
              </a:ext>
            </a:extLst>
          </p:cNvPr>
          <p:cNvSpPr txBox="1"/>
          <p:nvPr/>
        </p:nvSpPr>
        <p:spPr>
          <a:xfrm>
            <a:off x="3292049" y="3986862"/>
            <a:ext cx="161369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Identification of </a:t>
            </a:r>
            <a:r>
              <a:rPr kumimoji="0" lang="en-GB" sz="18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bNAbs</a:t>
            </a: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22" name="Straight Connector 21">
            <a:extLst>
              <a:ext uri="{FF2B5EF4-FFF2-40B4-BE49-F238E27FC236}">
                <a16:creationId xmlns:a16="http://schemas.microsoft.com/office/drawing/2014/main" id="{9CFE130C-7221-8811-3D68-EEC32B40F6E1}"/>
              </a:ext>
            </a:extLst>
          </p:cNvPr>
          <p:cNvCxnSpPr>
            <a:cxnSpLocks/>
          </p:cNvCxnSpPr>
          <p:nvPr/>
        </p:nvCxnSpPr>
        <p:spPr>
          <a:xfrm flipV="1">
            <a:off x="4198458" y="4688625"/>
            <a:ext cx="1" cy="31929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3" name="Picture 22" descr="C:\Users\Jinal Bhiman\Desktop\CAPRISA SAB\CAP256\CAP256.03 fab white background.png">
            <a:extLst>
              <a:ext uri="{FF2B5EF4-FFF2-40B4-BE49-F238E27FC236}">
                <a16:creationId xmlns:a16="http://schemas.microsoft.com/office/drawing/2014/main" id="{B2B8F0CE-993B-CE52-0856-1893B890512B}"/>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29729" r="23065" b="1615"/>
          <a:stretch/>
        </p:blipFill>
        <p:spPr bwMode="auto">
          <a:xfrm>
            <a:off x="4778708" y="2549801"/>
            <a:ext cx="782577" cy="1397592"/>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9452D0C-6FAE-33F7-16FA-14388BD1493B}"/>
              </a:ext>
            </a:extLst>
          </p:cNvPr>
          <p:cNvSpPr txBox="1"/>
          <p:nvPr/>
        </p:nvSpPr>
        <p:spPr>
          <a:xfrm>
            <a:off x="4290376" y="1604163"/>
            <a:ext cx="1757033"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Potent </a:t>
            </a:r>
            <a:r>
              <a:rPr kumimoji="0" lang="en-GB" sz="18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bnAbs</a:t>
            </a: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isolated from CAP256</a:t>
            </a:r>
          </a:p>
        </p:txBody>
      </p:sp>
      <p:cxnSp>
        <p:nvCxnSpPr>
          <p:cNvPr id="25" name="Straight Connector 24">
            <a:extLst>
              <a:ext uri="{FF2B5EF4-FFF2-40B4-BE49-F238E27FC236}">
                <a16:creationId xmlns:a16="http://schemas.microsoft.com/office/drawing/2014/main" id="{180EFC4C-6125-157D-22D7-0898913896AB}"/>
              </a:ext>
            </a:extLst>
          </p:cNvPr>
          <p:cNvCxnSpPr>
            <a:cxnSpLocks/>
          </p:cNvCxnSpPr>
          <p:nvPr/>
        </p:nvCxnSpPr>
        <p:spPr>
          <a:xfrm flipV="1">
            <a:off x="5163545" y="4093310"/>
            <a:ext cx="1" cy="93600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CD8F1C69-51EE-1391-D5C8-847236BC1255}"/>
              </a:ext>
            </a:extLst>
          </p:cNvPr>
          <p:cNvSpPr txBox="1"/>
          <p:nvPr/>
        </p:nvSpPr>
        <p:spPr>
          <a:xfrm>
            <a:off x="7646179" y="2585209"/>
            <a:ext cx="133858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CAPRISA 012 trial CAP256 + VRC07</a:t>
            </a:r>
          </a:p>
        </p:txBody>
      </p:sp>
      <p:cxnSp>
        <p:nvCxnSpPr>
          <p:cNvPr id="27" name="Straight Connector 26">
            <a:extLst>
              <a:ext uri="{FF2B5EF4-FFF2-40B4-BE49-F238E27FC236}">
                <a16:creationId xmlns:a16="http://schemas.microsoft.com/office/drawing/2014/main" id="{F76F82AC-647D-3A35-0A8D-343F4473D83A}"/>
              </a:ext>
            </a:extLst>
          </p:cNvPr>
          <p:cNvCxnSpPr>
            <a:cxnSpLocks/>
          </p:cNvCxnSpPr>
          <p:nvPr/>
        </p:nvCxnSpPr>
        <p:spPr>
          <a:xfrm flipH="1" flipV="1">
            <a:off x="8223954" y="4814730"/>
            <a:ext cx="1" cy="231754"/>
          </a:xfrm>
          <a:prstGeom prst="line">
            <a:avLst/>
          </a:prstGeom>
          <a:ln w="2857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B274F08-A88C-6FB7-5ED2-F03D72A96670}"/>
              </a:ext>
            </a:extLst>
          </p:cNvPr>
          <p:cNvCxnSpPr/>
          <p:nvPr/>
        </p:nvCxnSpPr>
        <p:spPr>
          <a:xfrm flipV="1">
            <a:off x="6873274" y="5038941"/>
            <a:ext cx="720000" cy="2488"/>
          </a:xfrm>
          <a:prstGeom prst="line">
            <a:avLst/>
          </a:prstGeom>
          <a:ln w="381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9" name="Content Placeholder 4">
            <a:extLst>
              <a:ext uri="{FF2B5EF4-FFF2-40B4-BE49-F238E27FC236}">
                <a16:creationId xmlns:a16="http://schemas.microsoft.com/office/drawing/2014/main" id="{721ED5B9-C8D7-1B2C-04B3-3F8DD5015590}"/>
              </a:ext>
            </a:extLst>
          </p:cNvPr>
          <p:cNvPicPr>
            <a:picLocks noChangeAspect="1"/>
          </p:cNvPicPr>
          <p:nvPr/>
        </p:nvPicPr>
        <p:blipFill rotWithShape="1">
          <a:blip r:embed="rId6"/>
          <a:srcRect t="15229" b="9593"/>
          <a:stretch/>
        </p:blipFill>
        <p:spPr>
          <a:xfrm rot="5400000">
            <a:off x="6588937" y="3872556"/>
            <a:ext cx="1303794" cy="735121"/>
          </a:xfrm>
          <a:prstGeom prst="rect">
            <a:avLst/>
          </a:prstGeom>
        </p:spPr>
      </p:pic>
      <p:pic>
        <p:nvPicPr>
          <p:cNvPr id="30" name="Picture 29" descr="A picture containing person, wall, indoor, room&#10;&#10;Description automatically generated">
            <a:extLst>
              <a:ext uri="{FF2B5EF4-FFF2-40B4-BE49-F238E27FC236}">
                <a16:creationId xmlns:a16="http://schemas.microsoft.com/office/drawing/2014/main" id="{0572275D-8369-5535-36D7-0F08500427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00966" y="3814476"/>
            <a:ext cx="1338587" cy="892391"/>
          </a:xfrm>
          <a:prstGeom prst="rect">
            <a:avLst/>
          </a:prstGeom>
        </p:spPr>
      </p:pic>
      <p:cxnSp>
        <p:nvCxnSpPr>
          <p:cNvPr id="31" name="Straight Connector 30">
            <a:extLst>
              <a:ext uri="{FF2B5EF4-FFF2-40B4-BE49-F238E27FC236}">
                <a16:creationId xmlns:a16="http://schemas.microsoft.com/office/drawing/2014/main" id="{725A6B08-BCE3-C6D6-9DE4-D40E153E70BB}"/>
              </a:ext>
            </a:extLst>
          </p:cNvPr>
          <p:cNvCxnSpPr>
            <a:cxnSpLocks/>
          </p:cNvCxnSpPr>
          <p:nvPr/>
        </p:nvCxnSpPr>
        <p:spPr>
          <a:xfrm>
            <a:off x="9341277" y="2750552"/>
            <a:ext cx="0" cy="2325991"/>
          </a:xfrm>
          <a:prstGeom prst="line">
            <a:avLst/>
          </a:prstGeom>
          <a:ln w="3810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5340E7D-D715-3442-F12C-4BE85ED1B3FA}"/>
              </a:ext>
            </a:extLst>
          </p:cNvPr>
          <p:cNvSpPr/>
          <p:nvPr/>
        </p:nvSpPr>
        <p:spPr>
          <a:xfrm>
            <a:off x="6642450" y="2946577"/>
            <a:ext cx="1212237"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ZA" sz="1800" b="1"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Z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batch CAP256</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313FE7F5-F278-8402-F9BA-D3A93810928C}"/>
              </a:ext>
            </a:extLst>
          </p:cNvPr>
          <p:cNvSpPr/>
          <p:nvPr/>
        </p:nvSpPr>
        <p:spPr>
          <a:xfrm>
            <a:off x="8740245" y="1746969"/>
            <a:ext cx="1202063" cy="9233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Phase 2 trial began</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99001CA6-87E2-2CE9-E78A-1046D23F6161}"/>
              </a:ext>
            </a:extLst>
          </p:cNvPr>
          <p:cNvSpPr/>
          <p:nvPr/>
        </p:nvSpPr>
        <p:spPr>
          <a:xfrm>
            <a:off x="5223353" y="4081470"/>
            <a:ext cx="1426500" cy="9233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Isolation of CAP256’s variants </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775AB5D6-551D-2942-F0A5-2DCD194111B8}"/>
              </a:ext>
            </a:extLst>
          </p:cNvPr>
          <p:cNvSpPr txBox="1"/>
          <p:nvPr/>
        </p:nvSpPr>
        <p:spPr>
          <a:xfrm>
            <a:off x="5342910" y="5973227"/>
            <a:ext cx="141517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solidFill>
                  <a:prstClr val="white"/>
                </a:solidFill>
                <a:latin typeface="Arial" panose="020B0604020202020204" pitchFamily="34" charset="0"/>
                <a:cs typeface="Arial" panose="020B0604020202020204" pitchFamily="34" charset="0"/>
              </a:rPr>
              <a:t>L</a:t>
            </a:r>
            <a:r>
              <a:rPr kumimoji="0" lang="en-GB"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aboratory</a:t>
            </a:r>
            <a:endParaRPr kumimoji="0" lang="en-GB"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36" name="Table 35">
            <a:extLst>
              <a:ext uri="{FF2B5EF4-FFF2-40B4-BE49-F238E27FC236}">
                <a16:creationId xmlns:a16="http://schemas.microsoft.com/office/drawing/2014/main" id="{1BA95CA4-EF7E-5811-BC03-ED7CDE201CC2}"/>
              </a:ext>
            </a:extLst>
          </p:cNvPr>
          <p:cNvGraphicFramePr>
            <a:graphicFrameLocks noGrp="1"/>
          </p:cNvGraphicFramePr>
          <p:nvPr>
            <p:extLst>
              <p:ext uri="{D42A27DB-BD31-4B8C-83A1-F6EECF244321}">
                <p14:modId xmlns:p14="http://schemas.microsoft.com/office/powerpoint/2010/main" val="3022265214"/>
              </p:ext>
            </p:extLst>
          </p:nvPr>
        </p:nvGraphicFramePr>
        <p:xfrm>
          <a:off x="443721" y="5222669"/>
          <a:ext cx="11461416" cy="518160"/>
        </p:xfrm>
        <a:graphic>
          <a:graphicData uri="http://schemas.openxmlformats.org/drawingml/2006/table">
            <a:tbl>
              <a:tblPr firstRow="1" bandRow="1">
                <a:tableStyleId>{5C22544A-7EE6-4342-B048-85BDC9FD1C3A}</a:tableStyleId>
              </a:tblPr>
              <a:tblGrid>
                <a:gridCol w="477559">
                  <a:extLst>
                    <a:ext uri="{9D8B030D-6E8A-4147-A177-3AD203B41FA5}">
                      <a16:colId xmlns:a16="http://schemas.microsoft.com/office/drawing/2014/main" val="2260057149"/>
                    </a:ext>
                  </a:extLst>
                </a:gridCol>
                <a:gridCol w="477559">
                  <a:extLst>
                    <a:ext uri="{9D8B030D-6E8A-4147-A177-3AD203B41FA5}">
                      <a16:colId xmlns:a16="http://schemas.microsoft.com/office/drawing/2014/main" val="2449138287"/>
                    </a:ext>
                  </a:extLst>
                </a:gridCol>
                <a:gridCol w="477559">
                  <a:extLst>
                    <a:ext uri="{9D8B030D-6E8A-4147-A177-3AD203B41FA5}">
                      <a16:colId xmlns:a16="http://schemas.microsoft.com/office/drawing/2014/main" val="49315909"/>
                    </a:ext>
                  </a:extLst>
                </a:gridCol>
                <a:gridCol w="477559">
                  <a:extLst>
                    <a:ext uri="{9D8B030D-6E8A-4147-A177-3AD203B41FA5}">
                      <a16:colId xmlns:a16="http://schemas.microsoft.com/office/drawing/2014/main" val="1904185362"/>
                    </a:ext>
                  </a:extLst>
                </a:gridCol>
                <a:gridCol w="477559">
                  <a:extLst>
                    <a:ext uri="{9D8B030D-6E8A-4147-A177-3AD203B41FA5}">
                      <a16:colId xmlns:a16="http://schemas.microsoft.com/office/drawing/2014/main" val="1322422535"/>
                    </a:ext>
                  </a:extLst>
                </a:gridCol>
                <a:gridCol w="477559">
                  <a:extLst>
                    <a:ext uri="{9D8B030D-6E8A-4147-A177-3AD203B41FA5}">
                      <a16:colId xmlns:a16="http://schemas.microsoft.com/office/drawing/2014/main" val="210005493"/>
                    </a:ext>
                  </a:extLst>
                </a:gridCol>
                <a:gridCol w="477559">
                  <a:extLst>
                    <a:ext uri="{9D8B030D-6E8A-4147-A177-3AD203B41FA5}">
                      <a16:colId xmlns:a16="http://schemas.microsoft.com/office/drawing/2014/main" val="2384042382"/>
                    </a:ext>
                  </a:extLst>
                </a:gridCol>
                <a:gridCol w="477559">
                  <a:extLst>
                    <a:ext uri="{9D8B030D-6E8A-4147-A177-3AD203B41FA5}">
                      <a16:colId xmlns:a16="http://schemas.microsoft.com/office/drawing/2014/main" val="2801438482"/>
                    </a:ext>
                  </a:extLst>
                </a:gridCol>
                <a:gridCol w="477559">
                  <a:extLst>
                    <a:ext uri="{9D8B030D-6E8A-4147-A177-3AD203B41FA5}">
                      <a16:colId xmlns:a16="http://schemas.microsoft.com/office/drawing/2014/main" val="2239805027"/>
                    </a:ext>
                  </a:extLst>
                </a:gridCol>
                <a:gridCol w="477559">
                  <a:extLst>
                    <a:ext uri="{9D8B030D-6E8A-4147-A177-3AD203B41FA5}">
                      <a16:colId xmlns:a16="http://schemas.microsoft.com/office/drawing/2014/main" val="261346553"/>
                    </a:ext>
                  </a:extLst>
                </a:gridCol>
                <a:gridCol w="477559">
                  <a:extLst>
                    <a:ext uri="{9D8B030D-6E8A-4147-A177-3AD203B41FA5}">
                      <a16:colId xmlns:a16="http://schemas.microsoft.com/office/drawing/2014/main" val="858069337"/>
                    </a:ext>
                  </a:extLst>
                </a:gridCol>
                <a:gridCol w="477559">
                  <a:extLst>
                    <a:ext uri="{9D8B030D-6E8A-4147-A177-3AD203B41FA5}">
                      <a16:colId xmlns:a16="http://schemas.microsoft.com/office/drawing/2014/main" val="1564541411"/>
                    </a:ext>
                  </a:extLst>
                </a:gridCol>
                <a:gridCol w="477559">
                  <a:extLst>
                    <a:ext uri="{9D8B030D-6E8A-4147-A177-3AD203B41FA5}">
                      <a16:colId xmlns:a16="http://schemas.microsoft.com/office/drawing/2014/main" val="524059835"/>
                    </a:ext>
                  </a:extLst>
                </a:gridCol>
                <a:gridCol w="477559">
                  <a:extLst>
                    <a:ext uri="{9D8B030D-6E8A-4147-A177-3AD203B41FA5}">
                      <a16:colId xmlns:a16="http://schemas.microsoft.com/office/drawing/2014/main" val="876907002"/>
                    </a:ext>
                  </a:extLst>
                </a:gridCol>
                <a:gridCol w="477559">
                  <a:extLst>
                    <a:ext uri="{9D8B030D-6E8A-4147-A177-3AD203B41FA5}">
                      <a16:colId xmlns:a16="http://schemas.microsoft.com/office/drawing/2014/main" val="2225444986"/>
                    </a:ext>
                  </a:extLst>
                </a:gridCol>
                <a:gridCol w="477559">
                  <a:extLst>
                    <a:ext uri="{9D8B030D-6E8A-4147-A177-3AD203B41FA5}">
                      <a16:colId xmlns:a16="http://schemas.microsoft.com/office/drawing/2014/main" val="1855133950"/>
                    </a:ext>
                  </a:extLst>
                </a:gridCol>
                <a:gridCol w="477559">
                  <a:extLst>
                    <a:ext uri="{9D8B030D-6E8A-4147-A177-3AD203B41FA5}">
                      <a16:colId xmlns:a16="http://schemas.microsoft.com/office/drawing/2014/main" val="1173882991"/>
                    </a:ext>
                  </a:extLst>
                </a:gridCol>
                <a:gridCol w="477559">
                  <a:extLst>
                    <a:ext uri="{9D8B030D-6E8A-4147-A177-3AD203B41FA5}">
                      <a16:colId xmlns:a16="http://schemas.microsoft.com/office/drawing/2014/main" val="178780685"/>
                    </a:ext>
                  </a:extLst>
                </a:gridCol>
                <a:gridCol w="477559">
                  <a:extLst>
                    <a:ext uri="{9D8B030D-6E8A-4147-A177-3AD203B41FA5}">
                      <a16:colId xmlns:a16="http://schemas.microsoft.com/office/drawing/2014/main" val="395403062"/>
                    </a:ext>
                  </a:extLst>
                </a:gridCol>
                <a:gridCol w="477559">
                  <a:extLst>
                    <a:ext uri="{9D8B030D-6E8A-4147-A177-3AD203B41FA5}">
                      <a16:colId xmlns:a16="http://schemas.microsoft.com/office/drawing/2014/main" val="1479731359"/>
                    </a:ext>
                  </a:extLst>
                </a:gridCol>
                <a:gridCol w="477559">
                  <a:extLst>
                    <a:ext uri="{9D8B030D-6E8A-4147-A177-3AD203B41FA5}">
                      <a16:colId xmlns:a16="http://schemas.microsoft.com/office/drawing/2014/main" val="2414395112"/>
                    </a:ext>
                  </a:extLst>
                </a:gridCol>
                <a:gridCol w="477559">
                  <a:extLst>
                    <a:ext uri="{9D8B030D-6E8A-4147-A177-3AD203B41FA5}">
                      <a16:colId xmlns:a16="http://schemas.microsoft.com/office/drawing/2014/main" val="1114176490"/>
                    </a:ext>
                  </a:extLst>
                </a:gridCol>
                <a:gridCol w="477559">
                  <a:extLst>
                    <a:ext uri="{9D8B030D-6E8A-4147-A177-3AD203B41FA5}">
                      <a16:colId xmlns:a16="http://schemas.microsoft.com/office/drawing/2014/main" val="2437221629"/>
                    </a:ext>
                  </a:extLst>
                </a:gridCol>
                <a:gridCol w="477559">
                  <a:extLst>
                    <a:ext uri="{9D8B030D-6E8A-4147-A177-3AD203B41FA5}">
                      <a16:colId xmlns:a16="http://schemas.microsoft.com/office/drawing/2014/main" val="888532729"/>
                    </a:ext>
                  </a:extLst>
                </a:gridCol>
              </a:tblGrid>
              <a:tr h="0">
                <a:tc>
                  <a:txBody>
                    <a:bodyPr/>
                    <a:lstStyle/>
                    <a:p>
                      <a:endParaRPr lang="en-ZA" sz="600" b="1"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ZA" sz="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827155"/>
                  </a:ext>
                </a:extLst>
              </a:tr>
              <a:tr h="324000">
                <a:tc gridSpan="2">
                  <a:txBody>
                    <a:bodyPr/>
                    <a:lstStyle/>
                    <a:p>
                      <a:pPr algn="ctr"/>
                      <a:r>
                        <a:rPr lang="en-ZA" sz="1600" b="1" dirty="0">
                          <a:latin typeface="Arial" panose="020B0604020202020204" pitchFamily="34" charset="0"/>
                          <a:cs typeface="Arial" panose="020B0604020202020204" pitchFamily="34" charset="0"/>
                        </a:rPr>
                        <a:t>2004</a:t>
                      </a: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2006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2008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2012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2014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2016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2018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2020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2022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2024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ZA" sz="1600" b="1" dirty="0">
                          <a:latin typeface="Arial" panose="020B0604020202020204" pitchFamily="34" charset="0"/>
                          <a:cs typeface="Arial" panose="020B0604020202020204" pitchFamily="34" charset="0"/>
                        </a:rPr>
                        <a:t>2026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ZA"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19386838"/>
                  </a:ext>
                </a:extLst>
              </a:tr>
            </a:tbl>
          </a:graphicData>
        </a:graphic>
      </p:graphicFrame>
      <p:sp>
        <p:nvSpPr>
          <p:cNvPr id="37" name="Rectangle 36">
            <a:extLst>
              <a:ext uri="{FF2B5EF4-FFF2-40B4-BE49-F238E27FC236}">
                <a16:creationId xmlns:a16="http://schemas.microsoft.com/office/drawing/2014/main" id="{D0D95154-4F7E-5905-C0CF-4DD2A20B313E}"/>
              </a:ext>
            </a:extLst>
          </p:cNvPr>
          <p:cNvSpPr/>
          <p:nvPr/>
        </p:nvSpPr>
        <p:spPr>
          <a:xfrm>
            <a:off x="9867153" y="1951023"/>
            <a:ext cx="1202063"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Cohort enrolled</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8" name="Straight Connector 37">
            <a:extLst>
              <a:ext uri="{FF2B5EF4-FFF2-40B4-BE49-F238E27FC236}">
                <a16:creationId xmlns:a16="http://schemas.microsoft.com/office/drawing/2014/main" id="{3714E728-F0B9-DF31-E9EA-333064FB6BEB}"/>
              </a:ext>
            </a:extLst>
          </p:cNvPr>
          <p:cNvCxnSpPr>
            <a:cxnSpLocks/>
          </p:cNvCxnSpPr>
          <p:nvPr/>
        </p:nvCxnSpPr>
        <p:spPr>
          <a:xfrm flipV="1">
            <a:off x="10468185" y="3178555"/>
            <a:ext cx="0" cy="1908000"/>
          </a:xfrm>
          <a:prstGeom prst="line">
            <a:avLst/>
          </a:prstGeom>
          <a:ln w="2857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A3D66778-C58E-9A14-9878-C533C50D8A69}"/>
              </a:ext>
            </a:extLst>
          </p:cNvPr>
          <p:cNvSpPr/>
          <p:nvPr/>
        </p:nvSpPr>
        <p:spPr>
          <a:xfrm>
            <a:off x="10800785" y="2970913"/>
            <a:ext cx="1202063"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Results </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40" name="Straight Connector 39">
            <a:extLst>
              <a:ext uri="{FF2B5EF4-FFF2-40B4-BE49-F238E27FC236}">
                <a16:creationId xmlns:a16="http://schemas.microsoft.com/office/drawing/2014/main" id="{835CDF4B-7517-3CAF-46A9-FB305041A5D7}"/>
              </a:ext>
            </a:extLst>
          </p:cNvPr>
          <p:cNvCxnSpPr>
            <a:cxnSpLocks/>
          </p:cNvCxnSpPr>
          <p:nvPr/>
        </p:nvCxnSpPr>
        <p:spPr>
          <a:xfrm>
            <a:off x="11421302" y="4122753"/>
            <a:ext cx="0" cy="972000"/>
          </a:xfrm>
          <a:prstGeom prst="line">
            <a:avLst/>
          </a:prstGeom>
          <a:ln w="3810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3E041431-27FA-982A-C3BE-D13CA5E40B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32836" y="2616730"/>
            <a:ext cx="235980" cy="469601"/>
          </a:xfrm>
          <a:prstGeom prst="rect">
            <a:avLst/>
          </a:prstGeom>
        </p:spPr>
      </p:pic>
      <p:pic>
        <p:nvPicPr>
          <p:cNvPr id="42" name="Picture 41">
            <a:extLst>
              <a:ext uri="{FF2B5EF4-FFF2-40B4-BE49-F238E27FC236}">
                <a16:creationId xmlns:a16="http://schemas.microsoft.com/office/drawing/2014/main" id="{807040BE-F44C-06AD-EC2F-6A5A83376C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6247" y="2616730"/>
            <a:ext cx="235980" cy="469601"/>
          </a:xfrm>
          <a:prstGeom prst="rect">
            <a:avLst/>
          </a:prstGeom>
        </p:spPr>
      </p:pic>
      <p:pic>
        <p:nvPicPr>
          <p:cNvPr id="43" name="Picture 42">
            <a:extLst>
              <a:ext uri="{FF2B5EF4-FFF2-40B4-BE49-F238E27FC236}">
                <a16:creationId xmlns:a16="http://schemas.microsoft.com/office/drawing/2014/main" id="{241D8FB2-AC3B-EEA7-EA07-A832E6C133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9658" y="2616730"/>
            <a:ext cx="235980" cy="469601"/>
          </a:xfrm>
          <a:prstGeom prst="rect">
            <a:avLst/>
          </a:prstGeom>
        </p:spPr>
      </p:pic>
      <p:pic>
        <p:nvPicPr>
          <p:cNvPr id="44" name="Picture 43" descr="The graph shows the probability of HIV infection over time for different treatment groups, including a placebo and two treatment variants, with the point estimate for CAP256V2LS + VRC07-523LS being statistically significant.&#10;&#10;AI-generated content may be incorrect.">
            <a:extLst>
              <a:ext uri="{FF2B5EF4-FFF2-40B4-BE49-F238E27FC236}">
                <a16:creationId xmlns:a16="http://schemas.microsoft.com/office/drawing/2014/main" id="{8114A956-C434-1D86-4B25-CCBB09D283D6}"/>
              </a:ext>
            </a:extLst>
          </p:cNvPr>
          <p:cNvPicPr>
            <a:picLocks noChangeAspect="1"/>
          </p:cNvPicPr>
          <p:nvPr/>
        </p:nvPicPr>
        <p:blipFill>
          <a:blip r:embed="rId8"/>
          <a:stretch>
            <a:fillRect/>
          </a:stretch>
        </p:blipFill>
        <p:spPr>
          <a:xfrm>
            <a:off x="10966052" y="3345376"/>
            <a:ext cx="910500" cy="646332"/>
          </a:xfrm>
          <a:prstGeom prst="rect">
            <a:avLst/>
          </a:prstGeom>
        </p:spPr>
      </p:pic>
    </p:spTree>
    <p:extLst>
      <p:ext uri="{BB962C8B-B14F-4D97-AF65-F5344CB8AC3E}">
        <p14:creationId xmlns:p14="http://schemas.microsoft.com/office/powerpoint/2010/main" val="77818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6D636F67-C074-6D0B-7791-B025159BFD2F}"/>
              </a:ext>
            </a:extLst>
          </p:cNvPr>
          <p:cNvSpPr>
            <a:spLocks noGrp="1"/>
          </p:cNvSpPr>
          <p:nvPr>
            <p:ph type="title"/>
          </p:nvPr>
        </p:nvSpPr>
        <p:spPr>
          <a:xfrm>
            <a:off x="3845034" y="231775"/>
            <a:ext cx="7632700" cy="962025"/>
          </a:xfrm>
        </p:spPr>
        <p:txBody>
          <a:bodyPr>
            <a:normAutofit/>
          </a:bodyPr>
          <a:lstStyle/>
          <a:p>
            <a:r>
              <a:rPr lang="en-ZA" b="1" dirty="0">
                <a:solidFill>
                  <a:schemeClr val="tx1"/>
                </a:solidFill>
              </a:rPr>
              <a:t>Acknowledgments</a:t>
            </a:r>
            <a:endParaRPr lang="en-GB" b="1" dirty="0">
              <a:solidFill>
                <a:schemeClr val="tx1"/>
              </a:solidFill>
            </a:endParaRPr>
          </a:p>
        </p:txBody>
      </p:sp>
      <p:pic>
        <p:nvPicPr>
          <p:cNvPr id="7" name="Picture 6" descr="The image displays a diverse collection of logos and affiliations, representing various organizations and individuals involved in a collaborative effort, including CAPRISA, NICD, EDCTP, ARI, IAVI, and multiple universities, highlighting a global partnership in vaccine research and development.&#10;&#10;AI-generated content may be incorrect.">
            <a:extLst>
              <a:ext uri="{FF2B5EF4-FFF2-40B4-BE49-F238E27FC236}">
                <a16:creationId xmlns:a16="http://schemas.microsoft.com/office/drawing/2014/main" id="{8E6F223F-FC32-8E27-FE93-A81042D324A6}"/>
              </a:ext>
            </a:extLst>
          </p:cNvPr>
          <p:cNvPicPr>
            <a:picLocks noChangeAspect="1"/>
          </p:cNvPicPr>
          <p:nvPr/>
        </p:nvPicPr>
        <p:blipFill>
          <a:blip r:embed="rId3"/>
          <a:stretch>
            <a:fillRect/>
          </a:stretch>
        </p:blipFill>
        <p:spPr>
          <a:xfrm>
            <a:off x="3278984" y="2051050"/>
            <a:ext cx="8666957" cy="4282440"/>
          </a:xfrm>
          <a:prstGeom prst="rect">
            <a:avLst/>
          </a:prstGeom>
        </p:spPr>
      </p:pic>
      <p:sp>
        <p:nvSpPr>
          <p:cNvPr id="3" name="TextBox 45">
            <a:extLst>
              <a:ext uri="{FF2B5EF4-FFF2-40B4-BE49-F238E27FC236}">
                <a16:creationId xmlns:a16="http://schemas.microsoft.com/office/drawing/2014/main" id="{BD186728-F7E1-B4EA-9431-E8A42517C2E3}"/>
              </a:ext>
            </a:extLst>
          </p:cNvPr>
          <p:cNvSpPr txBox="1">
            <a:spLocks noChangeArrowheads="1"/>
          </p:cNvSpPr>
          <p:nvPr/>
        </p:nvSpPr>
        <p:spPr bwMode="auto">
          <a:xfrm>
            <a:off x="4654549" y="1378309"/>
            <a:ext cx="5080001"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CAPRISA: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Arial"/>
                <a:ea typeface="+mn-ea"/>
                <a:cs typeface="Arial"/>
              </a:rPr>
              <a:t>Salim S Abdool Karim, Quarraisha Abdool Karim, Farzana Osman, Lara Lewis, Lynn Morris, Carolyn Williamson, Penny Moore, Nono Mkhize and Melissa-Rose Abrahams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alt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altLang="en-US" b="1" i="0" u="none" strike="noStrike" kern="1200" cap="none" spc="0" normalizeH="0" baseline="0" noProof="0" dirty="0">
                <a:ln>
                  <a:noFill/>
                </a:ln>
                <a:solidFill>
                  <a:srgbClr val="000000"/>
                </a:solidFill>
                <a:effectLst/>
                <a:uLnTx/>
                <a:uFillTx/>
                <a:latin typeface="Arial"/>
                <a:ea typeface="+mn-ea"/>
                <a:cs typeface="Arial"/>
              </a:rPr>
              <a:t>NIH – Vaccine Research </a:t>
            </a:r>
            <a:r>
              <a:rPr kumimoji="0" lang="en-ZA" altLang="en-US" b="1" i="0" u="none" strike="noStrike" kern="1200" cap="none" spc="0" normalizeH="0" baseline="0" noProof="0" dirty="0" err="1">
                <a:ln>
                  <a:noFill/>
                </a:ln>
                <a:solidFill>
                  <a:srgbClr val="000000"/>
                </a:solidFill>
                <a:effectLst/>
                <a:uLnTx/>
                <a:uFillTx/>
                <a:latin typeface="Arial"/>
                <a:ea typeface="+mn-ea"/>
                <a:cs typeface="Arial"/>
              </a:rPr>
              <a:t>Center</a:t>
            </a:r>
            <a:endParaRPr kumimoji="0" lang="en-ZA" altLang="en-US"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John </a:t>
            </a:r>
            <a:r>
              <a:rPr kumimoji="0" lang="en-ZA" altLang="en-US"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Mascola</a:t>
            </a:r>
            <a:r>
              <a:rPr kumimoji="0" lang="en-ZA"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Kevin Carlton, Nicole Doria-Rose, Julie </a:t>
            </a:r>
            <a:r>
              <a:rPr kumimoji="0" lang="en-ZA" altLang="en-US"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Ledgerwood</a:t>
            </a:r>
            <a:r>
              <a:rPr kumimoji="0" lang="en-ZA"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Rick </a:t>
            </a:r>
            <a:r>
              <a:rPr kumimoji="0" lang="en-ZA" altLang="en-US"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Koup</a:t>
            </a:r>
            <a:r>
              <a:rPr kumimoji="0" lang="en-ZA"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Jason Sands &amp; Lucio Gama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alt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Amsterdam Institute for Global Health and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Catherine Hankins, Frank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Cobelens</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&amp; Arnold Willemsen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altLang="en-US" b="1" i="0" u="none" strike="noStrike" kern="1200" cap="none" spc="0" normalizeH="0" baseline="0" noProof="0" dirty="0">
                <a:ln>
                  <a:noFill/>
                </a:ln>
                <a:solidFill>
                  <a:srgbClr val="000000"/>
                </a:solidFill>
                <a:effectLst/>
                <a:uLnTx/>
                <a:uFillTx/>
                <a:latin typeface="Arial"/>
                <a:ea typeface="+mn-ea"/>
                <a:cs typeface="Arial"/>
              </a:rPr>
              <a:t>Centre for Infectious Disease Research in Zambia (CIDRZ):</a:t>
            </a:r>
            <a:endParaRPr kumimoji="0" lang="en-GB" altLang="en-US" b="1"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Izukanji Sikazwe, Roma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Chilenge</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Ethel Kamuti &amp; </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Hope </a:t>
            </a:r>
            <a:r>
              <a:rPr kumimoji="0" lang="en-US" altLang="en-US"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Chinganya</a:t>
            </a: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Jean Monnet University, St Etienne: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Bruno </a:t>
            </a:r>
            <a:r>
              <a:rPr kumimoji="0" lang="en-GB" altLang="en-US"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Pozzetto</a:t>
            </a: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&amp; Stephane Paul</a:t>
            </a:r>
          </a:p>
        </p:txBody>
      </p:sp>
      <p:sp>
        <p:nvSpPr>
          <p:cNvPr id="2" name="Rectangle 1">
            <a:extLst>
              <a:ext uri="{FF2B5EF4-FFF2-40B4-BE49-F238E27FC236}">
                <a16:creationId xmlns:a16="http://schemas.microsoft.com/office/drawing/2014/main" id="{FB740504-D939-6A7A-3C07-30C9E664A21A}"/>
              </a:ext>
            </a:extLst>
          </p:cNvPr>
          <p:cNvSpPr/>
          <p:nvPr/>
        </p:nvSpPr>
        <p:spPr>
          <a:xfrm>
            <a:off x="10070757" y="5523470"/>
            <a:ext cx="1655805" cy="593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ZA" dirty="0"/>
          </a:p>
        </p:txBody>
      </p:sp>
    </p:spTree>
    <p:extLst>
      <p:ext uri="{BB962C8B-B14F-4D97-AF65-F5344CB8AC3E}">
        <p14:creationId xmlns:p14="http://schemas.microsoft.com/office/powerpoint/2010/main" val="1466621592"/>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7" id="{113A1DAC-D91E-ED40-B407-8626EA1C8365}" vid="{923E9A1A-BB99-2A43-8B30-B5968F04BC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AIDS-2026-Speaker-Oral-Abstract-template_Verdana</Template>
  <TotalTime>4000</TotalTime>
  <Words>2648</Words>
  <Application>Microsoft Office PowerPoint</Application>
  <PresentationFormat>Widescreen</PresentationFormat>
  <Paragraphs>249</Paragraphs>
  <Slides>13</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Calibri</vt:lpstr>
      <vt:lpstr>Aptos</vt:lpstr>
      <vt:lpstr>Arial</vt:lpstr>
      <vt:lpstr>Verdana</vt:lpstr>
      <vt:lpstr>Courier New</vt:lpstr>
      <vt:lpstr>AIDS2026</vt:lpstr>
      <vt:lpstr>Office Theme</vt:lpstr>
      <vt:lpstr>CAPRISA 012C Phase 2 Trial: Assessing the safety &amp; efficacy of CAP256V2LS &amp; VRC07-523LS for HIV prevention</vt:lpstr>
      <vt:lpstr>Summary for Community</vt:lpstr>
      <vt:lpstr>Rationale</vt:lpstr>
      <vt:lpstr>PowerPoint Presentation</vt:lpstr>
      <vt:lpstr>PowerPoint Presentation</vt:lpstr>
      <vt:lpstr>Characteristics at baseline &amp; follow-up</vt:lpstr>
      <vt:lpstr>Safety: Adverse events &amp; local reactions</vt:lpstr>
      <vt:lpstr>Cumulative probability of HIV in bnAb &amp; placebo recipients</vt:lpstr>
      <vt:lpstr>PowerPoint Presentation</vt:lpstr>
      <vt:lpstr>HIV infection by dose received &amp; time since last dose</vt:lpstr>
      <vt:lpstr>Conclusions</vt:lpstr>
      <vt:lpstr>From Clinic to Lab to Clinic:            The 22-year story of CAP256</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Sharana Mahomed</dc:creator>
  <cp:lastModifiedBy>Sharana Mahomed</cp:lastModifiedBy>
  <cp:revision>8</cp:revision>
  <dcterms:created xsi:type="dcterms:W3CDTF">2026-07-16T09:19:47Z</dcterms:created>
  <dcterms:modified xsi:type="dcterms:W3CDTF">2026-07-29T10:46:06Z</dcterms:modified>
</cp:coreProperties>
</file>