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Lst>
  <p:notesMasterIdLst>
    <p:notesMasterId r:id="rId25"/>
  </p:notesMasterIdLst>
  <p:sldIdLst>
    <p:sldId id="273" r:id="rId5"/>
    <p:sldId id="299" r:id="rId6"/>
    <p:sldId id="274" r:id="rId7"/>
    <p:sldId id="276" r:id="rId8"/>
    <p:sldId id="277" r:id="rId9"/>
    <p:sldId id="278" r:id="rId10"/>
    <p:sldId id="279" r:id="rId11"/>
    <p:sldId id="280" r:id="rId12"/>
    <p:sldId id="295" r:id="rId13"/>
    <p:sldId id="285" r:id="rId14"/>
    <p:sldId id="286" r:id="rId15"/>
    <p:sldId id="287" r:id="rId16"/>
    <p:sldId id="288" r:id="rId17"/>
    <p:sldId id="302" r:id="rId18"/>
    <p:sldId id="300" r:id="rId19"/>
    <p:sldId id="301" r:id="rId20"/>
    <p:sldId id="292" r:id="rId21"/>
    <p:sldId id="293" r:id="rId22"/>
    <p:sldId id="296" r:id="rId23"/>
    <p:sldId id="291" r:id="rId24"/>
  </p:sldIdLst>
  <p:sldSz cx="12192000" cy="6858000"/>
  <p:notesSz cx="6858000" cy="9144000"/>
  <p:embeddedFontLst>
    <p:embeddedFont>
      <p:font typeface="Verdana" panose="020B0604030504040204" pitchFamily="34" charset="0"/>
      <p:regular r:id="rId26"/>
      <p:bold r:id="rId27"/>
      <p:italic r:id="rId28"/>
      <p:boldItalic r:id="rId2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919A3C-7A70-C5EF-15E6-55B595A37DB8}" name="Chappell, Lizzie" initials="LC" userId="Chappell, Lizzie" providerId="None"/>
  <p188:author id="{D08C58A2-1FDA-DA3A-7431-0911A206CAA0}" name="Deborah Ford" initials="DF" userId="S::rmjldfo@ucl.ac.uk::be566615-2791-4256-9ade-599831e34c4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7000"/>
    <a:srgbClr val="D07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80" autoAdjust="0"/>
    <p:restoredTop sz="93457" autoAdjust="0"/>
  </p:normalViewPr>
  <p:slideViewPr>
    <p:cSldViewPr snapToGrid="0" snapToObjects="1">
      <p:cViewPr varScale="1">
        <p:scale>
          <a:sx n="99" d="100"/>
          <a:sy n="99" d="100"/>
        </p:scale>
        <p:origin x="184" y="3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32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28/07/2026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3</a:t>
            </a:fld>
            <a:endParaRPr lang="en-GB"/>
          </a:p>
        </p:txBody>
      </p:sp>
    </p:spTree>
    <p:extLst>
      <p:ext uri="{BB962C8B-B14F-4D97-AF65-F5344CB8AC3E}">
        <p14:creationId xmlns:p14="http://schemas.microsoft.com/office/powerpoint/2010/main" val="1382194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E8DCDC-D13C-2549-BE6A-717E9EED41AD}" type="slidenum">
              <a:rPr lang="en-GB" smtClean="0"/>
              <a:t>10</a:t>
            </a:fld>
            <a:endParaRPr lang="en-GB"/>
          </a:p>
        </p:txBody>
      </p:sp>
    </p:spTree>
    <p:extLst>
      <p:ext uri="{BB962C8B-B14F-4D97-AF65-F5344CB8AC3E}">
        <p14:creationId xmlns:p14="http://schemas.microsoft.com/office/powerpoint/2010/main" val="1114371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remove</a:t>
            </a:r>
          </a:p>
        </p:txBody>
      </p:sp>
      <p:sp>
        <p:nvSpPr>
          <p:cNvPr id="4" name="Slide Number Placeholder 3"/>
          <p:cNvSpPr>
            <a:spLocks noGrp="1"/>
          </p:cNvSpPr>
          <p:nvPr>
            <p:ph type="sldNum" sz="quarter" idx="5"/>
          </p:nvPr>
        </p:nvSpPr>
        <p:spPr/>
        <p:txBody>
          <a:bodyPr/>
          <a:lstStyle/>
          <a:p>
            <a:fld id="{1BE8DCDC-D13C-2549-BE6A-717E9EED41AD}" type="slidenum">
              <a:rPr lang="en-GB" smtClean="0"/>
              <a:t>20</a:t>
            </a:fld>
            <a:endParaRPr lang="en-GB"/>
          </a:p>
        </p:txBody>
      </p:sp>
    </p:spTree>
    <p:extLst>
      <p:ext uri="{BB962C8B-B14F-4D97-AF65-F5344CB8AC3E}">
        <p14:creationId xmlns:p14="http://schemas.microsoft.com/office/powerpoint/2010/main" val="37737627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6" name="TextBox 5">
            <a:extLst>
              <a:ext uri="{FF2B5EF4-FFF2-40B4-BE49-F238E27FC236}">
                <a16:creationId xmlns:a16="http://schemas.microsoft.com/office/drawing/2014/main" id="{7BD31045-CD15-A872-BFEE-68B45EE29DE3}"/>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17679C0-84AF-FB29-2B4F-65C2D205024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8" name="Picture 7">
            <a:extLst>
              <a:ext uri="{FF2B5EF4-FFF2-40B4-BE49-F238E27FC236}">
                <a16:creationId xmlns:a16="http://schemas.microsoft.com/office/drawing/2014/main" id="{E02F472F-B3C9-8372-5D4D-5BFF3AF8D77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501268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a:t>Nulla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254535"/>
            <a:ext cx="8891918" cy="1223964"/>
          </a:xfrm>
          <a:prstGeom prst="rect">
            <a:avLst/>
          </a:prstGeom>
          <a:noFill/>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p:nvPicPr>
        <p:blipFill>
          <a:blip r:embed="rId2"/>
          <a:srcRect/>
          <a:stretch/>
        </p:blipFill>
        <p:spPr>
          <a:xfrm>
            <a:off x="10025891" y="207065"/>
            <a:ext cx="1769829" cy="1318904"/>
          </a:xfrm>
          <a:prstGeom prst="rect">
            <a:avLst/>
          </a:prstGeom>
        </p:spPr>
      </p:pic>
      <p:sp>
        <p:nvSpPr>
          <p:cNvPr id="8" name="TextBox 7">
            <a:extLst>
              <a:ext uri="{FF2B5EF4-FFF2-40B4-BE49-F238E27FC236}">
                <a16:creationId xmlns:a16="http://schemas.microsoft.com/office/drawing/2014/main" id="{D4901EB4-E3E6-8225-19A0-34A625053E42}"/>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C8EDD47E-600A-4188-3299-2CC73881E14B}"/>
              </a:ext>
            </a:extLst>
          </p:cNvPr>
          <p:cNvPicPr>
            <a:picLocks noChangeAspect="1"/>
          </p:cNvPicPr>
          <p:nvPr userDrawn="1"/>
        </p:nvPicPr>
        <p:blipFill>
          <a:blip r:embed="rId3"/>
          <a:srcRect/>
          <a:stretch/>
        </p:blipFill>
        <p:spPr>
          <a:xfrm>
            <a:off x="9746649" y="166107"/>
            <a:ext cx="2328312" cy="1499182"/>
          </a:xfrm>
          <a:prstGeom prst="rect">
            <a:avLst/>
          </a:prstGeom>
        </p:spPr>
      </p:pic>
      <p:sp>
        <p:nvSpPr>
          <p:cNvPr id="12" name="TextBox 11">
            <a:extLst>
              <a:ext uri="{FF2B5EF4-FFF2-40B4-BE49-F238E27FC236}">
                <a16:creationId xmlns:a16="http://schemas.microsoft.com/office/drawing/2014/main" id="{2D35374F-5573-8FBD-685A-03451FB8512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4" name="TextBox 13">
            <a:extLst>
              <a:ext uri="{FF2B5EF4-FFF2-40B4-BE49-F238E27FC236}">
                <a16:creationId xmlns:a16="http://schemas.microsoft.com/office/drawing/2014/main" id="{43FC3371-5374-7807-05C6-9DBAB5C0276B}"/>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652319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19"/>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4" r:id="rId4"/>
    <p:sldLayoutId id="2147483705" r:id="rId5"/>
    <p:sldLayoutId id="2147483706" r:id="rId6"/>
    <p:sldLayoutId id="2147483708" r:id="rId7"/>
    <p:sldLayoutId id="2147483709" r:id="rId8"/>
    <p:sldLayoutId id="2147483710" r:id="rId9"/>
    <p:sldLayoutId id="2147483711" r:id="rId10"/>
    <p:sldLayoutId id="2147483712" r:id="rId11"/>
    <p:sldLayoutId id="2147483714" r:id="rId12"/>
    <p:sldLayoutId id="2147483715" r:id="rId13"/>
    <p:sldLayoutId id="2147483716" r:id="rId14"/>
    <p:sldLayoutId id="2147483717" r:id="rId15"/>
    <p:sldLayoutId id="2147483718" r:id="rId16"/>
    <p:sldLayoutId id="2147483720" r:id="rId17"/>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5.xml"/><Relationship Id="rId4" Type="http://schemas.openxmlformats.org/officeDocument/2006/relationships/image" Target="../media/image14.emf"/></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3.png"/><Relationship Id="rId2" Type="http://schemas.openxmlformats.org/officeDocument/2006/relationships/image" Target="../media/image19.png"/><Relationship Id="rId16"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23.png"/><Relationship Id="rId11" Type="http://schemas.openxmlformats.org/officeDocument/2006/relationships/image" Target="../media/image28.jpe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049889" y="1069931"/>
            <a:ext cx="7862249" cy="3478283"/>
          </a:xfrm>
        </p:spPr>
        <p:txBody>
          <a:bodyPr>
            <a:noAutofit/>
          </a:bodyPr>
          <a:lstStyle/>
          <a:p>
            <a:r>
              <a:rPr lang="en-GB" sz="3200" dirty="0"/>
              <a:t>Every-8-weeks injectable cabotegravir and rilpivirine is superior to daily oral tenofovir disoproxil fumarate/ lamivudine/ dolutegravir in adolescents living with HIV in sub-Saharan Africa: LATA 96-week results</a:t>
            </a:r>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4049886" y="337240"/>
            <a:ext cx="7357344" cy="43379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GB" sz="2800" b="1" dirty="0">
                <a:latin typeface="+mj-lt"/>
              </a:rPr>
              <a:t>Session: Co-chairs’ Choice</a:t>
            </a:r>
          </a:p>
          <a:p>
            <a:pPr marL="0" indent="0">
              <a:spcBef>
                <a:spcPts val="0"/>
              </a:spcBef>
              <a:buNone/>
            </a:pPr>
            <a:r>
              <a:rPr lang="en-GB" sz="1800" dirty="0">
                <a:latin typeface="+mj-lt"/>
              </a:rPr>
              <a:t>Abstract code: OAX1105LB</a:t>
            </a:r>
          </a:p>
          <a:p>
            <a:pPr marL="0" indent="0">
              <a:spcBef>
                <a:spcPts val="0"/>
              </a:spcBef>
              <a:buNone/>
            </a:pPr>
            <a:endParaRPr lang="en-GB" sz="1800" dirty="0">
              <a:latin typeface="+mj-lt"/>
            </a:endParaRPr>
          </a:p>
        </p:txBody>
      </p:sp>
      <p:sp>
        <p:nvSpPr>
          <p:cNvPr id="5" name="TextBox 4">
            <a:extLst>
              <a:ext uri="{FF2B5EF4-FFF2-40B4-BE49-F238E27FC236}">
                <a16:creationId xmlns:a16="http://schemas.microsoft.com/office/drawing/2014/main" id="{9E277E64-5DED-0BD8-0FE6-11C7228453E4}"/>
              </a:ext>
            </a:extLst>
          </p:cNvPr>
          <p:cNvSpPr txBox="1"/>
          <p:nvPr/>
        </p:nvSpPr>
        <p:spPr>
          <a:xfrm>
            <a:off x="3977459" y="4555632"/>
            <a:ext cx="7710565" cy="1384995"/>
          </a:xfrm>
          <a:prstGeom prst="rect">
            <a:avLst/>
          </a:prstGeom>
          <a:noFill/>
        </p:spPr>
        <p:txBody>
          <a:bodyPr wrap="square" rtlCol="0">
            <a:spAutoFit/>
          </a:bodyPr>
          <a:lstStyle/>
          <a:p>
            <a:r>
              <a:rPr lang="en-GB" sz="1400" u="sng" dirty="0"/>
              <a:t>Mutsa Bwakura-Dangarembizi*</a:t>
            </a:r>
            <a:r>
              <a:rPr lang="en-GB" sz="1400" dirty="0"/>
              <a:t>, Elizabeth Chappell, Adeodata R. Kekitiinwa, Cissy Kityo, Abraham </a:t>
            </a:r>
            <a:r>
              <a:rPr lang="en-GB" sz="1400" dirty="0" err="1"/>
              <a:t>Siika</a:t>
            </a:r>
            <a:r>
              <a:rPr lang="en-GB" sz="1400" dirty="0"/>
              <a:t>, Mo Archary, Lungile Jafta, Hilda A Mujuru, Louis Diana Anena, Shamim Nakabuye, Cecilia Kiilu, Rosie </a:t>
            </a:r>
            <a:r>
              <a:rPr lang="en-GB" sz="1400" dirty="0" err="1"/>
              <a:t>Mngqibisa</a:t>
            </a:r>
            <a:r>
              <a:rPr lang="en-GB" sz="1400" dirty="0"/>
              <a:t>, George Akabwai, Henry Mugerwa, Simon Walker, Janet Seeley, David Burger, Anas Omar, Alasdair Bamford, Annabelle South, Hanh Nguyen, Carlo Giaquinto, Ben Spittle, Deborah Ford, Sarah Pett, on behalf of the LATA trial team</a:t>
            </a:r>
          </a:p>
        </p:txBody>
      </p:sp>
      <p:pic>
        <p:nvPicPr>
          <p:cNvPr id="6" name="Picture 5">
            <a:extLst>
              <a:ext uri="{FF2B5EF4-FFF2-40B4-BE49-F238E27FC236}">
                <a16:creationId xmlns:a16="http://schemas.microsoft.com/office/drawing/2014/main" id="{C5E4E921-3DFE-6FC0-F2FD-F32C81B77AA6}"/>
              </a:ext>
            </a:extLst>
          </p:cNvPr>
          <p:cNvPicPr>
            <a:picLocks noChangeAspect="1"/>
          </p:cNvPicPr>
          <p:nvPr/>
        </p:nvPicPr>
        <p:blipFill>
          <a:blip r:embed="rId2"/>
          <a:stretch>
            <a:fillRect/>
          </a:stretch>
        </p:blipFill>
        <p:spPr bwMode="auto">
          <a:xfrm>
            <a:off x="10422784" y="6116559"/>
            <a:ext cx="1489354" cy="607370"/>
          </a:xfrm>
          <a:prstGeom prst="rect">
            <a:avLst/>
          </a:prstGeom>
          <a:noFill/>
          <a:ln>
            <a:noFill/>
          </a:ln>
        </p:spPr>
      </p:pic>
      <p:sp>
        <p:nvSpPr>
          <p:cNvPr id="10" name="TextBox 9">
            <a:extLst>
              <a:ext uri="{FF2B5EF4-FFF2-40B4-BE49-F238E27FC236}">
                <a16:creationId xmlns:a16="http://schemas.microsoft.com/office/drawing/2014/main" id="{3CD19186-87BE-2BFE-9B19-D17132FF5014}"/>
              </a:ext>
            </a:extLst>
          </p:cNvPr>
          <p:cNvSpPr txBox="1"/>
          <p:nvPr/>
        </p:nvSpPr>
        <p:spPr>
          <a:xfrm>
            <a:off x="3977459" y="5979425"/>
            <a:ext cx="6097508" cy="553998"/>
          </a:xfrm>
          <a:prstGeom prst="rect">
            <a:avLst/>
          </a:prstGeom>
          <a:noFill/>
        </p:spPr>
        <p:txBody>
          <a:bodyPr wrap="square">
            <a:spAutoFit/>
          </a:bodyPr>
          <a:lstStyle/>
          <a:p>
            <a:r>
              <a:rPr lang="en-GB" sz="1100" dirty="0"/>
              <a:t>*University of Zimbabwe Clinical Research Centre, Harare, Zimbabwe</a:t>
            </a:r>
          </a:p>
          <a:p>
            <a:endParaRPr lang="en-GB" dirty="0"/>
          </a:p>
        </p:txBody>
      </p:sp>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19EB7-3C33-DCD9-E886-D704019FA95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73CE8C-3AD7-DDEE-847E-688043FA6055}"/>
              </a:ext>
            </a:extLst>
          </p:cNvPr>
          <p:cNvSpPr>
            <a:spLocks noGrp="1"/>
          </p:cNvSpPr>
          <p:nvPr>
            <p:ph type="title"/>
          </p:nvPr>
        </p:nvSpPr>
        <p:spPr/>
        <p:txBody>
          <a:bodyPr/>
          <a:lstStyle/>
          <a:p>
            <a:r>
              <a:rPr lang="en-GB" noProof="0" dirty="0"/>
              <a:t>Conflicts </a:t>
            </a:r>
            <a:r>
              <a:rPr lang="en-GB" dirty="0"/>
              <a:t>of interest:</a:t>
            </a:r>
            <a:br>
              <a:rPr lang="en-GB" dirty="0"/>
            </a:br>
            <a:r>
              <a:rPr lang="en-GB" sz="5400" b="0" dirty="0">
                <a:solidFill>
                  <a:schemeClr val="tx1"/>
                </a:solidFill>
              </a:rPr>
              <a:t>None</a:t>
            </a:r>
            <a:endParaRPr lang="en-GB" b="0" dirty="0">
              <a:solidFill>
                <a:schemeClr val="tx1"/>
              </a:solidFill>
            </a:endParaRPr>
          </a:p>
        </p:txBody>
      </p:sp>
    </p:spTree>
    <p:extLst>
      <p:ext uri="{BB962C8B-B14F-4D97-AF65-F5344CB8AC3E}">
        <p14:creationId xmlns:p14="http://schemas.microsoft.com/office/powerpoint/2010/main" val="2759213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2">
            <a:extLst>
              <a:ext uri="{FF2B5EF4-FFF2-40B4-BE49-F238E27FC236}">
                <a16:creationId xmlns:a16="http://schemas.microsoft.com/office/drawing/2014/main" id="{4E5FFE6B-D131-D786-03AC-701185BB5B74}"/>
              </a:ext>
            </a:extLst>
          </p:cNvPr>
          <p:cNvSpPr>
            <a:spLocks noGrp="1"/>
          </p:cNvSpPr>
          <p:nvPr>
            <p:ph sz="quarter" idx="13"/>
          </p:nvPr>
        </p:nvSpPr>
        <p:spPr>
          <a:xfrm>
            <a:off x="4089400" y="1231900"/>
            <a:ext cx="7767320" cy="4787900"/>
          </a:xfrm>
        </p:spPr>
        <p:txBody>
          <a:bodyPr>
            <a:noAutofit/>
          </a:bodyPr>
          <a:lstStyle/>
          <a:p>
            <a:r>
              <a:rPr lang="en-GB" sz="2000" noProof="0" dirty="0">
                <a:solidFill>
                  <a:schemeClr val="tx2"/>
                </a:solidFill>
              </a:rPr>
              <a:t>What is your main question?</a:t>
            </a:r>
            <a:endParaRPr lang="en-GB" sz="2000" dirty="0">
              <a:solidFill>
                <a:schemeClr val="tx2"/>
              </a:solidFill>
            </a:endParaRPr>
          </a:p>
          <a:p>
            <a:r>
              <a:rPr lang="en-GB" sz="2000" dirty="0"/>
              <a:t>Is long-acting injectable (LAI) CAB/RPV non-inferior to oral TLD for preventing confirmed viral rebound (2 consecutive HIV-1 RNA ≥50 copies/mL) any time through week 96, in adolescents living with HIV in sub-Saharan Africa?</a:t>
            </a:r>
          </a:p>
          <a:p>
            <a:r>
              <a:rPr lang="en-GB" sz="2000" noProof="0" dirty="0">
                <a:solidFill>
                  <a:schemeClr val="tx2"/>
                </a:solidFill>
              </a:rPr>
              <a:t>What did you find?</a:t>
            </a:r>
            <a:endParaRPr lang="en-GB" sz="2000" dirty="0">
              <a:solidFill>
                <a:schemeClr val="tx2"/>
              </a:solidFill>
            </a:endParaRPr>
          </a:p>
          <a:p>
            <a:r>
              <a:rPr lang="en-GB" sz="2000" dirty="0"/>
              <a:t>LAI was </a:t>
            </a:r>
            <a:r>
              <a:rPr lang="en-GB" sz="2000" b="1" dirty="0"/>
              <a:t>superior</a:t>
            </a:r>
            <a:r>
              <a:rPr lang="en-GB" sz="2000" dirty="0"/>
              <a:t> compared to TLD for maintaining viral suppression, with no new safety concerns observed, and was preferred by adolescents.</a:t>
            </a:r>
          </a:p>
          <a:p>
            <a:r>
              <a:rPr lang="en-GB" sz="2000" noProof="0" dirty="0">
                <a:solidFill>
                  <a:schemeClr val="tx2"/>
                </a:solidFill>
              </a:rPr>
              <a:t>Why is it important?</a:t>
            </a:r>
            <a:endParaRPr lang="en-GB" sz="2000" dirty="0">
              <a:solidFill>
                <a:schemeClr val="tx2"/>
              </a:solidFill>
            </a:endParaRPr>
          </a:p>
          <a:p>
            <a:r>
              <a:rPr lang="en-GB" sz="2000" dirty="0"/>
              <a:t>LAI offer an effective strategy to improve treatment outcomes for adolescents.</a:t>
            </a:r>
          </a:p>
        </p:txBody>
      </p:sp>
      <p:sp>
        <p:nvSpPr>
          <p:cNvPr id="16" name="Title 11">
            <a:extLst>
              <a:ext uri="{FF2B5EF4-FFF2-40B4-BE49-F238E27FC236}">
                <a16:creationId xmlns:a16="http://schemas.microsoft.com/office/drawing/2014/main" id="{D8B8B53B-6312-1D9A-37B0-FF76CC23E61D}"/>
              </a:ext>
            </a:extLst>
          </p:cNvPr>
          <p:cNvSpPr>
            <a:spLocks noGrp="1"/>
          </p:cNvSpPr>
          <p:nvPr>
            <p:ph type="title"/>
          </p:nvPr>
        </p:nvSpPr>
        <p:spPr>
          <a:xfrm>
            <a:off x="3906982" y="91618"/>
            <a:ext cx="7632700" cy="873581"/>
          </a:xfrm>
        </p:spPr>
        <p:txBody>
          <a:bodyPr>
            <a:normAutofit/>
          </a:bodyPr>
          <a:lstStyle/>
          <a:p>
            <a:r>
              <a:rPr lang="en-GB" dirty="0"/>
              <a:t>Summary</a:t>
            </a:r>
          </a:p>
        </p:txBody>
      </p:sp>
      <p:sp>
        <p:nvSpPr>
          <p:cNvPr id="2" name="TextBox 1">
            <a:extLst>
              <a:ext uri="{FF2B5EF4-FFF2-40B4-BE49-F238E27FC236}">
                <a16:creationId xmlns:a16="http://schemas.microsoft.com/office/drawing/2014/main" id="{37A8C7A8-4F5C-F4F9-17D1-572016B3A56A}"/>
              </a:ext>
            </a:extLst>
          </p:cNvPr>
          <p:cNvSpPr txBox="1"/>
          <p:nvPr/>
        </p:nvSpPr>
        <p:spPr>
          <a:xfrm>
            <a:off x="8762034" y="6166218"/>
            <a:ext cx="3429965" cy="553998"/>
          </a:xfrm>
          <a:prstGeom prst="rect">
            <a:avLst/>
          </a:prstGeom>
          <a:noFill/>
        </p:spPr>
        <p:txBody>
          <a:bodyPr wrap="square" rtlCol="0">
            <a:spAutoFit/>
          </a:bodyPr>
          <a:lstStyle/>
          <a:p>
            <a:r>
              <a:rPr lang="en-GB" sz="1000" dirty="0"/>
              <a:t>CAB: cabotegravir; RPV: rilpivirine</a:t>
            </a:r>
          </a:p>
          <a:p>
            <a:r>
              <a:rPr lang="en-GB" sz="1000" dirty="0"/>
              <a:t>TLD: tenofovir disoproxil fumarate/ lamivudine/ dolutegravir</a:t>
            </a:r>
          </a:p>
        </p:txBody>
      </p:sp>
    </p:spTree>
    <p:extLst>
      <p:ext uri="{BB962C8B-B14F-4D97-AF65-F5344CB8AC3E}">
        <p14:creationId xmlns:p14="http://schemas.microsoft.com/office/powerpoint/2010/main" val="717229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BCD44-42D3-A8A5-F7AC-887854C40CB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9F576C-1F7B-91B0-A83B-54901638CD1B}"/>
              </a:ext>
            </a:extLst>
          </p:cNvPr>
          <p:cNvSpPr>
            <a:spLocks noGrp="1"/>
          </p:cNvSpPr>
          <p:nvPr>
            <p:ph type="title"/>
          </p:nvPr>
        </p:nvSpPr>
        <p:spPr>
          <a:xfrm>
            <a:off x="442913" y="441325"/>
            <a:ext cx="8891918" cy="780893"/>
          </a:xfrm>
        </p:spPr>
        <p:txBody>
          <a:bodyPr/>
          <a:lstStyle/>
          <a:p>
            <a:r>
              <a:rPr lang="en-GB" noProof="0" dirty="0"/>
              <a:t>Background</a:t>
            </a:r>
            <a:endParaRPr lang="en-GB" dirty="0"/>
          </a:p>
        </p:txBody>
      </p:sp>
      <p:sp>
        <p:nvSpPr>
          <p:cNvPr id="6" name="Content Placeholder 2">
            <a:extLst>
              <a:ext uri="{FF2B5EF4-FFF2-40B4-BE49-F238E27FC236}">
                <a16:creationId xmlns:a16="http://schemas.microsoft.com/office/drawing/2014/main" id="{AD45E2AE-4EC1-6EFF-248B-56F7E4BF170B}"/>
              </a:ext>
            </a:extLst>
          </p:cNvPr>
          <p:cNvSpPr>
            <a:spLocks noGrp="1"/>
          </p:cNvSpPr>
          <p:nvPr>
            <p:ph sz="quarter" idx="13"/>
          </p:nvPr>
        </p:nvSpPr>
        <p:spPr>
          <a:xfrm>
            <a:off x="442913" y="1901227"/>
            <a:ext cx="11306179" cy="4299551"/>
          </a:xfrm>
        </p:spPr>
        <p:txBody>
          <a:bodyPr>
            <a:normAutofit/>
          </a:bodyPr>
          <a:lstStyle/>
          <a:p>
            <a:r>
              <a:rPr lang="en-GB" sz="2000" dirty="0"/>
              <a:t>Adolescents living with HIV have poorer treatment outcomes than adults</a:t>
            </a:r>
          </a:p>
          <a:p>
            <a:endParaRPr lang="en-GB" sz="2000" dirty="0"/>
          </a:p>
          <a:p>
            <a:r>
              <a:rPr lang="en-GB" sz="2000" dirty="0"/>
              <a:t>LAI CAB/RPV has demonstrated non-inferior efficacy and safety, and high acceptability in trials in virologically suppressed adults</a:t>
            </a:r>
            <a:r>
              <a:rPr lang="en-GB" sz="2000" baseline="30000" dirty="0"/>
              <a:t>1-5</a:t>
            </a:r>
          </a:p>
          <a:p>
            <a:endParaRPr lang="en-GB" sz="2000" dirty="0"/>
          </a:p>
          <a:p>
            <a:r>
              <a:rPr lang="en-GB" sz="2000" dirty="0"/>
              <a:t>The only previous treatment trial of LAI CAB/RPV in adolescents was single arm</a:t>
            </a:r>
            <a:r>
              <a:rPr lang="en-GB" sz="2000" baseline="30000" dirty="0"/>
              <a:t>6</a:t>
            </a:r>
          </a:p>
          <a:p>
            <a:endParaRPr lang="en-GB" sz="2000" dirty="0"/>
          </a:p>
        </p:txBody>
      </p:sp>
      <p:sp>
        <p:nvSpPr>
          <p:cNvPr id="7" name="TextBox 6">
            <a:extLst>
              <a:ext uri="{FF2B5EF4-FFF2-40B4-BE49-F238E27FC236}">
                <a16:creationId xmlns:a16="http://schemas.microsoft.com/office/drawing/2014/main" id="{233CB296-7C40-7459-2DAA-33365C7F1B28}"/>
              </a:ext>
            </a:extLst>
          </p:cNvPr>
          <p:cNvSpPr txBox="1"/>
          <p:nvPr/>
        </p:nvSpPr>
        <p:spPr>
          <a:xfrm>
            <a:off x="5758004" y="6343878"/>
            <a:ext cx="6433996" cy="400110"/>
          </a:xfrm>
          <a:prstGeom prst="rect">
            <a:avLst/>
          </a:prstGeom>
          <a:noFill/>
        </p:spPr>
        <p:txBody>
          <a:bodyPr wrap="square" rtlCol="0">
            <a:spAutoFit/>
          </a:bodyPr>
          <a:lstStyle/>
          <a:p>
            <a:r>
              <a:rPr lang="en-GB" sz="1000" dirty="0"/>
              <a:t>1 Margolis et al, Lancet, 2017; 2 Orkin et al, Lancet HIV, 2021; 3 Kityo et al, Nat Med, 2026</a:t>
            </a:r>
          </a:p>
          <a:p>
            <a:r>
              <a:rPr lang="en-GB" sz="1000" dirty="0"/>
              <a:t>4 Ramgopal et al, Lancet HIV, 2023; 5 Swindells, NEJM, 2020; 6 Gaur et al, Lancet HIV, 2026</a:t>
            </a:r>
          </a:p>
        </p:txBody>
      </p:sp>
    </p:spTree>
    <p:extLst>
      <p:ext uri="{BB962C8B-B14F-4D97-AF65-F5344CB8AC3E}">
        <p14:creationId xmlns:p14="http://schemas.microsoft.com/office/powerpoint/2010/main" val="3444460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901A5-4384-BEE0-BCA8-5F637F15F2E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E56FD6-F0AB-B034-F58F-4AA71704766D}"/>
              </a:ext>
            </a:extLst>
          </p:cNvPr>
          <p:cNvSpPr>
            <a:spLocks noGrp="1"/>
          </p:cNvSpPr>
          <p:nvPr>
            <p:ph type="title"/>
          </p:nvPr>
        </p:nvSpPr>
        <p:spPr>
          <a:xfrm>
            <a:off x="442913" y="441325"/>
            <a:ext cx="8891918" cy="780893"/>
          </a:xfrm>
        </p:spPr>
        <p:txBody>
          <a:bodyPr/>
          <a:lstStyle/>
          <a:p>
            <a:r>
              <a:rPr lang="en-GB" dirty="0"/>
              <a:t>Study</a:t>
            </a:r>
            <a:r>
              <a:rPr lang="en-GB" noProof="0" dirty="0"/>
              <a:t> design</a:t>
            </a:r>
            <a:endParaRPr lang="en-GB" dirty="0"/>
          </a:p>
        </p:txBody>
      </p:sp>
      <p:sp>
        <p:nvSpPr>
          <p:cNvPr id="6" name="Content Placeholder 2">
            <a:extLst>
              <a:ext uri="{FF2B5EF4-FFF2-40B4-BE49-F238E27FC236}">
                <a16:creationId xmlns:a16="http://schemas.microsoft.com/office/drawing/2014/main" id="{64DCBA23-43EF-B06B-A200-E00F6D509105}"/>
              </a:ext>
            </a:extLst>
          </p:cNvPr>
          <p:cNvSpPr>
            <a:spLocks noGrp="1"/>
          </p:cNvSpPr>
          <p:nvPr>
            <p:ph sz="quarter" idx="13"/>
          </p:nvPr>
        </p:nvSpPr>
        <p:spPr>
          <a:xfrm>
            <a:off x="442913" y="1879600"/>
            <a:ext cx="11306179" cy="4321178"/>
          </a:xfrm>
        </p:spPr>
        <p:txBody>
          <a:bodyPr>
            <a:normAutofit/>
          </a:bodyPr>
          <a:lstStyle/>
          <a:p>
            <a:pPr>
              <a:spcBef>
                <a:spcPts val="0"/>
              </a:spcBef>
              <a:spcAft>
                <a:spcPts val="300"/>
              </a:spcAft>
            </a:pPr>
            <a:r>
              <a:rPr lang="en-GB" sz="2000" b="1" dirty="0"/>
              <a:t>Study design: </a:t>
            </a:r>
            <a:r>
              <a:rPr lang="en-GB" sz="2000" dirty="0"/>
              <a:t>open-label non-inferiority (NI) RCT comparing Q8W LAI CAB/RPV (</a:t>
            </a:r>
            <a:r>
              <a:rPr lang="en-GB" sz="2000" b="1" dirty="0">
                <a:solidFill>
                  <a:schemeClr val="accent4"/>
                </a:solidFill>
              </a:rPr>
              <a:t>LAI</a:t>
            </a:r>
            <a:r>
              <a:rPr lang="en-GB" sz="2000" dirty="0"/>
              <a:t>) vs. daily oral TLD (</a:t>
            </a:r>
            <a:r>
              <a:rPr lang="en-GB" sz="2000" b="1" dirty="0">
                <a:solidFill>
                  <a:schemeClr val="accent2"/>
                </a:solidFill>
              </a:rPr>
              <a:t>control</a:t>
            </a:r>
            <a:r>
              <a:rPr lang="en-GB" sz="2000" dirty="0"/>
              <a:t>)</a:t>
            </a:r>
          </a:p>
          <a:p>
            <a:pPr>
              <a:spcAft>
                <a:spcPts val="300"/>
              </a:spcAft>
            </a:pPr>
            <a:r>
              <a:rPr lang="en-GB" sz="2000" b="1" dirty="0"/>
              <a:t>Inclusion criteria:</a:t>
            </a:r>
            <a:r>
              <a:rPr lang="en-GB" sz="2000" dirty="0"/>
              <a:t> Adolescents aged 12-19 years living with HIV-1, on ART ≥1 year, ≥35kg, HBsAg negative, no history of treatment failure, virologically suppressed (&lt;50 copies/mL) for 12 months</a:t>
            </a:r>
          </a:p>
          <a:p>
            <a:pPr>
              <a:spcAft>
                <a:spcPts val="300"/>
              </a:spcAft>
            </a:pPr>
            <a:r>
              <a:rPr lang="en-GB" sz="2000" b="1" dirty="0"/>
              <a:t>Follow-up: </a:t>
            </a:r>
            <a:r>
              <a:rPr lang="en-GB" sz="2000" dirty="0"/>
              <a:t>Until last participant reached 96 weeks, VL testing 24-weekly</a:t>
            </a:r>
          </a:p>
          <a:p>
            <a:pPr>
              <a:spcAft>
                <a:spcPts val="300"/>
              </a:spcAft>
            </a:pPr>
            <a:r>
              <a:rPr lang="en-GB" sz="2000" b="1" dirty="0"/>
              <a:t>Primary endpoint: </a:t>
            </a:r>
            <a:r>
              <a:rPr lang="en-GB" sz="2000" dirty="0"/>
              <a:t>Confirmed viral rebound (2 consecutive HIV-1 RNA ≥50 copies/mL), any time through week 96</a:t>
            </a:r>
          </a:p>
          <a:p>
            <a:pPr lvl="1">
              <a:spcAft>
                <a:spcPts val="300"/>
              </a:spcAft>
              <a:buFont typeface="Wingdings" panose="05000000000000000000" pitchFamily="2" charset="2"/>
              <a:buChar char="Ø"/>
            </a:pPr>
            <a:r>
              <a:rPr lang="en-GB" sz="1800" dirty="0"/>
              <a:t> NI margin and significance level depended on the event rate in the control arm</a:t>
            </a:r>
            <a:r>
              <a:rPr lang="en-GB" sz="1800" baseline="30000" dirty="0"/>
              <a:t>1</a:t>
            </a:r>
            <a:endParaRPr lang="en-GB" sz="1800" dirty="0"/>
          </a:p>
        </p:txBody>
      </p:sp>
      <p:sp>
        <p:nvSpPr>
          <p:cNvPr id="7" name="TextBox 6">
            <a:extLst>
              <a:ext uri="{FF2B5EF4-FFF2-40B4-BE49-F238E27FC236}">
                <a16:creationId xmlns:a16="http://schemas.microsoft.com/office/drawing/2014/main" id="{C1FFBAD1-7556-3D1B-2A0C-6EA023FDE8C2}"/>
              </a:ext>
            </a:extLst>
          </p:cNvPr>
          <p:cNvSpPr txBox="1"/>
          <p:nvPr/>
        </p:nvSpPr>
        <p:spPr>
          <a:xfrm>
            <a:off x="5640017" y="6391275"/>
            <a:ext cx="6433996" cy="246221"/>
          </a:xfrm>
          <a:prstGeom prst="rect">
            <a:avLst/>
          </a:prstGeom>
          <a:noFill/>
        </p:spPr>
        <p:txBody>
          <a:bodyPr wrap="square" rtlCol="0">
            <a:spAutoFit/>
          </a:bodyPr>
          <a:lstStyle/>
          <a:p>
            <a:r>
              <a:rPr lang="en-GB" sz="1000" dirty="0"/>
              <a:t>1 ‘Smooth away from expected’ (SAFE) non-inferiority margin, Quartagno et al, Trials, 2023</a:t>
            </a:r>
          </a:p>
        </p:txBody>
      </p:sp>
    </p:spTree>
    <p:extLst>
      <p:ext uri="{BB962C8B-B14F-4D97-AF65-F5344CB8AC3E}">
        <p14:creationId xmlns:p14="http://schemas.microsoft.com/office/powerpoint/2010/main" val="1227300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5B0D3-C41F-F76D-9952-D42DB79C6E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8CAF0F-10B8-982C-B53E-B2CFC412E7E4}"/>
              </a:ext>
            </a:extLst>
          </p:cNvPr>
          <p:cNvSpPr>
            <a:spLocks noGrp="1"/>
          </p:cNvSpPr>
          <p:nvPr>
            <p:ph type="title"/>
          </p:nvPr>
        </p:nvSpPr>
        <p:spPr>
          <a:xfrm>
            <a:off x="442913" y="441325"/>
            <a:ext cx="8891918" cy="780893"/>
          </a:xfrm>
        </p:spPr>
        <p:txBody>
          <a:bodyPr/>
          <a:lstStyle/>
          <a:p>
            <a:r>
              <a:rPr lang="en-GB" noProof="0" dirty="0"/>
              <a:t>Baseline characteristics</a:t>
            </a:r>
            <a:endParaRPr lang="en-GB" dirty="0"/>
          </a:p>
        </p:txBody>
      </p:sp>
      <p:sp>
        <p:nvSpPr>
          <p:cNvPr id="6" name="Content Placeholder 2">
            <a:extLst>
              <a:ext uri="{FF2B5EF4-FFF2-40B4-BE49-F238E27FC236}">
                <a16:creationId xmlns:a16="http://schemas.microsoft.com/office/drawing/2014/main" id="{EFB1C6A3-3D17-6963-C2D0-BC336AB57401}"/>
              </a:ext>
            </a:extLst>
          </p:cNvPr>
          <p:cNvSpPr>
            <a:spLocks noGrp="1"/>
          </p:cNvSpPr>
          <p:nvPr>
            <p:ph sz="quarter" idx="13"/>
          </p:nvPr>
        </p:nvSpPr>
        <p:spPr>
          <a:xfrm>
            <a:off x="442913" y="1502875"/>
            <a:ext cx="11306179" cy="408489"/>
          </a:xfrm>
        </p:spPr>
        <p:txBody>
          <a:bodyPr>
            <a:normAutofit/>
          </a:bodyPr>
          <a:lstStyle/>
          <a:p>
            <a:r>
              <a:rPr lang="en-GB" sz="2000" dirty="0"/>
              <a:t>476 participants enrolled: 235 </a:t>
            </a:r>
            <a:r>
              <a:rPr lang="en-GB" sz="2000" b="1" dirty="0">
                <a:solidFill>
                  <a:schemeClr val="accent4"/>
                </a:solidFill>
              </a:rPr>
              <a:t>LAI</a:t>
            </a:r>
            <a:r>
              <a:rPr lang="en-GB" sz="2000" dirty="0"/>
              <a:t>, 241 </a:t>
            </a:r>
            <a:r>
              <a:rPr lang="en-GB" sz="2000" b="1" dirty="0">
                <a:solidFill>
                  <a:schemeClr val="accent2"/>
                </a:solidFill>
              </a:rPr>
              <a:t>control</a:t>
            </a:r>
          </a:p>
        </p:txBody>
      </p:sp>
      <p:grpSp>
        <p:nvGrpSpPr>
          <p:cNvPr id="16" name="Group 15">
            <a:extLst>
              <a:ext uri="{FF2B5EF4-FFF2-40B4-BE49-F238E27FC236}">
                <a16:creationId xmlns:a16="http://schemas.microsoft.com/office/drawing/2014/main" id="{3A846302-7FC5-8E27-1491-828D727B400A}"/>
              </a:ext>
            </a:extLst>
          </p:cNvPr>
          <p:cNvGrpSpPr/>
          <p:nvPr/>
        </p:nvGrpSpPr>
        <p:grpSpPr>
          <a:xfrm>
            <a:off x="838924" y="2126060"/>
            <a:ext cx="3475849" cy="3939881"/>
            <a:chOff x="838924" y="2189434"/>
            <a:chExt cx="3475849" cy="3939881"/>
          </a:xfrm>
        </p:grpSpPr>
        <p:pic>
          <p:nvPicPr>
            <p:cNvPr id="15" name="Picture 14">
              <a:extLst>
                <a:ext uri="{FF2B5EF4-FFF2-40B4-BE49-F238E27FC236}">
                  <a16:creationId xmlns:a16="http://schemas.microsoft.com/office/drawing/2014/main" id="{F51EAE61-D2E2-1CF6-159E-6747346C2A4C}"/>
                </a:ext>
              </a:extLst>
            </p:cNvPr>
            <p:cNvPicPr>
              <a:picLocks noChangeAspect="1"/>
            </p:cNvPicPr>
            <p:nvPr/>
          </p:nvPicPr>
          <p:blipFill>
            <a:blip r:embed="rId2"/>
            <a:srcRect l="3153"/>
            <a:stretch>
              <a:fillRect/>
            </a:stretch>
          </p:blipFill>
          <p:spPr>
            <a:xfrm>
              <a:off x="838924" y="2189434"/>
              <a:ext cx="3407834" cy="3939881"/>
            </a:xfrm>
            <a:prstGeom prst="rect">
              <a:avLst/>
            </a:prstGeom>
            <a:solidFill>
              <a:srgbClr val="000000">
                <a:shade val="95000"/>
              </a:srgbClr>
            </a:solidFill>
            <a:ln w="28575" cap="sq">
              <a:solidFill>
                <a:srgbClr val="000000"/>
              </a:solidFill>
              <a:miter lim="800000"/>
            </a:ln>
            <a:effectLst/>
          </p:spPr>
        </p:pic>
        <p:grpSp>
          <p:nvGrpSpPr>
            <p:cNvPr id="2" name="Group 1">
              <a:extLst>
                <a:ext uri="{FF2B5EF4-FFF2-40B4-BE49-F238E27FC236}">
                  <a16:creationId xmlns:a16="http://schemas.microsoft.com/office/drawing/2014/main" id="{5439F7C9-B9EC-293E-84F3-5313CC3149A3}"/>
                </a:ext>
              </a:extLst>
            </p:cNvPr>
            <p:cNvGrpSpPr>
              <a:grpSpLocks noChangeAspect="1"/>
            </p:cNvGrpSpPr>
            <p:nvPr/>
          </p:nvGrpSpPr>
          <p:grpSpPr>
            <a:xfrm>
              <a:off x="851026" y="2257205"/>
              <a:ext cx="3463747" cy="3717996"/>
              <a:chOff x="1121350" y="1858098"/>
              <a:chExt cx="3978767" cy="4270819"/>
            </a:xfrm>
          </p:grpSpPr>
          <p:sp>
            <p:nvSpPr>
              <p:cNvPr id="5" name="TextBox 4">
                <a:extLst>
                  <a:ext uri="{FF2B5EF4-FFF2-40B4-BE49-F238E27FC236}">
                    <a16:creationId xmlns:a16="http://schemas.microsoft.com/office/drawing/2014/main" id="{723B8D5C-91F4-DCA0-A4A4-25D7348363CA}"/>
                  </a:ext>
                </a:extLst>
              </p:cNvPr>
              <p:cNvSpPr txBox="1"/>
              <p:nvPr/>
            </p:nvSpPr>
            <p:spPr>
              <a:xfrm>
                <a:off x="3740831" y="2773460"/>
                <a:ext cx="1359286" cy="671724"/>
              </a:xfrm>
              <a:prstGeom prst="rect">
                <a:avLst/>
              </a:prstGeom>
              <a:noFill/>
            </p:spPr>
            <p:txBody>
              <a:bodyPr wrap="none" rtlCol="0" anchor="ctr">
                <a:spAutoFit/>
              </a:bodyPr>
              <a:lstStyle/>
              <a:p>
                <a:pPr algn="ctr"/>
                <a:r>
                  <a:rPr lang="en-GB" sz="1600" dirty="0"/>
                  <a:t>Kenya </a:t>
                </a:r>
              </a:p>
              <a:p>
                <a:pPr algn="ctr"/>
                <a:r>
                  <a:rPr lang="en-GB" sz="1600" dirty="0"/>
                  <a:t>77 (16%)</a:t>
                </a:r>
              </a:p>
            </p:txBody>
          </p:sp>
          <p:sp>
            <p:nvSpPr>
              <p:cNvPr id="8" name="TextBox 7">
                <a:extLst>
                  <a:ext uri="{FF2B5EF4-FFF2-40B4-BE49-F238E27FC236}">
                    <a16:creationId xmlns:a16="http://schemas.microsoft.com/office/drawing/2014/main" id="{D552544B-0F6D-5049-2C20-86A5EBED4710}"/>
                  </a:ext>
                </a:extLst>
              </p:cNvPr>
              <p:cNvSpPr txBox="1"/>
              <p:nvPr/>
            </p:nvSpPr>
            <p:spPr>
              <a:xfrm>
                <a:off x="1313379" y="1858098"/>
                <a:ext cx="1508436" cy="671724"/>
              </a:xfrm>
              <a:prstGeom prst="rect">
                <a:avLst/>
              </a:prstGeom>
              <a:solidFill>
                <a:srgbClr val="FFFFFF">
                  <a:alpha val="50196"/>
                </a:srgbClr>
              </a:solidFill>
            </p:spPr>
            <p:txBody>
              <a:bodyPr wrap="none" rtlCol="0" anchor="ctr">
                <a:spAutoFit/>
              </a:bodyPr>
              <a:lstStyle/>
              <a:p>
                <a:pPr algn="ctr"/>
                <a:r>
                  <a:rPr lang="en-GB" sz="1600" dirty="0"/>
                  <a:t>Uganda </a:t>
                </a:r>
              </a:p>
              <a:p>
                <a:pPr algn="ctr"/>
                <a:r>
                  <a:rPr lang="en-GB" sz="1600" dirty="0"/>
                  <a:t>200 (42%)</a:t>
                </a:r>
              </a:p>
            </p:txBody>
          </p:sp>
          <p:sp>
            <p:nvSpPr>
              <p:cNvPr id="9" name="TextBox 8">
                <a:extLst>
                  <a:ext uri="{FF2B5EF4-FFF2-40B4-BE49-F238E27FC236}">
                    <a16:creationId xmlns:a16="http://schemas.microsoft.com/office/drawing/2014/main" id="{3D017826-9DE8-8033-3994-9B8CF76A720E}"/>
                  </a:ext>
                </a:extLst>
              </p:cNvPr>
              <p:cNvSpPr txBox="1"/>
              <p:nvPr/>
            </p:nvSpPr>
            <p:spPr>
              <a:xfrm>
                <a:off x="1121350" y="3720292"/>
                <a:ext cx="1508435" cy="671724"/>
              </a:xfrm>
              <a:prstGeom prst="rect">
                <a:avLst/>
              </a:prstGeom>
              <a:solidFill>
                <a:srgbClr val="FFFFFF">
                  <a:alpha val="50196"/>
                </a:srgbClr>
              </a:solidFill>
            </p:spPr>
            <p:txBody>
              <a:bodyPr wrap="square" rtlCol="0" anchor="ctr">
                <a:spAutoFit/>
              </a:bodyPr>
              <a:lstStyle/>
              <a:p>
                <a:pPr algn="ctr"/>
                <a:r>
                  <a:rPr lang="en-GB" sz="1600" dirty="0"/>
                  <a:t>Zimbabwe </a:t>
                </a:r>
              </a:p>
              <a:p>
                <a:pPr algn="ctr"/>
                <a:r>
                  <a:rPr lang="en-GB" sz="1600" dirty="0"/>
                  <a:t>128 (27%)</a:t>
                </a:r>
              </a:p>
            </p:txBody>
          </p:sp>
          <p:sp>
            <p:nvSpPr>
              <p:cNvPr id="10" name="TextBox 9">
                <a:extLst>
                  <a:ext uri="{FF2B5EF4-FFF2-40B4-BE49-F238E27FC236}">
                    <a16:creationId xmlns:a16="http://schemas.microsoft.com/office/drawing/2014/main" id="{57F557B9-EEEC-22BC-46E4-AD4F767F1D8A}"/>
                  </a:ext>
                </a:extLst>
              </p:cNvPr>
              <p:cNvSpPr txBox="1"/>
              <p:nvPr/>
            </p:nvSpPr>
            <p:spPr>
              <a:xfrm>
                <a:off x="2871939" y="5457193"/>
                <a:ext cx="1816200" cy="671724"/>
              </a:xfrm>
              <a:prstGeom prst="rect">
                <a:avLst/>
              </a:prstGeom>
              <a:noFill/>
            </p:spPr>
            <p:txBody>
              <a:bodyPr wrap="square" rtlCol="0" anchor="ctr">
                <a:spAutoFit/>
              </a:bodyPr>
              <a:lstStyle/>
              <a:p>
                <a:pPr algn="ctr"/>
                <a:r>
                  <a:rPr lang="en-GB" sz="1600" dirty="0"/>
                  <a:t>South Africa </a:t>
                </a:r>
              </a:p>
              <a:p>
                <a:pPr algn="ctr"/>
                <a:r>
                  <a:rPr lang="en-GB" sz="1600" dirty="0"/>
                  <a:t>71 (15%)</a:t>
                </a:r>
              </a:p>
            </p:txBody>
          </p:sp>
        </p:grpSp>
      </p:grpSp>
      <p:sp>
        <p:nvSpPr>
          <p:cNvPr id="11" name="Content Placeholder 2">
            <a:extLst>
              <a:ext uri="{FF2B5EF4-FFF2-40B4-BE49-F238E27FC236}">
                <a16:creationId xmlns:a16="http://schemas.microsoft.com/office/drawing/2014/main" id="{3DB5A714-FAB7-325B-1412-03CEE0D4CACC}"/>
              </a:ext>
            </a:extLst>
          </p:cNvPr>
          <p:cNvSpPr txBox="1">
            <a:spLocks/>
          </p:cNvSpPr>
          <p:nvPr/>
        </p:nvSpPr>
        <p:spPr>
          <a:xfrm>
            <a:off x="4883499" y="2117471"/>
            <a:ext cx="6865593" cy="3979789"/>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sz="2000" dirty="0"/>
              <a:t>At baseline, % or median (range):</a:t>
            </a:r>
          </a:p>
          <a:p>
            <a:pPr marL="571500" lvl="1" indent="-342900"/>
            <a:r>
              <a:rPr lang="en-GB" sz="2000" b="1" dirty="0"/>
              <a:t>Age:</a:t>
            </a:r>
            <a:r>
              <a:rPr lang="en-GB" sz="2000" dirty="0"/>
              <a:t> 16.5 years (12.0, 19.99)</a:t>
            </a:r>
          </a:p>
          <a:p>
            <a:pPr marL="571500" lvl="1" indent="-342900"/>
            <a:r>
              <a:rPr lang="en-GB" sz="2000" b="1" dirty="0"/>
              <a:t>Sex: </a:t>
            </a:r>
            <a:r>
              <a:rPr lang="en-GB" sz="2000" dirty="0"/>
              <a:t>54% female</a:t>
            </a:r>
          </a:p>
          <a:p>
            <a:pPr marL="571500" lvl="1" indent="-342900"/>
            <a:r>
              <a:rPr lang="en-GB" sz="2000" b="1" dirty="0"/>
              <a:t>Mode of HIV acquisition: </a:t>
            </a:r>
            <a:r>
              <a:rPr lang="en-GB" sz="2000" dirty="0"/>
              <a:t>98% vertical</a:t>
            </a:r>
          </a:p>
          <a:p>
            <a:pPr marL="571500" lvl="1" indent="-342900"/>
            <a:r>
              <a:rPr lang="en-GB" sz="2000" b="1" dirty="0"/>
              <a:t>BMI: </a:t>
            </a:r>
            <a:r>
              <a:rPr lang="en-GB" sz="2000" dirty="0"/>
              <a:t>19.6 kg/m</a:t>
            </a:r>
            <a:r>
              <a:rPr lang="en-GB" sz="2000" baseline="30000" dirty="0"/>
              <a:t>2</a:t>
            </a:r>
            <a:r>
              <a:rPr lang="en-GB" sz="2000" dirty="0"/>
              <a:t> (14.2, 39.9)</a:t>
            </a:r>
          </a:p>
          <a:p>
            <a:pPr marL="571500" lvl="1" indent="-342900"/>
            <a:r>
              <a:rPr lang="en-GB" sz="2000" b="1" dirty="0"/>
              <a:t>Years on ART:</a:t>
            </a:r>
            <a:r>
              <a:rPr lang="en-GB" sz="2000" dirty="0"/>
              <a:t> 11.7 years (1.4, 18.9)</a:t>
            </a:r>
          </a:p>
          <a:p>
            <a:pPr marL="571500" lvl="1" indent="-342900"/>
            <a:r>
              <a:rPr lang="en-GB" sz="2000" b="1" dirty="0"/>
              <a:t>Previous ART: </a:t>
            </a:r>
            <a:r>
              <a:rPr lang="en-GB" sz="2000" dirty="0"/>
              <a:t>99.6% DTG, 83% NNRTI </a:t>
            </a:r>
            <a:endParaRPr lang="en-GB" sz="2000" strike="sngStrike" dirty="0">
              <a:highlight>
                <a:srgbClr val="00FFFF"/>
              </a:highlight>
            </a:endParaRPr>
          </a:p>
          <a:p>
            <a:pPr marL="571500" lvl="1" indent="-342900"/>
            <a:r>
              <a:rPr lang="en-GB" sz="2000" dirty="0"/>
              <a:t>40% chose </a:t>
            </a:r>
            <a:r>
              <a:rPr lang="en-GB" sz="2000" b="1" dirty="0"/>
              <a:t>optional CAB/RPV Oral Lead In </a:t>
            </a:r>
            <a:r>
              <a:rPr lang="en-GB" sz="2000" dirty="0"/>
              <a:t>(LAI arm only) </a:t>
            </a:r>
          </a:p>
          <a:p>
            <a:pPr marL="0" lvl="1" indent="0">
              <a:buNone/>
            </a:pPr>
            <a:r>
              <a:rPr lang="en-GB" sz="2000" dirty="0"/>
              <a:t>All characteristics were well balanced across arms</a:t>
            </a:r>
          </a:p>
          <a:p>
            <a:pPr marL="571500" indent="-324000">
              <a:buFont typeface="Arial" panose="020B0604020202020204" pitchFamily="34" charset="0"/>
              <a:buChar char="•"/>
            </a:pPr>
            <a:endParaRPr lang="en-GB" sz="2000" dirty="0"/>
          </a:p>
        </p:txBody>
      </p:sp>
    </p:spTree>
    <p:extLst>
      <p:ext uri="{BB962C8B-B14F-4D97-AF65-F5344CB8AC3E}">
        <p14:creationId xmlns:p14="http://schemas.microsoft.com/office/powerpoint/2010/main" val="4174213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825B2-6370-0C11-2C41-4DBDBF49FAD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A7F6117-379C-0D01-6C49-5D45B82E5743}"/>
              </a:ext>
            </a:extLst>
          </p:cNvPr>
          <p:cNvPicPr>
            <a:picLocks noChangeAspect="1"/>
          </p:cNvPicPr>
          <p:nvPr/>
        </p:nvPicPr>
        <p:blipFill>
          <a:blip r:embed="rId2"/>
          <a:stretch>
            <a:fillRect/>
          </a:stretch>
        </p:blipFill>
        <p:spPr>
          <a:xfrm>
            <a:off x="1371600" y="1706400"/>
            <a:ext cx="9446595" cy="4726800"/>
          </a:xfrm>
          <a:prstGeom prst="rect">
            <a:avLst/>
          </a:prstGeom>
        </p:spPr>
      </p:pic>
      <p:sp>
        <p:nvSpPr>
          <p:cNvPr id="3" name="Title 2">
            <a:extLst>
              <a:ext uri="{FF2B5EF4-FFF2-40B4-BE49-F238E27FC236}">
                <a16:creationId xmlns:a16="http://schemas.microsoft.com/office/drawing/2014/main" id="{A60D4645-07B5-81FD-CE26-2DFF5E03A4D7}"/>
              </a:ext>
            </a:extLst>
          </p:cNvPr>
          <p:cNvSpPr>
            <a:spLocks noGrp="1"/>
          </p:cNvSpPr>
          <p:nvPr>
            <p:ph type="title"/>
          </p:nvPr>
        </p:nvSpPr>
        <p:spPr>
          <a:xfrm>
            <a:off x="442913" y="441325"/>
            <a:ext cx="9226188" cy="780893"/>
          </a:xfrm>
        </p:spPr>
        <p:txBody>
          <a:bodyPr>
            <a:normAutofit/>
          </a:bodyPr>
          <a:lstStyle/>
          <a:p>
            <a:r>
              <a:rPr lang="en-GB" noProof="0" dirty="0"/>
              <a:t>Primary outcome: ITT results</a:t>
            </a:r>
            <a:endParaRPr lang="en-GB" dirty="0"/>
          </a:p>
        </p:txBody>
      </p:sp>
      <p:sp>
        <p:nvSpPr>
          <p:cNvPr id="20" name="TextBox 19">
            <a:extLst>
              <a:ext uri="{FF2B5EF4-FFF2-40B4-BE49-F238E27FC236}">
                <a16:creationId xmlns:a16="http://schemas.microsoft.com/office/drawing/2014/main" id="{625E8E40-96F0-84DF-9E99-B9CFA4DFAEB5}"/>
              </a:ext>
            </a:extLst>
          </p:cNvPr>
          <p:cNvSpPr txBox="1"/>
          <p:nvPr/>
        </p:nvSpPr>
        <p:spPr>
          <a:xfrm>
            <a:off x="7602680" y="3432282"/>
            <a:ext cx="3572670" cy="954107"/>
          </a:xfrm>
          <a:prstGeom prst="rect">
            <a:avLst/>
          </a:prstGeom>
          <a:solidFill>
            <a:schemeClr val="bg1"/>
          </a:solidFill>
        </p:spPr>
        <p:txBody>
          <a:bodyPr wrap="square">
            <a:spAutoFit/>
          </a:bodyPr>
          <a:lstStyle/>
          <a:p>
            <a:pPr algn="ctr">
              <a:lnSpc>
                <a:spcPct val="100000"/>
              </a:lnSpc>
              <a:spcBef>
                <a:spcPts val="600"/>
              </a:spcBef>
            </a:pPr>
            <a:r>
              <a:rPr lang="en-GB" sz="2800" b="1" dirty="0">
                <a:solidFill>
                  <a:srgbClr val="C00000"/>
                </a:solidFill>
              </a:rPr>
              <a:t>LAI </a:t>
            </a:r>
            <a:r>
              <a:rPr lang="en-GB" sz="2800" b="1" u="sng" dirty="0">
                <a:solidFill>
                  <a:srgbClr val="C00000"/>
                </a:solidFill>
              </a:rPr>
              <a:t>non-inferior</a:t>
            </a:r>
            <a:r>
              <a:rPr lang="en-GB" sz="2800" b="1" dirty="0">
                <a:solidFill>
                  <a:srgbClr val="C00000"/>
                </a:solidFill>
              </a:rPr>
              <a:t> to control</a:t>
            </a:r>
          </a:p>
        </p:txBody>
      </p:sp>
      <p:sp>
        <p:nvSpPr>
          <p:cNvPr id="24" name="TextBox 23">
            <a:extLst>
              <a:ext uri="{FF2B5EF4-FFF2-40B4-BE49-F238E27FC236}">
                <a16:creationId xmlns:a16="http://schemas.microsoft.com/office/drawing/2014/main" id="{27C78539-E95D-8E6E-8058-1F1D5264EB9D}"/>
              </a:ext>
            </a:extLst>
          </p:cNvPr>
          <p:cNvSpPr txBox="1"/>
          <p:nvPr/>
        </p:nvSpPr>
        <p:spPr>
          <a:xfrm>
            <a:off x="190123" y="2581288"/>
            <a:ext cx="2037030" cy="400110"/>
          </a:xfrm>
          <a:prstGeom prst="rect">
            <a:avLst/>
          </a:prstGeom>
          <a:noFill/>
        </p:spPr>
        <p:txBody>
          <a:bodyPr wrap="square" rtlCol="0">
            <a:spAutoFit/>
          </a:bodyPr>
          <a:lstStyle/>
          <a:p>
            <a:r>
              <a:rPr lang="en-GB" sz="2000" dirty="0">
                <a:solidFill>
                  <a:srgbClr val="C47000"/>
                </a:solidFill>
              </a:rPr>
              <a:t>Testing for NI:</a:t>
            </a:r>
          </a:p>
        </p:txBody>
      </p:sp>
      <p:sp>
        <p:nvSpPr>
          <p:cNvPr id="2" name="Content Placeholder 2">
            <a:extLst>
              <a:ext uri="{FF2B5EF4-FFF2-40B4-BE49-F238E27FC236}">
                <a16:creationId xmlns:a16="http://schemas.microsoft.com/office/drawing/2014/main" id="{2659BCCA-6A49-A929-3F3A-3634F8ECC9DD}"/>
              </a:ext>
            </a:extLst>
          </p:cNvPr>
          <p:cNvSpPr>
            <a:spLocks noGrp="1"/>
          </p:cNvSpPr>
          <p:nvPr>
            <p:ph sz="quarter" idx="13"/>
          </p:nvPr>
        </p:nvSpPr>
        <p:spPr>
          <a:xfrm>
            <a:off x="431007" y="1374966"/>
            <a:ext cx="11306179" cy="408489"/>
          </a:xfrm>
        </p:spPr>
        <p:txBody>
          <a:bodyPr>
            <a:normAutofit/>
          </a:bodyPr>
          <a:lstStyle/>
          <a:p>
            <a:r>
              <a:rPr lang="en-GB" sz="2000" dirty="0"/>
              <a:t>2 (0.9%) </a:t>
            </a:r>
            <a:r>
              <a:rPr lang="en-GB" sz="2000" b="1" dirty="0">
                <a:solidFill>
                  <a:schemeClr val="accent4"/>
                </a:solidFill>
              </a:rPr>
              <a:t>LAI </a:t>
            </a:r>
            <a:r>
              <a:rPr lang="en-GB" sz="2000" dirty="0"/>
              <a:t>vs. 15 (6.4%) </a:t>
            </a:r>
            <a:r>
              <a:rPr lang="en-GB" sz="2000" b="1" dirty="0">
                <a:solidFill>
                  <a:schemeClr val="accent2"/>
                </a:solidFill>
              </a:rPr>
              <a:t>control </a:t>
            </a:r>
            <a:r>
              <a:rPr lang="en-GB" sz="2000" dirty="0"/>
              <a:t>had confirmed viral rebound</a:t>
            </a:r>
          </a:p>
        </p:txBody>
      </p:sp>
    </p:spTree>
    <p:extLst>
      <p:ext uri="{BB962C8B-B14F-4D97-AF65-F5344CB8AC3E}">
        <p14:creationId xmlns:p14="http://schemas.microsoft.com/office/powerpoint/2010/main" val="688757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BFDC0-6D11-05EF-0222-D67B687F5B1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3826B80-08E4-F617-FBFA-13AFEFCF95A5}"/>
              </a:ext>
            </a:extLst>
          </p:cNvPr>
          <p:cNvPicPr>
            <a:picLocks noChangeAspect="1"/>
          </p:cNvPicPr>
          <p:nvPr/>
        </p:nvPicPr>
        <p:blipFill>
          <a:blip r:embed="rId2"/>
          <a:stretch>
            <a:fillRect/>
          </a:stretch>
        </p:blipFill>
        <p:spPr>
          <a:xfrm>
            <a:off x="1371600" y="1706400"/>
            <a:ext cx="9446595" cy="4726800"/>
          </a:xfrm>
          <a:prstGeom prst="rect">
            <a:avLst/>
          </a:prstGeom>
        </p:spPr>
      </p:pic>
      <p:sp>
        <p:nvSpPr>
          <p:cNvPr id="3" name="Title 2">
            <a:extLst>
              <a:ext uri="{FF2B5EF4-FFF2-40B4-BE49-F238E27FC236}">
                <a16:creationId xmlns:a16="http://schemas.microsoft.com/office/drawing/2014/main" id="{170508CB-3BF5-E027-CA54-A1A7BAE53E48}"/>
              </a:ext>
            </a:extLst>
          </p:cNvPr>
          <p:cNvSpPr>
            <a:spLocks noGrp="1"/>
          </p:cNvSpPr>
          <p:nvPr>
            <p:ph type="title"/>
          </p:nvPr>
        </p:nvSpPr>
        <p:spPr>
          <a:xfrm>
            <a:off x="442913" y="441325"/>
            <a:ext cx="9226188" cy="780893"/>
          </a:xfrm>
        </p:spPr>
        <p:txBody>
          <a:bodyPr>
            <a:normAutofit/>
          </a:bodyPr>
          <a:lstStyle/>
          <a:p>
            <a:r>
              <a:rPr lang="en-GB" noProof="0" dirty="0"/>
              <a:t>Primary outcome: ITT results</a:t>
            </a:r>
            <a:endParaRPr lang="en-GB" dirty="0"/>
          </a:p>
        </p:txBody>
      </p:sp>
      <p:sp>
        <p:nvSpPr>
          <p:cNvPr id="17" name="Content Placeholder 2">
            <a:extLst>
              <a:ext uri="{FF2B5EF4-FFF2-40B4-BE49-F238E27FC236}">
                <a16:creationId xmlns:a16="http://schemas.microsoft.com/office/drawing/2014/main" id="{AC921BFC-BCD2-EA5B-360E-8CA0B24FB0E1}"/>
              </a:ext>
            </a:extLst>
          </p:cNvPr>
          <p:cNvSpPr>
            <a:spLocks noGrp="1"/>
          </p:cNvSpPr>
          <p:nvPr>
            <p:ph sz="quarter" idx="13"/>
          </p:nvPr>
        </p:nvSpPr>
        <p:spPr>
          <a:xfrm>
            <a:off x="431007" y="1374966"/>
            <a:ext cx="11306179" cy="408489"/>
          </a:xfrm>
        </p:spPr>
        <p:txBody>
          <a:bodyPr>
            <a:normAutofit/>
          </a:bodyPr>
          <a:lstStyle/>
          <a:p>
            <a:r>
              <a:rPr lang="en-GB" sz="2000" dirty="0"/>
              <a:t>2 (0.9%) </a:t>
            </a:r>
            <a:r>
              <a:rPr lang="en-GB" sz="2000" b="1" dirty="0">
                <a:solidFill>
                  <a:schemeClr val="accent4"/>
                </a:solidFill>
              </a:rPr>
              <a:t>LAI </a:t>
            </a:r>
            <a:r>
              <a:rPr lang="en-GB" sz="2000" dirty="0"/>
              <a:t>vs. 15 (6.4%) </a:t>
            </a:r>
            <a:r>
              <a:rPr lang="en-GB" sz="2000" b="1" dirty="0">
                <a:solidFill>
                  <a:schemeClr val="accent2"/>
                </a:solidFill>
              </a:rPr>
              <a:t>control </a:t>
            </a:r>
            <a:r>
              <a:rPr lang="en-GB" sz="2000" dirty="0"/>
              <a:t>had confirmed viral rebound</a:t>
            </a:r>
          </a:p>
        </p:txBody>
      </p:sp>
      <p:sp>
        <p:nvSpPr>
          <p:cNvPr id="6" name="TextBox 5">
            <a:extLst>
              <a:ext uri="{FF2B5EF4-FFF2-40B4-BE49-F238E27FC236}">
                <a16:creationId xmlns:a16="http://schemas.microsoft.com/office/drawing/2014/main" id="{B174E8AA-66CE-AD8D-0586-603EE56F262D}"/>
              </a:ext>
            </a:extLst>
          </p:cNvPr>
          <p:cNvSpPr txBox="1"/>
          <p:nvPr/>
        </p:nvSpPr>
        <p:spPr>
          <a:xfrm>
            <a:off x="190123" y="3757506"/>
            <a:ext cx="2037030" cy="707886"/>
          </a:xfrm>
          <a:prstGeom prst="rect">
            <a:avLst/>
          </a:prstGeom>
          <a:noFill/>
        </p:spPr>
        <p:txBody>
          <a:bodyPr wrap="square" rtlCol="0">
            <a:spAutoFit/>
          </a:bodyPr>
          <a:lstStyle/>
          <a:p>
            <a:r>
              <a:rPr lang="en-GB" sz="2000" dirty="0">
                <a:solidFill>
                  <a:srgbClr val="C47000"/>
                </a:solidFill>
              </a:rPr>
              <a:t>Testing for superiority:</a:t>
            </a:r>
          </a:p>
        </p:txBody>
      </p:sp>
      <p:sp>
        <p:nvSpPr>
          <p:cNvPr id="20" name="TextBox 19">
            <a:extLst>
              <a:ext uri="{FF2B5EF4-FFF2-40B4-BE49-F238E27FC236}">
                <a16:creationId xmlns:a16="http://schemas.microsoft.com/office/drawing/2014/main" id="{19D97632-62CB-C931-6BD1-4B0AFC140327}"/>
              </a:ext>
            </a:extLst>
          </p:cNvPr>
          <p:cNvSpPr txBox="1"/>
          <p:nvPr/>
        </p:nvSpPr>
        <p:spPr>
          <a:xfrm>
            <a:off x="7602680" y="3241782"/>
            <a:ext cx="3572670" cy="1384995"/>
          </a:xfrm>
          <a:prstGeom prst="rect">
            <a:avLst/>
          </a:prstGeom>
          <a:solidFill>
            <a:schemeClr val="bg1"/>
          </a:solidFill>
        </p:spPr>
        <p:txBody>
          <a:bodyPr wrap="square">
            <a:spAutoFit/>
          </a:bodyPr>
          <a:lstStyle/>
          <a:p>
            <a:pPr algn="ctr">
              <a:lnSpc>
                <a:spcPct val="100000"/>
              </a:lnSpc>
              <a:spcBef>
                <a:spcPts val="600"/>
              </a:spcBef>
            </a:pPr>
            <a:r>
              <a:rPr lang="en-GB" sz="2800" b="1" dirty="0">
                <a:solidFill>
                  <a:srgbClr val="C00000"/>
                </a:solidFill>
              </a:rPr>
              <a:t>LAI </a:t>
            </a:r>
            <a:r>
              <a:rPr lang="en-GB" sz="2800" b="1" u="sng" dirty="0">
                <a:solidFill>
                  <a:srgbClr val="C00000"/>
                </a:solidFill>
              </a:rPr>
              <a:t>superior</a:t>
            </a:r>
            <a:r>
              <a:rPr lang="en-GB" sz="2800" b="1" dirty="0">
                <a:solidFill>
                  <a:srgbClr val="C00000"/>
                </a:solidFill>
              </a:rPr>
              <a:t> to control (p=0.001)</a:t>
            </a:r>
          </a:p>
        </p:txBody>
      </p:sp>
      <p:sp>
        <p:nvSpPr>
          <p:cNvPr id="2" name="TextBox 1">
            <a:extLst>
              <a:ext uri="{FF2B5EF4-FFF2-40B4-BE49-F238E27FC236}">
                <a16:creationId xmlns:a16="http://schemas.microsoft.com/office/drawing/2014/main" id="{3200561B-1EA8-18BB-208E-8FDC56EC037B}"/>
              </a:ext>
            </a:extLst>
          </p:cNvPr>
          <p:cNvSpPr txBox="1"/>
          <p:nvPr/>
        </p:nvSpPr>
        <p:spPr>
          <a:xfrm>
            <a:off x="190123" y="2581288"/>
            <a:ext cx="2037030" cy="400110"/>
          </a:xfrm>
          <a:prstGeom prst="rect">
            <a:avLst/>
          </a:prstGeom>
          <a:noFill/>
        </p:spPr>
        <p:txBody>
          <a:bodyPr wrap="square" rtlCol="0">
            <a:spAutoFit/>
          </a:bodyPr>
          <a:lstStyle/>
          <a:p>
            <a:r>
              <a:rPr lang="en-GB" sz="2000" dirty="0">
                <a:solidFill>
                  <a:schemeClr val="bg1">
                    <a:lumMod val="50000"/>
                  </a:schemeClr>
                </a:solidFill>
              </a:rPr>
              <a:t>Testing for NI:</a:t>
            </a:r>
          </a:p>
        </p:txBody>
      </p:sp>
    </p:spTree>
    <p:extLst>
      <p:ext uri="{BB962C8B-B14F-4D97-AF65-F5344CB8AC3E}">
        <p14:creationId xmlns:p14="http://schemas.microsoft.com/office/powerpoint/2010/main" val="3979557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251A57-4F2F-D3C4-A631-E1F394C26E2C}"/>
              </a:ext>
            </a:extLst>
          </p:cNvPr>
          <p:cNvPicPr>
            <a:picLocks noChangeAspect="1"/>
          </p:cNvPicPr>
          <p:nvPr/>
        </p:nvPicPr>
        <p:blipFill>
          <a:blip r:embed="rId2"/>
          <a:srcRect b="4753"/>
          <a:stretch>
            <a:fillRect/>
          </a:stretch>
        </p:blipFill>
        <p:spPr>
          <a:xfrm>
            <a:off x="708176" y="3198609"/>
            <a:ext cx="5184035" cy="3176791"/>
          </a:xfrm>
          <a:prstGeom prst="rect">
            <a:avLst/>
          </a:prstGeom>
        </p:spPr>
      </p:pic>
      <p:pic>
        <p:nvPicPr>
          <p:cNvPr id="8" name="Picture 7">
            <a:extLst>
              <a:ext uri="{FF2B5EF4-FFF2-40B4-BE49-F238E27FC236}">
                <a16:creationId xmlns:a16="http://schemas.microsoft.com/office/drawing/2014/main" id="{F97E92E6-55C8-A944-0970-4599E9316651}"/>
              </a:ext>
            </a:extLst>
          </p:cNvPr>
          <p:cNvPicPr>
            <a:picLocks noChangeAspect="1"/>
          </p:cNvPicPr>
          <p:nvPr/>
        </p:nvPicPr>
        <p:blipFill>
          <a:blip r:embed="rId3"/>
          <a:stretch>
            <a:fillRect/>
          </a:stretch>
        </p:blipFill>
        <p:spPr>
          <a:xfrm>
            <a:off x="6299791" y="6486167"/>
            <a:ext cx="5495925" cy="272714"/>
          </a:xfrm>
          <a:prstGeom prst="rect">
            <a:avLst/>
          </a:prstGeom>
        </p:spPr>
      </p:pic>
      <p:sp>
        <p:nvSpPr>
          <p:cNvPr id="13" name="Content Placeholder 2">
            <a:extLst>
              <a:ext uri="{FF2B5EF4-FFF2-40B4-BE49-F238E27FC236}">
                <a16:creationId xmlns:a16="http://schemas.microsoft.com/office/drawing/2014/main" id="{FF8D0E96-279C-AC48-7058-EA81705C84DD}"/>
              </a:ext>
            </a:extLst>
          </p:cNvPr>
          <p:cNvSpPr>
            <a:spLocks noGrp="1"/>
          </p:cNvSpPr>
          <p:nvPr>
            <p:ph sz="quarter" idx="13"/>
          </p:nvPr>
        </p:nvSpPr>
        <p:spPr>
          <a:xfrm>
            <a:off x="708176" y="1110934"/>
            <a:ext cx="5954794" cy="2381566"/>
          </a:xfrm>
        </p:spPr>
        <p:txBody>
          <a:bodyPr>
            <a:normAutofit fontScale="25000" lnSpcReduction="20000"/>
          </a:bodyPr>
          <a:lstStyle/>
          <a:p>
            <a:pPr>
              <a:spcBef>
                <a:spcPts val="500"/>
              </a:spcBef>
            </a:pPr>
            <a:r>
              <a:rPr lang="en-GB" sz="5600" dirty="0"/>
              <a:t>ART history: EFV-based regimen, TLD.</a:t>
            </a:r>
          </a:p>
          <a:p>
            <a:pPr>
              <a:spcBef>
                <a:spcPts val="500"/>
              </a:spcBef>
            </a:pPr>
            <a:r>
              <a:rPr lang="en-GB" sz="5600" dirty="0"/>
              <a:t>Confirmed HIV-1 RNA ≥200 copies/mL on LAI at week 24, returned to TLD. Resistance at time of viral rebound:</a:t>
            </a:r>
          </a:p>
          <a:p>
            <a:pPr marL="285750" indent="-285750">
              <a:spcBef>
                <a:spcPts val="500"/>
              </a:spcBef>
              <a:buFont typeface="Arial" panose="020B0604020202020204" pitchFamily="34" charset="0"/>
              <a:buChar char="•"/>
            </a:pPr>
            <a:r>
              <a:rPr lang="en-GB" sz="4800" b="1" i="1" dirty="0">
                <a:solidFill>
                  <a:schemeClr val="tx1">
                    <a:lumMod val="85000"/>
                    <a:lumOff val="15000"/>
                  </a:schemeClr>
                </a:solidFill>
              </a:rPr>
              <a:t>INSTI</a:t>
            </a:r>
            <a:r>
              <a:rPr lang="en-GB" sz="4800" b="1" dirty="0">
                <a:solidFill>
                  <a:schemeClr val="tx1">
                    <a:lumMod val="85000"/>
                    <a:lumOff val="15000"/>
                  </a:schemeClr>
                </a:solidFill>
              </a:rPr>
              <a:t> mutations</a:t>
            </a:r>
            <a:r>
              <a:rPr lang="en-GB" sz="4800" dirty="0">
                <a:solidFill>
                  <a:schemeClr val="tx1">
                    <a:lumMod val="85000"/>
                    <a:lumOff val="15000"/>
                  </a:schemeClr>
                </a:solidFill>
              </a:rPr>
              <a:t>: G140GA, Q148R. </a:t>
            </a:r>
          </a:p>
          <a:p>
            <a:pPr lvl="1" indent="0">
              <a:buNone/>
            </a:pPr>
            <a:r>
              <a:rPr lang="en-GB" sz="4800" b="1" dirty="0">
                <a:solidFill>
                  <a:schemeClr val="tx1">
                    <a:lumMod val="85000"/>
                    <a:lumOff val="15000"/>
                  </a:schemeClr>
                </a:solidFill>
              </a:rPr>
              <a:t>High-level</a:t>
            </a:r>
            <a:r>
              <a:rPr lang="en-GB" sz="4800" dirty="0">
                <a:solidFill>
                  <a:schemeClr val="tx1">
                    <a:lumMod val="85000"/>
                    <a:lumOff val="15000"/>
                  </a:schemeClr>
                </a:solidFill>
              </a:rPr>
              <a:t>: CAB, EVG, RAL; Intermediate: DTG, BIC</a:t>
            </a:r>
          </a:p>
          <a:p>
            <a:pPr marL="285750" indent="-285750">
              <a:spcBef>
                <a:spcPts val="500"/>
              </a:spcBef>
              <a:buFont typeface="Arial" panose="020B0604020202020204" pitchFamily="34" charset="0"/>
              <a:buChar char="•"/>
            </a:pPr>
            <a:r>
              <a:rPr lang="en-GB" sz="4800" b="1" i="1" dirty="0">
                <a:solidFill>
                  <a:schemeClr val="tx1">
                    <a:lumMod val="85000"/>
                    <a:lumOff val="15000"/>
                  </a:schemeClr>
                </a:solidFill>
              </a:rPr>
              <a:t>NNRTI</a:t>
            </a:r>
            <a:r>
              <a:rPr lang="en-GB" sz="4800" b="1" dirty="0">
                <a:solidFill>
                  <a:schemeClr val="tx1">
                    <a:lumMod val="85000"/>
                    <a:lumOff val="15000"/>
                  </a:schemeClr>
                </a:solidFill>
              </a:rPr>
              <a:t> mutations</a:t>
            </a:r>
            <a:r>
              <a:rPr lang="en-GB" sz="4800" dirty="0">
                <a:solidFill>
                  <a:schemeClr val="tx1">
                    <a:lumMod val="85000"/>
                    <a:lumOff val="15000"/>
                  </a:schemeClr>
                </a:solidFill>
              </a:rPr>
              <a:t>: K101E, Y181C. </a:t>
            </a:r>
          </a:p>
          <a:p>
            <a:pPr lvl="1" indent="0">
              <a:buNone/>
            </a:pPr>
            <a:r>
              <a:rPr lang="en-GB" sz="4800" b="1" dirty="0">
                <a:solidFill>
                  <a:schemeClr val="tx1">
                    <a:lumMod val="85000"/>
                    <a:lumOff val="15000"/>
                  </a:schemeClr>
                </a:solidFill>
              </a:rPr>
              <a:t>High-level</a:t>
            </a:r>
            <a:r>
              <a:rPr lang="en-GB" sz="4800" dirty="0">
                <a:solidFill>
                  <a:schemeClr val="tx1">
                    <a:lumMod val="85000"/>
                    <a:lumOff val="15000"/>
                  </a:schemeClr>
                </a:solidFill>
              </a:rPr>
              <a:t>: NVP, RPV; Intermediate: EFV, ETR</a:t>
            </a:r>
          </a:p>
          <a:p>
            <a:pPr marL="285750" indent="-285750">
              <a:spcBef>
                <a:spcPts val="500"/>
              </a:spcBef>
              <a:buFont typeface="Arial" panose="020B0604020202020204" pitchFamily="34" charset="0"/>
              <a:buChar char="•"/>
            </a:pPr>
            <a:r>
              <a:rPr lang="en-GB" sz="4800" i="1" dirty="0">
                <a:solidFill>
                  <a:schemeClr val="tx1">
                    <a:lumMod val="85000"/>
                    <a:lumOff val="15000"/>
                  </a:schemeClr>
                </a:solidFill>
              </a:rPr>
              <a:t>PI</a:t>
            </a:r>
            <a:r>
              <a:rPr lang="en-GB" sz="4800" dirty="0">
                <a:solidFill>
                  <a:schemeClr val="tx1">
                    <a:lumMod val="85000"/>
                    <a:lumOff val="15000"/>
                  </a:schemeClr>
                </a:solidFill>
              </a:rPr>
              <a:t> mutations: None</a:t>
            </a:r>
          </a:p>
          <a:p>
            <a:pPr>
              <a:spcBef>
                <a:spcPts val="500"/>
              </a:spcBef>
            </a:pPr>
            <a:r>
              <a:rPr lang="en-GB" sz="5600" dirty="0"/>
              <a:t>Switched to </a:t>
            </a:r>
            <a:r>
              <a:rPr lang="en-GB" sz="5600" dirty="0" err="1"/>
              <a:t>DRVr</a:t>
            </a:r>
            <a:r>
              <a:rPr lang="en-GB" sz="5600" dirty="0"/>
              <a:t>/TDF/3TC at week 44</a:t>
            </a:r>
            <a:endParaRPr lang="en-GB" sz="5600" dirty="0">
              <a:solidFill>
                <a:schemeClr val="tx1">
                  <a:lumMod val="85000"/>
                  <a:lumOff val="15000"/>
                </a:schemeClr>
              </a:solidFill>
            </a:endParaRPr>
          </a:p>
          <a:p>
            <a:pPr>
              <a:spcBef>
                <a:spcPts val="300"/>
              </a:spcBef>
            </a:pPr>
            <a:endParaRPr lang="en-GB" sz="1200" dirty="0"/>
          </a:p>
        </p:txBody>
      </p:sp>
      <p:sp>
        <p:nvSpPr>
          <p:cNvPr id="14" name="Title 2">
            <a:extLst>
              <a:ext uri="{FF2B5EF4-FFF2-40B4-BE49-F238E27FC236}">
                <a16:creationId xmlns:a16="http://schemas.microsoft.com/office/drawing/2014/main" id="{FB46B007-67EA-C4F4-C243-CDC40515DCE4}"/>
              </a:ext>
            </a:extLst>
          </p:cNvPr>
          <p:cNvSpPr txBox="1">
            <a:spLocks/>
          </p:cNvSpPr>
          <p:nvPr/>
        </p:nvSpPr>
        <p:spPr>
          <a:xfrm>
            <a:off x="177648" y="1216930"/>
            <a:ext cx="530529" cy="316072"/>
          </a:xfrm>
          <a:prstGeom prst="rect">
            <a:avLst/>
          </a:prstGeom>
          <a:noFill/>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GB" sz="2000" dirty="0">
                <a:latin typeface="+mn-lt"/>
              </a:rPr>
              <a:t>#1</a:t>
            </a:r>
          </a:p>
        </p:txBody>
      </p:sp>
      <p:sp>
        <p:nvSpPr>
          <p:cNvPr id="15" name="Title 2">
            <a:extLst>
              <a:ext uri="{FF2B5EF4-FFF2-40B4-BE49-F238E27FC236}">
                <a16:creationId xmlns:a16="http://schemas.microsoft.com/office/drawing/2014/main" id="{C531442C-7A9C-EDAC-D4BF-1B1D9E6C62F9}"/>
              </a:ext>
            </a:extLst>
          </p:cNvPr>
          <p:cNvSpPr txBox="1">
            <a:spLocks/>
          </p:cNvSpPr>
          <p:nvPr/>
        </p:nvSpPr>
        <p:spPr>
          <a:xfrm>
            <a:off x="6941246" y="1216930"/>
            <a:ext cx="530529" cy="316072"/>
          </a:xfrm>
          <a:prstGeom prst="rect">
            <a:avLst/>
          </a:prstGeom>
          <a:noFill/>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GB" sz="2000" dirty="0">
                <a:latin typeface="+mn-lt"/>
              </a:rPr>
              <a:t>#2</a:t>
            </a:r>
          </a:p>
        </p:txBody>
      </p:sp>
      <p:pic>
        <p:nvPicPr>
          <p:cNvPr id="16" name="Picture 15">
            <a:extLst>
              <a:ext uri="{FF2B5EF4-FFF2-40B4-BE49-F238E27FC236}">
                <a16:creationId xmlns:a16="http://schemas.microsoft.com/office/drawing/2014/main" id="{E85C9596-4EC3-BE73-A640-4E0D07CCF7DE}"/>
              </a:ext>
            </a:extLst>
          </p:cNvPr>
          <p:cNvPicPr>
            <a:picLocks noChangeAspect="1"/>
          </p:cNvPicPr>
          <p:nvPr/>
        </p:nvPicPr>
        <p:blipFill>
          <a:blip r:embed="rId4"/>
          <a:stretch>
            <a:fillRect/>
          </a:stretch>
        </p:blipFill>
        <p:spPr>
          <a:xfrm>
            <a:off x="6839769" y="3160508"/>
            <a:ext cx="5184036" cy="3335331"/>
          </a:xfrm>
          <a:prstGeom prst="rect">
            <a:avLst/>
          </a:prstGeom>
        </p:spPr>
      </p:pic>
      <p:sp>
        <p:nvSpPr>
          <p:cNvPr id="18" name="Rectangle 17">
            <a:extLst>
              <a:ext uri="{FF2B5EF4-FFF2-40B4-BE49-F238E27FC236}">
                <a16:creationId xmlns:a16="http://schemas.microsoft.com/office/drawing/2014/main" id="{28063310-FF7C-C007-804B-A9D109FEBBAB}"/>
              </a:ext>
            </a:extLst>
          </p:cNvPr>
          <p:cNvSpPr/>
          <p:nvPr/>
        </p:nvSpPr>
        <p:spPr>
          <a:xfrm>
            <a:off x="9669101" y="211015"/>
            <a:ext cx="2354704" cy="1316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Content Placeholder 2">
            <a:extLst>
              <a:ext uri="{FF2B5EF4-FFF2-40B4-BE49-F238E27FC236}">
                <a16:creationId xmlns:a16="http://schemas.microsoft.com/office/drawing/2014/main" id="{4139DAAD-D99B-60F8-F812-C0F017315E4D}"/>
              </a:ext>
            </a:extLst>
          </p:cNvPr>
          <p:cNvSpPr txBox="1">
            <a:spLocks/>
          </p:cNvSpPr>
          <p:nvPr/>
        </p:nvSpPr>
        <p:spPr>
          <a:xfrm>
            <a:off x="7494167" y="1149034"/>
            <a:ext cx="4352839" cy="1657666"/>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300"/>
              </a:spcBef>
            </a:pPr>
            <a:r>
              <a:rPr lang="en-GB" dirty="0"/>
              <a:t>Participant only received LAI at week 4, and stopped due to an AE.</a:t>
            </a:r>
          </a:p>
          <a:p>
            <a:pPr>
              <a:spcBef>
                <a:spcPts val="300"/>
              </a:spcBef>
            </a:pPr>
            <a:r>
              <a:rPr lang="en-GB" dirty="0"/>
              <a:t>Confirmed viral rebound 40 weeks later, on TLD.</a:t>
            </a:r>
          </a:p>
          <a:p>
            <a:pPr>
              <a:spcBef>
                <a:spcPts val="300"/>
              </a:spcBef>
            </a:pPr>
            <a:r>
              <a:rPr lang="en-GB" dirty="0"/>
              <a:t>No major resistance at time of viral rebound</a:t>
            </a:r>
          </a:p>
          <a:p>
            <a:pPr>
              <a:spcBef>
                <a:spcPts val="300"/>
              </a:spcBef>
            </a:pPr>
            <a:endParaRPr lang="en-GB" dirty="0"/>
          </a:p>
        </p:txBody>
      </p:sp>
      <p:cxnSp>
        <p:nvCxnSpPr>
          <p:cNvPr id="5" name="Straight Connector 4">
            <a:extLst>
              <a:ext uri="{FF2B5EF4-FFF2-40B4-BE49-F238E27FC236}">
                <a16:creationId xmlns:a16="http://schemas.microsoft.com/office/drawing/2014/main" id="{A9E5507C-2B85-B8A9-7492-474DEA2FD7B7}"/>
              </a:ext>
            </a:extLst>
          </p:cNvPr>
          <p:cNvCxnSpPr>
            <a:cxnSpLocks/>
          </p:cNvCxnSpPr>
          <p:nvPr/>
        </p:nvCxnSpPr>
        <p:spPr>
          <a:xfrm>
            <a:off x="6711781" y="1322186"/>
            <a:ext cx="0" cy="4806025"/>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2" name="Title 2">
            <a:extLst>
              <a:ext uri="{FF2B5EF4-FFF2-40B4-BE49-F238E27FC236}">
                <a16:creationId xmlns:a16="http://schemas.microsoft.com/office/drawing/2014/main" id="{90366235-5830-0FFD-441B-D096EB2C6866}"/>
              </a:ext>
            </a:extLst>
          </p:cNvPr>
          <p:cNvSpPr txBox="1">
            <a:spLocks/>
          </p:cNvSpPr>
          <p:nvPr/>
        </p:nvSpPr>
        <p:spPr>
          <a:xfrm>
            <a:off x="442912" y="165948"/>
            <a:ext cx="11253367" cy="780893"/>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GB" dirty="0"/>
              <a:t>Confirmed viral rebound- LAI arm </a:t>
            </a:r>
          </a:p>
        </p:txBody>
      </p:sp>
    </p:spTree>
    <p:extLst>
      <p:ext uri="{BB962C8B-B14F-4D97-AF65-F5344CB8AC3E}">
        <p14:creationId xmlns:p14="http://schemas.microsoft.com/office/powerpoint/2010/main" val="324833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69C22-E403-28E8-5CD4-73781E8924E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9432A13-9FDB-A5BF-5ED5-75C628DDC697}"/>
              </a:ext>
            </a:extLst>
          </p:cNvPr>
          <p:cNvPicPr>
            <a:picLocks noChangeAspect="1"/>
          </p:cNvPicPr>
          <p:nvPr/>
        </p:nvPicPr>
        <p:blipFill>
          <a:blip r:embed="rId3"/>
          <a:srcRect b="3722"/>
          <a:stretch>
            <a:fillRect/>
          </a:stretch>
        </p:blipFill>
        <p:spPr>
          <a:xfrm>
            <a:off x="1611862" y="1883872"/>
            <a:ext cx="9179819" cy="4422362"/>
          </a:xfrm>
          <a:prstGeom prst="rect">
            <a:avLst/>
          </a:prstGeom>
        </p:spPr>
      </p:pic>
      <p:sp>
        <p:nvSpPr>
          <p:cNvPr id="3" name="Title 2">
            <a:extLst>
              <a:ext uri="{FF2B5EF4-FFF2-40B4-BE49-F238E27FC236}">
                <a16:creationId xmlns:a16="http://schemas.microsoft.com/office/drawing/2014/main" id="{5D2533C5-5908-A137-CEE0-2BF03CA8710B}"/>
              </a:ext>
            </a:extLst>
          </p:cNvPr>
          <p:cNvSpPr>
            <a:spLocks noGrp="1"/>
          </p:cNvSpPr>
          <p:nvPr>
            <p:ph type="title"/>
          </p:nvPr>
        </p:nvSpPr>
        <p:spPr>
          <a:xfrm>
            <a:off x="431008" y="274343"/>
            <a:ext cx="9226188" cy="780893"/>
          </a:xfrm>
        </p:spPr>
        <p:txBody>
          <a:bodyPr>
            <a:normAutofit fontScale="90000"/>
          </a:bodyPr>
          <a:lstStyle/>
          <a:p>
            <a:r>
              <a:rPr lang="en-GB" noProof="0" dirty="0"/>
              <a:t>Primary outcome: </a:t>
            </a:r>
            <a:r>
              <a:rPr lang="en-GB" dirty="0"/>
              <a:t>Per protocol</a:t>
            </a:r>
          </a:p>
        </p:txBody>
      </p:sp>
      <p:sp>
        <p:nvSpPr>
          <p:cNvPr id="2" name="Content Placeholder 2">
            <a:extLst>
              <a:ext uri="{FF2B5EF4-FFF2-40B4-BE49-F238E27FC236}">
                <a16:creationId xmlns:a16="http://schemas.microsoft.com/office/drawing/2014/main" id="{9AF30B89-739B-5346-ADD1-01B1005BC42F}"/>
              </a:ext>
            </a:extLst>
          </p:cNvPr>
          <p:cNvSpPr txBox="1">
            <a:spLocks/>
          </p:cNvSpPr>
          <p:nvPr/>
        </p:nvSpPr>
        <p:spPr>
          <a:xfrm>
            <a:off x="431007" y="1374966"/>
            <a:ext cx="11306179" cy="408489"/>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Courier New" panose="02070309020205020404" pitchFamily="49"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 (0.5%) </a:t>
            </a:r>
            <a:r>
              <a:rPr lang="en-GB" sz="2000" b="1" dirty="0">
                <a:solidFill>
                  <a:schemeClr val="accent4"/>
                </a:solidFill>
              </a:rPr>
              <a:t>LAI </a:t>
            </a:r>
            <a:r>
              <a:rPr lang="en-GB" sz="2000" dirty="0"/>
              <a:t>vs. 13 (5.8%) </a:t>
            </a:r>
            <a:r>
              <a:rPr lang="en-GB" sz="2000" b="1" dirty="0">
                <a:solidFill>
                  <a:schemeClr val="accent2"/>
                </a:solidFill>
              </a:rPr>
              <a:t>control </a:t>
            </a:r>
            <a:r>
              <a:rPr lang="en-GB" sz="2000" dirty="0"/>
              <a:t>had confirmed viral rebound</a:t>
            </a:r>
          </a:p>
        </p:txBody>
      </p:sp>
      <p:sp>
        <p:nvSpPr>
          <p:cNvPr id="17" name="Content Placeholder 2">
            <a:extLst>
              <a:ext uri="{FF2B5EF4-FFF2-40B4-BE49-F238E27FC236}">
                <a16:creationId xmlns:a16="http://schemas.microsoft.com/office/drawing/2014/main" id="{8B936DB9-7120-4BCB-D6BD-199D80D8F329}"/>
              </a:ext>
            </a:extLst>
          </p:cNvPr>
          <p:cNvSpPr>
            <a:spLocks noGrp="1"/>
          </p:cNvSpPr>
          <p:nvPr>
            <p:ph sz="quarter" idx="13"/>
          </p:nvPr>
        </p:nvSpPr>
        <p:spPr>
          <a:xfrm>
            <a:off x="5135419" y="6406652"/>
            <a:ext cx="6986954" cy="558818"/>
          </a:xfrm>
        </p:spPr>
        <p:txBody>
          <a:bodyPr>
            <a:normAutofit/>
          </a:bodyPr>
          <a:lstStyle/>
          <a:p>
            <a:r>
              <a:rPr lang="en-GB" sz="1050" dirty="0"/>
              <a:t>Excludes anyone found to be ineligible or randomised in incorrect strata [0 LAI, 3 Control], and censors participants at use of incorrect ART or interruption to ART (including late injection) [38 LAI, 9 Control]</a:t>
            </a:r>
          </a:p>
        </p:txBody>
      </p:sp>
      <p:sp>
        <p:nvSpPr>
          <p:cNvPr id="20" name="TextBox 19">
            <a:extLst>
              <a:ext uri="{FF2B5EF4-FFF2-40B4-BE49-F238E27FC236}">
                <a16:creationId xmlns:a16="http://schemas.microsoft.com/office/drawing/2014/main" id="{98EDD45E-9A54-EE12-AF63-850A47F66D90}"/>
              </a:ext>
            </a:extLst>
          </p:cNvPr>
          <p:cNvSpPr txBox="1"/>
          <p:nvPr/>
        </p:nvSpPr>
        <p:spPr>
          <a:xfrm>
            <a:off x="8124430" y="3353407"/>
            <a:ext cx="3572670" cy="1461939"/>
          </a:xfrm>
          <a:prstGeom prst="rect">
            <a:avLst/>
          </a:prstGeom>
          <a:solidFill>
            <a:schemeClr val="bg1"/>
          </a:solidFill>
        </p:spPr>
        <p:txBody>
          <a:bodyPr wrap="square">
            <a:spAutoFit/>
          </a:bodyPr>
          <a:lstStyle/>
          <a:p>
            <a:pPr algn="ctr">
              <a:lnSpc>
                <a:spcPct val="100000"/>
              </a:lnSpc>
              <a:spcBef>
                <a:spcPts val="600"/>
              </a:spcBef>
            </a:pPr>
            <a:r>
              <a:rPr lang="en-GB" sz="2800" b="1" dirty="0">
                <a:solidFill>
                  <a:srgbClr val="C00000"/>
                </a:solidFill>
              </a:rPr>
              <a:t>LAI </a:t>
            </a:r>
            <a:r>
              <a:rPr lang="en-GB" sz="2800" b="1" u="sng" dirty="0">
                <a:solidFill>
                  <a:srgbClr val="C00000"/>
                </a:solidFill>
              </a:rPr>
              <a:t>superior</a:t>
            </a:r>
            <a:r>
              <a:rPr lang="en-GB" sz="2800" b="1" dirty="0">
                <a:solidFill>
                  <a:srgbClr val="C00000"/>
                </a:solidFill>
              </a:rPr>
              <a:t> to control</a:t>
            </a:r>
          </a:p>
          <a:p>
            <a:pPr algn="ctr">
              <a:lnSpc>
                <a:spcPct val="100000"/>
              </a:lnSpc>
              <a:spcBef>
                <a:spcPts val="600"/>
              </a:spcBef>
            </a:pPr>
            <a:r>
              <a:rPr lang="en-GB" sz="2800" b="1" dirty="0">
                <a:solidFill>
                  <a:srgbClr val="C00000"/>
                </a:solidFill>
              </a:rPr>
              <a:t>(p=0.001)</a:t>
            </a:r>
          </a:p>
        </p:txBody>
      </p:sp>
      <p:sp>
        <p:nvSpPr>
          <p:cNvPr id="6" name="TextBox 5">
            <a:extLst>
              <a:ext uri="{FF2B5EF4-FFF2-40B4-BE49-F238E27FC236}">
                <a16:creationId xmlns:a16="http://schemas.microsoft.com/office/drawing/2014/main" id="{AA92007B-9DD3-E88B-EAF4-8938266C82E7}"/>
              </a:ext>
            </a:extLst>
          </p:cNvPr>
          <p:cNvSpPr txBox="1"/>
          <p:nvPr/>
        </p:nvSpPr>
        <p:spPr>
          <a:xfrm>
            <a:off x="352048" y="3869977"/>
            <a:ext cx="2037030" cy="707886"/>
          </a:xfrm>
          <a:prstGeom prst="rect">
            <a:avLst/>
          </a:prstGeom>
          <a:noFill/>
        </p:spPr>
        <p:txBody>
          <a:bodyPr wrap="square" rtlCol="0">
            <a:spAutoFit/>
          </a:bodyPr>
          <a:lstStyle/>
          <a:p>
            <a:r>
              <a:rPr lang="en-GB" sz="2000" dirty="0">
                <a:solidFill>
                  <a:srgbClr val="C47000"/>
                </a:solidFill>
              </a:rPr>
              <a:t>Testing for superiority:</a:t>
            </a:r>
          </a:p>
        </p:txBody>
      </p:sp>
      <p:sp>
        <p:nvSpPr>
          <p:cNvPr id="9" name="TextBox 8">
            <a:extLst>
              <a:ext uri="{FF2B5EF4-FFF2-40B4-BE49-F238E27FC236}">
                <a16:creationId xmlns:a16="http://schemas.microsoft.com/office/drawing/2014/main" id="{6431483C-7F69-02C2-C677-AA858E9B6EC3}"/>
              </a:ext>
            </a:extLst>
          </p:cNvPr>
          <p:cNvSpPr txBox="1"/>
          <p:nvPr/>
        </p:nvSpPr>
        <p:spPr>
          <a:xfrm>
            <a:off x="352048" y="2693759"/>
            <a:ext cx="2037030" cy="400110"/>
          </a:xfrm>
          <a:prstGeom prst="rect">
            <a:avLst/>
          </a:prstGeom>
          <a:noFill/>
        </p:spPr>
        <p:txBody>
          <a:bodyPr wrap="square" rtlCol="0">
            <a:spAutoFit/>
          </a:bodyPr>
          <a:lstStyle/>
          <a:p>
            <a:r>
              <a:rPr lang="en-GB" sz="2000" dirty="0">
                <a:solidFill>
                  <a:srgbClr val="C47000"/>
                </a:solidFill>
              </a:rPr>
              <a:t>Testing for NI:</a:t>
            </a:r>
          </a:p>
        </p:txBody>
      </p:sp>
    </p:spTree>
    <p:extLst>
      <p:ext uri="{BB962C8B-B14F-4D97-AF65-F5344CB8AC3E}">
        <p14:creationId xmlns:p14="http://schemas.microsoft.com/office/powerpoint/2010/main" val="483423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67D7A-49FE-894F-F392-821A62F6ED2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06BFF64-B319-FA10-0A98-CF3ACFB6A68F}"/>
              </a:ext>
            </a:extLst>
          </p:cNvPr>
          <p:cNvPicPr>
            <a:picLocks noChangeAspect="1"/>
          </p:cNvPicPr>
          <p:nvPr/>
        </p:nvPicPr>
        <p:blipFill>
          <a:blip r:embed="rId2"/>
          <a:stretch>
            <a:fillRect/>
          </a:stretch>
        </p:blipFill>
        <p:spPr>
          <a:xfrm>
            <a:off x="1066800" y="1012038"/>
            <a:ext cx="8505110" cy="5106850"/>
          </a:xfrm>
          <a:prstGeom prst="rect">
            <a:avLst/>
          </a:prstGeom>
        </p:spPr>
      </p:pic>
      <p:sp>
        <p:nvSpPr>
          <p:cNvPr id="3" name="Title 2">
            <a:extLst>
              <a:ext uri="{FF2B5EF4-FFF2-40B4-BE49-F238E27FC236}">
                <a16:creationId xmlns:a16="http://schemas.microsoft.com/office/drawing/2014/main" id="{72F9B048-8DB9-1B82-0153-AC1CE4251C46}"/>
              </a:ext>
            </a:extLst>
          </p:cNvPr>
          <p:cNvSpPr>
            <a:spLocks noGrp="1"/>
          </p:cNvSpPr>
          <p:nvPr>
            <p:ph type="title"/>
          </p:nvPr>
        </p:nvSpPr>
        <p:spPr>
          <a:xfrm>
            <a:off x="431007" y="274343"/>
            <a:ext cx="9979817" cy="780893"/>
          </a:xfrm>
        </p:spPr>
        <p:txBody>
          <a:bodyPr>
            <a:normAutofit/>
          </a:bodyPr>
          <a:lstStyle/>
          <a:p>
            <a:r>
              <a:rPr lang="en-GB" sz="3900" noProof="0" dirty="0"/>
              <a:t>FDA snapshot at week 96</a:t>
            </a:r>
            <a:endParaRPr lang="en-GB" sz="3900" dirty="0"/>
          </a:p>
        </p:txBody>
      </p:sp>
      <p:sp>
        <p:nvSpPr>
          <p:cNvPr id="13" name="Content Placeholder 5">
            <a:extLst>
              <a:ext uri="{FF2B5EF4-FFF2-40B4-BE49-F238E27FC236}">
                <a16:creationId xmlns:a16="http://schemas.microsoft.com/office/drawing/2014/main" id="{02CA6065-945F-0394-187F-C1C78A112E63}"/>
              </a:ext>
            </a:extLst>
          </p:cNvPr>
          <p:cNvSpPr>
            <a:spLocks noGrp="1"/>
          </p:cNvSpPr>
          <p:nvPr/>
        </p:nvSpPr>
        <p:spPr bwMode="auto">
          <a:xfrm>
            <a:off x="4754880" y="2760636"/>
            <a:ext cx="7177872" cy="668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marL="226695" indent="-226695" algn="ctr">
              <a:lnSpc>
                <a:spcPct val="150000"/>
              </a:lnSpc>
              <a:buNone/>
            </a:pPr>
            <a:r>
              <a:rPr lang="en-GB" sz="1400" b="1" kern="1200" dirty="0">
                <a:solidFill>
                  <a:srgbClr val="000000"/>
                </a:solidFill>
                <a:effectLst/>
                <a:ea typeface="Times New Roman" panose="02020603050405020304" pitchFamily="18" charset="0"/>
                <a:cs typeface="Times New Roman" panose="02020603050405020304" pitchFamily="18" charset="0"/>
              </a:rPr>
              <a:t>Adjusted difference in proportion HIV-1 RNA ≥50 copies/mL </a:t>
            </a:r>
          </a:p>
          <a:p>
            <a:pPr marL="226695" indent="-226695" algn="ctr">
              <a:lnSpc>
                <a:spcPct val="150000"/>
              </a:lnSpc>
              <a:buNone/>
            </a:pPr>
            <a:r>
              <a:rPr lang="en-GB" sz="1400" b="1" kern="1200" dirty="0">
                <a:solidFill>
                  <a:srgbClr val="000000"/>
                </a:solidFill>
                <a:effectLst/>
                <a:ea typeface="Times New Roman" panose="02020603050405020304" pitchFamily="18" charset="0"/>
                <a:cs typeface="Times New Roman" panose="02020603050405020304" pitchFamily="18" charset="0"/>
              </a:rPr>
              <a:t>(</a:t>
            </a:r>
            <a:r>
              <a:rPr lang="en-GB" sz="1400" b="1" kern="1200" dirty="0">
                <a:solidFill>
                  <a:schemeClr val="accent4"/>
                </a:solidFill>
                <a:effectLst/>
                <a:ea typeface="Times New Roman" panose="02020603050405020304" pitchFamily="18" charset="0"/>
                <a:cs typeface="Times New Roman" panose="02020603050405020304" pitchFamily="18" charset="0"/>
              </a:rPr>
              <a:t>LAI</a:t>
            </a:r>
            <a:r>
              <a:rPr lang="en-GB" sz="1400" b="1" kern="1200" dirty="0">
                <a:solidFill>
                  <a:srgbClr val="000000"/>
                </a:solidFill>
                <a:effectLst/>
                <a:ea typeface="Times New Roman" panose="02020603050405020304" pitchFamily="18" charset="0"/>
                <a:cs typeface="Times New Roman" panose="02020603050405020304" pitchFamily="18" charset="0"/>
              </a:rPr>
              <a:t>-</a:t>
            </a:r>
            <a:r>
              <a:rPr lang="en-GB" sz="1400" b="1" kern="1200" dirty="0">
                <a:solidFill>
                  <a:schemeClr val="accent2"/>
                </a:solidFill>
                <a:effectLst/>
                <a:ea typeface="Times New Roman" panose="02020603050405020304" pitchFamily="18" charset="0"/>
                <a:cs typeface="Times New Roman" panose="02020603050405020304" pitchFamily="18" charset="0"/>
              </a:rPr>
              <a:t>control</a:t>
            </a:r>
            <a:r>
              <a:rPr lang="en-GB" sz="1400" b="1" kern="1200" dirty="0">
                <a:solidFill>
                  <a:srgbClr val="000000"/>
                </a:solidFill>
                <a:effectLst/>
                <a:ea typeface="Times New Roman" panose="02020603050405020304" pitchFamily="18" charset="0"/>
                <a:cs typeface="Times New Roman" panose="02020603050405020304" pitchFamily="18" charset="0"/>
              </a:rPr>
              <a:t>):</a:t>
            </a:r>
            <a:endParaRPr lang="en-GB" sz="1600" dirty="0">
              <a:effectLst/>
              <a:ea typeface="Times New Roman" panose="02020603050405020304" pitchFamily="18" charset="0"/>
              <a:cs typeface="Times New Roman" panose="02020603050405020304" pitchFamily="18" charset="0"/>
            </a:endParaRPr>
          </a:p>
          <a:p>
            <a:pPr marL="226695" indent="-226695" algn="ctr">
              <a:lnSpc>
                <a:spcPct val="150000"/>
              </a:lnSpc>
              <a:buNone/>
            </a:pPr>
            <a:r>
              <a:rPr lang="it-IT" sz="1400" kern="1200" dirty="0">
                <a:solidFill>
                  <a:srgbClr val="000000"/>
                </a:solidFill>
                <a:effectLst/>
                <a:ea typeface="Times New Roman" panose="02020603050405020304" pitchFamily="18" charset="0"/>
                <a:cs typeface="Times New Roman" panose="02020603050405020304" pitchFamily="18" charset="0"/>
              </a:rPr>
              <a:t>-2.8% (95% CI: -5.2%, -0.5%), p=0.018</a:t>
            </a:r>
          </a:p>
        </p:txBody>
      </p:sp>
      <p:sp>
        <p:nvSpPr>
          <p:cNvPr id="15" name="TextBox 14">
            <a:extLst>
              <a:ext uri="{FF2B5EF4-FFF2-40B4-BE49-F238E27FC236}">
                <a16:creationId xmlns:a16="http://schemas.microsoft.com/office/drawing/2014/main" id="{E9293560-00C1-1D38-FB0D-C850C790E132}"/>
              </a:ext>
            </a:extLst>
          </p:cNvPr>
          <p:cNvSpPr txBox="1"/>
          <p:nvPr/>
        </p:nvSpPr>
        <p:spPr>
          <a:xfrm>
            <a:off x="5039277" y="6118888"/>
            <a:ext cx="7177872" cy="738664"/>
          </a:xfrm>
          <a:prstGeom prst="rect">
            <a:avLst/>
          </a:prstGeom>
          <a:noFill/>
        </p:spPr>
        <p:txBody>
          <a:bodyPr wrap="square">
            <a:spAutoFit/>
          </a:bodyPr>
          <a:lstStyle/>
          <a:p>
            <a:r>
              <a:rPr lang="en-GB" sz="1050" dirty="0"/>
              <a:t>Presenting results from a modified FDA snapshot, where participants with change in treatment for AE or death were classified according to last on-treatment VL. </a:t>
            </a:r>
          </a:p>
          <a:p>
            <a:r>
              <a:rPr lang="en-GB" sz="1050" kern="0" dirty="0">
                <a:ea typeface="Times New Roman" panose="02020603050405020304" pitchFamily="18" charset="0"/>
                <a:cs typeface="Times New Roman" panose="02020603050405020304" pitchFamily="18" charset="0"/>
              </a:rPr>
              <a:t>Proportions c</a:t>
            </a:r>
            <a:r>
              <a:rPr lang="en-GB" sz="1050" kern="0" dirty="0">
                <a:effectLst/>
                <a:ea typeface="Times New Roman" panose="02020603050405020304" pitchFamily="18" charset="0"/>
                <a:cs typeface="Times New Roman" panose="02020603050405020304" pitchFamily="18" charset="0"/>
              </a:rPr>
              <a:t>ompared between groups using a Cochran-Mantel-Haenszel test (with adjustment for East vs Southern Africa due to insufficient event numbers to adjust by site)</a:t>
            </a:r>
            <a:endParaRPr lang="en-GB" sz="1050" dirty="0"/>
          </a:p>
        </p:txBody>
      </p:sp>
    </p:spTree>
    <p:extLst>
      <p:ext uri="{BB962C8B-B14F-4D97-AF65-F5344CB8AC3E}">
        <p14:creationId xmlns:p14="http://schemas.microsoft.com/office/powerpoint/2010/main" val="2878819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F6DC8-9798-0D90-E17A-4052DFD6D43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ED354D0-2C79-7258-52AD-BBECBF61D908}"/>
              </a:ext>
            </a:extLst>
          </p:cNvPr>
          <p:cNvPicPr>
            <a:picLocks noChangeAspect="1"/>
          </p:cNvPicPr>
          <p:nvPr/>
        </p:nvPicPr>
        <p:blipFill>
          <a:blip r:embed="rId2"/>
          <a:srcRect t="9644" b="4434"/>
          <a:stretch>
            <a:fillRect/>
          </a:stretch>
        </p:blipFill>
        <p:spPr>
          <a:xfrm>
            <a:off x="590600" y="1456484"/>
            <a:ext cx="9687017" cy="4997656"/>
          </a:xfrm>
          <a:prstGeom prst="rect">
            <a:avLst/>
          </a:prstGeom>
        </p:spPr>
      </p:pic>
      <p:sp>
        <p:nvSpPr>
          <p:cNvPr id="3" name="Title 2">
            <a:extLst>
              <a:ext uri="{FF2B5EF4-FFF2-40B4-BE49-F238E27FC236}">
                <a16:creationId xmlns:a16="http://schemas.microsoft.com/office/drawing/2014/main" id="{72D3B686-1E4B-7327-A5B0-BFED80109BC5}"/>
              </a:ext>
            </a:extLst>
          </p:cNvPr>
          <p:cNvSpPr>
            <a:spLocks noGrp="1"/>
          </p:cNvSpPr>
          <p:nvPr>
            <p:ph type="title"/>
          </p:nvPr>
        </p:nvSpPr>
        <p:spPr>
          <a:xfrm>
            <a:off x="253208" y="591631"/>
            <a:ext cx="10097292" cy="780893"/>
          </a:xfrm>
        </p:spPr>
        <p:txBody>
          <a:bodyPr>
            <a:normAutofit fontScale="90000"/>
          </a:bodyPr>
          <a:lstStyle/>
          <a:p>
            <a:r>
              <a:rPr lang="en-GB" noProof="0" dirty="0"/>
              <a:t>Confirmed HIV-1 RNA ≥200/1000 copies/mL</a:t>
            </a:r>
            <a:endParaRPr lang="en-GB" dirty="0"/>
          </a:p>
        </p:txBody>
      </p:sp>
      <p:graphicFrame>
        <p:nvGraphicFramePr>
          <p:cNvPr id="5" name="Table 4">
            <a:extLst>
              <a:ext uri="{FF2B5EF4-FFF2-40B4-BE49-F238E27FC236}">
                <a16:creationId xmlns:a16="http://schemas.microsoft.com/office/drawing/2014/main" id="{E413329F-92DA-0154-7254-A28B3D4304CB}"/>
              </a:ext>
            </a:extLst>
          </p:cNvPr>
          <p:cNvGraphicFramePr>
            <a:graphicFrameLocks noGrp="1"/>
          </p:cNvGraphicFramePr>
          <p:nvPr>
            <p:extLst>
              <p:ext uri="{D42A27DB-BD31-4B8C-83A1-F6EECF244321}">
                <p14:modId xmlns:p14="http://schemas.microsoft.com/office/powerpoint/2010/main" val="1575228521"/>
              </p:ext>
            </p:extLst>
          </p:nvPr>
        </p:nvGraphicFramePr>
        <p:xfrm>
          <a:off x="9320360" y="1613612"/>
          <a:ext cx="2281040" cy="3579975"/>
        </p:xfrm>
        <a:graphic>
          <a:graphicData uri="http://schemas.openxmlformats.org/drawingml/2006/table">
            <a:tbl>
              <a:tblPr firstRow="1" bandRow="1">
                <a:tableStyleId>{2D5ABB26-0587-4C30-8999-92F81FD0307C}</a:tableStyleId>
              </a:tblPr>
              <a:tblGrid>
                <a:gridCol w="1140520">
                  <a:extLst>
                    <a:ext uri="{9D8B030D-6E8A-4147-A177-3AD203B41FA5}">
                      <a16:colId xmlns:a16="http://schemas.microsoft.com/office/drawing/2014/main" val="308661049"/>
                    </a:ext>
                  </a:extLst>
                </a:gridCol>
                <a:gridCol w="1140520">
                  <a:extLst>
                    <a:ext uri="{9D8B030D-6E8A-4147-A177-3AD203B41FA5}">
                      <a16:colId xmlns:a16="http://schemas.microsoft.com/office/drawing/2014/main" val="554531462"/>
                    </a:ext>
                  </a:extLst>
                </a:gridCol>
              </a:tblGrid>
              <a:tr h="965674">
                <a:tc>
                  <a:txBody>
                    <a:bodyPr/>
                    <a:lstStyle/>
                    <a:p>
                      <a:pPr algn="ctr"/>
                      <a:r>
                        <a:rPr lang="en-GB" dirty="0">
                          <a:solidFill>
                            <a:schemeClr val="bg2">
                              <a:lumMod val="50000"/>
                            </a:schemeClr>
                          </a:solidFill>
                        </a:rPr>
                        <a:t>2 (0.9%)</a:t>
                      </a:r>
                    </a:p>
                  </a:txBody>
                  <a:tcPr anchor="ctr"/>
                </a:tc>
                <a:tc>
                  <a:txBody>
                    <a:bodyPr/>
                    <a:lstStyle/>
                    <a:p>
                      <a:pPr algn="ctr"/>
                      <a:r>
                        <a:rPr lang="en-GB" dirty="0">
                          <a:solidFill>
                            <a:schemeClr val="bg2">
                              <a:lumMod val="50000"/>
                            </a:schemeClr>
                          </a:solidFill>
                        </a:rPr>
                        <a:t>15 (6.4%)</a:t>
                      </a:r>
                    </a:p>
                  </a:txBody>
                  <a:tcPr anchor="ctr"/>
                </a:tc>
                <a:extLst>
                  <a:ext uri="{0D108BD9-81ED-4DB2-BD59-A6C34878D82A}">
                    <a16:rowId xmlns:a16="http://schemas.microsoft.com/office/drawing/2014/main" val="2495117806"/>
                  </a:ext>
                </a:extLst>
              </a:tr>
              <a:tr h="965674">
                <a:tc>
                  <a:txBody>
                    <a:bodyPr/>
                    <a:lstStyle/>
                    <a:p>
                      <a:pPr algn="ctr"/>
                      <a:r>
                        <a:rPr lang="en-GB" dirty="0">
                          <a:solidFill>
                            <a:schemeClr val="accent4"/>
                          </a:solidFill>
                        </a:rPr>
                        <a:t>2 (0.9%)</a:t>
                      </a:r>
                    </a:p>
                  </a:txBody>
                  <a:tcPr anchor="ctr"/>
                </a:tc>
                <a:tc>
                  <a:txBody>
                    <a:bodyPr/>
                    <a:lstStyle/>
                    <a:p>
                      <a:pPr algn="ctr"/>
                      <a:r>
                        <a:rPr lang="en-GB" dirty="0">
                          <a:solidFill>
                            <a:schemeClr val="accent2"/>
                          </a:solidFill>
                        </a:rPr>
                        <a:t>6 (2.5%)</a:t>
                      </a:r>
                    </a:p>
                  </a:txBody>
                  <a:tcPr anchor="ctr"/>
                </a:tc>
                <a:extLst>
                  <a:ext uri="{0D108BD9-81ED-4DB2-BD59-A6C34878D82A}">
                    <a16:rowId xmlns:a16="http://schemas.microsoft.com/office/drawing/2014/main" val="704551909"/>
                  </a:ext>
                </a:extLst>
              </a:tr>
              <a:tr h="1198486">
                <a:tc>
                  <a:txBody>
                    <a:bodyPr/>
                    <a:lstStyle/>
                    <a:p>
                      <a:pPr algn="ctr"/>
                      <a:r>
                        <a:rPr lang="en-GB" dirty="0">
                          <a:solidFill>
                            <a:schemeClr val="accent4"/>
                          </a:solidFill>
                        </a:rPr>
                        <a:t>2 (0.9%)</a:t>
                      </a:r>
                    </a:p>
                  </a:txBody>
                  <a:tcPr anchor="ctr"/>
                </a:tc>
                <a:tc>
                  <a:txBody>
                    <a:bodyPr/>
                    <a:lstStyle/>
                    <a:p>
                      <a:pPr algn="ctr"/>
                      <a:r>
                        <a:rPr lang="en-GB" dirty="0">
                          <a:solidFill>
                            <a:schemeClr val="accent2"/>
                          </a:solidFill>
                        </a:rPr>
                        <a:t>2 (0.8%)</a:t>
                      </a:r>
                    </a:p>
                  </a:txBody>
                  <a:tcPr anchor="ctr"/>
                </a:tc>
                <a:extLst>
                  <a:ext uri="{0D108BD9-81ED-4DB2-BD59-A6C34878D82A}">
                    <a16:rowId xmlns:a16="http://schemas.microsoft.com/office/drawing/2014/main" val="1254946637"/>
                  </a:ext>
                </a:extLst>
              </a:tr>
              <a:tr h="450141">
                <a:tc>
                  <a:txBody>
                    <a:bodyPr/>
                    <a:lstStyle/>
                    <a:p>
                      <a:pPr algn="ctr"/>
                      <a:r>
                        <a:rPr lang="en-GB" b="1" dirty="0">
                          <a:solidFill>
                            <a:schemeClr val="accent4"/>
                          </a:solidFill>
                        </a:rPr>
                        <a:t>LAI</a:t>
                      </a:r>
                    </a:p>
                  </a:txBody>
                  <a:tcPr anchor="ctr"/>
                </a:tc>
                <a:tc>
                  <a:txBody>
                    <a:bodyPr/>
                    <a:lstStyle/>
                    <a:p>
                      <a:pPr algn="ctr"/>
                      <a:r>
                        <a:rPr lang="en-GB" b="1" dirty="0">
                          <a:solidFill>
                            <a:schemeClr val="accent2"/>
                          </a:solidFill>
                        </a:rPr>
                        <a:t>Control</a:t>
                      </a:r>
                    </a:p>
                  </a:txBody>
                  <a:tcPr anchor="ctr"/>
                </a:tc>
                <a:extLst>
                  <a:ext uri="{0D108BD9-81ED-4DB2-BD59-A6C34878D82A}">
                    <a16:rowId xmlns:a16="http://schemas.microsoft.com/office/drawing/2014/main" val="3065879743"/>
                  </a:ext>
                </a:extLst>
              </a:tr>
            </a:tbl>
          </a:graphicData>
        </a:graphic>
      </p:graphicFrame>
    </p:spTree>
    <p:extLst>
      <p:ext uri="{BB962C8B-B14F-4D97-AF65-F5344CB8AC3E}">
        <p14:creationId xmlns:p14="http://schemas.microsoft.com/office/powerpoint/2010/main" val="3304398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1678F-6490-1F8A-CEC9-FBD9A66A734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58FCFE2-3F9F-B449-3286-D37961AE1CC7}"/>
              </a:ext>
            </a:extLst>
          </p:cNvPr>
          <p:cNvGraphicFramePr>
            <a:graphicFrameLocks noGrp="1"/>
          </p:cNvGraphicFramePr>
          <p:nvPr>
            <p:extLst>
              <p:ext uri="{D42A27DB-BD31-4B8C-83A1-F6EECF244321}">
                <p14:modId xmlns:p14="http://schemas.microsoft.com/office/powerpoint/2010/main" val="1369364553"/>
              </p:ext>
            </p:extLst>
          </p:nvPr>
        </p:nvGraphicFramePr>
        <p:xfrm>
          <a:off x="1765502" y="1761816"/>
          <a:ext cx="8232608" cy="3733542"/>
        </p:xfrm>
        <a:graphic>
          <a:graphicData uri="http://schemas.openxmlformats.org/drawingml/2006/table">
            <a:tbl>
              <a:tblPr firstRow="1" firstCol="1" bandRow="1">
                <a:tableStyleId>{5940675A-B579-460E-94D1-54222C63F5DA}</a:tableStyleId>
              </a:tblPr>
              <a:tblGrid>
                <a:gridCol w="1560502">
                  <a:extLst>
                    <a:ext uri="{9D8B030D-6E8A-4147-A177-3AD203B41FA5}">
                      <a16:colId xmlns:a16="http://schemas.microsoft.com/office/drawing/2014/main" val="2157745136"/>
                    </a:ext>
                  </a:extLst>
                </a:gridCol>
                <a:gridCol w="3336053">
                  <a:extLst>
                    <a:ext uri="{9D8B030D-6E8A-4147-A177-3AD203B41FA5}">
                      <a16:colId xmlns:a16="http://schemas.microsoft.com/office/drawing/2014/main" val="3962338298"/>
                    </a:ext>
                  </a:extLst>
                </a:gridCol>
                <a:gridCol w="3336053">
                  <a:extLst>
                    <a:ext uri="{9D8B030D-6E8A-4147-A177-3AD203B41FA5}">
                      <a16:colId xmlns:a16="http://schemas.microsoft.com/office/drawing/2014/main" val="3106250106"/>
                    </a:ext>
                  </a:extLst>
                </a:gridCol>
              </a:tblGrid>
              <a:tr h="515118">
                <a:tc>
                  <a:txBody>
                    <a:bodyPr/>
                    <a:lstStyle/>
                    <a:p>
                      <a:pPr>
                        <a:lnSpc>
                          <a:spcPct val="115000"/>
                        </a:lnSpc>
                        <a:spcAft>
                          <a:spcPts val="1000"/>
                        </a:spcAft>
                        <a:buNone/>
                      </a:pPr>
                      <a:r>
                        <a:rPr lang="en-US" sz="1200" dirty="0">
                          <a:effectLst/>
                          <a:latin typeface="+mn-lt"/>
                        </a:rPr>
                        <a:t> </a:t>
                      </a:r>
                      <a:endParaRPr lang="en-GB" sz="1200" dirty="0">
                        <a:effectLst/>
                        <a:latin typeface="+mn-lt"/>
                        <a:ea typeface="Aptos" panose="020B0004020202020204" pitchFamily="34" charset="0"/>
                        <a:cs typeface="Times New Roman" panose="02020603050405020304" pitchFamily="18" charset="0"/>
                      </a:endParaRPr>
                    </a:p>
                  </a:txBody>
                  <a:tcPr marL="68580" marR="68580" marT="0" marB="0">
                    <a:lnL w="12700" cmpd="sng">
                      <a:noFill/>
                    </a:lnL>
                    <a:lnT w="12700" cmpd="sng">
                      <a:noFill/>
                    </a:lnT>
                  </a:tcPr>
                </a:tc>
                <a:tc>
                  <a:txBody>
                    <a:bodyPr/>
                    <a:lstStyle/>
                    <a:p>
                      <a:pPr algn="ctr">
                        <a:lnSpc>
                          <a:spcPct val="115000"/>
                        </a:lnSpc>
                        <a:spcAft>
                          <a:spcPts val="1000"/>
                        </a:spcAft>
                        <a:buNone/>
                      </a:pPr>
                      <a:r>
                        <a:rPr lang="en-US" sz="2000" b="1" dirty="0">
                          <a:solidFill>
                            <a:schemeClr val="accent4"/>
                          </a:solidFill>
                          <a:effectLst/>
                          <a:latin typeface="+mn-lt"/>
                        </a:rPr>
                        <a:t>LAI (N=2)</a:t>
                      </a:r>
                      <a:endParaRPr lang="en-GB" sz="2000" b="1" dirty="0">
                        <a:solidFill>
                          <a:schemeClr val="accent4"/>
                        </a:solidFill>
                        <a:effectLst/>
                        <a:latin typeface="+mn-lt"/>
                        <a:ea typeface="Aptos" panose="020B0004020202020204" pitchFamily="34" charset="0"/>
                        <a:cs typeface="Times New Roman" panose="02020603050405020304" pitchFamily="18" charset="0"/>
                      </a:endParaRPr>
                    </a:p>
                  </a:txBody>
                  <a:tcPr marL="68580" marR="68580" marT="0" marB="0" anchor="ctr">
                    <a:lnT w="12700" cmpd="sng">
                      <a:noFill/>
                    </a:lnT>
                  </a:tcPr>
                </a:tc>
                <a:tc>
                  <a:txBody>
                    <a:bodyPr/>
                    <a:lstStyle/>
                    <a:p>
                      <a:pPr algn="ctr">
                        <a:lnSpc>
                          <a:spcPct val="115000"/>
                        </a:lnSpc>
                        <a:spcAft>
                          <a:spcPts val="1000"/>
                        </a:spcAft>
                        <a:buNone/>
                      </a:pPr>
                      <a:r>
                        <a:rPr lang="en-US" sz="2000" b="1" dirty="0">
                          <a:solidFill>
                            <a:schemeClr val="accent2"/>
                          </a:solidFill>
                          <a:effectLst/>
                          <a:latin typeface="+mn-lt"/>
                        </a:rPr>
                        <a:t>Control (N</a:t>
                      </a:r>
                      <a:r>
                        <a:rPr lang="en-US" sz="2000" b="1">
                          <a:solidFill>
                            <a:schemeClr val="accent2"/>
                          </a:solidFill>
                          <a:effectLst/>
                          <a:latin typeface="+mn-lt"/>
                        </a:rPr>
                        <a:t>=8)</a:t>
                      </a:r>
                      <a:endParaRPr lang="en-GB" sz="2000" b="1" dirty="0">
                        <a:solidFill>
                          <a:schemeClr val="accent2"/>
                        </a:solidFill>
                        <a:effectLst/>
                        <a:latin typeface="+mn-lt"/>
                        <a:ea typeface="Aptos" panose="020B0004020202020204" pitchFamily="34" charset="0"/>
                        <a:cs typeface="Times New Roman" panose="02020603050405020304" pitchFamily="18" charset="0"/>
                      </a:endParaRPr>
                    </a:p>
                  </a:txBody>
                  <a:tcPr marL="68580" marR="68580" marT="0" marB="0" anchor="ctr">
                    <a:lnR w="12700" cmpd="sng">
                      <a:noFill/>
                    </a:lnR>
                    <a:lnT w="12700" cmpd="sng">
                      <a:noFill/>
                    </a:lnT>
                  </a:tcPr>
                </a:tc>
                <a:extLst>
                  <a:ext uri="{0D108BD9-81ED-4DB2-BD59-A6C34878D82A}">
                    <a16:rowId xmlns:a16="http://schemas.microsoft.com/office/drawing/2014/main" val="1618079622"/>
                  </a:ext>
                </a:extLst>
              </a:tr>
              <a:tr h="804606">
                <a:tc>
                  <a:txBody>
                    <a:bodyPr/>
                    <a:lstStyle/>
                    <a:p>
                      <a:pPr>
                        <a:lnSpc>
                          <a:spcPct val="115000"/>
                        </a:lnSpc>
                        <a:spcAft>
                          <a:spcPts val="600"/>
                        </a:spcAft>
                        <a:buNone/>
                      </a:pPr>
                      <a:r>
                        <a:rPr lang="en-GB" sz="2000" b="1" dirty="0">
                          <a:effectLst/>
                          <a:latin typeface="+mn-lt"/>
                          <a:ea typeface="Aptos" panose="020B0004020202020204" pitchFamily="34" charset="0"/>
                          <a:cs typeface="Times New Roman" panose="02020603050405020304" pitchFamily="18" charset="0"/>
                        </a:rPr>
                        <a:t>INSTI</a:t>
                      </a:r>
                    </a:p>
                  </a:txBody>
                  <a:tcPr marL="68580" marR="68580" marT="0" marB="0" anchor="ctr">
                    <a:lnL w="12700" cmpd="sng">
                      <a:noFill/>
                    </a:lnL>
                    <a:lnB w="12700" cap="flat" cmpd="sng" algn="ctr">
                      <a:solidFill>
                        <a:schemeClr val="bg1"/>
                      </a:solidFill>
                      <a:prstDash val="solid"/>
                      <a:round/>
                      <a:headEnd type="none" w="med" len="med"/>
                      <a:tailEnd type="none" w="med" len="med"/>
                    </a:lnB>
                  </a:tcPr>
                </a:tc>
                <a:tc>
                  <a:txBody>
                    <a:bodyPr/>
                    <a:lstStyle/>
                    <a:p>
                      <a:pPr algn="ctr">
                        <a:lnSpc>
                          <a:spcPct val="100000"/>
                        </a:lnSpc>
                        <a:spcAft>
                          <a:spcPts val="0"/>
                        </a:spcAft>
                        <a:buNone/>
                      </a:pPr>
                      <a:r>
                        <a:rPr lang="en-GB" sz="2000" dirty="0">
                          <a:effectLst/>
                          <a:latin typeface="+mn-lt"/>
                          <a:ea typeface="Aptos" panose="020B0004020202020204" pitchFamily="34" charset="0"/>
                          <a:cs typeface="Times New Roman" panose="02020603050405020304" pitchFamily="18" charset="0"/>
                        </a:rPr>
                        <a:t>1 </a:t>
                      </a:r>
                    </a:p>
                  </a:txBody>
                  <a:tcPr marL="68580" marR="68580" marT="0" marB="0" anchor="ctr">
                    <a:lnB w="12700" cap="flat" cmpd="sng" algn="ctr">
                      <a:solidFill>
                        <a:schemeClr val="bg1"/>
                      </a:solidFill>
                      <a:prstDash val="solid"/>
                      <a:round/>
                      <a:headEnd type="none" w="med" len="med"/>
                      <a:tailEnd type="none" w="med" len="med"/>
                    </a:lnB>
                  </a:tcPr>
                </a:tc>
                <a:tc>
                  <a:txBody>
                    <a:bodyPr/>
                    <a:lstStyle/>
                    <a:p>
                      <a:pPr algn="ctr">
                        <a:lnSpc>
                          <a:spcPct val="100000"/>
                        </a:lnSpc>
                        <a:spcAft>
                          <a:spcPts val="0"/>
                        </a:spcAft>
                        <a:buNone/>
                      </a:pPr>
                      <a:r>
                        <a:rPr lang="en-GB" sz="2000" dirty="0">
                          <a:effectLst/>
                          <a:latin typeface="+mn-lt"/>
                          <a:ea typeface="Aptos" panose="020B0004020202020204" pitchFamily="34" charset="0"/>
                          <a:cs typeface="Times New Roman" panose="02020603050405020304" pitchFamily="18" charset="0"/>
                        </a:rPr>
                        <a:t>0</a:t>
                      </a:r>
                    </a:p>
                  </a:txBody>
                  <a:tcPr marL="68580" marR="68580" marT="0" marB="0" anchor="ctr">
                    <a:lnR w="12700" cmpd="sng">
                      <a:noFill/>
                    </a:lnR>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71569389"/>
                  </a:ext>
                </a:extLst>
              </a:tr>
              <a:tr h="804606">
                <a:tc>
                  <a:txBody>
                    <a:bodyPr/>
                    <a:lstStyle/>
                    <a:p>
                      <a:pPr>
                        <a:lnSpc>
                          <a:spcPct val="115000"/>
                        </a:lnSpc>
                        <a:spcAft>
                          <a:spcPts val="600"/>
                        </a:spcAft>
                        <a:buNone/>
                      </a:pPr>
                      <a:r>
                        <a:rPr lang="en-GB" sz="2000" b="1" dirty="0">
                          <a:effectLst/>
                          <a:latin typeface="+mn-lt"/>
                          <a:ea typeface="Aptos" panose="020B0004020202020204" pitchFamily="34" charset="0"/>
                          <a:cs typeface="Times New Roman" panose="02020603050405020304" pitchFamily="18" charset="0"/>
                        </a:rPr>
                        <a:t>NRTI</a:t>
                      </a:r>
                    </a:p>
                  </a:txBody>
                  <a:tcPr marL="68580" marR="68580" marT="0" marB="0" anchor="ctr">
                    <a:lnL w="12700" cmpd="sng">
                      <a:noFill/>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Aft>
                          <a:spcPts val="0"/>
                        </a:spcAft>
                        <a:buNone/>
                      </a:pPr>
                      <a:r>
                        <a:rPr lang="en-GB" sz="2000" b="0" i="0" dirty="0">
                          <a:effectLst/>
                          <a:latin typeface="+mn-lt"/>
                          <a:ea typeface="Aptos" panose="020B0004020202020204" pitchFamily="34" charset="0"/>
                          <a:cs typeface="Times New Roman" panose="02020603050405020304" pitchFamily="18" charset="0"/>
                        </a:rPr>
                        <a:t>0</a:t>
                      </a: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Aft>
                          <a:spcPts val="0"/>
                        </a:spcAft>
                        <a:buNone/>
                      </a:pPr>
                      <a:r>
                        <a:rPr lang="en-GB" sz="2000" b="0" i="0" dirty="0">
                          <a:effectLst/>
                          <a:latin typeface="+mn-lt"/>
                          <a:ea typeface="Aptos" panose="020B0004020202020204" pitchFamily="34" charset="0"/>
                          <a:cs typeface="Times New Roman" panose="02020603050405020304" pitchFamily="18" charset="0"/>
                        </a:rPr>
                        <a:t>1</a:t>
                      </a:r>
                    </a:p>
                  </a:txBody>
                  <a:tcPr marL="68580" marR="68580" marT="0" marB="0" anchor="ctr">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573974870"/>
                  </a:ext>
                </a:extLst>
              </a:tr>
              <a:tr h="804606">
                <a:tc>
                  <a:txBody>
                    <a:bodyPr/>
                    <a:lstStyle/>
                    <a:p>
                      <a:pPr>
                        <a:lnSpc>
                          <a:spcPct val="115000"/>
                        </a:lnSpc>
                        <a:spcAft>
                          <a:spcPts val="600"/>
                        </a:spcAft>
                        <a:buNone/>
                      </a:pPr>
                      <a:r>
                        <a:rPr lang="en-GB" sz="2000" b="1" i="0" dirty="0">
                          <a:effectLst/>
                          <a:latin typeface="+mn-lt"/>
                          <a:ea typeface="Aptos" panose="020B0004020202020204" pitchFamily="34" charset="0"/>
                          <a:cs typeface="Times New Roman" panose="02020603050405020304" pitchFamily="18" charset="0"/>
                        </a:rPr>
                        <a:t>NNRTI</a:t>
                      </a:r>
                    </a:p>
                  </a:txBody>
                  <a:tcPr marL="68580" marR="68580" marT="0" marB="0" anchor="ctr">
                    <a:lnL w="12700" cmpd="sng">
                      <a:noFill/>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Aft>
                          <a:spcPts val="0"/>
                        </a:spcAft>
                        <a:buNone/>
                      </a:pPr>
                      <a:r>
                        <a:rPr lang="en-GB" sz="2000" dirty="0">
                          <a:effectLst/>
                          <a:latin typeface="+mn-lt"/>
                          <a:ea typeface="Aptos" panose="020B0004020202020204" pitchFamily="34" charset="0"/>
                          <a:cs typeface="Times New Roman" panose="02020603050405020304" pitchFamily="18" charset="0"/>
                        </a:rPr>
                        <a:t>1 </a:t>
                      </a: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Aft>
                          <a:spcPts val="0"/>
                        </a:spcAft>
                        <a:buNone/>
                      </a:pPr>
                      <a:r>
                        <a:rPr lang="en-GB" sz="2000" b="0" i="0" dirty="0">
                          <a:effectLst/>
                          <a:latin typeface="+mn-lt"/>
                          <a:ea typeface="Aptos" panose="020B0004020202020204" pitchFamily="34" charset="0"/>
                          <a:cs typeface="Times New Roman" panose="02020603050405020304" pitchFamily="18" charset="0"/>
                        </a:rPr>
                        <a:t>2</a:t>
                      </a:r>
                    </a:p>
                  </a:txBody>
                  <a:tcPr marL="68580" marR="68580" marT="0" marB="0" anchor="ctr">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78559230"/>
                  </a:ext>
                </a:extLst>
              </a:tr>
              <a:tr h="804606">
                <a:tc>
                  <a:txBody>
                    <a:bodyPr/>
                    <a:lstStyle/>
                    <a:p>
                      <a:pPr>
                        <a:lnSpc>
                          <a:spcPct val="115000"/>
                        </a:lnSpc>
                        <a:spcAft>
                          <a:spcPts val="600"/>
                        </a:spcAft>
                        <a:buNone/>
                      </a:pPr>
                      <a:r>
                        <a:rPr lang="en-GB" sz="2000" b="1" dirty="0">
                          <a:effectLst/>
                          <a:latin typeface="+mn-lt"/>
                          <a:ea typeface="Aptos" panose="020B0004020202020204" pitchFamily="34" charset="0"/>
                          <a:cs typeface="Times New Roman" panose="02020603050405020304" pitchFamily="18" charset="0"/>
                        </a:rPr>
                        <a:t>PI</a:t>
                      </a:r>
                    </a:p>
                  </a:txBody>
                  <a:tcPr marL="68580" marR="68580" marT="0" marB="0" anchor="ctr">
                    <a:lnL w="12700" cmpd="sng">
                      <a:noFill/>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Aft>
                          <a:spcPts val="0"/>
                        </a:spcAft>
                        <a:buNone/>
                      </a:pPr>
                      <a:r>
                        <a:rPr lang="en-GB" sz="2000" b="0" i="0" dirty="0">
                          <a:effectLst/>
                          <a:latin typeface="+mn-lt"/>
                          <a:ea typeface="Aptos" panose="020B0004020202020204" pitchFamily="34" charset="0"/>
                          <a:cs typeface="Times New Roman" panose="02020603050405020304" pitchFamily="18" charset="0"/>
                        </a:rPr>
                        <a:t>0</a:t>
                      </a: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00000"/>
                        </a:lnSpc>
                        <a:spcAft>
                          <a:spcPts val="0"/>
                        </a:spcAft>
                        <a:buNone/>
                      </a:pPr>
                      <a:r>
                        <a:rPr lang="en-GB" sz="2000" dirty="0">
                          <a:effectLst/>
                          <a:latin typeface="+mn-lt"/>
                          <a:ea typeface="Aptos" panose="020B0004020202020204" pitchFamily="34" charset="0"/>
                          <a:cs typeface="Times New Roman" panose="02020603050405020304" pitchFamily="18" charset="0"/>
                        </a:rPr>
                        <a:t>0</a:t>
                      </a:r>
                    </a:p>
                  </a:txBody>
                  <a:tcPr marL="68580" marR="68580" marT="0" marB="0" anchor="ctr">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770816"/>
                  </a:ext>
                </a:extLst>
              </a:tr>
            </a:tbl>
          </a:graphicData>
        </a:graphic>
      </p:graphicFrame>
      <p:sp>
        <p:nvSpPr>
          <p:cNvPr id="4" name="TextBox 3">
            <a:extLst>
              <a:ext uri="{FF2B5EF4-FFF2-40B4-BE49-F238E27FC236}">
                <a16:creationId xmlns:a16="http://schemas.microsoft.com/office/drawing/2014/main" id="{95F3A622-D264-3AF8-FBD2-230B5B0978E9}"/>
              </a:ext>
            </a:extLst>
          </p:cNvPr>
          <p:cNvSpPr txBox="1"/>
          <p:nvPr/>
        </p:nvSpPr>
        <p:spPr>
          <a:xfrm>
            <a:off x="431008" y="5702291"/>
            <a:ext cx="11646692" cy="769441"/>
          </a:xfrm>
          <a:prstGeom prst="rect">
            <a:avLst/>
          </a:prstGeom>
          <a:noFill/>
        </p:spPr>
        <p:txBody>
          <a:bodyPr wrap="square">
            <a:spAutoFit/>
          </a:bodyPr>
          <a:lstStyle/>
          <a:p>
            <a:r>
              <a:rPr lang="en-GB" sz="1100" dirty="0"/>
              <a:t>Resistance results not available for 7 participants in the control arm: 4 had HIV-1 RNA below required threshold (&lt;200/&lt;1000 by site), 3 samples failed to amplify. Drug resistance mutations were classified according to the International Antiviral Society–USA (IAS-USA). Major resistance mutations identified in the control arm: Participant 1) NNRTI: K103N, E138K. Participant 2) NNRTI: V106M, Y181C; NRTI</a:t>
            </a:r>
            <a:r>
              <a:rPr lang="en-GB" sz="1100"/>
              <a:t>: M184V.</a:t>
            </a:r>
            <a:endParaRPr lang="en-GB" sz="1100" dirty="0"/>
          </a:p>
          <a:p>
            <a:endParaRPr lang="en-GB" sz="1100" dirty="0"/>
          </a:p>
        </p:txBody>
      </p:sp>
      <p:sp>
        <p:nvSpPr>
          <p:cNvPr id="10" name="Title 2">
            <a:extLst>
              <a:ext uri="{FF2B5EF4-FFF2-40B4-BE49-F238E27FC236}">
                <a16:creationId xmlns:a16="http://schemas.microsoft.com/office/drawing/2014/main" id="{A29BD3E2-5887-5EBB-3919-CC0121DB41A0}"/>
              </a:ext>
            </a:extLst>
          </p:cNvPr>
          <p:cNvSpPr>
            <a:spLocks noGrp="1"/>
          </p:cNvSpPr>
          <p:nvPr>
            <p:ph type="title"/>
          </p:nvPr>
        </p:nvSpPr>
        <p:spPr>
          <a:xfrm>
            <a:off x="431008" y="274343"/>
            <a:ext cx="9567102" cy="1110217"/>
          </a:xfrm>
        </p:spPr>
        <p:txBody>
          <a:bodyPr>
            <a:normAutofit fontScale="90000"/>
          </a:bodyPr>
          <a:lstStyle/>
          <a:p>
            <a:br>
              <a:rPr lang="en-GB" noProof="0" dirty="0"/>
            </a:br>
            <a:br>
              <a:rPr lang="en-GB" noProof="0" dirty="0"/>
            </a:br>
            <a:r>
              <a:rPr lang="en-GB" noProof="0" dirty="0"/>
              <a:t>Major resistance mutations at confirmed viral rebound</a:t>
            </a:r>
            <a:endParaRPr lang="en-GB" dirty="0"/>
          </a:p>
        </p:txBody>
      </p:sp>
    </p:spTree>
    <p:extLst>
      <p:ext uri="{BB962C8B-B14F-4D97-AF65-F5344CB8AC3E}">
        <p14:creationId xmlns:p14="http://schemas.microsoft.com/office/powerpoint/2010/main" val="2805811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141DF-915A-0119-4064-1E4F0BA0FD6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7FAB2B0-4842-EC1F-1A76-948D48ED9D6D}"/>
              </a:ext>
            </a:extLst>
          </p:cNvPr>
          <p:cNvSpPr txBox="1"/>
          <p:nvPr/>
        </p:nvSpPr>
        <p:spPr>
          <a:xfrm>
            <a:off x="4084320" y="3707365"/>
            <a:ext cx="8071782" cy="861774"/>
          </a:xfrm>
          <a:prstGeom prst="rect">
            <a:avLst/>
          </a:prstGeom>
          <a:noFill/>
        </p:spPr>
        <p:txBody>
          <a:bodyPr wrap="square">
            <a:spAutoFit/>
          </a:bodyPr>
          <a:lstStyle/>
          <a:p>
            <a:r>
              <a:rPr lang="en-GB" sz="1000" dirty="0"/>
              <a:t>*</a:t>
            </a:r>
            <a:r>
              <a:rPr lang="en-GB" sz="1000" b="1" dirty="0">
                <a:solidFill>
                  <a:schemeClr val="accent4"/>
                </a:solidFill>
              </a:rPr>
              <a:t>LAI</a:t>
            </a:r>
            <a:r>
              <a:rPr lang="en-GB" sz="1000" dirty="0"/>
              <a:t> arm: 1 hypersensitivity reaction possibly related to LAI, 1 drug eruption probably related to LAI, 1 malaria initially considered to be RPV-related anaemia, and 1 pulmonary TB and 1 lymph node TB both considered unrelated to ART. </a:t>
            </a:r>
          </a:p>
          <a:p>
            <a:r>
              <a:rPr lang="en-GB" sz="1000" dirty="0"/>
              <a:t>**</a:t>
            </a:r>
            <a:r>
              <a:rPr lang="en-GB" sz="1000" b="1" dirty="0">
                <a:solidFill>
                  <a:schemeClr val="accent4"/>
                </a:solidFill>
              </a:rPr>
              <a:t>LAI</a:t>
            </a:r>
            <a:r>
              <a:rPr lang="en-GB" sz="1000" dirty="0"/>
              <a:t> arm: 1 drug eruption, 1 hypersensitivity, 1 participant with abdominal &amp; back pain. </a:t>
            </a:r>
          </a:p>
          <a:p>
            <a:r>
              <a:rPr lang="en-GB" sz="1000" dirty="0"/>
              <a:t>***</a:t>
            </a:r>
            <a:r>
              <a:rPr lang="en-GB" sz="1000" b="1" dirty="0">
                <a:solidFill>
                  <a:schemeClr val="accent4"/>
                </a:solidFill>
              </a:rPr>
              <a:t>LAI</a:t>
            </a:r>
            <a:r>
              <a:rPr lang="en-GB" sz="1000" dirty="0"/>
              <a:t> arm (no return to LAI by end of follow-up): 1 confirmed VL≥200c/mL, 2 planning pregnancy, 1 drug eruption, 1 hypersensitivity, 1 TB, 1 participant choice</a:t>
            </a:r>
          </a:p>
        </p:txBody>
      </p:sp>
      <p:cxnSp>
        <p:nvCxnSpPr>
          <p:cNvPr id="11" name="Straight Connector 10">
            <a:extLst>
              <a:ext uri="{FF2B5EF4-FFF2-40B4-BE49-F238E27FC236}">
                <a16:creationId xmlns:a16="http://schemas.microsoft.com/office/drawing/2014/main" id="{CAAD54EB-98E3-7562-933F-3D996987C15B}"/>
              </a:ext>
            </a:extLst>
          </p:cNvPr>
          <p:cNvCxnSpPr>
            <a:cxnSpLocks/>
          </p:cNvCxnSpPr>
          <p:nvPr/>
        </p:nvCxnSpPr>
        <p:spPr>
          <a:xfrm>
            <a:off x="384081" y="4753171"/>
            <a:ext cx="11533961"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385F39D-58B4-D0E6-3D99-EC23D280625C}"/>
              </a:ext>
            </a:extLst>
          </p:cNvPr>
          <p:cNvSpPr txBox="1"/>
          <p:nvPr/>
        </p:nvSpPr>
        <p:spPr>
          <a:xfrm>
            <a:off x="353596" y="4823506"/>
            <a:ext cx="4003019" cy="369332"/>
          </a:xfrm>
          <a:prstGeom prst="rect">
            <a:avLst/>
          </a:prstGeom>
          <a:noFill/>
        </p:spPr>
        <p:txBody>
          <a:bodyPr wrap="none" rtlCol="0">
            <a:spAutoFit/>
          </a:bodyPr>
          <a:lstStyle/>
          <a:p>
            <a:r>
              <a:rPr lang="en-GB" b="1" dirty="0">
                <a:solidFill>
                  <a:schemeClr val="tx2"/>
                </a:solidFill>
              </a:rPr>
              <a:t>Injection site reactions (ISR)</a:t>
            </a:r>
          </a:p>
        </p:txBody>
      </p:sp>
      <p:sp>
        <p:nvSpPr>
          <p:cNvPr id="13" name="TextBox 12">
            <a:extLst>
              <a:ext uri="{FF2B5EF4-FFF2-40B4-BE49-F238E27FC236}">
                <a16:creationId xmlns:a16="http://schemas.microsoft.com/office/drawing/2014/main" id="{4833CF58-C9EA-0913-34F6-01F5822B238E}"/>
              </a:ext>
            </a:extLst>
          </p:cNvPr>
          <p:cNvSpPr txBox="1"/>
          <p:nvPr/>
        </p:nvSpPr>
        <p:spPr>
          <a:xfrm>
            <a:off x="463192" y="5376874"/>
            <a:ext cx="11220813" cy="646331"/>
          </a:xfrm>
          <a:prstGeom prst="rect">
            <a:avLst/>
          </a:prstGeom>
          <a:noFill/>
        </p:spPr>
        <p:txBody>
          <a:bodyPr wrap="square">
            <a:spAutoFit/>
          </a:bodyPr>
          <a:lstStyle/>
          <a:p>
            <a:r>
              <a:rPr lang="en-GB" dirty="0"/>
              <a:t>91% on </a:t>
            </a:r>
            <a:r>
              <a:rPr lang="en-GB" b="1" dirty="0">
                <a:solidFill>
                  <a:schemeClr val="accent4"/>
                </a:solidFill>
              </a:rPr>
              <a:t>LAI</a:t>
            </a:r>
            <a:r>
              <a:rPr lang="en-GB" dirty="0"/>
              <a:t> ever reported an ISR. Only 4 grade 3 events, none grade 4. Most common: pain (82%). No ISR led to discontinuation. Incidence decreased over time.</a:t>
            </a:r>
          </a:p>
        </p:txBody>
      </p:sp>
      <p:sp>
        <p:nvSpPr>
          <p:cNvPr id="24" name="TextBox 23">
            <a:extLst>
              <a:ext uri="{FF2B5EF4-FFF2-40B4-BE49-F238E27FC236}">
                <a16:creationId xmlns:a16="http://schemas.microsoft.com/office/drawing/2014/main" id="{8B558217-400E-CEC7-1DBC-F6711403A1E1}"/>
              </a:ext>
            </a:extLst>
          </p:cNvPr>
          <p:cNvSpPr txBox="1"/>
          <p:nvPr/>
        </p:nvSpPr>
        <p:spPr>
          <a:xfrm>
            <a:off x="425264" y="3741147"/>
            <a:ext cx="6094324" cy="261610"/>
          </a:xfrm>
          <a:prstGeom prst="rect">
            <a:avLst/>
          </a:prstGeom>
          <a:noFill/>
        </p:spPr>
        <p:txBody>
          <a:bodyPr wrap="square">
            <a:spAutoFit/>
          </a:bodyPr>
          <a:lstStyle/>
          <a:p>
            <a:r>
              <a:rPr lang="en-GB" sz="1050" dirty="0"/>
              <a:t>Events [participants]. Data to end of follow-up. </a:t>
            </a:r>
          </a:p>
        </p:txBody>
      </p:sp>
      <p:graphicFrame>
        <p:nvGraphicFramePr>
          <p:cNvPr id="5" name="Table 4">
            <a:extLst>
              <a:ext uri="{FF2B5EF4-FFF2-40B4-BE49-F238E27FC236}">
                <a16:creationId xmlns:a16="http://schemas.microsoft.com/office/drawing/2014/main" id="{B64CF099-D88E-2EED-5E6A-43A3C39B1839}"/>
              </a:ext>
            </a:extLst>
          </p:cNvPr>
          <p:cNvGraphicFramePr>
            <a:graphicFrameLocks noGrp="1"/>
          </p:cNvGraphicFramePr>
          <p:nvPr>
            <p:extLst>
              <p:ext uri="{D42A27DB-BD31-4B8C-83A1-F6EECF244321}">
                <p14:modId xmlns:p14="http://schemas.microsoft.com/office/powerpoint/2010/main" val="4251880251"/>
              </p:ext>
            </p:extLst>
          </p:nvPr>
        </p:nvGraphicFramePr>
        <p:xfrm>
          <a:off x="425264" y="1232413"/>
          <a:ext cx="9144001" cy="2438400"/>
        </p:xfrm>
        <a:graphic>
          <a:graphicData uri="http://schemas.openxmlformats.org/drawingml/2006/table">
            <a:tbl>
              <a:tblPr firstRow="1" bandRow="1">
                <a:tableStyleId>{8EC20E35-A176-4012-BC5E-935CFFF8708E}</a:tableStyleId>
              </a:tblPr>
              <a:tblGrid>
                <a:gridCol w="4488076">
                  <a:extLst>
                    <a:ext uri="{9D8B030D-6E8A-4147-A177-3AD203B41FA5}">
                      <a16:colId xmlns:a16="http://schemas.microsoft.com/office/drawing/2014/main" val="1922969924"/>
                    </a:ext>
                  </a:extLst>
                </a:gridCol>
                <a:gridCol w="830494">
                  <a:extLst>
                    <a:ext uri="{9D8B030D-6E8A-4147-A177-3AD203B41FA5}">
                      <a16:colId xmlns:a16="http://schemas.microsoft.com/office/drawing/2014/main" val="2742784386"/>
                    </a:ext>
                  </a:extLst>
                </a:gridCol>
                <a:gridCol w="981492">
                  <a:extLst>
                    <a:ext uri="{9D8B030D-6E8A-4147-A177-3AD203B41FA5}">
                      <a16:colId xmlns:a16="http://schemas.microsoft.com/office/drawing/2014/main" val="1467493612"/>
                    </a:ext>
                  </a:extLst>
                </a:gridCol>
                <a:gridCol w="2843939">
                  <a:extLst>
                    <a:ext uri="{9D8B030D-6E8A-4147-A177-3AD203B41FA5}">
                      <a16:colId xmlns:a16="http://schemas.microsoft.com/office/drawing/2014/main" val="1499386423"/>
                    </a:ext>
                  </a:extLst>
                </a:gridCol>
              </a:tblGrid>
              <a:tr h="300684">
                <a:tc>
                  <a:txBody>
                    <a:bodyPr/>
                    <a:lstStyle/>
                    <a:p>
                      <a:endParaRPr lang="en-GB" sz="1400" b="1" dirty="0">
                        <a:solidFill>
                          <a:schemeClr val="tx1"/>
                        </a:solidFill>
                      </a:endParaRPr>
                    </a:p>
                  </a:txBody>
                  <a:tcPr>
                    <a:solidFill>
                      <a:schemeClr val="bg1"/>
                    </a:solidFill>
                  </a:tcPr>
                </a:tc>
                <a:tc>
                  <a:txBody>
                    <a:bodyPr/>
                    <a:lstStyle/>
                    <a:p>
                      <a:pPr algn="ctr"/>
                      <a:r>
                        <a:rPr lang="en-GB" sz="1400" b="1" dirty="0">
                          <a:solidFill>
                            <a:schemeClr val="accent4"/>
                          </a:solidFill>
                        </a:rPr>
                        <a:t>LAI</a:t>
                      </a:r>
                    </a:p>
                  </a:txBody>
                  <a:tcPr>
                    <a:solidFill>
                      <a:schemeClr val="bg1"/>
                    </a:solidFill>
                  </a:tcPr>
                </a:tc>
                <a:tc>
                  <a:txBody>
                    <a:bodyPr/>
                    <a:lstStyle/>
                    <a:p>
                      <a:pPr algn="ctr"/>
                      <a:r>
                        <a:rPr lang="en-GB" sz="1400" b="1" dirty="0">
                          <a:solidFill>
                            <a:schemeClr val="accent2"/>
                          </a:solidFill>
                        </a:rPr>
                        <a:t>Control</a:t>
                      </a:r>
                    </a:p>
                  </a:txBody>
                  <a:tcPr>
                    <a:solidFill>
                      <a:schemeClr val="bg1"/>
                    </a:solidFill>
                  </a:tcPr>
                </a:tc>
                <a:tc>
                  <a:txBody>
                    <a:bodyPr/>
                    <a:lstStyle/>
                    <a:p>
                      <a:pPr algn="ctr"/>
                      <a:r>
                        <a:rPr lang="en-GB" sz="1400" b="1" dirty="0" err="1">
                          <a:solidFill>
                            <a:schemeClr val="tx1"/>
                          </a:solidFill>
                        </a:rPr>
                        <a:t>aHR</a:t>
                      </a:r>
                      <a:r>
                        <a:rPr lang="en-GB" sz="1400" b="1" dirty="0">
                          <a:solidFill>
                            <a:schemeClr val="tx1"/>
                          </a:solidFill>
                        </a:rPr>
                        <a:t> (</a:t>
                      </a:r>
                      <a:r>
                        <a:rPr lang="en-GB" sz="1400" b="1" dirty="0">
                          <a:solidFill>
                            <a:schemeClr val="accent4"/>
                          </a:solidFill>
                        </a:rPr>
                        <a:t>LAI</a:t>
                      </a:r>
                      <a:r>
                        <a:rPr lang="en-GB" sz="1400" b="1" dirty="0">
                          <a:solidFill>
                            <a:schemeClr val="tx1"/>
                          </a:solidFill>
                        </a:rPr>
                        <a:t> vs. </a:t>
                      </a:r>
                      <a:r>
                        <a:rPr lang="en-GB" sz="1400" b="1" dirty="0">
                          <a:solidFill>
                            <a:schemeClr val="accent2"/>
                          </a:solidFill>
                        </a:rPr>
                        <a:t>Control</a:t>
                      </a:r>
                      <a:r>
                        <a:rPr lang="en-GB" sz="1400" b="1" dirty="0">
                          <a:solidFill>
                            <a:schemeClr val="tx1"/>
                          </a:solidFill>
                        </a:rPr>
                        <a:t>)</a:t>
                      </a:r>
                    </a:p>
                  </a:txBody>
                  <a:tcPr>
                    <a:solidFill>
                      <a:schemeClr val="bg1"/>
                    </a:solidFill>
                  </a:tcPr>
                </a:tc>
                <a:extLst>
                  <a:ext uri="{0D108BD9-81ED-4DB2-BD59-A6C34878D82A}">
                    <a16:rowId xmlns:a16="http://schemas.microsoft.com/office/drawing/2014/main" val="3960021667"/>
                  </a:ext>
                </a:extLst>
              </a:tr>
              <a:tr h="300684">
                <a:tc>
                  <a:txBody>
                    <a:bodyPr/>
                    <a:lstStyle/>
                    <a:p>
                      <a:r>
                        <a:rPr lang="en-GB" sz="1400" dirty="0"/>
                        <a:t>WHO 3/4 or death</a:t>
                      </a:r>
                    </a:p>
                  </a:txBody>
                  <a:tcPr/>
                </a:tc>
                <a:tc>
                  <a:txBody>
                    <a:bodyPr/>
                    <a:lstStyle/>
                    <a:p>
                      <a:pPr algn="ctr">
                        <a:lnSpc>
                          <a:spcPct val="150000"/>
                        </a:lnSpc>
                        <a:buNone/>
                      </a:pPr>
                      <a:r>
                        <a:rPr lang="en-IE" sz="1400" dirty="0"/>
                        <a:t>3 [3]</a:t>
                      </a:r>
                      <a:endParaRPr lang="en-GB" sz="1400" dirty="0"/>
                    </a:p>
                  </a:txBody>
                  <a:tcPr marL="68580" marR="68580" marT="0" marB="0" anchor="ctr"/>
                </a:tc>
                <a:tc>
                  <a:txBody>
                    <a:bodyPr/>
                    <a:lstStyle/>
                    <a:p>
                      <a:pPr algn="ctr">
                        <a:lnSpc>
                          <a:spcPct val="150000"/>
                        </a:lnSpc>
                        <a:buNone/>
                      </a:pPr>
                      <a:r>
                        <a:rPr lang="en-IE" sz="1400" dirty="0"/>
                        <a:t>2 [2]</a:t>
                      </a:r>
                      <a:endParaRPr lang="en-GB" sz="1400" dirty="0"/>
                    </a:p>
                  </a:txBody>
                  <a:tcPr marL="68580" marR="68580" marT="0" marB="0" anchor="ctr"/>
                </a:tc>
                <a:tc>
                  <a:txBody>
                    <a:bodyPr/>
                    <a:lstStyle/>
                    <a:p>
                      <a:pPr algn="ctr">
                        <a:lnSpc>
                          <a:spcPct val="150000"/>
                        </a:lnSpc>
                        <a:buNone/>
                      </a:pPr>
                      <a:r>
                        <a:rPr lang="en-IE" sz="1400" dirty="0"/>
                        <a:t>1.50 (0.25, 8.98), p=0.658</a:t>
                      </a:r>
                      <a:endParaRPr lang="en-GB" sz="1400" dirty="0"/>
                    </a:p>
                  </a:txBody>
                  <a:tcPr marL="68580" marR="68580" marT="0" marB="0" anchor="ctr"/>
                </a:tc>
                <a:extLst>
                  <a:ext uri="{0D108BD9-81ED-4DB2-BD59-A6C34878D82A}">
                    <a16:rowId xmlns:a16="http://schemas.microsoft.com/office/drawing/2014/main" val="3117570551"/>
                  </a:ext>
                </a:extLst>
              </a:tr>
              <a:tr h="300684">
                <a:tc>
                  <a:txBody>
                    <a:bodyPr/>
                    <a:lstStyle/>
                    <a:p>
                      <a:r>
                        <a:rPr lang="en-GB" sz="1400" dirty="0"/>
                        <a:t>SAE</a:t>
                      </a:r>
                    </a:p>
                  </a:txBody>
                  <a:tcPr/>
                </a:tc>
                <a:tc>
                  <a:txBody>
                    <a:bodyPr/>
                    <a:lstStyle/>
                    <a:p>
                      <a:pPr algn="ctr">
                        <a:lnSpc>
                          <a:spcPct val="150000"/>
                        </a:lnSpc>
                        <a:buNone/>
                      </a:pPr>
                      <a:r>
                        <a:rPr lang="en-IE" sz="1400" dirty="0"/>
                        <a:t>14 [14]</a:t>
                      </a:r>
                      <a:endParaRPr lang="en-GB" sz="1400" dirty="0"/>
                    </a:p>
                  </a:txBody>
                  <a:tcPr marL="68580" marR="68580" marT="0" marB="0" anchor="ctr"/>
                </a:tc>
                <a:tc>
                  <a:txBody>
                    <a:bodyPr/>
                    <a:lstStyle/>
                    <a:p>
                      <a:pPr algn="ctr">
                        <a:lnSpc>
                          <a:spcPct val="150000"/>
                        </a:lnSpc>
                        <a:buNone/>
                      </a:pPr>
                      <a:r>
                        <a:rPr lang="en-IE" sz="1400" dirty="0"/>
                        <a:t>18 [12]</a:t>
                      </a:r>
                      <a:endParaRPr lang="en-GB" sz="1400" dirty="0"/>
                    </a:p>
                  </a:txBody>
                  <a:tcPr marL="68580" marR="68580" marT="0" marB="0" anchor="ctr"/>
                </a:tc>
                <a:tc>
                  <a:txBody>
                    <a:bodyPr/>
                    <a:lstStyle/>
                    <a:p>
                      <a:pPr algn="ctr">
                        <a:lnSpc>
                          <a:spcPct val="150000"/>
                        </a:lnSpc>
                        <a:buNone/>
                      </a:pPr>
                      <a:r>
                        <a:rPr lang="en-IE" sz="1400" dirty="0"/>
                        <a:t>1.16 (0.54, 2.51), p=0.706</a:t>
                      </a:r>
                      <a:endParaRPr lang="en-GB" sz="1400" dirty="0"/>
                    </a:p>
                  </a:txBody>
                  <a:tcPr marL="68580" marR="68580" marT="0" marB="0" anchor="ctr"/>
                </a:tc>
                <a:extLst>
                  <a:ext uri="{0D108BD9-81ED-4DB2-BD59-A6C34878D82A}">
                    <a16:rowId xmlns:a16="http://schemas.microsoft.com/office/drawing/2014/main" val="2347867898"/>
                  </a:ext>
                </a:extLst>
              </a:tr>
              <a:tr h="300684">
                <a:tc>
                  <a:txBody>
                    <a:bodyPr/>
                    <a:lstStyle/>
                    <a:p>
                      <a:r>
                        <a:rPr lang="en-GB" sz="1400" dirty="0"/>
                        <a:t>Grade ≥3 AE</a:t>
                      </a:r>
                    </a:p>
                  </a:txBody>
                  <a:tcPr/>
                </a:tc>
                <a:tc>
                  <a:txBody>
                    <a:bodyPr/>
                    <a:lstStyle/>
                    <a:p>
                      <a:pPr algn="ctr">
                        <a:lnSpc>
                          <a:spcPct val="150000"/>
                        </a:lnSpc>
                        <a:buNone/>
                      </a:pPr>
                      <a:r>
                        <a:rPr lang="en-IE" sz="1400" dirty="0"/>
                        <a:t>31 [27]</a:t>
                      </a:r>
                      <a:endParaRPr lang="en-GB" sz="1400" dirty="0"/>
                    </a:p>
                  </a:txBody>
                  <a:tcPr marL="68580" marR="68580" marT="0" marB="0" anchor="ctr"/>
                </a:tc>
                <a:tc>
                  <a:txBody>
                    <a:bodyPr/>
                    <a:lstStyle/>
                    <a:p>
                      <a:pPr algn="ctr">
                        <a:lnSpc>
                          <a:spcPct val="150000"/>
                        </a:lnSpc>
                        <a:buNone/>
                      </a:pPr>
                      <a:r>
                        <a:rPr lang="en-IE" sz="1400" dirty="0"/>
                        <a:t>34 [26]</a:t>
                      </a:r>
                      <a:endParaRPr lang="en-GB" sz="1400" dirty="0"/>
                    </a:p>
                  </a:txBody>
                  <a:tcPr marL="68580" marR="68580" marT="0" marB="0" anchor="ctr"/>
                </a:tc>
                <a:tc>
                  <a:txBody>
                    <a:bodyPr/>
                    <a:lstStyle/>
                    <a:p>
                      <a:pPr algn="ctr">
                        <a:lnSpc>
                          <a:spcPct val="150000"/>
                        </a:lnSpc>
                        <a:buNone/>
                      </a:pPr>
                      <a:r>
                        <a:rPr lang="en-IE" sz="1400" dirty="0"/>
                        <a:t>1.06 (0.62, 1.82), p=0.820</a:t>
                      </a:r>
                      <a:endParaRPr lang="en-GB" sz="1400" dirty="0"/>
                    </a:p>
                  </a:txBody>
                  <a:tcPr marL="68580" marR="68580" marT="0" marB="0" anchor="ctr"/>
                </a:tc>
                <a:extLst>
                  <a:ext uri="{0D108BD9-81ED-4DB2-BD59-A6C34878D82A}">
                    <a16:rowId xmlns:a16="http://schemas.microsoft.com/office/drawing/2014/main" val="2474941840"/>
                  </a:ext>
                </a:extLst>
              </a:tr>
              <a:tr h="300684">
                <a:tc>
                  <a:txBody>
                    <a:bodyPr/>
                    <a:lstStyle/>
                    <a:p>
                      <a:r>
                        <a:rPr lang="en-GB" sz="1400" dirty="0"/>
                        <a:t>ART modifying event*</a:t>
                      </a:r>
                    </a:p>
                  </a:txBody>
                  <a:tcPr/>
                </a:tc>
                <a:tc>
                  <a:txBody>
                    <a:bodyPr/>
                    <a:lstStyle/>
                    <a:p>
                      <a:pPr algn="ctr">
                        <a:lnSpc>
                          <a:spcPct val="150000"/>
                        </a:lnSpc>
                        <a:buNone/>
                      </a:pPr>
                      <a:r>
                        <a:rPr lang="en-IE" sz="1400"/>
                        <a:t>5 [5]</a:t>
                      </a:r>
                      <a:endParaRPr lang="en-GB" sz="1400"/>
                    </a:p>
                  </a:txBody>
                  <a:tcPr marL="68580" marR="68580" marT="0" marB="0" anchor="ctr"/>
                </a:tc>
                <a:tc>
                  <a:txBody>
                    <a:bodyPr/>
                    <a:lstStyle/>
                    <a:p>
                      <a:pPr algn="ctr">
                        <a:lnSpc>
                          <a:spcPct val="150000"/>
                        </a:lnSpc>
                        <a:buNone/>
                      </a:pPr>
                      <a:r>
                        <a:rPr lang="en-IE" sz="1400" dirty="0"/>
                        <a:t>1 [1]</a:t>
                      </a:r>
                      <a:endParaRPr lang="en-GB" sz="1400" dirty="0"/>
                    </a:p>
                  </a:txBody>
                  <a:tcPr marL="68580" marR="68580" marT="0" marB="0" anchor="ctr"/>
                </a:tc>
                <a:tc>
                  <a:txBody>
                    <a:bodyPr/>
                    <a:lstStyle/>
                    <a:p>
                      <a:pPr algn="ctr">
                        <a:lnSpc>
                          <a:spcPct val="150000"/>
                        </a:lnSpc>
                        <a:buNone/>
                      </a:pPr>
                      <a:r>
                        <a:rPr lang="en-IE" sz="1400" dirty="0"/>
                        <a:t>  5.16 (0.60, 44.22), p=0.134</a:t>
                      </a:r>
                      <a:endParaRPr lang="en-GB" sz="1400" dirty="0"/>
                    </a:p>
                  </a:txBody>
                  <a:tcPr marL="68580" marR="68580" marT="0" marB="0" anchor="ctr"/>
                </a:tc>
                <a:extLst>
                  <a:ext uri="{0D108BD9-81ED-4DB2-BD59-A6C34878D82A}">
                    <a16:rowId xmlns:a16="http://schemas.microsoft.com/office/drawing/2014/main" val="787570405"/>
                  </a:ext>
                </a:extLst>
              </a:tr>
              <a:tr h="300684">
                <a:tc>
                  <a:txBody>
                    <a:bodyPr/>
                    <a:lstStyle/>
                    <a:p>
                      <a:r>
                        <a:rPr lang="en-GB" sz="1400" dirty="0"/>
                        <a:t>ART-related AE (excluding ISR)**</a:t>
                      </a:r>
                    </a:p>
                  </a:txBody>
                  <a:tcPr/>
                </a:tc>
                <a:tc>
                  <a:txBody>
                    <a:bodyPr/>
                    <a:lstStyle/>
                    <a:p>
                      <a:pPr algn="ctr"/>
                      <a:r>
                        <a:rPr lang="en-GB" sz="1400" dirty="0"/>
                        <a:t>4 [3]</a:t>
                      </a:r>
                    </a:p>
                  </a:txBody>
                  <a:tcPr/>
                </a:tc>
                <a:tc>
                  <a:txBody>
                    <a:bodyPr/>
                    <a:lstStyle/>
                    <a:p>
                      <a:pPr algn="ctr"/>
                      <a:r>
                        <a:rPr lang="en-GB" sz="1400" dirty="0"/>
                        <a:t>1 [1]</a:t>
                      </a:r>
                    </a:p>
                  </a:txBody>
                  <a:tcPr/>
                </a:tc>
                <a:tc>
                  <a:txBody>
                    <a:bodyPr/>
                    <a:lstStyle/>
                    <a:p>
                      <a:pPr algn="ctr"/>
                      <a:endParaRPr lang="en-GB" sz="1400" dirty="0"/>
                    </a:p>
                  </a:txBody>
                  <a:tcPr/>
                </a:tc>
                <a:extLst>
                  <a:ext uri="{0D108BD9-81ED-4DB2-BD59-A6C34878D82A}">
                    <a16:rowId xmlns:a16="http://schemas.microsoft.com/office/drawing/2014/main" val="1663442600"/>
                  </a:ext>
                </a:extLst>
              </a:tr>
              <a:tr h="300684">
                <a:tc>
                  <a:txBody>
                    <a:bodyPr/>
                    <a:lstStyle/>
                    <a:p>
                      <a:r>
                        <a:rPr lang="en-GB" sz="1400" dirty="0"/>
                        <a:t>Permanent discontinuation of allocated ART***</a:t>
                      </a:r>
                    </a:p>
                  </a:txBody>
                  <a:tcPr/>
                </a:tc>
                <a:tc>
                  <a:txBody>
                    <a:bodyPr/>
                    <a:lstStyle/>
                    <a:p>
                      <a:pPr algn="ctr"/>
                      <a:r>
                        <a:rPr lang="en-GB" sz="1400" dirty="0"/>
                        <a:t>7</a:t>
                      </a:r>
                    </a:p>
                  </a:txBody>
                  <a:tcPr/>
                </a:tc>
                <a:tc>
                  <a:txBody>
                    <a:bodyPr/>
                    <a:lstStyle/>
                    <a:p>
                      <a:pPr algn="ctr"/>
                      <a:r>
                        <a:rPr lang="en-GB" sz="1400" dirty="0"/>
                        <a:t>0</a:t>
                      </a:r>
                    </a:p>
                  </a:txBody>
                  <a:tcPr/>
                </a:tc>
                <a:tc>
                  <a:txBody>
                    <a:bodyPr/>
                    <a:lstStyle/>
                    <a:p>
                      <a:pPr algn="ctr"/>
                      <a:endParaRPr lang="en-GB" sz="1400" dirty="0"/>
                    </a:p>
                  </a:txBody>
                  <a:tcPr/>
                </a:tc>
                <a:extLst>
                  <a:ext uri="{0D108BD9-81ED-4DB2-BD59-A6C34878D82A}">
                    <a16:rowId xmlns:a16="http://schemas.microsoft.com/office/drawing/2014/main" val="1336471001"/>
                  </a:ext>
                </a:extLst>
              </a:tr>
              <a:tr h="300684">
                <a:tc>
                  <a:txBody>
                    <a:bodyPr/>
                    <a:lstStyle/>
                    <a:p>
                      <a:r>
                        <a:rPr lang="en-GB" sz="1400" dirty="0"/>
                        <a:t>    Due to ART-related AE</a:t>
                      </a:r>
                    </a:p>
                  </a:txBody>
                  <a:tcPr/>
                </a:tc>
                <a:tc>
                  <a:txBody>
                    <a:bodyPr/>
                    <a:lstStyle/>
                    <a:p>
                      <a:pPr algn="ctr"/>
                      <a:r>
                        <a:rPr lang="en-GB" sz="1400" dirty="0"/>
                        <a:t>2</a:t>
                      </a:r>
                    </a:p>
                  </a:txBody>
                  <a:tcPr/>
                </a:tc>
                <a:tc>
                  <a:txBody>
                    <a:bodyPr/>
                    <a:lstStyle/>
                    <a:p>
                      <a:pPr algn="ctr"/>
                      <a:r>
                        <a:rPr lang="en-GB" sz="1400" dirty="0"/>
                        <a:t>0</a:t>
                      </a:r>
                    </a:p>
                  </a:txBody>
                  <a:tcPr/>
                </a:tc>
                <a:tc>
                  <a:txBody>
                    <a:bodyPr/>
                    <a:lstStyle/>
                    <a:p>
                      <a:pPr algn="ctr"/>
                      <a:endParaRPr lang="en-GB" sz="1400" dirty="0"/>
                    </a:p>
                  </a:txBody>
                  <a:tcPr/>
                </a:tc>
                <a:extLst>
                  <a:ext uri="{0D108BD9-81ED-4DB2-BD59-A6C34878D82A}">
                    <a16:rowId xmlns:a16="http://schemas.microsoft.com/office/drawing/2014/main" val="3467230585"/>
                  </a:ext>
                </a:extLst>
              </a:tr>
            </a:tbl>
          </a:graphicData>
        </a:graphic>
      </p:graphicFrame>
      <p:sp>
        <p:nvSpPr>
          <p:cNvPr id="10" name="Title 2">
            <a:extLst>
              <a:ext uri="{FF2B5EF4-FFF2-40B4-BE49-F238E27FC236}">
                <a16:creationId xmlns:a16="http://schemas.microsoft.com/office/drawing/2014/main" id="{E0D37EBC-D594-70B2-F783-34EE1825C2EA}"/>
              </a:ext>
            </a:extLst>
          </p:cNvPr>
          <p:cNvSpPr txBox="1">
            <a:spLocks/>
          </p:cNvSpPr>
          <p:nvPr/>
        </p:nvSpPr>
        <p:spPr>
          <a:xfrm>
            <a:off x="431008" y="274343"/>
            <a:ext cx="9226188" cy="780893"/>
          </a:xfrm>
          <a:prstGeom prst="rect">
            <a:avLst/>
          </a:prstGeom>
          <a:noFill/>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GB" dirty="0"/>
              <a:t>Safety</a:t>
            </a:r>
          </a:p>
        </p:txBody>
      </p:sp>
    </p:spTree>
    <p:extLst>
      <p:ext uri="{BB962C8B-B14F-4D97-AF65-F5344CB8AC3E}">
        <p14:creationId xmlns:p14="http://schemas.microsoft.com/office/powerpoint/2010/main" val="148878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3" grpId="0"/>
      <p:bldP spid="13"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4110B-FDC4-B14A-E143-41375012B03C}"/>
            </a:ext>
          </a:extLst>
        </p:cNvPr>
        <p:cNvGrpSpPr/>
        <p:nvPr/>
      </p:nvGrpSpPr>
      <p:grpSpPr>
        <a:xfrm>
          <a:off x="0" y="0"/>
          <a:ext cx="0" cy="0"/>
          <a:chOff x="0" y="0"/>
          <a:chExt cx="0" cy="0"/>
        </a:xfrm>
      </p:grpSpPr>
      <p:graphicFrame>
        <p:nvGraphicFramePr>
          <p:cNvPr id="21" name="Table 20">
            <a:extLst>
              <a:ext uri="{FF2B5EF4-FFF2-40B4-BE49-F238E27FC236}">
                <a16:creationId xmlns:a16="http://schemas.microsoft.com/office/drawing/2014/main" id="{160DA5E5-214F-5B5F-89CE-7C15136E895A}"/>
              </a:ext>
            </a:extLst>
          </p:cNvPr>
          <p:cNvGraphicFramePr>
            <a:graphicFrameLocks noGrp="1"/>
          </p:cNvGraphicFramePr>
          <p:nvPr>
            <p:extLst>
              <p:ext uri="{D42A27DB-BD31-4B8C-83A1-F6EECF244321}">
                <p14:modId xmlns:p14="http://schemas.microsoft.com/office/powerpoint/2010/main" val="2399934148"/>
              </p:ext>
            </p:extLst>
          </p:nvPr>
        </p:nvGraphicFramePr>
        <p:xfrm>
          <a:off x="1263925" y="2008072"/>
          <a:ext cx="9664150" cy="3092245"/>
        </p:xfrm>
        <a:graphic>
          <a:graphicData uri="http://schemas.openxmlformats.org/drawingml/2006/table">
            <a:tbl>
              <a:tblPr firstRow="1" bandRow="1">
                <a:tableStyleId>{8EC20E35-A176-4012-BC5E-935CFFF8708E}</a:tableStyleId>
              </a:tblPr>
              <a:tblGrid>
                <a:gridCol w="2202284">
                  <a:extLst>
                    <a:ext uri="{9D8B030D-6E8A-4147-A177-3AD203B41FA5}">
                      <a16:colId xmlns:a16="http://schemas.microsoft.com/office/drawing/2014/main" val="1922969924"/>
                    </a:ext>
                  </a:extLst>
                </a:gridCol>
                <a:gridCol w="1688430">
                  <a:extLst>
                    <a:ext uri="{9D8B030D-6E8A-4147-A177-3AD203B41FA5}">
                      <a16:colId xmlns:a16="http://schemas.microsoft.com/office/drawing/2014/main" val="2742784386"/>
                    </a:ext>
                  </a:extLst>
                </a:gridCol>
                <a:gridCol w="2111587">
                  <a:extLst>
                    <a:ext uri="{9D8B030D-6E8A-4147-A177-3AD203B41FA5}">
                      <a16:colId xmlns:a16="http://schemas.microsoft.com/office/drawing/2014/main" val="1826664030"/>
                    </a:ext>
                  </a:extLst>
                </a:gridCol>
                <a:gridCol w="2511740">
                  <a:extLst>
                    <a:ext uri="{9D8B030D-6E8A-4147-A177-3AD203B41FA5}">
                      <a16:colId xmlns:a16="http://schemas.microsoft.com/office/drawing/2014/main" val="2153600547"/>
                    </a:ext>
                  </a:extLst>
                </a:gridCol>
                <a:gridCol w="1150109">
                  <a:extLst>
                    <a:ext uri="{9D8B030D-6E8A-4147-A177-3AD203B41FA5}">
                      <a16:colId xmlns:a16="http://schemas.microsoft.com/office/drawing/2014/main" val="1467493612"/>
                    </a:ext>
                  </a:extLst>
                </a:gridCol>
              </a:tblGrid>
              <a:tr h="425653">
                <a:tc>
                  <a:txBody>
                    <a:bodyPr/>
                    <a:lstStyle/>
                    <a:p>
                      <a:endParaRPr lang="en-GB" sz="1600" b="1" dirty="0">
                        <a:solidFill>
                          <a:schemeClr val="tx1"/>
                        </a:solidFill>
                      </a:endParaRPr>
                    </a:p>
                  </a:txBody>
                  <a:tcPr>
                    <a:lnB w="25400" cmpd="sng">
                      <a:noFill/>
                    </a:lnB>
                    <a:solidFill>
                      <a:schemeClr val="bg1"/>
                    </a:solidFill>
                  </a:tcPr>
                </a:tc>
                <a:tc gridSpan="3">
                  <a:txBody>
                    <a:bodyPr/>
                    <a:lstStyle/>
                    <a:p>
                      <a:pPr algn="ctr"/>
                      <a:r>
                        <a:rPr lang="en-GB" sz="1600" b="1" dirty="0">
                          <a:solidFill>
                            <a:schemeClr val="accent4"/>
                          </a:solidFill>
                        </a:rPr>
                        <a:t>LAI</a:t>
                      </a:r>
                    </a:p>
                  </a:txBody>
                  <a:tcPr anchor="ctr">
                    <a:lnB w="25400" cmpd="sng">
                      <a:noFill/>
                    </a:lnB>
                    <a:solidFill>
                      <a:schemeClr val="bg1"/>
                    </a:solidFill>
                  </a:tcPr>
                </a:tc>
                <a:tc hMerge="1">
                  <a:txBody>
                    <a:bodyPr/>
                    <a:lstStyle/>
                    <a:p>
                      <a:pPr algn="ctr"/>
                      <a:endParaRPr lang="en-GB" sz="1100" b="1" dirty="0">
                        <a:solidFill>
                          <a:schemeClr val="accent4"/>
                        </a:solidFill>
                      </a:endParaRPr>
                    </a:p>
                  </a:txBody>
                  <a:tcPr anchor="ctr">
                    <a:lnB w="25400" cmpd="sng">
                      <a:noFill/>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b="1" dirty="0">
                        <a:solidFill>
                          <a:schemeClr val="accent4"/>
                        </a:solidFill>
                      </a:endParaRPr>
                    </a:p>
                  </a:txBody>
                  <a:tcPr anchor="ctr">
                    <a:lnB w="25400" cmpd="sng">
                      <a:noFill/>
                    </a:lnB>
                    <a:solidFill>
                      <a:schemeClr val="bg1"/>
                    </a:solidFill>
                  </a:tcPr>
                </a:tc>
                <a:tc rowSpan="2">
                  <a:txBody>
                    <a:bodyPr/>
                    <a:lstStyle/>
                    <a:p>
                      <a:pPr algn="ctr"/>
                      <a:r>
                        <a:rPr lang="en-GB" sz="1600" b="1" dirty="0">
                          <a:solidFill>
                            <a:schemeClr val="accent2"/>
                          </a:solidFill>
                        </a:rPr>
                        <a:t>Control</a:t>
                      </a:r>
                    </a:p>
                    <a:p>
                      <a:pPr algn="ctr"/>
                      <a:r>
                        <a:rPr lang="en-GB" sz="1600" b="1" dirty="0">
                          <a:solidFill>
                            <a:schemeClr val="accent2"/>
                          </a:solidFill>
                        </a:rPr>
                        <a:t>(N=17)</a:t>
                      </a:r>
                    </a:p>
                  </a:txBody>
                  <a:tcPr anchor="ctr">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125846"/>
                  </a:ext>
                </a:extLst>
              </a:tr>
              <a:tr h="963980">
                <a:tc>
                  <a:txBody>
                    <a:bodyPr/>
                    <a:lstStyle/>
                    <a:p>
                      <a:endParaRPr lang="en-GB" sz="1600" b="1" dirty="0">
                        <a:solidFill>
                          <a:schemeClr val="tx1"/>
                        </a:solidFill>
                      </a:endParaRPr>
                    </a:p>
                  </a:txBody>
                  <a:tcPr anchor="ctr">
                    <a:lnT w="25400" cmpd="sng">
                      <a:noFill/>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GB" sz="1600" b="1" dirty="0">
                          <a:solidFill>
                            <a:schemeClr val="accent4"/>
                          </a:solidFill>
                        </a:rPr>
                        <a:t>Opted to stay on LAI </a:t>
                      </a:r>
                      <a:br>
                        <a:rPr lang="en-GB" sz="1600" b="1" dirty="0">
                          <a:solidFill>
                            <a:schemeClr val="accent4"/>
                          </a:solidFill>
                        </a:rPr>
                      </a:br>
                      <a:r>
                        <a:rPr lang="en-GB" sz="1600" b="1" dirty="0">
                          <a:solidFill>
                            <a:schemeClr val="accent4"/>
                          </a:solidFill>
                        </a:rPr>
                        <a:t>(N=12)</a:t>
                      </a:r>
                    </a:p>
                  </a:txBody>
                  <a:tcPr anchor="ctr">
                    <a:lnT w="25400" cmpd="sng">
                      <a:noFill/>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GB" sz="1600" b="1" dirty="0">
                          <a:solidFill>
                            <a:schemeClr val="accent4"/>
                          </a:solidFill>
                        </a:rPr>
                        <a:t>Opted to return to oral ART</a:t>
                      </a:r>
                    </a:p>
                    <a:p>
                      <a:pPr algn="ctr"/>
                      <a:r>
                        <a:rPr lang="en-GB" sz="1600" b="1" dirty="0">
                          <a:solidFill>
                            <a:schemeClr val="accent4"/>
                          </a:solidFill>
                        </a:rPr>
                        <a:t>(N=2)</a:t>
                      </a:r>
                    </a:p>
                  </a:txBody>
                  <a:tcPr anchor="ctr">
                    <a:lnT w="25400" cmpd="sng">
                      <a:noFill/>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chemeClr val="accent4"/>
                          </a:solidFill>
                        </a:rPr>
                        <a:t>Previously returned to oral ART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chemeClr val="accent4"/>
                          </a:solidFill>
                        </a:rPr>
                        <a:t>(N=4)</a:t>
                      </a:r>
                    </a:p>
                  </a:txBody>
                  <a:tcPr anchor="ctr">
                    <a:lnR w="25400" cmpd="sng">
                      <a:noFill/>
                    </a:lnR>
                    <a:lnT w="25400" cmpd="sng">
                      <a:noFill/>
                    </a:lnT>
                    <a:lnB w="28575" cap="flat" cmpd="sng" algn="ctr">
                      <a:solidFill>
                        <a:schemeClr val="tx1"/>
                      </a:solidFill>
                      <a:prstDash val="solid"/>
                      <a:round/>
                      <a:headEnd type="none" w="med" len="med"/>
                      <a:tailEnd type="none" w="med" len="med"/>
                    </a:lnB>
                    <a:solidFill>
                      <a:schemeClr val="bg1"/>
                    </a:solidFill>
                  </a:tcPr>
                </a:tc>
                <a:tc vMerge="1">
                  <a:txBody>
                    <a:bodyPr/>
                    <a:lstStyle/>
                    <a:p>
                      <a:endParaRPr dirty="0"/>
                    </a:p>
                  </a:txBody>
                  <a:tcPr anchor="ctr">
                    <a:lnT w="25400" cmpd="sng">
                      <a:noFill/>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60021667"/>
                  </a:ext>
                </a:extLst>
              </a:tr>
              <a:tr h="425653">
                <a:tc>
                  <a:txBody>
                    <a:bodyPr/>
                    <a:lstStyle/>
                    <a:p>
                      <a:r>
                        <a:rPr lang="en-GB" sz="1600" dirty="0"/>
                        <a:t>Live birth*</a:t>
                      </a:r>
                    </a:p>
                  </a:txBody>
                  <a:tcPr anchor="ctr">
                    <a:lnT w="28575" cap="flat" cmpd="sng" algn="ctr">
                      <a:solidFill>
                        <a:schemeClr val="tx1"/>
                      </a:solidFill>
                      <a:prstDash val="solid"/>
                      <a:round/>
                      <a:headEnd type="none" w="med" len="med"/>
                      <a:tailEnd type="none" w="med" len="med"/>
                    </a:lnT>
                  </a:tcPr>
                </a:tc>
                <a:tc>
                  <a:txBody>
                    <a:bodyPr/>
                    <a:lstStyle/>
                    <a:p>
                      <a:pPr algn="ctr">
                        <a:lnSpc>
                          <a:spcPct val="150000"/>
                        </a:lnSpc>
                        <a:buNone/>
                      </a:pPr>
                      <a:r>
                        <a:rPr lang="en-GB" sz="1600" dirty="0"/>
                        <a:t>4</a:t>
                      </a:r>
                    </a:p>
                  </a:txBody>
                  <a:tcPr marL="68580" marR="68580" marT="0" marB="0" anchor="ctr">
                    <a:lnT w="28575" cap="flat" cmpd="sng" algn="ctr">
                      <a:solidFill>
                        <a:schemeClr val="tx1"/>
                      </a:solidFill>
                      <a:prstDash val="solid"/>
                      <a:round/>
                      <a:headEnd type="none" w="med" len="med"/>
                      <a:tailEnd type="none" w="med" len="med"/>
                    </a:lnT>
                  </a:tcPr>
                </a:tc>
                <a:tc>
                  <a:txBody>
                    <a:bodyPr/>
                    <a:lstStyle/>
                    <a:p>
                      <a:pPr algn="ctr">
                        <a:lnSpc>
                          <a:spcPct val="150000"/>
                        </a:lnSpc>
                        <a:buNone/>
                      </a:pPr>
                      <a:r>
                        <a:rPr lang="en-GB" sz="1600" dirty="0"/>
                        <a:t>2</a:t>
                      </a:r>
                    </a:p>
                  </a:txBody>
                  <a:tcPr marL="68580" marR="68580" marT="0" marB="0" anchor="ctr">
                    <a:lnT w="28575" cap="flat" cmpd="sng" algn="ctr">
                      <a:solidFill>
                        <a:schemeClr val="tx1"/>
                      </a:solidFill>
                      <a:prstDash val="solid"/>
                      <a:round/>
                      <a:headEnd type="none" w="med" len="med"/>
                      <a:tailEnd type="none" w="med" len="med"/>
                    </a:lnT>
                  </a:tcPr>
                </a:tc>
                <a:tc>
                  <a:txBody>
                    <a:bodyPr/>
                    <a:lstStyle/>
                    <a:p>
                      <a:pPr algn="ctr">
                        <a:lnSpc>
                          <a:spcPct val="150000"/>
                        </a:lnSpc>
                        <a:buNone/>
                      </a:pPr>
                      <a:r>
                        <a:rPr lang="en-GB" sz="1600" dirty="0"/>
                        <a:t>2</a:t>
                      </a:r>
                    </a:p>
                  </a:txBody>
                  <a:tcPr marL="68580" marR="68580" marT="0" marB="0" anchor="ctr">
                    <a:lnT w="28575" cap="flat" cmpd="sng" algn="ctr">
                      <a:solidFill>
                        <a:schemeClr val="tx1"/>
                      </a:solidFill>
                      <a:prstDash val="solid"/>
                      <a:round/>
                      <a:headEnd type="none" w="med" len="med"/>
                      <a:tailEnd type="none" w="med" len="med"/>
                    </a:lnT>
                  </a:tcPr>
                </a:tc>
                <a:tc>
                  <a:txBody>
                    <a:bodyPr/>
                    <a:lstStyle/>
                    <a:p>
                      <a:pPr algn="ctr">
                        <a:lnSpc>
                          <a:spcPct val="150000"/>
                        </a:lnSpc>
                        <a:buNone/>
                      </a:pPr>
                      <a:r>
                        <a:rPr lang="en-GB" sz="1600" dirty="0"/>
                        <a:t>4</a:t>
                      </a:r>
                    </a:p>
                  </a:txBody>
                  <a:tcPr marL="68580" marR="68580" marT="0" marB="0" anchor="ct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117570551"/>
                  </a:ext>
                </a:extLst>
              </a:tr>
              <a:tr h="425653">
                <a:tc>
                  <a:txBody>
                    <a:bodyPr/>
                    <a:lstStyle/>
                    <a:p>
                      <a:r>
                        <a:rPr lang="en-GB" sz="1600" dirty="0"/>
                        <a:t>Miscarriage</a:t>
                      </a:r>
                    </a:p>
                  </a:txBody>
                  <a:tcPr anchor="ctr"/>
                </a:tc>
                <a:tc>
                  <a:txBody>
                    <a:bodyPr/>
                    <a:lstStyle/>
                    <a:p>
                      <a:pPr algn="ctr">
                        <a:lnSpc>
                          <a:spcPct val="150000"/>
                        </a:lnSpc>
                        <a:buNone/>
                      </a:pPr>
                      <a:r>
                        <a:rPr lang="en-GB" sz="1600" dirty="0"/>
                        <a:t>4</a:t>
                      </a:r>
                    </a:p>
                  </a:txBody>
                  <a:tcPr marL="68580" marR="68580" marT="0" marB="0" anchor="ctr"/>
                </a:tc>
                <a:tc>
                  <a:txBody>
                    <a:bodyPr/>
                    <a:lstStyle/>
                    <a:p>
                      <a:pPr algn="ctr">
                        <a:lnSpc>
                          <a:spcPct val="150000"/>
                        </a:lnSpc>
                        <a:buNone/>
                      </a:pPr>
                      <a:endParaRPr lang="en-GB" sz="1600" dirty="0"/>
                    </a:p>
                  </a:txBody>
                  <a:tcPr marL="68580" marR="68580" marT="0" marB="0" anchor="ctr"/>
                </a:tc>
                <a:tc>
                  <a:txBody>
                    <a:bodyPr/>
                    <a:lstStyle/>
                    <a:p>
                      <a:pPr algn="ctr">
                        <a:lnSpc>
                          <a:spcPct val="150000"/>
                        </a:lnSpc>
                        <a:buNone/>
                      </a:pPr>
                      <a:r>
                        <a:rPr lang="en-GB" sz="1600" dirty="0"/>
                        <a:t>2</a:t>
                      </a:r>
                    </a:p>
                  </a:txBody>
                  <a:tcPr marL="68580" marR="68580" marT="0" marB="0" anchor="ctr"/>
                </a:tc>
                <a:tc>
                  <a:txBody>
                    <a:bodyPr/>
                    <a:lstStyle/>
                    <a:p>
                      <a:pPr algn="ctr">
                        <a:lnSpc>
                          <a:spcPct val="150000"/>
                        </a:lnSpc>
                        <a:buNone/>
                      </a:pPr>
                      <a:r>
                        <a:rPr lang="en-GB" sz="1600" dirty="0"/>
                        <a:t>4</a:t>
                      </a:r>
                    </a:p>
                  </a:txBody>
                  <a:tcPr marL="68580" marR="68580" marT="0" marB="0" anchor="ctr"/>
                </a:tc>
                <a:extLst>
                  <a:ext uri="{0D108BD9-81ED-4DB2-BD59-A6C34878D82A}">
                    <a16:rowId xmlns:a16="http://schemas.microsoft.com/office/drawing/2014/main" val="2347867898"/>
                  </a:ext>
                </a:extLst>
              </a:tr>
              <a:tr h="425653">
                <a:tc>
                  <a:txBody>
                    <a:bodyPr/>
                    <a:lstStyle/>
                    <a:p>
                      <a:r>
                        <a:rPr lang="en-GB" sz="1600" dirty="0"/>
                        <a:t>Induced abortion</a:t>
                      </a:r>
                    </a:p>
                  </a:txBody>
                  <a:tcPr anchor="ctr"/>
                </a:tc>
                <a:tc>
                  <a:txBody>
                    <a:bodyPr/>
                    <a:lstStyle/>
                    <a:p>
                      <a:pPr algn="ctr">
                        <a:lnSpc>
                          <a:spcPct val="150000"/>
                        </a:lnSpc>
                        <a:buNone/>
                      </a:pPr>
                      <a:r>
                        <a:rPr lang="en-GB" sz="1600" dirty="0"/>
                        <a:t>1</a:t>
                      </a:r>
                    </a:p>
                  </a:txBody>
                  <a:tcPr marL="68580" marR="68580" marT="0" marB="0" anchor="ctr"/>
                </a:tc>
                <a:tc>
                  <a:txBody>
                    <a:bodyPr/>
                    <a:lstStyle/>
                    <a:p>
                      <a:pPr algn="ctr">
                        <a:lnSpc>
                          <a:spcPct val="150000"/>
                        </a:lnSpc>
                        <a:buNone/>
                      </a:pPr>
                      <a:endParaRPr lang="en-GB" sz="1600" dirty="0"/>
                    </a:p>
                  </a:txBody>
                  <a:tcPr marL="68580" marR="68580" marT="0" marB="0" anchor="ctr"/>
                </a:tc>
                <a:tc>
                  <a:txBody>
                    <a:bodyPr/>
                    <a:lstStyle/>
                    <a:p>
                      <a:pPr algn="ctr">
                        <a:lnSpc>
                          <a:spcPct val="150000"/>
                        </a:lnSpc>
                        <a:buNone/>
                      </a:pPr>
                      <a:endParaRPr lang="en-GB" sz="1600" dirty="0"/>
                    </a:p>
                  </a:txBody>
                  <a:tcPr marL="68580" marR="68580" marT="0" marB="0" anchor="ctr"/>
                </a:tc>
                <a:tc>
                  <a:txBody>
                    <a:bodyPr/>
                    <a:lstStyle/>
                    <a:p>
                      <a:pPr algn="ctr">
                        <a:lnSpc>
                          <a:spcPct val="150000"/>
                        </a:lnSpc>
                        <a:buNone/>
                      </a:pPr>
                      <a:r>
                        <a:rPr lang="en-GB" sz="1600" dirty="0"/>
                        <a:t>4</a:t>
                      </a:r>
                    </a:p>
                  </a:txBody>
                  <a:tcPr marL="68580" marR="68580" marT="0" marB="0" anchor="ctr"/>
                </a:tc>
                <a:extLst>
                  <a:ext uri="{0D108BD9-81ED-4DB2-BD59-A6C34878D82A}">
                    <a16:rowId xmlns:a16="http://schemas.microsoft.com/office/drawing/2014/main" val="2474941840"/>
                  </a:ext>
                </a:extLst>
              </a:tr>
              <a:tr h="425653">
                <a:tc>
                  <a:txBody>
                    <a:bodyPr/>
                    <a:lstStyle/>
                    <a:p>
                      <a:r>
                        <a:rPr lang="en-GB" sz="1600" dirty="0"/>
                        <a:t>Ongoing</a:t>
                      </a:r>
                    </a:p>
                  </a:txBody>
                  <a:tcPr anchor="ctr"/>
                </a:tc>
                <a:tc>
                  <a:txBody>
                    <a:bodyPr/>
                    <a:lstStyle/>
                    <a:p>
                      <a:pPr algn="ctr">
                        <a:lnSpc>
                          <a:spcPct val="150000"/>
                        </a:lnSpc>
                        <a:buNone/>
                      </a:pPr>
                      <a:r>
                        <a:rPr lang="en-GB" sz="1600" dirty="0"/>
                        <a:t>3</a:t>
                      </a:r>
                    </a:p>
                  </a:txBody>
                  <a:tcPr marL="68580" marR="68580" marT="0" marB="0" anchor="ctr"/>
                </a:tc>
                <a:tc>
                  <a:txBody>
                    <a:bodyPr/>
                    <a:lstStyle/>
                    <a:p>
                      <a:pPr algn="ctr">
                        <a:lnSpc>
                          <a:spcPct val="150000"/>
                        </a:lnSpc>
                        <a:buNone/>
                      </a:pPr>
                      <a:endParaRPr lang="en-GB" sz="1600" dirty="0"/>
                    </a:p>
                  </a:txBody>
                  <a:tcPr marL="68580" marR="68580" marT="0" marB="0" anchor="ctr"/>
                </a:tc>
                <a:tc>
                  <a:txBody>
                    <a:bodyPr/>
                    <a:lstStyle/>
                    <a:p>
                      <a:pPr algn="ctr">
                        <a:lnSpc>
                          <a:spcPct val="150000"/>
                        </a:lnSpc>
                        <a:buNone/>
                      </a:pPr>
                      <a:endParaRPr lang="en-GB" sz="1600" dirty="0"/>
                    </a:p>
                  </a:txBody>
                  <a:tcPr marL="68580" marR="68580" marT="0" marB="0" anchor="ctr"/>
                </a:tc>
                <a:tc>
                  <a:txBody>
                    <a:bodyPr/>
                    <a:lstStyle/>
                    <a:p>
                      <a:pPr algn="ctr">
                        <a:lnSpc>
                          <a:spcPct val="150000"/>
                        </a:lnSpc>
                        <a:buNone/>
                      </a:pPr>
                      <a:r>
                        <a:rPr lang="en-GB" sz="1600" dirty="0"/>
                        <a:t>5</a:t>
                      </a:r>
                    </a:p>
                  </a:txBody>
                  <a:tcPr marL="68580" marR="68580" marT="0" marB="0" anchor="ctr"/>
                </a:tc>
                <a:extLst>
                  <a:ext uri="{0D108BD9-81ED-4DB2-BD59-A6C34878D82A}">
                    <a16:rowId xmlns:a16="http://schemas.microsoft.com/office/drawing/2014/main" val="787570405"/>
                  </a:ext>
                </a:extLst>
              </a:tr>
            </a:tbl>
          </a:graphicData>
        </a:graphic>
      </p:graphicFrame>
      <p:sp>
        <p:nvSpPr>
          <p:cNvPr id="25" name="TextBox 24">
            <a:extLst>
              <a:ext uri="{FF2B5EF4-FFF2-40B4-BE49-F238E27FC236}">
                <a16:creationId xmlns:a16="http://schemas.microsoft.com/office/drawing/2014/main" id="{3EAB32EC-6646-8FB7-E6A1-5E4B2ECAE5E6}"/>
              </a:ext>
            </a:extLst>
          </p:cNvPr>
          <p:cNvSpPr txBox="1"/>
          <p:nvPr/>
        </p:nvSpPr>
        <p:spPr>
          <a:xfrm>
            <a:off x="7012059" y="5111950"/>
            <a:ext cx="3916016" cy="261610"/>
          </a:xfrm>
          <a:prstGeom prst="rect">
            <a:avLst/>
          </a:prstGeom>
          <a:noFill/>
        </p:spPr>
        <p:txBody>
          <a:bodyPr wrap="square">
            <a:spAutoFit/>
          </a:bodyPr>
          <a:lstStyle/>
          <a:p>
            <a:r>
              <a:rPr lang="en-GB" sz="1100" dirty="0"/>
              <a:t>*Negative HIV tests reported for all live-born infants</a:t>
            </a:r>
          </a:p>
        </p:txBody>
      </p:sp>
      <p:sp>
        <p:nvSpPr>
          <p:cNvPr id="6" name="Title 2">
            <a:extLst>
              <a:ext uri="{FF2B5EF4-FFF2-40B4-BE49-F238E27FC236}">
                <a16:creationId xmlns:a16="http://schemas.microsoft.com/office/drawing/2014/main" id="{43FCB533-95F4-8F9C-AB8B-2A8BD49523F5}"/>
              </a:ext>
            </a:extLst>
          </p:cNvPr>
          <p:cNvSpPr txBox="1">
            <a:spLocks/>
          </p:cNvSpPr>
          <p:nvPr/>
        </p:nvSpPr>
        <p:spPr>
          <a:xfrm>
            <a:off x="431008" y="274343"/>
            <a:ext cx="9226188" cy="780893"/>
          </a:xfrm>
          <a:prstGeom prst="rect">
            <a:avLst/>
          </a:prstGeom>
          <a:noFill/>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GB" dirty="0"/>
              <a:t>Pregnancies</a:t>
            </a:r>
          </a:p>
        </p:txBody>
      </p:sp>
    </p:spTree>
    <p:extLst>
      <p:ext uri="{BB962C8B-B14F-4D97-AF65-F5344CB8AC3E}">
        <p14:creationId xmlns:p14="http://schemas.microsoft.com/office/powerpoint/2010/main" val="281611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7ABF5-F742-9995-6D80-4CD5811C19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1282B74-8473-4D94-48D4-AA5AD8368E28}"/>
              </a:ext>
            </a:extLst>
          </p:cNvPr>
          <p:cNvSpPr>
            <a:spLocks noGrp="1"/>
          </p:cNvSpPr>
          <p:nvPr>
            <p:ph type="title"/>
          </p:nvPr>
        </p:nvSpPr>
        <p:spPr>
          <a:xfrm>
            <a:off x="431008" y="274343"/>
            <a:ext cx="9226188" cy="780893"/>
          </a:xfrm>
        </p:spPr>
        <p:txBody>
          <a:bodyPr>
            <a:normAutofit/>
          </a:bodyPr>
          <a:lstStyle/>
          <a:p>
            <a:r>
              <a:rPr lang="en-GB" noProof="0" dirty="0"/>
              <a:t>Acceptability</a:t>
            </a:r>
            <a:endParaRPr lang="en-GB" dirty="0"/>
          </a:p>
        </p:txBody>
      </p:sp>
      <p:sp>
        <p:nvSpPr>
          <p:cNvPr id="4" name="TextBox 3">
            <a:extLst>
              <a:ext uri="{FF2B5EF4-FFF2-40B4-BE49-F238E27FC236}">
                <a16:creationId xmlns:a16="http://schemas.microsoft.com/office/drawing/2014/main" id="{C9A10758-CEB5-6A6D-4F53-B410FF3580A4}"/>
              </a:ext>
            </a:extLst>
          </p:cNvPr>
          <p:cNvSpPr txBox="1"/>
          <p:nvPr/>
        </p:nvSpPr>
        <p:spPr>
          <a:xfrm>
            <a:off x="283028" y="1661415"/>
            <a:ext cx="11625943" cy="1092607"/>
          </a:xfrm>
          <a:prstGeom prst="rect">
            <a:avLst/>
          </a:prstGeom>
          <a:noFill/>
        </p:spPr>
        <p:txBody>
          <a:bodyPr wrap="square">
            <a:spAutoFit/>
          </a:bodyPr>
          <a:lstStyle/>
          <a:p>
            <a:pPr marL="17100">
              <a:spcAft>
                <a:spcPts val="600"/>
              </a:spcAft>
            </a:pPr>
            <a:r>
              <a:rPr lang="en-GB" sz="2000" dirty="0"/>
              <a:t>99% of participants (in both </a:t>
            </a:r>
            <a:r>
              <a:rPr lang="en-GB" sz="2000" b="1" dirty="0">
                <a:solidFill>
                  <a:schemeClr val="accent4"/>
                </a:solidFill>
              </a:rPr>
              <a:t>LAI</a:t>
            </a:r>
            <a:r>
              <a:rPr lang="en-GB" sz="2000" dirty="0"/>
              <a:t> and </a:t>
            </a:r>
            <a:r>
              <a:rPr lang="en-GB" sz="2000" b="1" dirty="0">
                <a:solidFill>
                  <a:schemeClr val="accent2"/>
                </a:solidFill>
              </a:rPr>
              <a:t>control</a:t>
            </a:r>
            <a:r>
              <a:rPr lang="en-GB" sz="2000" dirty="0"/>
              <a:t>) reported that taking HIV medication had not been a burden and had not made it difficult to live a normal life</a:t>
            </a:r>
          </a:p>
          <a:p>
            <a:pPr marL="474300" lvl="1"/>
            <a:endParaRPr lang="en-GB" sz="2000" dirty="0"/>
          </a:p>
        </p:txBody>
      </p:sp>
      <p:sp>
        <p:nvSpPr>
          <p:cNvPr id="5" name="TextBox 4">
            <a:extLst>
              <a:ext uri="{FF2B5EF4-FFF2-40B4-BE49-F238E27FC236}">
                <a16:creationId xmlns:a16="http://schemas.microsoft.com/office/drawing/2014/main" id="{37ADC332-19E6-2281-7A21-0E419C6135B7}"/>
              </a:ext>
            </a:extLst>
          </p:cNvPr>
          <p:cNvSpPr txBox="1"/>
          <p:nvPr/>
        </p:nvSpPr>
        <p:spPr>
          <a:xfrm>
            <a:off x="283027" y="3231983"/>
            <a:ext cx="4847203" cy="1938992"/>
          </a:xfrm>
          <a:prstGeom prst="rect">
            <a:avLst/>
          </a:prstGeom>
          <a:noFill/>
        </p:spPr>
        <p:txBody>
          <a:bodyPr wrap="square">
            <a:spAutoFit/>
          </a:bodyPr>
          <a:lstStyle/>
          <a:p>
            <a:r>
              <a:rPr lang="en-GB" sz="2000" dirty="0"/>
              <a:t>Those on </a:t>
            </a:r>
            <a:r>
              <a:rPr lang="en-GB" sz="2000" b="1" dirty="0">
                <a:solidFill>
                  <a:schemeClr val="accent4"/>
                </a:solidFill>
              </a:rPr>
              <a:t>LAI</a:t>
            </a:r>
            <a:r>
              <a:rPr lang="en-GB" sz="2000" b="1" dirty="0"/>
              <a:t> </a:t>
            </a:r>
            <a:r>
              <a:rPr lang="en-GB" sz="2000" dirty="0"/>
              <a:t>were asked:</a:t>
            </a:r>
          </a:p>
          <a:p>
            <a:pPr marL="17100"/>
            <a:r>
              <a:rPr lang="en-GB" sz="2000" dirty="0"/>
              <a:t>“</a:t>
            </a:r>
            <a:r>
              <a:rPr lang="en-US" sz="2000" dirty="0"/>
              <a:t>How does receiving injections of HIV medication make things for you compared to taking your medicines every day?”</a:t>
            </a:r>
          </a:p>
          <a:p>
            <a:pPr marL="474300" lvl="1"/>
            <a:endParaRPr lang="en-GB" sz="2000" dirty="0"/>
          </a:p>
        </p:txBody>
      </p:sp>
      <p:grpSp>
        <p:nvGrpSpPr>
          <p:cNvPr id="35" name="Group 34">
            <a:extLst>
              <a:ext uri="{FF2B5EF4-FFF2-40B4-BE49-F238E27FC236}">
                <a16:creationId xmlns:a16="http://schemas.microsoft.com/office/drawing/2014/main" id="{D48B1F33-B781-6C45-EFE7-97966D44F357}"/>
              </a:ext>
            </a:extLst>
          </p:cNvPr>
          <p:cNvGrpSpPr/>
          <p:nvPr/>
        </p:nvGrpSpPr>
        <p:grpSpPr>
          <a:xfrm>
            <a:off x="6190508" y="2754022"/>
            <a:ext cx="3818144" cy="3294420"/>
            <a:chOff x="6766119" y="2598122"/>
            <a:chExt cx="4507494" cy="3889213"/>
          </a:xfrm>
        </p:grpSpPr>
        <p:pic>
          <p:nvPicPr>
            <p:cNvPr id="29" name="Picture 28">
              <a:extLst>
                <a:ext uri="{FF2B5EF4-FFF2-40B4-BE49-F238E27FC236}">
                  <a16:creationId xmlns:a16="http://schemas.microsoft.com/office/drawing/2014/main" id="{C75F511F-7D21-B899-7734-5F910CBB6F61}"/>
                </a:ext>
              </a:extLst>
            </p:cNvPr>
            <p:cNvPicPr>
              <a:picLocks noChangeAspect="1"/>
            </p:cNvPicPr>
            <p:nvPr/>
          </p:nvPicPr>
          <p:blipFill>
            <a:blip r:embed="rId2"/>
            <a:srcRect l="9302" t="2567" r="33597" b="2735"/>
            <a:stretch>
              <a:fillRect/>
            </a:stretch>
          </p:blipFill>
          <p:spPr>
            <a:xfrm>
              <a:off x="7794684" y="3367653"/>
              <a:ext cx="3132805" cy="3119682"/>
            </a:xfrm>
            <a:prstGeom prst="rect">
              <a:avLst/>
            </a:prstGeom>
          </p:spPr>
        </p:pic>
        <p:sp>
          <p:nvSpPr>
            <p:cNvPr id="12" name="TextBox 11">
              <a:extLst>
                <a:ext uri="{FF2B5EF4-FFF2-40B4-BE49-F238E27FC236}">
                  <a16:creationId xmlns:a16="http://schemas.microsoft.com/office/drawing/2014/main" id="{6E170A92-82C4-1184-9D17-83DAE8F646A3}"/>
                </a:ext>
              </a:extLst>
            </p:cNvPr>
            <p:cNvSpPr txBox="1"/>
            <p:nvPr/>
          </p:nvSpPr>
          <p:spPr>
            <a:xfrm>
              <a:off x="6766119" y="5689180"/>
              <a:ext cx="1540029" cy="646331"/>
            </a:xfrm>
            <a:prstGeom prst="rect">
              <a:avLst/>
            </a:prstGeom>
            <a:noFill/>
          </p:spPr>
          <p:txBody>
            <a:bodyPr wrap="square" rtlCol="0">
              <a:spAutoFit/>
            </a:bodyPr>
            <a:lstStyle/>
            <a:p>
              <a:pPr algn="ctr"/>
              <a:r>
                <a:rPr lang="en-GB" sz="2000" dirty="0"/>
                <a:t>94%</a:t>
              </a:r>
            </a:p>
            <a:p>
              <a:pPr algn="ctr"/>
              <a:r>
                <a:rPr lang="en-GB" sz="1600" dirty="0"/>
                <a:t>A lot easier</a:t>
              </a:r>
            </a:p>
          </p:txBody>
        </p:sp>
        <p:sp>
          <p:nvSpPr>
            <p:cNvPr id="16" name="TextBox 15">
              <a:extLst>
                <a:ext uri="{FF2B5EF4-FFF2-40B4-BE49-F238E27FC236}">
                  <a16:creationId xmlns:a16="http://schemas.microsoft.com/office/drawing/2014/main" id="{23AB3D21-AC92-A883-9F92-AFB3453A428D}"/>
                </a:ext>
              </a:extLst>
            </p:cNvPr>
            <p:cNvSpPr txBox="1"/>
            <p:nvPr/>
          </p:nvSpPr>
          <p:spPr>
            <a:xfrm>
              <a:off x="6780474" y="2839212"/>
              <a:ext cx="1873313" cy="646331"/>
            </a:xfrm>
            <a:prstGeom prst="rect">
              <a:avLst/>
            </a:prstGeom>
            <a:noFill/>
          </p:spPr>
          <p:txBody>
            <a:bodyPr wrap="square" rtlCol="0">
              <a:spAutoFit/>
            </a:bodyPr>
            <a:lstStyle/>
            <a:p>
              <a:pPr algn="ctr"/>
              <a:r>
                <a:rPr lang="en-GB" sz="2000" dirty="0"/>
                <a:t>5%</a:t>
              </a:r>
            </a:p>
            <a:p>
              <a:pPr algn="ctr"/>
              <a:r>
                <a:rPr lang="en-GB" sz="1600" dirty="0"/>
                <a:t>A little easier</a:t>
              </a:r>
            </a:p>
          </p:txBody>
        </p:sp>
        <p:cxnSp>
          <p:nvCxnSpPr>
            <p:cNvPr id="18" name="Straight Connector 17">
              <a:extLst>
                <a:ext uri="{FF2B5EF4-FFF2-40B4-BE49-F238E27FC236}">
                  <a16:creationId xmlns:a16="http://schemas.microsoft.com/office/drawing/2014/main" id="{8DC8E46D-AA13-DF8E-85B7-B99019D8BD56}"/>
                </a:ext>
              </a:extLst>
            </p:cNvPr>
            <p:cNvCxnSpPr>
              <a:cxnSpLocks/>
            </p:cNvCxnSpPr>
            <p:nvPr/>
          </p:nvCxnSpPr>
          <p:spPr>
            <a:xfrm>
              <a:off x="8653787" y="3340100"/>
              <a:ext cx="306944" cy="889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19BE6C1-3479-C112-342D-7D5572078F57}"/>
                </a:ext>
              </a:extLst>
            </p:cNvPr>
            <p:cNvSpPr txBox="1"/>
            <p:nvPr/>
          </p:nvSpPr>
          <p:spPr>
            <a:xfrm>
              <a:off x="9434776" y="2598122"/>
              <a:ext cx="1838837" cy="646331"/>
            </a:xfrm>
            <a:prstGeom prst="rect">
              <a:avLst/>
            </a:prstGeom>
            <a:noFill/>
          </p:spPr>
          <p:txBody>
            <a:bodyPr wrap="square" rtlCol="0">
              <a:spAutoFit/>
            </a:bodyPr>
            <a:lstStyle/>
            <a:p>
              <a:pPr algn="ctr"/>
              <a:r>
                <a:rPr lang="en-GB" sz="2000" dirty="0"/>
                <a:t>1%</a:t>
              </a:r>
            </a:p>
            <a:p>
              <a:pPr algn="ctr"/>
              <a:r>
                <a:rPr lang="en-GB" sz="1600" dirty="0"/>
                <a:t>No difference</a:t>
              </a:r>
              <a:endParaRPr lang="en-GB" dirty="0"/>
            </a:p>
          </p:txBody>
        </p:sp>
        <p:cxnSp>
          <p:nvCxnSpPr>
            <p:cNvPr id="20" name="Straight Connector 19">
              <a:extLst>
                <a:ext uri="{FF2B5EF4-FFF2-40B4-BE49-F238E27FC236}">
                  <a16:creationId xmlns:a16="http://schemas.microsoft.com/office/drawing/2014/main" id="{0A3D160E-EA2B-6F21-0BAB-80F7BBA3D215}"/>
                </a:ext>
              </a:extLst>
            </p:cNvPr>
            <p:cNvCxnSpPr>
              <a:cxnSpLocks/>
            </p:cNvCxnSpPr>
            <p:nvPr/>
          </p:nvCxnSpPr>
          <p:spPr>
            <a:xfrm flipH="1">
              <a:off x="9336703" y="3191942"/>
              <a:ext cx="127922" cy="1799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A395B5D-6BB8-F4EA-E22F-251A9AED0A92}"/>
                </a:ext>
              </a:extLst>
            </p:cNvPr>
            <p:cNvCxnSpPr>
              <a:cxnSpLocks/>
            </p:cNvCxnSpPr>
            <p:nvPr/>
          </p:nvCxnSpPr>
          <p:spPr>
            <a:xfrm flipH="1">
              <a:off x="7907126" y="5699677"/>
              <a:ext cx="167761" cy="2084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65315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E4A63-807D-E0F8-308C-D7010F9FDB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57BE616-A222-9844-AEA2-3E229975857F}"/>
              </a:ext>
            </a:extLst>
          </p:cNvPr>
          <p:cNvSpPr>
            <a:spLocks noGrp="1"/>
          </p:cNvSpPr>
          <p:nvPr>
            <p:ph type="title"/>
          </p:nvPr>
        </p:nvSpPr>
        <p:spPr>
          <a:xfrm>
            <a:off x="431008" y="274343"/>
            <a:ext cx="9226188" cy="780893"/>
          </a:xfrm>
        </p:spPr>
        <p:txBody>
          <a:bodyPr>
            <a:normAutofit/>
          </a:bodyPr>
          <a:lstStyle/>
          <a:p>
            <a:r>
              <a:rPr lang="en-GB" noProof="0" dirty="0"/>
              <a:t>Conclusions</a:t>
            </a:r>
            <a:endParaRPr lang="en-GB" dirty="0"/>
          </a:p>
        </p:txBody>
      </p:sp>
      <p:sp>
        <p:nvSpPr>
          <p:cNvPr id="2" name="TextBox 1">
            <a:extLst>
              <a:ext uri="{FF2B5EF4-FFF2-40B4-BE49-F238E27FC236}">
                <a16:creationId xmlns:a16="http://schemas.microsoft.com/office/drawing/2014/main" id="{624CC7BB-C6D5-5851-3790-06074065FB55}"/>
              </a:ext>
            </a:extLst>
          </p:cNvPr>
          <p:cNvSpPr txBox="1"/>
          <p:nvPr/>
        </p:nvSpPr>
        <p:spPr>
          <a:xfrm>
            <a:off x="431008" y="1768708"/>
            <a:ext cx="11409555" cy="4093428"/>
          </a:xfrm>
          <a:prstGeom prst="rect">
            <a:avLst/>
          </a:prstGeom>
          <a:noFill/>
        </p:spPr>
        <p:txBody>
          <a:bodyPr wrap="square" rtlCol="0">
            <a:spAutoFit/>
          </a:bodyPr>
          <a:lstStyle/>
          <a:p>
            <a:r>
              <a:rPr lang="en-GB" sz="2000" dirty="0"/>
              <a:t>LATA is the </a:t>
            </a:r>
            <a:r>
              <a:rPr lang="en-GB" sz="2000" b="1" dirty="0"/>
              <a:t>first randomised trial </a:t>
            </a:r>
            <a:r>
              <a:rPr lang="en-GB" sz="2000" dirty="0"/>
              <a:t>to compare the efficacy and safety of LAI to oral ART in adolescents.</a:t>
            </a:r>
          </a:p>
          <a:p>
            <a:endParaRPr lang="en-GB" sz="2000" dirty="0"/>
          </a:p>
          <a:p>
            <a:r>
              <a:rPr lang="en-GB" sz="2000" dirty="0"/>
              <a:t>Q8W LAI CAB/RPV was </a:t>
            </a:r>
            <a:r>
              <a:rPr lang="en-GB" sz="2000" b="1" dirty="0"/>
              <a:t>superior </a:t>
            </a:r>
            <a:r>
              <a:rPr lang="en-GB" sz="2000" dirty="0"/>
              <a:t>to TLD over 96 weeks, using the primary outcome </a:t>
            </a:r>
            <a:r>
              <a:rPr lang="en-GB" sz="2000"/>
              <a:t>of confirmed HIV-1 </a:t>
            </a:r>
            <a:r>
              <a:rPr lang="en-GB" sz="2000" dirty="0"/>
              <a:t>RNA ≥50 copies/mL and FDA snapshot HIV-1 RNA ≥50 copies/</a:t>
            </a:r>
            <a:r>
              <a:rPr lang="en-GB" sz="2000" dirty="0" err="1"/>
              <a:t>mL.</a:t>
            </a:r>
            <a:endParaRPr lang="en-GB" sz="2000" dirty="0"/>
          </a:p>
          <a:p>
            <a:endParaRPr lang="en-GB" sz="2000" dirty="0"/>
          </a:p>
          <a:p>
            <a:r>
              <a:rPr lang="en-GB" sz="2000" dirty="0"/>
              <a:t>LAI CAB/RPV was </a:t>
            </a:r>
            <a:r>
              <a:rPr lang="en-GB" sz="2000" b="1" dirty="0"/>
              <a:t>well tolerated</a:t>
            </a:r>
            <a:r>
              <a:rPr lang="en-GB" sz="2000" dirty="0"/>
              <a:t>, with no new safety concerns identified, and was </a:t>
            </a:r>
            <a:r>
              <a:rPr lang="en-GB" sz="2000" b="1" dirty="0"/>
              <a:t>strongly preferred </a:t>
            </a:r>
            <a:r>
              <a:rPr lang="en-GB" sz="2000" dirty="0"/>
              <a:t>by adolescents.</a:t>
            </a:r>
          </a:p>
          <a:p>
            <a:endParaRPr lang="en-GB" sz="2000" dirty="0"/>
          </a:p>
          <a:p>
            <a:r>
              <a:rPr lang="en-GB" sz="2000" dirty="0"/>
              <a:t>LATA results support WHO guidelines recommending LAI CAB/RPV as an alternative option for virally suppressed adolescents to reduce burden of daily oral ART. </a:t>
            </a:r>
          </a:p>
          <a:p>
            <a:endParaRPr lang="en-GB" sz="2000" dirty="0"/>
          </a:p>
          <a:p>
            <a:r>
              <a:rPr lang="en-GB" sz="2000" b="1" dirty="0"/>
              <a:t>Access to LAI CAB/RPV remains limited in regions where the need is greatest.</a:t>
            </a:r>
            <a:endParaRPr lang="en-GB" sz="2000" dirty="0"/>
          </a:p>
        </p:txBody>
      </p:sp>
    </p:spTree>
    <p:extLst>
      <p:ext uri="{BB962C8B-B14F-4D97-AF65-F5344CB8AC3E}">
        <p14:creationId xmlns:p14="http://schemas.microsoft.com/office/powerpoint/2010/main" val="3107427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5C5CF-5F1C-064D-E227-DA2D407287D3}"/>
            </a:ext>
          </a:extLst>
        </p:cNvPr>
        <p:cNvGrpSpPr/>
        <p:nvPr/>
      </p:nvGrpSpPr>
      <p:grpSpPr>
        <a:xfrm>
          <a:off x="0" y="0"/>
          <a:ext cx="0" cy="0"/>
          <a:chOff x="0" y="0"/>
          <a:chExt cx="0" cy="0"/>
        </a:xfrm>
      </p:grpSpPr>
      <p:sp>
        <p:nvSpPr>
          <p:cNvPr id="16" name="Title 11">
            <a:extLst>
              <a:ext uri="{FF2B5EF4-FFF2-40B4-BE49-F238E27FC236}">
                <a16:creationId xmlns:a16="http://schemas.microsoft.com/office/drawing/2014/main" id="{3BFA2298-DEC4-487B-9709-ACF8C00C15A1}"/>
              </a:ext>
            </a:extLst>
          </p:cNvPr>
          <p:cNvSpPr>
            <a:spLocks noGrp="1"/>
          </p:cNvSpPr>
          <p:nvPr>
            <p:ph type="title"/>
          </p:nvPr>
        </p:nvSpPr>
        <p:spPr>
          <a:xfrm>
            <a:off x="4116391" y="441325"/>
            <a:ext cx="7632700" cy="699412"/>
          </a:xfrm>
        </p:spPr>
        <p:txBody>
          <a:bodyPr>
            <a:normAutofit/>
          </a:bodyPr>
          <a:lstStyle/>
          <a:p>
            <a:r>
              <a:rPr lang="en-GB" dirty="0"/>
              <a:t>Acknowledgements</a:t>
            </a:r>
          </a:p>
        </p:txBody>
      </p:sp>
      <p:sp>
        <p:nvSpPr>
          <p:cNvPr id="4" name="Content Placeholder 1">
            <a:extLst>
              <a:ext uri="{FF2B5EF4-FFF2-40B4-BE49-F238E27FC236}">
                <a16:creationId xmlns:a16="http://schemas.microsoft.com/office/drawing/2014/main" id="{FC12A47B-6A3E-C1F4-F025-BE59AB1AF3F2}"/>
              </a:ext>
            </a:extLst>
          </p:cNvPr>
          <p:cNvSpPr txBox="1">
            <a:spLocks/>
          </p:cNvSpPr>
          <p:nvPr/>
        </p:nvSpPr>
        <p:spPr>
          <a:xfrm>
            <a:off x="4116391" y="1570545"/>
            <a:ext cx="7749847" cy="4570654"/>
          </a:xfrm>
          <a:prstGeom prst="rect">
            <a:avLst/>
          </a:prstGeom>
        </p:spPr>
        <p:txBody>
          <a:bodyPr>
            <a:normAutofit fontScale="92500" lnSpcReduction="10000"/>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100" dirty="0"/>
              <a:t>We would like to thank all participants and their families, the </a:t>
            </a:r>
            <a:r>
              <a:rPr lang="en-GB" sz="2100" dirty="0">
                <a:highlight>
                  <a:srgbClr val="FFFFFF"/>
                </a:highlight>
              </a:rPr>
              <a:t>LATA Youth Trial Board and consortium, the TSC and IDMC, all ethics bodies &amp; regulatory committees involved in the LATA trial, and our funders.</a:t>
            </a:r>
          </a:p>
          <a:p>
            <a:pPr marL="0" indent="0">
              <a:buNone/>
            </a:pPr>
            <a:endParaRPr lang="en-GB" sz="1600" dirty="0">
              <a:highlight>
                <a:srgbClr val="FFFFFF"/>
              </a:highlight>
            </a:endParaRPr>
          </a:p>
          <a:p>
            <a:pPr marL="0" indent="0">
              <a:buNone/>
            </a:pPr>
            <a:r>
              <a:rPr lang="en-GB" sz="1600" dirty="0">
                <a:highlight>
                  <a:srgbClr val="FFFFFF"/>
                </a:highlight>
              </a:rPr>
              <a:t> </a:t>
            </a:r>
          </a:p>
          <a:p>
            <a:pPr marL="0" indent="0">
              <a:buNone/>
            </a:pPr>
            <a:endParaRPr lang="en-GB" sz="1600" dirty="0">
              <a:highlight>
                <a:srgbClr val="FFFFFF"/>
              </a:highlight>
            </a:endParaRPr>
          </a:p>
          <a:p>
            <a:pPr marL="0" indent="0">
              <a:buNone/>
            </a:pPr>
            <a:endParaRPr lang="en-GB" sz="1600" dirty="0">
              <a:highlight>
                <a:srgbClr val="FFFFFF"/>
              </a:highlight>
            </a:endParaRPr>
          </a:p>
          <a:p>
            <a:pPr marL="0" indent="0">
              <a:buNone/>
            </a:pPr>
            <a:endParaRPr lang="en-GB" sz="1600" dirty="0">
              <a:highlight>
                <a:srgbClr val="FFFFFF"/>
              </a:highlight>
            </a:endParaRPr>
          </a:p>
          <a:p>
            <a:pPr marL="0" indent="0">
              <a:buNone/>
            </a:pPr>
            <a:r>
              <a:rPr lang="en-GB" dirty="0">
                <a:highlight>
                  <a:srgbClr val="FFFFFF"/>
                </a:highlight>
              </a:rPr>
              <a:t>The trial is supported by grant funding from the European Developing Countries Clinical Trials Partnership (EDCTP) (grant number RIA2017MC-2005) and funding from Janssen Pharmaceutica NV. The LATA team at the UCL Innovative Clinical Trials Unit (previously the MRC Clinical Trials Unit at UCL) was supported by funding from the UK Medical Research Council (grant MC_UU_00004/03 and MC_UU_00004/04) until 31-March-2026. Janssen and ViiV Healthcare Ltd provided study drugs.</a:t>
            </a:r>
          </a:p>
          <a:p>
            <a:endParaRPr lang="en-GB" dirty="0">
              <a:highlight>
                <a:srgbClr val="FFFFFF"/>
              </a:highlight>
            </a:endParaRPr>
          </a:p>
        </p:txBody>
      </p:sp>
      <p:pic>
        <p:nvPicPr>
          <p:cNvPr id="5" name="Picture 4">
            <a:extLst>
              <a:ext uri="{FF2B5EF4-FFF2-40B4-BE49-F238E27FC236}">
                <a16:creationId xmlns:a16="http://schemas.microsoft.com/office/drawing/2014/main" id="{BF9DA8CC-A900-1181-DDB4-CFA4057ADDD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55781" y="3674849"/>
            <a:ext cx="780412" cy="433305"/>
          </a:xfrm>
          <a:prstGeom prst="rect">
            <a:avLst/>
          </a:prstGeom>
          <a:noFill/>
        </p:spPr>
      </p:pic>
      <p:pic>
        <p:nvPicPr>
          <p:cNvPr id="7" name="Picture 6">
            <a:extLst>
              <a:ext uri="{FF2B5EF4-FFF2-40B4-BE49-F238E27FC236}">
                <a16:creationId xmlns:a16="http://schemas.microsoft.com/office/drawing/2014/main" id="{3A8CAD4C-D789-706D-EE84-CB42B6410D9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04207" y="3064164"/>
            <a:ext cx="946272" cy="541390"/>
          </a:xfrm>
          <a:prstGeom prst="rect">
            <a:avLst/>
          </a:prstGeom>
          <a:noFill/>
        </p:spPr>
      </p:pic>
      <p:pic>
        <p:nvPicPr>
          <p:cNvPr id="8" name="Picture 7">
            <a:extLst>
              <a:ext uri="{FF2B5EF4-FFF2-40B4-BE49-F238E27FC236}">
                <a16:creationId xmlns:a16="http://schemas.microsoft.com/office/drawing/2014/main" id="{7E129C07-F7CB-03A7-A7BB-A826A5718AA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83003" y="3063268"/>
            <a:ext cx="581124" cy="544804"/>
          </a:xfrm>
          <a:prstGeom prst="rect">
            <a:avLst/>
          </a:prstGeom>
          <a:noFill/>
        </p:spPr>
      </p:pic>
      <p:pic>
        <p:nvPicPr>
          <p:cNvPr id="9" name="Picture 8">
            <a:extLst>
              <a:ext uri="{FF2B5EF4-FFF2-40B4-BE49-F238E27FC236}">
                <a16:creationId xmlns:a16="http://schemas.microsoft.com/office/drawing/2014/main" id="{C35BBFC1-17F5-12FD-2ECD-6BD791A45BB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80759" y="3094308"/>
            <a:ext cx="532942" cy="544804"/>
          </a:xfrm>
          <a:prstGeom prst="rect">
            <a:avLst/>
          </a:prstGeom>
          <a:noFill/>
        </p:spPr>
      </p:pic>
      <p:pic>
        <p:nvPicPr>
          <p:cNvPr id="10" name="Picture 9">
            <a:extLst>
              <a:ext uri="{FF2B5EF4-FFF2-40B4-BE49-F238E27FC236}">
                <a16:creationId xmlns:a16="http://schemas.microsoft.com/office/drawing/2014/main" id="{E27AC092-C387-3EA9-AF48-0843F141FBC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33063" y="3639112"/>
            <a:ext cx="954852" cy="547098"/>
          </a:xfrm>
          <a:prstGeom prst="rect">
            <a:avLst/>
          </a:prstGeom>
          <a:noFill/>
        </p:spPr>
      </p:pic>
      <p:pic>
        <p:nvPicPr>
          <p:cNvPr id="11" name="Picture 10">
            <a:extLst>
              <a:ext uri="{FF2B5EF4-FFF2-40B4-BE49-F238E27FC236}">
                <a16:creationId xmlns:a16="http://schemas.microsoft.com/office/drawing/2014/main" id="{06E57040-9354-BDF5-B8BD-60697969499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023885" y="3640232"/>
            <a:ext cx="1138209" cy="500694"/>
          </a:xfrm>
          <a:prstGeom prst="rect">
            <a:avLst/>
          </a:prstGeom>
          <a:noFill/>
        </p:spPr>
      </p:pic>
      <p:pic>
        <p:nvPicPr>
          <p:cNvPr id="12" name="Picture 11">
            <a:extLst>
              <a:ext uri="{FF2B5EF4-FFF2-40B4-BE49-F238E27FC236}">
                <a16:creationId xmlns:a16="http://schemas.microsoft.com/office/drawing/2014/main" id="{18D37AC4-5085-8012-B2B7-8881459E3AD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113441" y="3074702"/>
            <a:ext cx="1316063" cy="544804"/>
          </a:xfrm>
          <a:prstGeom prst="rect">
            <a:avLst/>
          </a:prstGeom>
          <a:noFill/>
        </p:spPr>
      </p:pic>
      <p:pic>
        <p:nvPicPr>
          <p:cNvPr id="13" name="Picture 12">
            <a:extLst>
              <a:ext uri="{FF2B5EF4-FFF2-40B4-BE49-F238E27FC236}">
                <a16:creationId xmlns:a16="http://schemas.microsoft.com/office/drawing/2014/main" id="{A759AB1B-B187-C263-8265-FD1B2539BCDE}"/>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861380" y="3096180"/>
            <a:ext cx="514376" cy="544052"/>
          </a:xfrm>
          <a:prstGeom prst="rect">
            <a:avLst/>
          </a:prstGeom>
          <a:noFill/>
        </p:spPr>
      </p:pic>
      <p:pic>
        <p:nvPicPr>
          <p:cNvPr id="14" name="Picture 13">
            <a:extLst>
              <a:ext uri="{FF2B5EF4-FFF2-40B4-BE49-F238E27FC236}">
                <a16:creationId xmlns:a16="http://schemas.microsoft.com/office/drawing/2014/main" id="{286D07ED-04C3-368E-D169-D4B976AA785C}"/>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8141580" y="3696374"/>
            <a:ext cx="565876" cy="541732"/>
          </a:xfrm>
          <a:prstGeom prst="rect">
            <a:avLst/>
          </a:prstGeom>
          <a:noFill/>
          <a:ln>
            <a:noFill/>
          </a:ln>
        </p:spPr>
      </p:pic>
      <p:pic>
        <p:nvPicPr>
          <p:cNvPr id="17" name="Picture 16">
            <a:extLst>
              <a:ext uri="{FF2B5EF4-FFF2-40B4-BE49-F238E27FC236}">
                <a16:creationId xmlns:a16="http://schemas.microsoft.com/office/drawing/2014/main" id="{D62C3FE6-7598-1768-1C56-0CCA7C8D9FB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62613" y="3662763"/>
            <a:ext cx="565875" cy="543278"/>
          </a:xfrm>
          <a:prstGeom prst="rect">
            <a:avLst/>
          </a:prstGeom>
          <a:noFill/>
          <a:ln>
            <a:noFill/>
          </a:ln>
        </p:spPr>
      </p:pic>
      <p:pic>
        <p:nvPicPr>
          <p:cNvPr id="18" name="Picture 17">
            <a:extLst>
              <a:ext uri="{FF2B5EF4-FFF2-40B4-BE49-F238E27FC236}">
                <a16:creationId xmlns:a16="http://schemas.microsoft.com/office/drawing/2014/main" id="{5F3E1F26-16E8-7089-38B5-E0EF4DA9C5F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268876" y="3095060"/>
            <a:ext cx="613249" cy="544052"/>
          </a:xfrm>
          <a:prstGeom prst="rect">
            <a:avLst/>
          </a:prstGeom>
        </p:spPr>
      </p:pic>
      <p:pic>
        <p:nvPicPr>
          <p:cNvPr id="19" name="Picture 2" descr="European Union - Wikipedia">
            <a:extLst>
              <a:ext uri="{FF2B5EF4-FFF2-40B4-BE49-F238E27FC236}">
                <a16:creationId xmlns:a16="http://schemas.microsoft.com/office/drawing/2014/main" id="{4B4002D9-F2EB-A89C-B108-8DFE4279083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882125" y="3675045"/>
            <a:ext cx="698276" cy="46588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a:extLst>
              <a:ext uri="{FF2B5EF4-FFF2-40B4-BE49-F238E27FC236}">
                <a16:creationId xmlns:a16="http://schemas.microsoft.com/office/drawing/2014/main" id="{CE0657AD-85AA-B979-B8FE-A6077EDE94D8}"/>
              </a:ext>
            </a:extLst>
          </p:cNvPr>
          <p:cNvPicPr>
            <a:picLocks noChangeAspect="1"/>
          </p:cNvPicPr>
          <p:nvPr/>
        </p:nvPicPr>
        <p:blipFill>
          <a:blip r:embed="rId14"/>
          <a:stretch>
            <a:fillRect/>
          </a:stretch>
        </p:blipFill>
        <p:spPr>
          <a:xfrm>
            <a:off x="4071862" y="3169023"/>
            <a:ext cx="2699653" cy="339828"/>
          </a:xfrm>
          <a:prstGeom prst="rect">
            <a:avLst/>
          </a:prstGeom>
        </p:spPr>
      </p:pic>
      <p:pic>
        <p:nvPicPr>
          <p:cNvPr id="37" name="Picture 36">
            <a:extLst>
              <a:ext uri="{FF2B5EF4-FFF2-40B4-BE49-F238E27FC236}">
                <a16:creationId xmlns:a16="http://schemas.microsoft.com/office/drawing/2014/main" id="{62D0FEC1-E432-C7EE-F825-28D6DD4EC340}"/>
              </a:ext>
            </a:extLst>
          </p:cNvPr>
          <p:cNvPicPr>
            <a:picLocks noChangeAspect="1"/>
          </p:cNvPicPr>
          <p:nvPr/>
        </p:nvPicPr>
        <p:blipFill rotWithShape="1">
          <a:blip r:embed="rId15"/>
          <a:srcRect t="4762" b="7462"/>
          <a:stretch/>
        </p:blipFill>
        <p:spPr bwMode="auto">
          <a:xfrm>
            <a:off x="11305701" y="3617369"/>
            <a:ext cx="690594" cy="560466"/>
          </a:xfrm>
          <a:prstGeom prst="rect">
            <a:avLst/>
          </a:prstGeom>
          <a:ln>
            <a:noFill/>
          </a:ln>
          <a:extLst>
            <a:ext uri="{53640926-AAD7-44D8-BBD7-CCE9431645EC}">
              <a14:shadowObscured xmlns:a14="http://schemas.microsoft.com/office/drawing/2010/main"/>
            </a:ext>
          </a:extLst>
        </p:spPr>
      </p:pic>
      <p:pic>
        <p:nvPicPr>
          <p:cNvPr id="38" name="Picture 37">
            <a:extLst>
              <a:ext uri="{FF2B5EF4-FFF2-40B4-BE49-F238E27FC236}">
                <a16:creationId xmlns:a16="http://schemas.microsoft.com/office/drawing/2014/main" id="{0943900D-F262-E222-8455-73A87689FF89}"/>
              </a:ext>
            </a:extLst>
          </p:cNvPr>
          <p:cNvPicPr>
            <a:picLocks noChangeAspect="1"/>
          </p:cNvPicPr>
          <p:nvPr/>
        </p:nvPicPr>
        <p:blipFill>
          <a:blip r:embed="rId16"/>
          <a:stretch>
            <a:fillRect/>
          </a:stretch>
        </p:blipFill>
        <p:spPr bwMode="auto">
          <a:xfrm>
            <a:off x="9478233" y="5741332"/>
            <a:ext cx="2520019" cy="1027682"/>
          </a:xfrm>
          <a:prstGeom prst="rect">
            <a:avLst/>
          </a:prstGeom>
          <a:noFill/>
          <a:ln>
            <a:noFill/>
          </a:ln>
        </p:spPr>
      </p:pic>
      <p:pic>
        <p:nvPicPr>
          <p:cNvPr id="2" name="Picture 1">
            <a:extLst>
              <a:ext uri="{FF2B5EF4-FFF2-40B4-BE49-F238E27FC236}">
                <a16:creationId xmlns:a16="http://schemas.microsoft.com/office/drawing/2014/main" id="{0E3C5BF0-61E9-0281-BE76-8C6B72EE3FB7}"/>
              </a:ext>
            </a:extLst>
          </p:cNvPr>
          <p:cNvPicPr>
            <a:picLocks noChangeAspect="1"/>
          </p:cNvPicPr>
          <p:nvPr/>
        </p:nvPicPr>
        <p:blipFill>
          <a:blip r:embed="rId17"/>
          <a:stretch>
            <a:fillRect/>
          </a:stretch>
        </p:blipFill>
        <p:spPr>
          <a:xfrm>
            <a:off x="9624930" y="3741138"/>
            <a:ext cx="1630822" cy="356647"/>
          </a:xfrm>
          <a:prstGeom prst="rect">
            <a:avLst/>
          </a:prstGeom>
        </p:spPr>
      </p:pic>
    </p:spTree>
    <p:extLst>
      <p:ext uri="{BB962C8B-B14F-4D97-AF65-F5344CB8AC3E}">
        <p14:creationId xmlns:p14="http://schemas.microsoft.com/office/powerpoint/2010/main" val="901014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340E7-AEBE-8EE4-E4C3-9DD9DFF669D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030AE2B-F6B2-E316-9163-B781DC233C72}"/>
              </a:ext>
            </a:extLst>
          </p:cNvPr>
          <p:cNvSpPr>
            <a:spLocks noGrp="1"/>
          </p:cNvSpPr>
          <p:nvPr>
            <p:ph type="title"/>
          </p:nvPr>
        </p:nvSpPr>
        <p:spPr>
          <a:xfrm>
            <a:off x="3794392" y="2023670"/>
            <a:ext cx="4603216" cy="780893"/>
          </a:xfrm>
        </p:spPr>
        <p:txBody>
          <a:bodyPr>
            <a:normAutofit/>
          </a:bodyPr>
          <a:lstStyle/>
          <a:p>
            <a:pPr algn="ctr"/>
            <a:r>
              <a:rPr lang="en-GB" noProof="0" dirty="0"/>
              <a:t>Back up slides</a:t>
            </a:r>
            <a:endParaRPr lang="en-GB" dirty="0"/>
          </a:p>
        </p:txBody>
      </p:sp>
    </p:spTree>
    <p:extLst>
      <p:ext uri="{BB962C8B-B14F-4D97-AF65-F5344CB8AC3E}">
        <p14:creationId xmlns:p14="http://schemas.microsoft.com/office/powerpoint/2010/main" val="2820634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5359C-F911-304F-89DE-6647040BAF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5447E7-20BD-F85B-2D72-7208C708EC00}"/>
              </a:ext>
            </a:extLst>
          </p:cNvPr>
          <p:cNvSpPr>
            <a:spLocks noGrp="1"/>
          </p:cNvSpPr>
          <p:nvPr>
            <p:ph type="title"/>
          </p:nvPr>
        </p:nvSpPr>
        <p:spPr>
          <a:xfrm>
            <a:off x="431008" y="274343"/>
            <a:ext cx="9226188" cy="780893"/>
          </a:xfrm>
        </p:spPr>
        <p:txBody>
          <a:bodyPr>
            <a:normAutofit/>
          </a:bodyPr>
          <a:lstStyle/>
          <a:p>
            <a:r>
              <a:rPr lang="en-GB" noProof="0" dirty="0"/>
              <a:t>Anthropometrics</a:t>
            </a:r>
            <a:endParaRPr lang="en-GB" dirty="0">
              <a:solidFill>
                <a:srgbClr val="FF0000"/>
              </a:solidFill>
            </a:endParaRPr>
          </a:p>
        </p:txBody>
      </p:sp>
      <p:pic>
        <p:nvPicPr>
          <p:cNvPr id="4" name="Picture 3">
            <a:extLst>
              <a:ext uri="{FF2B5EF4-FFF2-40B4-BE49-F238E27FC236}">
                <a16:creationId xmlns:a16="http://schemas.microsoft.com/office/drawing/2014/main" id="{B8B0002E-EED4-3B66-1B8E-EB0CC3FA8AE5}"/>
              </a:ext>
            </a:extLst>
          </p:cNvPr>
          <p:cNvPicPr>
            <a:picLocks noChangeAspect="1"/>
          </p:cNvPicPr>
          <p:nvPr/>
        </p:nvPicPr>
        <p:blipFill>
          <a:blip r:embed="rId3"/>
          <a:stretch>
            <a:fillRect/>
          </a:stretch>
        </p:blipFill>
        <p:spPr>
          <a:xfrm>
            <a:off x="1175385" y="1357557"/>
            <a:ext cx="4121362" cy="4705592"/>
          </a:xfrm>
          <a:prstGeom prst="rect">
            <a:avLst/>
          </a:prstGeom>
        </p:spPr>
      </p:pic>
      <p:sp>
        <p:nvSpPr>
          <p:cNvPr id="14" name="TextBox 13">
            <a:extLst>
              <a:ext uri="{FF2B5EF4-FFF2-40B4-BE49-F238E27FC236}">
                <a16:creationId xmlns:a16="http://schemas.microsoft.com/office/drawing/2014/main" id="{C79269DE-F4CD-CF3A-8755-48CA5D3D435A}"/>
              </a:ext>
            </a:extLst>
          </p:cNvPr>
          <p:cNvSpPr txBox="1"/>
          <p:nvPr/>
        </p:nvSpPr>
        <p:spPr>
          <a:xfrm>
            <a:off x="2372808" y="4175869"/>
            <a:ext cx="2629331" cy="1015663"/>
          </a:xfrm>
          <a:prstGeom prst="rect">
            <a:avLst/>
          </a:prstGeom>
          <a:noFill/>
        </p:spPr>
        <p:txBody>
          <a:bodyPr wrap="square" rtlCol="0">
            <a:spAutoFit/>
          </a:bodyPr>
          <a:lstStyle/>
          <a:p>
            <a:pPr algn="ctr"/>
            <a:r>
              <a:rPr lang="en-GB" sz="1200" b="1" dirty="0"/>
              <a:t>Adjusted difference (</a:t>
            </a:r>
            <a:r>
              <a:rPr lang="en-GB" sz="1200" b="1" dirty="0">
                <a:solidFill>
                  <a:schemeClr val="accent4"/>
                </a:solidFill>
              </a:rPr>
              <a:t>LAI</a:t>
            </a:r>
            <a:r>
              <a:rPr lang="en-GB" sz="1200" b="1" dirty="0"/>
              <a:t> -</a:t>
            </a:r>
            <a:r>
              <a:rPr lang="en-GB" sz="1200" b="1" dirty="0">
                <a:solidFill>
                  <a:schemeClr val="accent2"/>
                </a:solidFill>
              </a:rPr>
              <a:t>control</a:t>
            </a:r>
            <a:r>
              <a:rPr lang="en-GB" sz="1200" b="1" dirty="0"/>
              <a:t>) in mean change to W96: </a:t>
            </a:r>
          </a:p>
          <a:p>
            <a:pPr algn="ctr"/>
            <a:r>
              <a:rPr lang="en-US" sz="1200" dirty="0"/>
              <a:t>1.09 (95% CI 0.43, 1.74), p=0.001</a:t>
            </a:r>
            <a:endParaRPr lang="en-GB" sz="1200" dirty="0"/>
          </a:p>
        </p:txBody>
      </p:sp>
      <p:pic>
        <p:nvPicPr>
          <p:cNvPr id="8" name="Picture 7">
            <a:extLst>
              <a:ext uri="{FF2B5EF4-FFF2-40B4-BE49-F238E27FC236}">
                <a16:creationId xmlns:a16="http://schemas.microsoft.com/office/drawing/2014/main" id="{7F9C6B14-6F98-26A4-BE5B-D2874FACEE5D}"/>
              </a:ext>
            </a:extLst>
          </p:cNvPr>
          <p:cNvPicPr>
            <a:picLocks noChangeAspect="1"/>
          </p:cNvPicPr>
          <p:nvPr/>
        </p:nvPicPr>
        <p:blipFill>
          <a:blip r:embed="rId4"/>
          <a:stretch>
            <a:fillRect/>
          </a:stretch>
        </p:blipFill>
        <p:spPr>
          <a:xfrm>
            <a:off x="5002139" y="6063149"/>
            <a:ext cx="1511378" cy="234962"/>
          </a:xfrm>
          <a:prstGeom prst="rect">
            <a:avLst/>
          </a:prstGeom>
        </p:spPr>
      </p:pic>
      <p:pic>
        <p:nvPicPr>
          <p:cNvPr id="11" name="Picture 10">
            <a:extLst>
              <a:ext uri="{FF2B5EF4-FFF2-40B4-BE49-F238E27FC236}">
                <a16:creationId xmlns:a16="http://schemas.microsoft.com/office/drawing/2014/main" id="{798B49CB-E048-D702-78A7-343C43BB3975}"/>
              </a:ext>
            </a:extLst>
          </p:cNvPr>
          <p:cNvPicPr>
            <a:picLocks noChangeAspect="1"/>
          </p:cNvPicPr>
          <p:nvPr/>
        </p:nvPicPr>
        <p:blipFill>
          <a:blip r:embed="rId5"/>
          <a:srcRect t="403" b="1"/>
          <a:stretch>
            <a:fillRect/>
          </a:stretch>
        </p:blipFill>
        <p:spPr>
          <a:xfrm>
            <a:off x="5757828" y="1357557"/>
            <a:ext cx="4159464" cy="4705592"/>
          </a:xfrm>
          <a:prstGeom prst="rect">
            <a:avLst/>
          </a:prstGeom>
        </p:spPr>
      </p:pic>
      <p:sp>
        <p:nvSpPr>
          <p:cNvPr id="20" name="TextBox 19">
            <a:extLst>
              <a:ext uri="{FF2B5EF4-FFF2-40B4-BE49-F238E27FC236}">
                <a16:creationId xmlns:a16="http://schemas.microsoft.com/office/drawing/2014/main" id="{E706E70B-4E0B-A3C2-5589-93B96790C721}"/>
              </a:ext>
            </a:extLst>
          </p:cNvPr>
          <p:cNvSpPr txBox="1"/>
          <p:nvPr/>
        </p:nvSpPr>
        <p:spPr>
          <a:xfrm>
            <a:off x="6893661" y="4175869"/>
            <a:ext cx="2629331" cy="1015663"/>
          </a:xfrm>
          <a:prstGeom prst="rect">
            <a:avLst/>
          </a:prstGeom>
          <a:noFill/>
        </p:spPr>
        <p:txBody>
          <a:bodyPr wrap="square" rtlCol="0">
            <a:spAutoFit/>
          </a:bodyPr>
          <a:lstStyle/>
          <a:p>
            <a:pPr algn="ctr"/>
            <a:r>
              <a:rPr lang="en-GB" sz="1200" b="1" dirty="0"/>
              <a:t>Adjusted difference (</a:t>
            </a:r>
            <a:r>
              <a:rPr lang="en-GB" sz="1200" b="1" dirty="0">
                <a:solidFill>
                  <a:schemeClr val="accent4"/>
                </a:solidFill>
              </a:rPr>
              <a:t>LAI</a:t>
            </a:r>
            <a:r>
              <a:rPr lang="en-GB" sz="1200" b="1" dirty="0"/>
              <a:t> -</a:t>
            </a:r>
            <a:r>
              <a:rPr lang="en-GB" sz="1200" b="1" dirty="0">
                <a:solidFill>
                  <a:schemeClr val="accent2"/>
                </a:solidFill>
              </a:rPr>
              <a:t> control</a:t>
            </a:r>
            <a:r>
              <a:rPr lang="en-GB" sz="1200" b="1" dirty="0"/>
              <a:t>) in mean change to W96: </a:t>
            </a:r>
          </a:p>
          <a:p>
            <a:pPr algn="ctr"/>
            <a:r>
              <a:rPr lang="en-US" sz="1200" dirty="0"/>
              <a:t>0.59 (95% CI 0.35, 0.82), p&lt;0.001</a:t>
            </a:r>
            <a:endParaRPr lang="en-GB" sz="1200" dirty="0"/>
          </a:p>
        </p:txBody>
      </p:sp>
    </p:spTree>
    <p:extLst>
      <p:ext uri="{BB962C8B-B14F-4D97-AF65-F5344CB8AC3E}">
        <p14:creationId xmlns:p14="http://schemas.microsoft.com/office/powerpoint/2010/main" val="4067098313"/>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7" id="{113A1DAC-D91E-ED40-B407-8626EA1C8365}" vid="{923E9A1A-BB99-2A43-8B30-B5968F04BC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02bafab-2fec-4223-b48f-575774eae2a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8D675E21CEB6947874B696390DB8600" ma:contentTypeVersion="17" ma:contentTypeDescription="Create a new document." ma:contentTypeScope="" ma:versionID="54c803819feb39c8b32c917b7e8bb2d5">
  <xsd:schema xmlns:xsd="http://www.w3.org/2001/XMLSchema" xmlns:xs="http://www.w3.org/2001/XMLSchema" xmlns:p="http://schemas.microsoft.com/office/2006/metadata/properties" xmlns:ns3="3164bd01-03ba-4440-9180-e2fbbdcbb452" xmlns:ns4="202bafab-2fec-4223-b48f-575774eae2a8" targetNamespace="http://schemas.microsoft.com/office/2006/metadata/properties" ma:root="true" ma:fieldsID="c227ec3125d88f7749b09963a1c94eec" ns3:_="" ns4:_="">
    <xsd:import namespace="3164bd01-03ba-4440-9180-e2fbbdcbb452"/>
    <xsd:import namespace="202bafab-2fec-4223-b48f-575774eae2a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LengthInSeconds" minOccurs="0"/>
                <xsd:element ref="ns4:_activity" minOccurs="0"/>
                <xsd:element ref="ns4:MediaServiceObjectDetectorVersions" minOccurs="0"/>
                <xsd:element ref="ns4:MediaServiceAutoTags" minOccurs="0"/>
                <xsd:element ref="ns4:MediaServiceOCR" minOccurs="0"/>
                <xsd:element ref="ns4:MediaServiceGenerationTime" minOccurs="0"/>
                <xsd:element ref="ns4:MediaServiceEventHashCode"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64bd01-03ba-4440-9180-e2fbbdcbb45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02bafab-2fec-4223-b48f-575774eae2a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AutoTags" ma:index="19" nillable="true" ma:displayName="Tags" ma:internalName="MediaServiceAutoTag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37D2BF-5ACA-4EC9-A017-80CEF2566CE0}">
  <ds:schemaRefs>
    <ds:schemaRef ds:uri="202bafab-2fec-4223-b48f-575774eae2a8"/>
    <ds:schemaRef ds:uri="http://schemas.microsoft.com/office/2006/metadata/properties"/>
    <ds:schemaRef ds:uri="3164bd01-03ba-4440-9180-e2fbbdcbb452"/>
    <ds:schemaRef ds:uri="http://purl.org/dc/elements/1.1/"/>
    <ds:schemaRef ds:uri="http://purl.org/dc/dcmitype/"/>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C3DB9F1-0C63-4FEE-A62D-AE993D5058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64bd01-03ba-4440-9180-e2fbbdcbb452"/>
    <ds:schemaRef ds:uri="202bafab-2fec-4223-b48f-575774eae2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297D90A-BDE5-482C-B1E3-C84C6E2261F8}">
  <ds:schemaRefs>
    <ds:schemaRef ds:uri="http://schemas.microsoft.com/sharepoint/v3/contenttype/forms"/>
  </ds:schemaRefs>
</ds:datastoreItem>
</file>

<file path=docMetadata/LabelInfo.xml><?xml version="1.0" encoding="utf-8"?>
<clbl:labelList xmlns:clbl="http://schemas.microsoft.com/office/2020/mipLabelMetadata">
  <clbl:label id="{1faf88fe-a998-4c5b-93c9-210a11d9a5c2}" enabled="0" method="" siteId="{1faf88fe-a998-4c5b-93c9-210a11d9a5c2}" removed="1"/>
</clbl:labelList>
</file>

<file path=docProps/app.xml><?xml version="1.0" encoding="utf-8"?>
<Properties xmlns="http://schemas.openxmlformats.org/officeDocument/2006/extended-properties" xmlns:vt="http://schemas.openxmlformats.org/officeDocument/2006/docPropsVTypes">
  <Template>AIDS-2026-Speaker-Oral-Abstract-template_Verdana</Template>
  <TotalTime>6368</TotalTime>
  <Words>1840</Words>
  <Application>Microsoft Macintosh PowerPoint</Application>
  <PresentationFormat>Widescreen</PresentationFormat>
  <Paragraphs>209</Paragraphs>
  <Slides>20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Times New Roman</vt:lpstr>
      <vt:lpstr>Wingdings</vt:lpstr>
      <vt:lpstr>Arial</vt:lpstr>
      <vt:lpstr>Verdana</vt:lpstr>
      <vt:lpstr>Calibri</vt:lpstr>
      <vt:lpstr>Courier New</vt:lpstr>
      <vt:lpstr>AIDS2026</vt:lpstr>
      <vt:lpstr>Every-8-weeks injectable cabotegravir and rilpivirine is superior to daily oral tenofovir disoproxil fumarate/ lamivudine/ dolutegravir in adolescents living with HIV in sub-Saharan Africa: LATA 96-week results</vt:lpstr>
      <vt:lpstr>Conflicts of interest: None</vt:lpstr>
      <vt:lpstr>Summary</vt:lpstr>
      <vt:lpstr>Background</vt:lpstr>
      <vt:lpstr>Study design</vt:lpstr>
      <vt:lpstr>Baseline characteristics</vt:lpstr>
      <vt:lpstr>Primary outcome: ITT results</vt:lpstr>
      <vt:lpstr>Primary outcome: ITT results</vt:lpstr>
      <vt:lpstr>PowerPoint Presentation</vt:lpstr>
      <vt:lpstr>Primary outcome: Per protocol</vt:lpstr>
      <vt:lpstr>FDA snapshot at week 96</vt:lpstr>
      <vt:lpstr>Confirmed HIV-1 RNA ≥200/1000 copies/mL</vt:lpstr>
      <vt:lpstr>  Major resistance mutations at confirmed viral rebound</vt:lpstr>
      <vt:lpstr>PowerPoint Presentation</vt:lpstr>
      <vt:lpstr>PowerPoint Presentation</vt:lpstr>
      <vt:lpstr>Acceptability</vt:lpstr>
      <vt:lpstr>Conclusions</vt:lpstr>
      <vt:lpstr>Acknowledgements</vt:lpstr>
      <vt:lpstr>Back up slides</vt:lpstr>
      <vt:lpstr>Anthropometrics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Chappell, Lizzie</dc:creator>
  <cp:lastModifiedBy>Mutsa BD</cp:lastModifiedBy>
  <cp:revision>391</cp:revision>
  <cp:lastPrinted>2026-07-17T05:39:05Z</cp:lastPrinted>
  <dcterms:created xsi:type="dcterms:W3CDTF">2026-07-06T09:00:09Z</dcterms:created>
  <dcterms:modified xsi:type="dcterms:W3CDTF">2026-07-29T09:02:34Z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0x01010018D675E21CEB6947874B696390DB8600</vt:lpwstr>
  </property>
  <property fmtid="{D5CDD505-2E9C-101B-9397-08002B2CF9AE}" pid="3" name="X-GalaxkeyClassification">
    <vt:lpwstr>CONFIDENTIAL</vt:lpwstr>
  </property>
</Properties>
</file>