
<file path=[Content_Types].xml><?xml version="1.0" encoding="utf-8"?>
<Types xmlns="http://schemas.openxmlformats.org/package/2006/content-types">
  <Default Extension="emf" ContentType="image/x-emf"/>
  <Default Extension="fntdata" ContentType="application/x-fontdata"/>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 id="2147483723" r:id="rId5"/>
    <p:sldMasterId id="2147483736" r:id="rId6"/>
  </p:sldMasterIdLst>
  <p:notesMasterIdLst>
    <p:notesMasterId r:id="rId20"/>
  </p:notesMasterIdLst>
  <p:sldIdLst>
    <p:sldId id="273" r:id="rId7"/>
    <p:sldId id="279" r:id="rId8"/>
    <p:sldId id="2147375615" r:id="rId9"/>
    <p:sldId id="280" r:id="rId10"/>
    <p:sldId id="2147375614" r:id="rId11"/>
    <p:sldId id="275" r:id="rId12"/>
    <p:sldId id="256" r:id="rId13"/>
    <p:sldId id="276" r:id="rId14"/>
    <p:sldId id="277" r:id="rId15"/>
    <p:sldId id="278" r:id="rId16"/>
    <p:sldId id="263" r:id="rId17"/>
    <p:sldId id="282" r:id="rId18"/>
    <p:sldId id="267" r:id="rId19"/>
  </p:sldIdLst>
  <p:sldSz cx="12192000" cy="6858000"/>
  <p:notesSz cx="6858000" cy="9144000"/>
  <p:embeddedFontLst>
    <p:embeddedFont>
      <p:font typeface="Barlow Condensed Bold" panose="020B0604020202020204" charset="0"/>
      <p:regular r:id="rId21"/>
      <p:bold r:id="rId22"/>
      <p:italic r:id="rId23"/>
      <p:boldItalic r:id="rId24"/>
    </p:embeddedFont>
    <p:embeddedFont>
      <p:font typeface="Calibri (MS)" panose="020B0604020202020204" charset="0"/>
      <p:regular r:id="rId25"/>
      <p:bold r:id="rId26"/>
      <p:italic r:id="rId27"/>
      <p:boldItalic r:id="rId28"/>
    </p:embeddedFont>
    <p:embeddedFont>
      <p:font typeface="Noto Sans" panose="020B0502040504020204" pitchFamily="34" charset="0"/>
      <p:regular r:id="rId29"/>
      <p:bold r:id="rId30"/>
      <p:italic r:id="rId31"/>
      <p:boldItalic r:id="rId32"/>
    </p:embeddedFont>
    <p:embeddedFont>
      <p:font typeface="Poppins Bold" panose="020B0604020202020204" charset="0"/>
      <p:regular r:id="rId33"/>
      <p:bold r:id="rId34"/>
      <p:italic r:id="rId35"/>
      <p:boldItalic r:id="rId36"/>
    </p:embeddedFont>
    <p:embeddedFont>
      <p:font typeface="Roboto Condensed" panose="02000000000000000000" pitchFamily="2" charset="0"/>
      <p:regular r:id="rId37"/>
      <p:bold r:id="rId38"/>
      <p:italic r:id="rId39"/>
      <p:boldItalic r:id="rId40"/>
    </p:embeddedFont>
    <p:embeddedFont>
      <p:font typeface="Segoe UI" panose="020B0502040204020203" pitchFamily="34" charset="0"/>
      <p:regular r:id="rId41"/>
      <p:bold r:id="rId42"/>
      <p:italic r:id="rId43"/>
      <p:boldItalic r:id="rId44"/>
    </p:embeddedFont>
    <p:embeddedFont>
      <p:font typeface="Verdana" panose="020B0604030504040204" pitchFamily="34" charset="0"/>
      <p:regular r:id="rId45"/>
      <p:bold r:id="rId46"/>
      <p:italic r:id="rId47"/>
      <p:boldItalic r:id="rId4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FDAC48-69B7-59CA-0895-E5EBD7E0D7BE}" name="Lina Golob" initials="LG" userId="S::lina.golob@iasociety.org::18c054f1-9789-489e-8da1-71f1c382e037" providerId="AD"/>
  <p188:author id="{428F6171-9617-1D1F-D24F-00E11B81A986}" name="PINTO, Clarice" initials="CP" userId="S::pintocl@who.int::4b3f2e0c-1a87-4527-b1a1-a3c2c8c547c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A3AD"/>
    <a:srgbClr val="4C77A4"/>
    <a:srgbClr val="358097"/>
    <a:srgbClr val="6499C6"/>
    <a:srgbClr val="F6601B"/>
    <a:srgbClr val="F7A971"/>
    <a:srgbClr val="499AB1"/>
    <a:srgbClr val="1A284B"/>
    <a:srgbClr val="E8F3D1"/>
    <a:srgbClr val="F4F6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47"/>
    <p:restoredTop sz="92466"/>
  </p:normalViewPr>
  <p:slideViewPr>
    <p:cSldViewPr snapToGrid="0">
      <p:cViewPr varScale="1">
        <p:scale>
          <a:sx n="99" d="100"/>
          <a:sy n="99" d="100"/>
        </p:scale>
        <p:origin x="7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6.fntdata"/><Relationship Id="rId39" Type="http://schemas.openxmlformats.org/officeDocument/2006/relationships/font" Target="fonts/font19.fntdata"/><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font" Target="fonts/font22.fntdata"/><Relationship Id="rId47" Type="http://schemas.openxmlformats.org/officeDocument/2006/relationships/font" Target="fonts/font27.fntdata"/><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font" Target="fonts/font9.fntdata"/><Relationship Id="rId11" Type="http://schemas.openxmlformats.org/officeDocument/2006/relationships/slide" Target="slides/slide5.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font" Target="fonts/font20.fntdata"/><Relationship Id="rId45" Type="http://schemas.openxmlformats.org/officeDocument/2006/relationships/font" Target="fonts/font25.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11.fntdata"/><Relationship Id="rId44" Type="http://schemas.openxmlformats.org/officeDocument/2006/relationships/font" Target="fonts/font24.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font" Target="fonts/font23.fntdata"/><Relationship Id="rId48" Type="http://schemas.openxmlformats.org/officeDocument/2006/relationships/font" Target="fonts/font28.fntdata"/><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46" Type="http://schemas.openxmlformats.org/officeDocument/2006/relationships/font" Target="fonts/font26.fntdata"/><Relationship Id="rId20" Type="http://schemas.openxmlformats.org/officeDocument/2006/relationships/notesMaster" Target="notesMasters/notesMaster1.xml"/><Relationship Id="rId41" Type="http://schemas.openxmlformats.org/officeDocument/2006/relationships/font" Target="fonts/font21.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lliams" userId="63db2afe-75be-4bc2-8293-016e533a2037" providerId="ADAL" clId="{F4AB38EF-B4E2-43A8-BAD4-6C4C4B016A97}"/>
    <pc:docChg chg="modSld">
      <pc:chgData name="Emma Williams" userId="63db2afe-75be-4bc2-8293-016e533a2037" providerId="ADAL" clId="{F4AB38EF-B4E2-43A8-BAD4-6C4C4B016A97}" dt="2026-07-23T11:04:53.144" v="1" actId="2711"/>
      <pc:docMkLst>
        <pc:docMk/>
      </pc:docMkLst>
      <pc:sldChg chg="modSp mod">
        <pc:chgData name="Emma Williams" userId="63db2afe-75be-4bc2-8293-016e533a2037" providerId="ADAL" clId="{F4AB38EF-B4E2-43A8-BAD4-6C4C4B016A97}" dt="2026-07-23T11:04:23.789" v="0" actId="404"/>
        <pc:sldMkLst>
          <pc:docMk/>
          <pc:sldMk cId="171815718" sldId="273"/>
        </pc:sldMkLst>
        <pc:spChg chg="mod">
          <ac:chgData name="Emma Williams" userId="63db2afe-75be-4bc2-8293-016e533a2037" providerId="ADAL" clId="{F4AB38EF-B4E2-43A8-BAD4-6C4C4B016A97}" dt="2026-07-23T11:04:23.789" v="0" actId="404"/>
          <ac:spMkLst>
            <pc:docMk/>
            <pc:sldMk cId="171815718" sldId="273"/>
            <ac:spMk id="3" creationId="{5B68F3AF-D0F0-DB53-437F-38D0D53433D0}"/>
          </ac:spMkLst>
        </pc:spChg>
      </pc:sldChg>
      <pc:sldChg chg="modSp mod">
        <pc:chgData name="Emma Williams" userId="63db2afe-75be-4bc2-8293-016e533a2037" providerId="ADAL" clId="{F4AB38EF-B4E2-43A8-BAD4-6C4C4B016A97}" dt="2026-07-23T11:04:53.144" v="1" actId="2711"/>
        <pc:sldMkLst>
          <pc:docMk/>
          <pc:sldMk cId="0" sldId="2147375614"/>
        </pc:sldMkLst>
        <pc:spChg chg="mod">
          <ac:chgData name="Emma Williams" userId="63db2afe-75be-4bc2-8293-016e533a2037" providerId="ADAL" clId="{F4AB38EF-B4E2-43A8-BAD4-6C4C4B016A97}" dt="2026-07-23T11:04:53.144" v="1" actId="2711"/>
          <ac:spMkLst>
            <pc:docMk/>
            <pc:sldMk cId="0" sldId="2147375614"/>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23/07/2026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_tradnl" dirty="0"/>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3698429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9AD2B-1EC9-7359-B623-3E199DD2A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A5924C-54D4-B035-D90D-51B1267099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6CFACC-AC7F-A604-A50D-B9D5ACC6C7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u="none"/>
              <a:t>The world is not on track to end AIDS as a public health threat by 2030, and important inequalities persist. </a:t>
            </a:r>
            <a:endParaRPr lang="en-US" sz="1200" b="1" i="1"/>
          </a:p>
          <a:p>
            <a:endParaRPr lang="es-ES_tradnl"/>
          </a:p>
        </p:txBody>
      </p:sp>
      <p:sp>
        <p:nvSpPr>
          <p:cNvPr id="4" name="Slide Number Placeholder 3">
            <a:extLst>
              <a:ext uri="{FF2B5EF4-FFF2-40B4-BE49-F238E27FC236}">
                <a16:creationId xmlns:a16="http://schemas.microsoft.com/office/drawing/2014/main" id="{22A87B0B-1692-1AD3-B519-9084B570080B}"/>
              </a:ext>
            </a:extLst>
          </p:cNvPr>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4018117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000000"/>
                </a:solidFill>
                <a:effectLst/>
                <a:latin typeface="Segoe UI" panose="020B0502040204020203" pitchFamily="34" charset="0"/>
              </a:rPr>
              <a:t>Health outcomes are shaped by clinical, social, structural and health-system factors—not HIV alone.</a:t>
            </a:r>
          </a:p>
          <a:p>
            <a:r>
              <a:rPr lang="en-US" sz="1200" i="1">
                <a:solidFill>
                  <a:srgbClr val="4F6228"/>
                </a:solidFill>
              </a:rPr>
              <a:t>This is why the response must be organized around people, communities and systems together</a:t>
            </a:r>
            <a:endParaRPr lang="es-ES_tradnl"/>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1575972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latin typeface="Helvetica Neue" panose="02000503000000020004" pitchFamily="2" charset="0"/>
              </a:rPr>
              <a:t>WHO guidance gives us a strong foundation. It calls for anti-discrimination and protective laws, engagement with civil society, accessible and acceptable services, recurrent training for health workers, and safe spaces for adolescents and people from key populations. Importantly, WHO defines people-</a:t>
            </a:r>
            <a:r>
              <a:rPr lang="en-US" dirty="0" err="1">
                <a:effectLst/>
                <a:latin typeface="Helvetica Neue" panose="02000503000000020004" pitchFamily="2" charset="0"/>
              </a:rPr>
              <a:t>centred</a:t>
            </a:r>
            <a:r>
              <a:rPr lang="en-US" dirty="0">
                <a:effectLst/>
                <a:latin typeface="Helvetica Neue" panose="02000503000000020004" pitchFamily="2" charset="0"/>
              </a:rPr>
              <a:t> health services as care that adopts the perspectives of individuals, families and communities, and sees them as active participants in trusted health systems. In short, people-</a:t>
            </a:r>
            <a:r>
              <a:rPr lang="en-US" dirty="0" err="1">
                <a:effectLst/>
                <a:latin typeface="Helvetica Neue" panose="02000503000000020004" pitchFamily="2" charset="0"/>
              </a:rPr>
              <a:t>centred</a:t>
            </a:r>
            <a:r>
              <a:rPr lang="en-US" dirty="0">
                <a:effectLst/>
                <a:latin typeface="Helvetica Neue" panose="02000503000000020004" pitchFamily="2" charset="0"/>
              </a:rPr>
              <a:t> care and stigma reduction are not separate agendas — together they build dignity, trust, access, quality and sustained engagement.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Starting at AIDS 2022 in Montreal, the IAS Person-Centred Care programme conducted </a:t>
            </a:r>
            <a:r>
              <a:rPr lang="en-CH" sz="1200" b="0" i="0" kern="1200">
                <a:solidFill>
                  <a:schemeClr val="tx1"/>
                </a:solidFill>
                <a:effectLst/>
                <a:latin typeface="+mn-lt"/>
                <a:ea typeface="+mn-ea"/>
                <a:cs typeface="+mn-cs"/>
              </a:rPr>
              <a:t>a multi-phase process to build consensus and prioritize recommendations</a:t>
            </a:r>
            <a:r>
              <a:rPr lang="en-US" sz="1200" b="0" i="0" kern="1200">
                <a:solidFill>
                  <a:schemeClr val="tx1"/>
                </a:solidFill>
                <a:effectLst/>
                <a:latin typeface="+mn-lt"/>
                <a:ea typeface="+mn-ea"/>
                <a:cs typeface="+mn-cs"/>
              </a:rPr>
              <a:t> to scale up person-centred care within the HIV response. This</a:t>
            </a:r>
            <a:r>
              <a:rPr lang="en-CH" sz="1200" b="0" i="0" kern="1200">
                <a:solidFill>
                  <a:schemeClr val="tx1"/>
                </a:solidFill>
                <a:effectLst/>
                <a:latin typeface="+mn-lt"/>
                <a:ea typeface="+mn-ea"/>
                <a:cs typeface="+mn-cs"/>
              </a:rPr>
              <a:t> consist</a:t>
            </a:r>
            <a:r>
              <a:rPr lang="en-US" sz="1200" b="0" i="0" kern="1200">
                <a:solidFill>
                  <a:schemeClr val="tx1"/>
                </a:solidFill>
                <a:effectLst/>
                <a:latin typeface="+mn-lt"/>
                <a:ea typeface="+mn-ea"/>
                <a:cs typeface="+mn-cs"/>
              </a:rPr>
              <a:t>ed</a:t>
            </a:r>
            <a:r>
              <a:rPr lang="en-CH" sz="1200" b="0" i="0" kern="1200">
                <a:solidFill>
                  <a:schemeClr val="tx1"/>
                </a:solidFill>
                <a:effectLst/>
                <a:latin typeface="+mn-lt"/>
                <a:ea typeface="+mn-ea"/>
                <a:cs typeface="+mn-cs"/>
              </a:rPr>
              <a:t> of a literature review, five stakeholder consultations and a three-round Delphi survey</a:t>
            </a:r>
            <a:r>
              <a:rPr lang="en-US" sz="1200" b="0" i="0" kern="1200">
                <a:solidFill>
                  <a:schemeClr val="tx1"/>
                </a:solidFill>
                <a:effectLst/>
                <a:latin typeface="+mn-lt"/>
                <a:ea typeface="+mn-ea"/>
                <a:cs typeface="+mn-cs"/>
              </a:rPr>
              <a:t> with contributions from </a:t>
            </a:r>
            <a:r>
              <a:rPr lang="en-CH" sz="1200" b="0" i="0" kern="1200">
                <a:solidFill>
                  <a:schemeClr val="tx1"/>
                </a:solidFill>
                <a:effectLst/>
                <a:latin typeface="+mn-lt"/>
                <a:ea typeface="+mn-ea"/>
                <a:cs typeface="+mn-cs"/>
              </a:rPr>
              <a:t>clients, </a:t>
            </a:r>
            <a:r>
              <a:rPr lang="en-US" sz="1200" b="0" i="0" kern="1200">
                <a:solidFill>
                  <a:schemeClr val="tx1"/>
                </a:solidFill>
                <a:effectLst/>
                <a:latin typeface="+mn-lt"/>
                <a:ea typeface="+mn-ea"/>
                <a:cs typeface="+mn-cs"/>
              </a:rPr>
              <a:t>healthcare worker</a:t>
            </a:r>
            <a:r>
              <a:rPr lang="en-CH" sz="1200" b="0" i="0" kern="1200">
                <a:solidFill>
                  <a:schemeClr val="tx1"/>
                </a:solidFill>
                <a:effectLst/>
                <a:latin typeface="+mn-lt"/>
                <a:ea typeface="+mn-ea"/>
                <a:cs typeface="+mn-cs"/>
              </a:rPr>
              <a:t>s, policymakers and researchers from all world regions. </a:t>
            </a:r>
            <a:r>
              <a:rPr lang="en-US" sz="1200" b="0" i="0" kern="1200">
                <a:solidFill>
                  <a:schemeClr val="tx1"/>
                </a:solidFill>
                <a:effectLst/>
                <a:latin typeface="+mn-lt"/>
                <a:ea typeface="+mn-ea"/>
                <a:cs typeface="+mn-cs"/>
              </a:rPr>
              <a:t>These priorities were synthesized into a roadmap which was published in the </a:t>
            </a:r>
            <a:r>
              <a:rPr lang="en-US" sz="1200" b="0" i="1" kern="1200">
                <a:solidFill>
                  <a:schemeClr val="tx1"/>
                </a:solidFill>
                <a:effectLst/>
                <a:latin typeface="+mn-lt"/>
                <a:ea typeface="+mn-ea"/>
                <a:cs typeface="+mn-cs"/>
              </a:rPr>
              <a:t>Journal of the International AIDS Society </a:t>
            </a:r>
            <a:r>
              <a:rPr lang="en-US" sz="1200" b="0" i="0" kern="1200">
                <a:solidFill>
                  <a:schemeClr val="tx1"/>
                </a:solidFill>
                <a:effectLst/>
                <a:latin typeface="+mn-lt"/>
                <a:ea typeface="+mn-ea"/>
                <a:cs typeface="+mn-cs"/>
              </a:rPr>
              <a:t>in December 2025.</a:t>
            </a:r>
          </a:p>
          <a:p>
            <a:endParaRPr lang="en-US"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000000"/>
                </a:solidFill>
                <a:effectLst/>
                <a:latin typeface="Segoe UI" panose="020B0502040204020203" pitchFamily="34" charset="0"/>
              </a:rPr>
              <a:t>Person-</a:t>
            </a:r>
            <a:r>
              <a:rPr lang="en-US" b="0" i="0" u="none" strike="noStrike" err="1">
                <a:solidFill>
                  <a:srgbClr val="000000"/>
                </a:solidFill>
                <a:effectLst/>
                <a:latin typeface="Segoe UI" panose="020B0502040204020203" pitchFamily="34" charset="0"/>
              </a:rPr>
              <a:t>centred</a:t>
            </a:r>
            <a:r>
              <a:rPr lang="en-US" b="0" i="0" u="none" strike="noStrike">
                <a:solidFill>
                  <a:srgbClr val="000000"/>
                </a:solidFill>
                <a:effectLst/>
                <a:latin typeface="Segoe UI" panose="020B0502040204020203" pitchFamily="34" charset="0"/>
              </a:rPr>
              <a:t> care requires coordinated action from communities, providers, health systems and policy-makers.</a:t>
            </a:r>
          </a:p>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0CAAB6-6668-4F9D-8666-96D6674E688C}" type="slidenum">
              <a:rPr kumimoji="0" lang="en-CH"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H"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35780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FCE5C8"/>
                </a:solidFill>
                <a:latin typeface="Calibri" panose="020F0502020204030204" pitchFamily="34" charset="0"/>
                <a:ea typeface="Barlow Condensed Bold"/>
                <a:cs typeface="Calibri" panose="020F0502020204030204" pitchFamily="34" charset="0"/>
                <a:sym typeface="Barlow Condensed Bold"/>
              </a:rPr>
              <a:t>To achieve global HIV targets, health systems must abandon punitive, linear expectations and design for the cyclical care cascade through Person-</a:t>
            </a:r>
            <a:r>
              <a:rPr lang="en-US" sz="1200" b="1" err="1">
                <a:solidFill>
                  <a:srgbClr val="FCE5C8"/>
                </a:solidFill>
                <a:latin typeface="Calibri" panose="020F0502020204030204" pitchFamily="34" charset="0"/>
                <a:ea typeface="Barlow Condensed Bold"/>
                <a:cs typeface="Calibri" panose="020F0502020204030204" pitchFamily="34" charset="0"/>
                <a:sym typeface="Barlow Condensed Bold"/>
              </a:rPr>
              <a:t>Centred</a:t>
            </a:r>
            <a:r>
              <a:rPr lang="en-US" sz="1200" b="1">
                <a:solidFill>
                  <a:srgbClr val="FCE5C8"/>
                </a:solidFill>
                <a:latin typeface="Calibri" panose="020F0502020204030204" pitchFamily="34" charset="0"/>
                <a:ea typeface="Barlow Condensed Bold"/>
                <a:cs typeface="Calibri" panose="020F0502020204030204" pitchFamily="34" charset="0"/>
                <a:sym typeface="Barlow Condensed Bold"/>
              </a:rPr>
              <a:t> Care.</a:t>
            </a:r>
          </a:p>
          <a:p>
            <a:endParaRPr lang="es-ES_tradnl"/>
          </a:p>
        </p:txBody>
      </p:sp>
      <p:sp>
        <p:nvSpPr>
          <p:cNvPr id="4" name="Slide Number Placeholder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7768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a:solidFill>
                  <a:srgbClr val="000000"/>
                </a:solidFill>
                <a:effectLst/>
                <a:latin typeface="Segoe UI" panose="020B0502040204020203" pitchFamily="34" charset="0"/>
              </a:rPr>
              <a:t>Re-engagement depends on adapting services, not blaming individuals</a:t>
            </a:r>
            <a:r>
              <a:rPr lang="es-ES_tradnl" b="0" i="0" u="none" strike="noStrike">
                <a:solidFill>
                  <a:srgbClr val="000000"/>
                </a:solidFill>
                <a:effectLst/>
                <a:latin typeface="Segoe UI" panose="020B0502040204020203" pitchFamily="34" charset="0"/>
              </a:rPr>
              <a:t>.</a:t>
            </a:r>
            <a:endParaRPr lang="en-US" b="0" i="0" u="none" strike="noStrike">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1713375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People-</a:t>
            </a:r>
            <a:r>
              <a:rPr lang="en-US" err="1"/>
              <a:t>centred</a:t>
            </a:r>
            <a:r>
              <a:rPr lang="en-US"/>
              <a:t> re-engagement should be welcoming, equitable, clinically safe and responsive to individual needs.</a:t>
            </a:r>
          </a:p>
          <a:p>
            <a:endParaRPr lang="es-ES_tradnl"/>
          </a:p>
        </p:txBody>
      </p:sp>
      <p:sp>
        <p:nvSpPr>
          <p:cNvPr id="4" name="Slide Number Placeholder 3"/>
          <p:cNvSpPr>
            <a:spLocks noGrp="1"/>
          </p:cNvSpPr>
          <p:nvPr>
            <p:ph type="sldNum" sz="quarter" idx="5"/>
          </p:nvPr>
        </p:nvSpPr>
        <p:spPr/>
        <p:txBody>
          <a:bodyPr/>
          <a:lstStyle/>
          <a:p>
            <a:fld id="{1BE8DCDC-D13C-2549-BE6A-717E9EED41AD}" type="slidenum">
              <a:rPr lang="en-GB" smtClean="0"/>
              <a:t>10</a:t>
            </a:fld>
            <a:endParaRPr lang="en-GB"/>
          </a:p>
        </p:txBody>
      </p:sp>
    </p:spTree>
    <p:extLst>
      <p:ext uri="{BB962C8B-B14F-4D97-AF65-F5344CB8AC3E}">
        <p14:creationId xmlns:p14="http://schemas.microsoft.com/office/powerpoint/2010/main" val="1069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196337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B2C91F-572E-4B4B-9F68-B1ADE1109C3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73288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95286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067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86044-C35C-1BB8-5680-BFAD0DCC91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8825B942-D303-4129-76BB-2A395DAA46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C14B4DBD-AA89-9618-23A4-A3D25F26735E}"/>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5" name="Footer Placeholder 4">
            <a:extLst>
              <a:ext uri="{FF2B5EF4-FFF2-40B4-BE49-F238E27FC236}">
                <a16:creationId xmlns:a16="http://schemas.microsoft.com/office/drawing/2014/main" id="{199E4B02-823A-84AB-5CC6-2ED5343C35F7}"/>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E7417741-0DA8-7A33-13A9-380FF84A5FCA}"/>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30976467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C16DE-8521-875D-33DB-498820ECD73D}"/>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81220D84-3D55-9F7E-A8D0-DA4A04D550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3E91448A-824F-F209-7428-0BDA67F3A7CF}"/>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5" name="Footer Placeholder 4">
            <a:extLst>
              <a:ext uri="{FF2B5EF4-FFF2-40B4-BE49-F238E27FC236}">
                <a16:creationId xmlns:a16="http://schemas.microsoft.com/office/drawing/2014/main" id="{AE1CD819-BA74-45F0-00B4-ED9F65A7E27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E9F35561-4DB3-64D8-7F42-1E2DDFC2662F}"/>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2792689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65DB2-42D0-899B-AAF5-7E7ECAED4E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H"/>
          </a:p>
        </p:txBody>
      </p:sp>
      <p:sp>
        <p:nvSpPr>
          <p:cNvPr id="3" name="Text Placeholder 2">
            <a:extLst>
              <a:ext uri="{FF2B5EF4-FFF2-40B4-BE49-F238E27FC236}">
                <a16:creationId xmlns:a16="http://schemas.microsoft.com/office/drawing/2014/main" id="{C65A40F5-540F-A1F9-C5C4-61718F572C7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1A1A962-D90B-DBEC-4339-C3CA27FA61D3}"/>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5" name="Footer Placeholder 4">
            <a:extLst>
              <a:ext uri="{FF2B5EF4-FFF2-40B4-BE49-F238E27FC236}">
                <a16:creationId xmlns:a16="http://schemas.microsoft.com/office/drawing/2014/main" id="{20C874BF-4E56-CD62-AE20-729E2ED6F051}"/>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2D5662D0-B4E5-3813-93C3-87300E3C4436}"/>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2883851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7A042-2A3D-CEF7-94A7-BDCDB2FA1E9A}"/>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5D4F3B0E-6332-9FEA-807A-24011C2A63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09B13001-70CE-E783-10E4-E646C0C7C4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4C0AF5AC-6A5F-47F9-B769-FFACE38924C8}"/>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6" name="Footer Placeholder 5">
            <a:extLst>
              <a:ext uri="{FF2B5EF4-FFF2-40B4-BE49-F238E27FC236}">
                <a16:creationId xmlns:a16="http://schemas.microsoft.com/office/drawing/2014/main" id="{DE66D7B1-C9F4-5FEA-5B93-44232B64BB0F}"/>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1D17F5DC-C21A-9F3B-BF53-A21F9440C034}"/>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2580435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140BA-C77B-CBED-7BB2-8AFA2DF78545}"/>
              </a:ext>
            </a:extLst>
          </p:cNvPr>
          <p:cNvSpPr>
            <a:spLocks noGrp="1"/>
          </p:cNvSpPr>
          <p:nvPr>
            <p:ph type="title"/>
          </p:nvPr>
        </p:nvSpPr>
        <p:spPr>
          <a:xfrm>
            <a:off x="839788" y="365125"/>
            <a:ext cx="105156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20F7FD1C-FDCF-A1DB-66AC-606625ADFD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E1E86B-7317-7D86-63BB-07C13CBC71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5B9593AD-808E-34E7-F759-B89E0C4D4F8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B056E4-4611-5108-AD06-92F7527D24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B46064BF-AF07-CAD7-0853-8135B8297A36}"/>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8" name="Footer Placeholder 7">
            <a:extLst>
              <a:ext uri="{FF2B5EF4-FFF2-40B4-BE49-F238E27FC236}">
                <a16:creationId xmlns:a16="http://schemas.microsoft.com/office/drawing/2014/main" id="{7E94E359-9D72-8BC1-AFC1-76DBB2529660}"/>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1B7BFB7B-C097-52F7-14CB-A33973392744}"/>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3880793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2B8CE-1F27-30D9-B87B-F3A833CB38A7}"/>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89DC0E15-6A7F-549E-2D30-AF58C5C172B6}"/>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4" name="Footer Placeholder 3">
            <a:extLst>
              <a:ext uri="{FF2B5EF4-FFF2-40B4-BE49-F238E27FC236}">
                <a16:creationId xmlns:a16="http://schemas.microsoft.com/office/drawing/2014/main" id="{F3E9B29F-8EC0-F90A-680D-3B90D02D9470}"/>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D52C8B8E-F0B2-2F2B-D4EF-3B5A22FF4CBB}"/>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193722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BE480B-CD41-908B-BBB0-8E1C94CA9BC8}"/>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3" name="Footer Placeholder 2">
            <a:extLst>
              <a:ext uri="{FF2B5EF4-FFF2-40B4-BE49-F238E27FC236}">
                <a16:creationId xmlns:a16="http://schemas.microsoft.com/office/drawing/2014/main" id="{C0AFBCBF-1010-CA53-24AF-D9601EB62CE4}"/>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4A80DA7F-AC52-2F73-4773-0FF9A4060925}"/>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11721764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517F1-BAE1-FEC8-FBF1-95AD469C82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B51B28F4-80D1-C6D4-193F-77EEE1C80D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7A4BF1FD-32F2-5C78-7ED1-4E499DE20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545681-EA45-B3C6-ADF5-01E462753C07}"/>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6" name="Footer Placeholder 5">
            <a:extLst>
              <a:ext uri="{FF2B5EF4-FFF2-40B4-BE49-F238E27FC236}">
                <a16:creationId xmlns:a16="http://schemas.microsoft.com/office/drawing/2014/main" id="{900B5A16-382D-30CC-5365-7EB961AEB46E}"/>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1B1D5CB8-C42D-6EDC-7402-1523CDE855C9}"/>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4148876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8DCAD-EF7C-36E9-3B8D-2DB6767A1A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4D1DCE63-E38D-B26C-7815-A5FDCF44D0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5F402CD7-D638-3F41-B382-A5254129A8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37BA4A-802B-3CDE-6B47-B1E125C5C542}"/>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6" name="Footer Placeholder 5">
            <a:extLst>
              <a:ext uri="{FF2B5EF4-FFF2-40B4-BE49-F238E27FC236}">
                <a16:creationId xmlns:a16="http://schemas.microsoft.com/office/drawing/2014/main" id="{814F18DB-4DAD-2846-B9ED-2061CDFA09F9}"/>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01F07E07-BDC8-6BC1-324E-B7A867ED4113}"/>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1508334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874CC-4AD1-280A-6259-2A1D66DC26EF}"/>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759F934F-9FE4-B0B5-3DDA-EA6275109B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F6D2630A-E538-D016-B39C-58D59DF3F1B9}"/>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5" name="Footer Placeholder 4">
            <a:extLst>
              <a:ext uri="{FF2B5EF4-FFF2-40B4-BE49-F238E27FC236}">
                <a16:creationId xmlns:a16="http://schemas.microsoft.com/office/drawing/2014/main" id="{544382C0-05DB-5F94-DFC9-ADF4BDB849D0}"/>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0611209-39B2-B621-7E35-5DB4F84001D8}"/>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17117239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B06FE9-9DFE-2D71-7A9B-4F91FE9CDC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836AFDFD-8FB4-EA79-C9E6-29D4814241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9E9231D9-87E3-0680-3939-E81B4D16368F}"/>
              </a:ext>
            </a:extLst>
          </p:cNvPr>
          <p:cNvSpPr>
            <a:spLocks noGrp="1"/>
          </p:cNvSpPr>
          <p:nvPr>
            <p:ph type="dt" sz="half" idx="10"/>
          </p:nvPr>
        </p:nvSpPr>
        <p:spPr/>
        <p:txBody>
          <a:bodyPr/>
          <a:lstStyle/>
          <a:p>
            <a:fld id="{C141D4C0-138B-42E7-B4A3-13CFC7A92510}" type="datetimeFigureOut">
              <a:rPr lang="en-CH" smtClean="0"/>
              <a:t>23/07/2026</a:t>
            </a:fld>
            <a:endParaRPr lang="en-CH"/>
          </a:p>
        </p:txBody>
      </p:sp>
      <p:sp>
        <p:nvSpPr>
          <p:cNvPr id="5" name="Footer Placeholder 4">
            <a:extLst>
              <a:ext uri="{FF2B5EF4-FFF2-40B4-BE49-F238E27FC236}">
                <a16:creationId xmlns:a16="http://schemas.microsoft.com/office/drawing/2014/main" id="{99571414-E88D-A836-F694-F48211F9E6B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3FAD69F5-B771-90AF-4B01-03C2B54CB8E3}"/>
              </a:ext>
            </a:extLst>
          </p:cNvPr>
          <p:cNvSpPr>
            <a:spLocks noGrp="1"/>
          </p:cNvSpPr>
          <p:nvPr>
            <p:ph type="sldNum" sz="quarter" idx="12"/>
          </p:nvPr>
        </p:nvSpPr>
        <p:spPr/>
        <p:txBody>
          <a:bodyPr/>
          <a:lstStyle/>
          <a:p>
            <a:fld id="{5B6E42BA-05D6-46DA-BDD5-BA7129A97CBE}" type="slidenum">
              <a:rPr lang="en-CH" smtClean="0"/>
              <a:t>‹#›</a:t>
            </a:fld>
            <a:endParaRPr lang="en-CH"/>
          </a:p>
        </p:txBody>
      </p:sp>
    </p:spTree>
    <p:extLst>
      <p:ext uri="{BB962C8B-B14F-4D97-AF65-F5344CB8AC3E}">
        <p14:creationId xmlns:p14="http://schemas.microsoft.com/office/powerpoint/2010/main" val="487474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61494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762527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42016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360413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82164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43256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7127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370607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227744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8295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26040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9"/>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6" r:id="rId4"/>
    <p:sldLayoutId id="2147483708" r:id="rId5"/>
    <p:sldLayoutId id="2147483709" r:id="rId6"/>
    <p:sldLayoutId id="2147483710" r:id="rId7"/>
    <p:sldLayoutId id="2147483711" r:id="rId8"/>
    <p:sldLayoutId id="2147483712" r:id="rId9"/>
    <p:sldLayoutId id="2147483714" r:id="rId10"/>
    <p:sldLayoutId id="2147483715" r:id="rId11"/>
    <p:sldLayoutId id="2147483716" r:id="rId12"/>
    <p:sldLayoutId id="2147483717" r:id="rId13"/>
    <p:sldLayoutId id="2147483718" r:id="rId14"/>
    <p:sldLayoutId id="2147483720" r:id="rId15"/>
    <p:sldLayoutId id="2147483719" r:id="rId16"/>
    <p:sldLayoutId id="2147483735" r:id="rId17"/>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FF52C5-9E7B-3B2C-B810-BE4D4763F2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H"/>
          </a:p>
        </p:txBody>
      </p:sp>
      <p:sp>
        <p:nvSpPr>
          <p:cNvPr id="3" name="Text Placeholder 2">
            <a:extLst>
              <a:ext uri="{FF2B5EF4-FFF2-40B4-BE49-F238E27FC236}">
                <a16:creationId xmlns:a16="http://schemas.microsoft.com/office/drawing/2014/main" id="{70F69409-087C-2F4C-ED74-F896B1928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68E2CE63-883E-02BB-2EE9-1B1A767417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41D4C0-138B-42E7-B4A3-13CFC7A92510}" type="datetimeFigureOut">
              <a:rPr lang="en-CH" smtClean="0"/>
              <a:t>23/07/2026</a:t>
            </a:fld>
            <a:endParaRPr lang="en-CH"/>
          </a:p>
        </p:txBody>
      </p:sp>
      <p:sp>
        <p:nvSpPr>
          <p:cNvPr id="5" name="Footer Placeholder 4">
            <a:extLst>
              <a:ext uri="{FF2B5EF4-FFF2-40B4-BE49-F238E27FC236}">
                <a16:creationId xmlns:a16="http://schemas.microsoft.com/office/drawing/2014/main" id="{818A9247-84C3-2385-0662-21FFF51142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a:extLst>
              <a:ext uri="{FF2B5EF4-FFF2-40B4-BE49-F238E27FC236}">
                <a16:creationId xmlns:a16="http://schemas.microsoft.com/office/drawing/2014/main" id="{C9D24EDF-D1C3-C274-78EC-E8EAF2BA98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6E42BA-05D6-46DA-BDD5-BA7129A97CBE}" type="slidenum">
              <a:rPr lang="en-CH" smtClean="0"/>
              <a:t>‹#›</a:t>
            </a:fld>
            <a:endParaRPr lang="en-CH"/>
          </a:p>
        </p:txBody>
      </p:sp>
    </p:spTree>
    <p:extLst>
      <p:ext uri="{BB962C8B-B14F-4D97-AF65-F5344CB8AC3E}">
        <p14:creationId xmlns:p14="http://schemas.microsoft.com/office/powerpoint/2010/main" val="2338234318"/>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7/23/2026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674561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9.emf"/><Relationship Id="rId4" Type="http://schemas.openxmlformats.org/officeDocument/2006/relationships/image" Target="../media/image8.emf"/></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7.emf"/><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hyperlink" Target="https://www.who.int/publications/i/item/9789240052390" TargetMode="External"/><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9.emf"/></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hyperlink" Target="https://doi.org/10.1002/jia2.70071" TargetMode="External"/><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5" Type="http://schemas.openxmlformats.org/officeDocument/2006/relationships/image" Target="../media/image9.emf"/><Relationship Id="rId10" Type="http://schemas.openxmlformats.org/officeDocument/2006/relationships/hyperlink" Target="https://onlinelibrary.wiley.com/doi/10.1002/jia2.70071" TargetMode="External"/><Relationship Id="rId4" Type="http://schemas.openxmlformats.org/officeDocument/2006/relationships/image" Target="../media/image16.png"/><Relationship Id="rId9" Type="http://schemas.openxmlformats.org/officeDocument/2006/relationships/image" Target="../media/image21.png"/><Relationship Id="rId14" Type="http://schemas.openxmlformats.org/officeDocument/2006/relationships/image" Target="../media/image8.emf"/></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png"/><Relationship Id="rId7" Type="http://schemas.openxmlformats.org/officeDocument/2006/relationships/hyperlink" Target="https://pubmed.ncbi.nlm.nih.gov/37984944/"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hyperlink" Target="https://doi.org/10.1371/journal.pmed.1004407" TargetMode="External"/><Relationship Id="rId5" Type="http://schemas.openxmlformats.org/officeDocument/2006/relationships/hyperlink" Target="https://www.who.int/publications/i/item/9789240097339" TargetMode="External"/><Relationship Id="rId4" Type="http://schemas.openxmlformats.org/officeDocument/2006/relationships/image" Target="../media/image7.emf"/><Relationship Id="rId9" Type="http://schemas.openxmlformats.org/officeDocument/2006/relationships/image" Target="../media/image9.emf"/></Relationships>
</file>

<file path=ppt/slides/_rels/slide8.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6.xml"/><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7.emf"/><Relationship Id="rId5" Type="http://schemas.openxmlformats.org/officeDocument/2006/relationships/image" Target="../media/image25.png"/><Relationship Id="rId4" Type="http://schemas.openxmlformats.org/officeDocument/2006/relationships/notesSlide" Target="../notesSlides/notesSlide7.xml"/><Relationship Id="rId9"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7.png"/><Relationship Id="rId1" Type="http://schemas.openxmlformats.org/officeDocument/2006/relationships/slideLayout" Target="../slideLayouts/slideLayout16.xml"/><Relationship Id="rId5" Type="http://schemas.openxmlformats.org/officeDocument/2006/relationships/image" Target="../media/image9.emf"/><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6.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emf"/></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9.emf"/><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9.emf"/><Relationship Id="rId2" Type="http://schemas.openxmlformats.org/officeDocument/2006/relationships/hyperlink" Target="https://cdn.who.int/media/docs/default-source/hq-hiv-hepatitis-and-stis-library/who-at-aids-2026.pdf?sfvrsn=e8b9001c_3" TargetMode="External"/><Relationship Id="rId1" Type="http://schemas.openxmlformats.org/officeDocument/2006/relationships/slideLayout" Target="../slideLayouts/slideLayout15.xml"/><Relationship Id="rId6" Type="http://schemas.openxmlformats.org/officeDocument/2006/relationships/image" Target="../media/image8.emf"/><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png"/><Relationship Id="rId7" Type="http://schemas.openxmlformats.org/officeDocument/2006/relationships/image" Target="../media/image36.svg"/><Relationship Id="rId2" Type="http://schemas.openxmlformats.org/officeDocument/2006/relationships/notesSlide" Target="../notesSlides/notesSlide10.xml"/><Relationship Id="rId1" Type="http://schemas.openxmlformats.org/officeDocument/2006/relationships/slideLayout" Target="../slideLayouts/slideLayout35.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1983179"/>
            <a:ext cx="7521427" cy="4178778"/>
          </a:xfrm>
        </p:spPr>
        <p:txBody>
          <a:bodyPr>
            <a:normAutofit/>
          </a:bodyPr>
          <a:lstStyle/>
          <a:p>
            <a:r>
              <a:rPr lang="en-GB" dirty="0"/>
              <a:t>Setting the scene</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88" y="1162358"/>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latin typeface="+mj-lt"/>
              </a:rPr>
              <a:t>Barriers and facilitators of person-centred care for key and vulnerable populations</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696043"/>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Clarice Pinto, World Health Organization, Switzerland</a:t>
            </a:r>
          </a:p>
        </p:txBody>
      </p:sp>
      <p:pic>
        <p:nvPicPr>
          <p:cNvPr id="5" name="Picture 4">
            <a:extLst>
              <a:ext uri="{FF2B5EF4-FFF2-40B4-BE49-F238E27FC236}">
                <a16:creationId xmlns:a16="http://schemas.microsoft.com/office/drawing/2014/main" id="{34EE63A1-2269-B566-892F-D49336E840DB}"/>
              </a:ext>
            </a:extLst>
          </p:cNvPr>
          <p:cNvPicPr>
            <a:picLocks noChangeAspect="1"/>
          </p:cNvPicPr>
          <p:nvPr/>
        </p:nvPicPr>
        <p:blipFill>
          <a:blip r:embed="rId2"/>
          <a:stretch>
            <a:fillRect/>
          </a:stretch>
        </p:blipFill>
        <p:spPr>
          <a:xfrm>
            <a:off x="9862134" y="389153"/>
            <a:ext cx="2329866" cy="673869"/>
          </a:xfrm>
          <a:prstGeom prst="rect">
            <a:avLst/>
          </a:prstGeom>
        </p:spPr>
      </p:pic>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761A56-5F2E-6DD0-7521-BCE406DE1F78}"/>
              </a:ext>
            </a:extLst>
          </p:cNvPr>
          <p:cNvPicPr>
            <a:picLocks noChangeAspect="1"/>
          </p:cNvPicPr>
          <p:nvPr/>
        </p:nvPicPr>
        <p:blipFill>
          <a:blip r:embed="rId3"/>
          <a:stretch>
            <a:fillRect/>
          </a:stretch>
        </p:blipFill>
        <p:spPr>
          <a:xfrm>
            <a:off x="9862134" y="389153"/>
            <a:ext cx="2329866" cy="673869"/>
          </a:xfrm>
          <a:prstGeom prst="rect">
            <a:avLst/>
          </a:prstGeom>
        </p:spPr>
      </p:pic>
      <p:pic>
        <p:nvPicPr>
          <p:cNvPr id="50" name="Picture 49">
            <a:extLst>
              <a:ext uri="{FF2B5EF4-FFF2-40B4-BE49-F238E27FC236}">
                <a16:creationId xmlns:a16="http://schemas.microsoft.com/office/drawing/2014/main" id="{B5CAAC10-F473-64AC-353E-F4B4D82FE318}"/>
              </a:ext>
            </a:extLst>
          </p:cNvPr>
          <p:cNvPicPr>
            <a:picLocks noChangeAspect="1"/>
          </p:cNvPicPr>
          <p:nvPr/>
        </p:nvPicPr>
        <p:blipFill>
          <a:blip r:embed="rId4"/>
          <a:srcRect r="54890"/>
          <a:stretch/>
        </p:blipFill>
        <p:spPr>
          <a:xfrm>
            <a:off x="11704663" y="5121460"/>
            <a:ext cx="487338" cy="1758511"/>
          </a:xfrm>
          <a:prstGeom prst="rect">
            <a:avLst/>
          </a:prstGeom>
        </p:spPr>
      </p:pic>
      <p:pic>
        <p:nvPicPr>
          <p:cNvPr id="58" name="Picture 57">
            <a:extLst>
              <a:ext uri="{FF2B5EF4-FFF2-40B4-BE49-F238E27FC236}">
                <a16:creationId xmlns:a16="http://schemas.microsoft.com/office/drawing/2014/main" id="{800F0AB7-06B7-3B63-B55E-E762A1DC2EC9}"/>
              </a:ext>
            </a:extLst>
          </p:cNvPr>
          <p:cNvPicPr>
            <a:picLocks noChangeAspect="1"/>
          </p:cNvPicPr>
          <p:nvPr/>
        </p:nvPicPr>
        <p:blipFill>
          <a:blip r:embed="rId5"/>
          <a:srcRect l="47208"/>
          <a:stretch/>
        </p:blipFill>
        <p:spPr>
          <a:xfrm>
            <a:off x="0" y="0"/>
            <a:ext cx="554736" cy="1722984"/>
          </a:xfrm>
          <a:prstGeom prst="rect">
            <a:avLst/>
          </a:prstGeom>
        </p:spPr>
      </p:pic>
      <p:sp>
        <p:nvSpPr>
          <p:cNvPr id="8" name="Content Placeholder 7">
            <a:extLst>
              <a:ext uri="{FF2B5EF4-FFF2-40B4-BE49-F238E27FC236}">
                <a16:creationId xmlns:a16="http://schemas.microsoft.com/office/drawing/2014/main" id="{D24550FA-B8E1-C6C3-4152-D1E838445DF4}"/>
              </a:ext>
            </a:extLst>
          </p:cNvPr>
          <p:cNvSpPr>
            <a:spLocks noGrp="1"/>
          </p:cNvSpPr>
          <p:nvPr>
            <p:ph sz="quarter" idx="14"/>
          </p:nvPr>
        </p:nvSpPr>
        <p:spPr>
          <a:xfrm>
            <a:off x="4190436" y="3276199"/>
            <a:ext cx="6632051" cy="2211862"/>
          </a:xfrm>
        </p:spPr>
        <p:txBody>
          <a:bodyPr>
            <a:normAutofit/>
          </a:bodyPr>
          <a:lstStyle/>
          <a:p>
            <a:pPr marL="285750" indent="-285750">
              <a:lnSpc>
                <a:spcPct val="100000"/>
              </a:lnSpc>
              <a:buFont typeface="Arial" panose="020B0604020202020204" pitchFamily="34" charset="0"/>
              <a:buChar char="•"/>
            </a:pPr>
            <a:r>
              <a:rPr lang="en-US" sz="1600" b="0" noProof="1">
                <a:solidFill>
                  <a:schemeClr val="tx1"/>
                </a:solidFill>
              </a:rPr>
              <a:t>No conflicts of interest to declare.</a:t>
            </a:r>
            <a:endParaRPr lang="en-US" sz="1600" noProof="1"/>
          </a:p>
          <a:p>
            <a:pPr marL="285750" indent="-285750">
              <a:lnSpc>
                <a:spcPct val="100000"/>
              </a:lnSpc>
              <a:buFont typeface="Arial" panose="020B0604020202020204" pitchFamily="34" charset="0"/>
              <a:buChar char="•"/>
            </a:pPr>
            <a:r>
              <a:rPr lang="en-US" sz="1600" b="0" noProof="1">
                <a:solidFill>
                  <a:schemeClr val="tx1"/>
                </a:solidFill>
              </a:rPr>
              <a:t>The content of this presentation has been developed through WHO's independent guideline and normative processes.</a:t>
            </a:r>
            <a:endParaRPr lang="en-US" sz="1600" noProof="1"/>
          </a:p>
          <a:p>
            <a:pPr marL="285750" indent="-285750">
              <a:lnSpc>
                <a:spcPct val="100000"/>
              </a:lnSpc>
              <a:buFont typeface="Arial" panose="020B0604020202020204" pitchFamily="34" charset="0"/>
              <a:buChar char="•"/>
            </a:pPr>
            <a:r>
              <a:rPr lang="en-US" sz="1600" b="0" noProof="1">
                <a:solidFill>
                  <a:schemeClr val="tx1"/>
                </a:solidFill>
              </a:rPr>
              <a:t>WHO’s participation does not imply endorsement of any organization, product, or service.</a:t>
            </a:r>
            <a:endParaRPr lang="en-US" sz="1600" noProof="1"/>
          </a:p>
        </p:txBody>
      </p:sp>
      <p:sp>
        <p:nvSpPr>
          <p:cNvPr id="6" name="Title 5">
            <a:extLst>
              <a:ext uri="{FF2B5EF4-FFF2-40B4-BE49-F238E27FC236}">
                <a16:creationId xmlns:a16="http://schemas.microsoft.com/office/drawing/2014/main" id="{F17431D6-DDB2-72AD-7AE4-E65B3E5102AE}"/>
              </a:ext>
            </a:extLst>
          </p:cNvPr>
          <p:cNvSpPr>
            <a:spLocks noGrp="1"/>
          </p:cNvSpPr>
          <p:nvPr>
            <p:ph type="title"/>
          </p:nvPr>
        </p:nvSpPr>
        <p:spPr>
          <a:xfrm>
            <a:off x="4315632" y="2208284"/>
            <a:ext cx="7632700" cy="602267"/>
          </a:xfrm>
        </p:spPr>
        <p:txBody>
          <a:bodyPr>
            <a:noAutofit/>
          </a:bodyPr>
          <a:lstStyle/>
          <a:p>
            <a:pPr>
              <a:lnSpc>
                <a:spcPct val="100000"/>
              </a:lnSpc>
            </a:pPr>
            <a:r>
              <a:rPr lang="en-US" sz="2800" noProof="1"/>
              <a:t>Declaration of Interests</a:t>
            </a:r>
            <a:endParaRPr lang="en-US" sz="2800" noProof="1">
              <a:solidFill>
                <a:schemeClr val="tx1"/>
              </a:solidFill>
            </a:endParaRPr>
          </a:p>
        </p:txBody>
      </p:sp>
    </p:spTree>
    <p:extLst>
      <p:ext uri="{BB962C8B-B14F-4D97-AF65-F5344CB8AC3E}">
        <p14:creationId xmlns:p14="http://schemas.microsoft.com/office/powerpoint/2010/main" val="2266049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9C7CB-94A9-F7BF-A38F-859555AC78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3E6E88-CEC1-4300-3B5E-478C459D7B22}"/>
              </a:ext>
            </a:extLst>
          </p:cNvPr>
          <p:cNvSpPr>
            <a:spLocks noGrp="1"/>
          </p:cNvSpPr>
          <p:nvPr>
            <p:ph type="title"/>
          </p:nvPr>
        </p:nvSpPr>
        <p:spPr>
          <a:xfrm>
            <a:off x="2456523" y="348049"/>
            <a:ext cx="7278953" cy="692497"/>
          </a:xfrm>
          <a:noFill/>
          <a:ln/>
        </p:spPr>
        <p:txBody>
          <a:bodyPr wrap="square" lIns="0" tIns="0" rIns="0" bIns="0" rtlCol="0" anchor="ctr">
            <a:noAutofit/>
          </a:bodyPr>
          <a:lstStyle/>
          <a:p>
            <a:pPr algn="ctr">
              <a:lnSpc>
                <a:spcPct val="100000"/>
              </a:lnSpc>
            </a:pPr>
            <a:r>
              <a:rPr lang="en-US" sz="2400" dirty="0">
                <a:solidFill>
                  <a:srgbClr val="4F6228"/>
                </a:solidFill>
                <a:ea typeface="+mn-ea"/>
                <a:cs typeface="+mn-cs"/>
              </a:rPr>
              <a:t>HIV Progress Is Real – </a:t>
            </a:r>
            <a:br>
              <a:rPr lang="en-US" sz="2400" dirty="0">
                <a:solidFill>
                  <a:srgbClr val="4F6228"/>
                </a:solidFill>
                <a:ea typeface="+mn-ea"/>
                <a:cs typeface="+mn-cs"/>
              </a:rPr>
            </a:br>
            <a:r>
              <a:rPr lang="en-US" sz="2400" dirty="0">
                <a:solidFill>
                  <a:srgbClr val="4F6228"/>
                </a:solidFill>
                <a:ea typeface="+mn-ea"/>
                <a:cs typeface="+mn-cs"/>
              </a:rPr>
              <a:t>But Too Many People Are Still Left Behind</a:t>
            </a:r>
          </a:p>
        </p:txBody>
      </p:sp>
      <p:pic>
        <p:nvPicPr>
          <p:cNvPr id="5" name="Picture 4">
            <a:extLst>
              <a:ext uri="{FF2B5EF4-FFF2-40B4-BE49-F238E27FC236}">
                <a16:creationId xmlns:a16="http://schemas.microsoft.com/office/drawing/2014/main" id="{F229CC0F-E6C0-0934-9F3F-1EAC16EE1193}"/>
              </a:ext>
            </a:extLst>
          </p:cNvPr>
          <p:cNvPicPr>
            <a:picLocks noChangeAspect="1"/>
          </p:cNvPicPr>
          <p:nvPr/>
        </p:nvPicPr>
        <p:blipFill>
          <a:blip r:embed="rId3"/>
          <a:stretch>
            <a:fillRect/>
          </a:stretch>
        </p:blipFill>
        <p:spPr>
          <a:xfrm>
            <a:off x="9862134" y="389153"/>
            <a:ext cx="2329866" cy="673869"/>
          </a:xfrm>
          <a:prstGeom prst="rect">
            <a:avLst/>
          </a:prstGeom>
        </p:spPr>
      </p:pic>
      <p:sp>
        <p:nvSpPr>
          <p:cNvPr id="25" name="Shape 9">
            <a:extLst>
              <a:ext uri="{FF2B5EF4-FFF2-40B4-BE49-F238E27FC236}">
                <a16:creationId xmlns:a16="http://schemas.microsoft.com/office/drawing/2014/main" id="{5C77E176-E9EF-F8D7-9E7E-BA084034396D}"/>
              </a:ext>
            </a:extLst>
          </p:cNvPr>
          <p:cNvSpPr/>
          <p:nvPr/>
        </p:nvSpPr>
        <p:spPr>
          <a:xfrm>
            <a:off x="445008" y="2670369"/>
            <a:ext cx="2880360" cy="960120"/>
          </a:xfrm>
          <a:prstGeom prst="roundRect">
            <a:avLst>
              <a:gd name="adj" fmla="val 11429"/>
            </a:avLst>
          </a:prstGeom>
          <a:solidFill>
            <a:srgbClr val="D9F0F1"/>
          </a:solidFill>
          <a:ln w="12700">
            <a:solidFill>
              <a:srgbClr val="FFFFFF">
                <a:alpha val="0"/>
              </a:srgbClr>
            </a:solidFill>
            <a:prstDash val="solid"/>
          </a:ln>
          <a:effectLst>
            <a:outerShdw blurRad="25400" dist="50800" dir="2700000" algn="bl" rotWithShape="0">
              <a:srgbClr val="999999">
                <a:alpha val="13000"/>
              </a:srgbClr>
            </a:outerShdw>
          </a:effectLst>
        </p:spPr>
        <p:txBody>
          <a:bodyPr/>
          <a:lstStyle/>
          <a:p>
            <a:endParaRPr lang="es-ES_tradnl"/>
          </a:p>
        </p:txBody>
      </p:sp>
      <p:sp>
        <p:nvSpPr>
          <p:cNvPr id="26" name="Shape 10">
            <a:extLst>
              <a:ext uri="{FF2B5EF4-FFF2-40B4-BE49-F238E27FC236}">
                <a16:creationId xmlns:a16="http://schemas.microsoft.com/office/drawing/2014/main" id="{9C95730D-8480-98E2-66D4-7FD02C646503}"/>
              </a:ext>
            </a:extLst>
          </p:cNvPr>
          <p:cNvSpPr/>
          <p:nvPr/>
        </p:nvSpPr>
        <p:spPr>
          <a:xfrm>
            <a:off x="445008" y="2670369"/>
            <a:ext cx="109728" cy="960120"/>
          </a:xfrm>
          <a:prstGeom prst="rect">
            <a:avLst/>
          </a:prstGeom>
          <a:solidFill>
            <a:srgbClr val="20A6AA"/>
          </a:solidFill>
          <a:ln w="12700">
            <a:solidFill>
              <a:srgbClr val="20A6AA"/>
            </a:solidFill>
            <a:prstDash val="solid"/>
          </a:ln>
        </p:spPr>
        <p:txBody>
          <a:bodyPr/>
          <a:lstStyle/>
          <a:p>
            <a:endParaRPr lang="es-ES_tradnl"/>
          </a:p>
        </p:txBody>
      </p:sp>
      <p:sp>
        <p:nvSpPr>
          <p:cNvPr id="27" name="Text 11">
            <a:extLst>
              <a:ext uri="{FF2B5EF4-FFF2-40B4-BE49-F238E27FC236}">
                <a16:creationId xmlns:a16="http://schemas.microsoft.com/office/drawing/2014/main" id="{2B6CAA2F-4AB0-AFF1-C1FF-B31805C7B163}"/>
              </a:ext>
            </a:extLst>
          </p:cNvPr>
          <p:cNvSpPr/>
          <p:nvPr/>
        </p:nvSpPr>
        <p:spPr>
          <a:xfrm>
            <a:off x="646176" y="2807529"/>
            <a:ext cx="2606040" cy="393192"/>
          </a:xfrm>
          <a:prstGeom prst="rect">
            <a:avLst/>
          </a:prstGeom>
          <a:noFill/>
          <a:ln/>
        </p:spPr>
        <p:txBody>
          <a:bodyPr wrap="square" lIns="0" tIns="0" rIns="0" bIns="0" rtlCol="0" anchor="ctr"/>
          <a:lstStyle/>
          <a:p>
            <a:pPr marL="0" indent="0">
              <a:buNone/>
            </a:pPr>
            <a:r>
              <a:rPr lang="en-US" sz="2200" b="1" dirty="0">
                <a:solidFill>
                  <a:srgbClr val="20A6AA"/>
                </a:solidFill>
              </a:rPr>
              <a:t>40.9 million</a:t>
            </a:r>
            <a:endParaRPr lang="en-US" sz="2200" dirty="0"/>
          </a:p>
        </p:txBody>
      </p:sp>
      <p:sp>
        <p:nvSpPr>
          <p:cNvPr id="28" name="Text 12">
            <a:extLst>
              <a:ext uri="{FF2B5EF4-FFF2-40B4-BE49-F238E27FC236}">
                <a16:creationId xmlns:a16="http://schemas.microsoft.com/office/drawing/2014/main" id="{DFBCE572-E372-C8DF-9B7B-9A2DE3943E10}"/>
              </a:ext>
            </a:extLst>
          </p:cNvPr>
          <p:cNvSpPr/>
          <p:nvPr/>
        </p:nvSpPr>
        <p:spPr>
          <a:xfrm>
            <a:off x="646176" y="3237297"/>
            <a:ext cx="2560320" cy="475488"/>
          </a:xfrm>
          <a:prstGeom prst="rect">
            <a:avLst/>
          </a:prstGeom>
          <a:noFill/>
          <a:ln/>
        </p:spPr>
        <p:txBody>
          <a:bodyPr wrap="square" lIns="0" tIns="0" rIns="0" bIns="0" rtlCol="0" anchor="ctr">
            <a:normAutofit/>
          </a:bodyPr>
          <a:lstStyle/>
          <a:p>
            <a:pPr marL="0" indent="0">
              <a:buNone/>
            </a:pPr>
            <a:r>
              <a:rPr lang="en-US" sz="1600" dirty="0">
                <a:solidFill>
                  <a:srgbClr val="111111"/>
                </a:solidFill>
              </a:rPr>
              <a:t>people living with HIV</a:t>
            </a:r>
            <a:endParaRPr lang="en-US" sz="1600" dirty="0"/>
          </a:p>
        </p:txBody>
      </p:sp>
      <p:sp>
        <p:nvSpPr>
          <p:cNvPr id="29" name="Shape 13">
            <a:extLst>
              <a:ext uri="{FF2B5EF4-FFF2-40B4-BE49-F238E27FC236}">
                <a16:creationId xmlns:a16="http://schemas.microsoft.com/office/drawing/2014/main" id="{C876A59C-C695-5296-B147-C338212D3E1E}"/>
              </a:ext>
            </a:extLst>
          </p:cNvPr>
          <p:cNvSpPr/>
          <p:nvPr/>
        </p:nvSpPr>
        <p:spPr>
          <a:xfrm>
            <a:off x="445008" y="3859089"/>
            <a:ext cx="2880360" cy="960120"/>
          </a:xfrm>
          <a:prstGeom prst="roundRect">
            <a:avLst>
              <a:gd name="adj" fmla="val 11429"/>
            </a:avLst>
          </a:prstGeom>
          <a:solidFill>
            <a:srgbClr val="E8F2D0"/>
          </a:solidFill>
          <a:ln w="12700">
            <a:solidFill>
              <a:srgbClr val="FFFFFF">
                <a:alpha val="0"/>
              </a:srgbClr>
            </a:solidFill>
            <a:prstDash val="solid"/>
          </a:ln>
          <a:effectLst>
            <a:outerShdw blurRad="25400" dist="50800" dir="2700000" algn="bl" rotWithShape="0">
              <a:srgbClr val="999999">
                <a:alpha val="13000"/>
              </a:srgbClr>
            </a:outerShdw>
          </a:effectLst>
        </p:spPr>
        <p:txBody>
          <a:bodyPr/>
          <a:lstStyle/>
          <a:p>
            <a:endParaRPr lang="es-ES_tradnl"/>
          </a:p>
        </p:txBody>
      </p:sp>
      <p:sp>
        <p:nvSpPr>
          <p:cNvPr id="30" name="Shape 14">
            <a:extLst>
              <a:ext uri="{FF2B5EF4-FFF2-40B4-BE49-F238E27FC236}">
                <a16:creationId xmlns:a16="http://schemas.microsoft.com/office/drawing/2014/main" id="{4932455F-07F7-DF1C-3229-0DDDBA1B7DCE}"/>
              </a:ext>
            </a:extLst>
          </p:cNvPr>
          <p:cNvSpPr/>
          <p:nvPr/>
        </p:nvSpPr>
        <p:spPr>
          <a:xfrm>
            <a:off x="445008" y="3859089"/>
            <a:ext cx="109728" cy="960120"/>
          </a:xfrm>
          <a:prstGeom prst="rect">
            <a:avLst/>
          </a:prstGeom>
          <a:solidFill>
            <a:srgbClr val="4F6228"/>
          </a:solidFill>
          <a:ln w="12700">
            <a:solidFill>
              <a:srgbClr val="4F6228"/>
            </a:solidFill>
            <a:prstDash val="solid"/>
          </a:ln>
        </p:spPr>
        <p:txBody>
          <a:bodyPr/>
          <a:lstStyle/>
          <a:p>
            <a:endParaRPr lang="es-ES_tradnl"/>
          </a:p>
        </p:txBody>
      </p:sp>
      <p:sp>
        <p:nvSpPr>
          <p:cNvPr id="31" name="Text 15">
            <a:extLst>
              <a:ext uri="{FF2B5EF4-FFF2-40B4-BE49-F238E27FC236}">
                <a16:creationId xmlns:a16="http://schemas.microsoft.com/office/drawing/2014/main" id="{D4A63FC1-519D-26A6-98D0-B8A4790FBEAE}"/>
              </a:ext>
            </a:extLst>
          </p:cNvPr>
          <p:cNvSpPr/>
          <p:nvPr/>
        </p:nvSpPr>
        <p:spPr>
          <a:xfrm>
            <a:off x="646176" y="3996249"/>
            <a:ext cx="2606040" cy="393192"/>
          </a:xfrm>
          <a:prstGeom prst="rect">
            <a:avLst/>
          </a:prstGeom>
          <a:noFill/>
          <a:ln/>
        </p:spPr>
        <p:txBody>
          <a:bodyPr wrap="square" lIns="0" tIns="0" rIns="0" bIns="0" rtlCol="0" anchor="ctr"/>
          <a:lstStyle/>
          <a:p>
            <a:pPr marL="0" indent="0">
              <a:buNone/>
            </a:pPr>
            <a:r>
              <a:rPr lang="en-US" sz="2200" b="1">
                <a:solidFill>
                  <a:srgbClr val="4F6228"/>
                </a:solidFill>
              </a:rPr>
              <a:t>32.1 million</a:t>
            </a:r>
            <a:endParaRPr lang="en-US" sz="2200"/>
          </a:p>
        </p:txBody>
      </p:sp>
      <p:sp>
        <p:nvSpPr>
          <p:cNvPr id="32" name="Text 16">
            <a:extLst>
              <a:ext uri="{FF2B5EF4-FFF2-40B4-BE49-F238E27FC236}">
                <a16:creationId xmlns:a16="http://schemas.microsoft.com/office/drawing/2014/main" id="{441AD070-93D5-EF85-8FB0-2DCE509C354A}"/>
              </a:ext>
            </a:extLst>
          </p:cNvPr>
          <p:cNvSpPr/>
          <p:nvPr/>
        </p:nvSpPr>
        <p:spPr>
          <a:xfrm>
            <a:off x="646176" y="4426017"/>
            <a:ext cx="2560320" cy="475488"/>
          </a:xfrm>
          <a:prstGeom prst="rect">
            <a:avLst/>
          </a:prstGeom>
          <a:noFill/>
          <a:ln/>
        </p:spPr>
        <p:txBody>
          <a:bodyPr wrap="square" lIns="0" tIns="0" rIns="0" bIns="0" rtlCol="0" anchor="ctr">
            <a:normAutofit/>
          </a:bodyPr>
          <a:lstStyle/>
          <a:p>
            <a:pPr marL="0" indent="0">
              <a:buNone/>
            </a:pPr>
            <a:r>
              <a:rPr lang="en-US" sz="1600">
                <a:solidFill>
                  <a:srgbClr val="111111"/>
                </a:solidFill>
              </a:rPr>
              <a:t>people receiving ART</a:t>
            </a:r>
            <a:endParaRPr lang="en-US" sz="1600"/>
          </a:p>
        </p:txBody>
      </p:sp>
      <p:sp>
        <p:nvSpPr>
          <p:cNvPr id="33" name="Shape 17">
            <a:extLst>
              <a:ext uri="{FF2B5EF4-FFF2-40B4-BE49-F238E27FC236}">
                <a16:creationId xmlns:a16="http://schemas.microsoft.com/office/drawing/2014/main" id="{D01B0488-FAFA-D5EE-B544-7E4EA5C43060}"/>
              </a:ext>
            </a:extLst>
          </p:cNvPr>
          <p:cNvSpPr/>
          <p:nvPr/>
        </p:nvSpPr>
        <p:spPr>
          <a:xfrm>
            <a:off x="8866632" y="2617318"/>
            <a:ext cx="2880360" cy="960120"/>
          </a:xfrm>
          <a:prstGeom prst="roundRect">
            <a:avLst>
              <a:gd name="adj" fmla="val 11429"/>
            </a:avLst>
          </a:prstGeom>
          <a:solidFill>
            <a:srgbClr val="FBE5CC"/>
          </a:solidFill>
          <a:ln w="12700">
            <a:solidFill>
              <a:srgbClr val="FFFFFF">
                <a:alpha val="0"/>
              </a:srgbClr>
            </a:solidFill>
            <a:prstDash val="solid"/>
          </a:ln>
          <a:effectLst>
            <a:outerShdw blurRad="25400" dist="50800" dir="2700000" algn="bl" rotWithShape="0">
              <a:srgbClr val="999999">
                <a:alpha val="13000"/>
              </a:srgbClr>
            </a:outerShdw>
          </a:effectLst>
        </p:spPr>
        <p:txBody>
          <a:bodyPr/>
          <a:lstStyle/>
          <a:p>
            <a:endParaRPr lang="es-ES_tradnl"/>
          </a:p>
        </p:txBody>
      </p:sp>
      <p:sp>
        <p:nvSpPr>
          <p:cNvPr id="34" name="Shape 18">
            <a:extLst>
              <a:ext uri="{FF2B5EF4-FFF2-40B4-BE49-F238E27FC236}">
                <a16:creationId xmlns:a16="http://schemas.microsoft.com/office/drawing/2014/main" id="{878A2895-A155-88A7-9158-850370D970AF}"/>
              </a:ext>
            </a:extLst>
          </p:cNvPr>
          <p:cNvSpPr/>
          <p:nvPr/>
        </p:nvSpPr>
        <p:spPr>
          <a:xfrm>
            <a:off x="8866632" y="2617318"/>
            <a:ext cx="109728" cy="960120"/>
          </a:xfrm>
          <a:prstGeom prst="rect">
            <a:avLst/>
          </a:prstGeom>
          <a:solidFill>
            <a:srgbClr val="F28C28"/>
          </a:solidFill>
          <a:ln w="12700">
            <a:solidFill>
              <a:srgbClr val="F28C28"/>
            </a:solidFill>
            <a:prstDash val="solid"/>
          </a:ln>
        </p:spPr>
        <p:txBody>
          <a:bodyPr/>
          <a:lstStyle/>
          <a:p>
            <a:endParaRPr lang="es-ES_tradnl"/>
          </a:p>
        </p:txBody>
      </p:sp>
      <p:sp>
        <p:nvSpPr>
          <p:cNvPr id="35" name="Text 19">
            <a:extLst>
              <a:ext uri="{FF2B5EF4-FFF2-40B4-BE49-F238E27FC236}">
                <a16:creationId xmlns:a16="http://schemas.microsoft.com/office/drawing/2014/main" id="{6ADAA1FC-E7CE-1B6A-8791-F27391E95C7C}"/>
              </a:ext>
            </a:extLst>
          </p:cNvPr>
          <p:cNvSpPr/>
          <p:nvPr/>
        </p:nvSpPr>
        <p:spPr>
          <a:xfrm>
            <a:off x="9067800" y="2754478"/>
            <a:ext cx="2606040" cy="393192"/>
          </a:xfrm>
          <a:prstGeom prst="rect">
            <a:avLst/>
          </a:prstGeom>
          <a:noFill/>
          <a:ln/>
        </p:spPr>
        <p:txBody>
          <a:bodyPr wrap="square" lIns="0" tIns="0" rIns="0" bIns="0" rtlCol="0" anchor="ctr"/>
          <a:lstStyle/>
          <a:p>
            <a:pPr marL="0" indent="0">
              <a:buNone/>
            </a:pPr>
            <a:r>
              <a:rPr lang="en-US" sz="2200" b="1" dirty="0">
                <a:solidFill>
                  <a:srgbClr val="F28C28"/>
                </a:solidFill>
              </a:rPr>
              <a:t>1.2 million</a:t>
            </a:r>
            <a:endParaRPr lang="en-US" sz="2200" dirty="0"/>
          </a:p>
        </p:txBody>
      </p:sp>
      <p:sp>
        <p:nvSpPr>
          <p:cNvPr id="36" name="Text 20">
            <a:extLst>
              <a:ext uri="{FF2B5EF4-FFF2-40B4-BE49-F238E27FC236}">
                <a16:creationId xmlns:a16="http://schemas.microsoft.com/office/drawing/2014/main" id="{61C6574B-2BA7-841C-453E-57F0B5E76932}"/>
              </a:ext>
            </a:extLst>
          </p:cNvPr>
          <p:cNvSpPr/>
          <p:nvPr/>
        </p:nvSpPr>
        <p:spPr>
          <a:xfrm>
            <a:off x="9067800" y="3184246"/>
            <a:ext cx="2560320" cy="475488"/>
          </a:xfrm>
          <a:prstGeom prst="rect">
            <a:avLst/>
          </a:prstGeom>
          <a:noFill/>
          <a:ln/>
        </p:spPr>
        <p:txBody>
          <a:bodyPr wrap="square" lIns="0" tIns="0" rIns="0" bIns="0" rtlCol="0" anchor="ctr">
            <a:normAutofit/>
          </a:bodyPr>
          <a:lstStyle/>
          <a:p>
            <a:pPr marL="0" indent="0">
              <a:buNone/>
            </a:pPr>
            <a:r>
              <a:rPr lang="en-US" sz="1600" dirty="0">
                <a:solidFill>
                  <a:srgbClr val="111111"/>
                </a:solidFill>
              </a:rPr>
              <a:t>new HIV acquisitions</a:t>
            </a:r>
            <a:endParaRPr lang="en-US" sz="1600" dirty="0"/>
          </a:p>
        </p:txBody>
      </p:sp>
      <p:sp>
        <p:nvSpPr>
          <p:cNvPr id="37" name="Shape 21">
            <a:extLst>
              <a:ext uri="{FF2B5EF4-FFF2-40B4-BE49-F238E27FC236}">
                <a16:creationId xmlns:a16="http://schemas.microsoft.com/office/drawing/2014/main" id="{B7B78607-7A77-1038-E356-00238F2824C8}"/>
              </a:ext>
            </a:extLst>
          </p:cNvPr>
          <p:cNvSpPr/>
          <p:nvPr/>
        </p:nvSpPr>
        <p:spPr>
          <a:xfrm>
            <a:off x="8866632" y="3806038"/>
            <a:ext cx="2880360" cy="960120"/>
          </a:xfrm>
          <a:prstGeom prst="roundRect">
            <a:avLst>
              <a:gd name="adj" fmla="val 11429"/>
            </a:avLst>
          </a:prstGeom>
          <a:solidFill>
            <a:srgbClr val="EEE2F2"/>
          </a:solidFill>
          <a:ln w="12700">
            <a:solidFill>
              <a:srgbClr val="FFFFFF">
                <a:alpha val="0"/>
              </a:srgbClr>
            </a:solidFill>
            <a:prstDash val="solid"/>
          </a:ln>
          <a:effectLst>
            <a:outerShdw blurRad="25400" dist="50800" dir="2700000" algn="bl" rotWithShape="0">
              <a:srgbClr val="999999">
                <a:alpha val="13000"/>
              </a:srgbClr>
            </a:outerShdw>
          </a:effectLst>
        </p:spPr>
        <p:txBody>
          <a:bodyPr/>
          <a:lstStyle/>
          <a:p>
            <a:endParaRPr lang="es-ES_tradnl"/>
          </a:p>
        </p:txBody>
      </p:sp>
      <p:sp>
        <p:nvSpPr>
          <p:cNvPr id="38" name="Shape 22">
            <a:extLst>
              <a:ext uri="{FF2B5EF4-FFF2-40B4-BE49-F238E27FC236}">
                <a16:creationId xmlns:a16="http://schemas.microsoft.com/office/drawing/2014/main" id="{A0FD95E8-16E8-1182-E88D-4BAF7AD69A99}"/>
              </a:ext>
            </a:extLst>
          </p:cNvPr>
          <p:cNvSpPr/>
          <p:nvPr/>
        </p:nvSpPr>
        <p:spPr>
          <a:xfrm>
            <a:off x="8866632" y="3806038"/>
            <a:ext cx="109728" cy="960120"/>
          </a:xfrm>
          <a:prstGeom prst="rect">
            <a:avLst/>
          </a:prstGeom>
          <a:solidFill>
            <a:srgbClr val="8B3D8A"/>
          </a:solidFill>
          <a:ln w="12700">
            <a:solidFill>
              <a:srgbClr val="8B3D8A"/>
            </a:solidFill>
            <a:prstDash val="solid"/>
          </a:ln>
        </p:spPr>
        <p:txBody>
          <a:bodyPr/>
          <a:lstStyle/>
          <a:p>
            <a:endParaRPr lang="es-ES_tradnl"/>
          </a:p>
        </p:txBody>
      </p:sp>
      <p:sp>
        <p:nvSpPr>
          <p:cNvPr id="39" name="Text 23">
            <a:extLst>
              <a:ext uri="{FF2B5EF4-FFF2-40B4-BE49-F238E27FC236}">
                <a16:creationId xmlns:a16="http://schemas.microsoft.com/office/drawing/2014/main" id="{DC224693-1DE6-C6F1-89CF-4EC46B6E8F06}"/>
              </a:ext>
            </a:extLst>
          </p:cNvPr>
          <p:cNvSpPr/>
          <p:nvPr/>
        </p:nvSpPr>
        <p:spPr>
          <a:xfrm>
            <a:off x="9067800" y="3943198"/>
            <a:ext cx="2606040" cy="393192"/>
          </a:xfrm>
          <a:prstGeom prst="rect">
            <a:avLst/>
          </a:prstGeom>
          <a:noFill/>
          <a:ln/>
        </p:spPr>
        <p:txBody>
          <a:bodyPr wrap="square" lIns="0" tIns="0" rIns="0" bIns="0" rtlCol="0" anchor="ctr"/>
          <a:lstStyle/>
          <a:p>
            <a:pPr marL="0" indent="0">
              <a:buNone/>
            </a:pPr>
            <a:r>
              <a:rPr lang="en-US" sz="2200" b="1" dirty="0">
                <a:solidFill>
                  <a:srgbClr val="8B3D8A"/>
                </a:solidFill>
              </a:rPr>
              <a:t>570,000</a:t>
            </a:r>
            <a:endParaRPr lang="en-US" sz="2200" dirty="0"/>
          </a:p>
        </p:txBody>
      </p:sp>
      <p:sp>
        <p:nvSpPr>
          <p:cNvPr id="40" name="Text 24">
            <a:extLst>
              <a:ext uri="{FF2B5EF4-FFF2-40B4-BE49-F238E27FC236}">
                <a16:creationId xmlns:a16="http://schemas.microsoft.com/office/drawing/2014/main" id="{4D50FD0F-E2BA-C5D4-8F24-50082087DCEF}"/>
              </a:ext>
            </a:extLst>
          </p:cNvPr>
          <p:cNvSpPr/>
          <p:nvPr/>
        </p:nvSpPr>
        <p:spPr>
          <a:xfrm>
            <a:off x="9067800" y="4372966"/>
            <a:ext cx="2560320" cy="475488"/>
          </a:xfrm>
          <a:prstGeom prst="rect">
            <a:avLst/>
          </a:prstGeom>
          <a:noFill/>
          <a:ln/>
        </p:spPr>
        <p:txBody>
          <a:bodyPr wrap="square" lIns="0" tIns="0" rIns="0" bIns="0" rtlCol="0" anchor="ctr">
            <a:normAutofit/>
          </a:bodyPr>
          <a:lstStyle/>
          <a:p>
            <a:pPr marL="0" indent="0">
              <a:buNone/>
            </a:pPr>
            <a:r>
              <a:rPr lang="en-US" sz="1600">
                <a:solidFill>
                  <a:srgbClr val="111111"/>
                </a:solidFill>
              </a:rPr>
              <a:t>AIDS-related deaths</a:t>
            </a:r>
            <a:endParaRPr lang="en-US" sz="1600"/>
          </a:p>
        </p:txBody>
      </p:sp>
      <p:grpSp>
        <p:nvGrpSpPr>
          <p:cNvPr id="48" name="Group 47">
            <a:extLst>
              <a:ext uri="{FF2B5EF4-FFF2-40B4-BE49-F238E27FC236}">
                <a16:creationId xmlns:a16="http://schemas.microsoft.com/office/drawing/2014/main" id="{F54D80A3-CE70-5BD1-E374-2240524D2D19}"/>
              </a:ext>
            </a:extLst>
          </p:cNvPr>
          <p:cNvGrpSpPr/>
          <p:nvPr/>
        </p:nvGrpSpPr>
        <p:grpSpPr>
          <a:xfrm>
            <a:off x="3678936" y="1543050"/>
            <a:ext cx="4791456" cy="3952420"/>
            <a:chOff x="3947160" y="2393622"/>
            <a:chExt cx="4297680" cy="3383280"/>
          </a:xfrm>
        </p:grpSpPr>
        <p:sp>
          <p:nvSpPr>
            <p:cNvPr id="23" name="Shape 8">
              <a:extLst>
                <a:ext uri="{FF2B5EF4-FFF2-40B4-BE49-F238E27FC236}">
                  <a16:creationId xmlns:a16="http://schemas.microsoft.com/office/drawing/2014/main" id="{A969F22B-7656-6146-9162-037E589877BF}"/>
                </a:ext>
              </a:extLst>
            </p:cNvPr>
            <p:cNvSpPr/>
            <p:nvPr/>
          </p:nvSpPr>
          <p:spPr>
            <a:xfrm>
              <a:off x="4678680" y="2667942"/>
              <a:ext cx="2834640" cy="2834640"/>
            </a:xfrm>
            <a:prstGeom prst="ellipse">
              <a:avLst/>
            </a:prstGeom>
            <a:solidFill>
              <a:srgbClr val="F7F7F7"/>
            </a:solidFill>
            <a:ln w="12700">
              <a:solidFill>
                <a:srgbClr val="D9E6E8"/>
              </a:solidFill>
              <a:prstDash val="solid"/>
            </a:ln>
          </p:spPr>
          <p:txBody>
            <a:bodyPr/>
            <a:lstStyle/>
            <a:p>
              <a:endParaRPr lang="es-ES_tradnl"/>
            </a:p>
          </p:txBody>
        </p:sp>
        <p:pic>
          <p:nvPicPr>
            <p:cNvPr id="24" name="Image 0" descr="/mnt/data/4185c4d8f0.png">
              <a:extLst>
                <a:ext uri="{FF2B5EF4-FFF2-40B4-BE49-F238E27FC236}">
                  <a16:creationId xmlns:a16="http://schemas.microsoft.com/office/drawing/2014/main" id="{97FDB523-CBD1-2FEC-A1A9-1964CB248A84}"/>
                </a:ext>
              </a:extLst>
            </p:cNvPr>
            <p:cNvPicPr>
              <a:picLocks noChangeAspect="1"/>
            </p:cNvPicPr>
            <p:nvPr/>
          </p:nvPicPr>
          <p:blipFill>
            <a:blip r:embed="rId4"/>
            <a:stretch>
              <a:fillRect/>
            </a:stretch>
          </p:blipFill>
          <p:spPr>
            <a:xfrm>
              <a:off x="4815840" y="2805102"/>
              <a:ext cx="2560320" cy="2560320"/>
            </a:xfrm>
            <a:prstGeom prst="rect">
              <a:avLst/>
            </a:prstGeom>
          </p:spPr>
        </p:pic>
        <p:sp>
          <p:nvSpPr>
            <p:cNvPr id="41" name="Shape 25">
              <a:extLst>
                <a:ext uri="{FF2B5EF4-FFF2-40B4-BE49-F238E27FC236}">
                  <a16:creationId xmlns:a16="http://schemas.microsoft.com/office/drawing/2014/main" id="{DAB08EFE-FABE-76C8-BB40-C58AB8031753}"/>
                </a:ext>
              </a:extLst>
            </p:cNvPr>
            <p:cNvSpPr/>
            <p:nvPr/>
          </p:nvSpPr>
          <p:spPr>
            <a:xfrm>
              <a:off x="4130040" y="2393622"/>
              <a:ext cx="3931920" cy="3383280"/>
            </a:xfrm>
            <a:prstGeom prst="ellipse">
              <a:avLst/>
            </a:prstGeom>
            <a:solidFill>
              <a:srgbClr val="FFFFFF">
                <a:alpha val="0"/>
              </a:srgbClr>
            </a:solidFill>
            <a:ln w="25400">
              <a:solidFill>
                <a:srgbClr val="20A6AA">
                  <a:alpha val="45000"/>
                </a:srgbClr>
              </a:solidFill>
              <a:prstDash val="solid"/>
            </a:ln>
          </p:spPr>
          <p:txBody>
            <a:bodyPr/>
            <a:lstStyle/>
            <a:p>
              <a:endParaRPr lang="es-ES_tradnl"/>
            </a:p>
          </p:txBody>
        </p:sp>
        <p:sp>
          <p:nvSpPr>
            <p:cNvPr id="42" name="Shape 26">
              <a:extLst>
                <a:ext uri="{FF2B5EF4-FFF2-40B4-BE49-F238E27FC236}">
                  <a16:creationId xmlns:a16="http://schemas.microsoft.com/office/drawing/2014/main" id="{BCAFED22-E341-BFDA-286C-F82BF97E6402}"/>
                </a:ext>
              </a:extLst>
            </p:cNvPr>
            <p:cNvSpPr/>
            <p:nvPr/>
          </p:nvSpPr>
          <p:spPr>
            <a:xfrm>
              <a:off x="3947160" y="2521638"/>
              <a:ext cx="4297680" cy="3127248"/>
            </a:xfrm>
            <a:prstGeom prst="ellipse">
              <a:avLst/>
            </a:prstGeom>
            <a:solidFill>
              <a:srgbClr val="FFFFFF">
                <a:alpha val="0"/>
              </a:srgbClr>
            </a:solidFill>
            <a:ln w="25400">
              <a:solidFill>
                <a:srgbClr val="F28C28">
                  <a:alpha val="35000"/>
                </a:srgbClr>
              </a:solidFill>
              <a:prstDash val="solid"/>
            </a:ln>
          </p:spPr>
          <p:txBody>
            <a:bodyPr/>
            <a:lstStyle/>
            <a:p>
              <a:endParaRPr lang="es-ES_tradnl"/>
            </a:p>
          </p:txBody>
        </p:sp>
      </p:grpSp>
      <p:sp>
        <p:nvSpPr>
          <p:cNvPr id="44" name="Text 28">
            <a:extLst>
              <a:ext uri="{FF2B5EF4-FFF2-40B4-BE49-F238E27FC236}">
                <a16:creationId xmlns:a16="http://schemas.microsoft.com/office/drawing/2014/main" id="{6E32015F-1267-A868-3E30-35BB357EB89C}"/>
              </a:ext>
            </a:extLst>
          </p:cNvPr>
          <p:cNvSpPr/>
          <p:nvPr/>
        </p:nvSpPr>
        <p:spPr>
          <a:xfrm>
            <a:off x="1079317" y="5516835"/>
            <a:ext cx="4791456" cy="703176"/>
          </a:xfrm>
          <a:prstGeom prst="roundRect">
            <a:avLst>
              <a:gd name="adj" fmla="val 50000"/>
            </a:avLst>
          </a:prstGeom>
          <a:solidFill>
            <a:srgbClr val="F4F6EC"/>
          </a:solidFill>
          <a:ln w="12700">
            <a:solidFill>
              <a:srgbClr val="DDE8C9"/>
            </a:solidFill>
            <a:prstDash val="solid"/>
          </a:ln>
        </p:spPr>
        <p:txBody>
          <a:bodyPr anchor="ctr"/>
          <a:lstStyle/>
          <a:p>
            <a:r>
              <a:rPr lang="en-US" sz="1600" b="1" dirty="0">
                <a:solidFill>
                  <a:srgbClr val="4F6228"/>
                </a:solidFill>
              </a:rPr>
              <a:t>Progress is real, but important inequalities persist.</a:t>
            </a:r>
          </a:p>
        </p:txBody>
      </p:sp>
      <p:sp>
        <p:nvSpPr>
          <p:cNvPr id="45" name="Text 29">
            <a:extLst>
              <a:ext uri="{FF2B5EF4-FFF2-40B4-BE49-F238E27FC236}">
                <a16:creationId xmlns:a16="http://schemas.microsoft.com/office/drawing/2014/main" id="{9516C391-549E-D051-85D6-9BB9A687FA82}"/>
              </a:ext>
            </a:extLst>
          </p:cNvPr>
          <p:cNvSpPr/>
          <p:nvPr/>
        </p:nvSpPr>
        <p:spPr>
          <a:xfrm>
            <a:off x="6875963" y="5556150"/>
            <a:ext cx="4611187" cy="663861"/>
          </a:xfrm>
          <a:prstGeom prst="roundRect">
            <a:avLst>
              <a:gd name="adj" fmla="val 50000"/>
            </a:avLst>
          </a:prstGeom>
          <a:solidFill>
            <a:srgbClr val="1A284B">
              <a:alpha val="15990"/>
            </a:srgbClr>
          </a:solidFill>
          <a:ln w="3175">
            <a:solidFill>
              <a:srgbClr val="1A284B"/>
            </a:solidFill>
            <a:prstDash val="solid"/>
          </a:ln>
        </p:spPr>
        <p:txBody>
          <a:bodyPr lIns="91440" tIns="274320" bIns="182880" anchor="ctr"/>
          <a:lstStyle/>
          <a:p>
            <a:pPr algn="r"/>
            <a:r>
              <a:rPr lang="en-US" sz="1600" b="1" dirty="0">
                <a:solidFill>
                  <a:srgbClr val="1A284B"/>
                </a:solidFill>
              </a:rPr>
              <a:t>Why are some people still being left behind?</a:t>
            </a:r>
          </a:p>
        </p:txBody>
      </p:sp>
      <p:sp>
        <p:nvSpPr>
          <p:cNvPr id="46" name="Shape 30">
            <a:extLst>
              <a:ext uri="{FF2B5EF4-FFF2-40B4-BE49-F238E27FC236}">
                <a16:creationId xmlns:a16="http://schemas.microsoft.com/office/drawing/2014/main" id="{D95E0255-B040-BFEE-AD18-8594A60F0B1B}"/>
              </a:ext>
            </a:extLst>
          </p:cNvPr>
          <p:cNvSpPr/>
          <p:nvPr/>
        </p:nvSpPr>
        <p:spPr>
          <a:xfrm>
            <a:off x="5958335" y="5556150"/>
            <a:ext cx="830065" cy="663861"/>
          </a:xfrm>
          <a:prstGeom prst="rightArrow">
            <a:avLst/>
          </a:prstGeom>
          <a:gradFill flip="none" rotWithShape="1">
            <a:gsLst>
              <a:gs pos="0">
                <a:srgbClr val="E8F3D1">
                  <a:lumMod val="73000"/>
                  <a:lumOff val="27000"/>
                </a:srgbClr>
              </a:gs>
              <a:gs pos="32000">
                <a:srgbClr val="F4F6EC">
                  <a:alpha val="78216"/>
                  <a:lumMod val="88917"/>
                  <a:lumOff val="11083"/>
                </a:srgbClr>
              </a:gs>
              <a:gs pos="56000">
                <a:srgbClr val="1A284B">
                  <a:lumMod val="83000"/>
                  <a:lumOff val="17000"/>
                  <a:alpha val="54532"/>
                </a:srgbClr>
              </a:gs>
              <a:gs pos="91000">
                <a:srgbClr val="1A284B"/>
              </a:gs>
            </a:gsLst>
            <a:lin ang="2700000" scaled="1"/>
            <a:tileRect/>
          </a:gradFill>
          <a:ln w="12700">
            <a:solidFill>
              <a:schemeClr val="bg1"/>
            </a:solidFill>
            <a:prstDash val="solid"/>
          </a:ln>
        </p:spPr>
        <p:txBody>
          <a:bodyPr/>
          <a:lstStyle/>
          <a:p>
            <a:endParaRPr lang="es-ES_tradnl"/>
          </a:p>
        </p:txBody>
      </p:sp>
      <p:sp>
        <p:nvSpPr>
          <p:cNvPr id="74" name="Text 31">
            <a:extLst>
              <a:ext uri="{FF2B5EF4-FFF2-40B4-BE49-F238E27FC236}">
                <a16:creationId xmlns:a16="http://schemas.microsoft.com/office/drawing/2014/main" id="{E22F027C-9F4C-7F1D-F776-F02B3A58B4E7}"/>
              </a:ext>
            </a:extLst>
          </p:cNvPr>
          <p:cNvSpPr/>
          <p:nvPr/>
        </p:nvSpPr>
        <p:spPr>
          <a:xfrm>
            <a:off x="9677729" y="6613506"/>
            <a:ext cx="4206240" cy="201168"/>
          </a:xfrm>
          <a:prstGeom prst="rect">
            <a:avLst/>
          </a:prstGeom>
          <a:noFill/>
          <a:ln/>
        </p:spPr>
        <p:txBody>
          <a:bodyPr wrap="square" lIns="0" tIns="0" rIns="0" bIns="0" rtlCol="0" anchor="ctr"/>
          <a:lstStyle/>
          <a:p>
            <a:pPr marL="0" indent="0">
              <a:buNone/>
            </a:pPr>
            <a:r>
              <a:rPr lang="en-US" sz="780">
                <a:solidFill>
                  <a:srgbClr val="1A284B"/>
                </a:solidFill>
              </a:rPr>
              <a:t>Source: UNAIDS Global AIDS Brief, 2026.</a:t>
            </a:r>
          </a:p>
        </p:txBody>
      </p:sp>
      <p:pic>
        <p:nvPicPr>
          <p:cNvPr id="50" name="Picture 49">
            <a:extLst>
              <a:ext uri="{FF2B5EF4-FFF2-40B4-BE49-F238E27FC236}">
                <a16:creationId xmlns:a16="http://schemas.microsoft.com/office/drawing/2014/main" id="{51CABE5E-FE71-E032-3195-1A598D42EB28}"/>
              </a:ext>
            </a:extLst>
          </p:cNvPr>
          <p:cNvPicPr>
            <a:picLocks noChangeAspect="1"/>
          </p:cNvPicPr>
          <p:nvPr/>
        </p:nvPicPr>
        <p:blipFill>
          <a:blip r:embed="rId5"/>
          <a:srcRect r="54890"/>
          <a:stretch/>
        </p:blipFill>
        <p:spPr>
          <a:xfrm>
            <a:off x="11704663" y="5121460"/>
            <a:ext cx="487338" cy="1758511"/>
          </a:xfrm>
          <a:prstGeom prst="rect">
            <a:avLst/>
          </a:prstGeom>
        </p:spPr>
      </p:pic>
      <p:pic>
        <p:nvPicPr>
          <p:cNvPr id="58" name="Picture 57">
            <a:extLst>
              <a:ext uri="{FF2B5EF4-FFF2-40B4-BE49-F238E27FC236}">
                <a16:creationId xmlns:a16="http://schemas.microsoft.com/office/drawing/2014/main" id="{576EA644-D396-94C5-1B3B-0ACC49021DB2}"/>
              </a:ext>
            </a:extLst>
          </p:cNvPr>
          <p:cNvPicPr>
            <a:picLocks noChangeAspect="1"/>
          </p:cNvPicPr>
          <p:nvPr/>
        </p:nvPicPr>
        <p:blipFill>
          <a:blip r:embed="rId6"/>
          <a:srcRect l="47208"/>
          <a:stretch/>
        </p:blipFill>
        <p:spPr>
          <a:xfrm>
            <a:off x="0" y="0"/>
            <a:ext cx="554736" cy="1722984"/>
          </a:xfrm>
          <a:prstGeom prst="rect">
            <a:avLst/>
          </a:prstGeom>
        </p:spPr>
      </p:pic>
    </p:spTree>
    <p:extLst>
      <p:ext uri="{BB962C8B-B14F-4D97-AF65-F5344CB8AC3E}">
        <p14:creationId xmlns:p14="http://schemas.microsoft.com/office/powerpoint/2010/main" val="217861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C831A1-6CBF-7638-CE4A-030C19EBEE15}"/>
              </a:ext>
            </a:extLst>
          </p:cNvPr>
          <p:cNvSpPr>
            <a:spLocks noGrp="1"/>
          </p:cNvSpPr>
          <p:nvPr>
            <p:ph type="title"/>
          </p:nvPr>
        </p:nvSpPr>
        <p:spPr>
          <a:xfrm>
            <a:off x="2486316" y="274232"/>
            <a:ext cx="7219367" cy="745857"/>
          </a:xfrm>
        </p:spPr>
        <p:txBody>
          <a:bodyPr anchor="ctr">
            <a:normAutofit/>
          </a:bodyPr>
          <a:lstStyle/>
          <a:p>
            <a:pPr algn="ctr"/>
            <a:r>
              <a:rPr lang="es-ES_tradnl" sz="2700" dirty="0">
                <a:solidFill>
                  <a:srgbClr val="4F6228"/>
                </a:solidFill>
                <a:ea typeface="+mn-ea"/>
                <a:cs typeface="Vrinda" panose="020B0502040204020203" pitchFamily="34" charset="0"/>
              </a:rPr>
              <a:t>The Burden of HIV </a:t>
            </a:r>
            <a:r>
              <a:rPr lang="es-ES_tradnl" sz="2700" dirty="0" err="1">
                <a:solidFill>
                  <a:srgbClr val="4F6228"/>
                </a:solidFill>
                <a:ea typeface="+mn-ea"/>
                <a:cs typeface="Vrinda" panose="020B0502040204020203" pitchFamily="34" charset="0"/>
              </a:rPr>
              <a:t>Extends</a:t>
            </a:r>
            <a:r>
              <a:rPr lang="es-ES_tradnl" sz="2700" dirty="0">
                <a:solidFill>
                  <a:srgbClr val="4F6228"/>
                </a:solidFill>
                <a:ea typeface="+mn-ea"/>
                <a:cs typeface="Vrinda" panose="020B0502040204020203" pitchFamily="34" charset="0"/>
              </a:rPr>
              <a:t> </a:t>
            </a:r>
            <a:r>
              <a:rPr lang="es-ES_tradnl" sz="2700" dirty="0" err="1">
                <a:solidFill>
                  <a:srgbClr val="4F6228"/>
                </a:solidFill>
                <a:ea typeface="+mn-ea"/>
                <a:cs typeface="Vrinda" panose="020B0502040204020203" pitchFamily="34" charset="0"/>
              </a:rPr>
              <a:t>Beyond</a:t>
            </a:r>
            <a:r>
              <a:rPr lang="es-ES_tradnl" sz="2700" dirty="0">
                <a:solidFill>
                  <a:srgbClr val="4F6228"/>
                </a:solidFill>
                <a:ea typeface="+mn-ea"/>
                <a:cs typeface="Vrinda" panose="020B0502040204020203" pitchFamily="34" charset="0"/>
              </a:rPr>
              <a:t> </a:t>
            </a:r>
            <a:r>
              <a:rPr lang="es-ES_tradnl" sz="2700" dirty="0" err="1">
                <a:solidFill>
                  <a:srgbClr val="4F6228"/>
                </a:solidFill>
                <a:ea typeface="+mn-ea"/>
                <a:cs typeface="Vrinda" panose="020B0502040204020203" pitchFamily="34" charset="0"/>
              </a:rPr>
              <a:t>the</a:t>
            </a:r>
            <a:r>
              <a:rPr lang="es-ES_tradnl" sz="2700" dirty="0">
                <a:solidFill>
                  <a:srgbClr val="4F6228"/>
                </a:solidFill>
                <a:ea typeface="+mn-ea"/>
                <a:cs typeface="Vrinda" panose="020B0502040204020203" pitchFamily="34" charset="0"/>
              </a:rPr>
              <a:t> Virus</a:t>
            </a:r>
          </a:p>
        </p:txBody>
      </p:sp>
      <p:pic>
        <p:nvPicPr>
          <p:cNvPr id="3" name="Picture 2">
            <a:extLst>
              <a:ext uri="{FF2B5EF4-FFF2-40B4-BE49-F238E27FC236}">
                <a16:creationId xmlns:a16="http://schemas.microsoft.com/office/drawing/2014/main" id="{7CE595EF-336F-7DA5-F34B-C44D45994263}"/>
              </a:ext>
            </a:extLst>
          </p:cNvPr>
          <p:cNvPicPr>
            <a:picLocks noChangeAspect="1"/>
          </p:cNvPicPr>
          <p:nvPr/>
        </p:nvPicPr>
        <p:blipFill>
          <a:blip r:embed="rId3"/>
          <a:stretch>
            <a:fillRect/>
          </a:stretch>
        </p:blipFill>
        <p:spPr>
          <a:xfrm>
            <a:off x="9862134" y="389153"/>
            <a:ext cx="2329866" cy="673869"/>
          </a:xfrm>
          <a:prstGeom prst="rect">
            <a:avLst/>
          </a:prstGeom>
        </p:spPr>
      </p:pic>
      <p:sp>
        <p:nvSpPr>
          <p:cNvPr id="38" name="Text 7">
            <a:extLst>
              <a:ext uri="{FF2B5EF4-FFF2-40B4-BE49-F238E27FC236}">
                <a16:creationId xmlns:a16="http://schemas.microsoft.com/office/drawing/2014/main" id="{6AA3F5C9-7984-7C91-35A7-811879A84297}"/>
              </a:ext>
            </a:extLst>
          </p:cNvPr>
          <p:cNvSpPr/>
          <p:nvPr/>
        </p:nvSpPr>
        <p:spPr>
          <a:xfrm>
            <a:off x="2472145" y="1282119"/>
            <a:ext cx="8595360" cy="274320"/>
          </a:xfrm>
          <a:prstGeom prst="rect">
            <a:avLst/>
          </a:prstGeom>
          <a:noFill/>
          <a:ln/>
        </p:spPr>
        <p:txBody>
          <a:bodyPr wrap="square" lIns="0" tIns="0" rIns="0" bIns="0" rtlCol="0" anchor="ctr"/>
          <a:lstStyle/>
          <a:p>
            <a:pPr marL="0" indent="0">
              <a:buNone/>
            </a:pPr>
            <a:r>
              <a:rPr lang="en-US" sz="1320">
                <a:solidFill>
                  <a:srgbClr val="111111"/>
                </a:solidFill>
              </a:rPr>
              <a:t>.</a:t>
            </a:r>
            <a:endParaRPr lang="en-US" sz="1320"/>
          </a:p>
        </p:txBody>
      </p:sp>
      <p:grpSp>
        <p:nvGrpSpPr>
          <p:cNvPr id="57" name="Group 56">
            <a:extLst>
              <a:ext uri="{FF2B5EF4-FFF2-40B4-BE49-F238E27FC236}">
                <a16:creationId xmlns:a16="http://schemas.microsoft.com/office/drawing/2014/main" id="{B3EA72D7-F968-E59B-F51E-0F4025DBD28B}"/>
              </a:ext>
            </a:extLst>
          </p:cNvPr>
          <p:cNvGrpSpPr/>
          <p:nvPr/>
        </p:nvGrpSpPr>
        <p:grpSpPr>
          <a:xfrm>
            <a:off x="3843745" y="1404257"/>
            <a:ext cx="4294190" cy="4327072"/>
            <a:chOff x="4419817" y="1748463"/>
            <a:chExt cx="3429000" cy="3429000"/>
          </a:xfrm>
        </p:grpSpPr>
        <p:sp>
          <p:nvSpPr>
            <p:cNvPr id="39" name="Shape 8">
              <a:extLst>
                <a:ext uri="{FF2B5EF4-FFF2-40B4-BE49-F238E27FC236}">
                  <a16:creationId xmlns:a16="http://schemas.microsoft.com/office/drawing/2014/main" id="{08A065D1-76BE-F85F-2A3F-19050C4225A5}"/>
                </a:ext>
              </a:extLst>
            </p:cNvPr>
            <p:cNvSpPr/>
            <p:nvPr/>
          </p:nvSpPr>
          <p:spPr>
            <a:xfrm>
              <a:off x="4419817" y="1748463"/>
              <a:ext cx="3429000" cy="3429000"/>
            </a:xfrm>
            <a:prstGeom prst="ellipse">
              <a:avLst/>
            </a:prstGeom>
            <a:solidFill>
              <a:srgbClr val="FAFAFA"/>
            </a:solidFill>
            <a:ln w="12700">
              <a:solidFill>
                <a:srgbClr val="D5E6E8"/>
              </a:solidFill>
              <a:prstDash val="solid"/>
            </a:ln>
          </p:spPr>
          <p:txBody>
            <a:bodyPr/>
            <a:lstStyle/>
            <a:p>
              <a:endParaRPr lang="es-ES_tradnl"/>
            </a:p>
          </p:txBody>
        </p:sp>
        <p:pic>
          <p:nvPicPr>
            <p:cNvPr id="40" name="Image 0" descr="/mnt/data/bd6a61b244.png">
              <a:extLst>
                <a:ext uri="{FF2B5EF4-FFF2-40B4-BE49-F238E27FC236}">
                  <a16:creationId xmlns:a16="http://schemas.microsoft.com/office/drawing/2014/main" id="{2DA6A517-281C-CE05-A1D3-0EEEF060D18E}"/>
                </a:ext>
              </a:extLst>
            </p:cNvPr>
            <p:cNvPicPr>
              <a:picLocks noChangeAspect="1"/>
            </p:cNvPicPr>
            <p:nvPr/>
          </p:nvPicPr>
          <p:blipFill>
            <a:blip r:embed="rId4"/>
            <a:stretch>
              <a:fillRect/>
            </a:stretch>
          </p:blipFill>
          <p:spPr>
            <a:xfrm>
              <a:off x="4602697" y="1931343"/>
              <a:ext cx="3063240" cy="3063240"/>
            </a:xfrm>
            <a:prstGeom prst="rect">
              <a:avLst/>
            </a:prstGeom>
          </p:spPr>
        </p:pic>
      </p:grpSp>
      <p:sp>
        <p:nvSpPr>
          <p:cNvPr id="41" name="Shape 9">
            <a:extLst>
              <a:ext uri="{FF2B5EF4-FFF2-40B4-BE49-F238E27FC236}">
                <a16:creationId xmlns:a16="http://schemas.microsoft.com/office/drawing/2014/main" id="{36A5F151-55BB-2B6E-E6D2-1509761B41B0}"/>
              </a:ext>
            </a:extLst>
          </p:cNvPr>
          <p:cNvSpPr/>
          <p:nvPr/>
        </p:nvSpPr>
        <p:spPr>
          <a:xfrm>
            <a:off x="551905" y="1839903"/>
            <a:ext cx="3063240" cy="1417320"/>
          </a:xfrm>
          <a:prstGeom prst="roundRect">
            <a:avLst>
              <a:gd name="adj" fmla="val 5161"/>
            </a:avLst>
          </a:prstGeom>
          <a:solidFill>
            <a:srgbClr val="FFF1DF"/>
          </a:solidFill>
          <a:ln w="15240">
            <a:solidFill>
              <a:srgbClr val="F28C28">
                <a:alpha val="75000"/>
              </a:srgbClr>
            </a:solidFill>
            <a:prstDash val="solid"/>
          </a:ln>
        </p:spPr>
        <p:txBody>
          <a:bodyPr/>
          <a:lstStyle/>
          <a:p>
            <a:endParaRPr lang="es-ES_tradnl" sz="2400"/>
          </a:p>
        </p:txBody>
      </p:sp>
      <p:sp>
        <p:nvSpPr>
          <p:cNvPr id="42" name="Text 10">
            <a:extLst>
              <a:ext uri="{FF2B5EF4-FFF2-40B4-BE49-F238E27FC236}">
                <a16:creationId xmlns:a16="http://schemas.microsoft.com/office/drawing/2014/main" id="{E573DCA0-24E0-34A3-4838-5F023ECB77E7}"/>
              </a:ext>
            </a:extLst>
          </p:cNvPr>
          <p:cNvSpPr/>
          <p:nvPr/>
        </p:nvSpPr>
        <p:spPr>
          <a:xfrm>
            <a:off x="716497" y="1986207"/>
            <a:ext cx="2734056" cy="256032"/>
          </a:xfrm>
          <a:prstGeom prst="rect">
            <a:avLst/>
          </a:prstGeom>
          <a:noFill/>
          <a:ln/>
        </p:spPr>
        <p:txBody>
          <a:bodyPr wrap="square" lIns="0" tIns="0" rIns="0" bIns="0" rtlCol="0" anchor="ctr"/>
          <a:lstStyle/>
          <a:p>
            <a:pPr marL="0" indent="0">
              <a:buNone/>
            </a:pPr>
            <a:r>
              <a:rPr lang="en-US" b="1">
                <a:solidFill>
                  <a:srgbClr val="F28C28"/>
                </a:solidFill>
              </a:rPr>
              <a:t>Social environment</a:t>
            </a:r>
            <a:endParaRPr lang="en-US"/>
          </a:p>
        </p:txBody>
      </p:sp>
      <p:sp>
        <p:nvSpPr>
          <p:cNvPr id="43" name="Text 11">
            <a:extLst>
              <a:ext uri="{FF2B5EF4-FFF2-40B4-BE49-F238E27FC236}">
                <a16:creationId xmlns:a16="http://schemas.microsoft.com/office/drawing/2014/main" id="{7FF90A41-3F2B-6A3C-6988-B689BA2EA70D}"/>
              </a:ext>
            </a:extLst>
          </p:cNvPr>
          <p:cNvSpPr/>
          <p:nvPr/>
        </p:nvSpPr>
        <p:spPr>
          <a:xfrm>
            <a:off x="762217" y="2333679"/>
            <a:ext cx="2734056" cy="822960"/>
          </a:xfrm>
          <a:prstGeom prst="rect">
            <a:avLst/>
          </a:prstGeom>
          <a:noFill/>
          <a:ln/>
        </p:spPr>
        <p:txBody>
          <a:bodyPr wrap="square" lIns="0" tIns="0" rIns="0" bIns="0" rtlCol="0" anchor="ctr">
            <a:normAutofit/>
          </a:bodyPr>
          <a:lstStyle/>
          <a:p>
            <a:pPr marL="0" indent="0">
              <a:buNone/>
            </a:pPr>
            <a:r>
              <a:rPr lang="en-US" sz="1600" dirty="0">
                <a:solidFill>
                  <a:srgbClr val="111111"/>
                </a:solidFill>
              </a:rPr>
              <a:t>• Stigma</a:t>
            </a:r>
            <a:endParaRPr lang="en-US" sz="1600" dirty="0"/>
          </a:p>
          <a:p>
            <a:pPr marL="0" indent="0">
              <a:buNone/>
            </a:pPr>
            <a:r>
              <a:rPr lang="en-US" sz="1600" dirty="0">
                <a:solidFill>
                  <a:srgbClr val="111111"/>
                </a:solidFill>
              </a:rPr>
              <a:t>• Discrimination</a:t>
            </a:r>
            <a:endParaRPr lang="en-US" sz="1600" dirty="0"/>
          </a:p>
          <a:p>
            <a:pPr marL="0" indent="0">
              <a:buNone/>
            </a:pPr>
            <a:r>
              <a:rPr lang="en-US" sz="1600" dirty="0">
                <a:solidFill>
                  <a:srgbClr val="111111"/>
                </a:solidFill>
              </a:rPr>
              <a:t>• Violence</a:t>
            </a:r>
            <a:endParaRPr lang="en-US" sz="1600" dirty="0"/>
          </a:p>
        </p:txBody>
      </p:sp>
      <p:sp>
        <p:nvSpPr>
          <p:cNvPr id="44" name="Shape 12">
            <a:extLst>
              <a:ext uri="{FF2B5EF4-FFF2-40B4-BE49-F238E27FC236}">
                <a16:creationId xmlns:a16="http://schemas.microsoft.com/office/drawing/2014/main" id="{C1F90C82-5C20-FC91-516F-F0AD7DC302F3}"/>
              </a:ext>
            </a:extLst>
          </p:cNvPr>
          <p:cNvSpPr/>
          <p:nvPr/>
        </p:nvSpPr>
        <p:spPr>
          <a:xfrm>
            <a:off x="551905" y="3549831"/>
            <a:ext cx="3063240" cy="1417320"/>
          </a:xfrm>
          <a:prstGeom prst="roundRect">
            <a:avLst>
              <a:gd name="adj" fmla="val 5161"/>
            </a:avLst>
          </a:prstGeom>
          <a:solidFill>
            <a:srgbClr val="F1E7F3"/>
          </a:solidFill>
          <a:ln w="15240">
            <a:solidFill>
              <a:srgbClr val="8B3D8A">
                <a:alpha val="75000"/>
              </a:srgbClr>
            </a:solidFill>
            <a:prstDash val="solid"/>
          </a:ln>
        </p:spPr>
        <p:txBody>
          <a:bodyPr/>
          <a:lstStyle/>
          <a:p>
            <a:endParaRPr lang="es-ES_tradnl" sz="2400"/>
          </a:p>
        </p:txBody>
      </p:sp>
      <p:sp>
        <p:nvSpPr>
          <p:cNvPr id="45" name="Text 13">
            <a:extLst>
              <a:ext uri="{FF2B5EF4-FFF2-40B4-BE49-F238E27FC236}">
                <a16:creationId xmlns:a16="http://schemas.microsoft.com/office/drawing/2014/main" id="{C89B7EAC-A34E-89C0-C8FE-AB6C7E67AD92}"/>
              </a:ext>
            </a:extLst>
          </p:cNvPr>
          <p:cNvSpPr/>
          <p:nvPr/>
        </p:nvSpPr>
        <p:spPr>
          <a:xfrm>
            <a:off x="716497" y="3747733"/>
            <a:ext cx="2734056" cy="256032"/>
          </a:xfrm>
          <a:prstGeom prst="rect">
            <a:avLst/>
          </a:prstGeom>
          <a:noFill/>
          <a:ln/>
        </p:spPr>
        <p:txBody>
          <a:bodyPr wrap="square" lIns="0" tIns="0" rIns="0" bIns="0" rtlCol="0" anchor="ctr"/>
          <a:lstStyle/>
          <a:p>
            <a:pPr marL="0" indent="0">
              <a:buNone/>
            </a:pPr>
            <a:r>
              <a:rPr lang="en-US" b="1">
                <a:solidFill>
                  <a:srgbClr val="8B3D8A"/>
                </a:solidFill>
              </a:rPr>
              <a:t>Legal &amp; policy environment</a:t>
            </a:r>
            <a:endParaRPr lang="en-US"/>
          </a:p>
        </p:txBody>
      </p:sp>
      <p:sp>
        <p:nvSpPr>
          <p:cNvPr id="46" name="Text 14">
            <a:extLst>
              <a:ext uri="{FF2B5EF4-FFF2-40B4-BE49-F238E27FC236}">
                <a16:creationId xmlns:a16="http://schemas.microsoft.com/office/drawing/2014/main" id="{E17F91F2-0448-0392-D9AF-69B04BF4C528}"/>
              </a:ext>
            </a:extLst>
          </p:cNvPr>
          <p:cNvSpPr/>
          <p:nvPr/>
        </p:nvSpPr>
        <p:spPr>
          <a:xfrm>
            <a:off x="762217" y="4122637"/>
            <a:ext cx="2734056" cy="822960"/>
          </a:xfrm>
          <a:prstGeom prst="rect">
            <a:avLst/>
          </a:prstGeom>
          <a:noFill/>
          <a:ln/>
        </p:spPr>
        <p:txBody>
          <a:bodyPr wrap="square" lIns="0" tIns="0" rIns="0" bIns="0" rtlCol="0" anchor="ctr">
            <a:normAutofit/>
          </a:bodyPr>
          <a:lstStyle/>
          <a:p>
            <a:pPr marL="0" indent="0">
              <a:buNone/>
            </a:pPr>
            <a:r>
              <a:rPr lang="en-US" sz="1600" dirty="0">
                <a:solidFill>
                  <a:srgbClr val="111111"/>
                </a:solidFill>
              </a:rPr>
              <a:t>• Criminalization</a:t>
            </a:r>
            <a:endParaRPr lang="en-US" sz="1600" dirty="0"/>
          </a:p>
          <a:p>
            <a:pPr marL="0" indent="0">
              <a:buNone/>
            </a:pPr>
            <a:r>
              <a:rPr lang="en-US" sz="1600" dirty="0">
                <a:solidFill>
                  <a:srgbClr val="111111"/>
                </a:solidFill>
              </a:rPr>
              <a:t>• Restrictive policies</a:t>
            </a:r>
            <a:endParaRPr lang="en-US" sz="1600" dirty="0"/>
          </a:p>
          <a:p>
            <a:pPr marL="0" indent="0">
              <a:buNone/>
            </a:pPr>
            <a:r>
              <a:rPr lang="en-US" sz="1600" dirty="0">
                <a:solidFill>
                  <a:srgbClr val="111111"/>
                </a:solidFill>
              </a:rPr>
              <a:t>• Human rights barriers</a:t>
            </a:r>
            <a:endParaRPr lang="en-US" sz="1600" dirty="0"/>
          </a:p>
        </p:txBody>
      </p:sp>
      <p:sp>
        <p:nvSpPr>
          <p:cNvPr id="47" name="Shape 15">
            <a:extLst>
              <a:ext uri="{FF2B5EF4-FFF2-40B4-BE49-F238E27FC236}">
                <a16:creationId xmlns:a16="http://schemas.microsoft.com/office/drawing/2014/main" id="{BCB60D51-697E-7F19-6094-7FBD7A3948B4}"/>
              </a:ext>
            </a:extLst>
          </p:cNvPr>
          <p:cNvSpPr/>
          <p:nvPr/>
        </p:nvSpPr>
        <p:spPr>
          <a:xfrm>
            <a:off x="8626057" y="1766751"/>
            <a:ext cx="3063240" cy="1490472"/>
          </a:xfrm>
          <a:prstGeom prst="roundRect">
            <a:avLst>
              <a:gd name="adj" fmla="val 5161"/>
            </a:avLst>
          </a:prstGeom>
          <a:solidFill>
            <a:srgbClr val="E3F3F4"/>
          </a:solidFill>
          <a:ln w="15240">
            <a:solidFill>
              <a:srgbClr val="20A6AA">
                <a:alpha val="75000"/>
              </a:srgbClr>
            </a:solidFill>
            <a:prstDash val="solid"/>
          </a:ln>
        </p:spPr>
        <p:txBody>
          <a:bodyPr/>
          <a:lstStyle/>
          <a:p>
            <a:endParaRPr lang="es-ES_tradnl" sz="2400"/>
          </a:p>
        </p:txBody>
      </p:sp>
      <p:sp>
        <p:nvSpPr>
          <p:cNvPr id="48" name="Text 16">
            <a:extLst>
              <a:ext uri="{FF2B5EF4-FFF2-40B4-BE49-F238E27FC236}">
                <a16:creationId xmlns:a16="http://schemas.microsoft.com/office/drawing/2014/main" id="{04AADC1E-A946-98A1-3E32-30600C096C7A}"/>
              </a:ext>
            </a:extLst>
          </p:cNvPr>
          <p:cNvSpPr/>
          <p:nvPr/>
        </p:nvSpPr>
        <p:spPr>
          <a:xfrm>
            <a:off x="8790649" y="1986207"/>
            <a:ext cx="2734056" cy="256032"/>
          </a:xfrm>
          <a:prstGeom prst="rect">
            <a:avLst/>
          </a:prstGeom>
          <a:noFill/>
          <a:ln/>
        </p:spPr>
        <p:txBody>
          <a:bodyPr wrap="square" lIns="0" tIns="0" rIns="0" bIns="0" rtlCol="0" anchor="ctr"/>
          <a:lstStyle/>
          <a:p>
            <a:pPr marL="0" indent="0">
              <a:buNone/>
            </a:pPr>
            <a:r>
              <a:rPr lang="en-US" b="1">
                <a:solidFill>
                  <a:srgbClr val="20A6AA"/>
                </a:solidFill>
              </a:rPr>
              <a:t>Health-system experience</a:t>
            </a:r>
            <a:endParaRPr lang="en-US"/>
          </a:p>
        </p:txBody>
      </p:sp>
      <p:sp>
        <p:nvSpPr>
          <p:cNvPr id="49" name="Text 17">
            <a:extLst>
              <a:ext uri="{FF2B5EF4-FFF2-40B4-BE49-F238E27FC236}">
                <a16:creationId xmlns:a16="http://schemas.microsoft.com/office/drawing/2014/main" id="{650DD55C-B5C6-00D3-43FD-4B97024062C9}"/>
              </a:ext>
            </a:extLst>
          </p:cNvPr>
          <p:cNvSpPr/>
          <p:nvPr/>
        </p:nvSpPr>
        <p:spPr>
          <a:xfrm>
            <a:off x="8836369" y="2398340"/>
            <a:ext cx="2734056" cy="822960"/>
          </a:xfrm>
          <a:prstGeom prst="rect">
            <a:avLst/>
          </a:prstGeom>
          <a:noFill/>
          <a:ln/>
        </p:spPr>
        <p:txBody>
          <a:bodyPr wrap="square" lIns="0" tIns="0" rIns="0" bIns="0" rtlCol="0" anchor="ctr">
            <a:normAutofit/>
          </a:bodyPr>
          <a:lstStyle/>
          <a:p>
            <a:pPr marL="0" indent="0">
              <a:buNone/>
            </a:pPr>
            <a:r>
              <a:rPr lang="en-US" sz="1600">
                <a:solidFill>
                  <a:srgbClr val="111111"/>
                </a:solidFill>
              </a:rPr>
              <a:t>• Fragmented care</a:t>
            </a:r>
            <a:endParaRPr lang="en-US" sz="1600"/>
          </a:p>
          <a:p>
            <a:pPr marL="0" indent="0">
              <a:buNone/>
            </a:pPr>
            <a:r>
              <a:rPr lang="en-US" sz="1600">
                <a:solidFill>
                  <a:srgbClr val="111111"/>
                </a:solidFill>
              </a:rPr>
              <a:t>• Inflexible services</a:t>
            </a:r>
            <a:endParaRPr lang="en-US" sz="1600"/>
          </a:p>
          <a:p>
            <a:pPr marL="0" indent="0">
              <a:buNone/>
            </a:pPr>
            <a:r>
              <a:rPr lang="en-US" sz="1600">
                <a:solidFill>
                  <a:srgbClr val="111111"/>
                </a:solidFill>
              </a:rPr>
              <a:t>• Long waiting times</a:t>
            </a:r>
            <a:endParaRPr lang="en-US" sz="1600"/>
          </a:p>
        </p:txBody>
      </p:sp>
      <p:sp>
        <p:nvSpPr>
          <p:cNvPr id="50" name="Shape 18">
            <a:extLst>
              <a:ext uri="{FF2B5EF4-FFF2-40B4-BE49-F238E27FC236}">
                <a16:creationId xmlns:a16="http://schemas.microsoft.com/office/drawing/2014/main" id="{AACFD5A7-70B4-6860-46C9-6E77B3EA681D}"/>
              </a:ext>
            </a:extLst>
          </p:cNvPr>
          <p:cNvSpPr/>
          <p:nvPr/>
        </p:nvSpPr>
        <p:spPr>
          <a:xfrm>
            <a:off x="8626057" y="3549831"/>
            <a:ext cx="3063240" cy="1417320"/>
          </a:xfrm>
          <a:prstGeom prst="roundRect">
            <a:avLst>
              <a:gd name="adj" fmla="val 5161"/>
            </a:avLst>
          </a:prstGeom>
          <a:solidFill>
            <a:srgbClr val="EAF4D3"/>
          </a:solidFill>
          <a:ln w="15240">
            <a:solidFill>
              <a:srgbClr val="4F6228">
                <a:alpha val="75000"/>
              </a:srgbClr>
            </a:solidFill>
            <a:prstDash val="solid"/>
          </a:ln>
        </p:spPr>
        <p:txBody>
          <a:bodyPr/>
          <a:lstStyle/>
          <a:p>
            <a:endParaRPr lang="es-ES_tradnl" sz="2400"/>
          </a:p>
        </p:txBody>
      </p:sp>
      <p:sp>
        <p:nvSpPr>
          <p:cNvPr id="51" name="Text 19">
            <a:extLst>
              <a:ext uri="{FF2B5EF4-FFF2-40B4-BE49-F238E27FC236}">
                <a16:creationId xmlns:a16="http://schemas.microsoft.com/office/drawing/2014/main" id="{9922DF2E-EE56-1A69-708F-60138E46971C}"/>
              </a:ext>
            </a:extLst>
          </p:cNvPr>
          <p:cNvSpPr/>
          <p:nvPr/>
        </p:nvSpPr>
        <p:spPr>
          <a:xfrm>
            <a:off x="8790649" y="3696135"/>
            <a:ext cx="2734056" cy="256032"/>
          </a:xfrm>
          <a:prstGeom prst="rect">
            <a:avLst/>
          </a:prstGeom>
          <a:noFill/>
          <a:ln/>
        </p:spPr>
        <p:txBody>
          <a:bodyPr wrap="square" lIns="0" tIns="0" rIns="0" bIns="0" rtlCol="0" anchor="ctr"/>
          <a:lstStyle/>
          <a:p>
            <a:pPr marL="0" indent="0">
              <a:buNone/>
            </a:pPr>
            <a:r>
              <a:rPr lang="en-US" b="1" dirty="0">
                <a:solidFill>
                  <a:srgbClr val="4F6228"/>
                </a:solidFill>
              </a:rPr>
              <a:t>Structural conditions</a:t>
            </a:r>
            <a:endParaRPr lang="en-US" dirty="0"/>
          </a:p>
        </p:txBody>
      </p:sp>
      <p:sp>
        <p:nvSpPr>
          <p:cNvPr id="52" name="Text 20">
            <a:extLst>
              <a:ext uri="{FF2B5EF4-FFF2-40B4-BE49-F238E27FC236}">
                <a16:creationId xmlns:a16="http://schemas.microsoft.com/office/drawing/2014/main" id="{7E740921-5EFC-F99D-A397-7A6E49BA4DB2}"/>
              </a:ext>
            </a:extLst>
          </p:cNvPr>
          <p:cNvSpPr/>
          <p:nvPr/>
        </p:nvSpPr>
        <p:spPr>
          <a:xfrm>
            <a:off x="8836369" y="4112187"/>
            <a:ext cx="2734056" cy="822960"/>
          </a:xfrm>
          <a:prstGeom prst="rect">
            <a:avLst/>
          </a:prstGeom>
          <a:noFill/>
          <a:ln/>
        </p:spPr>
        <p:txBody>
          <a:bodyPr wrap="square" lIns="0" tIns="0" rIns="0" bIns="0" rtlCol="0" anchor="ctr">
            <a:normAutofit/>
          </a:bodyPr>
          <a:lstStyle/>
          <a:p>
            <a:pPr marL="0" indent="0">
              <a:buNone/>
            </a:pPr>
            <a:r>
              <a:rPr lang="en-US" sz="1600">
                <a:solidFill>
                  <a:srgbClr val="111111"/>
                </a:solidFill>
              </a:rPr>
              <a:t>• Poverty</a:t>
            </a:r>
            <a:endParaRPr lang="en-US" sz="1600"/>
          </a:p>
          <a:p>
            <a:pPr marL="0" indent="0">
              <a:buNone/>
            </a:pPr>
            <a:r>
              <a:rPr lang="en-US" sz="1600">
                <a:solidFill>
                  <a:srgbClr val="111111"/>
                </a:solidFill>
              </a:rPr>
              <a:t>• Mobility</a:t>
            </a:r>
            <a:endParaRPr lang="en-US" sz="1600"/>
          </a:p>
          <a:p>
            <a:pPr marL="0" indent="0">
              <a:buNone/>
            </a:pPr>
            <a:r>
              <a:rPr lang="en-US" sz="1600">
                <a:solidFill>
                  <a:srgbClr val="111111"/>
                </a:solidFill>
              </a:rPr>
              <a:t>• Transport costs</a:t>
            </a:r>
            <a:endParaRPr lang="en-US" sz="1600"/>
          </a:p>
        </p:txBody>
      </p:sp>
      <p:sp>
        <p:nvSpPr>
          <p:cNvPr id="54" name="Text 22">
            <a:extLst>
              <a:ext uri="{FF2B5EF4-FFF2-40B4-BE49-F238E27FC236}">
                <a16:creationId xmlns:a16="http://schemas.microsoft.com/office/drawing/2014/main" id="{84260FFC-A8DF-AE10-5473-2160AB0F9FAC}"/>
              </a:ext>
            </a:extLst>
          </p:cNvPr>
          <p:cNvSpPr/>
          <p:nvPr/>
        </p:nvSpPr>
        <p:spPr>
          <a:xfrm>
            <a:off x="1158239" y="5560750"/>
            <a:ext cx="9875520" cy="633765"/>
          </a:xfrm>
          <a:prstGeom prst="roundRect">
            <a:avLst>
              <a:gd name="adj" fmla="val 50000"/>
            </a:avLst>
          </a:prstGeom>
          <a:solidFill>
            <a:srgbClr val="1A284B">
              <a:alpha val="15990"/>
            </a:srgbClr>
          </a:solidFill>
          <a:ln w="3175">
            <a:solidFill>
              <a:srgbClr val="1A284B"/>
            </a:solidFill>
            <a:prstDash val="solid"/>
          </a:ln>
        </p:spPr>
        <p:txBody>
          <a:bodyPr lIns="91440" tIns="274320" bIns="182880" anchor="ctr"/>
          <a:lstStyle/>
          <a:p>
            <a:pPr algn="ctr"/>
            <a:r>
              <a:rPr lang="en-US" sz="1600" b="1" dirty="0" err="1">
                <a:solidFill>
                  <a:srgbClr val="1A284B"/>
                </a:solidFill>
              </a:rPr>
              <a:t>Person-centred</a:t>
            </a:r>
            <a:r>
              <a:rPr lang="en-US" sz="1600" b="1" dirty="0">
                <a:solidFill>
                  <a:srgbClr val="1A284B"/>
                </a:solidFill>
              </a:rPr>
              <a:t> care recognizes that health outcomes are shaped by people’s lived realities—not only by clinical needs.</a:t>
            </a:r>
          </a:p>
        </p:txBody>
      </p:sp>
      <p:sp>
        <p:nvSpPr>
          <p:cNvPr id="56" name="Text 24">
            <a:extLst>
              <a:ext uri="{FF2B5EF4-FFF2-40B4-BE49-F238E27FC236}">
                <a16:creationId xmlns:a16="http://schemas.microsoft.com/office/drawing/2014/main" id="{5CD321C9-C081-8E33-808B-1543AB853E8D}"/>
              </a:ext>
            </a:extLst>
          </p:cNvPr>
          <p:cNvSpPr/>
          <p:nvPr/>
        </p:nvSpPr>
        <p:spPr>
          <a:xfrm>
            <a:off x="8421027" y="6583768"/>
            <a:ext cx="5212080" cy="201168"/>
          </a:xfrm>
          <a:prstGeom prst="rect">
            <a:avLst/>
          </a:prstGeom>
          <a:noFill/>
          <a:ln/>
        </p:spPr>
        <p:txBody>
          <a:bodyPr wrap="square" lIns="0" tIns="0" rIns="0" bIns="0" rtlCol="0" anchor="ctr"/>
          <a:lstStyle/>
          <a:p>
            <a:pPr marL="0" indent="0">
              <a:buNone/>
            </a:pPr>
            <a:r>
              <a:rPr lang="en-US" sz="900">
                <a:solidFill>
                  <a:srgbClr val="1A284B"/>
                </a:solidFill>
                <a:latin typeface="Calibri" panose="020F0502020204030204" pitchFamily="34" charset="0"/>
                <a:cs typeface="Calibri" panose="020F0502020204030204" pitchFamily="34" charset="0"/>
              </a:rPr>
              <a:t>Source: UNAIDS Global AIDS Brief, 2026; IAS PCC roadmap, 2025.</a:t>
            </a:r>
          </a:p>
        </p:txBody>
      </p:sp>
      <p:pic>
        <p:nvPicPr>
          <p:cNvPr id="2" name="Picture 1">
            <a:extLst>
              <a:ext uri="{FF2B5EF4-FFF2-40B4-BE49-F238E27FC236}">
                <a16:creationId xmlns:a16="http://schemas.microsoft.com/office/drawing/2014/main" id="{DF24D090-2112-7777-1070-5B66CE5426FC}"/>
              </a:ext>
            </a:extLst>
          </p:cNvPr>
          <p:cNvPicPr>
            <a:picLocks noChangeAspect="1"/>
          </p:cNvPicPr>
          <p:nvPr/>
        </p:nvPicPr>
        <p:blipFill>
          <a:blip r:embed="rId5"/>
          <a:srcRect r="54890"/>
          <a:stretch/>
        </p:blipFill>
        <p:spPr>
          <a:xfrm>
            <a:off x="11704663" y="5121460"/>
            <a:ext cx="487338" cy="1758511"/>
          </a:xfrm>
          <a:prstGeom prst="rect">
            <a:avLst/>
          </a:prstGeom>
        </p:spPr>
      </p:pic>
      <p:pic>
        <p:nvPicPr>
          <p:cNvPr id="5" name="Picture 4">
            <a:extLst>
              <a:ext uri="{FF2B5EF4-FFF2-40B4-BE49-F238E27FC236}">
                <a16:creationId xmlns:a16="http://schemas.microsoft.com/office/drawing/2014/main" id="{2A9EF50A-3EF4-BFB4-E802-FAFD288EF174}"/>
              </a:ext>
            </a:extLst>
          </p:cNvPr>
          <p:cNvPicPr>
            <a:picLocks noChangeAspect="1"/>
          </p:cNvPicPr>
          <p:nvPr/>
        </p:nvPicPr>
        <p:blipFill>
          <a:blip r:embed="rId6"/>
          <a:srcRect l="47208"/>
          <a:stretch/>
        </p:blipFill>
        <p:spPr>
          <a:xfrm>
            <a:off x="0" y="0"/>
            <a:ext cx="554736" cy="1722984"/>
          </a:xfrm>
          <a:prstGeom prst="rect">
            <a:avLst/>
          </a:prstGeom>
        </p:spPr>
      </p:pic>
    </p:spTree>
    <p:extLst>
      <p:ext uri="{BB962C8B-B14F-4D97-AF65-F5344CB8AC3E}">
        <p14:creationId xmlns:p14="http://schemas.microsoft.com/office/powerpoint/2010/main" val="262734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627341" y="355655"/>
            <a:ext cx="9692640" cy="347472"/>
          </a:xfrm>
          <a:prstGeom prst="rect">
            <a:avLst/>
          </a:prstGeom>
          <a:noFill/>
          <a:ln/>
        </p:spPr>
        <p:txBody>
          <a:bodyPr wrap="square" lIns="0" tIns="0" rIns="0" bIns="0" rtlCol="0" anchor="ctr">
            <a:normAutofit lnSpcReduction="10000"/>
          </a:bodyPr>
          <a:lstStyle/>
          <a:p>
            <a:pPr marL="0" indent="0" algn="ctr">
              <a:buNone/>
            </a:pPr>
            <a:r>
              <a:rPr lang="en-US" sz="2300" b="1" dirty="0">
                <a:solidFill>
                  <a:srgbClr val="4F6228"/>
                </a:solidFill>
                <a:latin typeface="+mj-lt"/>
                <a:ea typeface="Arial" pitchFamily="34" charset="-122"/>
                <a:cs typeface="Arial" pitchFamily="34" charset="-120"/>
              </a:rPr>
              <a:t>WHO guidance on People-</a:t>
            </a:r>
            <a:r>
              <a:rPr lang="en-US" sz="2300" b="1" dirty="0" err="1">
                <a:solidFill>
                  <a:srgbClr val="4F6228"/>
                </a:solidFill>
                <a:latin typeface="+mj-lt"/>
                <a:ea typeface="Arial" pitchFamily="34" charset="-122"/>
                <a:cs typeface="Arial" pitchFamily="34" charset="-120"/>
              </a:rPr>
              <a:t>centred</a:t>
            </a:r>
            <a:r>
              <a:rPr lang="en-US" sz="2300" b="1" dirty="0">
                <a:solidFill>
                  <a:srgbClr val="4F6228"/>
                </a:solidFill>
                <a:latin typeface="+mj-lt"/>
                <a:ea typeface="Arial" pitchFamily="34" charset="-122"/>
                <a:cs typeface="Arial" pitchFamily="34" charset="-120"/>
              </a:rPr>
              <a:t> care</a:t>
            </a:r>
            <a:endParaRPr lang="en-US" sz="2300" dirty="0">
              <a:solidFill>
                <a:srgbClr val="4F6228"/>
              </a:solidFill>
              <a:latin typeface="+mj-lt"/>
            </a:endParaRPr>
          </a:p>
        </p:txBody>
      </p:sp>
      <p:sp>
        <p:nvSpPr>
          <p:cNvPr id="23" name="Text 20"/>
          <p:cNvSpPr/>
          <p:nvPr/>
        </p:nvSpPr>
        <p:spPr>
          <a:xfrm>
            <a:off x="2588652" y="1400106"/>
            <a:ext cx="6597988" cy="965872"/>
          </a:xfrm>
          <a:prstGeom prst="rect">
            <a:avLst/>
          </a:prstGeom>
          <a:solidFill>
            <a:srgbClr val="EBF6FD"/>
          </a:solidFill>
          <a:ln/>
        </p:spPr>
        <p:txBody>
          <a:bodyPr wrap="square" lIns="0" tIns="127" rIns="0" bIns="0" rtlCol="0" anchor="ctr">
            <a:normAutofit fontScale="92500"/>
          </a:bodyPr>
          <a:lstStyle/>
          <a:p>
            <a:pPr algn="ctr">
              <a:lnSpc>
                <a:spcPct val="110000"/>
              </a:lnSpc>
            </a:pPr>
            <a:r>
              <a:rPr lang="en-US" sz="1300" b="1" dirty="0">
                <a:solidFill>
                  <a:srgbClr val="111111"/>
                </a:solidFill>
                <a:cs typeface="Arial" pitchFamily="34" charset="-120"/>
              </a:rPr>
              <a:t>“People-centred health services are an approach to care that consciously adopts the perspectives of individuals, families and communities and sees them as participants and beneficiaries of trusted health systems that respond to their needs and preferences in humane and holistic ways.”</a:t>
            </a:r>
          </a:p>
        </p:txBody>
      </p:sp>
      <p:sp>
        <p:nvSpPr>
          <p:cNvPr id="20" name="Text 17"/>
          <p:cNvSpPr/>
          <p:nvPr/>
        </p:nvSpPr>
        <p:spPr>
          <a:xfrm>
            <a:off x="2588652" y="1082980"/>
            <a:ext cx="6597988" cy="347244"/>
          </a:xfrm>
          <a:prstGeom prst="roundRect">
            <a:avLst/>
          </a:prstGeom>
          <a:solidFill>
            <a:srgbClr val="2872BD"/>
          </a:solidFill>
          <a:ln>
            <a:solidFill>
              <a:srgbClr val="2872BD"/>
            </a:solidFill>
          </a:ln>
        </p:spPr>
        <p:txBody>
          <a:bodyPr wrap="square" lIns="0" tIns="0" rIns="0" bIns="0" rtlCol="0" anchor="ctr">
            <a:normAutofit/>
          </a:bodyPr>
          <a:lstStyle/>
          <a:p>
            <a:pPr algn="ctr"/>
            <a:r>
              <a:rPr lang="en-US" sz="1400" b="1" dirty="0">
                <a:solidFill>
                  <a:srgbClr val="FFFFFF"/>
                </a:solidFill>
                <a:cs typeface="Arial" pitchFamily="34" charset="-120"/>
              </a:rPr>
              <a:t>WHO definition of people-centred health services</a:t>
            </a:r>
          </a:p>
        </p:txBody>
      </p:sp>
      <p:sp>
        <p:nvSpPr>
          <p:cNvPr id="28" name="Text 25"/>
          <p:cNvSpPr/>
          <p:nvPr/>
        </p:nvSpPr>
        <p:spPr>
          <a:xfrm>
            <a:off x="224601" y="2847819"/>
            <a:ext cx="8962039" cy="3129517"/>
          </a:xfrm>
          <a:prstGeom prst="rect">
            <a:avLst/>
          </a:prstGeom>
          <a:solidFill>
            <a:srgbClr val="EEF8E6"/>
          </a:solidFill>
          <a:ln/>
        </p:spPr>
        <p:txBody>
          <a:bodyPr wrap="square" lIns="91440" tIns="127" rIns="0" bIns="0" rtlCol="0" anchor="ctr">
            <a:noAutofit/>
          </a:bodyPr>
          <a:lstStyle/>
          <a:p>
            <a:pPr>
              <a:lnSpc>
                <a:spcPct val="110000"/>
              </a:lnSpc>
            </a:pPr>
            <a:r>
              <a:rPr lang="en-US" sz="1300" dirty="0">
                <a:solidFill>
                  <a:srgbClr val="111111"/>
                </a:solidFill>
                <a:cs typeface="Arial" pitchFamily="34" charset="-120"/>
              </a:rPr>
              <a:t>Health</a:t>
            </a:r>
            <a:r>
              <a:rPr lang="en-US" sz="1300" dirty="0">
                <a:solidFill>
                  <a:srgbClr val="111111"/>
                </a:solidFill>
                <a:ea typeface="Arial" pitchFamily="34" charset="-122"/>
                <a:cs typeface="Arial" pitchFamily="34" charset="-120"/>
              </a:rPr>
              <a:t> systems should invest in people-centred practices and communication, including ongoing training, mentoring, supportive supervision and monitoring health-care workers, to improve the relationships between patients and health-care providers.</a:t>
            </a:r>
            <a:endParaRPr lang="en-US" sz="1300" dirty="0"/>
          </a:p>
          <a:p>
            <a:pPr marL="0" indent="0">
              <a:lnSpc>
                <a:spcPct val="110000"/>
              </a:lnSpc>
              <a:buNone/>
            </a:pPr>
            <a:endParaRPr lang="en-US" sz="1300" dirty="0"/>
          </a:p>
          <a:p>
            <a:pPr marL="0" indent="0">
              <a:lnSpc>
                <a:spcPct val="110000"/>
              </a:lnSpc>
              <a:buNone/>
            </a:pPr>
            <a:r>
              <a:rPr lang="en-US" sz="1300" u="sng" dirty="0">
                <a:solidFill>
                  <a:srgbClr val="111111"/>
                </a:solidFill>
                <a:ea typeface="Arial" pitchFamily="34" charset="-122"/>
                <a:cs typeface="Arial" pitchFamily="34" charset="-120"/>
              </a:rPr>
              <a:t>HIV programmes should</a:t>
            </a:r>
            <a:r>
              <a:rPr lang="en-US" sz="1300" dirty="0">
                <a:solidFill>
                  <a:srgbClr val="111111"/>
                </a:solidFill>
                <a:ea typeface="Arial" pitchFamily="34" charset="-122"/>
                <a:cs typeface="Arial" pitchFamily="34" charset="-120"/>
              </a:rPr>
              <a:t>:</a:t>
            </a:r>
            <a:endParaRPr lang="en-US" sz="1300" dirty="0"/>
          </a:p>
          <a:p>
            <a:pPr marL="171450" indent="-171450">
              <a:lnSpc>
                <a:spcPct val="110000"/>
              </a:lnSpc>
              <a:buClr>
                <a:srgbClr val="4F6228"/>
              </a:buClr>
              <a:buSzPct val="103000"/>
              <a:buFont typeface="Arial" panose="020B0604020202020204" pitchFamily="34" charset="0"/>
              <a:buChar char="•"/>
            </a:pPr>
            <a:r>
              <a:rPr lang="en-US" sz="1300" dirty="0">
                <a:solidFill>
                  <a:srgbClr val="111111"/>
                </a:solidFill>
                <a:ea typeface="Arial" pitchFamily="34" charset="-122"/>
                <a:cs typeface="Arial" pitchFamily="34" charset="-120"/>
              </a:rPr>
              <a:t>provide people-centred care that is focused and organized around the health needs, preferences and expectations of people and communities, upholding individual dignity and respect, especially for vulnerable populations;</a:t>
            </a:r>
            <a:endParaRPr lang="en-US" sz="1300" dirty="0"/>
          </a:p>
          <a:p>
            <a:pPr marL="171450" indent="-171450">
              <a:lnSpc>
                <a:spcPct val="110000"/>
              </a:lnSpc>
              <a:buClr>
                <a:srgbClr val="4F6228"/>
              </a:buClr>
              <a:buSzPct val="103000"/>
              <a:buFont typeface="Arial" panose="020B0604020202020204" pitchFamily="34" charset="0"/>
              <a:buChar char="•"/>
            </a:pPr>
            <a:r>
              <a:rPr lang="en-US" sz="1300" dirty="0">
                <a:solidFill>
                  <a:srgbClr val="111111"/>
                </a:solidFill>
                <a:ea typeface="Arial" pitchFamily="34" charset="-122"/>
                <a:cs typeface="Arial" pitchFamily="34" charset="-120"/>
              </a:rPr>
              <a:t>engage and support people and families to play an active role in their own care by informed decision-making;</a:t>
            </a:r>
            <a:endParaRPr lang="en-US" sz="1300" dirty="0"/>
          </a:p>
          <a:p>
            <a:pPr marL="171450" indent="-171450">
              <a:lnSpc>
                <a:spcPct val="110000"/>
              </a:lnSpc>
              <a:buClr>
                <a:srgbClr val="4F6228"/>
              </a:buClr>
              <a:buSzPct val="103000"/>
              <a:buFont typeface="Arial" panose="020B0604020202020204" pitchFamily="34" charset="0"/>
              <a:buChar char="•"/>
            </a:pPr>
            <a:r>
              <a:rPr lang="en-US" sz="1300" dirty="0">
                <a:solidFill>
                  <a:srgbClr val="111111"/>
                </a:solidFill>
                <a:ea typeface="Arial" pitchFamily="34" charset="-122"/>
                <a:cs typeface="Arial" pitchFamily="34" charset="-120"/>
              </a:rPr>
              <a:t>offer safe, acceptable and appropriate clinical and non-clinical services in a timely fashion, aiming to reduce morbidity and mortality associated with HIV infection and to improve health outcomes and quality of life in general; and</a:t>
            </a:r>
            <a:endParaRPr lang="en-US" sz="1300" dirty="0"/>
          </a:p>
          <a:p>
            <a:pPr marL="171450" indent="-171450">
              <a:lnSpc>
                <a:spcPct val="110000"/>
              </a:lnSpc>
              <a:buClr>
                <a:srgbClr val="4F6228"/>
              </a:buClr>
              <a:buSzPct val="103000"/>
              <a:buFont typeface="Arial" panose="020B0604020202020204" pitchFamily="34" charset="0"/>
              <a:buChar char="•"/>
            </a:pPr>
            <a:r>
              <a:rPr lang="en-US" sz="1300" dirty="0">
                <a:solidFill>
                  <a:srgbClr val="111111"/>
                </a:solidFill>
                <a:ea typeface="Arial" pitchFamily="34" charset="-122"/>
                <a:cs typeface="Arial" pitchFamily="34" charset="-120"/>
              </a:rPr>
              <a:t>promote the efficient and effective use of resources.</a:t>
            </a:r>
            <a:endParaRPr lang="en-US" sz="1300" dirty="0"/>
          </a:p>
        </p:txBody>
      </p:sp>
      <p:sp>
        <p:nvSpPr>
          <p:cNvPr id="25" name="Text 22"/>
          <p:cNvSpPr/>
          <p:nvPr/>
        </p:nvSpPr>
        <p:spPr>
          <a:xfrm>
            <a:off x="237907" y="2500575"/>
            <a:ext cx="8962039" cy="347244"/>
          </a:xfrm>
          <a:prstGeom prst="roundRect">
            <a:avLst/>
          </a:prstGeom>
          <a:solidFill>
            <a:srgbClr val="73A942"/>
          </a:solidFill>
          <a:ln/>
        </p:spPr>
        <p:txBody>
          <a:bodyPr wrap="square" lIns="0" tIns="0" rIns="0" bIns="0" rtlCol="0" anchor="ctr">
            <a:normAutofit/>
          </a:bodyPr>
          <a:lstStyle/>
          <a:p>
            <a:pPr marL="0" indent="0" algn="ctr">
              <a:buNone/>
            </a:pPr>
            <a:r>
              <a:rPr lang="en-US" sz="1400" b="1" dirty="0">
                <a:solidFill>
                  <a:srgbClr val="FFFFFF"/>
                </a:solidFill>
                <a:ea typeface="Arial" pitchFamily="34" charset="-122"/>
                <a:cs typeface="Arial" pitchFamily="34" charset="-120"/>
              </a:rPr>
              <a:t>People-centred care: WHO good practice statements</a:t>
            </a:r>
            <a:endParaRPr lang="en-US" sz="1400" dirty="0"/>
          </a:p>
        </p:txBody>
      </p:sp>
      <p:sp>
        <p:nvSpPr>
          <p:cNvPr id="33" name="Text 30"/>
          <p:cNvSpPr/>
          <p:nvPr/>
        </p:nvSpPr>
        <p:spPr>
          <a:xfrm>
            <a:off x="224601" y="6362829"/>
            <a:ext cx="8975345" cy="447060"/>
          </a:xfrm>
          <a:prstGeom prst="roundRect">
            <a:avLst/>
          </a:prstGeom>
          <a:solidFill>
            <a:srgbClr val="E6F7F8"/>
          </a:solidFill>
          <a:ln/>
        </p:spPr>
        <p:txBody>
          <a:bodyPr wrap="square" lIns="91440" tIns="127" rIns="127" bIns="127" rtlCol="0" anchor="ctr">
            <a:normAutofit/>
          </a:bodyPr>
          <a:lstStyle/>
          <a:p>
            <a:pPr marL="0" indent="0">
              <a:lnSpc>
                <a:spcPct val="110000"/>
              </a:lnSpc>
              <a:buNone/>
            </a:pPr>
            <a:r>
              <a:rPr lang="en-US" sz="1200" dirty="0">
                <a:solidFill>
                  <a:srgbClr val="111111"/>
                </a:solidFill>
                <a:ea typeface="Arial" pitchFamily="34" charset="-122"/>
                <a:cs typeface="Arial" pitchFamily="34" charset="-120"/>
              </a:rPr>
              <a:t>Use of person-centred patient data is recommended to continuously assess interruption of HIV treatment to improve re-engagement and retention in care.</a:t>
            </a:r>
            <a:endParaRPr lang="en-US" sz="1200" dirty="0"/>
          </a:p>
        </p:txBody>
      </p:sp>
      <p:pic>
        <p:nvPicPr>
          <p:cNvPr id="42" name="Picture 41">
            <a:extLst>
              <a:ext uri="{FF2B5EF4-FFF2-40B4-BE49-F238E27FC236}">
                <a16:creationId xmlns:a16="http://schemas.microsoft.com/office/drawing/2014/main" id="{913F9FCD-627E-1A7A-0192-65789C24CE18}"/>
              </a:ext>
            </a:extLst>
          </p:cNvPr>
          <p:cNvPicPr>
            <a:picLocks noChangeAspect="1"/>
          </p:cNvPicPr>
          <p:nvPr/>
        </p:nvPicPr>
        <p:blipFill>
          <a:blip r:embed="rId3"/>
          <a:stretch>
            <a:fillRect/>
          </a:stretch>
        </p:blipFill>
        <p:spPr>
          <a:xfrm>
            <a:off x="9862134" y="389153"/>
            <a:ext cx="2329866" cy="673869"/>
          </a:xfrm>
          <a:prstGeom prst="rect">
            <a:avLst/>
          </a:prstGeom>
        </p:spPr>
      </p:pic>
      <p:pic>
        <p:nvPicPr>
          <p:cNvPr id="43" name="Picture 42">
            <a:extLst>
              <a:ext uri="{FF2B5EF4-FFF2-40B4-BE49-F238E27FC236}">
                <a16:creationId xmlns:a16="http://schemas.microsoft.com/office/drawing/2014/main" id="{ABF01BBF-AF33-2DEE-71C0-2A1C24F65450}"/>
              </a:ext>
            </a:extLst>
          </p:cNvPr>
          <p:cNvPicPr>
            <a:picLocks noChangeAspect="1"/>
          </p:cNvPicPr>
          <p:nvPr/>
        </p:nvPicPr>
        <p:blipFill>
          <a:blip r:embed="rId4"/>
          <a:stretch>
            <a:fillRect/>
          </a:stretch>
        </p:blipFill>
        <p:spPr>
          <a:xfrm>
            <a:off x="10902983" y="3132676"/>
            <a:ext cx="1195514" cy="1756869"/>
          </a:xfrm>
          <a:prstGeom prst="rect">
            <a:avLst/>
          </a:prstGeom>
          <a:ln>
            <a:noFill/>
          </a:ln>
          <a:effectLst>
            <a:outerShdw blurRad="190500" algn="tl" rotWithShape="0">
              <a:srgbClr val="000000">
                <a:alpha val="70000"/>
              </a:srgbClr>
            </a:outerShdw>
          </a:effectLst>
        </p:spPr>
      </p:pic>
      <p:pic>
        <p:nvPicPr>
          <p:cNvPr id="44" name="Picture 43">
            <a:extLst>
              <a:ext uri="{FF2B5EF4-FFF2-40B4-BE49-F238E27FC236}">
                <a16:creationId xmlns:a16="http://schemas.microsoft.com/office/drawing/2014/main" id="{E2164CD9-C253-D062-BAE1-9FD1997DEADB}"/>
              </a:ext>
            </a:extLst>
          </p:cNvPr>
          <p:cNvPicPr>
            <a:picLocks noChangeAspect="1"/>
          </p:cNvPicPr>
          <p:nvPr/>
        </p:nvPicPr>
        <p:blipFill>
          <a:blip r:embed="rId5"/>
          <a:stretch>
            <a:fillRect/>
          </a:stretch>
        </p:blipFill>
        <p:spPr>
          <a:xfrm>
            <a:off x="9423701" y="4448240"/>
            <a:ext cx="1242220" cy="1849476"/>
          </a:xfrm>
          <a:prstGeom prst="rect">
            <a:avLst/>
          </a:prstGeom>
          <a:ln>
            <a:noFill/>
          </a:ln>
          <a:effectLst>
            <a:outerShdw blurRad="190500" algn="tl" rotWithShape="0">
              <a:srgbClr val="000000">
                <a:alpha val="70000"/>
              </a:srgbClr>
            </a:outerShdw>
          </a:effectLst>
        </p:spPr>
      </p:pic>
      <p:sp>
        <p:nvSpPr>
          <p:cNvPr id="30" name="Text 27"/>
          <p:cNvSpPr/>
          <p:nvPr/>
        </p:nvSpPr>
        <p:spPr>
          <a:xfrm>
            <a:off x="224601" y="6101699"/>
            <a:ext cx="8962039" cy="264535"/>
          </a:xfrm>
          <a:prstGeom prst="roundRect">
            <a:avLst/>
          </a:prstGeom>
          <a:solidFill>
            <a:srgbClr val="33A3AD"/>
          </a:solidFill>
          <a:ln/>
        </p:spPr>
        <p:txBody>
          <a:bodyPr wrap="square" lIns="0" tIns="0" rIns="0" bIns="0" rtlCol="0" anchor="ctr">
            <a:normAutofit/>
          </a:bodyPr>
          <a:lstStyle/>
          <a:p>
            <a:pPr marL="0" indent="0" algn="ctr">
              <a:buNone/>
            </a:pPr>
            <a:r>
              <a:rPr lang="en-US" sz="1400" b="1" dirty="0">
                <a:solidFill>
                  <a:srgbClr val="FFFFFF"/>
                </a:solidFill>
                <a:ea typeface="Arial" pitchFamily="34" charset="-122"/>
                <a:cs typeface="Arial" pitchFamily="34" charset="-120"/>
              </a:rPr>
              <a:t>Strategic information recommendation supporting PCC</a:t>
            </a:r>
            <a:endParaRPr lang="en-US" sz="1400" dirty="0"/>
          </a:p>
        </p:txBody>
      </p:sp>
      <p:sp>
        <p:nvSpPr>
          <p:cNvPr id="8" name="TextBox 7">
            <a:extLst>
              <a:ext uri="{FF2B5EF4-FFF2-40B4-BE49-F238E27FC236}">
                <a16:creationId xmlns:a16="http://schemas.microsoft.com/office/drawing/2014/main" id="{A3B532B3-16CE-60B4-1F94-985388C9207F}"/>
              </a:ext>
            </a:extLst>
          </p:cNvPr>
          <p:cNvSpPr txBox="1"/>
          <p:nvPr/>
        </p:nvSpPr>
        <p:spPr>
          <a:xfrm>
            <a:off x="10829991" y="4932607"/>
            <a:ext cx="1362009" cy="738664"/>
          </a:xfrm>
          <a:prstGeom prst="rect">
            <a:avLst/>
          </a:prstGeom>
          <a:noFill/>
        </p:spPr>
        <p:txBody>
          <a:bodyPr wrap="square">
            <a:spAutoFit/>
          </a:bodyPr>
          <a:lstStyle>
            <a:defPPr>
              <a:defRPr lang="en-US"/>
            </a:defPPr>
            <a:lvl1pPr>
              <a:defRPr sz="700">
                <a:solidFill>
                  <a:schemeClr val="accent2">
                    <a:lumMod val="50000"/>
                  </a:schemeClr>
                </a:solidFill>
                <a:effectLst/>
                <a:latin typeface="Helvetica Neue" panose="02000503000000020004" pitchFamily="2" charset="0"/>
              </a:defRPr>
            </a:lvl1pPr>
          </a:lstStyle>
          <a:p>
            <a:r>
              <a:rPr lang="en-US" sz="600" dirty="0">
                <a:solidFill>
                  <a:schemeClr val="tx1"/>
                </a:solidFill>
                <a:effectLst/>
                <a:latin typeface="Helvetica Neue" panose="02000503000000020004" pitchFamily="2" charset="0"/>
              </a:rPr>
              <a:t>WHO Consolidated guidelines on HIV, viral hepatitis and STI prevention, diagnosis, treatment and care for key populations, 2022</a:t>
            </a:r>
          </a:p>
          <a:p>
            <a:r>
              <a:rPr lang="en-US" sz="600" u="sng" dirty="0"/>
              <a:t>publications-detail-redirect/9789240055315 </a:t>
            </a:r>
          </a:p>
        </p:txBody>
      </p:sp>
      <p:sp>
        <p:nvSpPr>
          <p:cNvPr id="9" name="TextBox 8">
            <a:extLst>
              <a:ext uri="{FF2B5EF4-FFF2-40B4-BE49-F238E27FC236}">
                <a16:creationId xmlns:a16="http://schemas.microsoft.com/office/drawing/2014/main" id="{177AB773-B059-6C01-541C-A769381C8055}"/>
              </a:ext>
            </a:extLst>
          </p:cNvPr>
          <p:cNvSpPr txBox="1"/>
          <p:nvPr/>
        </p:nvSpPr>
        <p:spPr>
          <a:xfrm>
            <a:off x="9361399" y="6313616"/>
            <a:ext cx="166566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a:defRPr sz="700">
                <a:solidFill>
                  <a:schemeClr val="accent2">
                    <a:lumMod val="50000"/>
                  </a:schemeClr>
                </a:solidFill>
              </a:defRPr>
            </a:lvl1pPr>
          </a:lstStyle>
          <a:p>
            <a:r>
              <a:rPr lang="en-US" sz="600" dirty="0">
                <a:solidFill>
                  <a:schemeClr val="tx1"/>
                </a:solidFill>
                <a:effectLst/>
                <a:latin typeface="Helvetica Neue" panose="02000503000000020004" pitchFamily="2" charset="0"/>
              </a:rPr>
              <a:t>Consolidated guidelines on person-</a:t>
            </a:r>
            <a:r>
              <a:rPr lang="en-US" sz="600" dirty="0" err="1">
                <a:solidFill>
                  <a:schemeClr val="tx1"/>
                </a:solidFill>
                <a:effectLst/>
                <a:latin typeface="Helvetica Neue" panose="02000503000000020004" pitchFamily="2" charset="0"/>
              </a:rPr>
              <a:t>centred</a:t>
            </a:r>
            <a:r>
              <a:rPr lang="en-US" sz="600" dirty="0">
                <a:solidFill>
                  <a:schemeClr val="tx1"/>
                </a:solidFill>
                <a:effectLst/>
                <a:latin typeface="Helvetica Neue" panose="02000503000000020004" pitchFamily="2" charset="0"/>
              </a:rPr>
              <a:t> HIV strategic information: strengthening routine data for impact, 2022</a:t>
            </a:r>
          </a:p>
          <a:p>
            <a:r>
              <a:rPr lang="en-US" sz="600" dirty="0">
                <a:hlinkClick r:id="rId6">
                  <a:extLst>
                    <a:ext uri="{A12FA001-AC4F-418D-AE19-62706E023703}">
                      <ahyp:hlinkClr xmlns:ahyp="http://schemas.microsoft.com/office/drawing/2018/hyperlinkcolor" val="tx"/>
                    </a:ext>
                  </a:extLst>
                </a:hlinkClick>
              </a:rPr>
              <a:t>https://www.who.int/publications/i/item/9789240052390</a:t>
            </a:r>
            <a:endParaRPr lang="en-US" sz="600" dirty="0"/>
          </a:p>
        </p:txBody>
      </p:sp>
      <p:pic>
        <p:nvPicPr>
          <p:cNvPr id="1026" name="Picture 2" descr="Consolidated HIV guidelines: service delivery">
            <a:extLst>
              <a:ext uri="{FF2B5EF4-FFF2-40B4-BE49-F238E27FC236}">
                <a16:creationId xmlns:a16="http://schemas.microsoft.com/office/drawing/2014/main" id="{F63E3FF6-0431-2C92-1651-B84724D300D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447" t="8491" r="25475" b="19821"/>
          <a:stretch/>
        </p:blipFill>
        <p:spPr bwMode="auto">
          <a:xfrm>
            <a:off x="9347864" y="1891518"/>
            <a:ext cx="1393895" cy="193285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A99EBE52-8B25-1872-5137-A1D964848474}"/>
              </a:ext>
            </a:extLst>
          </p:cNvPr>
          <p:cNvPicPr>
            <a:picLocks noChangeAspect="1"/>
          </p:cNvPicPr>
          <p:nvPr/>
        </p:nvPicPr>
        <p:blipFill>
          <a:blip r:embed="rId8"/>
          <a:srcRect r="54890"/>
          <a:stretch/>
        </p:blipFill>
        <p:spPr>
          <a:xfrm>
            <a:off x="11704663" y="5121460"/>
            <a:ext cx="487338" cy="1758511"/>
          </a:xfrm>
          <a:prstGeom prst="rect">
            <a:avLst/>
          </a:prstGeom>
        </p:spPr>
      </p:pic>
      <p:pic>
        <p:nvPicPr>
          <p:cNvPr id="11" name="Picture 10">
            <a:extLst>
              <a:ext uri="{FF2B5EF4-FFF2-40B4-BE49-F238E27FC236}">
                <a16:creationId xmlns:a16="http://schemas.microsoft.com/office/drawing/2014/main" id="{5A2C6B59-D3DD-AC9B-CE3B-CB5EEE03259B}"/>
              </a:ext>
            </a:extLst>
          </p:cNvPr>
          <p:cNvPicPr>
            <a:picLocks noChangeAspect="1"/>
          </p:cNvPicPr>
          <p:nvPr/>
        </p:nvPicPr>
        <p:blipFill>
          <a:blip r:embed="rId9"/>
          <a:srcRect l="47208"/>
          <a:stretch/>
        </p:blipFill>
        <p:spPr>
          <a:xfrm>
            <a:off x="0" y="0"/>
            <a:ext cx="554736" cy="1722984"/>
          </a:xfrm>
          <a:prstGeom prst="rect">
            <a:avLst/>
          </a:prstGeom>
        </p:spPr>
      </p:pic>
      <p:sp>
        <p:nvSpPr>
          <p:cNvPr id="12" name="Rectangle 11">
            <a:extLst>
              <a:ext uri="{FF2B5EF4-FFF2-40B4-BE49-F238E27FC236}">
                <a16:creationId xmlns:a16="http://schemas.microsoft.com/office/drawing/2014/main" id="{E2BB1990-5D82-E35D-6386-4B72C85128C1}"/>
              </a:ext>
            </a:extLst>
          </p:cNvPr>
          <p:cNvSpPr/>
          <p:nvPr/>
        </p:nvSpPr>
        <p:spPr>
          <a:xfrm>
            <a:off x="9542911" y="1317804"/>
            <a:ext cx="1003800" cy="461665"/>
          </a:xfrm>
          <a:prstGeom prst="rect">
            <a:avLst/>
          </a:prstGeom>
          <a:noFill/>
        </p:spPr>
        <p:txBody>
          <a:bodyPr wrap="none" lIns="91440" tIns="45720" rIns="91440" bIns="45720">
            <a:spAutoFit/>
          </a:bodyPr>
          <a:lstStyle/>
          <a:p>
            <a:pPr algn="ctr"/>
            <a:r>
              <a:rPr lang="en-US" sz="2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NEW</a:t>
            </a:r>
          </a:p>
        </p:txBody>
      </p:sp>
      <p:sp>
        <p:nvSpPr>
          <p:cNvPr id="14" name="TextBox 13">
            <a:extLst>
              <a:ext uri="{FF2B5EF4-FFF2-40B4-BE49-F238E27FC236}">
                <a16:creationId xmlns:a16="http://schemas.microsoft.com/office/drawing/2014/main" id="{E4987C0A-F45E-78EC-11B8-775E809C6BC2}"/>
              </a:ext>
            </a:extLst>
          </p:cNvPr>
          <p:cNvSpPr txBox="1"/>
          <p:nvPr/>
        </p:nvSpPr>
        <p:spPr>
          <a:xfrm>
            <a:off x="9317313" y="3869289"/>
            <a:ext cx="1540063" cy="369332"/>
          </a:xfrm>
          <a:prstGeom prst="rect">
            <a:avLst/>
          </a:prstGeom>
          <a:noFill/>
        </p:spPr>
        <p:txBody>
          <a:bodyPr wrap="square">
            <a:spAutoFit/>
          </a:bodyPr>
          <a:lstStyle>
            <a:defPPr>
              <a:defRPr lang="en-US"/>
            </a:defPPr>
            <a:lvl1pPr>
              <a:defRPr sz="500" u="sng">
                <a:solidFill>
                  <a:schemeClr val="accent2">
                    <a:lumMod val="50000"/>
                  </a:schemeClr>
                </a:solidFill>
                <a:effectLst/>
                <a:latin typeface="Helvetica Neue" panose="02000503000000020004" pitchFamily="2" charset="0"/>
              </a:defRPr>
            </a:lvl1pPr>
          </a:lstStyle>
          <a:p>
            <a:r>
              <a:rPr lang="en-US" sz="600" u="none" dirty="0">
                <a:solidFill>
                  <a:schemeClr val="tx1"/>
                </a:solidFill>
              </a:rPr>
              <a:t>Consolidated HIV guidelines: service delivery. Geneva: World Health Organization; 2026.</a:t>
            </a:r>
            <a:endParaRPr lang="es-ES_tradnl" sz="600" u="none"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9200"/>
    </mc:Choice>
    <mc:Fallback xmlns="">
      <p:transition spd="slow" advTm="592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sitting around a table&#10;&#10;AI-generated content may be incorrect.">
            <a:extLst>
              <a:ext uri="{FF2B5EF4-FFF2-40B4-BE49-F238E27FC236}">
                <a16:creationId xmlns:a16="http://schemas.microsoft.com/office/drawing/2014/main" id="{D02D19D3-6FD1-30FF-019C-785ED871E1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9822" y="4270599"/>
            <a:ext cx="3869113" cy="1706880"/>
          </a:xfrm>
          <a:prstGeom prst="rect">
            <a:avLst/>
          </a:prstGeom>
        </p:spPr>
      </p:pic>
      <p:graphicFrame>
        <p:nvGraphicFramePr>
          <p:cNvPr id="18" name="Table 17">
            <a:extLst>
              <a:ext uri="{FF2B5EF4-FFF2-40B4-BE49-F238E27FC236}">
                <a16:creationId xmlns:a16="http://schemas.microsoft.com/office/drawing/2014/main" id="{C2965878-9847-D2C8-9396-19D3075AEF50}"/>
              </a:ext>
            </a:extLst>
          </p:cNvPr>
          <p:cNvGraphicFramePr>
            <a:graphicFrameLocks noGrp="1"/>
          </p:cNvGraphicFramePr>
          <p:nvPr>
            <p:extLst>
              <p:ext uri="{D42A27DB-BD31-4B8C-83A1-F6EECF244321}">
                <p14:modId xmlns:p14="http://schemas.microsoft.com/office/powerpoint/2010/main" val="3269148576"/>
              </p:ext>
            </p:extLst>
          </p:nvPr>
        </p:nvGraphicFramePr>
        <p:xfrm>
          <a:off x="988907" y="3325719"/>
          <a:ext cx="2409217" cy="944880"/>
        </p:xfrm>
        <a:graphic>
          <a:graphicData uri="http://schemas.openxmlformats.org/drawingml/2006/table">
            <a:tbl>
              <a:tblPr firstRow="1" bandRow="1">
                <a:solidFill>
                  <a:srgbClr val="92B537"/>
                </a:solidFill>
                <a:tableStyleId>{93296810-A885-4BE3-A3E7-6D5BEEA58F35}</a:tableStyleId>
              </a:tblPr>
              <a:tblGrid>
                <a:gridCol w="2409217">
                  <a:extLst>
                    <a:ext uri="{9D8B030D-6E8A-4147-A177-3AD203B41FA5}">
                      <a16:colId xmlns:a16="http://schemas.microsoft.com/office/drawing/2014/main" val="2390888414"/>
                    </a:ext>
                  </a:extLst>
                </a:gridCol>
              </a:tblGrid>
              <a:tr h="0">
                <a:tc>
                  <a:txBody>
                    <a:bodyPr/>
                    <a:lstStyle/>
                    <a:p>
                      <a:r>
                        <a:rPr lang="en-US" sz="1000" dirty="0">
                          <a:latin typeface="Verdana" panose="020B0604030504040204" pitchFamily="34" charset="0"/>
                          <a:ea typeface="Verdana" panose="020B0604030504040204" pitchFamily="34" charset="0"/>
                        </a:rPr>
                        <a:t>Clients</a:t>
                      </a:r>
                    </a:p>
                  </a:txBody>
                  <a:tcPr/>
                </a:tc>
                <a:extLst>
                  <a:ext uri="{0D108BD9-81ED-4DB2-BD59-A6C34878D82A}">
                    <a16:rowId xmlns:a16="http://schemas.microsoft.com/office/drawing/2014/main" val="821977382"/>
                  </a:ext>
                </a:extLst>
              </a:tr>
              <a:tr h="329410">
                <a:tc>
                  <a:txBody>
                    <a:bodyPr/>
                    <a:lstStyle/>
                    <a:p>
                      <a:pPr marL="180975" indent="-180975">
                        <a:buFont typeface="Arial" panose="020B0604020202020204" pitchFamily="34" charset="0"/>
                        <a:buChar char="•"/>
                      </a:pPr>
                      <a:r>
                        <a:rPr lang="en-US" sz="1000" dirty="0">
                          <a:latin typeface="Verdana" panose="020B0604030504040204" pitchFamily="34" charset="0"/>
                          <a:ea typeface="Verdana" panose="020B0604030504040204" pitchFamily="34" charset="0"/>
                        </a:rPr>
                        <a:t>Engage as a partner in healthcare</a:t>
                      </a:r>
                    </a:p>
                    <a:p>
                      <a:pPr marL="180975" indent="-180975">
                        <a:buFont typeface="Arial" panose="020B0604020202020204" pitchFamily="34" charset="0"/>
                        <a:buChar char="•"/>
                      </a:pPr>
                      <a:r>
                        <a:rPr lang="en-US" sz="1000" dirty="0">
                          <a:latin typeface="Verdana" panose="020B0604030504040204" pitchFamily="34" charset="0"/>
                          <a:ea typeface="Verdana" panose="020B0604030504040204" pitchFamily="34" charset="0"/>
                        </a:rPr>
                        <a:t>Request and provide peer support</a:t>
                      </a:r>
                    </a:p>
                  </a:txBody>
                  <a:tcPr>
                    <a:solidFill>
                      <a:srgbClr val="E0EBBB"/>
                    </a:solidFill>
                  </a:tcPr>
                </a:tc>
                <a:extLst>
                  <a:ext uri="{0D108BD9-81ED-4DB2-BD59-A6C34878D82A}">
                    <a16:rowId xmlns:a16="http://schemas.microsoft.com/office/drawing/2014/main" val="1569985249"/>
                  </a:ext>
                </a:extLst>
              </a:tr>
            </a:tbl>
          </a:graphicData>
        </a:graphic>
      </p:graphicFrame>
      <p:sp>
        <p:nvSpPr>
          <p:cNvPr id="19" name="TextBox 18">
            <a:extLst>
              <a:ext uri="{FF2B5EF4-FFF2-40B4-BE49-F238E27FC236}">
                <a16:creationId xmlns:a16="http://schemas.microsoft.com/office/drawing/2014/main" id="{5DC22DC1-D8BF-CDF7-0CC5-DC473716BC6F}"/>
              </a:ext>
            </a:extLst>
          </p:cNvPr>
          <p:cNvSpPr txBox="1"/>
          <p:nvPr/>
        </p:nvSpPr>
        <p:spPr>
          <a:xfrm>
            <a:off x="2289943" y="123236"/>
            <a:ext cx="7716432" cy="120032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 roadmap to scale up person-</a:t>
            </a:r>
            <a:r>
              <a:rPr kumimoji="0" lang="en-US" sz="2400" b="1"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centred</a:t>
            </a:r>
            <a:r>
              <a:rPr kumimoji="0" lang="en-US" sz="2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care in the HIV response: recommendations from a global consensus-building process</a:t>
            </a:r>
            <a:endParaRPr kumimoji="0" lang="en-US" sz="24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graphicFrame>
        <p:nvGraphicFramePr>
          <p:cNvPr id="20" name="Table 19">
            <a:extLst>
              <a:ext uri="{FF2B5EF4-FFF2-40B4-BE49-F238E27FC236}">
                <a16:creationId xmlns:a16="http://schemas.microsoft.com/office/drawing/2014/main" id="{7C0DC0F9-73A1-5F42-8D7C-36B7A95C0517}"/>
              </a:ext>
            </a:extLst>
          </p:cNvPr>
          <p:cNvGraphicFramePr>
            <a:graphicFrameLocks noGrp="1"/>
          </p:cNvGraphicFramePr>
          <p:nvPr>
            <p:extLst>
              <p:ext uri="{D42A27DB-BD31-4B8C-83A1-F6EECF244321}">
                <p14:modId xmlns:p14="http://schemas.microsoft.com/office/powerpoint/2010/main" val="1087967264"/>
              </p:ext>
            </p:extLst>
          </p:nvPr>
        </p:nvGraphicFramePr>
        <p:xfrm>
          <a:off x="507402" y="4556996"/>
          <a:ext cx="2221736" cy="1097280"/>
        </p:xfrm>
        <a:graphic>
          <a:graphicData uri="http://schemas.openxmlformats.org/drawingml/2006/table">
            <a:tbl>
              <a:tblPr firstRow="1" bandRow="1">
                <a:tableStyleId>{21E4AEA4-8DFA-4A89-87EB-49C32662AFE0}</a:tableStyleId>
              </a:tblPr>
              <a:tblGrid>
                <a:gridCol w="2221736">
                  <a:extLst>
                    <a:ext uri="{9D8B030D-6E8A-4147-A177-3AD203B41FA5}">
                      <a16:colId xmlns:a16="http://schemas.microsoft.com/office/drawing/2014/main" val="2788501819"/>
                    </a:ext>
                  </a:extLst>
                </a:gridCol>
              </a:tblGrid>
              <a:tr h="0">
                <a:tc>
                  <a:txBody>
                    <a:bodyPr/>
                    <a:lstStyle/>
                    <a:p>
                      <a:r>
                        <a:rPr lang="en-US" sz="1000" dirty="0">
                          <a:solidFill>
                            <a:schemeClr val="tx1"/>
                          </a:solidFill>
                          <a:latin typeface="Verdana" panose="020B0604030504040204" pitchFamily="34" charset="0"/>
                          <a:ea typeface="Verdana" panose="020B0604030504040204" pitchFamily="34" charset="0"/>
                        </a:rPr>
                        <a:t>Community-based organizations</a:t>
                      </a:r>
                    </a:p>
                  </a:txBody>
                  <a:tcPr>
                    <a:solidFill>
                      <a:srgbClr val="FFA401"/>
                    </a:solidFill>
                  </a:tcPr>
                </a:tc>
                <a:extLst>
                  <a:ext uri="{0D108BD9-81ED-4DB2-BD59-A6C34878D82A}">
                    <a16:rowId xmlns:a16="http://schemas.microsoft.com/office/drawing/2014/main" val="61952273"/>
                  </a:ext>
                </a:extLst>
              </a:tr>
              <a:tr h="370840">
                <a:tc>
                  <a:txBody>
                    <a:bodyPr/>
                    <a:lstStyle/>
                    <a:p>
                      <a:pPr marL="171450" indent="-171450">
                        <a:buFont typeface="Arial" panose="020B0604020202020204" pitchFamily="34" charset="0"/>
                        <a:buChar char="•"/>
                      </a:pPr>
                      <a:r>
                        <a:rPr lang="en-US" sz="1000" dirty="0">
                          <a:solidFill>
                            <a:schemeClr val="tx1"/>
                          </a:solidFill>
                          <a:latin typeface="Verdana" panose="020B0604030504040204" pitchFamily="34" charset="0"/>
                          <a:ea typeface="Verdana" panose="020B0604030504040204" pitchFamily="34" charset="0"/>
                        </a:rPr>
                        <a:t>Prioritize engagement with clients and decision makers</a:t>
                      </a:r>
                    </a:p>
                    <a:p>
                      <a:pPr marL="171450" indent="-171450">
                        <a:buFont typeface="Arial" panose="020B0604020202020204" pitchFamily="34" charset="0"/>
                        <a:buChar char="•"/>
                      </a:pPr>
                      <a:r>
                        <a:rPr lang="en-US" sz="1000" dirty="0">
                          <a:solidFill>
                            <a:schemeClr val="tx1"/>
                          </a:solidFill>
                          <a:latin typeface="Verdana" panose="020B0604030504040204" pitchFamily="34" charset="0"/>
                          <a:ea typeface="Verdana" panose="020B0604030504040204" pitchFamily="34" charset="0"/>
                        </a:rPr>
                        <a:t>Share educational and advocacy resources widely</a:t>
                      </a:r>
                    </a:p>
                  </a:txBody>
                  <a:tcPr>
                    <a:solidFill>
                      <a:srgbClr val="FFEDC9"/>
                    </a:solidFill>
                  </a:tcPr>
                </a:tc>
                <a:extLst>
                  <a:ext uri="{0D108BD9-81ED-4DB2-BD59-A6C34878D82A}">
                    <a16:rowId xmlns:a16="http://schemas.microsoft.com/office/drawing/2014/main" val="117382875"/>
                  </a:ext>
                </a:extLst>
              </a:tr>
            </a:tbl>
          </a:graphicData>
        </a:graphic>
      </p:graphicFrame>
      <p:pic>
        <p:nvPicPr>
          <p:cNvPr id="5" name="Picture 4" descr="A person carrying a backpack&#10;&#10;AI-generated content may be incorrect.">
            <a:extLst>
              <a:ext uri="{FF2B5EF4-FFF2-40B4-BE49-F238E27FC236}">
                <a16:creationId xmlns:a16="http://schemas.microsoft.com/office/drawing/2014/main" id="{5365A6CF-C054-C7A1-E4B4-EB9D975BA9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12209" y="3666198"/>
            <a:ext cx="1351112" cy="1080000"/>
          </a:xfrm>
          <a:prstGeom prst="rect">
            <a:avLst/>
          </a:prstGeom>
        </p:spPr>
      </p:pic>
      <p:pic>
        <p:nvPicPr>
          <p:cNvPr id="7" name="Picture 6" descr="A person and person holding a sign&#10;&#10;AI-generated content may be incorrect.">
            <a:extLst>
              <a:ext uri="{FF2B5EF4-FFF2-40B4-BE49-F238E27FC236}">
                <a16:creationId xmlns:a16="http://schemas.microsoft.com/office/drawing/2014/main" id="{537D9F36-8AFC-919A-F75C-196187AA1D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2913" y="4821838"/>
            <a:ext cx="1324891" cy="1080000"/>
          </a:xfrm>
          <a:prstGeom prst="rect">
            <a:avLst/>
          </a:prstGeom>
        </p:spPr>
      </p:pic>
      <p:graphicFrame>
        <p:nvGraphicFramePr>
          <p:cNvPr id="21" name="Table 20">
            <a:extLst>
              <a:ext uri="{FF2B5EF4-FFF2-40B4-BE49-F238E27FC236}">
                <a16:creationId xmlns:a16="http://schemas.microsoft.com/office/drawing/2014/main" id="{3BCF90D8-65A2-CC90-D8BF-D9F40630B01F}"/>
              </a:ext>
            </a:extLst>
          </p:cNvPr>
          <p:cNvGraphicFramePr>
            <a:graphicFrameLocks noGrp="1"/>
          </p:cNvGraphicFramePr>
          <p:nvPr>
            <p:extLst>
              <p:ext uri="{D42A27DB-BD31-4B8C-83A1-F6EECF244321}">
                <p14:modId xmlns:p14="http://schemas.microsoft.com/office/powerpoint/2010/main" val="1969100195"/>
              </p:ext>
            </p:extLst>
          </p:nvPr>
        </p:nvGraphicFramePr>
        <p:xfrm>
          <a:off x="2439630" y="2001839"/>
          <a:ext cx="2286500" cy="944880"/>
        </p:xfrm>
        <a:graphic>
          <a:graphicData uri="http://schemas.openxmlformats.org/drawingml/2006/table">
            <a:tbl>
              <a:tblPr firstRow="1" bandRow="1">
                <a:tableStyleId>{5C22544A-7EE6-4342-B048-85BDC9FD1C3A}</a:tableStyleId>
              </a:tblPr>
              <a:tblGrid>
                <a:gridCol w="2286500">
                  <a:extLst>
                    <a:ext uri="{9D8B030D-6E8A-4147-A177-3AD203B41FA5}">
                      <a16:colId xmlns:a16="http://schemas.microsoft.com/office/drawing/2014/main" val="3333300754"/>
                    </a:ext>
                  </a:extLst>
                </a:gridCol>
              </a:tblGrid>
              <a:tr h="177936">
                <a:tc>
                  <a:txBody>
                    <a:bodyPr/>
                    <a:lstStyle/>
                    <a:p>
                      <a:r>
                        <a:rPr lang="en-US" sz="1000" dirty="0">
                          <a:latin typeface="Verdana" panose="020B0604030504040204" pitchFamily="34" charset="0"/>
                          <a:ea typeface="Verdana" panose="020B0604030504040204" pitchFamily="34" charset="0"/>
                        </a:rPr>
                        <a:t>Policy makers</a:t>
                      </a:r>
                    </a:p>
                  </a:txBody>
                  <a:tcPr>
                    <a:solidFill>
                      <a:srgbClr val="D52D37"/>
                    </a:solidFill>
                  </a:tcPr>
                </a:tc>
                <a:extLst>
                  <a:ext uri="{0D108BD9-81ED-4DB2-BD59-A6C34878D82A}">
                    <a16:rowId xmlns:a16="http://schemas.microsoft.com/office/drawing/2014/main" val="216677756"/>
                  </a:ext>
                </a:extLst>
              </a:tr>
              <a:tr h="370840">
                <a:tc>
                  <a:txBody>
                    <a:bodyPr/>
                    <a:lstStyle/>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Adopt and implement global normative guidance on PCC</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Establish national targets for </a:t>
                      </a:r>
                      <a:r>
                        <a:rPr lang="en-US" sz="1000" dirty="0" err="1">
                          <a:latin typeface="Verdana" panose="020B0604030504040204" pitchFamily="34" charset="0"/>
                          <a:ea typeface="Verdana" panose="020B0604030504040204" pitchFamily="34" charset="0"/>
                        </a:rPr>
                        <a:t>HrQoL</a:t>
                      </a:r>
                      <a:endParaRPr lang="en-US" sz="1000" dirty="0">
                        <a:latin typeface="Verdana" panose="020B0604030504040204" pitchFamily="34" charset="0"/>
                        <a:ea typeface="Verdana" panose="020B0604030504040204" pitchFamily="34" charset="0"/>
                      </a:endParaRPr>
                    </a:p>
                  </a:txBody>
                  <a:tcPr>
                    <a:solidFill>
                      <a:srgbClr val="FBE7E8"/>
                    </a:solidFill>
                  </a:tcPr>
                </a:tc>
                <a:extLst>
                  <a:ext uri="{0D108BD9-81ED-4DB2-BD59-A6C34878D82A}">
                    <a16:rowId xmlns:a16="http://schemas.microsoft.com/office/drawing/2014/main" val="2352127262"/>
                  </a:ext>
                </a:extLst>
              </a:tr>
            </a:tbl>
          </a:graphicData>
        </a:graphic>
      </p:graphicFrame>
      <p:pic>
        <p:nvPicPr>
          <p:cNvPr id="15" name="Picture 14" descr="A person writing in a book&#10;&#10;AI-generated content may be incorrect.">
            <a:extLst>
              <a:ext uri="{FF2B5EF4-FFF2-40B4-BE49-F238E27FC236}">
                <a16:creationId xmlns:a16="http://schemas.microsoft.com/office/drawing/2014/main" id="{9EF8D748-4D9A-3EF9-36DF-4914F1406E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0305" y="2651262"/>
            <a:ext cx="1157784" cy="1080000"/>
          </a:xfrm>
          <a:prstGeom prst="rect">
            <a:avLst/>
          </a:prstGeom>
        </p:spPr>
      </p:pic>
      <p:graphicFrame>
        <p:nvGraphicFramePr>
          <p:cNvPr id="22" name="Table 21">
            <a:extLst>
              <a:ext uri="{FF2B5EF4-FFF2-40B4-BE49-F238E27FC236}">
                <a16:creationId xmlns:a16="http://schemas.microsoft.com/office/drawing/2014/main" id="{F692536B-B2D0-4138-F67E-9FCB6061A05F}"/>
              </a:ext>
            </a:extLst>
          </p:cNvPr>
          <p:cNvGraphicFramePr>
            <a:graphicFrameLocks noGrp="1"/>
          </p:cNvGraphicFramePr>
          <p:nvPr>
            <p:extLst>
              <p:ext uri="{D42A27DB-BD31-4B8C-83A1-F6EECF244321}">
                <p14:modId xmlns:p14="http://schemas.microsoft.com/office/powerpoint/2010/main" val="3647732482"/>
              </p:ext>
            </p:extLst>
          </p:nvPr>
        </p:nvGraphicFramePr>
        <p:xfrm>
          <a:off x="5580941" y="1766593"/>
          <a:ext cx="2286499" cy="944880"/>
        </p:xfrm>
        <a:graphic>
          <a:graphicData uri="http://schemas.openxmlformats.org/drawingml/2006/table">
            <a:tbl>
              <a:tblPr firstRow="1" bandRow="1">
                <a:tableStyleId>{5C22544A-7EE6-4342-B048-85BDC9FD1C3A}</a:tableStyleId>
              </a:tblPr>
              <a:tblGrid>
                <a:gridCol w="2286499">
                  <a:extLst>
                    <a:ext uri="{9D8B030D-6E8A-4147-A177-3AD203B41FA5}">
                      <a16:colId xmlns:a16="http://schemas.microsoft.com/office/drawing/2014/main" val="366262706"/>
                    </a:ext>
                  </a:extLst>
                </a:gridCol>
              </a:tblGrid>
              <a:tr h="126804">
                <a:tc>
                  <a:txBody>
                    <a:bodyPr/>
                    <a:lstStyle/>
                    <a:p>
                      <a:r>
                        <a:rPr lang="en-US" sz="1000" dirty="0">
                          <a:solidFill>
                            <a:schemeClr val="tx1"/>
                          </a:solidFill>
                          <a:latin typeface="Verdana" panose="020B0604030504040204" pitchFamily="34" charset="0"/>
                          <a:ea typeface="Verdana" panose="020B0604030504040204" pitchFamily="34" charset="0"/>
                        </a:rPr>
                        <a:t>Healthcare workers</a:t>
                      </a:r>
                    </a:p>
                  </a:txBody>
                  <a:tcPr>
                    <a:solidFill>
                      <a:srgbClr val="A5A4D2"/>
                    </a:solidFill>
                  </a:tcPr>
                </a:tc>
                <a:extLst>
                  <a:ext uri="{0D108BD9-81ED-4DB2-BD59-A6C34878D82A}">
                    <a16:rowId xmlns:a16="http://schemas.microsoft.com/office/drawing/2014/main" val="2464612603"/>
                  </a:ext>
                </a:extLst>
              </a:tr>
              <a:tr h="370840">
                <a:tc>
                  <a:txBody>
                    <a:bodyPr/>
                    <a:lstStyle/>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Ask questions, listen to your clients and strengthen communication skills</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Collaborate across disciplines</a:t>
                      </a:r>
                    </a:p>
                  </a:txBody>
                  <a:tcPr>
                    <a:solidFill>
                      <a:srgbClr val="EDEBF5"/>
                    </a:solidFill>
                  </a:tcPr>
                </a:tc>
                <a:extLst>
                  <a:ext uri="{0D108BD9-81ED-4DB2-BD59-A6C34878D82A}">
                    <a16:rowId xmlns:a16="http://schemas.microsoft.com/office/drawing/2014/main" val="1506128436"/>
                  </a:ext>
                </a:extLst>
              </a:tr>
            </a:tbl>
          </a:graphicData>
        </a:graphic>
      </p:graphicFrame>
      <p:graphicFrame>
        <p:nvGraphicFramePr>
          <p:cNvPr id="23" name="Table 22">
            <a:extLst>
              <a:ext uri="{FF2B5EF4-FFF2-40B4-BE49-F238E27FC236}">
                <a16:creationId xmlns:a16="http://schemas.microsoft.com/office/drawing/2014/main" id="{A024D2DD-F4FC-5EBE-5DAB-7363D2EAC515}"/>
              </a:ext>
            </a:extLst>
          </p:cNvPr>
          <p:cNvGraphicFramePr>
            <a:graphicFrameLocks noGrp="1"/>
          </p:cNvGraphicFramePr>
          <p:nvPr>
            <p:extLst>
              <p:ext uri="{D42A27DB-BD31-4B8C-83A1-F6EECF244321}">
                <p14:modId xmlns:p14="http://schemas.microsoft.com/office/powerpoint/2010/main" val="2745477969"/>
              </p:ext>
            </p:extLst>
          </p:nvPr>
        </p:nvGraphicFramePr>
        <p:xfrm>
          <a:off x="8273760" y="2264118"/>
          <a:ext cx="3629777" cy="1402080"/>
        </p:xfrm>
        <a:graphic>
          <a:graphicData uri="http://schemas.openxmlformats.org/drawingml/2006/table">
            <a:tbl>
              <a:tblPr firstRow="1" bandRow="1">
                <a:tableStyleId>{5C22544A-7EE6-4342-B048-85BDC9FD1C3A}</a:tableStyleId>
              </a:tblPr>
              <a:tblGrid>
                <a:gridCol w="3629777">
                  <a:extLst>
                    <a:ext uri="{9D8B030D-6E8A-4147-A177-3AD203B41FA5}">
                      <a16:colId xmlns:a16="http://schemas.microsoft.com/office/drawing/2014/main" val="1040008486"/>
                    </a:ext>
                  </a:extLst>
                </a:gridCol>
              </a:tblGrid>
              <a:tr h="0">
                <a:tc>
                  <a:txBody>
                    <a:bodyPr/>
                    <a:lstStyle/>
                    <a:p>
                      <a:r>
                        <a:rPr lang="en-US" sz="1000" dirty="0">
                          <a:solidFill>
                            <a:schemeClr val="tx1"/>
                          </a:solidFill>
                          <a:latin typeface="Verdana" panose="020B0604030504040204" pitchFamily="34" charset="0"/>
                          <a:ea typeface="Verdana" panose="020B0604030504040204" pitchFamily="34" charset="0"/>
                        </a:rPr>
                        <a:t>Healthcare system administrators</a:t>
                      </a:r>
                    </a:p>
                  </a:txBody>
                  <a:tcPr>
                    <a:solidFill>
                      <a:srgbClr val="4CBFB4"/>
                    </a:solidFill>
                  </a:tcPr>
                </a:tc>
                <a:extLst>
                  <a:ext uri="{0D108BD9-81ED-4DB2-BD59-A6C34878D82A}">
                    <a16:rowId xmlns:a16="http://schemas.microsoft.com/office/drawing/2014/main" val="3321339053"/>
                  </a:ext>
                </a:extLst>
              </a:tr>
              <a:tr h="370840">
                <a:tc>
                  <a:txBody>
                    <a:bodyPr/>
                    <a:lstStyle/>
                    <a:p>
                      <a:r>
                        <a:rPr lang="en-US" sz="1000" i="1" dirty="0">
                          <a:latin typeface="Verdana" panose="020B0604030504040204" pitchFamily="34" charset="0"/>
                          <a:ea typeface="Verdana" panose="020B0604030504040204" pitchFamily="34" charset="0"/>
                        </a:rPr>
                        <a:t>Fostering systemic shifts</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Integrate HIV services into PHC</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Support community-based services</a:t>
                      </a:r>
                    </a:p>
                    <a:p>
                      <a:pPr marL="0" indent="0">
                        <a:buFont typeface="Arial" panose="020B0604020202020204" pitchFamily="34" charset="0"/>
                        <a:buNone/>
                      </a:pPr>
                      <a:endParaRPr lang="en-US" sz="1000" dirty="0">
                        <a:latin typeface="Verdana" panose="020B0604030504040204" pitchFamily="34" charset="0"/>
                        <a:ea typeface="Verdana" panose="020B0604030504040204" pitchFamily="34" charset="0"/>
                      </a:endParaRPr>
                    </a:p>
                    <a:p>
                      <a:pPr marL="0" indent="0">
                        <a:buFont typeface="Arial" panose="020B0604020202020204" pitchFamily="34" charset="0"/>
                        <a:buNone/>
                      </a:pPr>
                      <a:r>
                        <a:rPr lang="en-US" sz="1000" i="1" dirty="0">
                          <a:latin typeface="Verdana" panose="020B0604030504040204" pitchFamily="34" charset="0"/>
                          <a:ea typeface="Verdana" panose="020B0604030504040204" pitchFamily="34" charset="0"/>
                        </a:rPr>
                        <a:t>Supporting the healthcare workforce</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Provide training and support to HCWs</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Remuneration of community and lay providers</a:t>
                      </a:r>
                    </a:p>
                  </a:txBody>
                  <a:tcPr>
                    <a:solidFill>
                      <a:srgbClr val="DEF3F1"/>
                    </a:solidFill>
                  </a:tcPr>
                </a:tc>
                <a:extLst>
                  <a:ext uri="{0D108BD9-81ED-4DB2-BD59-A6C34878D82A}">
                    <a16:rowId xmlns:a16="http://schemas.microsoft.com/office/drawing/2014/main" val="1256171401"/>
                  </a:ext>
                </a:extLst>
              </a:tr>
            </a:tbl>
          </a:graphicData>
        </a:graphic>
      </p:graphicFrame>
      <p:pic>
        <p:nvPicPr>
          <p:cNvPr id="13" name="Picture 12" descr="A person in a scrubs holding a clipboard&#10;&#10;AI-generated content may be incorrect.">
            <a:extLst>
              <a:ext uri="{FF2B5EF4-FFF2-40B4-BE49-F238E27FC236}">
                <a16:creationId xmlns:a16="http://schemas.microsoft.com/office/drawing/2014/main" id="{CE22AEE7-23D4-2BCE-6BBD-0449DA2F53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84266" y="2664766"/>
            <a:ext cx="1319028" cy="1080000"/>
          </a:xfrm>
          <a:prstGeom prst="rect">
            <a:avLst/>
          </a:prstGeom>
        </p:spPr>
      </p:pic>
      <p:pic>
        <p:nvPicPr>
          <p:cNvPr id="11" name="Picture 10" descr="A person and person sitting at a table&#10;&#10;AI-generated content may be incorrect.">
            <a:extLst>
              <a:ext uri="{FF2B5EF4-FFF2-40B4-BE49-F238E27FC236}">
                <a16:creationId xmlns:a16="http://schemas.microsoft.com/office/drawing/2014/main" id="{36850764-1EF7-2533-8C3E-71C5473E9A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37264" y="3537667"/>
            <a:ext cx="1390084" cy="1080000"/>
          </a:xfrm>
          <a:prstGeom prst="rect">
            <a:avLst/>
          </a:prstGeom>
        </p:spPr>
      </p:pic>
      <p:graphicFrame>
        <p:nvGraphicFramePr>
          <p:cNvPr id="24" name="Table 23">
            <a:extLst>
              <a:ext uri="{FF2B5EF4-FFF2-40B4-BE49-F238E27FC236}">
                <a16:creationId xmlns:a16="http://schemas.microsoft.com/office/drawing/2014/main" id="{E7FB2ADF-4728-CBC8-E563-BFFA6934F466}"/>
              </a:ext>
            </a:extLst>
          </p:cNvPr>
          <p:cNvGraphicFramePr>
            <a:graphicFrameLocks noGrp="1"/>
          </p:cNvGraphicFramePr>
          <p:nvPr>
            <p:extLst>
              <p:ext uri="{D42A27DB-BD31-4B8C-83A1-F6EECF244321}">
                <p14:modId xmlns:p14="http://schemas.microsoft.com/office/powerpoint/2010/main" val="3791891714"/>
              </p:ext>
            </p:extLst>
          </p:nvPr>
        </p:nvGraphicFramePr>
        <p:xfrm>
          <a:off x="9339019" y="4207181"/>
          <a:ext cx="2442674" cy="944880"/>
        </p:xfrm>
        <a:graphic>
          <a:graphicData uri="http://schemas.openxmlformats.org/drawingml/2006/table">
            <a:tbl>
              <a:tblPr firstRow="1" bandRow="1">
                <a:tableStyleId>{5C22544A-7EE6-4342-B048-85BDC9FD1C3A}</a:tableStyleId>
              </a:tblPr>
              <a:tblGrid>
                <a:gridCol w="2442674">
                  <a:extLst>
                    <a:ext uri="{9D8B030D-6E8A-4147-A177-3AD203B41FA5}">
                      <a16:colId xmlns:a16="http://schemas.microsoft.com/office/drawing/2014/main" val="688539962"/>
                    </a:ext>
                  </a:extLst>
                </a:gridCol>
              </a:tblGrid>
              <a:tr h="0">
                <a:tc>
                  <a:txBody>
                    <a:bodyPr/>
                    <a:lstStyle/>
                    <a:p>
                      <a:r>
                        <a:rPr lang="en-US" sz="1000" dirty="0">
                          <a:latin typeface="Verdana" panose="020B0604030504040204" pitchFamily="34" charset="0"/>
                          <a:ea typeface="Verdana" panose="020B0604030504040204" pitchFamily="34" charset="0"/>
                        </a:rPr>
                        <a:t>Researchers</a:t>
                      </a:r>
                    </a:p>
                  </a:txBody>
                  <a:tcPr>
                    <a:solidFill>
                      <a:srgbClr val="8A398C"/>
                    </a:solidFill>
                  </a:tcPr>
                </a:tc>
                <a:extLst>
                  <a:ext uri="{0D108BD9-81ED-4DB2-BD59-A6C34878D82A}">
                    <a16:rowId xmlns:a16="http://schemas.microsoft.com/office/drawing/2014/main" val="2382829842"/>
                  </a:ext>
                </a:extLst>
              </a:tr>
              <a:tr h="370840">
                <a:tc>
                  <a:txBody>
                    <a:bodyPr/>
                    <a:lstStyle/>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Prioritize community-academic partnerships</a:t>
                      </a:r>
                    </a:p>
                    <a:p>
                      <a:pPr marL="171450" indent="-171450">
                        <a:buFont typeface="Arial" panose="020B0604020202020204" pitchFamily="34" charset="0"/>
                        <a:buChar char="•"/>
                      </a:pPr>
                      <a:r>
                        <a:rPr lang="en-US" sz="1000" dirty="0">
                          <a:latin typeface="Verdana" panose="020B0604030504040204" pitchFamily="34" charset="0"/>
                          <a:ea typeface="Verdana" panose="020B0604030504040204" pitchFamily="34" charset="0"/>
                        </a:rPr>
                        <a:t>Advance research on client-reported outcomes</a:t>
                      </a:r>
                    </a:p>
                  </a:txBody>
                  <a:tcPr>
                    <a:solidFill>
                      <a:srgbClr val="E9D7EA"/>
                    </a:solidFill>
                  </a:tcPr>
                </a:tc>
                <a:extLst>
                  <a:ext uri="{0D108BD9-81ED-4DB2-BD59-A6C34878D82A}">
                    <a16:rowId xmlns:a16="http://schemas.microsoft.com/office/drawing/2014/main" val="2094928351"/>
                  </a:ext>
                </a:extLst>
              </a:tr>
            </a:tbl>
          </a:graphicData>
        </a:graphic>
      </p:graphicFrame>
      <p:pic>
        <p:nvPicPr>
          <p:cNvPr id="17" name="Picture 16" descr="A person in a purple suit&#10;&#10;AI-generated content may be incorrect.">
            <a:extLst>
              <a:ext uri="{FF2B5EF4-FFF2-40B4-BE49-F238E27FC236}">
                <a16:creationId xmlns:a16="http://schemas.microsoft.com/office/drawing/2014/main" id="{82E0B764-AC88-4B2B-31FF-4A808E6E98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86891" y="4714945"/>
            <a:ext cx="1421870" cy="1080000"/>
          </a:xfrm>
          <a:prstGeom prst="rect">
            <a:avLst/>
          </a:prstGeom>
        </p:spPr>
      </p:pic>
      <p:pic>
        <p:nvPicPr>
          <p:cNvPr id="3" name="Picture 2">
            <a:hlinkClick r:id="rId10"/>
            <a:extLst>
              <a:ext uri="{FF2B5EF4-FFF2-40B4-BE49-F238E27FC236}">
                <a16:creationId xmlns:a16="http://schemas.microsoft.com/office/drawing/2014/main" id="{B8ADCB63-25A4-0D2F-1476-1EF5950996B9}"/>
              </a:ext>
            </a:extLst>
          </p:cNvPr>
          <p:cNvPicPr>
            <a:picLocks noChangeAspect="1"/>
          </p:cNvPicPr>
          <p:nvPr/>
        </p:nvPicPr>
        <p:blipFill>
          <a:blip r:embed="rId11"/>
          <a:stretch>
            <a:fillRect/>
          </a:stretch>
        </p:blipFill>
        <p:spPr>
          <a:xfrm>
            <a:off x="10342501" y="168819"/>
            <a:ext cx="1132234" cy="1132234"/>
          </a:xfrm>
          <a:prstGeom prst="rect">
            <a:avLst/>
          </a:prstGeom>
        </p:spPr>
      </p:pic>
      <p:pic>
        <p:nvPicPr>
          <p:cNvPr id="6" name="Picture 5">
            <a:extLst>
              <a:ext uri="{FF2B5EF4-FFF2-40B4-BE49-F238E27FC236}">
                <a16:creationId xmlns:a16="http://schemas.microsoft.com/office/drawing/2014/main" id="{08E5F9EE-D933-84D0-13FB-5FD1F0F96D4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6821" y="231203"/>
            <a:ext cx="1828804" cy="1069850"/>
          </a:xfrm>
          <a:prstGeom prst="rect">
            <a:avLst/>
          </a:prstGeom>
        </p:spPr>
      </p:pic>
      <p:sp>
        <p:nvSpPr>
          <p:cNvPr id="10" name="TextBox 9">
            <a:extLst>
              <a:ext uri="{FF2B5EF4-FFF2-40B4-BE49-F238E27FC236}">
                <a16:creationId xmlns:a16="http://schemas.microsoft.com/office/drawing/2014/main" id="{58118393-F57F-AC49-35C9-9AE37BF2BD14}"/>
              </a:ext>
            </a:extLst>
          </p:cNvPr>
          <p:cNvSpPr txBox="1"/>
          <p:nvPr/>
        </p:nvSpPr>
        <p:spPr>
          <a:xfrm>
            <a:off x="514625" y="6471557"/>
            <a:ext cx="11267068"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Source: Golob L, Williams EL, Bras M, Clifton B, Ford N, Geng EH, Green KE, </a:t>
            </a:r>
            <a:r>
              <a:rPr kumimoji="0" lang="en-US"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Janamnuaysook</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R, Katz IT, </a:t>
            </a:r>
            <a:r>
              <a:rPr kumimoji="0" lang="en-US"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Mworeko</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L, </a:t>
            </a:r>
            <a:r>
              <a:rPr kumimoji="0" lang="en-US"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Olete</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RA, Pinto C, </a:t>
            </a:r>
            <a:r>
              <a:rPr kumimoji="0" lang="en-US"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Rajasuriar</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R, Sikombe K, Tan DHS, </a:t>
            </a:r>
            <a:r>
              <a:rPr kumimoji="0" lang="en-US"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Grinsztejn</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B. A roadmap to scale up person-</a:t>
            </a:r>
            <a:r>
              <a:rPr kumimoji="0" lang="en-US" sz="800" b="0" i="0" u="none" strike="noStrike" kern="1200" cap="none" spc="0" normalizeH="0" baseline="0" noProof="0" dirty="0" err="1">
                <a:ln>
                  <a:noFill/>
                </a:ln>
                <a:solidFill>
                  <a:prstClr val="black"/>
                </a:solidFill>
                <a:effectLst/>
                <a:uLnTx/>
                <a:uFillTx/>
                <a:latin typeface="Verdana" panose="020B0604030504040204" pitchFamily="34" charset="0"/>
                <a:ea typeface="Verdana" panose="020B0604030504040204" pitchFamily="34" charset="0"/>
                <a:cs typeface="+mn-cs"/>
              </a:rPr>
              <a:t>centred</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care in the HIV response: recommendations from a global consensus-building process. </a:t>
            </a:r>
            <a:r>
              <a:rPr kumimoji="0" lang="en-US" sz="8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 Int AIDS Soc., </a:t>
            </a:r>
            <a:r>
              <a:rPr kumimoji="0" lang="en-US" sz="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28: e70071. </a:t>
            </a:r>
            <a:r>
              <a:rPr kumimoji="0" lang="en-US" sz="800" b="0" i="0" u="none" strike="noStrike" kern="1200" cap="none" spc="0" normalizeH="0" baseline="0" noProof="0" dirty="0">
                <a:ln>
                  <a:noFill/>
                </a:ln>
                <a:solidFill>
                  <a:srgbClr val="E0001B"/>
                </a:solidFill>
                <a:effectLst/>
                <a:uLnTx/>
                <a:uFillTx/>
                <a:latin typeface="Verdana" panose="020B0604030504040204" pitchFamily="34" charset="0"/>
                <a:ea typeface="Verdana" panose="020B0604030504040204" pitchFamily="34" charset="0"/>
                <a:cs typeface="+mn-cs"/>
                <a:hlinkClick r:id="rId13">
                  <a:extLst>
                    <a:ext uri="{A12FA001-AC4F-418D-AE19-62706E023703}">
                      <ahyp:hlinkClr xmlns:ahyp="http://schemas.microsoft.com/office/drawing/2018/hyperlinkcolor" val="tx"/>
                    </a:ext>
                  </a:extLst>
                </a:hlinkClick>
              </a:rPr>
              <a:t>https://doi.org/10.1002/jia2.70071</a:t>
            </a:r>
            <a:r>
              <a:rPr kumimoji="0" lang="en-US" sz="800" b="0" i="0" u="none" strike="noStrike" kern="1200" cap="none" spc="0" normalizeH="0" baseline="0" noProof="0" dirty="0">
                <a:ln>
                  <a:noFill/>
                </a:ln>
                <a:solidFill>
                  <a:srgbClr val="E0001B"/>
                </a:solidFill>
                <a:effectLst/>
                <a:uLnTx/>
                <a:uFillTx/>
                <a:latin typeface="Verdana" panose="020B0604030504040204" pitchFamily="34" charset="0"/>
                <a:ea typeface="Verdana" panose="020B0604030504040204" pitchFamily="34" charset="0"/>
                <a:cs typeface="+mn-cs"/>
              </a:rPr>
              <a:t> </a:t>
            </a:r>
          </a:p>
        </p:txBody>
      </p:sp>
      <p:pic>
        <p:nvPicPr>
          <p:cNvPr id="2" name="Picture 1">
            <a:extLst>
              <a:ext uri="{FF2B5EF4-FFF2-40B4-BE49-F238E27FC236}">
                <a16:creationId xmlns:a16="http://schemas.microsoft.com/office/drawing/2014/main" id="{878A3BDB-3685-F0C0-0AF3-3826734F81D7}"/>
              </a:ext>
            </a:extLst>
          </p:cNvPr>
          <p:cNvPicPr>
            <a:picLocks noChangeAspect="1"/>
          </p:cNvPicPr>
          <p:nvPr/>
        </p:nvPicPr>
        <p:blipFill>
          <a:blip r:embed="rId14"/>
          <a:srcRect r="54890"/>
          <a:stretch/>
        </p:blipFill>
        <p:spPr>
          <a:xfrm>
            <a:off x="11704663" y="5121460"/>
            <a:ext cx="487338" cy="1758511"/>
          </a:xfrm>
          <a:prstGeom prst="rect">
            <a:avLst/>
          </a:prstGeom>
        </p:spPr>
      </p:pic>
      <p:pic>
        <p:nvPicPr>
          <p:cNvPr id="4" name="Picture 3">
            <a:extLst>
              <a:ext uri="{FF2B5EF4-FFF2-40B4-BE49-F238E27FC236}">
                <a16:creationId xmlns:a16="http://schemas.microsoft.com/office/drawing/2014/main" id="{9BDA4B35-524E-C34D-AABB-49E767621B23}"/>
              </a:ext>
            </a:extLst>
          </p:cNvPr>
          <p:cNvPicPr>
            <a:picLocks noChangeAspect="1"/>
          </p:cNvPicPr>
          <p:nvPr/>
        </p:nvPicPr>
        <p:blipFill>
          <a:blip r:embed="rId15"/>
          <a:srcRect l="47208"/>
          <a:stretch/>
        </p:blipFill>
        <p:spPr>
          <a:xfrm>
            <a:off x="0" y="0"/>
            <a:ext cx="554736" cy="1722984"/>
          </a:xfrm>
          <a:prstGeom prst="rect">
            <a:avLst/>
          </a:prstGeom>
        </p:spPr>
      </p:pic>
    </p:spTree>
    <p:extLst>
      <p:ext uri="{BB962C8B-B14F-4D97-AF65-F5344CB8AC3E}">
        <p14:creationId xmlns:p14="http://schemas.microsoft.com/office/powerpoint/2010/main" val="327506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7584C14-859E-6586-96CD-653DF1E43657}"/>
              </a:ext>
            </a:extLst>
          </p:cNvPr>
          <p:cNvGrpSpPr/>
          <p:nvPr/>
        </p:nvGrpSpPr>
        <p:grpSpPr>
          <a:xfrm>
            <a:off x="549797" y="2187378"/>
            <a:ext cx="11083636" cy="3933997"/>
            <a:chOff x="0" y="1818412"/>
            <a:chExt cx="12192000" cy="4327397"/>
          </a:xfrm>
        </p:grpSpPr>
        <p:sp>
          <p:nvSpPr>
            <p:cNvPr id="2" name="Freeform 13">
              <a:extLst>
                <a:ext uri="{FF2B5EF4-FFF2-40B4-BE49-F238E27FC236}">
                  <a16:creationId xmlns:a16="http://schemas.microsoft.com/office/drawing/2014/main" id="{A7FD9501-0F0F-6428-386F-5F8898999733}"/>
                </a:ext>
              </a:extLst>
            </p:cNvPr>
            <p:cNvSpPr/>
            <p:nvPr/>
          </p:nvSpPr>
          <p:spPr>
            <a:xfrm>
              <a:off x="0" y="1818412"/>
              <a:ext cx="12192000" cy="4327397"/>
            </a:xfrm>
            <a:custGeom>
              <a:avLst/>
              <a:gdLst/>
              <a:ahLst/>
              <a:cxnLst/>
              <a:rect l="l" t="t" r="r" b="b"/>
              <a:pathLst>
                <a:path w="18058530" h="6577613">
                  <a:moveTo>
                    <a:pt x="0" y="0"/>
                  </a:moveTo>
                  <a:lnTo>
                    <a:pt x="18058530" y="0"/>
                  </a:lnTo>
                  <a:lnTo>
                    <a:pt x="18058530" y="6577613"/>
                  </a:lnTo>
                  <a:lnTo>
                    <a:pt x="0" y="6577613"/>
                  </a:lnTo>
                  <a:lnTo>
                    <a:pt x="0" y="0"/>
                  </a:lnTo>
                  <a:close/>
                </a:path>
              </a:pathLst>
            </a:custGeom>
            <a:blipFill>
              <a:blip r:embed="rId3"/>
              <a:stretch>
                <a:fillRect t="-27676" r="-1250" b="-27474"/>
              </a:stretch>
            </a:blipFill>
          </p:spPr>
          <p:txBody>
            <a:bodyPr/>
            <a:lstStyle/>
            <a:p>
              <a:endParaRPr lang="es-ES_tradnl"/>
            </a:p>
          </p:txBody>
        </p:sp>
        <p:sp>
          <p:nvSpPr>
            <p:cNvPr id="4" name="TextBox 4"/>
            <p:cNvSpPr txBox="1"/>
            <p:nvPr/>
          </p:nvSpPr>
          <p:spPr>
            <a:xfrm>
              <a:off x="9543485" y="3843610"/>
              <a:ext cx="1700534" cy="304699"/>
            </a:xfrm>
            <a:prstGeom prst="rect">
              <a:avLst/>
            </a:prstGeom>
          </p:spPr>
          <p:txBody>
            <a:bodyPr wrap="square" lIns="0" tIns="0" rIns="0" bIns="0" rtlCol="0" anchor="t">
              <a:spAutoFit/>
            </a:bodyPr>
            <a:lstStyle/>
            <a:p>
              <a:pPr algn="ctr"/>
              <a:r>
                <a:rPr lang="en-US" b="1">
                  <a:solidFill>
                    <a:srgbClr val="ECEEF1"/>
                  </a:solidFill>
                  <a:latin typeface="Barlow Condensed Bold"/>
                  <a:ea typeface="Barlow Condensed Bold"/>
                  <a:cs typeface="Barlow Condensed Bold"/>
                  <a:sym typeface="Barlow Condensed Bold"/>
                </a:rPr>
                <a:t>Disengagement</a:t>
              </a:r>
            </a:p>
          </p:txBody>
        </p:sp>
        <p:sp>
          <p:nvSpPr>
            <p:cNvPr id="5" name="TextBox 5"/>
            <p:cNvSpPr txBox="1"/>
            <p:nvPr/>
          </p:nvSpPr>
          <p:spPr>
            <a:xfrm>
              <a:off x="6837991" y="3859952"/>
              <a:ext cx="1449965" cy="276999"/>
            </a:xfrm>
            <a:prstGeom prst="rect">
              <a:avLst/>
            </a:prstGeom>
          </p:spPr>
          <p:txBody>
            <a:bodyPr wrap="square" lIns="0" tIns="0" rIns="0" bIns="0" rtlCol="0" anchor="t">
              <a:spAutoFit/>
            </a:bodyPr>
            <a:lstStyle/>
            <a:p>
              <a:pPr algn="ctr"/>
              <a:r>
                <a:rPr lang="en-US" b="1" dirty="0">
                  <a:solidFill>
                    <a:srgbClr val="ECEEF1"/>
                  </a:solidFill>
                  <a:latin typeface="Barlow Condensed Bold"/>
                  <a:ea typeface="Barlow Condensed Bold"/>
                  <a:cs typeface="Barlow Condensed Bold"/>
                  <a:sym typeface="Barlow Condensed Bold"/>
                </a:rPr>
                <a:t>Engagement</a:t>
              </a:r>
            </a:p>
          </p:txBody>
        </p:sp>
        <p:sp>
          <p:nvSpPr>
            <p:cNvPr id="6" name="TextBox 6"/>
            <p:cNvSpPr txBox="1"/>
            <p:nvPr/>
          </p:nvSpPr>
          <p:spPr>
            <a:xfrm>
              <a:off x="4044642" y="3705110"/>
              <a:ext cx="1319016" cy="406265"/>
            </a:xfrm>
            <a:prstGeom prst="rect">
              <a:avLst/>
            </a:prstGeom>
          </p:spPr>
          <p:txBody>
            <a:bodyPr wrap="square" lIns="0" tIns="0" rIns="0" bIns="0" rtlCol="0" anchor="t">
              <a:spAutoFit/>
            </a:bodyPr>
            <a:lstStyle/>
            <a:p>
              <a:pPr algn="ctr"/>
              <a:r>
                <a:rPr lang="en-US" sz="1200" b="1" dirty="0">
                  <a:solidFill>
                    <a:srgbClr val="ECEEF1"/>
                  </a:solidFill>
                  <a:latin typeface="+mj-lt"/>
                  <a:ea typeface="Barlow Condensed Bold"/>
                  <a:cs typeface="Barlow Condensed Bold"/>
                  <a:sym typeface="Barlow Condensed Bold"/>
                </a:rPr>
                <a:t>Viral</a:t>
              </a:r>
            </a:p>
            <a:p>
              <a:pPr algn="ctr"/>
              <a:r>
                <a:rPr lang="en-US" sz="1200" b="1" dirty="0">
                  <a:solidFill>
                    <a:srgbClr val="ECEEF1"/>
                  </a:solidFill>
                  <a:latin typeface="+mj-lt"/>
                  <a:ea typeface="Barlow Condensed Bold"/>
                  <a:cs typeface="Barlow Condensed Bold"/>
                  <a:sym typeface="Barlow Condensed Bold"/>
                </a:rPr>
                <a:t>Suppression</a:t>
              </a:r>
            </a:p>
          </p:txBody>
        </p:sp>
        <p:sp>
          <p:nvSpPr>
            <p:cNvPr id="7" name="TextBox 7"/>
            <p:cNvSpPr txBox="1"/>
            <p:nvPr/>
          </p:nvSpPr>
          <p:spPr>
            <a:xfrm>
              <a:off x="1959547" y="3767450"/>
              <a:ext cx="1130430" cy="406265"/>
            </a:xfrm>
            <a:prstGeom prst="rect">
              <a:avLst/>
            </a:prstGeom>
          </p:spPr>
          <p:txBody>
            <a:bodyPr wrap="square" lIns="0" tIns="0" rIns="0" bIns="0" rtlCol="0" anchor="t">
              <a:spAutoFit/>
            </a:bodyPr>
            <a:lstStyle/>
            <a:p>
              <a:pPr algn="ctr"/>
              <a:r>
                <a:rPr lang="en-US" sz="1200" b="1" dirty="0">
                  <a:solidFill>
                    <a:srgbClr val="ECEEF1"/>
                  </a:solidFill>
                  <a:latin typeface="+mj-lt"/>
                  <a:ea typeface="Barlow Condensed Bold"/>
                  <a:cs typeface="Barlow Condensed Bold"/>
                  <a:sym typeface="Barlow Condensed Bold"/>
                </a:rPr>
                <a:t>ART</a:t>
              </a:r>
            </a:p>
            <a:p>
              <a:pPr algn="ctr"/>
              <a:r>
                <a:rPr lang="en-US" sz="1200" b="1" dirty="0">
                  <a:solidFill>
                    <a:srgbClr val="ECEEF1"/>
                  </a:solidFill>
                  <a:latin typeface="+mj-lt"/>
                  <a:ea typeface="Barlow Condensed Bold"/>
                  <a:cs typeface="Barlow Condensed Bold"/>
                  <a:sym typeface="Barlow Condensed Bold"/>
                </a:rPr>
                <a:t>Initiation</a:t>
              </a:r>
            </a:p>
          </p:txBody>
        </p:sp>
        <p:sp>
          <p:nvSpPr>
            <p:cNvPr id="8" name="TextBox 8"/>
            <p:cNvSpPr txBox="1"/>
            <p:nvPr/>
          </p:nvSpPr>
          <p:spPr>
            <a:xfrm>
              <a:off x="380746" y="3806676"/>
              <a:ext cx="1130430" cy="236988"/>
            </a:xfrm>
            <a:prstGeom prst="rect">
              <a:avLst/>
            </a:prstGeom>
          </p:spPr>
          <p:txBody>
            <a:bodyPr wrap="square" lIns="0" tIns="0" rIns="0" bIns="0" rtlCol="0" anchor="t">
              <a:spAutoFit/>
            </a:bodyPr>
            <a:lstStyle/>
            <a:p>
              <a:pPr algn="ctr"/>
              <a:r>
                <a:rPr lang="en-US" sz="1400" b="1" dirty="0">
                  <a:solidFill>
                    <a:srgbClr val="ECEEF1"/>
                  </a:solidFill>
                  <a:latin typeface="+mj-lt"/>
                  <a:ea typeface="Barlow Condensed Bold"/>
                  <a:cs typeface="Barlow Condensed Bold"/>
                  <a:sym typeface="Barlow Condensed Bold"/>
                </a:rPr>
                <a:t>Testing</a:t>
              </a:r>
            </a:p>
          </p:txBody>
        </p:sp>
      </p:grpSp>
      <p:sp>
        <p:nvSpPr>
          <p:cNvPr id="9" name="TextBox 9"/>
          <p:cNvSpPr txBox="1"/>
          <p:nvPr/>
        </p:nvSpPr>
        <p:spPr>
          <a:xfrm>
            <a:off x="2471033" y="325907"/>
            <a:ext cx="7241163" cy="861774"/>
          </a:xfrm>
          <a:prstGeom prst="rect">
            <a:avLst/>
          </a:prstGeom>
        </p:spPr>
        <p:txBody>
          <a:bodyPr wrap="square" lIns="0" tIns="0" rIns="0" bIns="0" rtlCol="0" anchor="t">
            <a:spAutoFit/>
          </a:bodyPr>
          <a:lstStyle>
            <a:defPPr>
              <a:defRPr lang="en-US"/>
            </a:defPPr>
            <a:lvl1pPr marR="0" lvl="0" indent="0" defTabSz="914400" fontAlgn="auto">
              <a:lnSpc>
                <a:spcPts val="8279"/>
              </a:lnSpc>
              <a:spcBef>
                <a:spcPts val="0"/>
              </a:spcBef>
              <a:spcAft>
                <a:spcPts val="0"/>
              </a:spcAft>
              <a:buClrTx/>
              <a:buSzTx/>
              <a:buFontTx/>
              <a:buNone/>
              <a:tabLst/>
              <a:defRPr kumimoji="0" sz="7199" b="1" i="0" u="none" strike="noStrike" cap="all" spc="0" normalizeH="0">
                <a:ln>
                  <a:noFill/>
                </a:ln>
                <a:solidFill>
                  <a:srgbClr val="4F6228"/>
                </a:solidFill>
                <a:effectLst/>
                <a:uLnTx/>
                <a:uFillTx/>
                <a:latin typeface="Poppins Bold"/>
                <a:ea typeface="Poppins Bold"/>
                <a:cs typeface="Poppins Bold"/>
              </a:defRPr>
            </a:lvl1pPr>
            <a:lvl2pPr defTabSz="914400"/>
            <a:lvl3pPr defTabSz="914400"/>
            <a:lvl4pPr defTabSz="914400"/>
            <a:lvl5pPr defTabSz="914400"/>
            <a:lvl6pPr defTabSz="914400"/>
            <a:lvl7pPr defTabSz="914400"/>
            <a:lvl8pPr defTabSz="914400"/>
            <a:lvl9pPr defTabSz="914400"/>
          </a:lstStyle>
          <a:p>
            <a:pPr algn="ctr">
              <a:lnSpc>
                <a:spcPct val="100000"/>
              </a:lnSpc>
            </a:pPr>
            <a:r>
              <a:rPr lang="en-US" sz="2800" dirty="0">
                <a:latin typeface="+mj-lt"/>
                <a:sym typeface="Barlow Condensed Bold"/>
              </a:rPr>
              <a:t>The HIV Care Journey Is Not Linear</a:t>
            </a:r>
          </a:p>
        </p:txBody>
      </p:sp>
      <p:pic>
        <p:nvPicPr>
          <p:cNvPr id="17" name="Picture 16">
            <a:extLst>
              <a:ext uri="{FF2B5EF4-FFF2-40B4-BE49-F238E27FC236}">
                <a16:creationId xmlns:a16="http://schemas.microsoft.com/office/drawing/2014/main" id="{F1C2FCA1-366B-504F-A905-674706B40748}"/>
              </a:ext>
            </a:extLst>
          </p:cNvPr>
          <p:cNvPicPr>
            <a:picLocks noChangeAspect="1"/>
          </p:cNvPicPr>
          <p:nvPr/>
        </p:nvPicPr>
        <p:blipFill>
          <a:blip r:embed="rId4"/>
          <a:stretch>
            <a:fillRect/>
          </a:stretch>
        </p:blipFill>
        <p:spPr>
          <a:xfrm>
            <a:off x="9862134" y="389153"/>
            <a:ext cx="2329866" cy="673869"/>
          </a:xfrm>
          <a:prstGeom prst="rect">
            <a:avLst/>
          </a:prstGeom>
        </p:spPr>
      </p:pic>
      <p:sp>
        <p:nvSpPr>
          <p:cNvPr id="23" name="TextBox 22">
            <a:extLst>
              <a:ext uri="{FF2B5EF4-FFF2-40B4-BE49-F238E27FC236}">
                <a16:creationId xmlns:a16="http://schemas.microsoft.com/office/drawing/2014/main" id="{C7EDE60A-7B10-FE52-B8D2-0735ACE143A4}"/>
              </a:ext>
            </a:extLst>
          </p:cNvPr>
          <p:cNvSpPr txBox="1"/>
          <p:nvPr/>
        </p:nvSpPr>
        <p:spPr>
          <a:xfrm>
            <a:off x="144629" y="6366953"/>
            <a:ext cx="11893972" cy="450760"/>
          </a:xfrm>
          <a:prstGeom prst="rect">
            <a:avLst/>
          </a:prstGeom>
          <a:noFill/>
          <a:ln/>
        </p:spPr>
        <p:txBody>
          <a:bodyPr wrap="square" lIns="0" tIns="0" rIns="0" bIns="0" rtlCol="0" anchor="ctr"/>
          <a:lstStyle>
            <a:defPPr>
              <a:defRPr lang="en-US"/>
            </a:defPPr>
            <a:lvl1pPr indent="0">
              <a:buNone/>
              <a:defRPr sz="900">
                <a:solidFill>
                  <a:srgbClr val="1A284B"/>
                </a:solidFill>
                <a:latin typeface="Calibri" panose="020F0502020204030204" pitchFamily="34" charset="0"/>
                <a:cs typeface="Calibri" panose="020F0502020204030204" pitchFamily="34" charset="0"/>
              </a:defRPr>
            </a:lvl1pPr>
          </a:lstStyle>
          <a:p>
            <a:r>
              <a:rPr lang="en-US"/>
              <a:t>Source: World Health Organization. Supporting re-engagement in HIV treatment services. Geneva: WHO; 2024. </a:t>
            </a:r>
            <a:r>
              <a:rPr lang="en-US">
                <a:effectLst/>
                <a:latin typeface="Helvetica Neue" panose="02000503000000020004" pitchFamily="2" charset="0"/>
                <a:hlinkClick r:id="rId5"/>
              </a:rPr>
              <a:t>https://www.who.int/publications/i/item/9789240097339</a:t>
            </a:r>
            <a:r>
              <a:rPr lang="en-US">
                <a:effectLst/>
                <a:latin typeface="Helvetica Neue" panose="02000503000000020004" pitchFamily="2" charset="0"/>
              </a:rPr>
              <a:t> ; </a:t>
            </a:r>
            <a:r>
              <a:rPr lang="en-US"/>
              <a:t>Euvrard J, Timmerman V, Keene CM, </a:t>
            </a:r>
            <a:r>
              <a:rPr lang="en-US" err="1"/>
              <a:t>Phelanyane</a:t>
            </a:r>
            <a:r>
              <a:rPr lang="en-US"/>
              <a:t> F, </a:t>
            </a:r>
            <a:r>
              <a:rPr lang="en-US" err="1"/>
              <a:t>Heekes</a:t>
            </a:r>
            <a:r>
              <a:rPr lang="en-US"/>
              <a:t> A, Rice BD, et al. (2024) The cyclical cascade of HIV care: Temporal care engagement trends within a population-wide cohort. </a:t>
            </a:r>
            <a:r>
              <a:rPr lang="en-US" err="1"/>
              <a:t>PLoS</a:t>
            </a:r>
            <a:r>
              <a:rPr lang="en-US"/>
              <a:t> Med 21(5): e1004407. </a:t>
            </a:r>
            <a:r>
              <a:rPr lang="en-US">
                <a:hlinkClick r:id="rId6"/>
              </a:rPr>
              <a:t>https://doi.org/10.1371/journal.pmed.1004407</a:t>
            </a:r>
            <a:r>
              <a:rPr lang="en-US"/>
              <a:t>.; Benade M, Maskew M, Juntunen A, Flynn DB, Rosen S. Prior exposure to antiretroviral therapy among adult patients presenting for HIV treatment initiation or reinitiation in sub-Saharan Africa: a systematic review. BMJ Open. 2023 Nov 19;13(11):e071283. </a:t>
            </a:r>
            <a:r>
              <a:rPr lang="en-US">
                <a:hlinkClick r:id="rId7"/>
              </a:rPr>
              <a:t>https://pubmed.ncbi.nlm.nih.gov/37984944/</a:t>
            </a:r>
            <a:r>
              <a:rPr lang="en-US"/>
              <a:t> </a:t>
            </a:r>
          </a:p>
        </p:txBody>
      </p:sp>
      <p:grpSp>
        <p:nvGrpSpPr>
          <p:cNvPr id="42" name="Group 41">
            <a:extLst>
              <a:ext uri="{FF2B5EF4-FFF2-40B4-BE49-F238E27FC236}">
                <a16:creationId xmlns:a16="http://schemas.microsoft.com/office/drawing/2014/main" id="{048D99D4-8719-AD0A-A91D-96B78C5FD66F}"/>
              </a:ext>
            </a:extLst>
          </p:cNvPr>
          <p:cNvGrpSpPr/>
          <p:nvPr/>
        </p:nvGrpSpPr>
        <p:grpSpPr>
          <a:xfrm>
            <a:off x="246256" y="1861668"/>
            <a:ext cx="5491794" cy="1506652"/>
            <a:chOff x="246256" y="1861668"/>
            <a:chExt cx="5491794" cy="1506652"/>
          </a:xfrm>
        </p:grpSpPr>
        <p:sp>
          <p:nvSpPr>
            <p:cNvPr id="28" name="Shape 22">
              <a:extLst>
                <a:ext uri="{FF2B5EF4-FFF2-40B4-BE49-F238E27FC236}">
                  <a16:creationId xmlns:a16="http://schemas.microsoft.com/office/drawing/2014/main" id="{BF4FDDE3-4626-7067-C263-004CE42BC23C}"/>
                </a:ext>
              </a:extLst>
            </p:cNvPr>
            <p:cNvSpPr/>
            <p:nvPr/>
          </p:nvSpPr>
          <p:spPr>
            <a:xfrm>
              <a:off x="246256" y="1901720"/>
              <a:ext cx="2327012" cy="1288401"/>
            </a:xfrm>
            <a:prstGeom prst="roundRect">
              <a:avLst>
                <a:gd name="adj" fmla="val 5926"/>
              </a:avLst>
            </a:prstGeom>
            <a:solidFill>
              <a:srgbClr val="EEF5E6"/>
            </a:solidFill>
            <a:ln w="12700">
              <a:solidFill>
                <a:srgbClr val="4F6228">
                  <a:alpha val="75000"/>
                </a:srgbClr>
              </a:solidFill>
              <a:prstDash val="solid"/>
            </a:ln>
          </p:spPr>
          <p:txBody>
            <a:bodyPr/>
            <a:lstStyle/>
            <a:p>
              <a:endParaRPr lang="es-ES_tradnl"/>
            </a:p>
          </p:txBody>
        </p:sp>
        <p:sp>
          <p:nvSpPr>
            <p:cNvPr id="29" name="Text 23">
              <a:extLst>
                <a:ext uri="{FF2B5EF4-FFF2-40B4-BE49-F238E27FC236}">
                  <a16:creationId xmlns:a16="http://schemas.microsoft.com/office/drawing/2014/main" id="{EDF51AC5-B2DE-7DDD-1BCC-BFFD6D447E4B}"/>
                </a:ext>
              </a:extLst>
            </p:cNvPr>
            <p:cNvSpPr/>
            <p:nvPr/>
          </p:nvSpPr>
          <p:spPr>
            <a:xfrm>
              <a:off x="388426" y="1948582"/>
              <a:ext cx="1861185" cy="320040"/>
            </a:xfrm>
            <a:prstGeom prst="rect">
              <a:avLst/>
            </a:prstGeom>
            <a:noFill/>
            <a:ln/>
          </p:spPr>
          <p:txBody>
            <a:bodyPr wrap="square" lIns="0" tIns="0" rIns="0" bIns="0" rtlCol="0" anchor="ctr">
              <a:normAutofit/>
            </a:bodyPr>
            <a:lstStyle/>
            <a:p>
              <a:pPr marL="0" indent="0">
                <a:buNone/>
              </a:pPr>
              <a:r>
                <a:rPr lang="en-US" b="1" dirty="0">
                  <a:solidFill>
                    <a:srgbClr val="4F6228"/>
                  </a:solidFill>
                </a:rPr>
                <a:t>Progress</a:t>
              </a:r>
              <a:endParaRPr lang="en-US" dirty="0"/>
            </a:p>
          </p:txBody>
        </p:sp>
        <p:sp>
          <p:nvSpPr>
            <p:cNvPr id="30" name="Text 24">
              <a:extLst>
                <a:ext uri="{FF2B5EF4-FFF2-40B4-BE49-F238E27FC236}">
                  <a16:creationId xmlns:a16="http://schemas.microsoft.com/office/drawing/2014/main" id="{7C6D75C5-387B-1AD6-F56E-96BE63ED6A07}"/>
                </a:ext>
              </a:extLst>
            </p:cNvPr>
            <p:cNvSpPr/>
            <p:nvPr/>
          </p:nvSpPr>
          <p:spPr>
            <a:xfrm>
              <a:off x="381797" y="2413576"/>
              <a:ext cx="2137728" cy="576072"/>
            </a:xfrm>
            <a:prstGeom prst="rect">
              <a:avLst/>
            </a:prstGeom>
            <a:noFill/>
            <a:ln/>
          </p:spPr>
          <p:txBody>
            <a:bodyPr wrap="square" lIns="0" tIns="0" rIns="0" bIns="0" rtlCol="0" anchor="ctr">
              <a:noAutofit/>
            </a:bodyPr>
            <a:lstStyle/>
            <a:p>
              <a:r>
                <a:rPr lang="en-US" sz="1400" dirty="0">
                  <a:solidFill>
                    <a:srgbClr val="111111"/>
                  </a:solidFill>
                </a:rPr>
                <a:t>HIV testing, ART initiation and viral suppression remain essential milestones.</a:t>
              </a:r>
            </a:p>
          </p:txBody>
        </p:sp>
        <p:sp>
          <p:nvSpPr>
            <p:cNvPr id="31" name="Shape 25">
              <a:extLst>
                <a:ext uri="{FF2B5EF4-FFF2-40B4-BE49-F238E27FC236}">
                  <a16:creationId xmlns:a16="http://schemas.microsoft.com/office/drawing/2014/main" id="{10E25FF8-2D45-327A-5896-3064E6ADB9AD}"/>
                </a:ext>
              </a:extLst>
            </p:cNvPr>
            <p:cNvSpPr/>
            <p:nvPr/>
          </p:nvSpPr>
          <p:spPr>
            <a:xfrm>
              <a:off x="2715438" y="1861668"/>
              <a:ext cx="3022612" cy="1506652"/>
            </a:xfrm>
            <a:prstGeom prst="roundRect">
              <a:avLst>
                <a:gd name="adj" fmla="val 5517"/>
              </a:avLst>
            </a:prstGeom>
            <a:solidFill>
              <a:srgbClr val="FFF1DF"/>
            </a:solidFill>
            <a:ln w="12700">
              <a:solidFill>
                <a:srgbClr val="DC5D21">
                  <a:alpha val="75000"/>
                </a:srgbClr>
              </a:solidFill>
              <a:prstDash val="solid"/>
            </a:ln>
          </p:spPr>
          <p:txBody>
            <a:bodyPr/>
            <a:lstStyle/>
            <a:p>
              <a:endParaRPr lang="es-ES_tradnl"/>
            </a:p>
          </p:txBody>
        </p:sp>
        <p:sp>
          <p:nvSpPr>
            <p:cNvPr id="32" name="Text 26">
              <a:extLst>
                <a:ext uri="{FF2B5EF4-FFF2-40B4-BE49-F238E27FC236}">
                  <a16:creationId xmlns:a16="http://schemas.microsoft.com/office/drawing/2014/main" id="{9EA50026-8515-7FF4-ED1D-CB6A321714A5}"/>
                </a:ext>
              </a:extLst>
            </p:cNvPr>
            <p:cNvSpPr/>
            <p:nvPr/>
          </p:nvSpPr>
          <p:spPr>
            <a:xfrm>
              <a:off x="2878343" y="1896690"/>
              <a:ext cx="2057400" cy="320040"/>
            </a:xfrm>
            <a:prstGeom prst="rect">
              <a:avLst/>
            </a:prstGeom>
            <a:noFill/>
            <a:ln/>
          </p:spPr>
          <p:txBody>
            <a:bodyPr wrap="square" lIns="0" tIns="0" rIns="0" bIns="0" rtlCol="0" anchor="ctr">
              <a:normAutofit/>
            </a:bodyPr>
            <a:lstStyle/>
            <a:p>
              <a:pPr marL="0" indent="0">
                <a:buNone/>
              </a:pPr>
              <a:r>
                <a:rPr lang="en-US" b="1" dirty="0">
                  <a:solidFill>
                    <a:srgbClr val="DC5D21"/>
                  </a:solidFill>
                </a:rPr>
                <a:t>Reality</a:t>
              </a:r>
              <a:endParaRPr lang="en-US" dirty="0"/>
            </a:p>
          </p:txBody>
        </p:sp>
        <p:sp>
          <p:nvSpPr>
            <p:cNvPr id="33" name="Text 27">
              <a:extLst>
                <a:ext uri="{FF2B5EF4-FFF2-40B4-BE49-F238E27FC236}">
                  <a16:creationId xmlns:a16="http://schemas.microsoft.com/office/drawing/2014/main" id="{841A171D-3C27-7B6F-0F8B-5E212E2FE04E}"/>
                </a:ext>
              </a:extLst>
            </p:cNvPr>
            <p:cNvSpPr/>
            <p:nvPr/>
          </p:nvSpPr>
          <p:spPr>
            <a:xfrm>
              <a:off x="2851600" y="2546540"/>
              <a:ext cx="2886450" cy="667512"/>
            </a:xfrm>
            <a:prstGeom prst="rect">
              <a:avLst/>
            </a:prstGeom>
            <a:noFill/>
            <a:ln/>
          </p:spPr>
          <p:txBody>
            <a:bodyPr wrap="square" lIns="0" tIns="0" rIns="0" bIns="0" rtlCol="0" anchor="ctr">
              <a:noAutofit/>
            </a:bodyPr>
            <a:lstStyle/>
            <a:p>
              <a:pPr marL="285750" indent="-285750">
                <a:buFont typeface="Arial" panose="020B0604020202020204" pitchFamily="34" charset="0"/>
                <a:buChar char="•"/>
              </a:pPr>
              <a:r>
                <a:rPr lang="en-US" sz="1400" dirty="0">
                  <a:solidFill>
                    <a:srgbClr val="111111"/>
                  </a:solidFill>
                </a:rPr>
                <a:t>Disengagement is common </a:t>
              </a:r>
            </a:p>
            <a:p>
              <a:pPr marL="285750" indent="-285750">
                <a:buFont typeface="Arial" panose="020B0604020202020204" pitchFamily="34" charset="0"/>
                <a:buChar char="•"/>
              </a:pPr>
              <a:r>
                <a:rPr lang="en-US" sz="1400" dirty="0">
                  <a:solidFill>
                    <a:srgbClr val="111111"/>
                  </a:solidFill>
                </a:rPr>
                <a:t>20%–50% of people who present for ART in sub-Saharan Africa had already been exposed to ART</a:t>
              </a:r>
            </a:p>
            <a:p>
              <a:pPr marL="285750" indent="-285750">
                <a:buFont typeface="Arial" panose="020B0604020202020204" pitchFamily="34" charset="0"/>
                <a:buChar char="•"/>
              </a:pPr>
              <a:endParaRPr lang="en-US" sz="1400" dirty="0">
                <a:solidFill>
                  <a:srgbClr val="111111"/>
                </a:solidFill>
              </a:endParaRPr>
            </a:p>
          </p:txBody>
        </p:sp>
      </p:grpSp>
      <p:grpSp>
        <p:nvGrpSpPr>
          <p:cNvPr id="43" name="Group 42">
            <a:extLst>
              <a:ext uri="{FF2B5EF4-FFF2-40B4-BE49-F238E27FC236}">
                <a16:creationId xmlns:a16="http://schemas.microsoft.com/office/drawing/2014/main" id="{CF03265A-D45E-035B-691F-C248B878C2A1}"/>
              </a:ext>
            </a:extLst>
          </p:cNvPr>
          <p:cNvGrpSpPr/>
          <p:nvPr/>
        </p:nvGrpSpPr>
        <p:grpSpPr>
          <a:xfrm>
            <a:off x="197765" y="4704810"/>
            <a:ext cx="5594949" cy="1563027"/>
            <a:chOff x="197765" y="4704810"/>
            <a:chExt cx="5594949" cy="1563027"/>
          </a:xfrm>
        </p:grpSpPr>
        <p:sp>
          <p:nvSpPr>
            <p:cNvPr id="34" name="Shape 28">
              <a:extLst>
                <a:ext uri="{FF2B5EF4-FFF2-40B4-BE49-F238E27FC236}">
                  <a16:creationId xmlns:a16="http://schemas.microsoft.com/office/drawing/2014/main" id="{4F8C6E66-2D7B-E51D-1BFB-BA492FCC5969}"/>
                </a:ext>
              </a:extLst>
            </p:cNvPr>
            <p:cNvSpPr/>
            <p:nvPr/>
          </p:nvSpPr>
          <p:spPr>
            <a:xfrm>
              <a:off x="197765" y="4704810"/>
              <a:ext cx="2375192" cy="1325880"/>
            </a:xfrm>
            <a:prstGeom prst="roundRect">
              <a:avLst>
                <a:gd name="adj" fmla="val 5926"/>
              </a:avLst>
            </a:prstGeom>
            <a:solidFill>
              <a:srgbClr val="E6F6F8"/>
            </a:solidFill>
            <a:ln w="12700">
              <a:solidFill>
                <a:srgbClr val="1CABC8">
                  <a:alpha val="75000"/>
                </a:srgbClr>
              </a:solidFill>
              <a:prstDash val="solid"/>
            </a:ln>
          </p:spPr>
          <p:txBody>
            <a:bodyPr/>
            <a:lstStyle/>
            <a:p>
              <a:endParaRPr lang="es-ES_tradnl"/>
            </a:p>
          </p:txBody>
        </p:sp>
        <p:sp>
          <p:nvSpPr>
            <p:cNvPr id="35" name="Text 29">
              <a:extLst>
                <a:ext uri="{FF2B5EF4-FFF2-40B4-BE49-F238E27FC236}">
                  <a16:creationId xmlns:a16="http://schemas.microsoft.com/office/drawing/2014/main" id="{50595749-ACD9-0362-0EE3-42F3BF659F42}"/>
                </a:ext>
              </a:extLst>
            </p:cNvPr>
            <p:cNvSpPr/>
            <p:nvPr/>
          </p:nvSpPr>
          <p:spPr>
            <a:xfrm>
              <a:off x="378262" y="4778216"/>
              <a:ext cx="1783080" cy="320040"/>
            </a:xfrm>
            <a:prstGeom prst="rect">
              <a:avLst/>
            </a:prstGeom>
            <a:noFill/>
            <a:ln/>
          </p:spPr>
          <p:txBody>
            <a:bodyPr wrap="square" lIns="0" tIns="0" rIns="0" bIns="0" rtlCol="0" anchor="ctr">
              <a:normAutofit/>
            </a:bodyPr>
            <a:lstStyle/>
            <a:p>
              <a:pPr marL="0" indent="0">
                <a:buNone/>
              </a:pPr>
              <a:r>
                <a:rPr lang="en-US" b="1" dirty="0">
                  <a:solidFill>
                    <a:srgbClr val="1CABC8"/>
                  </a:solidFill>
                </a:rPr>
                <a:t>Response</a:t>
              </a:r>
              <a:endParaRPr lang="en-US" dirty="0"/>
            </a:p>
          </p:txBody>
        </p:sp>
        <p:sp>
          <p:nvSpPr>
            <p:cNvPr id="36" name="Text 30">
              <a:extLst>
                <a:ext uri="{FF2B5EF4-FFF2-40B4-BE49-F238E27FC236}">
                  <a16:creationId xmlns:a16="http://schemas.microsoft.com/office/drawing/2014/main" id="{9F1BE81A-27FD-032B-C725-D482A8D61191}"/>
                </a:ext>
              </a:extLst>
            </p:cNvPr>
            <p:cNvSpPr/>
            <p:nvPr/>
          </p:nvSpPr>
          <p:spPr>
            <a:xfrm>
              <a:off x="371468" y="5155173"/>
              <a:ext cx="2182764" cy="767114"/>
            </a:xfrm>
            <a:prstGeom prst="rect">
              <a:avLst/>
            </a:prstGeom>
            <a:noFill/>
            <a:ln/>
          </p:spPr>
          <p:txBody>
            <a:bodyPr wrap="square" lIns="0" tIns="0" rIns="0" bIns="0" rtlCol="0" anchor="ctr">
              <a:noAutofit/>
            </a:bodyPr>
            <a:lstStyle/>
            <a:p>
              <a:pPr marL="0" indent="0">
                <a:buNone/>
              </a:pPr>
              <a:r>
                <a:rPr lang="en-US" sz="1400" dirty="0">
                  <a:solidFill>
                    <a:srgbClr val="111111"/>
                  </a:solidFill>
                </a:rPr>
                <a:t>Services should be flexible, non-punitive and ready to support return to care.</a:t>
              </a:r>
              <a:endParaRPr lang="en-US" sz="1400" dirty="0"/>
            </a:p>
          </p:txBody>
        </p:sp>
        <p:sp>
          <p:nvSpPr>
            <p:cNvPr id="37" name="Shape 31">
              <a:extLst>
                <a:ext uri="{FF2B5EF4-FFF2-40B4-BE49-F238E27FC236}">
                  <a16:creationId xmlns:a16="http://schemas.microsoft.com/office/drawing/2014/main" id="{EB0BED51-1B6C-97CD-2D06-FDE2C663E02D}"/>
                </a:ext>
              </a:extLst>
            </p:cNvPr>
            <p:cNvSpPr/>
            <p:nvPr/>
          </p:nvSpPr>
          <p:spPr>
            <a:xfrm>
              <a:off x="2770102" y="4931072"/>
              <a:ext cx="3022612" cy="1336765"/>
            </a:xfrm>
            <a:prstGeom prst="roundRect">
              <a:avLst>
                <a:gd name="adj" fmla="val 5517"/>
              </a:avLst>
            </a:prstGeom>
            <a:solidFill>
              <a:srgbClr val="E9EEF6"/>
            </a:solidFill>
            <a:ln w="12700">
              <a:solidFill>
                <a:srgbClr val="1A284B">
                  <a:alpha val="75000"/>
                </a:srgbClr>
              </a:solidFill>
              <a:prstDash val="solid"/>
            </a:ln>
          </p:spPr>
          <p:txBody>
            <a:bodyPr/>
            <a:lstStyle/>
            <a:p>
              <a:endParaRPr lang="es-ES_tradnl"/>
            </a:p>
          </p:txBody>
        </p:sp>
        <p:sp>
          <p:nvSpPr>
            <p:cNvPr id="38" name="Text 32">
              <a:extLst>
                <a:ext uri="{FF2B5EF4-FFF2-40B4-BE49-F238E27FC236}">
                  <a16:creationId xmlns:a16="http://schemas.microsoft.com/office/drawing/2014/main" id="{15BB056E-F21C-63E9-E9B5-97F3C01F6710}"/>
                </a:ext>
              </a:extLst>
            </p:cNvPr>
            <p:cNvSpPr/>
            <p:nvPr/>
          </p:nvSpPr>
          <p:spPr>
            <a:xfrm>
              <a:off x="2902607" y="5013077"/>
              <a:ext cx="1783080" cy="320040"/>
            </a:xfrm>
            <a:prstGeom prst="rect">
              <a:avLst/>
            </a:prstGeom>
            <a:noFill/>
            <a:ln/>
          </p:spPr>
          <p:txBody>
            <a:bodyPr wrap="square" lIns="0" tIns="0" rIns="0" bIns="0" rtlCol="0" anchor="ctr">
              <a:normAutofit/>
            </a:bodyPr>
            <a:lstStyle/>
            <a:p>
              <a:pPr marL="0" indent="0">
                <a:buNone/>
              </a:pPr>
              <a:r>
                <a:rPr lang="en-US" b="1" dirty="0">
                  <a:solidFill>
                    <a:srgbClr val="1A284B"/>
                  </a:solidFill>
                </a:rPr>
                <a:t>Goal</a:t>
              </a:r>
              <a:endParaRPr lang="en-US" dirty="0"/>
            </a:p>
          </p:txBody>
        </p:sp>
        <p:sp>
          <p:nvSpPr>
            <p:cNvPr id="39" name="Text 33">
              <a:extLst>
                <a:ext uri="{FF2B5EF4-FFF2-40B4-BE49-F238E27FC236}">
                  <a16:creationId xmlns:a16="http://schemas.microsoft.com/office/drawing/2014/main" id="{83D88471-65DB-CB57-310D-633A36CC4A81}"/>
                </a:ext>
              </a:extLst>
            </p:cNvPr>
            <p:cNvSpPr/>
            <p:nvPr/>
          </p:nvSpPr>
          <p:spPr>
            <a:xfrm>
              <a:off x="2954751" y="5432233"/>
              <a:ext cx="2538565" cy="667512"/>
            </a:xfrm>
            <a:prstGeom prst="rect">
              <a:avLst/>
            </a:prstGeom>
            <a:noFill/>
            <a:ln/>
          </p:spPr>
          <p:txBody>
            <a:bodyPr wrap="square" lIns="0" tIns="0" rIns="0" bIns="0" rtlCol="0" anchor="ctr">
              <a:noAutofit/>
            </a:bodyPr>
            <a:lstStyle/>
            <a:p>
              <a:r>
                <a:rPr lang="en-US" sz="1400" dirty="0">
                  <a:solidFill>
                    <a:srgbClr val="111111"/>
                  </a:solidFill>
                </a:rPr>
                <a:t>Sustained engagement supports viral suppression, better health outcomes and quality of life.</a:t>
              </a:r>
            </a:p>
          </p:txBody>
        </p:sp>
      </p:grpSp>
      <p:sp>
        <p:nvSpPr>
          <p:cNvPr id="41" name="TextBox 40">
            <a:extLst>
              <a:ext uri="{FF2B5EF4-FFF2-40B4-BE49-F238E27FC236}">
                <a16:creationId xmlns:a16="http://schemas.microsoft.com/office/drawing/2014/main" id="{51DFE911-7F64-7E08-213C-4E93BE32525E}"/>
              </a:ext>
            </a:extLst>
          </p:cNvPr>
          <p:cNvSpPr txBox="1"/>
          <p:nvPr/>
        </p:nvSpPr>
        <p:spPr>
          <a:xfrm>
            <a:off x="6264443" y="1324645"/>
            <a:ext cx="5131552" cy="646331"/>
          </a:xfrm>
          <a:prstGeom prst="rect">
            <a:avLst/>
          </a:prstGeom>
          <a:noFill/>
        </p:spPr>
        <p:txBody>
          <a:bodyPr wrap="square" anchor="ctr">
            <a:spAutoFit/>
          </a:bodyPr>
          <a:lstStyle/>
          <a:p>
            <a:pPr algn="ctr"/>
            <a:r>
              <a:rPr lang="en-US" sz="1800" b="1" dirty="0">
                <a:solidFill>
                  <a:srgbClr val="111111"/>
                </a:solidFill>
              </a:rPr>
              <a:t>Health systems should support people to continue, return and remain in care</a:t>
            </a:r>
            <a:endParaRPr lang="es-ES_tradnl" b="1" dirty="0"/>
          </a:p>
        </p:txBody>
      </p:sp>
      <p:pic>
        <p:nvPicPr>
          <p:cNvPr id="3" name="Picture 2">
            <a:extLst>
              <a:ext uri="{FF2B5EF4-FFF2-40B4-BE49-F238E27FC236}">
                <a16:creationId xmlns:a16="http://schemas.microsoft.com/office/drawing/2014/main" id="{DDF7398B-DB32-4F63-3472-A7710D31E9EB}"/>
              </a:ext>
            </a:extLst>
          </p:cNvPr>
          <p:cNvPicPr>
            <a:picLocks noChangeAspect="1"/>
          </p:cNvPicPr>
          <p:nvPr/>
        </p:nvPicPr>
        <p:blipFill>
          <a:blip r:embed="rId8"/>
          <a:srcRect r="54890"/>
          <a:stretch/>
        </p:blipFill>
        <p:spPr>
          <a:xfrm>
            <a:off x="11704663" y="5121460"/>
            <a:ext cx="487338" cy="1758511"/>
          </a:xfrm>
          <a:prstGeom prst="rect">
            <a:avLst/>
          </a:prstGeom>
        </p:spPr>
      </p:pic>
      <p:pic>
        <p:nvPicPr>
          <p:cNvPr id="10" name="Picture 9">
            <a:extLst>
              <a:ext uri="{FF2B5EF4-FFF2-40B4-BE49-F238E27FC236}">
                <a16:creationId xmlns:a16="http://schemas.microsoft.com/office/drawing/2014/main" id="{3895B2F9-D516-28E4-71A4-95833ECDE4AC}"/>
              </a:ext>
            </a:extLst>
          </p:cNvPr>
          <p:cNvPicPr>
            <a:picLocks noChangeAspect="1"/>
          </p:cNvPicPr>
          <p:nvPr/>
        </p:nvPicPr>
        <p:blipFill>
          <a:blip r:embed="rId9"/>
          <a:srcRect l="47208"/>
          <a:stretch/>
        </p:blipFill>
        <p:spPr>
          <a:xfrm>
            <a:off x="0" y="0"/>
            <a:ext cx="554736" cy="17229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e-engagement and PCC.mp4">
            <a:hlinkClick r:id="" action="ppaction://media"/>
            <a:extLst>
              <a:ext uri="{FF2B5EF4-FFF2-40B4-BE49-F238E27FC236}">
                <a16:creationId xmlns:a16="http://schemas.microsoft.com/office/drawing/2014/main" id="{47A0CA6A-1343-EC20-AFBC-8F247700ADCE}"/>
              </a:ext>
            </a:extLst>
          </p:cNvPr>
          <p:cNvPicPr>
            <a:picLocks noChangeAspect="1"/>
          </p:cNvPicPr>
          <p:nvPr>
            <a:videoFile r:link="rId2"/>
            <p:extLst>
              <p:ext uri="{DAA4B4D4-6D71-4841-9C94-3DE7FCFB9230}">
                <p14:media xmlns:p14="http://schemas.microsoft.com/office/powerpoint/2010/main" r:embed="rId1">
                  <p14:fade in="250" out="250"/>
                </p14:media>
              </p:ext>
            </p:extLst>
          </p:nvPr>
        </p:nvPicPr>
        <p:blipFill>
          <a:blip r:embed="rId5"/>
          <a:stretch>
            <a:fillRect/>
          </a:stretch>
        </p:blipFill>
        <p:spPr>
          <a:xfrm>
            <a:off x="16788" y="26582"/>
            <a:ext cx="12192000" cy="7052930"/>
          </a:xfrm>
          <a:prstGeom prst="rect">
            <a:avLst/>
          </a:prstGeom>
        </p:spPr>
      </p:pic>
      <p:sp>
        <p:nvSpPr>
          <p:cNvPr id="3" name="TextBox 3"/>
          <p:cNvSpPr txBox="1"/>
          <p:nvPr/>
        </p:nvSpPr>
        <p:spPr>
          <a:xfrm>
            <a:off x="5475637" y="2365745"/>
            <a:ext cx="1274303" cy="965848"/>
          </a:xfrm>
          <a:prstGeom prst="ellipse">
            <a:avLst/>
          </a:prstGeom>
          <a:gradFill flip="none" rotWithShape="1">
            <a:gsLst>
              <a:gs pos="32000">
                <a:srgbClr val="BBDAD8"/>
              </a:gs>
              <a:gs pos="69000">
                <a:srgbClr val="D5E6E3"/>
              </a:gs>
              <a:gs pos="77000">
                <a:srgbClr val="DFE7DE"/>
              </a:gs>
            </a:gsLst>
            <a:path path="circle">
              <a:fillToRect r="100000" b="100000"/>
            </a:path>
            <a:tileRect l="-100000" t="-100000"/>
          </a:gradFill>
        </p:spPr>
        <p:txBody>
          <a:bodyPr wrap="square" lIns="0" tIns="0" rIns="0" bIns="0" rtlCol="0" anchor="t">
            <a:spAutoFit/>
          </a:bodyPr>
          <a:lstStyle/>
          <a:p>
            <a:pPr algn="ctr"/>
            <a:r>
              <a:rPr lang="en-US" sz="1116" b="1" spc="42">
                <a:solidFill>
                  <a:srgbClr val="292929"/>
                </a:solidFill>
                <a:latin typeface="Calibri (MS)"/>
                <a:ea typeface="Calibri (MS)"/>
                <a:cs typeface="Calibri (MS)"/>
                <a:sym typeface="Calibri (MS)"/>
              </a:rPr>
              <a:t>TRANSITION TO PERSON-CENTRED CARE</a:t>
            </a:r>
          </a:p>
        </p:txBody>
      </p:sp>
      <p:sp>
        <p:nvSpPr>
          <p:cNvPr id="4" name="TextBox 4"/>
          <p:cNvSpPr txBox="1"/>
          <p:nvPr/>
        </p:nvSpPr>
        <p:spPr>
          <a:xfrm>
            <a:off x="2490006" y="1556075"/>
            <a:ext cx="1417675" cy="907766"/>
          </a:xfrm>
          <a:prstGeom prst="roundRect">
            <a:avLst/>
          </a:prstGeom>
        </p:spPr>
        <p:txBody>
          <a:bodyPr wrap="square" lIns="0" tIns="0" rIns="0" bIns="0" rtlCol="0" anchor="ctr">
            <a:spAutoFit/>
          </a:bodyPr>
          <a:lstStyle/>
          <a:p>
            <a:pPr algn="ctr"/>
            <a:r>
              <a:rPr lang="en-US" sz="1333" b="1" spc="11">
                <a:solidFill>
                  <a:srgbClr val="292929"/>
                </a:solidFill>
                <a:latin typeface="Calibri (MS)"/>
                <a:ea typeface="Calibri (MS)"/>
                <a:cs typeface="Calibri (MS)"/>
                <a:sym typeface="Calibri (MS)"/>
              </a:rPr>
              <a:t>Rigid clinic hours and inflexible appointment scheduling.</a:t>
            </a:r>
          </a:p>
        </p:txBody>
      </p:sp>
      <p:sp>
        <p:nvSpPr>
          <p:cNvPr id="5" name="TextBox 5"/>
          <p:cNvSpPr txBox="1"/>
          <p:nvPr/>
        </p:nvSpPr>
        <p:spPr>
          <a:xfrm>
            <a:off x="1394504" y="1135768"/>
            <a:ext cx="4928722" cy="392378"/>
          </a:xfrm>
          <a:prstGeom prst="cloud">
            <a:avLst/>
          </a:prstGeom>
          <a:solidFill>
            <a:srgbClr val="ECE7EB"/>
          </a:solidFill>
          <a:ln>
            <a:noFill/>
          </a:ln>
        </p:spPr>
        <p:txBody>
          <a:bodyPr wrap="square" lIns="0" tIns="0" rIns="0" bIns="0" rtlCol="0" anchor="t">
            <a:spAutoFit/>
          </a:bodyPr>
          <a:lstStyle/>
          <a:p>
            <a:pPr algn="ctr"/>
            <a:r>
              <a:rPr lang="en-US" sz="1675" b="1" spc="13">
                <a:solidFill>
                  <a:srgbClr val="292929"/>
                </a:solidFill>
                <a:latin typeface="Calibri (MS)"/>
                <a:ea typeface="Calibri (MS)"/>
                <a:cs typeface="Calibri (MS)"/>
                <a:sym typeface="Calibri (MS)"/>
              </a:rPr>
              <a:t>BARRIERS (Driving Disengagement)</a:t>
            </a:r>
          </a:p>
        </p:txBody>
      </p:sp>
      <p:sp>
        <p:nvSpPr>
          <p:cNvPr id="6" name="TextBox 6"/>
          <p:cNvSpPr txBox="1"/>
          <p:nvPr/>
        </p:nvSpPr>
        <p:spPr>
          <a:xfrm>
            <a:off x="99035" y="5598074"/>
            <a:ext cx="1150961" cy="907766"/>
          </a:xfrm>
          <a:prstGeom prst="roundRect">
            <a:avLst/>
          </a:prstGeom>
          <a:solidFill>
            <a:srgbClr val="E7E7EA"/>
          </a:solidFill>
        </p:spPr>
        <p:txBody>
          <a:bodyPr wrap="square" lIns="0" tIns="0" rIns="0" bIns="0" rtlCol="0" anchor="ctr">
            <a:spAutoFit/>
          </a:bodyPr>
          <a:lstStyle>
            <a:defPPr>
              <a:defRPr lang="en-US"/>
            </a:defPPr>
            <a:lvl1pPr algn="ctr">
              <a:defRPr sz="2000" b="1" spc="17">
                <a:solidFill>
                  <a:srgbClr val="292929"/>
                </a:solidFill>
                <a:latin typeface="Calibri (MS)"/>
                <a:ea typeface="Calibri (MS)"/>
                <a:cs typeface="Calibri (MS)"/>
              </a:defRPr>
            </a:lvl1pPr>
          </a:lstStyle>
          <a:p>
            <a:r>
              <a:rPr lang="en-US" sz="1333">
                <a:sym typeface="Calibri (MS)"/>
              </a:rPr>
              <a:t>Stigma toward key and vulnerable</a:t>
            </a:r>
          </a:p>
          <a:p>
            <a:r>
              <a:rPr lang="en-US" sz="1333">
                <a:sym typeface="Calibri (MS)"/>
              </a:rPr>
              <a:t>populations.</a:t>
            </a:r>
          </a:p>
        </p:txBody>
      </p:sp>
      <p:sp>
        <p:nvSpPr>
          <p:cNvPr id="7" name="TextBox 7"/>
          <p:cNvSpPr txBox="1"/>
          <p:nvPr/>
        </p:nvSpPr>
        <p:spPr>
          <a:xfrm>
            <a:off x="1399443" y="6254216"/>
            <a:ext cx="2459422" cy="680825"/>
          </a:xfrm>
          <a:prstGeom prst="roundRect">
            <a:avLst/>
          </a:prstGeom>
          <a:solidFill>
            <a:srgbClr val="E7E7EA"/>
          </a:solidFill>
        </p:spPr>
        <p:txBody>
          <a:bodyPr wrap="square" lIns="0" tIns="0" rIns="0" bIns="0" rtlCol="0" anchor="ctr">
            <a:spAutoFit/>
          </a:bodyPr>
          <a:lstStyle>
            <a:defPPr>
              <a:defRPr lang="en-US"/>
            </a:defPPr>
            <a:lvl1pPr algn="ctr">
              <a:defRPr sz="2000" b="1" spc="17">
                <a:solidFill>
                  <a:srgbClr val="292929"/>
                </a:solidFill>
                <a:latin typeface="Calibri (MS)"/>
                <a:ea typeface="Calibri (MS)"/>
                <a:cs typeface="Calibri (MS)"/>
              </a:defRPr>
            </a:lvl1pPr>
          </a:lstStyle>
          <a:p>
            <a:r>
              <a:rPr lang="en-US" sz="1333">
                <a:sym typeface="Calibri (MS)"/>
              </a:rPr>
              <a:t>Mobility, transport costs, and work responsibilities are major factors in service disengagement</a:t>
            </a:r>
          </a:p>
        </p:txBody>
      </p:sp>
      <p:sp>
        <p:nvSpPr>
          <p:cNvPr id="9" name="TextBox 9"/>
          <p:cNvSpPr txBox="1"/>
          <p:nvPr/>
        </p:nvSpPr>
        <p:spPr>
          <a:xfrm>
            <a:off x="7584558" y="5029880"/>
            <a:ext cx="3898605" cy="179536"/>
          </a:xfrm>
          <a:prstGeom prst="rect">
            <a:avLst/>
          </a:prstGeom>
        </p:spPr>
        <p:txBody>
          <a:bodyPr wrap="square" lIns="0" tIns="0" rIns="0" bIns="0" rtlCol="0" anchor="t">
            <a:spAutoFit/>
          </a:bodyPr>
          <a:lstStyle/>
          <a:p>
            <a:pPr algn="ctr">
              <a:lnSpc>
                <a:spcPts val="1372"/>
              </a:lnSpc>
            </a:pPr>
            <a:r>
              <a:rPr lang="en-US" sz="1303" b="1" spc="36">
                <a:solidFill>
                  <a:srgbClr val="292929"/>
                </a:solidFill>
                <a:latin typeface="Calibri (MS)"/>
                <a:ea typeface="Calibri (MS)"/>
                <a:cs typeface="Calibri (MS)"/>
                <a:sym typeface="Calibri (MS)"/>
              </a:rPr>
              <a:t>TAILORED FOR KEY AND VULNERABLE POPULATIONS</a:t>
            </a:r>
          </a:p>
        </p:txBody>
      </p:sp>
      <p:sp>
        <p:nvSpPr>
          <p:cNvPr id="10" name="TextBox 10"/>
          <p:cNvSpPr txBox="1"/>
          <p:nvPr/>
        </p:nvSpPr>
        <p:spPr>
          <a:xfrm>
            <a:off x="7213600" y="6127378"/>
            <a:ext cx="1567704" cy="601511"/>
          </a:xfrm>
          <a:prstGeom prst="rect">
            <a:avLst/>
          </a:prstGeom>
        </p:spPr>
        <p:txBody>
          <a:bodyPr wrap="square" lIns="0" tIns="0" rIns="0" bIns="0" rtlCol="0" anchor="t">
            <a:spAutoFit/>
          </a:bodyPr>
          <a:lstStyle/>
          <a:p>
            <a:pPr algn="ctr"/>
            <a:r>
              <a:rPr lang="en-US" sz="1303" b="1" spc="11">
                <a:solidFill>
                  <a:srgbClr val="292929"/>
                </a:solidFill>
                <a:latin typeface="Calibri (MS)"/>
                <a:ea typeface="Calibri (MS)"/>
                <a:cs typeface="Calibri (MS)"/>
                <a:sym typeface="Calibri (MS)"/>
              </a:rPr>
              <a:t>Peer-led approaches:</a:t>
            </a:r>
          </a:p>
          <a:p>
            <a:pPr algn="ctr"/>
            <a:r>
              <a:rPr lang="en-US" sz="1303" b="1" spc="11">
                <a:solidFill>
                  <a:srgbClr val="292929"/>
                </a:solidFill>
                <a:latin typeface="Calibri (MS)"/>
                <a:ea typeface="Calibri (MS)"/>
                <a:cs typeface="Calibri (MS)"/>
                <a:sym typeface="Calibri (MS)"/>
              </a:rPr>
              <a:t>Supporters and navigators</a:t>
            </a:r>
            <a:endParaRPr lang="en-US" sz="1303" spc="40">
              <a:solidFill>
                <a:srgbClr val="292929"/>
              </a:solidFill>
              <a:latin typeface="Calibri (MS)"/>
              <a:ea typeface="Calibri (MS)"/>
              <a:cs typeface="Calibri (MS)"/>
              <a:sym typeface="Calibri (MS)"/>
            </a:endParaRPr>
          </a:p>
        </p:txBody>
      </p:sp>
      <p:sp>
        <p:nvSpPr>
          <p:cNvPr id="11" name="TextBox 11"/>
          <p:cNvSpPr txBox="1"/>
          <p:nvPr/>
        </p:nvSpPr>
        <p:spPr>
          <a:xfrm>
            <a:off x="8751974" y="6176535"/>
            <a:ext cx="1490726" cy="601511"/>
          </a:xfrm>
          <a:prstGeom prst="rect">
            <a:avLst/>
          </a:prstGeom>
        </p:spPr>
        <p:txBody>
          <a:bodyPr wrap="square" lIns="0" tIns="0" rIns="0" bIns="0" rtlCol="0" anchor="t">
            <a:spAutoFit/>
          </a:bodyPr>
          <a:lstStyle>
            <a:defPPr>
              <a:defRPr lang="en-US"/>
            </a:defPPr>
            <a:lvl1pPr algn="ctr">
              <a:defRPr sz="2800" b="1" spc="24">
                <a:solidFill>
                  <a:srgbClr val="292929"/>
                </a:solidFill>
                <a:latin typeface="Calibri (MS)"/>
                <a:ea typeface="Calibri (MS)"/>
                <a:cs typeface="Calibri (MS)"/>
              </a:defRPr>
            </a:lvl1pPr>
          </a:lstStyle>
          <a:p>
            <a:r>
              <a:rPr lang="en-US" sz="1303">
                <a:sym typeface="Calibri (MS)"/>
              </a:rPr>
              <a:t>Flexible services that accommodate life circumstances</a:t>
            </a:r>
          </a:p>
        </p:txBody>
      </p:sp>
      <p:sp>
        <p:nvSpPr>
          <p:cNvPr id="13" name="TextBox 13"/>
          <p:cNvSpPr txBox="1"/>
          <p:nvPr/>
        </p:nvSpPr>
        <p:spPr>
          <a:xfrm>
            <a:off x="10299830" y="4079154"/>
            <a:ext cx="1669402" cy="515141"/>
          </a:xfrm>
          <a:prstGeom prst="rect">
            <a:avLst/>
          </a:prstGeom>
        </p:spPr>
        <p:txBody>
          <a:bodyPr wrap="square" lIns="0" tIns="0" rIns="0" bIns="0" rtlCol="0" anchor="t">
            <a:spAutoFit/>
          </a:bodyPr>
          <a:lstStyle>
            <a:defPPr>
              <a:defRPr lang="en-US"/>
            </a:defPPr>
            <a:lvl1pPr algn="ctr">
              <a:defRPr sz="2400" b="1" spc="141">
                <a:solidFill>
                  <a:srgbClr val="292929"/>
                </a:solidFill>
                <a:latin typeface="Calibri (MS)"/>
                <a:ea typeface="Calibri (MS)"/>
                <a:cs typeface="Calibri (MS)"/>
              </a:defRPr>
            </a:lvl1pPr>
          </a:lstStyle>
          <a:p>
            <a:r>
              <a:rPr lang="en-US" sz="1116">
                <a:sym typeface="Calibri (MS)"/>
              </a:rPr>
              <a:t>Tailored support based on individual needs</a:t>
            </a:r>
          </a:p>
        </p:txBody>
      </p:sp>
      <p:sp>
        <p:nvSpPr>
          <p:cNvPr id="14" name="TextBox 14"/>
          <p:cNvSpPr txBox="1"/>
          <p:nvPr/>
        </p:nvSpPr>
        <p:spPr>
          <a:xfrm>
            <a:off x="8718845" y="3906381"/>
            <a:ext cx="1630031" cy="515141"/>
          </a:xfrm>
          <a:prstGeom prst="rect">
            <a:avLst/>
          </a:prstGeom>
        </p:spPr>
        <p:txBody>
          <a:bodyPr wrap="square" lIns="0" tIns="0" rIns="0" bIns="0" rtlCol="0" anchor="t">
            <a:spAutoFit/>
          </a:bodyPr>
          <a:lstStyle/>
          <a:p>
            <a:pPr algn="ctr"/>
            <a:r>
              <a:rPr lang="en-US" sz="1116" b="1" spc="65">
                <a:solidFill>
                  <a:srgbClr val="292929"/>
                </a:solidFill>
                <a:latin typeface="Calibri (MS)"/>
                <a:ea typeface="Calibri (MS)"/>
                <a:cs typeface="Calibri (MS)"/>
                <a:sym typeface="Calibri (MS)"/>
              </a:rPr>
              <a:t>Welcoming,</a:t>
            </a:r>
          </a:p>
          <a:p>
            <a:pPr algn="ctr"/>
            <a:r>
              <a:rPr lang="en-US" sz="1116" b="1" spc="65">
                <a:solidFill>
                  <a:srgbClr val="292929"/>
                </a:solidFill>
                <a:latin typeface="Calibri (MS)"/>
                <a:ea typeface="Calibri (MS)"/>
                <a:cs typeface="Calibri (MS)"/>
                <a:sym typeface="Calibri (MS)"/>
              </a:rPr>
              <a:t>stigma-free</a:t>
            </a:r>
          </a:p>
          <a:p>
            <a:pPr algn="ctr"/>
            <a:r>
              <a:rPr lang="en-US" sz="1116" b="1" spc="65">
                <a:solidFill>
                  <a:srgbClr val="292929"/>
                </a:solidFill>
                <a:latin typeface="Calibri (MS)"/>
                <a:ea typeface="Calibri (MS)"/>
                <a:cs typeface="Calibri (MS)"/>
                <a:sym typeface="Calibri (MS)"/>
              </a:rPr>
              <a:t>re-engagement</a:t>
            </a:r>
          </a:p>
        </p:txBody>
      </p:sp>
      <p:sp>
        <p:nvSpPr>
          <p:cNvPr id="18" name="TextBox 18"/>
          <p:cNvSpPr txBox="1"/>
          <p:nvPr/>
        </p:nvSpPr>
        <p:spPr>
          <a:xfrm>
            <a:off x="6071176" y="1452676"/>
            <a:ext cx="6147922" cy="392378"/>
          </a:xfrm>
          <a:prstGeom prst="cloud">
            <a:avLst/>
          </a:prstGeom>
          <a:gradFill flip="none" rotWithShape="1">
            <a:gsLst>
              <a:gs pos="0">
                <a:srgbClr val="FAE7CB"/>
              </a:gs>
              <a:gs pos="45000">
                <a:srgbClr val="E7E9E5"/>
              </a:gs>
              <a:gs pos="100000">
                <a:srgbClr val="DDEAE8">
                  <a:shade val="100000"/>
                  <a:satMod val="115000"/>
                </a:srgbClr>
              </a:gs>
            </a:gsLst>
            <a:path path="circle">
              <a:fillToRect r="100000" b="100000"/>
            </a:path>
            <a:tileRect l="-100000" t="-100000"/>
          </a:gradFill>
        </p:spPr>
        <p:txBody>
          <a:bodyPr wrap="square" lIns="0" tIns="0" rIns="0" bIns="0" rtlCol="0" anchor="t">
            <a:spAutoFit/>
          </a:bodyPr>
          <a:lstStyle>
            <a:defPPr>
              <a:defRPr lang="en-US"/>
            </a:defPPr>
            <a:lvl1pPr algn="ctr">
              <a:defRPr sz="3600" b="1" spc="28">
                <a:solidFill>
                  <a:srgbClr val="292929"/>
                </a:solidFill>
                <a:latin typeface="Calibri (MS)"/>
                <a:ea typeface="Calibri (MS)"/>
                <a:cs typeface="Calibri (MS)"/>
              </a:defRPr>
            </a:lvl1pPr>
          </a:lstStyle>
          <a:p>
            <a:r>
              <a:rPr lang="en-US" sz="1675">
                <a:sym typeface="Calibri (MS)"/>
              </a:rPr>
              <a:t>FACILITATORS (Driving Re-engagement)</a:t>
            </a:r>
          </a:p>
        </p:txBody>
      </p:sp>
      <p:sp>
        <p:nvSpPr>
          <p:cNvPr id="19" name="TextBox 19"/>
          <p:cNvSpPr txBox="1"/>
          <p:nvPr/>
        </p:nvSpPr>
        <p:spPr>
          <a:xfrm>
            <a:off x="2184400" y="125805"/>
            <a:ext cx="7161217" cy="1107996"/>
          </a:xfrm>
          <a:prstGeom prst="rect">
            <a:avLst/>
          </a:prstGeom>
        </p:spPr>
        <p:txBody>
          <a:bodyPr wrap="square" lIns="0" tIns="0" rIns="0" bIns="0" rtlCol="0" anchor="t">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2800" b="1" i="0" u="none" strike="noStrike" cap="all" spc="0" normalizeH="0">
                <a:ln>
                  <a:noFill/>
                </a:ln>
                <a:solidFill>
                  <a:srgbClr val="4F6228"/>
                </a:solidFill>
                <a:effectLst/>
                <a:uLnTx/>
                <a:uFillTx/>
                <a:latin typeface="Poppins Bold"/>
                <a:ea typeface="Poppins Bold"/>
                <a:cs typeface="Poppins Bold"/>
              </a:defRPr>
            </a:lvl1pPr>
            <a:lvl2pPr defTabSz="914400"/>
            <a:lvl3pPr defTabSz="914400"/>
            <a:lvl4pPr defTabSz="914400"/>
            <a:lvl5pPr defTabSz="914400"/>
            <a:lvl6pPr defTabSz="914400"/>
            <a:lvl7pPr defTabSz="914400"/>
            <a:lvl8pPr defTabSz="914400"/>
            <a:lvl9pPr defTabSz="914400"/>
          </a:lstStyle>
          <a:p>
            <a:r>
              <a:rPr lang="en-US" sz="2400" dirty="0">
                <a:latin typeface="+mj-lt"/>
                <a:sym typeface="Calibri (MS)"/>
              </a:rPr>
              <a:t>The Road to Re-engagement: </a:t>
            </a:r>
          </a:p>
          <a:p>
            <a:r>
              <a:rPr lang="en-US" sz="2400" dirty="0">
                <a:latin typeface="+mj-lt"/>
                <a:sym typeface="Calibri (MS)"/>
              </a:rPr>
              <a:t>A Roadmap for Person-Centered HIV Care</a:t>
            </a:r>
          </a:p>
        </p:txBody>
      </p:sp>
      <p:sp>
        <p:nvSpPr>
          <p:cNvPr id="16" name="TextBox 15">
            <a:extLst>
              <a:ext uri="{FF2B5EF4-FFF2-40B4-BE49-F238E27FC236}">
                <a16:creationId xmlns:a16="http://schemas.microsoft.com/office/drawing/2014/main" id="{35FFBF99-D97F-0641-1F3A-EADCDFCE0D32}"/>
              </a:ext>
            </a:extLst>
          </p:cNvPr>
          <p:cNvSpPr txBox="1"/>
          <p:nvPr/>
        </p:nvSpPr>
        <p:spPr>
          <a:xfrm>
            <a:off x="318435" y="4366202"/>
            <a:ext cx="1274303" cy="907766"/>
          </a:xfrm>
          <a:prstGeom prst="roundRect">
            <a:avLst/>
          </a:prstGeom>
          <a:solidFill>
            <a:srgbClr val="E7E7EA"/>
          </a:solidFill>
        </p:spPr>
        <p:txBody>
          <a:bodyPr wrap="square" lIns="0" tIns="0" rIns="0" bIns="0" rtlCol="0" anchor="ctr">
            <a:spAutoFit/>
          </a:bodyPr>
          <a:lstStyle>
            <a:defPPr>
              <a:defRPr lang="en-US"/>
            </a:defPPr>
            <a:lvl1pPr algn="ctr">
              <a:defRPr sz="2000" b="1" spc="17">
                <a:solidFill>
                  <a:srgbClr val="292929"/>
                </a:solidFill>
                <a:latin typeface="Calibri (MS)"/>
                <a:ea typeface="Calibri (MS)"/>
                <a:cs typeface="Calibri (MS)"/>
              </a:defRPr>
            </a:lvl1pPr>
          </a:lstStyle>
          <a:p>
            <a:r>
              <a:rPr lang="en-US" sz="1333">
                <a:sym typeface="Calibri (MS)"/>
              </a:rPr>
              <a:t>Siloed HIV care separated from holistic primary health care.</a:t>
            </a:r>
          </a:p>
        </p:txBody>
      </p:sp>
      <p:sp>
        <p:nvSpPr>
          <p:cNvPr id="21" name="TextBox 20">
            <a:extLst>
              <a:ext uri="{FF2B5EF4-FFF2-40B4-BE49-F238E27FC236}">
                <a16:creationId xmlns:a16="http://schemas.microsoft.com/office/drawing/2014/main" id="{2008D643-5B6F-9CF6-EE4B-389E576A3213}"/>
              </a:ext>
            </a:extLst>
          </p:cNvPr>
          <p:cNvSpPr txBox="1"/>
          <p:nvPr/>
        </p:nvSpPr>
        <p:spPr>
          <a:xfrm>
            <a:off x="2438400" y="4106149"/>
            <a:ext cx="1567704" cy="1558052"/>
          </a:xfrm>
          <a:prstGeom prst="ellipse">
            <a:avLst/>
          </a:prstGeom>
          <a:noFill/>
        </p:spPr>
        <p:txBody>
          <a:bodyPr wrap="square" lIns="0" tIns="0" rIns="0" bIns="0" rtlCol="0" anchor="ctr">
            <a:spAutoFit/>
          </a:bodyPr>
          <a:lstStyle>
            <a:defPPr>
              <a:defRPr lang="en-US"/>
            </a:defPPr>
            <a:lvl1pPr algn="ctr">
              <a:defRPr sz="2000" b="1" spc="17">
                <a:solidFill>
                  <a:srgbClr val="292929"/>
                </a:solidFill>
                <a:latin typeface="Calibri (MS)"/>
                <a:ea typeface="Calibri (MS)"/>
                <a:cs typeface="Calibri (MS)"/>
              </a:defRPr>
            </a:lvl1pPr>
          </a:lstStyle>
          <a:p>
            <a:r>
              <a:rPr lang="en-US" sz="1200">
                <a:sym typeface="Calibri (MS)"/>
              </a:rPr>
              <a:t>Punitive, stigmatizing response to those returning after disengagement.</a:t>
            </a:r>
          </a:p>
        </p:txBody>
      </p:sp>
      <p:sp>
        <p:nvSpPr>
          <p:cNvPr id="22" name="TextBox 4">
            <a:extLst>
              <a:ext uri="{FF2B5EF4-FFF2-40B4-BE49-F238E27FC236}">
                <a16:creationId xmlns:a16="http://schemas.microsoft.com/office/drawing/2014/main" id="{377A068A-ECDD-C74E-CD26-F29C0CF7E733}"/>
              </a:ext>
            </a:extLst>
          </p:cNvPr>
          <p:cNvSpPr txBox="1"/>
          <p:nvPr/>
        </p:nvSpPr>
        <p:spPr>
          <a:xfrm>
            <a:off x="10242700" y="6176535"/>
            <a:ext cx="1669402" cy="601511"/>
          </a:xfrm>
          <a:prstGeom prst="rect">
            <a:avLst/>
          </a:prstGeom>
        </p:spPr>
        <p:txBody>
          <a:bodyPr wrap="square" lIns="0" tIns="0" rIns="0" bIns="0" rtlCol="0" anchor="t">
            <a:spAutoFit/>
          </a:bodyPr>
          <a:lstStyle>
            <a:defPPr>
              <a:defRPr lang="en-US"/>
            </a:defPPr>
            <a:lvl1pPr algn="ctr">
              <a:defRPr sz="1954" b="1" spc="24">
                <a:solidFill>
                  <a:srgbClr val="292929"/>
                </a:solidFill>
                <a:latin typeface="Calibri (MS)"/>
                <a:ea typeface="Calibri (MS)"/>
                <a:cs typeface="Calibri (MS)"/>
              </a:defRPr>
            </a:lvl1pPr>
          </a:lstStyle>
          <a:p>
            <a:r>
              <a:rPr lang="en-US" sz="1303">
                <a:sym typeface="Calibri (MS)"/>
              </a:rPr>
              <a:t>Reduce frequent clinical visits upon return.</a:t>
            </a:r>
          </a:p>
        </p:txBody>
      </p:sp>
      <p:sp>
        <p:nvSpPr>
          <p:cNvPr id="24" name="TextBox 23">
            <a:extLst>
              <a:ext uri="{FF2B5EF4-FFF2-40B4-BE49-F238E27FC236}">
                <a16:creationId xmlns:a16="http://schemas.microsoft.com/office/drawing/2014/main" id="{DB7E296D-C624-47EE-A650-E48352F68BEC}"/>
              </a:ext>
            </a:extLst>
          </p:cNvPr>
          <p:cNvSpPr txBox="1"/>
          <p:nvPr/>
        </p:nvSpPr>
        <p:spPr>
          <a:xfrm>
            <a:off x="7065284" y="4188455"/>
            <a:ext cx="1567704" cy="686855"/>
          </a:xfrm>
          <a:prstGeom prst="rect">
            <a:avLst/>
          </a:prstGeom>
        </p:spPr>
        <p:txBody>
          <a:bodyPr wrap="square" lIns="0" tIns="0" rIns="0" bIns="0" rtlCol="0" anchor="t">
            <a:spAutoFit/>
          </a:bodyPr>
          <a:lstStyle>
            <a:defPPr>
              <a:defRPr lang="en-US"/>
            </a:defPPr>
            <a:lvl1pPr algn="ctr">
              <a:defRPr sz="1674" b="1" spc="141">
                <a:solidFill>
                  <a:srgbClr val="292929"/>
                </a:solidFill>
                <a:latin typeface="Calibri (MS)"/>
                <a:ea typeface="Calibri (MS)"/>
                <a:cs typeface="Calibri (MS)"/>
              </a:defRPr>
            </a:lvl1pPr>
          </a:lstStyle>
          <a:p>
            <a:r>
              <a:rPr lang="en-US" sz="1116">
                <a:sym typeface="Calibri (MS)"/>
              </a:rPr>
              <a:t>Ensure holistic care, beyond HIV, including other chronic care.</a:t>
            </a:r>
          </a:p>
        </p:txBody>
      </p:sp>
      <p:pic>
        <p:nvPicPr>
          <p:cNvPr id="2" name="Picture 1">
            <a:extLst>
              <a:ext uri="{FF2B5EF4-FFF2-40B4-BE49-F238E27FC236}">
                <a16:creationId xmlns:a16="http://schemas.microsoft.com/office/drawing/2014/main" id="{3D4FCB87-0A7A-40C8-7CB2-ED89C3645972}"/>
              </a:ext>
            </a:extLst>
          </p:cNvPr>
          <p:cNvPicPr>
            <a:picLocks noChangeAspect="1"/>
          </p:cNvPicPr>
          <p:nvPr/>
        </p:nvPicPr>
        <p:blipFill>
          <a:blip r:embed="rId6"/>
          <a:stretch>
            <a:fillRect/>
          </a:stretch>
        </p:blipFill>
        <p:spPr>
          <a:xfrm>
            <a:off x="9862134" y="389153"/>
            <a:ext cx="2329866" cy="673869"/>
          </a:xfrm>
          <a:prstGeom prst="rect">
            <a:avLst/>
          </a:prstGeom>
        </p:spPr>
      </p:pic>
      <p:pic>
        <p:nvPicPr>
          <p:cNvPr id="12" name="Picture 11" descr="A logo with a green circle and a yellow and blue design&#10;&#10;AI-generated content may be incorrect.">
            <a:extLst>
              <a:ext uri="{FF2B5EF4-FFF2-40B4-BE49-F238E27FC236}">
                <a16:creationId xmlns:a16="http://schemas.microsoft.com/office/drawing/2014/main" id="{46DDB411-4332-F5B4-5EE6-E8CE658C71E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23660" y="-70821"/>
            <a:ext cx="2025172" cy="1303993"/>
          </a:xfrm>
          <a:prstGeom prst="rect">
            <a:avLst/>
          </a:prstGeom>
        </p:spPr>
      </p:pic>
      <p:pic>
        <p:nvPicPr>
          <p:cNvPr id="8" name="Picture 7">
            <a:extLst>
              <a:ext uri="{FF2B5EF4-FFF2-40B4-BE49-F238E27FC236}">
                <a16:creationId xmlns:a16="http://schemas.microsoft.com/office/drawing/2014/main" id="{2F31469D-AD70-F9F1-C615-14F5BC36E182}"/>
              </a:ext>
            </a:extLst>
          </p:cNvPr>
          <p:cNvPicPr>
            <a:picLocks noChangeAspect="1"/>
          </p:cNvPicPr>
          <p:nvPr/>
        </p:nvPicPr>
        <p:blipFill>
          <a:blip r:embed="rId8"/>
          <a:srcRect r="54890"/>
          <a:stretch/>
        </p:blipFill>
        <p:spPr>
          <a:xfrm>
            <a:off x="11988870" y="5282101"/>
            <a:ext cx="236707" cy="1758511"/>
          </a:xfrm>
          <a:prstGeom prst="rect">
            <a:avLst/>
          </a:prstGeom>
        </p:spPr>
      </p:pic>
      <p:pic>
        <p:nvPicPr>
          <p:cNvPr id="15" name="Picture 14">
            <a:extLst>
              <a:ext uri="{FF2B5EF4-FFF2-40B4-BE49-F238E27FC236}">
                <a16:creationId xmlns:a16="http://schemas.microsoft.com/office/drawing/2014/main" id="{4921FECE-14B7-D804-38C1-27A629B56CCF}"/>
              </a:ext>
            </a:extLst>
          </p:cNvPr>
          <p:cNvPicPr>
            <a:picLocks noChangeAspect="1"/>
          </p:cNvPicPr>
          <p:nvPr/>
        </p:nvPicPr>
        <p:blipFill>
          <a:blip r:embed="rId9"/>
          <a:srcRect l="56696" t="1543" r="8152" b="-1543"/>
          <a:stretch/>
        </p:blipFill>
        <p:spPr>
          <a:xfrm>
            <a:off x="-18203" y="-135405"/>
            <a:ext cx="283726" cy="17229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0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remove" display="0">
                  <p:stCondLst>
                    <p:cond delay="indefinite"/>
                  </p:stCondLst>
                </p:cTn>
                <p:tgtEl>
                  <p:spTgt spid="20"/>
                </p:tgtEl>
              </p:cMediaNode>
            </p:video>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0"/>
                                        </p:tgtEl>
                                      </p:cBhvr>
                                    </p:cmd>
                                  </p:childTnLst>
                                </p:cTn>
                              </p:par>
                            </p:childTnLst>
                          </p:cTn>
                        </p:par>
                      </p:childTnLst>
                    </p:cTn>
                  </p:par>
                </p:childTnLst>
              </p:cTn>
              <p:nextCondLst>
                <p:cond evt="onClick" delay="0">
                  <p:tgtEl>
                    <p:spTgt spid="2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38463" y="1896987"/>
            <a:ext cx="10527632" cy="5331126"/>
          </a:xfrm>
          <a:custGeom>
            <a:avLst/>
            <a:gdLst/>
            <a:ahLst/>
            <a:cxnLst/>
            <a:rect l="l" t="t" r="r" b="b"/>
            <a:pathLst>
              <a:path w="26212800" h="14630400">
                <a:moveTo>
                  <a:pt x="0" y="0"/>
                </a:moveTo>
                <a:lnTo>
                  <a:pt x="26212800" y="0"/>
                </a:lnTo>
                <a:lnTo>
                  <a:pt x="26212800" y="14630400"/>
                </a:lnTo>
                <a:lnTo>
                  <a:pt x="0" y="14630400"/>
                </a:lnTo>
                <a:lnTo>
                  <a:pt x="0" y="0"/>
                </a:lnTo>
                <a:close/>
              </a:path>
            </a:pathLst>
          </a:custGeom>
          <a:blipFill>
            <a:blip r:embed="rId2"/>
            <a:stretch>
              <a:fillRect l="-38541" t="-51383" r="-36469" b="-6041"/>
            </a:stretch>
          </a:blipFill>
        </p:spPr>
        <p:txBody>
          <a:bodyPr/>
          <a:lstStyle/>
          <a:p>
            <a:endParaRPr lang="es-ES_tradnl" sz="837"/>
          </a:p>
        </p:txBody>
      </p:sp>
      <p:sp>
        <p:nvSpPr>
          <p:cNvPr id="5" name="TextBox 5"/>
          <p:cNvSpPr txBox="1"/>
          <p:nvPr/>
        </p:nvSpPr>
        <p:spPr>
          <a:xfrm>
            <a:off x="1515000" y="4141763"/>
            <a:ext cx="2345835" cy="667234"/>
          </a:xfrm>
          <a:prstGeom prst="rect">
            <a:avLst/>
          </a:prstGeom>
        </p:spPr>
        <p:txBody>
          <a:bodyPr wrap="square" lIns="0" tIns="0" rIns="0" bIns="0" rtlCol="0" anchor="t">
            <a:spAutoFit/>
          </a:bodyPr>
          <a:lstStyle/>
          <a:p>
            <a:pPr algn="ctr"/>
            <a:r>
              <a:rPr lang="en-US" sz="2168" b="1" dirty="0">
                <a:solidFill>
                  <a:srgbClr val="DC5D21"/>
                </a:solidFill>
                <a:latin typeface="+mj-lt"/>
                <a:ea typeface="Anton"/>
                <a:cs typeface="Anton"/>
                <a:sym typeface="Anton"/>
              </a:rPr>
              <a:t>Identify and reach</a:t>
            </a:r>
          </a:p>
        </p:txBody>
      </p:sp>
      <p:sp>
        <p:nvSpPr>
          <p:cNvPr id="10" name="TextBox 10"/>
          <p:cNvSpPr txBox="1"/>
          <p:nvPr/>
        </p:nvSpPr>
        <p:spPr>
          <a:xfrm>
            <a:off x="4930804" y="4308571"/>
            <a:ext cx="2345835" cy="330090"/>
          </a:xfrm>
          <a:prstGeom prst="rect">
            <a:avLst/>
          </a:prstGeom>
        </p:spPr>
        <p:txBody>
          <a:bodyPr wrap="square" lIns="0" tIns="0" rIns="0" bIns="0" rtlCol="0" anchor="t">
            <a:spAutoFit/>
          </a:bodyPr>
          <a:lstStyle/>
          <a:p>
            <a:pPr algn="ctr"/>
            <a:r>
              <a:rPr lang="en-US" sz="2145" b="1" spc="2" dirty="0">
                <a:solidFill>
                  <a:srgbClr val="B19F3A"/>
                </a:solidFill>
                <a:latin typeface="+mj-lt"/>
                <a:ea typeface="Anton"/>
                <a:cs typeface="Anton"/>
                <a:sym typeface="Anton"/>
              </a:rPr>
              <a:t>Welcome ALL</a:t>
            </a:r>
          </a:p>
        </p:txBody>
      </p:sp>
      <p:sp>
        <p:nvSpPr>
          <p:cNvPr id="11" name="TextBox 11"/>
          <p:cNvSpPr txBox="1"/>
          <p:nvPr/>
        </p:nvSpPr>
        <p:spPr>
          <a:xfrm>
            <a:off x="2594810" y="173709"/>
            <a:ext cx="6899071" cy="861774"/>
          </a:xfrm>
          <a:prstGeom prst="rect">
            <a:avLst/>
          </a:prstGeom>
        </p:spPr>
        <p:txBody>
          <a:bodyPr wrap="square" lIns="0" tIns="0" rIns="0" bIns="0" rtlCol="0" anchor="t">
            <a:spAutoFit/>
          </a:bodyPr>
          <a:lstStyle>
            <a:defPPr>
              <a:defRPr lang="en-US"/>
            </a:defPPr>
            <a:lvl1pPr marR="0" lvl="0" indent="0" algn="ctr" defTabSz="914400" fontAlgn="auto">
              <a:lnSpc>
                <a:spcPct val="100000"/>
              </a:lnSpc>
              <a:spcBef>
                <a:spcPts val="0"/>
              </a:spcBef>
              <a:spcAft>
                <a:spcPts val="0"/>
              </a:spcAft>
              <a:buClrTx/>
              <a:buSzTx/>
              <a:buFontTx/>
              <a:buNone/>
              <a:tabLst/>
              <a:defRPr kumimoji="0" sz="2800" b="1" i="0" u="none" strike="noStrike" cap="all" spc="0" normalizeH="0">
                <a:ln>
                  <a:noFill/>
                </a:ln>
                <a:solidFill>
                  <a:srgbClr val="4F6228"/>
                </a:solidFill>
                <a:effectLst/>
                <a:uLnTx/>
                <a:uFillTx/>
                <a:latin typeface="Poppins Bold"/>
                <a:ea typeface="Poppins Bold"/>
                <a:cs typeface="Poppins Bold"/>
              </a:defRPr>
            </a:lvl1pPr>
            <a:lvl2pPr defTabSz="914400"/>
            <a:lvl3pPr defTabSz="914400"/>
            <a:lvl4pPr defTabSz="914400"/>
            <a:lvl5pPr defTabSz="914400"/>
            <a:lvl6pPr defTabSz="914400"/>
            <a:lvl7pPr defTabSz="914400"/>
            <a:lvl8pPr defTabSz="914400"/>
            <a:lvl9pPr defTabSz="914400"/>
          </a:lstStyle>
          <a:p>
            <a:r>
              <a:rPr lang="en-US" dirty="0">
                <a:latin typeface="+mj-lt"/>
                <a:sym typeface="Anton"/>
              </a:rPr>
              <a:t>A PERSON-CENTRED PATHWAY BACK TO CARE</a:t>
            </a:r>
          </a:p>
        </p:txBody>
      </p:sp>
      <p:sp>
        <p:nvSpPr>
          <p:cNvPr id="14" name="TextBox 14"/>
          <p:cNvSpPr txBox="1"/>
          <p:nvPr/>
        </p:nvSpPr>
        <p:spPr>
          <a:xfrm>
            <a:off x="8464889" y="1781571"/>
            <a:ext cx="2176738" cy="322396"/>
          </a:xfrm>
          <a:prstGeom prst="rect">
            <a:avLst/>
          </a:prstGeom>
        </p:spPr>
        <p:txBody>
          <a:bodyPr wrap="square" lIns="0" tIns="0" rIns="0" bIns="0" rtlCol="0" anchor="t">
            <a:spAutoFit/>
          </a:bodyPr>
          <a:lstStyle/>
          <a:p>
            <a:pPr algn="ctr"/>
            <a:r>
              <a:rPr lang="en-US" sz="2095" b="1" spc="19" dirty="0">
                <a:solidFill>
                  <a:srgbClr val="933D8A"/>
                </a:solidFill>
                <a:latin typeface="+mj-lt"/>
                <a:ea typeface="Anton"/>
                <a:cs typeface="Anton"/>
                <a:sym typeface="Anton"/>
              </a:rPr>
              <a:t>Tailor support</a:t>
            </a:r>
          </a:p>
        </p:txBody>
      </p:sp>
      <p:pic>
        <p:nvPicPr>
          <p:cNvPr id="6" name="Picture 5">
            <a:extLst>
              <a:ext uri="{FF2B5EF4-FFF2-40B4-BE49-F238E27FC236}">
                <a16:creationId xmlns:a16="http://schemas.microsoft.com/office/drawing/2014/main" id="{A04B3F63-9308-AABB-F21D-9C9C9CEFFE68}"/>
              </a:ext>
            </a:extLst>
          </p:cNvPr>
          <p:cNvPicPr>
            <a:picLocks noChangeAspect="1"/>
          </p:cNvPicPr>
          <p:nvPr/>
        </p:nvPicPr>
        <p:blipFill>
          <a:blip r:embed="rId3"/>
          <a:stretch>
            <a:fillRect/>
          </a:stretch>
        </p:blipFill>
        <p:spPr>
          <a:xfrm>
            <a:off x="9862134" y="389153"/>
            <a:ext cx="2329866" cy="673869"/>
          </a:xfrm>
          <a:prstGeom prst="rect">
            <a:avLst/>
          </a:prstGeom>
        </p:spPr>
      </p:pic>
      <p:sp>
        <p:nvSpPr>
          <p:cNvPr id="7" name="TextBox 6">
            <a:extLst>
              <a:ext uri="{FF2B5EF4-FFF2-40B4-BE49-F238E27FC236}">
                <a16:creationId xmlns:a16="http://schemas.microsoft.com/office/drawing/2014/main" id="{2B0EC4A2-F752-7691-9677-043668C0B221}"/>
              </a:ext>
            </a:extLst>
          </p:cNvPr>
          <p:cNvSpPr txBox="1"/>
          <p:nvPr/>
        </p:nvSpPr>
        <p:spPr>
          <a:xfrm>
            <a:off x="6994822" y="6626896"/>
            <a:ext cx="6093618" cy="230832"/>
          </a:xfrm>
          <a:prstGeom prst="rect">
            <a:avLst/>
          </a:prstGeom>
          <a:noFill/>
          <a:ln/>
        </p:spPr>
        <p:txBody>
          <a:bodyPr wrap="square" lIns="0" tIns="0" rIns="0" bIns="0" rtlCol="0" anchor="ctr"/>
          <a:lstStyle>
            <a:defPPr>
              <a:defRPr lang="en-US"/>
            </a:defPPr>
            <a:lvl1pPr indent="0">
              <a:buNone/>
              <a:defRPr sz="900">
                <a:solidFill>
                  <a:srgbClr val="1A284B"/>
                </a:solidFill>
                <a:latin typeface="Calibri" panose="020F0502020204030204" pitchFamily="34" charset="0"/>
                <a:cs typeface="Calibri" panose="020F0502020204030204" pitchFamily="34" charset="0"/>
              </a:defRPr>
            </a:lvl1pPr>
          </a:lstStyle>
          <a:p>
            <a:r>
              <a:rPr lang="en-US"/>
              <a:t>Source: World Health Organization. Supporting re-engagement in HIV treatment services. Geneva: WHO; 2024.</a:t>
            </a:r>
          </a:p>
        </p:txBody>
      </p:sp>
      <p:sp>
        <p:nvSpPr>
          <p:cNvPr id="19" name="Text 10">
            <a:extLst>
              <a:ext uri="{FF2B5EF4-FFF2-40B4-BE49-F238E27FC236}">
                <a16:creationId xmlns:a16="http://schemas.microsoft.com/office/drawing/2014/main" id="{B06EB64E-DA39-B11A-99A2-00E09A5402E5}"/>
              </a:ext>
            </a:extLst>
          </p:cNvPr>
          <p:cNvSpPr/>
          <p:nvPr/>
        </p:nvSpPr>
        <p:spPr>
          <a:xfrm>
            <a:off x="960939" y="3814130"/>
            <a:ext cx="438912" cy="256032"/>
          </a:xfrm>
          <a:prstGeom prst="rect">
            <a:avLst/>
          </a:prstGeom>
          <a:noFill/>
          <a:ln/>
        </p:spPr>
        <p:txBody>
          <a:bodyPr wrap="square" lIns="0" tIns="0" rIns="0" bIns="0" rtlCol="0" anchor="ctr"/>
          <a:lstStyle/>
          <a:p>
            <a:pPr marL="0" indent="0" algn="ctr">
              <a:buNone/>
            </a:pPr>
            <a:r>
              <a:rPr lang="en-US" sz="1300" b="1">
                <a:solidFill>
                  <a:srgbClr val="FFFFFF"/>
                </a:solidFill>
              </a:rPr>
              <a:t>1</a:t>
            </a:r>
            <a:endParaRPr lang="en-US" sz="1300"/>
          </a:p>
        </p:txBody>
      </p:sp>
      <p:sp>
        <p:nvSpPr>
          <p:cNvPr id="20" name="Text 12">
            <a:extLst>
              <a:ext uri="{FF2B5EF4-FFF2-40B4-BE49-F238E27FC236}">
                <a16:creationId xmlns:a16="http://schemas.microsoft.com/office/drawing/2014/main" id="{2C484182-29DC-33D3-891B-533E63819505}"/>
              </a:ext>
            </a:extLst>
          </p:cNvPr>
          <p:cNvSpPr/>
          <p:nvPr/>
        </p:nvSpPr>
        <p:spPr>
          <a:xfrm>
            <a:off x="1303421" y="5144215"/>
            <a:ext cx="2582779" cy="1713513"/>
          </a:xfrm>
          <a:prstGeom prst="rect">
            <a:avLst/>
          </a:prstGeom>
          <a:noFill/>
          <a:ln/>
        </p:spPr>
        <p:txBody>
          <a:bodyPr wrap="square" lIns="254" tIns="254" rIns="254" bIns="254" rtlCol="0" anchor="ctr">
            <a:normAutofit/>
          </a:bodyPr>
          <a:lstStyle/>
          <a:p>
            <a:pPr algn="ctr">
              <a:lnSpc>
                <a:spcPct val="110000"/>
              </a:lnSpc>
              <a:spcBef>
                <a:spcPts val="600"/>
              </a:spcBef>
            </a:pPr>
            <a:r>
              <a:rPr lang="en-US" sz="1600" dirty="0">
                <a:solidFill>
                  <a:srgbClr val="111111"/>
                </a:solidFill>
              </a:rPr>
              <a:t>Use agreed tracing criteria and consented outreach to reach people who may need support returning to care.</a:t>
            </a:r>
          </a:p>
        </p:txBody>
      </p:sp>
      <p:sp>
        <p:nvSpPr>
          <p:cNvPr id="21" name="Text 18">
            <a:extLst>
              <a:ext uri="{FF2B5EF4-FFF2-40B4-BE49-F238E27FC236}">
                <a16:creationId xmlns:a16="http://schemas.microsoft.com/office/drawing/2014/main" id="{B27DF492-23DE-BD37-36D0-CC1AF5693915}"/>
              </a:ext>
            </a:extLst>
          </p:cNvPr>
          <p:cNvSpPr/>
          <p:nvPr/>
        </p:nvSpPr>
        <p:spPr>
          <a:xfrm>
            <a:off x="4827153" y="4837218"/>
            <a:ext cx="2553135" cy="1717392"/>
          </a:xfrm>
          <a:prstGeom prst="rect">
            <a:avLst/>
          </a:prstGeom>
          <a:noFill/>
          <a:ln/>
        </p:spPr>
        <p:txBody>
          <a:bodyPr wrap="square" lIns="254" tIns="254" rIns="254" bIns="254" rtlCol="0" anchor="ctr">
            <a:normAutofit/>
          </a:bodyPr>
          <a:lstStyle/>
          <a:p>
            <a:pPr algn="ctr">
              <a:lnSpc>
                <a:spcPct val="110000"/>
              </a:lnSpc>
              <a:spcBef>
                <a:spcPts val="600"/>
              </a:spcBef>
            </a:pPr>
            <a:r>
              <a:rPr lang="en-US" sz="1600" dirty="0">
                <a:solidFill>
                  <a:srgbClr val="111111"/>
                </a:solidFill>
              </a:rPr>
              <a:t>Create a safe, respectful and non-stigmatizing return to care</a:t>
            </a:r>
          </a:p>
        </p:txBody>
      </p:sp>
      <p:sp>
        <p:nvSpPr>
          <p:cNvPr id="23" name="Shape 15">
            <a:extLst>
              <a:ext uri="{FF2B5EF4-FFF2-40B4-BE49-F238E27FC236}">
                <a16:creationId xmlns:a16="http://schemas.microsoft.com/office/drawing/2014/main" id="{8268D6CD-0A12-6308-9EB1-07D03A06A114}"/>
              </a:ext>
            </a:extLst>
          </p:cNvPr>
          <p:cNvSpPr/>
          <p:nvPr/>
        </p:nvSpPr>
        <p:spPr>
          <a:xfrm>
            <a:off x="4284592" y="3660619"/>
            <a:ext cx="438912" cy="438912"/>
          </a:xfrm>
          <a:prstGeom prst="ellipse">
            <a:avLst/>
          </a:prstGeom>
          <a:solidFill>
            <a:srgbClr val="B19F3A"/>
          </a:solidFill>
          <a:ln w="12700">
            <a:solidFill>
              <a:srgbClr val="B19F3A"/>
            </a:solidFill>
            <a:prstDash val="solid"/>
          </a:ln>
        </p:spPr>
        <p:txBody>
          <a:bodyPr/>
          <a:lstStyle/>
          <a:p>
            <a:endParaRPr lang="es-ES_tradnl"/>
          </a:p>
        </p:txBody>
      </p:sp>
      <p:sp>
        <p:nvSpPr>
          <p:cNvPr id="24" name="Text 16">
            <a:extLst>
              <a:ext uri="{FF2B5EF4-FFF2-40B4-BE49-F238E27FC236}">
                <a16:creationId xmlns:a16="http://schemas.microsoft.com/office/drawing/2014/main" id="{DA4BF988-2720-1040-7C5E-B34A6FC713C7}"/>
              </a:ext>
            </a:extLst>
          </p:cNvPr>
          <p:cNvSpPr/>
          <p:nvPr/>
        </p:nvSpPr>
        <p:spPr>
          <a:xfrm>
            <a:off x="4284592" y="3758155"/>
            <a:ext cx="438912" cy="256032"/>
          </a:xfrm>
          <a:prstGeom prst="rect">
            <a:avLst/>
          </a:prstGeom>
          <a:noFill/>
          <a:ln/>
        </p:spPr>
        <p:txBody>
          <a:bodyPr wrap="square" lIns="0" tIns="0" rIns="0" bIns="0" rtlCol="0" anchor="ctr"/>
          <a:lstStyle/>
          <a:p>
            <a:pPr marL="0" indent="0" algn="ctr">
              <a:buNone/>
            </a:pPr>
            <a:r>
              <a:rPr lang="en-US" sz="1300" b="1">
                <a:solidFill>
                  <a:srgbClr val="FFFFFF"/>
                </a:solidFill>
              </a:rPr>
              <a:t>2</a:t>
            </a:r>
            <a:endParaRPr lang="en-US" sz="1300"/>
          </a:p>
        </p:txBody>
      </p:sp>
      <p:sp>
        <p:nvSpPr>
          <p:cNvPr id="25" name="Text 22">
            <a:extLst>
              <a:ext uri="{FF2B5EF4-FFF2-40B4-BE49-F238E27FC236}">
                <a16:creationId xmlns:a16="http://schemas.microsoft.com/office/drawing/2014/main" id="{F3571B4F-E928-FB2F-C7EB-089108A0AC8F}"/>
              </a:ext>
            </a:extLst>
          </p:cNvPr>
          <p:cNvSpPr/>
          <p:nvPr/>
        </p:nvSpPr>
        <p:spPr>
          <a:xfrm>
            <a:off x="9333802" y="4498002"/>
            <a:ext cx="438912" cy="256032"/>
          </a:xfrm>
          <a:prstGeom prst="rect">
            <a:avLst/>
          </a:prstGeom>
          <a:noFill/>
          <a:ln/>
        </p:spPr>
        <p:txBody>
          <a:bodyPr wrap="square" lIns="0" tIns="0" rIns="0" bIns="0" rtlCol="0" anchor="ctr"/>
          <a:lstStyle/>
          <a:p>
            <a:pPr marL="0" indent="0" algn="ctr">
              <a:buNone/>
            </a:pPr>
            <a:r>
              <a:rPr lang="en-US" sz="1300" b="1">
                <a:solidFill>
                  <a:srgbClr val="FFFFFF"/>
                </a:solidFill>
              </a:rPr>
              <a:t>3</a:t>
            </a:r>
            <a:endParaRPr lang="en-US" sz="1300"/>
          </a:p>
        </p:txBody>
      </p:sp>
      <p:sp>
        <p:nvSpPr>
          <p:cNvPr id="26" name="Text 24">
            <a:extLst>
              <a:ext uri="{FF2B5EF4-FFF2-40B4-BE49-F238E27FC236}">
                <a16:creationId xmlns:a16="http://schemas.microsoft.com/office/drawing/2014/main" id="{637BF657-CB49-E238-0579-B99AA06C83E7}"/>
              </a:ext>
            </a:extLst>
          </p:cNvPr>
          <p:cNvSpPr/>
          <p:nvPr/>
        </p:nvSpPr>
        <p:spPr>
          <a:xfrm>
            <a:off x="8305802" y="4839960"/>
            <a:ext cx="2582777" cy="1786936"/>
          </a:xfrm>
          <a:prstGeom prst="rect">
            <a:avLst/>
          </a:prstGeom>
          <a:noFill/>
          <a:ln/>
        </p:spPr>
        <p:txBody>
          <a:bodyPr wrap="square" lIns="254" tIns="254" rIns="254" bIns="254" rtlCol="0" anchor="ctr">
            <a:normAutofit/>
          </a:bodyPr>
          <a:lstStyle/>
          <a:p>
            <a:pPr algn="ctr">
              <a:lnSpc>
                <a:spcPct val="110000"/>
              </a:lnSpc>
              <a:spcBef>
                <a:spcPts val="600"/>
              </a:spcBef>
            </a:pPr>
            <a:r>
              <a:rPr lang="en-US" sz="1600" dirty="0">
                <a:solidFill>
                  <a:srgbClr val="111111"/>
                </a:solidFill>
              </a:rPr>
              <a:t>Match support to individual needs: clinical care, psychosocial support, adherence support and service delivery options.</a:t>
            </a:r>
          </a:p>
        </p:txBody>
      </p:sp>
      <p:sp>
        <p:nvSpPr>
          <p:cNvPr id="27" name="Text 7">
            <a:extLst>
              <a:ext uri="{FF2B5EF4-FFF2-40B4-BE49-F238E27FC236}">
                <a16:creationId xmlns:a16="http://schemas.microsoft.com/office/drawing/2014/main" id="{7B5B9056-4741-06DC-F742-C58360D820F5}"/>
              </a:ext>
            </a:extLst>
          </p:cNvPr>
          <p:cNvSpPr/>
          <p:nvPr/>
        </p:nvSpPr>
        <p:spPr>
          <a:xfrm>
            <a:off x="2594810" y="986104"/>
            <a:ext cx="7587093" cy="723181"/>
          </a:xfrm>
          <a:prstGeom prst="roundRect">
            <a:avLst>
              <a:gd name="adj" fmla="val 50000"/>
            </a:avLst>
          </a:prstGeom>
          <a:solidFill>
            <a:srgbClr val="1A284B">
              <a:alpha val="15990"/>
            </a:srgbClr>
          </a:solidFill>
          <a:ln w="3175">
            <a:solidFill>
              <a:srgbClr val="1A284B"/>
            </a:solidFill>
            <a:prstDash val="solid"/>
          </a:ln>
        </p:spPr>
        <p:txBody>
          <a:bodyPr lIns="91440" tIns="274320" bIns="182880" anchor="ctr"/>
          <a:lstStyle/>
          <a:p>
            <a:pPr algn="ctr"/>
            <a:r>
              <a:rPr lang="en-US" sz="1600" b="1" dirty="0">
                <a:solidFill>
                  <a:srgbClr val="1A284B"/>
                </a:solidFill>
              </a:rPr>
              <a:t>Re-engagement should be practical, welcoming and tailored to the person’s clinical and psychosocial needs.</a:t>
            </a:r>
          </a:p>
        </p:txBody>
      </p:sp>
      <p:pic>
        <p:nvPicPr>
          <p:cNvPr id="3" name="Picture 2">
            <a:extLst>
              <a:ext uri="{FF2B5EF4-FFF2-40B4-BE49-F238E27FC236}">
                <a16:creationId xmlns:a16="http://schemas.microsoft.com/office/drawing/2014/main" id="{E42DF6E7-7F46-67F1-7589-A1358DC9E62F}"/>
              </a:ext>
            </a:extLst>
          </p:cNvPr>
          <p:cNvPicPr>
            <a:picLocks noChangeAspect="1"/>
          </p:cNvPicPr>
          <p:nvPr/>
        </p:nvPicPr>
        <p:blipFill>
          <a:blip r:embed="rId4"/>
          <a:srcRect r="54890"/>
          <a:stretch/>
        </p:blipFill>
        <p:spPr>
          <a:xfrm>
            <a:off x="11704663" y="5121460"/>
            <a:ext cx="487338" cy="1758511"/>
          </a:xfrm>
          <a:prstGeom prst="rect">
            <a:avLst/>
          </a:prstGeom>
        </p:spPr>
      </p:pic>
      <p:pic>
        <p:nvPicPr>
          <p:cNvPr id="4" name="Picture 3">
            <a:extLst>
              <a:ext uri="{FF2B5EF4-FFF2-40B4-BE49-F238E27FC236}">
                <a16:creationId xmlns:a16="http://schemas.microsoft.com/office/drawing/2014/main" id="{F7CB451A-E6B5-8E5C-6A2C-8C334F1AB74E}"/>
              </a:ext>
            </a:extLst>
          </p:cNvPr>
          <p:cNvPicPr>
            <a:picLocks noChangeAspect="1"/>
          </p:cNvPicPr>
          <p:nvPr/>
        </p:nvPicPr>
        <p:blipFill>
          <a:blip r:embed="rId5"/>
          <a:srcRect l="47208"/>
          <a:stretch/>
        </p:blipFill>
        <p:spPr>
          <a:xfrm>
            <a:off x="0" y="0"/>
            <a:ext cx="554736" cy="172298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3">
            <a:extLst>
              <a:ext uri="{FF2B5EF4-FFF2-40B4-BE49-F238E27FC236}">
                <a16:creationId xmlns:a16="http://schemas.microsoft.com/office/drawing/2014/main" id="{0F86CA85-447A-6981-DEC0-1C2C3895ED14}"/>
              </a:ext>
            </a:extLst>
          </p:cNvPr>
          <p:cNvSpPr/>
          <p:nvPr/>
        </p:nvSpPr>
        <p:spPr>
          <a:xfrm>
            <a:off x="2349" y="1615036"/>
            <a:ext cx="12189651" cy="3062359"/>
          </a:xfrm>
          <a:custGeom>
            <a:avLst/>
            <a:gdLst/>
            <a:ahLst/>
            <a:cxnLst/>
            <a:rect l="l" t="t" r="r" b="b"/>
            <a:pathLst>
              <a:path w="24379301" h="13599033">
                <a:moveTo>
                  <a:pt x="0" y="0"/>
                </a:moveTo>
                <a:lnTo>
                  <a:pt x="24379301" y="0"/>
                </a:lnTo>
                <a:lnTo>
                  <a:pt x="24379301" y="13599033"/>
                </a:lnTo>
                <a:lnTo>
                  <a:pt x="0" y="13599033"/>
                </a:lnTo>
                <a:lnTo>
                  <a:pt x="0" y="0"/>
                </a:lnTo>
                <a:close/>
              </a:path>
            </a:pathLst>
          </a:custGeom>
          <a:blipFill>
            <a:blip r:embed="rId3"/>
            <a:stretch>
              <a:fillRect t="-55761" b="-66403"/>
            </a:stretch>
          </a:blipFill>
        </p:spPr>
        <p:txBody>
          <a:bodyPr/>
          <a:lstStyle/>
          <a:p>
            <a:endParaRPr lang="es-ES_tradnl" sz="1200"/>
          </a:p>
        </p:txBody>
      </p:sp>
      <p:sp>
        <p:nvSpPr>
          <p:cNvPr id="29" name="TextBox 4">
            <a:extLst>
              <a:ext uri="{FF2B5EF4-FFF2-40B4-BE49-F238E27FC236}">
                <a16:creationId xmlns:a16="http://schemas.microsoft.com/office/drawing/2014/main" id="{5F926AD3-6946-CA86-898D-D30F87857824}"/>
              </a:ext>
            </a:extLst>
          </p:cNvPr>
          <p:cNvSpPr txBox="1"/>
          <p:nvPr/>
        </p:nvSpPr>
        <p:spPr>
          <a:xfrm>
            <a:off x="2610507" y="440615"/>
            <a:ext cx="7225297" cy="861774"/>
          </a:xfrm>
          <a:prstGeom prst="rect">
            <a:avLst/>
          </a:prstGeom>
          <a:noFill/>
          <a:ln/>
        </p:spPr>
        <p:txBody>
          <a:bodyPr wrap="square" lIns="0" tIns="0" rIns="0" bIns="0" rtlCol="0" anchor="ctr">
            <a:normAutofit/>
          </a:bodyPr>
          <a:lstStyle>
            <a:defPPr>
              <a:defRPr lang="en-US"/>
            </a:defPPr>
            <a:lvl1pPr indent="0" algn="ctr" defTabSz="914400">
              <a:buNone/>
              <a:defRPr sz="2600" b="1">
                <a:solidFill>
                  <a:srgbClr val="4F6228"/>
                </a:solidFill>
              </a:defRPr>
            </a:lvl1pPr>
            <a:lvl2pPr defTabSz="914400"/>
            <a:lvl3pPr defTabSz="914400"/>
            <a:lvl4pPr defTabSz="914400"/>
            <a:lvl5pPr defTabSz="914400"/>
            <a:lvl6pPr defTabSz="914400"/>
            <a:lvl7pPr defTabSz="914400"/>
            <a:lvl8pPr defTabSz="914400"/>
            <a:lvl9pPr defTabSz="914400"/>
          </a:lstStyle>
          <a:p>
            <a:r>
              <a:rPr lang="en-US" dirty="0"/>
              <a:t>Differentiated Re-engagement: </a:t>
            </a:r>
          </a:p>
          <a:p>
            <a:r>
              <a:rPr lang="en-US" dirty="0"/>
              <a:t>Match Support to Need</a:t>
            </a:r>
          </a:p>
        </p:txBody>
      </p:sp>
      <p:sp>
        <p:nvSpPr>
          <p:cNvPr id="30" name="TextBox 5">
            <a:extLst>
              <a:ext uri="{FF2B5EF4-FFF2-40B4-BE49-F238E27FC236}">
                <a16:creationId xmlns:a16="http://schemas.microsoft.com/office/drawing/2014/main" id="{F3988176-2A27-C99D-7DCE-036A827B625E}"/>
              </a:ext>
            </a:extLst>
          </p:cNvPr>
          <p:cNvSpPr txBox="1"/>
          <p:nvPr/>
        </p:nvSpPr>
        <p:spPr>
          <a:xfrm>
            <a:off x="142992" y="5189099"/>
            <a:ext cx="2467515" cy="1410507"/>
          </a:xfrm>
          <a:prstGeom prst="roundRect">
            <a:avLst>
              <a:gd name="adj" fmla="val 10233"/>
            </a:avLst>
          </a:prstGeom>
          <a:solidFill>
            <a:srgbClr val="E6F6F8"/>
          </a:solidFill>
          <a:ln w="15875">
            <a:solidFill>
              <a:srgbClr val="1CABC8">
                <a:alpha val="90000"/>
              </a:srgbClr>
            </a:solidFill>
            <a:prstDash val="solid"/>
          </a:ln>
        </p:spPr>
        <p:txBody>
          <a:bodyPr anchor="ctr"/>
          <a:lstStyle>
            <a:defPPr>
              <a:defRPr lang="en-US"/>
            </a:defPPr>
            <a:lvl1pPr defTabSz="914400"/>
            <a:lvl2pPr defTabSz="914400"/>
            <a:lvl3pPr defTabSz="914400"/>
            <a:lvl4pPr defTabSz="914400"/>
            <a:lvl5pPr defTabSz="914400"/>
            <a:lvl6pPr defTabSz="914400"/>
            <a:lvl7pPr defTabSz="914400"/>
            <a:lvl8pPr defTabSz="914400"/>
            <a:lvl9pPr defTabSz="914400"/>
          </a:lstStyle>
          <a:p>
            <a:pPr algn="ctr"/>
            <a:r>
              <a:rPr lang="en-US" sz="1400">
                <a:sym typeface="Roboto Condensed"/>
              </a:rPr>
              <a:t>Acknowledge the return positively. Remove punitive practices and unnecessary preconditions before care begins.</a:t>
            </a:r>
          </a:p>
        </p:txBody>
      </p:sp>
      <p:sp>
        <p:nvSpPr>
          <p:cNvPr id="31" name="TextBox 6">
            <a:extLst>
              <a:ext uri="{FF2B5EF4-FFF2-40B4-BE49-F238E27FC236}">
                <a16:creationId xmlns:a16="http://schemas.microsoft.com/office/drawing/2014/main" id="{2E0DD6E5-F33D-6B6A-B4BD-C4118B0DC102}"/>
              </a:ext>
            </a:extLst>
          </p:cNvPr>
          <p:cNvSpPr txBox="1"/>
          <p:nvPr/>
        </p:nvSpPr>
        <p:spPr>
          <a:xfrm>
            <a:off x="2733943" y="5150371"/>
            <a:ext cx="3656993" cy="1307495"/>
          </a:xfrm>
          <a:prstGeom prst="roundRect">
            <a:avLst>
              <a:gd name="adj" fmla="val 9859"/>
            </a:avLst>
          </a:prstGeom>
          <a:solidFill>
            <a:srgbClr val="499AB1">
              <a:alpha val="36471"/>
            </a:srgbClr>
          </a:solidFill>
          <a:ln w="15875">
            <a:solidFill>
              <a:srgbClr val="499AB1">
                <a:alpha val="90000"/>
              </a:srgbClr>
            </a:solidFill>
            <a:prstDash val="solid"/>
          </a:ln>
        </p:spPr>
        <p:txBody>
          <a:bodyPr anchor="ctr"/>
          <a:lstStyle>
            <a:defPPr>
              <a:defRPr lang="en-US"/>
            </a:defPPr>
            <a:lvl1pPr defTabSz="914400">
              <a:defRPr sz="1400"/>
            </a:lvl1pPr>
            <a:lvl2pPr defTabSz="914400"/>
            <a:lvl3pPr defTabSz="914400"/>
            <a:lvl4pPr defTabSz="914400"/>
            <a:lvl5pPr defTabSz="914400"/>
            <a:lvl6pPr defTabSz="914400"/>
            <a:lvl7pPr defTabSz="914400"/>
            <a:lvl8pPr defTabSz="914400"/>
            <a:lvl9pPr defTabSz="914400"/>
          </a:lstStyle>
          <a:p>
            <a:pPr algn="ctr"/>
            <a:r>
              <a:rPr lang="en-US"/>
              <a:t>Conduct clinical assessment, including CD4 and relevant advanced HIV disease screening, alongside psychosocial and adherence support assessment.</a:t>
            </a:r>
          </a:p>
        </p:txBody>
      </p:sp>
      <p:sp>
        <p:nvSpPr>
          <p:cNvPr id="32" name="TextBox 7">
            <a:extLst>
              <a:ext uri="{FF2B5EF4-FFF2-40B4-BE49-F238E27FC236}">
                <a16:creationId xmlns:a16="http://schemas.microsoft.com/office/drawing/2014/main" id="{C9D07B16-F210-0ECE-BCEA-8B5F6D4BEE41}"/>
              </a:ext>
            </a:extLst>
          </p:cNvPr>
          <p:cNvSpPr txBox="1"/>
          <p:nvPr/>
        </p:nvSpPr>
        <p:spPr>
          <a:xfrm>
            <a:off x="5889617" y="3638293"/>
            <a:ext cx="2661061" cy="1288352"/>
          </a:xfrm>
          <a:prstGeom prst="roundRect">
            <a:avLst>
              <a:gd name="adj" fmla="val 10352"/>
            </a:avLst>
          </a:prstGeom>
          <a:solidFill>
            <a:srgbClr val="FCE5C8"/>
          </a:solidFill>
          <a:ln w="15875">
            <a:solidFill>
              <a:srgbClr val="DC5D21">
                <a:alpha val="90000"/>
              </a:srgbClr>
            </a:solidFill>
            <a:prstDash val="solid"/>
          </a:ln>
        </p:spPr>
        <p:txBody>
          <a:bodyPr anchor="ctr"/>
          <a:lstStyle>
            <a:defPPr>
              <a:defRPr lang="en-US"/>
            </a:defPPr>
            <a:lvl1pPr defTabSz="914400"/>
            <a:lvl2pPr defTabSz="914400"/>
            <a:lvl3pPr defTabSz="914400"/>
            <a:lvl4pPr defTabSz="914400"/>
            <a:lvl5pPr defTabSz="914400"/>
            <a:lvl6pPr defTabSz="914400"/>
            <a:lvl7pPr defTabSz="914400"/>
            <a:lvl8pPr defTabSz="914400"/>
            <a:lvl9pPr defTabSz="914400"/>
          </a:lstStyle>
          <a:p>
            <a:pPr algn="ctr"/>
            <a:r>
              <a:rPr lang="en-US" sz="1400" dirty="0">
                <a:sym typeface="Roboto Condensed"/>
              </a:rPr>
              <a:t>Offer treatment reinitiation on the same day of return, following the principles of same-day ART initiation.</a:t>
            </a:r>
          </a:p>
        </p:txBody>
      </p:sp>
      <p:pic>
        <p:nvPicPr>
          <p:cNvPr id="34" name="Picture 33">
            <a:extLst>
              <a:ext uri="{FF2B5EF4-FFF2-40B4-BE49-F238E27FC236}">
                <a16:creationId xmlns:a16="http://schemas.microsoft.com/office/drawing/2014/main" id="{C1392487-07EA-4A04-4EF8-D676E99F2180}"/>
              </a:ext>
            </a:extLst>
          </p:cNvPr>
          <p:cNvPicPr>
            <a:picLocks noChangeAspect="1"/>
          </p:cNvPicPr>
          <p:nvPr/>
        </p:nvPicPr>
        <p:blipFill>
          <a:blip r:embed="rId4"/>
          <a:stretch>
            <a:fillRect/>
          </a:stretch>
        </p:blipFill>
        <p:spPr>
          <a:xfrm>
            <a:off x="9862134" y="389153"/>
            <a:ext cx="2329866" cy="673869"/>
          </a:xfrm>
          <a:prstGeom prst="rect">
            <a:avLst/>
          </a:prstGeom>
        </p:spPr>
      </p:pic>
      <p:sp>
        <p:nvSpPr>
          <p:cNvPr id="36" name="TextBox 35">
            <a:extLst>
              <a:ext uri="{FF2B5EF4-FFF2-40B4-BE49-F238E27FC236}">
                <a16:creationId xmlns:a16="http://schemas.microsoft.com/office/drawing/2014/main" id="{C59C5237-96E2-1605-3CB6-80A977CCF3D3}"/>
              </a:ext>
            </a:extLst>
          </p:cNvPr>
          <p:cNvSpPr txBox="1"/>
          <p:nvPr/>
        </p:nvSpPr>
        <p:spPr>
          <a:xfrm>
            <a:off x="6856172" y="6499233"/>
            <a:ext cx="5173903" cy="369332"/>
          </a:xfrm>
          <a:prstGeom prst="rect">
            <a:avLst/>
          </a:prstGeom>
          <a:noFill/>
          <a:ln/>
        </p:spPr>
        <p:txBody>
          <a:bodyPr wrap="square" lIns="0" tIns="0" rIns="0" bIns="0" rtlCol="0" anchor="ctr"/>
          <a:lstStyle>
            <a:defPPr>
              <a:defRPr lang="en-US"/>
            </a:defPPr>
            <a:lvl1pPr indent="0">
              <a:buNone/>
              <a:defRPr sz="900">
                <a:solidFill>
                  <a:srgbClr val="1A284B"/>
                </a:solidFill>
                <a:latin typeface="Calibri" panose="020F0502020204030204" pitchFamily="34" charset="0"/>
                <a:cs typeface="Calibri" panose="020F0502020204030204" pitchFamily="34" charset="0"/>
              </a:defRPr>
            </a:lvl1pPr>
          </a:lstStyle>
          <a:p>
            <a:r>
              <a:rPr lang="en-US"/>
              <a:t>Sources: WHO. Supporting re-engagement in HIV treatment services. Geneva: WHO; 2024.; WHO. Consolidated guidelines on HIV prevention, testing, treatment, service delivery and monitoring. Geneva: WHO; 2021.</a:t>
            </a:r>
          </a:p>
        </p:txBody>
      </p:sp>
      <p:sp>
        <p:nvSpPr>
          <p:cNvPr id="38" name="Text 29">
            <a:extLst>
              <a:ext uri="{FF2B5EF4-FFF2-40B4-BE49-F238E27FC236}">
                <a16:creationId xmlns:a16="http://schemas.microsoft.com/office/drawing/2014/main" id="{7F852DB3-3527-9D59-144F-776DFA7E73D1}"/>
              </a:ext>
            </a:extLst>
          </p:cNvPr>
          <p:cNvSpPr/>
          <p:nvPr/>
        </p:nvSpPr>
        <p:spPr>
          <a:xfrm>
            <a:off x="9666280" y="4467083"/>
            <a:ext cx="1711853" cy="420624"/>
          </a:xfrm>
          <a:prstGeom prst="rect">
            <a:avLst/>
          </a:prstGeom>
          <a:noFill/>
          <a:ln/>
        </p:spPr>
        <p:txBody>
          <a:bodyPr wrap="square" lIns="0" tIns="0" rIns="0" bIns="0" rtlCol="0" anchor="ctr">
            <a:normAutofit lnSpcReduction="10000"/>
          </a:bodyPr>
          <a:lstStyle/>
          <a:p>
            <a:pPr marL="0" indent="0" algn="ctr">
              <a:buNone/>
            </a:pPr>
            <a:r>
              <a:rPr lang="en-US" sz="1400" b="1" dirty="0">
                <a:solidFill>
                  <a:srgbClr val="F6601B"/>
                </a:solidFill>
              </a:rPr>
              <a:t>Differentiate support</a:t>
            </a:r>
            <a:endParaRPr lang="en-US" sz="1400" dirty="0">
              <a:solidFill>
                <a:srgbClr val="F6601B"/>
              </a:solidFill>
            </a:endParaRPr>
          </a:p>
        </p:txBody>
      </p:sp>
      <p:sp>
        <p:nvSpPr>
          <p:cNvPr id="39" name="Text 23">
            <a:extLst>
              <a:ext uri="{FF2B5EF4-FFF2-40B4-BE49-F238E27FC236}">
                <a16:creationId xmlns:a16="http://schemas.microsoft.com/office/drawing/2014/main" id="{3070993D-9209-34F0-9952-103CD69E5484}"/>
              </a:ext>
            </a:extLst>
          </p:cNvPr>
          <p:cNvSpPr/>
          <p:nvPr/>
        </p:nvSpPr>
        <p:spPr>
          <a:xfrm>
            <a:off x="3232618" y="4608095"/>
            <a:ext cx="2467515" cy="542276"/>
          </a:xfrm>
          <a:prstGeom prst="rect">
            <a:avLst/>
          </a:prstGeom>
          <a:noFill/>
          <a:ln/>
        </p:spPr>
        <p:txBody>
          <a:bodyPr wrap="square" lIns="0" tIns="0" rIns="0" bIns="0" rtlCol="0" anchor="ctr">
            <a:normAutofit fontScale="92500"/>
          </a:bodyPr>
          <a:lstStyle/>
          <a:p>
            <a:pPr marL="0" indent="0" algn="ctr">
              <a:buNone/>
            </a:pPr>
            <a:r>
              <a:rPr lang="en-US" sz="1400" b="1" dirty="0">
                <a:solidFill>
                  <a:srgbClr val="358097"/>
                </a:solidFill>
              </a:rPr>
              <a:t>Clinical and psychosocial assessment</a:t>
            </a:r>
            <a:endParaRPr lang="en-US" sz="1400" dirty="0">
              <a:solidFill>
                <a:srgbClr val="358097"/>
              </a:solidFill>
            </a:endParaRPr>
          </a:p>
        </p:txBody>
      </p:sp>
      <p:sp>
        <p:nvSpPr>
          <p:cNvPr id="40" name="Text 23">
            <a:extLst>
              <a:ext uri="{FF2B5EF4-FFF2-40B4-BE49-F238E27FC236}">
                <a16:creationId xmlns:a16="http://schemas.microsoft.com/office/drawing/2014/main" id="{915668E8-B2FF-108E-2C62-8BA441389B1B}"/>
              </a:ext>
            </a:extLst>
          </p:cNvPr>
          <p:cNvSpPr/>
          <p:nvPr/>
        </p:nvSpPr>
        <p:spPr>
          <a:xfrm>
            <a:off x="6534348" y="3128514"/>
            <a:ext cx="1371600" cy="420624"/>
          </a:xfrm>
          <a:prstGeom prst="rect">
            <a:avLst/>
          </a:prstGeom>
          <a:noFill/>
          <a:ln/>
        </p:spPr>
        <p:txBody>
          <a:bodyPr wrap="square" lIns="0" tIns="0" rIns="0" bIns="0" rtlCol="0" anchor="ctr">
            <a:normAutofit lnSpcReduction="10000"/>
          </a:bodyPr>
          <a:lstStyle/>
          <a:p>
            <a:pPr marL="0" indent="0" algn="ctr">
              <a:buNone/>
            </a:pPr>
            <a:r>
              <a:rPr lang="en-US" sz="1400" b="1" dirty="0">
                <a:solidFill>
                  <a:srgbClr val="DC5D21"/>
                </a:solidFill>
              </a:rPr>
              <a:t>Restart ART rapidly</a:t>
            </a:r>
            <a:endParaRPr lang="en-US" sz="1400" dirty="0"/>
          </a:p>
        </p:txBody>
      </p:sp>
      <p:sp>
        <p:nvSpPr>
          <p:cNvPr id="41" name="Text 11">
            <a:extLst>
              <a:ext uri="{FF2B5EF4-FFF2-40B4-BE49-F238E27FC236}">
                <a16:creationId xmlns:a16="http://schemas.microsoft.com/office/drawing/2014/main" id="{42EEC3A8-A15A-0FD1-7E4F-40726A8C27EB}"/>
              </a:ext>
            </a:extLst>
          </p:cNvPr>
          <p:cNvSpPr/>
          <p:nvPr/>
        </p:nvSpPr>
        <p:spPr>
          <a:xfrm>
            <a:off x="313781" y="4707755"/>
            <a:ext cx="2111567" cy="420624"/>
          </a:xfrm>
          <a:prstGeom prst="rect">
            <a:avLst/>
          </a:prstGeom>
          <a:noFill/>
          <a:ln/>
        </p:spPr>
        <p:txBody>
          <a:bodyPr wrap="square" lIns="0" tIns="0" rIns="0" bIns="0" rtlCol="0" anchor="ctr">
            <a:normAutofit/>
          </a:bodyPr>
          <a:lstStyle/>
          <a:p>
            <a:pPr marL="0" indent="0" algn="ctr">
              <a:buNone/>
            </a:pPr>
            <a:r>
              <a:rPr lang="en-US" sz="1400" b="1" dirty="0">
                <a:solidFill>
                  <a:srgbClr val="4C77A4"/>
                </a:solidFill>
              </a:rPr>
              <a:t>Welcome the return</a:t>
            </a:r>
            <a:endParaRPr lang="en-US" sz="1400" dirty="0">
              <a:solidFill>
                <a:srgbClr val="4C77A4"/>
              </a:solidFill>
            </a:endParaRPr>
          </a:p>
        </p:txBody>
      </p:sp>
      <p:pic>
        <p:nvPicPr>
          <p:cNvPr id="2" name="Picture 1">
            <a:extLst>
              <a:ext uri="{FF2B5EF4-FFF2-40B4-BE49-F238E27FC236}">
                <a16:creationId xmlns:a16="http://schemas.microsoft.com/office/drawing/2014/main" id="{D2385FC4-E138-3215-25A6-7E5F523694D6}"/>
              </a:ext>
            </a:extLst>
          </p:cNvPr>
          <p:cNvPicPr>
            <a:picLocks noChangeAspect="1"/>
          </p:cNvPicPr>
          <p:nvPr/>
        </p:nvPicPr>
        <p:blipFill>
          <a:blip r:embed="rId5"/>
          <a:srcRect r="54890"/>
          <a:stretch/>
        </p:blipFill>
        <p:spPr>
          <a:xfrm>
            <a:off x="12030075" y="5121460"/>
            <a:ext cx="161926" cy="1758511"/>
          </a:xfrm>
          <a:prstGeom prst="rect">
            <a:avLst/>
          </a:prstGeom>
        </p:spPr>
      </p:pic>
      <p:pic>
        <p:nvPicPr>
          <p:cNvPr id="3" name="Picture 2">
            <a:extLst>
              <a:ext uri="{FF2B5EF4-FFF2-40B4-BE49-F238E27FC236}">
                <a16:creationId xmlns:a16="http://schemas.microsoft.com/office/drawing/2014/main" id="{3DC96BC5-F9CB-7D8F-2EE7-9420A692A98C}"/>
              </a:ext>
            </a:extLst>
          </p:cNvPr>
          <p:cNvPicPr>
            <a:picLocks noChangeAspect="1"/>
          </p:cNvPicPr>
          <p:nvPr/>
        </p:nvPicPr>
        <p:blipFill>
          <a:blip r:embed="rId6"/>
          <a:srcRect l="47208"/>
          <a:stretch/>
        </p:blipFill>
        <p:spPr>
          <a:xfrm>
            <a:off x="0" y="0"/>
            <a:ext cx="554736" cy="1722984"/>
          </a:xfrm>
          <a:prstGeom prst="rect">
            <a:avLst/>
          </a:prstGeom>
        </p:spPr>
      </p:pic>
      <p:sp>
        <p:nvSpPr>
          <p:cNvPr id="33" name="TextBox 8">
            <a:extLst>
              <a:ext uri="{FF2B5EF4-FFF2-40B4-BE49-F238E27FC236}">
                <a16:creationId xmlns:a16="http://schemas.microsoft.com/office/drawing/2014/main" id="{BE0C0A52-A9E0-0E91-9752-B884150D0A20}"/>
              </a:ext>
            </a:extLst>
          </p:cNvPr>
          <p:cNvSpPr txBox="1"/>
          <p:nvPr/>
        </p:nvSpPr>
        <p:spPr>
          <a:xfrm>
            <a:off x="9014339" y="4990276"/>
            <a:ext cx="3015736" cy="1267014"/>
          </a:xfrm>
          <a:prstGeom prst="roundRect">
            <a:avLst>
              <a:gd name="adj" fmla="val 10830"/>
            </a:avLst>
          </a:prstGeom>
          <a:solidFill>
            <a:srgbClr val="F7A971">
              <a:alpha val="88627"/>
            </a:srgbClr>
          </a:solidFill>
          <a:ln w="15875">
            <a:solidFill>
              <a:srgbClr val="DC5D21">
                <a:alpha val="90000"/>
              </a:srgbClr>
            </a:solidFill>
            <a:prstDash val="solid"/>
          </a:ln>
        </p:spPr>
        <p:txBody>
          <a:bodyPr anchor="ctr"/>
          <a:lstStyle>
            <a:defPPr>
              <a:defRPr lang="en-US"/>
            </a:defPPr>
            <a:lvl1pPr algn="ctr" defTabSz="914400">
              <a:defRPr sz="1400"/>
            </a:lvl1pPr>
            <a:lvl2pPr defTabSz="914400"/>
            <a:lvl3pPr defTabSz="914400"/>
            <a:lvl4pPr defTabSz="914400"/>
            <a:lvl5pPr defTabSz="914400"/>
            <a:lvl6pPr defTabSz="914400"/>
            <a:lvl7pPr defTabSz="914400"/>
            <a:lvl8pPr defTabSz="914400"/>
            <a:lvl9pPr defTabSz="914400"/>
          </a:lstStyle>
          <a:p>
            <a:r>
              <a:rPr lang="en-US" dirty="0"/>
              <a:t>Adapt follow-up, dispensing and community-based support to reduce burden while maintaining quality.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8199C4-DF8F-1DCB-E446-3838E4E0E18E}"/>
              </a:ext>
            </a:extLst>
          </p:cNvPr>
          <p:cNvPicPr>
            <a:picLocks noChangeAspect="1"/>
          </p:cNvPicPr>
          <p:nvPr/>
        </p:nvPicPr>
        <p:blipFill>
          <a:blip r:embed="rId3"/>
          <a:stretch>
            <a:fillRect/>
          </a:stretch>
        </p:blipFill>
        <p:spPr>
          <a:xfrm>
            <a:off x="9862134" y="389153"/>
            <a:ext cx="2329866" cy="673869"/>
          </a:xfrm>
          <a:prstGeom prst="rect">
            <a:avLst/>
          </a:prstGeom>
        </p:spPr>
      </p:pic>
      <p:sp>
        <p:nvSpPr>
          <p:cNvPr id="3" name="Text 6">
            <a:extLst>
              <a:ext uri="{FF2B5EF4-FFF2-40B4-BE49-F238E27FC236}">
                <a16:creationId xmlns:a16="http://schemas.microsoft.com/office/drawing/2014/main" id="{026DD3B6-9BB1-6A82-ABB0-A567FE406B96}"/>
              </a:ext>
            </a:extLst>
          </p:cNvPr>
          <p:cNvSpPr/>
          <p:nvPr/>
        </p:nvSpPr>
        <p:spPr>
          <a:xfrm>
            <a:off x="2024251" y="522928"/>
            <a:ext cx="7772400" cy="502920"/>
          </a:xfrm>
          <a:prstGeom prst="rect">
            <a:avLst/>
          </a:prstGeom>
          <a:noFill/>
          <a:ln/>
        </p:spPr>
        <p:txBody>
          <a:bodyPr wrap="square" lIns="0" tIns="0" rIns="0" bIns="0" rtlCol="0" anchor="ctr">
            <a:normAutofit/>
          </a:bodyPr>
          <a:lstStyle/>
          <a:p>
            <a:pPr marL="0" indent="0" algn="ctr">
              <a:buNone/>
            </a:pPr>
            <a:r>
              <a:rPr lang="en-US" sz="2600" b="1" dirty="0">
                <a:solidFill>
                  <a:srgbClr val="4F6228"/>
                </a:solidFill>
              </a:rPr>
              <a:t>Key Messages</a:t>
            </a:r>
            <a:endParaRPr lang="en-US" sz="2600" dirty="0"/>
          </a:p>
        </p:txBody>
      </p:sp>
      <p:sp>
        <p:nvSpPr>
          <p:cNvPr id="4" name="Text 7">
            <a:extLst>
              <a:ext uri="{FF2B5EF4-FFF2-40B4-BE49-F238E27FC236}">
                <a16:creationId xmlns:a16="http://schemas.microsoft.com/office/drawing/2014/main" id="{C5DF1C09-CF8E-56DC-BFC1-279735416354}"/>
              </a:ext>
            </a:extLst>
          </p:cNvPr>
          <p:cNvSpPr/>
          <p:nvPr/>
        </p:nvSpPr>
        <p:spPr>
          <a:xfrm>
            <a:off x="2962400" y="1151264"/>
            <a:ext cx="6670306" cy="477897"/>
          </a:xfrm>
          <a:prstGeom prst="rect">
            <a:avLst/>
          </a:prstGeom>
          <a:noFill/>
          <a:ln/>
        </p:spPr>
        <p:txBody>
          <a:bodyPr wrap="square" lIns="0" tIns="0" rIns="0" bIns="0" rtlCol="0" anchor="ctr">
            <a:normAutofit fontScale="92500"/>
          </a:bodyPr>
          <a:lstStyle/>
          <a:p>
            <a:pPr marL="0" indent="0" algn="ctr">
              <a:lnSpc>
                <a:spcPct val="110000"/>
              </a:lnSpc>
              <a:buNone/>
            </a:pPr>
            <a:r>
              <a:rPr lang="en-US" sz="1600" b="1" dirty="0" err="1">
                <a:solidFill>
                  <a:srgbClr val="1A284B"/>
                </a:solidFill>
              </a:rPr>
              <a:t>Person-centred</a:t>
            </a:r>
            <a:r>
              <a:rPr lang="en-US" sz="1600" b="1" dirty="0">
                <a:solidFill>
                  <a:srgbClr val="1A284B"/>
                </a:solidFill>
              </a:rPr>
              <a:t> care turns evidence into better HIV services.</a:t>
            </a:r>
          </a:p>
        </p:txBody>
      </p:sp>
      <p:grpSp>
        <p:nvGrpSpPr>
          <p:cNvPr id="25" name="Group 24">
            <a:extLst>
              <a:ext uri="{FF2B5EF4-FFF2-40B4-BE49-F238E27FC236}">
                <a16:creationId xmlns:a16="http://schemas.microsoft.com/office/drawing/2014/main" id="{E5904621-5BC5-BA90-48C3-F86E0B3630A7}"/>
              </a:ext>
            </a:extLst>
          </p:cNvPr>
          <p:cNvGrpSpPr/>
          <p:nvPr/>
        </p:nvGrpSpPr>
        <p:grpSpPr>
          <a:xfrm>
            <a:off x="797332" y="2033820"/>
            <a:ext cx="3709185" cy="1564105"/>
            <a:chOff x="376227" y="2045852"/>
            <a:chExt cx="3709185" cy="1564105"/>
          </a:xfrm>
        </p:grpSpPr>
        <p:sp>
          <p:nvSpPr>
            <p:cNvPr id="5" name="Shape 8">
              <a:extLst>
                <a:ext uri="{FF2B5EF4-FFF2-40B4-BE49-F238E27FC236}">
                  <a16:creationId xmlns:a16="http://schemas.microsoft.com/office/drawing/2014/main" id="{483251DF-E0FF-46A6-DB17-40E4EE893E49}"/>
                </a:ext>
              </a:extLst>
            </p:cNvPr>
            <p:cNvSpPr/>
            <p:nvPr/>
          </p:nvSpPr>
          <p:spPr>
            <a:xfrm>
              <a:off x="376227" y="2045852"/>
              <a:ext cx="3709185" cy="1564105"/>
            </a:xfrm>
            <a:prstGeom prst="roundRect">
              <a:avLst>
                <a:gd name="adj" fmla="val 6400"/>
              </a:avLst>
            </a:prstGeom>
            <a:solidFill>
              <a:srgbClr val="EEF5E6"/>
            </a:solidFill>
            <a:ln w="12700">
              <a:solidFill>
                <a:srgbClr val="4F6228">
                  <a:alpha val="75000"/>
                </a:srgbClr>
              </a:solidFill>
              <a:prstDash val="solid"/>
            </a:ln>
          </p:spPr>
          <p:txBody>
            <a:bodyPr/>
            <a:lstStyle/>
            <a:p>
              <a:endParaRPr lang="es-ES_tradnl"/>
            </a:p>
          </p:txBody>
        </p:sp>
        <p:sp>
          <p:nvSpPr>
            <p:cNvPr id="6" name="Text 9">
              <a:extLst>
                <a:ext uri="{FF2B5EF4-FFF2-40B4-BE49-F238E27FC236}">
                  <a16:creationId xmlns:a16="http://schemas.microsoft.com/office/drawing/2014/main" id="{9939A31A-BB49-E726-9324-89C1FC6E5FCD}"/>
                </a:ext>
              </a:extLst>
            </p:cNvPr>
            <p:cNvSpPr/>
            <p:nvPr/>
          </p:nvSpPr>
          <p:spPr>
            <a:xfrm>
              <a:off x="532638" y="2085879"/>
              <a:ext cx="3523056" cy="387248"/>
            </a:xfrm>
            <a:prstGeom prst="rect">
              <a:avLst/>
            </a:prstGeom>
            <a:noFill/>
            <a:ln/>
          </p:spPr>
          <p:txBody>
            <a:bodyPr wrap="square" lIns="0" tIns="0" rIns="0" bIns="0" rtlCol="0" anchor="ctr">
              <a:normAutofit fontScale="92500"/>
            </a:bodyPr>
            <a:lstStyle/>
            <a:p>
              <a:pPr marL="342900" indent="-342900">
                <a:buFont typeface="+mj-lt"/>
                <a:buAutoNum type="arabicPeriod"/>
              </a:pPr>
              <a:r>
                <a:rPr lang="en-US" sz="1600" b="1" dirty="0">
                  <a:solidFill>
                    <a:srgbClr val="4F6228"/>
                  </a:solidFill>
                </a:rPr>
                <a:t>Progress is real, but uneven</a:t>
              </a:r>
              <a:endParaRPr lang="en-US" sz="1600" dirty="0"/>
            </a:p>
          </p:txBody>
        </p:sp>
        <p:sp>
          <p:nvSpPr>
            <p:cNvPr id="7" name="Text 10">
              <a:extLst>
                <a:ext uri="{FF2B5EF4-FFF2-40B4-BE49-F238E27FC236}">
                  <a16:creationId xmlns:a16="http://schemas.microsoft.com/office/drawing/2014/main" id="{BDE002E4-87BA-11B2-096A-2117F564A40B}"/>
                </a:ext>
              </a:extLst>
            </p:cNvPr>
            <p:cNvSpPr/>
            <p:nvPr/>
          </p:nvSpPr>
          <p:spPr>
            <a:xfrm>
              <a:off x="667944" y="2605475"/>
              <a:ext cx="3246120" cy="853279"/>
            </a:xfrm>
            <a:prstGeom prst="rect">
              <a:avLst/>
            </a:prstGeom>
            <a:noFill/>
            <a:ln/>
          </p:spPr>
          <p:txBody>
            <a:bodyPr wrap="square" lIns="0" tIns="0" rIns="0" bIns="0" rtlCol="0" anchor="ctr">
              <a:normAutofit fontScale="92500"/>
            </a:bodyPr>
            <a:lstStyle/>
            <a:p>
              <a:pPr marL="0" indent="0">
                <a:lnSpc>
                  <a:spcPct val="110000"/>
                </a:lnSpc>
                <a:buNone/>
              </a:pPr>
              <a:r>
                <a:rPr lang="en-US" sz="1400" dirty="0">
                  <a:solidFill>
                    <a:srgbClr val="111111"/>
                  </a:solidFill>
                </a:rPr>
                <a:t>HIV treatment scale-up has changed the epidemic, but new infections, AIDS-related deaths and inequities persist.</a:t>
              </a:r>
              <a:endParaRPr lang="en-US" sz="1400" dirty="0"/>
            </a:p>
          </p:txBody>
        </p:sp>
      </p:grpSp>
      <p:sp>
        <p:nvSpPr>
          <p:cNvPr id="8" name="Shape 11">
            <a:extLst>
              <a:ext uri="{FF2B5EF4-FFF2-40B4-BE49-F238E27FC236}">
                <a16:creationId xmlns:a16="http://schemas.microsoft.com/office/drawing/2014/main" id="{0F10021E-7BD3-49CE-E599-36D0F0D85CC0}"/>
              </a:ext>
            </a:extLst>
          </p:cNvPr>
          <p:cNvSpPr/>
          <p:nvPr/>
        </p:nvSpPr>
        <p:spPr>
          <a:xfrm>
            <a:off x="4689397" y="2033336"/>
            <a:ext cx="3673602" cy="1564105"/>
          </a:xfrm>
          <a:prstGeom prst="roundRect">
            <a:avLst>
              <a:gd name="adj" fmla="val 6400"/>
            </a:avLst>
          </a:prstGeom>
          <a:solidFill>
            <a:srgbClr val="FFF1DF"/>
          </a:solidFill>
          <a:ln w="12700">
            <a:solidFill>
              <a:srgbClr val="DC5D21">
                <a:alpha val="75000"/>
              </a:srgbClr>
            </a:solidFill>
            <a:prstDash val="solid"/>
          </a:ln>
        </p:spPr>
        <p:txBody>
          <a:bodyPr/>
          <a:lstStyle/>
          <a:p>
            <a:endParaRPr lang="es-ES_tradnl"/>
          </a:p>
        </p:txBody>
      </p:sp>
      <p:sp>
        <p:nvSpPr>
          <p:cNvPr id="9" name="Text 12">
            <a:extLst>
              <a:ext uri="{FF2B5EF4-FFF2-40B4-BE49-F238E27FC236}">
                <a16:creationId xmlns:a16="http://schemas.microsoft.com/office/drawing/2014/main" id="{7B1B0318-E297-93FF-EBD4-608CB1CF8C34}"/>
              </a:ext>
            </a:extLst>
          </p:cNvPr>
          <p:cNvSpPr/>
          <p:nvPr/>
        </p:nvSpPr>
        <p:spPr>
          <a:xfrm>
            <a:off x="4780837" y="1947465"/>
            <a:ext cx="3595878" cy="703607"/>
          </a:xfrm>
          <a:prstGeom prst="rect">
            <a:avLst/>
          </a:prstGeom>
          <a:noFill/>
          <a:ln/>
        </p:spPr>
        <p:txBody>
          <a:bodyPr wrap="square" lIns="0" tIns="0" rIns="0" bIns="0" rtlCol="0" anchor="ctr">
            <a:normAutofit/>
          </a:bodyPr>
          <a:lstStyle/>
          <a:p>
            <a:pPr marL="342900" indent="-342900">
              <a:buFont typeface="+mj-lt"/>
              <a:buAutoNum type="arabicPeriod" startAt="2"/>
            </a:pPr>
            <a:r>
              <a:rPr lang="en-US" sz="1400" b="1" dirty="0">
                <a:solidFill>
                  <a:srgbClr val="DC5D21"/>
                </a:solidFill>
              </a:rPr>
              <a:t>Barriers extend beyond the virus</a:t>
            </a:r>
            <a:endParaRPr lang="en-US" sz="1400" dirty="0"/>
          </a:p>
        </p:txBody>
      </p:sp>
      <p:sp>
        <p:nvSpPr>
          <p:cNvPr id="10" name="Text 13">
            <a:extLst>
              <a:ext uri="{FF2B5EF4-FFF2-40B4-BE49-F238E27FC236}">
                <a16:creationId xmlns:a16="http://schemas.microsoft.com/office/drawing/2014/main" id="{48ADD5C5-090F-FF3D-F7C2-60A6B5510AC3}"/>
              </a:ext>
            </a:extLst>
          </p:cNvPr>
          <p:cNvSpPr/>
          <p:nvPr/>
        </p:nvSpPr>
        <p:spPr>
          <a:xfrm>
            <a:off x="4888279" y="2563688"/>
            <a:ext cx="3412998" cy="883033"/>
          </a:xfrm>
          <a:prstGeom prst="rect">
            <a:avLst/>
          </a:prstGeom>
          <a:noFill/>
          <a:ln/>
        </p:spPr>
        <p:txBody>
          <a:bodyPr wrap="square" lIns="0" tIns="0" rIns="0" bIns="0" rtlCol="0" anchor="ctr">
            <a:normAutofit/>
          </a:bodyPr>
          <a:lstStyle/>
          <a:p>
            <a:pPr>
              <a:lnSpc>
                <a:spcPct val="110000"/>
              </a:lnSpc>
            </a:pPr>
            <a:r>
              <a:rPr lang="en-US" sz="1300">
                <a:solidFill>
                  <a:srgbClr val="111111"/>
                </a:solidFill>
              </a:rPr>
              <a:t>Stigma, discrimination, criminalization, poverty, mobility and fragmented services shape access and outcomes.</a:t>
            </a:r>
          </a:p>
        </p:txBody>
      </p:sp>
      <p:sp>
        <p:nvSpPr>
          <p:cNvPr id="11" name="Shape 14">
            <a:extLst>
              <a:ext uri="{FF2B5EF4-FFF2-40B4-BE49-F238E27FC236}">
                <a16:creationId xmlns:a16="http://schemas.microsoft.com/office/drawing/2014/main" id="{1000DD73-0314-CED6-EBB9-DD9C73D0DC4E}"/>
              </a:ext>
            </a:extLst>
          </p:cNvPr>
          <p:cNvSpPr/>
          <p:nvPr/>
        </p:nvSpPr>
        <p:spPr>
          <a:xfrm>
            <a:off x="8637319" y="2033336"/>
            <a:ext cx="3307842" cy="1564105"/>
          </a:xfrm>
          <a:prstGeom prst="roundRect">
            <a:avLst>
              <a:gd name="adj" fmla="val 6400"/>
            </a:avLst>
          </a:prstGeom>
          <a:solidFill>
            <a:srgbClr val="E6F6F8"/>
          </a:solidFill>
          <a:ln w="12700">
            <a:solidFill>
              <a:srgbClr val="1CABC8">
                <a:alpha val="75000"/>
              </a:srgbClr>
            </a:solidFill>
            <a:prstDash val="solid"/>
          </a:ln>
        </p:spPr>
        <p:txBody>
          <a:bodyPr/>
          <a:lstStyle/>
          <a:p>
            <a:endParaRPr lang="es-ES_tradnl"/>
          </a:p>
        </p:txBody>
      </p:sp>
      <p:sp>
        <p:nvSpPr>
          <p:cNvPr id="12" name="Text 15">
            <a:extLst>
              <a:ext uri="{FF2B5EF4-FFF2-40B4-BE49-F238E27FC236}">
                <a16:creationId xmlns:a16="http://schemas.microsoft.com/office/drawing/2014/main" id="{C62C49BB-B75D-9750-BECA-30D552198CFA}"/>
              </a:ext>
            </a:extLst>
          </p:cNvPr>
          <p:cNvSpPr/>
          <p:nvPr/>
        </p:nvSpPr>
        <p:spPr>
          <a:xfrm>
            <a:off x="8820199" y="2071061"/>
            <a:ext cx="3124962" cy="498614"/>
          </a:xfrm>
          <a:prstGeom prst="rect">
            <a:avLst/>
          </a:prstGeom>
          <a:noFill/>
          <a:ln/>
        </p:spPr>
        <p:txBody>
          <a:bodyPr wrap="square" lIns="0" tIns="0" rIns="0" bIns="0" rtlCol="0" anchor="ctr">
            <a:normAutofit/>
          </a:bodyPr>
          <a:lstStyle/>
          <a:p>
            <a:pPr marL="342900" indent="-342900">
              <a:buFont typeface="+mj-lt"/>
              <a:buAutoNum type="arabicPeriod" startAt="3"/>
            </a:pPr>
            <a:r>
              <a:rPr lang="en-US" sz="1400" b="1" dirty="0">
                <a:solidFill>
                  <a:srgbClr val="1CABC8"/>
                </a:solidFill>
              </a:rPr>
              <a:t>PCC is a shared responsibility</a:t>
            </a:r>
            <a:endParaRPr lang="en-US" sz="1400" dirty="0"/>
          </a:p>
        </p:txBody>
      </p:sp>
      <p:sp>
        <p:nvSpPr>
          <p:cNvPr id="13" name="Text 16">
            <a:extLst>
              <a:ext uri="{FF2B5EF4-FFF2-40B4-BE49-F238E27FC236}">
                <a16:creationId xmlns:a16="http://schemas.microsoft.com/office/drawing/2014/main" id="{3B54F121-F703-6F70-BEC7-A84A7BCB8F67}"/>
              </a:ext>
            </a:extLst>
          </p:cNvPr>
          <p:cNvSpPr/>
          <p:nvPr/>
        </p:nvSpPr>
        <p:spPr>
          <a:xfrm>
            <a:off x="8820199" y="2610995"/>
            <a:ext cx="2946685" cy="941026"/>
          </a:xfrm>
          <a:prstGeom prst="rect">
            <a:avLst/>
          </a:prstGeom>
          <a:noFill/>
          <a:ln/>
        </p:spPr>
        <p:txBody>
          <a:bodyPr wrap="square" lIns="0" tIns="0" rIns="0" bIns="0" rtlCol="0" anchor="ctr">
            <a:normAutofit/>
          </a:bodyPr>
          <a:lstStyle/>
          <a:p>
            <a:pPr>
              <a:lnSpc>
                <a:spcPct val="110000"/>
              </a:lnSpc>
            </a:pPr>
            <a:r>
              <a:rPr lang="en-US" sz="1400" dirty="0">
                <a:solidFill>
                  <a:srgbClr val="111111"/>
                </a:solidFill>
              </a:rPr>
              <a:t>Communities, clients, health workers, systems, policy-makers and researchers all have roles to play.</a:t>
            </a:r>
          </a:p>
        </p:txBody>
      </p:sp>
      <p:sp>
        <p:nvSpPr>
          <p:cNvPr id="14" name="Shape 17">
            <a:extLst>
              <a:ext uri="{FF2B5EF4-FFF2-40B4-BE49-F238E27FC236}">
                <a16:creationId xmlns:a16="http://schemas.microsoft.com/office/drawing/2014/main" id="{9393D056-1E46-A465-6519-2AA3181A36D1}"/>
              </a:ext>
            </a:extLst>
          </p:cNvPr>
          <p:cNvSpPr/>
          <p:nvPr/>
        </p:nvSpPr>
        <p:spPr>
          <a:xfrm>
            <a:off x="2445356" y="3880904"/>
            <a:ext cx="3246120" cy="1444273"/>
          </a:xfrm>
          <a:prstGeom prst="roundRect">
            <a:avLst>
              <a:gd name="adj" fmla="val 5926"/>
            </a:avLst>
          </a:prstGeom>
          <a:solidFill>
            <a:srgbClr val="E9EEF6"/>
          </a:solidFill>
          <a:ln w="12700">
            <a:solidFill>
              <a:srgbClr val="1A284B">
                <a:alpha val="75000"/>
              </a:srgbClr>
            </a:solidFill>
            <a:prstDash val="solid"/>
          </a:ln>
        </p:spPr>
        <p:txBody>
          <a:bodyPr/>
          <a:lstStyle/>
          <a:p>
            <a:endParaRPr lang="es-ES_tradnl"/>
          </a:p>
        </p:txBody>
      </p:sp>
      <p:sp>
        <p:nvSpPr>
          <p:cNvPr id="15" name="Text 18">
            <a:extLst>
              <a:ext uri="{FF2B5EF4-FFF2-40B4-BE49-F238E27FC236}">
                <a16:creationId xmlns:a16="http://schemas.microsoft.com/office/drawing/2014/main" id="{F97E65C3-95AD-1D3C-97AD-E92AF0B77DEC}"/>
              </a:ext>
            </a:extLst>
          </p:cNvPr>
          <p:cNvSpPr/>
          <p:nvPr/>
        </p:nvSpPr>
        <p:spPr>
          <a:xfrm>
            <a:off x="2628236" y="4006320"/>
            <a:ext cx="2880360" cy="320040"/>
          </a:xfrm>
          <a:prstGeom prst="rect">
            <a:avLst/>
          </a:prstGeom>
          <a:noFill/>
          <a:ln/>
        </p:spPr>
        <p:txBody>
          <a:bodyPr wrap="square" lIns="0" tIns="0" rIns="0" bIns="0" rtlCol="0" anchor="ctr">
            <a:normAutofit/>
          </a:bodyPr>
          <a:lstStyle/>
          <a:p>
            <a:pPr marL="342900" indent="-342900">
              <a:buFont typeface="+mj-lt"/>
              <a:buAutoNum type="arabicPeriod" startAt="4"/>
            </a:pPr>
            <a:r>
              <a:rPr lang="en-US" sz="1350" b="1">
                <a:solidFill>
                  <a:srgbClr val="1A284B"/>
                </a:solidFill>
              </a:rPr>
              <a:t>Engagement is cyclical</a:t>
            </a:r>
            <a:endParaRPr lang="en-US" sz="1350"/>
          </a:p>
        </p:txBody>
      </p:sp>
      <p:sp>
        <p:nvSpPr>
          <p:cNvPr id="16" name="Text 19">
            <a:extLst>
              <a:ext uri="{FF2B5EF4-FFF2-40B4-BE49-F238E27FC236}">
                <a16:creationId xmlns:a16="http://schemas.microsoft.com/office/drawing/2014/main" id="{7B12F849-9B2E-C951-A5FD-DEDBB238DF24}"/>
              </a:ext>
            </a:extLst>
          </p:cNvPr>
          <p:cNvSpPr/>
          <p:nvPr/>
        </p:nvSpPr>
        <p:spPr>
          <a:xfrm>
            <a:off x="2628236" y="4371711"/>
            <a:ext cx="2880360" cy="870801"/>
          </a:xfrm>
          <a:prstGeom prst="rect">
            <a:avLst/>
          </a:prstGeom>
          <a:noFill/>
          <a:ln/>
        </p:spPr>
        <p:txBody>
          <a:bodyPr wrap="square" lIns="0" tIns="0" rIns="0" bIns="0" rtlCol="0" anchor="ctr">
            <a:normAutofit/>
          </a:bodyPr>
          <a:lstStyle/>
          <a:p>
            <a:pPr>
              <a:lnSpc>
                <a:spcPct val="110000"/>
              </a:lnSpc>
            </a:pPr>
            <a:r>
              <a:rPr lang="en-US" sz="1300" dirty="0">
                <a:solidFill>
                  <a:srgbClr val="111111"/>
                </a:solidFill>
              </a:rPr>
              <a:t>Services should be designed for lifelong care, including timely support after treatment interruptions.</a:t>
            </a:r>
          </a:p>
        </p:txBody>
      </p:sp>
      <p:sp>
        <p:nvSpPr>
          <p:cNvPr id="17" name="Shape 20">
            <a:extLst>
              <a:ext uri="{FF2B5EF4-FFF2-40B4-BE49-F238E27FC236}">
                <a16:creationId xmlns:a16="http://schemas.microsoft.com/office/drawing/2014/main" id="{AEBE1F4E-9729-67A3-76B5-E8D00B06F085}"/>
              </a:ext>
            </a:extLst>
          </p:cNvPr>
          <p:cNvSpPr/>
          <p:nvPr/>
        </p:nvSpPr>
        <p:spPr>
          <a:xfrm>
            <a:off x="5920076" y="3898231"/>
            <a:ext cx="4133735" cy="1444273"/>
          </a:xfrm>
          <a:prstGeom prst="roundRect">
            <a:avLst>
              <a:gd name="adj" fmla="val 5926"/>
            </a:avLst>
          </a:prstGeom>
          <a:solidFill>
            <a:srgbClr val="F1E7F3"/>
          </a:solidFill>
          <a:ln w="12700">
            <a:solidFill>
              <a:srgbClr val="933D8A">
                <a:alpha val="75000"/>
              </a:srgbClr>
            </a:solidFill>
            <a:prstDash val="solid"/>
          </a:ln>
        </p:spPr>
        <p:txBody>
          <a:bodyPr/>
          <a:lstStyle/>
          <a:p>
            <a:endParaRPr lang="es-ES_tradnl"/>
          </a:p>
        </p:txBody>
      </p:sp>
      <p:sp>
        <p:nvSpPr>
          <p:cNvPr id="18" name="Text 21">
            <a:extLst>
              <a:ext uri="{FF2B5EF4-FFF2-40B4-BE49-F238E27FC236}">
                <a16:creationId xmlns:a16="http://schemas.microsoft.com/office/drawing/2014/main" id="{4770499F-F580-5852-7526-480FFE4FD89C}"/>
              </a:ext>
            </a:extLst>
          </p:cNvPr>
          <p:cNvSpPr/>
          <p:nvPr/>
        </p:nvSpPr>
        <p:spPr>
          <a:xfrm>
            <a:off x="6105888" y="3959639"/>
            <a:ext cx="3794761" cy="550761"/>
          </a:xfrm>
          <a:prstGeom prst="rect">
            <a:avLst/>
          </a:prstGeom>
          <a:noFill/>
          <a:ln/>
        </p:spPr>
        <p:txBody>
          <a:bodyPr wrap="square" lIns="0" tIns="0" rIns="0" bIns="0" rtlCol="0" anchor="ctr">
            <a:normAutofit/>
          </a:bodyPr>
          <a:lstStyle/>
          <a:p>
            <a:pPr marL="342900" indent="-342900">
              <a:lnSpc>
                <a:spcPct val="120000"/>
              </a:lnSpc>
              <a:buFont typeface="+mj-lt"/>
              <a:buAutoNum type="arabicPeriod" startAt="5"/>
            </a:pPr>
            <a:r>
              <a:rPr lang="en-US" sz="1400" b="1" dirty="0">
                <a:solidFill>
                  <a:srgbClr val="933D8A"/>
                </a:solidFill>
              </a:rPr>
              <a:t>Re-engagement should be differentiated</a:t>
            </a:r>
            <a:endParaRPr lang="en-US" sz="1400" dirty="0"/>
          </a:p>
        </p:txBody>
      </p:sp>
      <p:sp>
        <p:nvSpPr>
          <p:cNvPr id="19" name="Text 22">
            <a:extLst>
              <a:ext uri="{FF2B5EF4-FFF2-40B4-BE49-F238E27FC236}">
                <a16:creationId xmlns:a16="http://schemas.microsoft.com/office/drawing/2014/main" id="{48BBCEE4-06F5-7FC2-8604-7C0FC739046B}"/>
              </a:ext>
            </a:extLst>
          </p:cNvPr>
          <p:cNvSpPr/>
          <p:nvPr/>
        </p:nvSpPr>
        <p:spPr>
          <a:xfrm>
            <a:off x="6037988" y="4510400"/>
            <a:ext cx="3934853" cy="732112"/>
          </a:xfrm>
          <a:prstGeom prst="rect">
            <a:avLst/>
          </a:prstGeom>
          <a:noFill/>
          <a:ln/>
        </p:spPr>
        <p:txBody>
          <a:bodyPr wrap="square" lIns="0" tIns="0" rIns="0" bIns="0" rtlCol="0" anchor="ctr">
            <a:normAutofit/>
          </a:bodyPr>
          <a:lstStyle/>
          <a:p>
            <a:pPr>
              <a:lnSpc>
                <a:spcPct val="110000"/>
              </a:lnSpc>
            </a:pPr>
            <a:r>
              <a:rPr lang="en-US" sz="1300" dirty="0">
                <a:solidFill>
                  <a:srgbClr val="111111"/>
                </a:solidFill>
              </a:rPr>
              <a:t>Welcome without judgement, assess needs, restart treatment rapidly when appropriate and tailor long-term support.</a:t>
            </a:r>
          </a:p>
        </p:txBody>
      </p:sp>
      <p:sp>
        <p:nvSpPr>
          <p:cNvPr id="23" name="Shape 26">
            <a:extLst>
              <a:ext uri="{FF2B5EF4-FFF2-40B4-BE49-F238E27FC236}">
                <a16:creationId xmlns:a16="http://schemas.microsoft.com/office/drawing/2014/main" id="{4AD959E9-7880-3A6C-24D9-6EDDA7CDA199}"/>
              </a:ext>
            </a:extLst>
          </p:cNvPr>
          <p:cNvSpPr/>
          <p:nvPr/>
        </p:nvSpPr>
        <p:spPr>
          <a:xfrm>
            <a:off x="1519858" y="5706736"/>
            <a:ext cx="10012680" cy="685800"/>
          </a:xfrm>
          <a:prstGeom prst="roundRect">
            <a:avLst>
              <a:gd name="adj" fmla="val 10667"/>
            </a:avLst>
          </a:prstGeom>
          <a:solidFill>
            <a:srgbClr val="4F6228"/>
          </a:solidFill>
          <a:ln w="12700">
            <a:solidFill>
              <a:srgbClr val="4F6228"/>
            </a:solidFill>
            <a:prstDash val="solid"/>
          </a:ln>
        </p:spPr>
        <p:txBody>
          <a:bodyPr/>
          <a:lstStyle/>
          <a:p>
            <a:endParaRPr lang="es-ES_tradnl"/>
          </a:p>
        </p:txBody>
      </p:sp>
      <p:sp>
        <p:nvSpPr>
          <p:cNvPr id="24" name="Text 27">
            <a:extLst>
              <a:ext uri="{FF2B5EF4-FFF2-40B4-BE49-F238E27FC236}">
                <a16:creationId xmlns:a16="http://schemas.microsoft.com/office/drawing/2014/main" id="{06AC8BB9-CF0A-9ECA-73B6-110B93C7ED09}"/>
              </a:ext>
            </a:extLst>
          </p:cNvPr>
          <p:cNvSpPr/>
          <p:nvPr/>
        </p:nvSpPr>
        <p:spPr>
          <a:xfrm>
            <a:off x="745132" y="5741852"/>
            <a:ext cx="11562131" cy="615568"/>
          </a:xfrm>
          <a:prstGeom prst="rect">
            <a:avLst/>
          </a:prstGeom>
          <a:noFill/>
          <a:ln/>
        </p:spPr>
        <p:txBody>
          <a:bodyPr wrap="square" lIns="0" tIns="0" rIns="0" bIns="0" rtlCol="0" anchor="ctr">
            <a:normAutofit/>
          </a:bodyPr>
          <a:lstStyle/>
          <a:p>
            <a:pPr marL="0" indent="0" algn="ctr">
              <a:lnSpc>
                <a:spcPct val="120000"/>
              </a:lnSpc>
              <a:buNone/>
            </a:pPr>
            <a:r>
              <a:rPr lang="en-US" sz="1400" b="1" dirty="0">
                <a:solidFill>
                  <a:srgbClr val="FFFFFF"/>
                </a:solidFill>
              </a:rPr>
              <a:t>People-</a:t>
            </a:r>
            <a:r>
              <a:rPr lang="en-US" sz="1400" b="1" dirty="0" err="1">
                <a:solidFill>
                  <a:srgbClr val="FFFFFF"/>
                </a:solidFill>
              </a:rPr>
              <a:t>centred</a:t>
            </a:r>
            <a:r>
              <a:rPr lang="en-US" sz="1400" b="1" dirty="0">
                <a:solidFill>
                  <a:srgbClr val="FFFFFF"/>
                </a:solidFill>
              </a:rPr>
              <a:t>. Rights-based. Evidence-informed.</a:t>
            </a:r>
            <a:endParaRPr lang="en-US" sz="1400" dirty="0"/>
          </a:p>
          <a:p>
            <a:pPr marL="0" indent="0" algn="ctr">
              <a:lnSpc>
                <a:spcPct val="120000"/>
              </a:lnSpc>
              <a:buNone/>
            </a:pPr>
            <a:r>
              <a:rPr lang="en-US" sz="1400" b="1" dirty="0">
                <a:solidFill>
                  <a:srgbClr val="FFFFFF"/>
                </a:solidFill>
              </a:rPr>
              <a:t>Together, these approaches help sustain progress toward ending AIDS.</a:t>
            </a:r>
            <a:endParaRPr lang="en-US" sz="1400" dirty="0"/>
          </a:p>
        </p:txBody>
      </p:sp>
      <p:sp>
        <p:nvSpPr>
          <p:cNvPr id="26" name="TextBox 25">
            <a:extLst>
              <a:ext uri="{FF2B5EF4-FFF2-40B4-BE49-F238E27FC236}">
                <a16:creationId xmlns:a16="http://schemas.microsoft.com/office/drawing/2014/main" id="{B802B611-5AFD-319C-39EB-639A17764752}"/>
              </a:ext>
            </a:extLst>
          </p:cNvPr>
          <p:cNvSpPr txBox="1"/>
          <p:nvPr/>
        </p:nvSpPr>
        <p:spPr>
          <a:xfrm>
            <a:off x="216568" y="6545179"/>
            <a:ext cx="184731" cy="369332"/>
          </a:xfrm>
          <a:prstGeom prst="rect">
            <a:avLst/>
          </a:prstGeom>
          <a:noFill/>
        </p:spPr>
        <p:txBody>
          <a:bodyPr wrap="none" rtlCol="0">
            <a:spAutoFit/>
          </a:bodyPr>
          <a:lstStyle/>
          <a:p>
            <a:endParaRPr lang="es-ES_tradnl"/>
          </a:p>
        </p:txBody>
      </p:sp>
      <p:pic>
        <p:nvPicPr>
          <p:cNvPr id="20" name="Picture 19">
            <a:extLst>
              <a:ext uri="{FF2B5EF4-FFF2-40B4-BE49-F238E27FC236}">
                <a16:creationId xmlns:a16="http://schemas.microsoft.com/office/drawing/2014/main" id="{41D5D002-FED5-7F88-9272-60F5EF28A8F3}"/>
              </a:ext>
            </a:extLst>
          </p:cNvPr>
          <p:cNvPicPr>
            <a:picLocks noChangeAspect="1"/>
          </p:cNvPicPr>
          <p:nvPr/>
        </p:nvPicPr>
        <p:blipFill>
          <a:blip r:embed="rId4"/>
          <a:srcRect r="54890"/>
          <a:stretch/>
        </p:blipFill>
        <p:spPr>
          <a:xfrm>
            <a:off x="11704663" y="5121460"/>
            <a:ext cx="487338" cy="1758511"/>
          </a:xfrm>
          <a:prstGeom prst="rect">
            <a:avLst/>
          </a:prstGeom>
        </p:spPr>
      </p:pic>
      <p:pic>
        <p:nvPicPr>
          <p:cNvPr id="21" name="Picture 20">
            <a:extLst>
              <a:ext uri="{FF2B5EF4-FFF2-40B4-BE49-F238E27FC236}">
                <a16:creationId xmlns:a16="http://schemas.microsoft.com/office/drawing/2014/main" id="{6D859531-A06A-502F-7C04-56A8A7F0D2F8}"/>
              </a:ext>
            </a:extLst>
          </p:cNvPr>
          <p:cNvPicPr>
            <a:picLocks noChangeAspect="1"/>
          </p:cNvPicPr>
          <p:nvPr/>
        </p:nvPicPr>
        <p:blipFill>
          <a:blip r:embed="rId5"/>
          <a:srcRect l="47208"/>
          <a:stretch/>
        </p:blipFill>
        <p:spPr>
          <a:xfrm>
            <a:off x="0" y="0"/>
            <a:ext cx="554736" cy="1722984"/>
          </a:xfrm>
          <a:prstGeom prst="rect">
            <a:avLst/>
          </a:prstGeom>
        </p:spPr>
      </p:pic>
    </p:spTree>
    <p:extLst>
      <p:ext uri="{BB962C8B-B14F-4D97-AF65-F5344CB8AC3E}">
        <p14:creationId xmlns:p14="http://schemas.microsoft.com/office/powerpoint/2010/main" val="272134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CB15CF-E169-62D0-3CD1-DD5573EDB3EB}"/>
              </a:ext>
            </a:extLst>
          </p:cNvPr>
          <p:cNvSpPr>
            <a:spLocks noGrp="1"/>
          </p:cNvSpPr>
          <p:nvPr>
            <p:ph type="title"/>
          </p:nvPr>
        </p:nvSpPr>
        <p:spPr>
          <a:xfrm>
            <a:off x="3360716" y="146966"/>
            <a:ext cx="7632700" cy="1474070"/>
          </a:xfrm>
        </p:spPr>
        <p:txBody>
          <a:bodyPr>
            <a:noAutofit/>
          </a:bodyPr>
          <a:lstStyle/>
          <a:p>
            <a:pPr>
              <a:lnSpc>
                <a:spcPct val="100000"/>
              </a:lnSpc>
            </a:pPr>
            <a:r>
              <a:rPr lang="en-US" sz="3600" b="1" i="1" dirty="0">
                <a:latin typeface="Noto Sans" panose="020B0502040504020204" pitchFamily="34" charset="0"/>
              </a:rPr>
              <a:t>Need </a:t>
            </a:r>
            <a:r>
              <a:rPr lang="en-US" sz="3600" b="1" i="1" dirty="0">
                <a:effectLst/>
                <a:latin typeface="Noto Sans" panose="020B0502040504020204" pitchFamily="34" charset="0"/>
              </a:rPr>
              <a:t>an overview of WHO's participation at AIDS 2026?</a:t>
            </a:r>
            <a:endParaRPr lang="es-ES_tradnl" sz="3200" b="1" dirty="0"/>
          </a:p>
        </p:txBody>
      </p:sp>
      <p:sp>
        <p:nvSpPr>
          <p:cNvPr id="6" name="Text Placeholder 5">
            <a:extLst>
              <a:ext uri="{FF2B5EF4-FFF2-40B4-BE49-F238E27FC236}">
                <a16:creationId xmlns:a16="http://schemas.microsoft.com/office/drawing/2014/main" id="{F6BFE5A0-8771-4496-A8E1-2B2EC1B1916D}"/>
              </a:ext>
            </a:extLst>
          </p:cNvPr>
          <p:cNvSpPr>
            <a:spLocks noGrp="1"/>
          </p:cNvSpPr>
          <p:nvPr>
            <p:ph type="body" sz="quarter" idx="10"/>
          </p:nvPr>
        </p:nvSpPr>
        <p:spPr>
          <a:xfrm>
            <a:off x="4397188" y="4204067"/>
            <a:ext cx="4370328" cy="1258708"/>
          </a:xfrm>
        </p:spPr>
        <p:txBody>
          <a:bodyPr>
            <a:normAutofit lnSpcReduction="10000"/>
          </a:bodyPr>
          <a:lstStyle/>
          <a:p>
            <a:pPr algn="ctr"/>
            <a:r>
              <a:rPr lang="en-US" sz="2000" b="0" i="0" dirty="0">
                <a:effectLst/>
                <a:latin typeface="Noto Sans" panose="020B0502040504020204" pitchFamily="34" charset="0"/>
              </a:rPr>
              <a:t>It features key events, technical sessions, new WHO normative products, scientific and community engagement activities</a:t>
            </a:r>
            <a:endParaRPr lang="es-ES_tradnl" dirty="0"/>
          </a:p>
        </p:txBody>
      </p:sp>
      <p:sp>
        <p:nvSpPr>
          <p:cNvPr id="8" name="TextBox 7">
            <a:hlinkClick r:id="rId2"/>
            <a:extLst>
              <a:ext uri="{FF2B5EF4-FFF2-40B4-BE49-F238E27FC236}">
                <a16:creationId xmlns:a16="http://schemas.microsoft.com/office/drawing/2014/main" id="{B0A2471B-234B-DF2C-03E6-7FFADF553557}"/>
              </a:ext>
            </a:extLst>
          </p:cNvPr>
          <p:cNvSpPr txBox="1"/>
          <p:nvPr/>
        </p:nvSpPr>
        <p:spPr>
          <a:xfrm>
            <a:off x="4190164" y="2691023"/>
            <a:ext cx="4577352" cy="995422"/>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r>
              <a:rPr lang="en-US" sz="2000" b="1" i="0" dirty="0">
                <a:solidFill>
                  <a:schemeClr val="tx2"/>
                </a:solidFill>
                <a:effectLst/>
                <a:latin typeface="Noto Sans" panose="020B0502040504020204" pitchFamily="34" charset="0"/>
                <a:hlinkClick r:id="rId2">
                  <a:extLst>
                    <a:ext uri="{A12FA001-AC4F-418D-AE19-62706E023703}">
                      <ahyp:hlinkClr xmlns:ahyp="http://schemas.microsoft.com/office/drawing/2018/hyperlinkcolor" val="tx"/>
                    </a:ext>
                  </a:extLst>
                </a:hlinkClick>
              </a:rPr>
              <a:t>Download the WHO@AIDS 2026</a:t>
            </a:r>
          </a:p>
          <a:p>
            <a:pPr algn="ctr"/>
            <a:r>
              <a:rPr lang="en-US" sz="2000" b="1" i="0" dirty="0">
                <a:solidFill>
                  <a:schemeClr val="tx2"/>
                </a:solidFill>
                <a:effectLst/>
                <a:latin typeface="Noto Sans" panose="020B0502040504020204" pitchFamily="34" charset="0"/>
                <a:hlinkClick r:id="rId2">
                  <a:extLst>
                    <a:ext uri="{A12FA001-AC4F-418D-AE19-62706E023703}">
                      <ahyp:hlinkClr xmlns:ahyp="http://schemas.microsoft.com/office/drawing/2018/hyperlinkcolor" val="tx"/>
                    </a:ext>
                  </a:extLst>
                </a:hlinkClick>
              </a:rPr>
              <a:t> highlights brochure </a:t>
            </a:r>
            <a:endParaRPr lang="es-ES_tradnl" sz="2000" b="1" dirty="0">
              <a:solidFill>
                <a:schemeClr val="tx2"/>
              </a:solidFill>
            </a:endParaRPr>
          </a:p>
        </p:txBody>
      </p:sp>
      <p:sp>
        <p:nvSpPr>
          <p:cNvPr id="10" name="Freeform 48">
            <a:extLst>
              <a:ext uri="{FF2B5EF4-FFF2-40B4-BE49-F238E27FC236}">
                <a16:creationId xmlns:a16="http://schemas.microsoft.com/office/drawing/2014/main" id="{740DDBE9-AFDA-21B3-F462-07C3D3BF5708}"/>
              </a:ext>
            </a:extLst>
          </p:cNvPr>
          <p:cNvSpPr/>
          <p:nvPr/>
        </p:nvSpPr>
        <p:spPr>
          <a:xfrm>
            <a:off x="9536950" y="322987"/>
            <a:ext cx="2402464" cy="668478"/>
          </a:xfrm>
          <a:custGeom>
            <a:avLst/>
            <a:gdLst/>
            <a:ahLst/>
            <a:cxnLst/>
            <a:rect l="l" t="t" r="r" b="b"/>
            <a:pathLst>
              <a:path w="3517447" h="1076592">
                <a:moveTo>
                  <a:pt x="0" y="0"/>
                </a:moveTo>
                <a:lnTo>
                  <a:pt x="3517447" y="0"/>
                </a:lnTo>
                <a:lnTo>
                  <a:pt x="3517447" y="1076592"/>
                </a:lnTo>
                <a:lnTo>
                  <a:pt x="0" y="1076592"/>
                </a:lnTo>
                <a:lnTo>
                  <a:pt x="0" y="0"/>
                </a:lnTo>
                <a:close/>
              </a:path>
            </a:pathLst>
          </a:custGeom>
          <a:blipFill>
            <a:blip r:embed="rId3"/>
            <a:stretch>
              <a:fillRect/>
            </a:stretch>
          </a:blipFill>
        </p:spPr>
        <p:txBody>
          <a:bodyPr/>
          <a:lstStyle/>
          <a:p>
            <a:endParaRPr lang="en-US"/>
          </a:p>
        </p:txBody>
      </p:sp>
      <p:pic>
        <p:nvPicPr>
          <p:cNvPr id="12" name="Picture 11" descr="A white and blue cover with birds and text&#10;&#10;AI-generated content may be incorrect.">
            <a:extLst>
              <a:ext uri="{FF2B5EF4-FFF2-40B4-BE49-F238E27FC236}">
                <a16:creationId xmlns:a16="http://schemas.microsoft.com/office/drawing/2014/main" id="{D51C102D-4D3F-AC40-DF7E-179FE70DEC76}"/>
              </a:ext>
            </a:extLst>
          </p:cNvPr>
          <p:cNvPicPr>
            <a:picLocks noChangeAspect="1"/>
          </p:cNvPicPr>
          <p:nvPr/>
        </p:nvPicPr>
        <p:blipFill>
          <a:blip r:embed="rId4"/>
          <a:stretch>
            <a:fillRect/>
          </a:stretch>
        </p:blipFill>
        <p:spPr>
          <a:xfrm>
            <a:off x="9031611" y="1797057"/>
            <a:ext cx="2731865" cy="3871161"/>
          </a:xfrm>
          <a:prstGeom prst="rect">
            <a:avLst/>
          </a:prstGeom>
        </p:spPr>
      </p:pic>
      <p:pic>
        <p:nvPicPr>
          <p:cNvPr id="14" name="Picture 13" descr="A qr code with black squares&#10;&#10;AI-generated content may be incorrect.">
            <a:extLst>
              <a:ext uri="{FF2B5EF4-FFF2-40B4-BE49-F238E27FC236}">
                <a16:creationId xmlns:a16="http://schemas.microsoft.com/office/drawing/2014/main" id="{A5BCC397-55FB-B760-FF84-AA4A18922A56}"/>
              </a:ext>
            </a:extLst>
          </p:cNvPr>
          <p:cNvPicPr>
            <a:picLocks noChangeAspect="1"/>
          </p:cNvPicPr>
          <p:nvPr/>
        </p:nvPicPr>
        <p:blipFill>
          <a:blip r:embed="rId5"/>
          <a:stretch>
            <a:fillRect/>
          </a:stretch>
        </p:blipFill>
        <p:spPr>
          <a:xfrm>
            <a:off x="681207" y="3429000"/>
            <a:ext cx="2479183" cy="2479183"/>
          </a:xfrm>
          <a:prstGeom prst="rect">
            <a:avLst/>
          </a:prstGeom>
        </p:spPr>
      </p:pic>
      <p:pic>
        <p:nvPicPr>
          <p:cNvPr id="15" name="Picture 14">
            <a:extLst>
              <a:ext uri="{FF2B5EF4-FFF2-40B4-BE49-F238E27FC236}">
                <a16:creationId xmlns:a16="http://schemas.microsoft.com/office/drawing/2014/main" id="{F1FF257D-3DA6-08C6-6197-246909D7B9CC}"/>
              </a:ext>
            </a:extLst>
          </p:cNvPr>
          <p:cNvPicPr>
            <a:picLocks noChangeAspect="1"/>
          </p:cNvPicPr>
          <p:nvPr/>
        </p:nvPicPr>
        <p:blipFill>
          <a:blip r:embed="rId6"/>
          <a:srcRect r="54890"/>
          <a:stretch/>
        </p:blipFill>
        <p:spPr>
          <a:xfrm>
            <a:off x="11704663" y="5121460"/>
            <a:ext cx="487338" cy="1758511"/>
          </a:xfrm>
          <a:prstGeom prst="rect">
            <a:avLst/>
          </a:prstGeom>
        </p:spPr>
      </p:pic>
      <p:pic>
        <p:nvPicPr>
          <p:cNvPr id="16" name="Picture 15">
            <a:extLst>
              <a:ext uri="{FF2B5EF4-FFF2-40B4-BE49-F238E27FC236}">
                <a16:creationId xmlns:a16="http://schemas.microsoft.com/office/drawing/2014/main" id="{79004C55-13A7-ADB9-5393-32565BE98961}"/>
              </a:ext>
            </a:extLst>
          </p:cNvPr>
          <p:cNvPicPr>
            <a:picLocks noChangeAspect="1"/>
          </p:cNvPicPr>
          <p:nvPr/>
        </p:nvPicPr>
        <p:blipFill>
          <a:blip r:embed="rId7"/>
          <a:srcRect l="47208"/>
          <a:stretch/>
        </p:blipFill>
        <p:spPr>
          <a:xfrm>
            <a:off x="0" y="0"/>
            <a:ext cx="554736" cy="1722984"/>
          </a:xfrm>
          <a:prstGeom prst="rect">
            <a:avLst/>
          </a:prstGeom>
        </p:spPr>
      </p:pic>
    </p:spTree>
    <p:extLst>
      <p:ext uri="{BB962C8B-B14F-4D97-AF65-F5344CB8AC3E}">
        <p14:creationId xmlns:p14="http://schemas.microsoft.com/office/powerpoint/2010/main" val="1694336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1000" r="-41000"/>
          </a:stretch>
        </a:blipFill>
        <a:effectLst/>
      </p:bgPr>
    </p:bg>
    <p:spTree>
      <p:nvGrpSpPr>
        <p:cNvPr id="1" name=""/>
        <p:cNvGrpSpPr/>
        <p:nvPr/>
      </p:nvGrpSpPr>
      <p:grpSpPr>
        <a:xfrm>
          <a:off x="0" y="0"/>
          <a:ext cx="0" cy="0"/>
          <a:chOff x="0" y="0"/>
          <a:chExt cx="0" cy="0"/>
        </a:xfrm>
      </p:grpSpPr>
      <p:sp>
        <p:nvSpPr>
          <p:cNvPr id="25" name="Arrow: Pentagon 24">
            <a:extLst>
              <a:ext uri="{FF2B5EF4-FFF2-40B4-BE49-F238E27FC236}">
                <a16:creationId xmlns:a16="http://schemas.microsoft.com/office/drawing/2014/main" id="{CF4D9A7B-96C3-4995-48A4-2AFA837E9488}"/>
              </a:ext>
            </a:extLst>
          </p:cNvPr>
          <p:cNvSpPr/>
          <p:nvPr/>
        </p:nvSpPr>
        <p:spPr>
          <a:xfrm flipH="1">
            <a:off x="8924499" y="5090615"/>
            <a:ext cx="3267501" cy="1251937"/>
          </a:xfrm>
          <a:prstGeom prst="homePlate">
            <a:avLst/>
          </a:prstGeom>
          <a:solidFill>
            <a:srgbClr val="4F6228"/>
          </a:solidFill>
          <a:ln>
            <a:solidFill>
              <a:srgbClr val="4F622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630"/>
            <a:endParaRPr lang="en-US" sz="1200">
              <a:solidFill>
                <a:prstClr val="white"/>
              </a:solidFill>
              <a:latin typeface="Calibri"/>
            </a:endParaRPr>
          </a:p>
        </p:txBody>
      </p:sp>
      <p:sp>
        <p:nvSpPr>
          <p:cNvPr id="10" name="TextBox 10"/>
          <p:cNvSpPr txBox="1"/>
          <p:nvPr/>
        </p:nvSpPr>
        <p:spPr>
          <a:xfrm>
            <a:off x="1607040" y="1963074"/>
            <a:ext cx="5307414" cy="820738"/>
          </a:xfrm>
          <a:prstGeom prst="rect">
            <a:avLst/>
          </a:prstGeom>
        </p:spPr>
        <p:txBody>
          <a:bodyPr lIns="0" tIns="0" rIns="0" bIns="0" rtlCol="0" anchor="t">
            <a:spAutoFit/>
          </a:bodyPr>
          <a:lstStyle/>
          <a:p>
            <a:pPr defTabSz="609630">
              <a:lnSpc>
                <a:spcPts val="6363"/>
              </a:lnSpc>
            </a:pPr>
            <a:r>
              <a:rPr lang="en-US" sz="6000" b="1" dirty="0">
                <a:solidFill>
                  <a:schemeClr val="bg1"/>
                </a:solidFill>
                <a:effectLst>
                  <a:glow rad="228600">
                    <a:schemeClr val="accent3">
                      <a:satMod val="175000"/>
                      <a:alpha val="40000"/>
                    </a:schemeClr>
                  </a:glow>
                  <a:innerShdw blurRad="63500" dist="50800">
                    <a:prstClr val="black">
                      <a:alpha val="50000"/>
                    </a:prstClr>
                  </a:innerShdw>
                </a:effectLst>
                <a:latin typeface="Poppins Bold"/>
                <a:ea typeface="Poppins Bold"/>
                <a:cs typeface="Poppins Bold"/>
                <a:sym typeface="Poppins Bold"/>
              </a:rPr>
              <a:t>THANK YOU!</a:t>
            </a:r>
          </a:p>
        </p:txBody>
      </p:sp>
      <p:sp>
        <p:nvSpPr>
          <p:cNvPr id="19" name="Freeform 19"/>
          <p:cNvSpPr/>
          <p:nvPr/>
        </p:nvSpPr>
        <p:spPr>
          <a:xfrm>
            <a:off x="11761992" y="6642996"/>
            <a:ext cx="430008" cy="430008"/>
          </a:xfrm>
          <a:custGeom>
            <a:avLst/>
            <a:gdLst/>
            <a:ahLst/>
            <a:cxnLst/>
            <a:rect l="l" t="t" r="r" b="b"/>
            <a:pathLst>
              <a:path w="645012" h="645012">
                <a:moveTo>
                  <a:pt x="0" y="0"/>
                </a:moveTo>
                <a:lnTo>
                  <a:pt x="645012" y="0"/>
                </a:lnTo>
                <a:lnTo>
                  <a:pt x="645012" y="645012"/>
                </a:lnTo>
                <a:lnTo>
                  <a:pt x="0" y="645012"/>
                </a:lnTo>
                <a:lnTo>
                  <a:pt x="0" y="0"/>
                </a:lnTo>
                <a:close/>
              </a:path>
            </a:pathLst>
          </a:custGeom>
          <a:blipFill>
            <a:blip>
              <a:alphaModFix amt="60000"/>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20" name="Freeform 20"/>
          <p:cNvSpPr/>
          <p:nvPr/>
        </p:nvSpPr>
        <p:spPr>
          <a:xfrm>
            <a:off x="0" y="10541"/>
            <a:ext cx="389555" cy="389555"/>
          </a:xfrm>
          <a:custGeom>
            <a:avLst/>
            <a:gdLst/>
            <a:ahLst/>
            <a:cxnLst/>
            <a:rect l="l" t="t" r="r" b="b"/>
            <a:pathLst>
              <a:path w="584332" h="584332">
                <a:moveTo>
                  <a:pt x="0" y="0"/>
                </a:moveTo>
                <a:lnTo>
                  <a:pt x="584332" y="0"/>
                </a:lnTo>
                <a:lnTo>
                  <a:pt x="584332" y="584332"/>
                </a:lnTo>
                <a:lnTo>
                  <a:pt x="0" y="584332"/>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21" name="Freeform 21"/>
          <p:cNvSpPr/>
          <p:nvPr/>
        </p:nvSpPr>
        <p:spPr>
          <a:xfrm rot="5815233">
            <a:off x="11532123" y="-146913"/>
            <a:ext cx="704459" cy="704459"/>
          </a:xfrm>
          <a:custGeom>
            <a:avLst/>
            <a:gdLst/>
            <a:ahLst/>
            <a:cxnLst/>
            <a:rect l="l" t="t" r="r" b="b"/>
            <a:pathLst>
              <a:path w="1056688" h="1056688">
                <a:moveTo>
                  <a:pt x="0" y="0"/>
                </a:moveTo>
                <a:lnTo>
                  <a:pt x="1056689" y="0"/>
                </a:lnTo>
                <a:lnTo>
                  <a:pt x="1056689" y="1056689"/>
                </a:lnTo>
                <a:lnTo>
                  <a:pt x="0" y="1056689"/>
                </a:lnTo>
                <a:lnTo>
                  <a:pt x="0" y="0"/>
                </a:lnTo>
                <a:close/>
              </a:path>
            </a:pathLst>
          </a:custGeom>
          <a:blipFill>
            <a:blip>
              <a:alphaModFix amt="60000"/>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22" name="Freeform 22"/>
          <p:cNvSpPr/>
          <p:nvPr/>
        </p:nvSpPr>
        <p:spPr>
          <a:xfrm>
            <a:off x="6688549" y="5716584"/>
            <a:ext cx="225905" cy="225905"/>
          </a:xfrm>
          <a:custGeom>
            <a:avLst/>
            <a:gdLst/>
            <a:ahLst/>
            <a:cxnLst/>
            <a:rect l="l" t="t" r="r" b="b"/>
            <a:pathLst>
              <a:path w="338857" h="338857">
                <a:moveTo>
                  <a:pt x="0" y="0"/>
                </a:moveTo>
                <a:lnTo>
                  <a:pt x="338856" y="0"/>
                </a:lnTo>
                <a:lnTo>
                  <a:pt x="338856" y="338857"/>
                </a:lnTo>
                <a:lnTo>
                  <a:pt x="0" y="338857"/>
                </a:lnTo>
                <a:lnTo>
                  <a:pt x="0" y="0"/>
                </a:lnTo>
                <a:close/>
              </a:path>
            </a:pathLst>
          </a:custGeom>
          <a:blipFill>
            <a:blip>
              <a:alphaModFix amt="60000"/>
              <a:extLst>
                <a:ext uri="{96DAC541-7B7A-43D3-8B79-37D633B846F1}">
                  <asvg:svgBlip xmlns:asvg="http://schemas.microsoft.com/office/drawing/2016/SVG/main" r:embed="rId7"/>
                </a:ext>
              </a:extLst>
            </a:blip>
            <a:stretch>
              <a:fillRect/>
            </a:stretch>
          </a:blipFill>
        </p:spPr>
        <p:txBody>
          <a:bodyPr/>
          <a:lstStyle/>
          <a:p>
            <a:pPr defTabSz="609630"/>
            <a:endParaRPr lang="en-US" sz="1200">
              <a:solidFill>
                <a:prstClr val="black"/>
              </a:solidFill>
              <a:latin typeface="Calibri"/>
            </a:endParaRPr>
          </a:p>
        </p:txBody>
      </p:sp>
      <p:sp>
        <p:nvSpPr>
          <p:cNvPr id="23" name="Freeform 23"/>
          <p:cNvSpPr/>
          <p:nvPr/>
        </p:nvSpPr>
        <p:spPr>
          <a:xfrm>
            <a:off x="9608368" y="5333932"/>
            <a:ext cx="2368628" cy="683569"/>
          </a:xfrm>
          <a:custGeom>
            <a:avLst/>
            <a:gdLst/>
            <a:ahLst/>
            <a:cxnLst/>
            <a:rect l="l" t="t" r="r" b="b"/>
            <a:pathLst>
              <a:path w="3029387" h="927210">
                <a:moveTo>
                  <a:pt x="0" y="0"/>
                </a:moveTo>
                <a:lnTo>
                  <a:pt x="3029388" y="0"/>
                </a:lnTo>
                <a:lnTo>
                  <a:pt x="3029388" y="927211"/>
                </a:lnTo>
                <a:lnTo>
                  <a:pt x="0" y="927211"/>
                </a:lnTo>
                <a:lnTo>
                  <a:pt x="0" y="0"/>
                </a:lnTo>
                <a:close/>
              </a:path>
            </a:pathLst>
          </a:custGeom>
          <a:blipFill>
            <a:blip r:embed="rId8"/>
            <a:stretch>
              <a:fillRect/>
            </a:stretch>
          </a:blipFill>
        </p:spPr>
        <p:txBody>
          <a:bodyPr/>
          <a:lstStyle/>
          <a:p>
            <a:pPr defTabSz="609630"/>
            <a:endParaRPr lang="en-US" sz="1200" dirty="0">
              <a:solidFill>
                <a:prstClr val="black"/>
              </a:solidFill>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B142261-26B8-4C03-8118-EB37AC3907F7}">
  <ds:schemaRefs>
    <ds:schemaRef ds:uri="73ce610f-b889-47d4-8ab5-c38f623799c9"/>
    <ds:schemaRef ds:uri="e236f8d0-c4c0-4f47-ae05-f87aea30adc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824B72D-BBC8-498B-AD80-D3998F42BC81}">
  <ds:schemaRefs>
    <ds:schemaRef ds:uri="73ce610f-b889-47d4-8ab5-c38f623799c9"/>
    <ds:schemaRef ds:uri="e236f8d0-c4c0-4f47-ae05-f87aea30ad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C6EDFE1-7D15-49EE-A565-307B1CFAD81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1459</TotalTime>
  <Words>1794</Words>
  <Application>Microsoft Office PowerPoint</Application>
  <PresentationFormat>Widescreen</PresentationFormat>
  <Paragraphs>185</Paragraphs>
  <Slides>13</Slides>
  <Notes>10</Notes>
  <HiddenSlides>0</HiddenSlides>
  <MMClips>1</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13</vt:i4>
      </vt:variant>
    </vt:vector>
  </HeadingPairs>
  <TitlesOfParts>
    <vt:vector size="28" baseType="lpstr">
      <vt:lpstr>Helvetica Neue</vt:lpstr>
      <vt:lpstr>Calibri</vt:lpstr>
      <vt:lpstr>Noto Sans</vt:lpstr>
      <vt:lpstr>Calibri (MS)</vt:lpstr>
      <vt:lpstr>Aptos</vt:lpstr>
      <vt:lpstr>Verdana</vt:lpstr>
      <vt:lpstr>Aptos Display</vt:lpstr>
      <vt:lpstr>Poppins Bold</vt:lpstr>
      <vt:lpstr>Barlow Condensed Bold</vt:lpstr>
      <vt:lpstr>Segoe UI</vt:lpstr>
      <vt:lpstr>Roboto Condensed</vt:lpstr>
      <vt:lpstr>Arial</vt:lpstr>
      <vt:lpstr>AIDS2026</vt:lpstr>
      <vt:lpstr>Office Theme</vt:lpstr>
      <vt:lpstr>1_Office Theme</vt:lpstr>
      <vt:lpstr>Setting the scene</vt:lpstr>
      <vt:lpstr>Declaration of Interests</vt:lpstr>
      <vt:lpstr>HIV Progress Is Real –  But Too Many People Are Still Left Behind</vt:lpstr>
      <vt:lpstr>The Burden of HIV Extends Beyond the Virus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Need an overview of WHO's participation at AIDS 2026?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Williams</dc:creator>
  <cp:lastModifiedBy>Emma Williams</cp:lastModifiedBy>
  <cp:revision>7</cp:revision>
  <dcterms:created xsi:type="dcterms:W3CDTF">2026-06-01T08:41:42Z</dcterms:created>
  <dcterms:modified xsi:type="dcterms:W3CDTF">2026-07-23T11:05:04Z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