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Lst>
  <p:notesMasterIdLst>
    <p:notesMasterId r:id="rId19"/>
  </p:notesMasterIdLst>
  <p:sldIdLst>
    <p:sldId id="281" r:id="rId5"/>
    <p:sldId id="274" r:id="rId6"/>
    <p:sldId id="257" r:id="rId7"/>
    <p:sldId id="258" r:id="rId8"/>
    <p:sldId id="262" r:id="rId9"/>
    <p:sldId id="282" r:id="rId10"/>
    <p:sldId id="276" r:id="rId11"/>
    <p:sldId id="277" r:id="rId12"/>
    <p:sldId id="269" r:id="rId13"/>
    <p:sldId id="270" r:id="rId14"/>
    <p:sldId id="261" r:id="rId15"/>
    <p:sldId id="264" r:id="rId16"/>
    <p:sldId id="279" r:id="rId17"/>
    <p:sldId id="280" r:id="rId18"/>
  </p:sldIdLst>
  <p:sldSz cx="12192000" cy="6858000"/>
  <p:notesSz cx="6858000" cy="9144000"/>
  <p:embeddedFontLst>
    <p:embeddedFont>
      <p:font typeface="Lucida Sans Unicode" panose="020B0602030504020204" pitchFamily="34" charset="0"/>
      <p:regular r:id="rId20"/>
    </p:embeddedFont>
    <p:embeddedFont>
      <p:font typeface="Verdana" panose="020B0604030504040204" pitchFamily="34" charset="0"/>
      <p:regular r:id="rId21"/>
      <p:bold r:id="rId22"/>
      <p:italic r:id="rId23"/>
      <p:boldItalic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F062A8-DC88-BE71-964C-3CFDAB0BF887}" name="Emma Williams" initials="EW" userId="S::emma.williams@iasociety.org::63db2afe-75be-4bc2-8293-016e533a2037" providerId="AD"/>
  <p188:author id="{075E0FCB-5527-0851-1A6B-9BC37D3A0C6C}" name="Guest User" initials="GU" userId="S::urn:spo:tenantanon#13f8fe7f-c680-4bee-a116-63591d6bee32::" providerId="AD"/>
  <p188:author id="{9E5F49F7-5CB3-C393-68F1-149C880E0AD4}" name="Loena Le Goff - Gestin" initials="LL" userId="S::loena.legoffgestin@iasociety.org::cca4da52-f347-4e57-9554-965a83c477e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164FB1-FAE9-4647-80B1-5826DC69EE82}" v="19" dt="2026-07-20T12:32:19.6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16" autoAdjust="0"/>
    <p:restoredTop sz="82809" autoAdjust="0"/>
  </p:normalViewPr>
  <p:slideViewPr>
    <p:cSldViewPr snapToGrid="0" snapToObjects="1">
      <p:cViewPr varScale="1">
        <p:scale>
          <a:sx n="49" d="100"/>
          <a:sy n="49" d="100"/>
        </p:scale>
        <p:origin x="1360" y="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Williams" userId="63db2afe-75be-4bc2-8293-016e533a2037" providerId="ADAL" clId="{F4AB38EF-B4E2-43A8-BAD4-6C4C4B016A97}"/>
    <pc:docChg chg="undo custSel modSld sldOrd">
      <pc:chgData name="Emma Williams" userId="63db2afe-75be-4bc2-8293-016e533a2037" providerId="ADAL" clId="{F4AB38EF-B4E2-43A8-BAD4-6C4C4B016A97}" dt="2026-07-20T12:53:25.373" v="2040" actId="114"/>
      <pc:docMkLst>
        <pc:docMk/>
      </pc:docMkLst>
      <pc:sldChg chg="modSp mod modCm">
        <pc:chgData name="Emma Williams" userId="63db2afe-75be-4bc2-8293-016e533a2037" providerId="ADAL" clId="{F4AB38EF-B4E2-43A8-BAD4-6C4C4B016A97}" dt="2026-07-20T12:33:05.134" v="1916" actId="114"/>
        <pc:sldMkLst>
          <pc:docMk/>
          <pc:sldMk cId="2694814211" sldId="257"/>
        </pc:sldMkLst>
        <pc:spChg chg="mod">
          <ac:chgData name="Emma Williams" userId="63db2afe-75be-4bc2-8293-016e533a2037" providerId="ADAL" clId="{F4AB38EF-B4E2-43A8-BAD4-6C4C4B016A97}" dt="2026-07-20T12:15:09.001" v="1589" actId="14100"/>
          <ac:spMkLst>
            <pc:docMk/>
            <pc:sldMk cId="2694814211" sldId="257"/>
            <ac:spMk id="2" creationId="{C8B28285-DD14-CF47-9ADD-FC1A9D5FF0D7}"/>
          </ac:spMkLst>
        </pc:spChg>
        <pc:spChg chg="mod">
          <ac:chgData name="Emma Williams" userId="63db2afe-75be-4bc2-8293-016e533a2037" providerId="ADAL" clId="{F4AB38EF-B4E2-43A8-BAD4-6C4C4B016A97}" dt="2026-07-20T12:33:05.134" v="1916" actId="114"/>
          <ac:spMkLst>
            <pc:docMk/>
            <pc:sldMk cId="2694814211" sldId="257"/>
            <ac:spMk id="3" creationId="{EEBEBCFC-4907-6648-87B8-5CEE435505BA}"/>
          </ac:spMkLst>
        </pc:spChg>
        <pc:extLst>
          <p:ext xmlns:p="http://schemas.openxmlformats.org/presentationml/2006/main" uri="{D6D511B9-2390-475A-947B-AFAB55BFBCF1}">
            <pc226:cmChg xmlns:pc226="http://schemas.microsoft.com/office/powerpoint/2022/06/main/command" chg="mod">
              <pc226:chgData name="Emma Williams" userId="63db2afe-75be-4bc2-8293-016e533a2037" providerId="ADAL" clId="{F4AB38EF-B4E2-43A8-BAD4-6C4C4B016A97}" dt="2026-07-20T10:16:38.810" v="140" actId="20577"/>
              <pc2:cmMkLst xmlns:pc2="http://schemas.microsoft.com/office/powerpoint/2019/9/main/command">
                <pc:docMk/>
                <pc:sldMk cId="2694814211" sldId="257"/>
                <pc2:cmMk id="{0AD7F25B-4B84-46EB-AE78-F28E528ABFF9}"/>
              </pc2:cmMkLst>
            </pc226:cmChg>
          </p:ext>
        </pc:extLst>
      </pc:sldChg>
      <pc:sldChg chg="modSp mod">
        <pc:chgData name="Emma Williams" userId="63db2afe-75be-4bc2-8293-016e533a2037" providerId="ADAL" clId="{F4AB38EF-B4E2-43A8-BAD4-6C4C4B016A97}" dt="2026-07-20T12:16:08.444" v="1596" actId="20577"/>
        <pc:sldMkLst>
          <pc:docMk/>
          <pc:sldMk cId="2033570179" sldId="258"/>
        </pc:sldMkLst>
        <pc:spChg chg="mod">
          <ac:chgData name="Emma Williams" userId="63db2afe-75be-4bc2-8293-016e533a2037" providerId="ADAL" clId="{F4AB38EF-B4E2-43A8-BAD4-6C4C4B016A97}" dt="2026-07-20T12:16:08.444" v="1596" actId="20577"/>
          <ac:spMkLst>
            <pc:docMk/>
            <pc:sldMk cId="2033570179" sldId="258"/>
            <ac:spMk id="2" creationId="{65512588-AD71-A541-8C67-D48304F18673}"/>
          </ac:spMkLst>
        </pc:spChg>
        <pc:spChg chg="mod">
          <ac:chgData name="Emma Williams" userId="63db2afe-75be-4bc2-8293-016e533a2037" providerId="ADAL" clId="{F4AB38EF-B4E2-43A8-BAD4-6C4C4B016A97}" dt="2026-07-20T12:15:49.118" v="1594" actId="27636"/>
          <ac:spMkLst>
            <pc:docMk/>
            <pc:sldMk cId="2033570179" sldId="258"/>
            <ac:spMk id="4" creationId="{4A6D1EF3-464C-2441-9B81-0D92458A9140}"/>
          </ac:spMkLst>
        </pc:spChg>
      </pc:sldChg>
      <pc:sldChg chg="modSp mod ord modNotesTx">
        <pc:chgData name="Emma Williams" userId="63db2afe-75be-4bc2-8293-016e533a2037" providerId="ADAL" clId="{F4AB38EF-B4E2-43A8-BAD4-6C4C4B016A97}" dt="2026-07-20T12:48:38.422" v="1934"/>
        <pc:sldMkLst>
          <pc:docMk/>
          <pc:sldMk cId="3468738987" sldId="261"/>
        </pc:sldMkLst>
        <pc:spChg chg="mod">
          <ac:chgData name="Emma Williams" userId="63db2afe-75be-4bc2-8293-016e533a2037" providerId="ADAL" clId="{F4AB38EF-B4E2-43A8-BAD4-6C4C4B016A97}" dt="2026-07-20T12:31:45.241" v="1900" actId="20577"/>
          <ac:spMkLst>
            <pc:docMk/>
            <pc:sldMk cId="3468738987" sldId="261"/>
            <ac:spMk id="2" creationId="{A1010A4E-4F36-9D4C-97C5-9AF4FEF49D21}"/>
          </ac:spMkLst>
        </pc:spChg>
      </pc:sldChg>
      <pc:sldChg chg="delSp modSp mod">
        <pc:chgData name="Emma Williams" userId="63db2afe-75be-4bc2-8293-016e533a2037" providerId="ADAL" clId="{F4AB38EF-B4E2-43A8-BAD4-6C4C4B016A97}" dt="2026-07-20T10:23:52.715" v="426" actId="478"/>
        <pc:sldMkLst>
          <pc:docMk/>
          <pc:sldMk cId="3663087946" sldId="262"/>
        </pc:sldMkLst>
        <pc:spChg chg="mod">
          <ac:chgData name="Emma Williams" userId="63db2afe-75be-4bc2-8293-016e533a2037" providerId="ADAL" clId="{F4AB38EF-B4E2-43A8-BAD4-6C4C4B016A97}" dt="2026-07-20T10:21:46.857" v="354" actId="20577"/>
          <ac:spMkLst>
            <pc:docMk/>
            <pc:sldMk cId="3663087946" sldId="262"/>
            <ac:spMk id="2" creationId="{205CD540-13DF-4440-8FFD-EFD90B0F981A}"/>
          </ac:spMkLst>
        </pc:spChg>
        <pc:spChg chg="mod">
          <ac:chgData name="Emma Williams" userId="63db2afe-75be-4bc2-8293-016e533a2037" providerId="ADAL" clId="{F4AB38EF-B4E2-43A8-BAD4-6C4C4B016A97}" dt="2026-07-20T10:13:00.768" v="115" actId="403"/>
          <ac:spMkLst>
            <pc:docMk/>
            <pc:sldMk cId="3663087946" sldId="262"/>
            <ac:spMk id="6" creationId="{E854EF28-7522-B045-8EEA-D38E9CFBEEC3}"/>
          </ac:spMkLst>
        </pc:spChg>
        <pc:spChg chg="del">
          <ac:chgData name="Emma Williams" userId="63db2afe-75be-4bc2-8293-016e533a2037" providerId="ADAL" clId="{F4AB38EF-B4E2-43A8-BAD4-6C4C4B016A97}" dt="2026-07-20T10:23:52.715" v="426" actId="478"/>
          <ac:spMkLst>
            <pc:docMk/>
            <pc:sldMk cId="3663087946" sldId="262"/>
            <ac:spMk id="11" creationId="{0B8F0283-B7B6-9144-AD64-BD8AB37711D7}"/>
          </ac:spMkLst>
        </pc:spChg>
      </pc:sldChg>
      <pc:sldChg chg="modSp mod ord">
        <pc:chgData name="Emma Williams" userId="63db2afe-75be-4bc2-8293-016e533a2037" providerId="ADAL" clId="{F4AB38EF-B4E2-43A8-BAD4-6C4C4B016A97}" dt="2026-07-20T12:53:25.373" v="2040" actId="114"/>
        <pc:sldMkLst>
          <pc:docMk/>
          <pc:sldMk cId="1466621592" sldId="264"/>
        </pc:sldMkLst>
        <pc:spChg chg="mod">
          <ac:chgData name="Emma Williams" userId="63db2afe-75be-4bc2-8293-016e533a2037" providerId="ADAL" clId="{F4AB38EF-B4E2-43A8-BAD4-6C4C4B016A97}" dt="2026-07-20T12:53:25.373" v="2040" actId="114"/>
          <ac:spMkLst>
            <pc:docMk/>
            <pc:sldMk cId="1466621592" sldId="264"/>
            <ac:spMk id="2" creationId="{C688F98D-7295-E343-8A23-37562C7E37F9}"/>
          </ac:spMkLst>
        </pc:spChg>
      </pc:sldChg>
      <pc:sldChg chg="addSp delSp modSp mod">
        <pc:chgData name="Emma Williams" userId="63db2afe-75be-4bc2-8293-016e533a2037" providerId="ADAL" clId="{F4AB38EF-B4E2-43A8-BAD4-6C4C4B016A97}" dt="2026-07-20T12:34:03.591" v="1929" actId="1036"/>
        <pc:sldMkLst>
          <pc:docMk/>
          <pc:sldMk cId="1284494974" sldId="269"/>
        </pc:sldMkLst>
        <pc:spChg chg="del">
          <ac:chgData name="Emma Williams" userId="63db2afe-75be-4bc2-8293-016e533a2037" providerId="ADAL" clId="{F4AB38EF-B4E2-43A8-BAD4-6C4C4B016A97}" dt="2026-07-20T12:24:36.359" v="1672" actId="478"/>
          <ac:spMkLst>
            <pc:docMk/>
            <pc:sldMk cId="1284494974" sldId="269"/>
            <ac:spMk id="2" creationId="{896D074F-9DA8-EB57-A4BF-8DDF9B6DB2AB}"/>
          </ac:spMkLst>
        </pc:spChg>
        <pc:spChg chg="mod">
          <ac:chgData name="Emma Williams" userId="63db2afe-75be-4bc2-8293-016e533a2037" providerId="ADAL" clId="{F4AB38EF-B4E2-43A8-BAD4-6C4C4B016A97}" dt="2026-07-20T12:11:41.844" v="1453" actId="14100"/>
          <ac:spMkLst>
            <pc:docMk/>
            <pc:sldMk cId="1284494974" sldId="269"/>
            <ac:spMk id="4" creationId="{1381C041-17DA-9120-4B84-2584CD3ECB6C}"/>
          </ac:spMkLst>
        </pc:spChg>
        <pc:spChg chg="del">
          <ac:chgData name="Emma Williams" userId="63db2afe-75be-4bc2-8293-016e533a2037" providerId="ADAL" clId="{F4AB38EF-B4E2-43A8-BAD4-6C4C4B016A97}" dt="2026-07-20T12:24:48.059" v="1683" actId="478"/>
          <ac:spMkLst>
            <pc:docMk/>
            <pc:sldMk cId="1284494974" sldId="269"/>
            <ac:spMk id="5" creationId="{81A3C6DE-927E-4A84-7D13-C4EAD7362434}"/>
          </ac:spMkLst>
        </pc:spChg>
        <pc:spChg chg="add mod">
          <ac:chgData name="Emma Williams" userId="63db2afe-75be-4bc2-8293-016e533a2037" providerId="ADAL" clId="{F4AB38EF-B4E2-43A8-BAD4-6C4C4B016A97}" dt="2026-07-20T12:34:03.591" v="1929" actId="1036"/>
          <ac:spMkLst>
            <pc:docMk/>
            <pc:sldMk cId="1284494974" sldId="269"/>
            <ac:spMk id="6" creationId="{C1B403D1-DDEF-F4A0-275F-383C9DA7A825}"/>
          </ac:spMkLst>
        </pc:spChg>
        <pc:graphicFrameChg chg="mod modGraphic">
          <ac:chgData name="Emma Williams" userId="63db2afe-75be-4bc2-8293-016e533a2037" providerId="ADAL" clId="{F4AB38EF-B4E2-43A8-BAD4-6C4C4B016A97}" dt="2026-07-20T12:30:19.246" v="1894" actId="14734"/>
          <ac:graphicFrameMkLst>
            <pc:docMk/>
            <pc:sldMk cId="1284494974" sldId="269"/>
            <ac:graphicFrameMk id="7" creationId="{0830A246-9E61-70C7-ED4D-C70A62356F83}"/>
          </ac:graphicFrameMkLst>
        </pc:graphicFrameChg>
        <pc:graphicFrameChg chg="mod modGraphic">
          <ac:chgData name="Emma Williams" userId="63db2afe-75be-4bc2-8293-016e533a2037" providerId="ADAL" clId="{F4AB38EF-B4E2-43A8-BAD4-6C4C4B016A97}" dt="2026-07-20T12:30:14.430" v="1893" actId="14734"/>
          <ac:graphicFrameMkLst>
            <pc:docMk/>
            <pc:sldMk cId="1284494974" sldId="269"/>
            <ac:graphicFrameMk id="8" creationId="{8FC185A1-2503-CCBD-308C-4774F875E914}"/>
          </ac:graphicFrameMkLst>
        </pc:graphicFrameChg>
      </pc:sldChg>
      <pc:sldChg chg="modSp mod">
        <pc:chgData name="Emma Williams" userId="63db2afe-75be-4bc2-8293-016e533a2037" providerId="ADAL" clId="{F4AB38EF-B4E2-43A8-BAD4-6C4C4B016A97}" dt="2026-07-20T12:13:56.932" v="1568" actId="20577"/>
        <pc:sldMkLst>
          <pc:docMk/>
          <pc:sldMk cId="3199781694" sldId="270"/>
        </pc:sldMkLst>
        <pc:spChg chg="mod">
          <ac:chgData name="Emma Williams" userId="63db2afe-75be-4bc2-8293-016e533a2037" providerId="ADAL" clId="{F4AB38EF-B4E2-43A8-BAD4-6C4C4B016A97}" dt="2026-07-20T12:12:56.860" v="1545" actId="255"/>
          <ac:spMkLst>
            <pc:docMk/>
            <pc:sldMk cId="3199781694" sldId="270"/>
            <ac:spMk id="4" creationId="{10681640-B741-C751-BC64-8036B3868613}"/>
          </ac:spMkLst>
        </pc:spChg>
        <pc:spChg chg="mod">
          <ac:chgData name="Emma Williams" userId="63db2afe-75be-4bc2-8293-016e533a2037" providerId="ADAL" clId="{F4AB38EF-B4E2-43A8-BAD4-6C4C4B016A97}" dt="2026-07-20T12:13:56.932" v="1568" actId="20577"/>
          <ac:spMkLst>
            <pc:docMk/>
            <pc:sldMk cId="3199781694" sldId="270"/>
            <ac:spMk id="9" creationId="{184A74A5-832E-B8F7-39FF-634867485304}"/>
          </ac:spMkLst>
        </pc:spChg>
      </pc:sldChg>
      <pc:sldChg chg="modSp mod">
        <pc:chgData name="Emma Williams" userId="63db2afe-75be-4bc2-8293-016e533a2037" providerId="ADAL" clId="{F4AB38EF-B4E2-43A8-BAD4-6C4C4B016A97}" dt="2026-07-20T12:14:45.628" v="1572" actId="20577"/>
        <pc:sldMkLst>
          <pc:docMk/>
          <pc:sldMk cId="1380271629" sldId="274"/>
        </pc:sldMkLst>
        <pc:spChg chg="mod">
          <ac:chgData name="Emma Williams" userId="63db2afe-75be-4bc2-8293-016e533a2037" providerId="ADAL" clId="{F4AB38EF-B4E2-43A8-BAD4-6C4C4B016A97}" dt="2026-07-20T12:14:45.628" v="1572" actId="20577"/>
          <ac:spMkLst>
            <pc:docMk/>
            <pc:sldMk cId="1380271629" sldId="274"/>
            <ac:spMk id="2" creationId="{2E0175E2-A5A2-B3A7-BD65-71A462AA6497}"/>
          </ac:spMkLst>
        </pc:spChg>
      </pc:sldChg>
      <pc:sldChg chg="addSp modSp mod">
        <pc:chgData name="Emma Williams" userId="63db2afe-75be-4bc2-8293-016e533a2037" providerId="ADAL" clId="{F4AB38EF-B4E2-43A8-BAD4-6C4C4B016A97}" dt="2026-07-20T12:30:41.273" v="1899" actId="20577"/>
        <pc:sldMkLst>
          <pc:docMk/>
          <pc:sldMk cId="3509814762" sldId="276"/>
        </pc:sldMkLst>
        <pc:spChg chg="add mod">
          <ac:chgData name="Emma Williams" userId="63db2afe-75be-4bc2-8293-016e533a2037" providerId="ADAL" clId="{F4AB38EF-B4E2-43A8-BAD4-6C4C4B016A97}" dt="2026-07-20T12:19:59.714" v="1621" actId="1076"/>
          <ac:spMkLst>
            <pc:docMk/>
            <pc:sldMk cId="3509814762" sldId="276"/>
            <ac:spMk id="2" creationId="{3FA08ACE-D902-F12A-DAB3-A91B008D4814}"/>
          </ac:spMkLst>
        </pc:spChg>
        <pc:spChg chg="mod">
          <ac:chgData name="Emma Williams" userId="63db2afe-75be-4bc2-8293-016e533a2037" providerId="ADAL" clId="{F4AB38EF-B4E2-43A8-BAD4-6C4C4B016A97}" dt="2026-07-20T10:54:26.655" v="976" actId="27636"/>
          <ac:spMkLst>
            <pc:docMk/>
            <pc:sldMk cId="3509814762" sldId="276"/>
            <ac:spMk id="3" creationId="{64F57B1D-0B11-5FE6-C9EF-8085C3BEF112}"/>
          </ac:spMkLst>
        </pc:spChg>
        <pc:graphicFrameChg chg="mod modGraphic">
          <ac:chgData name="Emma Williams" userId="63db2afe-75be-4bc2-8293-016e533a2037" providerId="ADAL" clId="{F4AB38EF-B4E2-43A8-BAD4-6C4C4B016A97}" dt="2026-07-20T12:30:41.273" v="1899" actId="20577"/>
          <ac:graphicFrameMkLst>
            <pc:docMk/>
            <pc:sldMk cId="3509814762" sldId="276"/>
            <ac:graphicFrameMk id="7" creationId="{E1A57F69-632F-32F5-AD31-4A1EAD1115CF}"/>
          </ac:graphicFrameMkLst>
        </pc:graphicFrameChg>
      </pc:sldChg>
      <pc:sldChg chg="modSp mod">
        <pc:chgData name="Emma Williams" userId="63db2afe-75be-4bc2-8293-016e533a2037" providerId="ADAL" clId="{F4AB38EF-B4E2-43A8-BAD4-6C4C4B016A97}" dt="2026-07-20T12:09:26.609" v="1335" actId="14734"/>
        <pc:sldMkLst>
          <pc:docMk/>
          <pc:sldMk cId="3998371080" sldId="277"/>
        </pc:sldMkLst>
        <pc:spChg chg="mod">
          <ac:chgData name="Emma Williams" userId="63db2afe-75be-4bc2-8293-016e533a2037" providerId="ADAL" clId="{F4AB38EF-B4E2-43A8-BAD4-6C4C4B016A97}" dt="2026-07-20T11:05:40.055" v="1179" actId="14100"/>
          <ac:spMkLst>
            <pc:docMk/>
            <pc:sldMk cId="3998371080" sldId="277"/>
            <ac:spMk id="3" creationId="{B6AADF24-A9DE-96C8-0458-CBF33FE3A413}"/>
          </ac:spMkLst>
        </pc:spChg>
        <pc:graphicFrameChg chg="mod modGraphic">
          <ac:chgData name="Emma Williams" userId="63db2afe-75be-4bc2-8293-016e533a2037" providerId="ADAL" clId="{F4AB38EF-B4E2-43A8-BAD4-6C4C4B016A97}" dt="2026-07-20T12:09:26.609" v="1335" actId="14734"/>
          <ac:graphicFrameMkLst>
            <pc:docMk/>
            <pc:sldMk cId="3998371080" sldId="277"/>
            <ac:graphicFrameMk id="7" creationId="{B9E47124-EA86-D922-C20D-22D5F7A9E5AC}"/>
          </ac:graphicFrameMkLst>
        </pc:graphicFrameChg>
      </pc:sldChg>
      <pc:sldChg chg="modSp mod">
        <pc:chgData name="Emma Williams" userId="63db2afe-75be-4bc2-8293-016e533a2037" providerId="ADAL" clId="{F4AB38EF-B4E2-43A8-BAD4-6C4C4B016A97}" dt="2026-07-20T12:18:18.423" v="1603" actId="20577"/>
        <pc:sldMkLst>
          <pc:docMk/>
          <pc:sldMk cId="414744324" sldId="279"/>
        </pc:sldMkLst>
        <pc:spChg chg="mod">
          <ac:chgData name="Emma Williams" userId="63db2afe-75be-4bc2-8293-016e533a2037" providerId="ADAL" clId="{F4AB38EF-B4E2-43A8-BAD4-6C4C4B016A97}" dt="2026-07-20T12:18:18.423" v="1603" actId="20577"/>
          <ac:spMkLst>
            <pc:docMk/>
            <pc:sldMk cId="414744324" sldId="279"/>
            <ac:spMk id="2" creationId="{C719DE42-FCC5-2730-865C-DB18364DC1C9}"/>
          </ac:spMkLst>
        </pc:spChg>
      </pc:sldChg>
      <pc:sldChg chg="modSp mod">
        <pc:chgData name="Emma Williams" userId="63db2afe-75be-4bc2-8293-016e533a2037" providerId="ADAL" clId="{F4AB38EF-B4E2-43A8-BAD4-6C4C4B016A97}" dt="2026-07-20T12:16:59.950" v="1598" actId="20577"/>
        <pc:sldMkLst>
          <pc:docMk/>
          <pc:sldMk cId="58224348" sldId="282"/>
        </pc:sldMkLst>
        <pc:spChg chg="mod">
          <ac:chgData name="Emma Williams" userId="63db2afe-75be-4bc2-8293-016e533a2037" providerId="ADAL" clId="{F4AB38EF-B4E2-43A8-BAD4-6C4C4B016A97}" dt="2026-07-20T10:49:49.420" v="860" actId="14100"/>
          <ac:spMkLst>
            <pc:docMk/>
            <pc:sldMk cId="58224348" sldId="282"/>
            <ac:spMk id="3" creationId="{64E6629E-C841-4E64-B54C-E56CA280FE4E}"/>
          </ac:spMkLst>
        </pc:spChg>
        <pc:graphicFrameChg chg="mod modGraphic">
          <ac:chgData name="Emma Williams" userId="63db2afe-75be-4bc2-8293-016e533a2037" providerId="ADAL" clId="{F4AB38EF-B4E2-43A8-BAD4-6C4C4B016A97}" dt="2026-07-20T12:16:59.950" v="1598" actId="20577"/>
          <ac:graphicFrameMkLst>
            <pc:docMk/>
            <pc:sldMk cId="58224348" sldId="282"/>
            <ac:graphicFrameMk id="6" creationId="{C66A8CD2-71F4-0F03-9AEF-3A0DFB4C8D2E}"/>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20/07/2026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Prisons remain one of the most concentrated settings of HIV vulnerability globally. They are environments where poverty, substance use, mental ill-health, migration, stigma and social exclusion intersect. </a:t>
            </a:r>
          </a:p>
          <a:p>
            <a:r>
              <a:rPr lang="en-GB" sz="1200" kern="1200" dirty="0">
                <a:solidFill>
                  <a:schemeClr val="tx1"/>
                </a:solidFill>
                <a:effectLst/>
                <a:latin typeface="+mn-lt"/>
                <a:ea typeface="+mn-ea"/>
                <a:cs typeface="+mn-cs"/>
              </a:rPr>
              <a:t>Yet they are also places where healthcare systems have a unique opportunity to reach individuals who may have had little previous engagement with care.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central question is not whether healthcare is available in prisons, but whether it is genuinely person-centred.</a:t>
            </a:r>
          </a:p>
          <a:p>
            <a:endParaRPr lang="en-GB" dirty="0"/>
          </a:p>
        </p:txBody>
      </p:sp>
      <p:sp>
        <p:nvSpPr>
          <p:cNvPr id="4" name="Slide Number Placeholder 3"/>
          <p:cNvSpPr>
            <a:spLocks noGrp="1"/>
          </p:cNvSpPr>
          <p:nvPr>
            <p:ph type="sldNum" sz="quarter" idx="5"/>
          </p:nvPr>
        </p:nvSpPr>
        <p:spPr/>
        <p:txBody>
          <a:bodyPr/>
          <a:lstStyle/>
          <a:p>
            <a:fld id="{1BE8DCDC-D13C-2549-BE6A-717E9EED41AD}" type="slidenum">
              <a:rPr lang="en-GB" smtClean="0"/>
              <a:t>2</a:t>
            </a:fld>
            <a:endParaRPr lang="en-GB"/>
          </a:p>
        </p:txBody>
      </p:sp>
    </p:spTree>
    <p:extLst>
      <p:ext uri="{BB962C8B-B14F-4D97-AF65-F5344CB8AC3E}">
        <p14:creationId xmlns:p14="http://schemas.microsoft.com/office/powerpoint/2010/main" val="3597012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People in prison experience substantially higher rates of HIV, hepatitis B, hepatitis C and tuberculosis than the general population.</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England, recent national reviews have highlighted that HIV, hepatitis B and hepatitis C remain disproportionately prevalent among people in prison and that testing and prevention opportunities continue to be missed.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same reviews identify prisons as critical settings for HIV prevention, treatment and continuity of care.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Globally, systematic reviews estimate HIV prevalence in prison populations to be several times higher than in the general community, with marked variation across regions.</a:t>
            </a:r>
          </a:p>
          <a:p>
            <a:endParaRPr lang="en-GB" sz="1200" kern="1200" dirty="0">
              <a:solidFill>
                <a:schemeClr val="tx1"/>
              </a:solidFill>
              <a:effectLst/>
              <a:latin typeface="+mn-lt"/>
              <a:ea typeface="Calibri" panose="020F0502020204030204"/>
              <a:cs typeface="Calibri" panose="020F0502020204030204"/>
            </a:endParaRPr>
          </a:p>
          <a:p>
            <a:r>
              <a:rPr lang="en-GB"/>
              <a:t>The WHO estimates that global HIV prevalence among people in prison is approximately 3%, and access to HIV, TB and hepatitis prevention and treatment remains inequitable compared with community healthcare.</a:t>
            </a:r>
          </a:p>
          <a:p>
            <a:endParaRPr lang="en-GB" dirty="0"/>
          </a:p>
          <a:p>
            <a:r>
              <a:rPr lang="en-GB" sz="1200" kern="1200" dirty="0">
                <a:solidFill>
                  <a:schemeClr val="tx1"/>
                </a:solidFill>
                <a:effectLst/>
                <a:latin typeface="+mn-lt"/>
                <a:ea typeface="+mn-ea"/>
                <a:cs typeface="+mn-cs"/>
              </a:rPr>
              <a:t>Importantly, over 90% of people in prison will eventually return to the community. Therefore, prison health is public health.</a:t>
            </a:r>
          </a:p>
          <a:p>
            <a:endParaRPr lang="en-GB" dirty="0"/>
          </a:p>
        </p:txBody>
      </p:sp>
      <p:sp>
        <p:nvSpPr>
          <p:cNvPr id="4" name="Slide Number Placeholder 3"/>
          <p:cNvSpPr>
            <a:spLocks noGrp="1"/>
          </p:cNvSpPr>
          <p:nvPr>
            <p:ph type="sldNum" sz="quarter" idx="5"/>
          </p:nvPr>
        </p:nvSpPr>
        <p:spPr/>
        <p:txBody>
          <a:bodyPr/>
          <a:lstStyle/>
          <a:p>
            <a:fld id="{1BE8DCDC-D13C-2549-BE6A-717E9EED41AD}" type="slidenum">
              <a:rPr lang="en-GB" smtClean="0"/>
              <a:t>3</a:t>
            </a:fld>
            <a:endParaRPr lang="en-GB"/>
          </a:p>
        </p:txBody>
      </p:sp>
    </p:spTree>
    <p:extLst>
      <p:ext uri="{BB962C8B-B14F-4D97-AF65-F5344CB8AC3E}">
        <p14:creationId xmlns:p14="http://schemas.microsoft.com/office/powerpoint/2010/main" val="19819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Person-centred HIV care means: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Respecting autonomy and dignity.  Ensuring confidentiality.  Supporting informed decision-making. Providing culturally competent services.  Addressing social determinants of health. </a:t>
            </a:r>
          </a:p>
          <a:p>
            <a:r>
              <a:rPr lang="en-GB" sz="1200" kern="1200" dirty="0">
                <a:solidFill>
                  <a:schemeClr val="tx1"/>
                </a:solidFill>
                <a:effectLst/>
                <a:latin typeface="+mn-lt"/>
                <a:ea typeface="+mn-ea"/>
                <a:cs typeface="+mn-cs"/>
              </a:rPr>
              <a:t>Maintaining continuity of care before, during and after incarceration</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people in prison, person-centred care also means recognising the realities of incarceration: restricted autonomy, institutional power imbalances, stigma and disrupted social networks.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challenge is that prisons are traditionally security-focused institutions, whereas person-centred care is fundamentally relationship-centred.</a:t>
            </a:r>
          </a:p>
          <a:p>
            <a:endParaRPr lang="en-GB" dirty="0"/>
          </a:p>
        </p:txBody>
      </p:sp>
      <p:sp>
        <p:nvSpPr>
          <p:cNvPr id="4" name="Slide Number Placeholder 3"/>
          <p:cNvSpPr>
            <a:spLocks noGrp="1"/>
          </p:cNvSpPr>
          <p:nvPr>
            <p:ph type="sldNum" sz="quarter" idx="5"/>
          </p:nvPr>
        </p:nvSpPr>
        <p:spPr/>
        <p:txBody>
          <a:bodyPr/>
          <a:lstStyle/>
          <a:p>
            <a:fld id="{1BE8DCDC-D13C-2549-BE6A-717E9EED41AD}" type="slidenum">
              <a:rPr lang="en-GB" smtClean="0"/>
              <a:t>4</a:t>
            </a:fld>
            <a:endParaRPr lang="en-GB"/>
          </a:p>
        </p:txBody>
      </p:sp>
    </p:spTree>
    <p:extLst>
      <p:ext uri="{BB962C8B-B14F-4D97-AF65-F5344CB8AC3E}">
        <p14:creationId xmlns:p14="http://schemas.microsoft.com/office/powerpoint/2010/main" val="3862153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 The UK offers an interesting case study.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Healthcare in prisons in England is commissioned through the National Health Service, creating a framework intended to provide equivalence of care between prisons and the community.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have been important successes: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Routine opt-out blood-borne virus testing.  Increasing use of peer educators.  Expanded hepatitis C elimination programmes. Greater integration between prison and community HIV services. </a:t>
            </a:r>
          </a:p>
          <a:p>
            <a:r>
              <a:rPr lang="en-GB" sz="1200" kern="1200" dirty="0">
                <a:solidFill>
                  <a:schemeClr val="tx1"/>
                </a:solidFill>
                <a:effectLst/>
                <a:latin typeface="+mn-lt"/>
                <a:ea typeface="+mn-ea"/>
                <a:cs typeface="+mn-cs"/>
              </a:rPr>
              <a:t>Growing recognition of </a:t>
            </a:r>
            <a:r>
              <a:rPr lang="en-GB" sz="1200" kern="1200" dirty="0" err="1">
                <a:solidFill>
                  <a:schemeClr val="tx1"/>
                </a:solidFill>
                <a:effectLst/>
                <a:latin typeface="+mn-lt"/>
                <a:ea typeface="+mn-ea"/>
                <a:cs typeface="+mn-cs"/>
              </a:rPr>
              <a:t>PrEP</a:t>
            </a:r>
            <a:r>
              <a:rPr lang="en-GB" sz="1200" kern="1200" dirty="0">
                <a:solidFill>
                  <a:schemeClr val="tx1"/>
                </a:solidFill>
                <a:effectLst/>
                <a:latin typeface="+mn-lt"/>
                <a:ea typeface="+mn-ea"/>
                <a:cs typeface="+mn-cs"/>
              </a:rPr>
              <a:t> as part of prison sexual health pathways. </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BE8DCDC-D13C-2549-BE6A-717E9EED41AD}" type="slidenum">
              <a:rPr lang="en-GB" smtClean="0"/>
              <a:t>5</a:t>
            </a:fld>
            <a:endParaRPr lang="en-GB"/>
          </a:p>
        </p:txBody>
      </p:sp>
    </p:spTree>
    <p:extLst>
      <p:ext uri="{BB962C8B-B14F-4D97-AF65-F5344CB8AC3E}">
        <p14:creationId xmlns:p14="http://schemas.microsoft.com/office/powerpoint/2010/main" val="4143435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GB" b="1" dirty="0">
              <a:solidFill>
                <a:schemeClr val="tx1">
                  <a:lumMod val="95000"/>
                  <a:lumOff val="5000"/>
                </a:schemeClr>
              </a:solidFill>
            </a:endParaRPr>
          </a:p>
          <a:p>
            <a:r>
              <a:rPr lang="en-GB">
                <a:solidFill>
                  <a:srgbClr val="000000"/>
                </a:solidFill>
              </a:rPr>
              <a:t>However, major structural barriers remain.</a:t>
            </a:r>
            <a:endParaRPr lang="en-US">
              <a:solidFill>
                <a:schemeClr val="tx1">
                  <a:lumMod val="95000"/>
                  <a:lumOff val="5000"/>
                </a:schemeClr>
              </a:solidFill>
            </a:endParaRPr>
          </a:p>
          <a:p>
            <a:endParaRPr lang="en-GB" dirty="0">
              <a:solidFill>
                <a:schemeClr val="tx1">
                  <a:lumMod val="95000"/>
                  <a:lumOff val="5000"/>
                </a:schemeClr>
              </a:solidFill>
            </a:endParaRPr>
          </a:p>
          <a:p>
            <a:r>
              <a:rPr lang="en-GB">
                <a:solidFill>
                  <a:srgbClr val="000000"/>
                </a:solidFill>
              </a:rPr>
              <a:t>Recent national reports describe overcrowding, staff shortages, restricted movement, delays in accessing healthcare and limited opportunities for preventive services. These challenges directly affect HIV testing, treatment access and continuity of care.</a:t>
            </a:r>
            <a:endParaRPr lang="en-US">
              <a:solidFill>
                <a:schemeClr val="tx1">
                  <a:lumMod val="95000"/>
                  <a:lumOff val="5000"/>
                </a:schemeClr>
              </a:solidFill>
            </a:endParaRPr>
          </a:p>
          <a:p>
            <a:pPr algn="ctr"/>
            <a:endParaRPr lang="en-GB" b="1" dirty="0">
              <a:solidFill>
                <a:schemeClr val="tx1">
                  <a:lumMod val="95000"/>
                  <a:lumOff val="5000"/>
                </a:schemeClr>
              </a:solidFill>
              <a:ea typeface="Calibri"/>
              <a:cs typeface="Calibri"/>
            </a:endParaRPr>
          </a:p>
          <a:p>
            <a:pPr algn="ctr"/>
            <a:r>
              <a:rPr lang="en-GB" b="1">
                <a:solidFill>
                  <a:schemeClr val="tx1">
                    <a:lumMod val="95000"/>
                    <a:lumOff val="5000"/>
                  </a:schemeClr>
                </a:solidFill>
              </a:rPr>
              <a:t>Health system barriers:  Research</a:t>
            </a:r>
            <a:r>
              <a:rPr lang="en-GB" b="1" dirty="0">
                <a:solidFill>
                  <a:schemeClr val="tx1">
                    <a:lumMod val="95000"/>
                    <a:lumOff val="5000"/>
                  </a:schemeClr>
                </a:solidFill>
              </a:rPr>
              <a:t> exploring experiences of HIV healthcare in UK prisons found that confidentiality concerns remain a recurring theme influencing trust and engagement with services. In the Positive Perspectives – Living with HIV in Prisons report, every interviewee was extremely cautious of talking about their HIV with anyone residing or working in prison, to avoid disclosures.  </a:t>
            </a:r>
            <a:endParaRPr lang="en-US" b="1">
              <a:solidFill>
                <a:schemeClr val="tx1">
                  <a:lumMod val="95000"/>
                  <a:lumOff val="5000"/>
                </a:schemeClr>
              </a:solidFill>
              <a:ea typeface="Calibri"/>
              <a:cs typeface="Calibri"/>
            </a:endParaRPr>
          </a:p>
          <a:p>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1BE8DCDC-D13C-2549-BE6A-717E9EED41AD}" type="slidenum">
              <a:rPr lang="en-GB" smtClean="0"/>
              <a:t>6</a:t>
            </a:fld>
            <a:endParaRPr lang="en-GB"/>
          </a:p>
        </p:txBody>
      </p:sp>
    </p:spTree>
    <p:extLst>
      <p:ext uri="{BB962C8B-B14F-4D97-AF65-F5344CB8AC3E}">
        <p14:creationId xmlns:p14="http://schemas.microsoft.com/office/powerpoint/2010/main" val="4242611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TB remains the </a:t>
            </a:r>
            <a:r>
              <a:rPr lang="en-GB" b="1"/>
              <a:t>leading cause of death among people living with HIV worldwide</a:t>
            </a:r>
            <a:r>
              <a:rPr lang="en-GB"/>
              <a:t>. HIV significantly increases the risk that latent TB infection progresses to active disease. Overcrowded prisons facilitate airborne TB transmission. Interruptions to treatment during transfers or release increase the risk of multidrug-resistant TB (MDR-TB). </a:t>
            </a:r>
            <a:endParaRPr lang="en-US"/>
          </a:p>
          <a:p>
            <a:endParaRPr lang="en-GB" dirty="0"/>
          </a:p>
          <a:p>
            <a:r>
              <a:rPr lang="en-GB"/>
              <a:t>HIV and TB are closely linked in prison settings because many of the underlying risk factors—overcrowding, poor ventilation, delayed diagnosis, substance use, poverty, and interrupted healthcare—are shared. </a:t>
            </a:r>
            <a:endParaRPr lang="en-US">
              <a:ea typeface="Calibri"/>
              <a:cs typeface="Calibri"/>
            </a:endParaRPr>
          </a:p>
          <a:p>
            <a:endParaRPr lang="en-GB" dirty="0"/>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1BE8DCDC-D13C-2549-BE6A-717E9EED41AD}" type="slidenum">
              <a:rPr lang="en-GB" smtClean="0"/>
              <a:t>7</a:t>
            </a:fld>
            <a:endParaRPr lang="en-GB"/>
          </a:p>
        </p:txBody>
      </p:sp>
    </p:spTree>
    <p:extLst>
      <p:ext uri="{BB962C8B-B14F-4D97-AF65-F5344CB8AC3E}">
        <p14:creationId xmlns:p14="http://schemas.microsoft.com/office/powerpoint/2010/main" val="2563906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a:t>People in prison face many of the same barriers experienced by other key populations—but these are intensified by incarceration.</a:t>
            </a:r>
            <a:endParaRPr lang="en-US"/>
          </a:p>
          <a:p>
            <a:endParaRPr lang="en-GB" b="0" dirty="0"/>
          </a:p>
          <a:p>
            <a:r>
              <a:rPr lang="en-GB" dirty="0"/>
              <a:t>Across the UK, Europe and South America, HIV and TB are driven less by individual behaviour than by structural determinants: overcrowding, poverty, criminalisation, stigma, fragmented services and poor continuity of care. While the UK has relatively strong healthcare infrastructure, continuity of care after prison remains challenging. </a:t>
            </a:r>
          </a:p>
          <a:p>
            <a:endParaRPr lang="en-GB" dirty="0"/>
          </a:p>
          <a:p>
            <a:r>
              <a:rPr lang="en-GB"/>
              <a:t>In parts of Europe, multidrug-resistant TB and limited harm reduction remain major concerns. </a:t>
            </a:r>
          </a:p>
          <a:p>
            <a:endParaRPr lang="en-GB" dirty="0"/>
          </a:p>
          <a:p>
            <a:r>
              <a:rPr lang="en-GB"/>
              <a:t>In South America, overcrowding and rapidly growing prison populations have become major drivers of the regional TB epidemic. Integrated, person-centred, peer-supported care that continues seamlessly from prison into the community is essential to improve HIV and TB outcomes. </a:t>
            </a:r>
          </a:p>
          <a:p>
            <a:endParaRPr lang="en-GB" dirty="0"/>
          </a:p>
        </p:txBody>
      </p:sp>
      <p:sp>
        <p:nvSpPr>
          <p:cNvPr id="4" name="Slide Number Placeholder 3"/>
          <p:cNvSpPr>
            <a:spLocks noGrp="1"/>
          </p:cNvSpPr>
          <p:nvPr>
            <p:ph type="sldNum" sz="quarter" idx="5"/>
          </p:nvPr>
        </p:nvSpPr>
        <p:spPr/>
        <p:txBody>
          <a:bodyPr/>
          <a:lstStyle/>
          <a:p>
            <a:fld id="{1BE8DCDC-D13C-2549-BE6A-717E9EED41AD}" type="slidenum">
              <a:rPr lang="en-GB" smtClean="0"/>
              <a:t>8</a:t>
            </a:fld>
            <a:endParaRPr lang="en-GB"/>
          </a:p>
        </p:txBody>
      </p:sp>
    </p:spTree>
    <p:extLst>
      <p:ext uri="{BB962C8B-B14F-4D97-AF65-F5344CB8AC3E}">
        <p14:creationId xmlns:p14="http://schemas.microsoft.com/office/powerpoint/2010/main" val="3146664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The </a:t>
            </a:r>
            <a:r>
              <a:rPr lang="en-GB" b="0" dirty="0"/>
              <a:t>UK </a:t>
            </a:r>
            <a:r>
              <a:rPr lang="en-GB" dirty="0"/>
              <a:t>offers universal, free HIV treatment through the NHS and opt-out BBV testing in prisons, with testing uptake reaching around </a:t>
            </a:r>
            <a:r>
              <a:rPr lang="en-GB" b="1" dirty="0"/>
              <a:t>72%</a:t>
            </a:r>
            <a:r>
              <a:rPr lang="en-GB" dirty="0"/>
              <a:t> in England (2022/23). </a:t>
            </a:r>
            <a:endParaRPr lang="en-US"/>
          </a:p>
          <a:p>
            <a:pPr>
              <a:defRPr/>
            </a:pPr>
            <a:endParaRPr lang="en-GB" dirty="0"/>
          </a:p>
          <a:p>
            <a:pPr>
              <a:defRPr/>
            </a:pPr>
            <a:r>
              <a:rPr lang="en-GB"/>
              <a:t>Across </a:t>
            </a:r>
            <a:r>
              <a:rPr lang="en-GB" b="1" dirty="0"/>
              <a:t>Europe</a:t>
            </a:r>
            <a:r>
              <a:rPr lang="en-GB" dirty="0"/>
              <a:t>, prison healthcare outcomes are generally better where responsibility sits with </a:t>
            </a:r>
            <a:r>
              <a:rPr lang="en-GB" b="0" dirty="0"/>
              <a:t>Ministries of Health rather </a:t>
            </a:r>
            <a:r>
              <a:rPr lang="en-GB" dirty="0"/>
              <a:t>than Justice. </a:t>
            </a:r>
            <a:endParaRPr lang="en-GB"/>
          </a:p>
          <a:p>
            <a:pPr>
              <a:defRPr/>
            </a:pPr>
            <a:endParaRPr lang="en-GB" dirty="0"/>
          </a:p>
          <a:p>
            <a:pPr marL="0" marR="0" lvl="0" indent="0" algn="l" defTabSz="914400">
              <a:lnSpc>
                <a:spcPct val="100000"/>
              </a:lnSpc>
              <a:spcBef>
                <a:spcPts val="0"/>
              </a:spcBef>
              <a:spcAft>
                <a:spcPts val="0"/>
              </a:spcAft>
              <a:buClrTx/>
              <a:buSzTx/>
              <a:buFontTx/>
              <a:buNone/>
              <a:tabLst/>
              <a:defRPr/>
            </a:pPr>
            <a:r>
              <a:rPr lang="en-GB"/>
              <a:t>In </a:t>
            </a:r>
            <a:r>
              <a:rPr lang="en-GB" b="0"/>
              <a:t>South America, Brazil provides universal access to ART</a:t>
            </a:r>
            <a:r>
              <a:rPr lang="en-GB"/>
              <a:t>, but overcrowding and interrupted care remain major barriers, contributing to poorer continuity of HIV and TB treatment after prison release.</a:t>
            </a:r>
            <a:endParaRPr lang="en-GB">
              <a:ea typeface="Calibri"/>
              <a:cs typeface="Calibri"/>
            </a:endParaRPr>
          </a:p>
          <a:p>
            <a:endParaRPr lang="en-GB" dirty="0"/>
          </a:p>
          <a:p>
            <a:r>
              <a:rPr lang="en-GB"/>
              <a:t>The strongest facilitators tend to be those that reduce stigma, simplify access, build trust, and address social determinants alongside healthcare needs.</a:t>
            </a:r>
          </a:p>
          <a:p>
            <a:endParaRPr lang="en-GB" dirty="0">
              <a:ea typeface="Calibri"/>
              <a:cs typeface="Calibri"/>
            </a:endParaRPr>
          </a:p>
          <a:p>
            <a:r>
              <a:rPr lang="en-GB" dirty="0"/>
              <a:t>Service-level facilitators - Easy access to </a:t>
            </a:r>
            <a:r>
              <a:rPr lang="en-GB" dirty="0" err="1"/>
              <a:t>PrEP</a:t>
            </a:r>
            <a:r>
              <a:rPr lang="en-GB" dirty="0"/>
              <a:t> and PEP, Rapid testing with immediate results, Non-judgmental staff, Flexible opening hours</a:t>
            </a:r>
            <a:endParaRPr lang="en-GB" dirty="0">
              <a:ea typeface="Calibri"/>
              <a:cs typeface="Calibri"/>
            </a:endParaRPr>
          </a:p>
          <a:p>
            <a:endParaRPr lang="en-GB" dirty="0"/>
          </a:p>
          <a:p>
            <a:r>
              <a:rPr lang="en-GB"/>
              <a:t>Community-level facilitators -Peer education and outreach, Community champions and role models, accurate, culturally relevant health information.. </a:t>
            </a:r>
          </a:p>
          <a:p>
            <a:endParaRPr lang="en-GB" dirty="0">
              <a:ea typeface="Calibri"/>
              <a:cs typeface="Calibri"/>
            </a:endParaRP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1BE8DCDC-D13C-2549-BE6A-717E9EED41AD}" type="slidenum">
              <a:rPr lang="en-GB" smtClean="0"/>
              <a:t>9</a:t>
            </a:fld>
            <a:endParaRPr lang="en-GB"/>
          </a:p>
        </p:txBody>
      </p:sp>
    </p:spTree>
    <p:extLst>
      <p:ext uri="{BB962C8B-B14F-4D97-AF65-F5344CB8AC3E}">
        <p14:creationId xmlns:p14="http://schemas.microsoft.com/office/powerpoint/2010/main" val="1315514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E8DCDC-D13C-2549-BE6A-717E9EED41AD}" type="slidenum">
              <a:rPr lang="en-GB" smtClean="0"/>
              <a:t>10</a:t>
            </a:fld>
            <a:endParaRPr lang="en-GB"/>
          </a:p>
        </p:txBody>
      </p:sp>
    </p:spTree>
    <p:extLst>
      <p:ext uri="{BB962C8B-B14F-4D97-AF65-F5344CB8AC3E}">
        <p14:creationId xmlns:p14="http://schemas.microsoft.com/office/powerpoint/2010/main" val="3981046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Bef>
                <a:spcPts val="1000"/>
              </a:spcBef>
            </a:pPr>
            <a:r>
              <a:rPr lang="en-GB" dirty="0"/>
              <a:t>The UK demonstrates that integrated healthcare systems, peer support and continuity pathways can support person-centred care. Yet stigma, overcrowding and fragmented transitions continue to undermine outcomes.</a:t>
            </a:r>
            <a:endParaRPr lang="en-US" dirty="0"/>
          </a:p>
          <a:p>
            <a:pPr>
              <a:lnSpc>
                <a:spcPct val="110000"/>
              </a:lnSpc>
              <a:spcBef>
                <a:spcPts val="1000"/>
              </a:spcBef>
            </a:pPr>
            <a:endParaRPr lang="en-GB" dirty="0"/>
          </a:p>
          <a:p>
            <a:pPr>
              <a:lnSpc>
                <a:spcPct val="110000"/>
              </a:lnSpc>
              <a:spcBef>
                <a:spcPts val="1000"/>
              </a:spcBef>
            </a:pPr>
            <a:r>
              <a:rPr lang="en-GB" dirty="0"/>
              <a:t>Across the world, the same lesson emerges: People do not stop being patients when they become prisoners. </a:t>
            </a:r>
            <a:endParaRPr lang="en-US" dirty="0"/>
          </a:p>
          <a:p>
            <a:pPr>
              <a:lnSpc>
                <a:spcPct val="110000"/>
              </a:lnSpc>
              <a:spcBef>
                <a:spcPts val="1000"/>
              </a:spcBef>
            </a:pPr>
            <a:endParaRPr lang="en-GB" dirty="0"/>
          </a:p>
          <a:p>
            <a:pPr>
              <a:lnSpc>
                <a:spcPct val="110000"/>
              </a:lnSpc>
              <a:spcBef>
                <a:spcPts val="1000"/>
              </a:spcBef>
            </a:pPr>
            <a:r>
              <a:rPr lang="en-GB" dirty="0"/>
              <a:t>If we are serious about ending HIV as a public health threat, person-centred care must extend beyond community clinics and into every prison system. </a:t>
            </a:r>
            <a:endParaRPr lang="en-US" dirty="0">
              <a:ea typeface="Calibri"/>
              <a:cs typeface="Calibri"/>
            </a:endParaRPr>
          </a:p>
          <a:p>
            <a:pPr>
              <a:lnSpc>
                <a:spcPct val="110000"/>
              </a:lnSpc>
              <a:spcBef>
                <a:spcPts val="1000"/>
              </a:spcBef>
            </a:pPr>
            <a:endParaRPr lang="en-GB" dirty="0"/>
          </a:p>
          <a:p>
            <a:pPr>
              <a:lnSpc>
                <a:spcPct val="110000"/>
              </a:lnSpc>
              <a:spcBef>
                <a:spcPts val="1000"/>
              </a:spcBef>
            </a:pPr>
            <a:r>
              <a:rPr lang="en-GB" dirty="0"/>
              <a:t>Communities are often referred to as hard to reach, when the reality is that, historically, they have been easy to ignore.</a:t>
            </a:r>
            <a:endParaRPr lang="en-US" dirty="0"/>
          </a:p>
          <a:p>
            <a:pPr>
              <a:lnSpc>
                <a:spcPct val="110000"/>
              </a:lnSpc>
              <a:spcBef>
                <a:spcPts val="1000"/>
              </a:spcBef>
            </a:pPr>
            <a:endParaRPr lang="en-GB" dirty="0"/>
          </a:p>
          <a:p>
            <a:pPr>
              <a:lnSpc>
                <a:spcPct val="110000"/>
              </a:lnSpc>
              <a:spcBef>
                <a:spcPts val="1000"/>
              </a:spcBef>
            </a:pPr>
            <a:r>
              <a:rPr lang="en-GB" dirty="0"/>
              <a:t>Because the measure of our HIV response is not how well we serve the easiest populations to reach, but how effectively we reach those most often ignored.</a:t>
            </a:r>
            <a:endParaRPr lang="en-US" dirty="0"/>
          </a:p>
          <a:p>
            <a:endParaRPr lang="en-CH" dirty="0">
              <a:ea typeface="Calibri"/>
              <a:cs typeface="Calibri"/>
            </a:endParaRPr>
          </a:p>
        </p:txBody>
      </p:sp>
      <p:sp>
        <p:nvSpPr>
          <p:cNvPr id="4" name="Slide Number Placeholder 3"/>
          <p:cNvSpPr>
            <a:spLocks noGrp="1"/>
          </p:cNvSpPr>
          <p:nvPr>
            <p:ph type="sldNum" sz="quarter" idx="5"/>
          </p:nvPr>
        </p:nvSpPr>
        <p:spPr/>
        <p:txBody>
          <a:bodyPr/>
          <a:lstStyle/>
          <a:p>
            <a:fld id="{1BE8DCDC-D13C-2549-BE6A-717E9EED41AD}" type="slidenum">
              <a:rPr lang="en-GB" smtClean="0"/>
              <a:t>11</a:t>
            </a:fld>
            <a:endParaRPr lang="en-GB"/>
          </a:p>
        </p:txBody>
      </p:sp>
    </p:spTree>
    <p:extLst>
      <p:ext uri="{BB962C8B-B14F-4D97-AF65-F5344CB8AC3E}">
        <p14:creationId xmlns:p14="http://schemas.microsoft.com/office/powerpoint/2010/main" val="153574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723A1-7575-0A4A-5D3B-5F2CDB1021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3D3F42-C1F7-50DC-DAB7-5F39F2EB8D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03E290-995E-C1BF-6031-0D218E70EFC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9A849E9-72E7-BC8D-57E6-13CB51352F92}"/>
              </a:ext>
            </a:extLst>
          </p:cNvPr>
          <p:cNvSpPr>
            <a:spLocks noGrp="1"/>
          </p:cNvSpPr>
          <p:nvPr>
            <p:ph type="sldNum" sz="quarter" idx="5"/>
          </p:nvPr>
        </p:nvSpPr>
        <p:spPr/>
        <p:txBody>
          <a:bodyPr/>
          <a:lstStyle/>
          <a:p>
            <a:fld id="{1BE8DCDC-D13C-2549-BE6A-717E9EED41AD}" type="slidenum">
              <a:rPr lang="en-GB" smtClean="0"/>
              <a:t>13</a:t>
            </a:fld>
            <a:endParaRPr lang="en-GB"/>
          </a:p>
        </p:txBody>
      </p:sp>
    </p:spTree>
    <p:extLst>
      <p:ext uri="{BB962C8B-B14F-4D97-AF65-F5344CB8AC3E}">
        <p14:creationId xmlns:p14="http://schemas.microsoft.com/office/powerpoint/2010/main" val="2415382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49D24-6D88-117B-3EF9-2DE56DF71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0504ED-7804-54E8-0606-9F561A3BA6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4CC6D5-9BF1-440B-D1AB-6A4CB2FEAB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2FBEB14-2B68-7C43-8BEA-3E91830AA052}"/>
              </a:ext>
            </a:extLst>
          </p:cNvPr>
          <p:cNvSpPr>
            <a:spLocks noGrp="1"/>
          </p:cNvSpPr>
          <p:nvPr>
            <p:ph type="sldNum" sz="quarter" idx="5"/>
          </p:nvPr>
        </p:nvSpPr>
        <p:spPr/>
        <p:txBody>
          <a:bodyPr/>
          <a:lstStyle/>
          <a:p>
            <a:fld id="{1BE8DCDC-D13C-2549-BE6A-717E9EED41AD}" type="slidenum">
              <a:rPr lang="en-GB" smtClean="0"/>
              <a:t>14</a:t>
            </a:fld>
            <a:endParaRPr lang="en-GB"/>
          </a:p>
        </p:txBody>
      </p:sp>
    </p:spTree>
    <p:extLst>
      <p:ext uri="{BB962C8B-B14F-4D97-AF65-F5344CB8AC3E}">
        <p14:creationId xmlns:p14="http://schemas.microsoft.com/office/powerpoint/2010/main" val="42774085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6" name="TextBox 5">
            <a:extLst>
              <a:ext uri="{FF2B5EF4-FFF2-40B4-BE49-F238E27FC236}">
                <a16:creationId xmlns:a16="http://schemas.microsoft.com/office/drawing/2014/main" id="{7BD31045-CD15-A872-BFEE-68B45EE29DE3}"/>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17679C0-84AF-FB29-2B4F-65C2D205024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8" name="Picture 7">
            <a:extLst>
              <a:ext uri="{FF2B5EF4-FFF2-40B4-BE49-F238E27FC236}">
                <a16:creationId xmlns:a16="http://schemas.microsoft.com/office/drawing/2014/main" id="{E02F472F-B3C9-8372-5D4D-5BFF3AF8D77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501268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a:t>Nulla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p:nvPicPr>
        <p:blipFill>
          <a:blip r:embed="rId2"/>
          <a:srcRect/>
          <a:stretch/>
        </p:blipFill>
        <p:spPr>
          <a:xfrm>
            <a:off x="10025891" y="207065"/>
            <a:ext cx="1769829" cy="1318904"/>
          </a:xfrm>
          <a:prstGeom prst="rect">
            <a:avLst/>
          </a:prstGeom>
        </p:spPr>
      </p:pic>
      <p:sp>
        <p:nvSpPr>
          <p:cNvPr id="8" name="TextBox 7">
            <a:extLst>
              <a:ext uri="{FF2B5EF4-FFF2-40B4-BE49-F238E27FC236}">
                <a16:creationId xmlns:a16="http://schemas.microsoft.com/office/drawing/2014/main" id="{D4901EB4-E3E6-8225-19A0-34A625053E42}"/>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C8EDD47E-600A-4188-3299-2CC73881E14B}"/>
              </a:ext>
            </a:extLst>
          </p:cNvPr>
          <p:cNvPicPr>
            <a:picLocks noChangeAspect="1"/>
          </p:cNvPicPr>
          <p:nvPr userDrawn="1"/>
        </p:nvPicPr>
        <p:blipFill>
          <a:blip r:embed="rId3"/>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2D35374F-5573-8FBD-685A-03451FB8512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4" name="TextBox 13">
            <a:extLst>
              <a:ext uri="{FF2B5EF4-FFF2-40B4-BE49-F238E27FC236}">
                <a16:creationId xmlns:a16="http://schemas.microsoft.com/office/drawing/2014/main" id="{43FC3371-5374-7807-05C6-9DBAB5C0276B}"/>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652319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mj-lt"/>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a:t>Click to edit Master text styles</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mj-lt"/>
                <a:ea typeface="IAS Ribbon Sans Bold" pitchFamily="2" charset="0"/>
              </a:defRPr>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FF60308F-D993-E646-9E6E-28100D0E9D7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9BF406F8-E791-2943-ADA1-E7FC9D027FA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2092C3D4-5012-1B31-7B44-6BB7A537AA5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9955308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Image with Caption">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617CEFD-8894-F0BD-9C67-966CD8B1208E}"/>
              </a:ext>
            </a:extLst>
          </p:cNvPr>
          <p:cNvPicPr>
            <a:picLocks noChangeAspect="1"/>
          </p:cNvPicPr>
          <p:nvPr userDrawn="1"/>
        </p:nvPicPr>
        <p:blipFill>
          <a:blip r:embed="rId2"/>
          <a:stretch>
            <a:fill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83328" y="979714"/>
            <a:ext cx="4734000" cy="4898572"/>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E4F8014D-10B6-92E2-EC28-6F8D0BE63F97}"/>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8C84BBC5-1ACA-DA2D-6288-2BEBBD6C11B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D4A659CA-CD00-8136-4486-A2E1EB283E60}"/>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585071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21"/>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20" r:id="rId19"/>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8" Type="http://schemas.openxmlformats.org/officeDocument/2006/relationships/hyperlink" Target="https://www.who.int/europe/publications/i/item/9789289062879" TargetMode="External"/><Relationship Id="rId3" Type="http://schemas.openxmlformats.org/officeDocument/2006/relationships/hyperlink" Target="https://pmc.ncbi.nlm.nih.gov/articles/PMC6176549/" TargetMode="External"/><Relationship Id="rId7" Type="http://schemas.openxmlformats.org/officeDocument/2006/relationships/hyperlink" Target="https://www.gov.uk/government/publications/the-health-of-people-in-prison-on-probation-and-in-the-secure-nhs-estate-in-england"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hyperlink" Target="https://questions-statements.parliament.uk/written-questions/detail/2026-03-04/HL15148/" TargetMode="External"/><Relationship Id="rId5" Type="http://schemas.openxmlformats.org/officeDocument/2006/relationships/hyperlink" Target="https://www.prisonstudies.org/world-prison-data/highest-lowest/highest-lowest-prison-population-total" TargetMode="External"/><Relationship Id="rId10" Type="http://schemas.openxmlformats.org/officeDocument/2006/relationships/hyperlink" Target="https://www.who.int/teams/global-programme-on-tuberculosis-and-lung-health/tb-reports/global-tuberculosis-report-2025" TargetMode="External"/><Relationship Id="rId4" Type="http://schemas.openxmlformats.org/officeDocument/2006/relationships/hyperlink" Target="https://www.who.int/teams/global-hiv-hepatitis-and-stis-programmes/populations/people-in-prisons" TargetMode="External"/><Relationship Id="rId9" Type="http://schemas.openxmlformats.org/officeDocument/2006/relationships/hyperlink" Target="https://www.who.int/teams/global-programme-on-tuberculosis-and-lung-health/tb-reports/global-tuberculosis-report-2023/featured-topics/tb-in-prisons"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mailto:Pank.sethi@positiveeast.org.uk" TargetMode="Externa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116391" y="2407722"/>
            <a:ext cx="7521427" cy="4178778"/>
          </a:xfrm>
        </p:spPr>
        <p:txBody>
          <a:bodyPr>
            <a:normAutofit/>
          </a:bodyPr>
          <a:lstStyle/>
          <a:p>
            <a:r>
              <a:rPr lang="en-GB" sz="4000" dirty="0"/>
              <a:t>Systemic factors driving health-related quality of life for justice-involved communities </a:t>
            </a:r>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4203474" y="1713901"/>
            <a:ext cx="7357344" cy="43379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latin typeface="+mj-lt"/>
              </a:rPr>
              <a:t>Barriers and facilitators of person-centred care for key and vulnerable populations</a:t>
            </a: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283302" y="630729"/>
            <a:ext cx="7357344" cy="385199"/>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Pankaj Sethi, Positive East, United Kingdom</a:t>
            </a:r>
          </a:p>
        </p:txBody>
      </p:sp>
    </p:spTree>
    <p:extLst>
      <p:ext uri="{BB962C8B-B14F-4D97-AF65-F5344CB8AC3E}">
        <p14:creationId xmlns:p14="http://schemas.microsoft.com/office/powerpoint/2010/main" val="1617216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92E02-71D0-654C-86F0-EDE93CA11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0175E2-A5A2-B3A7-BD65-71A462AA6497}"/>
              </a:ext>
            </a:extLst>
          </p:cNvPr>
          <p:cNvSpPr>
            <a:spLocks noGrp="1"/>
          </p:cNvSpPr>
          <p:nvPr>
            <p:ph type="title"/>
          </p:nvPr>
        </p:nvSpPr>
        <p:spPr>
          <a:xfrm>
            <a:off x="4116388" y="2155415"/>
            <a:ext cx="7521427" cy="1731659"/>
          </a:xfrm>
        </p:spPr>
        <p:txBody>
          <a:bodyPr>
            <a:normAutofit fontScale="90000"/>
          </a:bodyPr>
          <a:lstStyle/>
          <a:p>
            <a:br>
              <a:rPr lang="en-GB" sz="2400" b="0" dirty="0">
                <a:solidFill>
                  <a:schemeClr val="tx1"/>
                </a:solidFill>
              </a:rPr>
            </a:br>
            <a:br>
              <a:rPr lang="en-GB" sz="2400" b="0" dirty="0">
                <a:solidFill>
                  <a:schemeClr val="tx1"/>
                </a:solidFill>
              </a:rPr>
            </a:br>
            <a:r>
              <a:rPr lang="en-GB" sz="2000" b="0" dirty="0">
                <a:solidFill>
                  <a:schemeClr val="tx1"/>
                </a:solidFill>
                <a:latin typeface="+mn-lt"/>
                <a:cs typeface="Lucida Sans Unicode" panose="020B0602030504020204" pitchFamily="34" charset="0"/>
              </a:rPr>
              <a:t>Diagnosed with HIV in 2011</a:t>
            </a:r>
            <a:br>
              <a:rPr lang="en-GB" sz="2000" b="0" dirty="0">
                <a:solidFill>
                  <a:schemeClr val="tx1"/>
                </a:solidFill>
                <a:latin typeface="+mn-lt"/>
                <a:cs typeface="Lucida Sans Unicode" panose="020B0602030504020204" pitchFamily="34" charset="0"/>
              </a:rPr>
            </a:br>
            <a:br>
              <a:rPr lang="en-GB" sz="2000" b="0" dirty="0">
                <a:solidFill>
                  <a:schemeClr val="tx1"/>
                </a:solidFill>
                <a:latin typeface="+mn-lt"/>
                <a:cs typeface="Lucida Sans Unicode" panose="020B0602030504020204" pitchFamily="34" charset="0"/>
              </a:rPr>
            </a:br>
            <a:r>
              <a:rPr lang="en-GB" sz="2000" b="0" dirty="0">
                <a:solidFill>
                  <a:schemeClr val="tx1"/>
                </a:solidFill>
                <a:latin typeface="+mn-lt"/>
                <a:cs typeface="Lucida Sans Unicode" panose="020B0602030504020204" pitchFamily="34" charset="0"/>
              </a:rPr>
              <a:t>Never missed a dose of medication</a:t>
            </a:r>
            <a:br>
              <a:rPr lang="en-GB" sz="2000" b="0" dirty="0">
                <a:solidFill>
                  <a:schemeClr val="tx1"/>
                </a:solidFill>
                <a:latin typeface="+mn-lt"/>
                <a:cs typeface="Lucida Sans Unicode" panose="020B0602030504020204" pitchFamily="34" charset="0"/>
              </a:rPr>
            </a:br>
            <a:br>
              <a:rPr lang="en-GB" sz="2000" b="0" dirty="0">
                <a:solidFill>
                  <a:schemeClr val="tx1"/>
                </a:solidFill>
                <a:latin typeface="+mn-lt"/>
                <a:cs typeface="Lucida Sans Unicode" panose="020B0602030504020204" pitchFamily="34" charset="0"/>
              </a:rPr>
            </a:br>
            <a:r>
              <a:rPr lang="en-GB" sz="2000" b="0" dirty="0">
                <a:solidFill>
                  <a:schemeClr val="tx1"/>
                </a:solidFill>
                <a:latin typeface="+mn-lt"/>
                <a:cs typeface="Lucida Sans Unicode" panose="020B0602030504020204" pitchFamily="34" charset="0"/>
              </a:rPr>
              <a:t>Given a custodial sentence in 2017</a:t>
            </a:r>
            <a:br>
              <a:rPr lang="en-GB" sz="2000" b="0" dirty="0">
                <a:solidFill>
                  <a:schemeClr val="tx1"/>
                </a:solidFill>
                <a:latin typeface="+mn-lt"/>
                <a:cs typeface="Lucida Sans Unicode" panose="020B0602030504020204" pitchFamily="34" charset="0"/>
              </a:rPr>
            </a:br>
            <a:br>
              <a:rPr lang="en-GB" sz="2000" b="0" dirty="0">
                <a:solidFill>
                  <a:schemeClr val="tx1"/>
                </a:solidFill>
                <a:latin typeface="+mn-lt"/>
                <a:cs typeface="Lucida Sans Unicode" panose="020B0602030504020204" pitchFamily="34" charset="0"/>
              </a:rPr>
            </a:br>
            <a:r>
              <a:rPr lang="en-GB" sz="2000" b="0" dirty="0">
                <a:solidFill>
                  <a:schemeClr val="tx1"/>
                </a:solidFill>
                <a:latin typeface="+mn-lt"/>
                <a:cs typeface="Lucida Sans Unicode" panose="020B0602030504020204" pitchFamily="34" charset="0"/>
              </a:rPr>
              <a:t>Arrived in prison with 6 months medication. Taken from me and then subsequently denied access to it for 6 weeks.</a:t>
            </a:r>
            <a:br>
              <a:rPr lang="en-GB" sz="2000" b="0" dirty="0">
                <a:solidFill>
                  <a:schemeClr val="tx1"/>
                </a:solidFill>
                <a:latin typeface="+mn-lt"/>
                <a:cs typeface="Lucida Sans Unicode" panose="020B0602030504020204" pitchFamily="34" charset="0"/>
              </a:rPr>
            </a:br>
            <a:br>
              <a:rPr lang="en-GB" sz="2000" b="0" dirty="0">
                <a:solidFill>
                  <a:schemeClr val="tx1"/>
                </a:solidFill>
                <a:latin typeface="+mn-lt"/>
                <a:cs typeface="Lucida Sans Unicode" panose="020B0602030504020204" pitchFamily="34" charset="0"/>
              </a:rPr>
            </a:br>
            <a:r>
              <a:rPr lang="en-GB" sz="2000" b="0" dirty="0">
                <a:solidFill>
                  <a:schemeClr val="tx1"/>
                </a:solidFill>
                <a:latin typeface="+mn-lt"/>
                <a:cs typeface="Lucida Sans Unicode" panose="020B0602030504020204" pitchFamily="34" charset="0"/>
              </a:rPr>
              <a:t>Asked every day at the medical hatch in front of other prisoners to confirm what my medication was taken for.</a:t>
            </a:r>
            <a:br>
              <a:rPr lang="en-GB" sz="2000" b="0" dirty="0">
                <a:solidFill>
                  <a:schemeClr val="tx1"/>
                </a:solidFill>
                <a:latin typeface="+mn-lt"/>
                <a:cs typeface="Lucida Sans Unicode" panose="020B0602030504020204" pitchFamily="34" charset="0"/>
              </a:rPr>
            </a:br>
            <a:br>
              <a:rPr lang="en-GB" sz="2000" b="0" dirty="0">
                <a:solidFill>
                  <a:schemeClr val="tx1"/>
                </a:solidFill>
                <a:latin typeface="+mn-lt"/>
                <a:cs typeface="Lucida Sans Unicode" panose="020B0602030504020204" pitchFamily="34" charset="0"/>
              </a:rPr>
            </a:br>
            <a:r>
              <a:rPr lang="en-GB" sz="2000" b="0" dirty="0">
                <a:solidFill>
                  <a:schemeClr val="tx1"/>
                </a:solidFill>
                <a:latin typeface="+mn-lt"/>
                <a:cs typeface="Lucida Sans Unicode" panose="020B0602030504020204" pitchFamily="34" charset="0"/>
              </a:rPr>
              <a:t>Everyday forced to share my status with others to access medication.</a:t>
            </a:r>
          </a:p>
        </p:txBody>
      </p:sp>
      <p:sp>
        <p:nvSpPr>
          <p:cNvPr id="3" name="Text Placeholder 2">
            <a:extLst>
              <a:ext uri="{FF2B5EF4-FFF2-40B4-BE49-F238E27FC236}">
                <a16:creationId xmlns:a16="http://schemas.microsoft.com/office/drawing/2014/main" id="{00FAC1EA-2E71-44E0-DA38-A666353C6576}"/>
              </a:ext>
            </a:extLst>
          </p:cNvPr>
          <p:cNvSpPr txBox="1">
            <a:spLocks/>
          </p:cNvSpPr>
          <p:nvPr/>
        </p:nvSpPr>
        <p:spPr>
          <a:xfrm>
            <a:off x="4116388" y="2155415"/>
            <a:ext cx="7357344" cy="1731659"/>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2800" b="1" dirty="0">
              <a:latin typeface="+mj-lt"/>
            </a:endParaRPr>
          </a:p>
        </p:txBody>
      </p:sp>
      <p:sp>
        <p:nvSpPr>
          <p:cNvPr id="6" name="TextBox 5">
            <a:extLst>
              <a:ext uri="{FF2B5EF4-FFF2-40B4-BE49-F238E27FC236}">
                <a16:creationId xmlns:a16="http://schemas.microsoft.com/office/drawing/2014/main" id="{BE356990-9E78-3DE8-F9E6-2012A9A5AA0B}"/>
              </a:ext>
            </a:extLst>
          </p:cNvPr>
          <p:cNvSpPr txBox="1"/>
          <p:nvPr/>
        </p:nvSpPr>
        <p:spPr>
          <a:xfrm>
            <a:off x="3961633" y="720951"/>
            <a:ext cx="3346174" cy="584775"/>
          </a:xfrm>
          <a:prstGeom prst="rect">
            <a:avLst/>
          </a:prstGeom>
          <a:noFill/>
        </p:spPr>
        <p:txBody>
          <a:bodyPr wrap="square" rtlCol="0">
            <a:spAutoFit/>
          </a:bodyPr>
          <a:lstStyle/>
          <a:p>
            <a:r>
              <a:rPr lang="en-GB" sz="3200" b="1" dirty="0">
                <a:solidFill>
                  <a:schemeClr val="tx2"/>
                </a:solidFill>
                <a:latin typeface="+mj-lt"/>
                <a:cs typeface="Lucida Sans Unicode" panose="020B0602030504020204" pitchFamily="34" charset="0"/>
              </a:rPr>
              <a:t>My Story</a:t>
            </a:r>
            <a:endParaRPr lang="en-GB" sz="3200" b="1" dirty="0">
              <a:solidFill>
                <a:schemeClr val="tx2"/>
              </a:solidFill>
              <a:latin typeface="+mj-lt"/>
            </a:endParaRPr>
          </a:p>
        </p:txBody>
      </p:sp>
    </p:spTree>
    <p:extLst>
      <p:ext uri="{BB962C8B-B14F-4D97-AF65-F5344CB8AC3E}">
        <p14:creationId xmlns:p14="http://schemas.microsoft.com/office/powerpoint/2010/main" val="1380271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BEBCFC-4907-6648-87B8-5CEE435505BA}"/>
              </a:ext>
            </a:extLst>
          </p:cNvPr>
          <p:cNvSpPr>
            <a:spLocks noGrp="1"/>
          </p:cNvSpPr>
          <p:nvPr>
            <p:ph sz="quarter" idx="13"/>
          </p:nvPr>
        </p:nvSpPr>
        <p:spPr>
          <a:xfrm>
            <a:off x="4116391" y="2079171"/>
            <a:ext cx="7632704" cy="4430217"/>
          </a:xfrm>
        </p:spPr>
        <p:txBody>
          <a:bodyPr vert="horz" lIns="0" tIns="0" rIns="0" bIns="0" rtlCol="0" anchor="t">
            <a:normAutofit lnSpcReduction="10000"/>
          </a:bodyPr>
          <a:lstStyle/>
          <a:p>
            <a:r>
              <a:rPr lang="en-GB" sz="1800" dirty="0">
                <a:cs typeface="Lucida Sans Unicode"/>
              </a:rPr>
              <a:t>Globally, </a:t>
            </a:r>
            <a:r>
              <a:rPr lang="en-GB" sz="1800" b="1" dirty="0">
                <a:cs typeface="Lucida Sans Unicode"/>
              </a:rPr>
              <a:t>prevalence of HIV, hepatitis B, hepatitis C and tuberculosis in prisons varies widely but is substantially higher than in the general population</a:t>
            </a:r>
            <a:r>
              <a:rPr lang="en-GB" sz="1800" dirty="0">
                <a:cs typeface="Lucida Sans Unicode"/>
              </a:rPr>
              <a:t>, particularly in Eastern Europe where injecting drug use contributes significantly.</a:t>
            </a:r>
            <a:r>
              <a:rPr lang="en-GB" sz="1800" baseline="30000" dirty="0">
                <a:cs typeface="Lucida Sans Unicode"/>
              </a:rPr>
              <a:t>1,2</a:t>
            </a:r>
            <a:endParaRPr lang="en-GB" sz="1800" baseline="30000" dirty="0">
              <a:ea typeface="Verdana"/>
              <a:cs typeface="Lucida Sans Unicode"/>
            </a:endParaRPr>
          </a:p>
          <a:p>
            <a:r>
              <a:rPr lang="en-GB" sz="1800" dirty="0">
                <a:ea typeface="Verdana"/>
                <a:cs typeface="Lucida Sans Unicode"/>
              </a:rPr>
              <a:t>In Latin America, Brazil has one of the highest prison population (over 900k people), whilst El Salvador has the highest rate of incarceration globally.</a:t>
            </a:r>
            <a:r>
              <a:rPr lang="en-GB" sz="1800" baseline="30000" dirty="0">
                <a:ea typeface="Verdana"/>
                <a:cs typeface="Lucida Sans Unicode"/>
              </a:rPr>
              <a:t>3</a:t>
            </a:r>
            <a:endParaRPr lang="en-GB" sz="1800" baseline="30000" dirty="0">
              <a:ea typeface="+mn-lt"/>
              <a:cs typeface="+mn-lt"/>
            </a:endParaRPr>
          </a:p>
          <a:p>
            <a:r>
              <a:rPr lang="en-GB" sz="1800" dirty="0">
                <a:ea typeface="Verdana"/>
                <a:cs typeface="Lucida Sans Unicode"/>
              </a:rPr>
              <a:t>Prisons are critical settings for HIV prevention, treatment and continuity of care, but testing and prevention opportunities continue to be missed and care discontinued.</a:t>
            </a:r>
            <a:endParaRPr lang="en-GB" dirty="0">
              <a:ea typeface="Verdana"/>
            </a:endParaRPr>
          </a:p>
          <a:p>
            <a:r>
              <a:rPr lang="en-GB" sz="1800" dirty="0">
                <a:ea typeface="Verdana"/>
                <a:cs typeface="Lucida Sans Unicode"/>
              </a:rPr>
              <a:t>Importantly, over 90% of people in prison will eventually return to the community, therefore </a:t>
            </a:r>
            <a:r>
              <a:rPr lang="en-GB" sz="1800" b="1" dirty="0">
                <a:ea typeface="Verdana"/>
                <a:cs typeface="Lucida Sans Unicode"/>
              </a:rPr>
              <a:t>prison health </a:t>
            </a:r>
            <a:r>
              <a:rPr lang="en-GB" sz="1800" b="1" i="1" dirty="0">
                <a:ea typeface="Verdana"/>
                <a:cs typeface="Lucida Sans Unicode"/>
              </a:rPr>
              <a:t>is</a:t>
            </a:r>
            <a:r>
              <a:rPr lang="en-GB" sz="1800" b="1" dirty="0">
                <a:ea typeface="Verdana"/>
                <a:cs typeface="Lucida Sans Unicode"/>
              </a:rPr>
              <a:t> public health</a:t>
            </a:r>
            <a:r>
              <a:rPr lang="en-GB" sz="1800" dirty="0">
                <a:ea typeface="Verdana"/>
                <a:cs typeface="Lucida Sans Unicode"/>
              </a:rPr>
              <a:t>.</a:t>
            </a:r>
          </a:p>
          <a:p>
            <a:r>
              <a:rPr lang="en-GB" sz="1200" dirty="0">
                <a:ea typeface="Verdana"/>
                <a:cs typeface="Lucida Sans Unicode"/>
              </a:rPr>
              <a:t>1. </a:t>
            </a:r>
            <a:r>
              <a:rPr lang="en-GB" sz="1200" dirty="0" err="1">
                <a:ea typeface="Verdana"/>
                <a:cs typeface="Lucida Sans Unicode"/>
              </a:rPr>
              <a:t>Golrokhi</a:t>
            </a:r>
            <a:r>
              <a:rPr lang="en-GB" sz="1200" dirty="0">
                <a:ea typeface="Verdana"/>
                <a:cs typeface="Lucida Sans Unicode"/>
              </a:rPr>
              <a:t> et al. </a:t>
            </a:r>
            <a:r>
              <a:rPr lang="en-GB" sz="1200" i="1" dirty="0">
                <a:ea typeface="Verdana"/>
                <a:cs typeface="Lucida Sans Unicode"/>
              </a:rPr>
              <a:t>Open AIDS J </a:t>
            </a:r>
            <a:r>
              <a:rPr lang="en-GB" sz="1200" dirty="0">
                <a:ea typeface="Verdana"/>
                <a:cs typeface="Lucida Sans Unicode"/>
              </a:rPr>
              <a:t>(2018); 2. WHO: </a:t>
            </a:r>
            <a:r>
              <a:rPr lang="en-US" sz="1200" dirty="0">
                <a:ea typeface="Verdana"/>
                <a:cs typeface="Lucida Sans Unicode"/>
              </a:rPr>
              <a:t>People in prisons and other closed settings; </a:t>
            </a:r>
            <a:br>
              <a:rPr lang="en-US" sz="1200" dirty="0">
                <a:ea typeface="Verdana"/>
                <a:cs typeface="Lucida Sans Unicode"/>
              </a:rPr>
            </a:br>
            <a:r>
              <a:rPr lang="en-US" sz="1200" dirty="0">
                <a:ea typeface="Verdana"/>
                <a:cs typeface="Lucida Sans Unicode"/>
              </a:rPr>
              <a:t>3. World Prison Brief</a:t>
            </a:r>
            <a:endParaRPr lang="en-GB" sz="1200" dirty="0">
              <a:ea typeface="Verdana"/>
              <a:cs typeface="Lucida Sans Unicode"/>
            </a:endParaRPr>
          </a:p>
        </p:txBody>
      </p:sp>
      <p:sp>
        <p:nvSpPr>
          <p:cNvPr id="2" name="Title 1">
            <a:extLst>
              <a:ext uri="{FF2B5EF4-FFF2-40B4-BE49-F238E27FC236}">
                <a16:creationId xmlns:a16="http://schemas.microsoft.com/office/drawing/2014/main" id="{C8B28285-DD14-CF47-9ADD-FC1A9D5FF0D7}"/>
              </a:ext>
            </a:extLst>
          </p:cNvPr>
          <p:cNvSpPr>
            <a:spLocks noGrp="1"/>
          </p:cNvSpPr>
          <p:nvPr>
            <p:ph type="title"/>
          </p:nvPr>
        </p:nvSpPr>
        <p:spPr>
          <a:xfrm>
            <a:off x="3200400" y="441325"/>
            <a:ext cx="8548691" cy="1223964"/>
          </a:xfrm>
        </p:spPr>
        <p:txBody>
          <a:bodyPr>
            <a:normAutofit fontScale="90000"/>
          </a:bodyPr>
          <a:lstStyle/>
          <a:p>
            <a:r>
              <a:rPr lang="en-GB" dirty="0">
                <a:cs typeface="Lucida Sans Unicode" panose="020B0602030504020204" pitchFamily="34" charset="0"/>
              </a:rPr>
              <a:t>Why healthcare in prisons matters for the HIV response</a:t>
            </a:r>
            <a:endParaRPr lang="en-GB" noProof="0" dirty="0">
              <a:cs typeface="Lucida Sans Unicode" panose="020B0602030504020204" pitchFamily="34" charset="0"/>
            </a:endParaRPr>
          </a:p>
        </p:txBody>
      </p:sp>
    </p:spTree>
    <p:extLst>
      <p:ext uri="{BB962C8B-B14F-4D97-AF65-F5344CB8AC3E}">
        <p14:creationId xmlns:p14="http://schemas.microsoft.com/office/powerpoint/2010/main" val="2694814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3304FCF-5ECE-693E-FB01-519CBE7E3826}"/>
              </a:ext>
            </a:extLst>
          </p:cNvPr>
          <p:cNvSpPr/>
          <p:nvPr/>
        </p:nvSpPr>
        <p:spPr>
          <a:xfrm>
            <a:off x="82528" y="0"/>
            <a:ext cx="6326372" cy="1711842"/>
          </a:xfrm>
          <a:prstGeom prst="rect">
            <a:avLst/>
          </a:prstGeom>
          <a:solidFill>
            <a:schemeClr val="bg2"/>
          </a:solidFill>
          <a:ln>
            <a:solidFill>
              <a:schemeClr val="bg2"/>
            </a:solidFill>
          </a:ln>
        </p:spPr>
        <p:style>
          <a:lnRef idx="3">
            <a:schemeClr val="lt1"/>
          </a:lnRef>
          <a:fillRef idx="1">
            <a:schemeClr val="accent1"/>
          </a:fillRef>
          <a:effectRef idx="1">
            <a:schemeClr val="accent1"/>
          </a:effectRef>
          <a:fontRef idx="minor">
            <a:schemeClr val="lt1"/>
          </a:fontRef>
        </p:style>
        <p:txBody>
          <a:bodyPr wrap="square" lIns="288000" tIns="288000" rIns="288000" bIns="288000" rtlCol="0" anchor="t"/>
          <a:lstStyle/>
          <a:p>
            <a:pPr algn="l"/>
            <a:endParaRPr lang="en-US" sz="3200" dirty="0"/>
          </a:p>
        </p:txBody>
      </p:sp>
      <p:sp>
        <p:nvSpPr>
          <p:cNvPr id="2" name="Text Placeholder 1">
            <a:extLst>
              <a:ext uri="{FF2B5EF4-FFF2-40B4-BE49-F238E27FC236}">
                <a16:creationId xmlns:a16="http://schemas.microsoft.com/office/drawing/2014/main" id="{65512588-AD71-A541-8C67-D48304F18673}"/>
              </a:ext>
            </a:extLst>
          </p:cNvPr>
          <p:cNvSpPr>
            <a:spLocks noGrp="1"/>
          </p:cNvSpPr>
          <p:nvPr>
            <p:ph type="body" sz="quarter" idx="13"/>
          </p:nvPr>
        </p:nvSpPr>
        <p:spPr>
          <a:xfrm>
            <a:off x="435826" y="1956738"/>
            <a:ext cx="7326414" cy="3494581"/>
          </a:xfrm>
        </p:spPr>
        <p:txBody>
          <a:bodyPr>
            <a:noAutofit/>
          </a:bodyPr>
          <a:lstStyle/>
          <a:p>
            <a:pPr marL="285750" indent="-285750">
              <a:lnSpc>
                <a:spcPct val="100000"/>
              </a:lnSpc>
              <a:buFont typeface="Arial" panose="020B0604020202020204" pitchFamily="34" charset="0"/>
              <a:buChar char="•"/>
            </a:pPr>
            <a:r>
              <a:rPr lang="en-GB" sz="1600" dirty="0">
                <a:cs typeface="Lucida Sans Unicode" panose="020B0602030504020204" pitchFamily="34" charset="0"/>
              </a:rPr>
              <a:t>Respecting autonomy and dignity</a:t>
            </a:r>
          </a:p>
          <a:p>
            <a:pPr marL="285750" indent="-285750">
              <a:lnSpc>
                <a:spcPct val="100000"/>
              </a:lnSpc>
              <a:buFont typeface="Arial" panose="020B0604020202020204" pitchFamily="34" charset="0"/>
              <a:buChar char="•"/>
            </a:pPr>
            <a:r>
              <a:rPr lang="en-GB" sz="1600" dirty="0">
                <a:cs typeface="Lucida Sans Unicode" panose="020B0602030504020204" pitchFamily="34" charset="0"/>
              </a:rPr>
              <a:t>Ensuring confidentiality</a:t>
            </a:r>
          </a:p>
          <a:p>
            <a:pPr marL="285750" indent="-285750">
              <a:lnSpc>
                <a:spcPct val="100000"/>
              </a:lnSpc>
              <a:buFont typeface="Arial" panose="020B0604020202020204" pitchFamily="34" charset="0"/>
              <a:buChar char="•"/>
            </a:pPr>
            <a:r>
              <a:rPr lang="en-GB" sz="1600" dirty="0">
                <a:cs typeface="Lucida Sans Unicode" panose="020B0602030504020204" pitchFamily="34" charset="0"/>
              </a:rPr>
              <a:t>Supporting informed decision making</a:t>
            </a:r>
          </a:p>
          <a:p>
            <a:pPr marL="285750" indent="-285750">
              <a:lnSpc>
                <a:spcPct val="100000"/>
              </a:lnSpc>
              <a:buFont typeface="Arial" panose="020B0604020202020204" pitchFamily="34" charset="0"/>
              <a:buChar char="•"/>
            </a:pPr>
            <a:r>
              <a:rPr lang="en-GB" sz="1600" dirty="0">
                <a:cs typeface="Lucida Sans Unicode" panose="020B0602030504020204" pitchFamily="34" charset="0"/>
              </a:rPr>
              <a:t>Providing culturally competent services</a:t>
            </a:r>
          </a:p>
          <a:p>
            <a:pPr marL="285750" indent="-285750">
              <a:lnSpc>
                <a:spcPct val="100000"/>
              </a:lnSpc>
              <a:buFont typeface="Arial" panose="020B0604020202020204" pitchFamily="34" charset="0"/>
              <a:buChar char="•"/>
            </a:pPr>
            <a:r>
              <a:rPr lang="en-GB" sz="1600" dirty="0">
                <a:cs typeface="Lucida Sans Unicode" panose="020B0602030504020204" pitchFamily="34" charset="0"/>
              </a:rPr>
              <a:t>Addressing social determinants of health</a:t>
            </a:r>
          </a:p>
          <a:p>
            <a:pPr marL="285750" indent="-285750">
              <a:lnSpc>
                <a:spcPct val="100000"/>
              </a:lnSpc>
              <a:buFont typeface="Arial" panose="020B0604020202020204" pitchFamily="34" charset="0"/>
              <a:buChar char="•"/>
            </a:pPr>
            <a:r>
              <a:rPr lang="en-GB" sz="1600" dirty="0">
                <a:cs typeface="Lucida Sans Unicode" panose="020B0602030504020204" pitchFamily="34" charset="0"/>
              </a:rPr>
              <a:t>Maintaining continuity of care before, during and after incarceration</a:t>
            </a:r>
          </a:p>
          <a:p>
            <a:pPr marL="285750" indent="-285750">
              <a:lnSpc>
                <a:spcPct val="100000"/>
              </a:lnSpc>
              <a:buFont typeface="Arial" panose="020B0604020202020204" pitchFamily="34" charset="0"/>
              <a:buChar char="•"/>
            </a:pPr>
            <a:r>
              <a:rPr lang="en-GB" sz="1600" dirty="0">
                <a:cs typeface="Lucida Sans Unicode" panose="020B0602030504020204" pitchFamily="34" charset="0"/>
              </a:rPr>
              <a:t>For people in prison, person-centred care also means recognizing the realities of incarceration: restricted autonomy, institutional power imbalances, stigma and disrupted social networks.</a:t>
            </a:r>
          </a:p>
          <a:p>
            <a:pPr marL="285750" indent="-285750">
              <a:lnSpc>
                <a:spcPct val="100000"/>
              </a:lnSpc>
              <a:buFont typeface="Arial" panose="020B0604020202020204" pitchFamily="34" charset="0"/>
              <a:buChar char="•"/>
            </a:pPr>
            <a:endParaRPr lang="en-GB" sz="400" dirty="0">
              <a:cs typeface="Lucida Sans Unicode" panose="020B0602030504020204" pitchFamily="34" charset="0"/>
            </a:endParaRPr>
          </a:p>
          <a:p>
            <a:pPr>
              <a:lnSpc>
                <a:spcPct val="100000"/>
              </a:lnSpc>
            </a:pPr>
            <a:r>
              <a:rPr lang="en-GB" sz="1600" b="1" dirty="0">
                <a:cs typeface="Lucida Sans Unicode" panose="020B0602030504020204" pitchFamily="34" charset="0"/>
              </a:rPr>
              <a:t>The challenge is that prisons are traditionally security-focused institutions, whereas person-centred care is fundamentally relationship-centred.</a:t>
            </a:r>
          </a:p>
        </p:txBody>
      </p:sp>
      <p:sp>
        <p:nvSpPr>
          <p:cNvPr id="4" name="Title 3">
            <a:extLst>
              <a:ext uri="{FF2B5EF4-FFF2-40B4-BE49-F238E27FC236}">
                <a16:creationId xmlns:a16="http://schemas.microsoft.com/office/drawing/2014/main" id="{4A6D1EF3-464C-2441-9B81-0D92458A9140}"/>
              </a:ext>
            </a:extLst>
          </p:cNvPr>
          <p:cNvSpPr>
            <a:spLocks noGrp="1"/>
          </p:cNvSpPr>
          <p:nvPr>
            <p:ph type="title"/>
          </p:nvPr>
        </p:nvSpPr>
        <p:spPr>
          <a:xfrm>
            <a:off x="435826" y="402258"/>
            <a:ext cx="6661660" cy="1309584"/>
          </a:xfrm>
        </p:spPr>
        <p:txBody>
          <a:bodyPr>
            <a:normAutofit/>
          </a:bodyPr>
          <a:lstStyle/>
          <a:p>
            <a:r>
              <a:rPr lang="en-GB" sz="4000" dirty="0">
                <a:cs typeface="Lucida Sans Unicode" panose="020B0602030504020204" pitchFamily="34" charset="0"/>
              </a:rPr>
              <a:t>What do we mean by person-centred care?</a:t>
            </a:r>
            <a:endParaRPr lang="en-GB" sz="4000" noProof="0" dirty="0">
              <a:cs typeface="Lucida Sans Unicode" panose="020B0602030504020204" pitchFamily="34" charset="0"/>
            </a:endParaRPr>
          </a:p>
        </p:txBody>
      </p:sp>
    </p:spTree>
    <p:extLst>
      <p:ext uri="{BB962C8B-B14F-4D97-AF65-F5344CB8AC3E}">
        <p14:creationId xmlns:p14="http://schemas.microsoft.com/office/powerpoint/2010/main" val="2033570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5CD540-13DF-4440-8FFD-EFD90B0F981A}"/>
              </a:ext>
            </a:extLst>
          </p:cNvPr>
          <p:cNvSpPr>
            <a:spLocks noGrp="1"/>
          </p:cNvSpPr>
          <p:nvPr>
            <p:ph sz="quarter" idx="14"/>
          </p:nvPr>
        </p:nvSpPr>
        <p:spPr>
          <a:xfrm>
            <a:off x="4225241" y="2100312"/>
            <a:ext cx="6706919" cy="4441555"/>
          </a:xfrm>
        </p:spPr>
        <p:txBody>
          <a:bodyPr vert="horz" lIns="0" tIns="0" rIns="0" bIns="0" rtlCol="0" anchor="t">
            <a:normAutofit/>
          </a:bodyPr>
          <a:lstStyle/>
          <a:p>
            <a:pPr>
              <a:lnSpc>
                <a:spcPct val="100000"/>
              </a:lnSpc>
            </a:pPr>
            <a:r>
              <a:rPr lang="en-GB" sz="2000" dirty="0">
                <a:cs typeface="Lucida Sans Unicode"/>
              </a:rPr>
              <a:t>Healthcare in prisons in the UK is commissioned through the National Health Service (NHS), creating a framework intended to provide equivalence of care between prisons and the community.</a:t>
            </a:r>
            <a:endParaRPr lang="en-GB" sz="2000" dirty="0">
              <a:ea typeface="Verdana"/>
              <a:cs typeface="Lucida Sans Unicode"/>
            </a:endParaRPr>
          </a:p>
          <a:p>
            <a:pPr>
              <a:lnSpc>
                <a:spcPct val="100000"/>
              </a:lnSpc>
            </a:pPr>
            <a:endParaRPr lang="en-GB" sz="2000" b="1" dirty="0">
              <a:ea typeface="Verdana"/>
              <a:cs typeface="Lucida Sans Unicode" panose="020B0602030504020204" pitchFamily="34" charset="0"/>
            </a:endParaRPr>
          </a:p>
          <a:p>
            <a:pPr>
              <a:lnSpc>
                <a:spcPct val="100000"/>
              </a:lnSpc>
            </a:pPr>
            <a:r>
              <a:rPr lang="en-GB" sz="2000" b="1" dirty="0">
                <a:cs typeface="Lucida Sans Unicode"/>
              </a:rPr>
              <a:t>Important successes:</a:t>
            </a:r>
            <a:endParaRPr lang="en-GB" sz="2000" b="1" dirty="0">
              <a:ea typeface="Verdana"/>
              <a:cs typeface="Lucida Sans Unicode"/>
            </a:endParaRPr>
          </a:p>
          <a:p>
            <a:pPr marL="457200" indent="-457200">
              <a:lnSpc>
                <a:spcPct val="100000"/>
              </a:lnSpc>
              <a:buFont typeface="+mj-lt"/>
              <a:buAutoNum type="arabicPeriod"/>
            </a:pPr>
            <a:r>
              <a:rPr lang="en-GB" sz="2000" dirty="0">
                <a:cs typeface="Lucida Sans Unicode"/>
              </a:rPr>
              <a:t>opt-out blood-borne virus testing</a:t>
            </a:r>
            <a:endParaRPr lang="en-GB" sz="2000" dirty="0">
              <a:ea typeface="Verdana"/>
              <a:cs typeface="Lucida Sans Unicode"/>
            </a:endParaRPr>
          </a:p>
          <a:p>
            <a:pPr marL="457200" indent="-457200">
              <a:lnSpc>
                <a:spcPct val="100000"/>
              </a:lnSpc>
              <a:buFont typeface="+mj-lt"/>
              <a:buAutoNum type="arabicPeriod"/>
            </a:pPr>
            <a:r>
              <a:rPr lang="en-GB" sz="2000" dirty="0">
                <a:cs typeface="Lucida Sans Unicode"/>
              </a:rPr>
              <a:t>use of peer educators</a:t>
            </a:r>
            <a:endParaRPr lang="en-GB" sz="2000" dirty="0">
              <a:ea typeface="Verdana"/>
              <a:cs typeface="Lucida Sans Unicode"/>
            </a:endParaRPr>
          </a:p>
          <a:p>
            <a:pPr marL="457200" indent="-457200">
              <a:lnSpc>
                <a:spcPct val="100000"/>
              </a:lnSpc>
              <a:buFont typeface="+mj-lt"/>
              <a:buAutoNum type="arabicPeriod"/>
            </a:pPr>
            <a:r>
              <a:rPr lang="en-GB" sz="2000" dirty="0">
                <a:cs typeface="Lucida Sans Unicode"/>
              </a:rPr>
              <a:t>hepatitis C elimination programmes</a:t>
            </a:r>
          </a:p>
          <a:p>
            <a:pPr marL="457200" indent="-457200">
              <a:lnSpc>
                <a:spcPct val="100000"/>
              </a:lnSpc>
              <a:buFont typeface="+mj-lt"/>
              <a:buAutoNum type="arabicPeriod"/>
            </a:pPr>
            <a:endParaRPr lang="en-GB" sz="2000" dirty="0">
              <a:ea typeface="Verdana"/>
              <a:cs typeface="Lucida Sans Unicode"/>
            </a:endParaRPr>
          </a:p>
          <a:p>
            <a:pPr>
              <a:lnSpc>
                <a:spcPct val="100000"/>
              </a:lnSpc>
            </a:pPr>
            <a:r>
              <a:rPr lang="en-GB" sz="1200" dirty="0">
                <a:ea typeface="Verdana"/>
                <a:cs typeface="Lucida Sans Unicode"/>
              </a:rPr>
              <a:t>Source: UK government</a:t>
            </a:r>
            <a:endParaRPr lang="en-GB" sz="2000" b="1" dirty="0">
              <a:ea typeface="Verdana"/>
              <a:cs typeface="Lucida Sans Unicode" panose="020B0602030504020204" pitchFamily="34" charset="0"/>
            </a:endParaRPr>
          </a:p>
          <a:p>
            <a:pPr>
              <a:lnSpc>
                <a:spcPct val="100000"/>
              </a:lnSpc>
            </a:pPr>
            <a:endParaRPr lang="en-GB" sz="2000" dirty="0">
              <a:ea typeface="Verdana"/>
            </a:endParaRPr>
          </a:p>
        </p:txBody>
      </p:sp>
      <p:sp>
        <p:nvSpPr>
          <p:cNvPr id="6" name="Title 5">
            <a:extLst>
              <a:ext uri="{FF2B5EF4-FFF2-40B4-BE49-F238E27FC236}">
                <a16:creationId xmlns:a16="http://schemas.microsoft.com/office/drawing/2014/main" id="{E854EF28-7522-B045-8EEA-D38E9CFBEEC3}"/>
              </a:ext>
            </a:extLst>
          </p:cNvPr>
          <p:cNvSpPr>
            <a:spLocks noGrp="1"/>
          </p:cNvSpPr>
          <p:nvPr>
            <p:ph type="title"/>
          </p:nvPr>
        </p:nvSpPr>
        <p:spPr>
          <a:xfrm>
            <a:off x="4080102" y="812812"/>
            <a:ext cx="7632700" cy="611741"/>
          </a:xfrm>
        </p:spPr>
        <p:txBody>
          <a:bodyPr anchor="b">
            <a:normAutofit/>
          </a:bodyPr>
          <a:lstStyle/>
          <a:p>
            <a:r>
              <a:rPr lang="en-GB" dirty="0">
                <a:cs typeface="Lucida Sans Unicode" panose="020B0602030504020204" pitchFamily="34" charset="0"/>
              </a:rPr>
              <a:t>The UK context</a:t>
            </a:r>
            <a:endParaRPr lang="en-GB" noProof="0" dirty="0">
              <a:cs typeface="Lucida Sans Unicode" panose="020B0602030504020204" pitchFamily="34" charset="0"/>
            </a:endParaRPr>
          </a:p>
        </p:txBody>
      </p:sp>
      <p:pic>
        <p:nvPicPr>
          <p:cNvPr id="3" name="Picture 2">
            <a:extLst>
              <a:ext uri="{FF2B5EF4-FFF2-40B4-BE49-F238E27FC236}">
                <a16:creationId xmlns:a16="http://schemas.microsoft.com/office/drawing/2014/main" id="{F470E214-8BE7-96DE-A68B-EE79E39A0B65}"/>
              </a:ext>
            </a:extLst>
          </p:cNvPr>
          <p:cNvPicPr>
            <a:picLocks noChangeAspect="1"/>
          </p:cNvPicPr>
          <p:nvPr/>
        </p:nvPicPr>
        <p:blipFill>
          <a:blip r:embed="rId3">
            <a:extLst>
              <a:ext uri="{BEBA8EAE-BF5A-486C-A8C5-ECC9F3942E4B}">
                <a14:imgProps xmlns:a14="http://schemas.microsoft.com/office/drawing/2010/main">
                  <a14:imgLayer r:embed="rId4">
                    <a14:imgEffect>
                      <a14:saturation sat="194000"/>
                    </a14:imgEffect>
                  </a14:imgLayer>
                </a14:imgProps>
              </a:ext>
            </a:extLst>
          </a:blip>
          <a:stretch>
            <a:fillRect/>
          </a:stretch>
        </p:blipFill>
        <p:spPr>
          <a:xfrm>
            <a:off x="322943" y="1930400"/>
            <a:ext cx="3606801" cy="3643087"/>
          </a:xfrm>
          <a:prstGeom prst="rect">
            <a:avLst/>
          </a:prstGeom>
          <a:effectLst/>
        </p:spPr>
      </p:pic>
    </p:spTree>
    <p:extLst>
      <p:ext uri="{BB962C8B-B14F-4D97-AF65-F5344CB8AC3E}">
        <p14:creationId xmlns:p14="http://schemas.microsoft.com/office/powerpoint/2010/main" val="3663087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3D040-AD85-426D-E164-37F9D33C5FE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E6629E-C841-4E64-B54C-E56CA280FE4E}"/>
              </a:ext>
            </a:extLst>
          </p:cNvPr>
          <p:cNvSpPr>
            <a:spLocks noGrp="1"/>
          </p:cNvSpPr>
          <p:nvPr>
            <p:ph type="title"/>
          </p:nvPr>
        </p:nvSpPr>
        <p:spPr>
          <a:xfrm>
            <a:off x="3068604" y="413658"/>
            <a:ext cx="8176339" cy="1156410"/>
          </a:xfrm>
        </p:spPr>
        <p:txBody>
          <a:bodyPr>
            <a:normAutofit/>
          </a:bodyPr>
          <a:lstStyle/>
          <a:p>
            <a:r>
              <a:rPr lang="en-GB" sz="4000" dirty="0">
                <a:cs typeface="Lucida Sans Unicode"/>
              </a:rPr>
              <a:t>Barriers to HIV care in the UK for prison populations</a:t>
            </a:r>
            <a:endParaRPr lang="en-GB" sz="4000" dirty="0">
              <a:ea typeface="Verdana"/>
              <a:cs typeface="Lucida Sans Unicode" panose="020B0602030504020204" pitchFamily="34" charset="0"/>
            </a:endParaRPr>
          </a:p>
        </p:txBody>
      </p:sp>
      <p:graphicFrame>
        <p:nvGraphicFramePr>
          <p:cNvPr id="6" name="Table 5">
            <a:extLst>
              <a:ext uri="{FF2B5EF4-FFF2-40B4-BE49-F238E27FC236}">
                <a16:creationId xmlns:a16="http://schemas.microsoft.com/office/drawing/2014/main" id="{C66A8CD2-71F4-0F03-9AEF-3A0DFB4C8D2E}"/>
              </a:ext>
            </a:extLst>
          </p:cNvPr>
          <p:cNvGraphicFramePr>
            <a:graphicFrameLocks noGrp="1"/>
          </p:cNvGraphicFramePr>
          <p:nvPr>
            <p:extLst>
              <p:ext uri="{D42A27DB-BD31-4B8C-83A1-F6EECF244321}">
                <p14:modId xmlns:p14="http://schemas.microsoft.com/office/powerpoint/2010/main" val="1398303482"/>
              </p:ext>
            </p:extLst>
          </p:nvPr>
        </p:nvGraphicFramePr>
        <p:xfrm>
          <a:off x="1430585" y="2155372"/>
          <a:ext cx="9330830" cy="3969406"/>
        </p:xfrm>
        <a:graphic>
          <a:graphicData uri="http://schemas.openxmlformats.org/drawingml/2006/table">
            <a:tbl>
              <a:tblPr firstRow="1" bandRow="1">
                <a:tableStyleId>{5940675A-B579-460E-94D1-54222C63F5DA}</a:tableStyleId>
              </a:tblPr>
              <a:tblGrid>
                <a:gridCol w="3261158">
                  <a:extLst>
                    <a:ext uri="{9D8B030D-6E8A-4147-A177-3AD203B41FA5}">
                      <a16:colId xmlns:a16="http://schemas.microsoft.com/office/drawing/2014/main" val="3536231127"/>
                    </a:ext>
                  </a:extLst>
                </a:gridCol>
                <a:gridCol w="6069672">
                  <a:extLst>
                    <a:ext uri="{9D8B030D-6E8A-4147-A177-3AD203B41FA5}">
                      <a16:colId xmlns:a16="http://schemas.microsoft.com/office/drawing/2014/main" val="823357222"/>
                    </a:ext>
                  </a:extLst>
                </a:gridCol>
              </a:tblGrid>
              <a:tr h="1068823">
                <a:tc>
                  <a:txBody>
                    <a:bodyPr/>
                    <a:lstStyle/>
                    <a:p>
                      <a:r>
                        <a:rPr lang="en-GB" sz="1800" b="1" noProof="0" dirty="0">
                          <a:cs typeface="Lucida Sans Unicode"/>
                        </a:rPr>
                        <a:t>Structural barriers</a:t>
                      </a:r>
                      <a:endParaRPr lang="en-US" dirty="0">
                        <a:cs typeface="Lucida Sans Unicode"/>
                      </a:endParaRPr>
                    </a:p>
                    <a:p>
                      <a:pPr lvl="0">
                        <a:buNone/>
                      </a:pPr>
                      <a:endParaRPr lang="en-GB" sz="1800" b="1" noProof="0" dirty="0">
                        <a:cs typeface="Lucida Sans Unicode"/>
                      </a:endParaRPr>
                    </a:p>
                    <a:p>
                      <a:pPr lvl="0">
                        <a:buNone/>
                      </a:pPr>
                      <a:endParaRPr lang="en-GB" sz="1800" b="1" noProof="0" dirty="0">
                        <a:cs typeface="Lucida Sans Unicode"/>
                      </a:endParaRPr>
                    </a:p>
                    <a:p>
                      <a:pPr lvl="0">
                        <a:buNone/>
                      </a:pPr>
                      <a:r>
                        <a:rPr lang="en-GB" sz="1800" b="1" noProof="0" dirty="0">
                          <a:cs typeface="Lucida Sans Unicode"/>
                        </a:rPr>
                        <a:t>Health system barriers </a:t>
                      </a:r>
                      <a:endParaRPr lang="en-US" dirty="0">
                        <a:cs typeface="Lucida Sans Unicod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buNone/>
                      </a:pPr>
                      <a:r>
                        <a:rPr lang="en-GB" sz="1800" b="0" i="0" u="none" strike="noStrike" noProof="0" dirty="0">
                          <a:solidFill>
                            <a:srgbClr val="000000"/>
                          </a:solidFill>
                          <a:latin typeface="Verdana"/>
                          <a:ea typeface="Verdana"/>
                          <a:cs typeface="Lucida Sans Unicode"/>
                        </a:rPr>
                        <a:t>Restricted movement, delays accessing healthcare.</a:t>
                      </a:r>
                      <a:r>
                        <a:rPr lang="en-US" sz="1800" b="0" i="0" u="none" strike="noStrike" noProof="0" dirty="0">
                          <a:solidFill>
                            <a:srgbClr val="000000"/>
                          </a:solidFill>
                          <a:latin typeface="Verdana"/>
                          <a:ea typeface="Verdana"/>
                          <a:cs typeface="Lucida Sans Unicode"/>
                        </a:rPr>
                        <a:t> </a:t>
                      </a:r>
                      <a:r>
                        <a:rPr lang="en-GB" sz="1700" b="0" i="0" u="none" strike="noStrike" noProof="0" dirty="0">
                          <a:solidFill>
                            <a:srgbClr val="000000"/>
                          </a:solidFill>
                          <a:latin typeface="Verdana"/>
                          <a:ea typeface="Verdana"/>
                          <a:cs typeface="Lucida Sans Unicode"/>
                        </a:rPr>
                        <a:t>Biggest is staffing shortages. </a:t>
                      </a:r>
                      <a:endParaRPr lang="en-GB" dirty="0"/>
                    </a:p>
                    <a:p>
                      <a:pPr lvl="0">
                        <a:buNone/>
                      </a:pPr>
                      <a:endParaRPr lang="en-GB" sz="1800" dirty="0">
                        <a:cs typeface="Lucida Sans Unicode"/>
                      </a:endParaRPr>
                    </a:p>
                    <a:p>
                      <a:pPr lvl="0">
                        <a:buNone/>
                      </a:pPr>
                      <a:r>
                        <a:rPr lang="en-GB" sz="1800" dirty="0">
                          <a:cs typeface="Lucida Sans Unicode"/>
                        </a:rPr>
                        <a:t>Judgemental or discriminatory providers, lack of cultural competence, confidentiality and both intentional and unintentional reveal of HIV status.</a:t>
                      </a:r>
                      <a:endParaRPr lang="en-GB" dirty="0"/>
                    </a:p>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34508899"/>
                  </a:ext>
                </a:extLst>
              </a:tr>
              <a:tr h="489537">
                <a:tc>
                  <a:txBody>
                    <a:bodyPr/>
                    <a:lstStyle/>
                    <a:p>
                      <a:r>
                        <a:rPr lang="en-GB" sz="1800" b="1" dirty="0">
                          <a:cs typeface="Lucida Sans Unicode" panose="020B0602030504020204" pitchFamily="34" charset="0"/>
                        </a:rPr>
                        <a:t>Individual barriers </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cs typeface="Lucida Sans Unicode" panose="020B0602030504020204" pitchFamily="34" charset="0"/>
                        </a:rPr>
                        <a:t>Previous negative healthcare experiences, trauma histories, substance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53813165"/>
                  </a:ext>
                </a:extLst>
              </a:tr>
              <a:tr h="1043326">
                <a:tc>
                  <a:txBody>
                    <a:bodyPr/>
                    <a:lstStyle/>
                    <a:p>
                      <a:r>
                        <a:rPr lang="en-GB" sz="1800" b="1" dirty="0">
                          <a:cs typeface="Lucida Sans Unicode" panose="020B0602030504020204" pitchFamily="34" charset="0"/>
                        </a:rPr>
                        <a:t>Social and psychological barriers </a:t>
                      </a:r>
                      <a:endParaRPr lang="en-GB" sz="1800" b="1" dirty="0">
                        <a:cs typeface="Lucida Sans Unicode"/>
                      </a:endParaRPr>
                    </a:p>
                    <a:p>
                      <a:pPr lvl="0">
                        <a:buNone/>
                      </a:pPr>
                      <a:endParaRPr lang="en-GB" sz="1800" b="1" dirty="0">
                        <a:cs typeface="Lucida Sans Unicode"/>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800" dirty="0">
                          <a:cs typeface="Lucida Sans Unicode" panose="020B0602030504020204" pitchFamily="34" charset="0"/>
                        </a:rPr>
                        <a:t>Internalized stigma, fear of disclosure, mental health conditions, social isolation, language and literacy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52484290"/>
                  </a:ext>
                </a:extLst>
              </a:tr>
            </a:tbl>
          </a:graphicData>
        </a:graphic>
      </p:graphicFrame>
    </p:spTree>
    <p:extLst>
      <p:ext uri="{BB962C8B-B14F-4D97-AF65-F5344CB8AC3E}">
        <p14:creationId xmlns:p14="http://schemas.microsoft.com/office/powerpoint/2010/main" val="58224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F57B1D-0B11-5FE6-C9EF-8085C3BEF112}"/>
              </a:ext>
            </a:extLst>
          </p:cNvPr>
          <p:cNvSpPr>
            <a:spLocks noGrp="1"/>
          </p:cNvSpPr>
          <p:nvPr>
            <p:ph type="title"/>
          </p:nvPr>
        </p:nvSpPr>
        <p:spPr>
          <a:xfrm>
            <a:off x="3048001" y="294399"/>
            <a:ext cx="8240485" cy="1360230"/>
          </a:xfrm>
        </p:spPr>
        <p:txBody>
          <a:bodyPr>
            <a:normAutofit fontScale="90000"/>
          </a:bodyPr>
          <a:lstStyle/>
          <a:p>
            <a:r>
              <a:rPr lang="en-GB" sz="4000" dirty="0">
                <a:cs typeface="Lucida Sans Unicode"/>
              </a:rPr>
              <a:t>HIV and tuberculosis are closely linked in prison settings</a:t>
            </a:r>
            <a:endParaRPr lang="en-GB" sz="4000" dirty="0">
              <a:cs typeface="Lucida Sans Unicode" panose="020B0602030504020204" pitchFamily="34" charset="0"/>
            </a:endParaRPr>
          </a:p>
        </p:txBody>
      </p:sp>
      <p:graphicFrame>
        <p:nvGraphicFramePr>
          <p:cNvPr id="7" name="Table 6">
            <a:extLst>
              <a:ext uri="{FF2B5EF4-FFF2-40B4-BE49-F238E27FC236}">
                <a16:creationId xmlns:a16="http://schemas.microsoft.com/office/drawing/2014/main" id="{E1A57F69-632F-32F5-AD31-4A1EAD1115CF}"/>
              </a:ext>
            </a:extLst>
          </p:cNvPr>
          <p:cNvGraphicFramePr>
            <a:graphicFrameLocks noGrp="1"/>
          </p:cNvGraphicFramePr>
          <p:nvPr>
            <p:extLst>
              <p:ext uri="{D42A27DB-BD31-4B8C-83A1-F6EECF244321}">
                <p14:modId xmlns:p14="http://schemas.microsoft.com/office/powerpoint/2010/main" val="2448019515"/>
              </p:ext>
            </p:extLst>
          </p:nvPr>
        </p:nvGraphicFramePr>
        <p:xfrm>
          <a:off x="986033" y="1959429"/>
          <a:ext cx="11793796" cy="4188673"/>
        </p:xfrm>
        <a:graphic>
          <a:graphicData uri="http://schemas.openxmlformats.org/drawingml/2006/table">
            <a:tbl>
              <a:tblPr/>
              <a:tblGrid>
                <a:gridCol w="1123394">
                  <a:extLst>
                    <a:ext uri="{9D8B030D-6E8A-4147-A177-3AD203B41FA5}">
                      <a16:colId xmlns:a16="http://schemas.microsoft.com/office/drawing/2014/main" val="434903310"/>
                    </a:ext>
                  </a:extLst>
                </a:gridCol>
                <a:gridCol w="4464607">
                  <a:extLst>
                    <a:ext uri="{9D8B030D-6E8A-4147-A177-3AD203B41FA5}">
                      <a16:colId xmlns:a16="http://schemas.microsoft.com/office/drawing/2014/main" val="2599056352"/>
                    </a:ext>
                  </a:extLst>
                </a:gridCol>
                <a:gridCol w="381000">
                  <a:extLst>
                    <a:ext uri="{9D8B030D-6E8A-4147-A177-3AD203B41FA5}">
                      <a16:colId xmlns:a16="http://schemas.microsoft.com/office/drawing/2014/main" val="2894547200"/>
                    </a:ext>
                  </a:extLst>
                </a:gridCol>
                <a:gridCol w="5824795">
                  <a:extLst>
                    <a:ext uri="{9D8B030D-6E8A-4147-A177-3AD203B41FA5}">
                      <a16:colId xmlns:a16="http://schemas.microsoft.com/office/drawing/2014/main" val="2260405591"/>
                    </a:ext>
                  </a:extLst>
                </a:gridCol>
              </a:tblGrid>
              <a:tr h="692225">
                <a:tc>
                  <a:txBody>
                    <a:bodyPr/>
                    <a:lstStyle/>
                    <a:p>
                      <a:pPr>
                        <a:buNone/>
                      </a:pPr>
                      <a:endParaRPr lang="en-GB" sz="1400" b="1" dirty="0">
                        <a:latin typeface="+mn-lt"/>
                        <a:cs typeface="Lucida Sans Unicode"/>
                      </a:endParaRPr>
                    </a:p>
                    <a:p>
                      <a:pPr>
                        <a:buNone/>
                      </a:pPr>
                      <a:r>
                        <a:rPr lang="en-GB" sz="1400" b="1" dirty="0">
                          <a:latin typeface="+mn-lt"/>
                          <a:cs typeface="Lucida Sans Unicode"/>
                        </a:rPr>
                        <a:t>Region</a:t>
                      </a:r>
                    </a:p>
                    <a:p>
                      <a:pPr>
                        <a:buNone/>
                      </a:pPr>
                      <a:endParaRPr lang="en-GB" sz="1400" b="1" dirty="0">
                        <a:latin typeface="+mn-lt"/>
                        <a:cs typeface="Lucida Sans Unicode"/>
                      </a:endParaRPr>
                    </a:p>
                  </a:txBody>
                  <a:tcPr marL="28732" marR="28732" marT="14366" marB="14366" anchor="ctr">
                    <a:lnL>
                      <a:noFill/>
                    </a:lnL>
                    <a:lnR>
                      <a:noFill/>
                    </a:lnR>
                    <a:lnT>
                      <a:noFill/>
                    </a:lnT>
                    <a:lnB>
                      <a:noFill/>
                    </a:lnB>
                    <a:noFill/>
                  </a:tcPr>
                </a:tc>
                <a:tc>
                  <a:txBody>
                    <a:bodyPr/>
                    <a:lstStyle/>
                    <a:p>
                      <a:pPr algn="l">
                        <a:buNone/>
                      </a:pPr>
                      <a:r>
                        <a:rPr lang="en-GB" sz="1400" b="1" dirty="0">
                          <a:latin typeface="+mn-lt"/>
                          <a:cs typeface="Lucida Sans Unicode"/>
                        </a:rPr>
                        <a:t>Tuberculosis (TB) context</a:t>
                      </a:r>
                      <a:endParaRPr lang="en-GB" sz="1400" dirty="0">
                        <a:latin typeface="+mn-lt"/>
                        <a:cs typeface="Lucida Sans Unicode"/>
                      </a:endParaRPr>
                    </a:p>
                  </a:txBody>
                  <a:tcPr marL="28732" marR="28732" marT="14366" marB="14366" anchor="ctr">
                    <a:lnL>
                      <a:noFill/>
                    </a:lnL>
                    <a:lnR>
                      <a:noFill/>
                    </a:lnR>
                    <a:lnT>
                      <a:noFill/>
                    </a:lnT>
                    <a:lnB>
                      <a:noFill/>
                    </a:lnB>
                    <a:noFill/>
                  </a:tcPr>
                </a:tc>
                <a:tc>
                  <a:txBody>
                    <a:bodyPr/>
                    <a:lstStyle/>
                    <a:p>
                      <a:pPr algn="l">
                        <a:buNone/>
                      </a:pPr>
                      <a:endParaRPr lang="en-GB" sz="1400" dirty="0">
                        <a:latin typeface="+mn-lt"/>
                        <a:cs typeface="Lucida Sans Unicode"/>
                      </a:endParaRPr>
                    </a:p>
                  </a:txBody>
                  <a:tcPr marL="28732" marR="28732" marT="14366" marB="14366" anchor="ctr">
                    <a:lnL>
                      <a:noFill/>
                    </a:lnL>
                    <a:lnR>
                      <a:noFill/>
                    </a:lnR>
                    <a:lnT>
                      <a:noFill/>
                    </a:lnT>
                    <a:lnB>
                      <a:noFill/>
                    </a:lnB>
                    <a:noFill/>
                  </a:tcPr>
                </a:tc>
                <a:tc>
                  <a:txBody>
                    <a:bodyPr/>
                    <a:lstStyle/>
                    <a:p>
                      <a:pPr algn="l">
                        <a:buNone/>
                      </a:pPr>
                      <a:r>
                        <a:rPr lang="en-GB" sz="1400" b="1" dirty="0">
                          <a:latin typeface="+mn-lt"/>
                          <a:cs typeface="Lucida Sans Unicode"/>
                        </a:rPr>
                        <a:t>Key barriers to person-centred care</a:t>
                      </a:r>
                      <a:endParaRPr lang="en-GB" sz="1400" dirty="0">
                        <a:latin typeface="+mn-lt"/>
                        <a:cs typeface="Lucida Sans Unicode"/>
                      </a:endParaRPr>
                    </a:p>
                  </a:txBody>
                  <a:tcPr marL="28732" marR="28732" marT="14366" marB="14366" anchor="ctr">
                    <a:lnL>
                      <a:noFill/>
                    </a:lnL>
                    <a:lnR>
                      <a:noFill/>
                    </a:lnR>
                    <a:lnT>
                      <a:noFill/>
                    </a:lnT>
                    <a:lnB>
                      <a:noFill/>
                    </a:lnB>
                    <a:noFill/>
                  </a:tcPr>
                </a:tc>
                <a:extLst>
                  <a:ext uri="{0D108BD9-81ED-4DB2-BD59-A6C34878D82A}">
                    <a16:rowId xmlns:a16="http://schemas.microsoft.com/office/drawing/2014/main" val="3144164563"/>
                  </a:ext>
                </a:extLst>
              </a:tr>
              <a:tr h="1454071">
                <a:tc>
                  <a:txBody>
                    <a:bodyPr/>
                    <a:lstStyle/>
                    <a:p>
                      <a:pPr algn="l">
                        <a:buNone/>
                      </a:pPr>
                      <a:r>
                        <a:rPr lang="en-GB" sz="1400" b="1" dirty="0">
                          <a:latin typeface="+mn-lt"/>
                          <a:cs typeface="Lucida Sans Unicode"/>
                        </a:rPr>
                        <a:t>Europe</a:t>
                      </a:r>
                    </a:p>
                  </a:txBody>
                  <a:tcPr marL="28732" marR="28732" marT="14366" marB="14366">
                    <a:lnL>
                      <a:noFill/>
                    </a:lnL>
                    <a:lnR>
                      <a:noFill/>
                    </a:lnR>
                    <a:lnT>
                      <a:noFill/>
                    </a:lnT>
                    <a:lnB>
                      <a:noFill/>
                    </a:lnB>
                    <a:noFill/>
                  </a:tcPr>
                </a:tc>
                <a:tc>
                  <a:txBody>
                    <a:bodyPr/>
                    <a:lstStyle/>
                    <a:p>
                      <a:pPr marL="174625" lvl="0" indent="-174625">
                        <a:buFont typeface="Arial" panose="020B0604020202020204" pitchFamily="34" charset="0"/>
                        <a:buChar char="•"/>
                        <a:tabLst/>
                      </a:pPr>
                      <a:r>
                        <a:rPr lang="en-GB" sz="1400" dirty="0">
                          <a:latin typeface="+mn-lt"/>
                          <a:cs typeface="Lucida Sans Unicode"/>
                        </a:rPr>
                        <a:t>TB is a major prison health issue in Eastern Europe. </a:t>
                      </a:r>
                      <a:endParaRPr lang="en-US" sz="1400" dirty="0"/>
                    </a:p>
                    <a:p>
                      <a:pPr marL="174625" lvl="0" indent="-174625">
                        <a:buFont typeface="Arial"/>
                        <a:buChar char="•"/>
                        <a:tabLst/>
                      </a:pPr>
                      <a:r>
                        <a:rPr lang="en-GB" sz="1400" dirty="0">
                          <a:latin typeface="+mn-lt"/>
                          <a:cs typeface="Lucida Sans Unicode"/>
                        </a:rPr>
                        <a:t>In </a:t>
                      </a:r>
                      <a:r>
                        <a:rPr lang="en-GB" sz="1400" b="0" dirty="0">
                          <a:latin typeface="+mn-lt"/>
                          <a:cs typeface="Lucida Sans Unicode"/>
                        </a:rPr>
                        <a:t>2024, people in prison in the EU/EEA experienced a TB notification rate of 13 times higher than the general population.</a:t>
                      </a:r>
                      <a:r>
                        <a:rPr lang="en-GB" sz="1400" b="0" baseline="30000" dirty="0">
                          <a:latin typeface="+mn-lt"/>
                          <a:cs typeface="Lucida Sans Unicode"/>
                        </a:rPr>
                        <a:t>6 </a:t>
                      </a:r>
                      <a:endParaRPr lang="en-GB" sz="1400" b="0" dirty="0">
                        <a:latin typeface="+mn-lt"/>
                        <a:cs typeface="Lucida Sans Unicode"/>
                      </a:endParaRPr>
                    </a:p>
                  </a:txBody>
                  <a:tcPr marL="28732" marR="28732" marT="14366" marB="14366">
                    <a:lnL>
                      <a:noFill/>
                    </a:lnL>
                    <a:lnR>
                      <a:noFill/>
                    </a:lnR>
                    <a:lnT>
                      <a:noFill/>
                    </a:lnT>
                    <a:lnB>
                      <a:noFill/>
                    </a:lnB>
                    <a:noFill/>
                  </a:tcPr>
                </a:tc>
                <a:tc>
                  <a:txBody>
                    <a:bodyPr/>
                    <a:lstStyle/>
                    <a:p>
                      <a:pPr marL="174625" lvl="0" indent="-174625" algn="l">
                        <a:buFont typeface="Arial"/>
                        <a:buChar char="•"/>
                      </a:pPr>
                      <a:endParaRPr lang="en-GB" sz="1400" dirty="0"/>
                    </a:p>
                  </a:txBody>
                  <a:tcPr marL="28732" marR="28732" marT="14366" marB="14366">
                    <a:lnL>
                      <a:noFill/>
                    </a:lnL>
                    <a:lnR>
                      <a:noFill/>
                    </a:lnR>
                    <a:lnT>
                      <a:noFill/>
                    </a:lnT>
                    <a:lnB>
                      <a:noFill/>
                    </a:lnB>
                    <a:noFill/>
                  </a:tcPr>
                </a:tc>
                <a:tc>
                  <a:txBody>
                    <a:bodyPr/>
                    <a:lstStyle/>
                    <a:p>
                      <a:pPr marL="174625" indent="-174625" algn="l">
                        <a:buFont typeface="Arial"/>
                        <a:buChar char="•"/>
                      </a:pPr>
                      <a:r>
                        <a:rPr lang="en-GB" sz="1400" dirty="0">
                          <a:latin typeface="+mn-lt"/>
                          <a:cs typeface="Lucida Sans Unicode"/>
                        </a:rPr>
                        <a:t>Overcrowding </a:t>
                      </a:r>
                      <a:endParaRPr lang="en-US" sz="1400" dirty="0"/>
                    </a:p>
                    <a:p>
                      <a:pPr marL="174625" lvl="0" indent="-174625" algn="l">
                        <a:buFont typeface="Arial"/>
                        <a:buChar char="•"/>
                      </a:pPr>
                      <a:r>
                        <a:rPr lang="en-GB" sz="1400" dirty="0">
                          <a:latin typeface="+mn-lt"/>
                          <a:cs typeface="Lucida Sans Unicode"/>
                        </a:rPr>
                        <a:t>Limited harm reduction </a:t>
                      </a:r>
                    </a:p>
                    <a:p>
                      <a:pPr marL="174625" lvl="0" indent="-174625" algn="l">
                        <a:buFont typeface="Arial"/>
                        <a:buChar char="•"/>
                      </a:pPr>
                      <a:r>
                        <a:rPr lang="en-GB" sz="1400" dirty="0">
                          <a:latin typeface="+mn-lt"/>
                          <a:cs typeface="Lucida Sans Unicode"/>
                        </a:rPr>
                        <a:t>Delayed diagnosis</a:t>
                      </a:r>
                    </a:p>
                    <a:p>
                      <a:pPr marL="174625" lvl="0" indent="-174625" algn="l">
                        <a:buFont typeface="Arial"/>
                        <a:buChar char="•"/>
                      </a:pPr>
                      <a:r>
                        <a:rPr lang="en-GB" sz="1400" dirty="0">
                          <a:latin typeface="+mn-lt"/>
                          <a:cs typeface="Lucida Sans Unicode"/>
                        </a:rPr>
                        <a:t>Poor ventilation  </a:t>
                      </a:r>
                      <a:endParaRPr lang="en-GB" sz="1400" dirty="0"/>
                    </a:p>
                    <a:p>
                      <a:pPr marL="174625" lvl="0" indent="-174625" algn="l">
                        <a:buFont typeface="Arial"/>
                        <a:buChar char="•"/>
                      </a:pPr>
                      <a:r>
                        <a:rPr lang="en-GB" sz="1400" dirty="0">
                          <a:latin typeface="+mn-lt"/>
                          <a:cs typeface="Lucida Sans Unicode"/>
                        </a:rPr>
                        <a:t>Weak prison-to-community linkage</a:t>
                      </a:r>
                      <a:endParaRPr lang="en-GB" sz="1400" dirty="0"/>
                    </a:p>
                  </a:txBody>
                  <a:tcPr marL="28732" marR="28732" marT="14366" marB="14366">
                    <a:lnL>
                      <a:noFill/>
                    </a:lnL>
                    <a:lnR>
                      <a:noFill/>
                    </a:lnR>
                    <a:lnT>
                      <a:noFill/>
                    </a:lnT>
                    <a:lnB>
                      <a:noFill/>
                    </a:lnB>
                    <a:noFill/>
                  </a:tcPr>
                </a:tc>
                <a:extLst>
                  <a:ext uri="{0D108BD9-81ED-4DB2-BD59-A6C34878D82A}">
                    <a16:rowId xmlns:a16="http://schemas.microsoft.com/office/drawing/2014/main" val="1244929189"/>
                  </a:ext>
                </a:extLst>
              </a:tr>
              <a:tr h="2042377">
                <a:tc>
                  <a:txBody>
                    <a:bodyPr/>
                    <a:lstStyle/>
                    <a:p>
                      <a:pPr>
                        <a:buNone/>
                      </a:pPr>
                      <a:r>
                        <a:rPr lang="en-GB" sz="1400" b="1" dirty="0">
                          <a:latin typeface="+mn-lt"/>
                          <a:cs typeface="Lucida Sans Unicode"/>
                        </a:rPr>
                        <a:t>Latin America</a:t>
                      </a:r>
                    </a:p>
                  </a:txBody>
                  <a:tcPr marL="28732" marR="28732" marT="14366" marB="14366">
                    <a:lnL>
                      <a:noFill/>
                    </a:lnL>
                    <a:lnR>
                      <a:noFill/>
                    </a:lnR>
                    <a:lnT>
                      <a:noFill/>
                    </a:lnT>
                    <a:lnB>
                      <a:noFill/>
                    </a:lnB>
                    <a:noFill/>
                  </a:tcPr>
                </a:tc>
                <a:tc>
                  <a:txBody>
                    <a:bodyPr/>
                    <a:lstStyle/>
                    <a:p>
                      <a:pPr marL="174625" indent="-174625">
                        <a:buFont typeface="Arial" panose="020B0604020202020204" pitchFamily="34" charset="0"/>
                        <a:buChar char="•"/>
                        <a:tabLst>
                          <a:tab pos="4843463" algn="l"/>
                        </a:tabLst>
                      </a:pPr>
                      <a:r>
                        <a:rPr lang="en-GB" sz="1400" b="0" dirty="0">
                          <a:latin typeface="+mn-lt"/>
                          <a:cs typeface="Lucida Sans Unicode"/>
                        </a:rPr>
                        <a:t>One of the most significant health threats in prisons.</a:t>
                      </a:r>
                    </a:p>
                    <a:p>
                      <a:pPr marL="174625" lvl="0" indent="-174625">
                        <a:buFont typeface="Arial"/>
                        <a:buChar char="•"/>
                      </a:pPr>
                      <a:r>
                        <a:rPr lang="en-GB" sz="1400" b="0" dirty="0">
                          <a:latin typeface="+mn-lt"/>
                          <a:cs typeface="Lucida Sans Unicode"/>
                        </a:rPr>
                        <a:t>Nearly 20,000 TB cases among prisoners in the Americas in 2022.</a:t>
                      </a:r>
                      <a:endParaRPr lang="en-GB" sz="1400" b="0" dirty="0"/>
                    </a:p>
                    <a:p>
                      <a:pPr marL="174625" lvl="0" indent="-174625">
                        <a:buFont typeface="Arial"/>
                        <a:buChar char="•"/>
                      </a:pPr>
                      <a:r>
                        <a:rPr lang="en-GB" sz="1400" dirty="0">
                          <a:latin typeface="+mn-lt"/>
                          <a:cs typeface="Lucida Sans Unicode"/>
                        </a:rPr>
                        <a:t>Incarceration has become one of the principal drivers of the TB epidemic across several Latin American countries.</a:t>
                      </a:r>
                      <a:r>
                        <a:rPr lang="en-GB" sz="1400" baseline="30000" dirty="0">
                          <a:latin typeface="+mn-lt"/>
                          <a:cs typeface="Lucida Sans Unicode"/>
                        </a:rPr>
                        <a:t>7</a:t>
                      </a:r>
                      <a:endParaRPr lang="en-GB" sz="1400" dirty="0"/>
                    </a:p>
                  </a:txBody>
                  <a:tcPr marL="28732" marR="28732" marT="14366" marB="14366">
                    <a:lnL>
                      <a:noFill/>
                    </a:lnL>
                    <a:lnR>
                      <a:noFill/>
                    </a:lnR>
                    <a:lnT>
                      <a:noFill/>
                    </a:lnT>
                    <a:lnB>
                      <a:noFill/>
                    </a:lnB>
                    <a:noFill/>
                  </a:tcPr>
                </a:tc>
                <a:tc>
                  <a:txBody>
                    <a:bodyPr/>
                    <a:lstStyle/>
                    <a:p>
                      <a:pPr marL="171450" lvl="0" indent="-171450">
                        <a:buFont typeface="Arial"/>
                        <a:buChar char="•"/>
                      </a:pPr>
                      <a:endParaRPr lang="en-GB" sz="1400" dirty="0">
                        <a:latin typeface="+mn-lt"/>
                        <a:cs typeface="Lucida Sans Unicode"/>
                      </a:endParaRPr>
                    </a:p>
                  </a:txBody>
                  <a:tcPr marL="28732" marR="28732" marT="14366" marB="14366">
                    <a:lnL>
                      <a:noFill/>
                    </a:lnL>
                    <a:lnR>
                      <a:noFill/>
                    </a:lnR>
                    <a:lnT>
                      <a:noFill/>
                    </a:lnT>
                    <a:lnB>
                      <a:noFill/>
                    </a:lnB>
                    <a:noFill/>
                  </a:tcPr>
                </a:tc>
                <a:tc>
                  <a:txBody>
                    <a:bodyPr/>
                    <a:lstStyle/>
                    <a:p>
                      <a:pPr marL="171450" indent="-171450">
                        <a:buFont typeface="Arial"/>
                        <a:buChar char="•"/>
                      </a:pPr>
                      <a:r>
                        <a:rPr lang="en-GB" sz="1400" dirty="0">
                          <a:latin typeface="+mn-lt"/>
                          <a:cs typeface="Lucida Sans Unicode"/>
                        </a:rPr>
                        <a:t>Severe overcrowding </a:t>
                      </a:r>
                    </a:p>
                    <a:p>
                      <a:pPr marL="171450" lvl="0" indent="-171450">
                        <a:buFont typeface="Arial"/>
                        <a:buChar char="•"/>
                      </a:pPr>
                      <a:r>
                        <a:rPr lang="en-GB" sz="1400" dirty="0">
                          <a:latin typeface="+mn-lt"/>
                          <a:cs typeface="Lucida Sans Unicode"/>
                        </a:rPr>
                        <a:t>Limited healthcare workforce  </a:t>
                      </a:r>
                    </a:p>
                    <a:p>
                      <a:pPr marL="171450" lvl="0" indent="-171450">
                        <a:buFont typeface="Arial"/>
                        <a:buChar char="•"/>
                      </a:pPr>
                      <a:r>
                        <a:rPr lang="en-GB" sz="1400" dirty="0">
                          <a:latin typeface="+mn-lt"/>
                          <a:cs typeface="Lucida Sans Unicode"/>
                        </a:rPr>
                        <a:t>Delayed diagnosis </a:t>
                      </a:r>
                    </a:p>
                    <a:p>
                      <a:pPr marL="171450" lvl="0" indent="-171450">
                        <a:buFont typeface="Arial"/>
                        <a:buChar char="•"/>
                      </a:pPr>
                      <a:r>
                        <a:rPr lang="en-GB" sz="1400" dirty="0">
                          <a:latin typeface="+mn-lt"/>
                          <a:cs typeface="Lucida Sans Unicode"/>
                        </a:rPr>
                        <a:t>Interrupted treatment </a:t>
                      </a:r>
                    </a:p>
                    <a:p>
                      <a:pPr marL="171450" lvl="0" indent="-171450">
                        <a:buFont typeface="Arial"/>
                        <a:buChar char="•"/>
                      </a:pPr>
                      <a:r>
                        <a:rPr lang="en-GB" sz="1400" dirty="0">
                          <a:latin typeface="+mn-lt"/>
                          <a:cs typeface="Lucida Sans Unicode"/>
                        </a:rPr>
                        <a:t>Violence </a:t>
                      </a:r>
                    </a:p>
                    <a:p>
                      <a:pPr marL="171450" lvl="0" indent="-171450">
                        <a:buFont typeface="Arial"/>
                        <a:buChar char="•"/>
                      </a:pPr>
                      <a:r>
                        <a:rPr lang="en-GB" sz="1400" dirty="0">
                          <a:latin typeface="+mn-lt"/>
                          <a:cs typeface="Lucida Sans Unicode"/>
                        </a:rPr>
                        <a:t>Poor ventilation </a:t>
                      </a:r>
                    </a:p>
                    <a:p>
                      <a:pPr marL="171450" lvl="0" indent="-171450">
                        <a:buFont typeface="Arial"/>
                        <a:buChar char="•"/>
                      </a:pPr>
                      <a:r>
                        <a:rPr lang="en-GB" sz="1400" dirty="0">
                          <a:latin typeface="+mn-lt"/>
                          <a:cs typeface="Lucida Sans Unicode"/>
                        </a:rPr>
                        <a:t>Limited infection control</a:t>
                      </a:r>
                    </a:p>
                  </a:txBody>
                  <a:tcPr marL="28732" marR="28732" marT="14366" marB="14366">
                    <a:lnL>
                      <a:noFill/>
                    </a:lnL>
                    <a:lnR>
                      <a:noFill/>
                    </a:lnR>
                    <a:lnT>
                      <a:noFill/>
                    </a:lnT>
                    <a:lnB>
                      <a:noFill/>
                    </a:lnB>
                    <a:noFill/>
                  </a:tcPr>
                </a:tc>
                <a:extLst>
                  <a:ext uri="{0D108BD9-81ED-4DB2-BD59-A6C34878D82A}">
                    <a16:rowId xmlns:a16="http://schemas.microsoft.com/office/drawing/2014/main" val="1976524342"/>
                  </a:ext>
                </a:extLst>
              </a:tr>
            </a:tbl>
          </a:graphicData>
        </a:graphic>
      </p:graphicFrame>
      <p:sp>
        <p:nvSpPr>
          <p:cNvPr id="2" name="TextBox 1">
            <a:extLst>
              <a:ext uri="{FF2B5EF4-FFF2-40B4-BE49-F238E27FC236}">
                <a16:creationId xmlns:a16="http://schemas.microsoft.com/office/drawing/2014/main" id="{3FA08ACE-D902-F12A-DAB3-A91B008D4814}"/>
              </a:ext>
            </a:extLst>
          </p:cNvPr>
          <p:cNvSpPr txBox="1"/>
          <p:nvPr/>
        </p:nvSpPr>
        <p:spPr>
          <a:xfrm>
            <a:off x="5770539" y="6148102"/>
            <a:ext cx="6422399" cy="830997"/>
          </a:xfrm>
          <a:prstGeom prst="rect">
            <a:avLst/>
          </a:prstGeom>
          <a:noFill/>
        </p:spPr>
        <p:txBody>
          <a:bodyPr wrap="none" rtlCol="0">
            <a:spAutoFit/>
          </a:bodyPr>
          <a:lstStyle/>
          <a:p>
            <a:r>
              <a:rPr lang="en-US" sz="1200" dirty="0"/>
              <a:t>6. Centre for Disease Prevention and Control/WHO Regional Office for Europe. </a:t>
            </a:r>
          </a:p>
          <a:p>
            <a:r>
              <a:rPr lang="en-US" sz="1200" dirty="0"/>
              <a:t>Tuberculosis surveillance and monitoring in Europe 2026 – 2024 data. </a:t>
            </a:r>
          </a:p>
          <a:p>
            <a:r>
              <a:rPr lang="en-US" sz="1200" dirty="0"/>
              <a:t>7. WHO Featured topic: Tuberculosis in prisons, Global tuberculosis report 2023.</a:t>
            </a:r>
          </a:p>
          <a:p>
            <a:endParaRPr lang="en-CH" sz="1200" dirty="0"/>
          </a:p>
        </p:txBody>
      </p:sp>
    </p:spTree>
    <p:extLst>
      <p:ext uri="{BB962C8B-B14F-4D97-AF65-F5344CB8AC3E}">
        <p14:creationId xmlns:p14="http://schemas.microsoft.com/office/powerpoint/2010/main" val="3509814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AADF24-A9DE-96C8-0458-CBF33FE3A413}"/>
              </a:ext>
            </a:extLst>
          </p:cNvPr>
          <p:cNvSpPr>
            <a:spLocks noGrp="1"/>
          </p:cNvSpPr>
          <p:nvPr>
            <p:ph type="title"/>
          </p:nvPr>
        </p:nvSpPr>
        <p:spPr>
          <a:xfrm>
            <a:off x="2950030" y="315686"/>
            <a:ext cx="9512186" cy="1164771"/>
          </a:xfrm>
        </p:spPr>
        <p:txBody>
          <a:bodyPr>
            <a:noAutofit/>
          </a:bodyPr>
          <a:lstStyle/>
          <a:p>
            <a:r>
              <a:rPr lang="en-GB" sz="4000" dirty="0">
                <a:cs typeface="Lucida Sans Unicode"/>
              </a:rPr>
              <a:t>The barriers to person-centred care overlap for HIV and TB</a:t>
            </a:r>
            <a:endParaRPr lang="en-GB" sz="4000" dirty="0">
              <a:ea typeface="Verdana"/>
              <a:cs typeface="Lucida Sans Unicode" panose="020B0602030504020204" pitchFamily="34" charset="0"/>
            </a:endParaRPr>
          </a:p>
        </p:txBody>
      </p:sp>
      <p:graphicFrame>
        <p:nvGraphicFramePr>
          <p:cNvPr id="7" name="Table 6">
            <a:extLst>
              <a:ext uri="{FF2B5EF4-FFF2-40B4-BE49-F238E27FC236}">
                <a16:creationId xmlns:a16="http://schemas.microsoft.com/office/drawing/2014/main" id="{B9E47124-EA86-D922-C20D-22D5F7A9E5AC}"/>
              </a:ext>
            </a:extLst>
          </p:cNvPr>
          <p:cNvGraphicFramePr>
            <a:graphicFrameLocks noGrp="1"/>
          </p:cNvGraphicFramePr>
          <p:nvPr>
            <p:extLst>
              <p:ext uri="{D42A27DB-BD31-4B8C-83A1-F6EECF244321}">
                <p14:modId xmlns:p14="http://schemas.microsoft.com/office/powerpoint/2010/main" val="2340575878"/>
              </p:ext>
            </p:extLst>
          </p:nvPr>
        </p:nvGraphicFramePr>
        <p:xfrm>
          <a:off x="566530" y="2002971"/>
          <a:ext cx="11095383" cy="3984172"/>
        </p:xfrm>
        <a:graphic>
          <a:graphicData uri="http://schemas.openxmlformats.org/drawingml/2006/table">
            <a:tbl>
              <a:tblPr/>
              <a:tblGrid>
                <a:gridCol w="3674165">
                  <a:extLst>
                    <a:ext uri="{9D8B030D-6E8A-4147-A177-3AD203B41FA5}">
                      <a16:colId xmlns:a16="http://schemas.microsoft.com/office/drawing/2014/main" val="1937687826"/>
                    </a:ext>
                  </a:extLst>
                </a:gridCol>
                <a:gridCol w="3710609">
                  <a:extLst>
                    <a:ext uri="{9D8B030D-6E8A-4147-A177-3AD203B41FA5}">
                      <a16:colId xmlns:a16="http://schemas.microsoft.com/office/drawing/2014/main" val="1469232532"/>
                    </a:ext>
                  </a:extLst>
                </a:gridCol>
                <a:gridCol w="3710609">
                  <a:extLst>
                    <a:ext uri="{9D8B030D-6E8A-4147-A177-3AD203B41FA5}">
                      <a16:colId xmlns:a16="http://schemas.microsoft.com/office/drawing/2014/main" val="2398994934"/>
                    </a:ext>
                  </a:extLst>
                </a:gridCol>
              </a:tblGrid>
              <a:tr h="657136">
                <a:tc>
                  <a:txBody>
                    <a:bodyPr/>
                    <a:lstStyle/>
                    <a:p>
                      <a:pPr>
                        <a:buNone/>
                      </a:pPr>
                      <a:r>
                        <a:rPr lang="en-GB" sz="1400" b="1" dirty="0">
                          <a:latin typeface="+mn-lt"/>
                          <a:cs typeface="Lucida Sans Unicode" panose="020B0602030504020204" pitchFamily="34" charset="0"/>
                        </a:rPr>
                        <a:t>Barrier</a:t>
                      </a:r>
                    </a:p>
                    <a:p>
                      <a:pPr>
                        <a:buNone/>
                      </a:pPr>
                      <a:endParaRPr lang="en-GB" sz="1400" b="1" dirty="0">
                        <a:latin typeface="+mn-lt"/>
                        <a:cs typeface="Lucida Sans Unicode" panose="020B0602030504020204" pitchFamily="34" charset="0"/>
                      </a:endParaRPr>
                    </a:p>
                  </a:txBody>
                  <a:tcPr marL="78459" marR="78459" marT="39230" marB="39230">
                    <a:lnL>
                      <a:noFill/>
                    </a:lnL>
                    <a:lnR>
                      <a:noFill/>
                    </a:lnR>
                    <a:lnT>
                      <a:noFill/>
                    </a:lnT>
                    <a:lnB>
                      <a:noFill/>
                    </a:lnB>
                    <a:noFill/>
                  </a:tcPr>
                </a:tc>
                <a:tc>
                  <a:txBody>
                    <a:bodyPr/>
                    <a:lstStyle/>
                    <a:p>
                      <a:pPr>
                        <a:buNone/>
                      </a:pPr>
                      <a:r>
                        <a:rPr lang="en-GB" sz="1400" b="1" dirty="0">
                          <a:latin typeface="+mn-lt"/>
                          <a:cs typeface="Lucida Sans Unicode" panose="020B0602030504020204" pitchFamily="34" charset="0"/>
                        </a:rPr>
                        <a:t>Impact on HIV outcomes</a:t>
                      </a:r>
                    </a:p>
                  </a:txBody>
                  <a:tcPr marL="78459" marR="78459" marT="39230" marB="39230">
                    <a:lnL>
                      <a:noFill/>
                    </a:lnL>
                    <a:lnR>
                      <a:noFill/>
                    </a:lnR>
                    <a:lnT>
                      <a:noFill/>
                    </a:lnT>
                    <a:lnB>
                      <a:noFill/>
                    </a:lnB>
                    <a:noFill/>
                  </a:tcPr>
                </a:tc>
                <a:tc>
                  <a:txBody>
                    <a:bodyPr/>
                    <a:lstStyle/>
                    <a:p>
                      <a:pPr>
                        <a:buNone/>
                      </a:pPr>
                      <a:r>
                        <a:rPr lang="en-GB" sz="1400" b="1" dirty="0">
                          <a:latin typeface="+mn-lt"/>
                          <a:cs typeface="Lucida Sans Unicode" panose="020B0602030504020204" pitchFamily="34" charset="0"/>
                        </a:rPr>
                        <a:t>Impact on TB outcomes</a:t>
                      </a:r>
                    </a:p>
                  </a:txBody>
                  <a:tcPr marL="78459" marR="78459" marT="39230" marB="39230">
                    <a:lnL>
                      <a:noFill/>
                    </a:lnL>
                    <a:lnR>
                      <a:noFill/>
                    </a:lnR>
                    <a:lnT>
                      <a:noFill/>
                    </a:lnT>
                    <a:lnB>
                      <a:noFill/>
                    </a:lnB>
                    <a:noFill/>
                  </a:tcPr>
                </a:tc>
                <a:extLst>
                  <a:ext uri="{0D108BD9-81ED-4DB2-BD59-A6C34878D82A}">
                    <a16:rowId xmlns:a16="http://schemas.microsoft.com/office/drawing/2014/main" val="2276066134"/>
                  </a:ext>
                </a:extLst>
              </a:tr>
              <a:tr h="442778">
                <a:tc>
                  <a:txBody>
                    <a:bodyPr/>
                    <a:lstStyle/>
                    <a:p>
                      <a:pPr>
                        <a:buNone/>
                      </a:pPr>
                      <a:r>
                        <a:rPr lang="en-GB" sz="1400" b="1" dirty="0">
                          <a:latin typeface="+mn-lt"/>
                          <a:cs typeface="Lucida Sans Unicode" panose="020B0602030504020204" pitchFamily="34" charset="0"/>
                        </a:rPr>
                        <a:t>Stigma and discrimination</a:t>
                      </a:r>
                      <a:endParaRPr lang="en-GB" sz="1400" dirty="0">
                        <a:latin typeface="+mn-lt"/>
                        <a:cs typeface="Lucida Sans Unicode" panose="020B0602030504020204" pitchFamily="34" charset="0"/>
                      </a:endParaRPr>
                    </a:p>
                  </a:txBody>
                  <a:tcPr marL="78459" marR="78459" marT="39230" marB="39230">
                    <a:lnL>
                      <a:noFill/>
                    </a:lnL>
                    <a:lnR>
                      <a:noFill/>
                    </a:lnR>
                    <a:lnT>
                      <a:noFill/>
                    </a:lnT>
                    <a:lnB>
                      <a:noFill/>
                    </a:lnB>
                    <a:noFill/>
                  </a:tcPr>
                </a:tc>
                <a:tc>
                  <a:txBody>
                    <a:bodyPr/>
                    <a:lstStyle/>
                    <a:p>
                      <a:pPr>
                        <a:buNone/>
                      </a:pPr>
                      <a:r>
                        <a:rPr lang="en-GB" sz="1400" dirty="0">
                          <a:latin typeface="+mn-lt"/>
                          <a:cs typeface="Lucida Sans Unicode" panose="020B0602030504020204" pitchFamily="34" charset="0"/>
                        </a:rPr>
                        <a:t>Delays HIV testing and disclosure</a:t>
                      </a:r>
                    </a:p>
                  </a:txBody>
                  <a:tcPr marL="78459" marR="78459" marT="39230" marB="39230">
                    <a:lnL>
                      <a:noFill/>
                    </a:lnL>
                    <a:lnR>
                      <a:noFill/>
                    </a:lnR>
                    <a:lnT>
                      <a:noFill/>
                    </a:lnT>
                    <a:lnB>
                      <a:noFill/>
                    </a:lnB>
                    <a:noFill/>
                  </a:tcPr>
                </a:tc>
                <a:tc>
                  <a:txBody>
                    <a:bodyPr/>
                    <a:lstStyle/>
                    <a:p>
                      <a:pPr>
                        <a:buNone/>
                      </a:pPr>
                      <a:r>
                        <a:rPr lang="en-GB" sz="1400" dirty="0">
                          <a:latin typeface="+mn-lt"/>
                          <a:cs typeface="Lucida Sans Unicode" panose="020B0602030504020204" pitchFamily="34" charset="0"/>
                        </a:rPr>
                        <a:t>Delays reporting of TB symptoms</a:t>
                      </a:r>
                    </a:p>
                  </a:txBody>
                  <a:tcPr marL="78459" marR="78459" marT="39230" marB="39230">
                    <a:lnL>
                      <a:noFill/>
                    </a:lnL>
                    <a:lnR>
                      <a:noFill/>
                    </a:lnR>
                    <a:lnT>
                      <a:noFill/>
                    </a:lnT>
                    <a:lnB>
                      <a:noFill/>
                    </a:lnB>
                    <a:noFill/>
                  </a:tcPr>
                </a:tc>
                <a:extLst>
                  <a:ext uri="{0D108BD9-81ED-4DB2-BD59-A6C34878D82A}">
                    <a16:rowId xmlns:a16="http://schemas.microsoft.com/office/drawing/2014/main" val="2579783677"/>
                  </a:ext>
                </a:extLst>
              </a:tr>
              <a:tr h="456425">
                <a:tc>
                  <a:txBody>
                    <a:bodyPr/>
                    <a:lstStyle/>
                    <a:p>
                      <a:pPr>
                        <a:buNone/>
                      </a:pPr>
                      <a:r>
                        <a:rPr lang="en-GB" sz="1400" b="1" dirty="0">
                          <a:latin typeface="+mn-lt"/>
                          <a:cs typeface="Lucida Sans Unicode" panose="020B0602030504020204" pitchFamily="34" charset="0"/>
                        </a:rPr>
                        <a:t>Poor confidentiality</a:t>
                      </a:r>
                      <a:endParaRPr lang="en-GB" sz="1400" dirty="0">
                        <a:latin typeface="+mn-lt"/>
                        <a:cs typeface="Lucida Sans Unicode" panose="020B0602030504020204" pitchFamily="34" charset="0"/>
                      </a:endParaRPr>
                    </a:p>
                  </a:txBody>
                  <a:tcPr marL="78459" marR="78459" marT="39230" marB="39230">
                    <a:lnL>
                      <a:noFill/>
                    </a:lnL>
                    <a:lnR>
                      <a:noFill/>
                    </a:lnR>
                    <a:lnT>
                      <a:noFill/>
                    </a:lnT>
                    <a:lnB>
                      <a:noFill/>
                    </a:lnB>
                    <a:noFill/>
                  </a:tcPr>
                </a:tc>
                <a:tc>
                  <a:txBody>
                    <a:bodyPr/>
                    <a:lstStyle/>
                    <a:p>
                      <a:pPr>
                        <a:buNone/>
                      </a:pPr>
                      <a:r>
                        <a:rPr lang="en-GB" sz="1400" dirty="0">
                          <a:latin typeface="+mn-lt"/>
                          <a:cs typeface="Lucida Sans Unicode" panose="020B0602030504020204" pitchFamily="34" charset="0"/>
                        </a:rPr>
                        <a:t>Fear of HIV status becoming known</a:t>
                      </a:r>
                    </a:p>
                  </a:txBody>
                  <a:tcPr marL="78459" marR="78459" marT="39230" marB="39230">
                    <a:lnL>
                      <a:noFill/>
                    </a:lnL>
                    <a:lnR>
                      <a:noFill/>
                    </a:lnR>
                    <a:lnT>
                      <a:noFill/>
                    </a:lnT>
                    <a:lnB>
                      <a:noFill/>
                    </a:lnB>
                    <a:noFill/>
                  </a:tcPr>
                </a:tc>
                <a:tc>
                  <a:txBody>
                    <a:bodyPr/>
                    <a:lstStyle/>
                    <a:p>
                      <a:pPr>
                        <a:buNone/>
                      </a:pPr>
                      <a:r>
                        <a:rPr lang="en-GB" sz="1400">
                          <a:latin typeface="+mn-lt"/>
                          <a:cs typeface="Lucida Sans Unicode" panose="020B0602030504020204" pitchFamily="34" charset="0"/>
                        </a:rPr>
                        <a:t>Fear of isolation or segregation</a:t>
                      </a:r>
                    </a:p>
                  </a:txBody>
                  <a:tcPr marL="78459" marR="78459" marT="39230" marB="39230">
                    <a:lnL>
                      <a:noFill/>
                    </a:lnL>
                    <a:lnR>
                      <a:noFill/>
                    </a:lnR>
                    <a:lnT>
                      <a:noFill/>
                    </a:lnT>
                    <a:lnB>
                      <a:noFill/>
                    </a:lnB>
                    <a:noFill/>
                  </a:tcPr>
                </a:tc>
                <a:extLst>
                  <a:ext uri="{0D108BD9-81ED-4DB2-BD59-A6C34878D82A}">
                    <a16:rowId xmlns:a16="http://schemas.microsoft.com/office/drawing/2014/main" val="3864430095"/>
                  </a:ext>
                </a:extLst>
              </a:tr>
              <a:tr h="657136">
                <a:tc>
                  <a:txBody>
                    <a:bodyPr/>
                    <a:lstStyle/>
                    <a:p>
                      <a:pPr>
                        <a:buNone/>
                      </a:pPr>
                      <a:r>
                        <a:rPr lang="en-GB" sz="1400" b="1">
                          <a:latin typeface="+mn-lt"/>
                          <a:cs typeface="Lucida Sans Unicode" panose="020B0602030504020204" pitchFamily="34" charset="0"/>
                        </a:rPr>
                        <a:t>Fragmented services</a:t>
                      </a:r>
                      <a:endParaRPr lang="en-GB" sz="1400">
                        <a:latin typeface="+mn-lt"/>
                        <a:cs typeface="Lucida Sans Unicode" panose="020B0602030504020204" pitchFamily="34" charset="0"/>
                      </a:endParaRPr>
                    </a:p>
                  </a:txBody>
                  <a:tcPr marL="78459" marR="78459" marT="39230" marB="39230">
                    <a:lnL>
                      <a:noFill/>
                    </a:lnL>
                    <a:lnR>
                      <a:noFill/>
                    </a:lnR>
                    <a:lnT>
                      <a:noFill/>
                    </a:lnT>
                    <a:lnB>
                      <a:noFill/>
                    </a:lnB>
                    <a:noFill/>
                  </a:tcPr>
                </a:tc>
                <a:tc>
                  <a:txBody>
                    <a:bodyPr/>
                    <a:lstStyle/>
                    <a:p>
                      <a:pPr>
                        <a:buNone/>
                      </a:pPr>
                      <a:r>
                        <a:rPr lang="en-GB" sz="1400">
                          <a:latin typeface="+mn-lt"/>
                          <a:cs typeface="Lucida Sans Unicode" panose="020B0602030504020204" pitchFamily="34" charset="0"/>
                        </a:rPr>
                        <a:t>Interrupted ART during transfers or release</a:t>
                      </a:r>
                    </a:p>
                  </a:txBody>
                  <a:tcPr marL="78459" marR="78459" marT="39230" marB="39230">
                    <a:lnL>
                      <a:noFill/>
                    </a:lnL>
                    <a:lnR>
                      <a:noFill/>
                    </a:lnR>
                    <a:lnT>
                      <a:noFill/>
                    </a:lnT>
                    <a:lnB>
                      <a:noFill/>
                    </a:lnB>
                    <a:noFill/>
                  </a:tcPr>
                </a:tc>
                <a:tc>
                  <a:txBody>
                    <a:bodyPr/>
                    <a:lstStyle/>
                    <a:p>
                      <a:pPr>
                        <a:buNone/>
                      </a:pPr>
                      <a:r>
                        <a:rPr lang="en-GB" sz="1400">
                          <a:latin typeface="+mn-lt"/>
                          <a:cs typeface="Lucida Sans Unicode" panose="020B0602030504020204" pitchFamily="34" charset="0"/>
                        </a:rPr>
                        <a:t>Interrupted TB treatment increases treatment failure and drug resistance</a:t>
                      </a:r>
                    </a:p>
                  </a:txBody>
                  <a:tcPr marL="78459" marR="78459" marT="39230" marB="39230">
                    <a:lnL>
                      <a:noFill/>
                    </a:lnL>
                    <a:lnR>
                      <a:noFill/>
                    </a:lnR>
                    <a:lnT>
                      <a:noFill/>
                    </a:lnT>
                    <a:lnB>
                      <a:noFill/>
                    </a:lnB>
                    <a:noFill/>
                  </a:tcPr>
                </a:tc>
                <a:extLst>
                  <a:ext uri="{0D108BD9-81ED-4DB2-BD59-A6C34878D82A}">
                    <a16:rowId xmlns:a16="http://schemas.microsoft.com/office/drawing/2014/main" val="374730869"/>
                  </a:ext>
                </a:extLst>
              </a:tr>
              <a:tr h="456425">
                <a:tc>
                  <a:txBody>
                    <a:bodyPr/>
                    <a:lstStyle/>
                    <a:p>
                      <a:pPr>
                        <a:buNone/>
                      </a:pPr>
                      <a:r>
                        <a:rPr lang="en-GB" sz="1400" b="1">
                          <a:latin typeface="+mn-lt"/>
                          <a:cs typeface="Lucida Sans Unicode" panose="020B0602030504020204" pitchFamily="34" charset="0"/>
                        </a:rPr>
                        <a:t>Mental illness and substance use</a:t>
                      </a:r>
                      <a:endParaRPr lang="en-GB" sz="1400">
                        <a:latin typeface="+mn-lt"/>
                        <a:cs typeface="Lucida Sans Unicode" panose="020B0602030504020204" pitchFamily="34" charset="0"/>
                      </a:endParaRPr>
                    </a:p>
                  </a:txBody>
                  <a:tcPr marL="78459" marR="78459" marT="39230" marB="39230">
                    <a:lnL>
                      <a:noFill/>
                    </a:lnL>
                    <a:lnR>
                      <a:noFill/>
                    </a:lnR>
                    <a:lnT>
                      <a:noFill/>
                    </a:lnT>
                    <a:lnB>
                      <a:noFill/>
                    </a:lnB>
                    <a:noFill/>
                  </a:tcPr>
                </a:tc>
                <a:tc>
                  <a:txBody>
                    <a:bodyPr/>
                    <a:lstStyle/>
                    <a:p>
                      <a:pPr>
                        <a:buNone/>
                      </a:pPr>
                      <a:r>
                        <a:rPr lang="en-GB" sz="1400">
                          <a:latin typeface="+mn-lt"/>
                          <a:cs typeface="Lucida Sans Unicode" panose="020B0602030504020204" pitchFamily="34" charset="0"/>
                        </a:rPr>
                        <a:t>Reduced engagement in HIV care</a:t>
                      </a:r>
                    </a:p>
                  </a:txBody>
                  <a:tcPr marL="78459" marR="78459" marT="39230" marB="39230">
                    <a:lnL>
                      <a:noFill/>
                    </a:lnL>
                    <a:lnR>
                      <a:noFill/>
                    </a:lnR>
                    <a:lnT>
                      <a:noFill/>
                    </a:lnT>
                    <a:lnB>
                      <a:noFill/>
                    </a:lnB>
                    <a:noFill/>
                  </a:tcPr>
                </a:tc>
                <a:tc>
                  <a:txBody>
                    <a:bodyPr/>
                    <a:lstStyle/>
                    <a:p>
                      <a:pPr>
                        <a:buNone/>
                      </a:pPr>
                      <a:r>
                        <a:rPr lang="en-GB" sz="1400" dirty="0">
                          <a:latin typeface="+mn-lt"/>
                          <a:cs typeface="Lucida Sans Unicode" panose="020B0602030504020204" pitchFamily="34" charset="0"/>
                        </a:rPr>
                        <a:t>Reduced treatment adherence</a:t>
                      </a:r>
                    </a:p>
                  </a:txBody>
                  <a:tcPr marL="78459" marR="78459" marT="39230" marB="39230">
                    <a:lnL>
                      <a:noFill/>
                    </a:lnL>
                    <a:lnR>
                      <a:noFill/>
                    </a:lnR>
                    <a:lnT>
                      <a:noFill/>
                    </a:lnT>
                    <a:lnB>
                      <a:noFill/>
                    </a:lnB>
                    <a:noFill/>
                  </a:tcPr>
                </a:tc>
                <a:extLst>
                  <a:ext uri="{0D108BD9-81ED-4DB2-BD59-A6C34878D82A}">
                    <a16:rowId xmlns:a16="http://schemas.microsoft.com/office/drawing/2014/main" val="2269920110"/>
                  </a:ext>
                </a:extLst>
              </a:tr>
              <a:tr h="657136">
                <a:tc>
                  <a:txBody>
                    <a:bodyPr/>
                    <a:lstStyle/>
                    <a:p>
                      <a:pPr>
                        <a:buNone/>
                      </a:pPr>
                      <a:r>
                        <a:rPr lang="en-GB" sz="1400" b="1">
                          <a:latin typeface="+mn-lt"/>
                          <a:cs typeface="Lucida Sans Unicode" panose="020B0602030504020204" pitchFamily="34" charset="0"/>
                        </a:rPr>
                        <a:t>Overcrowding</a:t>
                      </a:r>
                      <a:endParaRPr lang="en-GB" sz="1400">
                        <a:latin typeface="+mn-lt"/>
                        <a:cs typeface="Lucida Sans Unicode" panose="020B0602030504020204" pitchFamily="34" charset="0"/>
                      </a:endParaRPr>
                    </a:p>
                  </a:txBody>
                  <a:tcPr marL="78459" marR="78459" marT="39230" marB="39230">
                    <a:lnL>
                      <a:noFill/>
                    </a:lnL>
                    <a:lnR>
                      <a:noFill/>
                    </a:lnR>
                    <a:lnT>
                      <a:noFill/>
                    </a:lnT>
                    <a:lnB>
                      <a:noFill/>
                    </a:lnB>
                    <a:noFill/>
                  </a:tcPr>
                </a:tc>
                <a:tc>
                  <a:txBody>
                    <a:bodyPr/>
                    <a:lstStyle/>
                    <a:p>
                      <a:pPr>
                        <a:buNone/>
                      </a:pPr>
                      <a:r>
                        <a:rPr lang="en-GB" sz="1400">
                          <a:latin typeface="+mn-lt"/>
                          <a:cs typeface="Lucida Sans Unicode" panose="020B0602030504020204" pitchFamily="34" charset="0"/>
                        </a:rPr>
                        <a:t>Increased vulnerability and reduced privacy</a:t>
                      </a:r>
                    </a:p>
                  </a:txBody>
                  <a:tcPr marL="78459" marR="78459" marT="39230" marB="39230">
                    <a:lnL>
                      <a:noFill/>
                    </a:lnL>
                    <a:lnR>
                      <a:noFill/>
                    </a:lnR>
                    <a:lnT>
                      <a:noFill/>
                    </a:lnT>
                    <a:lnB>
                      <a:noFill/>
                    </a:lnB>
                    <a:noFill/>
                  </a:tcPr>
                </a:tc>
                <a:tc>
                  <a:txBody>
                    <a:bodyPr/>
                    <a:lstStyle/>
                    <a:p>
                      <a:pPr>
                        <a:buNone/>
                      </a:pPr>
                      <a:r>
                        <a:rPr lang="en-GB" sz="1400">
                          <a:latin typeface="+mn-lt"/>
                          <a:cs typeface="Lucida Sans Unicode" panose="020B0602030504020204" pitchFamily="34" charset="0"/>
                        </a:rPr>
                        <a:t>Major driver of TB transmission</a:t>
                      </a:r>
                    </a:p>
                  </a:txBody>
                  <a:tcPr marL="78459" marR="78459" marT="39230" marB="39230">
                    <a:lnL>
                      <a:noFill/>
                    </a:lnL>
                    <a:lnR>
                      <a:noFill/>
                    </a:lnR>
                    <a:lnT>
                      <a:noFill/>
                    </a:lnT>
                    <a:lnB>
                      <a:noFill/>
                    </a:lnB>
                    <a:noFill/>
                  </a:tcPr>
                </a:tc>
                <a:extLst>
                  <a:ext uri="{0D108BD9-81ED-4DB2-BD59-A6C34878D82A}">
                    <a16:rowId xmlns:a16="http://schemas.microsoft.com/office/drawing/2014/main" val="2865968840"/>
                  </a:ext>
                </a:extLst>
              </a:tr>
              <a:tr h="657136">
                <a:tc>
                  <a:txBody>
                    <a:bodyPr/>
                    <a:lstStyle/>
                    <a:p>
                      <a:pPr>
                        <a:buNone/>
                      </a:pPr>
                      <a:r>
                        <a:rPr lang="en-GB" sz="1400" b="1">
                          <a:latin typeface="+mn-lt"/>
                          <a:cs typeface="Lucida Sans Unicode" panose="020B0602030504020204" pitchFamily="34" charset="0"/>
                        </a:rPr>
                        <a:t>Release from prison</a:t>
                      </a:r>
                      <a:endParaRPr lang="en-GB" sz="1400">
                        <a:latin typeface="+mn-lt"/>
                        <a:cs typeface="Lucida Sans Unicode" panose="020B0602030504020204" pitchFamily="34" charset="0"/>
                      </a:endParaRPr>
                    </a:p>
                  </a:txBody>
                  <a:tcPr marL="78459" marR="78459" marT="39230" marB="39230">
                    <a:lnL>
                      <a:noFill/>
                    </a:lnL>
                    <a:lnR>
                      <a:noFill/>
                    </a:lnR>
                    <a:lnT>
                      <a:noFill/>
                    </a:lnT>
                    <a:lnB>
                      <a:noFill/>
                    </a:lnB>
                    <a:noFill/>
                  </a:tcPr>
                </a:tc>
                <a:tc>
                  <a:txBody>
                    <a:bodyPr/>
                    <a:lstStyle/>
                    <a:p>
                      <a:pPr>
                        <a:buNone/>
                      </a:pPr>
                      <a:r>
                        <a:rPr lang="en-GB" sz="1400">
                          <a:latin typeface="+mn-lt"/>
                          <a:cs typeface="Lucida Sans Unicode" panose="020B0602030504020204" pitchFamily="34" charset="0"/>
                        </a:rPr>
                        <a:t>Loss to HIV follow-up</a:t>
                      </a:r>
                    </a:p>
                  </a:txBody>
                  <a:tcPr marL="78459" marR="78459" marT="39230" marB="39230">
                    <a:lnL>
                      <a:noFill/>
                    </a:lnL>
                    <a:lnR>
                      <a:noFill/>
                    </a:lnR>
                    <a:lnT>
                      <a:noFill/>
                    </a:lnT>
                    <a:lnB>
                      <a:noFill/>
                    </a:lnB>
                    <a:noFill/>
                  </a:tcPr>
                </a:tc>
                <a:tc>
                  <a:txBody>
                    <a:bodyPr/>
                    <a:lstStyle/>
                    <a:p>
                      <a:pPr>
                        <a:buNone/>
                      </a:pPr>
                      <a:r>
                        <a:rPr lang="en-GB" sz="1400" dirty="0">
                          <a:latin typeface="+mn-lt"/>
                          <a:cs typeface="Lucida Sans Unicode" panose="020B0602030504020204" pitchFamily="34" charset="0"/>
                        </a:rPr>
                        <a:t>Treatment interruption and ongoing community transmission</a:t>
                      </a:r>
                    </a:p>
                  </a:txBody>
                  <a:tcPr marL="78459" marR="78459" marT="39230" marB="39230">
                    <a:lnL>
                      <a:noFill/>
                    </a:lnL>
                    <a:lnR>
                      <a:noFill/>
                    </a:lnR>
                    <a:lnT>
                      <a:noFill/>
                    </a:lnT>
                    <a:lnB>
                      <a:noFill/>
                    </a:lnB>
                    <a:noFill/>
                  </a:tcPr>
                </a:tc>
                <a:extLst>
                  <a:ext uri="{0D108BD9-81ED-4DB2-BD59-A6C34878D82A}">
                    <a16:rowId xmlns:a16="http://schemas.microsoft.com/office/drawing/2014/main" val="2982534141"/>
                  </a:ext>
                </a:extLst>
              </a:tr>
            </a:tbl>
          </a:graphicData>
        </a:graphic>
      </p:graphicFrame>
    </p:spTree>
    <p:extLst>
      <p:ext uri="{BB962C8B-B14F-4D97-AF65-F5344CB8AC3E}">
        <p14:creationId xmlns:p14="http://schemas.microsoft.com/office/powerpoint/2010/main" val="3998371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81C041-17DA-9120-4B84-2584CD3ECB6C}"/>
              </a:ext>
            </a:extLst>
          </p:cNvPr>
          <p:cNvSpPr>
            <a:spLocks noGrp="1"/>
          </p:cNvSpPr>
          <p:nvPr>
            <p:ph type="title"/>
          </p:nvPr>
        </p:nvSpPr>
        <p:spPr>
          <a:xfrm>
            <a:off x="3548744" y="480090"/>
            <a:ext cx="8196922" cy="1494080"/>
          </a:xfrm>
        </p:spPr>
        <p:txBody>
          <a:bodyPr>
            <a:normAutofit fontScale="90000"/>
          </a:bodyPr>
          <a:lstStyle/>
          <a:p>
            <a:r>
              <a:rPr lang="en-GB" sz="4000" noProof="0" dirty="0">
                <a:cs typeface="Lucida Sans Unicode" panose="020B0602030504020204" pitchFamily="34" charset="0"/>
              </a:rPr>
              <a:t>Integrated care and universal health coverage facilitate better health outcomes</a:t>
            </a:r>
            <a:endParaRPr lang="en-GB" sz="4000" dirty="0">
              <a:cs typeface="Lucida Sans Unicode" panose="020B0602030504020204" pitchFamily="34" charset="0"/>
            </a:endParaRPr>
          </a:p>
        </p:txBody>
      </p:sp>
      <p:graphicFrame>
        <p:nvGraphicFramePr>
          <p:cNvPr id="7" name="Table 6">
            <a:extLst>
              <a:ext uri="{FF2B5EF4-FFF2-40B4-BE49-F238E27FC236}">
                <a16:creationId xmlns:a16="http://schemas.microsoft.com/office/drawing/2014/main" id="{0830A246-9E61-70C7-ED4D-C70A62356F83}"/>
              </a:ext>
            </a:extLst>
          </p:cNvPr>
          <p:cNvGraphicFramePr>
            <a:graphicFrameLocks noGrp="1"/>
          </p:cNvGraphicFramePr>
          <p:nvPr>
            <p:extLst>
              <p:ext uri="{D42A27DB-BD31-4B8C-83A1-F6EECF244321}">
                <p14:modId xmlns:p14="http://schemas.microsoft.com/office/powerpoint/2010/main" val="974354273"/>
              </p:ext>
            </p:extLst>
          </p:nvPr>
        </p:nvGraphicFramePr>
        <p:xfrm>
          <a:off x="439490" y="2435112"/>
          <a:ext cx="11306175" cy="396240"/>
        </p:xfrm>
        <a:graphic>
          <a:graphicData uri="http://schemas.openxmlformats.org/drawingml/2006/table">
            <a:tbl>
              <a:tblPr/>
              <a:tblGrid>
                <a:gridCol w="3664424">
                  <a:extLst>
                    <a:ext uri="{9D8B030D-6E8A-4147-A177-3AD203B41FA5}">
                      <a16:colId xmlns:a16="http://schemas.microsoft.com/office/drawing/2014/main" val="2569269604"/>
                    </a:ext>
                  </a:extLst>
                </a:gridCol>
                <a:gridCol w="3873026">
                  <a:extLst>
                    <a:ext uri="{9D8B030D-6E8A-4147-A177-3AD203B41FA5}">
                      <a16:colId xmlns:a16="http://schemas.microsoft.com/office/drawing/2014/main" val="608762116"/>
                    </a:ext>
                  </a:extLst>
                </a:gridCol>
                <a:gridCol w="3768725">
                  <a:extLst>
                    <a:ext uri="{9D8B030D-6E8A-4147-A177-3AD203B41FA5}">
                      <a16:colId xmlns:a16="http://schemas.microsoft.com/office/drawing/2014/main" val="2258989154"/>
                    </a:ext>
                  </a:extLst>
                </a:gridCol>
              </a:tblGrid>
              <a:tr h="0">
                <a:tc>
                  <a:txBody>
                    <a:bodyPr/>
                    <a:lstStyle/>
                    <a:p>
                      <a:pPr algn="l">
                        <a:buNone/>
                      </a:pPr>
                      <a:r>
                        <a:rPr lang="en-GB" sz="2000" b="1" dirty="0">
                          <a:latin typeface="+mn-lt"/>
                          <a:cs typeface="Lucida Sans Unicode" panose="020B0602030504020204" pitchFamily="34" charset="0"/>
                        </a:rPr>
                        <a:t>UK and Europe</a:t>
                      </a:r>
                      <a:endParaRPr lang="en-GB" sz="2000" dirty="0">
                        <a:latin typeface="+mn-lt"/>
                        <a:cs typeface="Lucida Sans Unicode" panose="020B0602030504020204" pitchFamily="34" charset="0"/>
                      </a:endParaRPr>
                    </a:p>
                  </a:txBody>
                  <a:tcPr anchor="ctr">
                    <a:lnL>
                      <a:noFill/>
                    </a:lnL>
                    <a:lnR>
                      <a:noFill/>
                    </a:lnR>
                    <a:lnT>
                      <a:noFill/>
                    </a:lnT>
                    <a:lnB>
                      <a:noFill/>
                    </a:lnB>
                    <a:noFill/>
                  </a:tcPr>
                </a:tc>
                <a:tc>
                  <a:txBody>
                    <a:bodyPr/>
                    <a:lstStyle/>
                    <a:p>
                      <a:pPr algn="l">
                        <a:buNone/>
                      </a:pPr>
                      <a:r>
                        <a:rPr lang="en-GB" sz="2000" b="1" dirty="0">
                          <a:latin typeface="+mn-lt"/>
                          <a:cs typeface="Lucida Sans Unicode" panose="020B0602030504020204" pitchFamily="34" charset="0"/>
                        </a:rPr>
                        <a:t>Latin America</a:t>
                      </a:r>
                      <a:endParaRPr lang="en-GB" sz="2000" dirty="0">
                        <a:latin typeface="+mn-lt"/>
                        <a:cs typeface="Lucida Sans Unicode" panose="020B0602030504020204" pitchFamily="34" charset="0"/>
                      </a:endParaRPr>
                    </a:p>
                  </a:txBody>
                  <a:tcPr anchor="ctr">
                    <a:lnL>
                      <a:noFill/>
                    </a:lnL>
                    <a:lnR>
                      <a:noFill/>
                    </a:lnR>
                    <a:lnT>
                      <a:noFill/>
                    </a:lnT>
                    <a:lnB>
                      <a:noFill/>
                    </a:lnB>
                    <a:noFill/>
                  </a:tcPr>
                </a:tc>
                <a:tc>
                  <a:txBody>
                    <a:bodyPr/>
                    <a:lstStyle/>
                    <a:p>
                      <a:pPr algn="l">
                        <a:buNone/>
                      </a:pPr>
                      <a:r>
                        <a:rPr lang="en-GB" sz="2000" b="1" dirty="0">
                          <a:latin typeface="+mn-lt"/>
                          <a:cs typeface="Lucida Sans Unicode" panose="020B0602030504020204" pitchFamily="34" charset="0"/>
                        </a:rPr>
                        <a:t>Africa</a:t>
                      </a:r>
                      <a:endParaRPr lang="en-GB" sz="2000" dirty="0">
                        <a:latin typeface="+mn-lt"/>
                        <a:cs typeface="Lucida Sans Unicode" panose="020B0602030504020204" pitchFamily="34" charset="0"/>
                      </a:endParaRPr>
                    </a:p>
                  </a:txBody>
                  <a:tcPr anchor="ctr">
                    <a:lnL>
                      <a:noFill/>
                    </a:lnL>
                    <a:lnR>
                      <a:noFill/>
                    </a:lnR>
                    <a:lnT>
                      <a:noFill/>
                    </a:lnT>
                    <a:lnB>
                      <a:noFill/>
                    </a:lnB>
                    <a:noFill/>
                  </a:tcPr>
                </a:tc>
                <a:extLst>
                  <a:ext uri="{0D108BD9-81ED-4DB2-BD59-A6C34878D82A}">
                    <a16:rowId xmlns:a16="http://schemas.microsoft.com/office/drawing/2014/main" val="169229191"/>
                  </a:ext>
                </a:extLst>
              </a:tr>
            </a:tbl>
          </a:graphicData>
        </a:graphic>
      </p:graphicFrame>
      <p:graphicFrame>
        <p:nvGraphicFramePr>
          <p:cNvPr id="8" name="Table 7">
            <a:extLst>
              <a:ext uri="{FF2B5EF4-FFF2-40B4-BE49-F238E27FC236}">
                <a16:creationId xmlns:a16="http://schemas.microsoft.com/office/drawing/2014/main" id="{8FC185A1-2503-CCBD-308C-4774F875E914}"/>
              </a:ext>
            </a:extLst>
          </p:cNvPr>
          <p:cNvGraphicFramePr>
            <a:graphicFrameLocks noGrp="1"/>
          </p:cNvGraphicFramePr>
          <p:nvPr>
            <p:extLst>
              <p:ext uri="{D42A27DB-BD31-4B8C-83A1-F6EECF244321}">
                <p14:modId xmlns:p14="http://schemas.microsoft.com/office/powerpoint/2010/main" val="724446014"/>
              </p:ext>
            </p:extLst>
          </p:nvPr>
        </p:nvGraphicFramePr>
        <p:xfrm>
          <a:off x="442685" y="2859318"/>
          <a:ext cx="11306175" cy="2300512"/>
        </p:xfrm>
        <a:graphic>
          <a:graphicData uri="http://schemas.openxmlformats.org/drawingml/2006/table">
            <a:tbl>
              <a:tblPr/>
              <a:tblGrid>
                <a:gridCol w="3661229">
                  <a:extLst>
                    <a:ext uri="{9D8B030D-6E8A-4147-A177-3AD203B41FA5}">
                      <a16:colId xmlns:a16="http://schemas.microsoft.com/office/drawing/2014/main" val="1325834513"/>
                    </a:ext>
                  </a:extLst>
                </a:gridCol>
                <a:gridCol w="3876221">
                  <a:extLst>
                    <a:ext uri="{9D8B030D-6E8A-4147-A177-3AD203B41FA5}">
                      <a16:colId xmlns:a16="http://schemas.microsoft.com/office/drawing/2014/main" val="3681191579"/>
                    </a:ext>
                  </a:extLst>
                </a:gridCol>
                <a:gridCol w="3768725">
                  <a:extLst>
                    <a:ext uri="{9D8B030D-6E8A-4147-A177-3AD203B41FA5}">
                      <a16:colId xmlns:a16="http://schemas.microsoft.com/office/drawing/2014/main" val="1913857734"/>
                    </a:ext>
                  </a:extLst>
                </a:gridCol>
              </a:tblGrid>
              <a:tr h="2300512">
                <a:tc>
                  <a:txBody>
                    <a:bodyPr/>
                    <a:lstStyle/>
                    <a:p>
                      <a:pPr algn="l">
                        <a:buNone/>
                      </a:pPr>
                      <a:r>
                        <a:rPr lang="en-GB" sz="2000" dirty="0">
                          <a:latin typeface="+mn-lt"/>
                          <a:cs typeface="Lucida Sans Unicode" panose="020B0602030504020204" pitchFamily="34" charset="0"/>
                        </a:rPr>
                        <a:t>Strong NHS integration and universal ART in UK; implementation varies across prisons; even greater variation between countries in Europe</a:t>
                      </a:r>
                    </a:p>
                    <a:p>
                      <a:pPr algn="l">
                        <a:buNone/>
                      </a:pPr>
                      <a:endParaRPr lang="en-GB" sz="2000" dirty="0">
                        <a:latin typeface="+mn-lt"/>
                        <a:cs typeface="Lucida Sans Unicode" panose="020B0602030504020204" pitchFamily="34" charset="0"/>
                      </a:endParaRPr>
                    </a:p>
                  </a:txBody>
                  <a:tcPr>
                    <a:lnL>
                      <a:noFill/>
                    </a:lnL>
                    <a:lnR>
                      <a:noFill/>
                    </a:lnR>
                    <a:lnT>
                      <a:noFill/>
                    </a:lnT>
                    <a:lnB>
                      <a:noFill/>
                    </a:lnB>
                    <a:noFill/>
                  </a:tcPr>
                </a:tc>
                <a:tc>
                  <a:txBody>
                    <a:bodyPr/>
                    <a:lstStyle/>
                    <a:p>
                      <a:pPr algn="l">
                        <a:buNone/>
                      </a:pPr>
                      <a:r>
                        <a:rPr lang="en-GB" sz="2000" dirty="0">
                          <a:latin typeface="+mn-lt"/>
                          <a:cs typeface="Lucida Sans Unicode" panose="020B0602030504020204" pitchFamily="34" charset="0"/>
                        </a:rPr>
                        <a:t>Strong commitment to universal ART in countries such as Brazil</a:t>
                      </a:r>
                    </a:p>
                  </a:txBody>
                  <a:tcPr>
                    <a:lnL>
                      <a:noFill/>
                    </a:lnL>
                    <a:lnR>
                      <a:noFill/>
                    </a:lnR>
                    <a:lnT>
                      <a:noFill/>
                    </a:lnT>
                    <a:lnB>
                      <a:noFill/>
                    </a:lnB>
                    <a:noFill/>
                  </a:tcPr>
                </a:tc>
                <a:tc>
                  <a:txBody>
                    <a:bodyPr/>
                    <a:lstStyle/>
                    <a:p>
                      <a:pPr algn="l">
                        <a:buNone/>
                      </a:pPr>
                      <a:r>
                        <a:rPr lang="en-US" sz="2000" dirty="0">
                          <a:latin typeface="+mn-lt"/>
                          <a:cs typeface="Lucida Sans Unicode" panose="020B0602030504020204" pitchFamily="34" charset="0"/>
                        </a:rPr>
                        <a:t>Greatest gains seen where prison HIV services are integrated into national HIV programmes, with peer support and continuity of care after release</a:t>
                      </a:r>
                      <a:endParaRPr lang="en-GB" sz="2000" dirty="0">
                        <a:latin typeface="+mn-lt"/>
                        <a:cs typeface="Lucida Sans Unicode" panose="020B0602030504020204" pitchFamily="34" charset="0"/>
                      </a:endParaRPr>
                    </a:p>
                  </a:txBody>
                  <a:tcPr>
                    <a:lnL>
                      <a:noFill/>
                    </a:lnL>
                    <a:lnR>
                      <a:noFill/>
                    </a:lnR>
                    <a:lnT>
                      <a:noFill/>
                    </a:lnT>
                    <a:lnB>
                      <a:noFill/>
                    </a:lnB>
                    <a:noFill/>
                  </a:tcPr>
                </a:tc>
                <a:extLst>
                  <a:ext uri="{0D108BD9-81ED-4DB2-BD59-A6C34878D82A}">
                    <a16:rowId xmlns:a16="http://schemas.microsoft.com/office/drawing/2014/main" val="1922145814"/>
                  </a:ext>
                </a:extLst>
              </a:tr>
            </a:tbl>
          </a:graphicData>
        </a:graphic>
      </p:graphicFrame>
      <p:sp>
        <p:nvSpPr>
          <p:cNvPr id="6" name="TextBox 5">
            <a:extLst>
              <a:ext uri="{FF2B5EF4-FFF2-40B4-BE49-F238E27FC236}">
                <a16:creationId xmlns:a16="http://schemas.microsoft.com/office/drawing/2014/main" id="{C1B403D1-DDEF-F4A0-275F-383C9DA7A825}"/>
              </a:ext>
            </a:extLst>
          </p:cNvPr>
          <p:cNvSpPr txBox="1"/>
          <p:nvPr/>
        </p:nvSpPr>
        <p:spPr>
          <a:xfrm>
            <a:off x="1023257" y="5226650"/>
            <a:ext cx="1024345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cs typeface="Lucida Sans Unicode" panose="020B0602030504020204" pitchFamily="34" charset="0"/>
              </a:rPr>
              <a:t>The b</a:t>
            </a:r>
            <a:r>
              <a:rPr lang="en-GB" sz="2400" b="1" dirty="0">
                <a:latin typeface="+mn-lt"/>
                <a:cs typeface="Lucida Sans Unicode" panose="020B0602030504020204" pitchFamily="34" charset="0"/>
              </a:rPr>
              <a:t>est overall health outcomes occur where prison healthcare is integrated into national healthcare systems.</a:t>
            </a:r>
          </a:p>
        </p:txBody>
      </p:sp>
    </p:spTree>
    <p:extLst>
      <p:ext uri="{BB962C8B-B14F-4D97-AF65-F5344CB8AC3E}">
        <p14:creationId xmlns:p14="http://schemas.microsoft.com/office/powerpoint/2010/main" val="1284494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681640-B741-C751-BC64-8036B3868613}"/>
              </a:ext>
            </a:extLst>
          </p:cNvPr>
          <p:cNvSpPr>
            <a:spLocks noGrp="1"/>
          </p:cNvSpPr>
          <p:nvPr>
            <p:ph type="title"/>
          </p:nvPr>
        </p:nvSpPr>
        <p:spPr>
          <a:xfrm>
            <a:off x="2703108" y="447357"/>
            <a:ext cx="8866040" cy="967785"/>
          </a:xfrm>
        </p:spPr>
        <p:txBody>
          <a:bodyPr>
            <a:noAutofit/>
          </a:bodyPr>
          <a:lstStyle/>
          <a:p>
            <a:r>
              <a:rPr lang="en-GB" sz="3400" noProof="0" dirty="0">
                <a:cs typeface="Lucida Sans Unicode" panose="020B0602030504020204" pitchFamily="34" charset="0"/>
              </a:rPr>
              <a:t>Recommendations to strengthen person-centred HIV care in prisons</a:t>
            </a:r>
            <a:endParaRPr lang="en-GB" sz="3400" dirty="0">
              <a:cs typeface="Lucida Sans Unicode" panose="020B0602030504020204" pitchFamily="34" charset="0"/>
            </a:endParaRPr>
          </a:p>
        </p:txBody>
      </p:sp>
      <p:sp>
        <p:nvSpPr>
          <p:cNvPr id="9" name="TextBox 8">
            <a:extLst>
              <a:ext uri="{FF2B5EF4-FFF2-40B4-BE49-F238E27FC236}">
                <a16:creationId xmlns:a16="http://schemas.microsoft.com/office/drawing/2014/main" id="{184A74A5-832E-B8F7-39FF-634867485304}"/>
              </a:ext>
            </a:extLst>
          </p:cNvPr>
          <p:cNvSpPr txBox="1"/>
          <p:nvPr/>
        </p:nvSpPr>
        <p:spPr>
          <a:xfrm>
            <a:off x="1415143" y="1609328"/>
            <a:ext cx="10154005" cy="4708981"/>
          </a:xfrm>
          <a:prstGeom prst="rect">
            <a:avLst/>
          </a:prstGeom>
          <a:noFill/>
        </p:spPr>
        <p:txBody>
          <a:bodyPr wrap="square" rtlCol="0">
            <a:spAutoFit/>
          </a:bodyPr>
          <a:lstStyle/>
          <a:p>
            <a:endParaRPr lang="en-GB" sz="2000" dirty="0">
              <a:cs typeface="Lucida Sans Unicode" panose="020B0602030504020204" pitchFamily="34" charset="0"/>
            </a:endParaRPr>
          </a:p>
          <a:p>
            <a:r>
              <a:rPr lang="en-GB" sz="2000" b="1" dirty="0">
                <a:cs typeface="Lucida Sans Unicode" panose="020B0602030504020204" pitchFamily="34" charset="0"/>
              </a:rPr>
              <a:t>Protect confidentiality: </a:t>
            </a:r>
            <a:r>
              <a:rPr lang="en-GB" sz="2000" dirty="0">
                <a:cs typeface="Lucida Sans Unicode" panose="020B0602030504020204" pitchFamily="34" charset="0"/>
              </a:rPr>
              <a:t>Redesign medication and clinic systems to minimise inadvertent disclosure.</a:t>
            </a:r>
          </a:p>
          <a:p>
            <a:endParaRPr lang="en-GB" sz="2000" b="1" dirty="0">
              <a:cs typeface="Lucida Sans Unicode" panose="020B0602030504020204" pitchFamily="34" charset="0"/>
            </a:endParaRPr>
          </a:p>
          <a:p>
            <a:r>
              <a:rPr lang="en-GB" sz="2000" b="1" dirty="0">
                <a:cs typeface="Lucida Sans Unicode" panose="020B0602030504020204" pitchFamily="34" charset="0"/>
              </a:rPr>
              <a:t>Expand peer-led models: </a:t>
            </a:r>
            <a:r>
              <a:rPr lang="en-GB" sz="2000" dirty="0">
                <a:cs typeface="Lucida Sans Unicode" panose="020B0602030504020204" pitchFamily="34" charset="0"/>
              </a:rPr>
              <a:t>Involve people with lived experience in service design and delivery.</a:t>
            </a:r>
          </a:p>
          <a:p>
            <a:endParaRPr lang="en-GB" sz="2000" b="1" dirty="0">
              <a:cs typeface="Lucida Sans Unicode" panose="020B0602030504020204" pitchFamily="34" charset="0"/>
            </a:endParaRPr>
          </a:p>
          <a:p>
            <a:r>
              <a:rPr lang="en-GB" sz="2000" b="1" dirty="0">
                <a:cs typeface="Lucida Sans Unicode" panose="020B0602030504020204" pitchFamily="34" charset="0"/>
              </a:rPr>
              <a:t>Guarantee continuity of care: </a:t>
            </a:r>
            <a:r>
              <a:rPr lang="en-GB" sz="2000" dirty="0">
                <a:cs typeface="Lucida Sans Unicode" panose="020B0602030504020204" pitchFamily="34" charset="0"/>
              </a:rPr>
              <a:t>Ensure seamless transfer between prison and community HIV services.</a:t>
            </a:r>
          </a:p>
          <a:p>
            <a:endParaRPr lang="en-GB" sz="2000" b="1" dirty="0">
              <a:cs typeface="Lucida Sans Unicode" panose="020B0602030504020204" pitchFamily="34" charset="0"/>
            </a:endParaRPr>
          </a:p>
          <a:p>
            <a:r>
              <a:rPr lang="en-GB" sz="2000" b="1" dirty="0">
                <a:cs typeface="Lucida Sans Unicode" panose="020B0602030504020204" pitchFamily="34" charset="0"/>
              </a:rPr>
              <a:t>Improve access to prevention: </a:t>
            </a:r>
            <a:r>
              <a:rPr lang="en-GB" sz="2000" dirty="0">
                <a:cs typeface="Lucida Sans Unicode" panose="020B0602030504020204" pitchFamily="34" charset="0"/>
              </a:rPr>
              <a:t>Scale up HIV testing, PrEP and harm reduction interventions.</a:t>
            </a:r>
          </a:p>
          <a:p>
            <a:endParaRPr lang="en-GB" sz="2000" b="1" dirty="0">
              <a:cs typeface="Lucida Sans Unicode" panose="020B0602030504020204" pitchFamily="34" charset="0"/>
            </a:endParaRPr>
          </a:p>
          <a:p>
            <a:r>
              <a:rPr lang="en-GB" sz="2000" b="1" dirty="0">
                <a:cs typeface="Lucida Sans Unicode" panose="020B0602030504020204" pitchFamily="34" charset="0"/>
              </a:rPr>
              <a:t>Address structural determinants: </a:t>
            </a:r>
            <a:r>
              <a:rPr lang="en-GB" sz="2000" dirty="0">
                <a:cs typeface="Lucida Sans Unicode" panose="020B0602030504020204" pitchFamily="34" charset="0"/>
              </a:rPr>
              <a:t>Recognise overcrowding, poverty, racism and social exclusion as HIV issues, not only criminal justice issues</a:t>
            </a:r>
            <a:r>
              <a:rPr lang="en-GB" sz="2000" dirty="0">
                <a:latin typeface="+mj-lt"/>
                <a:cs typeface="Lucida Sans Unicode" panose="020B0602030504020204" pitchFamily="34" charset="0"/>
              </a:rPr>
              <a:t>.</a:t>
            </a:r>
          </a:p>
        </p:txBody>
      </p:sp>
    </p:spTree>
    <p:extLst>
      <p:ext uri="{BB962C8B-B14F-4D97-AF65-F5344CB8AC3E}">
        <p14:creationId xmlns:p14="http://schemas.microsoft.com/office/powerpoint/2010/main" val="3199781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010A4E-4F36-9D4C-97C5-9AF4FEF49D21}"/>
              </a:ext>
            </a:extLst>
          </p:cNvPr>
          <p:cNvSpPr>
            <a:spLocks noGrp="1"/>
          </p:cNvSpPr>
          <p:nvPr>
            <p:ph sz="quarter" idx="13"/>
          </p:nvPr>
        </p:nvSpPr>
        <p:spPr>
          <a:xfrm>
            <a:off x="4116388" y="1632634"/>
            <a:ext cx="7632700" cy="4568144"/>
          </a:xfrm>
        </p:spPr>
        <p:txBody>
          <a:bodyPr vert="horz" lIns="0" tIns="0" rIns="0" bIns="0" rtlCol="0" anchor="t">
            <a:normAutofit lnSpcReduction="10000"/>
          </a:bodyPr>
          <a:lstStyle/>
          <a:p>
            <a:pPr marL="285750" indent="-285750">
              <a:buFont typeface="Arial" panose="02070309020205020404" pitchFamily="49" charset="0"/>
              <a:buChar char="•"/>
            </a:pPr>
            <a:endParaRPr lang="en-GB" sz="1800" dirty="0">
              <a:ea typeface="+mn-lt"/>
              <a:cs typeface="+mn-lt"/>
            </a:endParaRPr>
          </a:p>
          <a:p>
            <a:pPr marL="285750" indent="-285750">
              <a:buFont typeface="Arial" panose="02070309020205020404" pitchFamily="49" charset="0"/>
              <a:buChar char="•"/>
            </a:pPr>
            <a:endParaRPr lang="en-GB" sz="1800" dirty="0">
              <a:ea typeface="+mn-lt"/>
              <a:cs typeface="+mn-lt"/>
            </a:endParaRPr>
          </a:p>
          <a:p>
            <a:pPr marL="285750" indent="-285750">
              <a:buFont typeface="Arial" panose="02070309020205020404" pitchFamily="49" charset="0"/>
              <a:buChar char="•"/>
            </a:pPr>
            <a:r>
              <a:rPr lang="en-GB" sz="2000" dirty="0">
                <a:ea typeface="+mn-lt"/>
                <a:cs typeface="+mn-lt"/>
              </a:rPr>
              <a:t>Peer support and continuity pathways can support person-centred care. </a:t>
            </a:r>
            <a:endParaRPr lang="en-GB" sz="2000" dirty="0">
              <a:ea typeface="Verdana"/>
            </a:endParaRPr>
          </a:p>
          <a:p>
            <a:pPr marL="285750" indent="-285750">
              <a:buFont typeface="Arial" panose="02070309020205020404" pitchFamily="49" charset="0"/>
              <a:buChar char="•"/>
            </a:pPr>
            <a:r>
              <a:rPr lang="en-GB" sz="2000" dirty="0">
                <a:latin typeface="Verdana"/>
                <a:ea typeface="Verdana"/>
                <a:cs typeface="Calibri"/>
              </a:rPr>
              <a:t>Stigma, overcrowding and fragmented transitions continue to undermine outcomes.</a:t>
            </a:r>
          </a:p>
          <a:p>
            <a:pPr marL="285750" indent="-285750">
              <a:buFont typeface="Arial" panose="02070309020205020404" pitchFamily="49" charset="0"/>
              <a:buChar char="•"/>
            </a:pPr>
            <a:r>
              <a:rPr lang="en-GB" sz="2000" dirty="0">
                <a:ea typeface="+mn-lt"/>
                <a:cs typeface="+mn-lt"/>
              </a:rPr>
              <a:t>People do not stop being patients when they become prisoners.</a:t>
            </a:r>
          </a:p>
          <a:p>
            <a:pPr marL="285750" indent="-285750">
              <a:buFont typeface="Arial" panose="02070309020205020404" pitchFamily="49" charset="0"/>
              <a:buChar char="•"/>
            </a:pPr>
            <a:r>
              <a:rPr lang="en-GB" sz="2000" dirty="0">
                <a:latin typeface="Verdana"/>
                <a:ea typeface="Verdana"/>
                <a:cs typeface="Calibri"/>
              </a:rPr>
              <a:t>Person-centred care must extend beyond community clinics and into every prison system. </a:t>
            </a:r>
          </a:p>
          <a:p>
            <a:pPr marL="285750" indent="-285750">
              <a:buFont typeface="Arial" panose="02070309020205020404" pitchFamily="49" charset="0"/>
              <a:buChar char="•"/>
            </a:pPr>
            <a:r>
              <a:rPr lang="en-GB" sz="2000" dirty="0">
                <a:latin typeface="Verdana"/>
                <a:ea typeface="Verdana"/>
                <a:cs typeface="Calibri"/>
              </a:rPr>
              <a:t>Communities are not hard to reach. They're easy to ignore.</a:t>
            </a:r>
          </a:p>
        </p:txBody>
      </p:sp>
      <p:sp>
        <p:nvSpPr>
          <p:cNvPr id="3" name="Title 2">
            <a:extLst>
              <a:ext uri="{FF2B5EF4-FFF2-40B4-BE49-F238E27FC236}">
                <a16:creationId xmlns:a16="http://schemas.microsoft.com/office/drawing/2014/main" id="{CE660349-8FF3-774D-99B5-E2BC07158C39}"/>
              </a:ext>
            </a:extLst>
          </p:cNvPr>
          <p:cNvSpPr>
            <a:spLocks noGrp="1"/>
          </p:cNvSpPr>
          <p:nvPr>
            <p:ph type="title"/>
          </p:nvPr>
        </p:nvSpPr>
        <p:spPr>
          <a:xfrm>
            <a:off x="442913" y="1043667"/>
            <a:ext cx="4065918" cy="672422"/>
          </a:xfrm>
        </p:spPr>
        <p:txBody>
          <a:bodyPr>
            <a:normAutofit/>
          </a:bodyPr>
          <a:lstStyle/>
          <a:p>
            <a:r>
              <a:rPr lang="en-GB" noProof="0" dirty="0">
                <a:cs typeface="Lucida Sans Unicode" panose="020B0602030504020204" pitchFamily="34" charset="0"/>
              </a:rPr>
              <a:t>Conclusion</a:t>
            </a:r>
          </a:p>
        </p:txBody>
      </p:sp>
      <p:sp>
        <p:nvSpPr>
          <p:cNvPr id="4" name="Rectangle 3">
            <a:extLst>
              <a:ext uri="{FF2B5EF4-FFF2-40B4-BE49-F238E27FC236}">
                <a16:creationId xmlns:a16="http://schemas.microsoft.com/office/drawing/2014/main" id="{63C3AA59-AF57-4542-96DD-81773C010CCB}"/>
              </a:ext>
            </a:extLst>
          </p:cNvPr>
          <p:cNvSpPr/>
          <p:nvPr/>
        </p:nvSpPr>
        <p:spPr>
          <a:xfrm>
            <a:off x="442914" y="2097088"/>
            <a:ext cx="3293064" cy="4103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r>
              <a:rPr lang="en-US" sz="2800" b="1" dirty="0">
                <a:cs typeface="Lucida Sans Unicode" panose="020B0602030504020204" pitchFamily="34" charset="0"/>
              </a:rPr>
              <a:t>Prisons represent both a challenge and an opportunity for the HIV response.</a:t>
            </a:r>
          </a:p>
        </p:txBody>
      </p:sp>
    </p:spTree>
    <p:extLst>
      <p:ext uri="{BB962C8B-B14F-4D97-AF65-F5344CB8AC3E}">
        <p14:creationId xmlns:p14="http://schemas.microsoft.com/office/powerpoint/2010/main" val="3468738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8F98D-7295-E343-8A23-37562C7E37F9}"/>
              </a:ext>
            </a:extLst>
          </p:cNvPr>
          <p:cNvSpPr>
            <a:spLocks noGrp="1"/>
          </p:cNvSpPr>
          <p:nvPr>
            <p:ph type="title"/>
          </p:nvPr>
        </p:nvSpPr>
        <p:spPr>
          <a:xfrm>
            <a:off x="4234870" y="1236616"/>
            <a:ext cx="7632700" cy="4983917"/>
          </a:xfrm>
        </p:spPr>
        <p:txBody>
          <a:bodyPr wrap="square">
            <a:normAutofit fontScale="90000"/>
          </a:bodyPr>
          <a:lstStyle/>
          <a:p>
            <a:r>
              <a:rPr lang="en-GB" sz="5300" b="1" dirty="0">
                <a:latin typeface="Verdana"/>
                <a:ea typeface="Verdana"/>
                <a:cs typeface="Kartika"/>
              </a:rPr>
              <a:t>My call to action is to </a:t>
            </a:r>
            <a:r>
              <a:rPr lang="en-GB" sz="5300" b="1" i="1" dirty="0">
                <a:latin typeface="Verdana"/>
                <a:ea typeface="Verdana"/>
                <a:cs typeface="Kartika"/>
              </a:rPr>
              <a:t>build relationships</a:t>
            </a:r>
            <a:br>
              <a:rPr lang="en-GB" sz="2400" dirty="0">
                <a:latin typeface="Verdana"/>
                <a:ea typeface="Verdana"/>
                <a:cs typeface="Kartika"/>
              </a:rPr>
            </a:br>
            <a:br>
              <a:rPr lang="en-GB" sz="2400" dirty="0">
                <a:latin typeface="Verdana"/>
                <a:ea typeface="Verdana"/>
                <a:cs typeface="Kartika"/>
              </a:rPr>
            </a:br>
            <a:r>
              <a:rPr lang="en-GB" sz="2400" dirty="0">
                <a:latin typeface="Verdana"/>
                <a:ea typeface="Verdana"/>
                <a:cs typeface="Kartika"/>
              </a:rPr>
              <a:t>We will not end HIV by building better programmes alone. </a:t>
            </a:r>
            <a:br>
              <a:rPr lang="en-GB" sz="2400" dirty="0">
                <a:latin typeface="Verdana"/>
                <a:ea typeface="Verdana"/>
                <a:cs typeface="Kartika"/>
              </a:rPr>
            </a:br>
            <a:br>
              <a:rPr lang="en-GB" sz="2400" dirty="0">
                <a:latin typeface="Verdana"/>
                <a:ea typeface="Verdana"/>
                <a:cs typeface="Kartika"/>
              </a:rPr>
            </a:br>
            <a:r>
              <a:rPr lang="en-GB" sz="2400" dirty="0">
                <a:latin typeface="Verdana"/>
                <a:ea typeface="Verdana"/>
                <a:cs typeface="Kartika"/>
              </a:rPr>
              <a:t>We will end HIV by building better relationships – with communities, with partners and with every person who entrusts us with their care.</a:t>
            </a:r>
            <a:br>
              <a:rPr lang="en-GB" sz="2400" dirty="0">
                <a:latin typeface="Verdana"/>
                <a:ea typeface="Verdana"/>
                <a:cs typeface="Kartika"/>
              </a:rPr>
            </a:br>
            <a:br>
              <a:rPr lang="en-GB" sz="2400" dirty="0">
                <a:latin typeface="Verdana"/>
                <a:ea typeface="Verdana"/>
                <a:cs typeface="Kartika"/>
              </a:rPr>
            </a:br>
            <a:r>
              <a:rPr lang="en-GB" sz="2400" dirty="0">
                <a:latin typeface="Verdana"/>
                <a:ea typeface="Verdana"/>
                <a:cs typeface="Kartika"/>
              </a:rPr>
              <a:t>Person–centred care is how we turn access into trust, treatment into partnership and progress into lasting impact.</a:t>
            </a:r>
            <a:br>
              <a:rPr lang="en-GB" sz="2400" dirty="0">
                <a:latin typeface="Verdana"/>
                <a:ea typeface="Verdana"/>
                <a:cs typeface="Kartika"/>
              </a:rPr>
            </a:br>
            <a:br>
              <a:rPr lang="en-GB" sz="2400" dirty="0">
                <a:latin typeface="Verdana"/>
                <a:ea typeface="Verdana"/>
                <a:cs typeface="Kartika"/>
              </a:rPr>
            </a:br>
            <a:r>
              <a:rPr lang="en-GB" sz="2400" dirty="0">
                <a:latin typeface="Verdana"/>
                <a:ea typeface="Verdana"/>
                <a:cs typeface="Kartika"/>
              </a:rPr>
              <a:t>Person-centred care is not the destination; it is the path to ending HIV.</a:t>
            </a:r>
            <a:br>
              <a:rPr lang="en-GB" sz="2400" dirty="0">
                <a:latin typeface="Verdana"/>
                <a:ea typeface="Verdana"/>
                <a:cs typeface="Kartika"/>
              </a:rPr>
            </a:br>
            <a:endParaRPr lang="en-GB" sz="2400" dirty="0">
              <a:latin typeface="Verdana"/>
              <a:ea typeface="Verdana"/>
              <a:cs typeface="Kartika"/>
            </a:endParaRPr>
          </a:p>
        </p:txBody>
      </p:sp>
    </p:spTree>
    <p:extLst>
      <p:ext uri="{BB962C8B-B14F-4D97-AF65-F5344CB8AC3E}">
        <p14:creationId xmlns:p14="http://schemas.microsoft.com/office/powerpoint/2010/main" val="1466621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217506-D6B2-B206-AABD-CC763C05A90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BE0C12-F3AE-9466-6A22-C5EB72BBABF9}"/>
              </a:ext>
            </a:extLst>
          </p:cNvPr>
          <p:cNvSpPr>
            <a:spLocks noGrp="1"/>
          </p:cNvSpPr>
          <p:nvPr>
            <p:ph type="title"/>
          </p:nvPr>
        </p:nvSpPr>
        <p:spPr>
          <a:xfrm>
            <a:off x="7750098" y="539789"/>
            <a:ext cx="3779052" cy="648909"/>
          </a:xfrm>
        </p:spPr>
        <p:txBody>
          <a:bodyPr>
            <a:normAutofit/>
          </a:bodyPr>
          <a:lstStyle/>
          <a:p>
            <a:r>
              <a:rPr lang="en-GB" noProof="0" dirty="0">
                <a:cs typeface="Lucida Sans Unicode" panose="020B0602030504020204" pitchFamily="34" charset="0"/>
              </a:rPr>
              <a:t>References</a:t>
            </a:r>
            <a:endParaRPr lang="en-GB" dirty="0">
              <a:cs typeface="Lucida Sans Unicode" panose="020B0602030504020204" pitchFamily="34" charset="0"/>
            </a:endParaRPr>
          </a:p>
        </p:txBody>
      </p:sp>
      <p:sp>
        <p:nvSpPr>
          <p:cNvPr id="2" name="TextBox 1">
            <a:extLst>
              <a:ext uri="{FF2B5EF4-FFF2-40B4-BE49-F238E27FC236}">
                <a16:creationId xmlns:a16="http://schemas.microsoft.com/office/drawing/2014/main" id="{C719DE42-FCC5-2730-865C-DB18364DC1C9}"/>
              </a:ext>
            </a:extLst>
          </p:cNvPr>
          <p:cNvSpPr txBox="1"/>
          <p:nvPr/>
        </p:nvSpPr>
        <p:spPr>
          <a:xfrm>
            <a:off x="715617" y="2111734"/>
            <a:ext cx="10505661" cy="4154984"/>
          </a:xfrm>
          <a:prstGeom prst="rect">
            <a:avLst/>
          </a:prstGeom>
          <a:noFill/>
        </p:spPr>
        <p:txBody>
          <a:bodyPr wrap="square" lIns="91440" tIns="45720" rIns="91440" bIns="45720" rtlCol="0" anchor="t">
            <a:spAutoFit/>
          </a:bodyPr>
          <a:lstStyle/>
          <a:p>
            <a:pPr marL="342900" indent="-342900">
              <a:buFont typeface="+mj-lt"/>
              <a:buAutoNum type="arabicPeriod"/>
            </a:pPr>
            <a:endParaRPr lang="en-GB" sz="1200" dirty="0"/>
          </a:p>
          <a:p>
            <a:pPr marL="342900" indent="-342900">
              <a:buFont typeface="+mj-lt"/>
              <a:buAutoNum type="arabicPeriod"/>
            </a:pPr>
            <a:r>
              <a:rPr lang="en-GB" sz="1200" dirty="0" err="1"/>
              <a:t>Golrokhi</a:t>
            </a:r>
            <a:r>
              <a:rPr lang="en-GB" sz="1200" dirty="0"/>
              <a:t> R, </a:t>
            </a:r>
            <a:r>
              <a:rPr lang="en-GB" sz="1200" dirty="0" err="1"/>
              <a:t>Farhoudi</a:t>
            </a:r>
            <a:r>
              <a:rPr lang="en-GB" sz="1200" dirty="0"/>
              <a:t> B, Taj L, </a:t>
            </a:r>
            <a:r>
              <a:rPr lang="en-GB" sz="1200" dirty="0" err="1"/>
              <a:t>Pahlaviani</a:t>
            </a:r>
            <a:r>
              <a:rPr lang="en-GB" sz="1200" dirty="0"/>
              <a:t> FG, Mazaheri-Tehrani E, </a:t>
            </a:r>
            <a:r>
              <a:rPr lang="en-GB" sz="1200" dirty="0" err="1"/>
              <a:t>Cossarizza</a:t>
            </a:r>
            <a:r>
              <a:rPr lang="en-GB" sz="1200" dirty="0"/>
              <a:t> A, </a:t>
            </a:r>
            <a:r>
              <a:rPr lang="en-GB" sz="1200" dirty="0" err="1"/>
              <a:t>SeyedAlinaghi</a:t>
            </a:r>
            <a:r>
              <a:rPr lang="en-GB" sz="1200" dirty="0"/>
              <a:t> S, </a:t>
            </a:r>
            <a:r>
              <a:rPr lang="en-GB" sz="1200" dirty="0" err="1"/>
              <a:t>Mohraz</a:t>
            </a:r>
            <a:r>
              <a:rPr lang="en-GB" sz="1200" dirty="0"/>
              <a:t> M, </a:t>
            </a:r>
            <a:r>
              <a:rPr lang="en-GB" sz="1200" dirty="0" err="1"/>
              <a:t>Voltarelli</a:t>
            </a:r>
            <a:r>
              <a:rPr lang="en-GB" sz="1200" dirty="0"/>
              <a:t> FA. </a:t>
            </a:r>
            <a:r>
              <a:rPr lang="en-GB" sz="1200" dirty="0">
                <a:hlinkClick r:id="rId3"/>
              </a:rPr>
              <a:t>HIV Prevalence and Correlations in Prisons in Different Regions of the World: A Review Article</a:t>
            </a:r>
            <a:r>
              <a:rPr lang="en-GB" sz="1200" dirty="0"/>
              <a:t>. Open AIDS J. 2018 Aug 31;12:81-92.</a:t>
            </a:r>
          </a:p>
          <a:p>
            <a:pPr marL="342900" indent="-342900">
              <a:buFont typeface="+mj-lt"/>
              <a:buAutoNum type="arabicPeriod"/>
            </a:pPr>
            <a:endParaRPr lang="en-GB" sz="1200" dirty="0"/>
          </a:p>
          <a:p>
            <a:pPr marL="342900" indent="-342900">
              <a:buFont typeface="+mj-lt"/>
              <a:buAutoNum type="arabicPeriod"/>
            </a:pPr>
            <a:r>
              <a:rPr lang="en-GB" sz="1200" dirty="0"/>
              <a:t>World Health Organization, </a:t>
            </a:r>
            <a:r>
              <a:rPr lang="en-US" sz="1200" dirty="0"/>
              <a:t>Department for HIV, Tuberculosis, Hepatitis and Sexually Transmitted Infections, Populations, </a:t>
            </a:r>
            <a:r>
              <a:rPr lang="en-GB" sz="1200" dirty="0">
                <a:hlinkClick r:id="rId4"/>
              </a:rPr>
              <a:t>People in prisons and other closed settings</a:t>
            </a:r>
            <a:r>
              <a:rPr lang="en-GB" sz="1200" dirty="0"/>
              <a:t> (accessed 20 July 2026)</a:t>
            </a:r>
          </a:p>
          <a:p>
            <a:pPr marL="342900" indent="-342900">
              <a:buFont typeface="+mj-lt"/>
              <a:buAutoNum type="arabicPeriod"/>
            </a:pPr>
            <a:endParaRPr lang="en-GB" sz="1200" dirty="0"/>
          </a:p>
          <a:p>
            <a:pPr marL="342900" indent="-342900">
              <a:buFont typeface="+mj-lt"/>
              <a:buAutoNum type="arabicPeriod"/>
            </a:pPr>
            <a:r>
              <a:rPr lang="en-GB" sz="1200" dirty="0">
                <a:hlinkClick r:id="rId5"/>
              </a:rPr>
              <a:t>World Prison Brief</a:t>
            </a:r>
            <a:r>
              <a:rPr lang="en-GB" sz="1200" dirty="0"/>
              <a:t> (accessed 20 July 2026)</a:t>
            </a:r>
          </a:p>
          <a:p>
            <a:pPr marL="342900" indent="-342900">
              <a:buFont typeface="+mj-lt"/>
              <a:buAutoNum type="arabicPeriod"/>
            </a:pPr>
            <a:endParaRPr lang="en-GB" sz="1200" dirty="0"/>
          </a:p>
          <a:p>
            <a:pPr marL="342900" indent="-342900">
              <a:buFont typeface="+mj-lt"/>
              <a:buAutoNum type="arabicPeriod"/>
            </a:pPr>
            <a:r>
              <a:rPr lang="en-GB" sz="1200" dirty="0"/>
              <a:t>UK Parliament, </a:t>
            </a:r>
            <a:r>
              <a:rPr lang="en-GB" sz="1200" dirty="0">
                <a:hlinkClick r:id="rId6"/>
              </a:rPr>
              <a:t>Questions and Answers – </a:t>
            </a:r>
            <a:r>
              <a:rPr lang="en-US" sz="1200" dirty="0">
                <a:hlinkClick r:id="rId6"/>
              </a:rPr>
              <a:t>HIV/AIDS: Prisoners</a:t>
            </a:r>
            <a:r>
              <a:rPr lang="en-US" sz="1200" dirty="0"/>
              <a:t>, Question for Department of Health and Social Care, UIN HL15148, tabled on 4 March 2026</a:t>
            </a:r>
            <a:endParaRPr lang="en-GB" sz="1200" dirty="0"/>
          </a:p>
          <a:p>
            <a:pPr marL="342900" indent="-342900">
              <a:buFont typeface="+mj-lt"/>
              <a:buAutoNum type="arabicPeriod"/>
            </a:pPr>
            <a:endParaRPr lang="en-GB" sz="1200" dirty="0"/>
          </a:p>
          <a:p>
            <a:pPr marL="342900" indent="-342900">
              <a:buFont typeface="+mj-lt"/>
              <a:buAutoNum type="arabicPeriod"/>
            </a:pPr>
            <a:r>
              <a:rPr lang="en-GB" sz="1200" dirty="0"/>
              <a:t>UK </a:t>
            </a:r>
            <a:r>
              <a:rPr lang="en-US" sz="1200" dirty="0"/>
              <a:t>Department of Health and Social Care and Ministry of Justice</a:t>
            </a:r>
            <a:r>
              <a:rPr lang="en-GB" sz="1200" dirty="0"/>
              <a:t>, </a:t>
            </a:r>
            <a:r>
              <a:rPr lang="en-GB" sz="1200" dirty="0">
                <a:hlinkClick r:id="rId7"/>
              </a:rPr>
              <a:t>Research and Analysis:</a:t>
            </a:r>
            <a:r>
              <a:rPr lang="en-US" sz="1200" dirty="0">
                <a:hlinkClick r:id="rId7"/>
              </a:rPr>
              <a:t> The health of people in prison, on probation and in the secure NHS estate in England</a:t>
            </a:r>
            <a:r>
              <a:rPr lang="en-US" sz="1200" dirty="0"/>
              <a:t>, Published: 6 Nov 2026, Updated: 20 March 2026</a:t>
            </a:r>
          </a:p>
          <a:p>
            <a:pPr marL="342900" indent="-342900">
              <a:buFont typeface="+mj-lt"/>
              <a:buAutoNum type="arabicPeriod"/>
            </a:pPr>
            <a:endParaRPr lang="en-GB" sz="1200" dirty="0"/>
          </a:p>
          <a:p>
            <a:pPr marL="342900" indent="-342900">
              <a:buFont typeface="+mj-lt"/>
              <a:buAutoNum type="arabicPeriod"/>
            </a:pPr>
            <a:r>
              <a:rPr lang="en-US" sz="1200" dirty="0"/>
              <a:t>European Centre for Disease Prevention and Control/WHO Regional Office for Europe. </a:t>
            </a:r>
            <a:r>
              <a:rPr lang="en-US" sz="1200" dirty="0">
                <a:hlinkClick r:id="rId8"/>
              </a:rPr>
              <a:t>Tuberculosis surveillance and monitoring in Europe 2026 </a:t>
            </a:r>
            <a:r>
              <a:rPr lang="en-US" sz="1200" dirty="0"/>
              <a:t>– 2024 data. Stockholm: ECDC/WHO Regional Office for Europe; 2026.</a:t>
            </a:r>
          </a:p>
          <a:p>
            <a:pPr marL="342900" indent="-342900">
              <a:buFont typeface="+mj-lt"/>
              <a:buAutoNum type="arabicPeriod"/>
            </a:pPr>
            <a:endParaRPr lang="en-US" sz="1200" dirty="0"/>
          </a:p>
          <a:p>
            <a:pPr marL="342900" indent="-342900">
              <a:buFont typeface="+mj-lt"/>
              <a:buAutoNum type="arabicPeriod"/>
            </a:pPr>
            <a:r>
              <a:rPr lang="en-US" sz="1200" dirty="0"/>
              <a:t>World Health Organization, Geneva. </a:t>
            </a:r>
            <a:r>
              <a:rPr lang="en-US" sz="1200" dirty="0">
                <a:hlinkClick r:id="rId9"/>
              </a:rPr>
              <a:t>Featured topic: Tuberculosis in prisons, Global tuberculosis report 2023</a:t>
            </a:r>
            <a:r>
              <a:rPr lang="en-US" sz="1200" dirty="0"/>
              <a:t>.</a:t>
            </a:r>
          </a:p>
          <a:p>
            <a:pPr marL="342900" indent="-342900">
              <a:buFont typeface="+mj-lt"/>
              <a:buAutoNum type="arabicPeriod"/>
            </a:pPr>
            <a:endParaRPr lang="en-US" sz="1200" dirty="0"/>
          </a:p>
          <a:p>
            <a:pPr marL="342900" indent="-342900">
              <a:buFont typeface="+mj-lt"/>
              <a:buAutoNum type="arabicPeriod"/>
            </a:pPr>
            <a:r>
              <a:rPr lang="en-US" sz="1200" dirty="0"/>
              <a:t>World Health Organization, Geneva. </a:t>
            </a:r>
            <a:r>
              <a:rPr lang="en-US" sz="1200" dirty="0">
                <a:hlinkClick r:id="rId10"/>
              </a:rPr>
              <a:t>Global tuberculosis report 2025</a:t>
            </a:r>
            <a:r>
              <a:rPr lang="en-US" sz="1200" dirty="0"/>
              <a:t>. </a:t>
            </a:r>
          </a:p>
          <a:p>
            <a:pPr marL="342900" indent="-342900">
              <a:buFont typeface="+mj-lt"/>
              <a:buAutoNum type="arabicPeriod"/>
            </a:pPr>
            <a:endParaRPr lang="en-GB" sz="1200" dirty="0"/>
          </a:p>
        </p:txBody>
      </p:sp>
    </p:spTree>
    <p:extLst>
      <p:ext uri="{BB962C8B-B14F-4D97-AF65-F5344CB8AC3E}">
        <p14:creationId xmlns:p14="http://schemas.microsoft.com/office/powerpoint/2010/main" val="414744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B93FD8-3DA0-5E57-B677-17C053B45FC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0E7BFD-D39A-7B42-4C30-1F8E6CE378E0}"/>
              </a:ext>
            </a:extLst>
          </p:cNvPr>
          <p:cNvSpPr txBox="1"/>
          <p:nvPr/>
        </p:nvSpPr>
        <p:spPr>
          <a:xfrm>
            <a:off x="715617" y="2355574"/>
            <a:ext cx="10505661" cy="379591"/>
          </a:xfrm>
          <a:prstGeom prst="rect">
            <a:avLst/>
          </a:prstGeom>
          <a:noFill/>
        </p:spPr>
        <p:txBody>
          <a:bodyPr wrap="square" rtlCol="0">
            <a:spAutoFit/>
          </a:bodyPr>
          <a:lstStyle/>
          <a:p>
            <a:endParaRPr lang="en-GB" sz="1400" baseline="30000" dirty="0"/>
          </a:p>
          <a:p>
            <a:endParaRPr lang="en-GB" sz="1400" baseline="30000" dirty="0"/>
          </a:p>
        </p:txBody>
      </p:sp>
      <p:sp>
        <p:nvSpPr>
          <p:cNvPr id="3" name="TextBox 2">
            <a:extLst>
              <a:ext uri="{FF2B5EF4-FFF2-40B4-BE49-F238E27FC236}">
                <a16:creationId xmlns:a16="http://schemas.microsoft.com/office/drawing/2014/main" id="{D39B28F8-58E1-58EF-1FE8-7CD87E1A5560}"/>
              </a:ext>
            </a:extLst>
          </p:cNvPr>
          <p:cNvSpPr txBox="1"/>
          <p:nvPr/>
        </p:nvSpPr>
        <p:spPr>
          <a:xfrm>
            <a:off x="7499940" y="3794799"/>
            <a:ext cx="4035287" cy="769441"/>
          </a:xfrm>
          <a:prstGeom prst="rect">
            <a:avLst/>
          </a:prstGeom>
          <a:noFill/>
        </p:spPr>
        <p:txBody>
          <a:bodyPr wrap="square" rtlCol="0">
            <a:spAutoFit/>
          </a:bodyPr>
          <a:lstStyle/>
          <a:p>
            <a:r>
              <a:rPr lang="en-GB" sz="4400" dirty="0">
                <a:latin typeface="+mj-lt"/>
                <a:cs typeface="Lucida Sans Unicode" panose="020B0602030504020204" pitchFamily="34" charset="0"/>
              </a:rPr>
              <a:t>Thank you</a:t>
            </a:r>
          </a:p>
        </p:txBody>
      </p:sp>
      <p:sp>
        <p:nvSpPr>
          <p:cNvPr id="5" name="TextBox 4">
            <a:extLst>
              <a:ext uri="{FF2B5EF4-FFF2-40B4-BE49-F238E27FC236}">
                <a16:creationId xmlns:a16="http://schemas.microsoft.com/office/drawing/2014/main" id="{1D0B4EC3-CB14-5340-066F-C2BC745CAD6B}"/>
              </a:ext>
            </a:extLst>
          </p:cNvPr>
          <p:cNvSpPr txBox="1"/>
          <p:nvPr/>
        </p:nvSpPr>
        <p:spPr>
          <a:xfrm>
            <a:off x="7589394" y="4701779"/>
            <a:ext cx="3856382" cy="923330"/>
          </a:xfrm>
          <a:prstGeom prst="rect">
            <a:avLst/>
          </a:prstGeom>
          <a:noFill/>
        </p:spPr>
        <p:txBody>
          <a:bodyPr wrap="square" lIns="91440" tIns="45720" rIns="91440" bIns="45720" rtlCol="0" anchor="t">
            <a:spAutoFit/>
          </a:bodyPr>
          <a:lstStyle/>
          <a:p>
            <a:r>
              <a:rPr lang="en-GB" dirty="0">
                <a:latin typeface="+mj-lt"/>
                <a:cs typeface="Lucida Sans Unicode" panose="020B0602030504020204" pitchFamily="34" charset="0"/>
              </a:rPr>
              <a:t>Mr. Pankaj Sethi</a:t>
            </a:r>
          </a:p>
          <a:p>
            <a:pPr algn="r"/>
            <a:r>
              <a:rPr lang="en-GB" dirty="0">
                <a:latin typeface="+mj-lt"/>
                <a:cs typeface="Lucida Sans Unicode" panose="020B0602030504020204" pitchFamily="34" charset="0"/>
                <a:hlinkClick r:id="rId3"/>
              </a:rPr>
              <a:t>Pank.sethi@positiveeast.org.uk</a:t>
            </a:r>
            <a:endParaRPr lang="en-GB" dirty="0">
              <a:latin typeface="+mj-lt"/>
              <a:ea typeface="Verdana"/>
              <a:cs typeface="Lucida Sans Unicode" panose="020B0602030504020204" pitchFamily="34" charset="0"/>
            </a:endParaRPr>
          </a:p>
          <a:p>
            <a:r>
              <a:rPr lang="en-GB" dirty="0">
                <a:latin typeface="+mj-lt"/>
                <a:cs typeface="Lucida Sans Unicode" panose="020B0602030504020204" pitchFamily="34" charset="0"/>
              </a:rPr>
              <a:t>+44 7432 577 606</a:t>
            </a:r>
          </a:p>
        </p:txBody>
      </p:sp>
    </p:spTree>
    <p:extLst>
      <p:ext uri="{BB962C8B-B14F-4D97-AF65-F5344CB8AC3E}">
        <p14:creationId xmlns:p14="http://schemas.microsoft.com/office/powerpoint/2010/main" val="4207211639"/>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236f8d0-c4c0-4f47-ae05-f87aea30adc7">
      <Terms xmlns="http://schemas.microsoft.com/office/infopath/2007/PartnerControls"/>
    </lcf76f155ced4ddcb4097134ff3c332f>
    <TaxCatchAll xmlns="73ce610f-b889-47d4-8ab5-c38f623799c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24B72D-BBC8-498B-AD80-D3998F42BC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36f8d0-c4c0-4f47-ae05-f87aea30adc7"/>
    <ds:schemaRef ds:uri="73ce610f-b889-47d4-8ab5-c38f623799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142261-26B8-4C03-8118-EB37AC3907F7}">
  <ds:schemaRefs>
    <ds:schemaRef ds:uri="http://purl.org/dc/dcmitype/"/>
    <ds:schemaRef ds:uri="http://purl.org/dc/elements/1.1/"/>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http://schemas.microsoft.com/office/2006/documentManagement/types"/>
    <ds:schemaRef ds:uri="http://purl.org/dc/terms/"/>
    <ds:schemaRef ds:uri="e236f8d0-c4c0-4f47-ae05-f87aea30adc7"/>
    <ds:schemaRef ds:uri="73ce610f-b889-47d4-8ab5-c38f623799c9"/>
  </ds:schemaRefs>
</ds:datastoreItem>
</file>

<file path=customXml/itemProps3.xml><?xml version="1.0" encoding="utf-8"?>
<ds:datastoreItem xmlns:ds="http://schemas.openxmlformats.org/officeDocument/2006/customXml" ds:itemID="{7C6EDFE1-7D15-49EE-A565-307B1CFAD8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AIDS-2026-Speaker-template_Verdana</Template>
  <TotalTime>6046</TotalTime>
  <Words>2368</Words>
  <Application>Microsoft Office PowerPoint</Application>
  <PresentationFormat>Widescreen</PresentationFormat>
  <Paragraphs>220</Paragraphs>
  <Slides>14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Courier New</vt:lpstr>
      <vt:lpstr>Verdana</vt:lpstr>
      <vt:lpstr>Calibri</vt:lpstr>
      <vt:lpstr>Arial</vt:lpstr>
      <vt:lpstr>Lucida Sans Unicode</vt:lpstr>
      <vt:lpstr>AIDS2026</vt:lpstr>
      <vt:lpstr>Systemic factors driving health-related quality of life for justice-involved communities </vt:lpstr>
      <vt:lpstr>  Diagnosed with HIV in 2011  Never missed a dose of medication  Given a custodial sentence in 2017  Arrived in prison with 6 months medication. Taken from me and then subsequently denied access to it for 6 weeks.  Asked every day at the medical hatch in front of other prisoners to confirm what my medication was taken for.  Everyday forced to share my status with others to access medication.</vt:lpstr>
      <vt:lpstr>Why healthcare in prisons matters for the HIV response</vt:lpstr>
      <vt:lpstr>What do we mean by person-centred care?</vt:lpstr>
      <vt:lpstr>The UK context</vt:lpstr>
      <vt:lpstr>Barriers to HIV care in the UK for prison populations</vt:lpstr>
      <vt:lpstr>HIV and tuberculosis are closely linked in prison settings</vt:lpstr>
      <vt:lpstr>The barriers to person-centred care overlap for HIV and TB</vt:lpstr>
      <vt:lpstr>Integrated care and universal health coverage facilitate better health outcomes</vt:lpstr>
      <vt:lpstr>Recommendations to strengthen person-centred HIV care in prisons</vt:lpstr>
      <vt:lpstr>Conclusion</vt:lpstr>
      <vt:lpstr>My call to action is to build relationships  We will not end HIV by building better programmes alone.   We will end HIV by building better relationships – with communities, with partners and with every person who entrusts us with their care.  Person–centred care is how we turn access into trust, treatment into partnership and progress into lasting impact.  Person-centred care is not the destination; it is the path to ending HIV. </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 Williams</dc:creator>
  <cp:lastModifiedBy>Emma Williams</cp:lastModifiedBy>
  <cp:revision>488</cp:revision>
  <dcterms:created xsi:type="dcterms:W3CDTF">2026-06-01T08:41:42Z</dcterms:created>
  <dcterms:modified xsi:type="dcterms:W3CDTF">2026-07-20T12:53:32Z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