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16.jpg" ContentType="image/jpeg"/>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4"/>
  </p:sldMasterIdLst>
  <p:notesMasterIdLst>
    <p:notesMasterId r:id="rId19"/>
  </p:notesMasterIdLst>
  <p:sldIdLst>
    <p:sldId id="273" r:id="rId5"/>
    <p:sldId id="269" r:id="rId6"/>
    <p:sldId id="280" r:id="rId7"/>
    <p:sldId id="258" r:id="rId8"/>
    <p:sldId id="286" r:id="rId9"/>
    <p:sldId id="257" r:id="rId10"/>
    <p:sldId id="281" r:id="rId11"/>
    <p:sldId id="262" r:id="rId12"/>
    <p:sldId id="259" r:id="rId13"/>
    <p:sldId id="287" r:id="rId14"/>
    <p:sldId id="277" r:id="rId15"/>
    <p:sldId id="276" r:id="rId16"/>
    <p:sldId id="261" r:id="rId17"/>
    <p:sldId id="278" r:id="rId18"/>
  </p:sldIdLst>
  <p:sldSz cx="12192000" cy="6858000"/>
  <p:notesSz cx="6858000" cy="9144000"/>
  <p:embeddedFontLst>
    <p:embeddedFont>
      <p:font typeface="Verdana" panose="020B0604030504040204" pitchFamily="34" charset="0"/>
      <p:regular r:id="rId20"/>
      <p:bold r:id="rId21"/>
      <p:italic r:id="rId22"/>
      <p:boldItalic r:id="rId2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FDAC48-69B7-59CA-0895-E5EBD7E0D7BE}" name="Lina Golob" initials="LG" userId="S::lina.golob@iasociety.org::18c054f1-9789-489e-8da1-71f1c382e037" providerId="AD"/>
  <p188:author id="{13F062A8-DC88-BE71-964C-3CFDAB0BF887}" name="Emma Williams" initials="EW" userId="S::emma.williams@iasociety.org::63db2afe-75be-4bc2-8293-016e533a2037" providerId="AD"/>
  <p188:author id="{075E0FCB-5527-0851-1A6B-9BC37D3A0C6C}" name="Guest User" initials="GU" userId="S::urn:spo:tenantanon#13f8fe7f-c680-4bee-a116-63591d6bee32::" providerId="AD"/>
  <p188:author id="{9E5F49F7-5CB3-C393-68F1-149C880E0AD4}" name="Loena Le Goff - Gestin" initials="LL" userId="S::loena.legoffgestin@iasociety.org::cca4da52-f347-4e57-9554-965a83c477e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906B7A-E4C8-4E08-A1BA-B329C39A5A88}" v="7" dt="2026-07-16T15:49:24.8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13" autoAdjust="0"/>
    <p:restoredTop sz="76513" autoAdjust="0"/>
  </p:normalViewPr>
  <p:slideViewPr>
    <p:cSldViewPr snapToGrid="0" snapToObjects="1">
      <p:cViewPr varScale="1">
        <p:scale>
          <a:sx n="81" d="100"/>
          <a:sy n="81" d="100"/>
        </p:scale>
        <p:origin x="468" y="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Williams" userId="63db2afe-75be-4bc2-8293-016e533a2037" providerId="ADAL" clId="{F4AB38EF-B4E2-43A8-BAD4-6C4C4B016A97}"/>
    <pc:docChg chg="custSel modSld">
      <pc:chgData name="Emma Williams" userId="63db2afe-75be-4bc2-8293-016e533a2037" providerId="ADAL" clId="{F4AB38EF-B4E2-43A8-BAD4-6C4C4B016A97}" dt="2026-07-16T15:52:27.316" v="87" actId="20577"/>
      <pc:docMkLst>
        <pc:docMk/>
      </pc:docMkLst>
      <pc:sldChg chg="modSp mod">
        <pc:chgData name="Emma Williams" userId="63db2afe-75be-4bc2-8293-016e533a2037" providerId="ADAL" clId="{F4AB38EF-B4E2-43A8-BAD4-6C4C4B016A97}" dt="2026-07-16T15:51:35.999" v="79" actId="20577"/>
        <pc:sldMkLst>
          <pc:docMk/>
          <pc:sldMk cId="2694814211" sldId="257"/>
        </pc:sldMkLst>
        <pc:spChg chg="mod">
          <ac:chgData name="Emma Williams" userId="63db2afe-75be-4bc2-8293-016e533a2037" providerId="ADAL" clId="{F4AB38EF-B4E2-43A8-BAD4-6C4C4B016A97}" dt="2026-07-16T15:51:35.999" v="79" actId="20577"/>
          <ac:spMkLst>
            <pc:docMk/>
            <pc:sldMk cId="2694814211" sldId="257"/>
            <ac:spMk id="9" creationId="{58455858-19B8-A68D-911E-5C50F8787206}"/>
          </ac:spMkLst>
        </pc:spChg>
      </pc:sldChg>
      <pc:sldChg chg="modSp mod">
        <pc:chgData name="Emma Williams" userId="63db2afe-75be-4bc2-8293-016e533a2037" providerId="ADAL" clId="{F4AB38EF-B4E2-43A8-BAD4-6C4C4B016A97}" dt="2026-07-16T15:52:27.316" v="87" actId="20577"/>
        <pc:sldMkLst>
          <pc:docMk/>
          <pc:sldMk cId="171815718" sldId="273"/>
        </pc:sldMkLst>
        <pc:spChg chg="mod">
          <ac:chgData name="Emma Williams" userId="63db2afe-75be-4bc2-8293-016e533a2037" providerId="ADAL" clId="{F4AB38EF-B4E2-43A8-BAD4-6C4C4B016A97}" dt="2026-07-16T15:52:27.316" v="87" actId="20577"/>
          <ac:spMkLst>
            <pc:docMk/>
            <pc:sldMk cId="171815718" sldId="273"/>
            <ac:spMk id="4" creationId="{5DFB077A-AFEC-0AEF-52E5-64986D86C677}"/>
          </ac:spMkLst>
        </pc:spChg>
      </pc:sldChg>
      <pc:sldChg chg="modSp mod">
        <pc:chgData name="Emma Williams" userId="63db2afe-75be-4bc2-8293-016e533a2037" providerId="ADAL" clId="{F4AB38EF-B4E2-43A8-BAD4-6C4C4B016A97}" dt="2026-07-16T15:49:25.379" v="8" actId="404"/>
        <pc:sldMkLst>
          <pc:docMk/>
          <pc:sldMk cId="3214965877" sldId="286"/>
        </pc:sldMkLst>
        <pc:graphicFrameChg chg="mod modGraphic">
          <ac:chgData name="Emma Williams" userId="63db2afe-75be-4bc2-8293-016e533a2037" providerId="ADAL" clId="{F4AB38EF-B4E2-43A8-BAD4-6C4C4B016A97}" dt="2026-07-16T15:49:25.379" v="8" actId="404"/>
          <ac:graphicFrameMkLst>
            <pc:docMk/>
            <pc:sldMk cId="3214965877" sldId="286"/>
            <ac:graphicFrameMk id="3" creationId="{798E3489-20FA-2BE4-21C6-731EBBCBAA62}"/>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s-AR"/>
              <a:t>HIV prevalence</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KE"/>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4402-44DF-AA8A-49FFBA560E4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1-4402-44DF-AA8A-49FFBA560E4B}"/>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2-4402-44DF-AA8A-49FFBA560E4B}"/>
              </c:ext>
            </c:extLst>
          </c:dPt>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K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Female sex workers</c:v>
                </c:pt>
                <c:pt idx="1">
                  <c:v>Trans people</c:v>
                </c:pt>
                <c:pt idx="2">
                  <c:v>Men who have sex with men</c:v>
                </c:pt>
                <c:pt idx="3">
                  <c:v>People who inject drugs</c:v>
                </c:pt>
              </c:strCache>
            </c:strRef>
          </c:cat>
          <c:val>
            <c:numRef>
              <c:f>Sheet1!$B$2:$B$5</c:f>
              <c:numCache>
                <c:formatCode>0.00%</c:formatCode>
                <c:ptCount val="4"/>
                <c:pt idx="0">
                  <c:v>0.26800000000000002</c:v>
                </c:pt>
                <c:pt idx="1">
                  <c:v>0.22500000000000001</c:v>
                </c:pt>
                <c:pt idx="2">
                  <c:v>0.19900000000000001</c:v>
                </c:pt>
                <c:pt idx="3">
                  <c:v>8.7999999999999995E-2</c:v>
                </c:pt>
              </c:numCache>
            </c:numRef>
          </c:val>
          <c:extLst>
            <c:ext xmlns:c16="http://schemas.microsoft.com/office/drawing/2014/chart" uri="{C3380CC4-5D6E-409C-BE32-E72D297353CC}">
              <c16:uniqueId val="{00000000-65F2-4C4F-9A96-0509EFA00044}"/>
            </c:ext>
          </c:extLst>
        </c:ser>
        <c:dLbls>
          <c:dLblPos val="outEnd"/>
          <c:showLegendKey val="0"/>
          <c:showVal val="1"/>
          <c:showCatName val="0"/>
          <c:showSerName val="0"/>
          <c:showPercent val="0"/>
          <c:showBubbleSize val="0"/>
        </c:dLbls>
        <c:gapWidth val="219"/>
        <c:overlap val="-27"/>
        <c:axId val="847413072"/>
        <c:axId val="848038416"/>
      </c:barChart>
      <c:catAx>
        <c:axId val="84741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KE"/>
          </a:p>
        </c:txPr>
        <c:crossAx val="848038416"/>
        <c:crosses val="autoZero"/>
        <c:auto val="1"/>
        <c:lblAlgn val="ctr"/>
        <c:lblOffset val="100"/>
        <c:noMultiLvlLbl val="0"/>
      </c:catAx>
      <c:valAx>
        <c:axId val="848038416"/>
        <c:scaling>
          <c:orientation val="minMax"/>
        </c:scaling>
        <c:delete val="1"/>
        <c:axPos val="l"/>
        <c:numFmt formatCode="0%" sourceLinked="0"/>
        <c:majorTickMark val="none"/>
        <c:minorTickMark val="none"/>
        <c:tickLblPos val="nextTo"/>
        <c:crossAx val="847413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K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s-AR"/>
              <a:t>Population size estimates</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KE"/>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0-4402-44DF-AA8A-49FFBA560E4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1-4402-44DF-AA8A-49FFBA560E4B}"/>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2-4402-44DF-AA8A-49FFBA560E4B}"/>
              </c:ext>
            </c:extLst>
          </c:dPt>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K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Female sex workers</c:v>
                </c:pt>
                <c:pt idx="1">
                  <c:v>Trans people</c:v>
                </c:pt>
                <c:pt idx="2">
                  <c:v>Men who have sex with men</c:v>
                </c:pt>
                <c:pt idx="3">
                  <c:v>People who inject drugs</c:v>
                </c:pt>
              </c:strCache>
            </c:strRef>
          </c:cat>
          <c:val>
            <c:numRef>
              <c:f>Sheet1!$B$2:$B$5</c:f>
              <c:numCache>
                <c:formatCode>0.00%</c:formatCode>
                <c:ptCount val="4"/>
                <c:pt idx="0">
                  <c:v>285505</c:v>
                </c:pt>
                <c:pt idx="1">
                  <c:v>7521</c:v>
                </c:pt>
                <c:pt idx="2">
                  <c:v>164722</c:v>
                </c:pt>
                <c:pt idx="3">
                  <c:v>30641</c:v>
                </c:pt>
              </c:numCache>
            </c:numRef>
          </c:val>
          <c:extLst>
            <c:ext xmlns:c16="http://schemas.microsoft.com/office/drawing/2014/chart" uri="{C3380CC4-5D6E-409C-BE32-E72D297353CC}">
              <c16:uniqueId val="{00000000-65F2-4C4F-9A96-0509EFA00044}"/>
            </c:ext>
          </c:extLst>
        </c:ser>
        <c:dLbls>
          <c:showLegendKey val="0"/>
          <c:showVal val="0"/>
          <c:showCatName val="0"/>
          <c:showSerName val="0"/>
          <c:showPercent val="0"/>
          <c:showBubbleSize val="0"/>
        </c:dLbls>
        <c:gapWidth val="219"/>
        <c:overlap val="-27"/>
        <c:axId val="847413072"/>
        <c:axId val="848038416"/>
      </c:barChart>
      <c:catAx>
        <c:axId val="84741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KE"/>
          </a:p>
        </c:txPr>
        <c:crossAx val="848038416"/>
        <c:crosses val="autoZero"/>
        <c:auto val="1"/>
        <c:lblAlgn val="ctr"/>
        <c:lblOffset val="100"/>
        <c:noMultiLvlLbl val="0"/>
      </c:catAx>
      <c:valAx>
        <c:axId val="848038416"/>
        <c:scaling>
          <c:orientation val="minMax"/>
        </c:scaling>
        <c:delete val="1"/>
        <c:axPos val="l"/>
        <c:numFmt formatCode="0%" sourceLinked="0"/>
        <c:majorTickMark val="none"/>
        <c:minorTickMark val="none"/>
        <c:tickLblPos val="nextTo"/>
        <c:crossAx val="847413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K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2E0B72-8FD4-4AE0-ABF0-11CB109AFBFE}" type="doc">
      <dgm:prSet loTypeId="urn:microsoft.com/office/officeart/2024/layout/HorizontalActionList" loCatId="list" qsTypeId="urn:microsoft.com/office/officeart/2005/8/quickstyle/simple1" qsCatId="simple" csTypeId="urn:microsoft.com/office/officeart/2005/8/colors/accent1_2" csCatId="accent1" phldr="1"/>
      <dgm:spPr/>
      <dgm:t>
        <a:bodyPr/>
        <a:lstStyle/>
        <a:p>
          <a:endParaRPr lang="en-CH"/>
        </a:p>
      </dgm:t>
    </dgm:pt>
    <dgm:pt modelId="{92AA4B7C-70F8-4086-B8A0-03DA2A55B905}">
      <dgm:prSet phldrT="[Text]" phldr="0" custT="1"/>
      <dgm:spPr>
        <a:solidFill>
          <a:schemeClr val="accent2"/>
        </a:solidFill>
        <a:ln>
          <a:solidFill>
            <a:schemeClr val="accent2"/>
          </a:solidFill>
        </a:ln>
      </dgm:spPr>
      <dgm:t>
        <a:bodyPr/>
        <a:lstStyle/>
        <a:p>
          <a:pPr>
            <a:spcAft>
              <a:spcPts val="1200"/>
            </a:spcAft>
          </a:pPr>
          <a:r>
            <a:rPr lang="en-US" sz="1400" b="1" dirty="0" err="1"/>
            <a:t>Behavioural</a:t>
          </a:r>
          <a:endParaRPr lang="en-CH" sz="1400" b="1" dirty="0"/>
        </a:p>
      </dgm:t>
    </dgm:pt>
    <dgm:pt modelId="{FF316D70-E823-4559-9A0E-952494C8871A}" type="parTrans" cxnId="{04EE15F2-C9F9-44E4-A09F-3BB13A2C434C}">
      <dgm:prSet/>
      <dgm:spPr/>
      <dgm:t>
        <a:bodyPr/>
        <a:lstStyle/>
        <a:p>
          <a:pPr>
            <a:spcAft>
              <a:spcPts val="1200"/>
            </a:spcAft>
          </a:pPr>
          <a:endParaRPr lang="en-CH" sz="1400"/>
        </a:p>
      </dgm:t>
    </dgm:pt>
    <dgm:pt modelId="{91D80236-18B8-446F-88EF-0F2EC4630C3A}" type="sibTrans" cxnId="{04EE15F2-C9F9-44E4-A09F-3BB13A2C434C}">
      <dgm:prSet/>
      <dgm:spPr/>
      <dgm:t>
        <a:bodyPr/>
        <a:lstStyle/>
        <a:p>
          <a:pPr>
            <a:spcAft>
              <a:spcPts val="1200"/>
            </a:spcAft>
          </a:pPr>
          <a:endParaRPr lang="en-CH" sz="1400"/>
        </a:p>
      </dgm:t>
    </dgm:pt>
    <dgm:pt modelId="{8C98E0AE-210B-4AFA-A0C2-3523EBF26A18}">
      <dgm:prSet phldrT="[Text]" custT="1"/>
      <dgm:spPr/>
      <dgm:t>
        <a:bodyPr/>
        <a:lstStyle/>
        <a:p>
          <a:pPr>
            <a:spcAft>
              <a:spcPts val="1200"/>
            </a:spcAft>
            <a:buFont typeface="Arial" panose="020B0604020202020204" pitchFamily="34" charset="0"/>
            <a:buChar char="•"/>
          </a:pPr>
          <a:r>
            <a:rPr lang="es-AR" sz="1200" b="1" dirty="0"/>
            <a:t>Risk </a:t>
          </a:r>
          <a:r>
            <a:rPr lang="es-AR" sz="1200" b="1" dirty="0" err="1"/>
            <a:t>assessment</a:t>
          </a:r>
          <a:r>
            <a:rPr lang="es-AR" sz="1200" b="1" dirty="0"/>
            <a:t>, </a:t>
          </a:r>
          <a:r>
            <a:rPr lang="es-AR" sz="1200" b="1" dirty="0" err="1"/>
            <a:t>risk</a:t>
          </a:r>
          <a:r>
            <a:rPr lang="es-AR" sz="1200" b="1" dirty="0"/>
            <a:t> </a:t>
          </a:r>
          <a:r>
            <a:rPr lang="es-AR" sz="1200" b="1" dirty="0" err="1"/>
            <a:t>reduction</a:t>
          </a:r>
          <a:r>
            <a:rPr lang="es-AR" sz="1200" b="1" dirty="0"/>
            <a:t> </a:t>
          </a:r>
          <a:r>
            <a:rPr lang="es-AR" sz="1200" b="1" dirty="0" err="1"/>
            <a:t>counselling</a:t>
          </a:r>
          <a:r>
            <a:rPr lang="es-AR" sz="1200" b="1" dirty="0"/>
            <a:t> and </a:t>
          </a:r>
          <a:r>
            <a:rPr lang="es-AR" sz="1200" b="1" dirty="0" err="1"/>
            <a:t>plans</a:t>
          </a:r>
          <a:endParaRPr lang="en-CH" sz="1200" b="1" dirty="0"/>
        </a:p>
      </dgm:t>
    </dgm:pt>
    <dgm:pt modelId="{B56FFF1B-7B3D-4888-A161-2ACC35665B09}" type="parTrans" cxnId="{7FC28CCA-ECBE-44FC-AC5B-743D0453292E}">
      <dgm:prSet/>
      <dgm:spPr/>
      <dgm:t>
        <a:bodyPr/>
        <a:lstStyle/>
        <a:p>
          <a:pPr>
            <a:spcAft>
              <a:spcPts val="1200"/>
            </a:spcAft>
          </a:pPr>
          <a:endParaRPr lang="en-CH" sz="1400"/>
        </a:p>
      </dgm:t>
    </dgm:pt>
    <dgm:pt modelId="{AF95D36D-32F6-454E-8AD8-7C82B7C93277}" type="sibTrans" cxnId="{7FC28CCA-ECBE-44FC-AC5B-743D0453292E}">
      <dgm:prSet/>
      <dgm:spPr/>
      <dgm:t>
        <a:bodyPr/>
        <a:lstStyle/>
        <a:p>
          <a:pPr>
            <a:spcAft>
              <a:spcPts val="1200"/>
            </a:spcAft>
          </a:pPr>
          <a:endParaRPr lang="en-CH" sz="1400"/>
        </a:p>
      </dgm:t>
    </dgm:pt>
    <dgm:pt modelId="{9315B1BD-A7E9-44F8-8243-1363FC3E0E47}">
      <dgm:prSet phldrT="[Text]" phldr="0" custT="1"/>
      <dgm:spPr>
        <a:solidFill>
          <a:schemeClr val="accent4"/>
        </a:solidFill>
        <a:ln>
          <a:solidFill>
            <a:schemeClr val="accent4"/>
          </a:solidFill>
        </a:ln>
      </dgm:spPr>
      <dgm:t>
        <a:bodyPr/>
        <a:lstStyle/>
        <a:p>
          <a:pPr>
            <a:spcAft>
              <a:spcPts val="1200"/>
            </a:spcAft>
          </a:pPr>
          <a:r>
            <a:rPr lang="en-US" sz="1400" b="1" dirty="0"/>
            <a:t>Biomedical </a:t>
          </a:r>
          <a:endParaRPr lang="en-CH" sz="1400" b="1" dirty="0"/>
        </a:p>
      </dgm:t>
    </dgm:pt>
    <dgm:pt modelId="{B02CB788-D10A-4C5B-8B94-09A882066907}" type="parTrans" cxnId="{AA07A7A9-EF59-443C-B786-E018C7E70B01}">
      <dgm:prSet/>
      <dgm:spPr/>
      <dgm:t>
        <a:bodyPr/>
        <a:lstStyle/>
        <a:p>
          <a:pPr>
            <a:spcAft>
              <a:spcPts val="1200"/>
            </a:spcAft>
          </a:pPr>
          <a:endParaRPr lang="en-CH" sz="1400"/>
        </a:p>
      </dgm:t>
    </dgm:pt>
    <dgm:pt modelId="{57871104-A3C3-4E02-AF3A-2157FF1B30F7}" type="sibTrans" cxnId="{AA07A7A9-EF59-443C-B786-E018C7E70B01}">
      <dgm:prSet/>
      <dgm:spPr/>
      <dgm:t>
        <a:bodyPr/>
        <a:lstStyle/>
        <a:p>
          <a:pPr>
            <a:spcAft>
              <a:spcPts val="1200"/>
            </a:spcAft>
          </a:pPr>
          <a:endParaRPr lang="en-CH" sz="1400"/>
        </a:p>
      </dgm:t>
    </dgm:pt>
    <dgm:pt modelId="{51957195-2534-4B90-AECC-A3DF04183FD7}">
      <dgm:prSet phldrT="[Text]" custT="1"/>
      <dgm:spPr/>
      <dgm:t>
        <a:bodyPr/>
        <a:lstStyle/>
        <a:p>
          <a:pPr>
            <a:spcAft>
              <a:spcPts val="1200"/>
            </a:spcAft>
          </a:pPr>
          <a:r>
            <a:rPr lang="es-AR" sz="1200" b="1" dirty="0"/>
            <a:t>HIV </a:t>
          </a:r>
          <a:r>
            <a:rPr lang="es-AR" sz="1200" b="1" dirty="0" err="1"/>
            <a:t>testing</a:t>
          </a:r>
          <a:r>
            <a:rPr lang="es-AR" sz="1200" b="1" dirty="0"/>
            <a:t> </a:t>
          </a:r>
          <a:r>
            <a:rPr lang="es-AR" sz="1200" b="1" dirty="0" err="1"/>
            <a:t>services</a:t>
          </a:r>
          <a:endParaRPr lang="en-CH" sz="1200" b="1" dirty="0"/>
        </a:p>
      </dgm:t>
    </dgm:pt>
    <dgm:pt modelId="{015A636A-676D-4C75-9A41-6C334CC282FC}" type="parTrans" cxnId="{AA22882A-322E-4C06-89F2-1D65AF1E84D7}">
      <dgm:prSet/>
      <dgm:spPr/>
      <dgm:t>
        <a:bodyPr/>
        <a:lstStyle/>
        <a:p>
          <a:pPr>
            <a:spcAft>
              <a:spcPts val="1200"/>
            </a:spcAft>
          </a:pPr>
          <a:endParaRPr lang="en-CH" sz="1400"/>
        </a:p>
      </dgm:t>
    </dgm:pt>
    <dgm:pt modelId="{05F976A4-654E-4C67-A8E9-5323E11A4AB3}" type="sibTrans" cxnId="{AA22882A-322E-4C06-89F2-1D65AF1E84D7}">
      <dgm:prSet/>
      <dgm:spPr/>
      <dgm:t>
        <a:bodyPr/>
        <a:lstStyle/>
        <a:p>
          <a:pPr>
            <a:spcAft>
              <a:spcPts val="1200"/>
            </a:spcAft>
          </a:pPr>
          <a:endParaRPr lang="en-CH" sz="1400"/>
        </a:p>
      </dgm:t>
    </dgm:pt>
    <dgm:pt modelId="{2B3DE011-45BB-4064-AD35-0BBBF9422B3C}">
      <dgm:prSet phldrT="[Text]" phldr="0" custT="1"/>
      <dgm:spPr/>
      <dgm:t>
        <a:bodyPr/>
        <a:lstStyle/>
        <a:p>
          <a:pPr>
            <a:spcAft>
              <a:spcPts val="1200"/>
            </a:spcAft>
          </a:pPr>
          <a:r>
            <a:rPr lang="en-US" sz="1400" b="1" dirty="0"/>
            <a:t>Structural</a:t>
          </a:r>
          <a:endParaRPr lang="en-CH" sz="1400" b="1" dirty="0"/>
        </a:p>
      </dgm:t>
    </dgm:pt>
    <dgm:pt modelId="{19CDEA98-0DD5-46A8-9B69-BDEC04CF2AE5}" type="parTrans" cxnId="{7E28567B-BC8F-4303-8D59-155776B76791}">
      <dgm:prSet/>
      <dgm:spPr/>
      <dgm:t>
        <a:bodyPr/>
        <a:lstStyle/>
        <a:p>
          <a:pPr>
            <a:spcAft>
              <a:spcPts val="1200"/>
            </a:spcAft>
          </a:pPr>
          <a:endParaRPr lang="en-CH" sz="1400"/>
        </a:p>
      </dgm:t>
    </dgm:pt>
    <dgm:pt modelId="{8ED5FF48-888A-4157-9458-3F78A351A523}" type="sibTrans" cxnId="{7E28567B-BC8F-4303-8D59-155776B76791}">
      <dgm:prSet/>
      <dgm:spPr/>
      <dgm:t>
        <a:bodyPr/>
        <a:lstStyle/>
        <a:p>
          <a:pPr>
            <a:spcAft>
              <a:spcPts val="1200"/>
            </a:spcAft>
          </a:pPr>
          <a:endParaRPr lang="en-CH" sz="1400"/>
        </a:p>
      </dgm:t>
    </dgm:pt>
    <dgm:pt modelId="{AC964087-31B7-4099-9F12-0252C961A18E}">
      <dgm:prSet phldrT="[Text]" custT="1"/>
      <dgm:spPr/>
      <dgm:t>
        <a:bodyPr/>
        <a:lstStyle/>
        <a:p>
          <a:pPr>
            <a:spcAft>
              <a:spcPts val="1200"/>
            </a:spcAft>
          </a:pPr>
          <a:r>
            <a:rPr lang="en-US" sz="1100" b="1" dirty="0"/>
            <a:t>Policy environment: </a:t>
          </a:r>
          <a:r>
            <a:rPr lang="en-US" sz="1100" b="0" dirty="0"/>
            <a:t>Healthcare worker sensitization and advocacy for stigma-free, person-centred services
</a:t>
          </a:r>
          <a:r>
            <a:rPr lang="en-US" sz="1100" b="1" dirty="0"/>
            <a:t>Gender-based violence: </a:t>
          </a:r>
          <a:r>
            <a:rPr lang="en-US" sz="1100" b="0" dirty="0"/>
            <a:t>Prevention education, screening, survivor support, and referrals for medical, legal and psychosocial services
</a:t>
          </a:r>
          <a:r>
            <a:rPr lang="en-US" sz="1100" b="1" dirty="0"/>
            <a:t>Stigma and discrimination: </a:t>
          </a:r>
          <a:r>
            <a:rPr lang="en-US" sz="1100" b="0" dirty="0"/>
            <a:t>Rights awareness, stigma reduction activities, and response to human rights violations
</a:t>
          </a:r>
          <a:r>
            <a:rPr lang="en-US" sz="1100" b="1" dirty="0"/>
            <a:t>Alcohol and drug use: </a:t>
          </a:r>
          <a:r>
            <a:rPr lang="en-US" sz="1100" b="0" dirty="0"/>
            <a:t>Risk-reduction education, counselling and referrals for treatment and support service
</a:t>
          </a:r>
          <a:r>
            <a:rPr lang="en-US" sz="1100" b="1" dirty="0"/>
            <a:t>Support groups: </a:t>
          </a:r>
          <a:r>
            <a:rPr lang="en-US" sz="1100" b="0" dirty="0"/>
            <a:t>Peer-led psychosocial, adherence and empowerment support groups</a:t>
          </a:r>
          <a:endParaRPr lang="en-CH" sz="1100" b="0" dirty="0"/>
        </a:p>
      </dgm:t>
    </dgm:pt>
    <dgm:pt modelId="{C788F0E9-7924-4428-9AD4-7A28B24ED0F7}" type="parTrans" cxnId="{91FEDBAA-8CC8-4020-A296-771FB4C0D7D6}">
      <dgm:prSet/>
      <dgm:spPr/>
      <dgm:t>
        <a:bodyPr/>
        <a:lstStyle/>
        <a:p>
          <a:pPr>
            <a:spcAft>
              <a:spcPts val="1200"/>
            </a:spcAft>
          </a:pPr>
          <a:endParaRPr lang="en-CH" sz="1400"/>
        </a:p>
      </dgm:t>
    </dgm:pt>
    <dgm:pt modelId="{F5990208-8C29-4861-9057-628C44BAAD43}" type="sibTrans" cxnId="{91FEDBAA-8CC8-4020-A296-771FB4C0D7D6}">
      <dgm:prSet/>
      <dgm:spPr/>
      <dgm:t>
        <a:bodyPr/>
        <a:lstStyle/>
        <a:p>
          <a:pPr>
            <a:spcAft>
              <a:spcPts val="1200"/>
            </a:spcAft>
          </a:pPr>
          <a:endParaRPr lang="en-CH" sz="1400"/>
        </a:p>
      </dgm:t>
    </dgm:pt>
    <dgm:pt modelId="{9E1978A5-1D01-429C-8766-CA3C2FB2FDB1}">
      <dgm:prSet custT="1"/>
      <dgm:spPr/>
      <dgm:t>
        <a:bodyPr/>
        <a:lstStyle/>
        <a:p>
          <a:pPr>
            <a:spcAft>
              <a:spcPts val="1200"/>
            </a:spcAft>
            <a:buFont typeface="Arial" panose="020B0604020202020204" pitchFamily="34" charset="0"/>
            <a:buChar char="•"/>
          </a:pPr>
          <a:r>
            <a:rPr lang="en-US" sz="1200" b="1" dirty="0"/>
            <a:t>Health education package - Peer education</a:t>
          </a:r>
          <a:endParaRPr lang="en-CH" sz="1200" b="1" dirty="0"/>
        </a:p>
      </dgm:t>
    </dgm:pt>
    <dgm:pt modelId="{D8153CE3-D98D-4C18-8CAE-E2F3198DB876}" type="parTrans" cxnId="{64BF7470-C7E5-4E06-ABAE-88E20D0B96EF}">
      <dgm:prSet/>
      <dgm:spPr/>
      <dgm:t>
        <a:bodyPr/>
        <a:lstStyle/>
        <a:p>
          <a:pPr>
            <a:spcAft>
              <a:spcPts val="1200"/>
            </a:spcAft>
          </a:pPr>
          <a:endParaRPr lang="en-CH" sz="1600"/>
        </a:p>
      </dgm:t>
    </dgm:pt>
    <dgm:pt modelId="{6E971505-6DFF-45CB-B9F1-265E36C3007B}" type="sibTrans" cxnId="{64BF7470-C7E5-4E06-ABAE-88E20D0B96EF}">
      <dgm:prSet/>
      <dgm:spPr/>
      <dgm:t>
        <a:bodyPr/>
        <a:lstStyle/>
        <a:p>
          <a:pPr>
            <a:spcAft>
              <a:spcPts val="1200"/>
            </a:spcAft>
          </a:pPr>
          <a:endParaRPr lang="en-CH" sz="1600"/>
        </a:p>
      </dgm:t>
    </dgm:pt>
    <dgm:pt modelId="{BB38299C-C4CC-4CEC-93A0-D4502F827097}">
      <dgm:prSet custT="1"/>
      <dgm:spPr/>
      <dgm:t>
        <a:bodyPr/>
        <a:lstStyle/>
        <a:p>
          <a:pPr>
            <a:spcAft>
              <a:spcPts val="1200"/>
            </a:spcAft>
            <a:buFont typeface="Arial" panose="020B0604020202020204" pitchFamily="34" charset="0"/>
            <a:buChar char="•"/>
          </a:pPr>
          <a:r>
            <a:rPr lang="es-AR" sz="1200" b="1" dirty="0" err="1"/>
            <a:t>Condom</a:t>
          </a:r>
          <a:r>
            <a:rPr lang="es-AR" sz="1200" b="1" dirty="0"/>
            <a:t> </a:t>
          </a:r>
          <a:r>
            <a:rPr lang="es-AR" sz="1200" b="1" dirty="0" err="1"/>
            <a:t>education</a:t>
          </a:r>
          <a:r>
            <a:rPr lang="es-AR" sz="1200" b="1" dirty="0"/>
            <a:t> and </a:t>
          </a:r>
          <a:r>
            <a:rPr lang="es-AR" sz="1200" b="1" dirty="0" err="1"/>
            <a:t>demonstration</a:t>
          </a:r>
          <a:endParaRPr lang="en-CH" sz="1200" b="1" dirty="0"/>
        </a:p>
      </dgm:t>
    </dgm:pt>
    <dgm:pt modelId="{D5C42E58-E3EC-4FCE-BAB3-F73EF236B8BE}" type="parTrans" cxnId="{45594E75-5023-400C-A1CA-04A6662BF23C}">
      <dgm:prSet/>
      <dgm:spPr/>
      <dgm:t>
        <a:bodyPr/>
        <a:lstStyle/>
        <a:p>
          <a:pPr>
            <a:spcAft>
              <a:spcPts val="1200"/>
            </a:spcAft>
          </a:pPr>
          <a:endParaRPr lang="en-CH" sz="1600"/>
        </a:p>
      </dgm:t>
    </dgm:pt>
    <dgm:pt modelId="{03085D6E-800F-402F-9660-FE105ADAE74A}" type="sibTrans" cxnId="{45594E75-5023-400C-A1CA-04A6662BF23C}">
      <dgm:prSet/>
      <dgm:spPr/>
      <dgm:t>
        <a:bodyPr/>
        <a:lstStyle/>
        <a:p>
          <a:pPr>
            <a:spcAft>
              <a:spcPts val="1200"/>
            </a:spcAft>
          </a:pPr>
          <a:endParaRPr lang="en-CH" sz="1600"/>
        </a:p>
      </dgm:t>
    </dgm:pt>
    <dgm:pt modelId="{CC7AECD3-2EDF-444C-A1FA-FE0C9C112DBF}">
      <dgm:prSet custT="1"/>
      <dgm:spPr/>
      <dgm:t>
        <a:bodyPr/>
        <a:lstStyle/>
        <a:p>
          <a:pPr>
            <a:spcAft>
              <a:spcPts val="1200"/>
            </a:spcAft>
            <a:buFont typeface="Arial" panose="020B0604020202020204" pitchFamily="34" charset="0"/>
            <a:buChar char="•"/>
          </a:pPr>
          <a:r>
            <a:rPr lang="es-AR" sz="1200" b="1" dirty="0" err="1"/>
            <a:t>Outreach</a:t>
          </a:r>
          <a:r>
            <a:rPr lang="es-AR" sz="1200" b="1" dirty="0"/>
            <a:t> programmes</a:t>
          </a:r>
          <a:endParaRPr lang="en-CH" sz="1200" b="1" dirty="0"/>
        </a:p>
      </dgm:t>
    </dgm:pt>
    <dgm:pt modelId="{3077EA00-4B2B-42F4-87E0-4CA29EB79D3F}" type="parTrans" cxnId="{0A6BF88F-1C15-45C3-811D-255BDA0DFADE}">
      <dgm:prSet/>
      <dgm:spPr/>
      <dgm:t>
        <a:bodyPr/>
        <a:lstStyle/>
        <a:p>
          <a:pPr>
            <a:spcAft>
              <a:spcPts val="1200"/>
            </a:spcAft>
          </a:pPr>
          <a:endParaRPr lang="en-CH" sz="1600"/>
        </a:p>
      </dgm:t>
    </dgm:pt>
    <dgm:pt modelId="{B15E1358-592D-4F5B-AF7F-D1E6A8E7FF49}" type="sibTrans" cxnId="{0A6BF88F-1C15-45C3-811D-255BDA0DFADE}">
      <dgm:prSet/>
      <dgm:spPr/>
      <dgm:t>
        <a:bodyPr/>
        <a:lstStyle/>
        <a:p>
          <a:pPr>
            <a:spcAft>
              <a:spcPts val="1200"/>
            </a:spcAft>
          </a:pPr>
          <a:endParaRPr lang="en-CH" sz="1600"/>
        </a:p>
      </dgm:t>
    </dgm:pt>
    <dgm:pt modelId="{C06916E5-5BC3-4859-A027-E600F07A53ED}">
      <dgm:prSet custT="1"/>
      <dgm:spPr/>
      <dgm:t>
        <a:bodyPr/>
        <a:lstStyle/>
        <a:p>
          <a:pPr>
            <a:spcAft>
              <a:spcPts val="1200"/>
            </a:spcAft>
            <a:buFont typeface="Arial" panose="020B0604020202020204" pitchFamily="34" charset="0"/>
            <a:buChar char="•"/>
          </a:pPr>
          <a:r>
            <a:rPr lang="en-US" sz="1200" b="1" dirty="0"/>
            <a:t>Demand creation / social mobilization</a:t>
          </a:r>
        </a:p>
        <a:p>
          <a:pPr>
            <a:spcAft>
              <a:spcPts val="1200"/>
            </a:spcAft>
            <a:buFont typeface="Arial" panose="020B0604020202020204" pitchFamily="34" charset="0"/>
            <a:buChar char="•"/>
          </a:pPr>
          <a:r>
            <a:rPr lang="es-AR" sz="1200" b="1" dirty="0" err="1"/>
            <a:t>Adherence</a:t>
          </a:r>
          <a:r>
            <a:rPr lang="es-AR" sz="1200" b="1" dirty="0"/>
            <a:t> </a:t>
          </a:r>
          <a:r>
            <a:rPr lang="es-AR" sz="1200" b="1" dirty="0" err="1"/>
            <a:t>counselling</a:t>
          </a:r>
          <a:endParaRPr lang="en-CH" sz="1200" b="1" dirty="0"/>
        </a:p>
      </dgm:t>
    </dgm:pt>
    <dgm:pt modelId="{0BB345B9-A7B5-45F4-8F9D-F22CEF05EBDA}" type="parTrans" cxnId="{53185BF0-0F8D-401C-AD29-8A3F74EAFE75}">
      <dgm:prSet/>
      <dgm:spPr/>
      <dgm:t>
        <a:bodyPr/>
        <a:lstStyle/>
        <a:p>
          <a:pPr>
            <a:spcAft>
              <a:spcPts val="1200"/>
            </a:spcAft>
          </a:pPr>
          <a:endParaRPr lang="en-CH" sz="1600"/>
        </a:p>
      </dgm:t>
    </dgm:pt>
    <dgm:pt modelId="{FABAA434-1704-41BB-BB94-742CB3013922}" type="sibTrans" cxnId="{53185BF0-0F8D-401C-AD29-8A3F74EAFE75}">
      <dgm:prSet/>
      <dgm:spPr/>
      <dgm:t>
        <a:bodyPr/>
        <a:lstStyle/>
        <a:p>
          <a:pPr>
            <a:spcAft>
              <a:spcPts val="1200"/>
            </a:spcAft>
          </a:pPr>
          <a:endParaRPr lang="en-CH" sz="1600"/>
        </a:p>
      </dgm:t>
    </dgm:pt>
    <dgm:pt modelId="{D8E5B270-9987-45BE-9FAE-11C1016C1D28}">
      <dgm:prSet custT="1"/>
      <dgm:spPr/>
      <dgm:t>
        <a:bodyPr/>
        <a:lstStyle/>
        <a:p>
          <a:pPr>
            <a:spcAft>
              <a:spcPts val="1200"/>
            </a:spcAft>
          </a:pPr>
          <a:r>
            <a:rPr lang="es-AR" sz="1200" b="1" dirty="0"/>
            <a:t>Male and </a:t>
          </a:r>
          <a:r>
            <a:rPr lang="es-AR" sz="1200" b="1" dirty="0" err="1"/>
            <a:t>female</a:t>
          </a:r>
          <a:r>
            <a:rPr lang="es-AR" sz="1200" b="1" dirty="0"/>
            <a:t> </a:t>
          </a:r>
          <a:r>
            <a:rPr lang="es-AR" sz="1200" b="1" dirty="0" err="1"/>
            <a:t>condom</a:t>
          </a:r>
          <a:r>
            <a:rPr lang="es-AR" sz="1200" b="1" dirty="0"/>
            <a:t> </a:t>
          </a:r>
          <a:r>
            <a:rPr lang="es-AR" sz="1200" b="1" dirty="0" err="1"/>
            <a:t>distribution</a:t>
          </a:r>
          <a:endParaRPr lang="en-CH" sz="1200" b="1" dirty="0"/>
        </a:p>
      </dgm:t>
    </dgm:pt>
    <dgm:pt modelId="{5DCBA20D-1191-4E16-8134-A2BC0848A529}" type="parTrans" cxnId="{32BF3D52-AA19-4EB7-9033-89B49DEBE28C}">
      <dgm:prSet/>
      <dgm:spPr/>
      <dgm:t>
        <a:bodyPr/>
        <a:lstStyle/>
        <a:p>
          <a:pPr>
            <a:spcAft>
              <a:spcPts val="1200"/>
            </a:spcAft>
          </a:pPr>
          <a:endParaRPr lang="en-CH" sz="1800"/>
        </a:p>
      </dgm:t>
    </dgm:pt>
    <dgm:pt modelId="{DDE1E1E0-A8FC-4381-AA8F-E05B1B4765CE}" type="sibTrans" cxnId="{32BF3D52-AA19-4EB7-9033-89B49DEBE28C}">
      <dgm:prSet/>
      <dgm:spPr/>
      <dgm:t>
        <a:bodyPr/>
        <a:lstStyle/>
        <a:p>
          <a:pPr>
            <a:spcAft>
              <a:spcPts val="1200"/>
            </a:spcAft>
          </a:pPr>
          <a:endParaRPr lang="en-CH" sz="1800"/>
        </a:p>
      </dgm:t>
    </dgm:pt>
    <dgm:pt modelId="{308E1B6B-97E9-45E0-8B8B-7FBEFD41A340}">
      <dgm:prSet custT="1"/>
      <dgm:spPr/>
      <dgm:t>
        <a:bodyPr/>
        <a:lstStyle/>
        <a:p>
          <a:pPr>
            <a:spcAft>
              <a:spcPts val="1200"/>
            </a:spcAft>
          </a:pPr>
          <a:r>
            <a:rPr lang="es-AR" sz="1200" b="1" dirty="0"/>
            <a:t>STI screening and </a:t>
          </a:r>
          <a:r>
            <a:rPr lang="es-AR" sz="1200" b="1" dirty="0" err="1"/>
            <a:t>treatment</a:t>
          </a:r>
          <a:endParaRPr lang="en-CH" sz="1200" b="1" dirty="0"/>
        </a:p>
      </dgm:t>
    </dgm:pt>
    <dgm:pt modelId="{E1F6CE2F-E43C-4B23-BDF0-C628647CAE0F}" type="parTrans" cxnId="{54D9E3E2-48C2-45FA-B9DA-E3B98A662ABD}">
      <dgm:prSet/>
      <dgm:spPr/>
      <dgm:t>
        <a:bodyPr/>
        <a:lstStyle/>
        <a:p>
          <a:pPr>
            <a:spcAft>
              <a:spcPts val="1200"/>
            </a:spcAft>
          </a:pPr>
          <a:endParaRPr lang="en-CH" sz="1800"/>
        </a:p>
      </dgm:t>
    </dgm:pt>
    <dgm:pt modelId="{D8894254-863F-48F0-B5E6-7085CF3D85CB}" type="sibTrans" cxnId="{54D9E3E2-48C2-45FA-B9DA-E3B98A662ABD}">
      <dgm:prSet/>
      <dgm:spPr/>
      <dgm:t>
        <a:bodyPr/>
        <a:lstStyle/>
        <a:p>
          <a:pPr>
            <a:spcAft>
              <a:spcPts val="1200"/>
            </a:spcAft>
          </a:pPr>
          <a:endParaRPr lang="en-CH" sz="1800"/>
        </a:p>
      </dgm:t>
    </dgm:pt>
    <dgm:pt modelId="{1AB5BAA3-B189-4F59-BF48-B00C3CC63DB1}">
      <dgm:prSet custT="1"/>
      <dgm:spPr/>
      <dgm:t>
        <a:bodyPr/>
        <a:lstStyle/>
        <a:p>
          <a:pPr>
            <a:spcAft>
              <a:spcPts val="1200"/>
            </a:spcAft>
          </a:pPr>
          <a:r>
            <a:rPr lang="es-AR" sz="1200" b="1" dirty="0"/>
            <a:t>Cervical </a:t>
          </a:r>
          <a:r>
            <a:rPr lang="es-AR" sz="1200" b="1" dirty="0" err="1"/>
            <a:t>cancer</a:t>
          </a:r>
          <a:r>
            <a:rPr lang="es-AR" sz="1200" b="1" dirty="0"/>
            <a:t> screening</a:t>
          </a:r>
          <a:endParaRPr lang="en-CH" sz="1200" b="1" dirty="0"/>
        </a:p>
      </dgm:t>
    </dgm:pt>
    <dgm:pt modelId="{5464E099-1D04-4DC7-90DE-D9588AE820C9}" type="parTrans" cxnId="{11E33FEA-2C00-48E4-B897-BDDB5D3DD03E}">
      <dgm:prSet/>
      <dgm:spPr/>
      <dgm:t>
        <a:bodyPr/>
        <a:lstStyle/>
        <a:p>
          <a:pPr>
            <a:spcAft>
              <a:spcPts val="1200"/>
            </a:spcAft>
          </a:pPr>
          <a:endParaRPr lang="en-CH" sz="1800"/>
        </a:p>
      </dgm:t>
    </dgm:pt>
    <dgm:pt modelId="{99AE1C6C-C75B-4B5C-AA9C-51FC3DF5F470}" type="sibTrans" cxnId="{11E33FEA-2C00-48E4-B897-BDDB5D3DD03E}">
      <dgm:prSet/>
      <dgm:spPr/>
      <dgm:t>
        <a:bodyPr/>
        <a:lstStyle/>
        <a:p>
          <a:pPr>
            <a:spcAft>
              <a:spcPts val="1200"/>
            </a:spcAft>
          </a:pPr>
          <a:endParaRPr lang="en-CH" sz="1800"/>
        </a:p>
      </dgm:t>
    </dgm:pt>
    <dgm:pt modelId="{9CDAB3FF-7E5D-4546-8499-8CE2361372AD}">
      <dgm:prSet custT="1"/>
      <dgm:spPr/>
      <dgm:t>
        <a:bodyPr/>
        <a:lstStyle/>
        <a:p>
          <a:pPr>
            <a:spcAft>
              <a:spcPts val="1200"/>
            </a:spcAft>
          </a:pPr>
          <a:r>
            <a:rPr lang="es-AR" sz="1200" b="1" dirty="0" err="1"/>
            <a:t>Family</a:t>
          </a:r>
          <a:r>
            <a:rPr lang="es-AR" sz="1200" b="1" dirty="0"/>
            <a:t> </a:t>
          </a:r>
          <a:r>
            <a:rPr lang="es-AR" sz="1200" b="1" dirty="0" err="1"/>
            <a:t>planning</a:t>
          </a:r>
          <a:endParaRPr lang="en-CH" sz="1200" b="1" dirty="0"/>
        </a:p>
      </dgm:t>
    </dgm:pt>
    <dgm:pt modelId="{CEF55C06-8818-49F9-B8CE-88B6BBDB4003}" type="parTrans" cxnId="{22276334-5E91-4F9C-BA56-AF451A167D77}">
      <dgm:prSet/>
      <dgm:spPr/>
      <dgm:t>
        <a:bodyPr/>
        <a:lstStyle/>
        <a:p>
          <a:pPr>
            <a:spcAft>
              <a:spcPts val="1200"/>
            </a:spcAft>
          </a:pPr>
          <a:endParaRPr lang="en-CH" sz="1800"/>
        </a:p>
      </dgm:t>
    </dgm:pt>
    <dgm:pt modelId="{9D397338-098B-406A-A944-4A19319A7ACD}" type="sibTrans" cxnId="{22276334-5E91-4F9C-BA56-AF451A167D77}">
      <dgm:prSet/>
      <dgm:spPr/>
      <dgm:t>
        <a:bodyPr/>
        <a:lstStyle/>
        <a:p>
          <a:pPr>
            <a:spcAft>
              <a:spcPts val="1200"/>
            </a:spcAft>
          </a:pPr>
          <a:endParaRPr lang="en-CH" sz="1800"/>
        </a:p>
      </dgm:t>
    </dgm:pt>
    <dgm:pt modelId="{369C7A81-7B1D-4FB1-A92B-5ACAE0E84B50}">
      <dgm:prSet custT="1"/>
      <dgm:spPr/>
      <dgm:t>
        <a:bodyPr/>
        <a:lstStyle/>
        <a:p>
          <a:pPr>
            <a:spcAft>
              <a:spcPts val="1200"/>
            </a:spcAft>
          </a:pPr>
          <a:r>
            <a:rPr lang="es-AR" sz="1200" b="1" dirty="0"/>
            <a:t>ART (HIV </a:t>
          </a:r>
          <a:r>
            <a:rPr lang="es-AR" sz="1200" b="1" dirty="0" err="1"/>
            <a:t>treatment</a:t>
          </a:r>
          <a:r>
            <a:rPr lang="es-AR" sz="1200" b="1" dirty="0"/>
            <a:t>)</a:t>
          </a:r>
          <a:endParaRPr lang="en-CH" sz="1200" b="1" dirty="0"/>
        </a:p>
      </dgm:t>
    </dgm:pt>
    <dgm:pt modelId="{BDCCB21B-2D02-4541-AD15-BC49C1CBF830}" type="parTrans" cxnId="{1CDBCCA4-5B75-424C-97A7-D3D9066F222D}">
      <dgm:prSet/>
      <dgm:spPr/>
      <dgm:t>
        <a:bodyPr/>
        <a:lstStyle/>
        <a:p>
          <a:pPr>
            <a:spcAft>
              <a:spcPts val="1200"/>
            </a:spcAft>
          </a:pPr>
          <a:endParaRPr lang="en-CH" sz="1800"/>
        </a:p>
      </dgm:t>
    </dgm:pt>
    <dgm:pt modelId="{FDBE745C-18C3-452F-8F91-B5520C64DB60}" type="sibTrans" cxnId="{1CDBCCA4-5B75-424C-97A7-D3D9066F222D}">
      <dgm:prSet/>
      <dgm:spPr/>
      <dgm:t>
        <a:bodyPr/>
        <a:lstStyle/>
        <a:p>
          <a:pPr>
            <a:spcAft>
              <a:spcPts val="1200"/>
            </a:spcAft>
          </a:pPr>
          <a:endParaRPr lang="en-CH" sz="1800"/>
        </a:p>
      </dgm:t>
    </dgm:pt>
    <dgm:pt modelId="{736BFD97-97BE-45AC-AC8E-639EF29937DC}">
      <dgm:prSet custT="1"/>
      <dgm:spPr/>
      <dgm:t>
        <a:bodyPr/>
        <a:lstStyle/>
        <a:p>
          <a:pPr>
            <a:spcAft>
              <a:spcPts val="1200"/>
            </a:spcAft>
          </a:pPr>
          <a:r>
            <a:rPr lang="es-AR" sz="1200" b="1" dirty="0"/>
            <a:t>Bio-medical </a:t>
          </a:r>
          <a:r>
            <a:rPr lang="es-AR" sz="1200" b="1" dirty="0" err="1"/>
            <a:t>prophylaxis</a:t>
          </a:r>
          <a:endParaRPr lang="en-CH" sz="1200" b="1" dirty="0"/>
        </a:p>
      </dgm:t>
    </dgm:pt>
    <dgm:pt modelId="{C59FDFFF-82F0-41F2-A36B-621A7ACDC122}" type="parTrans" cxnId="{29D42EFA-3500-4512-8929-202C302E6C2A}">
      <dgm:prSet/>
      <dgm:spPr/>
      <dgm:t>
        <a:bodyPr/>
        <a:lstStyle/>
        <a:p>
          <a:pPr>
            <a:spcAft>
              <a:spcPts val="1200"/>
            </a:spcAft>
          </a:pPr>
          <a:endParaRPr lang="en-CH" sz="1800"/>
        </a:p>
      </dgm:t>
    </dgm:pt>
    <dgm:pt modelId="{19236D8E-67C9-45CF-97BD-9F4397B5E95D}" type="sibTrans" cxnId="{29D42EFA-3500-4512-8929-202C302E6C2A}">
      <dgm:prSet/>
      <dgm:spPr/>
      <dgm:t>
        <a:bodyPr/>
        <a:lstStyle/>
        <a:p>
          <a:pPr>
            <a:spcAft>
              <a:spcPts val="1200"/>
            </a:spcAft>
          </a:pPr>
          <a:endParaRPr lang="en-CH" sz="1800"/>
        </a:p>
      </dgm:t>
    </dgm:pt>
    <dgm:pt modelId="{FEC1BAAB-CA6C-42A2-9A84-05D3AF31398C}">
      <dgm:prSet custT="1"/>
      <dgm:spPr/>
      <dgm:t>
        <a:bodyPr/>
        <a:lstStyle/>
        <a:p>
          <a:pPr>
            <a:spcAft>
              <a:spcPts val="1200"/>
            </a:spcAft>
          </a:pPr>
          <a:r>
            <a:rPr lang="es-AR" sz="1200" b="1" dirty="0" err="1"/>
            <a:t>Pre-exposure</a:t>
          </a:r>
          <a:r>
            <a:rPr lang="es-AR" sz="1200" b="1" dirty="0"/>
            <a:t> </a:t>
          </a:r>
          <a:r>
            <a:rPr lang="es-AR" sz="1200" b="1" dirty="0" err="1"/>
            <a:t>prophylaxis</a:t>
          </a:r>
          <a:endParaRPr lang="en-CH" sz="1200" b="1" dirty="0"/>
        </a:p>
      </dgm:t>
    </dgm:pt>
    <dgm:pt modelId="{EF2DA54B-9885-4585-8016-BB21026515DC}" type="parTrans" cxnId="{19203377-809C-4710-AE26-3F5E1F5D5786}">
      <dgm:prSet/>
      <dgm:spPr/>
      <dgm:t>
        <a:bodyPr/>
        <a:lstStyle/>
        <a:p>
          <a:pPr>
            <a:spcAft>
              <a:spcPts val="1200"/>
            </a:spcAft>
          </a:pPr>
          <a:endParaRPr lang="en-CH" sz="1800"/>
        </a:p>
      </dgm:t>
    </dgm:pt>
    <dgm:pt modelId="{0A60AC73-B5DA-4DCF-9E8A-D1496D29AD05}" type="sibTrans" cxnId="{19203377-809C-4710-AE26-3F5E1F5D5786}">
      <dgm:prSet/>
      <dgm:spPr/>
      <dgm:t>
        <a:bodyPr/>
        <a:lstStyle/>
        <a:p>
          <a:pPr>
            <a:spcAft>
              <a:spcPts val="1200"/>
            </a:spcAft>
          </a:pPr>
          <a:endParaRPr lang="en-CH" sz="1800"/>
        </a:p>
      </dgm:t>
    </dgm:pt>
    <dgm:pt modelId="{1E7D2AFA-625E-44BA-8640-783747B7974A}">
      <dgm:prSet custT="1"/>
      <dgm:spPr/>
      <dgm:t>
        <a:bodyPr/>
        <a:lstStyle/>
        <a:p>
          <a:pPr>
            <a:spcAft>
              <a:spcPts val="1200"/>
            </a:spcAft>
          </a:pPr>
          <a:r>
            <a:rPr lang="es-AR" sz="1200" b="1" dirty="0" err="1"/>
            <a:t>Post-exposure</a:t>
          </a:r>
          <a:r>
            <a:rPr lang="es-AR" sz="1200" b="1" dirty="0"/>
            <a:t> </a:t>
          </a:r>
          <a:r>
            <a:rPr lang="es-AR" sz="1200" b="1" dirty="0" err="1"/>
            <a:t>prophylaxis</a:t>
          </a:r>
          <a:endParaRPr lang="en-CH" sz="1200" b="1" dirty="0"/>
        </a:p>
      </dgm:t>
    </dgm:pt>
    <dgm:pt modelId="{3C7EB10A-FF7C-4680-9CDF-D9A9269BB675}" type="parTrans" cxnId="{A445050F-9BFF-4C6A-AF24-D837F85EB7C4}">
      <dgm:prSet/>
      <dgm:spPr/>
      <dgm:t>
        <a:bodyPr/>
        <a:lstStyle/>
        <a:p>
          <a:pPr>
            <a:spcAft>
              <a:spcPts val="1200"/>
            </a:spcAft>
          </a:pPr>
          <a:endParaRPr lang="en-CH" sz="1800"/>
        </a:p>
      </dgm:t>
    </dgm:pt>
    <dgm:pt modelId="{CFC23D7B-4DE8-4F6C-9E31-ACB5AF84AFC3}" type="sibTrans" cxnId="{A445050F-9BFF-4C6A-AF24-D837F85EB7C4}">
      <dgm:prSet/>
      <dgm:spPr/>
      <dgm:t>
        <a:bodyPr/>
        <a:lstStyle/>
        <a:p>
          <a:pPr>
            <a:spcAft>
              <a:spcPts val="1200"/>
            </a:spcAft>
          </a:pPr>
          <a:endParaRPr lang="en-CH" sz="1800"/>
        </a:p>
      </dgm:t>
    </dgm:pt>
    <dgm:pt modelId="{9332C410-60E0-4863-A7E4-2B7C014BED77}" type="pres">
      <dgm:prSet presAssocID="{6A2E0B72-8FD4-4AE0-ABF0-11CB109AFBFE}" presName="Name0" presStyleCnt="0">
        <dgm:presLayoutVars>
          <dgm:dir/>
          <dgm:animLvl val="lvl"/>
          <dgm:resizeHandles val="exact"/>
        </dgm:presLayoutVars>
      </dgm:prSet>
      <dgm:spPr/>
    </dgm:pt>
    <dgm:pt modelId="{FE4C06CD-90BB-4E78-8479-AD307630B61B}" type="pres">
      <dgm:prSet presAssocID="{92AA4B7C-70F8-4086-B8A0-03DA2A55B905}" presName="composite" presStyleCnt="0"/>
      <dgm:spPr/>
    </dgm:pt>
    <dgm:pt modelId="{26DAE359-9350-45B0-9B64-3962CB120F3B}" type="pres">
      <dgm:prSet presAssocID="{92AA4B7C-70F8-4086-B8A0-03DA2A55B905}" presName="parTx" presStyleLbl="alignNode1" presStyleIdx="0" presStyleCnt="3">
        <dgm:presLayoutVars>
          <dgm:chMax val="0"/>
          <dgm:chPref val="0"/>
        </dgm:presLayoutVars>
      </dgm:prSet>
      <dgm:spPr/>
    </dgm:pt>
    <dgm:pt modelId="{7F092B25-BD49-4DA0-BB4D-0E3E7E625DFF}" type="pres">
      <dgm:prSet presAssocID="{92AA4B7C-70F8-4086-B8A0-03DA2A55B905}" presName="bgOutline" presStyleLbl="fgAcc1" presStyleIdx="0" presStyleCnt="3">
        <dgm:presLayoutVars>
          <dgm:bulletEnabled/>
        </dgm:presLayoutVars>
      </dgm:prSet>
      <dgm:spPr/>
    </dgm:pt>
    <dgm:pt modelId="{2ACAC7B7-187E-4F71-885D-C3F816084BCB}" type="pres">
      <dgm:prSet presAssocID="{91D80236-18B8-446F-88EF-0F2EC4630C3A}" presName="space" presStyleCnt="0"/>
      <dgm:spPr/>
    </dgm:pt>
    <dgm:pt modelId="{7D588B9C-2D9C-488D-A3E0-62D000D8456D}" type="pres">
      <dgm:prSet presAssocID="{9315B1BD-A7E9-44F8-8243-1363FC3E0E47}" presName="composite" presStyleCnt="0"/>
      <dgm:spPr/>
    </dgm:pt>
    <dgm:pt modelId="{00DF5A28-7C0E-4C7F-9EB0-20DD7631CF10}" type="pres">
      <dgm:prSet presAssocID="{9315B1BD-A7E9-44F8-8243-1363FC3E0E47}" presName="parTx" presStyleLbl="alignNode1" presStyleIdx="1" presStyleCnt="3">
        <dgm:presLayoutVars>
          <dgm:chMax val="0"/>
          <dgm:chPref val="0"/>
        </dgm:presLayoutVars>
      </dgm:prSet>
      <dgm:spPr/>
    </dgm:pt>
    <dgm:pt modelId="{7D4F92BB-3395-44FF-B959-AB1E7AB7D59F}" type="pres">
      <dgm:prSet presAssocID="{9315B1BD-A7E9-44F8-8243-1363FC3E0E47}" presName="bgOutline" presStyleLbl="fgAcc1" presStyleIdx="1" presStyleCnt="3">
        <dgm:presLayoutVars>
          <dgm:bulletEnabled/>
        </dgm:presLayoutVars>
      </dgm:prSet>
      <dgm:spPr/>
    </dgm:pt>
    <dgm:pt modelId="{28D92147-5BB8-4D80-A685-38EA7B75A21E}" type="pres">
      <dgm:prSet presAssocID="{57871104-A3C3-4E02-AF3A-2157FF1B30F7}" presName="space" presStyleCnt="0"/>
      <dgm:spPr/>
    </dgm:pt>
    <dgm:pt modelId="{3B2A0064-01A2-41EA-9316-FA2A61A084DC}" type="pres">
      <dgm:prSet presAssocID="{2B3DE011-45BB-4064-AD35-0BBBF9422B3C}" presName="composite" presStyleCnt="0"/>
      <dgm:spPr/>
    </dgm:pt>
    <dgm:pt modelId="{405E45E2-7852-484C-A32E-907D478AF28B}" type="pres">
      <dgm:prSet presAssocID="{2B3DE011-45BB-4064-AD35-0BBBF9422B3C}" presName="parTx" presStyleLbl="alignNode1" presStyleIdx="2" presStyleCnt="3">
        <dgm:presLayoutVars>
          <dgm:chMax val="0"/>
          <dgm:chPref val="0"/>
        </dgm:presLayoutVars>
      </dgm:prSet>
      <dgm:spPr/>
    </dgm:pt>
    <dgm:pt modelId="{A0E8105F-9D8A-4349-87BB-1D3FEF7EE201}" type="pres">
      <dgm:prSet presAssocID="{2B3DE011-45BB-4064-AD35-0BBBF9422B3C}" presName="bgOutline" presStyleLbl="fgAcc1" presStyleIdx="2" presStyleCnt="3">
        <dgm:presLayoutVars>
          <dgm:bulletEnabled/>
        </dgm:presLayoutVars>
      </dgm:prSet>
      <dgm:spPr/>
    </dgm:pt>
  </dgm:ptLst>
  <dgm:cxnLst>
    <dgm:cxn modelId="{A445050F-9BFF-4C6A-AF24-D837F85EB7C4}" srcId="{9315B1BD-A7E9-44F8-8243-1363FC3E0E47}" destId="{1E7D2AFA-625E-44BA-8640-783747B7974A}" srcOrd="8" destOrd="0" parTransId="{3C7EB10A-FF7C-4680-9CDF-D9A9269BB675}" sibTransId="{CFC23D7B-4DE8-4F6C-9E31-ACB5AF84AFC3}"/>
    <dgm:cxn modelId="{A3B6F628-AC6F-4A80-A9E2-662A49F818A9}" type="presOf" srcId="{1AB5BAA3-B189-4F59-BF48-B00C3CC63DB1}" destId="{7D4F92BB-3395-44FF-B959-AB1E7AB7D59F}" srcOrd="0" destOrd="3" presId="urn:microsoft.com/office/officeart/2024/layout/HorizontalActionList"/>
    <dgm:cxn modelId="{AA22882A-322E-4C06-89F2-1D65AF1E84D7}" srcId="{9315B1BD-A7E9-44F8-8243-1363FC3E0E47}" destId="{51957195-2534-4B90-AECC-A3DF04183FD7}" srcOrd="0" destOrd="0" parTransId="{015A636A-676D-4C75-9A41-6C334CC282FC}" sibTransId="{05F976A4-654E-4C67-A8E9-5323E11A4AB3}"/>
    <dgm:cxn modelId="{89F8BD2B-8236-4CD2-ADCC-7E9E06D67C5B}" type="presOf" srcId="{308E1B6B-97E9-45E0-8B8B-7FBEFD41A340}" destId="{7D4F92BB-3395-44FF-B959-AB1E7AB7D59F}" srcOrd="0" destOrd="2" presId="urn:microsoft.com/office/officeart/2024/layout/HorizontalActionList"/>
    <dgm:cxn modelId="{22276334-5E91-4F9C-BA56-AF451A167D77}" srcId="{9315B1BD-A7E9-44F8-8243-1363FC3E0E47}" destId="{9CDAB3FF-7E5D-4546-8499-8CE2361372AD}" srcOrd="4" destOrd="0" parTransId="{CEF55C06-8818-49F9-B8CE-88B6BBDB4003}" sibTransId="{9D397338-098B-406A-A944-4A19319A7ACD}"/>
    <dgm:cxn modelId="{481C395D-5473-4B24-B9AA-9064F67F4C57}" type="presOf" srcId="{9E1978A5-1D01-429C-8766-CA3C2FB2FDB1}" destId="{7F092B25-BD49-4DA0-BB4D-0E3E7E625DFF}" srcOrd="0" destOrd="1" presId="urn:microsoft.com/office/officeart/2024/layout/HorizontalActionList"/>
    <dgm:cxn modelId="{9F62D045-DB44-49D3-870C-17A22972946A}" type="presOf" srcId="{9315B1BD-A7E9-44F8-8243-1363FC3E0E47}" destId="{00DF5A28-7C0E-4C7F-9EB0-20DD7631CF10}" srcOrd="0" destOrd="0" presId="urn:microsoft.com/office/officeart/2024/layout/HorizontalActionList"/>
    <dgm:cxn modelId="{C5A7EB4A-FBC0-43C5-94AB-D5FEA5B58256}" type="presOf" srcId="{8C98E0AE-210B-4AFA-A0C2-3523EBF26A18}" destId="{7F092B25-BD49-4DA0-BB4D-0E3E7E625DFF}" srcOrd="0" destOrd="0" presId="urn:microsoft.com/office/officeart/2024/layout/HorizontalActionList"/>
    <dgm:cxn modelId="{D8BB886B-8FF9-46F1-957B-9D8C8A528847}" type="presOf" srcId="{2B3DE011-45BB-4064-AD35-0BBBF9422B3C}" destId="{405E45E2-7852-484C-A32E-907D478AF28B}" srcOrd="0" destOrd="0" presId="urn:microsoft.com/office/officeart/2024/layout/HorizontalActionList"/>
    <dgm:cxn modelId="{64BF7470-C7E5-4E06-ABAE-88E20D0B96EF}" srcId="{92AA4B7C-70F8-4086-B8A0-03DA2A55B905}" destId="{9E1978A5-1D01-429C-8766-CA3C2FB2FDB1}" srcOrd="1" destOrd="0" parTransId="{D8153CE3-D98D-4C18-8CAE-E2F3198DB876}" sibTransId="{6E971505-6DFF-45CB-B9F1-265E36C3007B}"/>
    <dgm:cxn modelId="{653B0471-B7D5-4BE4-AC00-E6CEB92EEE35}" type="presOf" srcId="{FEC1BAAB-CA6C-42A2-9A84-05D3AF31398C}" destId="{7D4F92BB-3395-44FF-B959-AB1E7AB7D59F}" srcOrd="0" destOrd="7" presId="urn:microsoft.com/office/officeart/2024/layout/HorizontalActionList"/>
    <dgm:cxn modelId="{32BF3D52-AA19-4EB7-9033-89B49DEBE28C}" srcId="{9315B1BD-A7E9-44F8-8243-1363FC3E0E47}" destId="{D8E5B270-9987-45BE-9FAE-11C1016C1D28}" srcOrd="1" destOrd="0" parTransId="{5DCBA20D-1191-4E16-8134-A2BC0848A529}" sibTransId="{DDE1E1E0-A8FC-4381-AA8F-E05B1B4765CE}"/>
    <dgm:cxn modelId="{16E6CE73-1A3C-4B04-91AF-B1B1997355C6}" type="presOf" srcId="{9CDAB3FF-7E5D-4546-8499-8CE2361372AD}" destId="{7D4F92BB-3395-44FF-B959-AB1E7AB7D59F}" srcOrd="0" destOrd="4" presId="urn:microsoft.com/office/officeart/2024/layout/HorizontalActionList"/>
    <dgm:cxn modelId="{73B63875-1401-4D1D-829A-BD106405DBCA}" type="presOf" srcId="{AC964087-31B7-4099-9F12-0252C961A18E}" destId="{A0E8105F-9D8A-4349-87BB-1D3FEF7EE201}" srcOrd="0" destOrd="0" presId="urn:microsoft.com/office/officeart/2024/layout/HorizontalActionList"/>
    <dgm:cxn modelId="{45594E75-5023-400C-A1CA-04A6662BF23C}" srcId="{92AA4B7C-70F8-4086-B8A0-03DA2A55B905}" destId="{BB38299C-C4CC-4CEC-93A0-D4502F827097}" srcOrd="2" destOrd="0" parTransId="{D5C42E58-E3EC-4FCE-BAB3-F73EF236B8BE}" sibTransId="{03085D6E-800F-402F-9660-FE105ADAE74A}"/>
    <dgm:cxn modelId="{19203377-809C-4710-AE26-3F5E1F5D5786}" srcId="{9315B1BD-A7E9-44F8-8243-1363FC3E0E47}" destId="{FEC1BAAB-CA6C-42A2-9A84-05D3AF31398C}" srcOrd="7" destOrd="0" parTransId="{EF2DA54B-9885-4585-8016-BB21026515DC}" sibTransId="{0A60AC73-B5DA-4DCF-9E8A-D1496D29AD05}"/>
    <dgm:cxn modelId="{7E28567B-BC8F-4303-8D59-155776B76791}" srcId="{6A2E0B72-8FD4-4AE0-ABF0-11CB109AFBFE}" destId="{2B3DE011-45BB-4064-AD35-0BBBF9422B3C}" srcOrd="2" destOrd="0" parTransId="{19CDEA98-0DD5-46A8-9B69-BDEC04CF2AE5}" sibTransId="{8ED5FF48-888A-4157-9458-3F78A351A523}"/>
    <dgm:cxn modelId="{A2D71E7D-E50D-484A-8B5D-E9570D6F98F5}" type="presOf" srcId="{51957195-2534-4B90-AECC-A3DF04183FD7}" destId="{7D4F92BB-3395-44FF-B959-AB1E7AB7D59F}" srcOrd="0" destOrd="0" presId="urn:microsoft.com/office/officeart/2024/layout/HorizontalActionList"/>
    <dgm:cxn modelId="{0A6BF88F-1C15-45C3-811D-255BDA0DFADE}" srcId="{92AA4B7C-70F8-4086-B8A0-03DA2A55B905}" destId="{CC7AECD3-2EDF-444C-A1FA-FE0C9C112DBF}" srcOrd="3" destOrd="0" parTransId="{3077EA00-4B2B-42F4-87E0-4CA29EB79D3F}" sibTransId="{B15E1358-592D-4F5B-AF7F-D1E6A8E7FF49}"/>
    <dgm:cxn modelId="{559F76A3-542E-429D-B79F-C9FFFF5A00F9}" type="presOf" srcId="{1E7D2AFA-625E-44BA-8640-783747B7974A}" destId="{7D4F92BB-3395-44FF-B959-AB1E7AB7D59F}" srcOrd="0" destOrd="8" presId="urn:microsoft.com/office/officeart/2024/layout/HorizontalActionList"/>
    <dgm:cxn modelId="{1CDBCCA4-5B75-424C-97A7-D3D9066F222D}" srcId="{9315B1BD-A7E9-44F8-8243-1363FC3E0E47}" destId="{369C7A81-7B1D-4FB1-A92B-5ACAE0E84B50}" srcOrd="5" destOrd="0" parTransId="{BDCCB21B-2D02-4541-AD15-BC49C1CBF830}" sibTransId="{FDBE745C-18C3-452F-8F91-B5520C64DB60}"/>
    <dgm:cxn modelId="{72E23DA6-9085-49B2-8F52-B10B69724E16}" type="presOf" srcId="{92AA4B7C-70F8-4086-B8A0-03DA2A55B905}" destId="{26DAE359-9350-45B0-9B64-3962CB120F3B}" srcOrd="0" destOrd="0" presId="urn:microsoft.com/office/officeart/2024/layout/HorizontalActionList"/>
    <dgm:cxn modelId="{AA07A7A9-EF59-443C-B786-E018C7E70B01}" srcId="{6A2E0B72-8FD4-4AE0-ABF0-11CB109AFBFE}" destId="{9315B1BD-A7E9-44F8-8243-1363FC3E0E47}" srcOrd="1" destOrd="0" parTransId="{B02CB788-D10A-4C5B-8B94-09A882066907}" sibTransId="{57871104-A3C3-4E02-AF3A-2157FF1B30F7}"/>
    <dgm:cxn modelId="{91FEDBAA-8CC8-4020-A296-771FB4C0D7D6}" srcId="{2B3DE011-45BB-4064-AD35-0BBBF9422B3C}" destId="{AC964087-31B7-4099-9F12-0252C961A18E}" srcOrd="0" destOrd="0" parTransId="{C788F0E9-7924-4428-9AD4-7A28B24ED0F7}" sibTransId="{F5990208-8C29-4861-9057-628C44BAAD43}"/>
    <dgm:cxn modelId="{695333B1-0919-43B0-A574-027912E53B8F}" type="presOf" srcId="{6A2E0B72-8FD4-4AE0-ABF0-11CB109AFBFE}" destId="{9332C410-60E0-4863-A7E4-2B7C014BED77}" srcOrd="0" destOrd="0" presId="urn:microsoft.com/office/officeart/2024/layout/HorizontalActionList"/>
    <dgm:cxn modelId="{B879D4B2-7C6B-4F70-9BA2-BE5ACF480FCD}" type="presOf" srcId="{C06916E5-5BC3-4859-A027-E600F07A53ED}" destId="{7F092B25-BD49-4DA0-BB4D-0E3E7E625DFF}" srcOrd="0" destOrd="4" presId="urn:microsoft.com/office/officeart/2024/layout/HorizontalActionList"/>
    <dgm:cxn modelId="{3DB537BF-A62B-44F8-A6A0-F4284A736B2F}" type="presOf" srcId="{CC7AECD3-2EDF-444C-A1FA-FE0C9C112DBF}" destId="{7F092B25-BD49-4DA0-BB4D-0E3E7E625DFF}" srcOrd="0" destOrd="3" presId="urn:microsoft.com/office/officeart/2024/layout/HorizontalActionList"/>
    <dgm:cxn modelId="{3FE12BC3-4890-4F92-8F10-B12567F993BB}" type="presOf" srcId="{736BFD97-97BE-45AC-AC8E-639EF29937DC}" destId="{7D4F92BB-3395-44FF-B959-AB1E7AB7D59F}" srcOrd="0" destOrd="6" presId="urn:microsoft.com/office/officeart/2024/layout/HorizontalActionList"/>
    <dgm:cxn modelId="{7FC28CCA-ECBE-44FC-AC5B-743D0453292E}" srcId="{92AA4B7C-70F8-4086-B8A0-03DA2A55B905}" destId="{8C98E0AE-210B-4AFA-A0C2-3523EBF26A18}" srcOrd="0" destOrd="0" parTransId="{B56FFF1B-7B3D-4888-A161-2ACC35665B09}" sibTransId="{AF95D36D-32F6-454E-8AD8-7C82B7C93277}"/>
    <dgm:cxn modelId="{5F47E9D5-8CB2-4202-B709-43E3CDCC40DA}" type="presOf" srcId="{369C7A81-7B1D-4FB1-A92B-5ACAE0E84B50}" destId="{7D4F92BB-3395-44FF-B959-AB1E7AB7D59F}" srcOrd="0" destOrd="5" presId="urn:microsoft.com/office/officeart/2024/layout/HorizontalActionList"/>
    <dgm:cxn modelId="{54D9E3E2-48C2-45FA-B9DA-E3B98A662ABD}" srcId="{9315B1BD-A7E9-44F8-8243-1363FC3E0E47}" destId="{308E1B6B-97E9-45E0-8B8B-7FBEFD41A340}" srcOrd="2" destOrd="0" parTransId="{E1F6CE2F-E43C-4B23-BDF0-C628647CAE0F}" sibTransId="{D8894254-863F-48F0-B5E6-7085CF3D85CB}"/>
    <dgm:cxn modelId="{5180BBE7-56E5-4B33-AD28-390A9BB9F433}" type="presOf" srcId="{BB38299C-C4CC-4CEC-93A0-D4502F827097}" destId="{7F092B25-BD49-4DA0-BB4D-0E3E7E625DFF}" srcOrd="0" destOrd="2" presId="urn:microsoft.com/office/officeart/2024/layout/HorizontalActionList"/>
    <dgm:cxn modelId="{11E33FEA-2C00-48E4-B897-BDDB5D3DD03E}" srcId="{9315B1BD-A7E9-44F8-8243-1363FC3E0E47}" destId="{1AB5BAA3-B189-4F59-BF48-B00C3CC63DB1}" srcOrd="3" destOrd="0" parTransId="{5464E099-1D04-4DC7-90DE-D9588AE820C9}" sibTransId="{99AE1C6C-C75B-4B5C-AA9C-51FC3DF5F470}"/>
    <dgm:cxn modelId="{53185BF0-0F8D-401C-AD29-8A3F74EAFE75}" srcId="{92AA4B7C-70F8-4086-B8A0-03DA2A55B905}" destId="{C06916E5-5BC3-4859-A027-E600F07A53ED}" srcOrd="4" destOrd="0" parTransId="{0BB345B9-A7B5-45F4-8F9D-F22CEF05EBDA}" sibTransId="{FABAA434-1704-41BB-BB94-742CB3013922}"/>
    <dgm:cxn modelId="{B1EEBAF1-D118-4347-9C41-09F031E1094F}" type="presOf" srcId="{D8E5B270-9987-45BE-9FAE-11C1016C1D28}" destId="{7D4F92BB-3395-44FF-B959-AB1E7AB7D59F}" srcOrd="0" destOrd="1" presId="urn:microsoft.com/office/officeart/2024/layout/HorizontalActionList"/>
    <dgm:cxn modelId="{04EE15F2-C9F9-44E4-A09F-3BB13A2C434C}" srcId="{6A2E0B72-8FD4-4AE0-ABF0-11CB109AFBFE}" destId="{92AA4B7C-70F8-4086-B8A0-03DA2A55B905}" srcOrd="0" destOrd="0" parTransId="{FF316D70-E823-4559-9A0E-952494C8871A}" sibTransId="{91D80236-18B8-446F-88EF-0F2EC4630C3A}"/>
    <dgm:cxn modelId="{29D42EFA-3500-4512-8929-202C302E6C2A}" srcId="{9315B1BD-A7E9-44F8-8243-1363FC3E0E47}" destId="{736BFD97-97BE-45AC-AC8E-639EF29937DC}" srcOrd="6" destOrd="0" parTransId="{C59FDFFF-82F0-41F2-A36B-621A7ACDC122}" sibTransId="{19236D8E-67C9-45CF-97BD-9F4397B5E95D}"/>
    <dgm:cxn modelId="{B2823580-2F7E-45FE-B238-139B909C4991}" type="presParOf" srcId="{9332C410-60E0-4863-A7E4-2B7C014BED77}" destId="{FE4C06CD-90BB-4E78-8479-AD307630B61B}" srcOrd="0" destOrd="0" presId="urn:microsoft.com/office/officeart/2024/layout/HorizontalActionList"/>
    <dgm:cxn modelId="{4D0D5A6F-5926-411E-967B-41347B881E86}" type="presParOf" srcId="{FE4C06CD-90BB-4E78-8479-AD307630B61B}" destId="{26DAE359-9350-45B0-9B64-3962CB120F3B}" srcOrd="0" destOrd="0" presId="urn:microsoft.com/office/officeart/2024/layout/HorizontalActionList"/>
    <dgm:cxn modelId="{6CF6F11E-3196-48CA-87FD-F60BEB06BBA8}" type="presParOf" srcId="{FE4C06CD-90BB-4E78-8479-AD307630B61B}" destId="{7F092B25-BD49-4DA0-BB4D-0E3E7E625DFF}" srcOrd="1" destOrd="0" presId="urn:microsoft.com/office/officeart/2024/layout/HorizontalActionList"/>
    <dgm:cxn modelId="{E0B0EF78-A927-4AC5-A320-A15494961630}" type="presParOf" srcId="{9332C410-60E0-4863-A7E4-2B7C014BED77}" destId="{2ACAC7B7-187E-4F71-885D-C3F816084BCB}" srcOrd="1" destOrd="0" presId="urn:microsoft.com/office/officeart/2024/layout/HorizontalActionList"/>
    <dgm:cxn modelId="{85E1B5DA-9C9C-4F23-9A83-CD0FF3F77D4B}" type="presParOf" srcId="{9332C410-60E0-4863-A7E4-2B7C014BED77}" destId="{7D588B9C-2D9C-488D-A3E0-62D000D8456D}" srcOrd="2" destOrd="0" presId="urn:microsoft.com/office/officeart/2024/layout/HorizontalActionList"/>
    <dgm:cxn modelId="{2B448ED7-30BC-418A-A240-B8AE4F0150F4}" type="presParOf" srcId="{7D588B9C-2D9C-488D-A3E0-62D000D8456D}" destId="{00DF5A28-7C0E-4C7F-9EB0-20DD7631CF10}" srcOrd="0" destOrd="0" presId="urn:microsoft.com/office/officeart/2024/layout/HorizontalActionList"/>
    <dgm:cxn modelId="{EC22542D-805E-489B-B2A8-737D36A71613}" type="presParOf" srcId="{7D588B9C-2D9C-488D-A3E0-62D000D8456D}" destId="{7D4F92BB-3395-44FF-B959-AB1E7AB7D59F}" srcOrd="1" destOrd="0" presId="urn:microsoft.com/office/officeart/2024/layout/HorizontalActionList"/>
    <dgm:cxn modelId="{2168A202-5384-46B1-A436-4E915823D276}" type="presParOf" srcId="{9332C410-60E0-4863-A7E4-2B7C014BED77}" destId="{28D92147-5BB8-4D80-A685-38EA7B75A21E}" srcOrd="3" destOrd="0" presId="urn:microsoft.com/office/officeart/2024/layout/HorizontalActionList"/>
    <dgm:cxn modelId="{02FF5ED8-BBC9-4174-B880-19292DFCF3E2}" type="presParOf" srcId="{9332C410-60E0-4863-A7E4-2B7C014BED77}" destId="{3B2A0064-01A2-41EA-9316-FA2A61A084DC}" srcOrd="4" destOrd="0" presId="urn:microsoft.com/office/officeart/2024/layout/HorizontalActionList"/>
    <dgm:cxn modelId="{64CE46F2-482B-4236-9F40-20F12FB21BFF}" type="presParOf" srcId="{3B2A0064-01A2-41EA-9316-FA2A61A084DC}" destId="{405E45E2-7852-484C-A32E-907D478AF28B}" srcOrd="0" destOrd="0" presId="urn:microsoft.com/office/officeart/2024/layout/HorizontalActionList"/>
    <dgm:cxn modelId="{3DF34947-C266-4842-8A57-21D55C8E4428}" type="presParOf" srcId="{3B2A0064-01A2-41EA-9316-FA2A61A084DC}" destId="{A0E8105F-9D8A-4349-87BB-1D3FEF7EE201}" srcOrd="1" destOrd="0" presId="urn:microsoft.com/office/officeart/2024/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092B25-BD49-4DA0-BB4D-0E3E7E625DFF}">
      <dsp:nvSpPr>
        <dsp:cNvPr id="0" name=""/>
        <dsp:cNvSpPr/>
      </dsp:nvSpPr>
      <dsp:spPr>
        <a:xfrm rot="10800000">
          <a:off x="9374" y="1846828"/>
          <a:ext cx="3405755" cy="3453668"/>
        </a:xfrm>
        <a:prstGeom prst="round2SameRect">
          <a:avLst>
            <a:gd name="adj1" fmla="val 15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177" tIns="144177" rIns="144177" bIns="144177" numCol="1" spcCol="1270" anchor="t" anchorCtr="0">
          <a:noAutofit/>
        </a:bodyPr>
        <a:lstStyle/>
        <a:p>
          <a:pPr marL="0" lvl="0" indent="0" algn="l" defTabSz="533400">
            <a:lnSpc>
              <a:spcPct val="90000"/>
            </a:lnSpc>
            <a:spcBef>
              <a:spcPct val="0"/>
            </a:spcBef>
            <a:spcAft>
              <a:spcPts val="1200"/>
            </a:spcAft>
            <a:buFont typeface="Arial" panose="020B0604020202020204" pitchFamily="34" charset="0"/>
            <a:buNone/>
          </a:pPr>
          <a:r>
            <a:rPr lang="es-AR" sz="1200" b="1" kern="1200" dirty="0"/>
            <a:t>Risk </a:t>
          </a:r>
          <a:r>
            <a:rPr lang="es-AR" sz="1200" b="1" kern="1200" dirty="0" err="1"/>
            <a:t>assessment</a:t>
          </a:r>
          <a:r>
            <a:rPr lang="es-AR" sz="1200" b="1" kern="1200" dirty="0"/>
            <a:t>, </a:t>
          </a:r>
          <a:r>
            <a:rPr lang="es-AR" sz="1200" b="1" kern="1200" dirty="0" err="1"/>
            <a:t>risk</a:t>
          </a:r>
          <a:r>
            <a:rPr lang="es-AR" sz="1200" b="1" kern="1200" dirty="0"/>
            <a:t> </a:t>
          </a:r>
          <a:r>
            <a:rPr lang="es-AR" sz="1200" b="1" kern="1200" dirty="0" err="1"/>
            <a:t>reduction</a:t>
          </a:r>
          <a:r>
            <a:rPr lang="es-AR" sz="1200" b="1" kern="1200" dirty="0"/>
            <a:t> </a:t>
          </a:r>
          <a:r>
            <a:rPr lang="es-AR" sz="1200" b="1" kern="1200" dirty="0" err="1"/>
            <a:t>counselling</a:t>
          </a:r>
          <a:r>
            <a:rPr lang="es-AR" sz="1200" b="1" kern="1200" dirty="0"/>
            <a:t> and </a:t>
          </a:r>
          <a:r>
            <a:rPr lang="es-AR" sz="1200" b="1" kern="1200" dirty="0" err="1"/>
            <a:t>plans</a:t>
          </a:r>
          <a:endParaRPr lang="en-CH" sz="1200" b="1" kern="1200" dirty="0"/>
        </a:p>
        <a:p>
          <a:pPr marL="0" lvl="0" indent="0" algn="l" defTabSz="533400">
            <a:lnSpc>
              <a:spcPct val="90000"/>
            </a:lnSpc>
            <a:spcBef>
              <a:spcPct val="0"/>
            </a:spcBef>
            <a:spcAft>
              <a:spcPts val="1200"/>
            </a:spcAft>
            <a:buFont typeface="Arial" panose="020B0604020202020204" pitchFamily="34" charset="0"/>
            <a:buNone/>
          </a:pPr>
          <a:r>
            <a:rPr lang="en-US" sz="1200" b="1" kern="1200" dirty="0"/>
            <a:t>Health education package - Peer education</a:t>
          </a:r>
          <a:endParaRPr lang="en-CH" sz="1200" b="1" kern="1200" dirty="0"/>
        </a:p>
        <a:p>
          <a:pPr marL="0" lvl="0" indent="0" algn="l" defTabSz="533400">
            <a:lnSpc>
              <a:spcPct val="90000"/>
            </a:lnSpc>
            <a:spcBef>
              <a:spcPct val="0"/>
            </a:spcBef>
            <a:spcAft>
              <a:spcPts val="1200"/>
            </a:spcAft>
            <a:buFont typeface="Arial" panose="020B0604020202020204" pitchFamily="34" charset="0"/>
            <a:buNone/>
          </a:pPr>
          <a:r>
            <a:rPr lang="es-AR" sz="1200" b="1" kern="1200" dirty="0" err="1"/>
            <a:t>Condom</a:t>
          </a:r>
          <a:r>
            <a:rPr lang="es-AR" sz="1200" b="1" kern="1200" dirty="0"/>
            <a:t> </a:t>
          </a:r>
          <a:r>
            <a:rPr lang="es-AR" sz="1200" b="1" kern="1200" dirty="0" err="1"/>
            <a:t>education</a:t>
          </a:r>
          <a:r>
            <a:rPr lang="es-AR" sz="1200" b="1" kern="1200" dirty="0"/>
            <a:t> and </a:t>
          </a:r>
          <a:r>
            <a:rPr lang="es-AR" sz="1200" b="1" kern="1200" dirty="0" err="1"/>
            <a:t>demonstration</a:t>
          </a:r>
          <a:endParaRPr lang="en-CH" sz="1200" b="1" kern="1200" dirty="0"/>
        </a:p>
        <a:p>
          <a:pPr marL="0" lvl="0" indent="0" algn="l" defTabSz="533400">
            <a:lnSpc>
              <a:spcPct val="90000"/>
            </a:lnSpc>
            <a:spcBef>
              <a:spcPct val="0"/>
            </a:spcBef>
            <a:spcAft>
              <a:spcPts val="1200"/>
            </a:spcAft>
            <a:buFont typeface="Arial" panose="020B0604020202020204" pitchFamily="34" charset="0"/>
            <a:buNone/>
          </a:pPr>
          <a:r>
            <a:rPr lang="es-AR" sz="1200" b="1" kern="1200" dirty="0" err="1"/>
            <a:t>Outreach</a:t>
          </a:r>
          <a:r>
            <a:rPr lang="es-AR" sz="1200" b="1" kern="1200" dirty="0"/>
            <a:t> programmes</a:t>
          </a:r>
          <a:endParaRPr lang="en-CH" sz="1200" b="1" kern="1200" dirty="0"/>
        </a:p>
        <a:p>
          <a:pPr marL="0" lvl="0" indent="0" algn="l" defTabSz="533400">
            <a:lnSpc>
              <a:spcPct val="90000"/>
            </a:lnSpc>
            <a:spcBef>
              <a:spcPct val="0"/>
            </a:spcBef>
            <a:spcAft>
              <a:spcPts val="1200"/>
            </a:spcAft>
            <a:buFont typeface="Arial" panose="020B0604020202020204" pitchFamily="34" charset="0"/>
            <a:buNone/>
          </a:pPr>
          <a:r>
            <a:rPr lang="en-US" sz="1200" b="1" kern="1200" dirty="0"/>
            <a:t>Demand creation / social mobilization</a:t>
          </a:r>
        </a:p>
        <a:p>
          <a:pPr marL="0" lvl="0" indent="0" algn="l" defTabSz="533400">
            <a:lnSpc>
              <a:spcPct val="90000"/>
            </a:lnSpc>
            <a:spcBef>
              <a:spcPct val="0"/>
            </a:spcBef>
            <a:spcAft>
              <a:spcPts val="1200"/>
            </a:spcAft>
            <a:buFont typeface="Arial" panose="020B0604020202020204" pitchFamily="34" charset="0"/>
            <a:buNone/>
          </a:pPr>
          <a:r>
            <a:rPr lang="es-AR" sz="1200" b="1" kern="1200" dirty="0" err="1"/>
            <a:t>Adherence</a:t>
          </a:r>
          <a:r>
            <a:rPr lang="es-AR" sz="1200" b="1" kern="1200" dirty="0"/>
            <a:t> </a:t>
          </a:r>
          <a:r>
            <a:rPr lang="es-AR" sz="1200" b="1" kern="1200" dirty="0" err="1"/>
            <a:t>counselling</a:t>
          </a:r>
          <a:endParaRPr lang="en-CH" sz="1200" b="1" kern="1200" dirty="0"/>
        </a:p>
      </dsp:txBody>
      <dsp:txXfrm rot="10800000">
        <a:off x="159001" y="1846828"/>
        <a:ext cx="3106501" cy="3304041"/>
      </dsp:txXfrm>
    </dsp:sp>
    <dsp:sp modelId="{26DAE359-9350-45B0-9B64-3962CB120F3B}">
      <dsp:nvSpPr>
        <dsp:cNvPr id="0" name=""/>
        <dsp:cNvSpPr/>
      </dsp:nvSpPr>
      <dsp:spPr>
        <a:xfrm>
          <a:off x="9374" y="855753"/>
          <a:ext cx="3405755" cy="1021726"/>
        </a:xfrm>
        <a:prstGeom prst="round2SameRect">
          <a:avLst>
            <a:gd name="adj1" fmla="val 45000"/>
            <a:gd name="adj2" fmla="val 0"/>
          </a:avLst>
        </a:prstGeom>
        <a:solidFill>
          <a:schemeClr val="accent2"/>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9130" tIns="269130" rIns="269130" bIns="269130" numCol="1" spcCol="1270" anchor="ctr" anchorCtr="0">
          <a:noAutofit/>
        </a:bodyPr>
        <a:lstStyle/>
        <a:p>
          <a:pPr marL="0" lvl="0" indent="0" algn="l" defTabSz="622300">
            <a:lnSpc>
              <a:spcPct val="90000"/>
            </a:lnSpc>
            <a:spcBef>
              <a:spcPct val="0"/>
            </a:spcBef>
            <a:spcAft>
              <a:spcPts val="1200"/>
            </a:spcAft>
            <a:buNone/>
          </a:pPr>
          <a:r>
            <a:rPr lang="en-US" sz="1400" b="1" kern="1200" dirty="0" err="1"/>
            <a:t>Behavioural</a:t>
          </a:r>
          <a:endParaRPr lang="en-CH" sz="1400" b="1" kern="1200" dirty="0"/>
        </a:p>
      </dsp:txBody>
      <dsp:txXfrm>
        <a:off x="144038" y="990417"/>
        <a:ext cx="3136427" cy="887062"/>
      </dsp:txXfrm>
    </dsp:sp>
    <dsp:sp modelId="{7D4F92BB-3395-44FF-B959-AB1E7AB7D59F}">
      <dsp:nvSpPr>
        <dsp:cNvPr id="0" name=""/>
        <dsp:cNvSpPr/>
      </dsp:nvSpPr>
      <dsp:spPr>
        <a:xfrm rot="10800000">
          <a:off x="3523024" y="1846828"/>
          <a:ext cx="3405755" cy="3453668"/>
        </a:xfrm>
        <a:prstGeom prst="round2SameRect">
          <a:avLst>
            <a:gd name="adj1" fmla="val 15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177" tIns="144177" rIns="144177" bIns="144177" numCol="1" spcCol="1270" anchor="t" anchorCtr="0">
          <a:noAutofit/>
        </a:bodyPr>
        <a:lstStyle/>
        <a:p>
          <a:pPr marL="0" lvl="0" indent="0" algn="l" defTabSz="533400">
            <a:lnSpc>
              <a:spcPct val="90000"/>
            </a:lnSpc>
            <a:spcBef>
              <a:spcPct val="0"/>
            </a:spcBef>
            <a:spcAft>
              <a:spcPts val="1200"/>
            </a:spcAft>
            <a:buNone/>
          </a:pPr>
          <a:r>
            <a:rPr lang="es-AR" sz="1200" b="1" kern="1200" dirty="0"/>
            <a:t>HIV </a:t>
          </a:r>
          <a:r>
            <a:rPr lang="es-AR" sz="1200" b="1" kern="1200" dirty="0" err="1"/>
            <a:t>testing</a:t>
          </a:r>
          <a:r>
            <a:rPr lang="es-AR" sz="1200" b="1" kern="1200" dirty="0"/>
            <a:t> </a:t>
          </a:r>
          <a:r>
            <a:rPr lang="es-AR" sz="1200" b="1" kern="1200" dirty="0" err="1"/>
            <a:t>services</a:t>
          </a:r>
          <a:endParaRPr lang="en-CH" sz="1200" b="1" kern="1200" dirty="0"/>
        </a:p>
        <a:p>
          <a:pPr marL="0" lvl="0" indent="0" algn="l" defTabSz="533400">
            <a:lnSpc>
              <a:spcPct val="90000"/>
            </a:lnSpc>
            <a:spcBef>
              <a:spcPct val="0"/>
            </a:spcBef>
            <a:spcAft>
              <a:spcPts val="1200"/>
            </a:spcAft>
            <a:buNone/>
          </a:pPr>
          <a:r>
            <a:rPr lang="es-AR" sz="1200" b="1" kern="1200" dirty="0"/>
            <a:t>Male and </a:t>
          </a:r>
          <a:r>
            <a:rPr lang="es-AR" sz="1200" b="1" kern="1200" dirty="0" err="1"/>
            <a:t>female</a:t>
          </a:r>
          <a:r>
            <a:rPr lang="es-AR" sz="1200" b="1" kern="1200" dirty="0"/>
            <a:t> </a:t>
          </a:r>
          <a:r>
            <a:rPr lang="es-AR" sz="1200" b="1" kern="1200" dirty="0" err="1"/>
            <a:t>condom</a:t>
          </a:r>
          <a:r>
            <a:rPr lang="es-AR" sz="1200" b="1" kern="1200" dirty="0"/>
            <a:t> </a:t>
          </a:r>
          <a:r>
            <a:rPr lang="es-AR" sz="1200" b="1" kern="1200" dirty="0" err="1"/>
            <a:t>distribution</a:t>
          </a:r>
          <a:endParaRPr lang="en-CH" sz="1200" b="1" kern="1200" dirty="0"/>
        </a:p>
        <a:p>
          <a:pPr marL="0" lvl="0" indent="0" algn="l" defTabSz="533400">
            <a:lnSpc>
              <a:spcPct val="90000"/>
            </a:lnSpc>
            <a:spcBef>
              <a:spcPct val="0"/>
            </a:spcBef>
            <a:spcAft>
              <a:spcPts val="1200"/>
            </a:spcAft>
            <a:buNone/>
          </a:pPr>
          <a:r>
            <a:rPr lang="es-AR" sz="1200" b="1" kern="1200" dirty="0"/>
            <a:t>STI screening and </a:t>
          </a:r>
          <a:r>
            <a:rPr lang="es-AR" sz="1200" b="1" kern="1200" dirty="0" err="1"/>
            <a:t>treatment</a:t>
          </a:r>
          <a:endParaRPr lang="en-CH" sz="1200" b="1" kern="1200" dirty="0"/>
        </a:p>
        <a:p>
          <a:pPr marL="0" lvl="0" indent="0" algn="l" defTabSz="533400">
            <a:lnSpc>
              <a:spcPct val="90000"/>
            </a:lnSpc>
            <a:spcBef>
              <a:spcPct val="0"/>
            </a:spcBef>
            <a:spcAft>
              <a:spcPts val="1200"/>
            </a:spcAft>
            <a:buNone/>
          </a:pPr>
          <a:r>
            <a:rPr lang="es-AR" sz="1200" b="1" kern="1200" dirty="0"/>
            <a:t>Cervical </a:t>
          </a:r>
          <a:r>
            <a:rPr lang="es-AR" sz="1200" b="1" kern="1200" dirty="0" err="1"/>
            <a:t>cancer</a:t>
          </a:r>
          <a:r>
            <a:rPr lang="es-AR" sz="1200" b="1" kern="1200" dirty="0"/>
            <a:t> screening</a:t>
          </a:r>
          <a:endParaRPr lang="en-CH" sz="1200" b="1" kern="1200" dirty="0"/>
        </a:p>
        <a:p>
          <a:pPr marL="0" lvl="0" indent="0" algn="l" defTabSz="533400">
            <a:lnSpc>
              <a:spcPct val="90000"/>
            </a:lnSpc>
            <a:spcBef>
              <a:spcPct val="0"/>
            </a:spcBef>
            <a:spcAft>
              <a:spcPts val="1200"/>
            </a:spcAft>
            <a:buNone/>
          </a:pPr>
          <a:r>
            <a:rPr lang="es-AR" sz="1200" b="1" kern="1200" dirty="0" err="1"/>
            <a:t>Family</a:t>
          </a:r>
          <a:r>
            <a:rPr lang="es-AR" sz="1200" b="1" kern="1200" dirty="0"/>
            <a:t> </a:t>
          </a:r>
          <a:r>
            <a:rPr lang="es-AR" sz="1200" b="1" kern="1200" dirty="0" err="1"/>
            <a:t>planning</a:t>
          </a:r>
          <a:endParaRPr lang="en-CH" sz="1200" b="1" kern="1200" dirty="0"/>
        </a:p>
        <a:p>
          <a:pPr marL="0" lvl="0" indent="0" algn="l" defTabSz="533400">
            <a:lnSpc>
              <a:spcPct val="90000"/>
            </a:lnSpc>
            <a:spcBef>
              <a:spcPct val="0"/>
            </a:spcBef>
            <a:spcAft>
              <a:spcPts val="1200"/>
            </a:spcAft>
            <a:buNone/>
          </a:pPr>
          <a:r>
            <a:rPr lang="es-AR" sz="1200" b="1" kern="1200" dirty="0"/>
            <a:t>ART (HIV </a:t>
          </a:r>
          <a:r>
            <a:rPr lang="es-AR" sz="1200" b="1" kern="1200" dirty="0" err="1"/>
            <a:t>treatment</a:t>
          </a:r>
          <a:r>
            <a:rPr lang="es-AR" sz="1200" b="1" kern="1200" dirty="0"/>
            <a:t>)</a:t>
          </a:r>
          <a:endParaRPr lang="en-CH" sz="1200" b="1" kern="1200" dirty="0"/>
        </a:p>
        <a:p>
          <a:pPr marL="0" lvl="0" indent="0" algn="l" defTabSz="533400">
            <a:lnSpc>
              <a:spcPct val="90000"/>
            </a:lnSpc>
            <a:spcBef>
              <a:spcPct val="0"/>
            </a:spcBef>
            <a:spcAft>
              <a:spcPts val="1200"/>
            </a:spcAft>
            <a:buNone/>
          </a:pPr>
          <a:r>
            <a:rPr lang="es-AR" sz="1200" b="1" kern="1200" dirty="0"/>
            <a:t>Bio-medical </a:t>
          </a:r>
          <a:r>
            <a:rPr lang="es-AR" sz="1200" b="1" kern="1200" dirty="0" err="1"/>
            <a:t>prophylaxis</a:t>
          </a:r>
          <a:endParaRPr lang="en-CH" sz="1200" b="1" kern="1200" dirty="0"/>
        </a:p>
        <a:p>
          <a:pPr marL="0" lvl="0" indent="0" algn="l" defTabSz="533400">
            <a:lnSpc>
              <a:spcPct val="90000"/>
            </a:lnSpc>
            <a:spcBef>
              <a:spcPct val="0"/>
            </a:spcBef>
            <a:spcAft>
              <a:spcPts val="1200"/>
            </a:spcAft>
            <a:buNone/>
          </a:pPr>
          <a:r>
            <a:rPr lang="es-AR" sz="1200" b="1" kern="1200" dirty="0" err="1"/>
            <a:t>Pre-exposure</a:t>
          </a:r>
          <a:r>
            <a:rPr lang="es-AR" sz="1200" b="1" kern="1200" dirty="0"/>
            <a:t> </a:t>
          </a:r>
          <a:r>
            <a:rPr lang="es-AR" sz="1200" b="1" kern="1200" dirty="0" err="1"/>
            <a:t>prophylaxis</a:t>
          </a:r>
          <a:endParaRPr lang="en-CH" sz="1200" b="1" kern="1200" dirty="0"/>
        </a:p>
        <a:p>
          <a:pPr marL="0" lvl="0" indent="0" algn="l" defTabSz="533400">
            <a:lnSpc>
              <a:spcPct val="90000"/>
            </a:lnSpc>
            <a:spcBef>
              <a:spcPct val="0"/>
            </a:spcBef>
            <a:spcAft>
              <a:spcPts val="1200"/>
            </a:spcAft>
            <a:buNone/>
          </a:pPr>
          <a:r>
            <a:rPr lang="es-AR" sz="1200" b="1" kern="1200" dirty="0" err="1"/>
            <a:t>Post-exposure</a:t>
          </a:r>
          <a:r>
            <a:rPr lang="es-AR" sz="1200" b="1" kern="1200" dirty="0"/>
            <a:t> </a:t>
          </a:r>
          <a:r>
            <a:rPr lang="es-AR" sz="1200" b="1" kern="1200" dirty="0" err="1"/>
            <a:t>prophylaxis</a:t>
          </a:r>
          <a:endParaRPr lang="en-CH" sz="1200" b="1" kern="1200" dirty="0"/>
        </a:p>
      </dsp:txBody>
      <dsp:txXfrm rot="10800000">
        <a:off x="3672651" y="1846828"/>
        <a:ext cx="3106501" cy="3304041"/>
      </dsp:txXfrm>
    </dsp:sp>
    <dsp:sp modelId="{00DF5A28-7C0E-4C7F-9EB0-20DD7631CF10}">
      <dsp:nvSpPr>
        <dsp:cNvPr id="0" name=""/>
        <dsp:cNvSpPr/>
      </dsp:nvSpPr>
      <dsp:spPr>
        <a:xfrm>
          <a:off x="3523024" y="855753"/>
          <a:ext cx="3405755" cy="1021726"/>
        </a:xfrm>
        <a:prstGeom prst="round2SameRect">
          <a:avLst>
            <a:gd name="adj1" fmla="val 45000"/>
            <a:gd name="adj2" fmla="val 0"/>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9130" tIns="269130" rIns="269130" bIns="269130" numCol="1" spcCol="1270" anchor="ctr" anchorCtr="0">
          <a:noAutofit/>
        </a:bodyPr>
        <a:lstStyle/>
        <a:p>
          <a:pPr marL="0" lvl="0" indent="0" algn="l" defTabSz="622300">
            <a:lnSpc>
              <a:spcPct val="90000"/>
            </a:lnSpc>
            <a:spcBef>
              <a:spcPct val="0"/>
            </a:spcBef>
            <a:spcAft>
              <a:spcPts val="1200"/>
            </a:spcAft>
            <a:buNone/>
          </a:pPr>
          <a:r>
            <a:rPr lang="en-US" sz="1400" b="1" kern="1200" dirty="0"/>
            <a:t>Biomedical </a:t>
          </a:r>
          <a:endParaRPr lang="en-CH" sz="1400" b="1" kern="1200" dirty="0"/>
        </a:p>
      </dsp:txBody>
      <dsp:txXfrm>
        <a:off x="3657688" y="990417"/>
        <a:ext cx="3136427" cy="887062"/>
      </dsp:txXfrm>
    </dsp:sp>
    <dsp:sp modelId="{A0E8105F-9D8A-4349-87BB-1D3FEF7EE201}">
      <dsp:nvSpPr>
        <dsp:cNvPr id="0" name=""/>
        <dsp:cNvSpPr/>
      </dsp:nvSpPr>
      <dsp:spPr>
        <a:xfrm rot="10800000">
          <a:off x="7036674" y="1846828"/>
          <a:ext cx="3405755" cy="3453668"/>
        </a:xfrm>
        <a:prstGeom prst="round2SameRect">
          <a:avLst>
            <a:gd name="adj1" fmla="val 15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177" tIns="144177" rIns="144177" bIns="144177" numCol="1" spcCol="1270" anchor="t" anchorCtr="0">
          <a:noAutofit/>
        </a:bodyPr>
        <a:lstStyle/>
        <a:p>
          <a:pPr marL="0" lvl="0" indent="0" algn="l" defTabSz="488950">
            <a:lnSpc>
              <a:spcPct val="90000"/>
            </a:lnSpc>
            <a:spcBef>
              <a:spcPct val="0"/>
            </a:spcBef>
            <a:spcAft>
              <a:spcPts val="1200"/>
            </a:spcAft>
            <a:buNone/>
          </a:pPr>
          <a:r>
            <a:rPr lang="en-US" sz="1100" b="1" kern="1200" dirty="0"/>
            <a:t>Policy environment: </a:t>
          </a:r>
          <a:r>
            <a:rPr lang="en-US" sz="1100" b="0" kern="1200" dirty="0"/>
            <a:t>Healthcare worker sensitization and advocacy for stigma-free, person-centred services
</a:t>
          </a:r>
          <a:r>
            <a:rPr lang="en-US" sz="1100" b="1" kern="1200" dirty="0"/>
            <a:t>Gender-based violence: </a:t>
          </a:r>
          <a:r>
            <a:rPr lang="en-US" sz="1100" b="0" kern="1200" dirty="0"/>
            <a:t>Prevention education, screening, survivor support, and referrals for medical, legal and psychosocial services
</a:t>
          </a:r>
          <a:r>
            <a:rPr lang="en-US" sz="1100" b="1" kern="1200" dirty="0"/>
            <a:t>Stigma and discrimination: </a:t>
          </a:r>
          <a:r>
            <a:rPr lang="en-US" sz="1100" b="0" kern="1200" dirty="0"/>
            <a:t>Rights awareness, stigma reduction activities, and response to human rights violations
</a:t>
          </a:r>
          <a:r>
            <a:rPr lang="en-US" sz="1100" b="1" kern="1200" dirty="0"/>
            <a:t>Alcohol and drug use: </a:t>
          </a:r>
          <a:r>
            <a:rPr lang="en-US" sz="1100" b="0" kern="1200" dirty="0"/>
            <a:t>Risk-reduction education, counselling and referrals for treatment and support service
</a:t>
          </a:r>
          <a:r>
            <a:rPr lang="en-US" sz="1100" b="1" kern="1200" dirty="0"/>
            <a:t>Support groups: </a:t>
          </a:r>
          <a:r>
            <a:rPr lang="en-US" sz="1100" b="0" kern="1200" dirty="0"/>
            <a:t>Peer-led psychosocial, adherence and empowerment support groups</a:t>
          </a:r>
          <a:endParaRPr lang="en-CH" sz="1100" b="0" kern="1200" dirty="0"/>
        </a:p>
      </dsp:txBody>
      <dsp:txXfrm rot="10800000">
        <a:off x="7186301" y="1846828"/>
        <a:ext cx="3106501" cy="3304041"/>
      </dsp:txXfrm>
    </dsp:sp>
    <dsp:sp modelId="{405E45E2-7852-484C-A32E-907D478AF28B}">
      <dsp:nvSpPr>
        <dsp:cNvPr id="0" name=""/>
        <dsp:cNvSpPr/>
      </dsp:nvSpPr>
      <dsp:spPr>
        <a:xfrm>
          <a:off x="7036674" y="855753"/>
          <a:ext cx="3405755" cy="1021726"/>
        </a:xfrm>
        <a:prstGeom prst="round2SameRect">
          <a:avLst>
            <a:gd name="adj1" fmla="val 4500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9130" tIns="269130" rIns="269130" bIns="269130" numCol="1" spcCol="1270" anchor="ctr" anchorCtr="0">
          <a:noAutofit/>
        </a:bodyPr>
        <a:lstStyle/>
        <a:p>
          <a:pPr marL="0" lvl="0" indent="0" algn="l" defTabSz="622300">
            <a:lnSpc>
              <a:spcPct val="90000"/>
            </a:lnSpc>
            <a:spcBef>
              <a:spcPct val="0"/>
            </a:spcBef>
            <a:spcAft>
              <a:spcPts val="1200"/>
            </a:spcAft>
            <a:buNone/>
          </a:pPr>
          <a:r>
            <a:rPr lang="en-US" sz="1400" b="1" kern="1200" dirty="0"/>
            <a:t>Structural</a:t>
          </a:r>
          <a:endParaRPr lang="en-CH" sz="1400" b="1" kern="1200" dirty="0"/>
        </a:p>
      </dsp:txBody>
      <dsp:txXfrm>
        <a:off x="7171338" y="990417"/>
        <a:ext cx="3136427" cy="887062"/>
      </dsp:txXfrm>
    </dsp:sp>
  </dsp:spTree>
</dsp:drawing>
</file>

<file path=ppt/diagrams/layout1.xml><?xml version="1.0" encoding="utf-8"?>
<dgm:layoutDef xmlns:dgm="http://schemas.openxmlformats.org/drawingml/2006/diagram" xmlns:a="http://schemas.openxmlformats.org/drawingml/2006/main" uniqueId="urn:microsoft.com/office/officeart/2024/layout/HorizontalActionList">
  <dgm:title val=""/>
  <dgm:desc val=""/>
  <dgm:catLst>
    <dgm:cat type="list" pri="805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95"/>
      <dgm:constr type="h" for="des" forName="composite" op="equ"/>
      <dgm:constr type="w" for="ch" forName="composite" refType="w"/>
      <dgm:constr type="w" for="des" forName="parTx"/>
      <dgm:constr type="h" for="des" forName="parTx" op="equ"/>
      <dgm:constr type="w" for="des" forName="bgOutline"/>
      <dgm:constr type="primFontSz" for="des" forName="parTx" val="54"/>
      <dgm:constr type="primFontSz" for="des" forName="bgOutline" refType="primFontSz" refFor="des" refForName="parTx" op="lte" fact="0.75"/>
      <dgm:constr type="h" for="des" forName="bgOutline"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bgOutline"/>
          <dgm:constr type="t" for="ch" forName="bgOutline" refType="h" refFor="ch" refForName="parTx" fact="0.97"/>
          <dgm:constr type="w" for="ch" forName="bgOutline" refType="w"/>
          <dgm:constr type="h" for="ch" forName="bgOutline" refType="h" fact="0.75"/>
        </dgm:constrLst>
        <dgm:ruleLst/>
        <dgm:layoutNode name="parTx" styleLbl="alignNode1">
          <dgm:varLst>
            <dgm:chMax val="0"/>
            <dgm:chPref val="0"/>
          </dgm:varLst>
          <dgm:alg type="tx">
            <dgm:param type="parTxLTRAlign" val="l"/>
            <dgm:param type="parTxRTLAlign" val="r"/>
          </dgm:alg>
          <dgm:shape xmlns:r="http://schemas.openxmlformats.org/officeDocument/2006/relationships" type="round2SameRect" r:blip="" zOrderOff="3">
            <dgm:adjLst>
              <dgm:adj idx="1" val="0.45"/>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primFontSz" val="14" fact="NaN" max="NaN"/>
          </dgm:ruleLst>
        </dgm:layoutNode>
        <dgm:layoutNode name="bgOutline" styleLbl="fgAcc1">
          <dgm:varLst>
            <dgm:bulletEnabled/>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rot="180" type="round2SameRect" r:blip="">
            <dgm:adjLst>
              <dgm:adj idx="1" val="0.15"/>
              <dgm:adj idx="2" val="0"/>
            </dgm:adjLst>
          </dgm:shape>
          <dgm:presOf axis="des" ptType="node"/>
          <dgm:constrLst>
            <dgm:constr type="primFontSz" val="28"/>
            <dgm:constr type="tMarg" refType="w" fact="0.12"/>
            <dgm:constr type="bMarg" refType="w" fact="0.12"/>
            <dgm:constr type="lMarg" refType="w" fact="0.12"/>
            <dgm:constr type="rMarg" refType="w" fact="0.12"/>
          </dgm:constrLst>
          <dgm:ruleLst>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16/07/2026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Hi everyone, My name is</a:t>
            </a:r>
            <a:r>
              <a:rPr dirty="0"/>
              <a:t> Daisy </a:t>
            </a:r>
            <a:r>
              <a:rPr dirty="0" err="1"/>
              <a:t>Kwala</a:t>
            </a:r>
            <a:r>
              <a:rPr dirty="0"/>
              <a:t> from Bar Hostess Empowerment and Support </a:t>
            </a:r>
            <a:r>
              <a:rPr dirty="0" err="1"/>
              <a:t>Programme</a:t>
            </a:r>
            <a:r>
              <a:rPr dirty="0"/>
              <a:t>, BHESP, in Kenya. Today I'll share how we </a:t>
            </a:r>
            <a:r>
              <a:rPr lang="en-US" dirty="0"/>
              <a:t>are </a:t>
            </a:r>
            <a:r>
              <a:rPr dirty="0"/>
              <a:t>protect</a:t>
            </a:r>
            <a:r>
              <a:rPr lang="en-US" dirty="0"/>
              <a:t>ing</a:t>
            </a:r>
            <a:r>
              <a:rPr dirty="0"/>
              <a:t> HIV treatment gains for female sex workers through a funding crisis</a:t>
            </a:r>
            <a:r>
              <a:rPr lang="en-US" dirty="0"/>
              <a:t> from STOP WORK ORDER</a:t>
            </a:r>
            <a:r>
              <a:rPr dirty="0"/>
              <a:t>, and what person-</a:t>
            </a:r>
            <a:r>
              <a:rPr dirty="0" err="1"/>
              <a:t>centred</a:t>
            </a:r>
            <a:r>
              <a:rPr dirty="0"/>
              <a:t> transition support means in practice.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Around 13% of all new HIV </a:t>
            </a:r>
            <a:r>
              <a:rPr lang="en-US" dirty="0"/>
              <a:t>acquisitions</a:t>
            </a:r>
            <a:r>
              <a:rPr dirty="0"/>
              <a:t> in Kenya each year occur among key populations  yet sex work, drug use, and same-sex relationships are all criminali</a:t>
            </a:r>
            <a:r>
              <a:rPr lang="en-US" dirty="0"/>
              <a:t>z</a:t>
            </a:r>
            <a:r>
              <a:rPr dirty="0"/>
              <a:t>ed. Female sex workers carry the highest burden: HIV prevalence of nearly 27%, compared to 22.5% among transgender people, 20% among men who have sex with men, and 8.8% among people who inject drugs. We're talking about over 285,000 female sex workers nationally. Kenya's epidemic is both concentrated and generalized, which is why prevention programming for key populations sits at the </a:t>
            </a:r>
            <a:r>
              <a:rPr dirty="0" err="1"/>
              <a:t>centre</a:t>
            </a:r>
            <a:r>
              <a:rPr dirty="0"/>
              <a:t> of the national HIV response.</a:t>
            </a:r>
          </a:p>
        </p:txBody>
      </p:sp>
      <p:sp>
        <p:nvSpPr>
          <p:cNvPr id="4" name="Slide Number Placeholder 3"/>
          <p:cNvSpPr>
            <a:spLocks noGrp="1"/>
          </p:cNvSpPr>
          <p:nvPr>
            <p:ph type="sldNum" sz="quarter" idx="5"/>
          </p:nvPr>
        </p:nvSpPr>
        <p:spPr/>
        <p:txBody>
          <a:bodyPr/>
          <a:lstStyle/>
          <a:p>
            <a:fld id="{1BE8DCDC-D13C-2549-BE6A-717E9EED41AD}" type="slidenum">
              <a:rPr lang="en-GB" smtClean="0"/>
              <a:t>2</a:t>
            </a:fld>
            <a:endParaRPr lang="en-GB"/>
          </a:p>
        </p:txBody>
      </p:sp>
    </p:spTree>
    <p:extLst>
      <p:ext uri="{BB962C8B-B14F-4D97-AF65-F5344CB8AC3E}">
        <p14:creationId xmlns:p14="http://schemas.microsoft.com/office/powerpoint/2010/main" val="2581498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BHESP was established in 1998 in Nairobi as a community-based </a:t>
            </a:r>
            <a:r>
              <a:rPr dirty="0" err="1"/>
              <a:t>organisation</a:t>
            </a:r>
            <a:r>
              <a:rPr dirty="0"/>
              <a:t> led by and for female sex workers, and registered as an NGO in 2005. We give women a voice to influence policy, respond to sexual and gender-based violence, support access to justice, and reduce stigma and discrimination. Over the years we gr</a:t>
            </a:r>
            <a:r>
              <a:rPr lang="en-US" dirty="0"/>
              <a:t>ew</a:t>
            </a:r>
            <a:r>
              <a:rPr dirty="0"/>
              <a:t> to four drop-in </a:t>
            </a:r>
            <a:r>
              <a:rPr dirty="0" err="1"/>
              <a:t>centres</a:t>
            </a:r>
            <a:r>
              <a:rPr dirty="0"/>
              <a:t> — </a:t>
            </a:r>
            <a:r>
              <a:rPr dirty="0" err="1"/>
              <a:t>Jogoo</a:t>
            </a:r>
            <a:r>
              <a:rPr dirty="0"/>
              <a:t> Road, Mowlem, </a:t>
            </a:r>
            <a:r>
              <a:rPr dirty="0" err="1"/>
              <a:t>Roysambu</a:t>
            </a:r>
            <a:r>
              <a:rPr dirty="0"/>
              <a:t> and </a:t>
            </a:r>
            <a:r>
              <a:rPr dirty="0" err="1"/>
              <a:t>Kariobangi</a:t>
            </a:r>
            <a:r>
              <a:rPr lang="en-US" dirty="0"/>
              <a:t>, </a:t>
            </a:r>
            <a:r>
              <a:rPr dirty="0"/>
              <a:t>together serving nearly 43,000 female sex workers</a:t>
            </a:r>
          </a:p>
        </p:txBody>
      </p:sp>
      <p:sp>
        <p:nvSpPr>
          <p:cNvPr id="4" name="Slide Number Placeholder 3"/>
          <p:cNvSpPr>
            <a:spLocks noGrp="1"/>
          </p:cNvSpPr>
          <p:nvPr>
            <p:ph type="sldNum" sz="quarter" idx="5"/>
          </p:nvPr>
        </p:nvSpPr>
        <p:spPr/>
        <p:txBody>
          <a:bodyPr/>
          <a:lstStyle/>
          <a:p>
            <a:fld id="{1BE8DCDC-D13C-2549-BE6A-717E9EED41AD}" type="slidenum">
              <a:rPr lang="en-GB" smtClean="0"/>
              <a:t>3</a:t>
            </a:fld>
            <a:endParaRPr lang="en-GB"/>
          </a:p>
        </p:txBody>
      </p:sp>
    </p:spTree>
    <p:extLst>
      <p:ext uri="{BB962C8B-B14F-4D97-AF65-F5344CB8AC3E}">
        <p14:creationId xmlns:p14="http://schemas.microsoft.com/office/powerpoint/2010/main" val="2027628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Our vision is a society where bar hostesses, vulnerable women, adolescent girls and young women, and other key populations are treated with respect and dignity, with their rights upheld. Our mission is to influence policy and facilitate access to quality health services, human rights awareness, legal services, and economic empowerment for female sex workers.</a:t>
            </a:r>
          </a:p>
        </p:txBody>
      </p:sp>
      <p:sp>
        <p:nvSpPr>
          <p:cNvPr id="4" name="Slide Number Placeholder 3"/>
          <p:cNvSpPr>
            <a:spLocks noGrp="1"/>
          </p:cNvSpPr>
          <p:nvPr>
            <p:ph type="sldNum" sz="quarter" idx="5"/>
          </p:nvPr>
        </p:nvSpPr>
        <p:spPr/>
        <p:txBody>
          <a:bodyPr/>
          <a:lstStyle/>
          <a:p>
            <a:fld id="{1BE8DCDC-D13C-2549-BE6A-717E9EED41AD}" type="slidenum">
              <a:rPr lang="en-GB" smtClean="0"/>
              <a:t>4</a:t>
            </a:fld>
            <a:endParaRPr lang="en-GB"/>
          </a:p>
        </p:txBody>
      </p:sp>
    </p:spTree>
    <p:extLst>
      <p:ext uri="{BB962C8B-B14F-4D97-AF65-F5344CB8AC3E}">
        <p14:creationId xmlns:p14="http://schemas.microsoft.com/office/powerpoint/2010/main" val="4196993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Here's a snapshot of the interventions we deliver across our drop-in </a:t>
            </a:r>
            <a:r>
              <a:rPr dirty="0" err="1"/>
              <a:t>centres</a:t>
            </a:r>
            <a:r>
              <a:rPr dirty="0"/>
              <a:t> </a:t>
            </a:r>
            <a:r>
              <a:rPr lang="en-US" dirty="0"/>
              <a:t>-</a:t>
            </a:r>
            <a:r>
              <a:rPr dirty="0"/>
              <a:t> from HIV prevention, treatment, care and support, to human rights and advocacy, economic empowerment, research, and </a:t>
            </a:r>
            <a:r>
              <a:rPr dirty="0" err="1"/>
              <a:t>organisational</a:t>
            </a:r>
            <a:r>
              <a:rPr dirty="0"/>
              <a:t> strengthening. These are the foundations that everything I'll share next is built on.</a:t>
            </a:r>
          </a:p>
        </p:txBody>
      </p:sp>
      <p:sp>
        <p:nvSpPr>
          <p:cNvPr id="4" name="Slide Number Placeholder 3"/>
          <p:cNvSpPr>
            <a:spLocks noGrp="1"/>
          </p:cNvSpPr>
          <p:nvPr>
            <p:ph type="sldNum" sz="quarter" idx="5"/>
          </p:nvPr>
        </p:nvSpPr>
        <p:spPr/>
        <p:txBody>
          <a:bodyPr/>
          <a:lstStyle/>
          <a:p>
            <a:fld id="{1BE8DCDC-D13C-2549-BE6A-717E9EED41AD}" type="slidenum">
              <a:rPr lang="en-GB" smtClean="0"/>
              <a:t>5</a:t>
            </a:fld>
            <a:endParaRPr lang="en-GB"/>
          </a:p>
        </p:txBody>
      </p:sp>
    </p:spTree>
    <p:extLst>
      <p:ext uri="{BB962C8B-B14F-4D97-AF65-F5344CB8AC3E}">
        <p14:creationId xmlns:p14="http://schemas.microsoft.com/office/powerpoint/2010/main" val="1181280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Then came 28th January 2025 </a:t>
            </a:r>
            <a:r>
              <a:rPr lang="en-US" dirty="0"/>
              <a:t>;</a:t>
            </a:r>
            <a:r>
              <a:rPr dirty="0"/>
              <a:t> the day everything changed. We woke up to news of a PEPFAR stop-work order. Two of our drop-in </a:t>
            </a:r>
            <a:r>
              <a:rPr dirty="0" err="1"/>
              <a:t>centres</a:t>
            </a:r>
            <a:r>
              <a:rPr dirty="0"/>
              <a:t>, funded since 2016 and 2017, were ordered to halt services overnight. Just like that, 14,511 female sex workers a third of our entire client base, including 2,364 living with HIV were at risk of losing access to care. We were in shock. </a:t>
            </a:r>
            <a:r>
              <a:rPr lang="en-US" dirty="0"/>
              <a:t>A few clients 2% who had the news called </a:t>
            </a:r>
            <a:r>
              <a:rPr dirty="0"/>
              <a:t>asking where they would get their treatment. Staff and peer navigators searched for answers we didn't have. Our first thought wasn't funding </a:t>
            </a:r>
            <a:r>
              <a:rPr lang="en-US" dirty="0"/>
              <a:t>, </a:t>
            </a:r>
            <a:r>
              <a:rPr dirty="0"/>
              <a:t>it was the thousands of women who depended on us every single day.</a:t>
            </a:r>
          </a:p>
        </p:txBody>
      </p:sp>
      <p:sp>
        <p:nvSpPr>
          <p:cNvPr id="4" name="Slide Number Placeholder 3"/>
          <p:cNvSpPr>
            <a:spLocks noGrp="1"/>
          </p:cNvSpPr>
          <p:nvPr>
            <p:ph type="sldNum" sz="quarter" idx="5"/>
          </p:nvPr>
        </p:nvSpPr>
        <p:spPr/>
        <p:txBody>
          <a:bodyPr/>
          <a:lstStyle/>
          <a:p>
            <a:fld id="{1BE8DCDC-D13C-2549-BE6A-717E9EED41AD}" type="slidenum">
              <a:rPr lang="en-GB" smtClean="0"/>
              <a:t>6</a:t>
            </a:fld>
            <a:endParaRPr lang="en-GB"/>
          </a:p>
        </p:txBody>
      </p:sp>
    </p:spTree>
    <p:extLst>
      <p:ext uri="{BB962C8B-B14F-4D97-AF65-F5344CB8AC3E}">
        <p14:creationId xmlns:p14="http://schemas.microsoft.com/office/powerpoint/2010/main" val="2561581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F0045-D904-9549-B201-AADA75F962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B59445-04B2-37F1-A1C1-EF39630F80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5C017A-9572-E487-1C44-8960C5C8F751}"/>
              </a:ext>
            </a:extLst>
          </p:cNvPr>
          <p:cNvSpPr>
            <a:spLocks noGrp="1"/>
          </p:cNvSpPr>
          <p:nvPr>
            <p:ph type="body" idx="1"/>
          </p:nvPr>
        </p:nvSpPr>
        <p:spPr/>
        <p:txBody>
          <a:bodyPr/>
          <a:lstStyle/>
          <a:p>
            <a:r>
              <a:rPr dirty="0"/>
              <a:t>The impact was immediate. Both drop-in </a:t>
            </a:r>
            <a:r>
              <a:rPr dirty="0" err="1"/>
              <a:t>centres</a:t>
            </a:r>
            <a:r>
              <a:rPr dirty="0"/>
              <a:t> were forced to close abruptly</a:t>
            </a:r>
            <a:r>
              <a:rPr lang="en-US" dirty="0"/>
              <a:t>,</a:t>
            </a:r>
            <a:r>
              <a:rPr dirty="0"/>
              <a:t> clients arrived to locked doors and a sticker explaining the closure. Fear, uncertainty and confusion spread fast; over 90% of clients simply didn't understand what was happening. A few reached us on the number we'd left behind, asking what to do next. Our staff and peer navigators were searching for guidance with none available. One question sat at the </a:t>
            </a:r>
            <a:r>
              <a:rPr dirty="0" err="1"/>
              <a:t>centre</a:t>
            </a:r>
            <a:r>
              <a:rPr dirty="0"/>
              <a:t> of everything: how do we protect treatment gains and make sure no one is left behind?</a:t>
            </a:r>
          </a:p>
        </p:txBody>
      </p:sp>
      <p:sp>
        <p:nvSpPr>
          <p:cNvPr id="4" name="Slide Number Placeholder 3">
            <a:extLst>
              <a:ext uri="{FF2B5EF4-FFF2-40B4-BE49-F238E27FC236}">
                <a16:creationId xmlns:a16="http://schemas.microsoft.com/office/drawing/2014/main" id="{38518582-D5E6-7FCB-5BA4-0048CD3DAC68}"/>
              </a:ext>
            </a:extLst>
          </p:cNvPr>
          <p:cNvSpPr>
            <a:spLocks noGrp="1"/>
          </p:cNvSpPr>
          <p:nvPr>
            <p:ph type="sldNum" sz="quarter" idx="5"/>
          </p:nvPr>
        </p:nvSpPr>
        <p:spPr/>
        <p:txBody>
          <a:bodyPr/>
          <a:lstStyle/>
          <a:p>
            <a:fld id="{1BE8DCDC-D13C-2549-BE6A-717E9EED41AD}" type="slidenum">
              <a:rPr lang="en-GB" smtClean="0"/>
              <a:t>7</a:t>
            </a:fld>
            <a:endParaRPr lang="en-GB"/>
          </a:p>
        </p:txBody>
      </p:sp>
    </p:spTree>
    <p:extLst>
      <p:ext uri="{BB962C8B-B14F-4D97-AF65-F5344CB8AC3E}">
        <p14:creationId xmlns:p14="http://schemas.microsoft.com/office/powerpoint/2010/main" val="2943021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Behind every interrupted service was a person trying to stay healthy, and a community trying not to lose hope. On our side: 31 staff and 165 peer educators, some with over eight years of service, suddenly lost their livelihoods and many still haven't recovered them. We lost the ability to provide routine follow-up and adherence support, and years of investment in trust and person-</a:t>
            </a:r>
            <a:r>
              <a:rPr dirty="0" err="1"/>
              <a:t>centred</a:t>
            </a:r>
            <a:r>
              <a:rPr dirty="0"/>
              <a:t> care were at risk overnight. On the client side: more than 2,300 people on HIV treatment didn't know where to get their medication, and over 12,000 lost access to prevention services entirely. Trusted safe spaces vanished overnight. Only 12% had multi-month refills to fall back on. Over 87% of clients were lost to follow-up. And tragically, two deaths were linked directly to the treatment interruption.</a:t>
            </a:r>
          </a:p>
        </p:txBody>
      </p:sp>
      <p:sp>
        <p:nvSpPr>
          <p:cNvPr id="4" name="Slide Number Placeholder 3"/>
          <p:cNvSpPr>
            <a:spLocks noGrp="1"/>
          </p:cNvSpPr>
          <p:nvPr>
            <p:ph type="sldNum" sz="quarter" idx="5"/>
          </p:nvPr>
        </p:nvSpPr>
        <p:spPr/>
        <p:txBody>
          <a:bodyPr/>
          <a:lstStyle/>
          <a:p>
            <a:fld id="{1BE8DCDC-D13C-2549-BE6A-717E9EED41AD}" type="slidenum">
              <a:rPr lang="en-GB" smtClean="0"/>
              <a:t>8</a:t>
            </a:fld>
            <a:endParaRPr lang="en-GB"/>
          </a:p>
        </p:txBody>
      </p:sp>
    </p:spTree>
    <p:extLst>
      <p:ext uri="{BB962C8B-B14F-4D97-AF65-F5344CB8AC3E}">
        <p14:creationId xmlns:p14="http://schemas.microsoft.com/office/powerpoint/2010/main" val="4143435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After eight months of disruption, and with support from the IAS PCC Seed Grant, we partially reopened two service points as safe entry points, using a </a:t>
            </a:r>
            <a:r>
              <a:rPr lang="en-US" dirty="0"/>
              <a:t>seed grant</a:t>
            </a:r>
            <a:r>
              <a:rPr dirty="0"/>
              <a:t> for short-term transition support. A skeleton staff delivered psychosocial and mental health support to 1,837 clients and </a:t>
            </a:r>
            <a:r>
              <a:rPr dirty="0" err="1"/>
              <a:t>sensitised</a:t>
            </a:r>
            <a:r>
              <a:rPr dirty="0"/>
              <a:t> 119 healthcare workers on person-</a:t>
            </a:r>
            <a:r>
              <a:rPr dirty="0" err="1"/>
              <a:t>centred</a:t>
            </a:r>
            <a:r>
              <a:rPr dirty="0"/>
              <a:t> care for key populations. We engaged the Ministry of Health and other stakeholders to strengthen transition pathways, including at the national Health Integration Summit. Through clinic theme days, </a:t>
            </a:r>
            <a:r>
              <a:rPr dirty="0" err="1"/>
              <a:t>personalised</a:t>
            </a:r>
            <a:r>
              <a:rPr dirty="0"/>
              <a:t> follow-up and peer-led community tracing, we achieved real results: 98% of supported clients including 78% of those living with HIV were successfully re-linked to services, alongside 2% of the prevention cohort.</a:t>
            </a:r>
          </a:p>
        </p:txBody>
      </p:sp>
      <p:sp>
        <p:nvSpPr>
          <p:cNvPr id="4" name="Slide Number Placeholder 3"/>
          <p:cNvSpPr>
            <a:spLocks noGrp="1"/>
          </p:cNvSpPr>
          <p:nvPr>
            <p:ph type="sldNum" sz="quarter" idx="5"/>
          </p:nvPr>
        </p:nvSpPr>
        <p:spPr/>
        <p:txBody>
          <a:bodyPr/>
          <a:lstStyle/>
          <a:p>
            <a:fld id="{1BE8DCDC-D13C-2549-BE6A-717E9EED41AD}" type="slidenum">
              <a:rPr lang="en-GB" smtClean="0"/>
              <a:t>9</a:t>
            </a:fld>
            <a:endParaRPr lang="en-GB"/>
          </a:p>
        </p:txBody>
      </p:sp>
    </p:spTree>
    <p:extLst>
      <p:ext uri="{BB962C8B-B14F-4D97-AF65-F5344CB8AC3E}">
        <p14:creationId xmlns:p14="http://schemas.microsoft.com/office/powerpoint/2010/main" val="1030875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I want to share one client's words, because they capture what's at stake better than any statistic. 'The nurse told me it is these </a:t>
            </a:r>
            <a:r>
              <a:rPr dirty="0" err="1"/>
              <a:t>behaviours</a:t>
            </a:r>
            <a:r>
              <a:rPr dirty="0"/>
              <a:t> of yours that are causing you to get HIV. In that moment I felt I was being blamed rather than helped. I have not returned to that facility since.' This client has refused to transition to this day. She'd rather travel long distances to our other site than return to the facility that should be closer and easier for her to reach.</a:t>
            </a:r>
          </a:p>
        </p:txBody>
      </p:sp>
      <p:sp>
        <p:nvSpPr>
          <p:cNvPr id="4" name="Slide Number Placeholder 3"/>
          <p:cNvSpPr>
            <a:spLocks noGrp="1"/>
          </p:cNvSpPr>
          <p:nvPr>
            <p:ph type="sldNum" sz="quarter" idx="5"/>
          </p:nvPr>
        </p:nvSpPr>
        <p:spPr/>
        <p:txBody>
          <a:bodyPr/>
          <a:lstStyle/>
          <a:p>
            <a:fld id="{1BE8DCDC-D13C-2549-BE6A-717E9EED41AD}" type="slidenum">
              <a:rPr lang="en-GB" smtClean="0"/>
              <a:t>10</a:t>
            </a:fld>
            <a:endParaRPr lang="en-GB"/>
          </a:p>
        </p:txBody>
      </p:sp>
    </p:spTree>
    <p:extLst>
      <p:ext uri="{BB962C8B-B14F-4D97-AF65-F5344CB8AC3E}">
        <p14:creationId xmlns:p14="http://schemas.microsoft.com/office/powerpoint/2010/main" val="1855887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 what did we learn about the barriers to person-</a:t>
            </a:r>
            <a:r>
              <a:rPr dirty="0" err="1"/>
              <a:t>centred</a:t>
            </a:r>
            <a:r>
              <a:rPr dirty="0"/>
              <a:t> care? Stigma and discrimination from healthcare workers in public facilities directly affects access and retention. There's no structured transition support for clients moving from community-led services into public facilities. The closure of community safe spaces erodes outreach and trust. Awareness and understanding of person-</a:t>
            </a:r>
            <a:r>
              <a:rPr dirty="0" err="1"/>
              <a:t>centred</a:t>
            </a:r>
            <a:r>
              <a:rPr dirty="0"/>
              <a:t> care remains limited among key stakeholders and providers. And services within public facilities are often fragmented rather than integrated.</a:t>
            </a:r>
          </a:p>
        </p:txBody>
      </p:sp>
      <p:sp>
        <p:nvSpPr>
          <p:cNvPr id="4" name="Slide Number Placeholder 3"/>
          <p:cNvSpPr>
            <a:spLocks noGrp="1"/>
          </p:cNvSpPr>
          <p:nvPr>
            <p:ph type="sldNum" sz="quarter" idx="5"/>
          </p:nvPr>
        </p:nvSpPr>
        <p:spPr/>
        <p:txBody>
          <a:bodyPr/>
          <a:lstStyle/>
          <a:p>
            <a:fld id="{1BE8DCDC-D13C-2549-BE6A-717E9EED41AD}" type="slidenum">
              <a:rPr lang="en-GB" smtClean="0"/>
              <a:t>11</a:t>
            </a:fld>
            <a:endParaRPr lang="en-GB"/>
          </a:p>
        </p:txBody>
      </p:sp>
    </p:spTree>
    <p:extLst>
      <p:ext uri="{BB962C8B-B14F-4D97-AF65-F5344CB8AC3E}">
        <p14:creationId xmlns:p14="http://schemas.microsoft.com/office/powerpoint/2010/main" val="3420522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On the flip side, here's what actually works: strengthened systems that link community services to public facilities; re-establishing and </a:t>
            </a:r>
            <a:r>
              <a:rPr dirty="0" err="1"/>
              <a:t>recognising</a:t>
            </a:r>
            <a:r>
              <a:rPr dirty="0"/>
              <a:t> community safe spaces for continuity of care; ongoing </a:t>
            </a:r>
            <a:r>
              <a:rPr dirty="0" err="1"/>
              <a:t>sensitisation</a:t>
            </a:r>
            <a:r>
              <a:rPr dirty="0"/>
              <a:t> and capacity building on person-</a:t>
            </a:r>
            <a:r>
              <a:rPr dirty="0" err="1"/>
              <a:t>centred</a:t>
            </a:r>
            <a:r>
              <a:rPr dirty="0"/>
              <a:t> approaches; integrated, one-stop service delivery within public facilities; genuine collaboration between community-led </a:t>
            </a:r>
            <a:r>
              <a:rPr dirty="0" err="1"/>
              <a:t>organisations</a:t>
            </a:r>
            <a:r>
              <a:rPr dirty="0"/>
              <a:t> and public health systems; and integrating key population peer educators and community navigators into primary healthcare, supported through social contracting.</a:t>
            </a:r>
          </a:p>
        </p:txBody>
      </p:sp>
      <p:sp>
        <p:nvSpPr>
          <p:cNvPr id="4" name="Slide Number Placeholder 3"/>
          <p:cNvSpPr>
            <a:spLocks noGrp="1"/>
          </p:cNvSpPr>
          <p:nvPr>
            <p:ph type="sldNum" sz="quarter" idx="5"/>
          </p:nvPr>
        </p:nvSpPr>
        <p:spPr/>
        <p:txBody>
          <a:bodyPr/>
          <a:lstStyle/>
          <a:p>
            <a:fld id="{1BE8DCDC-D13C-2549-BE6A-717E9EED41AD}" type="slidenum">
              <a:rPr lang="en-GB" smtClean="0"/>
              <a:t>12</a:t>
            </a:fld>
            <a:endParaRPr lang="en-GB"/>
          </a:p>
        </p:txBody>
      </p:sp>
    </p:spTree>
    <p:extLst>
      <p:ext uri="{BB962C8B-B14F-4D97-AF65-F5344CB8AC3E}">
        <p14:creationId xmlns:p14="http://schemas.microsoft.com/office/powerpoint/2010/main" val="2871973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 here is our call to action. One: put people first. Two: fund person-</a:t>
            </a:r>
            <a:r>
              <a:rPr dirty="0" err="1"/>
              <a:t>centred</a:t>
            </a:r>
            <a:r>
              <a:rPr dirty="0"/>
              <a:t> care. Three: protect dignity in every transition. Four: do not leave anyone behind. Protect people, not </a:t>
            </a:r>
            <a:r>
              <a:rPr dirty="0" err="1"/>
              <a:t>programmes</a:t>
            </a:r>
            <a:r>
              <a:rPr dirty="0"/>
              <a:t> </a:t>
            </a:r>
            <a:r>
              <a:rPr lang="en-US" dirty="0"/>
              <a:t>_</a:t>
            </a:r>
            <a:r>
              <a:rPr dirty="0"/>
              <a:t> health systems must exist to serve dignity, safety and continuity of care. Invest in transition models: peer support, mental health, and zero tolerance for stigma. Fund care that follows the person, not fragmented services. And integrate, don't erase community-led </a:t>
            </a:r>
            <a:r>
              <a:rPr dirty="0" err="1"/>
              <a:t>programmes</a:t>
            </a:r>
            <a:r>
              <a:rPr dirty="0"/>
              <a:t> are essential to survival, trust and access.</a:t>
            </a:r>
          </a:p>
        </p:txBody>
      </p:sp>
      <p:sp>
        <p:nvSpPr>
          <p:cNvPr id="4" name="Slide Number Placeholder 3"/>
          <p:cNvSpPr>
            <a:spLocks noGrp="1"/>
          </p:cNvSpPr>
          <p:nvPr>
            <p:ph type="sldNum" sz="quarter" idx="5"/>
          </p:nvPr>
        </p:nvSpPr>
        <p:spPr/>
        <p:txBody>
          <a:bodyPr/>
          <a:lstStyle/>
          <a:p>
            <a:fld id="{1BE8DCDC-D13C-2549-BE6A-717E9EED41AD}" type="slidenum">
              <a:rPr lang="en-GB" smtClean="0"/>
              <a:t>13</a:t>
            </a:fld>
            <a:endParaRPr lang="en-GB"/>
          </a:p>
        </p:txBody>
      </p:sp>
    </p:spTree>
    <p:extLst>
      <p:ext uri="{BB962C8B-B14F-4D97-AF65-F5344CB8AC3E}">
        <p14:creationId xmlns:p14="http://schemas.microsoft.com/office/powerpoint/2010/main" val="123101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If care does not protect people during transitions, then it is not really care</a:t>
            </a:r>
            <a:r>
              <a:rPr lang="en-US" dirty="0"/>
              <a:t>,</a:t>
            </a:r>
            <a:r>
              <a:rPr dirty="0"/>
              <a:t> it is system failure. Person-</a:t>
            </a:r>
            <a:r>
              <a:rPr dirty="0" err="1"/>
              <a:t>centred</a:t>
            </a:r>
            <a:r>
              <a:rPr dirty="0"/>
              <a:t> care means making sure no one falls through the cracks. When systems fail to protect continuity of care, they fail the very people they were designed to serve. Thank you.</a:t>
            </a:r>
          </a:p>
        </p:txBody>
      </p:sp>
      <p:sp>
        <p:nvSpPr>
          <p:cNvPr id="4" name="Slide Number Placeholder 3"/>
          <p:cNvSpPr>
            <a:spLocks noGrp="1"/>
          </p:cNvSpPr>
          <p:nvPr>
            <p:ph type="sldNum" sz="quarter" idx="5"/>
          </p:nvPr>
        </p:nvSpPr>
        <p:spPr/>
        <p:txBody>
          <a:bodyPr/>
          <a:lstStyle/>
          <a:p>
            <a:fld id="{1BE8DCDC-D13C-2549-BE6A-717E9EED41AD}" type="slidenum">
              <a:rPr lang="en-GB" smtClean="0"/>
              <a:t>14</a:t>
            </a:fld>
            <a:endParaRPr lang="en-GB"/>
          </a:p>
        </p:txBody>
      </p:sp>
    </p:spTree>
    <p:extLst>
      <p:ext uri="{BB962C8B-B14F-4D97-AF65-F5344CB8AC3E}">
        <p14:creationId xmlns:p14="http://schemas.microsoft.com/office/powerpoint/2010/main" val="21339401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6" name="TextBox 5">
            <a:extLst>
              <a:ext uri="{FF2B5EF4-FFF2-40B4-BE49-F238E27FC236}">
                <a16:creationId xmlns:a16="http://schemas.microsoft.com/office/drawing/2014/main" id="{7BD31045-CD15-A872-BFEE-68B45EE29DE3}"/>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17679C0-84AF-FB29-2B4F-65C2D205024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8" name="Picture 7">
            <a:extLst>
              <a:ext uri="{FF2B5EF4-FFF2-40B4-BE49-F238E27FC236}">
                <a16:creationId xmlns:a16="http://schemas.microsoft.com/office/drawing/2014/main" id="{E02F472F-B3C9-8372-5D4D-5BFF3AF8D77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501268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a:t>Nulla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p:nvPicPr>
        <p:blipFill>
          <a:blip r:embed="rId2"/>
          <a:srcRect/>
          <a:stretch/>
        </p:blipFill>
        <p:spPr>
          <a:xfrm>
            <a:off x="10025891" y="207065"/>
            <a:ext cx="1769829" cy="1318904"/>
          </a:xfrm>
          <a:prstGeom prst="rect">
            <a:avLst/>
          </a:prstGeom>
        </p:spPr>
      </p:pic>
      <p:sp>
        <p:nvSpPr>
          <p:cNvPr id="8" name="TextBox 7">
            <a:extLst>
              <a:ext uri="{FF2B5EF4-FFF2-40B4-BE49-F238E27FC236}">
                <a16:creationId xmlns:a16="http://schemas.microsoft.com/office/drawing/2014/main" id="{D4901EB4-E3E6-8225-19A0-34A625053E42}"/>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C8EDD47E-600A-4188-3299-2CC73881E14B}"/>
              </a:ext>
            </a:extLst>
          </p:cNvPr>
          <p:cNvPicPr>
            <a:picLocks noChangeAspect="1"/>
          </p:cNvPicPr>
          <p:nvPr userDrawn="1"/>
        </p:nvPicPr>
        <p:blipFill>
          <a:blip r:embed="rId3"/>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2D35374F-5573-8FBD-685A-03451FB8512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4" name="TextBox 13">
            <a:extLst>
              <a:ext uri="{FF2B5EF4-FFF2-40B4-BE49-F238E27FC236}">
                <a16:creationId xmlns:a16="http://schemas.microsoft.com/office/drawing/2014/main" id="{43FC3371-5374-7807-05C6-9DBAB5C0276B}"/>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652319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997201"/>
            <a:ext cx="5437187" cy="3203574"/>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7" name="Text Placeholder 6">
            <a:extLst>
              <a:ext uri="{FF2B5EF4-FFF2-40B4-BE49-F238E27FC236}">
                <a16:creationId xmlns:a16="http://schemas.microsoft.com/office/drawing/2014/main" id="{6D77C5BB-ECCB-7A41-A232-01EA8F05C1EE}"/>
              </a:ext>
            </a:extLst>
          </p:cNvPr>
          <p:cNvSpPr>
            <a:spLocks noGrp="1"/>
          </p:cNvSpPr>
          <p:nvPr>
            <p:ph type="body" sz="quarter" idx="15"/>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mj-lt"/>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a:t>Click to edit Master text styles</a:t>
            </a:r>
          </a:p>
        </p:txBody>
      </p:sp>
      <p:sp>
        <p:nvSpPr>
          <p:cNvPr id="9" name="Text Placeholder 8">
            <a:extLst>
              <a:ext uri="{FF2B5EF4-FFF2-40B4-BE49-F238E27FC236}">
                <a16:creationId xmlns:a16="http://schemas.microsoft.com/office/drawing/2014/main" id="{CBAD9058-33A3-1840-83AB-734EB9C24FBC}"/>
              </a:ext>
            </a:extLst>
          </p:cNvPr>
          <p:cNvSpPr>
            <a:spLocks noGrp="1"/>
          </p:cNvSpPr>
          <p:nvPr>
            <p:ph type="body" sz="quarter" idx="16"/>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mj-lt"/>
                <a:ea typeface="IAS Ribbon Sans Bold" pitchFamily="2" charset="0"/>
              </a:defRPr>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FF60308F-D993-E646-9E6E-28100D0E9D7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9BF406F8-E791-2943-ADA1-E7FC9D027FA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2092C3D4-5012-1B31-7B44-6BB7A537AA5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9955308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Image with Caption">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617CEFD-8894-F0BD-9C67-966CD8B1208E}"/>
              </a:ext>
            </a:extLst>
          </p:cNvPr>
          <p:cNvPicPr>
            <a:picLocks noChangeAspect="1"/>
          </p:cNvPicPr>
          <p:nvPr userDrawn="1"/>
        </p:nvPicPr>
        <p:blipFill>
          <a:blip r:embed="rId2"/>
          <a:stretch>
            <a:fill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83328" y="979714"/>
            <a:ext cx="4734000" cy="4898572"/>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E4F8014D-10B6-92E2-EC28-6F8D0BE63F97}"/>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8C84BBC5-1ACA-DA2D-6288-2BEBBD6C11B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D4A659CA-CD00-8136-4486-A2E1EB283E60}"/>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585071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dirty="0"/>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18327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21"/>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20" r:id="rId18"/>
    <p:sldLayoutId id="2147483722" r:id="rId19"/>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openxmlformats.org/officeDocument/2006/relationships/image" Target="../media/image12.jp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116391" y="2287980"/>
            <a:ext cx="7521427" cy="4178778"/>
          </a:xfrm>
        </p:spPr>
        <p:txBody>
          <a:bodyPr>
            <a:normAutofit/>
          </a:bodyPr>
          <a:lstStyle/>
          <a:p>
            <a:r>
              <a:rPr lang="en-GB" sz="4200" dirty="0"/>
              <a:t>Protecting HIV treatment gains for female sex workers during funding disruptions through person-centred transition support </a:t>
            </a:r>
          </a:p>
        </p:txBody>
      </p:sp>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4116388" y="1310684"/>
            <a:ext cx="7357344" cy="43379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latin typeface="+mj-lt"/>
              </a:rPr>
              <a:t>Barriers and facilitators of person-centred care for key and vulnerable populations</a:t>
            </a: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4116388" y="696043"/>
            <a:ext cx="7357344" cy="385199"/>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t>Daisy Kwala, Bar Hostess Empowerment and Support Programme (BHESP), Kenya</a:t>
            </a:r>
          </a:p>
        </p:txBody>
      </p:sp>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B2BD9366-99FC-1E10-E787-35A99C1D5EF1}"/>
              </a:ext>
            </a:extLst>
          </p:cNvPr>
          <p:cNvGraphicFramePr>
            <a:graphicFrameLocks noGrp="1"/>
          </p:cNvGraphicFramePr>
          <p:nvPr>
            <p:ph sz="quarter" idx="14"/>
            <p:extLst>
              <p:ext uri="{D42A27DB-BD31-4B8C-83A1-F6EECF244321}">
                <p14:modId xmlns:p14="http://schemas.microsoft.com/office/powerpoint/2010/main" val="3681705123"/>
              </p:ext>
            </p:extLst>
          </p:nvPr>
        </p:nvGraphicFramePr>
        <p:xfrm>
          <a:off x="6142951" y="3336624"/>
          <a:ext cx="4568567" cy="2734561"/>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1381C041-17DA-9120-4B84-2584CD3ECB6C}"/>
              </a:ext>
            </a:extLst>
          </p:cNvPr>
          <p:cNvSpPr>
            <a:spLocks noGrp="1"/>
          </p:cNvSpPr>
          <p:nvPr>
            <p:ph type="title"/>
          </p:nvPr>
        </p:nvSpPr>
        <p:spPr>
          <a:xfrm>
            <a:off x="2750178" y="339467"/>
            <a:ext cx="7017711" cy="1212747"/>
          </a:xfrm>
        </p:spPr>
        <p:txBody>
          <a:bodyPr>
            <a:normAutofit/>
          </a:bodyPr>
          <a:lstStyle/>
          <a:p>
            <a:r>
              <a:rPr lang="en-GB" dirty="0"/>
              <a:t>Understanding k</a:t>
            </a:r>
            <a:r>
              <a:rPr lang="en-GB" noProof="0" dirty="0" err="1"/>
              <a:t>ey</a:t>
            </a:r>
            <a:r>
              <a:rPr lang="en-GB" noProof="0" dirty="0"/>
              <a:t> populations in Kenya</a:t>
            </a:r>
            <a:endParaRPr lang="en-GB" dirty="0"/>
          </a:p>
        </p:txBody>
      </p:sp>
      <p:graphicFrame>
        <p:nvGraphicFramePr>
          <p:cNvPr id="7" name="Content Placeholder 4">
            <a:extLst>
              <a:ext uri="{FF2B5EF4-FFF2-40B4-BE49-F238E27FC236}">
                <a16:creationId xmlns:a16="http://schemas.microsoft.com/office/drawing/2014/main" id="{F2D420CC-1E0E-18D1-EB1B-081708E9A042}"/>
              </a:ext>
            </a:extLst>
          </p:cNvPr>
          <p:cNvGraphicFramePr>
            <a:graphicFrameLocks/>
          </p:cNvGraphicFramePr>
          <p:nvPr>
            <p:extLst>
              <p:ext uri="{D42A27DB-BD31-4B8C-83A1-F6EECF244321}">
                <p14:modId xmlns:p14="http://schemas.microsoft.com/office/powerpoint/2010/main" val="2261835008"/>
              </p:ext>
            </p:extLst>
          </p:nvPr>
        </p:nvGraphicFramePr>
        <p:xfrm>
          <a:off x="1446028" y="3329981"/>
          <a:ext cx="4568568" cy="2734561"/>
        </p:xfrm>
        <a:graphic>
          <a:graphicData uri="http://schemas.openxmlformats.org/drawingml/2006/chart">
            <c:chart xmlns:c="http://schemas.openxmlformats.org/drawingml/2006/chart" xmlns:r="http://schemas.openxmlformats.org/officeDocument/2006/relationships" r:id="rId4"/>
          </a:graphicData>
        </a:graphic>
      </p:graphicFrame>
      <p:sp>
        <p:nvSpPr>
          <p:cNvPr id="10" name="Content Placeholder 2">
            <a:extLst>
              <a:ext uri="{FF2B5EF4-FFF2-40B4-BE49-F238E27FC236}">
                <a16:creationId xmlns:a16="http://schemas.microsoft.com/office/drawing/2014/main" id="{862ECD0A-C8C5-F64F-25EB-A1A3D79833EA}"/>
              </a:ext>
            </a:extLst>
          </p:cNvPr>
          <p:cNvSpPr txBox="1">
            <a:spLocks/>
          </p:cNvSpPr>
          <p:nvPr/>
        </p:nvSpPr>
        <p:spPr>
          <a:xfrm>
            <a:off x="1446028" y="2038131"/>
            <a:ext cx="9877645" cy="1380237"/>
          </a:xfrm>
          <a:prstGeom prst="rect">
            <a:avLst/>
          </a:prstGeom>
        </p:spPr>
        <p:txBody>
          <a:bodyPr>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800" dirty="0">
                <a:latin typeface="+mj-lt"/>
                <a:cs typeface="Times New Roman" panose="02020603050405020304" pitchFamily="18" charset="0"/>
              </a:rPr>
              <a:t>Around 13% of all new HIV acquisitions occur among key populations each year</a:t>
            </a:r>
          </a:p>
          <a:p>
            <a:pPr>
              <a:lnSpc>
                <a:spcPct val="120000"/>
              </a:lnSpc>
            </a:pPr>
            <a:r>
              <a:rPr lang="en-US" sz="1800" dirty="0">
                <a:latin typeface="+mj-lt"/>
                <a:cs typeface="Times New Roman" panose="02020603050405020304" pitchFamily="18" charset="0"/>
              </a:rPr>
              <a:t>Sex work, drug use and same sex relationships are criminalized in Kenya</a:t>
            </a:r>
          </a:p>
          <a:p>
            <a:pPr>
              <a:lnSpc>
                <a:spcPct val="120000"/>
              </a:lnSpc>
            </a:pPr>
            <a:endParaRPr lang="en-GB" sz="2400" dirty="0">
              <a:latin typeface="+mj-lt"/>
            </a:endParaRPr>
          </a:p>
        </p:txBody>
      </p:sp>
      <p:sp>
        <p:nvSpPr>
          <p:cNvPr id="11" name="TextBox 10">
            <a:extLst>
              <a:ext uri="{FF2B5EF4-FFF2-40B4-BE49-F238E27FC236}">
                <a16:creationId xmlns:a16="http://schemas.microsoft.com/office/drawing/2014/main" id="{E7071FC5-C774-9E98-AE51-828077DED74B}"/>
              </a:ext>
            </a:extLst>
          </p:cNvPr>
          <p:cNvSpPr txBox="1"/>
          <p:nvPr/>
        </p:nvSpPr>
        <p:spPr>
          <a:xfrm>
            <a:off x="9271590" y="6333867"/>
            <a:ext cx="1866217" cy="276999"/>
          </a:xfrm>
          <a:prstGeom prst="rect">
            <a:avLst/>
          </a:prstGeom>
          <a:noFill/>
        </p:spPr>
        <p:txBody>
          <a:bodyPr wrap="none" rtlCol="0">
            <a:spAutoFit/>
          </a:bodyPr>
          <a:lstStyle/>
          <a:p>
            <a:r>
              <a:rPr lang="en-US" sz="1200" dirty="0"/>
              <a:t>Source: </a:t>
            </a:r>
            <a:r>
              <a:rPr lang="en-US" sz="1200" dirty="0">
                <a:cs typeface="Times New Roman" panose="02020603050405020304" pitchFamily="18" charset="0"/>
              </a:rPr>
              <a:t>IBBS (2024) </a:t>
            </a:r>
            <a:endParaRPr lang="en-CH" sz="1200" dirty="0"/>
          </a:p>
        </p:txBody>
      </p:sp>
    </p:spTree>
    <p:extLst>
      <p:ext uri="{BB962C8B-B14F-4D97-AF65-F5344CB8AC3E}">
        <p14:creationId xmlns:p14="http://schemas.microsoft.com/office/powerpoint/2010/main" val="1284494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883156-301F-3AAE-E2AE-3561760C8F4D}"/>
              </a:ext>
            </a:extLst>
          </p:cNvPr>
          <p:cNvSpPr>
            <a:spLocks noGrp="1"/>
          </p:cNvSpPr>
          <p:nvPr>
            <p:ph type="body" sz="quarter" idx="13"/>
          </p:nvPr>
        </p:nvSpPr>
        <p:spPr>
          <a:xfrm>
            <a:off x="770692" y="2515194"/>
            <a:ext cx="6753532" cy="3091814"/>
          </a:xfrm>
        </p:spPr>
        <p:txBody>
          <a:bodyPr>
            <a:noAutofit/>
          </a:bodyPr>
          <a:lstStyle/>
          <a:p>
            <a:pPr marL="285750" indent="-285750">
              <a:buFont typeface="Courier New" panose="02070309020205020404" pitchFamily="49" charset="0"/>
              <a:buChar char="o"/>
            </a:pPr>
            <a:r>
              <a:rPr lang="en-US" sz="1800" dirty="0"/>
              <a:t>Established in 1998 in Nairobi, Kenya</a:t>
            </a:r>
          </a:p>
          <a:p>
            <a:pPr marL="285750" indent="-285750">
              <a:buFont typeface="Courier New" panose="02070309020205020404" pitchFamily="49" charset="0"/>
              <a:buChar char="o"/>
            </a:pPr>
            <a:r>
              <a:rPr lang="en-US" sz="1800" dirty="0"/>
              <a:t>Operates for and by female sex workers</a:t>
            </a:r>
          </a:p>
          <a:p>
            <a:pPr marL="285750" indent="-285750">
              <a:buFont typeface="Courier New" panose="02070309020205020404" pitchFamily="49" charset="0"/>
              <a:buChar char="o"/>
            </a:pPr>
            <a:r>
              <a:rPr lang="en-US" sz="1800" dirty="0"/>
              <a:t>Provides a voice for women vulnerable to sexual and gender-based violence to influence policy, reduce HIV acquisitions, support access to justice and reduce stigma and discrimination</a:t>
            </a:r>
          </a:p>
          <a:p>
            <a:pPr marL="285750" indent="-285750">
              <a:buFont typeface="Courier New" panose="02070309020205020404" pitchFamily="49" charset="0"/>
              <a:buChar char="o"/>
            </a:pPr>
            <a:r>
              <a:rPr lang="en-US" sz="1800" dirty="0"/>
              <a:t>Established four drop-in </a:t>
            </a:r>
            <a:r>
              <a:rPr lang="en-US" sz="1800" dirty="0" err="1"/>
              <a:t>centres</a:t>
            </a:r>
            <a:r>
              <a:rPr lang="en-US" sz="1800" dirty="0"/>
              <a:t> serving 42,976 female sex workers and their clients</a:t>
            </a:r>
            <a:endParaRPr lang="en-CH" sz="1800" dirty="0"/>
          </a:p>
        </p:txBody>
      </p:sp>
      <p:sp>
        <p:nvSpPr>
          <p:cNvPr id="3" name="Title 2">
            <a:extLst>
              <a:ext uri="{FF2B5EF4-FFF2-40B4-BE49-F238E27FC236}">
                <a16:creationId xmlns:a16="http://schemas.microsoft.com/office/drawing/2014/main" id="{A60CEF6A-4686-D40E-A3A9-E89E5023E3E0}"/>
              </a:ext>
            </a:extLst>
          </p:cNvPr>
          <p:cNvSpPr>
            <a:spLocks noGrp="1"/>
          </p:cNvSpPr>
          <p:nvPr>
            <p:ph type="title"/>
          </p:nvPr>
        </p:nvSpPr>
        <p:spPr>
          <a:xfrm>
            <a:off x="2841729" y="235337"/>
            <a:ext cx="6848536" cy="1287673"/>
          </a:xfrm>
        </p:spPr>
        <p:txBody>
          <a:bodyPr>
            <a:normAutofit/>
          </a:bodyPr>
          <a:lstStyle/>
          <a:p>
            <a:r>
              <a:rPr lang="en-US" sz="2800" dirty="0"/>
              <a:t>What is the Bar Hostess Empowerment Support Programme (BHESP)?</a:t>
            </a:r>
            <a:endParaRPr lang="en-CH" sz="2800" dirty="0"/>
          </a:p>
        </p:txBody>
      </p:sp>
      <p:pic>
        <p:nvPicPr>
          <p:cNvPr id="6" name="Picture 5">
            <a:extLst>
              <a:ext uri="{FF2B5EF4-FFF2-40B4-BE49-F238E27FC236}">
                <a16:creationId xmlns:a16="http://schemas.microsoft.com/office/drawing/2014/main" id="{0767FBC5-FE8A-4EDB-BEF4-812288C8442E}"/>
              </a:ext>
            </a:extLst>
          </p:cNvPr>
          <p:cNvPicPr>
            <a:picLocks noChangeAspect="1"/>
          </p:cNvPicPr>
          <p:nvPr/>
        </p:nvPicPr>
        <p:blipFill>
          <a:blip r:embed="rId3"/>
          <a:stretch>
            <a:fillRect/>
          </a:stretch>
        </p:blipFill>
        <p:spPr>
          <a:xfrm>
            <a:off x="8044543" y="0"/>
            <a:ext cx="4147457" cy="6858000"/>
          </a:xfrm>
          <a:prstGeom prst="rect">
            <a:avLst/>
          </a:prstGeom>
        </p:spPr>
      </p:pic>
    </p:spTree>
    <p:extLst>
      <p:ext uri="{BB962C8B-B14F-4D97-AF65-F5344CB8AC3E}">
        <p14:creationId xmlns:p14="http://schemas.microsoft.com/office/powerpoint/2010/main" val="3860700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243667"/>
            <a:ext cx="5012267" cy="2607733"/>
          </a:xfrm>
          <a:custGeom>
            <a:avLst/>
            <a:gdLst/>
            <a:ahLst/>
            <a:cxnLst/>
            <a:rect l="l" t="t" r="r" b="b"/>
            <a:pathLst>
              <a:path w="7518400" h="3911600">
                <a:moveTo>
                  <a:pt x="7209917" y="0"/>
                </a:moveTo>
                <a:lnTo>
                  <a:pt x="308533" y="0"/>
                </a:lnTo>
                <a:lnTo>
                  <a:pt x="304519" y="47435"/>
                </a:lnTo>
                <a:lnTo>
                  <a:pt x="292888" y="92481"/>
                </a:lnTo>
                <a:lnTo>
                  <a:pt x="274260" y="134525"/>
                </a:lnTo>
                <a:lnTo>
                  <a:pt x="249256" y="172953"/>
                </a:lnTo>
                <a:lnTo>
                  <a:pt x="218493" y="207152"/>
                </a:lnTo>
                <a:lnTo>
                  <a:pt x="182593" y="236509"/>
                </a:lnTo>
                <a:lnTo>
                  <a:pt x="142174" y="260410"/>
                </a:lnTo>
                <a:lnTo>
                  <a:pt x="97856" y="278241"/>
                </a:lnTo>
                <a:lnTo>
                  <a:pt x="50258" y="289390"/>
                </a:lnTo>
                <a:lnTo>
                  <a:pt x="0" y="293243"/>
                </a:lnTo>
                <a:lnTo>
                  <a:pt x="0" y="3618357"/>
                </a:lnTo>
                <a:lnTo>
                  <a:pt x="49887" y="3622171"/>
                </a:lnTo>
                <a:lnTo>
                  <a:pt x="97270" y="3633224"/>
                </a:lnTo>
                <a:lnTo>
                  <a:pt x="141502" y="3650925"/>
                </a:lnTo>
                <a:lnTo>
                  <a:pt x="181935" y="3674688"/>
                </a:lnTo>
                <a:lnTo>
                  <a:pt x="217922" y="3703923"/>
                </a:lnTo>
                <a:lnTo>
                  <a:pt x="248817" y="3738042"/>
                </a:lnTo>
                <a:lnTo>
                  <a:pt x="273972" y="3776458"/>
                </a:lnTo>
                <a:lnTo>
                  <a:pt x="292742" y="3818582"/>
                </a:lnTo>
                <a:lnTo>
                  <a:pt x="304478" y="3863825"/>
                </a:lnTo>
                <a:lnTo>
                  <a:pt x="308533" y="3911600"/>
                </a:lnTo>
                <a:lnTo>
                  <a:pt x="7209917" y="3911600"/>
                </a:lnTo>
                <a:lnTo>
                  <a:pt x="7213928" y="3864164"/>
                </a:lnTo>
                <a:lnTo>
                  <a:pt x="7225552" y="3819118"/>
                </a:lnTo>
                <a:lnTo>
                  <a:pt x="7244169" y="3777074"/>
                </a:lnTo>
                <a:lnTo>
                  <a:pt x="7269161" y="3738646"/>
                </a:lnTo>
                <a:lnTo>
                  <a:pt x="7299912" y="3704447"/>
                </a:lnTo>
                <a:lnTo>
                  <a:pt x="7335802" y="3675090"/>
                </a:lnTo>
                <a:lnTo>
                  <a:pt x="7376214" y="3651189"/>
                </a:lnTo>
                <a:lnTo>
                  <a:pt x="7420529" y="3633358"/>
                </a:lnTo>
                <a:lnTo>
                  <a:pt x="7468130" y="3622209"/>
                </a:lnTo>
                <a:lnTo>
                  <a:pt x="7518400" y="3618357"/>
                </a:lnTo>
                <a:lnTo>
                  <a:pt x="7518400" y="293243"/>
                </a:lnTo>
                <a:lnTo>
                  <a:pt x="7468501" y="289428"/>
                </a:lnTo>
                <a:lnTo>
                  <a:pt x="7421114" y="278375"/>
                </a:lnTo>
                <a:lnTo>
                  <a:pt x="7376886" y="260674"/>
                </a:lnTo>
                <a:lnTo>
                  <a:pt x="7336460" y="236911"/>
                </a:lnTo>
                <a:lnTo>
                  <a:pt x="7300483" y="207676"/>
                </a:lnTo>
                <a:lnTo>
                  <a:pt x="7269600" y="173557"/>
                </a:lnTo>
                <a:lnTo>
                  <a:pt x="7244457" y="135141"/>
                </a:lnTo>
                <a:lnTo>
                  <a:pt x="7225698" y="93017"/>
                </a:lnTo>
                <a:lnTo>
                  <a:pt x="7213969" y="47774"/>
                </a:lnTo>
                <a:lnTo>
                  <a:pt x="7209917" y="0"/>
                </a:lnTo>
                <a:close/>
              </a:path>
            </a:pathLst>
          </a:custGeom>
          <a:solidFill>
            <a:srgbClr val="2C2A6E"/>
          </a:solidFill>
        </p:spPr>
        <p:txBody>
          <a:bodyPr wrap="square" lIns="0" tIns="0" rIns="0" bIns="0" rtlCol="0"/>
          <a:lstStyle/>
          <a:p>
            <a:endParaRPr sz="1200"/>
          </a:p>
        </p:txBody>
      </p:sp>
      <p:sp>
        <p:nvSpPr>
          <p:cNvPr id="3" name="object 3"/>
          <p:cNvSpPr txBox="1"/>
          <p:nvPr/>
        </p:nvSpPr>
        <p:spPr>
          <a:xfrm>
            <a:off x="134197" y="2266502"/>
            <a:ext cx="4720167" cy="2388688"/>
          </a:xfrm>
          <a:prstGeom prst="rect">
            <a:avLst/>
          </a:prstGeom>
        </p:spPr>
        <p:txBody>
          <a:bodyPr vert="horz" wrap="square" lIns="0" tIns="191347" rIns="0" bIns="0" rtlCol="0">
            <a:spAutoFit/>
          </a:bodyPr>
          <a:lstStyle/>
          <a:p>
            <a:pPr marL="2117" algn="ctr">
              <a:spcBef>
                <a:spcPts val="1507"/>
              </a:spcBef>
            </a:pPr>
            <a:r>
              <a:rPr b="1" spc="130" dirty="0">
                <a:solidFill>
                  <a:srgbClr val="80CC7C"/>
                </a:solidFill>
                <a:latin typeface="+mj-lt"/>
                <a:cs typeface="Arial"/>
              </a:rPr>
              <a:t>VISION</a:t>
            </a:r>
            <a:endParaRPr dirty="0">
              <a:latin typeface="+mj-lt"/>
              <a:cs typeface="Arial"/>
            </a:endParaRPr>
          </a:p>
          <a:p>
            <a:pPr marL="8467" marR="3387" indent="2117" algn="ctr">
              <a:spcBef>
                <a:spcPts val="2000"/>
              </a:spcBef>
              <a:tabLst>
                <a:tab pos="621060" algn="l"/>
                <a:tab pos="787016" algn="l"/>
                <a:tab pos="1096064" algn="l"/>
                <a:tab pos="1499945" algn="l"/>
                <a:tab pos="1709505" algn="l"/>
                <a:tab pos="2120159" algn="l"/>
                <a:tab pos="2490171" algn="l"/>
                <a:tab pos="3059160" algn="l"/>
                <a:tab pos="3074400" algn="l"/>
                <a:tab pos="3097262" algn="l"/>
                <a:tab pos="3263216" algn="l"/>
                <a:tab pos="3906715" algn="l"/>
              </a:tabLst>
            </a:pPr>
            <a:r>
              <a:rPr b="1" dirty="0">
                <a:solidFill>
                  <a:srgbClr val="80CC7C"/>
                </a:solidFill>
                <a:latin typeface="+mj-lt"/>
                <a:cs typeface="Arial"/>
              </a:rPr>
              <a:t>A</a:t>
            </a:r>
            <a:r>
              <a:rPr b="1" spc="260" dirty="0">
                <a:solidFill>
                  <a:srgbClr val="80CC7C"/>
                </a:solidFill>
                <a:latin typeface="+mj-lt"/>
                <a:cs typeface="Arial"/>
              </a:rPr>
              <a:t> </a:t>
            </a:r>
            <a:r>
              <a:rPr b="1" spc="136" dirty="0">
                <a:solidFill>
                  <a:srgbClr val="80CC7C"/>
                </a:solidFill>
                <a:latin typeface="+mj-lt"/>
                <a:cs typeface="Arial"/>
              </a:rPr>
              <a:t>society</a:t>
            </a:r>
            <a:r>
              <a:rPr b="1" dirty="0">
                <a:solidFill>
                  <a:srgbClr val="80CC7C"/>
                </a:solidFill>
                <a:latin typeface="+mj-lt"/>
                <a:cs typeface="Arial"/>
              </a:rPr>
              <a:t>	</a:t>
            </a:r>
            <a:r>
              <a:rPr b="1" spc="130" dirty="0">
                <a:solidFill>
                  <a:srgbClr val="80CC7C"/>
                </a:solidFill>
                <a:latin typeface="+mj-lt"/>
                <a:cs typeface="Arial"/>
              </a:rPr>
              <a:t>where</a:t>
            </a:r>
            <a:r>
              <a:rPr b="1" dirty="0">
                <a:solidFill>
                  <a:srgbClr val="80CC7C"/>
                </a:solidFill>
                <a:latin typeface="+mj-lt"/>
                <a:cs typeface="Arial"/>
              </a:rPr>
              <a:t>	</a:t>
            </a:r>
            <a:r>
              <a:rPr b="1" spc="90" dirty="0">
                <a:solidFill>
                  <a:srgbClr val="80CC7C"/>
                </a:solidFill>
                <a:latin typeface="+mj-lt"/>
                <a:cs typeface="Arial"/>
              </a:rPr>
              <a:t>bar</a:t>
            </a:r>
            <a:r>
              <a:rPr b="1" dirty="0">
                <a:solidFill>
                  <a:srgbClr val="80CC7C"/>
                </a:solidFill>
                <a:latin typeface="+mj-lt"/>
                <a:cs typeface="Arial"/>
              </a:rPr>
              <a:t>		</a:t>
            </a:r>
            <a:r>
              <a:rPr b="1" spc="147" dirty="0">
                <a:solidFill>
                  <a:srgbClr val="80CC7C"/>
                </a:solidFill>
                <a:latin typeface="+mj-lt"/>
                <a:cs typeface="Arial"/>
              </a:rPr>
              <a:t>hostesses, </a:t>
            </a:r>
            <a:r>
              <a:rPr lang="en-US" b="1" spc="100" dirty="0">
                <a:solidFill>
                  <a:srgbClr val="80CC7C"/>
                </a:solidFill>
                <a:latin typeface="+mj-lt"/>
                <a:cs typeface="Arial"/>
              </a:rPr>
              <a:t>vulnerable women</a:t>
            </a:r>
            <a:r>
              <a:rPr b="1" spc="143" dirty="0">
                <a:solidFill>
                  <a:srgbClr val="80CC7C"/>
                </a:solidFill>
                <a:latin typeface="+mj-lt"/>
                <a:cs typeface="Arial"/>
              </a:rPr>
              <a:t>,</a:t>
            </a:r>
            <a:r>
              <a:rPr lang="en-US" b="1" spc="143" dirty="0">
                <a:solidFill>
                  <a:srgbClr val="80CC7C"/>
                </a:solidFill>
                <a:latin typeface="+mj-lt"/>
                <a:cs typeface="Arial"/>
              </a:rPr>
              <a:t> </a:t>
            </a:r>
            <a:r>
              <a:rPr b="1" spc="147" dirty="0">
                <a:solidFill>
                  <a:srgbClr val="80CC7C"/>
                </a:solidFill>
                <a:latin typeface="+mj-lt"/>
                <a:cs typeface="Arial"/>
              </a:rPr>
              <a:t>adolescent </a:t>
            </a:r>
            <a:r>
              <a:rPr b="1" spc="123" dirty="0">
                <a:solidFill>
                  <a:srgbClr val="80CC7C"/>
                </a:solidFill>
                <a:latin typeface="+mj-lt"/>
                <a:cs typeface="Arial"/>
              </a:rPr>
              <a:t>girls</a:t>
            </a:r>
            <a:r>
              <a:rPr b="1" dirty="0">
                <a:solidFill>
                  <a:srgbClr val="80CC7C"/>
                </a:solidFill>
                <a:latin typeface="+mj-lt"/>
                <a:cs typeface="Arial"/>
              </a:rPr>
              <a:t>	</a:t>
            </a:r>
            <a:r>
              <a:rPr lang="en-US" b="1" spc="-33" dirty="0">
                <a:solidFill>
                  <a:srgbClr val="80CC7C"/>
                </a:solidFill>
                <a:latin typeface="+mj-lt"/>
                <a:cs typeface="Arial"/>
              </a:rPr>
              <a:t>and</a:t>
            </a:r>
            <a:r>
              <a:rPr b="1" dirty="0">
                <a:solidFill>
                  <a:srgbClr val="80CC7C"/>
                </a:solidFill>
                <a:latin typeface="+mj-lt"/>
                <a:cs typeface="Arial"/>
              </a:rPr>
              <a:t>	</a:t>
            </a:r>
            <a:r>
              <a:rPr b="1" spc="-533" dirty="0">
                <a:solidFill>
                  <a:srgbClr val="80CC7C"/>
                </a:solidFill>
                <a:latin typeface="+mj-lt"/>
                <a:cs typeface="Arial"/>
              </a:rPr>
              <a:t> </a:t>
            </a:r>
            <a:r>
              <a:rPr b="1" spc="117" dirty="0">
                <a:solidFill>
                  <a:srgbClr val="80CC7C"/>
                </a:solidFill>
                <a:latin typeface="+mj-lt"/>
                <a:cs typeface="Arial"/>
              </a:rPr>
              <a:t>young</a:t>
            </a:r>
            <a:r>
              <a:rPr b="1" dirty="0">
                <a:solidFill>
                  <a:srgbClr val="80CC7C"/>
                </a:solidFill>
                <a:latin typeface="+mj-lt"/>
                <a:cs typeface="Arial"/>
              </a:rPr>
              <a:t>	</a:t>
            </a:r>
            <a:r>
              <a:rPr b="1" spc="130" dirty="0">
                <a:solidFill>
                  <a:srgbClr val="80CC7C"/>
                </a:solidFill>
                <a:latin typeface="+mj-lt"/>
                <a:cs typeface="Arial"/>
              </a:rPr>
              <a:t>women</a:t>
            </a:r>
            <a:r>
              <a:rPr lang="en-US" b="1" spc="130" dirty="0">
                <a:solidFill>
                  <a:srgbClr val="80CC7C"/>
                </a:solidFill>
                <a:latin typeface="+mj-lt"/>
                <a:cs typeface="Arial"/>
              </a:rPr>
              <a:t> </a:t>
            </a:r>
            <a:r>
              <a:rPr b="1" spc="93" dirty="0">
                <a:solidFill>
                  <a:srgbClr val="80CC7C"/>
                </a:solidFill>
                <a:latin typeface="+mj-lt"/>
                <a:cs typeface="Arial"/>
              </a:rPr>
              <a:t>and</a:t>
            </a:r>
            <a:r>
              <a:rPr lang="en-US" b="1" spc="93" dirty="0">
                <a:solidFill>
                  <a:srgbClr val="80CC7C"/>
                </a:solidFill>
                <a:latin typeface="+mj-lt"/>
                <a:cs typeface="Arial"/>
              </a:rPr>
              <a:t> </a:t>
            </a:r>
            <a:r>
              <a:rPr b="1" spc="120" dirty="0">
                <a:solidFill>
                  <a:srgbClr val="80CC7C"/>
                </a:solidFill>
                <a:latin typeface="+mj-lt"/>
                <a:cs typeface="Arial"/>
              </a:rPr>
              <a:t>other </a:t>
            </a:r>
            <a:r>
              <a:rPr b="1" spc="100" dirty="0">
                <a:solidFill>
                  <a:srgbClr val="80CC7C"/>
                </a:solidFill>
                <a:latin typeface="+mj-lt"/>
                <a:cs typeface="Arial"/>
              </a:rPr>
              <a:t>key</a:t>
            </a:r>
            <a:r>
              <a:rPr b="1" dirty="0">
                <a:solidFill>
                  <a:srgbClr val="80CC7C"/>
                </a:solidFill>
                <a:latin typeface="+mj-lt"/>
                <a:cs typeface="Arial"/>
              </a:rPr>
              <a:t>	</a:t>
            </a:r>
            <a:r>
              <a:rPr b="1" spc="140" dirty="0">
                <a:solidFill>
                  <a:srgbClr val="80CC7C"/>
                </a:solidFill>
                <a:latin typeface="+mj-lt"/>
                <a:cs typeface="Arial"/>
              </a:rPr>
              <a:t>populations</a:t>
            </a:r>
            <a:r>
              <a:rPr b="1" dirty="0">
                <a:solidFill>
                  <a:srgbClr val="80CC7C"/>
                </a:solidFill>
                <a:latin typeface="+mj-lt"/>
                <a:cs typeface="Arial"/>
              </a:rPr>
              <a:t>	</a:t>
            </a:r>
            <a:r>
              <a:rPr b="1" spc="-577" dirty="0">
                <a:solidFill>
                  <a:srgbClr val="80CC7C"/>
                </a:solidFill>
                <a:latin typeface="+mj-lt"/>
                <a:cs typeface="Arial"/>
              </a:rPr>
              <a:t> </a:t>
            </a:r>
            <a:r>
              <a:rPr b="1" spc="103" dirty="0">
                <a:solidFill>
                  <a:srgbClr val="80CC7C"/>
                </a:solidFill>
                <a:latin typeface="+mj-lt"/>
                <a:cs typeface="Arial"/>
              </a:rPr>
              <a:t>are</a:t>
            </a:r>
            <a:r>
              <a:rPr lang="en-US" b="1" spc="103" dirty="0">
                <a:solidFill>
                  <a:srgbClr val="80CC7C"/>
                </a:solidFill>
                <a:latin typeface="+mj-lt"/>
                <a:cs typeface="Arial"/>
              </a:rPr>
              <a:t> </a:t>
            </a:r>
            <a:r>
              <a:rPr b="1" spc="133" dirty="0">
                <a:solidFill>
                  <a:srgbClr val="80CC7C"/>
                </a:solidFill>
                <a:latin typeface="+mj-lt"/>
                <a:cs typeface="Arial"/>
              </a:rPr>
              <a:t>treated</a:t>
            </a:r>
            <a:r>
              <a:rPr lang="en-US" dirty="0">
                <a:latin typeface="+mj-lt"/>
                <a:cs typeface="Arial"/>
              </a:rPr>
              <a:t> </a:t>
            </a:r>
            <a:r>
              <a:rPr b="1" spc="117" dirty="0">
                <a:solidFill>
                  <a:srgbClr val="80CC7C"/>
                </a:solidFill>
                <a:latin typeface="+mj-lt"/>
                <a:cs typeface="Arial"/>
              </a:rPr>
              <a:t>with</a:t>
            </a:r>
            <a:r>
              <a:rPr lang="en-US" b="1" spc="117" dirty="0">
                <a:solidFill>
                  <a:srgbClr val="80CC7C"/>
                </a:solidFill>
                <a:latin typeface="+mj-lt"/>
                <a:cs typeface="Arial"/>
              </a:rPr>
              <a:t> </a:t>
            </a:r>
            <a:r>
              <a:rPr b="1" spc="136" dirty="0">
                <a:solidFill>
                  <a:srgbClr val="80CC7C"/>
                </a:solidFill>
                <a:latin typeface="+mj-lt"/>
                <a:cs typeface="Arial"/>
              </a:rPr>
              <a:t>respect</a:t>
            </a:r>
            <a:r>
              <a:rPr b="1" dirty="0">
                <a:solidFill>
                  <a:srgbClr val="80CC7C"/>
                </a:solidFill>
                <a:latin typeface="+mj-lt"/>
                <a:cs typeface="Arial"/>
              </a:rPr>
              <a:t>	</a:t>
            </a:r>
            <a:r>
              <a:rPr b="1" spc="93" dirty="0">
                <a:solidFill>
                  <a:srgbClr val="80CC7C"/>
                </a:solidFill>
                <a:latin typeface="+mj-lt"/>
                <a:cs typeface="Arial"/>
              </a:rPr>
              <a:t>and</a:t>
            </a:r>
            <a:r>
              <a:rPr lang="en-US" b="1" spc="93" dirty="0">
                <a:solidFill>
                  <a:srgbClr val="80CC7C"/>
                </a:solidFill>
                <a:latin typeface="+mj-lt"/>
                <a:cs typeface="Arial"/>
              </a:rPr>
              <a:t> </a:t>
            </a:r>
            <a:r>
              <a:rPr b="1" spc="130" dirty="0">
                <a:solidFill>
                  <a:srgbClr val="80CC7C"/>
                </a:solidFill>
                <a:latin typeface="+mj-lt"/>
                <a:cs typeface="Arial"/>
              </a:rPr>
              <a:t>dignity</a:t>
            </a:r>
            <a:r>
              <a:rPr lang="en-US" b="1" spc="130" dirty="0">
                <a:solidFill>
                  <a:srgbClr val="80CC7C"/>
                </a:solidFill>
                <a:latin typeface="+mj-lt"/>
                <a:cs typeface="Arial"/>
              </a:rPr>
              <a:t> </a:t>
            </a:r>
            <a:r>
              <a:rPr b="1" spc="93" dirty="0">
                <a:solidFill>
                  <a:srgbClr val="80CC7C"/>
                </a:solidFill>
                <a:latin typeface="+mj-lt"/>
                <a:cs typeface="Arial"/>
              </a:rPr>
              <a:t>and </a:t>
            </a:r>
            <a:r>
              <a:rPr b="1" spc="123" dirty="0">
                <a:solidFill>
                  <a:srgbClr val="80CC7C"/>
                </a:solidFill>
                <a:latin typeface="+mj-lt"/>
                <a:cs typeface="Arial"/>
              </a:rPr>
              <a:t>their</a:t>
            </a:r>
            <a:r>
              <a:rPr lang="en-US" b="1" spc="123" dirty="0">
                <a:solidFill>
                  <a:srgbClr val="80CC7C"/>
                </a:solidFill>
                <a:latin typeface="+mj-lt"/>
                <a:cs typeface="Arial"/>
              </a:rPr>
              <a:t> </a:t>
            </a:r>
            <a:r>
              <a:rPr b="1" spc="123" dirty="0">
                <a:solidFill>
                  <a:srgbClr val="80CC7C"/>
                </a:solidFill>
                <a:latin typeface="+mj-lt"/>
                <a:cs typeface="Arial"/>
              </a:rPr>
              <a:t>rights</a:t>
            </a:r>
            <a:r>
              <a:rPr lang="en-US" b="1" spc="123" dirty="0">
                <a:solidFill>
                  <a:srgbClr val="80CC7C"/>
                </a:solidFill>
                <a:latin typeface="+mj-lt"/>
                <a:cs typeface="Arial"/>
              </a:rPr>
              <a:t> are </a:t>
            </a:r>
            <a:r>
              <a:rPr b="1" spc="133" dirty="0">
                <a:solidFill>
                  <a:srgbClr val="80CC7C"/>
                </a:solidFill>
                <a:latin typeface="+mj-lt"/>
                <a:cs typeface="Arial"/>
              </a:rPr>
              <a:t>upheld.</a:t>
            </a:r>
            <a:endParaRPr dirty="0">
              <a:latin typeface="+mj-lt"/>
              <a:cs typeface="Arial"/>
            </a:endParaRPr>
          </a:p>
        </p:txBody>
      </p:sp>
      <p:sp>
        <p:nvSpPr>
          <p:cNvPr id="4" name="object 4"/>
          <p:cNvSpPr/>
          <p:nvPr/>
        </p:nvSpPr>
        <p:spPr>
          <a:xfrm>
            <a:off x="7281334" y="2243667"/>
            <a:ext cx="4665133" cy="2451100"/>
          </a:xfrm>
          <a:custGeom>
            <a:avLst/>
            <a:gdLst/>
            <a:ahLst/>
            <a:cxnLst/>
            <a:rect l="l" t="t" r="r" b="b"/>
            <a:pathLst>
              <a:path w="6997700" h="3676650">
                <a:moveTo>
                  <a:pt x="6710553" y="0"/>
                </a:moveTo>
                <a:lnTo>
                  <a:pt x="287147" y="0"/>
                </a:lnTo>
                <a:lnTo>
                  <a:pt x="283410" y="43591"/>
                </a:lnTo>
                <a:lnTo>
                  <a:pt x="272584" y="84988"/>
                </a:lnTo>
                <a:lnTo>
                  <a:pt x="255247" y="123626"/>
                </a:lnTo>
                <a:lnTo>
                  <a:pt x="231974" y="158943"/>
                </a:lnTo>
                <a:lnTo>
                  <a:pt x="203342" y="190373"/>
                </a:lnTo>
                <a:lnTo>
                  <a:pt x="169930" y="217352"/>
                </a:lnTo>
                <a:lnTo>
                  <a:pt x="132312" y="239318"/>
                </a:lnTo>
                <a:lnTo>
                  <a:pt x="91067" y="255706"/>
                </a:lnTo>
                <a:lnTo>
                  <a:pt x="46770" y="265953"/>
                </a:lnTo>
                <a:lnTo>
                  <a:pt x="0" y="269494"/>
                </a:lnTo>
                <a:lnTo>
                  <a:pt x="0" y="3407155"/>
                </a:lnTo>
                <a:lnTo>
                  <a:pt x="46431" y="3410662"/>
                </a:lnTo>
                <a:lnTo>
                  <a:pt x="90530" y="3420821"/>
                </a:lnTo>
                <a:lnTo>
                  <a:pt x="131696" y="3437091"/>
                </a:lnTo>
                <a:lnTo>
                  <a:pt x="169326" y="3458931"/>
                </a:lnTo>
                <a:lnTo>
                  <a:pt x="202819" y="3485800"/>
                </a:lnTo>
                <a:lnTo>
                  <a:pt x="231571" y="3517158"/>
                </a:lnTo>
                <a:lnTo>
                  <a:pt x="254982" y="3552463"/>
                </a:lnTo>
                <a:lnTo>
                  <a:pt x="272450" y="3591173"/>
                </a:lnTo>
                <a:lnTo>
                  <a:pt x="283372" y="3632749"/>
                </a:lnTo>
                <a:lnTo>
                  <a:pt x="287147" y="3676650"/>
                </a:lnTo>
                <a:lnTo>
                  <a:pt x="6710553" y="3676650"/>
                </a:lnTo>
                <a:lnTo>
                  <a:pt x="6714289" y="3633058"/>
                </a:lnTo>
                <a:lnTo>
                  <a:pt x="6725115" y="3591661"/>
                </a:lnTo>
                <a:lnTo>
                  <a:pt x="6742452" y="3553023"/>
                </a:lnTo>
                <a:lnTo>
                  <a:pt x="6765725" y="3517706"/>
                </a:lnTo>
                <a:lnTo>
                  <a:pt x="6794357" y="3486277"/>
                </a:lnTo>
                <a:lnTo>
                  <a:pt x="6827769" y="3459297"/>
                </a:lnTo>
                <a:lnTo>
                  <a:pt x="6865387" y="3437331"/>
                </a:lnTo>
                <a:lnTo>
                  <a:pt x="6906632" y="3420943"/>
                </a:lnTo>
                <a:lnTo>
                  <a:pt x="6950929" y="3410696"/>
                </a:lnTo>
                <a:lnTo>
                  <a:pt x="6997700" y="3407155"/>
                </a:lnTo>
                <a:lnTo>
                  <a:pt x="6997700" y="269494"/>
                </a:lnTo>
                <a:lnTo>
                  <a:pt x="6951268" y="265987"/>
                </a:lnTo>
                <a:lnTo>
                  <a:pt x="6907169" y="255828"/>
                </a:lnTo>
                <a:lnTo>
                  <a:pt x="6866003" y="239558"/>
                </a:lnTo>
                <a:lnTo>
                  <a:pt x="6828373" y="217718"/>
                </a:lnTo>
                <a:lnTo>
                  <a:pt x="6794881" y="190849"/>
                </a:lnTo>
                <a:lnTo>
                  <a:pt x="6766128" y="159491"/>
                </a:lnTo>
                <a:lnTo>
                  <a:pt x="6742717" y="124186"/>
                </a:lnTo>
                <a:lnTo>
                  <a:pt x="6725249" y="85476"/>
                </a:lnTo>
                <a:lnTo>
                  <a:pt x="6714327" y="43900"/>
                </a:lnTo>
                <a:lnTo>
                  <a:pt x="6710553" y="0"/>
                </a:lnTo>
                <a:close/>
              </a:path>
            </a:pathLst>
          </a:custGeom>
          <a:solidFill>
            <a:srgbClr val="2C2A6E"/>
          </a:solidFill>
        </p:spPr>
        <p:txBody>
          <a:bodyPr wrap="square" lIns="0" tIns="0" rIns="0" bIns="0" rtlCol="0"/>
          <a:lstStyle/>
          <a:p>
            <a:endParaRPr sz="1200"/>
          </a:p>
        </p:txBody>
      </p:sp>
      <p:sp>
        <p:nvSpPr>
          <p:cNvPr id="5" name="object 5"/>
          <p:cNvSpPr txBox="1"/>
          <p:nvPr/>
        </p:nvSpPr>
        <p:spPr>
          <a:xfrm>
            <a:off x="7320703" y="2294019"/>
            <a:ext cx="4473787" cy="2251899"/>
          </a:xfrm>
          <a:prstGeom prst="rect">
            <a:avLst/>
          </a:prstGeom>
        </p:spPr>
        <p:txBody>
          <a:bodyPr vert="horz" wrap="square" lIns="0" tIns="157480" rIns="0" bIns="0" rtlCol="0">
            <a:spAutoFit/>
          </a:bodyPr>
          <a:lstStyle/>
          <a:p>
            <a:pPr marL="1270" algn="ctr">
              <a:spcBef>
                <a:spcPts val="1240"/>
              </a:spcBef>
            </a:pPr>
            <a:r>
              <a:rPr b="1" spc="130" dirty="0">
                <a:solidFill>
                  <a:srgbClr val="F7B329"/>
                </a:solidFill>
                <a:latin typeface="+mj-lt"/>
                <a:cs typeface="Arial"/>
              </a:rPr>
              <a:t>MISSION</a:t>
            </a:r>
            <a:endParaRPr lang="en-US" dirty="0">
              <a:latin typeface="+mj-lt"/>
              <a:cs typeface="Arial"/>
            </a:endParaRPr>
          </a:p>
          <a:p>
            <a:pPr marL="1270" algn="ctr">
              <a:spcBef>
                <a:spcPts val="1240"/>
              </a:spcBef>
            </a:pPr>
            <a:r>
              <a:rPr b="1" spc="-17" dirty="0">
                <a:solidFill>
                  <a:srgbClr val="F7B329"/>
                </a:solidFill>
                <a:latin typeface="+mj-lt"/>
                <a:cs typeface="Arial"/>
              </a:rPr>
              <a:t>To</a:t>
            </a:r>
            <a:r>
              <a:rPr b="1" dirty="0">
                <a:solidFill>
                  <a:srgbClr val="F7B329"/>
                </a:solidFill>
                <a:latin typeface="+mj-lt"/>
                <a:cs typeface="Arial"/>
              </a:rPr>
              <a:t>	</a:t>
            </a:r>
            <a:r>
              <a:rPr b="1" spc="147" dirty="0">
                <a:solidFill>
                  <a:srgbClr val="F7B329"/>
                </a:solidFill>
                <a:latin typeface="+mj-lt"/>
                <a:cs typeface="Arial"/>
              </a:rPr>
              <a:t>influence</a:t>
            </a:r>
            <a:r>
              <a:rPr b="1" spc="293" dirty="0">
                <a:solidFill>
                  <a:srgbClr val="F7B329"/>
                </a:solidFill>
                <a:latin typeface="+mj-lt"/>
                <a:cs typeface="Arial"/>
              </a:rPr>
              <a:t> </a:t>
            </a:r>
            <a:r>
              <a:rPr b="1" spc="136" dirty="0">
                <a:solidFill>
                  <a:srgbClr val="F7B329"/>
                </a:solidFill>
                <a:latin typeface="+mj-lt"/>
                <a:cs typeface="Arial"/>
              </a:rPr>
              <a:t>policy</a:t>
            </a:r>
            <a:r>
              <a:rPr b="1" spc="297" dirty="0">
                <a:solidFill>
                  <a:srgbClr val="F7B329"/>
                </a:solidFill>
                <a:latin typeface="+mj-lt"/>
                <a:cs typeface="Arial"/>
              </a:rPr>
              <a:t> </a:t>
            </a:r>
            <a:r>
              <a:rPr b="1" spc="93" dirty="0">
                <a:solidFill>
                  <a:srgbClr val="F7B329"/>
                </a:solidFill>
                <a:latin typeface="+mj-lt"/>
                <a:cs typeface="Arial"/>
              </a:rPr>
              <a:t>and</a:t>
            </a:r>
            <a:r>
              <a:rPr lang="en-US" dirty="0">
                <a:latin typeface="+mj-lt"/>
                <a:cs typeface="Arial"/>
              </a:rPr>
              <a:t> </a:t>
            </a:r>
            <a:r>
              <a:rPr b="1" spc="150" dirty="0">
                <a:solidFill>
                  <a:srgbClr val="F7B329"/>
                </a:solidFill>
                <a:latin typeface="+mj-lt"/>
                <a:cs typeface="Arial"/>
              </a:rPr>
              <a:t>facilitate</a:t>
            </a:r>
            <a:r>
              <a:rPr b="1" spc="280" dirty="0">
                <a:solidFill>
                  <a:srgbClr val="F7B329"/>
                </a:solidFill>
                <a:latin typeface="+mj-lt"/>
                <a:cs typeface="Arial"/>
              </a:rPr>
              <a:t> </a:t>
            </a:r>
            <a:r>
              <a:rPr b="1" spc="147" dirty="0">
                <a:solidFill>
                  <a:srgbClr val="F7B329"/>
                </a:solidFill>
                <a:latin typeface="+mj-lt"/>
                <a:cs typeface="Arial"/>
              </a:rPr>
              <a:t>access</a:t>
            </a:r>
            <a:r>
              <a:rPr b="1" spc="250" dirty="0">
                <a:solidFill>
                  <a:srgbClr val="F7B329"/>
                </a:solidFill>
                <a:latin typeface="+mj-lt"/>
                <a:cs typeface="Arial"/>
              </a:rPr>
              <a:t> </a:t>
            </a:r>
            <a:r>
              <a:rPr b="1" spc="60" dirty="0">
                <a:solidFill>
                  <a:srgbClr val="F7B329"/>
                </a:solidFill>
                <a:latin typeface="+mj-lt"/>
                <a:cs typeface="Arial"/>
              </a:rPr>
              <a:t>to</a:t>
            </a:r>
            <a:r>
              <a:rPr lang="en-US" b="1" spc="60" dirty="0">
                <a:solidFill>
                  <a:srgbClr val="F7B329"/>
                </a:solidFill>
                <a:latin typeface="+mj-lt"/>
                <a:cs typeface="Arial"/>
              </a:rPr>
              <a:t> </a:t>
            </a:r>
            <a:r>
              <a:rPr b="1" spc="133" dirty="0">
                <a:solidFill>
                  <a:srgbClr val="F7B329"/>
                </a:solidFill>
                <a:latin typeface="+mj-lt"/>
                <a:cs typeface="Arial"/>
              </a:rPr>
              <a:t>quality </a:t>
            </a:r>
            <a:r>
              <a:rPr b="1" spc="130" dirty="0">
                <a:solidFill>
                  <a:srgbClr val="F7B329"/>
                </a:solidFill>
                <a:latin typeface="+mj-lt"/>
                <a:cs typeface="Arial"/>
              </a:rPr>
              <a:t>health</a:t>
            </a:r>
            <a:r>
              <a:rPr lang="en-US" b="1" spc="130" dirty="0">
                <a:solidFill>
                  <a:srgbClr val="F7B329"/>
                </a:solidFill>
                <a:latin typeface="+mj-lt"/>
                <a:cs typeface="Arial"/>
              </a:rPr>
              <a:t> </a:t>
            </a:r>
            <a:r>
              <a:rPr b="1" spc="150" dirty="0">
                <a:solidFill>
                  <a:srgbClr val="F7B329"/>
                </a:solidFill>
                <a:latin typeface="+mj-lt"/>
                <a:cs typeface="Arial"/>
              </a:rPr>
              <a:t>services,</a:t>
            </a:r>
            <a:r>
              <a:rPr b="1" spc="247" dirty="0">
                <a:solidFill>
                  <a:srgbClr val="F7B329"/>
                </a:solidFill>
                <a:latin typeface="+mj-lt"/>
                <a:cs typeface="Arial"/>
              </a:rPr>
              <a:t> </a:t>
            </a:r>
            <a:r>
              <a:rPr b="1" spc="113" dirty="0">
                <a:solidFill>
                  <a:srgbClr val="F7B329"/>
                </a:solidFill>
                <a:latin typeface="+mj-lt"/>
                <a:cs typeface="Arial"/>
              </a:rPr>
              <a:t>human</a:t>
            </a:r>
            <a:r>
              <a:rPr lang="en-US" b="1" spc="113" dirty="0">
                <a:solidFill>
                  <a:srgbClr val="F7B329"/>
                </a:solidFill>
                <a:latin typeface="+mj-lt"/>
                <a:cs typeface="Arial"/>
              </a:rPr>
              <a:t> </a:t>
            </a:r>
            <a:r>
              <a:rPr b="1" spc="127" dirty="0">
                <a:solidFill>
                  <a:srgbClr val="F7B329"/>
                </a:solidFill>
                <a:latin typeface="+mj-lt"/>
                <a:cs typeface="Arial"/>
              </a:rPr>
              <a:t>rights</a:t>
            </a:r>
            <a:endParaRPr dirty="0">
              <a:latin typeface="+mj-lt"/>
              <a:cs typeface="Arial"/>
            </a:endParaRPr>
          </a:p>
          <a:p>
            <a:pPr algn="ctr">
              <a:tabLst>
                <a:tab pos="2585426" algn="l"/>
              </a:tabLst>
            </a:pPr>
            <a:r>
              <a:rPr b="1" spc="153" dirty="0">
                <a:solidFill>
                  <a:srgbClr val="F7B329"/>
                </a:solidFill>
                <a:latin typeface="+mj-lt"/>
                <a:cs typeface="Arial"/>
              </a:rPr>
              <a:t>awareness,</a:t>
            </a:r>
            <a:r>
              <a:rPr b="1" spc="223" dirty="0">
                <a:solidFill>
                  <a:srgbClr val="F7B329"/>
                </a:solidFill>
                <a:latin typeface="+mj-lt"/>
                <a:cs typeface="Arial"/>
              </a:rPr>
              <a:t> </a:t>
            </a:r>
            <a:r>
              <a:rPr b="1" spc="130" dirty="0">
                <a:solidFill>
                  <a:srgbClr val="F7B329"/>
                </a:solidFill>
                <a:latin typeface="+mj-lt"/>
                <a:cs typeface="Arial"/>
              </a:rPr>
              <a:t>legal</a:t>
            </a:r>
            <a:r>
              <a:rPr b="1" dirty="0">
                <a:solidFill>
                  <a:srgbClr val="F7B329"/>
                </a:solidFill>
                <a:latin typeface="+mj-lt"/>
                <a:cs typeface="Arial"/>
              </a:rPr>
              <a:t>	</a:t>
            </a:r>
            <a:r>
              <a:rPr b="1" spc="147" dirty="0">
                <a:solidFill>
                  <a:srgbClr val="F7B329"/>
                </a:solidFill>
                <a:latin typeface="+mj-lt"/>
                <a:cs typeface="Arial"/>
              </a:rPr>
              <a:t>services</a:t>
            </a:r>
            <a:r>
              <a:rPr b="1" spc="253" dirty="0">
                <a:solidFill>
                  <a:srgbClr val="F7B329"/>
                </a:solidFill>
                <a:latin typeface="+mj-lt"/>
                <a:cs typeface="Arial"/>
              </a:rPr>
              <a:t> </a:t>
            </a:r>
            <a:r>
              <a:rPr b="1" spc="93" dirty="0">
                <a:solidFill>
                  <a:srgbClr val="F7B329"/>
                </a:solidFill>
                <a:latin typeface="+mj-lt"/>
                <a:cs typeface="Arial"/>
              </a:rPr>
              <a:t>and</a:t>
            </a:r>
            <a:r>
              <a:rPr lang="en-US" dirty="0">
                <a:latin typeface="+mj-lt"/>
                <a:cs typeface="Arial"/>
              </a:rPr>
              <a:t> </a:t>
            </a:r>
            <a:r>
              <a:rPr b="1" spc="143" dirty="0">
                <a:solidFill>
                  <a:srgbClr val="F7B329"/>
                </a:solidFill>
                <a:latin typeface="+mj-lt"/>
                <a:cs typeface="Arial"/>
              </a:rPr>
              <a:t>economic</a:t>
            </a:r>
            <a:r>
              <a:rPr b="1" spc="280" dirty="0">
                <a:solidFill>
                  <a:srgbClr val="F7B329"/>
                </a:solidFill>
                <a:latin typeface="+mj-lt"/>
                <a:cs typeface="Arial"/>
              </a:rPr>
              <a:t> </a:t>
            </a:r>
            <a:r>
              <a:rPr b="1" spc="150" dirty="0">
                <a:solidFill>
                  <a:srgbClr val="F7B329"/>
                </a:solidFill>
                <a:latin typeface="+mj-lt"/>
                <a:cs typeface="Arial"/>
              </a:rPr>
              <a:t>empowerment</a:t>
            </a:r>
            <a:r>
              <a:rPr b="1" spc="227" dirty="0">
                <a:solidFill>
                  <a:srgbClr val="F7B329"/>
                </a:solidFill>
                <a:latin typeface="+mj-lt"/>
                <a:cs typeface="Arial"/>
              </a:rPr>
              <a:t> </a:t>
            </a:r>
            <a:r>
              <a:rPr b="1" spc="83" dirty="0">
                <a:solidFill>
                  <a:srgbClr val="F7B329"/>
                </a:solidFill>
                <a:latin typeface="+mj-lt"/>
                <a:cs typeface="Arial"/>
              </a:rPr>
              <a:t>for </a:t>
            </a:r>
            <a:r>
              <a:rPr lang="en-US" b="1" spc="80" dirty="0">
                <a:solidFill>
                  <a:srgbClr val="F7B329"/>
                </a:solidFill>
                <a:latin typeface="+mj-lt"/>
                <a:cs typeface="Arial"/>
              </a:rPr>
              <a:t>female sex workers.</a:t>
            </a:r>
            <a:endParaRPr dirty="0">
              <a:latin typeface="+mj-lt"/>
              <a:cs typeface="Arial"/>
            </a:endParaRPr>
          </a:p>
        </p:txBody>
      </p:sp>
      <p:pic>
        <p:nvPicPr>
          <p:cNvPr id="6" name="object 6"/>
          <p:cNvPicPr/>
          <p:nvPr/>
        </p:nvPicPr>
        <p:blipFill>
          <a:blip r:embed="rId3" cstate="print"/>
          <a:stretch>
            <a:fillRect/>
          </a:stretch>
        </p:blipFill>
        <p:spPr>
          <a:xfrm>
            <a:off x="3442508" y="237067"/>
            <a:ext cx="4758709" cy="1473199"/>
          </a:xfrm>
          <a:prstGeom prst="rect">
            <a:avLst/>
          </a:prstGeom>
        </p:spPr>
      </p:pic>
      <p:grpSp>
        <p:nvGrpSpPr>
          <p:cNvPr id="7" name="object 7"/>
          <p:cNvGrpSpPr/>
          <p:nvPr/>
        </p:nvGrpSpPr>
        <p:grpSpPr>
          <a:xfrm>
            <a:off x="0" y="2700325"/>
            <a:ext cx="12192000" cy="4157980"/>
            <a:chOff x="0" y="4050487"/>
            <a:chExt cx="18288000" cy="6236970"/>
          </a:xfrm>
        </p:grpSpPr>
        <p:pic>
          <p:nvPicPr>
            <p:cNvPr id="8" name="object 8"/>
            <p:cNvPicPr/>
            <p:nvPr/>
          </p:nvPicPr>
          <p:blipFill>
            <a:blip r:embed="rId4" cstate="print"/>
            <a:stretch>
              <a:fillRect/>
            </a:stretch>
          </p:blipFill>
          <p:spPr>
            <a:xfrm>
              <a:off x="7664450" y="4050487"/>
              <a:ext cx="2732548" cy="5897726"/>
            </a:xfrm>
            <a:prstGeom prst="rect">
              <a:avLst/>
            </a:prstGeom>
          </p:spPr>
        </p:pic>
        <p:sp>
          <p:nvSpPr>
            <p:cNvPr id="9" name="object 9"/>
            <p:cNvSpPr/>
            <p:nvPr/>
          </p:nvSpPr>
          <p:spPr>
            <a:xfrm>
              <a:off x="0" y="9931400"/>
              <a:ext cx="18288000" cy="355600"/>
            </a:xfrm>
            <a:custGeom>
              <a:avLst/>
              <a:gdLst/>
              <a:ahLst/>
              <a:cxnLst/>
              <a:rect l="l" t="t" r="r" b="b"/>
              <a:pathLst>
                <a:path w="18288000" h="355600">
                  <a:moveTo>
                    <a:pt x="18288000" y="0"/>
                  </a:moveTo>
                  <a:lnTo>
                    <a:pt x="0" y="0"/>
                  </a:lnTo>
                  <a:lnTo>
                    <a:pt x="0" y="355600"/>
                  </a:lnTo>
                  <a:lnTo>
                    <a:pt x="18288000" y="355600"/>
                  </a:lnTo>
                  <a:lnTo>
                    <a:pt x="18288000" y="0"/>
                  </a:lnTo>
                  <a:close/>
                </a:path>
              </a:pathLst>
            </a:custGeom>
            <a:solidFill>
              <a:srgbClr val="FF5A25"/>
            </a:solidFill>
          </p:spPr>
          <p:txBody>
            <a:bodyPr wrap="square" lIns="0" tIns="0" rIns="0" bIns="0" rtlCol="0"/>
            <a:lstStyle/>
            <a:p>
              <a:endParaRPr sz="1200"/>
            </a:p>
          </p:txBody>
        </p:sp>
      </p:grpSp>
      <p:pic>
        <p:nvPicPr>
          <p:cNvPr id="10" name="object 10"/>
          <p:cNvPicPr/>
          <p:nvPr/>
        </p:nvPicPr>
        <p:blipFill>
          <a:blip r:embed="rId5" cstate="print"/>
          <a:stretch>
            <a:fillRect/>
          </a:stretch>
        </p:blipFill>
        <p:spPr>
          <a:xfrm>
            <a:off x="10738884" y="32318"/>
            <a:ext cx="1172812" cy="116881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DC530-BEF0-FDF4-FF6B-EFCEC6FC57C1}"/>
              </a:ext>
            </a:extLst>
          </p:cNvPr>
          <p:cNvSpPr>
            <a:spLocks noGrp="1"/>
          </p:cNvSpPr>
          <p:nvPr>
            <p:ph type="title"/>
          </p:nvPr>
        </p:nvSpPr>
        <p:spPr/>
        <p:txBody>
          <a:bodyPr/>
          <a:lstStyle/>
          <a:p>
            <a:r>
              <a:rPr lang="es-AR" dirty="0" err="1"/>
              <a:t>Interventions</a:t>
            </a:r>
            <a:r>
              <a:rPr lang="es-AR" dirty="0"/>
              <a:t> </a:t>
            </a:r>
            <a:r>
              <a:rPr lang="es-AR" dirty="0" err="1"/>
              <a:t>implemented</a:t>
            </a:r>
            <a:r>
              <a:rPr lang="es-AR" dirty="0"/>
              <a:t> at BHESP </a:t>
            </a:r>
            <a:endParaRPr lang="en-CH" dirty="0"/>
          </a:p>
        </p:txBody>
      </p:sp>
      <p:graphicFrame>
        <p:nvGraphicFramePr>
          <p:cNvPr id="3" name="Diagram 2">
            <a:extLst>
              <a:ext uri="{FF2B5EF4-FFF2-40B4-BE49-F238E27FC236}">
                <a16:creationId xmlns:a16="http://schemas.microsoft.com/office/drawing/2014/main" id="{798E3489-20FA-2BE4-21C6-731EBBCBAA62}"/>
              </a:ext>
            </a:extLst>
          </p:cNvPr>
          <p:cNvGraphicFramePr/>
          <p:nvPr>
            <p:extLst>
              <p:ext uri="{D42A27DB-BD31-4B8C-83A1-F6EECF244321}">
                <p14:modId xmlns:p14="http://schemas.microsoft.com/office/powerpoint/2010/main" val="673921278"/>
              </p:ext>
            </p:extLst>
          </p:nvPr>
        </p:nvGraphicFramePr>
        <p:xfrm>
          <a:off x="776177" y="1095153"/>
          <a:ext cx="10451804" cy="61562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4965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28285-DD14-CF47-9ADD-FC1A9D5FF0D7}"/>
              </a:ext>
            </a:extLst>
          </p:cNvPr>
          <p:cNvSpPr>
            <a:spLocks noGrp="1"/>
          </p:cNvSpPr>
          <p:nvPr>
            <p:ph type="title"/>
          </p:nvPr>
        </p:nvSpPr>
        <p:spPr>
          <a:xfrm>
            <a:off x="2948940" y="441325"/>
            <a:ext cx="9243060" cy="1223964"/>
          </a:xfrm>
        </p:spPr>
        <p:txBody>
          <a:bodyPr>
            <a:normAutofit fontScale="90000"/>
          </a:bodyPr>
          <a:lstStyle/>
          <a:p>
            <a:r>
              <a:rPr lang="en-US" dirty="0"/>
              <a:t>The day </a:t>
            </a:r>
            <a:r>
              <a:rPr lang="en-US" i="1" dirty="0"/>
              <a:t>EVERYTHING</a:t>
            </a:r>
            <a:r>
              <a:rPr lang="en-US" dirty="0"/>
              <a:t> changed:</a:t>
            </a:r>
            <a:br>
              <a:rPr lang="en-US" dirty="0"/>
            </a:br>
            <a:r>
              <a:rPr lang="en-US" dirty="0"/>
              <a:t>PEPFAR stop work order shock</a:t>
            </a:r>
            <a:endParaRPr lang="en-GB" noProof="0" dirty="0"/>
          </a:p>
        </p:txBody>
      </p:sp>
      <p:pic>
        <p:nvPicPr>
          <p:cNvPr id="5" name="Picture 4">
            <a:extLst>
              <a:ext uri="{FF2B5EF4-FFF2-40B4-BE49-F238E27FC236}">
                <a16:creationId xmlns:a16="http://schemas.microsoft.com/office/drawing/2014/main" id="{327877E9-7B25-44A7-883B-AE098E34B099}"/>
              </a:ext>
            </a:extLst>
          </p:cNvPr>
          <p:cNvPicPr>
            <a:picLocks noChangeAspect="1"/>
          </p:cNvPicPr>
          <p:nvPr/>
        </p:nvPicPr>
        <p:blipFill>
          <a:blip r:embed="rId3"/>
          <a:srcRect t="5852"/>
          <a:stretch>
            <a:fillRect/>
          </a:stretch>
        </p:blipFill>
        <p:spPr>
          <a:xfrm>
            <a:off x="-139546" y="2091690"/>
            <a:ext cx="5591656" cy="5610411"/>
          </a:xfrm>
          <a:prstGeom prst="rect">
            <a:avLst/>
          </a:prstGeom>
        </p:spPr>
      </p:pic>
      <p:sp>
        <p:nvSpPr>
          <p:cNvPr id="9" name="Content Placeholder 8">
            <a:extLst>
              <a:ext uri="{FF2B5EF4-FFF2-40B4-BE49-F238E27FC236}">
                <a16:creationId xmlns:a16="http://schemas.microsoft.com/office/drawing/2014/main" id="{58455858-19B8-A68D-911E-5C50F8787206}"/>
              </a:ext>
            </a:extLst>
          </p:cNvPr>
          <p:cNvSpPr>
            <a:spLocks noGrp="1"/>
          </p:cNvSpPr>
          <p:nvPr>
            <p:ph sz="quarter" idx="13"/>
          </p:nvPr>
        </p:nvSpPr>
        <p:spPr>
          <a:xfrm>
            <a:off x="5863590" y="2514600"/>
            <a:ext cx="5885502" cy="3902075"/>
          </a:xfrm>
        </p:spPr>
        <p:txBody>
          <a:bodyPr>
            <a:normAutofit/>
          </a:bodyPr>
          <a:lstStyle/>
          <a:p>
            <a:pPr marL="285750" indent="-285750">
              <a:buFont typeface="Courier New" panose="02070309020205020404" pitchFamily="49" charset="0"/>
              <a:buChar char="o"/>
            </a:pPr>
            <a:r>
              <a:rPr lang="en-US" sz="2000" dirty="0"/>
              <a:t>Two BHESP drop-in </a:t>
            </a:r>
            <a:r>
              <a:rPr lang="en-US" sz="2000" dirty="0" err="1"/>
              <a:t>centres</a:t>
            </a:r>
            <a:r>
              <a:rPr lang="en-US" sz="2000" dirty="0"/>
              <a:t> funded by PEPFAR since 2016 / 2017 received a stop work order in January 2025</a:t>
            </a:r>
          </a:p>
          <a:p>
            <a:pPr marL="285750" indent="-285750">
              <a:buFont typeface="Courier New" panose="02070309020205020404" pitchFamily="49" charset="0"/>
              <a:buChar char="o"/>
            </a:pPr>
            <a:r>
              <a:rPr lang="en-US" sz="2000" dirty="0"/>
              <a:t>14,511 female sex workers (33% of the total client base) lost access to BHESP drop-in </a:t>
            </a:r>
            <a:r>
              <a:rPr lang="en-US" sz="2000" dirty="0" err="1"/>
              <a:t>centre</a:t>
            </a:r>
            <a:r>
              <a:rPr lang="en-US" sz="2000" dirty="0"/>
              <a:t> services, including 2,364 clients living with HIV</a:t>
            </a:r>
          </a:p>
        </p:txBody>
      </p:sp>
    </p:spTree>
    <p:extLst>
      <p:ext uri="{BB962C8B-B14F-4D97-AF65-F5344CB8AC3E}">
        <p14:creationId xmlns:p14="http://schemas.microsoft.com/office/powerpoint/2010/main" val="2694814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EAE7C-90C5-40F4-D313-A9D1B8E8C9D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87ECC3F-A294-74B0-6EC0-8B49C9D55F64}"/>
              </a:ext>
            </a:extLst>
          </p:cNvPr>
          <p:cNvSpPr>
            <a:spLocks noGrp="1"/>
          </p:cNvSpPr>
          <p:nvPr>
            <p:ph type="body" sz="quarter" idx="13"/>
          </p:nvPr>
        </p:nvSpPr>
        <p:spPr>
          <a:xfrm>
            <a:off x="442915" y="3806189"/>
            <a:ext cx="5647760" cy="2394585"/>
          </a:xfrm>
        </p:spPr>
        <p:txBody>
          <a:bodyPr>
            <a:normAutofit fontScale="92500" lnSpcReduction="20000"/>
          </a:bodyPr>
          <a:lstStyle/>
          <a:p>
            <a:r>
              <a:rPr lang="en-US" sz="2400" dirty="0"/>
              <a:t>Fear, uncertainty and confusion spread across the community</a:t>
            </a:r>
          </a:p>
          <a:p>
            <a:r>
              <a:rPr lang="en-US" sz="2400" dirty="0"/>
              <a:t>Clients contacted us regarding ongoing treatment access</a:t>
            </a:r>
          </a:p>
          <a:p>
            <a:r>
              <a:rPr lang="en-US" sz="2400" dirty="0"/>
              <a:t>Staff and peer navigators were actively searching for answers, with no access to clear guidance</a:t>
            </a:r>
          </a:p>
        </p:txBody>
      </p:sp>
      <p:sp>
        <p:nvSpPr>
          <p:cNvPr id="4" name="Title 3">
            <a:extLst>
              <a:ext uri="{FF2B5EF4-FFF2-40B4-BE49-F238E27FC236}">
                <a16:creationId xmlns:a16="http://schemas.microsoft.com/office/drawing/2014/main" id="{5738D35A-5440-6388-3A51-69CCDB28CE1C}"/>
              </a:ext>
            </a:extLst>
          </p:cNvPr>
          <p:cNvSpPr>
            <a:spLocks noGrp="1"/>
          </p:cNvSpPr>
          <p:nvPr>
            <p:ph type="title"/>
          </p:nvPr>
        </p:nvSpPr>
        <p:spPr>
          <a:xfrm>
            <a:off x="442913" y="1725930"/>
            <a:ext cx="5993513" cy="1787321"/>
          </a:xfrm>
        </p:spPr>
        <p:txBody>
          <a:bodyPr>
            <a:noAutofit/>
          </a:bodyPr>
          <a:lstStyle/>
          <a:p>
            <a:r>
              <a:rPr lang="en-US" sz="3200" dirty="0"/>
              <a:t>How do we protect treatment gains and ensure no one is left behind?</a:t>
            </a:r>
          </a:p>
        </p:txBody>
      </p:sp>
      <p:pic>
        <p:nvPicPr>
          <p:cNvPr id="20" name="Picture Placeholder 9">
            <a:extLst>
              <a:ext uri="{FF2B5EF4-FFF2-40B4-BE49-F238E27FC236}">
                <a16:creationId xmlns:a16="http://schemas.microsoft.com/office/drawing/2014/main" id="{18372656-F60B-4015-A73B-5D64170BE515}"/>
              </a:ext>
            </a:extLst>
          </p:cNvPr>
          <p:cNvPicPr>
            <a:picLocks noGrp="1" noChangeAspect="1"/>
          </p:cNvPicPr>
          <p:nvPr>
            <p:ph type="pic" sz="quarter" idx="14"/>
          </p:nvPr>
        </p:nvPicPr>
        <p:blipFill>
          <a:blip r:embed="rId3"/>
          <a:srcRect t="27297" b="27297"/>
          <a:stretch>
            <a:fillRect/>
          </a:stretch>
        </p:blipFill>
        <p:spPr>
          <a:xfrm>
            <a:off x="6198487" y="-45164"/>
            <a:ext cx="5993513" cy="6903164"/>
          </a:xfrm>
          <a:prstGeom prst="rect">
            <a:avLst/>
          </a:prstGeom>
        </p:spPr>
      </p:pic>
      <p:pic>
        <p:nvPicPr>
          <p:cNvPr id="23" name="Picture 22">
            <a:extLst>
              <a:ext uri="{FF2B5EF4-FFF2-40B4-BE49-F238E27FC236}">
                <a16:creationId xmlns:a16="http://schemas.microsoft.com/office/drawing/2014/main" id="{A8651E5E-7927-4A57-8AD7-1C091D7BBB0A}"/>
              </a:ext>
            </a:extLst>
          </p:cNvPr>
          <p:cNvPicPr>
            <a:picLocks noChangeAspect="1"/>
          </p:cNvPicPr>
          <p:nvPr/>
        </p:nvPicPr>
        <p:blipFill>
          <a:blip r:embed="rId4"/>
          <a:stretch>
            <a:fillRect/>
          </a:stretch>
        </p:blipFill>
        <p:spPr>
          <a:xfrm>
            <a:off x="9144001" y="-59375"/>
            <a:ext cx="3155812" cy="3429000"/>
          </a:xfrm>
          <a:prstGeom prst="rect">
            <a:avLst/>
          </a:prstGeom>
        </p:spPr>
      </p:pic>
    </p:spTree>
    <p:extLst>
      <p:ext uri="{BB962C8B-B14F-4D97-AF65-F5344CB8AC3E}">
        <p14:creationId xmlns:p14="http://schemas.microsoft.com/office/powerpoint/2010/main" val="270997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5CD540-13DF-4440-8FFD-EFD90B0F981A}"/>
              </a:ext>
            </a:extLst>
          </p:cNvPr>
          <p:cNvSpPr>
            <a:spLocks noGrp="1"/>
          </p:cNvSpPr>
          <p:nvPr>
            <p:ph sz="quarter" idx="13"/>
          </p:nvPr>
        </p:nvSpPr>
        <p:spPr>
          <a:xfrm>
            <a:off x="145452" y="2589210"/>
            <a:ext cx="5950548" cy="4056139"/>
          </a:xfrm>
        </p:spPr>
        <p:txBody>
          <a:bodyPr>
            <a:normAutofit/>
          </a:bodyPr>
          <a:lstStyle/>
          <a:p>
            <a:pPr marL="285750" indent="-285750">
              <a:buFont typeface="Courier New" panose="02070309020205020404" pitchFamily="49" charset="0"/>
              <a:buChar char="o"/>
            </a:pPr>
            <a:r>
              <a:rPr lang="en-US" dirty="0"/>
              <a:t>More than 2,300 female sex workers receiving HIV treatment were left uncertain about where to access their medication</a:t>
            </a:r>
          </a:p>
          <a:p>
            <a:pPr marL="285750" indent="-285750">
              <a:buFont typeface="Courier New" panose="02070309020205020404" pitchFamily="49" charset="0"/>
              <a:buChar char="o"/>
            </a:pPr>
            <a:r>
              <a:rPr lang="en-US" dirty="0"/>
              <a:t>Over 12,000 female sex workers vulnerable to HIV acquisition no longer had access to combination HIV prevention services</a:t>
            </a:r>
          </a:p>
          <a:p>
            <a:pPr marL="285750" indent="-285750">
              <a:buFont typeface="Courier New" panose="02070309020205020404" pitchFamily="49" charset="0"/>
              <a:buChar char="o"/>
            </a:pPr>
            <a:r>
              <a:rPr lang="en-US" dirty="0"/>
              <a:t>Trusted safe spaces disappeared overnight, leaving many clients feeling abandoned and afraid and over 87% of the recipients of care were lost to follow-up following the treatment interruptions</a:t>
            </a:r>
          </a:p>
          <a:p>
            <a:pPr marL="285750" indent="-285750">
              <a:buFont typeface="Courier New" panose="02070309020205020404" pitchFamily="49" charset="0"/>
              <a:buChar char="o"/>
            </a:pPr>
            <a:r>
              <a:rPr lang="en-US" dirty="0"/>
              <a:t>12% of clients had access to multi-month dispensing so were partly protected with longer refills </a:t>
            </a:r>
          </a:p>
          <a:p>
            <a:pPr marL="285750" indent="-285750">
              <a:buFont typeface="Courier New" panose="02070309020205020404" pitchFamily="49" charset="0"/>
              <a:buChar char="o"/>
            </a:pPr>
            <a:r>
              <a:rPr lang="en-US" dirty="0"/>
              <a:t>Mental health distress, fear and panic increased as trusted service points suddenly disappeared</a:t>
            </a:r>
          </a:p>
          <a:p>
            <a:pPr marL="285750" indent="-285750">
              <a:buFont typeface="Courier New" panose="02070309020205020404" pitchFamily="49" charset="0"/>
              <a:buChar char="o"/>
            </a:pPr>
            <a:r>
              <a:rPr lang="en-US" dirty="0"/>
              <a:t>Two deaths linked to treatment interruption were reported</a:t>
            </a:r>
            <a:endParaRPr lang="en-GB" noProof="0" dirty="0"/>
          </a:p>
        </p:txBody>
      </p:sp>
      <p:sp>
        <p:nvSpPr>
          <p:cNvPr id="3" name="Content Placeholder 2">
            <a:extLst>
              <a:ext uri="{FF2B5EF4-FFF2-40B4-BE49-F238E27FC236}">
                <a16:creationId xmlns:a16="http://schemas.microsoft.com/office/drawing/2014/main" id="{F29CA690-08EF-C54F-8AB3-FB920F150642}"/>
              </a:ext>
            </a:extLst>
          </p:cNvPr>
          <p:cNvSpPr>
            <a:spLocks noGrp="1"/>
          </p:cNvSpPr>
          <p:nvPr>
            <p:ph sz="quarter" idx="14"/>
          </p:nvPr>
        </p:nvSpPr>
        <p:spPr>
          <a:xfrm>
            <a:off x="6311903" y="2566037"/>
            <a:ext cx="5437188" cy="3310893"/>
          </a:xfrm>
        </p:spPr>
        <p:txBody>
          <a:bodyPr>
            <a:normAutofit/>
          </a:bodyPr>
          <a:lstStyle/>
          <a:p>
            <a:pPr marL="285750" indent="-285750">
              <a:buFont typeface="Courier New" panose="02070309020205020404" pitchFamily="49" charset="0"/>
              <a:buChar char="o"/>
            </a:pPr>
            <a:r>
              <a:rPr lang="en-US" dirty="0"/>
              <a:t>31 staff and 165 peer educators who had dedicated over 8 years to service delivery suddenly found themselves without paid employment, and continue to do so</a:t>
            </a:r>
          </a:p>
          <a:p>
            <a:pPr marL="285750" indent="-285750">
              <a:buFont typeface="Courier New" panose="02070309020205020404" pitchFamily="49" charset="0"/>
              <a:buChar char="o"/>
            </a:pPr>
            <a:r>
              <a:rPr lang="en-US" dirty="0"/>
              <a:t>BHESP lost the ability to support clients through routine follow-up and adherence support</a:t>
            </a:r>
          </a:p>
          <a:p>
            <a:pPr marL="285750" indent="-285750">
              <a:buFont typeface="Courier New" panose="02070309020205020404" pitchFamily="49" charset="0"/>
              <a:buChar char="o"/>
            </a:pPr>
            <a:r>
              <a:rPr lang="en-US" dirty="0"/>
              <a:t>Years of investment in trust, retention and person-centred care were suddenly at risk</a:t>
            </a:r>
          </a:p>
          <a:p>
            <a:pPr marL="285750" indent="-285750">
              <a:buFont typeface="Courier New" panose="02070309020205020404" pitchFamily="49" charset="0"/>
              <a:buChar char="o"/>
            </a:pPr>
            <a:r>
              <a:rPr lang="en-US" dirty="0"/>
              <a:t>BHESP shifted into crisis response mode to protect treatment gains and prevent further loss</a:t>
            </a:r>
            <a:endParaRPr lang="en-GB" noProof="0" dirty="0"/>
          </a:p>
        </p:txBody>
      </p:sp>
      <p:sp>
        <p:nvSpPr>
          <p:cNvPr id="4" name="Text Placeholder 3">
            <a:extLst>
              <a:ext uri="{FF2B5EF4-FFF2-40B4-BE49-F238E27FC236}">
                <a16:creationId xmlns:a16="http://schemas.microsoft.com/office/drawing/2014/main" id="{F13725DA-F81C-C741-8279-C9F4F58D2445}"/>
              </a:ext>
            </a:extLst>
          </p:cNvPr>
          <p:cNvSpPr>
            <a:spLocks noGrp="1"/>
          </p:cNvSpPr>
          <p:nvPr>
            <p:ph type="body" sz="quarter" idx="15"/>
          </p:nvPr>
        </p:nvSpPr>
        <p:spPr>
          <a:xfrm>
            <a:off x="145453" y="1803400"/>
            <a:ext cx="4477347" cy="647700"/>
          </a:xfrm>
        </p:spPr>
        <p:txBody>
          <a:bodyPr/>
          <a:lstStyle/>
          <a:p>
            <a:r>
              <a:rPr lang="en-US" dirty="0"/>
              <a:t>Impact on clients and community</a:t>
            </a:r>
            <a:endParaRPr lang="en-GB" noProof="0" dirty="0"/>
          </a:p>
        </p:txBody>
      </p:sp>
      <p:sp>
        <p:nvSpPr>
          <p:cNvPr id="5" name="Text Placeholder 4">
            <a:extLst>
              <a:ext uri="{FF2B5EF4-FFF2-40B4-BE49-F238E27FC236}">
                <a16:creationId xmlns:a16="http://schemas.microsoft.com/office/drawing/2014/main" id="{6DD64F99-A088-7747-9AFC-33FF5B3D8465}"/>
              </a:ext>
            </a:extLst>
          </p:cNvPr>
          <p:cNvSpPr>
            <a:spLocks noGrp="1"/>
          </p:cNvSpPr>
          <p:nvPr>
            <p:ph type="body" sz="quarter" idx="16"/>
          </p:nvPr>
        </p:nvSpPr>
        <p:spPr>
          <a:xfrm>
            <a:off x="6276160" y="1791813"/>
            <a:ext cx="5866084" cy="647700"/>
          </a:xfrm>
        </p:spPr>
        <p:txBody>
          <a:bodyPr/>
          <a:lstStyle/>
          <a:p>
            <a:r>
              <a:rPr lang="en-US" dirty="0"/>
              <a:t>Impact on staff, peers and BHESP</a:t>
            </a:r>
            <a:endParaRPr lang="en-GB" noProof="0" dirty="0"/>
          </a:p>
        </p:txBody>
      </p:sp>
      <p:sp>
        <p:nvSpPr>
          <p:cNvPr id="6" name="Title 5">
            <a:extLst>
              <a:ext uri="{FF2B5EF4-FFF2-40B4-BE49-F238E27FC236}">
                <a16:creationId xmlns:a16="http://schemas.microsoft.com/office/drawing/2014/main" id="{E854EF28-7522-B045-8EEA-D38E9CFBEEC3}"/>
              </a:ext>
            </a:extLst>
          </p:cNvPr>
          <p:cNvSpPr>
            <a:spLocks noGrp="1"/>
          </p:cNvSpPr>
          <p:nvPr>
            <p:ph type="title"/>
          </p:nvPr>
        </p:nvSpPr>
        <p:spPr/>
        <p:txBody>
          <a:bodyPr>
            <a:normAutofit/>
          </a:bodyPr>
          <a:lstStyle/>
          <a:p>
            <a:r>
              <a:rPr lang="en-US" sz="2800" dirty="0"/>
              <a:t>Behind every interrupted service was a person trying to stay healthy, and a community trying not to lose hope</a:t>
            </a:r>
            <a:endParaRPr lang="en-GB" sz="2800" noProof="0" dirty="0"/>
          </a:p>
        </p:txBody>
      </p:sp>
    </p:spTree>
    <p:extLst>
      <p:ext uri="{BB962C8B-B14F-4D97-AF65-F5344CB8AC3E}">
        <p14:creationId xmlns:p14="http://schemas.microsoft.com/office/powerpoint/2010/main" val="3663087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4A9785-5714-F747-B084-91CE0A734F24}"/>
              </a:ext>
            </a:extLst>
          </p:cNvPr>
          <p:cNvSpPr>
            <a:spLocks noGrp="1"/>
          </p:cNvSpPr>
          <p:nvPr>
            <p:ph sz="quarter" idx="14"/>
          </p:nvPr>
        </p:nvSpPr>
        <p:spPr>
          <a:xfrm>
            <a:off x="5527444" y="1864426"/>
            <a:ext cx="6525009" cy="4415188"/>
          </a:xfrm>
        </p:spPr>
        <p:txBody>
          <a:bodyPr>
            <a:normAutofit lnSpcReduction="10000"/>
          </a:bodyPr>
          <a:lstStyle/>
          <a:p>
            <a:pPr marL="285750" indent="-285750">
              <a:lnSpc>
                <a:spcPct val="120000"/>
              </a:lnSpc>
              <a:buFont typeface="Courier New" panose="02070309020205020404" pitchFamily="49" charset="0"/>
              <a:buChar char="o"/>
            </a:pPr>
            <a:r>
              <a:rPr lang="en-US" sz="1600" dirty="0">
                <a:latin typeface="+mj-lt"/>
                <a:cs typeface="Times New Roman" panose="02020603050405020304" pitchFamily="18" charset="0"/>
              </a:rPr>
              <a:t>After 8 months of service disruption, we partially </a:t>
            </a:r>
            <a:br>
              <a:rPr lang="en-US" sz="1600" dirty="0">
                <a:latin typeface="+mj-lt"/>
                <a:cs typeface="Times New Roman" panose="02020603050405020304" pitchFamily="18" charset="0"/>
              </a:rPr>
            </a:br>
            <a:r>
              <a:rPr lang="en-US" sz="1600" dirty="0">
                <a:latin typeface="+mj-lt"/>
                <a:cs typeface="Times New Roman" panose="02020603050405020304" pitchFamily="18" charset="0"/>
              </a:rPr>
              <a:t>re-opened two service points to provide short-term transition support using a micro-grant </a:t>
            </a:r>
          </a:p>
          <a:p>
            <a:pPr marL="285750" indent="-285750">
              <a:lnSpc>
                <a:spcPct val="120000"/>
              </a:lnSpc>
              <a:buFont typeface="Courier New" panose="02070309020205020404" pitchFamily="49" charset="0"/>
              <a:buChar char="o"/>
            </a:pPr>
            <a:r>
              <a:rPr lang="en-US" sz="1600" dirty="0">
                <a:latin typeface="+mj-lt"/>
                <a:cs typeface="Times New Roman" panose="02020603050405020304" pitchFamily="18" charset="0"/>
              </a:rPr>
              <a:t>A skeleton staff provided psychosocial and mental health support to 1,837 clients and conducted healthcare worker sensitization with 119 healthcare workers on person-centred care service delivery for key populations </a:t>
            </a:r>
          </a:p>
          <a:p>
            <a:pPr marL="285750" indent="-285750">
              <a:lnSpc>
                <a:spcPct val="120000"/>
              </a:lnSpc>
              <a:buFont typeface="Courier New" panose="02070309020205020404" pitchFamily="49" charset="0"/>
              <a:buChar char="o"/>
            </a:pPr>
            <a:r>
              <a:rPr lang="en-US" sz="1600" dirty="0">
                <a:latin typeface="+mj-lt"/>
                <a:cs typeface="Times New Roman" panose="02020603050405020304" pitchFamily="18" charset="0"/>
              </a:rPr>
              <a:t>Engaged directly with Ministry of Health and other stakeholders to strengthen transition support</a:t>
            </a:r>
          </a:p>
          <a:p>
            <a:pPr marL="285750" indent="-285750">
              <a:lnSpc>
                <a:spcPct val="120000"/>
              </a:lnSpc>
              <a:buFont typeface="Courier New" panose="02070309020205020404" pitchFamily="49" charset="0"/>
              <a:buChar char="o"/>
            </a:pPr>
            <a:r>
              <a:rPr lang="en-US" sz="1600" b="1" dirty="0">
                <a:latin typeface="+mj-lt"/>
              </a:rPr>
              <a:t>98% of supported clients, including 78% of clients living with HIV, have been successfully re-linked to services and supported through their transition journey while 2%(267 out of the 12147 ) of the prevention Cohort supported to transition</a:t>
            </a:r>
            <a:endParaRPr lang="en-US" sz="1600" dirty="0">
              <a:latin typeface="+mj-lt"/>
            </a:endParaRPr>
          </a:p>
        </p:txBody>
      </p:sp>
      <p:sp>
        <p:nvSpPr>
          <p:cNvPr id="3" name="Title 2">
            <a:extLst>
              <a:ext uri="{FF2B5EF4-FFF2-40B4-BE49-F238E27FC236}">
                <a16:creationId xmlns:a16="http://schemas.microsoft.com/office/drawing/2014/main" id="{E02C8569-D4EF-EE4A-9FD3-DBFF555C0B90}"/>
              </a:ext>
            </a:extLst>
          </p:cNvPr>
          <p:cNvSpPr>
            <a:spLocks noGrp="1"/>
          </p:cNvSpPr>
          <p:nvPr>
            <p:ph type="title"/>
          </p:nvPr>
        </p:nvSpPr>
        <p:spPr>
          <a:xfrm>
            <a:off x="2671591" y="290672"/>
            <a:ext cx="9292330" cy="1223964"/>
          </a:xfrm>
        </p:spPr>
        <p:txBody>
          <a:bodyPr>
            <a:normAutofit/>
          </a:bodyPr>
          <a:lstStyle/>
          <a:p>
            <a:r>
              <a:rPr lang="en-US" sz="3600" dirty="0"/>
              <a:t>Supporting clients through their transition journeys</a:t>
            </a:r>
            <a:endParaRPr lang="en-GB" sz="3600" noProof="0" dirty="0"/>
          </a:p>
        </p:txBody>
      </p:sp>
      <p:pic>
        <p:nvPicPr>
          <p:cNvPr id="6" name="Picture Placeholder 5">
            <a:extLst>
              <a:ext uri="{FF2B5EF4-FFF2-40B4-BE49-F238E27FC236}">
                <a16:creationId xmlns:a16="http://schemas.microsoft.com/office/drawing/2014/main" id="{E17CB9FA-F471-62B7-F41E-380F6028541B}"/>
              </a:ext>
            </a:extLst>
          </p:cNvPr>
          <p:cNvPicPr>
            <a:picLocks noGrp="1" noChangeAspect="1"/>
          </p:cNvPicPr>
          <p:nvPr>
            <p:ph type="pic" sz="quarter" idx="15"/>
          </p:nvPr>
        </p:nvPicPr>
        <p:blipFill rotWithShape="1">
          <a:blip r:embed="rId3"/>
          <a:srcRect l="21857" r="21857"/>
          <a:stretch/>
        </p:blipFill>
        <p:spPr>
          <a:xfrm>
            <a:off x="0" y="2098800"/>
            <a:ext cx="3844887" cy="3571200"/>
          </a:xfrm>
        </p:spPr>
      </p:pic>
      <p:pic>
        <p:nvPicPr>
          <p:cNvPr id="7" name="Picture 6">
            <a:extLst>
              <a:ext uri="{FF2B5EF4-FFF2-40B4-BE49-F238E27FC236}">
                <a16:creationId xmlns:a16="http://schemas.microsoft.com/office/drawing/2014/main" id="{770F77D5-21B6-432B-B6BD-D37E805202B2}"/>
              </a:ext>
            </a:extLst>
          </p:cNvPr>
          <p:cNvPicPr/>
          <p:nvPr/>
        </p:nvPicPr>
        <p:blipFill>
          <a:blip r:embed="rId4">
            <a:extLst>
              <a:ext uri="{28A0092B-C50C-407E-A947-70E740481C1C}">
                <a14:useLocalDpi xmlns:a14="http://schemas.microsoft.com/office/drawing/2010/main" val="0"/>
              </a:ext>
            </a:extLst>
          </a:blip>
          <a:stretch>
            <a:fillRect/>
          </a:stretch>
        </p:blipFill>
        <p:spPr>
          <a:xfrm>
            <a:off x="0" y="1709357"/>
            <a:ext cx="5343182" cy="5148643"/>
          </a:xfrm>
          <a:prstGeom prst="rect">
            <a:avLst/>
          </a:prstGeom>
        </p:spPr>
      </p:pic>
    </p:spTree>
    <p:extLst>
      <p:ext uri="{BB962C8B-B14F-4D97-AF65-F5344CB8AC3E}">
        <p14:creationId xmlns:p14="http://schemas.microsoft.com/office/powerpoint/2010/main" val="2969959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D1CB-0538-8149-7098-295F557B3607}"/>
              </a:ext>
            </a:extLst>
          </p:cNvPr>
          <p:cNvSpPr>
            <a:spLocks noGrp="1"/>
          </p:cNvSpPr>
          <p:nvPr>
            <p:ph type="title"/>
          </p:nvPr>
        </p:nvSpPr>
        <p:spPr/>
        <p:txBody>
          <a:bodyPr>
            <a:noAutofit/>
          </a:bodyPr>
          <a:lstStyle/>
          <a:p>
            <a:r>
              <a:rPr lang="en-US" sz="3200" dirty="0"/>
              <a:t>“The nurse told me, </a:t>
            </a:r>
            <a:r>
              <a:rPr lang="en-US" sz="3200" i="1" dirty="0"/>
              <a:t>It is these behaviors of yours that are causing you to get HIV</a:t>
            </a:r>
            <a:r>
              <a:rPr lang="en-US" sz="3200" dirty="0"/>
              <a:t>. In that moment, I felt I was being blamed rather than helped. I have not returned to that facility since.”</a:t>
            </a:r>
            <a:br>
              <a:rPr lang="en-US" sz="3200" dirty="0"/>
            </a:br>
            <a:endParaRPr lang="en-CH" sz="3200" dirty="0"/>
          </a:p>
        </p:txBody>
      </p:sp>
      <p:sp>
        <p:nvSpPr>
          <p:cNvPr id="3" name="Text Placeholder 2">
            <a:extLst>
              <a:ext uri="{FF2B5EF4-FFF2-40B4-BE49-F238E27FC236}">
                <a16:creationId xmlns:a16="http://schemas.microsoft.com/office/drawing/2014/main" id="{9A7460FB-055B-CF32-19E8-5628E66547E8}"/>
              </a:ext>
            </a:extLst>
          </p:cNvPr>
          <p:cNvSpPr>
            <a:spLocks noGrp="1"/>
          </p:cNvSpPr>
          <p:nvPr>
            <p:ph type="body" sz="quarter" idx="10"/>
          </p:nvPr>
        </p:nvSpPr>
        <p:spPr/>
        <p:txBody>
          <a:bodyPr/>
          <a:lstStyle/>
          <a:p>
            <a:r>
              <a:rPr lang="en-US" dirty="0"/>
              <a:t>Female sex worker client of BHESP</a:t>
            </a:r>
            <a:endParaRPr lang="en-CH" dirty="0"/>
          </a:p>
        </p:txBody>
      </p:sp>
      <p:pic>
        <p:nvPicPr>
          <p:cNvPr id="5" name="Picture 4">
            <a:extLst>
              <a:ext uri="{FF2B5EF4-FFF2-40B4-BE49-F238E27FC236}">
                <a16:creationId xmlns:a16="http://schemas.microsoft.com/office/drawing/2014/main" id="{65CF740C-C80D-41AC-B295-C8938BA6F22B}"/>
              </a:ext>
            </a:extLst>
          </p:cNvPr>
          <p:cNvPicPr>
            <a:picLocks noChangeAspect="1"/>
          </p:cNvPicPr>
          <p:nvPr/>
        </p:nvPicPr>
        <p:blipFill>
          <a:blip r:embed="rId3"/>
          <a:stretch>
            <a:fillRect/>
          </a:stretch>
        </p:blipFill>
        <p:spPr>
          <a:xfrm>
            <a:off x="1" y="2079171"/>
            <a:ext cx="3895105" cy="4778830"/>
          </a:xfrm>
          <a:prstGeom prst="rect">
            <a:avLst/>
          </a:prstGeom>
        </p:spPr>
      </p:pic>
    </p:spTree>
    <p:extLst>
      <p:ext uri="{BB962C8B-B14F-4D97-AF65-F5344CB8AC3E}">
        <p14:creationId xmlns:p14="http://schemas.microsoft.com/office/powerpoint/2010/main" val="2903929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A857D7A-EF9F-A4A1-CC28-ACCA73C8386B}"/>
              </a:ext>
            </a:extLst>
          </p:cNvPr>
          <p:cNvSpPr>
            <a:spLocks noGrp="1"/>
          </p:cNvSpPr>
          <p:nvPr>
            <p:ph sz="quarter" idx="14"/>
          </p:nvPr>
        </p:nvSpPr>
        <p:spPr>
          <a:xfrm>
            <a:off x="5251533" y="1857605"/>
            <a:ext cx="6816871" cy="5221286"/>
          </a:xfrm>
        </p:spPr>
        <p:txBody>
          <a:bodyPr>
            <a:normAutofit/>
          </a:bodyPr>
          <a:lstStyle/>
          <a:p>
            <a:pPr marL="285750" indent="-285750">
              <a:buFont typeface="Courier New" panose="02070309020205020404" pitchFamily="49" charset="0"/>
              <a:buChar char="o"/>
            </a:pPr>
            <a:r>
              <a:rPr lang="en-US" sz="2000"/>
              <a:t>Stigma and discrimination from the healthcare workers within public health facilities affecting access and retention </a:t>
            </a:r>
          </a:p>
          <a:p>
            <a:pPr marL="285750" indent="-285750">
              <a:buFont typeface="Courier New" panose="02070309020205020404" pitchFamily="49" charset="0"/>
              <a:buChar char="o"/>
            </a:pPr>
            <a:r>
              <a:rPr lang="en-US" sz="2000"/>
              <a:t>No structured transitional support for clients moving from community-led services to public facilities </a:t>
            </a:r>
          </a:p>
          <a:p>
            <a:pPr marL="285750" indent="-285750">
              <a:buFont typeface="Courier New" panose="02070309020205020404" pitchFamily="49" charset="0"/>
              <a:buChar char="o"/>
            </a:pPr>
            <a:r>
              <a:rPr lang="en-US" sz="2000"/>
              <a:t>Closure and erasure of community safe spaces limiting outreach and client trust</a:t>
            </a:r>
          </a:p>
          <a:p>
            <a:pPr marL="285750" indent="-285750">
              <a:buFont typeface="Courier New" panose="02070309020205020404" pitchFamily="49" charset="0"/>
              <a:buChar char="o"/>
            </a:pPr>
            <a:r>
              <a:rPr lang="en-US" sz="2000"/>
              <a:t>Limited awareness and understanding of PCC among key stakeholders and providers </a:t>
            </a:r>
          </a:p>
          <a:p>
            <a:pPr marL="285750" indent="-285750">
              <a:buFont typeface="Courier New" panose="02070309020205020404" pitchFamily="49" charset="0"/>
              <a:buChar char="o"/>
            </a:pPr>
            <a:r>
              <a:rPr lang="en-US" sz="2000"/>
              <a:t>Lack of integrated services within public health facilities leading to fragmented care </a:t>
            </a:r>
            <a:endParaRPr lang="en-CH" sz="2000"/>
          </a:p>
        </p:txBody>
      </p:sp>
      <p:sp>
        <p:nvSpPr>
          <p:cNvPr id="5" name="Title 4">
            <a:extLst>
              <a:ext uri="{FF2B5EF4-FFF2-40B4-BE49-F238E27FC236}">
                <a16:creationId xmlns:a16="http://schemas.microsoft.com/office/drawing/2014/main" id="{F74E685B-3F6E-AEDD-3641-6321371F60A6}"/>
              </a:ext>
            </a:extLst>
          </p:cNvPr>
          <p:cNvSpPr>
            <a:spLocks noGrp="1"/>
          </p:cNvSpPr>
          <p:nvPr>
            <p:ph type="title"/>
          </p:nvPr>
        </p:nvSpPr>
        <p:spPr>
          <a:xfrm>
            <a:off x="4116391" y="441325"/>
            <a:ext cx="7632700" cy="657907"/>
          </a:xfrm>
        </p:spPr>
        <p:txBody>
          <a:bodyPr/>
          <a:lstStyle/>
          <a:p>
            <a:r>
              <a:rPr lang="en-US" dirty="0"/>
              <a:t>Barriers to PCC</a:t>
            </a:r>
            <a:endParaRPr lang="en-CH" dirty="0"/>
          </a:p>
        </p:txBody>
      </p:sp>
      <p:pic>
        <p:nvPicPr>
          <p:cNvPr id="8" name="Picture 7">
            <a:extLst>
              <a:ext uri="{FF2B5EF4-FFF2-40B4-BE49-F238E27FC236}">
                <a16:creationId xmlns:a16="http://schemas.microsoft.com/office/drawing/2014/main" id="{432303AD-59D2-42C8-BE9F-52C8B02CA0C5}"/>
              </a:ext>
            </a:extLst>
          </p:cNvPr>
          <p:cNvPicPr>
            <a:picLocks noChangeAspect="1"/>
          </p:cNvPicPr>
          <p:nvPr/>
        </p:nvPicPr>
        <p:blipFill>
          <a:blip r:embed="rId3"/>
          <a:stretch>
            <a:fillRect/>
          </a:stretch>
        </p:blipFill>
        <p:spPr>
          <a:xfrm>
            <a:off x="261257" y="1879625"/>
            <a:ext cx="4760224" cy="3377724"/>
          </a:xfrm>
          <a:prstGeom prst="rect">
            <a:avLst/>
          </a:prstGeom>
        </p:spPr>
      </p:pic>
    </p:spTree>
    <p:extLst>
      <p:ext uri="{BB962C8B-B14F-4D97-AF65-F5344CB8AC3E}">
        <p14:creationId xmlns:p14="http://schemas.microsoft.com/office/powerpoint/2010/main" val="627999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EEC723-0137-D3D8-C312-F4E30F09A6BD}"/>
              </a:ext>
            </a:extLst>
          </p:cNvPr>
          <p:cNvSpPr>
            <a:spLocks noGrp="1"/>
          </p:cNvSpPr>
          <p:nvPr>
            <p:ph sz="quarter" idx="13"/>
          </p:nvPr>
        </p:nvSpPr>
        <p:spPr>
          <a:xfrm>
            <a:off x="442913" y="1756004"/>
            <a:ext cx="5836329" cy="4706028"/>
          </a:xfrm>
        </p:spPr>
        <p:txBody>
          <a:bodyPr>
            <a:normAutofit/>
          </a:bodyPr>
          <a:lstStyle/>
          <a:p>
            <a:pPr marL="285750" indent="-285750">
              <a:buFont typeface="Courier New" panose="02070309020205020404" pitchFamily="49" charset="0"/>
              <a:buChar char="o"/>
            </a:pPr>
            <a:r>
              <a:rPr lang="en-US" sz="1600" dirty="0"/>
              <a:t>Strengthened transition systems linking community services to public health facilities </a:t>
            </a:r>
          </a:p>
          <a:p>
            <a:pPr marL="285750" indent="-285750">
              <a:buFont typeface="Courier New" panose="02070309020205020404" pitchFamily="49" charset="0"/>
              <a:buChar char="o"/>
            </a:pPr>
            <a:r>
              <a:rPr lang="en-US" sz="1600" dirty="0"/>
              <a:t>Re-establishment and recognition of community safe spaces for continuity of care </a:t>
            </a:r>
          </a:p>
          <a:p>
            <a:pPr marL="285750" indent="-285750">
              <a:buFont typeface="Courier New" panose="02070309020205020404" pitchFamily="49" charset="0"/>
              <a:buChar char="o"/>
            </a:pPr>
            <a:r>
              <a:rPr lang="en-US" sz="1600" dirty="0"/>
              <a:t>Continuous stakeholder sensitization and capacity building on PCC approaches </a:t>
            </a:r>
          </a:p>
          <a:p>
            <a:pPr marL="285750" indent="-285750">
              <a:buFont typeface="Courier New" panose="02070309020205020404" pitchFamily="49" charset="0"/>
              <a:buChar char="o"/>
            </a:pPr>
            <a:r>
              <a:rPr lang="en-US" sz="1600" dirty="0"/>
              <a:t>Integrated, one-stop service delivery models within public health facilities </a:t>
            </a:r>
          </a:p>
          <a:p>
            <a:pPr marL="285750" indent="-285750">
              <a:buFont typeface="Courier New" panose="02070309020205020404" pitchFamily="49" charset="0"/>
              <a:buChar char="o"/>
            </a:pPr>
            <a:r>
              <a:rPr lang="en-US" sz="1600" dirty="0"/>
              <a:t>Collaborative engagement between community-led organizations and public health systems</a:t>
            </a:r>
          </a:p>
          <a:p>
            <a:pPr marL="285750" indent="-285750">
              <a:buFont typeface="Courier New" panose="02070309020205020404" pitchFamily="49" charset="0"/>
              <a:buChar char="o"/>
            </a:pPr>
            <a:r>
              <a:rPr lang="en-US" sz="1600" dirty="0"/>
              <a:t>Integrate key population peer educators and community navigators into primary healthcare systems, supported through social contracting</a:t>
            </a:r>
            <a:endParaRPr lang="en-CH" sz="1600" dirty="0"/>
          </a:p>
        </p:txBody>
      </p:sp>
      <p:sp>
        <p:nvSpPr>
          <p:cNvPr id="3" name="Title 2">
            <a:extLst>
              <a:ext uri="{FF2B5EF4-FFF2-40B4-BE49-F238E27FC236}">
                <a16:creationId xmlns:a16="http://schemas.microsoft.com/office/drawing/2014/main" id="{FE692DB7-AEB6-DD32-457D-89DB3AFC5151}"/>
              </a:ext>
            </a:extLst>
          </p:cNvPr>
          <p:cNvSpPr>
            <a:spLocks noGrp="1"/>
          </p:cNvSpPr>
          <p:nvPr>
            <p:ph type="title"/>
          </p:nvPr>
        </p:nvSpPr>
        <p:spPr>
          <a:xfrm>
            <a:off x="4116391" y="441325"/>
            <a:ext cx="7632700" cy="708707"/>
          </a:xfrm>
        </p:spPr>
        <p:txBody>
          <a:bodyPr/>
          <a:lstStyle/>
          <a:p>
            <a:r>
              <a:rPr lang="en-US" dirty="0"/>
              <a:t>Facilitators of PCC</a:t>
            </a:r>
            <a:endParaRPr lang="en-CH" dirty="0"/>
          </a:p>
        </p:txBody>
      </p:sp>
      <p:pic>
        <p:nvPicPr>
          <p:cNvPr id="5" name="Picture Placeholder 4">
            <a:extLst>
              <a:ext uri="{FF2B5EF4-FFF2-40B4-BE49-F238E27FC236}">
                <a16:creationId xmlns:a16="http://schemas.microsoft.com/office/drawing/2014/main" id="{5F214A18-E8CD-5D35-D613-4F4D3009699E}"/>
              </a:ext>
            </a:extLst>
          </p:cNvPr>
          <p:cNvPicPr>
            <a:picLocks noGrp="1"/>
          </p:cNvPicPr>
          <p:nvPr>
            <p:ph type="pic" sz="quarter" idx="14"/>
          </p:nvPr>
        </p:nvPicPr>
        <p:blipFill>
          <a:blip r:embed="rId3" cstate="print">
            <a:extLst>
              <a:ext uri="{28A0092B-C50C-407E-A947-70E740481C1C}">
                <a14:useLocalDpi xmlns:a14="http://schemas.microsoft.com/office/drawing/2010/main" val="0"/>
              </a:ext>
            </a:extLst>
          </a:blip>
          <a:srcRect l="290" r="290"/>
          <a:stretch>
            <a:fillRect/>
          </a:stretch>
        </p:blipFill>
        <p:spPr>
          <a:xfrm>
            <a:off x="6493329" y="1712459"/>
            <a:ext cx="5437188" cy="4103687"/>
          </a:xfrm>
          <a:prstGeom prst="rect">
            <a:avLst/>
          </a:prstGeom>
        </p:spPr>
      </p:pic>
    </p:spTree>
    <p:extLst>
      <p:ext uri="{BB962C8B-B14F-4D97-AF65-F5344CB8AC3E}">
        <p14:creationId xmlns:p14="http://schemas.microsoft.com/office/powerpoint/2010/main" val="2119148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010A4E-4F36-9D4C-97C5-9AF4FEF49D21}"/>
              </a:ext>
            </a:extLst>
          </p:cNvPr>
          <p:cNvSpPr>
            <a:spLocks noGrp="1"/>
          </p:cNvSpPr>
          <p:nvPr>
            <p:ph sz="quarter" idx="13"/>
          </p:nvPr>
        </p:nvSpPr>
        <p:spPr>
          <a:xfrm>
            <a:off x="3884160" y="1835834"/>
            <a:ext cx="7712528" cy="4713286"/>
          </a:xfrm>
        </p:spPr>
        <p:txBody>
          <a:bodyPr vert="horz" lIns="0" tIns="0" rIns="0" bIns="0" rtlCol="0" anchor="t">
            <a:normAutofit fontScale="92500" lnSpcReduction="10000"/>
          </a:bodyPr>
          <a:lstStyle/>
          <a:p>
            <a:pPr marL="285750" indent="-285750">
              <a:buFont typeface="Courier New" panose="02070309020205020404" pitchFamily="49" charset="0"/>
              <a:buChar char="o"/>
            </a:pPr>
            <a:r>
              <a:rPr lang="en-US" sz="2400" b="1" dirty="0"/>
              <a:t>Protect people, not </a:t>
            </a:r>
            <a:r>
              <a:rPr lang="en-US" sz="2400" b="1" dirty="0" err="1"/>
              <a:t>programmes</a:t>
            </a:r>
            <a:r>
              <a:rPr lang="en-US" sz="2400" b="1" dirty="0"/>
              <a:t>:</a:t>
            </a:r>
            <a:r>
              <a:rPr lang="en-US" sz="2400" dirty="0"/>
              <a:t> health systems must exist to serve dignity, safety and continuity of care. </a:t>
            </a:r>
          </a:p>
          <a:p>
            <a:pPr marL="285750" indent="-285750">
              <a:buFont typeface="Courier New" panose="02070309020205020404" pitchFamily="49" charset="0"/>
              <a:buChar char="o"/>
            </a:pPr>
            <a:r>
              <a:rPr lang="en-US" sz="2400" b="1"/>
              <a:t>Invest in PCC transition models:</a:t>
            </a:r>
            <a:r>
              <a:rPr lang="en-US" sz="2400"/>
              <a:t> peer support, mental health and enforce zero tolerance for stigma and discrimination. </a:t>
            </a:r>
          </a:p>
          <a:p>
            <a:pPr marL="285750" indent="-285750">
              <a:buFont typeface="Courier New" panose="02070309020205020404" pitchFamily="49" charset="0"/>
              <a:buChar char="o"/>
            </a:pPr>
            <a:r>
              <a:rPr lang="en-US" sz="2400" b="1"/>
              <a:t>Fund care that follows the person:</a:t>
            </a:r>
            <a:r>
              <a:rPr lang="en-US" sz="2400"/>
              <a:t> not fragmented services, but real integration across community and public systems. </a:t>
            </a:r>
          </a:p>
          <a:p>
            <a:pPr marL="285750" indent="-285750">
              <a:buFont typeface="Courier New" panose="02070309020205020404" pitchFamily="49" charset="0"/>
              <a:buChar char="o"/>
            </a:pPr>
            <a:r>
              <a:rPr lang="en-US" sz="2400" b="1" dirty="0"/>
              <a:t>Integrate, don’t erase</a:t>
            </a:r>
            <a:r>
              <a:rPr lang="en-US" sz="2400" dirty="0"/>
              <a:t>: community-led </a:t>
            </a:r>
            <a:r>
              <a:rPr lang="en-US" sz="2400" dirty="0" err="1"/>
              <a:t>programmes</a:t>
            </a:r>
            <a:r>
              <a:rPr lang="en-US" sz="2400" dirty="0"/>
              <a:t> are not optional; they are essential to survival, trust, and access. </a:t>
            </a:r>
          </a:p>
        </p:txBody>
      </p:sp>
      <p:sp>
        <p:nvSpPr>
          <p:cNvPr id="3" name="Title 2">
            <a:extLst>
              <a:ext uri="{FF2B5EF4-FFF2-40B4-BE49-F238E27FC236}">
                <a16:creationId xmlns:a16="http://schemas.microsoft.com/office/drawing/2014/main" id="{CE660349-8FF3-774D-99B5-E2BC07158C39}"/>
              </a:ext>
            </a:extLst>
          </p:cNvPr>
          <p:cNvSpPr>
            <a:spLocks noGrp="1"/>
          </p:cNvSpPr>
          <p:nvPr>
            <p:ph type="title"/>
          </p:nvPr>
        </p:nvSpPr>
        <p:spPr>
          <a:xfrm>
            <a:off x="442913" y="441325"/>
            <a:ext cx="8891918" cy="723222"/>
          </a:xfrm>
        </p:spPr>
        <p:txBody>
          <a:bodyPr>
            <a:normAutofit/>
          </a:bodyPr>
          <a:lstStyle/>
          <a:p>
            <a:r>
              <a:rPr lang="en-US" dirty="0"/>
              <a:t>Call to action</a:t>
            </a:r>
            <a:endParaRPr lang="en-GB" noProof="0" dirty="0"/>
          </a:p>
        </p:txBody>
      </p:sp>
      <p:sp>
        <p:nvSpPr>
          <p:cNvPr id="4" name="Rectangle 3">
            <a:extLst>
              <a:ext uri="{FF2B5EF4-FFF2-40B4-BE49-F238E27FC236}">
                <a16:creationId xmlns:a16="http://schemas.microsoft.com/office/drawing/2014/main" id="{63C3AA59-AF57-4542-96DD-81773C010CCB}"/>
              </a:ext>
            </a:extLst>
          </p:cNvPr>
          <p:cNvSpPr/>
          <p:nvPr/>
        </p:nvSpPr>
        <p:spPr>
          <a:xfrm>
            <a:off x="290514" y="1726974"/>
            <a:ext cx="3293064" cy="4321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ctr"/>
          <a:lstStyle/>
          <a:p>
            <a:r>
              <a:rPr lang="en-US" sz="2200"/>
              <a:t>1. Put people first </a:t>
            </a:r>
          </a:p>
          <a:p>
            <a:endParaRPr lang="en-US" sz="2200"/>
          </a:p>
          <a:p>
            <a:r>
              <a:rPr lang="en-US" sz="2200"/>
              <a:t>2. Fund person-centred care </a:t>
            </a:r>
          </a:p>
          <a:p>
            <a:endParaRPr lang="en-US" sz="2200"/>
          </a:p>
          <a:p>
            <a:r>
              <a:rPr lang="en-US" sz="2200"/>
              <a:t>3. Protect dignity in every transition </a:t>
            </a:r>
          </a:p>
          <a:p>
            <a:endParaRPr lang="en-US" sz="2200"/>
          </a:p>
          <a:p>
            <a:r>
              <a:rPr lang="en-US" sz="2200"/>
              <a:t>4. Do not leave anyone behind</a:t>
            </a:r>
          </a:p>
        </p:txBody>
      </p:sp>
    </p:spTree>
    <p:extLst>
      <p:ext uri="{BB962C8B-B14F-4D97-AF65-F5344CB8AC3E}">
        <p14:creationId xmlns:p14="http://schemas.microsoft.com/office/powerpoint/2010/main" val="3468738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C2033-16D5-E136-2903-DBF18FA6769B}"/>
              </a:ext>
            </a:extLst>
          </p:cNvPr>
          <p:cNvSpPr>
            <a:spLocks noGrp="1"/>
          </p:cNvSpPr>
          <p:nvPr>
            <p:ph type="title"/>
          </p:nvPr>
        </p:nvSpPr>
        <p:spPr>
          <a:xfrm>
            <a:off x="4845132" y="1632155"/>
            <a:ext cx="6903959" cy="3008672"/>
          </a:xfrm>
        </p:spPr>
        <p:txBody>
          <a:bodyPr>
            <a:normAutofit/>
          </a:bodyPr>
          <a:lstStyle/>
          <a:p>
            <a:r>
              <a:rPr lang="en-US" sz="4000" dirty="0"/>
              <a:t>If care does not protect people during transitions, then it is not really care, </a:t>
            </a:r>
            <a:br>
              <a:rPr lang="en-US" sz="4000" dirty="0"/>
            </a:br>
            <a:r>
              <a:rPr lang="en-US" sz="4000" dirty="0"/>
              <a:t>it is system failure.</a:t>
            </a:r>
            <a:br>
              <a:rPr lang="en-US" sz="4000" dirty="0"/>
            </a:br>
            <a:endParaRPr lang="en-CH" sz="4000" dirty="0"/>
          </a:p>
        </p:txBody>
      </p:sp>
      <p:sp>
        <p:nvSpPr>
          <p:cNvPr id="3" name="Text Placeholder 2">
            <a:extLst>
              <a:ext uri="{FF2B5EF4-FFF2-40B4-BE49-F238E27FC236}">
                <a16:creationId xmlns:a16="http://schemas.microsoft.com/office/drawing/2014/main" id="{50B35216-98F2-2BC8-8337-9019E0343EC9}"/>
              </a:ext>
            </a:extLst>
          </p:cNvPr>
          <p:cNvSpPr>
            <a:spLocks noGrp="1"/>
          </p:cNvSpPr>
          <p:nvPr>
            <p:ph type="body" sz="quarter" idx="10"/>
          </p:nvPr>
        </p:nvSpPr>
        <p:spPr>
          <a:xfrm>
            <a:off x="4845128" y="4640827"/>
            <a:ext cx="6903960" cy="1559947"/>
          </a:xfrm>
        </p:spPr>
        <p:txBody>
          <a:bodyPr>
            <a:normAutofit/>
          </a:bodyPr>
          <a:lstStyle/>
          <a:p>
            <a:r>
              <a:rPr lang="en-US" dirty="0"/>
              <a:t>Person-centred care means ensuring that no one falls through the cracks during transitions. When systems fail to protect continuity of care, they fail the very people they were designed to serve.</a:t>
            </a:r>
            <a:endParaRPr lang="en-CH" dirty="0"/>
          </a:p>
        </p:txBody>
      </p:sp>
      <p:pic>
        <p:nvPicPr>
          <p:cNvPr id="5" name="Picture 4">
            <a:extLst>
              <a:ext uri="{FF2B5EF4-FFF2-40B4-BE49-F238E27FC236}">
                <a16:creationId xmlns:a16="http://schemas.microsoft.com/office/drawing/2014/main" id="{9D53606A-2323-4414-8DE5-10C5AA8EF448}"/>
              </a:ext>
            </a:extLst>
          </p:cNvPr>
          <p:cNvPicPr>
            <a:picLocks noChangeAspect="1"/>
          </p:cNvPicPr>
          <p:nvPr/>
        </p:nvPicPr>
        <p:blipFill>
          <a:blip r:embed="rId3"/>
          <a:srcRect l="28905" t="8804" b="3534"/>
          <a:stretch>
            <a:fillRect/>
          </a:stretch>
        </p:blipFill>
        <p:spPr>
          <a:xfrm>
            <a:off x="534390" y="2434441"/>
            <a:ext cx="3844413" cy="4023819"/>
          </a:xfrm>
          <a:prstGeom prst="rect">
            <a:avLst/>
          </a:prstGeom>
        </p:spPr>
      </p:pic>
    </p:spTree>
    <p:extLst>
      <p:ext uri="{BB962C8B-B14F-4D97-AF65-F5344CB8AC3E}">
        <p14:creationId xmlns:p14="http://schemas.microsoft.com/office/powerpoint/2010/main" val="423091104"/>
      </p:ext>
    </p:extLst>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4EDCEEC58F924B8688429696C030D2" ma:contentTypeVersion="19" ma:contentTypeDescription="Create a new document." ma:contentTypeScope="" ma:versionID="b4d8bdf56c9ebdc58dfe75d904c50a7a">
  <xsd:schema xmlns:xsd="http://www.w3.org/2001/XMLSchema" xmlns:xs="http://www.w3.org/2001/XMLSchema" xmlns:p="http://schemas.microsoft.com/office/2006/metadata/properties" xmlns:ns2="e236f8d0-c4c0-4f47-ae05-f87aea30adc7" xmlns:ns3="73ce610f-b889-47d4-8ab5-c38f623799c9" targetNamespace="http://schemas.microsoft.com/office/2006/metadata/properties" ma:root="true" ma:fieldsID="6eb87eb5e6ae4b3023b2eee28dfdb8f0" ns2:_="" ns3:_="">
    <xsd:import namespace="e236f8d0-c4c0-4f47-ae05-f87aea30adc7"/>
    <xsd:import namespace="73ce610f-b889-47d4-8ab5-c38f62379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6f8d0-c4c0-4f47-ae05-f87aea30ad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ce610f-b889-47d4-8ab5-c38f62379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0bfebf-baa6-4c8c-8536-352a9d7474a2}" ma:internalName="TaxCatchAll" ma:showField="CatchAllData" ma:web="73ce610f-b889-47d4-8ab5-c38f62379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236f8d0-c4c0-4f47-ae05-f87aea30adc7">
      <Terms xmlns="http://schemas.microsoft.com/office/infopath/2007/PartnerControls"/>
    </lcf76f155ced4ddcb4097134ff3c332f>
    <TaxCatchAll xmlns="73ce610f-b889-47d4-8ab5-c38f623799c9" xsi:nil="true"/>
  </documentManagement>
</p:properties>
</file>

<file path=customXml/itemProps1.xml><?xml version="1.0" encoding="utf-8"?>
<ds:datastoreItem xmlns:ds="http://schemas.openxmlformats.org/officeDocument/2006/customXml" ds:itemID="{D824B72D-BBC8-498B-AD80-D3998F42BC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36f8d0-c4c0-4f47-ae05-f87aea30adc7"/>
    <ds:schemaRef ds:uri="73ce610f-b889-47d4-8ab5-c38f623799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C6EDFE1-7D15-49EE-A565-307B1CFAD81F}">
  <ds:schemaRefs>
    <ds:schemaRef ds:uri="http://schemas.microsoft.com/sharepoint/v3/contenttype/forms"/>
  </ds:schemaRefs>
</ds:datastoreItem>
</file>

<file path=customXml/itemProps3.xml><?xml version="1.0" encoding="utf-8"?>
<ds:datastoreItem xmlns:ds="http://schemas.openxmlformats.org/officeDocument/2006/customXml" ds:itemID="{DB142261-26B8-4C03-8118-EB37AC3907F7}">
  <ds:schemaRefs>
    <ds:schemaRef ds:uri="http://www.w3.org/XML/1998/namespace"/>
    <ds:schemaRef ds:uri="http://schemas.microsoft.com/office/2006/documentManagement/types"/>
    <ds:schemaRef ds:uri="http://purl.org/dc/terms/"/>
    <ds:schemaRef ds:uri="http://schemas.openxmlformats.org/package/2006/metadata/core-properties"/>
    <ds:schemaRef ds:uri="http://schemas.microsoft.com/office/2006/metadata/properties"/>
    <ds:schemaRef ds:uri="http://schemas.microsoft.com/office/infopath/2007/PartnerControls"/>
    <ds:schemaRef ds:uri="73ce610f-b889-47d4-8ab5-c38f623799c9"/>
    <ds:schemaRef ds:uri="http://purl.org/dc/elements/1.1/"/>
    <ds:schemaRef ds:uri="e236f8d0-c4c0-4f47-ae05-f87aea30adc7"/>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AIDS-2026-Speaker-template_Verdana</Template>
  <TotalTime>4310</TotalTime>
  <Words>2407</Words>
  <Application>Microsoft Office PowerPoint</Application>
  <PresentationFormat>Widescreen</PresentationFormat>
  <Paragraphs>120</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Courier New</vt:lpstr>
      <vt:lpstr>Arial</vt:lpstr>
      <vt:lpstr>Calibri</vt:lpstr>
      <vt:lpstr>Times New Roman</vt:lpstr>
      <vt:lpstr>Verdana</vt:lpstr>
      <vt:lpstr>AIDS2026</vt:lpstr>
      <vt:lpstr>Protecting HIV treatment gains for female sex workers during funding disruptions through person-centred transition support </vt:lpstr>
      <vt:lpstr>Understanding key populations in Kenya</vt:lpstr>
      <vt:lpstr>What is the Bar Hostess Empowerment Support Programme (BHESP)?</vt:lpstr>
      <vt:lpstr>PowerPoint Presentation</vt:lpstr>
      <vt:lpstr>Interventions implemented at BHESP </vt:lpstr>
      <vt:lpstr>The day EVERYTHING changed: PEPFAR stop work order shock</vt:lpstr>
      <vt:lpstr>How do we protect treatment gains and ensure no one is left behind?</vt:lpstr>
      <vt:lpstr>Behind every interrupted service was a person trying to stay healthy, and a community trying not to lose hope</vt:lpstr>
      <vt:lpstr>Supporting clients through their transition journeys</vt:lpstr>
      <vt:lpstr>“The nurse told me, It is these behaviors of yours that are causing you to get HIV. In that moment, I felt I was being blamed rather than helped. I have not returned to that facility since.” </vt:lpstr>
      <vt:lpstr>Barriers to PCC</vt:lpstr>
      <vt:lpstr>Facilitators of PCC</vt:lpstr>
      <vt:lpstr>Call to action</vt:lpstr>
      <vt:lpstr>If care does not protect people during transitions, then it is not really care,  it is system failure.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words we use matter in the response to HIV</dc:title>
  <dc:creator>Emma Williams</dc:creator>
  <cp:lastModifiedBy>Emma Williams</cp:lastModifiedBy>
  <cp:revision>59</cp:revision>
  <dcterms:created xsi:type="dcterms:W3CDTF">2026-06-01T08:41:42Z</dcterms:created>
  <dcterms:modified xsi:type="dcterms:W3CDTF">2026-07-16T15:53:27Z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