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0" roundtripDataSignature="AMtx7mg9JJQqg+8uN3mQ8N9XOqwm3/RME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82D86D5-418C-4CD3-853F-E8C7AF8535F0}">
  <a:tblStyle styleId="{282D86D5-418C-4CD3-853F-E8C7AF8535F0}" styleName="Table_0">
    <a:wholeTbl>
      <a:tcTxStyle b="off" i="off">
        <a:font>
          <a:latin typeface="Verdana"/>
          <a:ea typeface="Verdana"/>
          <a:cs typeface="Verdana"/>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FF1E7"/>
          </a:solidFill>
        </a:fill>
      </a:tcStyle>
    </a:wholeTbl>
    <a:band1H>
      <a:tcTxStyle b="off" i="off"/>
      <a:tcStyle>
        <a:tcBdr/>
        <a:fill>
          <a:solidFill>
            <a:srgbClr val="FFE1CC"/>
          </a:solidFill>
        </a:fill>
      </a:tcStyle>
    </a:band1H>
    <a:band2H>
      <a:tcTxStyle b="off" i="off"/>
      <a:tcStyle>
        <a:tcBdr/>
      </a:tcStyle>
    </a:band2H>
    <a:band1V>
      <a:tcTxStyle b="off" i="off"/>
      <a:tcStyle>
        <a:tcBdr/>
        <a:fill>
          <a:solidFill>
            <a:srgbClr val="FFE1CC"/>
          </a:solidFill>
        </a:fill>
      </a:tcStyle>
    </a:band1V>
    <a:band2V>
      <a:tcTxStyle b="off" i="off"/>
      <a:tcStyle>
        <a:tcBdr/>
      </a:tcStyle>
    </a:band2V>
    <a:lastCol>
      <a:tcTxStyle b="on" i="off">
        <a:font>
          <a:latin typeface="Verdana"/>
          <a:ea typeface="Verdana"/>
          <a:cs typeface="Verdana"/>
        </a:font>
        <a:schemeClr val="lt1"/>
      </a:tcTxStyle>
      <a:tcStyle>
        <a:tcBdr/>
        <a:fill>
          <a:solidFill>
            <a:schemeClr val="accent3"/>
          </a:solidFill>
        </a:fill>
      </a:tcStyle>
    </a:lastCol>
    <a:firstCol>
      <a:tcTxStyle b="on" i="off">
        <a:font>
          <a:latin typeface="Verdana"/>
          <a:ea typeface="Verdana"/>
          <a:cs typeface="Verdana"/>
        </a:font>
        <a:schemeClr val="lt1"/>
      </a:tcTxStyle>
      <a:tcStyle>
        <a:tcBdr/>
        <a:fill>
          <a:solidFill>
            <a:schemeClr val="accent3"/>
          </a:solidFill>
        </a:fill>
      </a:tcStyle>
    </a:firstCol>
    <a:lastRow>
      <a:tcTxStyle b="on" i="off">
        <a:font>
          <a:latin typeface="Verdana"/>
          <a:ea typeface="Verdana"/>
          <a:cs typeface="Verdana"/>
        </a:font>
        <a:schemeClr val="lt1"/>
      </a:tcTxStyle>
      <a:tcStyle>
        <a:tcBdr>
          <a:top>
            <a:ln w="38100" cap="flat" cmpd="sng">
              <a:solidFill>
                <a:schemeClr val="lt1"/>
              </a:solidFill>
              <a:prstDash val="solid"/>
              <a:round/>
              <a:headEnd type="none" w="sm" len="sm"/>
              <a:tailEnd type="none" w="sm" len="sm"/>
            </a:ln>
          </a:top>
        </a:tcBdr>
        <a:fill>
          <a:solidFill>
            <a:schemeClr val="accent3"/>
          </a:solidFill>
        </a:fill>
      </a:tcStyle>
    </a:lastRow>
    <a:seCell>
      <a:tcTxStyle b="off" i="off"/>
      <a:tcStyle>
        <a:tcBdr/>
      </a:tcStyle>
    </a:seCell>
    <a:swCell>
      <a:tcTxStyle b="off" i="off"/>
      <a:tcStyle>
        <a:tcBdr/>
      </a:tcStyle>
    </a:swCell>
    <a:firstRow>
      <a:tcTxStyle b="on" i="off">
        <a:font>
          <a:latin typeface="Verdana"/>
          <a:ea typeface="Verdana"/>
          <a:cs typeface="Verdana"/>
        </a:font>
        <a:schemeClr val="lt1"/>
      </a:tcTxStyle>
      <a:tcStyle>
        <a:tcBdr>
          <a:bottom>
            <a:ln w="38100" cap="flat" cmpd="sng">
              <a:solidFill>
                <a:schemeClr val="lt1"/>
              </a:solidFill>
              <a:prstDash val="solid"/>
              <a:round/>
              <a:headEnd type="none" w="sm" len="sm"/>
              <a:tailEnd type="none" w="sm" len="sm"/>
            </a:ln>
          </a:bottom>
        </a:tcBdr>
        <a:fill>
          <a:solidFill>
            <a:schemeClr val="accent3"/>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8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notesMaster" Target="notesMasters/notesMaster1.xml"/><Relationship Id="rId20"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ma Williams" userId="63db2afe-75be-4bc2-8293-016e533a2037" providerId="ADAL" clId="{F4AB38EF-B4E2-43A8-BAD4-6C4C4B016A97}"/>
    <pc:docChg chg="modSld">
      <pc:chgData name="Emma Williams" userId="63db2afe-75be-4bc2-8293-016e533a2037" providerId="ADAL" clId="{F4AB38EF-B4E2-43A8-BAD4-6C4C4B016A97}" dt="2026-07-20T12:05:42.541" v="7" actId="14100"/>
      <pc:docMkLst>
        <pc:docMk/>
      </pc:docMkLst>
      <pc:sldChg chg="modSp mod">
        <pc:chgData name="Emma Williams" userId="63db2afe-75be-4bc2-8293-016e533a2037" providerId="ADAL" clId="{F4AB38EF-B4E2-43A8-BAD4-6C4C4B016A97}" dt="2026-07-20T12:05:42.541" v="7" actId="14100"/>
        <pc:sldMkLst>
          <pc:docMk/>
          <pc:sldMk cId="0" sldId="259"/>
        </pc:sldMkLst>
        <pc:spChg chg="mod">
          <ac:chgData name="Emma Williams" userId="63db2afe-75be-4bc2-8293-016e533a2037" providerId="ADAL" clId="{F4AB38EF-B4E2-43A8-BAD4-6C4C4B016A97}" dt="2026-07-20T12:05:42.541" v="7" actId="14100"/>
          <ac:spMkLst>
            <pc:docMk/>
            <pc:sldMk cId="0" sldId="259"/>
            <ac:spMk id="179" creationId="{00000000-0000-0000-0000-000000000000}"/>
          </ac:spMkLst>
        </pc:spChg>
        <pc:picChg chg="mod">
          <ac:chgData name="Emma Williams" userId="63db2afe-75be-4bc2-8293-016e533a2037" providerId="ADAL" clId="{F4AB38EF-B4E2-43A8-BAD4-6C4C4B016A97}" dt="2026-07-20T11:59:24.127" v="1" actId="1076"/>
          <ac:picMkLst>
            <pc:docMk/>
            <pc:sldMk cId="0" sldId="259"/>
            <ac:picMk id="181"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2" name="Google Shape;15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3f4f12b7fde_0_17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9" name="Google Shape;159;g3f4f12b7fde_0_1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3f56095ed36_0_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6" name="Google Shape;166;g3f56095ed36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7" name="Google Shape;177;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4" name="Google Shape;184;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0" name="Google Shape;19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6" name="Google Shape;19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3f4f12b7fde_0_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2" name="Google Shape;202;g3f4f12b7fde_0_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6" name="Google Shape;216;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5" name="Google Shape;225;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4" name="Google Shape;234;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3" name="Google Shape;243;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2" name="Google Shape;252;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8" name="Google Shape;258;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9" name="Google Shape;259;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14</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3"/>
        <p:cNvGrpSpPr/>
        <p:nvPr/>
      </p:nvGrpSpPr>
      <p:grpSpPr>
        <a:xfrm>
          <a:off x="0" y="0"/>
          <a:ext cx="0" cy="0"/>
          <a:chOff x="0" y="0"/>
          <a:chExt cx="0" cy="0"/>
        </a:xfrm>
      </p:grpSpPr>
      <p:sp>
        <p:nvSpPr>
          <p:cNvPr id="14" name="Google Shape;14;p11"/>
          <p:cNvSpPr txBox="1">
            <a:spLocks noGrp="1"/>
          </p:cNvSpPr>
          <p:nvPr>
            <p:ph type="title"/>
          </p:nvPr>
        </p:nvSpPr>
        <p:spPr>
          <a:xfrm>
            <a:off x="4116391" y="441325"/>
            <a:ext cx="7357341" cy="5759450"/>
          </a:xfrm>
          <a:prstGeom prst="rect">
            <a:avLst/>
          </a:prstGeom>
          <a:noFill/>
          <a:ln>
            <a:noFill/>
          </a:ln>
        </p:spPr>
        <p:txBody>
          <a:bodyPr spcFirstLastPara="1" wrap="square" lIns="0" tIns="0" rIns="0" bIns="0" anchor="ctr" anchorCtr="0">
            <a:normAutofit/>
          </a:bodyPr>
          <a:lstStyle>
            <a:lvl1pPr lvl="0" algn="l">
              <a:lnSpc>
                <a:spcPct val="90000"/>
              </a:lnSpc>
              <a:spcBef>
                <a:spcPts val="0"/>
              </a:spcBef>
              <a:spcAft>
                <a:spcPts val="0"/>
              </a:spcAft>
              <a:buClr>
                <a:schemeClr val="dk2"/>
              </a:buClr>
              <a:buSzPts val="6000"/>
              <a:buFont typeface="Verdana"/>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11"/>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Verdana"/>
              <a:ea typeface="Verdana"/>
              <a:cs typeface="Verdana"/>
              <a:sym typeface="Verdana"/>
            </a:endParaRPr>
          </a:p>
        </p:txBody>
      </p:sp>
      <p:pic>
        <p:nvPicPr>
          <p:cNvPr id="16" name="Google Shape;16;p11"/>
          <p:cNvPicPr preferRelativeResize="0"/>
          <p:nvPr/>
        </p:nvPicPr>
        <p:blipFill rotWithShape="1">
          <a:blip r:embed="rId2">
            <a:alphaModFix/>
          </a:blip>
          <a:srcRect/>
          <a:stretch/>
        </p:blipFill>
        <p:spPr>
          <a:xfrm>
            <a:off x="127306" y="4037048"/>
            <a:ext cx="3585484" cy="2308665"/>
          </a:xfrm>
          <a:prstGeom prst="rect">
            <a:avLst/>
          </a:prstGeom>
          <a:noFill/>
          <a:ln>
            <a:noFill/>
          </a:ln>
        </p:spPr>
      </p:pic>
      <p:pic>
        <p:nvPicPr>
          <p:cNvPr id="17" name="Google Shape;17;p11"/>
          <p:cNvPicPr preferRelativeResize="0"/>
          <p:nvPr/>
        </p:nvPicPr>
        <p:blipFill rotWithShape="1">
          <a:blip r:embed="rId3">
            <a:alphaModFix/>
          </a:blip>
          <a:srcRect/>
          <a:stretch/>
        </p:blipFill>
        <p:spPr>
          <a:xfrm>
            <a:off x="0" y="0"/>
            <a:ext cx="4059534" cy="3696086"/>
          </a:xfrm>
          <a:prstGeom prst="rect">
            <a:avLst/>
          </a:prstGeom>
          <a:noFill/>
          <a:ln>
            <a:noFill/>
          </a:ln>
        </p:spPr>
      </p:pic>
      <p:sp>
        <p:nvSpPr>
          <p:cNvPr id="18" name="Google Shape;18;p11"/>
          <p:cNvSpPr txBox="1"/>
          <p:nvPr/>
        </p:nvSpPr>
        <p:spPr>
          <a:xfrm>
            <a:off x="442913" y="6416675"/>
            <a:ext cx="3673475"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a:solidFill>
                  <a:schemeClr val="dk1"/>
                </a:solidFill>
                <a:latin typeface="Verdana"/>
                <a:ea typeface="Verdana"/>
                <a:cs typeface="Verdana"/>
                <a:sym typeface="Verdana"/>
              </a:rPr>
              <a:t>26–31 July  •  Rio de Janeiro, Brazil</a:t>
            </a:r>
            <a:endParaRPr sz="1400" b="0" i="0" u="none" strike="noStrike" cap="none">
              <a:solidFill>
                <a:srgbClr val="000000"/>
              </a:solidFill>
              <a:latin typeface="Arial"/>
              <a:ea typeface="Arial"/>
              <a:cs typeface="Arial"/>
              <a:sym typeface="Arial"/>
            </a:endParaRPr>
          </a:p>
        </p:txBody>
      </p:sp>
      <p:sp>
        <p:nvSpPr>
          <p:cNvPr id="19" name="Google Shape;19;p11"/>
          <p:cNvSpPr txBox="1"/>
          <p:nvPr/>
        </p:nvSpPr>
        <p:spPr>
          <a:xfrm>
            <a:off x="4116389" y="6416675"/>
            <a:ext cx="1763711"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a:solidFill>
                  <a:schemeClr val="dk1"/>
                </a:solidFill>
                <a:latin typeface="Verdana"/>
                <a:ea typeface="Verdana"/>
                <a:cs typeface="Verdana"/>
                <a:sym typeface="Verdana"/>
              </a:rPr>
              <a:t>aids2026.org</a:t>
            </a:r>
            <a:endParaRPr sz="1400" b="0" i="0" u="none" strike="noStrike" cap="none">
              <a:solidFill>
                <a:srgbClr val="000000"/>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pos="3840">
          <p15:clr>
            <a:srgbClr val="FBAE40"/>
          </p15:clr>
        </p15:guide>
        <p15:guide id="2" pos="243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Full slide quote 2">
  <p:cSld name="Full slide quote 2">
    <p:spTree>
      <p:nvGrpSpPr>
        <p:cNvPr id="1" name="Shape 20"/>
        <p:cNvGrpSpPr/>
        <p:nvPr/>
      </p:nvGrpSpPr>
      <p:grpSpPr>
        <a:xfrm>
          <a:off x="0" y="0"/>
          <a:ext cx="0" cy="0"/>
          <a:chOff x="0" y="0"/>
          <a:chExt cx="0" cy="0"/>
        </a:xfrm>
      </p:grpSpPr>
      <p:sp>
        <p:nvSpPr>
          <p:cNvPr id="21" name="Google Shape;21;p18"/>
          <p:cNvSpPr/>
          <p:nvPr/>
        </p:nvSpPr>
        <p:spPr>
          <a:xfrm>
            <a:off x="3125036" y="0"/>
            <a:ext cx="9066963" cy="6858000"/>
          </a:xfrm>
          <a:prstGeom prst="rect">
            <a:avLst/>
          </a:prstGeom>
          <a:solidFill>
            <a:schemeClr val="accent1"/>
          </a:solidFill>
          <a:ln>
            <a:noFill/>
          </a:ln>
        </p:spPr>
        <p:txBody>
          <a:bodyPr spcFirstLastPara="1" wrap="square" lIns="288000" tIns="288000" rIns="288000" bIns="2880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22" name="Google Shape;22;p18"/>
          <p:cNvSpPr txBox="1">
            <a:spLocks noGrp="1"/>
          </p:cNvSpPr>
          <p:nvPr>
            <p:ph type="title"/>
          </p:nvPr>
        </p:nvSpPr>
        <p:spPr>
          <a:xfrm>
            <a:off x="4116391" y="441325"/>
            <a:ext cx="7632700" cy="4609306"/>
          </a:xfrm>
          <a:prstGeom prst="rect">
            <a:avLst/>
          </a:prstGeom>
          <a:noFill/>
          <a:ln>
            <a:noFill/>
          </a:ln>
        </p:spPr>
        <p:txBody>
          <a:bodyPr spcFirstLastPara="1" wrap="square" lIns="0" tIns="0" rIns="0" bIns="0" anchor="b" anchorCtr="0">
            <a:normAutofit/>
          </a:bodyPr>
          <a:lstStyle>
            <a:lvl1pPr lvl="0" algn="l">
              <a:lnSpc>
                <a:spcPct val="90000"/>
              </a:lnSpc>
              <a:spcBef>
                <a:spcPts val="0"/>
              </a:spcBef>
              <a:spcAft>
                <a:spcPts val="0"/>
              </a:spcAft>
              <a:buClr>
                <a:schemeClr val="lt1"/>
              </a:buClr>
              <a:buSzPts val="4800"/>
              <a:buFont typeface="Verdana"/>
              <a:buNone/>
              <a:defRPr sz="4800" b="0" i="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18"/>
          <p:cNvSpPr txBox="1">
            <a:spLocks noGrp="1"/>
          </p:cNvSpPr>
          <p:nvPr>
            <p:ph type="body" idx="1"/>
          </p:nvPr>
        </p:nvSpPr>
        <p:spPr>
          <a:xfrm>
            <a:off x="4116388" y="5364956"/>
            <a:ext cx="7632700" cy="835818"/>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lt1"/>
              </a:buClr>
              <a:buSzPts val="2000"/>
              <a:buNone/>
              <a:defRPr sz="2000" b="0" i="0">
                <a:solidFill>
                  <a:schemeClr val="lt1"/>
                </a:solidFill>
                <a:latin typeface="Verdana"/>
                <a:ea typeface="Verdana"/>
                <a:cs typeface="Verdana"/>
                <a:sym typeface="Verdana"/>
              </a:defRPr>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8"/>
          <p:cNvSpPr txBox="1"/>
          <p:nvPr/>
        </p:nvSpPr>
        <p:spPr>
          <a:xfrm>
            <a:off x="4116388" y="6416675"/>
            <a:ext cx="3673475"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a:solidFill>
                  <a:schemeClr val="lt1"/>
                </a:solidFill>
                <a:latin typeface="Verdana"/>
                <a:ea typeface="Verdana"/>
                <a:cs typeface="Verdana"/>
                <a:sym typeface="Verdana"/>
              </a:rPr>
              <a:t>26–31 July  •  Rio de Janeiro, Brazil</a:t>
            </a:r>
            <a:endParaRPr sz="1400" b="0" i="0" u="none" strike="noStrike" cap="none">
              <a:solidFill>
                <a:srgbClr val="000000"/>
              </a:solidFill>
              <a:latin typeface="Arial"/>
              <a:ea typeface="Arial"/>
              <a:cs typeface="Arial"/>
              <a:sym typeface="Arial"/>
            </a:endParaRPr>
          </a:p>
        </p:txBody>
      </p:sp>
      <p:sp>
        <p:nvSpPr>
          <p:cNvPr id="25" name="Google Shape;25;p18"/>
          <p:cNvSpPr txBox="1"/>
          <p:nvPr/>
        </p:nvSpPr>
        <p:spPr>
          <a:xfrm>
            <a:off x="7789864" y="6416675"/>
            <a:ext cx="1763711"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a:solidFill>
                  <a:schemeClr val="lt1"/>
                </a:solidFill>
                <a:latin typeface="Verdana"/>
                <a:ea typeface="Verdana"/>
                <a:cs typeface="Verdana"/>
                <a:sym typeface="Verdana"/>
              </a:rPr>
              <a:t>aids2026.org</a:t>
            </a:r>
            <a:endParaRPr sz="1400" b="0" i="0" u="none" strike="noStrike" cap="none">
              <a:solidFill>
                <a:srgbClr val="000000"/>
              </a:solidFill>
              <a:latin typeface="Arial"/>
              <a:ea typeface="Arial"/>
              <a:cs typeface="Arial"/>
              <a:sym typeface="Arial"/>
            </a:endParaRPr>
          </a:p>
        </p:txBody>
      </p:sp>
      <p:pic>
        <p:nvPicPr>
          <p:cNvPr id="26" name="Google Shape;26;p18"/>
          <p:cNvPicPr preferRelativeResize="0"/>
          <p:nvPr/>
        </p:nvPicPr>
        <p:blipFill rotWithShape="1">
          <a:blip r:embed="rId2">
            <a:alphaModFix/>
          </a:blip>
          <a:srcRect/>
          <a:stretch/>
        </p:blipFill>
        <p:spPr>
          <a:xfrm>
            <a:off x="0" y="2097088"/>
            <a:ext cx="3808730" cy="4760912"/>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27"/>
        <p:cNvGrpSpPr/>
        <p:nvPr/>
      </p:nvGrpSpPr>
      <p:grpSpPr>
        <a:xfrm>
          <a:off x="0" y="0"/>
          <a:ext cx="0" cy="0"/>
          <a:chOff x="0" y="0"/>
          <a:chExt cx="0" cy="0"/>
        </a:xfrm>
      </p:grpSpPr>
      <p:sp>
        <p:nvSpPr>
          <p:cNvPr id="28" name="Google Shape;28;p15"/>
          <p:cNvSpPr txBox="1">
            <a:spLocks noGrp="1"/>
          </p:cNvSpPr>
          <p:nvPr>
            <p:ph type="body" idx="1"/>
          </p:nvPr>
        </p:nvSpPr>
        <p:spPr>
          <a:xfrm>
            <a:off x="442913" y="2097089"/>
            <a:ext cx="5437187" cy="4103686"/>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dk1"/>
              </a:buClr>
              <a:buSzPts val="1400"/>
              <a:buNone/>
              <a:defRPr sz="14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 name="Google Shape;29;p15"/>
          <p:cNvSpPr txBox="1">
            <a:spLocks noGrp="1"/>
          </p:cNvSpPr>
          <p:nvPr>
            <p:ph type="body" idx="2"/>
          </p:nvPr>
        </p:nvSpPr>
        <p:spPr>
          <a:xfrm>
            <a:off x="6311903" y="2097091"/>
            <a:ext cx="5437188" cy="4103687"/>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dk1"/>
              </a:buClr>
              <a:buSzPts val="1400"/>
              <a:buNone/>
              <a:defRPr sz="14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15"/>
          <p:cNvSpPr txBox="1">
            <a:spLocks noGrp="1"/>
          </p:cNvSpPr>
          <p:nvPr>
            <p:ph type="title"/>
          </p:nvPr>
        </p:nvSpPr>
        <p:spPr>
          <a:xfrm>
            <a:off x="4116391" y="441325"/>
            <a:ext cx="7632700" cy="1223964"/>
          </a:xfrm>
          <a:prstGeom prst="rect">
            <a:avLst/>
          </a:prstGeom>
          <a:noFill/>
          <a:ln>
            <a:noFill/>
          </a:ln>
        </p:spPr>
        <p:txBody>
          <a:bodyPr spcFirstLastPara="1" wrap="square" lIns="0" tIns="0" rIns="0" bIns="0" anchor="b" anchorCtr="0">
            <a:normAutofit/>
          </a:bodyPr>
          <a:lstStyle>
            <a:lvl1pPr lvl="0" algn="l">
              <a:lnSpc>
                <a:spcPct val="9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15"/>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Verdana"/>
              <a:ea typeface="Verdana"/>
              <a:cs typeface="Verdana"/>
              <a:sym typeface="Verdana"/>
            </a:endParaRPr>
          </a:p>
        </p:txBody>
      </p:sp>
      <p:sp>
        <p:nvSpPr>
          <p:cNvPr id="32" name="Google Shape;32;p15"/>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Verdana"/>
              <a:ea typeface="Verdana"/>
              <a:cs typeface="Verdana"/>
              <a:sym typeface="Verdana"/>
            </a:endParaRPr>
          </a:p>
        </p:txBody>
      </p:sp>
      <p:sp>
        <p:nvSpPr>
          <p:cNvPr id="33" name="Google Shape;33;p15"/>
          <p:cNvSpPr txBox="1"/>
          <p:nvPr/>
        </p:nvSpPr>
        <p:spPr>
          <a:xfrm>
            <a:off x="442913" y="6416675"/>
            <a:ext cx="3673475"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a:solidFill>
                  <a:schemeClr val="dk1"/>
                </a:solidFill>
                <a:latin typeface="Verdana"/>
                <a:ea typeface="Verdana"/>
                <a:cs typeface="Verdana"/>
                <a:sym typeface="Verdana"/>
              </a:rPr>
              <a:t>26–31 July  •  Rio de Janeiro, Brazil</a:t>
            </a:r>
            <a:endParaRPr sz="1400" b="0" i="0" u="none" strike="noStrike" cap="none">
              <a:solidFill>
                <a:srgbClr val="000000"/>
              </a:solidFill>
              <a:latin typeface="Arial"/>
              <a:ea typeface="Arial"/>
              <a:cs typeface="Arial"/>
              <a:sym typeface="Arial"/>
            </a:endParaRPr>
          </a:p>
        </p:txBody>
      </p:sp>
      <p:sp>
        <p:nvSpPr>
          <p:cNvPr id="34" name="Google Shape;34;p15"/>
          <p:cNvSpPr txBox="1"/>
          <p:nvPr/>
        </p:nvSpPr>
        <p:spPr>
          <a:xfrm>
            <a:off x="4116389" y="6416675"/>
            <a:ext cx="1763711"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a:solidFill>
                  <a:schemeClr val="dk1"/>
                </a:solidFill>
                <a:latin typeface="Verdana"/>
                <a:ea typeface="Verdana"/>
                <a:cs typeface="Verdana"/>
                <a:sym typeface="Verdana"/>
              </a:rPr>
              <a:t>aids2026.org</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35"/>
        <p:cNvGrpSpPr/>
        <p:nvPr/>
      </p:nvGrpSpPr>
      <p:grpSpPr>
        <a:xfrm>
          <a:off x="0" y="0"/>
          <a:ext cx="0" cy="0"/>
          <a:chOff x="0" y="0"/>
          <a:chExt cx="0" cy="0"/>
        </a:xfrm>
      </p:grpSpPr>
      <p:sp>
        <p:nvSpPr>
          <p:cNvPr id="36" name="Google Shape;36;p12"/>
          <p:cNvSpPr txBox="1">
            <a:spLocks noGrp="1"/>
          </p:cNvSpPr>
          <p:nvPr>
            <p:ph type="body" idx="1"/>
          </p:nvPr>
        </p:nvSpPr>
        <p:spPr>
          <a:xfrm>
            <a:off x="4116388" y="2097091"/>
            <a:ext cx="7632704" cy="4103687"/>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dk1"/>
              </a:buClr>
              <a:buSzPts val="1400"/>
              <a:buFont typeface="Courier New"/>
              <a:buNone/>
              <a:defRPr sz="14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2"/>
          <p:cNvSpPr txBox="1">
            <a:spLocks noGrp="1"/>
          </p:cNvSpPr>
          <p:nvPr>
            <p:ph type="title"/>
          </p:nvPr>
        </p:nvSpPr>
        <p:spPr>
          <a:xfrm>
            <a:off x="4116391" y="441325"/>
            <a:ext cx="7632700" cy="1223964"/>
          </a:xfrm>
          <a:prstGeom prst="rect">
            <a:avLst/>
          </a:prstGeom>
          <a:noFill/>
          <a:ln>
            <a:noFill/>
          </a:ln>
        </p:spPr>
        <p:txBody>
          <a:bodyPr spcFirstLastPara="1" wrap="square" lIns="0" tIns="0" rIns="0" bIns="0" anchor="b" anchorCtr="0">
            <a:normAutofit/>
          </a:bodyPr>
          <a:lstStyle>
            <a:lvl1pPr lvl="0" algn="l">
              <a:lnSpc>
                <a:spcPct val="9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2"/>
          <p:cNvSpPr txBox="1"/>
          <p:nvPr/>
        </p:nvSpPr>
        <p:spPr>
          <a:xfrm>
            <a:off x="4116388" y="6416675"/>
            <a:ext cx="3673475"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a:solidFill>
                  <a:schemeClr val="dk1"/>
                </a:solidFill>
                <a:latin typeface="Verdana"/>
                <a:ea typeface="Verdana"/>
                <a:cs typeface="Verdana"/>
                <a:sym typeface="Verdana"/>
              </a:rPr>
              <a:t>26–31 July  •  Rio de Janeiro, Brazil</a:t>
            </a:r>
            <a:endParaRPr sz="1400" b="0" i="0" u="none" strike="noStrike" cap="none">
              <a:solidFill>
                <a:srgbClr val="000000"/>
              </a:solidFill>
              <a:latin typeface="Arial"/>
              <a:ea typeface="Arial"/>
              <a:cs typeface="Arial"/>
              <a:sym typeface="Arial"/>
            </a:endParaRPr>
          </a:p>
        </p:txBody>
      </p:sp>
      <p:sp>
        <p:nvSpPr>
          <p:cNvPr id="39" name="Google Shape;39;p12"/>
          <p:cNvSpPr txBox="1"/>
          <p:nvPr/>
        </p:nvSpPr>
        <p:spPr>
          <a:xfrm>
            <a:off x="7789864" y="6416675"/>
            <a:ext cx="1763711"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a:solidFill>
                  <a:schemeClr val="dk1"/>
                </a:solidFill>
                <a:latin typeface="Verdana"/>
                <a:ea typeface="Verdana"/>
                <a:cs typeface="Verdana"/>
                <a:sym typeface="Verdana"/>
              </a:rPr>
              <a:t>aids2026.org</a:t>
            </a:r>
            <a:endParaRPr sz="1400" b="0" i="0" u="none" strike="noStrike" cap="none">
              <a:solidFill>
                <a:srgbClr val="000000"/>
              </a:solidFill>
              <a:latin typeface="Arial"/>
              <a:ea typeface="Arial"/>
              <a:cs typeface="Arial"/>
              <a:sym typeface="Arial"/>
            </a:endParaRPr>
          </a:p>
        </p:txBody>
      </p:sp>
      <p:pic>
        <p:nvPicPr>
          <p:cNvPr id="40" name="Google Shape;40;p12"/>
          <p:cNvPicPr preferRelativeResize="0"/>
          <p:nvPr/>
        </p:nvPicPr>
        <p:blipFill rotWithShape="1">
          <a:blip r:embed="rId2">
            <a:alphaModFix/>
          </a:blip>
          <a:srcRect/>
          <a:stretch/>
        </p:blipFill>
        <p:spPr>
          <a:xfrm>
            <a:off x="0" y="2097088"/>
            <a:ext cx="3808730" cy="4760912"/>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Image with Caption">
  <p:cSld name="Image with Caption">
    <p:spTree>
      <p:nvGrpSpPr>
        <p:cNvPr id="1" name="Shape 41"/>
        <p:cNvGrpSpPr/>
        <p:nvPr/>
      </p:nvGrpSpPr>
      <p:grpSpPr>
        <a:xfrm>
          <a:off x="0" y="0"/>
          <a:ext cx="0" cy="0"/>
          <a:chOff x="0" y="0"/>
          <a:chExt cx="0" cy="0"/>
        </a:xfrm>
      </p:grpSpPr>
      <p:pic>
        <p:nvPicPr>
          <p:cNvPr id="42" name="Google Shape;42;p13"/>
          <p:cNvPicPr preferRelativeResize="0"/>
          <p:nvPr/>
        </p:nvPicPr>
        <p:blipFill rotWithShape="1">
          <a:blip r:embed="rId2">
            <a:alphaModFix/>
          </a:blip>
          <a:srcRect/>
          <a:stretch/>
        </p:blipFill>
        <p:spPr>
          <a:xfrm>
            <a:off x="8075613" y="0"/>
            <a:ext cx="4114800" cy="6858000"/>
          </a:xfrm>
          <a:prstGeom prst="rect">
            <a:avLst/>
          </a:prstGeom>
          <a:noFill/>
          <a:ln>
            <a:noFill/>
          </a:ln>
        </p:spPr>
      </p:pic>
      <p:sp>
        <p:nvSpPr>
          <p:cNvPr id="43" name="Google Shape;43;p13"/>
          <p:cNvSpPr txBox="1">
            <a:spLocks noGrp="1"/>
          </p:cNvSpPr>
          <p:nvPr>
            <p:ph type="body" idx="1"/>
          </p:nvPr>
        </p:nvSpPr>
        <p:spPr>
          <a:xfrm>
            <a:off x="442915" y="3256767"/>
            <a:ext cx="5437188" cy="2944008"/>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dk1"/>
              </a:buClr>
              <a:buSzPts val="1400"/>
              <a:buNone/>
              <a:defRPr sz="14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3"/>
          <p:cNvSpPr txBox="1">
            <a:spLocks noGrp="1"/>
          </p:cNvSpPr>
          <p:nvPr>
            <p:ph type="title"/>
          </p:nvPr>
        </p:nvSpPr>
        <p:spPr>
          <a:xfrm>
            <a:off x="442913" y="1881188"/>
            <a:ext cx="5437187" cy="1212747"/>
          </a:xfrm>
          <a:prstGeom prst="rect">
            <a:avLst/>
          </a:prstGeom>
          <a:noFill/>
          <a:ln>
            <a:noFill/>
          </a:ln>
        </p:spPr>
        <p:txBody>
          <a:bodyPr spcFirstLastPara="1" wrap="square" lIns="0" tIns="0" rIns="0" bIns="0" anchor="b" anchorCtr="0">
            <a:normAutofit/>
          </a:bodyPr>
          <a:lstStyle>
            <a:lvl1pPr lvl="0" algn="l">
              <a:lnSpc>
                <a:spcPct val="9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13"/>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Verdana"/>
              <a:ea typeface="Verdana"/>
              <a:cs typeface="Verdana"/>
              <a:sym typeface="Verdana"/>
            </a:endParaRPr>
          </a:p>
        </p:txBody>
      </p:sp>
      <p:sp>
        <p:nvSpPr>
          <p:cNvPr id="46" name="Google Shape;46;p13"/>
          <p:cNvSpPr>
            <a:spLocks noGrp="1"/>
          </p:cNvSpPr>
          <p:nvPr>
            <p:ph type="pic" idx="2"/>
          </p:nvPr>
        </p:nvSpPr>
        <p:spPr>
          <a:xfrm>
            <a:off x="6483328" y="979714"/>
            <a:ext cx="4734000" cy="4898572"/>
          </a:xfrm>
          <a:prstGeom prst="rect">
            <a:avLst/>
          </a:prstGeom>
          <a:solidFill>
            <a:schemeClr val="dk2"/>
          </a:solidFill>
          <a:ln>
            <a:noFill/>
          </a:ln>
        </p:spPr>
      </p:sp>
      <p:sp>
        <p:nvSpPr>
          <p:cNvPr id="47" name="Google Shape;47;p13"/>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Verdana"/>
              <a:ea typeface="Verdana"/>
              <a:cs typeface="Verdana"/>
              <a:sym typeface="Verdana"/>
            </a:endParaRPr>
          </a:p>
        </p:txBody>
      </p:sp>
      <p:sp>
        <p:nvSpPr>
          <p:cNvPr id="48" name="Google Shape;48;p13"/>
          <p:cNvSpPr txBox="1"/>
          <p:nvPr/>
        </p:nvSpPr>
        <p:spPr>
          <a:xfrm>
            <a:off x="442913" y="6416675"/>
            <a:ext cx="3673475"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a:solidFill>
                  <a:schemeClr val="dk1"/>
                </a:solidFill>
                <a:latin typeface="Verdana"/>
                <a:ea typeface="Verdana"/>
                <a:cs typeface="Verdana"/>
                <a:sym typeface="Verdana"/>
              </a:rPr>
              <a:t>26–31 July  •  Rio de Janeiro, Brazil</a:t>
            </a:r>
            <a:endParaRPr sz="1400" b="0" i="0" u="none" strike="noStrike" cap="none">
              <a:solidFill>
                <a:srgbClr val="000000"/>
              </a:solidFill>
              <a:latin typeface="Arial"/>
              <a:ea typeface="Arial"/>
              <a:cs typeface="Arial"/>
              <a:sym typeface="Arial"/>
            </a:endParaRPr>
          </a:p>
        </p:txBody>
      </p:sp>
      <p:sp>
        <p:nvSpPr>
          <p:cNvPr id="49" name="Google Shape;49;p13"/>
          <p:cNvSpPr txBox="1"/>
          <p:nvPr/>
        </p:nvSpPr>
        <p:spPr>
          <a:xfrm>
            <a:off x="4116389" y="6416675"/>
            <a:ext cx="1763711"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a:solidFill>
                  <a:schemeClr val="dk1"/>
                </a:solidFill>
                <a:latin typeface="Verdana"/>
                <a:ea typeface="Verdana"/>
                <a:cs typeface="Verdana"/>
                <a:sym typeface="Verdana"/>
              </a:rPr>
              <a:t>aids2026.org</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Image and Content - Pattern 2">
  <p:cSld name="Image and Content - Pattern 2">
    <p:spTree>
      <p:nvGrpSpPr>
        <p:cNvPr id="1" name="Shape 50"/>
        <p:cNvGrpSpPr/>
        <p:nvPr/>
      </p:nvGrpSpPr>
      <p:grpSpPr>
        <a:xfrm>
          <a:off x="0" y="0"/>
          <a:ext cx="0" cy="0"/>
          <a:chOff x="0" y="0"/>
          <a:chExt cx="0" cy="0"/>
        </a:xfrm>
      </p:grpSpPr>
      <p:pic>
        <p:nvPicPr>
          <p:cNvPr id="51" name="Google Shape;51;p16"/>
          <p:cNvPicPr preferRelativeResize="0"/>
          <p:nvPr/>
        </p:nvPicPr>
        <p:blipFill rotWithShape="1">
          <a:blip r:embed="rId2">
            <a:alphaModFix/>
          </a:blip>
          <a:srcRect/>
          <a:stretch/>
        </p:blipFill>
        <p:spPr>
          <a:xfrm>
            <a:off x="0" y="2960642"/>
            <a:ext cx="4280598" cy="3897357"/>
          </a:xfrm>
          <a:prstGeom prst="rect">
            <a:avLst/>
          </a:prstGeom>
          <a:noFill/>
          <a:ln>
            <a:noFill/>
          </a:ln>
        </p:spPr>
      </p:pic>
      <p:sp>
        <p:nvSpPr>
          <p:cNvPr id="52" name="Google Shape;52;p16"/>
          <p:cNvSpPr txBox="1">
            <a:spLocks noGrp="1"/>
          </p:cNvSpPr>
          <p:nvPr>
            <p:ph type="body" idx="1"/>
          </p:nvPr>
        </p:nvSpPr>
        <p:spPr>
          <a:xfrm>
            <a:off x="6311903" y="2097091"/>
            <a:ext cx="5437188" cy="4103687"/>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dk1"/>
              </a:buClr>
              <a:buSzPts val="1400"/>
              <a:buNone/>
              <a:defRPr sz="14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 name="Google Shape;53;p16"/>
          <p:cNvSpPr txBox="1">
            <a:spLocks noGrp="1"/>
          </p:cNvSpPr>
          <p:nvPr>
            <p:ph type="title"/>
          </p:nvPr>
        </p:nvSpPr>
        <p:spPr>
          <a:xfrm>
            <a:off x="4116391" y="441325"/>
            <a:ext cx="7632700" cy="1223964"/>
          </a:xfrm>
          <a:prstGeom prst="rect">
            <a:avLst/>
          </a:prstGeom>
          <a:noFill/>
          <a:ln>
            <a:noFill/>
          </a:ln>
        </p:spPr>
        <p:txBody>
          <a:bodyPr spcFirstLastPara="1" wrap="square" lIns="0" tIns="0" rIns="0" bIns="0" anchor="b" anchorCtr="0">
            <a:normAutofit/>
          </a:bodyPr>
          <a:lstStyle>
            <a:lvl1pPr lvl="0" algn="l">
              <a:lnSpc>
                <a:spcPct val="9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16"/>
          <p:cNvSpPr>
            <a:spLocks noGrp="1"/>
          </p:cNvSpPr>
          <p:nvPr>
            <p:ph type="pic" idx="2"/>
          </p:nvPr>
        </p:nvSpPr>
        <p:spPr>
          <a:xfrm>
            <a:off x="1188719" y="2098800"/>
            <a:ext cx="4690800" cy="3571200"/>
          </a:xfrm>
          <a:prstGeom prst="rect">
            <a:avLst/>
          </a:prstGeom>
          <a:solidFill>
            <a:schemeClr val="accent2"/>
          </a:solidFill>
          <a:ln>
            <a:noFill/>
          </a:ln>
        </p:spPr>
      </p:sp>
      <p:sp>
        <p:nvSpPr>
          <p:cNvPr id="55" name="Google Shape;55;p16"/>
          <p:cNvSpPr txBox="1"/>
          <p:nvPr/>
        </p:nvSpPr>
        <p:spPr>
          <a:xfrm>
            <a:off x="4116388" y="6416675"/>
            <a:ext cx="3673475"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a:solidFill>
                  <a:schemeClr val="dk1"/>
                </a:solidFill>
                <a:latin typeface="Verdana"/>
                <a:ea typeface="Verdana"/>
                <a:cs typeface="Verdana"/>
                <a:sym typeface="Verdana"/>
              </a:rPr>
              <a:t>26–31 July  •  Rio de Janeiro, Brazil</a:t>
            </a:r>
            <a:endParaRPr sz="1400" b="0" i="0" u="none" strike="noStrike" cap="none">
              <a:solidFill>
                <a:srgbClr val="000000"/>
              </a:solidFill>
              <a:latin typeface="Arial"/>
              <a:ea typeface="Arial"/>
              <a:cs typeface="Arial"/>
              <a:sym typeface="Arial"/>
            </a:endParaRPr>
          </a:p>
        </p:txBody>
      </p:sp>
      <p:sp>
        <p:nvSpPr>
          <p:cNvPr id="56" name="Google Shape;56;p16"/>
          <p:cNvSpPr txBox="1"/>
          <p:nvPr/>
        </p:nvSpPr>
        <p:spPr>
          <a:xfrm>
            <a:off x="7789864" y="6416675"/>
            <a:ext cx="1763711"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a:solidFill>
                  <a:schemeClr val="dk1"/>
                </a:solidFill>
                <a:latin typeface="Verdana"/>
                <a:ea typeface="Verdana"/>
                <a:cs typeface="Verdana"/>
                <a:sym typeface="Verdana"/>
              </a:rPr>
              <a:t>aids2026.org</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57"/>
        <p:cNvGrpSpPr/>
        <p:nvPr/>
      </p:nvGrpSpPr>
      <p:grpSpPr>
        <a:xfrm>
          <a:off x="0" y="0"/>
          <a:ext cx="0" cy="0"/>
          <a:chOff x="0" y="0"/>
          <a:chExt cx="0" cy="0"/>
        </a:xfrm>
      </p:grpSpPr>
      <p:sp>
        <p:nvSpPr>
          <p:cNvPr id="58" name="Google Shape;58;p22"/>
          <p:cNvSpPr/>
          <p:nvPr/>
        </p:nvSpPr>
        <p:spPr>
          <a:xfrm>
            <a:off x="0" y="0"/>
            <a:ext cx="12192000" cy="166528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59" name="Google Shape;59;p22"/>
          <p:cNvSpPr txBox="1">
            <a:spLocks noGrp="1"/>
          </p:cNvSpPr>
          <p:nvPr>
            <p:ph type="title"/>
          </p:nvPr>
        </p:nvSpPr>
        <p:spPr>
          <a:xfrm>
            <a:off x="442913" y="441325"/>
            <a:ext cx="8891914" cy="1223964"/>
          </a:xfrm>
          <a:prstGeom prst="rect">
            <a:avLst/>
          </a:prstGeom>
          <a:noFill/>
          <a:ln>
            <a:noFill/>
          </a:ln>
        </p:spPr>
        <p:txBody>
          <a:bodyPr spcFirstLastPara="1" wrap="square" lIns="0" tIns="0" rIns="0" bIns="0" anchor="b" anchorCtr="0">
            <a:normAutofit/>
          </a:bodyPr>
          <a:lstStyle>
            <a:lvl1pPr lvl="0" algn="l">
              <a:lnSpc>
                <a:spcPct val="9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2"/>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Verdana"/>
              <a:ea typeface="Verdana"/>
              <a:cs typeface="Verdana"/>
              <a:sym typeface="Verdana"/>
            </a:endParaRPr>
          </a:p>
        </p:txBody>
      </p:sp>
      <p:sp>
        <p:nvSpPr>
          <p:cNvPr id="61" name="Google Shape;61;p22"/>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Verdana"/>
              <a:ea typeface="Verdana"/>
              <a:cs typeface="Verdana"/>
              <a:sym typeface="Verdana"/>
            </a:endParaRPr>
          </a:p>
        </p:txBody>
      </p:sp>
      <p:pic>
        <p:nvPicPr>
          <p:cNvPr id="62" name="Google Shape;62;p22"/>
          <p:cNvPicPr preferRelativeResize="0"/>
          <p:nvPr/>
        </p:nvPicPr>
        <p:blipFill rotWithShape="1">
          <a:blip r:embed="rId2">
            <a:alphaModFix/>
          </a:blip>
          <a:srcRect/>
          <a:stretch/>
        </p:blipFill>
        <p:spPr>
          <a:xfrm>
            <a:off x="9641299" y="248555"/>
            <a:ext cx="2328312" cy="1499182"/>
          </a:xfrm>
          <a:prstGeom prst="rect">
            <a:avLst/>
          </a:prstGeom>
          <a:noFill/>
          <a:ln>
            <a:noFill/>
          </a:ln>
        </p:spPr>
      </p:pic>
      <p:sp>
        <p:nvSpPr>
          <p:cNvPr id="63" name="Google Shape;63;p22"/>
          <p:cNvSpPr txBox="1"/>
          <p:nvPr/>
        </p:nvSpPr>
        <p:spPr>
          <a:xfrm>
            <a:off x="442913" y="6416675"/>
            <a:ext cx="3673475"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a:solidFill>
                  <a:schemeClr val="dk1"/>
                </a:solidFill>
                <a:latin typeface="Verdana"/>
                <a:ea typeface="Verdana"/>
                <a:cs typeface="Verdana"/>
                <a:sym typeface="Verdana"/>
              </a:rPr>
              <a:t>26–31 July  •  Rio de Janeiro, Brazil</a:t>
            </a:r>
            <a:endParaRPr sz="1400" b="0" i="0" u="none" strike="noStrike" cap="none">
              <a:solidFill>
                <a:srgbClr val="000000"/>
              </a:solidFill>
              <a:latin typeface="Arial"/>
              <a:ea typeface="Arial"/>
              <a:cs typeface="Arial"/>
              <a:sym typeface="Arial"/>
            </a:endParaRPr>
          </a:p>
        </p:txBody>
      </p:sp>
      <p:sp>
        <p:nvSpPr>
          <p:cNvPr id="64" name="Google Shape;64;p22"/>
          <p:cNvSpPr txBox="1"/>
          <p:nvPr/>
        </p:nvSpPr>
        <p:spPr>
          <a:xfrm>
            <a:off x="4116389" y="6416675"/>
            <a:ext cx="1763711"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a:solidFill>
                  <a:schemeClr val="dk1"/>
                </a:solidFill>
                <a:latin typeface="Verdana"/>
                <a:ea typeface="Verdana"/>
                <a:cs typeface="Verdana"/>
                <a:sym typeface="Verdana"/>
              </a:rPr>
              <a:t>aids2026.org</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65"/>
        <p:cNvGrpSpPr/>
        <p:nvPr/>
      </p:nvGrpSpPr>
      <p:grpSpPr>
        <a:xfrm>
          <a:off x="0" y="0"/>
          <a:ext cx="0" cy="0"/>
          <a:chOff x="0" y="0"/>
          <a:chExt cx="0" cy="0"/>
        </a:xfrm>
      </p:grpSpPr>
    </p:spTree>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66"/>
        <p:cNvGrpSpPr/>
        <p:nvPr/>
      </p:nvGrpSpPr>
      <p:grpSpPr>
        <a:xfrm>
          <a:off x="0" y="0"/>
          <a:ext cx="0" cy="0"/>
          <a:chOff x="0" y="0"/>
          <a:chExt cx="0" cy="0"/>
        </a:xfrm>
      </p:grpSpPr>
      <p:sp>
        <p:nvSpPr>
          <p:cNvPr id="67" name="Google Shape;67;p14"/>
          <p:cNvSpPr txBox="1">
            <a:spLocks noGrp="1"/>
          </p:cNvSpPr>
          <p:nvPr>
            <p:ph type="body" idx="1"/>
          </p:nvPr>
        </p:nvSpPr>
        <p:spPr>
          <a:xfrm>
            <a:off x="442913" y="2997201"/>
            <a:ext cx="5437187" cy="3203574"/>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dk1"/>
              </a:buClr>
              <a:buSzPts val="1400"/>
              <a:buNone/>
              <a:defRPr sz="14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8" name="Google Shape;68;p14"/>
          <p:cNvSpPr txBox="1">
            <a:spLocks noGrp="1"/>
          </p:cNvSpPr>
          <p:nvPr>
            <p:ph type="body" idx="2"/>
          </p:nvPr>
        </p:nvSpPr>
        <p:spPr>
          <a:xfrm>
            <a:off x="6311903" y="3006253"/>
            <a:ext cx="5437188" cy="3194527"/>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dk1"/>
              </a:buClr>
              <a:buSzPts val="1400"/>
              <a:buNone/>
              <a:defRPr sz="14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9" name="Google Shape;69;p14"/>
          <p:cNvSpPr txBox="1">
            <a:spLocks noGrp="1"/>
          </p:cNvSpPr>
          <p:nvPr>
            <p:ph type="body" idx="3"/>
          </p:nvPr>
        </p:nvSpPr>
        <p:spPr>
          <a:xfrm>
            <a:off x="442913" y="2097088"/>
            <a:ext cx="5437187" cy="647700"/>
          </a:xfrm>
          <a:prstGeom prst="rect">
            <a:avLst/>
          </a:prstGeom>
          <a:noFill/>
          <a:ln>
            <a:noFill/>
          </a:ln>
        </p:spPr>
        <p:txBody>
          <a:bodyPr spcFirstLastPara="1" wrap="square" lIns="0" tIns="0" rIns="0" bIns="0" anchor="b" anchorCtr="0">
            <a:normAutofit/>
          </a:bodyPr>
          <a:lstStyle>
            <a:lvl1pPr marL="457200" marR="0" lvl="0" indent="-228600" algn="l">
              <a:lnSpc>
                <a:spcPct val="90000"/>
              </a:lnSpc>
              <a:spcBef>
                <a:spcPts val="1000"/>
              </a:spcBef>
              <a:spcAft>
                <a:spcPts val="0"/>
              </a:spcAft>
              <a:buClr>
                <a:schemeClr val="accent1"/>
              </a:buClr>
              <a:buSzPts val="1800"/>
              <a:buFont typeface="Arial"/>
              <a:buNone/>
              <a:defRPr sz="1800" b="1" i="0">
                <a:solidFill>
                  <a:schemeClr val="accent1"/>
                </a:solidFill>
                <a:latin typeface="Verdana"/>
                <a:ea typeface="Verdana"/>
                <a:cs typeface="Verdana"/>
                <a:sym typeface="Verdana"/>
              </a:defRPr>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0" name="Google Shape;70;p14"/>
          <p:cNvSpPr txBox="1">
            <a:spLocks noGrp="1"/>
          </p:cNvSpPr>
          <p:nvPr>
            <p:ph type="body" idx="4"/>
          </p:nvPr>
        </p:nvSpPr>
        <p:spPr>
          <a:xfrm>
            <a:off x="6311903" y="2097088"/>
            <a:ext cx="5437188" cy="647700"/>
          </a:xfrm>
          <a:prstGeom prst="rect">
            <a:avLst/>
          </a:prstGeom>
          <a:noFill/>
          <a:ln>
            <a:noFill/>
          </a:ln>
        </p:spPr>
        <p:txBody>
          <a:bodyPr spcFirstLastPara="1" wrap="square" lIns="0" tIns="0" rIns="0" bIns="0" anchor="b" anchorCtr="0">
            <a:normAutofit/>
          </a:bodyPr>
          <a:lstStyle>
            <a:lvl1pPr marL="457200" lvl="0" indent="-228600" algn="l">
              <a:lnSpc>
                <a:spcPct val="110000"/>
              </a:lnSpc>
              <a:spcBef>
                <a:spcPts val="1000"/>
              </a:spcBef>
              <a:spcAft>
                <a:spcPts val="0"/>
              </a:spcAft>
              <a:buClr>
                <a:schemeClr val="accent1"/>
              </a:buClr>
              <a:buSzPts val="1800"/>
              <a:buNone/>
              <a:defRPr sz="1800" b="1" i="0">
                <a:solidFill>
                  <a:schemeClr val="accent1"/>
                </a:solidFill>
                <a:latin typeface="Verdana"/>
                <a:ea typeface="Verdana"/>
                <a:cs typeface="Verdana"/>
                <a:sym typeface="Verdana"/>
              </a:defRPr>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4"/>
          <p:cNvSpPr txBox="1">
            <a:spLocks noGrp="1"/>
          </p:cNvSpPr>
          <p:nvPr>
            <p:ph type="title"/>
          </p:nvPr>
        </p:nvSpPr>
        <p:spPr>
          <a:xfrm>
            <a:off x="4116391" y="441325"/>
            <a:ext cx="7632700" cy="1223964"/>
          </a:xfrm>
          <a:prstGeom prst="rect">
            <a:avLst/>
          </a:prstGeom>
          <a:noFill/>
          <a:ln>
            <a:noFill/>
          </a:ln>
        </p:spPr>
        <p:txBody>
          <a:bodyPr spcFirstLastPara="1" wrap="square" lIns="0" tIns="0" rIns="0" bIns="0" anchor="b" anchorCtr="0">
            <a:normAutofit/>
          </a:bodyPr>
          <a:lstStyle>
            <a:lvl1pPr lvl="0" algn="l">
              <a:lnSpc>
                <a:spcPct val="9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4"/>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Verdana"/>
              <a:ea typeface="Verdana"/>
              <a:cs typeface="Verdana"/>
              <a:sym typeface="Verdana"/>
            </a:endParaRPr>
          </a:p>
        </p:txBody>
      </p:sp>
      <p:sp>
        <p:nvSpPr>
          <p:cNvPr id="73" name="Google Shape;73;p14"/>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Verdana"/>
              <a:ea typeface="Verdana"/>
              <a:cs typeface="Verdana"/>
              <a:sym typeface="Verdana"/>
            </a:endParaRPr>
          </a:p>
        </p:txBody>
      </p:sp>
      <p:sp>
        <p:nvSpPr>
          <p:cNvPr id="74" name="Google Shape;74;p14"/>
          <p:cNvSpPr txBox="1"/>
          <p:nvPr/>
        </p:nvSpPr>
        <p:spPr>
          <a:xfrm>
            <a:off x="442913" y="6416675"/>
            <a:ext cx="3673475"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a:solidFill>
                  <a:schemeClr val="dk1"/>
                </a:solidFill>
                <a:latin typeface="Verdana"/>
                <a:ea typeface="Verdana"/>
                <a:cs typeface="Verdana"/>
                <a:sym typeface="Verdana"/>
              </a:rPr>
              <a:t>26–31 July  •  Rio de Janeiro, Brazil</a:t>
            </a:r>
            <a:endParaRPr sz="1400" b="0" i="0" u="none" strike="noStrike" cap="none">
              <a:solidFill>
                <a:srgbClr val="000000"/>
              </a:solidFill>
              <a:latin typeface="Arial"/>
              <a:ea typeface="Arial"/>
              <a:cs typeface="Arial"/>
              <a:sym typeface="Arial"/>
            </a:endParaRPr>
          </a:p>
        </p:txBody>
      </p:sp>
      <p:sp>
        <p:nvSpPr>
          <p:cNvPr id="75" name="Google Shape;75;p14"/>
          <p:cNvSpPr txBox="1"/>
          <p:nvPr/>
        </p:nvSpPr>
        <p:spPr>
          <a:xfrm>
            <a:off x="4116389" y="6416675"/>
            <a:ext cx="1763711"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a:solidFill>
                  <a:schemeClr val="dk1"/>
                </a:solidFill>
                <a:latin typeface="Verdana"/>
                <a:ea typeface="Verdana"/>
                <a:cs typeface="Verdana"/>
                <a:sym typeface="Verdana"/>
              </a:rPr>
              <a:t>aids2026.org</a:t>
            </a:r>
            <a:endParaRPr sz="1400" b="0" i="0" u="none" strike="noStrike" cap="none">
              <a:solidFill>
                <a:srgbClr val="000000"/>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76"/>
        <p:cNvGrpSpPr/>
        <p:nvPr/>
      </p:nvGrpSpPr>
      <p:grpSpPr>
        <a:xfrm>
          <a:off x="0" y="0"/>
          <a:ext cx="0" cy="0"/>
          <a:chOff x="0" y="0"/>
          <a:chExt cx="0" cy="0"/>
        </a:xfrm>
      </p:grpSpPr>
      <p:sp>
        <p:nvSpPr>
          <p:cNvPr id="77" name="Google Shape;77;p20"/>
          <p:cNvSpPr txBox="1">
            <a:spLocks noGrp="1"/>
          </p:cNvSpPr>
          <p:nvPr>
            <p:ph type="title"/>
          </p:nvPr>
        </p:nvSpPr>
        <p:spPr>
          <a:xfrm>
            <a:off x="4116391" y="441325"/>
            <a:ext cx="7632700" cy="5759450"/>
          </a:xfrm>
          <a:prstGeom prst="rect">
            <a:avLst/>
          </a:prstGeom>
          <a:noFill/>
          <a:ln>
            <a:noFill/>
          </a:ln>
        </p:spPr>
        <p:txBody>
          <a:bodyPr spcFirstLastPara="1" wrap="square" lIns="0" tIns="0" rIns="0" bIns="0" anchor="ctr" anchorCtr="0">
            <a:normAutofit/>
          </a:bodyPr>
          <a:lstStyle>
            <a:lvl1pPr lvl="0" algn="l">
              <a:lnSpc>
                <a:spcPct val="90000"/>
              </a:lnSpc>
              <a:spcBef>
                <a:spcPts val="0"/>
              </a:spcBef>
              <a:spcAft>
                <a:spcPts val="0"/>
              </a:spcAft>
              <a:buClr>
                <a:schemeClr val="dk2"/>
              </a:buClr>
              <a:buSzPts val="6000"/>
              <a:buFont typeface="Verdana"/>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20"/>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Verdana"/>
              <a:ea typeface="Verdana"/>
              <a:cs typeface="Verdana"/>
              <a:sym typeface="Verdana"/>
            </a:endParaRPr>
          </a:p>
        </p:txBody>
      </p:sp>
      <p:sp>
        <p:nvSpPr>
          <p:cNvPr id="79" name="Google Shape;79;p20"/>
          <p:cNvSpPr txBox="1"/>
          <p:nvPr/>
        </p:nvSpPr>
        <p:spPr>
          <a:xfrm>
            <a:off x="4116388" y="6416675"/>
            <a:ext cx="3673475"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a:solidFill>
                  <a:schemeClr val="dk1"/>
                </a:solidFill>
                <a:latin typeface="Verdana"/>
                <a:ea typeface="Verdana"/>
                <a:cs typeface="Verdana"/>
                <a:sym typeface="Verdana"/>
              </a:rPr>
              <a:t>26–31 July  •  Rio de Janeiro, Brazil</a:t>
            </a:r>
            <a:endParaRPr sz="1400" b="0" i="0" u="none" strike="noStrike" cap="none">
              <a:solidFill>
                <a:srgbClr val="000000"/>
              </a:solidFill>
              <a:latin typeface="Arial"/>
              <a:ea typeface="Arial"/>
              <a:cs typeface="Arial"/>
              <a:sym typeface="Arial"/>
            </a:endParaRPr>
          </a:p>
        </p:txBody>
      </p:sp>
      <p:sp>
        <p:nvSpPr>
          <p:cNvPr id="80" name="Google Shape;80;p20"/>
          <p:cNvSpPr txBox="1"/>
          <p:nvPr/>
        </p:nvSpPr>
        <p:spPr>
          <a:xfrm>
            <a:off x="7789864" y="6416675"/>
            <a:ext cx="1763711"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a:solidFill>
                  <a:schemeClr val="dk1"/>
                </a:solidFill>
                <a:latin typeface="Verdana"/>
                <a:ea typeface="Verdana"/>
                <a:cs typeface="Verdana"/>
                <a:sym typeface="Verdana"/>
              </a:rPr>
              <a:t>aids2026.org</a:t>
            </a:r>
            <a:endParaRPr sz="1400" b="0" i="0" u="none" strike="noStrike" cap="none">
              <a:solidFill>
                <a:srgbClr val="000000"/>
              </a:solidFill>
              <a:latin typeface="Arial"/>
              <a:ea typeface="Arial"/>
              <a:cs typeface="Arial"/>
              <a:sym typeface="Arial"/>
            </a:endParaRPr>
          </a:p>
        </p:txBody>
      </p:sp>
      <p:pic>
        <p:nvPicPr>
          <p:cNvPr id="81" name="Google Shape;81;p20"/>
          <p:cNvPicPr preferRelativeResize="0"/>
          <p:nvPr/>
        </p:nvPicPr>
        <p:blipFill rotWithShape="1">
          <a:blip r:embed="rId2">
            <a:alphaModFix/>
          </a:blip>
          <a:srcRect/>
          <a:stretch/>
        </p:blipFill>
        <p:spPr>
          <a:xfrm>
            <a:off x="0" y="2097088"/>
            <a:ext cx="3808730" cy="4760912"/>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Header 2">
  <p:cSld name="Section Header 2">
    <p:spTree>
      <p:nvGrpSpPr>
        <p:cNvPr id="1" name="Shape 82"/>
        <p:cNvGrpSpPr/>
        <p:nvPr/>
      </p:nvGrpSpPr>
      <p:grpSpPr>
        <a:xfrm>
          <a:off x="0" y="0"/>
          <a:ext cx="0" cy="0"/>
          <a:chOff x="0" y="0"/>
          <a:chExt cx="0" cy="0"/>
        </a:xfrm>
      </p:grpSpPr>
      <p:sp>
        <p:nvSpPr>
          <p:cNvPr id="83" name="Google Shape;83;p21"/>
          <p:cNvSpPr txBox="1">
            <a:spLocks noGrp="1"/>
          </p:cNvSpPr>
          <p:nvPr>
            <p:ph type="title"/>
          </p:nvPr>
        </p:nvSpPr>
        <p:spPr>
          <a:xfrm>
            <a:off x="4116391" y="441325"/>
            <a:ext cx="7632700" cy="5759450"/>
          </a:xfrm>
          <a:prstGeom prst="rect">
            <a:avLst/>
          </a:prstGeom>
          <a:noFill/>
          <a:ln>
            <a:noFill/>
          </a:ln>
        </p:spPr>
        <p:txBody>
          <a:bodyPr spcFirstLastPara="1" wrap="square" lIns="0" tIns="0" rIns="0" bIns="0" anchor="ctr" anchorCtr="0">
            <a:normAutofit/>
          </a:bodyPr>
          <a:lstStyle>
            <a:lvl1pPr lvl="0" algn="l">
              <a:lnSpc>
                <a:spcPct val="90000"/>
              </a:lnSpc>
              <a:spcBef>
                <a:spcPts val="0"/>
              </a:spcBef>
              <a:spcAft>
                <a:spcPts val="0"/>
              </a:spcAft>
              <a:buClr>
                <a:schemeClr val="dk2"/>
              </a:buClr>
              <a:buSzPts val="6000"/>
              <a:buFont typeface="Verdana"/>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21"/>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Verdana"/>
              <a:ea typeface="Verdana"/>
              <a:cs typeface="Verdana"/>
              <a:sym typeface="Verdana"/>
            </a:endParaRPr>
          </a:p>
        </p:txBody>
      </p:sp>
      <p:sp>
        <p:nvSpPr>
          <p:cNvPr id="85" name="Google Shape;85;p21"/>
          <p:cNvSpPr txBox="1"/>
          <p:nvPr/>
        </p:nvSpPr>
        <p:spPr>
          <a:xfrm>
            <a:off x="4116388" y="6416675"/>
            <a:ext cx="3673475"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a:solidFill>
                  <a:schemeClr val="dk1"/>
                </a:solidFill>
                <a:latin typeface="Verdana"/>
                <a:ea typeface="Verdana"/>
                <a:cs typeface="Verdana"/>
                <a:sym typeface="Verdana"/>
              </a:rPr>
              <a:t>26–31 July  •  Rio de Janeiro, Brazil</a:t>
            </a:r>
            <a:endParaRPr sz="1400" b="0" i="0" u="none" strike="noStrike" cap="none">
              <a:solidFill>
                <a:srgbClr val="000000"/>
              </a:solidFill>
              <a:latin typeface="Arial"/>
              <a:ea typeface="Arial"/>
              <a:cs typeface="Arial"/>
              <a:sym typeface="Arial"/>
            </a:endParaRPr>
          </a:p>
        </p:txBody>
      </p:sp>
      <p:sp>
        <p:nvSpPr>
          <p:cNvPr id="86" name="Google Shape;86;p21"/>
          <p:cNvSpPr txBox="1"/>
          <p:nvPr/>
        </p:nvSpPr>
        <p:spPr>
          <a:xfrm>
            <a:off x="7789864" y="6416675"/>
            <a:ext cx="1763711"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a:solidFill>
                  <a:schemeClr val="dk1"/>
                </a:solidFill>
                <a:latin typeface="Verdana"/>
                <a:ea typeface="Verdana"/>
                <a:cs typeface="Verdana"/>
                <a:sym typeface="Verdana"/>
              </a:rPr>
              <a:t>aids2026.org</a:t>
            </a:r>
            <a:endParaRPr sz="1400" b="0" i="0" u="none" strike="noStrike" cap="none">
              <a:solidFill>
                <a:srgbClr val="000000"/>
              </a:solidFill>
              <a:latin typeface="Arial"/>
              <a:ea typeface="Arial"/>
              <a:cs typeface="Arial"/>
              <a:sym typeface="Arial"/>
            </a:endParaRPr>
          </a:p>
        </p:txBody>
      </p:sp>
      <p:pic>
        <p:nvPicPr>
          <p:cNvPr id="87" name="Google Shape;87;p21"/>
          <p:cNvPicPr preferRelativeResize="0"/>
          <p:nvPr/>
        </p:nvPicPr>
        <p:blipFill rotWithShape="1">
          <a:blip r:embed="rId2">
            <a:alphaModFix/>
          </a:blip>
          <a:srcRect/>
          <a:stretch/>
        </p:blipFill>
        <p:spPr>
          <a:xfrm>
            <a:off x="0" y="2097088"/>
            <a:ext cx="3808730" cy="4760912"/>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ntent with Text">
  <p:cSld name="Content with Text">
    <p:spTree>
      <p:nvGrpSpPr>
        <p:cNvPr id="1" name="Shape 88"/>
        <p:cNvGrpSpPr/>
        <p:nvPr/>
      </p:nvGrpSpPr>
      <p:grpSpPr>
        <a:xfrm>
          <a:off x="0" y="0"/>
          <a:ext cx="0" cy="0"/>
          <a:chOff x="0" y="0"/>
          <a:chExt cx="0" cy="0"/>
        </a:xfrm>
      </p:grpSpPr>
      <p:sp>
        <p:nvSpPr>
          <p:cNvPr id="89" name="Google Shape;89;p23"/>
          <p:cNvSpPr txBox="1">
            <a:spLocks noGrp="1"/>
          </p:cNvSpPr>
          <p:nvPr>
            <p:ph type="body" idx="1"/>
          </p:nvPr>
        </p:nvSpPr>
        <p:spPr>
          <a:xfrm>
            <a:off x="442915" y="3256767"/>
            <a:ext cx="5437188" cy="2944008"/>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dk1"/>
              </a:buClr>
              <a:buSzPts val="1400"/>
              <a:buNone/>
              <a:defRPr sz="14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0" name="Google Shape;90;p23"/>
          <p:cNvSpPr txBox="1">
            <a:spLocks noGrp="1"/>
          </p:cNvSpPr>
          <p:nvPr>
            <p:ph type="body" idx="2"/>
          </p:nvPr>
        </p:nvSpPr>
        <p:spPr>
          <a:xfrm>
            <a:off x="6311903" y="441325"/>
            <a:ext cx="5437188" cy="5759450"/>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dk1"/>
              </a:buClr>
              <a:buSzPts val="1400"/>
              <a:buNone/>
              <a:defRPr sz="14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1" name="Google Shape;91;p23"/>
          <p:cNvSpPr txBox="1">
            <a:spLocks noGrp="1"/>
          </p:cNvSpPr>
          <p:nvPr>
            <p:ph type="title"/>
          </p:nvPr>
        </p:nvSpPr>
        <p:spPr>
          <a:xfrm>
            <a:off x="442913" y="1881188"/>
            <a:ext cx="5437187" cy="1212747"/>
          </a:xfrm>
          <a:prstGeom prst="rect">
            <a:avLst/>
          </a:prstGeom>
          <a:noFill/>
          <a:ln>
            <a:noFill/>
          </a:ln>
        </p:spPr>
        <p:txBody>
          <a:bodyPr spcFirstLastPara="1" wrap="square" lIns="0" tIns="0" rIns="0" bIns="0" anchor="b" anchorCtr="0">
            <a:normAutofit/>
          </a:bodyPr>
          <a:lstStyle>
            <a:lvl1pPr lvl="0" algn="l">
              <a:lnSpc>
                <a:spcPct val="9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23"/>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Verdana"/>
              <a:ea typeface="Verdana"/>
              <a:cs typeface="Verdana"/>
              <a:sym typeface="Verdana"/>
            </a:endParaRPr>
          </a:p>
        </p:txBody>
      </p:sp>
      <p:sp>
        <p:nvSpPr>
          <p:cNvPr id="93" name="Google Shape;93;p23"/>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Verdana"/>
              <a:ea typeface="Verdana"/>
              <a:cs typeface="Verdana"/>
              <a:sym typeface="Verdana"/>
            </a:endParaRPr>
          </a:p>
        </p:txBody>
      </p:sp>
      <p:sp>
        <p:nvSpPr>
          <p:cNvPr id="94" name="Google Shape;94;p23"/>
          <p:cNvSpPr txBox="1"/>
          <p:nvPr/>
        </p:nvSpPr>
        <p:spPr>
          <a:xfrm>
            <a:off x="442913" y="6416675"/>
            <a:ext cx="3673475"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a:solidFill>
                  <a:schemeClr val="dk1"/>
                </a:solidFill>
                <a:latin typeface="Verdana"/>
                <a:ea typeface="Verdana"/>
                <a:cs typeface="Verdana"/>
                <a:sym typeface="Verdana"/>
              </a:rPr>
              <a:t>26–31 July  •  Rio de Janeiro, Brazil</a:t>
            </a:r>
            <a:endParaRPr sz="1400" b="0" i="0" u="none" strike="noStrike" cap="none">
              <a:solidFill>
                <a:srgbClr val="000000"/>
              </a:solidFill>
              <a:latin typeface="Arial"/>
              <a:ea typeface="Arial"/>
              <a:cs typeface="Arial"/>
              <a:sym typeface="Arial"/>
            </a:endParaRPr>
          </a:p>
        </p:txBody>
      </p:sp>
      <p:sp>
        <p:nvSpPr>
          <p:cNvPr id="95" name="Google Shape;95;p23"/>
          <p:cNvSpPr txBox="1"/>
          <p:nvPr/>
        </p:nvSpPr>
        <p:spPr>
          <a:xfrm>
            <a:off x="4116389" y="6416675"/>
            <a:ext cx="1763711"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a:solidFill>
                  <a:schemeClr val="dk1"/>
                </a:solidFill>
                <a:latin typeface="Verdana"/>
                <a:ea typeface="Verdana"/>
                <a:cs typeface="Verdana"/>
                <a:sym typeface="Verdana"/>
              </a:rPr>
              <a:t>aids2026.org</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ntent with Text 2">
  <p:cSld name="Content with Text 2">
    <p:spTree>
      <p:nvGrpSpPr>
        <p:cNvPr id="1" name="Shape 96"/>
        <p:cNvGrpSpPr/>
        <p:nvPr/>
      </p:nvGrpSpPr>
      <p:grpSpPr>
        <a:xfrm>
          <a:off x="0" y="0"/>
          <a:ext cx="0" cy="0"/>
          <a:chOff x="0" y="0"/>
          <a:chExt cx="0" cy="0"/>
        </a:xfrm>
      </p:grpSpPr>
      <p:sp>
        <p:nvSpPr>
          <p:cNvPr id="97" name="Google Shape;97;p24"/>
          <p:cNvSpPr txBox="1">
            <a:spLocks noGrp="1"/>
          </p:cNvSpPr>
          <p:nvPr>
            <p:ph type="body" idx="1"/>
          </p:nvPr>
        </p:nvSpPr>
        <p:spPr>
          <a:xfrm>
            <a:off x="4116388" y="2097089"/>
            <a:ext cx="7632703" cy="4103692"/>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dk1"/>
              </a:buClr>
              <a:buSzPts val="1400"/>
              <a:buNone/>
              <a:defRPr sz="14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8" name="Google Shape;98;p24"/>
          <p:cNvSpPr txBox="1">
            <a:spLocks noGrp="1"/>
          </p:cNvSpPr>
          <p:nvPr>
            <p:ph type="title"/>
          </p:nvPr>
        </p:nvSpPr>
        <p:spPr>
          <a:xfrm>
            <a:off x="4116391" y="441325"/>
            <a:ext cx="7632700" cy="1223964"/>
          </a:xfrm>
          <a:prstGeom prst="rect">
            <a:avLst/>
          </a:prstGeom>
          <a:noFill/>
          <a:ln>
            <a:noFill/>
          </a:ln>
        </p:spPr>
        <p:txBody>
          <a:bodyPr spcFirstLastPara="1" wrap="square" lIns="0" tIns="0" rIns="0" bIns="0" anchor="b" anchorCtr="0">
            <a:normAutofit/>
          </a:bodyPr>
          <a:lstStyle>
            <a:lvl1pPr lvl="0" algn="l">
              <a:lnSpc>
                <a:spcPct val="9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p24"/>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Verdana"/>
              <a:ea typeface="Verdana"/>
              <a:cs typeface="Verdana"/>
              <a:sym typeface="Verdana"/>
            </a:endParaRPr>
          </a:p>
        </p:txBody>
      </p:sp>
      <p:sp>
        <p:nvSpPr>
          <p:cNvPr id="100" name="Google Shape;100;p24"/>
          <p:cNvSpPr txBox="1">
            <a:spLocks noGrp="1"/>
          </p:cNvSpPr>
          <p:nvPr>
            <p:ph type="body" idx="2"/>
          </p:nvPr>
        </p:nvSpPr>
        <p:spPr>
          <a:xfrm>
            <a:off x="442913" y="2097088"/>
            <a:ext cx="3368799" cy="4103687"/>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dk1"/>
              </a:buClr>
              <a:buSzPts val="1400"/>
              <a:buNone/>
              <a:defRPr/>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1" name="Google Shape;101;p24"/>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Verdana"/>
              <a:ea typeface="Verdana"/>
              <a:cs typeface="Verdana"/>
              <a:sym typeface="Verdana"/>
            </a:endParaRPr>
          </a:p>
        </p:txBody>
      </p:sp>
      <p:sp>
        <p:nvSpPr>
          <p:cNvPr id="102" name="Google Shape;102;p24"/>
          <p:cNvSpPr txBox="1"/>
          <p:nvPr/>
        </p:nvSpPr>
        <p:spPr>
          <a:xfrm>
            <a:off x="442913" y="6416675"/>
            <a:ext cx="3673475"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a:solidFill>
                  <a:schemeClr val="dk1"/>
                </a:solidFill>
                <a:latin typeface="Verdana"/>
                <a:ea typeface="Verdana"/>
                <a:cs typeface="Verdana"/>
                <a:sym typeface="Verdana"/>
              </a:rPr>
              <a:t>26–31 July  •  Rio de Janeiro, Brazil</a:t>
            </a:r>
            <a:endParaRPr sz="1400" b="0" i="0" u="none" strike="noStrike" cap="none">
              <a:solidFill>
                <a:srgbClr val="000000"/>
              </a:solidFill>
              <a:latin typeface="Arial"/>
              <a:ea typeface="Arial"/>
              <a:cs typeface="Arial"/>
              <a:sym typeface="Arial"/>
            </a:endParaRPr>
          </a:p>
        </p:txBody>
      </p:sp>
      <p:sp>
        <p:nvSpPr>
          <p:cNvPr id="103" name="Google Shape;103;p24"/>
          <p:cNvSpPr txBox="1"/>
          <p:nvPr/>
        </p:nvSpPr>
        <p:spPr>
          <a:xfrm>
            <a:off x="4116389" y="6416675"/>
            <a:ext cx="1763711"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a:solidFill>
                  <a:schemeClr val="dk1"/>
                </a:solidFill>
                <a:latin typeface="Verdana"/>
                <a:ea typeface="Verdana"/>
                <a:cs typeface="Verdana"/>
                <a:sym typeface="Verdana"/>
              </a:rPr>
              <a:t>aids2026.org</a:t>
            </a:r>
            <a:endParaRPr sz="1400" b="0" i="0" u="none" strike="noStrike" cap="none">
              <a:solidFill>
                <a:srgbClr val="000000"/>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ontent with Text 3">
  <p:cSld name="Content with Text 3">
    <p:spTree>
      <p:nvGrpSpPr>
        <p:cNvPr id="1" name="Shape 104"/>
        <p:cNvGrpSpPr/>
        <p:nvPr/>
      </p:nvGrpSpPr>
      <p:grpSpPr>
        <a:xfrm>
          <a:off x="0" y="0"/>
          <a:ext cx="0" cy="0"/>
          <a:chOff x="0" y="0"/>
          <a:chExt cx="0" cy="0"/>
        </a:xfrm>
      </p:grpSpPr>
      <p:sp>
        <p:nvSpPr>
          <p:cNvPr id="105" name="Google Shape;105;p25"/>
          <p:cNvSpPr txBox="1">
            <a:spLocks noGrp="1"/>
          </p:cNvSpPr>
          <p:nvPr>
            <p:ph type="body" idx="1"/>
          </p:nvPr>
        </p:nvSpPr>
        <p:spPr>
          <a:xfrm>
            <a:off x="6311900" y="2097089"/>
            <a:ext cx="5437191" cy="4103692"/>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dk1"/>
              </a:buClr>
              <a:buSzPts val="1400"/>
              <a:buNone/>
              <a:defRPr sz="14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6" name="Google Shape;106;p25"/>
          <p:cNvSpPr txBox="1">
            <a:spLocks noGrp="1"/>
          </p:cNvSpPr>
          <p:nvPr>
            <p:ph type="title"/>
          </p:nvPr>
        </p:nvSpPr>
        <p:spPr>
          <a:xfrm>
            <a:off x="4116391" y="441325"/>
            <a:ext cx="7632700" cy="1223964"/>
          </a:xfrm>
          <a:prstGeom prst="rect">
            <a:avLst/>
          </a:prstGeom>
          <a:noFill/>
          <a:ln>
            <a:noFill/>
          </a:ln>
        </p:spPr>
        <p:txBody>
          <a:bodyPr spcFirstLastPara="1" wrap="square" lIns="0" tIns="0" rIns="0" bIns="0" anchor="b" anchorCtr="0">
            <a:normAutofit/>
          </a:bodyPr>
          <a:lstStyle>
            <a:lvl1pPr lvl="0" algn="l">
              <a:lnSpc>
                <a:spcPct val="9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7" name="Google Shape;107;p25"/>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Verdana"/>
              <a:ea typeface="Verdana"/>
              <a:cs typeface="Verdana"/>
              <a:sym typeface="Verdana"/>
            </a:endParaRPr>
          </a:p>
        </p:txBody>
      </p:sp>
      <p:sp>
        <p:nvSpPr>
          <p:cNvPr id="108" name="Google Shape;108;p25"/>
          <p:cNvSpPr txBox="1">
            <a:spLocks noGrp="1"/>
          </p:cNvSpPr>
          <p:nvPr>
            <p:ph type="body" idx="2"/>
          </p:nvPr>
        </p:nvSpPr>
        <p:spPr>
          <a:xfrm>
            <a:off x="442913" y="2097088"/>
            <a:ext cx="5437187" cy="4103687"/>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dk1"/>
              </a:buClr>
              <a:buSzPts val="1400"/>
              <a:buNone/>
              <a:defRPr/>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9" name="Google Shape;109;p25"/>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Verdana"/>
              <a:ea typeface="Verdana"/>
              <a:cs typeface="Verdana"/>
              <a:sym typeface="Verdana"/>
            </a:endParaRPr>
          </a:p>
        </p:txBody>
      </p:sp>
      <p:sp>
        <p:nvSpPr>
          <p:cNvPr id="110" name="Google Shape;110;p25"/>
          <p:cNvSpPr txBox="1"/>
          <p:nvPr/>
        </p:nvSpPr>
        <p:spPr>
          <a:xfrm>
            <a:off x="442913" y="6416675"/>
            <a:ext cx="3673475"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a:solidFill>
                  <a:schemeClr val="dk1"/>
                </a:solidFill>
                <a:latin typeface="Verdana"/>
                <a:ea typeface="Verdana"/>
                <a:cs typeface="Verdana"/>
                <a:sym typeface="Verdana"/>
              </a:rPr>
              <a:t>26–31 July  •  Rio de Janeiro, Brazil</a:t>
            </a:r>
            <a:endParaRPr sz="1400" b="0" i="0" u="none" strike="noStrike" cap="none">
              <a:solidFill>
                <a:srgbClr val="000000"/>
              </a:solidFill>
              <a:latin typeface="Arial"/>
              <a:ea typeface="Arial"/>
              <a:cs typeface="Arial"/>
              <a:sym typeface="Arial"/>
            </a:endParaRPr>
          </a:p>
        </p:txBody>
      </p:sp>
      <p:sp>
        <p:nvSpPr>
          <p:cNvPr id="111" name="Google Shape;111;p25"/>
          <p:cNvSpPr txBox="1"/>
          <p:nvPr/>
        </p:nvSpPr>
        <p:spPr>
          <a:xfrm>
            <a:off x="4116389" y="6416675"/>
            <a:ext cx="1763711"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a:solidFill>
                  <a:schemeClr val="dk1"/>
                </a:solidFill>
                <a:latin typeface="Verdana"/>
                <a:ea typeface="Verdana"/>
                <a:cs typeface="Verdana"/>
                <a:sym typeface="Verdana"/>
              </a:rPr>
              <a:t>aids2026.org</a:t>
            </a:r>
            <a:endParaRPr sz="1400" b="0" i="0" u="none" strike="noStrike" cap="none">
              <a:solidFill>
                <a:srgbClr val="000000"/>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ontent with Text 4">
  <p:cSld name="Content with Text 4">
    <p:spTree>
      <p:nvGrpSpPr>
        <p:cNvPr id="1" name="Shape 112"/>
        <p:cNvGrpSpPr/>
        <p:nvPr/>
      </p:nvGrpSpPr>
      <p:grpSpPr>
        <a:xfrm>
          <a:off x="0" y="0"/>
          <a:ext cx="0" cy="0"/>
          <a:chOff x="0" y="0"/>
          <a:chExt cx="0" cy="0"/>
        </a:xfrm>
      </p:grpSpPr>
      <p:sp>
        <p:nvSpPr>
          <p:cNvPr id="113" name="Google Shape;113;p26"/>
          <p:cNvSpPr txBox="1">
            <a:spLocks noGrp="1"/>
          </p:cNvSpPr>
          <p:nvPr>
            <p:ph type="body" idx="1"/>
          </p:nvPr>
        </p:nvSpPr>
        <p:spPr>
          <a:xfrm>
            <a:off x="8075613" y="2097089"/>
            <a:ext cx="3673478" cy="4103692"/>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dk1"/>
              </a:buClr>
              <a:buSzPts val="1400"/>
              <a:buNone/>
              <a:defRPr sz="14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4" name="Google Shape;114;p26"/>
          <p:cNvSpPr txBox="1">
            <a:spLocks noGrp="1"/>
          </p:cNvSpPr>
          <p:nvPr>
            <p:ph type="title"/>
          </p:nvPr>
        </p:nvSpPr>
        <p:spPr>
          <a:xfrm>
            <a:off x="4116391" y="441325"/>
            <a:ext cx="7632700" cy="1223964"/>
          </a:xfrm>
          <a:prstGeom prst="rect">
            <a:avLst/>
          </a:prstGeom>
          <a:noFill/>
          <a:ln>
            <a:noFill/>
          </a:ln>
        </p:spPr>
        <p:txBody>
          <a:bodyPr spcFirstLastPara="1" wrap="square" lIns="0" tIns="0" rIns="0" bIns="0" anchor="b" anchorCtr="0">
            <a:normAutofit/>
          </a:bodyPr>
          <a:lstStyle>
            <a:lvl1pPr lvl="0" algn="l">
              <a:lnSpc>
                <a:spcPct val="9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5" name="Google Shape;115;p26"/>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Verdana"/>
              <a:ea typeface="Verdana"/>
              <a:cs typeface="Verdana"/>
              <a:sym typeface="Verdana"/>
            </a:endParaRPr>
          </a:p>
        </p:txBody>
      </p:sp>
      <p:sp>
        <p:nvSpPr>
          <p:cNvPr id="116" name="Google Shape;116;p26"/>
          <p:cNvSpPr txBox="1">
            <a:spLocks noGrp="1"/>
          </p:cNvSpPr>
          <p:nvPr>
            <p:ph type="body" idx="2"/>
          </p:nvPr>
        </p:nvSpPr>
        <p:spPr>
          <a:xfrm>
            <a:off x="442913" y="2097088"/>
            <a:ext cx="7200900" cy="4103687"/>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dk1"/>
              </a:buClr>
              <a:buSzPts val="1400"/>
              <a:buNone/>
              <a:defRPr/>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7" name="Google Shape;117;p26"/>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Verdana"/>
              <a:ea typeface="Verdana"/>
              <a:cs typeface="Verdana"/>
              <a:sym typeface="Verdana"/>
            </a:endParaRPr>
          </a:p>
        </p:txBody>
      </p:sp>
      <p:sp>
        <p:nvSpPr>
          <p:cNvPr id="118" name="Google Shape;118;p26"/>
          <p:cNvSpPr txBox="1"/>
          <p:nvPr/>
        </p:nvSpPr>
        <p:spPr>
          <a:xfrm>
            <a:off x="442913" y="6416675"/>
            <a:ext cx="3673475"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a:solidFill>
                  <a:schemeClr val="dk1"/>
                </a:solidFill>
                <a:latin typeface="Verdana"/>
                <a:ea typeface="Verdana"/>
                <a:cs typeface="Verdana"/>
                <a:sym typeface="Verdana"/>
              </a:rPr>
              <a:t>26–31 July  •  Rio de Janeiro, Brazil</a:t>
            </a:r>
            <a:endParaRPr sz="1400" b="0" i="0" u="none" strike="noStrike" cap="none">
              <a:solidFill>
                <a:srgbClr val="000000"/>
              </a:solidFill>
              <a:latin typeface="Arial"/>
              <a:ea typeface="Arial"/>
              <a:cs typeface="Arial"/>
              <a:sym typeface="Arial"/>
            </a:endParaRPr>
          </a:p>
        </p:txBody>
      </p:sp>
      <p:sp>
        <p:nvSpPr>
          <p:cNvPr id="119" name="Google Shape;119;p26"/>
          <p:cNvSpPr txBox="1"/>
          <p:nvPr/>
        </p:nvSpPr>
        <p:spPr>
          <a:xfrm>
            <a:off x="4116389" y="6416675"/>
            <a:ext cx="1763711"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a:solidFill>
                  <a:schemeClr val="dk1"/>
                </a:solidFill>
                <a:latin typeface="Verdana"/>
                <a:ea typeface="Verdana"/>
                <a:cs typeface="Verdana"/>
                <a:sym typeface="Verdana"/>
              </a:rPr>
              <a:t>aids2026.org</a:t>
            </a:r>
            <a:endParaRPr sz="1400" b="0" i="0" u="none" strike="noStrike" cap="none">
              <a:solidFill>
                <a:srgbClr val="000000"/>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Image with Caption 2">
  <p:cSld name="Image with Caption 2">
    <p:spTree>
      <p:nvGrpSpPr>
        <p:cNvPr id="1" name="Shape 120"/>
        <p:cNvGrpSpPr/>
        <p:nvPr/>
      </p:nvGrpSpPr>
      <p:grpSpPr>
        <a:xfrm>
          <a:off x="0" y="0"/>
          <a:ext cx="0" cy="0"/>
          <a:chOff x="0" y="0"/>
          <a:chExt cx="0" cy="0"/>
        </a:xfrm>
      </p:grpSpPr>
      <p:pic>
        <p:nvPicPr>
          <p:cNvPr id="121" name="Google Shape;121;p27"/>
          <p:cNvPicPr preferRelativeResize="0"/>
          <p:nvPr/>
        </p:nvPicPr>
        <p:blipFill rotWithShape="1">
          <a:blip r:embed="rId2">
            <a:alphaModFix/>
          </a:blip>
          <a:srcRect/>
          <a:stretch/>
        </p:blipFill>
        <p:spPr>
          <a:xfrm>
            <a:off x="8075613" y="0"/>
            <a:ext cx="4114800" cy="6858000"/>
          </a:xfrm>
          <a:prstGeom prst="rect">
            <a:avLst/>
          </a:prstGeom>
          <a:noFill/>
          <a:ln>
            <a:noFill/>
          </a:ln>
        </p:spPr>
      </p:pic>
      <p:sp>
        <p:nvSpPr>
          <p:cNvPr id="122" name="Google Shape;122;p27"/>
          <p:cNvSpPr txBox="1">
            <a:spLocks noGrp="1"/>
          </p:cNvSpPr>
          <p:nvPr>
            <p:ph type="body" idx="1"/>
          </p:nvPr>
        </p:nvSpPr>
        <p:spPr>
          <a:xfrm>
            <a:off x="442915" y="3256767"/>
            <a:ext cx="5437188" cy="2944008"/>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dk1"/>
              </a:buClr>
              <a:buSzPts val="1400"/>
              <a:buNone/>
              <a:defRPr sz="14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3" name="Google Shape;123;p27"/>
          <p:cNvSpPr txBox="1">
            <a:spLocks noGrp="1"/>
          </p:cNvSpPr>
          <p:nvPr>
            <p:ph type="title"/>
          </p:nvPr>
        </p:nvSpPr>
        <p:spPr>
          <a:xfrm>
            <a:off x="442913" y="1881188"/>
            <a:ext cx="5437187" cy="1212747"/>
          </a:xfrm>
          <a:prstGeom prst="rect">
            <a:avLst/>
          </a:prstGeom>
          <a:noFill/>
          <a:ln>
            <a:noFill/>
          </a:ln>
        </p:spPr>
        <p:txBody>
          <a:bodyPr spcFirstLastPara="1" wrap="square" lIns="0" tIns="0" rIns="0" bIns="0" anchor="b" anchorCtr="0">
            <a:normAutofit/>
          </a:bodyPr>
          <a:lstStyle>
            <a:lvl1pPr lvl="0" algn="l">
              <a:lnSpc>
                <a:spcPct val="9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4" name="Google Shape;124;p27"/>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Verdana"/>
              <a:ea typeface="Verdana"/>
              <a:cs typeface="Verdana"/>
              <a:sym typeface="Verdana"/>
            </a:endParaRPr>
          </a:p>
        </p:txBody>
      </p:sp>
      <p:sp>
        <p:nvSpPr>
          <p:cNvPr id="125" name="Google Shape;125;p27"/>
          <p:cNvSpPr>
            <a:spLocks noGrp="1"/>
          </p:cNvSpPr>
          <p:nvPr>
            <p:ph type="pic" idx="2"/>
          </p:nvPr>
        </p:nvSpPr>
        <p:spPr>
          <a:xfrm>
            <a:off x="6474702" y="979714"/>
            <a:ext cx="4734000" cy="4898572"/>
          </a:xfrm>
          <a:prstGeom prst="rect">
            <a:avLst/>
          </a:prstGeom>
          <a:solidFill>
            <a:schemeClr val="accent2"/>
          </a:solidFill>
          <a:ln>
            <a:noFill/>
          </a:ln>
        </p:spPr>
      </p:sp>
      <p:sp>
        <p:nvSpPr>
          <p:cNvPr id="126" name="Google Shape;126;p27"/>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Verdana"/>
              <a:ea typeface="Verdana"/>
              <a:cs typeface="Verdana"/>
              <a:sym typeface="Verdana"/>
            </a:endParaRPr>
          </a:p>
        </p:txBody>
      </p:sp>
      <p:sp>
        <p:nvSpPr>
          <p:cNvPr id="127" name="Google Shape;127;p27"/>
          <p:cNvSpPr txBox="1"/>
          <p:nvPr/>
        </p:nvSpPr>
        <p:spPr>
          <a:xfrm>
            <a:off x="442913" y="6416675"/>
            <a:ext cx="3673475"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a:solidFill>
                  <a:schemeClr val="dk1"/>
                </a:solidFill>
                <a:latin typeface="Verdana"/>
                <a:ea typeface="Verdana"/>
                <a:cs typeface="Verdana"/>
                <a:sym typeface="Verdana"/>
              </a:rPr>
              <a:t>26–31 July  •  Rio de Janeiro, Brazil</a:t>
            </a:r>
            <a:endParaRPr sz="1400" b="0" i="0" u="none" strike="noStrike" cap="none">
              <a:solidFill>
                <a:srgbClr val="000000"/>
              </a:solidFill>
              <a:latin typeface="Arial"/>
              <a:ea typeface="Arial"/>
              <a:cs typeface="Arial"/>
              <a:sym typeface="Arial"/>
            </a:endParaRPr>
          </a:p>
        </p:txBody>
      </p:sp>
      <p:sp>
        <p:nvSpPr>
          <p:cNvPr id="128" name="Google Shape;128;p27"/>
          <p:cNvSpPr txBox="1"/>
          <p:nvPr/>
        </p:nvSpPr>
        <p:spPr>
          <a:xfrm>
            <a:off x="4116389" y="6416675"/>
            <a:ext cx="1763711"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a:solidFill>
                  <a:schemeClr val="dk1"/>
                </a:solidFill>
                <a:latin typeface="Verdana"/>
                <a:ea typeface="Verdana"/>
                <a:cs typeface="Verdana"/>
                <a:sym typeface="Verdana"/>
              </a:rPr>
              <a:t>aids2026.org</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Image and Content - Pattern 1">
  <p:cSld name="Image and Content - Pattern 1">
    <p:spTree>
      <p:nvGrpSpPr>
        <p:cNvPr id="1" name="Shape 129"/>
        <p:cNvGrpSpPr/>
        <p:nvPr/>
      </p:nvGrpSpPr>
      <p:grpSpPr>
        <a:xfrm>
          <a:off x="0" y="0"/>
          <a:ext cx="0" cy="0"/>
          <a:chOff x="0" y="0"/>
          <a:chExt cx="0" cy="0"/>
        </a:xfrm>
      </p:grpSpPr>
      <p:pic>
        <p:nvPicPr>
          <p:cNvPr id="130" name="Google Shape;130;p28"/>
          <p:cNvPicPr preferRelativeResize="0"/>
          <p:nvPr/>
        </p:nvPicPr>
        <p:blipFill rotWithShape="1">
          <a:blip r:embed="rId2">
            <a:alphaModFix/>
          </a:blip>
          <a:srcRect/>
          <a:stretch/>
        </p:blipFill>
        <p:spPr>
          <a:xfrm>
            <a:off x="0" y="2994408"/>
            <a:ext cx="3738959" cy="3863591"/>
          </a:xfrm>
          <a:prstGeom prst="rect">
            <a:avLst/>
          </a:prstGeom>
          <a:noFill/>
          <a:ln>
            <a:noFill/>
          </a:ln>
        </p:spPr>
      </p:pic>
      <p:sp>
        <p:nvSpPr>
          <p:cNvPr id="131" name="Google Shape;131;p28"/>
          <p:cNvSpPr txBox="1">
            <a:spLocks noGrp="1"/>
          </p:cNvSpPr>
          <p:nvPr>
            <p:ph type="body" idx="1"/>
          </p:nvPr>
        </p:nvSpPr>
        <p:spPr>
          <a:xfrm>
            <a:off x="6311903" y="2097091"/>
            <a:ext cx="5437188" cy="4103687"/>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dk1"/>
              </a:buClr>
              <a:buSzPts val="1400"/>
              <a:buNone/>
              <a:defRPr sz="14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2" name="Google Shape;132;p28"/>
          <p:cNvSpPr txBox="1">
            <a:spLocks noGrp="1"/>
          </p:cNvSpPr>
          <p:nvPr>
            <p:ph type="title"/>
          </p:nvPr>
        </p:nvSpPr>
        <p:spPr>
          <a:xfrm>
            <a:off x="4116391" y="441325"/>
            <a:ext cx="7632700" cy="1223964"/>
          </a:xfrm>
          <a:prstGeom prst="rect">
            <a:avLst/>
          </a:prstGeom>
          <a:noFill/>
          <a:ln>
            <a:noFill/>
          </a:ln>
        </p:spPr>
        <p:txBody>
          <a:bodyPr spcFirstLastPara="1" wrap="square" lIns="0" tIns="0" rIns="0" bIns="0" anchor="b" anchorCtr="0">
            <a:normAutofit/>
          </a:bodyPr>
          <a:lstStyle>
            <a:lvl1pPr lvl="0" algn="l">
              <a:lnSpc>
                <a:spcPct val="9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3" name="Google Shape;133;p28"/>
          <p:cNvSpPr>
            <a:spLocks noGrp="1"/>
          </p:cNvSpPr>
          <p:nvPr>
            <p:ph type="pic" idx="2"/>
          </p:nvPr>
        </p:nvSpPr>
        <p:spPr>
          <a:xfrm>
            <a:off x="1188000" y="2098800"/>
            <a:ext cx="4690800" cy="3571200"/>
          </a:xfrm>
          <a:prstGeom prst="rect">
            <a:avLst/>
          </a:prstGeom>
          <a:solidFill>
            <a:schemeClr val="dk2"/>
          </a:solidFill>
          <a:ln>
            <a:noFill/>
          </a:ln>
        </p:spPr>
      </p:sp>
      <p:sp>
        <p:nvSpPr>
          <p:cNvPr id="134" name="Google Shape;134;p28"/>
          <p:cNvSpPr txBox="1"/>
          <p:nvPr/>
        </p:nvSpPr>
        <p:spPr>
          <a:xfrm>
            <a:off x="4116388" y="6416675"/>
            <a:ext cx="3673475"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a:solidFill>
                  <a:schemeClr val="dk1"/>
                </a:solidFill>
                <a:latin typeface="Verdana"/>
                <a:ea typeface="Verdana"/>
                <a:cs typeface="Verdana"/>
                <a:sym typeface="Verdana"/>
              </a:rPr>
              <a:t>26–31 July  •  Rio de Janeiro, Brazil</a:t>
            </a:r>
            <a:endParaRPr sz="1400" b="0" i="0" u="none" strike="noStrike" cap="none">
              <a:solidFill>
                <a:srgbClr val="000000"/>
              </a:solidFill>
              <a:latin typeface="Arial"/>
              <a:ea typeface="Arial"/>
              <a:cs typeface="Arial"/>
              <a:sym typeface="Arial"/>
            </a:endParaRPr>
          </a:p>
        </p:txBody>
      </p:sp>
      <p:sp>
        <p:nvSpPr>
          <p:cNvPr id="135" name="Google Shape;135;p28"/>
          <p:cNvSpPr txBox="1"/>
          <p:nvPr/>
        </p:nvSpPr>
        <p:spPr>
          <a:xfrm>
            <a:off x="7789864" y="6416675"/>
            <a:ext cx="1763711"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a:solidFill>
                  <a:schemeClr val="dk1"/>
                </a:solidFill>
                <a:latin typeface="Verdana"/>
                <a:ea typeface="Verdana"/>
                <a:cs typeface="Verdana"/>
                <a:sym typeface="Verdana"/>
              </a:rPr>
              <a:t>aids2026.org</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Image and Content">
  <p:cSld name="Image and Content">
    <p:spTree>
      <p:nvGrpSpPr>
        <p:cNvPr id="1" name="Shape 136"/>
        <p:cNvGrpSpPr/>
        <p:nvPr/>
      </p:nvGrpSpPr>
      <p:grpSpPr>
        <a:xfrm>
          <a:off x="0" y="0"/>
          <a:ext cx="0" cy="0"/>
          <a:chOff x="0" y="0"/>
          <a:chExt cx="0" cy="0"/>
        </a:xfrm>
      </p:grpSpPr>
      <p:sp>
        <p:nvSpPr>
          <p:cNvPr id="137" name="Google Shape;137;p29"/>
          <p:cNvSpPr txBox="1">
            <a:spLocks noGrp="1"/>
          </p:cNvSpPr>
          <p:nvPr>
            <p:ph type="body" idx="1"/>
          </p:nvPr>
        </p:nvSpPr>
        <p:spPr>
          <a:xfrm>
            <a:off x="442913" y="2097089"/>
            <a:ext cx="5437187" cy="4103686"/>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dk1"/>
              </a:buClr>
              <a:buSzPts val="1400"/>
              <a:buNone/>
              <a:defRPr sz="14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8" name="Google Shape;138;p29"/>
          <p:cNvSpPr txBox="1">
            <a:spLocks noGrp="1"/>
          </p:cNvSpPr>
          <p:nvPr>
            <p:ph type="title"/>
          </p:nvPr>
        </p:nvSpPr>
        <p:spPr>
          <a:xfrm>
            <a:off x="4116391" y="441325"/>
            <a:ext cx="7632700" cy="1223964"/>
          </a:xfrm>
          <a:prstGeom prst="rect">
            <a:avLst/>
          </a:prstGeom>
          <a:noFill/>
          <a:ln>
            <a:noFill/>
          </a:ln>
        </p:spPr>
        <p:txBody>
          <a:bodyPr spcFirstLastPara="1" wrap="square" lIns="0" tIns="0" rIns="0" bIns="0" anchor="b" anchorCtr="0">
            <a:normAutofit/>
          </a:bodyPr>
          <a:lstStyle>
            <a:lvl1pPr lvl="0" algn="l">
              <a:lnSpc>
                <a:spcPct val="9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9" name="Google Shape;139;p29"/>
          <p:cNvSpPr>
            <a:spLocks noGrp="1"/>
          </p:cNvSpPr>
          <p:nvPr>
            <p:ph type="pic" idx="2"/>
          </p:nvPr>
        </p:nvSpPr>
        <p:spPr>
          <a:xfrm>
            <a:off x="6311903" y="2097091"/>
            <a:ext cx="5437188" cy="4103687"/>
          </a:xfrm>
          <a:prstGeom prst="rect">
            <a:avLst/>
          </a:prstGeom>
          <a:solidFill>
            <a:schemeClr val="accent2"/>
          </a:solidFill>
          <a:ln>
            <a:noFill/>
          </a:ln>
        </p:spPr>
      </p:sp>
      <p:sp>
        <p:nvSpPr>
          <p:cNvPr id="140" name="Google Shape;140;p29"/>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Verdana"/>
              <a:ea typeface="Verdana"/>
              <a:cs typeface="Verdana"/>
              <a:sym typeface="Verdana"/>
            </a:endParaRPr>
          </a:p>
        </p:txBody>
      </p:sp>
      <p:sp>
        <p:nvSpPr>
          <p:cNvPr id="141" name="Google Shape;141;p29"/>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Verdana"/>
              <a:ea typeface="Verdana"/>
              <a:cs typeface="Verdana"/>
              <a:sym typeface="Verdana"/>
            </a:endParaRPr>
          </a:p>
        </p:txBody>
      </p:sp>
      <p:sp>
        <p:nvSpPr>
          <p:cNvPr id="142" name="Google Shape;142;p29"/>
          <p:cNvSpPr txBox="1"/>
          <p:nvPr/>
        </p:nvSpPr>
        <p:spPr>
          <a:xfrm>
            <a:off x="442913" y="6416675"/>
            <a:ext cx="3673475"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a:solidFill>
                  <a:schemeClr val="dk1"/>
                </a:solidFill>
                <a:latin typeface="Verdana"/>
                <a:ea typeface="Verdana"/>
                <a:cs typeface="Verdana"/>
                <a:sym typeface="Verdana"/>
              </a:rPr>
              <a:t>26–31 July  •  Rio de Janeiro, Brazil</a:t>
            </a:r>
            <a:endParaRPr sz="1400" b="0" i="0" u="none" strike="noStrike" cap="none">
              <a:solidFill>
                <a:srgbClr val="000000"/>
              </a:solidFill>
              <a:latin typeface="Arial"/>
              <a:ea typeface="Arial"/>
              <a:cs typeface="Arial"/>
              <a:sym typeface="Arial"/>
            </a:endParaRPr>
          </a:p>
        </p:txBody>
      </p:sp>
      <p:sp>
        <p:nvSpPr>
          <p:cNvPr id="143" name="Google Shape;143;p29"/>
          <p:cNvSpPr txBox="1"/>
          <p:nvPr/>
        </p:nvSpPr>
        <p:spPr>
          <a:xfrm>
            <a:off x="4116389" y="6416675"/>
            <a:ext cx="1763711"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a:solidFill>
                  <a:schemeClr val="dk1"/>
                </a:solidFill>
                <a:latin typeface="Verdana"/>
                <a:ea typeface="Verdana"/>
                <a:cs typeface="Verdana"/>
                <a:sym typeface="Verdana"/>
              </a:rPr>
              <a:t>aids2026.org</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Full slide quote">
  <p:cSld name="Full slide quote">
    <p:spTree>
      <p:nvGrpSpPr>
        <p:cNvPr id="1" name="Shape 144"/>
        <p:cNvGrpSpPr/>
        <p:nvPr/>
      </p:nvGrpSpPr>
      <p:grpSpPr>
        <a:xfrm>
          <a:off x="0" y="0"/>
          <a:ext cx="0" cy="0"/>
          <a:chOff x="0" y="0"/>
          <a:chExt cx="0" cy="0"/>
        </a:xfrm>
      </p:grpSpPr>
      <p:sp>
        <p:nvSpPr>
          <p:cNvPr id="145" name="Google Shape;145;p30"/>
          <p:cNvSpPr txBox="1">
            <a:spLocks noGrp="1"/>
          </p:cNvSpPr>
          <p:nvPr>
            <p:ph type="title"/>
          </p:nvPr>
        </p:nvSpPr>
        <p:spPr>
          <a:xfrm>
            <a:off x="4116391" y="441325"/>
            <a:ext cx="7632700" cy="4609306"/>
          </a:xfrm>
          <a:prstGeom prst="rect">
            <a:avLst/>
          </a:prstGeom>
          <a:noFill/>
          <a:ln>
            <a:noFill/>
          </a:ln>
        </p:spPr>
        <p:txBody>
          <a:bodyPr spcFirstLastPara="1" wrap="square" lIns="0" tIns="0" rIns="0" bIns="0" anchor="b" anchorCtr="0">
            <a:normAutofit/>
          </a:bodyPr>
          <a:lstStyle>
            <a:lvl1pPr lvl="0" algn="l">
              <a:lnSpc>
                <a:spcPct val="90000"/>
              </a:lnSpc>
              <a:spcBef>
                <a:spcPts val="0"/>
              </a:spcBef>
              <a:spcAft>
                <a:spcPts val="0"/>
              </a:spcAft>
              <a:buClr>
                <a:schemeClr val="dk2"/>
              </a:buClr>
              <a:buSzPts val="4800"/>
              <a:buFont typeface="Verdana"/>
              <a:buNone/>
              <a:defRPr sz="4800" b="0" i="0">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6" name="Google Shape;146;p30"/>
          <p:cNvSpPr txBox="1">
            <a:spLocks noGrp="1"/>
          </p:cNvSpPr>
          <p:nvPr>
            <p:ph type="body" idx="1"/>
          </p:nvPr>
        </p:nvSpPr>
        <p:spPr>
          <a:xfrm>
            <a:off x="4116388" y="5364956"/>
            <a:ext cx="7632700" cy="835818"/>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accent1"/>
              </a:buClr>
              <a:buSzPts val="2000"/>
              <a:buNone/>
              <a:defRPr sz="2000" b="0" i="0">
                <a:solidFill>
                  <a:schemeClr val="accent1"/>
                </a:solidFill>
                <a:latin typeface="Verdana"/>
                <a:ea typeface="Verdana"/>
                <a:cs typeface="Verdana"/>
                <a:sym typeface="Verdana"/>
              </a:defRPr>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7" name="Google Shape;147;p30"/>
          <p:cNvSpPr txBox="1"/>
          <p:nvPr/>
        </p:nvSpPr>
        <p:spPr>
          <a:xfrm>
            <a:off x="4116388" y="6416675"/>
            <a:ext cx="3673475"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a:solidFill>
                  <a:schemeClr val="dk1"/>
                </a:solidFill>
                <a:latin typeface="Verdana"/>
                <a:ea typeface="Verdana"/>
                <a:cs typeface="Verdana"/>
                <a:sym typeface="Verdana"/>
              </a:rPr>
              <a:t>26–31 July  •  Rio de Janeiro, Brazil</a:t>
            </a:r>
            <a:endParaRPr sz="1400" b="0" i="0" u="none" strike="noStrike" cap="none">
              <a:solidFill>
                <a:srgbClr val="000000"/>
              </a:solidFill>
              <a:latin typeface="Arial"/>
              <a:ea typeface="Arial"/>
              <a:cs typeface="Arial"/>
              <a:sym typeface="Arial"/>
            </a:endParaRPr>
          </a:p>
        </p:txBody>
      </p:sp>
      <p:sp>
        <p:nvSpPr>
          <p:cNvPr id="148" name="Google Shape;148;p30"/>
          <p:cNvSpPr txBox="1"/>
          <p:nvPr/>
        </p:nvSpPr>
        <p:spPr>
          <a:xfrm>
            <a:off x="7789864" y="6416675"/>
            <a:ext cx="1763711" cy="21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a:solidFill>
                  <a:schemeClr val="dk1"/>
                </a:solidFill>
                <a:latin typeface="Verdana"/>
                <a:ea typeface="Verdana"/>
                <a:cs typeface="Verdana"/>
                <a:sym typeface="Verdana"/>
              </a:rPr>
              <a:t>aids2026.org</a:t>
            </a:r>
            <a:endParaRPr sz="1400" b="0" i="0" u="none" strike="noStrike" cap="none">
              <a:solidFill>
                <a:srgbClr val="000000"/>
              </a:solidFill>
              <a:latin typeface="Arial"/>
              <a:ea typeface="Arial"/>
              <a:cs typeface="Arial"/>
              <a:sym typeface="Arial"/>
            </a:endParaRPr>
          </a:p>
        </p:txBody>
      </p:sp>
      <p:pic>
        <p:nvPicPr>
          <p:cNvPr id="149" name="Google Shape;149;p30"/>
          <p:cNvPicPr preferRelativeResize="0"/>
          <p:nvPr/>
        </p:nvPicPr>
        <p:blipFill rotWithShape="1">
          <a:blip r:embed="rId2">
            <a:alphaModFix/>
          </a:blip>
          <a:srcRect/>
          <a:stretch/>
        </p:blipFill>
        <p:spPr>
          <a:xfrm>
            <a:off x="0" y="2097088"/>
            <a:ext cx="3808730" cy="4760912"/>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0"/>
          <p:cNvSpPr txBox="1">
            <a:spLocks noGrp="1"/>
          </p:cNvSpPr>
          <p:nvPr>
            <p:ph type="title"/>
          </p:nvPr>
        </p:nvSpPr>
        <p:spPr>
          <a:xfrm>
            <a:off x="4116390" y="441326"/>
            <a:ext cx="7632692" cy="1223964"/>
          </a:xfrm>
          <a:prstGeom prst="rect">
            <a:avLst/>
          </a:prstGeom>
          <a:noFill/>
          <a:ln>
            <a:noFill/>
          </a:ln>
        </p:spPr>
        <p:txBody>
          <a:bodyPr spcFirstLastPara="1" wrap="square" lIns="0" tIns="0" rIns="0" bIns="0" anchor="b" anchorCtr="0">
            <a:normAutofit/>
          </a:bodyPr>
          <a:lstStyle>
            <a:lvl1pPr marR="0" lvl="0" algn="l" rtl="0">
              <a:lnSpc>
                <a:spcPct val="90000"/>
              </a:lnSpc>
              <a:spcBef>
                <a:spcPts val="0"/>
              </a:spcBef>
              <a:spcAft>
                <a:spcPts val="0"/>
              </a:spcAft>
              <a:buClr>
                <a:schemeClr val="dk2"/>
              </a:buClr>
              <a:buSzPts val="4400"/>
              <a:buFont typeface="Verdana"/>
              <a:buNone/>
              <a:defRPr sz="4400" b="1" i="0" u="none" strike="noStrike" cap="none">
                <a:solidFill>
                  <a:schemeClr val="dk2"/>
                </a:solidFill>
                <a:latin typeface="Verdana"/>
                <a:ea typeface="Verdana"/>
                <a:cs typeface="Verdana"/>
                <a:sym typeface="Verdan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0"/>
          <p:cNvSpPr txBox="1">
            <a:spLocks noGrp="1"/>
          </p:cNvSpPr>
          <p:nvPr>
            <p:ph type="body" idx="1"/>
          </p:nvPr>
        </p:nvSpPr>
        <p:spPr>
          <a:xfrm>
            <a:off x="442907" y="2097090"/>
            <a:ext cx="11306175" cy="4079872"/>
          </a:xfrm>
          <a:prstGeom prst="rect">
            <a:avLst/>
          </a:prstGeom>
          <a:noFill/>
          <a:ln>
            <a:noFill/>
          </a:ln>
        </p:spPr>
        <p:txBody>
          <a:bodyPr spcFirstLastPara="1" wrap="square" lIns="0" tIns="0" rIns="0" bIns="0" anchor="t" anchorCtr="0">
            <a:normAutofit/>
          </a:bodyPr>
          <a:lstStyle>
            <a:lvl1pPr marL="457200" marR="0" lvl="0" indent="-317500" algn="l" rtl="0">
              <a:lnSpc>
                <a:spcPct val="110000"/>
              </a:lnSpc>
              <a:spcBef>
                <a:spcPts val="1000"/>
              </a:spcBef>
              <a:spcAft>
                <a:spcPts val="0"/>
              </a:spcAft>
              <a:buClr>
                <a:schemeClr val="dk1"/>
              </a:buClr>
              <a:buSzPts val="1400"/>
              <a:buFont typeface="Arial"/>
              <a:buChar char="•"/>
              <a:defRPr sz="1400" b="0" i="0" u="none" strike="noStrike" cap="none">
                <a:solidFill>
                  <a:schemeClr val="dk1"/>
                </a:solidFill>
                <a:latin typeface="Verdana"/>
                <a:ea typeface="Verdana"/>
                <a:cs typeface="Verdana"/>
                <a:sym typeface="Verdana"/>
              </a:defRPr>
            </a:lvl1pPr>
            <a:lvl2pPr marL="914400" marR="0" lvl="1" indent="-317500" algn="l" rtl="0">
              <a:lnSpc>
                <a:spcPct val="110000"/>
              </a:lnSpc>
              <a:spcBef>
                <a:spcPts val="500"/>
              </a:spcBef>
              <a:spcAft>
                <a:spcPts val="0"/>
              </a:spcAft>
              <a:buClr>
                <a:schemeClr val="dk1"/>
              </a:buClr>
              <a:buSzPts val="1400"/>
              <a:buFont typeface="Arial"/>
              <a:buChar char="•"/>
              <a:defRPr sz="1400" b="0" i="0" u="none" strike="noStrike" cap="none">
                <a:solidFill>
                  <a:schemeClr val="dk1"/>
                </a:solidFill>
                <a:latin typeface="Verdana"/>
                <a:ea typeface="Verdana"/>
                <a:cs typeface="Verdana"/>
                <a:sym typeface="Verdana"/>
              </a:defRPr>
            </a:lvl2pPr>
            <a:lvl3pPr marL="1371600" marR="0" lvl="2" indent="-317500" algn="l" rtl="0">
              <a:lnSpc>
                <a:spcPct val="110000"/>
              </a:lnSpc>
              <a:spcBef>
                <a:spcPts val="500"/>
              </a:spcBef>
              <a:spcAft>
                <a:spcPts val="0"/>
              </a:spcAft>
              <a:buClr>
                <a:schemeClr val="dk1"/>
              </a:buClr>
              <a:buSzPts val="1400"/>
              <a:buFont typeface="Arial"/>
              <a:buChar char="•"/>
              <a:defRPr sz="1400" b="0" i="0" u="none" strike="noStrike" cap="none">
                <a:solidFill>
                  <a:schemeClr val="dk1"/>
                </a:solidFill>
                <a:latin typeface="Verdana"/>
                <a:ea typeface="Verdana"/>
                <a:cs typeface="Verdana"/>
                <a:sym typeface="Verdana"/>
              </a:defRPr>
            </a:lvl3pPr>
            <a:lvl4pPr marL="1828800" marR="0" lvl="3" indent="-317500" algn="l" rtl="0">
              <a:lnSpc>
                <a:spcPct val="110000"/>
              </a:lnSpc>
              <a:spcBef>
                <a:spcPts val="500"/>
              </a:spcBef>
              <a:spcAft>
                <a:spcPts val="0"/>
              </a:spcAft>
              <a:buClr>
                <a:schemeClr val="dk1"/>
              </a:buClr>
              <a:buSzPts val="1400"/>
              <a:buFont typeface="Arial"/>
              <a:buChar char="•"/>
              <a:defRPr sz="1400" b="0" i="0" u="none" strike="noStrike" cap="none">
                <a:solidFill>
                  <a:schemeClr val="dk1"/>
                </a:solidFill>
                <a:latin typeface="Verdana"/>
                <a:ea typeface="Verdana"/>
                <a:cs typeface="Verdana"/>
                <a:sym typeface="Verdana"/>
              </a:defRPr>
            </a:lvl4pPr>
            <a:lvl5pPr marL="2286000" marR="0" lvl="4" indent="-317500" algn="l" rtl="0">
              <a:lnSpc>
                <a:spcPct val="110000"/>
              </a:lnSpc>
              <a:spcBef>
                <a:spcPts val="500"/>
              </a:spcBef>
              <a:spcAft>
                <a:spcPts val="0"/>
              </a:spcAft>
              <a:buClr>
                <a:schemeClr val="dk1"/>
              </a:buClr>
              <a:buSzPts val="1400"/>
              <a:buFont typeface="Arial"/>
              <a:buChar char="•"/>
              <a:defRPr sz="1400" b="0" i="0" u="none" strike="noStrike" cap="none">
                <a:solidFill>
                  <a:schemeClr val="dk1"/>
                </a:solidFill>
                <a:latin typeface="Verdana"/>
                <a:ea typeface="Verdana"/>
                <a:cs typeface="Verdana"/>
                <a:sym typeface="Verdan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9pPr>
          </a:lstStyle>
          <a:p>
            <a:endParaRPr/>
          </a:p>
        </p:txBody>
      </p:sp>
      <p:pic>
        <p:nvPicPr>
          <p:cNvPr id="12" name="Google Shape;12;p10"/>
          <p:cNvPicPr preferRelativeResize="0"/>
          <p:nvPr/>
        </p:nvPicPr>
        <p:blipFill rotWithShape="1">
          <a:blip r:embed="rId21">
            <a:alphaModFix/>
          </a:blip>
          <a:srcRect/>
          <a:stretch/>
        </p:blipFill>
        <p:spPr>
          <a:xfrm>
            <a:off x="236214" y="248555"/>
            <a:ext cx="2328312" cy="1499182"/>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79">
          <p15:clr>
            <a:srgbClr val="F26B43"/>
          </p15:clr>
        </p15:guide>
        <p15:guide id="2" pos="2593">
          <p15:clr>
            <a:srgbClr val="F26B43"/>
          </p15:clr>
        </p15:guide>
        <p15:guide id="3" pos="2865">
          <p15:clr>
            <a:srgbClr val="F26B43"/>
          </p15:clr>
        </p15:guide>
        <p15:guide id="4" pos="3704">
          <p15:clr>
            <a:srgbClr val="F26B43"/>
          </p15:clr>
        </p15:guide>
        <p15:guide id="5" pos="3976">
          <p15:clr>
            <a:srgbClr val="F26B43"/>
          </p15:clr>
        </p15:guide>
        <p15:guide id="6" pos="4815">
          <p15:clr>
            <a:srgbClr val="F26B43"/>
          </p15:clr>
        </p15:guide>
        <p15:guide id="7" pos="5087">
          <p15:clr>
            <a:srgbClr val="F26B43"/>
          </p15:clr>
        </p15:guide>
        <p15:guide id="8" pos="7401">
          <p15:clr>
            <a:srgbClr val="F26B43"/>
          </p15:clr>
        </p15:guide>
        <p15:guide id="9" orient="horz" pos="278">
          <p15:clr>
            <a:srgbClr val="F26B43"/>
          </p15:clr>
        </p15:guide>
        <p15:guide id="10" orient="horz" pos="1049">
          <p15:clr>
            <a:srgbClr val="F26B43"/>
          </p15:clr>
        </p15:guide>
        <p15:guide id="11" orient="horz" pos="1321">
          <p15:clr>
            <a:srgbClr val="F26B43"/>
          </p15:clr>
        </p15:guide>
        <p15:guide id="12" orient="horz" pos="3906">
          <p15:clr>
            <a:srgbClr val="F26B43"/>
          </p15:clr>
        </p15:guide>
        <p15:guide id="13" orient="horz" pos="4178">
          <p15:clr>
            <a:srgbClr val="F26B43"/>
          </p15:clr>
        </p15:guide>
        <p15:guide id="14" orient="horz" pos="4042">
          <p15:clr>
            <a:srgbClr val="F26B43"/>
          </p15:clr>
        </p15:guide>
        <p15:guide id="15" orient="horz" pos="1185">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mailto:Princess@slcy.org" TargetMode="External"/><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1"/>
          <p:cNvSpPr txBox="1">
            <a:spLocks noGrp="1"/>
          </p:cNvSpPr>
          <p:nvPr>
            <p:ph type="title"/>
          </p:nvPr>
        </p:nvSpPr>
        <p:spPr>
          <a:xfrm>
            <a:off x="4116388" y="2211780"/>
            <a:ext cx="7521427" cy="4178778"/>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dk2"/>
              </a:buClr>
              <a:buSzPts val="4200"/>
              <a:buFont typeface="Verdana"/>
              <a:buNone/>
            </a:pPr>
            <a:r>
              <a:rPr lang="en-GB" sz="4200"/>
              <a:t>Protecting and advancing HIV prevention access for young, Black, queer communities</a:t>
            </a:r>
            <a:endParaRPr/>
          </a:p>
        </p:txBody>
      </p:sp>
      <p:sp>
        <p:nvSpPr>
          <p:cNvPr id="155" name="Google Shape;155;p1"/>
          <p:cNvSpPr txBox="1"/>
          <p:nvPr/>
        </p:nvSpPr>
        <p:spPr>
          <a:xfrm>
            <a:off x="4116391" y="1336854"/>
            <a:ext cx="7357344" cy="433798"/>
          </a:xfrm>
          <a:prstGeom prst="rect">
            <a:avLst/>
          </a:prstGeom>
          <a:noFill/>
          <a:ln>
            <a:noFill/>
          </a:ln>
        </p:spPr>
        <p:txBody>
          <a:bodyPr spcFirstLastPara="1" wrap="square" lIns="0" tIns="0" rIns="0" bIns="0" anchor="t" anchorCtr="0">
            <a:noAutofit/>
          </a:bodyPr>
          <a:lstStyle/>
          <a:p>
            <a:pPr marL="0" marR="0" lvl="0" indent="0" algn="l" rtl="0">
              <a:lnSpc>
                <a:spcPct val="110000"/>
              </a:lnSpc>
              <a:spcBef>
                <a:spcPts val="0"/>
              </a:spcBef>
              <a:spcAft>
                <a:spcPts val="0"/>
              </a:spcAft>
              <a:buClr>
                <a:schemeClr val="dk1"/>
              </a:buClr>
              <a:buSzPts val="2400"/>
              <a:buFont typeface="Arial"/>
              <a:buNone/>
            </a:pPr>
            <a:r>
              <a:rPr lang="en-GB" sz="2400" b="1" i="0" u="none" strike="noStrike" cap="none">
                <a:solidFill>
                  <a:schemeClr val="dk1"/>
                </a:solidFill>
                <a:latin typeface="Verdana"/>
                <a:ea typeface="Verdana"/>
                <a:cs typeface="Verdana"/>
                <a:sym typeface="Verdana"/>
              </a:rPr>
              <a:t>Barriers and facilitators of person-centred care for key and vulnerable populations</a:t>
            </a:r>
            <a:endParaRPr sz="1400" b="0" i="0" u="none" strike="noStrike" cap="none">
              <a:solidFill>
                <a:srgbClr val="000000"/>
              </a:solidFill>
              <a:latin typeface="Arial"/>
              <a:ea typeface="Arial"/>
              <a:cs typeface="Arial"/>
              <a:sym typeface="Arial"/>
            </a:endParaRPr>
          </a:p>
        </p:txBody>
      </p:sp>
      <p:sp>
        <p:nvSpPr>
          <p:cNvPr id="156" name="Google Shape;156;p1"/>
          <p:cNvSpPr txBox="1"/>
          <p:nvPr/>
        </p:nvSpPr>
        <p:spPr>
          <a:xfrm>
            <a:off x="4116388" y="696043"/>
            <a:ext cx="7357344" cy="385199"/>
          </a:xfrm>
          <a:prstGeom prst="rect">
            <a:avLst/>
          </a:prstGeom>
          <a:noFill/>
          <a:ln>
            <a:noFill/>
          </a:ln>
        </p:spPr>
        <p:txBody>
          <a:bodyPr spcFirstLastPara="1" wrap="square" lIns="0" tIns="0" rIns="0" bIns="0" anchor="t" anchorCtr="0">
            <a:noAutofit/>
          </a:bodyPr>
          <a:lstStyle/>
          <a:p>
            <a:pPr marL="0" marR="0" lvl="0" indent="0" algn="l" rtl="0">
              <a:lnSpc>
                <a:spcPct val="110000"/>
              </a:lnSpc>
              <a:spcBef>
                <a:spcPts val="0"/>
              </a:spcBef>
              <a:spcAft>
                <a:spcPts val="0"/>
              </a:spcAft>
              <a:buClr>
                <a:schemeClr val="dk1"/>
              </a:buClr>
              <a:buSzPts val="1600"/>
              <a:buFont typeface="Arial"/>
              <a:buNone/>
            </a:pPr>
            <a:r>
              <a:rPr lang="en-GB" sz="1600" b="0" i="0" u="none" strike="noStrike" cap="none">
                <a:solidFill>
                  <a:schemeClr val="dk1"/>
                </a:solidFill>
                <a:latin typeface="Verdana"/>
                <a:ea typeface="Verdana"/>
                <a:cs typeface="Verdana"/>
                <a:sym typeface="Verdana"/>
              </a:rPr>
              <a:t>Princess Jauan Durbin</a:t>
            </a:r>
            <a:r>
              <a:rPr lang="en-GB" sz="1600">
                <a:solidFill>
                  <a:schemeClr val="dk1"/>
                </a:solidFill>
                <a:latin typeface="Verdana"/>
                <a:ea typeface="Verdana"/>
                <a:cs typeface="Verdana"/>
                <a:sym typeface="Verdana"/>
              </a:rPr>
              <a:t> M.S. </a:t>
            </a:r>
            <a:endParaRPr sz="1600">
              <a:solidFill>
                <a:schemeClr val="dk1"/>
              </a:solidFill>
              <a:latin typeface="Verdana"/>
              <a:ea typeface="Verdana"/>
              <a:cs typeface="Verdana"/>
              <a:sym typeface="Verdana"/>
            </a:endParaRPr>
          </a:p>
          <a:p>
            <a:pPr marL="0" marR="0" lvl="0" indent="0" algn="l" rtl="0">
              <a:lnSpc>
                <a:spcPct val="110000"/>
              </a:lnSpc>
              <a:spcBef>
                <a:spcPts val="0"/>
              </a:spcBef>
              <a:spcAft>
                <a:spcPts val="0"/>
              </a:spcAft>
              <a:buClr>
                <a:schemeClr val="dk1"/>
              </a:buClr>
              <a:buSzPts val="1600"/>
              <a:buFont typeface="Arial"/>
              <a:buNone/>
            </a:pPr>
            <a:r>
              <a:rPr lang="en-GB" sz="1600" b="0" i="0" u="none" strike="noStrike" cap="none">
                <a:solidFill>
                  <a:schemeClr val="dk1"/>
                </a:solidFill>
                <a:latin typeface="Verdana"/>
                <a:ea typeface="Verdana"/>
                <a:cs typeface="Verdana"/>
                <a:sym typeface="Verdana"/>
              </a:rPr>
              <a:t>Southern Legal Center for Youth, United States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g3f4f12b7fde_0_170"/>
          <p:cNvSpPr txBox="1">
            <a:spLocks noGrp="1"/>
          </p:cNvSpPr>
          <p:nvPr>
            <p:ph type="title"/>
          </p:nvPr>
        </p:nvSpPr>
        <p:spPr>
          <a:xfrm>
            <a:off x="4116450" y="2736975"/>
            <a:ext cx="7632600" cy="3463800"/>
          </a:xfrm>
          <a:prstGeom prst="rect">
            <a:avLst/>
          </a:prstGeom>
          <a:noFill/>
          <a:ln>
            <a:noFill/>
          </a:ln>
        </p:spPr>
        <p:txBody>
          <a:bodyPr spcFirstLastPara="1" wrap="square" lIns="0" tIns="0" rIns="0" bIns="0" anchor="b" anchorCtr="0">
            <a:noAutofit/>
          </a:bodyPr>
          <a:lstStyle/>
          <a:p>
            <a:pPr marL="0" lvl="0" indent="0" algn="l" rtl="0">
              <a:lnSpc>
                <a:spcPct val="115000"/>
              </a:lnSpc>
              <a:spcBef>
                <a:spcPts val="1200"/>
              </a:spcBef>
              <a:spcAft>
                <a:spcPts val="0"/>
              </a:spcAft>
              <a:buClr>
                <a:schemeClr val="dk1"/>
              </a:buClr>
              <a:buSzPts val="1100"/>
              <a:buFont typeface="Arial"/>
              <a:buNone/>
            </a:pPr>
            <a:r>
              <a:rPr lang="en-GB" sz="2000">
                <a:solidFill>
                  <a:schemeClr val="lt1"/>
                </a:solidFill>
              </a:rPr>
              <a:t>This work is supported in part by the Elizabeth Taylor AIDS Foundation (ETAF).</a:t>
            </a:r>
            <a:endParaRPr sz="2000">
              <a:solidFill>
                <a:schemeClr val="lt1"/>
              </a:solidFill>
            </a:endParaRPr>
          </a:p>
          <a:p>
            <a:pPr marL="0" lvl="0" indent="0" algn="l" rtl="0">
              <a:lnSpc>
                <a:spcPct val="115000"/>
              </a:lnSpc>
              <a:spcBef>
                <a:spcPts val="1200"/>
              </a:spcBef>
              <a:spcAft>
                <a:spcPts val="0"/>
              </a:spcAft>
              <a:buClr>
                <a:schemeClr val="dk1"/>
              </a:buClr>
              <a:buSzPts val="1100"/>
              <a:buFont typeface="Arial"/>
              <a:buNone/>
            </a:pPr>
            <a:endParaRPr sz="2000">
              <a:solidFill>
                <a:schemeClr val="lt1"/>
              </a:solidFill>
            </a:endParaRPr>
          </a:p>
          <a:p>
            <a:pPr marL="0" lvl="0" indent="0" algn="l" rtl="0">
              <a:lnSpc>
                <a:spcPct val="115000"/>
              </a:lnSpc>
              <a:spcBef>
                <a:spcPts val="1200"/>
              </a:spcBef>
              <a:spcAft>
                <a:spcPts val="0"/>
              </a:spcAft>
              <a:buClr>
                <a:schemeClr val="dk1"/>
              </a:buClr>
              <a:buSzPts val="1100"/>
              <a:buFont typeface="Arial"/>
              <a:buNone/>
            </a:pPr>
            <a:endParaRPr sz="2000">
              <a:solidFill>
                <a:schemeClr val="lt1"/>
              </a:solidFill>
            </a:endParaRPr>
          </a:p>
          <a:p>
            <a:pPr marL="0" lvl="0" indent="0" algn="l" rtl="0">
              <a:lnSpc>
                <a:spcPct val="115000"/>
              </a:lnSpc>
              <a:spcBef>
                <a:spcPts val="1200"/>
              </a:spcBef>
              <a:spcAft>
                <a:spcPts val="0"/>
              </a:spcAft>
              <a:buClr>
                <a:schemeClr val="dk1"/>
              </a:buClr>
              <a:buSzPts val="1100"/>
              <a:buFont typeface="Arial"/>
              <a:buNone/>
            </a:pPr>
            <a:endParaRPr sz="2000">
              <a:solidFill>
                <a:schemeClr val="lt1"/>
              </a:solidFill>
            </a:endParaRPr>
          </a:p>
          <a:p>
            <a:pPr marL="0" lvl="0" indent="0" algn="l" rtl="0">
              <a:lnSpc>
                <a:spcPct val="115000"/>
              </a:lnSpc>
              <a:spcBef>
                <a:spcPts val="1200"/>
              </a:spcBef>
              <a:spcAft>
                <a:spcPts val="0"/>
              </a:spcAft>
              <a:buClr>
                <a:schemeClr val="dk1"/>
              </a:buClr>
              <a:buSzPts val="1100"/>
              <a:buFont typeface="Arial"/>
              <a:buNone/>
            </a:pPr>
            <a:endParaRPr sz="2000">
              <a:solidFill>
                <a:schemeClr val="lt1"/>
              </a:solidFill>
            </a:endParaRPr>
          </a:p>
          <a:p>
            <a:pPr marL="0" lvl="0" indent="0" algn="l" rtl="0">
              <a:lnSpc>
                <a:spcPct val="115000"/>
              </a:lnSpc>
              <a:spcBef>
                <a:spcPts val="1200"/>
              </a:spcBef>
              <a:spcAft>
                <a:spcPts val="0"/>
              </a:spcAft>
              <a:buClr>
                <a:schemeClr val="dk1"/>
              </a:buClr>
              <a:buSzPts val="1100"/>
              <a:buFont typeface="Arial"/>
              <a:buNone/>
            </a:pPr>
            <a:endParaRPr sz="2000">
              <a:solidFill>
                <a:schemeClr val="lt1"/>
              </a:solidFill>
            </a:endParaRPr>
          </a:p>
          <a:p>
            <a:pPr marL="0" lvl="0" indent="0" algn="l" rtl="0">
              <a:lnSpc>
                <a:spcPct val="115000"/>
              </a:lnSpc>
              <a:spcBef>
                <a:spcPts val="1200"/>
              </a:spcBef>
              <a:spcAft>
                <a:spcPts val="1200"/>
              </a:spcAft>
              <a:buClr>
                <a:schemeClr val="dk1"/>
              </a:buClr>
              <a:buSzPts val="1100"/>
              <a:buFont typeface="Arial"/>
              <a:buNone/>
            </a:pPr>
            <a:r>
              <a:rPr lang="en-GB" sz="2000">
                <a:solidFill>
                  <a:schemeClr val="lt1"/>
                </a:solidFill>
              </a:rPr>
              <a:t>The presenter discloses a paid partnership with ViiV Healthcare that is not affiliated with their work on this project. No other financial relationships to disclose relevant to this presentation.</a:t>
            </a:r>
            <a:endParaRPr sz="2000">
              <a:solidFill>
                <a:schemeClr val="lt1"/>
              </a:solidFill>
            </a:endParaRPr>
          </a:p>
        </p:txBody>
      </p:sp>
      <p:sp>
        <p:nvSpPr>
          <p:cNvPr id="162" name="Google Shape;162;g3f4f12b7fde_0_170"/>
          <p:cNvSpPr txBox="1">
            <a:spLocks noGrp="1"/>
          </p:cNvSpPr>
          <p:nvPr>
            <p:ph type="body" idx="1"/>
          </p:nvPr>
        </p:nvSpPr>
        <p:spPr>
          <a:xfrm>
            <a:off x="4116450" y="577428"/>
            <a:ext cx="7632600" cy="483600"/>
          </a:xfrm>
          <a:prstGeom prst="rect">
            <a:avLst/>
          </a:prstGeom>
          <a:noFill/>
          <a:ln>
            <a:noFill/>
          </a:ln>
        </p:spPr>
        <p:txBody>
          <a:bodyPr spcFirstLastPara="1" wrap="square" lIns="0" tIns="0" rIns="0" bIns="0" anchor="t" anchorCtr="0">
            <a:noAutofit/>
          </a:bodyPr>
          <a:lstStyle/>
          <a:p>
            <a:pPr marL="0" lvl="0" indent="0" algn="ctr" rtl="0">
              <a:lnSpc>
                <a:spcPct val="110000"/>
              </a:lnSpc>
              <a:spcBef>
                <a:spcPts val="0"/>
              </a:spcBef>
              <a:spcAft>
                <a:spcPts val="0"/>
              </a:spcAft>
              <a:buClr>
                <a:schemeClr val="lt1"/>
              </a:buClr>
              <a:buSzPts val="2000"/>
              <a:buNone/>
            </a:pPr>
            <a:r>
              <a:rPr lang="en-GB" sz="4200"/>
              <a:t>Disclosures</a:t>
            </a:r>
            <a:endParaRPr sz="4200"/>
          </a:p>
        </p:txBody>
      </p:sp>
      <p:pic>
        <p:nvPicPr>
          <p:cNvPr id="163" name="Google Shape;163;g3f4f12b7fde_0_170" title="The_Elizabeth_Taylor_Aids_Foundation.png"/>
          <p:cNvPicPr preferRelativeResize="0"/>
          <p:nvPr/>
        </p:nvPicPr>
        <p:blipFill rotWithShape="1">
          <a:blip r:embed="rId3">
            <a:alphaModFix/>
          </a:blip>
          <a:srcRect/>
          <a:stretch/>
        </p:blipFill>
        <p:spPr>
          <a:xfrm>
            <a:off x="4718275" y="2355445"/>
            <a:ext cx="6428948" cy="16355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g3f56095ed36_0_1"/>
          <p:cNvSpPr txBox="1">
            <a:spLocks noGrp="1"/>
          </p:cNvSpPr>
          <p:nvPr>
            <p:ph type="title"/>
          </p:nvPr>
        </p:nvSpPr>
        <p:spPr>
          <a:xfrm>
            <a:off x="4116391" y="441325"/>
            <a:ext cx="7632600" cy="1224000"/>
          </a:xfrm>
          <a:prstGeom prst="rect">
            <a:avLst/>
          </a:prstGeom>
          <a:noFill/>
          <a:ln>
            <a:noFill/>
          </a:ln>
        </p:spPr>
        <p:txBody>
          <a:bodyPr spcFirstLastPara="1" wrap="square" lIns="0" tIns="0" rIns="0" bIns="0" anchor="b" anchorCtr="0">
            <a:normAutofit/>
          </a:bodyPr>
          <a:lstStyle/>
          <a:p>
            <a:pPr marL="0" lvl="0" indent="0" algn="l" rtl="0">
              <a:lnSpc>
                <a:spcPct val="90000"/>
              </a:lnSpc>
              <a:spcBef>
                <a:spcPts val="0"/>
              </a:spcBef>
              <a:spcAft>
                <a:spcPts val="0"/>
              </a:spcAft>
              <a:buClr>
                <a:schemeClr val="dk2"/>
              </a:buClr>
              <a:buSzPts val="1800"/>
              <a:buNone/>
            </a:pPr>
            <a:r>
              <a:rPr lang="en-GB"/>
              <a:t>HIV in the United States</a:t>
            </a:r>
            <a:endParaRPr/>
          </a:p>
        </p:txBody>
      </p:sp>
      <p:sp>
        <p:nvSpPr>
          <p:cNvPr id="169" name="Google Shape;169;g3f56095ed36_0_1"/>
          <p:cNvSpPr/>
          <p:nvPr/>
        </p:nvSpPr>
        <p:spPr>
          <a:xfrm>
            <a:off x="4116388" y="2097091"/>
            <a:ext cx="3663900" cy="913500"/>
          </a:xfrm>
          <a:prstGeom prst="rect">
            <a:avLst/>
          </a:prstGeom>
          <a:noFill/>
          <a:ln>
            <a:noFill/>
          </a:ln>
        </p:spPr>
        <p:txBody>
          <a:bodyPr spcFirstLastPara="1" wrap="square" lIns="0" tIns="0" rIns="182875" bIns="0" anchor="t" anchorCtr="0">
            <a:noAutofit/>
          </a:bodyPr>
          <a:lstStyle/>
          <a:p>
            <a:pPr marL="0" marR="0" lvl="0" indent="0" algn="l" rtl="0">
              <a:lnSpc>
                <a:spcPct val="100000"/>
              </a:lnSpc>
              <a:spcBef>
                <a:spcPts val="0"/>
              </a:spcBef>
              <a:spcAft>
                <a:spcPts val="0"/>
              </a:spcAft>
              <a:buClr>
                <a:srgbClr val="000000"/>
              </a:buClr>
              <a:buSzPts val="2800"/>
              <a:buFont typeface="Arial"/>
              <a:buNone/>
            </a:pPr>
            <a:r>
              <a:rPr lang="en-GB" sz="2800" b="1" i="0" u="none" strike="noStrike" cap="none">
                <a:solidFill>
                  <a:srgbClr val="61800A"/>
                </a:solidFill>
                <a:latin typeface="Verdana"/>
                <a:ea typeface="Verdana"/>
                <a:cs typeface="Verdana"/>
                <a:sym typeface="Verdana"/>
              </a:rPr>
              <a:t>52.1%</a:t>
            </a:r>
            <a:endParaRPr/>
          </a:p>
          <a:p>
            <a:pPr marL="0" marR="0" lvl="0" indent="0" algn="l" rtl="0">
              <a:lnSpc>
                <a:spcPct val="100000"/>
              </a:lnSpc>
              <a:spcBef>
                <a:spcPts val="200"/>
              </a:spcBef>
              <a:spcAft>
                <a:spcPts val="0"/>
              </a:spcAft>
              <a:buClr>
                <a:srgbClr val="000000"/>
              </a:buClr>
              <a:buSzPts val="1100"/>
              <a:buFont typeface="Arial"/>
              <a:buNone/>
            </a:pPr>
            <a:r>
              <a:rPr lang="en-GB" sz="1100" b="0" i="0" u="none" strike="noStrike" cap="none">
                <a:solidFill>
                  <a:schemeClr val="dk1"/>
                </a:solidFill>
                <a:latin typeface="Verdana"/>
                <a:ea typeface="Verdana"/>
                <a:cs typeface="Verdana"/>
                <a:sym typeface="Verdana"/>
              </a:rPr>
              <a:t>of new U.S. HIV diagnoses occur in the South — a region that holds just 38% of the U.S. population</a:t>
            </a:r>
            <a:endParaRPr/>
          </a:p>
        </p:txBody>
      </p:sp>
      <p:sp>
        <p:nvSpPr>
          <p:cNvPr id="170" name="Google Shape;170;g3f56095ed36_0_1"/>
          <p:cNvSpPr/>
          <p:nvPr/>
        </p:nvSpPr>
        <p:spPr>
          <a:xfrm>
            <a:off x="8085140" y="2097091"/>
            <a:ext cx="3663900" cy="913500"/>
          </a:xfrm>
          <a:prstGeom prst="rect">
            <a:avLst/>
          </a:prstGeom>
          <a:noFill/>
          <a:ln>
            <a:noFill/>
          </a:ln>
        </p:spPr>
        <p:txBody>
          <a:bodyPr spcFirstLastPara="1" wrap="square" lIns="0" tIns="0" rIns="182875" bIns="0" anchor="t" anchorCtr="0">
            <a:noAutofit/>
          </a:bodyPr>
          <a:lstStyle/>
          <a:p>
            <a:pPr marL="0" marR="0" lvl="0" indent="0" algn="l" rtl="0">
              <a:lnSpc>
                <a:spcPct val="100000"/>
              </a:lnSpc>
              <a:spcBef>
                <a:spcPts val="0"/>
              </a:spcBef>
              <a:spcAft>
                <a:spcPts val="0"/>
              </a:spcAft>
              <a:buClr>
                <a:srgbClr val="000000"/>
              </a:buClr>
              <a:buSzPts val="2800"/>
              <a:buFont typeface="Arial"/>
              <a:buNone/>
            </a:pPr>
            <a:r>
              <a:rPr lang="en-GB" sz="2800" b="1" i="0" u="none" strike="noStrike" cap="none">
                <a:solidFill>
                  <a:srgbClr val="61800A"/>
                </a:solidFill>
                <a:latin typeface="Verdana"/>
                <a:ea typeface="Verdana"/>
                <a:cs typeface="Verdana"/>
                <a:sym typeface="Verdana"/>
              </a:rPr>
              <a:t>466</a:t>
            </a:r>
            <a:endParaRPr/>
          </a:p>
          <a:p>
            <a:pPr marL="0" marR="0" lvl="0" indent="0" algn="l" rtl="0">
              <a:lnSpc>
                <a:spcPct val="100000"/>
              </a:lnSpc>
              <a:spcBef>
                <a:spcPts val="200"/>
              </a:spcBef>
              <a:spcAft>
                <a:spcPts val="0"/>
              </a:spcAft>
              <a:buClr>
                <a:srgbClr val="000000"/>
              </a:buClr>
              <a:buSzPts val="1100"/>
              <a:buFont typeface="Arial"/>
              <a:buNone/>
            </a:pPr>
            <a:r>
              <a:rPr lang="en-GB" sz="1100">
                <a:solidFill>
                  <a:schemeClr val="dk1"/>
                </a:solidFill>
                <a:latin typeface="Verdana"/>
                <a:ea typeface="Verdana"/>
                <a:cs typeface="Verdana"/>
                <a:sym typeface="Verdana"/>
              </a:rPr>
              <a:t>people living with HIV</a:t>
            </a:r>
            <a:r>
              <a:rPr lang="en-GB" sz="1100" b="0" i="0" u="none" strike="noStrike" cap="none">
                <a:solidFill>
                  <a:schemeClr val="dk1"/>
                </a:solidFill>
                <a:latin typeface="Verdana"/>
                <a:ea typeface="Verdana"/>
                <a:cs typeface="Verdana"/>
                <a:sym typeface="Verdana"/>
              </a:rPr>
              <a:t> per 100,000— the South's 2022 prevalence rate, above the national average</a:t>
            </a:r>
            <a:endParaRPr/>
          </a:p>
        </p:txBody>
      </p:sp>
      <p:sp>
        <p:nvSpPr>
          <p:cNvPr id="171" name="Google Shape;171;g3f56095ed36_0_1"/>
          <p:cNvSpPr/>
          <p:nvPr/>
        </p:nvSpPr>
        <p:spPr>
          <a:xfrm>
            <a:off x="4116388" y="3160512"/>
            <a:ext cx="3663900" cy="913500"/>
          </a:xfrm>
          <a:prstGeom prst="rect">
            <a:avLst/>
          </a:prstGeom>
          <a:noFill/>
          <a:ln>
            <a:noFill/>
          </a:ln>
        </p:spPr>
        <p:txBody>
          <a:bodyPr spcFirstLastPara="1" wrap="square" lIns="0" tIns="0" rIns="182875" bIns="0" anchor="t" anchorCtr="0">
            <a:noAutofit/>
          </a:bodyPr>
          <a:lstStyle/>
          <a:p>
            <a:pPr marL="0" marR="0" lvl="0" indent="0" algn="l" rtl="0">
              <a:lnSpc>
                <a:spcPct val="100000"/>
              </a:lnSpc>
              <a:spcBef>
                <a:spcPts val="0"/>
              </a:spcBef>
              <a:spcAft>
                <a:spcPts val="0"/>
              </a:spcAft>
              <a:buClr>
                <a:srgbClr val="000000"/>
              </a:buClr>
              <a:buSzPts val="2800"/>
              <a:buFont typeface="Arial"/>
              <a:buNone/>
            </a:pPr>
            <a:r>
              <a:rPr lang="en-GB" sz="2800" b="1" i="0" u="none" strike="noStrike" cap="none">
                <a:solidFill>
                  <a:srgbClr val="61800A"/>
                </a:solidFill>
                <a:latin typeface="Verdana"/>
                <a:ea typeface="Verdana"/>
                <a:cs typeface="Verdana"/>
                <a:sym typeface="Verdana"/>
              </a:rPr>
              <a:t>20.2%</a:t>
            </a:r>
            <a:endParaRPr/>
          </a:p>
          <a:p>
            <a:pPr marL="0" marR="0" lvl="0" indent="0" algn="l" rtl="0">
              <a:lnSpc>
                <a:spcPct val="100000"/>
              </a:lnSpc>
              <a:spcBef>
                <a:spcPts val="200"/>
              </a:spcBef>
              <a:spcAft>
                <a:spcPts val="0"/>
              </a:spcAft>
              <a:buClr>
                <a:srgbClr val="000000"/>
              </a:buClr>
              <a:buSzPts val="1100"/>
              <a:buFont typeface="Arial"/>
              <a:buNone/>
            </a:pPr>
            <a:r>
              <a:rPr lang="en-GB" sz="1100" b="0" i="0" u="none" strike="noStrike" cap="none">
                <a:solidFill>
                  <a:schemeClr val="dk1"/>
                </a:solidFill>
                <a:latin typeface="Verdana"/>
                <a:ea typeface="Verdana"/>
                <a:cs typeface="Verdana"/>
                <a:sym typeface="Verdana"/>
              </a:rPr>
              <a:t>of new HIV diagnoses in the South (2022) were among youth ages 13–24</a:t>
            </a:r>
            <a:endParaRPr/>
          </a:p>
        </p:txBody>
      </p:sp>
      <p:sp>
        <p:nvSpPr>
          <p:cNvPr id="172" name="Google Shape;172;g3f56095ed36_0_1"/>
          <p:cNvSpPr/>
          <p:nvPr/>
        </p:nvSpPr>
        <p:spPr>
          <a:xfrm>
            <a:off x="8085140" y="3160512"/>
            <a:ext cx="3663900" cy="913500"/>
          </a:xfrm>
          <a:prstGeom prst="rect">
            <a:avLst/>
          </a:prstGeom>
          <a:noFill/>
          <a:ln>
            <a:noFill/>
          </a:ln>
        </p:spPr>
        <p:txBody>
          <a:bodyPr spcFirstLastPara="1" wrap="square" lIns="0" tIns="0" rIns="182875" bIns="0" anchor="t" anchorCtr="0">
            <a:noAutofit/>
          </a:bodyPr>
          <a:lstStyle/>
          <a:p>
            <a:pPr marL="0" marR="0" lvl="0" indent="0" algn="l" rtl="0">
              <a:lnSpc>
                <a:spcPct val="100000"/>
              </a:lnSpc>
              <a:spcBef>
                <a:spcPts val="0"/>
              </a:spcBef>
              <a:spcAft>
                <a:spcPts val="0"/>
              </a:spcAft>
              <a:buClr>
                <a:srgbClr val="000000"/>
              </a:buClr>
              <a:buSzPts val="2800"/>
              <a:buFont typeface="Arial"/>
              <a:buNone/>
            </a:pPr>
            <a:r>
              <a:rPr lang="en-GB" sz="2800" b="1" i="0" u="none" strike="noStrike" cap="none">
                <a:solidFill>
                  <a:srgbClr val="61800A"/>
                </a:solidFill>
                <a:latin typeface="Verdana"/>
                <a:ea typeface="Verdana"/>
                <a:cs typeface="Verdana"/>
                <a:sym typeface="Verdana"/>
              </a:rPr>
              <a:t>47.5%</a:t>
            </a:r>
            <a:endParaRPr/>
          </a:p>
          <a:p>
            <a:pPr marL="0" marR="0" lvl="0" indent="0" algn="l" rtl="0">
              <a:lnSpc>
                <a:spcPct val="100000"/>
              </a:lnSpc>
              <a:spcBef>
                <a:spcPts val="200"/>
              </a:spcBef>
              <a:spcAft>
                <a:spcPts val="0"/>
              </a:spcAft>
              <a:buClr>
                <a:srgbClr val="000000"/>
              </a:buClr>
              <a:buSzPts val="1100"/>
              <a:buFont typeface="Arial"/>
              <a:buNone/>
            </a:pPr>
            <a:r>
              <a:rPr lang="en-GB" sz="1100" b="0" i="0" u="none" strike="noStrike" cap="none">
                <a:solidFill>
                  <a:schemeClr val="dk1"/>
                </a:solidFill>
                <a:latin typeface="Verdana"/>
                <a:ea typeface="Verdana"/>
                <a:cs typeface="Verdana"/>
                <a:sym typeface="Verdana"/>
              </a:rPr>
              <a:t>of new HIV diagnoses in the South were among Black individuals, despite a smaller population share</a:t>
            </a:r>
            <a:endParaRPr/>
          </a:p>
        </p:txBody>
      </p:sp>
      <p:sp>
        <p:nvSpPr>
          <p:cNvPr id="173" name="Google Shape;173;g3f56095ed36_0_1"/>
          <p:cNvSpPr/>
          <p:nvPr/>
        </p:nvSpPr>
        <p:spPr>
          <a:xfrm>
            <a:off x="4116388" y="4330000"/>
            <a:ext cx="7632600" cy="500100"/>
          </a:xfrm>
          <a:prstGeom prst="rect">
            <a:avLst/>
          </a:prstGeom>
          <a:noFill/>
          <a:ln>
            <a:noFill/>
          </a:ln>
        </p:spPr>
        <p:txBody>
          <a:bodyPr spcFirstLastPara="1" wrap="square" lIns="0" tIns="0" rIns="0" bIns="0" anchor="t" anchorCtr="0">
            <a:noAutofit/>
          </a:bodyPr>
          <a:lstStyle/>
          <a:p>
            <a:pPr marL="0" marR="0" lvl="0" indent="0" algn="l" rtl="0">
              <a:lnSpc>
                <a:spcPct val="120000"/>
              </a:lnSpc>
              <a:spcBef>
                <a:spcPts val="0"/>
              </a:spcBef>
              <a:spcAft>
                <a:spcPts val="0"/>
              </a:spcAft>
              <a:buClr>
                <a:srgbClr val="000000"/>
              </a:buClr>
              <a:buSzPts val="1200"/>
              <a:buFont typeface="Arial"/>
              <a:buNone/>
            </a:pPr>
            <a:r>
              <a:rPr lang="en-GB" sz="1200" b="0" i="0" u="none" strike="noStrike" cap="none">
                <a:solidFill>
                  <a:srgbClr val="000000"/>
                </a:solidFill>
                <a:latin typeface="Verdana"/>
                <a:ea typeface="Verdana"/>
                <a:cs typeface="Verdana"/>
                <a:sym typeface="Verdana"/>
              </a:rPr>
              <a:t>Highest per-capita rates of new HIV diagnosis: District of Columbia, Georgia, Florida, Louisiana &amp; Texas.</a:t>
            </a:r>
            <a:endParaRPr/>
          </a:p>
        </p:txBody>
      </p:sp>
      <p:sp>
        <p:nvSpPr>
          <p:cNvPr id="174" name="Google Shape;174;g3f56095ed36_0_1"/>
          <p:cNvSpPr/>
          <p:nvPr/>
        </p:nvSpPr>
        <p:spPr>
          <a:xfrm>
            <a:off x="4116388" y="4900000"/>
            <a:ext cx="7632600" cy="300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GB" sz="900" b="0" i="1" u="none" strike="noStrike" cap="none">
                <a:solidFill>
                  <a:srgbClr val="666666"/>
                </a:solidFill>
                <a:latin typeface="Verdana"/>
                <a:ea typeface="Verdana"/>
                <a:cs typeface="Verdana"/>
                <a:sym typeface="Verdana"/>
              </a:rPr>
              <a:t>Source: Sullivan et al. (2020), AIDSVu.</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2"/>
          <p:cNvSpPr txBox="1">
            <a:spLocks noGrp="1"/>
          </p:cNvSpPr>
          <p:nvPr>
            <p:ph type="body" idx="1"/>
          </p:nvPr>
        </p:nvSpPr>
        <p:spPr>
          <a:xfrm>
            <a:off x="4116450" y="2150875"/>
            <a:ext cx="7189725" cy="5044500"/>
          </a:xfrm>
          <a:prstGeom prst="rect">
            <a:avLst/>
          </a:prstGeom>
          <a:noFill/>
          <a:ln>
            <a:noFill/>
          </a:ln>
        </p:spPr>
        <p:txBody>
          <a:bodyPr spcFirstLastPara="1" wrap="square" lIns="0" tIns="0" rIns="0" bIns="0" anchor="t" anchorCtr="0">
            <a:normAutofit/>
          </a:bodyPr>
          <a:lstStyle/>
          <a:p>
            <a:pPr marL="0" lvl="0" indent="0" algn="l" rtl="0">
              <a:lnSpc>
                <a:spcPct val="132000"/>
              </a:lnSpc>
              <a:spcBef>
                <a:spcPts val="0"/>
              </a:spcBef>
              <a:spcAft>
                <a:spcPts val="0"/>
              </a:spcAft>
              <a:buNone/>
            </a:pPr>
            <a:r>
              <a:rPr lang="en-GB" sz="1800" b="1" dirty="0">
                <a:highlight>
                  <a:srgbClr val="FFFFFF"/>
                </a:highlight>
              </a:rPr>
              <a:t>About the Southern Kiki Leaders Collective </a:t>
            </a:r>
            <a:endParaRPr sz="1800" b="1" dirty="0">
              <a:highlight>
                <a:srgbClr val="FFFFFF"/>
              </a:highlight>
            </a:endParaRPr>
          </a:p>
          <a:p>
            <a:pPr marL="457200" lvl="0" indent="0" algn="l" rtl="0">
              <a:lnSpc>
                <a:spcPct val="115000"/>
              </a:lnSpc>
              <a:spcBef>
                <a:spcPts val="0"/>
              </a:spcBef>
              <a:spcAft>
                <a:spcPts val="0"/>
              </a:spcAft>
              <a:buNone/>
            </a:pPr>
            <a:endParaRPr sz="1800" b="1" dirty="0">
              <a:highlight>
                <a:srgbClr val="FFFFFF"/>
              </a:highlight>
            </a:endParaRPr>
          </a:p>
          <a:p>
            <a:pPr marL="596900" lvl="0" indent="-330200" algn="l" rtl="0">
              <a:lnSpc>
                <a:spcPct val="115000"/>
              </a:lnSpc>
              <a:spcBef>
                <a:spcPts val="0"/>
              </a:spcBef>
              <a:spcAft>
                <a:spcPts val="0"/>
              </a:spcAft>
              <a:buClr>
                <a:schemeClr val="dk1"/>
              </a:buClr>
              <a:buSzPts val="1600"/>
              <a:buFont typeface="Calibri"/>
              <a:buChar char="●"/>
            </a:pPr>
            <a:r>
              <a:rPr lang="en-GB" sz="1800" b="1" dirty="0">
                <a:highlight>
                  <a:srgbClr val="FFFFFF"/>
                </a:highlight>
              </a:rPr>
              <a:t>Run by and for BIPOC (Black, Indigenous, People of </a:t>
            </a:r>
            <a:r>
              <a:rPr lang="en-GB" sz="1800" b="1" dirty="0" err="1">
                <a:highlight>
                  <a:srgbClr val="FFFFFF"/>
                </a:highlight>
              </a:rPr>
              <a:t>Color</a:t>
            </a:r>
            <a:r>
              <a:rPr lang="en-GB" sz="1800" b="1" dirty="0">
                <a:highlight>
                  <a:srgbClr val="FFFFFF"/>
                </a:highlight>
              </a:rPr>
              <a:t>), LGBTQIA2S+ and gender-expansive young people</a:t>
            </a:r>
            <a:r>
              <a:rPr lang="en-GB" sz="1800" dirty="0">
                <a:highlight>
                  <a:srgbClr val="FFFFFF"/>
                </a:highlight>
              </a:rPr>
              <a:t> in the southern United States</a:t>
            </a:r>
            <a:endParaRPr sz="1800" dirty="0">
              <a:highlight>
                <a:srgbClr val="FFFFFF"/>
              </a:highlight>
            </a:endParaRPr>
          </a:p>
          <a:p>
            <a:pPr marL="596900" lvl="0" indent="-330200" algn="l" rtl="0">
              <a:lnSpc>
                <a:spcPct val="115000"/>
              </a:lnSpc>
              <a:spcBef>
                <a:spcPts val="0"/>
              </a:spcBef>
              <a:spcAft>
                <a:spcPts val="0"/>
              </a:spcAft>
              <a:buClr>
                <a:schemeClr val="dk1"/>
              </a:buClr>
              <a:buSzPts val="1600"/>
              <a:buFont typeface="Calibri"/>
              <a:buChar char="●"/>
            </a:pPr>
            <a:r>
              <a:rPr lang="en-GB" sz="1800" b="1" dirty="0">
                <a:highlight>
                  <a:srgbClr val="FFFFFF"/>
                </a:highlight>
              </a:rPr>
              <a:t>Built within the ballroom and </a:t>
            </a:r>
            <a:r>
              <a:rPr lang="en-GB" sz="1800" b="1" dirty="0" err="1">
                <a:highlight>
                  <a:srgbClr val="FFFFFF"/>
                </a:highlight>
              </a:rPr>
              <a:t>kiki</a:t>
            </a:r>
            <a:r>
              <a:rPr lang="en-GB" sz="1800" b="1" dirty="0">
                <a:highlight>
                  <a:srgbClr val="FFFFFF"/>
                </a:highlight>
              </a:rPr>
              <a:t> scene</a:t>
            </a:r>
            <a:r>
              <a:rPr lang="en-GB" sz="1800" dirty="0">
                <a:highlight>
                  <a:srgbClr val="FFFFFF"/>
                </a:highlight>
              </a:rPr>
              <a:t> in Atlanta, Charlotte and Miami</a:t>
            </a:r>
            <a:endParaRPr sz="1800" dirty="0">
              <a:highlight>
                <a:srgbClr val="FFFFFF"/>
              </a:highlight>
            </a:endParaRPr>
          </a:p>
          <a:p>
            <a:pPr marL="596900" lvl="0" indent="-330200" algn="l" rtl="0">
              <a:lnSpc>
                <a:spcPct val="115000"/>
              </a:lnSpc>
              <a:spcBef>
                <a:spcPts val="0"/>
              </a:spcBef>
              <a:spcAft>
                <a:spcPts val="0"/>
              </a:spcAft>
              <a:buClr>
                <a:schemeClr val="dk1"/>
              </a:buClr>
              <a:buSzPts val="1600"/>
              <a:buFont typeface="Calibri"/>
              <a:buChar char="●"/>
            </a:pPr>
            <a:r>
              <a:rPr lang="en-GB" sz="1800" b="1" dirty="0">
                <a:highlight>
                  <a:srgbClr val="FFFFFF"/>
                </a:highlight>
              </a:rPr>
              <a:t>Sexual health education and empowerment, </a:t>
            </a:r>
            <a:r>
              <a:rPr lang="en-GB" sz="1800" dirty="0">
                <a:highlight>
                  <a:srgbClr val="FFFFFF"/>
                </a:highlight>
              </a:rPr>
              <a:t>peer-led and culturally rooted</a:t>
            </a:r>
            <a:endParaRPr sz="1800" dirty="0">
              <a:highlight>
                <a:srgbClr val="FFFFFF"/>
              </a:highlight>
            </a:endParaRPr>
          </a:p>
          <a:p>
            <a:pPr marL="596900" lvl="0" indent="-330200" algn="l" rtl="0">
              <a:lnSpc>
                <a:spcPct val="115000"/>
              </a:lnSpc>
              <a:spcBef>
                <a:spcPts val="0"/>
              </a:spcBef>
              <a:spcAft>
                <a:spcPts val="0"/>
              </a:spcAft>
              <a:buClr>
                <a:schemeClr val="dk1"/>
              </a:buClr>
              <a:buSzPts val="1600"/>
              <a:buFont typeface="Calibri"/>
              <a:buChar char="●"/>
            </a:pPr>
            <a:r>
              <a:rPr lang="en-GB" sz="1800" b="1" dirty="0">
                <a:highlight>
                  <a:srgbClr val="FFFFFF"/>
                </a:highlight>
              </a:rPr>
              <a:t>Direct access to self-testing </a:t>
            </a:r>
            <a:r>
              <a:rPr lang="en-GB" sz="1800" dirty="0">
                <a:highlight>
                  <a:srgbClr val="FFFFFF"/>
                </a:highlight>
              </a:rPr>
              <a:t>for HIV and syphilis</a:t>
            </a:r>
            <a:endParaRPr sz="1800" dirty="0">
              <a:highlight>
                <a:srgbClr val="FFFFFF"/>
              </a:highlight>
            </a:endParaRPr>
          </a:p>
          <a:p>
            <a:pPr marL="596900" lvl="0" indent="-330200" algn="l" rtl="0">
              <a:lnSpc>
                <a:spcPct val="115000"/>
              </a:lnSpc>
              <a:spcBef>
                <a:spcPts val="0"/>
              </a:spcBef>
              <a:spcAft>
                <a:spcPts val="0"/>
              </a:spcAft>
              <a:buClr>
                <a:schemeClr val="dk1"/>
              </a:buClr>
              <a:buSzPts val="1600"/>
              <a:buFont typeface="Calibri"/>
              <a:buChar char="●"/>
            </a:pPr>
            <a:r>
              <a:rPr lang="en-GB" sz="1800" b="1" dirty="0">
                <a:highlight>
                  <a:srgbClr val="FFFFFF"/>
                </a:highlight>
              </a:rPr>
              <a:t>Warm handoff to Gender-Affirming Legal Care</a:t>
            </a:r>
            <a:r>
              <a:rPr lang="en-GB" sz="1800" dirty="0">
                <a:highlight>
                  <a:srgbClr val="FFFFFF"/>
                </a:highlight>
              </a:rPr>
              <a:t>™</a:t>
            </a:r>
            <a:r>
              <a:rPr lang="en-GB" sz="1800" b="1" dirty="0">
                <a:highlight>
                  <a:srgbClr val="FFFFFF"/>
                </a:highlight>
              </a:rPr>
              <a:t> </a:t>
            </a:r>
            <a:r>
              <a:rPr lang="en-GB" sz="1800" dirty="0">
                <a:highlight>
                  <a:srgbClr val="FFFFFF"/>
                </a:highlight>
              </a:rPr>
              <a:t>and community referrals</a:t>
            </a:r>
            <a:endParaRPr sz="1800" dirty="0"/>
          </a:p>
        </p:txBody>
      </p:sp>
      <p:sp>
        <p:nvSpPr>
          <p:cNvPr id="180" name="Google Shape;180;p2"/>
          <p:cNvSpPr txBox="1">
            <a:spLocks noGrp="1"/>
          </p:cNvSpPr>
          <p:nvPr>
            <p:ph type="title"/>
          </p:nvPr>
        </p:nvSpPr>
        <p:spPr>
          <a:xfrm>
            <a:off x="4116391" y="441325"/>
            <a:ext cx="7632700" cy="1223964"/>
          </a:xfrm>
          <a:prstGeom prst="rect">
            <a:avLst/>
          </a:prstGeom>
          <a:noFill/>
          <a:ln>
            <a:noFill/>
          </a:ln>
        </p:spPr>
        <p:txBody>
          <a:bodyPr spcFirstLastPara="1" wrap="square" lIns="0" tIns="0" rIns="0" bIns="0" anchor="b" anchorCtr="0">
            <a:normAutofit/>
          </a:bodyPr>
          <a:lstStyle/>
          <a:p>
            <a:pPr marL="0" lvl="0" indent="0" algn="l" rtl="0">
              <a:lnSpc>
                <a:spcPct val="90000"/>
              </a:lnSpc>
              <a:spcBef>
                <a:spcPts val="0"/>
              </a:spcBef>
              <a:spcAft>
                <a:spcPts val="0"/>
              </a:spcAft>
              <a:buClr>
                <a:schemeClr val="dk2"/>
              </a:buClr>
              <a:buSzPts val="4400"/>
              <a:buFont typeface="Verdana"/>
              <a:buNone/>
            </a:pPr>
            <a:r>
              <a:rPr lang="en-GB"/>
              <a:t>Care built inside the community it serves</a:t>
            </a:r>
            <a:endParaRPr/>
          </a:p>
        </p:txBody>
      </p:sp>
      <p:pic>
        <p:nvPicPr>
          <p:cNvPr id="181" name="Google Shape;181;p2" title="SKLC Logo.png"/>
          <p:cNvPicPr preferRelativeResize="0"/>
          <p:nvPr/>
        </p:nvPicPr>
        <p:blipFill rotWithShape="1">
          <a:blip r:embed="rId3">
            <a:alphaModFix/>
          </a:blip>
          <a:srcRect t="24027" b="34703"/>
          <a:stretch/>
        </p:blipFill>
        <p:spPr>
          <a:xfrm>
            <a:off x="1040428" y="1919308"/>
            <a:ext cx="2965824" cy="1223974"/>
          </a:xfrm>
          <a:prstGeom prst="rect">
            <a:avLst/>
          </a:prstGeom>
          <a:solidFill>
            <a:schemeClr val="bg1"/>
          </a:solid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3"/>
          <p:cNvSpPr txBox="1">
            <a:spLocks noGrp="1"/>
          </p:cNvSpPr>
          <p:nvPr>
            <p:ph type="title"/>
          </p:nvPr>
        </p:nvSpPr>
        <p:spPr>
          <a:xfrm>
            <a:off x="442925" y="1665300"/>
            <a:ext cx="7632600" cy="1212600"/>
          </a:xfrm>
          <a:prstGeom prst="rect">
            <a:avLst/>
          </a:prstGeom>
          <a:noFill/>
          <a:ln>
            <a:noFill/>
          </a:ln>
        </p:spPr>
        <p:txBody>
          <a:bodyPr spcFirstLastPara="1" wrap="square" lIns="0" tIns="0" rIns="0" bIns="0" anchor="b" anchorCtr="0">
            <a:normAutofit fontScale="90000"/>
          </a:bodyPr>
          <a:lstStyle/>
          <a:p>
            <a:pPr marL="0" lvl="0" indent="0" algn="l" rtl="0">
              <a:lnSpc>
                <a:spcPct val="90000"/>
              </a:lnSpc>
              <a:spcBef>
                <a:spcPts val="0"/>
              </a:spcBef>
              <a:spcAft>
                <a:spcPts val="0"/>
              </a:spcAft>
              <a:buClr>
                <a:schemeClr val="dk2"/>
              </a:buClr>
              <a:buSzPct val="100000"/>
              <a:buFont typeface="Verdana"/>
              <a:buNone/>
            </a:pPr>
            <a:r>
              <a:rPr lang="en-GB"/>
              <a:t>Meeting young people at the ball, not the clinic</a:t>
            </a:r>
            <a:endParaRPr/>
          </a:p>
        </p:txBody>
      </p:sp>
      <p:pic>
        <p:nvPicPr>
          <p:cNvPr id="187" name="Google Shape;187;p3" title="IMG_1595.JPG"/>
          <p:cNvPicPr preferRelativeResize="0"/>
          <p:nvPr/>
        </p:nvPicPr>
        <p:blipFill>
          <a:blip r:embed="rId3">
            <a:alphaModFix/>
          </a:blip>
          <a:stretch>
            <a:fillRect/>
          </a:stretch>
        </p:blipFill>
        <p:spPr>
          <a:xfrm>
            <a:off x="1521214" y="2877900"/>
            <a:ext cx="5190364" cy="345939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5"/>
          <p:cNvSpPr txBox="1">
            <a:spLocks noGrp="1"/>
          </p:cNvSpPr>
          <p:nvPr>
            <p:ph type="title"/>
          </p:nvPr>
        </p:nvSpPr>
        <p:spPr>
          <a:xfrm>
            <a:off x="4116391" y="441325"/>
            <a:ext cx="7632700" cy="1223964"/>
          </a:xfrm>
          <a:prstGeom prst="rect">
            <a:avLst/>
          </a:prstGeom>
          <a:noFill/>
          <a:ln>
            <a:noFill/>
          </a:ln>
        </p:spPr>
        <p:txBody>
          <a:bodyPr spcFirstLastPara="1" wrap="square" lIns="0" tIns="0" rIns="0" bIns="0" anchor="b" anchorCtr="0">
            <a:normAutofit/>
          </a:bodyPr>
          <a:lstStyle/>
          <a:p>
            <a:pPr marL="0" lvl="0" indent="0" algn="l" rtl="0">
              <a:lnSpc>
                <a:spcPct val="90000"/>
              </a:lnSpc>
              <a:spcBef>
                <a:spcPts val="0"/>
              </a:spcBef>
              <a:spcAft>
                <a:spcPts val="0"/>
              </a:spcAft>
              <a:buClr>
                <a:schemeClr val="dk2"/>
              </a:buClr>
              <a:buSzPts val="4400"/>
              <a:buFont typeface="Verdana"/>
              <a:buNone/>
            </a:pPr>
            <a:r>
              <a:rPr lang="en-GB"/>
              <a:t>How SKLC triages young people into care</a:t>
            </a:r>
            <a:endParaRPr/>
          </a:p>
        </p:txBody>
      </p:sp>
      <p:graphicFrame>
        <p:nvGraphicFramePr>
          <p:cNvPr id="193" name="Google Shape;193;p5"/>
          <p:cNvGraphicFramePr/>
          <p:nvPr/>
        </p:nvGraphicFramePr>
        <p:xfrm>
          <a:off x="442913" y="2200275"/>
          <a:ext cx="3000000" cy="3000000"/>
        </p:xfrm>
        <a:graphic>
          <a:graphicData uri="http://schemas.openxmlformats.org/drawingml/2006/table">
            <a:tbl>
              <a:tblPr firstRow="1" bandRow="1">
                <a:noFill/>
                <a:tableStyleId>{282D86D5-418C-4CD3-853F-E8C7AF8535F0}</a:tableStyleId>
              </a:tblPr>
              <a:tblGrid>
                <a:gridCol w="2261225">
                  <a:extLst>
                    <a:ext uri="{9D8B030D-6E8A-4147-A177-3AD203B41FA5}">
                      <a16:colId xmlns:a16="http://schemas.microsoft.com/office/drawing/2014/main" val="20000"/>
                    </a:ext>
                  </a:extLst>
                </a:gridCol>
                <a:gridCol w="2261225">
                  <a:extLst>
                    <a:ext uri="{9D8B030D-6E8A-4147-A177-3AD203B41FA5}">
                      <a16:colId xmlns:a16="http://schemas.microsoft.com/office/drawing/2014/main" val="20001"/>
                    </a:ext>
                  </a:extLst>
                </a:gridCol>
                <a:gridCol w="2261225">
                  <a:extLst>
                    <a:ext uri="{9D8B030D-6E8A-4147-A177-3AD203B41FA5}">
                      <a16:colId xmlns:a16="http://schemas.microsoft.com/office/drawing/2014/main" val="20002"/>
                    </a:ext>
                  </a:extLst>
                </a:gridCol>
                <a:gridCol w="2261225">
                  <a:extLst>
                    <a:ext uri="{9D8B030D-6E8A-4147-A177-3AD203B41FA5}">
                      <a16:colId xmlns:a16="http://schemas.microsoft.com/office/drawing/2014/main" val="20003"/>
                    </a:ext>
                  </a:extLst>
                </a:gridCol>
                <a:gridCol w="2261225">
                  <a:extLst>
                    <a:ext uri="{9D8B030D-6E8A-4147-A177-3AD203B41FA5}">
                      <a16:colId xmlns:a16="http://schemas.microsoft.com/office/drawing/2014/main" val="20004"/>
                    </a:ext>
                  </a:extLst>
                </a:gridCol>
              </a:tblGrid>
              <a:tr h="609600">
                <a:tc>
                  <a:txBody>
                    <a:bodyPr/>
                    <a:lstStyle/>
                    <a:p>
                      <a:pPr marL="0" marR="0" lvl="0" indent="0" algn="ctr" rtl="0">
                        <a:lnSpc>
                          <a:spcPct val="100000"/>
                        </a:lnSpc>
                        <a:spcBef>
                          <a:spcPts val="0"/>
                        </a:spcBef>
                        <a:spcAft>
                          <a:spcPts val="0"/>
                        </a:spcAft>
                        <a:buClr>
                          <a:srgbClr val="000000"/>
                        </a:buClr>
                        <a:buSzPts val="1600"/>
                        <a:buFont typeface="Arial"/>
                        <a:buNone/>
                      </a:pPr>
                      <a:r>
                        <a:rPr lang="en-GB" sz="1800" b="1" u="none" strike="noStrike" cap="none">
                          <a:solidFill>
                            <a:schemeClr val="dk1"/>
                          </a:solidFill>
                        </a:rPr>
                        <a:t>ENGAGE</a:t>
                      </a:r>
                      <a:endParaRPr sz="1600" u="none" strike="noStrike" cap="none">
                        <a:solidFill>
                          <a:schemeClr val="dk1"/>
                        </a:solidFil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GB" sz="1800" b="1" u="none" strike="noStrike" cap="none">
                          <a:solidFill>
                            <a:schemeClr val="dk1"/>
                          </a:solidFill>
                        </a:rPr>
                        <a:t>EDUCATE</a:t>
                      </a:r>
                      <a:endParaRPr sz="1600" u="none" strike="noStrike" cap="none">
                        <a:solidFill>
                          <a:schemeClr val="dk1"/>
                        </a:solidFil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GB" sz="1800" b="1" u="none" strike="noStrike" cap="none">
                          <a:solidFill>
                            <a:schemeClr val="dk1"/>
                          </a:solidFill>
                        </a:rPr>
                        <a:t>TEST</a:t>
                      </a:r>
                      <a:endParaRPr sz="1600" u="none" strike="noStrike" cap="none">
                        <a:solidFill>
                          <a:schemeClr val="dk1"/>
                        </a:solidFil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GB" sz="1800" b="1" u="none" strike="noStrike" cap="none">
                          <a:solidFill>
                            <a:schemeClr val="dk1"/>
                          </a:solidFill>
                        </a:rPr>
                        <a:t>LINK</a:t>
                      </a:r>
                      <a:endParaRPr sz="1600" u="none" strike="noStrike" cap="none">
                        <a:solidFill>
                          <a:schemeClr val="dk1"/>
                        </a:solidFil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GB" sz="1800" b="1" u="none" strike="noStrike" cap="none">
                          <a:solidFill>
                            <a:schemeClr val="dk1"/>
                          </a:solidFill>
                        </a:rPr>
                        <a:t>RETAIN</a:t>
                      </a:r>
                      <a:endParaRPr sz="1600" u="none" strike="noStrike" cap="none">
                        <a:solidFill>
                          <a:schemeClr val="dk1"/>
                        </a:solidFill>
                      </a:endParaRPr>
                    </a:p>
                  </a:txBody>
                  <a:tcPr marL="91450" marR="91450" marT="45725" marB="45725" anchor="ctr"/>
                </a:tc>
                <a:extLst>
                  <a:ext uri="{0D108BD9-81ED-4DB2-BD59-A6C34878D82A}">
                    <a16:rowId xmlns:a16="http://schemas.microsoft.com/office/drawing/2014/main" val="10000"/>
                  </a:ext>
                </a:extLst>
              </a:tr>
              <a:tr h="2790825">
                <a:tc>
                  <a:txBody>
                    <a:bodyPr/>
                    <a:lstStyle/>
                    <a:p>
                      <a:pPr marL="0" marR="0" lvl="0" indent="0" algn="l" rtl="0">
                        <a:lnSpc>
                          <a:spcPct val="100000"/>
                        </a:lnSpc>
                        <a:spcBef>
                          <a:spcPts val="0"/>
                        </a:spcBef>
                        <a:spcAft>
                          <a:spcPts val="0"/>
                        </a:spcAft>
                        <a:buClr>
                          <a:srgbClr val="000000"/>
                        </a:buClr>
                        <a:buSzPts val="1300"/>
                        <a:buFont typeface="Arial"/>
                        <a:buNone/>
                      </a:pPr>
                      <a:endParaRPr sz="1600" u="none" strike="noStrike" cap="none">
                        <a:solidFill>
                          <a:schemeClr val="dk1"/>
                        </a:solidFill>
                      </a:endParaRPr>
                    </a:p>
                    <a:p>
                      <a:pPr marL="0" marR="0" lvl="0" indent="0" algn="l" rtl="0">
                        <a:lnSpc>
                          <a:spcPct val="100000"/>
                        </a:lnSpc>
                        <a:spcBef>
                          <a:spcPts val="0"/>
                        </a:spcBef>
                        <a:spcAft>
                          <a:spcPts val="0"/>
                        </a:spcAft>
                        <a:buClr>
                          <a:srgbClr val="000000"/>
                        </a:buClr>
                        <a:buSzPts val="1300"/>
                        <a:buFont typeface="Arial"/>
                        <a:buNone/>
                      </a:pPr>
                      <a:r>
                        <a:rPr lang="en-GB" sz="1600" b="1" u="none" strike="noStrike" cap="none">
                          <a:solidFill>
                            <a:schemeClr val="dk1"/>
                          </a:solidFill>
                        </a:rPr>
                        <a:t>Peer navigators </a:t>
                      </a:r>
                      <a:r>
                        <a:rPr lang="en-GB" sz="1600" u="none" strike="noStrike" cap="none">
                          <a:solidFill>
                            <a:schemeClr val="dk1"/>
                          </a:solidFill>
                        </a:rPr>
                        <a:t>engage youth at balls, community events, and houses — where trust already exists.</a:t>
                      </a:r>
                      <a:endParaRPr sz="1600" u="none" strike="noStrike" cap="none">
                        <a:solidFill>
                          <a:schemeClr val="dk1"/>
                        </a:solidFill>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300"/>
                        <a:buFont typeface="Arial"/>
                        <a:buNone/>
                      </a:pPr>
                      <a:endParaRPr sz="1600" u="none" strike="noStrike" cap="none">
                        <a:solidFill>
                          <a:schemeClr val="dk1"/>
                        </a:solidFill>
                      </a:endParaRPr>
                    </a:p>
                    <a:p>
                      <a:pPr marL="0" marR="0" lvl="0" indent="0" algn="l" rtl="0">
                        <a:lnSpc>
                          <a:spcPct val="100000"/>
                        </a:lnSpc>
                        <a:spcBef>
                          <a:spcPts val="0"/>
                        </a:spcBef>
                        <a:spcAft>
                          <a:spcPts val="0"/>
                        </a:spcAft>
                        <a:buClr>
                          <a:srgbClr val="000000"/>
                        </a:buClr>
                        <a:buSzPts val="1300"/>
                        <a:buFont typeface="Arial"/>
                        <a:buNone/>
                      </a:pPr>
                      <a:r>
                        <a:rPr lang="en-GB" sz="1600" b="1" u="none" strike="noStrike" cap="none">
                          <a:solidFill>
                            <a:schemeClr val="dk1"/>
                          </a:solidFill>
                        </a:rPr>
                        <a:t>Sexual health &amp; HIV education </a:t>
                      </a:r>
                      <a:r>
                        <a:rPr lang="en-GB" sz="1600" u="none" strike="noStrike" cap="none">
                          <a:solidFill>
                            <a:schemeClr val="dk1"/>
                          </a:solidFill>
                        </a:rPr>
                        <a:t>builds knowledge, language, and agency, on their terms.</a:t>
                      </a:r>
                      <a:endParaRPr sz="1600" u="none" strike="noStrike" cap="none">
                        <a:solidFill>
                          <a:schemeClr val="dk1"/>
                        </a:solidFill>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300"/>
                        <a:buFont typeface="Arial"/>
                        <a:buNone/>
                      </a:pPr>
                      <a:endParaRPr sz="1600" u="none" strike="noStrike" cap="none">
                        <a:solidFill>
                          <a:schemeClr val="dk1"/>
                        </a:solidFill>
                      </a:endParaRPr>
                    </a:p>
                    <a:p>
                      <a:pPr marL="0" marR="0" lvl="0" indent="0" algn="l" rtl="0">
                        <a:lnSpc>
                          <a:spcPct val="100000"/>
                        </a:lnSpc>
                        <a:spcBef>
                          <a:spcPts val="0"/>
                        </a:spcBef>
                        <a:spcAft>
                          <a:spcPts val="0"/>
                        </a:spcAft>
                        <a:buClr>
                          <a:srgbClr val="000000"/>
                        </a:buClr>
                        <a:buSzPts val="1300"/>
                        <a:buFont typeface="Arial"/>
                        <a:buNone/>
                      </a:pPr>
                      <a:r>
                        <a:rPr lang="en-GB" sz="1600" b="1" u="none" strike="noStrike" cap="none">
                          <a:solidFill>
                            <a:schemeClr val="dk1"/>
                          </a:solidFill>
                        </a:rPr>
                        <a:t>On-site self-test distributions </a:t>
                      </a:r>
                      <a:r>
                        <a:rPr lang="en-GB" sz="1600" u="none" strike="noStrike" cap="none">
                          <a:solidFill>
                            <a:schemeClr val="dk1"/>
                          </a:solidFill>
                        </a:rPr>
                        <a:t>for HIV and syphilis — no immediate visit to the clinic, no appointment.</a:t>
                      </a:r>
                      <a:endParaRPr sz="1600" u="none" strike="noStrike" cap="none">
                        <a:solidFill>
                          <a:schemeClr val="dk1"/>
                        </a:solidFill>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300"/>
                        <a:buFont typeface="Arial"/>
                        <a:buNone/>
                      </a:pPr>
                      <a:endParaRPr sz="1600" u="none" strike="noStrike" cap="none">
                        <a:solidFill>
                          <a:schemeClr val="dk1"/>
                        </a:solidFill>
                      </a:endParaRPr>
                    </a:p>
                    <a:p>
                      <a:pPr marL="0" marR="0" lvl="0" indent="0" algn="l" rtl="0">
                        <a:lnSpc>
                          <a:spcPct val="100000"/>
                        </a:lnSpc>
                        <a:spcBef>
                          <a:spcPts val="0"/>
                        </a:spcBef>
                        <a:spcAft>
                          <a:spcPts val="0"/>
                        </a:spcAft>
                        <a:buClr>
                          <a:srgbClr val="000000"/>
                        </a:buClr>
                        <a:buSzPts val="1300"/>
                        <a:buFont typeface="Arial"/>
                        <a:buNone/>
                      </a:pPr>
                      <a:r>
                        <a:rPr lang="en-GB" sz="1600" b="1" u="none" strike="noStrike" cap="none">
                          <a:solidFill>
                            <a:schemeClr val="dk1"/>
                          </a:solidFill>
                        </a:rPr>
                        <a:t>Warm handoff </a:t>
                      </a:r>
                      <a:r>
                        <a:rPr lang="en-GB" sz="1600" u="none" strike="noStrike" cap="none">
                          <a:solidFill>
                            <a:schemeClr val="dk1"/>
                          </a:solidFill>
                        </a:rPr>
                        <a:t>into our organizational Gender-Affirming Legal Care™ program and Community Health referrals.</a:t>
                      </a:r>
                      <a:endParaRPr sz="1600" u="none" strike="noStrike" cap="none">
                        <a:solidFill>
                          <a:schemeClr val="dk1"/>
                        </a:solidFill>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300"/>
                        <a:buFont typeface="Arial"/>
                        <a:buNone/>
                      </a:pPr>
                      <a:endParaRPr sz="1600" u="none" strike="noStrike" cap="none">
                        <a:solidFill>
                          <a:schemeClr val="dk1"/>
                        </a:solidFill>
                      </a:endParaRPr>
                    </a:p>
                    <a:p>
                      <a:pPr marL="0" marR="0" lvl="0" indent="0" algn="l" rtl="0">
                        <a:lnSpc>
                          <a:spcPct val="100000"/>
                        </a:lnSpc>
                        <a:spcBef>
                          <a:spcPts val="0"/>
                        </a:spcBef>
                        <a:spcAft>
                          <a:spcPts val="0"/>
                        </a:spcAft>
                        <a:buClr>
                          <a:srgbClr val="000000"/>
                        </a:buClr>
                        <a:buSzPts val="1300"/>
                        <a:buFont typeface="Arial"/>
                        <a:buNone/>
                      </a:pPr>
                      <a:r>
                        <a:rPr lang="en-GB" sz="1600" b="1" u="none" strike="noStrike" cap="none">
                          <a:solidFill>
                            <a:schemeClr val="dk1"/>
                          </a:solidFill>
                        </a:rPr>
                        <a:t>Ongoing Peer Navigation training </a:t>
                      </a:r>
                      <a:r>
                        <a:rPr lang="en-GB" sz="1600" u="none" strike="noStrike" cap="none">
                          <a:solidFill>
                            <a:schemeClr val="dk1"/>
                          </a:solidFill>
                        </a:rPr>
                        <a:t>keeps people connected to PrEP and access to follow-up care.</a:t>
                      </a:r>
                      <a:endParaRPr sz="1600" u="none" strike="noStrike" cap="none">
                        <a:solidFill>
                          <a:schemeClr val="dk1"/>
                        </a:solidFill>
                      </a:endParaRPr>
                    </a:p>
                  </a:txBody>
                  <a:tcPr marL="91450" marR="91450" marT="45725" marB="45725"/>
                </a:tc>
                <a:extLst>
                  <a:ext uri="{0D108BD9-81ED-4DB2-BD59-A6C34878D82A}">
                    <a16:rowId xmlns:a16="http://schemas.microsoft.com/office/drawing/2014/main" val="10001"/>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6"/>
          <p:cNvSpPr txBox="1">
            <a:spLocks noGrp="1"/>
          </p:cNvSpPr>
          <p:nvPr>
            <p:ph type="body" idx="1"/>
          </p:nvPr>
        </p:nvSpPr>
        <p:spPr>
          <a:xfrm>
            <a:off x="4116391" y="3048001"/>
            <a:ext cx="7380284" cy="3324224"/>
          </a:xfrm>
          <a:prstGeom prst="rect">
            <a:avLst/>
          </a:prstGeom>
          <a:noFill/>
          <a:ln>
            <a:noFill/>
          </a:ln>
        </p:spPr>
        <p:txBody>
          <a:bodyPr spcFirstLastPara="1" wrap="square" lIns="0" tIns="0" rIns="0" bIns="0" anchor="t" anchorCtr="0">
            <a:normAutofit/>
          </a:bodyPr>
          <a:lstStyle/>
          <a:p>
            <a:pPr marL="285750" lvl="0" indent="-285750" algn="l" rtl="0">
              <a:lnSpc>
                <a:spcPct val="110000"/>
              </a:lnSpc>
              <a:spcBef>
                <a:spcPts val="0"/>
              </a:spcBef>
              <a:spcAft>
                <a:spcPts val="0"/>
              </a:spcAft>
              <a:buClr>
                <a:schemeClr val="dk1"/>
              </a:buClr>
              <a:buSzPts val="1400"/>
              <a:buFont typeface="Arial"/>
              <a:buChar char="•"/>
            </a:pPr>
            <a:r>
              <a:rPr lang="en-GB" sz="1800"/>
              <a:t>SKLC pairs every clinical or legal service with the practical support that keeps young people from falling out of care </a:t>
            </a:r>
            <a:endParaRPr/>
          </a:p>
          <a:p>
            <a:pPr marL="285750" lvl="0" indent="-285750" algn="l" rtl="0">
              <a:lnSpc>
                <a:spcPct val="110000"/>
              </a:lnSpc>
              <a:spcBef>
                <a:spcPts val="0"/>
              </a:spcBef>
              <a:spcAft>
                <a:spcPts val="0"/>
              </a:spcAft>
              <a:buClr>
                <a:schemeClr val="dk1"/>
              </a:buClr>
              <a:buSzPts val="1400"/>
              <a:buFont typeface="Arial"/>
              <a:buChar char="•"/>
            </a:pPr>
            <a:r>
              <a:rPr lang="en-GB" sz="1800"/>
              <a:t>Transportation to appointments if and when needed</a:t>
            </a:r>
            <a:endParaRPr/>
          </a:p>
          <a:p>
            <a:pPr marL="285750" lvl="0" indent="-285750" algn="l" rtl="0">
              <a:lnSpc>
                <a:spcPct val="110000"/>
              </a:lnSpc>
              <a:spcBef>
                <a:spcPts val="0"/>
              </a:spcBef>
              <a:spcAft>
                <a:spcPts val="0"/>
              </a:spcAft>
              <a:buClr>
                <a:schemeClr val="dk1"/>
              </a:buClr>
              <a:buSzPts val="1400"/>
              <a:buFont typeface="Arial"/>
              <a:buChar char="•"/>
            </a:pPr>
            <a:r>
              <a:rPr lang="en-GB" sz="1800"/>
              <a:t>Emergency financial assistance to prevent eviction for youth flagged as at-risk during intake.</a:t>
            </a:r>
            <a:endParaRPr sz="1800"/>
          </a:p>
          <a:p>
            <a:pPr marL="0" lvl="0" indent="0" algn="l" rtl="0">
              <a:lnSpc>
                <a:spcPct val="110000"/>
              </a:lnSpc>
              <a:spcBef>
                <a:spcPts val="1000"/>
              </a:spcBef>
              <a:spcAft>
                <a:spcPts val="0"/>
              </a:spcAft>
              <a:buClr>
                <a:schemeClr val="dk1"/>
              </a:buClr>
              <a:buSzPts val="1400"/>
              <a:buNone/>
            </a:pPr>
            <a:endParaRPr sz="1800"/>
          </a:p>
          <a:p>
            <a:pPr marL="0" lvl="0" indent="0" algn="l" rtl="0">
              <a:lnSpc>
                <a:spcPct val="110000"/>
              </a:lnSpc>
              <a:spcBef>
                <a:spcPts val="1000"/>
              </a:spcBef>
              <a:spcAft>
                <a:spcPts val="0"/>
              </a:spcAft>
              <a:buClr>
                <a:schemeClr val="dk1"/>
              </a:buClr>
              <a:buSzPts val="1400"/>
              <a:buNone/>
            </a:pPr>
            <a:r>
              <a:rPr lang="en-GB" sz="1800" b="1"/>
              <a:t>These are not add-ons; they are treated as core to the care model, because a missed bus or a lost apartment is often the real reason someone does not come back.</a:t>
            </a:r>
            <a:endParaRPr sz="1800" b="1"/>
          </a:p>
        </p:txBody>
      </p:sp>
      <p:sp>
        <p:nvSpPr>
          <p:cNvPr id="199" name="Google Shape;199;p6"/>
          <p:cNvSpPr txBox="1">
            <a:spLocks noGrp="1"/>
          </p:cNvSpPr>
          <p:nvPr>
            <p:ph type="title"/>
          </p:nvPr>
        </p:nvSpPr>
        <p:spPr>
          <a:xfrm>
            <a:off x="4116391" y="1269213"/>
            <a:ext cx="7632600" cy="1224000"/>
          </a:xfrm>
          <a:prstGeom prst="rect">
            <a:avLst/>
          </a:prstGeom>
          <a:noFill/>
          <a:ln>
            <a:noFill/>
          </a:ln>
        </p:spPr>
        <p:txBody>
          <a:bodyPr spcFirstLastPara="1" wrap="square" lIns="0" tIns="0" rIns="0" bIns="0" anchor="b" anchorCtr="0">
            <a:normAutofit fontScale="90000"/>
          </a:bodyPr>
          <a:lstStyle/>
          <a:p>
            <a:pPr marL="0" lvl="0" indent="0" algn="l" rtl="0">
              <a:lnSpc>
                <a:spcPct val="90000"/>
              </a:lnSpc>
              <a:spcBef>
                <a:spcPts val="0"/>
              </a:spcBef>
              <a:spcAft>
                <a:spcPts val="0"/>
              </a:spcAft>
              <a:buClr>
                <a:schemeClr val="dk2"/>
              </a:buClr>
              <a:buSzPct val="100000"/>
              <a:buFont typeface="Verdana"/>
              <a:buNone/>
            </a:pPr>
            <a:r>
              <a:rPr lang="en-GB"/>
              <a:t>Removing the barriers before they become reasons to disappear</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g3f4f12b7fde_0_4"/>
          <p:cNvSpPr txBox="1">
            <a:spLocks noGrp="1"/>
          </p:cNvSpPr>
          <p:nvPr>
            <p:ph type="title"/>
          </p:nvPr>
        </p:nvSpPr>
        <p:spPr>
          <a:xfrm>
            <a:off x="3827504" y="-414166"/>
            <a:ext cx="7632600" cy="1224000"/>
          </a:xfrm>
          <a:prstGeom prst="rect">
            <a:avLst/>
          </a:prstGeom>
          <a:noFill/>
          <a:ln>
            <a:noFill/>
          </a:ln>
        </p:spPr>
        <p:txBody>
          <a:bodyPr spcFirstLastPara="1" wrap="square" lIns="0" tIns="0" rIns="0" bIns="0" anchor="b" anchorCtr="0">
            <a:normAutofit/>
          </a:bodyPr>
          <a:lstStyle/>
          <a:p>
            <a:pPr marL="0" lvl="0" indent="0" algn="ctr" rtl="0">
              <a:lnSpc>
                <a:spcPct val="90000"/>
              </a:lnSpc>
              <a:spcBef>
                <a:spcPts val="0"/>
              </a:spcBef>
              <a:spcAft>
                <a:spcPts val="0"/>
              </a:spcAft>
              <a:buClr>
                <a:schemeClr val="dk2"/>
              </a:buClr>
              <a:buSzPts val="4400"/>
              <a:buFont typeface="Verdana"/>
              <a:buNone/>
            </a:pPr>
            <a:r>
              <a:rPr lang="en-GB"/>
              <a:t>Year 1 results</a:t>
            </a:r>
            <a:endParaRPr/>
          </a:p>
        </p:txBody>
      </p:sp>
      <p:sp>
        <p:nvSpPr>
          <p:cNvPr id="205" name="Google Shape;205;g3f4f12b7fde_0_4"/>
          <p:cNvSpPr/>
          <p:nvPr/>
        </p:nvSpPr>
        <p:spPr>
          <a:xfrm>
            <a:off x="4116388" y="2097091"/>
            <a:ext cx="3663900" cy="913500"/>
          </a:xfrm>
          <a:prstGeom prst="rect">
            <a:avLst/>
          </a:prstGeom>
          <a:noFill/>
          <a:ln>
            <a:noFill/>
          </a:ln>
        </p:spPr>
        <p:txBody>
          <a:bodyPr spcFirstLastPara="1" wrap="square" lIns="0" tIns="0" rIns="182875" bIns="0" anchor="t" anchorCtr="0">
            <a:noAutofit/>
          </a:bodyPr>
          <a:lstStyle/>
          <a:p>
            <a:pPr marL="0" marR="0" lvl="0" indent="0" algn="l" rtl="0">
              <a:lnSpc>
                <a:spcPct val="100000"/>
              </a:lnSpc>
              <a:spcBef>
                <a:spcPts val="0"/>
              </a:spcBef>
              <a:spcAft>
                <a:spcPts val="0"/>
              </a:spcAft>
              <a:buClr>
                <a:srgbClr val="000000"/>
              </a:buClr>
              <a:buSzPts val="2800"/>
              <a:buFont typeface="Arial"/>
              <a:buNone/>
            </a:pPr>
            <a:r>
              <a:rPr lang="en-GB" sz="2800" b="1" i="0" u="none" strike="noStrike" cap="none">
                <a:solidFill>
                  <a:schemeClr val="accent1"/>
                </a:solidFill>
                <a:latin typeface="Verdana"/>
                <a:ea typeface="Verdana"/>
                <a:cs typeface="Verdana"/>
                <a:sym typeface="Verdana"/>
              </a:rPr>
              <a:t>265–330</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200"/>
              </a:spcBef>
              <a:spcAft>
                <a:spcPts val="0"/>
              </a:spcAft>
              <a:buClr>
                <a:srgbClr val="000000"/>
              </a:buClr>
              <a:buSzPts val="1100"/>
              <a:buFont typeface="Arial"/>
              <a:buNone/>
            </a:pPr>
            <a:r>
              <a:rPr lang="en-GB" sz="1100" b="0" i="0" u="none" strike="noStrike" cap="none">
                <a:solidFill>
                  <a:schemeClr val="dk1"/>
                </a:solidFill>
                <a:latin typeface="Verdana"/>
                <a:ea typeface="Verdana"/>
                <a:cs typeface="Verdana"/>
                <a:sym typeface="Verdana"/>
              </a:rPr>
              <a:t>Young people reached in the Kiki Scenes across Atlanta, Charlotte &amp; Miami</a:t>
            </a:r>
            <a:endParaRPr sz="1400" b="0" i="0" u="none" strike="noStrike" cap="none">
              <a:solidFill>
                <a:srgbClr val="000000"/>
              </a:solidFill>
              <a:latin typeface="Arial"/>
              <a:ea typeface="Arial"/>
              <a:cs typeface="Arial"/>
              <a:sym typeface="Arial"/>
            </a:endParaRPr>
          </a:p>
        </p:txBody>
      </p:sp>
      <p:sp>
        <p:nvSpPr>
          <p:cNvPr id="206" name="Google Shape;206;g3f4f12b7fde_0_4"/>
          <p:cNvSpPr/>
          <p:nvPr/>
        </p:nvSpPr>
        <p:spPr>
          <a:xfrm>
            <a:off x="8085140" y="2097091"/>
            <a:ext cx="3663900" cy="913500"/>
          </a:xfrm>
          <a:prstGeom prst="rect">
            <a:avLst/>
          </a:prstGeom>
          <a:noFill/>
          <a:ln>
            <a:noFill/>
          </a:ln>
        </p:spPr>
        <p:txBody>
          <a:bodyPr spcFirstLastPara="1" wrap="square" lIns="0" tIns="0" rIns="182875" bIns="0" anchor="t" anchorCtr="0">
            <a:noAutofit/>
          </a:bodyPr>
          <a:lstStyle/>
          <a:p>
            <a:pPr marL="0" marR="0" lvl="0" indent="0" algn="l" rtl="0">
              <a:lnSpc>
                <a:spcPct val="100000"/>
              </a:lnSpc>
              <a:spcBef>
                <a:spcPts val="0"/>
              </a:spcBef>
              <a:spcAft>
                <a:spcPts val="0"/>
              </a:spcAft>
              <a:buClr>
                <a:srgbClr val="000000"/>
              </a:buClr>
              <a:buSzPts val="2800"/>
              <a:buFont typeface="Arial"/>
              <a:buNone/>
            </a:pPr>
            <a:r>
              <a:rPr lang="en-GB" sz="2800" b="1" i="0" u="none" strike="noStrike" cap="none">
                <a:solidFill>
                  <a:schemeClr val="accent1"/>
                </a:solidFill>
                <a:latin typeface="Verdana"/>
                <a:ea typeface="Verdana"/>
                <a:cs typeface="Verdana"/>
                <a:sym typeface="Verdana"/>
              </a:rPr>
              <a:t>7</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200"/>
              </a:spcBef>
              <a:spcAft>
                <a:spcPts val="0"/>
              </a:spcAft>
              <a:buClr>
                <a:srgbClr val="000000"/>
              </a:buClr>
              <a:buSzPts val="1100"/>
              <a:buFont typeface="Arial"/>
              <a:buNone/>
            </a:pPr>
            <a:r>
              <a:rPr lang="en-GB" sz="1100" b="0" i="0" u="none" strike="noStrike" cap="none">
                <a:solidFill>
                  <a:schemeClr val="dk1"/>
                </a:solidFill>
                <a:latin typeface="Verdana"/>
                <a:ea typeface="Verdana"/>
                <a:cs typeface="Verdana"/>
                <a:sym typeface="Verdana"/>
              </a:rPr>
              <a:t>Community ball &amp; event touchpoints supported</a:t>
            </a:r>
            <a:endParaRPr sz="1400" b="0" i="0" u="none" strike="noStrike" cap="none">
              <a:solidFill>
                <a:srgbClr val="000000"/>
              </a:solidFill>
              <a:latin typeface="Arial"/>
              <a:ea typeface="Arial"/>
              <a:cs typeface="Arial"/>
              <a:sym typeface="Arial"/>
            </a:endParaRPr>
          </a:p>
        </p:txBody>
      </p:sp>
      <p:sp>
        <p:nvSpPr>
          <p:cNvPr id="207" name="Google Shape;207;g3f4f12b7fde_0_4"/>
          <p:cNvSpPr/>
          <p:nvPr/>
        </p:nvSpPr>
        <p:spPr>
          <a:xfrm>
            <a:off x="4116388" y="3160512"/>
            <a:ext cx="3663900" cy="913500"/>
          </a:xfrm>
          <a:prstGeom prst="rect">
            <a:avLst/>
          </a:prstGeom>
          <a:noFill/>
          <a:ln>
            <a:noFill/>
          </a:ln>
        </p:spPr>
        <p:txBody>
          <a:bodyPr spcFirstLastPara="1" wrap="square" lIns="0" tIns="0" rIns="182875" bIns="0" anchor="t" anchorCtr="0">
            <a:noAutofit/>
          </a:bodyPr>
          <a:lstStyle/>
          <a:p>
            <a:pPr marL="0" marR="0" lvl="0" indent="0" algn="l" rtl="0">
              <a:lnSpc>
                <a:spcPct val="100000"/>
              </a:lnSpc>
              <a:spcBef>
                <a:spcPts val="0"/>
              </a:spcBef>
              <a:spcAft>
                <a:spcPts val="0"/>
              </a:spcAft>
              <a:buClr>
                <a:srgbClr val="000000"/>
              </a:buClr>
              <a:buSzPts val="2800"/>
              <a:buFont typeface="Arial"/>
              <a:buNone/>
            </a:pPr>
            <a:r>
              <a:rPr lang="en-GB" sz="2800" b="1" i="0" u="none" strike="noStrike" cap="none">
                <a:solidFill>
                  <a:schemeClr val="accent1"/>
                </a:solidFill>
                <a:latin typeface="Verdana"/>
                <a:ea typeface="Verdana"/>
                <a:cs typeface="Verdana"/>
                <a:sym typeface="Verdana"/>
              </a:rPr>
              <a:t>90</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200"/>
              </a:spcBef>
              <a:spcAft>
                <a:spcPts val="0"/>
              </a:spcAft>
              <a:buClr>
                <a:srgbClr val="000000"/>
              </a:buClr>
              <a:buSzPts val="1100"/>
              <a:buFont typeface="Arial"/>
              <a:buNone/>
            </a:pPr>
            <a:r>
              <a:rPr lang="en-GB" sz="1100" b="0" i="0" u="none" strike="noStrike" cap="none">
                <a:solidFill>
                  <a:schemeClr val="dk1"/>
                </a:solidFill>
                <a:latin typeface="Verdana"/>
                <a:ea typeface="Verdana"/>
                <a:cs typeface="Verdana"/>
                <a:sym typeface="Verdana"/>
              </a:rPr>
              <a:t>HIV &amp; syphilis self-tests distributed </a:t>
            </a:r>
            <a:br>
              <a:rPr lang="en-GB" sz="1100" b="0" i="0" u="none" strike="noStrike" cap="none">
                <a:solidFill>
                  <a:schemeClr val="dk1"/>
                </a:solidFill>
                <a:latin typeface="Verdana"/>
                <a:ea typeface="Verdana"/>
                <a:cs typeface="Verdana"/>
                <a:sym typeface="Verdana"/>
              </a:rPr>
            </a:br>
            <a:r>
              <a:rPr lang="en-GB" sz="1100" b="0" i="0" u="none" strike="noStrike" cap="none">
                <a:solidFill>
                  <a:schemeClr val="dk1"/>
                </a:solidFill>
                <a:latin typeface="Verdana"/>
                <a:ea typeface="Verdana"/>
                <a:cs typeface="Verdana"/>
                <a:sym typeface="Verdana"/>
              </a:rPr>
              <a:t>(35 HIV + 55 syphilis)</a:t>
            </a:r>
            <a:endParaRPr sz="1400" b="0" i="0" u="none" strike="noStrike" cap="none">
              <a:solidFill>
                <a:srgbClr val="000000"/>
              </a:solidFill>
              <a:latin typeface="Arial"/>
              <a:ea typeface="Arial"/>
              <a:cs typeface="Arial"/>
              <a:sym typeface="Arial"/>
            </a:endParaRPr>
          </a:p>
        </p:txBody>
      </p:sp>
      <p:sp>
        <p:nvSpPr>
          <p:cNvPr id="208" name="Google Shape;208;g3f4f12b7fde_0_4"/>
          <p:cNvSpPr/>
          <p:nvPr/>
        </p:nvSpPr>
        <p:spPr>
          <a:xfrm>
            <a:off x="8085140" y="3160512"/>
            <a:ext cx="3663900" cy="913500"/>
          </a:xfrm>
          <a:prstGeom prst="rect">
            <a:avLst/>
          </a:prstGeom>
          <a:noFill/>
          <a:ln>
            <a:noFill/>
          </a:ln>
        </p:spPr>
        <p:txBody>
          <a:bodyPr spcFirstLastPara="1" wrap="square" lIns="0" tIns="0" rIns="182875" bIns="0" anchor="t" anchorCtr="0">
            <a:noAutofit/>
          </a:bodyPr>
          <a:lstStyle/>
          <a:p>
            <a:pPr marL="0" marR="0" lvl="0" indent="0" algn="l" rtl="0">
              <a:lnSpc>
                <a:spcPct val="100000"/>
              </a:lnSpc>
              <a:spcBef>
                <a:spcPts val="0"/>
              </a:spcBef>
              <a:spcAft>
                <a:spcPts val="0"/>
              </a:spcAft>
              <a:buClr>
                <a:srgbClr val="000000"/>
              </a:buClr>
              <a:buSzPts val="2800"/>
              <a:buFont typeface="Arial"/>
              <a:buNone/>
            </a:pPr>
            <a:r>
              <a:rPr lang="en-GB" sz="2800" b="1" i="0" u="none" strike="noStrike" cap="none">
                <a:solidFill>
                  <a:schemeClr val="accent1"/>
                </a:solidFill>
                <a:latin typeface="Verdana"/>
                <a:ea typeface="Verdana"/>
                <a:cs typeface="Verdana"/>
                <a:sym typeface="Verdana"/>
              </a:rPr>
              <a:t>15</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200"/>
              </a:spcBef>
              <a:spcAft>
                <a:spcPts val="0"/>
              </a:spcAft>
              <a:buClr>
                <a:srgbClr val="000000"/>
              </a:buClr>
              <a:buSzPts val="1100"/>
              <a:buFont typeface="Arial"/>
              <a:buNone/>
            </a:pPr>
            <a:r>
              <a:rPr lang="en-GB" sz="1100" b="0" i="0" u="none" strike="noStrike" cap="none">
                <a:solidFill>
                  <a:schemeClr val="dk1"/>
                </a:solidFill>
                <a:latin typeface="Verdana"/>
                <a:ea typeface="Verdana"/>
                <a:cs typeface="Verdana"/>
                <a:sym typeface="Verdana"/>
              </a:rPr>
              <a:t>Young people linked to a PrEP provider</a:t>
            </a:r>
            <a:endParaRPr sz="1400" b="0" i="0" u="none" strike="noStrike" cap="none">
              <a:solidFill>
                <a:srgbClr val="000000"/>
              </a:solidFill>
              <a:latin typeface="Arial"/>
              <a:ea typeface="Arial"/>
              <a:cs typeface="Arial"/>
              <a:sym typeface="Arial"/>
            </a:endParaRPr>
          </a:p>
        </p:txBody>
      </p:sp>
      <p:sp>
        <p:nvSpPr>
          <p:cNvPr id="209" name="Google Shape;209;g3f4f12b7fde_0_4"/>
          <p:cNvSpPr/>
          <p:nvPr/>
        </p:nvSpPr>
        <p:spPr>
          <a:xfrm>
            <a:off x="4116388" y="4223933"/>
            <a:ext cx="3663900" cy="913500"/>
          </a:xfrm>
          <a:prstGeom prst="rect">
            <a:avLst/>
          </a:prstGeom>
          <a:noFill/>
          <a:ln>
            <a:noFill/>
          </a:ln>
        </p:spPr>
        <p:txBody>
          <a:bodyPr spcFirstLastPara="1" wrap="square" lIns="0" tIns="0" rIns="182875" bIns="0" anchor="t" anchorCtr="0">
            <a:noAutofit/>
          </a:bodyPr>
          <a:lstStyle/>
          <a:p>
            <a:pPr marL="0" marR="0" lvl="0" indent="0" algn="l" rtl="0">
              <a:lnSpc>
                <a:spcPct val="100000"/>
              </a:lnSpc>
              <a:spcBef>
                <a:spcPts val="0"/>
              </a:spcBef>
              <a:spcAft>
                <a:spcPts val="0"/>
              </a:spcAft>
              <a:buClr>
                <a:srgbClr val="000000"/>
              </a:buClr>
              <a:buSzPts val="2800"/>
              <a:buFont typeface="Arial"/>
              <a:buNone/>
            </a:pPr>
            <a:r>
              <a:rPr lang="en-GB" sz="2800" b="1" i="0" u="none" strike="noStrike" cap="none">
                <a:solidFill>
                  <a:schemeClr val="accent1"/>
                </a:solidFill>
                <a:latin typeface="Verdana"/>
                <a:ea typeface="Verdana"/>
                <a:cs typeface="Verdana"/>
                <a:sym typeface="Verdana"/>
              </a:rPr>
              <a:t>25</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200"/>
              </a:spcBef>
              <a:spcAft>
                <a:spcPts val="0"/>
              </a:spcAft>
              <a:buClr>
                <a:srgbClr val="000000"/>
              </a:buClr>
              <a:buSzPts val="1100"/>
              <a:buFont typeface="Arial"/>
              <a:buNone/>
            </a:pPr>
            <a:r>
              <a:rPr lang="en-GB" sz="1100" b="0" i="0" u="none" strike="noStrike" cap="none">
                <a:solidFill>
                  <a:schemeClr val="dk1"/>
                </a:solidFill>
                <a:latin typeface="Verdana"/>
                <a:ea typeface="Verdana"/>
                <a:cs typeface="Verdana"/>
                <a:sym typeface="Verdana"/>
              </a:rPr>
              <a:t>One-on-one navigation referrals</a:t>
            </a:r>
            <a:endParaRPr sz="1400" b="0" i="0" u="none" strike="noStrike" cap="none">
              <a:solidFill>
                <a:srgbClr val="000000"/>
              </a:solidFill>
              <a:latin typeface="Arial"/>
              <a:ea typeface="Arial"/>
              <a:cs typeface="Arial"/>
              <a:sym typeface="Arial"/>
            </a:endParaRPr>
          </a:p>
        </p:txBody>
      </p:sp>
      <p:sp>
        <p:nvSpPr>
          <p:cNvPr id="210" name="Google Shape;210;g3f4f12b7fde_0_4"/>
          <p:cNvSpPr/>
          <p:nvPr/>
        </p:nvSpPr>
        <p:spPr>
          <a:xfrm>
            <a:off x="8085140" y="4223933"/>
            <a:ext cx="3663900" cy="913500"/>
          </a:xfrm>
          <a:prstGeom prst="rect">
            <a:avLst/>
          </a:prstGeom>
          <a:noFill/>
          <a:ln>
            <a:noFill/>
          </a:ln>
        </p:spPr>
        <p:txBody>
          <a:bodyPr spcFirstLastPara="1" wrap="square" lIns="0" tIns="0" rIns="182875" bIns="0" anchor="t" anchorCtr="0">
            <a:noAutofit/>
          </a:bodyPr>
          <a:lstStyle/>
          <a:p>
            <a:pPr marL="0" marR="0" lvl="0" indent="0" algn="l" rtl="0">
              <a:lnSpc>
                <a:spcPct val="100000"/>
              </a:lnSpc>
              <a:spcBef>
                <a:spcPts val="0"/>
              </a:spcBef>
              <a:spcAft>
                <a:spcPts val="0"/>
              </a:spcAft>
              <a:buClr>
                <a:srgbClr val="000000"/>
              </a:buClr>
              <a:buSzPts val="2800"/>
              <a:buFont typeface="Arial"/>
              <a:buNone/>
            </a:pPr>
            <a:r>
              <a:rPr lang="en-GB" sz="2800" b="1" i="0" u="none" strike="noStrike" cap="none">
                <a:solidFill>
                  <a:schemeClr val="accent1"/>
                </a:solidFill>
                <a:latin typeface="Verdana"/>
                <a:ea typeface="Verdana"/>
                <a:cs typeface="Verdana"/>
                <a:sym typeface="Verdana"/>
              </a:rPr>
              <a:t>4</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200"/>
              </a:spcBef>
              <a:spcAft>
                <a:spcPts val="0"/>
              </a:spcAft>
              <a:buClr>
                <a:srgbClr val="000000"/>
              </a:buClr>
              <a:buSzPts val="1100"/>
              <a:buFont typeface="Arial"/>
              <a:buNone/>
            </a:pPr>
            <a:r>
              <a:rPr lang="en-GB" sz="1100" b="0" i="0" u="none" strike="noStrike" cap="none">
                <a:solidFill>
                  <a:schemeClr val="dk1"/>
                </a:solidFill>
                <a:latin typeface="Verdana"/>
                <a:ea typeface="Verdana"/>
                <a:cs typeface="Verdana"/>
                <a:sym typeface="Verdana"/>
              </a:rPr>
              <a:t>Direct referrals to Gender-Affirming Legal Care™</a:t>
            </a:r>
            <a:endParaRPr sz="1400" b="0" i="0" u="none" strike="noStrike" cap="none">
              <a:solidFill>
                <a:srgbClr val="000000"/>
              </a:solidFill>
              <a:latin typeface="Arial"/>
              <a:ea typeface="Arial"/>
              <a:cs typeface="Arial"/>
              <a:sym typeface="Arial"/>
            </a:endParaRPr>
          </a:p>
        </p:txBody>
      </p:sp>
      <p:sp>
        <p:nvSpPr>
          <p:cNvPr id="211" name="Google Shape;211;g3f4f12b7fde_0_4"/>
          <p:cNvSpPr/>
          <p:nvPr/>
        </p:nvSpPr>
        <p:spPr>
          <a:xfrm>
            <a:off x="4116388" y="5287354"/>
            <a:ext cx="3663900" cy="913500"/>
          </a:xfrm>
          <a:prstGeom prst="rect">
            <a:avLst/>
          </a:prstGeom>
          <a:noFill/>
          <a:ln>
            <a:noFill/>
          </a:ln>
        </p:spPr>
        <p:txBody>
          <a:bodyPr spcFirstLastPara="1" wrap="square" lIns="0" tIns="0" rIns="182875" bIns="0" anchor="t" anchorCtr="0">
            <a:noAutofit/>
          </a:bodyPr>
          <a:lstStyle/>
          <a:p>
            <a:pPr marL="0" marR="0" lvl="0" indent="0" algn="l" rtl="0">
              <a:lnSpc>
                <a:spcPct val="100000"/>
              </a:lnSpc>
              <a:spcBef>
                <a:spcPts val="0"/>
              </a:spcBef>
              <a:spcAft>
                <a:spcPts val="0"/>
              </a:spcAft>
              <a:buClr>
                <a:srgbClr val="000000"/>
              </a:buClr>
              <a:buSzPts val="2800"/>
              <a:buFont typeface="Arial"/>
              <a:buNone/>
            </a:pPr>
            <a:r>
              <a:rPr lang="en-GB" sz="2800" b="1" i="0" u="none" strike="noStrike" cap="none">
                <a:solidFill>
                  <a:schemeClr val="accent1"/>
                </a:solidFill>
                <a:latin typeface="Verdana"/>
                <a:ea typeface="Verdana"/>
                <a:cs typeface="Verdana"/>
                <a:sym typeface="Verdana"/>
              </a:rPr>
              <a:t>8</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200"/>
              </a:spcBef>
              <a:spcAft>
                <a:spcPts val="0"/>
              </a:spcAft>
              <a:buClr>
                <a:srgbClr val="000000"/>
              </a:buClr>
              <a:buSzPts val="1100"/>
              <a:buFont typeface="Arial"/>
              <a:buNone/>
            </a:pPr>
            <a:r>
              <a:rPr lang="en-GB" sz="1100" b="0" i="0" u="none" strike="noStrike" cap="none">
                <a:solidFill>
                  <a:schemeClr val="dk1"/>
                </a:solidFill>
                <a:latin typeface="Verdana"/>
                <a:ea typeface="Verdana"/>
                <a:cs typeface="Verdana"/>
                <a:sym typeface="Verdana"/>
              </a:rPr>
              <a:t>SKLC Ambassadors HIV / PrEP Certified through our HIV Knowledge &amp; Prevention Leadership Program</a:t>
            </a:r>
            <a:endParaRPr sz="1400" b="0" i="0" u="none" strike="noStrike" cap="none">
              <a:solidFill>
                <a:srgbClr val="000000"/>
              </a:solidFill>
              <a:latin typeface="Arial"/>
              <a:ea typeface="Arial"/>
              <a:cs typeface="Arial"/>
              <a:sym typeface="Arial"/>
            </a:endParaRPr>
          </a:p>
        </p:txBody>
      </p:sp>
      <p:sp>
        <p:nvSpPr>
          <p:cNvPr id="212" name="Google Shape;212;g3f4f12b7fde_0_4"/>
          <p:cNvSpPr/>
          <p:nvPr/>
        </p:nvSpPr>
        <p:spPr>
          <a:xfrm>
            <a:off x="8085140" y="5287354"/>
            <a:ext cx="3663900" cy="913500"/>
          </a:xfrm>
          <a:prstGeom prst="rect">
            <a:avLst/>
          </a:prstGeom>
          <a:noFill/>
          <a:ln>
            <a:noFill/>
          </a:ln>
        </p:spPr>
        <p:txBody>
          <a:bodyPr spcFirstLastPara="1" wrap="square" lIns="0" tIns="0" rIns="182875" bIns="0" anchor="t" anchorCtr="0">
            <a:noAutofit/>
          </a:bodyPr>
          <a:lstStyle/>
          <a:p>
            <a:pPr marL="0" marR="0" lvl="0" indent="0" algn="l" rtl="0">
              <a:lnSpc>
                <a:spcPct val="100000"/>
              </a:lnSpc>
              <a:spcBef>
                <a:spcPts val="0"/>
              </a:spcBef>
              <a:spcAft>
                <a:spcPts val="0"/>
              </a:spcAft>
              <a:buClr>
                <a:srgbClr val="000000"/>
              </a:buClr>
              <a:buSzPts val="2800"/>
              <a:buFont typeface="Arial"/>
              <a:buNone/>
            </a:pPr>
            <a:r>
              <a:rPr lang="en-GB" sz="2800" b="1" i="0" u="none" strike="noStrike" cap="none">
                <a:solidFill>
                  <a:schemeClr val="accent1"/>
                </a:solidFill>
                <a:latin typeface="Verdana"/>
                <a:ea typeface="Verdana"/>
                <a:cs typeface="Verdana"/>
                <a:sym typeface="Verdana"/>
              </a:rPr>
              <a:t>143</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200"/>
              </a:spcBef>
              <a:spcAft>
                <a:spcPts val="0"/>
              </a:spcAft>
              <a:buClr>
                <a:srgbClr val="000000"/>
              </a:buClr>
              <a:buSzPts val="1100"/>
              <a:buFont typeface="Arial"/>
              <a:buNone/>
            </a:pPr>
            <a:r>
              <a:rPr lang="en-GB" sz="1100" b="0" i="0" u="none" strike="noStrike" cap="none">
                <a:solidFill>
                  <a:schemeClr val="dk1"/>
                </a:solidFill>
                <a:latin typeface="Verdana"/>
                <a:ea typeface="Verdana"/>
                <a:cs typeface="Verdana"/>
                <a:sym typeface="Verdana"/>
              </a:rPr>
              <a:t>Atlanta </a:t>
            </a:r>
            <a:r>
              <a:rPr lang="en-GB" sz="1100">
                <a:solidFill>
                  <a:schemeClr val="dk1"/>
                </a:solidFill>
                <a:latin typeface="Verdana"/>
                <a:ea typeface="Verdana"/>
                <a:cs typeface="Verdana"/>
                <a:sym typeface="Verdana"/>
              </a:rPr>
              <a:t>K</a:t>
            </a:r>
            <a:r>
              <a:rPr lang="en-GB" sz="1100" b="0" i="0" u="none" strike="noStrike" cap="none">
                <a:solidFill>
                  <a:schemeClr val="dk1"/>
                </a:solidFill>
                <a:latin typeface="Verdana"/>
                <a:ea typeface="Verdana"/>
                <a:cs typeface="Verdana"/>
                <a:sym typeface="Verdana"/>
              </a:rPr>
              <a:t>iki scene members, up from a baseline of 40–50</a:t>
            </a:r>
            <a:endParaRPr sz="1400" b="0" i="0" u="none" strike="noStrike" cap="none">
              <a:solidFill>
                <a:srgbClr val="000000"/>
              </a:solidFill>
              <a:latin typeface="Arial"/>
              <a:ea typeface="Arial"/>
              <a:cs typeface="Arial"/>
              <a:sym typeface="Arial"/>
            </a:endParaRPr>
          </a:p>
        </p:txBody>
      </p:sp>
      <p:pic>
        <p:nvPicPr>
          <p:cNvPr id="213" name="Google Shape;213;g3f4f12b7fde_0_4" title="SKLC Logo.png"/>
          <p:cNvPicPr preferRelativeResize="0"/>
          <p:nvPr/>
        </p:nvPicPr>
        <p:blipFill rotWithShape="1">
          <a:blip r:embed="rId3">
            <a:alphaModFix/>
          </a:blip>
          <a:srcRect t="24027" b="34703"/>
          <a:stretch/>
        </p:blipFill>
        <p:spPr>
          <a:xfrm>
            <a:off x="6160903" y="759568"/>
            <a:ext cx="2965824" cy="122397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7"/>
          <p:cNvSpPr txBox="1">
            <a:spLocks noGrp="1"/>
          </p:cNvSpPr>
          <p:nvPr>
            <p:ph type="title"/>
          </p:nvPr>
        </p:nvSpPr>
        <p:spPr>
          <a:xfrm>
            <a:off x="442913" y="441325"/>
            <a:ext cx="8891914" cy="1223964"/>
          </a:xfrm>
          <a:prstGeom prst="rect">
            <a:avLst/>
          </a:prstGeom>
          <a:noFill/>
          <a:ln>
            <a:noFill/>
          </a:ln>
        </p:spPr>
        <p:txBody>
          <a:bodyPr spcFirstLastPara="1" wrap="square" lIns="0" tIns="0" rIns="0" bIns="0" anchor="b" anchorCtr="0">
            <a:normAutofit/>
          </a:bodyPr>
          <a:lstStyle/>
          <a:p>
            <a:pPr marL="0" lvl="0" indent="0" algn="l" rtl="0">
              <a:lnSpc>
                <a:spcPct val="90000"/>
              </a:lnSpc>
              <a:spcBef>
                <a:spcPts val="0"/>
              </a:spcBef>
              <a:spcAft>
                <a:spcPts val="0"/>
              </a:spcAft>
              <a:buClr>
                <a:schemeClr val="dk2"/>
              </a:buClr>
              <a:buSzPts val="1800"/>
              <a:buNone/>
            </a:pPr>
            <a:r>
              <a:rPr lang="en-GB">
                <a:solidFill>
                  <a:schemeClr val="dk2"/>
                </a:solidFill>
              </a:rPr>
              <a:t>Barriers and facilitators of person-centred care</a:t>
            </a:r>
            <a:endParaRPr>
              <a:solidFill>
                <a:schemeClr val="dk2"/>
              </a:solidFill>
            </a:endParaRPr>
          </a:p>
        </p:txBody>
      </p:sp>
      <p:sp>
        <p:nvSpPr>
          <p:cNvPr id="219" name="Google Shape;219;p7"/>
          <p:cNvSpPr/>
          <p:nvPr/>
        </p:nvSpPr>
        <p:spPr>
          <a:xfrm>
            <a:off x="1358885" y="2600325"/>
            <a:ext cx="4239691" cy="3499908"/>
          </a:xfrm>
          <a:custGeom>
            <a:avLst/>
            <a:gdLst/>
            <a:ahLst/>
            <a:cxnLst/>
            <a:rect l="l" t="t" r="r" b="b"/>
            <a:pathLst>
              <a:path w="4239691" h="3499908" extrusionOk="0">
                <a:moveTo>
                  <a:pt x="0" y="349991"/>
                </a:moveTo>
                <a:cubicBezTo>
                  <a:pt x="0" y="156696"/>
                  <a:pt x="156696" y="0"/>
                  <a:pt x="349991" y="0"/>
                </a:cubicBezTo>
                <a:lnTo>
                  <a:pt x="3889700" y="0"/>
                </a:lnTo>
                <a:cubicBezTo>
                  <a:pt x="4082995" y="0"/>
                  <a:pt x="4239691" y="156696"/>
                  <a:pt x="4239691" y="349991"/>
                </a:cubicBezTo>
                <a:lnTo>
                  <a:pt x="4239691" y="3149917"/>
                </a:lnTo>
                <a:cubicBezTo>
                  <a:pt x="4239691" y="3343212"/>
                  <a:pt x="4082995" y="3499908"/>
                  <a:pt x="3889700" y="3499908"/>
                </a:cubicBezTo>
                <a:lnTo>
                  <a:pt x="349991" y="3499908"/>
                </a:lnTo>
                <a:cubicBezTo>
                  <a:pt x="156696" y="3499908"/>
                  <a:pt x="0" y="3343212"/>
                  <a:pt x="0" y="3149917"/>
                </a:cubicBezTo>
                <a:lnTo>
                  <a:pt x="0" y="349991"/>
                </a:lnTo>
                <a:close/>
              </a:path>
            </a:pathLst>
          </a:custGeom>
          <a:solidFill>
            <a:schemeClr val="accent4"/>
          </a:solidFill>
          <a:ln w="25400" cap="flat" cmpd="sng">
            <a:solidFill>
              <a:schemeClr val="lt1"/>
            </a:solidFill>
            <a:prstDash val="solid"/>
            <a:round/>
            <a:headEnd type="none" w="sm" len="sm"/>
            <a:tailEnd type="none" w="sm" len="sm"/>
          </a:ln>
        </p:spPr>
        <p:txBody>
          <a:bodyPr spcFirstLastPara="1" wrap="square" lIns="201550" tIns="201550" rIns="201550" bIns="201550" anchor="ctr" anchorCtr="0">
            <a:noAutofit/>
          </a:bodyPr>
          <a:lstStyle/>
          <a:p>
            <a:pPr marL="0" marR="0" lvl="0" indent="0" algn="ctr" rtl="0">
              <a:lnSpc>
                <a:spcPct val="90000"/>
              </a:lnSpc>
              <a:spcBef>
                <a:spcPts val="0"/>
              </a:spcBef>
              <a:spcAft>
                <a:spcPts val="0"/>
              </a:spcAft>
              <a:buClr>
                <a:srgbClr val="000000"/>
              </a:buClr>
              <a:buSzPts val="1100"/>
              <a:buFont typeface="Arial"/>
              <a:buNone/>
            </a:pPr>
            <a:r>
              <a:rPr lang="en-GB" sz="2600" b="1" i="0" u="none" strike="noStrike" cap="none">
                <a:solidFill>
                  <a:schemeClr val="lt1"/>
                </a:solidFill>
                <a:latin typeface="Verdana"/>
                <a:ea typeface="Verdana"/>
                <a:cs typeface="Verdana"/>
                <a:sym typeface="Verdana"/>
              </a:rPr>
              <a:t>Health systems are designed around services, not people's lives.</a:t>
            </a:r>
            <a:r>
              <a:rPr lang="en-GB" sz="2600" b="0" i="0" u="none" strike="noStrike" cap="none">
                <a:solidFill>
                  <a:schemeClr val="lt1"/>
                </a:solidFill>
                <a:latin typeface="Verdana"/>
                <a:ea typeface="Verdana"/>
                <a:cs typeface="Verdana"/>
                <a:sym typeface="Verdana"/>
              </a:rPr>
              <a:t>  </a:t>
            </a:r>
            <a:endParaRPr/>
          </a:p>
          <a:p>
            <a:pPr marL="0" marR="0" lvl="0" indent="0" algn="ctr" rtl="0">
              <a:lnSpc>
                <a:spcPct val="90000"/>
              </a:lnSpc>
              <a:spcBef>
                <a:spcPts val="910"/>
              </a:spcBef>
              <a:spcAft>
                <a:spcPts val="0"/>
              </a:spcAft>
              <a:buClr>
                <a:srgbClr val="000000"/>
              </a:buClr>
              <a:buSzPts val="1100"/>
              <a:buFont typeface="Arial"/>
              <a:buNone/>
            </a:pPr>
            <a:r>
              <a:rPr lang="en-GB" sz="2000" b="0" i="0" u="none" strike="noStrike" cap="none">
                <a:solidFill>
                  <a:schemeClr val="lt1"/>
                </a:solidFill>
                <a:latin typeface="Verdana"/>
                <a:ea typeface="Verdana"/>
                <a:cs typeface="Verdana"/>
                <a:sym typeface="Verdana"/>
              </a:rPr>
              <a:t>Young people are expected to navigate fragmented systems on their own.</a:t>
            </a:r>
            <a:endParaRPr sz="2000" b="0" i="0" u="none" strike="noStrike" cap="none">
              <a:solidFill>
                <a:schemeClr val="lt1"/>
              </a:solidFill>
              <a:latin typeface="Verdana"/>
              <a:ea typeface="Verdana"/>
              <a:cs typeface="Verdana"/>
              <a:sym typeface="Verdana"/>
            </a:endParaRPr>
          </a:p>
        </p:txBody>
      </p:sp>
      <p:sp>
        <p:nvSpPr>
          <p:cNvPr id="220" name="Google Shape;220;p7"/>
          <p:cNvSpPr/>
          <p:nvPr/>
        </p:nvSpPr>
        <p:spPr>
          <a:xfrm>
            <a:off x="6310845" y="2600325"/>
            <a:ext cx="4239691" cy="3499908"/>
          </a:xfrm>
          <a:custGeom>
            <a:avLst/>
            <a:gdLst/>
            <a:ahLst/>
            <a:cxnLst/>
            <a:rect l="l" t="t" r="r" b="b"/>
            <a:pathLst>
              <a:path w="4239691" h="3499908" extrusionOk="0">
                <a:moveTo>
                  <a:pt x="0" y="349991"/>
                </a:moveTo>
                <a:cubicBezTo>
                  <a:pt x="0" y="156696"/>
                  <a:pt x="156696" y="0"/>
                  <a:pt x="349991" y="0"/>
                </a:cubicBezTo>
                <a:lnTo>
                  <a:pt x="3889700" y="0"/>
                </a:lnTo>
                <a:cubicBezTo>
                  <a:pt x="4082995" y="0"/>
                  <a:pt x="4239691" y="156696"/>
                  <a:pt x="4239691" y="349991"/>
                </a:cubicBezTo>
                <a:lnTo>
                  <a:pt x="4239691" y="3149917"/>
                </a:lnTo>
                <a:cubicBezTo>
                  <a:pt x="4239691" y="3343212"/>
                  <a:pt x="4082995" y="3499908"/>
                  <a:pt x="3889700" y="3499908"/>
                </a:cubicBezTo>
                <a:lnTo>
                  <a:pt x="349991" y="3499908"/>
                </a:lnTo>
                <a:cubicBezTo>
                  <a:pt x="156696" y="3499908"/>
                  <a:pt x="0" y="3343212"/>
                  <a:pt x="0" y="3149917"/>
                </a:cubicBezTo>
                <a:lnTo>
                  <a:pt x="0" y="349991"/>
                </a:lnTo>
                <a:close/>
              </a:path>
            </a:pathLst>
          </a:custGeom>
          <a:solidFill>
            <a:schemeClr val="dk2"/>
          </a:solidFill>
          <a:ln w="25400" cap="flat" cmpd="sng">
            <a:solidFill>
              <a:schemeClr val="lt1"/>
            </a:solidFill>
            <a:prstDash val="solid"/>
            <a:round/>
            <a:headEnd type="none" w="sm" len="sm"/>
            <a:tailEnd type="none" w="sm" len="sm"/>
          </a:ln>
        </p:spPr>
        <p:txBody>
          <a:bodyPr spcFirstLastPara="1" wrap="square" lIns="201550" tIns="201550" rIns="201550" bIns="201550" anchor="ctr" anchorCtr="0">
            <a:noAutofit/>
          </a:bodyPr>
          <a:lstStyle/>
          <a:p>
            <a:pPr marL="0" marR="0" lvl="0" indent="0" algn="ctr" rtl="0">
              <a:lnSpc>
                <a:spcPct val="90000"/>
              </a:lnSpc>
              <a:spcBef>
                <a:spcPts val="0"/>
              </a:spcBef>
              <a:spcAft>
                <a:spcPts val="0"/>
              </a:spcAft>
              <a:buClr>
                <a:srgbClr val="000000"/>
              </a:buClr>
              <a:buSzPts val="1100"/>
              <a:buFont typeface="Arial"/>
              <a:buNone/>
            </a:pPr>
            <a:r>
              <a:rPr lang="en-GB" sz="2600" b="1" i="0" u="none" strike="noStrike" cap="none">
                <a:solidFill>
                  <a:schemeClr val="lt1"/>
                </a:solidFill>
                <a:latin typeface="Verdana"/>
                <a:ea typeface="Verdana"/>
                <a:cs typeface="Verdana"/>
                <a:sym typeface="Verdana"/>
              </a:rPr>
              <a:t>Care is organized around the person, not the program.</a:t>
            </a:r>
            <a:r>
              <a:rPr lang="en-GB" sz="2600" b="0" i="0" u="none" strike="noStrike" cap="none">
                <a:solidFill>
                  <a:schemeClr val="lt1"/>
                </a:solidFill>
                <a:latin typeface="Verdana"/>
                <a:ea typeface="Verdana"/>
                <a:cs typeface="Verdana"/>
                <a:sym typeface="Verdana"/>
              </a:rPr>
              <a:t> </a:t>
            </a:r>
            <a:endParaRPr/>
          </a:p>
          <a:p>
            <a:pPr marL="0" marR="0" lvl="0" indent="0" algn="ctr" rtl="0">
              <a:lnSpc>
                <a:spcPct val="90000"/>
              </a:lnSpc>
              <a:spcBef>
                <a:spcPts val="910"/>
              </a:spcBef>
              <a:spcAft>
                <a:spcPts val="0"/>
              </a:spcAft>
              <a:buClr>
                <a:srgbClr val="000000"/>
              </a:buClr>
              <a:buSzPts val="1100"/>
              <a:buFont typeface="Arial"/>
              <a:buNone/>
            </a:pPr>
            <a:r>
              <a:rPr lang="en-GB" sz="2000" b="0" i="0" u="none" strike="noStrike" cap="none">
                <a:solidFill>
                  <a:schemeClr val="lt1"/>
                </a:solidFill>
                <a:latin typeface="Verdana"/>
                <a:ea typeface="Verdana"/>
                <a:cs typeface="Verdana"/>
                <a:sym typeface="Verdana"/>
              </a:rPr>
              <a:t>HIV prevention, legal support, referrals, and navigation are connected through one trusted entry point.</a:t>
            </a:r>
            <a:endParaRPr sz="2000" b="0" i="0" u="none" strike="noStrike" cap="none">
              <a:solidFill>
                <a:schemeClr val="lt1"/>
              </a:solidFill>
              <a:latin typeface="Verdana"/>
              <a:ea typeface="Verdana"/>
              <a:cs typeface="Verdana"/>
              <a:sym typeface="Verdana"/>
            </a:endParaRPr>
          </a:p>
        </p:txBody>
      </p:sp>
      <p:sp>
        <p:nvSpPr>
          <p:cNvPr id="221" name="Google Shape;221;p7"/>
          <p:cNvSpPr txBox="1"/>
          <p:nvPr/>
        </p:nvSpPr>
        <p:spPr>
          <a:xfrm>
            <a:off x="1358885" y="2200215"/>
            <a:ext cx="1346844"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2000" b="1" i="0" u="none" strike="noStrike" cap="none">
                <a:solidFill>
                  <a:schemeClr val="accent4"/>
                </a:solidFill>
                <a:latin typeface="Verdana"/>
                <a:ea typeface="Verdana"/>
                <a:cs typeface="Verdana"/>
                <a:sym typeface="Verdana"/>
              </a:rPr>
              <a:t>Barriers</a:t>
            </a:r>
            <a:endParaRPr sz="2000" b="1" i="0" u="none" strike="noStrike" cap="none">
              <a:solidFill>
                <a:schemeClr val="accent4"/>
              </a:solidFill>
              <a:latin typeface="Verdana"/>
              <a:ea typeface="Verdana"/>
              <a:cs typeface="Verdana"/>
              <a:sym typeface="Verdana"/>
            </a:endParaRPr>
          </a:p>
        </p:txBody>
      </p:sp>
      <p:sp>
        <p:nvSpPr>
          <p:cNvPr id="222" name="Google Shape;222;p7"/>
          <p:cNvSpPr txBox="1"/>
          <p:nvPr/>
        </p:nvSpPr>
        <p:spPr>
          <a:xfrm>
            <a:off x="6308070" y="2200215"/>
            <a:ext cx="1800493"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2000" b="1" i="0" u="none" strike="noStrike" cap="none">
                <a:solidFill>
                  <a:schemeClr val="dk2"/>
                </a:solidFill>
                <a:latin typeface="Verdana"/>
                <a:ea typeface="Verdana"/>
                <a:cs typeface="Verdana"/>
                <a:sym typeface="Verdana"/>
              </a:rPr>
              <a:t>Facilitators</a:t>
            </a:r>
            <a:endParaRPr sz="2000" b="1" i="0" u="none" strike="noStrike" cap="none">
              <a:solidFill>
                <a:schemeClr val="dk2"/>
              </a:solidFill>
              <a:latin typeface="Verdana"/>
              <a:ea typeface="Verdana"/>
              <a:cs typeface="Verdana"/>
              <a:sym typeface="Verdan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31"/>
          <p:cNvSpPr txBox="1">
            <a:spLocks noGrp="1"/>
          </p:cNvSpPr>
          <p:nvPr>
            <p:ph type="title"/>
          </p:nvPr>
        </p:nvSpPr>
        <p:spPr>
          <a:xfrm>
            <a:off x="442913" y="441325"/>
            <a:ext cx="8891914" cy="1223964"/>
          </a:xfrm>
          <a:prstGeom prst="rect">
            <a:avLst/>
          </a:prstGeom>
          <a:noFill/>
          <a:ln>
            <a:noFill/>
          </a:ln>
        </p:spPr>
        <p:txBody>
          <a:bodyPr spcFirstLastPara="1" wrap="square" lIns="0" tIns="0" rIns="0" bIns="0" anchor="b" anchorCtr="0">
            <a:normAutofit/>
          </a:bodyPr>
          <a:lstStyle/>
          <a:p>
            <a:pPr marL="0" lvl="0" indent="0" algn="l" rtl="0">
              <a:lnSpc>
                <a:spcPct val="90000"/>
              </a:lnSpc>
              <a:spcBef>
                <a:spcPts val="0"/>
              </a:spcBef>
              <a:spcAft>
                <a:spcPts val="0"/>
              </a:spcAft>
              <a:buClr>
                <a:schemeClr val="dk2"/>
              </a:buClr>
              <a:buSzPts val="1800"/>
              <a:buNone/>
            </a:pPr>
            <a:r>
              <a:rPr lang="en-GB"/>
              <a:t>Barriers and facilitators of person-centred care</a:t>
            </a:r>
            <a:endParaRPr/>
          </a:p>
        </p:txBody>
      </p:sp>
      <p:sp>
        <p:nvSpPr>
          <p:cNvPr id="228" name="Google Shape;228;p31"/>
          <p:cNvSpPr/>
          <p:nvPr/>
        </p:nvSpPr>
        <p:spPr>
          <a:xfrm>
            <a:off x="1358885" y="2579571"/>
            <a:ext cx="4239691" cy="3520662"/>
          </a:xfrm>
          <a:custGeom>
            <a:avLst/>
            <a:gdLst/>
            <a:ahLst/>
            <a:cxnLst/>
            <a:rect l="l" t="t" r="r" b="b"/>
            <a:pathLst>
              <a:path w="4239691" h="3520662" extrusionOk="0">
                <a:moveTo>
                  <a:pt x="0" y="352066"/>
                </a:moveTo>
                <a:cubicBezTo>
                  <a:pt x="0" y="157625"/>
                  <a:pt x="157625" y="0"/>
                  <a:pt x="352066" y="0"/>
                </a:cubicBezTo>
                <a:lnTo>
                  <a:pt x="3887625" y="0"/>
                </a:lnTo>
                <a:cubicBezTo>
                  <a:pt x="4082066" y="0"/>
                  <a:pt x="4239691" y="157625"/>
                  <a:pt x="4239691" y="352066"/>
                </a:cubicBezTo>
                <a:lnTo>
                  <a:pt x="4239691" y="3168596"/>
                </a:lnTo>
                <a:cubicBezTo>
                  <a:pt x="4239691" y="3363037"/>
                  <a:pt x="4082066" y="3520662"/>
                  <a:pt x="3887625" y="3520662"/>
                </a:cubicBezTo>
                <a:lnTo>
                  <a:pt x="352066" y="3520662"/>
                </a:lnTo>
                <a:cubicBezTo>
                  <a:pt x="157625" y="3520662"/>
                  <a:pt x="0" y="3363037"/>
                  <a:pt x="0" y="3168596"/>
                </a:cubicBezTo>
                <a:lnTo>
                  <a:pt x="0" y="352066"/>
                </a:lnTo>
                <a:close/>
              </a:path>
            </a:pathLst>
          </a:custGeom>
          <a:solidFill>
            <a:schemeClr val="accent4"/>
          </a:solidFill>
          <a:ln w="25400" cap="flat" cmpd="sng">
            <a:solidFill>
              <a:schemeClr val="lt1"/>
            </a:solidFill>
            <a:prstDash val="solid"/>
            <a:round/>
            <a:headEnd type="none" w="sm" len="sm"/>
            <a:tailEnd type="none" w="sm" len="sm"/>
          </a:ln>
        </p:spPr>
        <p:txBody>
          <a:bodyPr spcFirstLastPara="1" wrap="square" lIns="190725" tIns="190725" rIns="190725" bIns="190725" anchor="ctr" anchorCtr="0">
            <a:noAutofit/>
          </a:bodyPr>
          <a:lstStyle/>
          <a:p>
            <a:pPr marL="0" marR="0" lvl="0" indent="0" algn="ctr" rtl="0">
              <a:lnSpc>
                <a:spcPct val="90000"/>
              </a:lnSpc>
              <a:spcBef>
                <a:spcPts val="0"/>
              </a:spcBef>
              <a:spcAft>
                <a:spcPts val="0"/>
              </a:spcAft>
              <a:buClr>
                <a:srgbClr val="000000"/>
              </a:buClr>
              <a:buSzPts val="1100"/>
              <a:buFont typeface="Arial"/>
              <a:buNone/>
            </a:pPr>
            <a:r>
              <a:rPr lang="en-GB" sz="2300" b="1" i="0" u="none" strike="noStrike" cap="none">
                <a:solidFill>
                  <a:schemeClr val="lt1"/>
                </a:solidFill>
                <a:latin typeface="Verdana"/>
                <a:ea typeface="Verdana"/>
                <a:cs typeface="Verdana"/>
                <a:sym typeface="Verdana"/>
              </a:rPr>
              <a:t>Trust is assumed rather than earned. </a:t>
            </a:r>
            <a:br>
              <a:rPr lang="en-GB" sz="2300" b="1" i="0" u="none" strike="noStrike" cap="none">
                <a:solidFill>
                  <a:schemeClr val="lt1"/>
                </a:solidFill>
                <a:latin typeface="Verdana"/>
                <a:ea typeface="Verdana"/>
                <a:cs typeface="Verdana"/>
                <a:sym typeface="Verdana"/>
              </a:rPr>
            </a:br>
            <a:br>
              <a:rPr lang="en-GB" sz="2300" b="1" i="0" u="none" strike="noStrike" cap="none">
                <a:solidFill>
                  <a:schemeClr val="lt1"/>
                </a:solidFill>
                <a:latin typeface="Verdana"/>
                <a:ea typeface="Verdana"/>
                <a:cs typeface="Verdana"/>
                <a:sym typeface="Verdana"/>
              </a:rPr>
            </a:br>
            <a:r>
              <a:rPr lang="en-GB" sz="1800" b="0" i="0" u="none" strike="noStrike" cap="none">
                <a:solidFill>
                  <a:schemeClr val="lt1"/>
                </a:solidFill>
                <a:latin typeface="Verdana"/>
                <a:ea typeface="Verdana"/>
                <a:cs typeface="Verdana"/>
                <a:sym typeface="Verdana"/>
              </a:rPr>
              <a:t>Many young Black LGBTQ+ people have experienced stigma, discrimination or cultural misunderstanding in healthcare settings.</a:t>
            </a:r>
            <a:endParaRPr sz="1800" b="0" i="0" u="none" strike="noStrike" cap="none">
              <a:solidFill>
                <a:schemeClr val="lt1"/>
              </a:solidFill>
              <a:latin typeface="Verdana"/>
              <a:ea typeface="Verdana"/>
              <a:cs typeface="Verdana"/>
              <a:sym typeface="Verdana"/>
            </a:endParaRPr>
          </a:p>
          <a:p>
            <a:pPr marL="0" marR="0" lvl="0" indent="0" algn="ctr" rtl="0">
              <a:lnSpc>
                <a:spcPct val="90000"/>
              </a:lnSpc>
              <a:spcBef>
                <a:spcPts val="805"/>
              </a:spcBef>
              <a:spcAft>
                <a:spcPts val="0"/>
              </a:spcAft>
              <a:buClr>
                <a:srgbClr val="000000"/>
              </a:buClr>
              <a:buSzPts val="1100"/>
              <a:buFont typeface="Arial"/>
              <a:buNone/>
            </a:pPr>
            <a:endParaRPr sz="2300" b="0" i="0" u="none" strike="noStrike" cap="none">
              <a:solidFill>
                <a:schemeClr val="lt1"/>
              </a:solidFill>
              <a:latin typeface="Verdana"/>
              <a:ea typeface="Verdana"/>
              <a:cs typeface="Verdana"/>
              <a:sym typeface="Verdana"/>
            </a:endParaRPr>
          </a:p>
        </p:txBody>
      </p:sp>
      <p:sp>
        <p:nvSpPr>
          <p:cNvPr id="229" name="Google Shape;229;p31"/>
          <p:cNvSpPr/>
          <p:nvPr/>
        </p:nvSpPr>
        <p:spPr>
          <a:xfrm>
            <a:off x="6310845" y="2579571"/>
            <a:ext cx="4239691" cy="3520662"/>
          </a:xfrm>
          <a:custGeom>
            <a:avLst/>
            <a:gdLst/>
            <a:ahLst/>
            <a:cxnLst/>
            <a:rect l="l" t="t" r="r" b="b"/>
            <a:pathLst>
              <a:path w="4239691" h="3520662" extrusionOk="0">
                <a:moveTo>
                  <a:pt x="0" y="352066"/>
                </a:moveTo>
                <a:cubicBezTo>
                  <a:pt x="0" y="157625"/>
                  <a:pt x="157625" y="0"/>
                  <a:pt x="352066" y="0"/>
                </a:cubicBezTo>
                <a:lnTo>
                  <a:pt x="3887625" y="0"/>
                </a:lnTo>
                <a:cubicBezTo>
                  <a:pt x="4082066" y="0"/>
                  <a:pt x="4239691" y="157625"/>
                  <a:pt x="4239691" y="352066"/>
                </a:cubicBezTo>
                <a:lnTo>
                  <a:pt x="4239691" y="3168596"/>
                </a:lnTo>
                <a:cubicBezTo>
                  <a:pt x="4239691" y="3363037"/>
                  <a:pt x="4082066" y="3520662"/>
                  <a:pt x="3887625" y="3520662"/>
                </a:cubicBezTo>
                <a:lnTo>
                  <a:pt x="352066" y="3520662"/>
                </a:lnTo>
                <a:cubicBezTo>
                  <a:pt x="157625" y="3520662"/>
                  <a:pt x="0" y="3363037"/>
                  <a:pt x="0" y="3168596"/>
                </a:cubicBezTo>
                <a:lnTo>
                  <a:pt x="0" y="352066"/>
                </a:lnTo>
                <a:close/>
              </a:path>
            </a:pathLst>
          </a:custGeom>
          <a:solidFill>
            <a:srgbClr val="618008"/>
          </a:solidFill>
          <a:ln w="25400" cap="flat" cmpd="sng">
            <a:solidFill>
              <a:schemeClr val="lt1"/>
            </a:solidFill>
            <a:prstDash val="solid"/>
            <a:round/>
            <a:headEnd type="none" w="sm" len="sm"/>
            <a:tailEnd type="none" w="sm" len="sm"/>
          </a:ln>
        </p:spPr>
        <p:txBody>
          <a:bodyPr spcFirstLastPara="1" wrap="square" lIns="202175" tIns="202175" rIns="202175" bIns="202175" anchor="ctr" anchorCtr="0">
            <a:noAutofit/>
          </a:bodyPr>
          <a:lstStyle/>
          <a:p>
            <a:pPr marL="0" marR="0" lvl="0" indent="0" algn="ctr" rtl="0">
              <a:lnSpc>
                <a:spcPct val="90000"/>
              </a:lnSpc>
              <a:spcBef>
                <a:spcPts val="0"/>
              </a:spcBef>
              <a:spcAft>
                <a:spcPts val="0"/>
              </a:spcAft>
              <a:buClr>
                <a:srgbClr val="000000"/>
              </a:buClr>
              <a:buSzPts val="1100"/>
              <a:buFont typeface="Arial"/>
              <a:buNone/>
            </a:pPr>
            <a:r>
              <a:rPr lang="en-GB" sz="2600" b="1" i="0" u="none" strike="noStrike" cap="none">
                <a:solidFill>
                  <a:schemeClr val="lt1"/>
                </a:solidFill>
                <a:latin typeface="Verdana"/>
                <a:ea typeface="Verdana"/>
                <a:cs typeface="Verdana"/>
                <a:sym typeface="Verdana"/>
              </a:rPr>
              <a:t>Trust already exists within community.</a:t>
            </a:r>
            <a:r>
              <a:rPr lang="en-GB" sz="2600" b="0" i="0" u="none" strike="noStrike" cap="none">
                <a:solidFill>
                  <a:schemeClr val="lt1"/>
                </a:solidFill>
                <a:latin typeface="Verdana"/>
                <a:ea typeface="Verdana"/>
                <a:cs typeface="Verdana"/>
                <a:sym typeface="Verdana"/>
              </a:rPr>
              <a:t> </a:t>
            </a:r>
            <a:br>
              <a:rPr lang="en-GB" sz="2600" b="0" i="0" u="none" strike="noStrike" cap="none">
                <a:solidFill>
                  <a:schemeClr val="lt1"/>
                </a:solidFill>
                <a:latin typeface="Verdana"/>
                <a:ea typeface="Verdana"/>
                <a:cs typeface="Verdana"/>
                <a:sym typeface="Verdana"/>
              </a:rPr>
            </a:br>
            <a:br>
              <a:rPr lang="en-GB" sz="2600" b="0" i="0" u="none" strike="noStrike" cap="none">
                <a:solidFill>
                  <a:schemeClr val="lt1"/>
                </a:solidFill>
                <a:latin typeface="Verdana"/>
                <a:ea typeface="Verdana"/>
                <a:cs typeface="Verdana"/>
                <a:sym typeface="Verdana"/>
              </a:rPr>
            </a:br>
            <a:r>
              <a:rPr lang="en-GB" sz="2000" b="0" i="0" u="none" strike="noStrike" cap="none">
                <a:solidFill>
                  <a:schemeClr val="lt1"/>
                </a:solidFill>
                <a:latin typeface="Verdana"/>
                <a:ea typeface="Verdana"/>
                <a:cs typeface="Verdana"/>
                <a:sym typeface="Verdana"/>
              </a:rPr>
              <a:t>Peer navigators and ballroom leaders are known, trusted and culturally fluent before health conversations begin.</a:t>
            </a:r>
            <a:endParaRPr sz="2600" b="0" i="0" u="none" strike="noStrike" cap="none">
              <a:solidFill>
                <a:schemeClr val="lt1"/>
              </a:solidFill>
              <a:latin typeface="Verdana"/>
              <a:ea typeface="Verdana"/>
              <a:cs typeface="Verdana"/>
              <a:sym typeface="Verdana"/>
            </a:endParaRPr>
          </a:p>
        </p:txBody>
      </p:sp>
      <p:sp>
        <p:nvSpPr>
          <p:cNvPr id="230" name="Google Shape;230;p31"/>
          <p:cNvSpPr txBox="1"/>
          <p:nvPr/>
        </p:nvSpPr>
        <p:spPr>
          <a:xfrm>
            <a:off x="1358885" y="2200215"/>
            <a:ext cx="1346844"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2000" b="1" i="0" u="none" strike="noStrike" cap="none">
                <a:solidFill>
                  <a:schemeClr val="accent4"/>
                </a:solidFill>
                <a:latin typeface="Verdana"/>
                <a:ea typeface="Verdana"/>
                <a:cs typeface="Verdana"/>
                <a:sym typeface="Verdana"/>
              </a:rPr>
              <a:t>Barriers</a:t>
            </a:r>
            <a:endParaRPr sz="2000" b="1" i="0" u="none" strike="noStrike" cap="none">
              <a:solidFill>
                <a:schemeClr val="accent4"/>
              </a:solidFill>
              <a:latin typeface="Verdana"/>
              <a:ea typeface="Verdana"/>
              <a:cs typeface="Verdana"/>
              <a:sym typeface="Verdana"/>
            </a:endParaRPr>
          </a:p>
        </p:txBody>
      </p:sp>
      <p:sp>
        <p:nvSpPr>
          <p:cNvPr id="231" name="Google Shape;231;p31"/>
          <p:cNvSpPr txBox="1"/>
          <p:nvPr/>
        </p:nvSpPr>
        <p:spPr>
          <a:xfrm>
            <a:off x="6308070" y="2200215"/>
            <a:ext cx="1800493"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2000" b="1" i="0" u="none" strike="noStrike" cap="none">
                <a:solidFill>
                  <a:schemeClr val="dk2"/>
                </a:solidFill>
                <a:latin typeface="Verdana"/>
                <a:ea typeface="Verdana"/>
                <a:cs typeface="Verdana"/>
                <a:sym typeface="Verdana"/>
              </a:rPr>
              <a:t>Facilitators</a:t>
            </a:r>
            <a:endParaRPr sz="2000" b="1" i="0" u="none" strike="noStrike" cap="none">
              <a:solidFill>
                <a:schemeClr val="dk2"/>
              </a:solidFill>
              <a:latin typeface="Verdana"/>
              <a:ea typeface="Verdana"/>
              <a:cs typeface="Verdana"/>
              <a:sym typeface="Verdan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32"/>
          <p:cNvSpPr txBox="1">
            <a:spLocks noGrp="1"/>
          </p:cNvSpPr>
          <p:nvPr>
            <p:ph type="title"/>
          </p:nvPr>
        </p:nvSpPr>
        <p:spPr>
          <a:xfrm>
            <a:off x="442913" y="441325"/>
            <a:ext cx="8891914" cy="1223964"/>
          </a:xfrm>
          <a:prstGeom prst="rect">
            <a:avLst/>
          </a:prstGeom>
          <a:noFill/>
          <a:ln>
            <a:noFill/>
          </a:ln>
        </p:spPr>
        <p:txBody>
          <a:bodyPr spcFirstLastPara="1" wrap="square" lIns="0" tIns="0" rIns="0" bIns="0" anchor="b" anchorCtr="0">
            <a:normAutofit/>
          </a:bodyPr>
          <a:lstStyle/>
          <a:p>
            <a:pPr marL="0" lvl="0" indent="0" algn="l" rtl="0">
              <a:lnSpc>
                <a:spcPct val="90000"/>
              </a:lnSpc>
              <a:spcBef>
                <a:spcPts val="0"/>
              </a:spcBef>
              <a:spcAft>
                <a:spcPts val="0"/>
              </a:spcAft>
              <a:buClr>
                <a:schemeClr val="dk2"/>
              </a:buClr>
              <a:buSzPts val="1800"/>
              <a:buNone/>
            </a:pPr>
            <a:r>
              <a:rPr lang="en-GB"/>
              <a:t>Barriers and facilitators of person-centred care</a:t>
            </a:r>
            <a:endParaRPr/>
          </a:p>
        </p:txBody>
      </p:sp>
      <p:sp>
        <p:nvSpPr>
          <p:cNvPr id="237" name="Google Shape;237;p32"/>
          <p:cNvSpPr/>
          <p:nvPr/>
        </p:nvSpPr>
        <p:spPr>
          <a:xfrm>
            <a:off x="1358885" y="2600325"/>
            <a:ext cx="4239691" cy="3499908"/>
          </a:xfrm>
          <a:custGeom>
            <a:avLst/>
            <a:gdLst/>
            <a:ahLst/>
            <a:cxnLst/>
            <a:rect l="l" t="t" r="r" b="b"/>
            <a:pathLst>
              <a:path w="4239691" h="3499908" extrusionOk="0">
                <a:moveTo>
                  <a:pt x="0" y="349991"/>
                </a:moveTo>
                <a:cubicBezTo>
                  <a:pt x="0" y="156696"/>
                  <a:pt x="156696" y="0"/>
                  <a:pt x="349991" y="0"/>
                </a:cubicBezTo>
                <a:lnTo>
                  <a:pt x="3889700" y="0"/>
                </a:lnTo>
                <a:cubicBezTo>
                  <a:pt x="4082995" y="0"/>
                  <a:pt x="4239691" y="156696"/>
                  <a:pt x="4239691" y="349991"/>
                </a:cubicBezTo>
                <a:lnTo>
                  <a:pt x="4239691" y="3149917"/>
                </a:lnTo>
                <a:cubicBezTo>
                  <a:pt x="4239691" y="3343212"/>
                  <a:pt x="4082995" y="3499908"/>
                  <a:pt x="3889700" y="3499908"/>
                </a:cubicBezTo>
                <a:lnTo>
                  <a:pt x="349991" y="3499908"/>
                </a:lnTo>
                <a:cubicBezTo>
                  <a:pt x="156696" y="3499908"/>
                  <a:pt x="0" y="3343212"/>
                  <a:pt x="0" y="3149917"/>
                </a:cubicBezTo>
                <a:lnTo>
                  <a:pt x="0" y="349991"/>
                </a:lnTo>
                <a:close/>
              </a:path>
            </a:pathLst>
          </a:custGeom>
          <a:solidFill>
            <a:schemeClr val="accent4"/>
          </a:solidFill>
          <a:ln w="25400" cap="flat" cmpd="sng">
            <a:solidFill>
              <a:schemeClr val="lt1"/>
            </a:solidFill>
            <a:prstDash val="solid"/>
            <a:round/>
            <a:headEnd type="none" w="sm" len="sm"/>
            <a:tailEnd type="none" w="sm" len="sm"/>
          </a:ln>
        </p:spPr>
        <p:txBody>
          <a:bodyPr spcFirstLastPara="1" wrap="square" lIns="190125" tIns="190125" rIns="190125" bIns="190125" anchor="ctr" anchorCtr="0">
            <a:noAutofit/>
          </a:bodyPr>
          <a:lstStyle/>
          <a:p>
            <a:pPr marL="0" marR="0" lvl="0" indent="0" algn="ctr" rtl="0">
              <a:lnSpc>
                <a:spcPct val="90000"/>
              </a:lnSpc>
              <a:spcBef>
                <a:spcPts val="0"/>
              </a:spcBef>
              <a:spcAft>
                <a:spcPts val="0"/>
              </a:spcAft>
              <a:buClr>
                <a:srgbClr val="000000"/>
              </a:buClr>
              <a:buSzPts val="1100"/>
              <a:buFont typeface="Arial"/>
              <a:buNone/>
            </a:pPr>
            <a:r>
              <a:rPr lang="en-GB" sz="2300" b="1" i="0" u="none" strike="noStrike" cap="none">
                <a:solidFill>
                  <a:schemeClr val="lt1"/>
                </a:solidFill>
                <a:latin typeface="Verdana"/>
                <a:ea typeface="Verdana"/>
                <a:cs typeface="Verdana"/>
                <a:sym typeface="Verdana"/>
              </a:rPr>
              <a:t>One-size-fits-all care ignores lived realities. </a:t>
            </a:r>
            <a:br>
              <a:rPr lang="en-GB" sz="2300" b="1" i="0" u="none" strike="noStrike" cap="none">
                <a:solidFill>
                  <a:schemeClr val="lt1"/>
                </a:solidFill>
                <a:latin typeface="Verdana"/>
                <a:ea typeface="Verdana"/>
                <a:cs typeface="Verdana"/>
                <a:sym typeface="Verdana"/>
              </a:rPr>
            </a:br>
            <a:br>
              <a:rPr lang="en-GB" sz="2300" b="1" i="0" u="none" strike="noStrike" cap="none">
                <a:solidFill>
                  <a:schemeClr val="lt1"/>
                </a:solidFill>
                <a:latin typeface="Verdana"/>
                <a:ea typeface="Verdana"/>
                <a:cs typeface="Verdana"/>
                <a:sym typeface="Verdana"/>
              </a:rPr>
            </a:br>
            <a:r>
              <a:rPr lang="en-GB" sz="1800" b="0" i="0" u="none" strike="noStrike" cap="none">
                <a:solidFill>
                  <a:schemeClr val="lt1"/>
                </a:solidFill>
                <a:latin typeface="Verdana"/>
                <a:ea typeface="Verdana"/>
                <a:cs typeface="Verdana"/>
                <a:sym typeface="Verdana"/>
              </a:rPr>
              <a:t>Housing instability, transportation, legal barriers, and gender affirmation directly affect someone's ability to stay engaged.</a:t>
            </a:r>
            <a:endParaRPr sz="2300" b="0" i="0" u="none" strike="noStrike" cap="none">
              <a:solidFill>
                <a:schemeClr val="lt1"/>
              </a:solidFill>
              <a:latin typeface="Verdana"/>
              <a:ea typeface="Verdana"/>
              <a:cs typeface="Verdana"/>
              <a:sym typeface="Verdana"/>
            </a:endParaRPr>
          </a:p>
        </p:txBody>
      </p:sp>
      <p:sp>
        <p:nvSpPr>
          <p:cNvPr id="238" name="Google Shape;238;p32"/>
          <p:cNvSpPr/>
          <p:nvPr/>
        </p:nvSpPr>
        <p:spPr>
          <a:xfrm>
            <a:off x="6310845" y="2600325"/>
            <a:ext cx="4239691" cy="3499908"/>
          </a:xfrm>
          <a:custGeom>
            <a:avLst/>
            <a:gdLst/>
            <a:ahLst/>
            <a:cxnLst/>
            <a:rect l="l" t="t" r="r" b="b"/>
            <a:pathLst>
              <a:path w="4239691" h="3499908" extrusionOk="0">
                <a:moveTo>
                  <a:pt x="0" y="349991"/>
                </a:moveTo>
                <a:cubicBezTo>
                  <a:pt x="0" y="156696"/>
                  <a:pt x="156696" y="0"/>
                  <a:pt x="349991" y="0"/>
                </a:cubicBezTo>
                <a:lnTo>
                  <a:pt x="3889700" y="0"/>
                </a:lnTo>
                <a:cubicBezTo>
                  <a:pt x="4082995" y="0"/>
                  <a:pt x="4239691" y="156696"/>
                  <a:pt x="4239691" y="349991"/>
                </a:cubicBezTo>
                <a:lnTo>
                  <a:pt x="4239691" y="3149917"/>
                </a:lnTo>
                <a:cubicBezTo>
                  <a:pt x="4239691" y="3343212"/>
                  <a:pt x="4082995" y="3499908"/>
                  <a:pt x="3889700" y="3499908"/>
                </a:cubicBezTo>
                <a:lnTo>
                  <a:pt x="349991" y="3499908"/>
                </a:lnTo>
                <a:cubicBezTo>
                  <a:pt x="156696" y="3499908"/>
                  <a:pt x="0" y="3343212"/>
                  <a:pt x="0" y="3149917"/>
                </a:cubicBezTo>
                <a:lnTo>
                  <a:pt x="0" y="349991"/>
                </a:lnTo>
                <a:close/>
              </a:path>
            </a:pathLst>
          </a:custGeom>
          <a:solidFill>
            <a:srgbClr val="618008"/>
          </a:solidFill>
          <a:ln w="25400" cap="flat" cmpd="sng">
            <a:solidFill>
              <a:schemeClr val="lt1"/>
            </a:solidFill>
            <a:prstDash val="solid"/>
            <a:round/>
            <a:headEnd type="none" w="sm" len="sm"/>
            <a:tailEnd type="none" w="sm" len="sm"/>
          </a:ln>
        </p:spPr>
        <p:txBody>
          <a:bodyPr spcFirstLastPara="1" wrap="square" lIns="190125" tIns="190125" rIns="190125" bIns="190125" anchor="ctr" anchorCtr="0">
            <a:noAutofit/>
          </a:bodyPr>
          <a:lstStyle/>
          <a:p>
            <a:pPr marL="0" marR="0" lvl="0" indent="0" algn="ctr" rtl="0">
              <a:lnSpc>
                <a:spcPct val="90000"/>
              </a:lnSpc>
              <a:spcBef>
                <a:spcPts val="0"/>
              </a:spcBef>
              <a:spcAft>
                <a:spcPts val="0"/>
              </a:spcAft>
              <a:buClr>
                <a:srgbClr val="000000"/>
              </a:buClr>
              <a:buSzPts val="1100"/>
              <a:buFont typeface="Arial"/>
              <a:buNone/>
            </a:pPr>
            <a:r>
              <a:rPr lang="en-GB" sz="2300" b="1" i="0" u="none" strike="noStrike" cap="none">
                <a:solidFill>
                  <a:schemeClr val="lt1"/>
                </a:solidFill>
                <a:latin typeface="Verdana"/>
                <a:ea typeface="Verdana"/>
                <a:cs typeface="Verdana"/>
                <a:sym typeface="Verdana"/>
              </a:rPr>
              <a:t>Whole-person care addresses interconnected needs.</a:t>
            </a:r>
            <a:br>
              <a:rPr lang="en-GB" sz="2300" b="1" i="0" u="none" strike="noStrike" cap="none">
                <a:solidFill>
                  <a:schemeClr val="lt1"/>
                </a:solidFill>
                <a:latin typeface="Verdana"/>
                <a:ea typeface="Verdana"/>
                <a:cs typeface="Verdana"/>
                <a:sym typeface="Verdana"/>
              </a:rPr>
            </a:br>
            <a:br>
              <a:rPr lang="en-GB" sz="2300" b="1" i="0" u="none" strike="noStrike" cap="none">
                <a:solidFill>
                  <a:schemeClr val="lt1"/>
                </a:solidFill>
                <a:latin typeface="Verdana"/>
                <a:ea typeface="Verdana"/>
                <a:cs typeface="Verdana"/>
                <a:sym typeface="Verdana"/>
              </a:rPr>
            </a:br>
            <a:r>
              <a:rPr lang="en-GB" sz="1800" b="0" i="0" u="none" strike="noStrike" cap="none">
                <a:solidFill>
                  <a:schemeClr val="lt1"/>
                </a:solidFill>
                <a:latin typeface="Verdana"/>
                <a:ea typeface="Verdana"/>
                <a:cs typeface="Verdana"/>
                <a:sym typeface="Verdana"/>
              </a:rPr>
              <a:t>A conversation about HIV prevention can also lead to gender-affirming legal services, housing referrals, transportation support, or mental health resources.</a:t>
            </a:r>
            <a:br>
              <a:rPr lang="en-GB" sz="2600" b="0" i="0" u="none" strike="noStrike" cap="none">
                <a:solidFill>
                  <a:schemeClr val="lt1"/>
                </a:solidFill>
                <a:latin typeface="Verdana"/>
                <a:ea typeface="Verdana"/>
                <a:cs typeface="Verdana"/>
                <a:sym typeface="Verdana"/>
              </a:rPr>
            </a:br>
            <a:endParaRPr sz="2600" b="0" i="0" u="none" strike="noStrike" cap="none">
              <a:solidFill>
                <a:schemeClr val="lt1"/>
              </a:solidFill>
              <a:latin typeface="Verdana"/>
              <a:ea typeface="Verdana"/>
              <a:cs typeface="Verdana"/>
              <a:sym typeface="Verdana"/>
            </a:endParaRPr>
          </a:p>
        </p:txBody>
      </p:sp>
      <p:sp>
        <p:nvSpPr>
          <p:cNvPr id="239" name="Google Shape;239;p32"/>
          <p:cNvSpPr txBox="1"/>
          <p:nvPr/>
        </p:nvSpPr>
        <p:spPr>
          <a:xfrm>
            <a:off x="1358885" y="2200215"/>
            <a:ext cx="1346844"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2000" b="1" i="0" u="none" strike="noStrike" cap="none">
                <a:solidFill>
                  <a:schemeClr val="accent4"/>
                </a:solidFill>
                <a:latin typeface="Verdana"/>
                <a:ea typeface="Verdana"/>
                <a:cs typeface="Verdana"/>
                <a:sym typeface="Verdana"/>
              </a:rPr>
              <a:t>Barriers</a:t>
            </a:r>
            <a:endParaRPr sz="2000" b="1" i="0" u="none" strike="noStrike" cap="none">
              <a:solidFill>
                <a:schemeClr val="accent4"/>
              </a:solidFill>
              <a:latin typeface="Verdana"/>
              <a:ea typeface="Verdana"/>
              <a:cs typeface="Verdana"/>
              <a:sym typeface="Verdana"/>
            </a:endParaRPr>
          </a:p>
        </p:txBody>
      </p:sp>
      <p:sp>
        <p:nvSpPr>
          <p:cNvPr id="240" name="Google Shape;240;p32"/>
          <p:cNvSpPr txBox="1"/>
          <p:nvPr/>
        </p:nvSpPr>
        <p:spPr>
          <a:xfrm>
            <a:off x="6308070" y="2200215"/>
            <a:ext cx="1800493"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2000" b="1" i="0" u="none" strike="noStrike" cap="none">
                <a:solidFill>
                  <a:schemeClr val="dk2"/>
                </a:solidFill>
                <a:latin typeface="Verdana"/>
                <a:ea typeface="Verdana"/>
                <a:cs typeface="Verdana"/>
                <a:sym typeface="Verdana"/>
              </a:rPr>
              <a:t>Facilitators</a:t>
            </a:r>
            <a:endParaRPr sz="2000" b="1" i="0" u="none" strike="noStrike" cap="none">
              <a:solidFill>
                <a:schemeClr val="dk2"/>
              </a:solidFill>
              <a:latin typeface="Verdana"/>
              <a:ea typeface="Verdana"/>
              <a:cs typeface="Verdana"/>
              <a:sym typeface="Verdan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33"/>
          <p:cNvSpPr txBox="1">
            <a:spLocks noGrp="1"/>
          </p:cNvSpPr>
          <p:nvPr>
            <p:ph type="title"/>
          </p:nvPr>
        </p:nvSpPr>
        <p:spPr>
          <a:xfrm>
            <a:off x="442913" y="441325"/>
            <a:ext cx="8891914" cy="1223964"/>
          </a:xfrm>
          <a:prstGeom prst="rect">
            <a:avLst/>
          </a:prstGeom>
          <a:noFill/>
          <a:ln>
            <a:noFill/>
          </a:ln>
        </p:spPr>
        <p:txBody>
          <a:bodyPr spcFirstLastPara="1" wrap="square" lIns="0" tIns="0" rIns="0" bIns="0" anchor="b" anchorCtr="0">
            <a:normAutofit/>
          </a:bodyPr>
          <a:lstStyle/>
          <a:p>
            <a:pPr marL="0" lvl="0" indent="0" algn="l" rtl="0">
              <a:lnSpc>
                <a:spcPct val="90000"/>
              </a:lnSpc>
              <a:spcBef>
                <a:spcPts val="0"/>
              </a:spcBef>
              <a:spcAft>
                <a:spcPts val="0"/>
              </a:spcAft>
              <a:buClr>
                <a:schemeClr val="dk2"/>
              </a:buClr>
              <a:buSzPts val="1800"/>
              <a:buNone/>
            </a:pPr>
            <a:r>
              <a:rPr lang="en-GB"/>
              <a:t>Barriers and facilitators of person-centred care</a:t>
            </a:r>
            <a:endParaRPr/>
          </a:p>
        </p:txBody>
      </p:sp>
      <p:sp>
        <p:nvSpPr>
          <p:cNvPr id="246" name="Google Shape;246;p33"/>
          <p:cNvSpPr/>
          <p:nvPr/>
        </p:nvSpPr>
        <p:spPr>
          <a:xfrm>
            <a:off x="1358885" y="2600325"/>
            <a:ext cx="4239691" cy="3499908"/>
          </a:xfrm>
          <a:custGeom>
            <a:avLst/>
            <a:gdLst/>
            <a:ahLst/>
            <a:cxnLst/>
            <a:rect l="l" t="t" r="r" b="b"/>
            <a:pathLst>
              <a:path w="4239691" h="3499908" extrusionOk="0">
                <a:moveTo>
                  <a:pt x="0" y="349991"/>
                </a:moveTo>
                <a:cubicBezTo>
                  <a:pt x="0" y="156696"/>
                  <a:pt x="156696" y="0"/>
                  <a:pt x="349991" y="0"/>
                </a:cubicBezTo>
                <a:lnTo>
                  <a:pt x="3889700" y="0"/>
                </a:lnTo>
                <a:cubicBezTo>
                  <a:pt x="4082995" y="0"/>
                  <a:pt x="4239691" y="156696"/>
                  <a:pt x="4239691" y="349991"/>
                </a:cubicBezTo>
                <a:lnTo>
                  <a:pt x="4239691" y="3149917"/>
                </a:lnTo>
                <a:cubicBezTo>
                  <a:pt x="4239691" y="3343212"/>
                  <a:pt x="4082995" y="3499908"/>
                  <a:pt x="3889700" y="3499908"/>
                </a:cubicBezTo>
                <a:lnTo>
                  <a:pt x="349991" y="3499908"/>
                </a:lnTo>
                <a:cubicBezTo>
                  <a:pt x="156696" y="3499908"/>
                  <a:pt x="0" y="3343212"/>
                  <a:pt x="0" y="3149917"/>
                </a:cubicBezTo>
                <a:lnTo>
                  <a:pt x="0" y="349991"/>
                </a:lnTo>
                <a:close/>
              </a:path>
            </a:pathLst>
          </a:custGeom>
          <a:solidFill>
            <a:schemeClr val="accent4"/>
          </a:solidFill>
          <a:ln w="25400" cap="flat" cmpd="sng">
            <a:solidFill>
              <a:schemeClr val="lt1"/>
            </a:solidFill>
            <a:prstDash val="solid"/>
            <a:round/>
            <a:headEnd type="none" w="sm" len="sm"/>
            <a:tailEnd type="none" w="sm" len="sm"/>
          </a:ln>
        </p:spPr>
        <p:txBody>
          <a:bodyPr spcFirstLastPara="1" wrap="square" lIns="190125" tIns="190125" rIns="190125" bIns="190125" anchor="ctr" anchorCtr="0">
            <a:noAutofit/>
          </a:bodyPr>
          <a:lstStyle/>
          <a:p>
            <a:pPr marL="0" marR="0" lvl="0" indent="0" algn="ctr" rtl="0">
              <a:lnSpc>
                <a:spcPct val="90000"/>
              </a:lnSpc>
              <a:spcBef>
                <a:spcPts val="0"/>
              </a:spcBef>
              <a:spcAft>
                <a:spcPts val="0"/>
              </a:spcAft>
              <a:buClr>
                <a:srgbClr val="000000"/>
              </a:buClr>
              <a:buSzPts val="1100"/>
              <a:buFont typeface="Arial"/>
              <a:buNone/>
            </a:pPr>
            <a:r>
              <a:rPr lang="en-GB" sz="2300" b="1" i="0" u="none" strike="noStrike" cap="none">
                <a:solidFill>
                  <a:schemeClr val="lt1"/>
                </a:solidFill>
                <a:latin typeface="Verdana"/>
                <a:ea typeface="Verdana"/>
                <a:cs typeface="Verdana"/>
                <a:sym typeface="Verdana"/>
              </a:rPr>
              <a:t>Community organizations are often treated as outreach partners instead of healthcare partners.</a:t>
            </a:r>
            <a:endParaRPr sz="2300" b="0" i="0" u="none" strike="noStrike" cap="none">
              <a:solidFill>
                <a:schemeClr val="lt1"/>
              </a:solidFill>
              <a:latin typeface="Verdana"/>
              <a:ea typeface="Verdana"/>
              <a:cs typeface="Verdana"/>
              <a:sym typeface="Verdana"/>
            </a:endParaRPr>
          </a:p>
        </p:txBody>
      </p:sp>
      <p:sp>
        <p:nvSpPr>
          <p:cNvPr id="247" name="Google Shape;247;p33"/>
          <p:cNvSpPr/>
          <p:nvPr/>
        </p:nvSpPr>
        <p:spPr>
          <a:xfrm>
            <a:off x="6310845" y="2600325"/>
            <a:ext cx="4239691" cy="3499908"/>
          </a:xfrm>
          <a:custGeom>
            <a:avLst/>
            <a:gdLst/>
            <a:ahLst/>
            <a:cxnLst/>
            <a:rect l="l" t="t" r="r" b="b"/>
            <a:pathLst>
              <a:path w="4239691" h="3499908" extrusionOk="0">
                <a:moveTo>
                  <a:pt x="0" y="349991"/>
                </a:moveTo>
                <a:cubicBezTo>
                  <a:pt x="0" y="156696"/>
                  <a:pt x="156696" y="0"/>
                  <a:pt x="349991" y="0"/>
                </a:cubicBezTo>
                <a:lnTo>
                  <a:pt x="3889700" y="0"/>
                </a:lnTo>
                <a:cubicBezTo>
                  <a:pt x="4082995" y="0"/>
                  <a:pt x="4239691" y="156696"/>
                  <a:pt x="4239691" y="349991"/>
                </a:cubicBezTo>
                <a:lnTo>
                  <a:pt x="4239691" y="3149917"/>
                </a:lnTo>
                <a:cubicBezTo>
                  <a:pt x="4239691" y="3343212"/>
                  <a:pt x="4082995" y="3499908"/>
                  <a:pt x="3889700" y="3499908"/>
                </a:cubicBezTo>
                <a:lnTo>
                  <a:pt x="349991" y="3499908"/>
                </a:lnTo>
                <a:cubicBezTo>
                  <a:pt x="156696" y="3499908"/>
                  <a:pt x="0" y="3343212"/>
                  <a:pt x="0" y="3149917"/>
                </a:cubicBezTo>
                <a:lnTo>
                  <a:pt x="0" y="349991"/>
                </a:lnTo>
                <a:close/>
              </a:path>
            </a:pathLst>
          </a:custGeom>
          <a:solidFill>
            <a:srgbClr val="618008"/>
          </a:solidFill>
          <a:ln w="25400" cap="flat" cmpd="sng">
            <a:solidFill>
              <a:schemeClr val="lt1"/>
            </a:solidFill>
            <a:prstDash val="solid"/>
            <a:round/>
            <a:headEnd type="none" w="sm" len="sm"/>
            <a:tailEnd type="none" w="sm" len="sm"/>
          </a:ln>
        </p:spPr>
        <p:txBody>
          <a:bodyPr spcFirstLastPara="1" wrap="square" lIns="190125" tIns="190125" rIns="190125" bIns="190125" anchor="ctr" anchorCtr="0">
            <a:noAutofit/>
          </a:bodyPr>
          <a:lstStyle/>
          <a:p>
            <a:pPr marL="0" marR="0" lvl="0" indent="0" algn="ctr" rtl="0">
              <a:lnSpc>
                <a:spcPct val="90000"/>
              </a:lnSpc>
              <a:spcBef>
                <a:spcPts val="0"/>
              </a:spcBef>
              <a:spcAft>
                <a:spcPts val="0"/>
              </a:spcAft>
              <a:buClr>
                <a:srgbClr val="000000"/>
              </a:buClr>
              <a:buSzPts val="1100"/>
              <a:buFont typeface="Arial"/>
              <a:buNone/>
            </a:pPr>
            <a:r>
              <a:rPr lang="en-GB" sz="2300" b="1" i="0" u="none" strike="noStrike" cap="none">
                <a:solidFill>
                  <a:schemeClr val="lt1"/>
                </a:solidFill>
                <a:latin typeface="Verdana"/>
                <a:ea typeface="Verdana"/>
                <a:cs typeface="Verdana"/>
                <a:sym typeface="Verdana"/>
              </a:rPr>
              <a:t>Community becomes healthcare infrastructure.</a:t>
            </a:r>
            <a:r>
              <a:rPr lang="en-GB" sz="2300" b="0" i="0" u="none" strike="noStrike" cap="none">
                <a:solidFill>
                  <a:schemeClr val="lt1"/>
                </a:solidFill>
                <a:latin typeface="Verdana"/>
                <a:ea typeface="Verdana"/>
                <a:cs typeface="Verdana"/>
                <a:sym typeface="Verdana"/>
              </a:rPr>
              <a:t> </a:t>
            </a:r>
            <a:br>
              <a:rPr lang="en-GB" sz="2300" b="0" i="0" u="none" strike="noStrike" cap="none">
                <a:solidFill>
                  <a:schemeClr val="lt1"/>
                </a:solidFill>
                <a:latin typeface="Verdana"/>
                <a:ea typeface="Verdana"/>
                <a:cs typeface="Verdana"/>
                <a:sym typeface="Verdana"/>
              </a:rPr>
            </a:br>
            <a:br>
              <a:rPr lang="en-GB" sz="2300" b="0" i="0" u="none" strike="noStrike" cap="none">
                <a:solidFill>
                  <a:schemeClr val="lt1"/>
                </a:solidFill>
                <a:latin typeface="Verdana"/>
                <a:ea typeface="Verdana"/>
                <a:cs typeface="Verdana"/>
                <a:sym typeface="Verdana"/>
              </a:rPr>
            </a:br>
            <a:r>
              <a:rPr lang="en-GB" sz="1800" b="0" i="0" u="none" strike="noStrike" cap="none">
                <a:solidFill>
                  <a:schemeClr val="lt1"/>
                </a:solidFill>
                <a:latin typeface="Verdana"/>
                <a:ea typeface="Verdana"/>
                <a:cs typeface="Verdana"/>
                <a:sym typeface="Verdana"/>
              </a:rPr>
              <a:t>Houses, peer navigators, and community organizations become extensions of the care continuum rather than referrals outside of it.</a:t>
            </a:r>
            <a:br>
              <a:rPr lang="en-GB" sz="2600" b="0" i="0" u="none" strike="noStrike" cap="none">
                <a:solidFill>
                  <a:schemeClr val="lt1"/>
                </a:solidFill>
                <a:latin typeface="Verdana"/>
                <a:ea typeface="Verdana"/>
                <a:cs typeface="Verdana"/>
                <a:sym typeface="Verdana"/>
              </a:rPr>
            </a:br>
            <a:endParaRPr sz="2600" b="0" i="0" u="none" strike="noStrike" cap="none">
              <a:solidFill>
                <a:schemeClr val="lt1"/>
              </a:solidFill>
              <a:latin typeface="Verdana"/>
              <a:ea typeface="Verdana"/>
              <a:cs typeface="Verdana"/>
              <a:sym typeface="Verdana"/>
            </a:endParaRPr>
          </a:p>
        </p:txBody>
      </p:sp>
      <p:sp>
        <p:nvSpPr>
          <p:cNvPr id="248" name="Google Shape;248;p33"/>
          <p:cNvSpPr txBox="1"/>
          <p:nvPr/>
        </p:nvSpPr>
        <p:spPr>
          <a:xfrm>
            <a:off x="1358885" y="2200215"/>
            <a:ext cx="1346844"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2000" b="1" i="0" u="none" strike="noStrike" cap="none">
                <a:solidFill>
                  <a:schemeClr val="accent4"/>
                </a:solidFill>
                <a:latin typeface="Verdana"/>
                <a:ea typeface="Verdana"/>
                <a:cs typeface="Verdana"/>
                <a:sym typeface="Verdana"/>
              </a:rPr>
              <a:t>Barriers</a:t>
            </a:r>
            <a:endParaRPr sz="2000" b="1" i="0" u="none" strike="noStrike" cap="none">
              <a:solidFill>
                <a:schemeClr val="accent4"/>
              </a:solidFill>
              <a:latin typeface="Verdana"/>
              <a:ea typeface="Verdana"/>
              <a:cs typeface="Verdana"/>
              <a:sym typeface="Verdana"/>
            </a:endParaRPr>
          </a:p>
        </p:txBody>
      </p:sp>
      <p:sp>
        <p:nvSpPr>
          <p:cNvPr id="249" name="Google Shape;249;p33"/>
          <p:cNvSpPr txBox="1"/>
          <p:nvPr/>
        </p:nvSpPr>
        <p:spPr>
          <a:xfrm>
            <a:off x="6308070" y="2200215"/>
            <a:ext cx="1800493"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2000" b="1" i="0" u="none" strike="noStrike" cap="none">
                <a:solidFill>
                  <a:schemeClr val="dk2"/>
                </a:solidFill>
                <a:latin typeface="Verdana"/>
                <a:ea typeface="Verdana"/>
                <a:cs typeface="Verdana"/>
                <a:sym typeface="Verdana"/>
              </a:rPr>
              <a:t>Facilitators</a:t>
            </a:r>
            <a:endParaRPr sz="2000" b="1" i="0" u="none" strike="noStrike" cap="none">
              <a:solidFill>
                <a:schemeClr val="dk2"/>
              </a:solidFill>
              <a:latin typeface="Verdana"/>
              <a:ea typeface="Verdana"/>
              <a:cs typeface="Verdana"/>
              <a:sym typeface="Verdan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8"/>
          <p:cNvSpPr txBox="1">
            <a:spLocks noGrp="1"/>
          </p:cNvSpPr>
          <p:nvPr>
            <p:ph type="title"/>
          </p:nvPr>
        </p:nvSpPr>
        <p:spPr>
          <a:xfrm>
            <a:off x="4116441" y="1004244"/>
            <a:ext cx="7632600" cy="4609200"/>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Clr>
                <a:schemeClr val="dk1"/>
              </a:buClr>
              <a:buSzPts val="1100"/>
              <a:buFont typeface="Arial"/>
              <a:buNone/>
            </a:pPr>
            <a:r>
              <a:rPr lang="en-GB" sz="1800">
                <a:solidFill>
                  <a:schemeClr val="lt1"/>
                </a:solidFill>
              </a:rPr>
              <a:t>“Upon completion of </a:t>
            </a:r>
            <a:r>
              <a:rPr lang="en-GB" sz="1800" i="1">
                <a:solidFill>
                  <a:schemeClr val="lt1"/>
                </a:solidFill>
              </a:rPr>
              <a:t>[SKLCs’ HIV Knowledge and Prevention Fellowship], </a:t>
            </a:r>
            <a:r>
              <a:rPr lang="en-GB" sz="1800">
                <a:solidFill>
                  <a:schemeClr val="lt1"/>
                </a:solidFill>
              </a:rPr>
              <a:t>I feel much more confident in my knowledge of HIV prevention methods. From better understanding the logistics of HIV medicine, to learning about the cultural and social determinants of care, this program was incredibly thorough and enlightening. It was especially interesting to learn about many of the studies that led to the knowledge we have today.</a:t>
            </a:r>
            <a:endParaRPr sz="1800">
              <a:solidFill>
                <a:schemeClr val="lt1"/>
              </a:solidFill>
            </a:endParaRPr>
          </a:p>
          <a:p>
            <a:pPr marL="0" lvl="0" indent="0" algn="l" rtl="0">
              <a:lnSpc>
                <a:spcPct val="90000"/>
              </a:lnSpc>
              <a:spcBef>
                <a:spcPts val="0"/>
              </a:spcBef>
              <a:spcAft>
                <a:spcPts val="0"/>
              </a:spcAft>
              <a:buClr>
                <a:schemeClr val="dk1"/>
              </a:buClr>
              <a:buSzPts val="1100"/>
              <a:buFont typeface="Arial"/>
              <a:buNone/>
            </a:pPr>
            <a:endParaRPr sz="1800">
              <a:solidFill>
                <a:schemeClr val="lt1"/>
              </a:solidFill>
            </a:endParaRPr>
          </a:p>
          <a:p>
            <a:pPr marL="0" lvl="0" indent="0" algn="l" rtl="0">
              <a:lnSpc>
                <a:spcPct val="90000"/>
              </a:lnSpc>
              <a:spcBef>
                <a:spcPts val="0"/>
              </a:spcBef>
              <a:spcAft>
                <a:spcPts val="0"/>
              </a:spcAft>
              <a:buClr>
                <a:schemeClr val="lt1"/>
              </a:buClr>
              <a:buSzPts val="4800"/>
              <a:buFont typeface="Verdana"/>
              <a:buNone/>
            </a:pPr>
            <a:r>
              <a:rPr lang="en-GB" sz="1800">
                <a:solidFill>
                  <a:schemeClr val="lt1"/>
                </a:solidFill>
              </a:rPr>
              <a:t>As someone without a medical background, the ongoing and unconditional learning opportunities provided by the Southern Legal Center for Youth have bolstered my interest and passion for HIV medicine, and make me eager to improve my knowledge and expertise on the topic. </a:t>
            </a:r>
            <a:endParaRPr sz="1800">
              <a:solidFill>
                <a:schemeClr val="lt1"/>
              </a:solidFill>
            </a:endParaRPr>
          </a:p>
          <a:p>
            <a:pPr marL="0" lvl="0" indent="0" algn="l" rtl="0">
              <a:lnSpc>
                <a:spcPct val="90000"/>
              </a:lnSpc>
              <a:spcBef>
                <a:spcPts val="0"/>
              </a:spcBef>
              <a:spcAft>
                <a:spcPts val="0"/>
              </a:spcAft>
              <a:buClr>
                <a:schemeClr val="lt1"/>
              </a:buClr>
              <a:buSzPts val="4800"/>
              <a:buFont typeface="Verdana"/>
              <a:buNone/>
            </a:pPr>
            <a:endParaRPr sz="1800">
              <a:solidFill>
                <a:schemeClr val="lt1"/>
              </a:solidFill>
            </a:endParaRPr>
          </a:p>
          <a:p>
            <a:pPr marL="0" lvl="0" indent="0" algn="l" rtl="0">
              <a:lnSpc>
                <a:spcPct val="90000"/>
              </a:lnSpc>
              <a:spcBef>
                <a:spcPts val="0"/>
              </a:spcBef>
              <a:spcAft>
                <a:spcPts val="0"/>
              </a:spcAft>
              <a:buClr>
                <a:schemeClr val="lt1"/>
              </a:buClr>
              <a:buSzPts val="4800"/>
              <a:buFont typeface="Verdana"/>
              <a:buNone/>
            </a:pPr>
            <a:r>
              <a:rPr lang="en-GB" sz="1800">
                <a:solidFill>
                  <a:schemeClr val="lt1"/>
                </a:solidFill>
              </a:rPr>
              <a:t>Moving forward, I plan to implement this knowledge into my everyday practice, and better engage my peers with HIV services.”</a:t>
            </a:r>
            <a:endParaRPr sz="1800">
              <a:solidFill>
                <a:schemeClr val="lt1"/>
              </a:solidFill>
            </a:endParaRPr>
          </a:p>
        </p:txBody>
      </p:sp>
      <p:sp>
        <p:nvSpPr>
          <p:cNvPr id="255" name="Google Shape;255;p8"/>
          <p:cNvSpPr txBox="1">
            <a:spLocks noGrp="1"/>
          </p:cNvSpPr>
          <p:nvPr>
            <p:ph type="body" idx="1"/>
          </p:nvPr>
        </p:nvSpPr>
        <p:spPr>
          <a:xfrm>
            <a:off x="4116450" y="5717178"/>
            <a:ext cx="7632600" cy="483600"/>
          </a:xfrm>
          <a:prstGeom prst="rect">
            <a:avLst/>
          </a:prstGeom>
          <a:noFill/>
          <a:ln>
            <a:noFill/>
          </a:ln>
        </p:spPr>
        <p:txBody>
          <a:bodyPr spcFirstLastPara="1" wrap="square" lIns="0" tIns="0" rIns="0" bIns="0" anchor="t" anchorCtr="0">
            <a:normAutofit/>
          </a:bodyPr>
          <a:lstStyle/>
          <a:p>
            <a:pPr marL="0" lvl="0" indent="0" algn="l" rtl="0">
              <a:lnSpc>
                <a:spcPct val="110000"/>
              </a:lnSpc>
              <a:spcBef>
                <a:spcPts val="0"/>
              </a:spcBef>
              <a:spcAft>
                <a:spcPts val="0"/>
              </a:spcAft>
              <a:buClr>
                <a:schemeClr val="lt1"/>
              </a:buClr>
              <a:buSzPts val="2000"/>
              <a:buNone/>
            </a:pPr>
            <a:r>
              <a:rPr lang="en-GB"/>
              <a:t>SKLC Ambassador, Florida</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9"/>
          <p:cNvSpPr txBox="1"/>
          <p:nvPr/>
        </p:nvSpPr>
        <p:spPr>
          <a:xfrm>
            <a:off x="1143000" y="2400300"/>
            <a:ext cx="9906000" cy="2286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4000"/>
              <a:buFont typeface="Arial"/>
              <a:buNone/>
            </a:pPr>
            <a:r>
              <a:rPr lang="en-GB" sz="4000" b="1" i="0" u="none" strike="noStrike" cap="none">
                <a:solidFill>
                  <a:schemeClr val="accent1"/>
                </a:solidFill>
                <a:latin typeface="Verdana"/>
                <a:ea typeface="Verdana"/>
                <a:cs typeface="Verdana"/>
                <a:sym typeface="Verdana"/>
              </a:rPr>
              <a:t>Thank you</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1800"/>
              </a:spcBef>
              <a:spcAft>
                <a:spcPts val="0"/>
              </a:spcAft>
              <a:buClr>
                <a:srgbClr val="000000"/>
              </a:buClr>
              <a:buSzPts val="1800"/>
              <a:buFont typeface="Arial"/>
              <a:buNone/>
            </a:pPr>
            <a:r>
              <a:rPr lang="en-GB" sz="1800" b="0" i="0" u="none" strike="noStrike" cap="none">
                <a:solidFill>
                  <a:schemeClr val="dk1"/>
                </a:solidFill>
                <a:latin typeface="Verdana"/>
                <a:ea typeface="Verdana"/>
                <a:cs typeface="Verdana"/>
                <a:sym typeface="Verdana"/>
              </a:rPr>
              <a:t>Scale what already works: fund peer-led person-centred models.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1800"/>
              </a:spcBef>
              <a:spcAft>
                <a:spcPts val="0"/>
              </a:spcAft>
              <a:buClr>
                <a:srgbClr val="000000"/>
              </a:buClr>
              <a:buSzPts val="1400"/>
              <a:buFont typeface="Arial"/>
              <a:buNone/>
            </a:pPr>
            <a:r>
              <a:rPr lang="en-GB" sz="1400" b="0" i="0" u="none" strike="noStrike" cap="none">
                <a:solidFill>
                  <a:schemeClr val="dk1"/>
                </a:solidFill>
                <a:latin typeface="Verdana"/>
                <a:ea typeface="Verdana"/>
                <a:cs typeface="Verdana"/>
                <a:sym typeface="Verdana"/>
              </a:rPr>
              <a:t>Princess Jauan Durbin, M.S. · Southern Legal Center for Youth · </a:t>
            </a:r>
            <a:r>
              <a:rPr lang="en-GB" sz="1400" b="0" i="0" u="sng" strike="noStrike" cap="none">
                <a:solidFill>
                  <a:schemeClr val="hlink"/>
                </a:solidFill>
                <a:latin typeface="Verdana"/>
                <a:ea typeface="Verdana"/>
                <a:cs typeface="Verdana"/>
                <a:sym typeface="Verdana"/>
                <a:hlinkClick r:id="rId3"/>
              </a:rPr>
              <a:t>Princess@slcy.org</a:t>
            </a:r>
            <a:r>
              <a:rPr lang="en-GB" sz="1400" b="0" i="0" u="none" strike="noStrike" cap="none">
                <a:solidFill>
                  <a:schemeClr val="dk1"/>
                </a:solidFill>
                <a:latin typeface="Verdana"/>
                <a:ea typeface="Verdana"/>
                <a:cs typeface="Verdana"/>
                <a:sym typeface="Verdana"/>
              </a:rPr>
              <a:t>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AIDS2026">
  <a:themeElements>
    <a:clrScheme name="AIDS 2026">
      <a:dk1>
        <a:srgbClr val="000000"/>
      </a:dk1>
      <a:lt1>
        <a:srgbClr val="FFFFFF"/>
      </a:lt1>
      <a:dk2>
        <a:srgbClr val="617F09"/>
      </a:dk2>
      <a:lt2>
        <a:srgbClr val="FFFFFF"/>
      </a:lt2>
      <a:accent1>
        <a:srgbClr val="61800A"/>
      </a:accent1>
      <a:accent2>
        <a:srgbClr val="0A41F3"/>
      </a:accent2>
      <a:accent3>
        <a:srgbClr val="FFA836"/>
      </a:accent3>
      <a:accent4>
        <a:srgbClr val="E0001B"/>
      </a:accent4>
      <a:accent5>
        <a:srgbClr val="105B2F"/>
      </a:accent5>
      <a:accent6>
        <a:srgbClr val="BFED2F"/>
      </a:accent6>
      <a:hlink>
        <a:srgbClr val="E0001B"/>
      </a:hlink>
      <a:folHlink>
        <a:srgbClr val="DF001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TotalTime>
  <Words>975</Words>
  <Application>Microsoft Office PowerPoint</Application>
  <PresentationFormat>Widescreen</PresentationFormat>
  <Paragraphs>103</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Courier New</vt:lpstr>
      <vt:lpstr>Verdana</vt:lpstr>
      <vt:lpstr>AIDS2026</vt:lpstr>
      <vt:lpstr>Protecting and advancing HIV prevention access for young, Black, queer communities</vt:lpstr>
      <vt:lpstr>This work is supported in part by the Elizabeth Taylor AIDS Foundation (ETAF).      The presenter discloses a paid partnership with ViiV Healthcare that is not affiliated with their work on this project. No other financial relationships to disclose relevant to this presentation.</vt:lpstr>
      <vt:lpstr>HIV in the United States</vt:lpstr>
      <vt:lpstr>Care built inside the community it serves</vt:lpstr>
      <vt:lpstr>Meeting young people at the ball, not the clinic</vt:lpstr>
      <vt:lpstr>How SKLC triages young people into care</vt:lpstr>
      <vt:lpstr>Removing the barriers before they become reasons to disappear</vt:lpstr>
      <vt:lpstr>Year 1 results</vt:lpstr>
      <vt:lpstr>Barriers and facilitators of person-centred care</vt:lpstr>
      <vt:lpstr>Barriers and facilitators of person-centred care</vt:lpstr>
      <vt:lpstr>Barriers and facilitators of person-centred care</vt:lpstr>
      <vt:lpstr>Barriers and facilitators of person-centred care</vt:lpstr>
      <vt:lpstr>“Upon completion of [SKLCs’ HIV Knowledge and Prevention Fellowship], I feel much more confident in my knowledge of HIV prevention methods. From better understanding the logistics of HIV medicine, to learning about the cultural and social determinants of care, this program was incredibly thorough and enlightening. It was especially interesting to learn about many of the studies that led to the knowledge we have today.  As someone without a medical background, the ongoing and unconditional learning opportunities provided by the Southern Legal Center for Youth have bolstered my interest and passion for HIV medicine, and make me eager to improve my knowledge and expertise on the topic.   Moving forward, I plan to implement this knowledge into my everyday practice, and better engage my peers with HIV services.”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Emma Williams</dc:creator>
  <cp:lastModifiedBy>Emma Williams</cp:lastModifiedBy>
  <cp:revision>1</cp:revision>
  <dcterms:created xsi:type="dcterms:W3CDTF">2026-06-01T08:41:42Z</dcterms:created>
  <dcterms:modified xsi:type="dcterms:W3CDTF">2026-07-20T12:05:47Z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0x010100814EDCEEC58F924B8688429696C030D2</vt:lpwstr>
  </property>
  <property fmtid="{D5CDD505-2E9C-101B-9397-08002B2CF9AE}" pid="3" name="MediaServiceImageTags">
    <vt:lpwstr/>
  </property>
</Properties>
</file>