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01" r:id="rId4"/>
  </p:sldMasterIdLst>
  <p:notesMasterIdLst>
    <p:notesMasterId r:id="rId20"/>
  </p:notesMasterIdLst>
  <p:sldIdLst>
    <p:sldId id="273" r:id="rId5"/>
    <p:sldId id="257" r:id="rId6"/>
    <p:sldId id="280" r:id="rId7"/>
    <p:sldId id="274" r:id="rId8"/>
    <p:sldId id="275" r:id="rId9"/>
    <p:sldId id="276" r:id="rId10"/>
    <p:sldId id="277" r:id="rId11"/>
    <p:sldId id="282" r:id="rId12"/>
    <p:sldId id="258" r:id="rId13"/>
    <p:sldId id="281" r:id="rId14"/>
    <p:sldId id="262" r:id="rId15"/>
    <p:sldId id="278" r:id="rId16"/>
    <p:sldId id="272" r:id="rId17"/>
    <p:sldId id="264" r:id="rId18"/>
    <p:sldId id="279" r:id="rId19"/>
  </p:sldIdLst>
  <p:sldSz cx="12192000" cy="6858000"/>
  <p:notesSz cx="6858000" cy="9144000"/>
  <p:embeddedFontLst>
    <p:embeddedFont>
      <p:font typeface="Verdana" panose="020B0604030504040204" pitchFamily="34" charset="0"/>
      <p:regular r:id="rId21"/>
      <p:bold r:id="rId22"/>
      <p:italic r:id="rId23"/>
      <p:boldItalic r:id="rId2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830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97D20A-A9A2-4C27-9A9C-841428A8047E}" v="1" dt="2026-06-01T11:53:01.5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25" autoAdjust="0"/>
    <p:restoredTop sz="95735"/>
  </p:normalViewPr>
  <p:slideViewPr>
    <p:cSldViewPr snapToGrid="0" snapToObjects="1">
      <p:cViewPr varScale="1">
        <p:scale>
          <a:sx n="102" d="100"/>
          <a:sy n="102" d="100"/>
        </p:scale>
        <p:origin x="744" y="10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D20E5-D8F7-594B-9D91-F763D43B9AF7}" type="datetimeFigureOut">
              <a:rPr lang="en-GB" smtClean="0"/>
              <a:t>22/07/2026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8DCDC-D13C-2549-BE6A-717E9EED41AD}" type="slidenum">
              <a:rPr lang="en-GB" smtClean="0"/>
              <a:t>‹#›</a:t>
            </a:fld>
            <a:endParaRPr lang="en-GB"/>
          </a:p>
        </p:txBody>
      </p:sp>
    </p:spTree>
    <p:extLst>
      <p:ext uri="{BB962C8B-B14F-4D97-AF65-F5344CB8AC3E}">
        <p14:creationId xmlns:p14="http://schemas.microsoft.com/office/powerpoint/2010/main" val="3792321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pt-BR"/>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8DCDC-D13C-2549-BE6A-717E9EED41AD}" type="slidenum">
              <a:rPr lang="en-GB" smtClean="0"/>
              <a:t>11</a:t>
            </a:fld>
            <a:endParaRPr lang="en-GB"/>
          </a:p>
        </p:txBody>
      </p:sp>
    </p:spTree>
    <p:extLst>
      <p:ext uri="{BB962C8B-B14F-4D97-AF65-F5344CB8AC3E}">
        <p14:creationId xmlns:p14="http://schemas.microsoft.com/office/powerpoint/2010/main" val="41434358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357341" cy="5759450"/>
          </a:xfrm>
          <a:prstGeom prst="rect">
            <a:avLst/>
          </a:prstGeom>
        </p:spPr>
        <p:txBody>
          <a:bodyPr lIns="0" tIns="0" rIns="0" bIns="0" anchor="ctr" anchorCtr="0">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id="{F044E8B6-6518-A33D-7A70-C9FD6E468D67}"/>
              </a:ext>
            </a:extLst>
          </p:cNvPr>
          <p:cNvPicPr>
            <a:picLocks noChangeAspect="1"/>
          </p:cNvPicPr>
          <p:nvPr userDrawn="1"/>
        </p:nvPicPr>
        <p:blipFill>
          <a:blip r:embed="rId2"/>
          <a:srcRect/>
          <a:stretch/>
        </p:blipFill>
        <p:spPr>
          <a:xfrm>
            <a:off x="127306" y="4037048"/>
            <a:ext cx="3585484" cy="2308665"/>
          </a:xfrm>
          <a:prstGeom prst="rect">
            <a:avLst/>
          </a:prstGeom>
        </p:spPr>
      </p:pic>
      <p:pic>
        <p:nvPicPr>
          <p:cNvPr id="21" name="Picture 20">
            <a:extLst>
              <a:ext uri="{FF2B5EF4-FFF2-40B4-BE49-F238E27FC236}">
                <a16:creationId xmlns:a16="http://schemas.microsoft.com/office/drawing/2014/main" id="{09FCB7F2-EDDE-2631-46A7-9B1DBF90345A}"/>
              </a:ext>
            </a:extLst>
          </p:cNvPr>
          <p:cNvPicPr>
            <a:picLocks noChangeAspect="1"/>
          </p:cNvPicPr>
          <p:nvPr userDrawn="1"/>
        </p:nvPicPr>
        <p:blipFill>
          <a:blip r:embed="rId3"/>
          <a:stretch>
            <a:fillRect/>
          </a:stretch>
        </p:blipFill>
        <p:spPr>
          <a:xfrm>
            <a:off x="0" y="0"/>
            <a:ext cx="4059534" cy="3696086"/>
          </a:xfrm>
          <a:prstGeom prst="rect">
            <a:avLst/>
          </a:prstGeom>
        </p:spPr>
      </p:pic>
      <p:sp>
        <p:nvSpPr>
          <p:cNvPr id="22" name="TextBox 21">
            <a:extLst>
              <a:ext uri="{FF2B5EF4-FFF2-40B4-BE49-F238E27FC236}">
                <a16:creationId xmlns:a16="http://schemas.microsoft.com/office/drawing/2014/main" id="{2E11E1F5-72FC-EA6D-2311-C01BA07ECAEE}"/>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23" name="TextBox 22">
            <a:extLst>
              <a:ext uri="{FF2B5EF4-FFF2-40B4-BE49-F238E27FC236}">
                <a16:creationId xmlns:a16="http://schemas.microsoft.com/office/drawing/2014/main" id="{FFD81D20-A5D3-92AD-E846-1BFCC81E7AC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95456045"/>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11" name="Picture 10">
            <a:extLst>
              <a:ext uri="{FF2B5EF4-FFF2-40B4-BE49-F238E27FC236}">
                <a16:creationId xmlns:a16="http://schemas.microsoft.com/office/drawing/2014/main" id="{8B27D770-6B73-6C3D-D0E2-95502F84F8AE}"/>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51294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5" name="Picture 4">
            <a:extLst>
              <a:ext uri="{FF2B5EF4-FFF2-40B4-BE49-F238E27FC236}">
                <a16:creationId xmlns:a16="http://schemas.microsoft.com/office/drawing/2014/main" id="{D37C8642-0124-622F-BAF5-E8A0C111DED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1650974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D21A2CA5-C9BE-8646-A49A-C5E2D560704B}"/>
              </a:ext>
            </a:extLst>
          </p:cNvPr>
          <p:cNvSpPr>
            <a:spLocks noGrp="1"/>
          </p:cNvSpPr>
          <p:nvPr>
            <p:ph sz="quarter" idx="13" hasCustomPrompt="1"/>
          </p:nvPr>
        </p:nvSpPr>
        <p:spPr>
          <a:xfrm>
            <a:off x="4116388" y="2097091"/>
            <a:ext cx="7632704" cy="4103687"/>
          </a:xfrm>
          <a:prstGeom prst="rect">
            <a:avLst/>
          </a:prstGeom>
        </p:spPr>
        <p:txBody>
          <a:bodyPr lIns="0" tIns="0" rIns="0" bIns="0">
            <a:normAutofit/>
          </a:bodyPr>
          <a:lstStyle>
            <a:lvl1pPr marL="0" indent="0">
              <a:buFont typeface="Courier New" panose="02070309020205020404" pitchFamily="49" charset="0"/>
              <a:buNone/>
              <a:defRPr sz="1400"/>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6" name="TextBox 5">
            <a:extLst>
              <a:ext uri="{FF2B5EF4-FFF2-40B4-BE49-F238E27FC236}">
                <a16:creationId xmlns:a16="http://schemas.microsoft.com/office/drawing/2014/main" id="{7BD31045-CD15-A872-BFEE-68B45EE29DE3}"/>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17679C0-84AF-FB29-2B4F-65C2D205024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8" name="Picture 7">
            <a:extLst>
              <a:ext uri="{FF2B5EF4-FFF2-40B4-BE49-F238E27FC236}">
                <a16:creationId xmlns:a16="http://schemas.microsoft.com/office/drawing/2014/main" id="{E02F472F-B3C9-8372-5D4D-5BFF3AF8D77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501268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b"/>
          <a:lstStyle/>
          <a:p>
            <a:r>
              <a:rPr lang="en-US" noProof="0"/>
              <a:t>Click to edit Master title style</a:t>
            </a:r>
            <a:endParaRPr lang="en-GB" noProof="0" dirty="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8" name="TextBox 7">
            <a:extLst>
              <a:ext uri="{FF2B5EF4-FFF2-40B4-BE49-F238E27FC236}">
                <a16:creationId xmlns:a16="http://schemas.microsoft.com/office/drawing/2014/main" id="{E3DCB52A-22C1-CC1A-5306-2A67B54510F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EB4EE815-10FC-404F-AA02-42FDEC9EF32B}"/>
              </a:ext>
            </a:extLst>
          </p:cNvPr>
          <p:cNvPicPr>
            <a:picLocks noChangeAspect="1"/>
          </p:cNvPicPr>
          <p:nvPr userDrawn="1"/>
        </p:nvPicPr>
        <p:blipFill>
          <a:blip r:embed="rId2"/>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4AF0A2EB-42C3-D81B-AB52-D398F3B5452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3" name="TextBox 12">
            <a:extLst>
              <a:ext uri="{FF2B5EF4-FFF2-40B4-BE49-F238E27FC236}">
                <a16:creationId xmlns:a16="http://schemas.microsoft.com/office/drawing/2014/main" id="{E3B065CA-40FB-7F48-9E62-95C7492E7738}"/>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453005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Comparison">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997201"/>
            <a:ext cx="5437187" cy="3203574"/>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3006253"/>
            <a:ext cx="5437188" cy="319452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7" name="Text Placeholder 6">
            <a:extLst>
              <a:ext uri="{FF2B5EF4-FFF2-40B4-BE49-F238E27FC236}">
                <a16:creationId xmlns:a16="http://schemas.microsoft.com/office/drawing/2014/main" id="{6D77C5BB-ECCB-7A41-A232-01EA8F05C1EE}"/>
              </a:ext>
            </a:extLst>
          </p:cNvPr>
          <p:cNvSpPr>
            <a:spLocks noGrp="1"/>
          </p:cNvSpPr>
          <p:nvPr>
            <p:ph type="body" sz="quarter" idx="15"/>
          </p:nvPr>
        </p:nvSpPr>
        <p:spPr>
          <a:xfrm>
            <a:off x="442913" y="2097088"/>
            <a:ext cx="5437187" cy="647700"/>
          </a:xfrm>
          <a:prstGeom prst="rect">
            <a:avLst/>
          </a:prstGeom>
        </p:spPr>
        <p:txBody>
          <a:bodyPr lIns="0" tIns="0" rIns="0" bIns="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a:solidFill>
                  <a:schemeClr val="accent1"/>
                </a:solidFill>
                <a:latin typeface="+mj-lt"/>
                <a:ea typeface="IAS Ribbon Sans 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noProof="0"/>
              <a:t>Click to edit Master text styles</a:t>
            </a:r>
          </a:p>
        </p:txBody>
      </p:sp>
      <p:sp>
        <p:nvSpPr>
          <p:cNvPr id="9" name="Text Placeholder 8">
            <a:extLst>
              <a:ext uri="{FF2B5EF4-FFF2-40B4-BE49-F238E27FC236}">
                <a16:creationId xmlns:a16="http://schemas.microsoft.com/office/drawing/2014/main" id="{CBAD9058-33A3-1840-83AB-734EB9C24FBC}"/>
              </a:ext>
            </a:extLst>
          </p:cNvPr>
          <p:cNvSpPr>
            <a:spLocks noGrp="1"/>
          </p:cNvSpPr>
          <p:nvPr>
            <p:ph type="body" sz="quarter" idx="16"/>
          </p:nvPr>
        </p:nvSpPr>
        <p:spPr>
          <a:xfrm>
            <a:off x="6311903" y="2097088"/>
            <a:ext cx="5437188" cy="647700"/>
          </a:xfrm>
          <a:prstGeom prst="rect">
            <a:avLst/>
          </a:prstGeom>
        </p:spPr>
        <p:txBody>
          <a:bodyPr lIns="0" tIns="0" rIns="0" bIns="0" anchor="b">
            <a:normAutofit/>
          </a:bodyPr>
          <a:lstStyle>
            <a:lvl1pPr marL="0" indent="0">
              <a:buNone/>
              <a:defRPr sz="1800" b="1" i="0">
                <a:solidFill>
                  <a:schemeClr val="accent1"/>
                </a:solidFill>
                <a:latin typeface="+mj-lt"/>
                <a:ea typeface="IAS Ribbon Sans Bold" pitchFamily="2" charset="0"/>
              </a:defRPr>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FF60308F-D993-E646-9E6E-28100D0E9D7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9BF406F8-E791-2943-ADA1-E7FC9D027FA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2092C3D4-5012-1B31-7B44-6BB7A537AA52}"/>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99553085"/>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48551B1C-217B-4F4B-81FF-529B758036DF}"/>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23DF6C31-4E8E-5BDB-94AB-7610F1DA05D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CC054057-F02E-2B99-E32E-F9979D4EEE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091067E1-F7EC-01BB-7973-A7A252E1C28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357420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3" name="TextBox 12">
            <a:extLst>
              <a:ext uri="{FF2B5EF4-FFF2-40B4-BE49-F238E27FC236}">
                <a16:creationId xmlns:a16="http://schemas.microsoft.com/office/drawing/2014/main" id="{67AD4010-0096-6B46-B74C-E77670FCDEA8}"/>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70103DDA-7889-4B5B-0956-8066BA50259B}"/>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15F07B0A-8C48-EF80-3A83-BF9149E741F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8A89AE47-1EEB-2C92-3C54-1F04509763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06148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5" name="TextBox 4">
            <a:extLst>
              <a:ext uri="{FF2B5EF4-FFF2-40B4-BE49-F238E27FC236}">
                <a16:creationId xmlns:a16="http://schemas.microsoft.com/office/drawing/2014/main" id="{B922CF7E-E712-017E-103E-DCEC9512CD0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90AB2192-2677-291C-F2AE-B0A152218DE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E0DD3AD8-8F42-1667-07F4-9D017FB25D1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02646023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
        <p:nvSpPr>
          <p:cNvPr id="5" name="TextBox 4">
            <a:extLst>
              <a:ext uri="{FF2B5EF4-FFF2-40B4-BE49-F238E27FC236}">
                <a16:creationId xmlns:a16="http://schemas.microsoft.com/office/drawing/2014/main" id="{FE3A1906-1C90-CD57-B856-9068C16F17C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AE4B60B3-9B42-510D-CCDA-A4FD4CB13D1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F6A1745-FF3F-423F-8AA2-E352A08E2E4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36753615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5" name="TextBox 4">
            <a:extLst>
              <a:ext uri="{FF2B5EF4-FFF2-40B4-BE49-F238E27FC236}">
                <a16:creationId xmlns:a16="http://schemas.microsoft.com/office/drawing/2014/main" id="{776350AF-01E5-1584-1D6E-A24252F1C3E6}"/>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8F091343-887A-7C27-2A65-1394B1B02F3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8D42407B-17FD-C502-1243-774F728D13CE}"/>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7363093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Image with Caption">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617CEFD-8894-F0BD-9C67-966CD8B1208E}"/>
              </a:ext>
            </a:extLst>
          </p:cNvPr>
          <p:cNvPicPr>
            <a:picLocks noChangeAspect="1"/>
          </p:cNvPicPr>
          <p:nvPr userDrawn="1"/>
        </p:nvPicPr>
        <p:blipFill>
          <a:blip r:embed="rId2"/>
          <a:stretch>
            <a:fill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83328" y="979714"/>
            <a:ext cx="4734000" cy="4898572"/>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E4F8014D-10B6-92E2-EC28-6F8D0BE63F97}"/>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8C84BBC5-1ACA-DA2D-6288-2BEBBD6C11B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D4A659CA-CD00-8136-4486-A2E1EB283E60}"/>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5850719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mage with Caption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5512DB3-4C68-E6AE-8D86-2B37C85E701B}"/>
              </a:ext>
            </a:extLst>
          </p:cNvPr>
          <p:cNvPicPr>
            <a:picLocks noChangeAspect="1"/>
          </p:cNvPicPr>
          <p:nvPr userDrawn="1"/>
        </p:nvPicPr>
        <p:blipFill>
          <a:blip r:embed="rId2"/>
          <a:src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A79FCCC6-1BCF-D16E-D5A2-940EE11165D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3A19DD43-09A7-C0FA-FD23-56F06106877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BEC753A9-3B8C-F8F1-F06A-BC751753B4D7}"/>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345505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Image and Content - Patter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27FD3C-C00B-F68C-57EB-444614AAC421}"/>
              </a:ext>
            </a:extLst>
          </p:cNvPr>
          <p:cNvPicPr>
            <a:picLocks noChangeAspect="1"/>
          </p:cNvPicPr>
          <p:nvPr userDrawn="1"/>
        </p:nvPicPr>
        <p:blipFill>
          <a:blip r:embed="rId2"/>
          <a:stretch>
            <a:fillRect/>
          </a:stretch>
        </p:blipFill>
        <p:spPr>
          <a:xfrm>
            <a:off x="0" y="2994408"/>
            <a:ext cx="3738959" cy="3863591"/>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000" y="2098800"/>
            <a:ext cx="4690800" cy="3571200"/>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6F772F97-72EC-BC03-D894-E3373E7FE11B}"/>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0563B836-6BBC-CC52-7451-75593C29685E}"/>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4629568"/>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mage and Content - Pattern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0B8AC0-F5B9-4961-AB36-A3709CEF5207}"/>
              </a:ext>
            </a:extLst>
          </p:cNvPr>
          <p:cNvPicPr>
            <a:picLocks noChangeAspect="1"/>
          </p:cNvPicPr>
          <p:nvPr userDrawn="1"/>
        </p:nvPicPr>
        <p:blipFill>
          <a:blip r:embed="rId2"/>
          <a:stretch>
            <a:fillRect/>
          </a:stretch>
        </p:blipFill>
        <p:spPr>
          <a:xfrm>
            <a:off x="0" y="2960642"/>
            <a:ext cx="4280598" cy="3897357"/>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190943C6-B383-4763-B926-D1CB8D8C92A1}"/>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833B36E5-CE69-3B1E-B3BD-1693FA1E6BE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988292290"/>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11" name="TextBox 10">
            <a:extLst>
              <a:ext uri="{FF2B5EF4-FFF2-40B4-BE49-F238E27FC236}">
                <a16:creationId xmlns:a16="http://schemas.microsoft.com/office/drawing/2014/main" id="{C51A06C6-814D-4A47-8F9A-552C373FA66E}"/>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78FCF1BB-B3E9-B97A-8306-531C90803CA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6F0D4EE2-C7DF-8A77-CC45-38E648A1250B}"/>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448E0526-BD62-081D-BB5E-E881DF8C3413}"/>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349840172"/>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Full slide quot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accent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447325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Full slide quot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48F992-2AE2-529F-7179-FAFD77609F6B}"/>
              </a:ext>
            </a:extLst>
          </p:cNvPr>
          <p:cNvSpPr/>
          <p:nvPr userDrawn="1"/>
        </p:nvSpPr>
        <p:spPr>
          <a:xfrm>
            <a:off x="3125036" y="0"/>
            <a:ext cx="906696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GB" dirty="0"/>
          </a:p>
        </p:txBody>
      </p:sp>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solidFill>
                  <a:schemeClr val="bg1"/>
                </a:solidFill>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bg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4249005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6952866"/>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b">
            <a:normAutofit/>
          </a:bodyPr>
          <a:lstStyle/>
          <a:p>
            <a:endParaRPr lang="en-US" dirty="0"/>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a:extLst>
              <a:ext uri="{FF2B5EF4-FFF2-40B4-BE49-F238E27FC236}">
                <a16:creationId xmlns:a16="http://schemas.microsoft.com/office/drawing/2014/main" id="{1C779A7A-3E32-4C26-1C18-91765C53270A}"/>
              </a:ext>
            </a:extLst>
          </p:cNvPr>
          <p:cNvPicPr>
            <a:picLocks noChangeAspect="1"/>
          </p:cNvPicPr>
          <p:nvPr userDrawn="1"/>
        </p:nvPicPr>
        <p:blipFill>
          <a:blip r:embed="rId21"/>
          <a:srcRect/>
          <a:stretch/>
        </p:blipFill>
        <p:spPr>
          <a:xfrm>
            <a:off x="236214" y="248555"/>
            <a:ext cx="2328312" cy="1499182"/>
          </a:xfrm>
          <a:prstGeom prst="rect">
            <a:avLst/>
          </a:prstGeom>
        </p:spPr>
      </p:pic>
    </p:spTree>
    <p:extLst>
      <p:ext uri="{BB962C8B-B14F-4D97-AF65-F5344CB8AC3E}">
        <p14:creationId xmlns:p14="http://schemas.microsoft.com/office/powerpoint/2010/main" val="304730902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21" r:id="rId3"/>
    <p:sldLayoutId id="2147483704"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20" r:id="rId18"/>
    <p:sldLayoutId id="2147483719" r:id="rId19"/>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B17D6-3ACF-A59D-E820-978B64DC6999}"/>
              </a:ext>
            </a:extLst>
          </p:cNvPr>
          <p:cNvSpPr>
            <a:spLocks noGrp="1"/>
          </p:cNvSpPr>
          <p:nvPr>
            <p:ph type="title"/>
          </p:nvPr>
        </p:nvSpPr>
        <p:spPr>
          <a:xfrm>
            <a:off x="4116388" y="2211780"/>
            <a:ext cx="7521427" cy="4178778"/>
          </a:xfrm>
        </p:spPr>
        <p:txBody>
          <a:bodyPr>
            <a:normAutofit/>
          </a:bodyPr>
          <a:lstStyle/>
          <a:p>
            <a:r>
              <a:rPr lang="en-US" sz="4200" noProof="0" dirty="0"/>
              <a:t>Systemic factors driving care quality for trans, </a:t>
            </a:r>
            <a:r>
              <a:rPr lang="en-US" sz="4200" i="1" noProof="0" dirty="0"/>
              <a:t>travesti</a:t>
            </a:r>
            <a:r>
              <a:rPr lang="en-US" sz="4200" noProof="0" dirty="0"/>
              <a:t> and non-binary populations</a:t>
            </a:r>
          </a:p>
        </p:txBody>
      </p:sp>
      <p:sp>
        <p:nvSpPr>
          <p:cNvPr id="3" name="Text Placeholder 2">
            <a:extLst>
              <a:ext uri="{FF2B5EF4-FFF2-40B4-BE49-F238E27FC236}">
                <a16:creationId xmlns:a16="http://schemas.microsoft.com/office/drawing/2014/main" id="{5B68F3AF-D0F0-DB53-437F-38D0D53433D0}"/>
              </a:ext>
            </a:extLst>
          </p:cNvPr>
          <p:cNvSpPr txBox="1">
            <a:spLocks/>
          </p:cNvSpPr>
          <p:nvPr/>
        </p:nvSpPr>
        <p:spPr>
          <a:xfrm>
            <a:off x="4116391" y="1336854"/>
            <a:ext cx="7357344" cy="433798"/>
          </a:xfrm>
          <a:prstGeom prst="rect">
            <a:avLst/>
          </a:prstGeom>
        </p:spPr>
        <p:txBody>
          <a:bodyPr lIns="0" tIns="0" rIns="0" bIns="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noProof="0" dirty="0">
                <a:latin typeface="+mj-lt"/>
              </a:rPr>
              <a:t>Barriers and facilitators of person-</a:t>
            </a:r>
            <a:r>
              <a:rPr lang="en-US" sz="2400" b="1" noProof="0" dirty="0" err="1">
                <a:latin typeface="+mj-lt"/>
              </a:rPr>
              <a:t>centred</a:t>
            </a:r>
            <a:r>
              <a:rPr lang="en-US" sz="2400" b="1" noProof="0" dirty="0">
                <a:latin typeface="+mj-lt"/>
              </a:rPr>
              <a:t> care for key and vulnerable populations</a:t>
            </a:r>
          </a:p>
        </p:txBody>
      </p:sp>
      <p:sp>
        <p:nvSpPr>
          <p:cNvPr id="4" name="Text Placeholder 3">
            <a:extLst>
              <a:ext uri="{FF2B5EF4-FFF2-40B4-BE49-F238E27FC236}">
                <a16:creationId xmlns:a16="http://schemas.microsoft.com/office/drawing/2014/main" id="{5DFB077A-AFEC-0AEF-52E5-64986D86C677}"/>
              </a:ext>
            </a:extLst>
          </p:cNvPr>
          <p:cNvSpPr txBox="1">
            <a:spLocks/>
          </p:cNvSpPr>
          <p:nvPr/>
        </p:nvSpPr>
        <p:spPr>
          <a:xfrm>
            <a:off x="4116391" y="708640"/>
            <a:ext cx="7357344" cy="433798"/>
          </a:xfrm>
          <a:prstGeom prst="rect">
            <a:avLst/>
          </a:prstGeom>
        </p:spPr>
        <p:txBody>
          <a:bodyPr lIns="0" tIns="0" rIns="0" bIns="0"/>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noProof="0" dirty="0"/>
              <a:t>Maria Felipe Medeiros, Infectious Diseases MD and Transgender health researcher, Casa da Pesquisa CRT/DST Aids São Paulo, Brazil, Instituto de </a:t>
            </a:r>
            <a:r>
              <a:rPr lang="en-US" sz="1200" noProof="0" dirty="0" err="1"/>
              <a:t>Infectologia</a:t>
            </a:r>
            <a:r>
              <a:rPr lang="en-US" sz="1200" noProof="0" dirty="0"/>
              <a:t> Emílio Ribas</a:t>
            </a:r>
          </a:p>
          <a:p>
            <a:pPr marL="0" indent="0">
              <a:buNone/>
            </a:pPr>
            <a:br>
              <a:rPr lang="en-US" sz="1200" noProof="0" dirty="0"/>
            </a:br>
            <a:endParaRPr lang="en-US" sz="1200" noProof="0" dirty="0"/>
          </a:p>
        </p:txBody>
      </p:sp>
    </p:spTree>
    <p:extLst>
      <p:ext uri="{BB962C8B-B14F-4D97-AF65-F5344CB8AC3E}">
        <p14:creationId xmlns:p14="http://schemas.microsoft.com/office/powerpoint/2010/main" val="171815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BEBCFC-4907-6648-87B8-5CEE435505BA}"/>
              </a:ext>
            </a:extLst>
          </p:cNvPr>
          <p:cNvSpPr>
            <a:spLocks noGrp="1"/>
          </p:cNvSpPr>
          <p:nvPr>
            <p:ph sz="quarter" idx="13"/>
          </p:nvPr>
        </p:nvSpPr>
        <p:spPr/>
        <p:txBody>
          <a:bodyPr>
            <a:normAutofit/>
          </a:bodyPr>
          <a:lstStyle/>
          <a:p>
            <a:pPr marL="285750" indent="-285750">
              <a:buFont typeface="Courier New" panose="02070309020205020404" pitchFamily="49" charset="0"/>
              <a:buChar char="o"/>
            </a:pPr>
            <a:r>
              <a:rPr lang="en-US" sz="1600" b="1" noProof="0" dirty="0"/>
              <a:t>Speaker Honoraria / Speaker’s Bureau:</a:t>
            </a:r>
            <a:r>
              <a:rPr lang="en-US" sz="1600" noProof="0" dirty="0"/>
              <a:t> Bristol Myers Squibb (BMS), Janssen, GSK, Pfizer, MSD</a:t>
            </a:r>
          </a:p>
          <a:p>
            <a:pPr marL="285750" indent="-285750">
              <a:buFont typeface="Courier New" panose="02070309020205020404" pitchFamily="49" charset="0"/>
              <a:buChar char="o"/>
            </a:pPr>
            <a:r>
              <a:rPr lang="en-US" sz="1600" b="1" noProof="0" dirty="0"/>
              <a:t>Advisory Board Member:</a:t>
            </a:r>
            <a:r>
              <a:rPr lang="en-US" sz="1600" noProof="0" dirty="0"/>
              <a:t> GSK, MSD</a:t>
            </a:r>
          </a:p>
          <a:p>
            <a:pPr marL="285750" indent="-285750">
              <a:buFont typeface="Courier New" panose="02070309020205020404" pitchFamily="49" charset="0"/>
              <a:buChar char="o"/>
            </a:pPr>
            <a:r>
              <a:rPr lang="en-US" sz="1600" b="1" noProof="0" dirty="0"/>
              <a:t>Travel Grants / Congress Sponsorship:</a:t>
            </a:r>
            <a:r>
              <a:rPr lang="en-US" sz="1600" noProof="0" dirty="0"/>
              <a:t> GSK, IAS</a:t>
            </a:r>
          </a:p>
          <a:p>
            <a:endParaRPr lang="en-US" noProof="0" dirty="0"/>
          </a:p>
        </p:txBody>
      </p:sp>
      <p:sp>
        <p:nvSpPr>
          <p:cNvPr id="2" name="Title 1">
            <a:extLst>
              <a:ext uri="{FF2B5EF4-FFF2-40B4-BE49-F238E27FC236}">
                <a16:creationId xmlns:a16="http://schemas.microsoft.com/office/drawing/2014/main" id="{C8B28285-DD14-CF47-9ADD-FC1A9D5FF0D7}"/>
              </a:ext>
            </a:extLst>
          </p:cNvPr>
          <p:cNvSpPr>
            <a:spLocks noGrp="1"/>
          </p:cNvSpPr>
          <p:nvPr>
            <p:ph type="title"/>
          </p:nvPr>
        </p:nvSpPr>
        <p:spPr/>
        <p:txBody>
          <a:bodyPr>
            <a:normAutofit/>
          </a:bodyPr>
          <a:lstStyle/>
          <a:p>
            <a:r>
              <a:rPr lang="en-US" sz="3600" noProof="0" dirty="0"/>
              <a:t>Disclosures / Conflict of Interest Declaration</a:t>
            </a:r>
          </a:p>
        </p:txBody>
      </p:sp>
    </p:spTree>
    <p:extLst>
      <p:ext uri="{BB962C8B-B14F-4D97-AF65-F5344CB8AC3E}">
        <p14:creationId xmlns:p14="http://schemas.microsoft.com/office/powerpoint/2010/main" val="2694814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41762-78EA-BF79-9F82-0F9961AC6F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6B3D96-3AC2-D134-0C30-3E0469C2D203}"/>
              </a:ext>
            </a:extLst>
          </p:cNvPr>
          <p:cNvSpPr>
            <a:spLocks noGrp="1"/>
          </p:cNvSpPr>
          <p:nvPr>
            <p:ph type="title"/>
          </p:nvPr>
        </p:nvSpPr>
        <p:spPr/>
        <p:txBody>
          <a:bodyPr>
            <a:normAutofit/>
          </a:bodyPr>
          <a:lstStyle/>
          <a:p>
            <a:r>
              <a:rPr lang="en-US" sz="3600" noProof="0" dirty="0"/>
              <a:t>Disclosures / Conflict of Interest Declaration</a:t>
            </a:r>
          </a:p>
        </p:txBody>
      </p:sp>
      <p:sp>
        <p:nvSpPr>
          <p:cNvPr id="4" name="Retângulo Arredondado 3">
            <a:extLst>
              <a:ext uri="{FF2B5EF4-FFF2-40B4-BE49-F238E27FC236}">
                <a16:creationId xmlns:a16="http://schemas.microsoft.com/office/drawing/2014/main" id="{175EB133-2143-92CC-4D07-15CBD5021405}"/>
              </a:ext>
            </a:extLst>
          </p:cNvPr>
          <p:cNvSpPr/>
          <p:nvPr/>
        </p:nvSpPr>
        <p:spPr>
          <a:xfrm>
            <a:off x="4749800" y="2247900"/>
            <a:ext cx="6375400" cy="371157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ctr"/>
          <a:lstStyle/>
          <a:p>
            <a:pPr algn="ctr"/>
            <a:r>
              <a:rPr lang="en-US" sz="2000" b="1" noProof="0" dirty="0"/>
              <a:t>Beyond all of this:</a:t>
            </a:r>
            <a:endParaRPr lang="en-US" sz="2000" noProof="0" dirty="0"/>
          </a:p>
          <a:p>
            <a:pPr algn="ctr"/>
            <a:r>
              <a:rPr lang="en-US" sz="2000" noProof="0" dirty="0"/>
              <a:t>I am a </a:t>
            </a:r>
            <a:r>
              <a:rPr lang="en-US" sz="2000" b="1" noProof="0" dirty="0"/>
              <a:t>non-binary transgender woman</a:t>
            </a:r>
            <a:r>
              <a:rPr lang="en-US" sz="2000" noProof="0" dirty="0"/>
              <a:t>. </a:t>
            </a:r>
          </a:p>
          <a:p>
            <a:pPr algn="ctr"/>
            <a:endParaRPr lang="en-US" sz="2000" noProof="0" dirty="0"/>
          </a:p>
          <a:p>
            <a:pPr algn="ctr"/>
            <a:r>
              <a:rPr lang="en-US" sz="2000" noProof="0" dirty="0"/>
              <a:t>My existence is political! To leave the house every day in the country that kills the most </a:t>
            </a:r>
            <a:r>
              <a:rPr lang="en-US" sz="2000" i="1" noProof="0" dirty="0" err="1"/>
              <a:t>travestis</a:t>
            </a:r>
            <a:r>
              <a:rPr lang="en-US" sz="2000" noProof="0" dirty="0"/>
              <a:t> and transgender people is a daily fight to be recognized as worthy of dignity.</a:t>
            </a:r>
          </a:p>
        </p:txBody>
      </p:sp>
    </p:spTree>
    <p:extLst>
      <p:ext uri="{BB962C8B-B14F-4D97-AF65-F5344CB8AC3E}">
        <p14:creationId xmlns:p14="http://schemas.microsoft.com/office/powerpoint/2010/main" val="3345643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7D5FAC6-1520-2936-EB72-B856D701DD8A}"/>
              </a:ext>
            </a:extLst>
          </p:cNvPr>
          <p:cNvPicPr>
            <a:picLocks noChangeAspect="1"/>
          </p:cNvPicPr>
          <p:nvPr/>
        </p:nvPicPr>
        <p:blipFill>
          <a:blip r:embed="rId2"/>
          <a:stretch>
            <a:fillRect/>
          </a:stretch>
        </p:blipFill>
        <p:spPr>
          <a:xfrm>
            <a:off x="0" y="-13088"/>
            <a:ext cx="12192000" cy="6966856"/>
          </a:xfrm>
          <a:prstGeom prst="rect">
            <a:avLst/>
          </a:prstGeom>
        </p:spPr>
      </p:pic>
      <p:sp>
        <p:nvSpPr>
          <p:cNvPr id="5" name="Retângulo Arredondado 4">
            <a:extLst>
              <a:ext uri="{FF2B5EF4-FFF2-40B4-BE49-F238E27FC236}">
                <a16:creationId xmlns:a16="http://schemas.microsoft.com/office/drawing/2014/main" id="{80F17F83-9E4D-E649-BE6E-C3ED0078939C}"/>
              </a:ext>
            </a:extLst>
          </p:cNvPr>
          <p:cNvSpPr/>
          <p:nvPr/>
        </p:nvSpPr>
        <p:spPr>
          <a:xfrm>
            <a:off x="-558800" y="4902200"/>
            <a:ext cx="7023100" cy="9144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ctr"/>
          <a:lstStyle/>
          <a:p>
            <a:pPr algn="r"/>
            <a:r>
              <a:rPr lang="en-US" sz="3200" b="1" noProof="0" dirty="0"/>
              <a:t>Meet João Paulo</a:t>
            </a:r>
          </a:p>
        </p:txBody>
      </p:sp>
      <p:sp>
        <p:nvSpPr>
          <p:cNvPr id="6" name="Retângulo Arredondado 5">
            <a:extLst>
              <a:ext uri="{FF2B5EF4-FFF2-40B4-BE49-F238E27FC236}">
                <a16:creationId xmlns:a16="http://schemas.microsoft.com/office/drawing/2014/main" id="{EF355494-98DB-B9B2-6D17-3F4727A6CFE9}"/>
              </a:ext>
            </a:extLst>
          </p:cNvPr>
          <p:cNvSpPr/>
          <p:nvPr/>
        </p:nvSpPr>
        <p:spPr>
          <a:xfrm>
            <a:off x="8039100" y="711200"/>
            <a:ext cx="3632200" cy="4419600"/>
          </a:xfrm>
          <a:prstGeom prst="roundRect">
            <a:avLst/>
          </a:prstGeom>
          <a:solidFill>
            <a:srgbClr val="66830B">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just"/>
            <a:r>
              <a:rPr lang="en-US" sz="1600" noProof="0" dirty="0"/>
              <a:t>João is a </a:t>
            </a:r>
            <a:r>
              <a:rPr lang="en-US" sz="1600" b="1" noProof="0" dirty="0"/>
              <a:t>30-year-old bisexual transgender man</a:t>
            </a:r>
            <a:r>
              <a:rPr lang="en-US" sz="1600" noProof="0" dirty="0"/>
              <a:t> who reports engaging in </a:t>
            </a:r>
            <a:r>
              <a:rPr lang="en-US" sz="1600" b="1" noProof="0" dirty="0"/>
              <a:t>receptive vaginal and anal intercourse. </a:t>
            </a:r>
          </a:p>
          <a:p>
            <a:pPr algn="just"/>
            <a:endParaRPr lang="en-US" sz="1600" b="1" noProof="0" dirty="0"/>
          </a:p>
          <a:p>
            <a:pPr algn="just"/>
            <a:r>
              <a:rPr lang="en-US" sz="1600" noProof="0" dirty="0"/>
              <a:t>He scheduled a </a:t>
            </a:r>
            <a:r>
              <a:rPr lang="en-US" sz="1600" b="1" noProof="0" dirty="0"/>
              <a:t>cervical cancer screening at the primary care clinic (UBS) </a:t>
            </a:r>
            <a:r>
              <a:rPr lang="en-US" sz="1600" noProof="0" dirty="0"/>
              <a:t>after seeing </a:t>
            </a:r>
            <a:r>
              <a:rPr lang="en-US" sz="1600" b="1" noProof="0" dirty="0"/>
              <a:t>another transgender man </a:t>
            </a:r>
            <a:r>
              <a:rPr lang="en-US" sz="1600" noProof="0" dirty="0"/>
              <a:t>discussing the topic on an </a:t>
            </a:r>
            <a:r>
              <a:rPr lang="en-US" sz="1600" b="1" noProof="0" dirty="0"/>
              <a:t>Instagram channel</a:t>
            </a:r>
            <a:br>
              <a:rPr lang="en-US" sz="1600" noProof="0" dirty="0"/>
            </a:br>
            <a:endParaRPr lang="en-US" sz="1600" noProof="0" dirty="0"/>
          </a:p>
        </p:txBody>
      </p:sp>
      <p:sp>
        <p:nvSpPr>
          <p:cNvPr id="7" name="CaixaDeTexto 6">
            <a:extLst>
              <a:ext uri="{FF2B5EF4-FFF2-40B4-BE49-F238E27FC236}">
                <a16:creationId xmlns:a16="http://schemas.microsoft.com/office/drawing/2014/main" id="{256A3E78-2711-6220-9FBC-DD97B1E64E9F}"/>
              </a:ext>
            </a:extLst>
          </p:cNvPr>
          <p:cNvSpPr txBox="1"/>
          <p:nvPr/>
        </p:nvSpPr>
        <p:spPr>
          <a:xfrm>
            <a:off x="0" y="-25400"/>
            <a:ext cx="2286000" cy="276999"/>
          </a:xfrm>
          <a:prstGeom prst="rect">
            <a:avLst/>
          </a:prstGeom>
          <a:noFill/>
        </p:spPr>
        <p:txBody>
          <a:bodyPr wrap="square" rtlCol="0">
            <a:spAutoFit/>
          </a:bodyPr>
          <a:lstStyle/>
          <a:p>
            <a:pPr algn="ctr"/>
            <a:r>
              <a:rPr lang="en-US" sz="1200" noProof="0" dirty="0">
                <a:highlight>
                  <a:srgbClr val="FFFF00"/>
                </a:highlight>
              </a:rPr>
              <a:t>Image Generated with AI</a:t>
            </a:r>
          </a:p>
        </p:txBody>
      </p:sp>
    </p:spTree>
    <p:extLst>
      <p:ext uri="{BB962C8B-B14F-4D97-AF65-F5344CB8AC3E}">
        <p14:creationId xmlns:p14="http://schemas.microsoft.com/office/powerpoint/2010/main" val="2387612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534B9-7521-0D75-1975-ACA84B9D3E55}"/>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5FE0418F-96CC-5AFE-E753-4E70D9AF50C8}"/>
              </a:ext>
            </a:extLst>
          </p:cNvPr>
          <p:cNvPicPr>
            <a:picLocks noChangeAspect="1"/>
          </p:cNvPicPr>
          <p:nvPr/>
        </p:nvPicPr>
        <p:blipFill>
          <a:blip r:embed="rId2"/>
          <a:stretch>
            <a:fillRect/>
          </a:stretch>
        </p:blipFill>
        <p:spPr>
          <a:xfrm>
            <a:off x="0" y="0"/>
            <a:ext cx="12192000" cy="6966856"/>
          </a:xfrm>
          <a:prstGeom prst="rect">
            <a:avLst/>
          </a:prstGeom>
        </p:spPr>
      </p:pic>
      <p:sp>
        <p:nvSpPr>
          <p:cNvPr id="6" name="Retângulo Arredondado 5">
            <a:extLst>
              <a:ext uri="{FF2B5EF4-FFF2-40B4-BE49-F238E27FC236}">
                <a16:creationId xmlns:a16="http://schemas.microsoft.com/office/drawing/2014/main" id="{9CEF6758-E1FC-6F76-F726-2A47B1DDE429}"/>
              </a:ext>
            </a:extLst>
          </p:cNvPr>
          <p:cNvSpPr/>
          <p:nvPr/>
        </p:nvSpPr>
        <p:spPr>
          <a:xfrm>
            <a:off x="8039100" y="711200"/>
            <a:ext cx="3632200" cy="4851400"/>
          </a:xfrm>
          <a:prstGeom prst="roundRect">
            <a:avLst/>
          </a:prstGeom>
          <a:solidFill>
            <a:srgbClr val="66830B">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just"/>
            <a:r>
              <a:rPr lang="en-US" sz="1600" noProof="0" dirty="0"/>
              <a:t>At the reception desk, he presented his ID and informed the staff of his </a:t>
            </a:r>
            <a:r>
              <a:rPr lang="en-US" sz="1600" b="1" noProof="0" dirty="0"/>
              <a:t>chosen name</a:t>
            </a:r>
            <a:r>
              <a:rPr lang="en-US" sz="1600" noProof="0" dirty="0"/>
              <a:t>. However, he was told </a:t>
            </a:r>
            <a:r>
              <a:rPr lang="en-US" sz="1600" b="1" noProof="0" dirty="0"/>
              <a:t>it could not be used at that facility </a:t>
            </a:r>
            <a:r>
              <a:rPr lang="en-US" sz="1600" noProof="0" dirty="0"/>
              <a:t>and that he would be called by his legal name in the waiting room.</a:t>
            </a:r>
          </a:p>
          <a:p>
            <a:pPr algn="just"/>
            <a:endParaRPr lang="en-US" sz="1600" noProof="0" dirty="0"/>
          </a:p>
          <a:p>
            <a:pPr algn="just"/>
            <a:r>
              <a:rPr lang="en-US" sz="1600" noProof="0" dirty="0"/>
              <a:t>While sitting in the waiting area, taking in the </a:t>
            </a:r>
            <a:r>
              <a:rPr lang="en-US" sz="1600" b="1" noProof="0" dirty="0"/>
              <a:t>signage</a:t>
            </a:r>
            <a:r>
              <a:rPr lang="en-US" sz="1600" noProof="0" dirty="0"/>
              <a:t> and the </a:t>
            </a:r>
            <a:r>
              <a:rPr lang="en-US" sz="1600" b="1" noProof="0" dirty="0"/>
              <a:t>people around him</a:t>
            </a:r>
            <a:r>
              <a:rPr lang="en-US" sz="1600" noProof="0" dirty="0"/>
              <a:t>, he became </a:t>
            </a:r>
            <a:r>
              <a:rPr lang="en-US" sz="1600" b="1" noProof="0" dirty="0"/>
              <a:t>highly distressed and uncomfortable</a:t>
            </a:r>
            <a:r>
              <a:rPr lang="en-US" sz="1600" noProof="0" dirty="0"/>
              <a:t>.</a:t>
            </a:r>
          </a:p>
        </p:txBody>
      </p:sp>
      <p:sp>
        <p:nvSpPr>
          <p:cNvPr id="3" name="Retângulo Arredondado 2">
            <a:extLst>
              <a:ext uri="{FF2B5EF4-FFF2-40B4-BE49-F238E27FC236}">
                <a16:creationId xmlns:a16="http://schemas.microsoft.com/office/drawing/2014/main" id="{AACC90F6-875D-4C02-035E-FF3642223B96}"/>
              </a:ext>
            </a:extLst>
          </p:cNvPr>
          <p:cNvSpPr/>
          <p:nvPr/>
        </p:nvSpPr>
        <p:spPr>
          <a:xfrm>
            <a:off x="546100" y="3987800"/>
            <a:ext cx="4076700" cy="24892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r>
              <a:rPr lang="en-US" noProof="0" dirty="0"/>
              <a:t>The Sign:</a:t>
            </a:r>
          </a:p>
          <a:p>
            <a:pPr algn="l"/>
            <a:endParaRPr lang="en-US" noProof="0" dirty="0"/>
          </a:p>
          <a:p>
            <a:pPr algn="ctr"/>
            <a:r>
              <a:rPr lang="en-US" noProof="0" dirty="0"/>
              <a:t>Woman, take care of yourself with love! Get your Pap smear and protect your health </a:t>
            </a:r>
          </a:p>
          <a:p>
            <a:pPr algn="l"/>
            <a:endParaRPr lang="en-US" noProof="0" dirty="0"/>
          </a:p>
          <a:p>
            <a:pPr algn="l"/>
            <a:endParaRPr lang="en-US" noProof="0" dirty="0"/>
          </a:p>
        </p:txBody>
      </p:sp>
      <p:sp>
        <p:nvSpPr>
          <p:cNvPr id="7" name="CaixaDeTexto 6">
            <a:extLst>
              <a:ext uri="{FF2B5EF4-FFF2-40B4-BE49-F238E27FC236}">
                <a16:creationId xmlns:a16="http://schemas.microsoft.com/office/drawing/2014/main" id="{77E0F6B9-F3B4-501C-E0EA-3AC58FBF50D7}"/>
              </a:ext>
            </a:extLst>
          </p:cNvPr>
          <p:cNvSpPr txBox="1"/>
          <p:nvPr/>
        </p:nvSpPr>
        <p:spPr>
          <a:xfrm>
            <a:off x="0" y="-25400"/>
            <a:ext cx="2286000" cy="276999"/>
          </a:xfrm>
          <a:prstGeom prst="rect">
            <a:avLst/>
          </a:prstGeom>
          <a:noFill/>
        </p:spPr>
        <p:txBody>
          <a:bodyPr wrap="square" rtlCol="0">
            <a:spAutoFit/>
          </a:bodyPr>
          <a:lstStyle/>
          <a:p>
            <a:pPr algn="ctr"/>
            <a:r>
              <a:rPr lang="en-US" sz="1200" noProof="0" dirty="0">
                <a:highlight>
                  <a:srgbClr val="FFFF00"/>
                </a:highlight>
              </a:rPr>
              <a:t>Image Generated with AI</a:t>
            </a:r>
          </a:p>
        </p:txBody>
      </p:sp>
    </p:spTree>
    <p:extLst>
      <p:ext uri="{BB962C8B-B14F-4D97-AF65-F5344CB8AC3E}">
        <p14:creationId xmlns:p14="http://schemas.microsoft.com/office/powerpoint/2010/main" val="3755591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700EE-A864-E832-1E4B-25339254A483}"/>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5E1721AE-F4A0-C2F8-16E1-059DC18EF528}"/>
              </a:ext>
            </a:extLst>
          </p:cNvPr>
          <p:cNvPicPr>
            <a:picLocks noChangeAspect="1"/>
          </p:cNvPicPr>
          <p:nvPr/>
        </p:nvPicPr>
        <p:blipFill>
          <a:blip r:embed="rId2"/>
          <a:stretch>
            <a:fillRect/>
          </a:stretch>
        </p:blipFill>
        <p:spPr>
          <a:xfrm>
            <a:off x="0" y="0"/>
            <a:ext cx="12192000" cy="6966856"/>
          </a:xfrm>
          <a:prstGeom prst="rect">
            <a:avLst/>
          </a:prstGeom>
        </p:spPr>
      </p:pic>
      <p:sp>
        <p:nvSpPr>
          <p:cNvPr id="6" name="Retângulo Arredondado 5">
            <a:extLst>
              <a:ext uri="{FF2B5EF4-FFF2-40B4-BE49-F238E27FC236}">
                <a16:creationId xmlns:a16="http://schemas.microsoft.com/office/drawing/2014/main" id="{475AFBD0-0ABD-035B-D8E5-0894F10E1DA3}"/>
              </a:ext>
            </a:extLst>
          </p:cNvPr>
          <p:cNvSpPr/>
          <p:nvPr/>
        </p:nvSpPr>
        <p:spPr>
          <a:xfrm>
            <a:off x="228600" y="1183526"/>
            <a:ext cx="3632200" cy="5395073"/>
          </a:xfrm>
          <a:prstGeom prst="roundRect">
            <a:avLst/>
          </a:prstGeom>
          <a:solidFill>
            <a:srgbClr val="66830B">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just"/>
            <a:r>
              <a:rPr lang="en-US" sz="1500" noProof="0" dirty="0"/>
              <a:t>He was then called by his </a:t>
            </a:r>
            <a:r>
              <a:rPr lang="en-US" sz="1500" b="1" noProof="0" dirty="0"/>
              <a:t>deadname</a:t>
            </a:r>
            <a:r>
              <a:rPr lang="en-US" sz="1500" noProof="0" dirty="0"/>
              <a:t> in the waiting room and taken </a:t>
            </a:r>
            <a:r>
              <a:rPr lang="en-US" sz="1500" b="1" noProof="0" dirty="0"/>
              <a:t>to a corner of the clini</a:t>
            </a:r>
            <a:r>
              <a:rPr lang="en-US" sz="1500" noProof="0" dirty="0"/>
              <a:t>c where other people were present. </a:t>
            </a:r>
          </a:p>
          <a:p>
            <a:pPr algn="just"/>
            <a:endParaRPr lang="en-US" sz="1500" noProof="0" dirty="0"/>
          </a:p>
          <a:p>
            <a:pPr algn="just"/>
            <a:r>
              <a:rPr lang="en-US" sz="1500" noProof="0" dirty="0"/>
              <a:t>There, the physician stated she could not treat him, </a:t>
            </a:r>
            <a:r>
              <a:rPr lang="en-US" sz="1500" b="1" noProof="0" dirty="0"/>
              <a:t>as the facility only provided care for women</a:t>
            </a:r>
            <a:r>
              <a:rPr lang="en-US" sz="1500" noProof="0" dirty="0"/>
              <a:t>, and that his presence would make the </a:t>
            </a:r>
            <a:r>
              <a:rPr lang="en-US" sz="1500" b="1" noProof="0" dirty="0"/>
              <a:t>other patients</a:t>
            </a:r>
            <a:r>
              <a:rPr lang="en-US" sz="1500" noProof="0" dirty="0"/>
              <a:t> in the waiting room uncomfortable. </a:t>
            </a:r>
          </a:p>
          <a:p>
            <a:pPr algn="just"/>
            <a:endParaRPr lang="en-US" sz="1500" noProof="0" dirty="0"/>
          </a:p>
          <a:p>
            <a:pPr algn="just"/>
            <a:r>
              <a:rPr lang="en-US" sz="1500" noProof="0" dirty="0"/>
              <a:t>He was also informed that this exam was performed </a:t>
            </a:r>
            <a:r>
              <a:rPr lang="en-US" sz="1500" b="1" noProof="0" dirty="0"/>
              <a:t>exclusively on women who have vaginal intercourse.</a:t>
            </a:r>
          </a:p>
        </p:txBody>
      </p:sp>
      <p:sp>
        <p:nvSpPr>
          <p:cNvPr id="7" name="CaixaDeTexto 6">
            <a:extLst>
              <a:ext uri="{FF2B5EF4-FFF2-40B4-BE49-F238E27FC236}">
                <a16:creationId xmlns:a16="http://schemas.microsoft.com/office/drawing/2014/main" id="{E5209FF9-D316-B875-AD57-33B37BC901F3}"/>
              </a:ext>
            </a:extLst>
          </p:cNvPr>
          <p:cNvSpPr txBox="1"/>
          <p:nvPr/>
        </p:nvSpPr>
        <p:spPr>
          <a:xfrm>
            <a:off x="0" y="-25400"/>
            <a:ext cx="2286000" cy="276999"/>
          </a:xfrm>
          <a:prstGeom prst="rect">
            <a:avLst/>
          </a:prstGeom>
          <a:noFill/>
        </p:spPr>
        <p:txBody>
          <a:bodyPr wrap="square" rtlCol="0">
            <a:spAutoFit/>
          </a:bodyPr>
          <a:lstStyle/>
          <a:p>
            <a:pPr algn="ctr"/>
            <a:r>
              <a:rPr lang="en-US" sz="1200" noProof="0" dirty="0">
                <a:highlight>
                  <a:srgbClr val="FFFF00"/>
                </a:highlight>
              </a:rPr>
              <a:t>Image Generated with AI</a:t>
            </a:r>
          </a:p>
        </p:txBody>
      </p:sp>
    </p:spTree>
    <p:extLst>
      <p:ext uri="{BB962C8B-B14F-4D97-AF65-F5344CB8AC3E}">
        <p14:creationId xmlns:p14="http://schemas.microsoft.com/office/powerpoint/2010/main" val="1586191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74996-1C09-3B4F-94EB-35083DA2CB3B}"/>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CCA172D1-7EE4-FF58-2469-5ABFAABCDF88}"/>
              </a:ext>
            </a:extLst>
          </p:cNvPr>
          <p:cNvPicPr>
            <a:picLocks noChangeAspect="1"/>
          </p:cNvPicPr>
          <p:nvPr/>
        </p:nvPicPr>
        <p:blipFill>
          <a:blip r:embed="rId2"/>
          <a:stretch>
            <a:fillRect/>
          </a:stretch>
        </p:blipFill>
        <p:spPr>
          <a:xfrm>
            <a:off x="0" y="-25400"/>
            <a:ext cx="12192000" cy="6966856"/>
          </a:xfrm>
          <a:prstGeom prst="rect">
            <a:avLst/>
          </a:prstGeom>
        </p:spPr>
      </p:pic>
      <p:sp>
        <p:nvSpPr>
          <p:cNvPr id="6" name="Retângulo Arredondado 5">
            <a:extLst>
              <a:ext uri="{FF2B5EF4-FFF2-40B4-BE49-F238E27FC236}">
                <a16:creationId xmlns:a16="http://schemas.microsoft.com/office/drawing/2014/main" id="{A1FF75AF-C4F6-1FCA-E1EB-D0BEC11B04EB}"/>
              </a:ext>
            </a:extLst>
          </p:cNvPr>
          <p:cNvSpPr/>
          <p:nvPr/>
        </p:nvSpPr>
        <p:spPr>
          <a:xfrm>
            <a:off x="7556500" y="1043826"/>
            <a:ext cx="4292600" cy="5039474"/>
          </a:xfrm>
          <a:prstGeom prst="roundRect">
            <a:avLst/>
          </a:prstGeom>
          <a:solidFill>
            <a:srgbClr val="66830B">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just"/>
            <a:r>
              <a:rPr lang="en-US" sz="1600" noProof="0" dirty="0"/>
              <a:t>Deeply </a:t>
            </a:r>
            <a:r>
              <a:rPr lang="en-US" sz="1600" b="1" noProof="0" dirty="0"/>
              <a:t>upset and angry</a:t>
            </a:r>
            <a:r>
              <a:rPr lang="en-US" sz="1600" noProof="0" dirty="0"/>
              <a:t>, João left the facility. He knew </a:t>
            </a:r>
            <a:r>
              <a:rPr lang="en-US" sz="1600" b="1" noProof="0" dirty="0"/>
              <a:t>his information was correct</a:t>
            </a:r>
            <a:r>
              <a:rPr lang="en-US" sz="1600" noProof="0" dirty="0"/>
              <a:t>, but the doctor had not only </a:t>
            </a:r>
            <a:r>
              <a:rPr lang="en-US" sz="1600" b="1" noProof="0" dirty="0"/>
              <a:t>denied</a:t>
            </a:r>
            <a:r>
              <a:rPr lang="en-US" sz="1600" noProof="0" dirty="0"/>
              <a:t> him care, but also </a:t>
            </a:r>
            <a:r>
              <a:rPr lang="en-US" sz="1600" b="1" noProof="0" dirty="0"/>
              <a:t>deadnamed him</a:t>
            </a:r>
            <a:r>
              <a:rPr lang="en-US" sz="1600" noProof="0" dirty="0"/>
              <a:t> and spread medical misinformation.</a:t>
            </a:r>
          </a:p>
          <a:p>
            <a:pPr algn="just"/>
            <a:endParaRPr lang="en-US" sz="1600" noProof="0" dirty="0"/>
          </a:p>
          <a:p>
            <a:pPr algn="just"/>
            <a:r>
              <a:rPr lang="en-US" sz="1600" noProof="0" dirty="0"/>
              <a:t>Consequently, João </a:t>
            </a:r>
            <a:r>
              <a:rPr lang="en-US" sz="1600" b="1" noProof="0" dirty="0"/>
              <a:t>never returned to the health center.</a:t>
            </a:r>
            <a:r>
              <a:rPr lang="en-US" sz="1600" noProof="0" dirty="0"/>
              <a:t> He now tells others in his Community: </a:t>
            </a:r>
          </a:p>
          <a:p>
            <a:pPr algn="just"/>
            <a:endParaRPr lang="en-US" sz="1600" noProof="0" dirty="0"/>
          </a:p>
          <a:p>
            <a:pPr algn="just"/>
            <a:r>
              <a:rPr lang="en-US" sz="1600" i="1" noProof="0" dirty="0"/>
              <a:t>“None of us will ever get anything good out of there; they do not know how to treat us.”</a:t>
            </a:r>
            <a:endParaRPr lang="en-US" sz="1500" b="1" i="1" noProof="0" dirty="0"/>
          </a:p>
        </p:txBody>
      </p:sp>
      <p:sp>
        <p:nvSpPr>
          <p:cNvPr id="7" name="CaixaDeTexto 6">
            <a:extLst>
              <a:ext uri="{FF2B5EF4-FFF2-40B4-BE49-F238E27FC236}">
                <a16:creationId xmlns:a16="http://schemas.microsoft.com/office/drawing/2014/main" id="{1E692DDC-BCD8-B9ED-A9EB-29FCA095D8CD}"/>
              </a:ext>
            </a:extLst>
          </p:cNvPr>
          <p:cNvSpPr txBox="1"/>
          <p:nvPr/>
        </p:nvSpPr>
        <p:spPr>
          <a:xfrm>
            <a:off x="0" y="-25400"/>
            <a:ext cx="2286000" cy="276999"/>
          </a:xfrm>
          <a:prstGeom prst="rect">
            <a:avLst/>
          </a:prstGeom>
          <a:noFill/>
        </p:spPr>
        <p:txBody>
          <a:bodyPr wrap="square" rtlCol="0">
            <a:spAutoFit/>
          </a:bodyPr>
          <a:lstStyle/>
          <a:p>
            <a:pPr algn="ctr"/>
            <a:r>
              <a:rPr lang="en-US" sz="1200" noProof="0" dirty="0">
                <a:highlight>
                  <a:srgbClr val="FFFF00"/>
                </a:highlight>
              </a:rPr>
              <a:t>Image Generated with AI</a:t>
            </a:r>
          </a:p>
        </p:txBody>
      </p:sp>
    </p:spTree>
    <p:extLst>
      <p:ext uri="{BB962C8B-B14F-4D97-AF65-F5344CB8AC3E}">
        <p14:creationId xmlns:p14="http://schemas.microsoft.com/office/powerpoint/2010/main" val="3008766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E23E5-B824-ECC5-E563-390AF280672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EC88C37-D49F-03BA-8293-11E4436438CC}"/>
              </a:ext>
            </a:extLst>
          </p:cNvPr>
          <p:cNvSpPr>
            <a:spLocks noGrp="1"/>
          </p:cNvSpPr>
          <p:nvPr>
            <p:ph type="body" sz="quarter" idx="13"/>
          </p:nvPr>
        </p:nvSpPr>
        <p:spPr>
          <a:xfrm>
            <a:off x="442915" y="2616200"/>
            <a:ext cx="5437188" cy="3035299"/>
          </a:xfrm>
        </p:spPr>
        <p:txBody>
          <a:bodyPr>
            <a:normAutofit/>
          </a:bodyPr>
          <a:lstStyle/>
          <a:p>
            <a:pPr marL="285750" indent="-285750">
              <a:buFont typeface="Courier New" panose="02070309020205020404" pitchFamily="49" charset="0"/>
              <a:buChar char="o"/>
            </a:pPr>
            <a:r>
              <a:rPr lang="en-US" sz="1100" noProof="0" dirty="0"/>
              <a:t>Lack of information about gender identity in Brazilian largest Survey (CENSO 2022).</a:t>
            </a:r>
          </a:p>
          <a:p>
            <a:pPr marL="285750" indent="-285750">
              <a:buFont typeface="Courier New" panose="02070309020205020404" pitchFamily="49" charset="0"/>
              <a:buChar char="o"/>
            </a:pPr>
            <a:r>
              <a:rPr lang="en-US" sz="1100" noProof="0" dirty="0"/>
              <a:t>Spizzirri, G et al</a:t>
            </a:r>
          </a:p>
          <a:p>
            <a:pPr marL="971550" lvl="1" indent="-285750">
              <a:buFont typeface="Courier New" panose="02070309020205020404" pitchFamily="49" charset="0"/>
              <a:buChar char="o"/>
            </a:pPr>
            <a:r>
              <a:rPr lang="en-US" sz="1100" noProof="0" dirty="0"/>
              <a:t>6.000 people | 129 Brazilian cities</a:t>
            </a:r>
          </a:p>
          <a:p>
            <a:pPr marL="971550" lvl="1" indent="-285750">
              <a:buFont typeface="Courier New" panose="02070309020205020404" pitchFamily="49" charset="0"/>
              <a:buChar char="o"/>
            </a:pPr>
            <a:r>
              <a:rPr lang="en-US" sz="1100" dirty="0"/>
              <a:t>Transgender Women/Men: </a:t>
            </a:r>
            <a:r>
              <a:rPr lang="pt-BR" sz="1100" dirty="0"/>
              <a:t>0.69% - </a:t>
            </a:r>
            <a:r>
              <a:rPr lang="en-US" sz="1100" dirty="0"/>
              <a:t>1.090.000</a:t>
            </a:r>
          </a:p>
          <a:p>
            <a:pPr marL="971550" lvl="1" indent="-285750">
              <a:buFont typeface="Courier New" panose="02070309020205020404" pitchFamily="49" charset="0"/>
              <a:buChar char="o"/>
            </a:pPr>
            <a:r>
              <a:rPr lang="en-US" sz="1100" dirty="0"/>
              <a:t>Non-Binary: </a:t>
            </a:r>
            <a:r>
              <a:rPr lang="pt-BR" sz="1100" dirty="0"/>
              <a:t>1.19% - 1.880.200 </a:t>
            </a:r>
          </a:p>
          <a:p>
            <a:pPr marL="1428750" lvl="2" indent="-285750">
              <a:buFont typeface="Courier New" panose="02070309020205020404" pitchFamily="49" charset="0"/>
              <a:buChar char="o"/>
            </a:pPr>
            <a:r>
              <a:rPr lang="en-US" sz="1100" dirty="0"/>
              <a:t>Total: almost 3 million people (1.88%) identifying as </a:t>
            </a:r>
            <a:r>
              <a:rPr lang="en-US" sz="1100" b="1" dirty="0"/>
              <a:t>gender-diverse </a:t>
            </a:r>
            <a:r>
              <a:rPr lang="en-US" sz="1100" dirty="0"/>
              <a:t>in Brazil.</a:t>
            </a:r>
            <a:endParaRPr lang="pt-BR" sz="1100" dirty="0"/>
          </a:p>
          <a:p>
            <a:pPr marL="971550" lvl="1" indent="-285750">
              <a:buFont typeface="Courier New" panose="02070309020205020404" pitchFamily="49" charset="0"/>
              <a:buChar char="o"/>
            </a:pPr>
            <a:endParaRPr lang="en-US" sz="1100" dirty="0"/>
          </a:p>
          <a:p>
            <a:pPr marL="1428750" lvl="2" indent="-285750">
              <a:buFont typeface="Courier New" panose="02070309020205020404" pitchFamily="49" charset="0"/>
              <a:buChar char="o"/>
            </a:pPr>
            <a:endParaRPr lang="en-US" sz="1100" b="1" dirty="0"/>
          </a:p>
          <a:p>
            <a:pPr lvl="2" indent="0">
              <a:buNone/>
            </a:pPr>
            <a:endParaRPr lang="en-US" sz="1100" b="1" dirty="0"/>
          </a:p>
          <a:p>
            <a:pPr marL="1428750" lvl="2" indent="-285750">
              <a:buFont typeface="Courier New" panose="02070309020205020404" pitchFamily="49" charset="0"/>
              <a:buChar char="o"/>
            </a:pPr>
            <a:endParaRPr lang="en-US" sz="1100" b="1" dirty="0"/>
          </a:p>
          <a:p>
            <a:pPr marL="1428750" lvl="2" indent="-285750">
              <a:buFont typeface="Courier New" panose="02070309020205020404" pitchFamily="49" charset="0"/>
              <a:buChar char="o"/>
            </a:pPr>
            <a:endParaRPr lang="en-US" sz="1100" b="1" dirty="0"/>
          </a:p>
          <a:p>
            <a:pPr marL="1428750" lvl="2" indent="-285750">
              <a:buFont typeface="Courier New" panose="02070309020205020404" pitchFamily="49" charset="0"/>
              <a:buChar char="o"/>
            </a:pPr>
            <a:endParaRPr lang="en-US" sz="1500" b="1" dirty="0"/>
          </a:p>
          <a:p>
            <a:pPr marL="1428750" lvl="2" indent="-285750">
              <a:buFont typeface="Courier New" panose="02070309020205020404" pitchFamily="49" charset="0"/>
              <a:buChar char="o"/>
            </a:pPr>
            <a:endParaRPr lang="en-US" sz="1100" b="1" noProof="0" dirty="0"/>
          </a:p>
          <a:p>
            <a:pPr marL="971550" lvl="1" indent="-285750">
              <a:buFont typeface="Courier New" panose="02070309020205020404" pitchFamily="49" charset="0"/>
              <a:buChar char="o"/>
            </a:pPr>
            <a:endParaRPr lang="en-US" sz="1100" noProof="0" dirty="0"/>
          </a:p>
          <a:p>
            <a:pPr marL="285750" indent="-285750">
              <a:buFont typeface="Courier New" panose="02070309020205020404" pitchFamily="49" charset="0"/>
              <a:buChar char="o"/>
            </a:pPr>
            <a:endParaRPr lang="en-US" sz="1100" noProof="0" dirty="0"/>
          </a:p>
          <a:p>
            <a:pPr marL="971550" lvl="1" indent="-285750">
              <a:buFont typeface="Courier New" panose="02070309020205020404" pitchFamily="49" charset="0"/>
              <a:buChar char="o"/>
            </a:pPr>
            <a:endParaRPr lang="en-US" sz="1100" noProof="0" dirty="0"/>
          </a:p>
          <a:p>
            <a:pPr marL="971550" lvl="1" indent="-285750">
              <a:buFont typeface="Courier New" panose="02070309020205020404" pitchFamily="49" charset="0"/>
              <a:buChar char="o"/>
            </a:pPr>
            <a:endParaRPr lang="en-US" sz="1100" noProof="0" dirty="0"/>
          </a:p>
          <a:p>
            <a:pPr marL="971550" lvl="1" indent="-285750">
              <a:buFont typeface="Courier New" panose="02070309020205020404" pitchFamily="49" charset="0"/>
              <a:buChar char="o"/>
            </a:pPr>
            <a:endParaRPr lang="en-US" sz="1100" noProof="0" dirty="0"/>
          </a:p>
          <a:p>
            <a:pPr marL="971550" lvl="1" indent="-285750">
              <a:buFont typeface="Courier New" panose="02070309020205020404" pitchFamily="49" charset="0"/>
              <a:buChar char="o"/>
            </a:pPr>
            <a:endParaRPr lang="en-US" sz="1100" noProof="0" dirty="0"/>
          </a:p>
        </p:txBody>
      </p:sp>
      <p:sp>
        <p:nvSpPr>
          <p:cNvPr id="4" name="Title 3">
            <a:extLst>
              <a:ext uri="{FF2B5EF4-FFF2-40B4-BE49-F238E27FC236}">
                <a16:creationId xmlns:a16="http://schemas.microsoft.com/office/drawing/2014/main" id="{50364FD7-4DF3-1D08-C61D-40DFB0DD36FF}"/>
              </a:ext>
            </a:extLst>
          </p:cNvPr>
          <p:cNvSpPr>
            <a:spLocks noGrp="1"/>
          </p:cNvSpPr>
          <p:nvPr>
            <p:ph type="title"/>
          </p:nvPr>
        </p:nvSpPr>
        <p:spPr>
          <a:xfrm>
            <a:off x="442913" y="1881189"/>
            <a:ext cx="5919787" cy="608012"/>
          </a:xfrm>
        </p:spPr>
        <p:txBody>
          <a:bodyPr anchor="ctr">
            <a:noAutofit/>
          </a:bodyPr>
          <a:lstStyle/>
          <a:p>
            <a:r>
              <a:rPr lang="en-US" sz="2400" noProof="0" dirty="0"/>
              <a:t>Brazilian Transgender Community</a:t>
            </a:r>
          </a:p>
        </p:txBody>
      </p:sp>
      <p:pic>
        <p:nvPicPr>
          <p:cNvPr id="6" name="Picture Placeholder 5">
            <a:extLst>
              <a:ext uri="{FF2B5EF4-FFF2-40B4-BE49-F238E27FC236}">
                <a16:creationId xmlns:a16="http://schemas.microsoft.com/office/drawing/2014/main" id="{92DFD5BF-52DE-FCBD-099A-A7CB46430331}"/>
              </a:ext>
            </a:extLst>
          </p:cNvPr>
          <p:cNvPicPr>
            <a:picLocks noGrp="1" noChangeAspect="1"/>
          </p:cNvPicPr>
          <p:nvPr>
            <p:ph type="pic" sz="quarter" idx="14"/>
          </p:nvPr>
        </p:nvPicPr>
        <p:blipFill>
          <a:blip r:embed="rId2"/>
          <a:srcRect l="1680" r="1680"/>
          <a:stretch/>
        </p:blipFill>
        <p:spPr/>
      </p:pic>
      <p:sp>
        <p:nvSpPr>
          <p:cNvPr id="3" name="CaixaDeTexto 2">
            <a:extLst>
              <a:ext uri="{FF2B5EF4-FFF2-40B4-BE49-F238E27FC236}">
                <a16:creationId xmlns:a16="http://schemas.microsoft.com/office/drawing/2014/main" id="{768AF69A-C352-1743-B716-0C922ADBF9E8}"/>
              </a:ext>
            </a:extLst>
          </p:cNvPr>
          <p:cNvSpPr txBox="1"/>
          <p:nvPr/>
        </p:nvSpPr>
        <p:spPr>
          <a:xfrm>
            <a:off x="442913" y="5878286"/>
            <a:ext cx="5437187" cy="338554"/>
          </a:xfrm>
          <a:prstGeom prst="rect">
            <a:avLst/>
          </a:prstGeom>
          <a:noFill/>
        </p:spPr>
        <p:txBody>
          <a:bodyPr wrap="square" rtlCol="0">
            <a:spAutoFit/>
          </a:bodyPr>
          <a:lstStyle/>
          <a:p>
            <a:r>
              <a:rPr lang="en-US" sz="800" noProof="0" dirty="0"/>
              <a:t>Spizzirri, G et al. </a:t>
            </a:r>
            <a:r>
              <a:rPr lang="en-US" sz="800" b="1" noProof="0" dirty="0"/>
              <a:t>Proportion of people identified as transgender and non-binary gender in Brazil.</a:t>
            </a:r>
            <a:r>
              <a:rPr lang="en-US" sz="800" noProof="0" dirty="0"/>
              <a:t> Sci Rep 11, 2240 (2021). </a:t>
            </a:r>
            <a:endParaRPr lang="en-US" sz="800" noProof="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041490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512588-AD71-A541-8C67-D48304F18673}"/>
              </a:ext>
            </a:extLst>
          </p:cNvPr>
          <p:cNvSpPr>
            <a:spLocks noGrp="1"/>
          </p:cNvSpPr>
          <p:nvPr>
            <p:ph type="body" sz="quarter" idx="13"/>
          </p:nvPr>
        </p:nvSpPr>
        <p:spPr>
          <a:xfrm>
            <a:off x="442915" y="2616201"/>
            <a:ext cx="5437188" cy="2895600"/>
          </a:xfrm>
        </p:spPr>
        <p:txBody>
          <a:bodyPr>
            <a:normAutofit/>
          </a:bodyPr>
          <a:lstStyle/>
          <a:p>
            <a:pPr marL="285750" indent="-285750">
              <a:buFont typeface="Courier New" panose="02070309020205020404" pitchFamily="49" charset="0"/>
              <a:buChar char="o"/>
            </a:pPr>
            <a:r>
              <a:rPr lang="en-US" sz="1100" noProof="0" dirty="0"/>
              <a:t>Transgender people suffer significant health disparities in multiple areas</a:t>
            </a:r>
          </a:p>
          <a:p>
            <a:pPr marL="285750" indent="-285750">
              <a:buFont typeface="Courier New" panose="02070309020205020404" pitchFamily="49" charset="0"/>
              <a:buChar char="o"/>
            </a:pPr>
            <a:r>
              <a:rPr lang="en-US" sz="1100" noProof="0" dirty="0"/>
              <a:t>This disparities &gt; less </a:t>
            </a:r>
            <a:r>
              <a:rPr lang="en-US" sz="1100" b="1" noProof="0" dirty="0"/>
              <a:t>desire</a:t>
            </a:r>
            <a:r>
              <a:rPr lang="en-US" sz="1100" noProof="0" dirty="0"/>
              <a:t> and </a:t>
            </a:r>
            <a:r>
              <a:rPr lang="en-US" sz="1100" b="1" noProof="0" dirty="0"/>
              <a:t>ability to access appropriate care </a:t>
            </a:r>
          </a:p>
          <a:p>
            <a:pPr marL="971550" lvl="1" indent="-285750">
              <a:buFont typeface="Courier New" panose="02070309020205020404" pitchFamily="49" charset="0"/>
              <a:buChar char="o"/>
            </a:pPr>
            <a:r>
              <a:rPr lang="en-US" sz="1100" noProof="0" dirty="0"/>
              <a:t>Grant et al, 2011: </a:t>
            </a:r>
            <a:r>
              <a:rPr lang="en-US" sz="1100" b="1" noProof="0" dirty="0"/>
              <a:t>19% </a:t>
            </a:r>
            <a:r>
              <a:rPr lang="en-US" sz="1100" noProof="0" dirty="0"/>
              <a:t>reported being</a:t>
            </a:r>
            <a:r>
              <a:rPr lang="en-US" sz="1100" b="1" noProof="0" dirty="0"/>
              <a:t> refused medical care </a:t>
            </a:r>
          </a:p>
          <a:p>
            <a:pPr marL="971550" lvl="1" indent="-285750">
              <a:buFont typeface="Courier New" panose="02070309020205020404" pitchFamily="49" charset="0"/>
              <a:buChar char="o"/>
            </a:pPr>
            <a:r>
              <a:rPr lang="en-US" sz="1100" noProof="0" dirty="0"/>
              <a:t>Silva et al, 2025:</a:t>
            </a:r>
          </a:p>
          <a:p>
            <a:pPr marL="971550" lvl="1" indent="-285750">
              <a:buFont typeface="Courier New" panose="02070309020205020404" pitchFamily="49" charset="0"/>
              <a:buChar char="o"/>
            </a:pPr>
            <a:endParaRPr lang="en-US" sz="1100" b="1" noProof="0" dirty="0"/>
          </a:p>
          <a:p>
            <a:pPr marL="971550" lvl="1" indent="-285750">
              <a:buFont typeface="Courier New" panose="02070309020205020404" pitchFamily="49" charset="0"/>
              <a:buChar char="o"/>
            </a:pPr>
            <a:endParaRPr lang="en-US" sz="1100" noProof="0" dirty="0"/>
          </a:p>
          <a:p>
            <a:pPr marL="285750" indent="-285750">
              <a:buFont typeface="Courier New" panose="02070309020205020404" pitchFamily="49" charset="0"/>
              <a:buChar char="o"/>
            </a:pPr>
            <a:endParaRPr lang="en-US" sz="1100" noProof="0" dirty="0"/>
          </a:p>
          <a:p>
            <a:pPr marL="971550" lvl="1" indent="-285750">
              <a:buFont typeface="Courier New" panose="02070309020205020404" pitchFamily="49" charset="0"/>
              <a:buChar char="o"/>
            </a:pPr>
            <a:endParaRPr lang="en-US" sz="1100" noProof="0" dirty="0"/>
          </a:p>
          <a:p>
            <a:pPr marL="971550" lvl="1" indent="-285750">
              <a:buFont typeface="Courier New" panose="02070309020205020404" pitchFamily="49" charset="0"/>
              <a:buChar char="o"/>
            </a:pPr>
            <a:endParaRPr lang="en-US" sz="1100" noProof="0" dirty="0"/>
          </a:p>
          <a:p>
            <a:pPr marL="971550" lvl="1" indent="-285750">
              <a:buFont typeface="Courier New" panose="02070309020205020404" pitchFamily="49" charset="0"/>
              <a:buChar char="o"/>
            </a:pPr>
            <a:endParaRPr lang="en-US" sz="1100" noProof="0" dirty="0"/>
          </a:p>
          <a:p>
            <a:pPr marL="971550" lvl="1" indent="-285750">
              <a:buFont typeface="Courier New" panose="02070309020205020404" pitchFamily="49" charset="0"/>
              <a:buChar char="o"/>
            </a:pPr>
            <a:endParaRPr lang="en-US" sz="1100" noProof="0" dirty="0"/>
          </a:p>
        </p:txBody>
      </p:sp>
      <p:sp>
        <p:nvSpPr>
          <p:cNvPr id="4" name="Title 3">
            <a:extLst>
              <a:ext uri="{FF2B5EF4-FFF2-40B4-BE49-F238E27FC236}">
                <a16:creationId xmlns:a16="http://schemas.microsoft.com/office/drawing/2014/main" id="{4A6D1EF3-464C-2441-9B81-0D92458A9140}"/>
              </a:ext>
            </a:extLst>
          </p:cNvPr>
          <p:cNvSpPr>
            <a:spLocks noGrp="1"/>
          </p:cNvSpPr>
          <p:nvPr>
            <p:ph type="title"/>
          </p:nvPr>
        </p:nvSpPr>
        <p:spPr>
          <a:xfrm>
            <a:off x="442913" y="1881189"/>
            <a:ext cx="5437187" cy="608012"/>
          </a:xfrm>
        </p:spPr>
        <p:txBody>
          <a:bodyPr>
            <a:normAutofit/>
          </a:bodyPr>
          <a:lstStyle/>
          <a:p>
            <a:r>
              <a:rPr lang="en-US" sz="3600" noProof="0" dirty="0"/>
              <a:t>Transgender Health</a:t>
            </a:r>
          </a:p>
        </p:txBody>
      </p:sp>
      <p:pic>
        <p:nvPicPr>
          <p:cNvPr id="6" name="Picture Placeholder 5">
            <a:extLst>
              <a:ext uri="{FF2B5EF4-FFF2-40B4-BE49-F238E27FC236}">
                <a16:creationId xmlns:a16="http://schemas.microsoft.com/office/drawing/2014/main" id="{F89F8446-F1F6-33DC-3392-1B23F88C9C88}"/>
              </a:ext>
            </a:extLst>
          </p:cNvPr>
          <p:cNvPicPr>
            <a:picLocks noGrp="1" noChangeAspect="1"/>
          </p:cNvPicPr>
          <p:nvPr>
            <p:ph type="pic" sz="quarter" idx="14"/>
          </p:nvPr>
        </p:nvPicPr>
        <p:blipFill>
          <a:blip r:embed="rId2"/>
          <a:srcRect l="1680" r="1680"/>
          <a:stretch/>
        </p:blipFill>
        <p:spPr/>
      </p:pic>
      <p:sp>
        <p:nvSpPr>
          <p:cNvPr id="3" name="CaixaDeTexto 2">
            <a:extLst>
              <a:ext uri="{FF2B5EF4-FFF2-40B4-BE49-F238E27FC236}">
                <a16:creationId xmlns:a16="http://schemas.microsoft.com/office/drawing/2014/main" id="{139F7BE6-2DFC-0235-BB06-948E1CDF44DC}"/>
              </a:ext>
            </a:extLst>
          </p:cNvPr>
          <p:cNvSpPr txBox="1"/>
          <p:nvPr/>
        </p:nvSpPr>
        <p:spPr>
          <a:xfrm>
            <a:off x="442913" y="4977081"/>
            <a:ext cx="5437187" cy="1323439"/>
          </a:xfrm>
          <a:prstGeom prst="rect">
            <a:avLst/>
          </a:prstGeom>
          <a:noFill/>
        </p:spPr>
        <p:txBody>
          <a:bodyPr wrap="square" rtlCol="0">
            <a:spAutoFit/>
          </a:bodyPr>
          <a:lstStyle/>
          <a:p>
            <a:pPr algn="just"/>
            <a:r>
              <a:rPr lang="en-US" sz="800" noProof="0" dirty="0"/>
              <a:t>Safer JD, Coleman E, Feldman J, Garofalo R, Hembree W, Radix A, </a:t>
            </a:r>
            <a:r>
              <a:rPr lang="en-US" sz="800" noProof="0" dirty="0" err="1"/>
              <a:t>Sevelius</a:t>
            </a:r>
            <a:r>
              <a:rPr lang="en-US" sz="800" noProof="0" dirty="0"/>
              <a:t> J. </a:t>
            </a:r>
            <a:r>
              <a:rPr lang="en-US" sz="800" b="1" noProof="0" dirty="0"/>
              <a:t>Barriers to healthcare for transgender individuals. </a:t>
            </a:r>
            <a:r>
              <a:rPr lang="en-US" sz="800" noProof="0" dirty="0"/>
              <a:t>Curr </a:t>
            </a:r>
            <a:r>
              <a:rPr lang="en-US" sz="800" noProof="0" dirty="0" err="1"/>
              <a:t>Opin</a:t>
            </a:r>
            <a:r>
              <a:rPr lang="en-US" sz="800" noProof="0" dirty="0"/>
              <a:t> Endocrinol Diabetes </a:t>
            </a:r>
            <a:r>
              <a:rPr lang="en-US" sz="800" noProof="0" dirty="0" err="1"/>
              <a:t>Obes</a:t>
            </a:r>
            <a:r>
              <a:rPr lang="en-US" sz="800" noProof="0" dirty="0"/>
              <a:t>. 2016 </a:t>
            </a:r>
            <a:r>
              <a:rPr lang="en-US" sz="800" noProof="0" dirty="0">
                <a:latin typeface="Verdana" panose="020B0604030504040204" pitchFamily="34" charset="0"/>
                <a:ea typeface="Verdana" panose="020B0604030504040204" pitchFamily="34" charset="0"/>
                <a:cs typeface="Verdana" panose="020B0604030504040204" pitchFamily="34" charset="0"/>
              </a:rPr>
              <a:t>Apr;23(2):168-71.</a:t>
            </a:r>
          </a:p>
          <a:p>
            <a:pPr algn="just"/>
            <a:r>
              <a:rPr lang="en-US" sz="800" noProof="0" dirty="0">
                <a:latin typeface="Verdana" panose="020B0604030504040204" pitchFamily="34" charset="0"/>
                <a:ea typeface="Verdana" panose="020B0604030504040204" pitchFamily="34" charset="0"/>
                <a:cs typeface="Verdana" panose="020B0604030504040204" pitchFamily="34" charset="0"/>
              </a:rPr>
              <a:t>Grant JM, Mottet LA, Tanis J, Harrison J, Herman JL, Keisling M. </a:t>
            </a:r>
            <a:r>
              <a:rPr lang="en-US" sz="800" b="1" noProof="0" dirty="0">
                <a:latin typeface="Verdana" panose="020B0604030504040204" pitchFamily="34" charset="0"/>
                <a:ea typeface="Verdana" panose="020B0604030504040204" pitchFamily="34" charset="0"/>
                <a:cs typeface="Verdana" panose="020B0604030504040204" pitchFamily="34" charset="0"/>
              </a:rPr>
              <a:t>Injustice at Every Turn: A Report of the National Transgender Discrimination Survey.</a:t>
            </a:r>
            <a:r>
              <a:rPr lang="en-US" sz="800" noProof="0" dirty="0">
                <a:latin typeface="Verdana" panose="020B0604030504040204" pitchFamily="34" charset="0"/>
                <a:ea typeface="Verdana" panose="020B0604030504040204" pitchFamily="34" charset="0"/>
                <a:cs typeface="Verdana" panose="020B0604030504040204" pitchFamily="34" charset="0"/>
              </a:rPr>
              <a:t> Washington, DC: National Center for Transgender Equality and National Gay and Lesbian Task Force; Feb 03, 2011</a:t>
            </a:r>
          </a:p>
          <a:p>
            <a:pPr algn="just"/>
            <a:r>
              <a:rPr lang="en-US" sz="800" noProof="0" dirty="0"/>
              <a:t>Silva APMD, Pereira IO, Alencar TMD, </a:t>
            </a:r>
            <a:r>
              <a:rPr lang="en-US" sz="800" noProof="0" dirty="0" err="1"/>
              <a:t>Kamiensky</a:t>
            </a:r>
            <a:r>
              <a:rPr lang="en-US" sz="800" noProof="0" dirty="0"/>
              <a:t> BB, Moura MCM, França FÁP, Morelli TC, </a:t>
            </a:r>
            <a:r>
              <a:rPr lang="en-US" sz="800" noProof="0" dirty="0" err="1"/>
              <a:t>Pascom</a:t>
            </a:r>
            <a:r>
              <a:rPr lang="en-US" sz="800" noProof="0" dirty="0"/>
              <a:t> ARP. </a:t>
            </a:r>
            <a:r>
              <a:rPr lang="en-US" sz="800" b="1" noProof="0" dirty="0"/>
              <a:t>Access of transgender people and transvestites to pre-exposure prophylaxis for HIV in Brazil: a descriptive study,</a:t>
            </a:r>
            <a:r>
              <a:rPr lang="en-US" sz="800" noProof="0" dirty="0"/>
              <a:t> 2018-2023. Epidemiol Serv Saude. 2025 Jan 10;33(spe1):e2024322.</a:t>
            </a:r>
            <a:endParaRPr lang="en-US" sz="800" noProof="0" dirty="0">
              <a:latin typeface="Verdana" panose="020B0604030504040204" pitchFamily="34" charset="0"/>
              <a:ea typeface="Verdana" panose="020B0604030504040204" pitchFamily="34" charset="0"/>
              <a:cs typeface="Verdana" panose="020B0604030504040204" pitchFamily="34" charset="0"/>
            </a:endParaRPr>
          </a:p>
        </p:txBody>
      </p:sp>
      <p:pic>
        <p:nvPicPr>
          <p:cNvPr id="7" name="Imagem 6">
            <a:extLst>
              <a:ext uri="{FF2B5EF4-FFF2-40B4-BE49-F238E27FC236}">
                <a16:creationId xmlns:a16="http://schemas.microsoft.com/office/drawing/2014/main" id="{DB8E63C8-CB8A-BA08-EB34-3C9E9DAA3A70}"/>
              </a:ext>
            </a:extLst>
          </p:cNvPr>
          <p:cNvPicPr>
            <a:picLocks noChangeAspect="1"/>
          </p:cNvPicPr>
          <p:nvPr/>
        </p:nvPicPr>
        <p:blipFill>
          <a:blip r:embed="rId3"/>
          <a:srcRect t="1" b="75842"/>
          <a:stretch>
            <a:fillRect/>
          </a:stretch>
        </p:blipFill>
        <p:spPr>
          <a:xfrm>
            <a:off x="1652288" y="3763339"/>
            <a:ext cx="3018436" cy="696997"/>
          </a:xfrm>
          <a:prstGeom prst="rect">
            <a:avLst/>
          </a:prstGeom>
        </p:spPr>
      </p:pic>
      <p:pic>
        <p:nvPicPr>
          <p:cNvPr id="8" name="Imagem 7">
            <a:extLst>
              <a:ext uri="{FF2B5EF4-FFF2-40B4-BE49-F238E27FC236}">
                <a16:creationId xmlns:a16="http://schemas.microsoft.com/office/drawing/2014/main" id="{E1074A5D-2764-4E63-31BE-E705129D53C2}"/>
              </a:ext>
            </a:extLst>
          </p:cNvPr>
          <p:cNvPicPr>
            <a:picLocks noChangeAspect="1"/>
          </p:cNvPicPr>
          <p:nvPr/>
        </p:nvPicPr>
        <p:blipFill>
          <a:blip r:embed="rId3"/>
          <a:srcRect t="73143" b="13349"/>
          <a:stretch>
            <a:fillRect/>
          </a:stretch>
        </p:blipFill>
        <p:spPr>
          <a:xfrm>
            <a:off x="1652288" y="4512387"/>
            <a:ext cx="3018436" cy="389744"/>
          </a:xfrm>
          <a:prstGeom prst="rect">
            <a:avLst/>
          </a:prstGeom>
        </p:spPr>
      </p:pic>
    </p:spTree>
    <p:extLst>
      <p:ext uri="{BB962C8B-B14F-4D97-AF65-F5344CB8AC3E}">
        <p14:creationId xmlns:p14="http://schemas.microsoft.com/office/powerpoint/2010/main" val="2033570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5C492-1ABB-97E6-199C-238AA1A4106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33482EC-B3C9-E628-9C18-757C113B4670}"/>
              </a:ext>
            </a:extLst>
          </p:cNvPr>
          <p:cNvSpPr>
            <a:spLocks noGrp="1"/>
          </p:cNvSpPr>
          <p:nvPr>
            <p:ph type="body" sz="quarter" idx="13"/>
          </p:nvPr>
        </p:nvSpPr>
        <p:spPr>
          <a:xfrm>
            <a:off x="442915" y="2616201"/>
            <a:ext cx="5437188" cy="2895600"/>
          </a:xfrm>
        </p:spPr>
        <p:txBody>
          <a:bodyPr>
            <a:normAutofit/>
          </a:bodyPr>
          <a:lstStyle/>
          <a:p>
            <a:pPr marL="171450" indent="-171450">
              <a:buFont typeface="Courier New" panose="02070309020205020404" pitchFamily="49" charset="0"/>
              <a:buChar char="o"/>
            </a:pPr>
            <a:r>
              <a:rPr lang="en-US" sz="1100" noProof="0" dirty="0"/>
              <a:t>Specifical care beyond usual:</a:t>
            </a:r>
          </a:p>
          <a:p>
            <a:pPr marL="971550" lvl="1" indent="-285750">
              <a:buFont typeface="Courier New" panose="02070309020205020404" pitchFamily="49" charset="0"/>
              <a:buChar char="o"/>
            </a:pPr>
            <a:r>
              <a:rPr lang="en-US" sz="1100" noProof="0" dirty="0"/>
              <a:t>Gender-Affirming Hormonal Therapy (GAHT)</a:t>
            </a:r>
          </a:p>
          <a:p>
            <a:pPr marL="971550" lvl="1" indent="-285750">
              <a:buFont typeface="Courier New" panose="02070309020205020404" pitchFamily="49" charset="0"/>
              <a:buChar char="o"/>
            </a:pPr>
            <a:r>
              <a:rPr lang="en-US" sz="1100" noProof="0" dirty="0"/>
              <a:t>Gender-Affirming Surgeries</a:t>
            </a:r>
          </a:p>
          <a:p>
            <a:pPr marL="971550" lvl="1" indent="-285750">
              <a:buFont typeface="Courier New" panose="02070309020205020404" pitchFamily="49" charset="0"/>
              <a:buChar char="o"/>
            </a:pPr>
            <a:r>
              <a:rPr lang="en-US" sz="1100" noProof="0" dirty="0"/>
              <a:t>Appropriate mental health care </a:t>
            </a:r>
          </a:p>
          <a:p>
            <a:pPr marL="285750" indent="-285750">
              <a:buFont typeface="Courier New" panose="02070309020205020404" pitchFamily="49" charset="0"/>
              <a:buChar char="o"/>
            </a:pPr>
            <a:r>
              <a:rPr lang="en-US" sz="1100" noProof="0" dirty="0"/>
              <a:t>Common Barriers:</a:t>
            </a:r>
          </a:p>
          <a:p>
            <a:pPr marL="971550" lvl="1" indent="-285750">
              <a:buFont typeface="Courier New" panose="02070309020205020404" pitchFamily="49" charset="0"/>
              <a:buChar char="o"/>
            </a:pPr>
            <a:r>
              <a:rPr lang="en-US" sz="1100" noProof="0" dirty="0"/>
              <a:t>Lack of providers with expertise</a:t>
            </a:r>
          </a:p>
          <a:p>
            <a:pPr marL="971550" lvl="1" indent="-285750">
              <a:buFont typeface="Courier New" panose="02070309020205020404" pitchFamily="49" charset="0"/>
              <a:buChar char="o"/>
            </a:pPr>
            <a:r>
              <a:rPr lang="en-US" sz="1100" noProof="0" dirty="0"/>
              <a:t>Financial barriers, discrimination, lack of family support</a:t>
            </a:r>
          </a:p>
          <a:p>
            <a:pPr marL="971550" lvl="1" indent="-285750">
              <a:buFont typeface="Courier New" panose="02070309020205020404" pitchFamily="49" charset="0"/>
              <a:buChar char="o"/>
            </a:pPr>
            <a:endParaRPr lang="en-US" sz="1100" noProof="0" dirty="0"/>
          </a:p>
          <a:p>
            <a:pPr marL="285750" indent="-285750">
              <a:buFont typeface="Courier New" panose="02070309020205020404" pitchFamily="49" charset="0"/>
              <a:buChar char="o"/>
            </a:pPr>
            <a:endParaRPr lang="en-US" sz="1100" noProof="0" dirty="0"/>
          </a:p>
          <a:p>
            <a:pPr marL="971550" lvl="1" indent="-285750">
              <a:buFont typeface="Courier New" panose="02070309020205020404" pitchFamily="49" charset="0"/>
              <a:buChar char="o"/>
            </a:pPr>
            <a:endParaRPr lang="en-US" sz="1100" noProof="0" dirty="0"/>
          </a:p>
          <a:p>
            <a:pPr marL="971550" lvl="1" indent="-285750">
              <a:buFont typeface="Courier New" panose="02070309020205020404" pitchFamily="49" charset="0"/>
              <a:buChar char="o"/>
            </a:pPr>
            <a:endParaRPr lang="en-US" sz="1100" noProof="0" dirty="0"/>
          </a:p>
          <a:p>
            <a:pPr marL="971550" lvl="1" indent="-285750">
              <a:buFont typeface="Courier New" panose="02070309020205020404" pitchFamily="49" charset="0"/>
              <a:buChar char="o"/>
            </a:pPr>
            <a:endParaRPr lang="en-US" sz="1100" noProof="0" dirty="0"/>
          </a:p>
          <a:p>
            <a:pPr marL="971550" lvl="1" indent="-285750">
              <a:buFont typeface="Courier New" panose="02070309020205020404" pitchFamily="49" charset="0"/>
              <a:buChar char="o"/>
            </a:pPr>
            <a:endParaRPr lang="en-US" sz="1100" noProof="0" dirty="0"/>
          </a:p>
        </p:txBody>
      </p:sp>
      <p:sp>
        <p:nvSpPr>
          <p:cNvPr id="4" name="Title 3">
            <a:extLst>
              <a:ext uri="{FF2B5EF4-FFF2-40B4-BE49-F238E27FC236}">
                <a16:creationId xmlns:a16="http://schemas.microsoft.com/office/drawing/2014/main" id="{6B1F0107-5AD6-6B82-B9CC-688D1A4DC53D}"/>
              </a:ext>
            </a:extLst>
          </p:cNvPr>
          <p:cNvSpPr>
            <a:spLocks noGrp="1"/>
          </p:cNvSpPr>
          <p:nvPr>
            <p:ph type="title"/>
          </p:nvPr>
        </p:nvSpPr>
        <p:spPr>
          <a:xfrm>
            <a:off x="442913" y="1881189"/>
            <a:ext cx="5437187" cy="608012"/>
          </a:xfrm>
        </p:spPr>
        <p:txBody>
          <a:bodyPr>
            <a:normAutofit/>
          </a:bodyPr>
          <a:lstStyle/>
          <a:p>
            <a:r>
              <a:rPr lang="en-US" sz="3600" noProof="0" dirty="0"/>
              <a:t>Transgender Health</a:t>
            </a:r>
          </a:p>
        </p:txBody>
      </p:sp>
      <p:pic>
        <p:nvPicPr>
          <p:cNvPr id="6" name="Picture Placeholder 5">
            <a:extLst>
              <a:ext uri="{FF2B5EF4-FFF2-40B4-BE49-F238E27FC236}">
                <a16:creationId xmlns:a16="http://schemas.microsoft.com/office/drawing/2014/main" id="{B0F95EAC-4DE6-1434-8D51-F9F814212A7B}"/>
              </a:ext>
            </a:extLst>
          </p:cNvPr>
          <p:cNvPicPr>
            <a:picLocks noGrp="1" noChangeAspect="1"/>
          </p:cNvPicPr>
          <p:nvPr>
            <p:ph type="pic" sz="quarter" idx="14"/>
          </p:nvPr>
        </p:nvPicPr>
        <p:blipFill>
          <a:blip r:embed="rId2"/>
          <a:srcRect l="1680" r="1680"/>
          <a:stretch/>
        </p:blipFill>
        <p:spPr/>
      </p:pic>
      <p:sp>
        <p:nvSpPr>
          <p:cNvPr id="3" name="CaixaDeTexto 2">
            <a:extLst>
              <a:ext uri="{FF2B5EF4-FFF2-40B4-BE49-F238E27FC236}">
                <a16:creationId xmlns:a16="http://schemas.microsoft.com/office/drawing/2014/main" id="{15020708-4AB4-5A96-136F-1A70D05EC28E}"/>
              </a:ext>
            </a:extLst>
          </p:cNvPr>
          <p:cNvSpPr txBox="1"/>
          <p:nvPr/>
        </p:nvSpPr>
        <p:spPr>
          <a:xfrm>
            <a:off x="442913" y="5511801"/>
            <a:ext cx="5437187" cy="830997"/>
          </a:xfrm>
          <a:prstGeom prst="rect">
            <a:avLst/>
          </a:prstGeom>
          <a:noFill/>
        </p:spPr>
        <p:txBody>
          <a:bodyPr wrap="square" rtlCol="0">
            <a:spAutoFit/>
          </a:bodyPr>
          <a:lstStyle/>
          <a:p>
            <a:pPr algn="just"/>
            <a:r>
              <a:rPr lang="en-US" sz="800" noProof="0" dirty="0"/>
              <a:t>Safer JD, Coleman E, Feldman J, Garofalo R, Hembree W, Radix A, </a:t>
            </a:r>
            <a:r>
              <a:rPr lang="en-US" sz="800" noProof="0" dirty="0" err="1"/>
              <a:t>Sevelius</a:t>
            </a:r>
            <a:r>
              <a:rPr lang="en-US" sz="800" noProof="0" dirty="0"/>
              <a:t> J. </a:t>
            </a:r>
            <a:r>
              <a:rPr lang="en-US" sz="800" b="1" noProof="0" dirty="0"/>
              <a:t>Barriers to healthcare for transgender individuals. </a:t>
            </a:r>
            <a:r>
              <a:rPr lang="en-US" sz="800" noProof="0" dirty="0"/>
              <a:t>Curr </a:t>
            </a:r>
            <a:r>
              <a:rPr lang="en-US" sz="800" noProof="0" dirty="0" err="1"/>
              <a:t>Opin</a:t>
            </a:r>
            <a:r>
              <a:rPr lang="en-US" sz="800" noProof="0" dirty="0"/>
              <a:t> Endocrinol Diabetes </a:t>
            </a:r>
            <a:r>
              <a:rPr lang="en-US" sz="800" noProof="0" dirty="0" err="1"/>
              <a:t>Obes</a:t>
            </a:r>
            <a:r>
              <a:rPr lang="en-US" sz="800" noProof="0" dirty="0"/>
              <a:t>. 2016 Apr;23(2):168-71</a:t>
            </a:r>
          </a:p>
          <a:p>
            <a:pPr algn="just"/>
            <a:r>
              <a:rPr lang="en-US" sz="800" noProof="0" dirty="0"/>
              <a:t>Oliveira, Ester Mascarenhas </a:t>
            </a:r>
            <a:r>
              <a:rPr lang="en-US" sz="800" i="1" noProof="0" dirty="0"/>
              <a:t>et al</a:t>
            </a:r>
            <a:r>
              <a:rPr lang="en-US" sz="800" noProof="0" dirty="0"/>
              <a:t>. Access to public healthcare services for transgender people: experiences in Brazil's capital. </a:t>
            </a:r>
            <a:r>
              <a:rPr lang="en-US" sz="800" b="1" noProof="0" dirty="0"/>
              <a:t>Revista da Escola de Enfermagem da USP</a:t>
            </a:r>
            <a:r>
              <a:rPr lang="en-US" sz="800" noProof="0" dirty="0"/>
              <a:t>, v. 60, e20250273, 2026. </a:t>
            </a:r>
          </a:p>
        </p:txBody>
      </p:sp>
      <p:sp>
        <p:nvSpPr>
          <p:cNvPr id="5" name="Retângulo Arredondado 4">
            <a:extLst>
              <a:ext uri="{FF2B5EF4-FFF2-40B4-BE49-F238E27FC236}">
                <a16:creationId xmlns:a16="http://schemas.microsoft.com/office/drawing/2014/main" id="{96C424C9-B8FE-F772-645D-A3F6D0BB78E0}"/>
              </a:ext>
            </a:extLst>
          </p:cNvPr>
          <p:cNvSpPr/>
          <p:nvPr/>
        </p:nvSpPr>
        <p:spPr>
          <a:xfrm>
            <a:off x="678656" y="4505752"/>
            <a:ext cx="4965700" cy="87904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ctr"/>
          <a:lstStyle/>
          <a:p>
            <a:r>
              <a:rPr lang="en-US" sz="1200" noProof="0" dirty="0"/>
              <a:t>[…] </a:t>
            </a:r>
            <a:r>
              <a:rPr lang="en-US" sz="1200" i="1" noProof="0" dirty="0"/>
              <a:t>it basically takes many months or even years</a:t>
            </a:r>
            <a:r>
              <a:rPr lang="en-US" sz="1200" noProof="0" dirty="0"/>
              <a:t> […] </a:t>
            </a:r>
            <a:r>
              <a:rPr lang="en-US" sz="1200" i="1" noProof="0" dirty="0"/>
              <a:t>it is a waiting list that doesn’t know where it will lead you</a:t>
            </a:r>
            <a:r>
              <a:rPr lang="en-US" sz="1200" noProof="0" dirty="0"/>
              <a:t> […] </a:t>
            </a:r>
            <a:r>
              <a:rPr lang="en-US" sz="1200" i="1" noProof="0" dirty="0"/>
              <a:t>to get medication. [about GAHT]</a:t>
            </a:r>
            <a:endParaRPr lang="en-US" sz="1200" noProof="0" dirty="0"/>
          </a:p>
        </p:txBody>
      </p:sp>
    </p:spTree>
    <p:extLst>
      <p:ext uri="{BB962C8B-B14F-4D97-AF65-F5344CB8AC3E}">
        <p14:creationId xmlns:p14="http://schemas.microsoft.com/office/powerpoint/2010/main" val="5757916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5CD540-13DF-4440-8FFD-EFD90B0F981A}"/>
              </a:ext>
            </a:extLst>
          </p:cNvPr>
          <p:cNvSpPr>
            <a:spLocks noGrp="1"/>
          </p:cNvSpPr>
          <p:nvPr>
            <p:ph sz="quarter" idx="13"/>
          </p:nvPr>
        </p:nvSpPr>
        <p:spPr>
          <a:xfrm>
            <a:off x="442913" y="2997201"/>
            <a:ext cx="3976687" cy="2881085"/>
          </a:xfrm>
        </p:spPr>
        <p:txBody>
          <a:bodyPr>
            <a:normAutofit/>
          </a:bodyPr>
          <a:lstStyle/>
          <a:p>
            <a:pPr marL="285750" indent="-285750">
              <a:buFont typeface="Courier New" panose="02070309020205020404" pitchFamily="49" charset="0"/>
              <a:buChar char="o"/>
            </a:pPr>
            <a:r>
              <a:rPr lang="en-US" noProof="0" dirty="0"/>
              <a:t>Condomless sex, particularly receptive anal sex</a:t>
            </a:r>
          </a:p>
          <a:p>
            <a:pPr marL="285750" indent="-285750">
              <a:buFont typeface="Courier New" panose="02070309020205020404" pitchFamily="49" charset="0"/>
              <a:buChar char="o"/>
            </a:pPr>
            <a:r>
              <a:rPr lang="en-US" noProof="0" dirty="0"/>
              <a:t>Coinfection with other sexually transmitted infections</a:t>
            </a:r>
          </a:p>
          <a:p>
            <a:pPr marL="285750" indent="-285750">
              <a:buFont typeface="Courier New" panose="02070309020205020404" pitchFamily="49" charset="0"/>
              <a:buChar char="o"/>
            </a:pPr>
            <a:r>
              <a:rPr lang="en-US" noProof="0" dirty="0"/>
              <a:t>Transactional sex</a:t>
            </a:r>
          </a:p>
          <a:p>
            <a:pPr marL="285750" indent="-285750">
              <a:buFont typeface="Courier New" panose="02070309020205020404" pitchFamily="49" charset="0"/>
              <a:buChar char="o"/>
            </a:pPr>
            <a:r>
              <a:rPr lang="en-US" noProof="0" dirty="0"/>
              <a:t>Shared use of needles for hormone and/or silicon injections</a:t>
            </a:r>
          </a:p>
        </p:txBody>
      </p:sp>
      <p:sp>
        <p:nvSpPr>
          <p:cNvPr id="3" name="Content Placeholder 2">
            <a:extLst>
              <a:ext uri="{FF2B5EF4-FFF2-40B4-BE49-F238E27FC236}">
                <a16:creationId xmlns:a16="http://schemas.microsoft.com/office/drawing/2014/main" id="{F29CA690-08EF-C54F-8AB3-FB920F150642}"/>
              </a:ext>
            </a:extLst>
          </p:cNvPr>
          <p:cNvSpPr>
            <a:spLocks noGrp="1"/>
          </p:cNvSpPr>
          <p:nvPr>
            <p:ph sz="quarter" idx="14"/>
          </p:nvPr>
        </p:nvSpPr>
        <p:spPr>
          <a:xfrm>
            <a:off x="6433346" y="2993554"/>
            <a:ext cx="5194299" cy="2619620"/>
          </a:xfrm>
        </p:spPr>
        <p:txBody>
          <a:bodyPr>
            <a:normAutofit/>
          </a:bodyPr>
          <a:lstStyle/>
          <a:p>
            <a:pPr marL="285750" indent="-285750" algn="just">
              <a:buFont typeface="Courier New" panose="02070309020205020404" pitchFamily="49" charset="0"/>
              <a:buChar char="o"/>
            </a:pPr>
            <a:r>
              <a:rPr lang="en-US" noProof="0" dirty="0"/>
              <a:t>Price premium for condomless sex work</a:t>
            </a:r>
          </a:p>
          <a:p>
            <a:pPr marL="285750" indent="-285750" algn="just">
              <a:buFont typeface="Courier New" panose="02070309020205020404" pitchFamily="49" charset="0"/>
              <a:buChar char="o"/>
            </a:pPr>
            <a:r>
              <a:rPr lang="en-US" noProof="0" dirty="0"/>
              <a:t>Lack of formal work opportunities</a:t>
            </a:r>
          </a:p>
          <a:p>
            <a:pPr marL="285750" indent="-285750" algn="just">
              <a:buFont typeface="Courier New" panose="02070309020205020404" pitchFamily="49" charset="0"/>
              <a:buChar char="o"/>
            </a:pPr>
            <a:r>
              <a:rPr lang="en-US" noProof="0" dirty="0"/>
              <a:t>Barriers to respectful and routine testing</a:t>
            </a:r>
          </a:p>
          <a:p>
            <a:pPr marL="285750" indent="-285750" algn="just">
              <a:buFont typeface="Courier New" panose="02070309020205020404" pitchFamily="49" charset="0"/>
              <a:buChar char="o"/>
            </a:pPr>
            <a:r>
              <a:rPr lang="en-US" noProof="0" dirty="0"/>
              <a:t>Low knowledge and access of PrEP and others HIV preventions' methods</a:t>
            </a:r>
          </a:p>
          <a:p>
            <a:pPr marL="285750" indent="-285750" algn="just">
              <a:buFont typeface="Courier New" panose="02070309020205020404" pitchFamily="49" charset="0"/>
              <a:buChar char="o"/>
            </a:pPr>
            <a:r>
              <a:rPr lang="en-US" noProof="0" dirty="0"/>
              <a:t>No wide availability of GAHT in healthcare systems</a:t>
            </a:r>
          </a:p>
          <a:p>
            <a:pPr marL="285750" indent="-285750" algn="just">
              <a:buFont typeface="Courier New" panose="02070309020205020404" pitchFamily="49" charset="0"/>
              <a:buChar char="o"/>
            </a:pPr>
            <a:r>
              <a:rPr lang="en-US" noProof="0" dirty="0"/>
              <a:t>Entrenched gender norms within society, resulting in aesthetic pursuits rooted in dysphoria.</a:t>
            </a:r>
          </a:p>
          <a:p>
            <a:pPr marL="285750" indent="-285750" algn="just">
              <a:buFont typeface="Courier New" panose="02070309020205020404" pitchFamily="49" charset="0"/>
              <a:buChar char="o"/>
            </a:pPr>
            <a:endParaRPr lang="en-US" noProof="0" dirty="0"/>
          </a:p>
          <a:p>
            <a:pPr marL="285750" indent="-285750" algn="just">
              <a:buFont typeface="Courier New" panose="02070309020205020404" pitchFamily="49" charset="0"/>
              <a:buChar char="o"/>
            </a:pPr>
            <a:endParaRPr lang="en-US" noProof="0" dirty="0"/>
          </a:p>
        </p:txBody>
      </p:sp>
      <p:sp>
        <p:nvSpPr>
          <p:cNvPr id="4" name="Text Placeholder 3">
            <a:extLst>
              <a:ext uri="{FF2B5EF4-FFF2-40B4-BE49-F238E27FC236}">
                <a16:creationId xmlns:a16="http://schemas.microsoft.com/office/drawing/2014/main" id="{F13725DA-F81C-C741-8279-C9F4F58D2445}"/>
              </a:ext>
            </a:extLst>
          </p:cNvPr>
          <p:cNvSpPr>
            <a:spLocks noGrp="1"/>
          </p:cNvSpPr>
          <p:nvPr>
            <p:ph type="body" sz="quarter" idx="15"/>
          </p:nvPr>
        </p:nvSpPr>
        <p:spPr>
          <a:xfrm>
            <a:off x="442913" y="2097088"/>
            <a:ext cx="3976687" cy="647700"/>
          </a:xfrm>
        </p:spPr>
        <p:txBody>
          <a:bodyPr/>
          <a:lstStyle/>
          <a:p>
            <a:pPr algn="ctr"/>
            <a:r>
              <a:rPr lang="en-US" noProof="0" dirty="0"/>
              <a:t>Individual level risk Factors</a:t>
            </a:r>
          </a:p>
        </p:txBody>
      </p:sp>
      <p:sp>
        <p:nvSpPr>
          <p:cNvPr id="5" name="Text Placeholder 4">
            <a:extLst>
              <a:ext uri="{FF2B5EF4-FFF2-40B4-BE49-F238E27FC236}">
                <a16:creationId xmlns:a16="http://schemas.microsoft.com/office/drawing/2014/main" id="{6DD64F99-A088-7747-9AFC-33FF5B3D8465}"/>
              </a:ext>
            </a:extLst>
          </p:cNvPr>
          <p:cNvSpPr>
            <a:spLocks noGrp="1"/>
          </p:cNvSpPr>
          <p:nvPr>
            <p:ph type="body" sz="quarter" idx="16"/>
          </p:nvPr>
        </p:nvSpPr>
        <p:spPr>
          <a:xfrm>
            <a:off x="7042153" y="2097088"/>
            <a:ext cx="3976687" cy="647700"/>
          </a:xfrm>
        </p:spPr>
        <p:txBody>
          <a:bodyPr/>
          <a:lstStyle/>
          <a:p>
            <a:pPr algn="ctr"/>
            <a:r>
              <a:rPr lang="en-US" noProof="0" dirty="0"/>
              <a:t>Socially determined factors</a:t>
            </a:r>
          </a:p>
        </p:txBody>
      </p:sp>
      <p:sp>
        <p:nvSpPr>
          <p:cNvPr id="6" name="Title 5">
            <a:extLst>
              <a:ext uri="{FF2B5EF4-FFF2-40B4-BE49-F238E27FC236}">
                <a16:creationId xmlns:a16="http://schemas.microsoft.com/office/drawing/2014/main" id="{E854EF28-7522-B045-8EEA-D38E9CFBEEC3}"/>
              </a:ext>
            </a:extLst>
          </p:cNvPr>
          <p:cNvSpPr>
            <a:spLocks noGrp="1"/>
          </p:cNvSpPr>
          <p:nvPr>
            <p:ph type="title"/>
          </p:nvPr>
        </p:nvSpPr>
        <p:spPr/>
        <p:txBody>
          <a:bodyPr>
            <a:noAutofit/>
          </a:bodyPr>
          <a:lstStyle/>
          <a:p>
            <a:r>
              <a:rPr lang="en-US" sz="3600" noProof="0" dirty="0"/>
              <a:t>HIV care-continuum among Transgender Community</a:t>
            </a:r>
          </a:p>
        </p:txBody>
      </p:sp>
      <p:sp>
        <p:nvSpPr>
          <p:cNvPr id="7" name="CaixaDeTexto 6">
            <a:extLst>
              <a:ext uri="{FF2B5EF4-FFF2-40B4-BE49-F238E27FC236}">
                <a16:creationId xmlns:a16="http://schemas.microsoft.com/office/drawing/2014/main" id="{BE6763FE-7A72-D700-33D3-1858AB0DD2FA}"/>
              </a:ext>
            </a:extLst>
          </p:cNvPr>
          <p:cNvSpPr txBox="1"/>
          <p:nvPr/>
        </p:nvSpPr>
        <p:spPr>
          <a:xfrm>
            <a:off x="442913" y="6022977"/>
            <a:ext cx="11306174" cy="215444"/>
          </a:xfrm>
          <a:prstGeom prst="rect">
            <a:avLst/>
          </a:prstGeom>
          <a:noFill/>
        </p:spPr>
        <p:txBody>
          <a:bodyPr wrap="square" rtlCol="0">
            <a:spAutoFit/>
          </a:bodyPr>
          <a:lstStyle/>
          <a:p>
            <a:pPr algn="just"/>
            <a:r>
              <a:rPr lang="en-US" sz="800" noProof="0" dirty="0"/>
              <a:t>Sarah E. Stutterheim et al. </a:t>
            </a:r>
            <a:r>
              <a:rPr lang="en-US" sz="800" b="1" noProof="0" dirty="0"/>
              <a:t>The worldwide burden of HIV in transgender individuals: An updated systematic review and meta-analysis.</a:t>
            </a:r>
            <a:r>
              <a:rPr lang="en-US" sz="800" noProof="0" dirty="0"/>
              <a:t> </a:t>
            </a:r>
            <a:r>
              <a:rPr lang="en-US" sz="800" noProof="0" dirty="0" err="1"/>
              <a:t>PLoS</a:t>
            </a:r>
            <a:r>
              <a:rPr lang="en-US" sz="800" noProof="0" dirty="0"/>
              <a:t> One. 2021; 16(12): e0260063. Published online 2021 Dec 1</a:t>
            </a:r>
            <a:endParaRPr lang="en-US" sz="100" noProof="0" dirty="0"/>
          </a:p>
        </p:txBody>
      </p:sp>
      <p:sp>
        <p:nvSpPr>
          <p:cNvPr id="8" name="Seta para a Direita 7">
            <a:extLst>
              <a:ext uri="{FF2B5EF4-FFF2-40B4-BE49-F238E27FC236}">
                <a16:creationId xmlns:a16="http://schemas.microsoft.com/office/drawing/2014/main" id="{299ABD97-1BD9-CEB6-569D-6B62B1EA99CE}"/>
              </a:ext>
            </a:extLst>
          </p:cNvPr>
          <p:cNvSpPr/>
          <p:nvPr/>
        </p:nvSpPr>
        <p:spPr>
          <a:xfrm>
            <a:off x="4778773" y="3429000"/>
            <a:ext cx="1295400" cy="103946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US" noProof="0" dirty="0"/>
          </a:p>
        </p:txBody>
      </p:sp>
    </p:spTree>
    <p:extLst>
      <p:ext uri="{BB962C8B-B14F-4D97-AF65-F5344CB8AC3E}">
        <p14:creationId xmlns:p14="http://schemas.microsoft.com/office/powerpoint/2010/main" val="3663087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additive="base">
                                        <p:cTn id="2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additive="base">
                                        <p:cTn id="3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additive="base">
                                        <p:cTn id="41"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additive="base">
                                        <p:cTn id="47"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CC167-75FC-43F7-B0DD-F4EF5D552F0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51FE6E1-F47D-E857-7595-9BE454280C24}"/>
              </a:ext>
            </a:extLst>
          </p:cNvPr>
          <p:cNvSpPr>
            <a:spLocks noGrp="1"/>
          </p:cNvSpPr>
          <p:nvPr>
            <p:ph type="title"/>
          </p:nvPr>
        </p:nvSpPr>
        <p:spPr>
          <a:xfrm>
            <a:off x="4116391" y="441325"/>
            <a:ext cx="7632700" cy="1412874"/>
          </a:xfrm>
        </p:spPr>
        <p:txBody>
          <a:bodyPr>
            <a:noAutofit/>
          </a:bodyPr>
          <a:lstStyle/>
          <a:p>
            <a:r>
              <a:rPr lang="en-US" sz="4800" noProof="0" dirty="0"/>
              <a:t>The Successful Actions </a:t>
            </a:r>
          </a:p>
        </p:txBody>
      </p:sp>
      <p:sp>
        <p:nvSpPr>
          <p:cNvPr id="4" name="Text Placeholder 3">
            <a:extLst>
              <a:ext uri="{FF2B5EF4-FFF2-40B4-BE49-F238E27FC236}">
                <a16:creationId xmlns:a16="http://schemas.microsoft.com/office/drawing/2014/main" id="{BB003081-DE34-487D-9FAB-F453161120E9}"/>
              </a:ext>
            </a:extLst>
          </p:cNvPr>
          <p:cNvSpPr>
            <a:spLocks noGrp="1"/>
          </p:cNvSpPr>
          <p:nvPr>
            <p:ph type="body" sz="quarter" idx="4294967295"/>
          </p:nvPr>
        </p:nvSpPr>
        <p:spPr>
          <a:xfrm>
            <a:off x="4116391" y="1881188"/>
            <a:ext cx="7632700" cy="2881312"/>
          </a:xfrm>
        </p:spPr>
        <p:txBody>
          <a:bodyPr>
            <a:normAutofit fontScale="92500" lnSpcReduction="10000"/>
          </a:bodyPr>
          <a:lstStyle/>
          <a:p>
            <a:pPr marL="285750" indent="-285750">
              <a:buFont typeface="Courier New" panose="02070309020205020404" pitchFamily="49" charset="0"/>
              <a:buChar char="o"/>
            </a:pPr>
            <a:r>
              <a:rPr lang="en-US" sz="1600" b="1" noProof="0" dirty="0"/>
              <a:t>Retention Factors:</a:t>
            </a:r>
          </a:p>
          <a:p>
            <a:pPr marL="971550" lvl="1" indent="-285750">
              <a:buFont typeface="Courier New" panose="02070309020205020404" pitchFamily="49" charset="0"/>
              <a:buChar char="o"/>
            </a:pPr>
            <a:r>
              <a:rPr lang="en-US" sz="1600" noProof="0" dirty="0"/>
              <a:t>Jalil et al, 2022: The use of one space for all health demands – PrEP and GAHT at the same place</a:t>
            </a:r>
          </a:p>
          <a:p>
            <a:pPr marL="971550" lvl="1" indent="-285750">
              <a:buFont typeface="Courier New" panose="02070309020205020404" pitchFamily="49" charset="0"/>
              <a:buChar char="o"/>
            </a:pPr>
            <a:r>
              <a:rPr lang="en-US" sz="1600" noProof="0" dirty="0"/>
              <a:t>Da Silva, 2024; Bassichetto, 2023: Community Education with </a:t>
            </a:r>
            <a:r>
              <a:rPr lang="en-US" sz="1600" i="1" noProof="0" dirty="0"/>
              <a:t>peers </a:t>
            </a:r>
            <a:r>
              <a:rPr lang="en-US" sz="1600" noProof="0" dirty="0"/>
              <a:t>when the community sees through the professionals</a:t>
            </a:r>
          </a:p>
          <a:p>
            <a:pPr marL="1428750" lvl="2" indent="-285750">
              <a:buFont typeface="Courier New" panose="02070309020205020404" pitchFamily="49" charset="0"/>
              <a:buChar char="o"/>
            </a:pPr>
            <a:r>
              <a:rPr lang="en-US" sz="1600" noProof="0" dirty="0"/>
              <a:t>18% increase in the total number of </a:t>
            </a:r>
            <a:r>
              <a:rPr lang="en-US" sz="1600" b="1" noProof="0" dirty="0"/>
              <a:t>transgender people </a:t>
            </a:r>
            <a:r>
              <a:rPr lang="en-US" sz="1600" noProof="0" dirty="0"/>
              <a:t>in PrEP clinical trials</a:t>
            </a:r>
          </a:p>
          <a:p>
            <a:pPr marL="285750" indent="-285750">
              <a:buFont typeface="Courier New" panose="02070309020205020404" pitchFamily="49" charset="0"/>
              <a:buChar char="o"/>
            </a:pPr>
            <a:r>
              <a:rPr lang="en-US" sz="1600" b="1" noProof="0" dirty="0"/>
              <a:t>Motivation to attend the healthcare service:</a:t>
            </a:r>
          </a:p>
          <a:p>
            <a:pPr marL="971550" lvl="1" indent="-285750">
              <a:buFont typeface="Courier New" panose="02070309020205020404" pitchFamily="49" charset="0"/>
              <a:buChar char="o"/>
            </a:pPr>
            <a:r>
              <a:rPr lang="en-US" sz="1600" noProof="0" dirty="0" err="1"/>
              <a:t>Grinsztejn</a:t>
            </a:r>
            <a:r>
              <a:rPr lang="en-US" sz="1600" noProof="0" dirty="0"/>
              <a:t> et al, 2022: Transgender women are more likely to use PrEP correctly if they </a:t>
            </a:r>
            <a:r>
              <a:rPr lang="en-US" sz="1600" b="1" noProof="0" dirty="0"/>
              <a:t>know about it </a:t>
            </a:r>
            <a:r>
              <a:rPr lang="en-US" sz="1600" noProof="0" dirty="0"/>
              <a:t>and </a:t>
            </a:r>
            <a:r>
              <a:rPr lang="en-US" sz="1600" b="1" noProof="0" dirty="0"/>
              <a:t>intend to use it</a:t>
            </a:r>
          </a:p>
          <a:p>
            <a:pPr marL="971550" lvl="1" indent="-285750">
              <a:buFont typeface="Courier New" panose="02070309020205020404" pitchFamily="49" charset="0"/>
              <a:buChar char="o"/>
            </a:pPr>
            <a:endParaRPr lang="en-US" sz="1600" noProof="0" dirty="0"/>
          </a:p>
          <a:p>
            <a:pPr marL="971550" lvl="1" indent="-285750">
              <a:buFont typeface="Courier New" panose="02070309020205020404" pitchFamily="49" charset="0"/>
              <a:buChar char="o"/>
            </a:pPr>
            <a:endParaRPr lang="en-US" sz="1600" noProof="0" dirty="0"/>
          </a:p>
          <a:p>
            <a:endParaRPr lang="en-US" sz="1600" noProof="0" dirty="0"/>
          </a:p>
        </p:txBody>
      </p:sp>
      <p:sp>
        <p:nvSpPr>
          <p:cNvPr id="2" name="CaixaDeTexto 1">
            <a:extLst>
              <a:ext uri="{FF2B5EF4-FFF2-40B4-BE49-F238E27FC236}">
                <a16:creationId xmlns:a16="http://schemas.microsoft.com/office/drawing/2014/main" id="{A6A7BBE2-EA71-3D5A-CF22-F0439F0D96CB}"/>
              </a:ext>
            </a:extLst>
          </p:cNvPr>
          <p:cNvSpPr txBox="1"/>
          <p:nvPr/>
        </p:nvSpPr>
        <p:spPr>
          <a:xfrm>
            <a:off x="3956845" y="4762500"/>
            <a:ext cx="7951791" cy="1569660"/>
          </a:xfrm>
          <a:prstGeom prst="rect">
            <a:avLst/>
          </a:prstGeom>
          <a:noFill/>
        </p:spPr>
        <p:txBody>
          <a:bodyPr wrap="square" rtlCol="0">
            <a:spAutoFit/>
          </a:bodyPr>
          <a:lstStyle/>
          <a:p>
            <a:pPr algn="just"/>
            <a:r>
              <a:rPr lang="en-US" sz="800" noProof="0" dirty="0"/>
              <a:t>Jalil EM, Torres TS, Luz PM, Monteiro L, Moreira RI, de Castro CRV, Leite IDC, Cunha M, de Cássia Elias Estrela R, Ramos M, Hoagland B, Wagner Cardoso S, Anderson P, Veloso VG, Wilson E, </a:t>
            </a:r>
            <a:r>
              <a:rPr lang="en-US" sz="800" noProof="0" dirty="0" err="1"/>
              <a:t>Grinsztejn</a:t>
            </a:r>
            <a:r>
              <a:rPr lang="en-US" sz="800" noProof="0" dirty="0"/>
              <a:t> B; </a:t>
            </a:r>
            <a:r>
              <a:rPr lang="en-US" sz="800" b="1" noProof="0" dirty="0" err="1"/>
              <a:t>PrEParadas</a:t>
            </a:r>
            <a:r>
              <a:rPr lang="en-US" sz="800" b="1" noProof="0" dirty="0"/>
              <a:t> Study Team. Low PrEP adherence despite high retention among transgender women in Brazil: the </a:t>
            </a:r>
            <a:r>
              <a:rPr lang="en-US" sz="800" b="1" noProof="0" dirty="0" err="1"/>
              <a:t>PrEParadas</a:t>
            </a:r>
            <a:r>
              <a:rPr lang="en-US" sz="800" b="1" noProof="0" dirty="0"/>
              <a:t> study. </a:t>
            </a:r>
            <a:r>
              <a:rPr lang="en-US" sz="800" noProof="0" dirty="0"/>
              <a:t>J Int AIDS Soc. 2022 Mar;25(3):e25896.</a:t>
            </a:r>
          </a:p>
          <a:p>
            <a:pPr algn="just"/>
            <a:r>
              <a:rPr lang="en-US" sz="800" noProof="0" dirty="0"/>
              <a:t>Konda KA, Torres TS, Mariño G, Ramos A, Moreira RI, Leite IC, Cunha M, Jalil EM, Hoagland B, </a:t>
            </a:r>
            <a:r>
              <a:rPr lang="en-US" sz="800" noProof="0" dirty="0" err="1"/>
              <a:t>Guanira</a:t>
            </a:r>
            <a:r>
              <a:rPr lang="en-US" sz="800" noProof="0" dirty="0"/>
              <a:t> JV, Benedetti M, Pimenta C, </a:t>
            </a:r>
            <a:r>
              <a:rPr lang="en-US" sz="800" noProof="0" dirty="0" err="1"/>
              <a:t>Vermandere</a:t>
            </a:r>
            <a:r>
              <a:rPr lang="en-US" sz="800" noProof="0" dirty="0"/>
              <a:t> H, Bautista-Arredondo S, Vega-Ramirez H, Veloso VG, Caceres CF, </a:t>
            </a:r>
            <a:r>
              <a:rPr lang="en-US" sz="800" noProof="0" dirty="0" err="1"/>
              <a:t>Grinsztejn</a:t>
            </a:r>
            <a:r>
              <a:rPr lang="en-US" sz="800" noProof="0" dirty="0"/>
              <a:t> B; </a:t>
            </a:r>
            <a:r>
              <a:rPr lang="en-US" sz="800" noProof="0" dirty="0" err="1"/>
              <a:t>ImPrEP</a:t>
            </a:r>
            <a:r>
              <a:rPr lang="en-US" sz="800" noProof="0" dirty="0"/>
              <a:t> Study Group. </a:t>
            </a:r>
            <a:r>
              <a:rPr lang="en-US" sz="800" b="1" noProof="0" dirty="0"/>
              <a:t>Factors associated with long-term HIV pre-exposure prophylaxis engagement and adherence among transgender women in Brazil, Mexico and Peru: results from the </a:t>
            </a:r>
            <a:r>
              <a:rPr lang="en-US" sz="800" b="1" noProof="0" dirty="0" err="1"/>
              <a:t>ImPrEP</a:t>
            </a:r>
            <a:r>
              <a:rPr lang="en-US" sz="800" b="1" noProof="0" dirty="0"/>
              <a:t> study.</a:t>
            </a:r>
            <a:r>
              <a:rPr lang="en-US" sz="800" noProof="0" dirty="0"/>
              <a:t> J Int AIDS Soc. 2022 Oct;25 Suppl 5(Suppl 5):e25974. </a:t>
            </a:r>
          </a:p>
          <a:p>
            <a:pPr algn="just"/>
            <a:r>
              <a:rPr lang="en-US" sz="800" noProof="0" dirty="0"/>
              <a:t>Bassichetto KC, Saggese GSR, </a:t>
            </a:r>
            <a:r>
              <a:rPr lang="en-US" sz="800" noProof="0" dirty="0" err="1"/>
              <a:t>Maschião</a:t>
            </a:r>
            <a:r>
              <a:rPr lang="en-US" sz="800" noProof="0" dirty="0"/>
              <a:t> LF, Carvalho PGC, Gilmore H, </a:t>
            </a:r>
            <a:r>
              <a:rPr lang="en-US" sz="800" noProof="0" dirty="0" err="1"/>
              <a:t>Sevelius</a:t>
            </a:r>
            <a:r>
              <a:rPr lang="en-US" sz="800" noProof="0" dirty="0"/>
              <a:t> J, Lippman SA, Veras MASM. </a:t>
            </a:r>
            <a:r>
              <a:rPr lang="en-US" sz="800" b="1" noProof="0" dirty="0"/>
              <a:t>Factors associated with the retention of </a:t>
            </a:r>
            <a:r>
              <a:rPr lang="en-US" sz="800" b="1" noProof="0" dirty="0" err="1"/>
              <a:t>travestis</a:t>
            </a:r>
            <a:r>
              <a:rPr lang="en-US" sz="800" b="1" noProof="0" dirty="0"/>
              <a:t> and transgender women living with HIV in a peer navigation intervention in São Paulo, Brazil.</a:t>
            </a:r>
            <a:r>
              <a:rPr lang="en-US" sz="800" noProof="0" dirty="0"/>
              <a:t> Cad Saude Publica. 2023 May 1;39(4):e00147522. </a:t>
            </a:r>
          </a:p>
          <a:p>
            <a:pPr algn="just"/>
            <a:r>
              <a:rPr lang="en-US" sz="800" noProof="0" dirty="0"/>
              <a:t>V.F. Da Silva , P.A. De Souza , C.A.P. Alves , F.D.L.S. Da Rocha , J.R.C. Da Silva , J.V.R. Madruga , A.C.C. </a:t>
            </a:r>
            <a:r>
              <a:rPr lang="en-US" sz="800" noProof="0" dirty="0" err="1"/>
              <a:t>Iglessias</a:t>
            </a:r>
            <a:r>
              <a:rPr lang="en-US" sz="800" noProof="0" dirty="0"/>
              <a:t> , L.R. Ramos , P. De Lima e Menezes , </a:t>
            </a:r>
            <a:r>
              <a:rPr lang="en-US" sz="800" noProof="0" dirty="0" err="1"/>
              <a:t>R.S.Nogueira</a:t>
            </a:r>
            <a:r>
              <a:rPr lang="en-US" sz="800" noProof="0" dirty="0"/>
              <a:t>. </a:t>
            </a:r>
            <a:r>
              <a:rPr lang="en-US" sz="800" b="1" noProof="0" dirty="0"/>
              <a:t>Effective Strategies to Expand PrEP Use among Transgender Women in Brazil</a:t>
            </a:r>
            <a:r>
              <a:rPr lang="en-US" sz="800" noProof="0" dirty="0"/>
              <a:t>. IAS Conference, 2024 - </a:t>
            </a:r>
            <a:r>
              <a:rPr lang="en-US" sz="800" noProof="0" dirty="0" err="1"/>
              <a:t>Munique</a:t>
            </a:r>
            <a:r>
              <a:rPr lang="en-US" sz="800" noProof="0" dirty="0"/>
              <a:t>/AL</a:t>
            </a:r>
          </a:p>
        </p:txBody>
      </p:sp>
    </p:spTree>
    <p:extLst>
      <p:ext uri="{BB962C8B-B14F-4D97-AF65-F5344CB8AC3E}">
        <p14:creationId xmlns:p14="http://schemas.microsoft.com/office/powerpoint/2010/main" val="1730998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D96AF1B-F244-74C0-0D34-CDE0EAF3A15B}"/>
              </a:ext>
            </a:extLst>
          </p:cNvPr>
          <p:cNvSpPr>
            <a:spLocks noGrp="1"/>
          </p:cNvSpPr>
          <p:nvPr>
            <p:ph type="title"/>
          </p:nvPr>
        </p:nvSpPr>
        <p:spPr/>
        <p:txBody>
          <a:bodyPr>
            <a:normAutofit/>
          </a:bodyPr>
          <a:lstStyle/>
          <a:p>
            <a:r>
              <a:rPr lang="en-US" noProof="0" dirty="0"/>
              <a:t>The role of Healthcare Workers</a:t>
            </a:r>
          </a:p>
        </p:txBody>
      </p:sp>
      <p:sp>
        <p:nvSpPr>
          <p:cNvPr id="9" name="Text Placeholder 3">
            <a:extLst>
              <a:ext uri="{FF2B5EF4-FFF2-40B4-BE49-F238E27FC236}">
                <a16:creationId xmlns:a16="http://schemas.microsoft.com/office/drawing/2014/main" id="{045275D7-F7E8-C89D-8FC8-45056771024E}"/>
              </a:ext>
            </a:extLst>
          </p:cNvPr>
          <p:cNvSpPr>
            <a:spLocks noGrp="1"/>
          </p:cNvSpPr>
          <p:nvPr>
            <p:ph type="body" sz="quarter" idx="17"/>
          </p:nvPr>
        </p:nvSpPr>
        <p:spPr>
          <a:xfrm>
            <a:off x="4116391" y="1881189"/>
            <a:ext cx="7199309" cy="4100511"/>
          </a:xfrm>
        </p:spPr>
        <p:txBody>
          <a:bodyPr>
            <a:normAutofit/>
          </a:bodyPr>
          <a:lstStyle/>
          <a:p>
            <a:pPr marL="285750" indent="-285750" algn="just">
              <a:buFont typeface="Courier New" panose="02070309020205020404" pitchFamily="49" charset="0"/>
              <a:buChar char="o"/>
            </a:pPr>
            <a:r>
              <a:rPr lang="en-US" sz="1600" noProof="0" dirty="0"/>
              <a:t>Always work with Person-Centered Care!</a:t>
            </a:r>
          </a:p>
          <a:p>
            <a:pPr marL="971550" lvl="1" indent="-285750" algn="just">
              <a:buFont typeface="Courier New" panose="02070309020205020404" pitchFamily="49" charset="0"/>
              <a:buChar char="o"/>
            </a:pPr>
            <a:r>
              <a:rPr lang="en-US" sz="1600" b="1" noProof="0" dirty="0"/>
              <a:t>Non-pathologizing care models </a:t>
            </a:r>
            <a:r>
              <a:rPr lang="en-US" sz="1600" noProof="0" dirty="0"/>
              <a:t>(shared discussion)</a:t>
            </a:r>
          </a:p>
          <a:p>
            <a:pPr marL="971550" lvl="1" indent="-285750" algn="just">
              <a:buFont typeface="Courier New" panose="02070309020205020404" pitchFamily="49" charset="0"/>
              <a:buChar char="o"/>
            </a:pPr>
            <a:r>
              <a:rPr lang="en-US" sz="1600" noProof="0" dirty="0"/>
              <a:t>Coupled with </a:t>
            </a:r>
            <a:r>
              <a:rPr lang="en-US" sz="1600" b="1" noProof="0" dirty="0"/>
              <a:t>facilitating factors and retention strategies</a:t>
            </a:r>
            <a:r>
              <a:rPr lang="en-US" sz="1600" noProof="0" dirty="0"/>
              <a:t> (hormone dispensing, targeted referrals, social inclusion practices, etc.)</a:t>
            </a:r>
          </a:p>
          <a:p>
            <a:pPr marL="971550" lvl="1" indent="-285750" algn="just">
              <a:buFont typeface="Courier New" panose="02070309020205020404" pitchFamily="49" charset="0"/>
              <a:buChar char="o"/>
            </a:pPr>
            <a:r>
              <a:rPr lang="en-US" sz="1600" noProof="0" dirty="0"/>
              <a:t>Including </a:t>
            </a:r>
            <a:r>
              <a:rPr lang="en-US" sz="1600" b="1" noProof="0" dirty="0"/>
              <a:t>peer navigation </a:t>
            </a:r>
            <a:r>
              <a:rPr lang="en-US" sz="1600" noProof="0" dirty="0"/>
              <a:t>to assist in health education</a:t>
            </a:r>
          </a:p>
          <a:p>
            <a:pPr marL="971550" lvl="1" indent="-285750" algn="just">
              <a:buFont typeface="Courier New" panose="02070309020205020404" pitchFamily="49" charset="0"/>
              <a:buChar char="o"/>
            </a:pPr>
            <a:r>
              <a:rPr lang="en-US" sz="1600" noProof="0" dirty="0"/>
              <a:t>Incorporating </a:t>
            </a:r>
            <a:r>
              <a:rPr lang="en-US" sz="1600" b="1" noProof="0" dirty="0"/>
              <a:t>continuing education for healthcare professionals</a:t>
            </a:r>
            <a:r>
              <a:rPr lang="en-US" sz="1600" noProof="0" dirty="0"/>
              <a:t> regarding sexuality and gender </a:t>
            </a:r>
          </a:p>
          <a:p>
            <a:pPr marL="971550" lvl="1" indent="-285750" algn="just">
              <a:buFont typeface="Courier New" panose="02070309020205020404" pitchFamily="49" charset="0"/>
              <a:buChar char="o"/>
            </a:pPr>
            <a:r>
              <a:rPr lang="en-US" sz="1600" noProof="0" dirty="0"/>
              <a:t>Care that takes into account the </a:t>
            </a:r>
            <a:r>
              <a:rPr lang="en-US" sz="1600" b="1" noProof="0" dirty="0"/>
              <a:t>lived experiences and knowledge built through grassroots social struggles</a:t>
            </a:r>
            <a:r>
              <a:rPr lang="en-US" sz="1600" noProof="0" dirty="0"/>
              <a:t> </a:t>
            </a:r>
          </a:p>
          <a:p>
            <a:pPr marL="971550" lvl="1" indent="-285750" algn="just">
              <a:buFont typeface="Courier New" panose="02070309020205020404" pitchFamily="49" charset="0"/>
              <a:buChar char="o"/>
            </a:pPr>
            <a:r>
              <a:rPr lang="en-US" sz="1600" noProof="0" dirty="0"/>
              <a:t>In research: </a:t>
            </a:r>
            <a:r>
              <a:rPr lang="en-US" sz="1600" b="1" noProof="0" dirty="0"/>
              <a:t>community-based research, </a:t>
            </a:r>
            <a:r>
              <a:rPr lang="en-US" sz="1600" noProof="0" dirty="0"/>
              <a:t>with transgender people on the research team, as part of the discussion and construction of knowledge.</a:t>
            </a:r>
          </a:p>
          <a:p>
            <a:pPr marL="971550" lvl="1" indent="-285750" algn="just">
              <a:buFont typeface="Courier New" panose="02070309020205020404" pitchFamily="49" charset="0"/>
              <a:buChar char="o"/>
            </a:pPr>
            <a:endParaRPr lang="en-US" sz="1600" noProof="0" dirty="0"/>
          </a:p>
          <a:p>
            <a:pPr marL="971550" lvl="1" indent="-285750" algn="just">
              <a:buFont typeface="Courier New" panose="02070309020205020404" pitchFamily="49" charset="0"/>
              <a:buChar char="o"/>
            </a:pPr>
            <a:endParaRPr lang="en-US" sz="1600" noProof="0" dirty="0"/>
          </a:p>
          <a:p>
            <a:pPr algn="just"/>
            <a:endParaRPr lang="en-US" sz="1600" noProof="0" dirty="0"/>
          </a:p>
        </p:txBody>
      </p:sp>
    </p:spTree>
    <p:extLst>
      <p:ext uri="{BB962C8B-B14F-4D97-AF65-F5344CB8AC3E}">
        <p14:creationId xmlns:p14="http://schemas.microsoft.com/office/powerpoint/2010/main" val="3774489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8F98D-7295-E343-8A23-37562C7E37F9}"/>
              </a:ext>
            </a:extLst>
          </p:cNvPr>
          <p:cNvSpPr>
            <a:spLocks noGrp="1"/>
          </p:cNvSpPr>
          <p:nvPr>
            <p:ph type="title"/>
          </p:nvPr>
        </p:nvSpPr>
        <p:spPr/>
        <p:txBody>
          <a:bodyPr wrap="square">
            <a:normAutofit/>
          </a:bodyPr>
          <a:lstStyle/>
          <a:p>
            <a:pPr algn="ctr"/>
            <a:r>
              <a:rPr lang="en-US" noProof="0" dirty="0"/>
              <a:t>“Our [trans] existences has been demonized, pathologized, and criminalized, but today we are living the dreams of our ancestors”</a:t>
            </a:r>
          </a:p>
        </p:txBody>
      </p:sp>
      <p:sp>
        <p:nvSpPr>
          <p:cNvPr id="3" name="Text Placeholder 2">
            <a:extLst>
              <a:ext uri="{FF2B5EF4-FFF2-40B4-BE49-F238E27FC236}">
                <a16:creationId xmlns:a16="http://schemas.microsoft.com/office/drawing/2014/main" id="{A45719E9-DEE5-AD41-99DD-439B9AF6D1DA}"/>
              </a:ext>
            </a:extLst>
          </p:cNvPr>
          <p:cNvSpPr>
            <a:spLocks noGrp="1"/>
          </p:cNvSpPr>
          <p:nvPr>
            <p:ph type="body" sz="quarter" idx="10"/>
          </p:nvPr>
        </p:nvSpPr>
        <p:spPr/>
        <p:txBody>
          <a:bodyPr>
            <a:normAutofit/>
          </a:bodyPr>
          <a:lstStyle/>
          <a:p>
            <a:pPr algn="r"/>
            <a:r>
              <a:rPr lang="en-US" sz="1800" noProof="0" dirty="0"/>
              <a:t>Bruna Benevides, President of the National Association of </a:t>
            </a:r>
            <a:r>
              <a:rPr lang="en-US" sz="1800" i="1" noProof="0" dirty="0" err="1"/>
              <a:t>Travestis</a:t>
            </a:r>
            <a:r>
              <a:rPr lang="en-US" sz="1800" noProof="0" dirty="0"/>
              <a:t> and Transgenders of Brazil (ANTRA)</a:t>
            </a:r>
          </a:p>
        </p:txBody>
      </p:sp>
    </p:spTree>
    <p:extLst>
      <p:ext uri="{BB962C8B-B14F-4D97-AF65-F5344CB8AC3E}">
        <p14:creationId xmlns:p14="http://schemas.microsoft.com/office/powerpoint/2010/main" val="1466621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9923B-10CF-AC5D-56ED-DEA9BC05E7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113F6F-00E6-38C6-FA7A-D30DE3D9ED33}"/>
              </a:ext>
            </a:extLst>
          </p:cNvPr>
          <p:cNvSpPr>
            <a:spLocks noGrp="1"/>
          </p:cNvSpPr>
          <p:nvPr>
            <p:ph type="title"/>
          </p:nvPr>
        </p:nvSpPr>
        <p:spPr/>
        <p:txBody>
          <a:bodyPr wrap="square">
            <a:normAutofit/>
          </a:bodyPr>
          <a:lstStyle/>
          <a:p>
            <a:pPr algn="ctr"/>
            <a:r>
              <a:rPr lang="en-US" noProof="0" dirty="0"/>
              <a:t>Thank you!</a:t>
            </a:r>
            <a:br>
              <a:rPr lang="en-US" noProof="0" dirty="0"/>
            </a:br>
            <a:br>
              <a:rPr lang="en-US" noProof="0" dirty="0"/>
            </a:br>
            <a:br>
              <a:rPr lang="en-US" noProof="0" dirty="0"/>
            </a:br>
            <a:endParaRPr lang="en-US" noProof="0" dirty="0"/>
          </a:p>
        </p:txBody>
      </p:sp>
      <p:sp>
        <p:nvSpPr>
          <p:cNvPr id="3" name="Text Placeholder 2">
            <a:extLst>
              <a:ext uri="{FF2B5EF4-FFF2-40B4-BE49-F238E27FC236}">
                <a16:creationId xmlns:a16="http://schemas.microsoft.com/office/drawing/2014/main" id="{BF5F7519-7104-6D8C-A46B-D38AE026762D}"/>
              </a:ext>
            </a:extLst>
          </p:cNvPr>
          <p:cNvSpPr>
            <a:spLocks noGrp="1"/>
          </p:cNvSpPr>
          <p:nvPr>
            <p:ph type="body" sz="quarter" idx="10"/>
          </p:nvPr>
        </p:nvSpPr>
        <p:spPr/>
        <p:txBody>
          <a:bodyPr>
            <a:normAutofit/>
          </a:bodyPr>
          <a:lstStyle/>
          <a:p>
            <a:pPr algn="r"/>
            <a:r>
              <a:rPr lang="en-US" sz="1800" noProof="0" dirty="0"/>
              <a:t>Instagram: @</a:t>
            </a:r>
            <a:r>
              <a:rPr lang="en-US" sz="1800" noProof="0" dirty="0" err="1"/>
              <a:t>mafeinfectologista</a:t>
            </a:r>
            <a:br>
              <a:rPr lang="en-US" sz="1800" noProof="0" dirty="0"/>
            </a:br>
            <a:r>
              <a:rPr lang="en-US" sz="1800" noProof="0" dirty="0"/>
              <a:t>Mail: </a:t>
            </a:r>
            <a:r>
              <a:rPr lang="en-US" sz="1800" noProof="0" dirty="0" err="1"/>
              <a:t>maria.fmedeiros@emilioribas.sp.gov.br</a:t>
            </a:r>
            <a:endParaRPr lang="en-US" sz="1800" noProof="0" dirty="0"/>
          </a:p>
        </p:txBody>
      </p:sp>
    </p:spTree>
    <p:extLst>
      <p:ext uri="{BB962C8B-B14F-4D97-AF65-F5344CB8AC3E}">
        <p14:creationId xmlns:p14="http://schemas.microsoft.com/office/powerpoint/2010/main" val="2712379661"/>
      </p:ext>
    </p:extLst>
  </p:cSld>
  <p:clrMapOvr>
    <a:masterClrMapping/>
  </p:clrMapOvr>
</p:sld>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Verdana">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4" id="{5EF88E32-24B3-D741-BDD6-BEDF2D0A13CC}" vid="{51FFBED4-3697-084F-82A1-217ACB5584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14EDCEEC58F924B8688429696C030D2" ma:contentTypeVersion="19" ma:contentTypeDescription="Create a new document." ma:contentTypeScope="" ma:versionID="b4d8bdf56c9ebdc58dfe75d904c50a7a">
  <xsd:schema xmlns:xsd="http://www.w3.org/2001/XMLSchema" xmlns:xs="http://www.w3.org/2001/XMLSchema" xmlns:p="http://schemas.microsoft.com/office/2006/metadata/properties" xmlns:ns2="e236f8d0-c4c0-4f47-ae05-f87aea30adc7" xmlns:ns3="73ce610f-b889-47d4-8ab5-c38f623799c9" targetNamespace="http://schemas.microsoft.com/office/2006/metadata/properties" ma:root="true" ma:fieldsID="6eb87eb5e6ae4b3023b2eee28dfdb8f0" ns2:_="" ns3:_="">
    <xsd:import namespace="e236f8d0-c4c0-4f47-ae05-f87aea30adc7"/>
    <xsd:import namespace="73ce610f-b889-47d4-8ab5-c38f623799c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AutoKeyPoints" minOccurs="0"/>
                <xsd:element ref="ns2:MediaServiceKeyPoints"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36f8d0-c4c0-4f47-ae05-f87aea30ad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8752f36-f899-4024-97aa-312620fde4b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3ce610f-b889-47d4-8ab5-c38f623799c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c0bfebf-baa6-4c8c-8536-352a9d7474a2}" ma:internalName="TaxCatchAll" ma:showField="CatchAllData" ma:web="73ce610f-b889-47d4-8ab5-c38f623799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236f8d0-c4c0-4f47-ae05-f87aea30adc7">
      <Terms xmlns="http://schemas.microsoft.com/office/infopath/2007/PartnerControls"/>
    </lcf76f155ced4ddcb4097134ff3c332f>
    <TaxCatchAll xmlns="73ce610f-b889-47d4-8ab5-c38f623799c9" xsi:nil="true"/>
  </documentManagement>
</p:properties>
</file>

<file path=customXml/itemProps1.xml><?xml version="1.0" encoding="utf-8"?>
<ds:datastoreItem xmlns:ds="http://schemas.openxmlformats.org/officeDocument/2006/customXml" ds:itemID="{7C6EDFE1-7D15-49EE-A565-307B1CFAD81F}">
  <ds:schemaRefs>
    <ds:schemaRef ds:uri="http://schemas.microsoft.com/sharepoint/v3/contenttype/forms"/>
  </ds:schemaRefs>
</ds:datastoreItem>
</file>

<file path=customXml/itemProps2.xml><?xml version="1.0" encoding="utf-8"?>
<ds:datastoreItem xmlns:ds="http://schemas.openxmlformats.org/officeDocument/2006/customXml" ds:itemID="{D824B72D-BBC8-498B-AD80-D3998F42BC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36f8d0-c4c0-4f47-ae05-f87aea30adc7"/>
    <ds:schemaRef ds:uri="73ce610f-b889-47d4-8ab5-c38f623799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B142261-26B8-4C03-8118-EB37AC3907F7}">
  <ds:schemaRefs>
    <ds:schemaRef ds:uri="http://www.w3.org/XML/1998/namespace"/>
    <ds:schemaRef ds:uri="e236f8d0-c4c0-4f47-ae05-f87aea30adc7"/>
    <ds:schemaRef ds:uri="http://schemas.microsoft.com/office/2006/documentManagement/types"/>
    <ds:schemaRef ds:uri="http://purl.org/dc/elements/1.1/"/>
    <ds:schemaRef ds:uri="http://schemas.microsoft.com/office/2006/metadata/properties"/>
    <ds:schemaRef ds:uri="http://purl.org/dc/terms/"/>
    <ds:schemaRef ds:uri="http://purl.org/dc/dcmitype/"/>
    <ds:schemaRef ds:uri="http://schemas.microsoft.com/office/infopath/2007/PartnerControls"/>
    <ds:schemaRef ds:uri="http://schemas.openxmlformats.org/package/2006/metadata/core-properties"/>
    <ds:schemaRef ds:uri="73ce610f-b889-47d4-8ab5-c38f623799c9"/>
  </ds:schemaRefs>
</ds:datastoreItem>
</file>

<file path=docProps/app.xml><?xml version="1.0" encoding="utf-8"?>
<Properties xmlns="http://schemas.openxmlformats.org/officeDocument/2006/extended-properties" xmlns:vt="http://schemas.openxmlformats.org/officeDocument/2006/docPropsVTypes">
  <Template>AIDS-2026-Speaker-template_Verdana</Template>
  <TotalTime>2228</TotalTime>
  <Words>1597</Words>
  <Application>Microsoft Office PowerPoint</Application>
  <PresentationFormat>Widescreen</PresentationFormat>
  <Paragraphs>124</Paragraphs>
  <Slides>15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Courier New</vt:lpstr>
      <vt:lpstr>Verdana</vt:lpstr>
      <vt:lpstr>Calibri</vt:lpstr>
      <vt:lpstr>Arial</vt:lpstr>
      <vt:lpstr>AIDS2026</vt:lpstr>
      <vt:lpstr>Systemic factors driving care quality for trans, travesti and non-binary populations</vt:lpstr>
      <vt:lpstr>Disclosures / Conflict of Interest Declaration</vt:lpstr>
      <vt:lpstr>Disclosures / Conflict of Interest Declaration</vt:lpstr>
      <vt:lpstr>PowerPoint Presentation</vt:lpstr>
      <vt:lpstr>PowerPoint Presentation</vt:lpstr>
      <vt:lpstr>PowerPoint Presentation</vt:lpstr>
      <vt:lpstr>PowerPoint Presentation</vt:lpstr>
      <vt:lpstr>Brazilian Transgender Community</vt:lpstr>
      <vt:lpstr>Transgender Health</vt:lpstr>
      <vt:lpstr>Transgender Health</vt:lpstr>
      <vt:lpstr>HIV care-continuum among Transgender Community</vt:lpstr>
      <vt:lpstr>The Successful Actions </vt:lpstr>
      <vt:lpstr>The role of Healthcare Workers</vt:lpstr>
      <vt:lpstr>“Our [trans] existences has been demonized, pathologized, and criminalized, but today we are living the dreams of our ancestors”</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Emma Williams</dc:creator>
  <cp:lastModifiedBy>Emma Williams</cp:lastModifiedBy>
  <cp:revision>10</cp:revision>
  <dcterms:created xsi:type="dcterms:W3CDTF">2026-06-01T08:41:42Z</dcterms:created>
  <dcterms:modified xsi:type="dcterms:W3CDTF">2026-07-22T14:24:17Z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0x010100814EDCEEC58F924B8688429696C030D2</vt:lpwstr>
  </property>
  <property fmtid="{D5CDD505-2E9C-101B-9397-08002B2CF9AE}" pid="3" name="MediaServiceImageTags">
    <vt:lpwstr/>
  </property>
</Properties>
</file>