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17"/>
  </p:notesMasterIdLst>
  <p:sldIdLst>
    <p:sldId id="273" r:id="rId5"/>
    <p:sldId id="291" r:id="rId6"/>
    <p:sldId id="275" r:id="rId7"/>
    <p:sldId id="276" r:id="rId8"/>
    <p:sldId id="278" r:id="rId9"/>
    <p:sldId id="279" r:id="rId10"/>
    <p:sldId id="280" r:id="rId11"/>
    <p:sldId id="281" r:id="rId12"/>
    <p:sldId id="282" r:id="rId13"/>
    <p:sldId id="283" r:id="rId14"/>
    <p:sldId id="290" r:id="rId15"/>
    <p:sldId id="264" r:id="rId16"/>
  </p:sldIdLst>
  <p:sldSz cx="12192000" cy="6858000"/>
  <p:notesSz cx="6858000" cy="9144000"/>
  <p:embeddedFontLst>
    <p:embeddedFont>
      <p:font typeface="Barlow" pitchFamily="2" charset="77"/>
      <p:regular r:id="rId18"/>
      <p:bold r:id="rId19"/>
      <p:italic r:id="rId20"/>
      <p:boldItalic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2BACFC-B46B-D94D-8D14-8CF4947E98C3}" v="101" dt="2026-07-23T01:07:17.0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28"/>
    <p:restoredTop sz="71559"/>
  </p:normalViewPr>
  <p:slideViewPr>
    <p:cSldViewPr snapToGrid="0">
      <p:cViewPr varScale="1">
        <p:scale>
          <a:sx n="104" d="100"/>
          <a:sy n="104" d="100"/>
        </p:scale>
        <p:origin x="17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 Olete" userId="1865437cc32f8598" providerId="LiveId" clId="{2F63D749-1AA6-5088-A6D3-73AB83EFA838}"/>
    <pc:docChg chg="undo custSel addSld delSld modSld sldOrd">
      <pc:chgData name="Rod Olete" userId="1865437cc32f8598" providerId="LiveId" clId="{2F63D749-1AA6-5088-A6D3-73AB83EFA838}" dt="2026-07-23T02:39:03.075" v="17231" actId="20577"/>
      <pc:docMkLst>
        <pc:docMk/>
      </pc:docMkLst>
      <pc:sldChg chg="addSp modSp mod modAnim modNotesTx">
        <pc:chgData name="Rod Olete" userId="1865437cc32f8598" providerId="LiveId" clId="{2F63D749-1AA6-5088-A6D3-73AB83EFA838}" dt="2026-07-22T08:05:15.667" v="16719" actId="1076"/>
        <pc:sldMkLst>
          <pc:docMk/>
          <pc:sldMk cId="1466621592" sldId="264"/>
        </pc:sldMkLst>
        <pc:spChg chg="add mod">
          <ac:chgData name="Rod Olete" userId="1865437cc32f8598" providerId="LiveId" clId="{2F63D749-1AA6-5088-A6D3-73AB83EFA838}" dt="2026-07-22T08:03:37.024" v="16639" actId="164"/>
          <ac:spMkLst>
            <pc:docMk/>
            <pc:sldMk cId="1466621592" sldId="264"/>
            <ac:spMk id="3" creationId="{6AED0794-0A19-1B42-D4E1-F3037F564015}"/>
          </ac:spMkLst>
        </pc:spChg>
        <pc:grpChg chg="add mod">
          <ac:chgData name="Rod Olete" userId="1865437cc32f8598" providerId="LiveId" clId="{2F63D749-1AA6-5088-A6D3-73AB83EFA838}" dt="2026-07-22T08:03:37.024" v="16639" actId="164"/>
          <ac:grpSpMkLst>
            <pc:docMk/>
            <pc:sldMk cId="1466621592" sldId="264"/>
            <ac:grpSpMk id="4" creationId="{76407F48-D9D9-C0FF-C6E6-ED029F6A8E2F}"/>
          </ac:grpSpMkLst>
        </pc:grpChg>
        <pc:grpChg chg="add mod">
          <ac:chgData name="Rod Olete" userId="1865437cc32f8598" providerId="LiveId" clId="{2F63D749-1AA6-5088-A6D3-73AB83EFA838}" dt="2026-07-22T08:05:15.667" v="16719" actId="1076"/>
          <ac:grpSpMkLst>
            <pc:docMk/>
            <pc:sldMk cId="1466621592" sldId="264"/>
            <ac:grpSpMk id="7" creationId="{C7A93B1A-26FF-F133-6106-ED1A14E36E6D}"/>
          </ac:grpSpMkLst>
        </pc:grpChg>
        <pc:picChg chg="mod">
          <ac:chgData name="Rod Olete" userId="1865437cc32f8598" providerId="LiveId" clId="{2F63D749-1AA6-5088-A6D3-73AB83EFA838}" dt="2026-07-22T08:03:21.467" v="16636"/>
          <ac:picMkLst>
            <pc:docMk/>
            <pc:sldMk cId="1466621592" sldId="264"/>
            <ac:picMk id="5" creationId="{43FC7182-23EF-B2A1-0F1C-52DFF1CA15E2}"/>
          </ac:picMkLst>
        </pc:picChg>
        <pc:picChg chg="mod">
          <ac:chgData name="Rod Olete" userId="1865437cc32f8598" providerId="LiveId" clId="{2F63D749-1AA6-5088-A6D3-73AB83EFA838}" dt="2026-07-22T08:03:21.467" v="16636"/>
          <ac:picMkLst>
            <pc:docMk/>
            <pc:sldMk cId="1466621592" sldId="264"/>
            <ac:picMk id="6" creationId="{F9F34A34-0108-835D-40B6-4CFDA2ADEF12}"/>
          </ac:picMkLst>
        </pc:picChg>
      </pc:sldChg>
      <pc:sldChg chg="modSp mod modNotesTx">
        <pc:chgData name="Rod Olete" userId="1865437cc32f8598" providerId="LiveId" clId="{2F63D749-1AA6-5088-A6D3-73AB83EFA838}" dt="2026-07-23T00:45:31.905" v="16802" actId="20577"/>
        <pc:sldMkLst>
          <pc:docMk/>
          <pc:sldMk cId="171815718" sldId="273"/>
        </pc:sldMkLst>
        <pc:spChg chg="mod">
          <ac:chgData name="Rod Olete" userId="1865437cc32f8598" providerId="LiveId" clId="{2F63D749-1AA6-5088-A6D3-73AB83EFA838}" dt="2026-07-21T11:41:17.684" v="1971" actId="207"/>
          <ac:spMkLst>
            <pc:docMk/>
            <pc:sldMk cId="171815718" sldId="273"/>
            <ac:spMk id="4" creationId="{5DFB077A-AFEC-0AEF-52E5-64986D86C677}"/>
          </ac:spMkLst>
        </pc:spChg>
      </pc:sldChg>
      <pc:sldChg chg="add del ord modNotesTx">
        <pc:chgData name="Rod Olete" userId="1865437cc32f8598" providerId="LiveId" clId="{2F63D749-1AA6-5088-A6D3-73AB83EFA838}" dt="2026-07-22T07:59:38.120" v="16314" actId="2696"/>
        <pc:sldMkLst>
          <pc:docMk/>
          <pc:sldMk cId="4097024253" sldId="274"/>
        </pc:sldMkLst>
      </pc:sldChg>
      <pc:sldChg chg="addSp delSp modSp mod modAnim modNotesTx">
        <pc:chgData name="Rod Olete" userId="1865437cc32f8598" providerId="LiveId" clId="{2F63D749-1AA6-5088-A6D3-73AB83EFA838}" dt="2026-07-23T01:02:51.021" v="16817" actId="20577"/>
        <pc:sldMkLst>
          <pc:docMk/>
          <pc:sldMk cId="2143397808" sldId="275"/>
        </pc:sldMkLst>
        <pc:spChg chg="add mod">
          <ac:chgData name="Rod Olete" userId="1865437cc32f8598" providerId="LiveId" clId="{2F63D749-1AA6-5088-A6D3-73AB83EFA838}" dt="2026-07-20T17:42:38.551" v="495" actId="34135"/>
          <ac:spMkLst>
            <pc:docMk/>
            <pc:sldMk cId="2143397808" sldId="275"/>
            <ac:spMk id="6" creationId="{43E82F54-811E-0D59-D60F-9206F46A71CB}"/>
          </ac:spMkLst>
        </pc:spChg>
        <pc:spChg chg="mod">
          <ac:chgData name="Rod Olete" userId="1865437cc32f8598" providerId="LiveId" clId="{2F63D749-1AA6-5088-A6D3-73AB83EFA838}" dt="2026-07-20T17:42:38.551" v="495" actId="34135"/>
          <ac:spMkLst>
            <pc:docMk/>
            <pc:sldMk cId="2143397808" sldId="275"/>
            <ac:spMk id="11" creationId="{8463B0E2-BF48-E89A-27C1-FACDC6D6509D}"/>
          </ac:spMkLst>
        </pc:spChg>
        <pc:spChg chg="mod">
          <ac:chgData name="Rod Olete" userId="1865437cc32f8598" providerId="LiveId" clId="{2F63D749-1AA6-5088-A6D3-73AB83EFA838}" dt="2026-07-20T17:42:38.551" v="495" actId="34135"/>
          <ac:spMkLst>
            <pc:docMk/>
            <pc:sldMk cId="2143397808" sldId="275"/>
            <ac:spMk id="15" creationId="{0832C8F7-ACA8-B5C0-F591-1D7DF3A9908A}"/>
          </ac:spMkLst>
        </pc:spChg>
        <pc:spChg chg="mod">
          <ac:chgData name="Rod Olete" userId="1865437cc32f8598" providerId="LiveId" clId="{2F63D749-1AA6-5088-A6D3-73AB83EFA838}" dt="2026-07-20T17:42:38.551" v="495" actId="34135"/>
          <ac:spMkLst>
            <pc:docMk/>
            <pc:sldMk cId="2143397808" sldId="275"/>
            <ac:spMk id="18" creationId="{9E29615C-DBA4-0536-EE95-1C5742C128B7}"/>
          </ac:spMkLst>
        </pc:spChg>
        <pc:grpChg chg="add mod">
          <ac:chgData name="Rod Olete" userId="1865437cc32f8598" providerId="LiveId" clId="{2F63D749-1AA6-5088-A6D3-73AB83EFA838}" dt="2026-07-20T17:42:38.551" v="495" actId="34135"/>
          <ac:grpSpMkLst>
            <pc:docMk/>
            <pc:sldMk cId="2143397808" sldId="275"/>
            <ac:grpSpMk id="8" creationId="{2DD926B8-C727-81D8-2EC8-97420611B4C9}"/>
          </ac:grpSpMkLst>
        </pc:grpChg>
        <pc:grpChg chg="add mod">
          <ac:chgData name="Rod Olete" userId="1865437cc32f8598" providerId="LiveId" clId="{2F63D749-1AA6-5088-A6D3-73AB83EFA838}" dt="2026-07-20T17:42:34.991" v="494" actId="164"/>
          <ac:grpSpMkLst>
            <pc:docMk/>
            <pc:sldMk cId="2143397808" sldId="275"/>
            <ac:grpSpMk id="9" creationId="{5736E49E-60B9-FE45-231B-0C183C8D2E96}"/>
          </ac:grpSpMkLst>
        </pc:grpChg>
        <pc:grpChg chg="add mod">
          <ac:chgData name="Rod Olete" userId="1865437cc32f8598" providerId="LiveId" clId="{2F63D749-1AA6-5088-A6D3-73AB83EFA838}" dt="2026-07-20T17:42:34.991" v="494" actId="164"/>
          <ac:grpSpMkLst>
            <pc:docMk/>
            <pc:sldMk cId="2143397808" sldId="275"/>
            <ac:grpSpMk id="13" creationId="{1208638F-2CEA-30FF-F324-E3D8EEDA8CD9}"/>
          </ac:grpSpMkLst>
        </pc:grpChg>
        <pc:grpChg chg="add mod">
          <ac:chgData name="Rod Olete" userId="1865437cc32f8598" providerId="LiveId" clId="{2F63D749-1AA6-5088-A6D3-73AB83EFA838}" dt="2026-07-20T17:42:34.991" v="494" actId="164"/>
          <ac:grpSpMkLst>
            <pc:docMk/>
            <pc:sldMk cId="2143397808" sldId="275"/>
            <ac:grpSpMk id="16" creationId="{519093C4-1839-977D-3442-242B7B82DA13}"/>
          </ac:grpSpMkLst>
        </pc:grpChg>
        <pc:grpChg chg="add mod">
          <ac:chgData name="Rod Olete" userId="1865437cc32f8598" providerId="LiveId" clId="{2F63D749-1AA6-5088-A6D3-73AB83EFA838}" dt="2026-07-20T17:42:34.991" v="494" actId="164"/>
          <ac:grpSpMkLst>
            <pc:docMk/>
            <pc:sldMk cId="2143397808" sldId="275"/>
            <ac:grpSpMk id="19" creationId="{3A7082BA-72D1-1AB0-DCA4-458872E57E85}"/>
          </ac:grpSpMkLst>
        </pc:grpChg>
        <pc:picChg chg="mod">
          <ac:chgData name="Rod Olete" userId="1865437cc32f8598" providerId="LiveId" clId="{2F63D749-1AA6-5088-A6D3-73AB83EFA838}" dt="2026-07-20T17:42:38.551" v="495" actId="34135"/>
          <ac:picMkLst>
            <pc:docMk/>
            <pc:sldMk cId="2143397808" sldId="275"/>
            <ac:picMk id="5" creationId="{6882B2DA-6293-3ECC-CA82-E810493141A1}"/>
          </ac:picMkLst>
        </pc:picChg>
        <pc:picChg chg="add mod modCrop">
          <ac:chgData name="Rod Olete" userId="1865437cc32f8598" providerId="LiveId" clId="{2F63D749-1AA6-5088-A6D3-73AB83EFA838}" dt="2026-07-20T17:42:38.551" v="495" actId="34135"/>
          <ac:picMkLst>
            <pc:docMk/>
            <pc:sldMk cId="2143397808" sldId="275"/>
            <ac:picMk id="7" creationId="{851BE3AE-6BFD-5FEB-B4A3-4C05C3206784}"/>
          </ac:picMkLst>
        </pc:picChg>
        <pc:picChg chg="mod">
          <ac:chgData name="Rod Olete" userId="1865437cc32f8598" providerId="LiveId" clId="{2F63D749-1AA6-5088-A6D3-73AB83EFA838}" dt="2026-07-20T17:42:38.551" v="495" actId="34135"/>
          <ac:picMkLst>
            <pc:docMk/>
            <pc:sldMk cId="2143397808" sldId="275"/>
            <ac:picMk id="10" creationId="{91CBB78E-0149-351A-C943-FED1FEC8DB05}"/>
          </ac:picMkLst>
        </pc:picChg>
        <pc:picChg chg="mod">
          <ac:chgData name="Rod Olete" userId="1865437cc32f8598" providerId="LiveId" clId="{2F63D749-1AA6-5088-A6D3-73AB83EFA838}" dt="2026-07-20T17:42:38.551" v="495" actId="34135"/>
          <ac:picMkLst>
            <pc:docMk/>
            <pc:sldMk cId="2143397808" sldId="275"/>
            <ac:picMk id="14" creationId="{6508119D-9D90-75B6-6DAE-FFF1C2B94BD2}"/>
          </ac:picMkLst>
        </pc:picChg>
        <pc:picChg chg="mod">
          <ac:chgData name="Rod Olete" userId="1865437cc32f8598" providerId="LiveId" clId="{2F63D749-1AA6-5088-A6D3-73AB83EFA838}" dt="2026-07-20T17:42:38.551" v="495" actId="34135"/>
          <ac:picMkLst>
            <pc:docMk/>
            <pc:sldMk cId="2143397808" sldId="275"/>
            <ac:picMk id="17" creationId="{EEDFDE7A-4349-844F-49F3-87893A057270}"/>
          </ac:picMkLst>
        </pc:picChg>
      </pc:sldChg>
      <pc:sldChg chg="modTransition modNotesTx">
        <pc:chgData name="Rod Olete" userId="1865437cc32f8598" providerId="LiveId" clId="{2F63D749-1AA6-5088-A6D3-73AB83EFA838}" dt="2026-07-23T02:39:03.075" v="17231" actId="20577"/>
        <pc:sldMkLst>
          <pc:docMk/>
          <pc:sldMk cId="403931180" sldId="276"/>
        </pc:sldMkLst>
      </pc:sldChg>
      <pc:sldChg chg="addSp delSp modSp mod addAnim delAnim modAnim modNotesTx">
        <pc:chgData name="Rod Olete" userId="1865437cc32f8598" providerId="LiveId" clId="{2F63D749-1AA6-5088-A6D3-73AB83EFA838}" dt="2026-07-23T02:07:35.500" v="16846" actId="20577"/>
        <pc:sldMkLst>
          <pc:docMk/>
          <pc:sldMk cId="3337949247" sldId="278"/>
        </pc:sldMkLst>
        <pc:grpChg chg="add mod">
          <ac:chgData name="Rod Olete" userId="1865437cc32f8598" providerId="LiveId" clId="{2F63D749-1AA6-5088-A6D3-73AB83EFA838}" dt="2026-07-21T09:08:21.586" v="1508" actId="164"/>
          <ac:grpSpMkLst>
            <pc:docMk/>
            <pc:sldMk cId="3337949247" sldId="278"/>
            <ac:grpSpMk id="15" creationId="{9F713AF6-8DC5-A241-5061-884D0F6DFBDA}"/>
          </ac:grpSpMkLst>
        </pc:grpChg>
        <pc:picChg chg="add mod modCrop">
          <ac:chgData name="Rod Olete" userId="1865437cc32f8598" providerId="LiveId" clId="{2F63D749-1AA6-5088-A6D3-73AB83EFA838}" dt="2026-07-21T09:08:21.586" v="1508" actId="164"/>
          <ac:picMkLst>
            <pc:docMk/>
            <pc:sldMk cId="3337949247" sldId="278"/>
            <ac:picMk id="9" creationId="{F74A7C03-5F71-C748-88E5-8B3F6AF8AB38}"/>
          </ac:picMkLst>
        </pc:picChg>
        <pc:picChg chg="add mod modCrop">
          <ac:chgData name="Rod Olete" userId="1865437cc32f8598" providerId="LiveId" clId="{2F63D749-1AA6-5088-A6D3-73AB83EFA838}" dt="2026-07-21T09:08:21.586" v="1508" actId="164"/>
          <ac:picMkLst>
            <pc:docMk/>
            <pc:sldMk cId="3337949247" sldId="278"/>
            <ac:picMk id="11" creationId="{9B39856C-25E7-477D-8564-1F254CA8ADDC}"/>
          </ac:picMkLst>
        </pc:picChg>
      </pc:sldChg>
      <pc:sldChg chg="delSp modSp mod modAnim modNotesTx">
        <pc:chgData name="Rod Olete" userId="1865437cc32f8598" providerId="LiveId" clId="{2F63D749-1AA6-5088-A6D3-73AB83EFA838}" dt="2026-07-22T07:08:20.201" v="16143" actId="20577"/>
        <pc:sldMkLst>
          <pc:docMk/>
          <pc:sldMk cId="2596563980" sldId="279"/>
        </pc:sldMkLst>
        <pc:picChg chg="mod">
          <ac:chgData name="Rod Olete" userId="1865437cc32f8598" providerId="LiveId" clId="{2F63D749-1AA6-5088-A6D3-73AB83EFA838}" dt="2026-07-21T13:16:25.835" v="11168" actId="1076"/>
          <ac:picMkLst>
            <pc:docMk/>
            <pc:sldMk cId="2596563980" sldId="279"/>
            <ac:picMk id="17" creationId="{21CF689A-CEBB-6E95-57A8-CE038CCCB412}"/>
          </ac:picMkLst>
        </pc:picChg>
      </pc:sldChg>
      <pc:sldChg chg="modNotesTx">
        <pc:chgData name="Rod Olete" userId="1865437cc32f8598" providerId="LiveId" clId="{2F63D749-1AA6-5088-A6D3-73AB83EFA838}" dt="2026-07-21T13:23:59.085" v="12048" actId="20577"/>
        <pc:sldMkLst>
          <pc:docMk/>
          <pc:sldMk cId="3098108008" sldId="280"/>
        </pc:sldMkLst>
      </pc:sldChg>
      <pc:sldChg chg="modNotesTx">
        <pc:chgData name="Rod Olete" userId="1865437cc32f8598" providerId="LiveId" clId="{2F63D749-1AA6-5088-A6D3-73AB83EFA838}" dt="2026-07-21T13:24:14.553" v="12094" actId="20577"/>
        <pc:sldMkLst>
          <pc:docMk/>
          <pc:sldMk cId="2334650711" sldId="281"/>
        </pc:sldMkLst>
      </pc:sldChg>
      <pc:sldChg chg="addSp delSp modSp mod modAnim modNotesTx">
        <pc:chgData name="Rod Olete" userId="1865437cc32f8598" providerId="LiveId" clId="{2F63D749-1AA6-5088-A6D3-73AB83EFA838}" dt="2026-07-23T02:10:05.437" v="16848" actId="20577"/>
        <pc:sldMkLst>
          <pc:docMk/>
          <pc:sldMk cId="184464475" sldId="282"/>
        </pc:sldMkLst>
        <pc:spChg chg="mod">
          <ac:chgData name="Rod Olete" userId="1865437cc32f8598" providerId="LiveId" clId="{2F63D749-1AA6-5088-A6D3-73AB83EFA838}" dt="2026-07-21T09:18:43.074" v="1792"/>
          <ac:spMkLst>
            <pc:docMk/>
            <pc:sldMk cId="184464475" sldId="282"/>
            <ac:spMk id="6" creationId="{A7BBD7D2-2A8B-A10A-DE1F-A88FF5FA6164}"/>
          </ac:spMkLst>
        </pc:spChg>
        <pc:grpChg chg="add mod">
          <ac:chgData name="Rod Olete" userId="1865437cc32f8598" providerId="LiveId" clId="{2F63D749-1AA6-5088-A6D3-73AB83EFA838}" dt="2026-07-21T09:18:50.405" v="1863" actId="1037"/>
          <ac:grpSpMkLst>
            <pc:docMk/>
            <pc:sldMk cId="184464475" sldId="282"/>
            <ac:grpSpMk id="3" creationId="{2A0836D8-3E09-80EF-489F-4528BC8A29C3}"/>
          </ac:grpSpMkLst>
        </pc:grpChg>
        <pc:picChg chg="mod">
          <ac:chgData name="Rod Olete" userId="1865437cc32f8598" providerId="LiveId" clId="{2F63D749-1AA6-5088-A6D3-73AB83EFA838}" dt="2026-07-21T09:18:43.074" v="1792"/>
          <ac:picMkLst>
            <pc:docMk/>
            <pc:sldMk cId="184464475" sldId="282"/>
            <ac:picMk id="4" creationId="{A5C19F01-BDDF-5EFD-9164-064DE6338496}"/>
          </ac:picMkLst>
        </pc:picChg>
        <pc:picChg chg="mod">
          <ac:chgData name="Rod Olete" userId="1865437cc32f8598" providerId="LiveId" clId="{2F63D749-1AA6-5088-A6D3-73AB83EFA838}" dt="2026-07-21T09:18:43.074" v="1792"/>
          <ac:picMkLst>
            <pc:docMk/>
            <pc:sldMk cId="184464475" sldId="282"/>
            <ac:picMk id="5" creationId="{83723D9C-2147-DDBC-18C6-2AC3D7674112}"/>
          </ac:picMkLst>
        </pc:picChg>
        <pc:picChg chg="add mod modCrop">
          <ac:chgData name="Rod Olete" userId="1865437cc32f8598" providerId="LiveId" clId="{2F63D749-1AA6-5088-A6D3-73AB83EFA838}" dt="2026-07-21T13:34:35.330" v="12290" actId="1076"/>
          <ac:picMkLst>
            <pc:docMk/>
            <pc:sldMk cId="184464475" sldId="282"/>
            <ac:picMk id="9" creationId="{62193813-B5DA-7CDF-7801-35F7192D00D6}"/>
          </ac:picMkLst>
        </pc:picChg>
      </pc:sldChg>
      <pc:sldChg chg="addSp modSp mod modNotesTx">
        <pc:chgData name="Rod Olete" userId="1865437cc32f8598" providerId="LiveId" clId="{2F63D749-1AA6-5088-A6D3-73AB83EFA838}" dt="2026-07-23T02:14:30.833" v="17227" actId="20577"/>
        <pc:sldMkLst>
          <pc:docMk/>
          <pc:sldMk cId="1421593257" sldId="283"/>
        </pc:sldMkLst>
        <pc:spChg chg="add mod">
          <ac:chgData name="Rod Olete" userId="1865437cc32f8598" providerId="LiveId" clId="{2F63D749-1AA6-5088-A6D3-73AB83EFA838}" dt="2026-07-21T09:18:29.838" v="1790" actId="164"/>
          <ac:spMkLst>
            <pc:docMk/>
            <pc:sldMk cId="1421593257" sldId="283"/>
            <ac:spMk id="4" creationId="{3CCF9FE3-CB6E-2D57-CB28-791C94336EED}"/>
          </ac:spMkLst>
        </pc:spChg>
        <pc:spChg chg="mod">
          <ac:chgData name="Rod Olete" userId="1865437cc32f8598" providerId="LiveId" clId="{2F63D749-1AA6-5088-A6D3-73AB83EFA838}" dt="2026-07-21T09:15:34.117" v="1531" actId="14100"/>
          <ac:spMkLst>
            <pc:docMk/>
            <pc:sldMk cId="1421593257" sldId="283"/>
            <ac:spMk id="24" creationId="{457FB9CB-99F4-AC1F-0825-F97A43E5E8B8}"/>
          </ac:spMkLst>
        </pc:spChg>
        <pc:grpChg chg="add mod">
          <ac:chgData name="Rod Olete" userId="1865437cc32f8598" providerId="LiveId" clId="{2F63D749-1AA6-5088-A6D3-73AB83EFA838}" dt="2026-07-21T09:18:29.838" v="1790" actId="164"/>
          <ac:grpSpMkLst>
            <pc:docMk/>
            <pc:sldMk cId="1421593257" sldId="283"/>
            <ac:grpSpMk id="6" creationId="{2D7EC659-96CC-A3E4-9F1A-337AAF208509}"/>
          </ac:grpSpMkLst>
        </pc:grpChg>
        <pc:picChg chg="add mod modCrop">
          <ac:chgData name="Rod Olete" userId="1865437cc32f8598" providerId="LiveId" clId="{2F63D749-1AA6-5088-A6D3-73AB83EFA838}" dt="2026-07-21T09:18:29.838" v="1790" actId="164"/>
          <ac:picMkLst>
            <pc:docMk/>
            <pc:sldMk cId="1421593257" sldId="283"/>
            <ac:picMk id="3" creationId="{C67488C3-8DFD-DA24-CB88-60FC96105645}"/>
          </ac:picMkLst>
        </pc:picChg>
        <pc:picChg chg="mod">
          <ac:chgData name="Rod Olete" userId="1865437cc32f8598" providerId="LiveId" clId="{2F63D749-1AA6-5088-A6D3-73AB83EFA838}" dt="2026-07-21T09:18:29.838" v="1790" actId="164"/>
          <ac:picMkLst>
            <pc:docMk/>
            <pc:sldMk cId="1421593257" sldId="283"/>
            <ac:picMk id="7" creationId="{88F04CD8-A12F-8677-FAD0-2A020F447A13}"/>
          </ac:picMkLst>
        </pc:picChg>
      </pc:sldChg>
      <pc:sldChg chg="addSp delSp modSp add del mod modAnim modNotesTx">
        <pc:chgData name="Rod Olete" userId="1865437cc32f8598" providerId="LiveId" clId="{2F63D749-1AA6-5088-A6D3-73AB83EFA838}" dt="2026-07-22T08:03:05.768" v="16634" actId="2696"/>
        <pc:sldMkLst>
          <pc:docMk/>
          <pc:sldMk cId="2515080024" sldId="287"/>
        </pc:sldMkLst>
        <pc:picChg chg="add mod">
          <ac:chgData name="Rod Olete" userId="1865437cc32f8598" providerId="LiveId" clId="{2F63D749-1AA6-5088-A6D3-73AB83EFA838}" dt="2026-07-22T06:59:54.488" v="16074" actId="1076"/>
          <ac:picMkLst>
            <pc:docMk/>
            <pc:sldMk cId="2515080024" sldId="287"/>
            <ac:picMk id="10" creationId="{0AAC6389-8B96-1B20-79F1-9F649E9458A5}"/>
          </ac:picMkLst>
        </pc:picChg>
      </pc:sldChg>
      <pc:sldChg chg="addSp delSp modSp del mod modNotesTx">
        <pc:chgData name="Rod Olete" userId="1865437cc32f8598" providerId="LiveId" clId="{2F63D749-1AA6-5088-A6D3-73AB83EFA838}" dt="2026-07-22T08:05:04.449" v="16718" actId="2696"/>
        <pc:sldMkLst>
          <pc:docMk/>
          <pc:sldMk cId="463130656" sldId="288"/>
        </pc:sldMkLst>
        <pc:spChg chg="add del mod">
          <ac:chgData name="Rod Olete" userId="1865437cc32f8598" providerId="LiveId" clId="{2F63D749-1AA6-5088-A6D3-73AB83EFA838}" dt="2026-07-22T08:03:17.619" v="16635" actId="21"/>
          <ac:spMkLst>
            <pc:docMk/>
            <pc:sldMk cId="463130656" sldId="288"/>
            <ac:spMk id="2" creationId="{41DC2B41-2CB3-63FB-1D5B-FE3924BC02CB}"/>
          </ac:spMkLst>
        </pc:spChg>
        <pc:spChg chg="add mod">
          <ac:chgData name="Rod Olete" userId="1865437cc32f8598" providerId="LiveId" clId="{2F63D749-1AA6-5088-A6D3-73AB83EFA838}" dt="2026-07-22T08:03:17.619" v="16635" actId="21"/>
          <ac:spMkLst>
            <pc:docMk/>
            <pc:sldMk cId="463130656" sldId="288"/>
            <ac:spMk id="7" creationId="{E1C9D9BC-89F3-95B7-B373-0D8A15039D95}"/>
          </ac:spMkLst>
        </pc:spChg>
        <pc:grpChg chg="add del mod">
          <ac:chgData name="Rod Olete" userId="1865437cc32f8598" providerId="LiveId" clId="{2F63D749-1AA6-5088-A6D3-73AB83EFA838}" dt="2026-07-22T08:03:17.619" v="16635" actId="21"/>
          <ac:grpSpMkLst>
            <pc:docMk/>
            <pc:sldMk cId="463130656" sldId="288"/>
            <ac:grpSpMk id="5" creationId="{3455C53B-359E-8E91-91FB-EFF858AD7767}"/>
          </ac:grpSpMkLst>
        </pc:grpChg>
        <pc:picChg chg="add mod">
          <ac:chgData name="Rod Olete" userId="1865437cc32f8598" providerId="LiveId" clId="{2F63D749-1AA6-5088-A6D3-73AB83EFA838}" dt="2026-07-22T07:05:10.392" v="16107" actId="34135"/>
          <ac:picMkLst>
            <pc:docMk/>
            <pc:sldMk cId="463130656" sldId="288"/>
            <ac:picMk id="3" creationId="{CC83F186-F597-9768-FAE4-B6EC4937822A}"/>
          </ac:picMkLst>
        </pc:picChg>
        <pc:picChg chg="add mod modCrop">
          <ac:chgData name="Rod Olete" userId="1865437cc32f8598" providerId="LiveId" clId="{2F63D749-1AA6-5088-A6D3-73AB83EFA838}" dt="2026-07-22T07:05:10.392" v="16107" actId="34135"/>
          <ac:picMkLst>
            <pc:docMk/>
            <pc:sldMk cId="463130656" sldId="288"/>
            <ac:picMk id="4" creationId="{41DF3F25-5305-92A1-6533-638498D20EAF}"/>
          </ac:picMkLst>
        </pc:picChg>
      </pc:sldChg>
      <pc:sldChg chg="delSp modSp add mod ord modTransition modNotesTx">
        <pc:chgData name="Rod Olete" userId="1865437cc32f8598" providerId="LiveId" clId="{2F63D749-1AA6-5088-A6D3-73AB83EFA838}" dt="2026-07-23T02:15:08.359" v="17228" actId="20577"/>
        <pc:sldMkLst>
          <pc:docMk/>
          <pc:sldMk cId="3665002952" sldId="290"/>
        </pc:sldMkLst>
        <pc:spChg chg="mod">
          <ac:chgData name="Rod Olete" userId="1865437cc32f8598" providerId="LiveId" clId="{2F63D749-1AA6-5088-A6D3-73AB83EFA838}" dt="2026-07-21T14:28:20.644" v="16027" actId="20577"/>
          <ac:spMkLst>
            <pc:docMk/>
            <pc:sldMk cId="3665002952" sldId="290"/>
            <ac:spMk id="3" creationId="{BE841361-35A7-3558-FFB3-CE7E28CABF39}"/>
          </ac:spMkLst>
        </pc:spChg>
        <pc:graphicFrameChg chg="del">
          <ac:chgData name="Rod Olete" userId="1865437cc32f8598" providerId="LiveId" clId="{2F63D749-1AA6-5088-A6D3-73AB83EFA838}" dt="2026-07-22T08:02:04.731" v="16610" actId="478"/>
          <ac:graphicFrameMkLst>
            <pc:docMk/>
            <pc:sldMk cId="3665002952" sldId="290"/>
            <ac:graphicFrameMk id="4" creationId="{C53CA44B-6341-4574-DBB2-CBE2CAF70C12}"/>
          </ac:graphicFrameMkLst>
        </pc:graphicFrameChg>
        <pc:graphicFrameChg chg="modGraphic">
          <ac:chgData name="Rod Olete" userId="1865437cc32f8598" providerId="LiveId" clId="{2F63D749-1AA6-5088-A6D3-73AB83EFA838}" dt="2026-07-21T14:24:10.959" v="15602" actId="20577"/>
          <ac:graphicFrameMkLst>
            <pc:docMk/>
            <pc:sldMk cId="3665002952" sldId="290"/>
            <ac:graphicFrameMk id="7" creationId="{564DF4FA-1C5A-F8D4-F7D5-1B25F6A88D54}"/>
          </ac:graphicFrameMkLst>
        </pc:graphicFrameChg>
      </pc:sldChg>
      <pc:sldChg chg="addSp delSp modSp add mod modNotesTx">
        <pc:chgData name="Rod Olete" userId="1865437cc32f8598" providerId="LiveId" clId="{2F63D749-1AA6-5088-A6D3-73AB83EFA838}" dt="2026-07-23T01:07:24.917" v="16838" actId="14100"/>
        <pc:sldMkLst>
          <pc:docMk/>
          <pc:sldMk cId="822097528" sldId="291"/>
        </pc:sldMkLst>
        <pc:grpChg chg="add mod">
          <ac:chgData name="Rod Olete" userId="1865437cc32f8598" providerId="LiveId" clId="{2F63D749-1AA6-5088-A6D3-73AB83EFA838}" dt="2026-07-23T01:07:17.076" v="16837" actId="164"/>
          <ac:grpSpMkLst>
            <pc:docMk/>
            <pc:sldMk cId="822097528" sldId="291"/>
            <ac:grpSpMk id="5" creationId="{5678062C-350D-1C1F-45DD-0ECEC6CB3D77}"/>
          </ac:grpSpMkLst>
        </pc:grpChg>
        <pc:grpChg chg="add mod">
          <ac:chgData name="Rod Olete" userId="1865437cc32f8598" providerId="LiveId" clId="{2F63D749-1AA6-5088-A6D3-73AB83EFA838}" dt="2026-07-23T01:07:17.076" v="16837" actId="164"/>
          <ac:grpSpMkLst>
            <pc:docMk/>
            <pc:sldMk cId="822097528" sldId="291"/>
            <ac:grpSpMk id="12" creationId="{A27DC29F-87D9-0278-8D46-0E717AECDBE4}"/>
          </ac:grpSpMkLst>
        </pc:grpChg>
        <pc:picChg chg="mod">
          <ac:chgData name="Rod Olete" userId="1865437cc32f8598" providerId="LiveId" clId="{2F63D749-1AA6-5088-A6D3-73AB83EFA838}" dt="2026-07-21T12:23:02.765" v="4918"/>
          <ac:picMkLst>
            <pc:docMk/>
            <pc:sldMk cId="822097528" sldId="291"/>
            <ac:picMk id="6" creationId="{0A1AEF0B-2161-F2B4-E73C-967DC0490C14}"/>
          </ac:picMkLst>
        </pc:picChg>
        <pc:picChg chg="mod">
          <ac:chgData name="Rod Olete" userId="1865437cc32f8598" providerId="LiveId" clId="{2F63D749-1AA6-5088-A6D3-73AB83EFA838}" dt="2026-07-23T01:06:46.091" v="16832" actId="1076"/>
          <ac:picMkLst>
            <pc:docMk/>
            <pc:sldMk cId="822097528" sldId="291"/>
            <ac:picMk id="7" creationId="{88927C46-7C03-F934-EEF8-116384D4C6CB}"/>
          </ac:picMkLst>
        </pc:picChg>
        <pc:picChg chg="del mod">
          <ac:chgData name="Rod Olete" userId="1865437cc32f8598" providerId="LiveId" clId="{2F63D749-1AA6-5088-A6D3-73AB83EFA838}" dt="2026-07-23T01:06:25.472" v="16828" actId="478"/>
          <ac:picMkLst>
            <pc:docMk/>
            <pc:sldMk cId="822097528" sldId="291"/>
            <ac:picMk id="8" creationId="{E9B0DCEE-E76E-E3AA-4207-184004E738CB}"/>
          </ac:picMkLst>
        </pc:picChg>
        <pc:picChg chg="mod">
          <ac:chgData name="Rod Olete" userId="1865437cc32f8598" providerId="LiveId" clId="{2F63D749-1AA6-5088-A6D3-73AB83EFA838}" dt="2026-07-21T12:23:02.765" v="4918"/>
          <ac:picMkLst>
            <pc:docMk/>
            <pc:sldMk cId="822097528" sldId="291"/>
            <ac:picMk id="9" creationId="{CA3E14FA-7105-76BB-4FF3-306E6089F325}"/>
          </ac:picMkLst>
        </pc:picChg>
        <pc:picChg chg="add mod">
          <ac:chgData name="Rod Olete" userId="1865437cc32f8598" providerId="LiveId" clId="{2F63D749-1AA6-5088-A6D3-73AB83EFA838}" dt="2026-07-23T01:07:24.917" v="16838" actId="14100"/>
          <ac:picMkLst>
            <pc:docMk/>
            <pc:sldMk cId="822097528" sldId="291"/>
            <ac:picMk id="11" creationId="{58C89ABB-CBEA-657E-A1A1-5A81DE93318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Good afternoon. I'm Rod Olete, from Sustained Health Initiatives of the Philippines, or SHIP.</a:t>
            </a:r>
          </a:p>
          <a:p>
            <a:endParaRPr lang="en-PH" dirty="0"/>
          </a:p>
          <a:p>
            <a:r>
              <a:rPr lang="en-PH" dirty="0"/>
              <a:t>The global consensus on person-</a:t>
            </a:r>
            <a:r>
              <a:rPr lang="en-PH" dirty="0" err="1"/>
              <a:t>centred</a:t>
            </a:r>
            <a:r>
              <a:rPr lang="en-PH" dirty="0"/>
              <a:t> care gave us a roadmap for the HIV response. My question today is simple: can a community-based organization actually operationalize it? And what happens when the roadmap meets reality?</a:t>
            </a:r>
          </a:p>
        </p:txBody>
      </p:sp>
      <p:sp>
        <p:nvSpPr>
          <p:cNvPr id="4" name="Slide Number Placeholder 3"/>
          <p:cNvSpPr>
            <a:spLocks noGrp="1"/>
          </p:cNvSpPr>
          <p:nvPr>
            <p:ph type="sldNum" sz="quarter" idx="5"/>
          </p:nvPr>
        </p:nvSpPr>
        <p:spPr/>
        <p:txBody>
          <a:bodyPr/>
          <a:lstStyle/>
          <a:p>
            <a:fld id="{1BE8DCDC-D13C-2549-BE6A-717E9EED41AD}" type="slidenum">
              <a:rPr lang="en-GB" smtClean="0"/>
              <a:t>1</a:t>
            </a:fld>
            <a:endParaRPr lang="en-GB"/>
          </a:p>
        </p:txBody>
      </p:sp>
    </p:spTree>
    <p:extLst>
      <p:ext uri="{BB962C8B-B14F-4D97-AF65-F5344CB8AC3E}">
        <p14:creationId xmlns:p14="http://schemas.microsoft.com/office/powerpoint/2010/main" val="3140284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A7309-16E0-9683-B9CA-5EC5739A38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F8786-966C-B4AB-07F0-4477B82EE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6804CD-007F-8618-B58F-FA3AE5809ECD}"/>
              </a:ext>
            </a:extLst>
          </p:cNvPr>
          <p:cNvSpPr>
            <a:spLocks noGrp="1"/>
          </p:cNvSpPr>
          <p:nvPr>
            <p:ph type="body" idx="1"/>
          </p:nvPr>
        </p:nvSpPr>
        <p:spPr/>
        <p:txBody>
          <a:bodyPr/>
          <a:lstStyle/>
          <a:p>
            <a:r>
              <a:rPr lang="en-PH" dirty="0"/>
              <a:t>This is </a:t>
            </a:r>
            <a:r>
              <a:rPr lang="en-PH" b="1" dirty="0"/>
              <a:t>SAIL</a:t>
            </a:r>
            <a:r>
              <a:rPr lang="en-PH" dirty="0"/>
              <a:t>—SHIP's network of community-led, DOH-certified HIV clinics providing one-stop services from prevention to long-term care.</a:t>
            </a:r>
          </a:p>
          <a:p>
            <a:endParaRPr lang="en-PH" dirty="0"/>
          </a:p>
          <a:p>
            <a:r>
              <a:rPr lang="en-PH" dirty="0"/>
              <a:t>The client sits at the center of six integrated services: HIV testing, prevention, treatment, STI care, gender-affirming care, and navigation for hepatitis, TB, non-communicable diseases, and PhilHealth.</a:t>
            </a:r>
          </a:p>
          <a:p>
            <a:endParaRPr lang="en-PH" dirty="0"/>
          </a:p>
          <a:p>
            <a:r>
              <a:rPr lang="en-PH" dirty="0"/>
              <a:t>Throughout the continuum, we apply person-</a:t>
            </a:r>
            <a:r>
              <a:rPr lang="en-PH" dirty="0" err="1"/>
              <a:t>centred</a:t>
            </a:r>
            <a:r>
              <a:rPr lang="en-PH" dirty="0"/>
              <a:t>, differentiated care through clinic visits, telehealth, community outreach, HIV self-testing, multi-month dispensing, and medication delivery—making care more accessible, flexible, and responsive to clients' needs.</a:t>
            </a:r>
          </a:p>
          <a:p>
            <a:endParaRPr lang="en-PH" dirty="0"/>
          </a:p>
        </p:txBody>
      </p:sp>
      <p:sp>
        <p:nvSpPr>
          <p:cNvPr id="4" name="Slide Number Placeholder 3">
            <a:extLst>
              <a:ext uri="{FF2B5EF4-FFF2-40B4-BE49-F238E27FC236}">
                <a16:creationId xmlns:a16="http://schemas.microsoft.com/office/drawing/2014/main" id="{DADDFEB3-9E4B-3971-93D9-F08499976E27}"/>
              </a:ext>
            </a:extLst>
          </p:cNvPr>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2455684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We wanted to know whether person-</a:t>
            </a:r>
            <a:r>
              <a:rPr lang="en-PH" dirty="0" err="1"/>
              <a:t>centred</a:t>
            </a:r>
            <a:r>
              <a:rPr lang="en-PH" dirty="0"/>
              <a:t> and differentiated care improve client outcomes—not just how they're implemented. That became the focus of my PhD dissertation.</a:t>
            </a:r>
          </a:p>
          <a:p>
            <a:endParaRPr lang="en-PH" dirty="0"/>
          </a:p>
          <a:p>
            <a:r>
              <a:rPr lang="en-PH" dirty="0"/>
              <a:t>We analyzed four SAIL clinics across the Greater Manila Area, each serving a different context. </a:t>
            </a:r>
            <a:r>
              <a:rPr lang="en-PH" b="1" dirty="0"/>
              <a:t>Caloocan</a:t>
            </a:r>
            <a:r>
              <a:rPr lang="en-PH" dirty="0"/>
              <a:t> serves many peri-urban and rural clients who travel long distances. </a:t>
            </a:r>
            <a:r>
              <a:rPr lang="en-PH" b="1" dirty="0"/>
              <a:t>Makati</a:t>
            </a:r>
            <a:r>
              <a:rPr lang="en-PH" dirty="0"/>
              <a:t>, our busiest clinic, serves a highly mobile urban population that requires fast, flexible care. </a:t>
            </a:r>
            <a:r>
              <a:rPr lang="en-PH" b="1" dirty="0"/>
              <a:t>Cavite</a:t>
            </a:r>
            <a:r>
              <a:rPr lang="en-PH" dirty="0"/>
              <a:t> and </a:t>
            </a:r>
            <a:r>
              <a:rPr lang="en-PH" b="1" dirty="0"/>
              <a:t>Laguna</a:t>
            </a:r>
            <a:r>
              <a:rPr lang="en-PH" dirty="0"/>
              <a:t> serve rapidly urbanizing peri-urban communities with different healthcare access and service demands.</a:t>
            </a:r>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3633713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We adopted a status-neutral approach because HIV care is often split into separate prevention and treatment systems, even though people's journeys are not.</a:t>
            </a:r>
          </a:p>
          <a:p>
            <a:endParaRPr lang="en-PH" dirty="0"/>
          </a:p>
          <a:p>
            <a:r>
              <a:rPr lang="en-PH" dirty="0"/>
              <a:t>Instead, we built a single continuum with </a:t>
            </a:r>
            <a:r>
              <a:rPr lang="en-PH" b="1" dirty="0"/>
              <a:t>HIV testing as the entry point</a:t>
            </a:r>
            <a:r>
              <a:rPr lang="en-PH" dirty="0"/>
              <a:t>. Every client receives the same person-</a:t>
            </a:r>
            <a:r>
              <a:rPr lang="en-PH" dirty="0" err="1"/>
              <a:t>centred</a:t>
            </a:r>
            <a:r>
              <a:rPr lang="en-PH" dirty="0"/>
              <a:t>, differentiated care; only the next service changes—prevention or treatment.</a:t>
            </a:r>
          </a:p>
          <a:p>
            <a:endParaRPr lang="en-PH" dirty="0"/>
          </a:p>
          <a:p>
            <a:r>
              <a:rPr lang="en-PH" dirty="0"/>
              <a:t>The findings I'll present come from both ends of that continuum.</a:t>
            </a: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4102892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PrEP uptake remains a challenge in the Philippines. Not everyone has the convenience of routinely visiting a clinic to get PrEP, and not all clinics have the capacity to serve every client at once. This gap is what led to the pilot of SAIL-</a:t>
            </a:r>
            <a:r>
              <a:rPr lang="en-PH" dirty="0" err="1"/>
              <a:t>telePrEP</a:t>
            </a:r>
            <a:r>
              <a:rPr lang="en-PH" dirty="0"/>
              <a:t> [CLICK].</a:t>
            </a:r>
          </a:p>
          <a:p>
            <a:endParaRPr lang="en-PH" dirty="0"/>
          </a:p>
          <a:p>
            <a:r>
              <a:rPr lang="en-PH" dirty="0"/>
              <a:t>SAIL-</a:t>
            </a:r>
            <a:r>
              <a:rPr lang="en-PH" dirty="0" err="1"/>
              <a:t>telePrEP</a:t>
            </a:r>
            <a:r>
              <a:rPr lang="en-PH" dirty="0"/>
              <a:t> was developed initially to decongest the high client volume at SAIL Makati. But we started to wonder if it could also help close the PrEP uptake gap nationally [CLICK]. Looking at December 2022 surveillance data, we found that clients in the central and southern provinces remained at 5% or lower in PrEP access. So [CLICK-CLICK], what if we started sending PrEP through courier instead?</a:t>
            </a:r>
          </a:p>
          <a:p>
            <a:endParaRPr lang="en-PH" dirty="0"/>
          </a:p>
          <a:p>
            <a:r>
              <a:rPr lang="en-PH" dirty="0"/>
              <a:t>Over that one year of evaluation [CLICK], we found that only about 8% of our clinic clients had ever accessed teleprep, and that the clients who did were more likely to be 24 years old or older [CLICK], men who have sex with men, sex workers, or living outside the four SAIL clinics. This told us </a:t>
            </a:r>
            <a:r>
              <a:rPr lang="en-PH" dirty="0" err="1"/>
              <a:t>telePrEP</a:t>
            </a:r>
            <a:r>
              <a:rPr lang="en-PH" dirty="0"/>
              <a:t> has real potential to reach the underserved.</a:t>
            </a:r>
          </a:p>
          <a:p>
            <a:endParaRPr lang="en-PH" dirty="0"/>
          </a:p>
          <a:p>
            <a:r>
              <a:rPr lang="en-PH" dirty="0"/>
              <a:t>But in this same one-year pilot, we still weren't reaching people who use or inject drugs. So I paused and asked myself: are we really not reaching them, or is this underreported because of the country's punitive drug laws?</a:t>
            </a:r>
          </a:p>
          <a:p>
            <a:endParaRPr lang="en-PH" dirty="0"/>
          </a:p>
          <a:p>
            <a:r>
              <a:rPr lang="en-PH" dirty="0"/>
              <a:t>Another key finding: a very high proportion of </a:t>
            </a:r>
            <a:r>
              <a:rPr lang="en-PH" dirty="0" err="1"/>
              <a:t>telePrEP</a:t>
            </a:r>
            <a:r>
              <a:rPr lang="en-PH" dirty="0"/>
              <a:t> clients persisted on PrEP through the end of the observation period, and no HIV acquisitions were recorded among that group.</a:t>
            </a:r>
          </a:p>
        </p:txBody>
      </p:sp>
      <p:sp>
        <p:nvSpPr>
          <p:cNvPr id="4" name="Slide Number Placeholder 3"/>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1605973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Jumping to how far SAIL teleprep has expanded. Looking at the heatmap [CLICK], we have been expanding our reach to many provinces all over the country. Because Elton John AIDS Foundation believed in our teleprep model, we have opened one more teleprep headquarters in Cebu to cater to our PrEP clients from the central and southern provinces in the Philippines. [CLICK] This led to the 435% increase in our clients accessing HIV self-testing, PrEP initiation, and refill. We are also grateful to government health agency in Cebu for collaborating with us.</a:t>
            </a:r>
          </a:p>
        </p:txBody>
      </p:sp>
      <p:sp>
        <p:nvSpPr>
          <p:cNvPr id="4" name="Slide Number Placeholder 3"/>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3185048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a:t>Sustainability was the goal from the start. The evidence from our pilot got us a seat at the table with the Department of Health, and we pushed for telehealth-based PrEP delivery to be recognized as a valid DSD model in the newest guidelines.</a:t>
            </a:r>
          </a:p>
          <a:p>
            <a:endParaRPr lang="en-PH" dirty="0"/>
          </a:p>
          <a:p>
            <a:r>
              <a:rPr lang="en-PH" dirty="0"/>
              <a:t>That recognition came through: Administrative Order 2026-0005 now includes telehealth-based PrEP delivery [CLICK]. But recognition alone isn't enough. We still have to prepare for the day development partners exit, and make sure domestic funding covers PrEP delivery when they do.</a:t>
            </a: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2502434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moving to the other side of the continuum:</a:t>
            </a:r>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358743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FF56B-B7C2-DDD7-94CD-1E6E1CDDB3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3F391-0FB2-7D38-B05A-55E6872A53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6176F7-4C0C-9CAC-54D9-00213AA79671}"/>
              </a:ext>
            </a:extLst>
          </p:cNvPr>
          <p:cNvSpPr>
            <a:spLocks noGrp="1"/>
          </p:cNvSpPr>
          <p:nvPr>
            <p:ph type="body" idx="1"/>
          </p:nvPr>
        </p:nvSpPr>
        <p:spPr/>
        <p:txBody>
          <a:bodyPr/>
          <a:lstStyle/>
          <a:p>
            <a:r>
              <a:rPr lang="en-US" dirty="0"/>
              <a:t>SHIP also upholds the importance of same-day and rapid ART initiation. [CLICK] This is why we have our START Program, or Same-day and Timely ART Rapid Treatment ensuring that clients are linked to care within 7 days from their HIV diagnosis. We also evaluated how our SAIL clinics implemented this. [CLICK] Our four-year data from 2021 to 2025 showed that we have had about 3500 clients in our care with a median of 2.1 years of follow-up. It was a great achievement, in my humble analysis, to have majority of our clients who immediately started ART. And similar to available literature, clients who had advanced HIV disease (AHD) were more likely to delay their ART because our clinics had to manage their opportunistic infections.</a:t>
            </a:r>
          </a:p>
        </p:txBody>
      </p:sp>
      <p:sp>
        <p:nvSpPr>
          <p:cNvPr id="4" name="Slide Number Placeholder 3">
            <a:extLst>
              <a:ext uri="{FF2B5EF4-FFF2-40B4-BE49-F238E27FC236}">
                <a16:creationId xmlns:a16="http://schemas.microsoft.com/office/drawing/2014/main" id="{202FDD7A-A97B-85A6-CD25-8F16A341DEA0}"/>
              </a:ext>
            </a:extLst>
          </p:cNvPr>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1687128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BF81D-AC6F-B00F-3CFE-EC23ABD05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D2CA8-2A38-F2FB-9AF7-CDF7092D6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7E625B-3C64-F3FB-2DEB-2E622F7401D7}"/>
              </a:ext>
            </a:extLst>
          </p:cNvPr>
          <p:cNvSpPr>
            <a:spLocks noGrp="1"/>
          </p:cNvSpPr>
          <p:nvPr>
            <p:ph type="body" idx="1"/>
          </p:nvPr>
        </p:nvSpPr>
        <p:spPr/>
        <p:txBody>
          <a:bodyPr/>
          <a:lstStyle/>
          <a:p>
            <a:r>
              <a:rPr lang="en-PH" dirty="0"/>
              <a:t>Our analysis also showed that delayed ART initiation was more common among transgender and gender-diverse clients, those living outside Metro Manila, individuals with lower educational attainment, and those who were unemployed.</a:t>
            </a:r>
          </a:p>
          <a:p>
            <a:endParaRPr lang="en-PH" dirty="0"/>
          </a:p>
          <a:p>
            <a:r>
              <a:rPr lang="en-PH" dirty="0"/>
              <a:t>Through interviews with our clinic staff, we learned that some clients with AHD could not even afford transportation to the emergency room. In several cases, staff personally paid for their transport so they could receive urgent care. These experiences led SHIP to establish the </a:t>
            </a:r>
            <a:r>
              <a:rPr lang="en-PH" b="1" dirty="0"/>
              <a:t>Care Funds</a:t>
            </a:r>
            <a:r>
              <a:rPr lang="en-PH" dirty="0"/>
              <a:t>, a program that provides financial assistance to clients facing critical barriers to care.</a:t>
            </a:r>
          </a:p>
          <a:p>
            <a:endParaRPr lang="en-PH" dirty="0"/>
          </a:p>
          <a:p>
            <a:r>
              <a:rPr lang="en-PH" dirty="0"/>
              <a:t>One of our most important findings, shown on the right, is that HIV care engagement is </a:t>
            </a:r>
            <a:r>
              <a:rPr lang="en-PH" b="1" dirty="0"/>
              <a:t>not linear—it is cyclical</a:t>
            </a:r>
            <a:r>
              <a:rPr lang="en-PH" dirty="0"/>
              <a:t>. Rather than being permanently lost to care, many clients who disengage eventually return. By around 36 months, re-engagement becomes the dominant pattern, with most disengaged clients finding their way back into care.</a:t>
            </a:r>
          </a:p>
          <a:p>
            <a:endParaRPr lang="en-PH" dirty="0"/>
          </a:p>
          <a:p>
            <a:r>
              <a:rPr lang="en-PH" dirty="0"/>
              <a:t>This reveals a critical opportunity: the </a:t>
            </a:r>
            <a:r>
              <a:rPr lang="en-PH" b="1" dirty="0"/>
              <a:t>29- to 90-day period after a missed visit</a:t>
            </a:r>
            <a:r>
              <a:rPr lang="en-PH" dirty="0"/>
              <a:t> is a key window for proactive outreach before disengagement becomes prolonged. The implication is clear. Instead of designing HIV services around perfect retention, we should expect interruptions, actively facilitate re-engagement, and meet people where they are in their care journey. That is exactly the model implemented across the SAIL community-led clinics.</a:t>
            </a:r>
          </a:p>
          <a:p>
            <a:endParaRPr lang="en-PH" dirty="0"/>
          </a:p>
          <a:p>
            <a:r>
              <a:rPr lang="en-PH" dirty="0"/>
              <a:t>But how can we do that when our national insurance reimbursement is stretched out to cover socioeconomic support and our clinic capacity handles 30 to 50 clients per day? My point is, the existing insurance package is not enough so we have to rely on development partners to augment this challenge. </a:t>
            </a:r>
          </a:p>
          <a:p>
            <a:endParaRPr lang="en-US" dirty="0"/>
          </a:p>
        </p:txBody>
      </p:sp>
      <p:sp>
        <p:nvSpPr>
          <p:cNvPr id="4" name="Slide Number Placeholder 3">
            <a:extLst>
              <a:ext uri="{FF2B5EF4-FFF2-40B4-BE49-F238E27FC236}">
                <a16:creationId xmlns:a16="http://schemas.microsoft.com/office/drawing/2014/main" id="{31D03525-8832-CF88-3846-E188D9E40FDE}"/>
              </a:ext>
            </a:extLst>
          </p:cNvPr>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985136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C482D-D534-692C-8BBB-8D6172A31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13FF41-A758-B7E6-42F5-AEA61019F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A8C44-1CAB-1974-4B5D-82728898C2AD}"/>
              </a:ext>
            </a:extLst>
          </p:cNvPr>
          <p:cNvSpPr>
            <a:spLocks noGrp="1"/>
          </p:cNvSpPr>
          <p:nvPr>
            <p:ph type="body" idx="1"/>
          </p:nvPr>
        </p:nvSpPr>
        <p:spPr/>
        <p:txBody>
          <a:bodyPr/>
          <a:lstStyle/>
          <a:p>
            <a:r>
              <a:rPr lang="en-PH" dirty="0"/>
              <a:t>Now going back to the main question. Is it doable to operationalize the PCC roadmap that Clarice presented earlier? Allow me to highlight the four actors that the roadmap included:</a:t>
            </a:r>
          </a:p>
          <a:p>
            <a:br>
              <a:rPr lang="en-PH" dirty="0"/>
            </a:br>
            <a:r>
              <a:rPr lang="en-PH" dirty="0"/>
              <a:t>Based on the what we have leaned from our PrEP and Treatment analyses, you see that our HIV care framework aspire to provide holistic and differentiated services but it has been challenging so far. We try our best in diversifying our funding but the reimbursement we get from OHAT which is supposed to cover only people living with HIV is currently being stretched out to also cover for prevention-related services.</a:t>
            </a:r>
          </a:p>
          <a:p>
            <a:endParaRPr lang="en-PH" dirty="0"/>
          </a:p>
          <a:p>
            <a:r>
              <a:rPr lang="en-PH" dirty="0"/>
              <a:t>Our health care workers are remunerated well considering that our resources are coming from both national health insurance and developmental partners. Our organization ensures that the staff are with fringe benefits, including HMO coverage on top of their National Health Insurance. Our worry at this moment is that when development partners leave, how do we sustain all these great work that we have been doing.</a:t>
            </a:r>
          </a:p>
          <a:p>
            <a:endParaRPr lang="en-PH" dirty="0"/>
          </a:p>
          <a:p>
            <a:r>
              <a:rPr lang="en-PH" dirty="0"/>
              <a:t>But we are hopeful. Hopeful because as a member of the Philippine National AIDS Council, we continuously collaborate with the Department of Health in advocating for sustainability policies and guidelines. This gives us a pathway to lobby for better and more sustainable financing.</a:t>
            </a:r>
            <a:endParaRPr lang="en-US" dirty="0"/>
          </a:p>
        </p:txBody>
      </p:sp>
      <p:sp>
        <p:nvSpPr>
          <p:cNvPr id="4" name="Slide Number Placeholder 3">
            <a:extLst>
              <a:ext uri="{FF2B5EF4-FFF2-40B4-BE49-F238E27FC236}">
                <a16:creationId xmlns:a16="http://schemas.microsoft.com/office/drawing/2014/main" id="{5D4402A5-F87C-2429-62E9-6537256A3A5D}"/>
              </a:ext>
            </a:extLst>
          </p:cNvPr>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1004529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PH"/>
              <a:t>To policymakers: decriminalization is not a social agenda. It is a precondition for the care you say you want. Every zero in our data for people who use drugs is not proof of absence. It's proof that your laws made disclosure too dangerous. The roadmap already told you to decriminalize. We just showed you the cost of waiting.</a:t>
            </a:r>
          </a:p>
          <a:p>
            <a:pPr rtl="0"/>
            <a:endParaRPr lang="en-PH"/>
          </a:p>
          <a:p>
            <a:pPr rtl="0"/>
            <a:r>
              <a:rPr lang="en-PH"/>
              <a:t>To healthcare administrators and PhilHealth: OHAT covers treatment. It does not cover what makes community-led care work: peer navigation, telehealth logistics, outreach, infrastructure. Treatment without that infrastructure is half a health system, not a whole one. When you protect CBO independence through social contracting, you are not creating a workaround. You are building what the roadmap actually means by a trusted health system.</a:t>
            </a:r>
          </a:p>
          <a:p>
            <a:pPr rtl="0"/>
            <a:endParaRPr lang="en-PH"/>
          </a:p>
          <a:p>
            <a:pPr rtl="0"/>
            <a:r>
              <a:rPr lang="en-PH"/>
              <a:t>To funders: fund the conditions, not just the outputs. A case manager should not be the reason a client's fare gets covered and that client stays in care. Thailand proved social contracting works. Malaysia proved it stops infections at scale. We are not asking you to take a risk. We are asking you to fund what already works. [CLICK]</a:t>
            </a:r>
          </a:p>
          <a:p>
            <a:pPr rtl="0"/>
            <a:endParaRPr lang="en-PH"/>
          </a:p>
          <a:p>
            <a:pPr rtl="0"/>
            <a:r>
              <a:rPr lang="en-PH"/>
              <a:t>We have done so much. Do not let it be taken away.</a:t>
            </a:r>
          </a:p>
          <a:p>
            <a:pPr rtl="0"/>
            <a:endParaRPr lang="en-PH"/>
          </a:p>
          <a:p>
            <a:pPr rtl="0"/>
            <a:endParaRPr lang="en-PH"/>
          </a:p>
          <a:p>
            <a:pPr rtl="0"/>
            <a:endParaRPr lang="en-PH"/>
          </a:p>
          <a:p>
            <a:pPr rtl="0"/>
            <a:r>
              <a:rPr lang="en-PH"/>
              <a:t>-----------------</a:t>
            </a:r>
          </a:p>
          <a:p>
            <a:pPr rtl="0"/>
            <a:r>
              <a:rPr lang="en-PH"/>
              <a:t>Five facilitators worked in our favor. Insider community knowledge, no training program replicates that. Telehealth reaching people five times more effectively than facility-based care. A workforce that stayed because this is their community, not just a job. A clinic culture where re-engagement is expected, not penalized. And two national laws already on the books, waiting to be fully used.</a:t>
            </a:r>
          </a:p>
          <a:p>
            <a:pPr rtl="0"/>
            <a:endParaRPr lang="en-PH"/>
          </a:p>
          <a:p>
            <a:pPr rtl="0"/>
            <a:r>
              <a:rPr lang="en-PH"/>
              <a:t>Five barriers worked against us just as hard. Insurance covering treatment only, not prevention or community-level infrastructure. Drug enforcement that turns disclosure into a legal risk, so the zeros in our data mean suppressed need, not absence. A funding architecture built on development partners, not domestic financing. Integration pressure that could absorb CBOs into systems not built for key populations. And a 28 to 90 day re-engagement window the data calls critical, but staffing can't yet guarantee.</a:t>
            </a:r>
          </a:p>
          <a:p>
            <a:pPr rtl="0"/>
            <a:endParaRPr lang="en-PH"/>
          </a:p>
          <a:p>
            <a:endParaRPr lang="en-US"/>
          </a:p>
        </p:txBody>
      </p:sp>
      <p:sp>
        <p:nvSpPr>
          <p:cNvPr id="4" name="Slide Number Placeholder 3"/>
          <p:cNvSpPr>
            <a:spLocks noGrp="1"/>
          </p:cNvSpPr>
          <p:nvPr>
            <p:ph type="sldNum" sz="quarter" idx="5"/>
          </p:nvPr>
        </p:nvSpPr>
        <p:spPr/>
        <p:txBody>
          <a:bodyPr/>
          <a:lstStyle/>
          <a:p>
            <a:fld id="{1BE8DCDC-D13C-2549-BE6A-717E9EED41AD}" type="slidenum">
              <a:rPr lang="en-GB" smtClean="0"/>
              <a:t>12</a:t>
            </a:fld>
            <a:endParaRPr lang="en-GB"/>
          </a:p>
        </p:txBody>
      </p:sp>
    </p:spTree>
    <p:extLst>
      <p:ext uri="{BB962C8B-B14F-4D97-AF65-F5344CB8AC3E}">
        <p14:creationId xmlns:p14="http://schemas.microsoft.com/office/powerpoint/2010/main" val="3526467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2800"/>
            </a:lvl1pPr>
          </a:lstStyle>
          <a:p>
            <a:r>
              <a:rPr lang="en-GB" noProof="0"/>
              <a:t>Nulla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801848"/>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863688" y="0"/>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22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22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2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2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2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normAutofit/>
          </a:bodyPr>
          <a:lstStyle>
            <a:lvl1pPr marL="0" indent="0">
              <a:buNone/>
              <a:defRPr sz="2800"/>
            </a:lvl1pPr>
          </a:lstStyle>
          <a:p>
            <a:pPr lvl="0"/>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normAutofit/>
          </a:bodyPr>
          <a:lstStyle>
            <a:lvl1pPr marL="0" indent="0">
              <a:buNone/>
              <a:defRPr sz="2800"/>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8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2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2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2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2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Barlow" pitchFamily="2" charset="77"/>
                <a:ea typeface="Barlow" pitchFamily="2" charset="77"/>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Barlow" pitchFamily="2" charset="77"/>
                <a:ea typeface="Barlow" pitchFamily="2" charset="77"/>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7"/>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5" r:id="rId4"/>
    <p:sldLayoutId id="2147483706" r:id="rId5"/>
    <p:sldLayoutId id="2147483708" r:id="rId6"/>
    <p:sldLayoutId id="2147483709" r:id="rId7"/>
    <p:sldLayoutId id="2147483710" r:id="rId8"/>
    <p:sldLayoutId id="2147483711" r:id="rId9"/>
    <p:sldLayoutId id="2147483712" r:id="rId10"/>
    <p:sldLayoutId id="2147483714" r:id="rId11"/>
    <p:sldLayoutId id="2147483715" r:id="rId12"/>
    <p:sldLayoutId id="2147483716" r:id="rId13"/>
    <p:sldLayoutId id="2147483717" r:id="rId14"/>
    <p:sldLayoutId id="2147483720" r:id="rId15"/>
  </p:sldLayoutIdLst>
  <p:txStyles>
    <p:title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Barlow" pitchFamily="2" charset="77"/>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Barlow" pitchFamily="2" charset="77"/>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Barlow" pitchFamily="2" charset="77"/>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Barlow" pitchFamily="2" charset="77"/>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5.svg"/><Relationship Id="rId5" Type="http://schemas.openxmlformats.org/officeDocument/2006/relationships/image" Target="../media/image14.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microsoft.com/office/2007/relationships/hdphoto" Target="../media/hdphoto4.wdp"/><Relationship Id="rId5" Type="http://schemas.openxmlformats.org/officeDocument/2006/relationships/image" Target="../media/image19.png"/><Relationship Id="rId4" Type="http://schemas.microsoft.com/office/2007/relationships/hdphoto" Target="../media/hdphoto3.wdp"/><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3.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microsoft.com/office/2007/relationships/hdphoto" Target="../media/hdphoto6.wdp"/><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88" y="2211780"/>
            <a:ext cx="7521427" cy="4178778"/>
          </a:xfrm>
        </p:spPr>
        <p:txBody>
          <a:bodyPr>
            <a:normAutofit/>
          </a:bodyPr>
          <a:lstStyle/>
          <a:p>
            <a:r>
              <a:rPr lang="en-GB" sz="4000"/>
              <a:t>When the roadmap meets reality:</a:t>
            </a:r>
            <a:br>
              <a:rPr lang="en-GB" sz="4200"/>
            </a:br>
            <a:r>
              <a:rPr lang="en-GB" sz="5400"/>
              <a:t>Operationalizing</a:t>
            </a:r>
            <a:br>
              <a:rPr lang="en-GB" sz="5400"/>
            </a:br>
            <a:r>
              <a:rPr lang="en-GB" sz="5400"/>
              <a:t>person-centred care </a:t>
            </a:r>
            <a:br>
              <a:rPr lang="en-GB" sz="5400"/>
            </a:br>
            <a:r>
              <a:rPr lang="en-GB" sz="5400"/>
              <a:t>in community-based clinics in the Philippines</a:t>
            </a:r>
            <a:endParaRPr lang="en-GB" sz="4200"/>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91" y="1336854"/>
            <a:ext cx="7357344" cy="874926"/>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800" b="1">
                <a:solidFill>
                  <a:schemeClr val="accent4"/>
                </a:solidFill>
                <a:latin typeface="Barlow" pitchFamily="2" charset="77"/>
              </a:rPr>
              <a:t>Barriers and facilitators of person-centred care for key and vulnerable populations</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9" y="521867"/>
            <a:ext cx="7521426"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800" b="1" err="1">
                <a:latin typeface="Barlow" pitchFamily="2" charset="77"/>
              </a:rPr>
              <a:t>Rodenie</a:t>
            </a:r>
            <a:r>
              <a:rPr lang="en-GB" sz="2800" b="1">
                <a:latin typeface="Barlow" pitchFamily="2" charset="77"/>
              </a:rPr>
              <a:t> Arnaiz Olete, </a:t>
            </a:r>
            <a:r>
              <a:rPr lang="en-GB" sz="2000" b="1">
                <a:latin typeface="Barlow" pitchFamily="2" charset="77"/>
              </a:rPr>
              <a:t>PhD, MSc, RN</a:t>
            </a:r>
          </a:p>
          <a:p>
            <a:pPr marL="0" indent="0">
              <a:lnSpc>
                <a:spcPct val="100000"/>
              </a:lnSpc>
              <a:spcBef>
                <a:spcPts val="0"/>
              </a:spcBef>
              <a:buNone/>
            </a:pPr>
            <a:r>
              <a:rPr lang="en-GB" sz="2000">
                <a:latin typeface="Barlow" pitchFamily="2" charset="77"/>
              </a:rPr>
              <a:t>Sustained Health Initiatives of the Philippines (SHIP)</a:t>
            </a: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1D7F8-3A87-3C18-1B5E-997C81EE1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20C78-B775-F08C-FE21-739D1F70212E}"/>
              </a:ext>
            </a:extLst>
          </p:cNvPr>
          <p:cNvSpPr>
            <a:spLocks noGrp="1"/>
          </p:cNvSpPr>
          <p:nvPr>
            <p:ph type="title"/>
          </p:nvPr>
        </p:nvSpPr>
        <p:spPr>
          <a:xfrm>
            <a:off x="4116388" y="2211780"/>
            <a:ext cx="7521427" cy="4178778"/>
          </a:xfrm>
        </p:spPr>
        <p:txBody>
          <a:bodyPr>
            <a:normAutofit/>
          </a:bodyPr>
          <a:lstStyle/>
          <a:p>
            <a:r>
              <a:rPr lang="en-GB" sz="4000"/>
              <a:t>When the roadmap meets reality:</a:t>
            </a:r>
            <a:br>
              <a:rPr lang="en-GB" sz="4200"/>
            </a:br>
            <a:r>
              <a:rPr lang="en-GB" sz="5400"/>
              <a:t>Operationalizing</a:t>
            </a:r>
            <a:br>
              <a:rPr lang="en-GB" sz="5400"/>
            </a:br>
            <a:r>
              <a:rPr lang="en-GB" sz="5400"/>
              <a:t>person-centred care </a:t>
            </a:r>
            <a:br>
              <a:rPr lang="en-GB" sz="5400"/>
            </a:br>
            <a:r>
              <a:rPr lang="en-GB" sz="5400"/>
              <a:t>in community-based clinics in the Philippines</a:t>
            </a:r>
            <a:endParaRPr lang="en-GB" sz="4200"/>
          </a:p>
        </p:txBody>
      </p:sp>
      <p:sp>
        <p:nvSpPr>
          <p:cNvPr id="3" name="Text Placeholder 2">
            <a:extLst>
              <a:ext uri="{FF2B5EF4-FFF2-40B4-BE49-F238E27FC236}">
                <a16:creationId xmlns:a16="http://schemas.microsoft.com/office/drawing/2014/main" id="{912B473E-6640-1AAE-980F-472589385948}"/>
              </a:ext>
            </a:extLst>
          </p:cNvPr>
          <p:cNvSpPr txBox="1">
            <a:spLocks/>
          </p:cNvSpPr>
          <p:nvPr/>
        </p:nvSpPr>
        <p:spPr>
          <a:xfrm>
            <a:off x="4116391" y="1336854"/>
            <a:ext cx="7357344" cy="874926"/>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800" b="1">
                <a:solidFill>
                  <a:schemeClr val="accent4"/>
                </a:solidFill>
                <a:latin typeface="Barlow" pitchFamily="2" charset="77"/>
              </a:rPr>
              <a:t>Barriers and facilitators of person-centred care for key and vulnerable populations</a:t>
            </a:r>
          </a:p>
        </p:txBody>
      </p:sp>
      <p:sp>
        <p:nvSpPr>
          <p:cNvPr id="4" name="Text Placeholder 3">
            <a:extLst>
              <a:ext uri="{FF2B5EF4-FFF2-40B4-BE49-F238E27FC236}">
                <a16:creationId xmlns:a16="http://schemas.microsoft.com/office/drawing/2014/main" id="{1CFA1345-D8D8-CE03-B514-F3F77DAD90BF}"/>
              </a:ext>
            </a:extLst>
          </p:cNvPr>
          <p:cNvSpPr txBox="1">
            <a:spLocks/>
          </p:cNvSpPr>
          <p:nvPr/>
        </p:nvSpPr>
        <p:spPr>
          <a:xfrm>
            <a:off x="4116389" y="521867"/>
            <a:ext cx="7521426"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800" b="1" err="1">
                <a:latin typeface="Barlow" pitchFamily="2" charset="77"/>
              </a:rPr>
              <a:t>Rodenie</a:t>
            </a:r>
            <a:r>
              <a:rPr lang="en-GB" sz="2800" b="1">
                <a:latin typeface="Barlow" pitchFamily="2" charset="77"/>
              </a:rPr>
              <a:t> Arnaiz Olete, </a:t>
            </a:r>
            <a:r>
              <a:rPr lang="en-GB" sz="2000" b="1">
                <a:latin typeface="Barlow" pitchFamily="2" charset="77"/>
              </a:rPr>
              <a:t>PhD, MSc, RN</a:t>
            </a:r>
          </a:p>
          <a:p>
            <a:pPr marL="0" indent="0">
              <a:lnSpc>
                <a:spcPct val="100000"/>
              </a:lnSpc>
              <a:spcBef>
                <a:spcPts val="0"/>
              </a:spcBef>
              <a:buNone/>
            </a:pPr>
            <a:r>
              <a:rPr lang="en-GB" sz="2000">
                <a:latin typeface="Barlow" pitchFamily="2" charset="77"/>
              </a:rPr>
              <a:t>Sustained Health Initiatives of the Philippines (SHIP)</a:t>
            </a:r>
          </a:p>
        </p:txBody>
      </p:sp>
      <p:grpSp>
        <p:nvGrpSpPr>
          <p:cNvPr id="12" name="Group 11">
            <a:extLst>
              <a:ext uri="{FF2B5EF4-FFF2-40B4-BE49-F238E27FC236}">
                <a16:creationId xmlns:a16="http://schemas.microsoft.com/office/drawing/2014/main" id="{A27DC29F-87D9-0278-8D46-0E717AECDBE4}"/>
              </a:ext>
            </a:extLst>
          </p:cNvPr>
          <p:cNvGrpSpPr/>
          <p:nvPr/>
        </p:nvGrpSpPr>
        <p:grpSpPr>
          <a:xfrm>
            <a:off x="-6489" y="0"/>
            <a:ext cx="12198489" cy="6858000"/>
            <a:chOff x="-6489" y="0"/>
            <a:chExt cx="12198489" cy="6858000"/>
          </a:xfrm>
        </p:grpSpPr>
        <p:grpSp>
          <p:nvGrpSpPr>
            <p:cNvPr id="5" name="Group 4">
              <a:extLst>
                <a:ext uri="{FF2B5EF4-FFF2-40B4-BE49-F238E27FC236}">
                  <a16:creationId xmlns:a16="http://schemas.microsoft.com/office/drawing/2014/main" id="{5678062C-350D-1C1F-45DD-0ECEC6CB3D77}"/>
                </a:ext>
              </a:extLst>
            </p:cNvPr>
            <p:cNvGrpSpPr/>
            <p:nvPr/>
          </p:nvGrpSpPr>
          <p:grpSpPr>
            <a:xfrm>
              <a:off x="-6489" y="0"/>
              <a:ext cx="12198489" cy="6858000"/>
              <a:chOff x="-3" y="0"/>
              <a:chExt cx="12198489" cy="6858000"/>
            </a:xfrm>
          </p:grpSpPr>
          <p:pic>
            <p:nvPicPr>
              <p:cNvPr id="6" name="Picture 5">
                <a:extLst>
                  <a:ext uri="{FF2B5EF4-FFF2-40B4-BE49-F238E27FC236}">
                    <a16:creationId xmlns:a16="http://schemas.microsoft.com/office/drawing/2014/main" id="{0A1AEF0B-2161-F2B4-E73C-967DC0490C14}"/>
                  </a:ext>
                </a:extLst>
              </p:cNvPr>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 y="0"/>
                <a:ext cx="12198487" cy="6858000"/>
              </a:xfrm>
              <a:prstGeom prst="rect">
                <a:avLst/>
              </a:prstGeom>
            </p:spPr>
          </p:pic>
          <p:pic>
            <p:nvPicPr>
              <p:cNvPr id="7" name="Picture 6">
                <a:extLst>
                  <a:ext uri="{FF2B5EF4-FFF2-40B4-BE49-F238E27FC236}">
                    <a16:creationId xmlns:a16="http://schemas.microsoft.com/office/drawing/2014/main" id="{88927C46-7C03-F934-EEF8-116384D4C6CB}"/>
                  </a:ext>
                </a:extLst>
              </p:cNvPr>
              <p:cNvPicPr/>
              <p:nvPr/>
            </p:nvPicPr>
            <p:blipFill>
              <a:blip r:embed="rId5"/>
              <a:srcRect t="45892" r="93753"/>
              <a:stretch>
                <a:fillRect/>
              </a:stretch>
            </p:blipFill>
            <p:spPr>
              <a:xfrm>
                <a:off x="210448" y="1711842"/>
                <a:ext cx="8300484" cy="5071730"/>
              </a:xfrm>
              <a:prstGeom prst="rect">
                <a:avLst/>
              </a:prstGeom>
            </p:spPr>
          </p:pic>
          <p:pic>
            <p:nvPicPr>
              <p:cNvPr id="9" name="Picture 8">
                <a:extLst>
                  <a:ext uri="{FF2B5EF4-FFF2-40B4-BE49-F238E27FC236}">
                    <a16:creationId xmlns:a16="http://schemas.microsoft.com/office/drawing/2014/main" id="{CA3E14FA-7105-76BB-4FF3-306E6089F325}"/>
                  </a:ext>
                </a:extLst>
              </p:cNvPr>
              <p:cNvPicPr/>
              <p:nvPr/>
            </p:nvPicPr>
            <p:blipFill>
              <a:blip r:embed="rId5"/>
              <a:srcRect t="45892" r="93753"/>
              <a:stretch>
                <a:fillRect/>
              </a:stretch>
            </p:blipFill>
            <p:spPr>
              <a:xfrm>
                <a:off x="-3" y="1711842"/>
                <a:ext cx="6581555" cy="233916"/>
              </a:xfrm>
              <a:prstGeom prst="rect">
                <a:avLst/>
              </a:prstGeom>
            </p:spPr>
          </p:pic>
        </p:grpSp>
        <p:pic>
          <p:nvPicPr>
            <p:cNvPr id="11" name="Picture 10">
              <a:extLst>
                <a:ext uri="{FF2B5EF4-FFF2-40B4-BE49-F238E27FC236}">
                  <a16:creationId xmlns:a16="http://schemas.microsoft.com/office/drawing/2014/main" id="{58C89ABB-CBEA-657E-A1A1-5A81DE933182}"/>
                </a:ext>
              </a:extLst>
            </p:cNvPr>
            <p:cNvPicPr>
              <a:picLocks noChangeAspect="1"/>
            </p:cNvPicPr>
            <p:nvPr/>
          </p:nvPicPr>
          <p:blipFill>
            <a:blip r:embed="rId6"/>
            <a:stretch>
              <a:fillRect/>
            </a:stretch>
          </p:blipFill>
          <p:spPr>
            <a:xfrm>
              <a:off x="522983" y="1711842"/>
              <a:ext cx="7607595" cy="5071730"/>
            </a:xfrm>
            <a:prstGeom prst="rect">
              <a:avLst/>
            </a:prstGeom>
          </p:spPr>
        </p:pic>
      </p:grpSp>
    </p:spTree>
    <p:extLst>
      <p:ext uri="{BB962C8B-B14F-4D97-AF65-F5344CB8AC3E}">
        <p14:creationId xmlns:p14="http://schemas.microsoft.com/office/powerpoint/2010/main" val="822097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6F30C-A585-B148-2E90-1392407C85DB}"/>
              </a:ext>
            </a:extLst>
          </p:cNvPr>
          <p:cNvSpPr>
            <a:spLocks noGrp="1"/>
          </p:cNvSpPr>
          <p:nvPr>
            <p:ph type="title"/>
          </p:nvPr>
        </p:nvSpPr>
        <p:spPr>
          <a:xfrm>
            <a:off x="9849030" y="1983638"/>
            <a:ext cx="2096778" cy="4616112"/>
          </a:xfrm>
        </p:spPr>
        <p:txBody>
          <a:bodyPr>
            <a:normAutofit/>
          </a:bodyPr>
          <a:lstStyle/>
          <a:p>
            <a:r>
              <a:rPr lang="en-US" sz="3600"/>
              <a:t>We evaluated how PCC &amp; DSD would look like in CBO facilities</a:t>
            </a:r>
          </a:p>
        </p:txBody>
      </p:sp>
      <p:grpSp>
        <p:nvGrpSpPr>
          <p:cNvPr id="19" name="Group 18">
            <a:extLst>
              <a:ext uri="{FF2B5EF4-FFF2-40B4-BE49-F238E27FC236}">
                <a16:creationId xmlns:a16="http://schemas.microsoft.com/office/drawing/2014/main" id="{3A7082BA-72D1-1AB0-DCA4-458872E57E85}"/>
              </a:ext>
            </a:extLst>
          </p:cNvPr>
          <p:cNvGrpSpPr>
            <a:grpSpLocks noGrp="1" noUngrp="1" noRot="1" noMove="1" noResize="1"/>
          </p:cNvGrpSpPr>
          <p:nvPr/>
        </p:nvGrpSpPr>
        <p:grpSpPr>
          <a:xfrm>
            <a:off x="145315" y="258249"/>
            <a:ext cx="9512252" cy="6341501"/>
            <a:chOff x="145315" y="258249"/>
            <a:chExt cx="9512252" cy="6341501"/>
          </a:xfrm>
        </p:grpSpPr>
        <p:pic>
          <p:nvPicPr>
            <p:cNvPr id="5" name="Picture 4">
              <a:extLst>
                <a:ext uri="{FF2B5EF4-FFF2-40B4-BE49-F238E27FC236}">
                  <a16:creationId xmlns:a16="http://schemas.microsoft.com/office/drawing/2014/main" id="{6882B2DA-6293-3ECC-CA82-E810493141A1}"/>
                </a:ext>
              </a:extLst>
            </p:cNvPr>
            <p:cNvPicPr>
              <a:picLocks noGrp="1" noRot="1" noChangeAspect="1" noMove="1" noResize="1" noEditPoints="1" noAdjustHandles="1" noChangeArrowheads="1" noChangeShapeType="1" noCrop="1"/>
            </p:cNvPicPr>
            <p:nvPr/>
          </p:nvPicPr>
          <p:blipFill>
            <a:blip r:embed="rId3"/>
            <a:stretch>
              <a:fillRect/>
            </a:stretch>
          </p:blipFill>
          <p:spPr>
            <a:xfrm>
              <a:off x="145315" y="258249"/>
              <a:ext cx="9512252" cy="6341501"/>
            </a:xfrm>
            <a:prstGeom prst="rect">
              <a:avLst/>
            </a:prstGeom>
          </p:spPr>
        </p:pic>
        <p:grpSp>
          <p:nvGrpSpPr>
            <p:cNvPr id="8" name="Group 7">
              <a:extLst>
                <a:ext uri="{FF2B5EF4-FFF2-40B4-BE49-F238E27FC236}">
                  <a16:creationId xmlns:a16="http://schemas.microsoft.com/office/drawing/2014/main" id="{2DD926B8-C727-81D8-2EC8-97420611B4C9}"/>
                </a:ext>
              </a:extLst>
            </p:cNvPr>
            <p:cNvGrpSpPr>
              <a:grpSpLocks noGrp="1" noUngrp="1" noRot="1" noMove="1" noResize="1"/>
            </p:cNvGrpSpPr>
            <p:nvPr/>
          </p:nvGrpSpPr>
          <p:grpSpPr>
            <a:xfrm>
              <a:off x="7658731" y="505581"/>
              <a:ext cx="1779585" cy="1384995"/>
              <a:chOff x="7658731" y="505581"/>
              <a:chExt cx="1779585" cy="1384995"/>
            </a:xfrm>
          </p:grpSpPr>
          <p:pic>
            <p:nvPicPr>
              <p:cNvPr id="7" name="Picture 6">
                <a:extLst>
                  <a:ext uri="{FF2B5EF4-FFF2-40B4-BE49-F238E27FC236}">
                    <a16:creationId xmlns:a16="http://schemas.microsoft.com/office/drawing/2014/main" id="{851BE3AE-6BFD-5FEB-B4A3-4C05C3206784}"/>
                  </a:ext>
                </a:extLst>
              </p:cNvPr>
              <p:cNvPicPr>
                <a:picLocks noGrp="1" noRot="1" noChangeAspect="1" noMove="1" noResize="1" noEditPoints="1" noAdjustHandles="1" noChangeArrowheads="1" noChangeShapeType="1" noCrop="1"/>
              </p:cNvPicPr>
              <p:nvPr/>
            </p:nvPicPr>
            <p:blipFill>
              <a:blip r:embed="rId3"/>
              <a:srcRect l="94986" t="5139" r="2728" b="87050"/>
              <a:stretch>
                <a:fillRect/>
              </a:stretch>
            </p:blipFill>
            <p:spPr>
              <a:xfrm>
                <a:off x="7658731" y="552203"/>
                <a:ext cx="1732814" cy="1291753"/>
              </a:xfrm>
              <a:prstGeom prst="rect">
                <a:avLst/>
              </a:prstGeom>
            </p:spPr>
          </p:pic>
          <p:sp>
            <p:nvSpPr>
              <p:cNvPr id="6" name="TextBox 5">
                <a:extLst>
                  <a:ext uri="{FF2B5EF4-FFF2-40B4-BE49-F238E27FC236}">
                    <a16:creationId xmlns:a16="http://schemas.microsoft.com/office/drawing/2014/main" id="{43E82F54-811E-0D59-D60F-9206F46A71CB}"/>
                  </a:ext>
                </a:extLst>
              </p:cNvPr>
              <p:cNvSpPr txBox="1">
                <a:spLocks noGrp="1" noRot="1" noMove="1" noResize="1" noEditPoints="1" noAdjustHandles="1" noChangeArrowheads="1" noChangeShapeType="1"/>
              </p:cNvSpPr>
              <p:nvPr/>
            </p:nvSpPr>
            <p:spPr>
              <a:xfrm>
                <a:off x="7658731" y="505581"/>
                <a:ext cx="1779585" cy="1384995"/>
              </a:xfrm>
              <a:prstGeom prst="rect">
                <a:avLst/>
              </a:prstGeom>
              <a:noFill/>
            </p:spPr>
            <p:txBody>
              <a:bodyPr wrap="square">
                <a:spAutoFit/>
              </a:bodyPr>
              <a:lstStyle/>
              <a:p>
                <a:pPr marL="11113" algn="l"/>
                <a:r>
                  <a:rPr lang="en-US" sz="1400" b="1">
                    <a:solidFill>
                      <a:srgbClr val="002060"/>
                    </a:solidFill>
                    <a:latin typeface="Barlow" pitchFamily="2" charset="77"/>
                  </a:rPr>
                  <a:t>SAIL Caloocan</a:t>
                </a:r>
              </a:p>
              <a:p>
                <a:pPr marL="11113" algn="l"/>
                <a:r>
                  <a:rPr lang="en-US" sz="1400">
                    <a:solidFill>
                      <a:srgbClr val="002060"/>
                    </a:solidFill>
                    <a:latin typeface="Barlow" pitchFamily="2" charset="77"/>
                  </a:rPr>
                  <a:t>Gateway city from the outer Central Luzon and main hub for Northern Metro Manila</a:t>
                </a:r>
              </a:p>
            </p:txBody>
          </p:sp>
        </p:grpSp>
        <p:grpSp>
          <p:nvGrpSpPr>
            <p:cNvPr id="9" name="Group 8">
              <a:extLst>
                <a:ext uri="{FF2B5EF4-FFF2-40B4-BE49-F238E27FC236}">
                  <a16:creationId xmlns:a16="http://schemas.microsoft.com/office/drawing/2014/main" id="{5736E49E-60B9-FE45-231B-0C183C8D2E96}"/>
                </a:ext>
              </a:extLst>
            </p:cNvPr>
            <p:cNvGrpSpPr>
              <a:grpSpLocks noGrp="1" noUngrp="1" noRot="1" noMove="1" noResize="1"/>
            </p:cNvGrpSpPr>
            <p:nvPr/>
          </p:nvGrpSpPr>
          <p:grpSpPr>
            <a:xfrm>
              <a:off x="7658731" y="2090624"/>
              <a:ext cx="1779585" cy="1216175"/>
              <a:chOff x="7658731" y="505581"/>
              <a:chExt cx="1779585" cy="1216175"/>
            </a:xfrm>
          </p:grpSpPr>
          <p:pic>
            <p:nvPicPr>
              <p:cNvPr id="10" name="Picture 9">
                <a:extLst>
                  <a:ext uri="{FF2B5EF4-FFF2-40B4-BE49-F238E27FC236}">
                    <a16:creationId xmlns:a16="http://schemas.microsoft.com/office/drawing/2014/main" id="{91CBB78E-0149-351A-C943-FED1FEC8DB05}"/>
                  </a:ext>
                </a:extLst>
              </p:cNvPr>
              <p:cNvPicPr>
                <a:picLocks noGrp="1" noRot="1" noChangeAspect="1" noMove="1" noResize="1" noEditPoints="1" noAdjustHandles="1" noChangeArrowheads="1" noChangeShapeType="1" noCrop="1"/>
              </p:cNvPicPr>
              <p:nvPr/>
            </p:nvPicPr>
            <p:blipFill>
              <a:blip r:embed="rId3"/>
              <a:srcRect l="94986" t="5139" r="2728" b="87050"/>
              <a:stretch>
                <a:fillRect/>
              </a:stretch>
            </p:blipFill>
            <p:spPr>
              <a:xfrm>
                <a:off x="7658731" y="552204"/>
                <a:ext cx="1732814" cy="1169552"/>
              </a:xfrm>
              <a:prstGeom prst="rect">
                <a:avLst/>
              </a:prstGeom>
            </p:spPr>
          </p:pic>
          <p:sp>
            <p:nvSpPr>
              <p:cNvPr id="11" name="TextBox 10">
                <a:extLst>
                  <a:ext uri="{FF2B5EF4-FFF2-40B4-BE49-F238E27FC236}">
                    <a16:creationId xmlns:a16="http://schemas.microsoft.com/office/drawing/2014/main" id="{8463B0E2-BF48-E89A-27C1-FACDC6D6509D}"/>
                  </a:ext>
                </a:extLst>
              </p:cNvPr>
              <p:cNvSpPr txBox="1">
                <a:spLocks noGrp="1" noRot="1" noMove="1" noResize="1" noEditPoints="1" noAdjustHandles="1" noChangeArrowheads="1" noChangeShapeType="1"/>
              </p:cNvSpPr>
              <p:nvPr/>
            </p:nvSpPr>
            <p:spPr>
              <a:xfrm>
                <a:off x="7658731" y="505581"/>
                <a:ext cx="1779585" cy="1169551"/>
              </a:xfrm>
              <a:prstGeom prst="rect">
                <a:avLst/>
              </a:prstGeom>
              <a:noFill/>
            </p:spPr>
            <p:txBody>
              <a:bodyPr wrap="square">
                <a:spAutoFit/>
              </a:bodyPr>
              <a:lstStyle/>
              <a:p>
                <a:pPr marL="11113" algn="l"/>
                <a:r>
                  <a:rPr lang="en-US" sz="1400" b="1">
                    <a:solidFill>
                      <a:srgbClr val="002060"/>
                    </a:solidFill>
                    <a:latin typeface="Barlow" pitchFamily="2" charset="77"/>
                  </a:rPr>
                  <a:t>SAIL Makati</a:t>
                </a:r>
              </a:p>
              <a:p>
                <a:pPr marL="11113" algn="l"/>
                <a:r>
                  <a:rPr lang="en-US" sz="1400">
                    <a:solidFill>
                      <a:srgbClr val="002060"/>
                    </a:solidFill>
                    <a:latin typeface="Barlow" pitchFamily="2" charset="77"/>
                  </a:rPr>
                  <a:t>Located in dense, high mobility metropolitan area within Metro Manila</a:t>
                </a:r>
              </a:p>
            </p:txBody>
          </p:sp>
        </p:grpSp>
        <p:grpSp>
          <p:nvGrpSpPr>
            <p:cNvPr id="13" name="Group 12">
              <a:extLst>
                <a:ext uri="{FF2B5EF4-FFF2-40B4-BE49-F238E27FC236}">
                  <a16:creationId xmlns:a16="http://schemas.microsoft.com/office/drawing/2014/main" id="{1208638F-2CEA-30FF-F324-E3D8EEDA8CD9}"/>
                </a:ext>
              </a:extLst>
            </p:cNvPr>
            <p:cNvGrpSpPr>
              <a:grpSpLocks noGrp="1" noUngrp="1" noRot="1" noMove="1" noResize="1"/>
            </p:cNvGrpSpPr>
            <p:nvPr/>
          </p:nvGrpSpPr>
          <p:grpSpPr>
            <a:xfrm>
              <a:off x="7658731" y="3703687"/>
              <a:ext cx="1853404" cy="1308050"/>
              <a:chOff x="7658731" y="505581"/>
              <a:chExt cx="1853404" cy="1308050"/>
            </a:xfrm>
          </p:grpSpPr>
          <p:pic>
            <p:nvPicPr>
              <p:cNvPr id="14" name="Picture 13">
                <a:extLst>
                  <a:ext uri="{FF2B5EF4-FFF2-40B4-BE49-F238E27FC236}">
                    <a16:creationId xmlns:a16="http://schemas.microsoft.com/office/drawing/2014/main" id="{6508119D-9D90-75B6-6DAE-FFF1C2B94BD2}"/>
                  </a:ext>
                </a:extLst>
              </p:cNvPr>
              <p:cNvPicPr>
                <a:picLocks noGrp="1" noRot="1" noChangeAspect="1" noMove="1" noResize="1" noEditPoints="1" noAdjustHandles="1" noChangeArrowheads="1" noChangeShapeType="1" noCrop="1"/>
              </p:cNvPicPr>
              <p:nvPr/>
            </p:nvPicPr>
            <p:blipFill>
              <a:blip r:embed="rId3"/>
              <a:srcRect l="94986" t="5139" r="2728" b="87050"/>
              <a:stretch>
                <a:fillRect/>
              </a:stretch>
            </p:blipFill>
            <p:spPr>
              <a:xfrm>
                <a:off x="7658731" y="552204"/>
                <a:ext cx="1732814" cy="1169552"/>
              </a:xfrm>
              <a:prstGeom prst="rect">
                <a:avLst/>
              </a:prstGeom>
            </p:spPr>
          </p:pic>
          <p:sp>
            <p:nvSpPr>
              <p:cNvPr id="15" name="TextBox 14">
                <a:extLst>
                  <a:ext uri="{FF2B5EF4-FFF2-40B4-BE49-F238E27FC236}">
                    <a16:creationId xmlns:a16="http://schemas.microsoft.com/office/drawing/2014/main" id="{0832C8F7-ACA8-B5C0-F591-1D7DF3A9908A}"/>
                  </a:ext>
                </a:extLst>
              </p:cNvPr>
              <p:cNvSpPr txBox="1">
                <a:spLocks noGrp="1" noRot="1" noMove="1" noResize="1" noEditPoints="1" noAdjustHandles="1" noChangeArrowheads="1" noChangeShapeType="1"/>
              </p:cNvSpPr>
              <p:nvPr/>
            </p:nvSpPr>
            <p:spPr>
              <a:xfrm>
                <a:off x="7658731" y="505581"/>
                <a:ext cx="1853404" cy="1308050"/>
              </a:xfrm>
              <a:prstGeom prst="rect">
                <a:avLst/>
              </a:prstGeom>
              <a:noFill/>
            </p:spPr>
            <p:txBody>
              <a:bodyPr wrap="square">
                <a:spAutoFit/>
              </a:bodyPr>
              <a:lstStyle/>
              <a:p>
                <a:pPr marL="11113" algn="l"/>
                <a:r>
                  <a:rPr lang="en-US" sz="1400" b="1">
                    <a:solidFill>
                      <a:schemeClr val="tx2"/>
                    </a:solidFill>
                    <a:latin typeface="Barlow" pitchFamily="2" charset="77"/>
                  </a:rPr>
                  <a:t>SAIL Cavite</a:t>
                </a:r>
              </a:p>
              <a:p>
                <a:pPr marL="11113" algn="l"/>
                <a:r>
                  <a:rPr lang="en-US" sz="1300">
                    <a:solidFill>
                      <a:schemeClr val="tx2"/>
                    </a:solidFill>
                    <a:latin typeface="Barlow" pitchFamily="2" charset="77"/>
                  </a:rPr>
                  <a:t>Located in the provincial capital within a rapidly urbanizing peri-urban context</a:t>
                </a:r>
              </a:p>
            </p:txBody>
          </p:sp>
        </p:grpSp>
        <p:grpSp>
          <p:nvGrpSpPr>
            <p:cNvPr id="16" name="Group 15">
              <a:extLst>
                <a:ext uri="{FF2B5EF4-FFF2-40B4-BE49-F238E27FC236}">
                  <a16:creationId xmlns:a16="http://schemas.microsoft.com/office/drawing/2014/main" id="{519093C4-1839-977D-3442-242B7B82DA13}"/>
                </a:ext>
              </a:extLst>
            </p:cNvPr>
            <p:cNvGrpSpPr>
              <a:grpSpLocks noGrp="1" noUngrp="1" noRot="1" noMove="1" noResize="1"/>
            </p:cNvGrpSpPr>
            <p:nvPr/>
          </p:nvGrpSpPr>
          <p:grpSpPr>
            <a:xfrm>
              <a:off x="7658731" y="5182867"/>
              <a:ext cx="1779585" cy="1169552"/>
              <a:chOff x="7658731" y="552204"/>
              <a:chExt cx="1779585" cy="1169552"/>
            </a:xfrm>
          </p:grpSpPr>
          <p:pic>
            <p:nvPicPr>
              <p:cNvPr id="17" name="Picture 16">
                <a:extLst>
                  <a:ext uri="{FF2B5EF4-FFF2-40B4-BE49-F238E27FC236}">
                    <a16:creationId xmlns:a16="http://schemas.microsoft.com/office/drawing/2014/main" id="{EEDFDE7A-4349-844F-49F3-87893A057270}"/>
                  </a:ext>
                </a:extLst>
              </p:cNvPr>
              <p:cNvPicPr>
                <a:picLocks noGrp="1" noRot="1" noChangeAspect="1" noMove="1" noResize="1" noEditPoints="1" noAdjustHandles="1" noChangeArrowheads="1" noChangeShapeType="1" noCrop="1"/>
              </p:cNvPicPr>
              <p:nvPr/>
            </p:nvPicPr>
            <p:blipFill>
              <a:blip r:embed="rId3"/>
              <a:srcRect l="94986" t="5139" r="2728" b="87050"/>
              <a:stretch>
                <a:fillRect/>
              </a:stretch>
            </p:blipFill>
            <p:spPr>
              <a:xfrm>
                <a:off x="7658731" y="552204"/>
                <a:ext cx="1732814" cy="1169552"/>
              </a:xfrm>
              <a:prstGeom prst="rect">
                <a:avLst/>
              </a:prstGeom>
            </p:spPr>
          </p:pic>
          <p:sp>
            <p:nvSpPr>
              <p:cNvPr id="18" name="TextBox 17">
                <a:extLst>
                  <a:ext uri="{FF2B5EF4-FFF2-40B4-BE49-F238E27FC236}">
                    <a16:creationId xmlns:a16="http://schemas.microsoft.com/office/drawing/2014/main" id="{9E29615C-DBA4-0536-EE95-1C5742C128B7}"/>
                  </a:ext>
                </a:extLst>
              </p:cNvPr>
              <p:cNvSpPr txBox="1">
                <a:spLocks noGrp="1" noRot="1" noMove="1" noResize="1" noEditPoints="1" noAdjustHandles="1" noChangeArrowheads="1" noChangeShapeType="1"/>
              </p:cNvSpPr>
              <p:nvPr/>
            </p:nvSpPr>
            <p:spPr>
              <a:xfrm>
                <a:off x="7658731" y="552204"/>
                <a:ext cx="1779585" cy="1107996"/>
              </a:xfrm>
              <a:prstGeom prst="rect">
                <a:avLst/>
              </a:prstGeom>
              <a:noFill/>
            </p:spPr>
            <p:txBody>
              <a:bodyPr wrap="square">
                <a:spAutoFit/>
              </a:bodyPr>
              <a:lstStyle/>
              <a:p>
                <a:pPr marL="11113" algn="l"/>
                <a:r>
                  <a:rPr lang="en-US" sz="1400" b="1">
                    <a:solidFill>
                      <a:schemeClr val="tx2"/>
                    </a:solidFill>
                    <a:latin typeface="Barlow" pitchFamily="2" charset="77"/>
                  </a:rPr>
                  <a:t>SAIL Laguna</a:t>
                </a:r>
              </a:p>
              <a:p>
                <a:pPr marL="11113" algn="l"/>
                <a:r>
                  <a:rPr lang="en-US" sz="1300">
                    <a:solidFill>
                      <a:schemeClr val="tx2"/>
                    </a:solidFill>
                    <a:latin typeface="Barlow" pitchFamily="2" charset="77"/>
                  </a:rPr>
                  <a:t>Based in an industrializing growth corridor outside Metro Manila</a:t>
                </a:r>
              </a:p>
            </p:txBody>
          </p:sp>
        </p:grpSp>
      </p:grpSp>
    </p:spTree>
    <p:extLst>
      <p:ext uri="{BB962C8B-B14F-4D97-AF65-F5344CB8AC3E}">
        <p14:creationId xmlns:p14="http://schemas.microsoft.com/office/powerpoint/2010/main" val="21433978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EF39B719-E160-8E25-F780-44629A9058EA}"/>
              </a:ext>
            </a:extLst>
          </p:cNvPr>
          <p:cNvSpPr/>
          <p:nvPr/>
        </p:nvSpPr>
        <p:spPr>
          <a:xfrm>
            <a:off x="1515649" y="1598840"/>
            <a:ext cx="9018740" cy="4806767"/>
          </a:xfrm>
          <a:prstGeom prst="roundRect">
            <a:avLst/>
          </a:prstGeom>
          <a:noFill/>
          <a:ln w="5715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972593-627B-7B31-2A38-B6A10371FAA4}"/>
              </a:ext>
            </a:extLst>
          </p:cNvPr>
          <p:cNvSpPr>
            <a:spLocks noGrp="1"/>
          </p:cNvSpPr>
          <p:nvPr>
            <p:ph type="title"/>
          </p:nvPr>
        </p:nvSpPr>
        <p:spPr>
          <a:xfrm>
            <a:off x="417860" y="452393"/>
            <a:ext cx="9577909" cy="736122"/>
          </a:xfrm>
        </p:spPr>
        <p:txBody>
          <a:bodyPr>
            <a:noAutofit/>
          </a:bodyPr>
          <a:lstStyle/>
          <a:p>
            <a:r>
              <a:rPr lang="en-US" sz="3200"/>
              <a:t>We wanted to understand how PCC would look like when operationalized from a status-neutral lens</a:t>
            </a:r>
          </a:p>
        </p:txBody>
      </p:sp>
      <p:pic>
        <p:nvPicPr>
          <p:cNvPr id="5" name="Picture 4">
            <a:extLst>
              <a:ext uri="{FF2B5EF4-FFF2-40B4-BE49-F238E27FC236}">
                <a16:creationId xmlns:a16="http://schemas.microsoft.com/office/drawing/2014/main" id="{6F4F6B16-35E4-D7C2-095D-D8BD405FFE5B}"/>
              </a:ext>
            </a:extLst>
          </p:cNvPr>
          <p:cNvPicPr>
            <a:picLocks noGrp="1" noRot="1" noChangeAspect="1" noMove="1" noResize="1" noEditPoints="1" noAdjustHandles="1" noChangeArrowheads="1" noChangeShapeType="1" noCrop="1"/>
          </p:cNvPicPr>
          <p:nvPr/>
        </p:nvPicPr>
        <p:blipFill>
          <a:blip r:embed="rId3"/>
          <a:srcRect l="10455" t="3864" r="7790" b="13771"/>
          <a:stretch>
            <a:fillRect/>
          </a:stretch>
        </p:blipFill>
        <p:spPr>
          <a:xfrm>
            <a:off x="2319403" y="1332565"/>
            <a:ext cx="7553194" cy="5073042"/>
          </a:xfrm>
          <a:prstGeom prst="rect">
            <a:avLst/>
          </a:prstGeom>
        </p:spPr>
      </p:pic>
      <p:sp>
        <p:nvSpPr>
          <p:cNvPr id="6" name="Title 1">
            <a:extLst>
              <a:ext uri="{FF2B5EF4-FFF2-40B4-BE49-F238E27FC236}">
                <a16:creationId xmlns:a16="http://schemas.microsoft.com/office/drawing/2014/main" id="{472294AC-771D-4490-3633-353F5613B666}"/>
              </a:ext>
            </a:extLst>
          </p:cNvPr>
          <p:cNvSpPr txBox="1">
            <a:spLocks/>
          </p:cNvSpPr>
          <p:nvPr/>
        </p:nvSpPr>
        <p:spPr>
          <a:xfrm>
            <a:off x="4677590" y="2045286"/>
            <a:ext cx="2661455"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pPr algn="ctr"/>
            <a:r>
              <a:rPr lang="en-US" sz="2000">
                <a:solidFill>
                  <a:srgbClr val="FF0000"/>
                </a:solidFill>
              </a:rPr>
              <a:t>HIV testing</a:t>
            </a:r>
          </a:p>
        </p:txBody>
      </p:sp>
      <p:sp>
        <p:nvSpPr>
          <p:cNvPr id="7" name="Title 1">
            <a:extLst>
              <a:ext uri="{FF2B5EF4-FFF2-40B4-BE49-F238E27FC236}">
                <a16:creationId xmlns:a16="http://schemas.microsoft.com/office/drawing/2014/main" id="{D4CEF53D-B9DA-CF15-66B3-A2828EB865FB}"/>
              </a:ext>
            </a:extLst>
          </p:cNvPr>
          <p:cNvSpPr txBox="1">
            <a:spLocks/>
          </p:cNvSpPr>
          <p:nvPr/>
        </p:nvSpPr>
        <p:spPr>
          <a:xfrm>
            <a:off x="2725617" y="4844157"/>
            <a:ext cx="2661455"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pPr algn="ctr"/>
            <a:r>
              <a:rPr lang="en-US" sz="2800">
                <a:solidFill>
                  <a:srgbClr val="FF0000"/>
                </a:solidFill>
              </a:rPr>
              <a:t>PrEP</a:t>
            </a:r>
          </a:p>
          <a:p>
            <a:pPr algn="ctr"/>
            <a:r>
              <a:rPr lang="en-US" sz="2800">
                <a:solidFill>
                  <a:srgbClr val="FF0000"/>
                </a:solidFill>
              </a:rPr>
              <a:t>Uptake</a:t>
            </a:r>
          </a:p>
        </p:txBody>
      </p:sp>
      <p:sp>
        <p:nvSpPr>
          <p:cNvPr id="8" name="Title 1">
            <a:extLst>
              <a:ext uri="{FF2B5EF4-FFF2-40B4-BE49-F238E27FC236}">
                <a16:creationId xmlns:a16="http://schemas.microsoft.com/office/drawing/2014/main" id="{F792B805-1B72-CD2D-1029-5C3C0CD1902C}"/>
              </a:ext>
            </a:extLst>
          </p:cNvPr>
          <p:cNvSpPr txBox="1">
            <a:spLocks/>
          </p:cNvSpPr>
          <p:nvPr/>
        </p:nvSpPr>
        <p:spPr>
          <a:xfrm>
            <a:off x="6635825" y="4844157"/>
            <a:ext cx="2661455"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pPr algn="ctr"/>
            <a:r>
              <a:rPr lang="en-US" sz="2800">
                <a:solidFill>
                  <a:srgbClr val="FF0000"/>
                </a:solidFill>
              </a:rPr>
              <a:t>Treatment</a:t>
            </a:r>
          </a:p>
          <a:p>
            <a:pPr algn="ctr"/>
            <a:r>
              <a:rPr lang="en-US" sz="2800">
                <a:solidFill>
                  <a:srgbClr val="FF0000"/>
                </a:solidFill>
              </a:rPr>
              <a:t>Engagement</a:t>
            </a:r>
          </a:p>
        </p:txBody>
      </p:sp>
      <p:sp>
        <p:nvSpPr>
          <p:cNvPr id="11" name="Rounded Rectangle 10">
            <a:extLst>
              <a:ext uri="{FF2B5EF4-FFF2-40B4-BE49-F238E27FC236}">
                <a16:creationId xmlns:a16="http://schemas.microsoft.com/office/drawing/2014/main" id="{5EF72365-D40B-62E1-7325-42143A983C33}"/>
              </a:ext>
            </a:extLst>
          </p:cNvPr>
          <p:cNvSpPr/>
          <p:nvPr/>
        </p:nvSpPr>
        <p:spPr>
          <a:xfrm>
            <a:off x="9566321" y="1861506"/>
            <a:ext cx="1938232" cy="2336671"/>
          </a:xfrm>
          <a:prstGeom prst="roundRect">
            <a:avLst/>
          </a:prstGeom>
          <a:solidFill>
            <a:schemeClr val="bg1"/>
          </a:solidFill>
          <a:ln w="5715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Barlow" pitchFamily="2" charset="77"/>
              </a:rPr>
              <a:t>Person-Centered Care Principles</a:t>
            </a:r>
          </a:p>
          <a:p>
            <a:pPr algn="ctr"/>
            <a:endParaRPr lang="en-US" b="1">
              <a:solidFill>
                <a:schemeClr val="tx2"/>
              </a:solidFill>
              <a:latin typeface="Barlow" pitchFamily="2" charset="77"/>
            </a:endParaRPr>
          </a:p>
          <a:p>
            <a:pPr algn="ctr"/>
            <a:r>
              <a:rPr lang="en-US" b="1">
                <a:solidFill>
                  <a:schemeClr val="tx2"/>
                </a:solidFill>
                <a:latin typeface="Barlow" pitchFamily="2" charset="77"/>
              </a:rPr>
              <a:t>Differentiated Service Delivery</a:t>
            </a:r>
          </a:p>
        </p:txBody>
      </p:sp>
      <p:sp>
        <p:nvSpPr>
          <p:cNvPr id="12" name="Rounded Rectangle 11">
            <a:extLst>
              <a:ext uri="{FF2B5EF4-FFF2-40B4-BE49-F238E27FC236}">
                <a16:creationId xmlns:a16="http://schemas.microsoft.com/office/drawing/2014/main" id="{2F7EFB07-A17A-C202-E040-230C5A8C49F7}"/>
              </a:ext>
            </a:extLst>
          </p:cNvPr>
          <p:cNvSpPr/>
          <p:nvPr/>
        </p:nvSpPr>
        <p:spPr>
          <a:xfrm>
            <a:off x="417860" y="3675822"/>
            <a:ext cx="1901543" cy="2336671"/>
          </a:xfrm>
          <a:prstGeom prst="roundRect">
            <a:avLst/>
          </a:prstGeom>
          <a:solidFill>
            <a:schemeClr val="bg1"/>
          </a:solidFill>
          <a:ln w="5715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Barlow" pitchFamily="2" charset="77"/>
              </a:rPr>
              <a:t>Health systems and policies</a:t>
            </a:r>
          </a:p>
        </p:txBody>
      </p:sp>
    </p:spTree>
    <p:extLst>
      <p:ext uri="{BB962C8B-B14F-4D97-AF65-F5344CB8AC3E}">
        <p14:creationId xmlns:p14="http://schemas.microsoft.com/office/powerpoint/2010/main" val="403931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99DF971-1391-0DA6-F77B-324667D621CB}"/>
              </a:ext>
            </a:extLst>
          </p:cNvPr>
          <p:cNvSpPr txBox="1">
            <a:spLocks/>
          </p:cNvSpPr>
          <p:nvPr/>
        </p:nvSpPr>
        <p:spPr>
          <a:xfrm>
            <a:off x="376517" y="339394"/>
            <a:ext cx="4249271"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solidFill>
                  <a:srgbClr val="FF0000"/>
                </a:solidFill>
              </a:rPr>
              <a:t>PrEP Uptake</a:t>
            </a:r>
          </a:p>
        </p:txBody>
      </p:sp>
      <p:sp>
        <p:nvSpPr>
          <p:cNvPr id="10" name="Title 1">
            <a:extLst>
              <a:ext uri="{FF2B5EF4-FFF2-40B4-BE49-F238E27FC236}">
                <a16:creationId xmlns:a16="http://schemas.microsoft.com/office/drawing/2014/main" id="{F3C677E5-BB29-68B3-2F5D-5C1DFF11D1E4}"/>
              </a:ext>
            </a:extLst>
          </p:cNvPr>
          <p:cNvSpPr txBox="1">
            <a:spLocks/>
          </p:cNvSpPr>
          <p:nvPr/>
        </p:nvSpPr>
        <p:spPr>
          <a:xfrm>
            <a:off x="3280886" y="339393"/>
            <a:ext cx="7646894"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t>SAIL teleprep pilot </a:t>
            </a:r>
            <a:r>
              <a:rPr lang="en-US" sz="2000"/>
              <a:t>(Jan-Dec 2023)</a:t>
            </a:r>
            <a:endParaRPr lang="en-US" sz="4000"/>
          </a:p>
        </p:txBody>
      </p:sp>
      <p:pic>
        <p:nvPicPr>
          <p:cNvPr id="12" name="Picture 11">
            <a:extLst>
              <a:ext uri="{FF2B5EF4-FFF2-40B4-BE49-F238E27FC236}">
                <a16:creationId xmlns:a16="http://schemas.microsoft.com/office/drawing/2014/main" id="{5F15A38A-FDA9-563E-64CF-53A7074B1E8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l="2600" t="19382" r="53222" b="19754"/>
          <a:stretch>
            <a:fillRect/>
          </a:stretch>
        </p:blipFill>
        <p:spPr>
          <a:xfrm>
            <a:off x="256613" y="1008529"/>
            <a:ext cx="6326843" cy="5256146"/>
          </a:xfrm>
          <a:prstGeom prst="roundRect">
            <a:avLst>
              <a:gd name="adj" fmla="val 4188"/>
            </a:avLst>
          </a:prstGeom>
          <a:effectLst>
            <a:outerShdw blurRad="50800" dist="38100" dir="2700000" algn="tl" rotWithShape="0">
              <a:prstClr val="black">
                <a:alpha val="40000"/>
              </a:prstClr>
            </a:outerShdw>
          </a:effectLst>
        </p:spPr>
      </p:pic>
      <p:pic>
        <p:nvPicPr>
          <p:cNvPr id="52" name="Picture 51">
            <a:extLst>
              <a:ext uri="{FF2B5EF4-FFF2-40B4-BE49-F238E27FC236}">
                <a16:creationId xmlns:a16="http://schemas.microsoft.com/office/drawing/2014/main" id="{85977767-E89B-1540-9B52-08680FFF6BBE}"/>
              </a:ext>
            </a:extLst>
          </p:cNvPr>
          <p:cNvPicPr>
            <a:picLocks noChangeAspect="1"/>
          </p:cNvPicPr>
          <p:nvPr/>
        </p:nvPicPr>
        <p:blipFill>
          <a:blip r:embed="rId5"/>
          <a:srcRect t="7392"/>
          <a:stretch/>
        </p:blipFill>
        <p:spPr>
          <a:xfrm>
            <a:off x="283878" y="404803"/>
            <a:ext cx="4000976" cy="6291928"/>
          </a:xfrm>
          <a:prstGeom prst="rect">
            <a:avLst/>
          </a:prstGeom>
          <a:effectLst>
            <a:outerShdw blurRad="50800" dist="38100" dir="5400000" algn="t" rotWithShape="0">
              <a:prstClr val="black">
                <a:alpha val="90000"/>
              </a:prstClr>
            </a:outerShdw>
          </a:effectLst>
        </p:spPr>
      </p:pic>
      <p:grpSp>
        <p:nvGrpSpPr>
          <p:cNvPr id="53" name="Group 52">
            <a:extLst>
              <a:ext uri="{FF2B5EF4-FFF2-40B4-BE49-F238E27FC236}">
                <a16:creationId xmlns:a16="http://schemas.microsoft.com/office/drawing/2014/main" id="{92F57809-2AD0-46D2-D101-3004D23F12F9}"/>
              </a:ext>
            </a:extLst>
          </p:cNvPr>
          <p:cNvGrpSpPr/>
          <p:nvPr/>
        </p:nvGrpSpPr>
        <p:grpSpPr>
          <a:xfrm>
            <a:off x="384552" y="1785928"/>
            <a:ext cx="3007536" cy="1478908"/>
            <a:chOff x="1150811" y="1728311"/>
            <a:chExt cx="3007536" cy="1478908"/>
          </a:xfrm>
        </p:grpSpPr>
        <p:grpSp>
          <p:nvGrpSpPr>
            <p:cNvPr id="54" name="Group 53">
              <a:extLst>
                <a:ext uri="{FF2B5EF4-FFF2-40B4-BE49-F238E27FC236}">
                  <a16:creationId xmlns:a16="http://schemas.microsoft.com/office/drawing/2014/main" id="{91A9FCCB-D84C-9FCA-D6E4-7A8B08F87C75}"/>
                </a:ext>
              </a:extLst>
            </p:cNvPr>
            <p:cNvGrpSpPr>
              <a:grpSpLocks/>
            </p:cNvGrpSpPr>
            <p:nvPr/>
          </p:nvGrpSpPr>
          <p:grpSpPr>
            <a:xfrm>
              <a:off x="2709523" y="1728311"/>
              <a:ext cx="1448824" cy="906965"/>
              <a:chOff x="2709523" y="1728311"/>
              <a:chExt cx="1448824" cy="906965"/>
            </a:xfrm>
          </p:grpSpPr>
          <p:sp>
            <p:nvSpPr>
              <p:cNvPr id="63" name="Oval 62">
                <a:extLst>
                  <a:ext uri="{FF2B5EF4-FFF2-40B4-BE49-F238E27FC236}">
                    <a16:creationId xmlns:a16="http://schemas.microsoft.com/office/drawing/2014/main" id="{C423BD55-670B-9998-D6F7-CE3C2B247C07}"/>
                  </a:ext>
                </a:extLst>
              </p:cNvPr>
              <p:cNvSpPr>
                <a:spLocks noChangeAspect="1"/>
              </p:cNvSpPr>
              <p:nvPr/>
            </p:nvSpPr>
            <p:spPr>
              <a:xfrm>
                <a:off x="2737970" y="2107664"/>
                <a:ext cx="527612" cy="527612"/>
              </a:xfrm>
              <a:prstGeom prst="ellipse">
                <a:avLst/>
              </a:prstGeom>
              <a:solidFill>
                <a:srgbClr val="73FEFF"/>
              </a:solidFill>
              <a:ln>
                <a:noFill/>
              </a:ln>
              <a:effectLst>
                <a:glow rad="63500">
                  <a:srgbClr val="73FEFF"/>
                </a:glo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C05CD4D-FF72-B3F9-8F37-37685C008C51}"/>
                  </a:ext>
                </a:extLst>
              </p:cNvPr>
              <p:cNvSpPr>
                <a:spLocks/>
              </p:cNvSpPr>
              <p:nvPr/>
            </p:nvSpPr>
            <p:spPr>
              <a:xfrm>
                <a:off x="2709523" y="2171415"/>
                <a:ext cx="625491" cy="400110"/>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2000" b="1" cap="none" spc="0">
                    <a:ln w="0"/>
                    <a:solidFill>
                      <a:schemeClr val="bg1"/>
                    </a:solidFill>
                    <a:effectLst>
                      <a:outerShdw blurRad="38100" dist="19050" dir="2700000" algn="tl" rotWithShape="0">
                        <a:schemeClr val="dk1">
                          <a:alpha val="40000"/>
                        </a:schemeClr>
                      </a:outerShdw>
                    </a:effectLst>
                    <a:latin typeface="Barlow" pitchFamily="2" charset="77"/>
                  </a:rPr>
                  <a:t>61%</a:t>
                </a:r>
              </a:p>
            </p:txBody>
          </p:sp>
          <p:sp>
            <p:nvSpPr>
              <p:cNvPr id="65" name="Rectangle 64">
                <a:extLst>
                  <a:ext uri="{FF2B5EF4-FFF2-40B4-BE49-F238E27FC236}">
                    <a16:creationId xmlns:a16="http://schemas.microsoft.com/office/drawing/2014/main" id="{B23972B1-5B3F-5D67-9A41-EC64F206D4B8}"/>
                  </a:ext>
                </a:extLst>
              </p:cNvPr>
              <p:cNvSpPr>
                <a:spLocks/>
              </p:cNvSpPr>
              <p:nvPr/>
            </p:nvSpPr>
            <p:spPr>
              <a:xfrm>
                <a:off x="3212255" y="1728311"/>
                <a:ext cx="946092" cy="830997"/>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1600" b="1" cap="none" spc="0">
                    <a:ln w="0"/>
                    <a:solidFill>
                      <a:schemeClr val="bg1"/>
                    </a:solidFill>
                    <a:effectLst>
                      <a:outerShdw blurRad="50800" dist="38100" dir="10800000" algn="r" rotWithShape="0">
                        <a:prstClr val="black">
                          <a:alpha val="40000"/>
                        </a:prstClr>
                      </a:outerShdw>
                    </a:effectLst>
                    <a:latin typeface="Barlow" pitchFamily="2" charset="77"/>
                  </a:rPr>
                  <a:t>National</a:t>
                </a:r>
              </a:p>
              <a:p>
                <a:pPr algn="ctr"/>
                <a:r>
                  <a:rPr lang="en-US" sz="1600" b="1" cap="none" spc="0">
                    <a:ln w="0"/>
                    <a:solidFill>
                      <a:schemeClr val="bg1"/>
                    </a:solidFill>
                    <a:effectLst>
                      <a:outerShdw blurRad="50800" dist="38100" dir="10800000" algn="r" rotWithShape="0">
                        <a:prstClr val="black">
                          <a:alpha val="40000"/>
                        </a:prstClr>
                      </a:outerShdw>
                    </a:effectLst>
                    <a:latin typeface="Barlow" pitchFamily="2" charset="77"/>
                  </a:rPr>
                  <a:t>Capital</a:t>
                </a:r>
              </a:p>
              <a:p>
                <a:pPr algn="ctr"/>
                <a:r>
                  <a:rPr lang="en-US" sz="1600" b="1" cap="none" spc="0">
                    <a:ln w="0"/>
                    <a:solidFill>
                      <a:schemeClr val="bg1"/>
                    </a:solidFill>
                    <a:effectLst>
                      <a:outerShdw blurRad="50800" dist="38100" dir="10800000" algn="r" rotWithShape="0">
                        <a:prstClr val="black">
                          <a:alpha val="40000"/>
                        </a:prstClr>
                      </a:outerShdw>
                    </a:effectLst>
                    <a:latin typeface="Barlow" pitchFamily="2" charset="77"/>
                  </a:rPr>
                  <a:t>Region</a:t>
                </a:r>
              </a:p>
            </p:txBody>
          </p:sp>
        </p:grpSp>
        <p:grpSp>
          <p:nvGrpSpPr>
            <p:cNvPr id="55" name="Group 54">
              <a:extLst>
                <a:ext uri="{FF2B5EF4-FFF2-40B4-BE49-F238E27FC236}">
                  <a16:creationId xmlns:a16="http://schemas.microsoft.com/office/drawing/2014/main" id="{4C0360E4-B320-3A4A-9963-2F3AA41F9F60}"/>
                </a:ext>
              </a:extLst>
            </p:cNvPr>
            <p:cNvGrpSpPr>
              <a:grpSpLocks/>
            </p:cNvGrpSpPr>
            <p:nvPr/>
          </p:nvGrpSpPr>
          <p:grpSpPr>
            <a:xfrm>
              <a:off x="1150811" y="2550768"/>
              <a:ext cx="1808794" cy="656451"/>
              <a:chOff x="1529689" y="2107664"/>
              <a:chExt cx="1808794" cy="656451"/>
            </a:xfrm>
          </p:grpSpPr>
          <p:sp>
            <p:nvSpPr>
              <p:cNvPr id="60" name="Oval 59">
                <a:extLst>
                  <a:ext uri="{FF2B5EF4-FFF2-40B4-BE49-F238E27FC236}">
                    <a16:creationId xmlns:a16="http://schemas.microsoft.com/office/drawing/2014/main" id="{2BC62184-FDE4-8F4A-4D73-3431427CDAA3}"/>
                  </a:ext>
                </a:extLst>
              </p:cNvPr>
              <p:cNvSpPr>
                <a:spLocks noChangeAspect="1"/>
              </p:cNvSpPr>
              <p:nvPr/>
            </p:nvSpPr>
            <p:spPr>
              <a:xfrm>
                <a:off x="2865472" y="2107664"/>
                <a:ext cx="400110" cy="400110"/>
              </a:xfrm>
              <a:prstGeom prst="ellipse">
                <a:avLst/>
              </a:prstGeom>
              <a:solidFill>
                <a:srgbClr val="FF9300"/>
              </a:solidFill>
              <a:ln>
                <a:noFill/>
              </a:ln>
              <a:effectLst>
                <a:glow rad="63500">
                  <a:srgbClr val="FF9300"/>
                </a:glo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B3A8E14-DB53-EED7-8787-9164808255C0}"/>
                  </a:ext>
                </a:extLst>
              </p:cNvPr>
              <p:cNvSpPr>
                <a:spLocks/>
              </p:cNvSpPr>
              <p:nvPr/>
            </p:nvSpPr>
            <p:spPr>
              <a:xfrm>
                <a:off x="2810774" y="2138541"/>
                <a:ext cx="527709" cy="338554"/>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1600" b="1" cap="none" spc="0">
                    <a:ln w="0"/>
                    <a:solidFill>
                      <a:schemeClr val="bg1"/>
                    </a:solidFill>
                    <a:effectLst>
                      <a:outerShdw blurRad="38100" dist="19050" dir="2700000" algn="tl" rotWithShape="0">
                        <a:schemeClr val="dk1">
                          <a:alpha val="40000"/>
                        </a:schemeClr>
                      </a:outerShdw>
                    </a:effectLst>
                    <a:latin typeface="Barlow" pitchFamily="2" charset="77"/>
                  </a:rPr>
                  <a:t>17%</a:t>
                </a:r>
              </a:p>
            </p:txBody>
          </p:sp>
          <p:sp>
            <p:nvSpPr>
              <p:cNvPr id="62" name="Rectangle 61">
                <a:extLst>
                  <a:ext uri="{FF2B5EF4-FFF2-40B4-BE49-F238E27FC236}">
                    <a16:creationId xmlns:a16="http://schemas.microsoft.com/office/drawing/2014/main" id="{793133CC-6213-A5C5-9433-5FA528463B96}"/>
                  </a:ext>
                </a:extLst>
              </p:cNvPr>
              <p:cNvSpPr>
                <a:spLocks/>
              </p:cNvSpPr>
              <p:nvPr/>
            </p:nvSpPr>
            <p:spPr>
              <a:xfrm>
                <a:off x="1529689" y="2179340"/>
                <a:ext cx="1388788" cy="584775"/>
              </a:xfrm>
              <a:prstGeom prst="rect">
                <a:avLst/>
              </a:prstGeom>
              <a:noFill/>
              <a:effectLst>
                <a:outerShdw blurRad="50800" dist="38100" dir="8100000" algn="tr" rotWithShape="0">
                  <a:prstClr val="black">
                    <a:alpha val="40000"/>
                  </a:prstClr>
                </a:outerShdw>
              </a:effectLst>
            </p:spPr>
            <p:txBody>
              <a:bodyPr wrap="square" lIns="91440" tIns="45720" rIns="91440" bIns="45720">
                <a:spAutoFit/>
              </a:bodyPr>
              <a:lstStyle/>
              <a:p>
                <a:pPr algn="r"/>
                <a:r>
                  <a:rPr lang="en-US" sz="1600" b="1" cap="none" spc="0">
                    <a:ln w="0"/>
                    <a:solidFill>
                      <a:schemeClr val="bg1"/>
                    </a:solidFill>
                    <a:effectLst>
                      <a:outerShdw blurRad="50800" dist="38100" dir="10800000" algn="r" rotWithShape="0">
                        <a:prstClr val="black">
                          <a:alpha val="40000"/>
                        </a:prstClr>
                      </a:outerShdw>
                    </a:effectLst>
                    <a:latin typeface="Barlow" pitchFamily="2" charset="77"/>
                  </a:rPr>
                  <a:t>Region</a:t>
                </a:r>
              </a:p>
              <a:p>
                <a:pPr algn="r"/>
                <a:r>
                  <a:rPr lang="en-US" sz="1600" b="1">
                    <a:ln w="0"/>
                    <a:solidFill>
                      <a:schemeClr val="bg1"/>
                    </a:solidFill>
                    <a:effectLst>
                      <a:outerShdw blurRad="50800" dist="38100" dir="10800000" algn="r" rotWithShape="0">
                        <a:prstClr val="black">
                          <a:alpha val="40000"/>
                        </a:prstClr>
                      </a:outerShdw>
                    </a:effectLst>
                    <a:latin typeface="Barlow" pitchFamily="2" charset="77"/>
                  </a:rPr>
                  <a:t>IV-</a:t>
                </a:r>
                <a:r>
                  <a:rPr lang="en-US" sz="1600" b="1" cap="none" spc="0">
                    <a:ln w="0"/>
                    <a:solidFill>
                      <a:schemeClr val="bg1"/>
                    </a:solidFill>
                    <a:effectLst>
                      <a:outerShdw blurRad="50800" dist="38100" dir="10800000" algn="r" rotWithShape="0">
                        <a:prstClr val="black">
                          <a:alpha val="40000"/>
                        </a:prstClr>
                      </a:outerShdw>
                    </a:effectLst>
                    <a:latin typeface="Barlow" pitchFamily="2" charset="77"/>
                  </a:rPr>
                  <a:t>A</a:t>
                </a:r>
              </a:p>
            </p:txBody>
          </p:sp>
        </p:grpSp>
        <p:grpSp>
          <p:nvGrpSpPr>
            <p:cNvPr id="56" name="Group 55">
              <a:extLst>
                <a:ext uri="{FF2B5EF4-FFF2-40B4-BE49-F238E27FC236}">
                  <a16:creationId xmlns:a16="http://schemas.microsoft.com/office/drawing/2014/main" id="{18678F9C-066C-C907-8C40-B9F4CE020FD9}"/>
                </a:ext>
              </a:extLst>
            </p:cNvPr>
            <p:cNvGrpSpPr>
              <a:grpSpLocks/>
            </p:cNvGrpSpPr>
            <p:nvPr/>
          </p:nvGrpSpPr>
          <p:grpSpPr>
            <a:xfrm>
              <a:off x="1242418" y="2097786"/>
              <a:ext cx="1508292" cy="584775"/>
              <a:chOff x="1853548" y="2151815"/>
              <a:chExt cx="1508292" cy="584775"/>
            </a:xfrm>
          </p:grpSpPr>
          <p:sp>
            <p:nvSpPr>
              <p:cNvPr id="57" name="Oval 56">
                <a:extLst>
                  <a:ext uri="{FF2B5EF4-FFF2-40B4-BE49-F238E27FC236}">
                    <a16:creationId xmlns:a16="http://schemas.microsoft.com/office/drawing/2014/main" id="{C67F70C4-FF00-5CAE-8847-F8D6FD992545}"/>
                  </a:ext>
                </a:extLst>
              </p:cNvPr>
              <p:cNvSpPr>
                <a:spLocks noChangeAspect="1"/>
              </p:cNvSpPr>
              <p:nvPr/>
            </p:nvSpPr>
            <p:spPr>
              <a:xfrm>
                <a:off x="2915797" y="2190036"/>
                <a:ext cx="361408" cy="361408"/>
              </a:xfrm>
              <a:prstGeom prst="ellipse">
                <a:avLst/>
              </a:prstGeom>
              <a:solidFill>
                <a:srgbClr val="FF9300"/>
              </a:solidFill>
              <a:ln>
                <a:noFill/>
              </a:ln>
              <a:effectLst>
                <a:glow rad="63500">
                  <a:srgbClr val="FF9300"/>
                </a:glo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9580D997-694C-D26E-B97E-B626FF84F1EA}"/>
                  </a:ext>
                </a:extLst>
              </p:cNvPr>
              <p:cNvSpPr>
                <a:spLocks/>
              </p:cNvSpPr>
              <p:nvPr/>
            </p:nvSpPr>
            <p:spPr>
              <a:xfrm>
                <a:off x="2862985" y="2205884"/>
                <a:ext cx="498855" cy="307777"/>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1400" b="1" cap="none" spc="0">
                    <a:ln w="0"/>
                    <a:solidFill>
                      <a:schemeClr val="bg1"/>
                    </a:solidFill>
                    <a:effectLst>
                      <a:outerShdw blurRad="38100" dist="19050" dir="2700000" algn="tl" rotWithShape="0">
                        <a:schemeClr val="dk1">
                          <a:alpha val="40000"/>
                        </a:schemeClr>
                      </a:outerShdw>
                    </a:effectLst>
                    <a:latin typeface="Barlow" pitchFamily="2" charset="77"/>
                  </a:rPr>
                  <a:t>1</a:t>
                </a:r>
                <a:r>
                  <a:rPr lang="en-US" sz="1400" b="1">
                    <a:ln w="0"/>
                    <a:solidFill>
                      <a:schemeClr val="bg1"/>
                    </a:solidFill>
                    <a:effectLst>
                      <a:outerShdw blurRad="38100" dist="19050" dir="2700000" algn="tl" rotWithShape="0">
                        <a:schemeClr val="dk1">
                          <a:alpha val="40000"/>
                        </a:schemeClr>
                      </a:outerShdw>
                    </a:effectLst>
                    <a:latin typeface="Barlow" pitchFamily="2" charset="77"/>
                  </a:rPr>
                  <a:t>0</a:t>
                </a:r>
                <a:r>
                  <a:rPr lang="en-US" sz="1400" b="1" cap="none" spc="0">
                    <a:ln w="0"/>
                    <a:solidFill>
                      <a:schemeClr val="bg1"/>
                    </a:solidFill>
                    <a:effectLst>
                      <a:outerShdw blurRad="38100" dist="19050" dir="2700000" algn="tl" rotWithShape="0">
                        <a:schemeClr val="dk1">
                          <a:alpha val="40000"/>
                        </a:schemeClr>
                      </a:outerShdw>
                    </a:effectLst>
                    <a:latin typeface="Barlow" pitchFamily="2" charset="77"/>
                  </a:rPr>
                  <a:t>%</a:t>
                </a:r>
              </a:p>
            </p:txBody>
          </p:sp>
          <p:sp>
            <p:nvSpPr>
              <p:cNvPr id="59" name="Rectangle 58">
                <a:extLst>
                  <a:ext uri="{FF2B5EF4-FFF2-40B4-BE49-F238E27FC236}">
                    <a16:creationId xmlns:a16="http://schemas.microsoft.com/office/drawing/2014/main" id="{649F1293-A20B-B40D-96C5-D884A158D590}"/>
                  </a:ext>
                </a:extLst>
              </p:cNvPr>
              <p:cNvSpPr>
                <a:spLocks/>
              </p:cNvSpPr>
              <p:nvPr/>
            </p:nvSpPr>
            <p:spPr>
              <a:xfrm>
                <a:off x="1853548" y="2151815"/>
                <a:ext cx="1099114" cy="584775"/>
              </a:xfrm>
              <a:prstGeom prst="rect">
                <a:avLst/>
              </a:prstGeom>
              <a:noFill/>
              <a:effectLst>
                <a:outerShdw blurRad="50800" dist="38100" dir="8100000" algn="tr" rotWithShape="0">
                  <a:prstClr val="black">
                    <a:alpha val="40000"/>
                  </a:prstClr>
                </a:outerShdw>
              </a:effectLst>
            </p:spPr>
            <p:txBody>
              <a:bodyPr wrap="square" lIns="91440" tIns="45720" rIns="91440" bIns="45720">
                <a:spAutoFit/>
              </a:bodyPr>
              <a:lstStyle/>
              <a:p>
                <a:pPr algn="r"/>
                <a:r>
                  <a:rPr lang="en-US" sz="1600" b="1" cap="none" spc="0">
                    <a:ln w="0"/>
                    <a:solidFill>
                      <a:schemeClr val="bg1"/>
                    </a:solidFill>
                    <a:effectLst>
                      <a:outerShdw blurRad="50800" dist="38100" dir="10800000" algn="r" rotWithShape="0">
                        <a:prstClr val="black">
                          <a:alpha val="40000"/>
                        </a:prstClr>
                      </a:outerShdw>
                    </a:effectLst>
                    <a:latin typeface="Barlow" pitchFamily="2" charset="77"/>
                  </a:rPr>
                  <a:t>Region</a:t>
                </a:r>
              </a:p>
              <a:p>
                <a:pPr algn="r"/>
                <a:r>
                  <a:rPr lang="en-US" sz="1600" b="1">
                    <a:ln w="0"/>
                    <a:solidFill>
                      <a:schemeClr val="bg1"/>
                    </a:solidFill>
                    <a:effectLst>
                      <a:outerShdw blurRad="50800" dist="38100" dir="10800000" algn="r" rotWithShape="0">
                        <a:prstClr val="black">
                          <a:alpha val="40000"/>
                        </a:prstClr>
                      </a:outerShdw>
                    </a:effectLst>
                    <a:latin typeface="Barlow" pitchFamily="2" charset="77"/>
                  </a:rPr>
                  <a:t>III</a:t>
                </a:r>
                <a:endParaRPr lang="en-US" sz="1600" b="1" cap="none" spc="0">
                  <a:ln w="0"/>
                  <a:solidFill>
                    <a:schemeClr val="bg1"/>
                  </a:solidFill>
                  <a:effectLst>
                    <a:outerShdw blurRad="50800" dist="38100" dir="10800000" algn="r" rotWithShape="0">
                      <a:prstClr val="black">
                        <a:alpha val="40000"/>
                      </a:prstClr>
                    </a:outerShdw>
                  </a:effectLst>
                  <a:latin typeface="Barlow" pitchFamily="2" charset="77"/>
                </a:endParaRPr>
              </a:p>
            </p:txBody>
          </p:sp>
        </p:grpSp>
      </p:grpSp>
      <p:grpSp>
        <p:nvGrpSpPr>
          <p:cNvPr id="66" name="Group 65">
            <a:extLst>
              <a:ext uri="{FF2B5EF4-FFF2-40B4-BE49-F238E27FC236}">
                <a16:creationId xmlns:a16="http://schemas.microsoft.com/office/drawing/2014/main" id="{18F346FD-4C9A-8685-2849-7D214ED1496A}"/>
              </a:ext>
            </a:extLst>
          </p:cNvPr>
          <p:cNvGrpSpPr>
            <a:grpSpLocks/>
          </p:cNvGrpSpPr>
          <p:nvPr/>
        </p:nvGrpSpPr>
        <p:grpSpPr>
          <a:xfrm>
            <a:off x="1548054" y="4057970"/>
            <a:ext cx="1783730" cy="400110"/>
            <a:chOff x="1523494" y="2107664"/>
            <a:chExt cx="1783730" cy="400110"/>
          </a:xfrm>
        </p:grpSpPr>
        <p:sp>
          <p:nvSpPr>
            <p:cNvPr id="67" name="Oval 66">
              <a:extLst>
                <a:ext uri="{FF2B5EF4-FFF2-40B4-BE49-F238E27FC236}">
                  <a16:creationId xmlns:a16="http://schemas.microsoft.com/office/drawing/2014/main" id="{773FBCC3-0B4D-8E95-7C6C-B14453764399}"/>
                </a:ext>
              </a:extLst>
            </p:cNvPr>
            <p:cNvSpPr>
              <a:spLocks noChangeAspect="1"/>
            </p:cNvSpPr>
            <p:nvPr/>
          </p:nvSpPr>
          <p:spPr>
            <a:xfrm>
              <a:off x="2865472" y="2107664"/>
              <a:ext cx="400110" cy="400110"/>
            </a:xfrm>
            <a:prstGeom prst="ellipse">
              <a:avLst/>
            </a:prstGeom>
            <a:solidFill>
              <a:srgbClr val="FF2F92"/>
            </a:solidFill>
            <a:ln>
              <a:noFill/>
            </a:ln>
            <a:effectLst>
              <a:glow rad="63500">
                <a:srgbClr val="FF2F92"/>
              </a:glo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E139AB-156A-6144-E27D-E32326808EF6}"/>
                </a:ext>
              </a:extLst>
            </p:cNvPr>
            <p:cNvSpPr>
              <a:spLocks/>
            </p:cNvSpPr>
            <p:nvPr/>
          </p:nvSpPr>
          <p:spPr>
            <a:xfrm>
              <a:off x="2842032" y="2138541"/>
              <a:ext cx="465192" cy="338554"/>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1600" b="1">
                  <a:ln w="0"/>
                  <a:solidFill>
                    <a:schemeClr val="bg1"/>
                  </a:solidFill>
                  <a:effectLst>
                    <a:outerShdw blurRad="38100" dist="19050" dir="2700000" algn="tl" rotWithShape="0">
                      <a:schemeClr val="dk1">
                        <a:alpha val="40000"/>
                      </a:schemeClr>
                    </a:outerShdw>
                  </a:effectLst>
                  <a:latin typeface="Barlow" pitchFamily="2" charset="77"/>
                </a:rPr>
                <a:t>5</a:t>
              </a:r>
              <a:r>
                <a:rPr lang="en-US" sz="1600" b="1" cap="none" spc="0">
                  <a:ln w="0"/>
                  <a:solidFill>
                    <a:schemeClr val="bg1"/>
                  </a:solidFill>
                  <a:effectLst>
                    <a:outerShdw blurRad="38100" dist="19050" dir="2700000" algn="tl" rotWithShape="0">
                      <a:schemeClr val="dk1">
                        <a:alpha val="40000"/>
                      </a:schemeClr>
                    </a:outerShdw>
                  </a:effectLst>
                  <a:latin typeface="Barlow" pitchFamily="2" charset="77"/>
                </a:rPr>
                <a:t>%</a:t>
              </a:r>
            </a:p>
          </p:txBody>
        </p:sp>
        <p:sp>
          <p:nvSpPr>
            <p:cNvPr id="69" name="Rectangle 68">
              <a:extLst>
                <a:ext uri="{FF2B5EF4-FFF2-40B4-BE49-F238E27FC236}">
                  <a16:creationId xmlns:a16="http://schemas.microsoft.com/office/drawing/2014/main" id="{AB7A4699-A12D-D296-E63D-68049BD8D863}"/>
                </a:ext>
              </a:extLst>
            </p:cNvPr>
            <p:cNvSpPr>
              <a:spLocks/>
            </p:cNvSpPr>
            <p:nvPr/>
          </p:nvSpPr>
          <p:spPr>
            <a:xfrm>
              <a:off x="1523494" y="2150758"/>
              <a:ext cx="1388788" cy="338554"/>
            </a:xfrm>
            <a:prstGeom prst="rect">
              <a:avLst/>
            </a:prstGeom>
            <a:noFill/>
            <a:effectLst>
              <a:outerShdw blurRad="50800" dist="38100" dir="8100000" algn="tr" rotWithShape="0">
                <a:prstClr val="black">
                  <a:alpha val="40000"/>
                </a:prstClr>
              </a:outerShdw>
            </a:effectLst>
          </p:spPr>
          <p:txBody>
            <a:bodyPr wrap="square" lIns="91440" tIns="45720" rIns="91440" bIns="45720">
              <a:spAutoFit/>
            </a:bodyPr>
            <a:lstStyle/>
            <a:p>
              <a:pPr algn="r"/>
              <a:r>
                <a:rPr lang="en-US" sz="1600" b="1" cap="none" spc="0">
                  <a:ln w="0"/>
                  <a:solidFill>
                    <a:schemeClr val="bg1"/>
                  </a:solidFill>
                  <a:effectLst>
                    <a:outerShdw blurRad="50800" dist="38100" dir="10800000" algn="r" rotWithShape="0">
                      <a:prstClr val="black">
                        <a:alpha val="40000"/>
                      </a:prstClr>
                    </a:outerShdw>
                  </a:effectLst>
                  <a:latin typeface="Barlow" pitchFamily="2" charset="77"/>
                </a:rPr>
                <a:t>Region VII</a:t>
              </a:r>
            </a:p>
          </p:txBody>
        </p:sp>
      </p:grpSp>
      <p:grpSp>
        <p:nvGrpSpPr>
          <p:cNvPr id="70" name="Group 69">
            <a:extLst>
              <a:ext uri="{FF2B5EF4-FFF2-40B4-BE49-F238E27FC236}">
                <a16:creationId xmlns:a16="http://schemas.microsoft.com/office/drawing/2014/main" id="{5E41D160-EBC7-9007-9461-89CB1B44B7C8}"/>
              </a:ext>
            </a:extLst>
          </p:cNvPr>
          <p:cNvGrpSpPr>
            <a:grpSpLocks/>
          </p:cNvGrpSpPr>
          <p:nvPr/>
        </p:nvGrpSpPr>
        <p:grpSpPr>
          <a:xfrm>
            <a:off x="1293875" y="3294236"/>
            <a:ext cx="2565543" cy="3384769"/>
            <a:chOff x="2060134" y="3236619"/>
            <a:chExt cx="2565543" cy="3384769"/>
          </a:xfrm>
        </p:grpSpPr>
        <p:grpSp>
          <p:nvGrpSpPr>
            <p:cNvPr id="71" name="Group 70">
              <a:extLst>
                <a:ext uri="{FF2B5EF4-FFF2-40B4-BE49-F238E27FC236}">
                  <a16:creationId xmlns:a16="http://schemas.microsoft.com/office/drawing/2014/main" id="{752AC273-D86F-C07D-01F8-2567D9E580C4}"/>
                </a:ext>
              </a:extLst>
            </p:cNvPr>
            <p:cNvGrpSpPr>
              <a:grpSpLocks/>
            </p:cNvGrpSpPr>
            <p:nvPr/>
          </p:nvGrpSpPr>
          <p:grpSpPr>
            <a:xfrm>
              <a:off x="2060134" y="3236619"/>
              <a:ext cx="2565543" cy="3384769"/>
              <a:chOff x="-2503952" y="1572347"/>
              <a:chExt cx="3775331" cy="4841280"/>
            </a:xfrm>
          </p:grpSpPr>
          <p:sp>
            <p:nvSpPr>
              <p:cNvPr id="74" name="TextBox 73">
                <a:extLst>
                  <a:ext uri="{FF2B5EF4-FFF2-40B4-BE49-F238E27FC236}">
                    <a16:creationId xmlns:a16="http://schemas.microsoft.com/office/drawing/2014/main" id="{8E87BE85-D466-DCF3-9D27-4CD7046D5677}"/>
                  </a:ext>
                </a:extLst>
              </p:cNvPr>
              <p:cNvSpPr txBox="1">
                <a:spLocks/>
              </p:cNvSpPr>
              <p:nvPr/>
            </p:nvSpPr>
            <p:spPr>
              <a:xfrm>
                <a:off x="-2503952" y="4297830"/>
                <a:ext cx="3665721" cy="836411"/>
              </a:xfrm>
              <a:prstGeom prst="rect">
                <a:avLst/>
              </a:prstGeom>
              <a:noFill/>
            </p:spPr>
            <p:txBody>
              <a:bodyPr wrap="square">
                <a:spAutoFit/>
              </a:bodyPr>
              <a:lstStyle/>
              <a:p>
                <a:pPr algn="ctr"/>
                <a:r>
                  <a:rPr lang="en-PH" sz="1600" b="1">
                    <a:solidFill>
                      <a:schemeClr val="bg1"/>
                    </a:solidFill>
                    <a:effectLst>
                      <a:outerShdw blurRad="50800" dist="38100" dir="8100000" algn="tr" rotWithShape="0">
                        <a:prstClr val="black">
                          <a:alpha val="74738"/>
                        </a:prstClr>
                      </a:outerShdw>
                    </a:effectLst>
                  </a:rPr>
                  <a:t>The rest of the Visayas and Mindanao Regions</a:t>
                </a:r>
                <a:endParaRPr lang="en-US" sz="1600">
                  <a:solidFill>
                    <a:schemeClr val="bg1"/>
                  </a:solidFill>
                  <a:effectLst>
                    <a:outerShdw blurRad="50800" dist="38100" dir="8100000" algn="tr" rotWithShape="0">
                      <a:prstClr val="black">
                        <a:alpha val="74738"/>
                      </a:prstClr>
                    </a:outerShdw>
                  </a:effectLst>
                </a:endParaRPr>
              </a:p>
            </p:txBody>
          </p:sp>
          <p:cxnSp>
            <p:nvCxnSpPr>
              <p:cNvPr id="75" name="Straight Connector 74">
                <a:extLst>
                  <a:ext uri="{FF2B5EF4-FFF2-40B4-BE49-F238E27FC236}">
                    <a16:creationId xmlns:a16="http://schemas.microsoft.com/office/drawing/2014/main" id="{3FC424E9-17AC-0BFA-039A-F3CA911FF85E}"/>
                  </a:ext>
                </a:extLst>
              </p:cNvPr>
              <p:cNvCxnSpPr>
                <a:cxnSpLocks/>
              </p:cNvCxnSpPr>
              <p:nvPr/>
            </p:nvCxnSpPr>
            <p:spPr>
              <a:xfrm flipH="1">
                <a:off x="1027320" y="1618044"/>
                <a:ext cx="21926" cy="4795583"/>
              </a:xfrm>
              <a:prstGeom prst="line">
                <a:avLst/>
              </a:prstGeom>
              <a:ln w="76200">
                <a:solidFill>
                  <a:schemeClr val="bg1"/>
                </a:solidFill>
              </a:ln>
              <a:effectLst>
                <a:outerShdw blurRad="50800" dist="38100" dir="10800000" algn="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E26E477-328C-E5E5-2073-37ADB4AFDC8D}"/>
                  </a:ext>
                </a:extLst>
              </p:cNvPr>
              <p:cNvCxnSpPr>
                <a:cxnSpLocks/>
              </p:cNvCxnSpPr>
              <p:nvPr/>
            </p:nvCxnSpPr>
            <p:spPr>
              <a:xfrm>
                <a:off x="805188" y="6413627"/>
                <a:ext cx="444265" cy="0"/>
              </a:xfrm>
              <a:prstGeom prst="line">
                <a:avLst/>
              </a:prstGeom>
              <a:ln w="76200">
                <a:solidFill>
                  <a:schemeClr val="bg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7A43A528-5F7F-863A-B00F-617903D990F0}"/>
                  </a:ext>
                </a:extLst>
              </p:cNvPr>
              <p:cNvCxnSpPr>
                <a:cxnSpLocks/>
              </p:cNvCxnSpPr>
              <p:nvPr/>
            </p:nvCxnSpPr>
            <p:spPr>
              <a:xfrm>
                <a:off x="827114" y="1572347"/>
                <a:ext cx="444265" cy="0"/>
              </a:xfrm>
              <a:prstGeom prst="line">
                <a:avLst/>
              </a:prstGeom>
              <a:ln w="76200">
                <a:solidFill>
                  <a:schemeClr val="bg1"/>
                </a:solidFill>
              </a:ln>
              <a:effectLst>
                <a:outerShdw blurRad="50800" dist="38100" dir="13500000" algn="b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72" name="Oval 71">
              <a:extLst>
                <a:ext uri="{FF2B5EF4-FFF2-40B4-BE49-F238E27FC236}">
                  <a16:creationId xmlns:a16="http://schemas.microsoft.com/office/drawing/2014/main" id="{C9EAAC79-BD19-089A-DF42-80FAEDE1B278}"/>
                </a:ext>
              </a:extLst>
            </p:cNvPr>
            <p:cNvSpPr>
              <a:spLocks noChangeAspect="1"/>
            </p:cNvSpPr>
            <p:nvPr/>
          </p:nvSpPr>
          <p:spPr>
            <a:xfrm>
              <a:off x="3942587" y="4702903"/>
              <a:ext cx="400110" cy="400110"/>
            </a:xfrm>
            <a:prstGeom prst="ellipse">
              <a:avLst/>
            </a:prstGeom>
            <a:solidFill>
              <a:srgbClr val="FF0000"/>
            </a:solidFill>
            <a:ln>
              <a:noFill/>
            </a:ln>
            <a:effectLst>
              <a:glow rad="63500">
                <a:srgbClr val="FF0000"/>
              </a:glow>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48D961FA-5BD4-8BD1-D1BD-57DCB71A8160}"/>
                </a:ext>
              </a:extLst>
            </p:cNvPr>
            <p:cNvSpPr>
              <a:spLocks/>
            </p:cNvSpPr>
            <p:nvPr/>
          </p:nvSpPr>
          <p:spPr>
            <a:xfrm>
              <a:off x="3865447" y="4725673"/>
              <a:ext cx="569387" cy="338554"/>
            </a:xfrm>
            <a:prstGeom prst="rect">
              <a:avLst/>
            </a:prstGeom>
            <a:noFill/>
            <a:effectLst>
              <a:outerShdw blurRad="50800" dist="38100" dir="8100000" algn="tr" rotWithShape="0">
                <a:prstClr val="black">
                  <a:alpha val="40000"/>
                </a:prstClr>
              </a:outerShdw>
            </a:effectLst>
          </p:spPr>
          <p:txBody>
            <a:bodyPr wrap="none" lIns="91440" tIns="45720" rIns="91440" bIns="45720">
              <a:spAutoFit/>
            </a:bodyPr>
            <a:lstStyle/>
            <a:p>
              <a:pPr algn="ctr"/>
              <a:r>
                <a:rPr lang="en-US" sz="1600" b="1">
                  <a:ln w="0"/>
                  <a:solidFill>
                    <a:schemeClr val="bg1"/>
                  </a:solidFill>
                  <a:effectLst>
                    <a:outerShdw blurRad="38100" dist="19050" dir="2700000" algn="tl" rotWithShape="0">
                      <a:schemeClr val="dk1">
                        <a:alpha val="40000"/>
                      </a:schemeClr>
                    </a:outerShdw>
                  </a:effectLst>
                  <a:latin typeface="Barlow" pitchFamily="2" charset="77"/>
                </a:rPr>
                <a:t>≤2</a:t>
              </a:r>
              <a:r>
                <a:rPr lang="en-US" sz="1600" b="1" cap="none" spc="0">
                  <a:ln w="0"/>
                  <a:solidFill>
                    <a:schemeClr val="bg1"/>
                  </a:solidFill>
                  <a:effectLst>
                    <a:outerShdw blurRad="38100" dist="19050" dir="2700000" algn="tl" rotWithShape="0">
                      <a:schemeClr val="dk1">
                        <a:alpha val="40000"/>
                      </a:schemeClr>
                    </a:outerShdw>
                  </a:effectLst>
                  <a:latin typeface="Barlow" pitchFamily="2" charset="77"/>
                </a:rPr>
                <a:t>%</a:t>
              </a:r>
            </a:p>
          </p:txBody>
        </p:sp>
      </p:grpSp>
      <p:pic>
        <p:nvPicPr>
          <p:cNvPr id="78" name="Graphic 77" descr="Medicine with solid fill">
            <a:extLst>
              <a:ext uri="{FF2B5EF4-FFF2-40B4-BE49-F238E27FC236}">
                <a16:creationId xmlns:a16="http://schemas.microsoft.com/office/drawing/2014/main" id="{FD24EB59-E78F-2AB2-5EE8-98435C3F53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29398" y="2348043"/>
            <a:ext cx="667997" cy="640557"/>
          </a:xfrm>
          <a:prstGeom prst="rect">
            <a:avLst/>
          </a:prstGeom>
          <a:effectLst>
            <a:glow rad="63500">
              <a:schemeClr val="bg1">
                <a:alpha val="81000"/>
              </a:schemeClr>
            </a:glow>
          </a:effectLst>
        </p:spPr>
      </p:pic>
      <p:pic>
        <p:nvPicPr>
          <p:cNvPr id="79" name="Graphic 78" descr="Medicine with solid fill">
            <a:extLst>
              <a:ext uri="{FF2B5EF4-FFF2-40B4-BE49-F238E27FC236}">
                <a16:creationId xmlns:a16="http://schemas.microsoft.com/office/drawing/2014/main" id="{25F6C400-ADAB-3A0E-7CED-987AF08B30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90288" y="2560486"/>
            <a:ext cx="242189" cy="232240"/>
          </a:xfrm>
          <a:prstGeom prst="rect">
            <a:avLst/>
          </a:prstGeom>
          <a:effectLst>
            <a:glow rad="63500">
              <a:schemeClr val="bg1">
                <a:alpha val="81000"/>
              </a:schemeClr>
            </a:glow>
          </a:effectLst>
        </p:spPr>
      </p:pic>
      <p:pic>
        <p:nvPicPr>
          <p:cNvPr id="80" name="Graphic 79" descr="Medicine with solid fill">
            <a:extLst>
              <a:ext uri="{FF2B5EF4-FFF2-40B4-BE49-F238E27FC236}">
                <a16:creationId xmlns:a16="http://schemas.microsoft.com/office/drawing/2014/main" id="{8E6C3A8B-F6C5-1C67-D439-EB5AEF634C8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66012" y="2425134"/>
            <a:ext cx="242189" cy="232240"/>
          </a:xfrm>
          <a:prstGeom prst="rect">
            <a:avLst/>
          </a:prstGeom>
          <a:effectLst>
            <a:glow rad="63500">
              <a:schemeClr val="bg1">
                <a:alpha val="81000"/>
              </a:schemeClr>
            </a:glow>
          </a:effectLst>
        </p:spPr>
      </p:pic>
      <p:pic>
        <p:nvPicPr>
          <p:cNvPr id="81" name="Graphic 80" descr="Medicine with solid fill">
            <a:extLst>
              <a:ext uri="{FF2B5EF4-FFF2-40B4-BE49-F238E27FC236}">
                <a16:creationId xmlns:a16="http://schemas.microsoft.com/office/drawing/2014/main" id="{C21C3D56-86B9-65CD-9313-A64A59F3CA0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66012" y="2568854"/>
            <a:ext cx="242189" cy="232240"/>
          </a:xfrm>
          <a:prstGeom prst="rect">
            <a:avLst/>
          </a:prstGeom>
          <a:effectLst>
            <a:glow rad="63500">
              <a:schemeClr val="bg1">
                <a:alpha val="81000"/>
              </a:schemeClr>
            </a:glow>
          </a:effectLst>
        </p:spPr>
      </p:pic>
      <p:pic>
        <p:nvPicPr>
          <p:cNvPr id="82" name="Graphic 81" descr="Medicine with solid fill">
            <a:extLst>
              <a:ext uri="{FF2B5EF4-FFF2-40B4-BE49-F238E27FC236}">
                <a16:creationId xmlns:a16="http://schemas.microsoft.com/office/drawing/2014/main" id="{E1362693-50BF-3E8C-A685-C5DD5CEE0D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12893" y="2512885"/>
            <a:ext cx="242189" cy="232240"/>
          </a:xfrm>
          <a:prstGeom prst="rect">
            <a:avLst/>
          </a:prstGeom>
          <a:effectLst>
            <a:glow rad="63500">
              <a:schemeClr val="bg1">
                <a:alpha val="81000"/>
              </a:schemeClr>
            </a:glow>
          </a:effectLst>
        </p:spPr>
      </p:pic>
      <p:pic>
        <p:nvPicPr>
          <p:cNvPr id="83" name="Graphic 82" descr="Medicine with solid fill">
            <a:extLst>
              <a:ext uri="{FF2B5EF4-FFF2-40B4-BE49-F238E27FC236}">
                <a16:creationId xmlns:a16="http://schemas.microsoft.com/office/drawing/2014/main" id="{449C77E2-FEEC-5229-CFBE-476702890D0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98779" y="2517528"/>
            <a:ext cx="242189" cy="232240"/>
          </a:xfrm>
          <a:prstGeom prst="rect">
            <a:avLst/>
          </a:prstGeom>
          <a:effectLst>
            <a:glow rad="63500">
              <a:schemeClr val="bg1">
                <a:alpha val="81000"/>
              </a:schemeClr>
            </a:glow>
          </a:effectLst>
        </p:spPr>
      </p:pic>
      <p:pic>
        <p:nvPicPr>
          <p:cNvPr id="84" name="Graphic 83" descr="Medicine with solid fill">
            <a:extLst>
              <a:ext uri="{FF2B5EF4-FFF2-40B4-BE49-F238E27FC236}">
                <a16:creationId xmlns:a16="http://schemas.microsoft.com/office/drawing/2014/main" id="{0E33312F-AA0E-854C-E954-26460A4C63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19132" y="2561403"/>
            <a:ext cx="242189" cy="232240"/>
          </a:xfrm>
          <a:prstGeom prst="rect">
            <a:avLst/>
          </a:prstGeom>
          <a:effectLst>
            <a:glow rad="63500">
              <a:schemeClr val="bg1">
                <a:alpha val="81000"/>
              </a:schemeClr>
            </a:glow>
          </a:effectLst>
        </p:spPr>
      </p:pic>
      <p:grpSp>
        <p:nvGrpSpPr>
          <p:cNvPr id="15" name="Group 14">
            <a:extLst>
              <a:ext uri="{FF2B5EF4-FFF2-40B4-BE49-F238E27FC236}">
                <a16:creationId xmlns:a16="http://schemas.microsoft.com/office/drawing/2014/main" id="{9F713AF6-8DC5-A241-5061-884D0F6DFBDA}"/>
              </a:ext>
            </a:extLst>
          </p:cNvPr>
          <p:cNvGrpSpPr/>
          <p:nvPr/>
        </p:nvGrpSpPr>
        <p:grpSpPr>
          <a:xfrm>
            <a:off x="6804184" y="1440180"/>
            <a:ext cx="5203032" cy="5204296"/>
            <a:chOff x="6804184" y="1440180"/>
            <a:chExt cx="5203032" cy="5204296"/>
          </a:xfrm>
        </p:grpSpPr>
        <p:pic>
          <p:nvPicPr>
            <p:cNvPr id="9" name="Picture 8">
              <a:extLst>
                <a:ext uri="{FF2B5EF4-FFF2-40B4-BE49-F238E27FC236}">
                  <a16:creationId xmlns:a16="http://schemas.microsoft.com/office/drawing/2014/main" id="{F74A7C03-5F71-C748-88E5-8B3F6AF8AB38}"/>
                </a:ext>
              </a:extLst>
            </p:cNvPr>
            <p:cNvPicPr>
              <a:picLocks noChangeAspect="1"/>
            </p:cNvPicPr>
            <p:nvPr/>
          </p:nvPicPr>
          <p:blipFill>
            <a:blip r:embed="rId8"/>
            <a:srcRect l="637" t="330" r="372" b="24647"/>
            <a:stretch>
              <a:fillRect/>
            </a:stretch>
          </p:blipFill>
          <p:spPr>
            <a:xfrm>
              <a:off x="6804184" y="1440180"/>
              <a:ext cx="5203032" cy="3943350"/>
            </a:xfrm>
            <a:prstGeom prst="roundRect">
              <a:avLst>
                <a:gd name="adj" fmla="val 2174"/>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9B39856C-25E7-477D-8564-1F254CA8ADDC}"/>
                </a:ext>
              </a:extLst>
            </p:cNvPr>
            <p:cNvPicPr>
              <a:picLocks noChangeAspect="1"/>
            </p:cNvPicPr>
            <p:nvPr/>
          </p:nvPicPr>
          <p:blipFill>
            <a:blip r:embed="rId8"/>
            <a:srcRect l="593" t="76130" r="637" b="275"/>
            <a:stretch>
              <a:fillRect/>
            </a:stretch>
          </p:blipFill>
          <p:spPr>
            <a:xfrm>
              <a:off x="6815711" y="5404320"/>
              <a:ext cx="5191505" cy="1240156"/>
            </a:xfrm>
            <a:prstGeom prst="roundRect">
              <a:avLst>
                <a:gd name="adj" fmla="val 12059"/>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3337949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ppt_w</p:attrName>
                                        </p:attrNameLst>
                                      </p:cBhvr>
                                      <p:tavLst>
                                        <p:tav tm="0">
                                          <p:val>
                                            <p:fltVal val="0"/>
                                          </p:val>
                                        </p:tav>
                                        <p:tav tm="100000">
                                          <p:val>
                                            <p:strVal val="#ppt_w"/>
                                          </p:val>
                                        </p:tav>
                                      </p:tavLst>
                                    </p:anim>
                                    <p:anim calcmode="lin" valueType="num">
                                      <p:cBhvr>
                                        <p:cTn id="12" dur="500" fill="hold"/>
                                        <p:tgtEl>
                                          <p:spTgt spid="53"/>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70"/>
                                        </p:tgtEl>
                                        <p:attrNameLst>
                                          <p:attrName>style.visibility</p:attrName>
                                        </p:attrNameLst>
                                      </p:cBhvr>
                                      <p:to>
                                        <p:strVal val="visible"/>
                                      </p:to>
                                    </p:set>
                                    <p:anim calcmode="lin" valueType="num">
                                      <p:cBhvr>
                                        <p:cTn id="21" dur="500" fill="hold"/>
                                        <p:tgtEl>
                                          <p:spTgt spid="70"/>
                                        </p:tgtEl>
                                        <p:attrNameLst>
                                          <p:attrName>ppt_w</p:attrName>
                                        </p:attrNameLst>
                                      </p:cBhvr>
                                      <p:tavLst>
                                        <p:tav tm="0">
                                          <p:val>
                                            <p:fltVal val="0"/>
                                          </p:val>
                                        </p:tav>
                                        <p:tav tm="100000">
                                          <p:val>
                                            <p:strVal val="#ppt_w"/>
                                          </p:val>
                                        </p:tav>
                                      </p:tavLst>
                                    </p:anim>
                                    <p:anim calcmode="lin" valueType="num">
                                      <p:cBhvr>
                                        <p:cTn id="22" dur="500" fill="hold"/>
                                        <p:tgtEl>
                                          <p:spTgt spid="70"/>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5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7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6"/>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7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nodeType="clickEffect">
                                  <p:stCondLst>
                                    <p:cond delay="0"/>
                                  </p:stCondLst>
                                  <p:childTnLst>
                                    <p:animMotion origin="layout" path="M -0.00013 -0.00162 C 0.02383 -0.01435 0.04779 -0.02685 0.06602 -0.02083 C 0.08425 -0.01458 0.10769 0.01644 0.10899 0.03519 C 0.11029 0.05371 0.0819 0.08426 0.07396 0.09097 C 0.06615 0.09769 0.06394 0.08658 0.06185 0.07546 " pathEditMode="relative" rAng="0" ptsTypes="AAAAA">
                                      <p:cBhvr>
                                        <p:cTn id="48" dur="2000" fill="hold"/>
                                        <p:tgtEl>
                                          <p:spTgt spid="80"/>
                                        </p:tgtEl>
                                        <p:attrNameLst>
                                          <p:attrName>ppt_x</p:attrName>
                                          <p:attrName>ppt_y</p:attrName>
                                        </p:attrNameLst>
                                      </p:cBhvr>
                                      <p:rCtr x="5456" y="3681"/>
                                    </p:animMotion>
                                  </p:childTnLst>
                                </p:cTn>
                              </p:par>
                              <p:par>
                                <p:cTn id="49" presetID="0" presetClass="path" presetSubtype="0" accel="50000" decel="50000" fill="hold" nodeType="withEffect">
                                  <p:stCondLst>
                                    <p:cond delay="0"/>
                                  </p:stCondLst>
                                  <p:childTnLst>
                                    <p:animMotion origin="layout" path="M -0.00117 4.81481E-6 C -0.01263 0.0368 -0.02395 0.07384 -0.01666 0.0949 C -0.00937 0.11574 0.03399 0.1162 0.04232 0.125 C 0.05065 0.13379 0.03529 0.14351 0.03373 0.14768 C 0.0319 0.15185 0.03269 0.15 0.03269 0.15023 L 0.03269 0.1493 " pathEditMode="relative" rAng="0" ptsTypes="AAAAAA">
                                      <p:cBhvr>
                                        <p:cTn id="50" dur="2000" fill="hold"/>
                                        <p:tgtEl>
                                          <p:spTgt spid="81"/>
                                        </p:tgtEl>
                                        <p:attrNameLst>
                                          <p:attrName>ppt_x</p:attrName>
                                          <p:attrName>ppt_y</p:attrName>
                                        </p:attrNameLst>
                                      </p:cBhvr>
                                      <p:rCtr x="1393" y="7500"/>
                                    </p:animMotion>
                                  </p:childTnLst>
                                </p:cTn>
                              </p:par>
                              <p:par>
                                <p:cTn id="51" presetID="0" presetClass="path" presetSubtype="0" accel="50000" decel="50000" fill="hold" nodeType="withEffect">
                                  <p:stCondLst>
                                    <p:cond delay="0"/>
                                  </p:stCondLst>
                                  <p:childTnLst>
                                    <p:animMotion origin="layout" path="M 0.01719 0.00301 C 0.02605 0.03773 0.0349 0.07245 0.05534 0.08518 C 0.07566 0.09815 0.12448 0.05578 0.13946 0.07986 C 0.15417 0.10416 0.14805 0.19676 0.14493 0.23032 C 0.1418 0.26389 0.1306 0.26991 0.12071 0.28125 C 0.11094 0.29236 0.09844 0.29514 0.08594 0.29791 " pathEditMode="relative" rAng="0" ptsTypes="AAAAAA">
                                      <p:cBhvr>
                                        <p:cTn id="52" dur="2000" fill="hold"/>
                                        <p:tgtEl>
                                          <p:spTgt spid="83"/>
                                        </p:tgtEl>
                                        <p:attrNameLst>
                                          <p:attrName>ppt_x</p:attrName>
                                          <p:attrName>ppt_y</p:attrName>
                                        </p:attrNameLst>
                                      </p:cBhvr>
                                      <p:rCtr x="6576" y="14745"/>
                                    </p:animMotion>
                                  </p:childTnLst>
                                </p:cTn>
                              </p:par>
                              <p:par>
                                <p:cTn id="53" presetID="0" presetClass="path" presetSubtype="0" accel="50000" decel="50000" fill="hold" nodeType="withEffect">
                                  <p:stCondLst>
                                    <p:cond delay="0"/>
                                  </p:stCondLst>
                                  <p:childTnLst>
                                    <p:animMotion origin="layout" path="M -0.00325 -0.02547 C -0.022 0.08796 -0.04062 0.20162 -0.03659 0.25116 C -0.03268 0.30046 0.01706 0.24977 0.02031 0.27106 C 0.02357 0.29259 -0.0293 0.36342 -0.01719 0.3794 C -0.00521 0.39583 0.04362 0.38194 0.09258 0.36828 " pathEditMode="relative" rAng="0" ptsTypes="AAAAA">
                                      <p:cBhvr>
                                        <p:cTn id="54" dur="2000" fill="hold"/>
                                        <p:tgtEl>
                                          <p:spTgt spid="84"/>
                                        </p:tgtEl>
                                        <p:attrNameLst>
                                          <p:attrName>ppt_x</p:attrName>
                                          <p:attrName>ppt_y</p:attrName>
                                        </p:attrNameLst>
                                      </p:cBhvr>
                                      <p:rCtr x="3086" y="20602"/>
                                    </p:animMotion>
                                  </p:childTnLst>
                                </p:cTn>
                              </p:par>
                              <p:par>
                                <p:cTn id="55" presetID="0" presetClass="path" presetSubtype="0" accel="50000" decel="50000" fill="hold" nodeType="withEffect">
                                  <p:stCondLst>
                                    <p:cond delay="0"/>
                                  </p:stCondLst>
                                  <p:childTnLst>
                                    <p:animMotion origin="layout" path="M 3.125E-6 -3.33333E-6 C -0.04883 0.02408 -0.0974 0.04815 -0.1069 0.06158 C -0.11654 0.07523 -0.06133 0.0625 -0.0569 0.08148 C -0.05261 0.10023 -0.08034 0.15301 -0.0806 0.17523 C -0.08073 0.19746 -0.06966 0.20602 -0.05834 0.21482 " pathEditMode="relative" rAng="0" ptsTypes="AAAAA">
                                      <p:cBhvr>
                                        <p:cTn id="56" dur="2000" fill="hold"/>
                                        <p:tgtEl>
                                          <p:spTgt spid="82"/>
                                        </p:tgtEl>
                                        <p:attrNameLst>
                                          <p:attrName>ppt_x</p:attrName>
                                          <p:attrName>ppt_y</p:attrName>
                                        </p:attrNameLst>
                                      </p:cBhvr>
                                      <p:rCtr x="-5404" y="10741"/>
                                    </p:animMotion>
                                  </p:childTnLst>
                                </p:cTn>
                              </p:par>
                              <p:par>
                                <p:cTn id="57" presetID="0" presetClass="path" presetSubtype="0" accel="50000" decel="50000" fill="hold" nodeType="withEffect">
                                  <p:stCondLst>
                                    <p:cond delay="0"/>
                                  </p:stCondLst>
                                  <p:childTnLst>
                                    <p:animMotion origin="layout" path="M 0.00117 0.04861 C -0.05157 0.01319 -0.1043 -0.02222 -0.09323 -0.03542 C -0.08216 -0.04861 0.0526 -0.01829 0.06784 -0.03056 C 0.08294 -0.04283 0.04075 -0.07616 -0.00157 -0.10949 " pathEditMode="relative" rAng="0" ptsTypes="AAAA">
                                      <p:cBhvr>
                                        <p:cTn id="58" dur="2000" fill="hold"/>
                                        <p:tgtEl>
                                          <p:spTgt spid="79"/>
                                        </p:tgtEl>
                                        <p:attrNameLst>
                                          <p:attrName>ppt_x</p:attrName>
                                          <p:attrName>ppt_y</p:attrName>
                                        </p:attrNameLst>
                                      </p:cBhvr>
                                      <p:rCtr x="-1315" y="-7917"/>
                                    </p:animMotion>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52"/>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53"/>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66"/>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70"/>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78"/>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79"/>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80"/>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81"/>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82"/>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83"/>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84"/>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B940D4E-289A-33D6-34B5-7BFCBF3C4E8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rcRect b="4686"/>
          <a:stretch>
            <a:fillRect/>
          </a:stretch>
        </p:blipFill>
        <p:spPr>
          <a:xfrm>
            <a:off x="7735272" y="1383215"/>
            <a:ext cx="4175678" cy="5067153"/>
          </a:xfrm>
          <a:prstGeom prst="rect">
            <a:avLst/>
          </a:prstGeom>
        </p:spPr>
      </p:pic>
      <p:pic>
        <p:nvPicPr>
          <p:cNvPr id="14" name="Picture 13">
            <a:extLst>
              <a:ext uri="{FF2B5EF4-FFF2-40B4-BE49-F238E27FC236}">
                <a16:creationId xmlns:a16="http://schemas.microsoft.com/office/drawing/2014/main" id="{A019CBAD-9ECF-EE0B-11BA-C1619DC8AD72}"/>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rcRect b="3634"/>
          <a:stretch>
            <a:fillRect/>
          </a:stretch>
        </p:blipFill>
        <p:spPr>
          <a:xfrm>
            <a:off x="7735272" y="1383215"/>
            <a:ext cx="4175678" cy="5067153"/>
          </a:xfrm>
          <a:prstGeom prst="rect">
            <a:avLst/>
          </a:prstGeom>
        </p:spPr>
      </p:pic>
      <p:pic>
        <p:nvPicPr>
          <p:cNvPr id="15" name="Picture 14">
            <a:extLst>
              <a:ext uri="{FF2B5EF4-FFF2-40B4-BE49-F238E27FC236}">
                <a16:creationId xmlns:a16="http://schemas.microsoft.com/office/drawing/2014/main" id="{12BE8C37-25B5-7FC1-4244-0E52039B08B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rcRect b="4686"/>
          <a:stretch>
            <a:fillRect/>
          </a:stretch>
        </p:blipFill>
        <p:spPr>
          <a:xfrm>
            <a:off x="7735272" y="1383214"/>
            <a:ext cx="4175678" cy="5067153"/>
          </a:xfrm>
          <a:prstGeom prst="rect">
            <a:avLst/>
          </a:prstGeom>
        </p:spPr>
      </p:pic>
      <p:pic>
        <p:nvPicPr>
          <p:cNvPr id="17" name="Picture 16">
            <a:extLst>
              <a:ext uri="{FF2B5EF4-FFF2-40B4-BE49-F238E27FC236}">
                <a16:creationId xmlns:a16="http://schemas.microsoft.com/office/drawing/2014/main" id="{21CF689A-CEBB-6E95-57A8-CE038CCCB412}"/>
              </a:ext>
            </a:extLst>
          </p:cNvPr>
          <p:cNvPicPr>
            <a:picLocks noChangeAspect="1"/>
          </p:cNvPicPr>
          <p:nvPr/>
        </p:nvPicPr>
        <p:blipFill>
          <a:blip r:embed="rId9"/>
          <a:srcRect t="15342"/>
          <a:stretch>
            <a:fillRect/>
          </a:stretch>
        </p:blipFill>
        <p:spPr>
          <a:xfrm>
            <a:off x="281050" y="1794242"/>
            <a:ext cx="7357244" cy="4136250"/>
          </a:xfrm>
          <a:prstGeom prst="rect">
            <a:avLst/>
          </a:prstGeom>
        </p:spPr>
      </p:pic>
      <p:sp>
        <p:nvSpPr>
          <p:cNvPr id="18" name="Title 1">
            <a:extLst>
              <a:ext uri="{FF2B5EF4-FFF2-40B4-BE49-F238E27FC236}">
                <a16:creationId xmlns:a16="http://schemas.microsoft.com/office/drawing/2014/main" id="{2DC704E3-2126-1603-1D4B-C1AC667345B4}"/>
              </a:ext>
            </a:extLst>
          </p:cNvPr>
          <p:cNvSpPr txBox="1">
            <a:spLocks/>
          </p:cNvSpPr>
          <p:nvPr/>
        </p:nvSpPr>
        <p:spPr>
          <a:xfrm>
            <a:off x="433450" y="845735"/>
            <a:ext cx="7646894"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t>SAIL teleprep expansion </a:t>
            </a:r>
          </a:p>
          <a:p>
            <a:r>
              <a:rPr lang="en-US" sz="2400" b="0"/>
              <a:t>[Partnered with Elton John AIDS Foundation]</a:t>
            </a:r>
            <a:endParaRPr lang="en-US" sz="4000" b="0"/>
          </a:p>
        </p:txBody>
      </p:sp>
    </p:spTree>
    <p:extLst>
      <p:ext uri="{BB962C8B-B14F-4D97-AF65-F5344CB8AC3E}">
        <p14:creationId xmlns:p14="http://schemas.microsoft.com/office/powerpoint/2010/main" val="2596563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3000"/>
                                        <p:tgtEl>
                                          <p:spTgt spid="14"/>
                                        </p:tgtEl>
                                      </p:cBhvr>
                                    </p:animEffect>
                                  </p:childTnLst>
                                </p:cTn>
                              </p:par>
                            </p:childTnLst>
                          </p:cTn>
                        </p:par>
                        <p:par>
                          <p:cTn id="11" fill="hold">
                            <p:stCondLst>
                              <p:cond delay="3000"/>
                            </p:stCondLst>
                            <p:childTnLst>
                              <p:par>
                                <p:cTn id="12" presetID="9"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dissolve">
                                      <p:cBhvr>
                                        <p:cTn id="14" dur="30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C1614D94-EBFF-661A-ED26-C8DDAC885877}"/>
              </a:ext>
            </a:extLst>
          </p:cNvPr>
          <p:cNvGrpSpPr/>
          <p:nvPr/>
        </p:nvGrpSpPr>
        <p:grpSpPr>
          <a:xfrm>
            <a:off x="1193890" y="1396034"/>
            <a:ext cx="9842258" cy="4899663"/>
            <a:chOff x="312737" y="1396034"/>
            <a:chExt cx="9842258" cy="4899663"/>
          </a:xfrm>
        </p:grpSpPr>
        <p:pic>
          <p:nvPicPr>
            <p:cNvPr id="25" name="Picture 24">
              <a:extLst>
                <a:ext uri="{FF2B5EF4-FFF2-40B4-BE49-F238E27FC236}">
                  <a16:creationId xmlns:a16="http://schemas.microsoft.com/office/drawing/2014/main" id="{9B6D7C39-BFEB-1BCF-91A6-D697F73829AD}"/>
                </a:ext>
              </a:extLst>
            </p:cNvPr>
            <p:cNvPicPr>
              <a:picLocks noChangeAspect="1"/>
            </p:cNvPicPr>
            <p:nvPr/>
          </p:nvPicPr>
          <p:blipFill>
            <a:blip r:embed="rId3"/>
            <a:srcRect t="16242" r="2248" b="2306"/>
            <a:stretch>
              <a:fillRect/>
            </a:stretch>
          </p:blipFill>
          <p:spPr>
            <a:xfrm>
              <a:off x="312737" y="1396034"/>
              <a:ext cx="9842258" cy="4899663"/>
            </a:xfrm>
            <a:prstGeom prst="roundRect">
              <a:avLst>
                <a:gd name="adj" fmla="val 2337"/>
              </a:avLst>
            </a:prstGeom>
            <a:effectLst>
              <a:outerShdw blurRad="50800" dist="38100" dir="2700000" algn="tl" rotWithShape="0">
                <a:prstClr val="black">
                  <a:alpha val="40000"/>
                </a:prstClr>
              </a:outerShdw>
            </a:effectLst>
          </p:spPr>
        </p:pic>
        <p:grpSp>
          <p:nvGrpSpPr>
            <p:cNvPr id="26" name="Group 25">
              <a:extLst>
                <a:ext uri="{FF2B5EF4-FFF2-40B4-BE49-F238E27FC236}">
                  <a16:creationId xmlns:a16="http://schemas.microsoft.com/office/drawing/2014/main" id="{F5D83DCB-C5AB-6BC8-AAED-D2254D44EBD5}"/>
                </a:ext>
              </a:extLst>
            </p:cNvPr>
            <p:cNvGrpSpPr/>
            <p:nvPr/>
          </p:nvGrpSpPr>
          <p:grpSpPr>
            <a:xfrm>
              <a:off x="6527800" y="1898509"/>
              <a:ext cx="3226632" cy="762000"/>
              <a:chOff x="7772462" y="4427823"/>
              <a:chExt cx="3226632" cy="762000"/>
            </a:xfrm>
          </p:grpSpPr>
          <p:pic>
            <p:nvPicPr>
              <p:cNvPr id="41" name="Picture 40">
                <a:extLst>
                  <a:ext uri="{FF2B5EF4-FFF2-40B4-BE49-F238E27FC236}">
                    <a16:creationId xmlns:a16="http://schemas.microsoft.com/office/drawing/2014/main" id="{DE396E67-E7C7-4A9C-54AC-6C3444E88E05}"/>
                  </a:ext>
                </a:extLst>
              </p:cNvPr>
              <p:cNvPicPr>
                <a:picLocks noChangeAspect="1"/>
              </p:cNvPicPr>
              <p:nvPr/>
            </p:nvPicPr>
            <p:blipFill>
              <a:blip r:embed="rId3"/>
              <a:srcRect l="88720" t="51938" r="6173" b="35395"/>
              <a:stretch>
                <a:fillRect/>
              </a:stretch>
            </p:blipFill>
            <p:spPr>
              <a:xfrm>
                <a:off x="7772462" y="4427823"/>
                <a:ext cx="3226632" cy="762000"/>
              </a:xfrm>
              <a:prstGeom prst="roundRect">
                <a:avLst>
                  <a:gd name="adj" fmla="val 2337"/>
                </a:avLst>
              </a:prstGeom>
              <a:effectLst/>
            </p:spPr>
          </p:pic>
          <p:sp>
            <p:nvSpPr>
              <p:cNvPr id="42" name="TextBox 41">
                <a:extLst>
                  <a:ext uri="{FF2B5EF4-FFF2-40B4-BE49-F238E27FC236}">
                    <a16:creationId xmlns:a16="http://schemas.microsoft.com/office/drawing/2014/main" id="{E62034D6-FB87-FBAF-3269-00B192D4DDF1}"/>
                  </a:ext>
                </a:extLst>
              </p:cNvPr>
              <p:cNvSpPr txBox="1"/>
              <p:nvPr/>
            </p:nvSpPr>
            <p:spPr>
              <a:xfrm>
                <a:off x="7789842" y="4485657"/>
                <a:ext cx="3209252" cy="646331"/>
              </a:xfrm>
              <a:prstGeom prst="rect">
                <a:avLst/>
              </a:prstGeom>
              <a:noFill/>
            </p:spPr>
            <p:txBody>
              <a:bodyPr wrap="square" rtlCol="0">
                <a:spAutoFit/>
                <a:sp3d extrusionH="57150">
                  <a:bevelT w="38100" h="38100"/>
                </a:sp3d>
              </a:bodyPr>
              <a:lstStyle/>
              <a:p>
                <a:r>
                  <a:rPr lang="en-US" b="1">
                    <a:solidFill>
                      <a:srgbClr val="009193"/>
                    </a:solidFill>
                    <a:latin typeface="Barlow" pitchFamily="2" charset="77"/>
                  </a:rPr>
                  <a:t>Accelerate PhilHealth Benefit Package development</a:t>
                </a:r>
              </a:p>
            </p:txBody>
          </p:sp>
        </p:grpSp>
        <p:grpSp>
          <p:nvGrpSpPr>
            <p:cNvPr id="27" name="Group 26">
              <a:extLst>
                <a:ext uri="{FF2B5EF4-FFF2-40B4-BE49-F238E27FC236}">
                  <a16:creationId xmlns:a16="http://schemas.microsoft.com/office/drawing/2014/main" id="{118059BD-82B1-C101-A819-4CDD2682BBCD}"/>
                </a:ext>
              </a:extLst>
            </p:cNvPr>
            <p:cNvGrpSpPr/>
            <p:nvPr/>
          </p:nvGrpSpPr>
          <p:grpSpPr>
            <a:xfrm>
              <a:off x="6527800" y="2726763"/>
              <a:ext cx="3226632" cy="762000"/>
              <a:chOff x="7772462" y="4427823"/>
              <a:chExt cx="3226632" cy="762000"/>
            </a:xfrm>
          </p:grpSpPr>
          <p:pic>
            <p:nvPicPr>
              <p:cNvPr id="39" name="Picture 38">
                <a:extLst>
                  <a:ext uri="{FF2B5EF4-FFF2-40B4-BE49-F238E27FC236}">
                    <a16:creationId xmlns:a16="http://schemas.microsoft.com/office/drawing/2014/main" id="{51A5FA15-BD40-CF2B-E0E0-31AA1AA2EFB0}"/>
                  </a:ext>
                </a:extLst>
              </p:cNvPr>
              <p:cNvPicPr>
                <a:picLocks noChangeAspect="1"/>
              </p:cNvPicPr>
              <p:nvPr/>
            </p:nvPicPr>
            <p:blipFill>
              <a:blip r:embed="rId3"/>
              <a:srcRect l="88720" t="51938" r="6173" b="35395"/>
              <a:stretch>
                <a:fillRect/>
              </a:stretch>
            </p:blipFill>
            <p:spPr>
              <a:xfrm>
                <a:off x="7772462" y="4427823"/>
                <a:ext cx="3226632" cy="762000"/>
              </a:xfrm>
              <a:prstGeom prst="roundRect">
                <a:avLst>
                  <a:gd name="adj" fmla="val 2337"/>
                </a:avLst>
              </a:prstGeom>
              <a:effectLst/>
            </p:spPr>
          </p:pic>
          <p:sp>
            <p:nvSpPr>
              <p:cNvPr id="40" name="TextBox 39">
                <a:extLst>
                  <a:ext uri="{FF2B5EF4-FFF2-40B4-BE49-F238E27FC236}">
                    <a16:creationId xmlns:a16="http://schemas.microsoft.com/office/drawing/2014/main" id="{849D8617-92BE-3AFD-8D42-84CF2AC200EE}"/>
                  </a:ext>
                </a:extLst>
              </p:cNvPr>
              <p:cNvSpPr txBox="1"/>
              <p:nvPr/>
            </p:nvSpPr>
            <p:spPr>
              <a:xfrm>
                <a:off x="7789842" y="4485657"/>
                <a:ext cx="3209252" cy="646331"/>
              </a:xfrm>
              <a:prstGeom prst="rect">
                <a:avLst/>
              </a:prstGeom>
              <a:noFill/>
            </p:spPr>
            <p:txBody>
              <a:bodyPr wrap="square" rtlCol="0">
                <a:spAutoFit/>
                <a:sp3d extrusionH="57150">
                  <a:bevelT w="38100" h="38100"/>
                </a:sp3d>
              </a:bodyPr>
              <a:lstStyle/>
              <a:p>
                <a:r>
                  <a:rPr lang="en-US" b="1">
                    <a:solidFill>
                      <a:srgbClr val="009193"/>
                    </a:solidFill>
                    <a:latin typeface="Barlow" pitchFamily="2" charset="77"/>
                  </a:rPr>
                  <a:t>Establish dedicated </a:t>
                </a:r>
                <a:r>
                  <a:rPr lang="en-US" b="1" err="1">
                    <a:solidFill>
                      <a:srgbClr val="009193"/>
                    </a:solidFill>
                    <a:latin typeface="Barlow" pitchFamily="2" charset="77"/>
                  </a:rPr>
                  <a:t>telePrEP</a:t>
                </a:r>
                <a:r>
                  <a:rPr lang="en-US" b="1">
                    <a:solidFill>
                      <a:srgbClr val="009193"/>
                    </a:solidFill>
                    <a:latin typeface="Barlow" pitchFamily="2" charset="77"/>
                  </a:rPr>
                  <a:t> navigation capacity</a:t>
                </a:r>
              </a:p>
            </p:txBody>
          </p:sp>
        </p:grpSp>
        <p:grpSp>
          <p:nvGrpSpPr>
            <p:cNvPr id="28" name="Group 27">
              <a:extLst>
                <a:ext uri="{FF2B5EF4-FFF2-40B4-BE49-F238E27FC236}">
                  <a16:creationId xmlns:a16="http://schemas.microsoft.com/office/drawing/2014/main" id="{0E6EFFE6-858A-C828-913C-7DDC92A8F045}"/>
                </a:ext>
              </a:extLst>
            </p:cNvPr>
            <p:cNvGrpSpPr/>
            <p:nvPr/>
          </p:nvGrpSpPr>
          <p:grpSpPr>
            <a:xfrm>
              <a:off x="6545180" y="3601442"/>
              <a:ext cx="3226632" cy="762000"/>
              <a:chOff x="7772462" y="4427823"/>
              <a:chExt cx="3226632" cy="762000"/>
            </a:xfrm>
          </p:grpSpPr>
          <p:pic>
            <p:nvPicPr>
              <p:cNvPr id="37" name="Picture 36">
                <a:extLst>
                  <a:ext uri="{FF2B5EF4-FFF2-40B4-BE49-F238E27FC236}">
                    <a16:creationId xmlns:a16="http://schemas.microsoft.com/office/drawing/2014/main" id="{9751E4DB-CD46-440C-2109-EF8B650F8CD9}"/>
                  </a:ext>
                </a:extLst>
              </p:cNvPr>
              <p:cNvPicPr>
                <a:picLocks noChangeAspect="1"/>
              </p:cNvPicPr>
              <p:nvPr/>
            </p:nvPicPr>
            <p:blipFill>
              <a:blip r:embed="rId3"/>
              <a:srcRect l="88720" t="51938" r="6173" b="35395"/>
              <a:stretch>
                <a:fillRect/>
              </a:stretch>
            </p:blipFill>
            <p:spPr>
              <a:xfrm>
                <a:off x="7772462" y="4427823"/>
                <a:ext cx="3226632" cy="762000"/>
              </a:xfrm>
              <a:prstGeom prst="roundRect">
                <a:avLst>
                  <a:gd name="adj" fmla="val 2337"/>
                </a:avLst>
              </a:prstGeom>
              <a:effectLst/>
            </p:spPr>
          </p:pic>
          <p:sp>
            <p:nvSpPr>
              <p:cNvPr id="38" name="TextBox 37">
                <a:extLst>
                  <a:ext uri="{FF2B5EF4-FFF2-40B4-BE49-F238E27FC236}">
                    <a16:creationId xmlns:a16="http://schemas.microsoft.com/office/drawing/2014/main" id="{682D3D2F-BC99-AC2D-5AAB-234A6EA0F2BA}"/>
                  </a:ext>
                </a:extLst>
              </p:cNvPr>
              <p:cNvSpPr txBox="1"/>
              <p:nvPr/>
            </p:nvSpPr>
            <p:spPr>
              <a:xfrm>
                <a:off x="7789842" y="4485657"/>
                <a:ext cx="3209252" cy="646331"/>
              </a:xfrm>
              <a:prstGeom prst="rect">
                <a:avLst/>
              </a:prstGeom>
              <a:noFill/>
            </p:spPr>
            <p:txBody>
              <a:bodyPr wrap="square" rtlCol="0">
                <a:spAutoFit/>
                <a:sp3d extrusionH="57150">
                  <a:bevelT w="38100" h="38100"/>
                </a:sp3d>
              </a:bodyPr>
              <a:lstStyle/>
              <a:p>
                <a:r>
                  <a:rPr lang="en-US" b="1">
                    <a:solidFill>
                      <a:srgbClr val="009193"/>
                    </a:solidFill>
                    <a:latin typeface="Barlow" pitchFamily="2" charset="77"/>
                  </a:rPr>
                  <a:t>Diversify logistic partnerships</a:t>
                </a:r>
              </a:p>
            </p:txBody>
          </p:sp>
        </p:grpSp>
        <p:grpSp>
          <p:nvGrpSpPr>
            <p:cNvPr id="29" name="Group 28">
              <a:extLst>
                <a:ext uri="{FF2B5EF4-FFF2-40B4-BE49-F238E27FC236}">
                  <a16:creationId xmlns:a16="http://schemas.microsoft.com/office/drawing/2014/main" id="{261F090B-5BD7-FEA3-969E-CA37C87D73F7}"/>
                </a:ext>
              </a:extLst>
            </p:cNvPr>
            <p:cNvGrpSpPr/>
            <p:nvPr/>
          </p:nvGrpSpPr>
          <p:grpSpPr>
            <a:xfrm>
              <a:off x="6545180" y="4429696"/>
              <a:ext cx="3226632" cy="762000"/>
              <a:chOff x="7772462" y="4427823"/>
              <a:chExt cx="3226632" cy="762000"/>
            </a:xfrm>
          </p:grpSpPr>
          <p:pic>
            <p:nvPicPr>
              <p:cNvPr id="35" name="Picture 34">
                <a:extLst>
                  <a:ext uri="{FF2B5EF4-FFF2-40B4-BE49-F238E27FC236}">
                    <a16:creationId xmlns:a16="http://schemas.microsoft.com/office/drawing/2014/main" id="{67FE3349-332C-02D5-861A-9FA68C2197BA}"/>
                  </a:ext>
                </a:extLst>
              </p:cNvPr>
              <p:cNvPicPr>
                <a:picLocks noChangeAspect="1"/>
              </p:cNvPicPr>
              <p:nvPr/>
            </p:nvPicPr>
            <p:blipFill>
              <a:blip r:embed="rId3"/>
              <a:srcRect l="88720" t="51938" r="6173" b="35395"/>
              <a:stretch>
                <a:fillRect/>
              </a:stretch>
            </p:blipFill>
            <p:spPr>
              <a:xfrm>
                <a:off x="7772462" y="4427823"/>
                <a:ext cx="3226632" cy="762000"/>
              </a:xfrm>
              <a:prstGeom prst="roundRect">
                <a:avLst>
                  <a:gd name="adj" fmla="val 2337"/>
                </a:avLst>
              </a:prstGeom>
              <a:effectLst/>
            </p:spPr>
          </p:pic>
          <p:sp>
            <p:nvSpPr>
              <p:cNvPr id="36" name="TextBox 35">
                <a:extLst>
                  <a:ext uri="{FF2B5EF4-FFF2-40B4-BE49-F238E27FC236}">
                    <a16:creationId xmlns:a16="http://schemas.microsoft.com/office/drawing/2014/main" id="{822C63FF-56C9-4CF7-AAC7-B44B7F3CDEA7}"/>
                  </a:ext>
                </a:extLst>
              </p:cNvPr>
              <p:cNvSpPr txBox="1"/>
              <p:nvPr/>
            </p:nvSpPr>
            <p:spPr>
              <a:xfrm>
                <a:off x="7789842" y="4485657"/>
                <a:ext cx="3209252" cy="646331"/>
              </a:xfrm>
              <a:prstGeom prst="rect">
                <a:avLst/>
              </a:prstGeom>
              <a:noFill/>
            </p:spPr>
            <p:txBody>
              <a:bodyPr wrap="square" rtlCol="0">
                <a:spAutoFit/>
                <a:sp3d extrusionH="57150">
                  <a:bevelT w="38100" h="38100"/>
                </a:sp3d>
              </a:bodyPr>
              <a:lstStyle/>
              <a:p>
                <a:r>
                  <a:rPr lang="en-US" b="1">
                    <a:solidFill>
                      <a:srgbClr val="009193"/>
                    </a:solidFill>
                    <a:latin typeface="Barlow" pitchFamily="2" charset="77"/>
                  </a:rPr>
                  <a:t>Develop monitoring systems and dashboards</a:t>
                </a:r>
              </a:p>
            </p:txBody>
          </p:sp>
        </p:grpSp>
        <p:grpSp>
          <p:nvGrpSpPr>
            <p:cNvPr id="30" name="Group 29">
              <a:extLst>
                <a:ext uri="{FF2B5EF4-FFF2-40B4-BE49-F238E27FC236}">
                  <a16:creationId xmlns:a16="http://schemas.microsoft.com/office/drawing/2014/main" id="{94B93C91-B5C5-419B-7862-80634154694E}"/>
                </a:ext>
              </a:extLst>
            </p:cNvPr>
            <p:cNvGrpSpPr/>
            <p:nvPr/>
          </p:nvGrpSpPr>
          <p:grpSpPr>
            <a:xfrm>
              <a:off x="6527800" y="5347757"/>
              <a:ext cx="3226632" cy="762000"/>
              <a:chOff x="7772462" y="4427823"/>
              <a:chExt cx="3226632" cy="762000"/>
            </a:xfrm>
          </p:grpSpPr>
          <p:pic>
            <p:nvPicPr>
              <p:cNvPr id="33" name="Picture 32">
                <a:extLst>
                  <a:ext uri="{FF2B5EF4-FFF2-40B4-BE49-F238E27FC236}">
                    <a16:creationId xmlns:a16="http://schemas.microsoft.com/office/drawing/2014/main" id="{71512027-AADD-30F8-A8F6-C2D1BCED162F}"/>
                  </a:ext>
                </a:extLst>
              </p:cNvPr>
              <p:cNvPicPr>
                <a:picLocks noChangeAspect="1"/>
              </p:cNvPicPr>
              <p:nvPr/>
            </p:nvPicPr>
            <p:blipFill>
              <a:blip r:embed="rId3"/>
              <a:srcRect l="88720" t="51938" r="6173" b="35395"/>
              <a:stretch>
                <a:fillRect/>
              </a:stretch>
            </p:blipFill>
            <p:spPr>
              <a:xfrm>
                <a:off x="7772462" y="4427823"/>
                <a:ext cx="3226632" cy="762000"/>
              </a:xfrm>
              <a:prstGeom prst="roundRect">
                <a:avLst>
                  <a:gd name="adj" fmla="val 2337"/>
                </a:avLst>
              </a:prstGeom>
              <a:effectLst/>
            </p:spPr>
          </p:pic>
          <p:sp>
            <p:nvSpPr>
              <p:cNvPr id="34" name="TextBox 33">
                <a:extLst>
                  <a:ext uri="{FF2B5EF4-FFF2-40B4-BE49-F238E27FC236}">
                    <a16:creationId xmlns:a16="http://schemas.microsoft.com/office/drawing/2014/main" id="{60BC63CC-7313-0B27-7DE5-4FB0E2CF1A05}"/>
                  </a:ext>
                </a:extLst>
              </p:cNvPr>
              <p:cNvSpPr txBox="1"/>
              <p:nvPr/>
            </p:nvSpPr>
            <p:spPr>
              <a:xfrm>
                <a:off x="7789842" y="4485657"/>
                <a:ext cx="3209252" cy="646331"/>
              </a:xfrm>
              <a:prstGeom prst="rect">
                <a:avLst/>
              </a:prstGeom>
              <a:noFill/>
            </p:spPr>
            <p:txBody>
              <a:bodyPr wrap="square" rtlCol="0">
                <a:spAutoFit/>
                <a:sp3d extrusionH="57150">
                  <a:bevelT w="38100" h="38100"/>
                </a:sp3d>
              </a:bodyPr>
              <a:lstStyle/>
              <a:p>
                <a:r>
                  <a:rPr lang="en-US" b="1">
                    <a:solidFill>
                      <a:srgbClr val="009193"/>
                    </a:solidFill>
                    <a:latin typeface="Barlow" pitchFamily="2" charset="77"/>
                  </a:rPr>
                  <a:t>Embed implementation fidelity tracking mechanisms</a:t>
                </a:r>
              </a:p>
            </p:txBody>
          </p:sp>
        </p:grpSp>
        <p:pic>
          <p:nvPicPr>
            <p:cNvPr id="31" name="Picture 30">
              <a:extLst>
                <a:ext uri="{FF2B5EF4-FFF2-40B4-BE49-F238E27FC236}">
                  <a16:creationId xmlns:a16="http://schemas.microsoft.com/office/drawing/2014/main" id="{B45392A7-6B11-18DE-2C12-075D23DD5689}"/>
                </a:ext>
              </a:extLst>
            </p:cNvPr>
            <p:cNvPicPr>
              <a:picLocks noChangeAspect="1"/>
            </p:cNvPicPr>
            <p:nvPr/>
          </p:nvPicPr>
          <p:blipFill>
            <a:blip r:embed="rId3"/>
            <a:srcRect l="88720" t="51938" r="6173" b="35395"/>
            <a:stretch>
              <a:fillRect/>
            </a:stretch>
          </p:blipFill>
          <p:spPr>
            <a:xfrm>
              <a:off x="1639018" y="5291971"/>
              <a:ext cx="3581687" cy="870739"/>
            </a:xfrm>
            <a:prstGeom prst="roundRect">
              <a:avLst>
                <a:gd name="adj" fmla="val 2337"/>
              </a:avLst>
            </a:prstGeom>
            <a:effectLst/>
          </p:spPr>
        </p:pic>
        <p:sp>
          <p:nvSpPr>
            <p:cNvPr id="32" name="Rounded Rectangle 31">
              <a:extLst>
                <a:ext uri="{FF2B5EF4-FFF2-40B4-BE49-F238E27FC236}">
                  <a16:creationId xmlns:a16="http://schemas.microsoft.com/office/drawing/2014/main" id="{B4563B42-BA70-59BB-13B5-653D421775E8}"/>
                </a:ext>
              </a:extLst>
            </p:cNvPr>
            <p:cNvSpPr/>
            <p:nvPr/>
          </p:nvSpPr>
          <p:spPr>
            <a:xfrm>
              <a:off x="5556740" y="1512277"/>
              <a:ext cx="4459620" cy="4783420"/>
            </a:xfrm>
            <a:prstGeom prst="roundRect">
              <a:avLst>
                <a:gd name="adj" fmla="val 3680"/>
              </a:avLst>
            </a:prstGeom>
            <a:solidFill>
              <a:schemeClr val="bg1"/>
            </a:solid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extBox 42">
            <a:extLst>
              <a:ext uri="{FF2B5EF4-FFF2-40B4-BE49-F238E27FC236}">
                <a16:creationId xmlns:a16="http://schemas.microsoft.com/office/drawing/2014/main" id="{08E69827-EACC-E07A-C598-069D9095C3E4}"/>
              </a:ext>
            </a:extLst>
          </p:cNvPr>
          <p:cNvSpPr txBox="1"/>
          <p:nvPr/>
        </p:nvSpPr>
        <p:spPr>
          <a:xfrm>
            <a:off x="6727468" y="2176272"/>
            <a:ext cx="3848520" cy="3416320"/>
          </a:xfrm>
          <a:prstGeom prst="rect">
            <a:avLst/>
          </a:prstGeom>
          <a:noFill/>
        </p:spPr>
        <p:txBody>
          <a:bodyPr wrap="square">
            <a:spAutoFit/>
          </a:bodyPr>
          <a:lstStyle/>
          <a:p>
            <a:pPr algn="ctr"/>
            <a:r>
              <a:rPr lang="en-PH" sz="3600" b="1" i="1">
                <a:solidFill>
                  <a:srgbClr val="009193"/>
                </a:solidFill>
                <a:latin typeface="Barlow" pitchFamily="2" charset="77"/>
              </a:rPr>
              <a:t>But recognition is not financing. </a:t>
            </a:r>
          </a:p>
          <a:p>
            <a:pPr algn="ctr"/>
            <a:endParaRPr lang="en-PH" sz="2400" b="1">
              <a:solidFill>
                <a:srgbClr val="009193"/>
              </a:solidFill>
              <a:latin typeface="Barlow" pitchFamily="2" charset="77"/>
            </a:endParaRPr>
          </a:p>
          <a:p>
            <a:pPr algn="ctr"/>
            <a:r>
              <a:rPr lang="en-PH" sz="2000">
                <a:solidFill>
                  <a:srgbClr val="009193"/>
                </a:solidFill>
                <a:latin typeface="Barlow" pitchFamily="2" charset="77"/>
              </a:rPr>
              <a:t>The components</a:t>
            </a:r>
          </a:p>
          <a:p>
            <a:pPr algn="ctr"/>
            <a:r>
              <a:rPr lang="en-PH" sz="2000">
                <a:solidFill>
                  <a:srgbClr val="009193"/>
                </a:solidFill>
                <a:latin typeface="Barlow" pitchFamily="2" charset="77"/>
              </a:rPr>
              <a:t>of SAIL teleprep model </a:t>
            </a:r>
          </a:p>
          <a:p>
            <a:pPr algn="ctr"/>
            <a:r>
              <a:rPr lang="en-PH" sz="2000">
                <a:solidFill>
                  <a:srgbClr val="009193"/>
                </a:solidFill>
                <a:latin typeface="Barlow" pitchFamily="2" charset="77"/>
              </a:rPr>
              <a:t>have no domestic funding pathway following the contraction of international funding.</a:t>
            </a:r>
          </a:p>
        </p:txBody>
      </p:sp>
      <p:sp>
        <p:nvSpPr>
          <p:cNvPr id="44" name="TextBox 43">
            <a:extLst>
              <a:ext uri="{FF2B5EF4-FFF2-40B4-BE49-F238E27FC236}">
                <a16:creationId xmlns:a16="http://schemas.microsoft.com/office/drawing/2014/main" id="{09CA5DEA-2E9C-97C8-956F-F9EB2527FEF1}"/>
              </a:ext>
            </a:extLst>
          </p:cNvPr>
          <p:cNvSpPr txBox="1"/>
          <p:nvPr/>
        </p:nvSpPr>
        <p:spPr>
          <a:xfrm>
            <a:off x="2492866" y="5327572"/>
            <a:ext cx="3787186" cy="738664"/>
          </a:xfrm>
          <a:prstGeom prst="rect">
            <a:avLst/>
          </a:prstGeom>
          <a:noFill/>
        </p:spPr>
        <p:txBody>
          <a:bodyPr wrap="square" rtlCol="0">
            <a:spAutoFit/>
            <a:sp3d extrusionH="57150">
              <a:bevelT w="38100" h="38100"/>
            </a:sp3d>
          </a:bodyPr>
          <a:lstStyle/>
          <a:p>
            <a:r>
              <a:rPr lang="en-US" sz="1400" b="1">
                <a:solidFill>
                  <a:srgbClr val="009193"/>
                </a:solidFill>
                <a:latin typeface="Barlow" pitchFamily="2" charset="77"/>
              </a:rPr>
              <a:t>Policy recognition in AO 2026-0005 and the formal inclusion of CBO in PrEP delivery is a strong foundation for scale-up/maintenance</a:t>
            </a:r>
          </a:p>
        </p:txBody>
      </p:sp>
      <p:sp>
        <p:nvSpPr>
          <p:cNvPr id="45" name="Title 1">
            <a:extLst>
              <a:ext uri="{FF2B5EF4-FFF2-40B4-BE49-F238E27FC236}">
                <a16:creationId xmlns:a16="http://schemas.microsoft.com/office/drawing/2014/main" id="{CC012090-9C49-DDE4-5BB2-1FF91517BCCC}"/>
              </a:ext>
            </a:extLst>
          </p:cNvPr>
          <p:cNvSpPr txBox="1">
            <a:spLocks/>
          </p:cNvSpPr>
          <p:nvPr/>
        </p:nvSpPr>
        <p:spPr>
          <a:xfrm>
            <a:off x="433450" y="845735"/>
            <a:ext cx="7646894"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t>How can teleprep be sustained</a:t>
            </a:r>
          </a:p>
          <a:p>
            <a:r>
              <a:rPr lang="en-US" sz="2400" b="0">
                <a:solidFill>
                  <a:schemeClr val="bg1"/>
                </a:solidFill>
              </a:rPr>
              <a:t>[Partnered with Elton John AIDS Foundation]</a:t>
            </a:r>
            <a:endParaRPr lang="en-US" sz="4000" b="0">
              <a:solidFill>
                <a:schemeClr val="bg1"/>
              </a:solidFill>
            </a:endParaRPr>
          </a:p>
        </p:txBody>
      </p:sp>
    </p:spTree>
    <p:extLst>
      <p:ext uri="{BB962C8B-B14F-4D97-AF65-F5344CB8AC3E}">
        <p14:creationId xmlns:p14="http://schemas.microsoft.com/office/powerpoint/2010/main" val="3098108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710AF-5DB2-F611-4BEB-2B86CEBAA6BF}"/>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A38A8E19-E188-4900-6BF9-9603D4AE9C50}"/>
              </a:ext>
            </a:extLst>
          </p:cNvPr>
          <p:cNvSpPr/>
          <p:nvPr/>
        </p:nvSpPr>
        <p:spPr>
          <a:xfrm>
            <a:off x="1515649" y="1598840"/>
            <a:ext cx="9018740" cy="4806767"/>
          </a:xfrm>
          <a:prstGeom prst="roundRect">
            <a:avLst/>
          </a:prstGeom>
          <a:noFill/>
          <a:ln w="5715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BFC7D4-7CE8-BDCD-78AC-37D5A42364D2}"/>
              </a:ext>
            </a:extLst>
          </p:cNvPr>
          <p:cNvSpPr>
            <a:spLocks noGrp="1"/>
          </p:cNvSpPr>
          <p:nvPr>
            <p:ph type="title"/>
          </p:nvPr>
        </p:nvSpPr>
        <p:spPr>
          <a:xfrm>
            <a:off x="417860" y="452393"/>
            <a:ext cx="9577909" cy="736122"/>
          </a:xfrm>
        </p:spPr>
        <p:txBody>
          <a:bodyPr>
            <a:noAutofit/>
          </a:bodyPr>
          <a:lstStyle/>
          <a:p>
            <a:r>
              <a:rPr lang="en-US" sz="3200"/>
              <a:t>We wanted to understand how PCC would look like when operationalized from a status-neutral lens</a:t>
            </a:r>
          </a:p>
        </p:txBody>
      </p:sp>
      <p:pic>
        <p:nvPicPr>
          <p:cNvPr id="5" name="Picture 4">
            <a:extLst>
              <a:ext uri="{FF2B5EF4-FFF2-40B4-BE49-F238E27FC236}">
                <a16:creationId xmlns:a16="http://schemas.microsoft.com/office/drawing/2014/main" id="{AD410D0C-1B4A-249A-B83D-7C32AB40A5BE}"/>
              </a:ext>
            </a:extLst>
          </p:cNvPr>
          <p:cNvPicPr>
            <a:picLocks noGrp="1" noRot="1" noChangeAspect="1" noMove="1" noResize="1" noEditPoints="1" noAdjustHandles="1" noChangeArrowheads="1" noChangeShapeType="1" noCrop="1"/>
          </p:cNvPicPr>
          <p:nvPr/>
        </p:nvPicPr>
        <p:blipFill>
          <a:blip r:embed="rId3"/>
          <a:srcRect l="10455" t="3864" r="7790" b="13771"/>
          <a:stretch>
            <a:fillRect/>
          </a:stretch>
        </p:blipFill>
        <p:spPr>
          <a:xfrm>
            <a:off x="2319403" y="1332565"/>
            <a:ext cx="7553194" cy="5073042"/>
          </a:xfrm>
          <a:prstGeom prst="rect">
            <a:avLst/>
          </a:prstGeom>
        </p:spPr>
      </p:pic>
      <p:sp>
        <p:nvSpPr>
          <p:cNvPr id="6" name="Title 1">
            <a:extLst>
              <a:ext uri="{FF2B5EF4-FFF2-40B4-BE49-F238E27FC236}">
                <a16:creationId xmlns:a16="http://schemas.microsoft.com/office/drawing/2014/main" id="{99322490-56FE-7DB9-06A0-B86699148E72}"/>
              </a:ext>
            </a:extLst>
          </p:cNvPr>
          <p:cNvSpPr txBox="1">
            <a:spLocks/>
          </p:cNvSpPr>
          <p:nvPr/>
        </p:nvSpPr>
        <p:spPr>
          <a:xfrm>
            <a:off x="4677590" y="2045286"/>
            <a:ext cx="2661455"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pPr algn="ctr"/>
            <a:r>
              <a:rPr lang="en-US" sz="2000">
                <a:solidFill>
                  <a:srgbClr val="FF0000"/>
                </a:solidFill>
              </a:rPr>
              <a:t>HIV testing</a:t>
            </a:r>
          </a:p>
        </p:txBody>
      </p:sp>
      <p:sp>
        <p:nvSpPr>
          <p:cNvPr id="7" name="Title 1">
            <a:extLst>
              <a:ext uri="{FF2B5EF4-FFF2-40B4-BE49-F238E27FC236}">
                <a16:creationId xmlns:a16="http://schemas.microsoft.com/office/drawing/2014/main" id="{54138716-DD5C-A396-DC6E-3458389E7499}"/>
              </a:ext>
            </a:extLst>
          </p:cNvPr>
          <p:cNvSpPr txBox="1">
            <a:spLocks/>
          </p:cNvSpPr>
          <p:nvPr/>
        </p:nvSpPr>
        <p:spPr>
          <a:xfrm>
            <a:off x="2725617" y="4844157"/>
            <a:ext cx="2661455"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pPr algn="ctr"/>
            <a:r>
              <a:rPr lang="en-US" sz="2800">
                <a:solidFill>
                  <a:srgbClr val="FF0000"/>
                </a:solidFill>
              </a:rPr>
              <a:t>PrEP</a:t>
            </a:r>
          </a:p>
          <a:p>
            <a:pPr algn="ctr"/>
            <a:r>
              <a:rPr lang="en-US" sz="2800">
                <a:solidFill>
                  <a:srgbClr val="FF0000"/>
                </a:solidFill>
              </a:rPr>
              <a:t>Uptake</a:t>
            </a:r>
          </a:p>
        </p:txBody>
      </p:sp>
      <p:sp>
        <p:nvSpPr>
          <p:cNvPr id="8" name="Title 1">
            <a:extLst>
              <a:ext uri="{FF2B5EF4-FFF2-40B4-BE49-F238E27FC236}">
                <a16:creationId xmlns:a16="http://schemas.microsoft.com/office/drawing/2014/main" id="{DCA0B591-5E09-E640-A6E9-3F29A07318BC}"/>
              </a:ext>
            </a:extLst>
          </p:cNvPr>
          <p:cNvSpPr txBox="1">
            <a:spLocks/>
          </p:cNvSpPr>
          <p:nvPr/>
        </p:nvSpPr>
        <p:spPr>
          <a:xfrm>
            <a:off x="6635825" y="4844157"/>
            <a:ext cx="2661455"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pPr algn="ctr"/>
            <a:r>
              <a:rPr lang="en-US" sz="2800">
                <a:solidFill>
                  <a:srgbClr val="FF0000"/>
                </a:solidFill>
              </a:rPr>
              <a:t>Treatment</a:t>
            </a:r>
          </a:p>
          <a:p>
            <a:pPr algn="ctr"/>
            <a:r>
              <a:rPr lang="en-US" sz="2800">
                <a:solidFill>
                  <a:srgbClr val="FF0000"/>
                </a:solidFill>
              </a:rPr>
              <a:t>Engagement</a:t>
            </a:r>
          </a:p>
        </p:txBody>
      </p:sp>
      <p:sp>
        <p:nvSpPr>
          <p:cNvPr id="11" name="Rounded Rectangle 10">
            <a:extLst>
              <a:ext uri="{FF2B5EF4-FFF2-40B4-BE49-F238E27FC236}">
                <a16:creationId xmlns:a16="http://schemas.microsoft.com/office/drawing/2014/main" id="{1516610F-D671-D0E1-A778-2B2F736A2530}"/>
              </a:ext>
            </a:extLst>
          </p:cNvPr>
          <p:cNvSpPr/>
          <p:nvPr/>
        </p:nvSpPr>
        <p:spPr>
          <a:xfrm>
            <a:off x="9566321" y="1861506"/>
            <a:ext cx="1938232" cy="2336671"/>
          </a:xfrm>
          <a:prstGeom prst="roundRect">
            <a:avLst/>
          </a:prstGeom>
          <a:solidFill>
            <a:schemeClr val="bg1"/>
          </a:solidFill>
          <a:ln w="5715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Barlow" pitchFamily="2" charset="77"/>
              </a:rPr>
              <a:t>Person-Centered Care Principles</a:t>
            </a:r>
          </a:p>
          <a:p>
            <a:pPr algn="ctr"/>
            <a:endParaRPr lang="en-US" b="1">
              <a:solidFill>
                <a:schemeClr val="tx2"/>
              </a:solidFill>
              <a:latin typeface="Barlow" pitchFamily="2" charset="77"/>
            </a:endParaRPr>
          </a:p>
          <a:p>
            <a:pPr algn="ctr"/>
            <a:r>
              <a:rPr lang="en-US" b="1">
                <a:solidFill>
                  <a:schemeClr val="tx2"/>
                </a:solidFill>
                <a:latin typeface="Barlow" pitchFamily="2" charset="77"/>
              </a:rPr>
              <a:t>Differentiated Service Delivery</a:t>
            </a:r>
          </a:p>
        </p:txBody>
      </p:sp>
      <p:sp>
        <p:nvSpPr>
          <p:cNvPr id="12" name="Rounded Rectangle 11">
            <a:extLst>
              <a:ext uri="{FF2B5EF4-FFF2-40B4-BE49-F238E27FC236}">
                <a16:creationId xmlns:a16="http://schemas.microsoft.com/office/drawing/2014/main" id="{E544F146-3E3B-653B-A266-A43F44D46A4D}"/>
              </a:ext>
            </a:extLst>
          </p:cNvPr>
          <p:cNvSpPr/>
          <p:nvPr/>
        </p:nvSpPr>
        <p:spPr>
          <a:xfrm>
            <a:off x="417860" y="3675822"/>
            <a:ext cx="1901543" cy="2336671"/>
          </a:xfrm>
          <a:prstGeom prst="roundRect">
            <a:avLst/>
          </a:prstGeom>
          <a:solidFill>
            <a:schemeClr val="bg1"/>
          </a:solidFill>
          <a:ln w="5715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2"/>
                </a:solidFill>
                <a:latin typeface="Barlow" pitchFamily="2" charset="77"/>
              </a:rPr>
              <a:t>Health systems and policies</a:t>
            </a:r>
          </a:p>
        </p:txBody>
      </p:sp>
    </p:spTree>
    <p:extLst>
      <p:ext uri="{BB962C8B-B14F-4D97-AF65-F5344CB8AC3E}">
        <p14:creationId xmlns:p14="http://schemas.microsoft.com/office/powerpoint/2010/main" val="23346507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2E4B9-B21E-4F33-245A-F301F16F41A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80C994C-D2BE-8DCD-318E-04869E6E6F60}"/>
              </a:ext>
            </a:extLst>
          </p:cNvPr>
          <p:cNvSpPr txBox="1">
            <a:spLocks/>
          </p:cNvSpPr>
          <p:nvPr/>
        </p:nvSpPr>
        <p:spPr>
          <a:xfrm>
            <a:off x="376517" y="887424"/>
            <a:ext cx="10690412"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t>SAIL START Program </a:t>
            </a:r>
            <a:r>
              <a:rPr lang="en-US" sz="2000"/>
              <a:t>(Four-year evaluation of HIV care)</a:t>
            </a:r>
            <a:endParaRPr lang="en-US" sz="4000"/>
          </a:p>
        </p:txBody>
      </p:sp>
      <p:sp>
        <p:nvSpPr>
          <p:cNvPr id="2" name="Title 1">
            <a:extLst>
              <a:ext uri="{FF2B5EF4-FFF2-40B4-BE49-F238E27FC236}">
                <a16:creationId xmlns:a16="http://schemas.microsoft.com/office/drawing/2014/main" id="{E30596A2-7348-D159-4125-9424BF7EEE5F}"/>
              </a:ext>
            </a:extLst>
          </p:cNvPr>
          <p:cNvSpPr txBox="1">
            <a:spLocks/>
          </p:cNvSpPr>
          <p:nvPr/>
        </p:nvSpPr>
        <p:spPr>
          <a:xfrm>
            <a:off x="376517" y="339393"/>
            <a:ext cx="7646893"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solidFill>
                  <a:srgbClr val="FF0000"/>
                </a:solidFill>
              </a:rPr>
              <a:t>Treatment Engagement</a:t>
            </a:r>
          </a:p>
        </p:txBody>
      </p:sp>
      <p:grpSp>
        <p:nvGrpSpPr>
          <p:cNvPr id="26" name="Group 25">
            <a:extLst>
              <a:ext uri="{FF2B5EF4-FFF2-40B4-BE49-F238E27FC236}">
                <a16:creationId xmlns:a16="http://schemas.microsoft.com/office/drawing/2014/main" id="{6AACF22A-DBE3-2876-1DD4-45D31F3DE705}"/>
              </a:ext>
            </a:extLst>
          </p:cNvPr>
          <p:cNvGrpSpPr/>
          <p:nvPr/>
        </p:nvGrpSpPr>
        <p:grpSpPr>
          <a:xfrm>
            <a:off x="12945387" y="1435454"/>
            <a:ext cx="5442392" cy="4965345"/>
            <a:chOff x="144684" y="1741267"/>
            <a:chExt cx="5461537" cy="4919963"/>
          </a:xfrm>
        </p:grpSpPr>
        <p:pic>
          <p:nvPicPr>
            <p:cNvPr id="27" name="Picture 26">
              <a:extLst>
                <a:ext uri="{FF2B5EF4-FFF2-40B4-BE49-F238E27FC236}">
                  <a16:creationId xmlns:a16="http://schemas.microsoft.com/office/drawing/2014/main" id="{BAF0F0D0-D9CD-011A-C103-957423E8DFA9}"/>
                </a:ext>
              </a:extLst>
            </p:cNvPr>
            <p:cNvPicPr>
              <a:picLocks noChangeAspect="1"/>
            </p:cNvPicPr>
            <p:nvPr/>
          </p:nvPicPr>
          <p:blipFill>
            <a:blip r:embed="rId3"/>
            <a:srcRect l="1965" t="2240" r="2019" b="2290"/>
            <a:stretch>
              <a:fillRect/>
            </a:stretch>
          </p:blipFill>
          <p:spPr>
            <a:xfrm>
              <a:off x="144684" y="1741267"/>
              <a:ext cx="5461537" cy="4919963"/>
            </a:xfrm>
            <a:prstGeom prst="roundRect">
              <a:avLst>
                <a:gd name="adj" fmla="val 2695"/>
              </a:avLst>
            </a:prstGeom>
            <a:effectLst>
              <a:outerShdw blurRad="50800" dist="38100" dir="2700000" algn="tl" rotWithShape="0">
                <a:prstClr val="black">
                  <a:alpha val="40000"/>
                </a:prstClr>
              </a:outerShdw>
            </a:effectLst>
          </p:spPr>
        </p:pic>
        <p:sp>
          <p:nvSpPr>
            <p:cNvPr id="28" name="Rectangle 27">
              <a:extLst>
                <a:ext uri="{FF2B5EF4-FFF2-40B4-BE49-F238E27FC236}">
                  <a16:creationId xmlns:a16="http://schemas.microsoft.com/office/drawing/2014/main" id="{4924756E-9844-E3F9-03CB-62E82EE338CD}"/>
                </a:ext>
              </a:extLst>
            </p:cNvPr>
            <p:cNvSpPr/>
            <p:nvPr/>
          </p:nvSpPr>
          <p:spPr>
            <a:xfrm>
              <a:off x="254000" y="2387600"/>
              <a:ext cx="5307342" cy="3530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68829C27-ADFB-AE79-BC80-D3B44B20CFFE}"/>
                </a:ext>
              </a:extLst>
            </p:cNvPr>
            <p:cNvPicPr>
              <a:picLocks noChangeAspect="1"/>
            </p:cNvPicPr>
            <p:nvPr/>
          </p:nvPicPr>
          <p:blipFill>
            <a:blip r:embed="rId3"/>
            <a:srcRect l="2984" t="14775" r="22012" b="16291"/>
            <a:stretch>
              <a:fillRect/>
            </a:stretch>
          </p:blipFill>
          <p:spPr>
            <a:xfrm>
              <a:off x="774505" y="2386925"/>
              <a:ext cx="4266331" cy="3552445"/>
            </a:xfrm>
            <a:prstGeom prst="roundRect">
              <a:avLst>
                <a:gd name="adj" fmla="val 2695"/>
              </a:avLst>
            </a:prstGeom>
            <a:effectLst/>
          </p:spPr>
        </p:pic>
      </p:grpSp>
      <p:grpSp>
        <p:nvGrpSpPr>
          <p:cNvPr id="3" name="Group 2">
            <a:extLst>
              <a:ext uri="{FF2B5EF4-FFF2-40B4-BE49-F238E27FC236}">
                <a16:creationId xmlns:a16="http://schemas.microsoft.com/office/drawing/2014/main" id="{2A0836D8-3E09-80EF-489F-4528BC8A29C3}"/>
              </a:ext>
            </a:extLst>
          </p:cNvPr>
          <p:cNvGrpSpPr/>
          <p:nvPr/>
        </p:nvGrpSpPr>
        <p:grpSpPr>
          <a:xfrm>
            <a:off x="-6695321" y="1435453"/>
            <a:ext cx="5778708" cy="4969897"/>
            <a:chOff x="5927843" y="1435453"/>
            <a:chExt cx="5778708" cy="4969897"/>
          </a:xfrm>
        </p:grpSpPr>
        <p:pic>
          <p:nvPicPr>
            <p:cNvPr id="4" name="Picture 3">
              <a:extLst>
                <a:ext uri="{FF2B5EF4-FFF2-40B4-BE49-F238E27FC236}">
                  <a16:creationId xmlns:a16="http://schemas.microsoft.com/office/drawing/2014/main" id="{A5C19F01-BDDF-5EFD-9164-064DE6338496}"/>
                </a:ext>
              </a:extLst>
            </p:cNvPr>
            <p:cNvPicPr>
              <a:picLocks noChangeAspect="1"/>
            </p:cNvPicPr>
            <p:nvPr/>
          </p:nvPicPr>
          <p:blipFill>
            <a:blip r:embed="rId4"/>
            <a:srcRect t="2418" b="5702"/>
            <a:stretch>
              <a:fillRect/>
            </a:stretch>
          </p:blipFill>
          <p:spPr>
            <a:xfrm>
              <a:off x="5927843" y="1435453"/>
              <a:ext cx="5778708" cy="4969897"/>
            </a:xfrm>
            <a:prstGeom prst="roundRect">
              <a:avLst>
                <a:gd name="adj" fmla="val 4788"/>
              </a:avLst>
            </a:prstGeom>
            <a:effectLst>
              <a:outerShdw blurRad="50800" dist="38100" dir="2700000" sx="101000" sy="101000" algn="tl" rotWithShape="0">
                <a:prstClr val="black">
                  <a:alpha val="40000"/>
                </a:prstClr>
              </a:outerShdw>
            </a:effectLst>
          </p:spPr>
        </p:pic>
        <p:pic>
          <p:nvPicPr>
            <p:cNvPr id="5" name="Picture 4">
              <a:extLst>
                <a:ext uri="{FF2B5EF4-FFF2-40B4-BE49-F238E27FC236}">
                  <a16:creationId xmlns:a16="http://schemas.microsoft.com/office/drawing/2014/main" id="{83723D9C-2147-DDBC-18C6-2AC3D7674112}"/>
                </a:ext>
              </a:extLst>
            </p:cNvPr>
            <p:cNvPicPr>
              <a:picLocks noChangeAspect="1"/>
            </p:cNvPicPr>
            <p:nvPr/>
          </p:nvPicPr>
          <p:blipFill>
            <a:blip r:embed="rId4"/>
            <a:srcRect l="9056" t="29272" r="38165" b="68220"/>
            <a:stretch>
              <a:fillRect/>
            </a:stretch>
          </p:blipFill>
          <p:spPr>
            <a:xfrm>
              <a:off x="6401801" y="2996872"/>
              <a:ext cx="3049966" cy="259571"/>
            </a:xfrm>
            <a:prstGeom prst="roundRect">
              <a:avLst>
                <a:gd name="adj" fmla="val 4788"/>
              </a:avLst>
            </a:prstGeom>
            <a:effectLst/>
          </p:spPr>
        </p:pic>
        <p:sp>
          <p:nvSpPr>
            <p:cNvPr id="6" name="TextBox 5">
              <a:extLst>
                <a:ext uri="{FF2B5EF4-FFF2-40B4-BE49-F238E27FC236}">
                  <a16:creationId xmlns:a16="http://schemas.microsoft.com/office/drawing/2014/main" id="{A7BBD7D2-2A8B-A10A-DE1F-A88FF5FA6164}"/>
                </a:ext>
              </a:extLst>
            </p:cNvPr>
            <p:cNvSpPr txBox="1"/>
            <p:nvPr/>
          </p:nvSpPr>
          <p:spPr>
            <a:xfrm>
              <a:off x="6363955" y="2849658"/>
              <a:ext cx="3125657" cy="553998"/>
            </a:xfrm>
            <a:prstGeom prst="rect">
              <a:avLst/>
            </a:prstGeom>
            <a:noFill/>
          </p:spPr>
          <p:txBody>
            <a:bodyPr wrap="square" rtlCol="0">
              <a:spAutoFit/>
            </a:bodyPr>
            <a:lstStyle/>
            <a:p>
              <a:pPr algn="ctr"/>
              <a:r>
                <a:rPr lang="en-US" sz="1000" b="1">
                  <a:latin typeface="Barlow" pitchFamily="2" charset="77"/>
                </a:rPr>
                <a:t>Probability of being in continuous care and those who re-engaged after a period of treatment interruption across 48 months</a:t>
              </a:r>
            </a:p>
          </p:txBody>
        </p:sp>
      </p:grpSp>
      <p:pic>
        <p:nvPicPr>
          <p:cNvPr id="9" name="Picture 8">
            <a:extLst>
              <a:ext uri="{FF2B5EF4-FFF2-40B4-BE49-F238E27FC236}">
                <a16:creationId xmlns:a16="http://schemas.microsoft.com/office/drawing/2014/main" id="{62193813-B5DA-7CDF-7801-35F7192D00D6}"/>
              </a:ext>
            </a:extLst>
          </p:cNvPr>
          <p:cNvPicPr>
            <a:picLocks noChangeAspect="1"/>
          </p:cNvPicPr>
          <p:nvPr/>
        </p:nvPicPr>
        <p:blipFill>
          <a:blip r:embed="rId5"/>
          <a:srcRect t="8053"/>
          <a:stretch>
            <a:fillRect/>
          </a:stretch>
        </p:blipFill>
        <p:spPr>
          <a:xfrm>
            <a:off x="1123006" y="1435454"/>
            <a:ext cx="9605442" cy="4965345"/>
          </a:xfrm>
          <a:prstGeom prst="rect">
            <a:avLst/>
          </a:prstGeom>
        </p:spPr>
      </p:pic>
    </p:spTree>
    <p:extLst>
      <p:ext uri="{BB962C8B-B14F-4D97-AF65-F5344CB8AC3E}">
        <p14:creationId xmlns:p14="http://schemas.microsoft.com/office/powerpoint/2010/main" val="184464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4508B-7796-1292-838C-6829C244D6D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B833139-19AD-6C4A-E9B1-BD75B7D3754D}"/>
              </a:ext>
            </a:extLst>
          </p:cNvPr>
          <p:cNvSpPr txBox="1">
            <a:spLocks/>
          </p:cNvSpPr>
          <p:nvPr/>
        </p:nvSpPr>
        <p:spPr>
          <a:xfrm>
            <a:off x="376517" y="887424"/>
            <a:ext cx="10690412"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t>SAIL START Program </a:t>
            </a:r>
            <a:r>
              <a:rPr lang="en-US" sz="2000"/>
              <a:t>(Four-year evaluation of HIV care)</a:t>
            </a:r>
            <a:endParaRPr lang="en-US" sz="4000"/>
          </a:p>
        </p:txBody>
      </p:sp>
      <p:sp>
        <p:nvSpPr>
          <p:cNvPr id="2" name="Title 1">
            <a:extLst>
              <a:ext uri="{FF2B5EF4-FFF2-40B4-BE49-F238E27FC236}">
                <a16:creationId xmlns:a16="http://schemas.microsoft.com/office/drawing/2014/main" id="{F7173B24-5CBA-2257-8BE4-6F139FA72FDB}"/>
              </a:ext>
            </a:extLst>
          </p:cNvPr>
          <p:cNvSpPr txBox="1">
            <a:spLocks/>
          </p:cNvSpPr>
          <p:nvPr/>
        </p:nvSpPr>
        <p:spPr>
          <a:xfrm>
            <a:off x="376517" y="339393"/>
            <a:ext cx="7646893" cy="459919"/>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Barlow" pitchFamily="2" charset="77"/>
                <a:ea typeface="+mj-ea"/>
                <a:cs typeface="+mj-cs"/>
              </a:defRPr>
            </a:lvl1pPr>
          </a:lstStyle>
          <a:p>
            <a:r>
              <a:rPr lang="en-US" sz="4000">
                <a:solidFill>
                  <a:srgbClr val="FF0000"/>
                </a:solidFill>
              </a:rPr>
              <a:t>Treatment Engagement</a:t>
            </a:r>
          </a:p>
        </p:txBody>
      </p:sp>
      <p:grpSp>
        <p:nvGrpSpPr>
          <p:cNvPr id="22" name="Group 21">
            <a:extLst>
              <a:ext uri="{FF2B5EF4-FFF2-40B4-BE49-F238E27FC236}">
                <a16:creationId xmlns:a16="http://schemas.microsoft.com/office/drawing/2014/main" id="{50D6C2C5-5DE6-8E84-37A5-E1AB44FDBF1C}"/>
              </a:ext>
            </a:extLst>
          </p:cNvPr>
          <p:cNvGrpSpPr/>
          <p:nvPr/>
        </p:nvGrpSpPr>
        <p:grpSpPr>
          <a:xfrm>
            <a:off x="376517" y="1435454"/>
            <a:ext cx="5442392" cy="4965345"/>
            <a:chOff x="144684" y="1741267"/>
            <a:chExt cx="5461537" cy="4919963"/>
          </a:xfrm>
        </p:grpSpPr>
        <p:pic>
          <p:nvPicPr>
            <p:cNvPr id="23" name="Picture 22">
              <a:extLst>
                <a:ext uri="{FF2B5EF4-FFF2-40B4-BE49-F238E27FC236}">
                  <a16:creationId xmlns:a16="http://schemas.microsoft.com/office/drawing/2014/main" id="{93CF0562-AE2C-BCD2-1F42-226B8B81B1AA}"/>
                </a:ext>
              </a:extLst>
            </p:cNvPr>
            <p:cNvPicPr>
              <a:picLocks noChangeAspect="1"/>
            </p:cNvPicPr>
            <p:nvPr/>
          </p:nvPicPr>
          <p:blipFill>
            <a:blip r:embed="rId3"/>
            <a:srcRect l="1965" t="2240" r="2019" b="2290"/>
            <a:stretch>
              <a:fillRect/>
            </a:stretch>
          </p:blipFill>
          <p:spPr>
            <a:xfrm>
              <a:off x="144684" y="1741267"/>
              <a:ext cx="5461537" cy="4919963"/>
            </a:xfrm>
            <a:prstGeom prst="roundRect">
              <a:avLst>
                <a:gd name="adj" fmla="val 2695"/>
              </a:avLst>
            </a:prstGeom>
            <a:effectLst>
              <a:outerShdw blurRad="50800" dist="38100" dir="2700000" algn="tl" rotWithShape="0">
                <a:prstClr val="black">
                  <a:alpha val="40000"/>
                </a:prstClr>
              </a:outerShdw>
            </a:effectLst>
          </p:spPr>
        </p:pic>
        <p:sp>
          <p:nvSpPr>
            <p:cNvPr id="24" name="Rectangle 23">
              <a:extLst>
                <a:ext uri="{FF2B5EF4-FFF2-40B4-BE49-F238E27FC236}">
                  <a16:creationId xmlns:a16="http://schemas.microsoft.com/office/drawing/2014/main" id="{457FB9CB-99F4-AC1F-0825-F97A43E5E8B8}"/>
                </a:ext>
              </a:extLst>
            </p:cNvPr>
            <p:cNvSpPr/>
            <p:nvPr/>
          </p:nvSpPr>
          <p:spPr>
            <a:xfrm>
              <a:off x="204930" y="2387599"/>
              <a:ext cx="5374172" cy="36390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9AA99C04-A221-2593-3B05-C26BC12BC63B}"/>
                </a:ext>
              </a:extLst>
            </p:cNvPr>
            <p:cNvPicPr>
              <a:picLocks noChangeAspect="1"/>
            </p:cNvPicPr>
            <p:nvPr/>
          </p:nvPicPr>
          <p:blipFill>
            <a:blip r:embed="rId3"/>
            <a:srcRect l="2984" t="14775" r="22012" b="16291"/>
            <a:stretch>
              <a:fillRect/>
            </a:stretch>
          </p:blipFill>
          <p:spPr>
            <a:xfrm>
              <a:off x="774505" y="2386925"/>
              <a:ext cx="4266331" cy="3552445"/>
            </a:xfrm>
            <a:prstGeom prst="roundRect">
              <a:avLst>
                <a:gd name="adj" fmla="val 2695"/>
              </a:avLst>
            </a:prstGeom>
            <a:effectLst/>
          </p:spPr>
        </p:pic>
      </p:grpSp>
      <p:pic>
        <p:nvPicPr>
          <p:cNvPr id="8" name="Picture 7">
            <a:extLst>
              <a:ext uri="{FF2B5EF4-FFF2-40B4-BE49-F238E27FC236}">
                <a16:creationId xmlns:a16="http://schemas.microsoft.com/office/drawing/2014/main" id="{2208D8F3-28E6-E1DB-55BD-2DB17E5FFABC}"/>
              </a:ext>
            </a:extLst>
          </p:cNvPr>
          <p:cNvPicPr>
            <a:picLocks noChangeAspect="1"/>
          </p:cNvPicPr>
          <p:nvPr/>
        </p:nvPicPr>
        <p:blipFill>
          <a:blip r:embed="rId4"/>
          <a:srcRect l="1514" t="35583" r="1847" b="31106"/>
          <a:stretch>
            <a:fillRect/>
          </a:stretch>
        </p:blipFill>
        <p:spPr>
          <a:xfrm>
            <a:off x="-5886262" y="-3895026"/>
            <a:ext cx="6261883" cy="3559080"/>
          </a:xfrm>
          <a:prstGeom prst="roundRect">
            <a:avLst>
              <a:gd name="adj" fmla="val 3704"/>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F1D84C2C-E898-3B20-C428-5BEF0D10601C}"/>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rcRect l="3708" t="15171" r="3639" b="67822"/>
          <a:stretch>
            <a:fillRect/>
          </a:stretch>
        </p:blipFill>
        <p:spPr>
          <a:xfrm>
            <a:off x="12623366" y="8332443"/>
            <a:ext cx="5012347" cy="1506211"/>
          </a:xfrm>
          <a:prstGeom prst="roundRect">
            <a:avLst>
              <a:gd name="adj" fmla="val 10674"/>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71F1CD3C-7C12-3CCC-8496-3822A6789874}"/>
              </a:ext>
            </a:extLst>
          </p:cNvPr>
          <p:cNvPicPr>
            <a:picLocks noChangeAspect="1"/>
          </p:cNvPicPr>
          <p:nvPr/>
        </p:nvPicPr>
        <p:blipFill>
          <a:blip r:embed="rId7"/>
          <a:srcRect l="1227" r="42642" b="74907"/>
          <a:stretch>
            <a:fillRect/>
          </a:stretch>
        </p:blipFill>
        <p:spPr>
          <a:xfrm>
            <a:off x="12624262" y="6858000"/>
            <a:ext cx="5012347" cy="1378195"/>
          </a:xfrm>
          <a:prstGeom prst="roundRect">
            <a:avLst>
              <a:gd name="adj" fmla="val 8661"/>
            </a:avLst>
          </a:prstGeom>
          <a:effectLst>
            <a:outerShdw blurRad="50800" dist="38100" dir="2700000" algn="tl" rotWithShape="0">
              <a:prstClr val="black">
                <a:alpha val="40000"/>
              </a:prstClr>
            </a:outerShdw>
          </a:effectLst>
        </p:spPr>
      </p:pic>
      <p:grpSp>
        <p:nvGrpSpPr>
          <p:cNvPr id="6" name="Group 5">
            <a:extLst>
              <a:ext uri="{FF2B5EF4-FFF2-40B4-BE49-F238E27FC236}">
                <a16:creationId xmlns:a16="http://schemas.microsoft.com/office/drawing/2014/main" id="{2D7EC659-96CC-A3E4-9F1A-337AAF208509}"/>
              </a:ext>
            </a:extLst>
          </p:cNvPr>
          <p:cNvGrpSpPr/>
          <p:nvPr/>
        </p:nvGrpSpPr>
        <p:grpSpPr>
          <a:xfrm>
            <a:off x="5927843" y="1435453"/>
            <a:ext cx="5778708" cy="4969897"/>
            <a:chOff x="5927843" y="1435453"/>
            <a:chExt cx="5778708" cy="4969897"/>
          </a:xfrm>
        </p:grpSpPr>
        <p:pic>
          <p:nvPicPr>
            <p:cNvPr id="7" name="Picture 6">
              <a:extLst>
                <a:ext uri="{FF2B5EF4-FFF2-40B4-BE49-F238E27FC236}">
                  <a16:creationId xmlns:a16="http://schemas.microsoft.com/office/drawing/2014/main" id="{88F04CD8-A12F-8677-FAD0-2A020F447A13}"/>
                </a:ext>
              </a:extLst>
            </p:cNvPr>
            <p:cNvPicPr>
              <a:picLocks noChangeAspect="1"/>
            </p:cNvPicPr>
            <p:nvPr/>
          </p:nvPicPr>
          <p:blipFill>
            <a:blip r:embed="rId8"/>
            <a:srcRect t="2418" b="5702"/>
            <a:stretch>
              <a:fillRect/>
            </a:stretch>
          </p:blipFill>
          <p:spPr>
            <a:xfrm>
              <a:off x="5927843" y="1435453"/>
              <a:ext cx="5778708" cy="4969897"/>
            </a:xfrm>
            <a:prstGeom prst="roundRect">
              <a:avLst>
                <a:gd name="adj" fmla="val 4788"/>
              </a:avLst>
            </a:prstGeom>
            <a:effectLst>
              <a:outerShdw blurRad="50800" dist="38100" dir="2700000" sx="101000" sy="101000" algn="tl" rotWithShape="0">
                <a:prstClr val="black">
                  <a:alpha val="40000"/>
                </a:prstClr>
              </a:outerShdw>
            </a:effectLst>
          </p:spPr>
        </p:pic>
        <p:pic>
          <p:nvPicPr>
            <p:cNvPr id="3" name="Picture 2">
              <a:extLst>
                <a:ext uri="{FF2B5EF4-FFF2-40B4-BE49-F238E27FC236}">
                  <a16:creationId xmlns:a16="http://schemas.microsoft.com/office/drawing/2014/main" id="{C67488C3-8DFD-DA24-CB88-60FC96105645}"/>
                </a:ext>
              </a:extLst>
            </p:cNvPr>
            <p:cNvPicPr>
              <a:picLocks noChangeAspect="1"/>
            </p:cNvPicPr>
            <p:nvPr/>
          </p:nvPicPr>
          <p:blipFill>
            <a:blip r:embed="rId8"/>
            <a:srcRect l="9056" t="29272" r="38165" b="68220"/>
            <a:stretch>
              <a:fillRect/>
            </a:stretch>
          </p:blipFill>
          <p:spPr>
            <a:xfrm>
              <a:off x="6401801" y="2996872"/>
              <a:ext cx="3049966" cy="259571"/>
            </a:xfrm>
            <a:prstGeom prst="roundRect">
              <a:avLst>
                <a:gd name="adj" fmla="val 4788"/>
              </a:avLst>
            </a:prstGeom>
            <a:effectLst/>
          </p:spPr>
        </p:pic>
        <p:sp>
          <p:nvSpPr>
            <p:cNvPr id="4" name="TextBox 3">
              <a:extLst>
                <a:ext uri="{FF2B5EF4-FFF2-40B4-BE49-F238E27FC236}">
                  <a16:creationId xmlns:a16="http://schemas.microsoft.com/office/drawing/2014/main" id="{3CCF9FE3-CB6E-2D57-CB28-791C94336EED}"/>
                </a:ext>
              </a:extLst>
            </p:cNvPr>
            <p:cNvSpPr txBox="1"/>
            <p:nvPr/>
          </p:nvSpPr>
          <p:spPr>
            <a:xfrm>
              <a:off x="6363955" y="2849658"/>
              <a:ext cx="3125657" cy="553998"/>
            </a:xfrm>
            <a:prstGeom prst="rect">
              <a:avLst/>
            </a:prstGeom>
            <a:noFill/>
          </p:spPr>
          <p:txBody>
            <a:bodyPr wrap="square" rtlCol="0">
              <a:spAutoFit/>
            </a:bodyPr>
            <a:lstStyle/>
            <a:p>
              <a:pPr algn="ctr"/>
              <a:r>
                <a:rPr lang="en-US" sz="1000" b="1">
                  <a:latin typeface="Barlow" pitchFamily="2" charset="77"/>
                </a:rPr>
                <a:t>Probability of being in continuous care and those who re-engaged after a period of treatment interruption across 48 months</a:t>
              </a:r>
            </a:p>
          </p:txBody>
        </p:sp>
      </p:grpSp>
    </p:spTree>
    <p:extLst>
      <p:ext uri="{BB962C8B-B14F-4D97-AF65-F5344CB8AC3E}">
        <p14:creationId xmlns:p14="http://schemas.microsoft.com/office/powerpoint/2010/main" val="1421593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2D30A-642F-FCC5-BB2F-DE6B989C44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841361-35A7-3558-FFB3-CE7E28CABF39}"/>
              </a:ext>
            </a:extLst>
          </p:cNvPr>
          <p:cNvSpPr>
            <a:spLocks noGrp="1"/>
          </p:cNvSpPr>
          <p:nvPr>
            <p:ph type="title"/>
          </p:nvPr>
        </p:nvSpPr>
        <p:spPr>
          <a:xfrm>
            <a:off x="442913" y="1646410"/>
            <a:ext cx="7571534" cy="516023"/>
          </a:xfrm>
        </p:spPr>
        <p:txBody>
          <a:bodyPr>
            <a:normAutofit fontScale="90000"/>
          </a:bodyPr>
          <a:lstStyle/>
          <a:p>
            <a:r>
              <a:rPr lang="en-US"/>
              <a:t>When the roadmap meets reality</a:t>
            </a:r>
          </a:p>
        </p:txBody>
      </p:sp>
      <p:graphicFrame>
        <p:nvGraphicFramePr>
          <p:cNvPr id="7" name="Table 6">
            <a:extLst>
              <a:ext uri="{FF2B5EF4-FFF2-40B4-BE49-F238E27FC236}">
                <a16:creationId xmlns:a16="http://schemas.microsoft.com/office/drawing/2014/main" id="{564DF4FA-1C5A-F8D4-F7D5-1B25F6A88D54}"/>
              </a:ext>
            </a:extLst>
          </p:cNvPr>
          <p:cNvGraphicFramePr>
            <a:graphicFrameLocks noGrp="1"/>
          </p:cNvGraphicFramePr>
          <p:nvPr>
            <p:extLst>
              <p:ext uri="{D42A27DB-BD31-4B8C-83A1-F6EECF244321}">
                <p14:modId xmlns:p14="http://schemas.microsoft.com/office/powerpoint/2010/main" val="1649205291"/>
              </p:ext>
            </p:extLst>
          </p:nvPr>
        </p:nvGraphicFramePr>
        <p:xfrm>
          <a:off x="442793" y="2252078"/>
          <a:ext cx="11426477" cy="4053016"/>
        </p:xfrm>
        <a:graphic>
          <a:graphicData uri="http://schemas.openxmlformats.org/drawingml/2006/table">
            <a:tbl>
              <a:tblPr firstRow="1" bandRow="1">
                <a:tableStyleId>{5C22544A-7EE6-4342-B048-85BDC9FD1C3A}</a:tableStyleId>
              </a:tblPr>
              <a:tblGrid>
                <a:gridCol w="2089601">
                  <a:extLst>
                    <a:ext uri="{9D8B030D-6E8A-4147-A177-3AD203B41FA5}">
                      <a16:colId xmlns:a16="http://schemas.microsoft.com/office/drawing/2014/main" val="1920516240"/>
                    </a:ext>
                  </a:extLst>
                </a:gridCol>
                <a:gridCol w="3886335">
                  <a:extLst>
                    <a:ext uri="{9D8B030D-6E8A-4147-A177-3AD203B41FA5}">
                      <a16:colId xmlns:a16="http://schemas.microsoft.com/office/drawing/2014/main" val="370834382"/>
                    </a:ext>
                  </a:extLst>
                </a:gridCol>
                <a:gridCol w="5450541">
                  <a:extLst>
                    <a:ext uri="{9D8B030D-6E8A-4147-A177-3AD203B41FA5}">
                      <a16:colId xmlns:a16="http://schemas.microsoft.com/office/drawing/2014/main" val="1184552659"/>
                    </a:ext>
                  </a:extLst>
                </a:gridCol>
              </a:tblGrid>
              <a:tr h="395416">
                <a:tc>
                  <a:txBody>
                    <a:bodyPr/>
                    <a:lstStyle/>
                    <a:p>
                      <a:r>
                        <a:rPr lang="en-US">
                          <a:solidFill>
                            <a:schemeClr val="bg1"/>
                          </a:solidFill>
                          <a:latin typeface="Barlow" pitchFamily="2" charset="77"/>
                        </a:rPr>
                        <a:t>Actor</a:t>
                      </a:r>
                    </a:p>
                  </a:txBody>
                  <a:tcPr/>
                </a:tc>
                <a:tc>
                  <a:txBody>
                    <a:bodyPr/>
                    <a:lstStyle/>
                    <a:p>
                      <a:r>
                        <a:rPr lang="en-US">
                          <a:solidFill>
                            <a:schemeClr val="bg1"/>
                          </a:solidFill>
                          <a:latin typeface="Barlow" pitchFamily="2" charset="77"/>
                        </a:rPr>
                        <a:t>Priority Action</a:t>
                      </a:r>
                    </a:p>
                  </a:txBody>
                  <a:tcPr/>
                </a:tc>
                <a:tc>
                  <a:txBody>
                    <a:bodyPr/>
                    <a:lstStyle/>
                    <a:p>
                      <a:r>
                        <a:rPr lang="en-US">
                          <a:solidFill>
                            <a:schemeClr val="bg1"/>
                          </a:solidFill>
                          <a:latin typeface="Barlow" pitchFamily="2" charset="77"/>
                        </a:rPr>
                        <a:t>What SHIP currently does</a:t>
                      </a:r>
                    </a:p>
                  </a:txBody>
                  <a:tcPr/>
                </a:tc>
                <a:extLst>
                  <a:ext uri="{0D108BD9-81ED-4DB2-BD59-A6C34878D82A}">
                    <a16:rowId xmlns:a16="http://schemas.microsoft.com/office/drawing/2014/main" val="3330573492"/>
                  </a:ext>
                </a:extLst>
              </a:tr>
              <a:tr h="783418">
                <a:tc>
                  <a:txBody>
                    <a:bodyPr/>
                    <a:lstStyle/>
                    <a:p>
                      <a:r>
                        <a:rPr lang="en-US">
                          <a:solidFill>
                            <a:schemeClr val="tx1"/>
                          </a:solidFill>
                          <a:latin typeface="Barlow" pitchFamily="2" charset="77"/>
                        </a:rPr>
                        <a:t>Community-Based Organizations</a:t>
                      </a:r>
                    </a:p>
                  </a:txBody>
                  <a:tcPr/>
                </a:tc>
                <a:tc>
                  <a:txBody>
                    <a:bodyPr/>
                    <a:lstStyle/>
                    <a:p>
                      <a:pPr marL="0" algn="l" defTabSz="914400" rtl="0" eaLnBrk="1" latinLnBrk="0" hangingPunct="1"/>
                      <a:r>
                        <a:rPr lang="en-PH" sz="1800" kern="1200">
                          <a:solidFill>
                            <a:schemeClr val="tx1"/>
                          </a:solidFill>
                          <a:latin typeface="Barlow" pitchFamily="2" charset="77"/>
                          <a:ea typeface="+mn-ea"/>
                          <a:cs typeface="+mn-cs"/>
                        </a:rPr>
                        <a:t>Diversify funding; advocate for social contracting; engage clients in governance</a:t>
                      </a:r>
                      <a:endParaRPr lang="en-US" sz="1800" kern="1200">
                        <a:solidFill>
                          <a:schemeClr val="tx1"/>
                        </a:solidFill>
                        <a:latin typeface="Barlow" pitchFamily="2" charset="77"/>
                        <a:ea typeface="+mn-ea"/>
                        <a:cs typeface="+mn-cs"/>
                      </a:endParaRPr>
                    </a:p>
                  </a:txBody>
                  <a:tcPr/>
                </a:tc>
                <a:tc>
                  <a:txBody>
                    <a:bodyPr/>
                    <a:lstStyle/>
                    <a:p>
                      <a:pPr marL="0" algn="l" defTabSz="914400" rtl="0" eaLnBrk="1" latinLnBrk="0" hangingPunct="1"/>
                      <a:r>
                        <a:rPr lang="en-US" sz="1800" kern="1200">
                          <a:solidFill>
                            <a:schemeClr val="tx1"/>
                          </a:solidFill>
                          <a:latin typeface="Barlow" pitchFamily="2" charset="77"/>
                          <a:ea typeface="+mn-ea"/>
                          <a:cs typeface="+mn-cs"/>
                        </a:rPr>
                        <a:t>The national insurance reimbursement for Outpatient HIV and AIDS Treatment (OHAT) is stretched to cover prevention side. </a:t>
                      </a:r>
                    </a:p>
                  </a:txBody>
                  <a:tcPr/>
                </a:tc>
                <a:extLst>
                  <a:ext uri="{0D108BD9-81ED-4DB2-BD59-A6C34878D82A}">
                    <a16:rowId xmlns:a16="http://schemas.microsoft.com/office/drawing/2014/main" val="2581984696"/>
                  </a:ext>
                </a:extLst>
              </a:tr>
              <a:tr h="783418">
                <a:tc>
                  <a:txBody>
                    <a:bodyPr/>
                    <a:lstStyle/>
                    <a:p>
                      <a:r>
                        <a:rPr lang="en-US">
                          <a:solidFill>
                            <a:schemeClr val="tx1"/>
                          </a:solidFill>
                          <a:latin typeface="Barlow" pitchFamily="2" charset="77"/>
                        </a:rPr>
                        <a:t>Health Care Workers</a:t>
                      </a:r>
                    </a:p>
                  </a:txBody>
                  <a:tcPr/>
                </a:tc>
                <a:tc>
                  <a:txBody>
                    <a:bodyPr/>
                    <a:lstStyle/>
                    <a:p>
                      <a:pPr marL="0" algn="l" defTabSz="914400" rtl="0" eaLnBrk="1" latinLnBrk="0" hangingPunct="1"/>
                      <a:r>
                        <a:rPr lang="en-PH" sz="1800" kern="1200">
                          <a:solidFill>
                            <a:schemeClr val="tx1"/>
                          </a:solidFill>
                          <a:latin typeface="Barlow" pitchFamily="2" charset="77"/>
                          <a:ea typeface="+mn-ea"/>
                          <a:cs typeface="+mn-cs"/>
                        </a:rPr>
                        <a:t>Demand fair remuneration; advocate for PCC training; protect peer navigators</a:t>
                      </a:r>
                      <a:endParaRPr lang="en-US" sz="1800" kern="1200">
                        <a:solidFill>
                          <a:schemeClr val="tx1"/>
                        </a:solidFill>
                        <a:latin typeface="Barlow" pitchFamily="2" charset="77"/>
                        <a:ea typeface="+mn-ea"/>
                        <a:cs typeface="+mn-cs"/>
                      </a:endParaRPr>
                    </a:p>
                  </a:txBody>
                  <a:tcPr/>
                </a:tc>
                <a:tc>
                  <a:txBody>
                    <a:bodyPr/>
                    <a:lstStyle/>
                    <a:p>
                      <a:pPr marL="0" algn="l" defTabSz="914400" rtl="0" eaLnBrk="1" latinLnBrk="0" hangingPunct="1"/>
                      <a:r>
                        <a:rPr lang="en-US" sz="1800" kern="1200">
                          <a:solidFill>
                            <a:schemeClr val="tx1"/>
                          </a:solidFill>
                          <a:latin typeface="Barlow" pitchFamily="2" charset="77"/>
                          <a:ea typeface="+mn-ea"/>
                          <a:cs typeface="+mn-cs"/>
                        </a:rPr>
                        <a:t>Aside from the standardized salary and fringe benefits, HMO is added and annual performance review is conducted to facilitate a salary increase</a:t>
                      </a:r>
                    </a:p>
                  </a:txBody>
                  <a:tcPr/>
                </a:tc>
                <a:extLst>
                  <a:ext uri="{0D108BD9-81ED-4DB2-BD59-A6C34878D82A}">
                    <a16:rowId xmlns:a16="http://schemas.microsoft.com/office/drawing/2014/main" val="700434425"/>
                  </a:ext>
                </a:extLst>
              </a:tr>
              <a:tr h="783418">
                <a:tc>
                  <a:txBody>
                    <a:bodyPr/>
                    <a:lstStyle/>
                    <a:p>
                      <a:r>
                        <a:rPr lang="en-US">
                          <a:solidFill>
                            <a:schemeClr val="tx1"/>
                          </a:solidFill>
                          <a:latin typeface="Barlow" pitchFamily="2" charset="77"/>
                        </a:rPr>
                        <a:t>Health System Admin</a:t>
                      </a:r>
                    </a:p>
                  </a:txBody>
                  <a:tcPr/>
                </a:tc>
                <a:tc>
                  <a:txBody>
                    <a:bodyPr/>
                    <a:lstStyle/>
                    <a:p>
                      <a:pPr marL="0" algn="l" defTabSz="914400" rtl="0" eaLnBrk="1" latinLnBrk="0" hangingPunct="1"/>
                      <a:r>
                        <a:rPr lang="en-PH" sz="1800" kern="1200">
                          <a:solidFill>
                            <a:schemeClr val="tx1"/>
                          </a:solidFill>
                          <a:latin typeface="Barlow" pitchFamily="2" charset="77"/>
                          <a:ea typeface="+mn-ea"/>
                          <a:cs typeface="+mn-cs"/>
                        </a:rPr>
                        <a:t>Scale DSD; invest in community-based services; fund the cyclical care cascade</a:t>
                      </a:r>
                      <a:endParaRPr lang="en-US" sz="1800" kern="1200">
                        <a:solidFill>
                          <a:schemeClr val="tx1"/>
                        </a:solidFill>
                        <a:latin typeface="Barlow" pitchFamily="2" charset="77"/>
                        <a:ea typeface="+mn-ea"/>
                        <a:cs typeface="+mn-cs"/>
                      </a:endParaRPr>
                    </a:p>
                  </a:txBody>
                  <a:tcPr/>
                </a:tc>
                <a:tc>
                  <a:txBody>
                    <a:bodyPr/>
                    <a:lstStyle/>
                    <a:p>
                      <a:pPr marL="0" algn="l" defTabSz="914400" rtl="0" eaLnBrk="1" latinLnBrk="0" hangingPunct="1"/>
                      <a:r>
                        <a:rPr lang="en-US" sz="1800" kern="1200">
                          <a:solidFill>
                            <a:schemeClr val="tx1"/>
                          </a:solidFill>
                          <a:latin typeface="Barlow" pitchFamily="2" charset="77"/>
                          <a:ea typeface="+mn-ea"/>
                          <a:cs typeface="+mn-cs"/>
                        </a:rPr>
                        <a:t>DSD approaches in prevention, treatment, and psycho-socioeconomic support, but these currently relies on OHAT and development partners.</a:t>
                      </a:r>
                    </a:p>
                  </a:txBody>
                  <a:tcPr/>
                </a:tc>
                <a:extLst>
                  <a:ext uri="{0D108BD9-81ED-4DB2-BD59-A6C34878D82A}">
                    <a16:rowId xmlns:a16="http://schemas.microsoft.com/office/drawing/2014/main" val="3830677689"/>
                  </a:ext>
                </a:extLst>
              </a:tr>
              <a:tr h="783418">
                <a:tc>
                  <a:txBody>
                    <a:bodyPr/>
                    <a:lstStyle/>
                    <a:p>
                      <a:r>
                        <a:rPr lang="en-US">
                          <a:solidFill>
                            <a:schemeClr val="tx1"/>
                          </a:solidFill>
                          <a:latin typeface="Barlow" pitchFamily="2" charset="77"/>
                        </a:rPr>
                        <a:t>Policymakers</a:t>
                      </a:r>
                    </a:p>
                  </a:txBody>
                  <a:tcPr/>
                </a:tc>
                <a:tc>
                  <a:txBody>
                    <a:bodyPr/>
                    <a:lstStyle/>
                    <a:p>
                      <a:pPr marL="0" algn="l" defTabSz="914400" rtl="0" eaLnBrk="1" latinLnBrk="0" hangingPunct="1"/>
                      <a:r>
                        <a:rPr lang="en-PH" sz="1800" kern="1200">
                          <a:solidFill>
                            <a:schemeClr val="tx1"/>
                          </a:solidFill>
                          <a:latin typeface="Barlow" pitchFamily="2" charset="77"/>
                          <a:ea typeface="+mn-ea"/>
                          <a:cs typeface="+mn-cs"/>
                        </a:rPr>
                        <a:t>Decriminalize; strengthen PHC integration; adopt PCC in national policy</a:t>
                      </a:r>
                      <a:endParaRPr lang="en-US" sz="1800" kern="1200">
                        <a:solidFill>
                          <a:schemeClr val="tx1"/>
                        </a:solidFill>
                        <a:latin typeface="Barlow" pitchFamily="2" charset="77"/>
                        <a:ea typeface="+mn-ea"/>
                        <a:cs typeface="+mn-cs"/>
                      </a:endParaRPr>
                    </a:p>
                  </a:txBody>
                  <a:tcPr/>
                </a:tc>
                <a:tc>
                  <a:txBody>
                    <a:bodyPr/>
                    <a:lstStyle/>
                    <a:p>
                      <a:pPr marL="0" algn="l" defTabSz="914400" rtl="0" eaLnBrk="1" latinLnBrk="0" hangingPunct="1"/>
                      <a:r>
                        <a:rPr lang="en-US" sz="1800" kern="1200">
                          <a:solidFill>
                            <a:schemeClr val="tx1"/>
                          </a:solidFill>
                          <a:latin typeface="Barlow" pitchFamily="2" charset="77"/>
                          <a:ea typeface="+mn-ea"/>
                          <a:cs typeface="+mn-cs"/>
                        </a:rPr>
                        <a:t>Member of the Philippine National AIDS Council and actively collaborating with the Department of Health in policy and guidelines development</a:t>
                      </a:r>
                    </a:p>
                  </a:txBody>
                  <a:tcPr/>
                </a:tc>
                <a:extLst>
                  <a:ext uri="{0D108BD9-81ED-4DB2-BD59-A6C34878D82A}">
                    <a16:rowId xmlns:a16="http://schemas.microsoft.com/office/drawing/2014/main" val="1999997786"/>
                  </a:ext>
                </a:extLst>
              </a:tr>
            </a:tbl>
          </a:graphicData>
        </a:graphic>
      </p:graphicFrame>
      <p:pic>
        <p:nvPicPr>
          <p:cNvPr id="2" name="Picture Placeholder 5">
            <a:extLst>
              <a:ext uri="{FF2B5EF4-FFF2-40B4-BE49-F238E27FC236}">
                <a16:creationId xmlns:a16="http://schemas.microsoft.com/office/drawing/2014/main" id="{E7BE35F7-84B4-7D82-E0BB-2591852CD0D0}"/>
              </a:ext>
            </a:extLst>
          </p:cNvPr>
          <p:cNvPicPr>
            <a:picLocks noGrp="1" noChangeAspect="1"/>
          </p:cNvPicPr>
          <p:nvPr>
            <p:ph type="pic" sz="quarter" idx="14"/>
          </p:nvPr>
        </p:nvPicPr>
        <p:blipFill>
          <a:blip r:embed="rId3"/>
          <a:srcRect l="4799" r="4799"/>
          <a:stretch>
            <a:fillRect/>
          </a:stretch>
        </p:blipFill>
        <p:spPr>
          <a:xfrm>
            <a:off x="13231962" y="979714"/>
            <a:ext cx="4734000" cy="4898572"/>
          </a:xfrm>
          <a:prstGeom prst="rect">
            <a:avLst/>
          </a:prstGeom>
          <a:solidFill>
            <a:srgbClr val="0A41F3"/>
          </a:solidFill>
        </p:spPr>
      </p:pic>
    </p:spTree>
    <p:extLst>
      <p:ext uri="{BB962C8B-B14F-4D97-AF65-F5344CB8AC3E}">
        <p14:creationId xmlns:p14="http://schemas.microsoft.com/office/powerpoint/2010/main" val="3665002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F98D-7295-E343-8A23-37562C7E37F9}"/>
              </a:ext>
            </a:extLst>
          </p:cNvPr>
          <p:cNvSpPr>
            <a:spLocks noGrp="1"/>
          </p:cNvSpPr>
          <p:nvPr>
            <p:ph type="title"/>
          </p:nvPr>
        </p:nvSpPr>
        <p:spPr>
          <a:xfrm>
            <a:off x="3914775" y="1298575"/>
            <a:ext cx="7834316" cy="2673350"/>
          </a:xfrm>
        </p:spPr>
        <p:txBody>
          <a:bodyPr wrap="square">
            <a:normAutofit/>
          </a:bodyPr>
          <a:lstStyle/>
          <a:p>
            <a:pPr algn="ctr"/>
            <a:r>
              <a:rPr lang="en-GB" b="1"/>
              <a:t>We have done so much.</a:t>
            </a:r>
            <a:br>
              <a:rPr lang="en-GB" b="1"/>
            </a:br>
            <a:r>
              <a:rPr lang="en-GB" b="1"/>
              <a:t>Do not let it be taken away.</a:t>
            </a:r>
          </a:p>
        </p:txBody>
      </p:sp>
      <p:grpSp>
        <p:nvGrpSpPr>
          <p:cNvPr id="7" name="Group 6">
            <a:extLst>
              <a:ext uri="{FF2B5EF4-FFF2-40B4-BE49-F238E27FC236}">
                <a16:creationId xmlns:a16="http://schemas.microsoft.com/office/drawing/2014/main" id="{C7A93B1A-26FF-F133-6106-ED1A14E36E6D}"/>
              </a:ext>
            </a:extLst>
          </p:cNvPr>
          <p:cNvGrpSpPr/>
          <p:nvPr/>
        </p:nvGrpSpPr>
        <p:grpSpPr>
          <a:xfrm>
            <a:off x="2427717" y="383193"/>
            <a:ext cx="9675383" cy="6371014"/>
            <a:chOff x="2516617" y="486986"/>
            <a:chExt cx="9675383" cy="6371014"/>
          </a:xfrm>
        </p:grpSpPr>
        <p:sp>
          <p:nvSpPr>
            <p:cNvPr id="3" name="Title 2">
              <a:extLst>
                <a:ext uri="{FF2B5EF4-FFF2-40B4-BE49-F238E27FC236}">
                  <a16:creationId xmlns:a16="http://schemas.microsoft.com/office/drawing/2014/main" id="{6AED0794-0A19-1B42-D4E1-F3037F564015}"/>
                </a:ext>
              </a:extLst>
            </p:cNvPr>
            <p:cNvSpPr txBox="1">
              <a:spLocks/>
            </p:cNvSpPr>
            <p:nvPr/>
          </p:nvSpPr>
          <p:spPr>
            <a:xfrm>
              <a:off x="2516617" y="486986"/>
              <a:ext cx="9675383" cy="516023"/>
            </a:xfrm>
            <a:prstGeom prst="rect">
              <a:avLst/>
            </a:prstGeom>
          </p:spPr>
          <p:txBody>
            <a:bodyPr vert="horz" lIns="0" tIns="0" rIns="0" bIns="0" rtlCol="0" anchor="b">
              <a:normAutofit fontScale="90000" lnSpcReduction="20000"/>
            </a:bodyPr>
            <a:lstStyle>
              <a:lvl1pPr algn="l" defTabSz="914400" rtl="0" eaLnBrk="1" latinLnBrk="0" hangingPunct="1">
                <a:lnSpc>
                  <a:spcPct val="90000"/>
                </a:lnSpc>
                <a:spcBef>
                  <a:spcPct val="0"/>
                </a:spcBef>
                <a:buNone/>
                <a:defRPr sz="4800" b="0" i="0" kern="1200">
                  <a:solidFill>
                    <a:schemeClr val="bg1"/>
                  </a:solidFill>
                  <a:latin typeface="Barlow" pitchFamily="2" charset="77"/>
                  <a:ea typeface="Barlow" pitchFamily="2" charset="77"/>
                  <a:cs typeface="+mj-cs"/>
                </a:defRPr>
              </a:lvl1pPr>
            </a:lstStyle>
            <a:p>
              <a:pPr algn="ctr"/>
              <a:r>
                <a:rPr lang="en-US" b="1"/>
                <a:t>CALL TO ACTION</a:t>
              </a:r>
            </a:p>
          </p:txBody>
        </p:sp>
        <p:grpSp>
          <p:nvGrpSpPr>
            <p:cNvPr id="4" name="Group 3">
              <a:extLst>
                <a:ext uri="{FF2B5EF4-FFF2-40B4-BE49-F238E27FC236}">
                  <a16:creationId xmlns:a16="http://schemas.microsoft.com/office/drawing/2014/main" id="{76407F48-D9D9-C0FF-C6E6-ED029F6A8E2F}"/>
                </a:ext>
              </a:extLst>
            </p:cNvPr>
            <p:cNvGrpSpPr/>
            <p:nvPr/>
          </p:nvGrpSpPr>
          <p:grpSpPr>
            <a:xfrm>
              <a:off x="2516617" y="1116957"/>
              <a:ext cx="9675383" cy="5741043"/>
              <a:chOff x="2516617" y="1116957"/>
              <a:chExt cx="9675383" cy="5741043"/>
            </a:xfrm>
          </p:grpSpPr>
          <p:pic>
            <p:nvPicPr>
              <p:cNvPr id="5" name="Picture 4">
                <a:extLst>
                  <a:ext uri="{FF2B5EF4-FFF2-40B4-BE49-F238E27FC236}">
                    <a16:creationId xmlns:a16="http://schemas.microsoft.com/office/drawing/2014/main" id="{43FC7182-23EF-B2A1-0F1C-52DFF1CA15E2}"/>
                  </a:ext>
                </a:extLst>
              </p:cNvPr>
              <p:cNvPicPr/>
              <p:nvPr/>
            </p:nvPicPr>
            <p:blipFill>
              <a:blip r:embed="rId3"/>
              <a:stretch>
                <a:fillRect/>
              </a:stretch>
            </p:blipFill>
            <p:spPr>
              <a:xfrm>
                <a:off x="2516617" y="1116957"/>
                <a:ext cx="9675383" cy="5741043"/>
              </a:xfrm>
              <a:prstGeom prst="roundRect">
                <a:avLst>
                  <a:gd name="adj" fmla="val 3975"/>
                </a:avLst>
              </a:prstGeom>
            </p:spPr>
          </p:pic>
          <p:pic>
            <p:nvPicPr>
              <p:cNvPr id="6" name="Picture 5">
                <a:extLst>
                  <a:ext uri="{FF2B5EF4-FFF2-40B4-BE49-F238E27FC236}">
                    <a16:creationId xmlns:a16="http://schemas.microsoft.com/office/drawing/2014/main" id="{F9F34A34-0108-835D-40B6-4CFDA2ADEF12}"/>
                  </a:ext>
                </a:extLst>
              </p:cNvPr>
              <p:cNvPicPr/>
              <p:nvPr/>
            </p:nvPicPr>
            <p:blipFill>
              <a:blip r:embed="rId3"/>
              <a:srcRect l="66179" t="94957" r="15132" b="1822"/>
              <a:stretch>
                <a:fillRect/>
              </a:stretch>
            </p:blipFill>
            <p:spPr>
              <a:xfrm>
                <a:off x="4193426" y="6114565"/>
                <a:ext cx="6004674" cy="743435"/>
              </a:xfrm>
              <a:prstGeom prst="roundRect">
                <a:avLst>
                  <a:gd name="adj" fmla="val 3975"/>
                </a:avLst>
              </a:prstGeom>
              <a:effectLst>
                <a:softEdge rad="127000"/>
              </a:effectLst>
            </p:spPr>
          </p:pic>
        </p:grpSp>
      </p:grpSp>
    </p:spTree>
    <p:extLst>
      <p:ext uri="{BB962C8B-B14F-4D97-AF65-F5344CB8AC3E}">
        <p14:creationId xmlns:p14="http://schemas.microsoft.com/office/powerpoint/2010/main" val="146662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142261-26B8-4C03-8118-EB37AC3907F7}">
  <ds:schemaRefs>
    <ds:schemaRef ds:uri="73ce610f-b889-47d4-8ab5-c38f623799c9"/>
    <ds:schemaRef ds:uri="e236f8d0-c4c0-4f47-ae05-f87aea30ad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C6EDFE1-7D15-49EE-A565-307B1CFAD81F}">
  <ds:schemaRefs>
    <ds:schemaRef ds:uri="http://schemas.microsoft.com/sharepoint/v3/contenttype/forms"/>
  </ds:schemaRefs>
</ds:datastoreItem>
</file>

<file path=customXml/itemProps3.xml><?xml version="1.0" encoding="utf-8"?>
<ds:datastoreItem xmlns:ds="http://schemas.openxmlformats.org/officeDocument/2006/customXml" ds:itemID="{D824B72D-BBC8-498B-AD80-D3998F42BC81}">
  <ds:schemaRefs>
    <ds:schemaRef ds:uri="73ce610f-b889-47d4-8ab5-c38f623799c9"/>
    <ds:schemaRef ds:uri="e236f8d0-c4c0-4f47-ae05-f87aea30ad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0</TotalTime>
  <Words>2431</Words>
  <Application>Microsoft Macintosh PowerPoint</Application>
  <PresentationFormat>Widescreen</PresentationFormat>
  <Paragraphs>164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Barlow</vt:lpstr>
      <vt:lpstr>Courier New</vt:lpstr>
      <vt:lpstr>AIDS2026</vt:lpstr>
      <vt:lpstr>When the roadmap meets reality: Operationalizing person-centred care  in community-based clinics in the Philippines</vt:lpstr>
      <vt:lpstr>When the roadmap meets reality: Operationalizing person-centred care  in community-based clinics in the Philippines</vt:lpstr>
      <vt:lpstr>We evaluated how PCC &amp; DSD would look like in CBO facilities</vt:lpstr>
      <vt:lpstr>We wanted to understand how PCC would look like when operationalized from a status-neutral lens</vt:lpstr>
      <vt:lpstr>PowerPoint Presentation</vt:lpstr>
      <vt:lpstr>PowerPoint Presentation</vt:lpstr>
      <vt:lpstr>PowerPoint Presentation</vt:lpstr>
      <vt:lpstr>We wanted to understand how PCC would look like when operationalized from a status-neutral lens</vt:lpstr>
      <vt:lpstr>PowerPoint Presentation</vt:lpstr>
      <vt:lpstr>PowerPoint Presentation</vt:lpstr>
      <vt:lpstr>When the roadmap meets reality</vt:lpstr>
      <vt:lpstr>We have done so much. Do not let it be taken away.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Williams</dc:creator>
  <cp:lastModifiedBy>Rod Olete</cp:lastModifiedBy>
  <cp:revision>1</cp:revision>
  <dcterms:created xsi:type="dcterms:W3CDTF">2026-06-01T08:41:42Z</dcterms:created>
  <dcterms:modified xsi:type="dcterms:W3CDTF">2026-07-23T02:39:11Z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