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3701" r:id="rId4"/>
  </p:sldMasterIdLst>
  <p:notesMasterIdLst>
    <p:notesMasterId r:id="rId23"/>
  </p:notesMasterIdLst>
  <p:sldIdLst>
    <p:sldId id="273" r:id="rId5"/>
    <p:sldId id="261" r:id="rId6"/>
    <p:sldId id="279" r:id="rId7"/>
    <p:sldId id="2147376920" r:id="rId8"/>
    <p:sldId id="2147376879" r:id="rId9"/>
    <p:sldId id="2147376902" r:id="rId10"/>
    <p:sldId id="2147376896" r:id="rId11"/>
    <p:sldId id="2147376918" r:id="rId12"/>
    <p:sldId id="2147376196" r:id="rId13"/>
    <p:sldId id="2147376208" r:id="rId14"/>
    <p:sldId id="256" r:id="rId15"/>
    <p:sldId id="257" r:id="rId16"/>
    <p:sldId id="258" r:id="rId17"/>
    <p:sldId id="259" r:id="rId18"/>
    <p:sldId id="284" r:id="rId19"/>
    <p:sldId id="2147376919" r:id="rId20"/>
    <p:sldId id="281" r:id="rId21"/>
    <p:sldId id="280" r:id="rId22"/>
  </p:sldIdLst>
  <p:sldSz cx="12192000" cy="6858000"/>
  <p:notesSz cx="6858000" cy="9144000"/>
  <p:embeddedFontLst>
    <p:embeddedFont>
      <p:font typeface="Cambria" panose="02040503050406030204" pitchFamily="18" charset="0"/>
      <p:regular r:id="rId24"/>
      <p:bold r:id="rId25"/>
      <p:italic r:id="rId26"/>
      <p:boldItalic r:id="rId27"/>
    </p:embeddedFont>
    <p:embeddedFont>
      <p:font typeface="Georgia" panose="02040502050405020303" pitchFamily="18" charset="0"/>
      <p:regular r:id="rId28"/>
      <p:bold r:id="rId29"/>
      <p:italic r:id="rId30"/>
      <p:boldItalic r:id="rId31"/>
    </p:embeddedFont>
    <p:embeddedFont>
      <p:font typeface="Verdana" panose="020B0604030504040204" pitchFamily="34" charset="0"/>
      <p:regular r:id="rId32"/>
      <p:bold r:id="rId33"/>
      <p:italic r:id="rId34"/>
      <p:boldItalic r:id="rId3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011B"/>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E8B846-1DC7-4025-9DB1-FDDAA94F3A1B}" v="70" dt="2026-07-21T17:14:18.649"/>
    <p1510:client id="{5804692B-5D0B-CD40-ADD1-78A2997BD6DD}" v="428" dt="2026-07-22T14:22:46.1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67671"/>
  </p:normalViewPr>
  <p:slideViewPr>
    <p:cSldViewPr snapToGrid="0">
      <p:cViewPr varScale="1">
        <p:scale>
          <a:sx n="39" d="100"/>
          <a:sy n="39" d="100"/>
        </p:scale>
        <p:origin x="1616"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font" Target="fonts/font11.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D20E5-D8F7-594B-9D91-F763D43B9AF7}" type="datetimeFigureOut">
              <a:rPr lang="en-GB" smtClean="0"/>
              <a:t>26/07/2026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E8DCDC-D13C-2549-BE6A-717E9EED41AD}" type="slidenum">
              <a:rPr lang="en-GB" smtClean="0"/>
              <a:t>‹N°›</a:t>
            </a:fld>
            <a:endParaRPr lang="en-GB"/>
          </a:p>
        </p:txBody>
      </p:sp>
    </p:spTree>
    <p:extLst>
      <p:ext uri="{BB962C8B-B14F-4D97-AF65-F5344CB8AC3E}">
        <p14:creationId xmlns:p14="http://schemas.microsoft.com/office/powerpoint/2010/main" val="3792321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E8DCDC-D13C-2549-BE6A-717E9EED41AD}" type="slidenum">
              <a:rPr lang="en-GB" smtClean="0"/>
              <a:t>1</a:t>
            </a:fld>
            <a:endParaRPr lang="en-GB"/>
          </a:p>
        </p:txBody>
      </p:sp>
    </p:spTree>
    <p:extLst>
      <p:ext uri="{BB962C8B-B14F-4D97-AF65-F5344CB8AC3E}">
        <p14:creationId xmlns:p14="http://schemas.microsoft.com/office/powerpoint/2010/main" val="3167785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E8DCDC-D13C-2549-BE6A-717E9EED41AD}" type="slidenum">
              <a:rPr lang="en-GB" smtClean="0"/>
              <a:t>4</a:t>
            </a:fld>
            <a:endParaRPr lang="en-GB"/>
          </a:p>
        </p:txBody>
      </p:sp>
    </p:spTree>
    <p:extLst>
      <p:ext uri="{BB962C8B-B14F-4D97-AF65-F5344CB8AC3E}">
        <p14:creationId xmlns:p14="http://schemas.microsoft.com/office/powerpoint/2010/main" val="2343864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Aptos" panose="02110004020202020204"/>
                <a:ea typeface="Aptos" panose="02110004020202020204"/>
                <a:cs typeface="Times New Roman" panose="02020603050405020304" pitchFamily="18" charset="0"/>
              </a:rPr>
              <a:t>The real question is why transmission still occurs despite effective maternal ART, infant prophylaxis, repeat testing, and now a growing menu of PrEP options. </a:t>
            </a:r>
            <a:endParaRPr lang="en-US" dirty="0"/>
          </a:p>
        </p:txBody>
      </p:sp>
      <p:sp>
        <p:nvSpPr>
          <p:cNvPr id="4" name="Slide Number Placeholder 3"/>
          <p:cNvSpPr>
            <a:spLocks noGrp="1"/>
          </p:cNvSpPr>
          <p:nvPr>
            <p:ph type="sldNum" sz="quarter" idx="5"/>
          </p:nvPr>
        </p:nvSpPr>
        <p:spPr/>
        <p:txBody>
          <a:bodyPr/>
          <a:lstStyle/>
          <a:p>
            <a:fld id="{75E4766B-8C04-4D9D-90CF-6594497EE2F3}" type="slidenum">
              <a:rPr lang="en-US" smtClean="0"/>
              <a:t>5</a:t>
            </a:fld>
            <a:endParaRPr lang="en-US"/>
          </a:p>
        </p:txBody>
      </p:sp>
    </p:spTree>
    <p:extLst>
      <p:ext uri="{BB962C8B-B14F-4D97-AF65-F5344CB8AC3E}">
        <p14:creationId xmlns:p14="http://schemas.microsoft.com/office/powerpoint/2010/main" val="1183686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976694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“new perspective” still builds on this old truth. Long-acting PrEP, and infant prophylaxis are all complementary. None of them substitute for rapid ART initiation, viral load monitoring, and postpartum retention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2024136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strong program should not ask whether one product is universally best. It should ask which option best fits the person’s current risk, preferences, postpartum realities, and the service platform’s ability to deliver testing and follow-up.</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2642483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THROUGHLINE
"Tanzania has proven, over two decades, that sustained investment can move a hard epidemiological target. But two new tools are now on the table — and they only work if the government-owned foundation under them is real, not borrowed."
DELIVERY NOTE: My mandate in one sentence, then straight into results (next slide).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2640251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WHAT THE MODEL HAS ACTUALLY DELIVERED
- Vertical transmission of HIV down from ~20% (2010) to ~8% (2024); maternal deaths down 80% (2016–2022).
- PMTCT scaled from 5 pilot facilities in 2000 to more than 8,000 sites nationwide today.
- 99.2% of pregnant women tested for HIV at first ANC visit (2024); dual HIV/syphilis testing cut syphilis in pregnancy 83% since 2000.
- Nearly 50,000 infants born HIV-free to mothers living with HIV in 2024 alone.
B. TANZANIA'S VERSION OF THE 58% GAP — DIRECTLY
- Only 51.9% of HIV-positive pregnant women were newly initiated on ART during pregnancy itself (vs. already being on treatment beforehand) — meaning close to half start in the exact window when transmission risk is highest. (This links with high incidence, and diagnostic gap among young women population, THIS, IBBS, and overwhelming SSA evidence)
- ~20% of pregnant women living with HIV have not achieved viral load suppression; nationally 1 in 6 people in care have never had a viral load test.
- Retention drops from 92% enrolled in PMTCT to 67% remaining in care through pregnancy — the gap Mentor Mothers and one-stop clinics are narrowing, not yet closing.
- Only 44.2% of HIV-exposed infants get their 18-month confirmatory test — so a meaningful share of true pediatric infections are still going undetected on the back end of the cascade.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2687963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 SHOW THE MODEL: SYSTEMATIC ASSESSMENT BEFORE NATIONAL SCALE-UP
This is the section that answers the concept note's Q2 directly — how governments integrate innovation without destabilizing what works.
- Multiplex HIV/syphilis/hepatitis B testing: before national rollout, Tanzania ran a 4-region feasibility study (Dar es Salaam, Geita, Mbeya, Njombe; Oct 2023–Jun 2024; 7,828 pregnant women) to generate our own prevalence data — 5.2% HIV, 1.8% HBV, 0.7% syphilis, 0.4% co-infected — before deciding how to scale. That is the template: evaluate against your own population before you build national policy.
- Lenacapavir: Tanzania is one of the countries in Gilead's regulatory filing cohort and the PEPFAR–Global Fund access partnership. We are deliberately building demand-generation and adherence-support systems alongside the filing process — because Malawi's early implementation data already show that adherence and retention on lenacapavir are real challenges, not solved ones. We would rather build that muscle before scale than discover the gap after.
- Both tools ride on the same ANC platform — the real integration test is not whether the tool works, it's whether the underlying workforce, data systems, and lab turnaround can carry a second tool without breaking the first one.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41692911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 WHAT PUBLIC SYSTEMS NEED TO DO THIS AT SCALE
- Much of decentralized PMTCT delivery — data clerks, technical support to districts, lab sample logistics, community prevention outreach — ran on USG-partner funding, parallel to government systems, not absorbed into them.
- When U.S. foreign aid disbursements paused in 2025, that scaffolding didn't degrade gradually — it stopped in days: prevention programming halted, lab transport disrupted, technical support to regions and facilities paused entirely, ARV stock down to about four months of runway.
- Government kept the system running through emergency workarounds — a rushed CTC database to replace USAID-supported data clerks, the Medical Stores Department covering ARV logistics, postal service explored for lab samples — but workarounds are not infrastructure.
- Tanzania has already legislated its own answer to that fragility: the Finance Act, 2025 created an earmarked domestic HIV Response Levy — spanning alcohol, fuel, electronic communications, minerals, betting, vehicle registration, and travel tickets — targeting Sh586.4 billion a year, split 70% to the AIDS Trust Fund and 30% to a new Universal Health Fund created alongside the Universal Health Insurance Act (national rollout from January 2026). That is government putting its own money behind the same delivery system it is asking partners to co-finance.
- The new five-year, $3.1 billion U.S.–Tanzania bilateral Global Health MOU (signed 1 July 2026) is designed to convert USG-partner scaffolding into permanent, jointly financed systems. It is a serious and welcome step, alongside our own domestic levy — but it is a multi-year construction project, signed sixteen months after the funding freeze exposed how thin our government-owned scaffolding really was. There is clarity that some regions can safely transition to self epidemic leadership, Example is EGPAF supported regions in Tanzania… Transition of capability, responsibility and ownership should be a core KPI during the transition
CLOSE 
"We are not asking the field to choose between innovation and foundations. Tanzania has already put its own domestic levy behind this system — we are asking the global health community to match that commitment, explicitly, as a named line item inside the partnerships being signed right now, not as an assumed side effect of a broader health deal."</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601393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E8DCDC-D13C-2549-BE6A-717E9EED41AD}" type="slidenum">
              <a:rPr lang="en-GB" smtClean="0"/>
              <a:t>15</a:t>
            </a:fld>
            <a:endParaRPr lang="en-GB"/>
          </a:p>
        </p:txBody>
      </p:sp>
    </p:spTree>
    <p:extLst>
      <p:ext uri="{BB962C8B-B14F-4D97-AF65-F5344CB8AC3E}">
        <p14:creationId xmlns:p14="http://schemas.microsoft.com/office/powerpoint/2010/main" val="27749476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357341" cy="5759450"/>
          </a:xfrm>
          <a:prstGeom prst="rect">
            <a:avLst/>
          </a:prstGeom>
        </p:spPr>
        <p:txBody>
          <a:bodyPr lIns="0" tIns="0" rIns="0" bIns="0" anchor="ctr" anchorCtr="0">
            <a:normAutofit/>
          </a:bodyPr>
          <a:lstStyle>
            <a:lvl1pPr>
              <a:defRPr sz="6000"/>
            </a:lvl1pPr>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9" name="Picture 8">
            <a:extLst>
              <a:ext uri="{FF2B5EF4-FFF2-40B4-BE49-F238E27FC236}">
                <a16:creationId xmlns:a16="http://schemas.microsoft.com/office/drawing/2014/main" id="{F044E8B6-6518-A33D-7A70-C9FD6E468D67}"/>
              </a:ext>
            </a:extLst>
          </p:cNvPr>
          <p:cNvPicPr>
            <a:picLocks noChangeAspect="1"/>
          </p:cNvPicPr>
          <p:nvPr userDrawn="1"/>
        </p:nvPicPr>
        <p:blipFill>
          <a:blip r:embed="rId2"/>
          <a:srcRect/>
          <a:stretch/>
        </p:blipFill>
        <p:spPr>
          <a:xfrm>
            <a:off x="127306" y="4037048"/>
            <a:ext cx="3585484" cy="2308665"/>
          </a:xfrm>
          <a:prstGeom prst="rect">
            <a:avLst/>
          </a:prstGeom>
        </p:spPr>
      </p:pic>
      <p:pic>
        <p:nvPicPr>
          <p:cNvPr id="21" name="Picture 20">
            <a:extLst>
              <a:ext uri="{FF2B5EF4-FFF2-40B4-BE49-F238E27FC236}">
                <a16:creationId xmlns:a16="http://schemas.microsoft.com/office/drawing/2014/main" id="{09FCB7F2-EDDE-2631-46A7-9B1DBF90345A}"/>
              </a:ext>
            </a:extLst>
          </p:cNvPr>
          <p:cNvPicPr>
            <a:picLocks noChangeAspect="1"/>
          </p:cNvPicPr>
          <p:nvPr userDrawn="1"/>
        </p:nvPicPr>
        <p:blipFill>
          <a:blip r:embed="rId3"/>
          <a:stretch>
            <a:fillRect/>
          </a:stretch>
        </p:blipFill>
        <p:spPr>
          <a:xfrm>
            <a:off x="0" y="0"/>
            <a:ext cx="4059534" cy="3696086"/>
          </a:xfrm>
          <a:prstGeom prst="rect">
            <a:avLst/>
          </a:prstGeom>
        </p:spPr>
      </p:pic>
      <p:sp>
        <p:nvSpPr>
          <p:cNvPr id="22" name="TextBox 21">
            <a:extLst>
              <a:ext uri="{FF2B5EF4-FFF2-40B4-BE49-F238E27FC236}">
                <a16:creationId xmlns:a16="http://schemas.microsoft.com/office/drawing/2014/main" id="{2E11E1F5-72FC-EA6D-2311-C01BA07ECAEE}"/>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23" name="TextBox 22">
            <a:extLst>
              <a:ext uri="{FF2B5EF4-FFF2-40B4-BE49-F238E27FC236}">
                <a16:creationId xmlns:a16="http://schemas.microsoft.com/office/drawing/2014/main" id="{FFD81D20-A5D3-92AD-E846-1BFCC81E7AC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95456045"/>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pic>
        <p:nvPicPr>
          <p:cNvPr id="11" name="Picture 10">
            <a:extLst>
              <a:ext uri="{FF2B5EF4-FFF2-40B4-BE49-F238E27FC236}">
                <a16:creationId xmlns:a16="http://schemas.microsoft.com/office/drawing/2014/main" id="{8B27D770-6B73-6C3D-D0E2-95502F84F8AE}"/>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51294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pic>
        <p:nvPicPr>
          <p:cNvPr id="5" name="Picture 4">
            <a:extLst>
              <a:ext uri="{FF2B5EF4-FFF2-40B4-BE49-F238E27FC236}">
                <a16:creationId xmlns:a16="http://schemas.microsoft.com/office/drawing/2014/main" id="{D37C8642-0124-622F-BAF5-E8A0C111DED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1650974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Content (no patter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759B3F-D110-D6ED-127F-0FAAA91002E8}"/>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42917" y="2097091"/>
            <a:ext cx="11306175" cy="4103687"/>
          </a:xfrm>
          <a:prstGeom prst="rect">
            <a:avLst/>
          </a:prstGeom>
        </p:spPr>
        <p:txBody>
          <a:bodyPr lIns="0" tIns="0" rIns="0" bIns="0">
            <a:normAutofit/>
          </a:bodyPr>
          <a:lstStyle>
            <a:lvl1pPr marL="0" indent="0">
              <a:buFont typeface="Courier New" panose="02070309020205020404" pitchFamily="49" charset="0"/>
              <a:buNone/>
              <a:defRPr sz="1400"/>
            </a:lvl1pPr>
          </a:lstStyle>
          <a:p>
            <a:r>
              <a:rPr lang="en-GB" noProof="0"/>
              <a:t>Nulla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a:p>
            <a:r>
              <a:rPr lang="en-GB" noProof="0"/>
              <a:t>Proin </a:t>
            </a:r>
            <a:r>
              <a:rPr lang="en-GB" noProof="0" err="1"/>
              <a:t>eget</a:t>
            </a:r>
            <a:r>
              <a:rPr lang="en-GB" noProof="0"/>
              <a:t> </a:t>
            </a:r>
            <a:r>
              <a:rPr lang="en-GB" noProof="0" err="1"/>
              <a:t>tortor</a:t>
            </a:r>
            <a:r>
              <a:rPr lang="en-GB" noProof="0"/>
              <a:t> </a:t>
            </a:r>
            <a:r>
              <a:rPr lang="en-GB" noProof="0" err="1"/>
              <a:t>risus</a:t>
            </a:r>
            <a:r>
              <a:rPr lang="en-GB" noProof="0"/>
              <a:t>. Lorem ipsum </a:t>
            </a:r>
            <a:r>
              <a:rPr lang="en-GB" noProof="0" err="1"/>
              <a:t>dolor</a:t>
            </a:r>
            <a:r>
              <a:rPr lang="en-GB" noProof="0"/>
              <a:t> sit </a:t>
            </a:r>
            <a:r>
              <a:rPr lang="en-GB" noProof="0" err="1"/>
              <a:t>amet</a:t>
            </a:r>
            <a:r>
              <a:rPr lang="en-GB" noProof="0"/>
              <a:t>, </a:t>
            </a:r>
            <a:r>
              <a:rPr lang="en-GB" noProof="0" err="1"/>
              <a:t>consectetur</a:t>
            </a:r>
            <a:r>
              <a:rPr lang="en-GB" noProof="0"/>
              <a:t> </a:t>
            </a:r>
            <a:r>
              <a:rPr lang="en-GB" noProof="0" err="1"/>
              <a:t>adipiscing</a:t>
            </a:r>
            <a:r>
              <a:rPr lang="en-GB" noProof="0"/>
              <a:t> </a:t>
            </a:r>
            <a:r>
              <a:rPr lang="en-GB" noProof="0" err="1"/>
              <a:t>elit</a:t>
            </a:r>
            <a:r>
              <a:rPr lang="en-GB" noProof="0"/>
              <a:t>.</a:t>
            </a:r>
          </a:p>
          <a:p>
            <a:pPr marL="457200" indent="-457200">
              <a:buFont typeface="Arial" panose="020B0604020202020204" pitchFamily="34" charset="0"/>
              <a:buChar char="•"/>
            </a:pPr>
            <a:r>
              <a:rPr lang="en-GB" noProof="0"/>
              <a:t>Donec </a:t>
            </a:r>
            <a:r>
              <a:rPr lang="en-GB" noProof="0" err="1"/>
              <a:t>rutrum</a:t>
            </a:r>
            <a:r>
              <a:rPr lang="en-GB" noProof="0"/>
              <a:t> </a:t>
            </a:r>
            <a:r>
              <a:rPr lang="en-GB" noProof="0" err="1"/>
              <a:t>congue</a:t>
            </a:r>
            <a:r>
              <a:rPr lang="en-GB" noProof="0"/>
              <a:t> </a:t>
            </a:r>
            <a:r>
              <a:rPr lang="en-GB" noProof="0" err="1"/>
              <a:t>leo</a:t>
            </a:r>
            <a:r>
              <a:rPr lang="en-GB" noProof="0"/>
              <a:t> </a:t>
            </a:r>
            <a:r>
              <a:rPr lang="en-GB" noProof="0" err="1"/>
              <a:t>eget</a:t>
            </a:r>
            <a:r>
              <a:rPr lang="en-GB" noProof="0"/>
              <a:t> </a:t>
            </a:r>
            <a:r>
              <a:rPr lang="en-GB" noProof="0" err="1"/>
              <a:t>malesuada</a:t>
            </a:r>
            <a:r>
              <a:rPr lang="en-GB" noProof="0"/>
              <a:t>.</a:t>
            </a:r>
          </a:p>
          <a:p>
            <a:pPr marL="457200" indent="-457200">
              <a:buFont typeface="Arial" panose="020B0604020202020204" pitchFamily="34" charset="0"/>
              <a:buChar char="•"/>
            </a:pPr>
            <a:r>
              <a:rPr lang="en-GB" noProof="0" err="1"/>
              <a:t>Curabitur</a:t>
            </a:r>
            <a:r>
              <a:rPr lang="en-GB" noProof="0"/>
              <a:t> </a:t>
            </a:r>
            <a:r>
              <a:rPr lang="en-GB" noProof="0" err="1"/>
              <a:t>aliquet</a:t>
            </a:r>
            <a:r>
              <a:rPr lang="en-GB" noProof="0"/>
              <a:t> </a:t>
            </a:r>
            <a:r>
              <a:rPr lang="en-GB" noProof="0" err="1"/>
              <a:t>quam</a:t>
            </a:r>
            <a:r>
              <a:rPr lang="en-GB" noProof="0"/>
              <a:t> id dui </a:t>
            </a:r>
            <a:r>
              <a:rPr lang="en-GB" noProof="0" err="1"/>
              <a:t>posuere</a:t>
            </a:r>
            <a:r>
              <a:rPr lang="en-GB" noProof="0"/>
              <a:t> </a:t>
            </a:r>
            <a:r>
              <a:rPr lang="en-GB" noProof="0" err="1"/>
              <a:t>blandit</a:t>
            </a:r>
            <a:r>
              <a:rPr lang="en-GB" noProof="0"/>
              <a:t>.</a:t>
            </a:r>
          </a:p>
          <a:p>
            <a:pPr marL="457200" indent="-457200">
              <a:buFont typeface="Arial" panose="020B0604020202020204" pitchFamily="34" charset="0"/>
              <a:buChar char="•"/>
            </a:pPr>
            <a:r>
              <a:rPr lang="en-GB" noProof="0"/>
              <a:t>Proin </a:t>
            </a:r>
            <a:r>
              <a:rPr lang="en-GB" noProof="0" err="1"/>
              <a:t>eget</a:t>
            </a:r>
            <a:r>
              <a:rPr lang="en-GB" noProof="0"/>
              <a:t> </a:t>
            </a:r>
            <a:r>
              <a:rPr lang="en-GB" noProof="0" err="1"/>
              <a:t>tortor</a:t>
            </a:r>
            <a:r>
              <a:rPr lang="en-GB" noProof="0"/>
              <a:t> </a:t>
            </a:r>
            <a:r>
              <a:rPr lang="en-GB" noProof="0" err="1"/>
              <a:t>risus</a:t>
            </a:r>
            <a:r>
              <a:rPr lang="en-GB" noProof="0"/>
              <a:t>.</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8" cy="1223964"/>
          </a:xfrm>
          <a:prstGeom prst="rect">
            <a:avLst/>
          </a:prstGeom>
          <a:noFill/>
        </p:spPr>
        <p:txBody>
          <a:bodyPr lIns="0" tIns="0" rIns="0" bIns="0" anchor="b"/>
          <a:lstStyle/>
          <a:p>
            <a:r>
              <a:rPr lang="en-US" noProof="0"/>
              <a:t>Click to edit Master title style</a:t>
            </a:r>
            <a:endParaRPr lang="en-GB" noProof="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5" name="Picture 4">
            <a:extLst>
              <a:ext uri="{FF2B5EF4-FFF2-40B4-BE49-F238E27FC236}">
                <a16:creationId xmlns:a16="http://schemas.microsoft.com/office/drawing/2014/main" id="{D2F21790-326B-DB22-0FD0-1775D2C0DA7F}"/>
              </a:ext>
            </a:extLst>
          </p:cNvPr>
          <p:cNvPicPr>
            <a:picLocks noChangeAspect="1"/>
          </p:cNvPicPr>
          <p:nvPr/>
        </p:nvPicPr>
        <p:blipFill>
          <a:blip r:embed="rId2"/>
          <a:srcRect/>
          <a:stretch/>
        </p:blipFill>
        <p:spPr>
          <a:xfrm>
            <a:off x="10025891" y="207065"/>
            <a:ext cx="1769829" cy="1318904"/>
          </a:xfrm>
          <a:prstGeom prst="rect">
            <a:avLst/>
          </a:prstGeom>
        </p:spPr>
      </p:pic>
      <p:sp>
        <p:nvSpPr>
          <p:cNvPr id="8" name="TextBox 7">
            <a:extLst>
              <a:ext uri="{FF2B5EF4-FFF2-40B4-BE49-F238E27FC236}">
                <a16:creationId xmlns:a16="http://schemas.microsoft.com/office/drawing/2014/main" id="{D4901EB4-E3E6-8225-19A0-34A625053E42}"/>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C8EDD47E-600A-4188-3299-2CC73881E14B}"/>
              </a:ext>
            </a:extLst>
          </p:cNvPr>
          <p:cNvPicPr>
            <a:picLocks noChangeAspect="1"/>
          </p:cNvPicPr>
          <p:nvPr userDrawn="1"/>
        </p:nvPicPr>
        <p:blipFill>
          <a:blip r:embed="rId3"/>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2D35374F-5573-8FBD-685A-03451FB8512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4" name="TextBox 13">
            <a:extLst>
              <a:ext uri="{FF2B5EF4-FFF2-40B4-BE49-F238E27FC236}">
                <a16:creationId xmlns:a16="http://schemas.microsoft.com/office/drawing/2014/main" id="{43FC3371-5374-7807-05C6-9DBAB5C0276B}"/>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652319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b"/>
          <a:lstStyle/>
          <a:p>
            <a:r>
              <a:rPr lang="en-US" noProof="0"/>
              <a:t>Click to edit Master title style</a:t>
            </a:r>
            <a:endParaRPr lang="en-GB" noProof="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8" name="TextBox 7">
            <a:extLst>
              <a:ext uri="{FF2B5EF4-FFF2-40B4-BE49-F238E27FC236}">
                <a16:creationId xmlns:a16="http://schemas.microsoft.com/office/drawing/2014/main" id="{E3DCB52A-22C1-CC1A-5306-2A67B54510F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EB4EE815-10FC-404F-AA02-42FDEC9EF32B}"/>
              </a:ext>
            </a:extLst>
          </p:cNvPr>
          <p:cNvPicPr>
            <a:picLocks noChangeAspect="1"/>
          </p:cNvPicPr>
          <p:nvPr userDrawn="1"/>
        </p:nvPicPr>
        <p:blipFill>
          <a:blip r:embed="rId2"/>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4AF0A2EB-42C3-D81B-AB52-D398F3B5452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3" name="TextBox 12">
            <a:extLst>
              <a:ext uri="{FF2B5EF4-FFF2-40B4-BE49-F238E27FC236}">
                <a16:creationId xmlns:a16="http://schemas.microsoft.com/office/drawing/2014/main" id="{E3B065CA-40FB-7F48-9E62-95C7492E7738}"/>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453005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48551B1C-217B-4F4B-81FF-529B758036DF}"/>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23DF6C31-4E8E-5BDB-94AB-7610F1DA05D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CC054057-F02E-2B99-E32E-F9979D4EEE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091067E1-F7EC-01BB-7973-A7A252E1C28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3574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a:p>
        </p:txBody>
      </p:sp>
      <p:sp>
        <p:nvSpPr>
          <p:cNvPr id="13" name="TextBox 12">
            <a:extLst>
              <a:ext uri="{FF2B5EF4-FFF2-40B4-BE49-F238E27FC236}">
                <a16:creationId xmlns:a16="http://schemas.microsoft.com/office/drawing/2014/main" id="{67AD4010-0096-6B46-B74C-E77670FCDEA8}"/>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70103DDA-7889-4B5B-0956-8066BA50259B}"/>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15F07B0A-8C48-EF80-3A83-BF9149E741F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8A89AE47-1EEB-2C92-3C54-1F04509763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06148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err="1"/>
              <a:t>Nulla</a:t>
            </a:r>
            <a:r>
              <a:rPr lang="en-GB" noProof="0"/>
              <a:t>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p:txBody>
      </p:sp>
      <p:sp>
        <p:nvSpPr>
          <p:cNvPr id="5" name="TextBox 4">
            <a:extLst>
              <a:ext uri="{FF2B5EF4-FFF2-40B4-BE49-F238E27FC236}">
                <a16:creationId xmlns:a16="http://schemas.microsoft.com/office/drawing/2014/main" id="{B922CF7E-E712-017E-103E-DCEC9512CD0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90AB2192-2677-291C-F2AE-B0A152218DE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E0DD3AD8-8F42-1667-07F4-9D017FB25D1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02646023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err="1"/>
              <a:t>Nulla</a:t>
            </a:r>
            <a:r>
              <a:rPr lang="en-GB" noProof="0"/>
              <a:t>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a:p>
            <a:r>
              <a:rPr lang="en-GB" noProof="0"/>
              <a:t>Proin </a:t>
            </a:r>
            <a:r>
              <a:rPr lang="en-GB" noProof="0" err="1"/>
              <a:t>eget</a:t>
            </a:r>
            <a:r>
              <a:rPr lang="en-GB" noProof="0"/>
              <a:t> </a:t>
            </a:r>
            <a:r>
              <a:rPr lang="en-GB" noProof="0" err="1"/>
              <a:t>tortor</a:t>
            </a:r>
            <a:r>
              <a:rPr lang="en-GB" noProof="0"/>
              <a:t> </a:t>
            </a:r>
            <a:r>
              <a:rPr lang="en-GB" noProof="0" err="1"/>
              <a:t>risus</a:t>
            </a:r>
            <a:r>
              <a:rPr lang="en-GB" noProof="0"/>
              <a:t>. Lorem ipsum </a:t>
            </a:r>
            <a:r>
              <a:rPr lang="en-GB" noProof="0" err="1"/>
              <a:t>dolor</a:t>
            </a:r>
            <a:r>
              <a:rPr lang="en-GB" noProof="0"/>
              <a:t> sit </a:t>
            </a:r>
            <a:r>
              <a:rPr lang="en-GB" noProof="0" err="1"/>
              <a:t>amet</a:t>
            </a:r>
            <a:r>
              <a:rPr lang="en-GB" noProof="0"/>
              <a:t>, </a:t>
            </a:r>
            <a:r>
              <a:rPr lang="en-GB" noProof="0" err="1"/>
              <a:t>consectetur</a:t>
            </a:r>
            <a:r>
              <a:rPr lang="en-GB" noProof="0"/>
              <a:t> </a:t>
            </a:r>
            <a:r>
              <a:rPr lang="en-GB" noProof="0" err="1"/>
              <a:t>adipiscing</a:t>
            </a:r>
            <a:r>
              <a:rPr lang="en-GB" noProof="0"/>
              <a:t> </a:t>
            </a:r>
            <a:r>
              <a:rPr lang="en-GB" noProof="0" err="1"/>
              <a:t>elit</a:t>
            </a:r>
            <a:r>
              <a:rPr lang="en-GB" noProof="0"/>
              <a:t>.</a:t>
            </a:r>
          </a:p>
        </p:txBody>
      </p:sp>
      <p:sp>
        <p:nvSpPr>
          <p:cNvPr id="5" name="TextBox 4">
            <a:extLst>
              <a:ext uri="{FF2B5EF4-FFF2-40B4-BE49-F238E27FC236}">
                <a16:creationId xmlns:a16="http://schemas.microsoft.com/office/drawing/2014/main" id="{FE3A1906-1C90-CD57-B856-9068C16F17C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AE4B60B3-9B42-510D-CCDA-A4FD4CB13D1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F6A1745-FF3F-423F-8AA2-E352A08E2E4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36753615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err="1"/>
              <a:t>Nulla</a:t>
            </a:r>
            <a:r>
              <a:rPr lang="en-GB" noProof="0"/>
              <a:t>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a:p>
            <a:r>
              <a:rPr lang="en-GB" noProof="0"/>
              <a:t>Proin </a:t>
            </a:r>
            <a:r>
              <a:rPr lang="en-GB" noProof="0" err="1"/>
              <a:t>eget</a:t>
            </a:r>
            <a:r>
              <a:rPr lang="en-GB" noProof="0"/>
              <a:t> </a:t>
            </a:r>
            <a:r>
              <a:rPr lang="en-GB" noProof="0" err="1"/>
              <a:t>tortor</a:t>
            </a:r>
            <a:r>
              <a:rPr lang="en-GB" noProof="0"/>
              <a:t> </a:t>
            </a:r>
            <a:r>
              <a:rPr lang="en-GB" noProof="0" err="1"/>
              <a:t>risus</a:t>
            </a:r>
            <a:r>
              <a:rPr lang="en-GB" noProof="0"/>
              <a:t>. Lorem ipsum </a:t>
            </a:r>
            <a:r>
              <a:rPr lang="en-GB" noProof="0" err="1"/>
              <a:t>dolor</a:t>
            </a:r>
            <a:r>
              <a:rPr lang="en-GB" noProof="0"/>
              <a:t> sit </a:t>
            </a:r>
            <a:r>
              <a:rPr lang="en-GB" noProof="0" err="1"/>
              <a:t>amet</a:t>
            </a:r>
            <a:r>
              <a:rPr lang="en-GB" noProof="0"/>
              <a:t>, </a:t>
            </a:r>
            <a:r>
              <a:rPr lang="en-GB" noProof="0" err="1"/>
              <a:t>consectetur</a:t>
            </a:r>
            <a:r>
              <a:rPr lang="en-GB" noProof="0"/>
              <a:t> </a:t>
            </a:r>
            <a:r>
              <a:rPr lang="en-GB" noProof="0" err="1"/>
              <a:t>adipiscing</a:t>
            </a:r>
            <a:r>
              <a:rPr lang="en-GB" noProof="0"/>
              <a:t> </a:t>
            </a:r>
            <a:r>
              <a:rPr lang="en-GB" noProof="0" err="1"/>
              <a:t>elit</a:t>
            </a:r>
            <a:r>
              <a:rPr lang="en-GB" noProof="0"/>
              <a:t>.</a:t>
            </a:r>
          </a:p>
          <a:p>
            <a:pPr marL="457200" indent="-457200">
              <a:buFont typeface="Arial" panose="020B0604020202020204" pitchFamily="34" charset="0"/>
              <a:buChar char="•"/>
            </a:pPr>
            <a:r>
              <a:rPr lang="en-GB" noProof="0"/>
              <a:t>Donec </a:t>
            </a:r>
            <a:r>
              <a:rPr lang="en-GB" noProof="0" err="1"/>
              <a:t>rutrum</a:t>
            </a:r>
            <a:r>
              <a:rPr lang="en-GB" noProof="0"/>
              <a:t> </a:t>
            </a:r>
            <a:r>
              <a:rPr lang="en-GB" noProof="0" err="1"/>
              <a:t>congue</a:t>
            </a:r>
            <a:r>
              <a:rPr lang="en-GB" noProof="0"/>
              <a:t> </a:t>
            </a:r>
            <a:r>
              <a:rPr lang="en-GB" noProof="0" err="1"/>
              <a:t>leo</a:t>
            </a:r>
            <a:r>
              <a:rPr lang="en-GB" noProof="0"/>
              <a:t> </a:t>
            </a:r>
            <a:r>
              <a:rPr lang="en-GB" noProof="0" err="1"/>
              <a:t>eget</a:t>
            </a:r>
            <a:r>
              <a:rPr lang="en-GB" noProof="0"/>
              <a:t> </a:t>
            </a:r>
            <a:r>
              <a:rPr lang="en-GB" noProof="0" err="1"/>
              <a:t>malesuada</a:t>
            </a:r>
            <a:r>
              <a:rPr lang="en-GB" noProof="0"/>
              <a:t>.</a:t>
            </a:r>
          </a:p>
          <a:p>
            <a:pPr marL="457200" indent="-457200">
              <a:buFont typeface="Arial" panose="020B0604020202020204" pitchFamily="34" charset="0"/>
              <a:buChar char="•"/>
            </a:pPr>
            <a:r>
              <a:rPr lang="en-GB" noProof="0" err="1"/>
              <a:t>Curabitur</a:t>
            </a:r>
            <a:r>
              <a:rPr lang="en-GB" noProof="0"/>
              <a:t> </a:t>
            </a:r>
            <a:r>
              <a:rPr lang="en-GB" noProof="0" err="1"/>
              <a:t>aliquet</a:t>
            </a:r>
            <a:r>
              <a:rPr lang="en-GB" noProof="0"/>
              <a:t> </a:t>
            </a:r>
            <a:r>
              <a:rPr lang="en-GB" noProof="0" err="1"/>
              <a:t>quam</a:t>
            </a:r>
            <a:r>
              <a:rPr lang="en-GB" noProof="0"/>
              <a:t> id dui </a:t>
            </a:r>
            <a:r>
              <a:rPr lang="en-GB" noProof="0" err="1"/>
              <a:t>posuere</a:t>
            </a:r>
            <a:r>
              <a:rPr lang="en-GB" noProof="0"/>
              <a:t> </a:t>
            </a:r>
            <a:r>
              <a:rPr lang="en-GB" noProof="0" err="1"/>
              <a:t>blandit</a:t>
            </a:r>
            <a:r>
              <a:rPr lang="en-GB" noProof="0"/>
              <a:t>.</a:t>
            </a:r>
          </a:p>
          <a:p>
            <a:pPr marL="457200" indent="-457200">
              <a:buFont typeface="Arial" panose="020B0604020202020204" pitchFamily="34" charset="0"/>
              <a:buChar char="•"/>
            </a:pPr>
            <a:r>
              <a:rPr lang="en-GB" noProof="0"/>
              <a:t>Proin </a:t>
            </a:r>
            <a:r>
              <a:rPr lang="en-GB" noProof="0" err="1"/>
              <a:t>eget</a:t>
            </a:r>
            <a:r>
              <a:rPr lang="en-GB" noProof="0"/>
              <a:t> </a:t>
            </a:r>
            <a:r>
              <a:rPr lang="en-GB" noProof="0" err="1"/>
              <a:t>tortor</a:t>
            </a:r>
            <a:r>
              <a:rPr lang="en-GB" noProof="0"/>
              <a:t> </a:t>
            </a:r>
            <a:r>
              <a:rPr lang="en-GB" noProof="0" err="1"/>
              <a:t>risus</a:t>
            </a:r>
            <a:r>
              <a:rPr lang="en-GB" noProof="0"/>
              <a:t>.</a:t>
            </a:r>
          </a:p>
        </p:txBody>
      </p:sp>
      <p:sp>
        <p:nvSpPr>
          <p:cNvPr id="5" name="TextBox 4">
            <a:extLst>
              <a:ext uri="{FF2B5EF4-FFF2-40B4-BE49-F238E27FC236}">
                <a16:creationId xmlns:a16="http://schemas.microsoft.com/office/drawing/2014/main" id="{776350AF-01E5-1584-1D6E-A24252F1C3E6}"/>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8F091343-887A-7C27-2A65-1394B1B02F3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8D42407B-17FD-C502-1243-774F728D13CE}"/>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7363093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mage with Caption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5512DB3-4C68-E6AE-8D86-2B37C85E701B}"/>
              </a:ext>
            </a:extLst>
          </p:cNvPr>
          <p:cNvPicPr>
            <a:picLocks noChangeAspect="1"/>
          </p:cNvPicPr>
          <p:nvPr userDrawn="1"/>
        </p:nvPicPr>
        <p:blipFill>
          <a:blip r:embed="rId2"/>
          <a:src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A79FCCC6-1BCF-D16E-D5A2-940EE11165D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3A19DD43-09A7-C0FA-FD23-56F06106877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BEC753A9-3B8C-F8F1-F06A-BC751753B4D7}"/>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345505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Image and Content - Pattern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F27FD3C-C00B-F68C-57EB-444614AAC421}"/>
              </a:ext>
            </a:extLst>
          </p:cNvPr>
          <p:cNvPicPr>
            <a:picLocks noChangeAspect="1"/>
          </p:cNvPicPr>
          <p:nvPr userDrawn="1"/>
        </p:nvPicPr>
        <p:blipFill>
          <a:blip r:embed="rId2"/>
          <a:stretch>
            <a:fillRect/>
          </a:stretch>
        </p:blipFill>
        <p:spPr>
          <a:xfrm>
            <a:off x="0" y="2994408"/>
            <a:ext cx="3738959" cy="3863591"/>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000" y="2098800"/>
            <a:ext cx="4690800" cy="3571200"/>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6F772F97-72EC-BC03-D894-E3373E7FE11B}"/>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0563B836-6BBC-CC52-7451-75593C29685E}"/>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46295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mage and Content - Pattern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0B8AC0-F5B9-4961-AB36-A3709CEF5207}"/>
              </a:ext>
            </a:extLst>
          </p:cNvPr>
          <p:cNvPicPr>
            <a:picLocks noChangeAspect="1"/>
          </p:cNvPicPr>
          <p:nvPr userDrawn="1"/>
        </p:nvPicPr>
        <p:blipFill>
          <a:blip r:embed="rId2"/>
          <a:stretch>
            <a:fillRect/>
          </a:stretch>
        </p:blipFill>
        <p:spPr>
          <a:xfrm>
            <a:off x="0" y="2960642"/>
            <a:ext cx="4280598" cy="3897357"/>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190943C6-B383-4763-B926-D1CB8D8C92A1}"/>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833B36E5-CE69-3B1E-B3BD-1693FA1E6BE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988292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11" name="TextBox 10">
            <a:extLst>
              <a:ext uri="{FF2B5EF4-FFF2-40B4-BE49-F238E27FC236}">
                <a16:creationId xmlns:a16="http://schemas.microsoft.com/office/drawing/2014/main" id="{C51A06C6-814D-4A47-8F9A-552C373FA66E}"/>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78FCF1BB-B3E9-B97A-8306-531C90803CA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6F0D4EE2-C7DF-8A77-CC45-38E648A1250B}"/>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448E0526-BD62-081D-BB5E-E881DF8C3413}"/>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3498401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Full slide quot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latin typeface="+mn-lt"/>
                <a:ea typeface="IAS Ribbon Sans Regular" pitchFamily="2" charset="0"/>
              </a:defRPr>
            </a:lvl1pPr>
          </a:lstStyle>
          <a:p>
            <a:r>
              <a:rPr lang="en-GB" noProof="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accent1"/>
                </a:solidFill>
                <a:latin typeface="+mj-lt"/>
                <a:ea typeface="IAS Ribbon Sans Regular" pitchFamily="2" charset="0"/>
              </a:defRPr>
            </a:lvl1pPr>
          </a:lstStyle>
          <a:p>
            <a:pPr lvl="0"/>
            <a:r>
              <a:rPr lang="en-GB" noProof="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4473253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Full slide quot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48F992-2AE2-529F-7179-FAFD77609F6B}"/>
              </a:ext>
            </a:extLst>
          </p:cNvPr>
          <p:cNvSpPr/>
          <p:nvPr userDrawn="1"/>
        </p:nvSpPr>
        <p:spPr>
          <a:xfrm>
            <a:off x="3125036" y="0"/>
            <a:ext cx="906696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GB"/>
          </a:p>
        </p:txBody>
      </p:sp>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solidFill>
                  <a:schemeClr val="bg1"/>
                </a:solidFill>
                <a:latin typeface="+mn-lt"/>
                <a:ea typeface="IAS Ribbon Sans Regular" pitchFamily="2" charset="0"/>
              </a:defRPr>
            </a:lvl1pPr>
          </a:lstStyle>
          <a:p>
            <a:r>
              <a:rPr lang="en-GB" noProof="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bg1"/>
                </a:solidFill>
                <a:latin typeface="+mj-lt"/>
                <a:ea typeface="IAS Ribbon Sans Regular" pitchFamily="2" charset="0"/>
              </a:defRPr>
            </a:lvl1pPr>
          </a:lstStyle>
          <a:p>
            <a:pPr lvl="0"/>
            <a:r>
              <a:rPr lang="en-GB" noProof="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bg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bg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4249005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50961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DB501-68DB-4BDF-947C-FA1052B9788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6805256C-9213-415E-B3B7-A54A7B472781}"/>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4A07DA-F893-47E4-8BC0-9B969A7DD070}"/>
              </a:ext>
            </a:extLst>
          </p:cNvPr>
          <p:cNvSpPr>
            <a:spLocks noGrp="1"/>
          </p:cNvSpPr>
          <p:nvPr>
            <p:ph type="dt" sz="half" idx="10"/>
          </p:nvPr>
        </p:nvSpPr>
        <p:spPr>
          <a:xfrm>
            <a:off x="838200" y="6356350"/>
            <a:ext cx="2743200" cy="365125"/>
          </a:xfrm>
          <a:prstGeom prst="rect">
            <a:avLst/>
          </a:prstGeom>
        </p:spPr>
        <p:txBody>
          <a:bodyPr/>
          <a:lstStyle/>
          <a:p>
            <a:fld id="{C11196E0-DEC4-4A00-B443-0B8D07D8313F}" type="datetimeFigureOut">
              <a:rPr lang="en-US" smtClean="0"/>
              <a:t>7/26/2026</a:t>
            </a:fld>
            <a:endParaRPr lang="en-US"/>
          </a:p>
        </p:txBody>
      </p:sp>
      <p:sp>
        <p:nvSpPr>
          <p:cNvPr id="5" name="Footer Placeholder 4">
            <a:extLst>
              <a:ext uri="{FF2B5EF4-FFF2-40B4-BE49-F238E27FC236}">
                <a16:creationId xmlns:a16="http://schemas.microsoft.com/office/drawing/2014/main" id="{E39860B4-7DCA-49D8-A3EE-D7F1ABE3056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279E49A-7EE1-4524-B106-2130E48CE0CE}"/>
              </a:ext>
            </a:extLst>
          </p:cNvPr>
          <p:cNvSpPr>
            <a:spLocks noGrp="1"/>
          </p:cNvSpPr>
          <p:nvPr>
            <p:ph type="sldNum" sz="quarter" idx="12"/>
          </p:nvPr>
        </p:nvSpPr>
        <p:spPr>
          <a:xfrm>
            <a:off x="8610600" y="6356350"/>
            <a:ext cx="2743200" cy="365125"/>
          </a:xfrm>
          <a:prstGeom prst="rect">
            <a:avLst/>
          </a:prstGeom>
        </p:spPr>
        <p:txBody>
          <a:bodyPr/>
          <a:lstStyle/>
          <a:p>
            <a:fld id="{A0E51295-C9FB-41B2-AFE9-39E762E8C210}" type="slidenum">
              <a:rPr lang="en-US" smtClean="0"/>
              <a:t>‹N°›</a:t>
            </a:fld>
            <a:endParaRPr lang="en-US"/>
          </a:p>
        </p:txBody>
      </p:sp>
    </p:spTree>
    <p:extLst>
      <p:ext uri="{BB962C8B-B14F-4D97-AF65-F5344CB8AC3E}">
        <p14:creationId xmlns:p14="http://schemas.microsoft.com/office/powerpoint/2010/main" val="307356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6390" y="441326"/>
            <a:ext cx="7632692" cy="1223964"/>
          </a:xfrm>
          <a:prstGeom prst="rect">
            <a:avLst/>
          </a:prstGeom>
        </p:spPr>
        <p:txBody>
          <a:bodyPr vert="horz" lIns="0" tIns="0" rIns="0" bIns="0" rtlCol="0" anchor="b">
            <a:normAutofit/>
          </a:bodyPr>
          <a:lstStyle/>
          <a:p>
            <a:endParaRPr lang="en-US"/>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1C779A7A-3E32-4C26-1C18-91765C53270A}"/>
              </a:ext>
            </a:extLst>
          </p:cNvPr>
          <p:cNvPicPr>
            <a:picLocks noChangeAspect="1"/>
          </p:cNvPicPr>
          <p:nvPr userDrawn="1"/>
        </p:nvPicPr>
        <p:blipFill>
          <a:blip r:embed="rId20"/>
          <a:srcRect/>
          <a:stretch/>
        </p:blipFill>
        <p:spPr>
          <a:xfrm>
            <a:off x="236214" y="248555"/>
            <a:ext cx="2328312" cy="1499182"/>
          </a:xfrm>
          <a:prstGeom prst="rect">
            <a:avLst/>
          </a:prstGeom>
        </p:spPr>
      </p:pic>
    </p:spTree>
    <p:extLst>
      <p:ext uri="{BB962C8B-B14F-4D97-AF65-F5344CB8AC3E}">
        <p14:creationId xmlns:p14="http://schemas.microsoft.com/office/powerpoint/2010/main" val="304730902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21" r:id="rId3"/>
    <p:sldLayoutId id="2147483705" r:id="rId4"/>
    <p:sldLayoutId id="2147483706" r:id="rId5"/>
    <p:sldLayoutId id="2147483708" r:id="rId6"/>
    <p:sldLayoutId id="2147483709" r:id="rId7"/>
    <p:sldLayoutId id="2147483710" r:id="rId8"/>
    <p:sldLayoutId id="2147483711" r:id="rId9"/>
    <p:sldLayoutId id="2147483712" r:id="rId10"/>
    <p:sldLayoutId id="2147483714" r:id="rId11"/>
    <p:sldLayoutId id="2147483715" r:id="rId12"/>
    <p:sldLayoutId id="2147483716" r:id="rId13"/>
    <p:sldLayoutId id="2147483717" r:id="rId14"/>
    <p:sldLayoutId id="2147483718" r:id="rId15"/>
    <p:sldLayoutId id="2147483720" r:id="rId16"/>
    <p:sldLayoutId id="2147483723" r:id="rId17"/>
    <p:sldLayoutId id="2147483724" r:id="rId18"/>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guide id="15" orient="horz" pos="118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linkedin.com/in/friday-saidi-82551963?lipi=urn%3Ali%3Apage%3Ad_flagship3_profile_view_base_contact_details%3BSX0WznuKTNuGrf8L0yWJ0g%3D%3D" TargetMode="External"/><Relationship Id="rId2" Type="http://schemas.openxmlformats.org/officeDocument/2006/relationships/hyperlink" Target="mailto:drfsaidi@gmail.com"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7.xml"/><Relationship Id="rId5" Type="http://schemas.openxmlformats.org/officeDocument/2006/relationships/image" Target="../media/image21.sv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7.xml"/><Relationship Id="rId4" Type="http://schemas.openxmlformats.org/officeDocument/2006/relationships/image" Target="../media/image21.sv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7.xml"/><Relationship Id="rId4" Type="http://schemas.openxmlformats.org/officeDocument/2006/relationships/image" Target="../media/image21.sv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image" Target="../media/image21.svg"/></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B17D6-3ACF-A59D-E820-978B64DC6999}"/>
              </a:ext>
            </a:extLst>
          </p:cNvPr>
          <p:cNvSpPr>
            <a:spLocks noGrp="1"/>
          </p:cNvSpPr>
          <p:nvPr>
            <p:ph type="title"/>
          </p:nvPr>
        </p:nvSpPr>
        <p:spPr>
          <a:xfrm>
            <a:off x="4133491" y="2166881"/>
            <a:ext cx="7466012" cy="1454718"/>
          </a:xfrm>
        </p:spPr>
        <p:txBody>
          <a:bodyPr>
            <a:normAutofit fontScale="90000"/>
          </a:bodyPr>
          <a:lstStyle/>
          <a:p>
            <a:r>
              <a:rPr lang="en-GB" dirty="0"/>
              <a:t>Children Can’t Wait</a:t>
            </a:r>
          </a:p>
        </p:txBody>
      </p:sp>
      <p:sp>
        <p:nvSpPr>
          <p:cNvPr id="3" name="Text Placeholder 2">
            <a:extLst>
              <a:ext uri="{FF2B5EF4-FFF2-40B4-BE49-F238E27FC236}">
                <a16:creationId xmlns:a16="http://schemas.microsoft.com/office/drawing/2014/main" id="{5B68F3AF-D0F0-DB53-437F-38D0D53433D0}"/>
              </a:ext>
            </a:extLst>
          </p:cNvPr>
          <p:cNvSpPr txBox="1">
            <a:spLocks/>
          </p:cNvSpPr>
          <p:nvPr/>
        </p:nvSpPr>
        <p:spPr>
          <a:xfrm>
            <a:off x="4133491" y="3879967"/>
            <a:ext cx="7466012" cy="1454718"/>
          </a:xfrm>
          <a:prstGeom prst="rect">
            <a:avLst/>
          </a:prstGeom>
        </p:spPr>
        <p:txBody>
          <a:bodyPr lIns="0" tIns="0" rIns="0" bIns="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800" b="1" dirty="0">
                <a:latin typeface="+mj-lt"/>
              </a:rPr>
              <a:t>From Funding Crisis to Foundational Fixes: What It Will Actually Take to End </a:t>
            </a:r>
            <a:r>
              <a:rPr lang="en-GB" sz="2800" b="1" dirty="0" err="1">
                <a:latin typeface="+mj-lt"/>
              </a:rPr>
              <a:t>Pediatric</a:t>
            </a:r>
            <a:r>
              <a:rPr lang="en-GB" sz="2800" b="1" dirty="0">
                <a:latin typeface="+mj-lt"/>
              </a:rPr>
              <a:t> HIV </a:t>
            </a:r>
          </a:p>
        </p:txBody>
      </p:sp>
      <p:sp>
        <p:nvSpPr>
          <p:cNvPr id="4" name="Text Placeholder 3">
            <a:extLst>
              <a:ext uri="{FF2B5EF4-FFF2-40B4-BE49-F238E27FC236}">
                <a16:creationId xmlns:a16="http://schemas.microsoft.com/office/drawing/2014/main" id="{5DFB077A-AFEC-0AEF-52E5-64986D86C677}"/>
              </a:ext>
            </a:extLst>
          </p:cNvPr>
          <p:cNvSpPr txBox="1">
            <a:spLocks/>
          </p:cNvSpPr>
          <p:nvPr/>
        </p:nvSpPr>
        <p:spPr>
          <a:xfrm>
            <a:off x="4133491" y="1845098"/>
            <a:ext cx="7357344" cy="385199"/>
          </a:xfrm>
          <a:prstGeom prst="rect">
            <a:avLst/>
          </a:prstGeom>
        </p:spPr>
        <p:txBody>
          <a:bodyPr lIns="0" tIns="0" rIns="0" bIns="0"/>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dirty="0"/>
              <a:t>Elizabeth Glaser </a:t>
            </a:r>
            <a:r>
              <a:rPr lang="en-GB" sz="1600" dirty="0" err="1"/>
              <a:t>Pediatric</a:t>
            </a:r>
            <a:r>
              <a:rPr lang="en-GB" sz="1600" dirty="0"/>
              <a:t> AIDS Foundation</a:t>
            </a:r>
          </a:p>
        </p:txBody>
      </p:sp>
      <p:pic>
        <p:nvPicPr>
          <p:cNvPr id="7" name="Picture 6">
            <a:extLst>
              <a:ext uri="{FF2B5EF4-FFF2-40B4-BE49-F238E27FC236}">
                <a16:creationId xmlns:a16="http://schemas.microsoft.com/office/drawing/2014/main" id="{FE912DDB-9E77-6B4B-74D6-55C7369CE8B4}"/>
              </a:ext>
            </a:extLst>
          </p:cNvPr>
          <p:cNvPicPr>
            <a:picLocks noChangeAspect="1"/>
          </p:cNvPicPr>
          <p:nvPr/>
        </p:nvPicPr>
        <p:blipFill>
          <a:blip r:embed="rId3"/>
          <a:srcRect l="21433" r="12936"/>
          <a:stretch>
            <a:fillRect/>
          </a:stretch>
        </p:blipFill>
        <p:spPr>
          <a:xfrm>
            <a:off x="0" y="0"/>
            <a:ext cx="3759726" cy="3817088"/>
          </a:xfrm>
          <a:prstGeom prst="rect">
            <a:avLst/>
          </a:prstGeom>
        </p:spPr>
      </p:pic>
    </p:spTree>
    <p:extLst>
      <p:ext uri="{BB962C8B-B14F-4D97-AF65-F5344CB8AC3E}">
        <p14:creationId xmlns:p14="http://schemas.microsoft.com/office/powerpoint/2010/main" val="171815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660349-8FF3-774D-99B5-E2BC07158C39}"/>
              </a:ext>
            </a:extLst>
          </p:cNvPr>
          <p:cNvSpPr>
            <a:spLocks noGrp="1"/>
          </p:cNvSpPr>
          <p:nvPr>
            <p:ph type="title"/>
          </p:nvPr>
        </p:nvSpPr>
        <p:spPr/>
        <p:txBody>
          <a:bodyPr>
            <a:normAutofit/>
          </a:bodyPr>
          <a:lstStyle/>
          <a:p>
            <a:r>
              <a:rPr lang="en-GB" noProof="0"/>
              <a:t>Meet Our Speakers </a:t>
            </a:r>
          </a:p>
        </p:txBody>
      </p:sp>
      <p:pic>
        <p:nvPicPr>
          <p:cNvPr id="7" name="Picture Placeholder 7">
            <a:extLst>
              <a:ext uri="{FF2B5EF4-FFF2-40B4-BE49-F238E27FC236}">
                <a16:creationId xmlns:a16="http://schemas.microsoft.com/office/drawing/2014/main" id="{9F0E11F2-5F72-1ED2-CDE6-AF31D8CE45B2}"/>
              </a:ext>
            </a:extLst>
          </p:cNvPr>
          <p:cNvPicPr>
            <a:picLocks noChangeAspect="1"/>
          </p:cNvPicPr>
          <p:nvPr/>
        </p:nvPicPr>
        <p:blipFill>
          <a:blip r:embed="rId2"/>
          <a:srcRect l="222" t="1036" r="-222" b="16175"/>
          <a:stretch>
            <a:fillRect/>
          </a:stretch>
        </p:blipFill>
        <p:spPr>
          <a:xfrm>
            <a:off x="442913" y="2243705"/>
            <a:ext cx="1947722" cy="2015432"/>
          </a:xfrm>
          <a:prstGeom prst="rect">
            <a:avLst/>
          </a:prstGeom>
          <a:solidFill>
            <a:srgbClr val="0A41F3"/>
          </a:solidFill>
        </p:spPr>
      </p:pic>
      <p:pic>
        <p:nvPicPr>
          <p:cNvPr id="8" name="Picture Placeholder 2">
            <a:extLst>
              <a:ext uri="{FF2B5EF4-FFF2-40B4-BE49-F238E27FC236}">
                <a16:creationId xmlns:a16="http://schemas.microsoft.com/office/drawing/2014/main" id="{1BB75D02-0692-7072-FD0A-D61D0821DEF8}"/>
              </a:ext>
            </a:extLst>
          </p:cNvPr>
          <p:cNvPicPr>
            <a:picLocks noChangeAspect="1"/>
          </p:cNvPicPr>
          <p:nvPr/>
        </p:nvPicPr>
        <p:blipFill>
          <a:blip r:embed="rId3"/>
          <a:srcRect t="3788" b="13423"/>
          <a:stretch>
            <a:fillRect/>
          </a:stretch>
        </p:blipFill>
        <p:spPr>
          <a:xfrm>
            <a:off x="2744989" y="2243705"/>
            <a:ext cx="1947722" cy="2015432"/>
          </a:xfrm>
          <a:prstGeom prst="rect">
            <a:avLst/>
          </a:prstGeom>
          <a:solidFill>
            <a:srgbClr val="0A41F3"/>
          </a:solidFill>
        </p:spPr>
      </p:pic>
      <p:pic>
        <p:nvPicPr>
          <p:cNvPr id="9" name="Picture Placeholder 6">
            <a:extLst>
              <a:ext uri="{FF2B5EF4-FFF2-40B4-BE49-F238E27FC236}">
                <a16:creationId xmlns:a16="http://schemas.microsoft.com/office/drawing/2014/main" id="{61876972-C0EC-768D-3550-8F030CE681DF}"/>
              </a:ext>
            </a:extLst>
          </p:cNvPr>
          <p:cNvPicPr>
            <a:picLocks noChangeAspect="1"/>
          </p:cNvPicPr>
          <p:nvPr/>
        </p:nvPicPr>
        <p:blipFill>
          <a:blip r:embed="rId4"/>
          <a:srcRect l="1086" r="1086"/>
          <a:stretch/>
        </p:blipFill>
        <p:spPr>
          <a:xfrm>
            <a:off x="5047065" y="2243705"/>
            <a:ext cx="1947723" cy="2015433"/>
          </a:xfrm>
          <a:prstGeom prst="rect">
            <a:avLst/>
          </a:prstGeom>
          <a:solidFill>
            <a:srgbClr val="0A41F3"/>
          </a:solidFill>
        </p:spPr>
      </p:pic>
      <p:pic>
        <p:nvPicPr>
          <p:cNvPr id="10" name="Picture Placeholder 2">
            <a:extLst>
              <a:ext uri="{FF2B5EF4-FFF2-40B4-BE49-F238E27FC236}">
                <a16:creationId xmlns:a16="http://schemas.microsoft.com/office/drawing/2014/main" id="{29FDC361-2DBA-87E9-B1D5-2ED325EC4BF7}"/>
              </a:ext>
            </a:extLst>
          </p:cNvPr>
          <p:cNvPicPr>
            <a:picLocks noChangeAspect="1"/>
          </p:cNvPicPr>
          <p:nvPr/>
        </p:nvPicPr>
        <p:blipFill>
          <a:blip r:embed="rId5"/>
          <a:srcRect l="30935" t="13776" r="32190" b="28983"/>
          <a:stretch>
            <a:fillRect/>
          </a:stretch>
        </p:blipFill>
        <p:spPr>
          <a:xfrm>
            <a:off x="7349142" y="2243705"/>
            <a:ext cx="1947724" cy="2015434"/>
          </a:xfrm>
          <a:prstGeom prst="rect">
            <a:avLst/>
          </a:prstGeom>
          <a:solidFill>
            <a:srgbClr val="0A41F3"/>
          </a:solidFill>
        </p:spPr>
      </p:pic>
      <p:pic>
        <p:nvPicPr>
          <p:cNvPr id="13" name="Picture Placeholder 2">
            <a:extLst>
              <a:ext uri="{FF2B5EF4-FFF2-40B4-BE49-F238E27FC236}">
                <a16:creationId xmlns:a16="http://schemas.microsoft.com/office/drawing/2014/main" id="{5667676B-AF69-34FC-19D9-6036CB217854}"/>
              </a:ext>
            </a:extLst>
          </p:cNvPr>
          <p:cNvPicPr>
            <a:picLocks noChangeAspect="1"/>
          </p:cNvPicPr>
          <p:nvPr/>
        </p:nvPicPr>
        <p:blipFill>
          <a:blip r:embed="rId6"/>
          <a:srcRect l="8705" t="3413" r="8273" b="39308"/>
          <a:stretch>
            <a:fillRect/>
          </a:stretch>
        </p:blipFill>
        <p:spPr>
          <a:xfrm>
            <a:off x="9651218" y="2243705"/>
            <a:ext cx="1947724" cy="2015434"/>
          </a:xfrm>
          <a:prstGeom prst="rect">
            <a:avLst/>
          </a:prstGeom>
          <a:solidFill>
            <a:srgbClr val="0A41F3"/>
          </a:solidFill>
        </p:spPr>
      </p:pic>
      <p:sp>
        <p:nvSpPr>
          <p:cNvPr id="5" name="Text Placeholder 4">
            <a:extLst>
              <a:ext uri="{FF2B5EF4-FFF2-40B4-BE49-F238E27FC236}">
                <a16:creationId xmlns:a16="http://schemas.microsoft.com/office/drawing/2014/main" id="{0C9C3A6B-B496-9339-A983-FB687C4487AB}"/>
              </a:ext>
            </a:extLst>
          </p:cNvPr>
          <p:cNvSpPr txBox="1">
            <a:spLocks/>
          </p:cNvSpPr>
          <p:nvPr/>
        </p:nvSpPr>
        <p:spPr>
          <a:xfrm>
            <a:off x="442914" y="4363214"/>
            <a:ext cx="1947720" cy="698681"/>
          </a:xfrm>
          <a:prstGeom prst="rect">
            <a:avLst/>
          </a:prstGeom>
        </p:spPr>
        <p:txBody>
          <a:bodyPr vert="horz" lIns="0" tIns="0" rIns="0" bIns="0" rtlCol="0">
            <a:normAutofit/>
          </a:bodyPr>
          <a:lstStyle>
            <a:lvl1pPr marL="0" indent="0" algn="l" defTabSz="914400" rtl="0" eaLnBrk="1" latinLnBrk="0" hangingPunct="1">
              <a:lnSpc>
                <a:spcPct val="110000"/>
              </a:lnSpc>
              <a:spcBef>
                <a:spcPts val="1000"/>
              </a:spcBef>
              <a:buFont typeface="Courier New" panose="02070309020205020404" pitchFamily="49"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b="1" dirty="0"/>
              <a:t>Roland </a:t>
            </a:r>
            <a:br>
              <a:rPr lang="en-US" sz="1800" b="1" dirty="0"/>
            </a:br>
            <a:r>
              <a:rPr lang="en-US" sz="1800" b="1" dirty="0"/>
              <a:t>Van de Ven</a:t>
            </a:r>
          </a:p>
        </p:txBody>
      </p:sp>
      <p:sp>
        <p:nvSpPr>
          <p:cNvPr id="11" name="Text Placeholder 4">
            <a:extLst>
              <a:ext uri="{FF2B5EF4-FFF2-40B4-BE49-F238E27FC236}">
                <a16:creationId xmlns:a16="http://schemas.microsoft.com/office/drawing/2014/main" id="{36B1E837-F8BC-3D8E-D862-0A3441A3CA24}"/>
              </a:ext>
            </a:extLst>
          </p:cNvPr>
          <p:cNvSpPr txBox="1">
            <a:spLocks/>
          </p:cNvSpPr>
          <p:nvPr/>
        </p:nvSpPr>
        <p:spPr>
          <a:xfrm>
            <a:off x="2784670" y="4363214"/>
            <a:ext cx="1947720" cy="651238"/>
          </a:xfrm>
          <a:prstGeom prst="rect">
            <a:avLst/>
          </a:prstGeom>
        </p:spPr>
        <p:txBody>
          <a:bodyPr vert="horz" lIns="0" tIns="0" rIns="0" bIns="0" rtlCol="0">
            <a:normAutofit/>
          </a:bodyPr>
          <a:lstStyle>
            <a:lvl1pPr marL="0" indent="0" algn="l" defTabSz="914400" rtl="0" eaLnBrk="1" latinLnBrk="0" hangingPunct="1">
              <a:lnSpc>
                <a:spcPct val="110000"/>
              </a:lnSpc>
              <a:spcBef>
                <a:spcPts val="1000"/>
              </a:spcBef>
              <a:buFont typeface="Courier New" panose="02070309020205020404" pitchFamily="49"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b="1" dirty="0"/>
              <a:t>Doris </a:t>
            </a:r>
            <a:br>
              <a:rPr lang="en-US" sz="1800" b="1" dirty="0"/>
            </a:br>
            <a:r>
              <a:rPr lang="en-US" sz="1800" b="1" dirty="0"/>
              <a:t>Macharia</a:t>
            </a:r>
          </a:p>
        </p:txBody>
      </p:sp>
      <p:sp>
        <p:nvSpPr>
          <p:cNvPr id="12" name="Text Placeholder 4">
            <a:extLst>
              <a:ext uri="{FF2B5EF4-FFF2-40B4-BE49-F238E27FC236}">
                <a16:creationId xmlns:a16="http://schemas.microsoft.com/office/drawing/2014/main" id="{C43F13A5-BF06-3D0A-ADAF-A6E56860A49D}"/>
              </a:ext>
            </a:extLst>
          </p:cNvPr>
          <p:cNvSpPr txBox="1">
            <a:spLocks/>
          </p:cNvSpPr>
          <p:nvPr/>
        </p:nvSpPr>
        <p:spPr>
          <a:xfrm>
            <a:off x="5118992" y="4363214"/>
            <a:ext cx="1947720" cy="651238"/>
          </a:xfrm>
          <a:prstGeom prst="rect">
            <a:avLst/>
          </a:prstGeom>
        </p:spPr>
        <p:txBody>
          <a:bodyPr vert="horz" lIns="0" tIns="0" rIns="0" bIns="0" rtlCol="0">
            <a:normAutofit/>
          </a:bodyPr>
          <a:lstStyle>
            <a:lvl1pPr marL="0" indent="0" algn="l" defTabSz="914400" rtl="0" eaLnBrk="1" latinLnBrk="0" hangingPunct="1">
              <a:lnSpc>
                <a:spcPct val="110000"/>
              </a:lnSpc>
              <a:spcBef>
                <a:spcPts val="1000"/>
              </a:spcBef>
              <a:buFont typeface="Courier New" panose="02070309020205020404" pitchFamily="49"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b="1" dirty="0"/>
              <a:t>Friday </a:t>
            </a:r>
            <a:br>
              <a:rPr lang="en-US" sz="1800" b="1" dirty="0"/>
            </a:br>
            <a:r>
              <a:rPr lang="en-US" sz="1800" b="1" dirty="0"/>
              <a:t>Saidi</a:t>
            </a:r>
          </a:p>
        </p:txBody>
      </p:sp>
      <p:sp>
        <p:nvSpPr>
          <p:cNvPr id="14" name="Text Placeholder 4">
            <a:extLst>
              <a:ext uri="{FF2B5EF4-FFF2-40B4-BE49-F238E27FC236}">
                <a16:creationId xmlns:a16="http://schemas.microsoft.com/office/drawing/2014/main" id="{631C40D3-CE2E-D6F3-9882-804637BEE553}"/>
              </a:ext>
            </a:extLst>
          </p:cNvPr>
          <p:cNvSpPr txBox="1">
            <a:spLocks/>
          </p:cNvSpPr>
          <p:nvPr/>
        </p:nvSpPr>
        <p:spPr>
          <a:xfrm>
            <a:off x="7349235" y="4363214"/>
            <a:ext cx="1947720" cy="651238"/>
          </a:xfrm>
          <a:prstGeom prst="rect">
            <a:avLst/>
          </a:prstGeom>
        </p:spPr>
        <p:txBody>
          <a:bodyPr vert="horz" lIns="0" tIns="0" rIns="0" bIns="0" rtlCol="0">
            <a:normAutofit/>
          </a:bodyPr>
          <a:lstStyle>
            <a:lvl1pPr marL="0" indent="0" algn="l" defTabSz="914400" rtl="0" eaLnBrk="1" latinLnBrk="0" hangingPunct="1">
              <a:lnSpc>
                <a:spcPct val="110000"/>
              </a:lnSpc>
              <a:spcBef>
                <a:spcPts val="1000"/>
              </a:spcBef>
              <a:buFont typeface="Courier New" panose="02070309020205020404" pitchFamily="49"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b="1" dirty="0"/>
              <a:t>Prosper Faustine Njau</a:t>
            </a:r>
          </a:p>
        </p:txBody>
      </p:sp>
      <p:sp>
        <p:nvSpPr>
          <p:cNvPr id="15" name="Text Placeholder 4">
            <a:extLst>
              <a:ext uri="{FF2B5EF4-FFF2-40B4-BE49-F238E27FC236}">
                <a16:creationId xmlns:a16="http://schemas.microsoft.com/office/drawing/2014/main" id="{6DACD1D4-0D51-7613-BA04-0CEBE2E4D77C}"/>
              </a:ext>
            </a:extLst>
          </p:cNvPr>
          <p:cNvSpPr txBox="1">
            <a:spLocks/>
          </p:cNvSpPr>
          <p:nvPr/>
        </p:nvSpPr>
        <p:spPr>
          <a:xfrm>
            <a:off x="9668689" y="4363214"/>
            <a:ext cx="1947720" cy="651238"/>
          </a:xfrm>
          <a:prstGeom prst="rect">
            <a:avLst/>
          </a:prstGeom>
        </p:spPr>
        <p:txBody>
          <a:bodyPr vert="horz" lIns="0" tIns="0" rIns="0" bIns="0" rtlCol="0">
            <a:normAutofit/>
          </a:bodyPr>
          <a:lstStyle>
            <a:lvl1pPr marL="0" indent="0" algn="l" defTabSz="914400" rtl="0" eaLnBrk="1" latinLnBrk="0" hangingPunct="1">
              <a:lnSpc>
                <a:spcPct val="110000"/>
              </a:lnSpc>
              <a:spcBef>
                <a:spcPts val="1000"/>
              </a:spcBef>
              <a:buFont typeface="Courier New" panose="02070309020205020404" pitchFamily="49"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b="1" dirty="0"/>
              <a:t>Ismail </a:t>
            </a:r>
            <a:r>
              <a:rPr lang="en-US" sz="1800" b="1" dirty="0" err="1"/>
              <a:t>Harerimana</a:t>
            </a:r>
            <a:endParaRPr lang="en-US" sz="1800" b="1" dirty="0"/>
          </a:p>
        </p:txBody>
      </p:sp>
      <p:sp>
        <p:nvSpPr>
          <p:cNvPr id="16" name="Text Placeholder 4">
            <a:extLst>
              <a:ext uri="{FF2B5EF4-FFF2-40B4-BE49-F238E27FC236}">
                <a16:creationId xmlns:a16="http://schemas.microsoft.com/office/drawing/2014/main" id="{53978CDF-FDE3-56FF-5ABA-E59DCBD5CCE3}"/>
              </a:ext>
            </a:extLst>
          </p:cNvPr>
          <p:cNvSpPr txBox="1">
            <a:spLocks/>
          </p:cNvSpPr>
          <p:nvPr/>
        </p:nvSpPr>
        <p:spPr>
          <a:xfrm>
            <a:off x="442913" y="5014453"/>
            <a:ext cx="1955155" cy="1126047"/>
          </a:xfrm>
          <a:prstGeom prst="rect">
            <a:avLst/>
          </a:prstGeom>
        </p:spPr>
        <p:txBody>
          <a:bodyPr vert="horz" lIns="0" tIns="0" rIns="0" bIns="0" rtlCol="0">
            <a:normAutofit/>
          </a:bodyPr>
          <a:lstStyle>
            <a:lvl1pPr marL="0" indent="0" algn="l" defTabSz="914400" rtl="0" eaLnBrk="1" latinLnBrk="0" hangingPunct="1">
              <a:lnSpc>
                <a:spcPct val="110000"/>
              </a:lnSpc>
              <a:spcBef>
                <a:spcPts val="1000"/>
              </a:spcBef>
              <a:buFont typeface="Courier New" panose="02070309020205020404" pitchFamily="49"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dirty="0"/>
              <a:t>Senior Director, Technical Excellence, Elizabeth Glaser Pediatric AIDS Foundation</a:t>
            </a:r>
          </a:p>
        </p:txBody>
      </p:sp>
      <p:sp>
        <p:nvSpPr>
          <p:cNvPr id="17" name="Text Placeholder 4">
            <a:extLst>
              <a:ext uri="{FF2B5EF4-FFF2-40B4-BE49-F238E27FC236}">
                <a16:creationId xmlns:a16="http://schemas.microsoft.com/office/drawing/2014/main" id="{D5FB8F00-BF0C-AD4E-5E2B-72F14E8AD9E3}"/>
              </a:ext>
            </a:extLst>
          </p:cNvPr>
          <p:cNvSpPr txBox="1">
            <a:spLocks/>
          </p:cNvSpPr>
          <p:nvPr/>
        </p:nvSpPr>
        <p:spPr>
          <a:xfrm>
            <a:off x="2744989" y="5014453"/>
            <a:ext cx="1947720" cy="651238"/>
          </a:xfrm>
          <a:prstGeom prst="rect">
            <a:avLst/>
          </a:prstGeom>
        </p:spPr>
        <p:txBody>
          <a:bodyPr vert="horz" lIns="0" tIns="0" rIns="0" bIns="0" rtlCol="0">
            <a:normAutofit/>
          </a:bodyPr>
          <a:lstStyle>
            <a:lvl1pPr marL="0" indent="0" algn="l" defTabSz="914400" rtl="0" eaLnBrk="1" latinLnBrk="0" hangingPunct="1">
              <a:lnSpc>
                <a:spcPct val="110000"/>
              </a:lnSpc>
              <a:spcBef>
                <a:spcPts val="1000"/>
              </a:spcBef>
              <a:buFont typeface="Courier New" panose="02070309020205020404" pitchFamily="49"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dirty="0"/>
              <a:t>President, Elizabeth Glaser Pediatric AIDS Foundation</a:t>
            </a:r>
          </a:p>
        </p:txBody>
      </p:sp>
      <p:sp>
        <p:nvSpPr>
          <p:cNvPr id="18" name="Text Placeholder 4">
            <a:extLst>
              <a:ext uri="{FF2B5EF4-FFF2-40B4-BE49-F238E27FC236}">
                <a16:creationId xmlns:a16="http://schemas.microsoft.com/office/drawing/2014/main" id="{3D7D0D8D-9A35-9EB5-74D1-86A301EBA214}"/>
              </a:ext>
            </a:extLst>
          </p:cNvPr>
          <p:cNvSpPr txBox="1">
            <a:spLocks/>
          </p:cNvSpPr>
          <p:nvPr/>
        </p:nvSpPr>
        <p:spPr>
          <a:xfrm>
            <a:off x="5047064" y="5014453"/>
            <a:ext cx="1947724" cy="1126047"/>
          </a:xfrm>
          <a:prstGeom prst="rect">
            <a:avLst/>
          </a:prstGeom>
        </p:spPr>
        <p:txBody>
          <a:bodyPr vert="horz" lIns="0" tIns="0" rIns="0" bIns="0" rtlCol="0">
            <a:normAutofit/>
          </a:bodyPr>
          <a:lstStyle>
            <a:lvl1pPr marL="0" indent="0" algn="l" defTabSz="914400" rtl="0" eaLnBrk="1" latinLnBrk="0" hangingPunct="1">
              <a:lnSpc>
                <a:spcPct val="110000"/>
              </a:lnSpc>
              <a:spcBef>
                <a:spcPts val="1000"/>
              </a:spcBef>
              <a:buFont typeface="Courier New" panose="02070309020205020404" pitchFamily="49"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dirty="0"/>
              <a:t>Assistant Professor –OBGYN, UNC Project Malawi </a:t>
            </a:r>
          </a:p>
        </p:txBody>
      </p:sp>
      <p:sp>
        <p:nvSpPr>
          <p:cNvPr id="19" name="Text Placeholder 4">
            <a:extLst>
              <a:ext uri="{FF2B5EF4-FFF2-40B4-BE49-F238E27FC236}">
                <a16:creationId xmlns:a16="http://schemas.microsoft.com/office/drawing/2014/main" id="{55F048AD-FAE8-5EE7-4BE6-D901F0DC373B}"/>
              </a:ext>
            </a:extLst>
          </p:cNvPr>
          <p:cNvSpPr txBox="1">
            <a:spLocks/>
          </p:cNvSpPr>
          <p:nvPr/>
        </p:nvSpPr>
        <p:spPr>
          <a:xfrm>
            <a:off x="7354973" y="5014453"/>
            <a:ext cx="1941893" cy="1126047"/>
          </a:xfrm>
          <a:prstGeom prst="rect">
            <a:avLst/>
          </a:prstGeom>
        </p:spPr>
        <p:txBody>
          <a:bodyPr vert="horz" lIns="0" tIns="0" rIns="0" bIns="0" rtlCol="0">
            <a:normAutofit/>
          </a:bodyPr>
          <a:lstStyle>
            <a:lvl1pPr marL="0" indent="0" algn="l" defTabSz="914400" rtl="0" eaLnBrk="1" latinLnBrk="0" hangingPunct="1">
              <a:lnSpc>
                <a:spcPct val="110000"/>
              </a:lnSpc>
              <a:spcBef>
                <a:spcPts val="1000"/>
              </a:spcBef>
              <a:buFont typeface="Courier New" panose="02070309020205020404" pitchFamily="49"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dirty="0"/>
              <a:t>Program Manager, </a:t>
            </a:r>
            <a:r>
              <a:rPr lang="en-US" sz="1200" dirty="0" err="1"/>
              <a:t>NASHCoP</a:t>
            </a:r>
            <a:r>
              <a:rPr lang="en-US" sz="1200" dirty="0"/>
              <a:t>, Ministry of Health Tanzania </a:t>
            </a:r>
          </a:p>
        </p:txBody>
      </p:sp>
      <p:sp>
        <p:nvSpPr>
          <p:cNvPr id="20" name="Text Placeholder 4">
            <a:extLst>
              <a:ext uri="{FF2B5EF4-FFF2-40B4-BE49-F238E27FC236}">
                <a16:creationId xmlns:a16="http://schemas.microsoft.com/office/drawing/2014/main" id="{3BE5A93F-4FCF-9173-0360-0FE65BC1B201}"/>
              </a:ext>
            </a:extLst>
          </p:cNvPr>
          <p:cNvSpPr txBox="1">
            <a:spLocks/>
          </p:cNvSpPr>
          <p:nvPr/>
        </p:nvSpPr>
        <p:spPr>
          <a:xfrm>
            <a:off x="9662858" y="5014453"/>
            <a:ext cx="1947723" cy="1126047"/>
          </a:xfrm>
          <a:prstGeom prst="rect">
            <a:avLst/>
          </a:prstGeom>
        </p:spPr>
        <p:txBody>
          <a:bodyPr vert="horz" lIns="0" tIns="0" rIns="0" bIns="0" rtlCol="0">
            <a:normAutofit/>
          </a:bodyPr>
          <a:lstStyle>
            <a:lvl1pPr marL="0" indent="0" algn="l" defTabSz="914400" rtl="0" eaLnBrk="1" latinLnBrk="0" hangingPunct="1">
              <a:lnSpc>
                <a:spcPct val="110000"/>
              </a:lnSpc>
              <a:spcBef>
                <a:spcPts val="1000"/>
              </a:spcBef>
              <a:buFont typeface="Courier New" panose="02070309020205020404" pitchFamily="49"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dirty="0"/>
              <a:t>Community Advisor, Elizabeth Glaser Pediatric AIDS Foundation</a:t>
            </a:r>
          </a:p>
        </p:txBody>
      </p:sp>
    </p:spTree>
    <p:extLst>
      <p:ext uri="{BB962C8B-B14F-4D97-AF65-F5344CB8AC3E}">
        <p14:creationId xmlns:p14="http://schemas.microsoft.com/office/powerpoint/2010/main" val="3468738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ED7F23E-A7E2-FADC-9468-39A95DB53B30}"/>
              </a:ext>
            </a:extLst>
          </p:cNvPr>
          <p:cNvSpPr>
            <a:spLocks noGrp="1"/>
          </p:cNvSpPr>
          <p:nvPr>
            <p:ph type="title"/>
          </p:nvPr>
        </p:nvSpPr>
        <p:spPr>
          <a:xfrm>
            <a:off x="4084859" y="2067951"/>
            <a:ext cx="7632700" cy="2838042"/>
          </a:xfrm>
        </p:spPr>
        <p:txBody>
          <a:bodyPr>
            <a:normAutofit/>
          </a:bodyPr>
          <a:lstStyle/>
          <a:p>
            <a:r>
              <a:rPr lang="en-US" sz="4800" dirty="0"/>
              <a:t>The Generation Zero Goal and the Foundational Challenge</a:t>
            </a:r>
          </a:p>
        </p:txBody>
      </p:sp>
      <p:sp>
        <p:nvSpPr>
          <p:cNvPr id="7" name="TextBox 6">
            <a:extLst>
              <a:ext uri="{FF2B5EF4-FFF2-40B4-BE49-F238E27FC236}">
                <a16:creationId xmlns:a16="http://schemas.microsoft.com/office/drawing/2014/main" id="{0CEAA2A9-6FAD-7802-2D97-35D6D58487B4}"/>
              </a:ext>
            </a:extLst>
          </p:cNvPr>
          <p:cNvSpPr txBox="1"/>
          <p:nvPr/>
        </p:nvSpPr>
        <p:spPr>
          <a:xfrm>
            <a:off x="4084858" y="1177184"/>
            <a:ext cx="8271641" cy="646331"/>
          </a:xfrm>
          <a:prstGeom prst="rect">
            <a:avLst/>
          </a:prstGeom>
          <a:noFill/>
        </p:spPr>
        <p:txBody>
          <a:bodyPr wrap="square">
            <a:spAutoFit/>
          </a:bodyPr>
          <a:lstStyle/>
          <a:p>
            <a:r>
              <a:rPr lang="en-US" sz="3600" b="1" dirty="0"/>
              <a:t>Opening Frame:</a:t>
            </a:r>
          </a:p>
        </p:txBody>
      </p:sp>
      <p:sp>
        <p:nvSpPr>
          <p:cNvPr id="8" name="TextBox 7">
            <a:extLst>
              <a:ext uri="{FF2B5EF4-FFF2-40B4-BE49-F238E27FC236}">
                <a16:creationId xmlns:a16="http://schemas.microsoft.com/office/drawing/2014/main" id="{A259CF68-62CB-F2AD-1FF2-7A0F0C9A9097}"/>
              </a:ext>
            </a:extLst>
          </p:cNvPr>
          <p:cNvSpPr txBox="1"/>
          <p:nvPr/>
        </p:nvSpPr>
        <p:spPr>
          <a:xfrm>
            <a:off x="4084857" y="5419206"/>
            <a:ext cx="8271641" cy="523220"/>
          </a:xfrm>
          <a:prstGeom prst="rect">
            <a:avLst/>
          </a:prstGeom>
          <a:noFill/>
        </p:spPr>
        <p:txBody>
          <a:bodyPr wrap="square">
            <a:spAutoFit/>
          </a:bodyPr>
          <a:lstStyle/>
          <a:p>
            <a:r>
              <a:rPr lang="en-US" sz="2800" dirty="0"/>
              <a:t>Doris Macharia</a:t>
            </a:r>
          </a:p>
        </p:txBody>
      </p:sp>
      <p:pic>
        <p:nvPicPr>
          <p:cNvPr id="6" name="Picture 5">
            <a:extLst>
              <a:ext uri="{FF2B5EF4-FFF2-40B4-BE49-F238E27FC236}">
                <a16:creationId xmlns:a16="http://schemas.microsoft.com/office/drawing/2014/main" id="{342A9488-48D2-A97B-4E7C-3FCCEF91923D}"/>
              </a:ext>
            </a:extLst>
          </p:cNvPr>
          <p:cNvPicPr>
            <a:picLocks noChangeAspect="1"/>
          </p:cNvPicPr>
          <p:nvPr/>
        </p:nvPicPr>
        <p:blipFill>
          <a:blip r:embed="rId2"/>
          <a:srcRect t="4658" b="7470"/>
          <a:stretch>
            <a:fillRect/>
          </a:stretch>
        </p:blipFill>
        <p:spPr>
          <a:xfrm>
            <a:off x="0" y="2067951"/>
            <a:ext cx="3632319" cy="4790049"/>
          </a:xfrm>
          <a:prstGeom prst="rect">
            <a:avLst/>
          </a:prstGeom>
        </p:spPr>
      </p:pic>
    </p:spTree>
    <p:extLst>
      <p:ext uri="{BB962C8B-B14F-4D97-AF65-F5344CB8AC3E}">
        <p14:creationId xmlns:p14="http://schemas.microsoft.com/office/powerpoint/2010/main" val="3433991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B17D6-3ACF-A59D-E820-978B64DC6999}"/>
              </a:ext>
            </a:extLst>
          </p:cNvPr>
          <p:cNvSpPr>
            <a:spLocks noGrp="1"/>
          </p:cNvSpPr>
          <p:nvPr>
            <p:ph type="title"/>
          </p:nvPr>
        </p:nvSpPr>
        <p:spPr>
          <a:xfrm>
            <a:off x="3943810" y="1170061"/>
            <a:ext cx="8083998" cy="1650622"/>
          </a:xfrm>
        </p:spPr>
        <p:txBody>
          <a:bodyPr>
            <a:noAutofit/>
          </a:bodyPr>
          <a:lstStyle/>
          <a:p>
            <a:br>
              <a:rPr lang="en-US" sz="3600" dirty="0">
                <a:solidFill>
                  <a:schemeClr val="accent1"/>
                </a:solidFill>
              </a:rPr>
            </a:br>
            <a:r>
              <a:rPr lang="en-US" sz="3600" dirty="0">
                <a:solidFill>
                  <a:schemeClr val="accent1"/>
                </a:solidFill>
              </a:rPr>
              <a:t>From Foundations to Long-Acting Prevention</a:t>
            </a:r>
            <a:endParaRPr lang="en-GB" sz="3600" dirty="0">
              <a:solidFill>
                <a:schemeClr val="accent1"/>
              </a:solidFill>
            </a:endParaRPr>
          </a:p>
        </p:txBody>
      </p:sp>
      <p:sp>
        <p:nvSpPr>
          <p:cNvPr id="3" name="Text Placeholder 2">
            <a:extLst>
              <a:ext uri="{FF2B5EF4-FFF2-40B4-BE49-F238E27FC236}">
                <a16:creationId xmlns:a16="http://schemas.microsoft.com/office/drawing/2014/main" id="{5B68F3AF-D0F0-DB53-437F-38D0D53433D0}"/>
              </a:ext>
            </a:extLst>
          </p:cNvPr>
          <p:cNvSpPr txBox="1">
            <a:spLocks/>
          </p:cNvSpPr>
          <p:nvPr/>
        </p:nvSpPr>
        <p:spPr>
          <a:xfrm>
            <a:off x="4052780" y="1235698"/>
            <a:ext cx="7975028" cy="433798"/>
          </a:xfrm>
          <a:prstGeom prst="rect">
            <a:avLst/>
          </a:prstGeom>
        </p:spPr>
        <p:txBody>
          <a:bodyPr lIns="0" tIns="0" rIns="0" bIns="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b="1" dirty="0">
              <a:latin typeface="+mj-lt"/>
            </a:endParaRPr>
          </a:p>
        </p:txBody>
      </p:sp>
      <p:sp>
        <p:nvSpPr>
          <p:cNvPr id="4" name="Text Placeholder 3">
            <a:extLst>
              <a:ext uri="{FF2B5EF4-FFF2-40B4-BE49-F238E27FC236}">
                <a16:creationId xmlns:a16="http://schemas.microsoft.com/office/drawing/2014/main" id="{5DFB077A-AFEC-0AEF-52E5-64986D86C677}"/>
              </a:ext>
            </a:extLst>
          </p:cNvPr>
          <p:cNvSpPr txBox="1">
            <a:spLocks/>
          </p:cNvSpPr>
          <p:nvPr/>
        </p:nvSpPr>
        <p:spPr>
          <a:xfrm>
            <a:off x="3997916" y="3731378"/>
            <a:ext cx="8084756" cy="1238201"/>
          </a:xfrm>
          <a:prstGeom prst="rect">
            <a:avLst/>
          </a:prstGeom>
        </p:spPr>
        <p:txBody>
          <a:bodyPr lIns="0" tIns="0" rIns="0" bIns="0"/>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b="1" dirty="0" err="1"/>
              <a:t>Dr.</a:t>
            </a:r>
            <a:r>
              <a:rPr lang="en-GB" sz="1800" b="1" dirty="0"/>
              <a:t> Friday Saidi, MBBS MMED FCOG (ECSA)                                   </a:t>
            </a:r>
          </a:p>
          <a:p>
            <a:pPr marL="0" indent="0">
              <a:buNone/>
            </a:pPr>
            <a:r>
              <a:rPr lang="en-GB" sz="1800" dirty="0"/>
              <a:t>Assistant Professor –OBGYN </a:t>
            </a:r>
          </a:p>
          <a:p>
            <a:pPr marL="0" indent="0">
              <a:buNone/>
            </a:pPr>
            <a:r>
              <a:rPr lang="en-GB" sz="1800" dirty="0"/>
              <a:t>UNC Project Malawi, University of North Carolina at Chapel Hill, USA</a:t>
            </a:r>
          </a:p>
        </p:txBody>
      </p:sp>
      <p:pic>
        <p:nvPicPr>
          <p:cNvPr id="5" name="Picture 4">
            <a:extLst>
              <a:ext uri="{FF2B5EF4-FFF2-40B4-BE49-F238E27FC236}">
                <a16:creationId xmlns:a16="http://schemas.microsoft.com/office/drawing/2014/main" id="{4DE77BB6-35E6-4954-B388-8DE83D23FD61}"/>
              </a:ext>
            </a:extLst>
          </p:cNvPr>
          <p:cNvPicPr>
            <a:picLocks noChangeAspect="1"/>
          </p:cNvPicPr>
          <p:nvPr/>
        </p:nvPicPr>
        <p:blipFill>
          <a:blip r:embed="rId3"/>
          <a:stretch>
            <a:fillRect/>
          </a:stretch>
        </p:blipFill>
        <p:spPr>
          <a:xfrm>
            <a:off x="8832741" y="5755433"/>
            <a:ext cx="1530460" cy="1183446"/>
          </a:xfrm>
          <a:prstGeom prst="rect">
            <a:avLst/>
          </a:prstGeom>
        </p:spPr>
      </p:pic>
      <p:pic>
        <p:nvPicPr>
          <p:cNvPr id="7" name="Picture 6">
            <a:extLst>
              <a:ext uri="{FF2B5EF4-FFF2-40B4-BE49-F238E27FC236}">
                <a16:creationId xmlns:a16="http://schemas.microsoft.com/office/drawing/2014/main" id="{7401152B-799C-48E6-BA33-47A06CB57EB3}"/>
              </a:ext>
            </a:extLst>
          </p:cNvPr>
          <p:cNvPicPr>
            <a:picLocks noChangeAspect="1"/>
          </p:cNvPicPr>
          <p:nvPr/>
        </p:nvPicPr>
        <p:blipFill>
          <a:blip r:embed="rId4"/>
          <a:stretch>
            <a:fillRect/>
          </a:stretch>
        </p:blipFill>
        <p:spPr>
          <a:xfrm>
            <a:off x="10864792" y="5767387"/>
            <a:ext cx="1217880" cy="101309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1118289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3C3DF-DD20-4316-B439-EFD6251E45F4}"/>
              </a:ext>
            </a:extLst>
          </p:cNvPr>
          <p:cNvSpPr>
            <a:spLocks noGrp="1"/>
          </p:cNvSpPr>
          <p:nvPr>
            <p:ph type="title"/>
          </p:nvPr>
        </p:nvSpPr>
        <p:spPr>
          <a:xfrm>
            <a:off x="1893456" y="194037"/>
            <a:ext cx="8959272" cy="635709"/>
          </a:xfrm>
        </p:spPr>
        <p:txBody>
          <a:bodyPr>
            <a:normAutofit/>
          </a:bodyPr>
          <a:lstStyle/>
          <a:p>
            <a:r>
              <a:rPr lang="en-US" sz="2800" b="1" dirty="0"/>
              <a:t>Why Are Babies Still Acquiring HIV in 2026?</a:t>
            </a:r>
          </a:p>
        </p:txBody>
      </p:sp>
      <p:sp>
        <p:nvSpPr>
          <p:cNvPr id="3" name="Content Placeholder 2">
            <a:extLst>
              <a:ext uri="{FF2B5EF4-FFF2-40B4-BE49-F238E27FC236}">
                <a16:creationId xmlns:a16="http://schemas.microsoft.com/office/drawing/2014/main" id="{6E57E98D-B2C3-4248-B601-E4B1776ED20E}"/>
              </a:ext>
            </a:extLst>
          </p:cNvPr>
          <p:cNvSpPr>
            <a:spLocks noGrp="1"/>
          </p:cNvSpPr>
          <p:nvPr>
            <p:ph idx="1"/>
          </p:nvPr>
        </p:nvSpPr>
        <p:spPr>
          <a:xfrm>
            <a:off x="221672" y="2220146"/>
            <a:ext cx="7241309" cy="3016872"/>
          </a:xfrm>
        </p:spPr>
        <p:txBody>
          <a:bodyPr>
            <a:noAutofit/>
          </a:bodyPr>
          <a:lstStyle/>
          <a:p>
            <a:pPr marL="0" indent="0">
              <a:buNone/>
            </a:pPr>
            <a:r>
              <a:rPr lang="en-US" sz="2400" b="1" dirty="0"/>
              <a:t>Vertical transmission of HIV in 2026 is increasingly a problem of:</a:t>
            </a:r>
          </a:p>
          <a:p>
            <a:r>
              <a:rPr lang="en-US" sz="2400" dirty="0"/>
              <a:t>Incident maternal infection</a:t>
            </a:r>
          </a:p>
          <a:p>
            <a:r>
              <a:rPr lang="en-US" sz="2400" dirty="0"/>
              <a:t>Postpartum and breastfeeding exposure</a:t>
            </a:r>
          </a:p>
          <a:p>
            <a:r>
              <a:rPr lang="en-US" sz="2400" dirty="0"/>
              <a:t>Gaps in longitudinal care</a:t>
            </a:r>
          </a:p>
          <a:p>
            <a:r>
              <a:rPr lang="en-US" sz="2400" dirty="0"/>
              <a:t>Implementation and retention challenges</a:t>
            </a:r>
          </a:p>
        </p:txBody>
      </p:sp>
      <p:sp>
        <p:nvSpPr>
          <p:cNvPr id="4" name="Oval 3">
            <a:extLst>
              <a:ext uri="{FF2B5EF4-FFF2-40B4-BE49-F238E27FC236}">
                <a16:creationId xmlns:a16="http://schemas.microsoft.com/office/drawing/2014/main" id="{3CFBB2D9-D4B3-4282-9622-D6E36AF3F386}"/>
              </a:ext>
            </a:extLst>
          </p:cNvPr>
          <p:cNvSpPr/>
          <p:nvPr/>
        </p:nvSpPr>
        <p:spPr>
          <a:xfrm>
            <a:off x="7795491" y="1265381"/>
            <a:ext cx="4174837" cy="3666837"/>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We know how to prevent vertical transmission of HIV. The real challenge in 2026 is not the science ; it's ensuring every woman is reached with HIV testing, treatment, or prevention throughout pregnancy and breastfeeding.</a:t>
            </a:r>
          </a:p>
        </p:txBody>
      </p:sp>
      <p:sp>
        <p:nvSpPr>
          <p:cNvPr id="7" name="TextBox 6">
            <a:extLst>
              <a:ext uri="{FF2B5EF4-FFF2-40B4-BE49-F238E27FC236}">
                <a16:creationId xmlns:a16="http://schemas.microsoft.com/office/drawing/2014/main" id="{16B70432-7541-4C71-86B1-0E53D5549639}"/>
              </a:ext>
            </a:extLst>
          </p:cNvPr>
          <p:cNvSpPr txBox="1"/>
          <p:nvPr/>
        </p:nvSpPr>
        <p:spPr>
          <a:xfrm>
            <a:off x="97521" y="5635708"/>
            <a:ext cx="11983643" cy="790088"/>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2267" b="0" i="1" u="none" strike="noStrike" kern="1200" cap="none" spc="0" normalizeH="0" baseline="0" noProof="0" dirty="0">
                <a:ln>
                  <a:noFill/>
                </a:ln>
                <a:solidFill>
                  <a:srgbClr val="C00000"/>
                </a:solidFill>
                <a:effectLst/>
                <a:uLnTx/>
                <a:uFillTx/>
                <a:latin typeface="Georgia" pitchFamily="34" charset="0"/>
                <a:ea typeface="Georgia" pitchFamily="34" charset="-122"/>
                <a:cs typeface="Georgia" pitchFamily="34" charset="-120"/>
              </a:rPr>
              <a:t>Vertical transmission is no longer defined by what we cannot prevent. It is defined by where our systems still fail to deliver what we already know works. </a:t>
            </a:r>
          </a:p>
        </p:txBody>
      </p:sp>
    </p:spTree>
    <p:extLst>
      <p:ext uri="{BB962C8B-B14F-4D97-AF65-F5344CB8AC3E}">
        <p14:creationId xmlns:p14="http://schemas.microsoft.com/office/powerpoint/2010/main" val="1051246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1445128" y="134402"/>
            <a:ext cx="8380003" cy="542393"/>
          </a:xfrm>
          <a:prstGeom prst="rect">
            <a:avLst/>
          </a:prstGeom>
          <a:noFill/>
          <a:ln/>
        </p:spPr>
        <p:txBody>
          <a:bodyPr wrap="square" lIns="0" tIns="0" rIns="0" bIns="0" rtlCol="0" anchor="ctr"/>
          <a:lstStyle/>
          <a:p>
            <a:r>
              <a:rPr lang="en-US" sz="3200" b="1" dirty="0">
                <a:solidFill>
                  <a:schemeClr val="accent1"/>
                </a:solidFill>
                <a:latin typeface="Calibri" pitchFamily="34" charset="0"/>
                <a:ea typeface="Calibri" pitchFamily="34" charset="-122"/>
                <a:cs typeface="Calibri" pitchFamily="34" charset="-120"/>
              </a:rPr>
              <a:t>Programmatic Barriers in High-Burden Settings</a:t>
            </a:r>
            <a:endParaRPr lang="en-US" sz="3200" dirty="0">
              <a:solidFill>
                <a:schemeClr val="accent1"/>
              </a:solidFill>
            </a:endParaRPr>
          </a:p>
        </p:txBody>
      </p:sp>
      <p:sp>
        <p:nvSpPr>
          <p:cNvPr id="5" name="Text 3"/>
          <p:cNvSpPr/>
          <p:nvPr/>
        </p:nvSpPr>
        <p:spPr>
          <a:xfrm>
            <a:off x="2595445" y="739369"/>
            <a:ext cx="7381500" cy="420112"/>
          </a:xfrm>
          <a:prstGeom prst="rect">
            <a:avLst/>
          </a:prstGeom>
          <a:noFill/>
          <a:ln/>
        </p:spPr>
        <p:txBody>
          <a:bodyPr wrap="square" lIns="0" tIns="0" rIns="0" bIns="0" rtlCol="0" anchor="ctr"/>
          <a:lstStyle/>
          <a:p>
            <a:r>
              <a:rPr lang="en-US" b="1" i="1" dirty="0">
                <a:solidFill>
                  <a:srgbClr val="C00000"/>
                </a:solidFill>
                <a:latin typeface="Calibri" pitchFamily="34" charset="0"/>
                <a:ea typeface="Calibri" pitchFamily="34" charset="-122"/>
                <a:cs typeface="Calibri" pitchFamily="34" charset="-120"/>
              </a:rPr>
              <a:t>Where the cascade leaks — and what it will take to fix it</a:t>
            </a:r>
            <a:endParaRPr lang="en-US" b="1" dirty="0">
              <a:solidFill>
                <a:srgbClr val="C00000"/>
              </a:solidFill>
            </a:endParaRPr>
          </a:p>
        </p:txBody>
      </p:sp>
      <p:sp>
        <p:nvSpPr>
          <p:cNvPr id="6" name="Shape 4"/>
          <p:cNvSpPr/>
          <p:nvPr/>
        </p:nvSpPr>
        <p:spPr>
          <a:xfrm>
            <a:off x="119482" y="1675163"/>
            <a:ext cx="7071360" cy="585216"/>
          </a:xfrm>
          <a:prstGeom prst="rect">
            <a:avLst/>
          </a:prstGeom>
          <a:solidFill>
            <a:srgbClr val="0E7C7B"/>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a:p>
        </p:txBody>
      </p:sp>
      <p:sp>
        <p:nvSpPr>
          <p:cNvPr id="7" name="Text 5"/>
          <p:cNvSpPr/>
          <p:nvPr/>
        </p:nvSpPr>
        <p:spPr>
          <a:xfrm>
            <a:off x="205208" y="1716462"/>
            <a:ext cx="6949440" cy="487680"/>
          </a:xfrm>
          <a:prstGeom prst="rect">
            <a:avLst/>
          </a:prstGeom>
          <a:noFill/>
          <a:ln/>
        </p:spPr>
        <p:txBody>
          <a:bodyPr wrap="square" lIns="0" tIns="0" rIns="0" bIns="0" rtlCol="0" anchor="ctr"/>
          <a:lstStyle/>
          <a:p>
            <a:r>
              <a:rPr lang="en-US" sz="2000" b="1" dirty="0">
                <a:solidFill>
                  <a:srgbClr val="FFFFFF"/>
                </a:solidFill>
                <a:latin typeface="Calibri" pitchFamily="34" charset="0"/>
                <a:ea typeface="Calibri" pitchFamily="34" charset="-122"/>
                <a:cs typeface="Calibri" pitchFamily="34" charset="-120"/>
              </a:rPr>
              <a:t>Pregnant women with HIV</a:t>
            </a:r>
            <a:endParaRPr lang="en-US" sz="2000" dirty="0"/>
          </a:p>
        </p:txBody>
      </p:sp>
      <p:sp>
        <p:nvSpPr>
          <p:cNvPr id="8" name="Text 6"/>
          <p:cNvSpPr/>
          <p:nvPr/>
        </p:nvSpPr>
        <p:spPr>
          <a:xfrm>
            <a:off x="7297294" y="1750124"/>
            <a:ext cx="731520" cy="426720"/>
          </a:xfrm>
          <a:prstGeom prst="rect">
            <a:avLst/>
          </a:prstGeom>
          <a:noFill/>
          <a:ln/>
        </p:spPr>
        <p:txBody>
          <a:bodyPr wrap="square" lIns="0" tIns="0" rIns="0" bIns="0" rtlCol="0" anchor="ctr"/>
          <a:lstStyle/>
          <a:p>
            <a:r>
              <a:rPr lang="en-US" sz="1600" b="1" dirty="0">
                <a:solidFill>
                  <a:srgbClr val="0E7C7B"/>
                </a:solidFill>
                <a:latin typeface="Calibri" pitchFamily="34" charset="0"/>
                <a:ea typeface="Calibri" pitchFamily="34" charset="-122"/>
                <a:cs typeface="Calibri" pitchFamily="34" charset="-120"/>
              </a:rPr>
              <a:t>100%</a:t>
            </a:r>
            <a:endParaRPr lang="en-US" sz="1600" dirty="0"/>
          </a:p>
        </p:txBody>
      </p:sp>
      <p:sp>
        <p:nvSpPr>
          <p:cNvPr id="9" name="Shape 7"/>
          <p:cNvSpPr/>
          <p:nvPr/>
        </p:nvSpPr>
        <p:spPr>
          <a:xfrm>
            <a:off x="129235" y="2345150"/>
            <a:ext cx="6717792" cy="585216"/>
          </a:xfrm>
          <a:prstGeom prst="rect">
            <a:avLst/>
          </a:prstGeom>
          <a:solidFill>
            <a:srgbClr val="0E7C7B"/>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a:p>
        </p:txBody>
      </p:sp>
      <p:sp>
        <p:nvSpPr>
          <p:cNvPr id="10" name="Text 8"/>
          <p:cNvSpPr/>
          <p:nvPr/>
        </p:nvSpPr>
        <p:spPr>
          <a:xfrm>
            <a:off x="210922" y="2427161"/>
            <a:ext cx="6595872" cy="487680"/>
          </a:xfrm>
          <a:prstGeom prst="rect">
            <a:avLst/>
          </a:prstGeom>
          <a:noFill/>
          <a:ln/>
        </p:spPr>
        <p:txBody>
          <a:bodyPr wrap="square" lIns="0" tIns="0" rIns="0" bIns="0" rtlCol="0" anchor="ctr"/>
          <a:lstStyle/>
          <a:p>
            <a:r>
              <a:rPr lang="en-US" sz="2000" b="1" dirty="0">
                <a:solidFill>
                  <a:srgbClr val="FFFFFF"/>
                </a:solidFill>
                <a:latin typeface="Calibri" pitchFamily="34" charset="0"/>
                <a:ea typeface="Calibri" pitchFamily="34" charset="-122"/>
                <a:cs typeface="Calibri" pitchFamily="34" charset="-120"/>
              </a:rPr>
              <a:t>Reached antenatal care</a:t>
            </a:r>
            <a:endParaRPr lang="en-US" sz="2000" dirty="0"/>
          </a:p>
        </p:txBody>
      </p:sp>
      <p:sp>
        <p:nvSpPr>
          <p:cNvPr id="11" name="Text 9"/>
          <p:cNvSpPr/>
          <p:nvPr/>
        </p:nvSpPr>
        <p:spPr>
          <a:xfrm>
            <a:off x="6931534" y="2457641"/>
            <a:ext cx="731520" cy="426720"/>
          </a:xfrm>
          <a:prstGeom prst="rect">
            <a:avLst/>
          </a:prstGeom>
          <a:noFill/>
          <a:ln/>
        </p:spPr>
        <p:txBody>
          <a:bodyPr wrap="square" lIns="0" tIns="0" rIns="0" bIns="0" rtlCol="0" anchor="ctr"/>
          <a:lstStyle/>
          <a:p>
            <a:r>
              <a:rPr lang="en-US" sz="1600" b="1" dirty="0">
                <a:solidFill>
                  <a:srgbClr val="0E7C7B"/>
                </a:solidFill>
                <a:latin typeface="Calibri" pitchFamily="34" charset="0"/>
                <a:ea typeface="Calibri" pitchFamily="34" charset="-122"/>
                <a:cs typeface="Calibri" pitchFamily="34" charset="-120"/>
              </a:rPr>
              <a:t>~95%</a:t>
            </a:r>
            <a:endParaRPr lang="en-US" sz="1600" dirty="0"/>
          </a:p>
        </p:txBody>
      </p:sp>
      <p:sp>
        <p:nvSpPr>
          <p:cNvPr id="12" name="Shape 10"/>
          <p:cNvSpPr/>
          <p:nvPr/>
        </p:nvSpPr>
        <p:spPr>
          <a:xfrm>
            <a:off x="119482" y="3085079"/>
            <a:ext cx="5939943" cy="585216"/>
          </a:xfrm>
          <a:prstGeom prst="rect">
            <a:avLst/>
          </a:prstGeom>
          <a:solidFill>
            <a:srgbClr val="17A8A6"/>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a:p>
        </p:txBody>
      </p:sp>
      <p:sp>
        <p:nvSpPr>
          <p:cNvPr id="13" name="Text 11"/>
          <p:cNvSpPr/>
          <p:nvPr/>
        </p:nvSpPr>
        <p:spPr>
          <a:xfrm>
            <a:off x="215035" y="3103817"/>
            <a:ext cx="5818023" cy="487680"/>
          </a:xfrm>
          <a:prstGeom prst="rect">
            <a:avLst/>
          </a:prstGeom>
          <a:noFill/>
          <a:ln/>
        </p:spPr>
        <p:txBody>
          <a:bodyPr wrap="square" lIns="0" tIns="0" rIns="0" bIns="0" rtlCol="0" anchor="ctr"/>
          <a:lstStyle/>
          <a:p>
            <a:r>
              <a:rPr lang="en-US" sz="2000" b="1" dirty="0">
                <a:solidFill>
                  <a:srgbClr val="FFFFFF"/>
                </a:solidFill>
                <a:latin typeface="Calibri" pitchFamily="34" charset="0"/>
                <a:ea typeface="Calibri" pitchFamily="34" charset="-122"/>
                <a:cs typeface="Calibri" pitchFamily="34" charset="-120"/>
              </a:rPr>
              <a:t>Initiated on ART</a:t>
            </a:r>
            <a:endParaRPr lang="en-US" sz="2000" dirty="0"/>
          </a:p>
        </p:txBody>
      </p:sp>
      <p:sp>
        <p:nvSpPr>
          <p:cNvPr id="14" name="Text 12"/>
          <p:cNvSpPr/>
          <p:nvPr/>
        </p:nvSpPr>
        <p:spPr>
          <a:xfrm>
            <a:off x="6160693" y="3108008"/>
            <a:ext cx="731520" cy="426720"/>
          </a:xfrm>
          <a:prstGeom prst="rect">
            <a:avLst/>
          </a:prstGeom>
          <a:noFill/>
          <a:ln/>
        </p:spPr>
        <p:txBody>
          <a:bodyPr wrap="square" lIns="0" tIns="0" rIns="0" bIns="0" rtlCol="0" anchor="ctr"/>
          <a:lstStyle/>
          <a:p>
            <a:r>
              <a:rPr lang="en-US" sz="1600" b="1" dirty="0">
                <a:solidFill>
                  <a:srgbClr val="17A8A6"/>
                </a:solidFill>
                <a:latin typeface="Calibri" pitchFamily="34" charset="0"/>
                <a:ea typeface="Calibri" pitchFamily="34" charset="-122"/>
                <a:cs typeface="Calibri" pitchFamily="34" charset="-120"/>
              </a:rPr>
              <a:t>84%</a:t>
            </a:r>
            <a:endParaRPr lang="en-US" sz="1600" dirty="0"/>
          </a:p>
        </p:txBody>
      </p:sp>
      <p:sp>
        <p:nvSpPr>
          <p:cNvPr id="15" name="Shape 13"/>
          <p:cNvSpPr/>
          <p:nvPr/>
        </p:nvSpPr>
        <p:spPr>
          <a:xfrm>
            <a:off x="121398" y="3790434"/>
            <a:ext cx="5091379" cy="585216"/>
          </a:xfrm>
          <a:prstGeom prst="rect">
            <a:avLst/>
          </a:prstGeom>
          <a:solidFill>
            <a:srgbClr val="E8A020"/>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a:p>
        </p:txBody>
      </p:sp>
      <p:sp>
        <p:nvSpPr>
          <p:cNvPr id="16" name="Text 14"/>
          <p:cNvSpPr/>
          <p:nvPr/>
        </p:nvSpPr>
        <p:spPr>
          <a:xfrm>
            <a:off x="321106" y="3879246"/>
            <a:ext cx="4969459" cy="487680"/>
          </a:xfrm>
          <a:prstGeom prst="rect">
            <a:avLst/>
          </a:prstGeom>
          <a:noFill/>
          <a:ln/>
        </p:spPr>
        <p:txBody>
          <a:bodyPr wrap="square" lIns="0" tIns="0" rIns="0" bIns="0" rtlCol="0" anchor="ctr"/>
          <a:lstStyle/>
          <a:p>
            <a:r>
              <a:rPr lang="en-US" sz="2000" b="1" dirty="0">
                <a:solidFill>
                  <a:srgbClr val="FFFFFF"/>
                </a:solidFill>
                <a:latin typeface="Calibri" pitchFamily="34" charset="0"/>
                <a:ea typeface="Calibri" pitchFamily="34" charset="-122"/>
                <a:cs typeface="Calibri" pitchFamily="34" charset="-120"/>
              </a:rPr>
              <a:t>Virally suppressed at delivery</a:t>
            </a:r>
            <a:endParaRPr lang="en-US" sz="2000" dirty="0"/>
          </a:p>
        </p:txBody>
      </p:sp>
      <p:sp>
        <p:nvSpPr>
          <p:cNvPr id="17" name="Text 15"/>
          <p:cNvSpPr/>
          <p:nvPr/>
        </p:nvSpPr>
        <p:spPr>
          <a:xfrm>
            <a:off x="5454639" y="3940206"/>
            <a:ext cx="731520" cy="426720"/>
          </a:xfrm>
          <a:prstGeom prst="rect">
            <a:avLst/>
          </a:prstGeom>
          <a:noFill/>
          <a:ln/>
        </p:spPr>
        <p:txBody>
          <a:bodyPr wrap="square" lIns="0" tIns="0" rIns="0" bIns="0" rtlCol="0" anchor="ctr"/>
          <a:lstStyle/>
          <a:p>
            <a:r>
              <a:rPr lang="en-US" sz="1600" b="1" dirty="0">
                <a:solidFill>
                  <a:srgbClr val="E8A020"/>
                </a:solidFill>
                <a:latin typeface="Calibri" pitchFamily="34" charset="0"/>
                <a:ea typeface="Calibri" pitchFamily="34" charset="-122"/>
                <a:cs typeface="Calibri" pitchFamily="34" charset="-120"/>
              </a:rPr>
              <a:t>~72%</a:t>
            </a:r>
            <a:endParaRPr lang="en-US" sz="1600" dirty="0"/>
          </a:p>
        </p:txBody>
      </p:sp>
      <p:sp>
        <p:nvSpPr>
          <p:cNvPr id="18" name="Shape 16"/>
          <p:cNvSpPr/>
          <p:nvPr/>
        </p:nvSpPr>
        <p:spPr>
          <a:xfrm>
            <a:off x="119482" y="4474191"/>
            <a:ext cx="4242816" cy="585216"/>
          </a:xfrm>
          <a:prstGeom prst="rect">
            <a:avLst/>
          </a:prstGeom>
          <a:solidFill>
            <a:srgbClr val="E8A020"/>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a:p>
        </p:txBody>
      </p:sp>
      <p:sp>
        <p:nvSpPr>
          <p:cNvPr id="19" name="Text 17"/>
          <p:cNvSpPr/>
          <p:nvPr/>
        </p:nvSpPr>
        <p:spPr>
          <a:xfrm>
            <a:off x="224332" y="4530281"/>
            <a:ext cx="4201364" cy="487680"/>
          </a:xfrm>
          <a:prstGeom prst="rect">
            <a:avLst/>
          </a:prstGeom>
          <a:noFill/>
          <a:ln/>
        </p:spPr>
        <p:txBody>
          <a:bodyPr wrap="square" lIns="0" tIns="0" rIns="0" bIns="0" rtlCol="0" anchor="ctr"/>
          <a:lstStyle/>
          <a:p>
            <a:r>
              <a:rPr lang="en-US" sz="2000" b="1" dirty="0">
                <a:solidFill>
                  <a:srgbClr val="FFFFFF"/>
                </a:solidFill>
                <a:latin typeface="Calibri" pitchFamily="34" charset="0"/>
                <a:ea typeface="Calibri" pitchFamily="34" charset="-122"/>
                <a:cs typeface="Calibri" pitchFamily="34" charset="-120"/>
              </a:rPr>
              <a:t>Retained postpartum</a:t>
            </a:r>
            <a:endParaRPr lang="en-US" sz="2000" dirty="0"/>
          </a:p>
        </p:txBody>
      </p:sp>
      <p:sp>
        <p:nvSpPr>
          <p:cNvPr id="20" name="Text 18"/>
          <p:cNvSpPr/>
          <p:nvPr/>
        </p:nvSpPr>
        <p:spPr>
          <a:xfrm>
            <a:off x="4467148" y="4549618"/>
            <a:ext cx="731520" cy="426720"/>
          </a:xfrm>
          <a:prstGeom prst="rect">
            <a:avLst/>
          </a:prstGeom>
          <a:noFill/>
          <a:ln/>
        </p:spPr>
        <p:txBody>
          <a:bodyPr wrap="square" lIns="0" tIns="0" rIns="0" bIns="0" rtlCol="0" anchor="ctr"/>
          <a:lstStyle/>
          <a:p>
            <a:r>
              <a:rPr lang="en-US" sz="1600" b="1" dirty="0">
                <a:solidFill>
                  <a:srgbClr val="E8A020"/>
                </a:solidFill>
                <a:latin typeface="Calibri" pitchFamily="34" charset="0"/>
                <a:ea typeface="Calibri" pitchFamily="34" charset="-122"/>
                <a:cs typeface="Calibri" pitchFamily="34" charset="-120"/>
              </a:rPr>
              <a:t>~60%</a:t>
            </a:r>
            <a:endParaRPr lang="en-US" sz="1600" dirty="0"/>
          </a:p>
        </p:txBody>
      </p:sp>
      <p:sp>
        <p:nvSpPr>
          <p:cNvPr id="21" name="Shape 19"/>
          <p:cNvSpPr/>
          <p:nvPr/>
        </p:nvSpPr>
        <p:spPr>
          <a:xfrm>
            <a:off x="101570" y="5170822"/>
            <a:ext cx="3535680" cy="585216"/>
          </a:xfrm>
          <a:prstGeom prst="rect">
            <a:avLst/>
          </a:prstGeom>
          <a:solidFill>
            <a:srgbClr val="C0392B"/>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a:p>
        </p:txBody>
      </p:sp>
      <p:sp>
        <p:nvSpPr>
          <p:cNvPr id="22" name="Text 20"/>
          <p:cNvSpPr/>
          <p:nvPr/>
        </p:nvSpPr>
        <p:spPr>
          <a:xfrm>
            <a:off x="210922" y="5250941"/>
            <a:ext cx="3413760" cy="487680"/>
          </a:xfrm>
          <a:prstGeom prst="rect">
            <a:avLst/>
          </a:prstGeom>
          <a:noFill/>
          <a:ln/>
        </p:spPr>
        <p:txBody>
          <a:bodyPr wrap="square" lIns="0" tIns="0" rIns="0" bIns="0" rtlCol="0" anchor="ctr"/>
          <a:lstStyle/>
          <a:p>
            <a:r>
              <a:rPr lang="en-US" sz="2000" b="1" dirty="0">
                <a:solidFill>
                  <a:srgbClr val="FFFFFF"/>
                </a:solidFill>
                <a:latin typeface="Calibri" pitchFamily="34" charset="0"/>
                <a:ea typeface="Calibri" pitchFamily="34" charset="-122"/>
                <a:cs typeface="Calibri" pitchFamily="34" charset="-120"/>
              </a:rPr>
              <a:t>Infant virologic test done</a:t>
            </a:r>
            <a:endParaRPr lang="en-US" sz="2000" dirty="0"/>
          </a:p>
        </p:txBody>
      </p:sp>
      <p:sp>
        <p:nvSpPr>
          <p:cNvPr id="23" name="Text 21"/>
          <p:cNvSpPr/>
          <p:nvPr/>
        </p:nvSpPr>
        <p:spPr>
          <a:xfrm>
            <a:off x="3746678" y="5256587"/>
            <a:ext cx="731520" cy="426720"/>
          </a:xfrm>
          <a:prstGeom prst="rect">
            <a:avLst/>
          </a:prstGeom>
          <a:noFill/>
          <a:ln/>
        </p:spPr>
        <p:txBody>
          <a:bodyPr wrap="square" lIns="0" tIns="0" rIns="0" bIns="0" rtlCol="0" anchor="ctr"/>
          <a:lstStyle/>
          <a:p>
            <a:r>
              <a:rPr lang="en-US" sz="1600" b="1" dirty="0">
                <a:solidFill>
                  <a:srgbClr val="C0392B"/>
                </a:solidFill>
                <a:latin typeface="Calibri" pitchFamily="34" charset="0"/>
                <a:ea typeface="Calibri" pitchFamily="34" charset="-122"/>
                <a:cs typeface="Calibri" pitchFamily="34" charset="-120"/>
              </a:rPr>
              <a:t>~50%</a:t>
            </a:r>
            <a:endParaRPr lang="en-US" sz="1600" dirty="0"/>
          </a:p>
        </p:txBody>
      </p:sp>
      <p:sp>
        <p:nvSpPr>
          <p:cNvPr id="24" name="Shape 22"/>
          <p:cNvSpPr/>
          <p:nvPr/>
        </p:nvSpPr>
        <p:spPr>
          <a:xfrm>
            <a:off x="101570" y="5933272"/>
            <a:ext cx="2687117" cy="585216"/>
          </a:xfrm>
          <a:prstGeom prst="rect">
            <a:avLst/>
          </a:prstGeom>
          <a:solidFill>
            <a:srgbClr val="C0392B"/>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a:p>
        </p:txBody>
      </p:sp>
      <p:sp>
        <p:nvSpPr>
          <p:cNvPr id="25" name="Text 23"/>
          <p:cNvSpPr/>
          <p:nvPr/>
        </p:nvSpPr>
        <p:spPr>
          <a:xfrm>
            <a:off x="134747" y="5982040"/>
            <a:ext cx="2820915" cy="487680"/>
          </a:xfrm>
          <a:prstGeom prst="rect">
            <a:avLst/>
          </a:prstGeom>
          <a:noFill/>
          <a:ln/>
        </p:spPr>
        <p:txBody>
          <a:bodyPr wrap="square" lIns="0" tIns="0" rIns="0" bIns="0" rtlCol="0" anchor="ctr"/>
          <a:lstStyle/>
          <a:p>
            <a:r>
              <a:rPr lang="en-US" b="1" dirty="0">
                <a:solidFill>
                  <a:srgbClr val="FFFFFF"/>
                </a:solidFill>
                <a:latin typeface="Calibri" pitchFamily="34" charset="0"/>
                <a:ea typeface="Calibri" pitchFamily="34" charset="-122"/>
                <a:cs typeface="Calibri" pitchFamily="34" charset="-120"/>
              </a:rPr>
              <a:t>HIV-free survival at 18 months</a:t>
            </a:r>
            <a:endParaRPr lang="en-US" dirty="0"/>
          </a:p>
        </p:txBody>
      </p:sp>
      <p:sp>
        <p:nvSpPr>
          <p:cNvPr id="26" name="Text 24"/>
          <p:cNvSpPr/>
          <p:nvPr/>
        </p:nvSpPr>
        <p:spPr>
          <a:xfrm>
            <a:off x="2889412" y="6016678"/>
            <a:ext cx="731520" cy="426720"/>
          </a:xfrm>
          <a:prstGeom prst="rect">
            <a:avLst/>
          </a:prstGeom>
          <a:noFill/>
          <a:ln/>
        </p:spPr>
        <p:txBody>
          <a:bodyPr wrap="square" lIns="0" tIns="0" rIns="0" bIns="0" rtlCol="0" anchor="ctr"/>
          <a:lstStyle/>
          <a:p>
            <a:r>
              <a:rPr lang="en-US" sz="1600" b="1" dirty="0">
                <a:solidFill>
                  <a:srgbClr val="C0392B"/>
                </a:solidFill>
                <a:latin typeface="Calibri" pitchFamily="34" charset="0"/>
                <a:ea typeface="Calibri" pitchFamily="34" charset="-122"/>
                <a:cs typeface="Calibri" pitchFamily="34" charset="-120"/>
              </a:rPr>
              <a:t>~38%</a:t>
            </a:r>
            <a:endParaRPr lang="en-US" sz="1600" dirty="0"/>
          </a:p>
        </p:txBody>
      </p:sp>
      <p:sp>
        <p:nvSpPr>
          <p:cNvPr id="27" name="Shape 25"/>
          <p:cNvSpPr/>
          <p:nvPr/>
        </p:nvSpPr>
        <p:spPr>
          <a:xfrm>
            <a:off x="8298193" y="1025783"/>
            <a:ext cx="3848621" cy="3448408"/>
          </a:xfrm>
          <a:prstGeom prst="rect">
            <a:avLst/>
          </a:prstGeom>
          <a:solidFill>
            <a:srgbClr val="FFFF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a:p>
        </p:txBody>
      </p:sp>
      <p:sp>
        <p:nvSpPr>
          <p:cNvPr id="28" name="Shape 26"/>
          <p:cNvSpPr/>
          <p:nvPr/>
        </p:nvSpPr>
        <p:spPr>
          <a:xfrm>
            <a:off x="8298193" y="658695"/>
            <a:ext cx="3834638" cy="457199"/>
          </a:xfrm>
          <a:prstGeom prst="rect">
            <a:avLst/>
          </a:prstGeom>
          <a:solidFill>
            <a:srgbClr val="C0392B"/>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a:p>
        </p:txBody>
      </p:sp>
      <p:sp>
        <p:nvSpPr>
          <p:cNvPr id="29" name="Text 27"/>
          <p:cNvSpPr/>
          <p:nvPr/>
        </p:nvSpPr>
        <p:spPr>
          <a:xfrm>
            <a:off x="8520913" y="805320"/>
            <a:ext cx="3730752" cy="238807"/>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Key Implementation Gaps</a:t>
            </a:r>
            <a:endParaRPr lang="en-US" sz="1600" dirty="0"/>
          </a:p>
        </p:txBody>
      </p:sp>
      <p:sp>
        <p:nvSpPr>
          <p:cNvPr id="30" name="Text 28"/>
          <p:cNvSpPr/>
          <p:nvPr/>
        </p:nvSpPr>
        <p:spPr>
          <a:xfrm>
            <a:off x="8171460" y="1215995"/>
            <a:ext cx="4039285" cy="3505200"/>
          </a:xfrm>
          <a:prstGeom prst="rect">
            <a:avLst/>
          </a:prstGeom>
          <a:noFill/>
          <a:ln/>
        </p:spPr>
        <p:txBody>
          <a:bodyPr wrap="square" lIns="101600" tIns="101600" rIns="101600" bIns="101600" rtlCol="0" anchor="t"/>
          <a:lstStyle/>
          <a:p>
            <a:pPr marL="457189" indent="-457189">
              <a:spcAft>
                <a:spcPts val="800"/>
              </a:spcAft>
              <a:buSzPct val="100000"/>
              <a:buChar char="•"/>
            </a:pPr>
            <a:r>
              <a:rPr lang="en-US" sz="1400" b="1" dirty="0">
                <a:solidFill>
                  <a:srgbClr val="1A2B3C"/>
                </a:solidFill>
                <a:latin typeface="Calibri" pitchFamily="34" charset="0"/>
                <a:ea typeface="Calibri" pitchFamily="34" charset="-122"/>
                <a:cs typeface="Calibri" pitchFamily="34" charset="-120"/>
              </a:rPr>
              <a:t>Late ANC entry &amp; incomplete first-visit testing</a:t>
            </a:r>
            <a:endParaRPr lang="en-US" sz="1400" b="1" dirty="0"/>
          </a:p>
          <a:p>
            <a:pPr marL="457189" indent="-457189">
              <a:spcAft>
                <a:spcPts val="800"/>
              </a:spcAft>
              <a:buSzPct val="100000"/>
              <a:buChar char="•"/>
            </a:pPr>
            <a:r>
              <a:rPr lang="en-US" sz="1400" b="1" dirty="0">
                <a:solidFill>
                  <a:srgbClr val="1A2B3C"/>
                </a:solidFill>
                <a:latin typeface="Calibri" pitchFamily="34" charset="0"/>
                <a:ea typeface="Calibri" pitchFamily="34" charset="-122"/>
                <a:cs typeface="Calibri" pitchFamily="34" charset="-120"/>
              </a:rPr>
              <a:t>Postpartum ART interruption &amp; loss to follow-up</a:t>
            </a:r>
            <a:endParaRPr lang="en-US" sz="1400" b="1" dirty="0"/>
          </a:p>
          <a:p>
            <a:pPr marL="457189" indent="-457189">
              <a:spcAft>
                <a:spcPts val="800"/>
              </a:spcAft>
              <a:buSzPct val="100000"/>
              <a:buChar char="•"/>
            </a:pPr>
            <a:r>
              <a:rPr lang="en-US" sz="1400" b="1" dirty="0">
                <a:solidFill>
                  <a:srgbClr val="1A2B3C"/>
                </a:solidFill>
                <a:latin typeface="Calibri" pitchFamily="34" charset="0"/>
                <a:ea typeface="Calibri" pitchFamily="34" charset="-122"/>
                <a:cs typeface="Calibri" pitchFamily="34" charset="-120"/>
              </a:rPr>
              <a:t>Viral load monitoring gaps in breastfeeding period</a:t>
            </a:r>
            <a:endParaRPr lang="en-US" sz="1400" b="1" dirty="0"/>
          </a:p>
          <a:p>
            <a:pPr marL="457189" indent="-457189">
              <a:spcAft>
                <a:spcPts val="800"/>
              </a:spcAft>
              <a:buSzPct val="100000"/>
              <a:buChar char="•"/>
            </a:pPr>
            <a:r>
              <a:rPr lang="en-US" sz="1400" b="1" dirty="0">
                <a:solidFill>
                  <a:srgbClr val="1A2B3C"/>
                </a:solidFill>
                <a:latin typeface="Calibri" pitchFamily="34" charset="0"/>
                <a:ea typeface="Calibri" pitchFamily="34" charset="-122"/>
                <a:cs typeface="Calibri" pitchFamily="34" charset="-120"/>
              </a:rPr>
              <a:t>Incomplete partner testing &amp; re-testing</a:t>
            </a:r>
            <a:endParaRPr lang="en-US" sz="1400" b="1" dirty="0"/>
          </a:p>
          <a:p>
            <a:pPr marL="457189" indent="-457189">
              <a:spcAft>
                <a:spcPts val="800"/>
              </a:spcAft>
              <a:buSzPct val="100000"/>
              <a:buChar char="•"/>
            </a:pPr>
            <a:r>
              <a:rPr lang="en-US" sz="1400" b="1" dirty="0">
                <a:solidFill>
                  <a:srgbClr val="1A2B3C"/>
                </a:solidFill>
                <a:latin typeface="Calibri" pitchFamily="34" charset="0"/>
                <a:ea typeface="Calibri" pitchFamily="34" charset="-122"/>
                <a:cs typeface="Calibri" pitchFamily="34" charset="-120"/>
              </a:rPr>
              <a:t>Limited supply of injectable PrEP; quarterly caps</a:t>
            </a:r>
            <a:endParaRPr lang="en-US" sz="1400" b="1" dirty="0"/>
          </a:p>
          <a:p>
            <a:pPr marL="457189" indent="-457189">
              <a:spcAft>
                <a:spcPts val="800"/>
              </a:spcAft>
              <a:buSzPct val="100000"/>
              <a:buChar char="•"/>
            </a:pPr>
            <a:r>
              <a:rPr lang="en-US" sz="1400" b="1" dirty="0">
                <a:solidFill>
                  <a:srgbClr val="1A2B3C"/>
                </a:solidFill>
                <a:latin typeface="Calibri" pitchFamily="34" charset="0"/>
                <a:ea typeface="Calibri" pitchFamily="34" charset="-122"/>
                <a:cs typeface="Calibri" pitchFamily="34" charset="-120"/>
              </a:rPr>
              <a:t>No routine HIV RNA testing for long-acting product surveillance in many LMICs</a:t>
            </a:r>
            <a:endParaRPr lang="en-US" sz="1400" b="1" dirty="0"/>
          </a:p>
          <a:p>
            <a:pPr marL="457189" indent="-457189">
              <a:spcAft>
                <a:spcPts val="800"/>
              </a:spcAft>
              <a:buSzPct val="100000"/>
              <a:buChar char="•"/>
            </a:pPr>
            <a:r>
              <a:rPr lang="en-US" sz="1400" b="1" dirty="0">
                <a:solidFill>
                  <a:srgbClr val="1A2B3C"/>
                </a:solidFill>
                <a:latin typeface="Calibri" pitchFamily="34" charset="0"/>
                <a:ea typeface="Calibri" pitchFamily="34" charset="-122"/>
                <a:cs typeface="Calibri" pitchFamily="34" charset="-120"/>
              </a:rPr>
              <a:t>Pediatric treatment coverage far behind adults (55% vs ~80%)</a:t>
            </a:r>
            <a:endParaRPr lang="en-US" sz="1400" b="1" dirty="0"/>
          </a:p>
        </p:txBody>
      </p:sp>
      <p:sp>
        <p:nvSpPr>
          <p:cNvPr id="33" name="Text 31"/>
          <p:cNvSpPr/>
          <p:nvPr/>
        </p:nvSpPr>
        <p:spPr>
          <a:xfrm>
            <a:off x="10898909" y="6566725"/>
            <a:ext cx="1247905" cy="283919"/>
          </a:xfrm>
          <a:prstGeom prst="rect">
            <a:avLst/>
          </a:prstGeom>
          <a:noFill/>
          <a:ln/>
        </p:spPr>
        <p:txBody>
          <a:bodyPr wrap="square" lIns="0" tIns="0" rIns="0" bIns="0" rtlCol="0" anchor="ctr"/>
          <a:lstStyle/>
          <a:p>
            <a:pPr algn="r"/>
            <a:r>
              <a:rPr lang="en-US" sz="933" dirty="0">
                <a:solidFill>
                  <a:srgbClr val="7A9BB0"/>
                </a:solidFill>
                <a:latin typeface="Calibri" pitchFamily="34" charset="0"/>
                <a:ea typeface="Calibri" pitchFamily="34" charset="-122"/>
                <a:cs typeface="Calibri" pitchFamily="34" charset="-120"/>
              </a:rPr>
              <a:t>UNAIDS 2025 Estimates </a:t>
            </a:r>
            <a:endParaRPr lang="en-US" sz="933" dirty="0"/>
          </a:p>
        </p:txBody>
      </p:sp>
      <p:pic>
        <p:nvPicPr>
          <p:cNvPr id="1026" name="Picture 1">
            <a:extLst>
              <a:ext uri="{FF2B5EF4-FFF2-40B4-BE49-F238E27FC236}">
                <a16:creationId xmlns:a16="http://schemas.microsoft.com/office/drawing/2014/main" id="{4E1A3EB6-2BDC-40EC-B4F0-680890E034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3431" y="4803206"/>
            <a:ext cx="4330696" cy="194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Arrow: Right 31">
            <a:extLst>
              <a:ext uri="{FF2B5EF4-FFF2-40B4-BE49-F238E27FC236}">
                <a16:creationId xmlns:a16="http://schemas.microsoft.com/office/drawing/2014/main" id="{63E2F0EC-3FEB-40A0-9D5C-B212D472DA2E}"/>
              </a:ext>
            </a:extLst>
          </p:cNvPr>
          <p:cNvSpPr/>
          <p:nvPr/>
        </p:nvSpPr>
        <p:spPr>
          <a:xfrm rot="4938487" flipV="1">
            <a:off x="5811516" y="4116555"/>
            <a:ext cx="2606171" cy="45719"/>
          </a:xfrm>
          <a:prstGeom prst="rightArrow">
            <a:avLst>
              <a:gd name="adj1" fmla="val 0"/>
              <a:gd name="adj2" fmla="val 58274"/>
            </a:avLst>
          </a:prstGeom>
          <a:solidFill>
            <a:srgbClr val="C00000"/>
          </a:solidFill>
          <a:ln w="19050" cap="flat" cmpd="sng" algn="ctr">
            <a:solidFill>
              <a:srgbClr val="156082">
                <a:shade val="50000"/>
              </a:srgbClr>
            </a:solidFill>
            <a:prstDash val="solid"/>
            <a:miter lim="800000"/>
          </a:ln>
          <a:effectLst/>
        </p:spPr>
        <p:txBody>
          <a:bodyPr rtlCol="0" anchor="ctr"/>
          <a:lstStyle/>
          <a:p>
            <a:pPr algn="ctr" defTabSz="914400">
              <a:defRPr/>
            </a:pPr>
            <a:endParaRPr lang="en-US" kern="0">
              <a:solidFill>
                <a:srgbClr val="C00000"/>
              </a:solidFill>
              <a:latin typeface="Aptos" panose="02110004020202020204"/>
            </a:endParaRPr>
          </a:p>
        </p:txBody>
      </p:sp>
      <p:sp>
        <p:nvSpPr>
          <p:cNvPr id="34" name="Arrow: Right 33">
            <a:extLst>
              <a:ext uri="{FF2B5EF4-FFF2-40B4-BE49-F238E27FC236}">
                <a16:creationId xmlns:a16="http://schemas.microsoft.com/office/drawing/2014/main" id="{50F67D5E-6496-48CB-A6D6-1B0CDA0414AC}"/>
              </a:ext>
            </a:extLst>
          </p:cNvPr>
          <p:cNvSpPr/>
          <p:nvPr/>
        </p:nvSpPr>
        <p:spPr>
          <a:xfrm rot="3495041">
            <a:off x="5590500" y="4627696"/>
            <a:ext cx="2207459" cy="45719"/>
          </a:xfrm>
          <a:prstGeom prst="rightArrow">
            <a:avLst>
              <a:gd name="adj1" fmla="val 0"/>
              <a:gd name="adj2" fmla="val 58274"/>
            </a:avLst>
          </a:prstGeom>
          <a:solidFill>
            <a:srgbClr val="C00000"/>
          </a:solidFill>
          <a:ln w="19050" cap="flat" cmpd="sng" algn="ctr">
            <a:solidFill>
              <a:srgbClr val="156082">
                <a:shade val="50000"/>
              </a:srgbClr>
            </a:solidFill>
            <a:prstDash val="solid"/>
            <a:miter lim="800000"/>
          </a:ln>
          <a:effectLst/>
        </p:spPr>
        <p:txBody>
          <a:bodyPr rtlCol="0" anchor="ctr"/>
          <a:lstStyle/>
          <a:p>
            <a:pPr algn="ctr" defTabSz="914400">
              <a:defRPr/>
            </a:pPr>
            <a:endParaRPr lang="en-US" kern="0">
              <a:solidFill>
                <a:srgbClr val="C00000"/>
              </a:solidFill>
              <a:latin typeface="Aptos" panose="02110004020202020204"/>
            </a:endParaRPr>
          </a:p>
        </p:txBody>
      </p:sp>
    </p:spTree>
    <p:extLst>
      <p:ext uri="{BB962C8B-B14F-4D97-AF65-F5344CB8AC3E}">
        <p14:creationId xmlns:p14="http://schemas.microsoft.com/office/powerpoint/2010/main" val="2623522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2279904" y="99418"/>
            <a:ext cx="8281324" cy="755904"/>
          </a:xfrm>
          <a:prstGeom prst="rect">
            <a:avLst/>
          </a:prstGeom>
          <a:noFill/>
          <a:ln/>
        </p:spPr>
        <p:txBody>
          <a:bodyPr wrap="square" lIns="0" tIns="0" rIns="0" bIns="0" rtlCol="0" anchor="ctr"/>
          <a:lstStyle/>
          <a:p>
            <a:r>
              <a:rPr lang="en-US" sz="2933" b="1" dirty="0">
                <a:solidFill>
                  <a:schemeClr val="accent1"/>
                </a:solidFill>
                <a:ea typeface="Calibri" pitchFamily="34" charset="-122"/>
                <a:cs typeface="Calibri" pitchFamily="34" charset="-120"/>
              </a:rPr>
              <a:t>Maternal ART Remains the Anchor</a:t>
            </a:r>
            <a:endParaRPr lang="en-US" sz="2933" dirty="0">
              <a:solidFill>
                <a:schemeClr val="accent1"/>
              </a:solidFill>
            </a:endParaRPr>
          </a:p>
        </p:txBody>
      </p:sp>
      <p:sp>
        <p:nvSpPr>
          <p:cNvPr id="5" name="Text 3"/>
          <p:cNvSpPr/>
          <p:nvPr/>
        </p:nvSpPr>
        <p:spPr>
          <a:xfrm>
            <a:off x="2694432" y="1102475"/>
            <a:ext cx="7681496" cy="487680"/>
          </a:xfrm>
          <a:prstGeom prst="rect">
            <a:avLst/>
          </a:prstGeom>
          <a:noFill/>
          <a:ln/>
        </p:spPr>
        <p:txBody>
          <a:bodyPr wrap="square" lIns="0" tIns="0" rIns="0" bIns="0" rtlCol="0" anchor="ctr"/>
          <a:lstStyle/>
          <a:p>
            <a:r>
              <a:rPr lang="en-US" sz="2000" b="1" i="1" dirty="0">
                <a:solidFill>
                  <a:srgbClr val="C00000"/>
                </a:solidFill>
                <a:latin typeface="Calibri" pitchFamily="34" charset="0"/>
                <a:ea typeface="Calibri" pitchFamily="34" charset="-122"/>
                <a:cs typeface="Calibri" pitchFamily="34" charset="-120"/>
              </a:rPr>
              <a:t>Maternal Viral Suppression Is Still the Most Important Intervention</a:t>
            </a:r>
            <a:endParaRPr lang="en-US" sz="2000" b="1" dirty="0">
              <a:solidFill>
                <a:srgbClr val="C00000"/>
              </a:solidFill>
            </a:endParaRPr>
          </a:p>
        </p:txBody>
      </p:sp>
      <p:sp>
        <p:nvSpPr>
          <p:cNvPr id="6" name="Shape 4"/>
          <p:cNvSpPr/>
          <p:nvPr/>
        </p:nvSpPr>
        <p:spPr>
          <a:xfrm>
            <a:off x="2377440" y="2877312"/>
            <a:ext cx="219456" cy="97536"/>
          </a:xfrm>
          <a:prstGeom prst="rect">
            <a:avLst/>
          </a:prstGeom>
          <a:solidFill>
            <a:srgbClr val="8094A6"/>
          </a:solidFill>
          <a:ln w="12700">
            <a:solidFill>
              <a:srgbClr val="8094A6"/>
            </a:solidFill>
            <a:prstDash val="solid"/>
          </a:ln>
        </p:spPr>
        <p:txBody>
          <a:bodyPr/>
          <a:lstStyle/>
          <a:p>
            <a:endParaRPr lang="en-US"/>
          </a:p>
        </p:txBody>
      </p:sp>
      <p:sp>
        <p:nvSpPr>
          <p:cNvPr id="7" name="Shape 5"/>
          <p:cNvSpPr/>
          <p:nvPr/>
        </p:nvSpPr>
        <p:spPr>
          <a:xfrm>
            <a:off x="304800" y="1645920"/>
            <a:ext cx="2072640" cy="2560320"/>
          </a:xfrm>
          <a:prstGeom prst="rect">
            <a:avLst/>
          </a:prstGeom>
          <a:solidFill>
            <a:srgbClr val="FFFFFF"/>
          </a:solidFill>
          <a:ln/>
          <a:effectLst>
            <a:innerShdw blurRad="114300">
              <a:prstClr val="black"/>
            </a:innerShdw>
          </a:effectLst>
        </p:spPr>
        <p:txBody>
          <a:bodyPr/>
          <a:lstStyle/>
          <a:p>
            <a:endParaRPr lang="en-US"/>
          </a:p>
        </p:txBody>
      </p:sp>
      <p:sp>
        <p:nvSpPr>
          <p:cNvPr id="8" name="Shape 6"/>
          <p:cNvSpPr/>
          <p:nvPr/>
        </p:nvSpPr>
        <p:spPr>
          <a:xfrm>
            <a:off x="304800" y="1645920"/>
            <a:ext cx="2072640" cy="487680"/>
          </a:xfrm>
          <a:prstGeom prst="rect">
            <a:avLst/>
          </a:prstGeom>
          <a:solidFill>
            <a:srgbClr val="0E7C7B"/>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a:p>
        </p:txBody>
      </p:sp>
      <p:sp>
        <p:nvSpPr>
          <p:cNvPr id="9" name="Text 7"/>
          <p:cNvSpPr/>
          <p:nvPr/>
        </p:nvSpPr>
        <p:spPr>
          <a:xfrm>
            <a:off x="365760" y="1694688"/>
            <a:ext cx="1950720" cy="390144"/>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First ANC</a:t>
            </a:r>
            <a:endParaRPr lang="en-US" sz="1600" dirty="0"/>
          </a:p>
        </p:txBody>
      </p:sp>
      <p:sp>
        <p:nvSpPr>
          <p:cNvPr id="10" name="Text 8"/>
          <p:cNvSpPr/>
          <p:nvPr/>
        </p:nvSpPr>
        <p:spPr>
          <a:xfrm>
            <a:off x="402336" y="2255520"/>
            <a:ext cx="1877568" cy="1828800"/>
          </a:xfrm>
          <a:prstGeom prst="rect">
            <a:avLst/>
          </a:prstGeom>
          <a:noFill/>
          <a:ln/>
        </p:spPr>
        <p:txBody>
          <a:bodyPr wrap="square" lIns="0" tIns="0" rIns="0" bIns="0" rtlCol="0" anchor="t"/>
          <a:lstStyle/>
          <a:p>
            <a:r>
              <a:rPr lang="en-US" dirty="0">
                <a:latin typeface="Calibri" pitchFamily="34" charset="0"/>
                <a:ea typeface="Calibri" pitchFamily="34" charset="-122"/>
                <a:cs typeface="Calibri" pitchFamily="34" charset="-120"/>
              </a:rPr>
              <a:t>HIV test or retest</a:t>
            </a:r>
            <a:endParaRPr lang="en-US" dirty="0"/>
          </a:p>
          <a:p>
            <a:r>
              <a:rPr lang="en-US" dirty="0">
                <a:solidFill>
                  <a:srgbClr val="1A2B3C"/>
                </a:solidFill>
                <a:latin typeface="Calibri" pitchFamily="34" charset="0"/>
                <a:ea typeface="Calibri" pitchFamily="34" charset="-122"/>
                <a:cs typeface="Calibri" pitchFamily="34" charset="-120"/>
              </a:rPr>
              <a:t>Immediate ART if diagnosis with HIV</a:t>
            </a:r>
            <a:endParaRPr lang="en-US" dirty="0"/>
          </a:p>
          <a:p>
            <a:r>
              <a:rPr lang="en-US" dirty="0">
                <a:solidFill>
                  <a:srgbClr val="1A2B3C"/>
                </a:solidFill>
                <a:latin typeface="Calibri" pitchFamily="34" charset="0"/>
                <a:ea typeface="Calibri" pitchFamily="34" charset="-122"/>
                <a:cs typeface="Calibri" pitchFamily="34" charset="-120"/>
              </a:rPr>
              <a:t>PrEP if HIV-negative and at risk</a:t>
            </a:r>
            <a:endParaRPr lang="en-US" dirty="0"/>
          </a:p>
        </p:txBody>
      </p:sp>
      <p:sp>
        <p:nvSpPr>
          <p:cNvPr id="11" name="Shape 9"/>
          <p:cNvSpPr/>
          <p:nvPr/>
        </p:nvSpPr>
        <p:spPr>
          <a:xfrm>
            <a:off x="4669536" y="2877312"/>
            <a:ext cx="219456" cy="97536"/>
          </a:xfrm>
          <a:prstGeom prst="rect">
            <a:avLst/>
          </a:prstGeom>
          <a:solidFill>
            <a:srgbClr val="8094A6"/>
          </a:solidFill>
          <a:ln w="12700">
            <a:solidFill>
              <a:srgbClr val="8094A6"/>
            </a:solidFill>
            <a:prstDash val="solid"/>
          </a:ln>
        </p:spPr>
        <p:txBody>
          <a:bodyPr/>
          <a:lstStyle/>
          <a:p>
            <a:endParaRPr lang="en-US"/>
          </a:p>
        </p:txBody>
      </p:sp>
      <p:sp>
        <p:nvSpPr>
          <p:cNvPr id="12" name="Shape 10"/>
          <p:cNvSpPr/>
          <p:nvPr/>
        </p:nvSpPr>
        <p:spPr>
          <a:xfrm>
            <a:off x="2596896" y="1645920"/>
            <a:ext cx="2072640" cy="2560320"/>
          </a:xfrm>
          <a:prstGeom prst="rect">
            <a:avLst/>
          </a:prstGeom>
          <a:solidFill>
            <a:srgbClr val="FFFFFF"/>
          </a:solidFill>
          <a:ln/>
          <a:effectLst>
            <a:innerShdw blurRad="114300">
              <a:prstClr val="black"/>
            </a:innerShdw>
          </a:effectLst>
        </p:spPr>
        <p:txBody>
          <a:bodyPr/>
          <a:lstStyle/>
          <a:p>
            <a:endParaRPr lang="en-US"/>
          </a:p>
        </p:txBody>
      </p:sp>
      <p:sp>
        <p:nvSpPr>
          <p:cNvPr id="13" name="Shape 11"/>
          <p:cNvSpPr/>
          <p:nvPr/>
        </p:nvSpPr>
        <p:spPr>
          <a:xfrm>
            <a:off x="2596896" y="1645920"/>
            <a:ext cx="2072640" cy="487680"/>
          </a:xfrm>
          <a:prstGeom prst="rect">
            <a:avLst/>
          </a:prstGeom>
          <a:solidFill>
            <a:srgbClr val="0E7C7B"/>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a:p>
        </p:txBody>
      </p:sp>
      <p:sp>
        <p:nvSpPr>
          <p:cNvPr id="14" name="Text 12"/>
          <p:cNvSpPr/>
          <p:nvPr/>
        </p:nvSpPr>
        <p:spPr>
          <a:xfrm>
            <a:off x="2657856" y="1694688"/>
            <a:ext cx="1950720" cy="390144"/>
          </a:xfrm>
          <a:prstGeom prst="rect">
            <a:avLst/>
          </a:prstGeom>
          <a:noFill/>
          <a:ln/>
        </p:spPr>
        <p:txBody>
          <a:bodyPr wrap="square" lIns="0" tIns="0" rIns="0" bIns="0" rtlCol="0" anchor="ctr"/>
          <a:lstStyle/>
          <a:p>
            <a:pPr algn="ctr"/>
            <a:r>
              <a:rPr lang="en-US" b="1" dirty="0">
                <a:solidFill>
                  <a:srgbClr val="FFFFFF"/>
                </a:solidFill>
                <a:latin typeface="Calibri" pitchFamily="34" charset="0"/>
                <a:ea typeface="Calibri" pitchFamily="34" charset="-122"/>
                <a:cs typeface="Calibri" pitchFamily="34" charset="-120"/>
              </a:rPr>
              <a:t>Mid-Pregnancy</a:t>
            </a:r>
            <a:endParaRPr lang="en-US" dirty="0"/>
          </a:p>
        </p:txBody>
      </p:sp>
      <p:sp>
        <p:nvSpPr>
          <p:cNvPr id="15" name="Text 13"/>
          <p:cNvSpPr/>
          <p:nvPr/>
        </p:nvSpPr>
        <p:spPr>
          <a:xfrm>
            <a:off x="2694432" y="2255520"/>
            <a:ext cx="1877568" cy="1828800"/>
          </a:xfrm>
          <a:prstGeom prst="rect">
            <a:avLst/>
          </a:prstGeom>
          <a:noFill/>
          <a:ln/>
        </p:spPr>
        <p:txBody>
          <a:bodyPr wrap="square" lIns="0" tIns="0" rIns="0" bIns="0" rtlCol="0" anchor="t"/>
          <a:lstStyle/>
          <a:p>
            <a:r>
              <a:rPr lang="en-US" dirty="0">
                <a:solidFill>
                  <a:srgbClr val="1A2B3C"/>
                </a:solidFill>
                <a:latin typeface="Calibri" pitchFamily="34" charset="0"/>
                <a:ea typeface="Calibri" pitchFamily="34" charset="-122"/>
                <a:cs typeface="Calibri" pitchFamily="34" charset="-120"/>
              </a:rPr>
              <a:t>Viral load monitoring</a:t>
            </a:r>
            <a:endParaRPr lang="en-US" dirty="0"/>
          </a:p>
          <a:p>
            <a:r>
              <a:rPr lang="en-US" dirty="0">
                <a:solidFill>
                  <a:srgbClr val="1A2B3C"/>
                </a:solidFill>
                <a:latin typeface="Calibri" pitchFamily="34" charset="0"/>
                <a:ea typeface="Calibri" pitchFamily="34" charset="-122"/>
                <a:cs typeface="Calibri" pitchFamily="34" charset="-120"/>
              </a:rPr>
              <a:t>Adherence support</a:t>
            </a:r>
            <a:endParaRPr lang="en-US" dirty="0"/>
          </a:p>
          <a:p>
            <a:r>
              <a:rPr lang="en-US" dirty="0">
                <a:latin typeface="Calibri" pitchFamily="34" charset="0"/>
                <a:ea typeface="Calibri" pitchFamily="34" charset="-122"/>
                <a:cs typeface="Calibri" pitchFamily="34" charset="-120"/>
              </a:rPr>
              <a:t>Partner testing &amp; retesting</a:t>
            </a:r>
            <a:endParaRPr lang="en-US" dirty="0"/>
          </a:p>
        </p:txBody>
      </p:sp>
      <p:sp>
        <p:nvSpPr>
          <p:cNvPr id="16" name="Shape 14"/>
          <p:cNvSpPr/>
          <p:nvPr/>
        </p:nvSpPr>
        <p:spPr>
          <a:xfrm>
            <a:off x="6961632" y="2877312"/>
            <a:ext cx="219456" cy="97536"/>
          </a:xfrm>
          <a:prstGeom prst="rect">
            <a:avLst/>
          </a:prstGeom>
          <a:solidFill>
            <a:srgbClr val="8094A6"/>
          </a:solidFill>
          <a:ln w="12700">
            <a:solidFill>
              <a:srgbClr val="8094A6"/>
            </a:solidFill>
            <a:prstDash val="solid"/>
          </a:ln>
        </p:spPr>
        <p:txBody>
          <a:bodyPr/>
          <a:lstStyle/>
          <a:p>
            <a:endParaRPr lang="en-US"/>
          </a:p>
        </p:txBody>
      </p:sp>
      <p:sp>
        <p:nvSpPr>
          <p:cNvPr id="17" name="Shape 15"/>
          <p:cNvSpPr/>
          <p:nvPr/>
        </p:nvSpPr>
        <p:spPr>
          <a:xfrm>
            <a:off x="4888992" y="1645920"/>
            <a:ext cx="2072640" cy="2560320"/>
          </a:xfrm>
          <a:prstGeom prst="rect">
            <a:avLst/>
          </a:prstGeom>
          <a:solidFill>
            <a:srgbClr val="FFFFFF"/>
          </a:solidFill>
          <a:ln/>
          <a:effectLst>
            <a:innerShdw blurRad="114300">
              <a:prstClr val="black"/>
            </a:innerShdw>
          </a:effectLst>
        </p:spPr>
        <p:txBody>
          <a:bodyPr/>
          <a:lstStyle/>
          <a:p>
            <a:endParaRPr lang="en-US"/>
          </a:p>
        </p:txBody>
      </p:sp>
      <p:sp>
        <p:nvSpPr>
          <p:cNvPr id="18" name="Shape 16"/>
          <p:cNvSpPr/>
          <p:nvPr/>
        </p:nvSpPr>
        <p:spPr>
          <a:xfrm>
            <a:off x="4888992" y="1645920"/>
            <a:ext cx="2072640" cy="487680"/>
          </a:xfrm>
          <a:prstGeom prst="rect">
            <a:avLst/>
          </a:prstGeom>
          <a:solidFill>
            <a:srgbClr val="E8A020"/>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a:p>
        </p:txBody>
      </p:sp>
      <p:sp>
        <p:nvSpPr>
          <p:cNvPr id="19" name="Text 17"/>
          <p:cNvSpPr/>
          <p:nvPr/>
        </p:nvSpPr>
        <p:spPr>
          <a:xfrm>
            <a:off x="4949952" y="1694688"/>
            <a:ext cx="1950720" cy="390144"/>
          </a:xfrm>
          <a:prstGeom prst="rect">
            <a:avLst/>
          </a:prstGeom>
          <a:noFill/>
          <a:ln/>
        </p:spPr>
        <p:txBody>
          <a:bodyPr wrap="square" lIns="0" tIns="0" rIns="0" bIns="0" rtlCol="0" anchor="ctr"/>
          <a:lstStyle/>
          <a:p>
            <a:pPr algn="ctr"/>
            <a:r>
              <a:rPr lang="en-US" b="1" dirty="0">
                <a:solidFill>
                  <a:srgbClr val="FFFFFF"/>
                </a:solidFill>
                <a:latin typeface="Calibri" pitchFamily="34" charset="0"/>
                <a:ea typeface="Calibri" pitchFamily="34" charset="-122"/>
                <a:cs typeface="Calibri" pitchFamily="34" charset="-120"/>
              </a:rPr>
              <a:t>Delivery</a:t>
            </a:r>
            <a:endParaRPr lang="en-US" dirty="0"/>
          </a:p>
        </p:txBody>
      </p:sp>
      <p:sp>
        <p:nvSpPr>
          <p:cNvPr id="20" name="Text 18"/>
          <p:cNvSpPr/>
          <p:nvPr/>
        </p:nvSpPr>
        <p:spPr>
          <a:xfrm>
            <a:off x="4986528" y="2255520"/>
            <a:ext cx="1877568" cy="1828800"/>
          </a:xfrm>
          <a:prstGeom prst="rect">
            <a:avLst/>
          </a:prstGeom>
          <a:noFill/>
          <a:ln/>
        </p:spPr>
        <p:txBody>
          <a:bodyPr wrap="square" lIns="0" tIns="0" rIns="0" bIns="0" rtlCol="0" anchor="t"/>
          <a:lstStyle/>
          <a:p>
            <a:r>
              <a:rPr lang="en-US" dirty="0">
                <a:solidFill>
                  <a:srgbClr val="1A2B3C"/>
                </a:solidFill>
                <a:latin typeface="Calibri" pitchFamily="34" charset="0"/>
                <a:ea typeface="Calibri" pitchFamily="34" charset="-122"/>
                <a:cs typeface="Calibri" pitchFamily="34" charset="-120"/>
              </a:rPr>
              <a:t>Maternal viral review</a:t>
            </a:r>
            <a:endParaRPr lang="en-US" dirty="0"/>
          </a:p>
          <a:p>
            <a:r>
              <a:rPr lang="en-US" dirty="0">
                <a:solidFill>
                  <a:srgbClr val="1A2B3C"/>
                </a:solidFill>
                <a:latin typeface="Calibri" pitchFamily="34" charset="0"/>
                <a:ea typeface="Calibri" pitchFamily="34" charset="-122"/>
                <a:cs typeface="Calibri" pitchFamily="34" charset="-120"/>
              </a:rPr>
              <a:t>Infant risk stratification</a:t>
            </a:r>
            <a:endParaRPr lang="en-US" dirty="0"/>
          </a:p>
          <a:p>
            <a:r>
              <a:rPr lang="en-US" dirty="0">
                <a:solidFill>
                  <a:srgbClr val="1A2B3C"/>
                </a:solidFill>
                <a:latin typeface="Calibri" pitchFamily="34" charset="0"/>
                <a:ea typeface="Calibri" pitchFamily="34" charset="-122"/>
                <a:cs typeface="Calibri" pitchFamily="34" charset="-120"/>
              </a:rPr>
              <a:t>Start neonatal prophylaxis</a:t>
            </a:r>
            <a:endParaRPr lang="en-US" dirty="0"/>
          </a:p>
        </p:txBody>
      </p:sp>
      <p:sp>
        <p:nvSpPr>
          <p:cNvPr id="21" name="Shape 19"/>
          <p:cNvSpPr/>
          <p:nvPr/>
        </p:nvSpPr>
        <p:spPr>
          <a:xfrm>
            <a:off x="9253728" y="2877312"/>
            <a:ext cx="219456" cy="97536"/>
          </a:xfrm>
          <a:prstGeom prst="rect">
            <a:avLst/>
          </a:prstGeom>
          <a:solidFill>
            <a:srgbClr val="8094A6"/>
          </a:solidFill>
          <a:ln w="12700">
            <a:solidFill>
              <a:srgbClr val="8094A6"/>
            </a:solidFill>
            <a:prstDash val="solid"/>
          </a:ln>
        </p:spPr>
        <p:txBody>
          <a:bodyPr/>
          <a:lstStyle/>
          <a:p>
            <a:endParaRPr lang="en-US"/>
          </a:p>
        </p:txBody>
      </p:sp>
      <p:sp>
        <p:nvSpPr>
          <p:cNvPr id="22" name="Shape 20"/>
          <p:cNvSpPr/>
          <p:nvPr/>
        </p:nvSpPr>
        <p:spPr>
          <a:xfrm>
            <a:off x="7181088" y="1645920"/>
            <a:ext cx="2072640" cy="2560320"/>
          </a:xfrm>
          <a:prstGeom prst="rect">
            <a:avLst/>
          </a:prstGeom>
          <a:solidFill>
            <a:srgbClr val="FFFFFF"/>
          </a:solidFill>
          <a:ln/>
          <a:effectLst>
            <a:innerShdw blurRad="114300">
              <a:prstClr val="black"/>
            </a:innerShdw>
          </a:effectLst>
        </p:spPr>
        <p:txBody>
          <a:bodyPr/>
          <a:lstStyle/>
          <a:p>
            <a:endParaRPr lang="en-US"/>
          </a:p>
        </p:txBody>
      </p:sp>
      <p:sp>
        <p:nvSpPr>
          <p:cNvPr id="23" name="Shape 21"/>
          <p:cNvSpPr/>
          <p:nvPr/>
        </p:nvSpPr>
        <p:spPr>
          <a:xfrm>
            <a:off x="7181088" y="1645920"/>
            <a:ext cx="2072640" cy="487680"/>
          </a:xfrm>
          <a:prstGeom prst="rect">
            <a:avLst/>
          </a:prstGeom>
          <a:solidFill>
            <a:srgbClr val="C0392B"/>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a:p>
        </p:txBody>
      </p:sp>
      <p:sp>
        <p:nvSpPr>
          <p:cNvPr id="24" name="Text 22"/>
          <p:cNvSpPr/>
          <p:nvPr/>
        </p:nvSpPr>
        <p:spPr>
          <a:xfrm>
            <a:off x="7242048" y="1694688"/>
            <a:ext cx="1950720" cy="390144"/>
          </a:xfrm>
          <a:prstGeom prst="rect">
            <a:avLst/>
          </a:prstGeom>
          <a:noFill/>
          <a:ln/>
        </p:spPr>
        <p:txBody>
          <a:bodyPr wrap="square" lIns="0" tIns="0" rIns="0" bIns="0" rtlCol="0" anchor="ctr"/>
          <a:lstStyle/>
          <a:p>
            <a:pPr algn="ctr"/>
            <a:r>
              <a:rPr lang="en-US" b="1" dirty="0">
                <a:solidFill>
                  <a:srgbClr val="FFFFFF"/>
                </a:solidFill>
                <a:latin typeface="Calibri" pitchFamily="34" charset="0"/>
                <a:ea typeface="Calibri" pitchFamily="34" charset="-122"/>
                <a:cs typeface="Calibri" pitchFamily="34" charset="-120"/>
              </a:rPr>
              <a:t>Postpartum</a:t>
            </a:r>
            <a:endParaRPr lang="en-US" dirty="0"/>
          </a:p>
        </p:txBody>
      </p:sp>
      <p:sp>
        <p:nvSpPr>
          <p:cNvPr id="25" name="Text 23"/>
          <p:cNvSpPr/>
          <p:nvPr/>
        </p:nvSpPr>
        <p:spPr>
          <a:xfrm>
            <a:off x="7278624" y="2255520"/>
            <a:ext cx="1877568" cy="1828800"/>
          </a:xfrm>
          <a:prstGeom prst="rect">
            <a:avLst/>
          </a:prstGeom>
          <a:noFill/>
          <a:ln/>
        </p:spPr>
        <p:txBody>
          <a:bodyPr wrap="square" lIns="0" tIns="0" rIns="0" bIns="0" rtlCol="0" anchor="t"/>
          <a:lstStyle/>
          <a:p>
            <a:r>
              <a:rPr lang="en-US" dirty="0">
                <a:latin typeface="Calibri" pitchFamily="34" charset="0"/>
                <a:ea typeface="Calibri" pitchFamily="34" charset="-122"/>
                <a:cs typeface="Calibri" pitchFamily="34" charset="-120"/>
              </a:rPr>
              <a:t>Repeat maternal testing</a:t>
            </a:r>
            <a:endParaRPr lang="en-US" dirty="0"/>
          </a:p>
          <a:p>
            <a:r>
              <a:rPr lang="en-US" dirty="0">
                <a:solidFill>
                  <a:srgbClr val="1A2B3C"/>
                </a:solidFill>
                <a:latin typeface="Calibri" pitchFamily="34" charset="0"/>
                <a:ea typeface="Calibri" pitchFamily="34" charset="-122"/>
                <a:cs typeface="Calibri" pitchFamily="34" charset="-120"/>
              </a:rPr>
              <a:t>VL monitoring</a:t>
            </a:r>
            <a:endParaRPr lang="en-US" dirty="0"/>
          </a:p>
          <a:p>
            <a:r>
              <a:rPr lang="en-US" dirty="0">
                <a:solidFill>
                  <a:srgbClr val="1A2B3C"/>
                </a:solidFill>
                <a:latin typeface="Calibri" pitchFamily="34" charset="0"/>
                <a:ea typeface="Calibri" pitchFamily="34" charset="-122"/>
                <a:cs typeface="Calibri" pitchFamily="34" charset="-120"/>
              </a:rPr>
              <a:t>Extended infant prophylaxis</a:t>
            </a:r>
            <a:endParaRPr lang="en-US" dirty="0"/>
          </a:p>
        </p:txBody>
      </p:sp>
      <p:sp>
        <p:nvSpPr>
          <p:cNvPr id="26" name="Shape 24"/>
          <p:cNvSpPr/>
          <p:nvPr/>
        </p:nvSpPr>
        <p:spPr>
          <a:xfrm>
            <a:off x="9473184" y="1645920"/>
            <a:ext cx="2072640" cy="2560320"/>
          </a:xfrm>
          <a:prstGeom prst="rect">
            <a:avLst/>
          </a:prstGeom>
          <a:solidFill>
            <a:srgbClr val="FFFFFF"/>
          </a:solidFill>
          <a:ln/>
          <a:effectLst>
            <a:innerShdw blurRad="114300">
              <a:prstClr val="black"/>
            </a:innerShdw>
          </a:effectLst>
        </p:spPr>
        <p:txBody>
          <a:bodyPr/>
          <a:lstStyle/>
          <a:p>
            <a:endParaRPr lang="en-US"/>
          </a:p>
        </p:txBody>
      </p:sp>
      <p:sp>
        <p:nvSpPr>
          <p:cNvPr id="27" name="Shape 25"/>
          <p:cNvSpPr/>
          <p:nvPr/>
        </p:nvSpPr>
        <p:spPr>
          <a:xfrm>
            <a:off x="9473184" y="1645920"/>
            <a:ext cx="2072640" cy="487680"/>
          </a:xfrm>
          <a:prstGeom prst="rect">
            <a:avLst/>
          </a:prstGeom>
          <a:solidFill>
            <a:srgbClr val="C0392B"/>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a:p>
        </p:txBody>
      </p:sp>
      <p:sp>
        <p:nvSpPr>
          <p:cNvPr id="28" name="Text 26"/>
          <p:cNvSpPr/>
          <p:nvPr/>
        </p:nvSpPr>
        <p:spPr>
          <a:xfrm>
            <a:off x="9534144" y="1694688"/>
            <a:ext cx="1950720" cy="390144"/>
          </a:xfrm>
          <a:prstGeom prst="rect">
            <a:avLst/>
          </a:prstGeom>
          <a:noFill/>
          <a:ln/>
        </p:spPr>
        <p:txBody>
          <a:bodyPr wrap="square" lIns="0" tIns="0" rIns="0" bIns="0" rtlCol="0" anchor="ctr"/>
          <a:lstStyle/>
          <a:p>
            <a:pPr algn="ctr"/>
            <a:r>
              <a:rPr lang="en-US" b="1" dirty="0">
                <a:solidFill>
                  <a:srgbClr val="FFFFFF"/>
                </a:solidFill>
                <a:latin typeface="Calibri" pitchFamily="34" charset="0"/>
                <a:ea typeface="Calibri" pitchFamily="34" charset="-122"/>
                <a:cs typeface="Calibri" pitchFamily="34" charset="-120"/>
              </a:rPr>
              <a:t>Weaning</a:t>
            </a:r>
            <a:endParaRPr lang="en-US" dirty="0"/>
          </a:p>
        </p:txBody>
      </p:sp>
      <p:sp>
        <p:nvSpPr>
          <p:cNvPr id="29" name="Text 27"/>
          <p:cNvSpPr/>
          <p:nvPr/>
        </p:nvSpPr>
        <p:spPr>
          <a:xfrm>
            <a:off x="9570720" y="2255520"/>
            <a:ext cx="1877568" cy="1828800"/>
          </a:xfrm>
          <a:prstGeom prst="rect">
            <a:avLst/>
          </a:prstGeom>
          <a:noFill/>
          <a:ln/>
        </p:spPr>
        <p:txBody>
          <a:bodyPr wrap="square" lIns="0" tIns="0" rIns="0" bIns="0" rtlCol="0" anchor="t"/>
          <a:lstStyle/>
          <a:p>
            <a:r>
              <a:rPr lang="en-US" dirty="0">
                <a:solidFill>
                  <a:srgbClr val="1A2B3C"/>
                </a:solidFill>
                <a:latin typeface="Calibri" pitchFamily="34" charset="0"/>
                <a:ea typeface="Calibri" pitchFamily="34" charset="-122"/>
                <a:cs typeface="Calibri" pitchFamily="34" charset="-120"/>
              </a:rPr>
              <a:t>Final infant virologic</a:t>
            </a:r>
            <a:endParaRPr lang="en-US" dirty="0"/>
          </a:p>
          <a:p>
            <a:r>
              <a:rPr lang="en-US" dirty="0">
                <a:solidFill>
                  <a:srgbClr val="1A2B3C"/>
                </a:solidFill>
                <a:latin typeface="Calibri" pitchFamily="34" charset="0"/>
                <a:ea typeface="Calibri" pitchFamily="34" charset="-122"/>
                <a:cs typeface="Calibri" pitchFamily="34" charset="-120"/>
              </a:rPr>
              <a:t>testing</a:t>
            </a:r>
            <a:endParaRPr lang="en-US" dirty="0"/>
          </a:p>
        </p:txBody>
      </p:sp>
      <p:sp>
        <p:nvSpPr>
          <p:cNvPr id="30" name="Shape 28"/>
          <p:cNvSpPr/>
          <p:nvPr/>
        </p:nvSpPr>
        <p:spPr>
          <a:xfrm>
            <a:off x="144745" y="4876801"/>
            <a:ext cx="7681496" cy="1432843"/>
          </a:xfrm>
          <a:prstGeom prst="rect">
            <a:avLst/>
          </a:prstGeom>
          <a:solidFill>
            <a:srgbClr val="EAF4F4"/>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a:p>
        </p:txBody>
      </p:sp>
      <p:sp>
        <p:nvSpPr>
          <p:cNvPr id="31" name="Text 29"/>
          <p:cNvSpPr/>
          <p:nvPr/>
        </p:nvSpPr>
        <p:spPr>
          <a:xfrm>
            <a:off x="144745" y="4522382"/>
            <a:ext cx="11094720" cy="404037"/>
          </a:xfrm>
          <a:prstGeom prst="rect">
            <a:avLst/>
          </a:prstGeom>
          <a:noFill/>
          <a:ln/>
        </p:spPr>
        <p:txBody>
          <a:bodyPr wrap="square" lIns="0" tIns="0" rIns="0" bIns="0" rtlCol="0" anchor="ctr"/>
          <a:lstStyle/>
          <a:p>
            <a:r>
              <a:rPr lang="en-US" sz="1867" b="1" dirty="0">
                <a:solidFill>
                  <a:srgbClr val="0D2B4E"/>
                </a:solidFill>
                <a:latin typeface="Calibri" pitchFamily="34" charset="0"/>
                <a:ea typeface="Calibri" pitchFamily="34" charset="-122"/>
                <a:cs typeface="Calibri" pitchFamily="34" charset="-120"/>
              </a:rPr>
              <a:t>Evidence Base</a:t>
            </a:r>
            <a:endParaRPr lang="en-US" sz="1867" dirty="0"/>
          </a:p>
        </p:txBody>
      </p:sp>
      <p:sp>
        <p:nvSpPr>
          <p:cNvPr id="32" name="Text 30"/>
          <p:cNvSpPr/>
          <p:nvPr/>
        </p:nvSpPr>
        <p:spPr>
          <a:xfrm>
            <a:off x="112973" y="4924384"/>
            <a:ext cx="6231672" cy="1280727"/>
          </a:xfrm>
          <a:prstGeom prst="rect">
            <a:avLst/>
          </a:prstGeom>
          <a:noFill/>
          <a:ln/>
        </p:spPr>
        <p:txBody>
          <a:bodyPr wrap="square" rtlCol="0" anchor="ctr"/>
          <a:lstStyle/>
          <a:p>
            <a:r>
              <a:rPr lang="en-US" sz="1600" b="1" dirty="0">
                <a:solidFill>
                  <a:srgbClr val="0D2B4E"/>
                </a:solidFill>
                <a:latin typeface="Calibri" pitchFamily="34" charset="0"/>
                <a:ea typeface="Calibri" pitchFamily="34" charset="-122"/>
                <a:cs typeface="Calibri" pitchFamily="34" charset="-120"/>
              </a:rPr>
              <a:t>WHO 2026: </a:t>
            </a:r>
            <a:r>
              <a:rPr lang="en-US" sz="1600" dirty="0">
                <a:solidFill>
                  <a:srgbClr val="1A2B3C"/>
                </a:solidFill>
                <a:latin typeface="Calibri" pitchFamily="34" charset="0"/>
                <a:ea typeface="Calibri" pitchFamily="34" charset="-122"/>
                <a:cs typeface="Calibri" pitchFamily="34" charset="-120"/>
              </a:rPr>
              <a:t>Dolutegravir-based regimens confirmed as preferred for all treatment-naïve and subsequent HIV treatment in pregnancy.  </a:t>
            </a:r>
          </a:p>
          <a:p>
            <a:r>
              <a:rPr lang="en-US" sz="1600" b="1" dirty="0">
                <a:solidFill>
                  <a:srgbClr val="0D2B4E"/>
                </a:solidFill>
                <a:latin typeface="Calibri" pitchFamily="34" charset="0"/>
                <a:ea typeface="Calibri" pitchFamily="34" charset="-122"/>
                <a:cs typeface="Calibri" pitchFamily="34" charset="-120"/>
              </a:rPr>
              <a:t>VESTED &amp; DolPHIN-2: </a:t>
            </a:r>
            <a:r>
              <a:rPr lang="en-US" sz="1600" dirty="0">
                <a:solidFill>
                  <a:srgbClr val="1A2B3C"/>
                </a:solidFill>
                <a:latin typeface="Calibri" pitchFamily="34" charset="0"/>
                <a:ea typeface="Calibri" pitchFamily="34" charset="-122"/>
                <a:cs typeface="Calibri" pitchFamily="34" charset="-120"/>
              </a:rPr>
              <a:t>DTG showed faster viral suppression and higher delivery-time suppression vs EFV-based regimens.  </a:t>
            </a:r>
          </a:p>
          <a:p>
            <a:r>
              <a:rPr lang="en-US" sz="1600" b="1" dirty="0">
                <a:solidFill>
                  <a:srgbClr val="0D2B4E"/>
                </a:solidFill>
                <a:latin typeface="Calibri" pitchFamily="34" charset="0"/>
                <a:ea typeface="Calibri" pitchFamily="34" charset="-122"/>
                <a:cs typeface="Calibri" pitchFamily="34" charset="-120"/>
              </a:rPr>
              <a:t>Key principle: </a:t>
            </a:r>
            <a:r>
              <a:rPr lang="en-US" sz="1600" b="1" dirty="0">
                <a:solidFill>
                  <a:srgbClr val="C00000"/>
                </a:solidFill>
                <a:latin typeface="Calibri" pitchFamily="34" charset="0"/>
                <a:ea typeface="Calibri" pitchFamily="34" charset="-122"/>
                <a:cs typeface="Calibri" pitchFamily="34" charset="-120"/>
              </a:rPr>
              <a:t>Earlier viral suppression = lower transmission risk.</a:t>
            </a:r>
            <a:endParaRPr lang="en-US" sz="1600" b="1" dirty="0">
              <a:solidFill>
                <a:srgbClr val="C00000"/>
              </a:solidFill>
            </a:endParaRPr>
          </a:p>
        </p:txBody>
      </p:sp>
      <p:sp>
        <p:nvSpPr>
          <p:cNvPr id="35" name="Text 33"/>
          <p:cNvSpPr/>
          <p:nvPr/>
        </p:nvSpPr>
        <p:spPr>
          <a:xfrm>
            <a:off x="10185393" y="6507856"/>
            <a:ext cx="1729090" cy="260711"/>
          </a:xfrm>
          <a:prstGeom prst="rect">
            <a:avLst/>
          </a:prstGeom>
          <a:noFill/>
          <a:ln/>
        </p:spPr>
        <p:txBody>
          <a:bodyPr wrap="square" lIns="0" tIns="0" rIns="0" bIns="0" rtlCol="0" anchor="ctr"/>
          <a:lstStyle/>
          <a:p>
            <a:pPr algn="r"/>
            <a:r>
              <a:rPr lang="en-US" sz="933" dirty="0">
                <a:solidFill>
                  <a:srgbClr val="7A9BB0"/>
                </a:solidFill>
                <a:latin typeface="Calibri" pitchFamily="34" charset="0"/>
                <a:ea typeface="Calibri" pitchFamily="34" charset="-122"/>
                <a:cs typeface="Calibri" pitchFamily="34" charset="-120"/>
              </a:rPr>
              <a:t>VESTED &amp; DolPHIN-2 | WHO 2026</a:t>
            </a:r>
            <a:endParaRPr lang="en-US" sz="933" dirty="0"/>
          </a:p>
        </p:txBody>
      </p:sp>
      <p:pic>
        <p:nvPicPr>
          <p:cNvPr id="33" name="Picture 32">
            <a:extLst>
              <a:ext uri="{FF2B5EF4-FFF2-40B4-BE49-F238E27FC236}">
                <a16:creationId xmlns:a16="http://schemas.microsoft.com/office/drawing/2014/main" id="{ABE80C18-7120-4BA0-A579-B9DD7E637433}"/>
              </a:ext>
            </a:extLst>
          </p:cNvPr>
          <p:cNvPicPr>
            <a:picLocks noChangeAspect="1"/>
          </p:cNvPicPr>
          <p:nvPr/>
        </p:nvPicPr>
        <p:blipFill>
          <a:blip r:embed="rId3"/>
          <a:stretch>
            <a:fillRect/>
          </a:stretch>
        </p:blipFill>
        <p:spPr>
          <a:xfrm>
            <a:off x="8187707" y="4312658"/>
            <a:ext cx="3358117" cy="193830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2384363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1667162" y="844906"/>
            <a:ext cx="10423237" cy="381932"/>
          </a:xfrm>
          <a:prstGeom prst="rect">
            <a:avLst/>
          </a:prstGeom>
          <a:noFill/>
          <a:ln/>
        </p:spPr>
        <p:txBody>
          <a:bodyPr wrap="square" lIns="0" tIns="0" rIns="0" bIns="0" rtlCol="0" anchor="ctr"/>
          <a:lstStyle/>
          <a:p>
            <a:r>
              <a:rPr lang="en-US" sz="2933" b="1" dirty="0">
                <a:solidFill>
                  <a:schemeClr val="accent1"/>
                </a:solidFill>
                <a:latin typeface="Calibri" pitchFamily="34" charset="0"/>
                <a:ea typeface="Calibri" pitchFamily="34" charset="-122"/>
                <a:cs typeface="Calibri" pitchFamily="34" charset="-120"/>
              </a:rPr>
              <a:t>Long-acting PrEP is changing prevention—but it's not the whole answer</a:t>
            </a:r>
          </a:p>
          <a:p>
            <a:r>
              <a:rPr lang="en-US" sz="2933" b="1" dirty="0">
                <a:solidFill>
                  <a:srgbClr val="FFFFFF"/>
                </a:solidFill>
                <a:latin typeface="Calibri" pitchFamily="34" charset="0"/>
                <a:ea typeface="Calibri" pitchFamily="34" charset="-122"/>
                <a:cs typeface="Calibri" pitchFamily="34" charset="-120"/>
              </a:rPr>
              <a:t> </a:t>
            </a:r>
            <a:endParaRPr lang="en-US" sz="2933" dirty="0"/>
          </a:p>
        </p:txBody>
      </p:sp>
      <p:graphicFrame>
        <p:nvGraphicFramePr>
          <p:cNvPr id="11" name="Table 0"/>
          <p:cNvGraphicFramePr>
            <a:graphicFrameLocks noGrp="1"/>
          </p:cNvGraphicFramePr>
          <p:nvPr>
            <p:extLst>
              <p:ext uri="{D42A27DB-BD31-4B8C-83A1-F6EECF244321}">
                <p14:modId xmlns:p14="http://schemas.microsoft.com/office/powerpoint/2010/main" val="3603540486"/>
              </p:ext>
            </p:extLst>
          </p:nvPr>
        </p:nvGraphicFramePr>
        <p:xfrm>
          <a:off x="101600" y="1735000"/>
          <a:ext cx="6302894" cy="4338633"/>
        </p:xfrm>
        <a:graphic>
          <a:graphicData uri="http://schemas.openxmlformats.org/drawingml/2006/table">
            <a:tbl>
              <a:tblPr>
                <a:effectLst>
                  <a:innerShdw blurRad="63500" dist="50800" dir="2700000">
                    <a:prstClr val="black">
                      <a:alpha val="50000"/>
                    </a:prstClr>
                  </a:innerShdw>
                </a:effectLst>
              </a:tblPr>
              <a:tblGrid>
                <a:gridCol w="1635500">
                  <a:extLst>
                    <a:ext uri="{9D8B030D-6E8A-4147-A177-3AD203B41FA5}">
                      <a16:colId xmlns:a16="http://schemas.microsoft.com/office/drawing/2014/main" val="20000"/>
                    </a:ext>
                  </a:extLst>
                </a:gridCol>
                <a:gridCol w="2303809">
                  <a:extLst>
                    <a:ext uri="{9D8B030D-6E8A-4147-A177-3AD203B41FA5}">
                      <a16:colId xmlns:a16="http://schemas.microsoft.com/office/drawing/2014/main" val="20001"/>
                    </a:ext>
                  </a:extLst>
                </a:gridCol>
                <a:gridCol w="2363585">
                  <a:extLst>
                    <a:ext uri="{9D8B030D-6E8A-4147-A177-3AD203B41FA5}">
                      <a16:colId xmlns:a16="http://schemas.microsoft.com/office/drawing/2014/main" val="20002"/>
                    </a:ext>
                  </a:extLst>
                </a:gridCol>
              </a:tblGrid>
              <a:tr h="741576">
                <a:tc>
                  <a:txBody>
                    <a:bodyPr/>
                    <a:lstStyle/>
                    <a:p>
                      <a:pPr marL="0" indent="0">
                        <a:buNone/>
                      </a:pPr>
                      <a:r>
                        <a:rPr lang="en-US" sz="1400" b="1" dirty="0">
                          <a:solidFill>
                            <a:schemeClr val="bg1"/>
                          </a:solidFill>
                        </a:rPr>
                        <a:t>Intervention</a:t>
                      </a:r>
                      <a:endParaRPr lang="en-US" sz="1400" dirty="0">
                        <a:solidFill>
                          <a:schemeClr val="bg1"/>
                        </a:solidFill>
                      </a:endParaRPr>
                    </a:p>
                  </a:txBody>
                  <a:tcPr marL="121920" marR="121920" marT="60960" marB="60960">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solidFill>
                      <a:schemeClr val="accent5"/>
                    </a:solidFill>
                  </a:tcPr>
                </a:tc>
                <a:tc>
                  <a:txBody>
                    <a:bodyPr/>
                    <a:lstStyle/>
                    <a:p>
                      <a:pPr marL="0" indent="0">
                        <a:buNone/>
                      </a:pPr>
                      <a:r>
                        <a:rPr lang="en-US" sz="1400" b="1" dirty="0">
                          <a:solidFill>
                            <a:srgbClr val="FFFFFF"/>
                          </a:solidFill>
                        </a:rPr>
                        <a:t>Efficacy Signal</a:t>
                      </a:r>
                      <a:endParaRPr lang="en-US" sz="1400" dirty="0"/>
                    </a:p>
                  </a:txBody>
                  <a:tcPr marL="121920" marR="121920" marT="60960" marB="60960">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solidFill>
                      <a:schemeClr val="accent5"/>
                    </a:solidFill>
                  </a:tcPr>
                </a:tc>
                <a:tc>
                  <a:txBody>
                    <a:bodyPr/>
                    <a:lstStyle/>
                    <a:p>
                      <a:pPr marL="0" indent="0">
                        <a:buNone/>
                      </a:pPr>
                      <a:r>
                        <a:rPr lang="en-US" sz="1400" b="1" dirty="0">
                          <a:solidFill>
                            <a:srgbClr val="FFFFFF"/>
                          </a:solidFill>
                        </a:rPr>
                        <a:t>Pregnancy &amp; Lactation Data</a:t>
                      </a:r>
                      <a:endParaRPr lang="en-US" sz="1400" dirty="0"/>
                    </a:p>
                  </a:txBody>
                  <a:tcPr marL="121920" marR="121920" marT="60960" marB="60960">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r h="1034860">
                <a:tc>
                  <a:txBody>
                    <a:bodyPr/>
                    <a:lstStyle/>
                    <a:p>
                      <a:pPr marL="0" indent="0">
                        <a:buNone/>
                      </a:pPr>
                      <a:r>
                        <a:rPr lang="en-US" sz="1400" b="0" dirty="0">
                          <a:solidFill>
                            <a:schemeClr val="tx1"/>
                          </a:solidFill>
                        </a:rPr>
                        <a:t>Oral TDF/FTC</a:t>
                      </a:r>
                    </a:p>
                    <a:p>
                      <a:pPr marL="0" indent="0">
                        <a:buNone/>
                      </a:pPr>
                      <a:r>
                        <a:rPr lang="en-US" sz="1400" b="0" dirty="0">
                          <a:solidFill>
                            <a:schemeClr val="tx1"/>
                          </a:solidFill>
                        </a:rPr>
                        <a:t>PrEP</a:t>
                      </a:r>
                    </a:p>
                  </a:txBody>
                  <a:tcPr marL="121920" marR="121920" marT="60960" marB="60960">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400" b="0" dirty="0">
                          <a:solidFill>
                            <a:srgbClr val="000000"/>
                          </a:solidFill>
                        </a:rPr>
                        <a:t>Highly protective with consistent daily use.</a:t>
                      </a:r>
                      <a:endParaRPr lang="en-US" sz="1400" b="0" dirty="0"/>
                    </a:p>
                  </a:txBody>
                  <a:tcPr marL="121920" marR="121920" marT="60960" marB="60960">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400" b="0" dirty="0">
                          <a:solidFill>
                            <a:srgbClr val="000000"/>
                          </a:solidFill>
                        </a:rPr>
                        <a:t>Most robust pregnancy &amp; breastfeeding safety base</a:t>
                      </a:r>
                      <a:endParaRPr lang="en-US" sz="1400" b="0" dirty="0"/>
                    </a:p>
                  </a:txBody>
                  <a:tcPr marL="121920" marR="121920" marT="60960" marB="60960">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3"/>
                  </a:ext>
                </a:extLst>
              </a:tr>
              <a:tr h="849763">
                <a:tc>
                  <a:txBody>
                    <a:bodyPr/>
                    <a:lstStyle/>
                    <a:p>
                      <a:pPr marL="0" indent="0">
                        <a:buNone/>
                      </a:pPr>
                      <a:r>
                        <a:rPr lang="en-US" sz="1400" b="0" dirty="0" err="1">
                          <a:solidFill>
                            <a:schemeClr val="tx1"/>
                          </a:solidFill>
                        </a:rPr>
                        <a:t>Davipirine</a:t>
                      </a:r>
                      <a:r>
                        <a:rPr lang="en-US" sz="1400" b="0" dirty="0">
                          <a:solidFill>
                            <a:schemeClr val="tx1"/>
                          </a:solidFill>
                        </a:rPr>
                        <a:t> ring </a:t>
                      </a:r>
                    </a:p>
                  </a:txBody>
                  <a:tcPr marL="121920" marR="121920" marT="60960" marB="60960">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400" b="0" dirty="0"/>
                        <a:t>Moderate risk reduction</a:t>
                      </a:r>
                    </a:p>
                  </a:txBody>
                  <a:tcPr marL="121920" marR="121920" marT="60960" marB="60960">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400" b="0" dirty="0"/>
                        <a:t>Pregnancy outcomes reassuring</a:t>
                      </a:r>
                    </a:p>
                  </a:txBody>
                  <a:tcPr marL="121920" marR="121920" marT="60960" marB="60960">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3060285533"/>
                  </a:ext>
                </a:extLst>
              </a:tr>
              <a:tr h="862671">
                <a:tc>
                  <a:txBody>
                    <a:bodyPr/>
                    <a:lstStyle/>
                    <a:p>
                      <a:pPr marL="0" indent="0">
                        <a:buNone/>
                      </a:pPr>
                      <a:r>
                        <a:rPr lang="en-US" sz="1400" b="0" dirty="0">
                          <a:solidFill>
                            <a:schemeClr val="tx1"/>
                          </a:solidFill>
                        </a:rPr>
                        <a:t>Cabotegravir</a:t>
                      </a:r>
                    </a:p>
                    <a:p>
                      <a:pPr marL="0" indent="0">
                        <a:buNone/>
                      </a:pPr>
                      <a:r>
                        <a:rPr lang="en-US" sz="1400" b="0" dirty="0">
                          <a:solidFill>
                            <a:schemeClr val="tx1"/>
                          </a:solidFill>
                        </a:rPr>
                        <a:t>PrEP (CAB-LA)</a:t>
                      </a:r>
                    </a:p>
                  </a:txBody>
                  <a:tcPr marL="121920" marR="121920" marT="60960" marB="60960">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400" b="0" dirty="0">
                          <a:solidFill>
                            <a:srgbClr val="000000"/>
                          </a:solidFill>
                        </a:rPr>
                        <a:t>88–89% superior to oral TDF/FTC in women (HPTN 084)</a:t>
                      </a:r>
                      <a:endParaRPr lang="en-US" sz="1400" b="0" dirty="0"/>
                    </a:p>
                  </a:txBody>
                  <a:tcPr marL="121920" marR="121920" marT="60960" marB="60960">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400" b="0" dirty="0">
                          <a:solidFill>
                            <a:srgbClr val="000000"/>
                          </a:solidFill>
                        </a:rPr>
                        <a:t>Pregnancy outcomes reassuring; lactation data emerging</a:t>
                      </a:r>
                      <a:endParaRPr lang="en-US" sz="1400" b="0" dirty="0"/>
                    </a:p>
                  </a:txBody>
                  <a:tcPr marL="121920" marR="121920" marT="60960" marB="60960">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4"/>
                  </a:ext>
                </a:extLst>
              </a:tr>
              <a:tr h="849763">
                <a:tc>
                  <a:txBody>
                    <a:bodyPr/>
                    <a:lstStyle/>
                    <a:p>
                      <a:pPr marL="0" indent="0">
                        <a:buNone/>
                      </a:pPr>
                      <a:r>
                        <a:rPr lang="en-US" sz="1400" b="0" dirty="0">
                          <a:solidFill>
                            <a:schemeClr val="tx1"/>
                          </a:solidFill>
                        </a:rPr>
                        <a:t>Lenacapavir</a:t>
                      </a:r>
                    </a:p>
                    <a:p>
                      <a:pPr marL="0" indent="0">
                        <a:buNone/>
                      </a:pPr>
                      <a:r>
                        <a:rPr lang="en-US" sz="1400" b="0" dirty="0">
                          <a:solidFill>
                            <a:schemeClr val="tx1"/>
                          </a:solidFill>
                        </a:rPr>
                        <a:t>(LEN)</a:t>
                      </a:r>
                    </a:p>
                  </a:txBody>
                  <a:tcPr marL="121920" marR="121920" marT="60960" marB="60960">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400" b="0" dirty="0">
                          <a:solidFill>
                            <a:srgbClr val="000000"/>
                          </a:solidFill>
                        </a:rPr>
                        <a:t>0 infections in 2,134 women; PURPOSE 1 </a:t>
                      </a:r>
                      <a:endParaRPr lang="en-US" sz="1400" b="0" dirty="0"/>
                    </a:p>
                  </a:txBody>
                  <a:tcPr marL="121920" marR="121920" marT="60960" marB="60960">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tc>
                  <a:txBody>
                    <a:bodyPr/>
                    <a:lstStyle/>
                    <a:p>
                      <a:pPr marL="0" indent="0">
                        <a:buNone/>
                      </a:pPr>
                      <a:r>
                        <a:rPr lang="en-US" sz="1400" b="0" dirty="0">
                          <a:solidFill>
                            <a:srgbClr val="000000"/>
                          </a:solidFill>
                        </a:rPr>
                        <a:t>Early data reassuring; still expanding</a:t>
                      </a:r>
                      <a:endParaRPr lang="en-US" sz="1400" b="0" dirty="0"/>
                    </a:p>
                  </a:txBody>
                  <a:tcPr marL="121920" marR="121920" marT="60960" marB="60960">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9" name="Text 6"/>
          <p:cNvSpPr/>
          <p:nvPr/>
        </p:nvSpPr>
        <p:spPr>
          <a:xfrm>
            <a:off x="8429897" y="6571488"/>
            <a:ext cx="3518263" cy="268224"/>
          </a:xfrm>
          <a:prstGeom prst="rect">
            <a:avLst/>
          </a:prstGeom>
          <a:noFill/>
          <a:ln/>
        </p:spPr>
        <p:txBody>
          <a:bodyPr wrap="square" lIns="0" tIns="0" rIns="0" bIns="0" rtlCol="0" anchor="ctr"/>
          <a:lstStyle/>
          <a:p>
            <a:pPr algn="r"/>
            <a:r>
              <a:rPr lang="en-US" sz="933" dirty="0">
                <a:solidFill>
                  <a:srgbClr val="7A9BB0"/>
                </a:solidFill>
                <a:latin typeface="Calibri" pitchFamily="34" charset="0"/>
                <a:ea typeface="Calibri" pitchFamily="34" charset="-122"/>
                <a:cs typeface="Calibri" pitchFamily="34" charset="-120"/>
              </a:rPr>
              <a:t>WHO 2025–2026  Guidelines | HPTN 084 | PURPOSE 1</a:t>
            </a:r>
            <a:endParaRPr lang="en-US" sz="933" dirty="0"/>
          </a:p>
        </p:txBody>
      </p:sp>
      <p:sp>
        <p:nvSpPr>
          <p:cNvPr id="10" name="Text 37">
            <a:extLst>
              <a:ext uri="{FF2B5EF4-FFF2-40B4-BE49-F238E27FC236}">
                <a16:creationId xmlns:a16="http://schemas.microsoft.com/office/drawing/2014/main" id="{1783108A-C8E3-4FC9-98E2-751B59128D97}"/>
              </a:ext>
            </a:extLst>
          </p:cNvPr>
          <p:cNvSpPr/>
          <p:nvPr/>
        </p:nvSpPr>
        <p:spPr>
          <a:xfrm>
            <a:off x="9235" y="6156169"/>
            <a:ext cx="12192000" cy="601006"/>
          </a:xfrm>
          <a:prstGeom prst="rect">
            <a:avLst/>
          </a:prstGeom>
          <a:noFill/>
          <a:ln/>
        </p:spPr>
        <p:txBody>
          <a:bodyPr wrap="square" rtlCol="0" anchor="ctr"/>
          <a:lstStyle/>
          <a:p>
            <a:r>
              <a:rPr lang="en-US" b="1" i="1" dirty="0">
                <a:solidFill>
                  <a:srgbClr val="C00000"/>
                </a:solidFill>
                <a:latin typeface="Calibri" pitchFamily="34" charset="0"/>
                <a:ea typeface="Calibri" pitchFamily="34" charset="-122"/>
                <a:cs typeface="Calibri" pitchFamily="34" charset="-120"/>
              </a:rPr>
              <a:t>Key message: Prevention is now a choice architecture — match the option to the woman's life stage, risk, adherence capacity, and care pathway</a:t>
            </a:r>
            <a:r>
              <a:rPr lang="en-US" sz="1467" b="1" i="1" dirty="0">
                <a:solidFill>
                  <a:srgbClr val="C00000"/>
                </a:solidFill>
                <a:latin typeface="Calibri" pitchFamily="34" charset="0"/>
                <a:ea typeface="Calibri" pitchFamily="34" charset="-122"/>
                <a:cs typeface="Calibri" pitchFamily="34" charset="-120"/>
              </a:rPr>
              <a:t>.</a:t>
            </a:r>
            <a:endParaRPr lang="en-US" sz="1467" b="1" dirty="0">
              <a:solidFill>
                <a:srgbClr val="C00000"/>
              </a:solidFill>
            </a:endParaRPr>
          </a:p>
        </p:txBody>
      </p:sp>
      <p:sp>
        <p:nvSpPr>
          <p:cNvPr id="12" name="TextBox 11">
            <a:extLst>
              <a:ext uri="{FF2B5EF4-FFF2-40B4-BE49-F238E27FC236}">
                <a16:creationId xmlns:a16="http://schemas.microsoft.com/office/drawing/2014/main" id="{F2FC4E4E-00A0-44C4-B902-A6182FDBD0A4}"/>
              </a:ext>
            </a:extLst>
          </p:cNvPr>
          <p:cNvSpPr txBox="1"/>
          <p:nvPr/>
        </p:nvSpPr>
        <p:spPr>
          <a:xfrm>
            <a:off x="6515330" y="1665817"/>
            <a:ext cx="5575069" cy="4524315"/>
          </a:xfrm>
          <a:prstGeom prst="rect">
            <a:avLst/>
          </a:prstGeom>
          <a:solidFill>
            <a:schemeClr val="tx2">
              <a:lumMod val="20000"/>
              <a:lumOff val="80000"/>
            </a:schemeClr>
          </a:solidFill>
        </p:spPr>
        <p:txBody>
          <a:bodyPr wrap="square">
            <a:spAutoFit/>
          </a:bodyPr>
          <a:lstStyle/>
          <a:p>
            <a:r>
              <a:rPr lang="en-US" sz="1600" b="1" dirty="0"/>
              <a:t>Real-world evidence is encouraging</a:t>
            </a:r>
          </a:p>
          <a:p>
            <a:endParaRPr lang="en-US" sz="1600" dirty="0"/>
          </a:p>
          <a:p>
            <a:pPr>
              <a:buFont typeface="Arial" panose="020B0604020202020204" pitchFamily="34" charset="0"/>
              <a:buChar char="•"/>
            </a:pPr>
            <a:r>
              <a:rPr lang="en-US" sz="1600" dirty="0"/>
              <a:t>Countries are successfully introducing CAB-LA into routine services. </a:t>
            </a:r>
          </a:p>
          <a:p>
            <a:endParaRPr lang="en-US" sz="1600" dirty="0"/>
          </a:p>
          <a:p>
            <a:pPr>
              <a:buFont typeface="Arial" panose="020B0604020202020204" pitchFamily="34" charset="0"/>
              <a:buChar char="•"/>
            </a:pPr>
            <a:r>
              <a:rPr lang="en-US" sz="1600" dirty="0"/>
              <a:t>Early implementation shows: </a:t>
            </a:r>
          </a:p>
          <a:p>
            <a:pPr marL="742950" lvl="1" indent="-285750">
              <a:buFont typeface="Arial" panose="020B0604020202020204" pitchFamily="34" charset="0"/>
              <a:buChar char="•"/>
            </a:pPr>
            <a:r>
              <a:rPr lang="en-US" sz="1600" dirty="0"/>
              <a:t>High uptake among women who choose injectable prevention. </a:t>
            </a:r>
          </a:p>
          <a:p>
            <a:pPr marL="742950" lvl="1" indent="-285750">
              <a:buFont typeface="Arial" panose="020B0604020202020204" pitchFamily="34" charset="0"/>
              <a:buChar char="•"/>
            </a:pPr>
            <a:r>
              <a:rPr lang="en-US" sz="1600" dirty="0"/>
              <a:t>Good adherence through scheduled injections. </a:t>
            </a:r>
          </a:p>
          <a:p>
            <a:pPr marL="742950" lvl="1" indent="-285750">
              <a:buFont typeface="Arial" panose="020B0604020202020204" pitchFamily="34" charset="0"/>
              <a:buChar char="•"/>
            </a:pPr>
            <a:r>
              <a:rPr lang="en-US" sz="1600" dirty="0"/>
              <a:t>High satisfaction with reduced pill burden. </a:t>
            </a:r>
          </a:p>
          <a:p>
            <a:pPr marL="742950" lvl="1" indent="-285750">
              <a:buFont typeface="Arial" panose="020B0604020202020204" pitchFamily="34" charset="0"/>
              <a:buChar char="•"/>
            </a:pPr>
            <a:endParaRPr lang="en-US" sz="1600" dirty="0"/>
          </a:p>
          <a:p>
            <a:pPr>
              <a:buFont typeface="Arial" panose="020B0604020202020204" pitchFamily="34" charset="0"/>
              <a:buChar char="•"/>
            </a:pPr>
            <a:r>
              <a:rPr lang="en-US" sz="1600" dirty="0"/>
              <a:t>Remaining implementation challenges include: </a:t>
            </a:r>
          </a:p>
          <a:p>
            <a:pPr marL="742950" lvl="1" indent="-285750">
              <a:buFont typeface="Arial" panose="020B0604020202020204" pitchFamily="34" charset="0"/>
              <a:buChar char="•"/>
            </a:pPr>
            <a:r>
              <a:rPr lang="en-US" sz="1600" dirty="0"/>
              <a:t>Continuation after delivery </a:t>
            </a:r>
          </a:p>
          <a:p>
            <a:pPr marL="742950" lvl="1" indent="-285750">
              <a:buFont typeface="Arial" panose="020B0604020202020204" pitchFamily="34" charset="0"/>
              <a:buChar char="•"/>
            </a:pPr>
            <a:r>
              <a:rPr lang="en-US" sz="1600" dirty="0"/>
              <a:t>Partner support </a:t>
            </a:r>
          </a:p>
          <a:p>
            <a:pPr marL="742950" lvl="1" indent="-285750">
              <a:buFont typeface="Arial" panose="020B0604020202020204" pitchFamily="34" charset="0"/>
              <a:buChar char="•"/>
            </a:pPr>
            <a:r>
              <a:rPr lang="en-US" sz="1600" dirty="0"/>
              <a:t>Stock availability </a:t>
            </a:r>
          </a:p>
          <a:p>
            <a:pPr marL="742950" lvl="1" indent="-285750">
              <a:buFont typeface="Arial" panose="020B0604020202020204" pitchFamily="34" charset="0"/>
              <a:buChar char="•"/>
            </a:pPr>
            <a:r>
              <a:rPr lang="en-US" sz="1600" dirty="0"/>
              <a:t>Pregnancy safety surveillance </a:t>
            </a:r>
          </a:p>
          <a:p>
            <a:pPr marL="742950" lvl="1" indent="-285750">
              <a:buFont typeface="Arial" panose="020B0604020202020204" pitchFamily="34" charset="0"/>
              <a:buChar char="•"/>
            </a:pPr>
            <a:r>
              <a:rPr lang="en-US" sz="1600" dirty="0"/>
              <a:t>Health worker capacity</a:t>
            </a:r>
          </a:p>
        </p:txBody>
      </p:sp>
    </p:spTree>
    <p:extLst>
      <p:ext uri="{BB962C8B-B14F-4D97-AF65-F5344CB8AC3E}">
        <p14:creationId xmlns:p14="http://schemas.microsoft.com/office/powerpoint/2010/main" val="1858165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0FBAE68-FB6B-43B6-A1C6-AE0B925272C8}"/>
              </a:ext>
            </a:extLst>
          </p:cNvPr>
          <p:cNvSpPr>
            <a:spLocks noGrp="1"/>
          </p:cNvSpPr>
          <p:nvPr>
            <p:ph sz="quarter" idx="13"/>
          </p:nvPr>
        </p:nvSpPr>
        <p:spPr>
          <a:xfrm>
            <a:off x="156585" y="1933015"/>
            <a:ext cx="11167197" cy="2078182"/>
          </a:xfrm>
        </p:spPr>
        <p:txBody>
          <a:bodyPr>
            <a:normAutofit/>
          </a:bodyPr>
          <a:lstStyle/>
          <a:p>
            <a:pPr marL="285750" indent="-285750">
              <a:buFont typeface="Arial" panose="020B0604020202020204" pitchFamily="34" charset="0"/>
              <a:buChar char="•"/>
            </a:pPr>
            <a:r>
              <a:rPr lang="en-US" sz="2000" dirty="0"/>
              <a:t>Diagnose every pregnant woman. </a:t>
            </a:r>
          </a:p>
          <a:p>
            <a:pPr marL="285750" indent="-285750">
              <a:buFont typeface="Arial" panose="020B0604020202020204" pitchFamily="34" charset="0"/>
              <a:buChar char="•"/>
            </a:pPr>
            <a:r>
              <a:rPr lang="en-US" sz="2000" dirty="0"/>
              <a:t>Start ART immediately for women living with HIV. </a:t>
            </a:r>
          </a:p>
          <a:p>
            <a:pPr marL="285750" indent="-285750">
              <a:buFont typeface="Arial" panose="020B0604020202020204" pitchFamily="34" charset="0"/>
              <a:buChar char="•"/>
            </a:pPr>
            <a:r>
              <a:rPr lang="en-US" sz="2000" dirty="0"/>
              <a:t>Offer effective prevention—including long-acting PrEP—to women at substantial HIV risk.</a:t>
            </a:r>
          </a:p>
          <a:p>
            <a:pPr marL="285750" indent="-285750">
              <a:buFont typeface="Arial" panose="020B0604020202020204" pitchFamily="34" charset="0"/>
              <a:buChar char="•"/>
            </a:pPr>
            <a:r>
              <a:rPr lang="en-US" sz="2000" dirty="0"/>
              <a:t>Invest in implementation, surveillance and routine health systems.</a:t>
            </a:r>
          </a:p>
        </p:txBody>
      </p:sp>
      <p:sp>
        <p:nvSpPr>
          <p:cNvPr id="3" name="Title 2">
            <a:extLst>
              <a:ext uri="{FF2B5EF4-FFF2-40B4-BE49-F238E27FC236}">
                <a16:creationId xmlns:a16="http://schemas.microsoft.com/office/drawing/2014/main" id="{B95447EB-33DC-4AFA-8BC8-25760C58C698}"/>
              </a:ext>
            </a:extLst>
          </p:cNvPr>
          <p:cNvSpPr>
            <a:spLocks noGrp="1"/>
          </p:cNvSpPr>
          <p:nvPr>
            <p:ph type="title"/>
          </p:nvPr>
        </p:nvSpPr>
        <p:spPr>
          <a:xfrm>
            <a:off x="258618" y="235837"/>
            <a:ext cx="9560070" cy="909928"/>
          </a:xfrm>
        </p:spPr>
        <p:txBody>
          <a:bodyPr>
            <a:normAutofit/>
          </a:bodyPr>
          <a:lstStyle/>
          <a:p>
            <a:r>
              <a:rPr lang="en-US" sz="3200" dirty="0"/>
              <a:t>Ending pediatric HIV requires both strong foundations and innovation</a:t>
            </a:r>
          </a:p>
        </p:txBody>
      </p:sp>
      <p:sp>
        <p:nvSpPr>
          <p:cNvPr id="5" name="TextBox 4">
            <a:extLst>
              <a:ext uri="{FF2B5EF4-FFF2-40B4-BE49-F238E27FC236}">
                <a16:creationId xmlns:a16="http://schemas.microsoft.com/office/drawing/2014/main" id="{A0010A5D-3CCC-44F2-99C4-F683D1E4F355}"/>
              </a:ext>
            </a:extLst>
          </p:cNvPr>
          <p:cNvSpPr txBox="1"/>
          <p:nvPr/>
        </p:nvSpPr>
        <p:spPr>
          <a:xfrm>
            <a:off x="0" y="4720026"/>
            <a:ext cx="12191999" cy="923330"/>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r>
              <a:rPr lang="en-US" dirty="0">
                <a:solidFill>
                  <a:schemeClr val="accent4"/>
                </a:solidFill>
              </a:rPr>
              <a:t>Innovation can accelerate progress—but we will only eliminate pediatric HIV if every woman is diagnosed, every woman who needs ART receives it, and every woman at risk has access to effective HIV prevention</a:t>
            </a:r>
            <a:r>
              <a:rPr lang="en-US" dirty="0">
                <a:solidFill>
                  <a:schemeClr val="bg1"/>
                </a:solidFill>
              </a:rPr>
              <a:t>.</a:t>
            </a:r>
          </a:p>
        </p:txBody>
      </p:sp>
    </p:spTree>
    <p:extLst>
      <p:ext uri="{BB962C8B-B14F-4D97-AF65-F5344CB8AC3E}">
        <p14:creationId xmlns:p14="http://schemas.microsoft.com/office/powerpoint/2010/main" val="184345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C9FED9-4230-4E46-B887-F4F6F44BE4BE}"/>
              </a:ext>
            </a:extLst>
          </p:cNvPr>
          <p:cNvSpPr>
            <a:spLocks noGrp="1"/>
          </p:cNvSpPr>
          <p:nvPr>
            <p:ph type="title"/>
          </p:nvPr>
        </p:nvSpPr>
        <p:spPr/>
        <p:txBody>
          <a:bodyPr/>
          <a:lstStyle/>
          <a:p>
            <a:r>
              <a:rPr lang="en-US" dirty="0"/>
              <a:t>               THANK YOU </a:t>
            </a:r>
          </a:p>
        </p:txBody>
      </p:sp>
      <p:sp>
        <p:nvSpPr>
          <p:cNvPr id="4" name="Footer Placeholder 7">
            <a:extLst>
              <a:ext uri="{FF2B5EF4-FFF2-40B4-BE49-F238E27FC236}">
                <a16:creationId xmlns:a16="http://schemas.microsoft.com/office/drawing/2014/main" id="{47103FDA-E947-439C-8AF0-97E4D5E8F50E}"/>
              </a:ext>
            </a:extLst>
          </p:cNvPr>
          <p:cNvSpPr txBox="1">
            <a:spLocks noGrp="1"/>
          </p:cNvSpPr>
          <p:nvPr>
            <p:ph sz="quarter" idx="13"/>
          </p:nvPr>
        </p:nvSpPr>
        <p:spPr>
          <a:xfrm>
            <a:off x="1037273" y="2773745"/>
            <a:ext cx="9094279" cy="2601481"/>
          </a:xfrm>
          <a:prstGeom prst="rect">
            <a:avLst/>
          </a:prstGeom>
          <a:solidFill>
            <a:schemeClr val="tx2"/>
          </a:solidFill>
        </p:spPr>
        <p:txBody>
          <a:bodyPr wrap="square" rtlCol="0">
            <a:spAutoFit/>
          </a:bodyPr>
          <a:lstStyle/>
          <a:p>
            <a:r>
              <a:rPr lang="en-US" sz="2667" dirty="0">
                <a:solidFill>
                  <a:schemeClr val="bg1"/>
                </a:solidFill>
                <a:latin typeface="Times New Roman" panose="02020603050405020304" pitchFamily="18" charset="0"/>
              </a:rPr>
              <a:t>Official Emails: fsaidi@unclilongwe.org / fsaidi@email.unc.edu  </a:t>
            </a:r>
            <a:endParaRPr lang="en-US" sz="2667" dirty="0">
              <a:solidFill>
                <a:schemeClr val="bg1"/>
              </a:solidFill>
              <a:latin typeface="Arial" panose="020B0604020202020204" pitchFamily="34" charset="0"/>
            </a:endParaRPr>
          </a:p>
          <a:p>
            <a:r>
              <a:rPr lang="en-US" sz="2667" dirty="0">
                <a:solidFill>
                  <a:schemeClr val="bg1"/>
                </a:solidFill>
                <a:latin typeface="Times New Roman" panose="02020603050405020304" pitchFamily="18" charset="0"/>
                <a:hlinkClick r:id="rId2">
                  <a:extLst>
                    <a:ext uri="{A12FA001-AC4F-418D-AE19-62706E023703}">
                      <ahyp:hlinkClr xmlns:ahyp="http://schemas.microsoft.com/office/drawing/2018/hyperlinkcolor" val="tx"/>
                    </a:ext>
                  </a:extLst>
                </a:hlinkClick>
              </a:rPr>
              <a:t>Personal Email: drfsaidi@gmail.com</a:t>
            </a:r>
            <a:r>
              <a:rPr lang="en-US" sz="2667" dirty="0">
                <a:solidFill>
                  <a:schemeClr val="bg1"/>
                </a:solidFill>
                <a:latin typeface="Times New Roman" panose="02020603050405020304" pitchFamily="18" charset="0"/>
              </a:rPr>
              <a:t>.  </a:t>
            </a:r>
            <a:endParaRPr lang="en-US" sz="2667" dirty="0">
              <a:solidFill>
                <a:schemeClr val="bg1"/>
              </a:solidFill>
              <a:latin typeface="Arial" panose="020B0604020202020204" pitchFamily="34" charset="0"/>
            </a:endParaRPr>
          </a:p>
          <a:p>
            <a:r>
              <a:rPr lang="en-US" sz="2667" dirty="0">
                <a:solidFill>
                  <a:schemeClr val="bg1"/>
                </a:solidFill>
                <a:latin typeface="Times New Roman" panose="02020603050405020304" pitchFamily="18" charset="0"/>
              </a:rPr>
              <a:t>X: @DrFridaySaidi</a:t>
            </a:r>
            <a:endParaRPr lang="en-US" sz="2667" dirty="0">
              <a:solidFill>
                <a:schemeClr val="bg1"/>
              </a:solidFill>
              <a:latin typeface="Arial" panose="020B0604020202020204" pitchFamily="34" charset="0"/>
            </a:endParaRPr>
          </a:p>
          <a:p>
            <a:r>
              <a:rPr lang="en-US" sz="2667" dirty="0">
                <a:solidFill>
                  <a:schemeClr val="bg1"/>
                </a:solidFill>
                <a:latin typeface="Times New Roman" panose="02020603050405020304" pitchFamily="18" charset="0"/>
              </a:rPr>
              <a:t>LinkedIn: </a:t>
            </a:r>
            <a:r>
              <a:rPr lang="en-US" sz="2667" b="1" dirty="0">
                <a:solidFill>
                  <a:schemeClr val="bg1"/>
                </a:solidFill>
                <a:latin typeface="Times New Roman" panose="02020603050405020304" pitchFamily="18" charset="0"/>
                <a:hlinkClick r:id="rId3">
                  <a:extLst>
                    <a:ext uri="{A12FA001-AC4F-418D-AE19-62706E023703}">
                      <ahyp:hlinkClr xmlns:ahyp="http://schemas.microsoft.com/office/drawing/2018/hyperlinkcolor" val="tx"/>
                    </a:ext>
                  </a:extLst>
                </a:hlinkClick>
              </a:rPr>
              <a:t>linkedin.com/in/friday-saidi-82551963</a:t>
            </a:r>
            <a:endParaRPr lang="en-US" sz="2667" b="1" dirty="0">
              <a:solidFill>
                <a:schemeClr val="bg1"/>
              </a:solidFill>
              <a:latin typeface="Times New Roman" panose="02020603050405020304" pitchFamily="18" charset="0"/>
            </a:endParaRPr>
          </a:p>
          <a:p>
            <a:endParaRPr lang="en-US" sz="1800" dirty="0">
              <a:solidFill>
                <a:schemeClr val="bg1">
                  <a:lumMod val="95000"/>
                </a:schemeClr>
              </a:solidFill>
              <a:latin typeface="Times New Roman" panose="02020603050405020304" pitchFamily="18" charset="0"/>
            </a:endParaRPr>
          </a:p>
        </p:txBody>
      </p:sp>
    </p:spTree>
    <p:extLst>
      <p:ext uri="{BB962C8B-B14F-4D97-AF65-F5344CB8AC3E}">
        <p14:creationId xmlns:p14="http://schemas.microsoft.com/office/powerpoint/2010/main" val="1810415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 0" descr="tz_coa_real_watermark_title.png"/>
          <p:cNvPicPr>
            <a:picLocks noChangeAspect="1"/>
          </p:cNvPicPr>
          <p:nvPr/>
        </p:nvPicPr>
        <p:blipFill>
          <a:blip r:embed="rId3"/>
          <a:stretch>
            <a:fillRect/>
          </a:stretch>
        </p:blipFill>
        <p:spPr>
          <a:xfrm>
            <a:off x="7114700" y="457200"/>
            <a:ext cx="4937760" cy="5943600"/>
          </a:xfrm>
          <a:prstGeom prst="rect">
            <a:avLst/>
          </a:prstGeom>
        </p:spPr>
      </p:pic>
      <p:sp>
        <p:nvSpPr>
          <p:cNvPr id="5" name="Text 1"/>
          <p:cNvSpPr/>
          <p:nvPr/>
        </p:nvSpPr>
        <p:spPr>
          <a:xfrm>
            <a:off x="641668" y="2152864"/>
            <a:ext cx="9601200" cy="1005840"/>
          </a:xfrm>
          <a:prstGeom prst="rect">
            <a:avLst/>
          </a:prstGeom>
          <a:noFill/>
          <a:ln/>
        </p:spPr>
        <p:txBody>
          <a:bodyPr wrap="square" lIns="0" tIns="0" rIns="0" bIns="0" rtlCol="0" anchor="ctr"/>
          <a:lstStyle/>
          <a:p>
            <a:r>
              <a:rPr lang="en-US" sz="4200" b="1" dirty="0">
                <a:solidFill>
                  <a:schemeClr val="tx2"/>
                </a:solidFill>
                <a:latin typeface="+mj-lt"/>
                <a:ea typeface="Cambria" pitchFamily="34" charset="-122"/>
                <a:cs typeface="Cambria" pitchFamily="34" charset="-120"/>
              </a:rPr>
              <a:t>The Government View</a:t>
            </a:r>
            <a:endParaRPr lang="en-US" sz="4200" dirty="0">
              <a:solidFill>
                <a:schemeClr val="tx2"/>
              </a:solidFill>
              <a:latin typeface="+mj-lt"/>
            </a:endParaRPr>
          </a:p>
        </p:txBody>
      </p:sp>
      <p:sp>
        <p:nvSpPr>
          <p:cNvPr id="6" name="Text 2"/>
          <p:cNvSpPr/>
          <p:nvPr/>
        </p:nvSpPr>
        <p:spPr>
          <a:xfrm>
            <a:off x="641668" y="3186410"/>
            <a:ext cx="6473032" cy="457200"/>
          </a:xfrm>
          <a:prstGeom prst="rect">
            <a:avLst/>
          </a:prstGeom>
          <a:noFill/>
          <a:ln/>
        </p:spPr>
        <p:txBody>
          <a:bodyPr wrap="square" lIns="0" tIns="0" rIns="0" bIns="0" rtlCol="0" anchor="ctr"/>
          <a:lstStyle/>
          <a:p>
            <a:r>
              <a:rPr lang="en-US" sz="1900" dirty="0">
                <a:ea typeface="Cambria" pitchFamily="34" charset="-122"/>
                <a:cs typeface="Cambria" pitchFamily="34" charset="-120"/>
              </a:rPr>
              <a:t>Dr. Prosper Njau</a:t>
            </a:r>
          </a:p>
          <a:p>
            <a:r>
              <a:rPr lang="en-US" sz="1900" dirty="0" err="1">
                <a:ea typeface="Cambria" pitchFamily="34" charset="-122"/>
                <a:cs typeface="Cambria" pitchFamily="34" charset="-120"/>
              </a:rPr>
              <a:t>NASHCoP</a:t>
            </a:r>
            <a:r>
              <a:rPr lang="en-US" sz="1900" dirty="0">
                <a:ea typeface="Cambria" pitchFamily="34" charset="-122"/>
                <a:cs typeface="Cambria" pitchFamily="34" charset="-120"/>
              </a:rPr>
              <a:t>, United Republic of Tanzania</a:t>
            </a:r>
            <a:endParaRPr lang="en-US" sz="1900" dirty="0"/>
          </a:p>
        </p:txBody>
      </p:sp>
      <p:sp>
        <p:nvSpPr>
          <p:cNvPr id="11" name="Text 6"/>
          <p:cNvSpPr/>
          <p:nvPr/>
        </p:nvSpPr>
        <p:spPr>
          <a:xfrm>
            <a:off x="861124" y="6492240"/>
            <a:ext cx="8229600" cy="274320"/>
          </a:xfrm>
          <a:prstGeom prst="rect">
            <a:avLst/>
          </a:prstGeom>
          <a:noFill/>
          <a:ln/>
        </p:spPr>
        <p:txBody>
          <a:bodyPr wrap="square" lIns="0" tIns="0" rIns="0" bIns="0" rtlCol="0" anchor="ctr"/>
          <a:lstStyle/>
          <a:p>
            <a:r>
              <a:rPr lang="en-US" sz="900" dirty="0">
                <a:solidFill>
                  <a:srgbClr val="6B7280"/>
                </a:solidFill>
                <a:latin typeface="Calibri" pitchFamily="34" charset="0"/>
                <a:ea typeface="Calibri" pitchFamily="34" charset="-122"/>
                <a:cs typeface="Calibri" pitchFamily="34" charset="-120"/>
              </a:rPr>
              <a:t>AIDS 2026 Satellite Symposium  |  Dr. Prosper Njau — The Government View</a:t>
            </a:r>
            <a:endParaRPr lang="en-US" sz="900" dirty="0"/>
          </a:p>
        </p:txBody>
      </p:sp>
      <p:sp>
        <p:nvSpPr>
          <p:cNvPr id="12" name="Text 7"/>
          <p:cNvSpPr/>
          <p:nvPr/>
        </p:nvSpPr>
        <p:spPr>
          <a:xfrm>
            <a:off x="11248708" y="6492240"/>
            <a:ext cx="548640" cy="274320"/>
          </a:xfrm>
          <a:prstGeom prst="rect">
            <a:avLst/>
          </a:prstGeom>
          <a:noFill/>
          <a:ln/>
        </p:spPr>
        <p:txBody>
          <a:bodyPr wrap="square" lIns="0" tIns="0" rIns="0" bIns="0" rtlCol="0" anchor="ctr"/>
          <a:lstStyle/>
          <a:p>
            <a:pPr algn="r"/>
            <a:r>
              <a:rPr lang="en-US" sz="900" dirty="0">
                <a:solidFill>
                  <a:srgbClr val="6B7280"/>
                </a:solidFill>
                <a:latin typeface="Calibri" pitchFamily="34" charset="0"/>
                <a:ea typeface="Calibri" pitchFamily="34" charset="-122"/>
                <a:cs typeface="Calibri" pitchFamily="34" charset="-120"/>
              </a:rPr>
              <a:t>1 / 5</a:t>
            </a:r>
            <a:endParaRPr lang="en-US" sz="900" dirty="0"/>
          </a:p>
        </p:txBody>
      </p:sp>
      <p:pic>
        <p:nvPicPr>
          <p:cNvPr id="7" name="Graphic 6" descr="Flag of Tanzania - Wikipedia">
            <a:extLst>
              <a:ext uri="{FF2B5EF4-FFF2-40B4-BE49-F238E27FC236}">
                <a16:creationId xmlns:a16="http://schemas.microsoft.com/office/drawing/2014/main" id="{78723CE0-F6B0-EBB7-6BBF-BA21F7119FB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3380" y="3972467"/>
            <a:ext cx="3024869" cy="2016579"/>
          </a:xfrm>
          <a:prstGeom prst="rect">
            <a:avLst/>
          </a:prstGeom>
        </p:spPr>
      </p:pic>
      <p:pic>
        <p:nvPicPr>
          <p:cNvPr id="13" name="Graphic 12" descr="Flag of Tanzania - Wikipedia">
            <a:extLst>
              <a:ext uri="{FF2B5EF4-FFF2-40B4-BE49-F238E27FC236}">
                <a16:creationId xmlns:a16="http://schemas.microsoft.com/office/drawing/2014/main" id="{8AA35455-AB83-1CB2-FFD6-0A433A7AA19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94652" y="6512561"/>
            <a:ext cx="380999" cy="253999"/>
          </a:xfrm>
          <a:prstGeom prst="rect">
            <a:avLst/>
          </a:prstGeom>
        </p:spPr>
      </p:pic>
    </p:spTree>
    <p:extLst>
      <p:ext uri="{BB962C8B-B14F-4D97-AF65-F5344CB8AC3E}">
        <p14:creationId xmlns:p14="http://schemas.microsoft.com/office/powerpoint/2010/main" val="2791432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2505302" y="571500"/>
            <a:ext cx="8823960" cy="822960"/>
          </a:xfrm>
          <a:prstGeom prst="rect">
            <a:avLst/>
          </a:prstGeom>
          <a:noFill/>
          <a:ln/>
        </p:spPr>
        <p:txBody>
          <a:bodyPr wrap="square" lIns="0" tIns="0" rIns="0" bIns="0" rtlCol="0" anchor="ctr"/>
          <a:lstStyle/>
          <a:p>
            <a:pPr>
              <a:lnSpc>
                <a:spcPts val="3300"/>
              </a:lnSpc>
            </a:pPr>
            <a:r>
              <a:rPr lang="en-US" sz="2900" b="1" dirty="0">
                <a:solidFill>
                  <a:schemeClr val="tx2"/>
                </a:solidFill>
                <a:latin typeface="+mj-lt"/>
                <a:ea typeface="Cambria" pitchFamily="34" charset="-122"/>
                <a:cs typeface="Cambria" pitchFamily="34" charset="-120"/>
              </a:rPr>
              <a:t>Two decades of progress — and our version of the 58% gap</a:t>
            </a:r>
            <a:endParaRPr lang="en-US" sz="2900" dirty="0">
              <a:solidFill>
                <a:schemeClr val="tx2"/>
              </a:solidFill>
              <a:latin typeface="+mj-lt"/>
            </a:endParaRPr>
          </a:p>
        </p:txBody>
      </p:sp>
      <p:sp>
        <p:nvSpPr>
          <p:cNvPr id="4" name="Text 2"/>
          <p:cNvSpPr/>
          <p:nvPr/>
        </p:nvSpPr>
        <p:spPr>
          <a:xfrm>
            <a:off x="458788" y="1892808"/>
            <a:ext cx="5120640" cy="320040"/>
          </a:xfrm>
          <a:prstGeom prst="rect">
            <a:avLst/>
          </a:prstGeom>
          <a:noFill/>
          <a:ln/>
        </p:spPr>
        <p:txBody>
          <a:bodyPr wrap="square" lIns="0" tIns="0" rIns="0" bIns="0" rtlCol="0" anchor="ctr"/>
          <a:lstStyle/>
          <a:p>
            <a:r>
              <a:rPr lang="en-US" sz="1250" b="1" dirty="0">
                <a:solidFill>
                  <a:schemeClr val="accent4"/>
                </a:solidFill>
                <a:ea typeface="Calibri" pitchFamily="34" charset="-122"/>
                <a:cs typeface="Calibri" pitchFamily="34" charset="-120"/>
              </a:rPr>
              <a:t>WHAT THE MODEL HAS DELIVERED</a:t>
            </a:r>
            <a:endParaRPr lang="en-US" sz="1250" dirty="0">
              <a:solidFill>
                <a:schemeClr val="accent4"/>
              </a:solidFill>
            </a:endParaRPr>
          </a:p>
        </p:txBody>
      </p:sp>
      <p:sp>
        <p:nvSpPr>
          <p:cNvPr id="5" name="Shape 3"/>
          <p:cNvSpPr/>
          <p:nvPr/>
        </p:nvSpPr>
        <p:spPr>
          <a:xfrm>
            <a:off x="458788" y="2258568"/>
            <a:ext cx="5394960" cy="713232"/>
          </a:xfrm>
          <a:prstGeom prst="roundRect">
            <a:avLst>
              <a:gd name="adj" fmla="val 7692"/>
            </a:avLst>
          </a:prstGeom>
          <a:solidFill>
            <a:srgbClr val="E8F6EC"/>
          </a:solidFill>
          <a:ln/>
        </p:spPr>
        <p:txBody>
          <a:bodyPr/>
          <a:lstStyle/>
          <a:p>
            <a:endParaRPr lang="en-TZ" sz="2400"/>
          </a:p>
        </p:txBody>
      </p:sp>
      <p:sp>
        <p:nvSpPr>
          <p:cNvPr id="6" name="Text 4"/>
          <p:cNvSpPr/>
          <p:nvPr/>
        </p:nvSpPr>
        <p:spPr>
          <a:xfrm>
            <a:off x="641668" y="2331720"/>
            <a:ext cx="1737360" cy="548640"/>
          </a:xfrm>
          <a:prstGeom prst="rect">
            <a:avLst/>
          </a:prstGeom>
          <a:noFill/>
          <a:ln/>
        </p:spPr>
        <p:txBody>
          <a:bodyPr wrap="square" lIns="0" tIns="0" rIns="0" bIns="0" rtlCol="0" anchor="ctr"/>
          <a:lstStyle/>
          <a:p>
            <a:r>
              <a:rPr lang="en-US" sz="1700" b="1" dirty="0">
                <a:solidFill>
                  <a:schemeClr val="tx2"/>
                </a:solidFill>
                <a:ea typeface="Cambria" pitchFamily="34" charset="-122"/>
                <a:cs typeface="Cambria" pitchFamily="34" charset="-120"/>
              </a:rPr>
              <a:t>~20% → ~8%</a:t>
            </a:r>
            <a:endParaRPr lang="en-US" sz="1700" dirty="0">
              <a:solidFill>
                <a:schemeClr val="tx2"/>
              </a:solidFill>
            </a:endParaRPr>
          </a:p>
        </p:txBody>
      </p:sp>
      <p:sp>
        <p:nvSpPr>
          <p:cNvPr id="7" name="Text 5"/>
          <p:cNvSpPr/>
          <p:nvPr/>
        </p:nvSpPr>
        <p:spPr>
          <a:xfrm>
            <a:off x="2424748" y="2331720"/>
            <a:ext cx="3291840" cy="548640"/>
          </a:xfrm>
          <a:prstGeom prst="rect">
            <a:avLst/>
          </a:prstGeom>
          <a:noFill/>
          <a:ln/>
        </p:spPr>
        <p:txBody>
          <a:bodyPr wrap="square" lIns="0" tIns="0" rIns="0" bIns="0" rtlCol="0" anchor="ctr"/>
          <a:lstStyle/>
          <a:p>
            <a:pPr>
              <a:lnSpc>
                <a:spcPct val="105000"/>
              </a:lnSpc>
            </a:pPr>
            <a:r>
              <a:rPr lang="en-US" sz="1400">
                <a:ea typeface="Calibri" pitchFamily="34" charset="-122"/>
                <a:cs typeface="Calibri" pitchFamily="34" charset="-120"/>
              </a:rPr>
              <a:t>MTCT rate, 2010 vs. 2024</a:t>
            </a:r>
            <a:endParaRPr lang="en-US" sz="1400"/>
          </a:p>
        </p:txBody>
      </p:sp>
      <p:sp>
        <p:nvSpPr>
          <p:cNvPr id="8" name="Shape 6"/>
          <p:cNvSpPr/>
          <p:nvPr/>
        </p:nvSpPr>
        <p:spPr>
          <a:xfrm>
            <a:off x="458788" y="3081528"/>
            <a:ext cx="5394960" cy="713232"/>
          </a:xfrm>
          <a:prstGeom prst="roundRect">
            <a:avLst>
              <a:gd name="adj" fmla="val 7692"/>
            </a:avLst>
          </a:prstGeom>
          <a:solidFill>
            <a:srgbClr val="E8F6EC"/>
          </a:solidFill>
          <a:ln/>
        </p:spPr>
        <p:txBody>
          <a:bodyPr/>
          <a:lstStyle/>
          <a:p>
            <a:endParaRPr lang="en-TZ" sz="2400"/>
          </a:p>
        </p:txBody>
      </p:sp>
      <p:sp>
        <p:nvSpPr>
          <p:cNvPr id="9" name="Text 7"/>
          <p:cNvSpPr/>
          <p:nvPr/>
        </p:nvSpPr>
        <p:spPr>
          <a:xfrm>
            <a:off x="641668" y="3154680"/>
            <a:ext cx="1737360" cy="548640"/>
          </a:xfrm>
          <a:prstGeom prst="rect">
            <a:avLst/>
          </a:prstGeom>
          <a:noFill/>
          <a:ln/>
        </p:spPr>
        <p:txBody>
          <a:bodyPr wrap="square" lIns="0" tIns="0" rIns="0" bIns="0" rtlCol="0" anchor="ctr"/>
          <a:lstStyle/>
          <a:p>
            <a:r>
              <a:rPr lang="en-US" sz="1700" b="1" dirty="0">
                <a:solidFill>
                  <a:schemeClr val="tx2"/>
                </a:solidFill>
                <a:ea typeface="Cambria" pitchFamily="34" charset="-122"/>
                <a:cs typeface="Cambria" pitchFamily="34" charset="-120"/>
              </a:rPr>
              <a:t>–80%</a:t>
            </a:r>
            <a:endParaRPr lang="en-US" sz="1700" dirty="0">
              <a:solidFill>
                <a:schemeClr val="tx2"/>
              </a:solidFill>
            </a:endParaRPr>
          </a:p>
        </p:txBody>
      </p:sp>
      <p:sp>
        <p:nvSpPr>
          <p:cNvPr id="10" name="Text 8"/>
          <p:cNvSpPr/>
          <p:nvPr/>
        </p:nvSpPr>
        <p:spPr>
          <a:xfrm>
            <a:off x="2424748" y="3154680"/>
            <a:ext cx="3291840" cy="548640"/>
          </a:xfrm>
          <a:prstGeom prst="rect">
            <a:avLst/>
          </a:prstGeom>
          <a:noFill/>
          <a:ln/>
        </p:spPr>
        <p:txBody>
          <a:bodyPr wrap="square" lIns="0" tIns="0" rIns="0" bIns="0" rtlCol="0" anchor="ctr"/>
          <a:lstStyle/>
          <a:p>
            <a:pPr>
              <a:lnSpc>
                <a:spcPct val="105000"/>
              </a:lnSpc>
            </a:pPr>
            <a:r>
              <a:rPr lang="en-US" sz="1400">
                <a:ea typeface="Calibri" pitchFamily="34" charset="-122"/>
                <a:cs typeface="Calibri" pitchFamily="34" charset="-120"/>
              </a:rPr>
              <a:t>Maternal deaths, 2016–2022</a:t>
            </a:r>
            <a:endParaRPr lang="en-US" sz="1400"/>
          </a:p>
        </p:txBody>
      </p:sp>
      <p:sp>
        <p:nvSpPr>
          <p:cNvPr id="11" name="Shape 9"/>
          <p:cNvSpPr/>
          <p:nvPr/>
        </p:nvSpPr>
        <p:spPr>
          <a:xfrm>
            <a:off x="458788" y="3904488"/>
            <a:ext cx="5394960" cy="713232"/>
          </a:xfrm>
          <a:prstGeom prst="roundRect">
            <a:avLst>
              <a:gd name="adj" fmla="val 7692"/>
            </a:avLst>
          </a:prstGeom>
          <a:solidFill>
            <a:srgbClr val="E8F6EC"/>
          </a:solidFill>
          <a:ln/>
        </p:spPr>
        <p:txBody>
          <a:bodyPr/>
          <a:lstStyle/>
          <a:p>
            <a:endParaRPr lang="en-TZ" sz="2400"/>
          </a:p>
        </p:txBody>
      </p:sp>
      <p:sp>
        <p:nvSpPr>
          <p:cNvPr id="12" name="Text 10"/>
          <p:cNvSpPr/>
          <p:nvPr/>
        </p:nvSpPr>
        <p:spPr>
          <a:xfrm>
            <a:off x="641668" y="3977640"/>
            <a:ext cx="1737360" cy="548640"/>
          </a:xfrm>
          <a:prstGeom prst="rect">
            <a:avLst/>
          </a:prstGeom>
          <a:noFill/>
          <a:ln/>
        </p:spPr>
        <p:txBody>
          <a:bodyPr wrap="square" lIns="0" tIns="0" rIns="0" bIns="0" rtlCol="0" anchor="ctr"/>
          <a:lstStyle/>
          <a:p>
            <a:r>
              <a:rPr lang="en-US" sz="1700" b="1" dirty="0">
                <a:solidFill>
                  <a:schemeClr val="tx2"/>
                </a:solidFill>
                <a:ea typeface="Cambria" pitchFamily="34" charset="-122"/>
                <a:cs typeface="Cambria" pitchFamily="34" charset="-120"/>
              </a:rPr>
              <a:t>8,000+</a:t>
            </a:r>
            <a:endParaRPr lang="en-US" sz="1700" dirty="0">
              <a:solidFill>
                <a:schemeClr val="tx2"/>
              </a:solidFill>
            </a:endParaRPr>
          </a:p>
        </p:txBody>
      </p:sp>
      <p:sp>
        <p:nvSpPr>
          <p:cNvPr id="13" name="Text 11"/>
          <p:cNvSpPr/>
          <p:nvPr/>
        </p:nvSpPr>
        <p:spPr>
          <a:xfrm>
            <a:off x="2424748" y="3977640"/>
            <a:ext cx="3291840" cy="548640"/>
          </a:xfrm>
          <a:prstGeom prst="rect">
            <a:avLst/>
          </a:prstGeom>
          <a:noFill/>
          <a:ln/>
        </p:spPr>
        <p:txBody>
          <a:bodyPr wrap="square" lIns="0" tIns="0" rIns="0" bIns="0" rtlCol="0" anchor="ctr"/>
          <a:lstStyle/>
          <a:p>
            <a:pPr>
              <a:lnSpc>
                <a:spcPct val="105000"/>
              </a:lnSpc>
            </a:pPr>
            <a:r>
              <a:rPr lang="en-US" sz="1400">
                <a:ea typeface="Calibri" pitchFamily="34" charset="-122"/>
                <a:cs typeface="Calibri" pitchFamily="34" charset="-120"/>
              </a:rPr>
              <a:t>PMTCT sites, up from 5 in 2000</a:t>
            </a:r>
            <a:endParaRPr lang="en-US" sz="1400"/>
          </a:p>
        </p:txBody>
      </p:sp>
      <p:sp>
        <p:nvSpPr>
          <p:cNvPr id="14" name="Shape 12"/>
          <p:cNvSpPr/>
          <p:nvPr/>
        </p:nvSpPr>
        <p:spPr>
          <a:xfrm>
            <a:off x="458788" y="4727448"/>
            <a:ext cx="5394960" cy="713232"/>
          </a:xfrm>
          <a:prstGeom prst="roundRect">
            <a:avLst>
              <a:gd name="adj" fmla="val 7692"/>
            </a:avLst>
          </a:prstGeom>
          <a:solidFill>
            <a:srgbClr val="E8F6EC"/>
          </a:solidFill>
          <a:ln/>
        </p:spPr>
        <p:txBody>
          <a:bodyPr/>
          <a:lstStyle/>
          <a:p>
            <a:endParaRPr lang="en-TZ" sz="2400"/>
          </a:p>
        </p:txBody>
      </p:sp>
      <p:sp>
        <p:nvSpPr>
          <p:cNvPr id="15" name="Text 13"/>
          <p:cNvSpPr/>
          <p:nvPr/>
        </p:nvSpPr>
        <p:spPr>
          <a:xfrm>
            <a:off x="641668" y="4800600"/>
            <a:ext cx="1737360" cy="548640"/>
          </a:xfrm>
          <a:prstGeom prst="rect">
            <a:avLst/>
          </a:prstGeom>
          <a:noFill/>
          <a:ln/>
        </p:spPr>
        <p:txBody>
          <a:bodyPr wrap="square" lIns="0" tIns="0" rIns="0" bIns="0" rtlCol="0" anchor="ctr"/>
          <a:lstStyle/>
          <a:p>
            <a:r>
              <a:rPr lang="en-US" sz="1700" b="1" dirty="0">
                <a:solidFill>
                  <a:schemeClr val="tx2"/>
                </a:solidFill>
                <a:ea typeface="Cambria" pitchFamily="34" charset="-122"/>
                <a:cs typeface="Cambria" pitchFamily="34" charset="-120"/>
              </a:rPr>
              <a:t>~50,000</a:t>
            </a:r>
            <a:endParaRPr lang="en-US" sz="1700" dirty="0">
              <a:solidFill>
                <a:schemeClr val="tx2"/>
              </a:solidFill>
            </a:endParaRPr>
          </a:p>
        </p:txBody>
      </p:sp>
      <p:sp>
        <p:nvSpPr>
          <p:cNvPr id="16" name="Text 14"/>
          <p:cNvSpPr/>
          <p:nvPr/>
        </p:nvSpPr>
        <p:spPr>
          <a:xfrm>
            <a:off x="2424748" y="4800600"/>
            <a:ext cx="3291840" cy="548640"/>
          </a:xfrm>
          <a:prstGeom prst="rect">
            <a:avLst/>
          </a:prstGeom>
          <a:noFill/>
          <a:ln/>
        </p:spPr>
        <p:txBody>
          <a:bodyPr wrap="square" lIns="0" tIns="0" rIns="0" bIns="0" rtlCol="0" anchor="ctr"/>
          <a:lstStyle/>
          <a:p>
            <a:pPr>
              <a:lnSpc>
                <a:spcPct val="105000"/>
              </a:lnSpc>
            </a:pPr>
            <a:r>
              <a:rPr lang="en-US" sz="1400">
                <a:ea typeface="Calibri" pitchFamily="34" charset="-122"/>
                <a:cs typeface="Calibri" pitchFamily="34" charset="-120"/>
              </a:rPr>
              <a:t>Infants born HIV-free in 2024</a:t>
            </a:r>
            <a:endParaRPr lang="en-US" sz="1400"/>
          </a:p>
        </p:txBody>
      </p:sp>
      <p:sp>
        <p:nvSpPr>
          <p:cNvPr id="17" name="Text 15"/>
          <p:cNvSpPr/>
          <p:nvPr/>
        </p:nvSpPr>
        <p:spPr>
          <a:xfrm>
            <a:off x="6173788" y="1892808"/>
            <a:ext cx="5394960" cy="320040"/>
          </a:xfrm>
          <a:prstGeom prst="rect">
            <a:avLst/>
          </a:prstGeom>
          <a:noFill/>
          <a:ln/>
        </p:spPr>
        <p:txBody>
          <a:bodyPr wrap="square" lIns="0" tIns="0" rIns="0" bIns="0" rtlCol="0" anchor="ctr"/>
          <a:lstStyle/>
          <a:p>
            <a:r>
              <a:rPr lang="en-US" sz="1250" b="1" dirty="0">
                <a:solidFill>
                  <a:schemeClr val="accent4"/>
                </a:solidFill>
                <a:ea typeface="Calibri" pitchFamily="34" charset="-122"/>
                <a:cs typeface="Calibri" pitchFamily="34" charset="-120"/>
              </a:rPr>
              <a:t>TANZANIA'S VERSION OF THE 58% GAP</a:t>
            </a:r>
            <a:endParaRPr lang="en-US" sz="1250" dirty="0">
              <a:solidFill>
                <a:schemeClr val="accent4"/>
              </a:solidFill>
            </a:endParaRPr>
          </a:p>
        </p:txBody>
      </p:sp>
      <p:sp>
        <p:nvSpPr>
          <p:cNvPr id="18" name="Shape 16"/>
          <p:cNvSpPr/>
          <p:nvPr/>
        </p:nvSpPr>
        <p:spPr>
          <a:xfrm>
            <a:off x="6173787" y="2258568"/>
            <a:ext cx="5746069" cy="932688"/>
          </a:xfrm>
          <a:prstGeom prst="roundRect">
            <a:avLst>
              <a:gd name="adj" fmla="val 5882"/>
            </a:avLst>
          </a:prstGeom>
          <a:solidFill>
            <a:srgbClr val="E6F3FA"/>
          </a:solidFill>
          <a:ln/>
        </p:spPr>
        <p:txBody>
          <a:bodyPr/>
          <a:lstStyle/>
          <a:p>
            <a:endParaRPr lang="en-TZ"/>
          </a:p>
        </p:txBody>
      </p:sp>
      <p:sp>
        <p:nvSpPr>
          <p:cNvPr id="19" name="Text 17"/>
          <p:cNvSpPr/>
          <p:nvPr/>
        </p:nvSpPr>
        <p:spPr>
          <a:xfrm>
            <a:off x="6356668" y="2350008"/>
            <a:ext cx="1737360" cy="749808"/>
          </a:xfrm>
          <a:prstGeom prst="rect">
            <a:avLst/>
          </a:prstGeom>
          <a:noFill/>
          <a:ln/>
        </p:spPr>
        <p:txBody>
          <a:bodyPr wrap="square" lIns="0" tIns="0" rIns="0" bIns="0" rtlCol="0" anchor="ctr"/>
          <a:lstStyle/>
          <a:p>
            <a:r>
              <a:rPr lang="en-US" sz="1700" b="1" dirty="0">
                <a:solidFill>
                  <a:schemeClr val="tx2"/>
                </a:solidFill>
                <a:ea typeface="Cambria" pitchFamily="34" charset="-122"/>
                <a:cs typeface="Cambria" pitchFamily="34" charset="-120"/>
              </a:rPr>
              <a:t>51.9%</a:t>
            </a:r>
            <a:endParaRPr lang="en-US" sz="1700" dirty="0">
              <a:solidFill>
                <a:schemeClr val="tx2"/>
              </a:solidFill>
            </a:endParaRPr>
          </a:p>
        </p:txBody>
      </p:sp>
      <p:sp>
        <p:nvSpPr>
          <p:cNvPr id="20" name="Text 18"/>
          <p:cNvSpPr/>
          <p:nvPr/>
        </p:nvSpPr>
        <p:spPr>
          <a:xfrm>
            <a:off x="8139748" y="2350008"/>
            <a:ext cx="3780108" cy="749808"/>
          </a:xfrm>
          <a:prstGeom prst="rect">
            <a:avLst/>
          </a:prstGeom>
          <a:noFill/>
          <a:ln/>
        </p:spPr>
        <p:txBody>
          <a:bodyPr wrap="square" lIns="0" tIns="0" rIns="0" bIns="0" rtlCol="0" anchor="ctr"/>
          <a:lstStyle/>
          <a:p>
            <a:pPr>
              <a:lnSpc>
                <a:spcPct val="110000"/>
              </a:lnSpc>
            </a:pPr>
            <a:r>
              <a:rPr lang="en-US" sz="1400">
                <a:ea typeface="Calibri" pitchFamily="34" charset="-122"/>
                <a:cs typeface="Calibri" pitchFamily="34" charset="-120"/>
              </a:rPr>
              <a:t>of HIV+ pregnant women newly initiated on ART during pregnancy itself — nearly half start in the highest-risk window</a:t>
            </a:r>
            <a:endParaRPr lang="en-US" sz="1400"/>
          </a:p>
        </p:txBody>
      </p:sp>
      <p:sp>
        <p:nvSpPr>
          <p:cNvPr id="21" name="Shape 19"/>
          <p:cNvSpPr/>
          <p:nvPr/>
        </p:nvSpPr>
        <p:spPr>
          <a:xfrm>
            <a:off x="6173787" y="3310128"/>
            <a:ext cx="5746069" cy="932688"/>
          </a:xfrm>
          <a:prstGeom prst="roundRect">
            <a:avLst>
              <a:gd name="adj" fmla="val 5882"/>
            </a:avLst>
          </a:prstGeom>
          <a:solidFill>
            <a:srgbClr val="E6F3FA"/>
          </a:solidFill>
          <a:ln/>
        </p:spPr>
        <p:txBody>
          <a:bodyPr/>
          <a:lstStyle/>
          <a:p>
            <a:endParaRPr lang="en-TZ"/>
          </a:p>
        </p:txBody>
      </p:sp>
      <p:sp>
        <p:nvSpPr>
          <p:cNvPr id="22" name="Text 20"/>
          <p:cNvSpPr/>
          <p:nvPr/>
        </p:nvSpPr>
        <p:spPr>
          <a:xfrm>
            <a:off x="6356668" y="3401568"/>
            <a:ext cx="1737360" cy="749808"/>
          </a:xfrm>
          <a:prstGeom prst="rect">
            <a:avLst/>
          </a:prstGeom>
          <a:noFill/>
          <a:ln/>
        </p:spPr>
        <p:txBody>
          <a:bodyPr wrap="square" lIns="0" tIns="0" rIns="0" bIns="0" rtlCol="0" anchor="ctr"/>
          <a:lstStyle/>
          <a:p>
            <a:r>
              <a:rPr lang="en-US" sz="1700" b="1" dirty="0">
                <a:solidFill>
                  <a:schemeClr val="tx2"/>
                </a:solidFill>
                <a:ea typeface="Cambria" pitchFamily="34" charset="-122"/>
                <a:cs typeface="Cambria" pitchFamily="34" charset="-120"/>
              </a:rPr>
              <a:t>92% → 67%</a:t>
            </a:r>
            <a:endParaRPr lang="en-US" sz="1700" dirty="0">
              <a:solidFill>
                <a:schemeClr val="tx2"/>
              </a:solidFill>
            </a:endParaRPr>
          </a:p>
        </p:txBody>
      </p:sp>
      <p:sp>
        <p:nvSpPr>
          <p:cNvPr id="23" name="Text 21"/>
          <p:cNvSpPr/>
          <p:nvPr/>
        </p:nvSpPr>
        <p:spPr>
          <a:xfrm>
            <a:off x="8139748" y="3401568"/>
            <a:ext cx="3657600" cy="749808"/>
          </a:xfrm>
          <a:prstGeom prst="rect">
            <a:avLst/>
          </a:prstGeom>
          <a:noFill/>
          <a:ln/>
        </p:spPr>
        <p:txBody>
          <a:bodyPr wrap="square" lIns="0" tIns="0" rIns="0" bIns="0" rtlCol="0" anchor="ctr"/>
          <a:lstStyle/>
          <a:p>
            <a:pPr>
              <a:lnSpc>
                <a:spcPct val="110000"/>
              </a:lnSpc>
            </a:pPr>
            <a:r>
              <a:rPr lang="en-US" sz="1400">
                <a:ea typeface="Calibri" pitchFamily="34" charset="-122"/>
                <a:cs typeface="Calibri" pitchFamily="34" charset="-120"/>
              </a:rPr>
              <a:t>enrolled in PMTCT vs. retained in care through pregnancy</a:t>
            </a:r>
            <a:endParaRPr lang="en-US" sz="1400"/>
          </a:p>
        </p:txBody>
      </p:sp>
      <p:sp>
        <p:nvSpPr>
          <p:cNvPr id="24" name="Shape 22"/>
          <p:cNvSpPr/>
          <p:nvPr/>
        </p:nvSpPr>
        <p:spPr>
          <a:xfrm>
            <a:off x="6173787" y="4361688"/>
            <a:ext cx="5746069" cy="932688"/>
          </a:xfrm>
          <a:prstGeom prst="roundRect">
            <a:avLst>
              <a:gd name="adj" fmla="val 5882"/>
            </a:avLst>
          </a:prstGeom>
          <a:solidFill>
            <a:srgbClr val="E6F3FA"/>
          </a:solidFill>
          <a:ln/>
        </p:spPr>
        <p:txBody>
          <a:bodyPr/>
          <a:lstStyle/>
          <a:p>
            <a:endParaRPr lang="en-TZ"/>
          </a:p>
        </p:txBody>
      </p:sp>
      <p:sp>
        <p:nvSpPr>
          <p:cNvPr id="25" name="Text 23"/>
          <p:cNvSpPr/>
          <p:nvPr/>
        </p:nvSpPr>
        <p:spPr>
          <a:xfrm>
            <a:off x="6356668" y="4453128"/>
            <a:ext cx="1737360" cy="749808"/>
          </a:xfrm>
          <a:prstGeom prst="rect">
            <a:avLst/>
          </a:prstGeom>
          <a:noFill/>
          <a:ln/>
        </p:spPr>
        <p:txBody>
          <a:bodyPr wrap="square" lIns="0" tIns="0" rIns="0" bIns="0" rtlCol="0" anchor="ctr"/>
          <a:lstStyle/>
          <a:p>
            <a:r>
              <a:rPr lang="en-US" sz="1700" b="1" dirty="0">
                <a:solidFill>
                  <a:schemeClr val="tx2"/>
                </a:solidFill>
                <a:ea typeface="Cambria" pitchFamily="34" charset="-122"/>
                <a:cs typeface="Cambria" pitchFamily="34" charset="-120"/>
              </a:rPr>
              <a:t>44.2%</a:t>
            </a:r>
            <a:endParaRPr lang="en-US" sz="1700" dirty="0">
              <a:solidFill>
                <a:schemeClr val="tx2"/>
              </a:solidFill>
            </a:endParaRPr>
          </a:p>
        </p:txBody>
      </p:sp>
      <p:sp>
        <p:nvSpPr>
          <p:cNvPr id="26" name="Text 24"/>
          <p:cNvSpPr/>
          <p:nvPr/>
        </p:nvSpPr>
        <p:spPr>
          <a:xfrm>
            <a:off x="8139748" y="4453128"/>
            <a:ext cx="3593464" cy="749808"/>
          </a:xfrm>
          <a:prstGeom prst="rect">
            <a:avLst/>
          </a:prstGeom>
          <a:noFill/>
          <a:ln/>
        </p:spPr>
        <p:txBody>
          <a:bodyPr wrap="square" lIns="0" tIns="0" rIns="0" bIns="0" rtlCol="0" anchor="ctr"/>
          <a:lstStyle/>
          <a:p>
            <a:pPr>
              <a:lnSpc>
                <a:spcPct val="110000"/>
              </a:lnSpc>
            </a:pPr>
            <a:r>
              <a:rPr lang="en-US" sz="1400">
                <a:ea typeface="Calibri" pitchFamily="34" charset="-122"/>
                <a:cs typeface="Calibri" pitchFamily="34" charset="-120"/>
              </a:rPr>
              <a:t>of HIV-exposed infants complete the 18-month confirmatory test</a:t>
            </a:r>
            <a:endParaRPr lang="en-US" sz="1400"/>
          </a:p>
        </p:txBody>
      </p:sp>
      <p:sp>
        <p:nvSpPr>
          <p:cNvPr id="29" name="Text 26"/>
          <p:cNvSpPr/>
          <p:nvPr/>
        </p:nvSpPr>
        <p:spPr>
          <a:xfrm>
            <a:off x="861124" y="6492240"/>
            <a:ext cx="8229600" cy="274320"/>
          </a:xfrm>
          <a:prstGeom prst="rect">
            <a:avLst/>
          </a:prstGeom>
          <a:noFill/>
          <a:ln/>
        </p:spPr>
        <p:txBody>
          <a:bodyPr wrap="square" lIns="0" tIns="0" rIns="0" bIns="0" rtlCol="0" anchor="ctr"/>
          <a:lstStyle/>
          <a:p>
            <a:r>
              <a:rPr lang="en-US" sz="900" dirty="0">
                <a:solidFill>
                  <a:srgbClr val="6B7280"/>
                </a:solidFill>
                <a:latin typeface="Calibri" pitchFamily="34" charset="0"/>
                <a:ea typeface="Calibri" pitchFamily="34" charset="-122"/>
                <a:cs typeface="Calibri" pitchFamily="34" charset="-120"/>
              </a:rPr>
              <a:t>AIDS 2026 Satellite Symposium  |  Dr. Prosper Njau — The Government View</a:t>
            </a:r>
            <a:endParaRPr lang="en-US" sz="900" dirty="0"/>
          </a:p>
        </p:txBody>
      </p:sp>
      <p:sp>
        <p:nvSpPr>
          <p:cNvPr id="30" name="Text 27"/>
          <p:cNvSpPr/>
          <p:nvPr/>
        </p:nvSpPr>
        <p:spPr>
          <a:xfrm>
            <a:off x="11248708" y="6492240"/>
            <a:ext cx="548640" cy="274320"/>
          </a:xfrm>
          <a:prstGeom prst="rect">
            <a:avLst/>
          </a:prstGeom>
          <a:noFill/>
          <a:ln/>
        </p:spPr>
        <p:txBody>
          <a:bodyPr wrap="square" lIns="0" tIns="0" rIns="0" bIns="0" rtlCol="0" anchor="ctr"/>
          <a:lstStyle/>
          <a:p>
            <a:pPr algn="r"/>
            <a:r>
              <a:rPr lang="en-US" sz="900" dirty="0">
                <a:solidFill>
                  <a:srgbClr val="6B7280"/>
                </a:solidFill>
                <a:latin typeface="Calibri" pitchFamily="34" charset="0"/>
                <a:ea typeface="Calibri" pitchFamily="34" charset="-122"/>
                <a:cs typeface="Calibri" pitchFamily="34" charset="-120"/>
              </a:rPr>
              <a:t>2 / 5</a:t>
            </a:r>
            <a:endParaRPr lang="en-US" sz="900" dirty="0"/>
          </a:p>
        </p:txBody>
      </p:sp>
      <p:pic>
        <p:nvPicPr>
          <p:cNvPr id="33" name="Graphic 32" descr="Flag of Tanzania - Wikipedia">
            <a:extLst>
              <a:ext uri="{FF2B5EF4-FFF2-40B4-BE49-F238E27FC236}">
                <a16:creationId xmlns:a16="http://schemas.microsoft.com/office/drawing/2014/main" id="{0D3B9719-148A-B821-B200-14432F4603C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4652" y="6512561"/>
            <a:ext cx="380999" cy="253999"/>
          </a:xfrm>
          <a:prstGeom prst="rect">
            <a:avLst/>
          </a:prstGeom>
        </p:spPr>
      </p:pic>
    </p:spTree>
    <p:extLst>
      <p:ext uri="{BB962C8B-B14F-4D97-AF65-F5344CB8AC3E}">
        <p14:creationId xmlns:p14="http://schemas.microsoft.com/office/powerpoint/2010/main" val="3505605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0"/>
          <p:cNvSpPr/>
          <p:nvPr/>
        </p:nvSpPr>
        <p:spPr>
          <a:xfrm>
            <a:off x="2829464" y="365760"/>
            <a:ext cx="6864764" cy="201168"/>
          </a:xfrm>
          <a:prstGeom prst="rect">
            <a:avLst/>
          </a:prstGeom>
          <a:noFill/>
          <a:ln/>
        </p:spPr>
        <p:txBody>
          <a:bodyPr wrap="square" lIns="0" tIns="0" rIns="0" bIns="0" rtlCol="0" anchor="ctr"/>
          <a:lstStyle/>
          <a:p>
            <a:r>
              <a:rPr lang="en-US" sz="1300" b="1" kern="0" spc="200" dirty="0">
                <a:ea typeface="Calibri" pitchFamily="34" charset="-122"/>
                <a:cs typeface="Calibri" pitchFamily="34" charset="-120"/>
              </a:rPr>
              <a:t>INTEGRATION WITHOUT DESTABILIZING</a:t>
            </a:r>
            <a:endParaRPr lang="en-US" sz="1300" dirty="0"/>
          </a:p>
        </p:txBody>
      </p:sp>
      <p:sp>
        <p:nvSpPr>
          <p:cNvPr id="3" name="Text 1"/>
          <p:cNvSpPr/>
          <p:nvPr/>
        </p:nvSpPr>
        <p:spPr>
          <a:xfrm>
            <a:off x="2829464" y="822960"/>
            <a:ext cx="8510684" cy="822960"/>
          </a:xfrm>
          <a:prstGeom prst="rect">
            <a:avLst/>
          </a:prstGeom>
          <a:noFill/>
          <a:ln/>
        </p:spPr>
        <p:txBody>
          <a:bodyPr wrap="square" lIns="0" tIns="0" rIns="0" bIns="0" rtlCol="0" anchor="ctr"/>
          <a:lstStyle/>
          <a:p>
            <a:pPr>
              <a:lnSpc>
                <a:spcPts val="3300"/>
              </a:lnSpc>
            </a:pPr>
            <a:r>
              <a:rPr lang="en-US" sz="2900" b="1" dirty="0">
                <a:solidFill>
                  <a:schemeClr val="tx2"/>
                </a:solidFill>
                <a:latin typeface="Verdana" panose="020B0604030504040204" pitchFamily="34" charset="0"/>
                <a:ea typeface="Verdana" panose="020B0604030504040204" pitchFamily="34" charset="0"/>
                <a:cs typeface="Verdana" panose="020B0604030504040204" pitchFamily="34" charset="0"/>
              </a:rPr>
              <a:t>Scale on evidence, not hope: our integration model</a:t>
            </a:r>
            <a:endParaRPr lang="en-US" sz="2900"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hape 2"/>
          <p:cNvSpPr/>
          <p:nvPr/>
        </p:nvSpPr>
        <p:spPr>
          <a:xfrm>
            <a:off x="550228" y="1965960"/>
            <a:ext cx="5394960" cy="3451429"/>
          </a:xfrm>
          <a:prstGeom prst="roundRect">
            <a:avLst>
              <a:gd name="adj" fmla="val 1758"/>
            </a:avLst>
          </a:prstGeom>
          <a:solidFill>
            <a:srgbClr val="FFFFFF"/>
          </a:solidFill>
          <a:ln w="12700">
            <a:solidFill>
              <a:srgbClr val="DCE9E0"/>
            </a:solidFill>
            <a:prstDash val="solid"/>
          </a:ln>
        </p:spPr>
        <p:txBody>
          <a:bodyPr/>
          <a:lstStyle/>
          <a:p>
            <a:endParaRPr lang="en-TZ"/>
          </a:p>
        </p:txBody>
      </p:sp>
      <p:sp>
        <p:nvSpPr>
          <p:cNvPr id="5" name="Text 3"/>
          <p:cNvSpPr/>
          <p:nvPr/>
        </p:nvSpPr>
        <p:spPr>
          <a:xfrm>
            <a:off x="824548" y="2148840"/>
            <a:ext cx="4846320" cy="411480"/>
          </a:xfrm>
          <a:prstGeom prst="rect">
            <a:avLst/>
          </a:prstGeom>
          <a:noFill/>
          <a:ln/>
        </p:spPr>
        <p:txBody>
          <a:bodyPr wrap="square" lIns="0" tIns="0" rIns="0" bIns="0" rtlCol="0" anchor="ctr"/>
          <a:lstStyle/>
          <a:p>
            <a:r>
              <a:rPr lang="en-US" b="1">
                <a:solidFill>
                  <a:schemeClr val="accent4"/>
                </a:solidFill>
                <a:ea typeface="Cambria" pitchFamily="34" charset="-122"/>
                <a:cs typeface="Cambria" pitchFamily="34" charset="-120"/>
              </a:rPr>
              <a:t>Multiplex HIV/Syphilis/HBV RDT</a:t>
            </a:r>
            <a:endParaRPr lang="en-US">
              <a:solidFill>
                <a:schemeClr val="accent4"/>
              </a:solidFill>
            </a:endParaRPr>
          </a:p>
        </p:txBody>
      </p:sp>
      <p:sp>
        <p:nvSpPr>
          <p:cNvPr id="6" name="Text 4"/>
          <p:cNvSpPr/>
          <p:nvPr/>
        </p:nvSpPr>
        <p:spPr>
          <a:xfrm>
            <a:off x="824548" y="2606040"/>
            <a:ext cx="4846320" cy="1005840"/>
          </a:xfrm>
          <a:prstGeom prst="rect">
            <a:avLst/>
          </a:prstGeom>
          <a:noFill/>
          <a:ln/>
        </p:spPr>
        <p:txBody>
          <a:bodyPr wrap="square" lIns="0" tIns="0" rIns="0" bIns="0" rtlCol="0" anchor="t"/>
          <a:lstStyle/>
          <a:p>
            <a:pPr>
              <a:lnSpc>
                <a:spcPct val="120000"/>
              </a:lnSpc>
            </a:pPr>
            <a:r>
              <a:rPr lang="en-US" sz="1400">
                <a:solidFill>
                  <a:srgbClr val="232733"/>
                </a:solidFill>
                <a:ea typeface="Calibri" pitchFamily="34" charset="-122"/>
                <a:cs typeface="Calibri" pitchFamily="34" charset="-120"/>
              </a:rPr>
              <a:t>National feasibility study before scale-up: 4 regions, Oct 2023–Jun 2024, 7,828 pregnant women — generating our own prevalence data before deciding national rollout design.</a:t>
            </a:r>
            <a:endParaRPr lang="en-US" sz="1400"/>
          </a:p>
        </p:txBody>
      </p:sp>
      <p:sp>
        <p:nvSpPr>
          <p:cNvPr id="7" name="Shape 5"/>
          <p:cNvSpPr/>
          <p:nvPr/>
        </p:nvSpPr>
        <p:spPr>
          <a:xfrm>
            <a:off x="824548" y="3703320"/>
            <a:ext cx="1170432" cy="960120"/>
          </a:xfrm>
          <a:prstGeom prst="roundRect">
            <a:avLst>
              <a:gd name="adj" fmla="val 5714"/>
            </a:avLst>
          </a:prstGeom>
          <a:solidFill>
            <a:srgbClr val="E8F6EC"/>
          </a:solidFill>
          <a:ln/>
        </p:spPr>
        <p:txBody>
          <a:bodyPr/>
          <a:lstStyle/>
          <a:p>
            <a:endParaRPr lang="en-TZ"/>
          </a:p>
        </p:txBody>
      </p:sp>
      <p:sp>
        <p:nvSpPr>
          <p:cNvPr id="8" name="Text 6"/>
          <p:cNvSpPr/>
          <p:nvPr/>
        </p:nvSpPr>
        <p:spPr>
          <a:xfrm>
            <a:off x="824548" y="3794760"/>
            <a:ext cx="1170432" cy="457200"/>
          </a:xfrm>
          <a:prstGeom prst="rect">
            <a:avLst/>
          </a:prstGeom>
          <a:noFill/>
          <a:ln/>
        </p:spPr>
        <p:txBody>
          <a:bodyPr wrap="square" lIns="0" tIns="0" rIns="0" bIns="0" rtlCol="0" anchor="ctr"/>
          <a:lstStyle/>
          <a:p>
            <a:pPr algn="ctr"/>
            <a:r>
              <a:rPr lang="en-US" sz="1700" b="1" dirty="0">
                <a:solidFill>
                  <a:srgbClr val="0B3D24"/>
                </a:solidFill>
                <a:ea typeface="Cambria" pitchFamily="34" charset="-122"/>
                <a:cs typeface="Cambria" pitchFamily="34" charset="-120"/>
              </a:rPr>
              <a:t>5.2%</a:t>
            </a:r>
            <a:endParaRPr lang="en-US" sz="1700" dirty="0"/>
          </a:p>
        </p:txBody>
      </p:sp>
      <p:sp>
        <p:nvSpPr>
          <p:cNvPr id="9" name="Text 7"/>
          <p:cNvSpPr/>
          <p:nvPr/>
        </p:nvSpPr>
        <p:spPr>
          <a:xfrm>
            <a:off x="824548" y="4251960"/>
            <a:ext cx="1170432" cy="320040"/>
          </a:xfrm>
          <a:prstGeom prst="rect">
            <a:avLst/>
          </a:prstGeom>
          <a:noFill/>
          <a:ln/>
        </p:spPr>
        <p:txBody>
          <a:bodyPr wrap="square" lIns="0" tIns="0" rIns="0" bIns="0" rtlCol="0" anchor="ctr"/>
          <a:lstStyle/>
          <a:p>
            <a:pPr algn="ctr"/>
            <a:r>
              <a:rPr lang="en-US">
                <a:solidFill>
                  <a:srgbClr val="6B7280"/>
                </a:solidFill>
                <a:latin typeface="Calibri" pitchFamily="34" charset="0"/>
                <a:ea typeface="Calibri" pitchFamily="34" charset="-122"/>
                <a:cs typeface="Calibri" pitchFamily="34" charset="-120"/>
              </a:rPr>
              <a:t>HIV</a:t>
            </a:r>
            <a:endParaRPr lang="en-US"/>
          </a:p>
        </p:txBody>
      </p:sp>
      <p:sp>
        <p:nvSpPr>
          <p:cNvPr id="10" name="Shape 8"/>
          <p:cNvSpPr/>
          <p:nvPr/>
        </p:nvSpPr>
        <p:spPr>
          <a:xfrm>
            <a:off x="2086420" y="3703320"/>
            <a:ext cx="1170432" cy="960120"/>
          </a:xfrm>
          <a:prstGeom prst="roundRect">
            <a:avLst>
              <a:gd name="adj" fmla="val 5714"/>
            </a:avLst>
          </a:prstGeom>
          <a:solidFill>
            <a:srgbClr val="E8F6EC"/>
          </a:solidFill>
          <a:ln/>
        </p:spPr>
        <p:txBody>
          <a:bodyPr/>
          <a:lstStyle/>
          <a:p>
            <a:endParaRPr lang="en-TZ"/>
          </a:p>
        </p:txBody>
      </p:sp>
      <p:sp>
        <p:nvSpPr>
          <p:cNvPr id="11" name="Text 9"/>
          <p:cNvSpPr/>
          <p:nvPr/>
        </p:nvSpPr>
        <p:spPr>
          <a:xfrm>
            <a:off x="2086420" y="3794760"/>
            <a:ext cx="1170432" cy="457200"/>
          </a:xfrm>
          <a:prstGeom prst="rect">
            <a:avLst/>
          </a:prstGeom>
          <a:noFill/>
          <a:ln/>
        </p:spPr>
        <p:txBody>
          <a:bodyPr wrap="square" lIns="0" tIns="0" rIns="0" bIns="0" rtlCol="0" anchor="ctr"/>
          <a:lstStyle/>
          <a:p>
            <a:pPr algn="ctr"/>
            <a:r>
              <a:rPr lang="en-US" sz="1700" b="1" dirty="0">
                <a:solidFill>
                  <a:srgbClr val="0B3D24"/>
                </a:solidFill>
                <a:ea typeface="Cambria" pitchFamily="34" charset="-122"/>
                <a:cs typeface="Cambria" pitchFamily="34" charset="-120"/>
              </a:rPr>
              <a:t>1.8%</a:t>
            </a:r>
            <a:endParaRPr lang="en-US" sz="1700" dirty="0"/>
          </a:p>
        </p:txBody>
      </p:sp>
      <p:sp>
        <p:nvSpPr>
          <p:cNvPr id="12" name="Text 10"/>
          <p:cNvSpPr/>
          <p:nvPr/>
        </p:nvSpPr>
        <p:spPr>
          <a:xfrm>
            <a:off x="2086420" y="4251960"/>
            <a:ext cx="1170432" cy="320040"/>
          </a:xfrm>
          <a:prstGeom prst="rect">
            <a:avLst/>
          </a:prstGeom>
          <a:noFill/>
          <a:ln/>
        </p:spPr>
        <p:txBody>
          <a:bodyPr wrap="square" lIns="0" tIns="0" rIns="0" bIns="0" rtlCol="0" anchor="ctr"/>
          <a:lstStyle/>
          <a:p>
            <a:pPr algn="ctr"/>
            <a:r>
              <a:rPr lang="en-US">
                <a:solidFill>
                  <a:srgbClr val="6B7280"/>
                </a:solidFill>
                <a:latin typeface="Calibri" pitchFamily="34" charset="0"/>
                <a:ea typeface="Calibri" pitchFamily="34" charset="-122"/>
                <a:cs typeface="Calibri" pitchFamily="34" charset="-120"/>
              </a:rPr>
              <a:t>HBV</a:t>
            </a:r>
            <a:endParaRPr lang="en-US"/>
          </a:p>
        </p:txBody>
      </p:sp>
      <p:sp>
        <p:nvSpPr>
          <p:cNvPr id="13" name="Shape 11"/>
          <p:cNvSpPr/>
          <p:nvPr/>
        </p:nvSpPr>
        <p:spPr>
          <a:xfrm>
            <a:off x="3348292" y="3703320"/>
            <a:ext cx="1170432" cy="960120"/>
          </a:xfrm>
          <a:prstGeom prst="roundRect">
            <a:avLst>
              <a:gd name="adj" fmla="val 5714"/>
            </a:avLst>
          </a:prstGeom>
          <a:solidFill>
            <a:srgbClr val="E8F6EC"/>
          </a:solidFill>
          <a:ln/>
        </p:spPr>
        <p:txBody>
          <a:bodyPr/>
          <a:lstStyle/>
          <a:p>
            <a:endParaRPr lang="en-TZ"/>
          </a:p>
        </p:txBody>
      </p:sp>
      <p:sp>
        <p:nvSpPr>
          <p:cNvPr id="14" name="Text 12"/>
          <p:cNvSpPr/>
          <p:nvPr/>
        </p:nvSpPr>
        <p:spPr>
          <a:xfrm>
            <a:off x="3348292" y="3794760"/>
            <a:ext cx="1170432" cy="457200"/>
          </a:xfrm>
          <a:prstGeom prst="rect">
            <a:avLst/>
          </a:prstGeom>
          <a:noFill/>
          <a:ln/>
        </p:spPr>
        <p:txBody>
          <a:bodyPr wrap="square" lIns="0" tIns="0" rIns="0" bIns="0" rtlCol="0" anchor="ctr"/>
          <a:lstStyle/>
          <a:p>
            <a:pPr algn="ctr"/>
            <a:r>
              <a:rPr lang="en-US" sz="1700" b="1" dirty="0">
                <a:solidFill>
                  <a:srgbClr val="0B3D24"/>
                </a:solidFill>
                <a:ea typeface="Cambria" pitchFamily="34" charset="-122"/>
                <a:cs typeface="Cambria" pitchFamily="34" charset="-120"/>
              </a:rPr>
              <a:t>0.7%</a:t>
            </a:r>
            <a:endParaRPr lang="en-US" sz="1700" dirty="0"/>
          </a:p>
        </p:txBody>
      </p:sp>
      <p:sp>
        <p:nvSpPr>
          <p:cNvPr id="15" name="Text 13"/>
          <p:cNvSpPr/>
          <p:nvPr/>
        </p:nvSpPr>
        <p:spPr>
          <a:xfrm>
            <a:off x="3348292" y="4251960"/>
            <a:ext cx="1170432" cy="320040"/>
          </a:xfrm>
          <a:prstGeom prst="rect">
            <a:avLst/>
          </a:prstGeom>
          <a:noFill/>
          <a:ln/>
        </p:spPr>
        <p:txBody>
          <a:bodyPr wrap="square" lIns="0" tIns="0" rIns="0" bIns="0" rtlCol="0" anchor="ctr"/>
          <a:lstStyle/>
          <a:p>
            <a:pPr algn="ctr"/>
            <a:r>
              <a:rPr lang="en-US">
                <a:solidFill>
                  <a:srgbClr val="6B7280"/>
                </a:solidFill>
                <a:latin typeface="Calibri" pitchFamily="34" charset="0"/>
                <a:ea typeface="Calibri" pitchFamily="34" charset="-122"/>
                <a:cs typeface="Calibri" pitchFamily="34" charset="-120"/>
              </a:rPr>
              <a:t>Syphilis</a:t>
            </a:r>
            <a:endParaRPr lang="en-US"/>
          </a:p>
        </p:txBody>
      </p:sp>
      <p:sp>
        <p:nvSpPr>
          <p:cNvPr id="16" name="Shape 14"/>
          <p:cNvSpPr/>
          <p:nvPr/>
        </p:nvSpPr>
        <p:spPr>
          <a:xfrm>
            <a:off x="4610164" y="3703320"/>
            <a:ext cx="1170432" cy="960120"/>
          </a:xfrm>
          <a:prstGeom prst="roundRect">
            <a:avLst>
              <a:gd name="adj" fmla="val 5714"/>
            </a:avLst>
          </a:prstGeom>
          <a:solidFill>
            <a:srgbClr val="E8F6EC"/>
          </a:solidFill>
          <a:ln/>
        </p:spPr>
        <p:txBody>
          <a:bodyPr/>
          <a:lstStyle/>
          <a:p>
            <a:endParaRPr lang="en-TZ"/>
          </a:p>
        </p:txBody>
      </p:sp>
      <p:sp>
        <p:nvSpPr>
          <p:cNvPr id="17" name="Text 15"/>
          <p:cNvSpPr/>
          <p:nvPr/>
        </p:nvSpPr>
        <p:spPr>
          <a:xfrm>
            <a:off x="4610164" y="3794760"/>
            <a:ext cx="1170432" cy="457200"/>
          </a:xfrm>
          <a:prstGeom prst="rect">
            <a:avLst/>
          </a:prstGeom>
          <a:noFill/>
          <a:ln/>
        </p:spPr>
        <p:txBody>
          <a:bodyPr wrap="square" lIns="0" tIns="0" rIns="0" bIns="0" rtlCol="0" anchor="ctr"/>
          <a:lstStyle/>
          <a:p>
            <a:pPr algn="ctr"/>
            <a:r>
              <a:rPr lang="en-US" sz="1700" b="1" dirty="0">
                <a:solidFill>
                  <a:srgbClr val="0B3D24"/>
                </a:solidFill>
                <a:ea typeface="Cambria" pitchFamily="34" charset="-122"/>
                <a:cs typeface="Cambria" pitchFamily="34" charset="-120"/>
              </a:rPr>
              <a:t>0.4%</a:t>
            </a:r>
            <a:endParaRPr lang="en-US" sz="1700" dirty="0"/>
          </a:p>
        </p:txBody>
      </p:sp>
      <p:sp>
        <p:nvSpPr>
          <p:cNvPr id="18" name="Text 16"/>
          <p:cNvSpPr/>
          <p:nvPr/>
        </p:nvSpPr>
        <p:spPr>
          <a:xfrm>
            <a:off x="4610164" y="4251960"/>
            <a:ext cx="1170432" cy="320040"/>
          </a:xfrm>
          <a:prstGeom prst="rect">
            <a:avLst/>
          </a:prstGeom>
          <a:noFill/>
          <a:ln/>
        </p:spPr>
        <p:txBody>
          <a:bodyPr wrap="square" lIns="0" tIns="0" rIns="0" bIns="0" rtlCol="0" anchor="ctr"/>
          <a:lstStyle/>
          <a:p>
            <a:pPr algn="ctr"/>
            <a:r>
              <a:rPr lang="en-US">
                <a:solidFill>
                  <a:srgbClr val="6B7280"/>
                </a:solidFill>
                <a:latin typeface="Calibri" pitchFamily="34" charset="0"/>
                <a:ea typeface="Calibri" pitchFamily="34" charset="-122"/>
                <a:cs typeface="Calibri" pitchFamily="34" charset="-120"/>
              </a:rPr>
              <a:t>Co-infected</a:t>
            </a:r>
            <a:endParaRPr lang="en-US"/>
          </a:p>
        </p:txBody>
      </p:sp>
      <p:sp>
        <p:nvSpPr>
          <p:cNvPr id="19" name="Text 17"/>
          <p:cNvSpPr/>
          <p:nvPr/>
        </p:nvSpPr>
        <p:spPr>
          <a:xfrm>
            <a:off x="824548" y="4846320"/>
            <a:ext cx="5120640" cy="274320"/>
          </a:xfrm>
          <a:prstGeom prst="rect">
            <a:avLst/>
          </a:prstGeom>
          <a:noFill/>
          <a:ln/>
        </p:spPr>
        <p:txBody>
          <a:bodyPr wrap="square" lIns="0" tIns="0" rIns="0" bIns="0" rtlCol="0" anchor="t"/>
          <a:lstStyle/>
          <a:p>
            <a:pPr>
              <a:lnSpc>
                <a:spcPct val="120000"/>
              </a:lnSpc>
            </a:pPr>
            <a:r>
              <a:rPr lang="en-US" sz="1600" i="1">
                <a:solidFill>
                  <a:schemeClr val="tx2"/>
                </a:solidFill>
                <a:latin typeface="Calibri" pitchFamily="34" charset="0"/>
                <a:ea typeface="Calibri" pitchFamily="34" charset="-122"/>
                <a:cs typeface="Calibri" pitchFamily="34" charset="-120"/>
              </a:rPr>
              <a:t>Template: evaluate against your own population before you build national policy.</a:t>
            </a:r>
            <a:endParaRPr lang="en-US" sz="1600">
              <a:solidFill>
                <a:schemeClr val="tx2"/>
              </a:solidFill>
            </a:endParaRPr>
          </a:p>
        </p:txBody>
      </p:sp>
      <p:sp>
        <p:nvSpPr>
          <p:cNvPr id="20" name="Shape 18"/>
          <p:cNvSpPr/>
          <p:nvPr/>
        </p:nvSpPr>
        <p:spPr>
          <a:xfrm>
            <a:off x="6265228" y="1965960"/>
            <a:ext cx="5394960" cy="3429000"/>
          </a:xfrm>
          <a:prstGeom prst="roundRect">
            <a:avLst>
              <a:gd name="adj" fmla="val 1758"/>
            </a:avLst>
          </a:prstGeom>
          <a:solidFill>
            <a:srgbClr val="0B3D24"/>
          </a:solidFill>
          <a:ln/>
        </p:spPr>
        <p:txBody>
          <a:bodyPr/>
          <a:lstStyle/>
          <a:p>
            <a:endParaRPr lang="en-TZ"/>
          </a:p>
        </p:txBody>
      </p:sp>
      <p:sp>
        <p:nvSpPr>
          <p:cNvPr id="21" name="Text 19"/>
          <p:cNvSpPr/>
          <p:nvPr/>
        </p:nvSpPr>
        <p:spPr>
          <a:xfrm>
            <a:off x="6539548" y="2148840"/>
            <a:ext cx="4846320" cy="411480"/>
          </a:xfrm>
          <a:prstGeom prst="rect">
            <a:avLst/>
          </a:prstGeom>
          <a:noFill/>
          <a:ln/>
        </p:spPr>
        <p:txBody>
          <a:bodyPr wrap="square" lIns="0" tIns="0" rIns="0" bIns="0" rtlCol="0" anchor="ctr"/>
          <a:lstStyle/>
          <a:p>
            <a:r>
              <a:rPr lang="en-US" sz="1600" b="1" dirty="0">
                <a:solidFill>
                  <a:schemeClr val="accent3"/>
                </a:solidFill>
                <a:latin typeface="Verdana" panose="020B0604030504040204" pitchFamily="34" charset="0"/>
                <a:ea typeface="Verdana" panose="020B0604030504040204" pitchFamily="34" charset="0"/>
                <a:cs typeface="Verdana" panose="020B0604030504040204" pitchFamily="34" charset="0"/>
              </a:rPr>
              <a:t>Lenacapavir Rollout</a:t>
            </a:r>
            <a:endParaRPr lang="en-US" sz="1600" dirty="0">
              <a:solidFill>
                <a:schemeClr val="accent3"/>
              </a:solidFill>
              <a:latin typeface="Verdana" panose="020B0604030504040204" pitchFamily="34" charset="0"/>
              <a:ea typeface="Verdana" panose="020B0604030504040204" pitchFamily="34" charset="0"/>
              <a:cs typeface="Verdana" panose="020B0604030504040204" pitchFamily="34" charset="0"/>
            </a:endParaRPr>
          </a:p>
        </p:txBody>
      </p:sp>
      <p:sp>
        <p:nvSpPr>
          <p:cNvPr id="22" name="Text 20"/>
          <p:cNvSpPr/>
          <p:nvPr/>
        </p:nvSpPr>
        <p:spPr>
          <a:xfrm>
            <a:off x="6539548" y="2651760"/>
            <a:ext cx="4846320" cy="3291840"/>
          </a:xfrm>
          <a:prstGeom prst="rect">
            <a:avLst/>
          </a:prstGeom>
          <a:noFill/>
          <a:ln/>
        </p:spPr>
        <p:txBody>
          <a:bodyPr wrap="square" lIns="0" tIns="0" rIns="0" bIns="0" rtlCol="0" anchor="t"/>
          <a:lstStyle/>
          <a:p>
            <a:pPr>
              <a:lnSpc>
                <a:spcPct val="125000"/>
              </a:lnSpc>
            </a:pPr>
            <a:r>
              <a:rPr lang="en-US" sz="1250" dirty="0">
                <a:solidFill>
                  <a:srgbClr val="FFFFFF"/>
                </a:solidFill>
                <a:ea typeface="Calibri" pitchFamily="34" charset="-122"/>
                <a:cs typeface="Calibri" pitchFamily="34" charset="-120"/>
              </a:rPr>
              <a:t>One of Gilead's regulatory filing / PEPFAR–Global Fund access-partnership countries.
</a:t>
            </a:r>
            <a:r>
              <a:rPr lang="en-US" sz="1250" b="1" dirty="0">
                <a:solidFill>
                  <a:schemeClr val="accent3"/>
                </a:solidFill>
                <a:ea typeface="Calibri" pitchFamily="34" charset="-122"/>
                <a:cs typeface="Calibri" pitchFamily="34" charset="-120"/>
              </a:rPr>
              <a:t>Learning from Malawi first:  </a:t>
            </a:r>
            <a:r>
              <a:rPr lang="en-US" sz="1250" dirty="0">
                <a:solidFill>
                  <a:srgbClr val="FFFFFF"/>
                </a:solidFill>
                <a:ea typeface="Calibri" pitchFamily="34" charset="-122"/>
                <a:cs typeface="Calibri" pitchFamily="34" charset="-120"/>
              </a:rPr>
              <a:t>early implementation data there already show adherence and retention on lenacapavir are real, unresolved challenges — not solved ones.
</a:t>
            </a:r>
            <a:r>
              <a:rPr lang="en-US" sz="1250" b="1" dirty="0">
                <a:solidFill>
                  <a:schemeClr val="accent3"/>
                </a:solidFill>
                <a:ea typeface="Calibri" pitchFamily="34" charset="-122"/>
                <a:cs typeface="Calibri" pitchFamily="34" charset="-120"/>
              </a:rPr>
              <a:t>Our sequencing:  </a:t>
            </a:r>
            <a:r>
              <a:rPr lang="en-US" sz="1250" dirty="0">
                <a:solidFill>
                  <a:srgbClr val="FFFFFF"/>
                </a:solidFill>
                <a:ea typeface="Calibri" pitchFamily="34" charset="-122"/>
                <a:cs typeface="Calibri" pitchFamily="34" charset="-120"/>
              </a:rPr>
              <a:t>build demand-generation and adherence-support systems alongside the filing process, before wide rollout — not after a gap shows up.</a:t>
            </a:r>
            <a:endParaRPr lang="en-US" sz="1250" dirty="0"/>
          </a:p>
        </p:txBody>
      </p:sp>
      <p:sp>
        <p:nvSpPr>
          <p:cNvPr id="23" name="Text 21"/>
          <p:cNvSpPr/>
          <p:nvPr/>
        </p:nvSpPr>
        <p:spPr>
          <a:xfrm>
            <a:off x="550228" y="5694124"/>
            <a:ext cx="11064240" cy="548640"/>
          </a:xfrm>
          <a:prstGeom prst="rect">
            <a:avLst/>
          </a:prstGeom>
          <a:noFill/>
          <a:ln/>
        </p:spPr>
        <p:txBody>
          <a:bodyPr wrap="square" lIns="0" tIns="0" rIns="0" bIns="0" rtlCol="0" anchor="ctr"/>
          <a:lstStyle/>
          <a:p>
            <a:pPr>
              <a:lnSpc>
                <a:spcPct val="115000"/>
              </a:lnSpc>
            </a:pPr>
            <a:r>
              <a:rPr lang="en-US" sz="1600" i="1">
                <a:solidFill>
                  <a:srgbClr val="6B7280"/>
                </a:solidFill>
                <a:ea typeface="Calibri" pitchFamily="34" charset="-122"/>
                <a:cs typeface="Calibri" pitchFamily="34" charset="-120"/>
              </a:rPr>
              <a:t>Both tools ride the same ANC platform (97%+ attendance) — the real integration test is whether workforce, data systems, and lab turnaround can carry a second tool without breaking the first.</a:t>
            </a:r>
            <a:endParaRPr lang="en-US" sz="1600"/>
          </a:p>
        </p:txBody>
      </p:sp>
      <p:sp>
        <p:nvSpPr>
          <p:cNvPr id="25" name="Text 22"/>
          <p:cNvSpPr/>
          <p:nvPr/>
        </p:nvSpPr>
        <p:spPr>
          <a:xfrm>
            <a:off x="861124" y="6492240"/>
            <a:ext cx="8229600" cy="274320"/>
          </a:xfrm>
          <a:prstGeom prst="rect">
            <a:avLst/>
          </a:prstGeom>
          <a:noFill/>
          <a:ln/>
        </p:spPr>
        <p:txBody>
          <a:bodyPr wrap="square" lIns="0" tIns="0" rIns="0" bIns="0" rtlCol="0" anchor="ctr"/>
          <a:lstStyle/>
          <a:p>
            <a:r>
              <a:rPr lang="en-US" sz="900" dirty="0">
                <a:solidFill>
                  <a:srgbClr val="6B7280"/>
                </a:solidFill>
                <a:latin typeface="Calibri" pitchFamily="34" charset="0"/>
                <a:ea typeface="Calibri" pitchFamily="34" charset="-122"/>
                <a:cs typeface="Calibri" pitchFamily="34" charset="-120"/>
              </a:rPr>
              <a:t>AIDS 2026 Satellite Symposium  |  Dr. Prosper Njau — The Government View</a:t>
            </a:r>
            <a:endParaRPr lang="en-US" sz="900" dirty="0"/>
          </a:p>
        </p:txBody>
      </p:sp>
      <p:sp>
        <p:nvSpPr>
          <p:cNvPr id="26" name="Text 23"/>
          <p:cNvSpPr/>
          <p:nvPr/>
        </p:nvSpPr>
        <p:spPr>
          <a:xfrm>
            <a:off x="11248708" y="6492240"/>
            <a:ext cx="548640" cy="274320"/>
          </a:xfrm>
          <a:prstGeom prst="rect">
            <a:avLst/>
          </a:prstGeom>
          <a:noFill/>
          <a:ln/>
        </p:spPr>
        <p:txBody>
          <a:bodyPr wrap="square" lIns="0" tIns="0" rIns="0" bIns="0" rtlCol="0" anchor="ctr"/>
          <a:lstStyle/>
          <a:p>
            <a:pPr algn="r"/>
            <a:r>
              <a:rPr lang="en-US" sz="900" dirty="0">
                <a:solidFill>
                  <a:srgbClr val="6B7280"/>
                </a:solidFill>
                <a:latin typeface="Calibri" pitchFamily="34" charset="0"/>
                <a:ea typeface="Calibri" pitchFamily="34" charset="-122"/>
                <a:cs typeface="Calibri" pitchFamily="34" charset="-120"/>
              </a:rPr>
              <a:t>3 / 5</a:t>
            </a:r>
            <a:endParaRPr lang="en-US" sz="900" dirty="0"/>
          </a:p>
        </p:txBody>
      </p:sp>
      <p:pic>
        <p:nvPicPr>
          <p:cNvPr id="28" name="Graphic 27" descr="Flag of Tanzania - Wikipedia">
            <a:extLst>
              <a:ext uri="{FF2B5EF4-FFF2-40B4-BE49-F238E27FC236}">
                <a16:creationId xmlns:a16="http://schemas.microsoft.com/office/drawing/2014/main" id="{0DDBE269-8208-203A-FABE-FD6E5B1F472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4652" y="6512561"/>
            <a:ext cx="380999" cy="253999"/>
          </a:xfrm>
          <a:prstGeom prst="rect">
            <a:avLst/>
          </a:prstGeom>
        </p:spPr>
      </p:pic>
    </p:spTree>
    <p:extLst>
      <p:ext uri="{BB962C8B-B14F-4D97-AF65-F5344CB8AC3E}">
        <p14:creationId xmlns:p14="http://schemas.microsoft.com/office/powerpoint/2010/main" val="3724706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653348" y="338328"/>
            <a:ext cx="9144000" cy="320040"/>
          </a:xfrm>
          <a:prstGeom prst="rect">
            <a:avLst/>
          </a:prstGeom>
          <a:noFill/>
          <a:ln/>
        </p:spPr>
        <p:txBody>
          <a:bodyPr wrap="square" lIns="0" tIns="0" rIns="0" bIns="0" rtlCol="0" anchor="ctr"/>
          <a:lstStyle/>
          <a:p>
            <a:r>
              <a:rPr lang="en-US" sz="1300" b="1" kern="0" spc="200" dirty="0">
                <a:ea typeface="Calibri" pitchFamily="34" charset="-122"/>
                <a:cs typeface="Calibri" pitchFamily="34" charset="-120"/>
              </a:rPr>
              <a:t>FINANCE THE FOUNDATION</a:t>
            </a:r>
            <a:endParaRPr lang="en-US" sz="1300" dirty="0"/>
          </a:p>
        </p:txBody>
      </p:sp>
      <p:sp>
        <p:nvSpPr>
          <p:cNvPr id="3" name="Text 1"/>
          <p:cNvSpPr/>
          <p:nvPr/>
        </p:nvSpPr>
        <p:spPr>
          <a:xfrm>
            <a:off x="2639682" y="658368"/>
            <a:ext cx="8700465" cy="822960"/>
          </a:xfrm>
          <a:prstGeom prst="rect">
            <a:avLst/>
          </a:prstGeom>
          <a:noFill/>
          <a:ln/>
        </p:spPr>
        <p:txBody>
          <a:bodyPr wrap="square" lIns="0" tIns="0" rIns="0" bIns="0" rtlCol="0" anchor="ctr"/>
          <a:lstStyle/>
          <a:p>
            <a:pPr>
              <a:lnSpc>
                <a:spcPts val="3300"/>
              </a:lnSpc>
            </a:pPr>
            <a:r>
              <a:rPr lang="en-US" sz="2900" b="1" dirty="0">
                <a:solidFill>
                  <a:schemeClr val="tx2"/>
                </a:solidFill>
                <a:latin typeface="+mj-lt"/>
                <a:ea typeface="Cambria" pitchFamily="34" charset="-122"/>
                <a:cs typeface="Cambria" pitchFamily="34" charset="-120"/>
              </a:rPr>
              <a:t>Innovation only works if the scaffolding under it is real</a:t>
            </a:r>
            <a:endParaRPr lang="en-US" sz="2900" dirty="0">
              <a:solidFill>
                <a:schemeClr val="tx2"/>
              </a:solidFill>
              <a:latin typeface="+mj-lt"/>
            </a:endParaRPr>
          </a:p>
        </p:txBody>
      </p:sp>
      <p:sp>
        <p:nvSpPr>
          <p:cNvPr id="4" name="Shape 2"/>
          <p:cNvSpPr/>
          <p:nvPr/>
        </p:nvSpPr>
        <p:spPr>
          <a:xfrm>
            <a:off x="550228" y="1691640"/>
            <a:ext cx="2606040" cy="3374136"/>
          </a:xfrm>
          <a:prstGeom prst="roundRect">
            <a:avLst>
              <a:gd name="adj" fmla="val 2807"/>
            </a:avLst>
          </a:prstGeom>
          <a:solidFill>
            <a:schemeClr val="tx2">
              <a:lumMod val="20000"/>
              <a:lumOff val="80000"/>
            </a:schemeClr>
          </a:solidFill>
          <a:ln/>
        </p:spPr>
        <p:txBody>
          <a:bodyPr/>
          <a:lstStyle/>
          <a:p>
            <a:endParaRPr lang="en-TZ"/>
          </a:p>
        </p:txBody>
      </p:sp>
      <p:sp>
        <p:nvSpPr>
          <p:cNvPr id="5" name="Text 3"/>
          <p:cNvSpPr/>
          <p:nvPr/>
        </p:nvSpPr>
        <p:spPr>
          <a:xfrm>
            <a:off x="714820" y="1755648"/>
            <a:ext cx="2276856" cy="640080"/>
          </a:xfrm>
          <a:prstGeom prst="rect">
            <a:avLst/>
          </a:prstGeom>
          <a:noFill/>
          <a:ln/>
        </p:spPr>
        <p:txBody>
          <a:bodyPr wrap="square" lIns="0" tIns="0" rIns="0" bIns="0" rtlCol="0" anchor="ctr"/>
          <a:lstStyle/>
          <a:p>
            <a:pPr>
              <a:lnSpc>
                <a:spcPct val="105000"/>
              </a:lnSpc>
            </a:pPr>
            <a:r>
              <a:rPr lang="en-US" sz="1400" b="1" dirty="0">
                <a:ea typeface="Cambria" pitchFamily="34" charset="-122"/>
                <a:cs typeface="Cambria" pitchFamily="34" charset="-120"/>
              </a:rPr>
              <a:t>The dependency</a:t>
            </a:r>
            <a:endParaRPr lang="en-US" sz="1400" dirty="0"/>
          </a:p>
        </p:txBody>
      </p:sp>
      <p:sp>
        <p:nvSpPr>
          <p:cNvPr id="6" name="Text 4"/>
          <p:cNvSpPr/>
          <p:nvPr/>
        </p:nvSpPr>
        <p:spPr>
          <a:xfrm>
            <a:off x="732072" y="2395728"/>
            <a:ext cx="2276856" cy="1828800"/>
          </a:xfrm>
          <a:prstGeom prst="rect">
            <a:avLst/>
          </a:prstGeom>
          <a:noFill/>
          <a:ln/>
        </p:spPr>
        <p:txBody>
          <a:bodyPr wrap="square" lIns="0" tIns="0" rIns="0" bIns="0" rtlCol="0" anchor="t"/>
          <a:lstStyle/>
          <a:p>
            <a:pPr>
              <a:lnSpc>
                <a:spcPct val="118000"/>
              </a:lnSpc>
            </a:pPr>
            <a:r>
              <a:rPr lang="en-US" sz="1400">
                <a:solidFill>
                  <a:srgbClr val="232733"/>
                </a:solidFill>
                <a:ea typeface="Calibri" pitchFamily="34" charset="-122"/>
                <a:cs typeface="Calibri" pitchFamily="34" charset="-120"/>
              </a:rPr>
              <a:t>Data clerks, technical support, lab logistics, and prevention outreach ran on USG-partner funding — parallel to, not embedded in, government systems.</a:t>
            </a:r>
            <a:endParaRPr lang="en-US" sz="1400"/>
          </a:p>
        </p:txBody>
      </p:sp>
      <p:sp>
        <p:nvSpPr>
          <p:cNvPr id="7" name="Shape 5"/>
          <p:cNvSpPr/>
          <p:nvPr/>
        </p:nvSpPr>
        <p:spPr>
          <a:xfrm>
            <a:off x="3339148" y="1691640"/>
            <a:ext cx="2606040" cy="3383280"/>
          </a:xfrm>
          <a:prstGeom prst="roundRect">
            <a:avLst>
              <a:gd name="adj" fmla="val 2807"/>
            </a:avLst>
          </a:prstGeom>
          <a:solidFill>
            <a:schemeClr val="accent2">
              <a:lumMod val="20000"/>
              <a:lumOff val="80000"/>
            </a:schemeClr>
          </a:solidFill>
          <a:ln/>
        </p:spPr>
        <p:txBody>
          <a:bodyPr/>
          <a:lstStyle/>
          <a:p>
            <a:endParaRPr lang="en-TZ"/>
          </a:p>
        </p:txBody>
      </p:sp>
      <p:sp>
        <p:nvSpPr>
          <p:cNvPr id="8" name="Text 6"/>
          <p:cNvSpPr/>
          <p:nvPr/>
        </p:nvSpPr>
        <p:spPr>
          <a:xfrm>
            <a:off x="3503740" y="1755648"/>
            <a:ext cx="2276856" cy="640080"/>
          </a:xfrm>
          <a:prstGeom prst="rect">
            <a:avLst/>
          </a:prstGeom>
          <a:noFill/>
          <a:ln/>
        </p:spPr>
        <p:txBody>
          <a:bodyPr wrap="square" lIns="0" tIns="0" rIns="0" bIns="0" rtlCol="0" anchor="ctr"/>
          <a:lstStyle/>
          <a:p>
            <a:pPr>
              <a:lnSpc>
                <a:spcPct val="105000"/>
              </a:lnSpc>
            </a:pPr>
            <a:r>
              <a:rPr lang="en-US" sz="1400" b="1" dirty="0">
                <a:ea typeface="Cambria" pitchFamily="34" charset="-122"/>
                <a:cs typeface="Cambria" pitchFamily="34" charset="-120"/>
              </a:rPr>
              <a:t>The 2025 shock</a:t>
            </a:r>
            <a:endParaRPr lang="en-US" sz="1400" dirty="0"/>
          </a:p>
        </p:txBody>
      </p:sp>
      <p:sp>
        <p:nvSpPr>
          <p:cNvPr id="9" name="Text 7"/>
          <p:cNvSpPr/>
          <p:nvPr/>
        </p:nvSpPr>
        <p:spPr>
          <a:xfrm>
            <a:off x="3520992" y="2395728"/>
            <a:ext cx="2276856" cy="1828800"/>
          </a:xfrm>
          <a:prstGeom prst="rect">
            <a:avLst/>
          </a:prstGeom>
          <a:noFill/>
          <a:ln/>
        </p:spPr>
        <p:txBody>
          <a:bodyPr wrap="square" lIns="0" tIns="0" rIns="0" bIns="0" rtlCol="0" anchor="t"/>
          <a:lstStyle/>
          <a:p>
            <a:pPr>
              <a:lnSpc>
                <a:spcPct val="118000"/>
              </a:lnSpc>
            </a:pPr>
            <a:r>
              <a:rPr lang="en-US" sz="1400">
                <a:solidFill>
                  <a:srgbClr val="232733"/>
                </a:solidFill>
                <a:ea typeface="Calibri" pitchFamily="34" charset="-122"/>
                <a:cs typeface="Calibri" pitchFamily="34" charset="-120"/>
              </a:rPr>
              <a:t>The U.S. aid freeze halted PEPFAR-funded programming almost overnight: paused technical support, disrupted lab transport, ARV stock down to ~4 months' runway.</a:t>
            </a:r>
            <a:endParaRPr lang="en-US" sz="1400"/>
          </a:p>
        </p:txBody>
      </p:sp>
      <p:sp>
        <p:nvSpPr>
          <p:cNvPr id="10" name="Shape 8"/>
          <p:cNvSpPr/>
          <p:nvPr/>
        </p:nvSpPr>
        <p:spPr>
          <a:xfrm>
            <a:off x="6128068" y="1691640"/>
            <a:ext cx="2606040" cy="3383280"/>
          </a:xfrm>
          <a:prstGeom prst="roundRect">
            <a:avLst>
              <a:gd name="adj" fmla="val 2807"/>
            </a:avLst>
          </a:prstGeom>
          <a:solidFill>
            <a:schemeClr val="accent3">
              <a:lumMod val="20000"/>
              <a:lumOff val="80000"/>
            </a:schemeClr>
          </a:solidFill>
          <a:ln/>
        </p:spPr>
        <p:txBody>
          <a:bodyPr/>
          <a:lstStyle/>
          <a:p>
            <a:endParaRPr lang="en-TZ"/>
          </a:p>
        </p:txBody>
      </p:sp>
      <p:sp>
        <p:nvSpPr>
          <p:cNvPr id="11" name="Text 9"/>
          <p:cNvSpPr/>
          <p:nvPr/>
        </p:nvSpPr>
        <p:spPr>
          <a:xfrm>
            <a:off x="6292660" y="1755648"/>
            <a:ext cx="2276856" cy="640080"/>
          </a:xfrm>
          <a:prstGeom prst="rect">
            <a:avLst/>
          </a:prstGeom>
          <a:noFill/>
          <a:ln/>
        </p:spPr>
        <p:txBody>
          <a:bodyPr wrap="square" lIns="0" tIns="0" rIns="0" bIns="0" rtlCol="0" anchor="ctr"/>
          <a:lstStyle/>
          <a:p>
            <a:pPr>
              <a:lnSpc>
                <a:spcPct val="105000"/>
              </a:lnSpc>
            </a:pPr>
            <a:r>
              <a:rPr lang="en-US" sz="1400" b="1" dirty="0">
                <a:ea typeface="Cambria" pitchFamily="34" charset="-122"/>
                <a:cs typeface="Cambria" pitchFamily="34" charset="-120"/>
              </a:rPr>
              <a:t>Our domestic move</a:t>
            </a:r>
            <a:endParaRPr lang="en-US" sz="1400" dirty="0"/>
          </a:p>
        </p:txBody>
      </p:sp>
      <p:sp>
        <p:nvSpPr>
          <p:cNvPr id="12" name="Text 10"/>
          <p:cNvSpPr/>
          <p:nvPr/>
        </p:nvSpPr>
        <p:spPr>
          <a:xfrm>
            <a:off x="6309912" y="2395728"/>
            <a:ext cx="2276856" cy="1828800"/>
          </a:xfrm>
          <a:prstGeom prst="rect">
            <a:avLst/>
          </a:prstGeom>
          <a:noFill/>
          <a:ln/>
        </p:spPr>
        <p:txBody>
          <a:bodyPr wrap="square" lIns="0" tIns="0" rIns="0" bIns="0" rtlCol="0" anchor="t"/>
          <a:lstStyle/>
          <a:p>
            <a:pPr>
              <a:lnSpc>
                <a:spcPct val="118000"/>
              </a:lnSpc>
            </a:pPr>
            <a:r>
              <a:rPr lang="en-US" sz="1400">
                <a:solidFill>
                  <a:srgbClr val="232733"/>
                </a:solidFill>
                <a:ea typeface="Calibri" pitchFamily="34" charset="-122"/>
                <a:cs typeface="Calibri" pitchFamily="34" charset="-120"/>
              </a:rPr>
              <a:t>Finance Act, 2025 legislated a domestic HIV levy — Sh586.4B/yr target, 70% AIDS Trust Fund / 30% Universal Health Fund — Tanzania funding its own foundation, not just asking.</a:t>
            </a:r>
            <a:endParaRPr lang="en-US" sz="1400"/>
          </a:p>
        </p:txBody>
      </p:sp>
      <p:sp>
        <p:nvSpPr>
          <p:cNvPr id="13" name="Shape 11"/>
          <p:cNvSpPr/>
          <p:nvPr/>
        </p:nvSpPr>
        <p:spPr>
          <a:xfrm>
            <a:off x="8916988" y="1691640"/>
            <a:ext cx="2880360" cy="5001768"/>
          </a:xfrm>
          <a:prstGeom prst="roundRect">
            <a:avLst>
              <a:gd name="adj" fmla="val 2807"/>
            </a:avLst>
          </a:prstGeom>
          <a:solidFill>
            <a:schemeClr val="accent5">
              <a:lumMod val="20000"/>
              <a:lumOff val="80000"/>
            </a:schemeClr>
          </a:solidFill>
          <a:ln/>
        </p:spPr>
        <p:txBody>
          <a:bodyPr/>
          <a:lstStyle/>
          <a:p>
            <a:endParaRPr lang="en-TZ"/>
          </a:p>
        </p:txBody>
      </p:sp>
      <p:sp>
        <p:nvSpPr>
          <p:cNvPr id="14" name="Text 12"/>
          <p:cNvSpPr/>
          <p:nvPr/>
        </p:nvSpPr>
        <p:spPr>
          <a:xfrm>
            <a:off x="9081580" y="1755648"/>
            <a:ext cx="2276856" cy="640080"/>
          </a:xfrm>
          <a:prstGeom prst="rect">
            <a:avLst/>
          </a:prstGeom>
          <a:noFill/>
          <a:ln/>
        </p:spPr>
        <p:txBody>
          <a:bodyPr wrap="square" lIns="0" tIns="0" rIns="0" bIns="0" rtlCol="0" anchor="ctr"/>
          <a:lstStyle/>
          <a:p>
            <a:pPr>
              <a:lnSpc>
                <a:spcPct val="105000"/>
              </a:lnSpc>
            </a:pPr>
            <a:r>
              <a:rPr lang="en-US" sz="1400" b="1" dirty="0">
                <a:ea typeface="Cambria" pitchFamily="34" charset="-122"/>
                <a:cs typeface="Cambria" pitchFamily="34" charset="-120"/>
              </a:rPr>
              <a:t>The 2026 response</a:t>
            </a:r>
            <a:endParaRPr lang="en-US" sz="1400" dirty="0"/>
          </a:p>
        </p:txBody>
      </p:sp>
      <p:sp>
        <p:nvSpPr>
          <p:cNvPr id="15" name="Text 13"/>
          <p:cNvSpPr/>
          <p:nvPr/>
        </p:nvSpPr>
        <p:spPr>
          <a:xfrm>
            <a:off x="9081580" y="2368062"/>
            <a:ext cx="2631362" cy="2021058"/>
          </a:xfrm>
          <a:prstGeom prst="rect">
            <a:avLst/>
          </a:prstGeom>
          <a:noFill/>
          <a:ln/>
        </p:spPr>
        <p:txBody>
          <a:bodyPr wrap="square" lIns="0" tIns="0" rIns="0" bIns="0" rtlCol="0" anchor="t"/>
          <a:lstStyle/>
          <a:p>
            <a:pPr>
              <a:lnSpc>
                <a:spcPct val="118000"/>
              </a:lnSpc>
            </a:pPr>
            <a:r>
              <a:rPr lang="en-US" sz="1400">
                <a:ea typeface="Calibri" pitchFamily="34" charset="-122"/>
                <a:cs typeface="Calibri" pitchFamily="34" charset="-120"/>
              </a:rPr>
              <a:t>A 5-yr, $3.1B bilateral MOU (Jul 2026) aims to convert USG scaffolding into permanent, jointly financed systems — alongside our own levy, with builds still ahead.</a:t>
            </a:r>
            <a:endParaRPr lang="en-US" sz="1400">
              <a:cs typeface="Calibri" pitchFamily="34" charset="-120"/>
            </a:endParaRPr>
          </a:p>
          <a:p>
            <a:pPr>
              <a:lnSpc>
                <a:spcPct val="118000"/>
              </a:lnSpc>
            </a:pPr>
            <a:r>
              <a:rPr lang="en-US" sz="1400">
                <a:cs typeface="Calibri" pitchFamily="34" charset="-120"/>
              </a:rPr>
              <a:t>Regions ready to absorb and takeover both technical and financial responsibility of HIV epidemic response (EGPAF supported) learning can be drawn form them; Stakeholders has to be intentional, and ownership has to be a key KPI during this transition</a:t>
            </a:r>
          </a:p>
          <a:p>
            <a:pPr>
              <a:lnSpc>
                <a:spcPct val="118000"/>
              </a:lnSpc>
            </a:pPr>
            <a:endParaRPr lang="en-US" sz="1400"/>
          </a:p>
        </p:txBody>
      </p:sp>
      <p:sp>
        <p:nvSpPr>
          <p:cNvPr id="16" name="Shape 14"/>
          <p:cNvSpPr/>
          <p:nvPr/>
        </p:nvSpPr>
        <p:spPr>
          <a:xfrm>
            <a:off x="550228" y="5239512"/>
            <a:ext cx="8183880" cy="1078992"/>
          </a:xfrm>
          <a:prstGeom prst="roundRect">
            <a:avLst>
              <a:gd name="adj" fmla="val 5926"/>
            </a:avLst>
          </a:prstGeom>
          <a:solidFill>
            <a:schemeClr val="accent3">
              <a:lumMod val="20000"/>
              <a:lumOff val="80000"/>
            </a:schemeClr>
          </a:solidFill>
          <a:ln/>
        </p:spPr>
        <p:txBody>
          <a:bodyPr/>
          <a:lstStyle/>
          <a:p>
            <a:endParaRPr lang="en-TZ"/>
          </a:p>
        </p:txBody>
      </p:sp>
      <p:sp>
        <p:nvSpPr>
          <p:cNvPr id="17" name="Text 15"/>
          <p:cNvSpPr/>
          <p:nvPr/>
        </p:nvSpPr>
        <p:spPr>
          <a:xfrm>
            <a:off x="824547" y="5285232"/>
            <a:ext cx="7909561" cy="1005840"/>
          </a:xfrm>
          <a:prstGeom prst="rect">
            <a:avLst/>
          </a:prstGeom>
          <a:noFill/>
          <a:ln/>
        </p:spPr>
        <p:txBody>
          <a:bodyPr wrap="square" lIns="0" tIns="0" rIns="0" bIns="0" rtlCol="0" anchor="ctr"/>
          <a:lstStyle/>
          <a:p>
            <a:pPr>
              <a:lnSpc>
                <a:spcPct val="122000"/>
              </a:lnSpc>
            </a:pPr>
            <a:r>
              <a:rPr lang="en-US" sz="1400" i="1">
                <a:solidFill>
                  <a:srgbClr val="0B3D24"/>
                </a:solidFill>
                <a:ea typeface="Cambria" pitchFamily="34" charset="-122"/>
                <a:cs typeface="Cambria" pitchFamily="34" charset="-120"/>
              </a:rPr>
              <a:t>“We are not asking the field to choose between innovation and foundations. Tanzania has already put its own domestic levy behind this system — we are asking the global health community to match that </a:t>
            </a:r>
            <a:r>
              <a:rPr lang="en-US" sz="1400" i="1">
                <a:solidFill>
                  <a:srgbClr val="0B3D24"/>
                </a:solidFill>
                <a:ea typeface="Verdana" panose="020B0604030504040204" pitchFamily="34" charset="0"/>
                <a:cs typeface="Verdana" panose="020B0604030504040204" pitchFamily="34" charset="0"/>
              </a:rPr>
              <a:t>commitment</a:t>
            </a:r>
            <a:r>
              <a:rPr lang="en-US" sz="1400" i="1">
                <a:solidFill>
                  <a:srgbClr val="0B3D24"/>
                </a:solidFill>
                <a:ea typeface="Cambria" pitchFamily="34" charset="-122"/>
                <a:cs typeface="Cambria" pitchFamily="34" charset="-120"/>
              </a:rPr>
              <a:t>, explicitly, as a named line item inside the partnerships being signed right now.”</a:t>
            </a:r>
            <a:endParaRPr lang="en-US" sz="1400"/>
          </a:p>
        </p:txBody>
      </p:sp>
      <p:sp>
        <p:nvSpPr>
          <p:cNvPr id="19" name="Text 16"/>
          <p:cNvSpPr/>
          <p:nvPr/>
        </p:nvSpPr>
        <p:spPr>
          <a:xfrm>
            <a:off x="861124" y="6492240"/>
            <a:ext cx="8229600" cy="274320"/>
          </a:xfrm>
          <a:prstGeom prst="rect">
            <a:avLst/>
          </a:prstGeom>
          <a:noFill/>
          <a:ln/>
        </p:spPr>
        <p:txBody>
          <a:bodyPr wrap="square" lIns="0" tIns="0" rIns="0" bIns="0" rtlCol="0" anchor="ctr"/>
          <a:lstStyle/>
          <a:p>
            <a:r>
              <a:rPr lang="en-US" sz="900" dirty="0">
                <a:solidFill>
                  <a:srgbClr val="6B7280"/>
                </a:solidFill>
                <a:latin typeface="Calibri" pitchFamily="34" charset="0"/>
                <a:ea typeface="Calibri" pitchFamily="34" charset="-122"/>
                <a:cs typeface="Calibri" pitchFamily="34" charset="-120"/>
              </a:rPr>
              <a:t>AIDS 2026 Satellite Symposium  |  Dr. Prosper Njau — The Government View</a:t>
            </a:r>
            <a:endParaRPr lang="en-US" sz="900" dirty="0"/>
          </a:p>
        </p:txBody>
      </p:sp>
      <p:sp>
        <p:nvSpPr>
          <p:cNvPr id="20" name="Text 17"/>
          <p:cNvSpPr/>
          <p:nvPr/>
        </p:nvSpPr>
        <p:spPr>
          <a:xfrm>
            <a:off x="11248708" y="6492240"/>
            <a:ext cx="548640" cy="274320"/>
          </a:xfrm>
          <a:prstGeom prst="rect">
            <a:avLst/>
          </a:prstGeom>
          <a:noFill/>
          <a:ln/>
        </p:spPr>
        <p:txBody>
          <a:bodyPr wrap="square" lIns="0" tIns="0" rIns="0" bIns="0" rtlCol="0" anchor="ctr"/>
          <a:lstStyle/>
          <a:p>
            <a:pPr algn="r"/>
            <a:r>
              <a:rPr lang="en-US" sz="900" dirty="0">
                <a:solidFill>
                  <a:srgbClr val="6B7280"/>
                </a:solidFill>
                <a:latin typeface="Calibri" pitchFamily="34" charset="0"/>
                <a:ea typeface="Calibri" pitchFamily="34" charset="-122"/>
                <a:cs typeface="Calibri" pitchFamily="34" charset="-120"/>
              </a:rPr>
              <a:t>4 / 5</a:t>
            </a:r>
            <a:endParaRPr lang="en-US" sz="900" dirty="0"/>
          </a:p>
        </p:txBody>
      </p:sp>
      <p:pic>
        <p:nvPicPr>
          <p:cNvPr id="22" name="Graphic 21" descr="Flag of Tanzania - Wikipedia">
            <a:extLst>
              <a:ext uri="{FF2B5EF4-FFF2-40B4-BE49-F238E27FC236}">
                <a16:creationId xmlns:a16="http://schemas.microsoft.com/office/drawing/2014/main" id="{5050C047-92D6-5942-20F1-173A23FF97C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4652" y="6512561"/>
            <a:ext cx="380999" cy="253999"/>
          </a:xfrm>
          <a:prstGeom prst="rect">
            <a:avLst/>
          </a:prstGeom>
        </p:spPr>
      </p:pic>
    </p:spTree>
    <p:extLst>
      <p:ext uri="{BB962C8B-B14F-4D97-AF65-F5344CB8AC3E}">
        <p14:creationId xmlns:p14="http://schemas.microsoft.com/office/powerpoint/2010/main" val="2463962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4166E-832A-178A-7CC7-261CED63A06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AB36A12-8351-FFA5-3FE9-25435288DA7C}"/>
              </a:ext>
            </a:extLst>
          </p:cNvPr>
          <p:cNvSpPr>
            <a:spLocks noGrp="1"/>
          </p:cNvSpPr>
          <p:nvPr>
            <p:ph type="title"/>
          </p:nvPr>
        </p:nvSpPr>
        <p:spPr>
          <a:xfrm>
            <a:off x="4084860" y="1872949"/>
            <a:ext cx="7632700" cy="2171115"/>
          </a:xfrm>
        </p:spPr>
        <p:txBody>
          <a:bodyPr>
            <a:normAutofit/>
          </a:bodyPr>
          <a:lstStyle/>
          <a:p>
            <a:r>
              <a:rPr lang="en-US" sz="4800" dirty="0"/>
              <a:t>Peer-led Models for Maternal and Adolescent Retention</a:t>
            </a:r>
          </a:p>
        </p:txBody>
      </p:sp>
      <p:sp>
        <p:nvSpPr>
          <p:cNvPr id="7" name="TextBox 6">
            <a:extLst>
              <a:ext uri="{FF2B5EF4-FFF2-40B4-BE49-F238E27FC236}">
                <a16:creationId xmlns:a16="http://schemas.microsoft.com/office/drawing/2014/main" id="{F37B6A61-5862-80C7-CF63-FD7713492621}"/>
              </a:ext>
            </a:extLst>
          </p:cNvPr>
          <p:cNvSpPr txBox="1"/>
          <p:nvPr/>
        </p:nvSpPr>
        <p:spPr>
          <a:xfrm>
            <a:off x="4084860" y="1027008"/>
            <a:ext cx="8271641" cy="646331"/>
          </a:xfrm>
          <a:prstGeom prst="rect">
            <a:avLst/>
          </a:prstGeom>
          <a:noFill/>
        </p:spPr>
        <p:txBody>
          <a:bodyPr wrap="square">
            <a:spAutoFit/>
          </a:bodyPr>
          <a:lstStyle/>
          <a:p>
            <a:r>
              <a:rPr lang="en-US" sz="3600" b="1"/>
              <a:t>Community View</a:t>
            </a:r>
          </a:p>
        </p:txBody>
      </p:sp>
      <p:sp>
        <p:nvSpPr>
          <p:cNvPr id="8" name="TextBox 7">
            <a:extLst>
              <a:ext uri="{FF2B5EF4-FFF2-40B4-BE49-F238E27FC236}">
                <a16:creationId xmlns:a16="http://schemas.microsoft.com/office/drawing/2014/main" id="{BC686FC6-8370-16DA-71F1-B80C99160B5D}"/>
              </a:ext>
            </a:extLst>
          </p:cNvPr>
          <p:cNvSpPr txBox="1"/>
          <p:nvPr/>
        </p:nvSpPr>
        <p:spPr>
          <a:xfrm>
            <a:off x="4084860" y="4608090"/>
            <a:ext cx="8271641" cy="523220"/>
          </a:xfrm>
          <a:prstGeom prst="rect">
            <a:avLst/>
          </a:prstGeom>
          <a:noFill/>
        </p:spPr>
        <p:txBody>
          <a:bodyPr wrap="square">
            <a:spAutoFit/>
          </a:bodyPr>
          <a:lstStyle/>
          <a:p>
            <a:r>
              <a:rPr lang="en-US" sz="2800"/>
              <a:t>Ismail </a:t>
            </a:r>
            <a:r>
              <a:rPr lang="en-US" sz="2800" err="1"/>
              <a:t>Harerimana</a:t>
            </a:r>
            <a:endParaRPr lang="en-US" sz="2800"/>
          </a:p>
        </p:txBody>
      </p:sp>
      <p:pic>
        <p:nvPicPr>
          <p:cNvPr id="3" name="Picture 2">
            <a:extLst>
              <a:ext uri="{FF2B5EF4-FFF2-40B4-BE49-F238E27FC236}">
                <a16:creationId xmlns:a16="http://schemas.microsoft.com/office/drawing/2014/main" id="{D4FD9A81-7E50-1C44-7701-BC08D231A959}"/>
              </a:ext>
            </a:extLst>
          </p:cNvPr>
          <p:cNvPicPr>
            <a:picLocks noChangeAspect="1"/>
          </p:cNvPicPr>
          <p:nvPr/>
        </p:nvPicPr>
        <p:blipFill>
          <a:blip r:embed="rId3"/>
          <a:srcRect l="37733" t="6694" r="16475"/>
          <a:stretch>
            <a:fillRect/>
          </a:stretch>
        </p:blipFill>
        <p:spPr>
          <a:xfrm>
            <a:off x="0" y="1872949"/>
            <a:ext cx="3671668" cy="4985051"/>
          </a:xfrm>
          <a:prstGeom prst="rect">
            <a:avLst/>
          </a:prstGeom>
        </p:spPr>
      </p:pic>
    </p:spTree>
    <p:extLst>
      <p:ext uri="{BB962C8B-B14F-4D97-AF65-F5344CB8AC3E}">
        <p14:creationId xmlns:p14="http://schemas.microsoft.com/office/powerpoint/2010/main" val="1383292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56DFC4-7F5C-6BE0-8ECD-F39A56D300B4}"/>
              </a:ext>
            </a:extLst>
          </p:cNvPr>
          <p:cNvPicPr>
            <a:picLocks noChangeAspect="1"/>
          </p:cNvPicPr>
          <p:nvPr/>
        </p:nvPicPr>
        <p:blipFill>
          <a:blip r:embed="rId2"/>
          <a:stretch>
            <a:fillRect/>
          </a:stretch>
        </p:blipFill>
        <p:spPr>
          <a:xfrm>
            <a:off x="-100430" y="-1167619"/>
            <a:ext cx="12392860" cy="8257735"/>
          </a:xfrm>
          <a:prstGeom prst="rect">
            <a:avLst/>
          </a:prstGeom>
        </p:spPr>
      </p:pic>
    </p:spTree>
    <p:extLst>
      <p:ext uri="{BB962C8B-B14F-4D97-AF65-F5344CB8AC3E}">
        <p14:creationId xmlns:p14="http://schemas.microsoft.com/office/powerpoint/2010/main" val="2021915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22CA9-288E-2409-7BEA-4E85E81EB53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E4A189B-DD97-DD0D-B50B-DC42DC3CDD63}"/>
              </a:ext>
            </a:extLst>
          </p:cNvPr>
          <p:cNvSpPr>
            <a:spLocks noGrp="1"/>
          </p:cNvSpPr>
          <p:nvPr>
            <p:ph type="title"/>
          </p:nvPr>
        </p:nvSpPr>
        <p:spPr>
          <a:xfrm>
            <a:off x="4084860" y="1988372"/>
            <a:ext cx="7632700" cy="2683297"/>
          </a:xfrm>
        </p:spPr>
        <p:txBody>
          <a:bodyPr>
            <a:normAutofit/>
          </a:bodyPr>
          <a:lstStyle/>
          <a:p>
            <a:r>
              <a:rPr lang="en-US" sz="4800" dirty="0"/>
              <a:t>Foundational Fixes vs Innovation Adoption in a Shifting Financing Landscape</a:t>
            </a:r>
          </a:p>
        </p:txBody>
      </p:sp>
      <p:sp>
        <p:nvSpPr>
          <p:cNvPr id="7" name="TextBox 6">
            <a:extLst>
              <a:ext uri="{FF2B5EF4-FFF2-40B4-BE49-F238E27FC236}">
                <a16:creationId xmlns:a16="http://schemas.microsoft.com/office/drawing/2014/main" id="{A9BC28B7-0005-085F-E31D-AF167E4DD3ED}"/>
              </a:ext>
            </a:extLst>
          </p:cNvPr>
          <p:cNvSpPr txBox="1"/>
          <p:nvPr/>
        </p:nvSpPr>
        <p:spPr>
          <a:xfrm>
            <a:off x="4084860" y="1027008"/>
            <a:ext cx="8271641" cy="646331"/>
          </a:xfrm>
          <a:prstGeom prst="rect">
            <a:avLst/>
          </a:prstGeom>
          <a:noFill/>
        </p:spPr>
        <p:txBody>
          <a:bodyPr wrap="square">
            <a:spAutoFit/>
          </a:bodyPr>
          <a:lstStyle/>
          <a:p>
            <a:r>
              <a:rPr lang="en-US" sz="3600" b="1"/>
              <a:t>Moderated Discussion:</a:t>
            </a:r>
          </a:p>
        </p:txBody>
      </p:sp>
      <p:pic>
        <p:nvPicPr>
          <p:cNvPr id="3" name="Picture 2">
            <a:extLst>
              <a:ext uri="{FF2B5EF4-FFF2-40B4-BE49-F238E27FC236}">
                <a16:creationId xmlns:a16="http://schemas.microsoft.com/office/drawing/2014/main" id="{6C06DD40-39FC-8B4A-9DFD-31FA26D5C34F}"/>
              </a:ext>
            </a:extLst>
          </p:cNvPr>
          <p:cNvPicPr>
            <a:picLocks noChangeAspect="1"/>
          </p:cNvPicPr>
          <p:nvPr/>
        </p:nvPicPr>
        <p:blipFill>
          <a:blip r:embed="rId2"/>
          <a:srcRect l="35302" t="559" r="17698" b="5532"/>
          <a:stretch>
            <a:fillRect/>
          </a:stretch>
        </p:blipFill>
        <p:spPr>
          <a:xfrm>
            <a:off x="0" y="1988372"/>
            <a:ext cx="3657600" cy="4869628"/>
          </a:xfrm>
          <a:prstGeom prst="rect">
            <a:avLst/>
          </a:prstGeom>
        </p:spPr>
      </p:pic>
    </p:spTree>
    <p:extLst>
      <p:ext uri="{BB962C8B-B14F-4D97-AF65-F5344CB8AC3E}">
        <p14:creationId xmlns:p14="http://schemas.microsoft.com/office/powerpoint/2010/main" val="3871719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BD1A4-1F31-06C3-A57E-637BED0C1BA0}"/>
              </a:ext>
            </a:extLst>
          </p:cNvPr>
          <p:cNvSpPr>
            <a:spLocks noGrp="1"/>
          </p:cNvSpPr>
          <p:nvPr>
            <p:ph type="title"/>
          </p:nvPr>
        </p:nvSpPr>
        <p:spPr>
          <a:xfrm>
            <a:off x="4092945" y="-109660"/>
            <a:ext cx="7357341" cy="5759450"/>
          </a:xfrm>
        </p:spPr>
        <p:txBody>
          <a:bodyPr/>
          <a:lstStyle/>
          <a:p>
            <a:pPr algn="ctr"/>
            <a:r>
              <a:rPr lang="en-US"/>
              <a:t>Thank you!</a:t>
            </a:r>
          </a:p>
        </p:txBody>
      </p:sp>
      <p:pic>
        <p:nvPicPr>
          <p:cNvPr id="4" name="Picture 3">
            <a:extLst>
              <a:ext uri="{FF2B5EF4-FFF2-40B4-BE49-F238E27FC236}">
                <a16:creationId xmlns:a16="http://schemas.microsoft.com/office/drawing/2014/main" id="{82E0FC0E-0022-8DBA-E890-C2A665B312DE}"/>
              </a:ext>
            </a:extLst>
          </p:cNvPr>
          <p:cNvPicPr>
            <a:picLocks noChangeAspect="1"/>
          </p:cNvPicPr>
          <p:nvPr/>
        </p:nvPicPr>
        <p:blipFill>
          <a:blip r:embed="rId2"/>
          <a:stretch>
            <a:fillRect/>
          </a:stretch>
        </p:blipFill>
        <p:spPr>
          <a:xfrm>
            <a:off x="5470533" y="1932109"/>
            <a:ext cx="4925891" cy="4925891"/>
          </a:xfrm>
          <a:prstGeom prst="rect">
            <a:avLst/>
          </a:prstGeom>
        </p:spPr>
      </p:pic>
      <p:pic>
        <p:nvPicPr>
          <p:cNvPr id="5" name="Picture 4">
            <a:extLst>
              <a:ext uri="{FF2B5EF4-FFF2-40B4-BE49-F238E27FC236}">
                <a16:creationId xmlns:a16="http://schemas.microsoft.com/office/drawing/2014/main" id="{69F73E11-2D99-43D2-E0E0-ED3E5A51E3E7}"/>
              </a:ext>
            </a:extLst>
          </p:cNvPr>
          <p:cNvPicPr>
            <a:picLocks noChangeAspect="1"/>
          </p:cNvPicPr>
          <p:nvPr/>
        </p:nvPicPr>
        <p:blipFill>
          <a:blip r:embed="rId3"/>
          <a:srcRect l="23158" r="1684"/>
          <a:stretch>
            <a:fillRect/>
          </a:stretch>
        </p:blipFill>
        <p:spPr>
          <a:xfrm rot="16200000">
            <a:off x="-236414" y="236415"/>
            <a:ext cx="4185138" cy="3712307"/>
          </a:xfrm>
          <a:prstGeom prst="rect">
            <a:avLst/>
          </a:prstGeom>
        </p:spPr>
      </p:pic>
    </p:spTree>
    <p:extLst>
      <p:ext uri="{BB962C8B-B14F-4D97-AF65-F5344CB8AC3E}">
        <p14:creationId xmlns:p14="http://schemas.microsoft.com/office/powerpoint/2010/main" val="1193795249"/>
      </p:ext>
    </p:extLst>
  </p:cSld>
  <p:clrMapOvr>
    <a:masterClrMapping/>
  </p:clrMapOvr>
</p:sld>
</file>

<file path=ppt/theme/theme1.xml><?xml version="1.0" encoding="utf-8"?>
<a:theme xmlns:a="http://schemas.openxmlformats.org/drawingml/2006/main" name="AIDS2026">
  <a:themeElements>
    <a:clrScheme name="AIDS 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Verdana">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4" id="{5EF88E32-24B3-D741-BDD6-BEDF2D0A13CC}" vid="{51FFBED4-3697-084F-82A1-217ACB5584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6DC04D57D356419BAF799E3C77AE4A" ma:contentTypeVersion="13" ma:contentTypeDescription="Create a new document." ma:contentTypeScope="" ma:versionID="0b8c7e61e3e9da8df5399d1c9c5c1223">
  <xsd:schema xmlns:xsd="http://www.w3.org/2001/XMLSchema" xmlns:xs="http://www.w3.org/2001/XMLSchema" xmlns:p="http://schemas.microsoft.com/office/2006/metadata/properties" xmlns:ns2="d92602ca-d4cb-4ddf-b9cd-6d1254bcc0c8" xmlns:ns3="156423c4-b4af-495e-8736-e28038686fa0" targetNamespace="http://schemas.microsoft.com/office/2006/metadata/properties" ma:root="true" ma:fieldsID="17fb8cf545bfc76ae3f80fc6d8aafabe" ns2:_="" ns3:_="">
    <xsd:import namespace="d92602ca-d4cb-4ddf-b9cd-6d1254bcc0c8"/>
    <xsd:import namespace="156423c4-b4af-495e-8736-e28038686fa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2602ca-d4cb-4ddf-b9cd-6d1254bcc0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8752f36-f899-4024-97aa-312620fde4bc"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56423c4-b4af-495e-8736-e28038686fa0"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755bc824-9622-4e64-9b47-ec9778f3c2c4}" ma:internalName="TaxCatchAll" ma:showField="CatchAllData" ma:web="156423c4-b4af-495e-8736-e28038686f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92602ca-d4cb-4ddf-b9cd-6d1254bcc0c8">
      <Terms xmlns="http://schemas.microsoft.com/office/infopath/2007/PartnerControls"/>
    </lcf76f155ced4ddcb4097134ff3c332f>
    <TaxCatchAll xmlns="156423c4-b4af-495e-8736-e28038686fa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D38994-0109-4DEA-A904-66E558C046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92602ca-d4cb-4ddf-b9cd-6d1254bcc0c8"/>
    <ds:schemaRef ds:uri="156423c4-b4af-495e-8736-e28038686f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16A2414-7384-41F5-9501-6A0936349A69}">
  <ds:schemaRefs>
    <ds:schemaRef ds:uri="http://purl.org/dc/terms/"/>
    <ds:schemaRef ds:uri="http://schemas.microsoft.com/office/2006/documentManagement/types"/>
    <ds:schemaRef ds:uri="http://purl.org/dc/dcmitype/"/>
    <ds:schemaRef ds:uri="http://schemas.microsoft.com/office/2006/metadata/properties"/>
    <ds:schemaRef ds:uri="http://www.w3.org/XML/1998/namespace"/>
    <ds:schemaRef ds:uri="7afe85b3-dec1-4f08-bed8-2ed67f241ba1"/>
    <ds:schemaRef ds:uri="http://purl.org/dc/elements/1.1/"/>
    <ds:schemaRef ds:uri="http://schemas.microsoft.com/office/infopath/2007/PartnerControls"/>
    <ds:schemaRef ds:uri="http://schemas.openxmlformats.org/package/2006/metadata/core-properties"/>
    <ds:schemaRef ds:uri="19421e36-a899-49a3-982b-d64504817e63"/>
    <ds:schemaRef ds:uri="51f1932b-c7d9-4e1d-b47b-064e3abf8803"/>
    <ds:schemaRef ds:uri="bd8bd293-99f5-4c24-8074-ed51bae2f525"/>
    <ds:schemaRef ds:uri="d92602ca-d4cb-4ddf-b9cd-6d1254bcc0c8"/>
    <ds:schemaRef ds:uri="156423c4-b4af-495e-8736-e28038686fa0"/>
  </ds:schemaRefs>
</ds:datastoreItem>
</file>

<file path=customXml/itemProps3.xml><?xml version="1.0" encoding="utf-8"?>
<ds:datastoreItem xmlns:ds="http://schemas.openxmlformats.org/officeDocument/2006/customXml" ds:itemID="{61D1C72D-4FA6-4A10-9EB1-289A3BB8916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AIDS2026</Template>
  <TotalTime>1</TotalTime>
  <Words>2568</Words>
  <Application>Microsoft Office PowerPoint</Application>
  <PresentationFormat>Grand écran</PresentationFormat>
  <Paragraphs>208</Paragraphs>
  <Slides>18</Slides>
  <Notes>11</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18</vt:i4>
      </vt:variant>
    </vt:vector>
  </HeadingPairs>
  <TitlesOfParts>
    <vt:vector size="27" baseType="lpstr">
      <vt:lpstr>Arial</vt:lpstr>
      <vt:lpstr>Calibri</vt:lpstr>
      <vt:lpstr>Verdana</vt:lpstr>
      <vt:lpstr>Georgia</vt:lpstr>
      <vt:lpstr>Aptos</vt:lpstr>
      <vt:lpstr>Times New Roman</vt:lpstr>
      <vt:lpstr>Cambria</vt:lpstr>
      <vt:lpstr>Courier New</vt:lpstr>
      <vt:lpstr>AIDS2026</vt:lpstr>
      <vt:lpstr>Children Can’t Wait</vt:lpstr>
      <vt:lpstr>Meet Our Speakers </vt:lpstr>
      <vt:lpstr>The Generation Zero Goal and the Foundational Challenge</vt:lpstr>
      <vt:lpstr> From Foundations to Long-Acting Prevention</vt:lpstr>
      <vt:lpstr>Why Are Babies Still Acquiring HIV in 2026?</vt:lpstr>
      <vt:lpstr>Présentation PowerPoint</vt:lpstr>
      <vt:lpstr>Présentation PowerPoint</vt:lpstr>
      <vt:lpstr>Présentation PowerPoint</vt:lpstr>
      <vt:lpstr>Ending pediatric HIV requires both strong foundations and innovation</vt:lpstr>
      <vt:lpstr>               THANK YOU </vt:lpstr>
      <vt:lpstr>Présentation PowerPoint</vt:lpstr>
      <vt:lpstr>Présentation PowerPoint</vt:lpstr>
      <vt:lpstr>Présentation PowerPoint</vt:lpstr>
      <vt:lpstr>Présentation PowerPoint</vt:lpstr>
      <vt:lpstr>Peer-led Models for Maternal and Adolescent Retention</vt:lpstr>
      <vt:lpstr>Présentation PowerPoint</vt:lpstr>
      <vt:lpstr>Foundational Fixes vs Innovation Adoption in a Shifting Financing Landscape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Madeline Morris</dc:creator>
  <cp:lastModifiedBy>Géraldine Schmück</cp:lastModifiedBy>
  <cp:revision>3</cp:revision>
  <dcterms:created xsi:type="dcterms:W3CDTF">2026-07-17T14:41:22Z</dcterms:created>
  <dcterms:modified xsi:type="dcterms:W3CDTF">2026-07-26T19:03:31Z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0x0101008B6DC04D57D356419BAF799E3C77AE4A</vt:lpwstr>
  </property>
  <property fmtid="{D5CDD505-2E9C-101B-9397-08002B2CF9AE}" pid="3" name="MediaServiceImageTags">
    <vt:lpwstr/>
  </property>
</Properties>
</file>