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15"/>
  </p:notesMasterIdLst>
  <p:sldIdLst>
    <p:sldId id="273" r:id="rId5"/>
    <p:sldId id="262" r:id="rId6"/>
    <p:sldId id="257" r:id="rId7"/>
    <p:sldId id="274" r:id="rId8"/>
    <p:sldId id="258" r:id="rId9"/>
    <p:sldId id="275" r:id="rId10"/>
    <p:sldId id="276" r:id="rId11"/>
    <p:sldId id="277" r:id="rId12"/>
    <p:sldId id="259" r:id="rId13"/>
    <p:sldId id="264" r:id="rId14"/>
  </p:sldIdLst>
  <p:sldSz cx="12192000" cy="6858000"/>
  <p:notesSz cx="6858000" cy="9144000"/>
  <p:embeddedFontLst>
    <p:embeddedFont>
      <p:font typeface="Verdana" panose="020B0604030504040204" pitchFamily="34" charset="0"/>
      <p:regular r:id="rId16"/>
      <p:bold r:id="rId17"/>
      <p:italic r:id="rId18"/>
      <p:boldItalic r:id="rId1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FDAC48-69B7-59CA-0895-E5EBD7E0D7BE}" name="Lina Golob" initials="LG" userId="S::lina.golob@iasociety.org::18c054f1-9789-489e-8da1-71f1c382e037" providerId="AD"/>
  <p188:author id="{9E5F49F7-5CB3-C393-68F1-149C880E0AD4}" name="Loena Le Goff - Gestin" initials="LL" userId="S::loena.legoffgestin@iasociety.org::cca4da52-f347-4e57-9554-965a83c477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A481F4-44F4-45BF-9C20-F5787342214E}" v="5" dt="2026-07-16T08:17:21.806"/>
    <p1510:client id="{C8A89698-0713-815B-5266-4C06782E1797}" v="1" dt="2026-07-16T15:23:41.2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16" autoAdjust="0"/>
    <p:restoredTop sz="84615" autoAdjust="0"/>
  </p:normalViewPr>
  <p:slideViewPr>
    <p:cSldViewPr snapToGrid="0" snapToObjects="1">
      <p:cViewPr varScale="1">
        <p:scale>
          <a:sx n="90" d="100"/>
          <a:sy n="90" d="100"/>
        </p:scale>
        <p:origin x="1452"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lliams" userId="63db2afe-75be-4bc2-8293-016e533a2037" providerId="ADAL" clId="{F4AB38EF-B4E2-43A8-BAD4-6C4C4B016A97}"/>
    <pc:docChg chg="custSel modSld">
      <pc:chgData name="Emma Williams" userId="63db2afe-75be-4bc2-8293-016e533a2037" providerId="ADAL" clId="{F4AB38EF-B4E2-43A8-BAD4-6C4C4B016A97}" dt="2026-07-16T16:01:47.831" v="194" actId="20577"/>
      <pc:docMkLst>
        <pc:docMk/>
      </pc:docMkLst>
      <pc:sldChg chg="modSp mod modCm">
        <pc:chgData name="Emma Williams" userId="63db2afe-75be-4bc2-8293-016e533a2037" providerId="ADAL" clId="{F4AB38EF-B4E2-43A8-BAD4-6C4C4B016A97}" dt="2026-07-16T08:23:17.962" v="79" actId="20577"/>
        <pc:sldMkLst>
          <pc:docMk/>
          <pc:sldMk cId="2033570179" sldId="258"/>
        </pc:sldMkLst>
        <pc:spChg chg="mod">
          <ac:chgData name="Emma Williams" userId="63db2afe-75be-4bc2-8293-016e533a2037" providerId="ADAL" clId="{F4AB38EF-B4E2-43A8-BAD4-6C4C4B016A97}" dt="2026-07-16T08:22:32.823" v="71" actId="14100"/>
          <ac:spMkLst>
            <pc:docMk/>
            <pc:sldMk cId="2033570179" sldId="258"/>
            <ac:spMk id="2" creationId="{65512588-AD71-A541-8C67-D48304F18673}"/>
          </ac:spMkLst>
        </pc:spChg>
        <pc:spChg chg="mod">
          <ac:chgData name="Emma Williams" userId="63db2afe-75be-4bc2-8293-016e533a2037" providerId="ADAL" clId="{F4AB38EF-B4E2-43A8-BAD4-6C4C4B016A97}" dt="2026-07-16T08:23:17.962" v="79" actId="20577"/>
          <ac:spMkLst>
            <pc:docMk/>
            <pc:sldMk cId="2033570179" sldId="258"/>
            <ac:spMk id="4" creationId="{4A6D1EF3-464C-2441-9B81-0D92458A9140}"/>
          </ac:spMkLst>
        </pc:spChg>
        <pc:extLst>
          <p:ext xmlns:p="http://schemas.openxmlformats.org/presentationml/2006/main" uri="{D6D511B9-2390-475A-947B-AFAB55BFBCF1}">
            <pc226:cmChg xmlns:pc226="http://schemas.microsoft.com/office/powerpoint/2022/06/main/command" chg="mod">
              <pc226:chgData name="Emma Williams" userId="63db2afe-75be-4bc2-8293-016e533a2037" providerId="ADAL" clId="{F4AB38EF-B4E2-43A8-BAD4-6C4C4B016A97}" dt="2026-07-16T08:23:16.039" v="72" actId="20577"/>
              <pc2:cmMkLst xmlns:pc2="http://schemas.microsoft.com/office/powerpoint/2019/9/main/command">
                <pc:docMk/>
                <pc:sldMk cId="2033570179" sldId="258"/>
                <pc2:cmMk id="{95817B6C-0672-4EB9-B02C-E282BDE31321}"/>
              </pc2:cmMkLst>
            </pc226:cmChg>
            <pc226:cmChg xmlns:pc226="http://schemas.microsoft.com/office/powerpoint/2022/06/main/command" chg="mod">
              <pc226:chgData name="Emma Williams" userId="63db2afe-75be-4bc2-8293-016e533a2037" providerId="ADAL" clId="{F4AB38EF-B4E2-43A8-BAD4-6C4C4B016A97}" dt="2026-07-16T08:23:17.962" v="79" actId="20577"/>
              <pc2:cmMkLst xmlns:pc2="http://schemas.microsoft.com/office/powerpoint/2019/9/main/command">
                <pc:docMk/>
                <pc:sldMk cId="2033570179" sldId="258"/>
                <pc2:cmMk id="{FEB5E582-AEB0-4FFF-A311-EA914F7CC745}"/>
              </pc2:cmMkLst>
            </pc226:cmChg>
          </p:ext>
        </pc:extLst>
      </pc:sldChg>
      <pc:sldChg chg="modSp mod modCm">
        <pc:chgData name="Emma Williams" userId="63db2afe-75be-4bc2-8293-016e533a2037" providerId="ADAL" clId="{F4AB38EF-B4E2-43A8-BAD4-6C4C4B016A97}" dt="2026-07-16T08:26:39.816" v="140" actId="14100"/>
        <pc:sldMkLst>
          <pc:docMk/>
          <pc:sldMk cId="2969959196" sldId="259"/>
        </pc:sldMkLst>
        <pc:spChg chg="mod">
          <ac:chgData name="Emma Williams" userId="63db2afe-75be-4bc2-8293-016e533a2037" providerId="ADAL" clId="{F4AB38EF-B4E2-43A8-BAD4-6C4C4B016A97}" dt="2026-07-16T08:25:59.654" v="136" actId="20577"/>
          <ac:spMkLst>
            <pc:docMk/>
            <pc:sldMk cId="2969959196" sldId="259"/>
            <ac:spMk id="2" creationId="{2F4A9785-5714-F747-B084-91CE0A734F24}"/>
          </ac:spMkLst>
        </pc:spChg>
        <pc:spChg chg="mod">
          <ac:chgData name="Emma Williams" userId="63db2afe-75be-4bc2-8293-016e533a2037" providerId="ADAL" clId="{F4AB38EF-B4E2-43A8-BAD4-6C4C4B016A97}" dt="2026-07-16T08:26:39.816" v="140" actId="14100"/>
          <ac:spMkLst>
            <pc:docMk/>
            <pc:sldMk cId="2969959196" sldId="259"/>
            <ac:spMk id="7" creationId="{1E5889CF-92AD-9CBA-BFE8-1826E13F6E19}"/>
          </ac:spMkLst>
        </pc:spChg>
        <pc:extLst>
          <p:ext xmlns:p="http://schemas.openxmlformats.org/presentationml/2006/main" uri="{D6D511B9-2390-475A-947B-AFAB55BFBCF1}">
            <pc226:cmChg xmlns:pc226="http://schemas.microsoft.com/office/powerpoint/2022/06/main/command" chg="mod">
              <pc226:chgData name="Emma Williams" userId="63db2afe-75be-4bc2-8293-016e533a2037" providerId="ADAL" clId="{F4AB38EF-B4E2-43A8-BAD4-6C4C4B016A97}" dt="2026-07-16T08:26:28.458" v="137" actId="20577"/>
              <pc2:cmMkLst xmlns:pc2="http://schemas.microsoft.com/office/powerpoint/2019/9/main/command">
                <pc:docMk/>
                <pc:sldMk cId="2969959196" sldId="259"/>
                <pc2:cmMk id="{AD39226A-2937-40AA-9834-78A592D73212}"/>
              </pc2:cmMkLst>
            </pc226:cmChg>
            <pc226:cmChg xmlns:pc226="http://schemas.microsoft.com/office/powerpoint/2022/06/main/command" chg="mod">
              <pc226:chgData name="Emma Williams" userId="63db2afe-75be-4bc2-8293-016e533a2037" providerId="ADAL" clId="{F4AB38EF-B4E2-43A8-BAD4-6C4C4B016A97}" dt="2026-07-16T08:26:28.458" v="137" actId="20577"/>
              <pc2:cmMkLst xmlns:pc2="http://schemas.microsoft.com/office/powerpoint/2019/9/main/command">
                <pc:docMk/>
                <pc:sldMk cId="2969959196" sldId="259"/>
                <pc2:cmMk id="{3D7D786C-DEB7-412D-B8D3-B97C89D424B8}"/>
              </pc2:cmMkLst>
            </pc226:cmChg>
          </p:ext>
        </pc:extLst>
      </pc:sldChg>
      <pc:sldChg chg="addSp modSp mod modCm modNotesTx">
        <pc:chgData name="Emma Williams" userId="63db2afe-75be-4bc2-8293-016e533a2037" providerId="ADAL" clId="{F4AB38EF-B4E2-43A8-BAD4-6C4C4B016A97}" dt="2026-07-16T08:21:26.990" v="69" actId="20577"/>
        <pc:sldMkLst>
          <pc:docMk/>
          <pc:sldMk cId="3663087946" sldId="262"/>
        </pc:sldMkLst>
        <pc:spChg chg="mod">
          <ac:chgData name="Emma Williams" userId="63db2afe-75be-4bc2-8293-016e533a2037" providerId="ADAL" clId="{F4AB38EF-B4E2-43A8-BAD4-6C4C4B016A97}" dt="2026-07-16T08:21:26.990" v="69" actId="20577"/>
          <ac:spMkLst>
            <pc:docMk/>
            <pc:sldMk cId="3663087946" sldId="262"/>
            <ac:spMk id="2" creationId="{205CD540-13DF-4440-8FFD-EFD90B0F981A}"/>
          </ac:spMkLst>
        </pc:spChg>
        <pc:spChg chg="add mod">
          <ac:chgData name="Emma Williams" userId="63db2afe-75be-4bc2-8293-016e533a2037" providerId="ADAL" clId="{F4AB38EF-B4E2-43A8-BAD4-6C4C4B016A97}" dt="2026-07-16T08:20:14.966" v="54" actId="1076"/>
          <ac:spMkLst>
            <pc:docMk/>
            <pc:sldMk cId="3663087946" sldId="262"/>
            <ac:spMk id="4" creationId="{9A3E6A48-2080-780B-2AAB-4C2D1B0B2020}"/>
          </ac:spMkLst>
        </pc:spChg>
        <pc:spChg chg="mod">
          <ac:chgData name="Emma Williams" userId="63db2afe-75be-4bc2-8293-016e533a2037" providerId="ADAL" clId="{F4AB38EF-B4E2-43A8-BAD4-6C4C4B016A97}" dt="2026-07-16T08:20:23.592" v="57" actId="1036"/>
          <ac:spMkLst>
            <pc:docMk/>
            <pc:sldMk cId="3663087946" sldId="262"/>
            <ac:spMk id="13" creationId="{39EE1AD8-A586-8023-AC46-7D100ED6A690}"/>
          </ac:spMkLst>
        </pc:spChg>
        <pc:graphicFrameChg chg="add mod">
          <ac:chgData name="Emma Williams" userId="63db2afe-75be-4bc2-8293-016e533a2037" providerId="ADAL" clId="{F4AB38EF-B4E2-43A8-BAD4-6C4C4B016A97}" dt="2026-07-16T08:11:36.724" v="1"/>
          <ac:graphicFrameMkLst>
            <pc:docMk/>
            <pc:sldMk cId="3663087946" sldId="262"/>
            <ac:graphicFrameMk id="5" creationId="{F5640BEF-391C-98B6-9377-A963D2829842}"/>
          </ac:graphicFrameMkLst>
        </pc:graphicFrameChg>
        <pc:extLst>
          <p:ext xmlns:p="http://schemas.openxmlformats.org/presentationml/2006/main" uri="{D6D511B9-2390-475A-947B-AFAB55BFBCF1}">
            <pc226:cmChg xmlns:pc226="http://schemas.microsoft.com/office/powerpoint/2022/06/main/command" chg="mod">
              <pc226:chgData name="Emma Williams" userId="63db2afe-75be-4bc2-8293-016e533a2037" providerId="ADAL" clId="{F4AB38EF-B4E2-43A8-BAD4-6C4C4B016A97}" dt="2026-07-16T08:21:26.990" v="69" actId="20577"/>
              <pc2:cmMkLst xmlns:pc2="http://schemas.microsoft.com/office/powerpoint/2019/9/main/command">
                <pc:docMk/>
                <pc:sldMk cId="3663087946" sldId="262"/>
                <pc2:cmMk id="{A67525E8-58E7-4419-9163-5762311E5495}"/>
              </pc2:cmMkLst>
            </pc226:cmChg>
          </p:ext>
        </pc:extLst>
      </pc:sldChg>
      <pc:sldChg chg="modSp mod">
        <pc:chgData name="Emma Williams" userId="63db2afe-75be-4bc2-8293-016e533a2037" providerId="ADAL" clId="{F4AB38EF-B4E2-43A8-BAD4-6C4C4B016A97}" dt="2026-07-16T16:01:47.831" v="194" actId="20577"/>
        <pc:sldMkLst>
          <pc:docMk/>
          <pc:sldMk cId="171815718" sldId="273"/>
        </pc:sldMkLst>
        <pc:spChg chg="mod">
          <ac:chgData name="Emma Williams" userId="63db2afe-75be-4bc2-8293-016e533a2037" providerId="ADAL" clId="{F4AB38EF-B4E2-43A8-BAD4-6C4C4B016A97}" dt="2026-07-16T16:01:47.831" v="194" actId="20577"/>
          <ac:spMkLst>
            <pc:docMk/>
            <pc:sldMk cId="171815718" sldId="273"/>
            <ac:spMk id="4" creationId="{5DFB077A-AFEC-0AEF-52E5-64986D86C677}"/>
          </ac:spMkLst>
        </pc:spChg>
      </pc:sldChg>
      <pc:sldChg chg="modSp mod">
        <pc:chgData name="Emma Williams" userId="63db2afe-75be-4bc2-8293-016e533a2037" providerId="ADAL" clId="{F4AB38EF-B4E2-43A8-BAD4-6C4C4B016A97}" dt="2026-07-16T08:30:53.195" v="189" actId="20577"/>
        <pc:sldMkLst>
          <pc:docMk/>
          <pc:sldMk cId="3086521434" sldId="274"/>
        </pc:sldMkLst>
        <pc:spChg chg="mod">
          <ac:chgData name="Emma Williams" userId="63db2afe-75be-4bc2-8293-016e533a2037" providerId="ADAL" clId="{F4AB38EF-B4E2-43A8-BAD4-6C4C4B016A97}" dt="2026-07-16T08:22:09.099" v="70" actId="20577"/>
          <ac:spMkLst>
            <pc:docMk/>
            <pc:sldMk cId="3086521434" sldId="274"/>
            <ac:spMk id="2" creationId="{AA9D2CEF-C80E-BC06-9179-6354DA2BB76D}"/>
          </ac:spMkLst>
        </pc:spChg>
        <pc:spChg chg="mod">
          <ac:chgData name="Emma Williams" userId="63db2afe-75be-4bc2-8293-016e533a2037" providerId="ADAL" clId="{F4AB38EF-B4E2-43A8-BAD4-6C4C4B016A97}" dt="2026-07-16T08:30:53.195" v="189" actId="20577"/>
          <ac:spMkLst>
            <pc:docMk/>
            <pc:sldMk cId="3086521434" sldId="274"/>
            <ac:spMk id="13" creationId="{873D9A9B-A92F-B5CC-288E-9AF530B57FA6}"/>
          </ac:spMkLst>
        </pc:spChg>
      </pc:sldChg>
      <pc:sldChg chg="modSp mod modCm">
        <pc:chgData name="Emma Williams" userId="63db2afe-75be-4bc2-8293-016e533a2037" providerId="ADAL" clId="{F4AB38EF-B4E2-43A8-BAD4-6C4C4B016A97}" dt="2026-07-16T08:24:18.321" v="112" actId="14100"/>
        <pc:sldMkLst>
          <pc:docMk/>
          <pc:sldMk cId="1490196969" sldId="275"/>
        </pc:sldMkLst>
        <pc:spChg chg="mod">
          <ac:chgData name="Emma Williams" userId="63db2afe-75be-4bc2-8293-016e533a2037" providerId="ADAL" clId="{F4AB38EF-B4E2-43A8-BAD4-6C4C4B016A97}" dt="2026-07-16T08:24:18.321" v="112" actId="14100"/>
          <ac:spMkLst>
            <pc:docMk/>
            <pc:sldMk cId="1490196969" sldId="275"/>
            <ac:spMk id="2" creationId="{59CC601A-859E-BEB7-1574-F8561DFAC7FB}"/>
          </ac:spMkLst>
        </pc:spChg>
        <pc:spChg chg="mod">
          <ac:chgData name="Emma Williams" userId="63db2afe-75be-4bc2-8293-016e533a2037" providerId="ADAL" clId="{F4AB38EF-B4E2-43A8-BAD4-6C4C4B016A97}" dt="2026-07-16T08:23:33.151" v="92" actId="14100"/>
          <ac:spMkLst>
            <pc:docMk/>
            <pc:sldMk cId="1490196969" sldId="275"/>
            <ac:spMk id="6" creationId="{5CAEEBA2-A101-4881-BCE6-F19567CE690C}"/>
          </ac:spMkLst>
        </pc:spChg>
        <pc:extLst>
          <p:ext xmlns:p="http://schemas.openxmlformats.org/presentationml/2006/main" uri="{D6D511B9-2390-475A-947B-AFAB55BFBCF1}">
            <pc226:cmChg xmlns:pc226="http://schemas.microsoft.com/office/powerpoint/2022/06/main/command" chg="mod">
              <pc226:chgData name="Emma Williams" userId="63db2afe-75be-4bc2-8293-016e533a2037" providerId="ADAL" clId="{F4AB38EF-B4E2-43A8-BAD4-6C4C4B016A97}" dt="2026-07-16T08:23:50.050" v="107" actId="20577"/>
              <pc2:cmMkLst xmlns:pc2="http://schemas.microsoft.com/office/powerpoint/2019/9/main/command">
                <pc:docMk/>
                <pc:sldMk cId="1490196969" sldId="275"/>
                <pc2:cmMk id="{03F86AEE-C8F6-49D8-81E4-76CD301B84CB}"/>
              </pc2:cmMkLst>
            </pc226:cmChg>
          </p:ext>
        </pc:extLst>
      </pc:sldChg>
      <pc:sldChg chg="modSp mod">
        <pc:chgData name="Emma Williams" userId="63db2afe-75be-4bc2-8293-016e533a2037" providerId="ADAL" clId="{F4AB38EF-B4E2-43A8-BAD4-6C4C4B016A97}" dt="2026-07-16T08:27:48.312" v="162" actId="1076"/>
        <pc:sldMkLst>
          <pc:docMk/>
          <pc:sldMk cId="1935558832" sldId="276"/>
        </pc:sldMkLst>
        <pc:spChg chg="mod">
          <ac:chgData name="Emma Williams" userId="63db2afe-75be-4bc2-8293-016e533a2037" providerId="ADAL" clId="{F4AB38EF-B4E2-43A8-BAD4-6C4C4B016A97}" dt="2026-07-16T08:24:42.520" v="117" actId="5793"/>
          <ac:spMkLst>
            <pc:docMk/>
            <pc:sldMk cId="1935558832" sldId="276"/>
            <ac:spMk id="3" creationId="{6623CDC4-1531-C1E9-AD78-6E357322FC21}"/>
          </ac:spMkLst>
        </pc:spChg>
        <pc:spChg chg="mod">
          <ac:chgData name="Emma Williams" userId="63db2afe-75be-4bc2-8293-016e533a2037" providerId="ADAL" clId="{F4AB38EF-B4E2-43A8-BAD4-6C4C4B016A97}" dt="2026-07-16T08:27:48.312" v="162" actId="1076"/>
          <ac:spMkLst>
            <pc:docMk/>
            <pc:sldMk cId="1935558832" sldId="276"/>
            <ac:spMk id="6" creationId="{C5157F7C-801B-893E-02D0-4B290325C055}"/>
          </ac:spMkLst>
        </pc:spChg>
      </pc:sldChg>
      <pc:sldChg chg="modSp mod">
        <pc:chgData name="Emma Williams" userId="63db2afe-75be-4bc2-8293-016e533a2037" providerId="ADAL" clId="{F4AB38EF-B4E2-43A8-BAD4-6C4C4B016A97}" dt="2026-07-16T08:25:13.965" v="123" actId="179"/>
        <pc:sldMkLst>
          <pc:docMk/>
          <pc:sldMk cId="1146731159" sldId="277"/>
        </pc:sldMkLst>
        <pc:spChg chg="mod">
          <ac:chgData name="Emma Williams" userId="63db2afe-75be-4bc2-8293-016e533a2037" providerId="ADAL" clId="{F4AB38EF-B4E2-43A8-BAD4-6C4C4B016A97}" dt="2026-07-16T08:25:13.965" v="123" actId="179"/>
          <ac:spMkLst>
            <pc:docMk/>
            <pc:sldMk cId="1146731159" sldId="277"/>
            <ac:spMk id="3" creationId="{5239AA71-68B4-AE23-6441-8D918738234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16/07/2026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Key populations are disproportionately affected by HIV compared with adults in the general population (where prevalence is approximately 1.2%). HIV prevalence among gay men and other men who have sex with men exceeds 10% in four of the five reporting countries in the region, and is more than 25% in two of these countries (Cuba and Jamaica). Transgender people face HIV prevalence rates as high as 60%</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H" sz="1200" b="0" i="0" kern="1200" dirty="0">
                <a:solidFill>
                  <a:schemeClr val="tx1"/>
                </a:solidFill>
                <a:effectLst/>
                <a:latin typeface="+mn-lt"/>
                <a:ea typeface="+mn-ea"/>
                <a:cs typeface="+mn-cs"/>
              </a:rPr>
              <a:t>Source: UNAIDS, </a:t>
            </a:r>
            <a:r>
              <a:rPr lang="en-CH" sz="1200" b="0" i="1" kern="1200" dirty="0">
                <a:solidFill>
                  <a:schemeClr val="tx1"/>
                </a:solidFill>
                <a:effectLst/>
                <a:latin typeface="+mn-lt"/>
                <a:ea typeface="+mn-ea"/>
                <a:cs typeface="+mn-cs"/>
              </a:rPr>
              <a:t>Global AIDS Update 2025 – Caribbean Regional Profile</a:t>
            </a:r>
            <a:r>
              <a:rPr lang="en-CH" sz="1200" b="0" i="0" kern="1200" dirty="0">
                <a:solidFill>
                  <a:schemeClr val="tx1"/>
                </a:solidFill>
                <a:effectLst/>
                <a:latin typeface="+mn-lt"/>
                <a:ea typeface="+mn-ea"/>
                <a:cs typeface="+mn-cs"/>
              </a:rPr>
              <a:t>; UNAIDS epidemiological estimates 2025.</a:t>
            </a:r>
          </a:p>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4143435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0E7C4-4514-5AA0-3BE0-3C3C64375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9DE46-0C84-11C3-B015-07FE1F3E5A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C32657-A9C0-62F2-AA92-0BB19033765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8A2BA63-A39A-2D1A-94DC-C20869ECEF4B}"/>
              </a:ext>
            </a:extLst>
          </p:cNvPr>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4147765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2566891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8CECA-C4DB-B202-D2DB-EDFF76503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30786E-D647-CAE8-4149-A56886598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F41D1-CD9D-E0DB-35CF-3CAFD863C8A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C60A38E-9CB3-F7FB-168E-ED760552505B}"/>
              </a:ext>
            </a:extLst>
          </p:cNvPr>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2746573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583005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3570812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a:t>Nulla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1"/>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20" r:id="rId19"/>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hyperlink" Target="mailto:alexusdmarco@gmail.com" TargetMode="Externa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1983179"/>
            <a:ext cx="7521427" cy="4178778"/>
          </a:xfrm>
        </p:spPr>
        <p:txBody>
          <a:bodyPr>
            <a:normAutofit fontScale="90000"/>
          </a:bodyPr>
          <a:lstStyle/>
          <a:p>
            <a:r>
              <a:rPr lang="en-GB" dirty="0"/>
              <a:t>Setting the scene: Why person-centred HIV prevention matters in the Caribbean</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88" y="1081242"/>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latin typeface="+mj-lt"/>
              </a:rPr>
              <a:t>Person-centred HIV prevention for key and vulnerable populations in Latin America and the Caribbean</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7" y="696043"/>
            <a:ext cx="7781445"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500" dirty="0"/>
              <a:t>Alexus D’Marco, The United Caribbean Trans Network (UCTRANS), The Bahamas</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CD540-13DF-4440-8FFD-EFD90B0F981A}"/>
              </a:ext>
            </a:extLst>
          </p:cNvPr>
          <p:cNvSpPr>
            <a:spLocks noGrp="1"/>
          </p:cNvSpPr>
          <p:nvPr>
            <p:ph sz="quarter" idx="13"/>
          </p:nvPr>
        </p:nvSpPr>
        <p:spPr>
          <a:xfrm>
            <a:off x="442917" y="2046709"/>
            <a:ext cx="11306178" cy="3470679"/>
          </a:xfrm>
        </p:spPr>
        <p:txBody>
          <a:bodyPr>
            <a:normAutofit/>
          </a:bodyPr>
          <a:lstStyle/>
          <a:p>
            <a:pPr marL="285750" indent="-285750">
              <a:buFont typeface="Wingdings" panose="05000000000000000000" pitchFamily="2" charset="2"/>
              <a:buChar char="v"/>
            </a:pPr>
            <a:r>
              <a:rPr lang="en-US" sz="1800" dirty="0"/>
              <a:t>The Caribbean region has the </a:t>
            </a:r>
            <a:r>
              <a:rPr lang="en-US" sz="1800" b="1" dirty="0"/>
              <a:t>second-highest HIV prevalence</a:t>
            </a:r>
            <a:r>
              <a:rPr lang="en-US" sz="1800" dirty="0"/>
              <a:t> globally</a:t>
            </a:r>
          </a:p>
          <a:p>
            <a:pPr marL="285750" indent="-285750">
              <a:buFont typeface="Wingdings" panose="05000000000000000000" pitchFamily="2" charset="2"/>
              <a:buChar char="v"/>
            </a:pPr>
            <a:r>
              <a:rPr lang="en-US" sz="1800" dirty="0"/>
              <a:t>“Average HIV prevalence among adults (15-49 years) in the Caribbean in 2024 was 1.2%, among the highest in the world outside sub-Saharan Africa”. </a:t>
            </a:r>
          </a:p>
          <a:p>
            <a:pPr marL="285750" indent="-285750">
              <a:buFont typeface="Wingdings" panose="05000000000000000000" pitchFamily="2" charset="2"/>
              <a:buChar char="v"/>
            </a:pPr>
            <a:r>
              <a:rPr lang="en-US" sz="1800" dirty="0"/>
              <a:t>Key populations continue to experience the greatest burden – transgender people face HIV prevalence rates as high as 60%</a:t>
            </a:r>
          </a:p>
          <a:p>
            <a:pPr marL="285750" indent="-285750">
              <a:buFont typeface="Wingdings" panose="05000000000000000000" pitchFamily="2" charset="2"/>
              <a:buChar char="v"/>
            </a:pPr>
            <a:r>
              <a:rPr lang="en-US" sz="1800" dirty="0"/>
              <a:t>Stigma, discrimination and criminalization create barriers to prevention. </a:t>
            </a:r>
          </a:p>
          <a:p>
            <a:pPr marL="285750" indent="-285750">
              <a:buFont typeface="Wingdings" panose="05000000000000000000" pitchFamily="2" charset="2"/>
              <a:buChar char="v"/>
            </a:pPr>
            <a:r>
              <a:rPr lang="en-US" sz="1800" dirty="0"/>
              <a:t>A one-size-fits-all approach does not meet diverse community needs. </a:t>
            </a:r>
          </a:p>
        </p:txBody>
      </p:sp>
      <p:sp>
        <p:nvSpPr>
          <p:cNvPr id="6" name="Title 5">
            <a:extLst>
              <a:ext uri="{FF2B5EF4-FFF2-40B4-BE49-F238E27FC236}">
                <a16:creationId xmlns:a16="http://schemas.microsoft.com/office/drawing/2014/main" id="{E854EF28-7522-B045-8EEA-D38E9CFBEEC3}"/>
              </a:ext>
            </a:extLst>
          </p:cNvPr>
          <p:cNvSpPr>
            <a:spLocks noGrp="1"/>
          </p:cNvSpPr>
          <p:nvPr>
            <p:ph type="title"/>
          </p:nvPr>
        </p:nvSpPr>
        <p:spPr>
          <a:xfrm>
            <a:off x="2838893" y="441325"/>
            <a:ext cx="8910198" cy="1223964"/>
          </a:xfrm>
        </p:spPr>
        <p:txBody>
          <a:bodyPr>
            <a:normAutofit/>
          </a:bodyPr>
          <a:lstStyle/>
          <a:p>
            <a:r>
              <a:rPr lang="en-GB" noProof="0" dirty="0"/>
              <a:t>The Caribbean HIV context</a:t>
            </a:r>
          </a:p>
        </p:txBody>
      </p:sp>
      <p:sp>
        <p:nvSpPr>
          <p:cNvPr id="13" name="Rectangle 12">
            <a:extLst>
              <a:ext uri="{FF2B5EF4-FFF2-40B4-BE49-F238E27FC236}">
                <a16:creationId xmlns:a16="http://schemas.microsoft.com/office/drawing/2014/main" id="{39EE1AD8-A586-8023-AC46-7D100ED6A690}"/>
              </a:ext>
            </a:extLst>
          </p:cNvPr>
          <p:cNvSpPr/>
          <p:nvPr/>
        </p:nvSpPr>
        <p:spPr>
          <a:xfrm>
            <a:off x="442905" y="4741277"/>
            <a:ext cx="11306174" cy="13980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r>
              <a:rPr lang="en-US" b="1" dirty="0"/>
              <a:t>The Caribbean has made important progress in HIV treatment, but prevention remains uneven. Many people who could benefit most from prevention continue to face barriers because services often fail to recognize their individual realities.</a:t>
            </a:r>
          </a:p>
          <a:p>
            <a:endParaRPr lang="en-US" sz="1600" b="1" dirty="0"/>
          </a:p>
        </p:txBody>
      </p:sp>
      <p:sp>
        <p:nvSpPr>
          <p:cNvPr id="4" name="TextBox 3">
            <a:extLst>
              <a:ext uri="{FF2B5EF4-FFF2-40B4-BE49-F238E27FC236}">
                <a16:creationId xmlns:a16="http://schemas.microsoft.com/office/drawing/2014/main" id="{9A3E6A48-2080-780B-2AAB-4C2D1B0B2020}"/>
              </a:ext>
            </a:extLst>
          </p:cNvPr>
          <p:cNvSpPr txBox="1"/>
          <p:nvPr/>
        </p:nvSpPr>
        <p:spPr>
          <a:xfrm>
            <a:off x="8835656" y="6201231"/>
            <a:ext cx="3062234" cy="430887"/>
          </a:xfrm>
          <a:prstGeom prst="rect">
            <a:avLst/>
          </a:prstGeom>
          <a:noFill/>
        </p:spPr>
        <p:txBody>
          <a:bodyPr wrap="square" rtlCol="0">
            <a:spAutoFit/>
          </a:bodyPr>
          <a:lstStyle/>
          <a:p>
            <a:r>
              <a:rPr lang="es-AR" sz="1100" dirty="0" err="1"/>
              <a:t>Source</a:t>
            </a:r>
            <a:r>
              <a:rPr lang="es-AR" sz="1100" dirty="0"/>
              <a:t>: UNAIDS, Global AIDS </a:t>
            </a:r>
            <a:r>
              <a:rPr lang="es-AR" sz="1100" dirty="0" err="1"/>
              <a:t>Update</a:t>
            </a:r>
            <a:r>
              <a:rPr lang="es-AR" sz="1100" dirty="0"/>
              <a:t> 2025 – Caribbean Regional </a:t>
            </a:r>
            <a:r>
              <a:rPr lang="es-AR" sz="1100" dirty="0" err="1"/>
              <a:t>Profile</a:t>
            </a:r>
            <a:endParaRPr lang="en-CH" sz="1100" dirty="0"/>
          </a:p>
        </p:txBody>
      </p:sp>
    </p:spTree>
    <p:extLst>
      <p:ext uri="{BB962C8B-B14F-4D97-AF65-F5344CB8AC3E}">
        <p14:creationId xmlns:p14="http://schemas.microsoft.com/office/powerpoint/2010/main" val="3663087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p:txBody>
          <a:bodyPr>
            <a:normAutofit/>
          </a:bodyPr>
          <a:lstStyle/>
          <a:p>
            <a:r>
              <a:rPr lang="en-US" sz="1800" b="1" dirty="0" err="1"/>
              <a:t>Person-centred</a:t>
            </a:r>
            <a:r>
              <a:rPr lang="en-US" sz="1800" b="1" dirty="0"/>
              <a:t> prevention means:</a:t>
            </a:r>
          </a:p>
          <a:p>
            <a:pPr marL="285750" indent="-285750">
              <a:buFont typeface="Wingdings" panose="05000000000000000000" pitchFamily="2" charset="2"/>
              <a:buChar char="v"/>
            </a:pPr>
            <a:r>
              <a:rPr lang="en-US" sz="1800" dirty="0"/>
              <a:t>Respecting people's choices and lived experiences. </a:t>
            </a:r>
          </a:p>
          <a:p>
            <a:pPr marL="285750" indent="-285750">
              <a:buFont typeface="Wingdings" panose="05000000000000000000" pitchFamily="2" charset="2"/>
              <a:buChar char="v"/>
            </a:pPr>
            <a:r>
              <a:rPr lang="en-US" sz="1800" dirty="0"/>
              <a:t>Offering prevention options that fit individual needs. </a:t>
            </a:r>
          </a:p>
          <a:p>
            <a:pPr marL="285750" indent="-285750">
              <a:buFont typeface="Wingdings" panose="05000000000000000000" pitchFamily="2" charset="2"/>
              <a:buChar char="v"/>
            </a:pPr>
            <a:r>
              <a:rPr lang="en-US" sz="1800" dirty="0"/>
              <a:t>Providing services without judgment or discrimination. </a:t>
            </a:r>
          </a:p>
          <a:p>
            <a:pPr marL="285750" indent="-285750">
              <a:buFont typeface="Wingdings" panose="05000000000000000000" pitchFamily="2" charset="2"/>
              <a:buChar char="v"/>
            </a:pPr>
            <a:r>
              <a:rPr lang="en-US" sz="1800" dirty="0"/>
              <a:t>Ensuring confidentiality, dignity, and informed decision-making. </a:t>
            </a:r>
          </a:p>
          <a:p>
            <a:r>
              <a:rPr lang="en-US" sz="1800" b="1" dirty="0"/>
              <a:t>It's about putting people, not programmes, at the </a:t>
            </a:r>
            <a:r>
              <a:rPr lang="en-US" sz="1800" b="1" dirty="0" err="1"/>
              <a:t>centre</a:t>
            </a:r>
            <a:r>
              <a:rPr lang="en-US" sz="1800" b="1" dirty="0"/>
              <a:t>.</a:t>
            </a:r>
            <a:endParaRPr lang="en-US" sz="1800" dirty="0"/>
          </a:p>
          <a:p>
            <a:endParaRPr lang="en-GB" noProof="0" dirty="0"/>
          </a:p>
          <a:p>
            <a:r>
              <a:rPr lang="en-US" sz="1800" dirty="0"/>
              <a:t>Person-</a:t>
            </a:r>
            <a:r>
              <a:rPr lang="en-US" sz="1800" dirty="0" err="1"/>
              <a:t>centred</a:t>
            </a:r>
            <a:r>
              <a:rPr lang="en-US" sz="1800" dirty="0"/>
              <a:t> care recognizes that everyone has different risks, identities and circumstances. Instead of asking people to fit services, we design services that fit people.</a:t>
            </a:r>
            <a:endParaRPr lang="en-GB" sz="1800" noProof="0" dirty="0"/>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p:txBody>
          <a:bodyPr>
            <a:normAutofit/>
          </a:bodyPr>
          <a:lstStyle/>
          <a:p>
            <a:r>
              <a:rPr lang="en-GB" noProof="0" dirty="0"/>
              <a:t>What is person-centred HIV prevention?</a:t>
            </a:r>
          </a:p>
        </p:txBody>
      </p:sp>
    </p:spTree>
    <p:extLst>
      <p:ext uri="{BB962C8B-B14F-4D97-AF65-F5344CB8AC3E}">
        <p14:creationId xmlns:p14="http://schemas.microsoft.com/office/powerpoint/2010/main" val="2694814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4644F-8981-3DAD-1C33-C072B1D9115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9D2CEF-C80E-BC06-9179-6354DA2BB76D}"/>
              </a:ext>
            </a:extLst>
          </p:cNvPr>
          <p:cNvSpPr>
            <a:spLocks noGrp="1"/>
          </p:cNvSpPr>
          <p:nvPr>
            <p:ph sz="quarter" idx="13"/>
          </p:nvPr>
        </p:nvSpPr>
        <p:spPr>
          <a:xfrm>
            <a:off x="442917" y="2313814"/>
            <a:ext cx="11306178" cy="3203574"/>
          </a:xfrm>
        </p:spPr>
        <p:txBody>
          <a:bodyPr>
            <a:normAutofit/>
          </a:bodyPr>
          <a:lstStyle/>
          <a:p>
            <a:r>
              <a:rPr lang="en-US" sz="1800" b="1" dirty="0"/>
              <a:t>Communities most affected include:</a:t>
            </a:r>
          </a:p>
          <a:p>
            <a:endParaRPr lang="en-US" sz="400" b="1" dirty="0"/>
          </a:p>
          <a:p>
            <a:pPr marL="971550" lvl="1" indent="-285750">
              <a:buFont typeface="Wingdings" panose="05000000000000000000" pitchFamily="2" charset="2"/>
              <a:buChar char="v"/>
            </a:pPr>
            <a:r>
              <a:rPr lang="en-US" sz="1800" dirty="0"/>
              <a:t>Transgender people </a:t>
            </a:r>
          </a:p>
          <a:p>
            <a:pPr marL="971550" lvl="1" indent="-285750">
              <a:buFont typeface="Wingdings" panose="05000000000000000000" pitchFamily="2" charset="2"/>
              <a:buChar char="v"/>
            </a:pPr>
            <a:r>
              <a:rPr lang="en-US" sz="1800" dirty="0"/>
              <a:t>Gay, bisexual and other men who have sex with men </a:t>
            </a:r>
          </a:p>
          <a:p>
            <a:pPr marL="971550" lvl="1" indent="-285750">
              <a:buFont typeface="Wingdings" panose="05000000000000000000" pitchFamily="2" charset="2"/>
              <a:buChar char="v"/>
            </a:pPr>
            <a:r>
              <a:rPr lang="en-US" sz="1800" dirty="0"/>
              <a:t>Sex workers </a:t>
            </a:r>
          </a:p>
          <a:p>
            <a:pPr marL="971550" lvl="1" indent="-285750">
              <a:buFont typeface="Wingdings" panose="05000000000000000000" pitchFamily="2" charset="2"/>
              <a:buChar char="v"/>
            </a:pPr>
            <a:r>
              <a:rPr lang="en-US" sz="1800" dirty="0"/>
              <a:t>Young people </a:t>
            </a:r>
          </a:p>
          <a:p>
            <a:pPr marL="285750" indent="-285750">
              <a:buFont typeface="Wingdings" panose="05000000000000000000" pitchFamily="2" charset="2"/>
              <a:buChar char="v"/>
            </a:pPr>
            <a:endParaRPr lang="en-US" sz="1800" dirty="0"/>
          </a:p>
        </p:txBody>
      </p:sp>
      <p:sp>
        <p:nvSpPr>
          <p:cNvPr id="6" name="Title 5">
            <a:extLst>
              <a:ext uri="{FF2B5EF4-FFF2-40B4-BE49-F238E27FC236}">
                <a16:creationId xmlns:a16="http://schemas.microsoft.com/office/drawing/2014/main" id="{5EE5B668-9A7F-13EA-EEBB-E9816BF89214}"/>
              </a:ext>
            </a:extLst>
          </p:cNvPr>
          <p:cNvSpPr>
            <a:spLocks noGrp="1"/>
          </p:cNvSpPr>
          <p:nvPr>
            <p:ph type="title"/>
          </p:nvPr>
        </p:nvSpPr>
        <p:spPr/>
        <p:txBody>
          <a:bodyPr>
            <a:normAutofit/>
          </a:bodyPr>
          <a:lstStyle/>
          <a:p>
            <a:r>
              <a:rPr lang="en-GB" noProof="0" dirty="0"/>
              <a:t>Why it matters for key populations</a:t>
            </a:r>
          </a:p>
        </p:txBody>
      </p:sp>
      <p:sp>
        <p:nvSpPr>
          <p:cNvPr id="13" name="Rectangle 12">
            <a:extLst>
              <a:ext uri="{FF2B5EF4-FFF2-40B4-BE49-F238E27FC236}">
                <a16:creationId xmlns:a16="http://schemas.microsoft.com/office/drawing/2014/main" id="{873D9A9B-A92F-B5CC-288E-9AF530B57FA6}"/>
              </a:ext>
            </a:extLst>
          </p:cNvPr>
          <p:cNvSpPr/>
          <p:nvPr/>
        </p:nvSpPr>
        <p:spPr>
          <a:xfrm>
            <a:off x="442905" y="4497562"/>
            <a:ext cx="11306174" cy="16530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r>
              <a:rPr lang="en-US" b="1" dirty="0"/>
              <a:t>Key populations continue to bear a disproportionate burden of HIV not only because of individual risk factors but also because of structural inequalities. Stigma, discrimination, criminalization and unequal access to healthcare prevent many people from receiving HIV prevention, testing and treatment. </a:t>
            </a:r>
          </a:p>
          <a:p>
            <a:endParaRPr lang="en-US" sz="1600" b="1" dirty="0"/>
          </a:p>
        </p:txBody>
      </p:sp>
    </p:spTree>
    <p:extLst>
      <p:ext uri="{BB962C8B-B14F-4D97-AF65-F5344CB8AC3E}">
        <p14:creationId xmlns:p14="http://schemas.microsoft.com/office/powerpoint/2010/main" val="3086521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512588-AD71-A541-8C67-D48304F18673}"/>
              </a:ext>
            </a:extLst>
          </p:cNvPr>
          <p:cNvSpPr>
            <a:spLocks noGrp="1"/>
          </p:cNvSpPr>
          <p:nvPr>
            <p:ph type="body" sz="quarter" idx="13"/>
          </p:nvPr>
        </p:nvSpPr>
        <p:spPr>
          <a:xfrm>
            <a:off x="442915" y="2898436"/>
            <a:ext cx="6649002" cy="2944008"/>
          </a:xfrm>
        </p:spPr>
        <p:txBody>
          <a:bodyPr>
            <a:normAutofit/>
          </a:bodyPr>
          <a:lstStyle/>
          <a:p>
            <a:pPr marL="457200" indent="-457200">
              <a:buFont typeface="Wingdings" panose="05000000000000000000" pitchFamily="2" charset="2"/>
              <a:buChar char="v"/>
            </a:pPr>
            <a:r>
              <a:rPr lang="en-US" sz="1800" dirty="0"/>
              <a:t>Fear of discrimination </a:t>
            </a:r>
          </a:p>
          <a:p>
            <a:pPr marL="457200" indent="-457200">
              <a:buFont typeface="Wingdings" panose="05000000000000000000" pitchFamily="2" charset="2"/>
              <a:buChar char="v"/>
            </a:pPr>
            <a:r>
              <a:rPr lang="en-US" sz="1800" dirty="0"/>
              <a:t>Healthcare stigma </a:t>
            </a:r>
          </a:p>
          <a:p>
            <a:pPr marL="457200" indent="-457200">
              <a:buFont typeface="Wingdings" panose="05000000000000000000" pitchFamily="2" charset="2"/>
              <a:buChar char="v"/>
            </a:pPr>
            <a:r>
              <a:rPr lang="en-US" sz="1800" dirty="0"/>
              <a:t>Violence </a:t>
            </a:r>
          </a:p>
          <a:p>
            <a:pPr marL="457200" indent="-457200">
              <a:buFont typeface="Wingdings" panose="05000000000000000000" pitchFamily="2" charset="2"/>
              <a:buChar char="v"/>
            </a:pPr>
            <a:r>
              <a:rPr lang="en-US" sz="1800" dirty="0"/>
              <a:t>Lack of culturally competent services </a:t>
            </a:r>
          </a:p>
          <a:p>
            <a:endParaRPr lang="en-US" sz="400" dirty="0"/>
          </a:p>
          <a:p>
            <a:r>
              <a:rPr lang="en-US" sz="1800" dirty="0"/>
              <a:t>For transgender people and other key populations, accessing HIV prevention can be difficult because of stigma and discrimination.</a:t>
            </a:r>
          </a:p>
          <a:p>
            <a:endParaRPr lang="en-GB" noProof="0" dirty="0"/>
          </a:p>
        </p:txBody>
      </p:sp>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442913" y="1274814"/>
            <a:ext cx="6932445" cy="1212747"/>
          </a:xfrm>
        </p:spPr>
        <p:txBody>
          <a:bodyPr/>
          <a:lstStyle/>
          <a:p>
            <a:r>
              <a:rPr lang="en-GB" noProof="0" dirty="0"/>
              <a:t>Systemic barriers</a:t>
            </a:r>
          </a:p>
        </p:txBody>
      </p:sp>
    </p:spTree>
    <p:extLst>
      <p:ext uri="{BB962C8B-B14F-4D97-AF65-F5344CB8AC3E}">
        <p14:creationId xmlns:p14="http://schemas.microsoft.com/office/powerpoint/2010/main" val="2033570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900A1-52AA-B7E6-5FB5-4D2621F3056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CC601A-859E-BEB7-1574-F8561DFAC7FB}"/>
              </a:ext>
            </a:extLst>
          </p:cNvPr>
          <p:cNvSpPr>
            <a:spLocks noGrp="1"/>
          </p:cNvSpPr>
          <p:nvPr>
            <p:ph sz="quarter" idx="13"/>
          </p:nvPr>
        </p:nvSpPr>
        <p:spPr>
          <a:xfrm>
            <a:off x="442916" y="2313814"/>
            <a:ext cx="11749084" cy="3203574"/>
          </a:xfrm>
        </p:spPr>
        <p:txBody>
          <a:bodyPr>
            <a:normAutofit/>
          </a:bodyPr>
          <a:lstStyle/>
          <a:p>
            <a:endParaRPr lang="en-US" sz="400" b="1" dirty="0"/>
          </a:p>
          <a:p>
            <a:pPr marL="342900" indent="-342900">
              <a:buFont typeface="Wingdings" panose="05000000000000000000" pitchFamily="2" charset="2"/>
              <a:buChar char="v"/>
            </a:pPr>
            <a:r>
              <a:rPr lang="en-US" sz="1900" b="1" dirty="0"/>
              <a:t>Condoms and lubricants </a:t>
            </a:r>
            <a:r>
              <a:rPr lang="en-US" sz="1900" dirty="0"/>
              <a:t>– some access challenges</a:t>
            </a:r>
          </a:p>
          <a:p>
            <a:pPr marL="342900" indent="-342900">
              <a:buFont typeface="Wingdings" panose="05000000000000000000" pitchFamily="2" charset="2"/>
              <a:buChar char="v"/>
            </a:pPr>
            <a:r>
              <a:rPr lang="en-US" sz="1900" b="1" dirty="0" err="1"/>
              <a:t>PrEP</a:t>
            </a:r>
            <a:r>
              <a:rPr lang="en-US" sz="1900" dirty="0"/>
              <a:t> – high cost of blood tests to check kidney function every 3 months </a:t>
            </a:r>
          </a:p>
          <a:p>
            <a:pPr marL="342900" indent="-342900">
              <a:buFont typeface="Wingdings" panose="05000000000000000000" pitchFamily="2" charset="2"/>
              <a:buChar char="v"/>
            </a:pPr>
            <a:r>
              <a:rPr lang="en-US" sz="1900" b="1" dirty="0"/>
              <a:t>PEP</a:t>
            </a:r>
            <a:r>
              <a:rPr lang="en-US" sz="1900" dirty="0"/>
              <a:t> – reserved </a:t>
            </a:r>
            <a:r>
              <a:rPr lang="en-US" sz="1800" dirty="0"/>
              <a:t>for</a:t>
            </a:r>
            <a:r>
              <a:rPr lang="en-US" sz="1900" dirty="0"/>
              <a:t> nurses or medical staff</a:t>
            </a:r>
          </a:p>
          <a:p>
            <a:pPr marL="342900" indent="-342900">
              <a:buFont typeface="Wingdings" panose="05000000000000000000" pitchFamily="2" charset="2"/>
              <a:buChar char="v"/>
            </a:pPr>
            <a:r>
              <a:rPr lang="en-US" sz="1900" b="1" dirty="0"/>
              <a:t>HIV / STI testing </a:t>
            </a:r>
            <a:r>
              <a:rPr lang="en-US" sz="1900" dirty="0"/>
              <a:t>– low trust in public health testing sites </a:t>
            </a:r>
          </a:p>
          <a:p>
            <a:pPr marL="342900" indent="-342900">
              <a:buFont typeface="Wingdings" panose="05000000000000000000" pitchFamily="2" charset="2"/>
              <a:buChar char="v"/>
            </a:pPr>
            <a:r>
              <a:rPr lang="en-US" sz="1900" b="1" dirty="0"/>
              <a:t>Gender-affirming and sexual health services </a:t>
            </a:r>
            <a:r>
              <a:rPr lang="en-US" sz="1900" dirty="0"/>
              <a:t>– almost non-existent in Caribbean region </a:t>
            </a:r>
          </a:p>
          <a:p>
            <a:pPr marL="342900" indent="-342900">
              <a:buFont typeface="Wingdings" panose="05000000000000000000" pitchFamily="2" charset="2"/>
              <a:buChar char="v"/>
            </a:pPr>
            <a:r>
              <a:rPr lang="en-US" sz="1900" b="1" dirty="0"/>
              <a:t>Mental health and peer support </a:t>
            </a:r>
            <a:r>
              <a:rPr lang="en-US" sz="1900" dirty="0"/>
              <a:t>– often met with religious ideology </a:t>
            </a:r>
          </a:p>
          <a:p>
            <a:pPr marL="342900" indent="-342900">
              <a:buFont typeface="Wingdings" panose="05000000000000000000" pitchFamily="2" charset="2"/>
              <a:buChar char="v"/>
            </a:pPr>
            <a:endParaRPr lang="en-US" sz="1900" dirty="0"/>
          </a:p>
          <a:p>
            <a:pPr marL="285750" indent="-285750">
              <a:buFont typeface="Wingdings" panose="05000000000000000000" pitchFamily="2" charset="2"/>
              <a:buChar char="v"/>
            </a:pPr>
            <a:endParaRPr lang="en-US" sz="1800" dirty="0"/>
          </a:p>
        </p:txBody>
      </p:sp>
      <p:sp>
        <p:nvSpPr>
          <p:cNvPr id="6" name="Title 5">
            <a:extLst>
              <a:ext uri="{FF2B5EF4-FFF2-40B4-BE49-F238E27FC236}">
                <a16:creationId xmlns:a16="http://schemas.microsoft.com/office/drawing/2014/main" id="{5CAEEBA2-A101-4881-BCE6-F19567CE690C}"/>
              </a:ext>
            </a:extLst>
          </p:cNvPr>
          <p:cNvSpPr>
            <a:spLocks noGrp="1"/>
          </p:cNvSpPr>
          <p:nvPr>
            <p:ph type="title"/>
          </p:nvPr>
        </p:nvSpPr>
        <p:spPr>
          <a:xfrm>
            <a:off x="3498112" y="441325"/>
            <a:ext cx="8250979" cy="1223964"/>
          </a:xfrm>
        </p:spPr>
        <p:txBody>
          <a:bodyPr>
            <a:normAutofit fontScale="90000"/>
          </a:bodyPr>
          <a:lstStyle/>
          <a:p>
            <a:r>
              <a:rPr lang="en-GB" dirty="0"/>
              <a:t>Specific b</a:t>
            </a:r>
            <a:r>
              <a:rPr lang="en-GB" noProof="0" dirty="0" err="1"/>
              <a:t>arriers</a:t>
            </a:r>
            <a:r>
              <a:rPr lang="en-GB" noProof="0" dirty="0"/>
              <a:t> to person-centred HIV prevention</a:t>
            </a:r>
          </a:p>
        </p:txBody>
      </p:sp>
    </p:spTree>
    <p:extLst>
      <p:ext uri="{BB962C8B-B14F-4D97-AF65-F5344CB8AC3E}">
        <p14:creationId xmlns:p14="http://schemas.microsoft.com/office/powerpoint/2010/main" val="1490196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DC5A6-10D1-32F7-4E2A-19F4E6B96D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23CDC4-1531-C1E9-AD78-6E357322FC21}"/>
              </a:ext>
            </a:extLst>
          </p:cNvPr>
          <p:cNvSpPr>
            <a:spLocks noGrp="1"/>
          </p:cNvSpPr>
          <p:nvPr>
            <p:ph type="title"/>
          </p:nvPr>
        </p:nvSpPr>
        <p:spPr/>
        <p:txBody>
          <a:bodyPr>
            <a:normAutofit/>
          </a:bodyPr>
          <a:lstStyle/>
          <a:p>
            <a:r>
              <a:rPr lang="en-GB" noProof="0" dirty="0"/>
              <a:t>Services should be… </a:t>
            </a:r>
          </a:p>
        </p:txBody>
      </p:sp>
      <p:sp>
        <p:nvSpPr>
          <p:cNvPr id="4" name="Rectangle 3">
            <a:extLst>
              <a:ext uri="{FF2B5EF4-FFF2-40B4-BE49-F238E27FC236}">
                <a16:creationId xmlns:a16="http://schemas.microsoft.com/office/drawing/2014/main" id="{8378E3CC-4688-A47D-D905-60BE213D425D}"/>
              </a:ext>
            </a:extLst>
          </p:cNvPr>
          <p:cNvSpPr/>
          <p:nvPr/>
        </p:nvSpPr>
        <p:spPr>
          <a:xfrm>
            <a:off x="6458703" y="2190307"/>
            <a:ext cx="5223960" cy="38758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endParaRPr lang="en-US" b="1" dirty="0"/>
          </a:p>
          <a:p>
            <a:r>
              <a:rPr lang="en-US" sz="2200" b="1" dirty="0"/>
              <a:t>Effective HIV prevention isn't just about offering </a:t>
            </a:r>
            <a:r>
              <a:rPr lang="en-US" sz="2200" b="1" dirty="0" err="1"/>
              <a:t>PrEP</a:t>
            </a:r>
            <a:r>
              <a:rPr lang="en-US" sz="2200" b="1" dirty="0"/>
              <a:t> or condoms. It's about ensuring people can access the prevention option that works best for them in an environment where they feel safe and respected.</a:t>
            </a:r>
          </a:p>
          <a:p>
            <a:endParaRPr lang="en-US" sz="1600" b="1" dirty="0"/>
          </a:p>
        </p:txBody>
      </p:sp>
      <p:sp>
        <p:nvSpPr>
          <p:cNvPr id="6" name="TextBox 5">
            <a:extLst>
              <a:ext uri="{FF2B5EF4-FFF2-40B4-BE49-F238E27FC236}">
                <a16:creationId xmlns:a16="http://schemas.microsoft.com/office/drawing/2014/main" id="{C5157F7C-801B-893E-02D0-4B290325C055}"/>
              </a:ext>
            </a:extLst>
          </p:cNvPr>
          <p:cNvSpPr txBox="1"/>
          <p:nvPr/>
        </p:nvSpPr>
        <p:spPr>
          <a:xfrm>
            <a:off x="1209424" y="2401934"/>
            <a:ext cx="4523874" cy="3452612"/>
          </a:xfrm>
          <a:prstGeom prst="rect">
            <a:avLst/>
          </a:prstGeom>
          <a:noFill/>
        </p:spPr>
        <p:txBody>
          <a:bodyPr wrap="square" rtlCol="0">
            <a:spAutoFit/>
          </a:bodyPr>
          <a:lstStyle/>
          <a:p>
            <a:pPr>
              <a:lnSpc>
                <a:spcPct val="150000"/>
              </a:lnSpc>
            </a:pPr>
            <a:r>
              <a:rPr lang="en-US" sz="2600" dirty="0"/>
              <a:t>✔ Accessible</a:t>
            </a:r>
            <a:br>
              <a:rPr lang="en-US" sz="2600" dirty="0"/>
            </a:br>
            <a:r>
              <a:rPr lang="en-US" sz="2600" dirty="0"/>
              <a:t>✔ Confidential</a:t>
            </a:r>
            <a:br>
              <a:rPr lang="en-US" sz="2600" dirty="0"/>
            </a:br>
            <a:r>
              <a:rPr lang="en-US" sz="2600" dirty="0"/>
              <a:t>✔ Community-led</a:t>
            </a:r>
            <a:br>
              <a:rPr lang="en-US" sz="2600" dirty="0"/>
            </a:br>
            <a:r>
              <a:rPr lang="en-US" sz="2600" dirty="0"/>
              <a:t>✔ Inclusive</a:t>
            </a:r>
          </a:p>
          <a:p>
            <a:pPr>
              <a:lnSpc>
                <a:spcPct val="150000"/>
              </a:lnSpc>
            </a:pPr>
            <a:r>
              <a:rPr lang="en-US" sz="2600" dirty="0"/>
              <a:t>✔ Choice-based</a:t>
            </a:r>
          </a:p>
          <a:p>
            <a:pPr>
              <a:lnSpc>
                <a:spcPct val="150000"/>
              </a:lnSpc>
            </a:pPr>
            <a:endParaRPr lang="en-US" dirty="0"/>
          </a:p>
        </p:txBody>
      </p:sp>
    </p:spTree>
    <p:extLst>
      <p:ext uri="{BB962C8B-B14F-4D97-AF65-F5344CB8AC3E}">
        <p14:creationId xmlns:p14="http://schemas.microsoft.com/office/powerpoint/2010/main" val="193555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709F-CB66-762E-67DA-C949AD0685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39AA71-68B4-AE23-6441-8D918738234B}"/>
              </a:ext>
            </a:extLst>
          </p:cNvPr>
          <p:cNvSpPr>
            <a:spLocks noGrp="1"/>
          </p:cNvSpPr>
          <p:nvPr>
            <p:ph sz="quarter" idx="13"/>
          </p:nvPr>
        </p:nvSpPr>
        <p:spPr/>
        <p:txBody>
          <a:bodyPr>
            <a:normAutofit/>
          </a:bodyPr>
          <a:lstStyle/>
          <a:p>
            <a:r>
              <a:rPr lang="en-US" sz="2400" b="1" dirty="0"/>
              <a:t>Community organizations:</a:t>
            </a:r>
          </a:p>
          <a:p>
            <a:endParaRPr lang="en-US" sz="2400" b="1" dirty="0"/>
          </a:p>
          <a:p>
            <a:pPr marL="1073150" lvl="1" indent="-446088">
              <a:buFont typeface="Wingdings" panose="05000000000000000000" pitchFamily="2" charset="2"/>
              <a:buChar char="v"/>
            </a:pPr>
            <a:r>
              <a:rPr lang="en-US" sz="2400" dirty="0"/>
              <a:t>Build trust </a:t>
            </a:r>
          </a:p>
          <a:p>
            <a:pPr marL="1073150" lvl="1" indent="-446088">
              <a:buFont typeface="Wingdings" panose="05000000000000000000" pitchFamily="2" charset="2"/>
              <a:buChar char="v"/>
            </a:pPr>
            <a:r>
              <a:rPr lang="en-US" sz="2400" dirty="0"/>
              <a:t>Reach underserved populations </a:t>
            </a:r>
          </a:p>
          <a:p>
            <a:pPr marL="1073150" lvl="1" indent="-446088">
              <a:buFont typeface="Wingdings" panose="05000000000000000000" pitchFamily="2" charset="2"/>
              <a:buChar char="v"/>
            </a:pPr>
            <a:r>
              <a:rPr lang="en-US" sz="2400" dirty="0"/>
              <a:t>Deliver peer education</a:t>
            </a:r>
          </a:p>
          <a:p>
            <a:pPr marL="1073150" lvl="1" indent="-446088">
              <a:buFont typeface="Wingdings" panose="05000000000000000000" pitchFamily="2" charset="2"/>
              <a:buChar char="v"/>
            </a:pPr>
            <a:r>
              <a:rPr lang="en-US" sz="2400" dirty="0"/>
              <a:t>Advocate for human rights </a:t>
            </a:r>
          </a:p>
          <a:p>
            <a:pPr marL="1073150" lvl="1" indent="-446088">
              <a:buFont typeface="Wingdings" panose="05000000000000000000" pitchFamily="2" charset="2"/>
              <a:buChar char="v"/>
            </a:pPr>
            <a:r>
              <a:rPr lang="en-US" sz="2400" dirty="0"/>
              <a:t>Improve uptake of prevention services</a:t>
            </a:r>
          </a:p>
          <a:p>
            <a:r>
              <a:rPr lang="en-US" sz="2400" dirty="0"/>
              <a:t> </a:t>
            </a:r>
          </a:p>
        </p:txBody>
      </p:sp>
      <p:sp>
        <p:nvSpPr>
          <p:cNvPr id="2" name="Title 1">
            <a:extLst>
              <a:ext uri="{FF2B5EF4-FFF2-40B4-BE49-F238E27FC236}">
                <a16:creationId xmlns:a16="http://schemas.microsoft.com/office/drawing/2014/main" id="{D0492FD8-603C-B058-C7F8-002DD13D6C31}"/>
              </a:ext>
            </a:extLst>
          </p:cNvPr>
          <p:cNvSpPr>
            <a:spLocks noGrp="1"/>
          </p:cNvSpPr>
          <p:nvPr>
            <p:ph type="title"/>
          </p:nvPr>
        </p:nvSpPr>
        <p:spPr/>
        <p:txBody>
          <a:bodyPr>
            <a:normAutofit/>
          </a:bodyPr>
          <a:lstStyle/>
          <a:p>
            <a:r>
              <a:rPr lang="en-GB" noProof="0" dirty="0"/>
              <a:t>The role of community leadership</a:t>
            </a:r>
          </a:p>
        </p:txBody>
      </p:sp>
    </p:spTree>
    <p:extLst>
      <p:ext uri="{BB962C8B-B14F-4D97-AF65-F5344CB8AC3E}">
        <p14:creationId xmlns:p14="http://schemas.microsoft.com/office/powerpoint/2010/main" val="1146731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4A9785-5714-F747-B084-91CE0A734F24}"/>
              </a:ext>
            </a:extLst>
          </p:cNvPr>
          <p:cNvSpPr>
            <a:spLocks noGrp="1"/>
          </p:cNvSpPr>
          <p:nvPr>
            <p:ph sz="quarter" idx="14"/>
          </p:nvPr>
        </p:nvSpPr>
        <p:spPr>
          <a:xfrm>
            <a:off x="4680284" y="2097091"/>
            <a:ext cx="7068807" cy="4103687"/>
          </a:xfrm>
        </p:spPr>
        <p:txBody>
          <a:bodyPr>
            <a:normAutofit/>
          </a:bodyPr>
          <a:lstStyle/>
          <a:p>
            <a:r>
              <a:rPr lang="en-US" sz="1800" dirty="0"/>
              <a:t>Peer-led support at the national level navigation of clients</a:t>
            </a:r>
          </a:p>
          <a:p>
            <a:pPr marL="285750" indent="-285750">
              <a:buFont typeface="Wingdings" panose="05000000000000000000" pitchFamily="2" charset="2"/>
              <a:buChar char="v"/>
            </a:pPr>
            <a:r>
              <a:rPr lang="en-US" sz="1800" dirty="0"/>
              <a:t>Community education – host regular online sessions </a:t>
            </a:r>
          </a:p>
          <a:p>
            <a:pPr marL="285750" indent="-285750">
              <a:buFont typeface="Wingdings" panose="05000000000000000000" pitchFamily="2" charset="2"/>
              <a:buChar char="v"/>
            </a:pPr>
            <a:r>
              <a:rPr lang="en-US" sz="1800" dirty="0"/>
              <a:t>Advocacy for equitable healthcare – developing a regional healthcare strategy </a:t>
            </a:r>
          </a:p>
          <a:p>
            <a:pPr marL="285750" indent="-285750">
              <a:buFont typeface="Wingdings" panose="05000000000000000000" pitchFamily="2" charset="2"/>
              <a:buChar char="v"/>
            </a:pPr>
            <a:r>
              <a:rPr lang="en-US" sz="1800" dirty="0"/>
              <a:t>Partnerships with health systems – working with National Programme Manager, PAHO and testing sites </a:t>
            </a:r>
          </a:p>
          <a:p>
            <a:endParaRPr lang="en-GB" noProof="0" dirty="0"/>
          </a:p>
        </p:txBody>
      </p:sp>
      <p:sp>
        <p:nvSpPr>
          <p:cNvPr id="3" name="Title 2">
            <a:extLst>
              <a:ext uri="{FF2B5EF4-FFF2-40B4-BE49-F238E27FC236}">
                <a16:creationId xmlns:a16="http://schemas.microsoft.com/office/drawing/2014/main" id="{E02C8569-D4EF-EE4A-9FD3-DBFF555C0B90}"/>
              </a:ext>
            </a:extLst>
          </p:cNvPr>
          <p:cNvSpPr>
            <a:spLocks noGrp="1"/>
          </p:cNvSpPr>
          <p:nvPr>
            <p:ph type="title"/>
          </p:nvPr>
        </p:nvSpPr>
        <p:spPr/>
        <p:txBody>
          <a:bodyPr/>
          <a:lstStyle/>
          <a:p>
            <a:r>
              <a:rPr lang="en-GB" noProof="0" dirty="0"/>
              <a:t>Example: UCTRANS</a:t>
            </a:r>
          </a:p>
        </p:txBody>
      </p:sp>
      <p:sp>
        <p:nvSpPr>
          <p:cNvPr id="7" name="Rectangle 6">
            <a:extLst>
              <a:ext uri="{FF2B5EF4-FFF2-40B4-BE49-F238E27FC236}">
                <a16:creationId xmlns:a16="http://schemas.microsoft.com/office/drawing/2014/main" id="{1E5889CF-92AD-9CBA-BFE8-1826E13F6E19}"/>
              </a:ext>
            </a:extLst>
          </p:cNvPr>
          <p:cNvSpPr/>
          <p:nvPr/>
        </p:nvSpPr>
        <p:spPr>
          <a:xfrm>
            <a:off x="3965945" y="4403558"/>
            <a:ext cx="7783148" cy="14558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r>
              <a:rPr lang="en-US" b="1" dirty="0"/>
              <a:t>Community-led organizations like UCTRANS play a critical role because peers understand community needs, reduce fear and help connect people to services.</a:t>
            </a:r>
          </a:p>
        </p:txBody>
      </p:sp>
    </p:spTree>
    <p:extLst>
      <p:ext uri="{BB962C8B-B14F-4D97-AF65-F5344CB8AC3E}">
        <p14:creationId xmlns:p14="http://schemas.microsoft.com/office/powerpoint/2010/main" val="2969959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F98D-7295-E343-8A23-37562C7E37F9}"/>
              </a:ext>
            </a:extLst>
          </p:cNvPr>
          <p:cNvSpPr>
            <a:spLocks noGrp="1"/>
          </p:cNvSpPr>
          <p:nvPr>
            <p:ph type="title"/>
          </p:nvPr>
        </p:nvSpPr>
        <p:spPr>
          <a:xfrm>
            <a:off x="4116388" y="729414"/>
            <a:ext cx="7632700" cy="995989"/>
          </a:xfrm>
        </p:spPr>
        <p:txBody>
          <a:bodyPr wrap="square">
            <a:normAutofit/>
          </a:bodyPr>
          <a:lstStyle/>
          <a:p>
            <a:r>
              <a:rPr lang="en-GB" dirty="0"/>
              <a:t>Thank you!</a:t>
            </a:r>
          </a:p>
        </p:txBody>
      </p:sp>
      <p:sp>
        <p:nvSpPr>
          <p:cNvPr id="3" name="Text Placeholder 2">
            <a:extLst>
              <a:ext uri="{FF2B5EF4-FFF2-40B4-BE49-F238E27FC236}">
                <a16:creationId xmlns:a16="http://schemas.microsoft.com/office/drawing/2014/main" id="{A45719E9-DEE5-AD41-99DD-439B9AF6D1DA}"/>
              </a:ext>
            </a:extLst>
          </p:cNvPr>
          <p:cNvSpPr>
            <a:spLocks noGrp="1"/>
          </p:cNvSpPr>
          <p:nvPr>
            <p:ph type="body" sz="quarter" idx="10"/>
          </p:nvPr>
        </p:nvSpPr>
        <p:spPr>
          <a:xfrm>
            <a:off x="4236704" y="2164556"/>
            <a:ext cx="7632700" cy="1995964"/>
          </a:xfrm>
        </p:spPr>
        <p:txBody>
          <a:bodyPr>
            <a:normAutofit fontScale="25000" lnSpcReduction="20000"/>
          </a:bodyPr>
          <a:lstStyle/>
          <a:p>
            <a:r>
              <a:rPr lang="en-US" sz="7200" b="1" dirty="0">
                <a:latin typeface="+mn-lt"/>
              </a:rPr>
              <a:t>Contact information </a:t>
            </a:r>
            <a:endParaRPr lang="en-US" sz="7200" dirty="0">
              <a:latin typeface="+mn-lt"/>
            </a:endParaRPr>
          </a:p>
          <a:p>
            <a:r>
              <a:rPr lang="en-US" sz="7200" dirty="0">
                <a:latin typeface="+mn-lt"/>
              </a:rPr>
              <a:t>Alexus D'Marco</a:t>
            </a:r>
            <a:br>
              <a:rPr lang="en-US" sz="7200" dirty="0">
                <a:latin typeface="+mn-lt"/>
              </a:rPr>
            </a:br>
            <a:r>
              <a:rPr lang="en-US" sz="7200" dirty="0">
                <a:latin typeface="+mn-lt"/>
              </a:rPr>
              <a:t>United Caribbean Trans Network (UCTRANS), The Bahamas</a:t>
            </a:r>
          </a:p>
          <a:p>
            <a:r>
              <a:rPr lang="en-US" sz="7200" dirty="0">
                <a:latin typeface="+mn-lt"/>
              </a:rPr>
              <a:t>The D M A R C O Organization  The Bahamas </a:t>
            </a:r>
          </a:p>
          <a:p>
            <a:r>
              <a:rPr lang="en-US" sz="7200" dirty="0">
                <a:solidFill>
                  <a:schemeClr val="bg2"/>
                </a:solidFill>
                <a:latin typeface="+mn-lt"/>
                <a:hlinkClick r:id="rId2">
                  <a:extLst>
                    <a:ext uri="{A12FA001-AC4F-418D-AE19-62706E023703}">
                      <ahyp:hlinkClr xmlns:ahyp="http://schemas.microsoft.com/office/drawing/2018/hyperlinkcolor" val="tx"/>
                    </a:ext>
                  </a:extLst>
                </a:hlinkClick>
              </a:rPr>
              <a:t>alexusdmarco@gmail.com</a:t>
            </a:r>
            <a:endParaRPr lang="en-US" sz="7200" dirty="0">
              <a:solidFill>
                <a:schemeClr val="bg2"/>
              </a:solidFill>
              <a:latin typeface="+mn-lt"/>
            </a:endParaRPr>
          </a:p>
          <a:p>
            <a:endParaRPr lang="en-GB" dirty="0"/>
          </a:p>
        </p:txBody>
      </p:sp>
    </p:spTree>
    <p:extLst>
      <p:ext uri="{BB962C8B-B14F-4D97-AF65-F5344CB8AC3E}">
        <p14:creationId xmlns:p14="http://schemas.microsoft.com/office/powerpoint/2010/main" val="1466621592"/>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6EDFE1-7D15-49EE-A565-307B1CFAD81F}">
  <ds:schemaRefs>
    <ds:schemaRef ds:uri="http://schemas.microsoft.com/sharepoint/v3/contenttype/forms"/>
  </ds:schemaRefs>
</ds:datastoreItem>
</file>

<file path=customXml/itemProps2.xml><?xml version="1.0" encoding="utf-8"?>
<ds:datastoreItem xmlns:ds="http://schemas.openxmlformats.org/officeDocument/2006/customXml" ds:itemID="{DB142261-26B8-4C03-8118-EB37AC3907F7}">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73ce610f-b889-47d4-8ab5-c38f623799c9"/>
    <ds:schemaRef ds:uri="e236f8d0-c4c0-4f47-ae05-f87aea30adc7"/>
    <ds:schemaRef ds:uri="http://www.w3.org/XML/1998/namespace"/>
  </ds:schemaRefs>
</ds:datastoreItem>
</file>

<file path=customXml/itemProps3.xml><?xml version="1.0" encoding="utf-8"?>
<ds:datastoreItem xmlns:ds="http://schemas.openxmlformats.org/officeDocument/2006/customXml" ds:itemID="{D824B72D-BBC8-498B-AD80-D3998F42B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156</TotalTime>
  <Words>702</Words>
  <Application>Microsoft Office PowerPoint</Application>
  <PresentationFormat>Widescreen</PresentationFormat>
  <Paragraphs>78</Paragraphs>
  <Slides>10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Courier New</vt:lpstr>
      <vt:lpstr>Arial</vt:lpstr>
      <vt:lpstr>Calibri</vt:lpstr>
      <vt:lpstr>Wingdings</vt:lpstr>
      <vt:lpstr>Verdana</vt:lpstr>
      <vt:lpstr>AIDS2026</vt:lpstr>
      <vt:lpstr>Setting the scene: Why person-centred HIV prevention matters in the Caribbean</vt:lpstr>
      <vt:lpstr>The Caribbean HIV context</vt:lpstr>
      <vt:lpstr>What is person-centred HIV prevention?</vt:lpstr>
      <vt:lpstr>Why it matters for key populations</vt:lpstr>
      <vt:lpstr>Systemic barriers</vt:lpstr>
      <vt:lpstr>Specific barriers to person-centred HIV prevention</vt:lpstr>
      <vt:lpstr>Services should be… </vt:lpstr>
      <vt:lpstr>The role of community leadership</vt:lpstr>
      <vt:lpstr>Example: UCTRANS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the scene: Why person-centred HIV prevention matters in the Caribbean</dc:title>
  <dc:creator>Emma Williams</dc:creator>
  <cp:lastModifiedBy>Emma Williams</cp:lastModifiedBy>
  <cp:revision>6</cp:revision>
  <dcterms:created xsi:type="dcterms:W3CDTF">2026-06-01T08:41:42Z</dcterms:created>
  <dcterms:modified xsi:type="dcterms:W3CDTF">2026-07-16T16:01:53Z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