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Slides/notesSlide4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3.xml" ContentType="application/vnd.openxmlformats-officedocument.presentationml.notesSlide+xml"/>
  <Override PartName="/ppt/slideLayouts/slideLayout15.xml" ContentType="application/vnd.openxmlformats-officedocument.presentationml.slideLayout+xml"/>
  <Override PartName="/ppt/slides/slide11.xml" ContentType="application/vnd.openxmlformats-officedocument.presentationml.slide+xml"/>
  <Override PartName="/ppt/slideLayouts/slideLayout20.xml" ContentType="application/vnd.openxmlformats-officedocument.presentationml.slideLayout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notesSlides/notesSlide1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7" name="Google Shape;18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f53d311808_0_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g3f53d311808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f53d311808_0_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g3f53d311808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f53d311808_0_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g3f53d311808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f53d311808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f53d311808_0_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g3f53d311808_0_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f53d311808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f53d311808_0_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g3f53d311808_0_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13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/>
          <p:nvPr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" name="Google Shape;15;p2"/>
          <p:cNvSpPr txBox="1">
            <a:spLocks noGrp="1"/>
          </p:cNvSpPr>
          <p:nvPr>
            <p:ph type="title"/>
          </p:nvPr>
        </p:nvSpPr>
        <p:spPr>
          <a:xfrm>
            <a:off x="442913" y="441325"/>
            <a:ext cx="8891914" cy="1223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" name="Google Shape;17;p2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8" name="Google Shape;18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"/>
          <p:cNvSpPr txBox="1"/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20" name="Google Shape;20;p2"/>
          <p:cNvSpPr txBox="1"/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116391" y="441325"/>
            <a:ext cx="7357341" cy="5759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Verdana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7306" y="4037048"/>
            <a:ext cx="3585484" cy="2308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4059534" cy="3696086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3"/>
          <p:cNvSpPr txBox="1"/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27" name="Google Shape;27;p3"/>
          <p:cNvSpPr txBox="1"/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3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4116388" y="2097091"/>
            <a:ext cx="7632704" cy="4103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1400"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/>
          <p:nvPr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32" name="Google Shape;32;p4"/>
          <p:cNvSpPr txBox="1"/>
          <p:nvPr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97088"/>
            <a:ext cx="3808730" cy="4760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with Caption">
  <p:cSld name="Image with Ca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9" name="Google Shape;39;p5"/>
          <p:cNvSpPr>
            <a:spLocks noGrp="1"/>
          </p:cNvSpPr>
          <p:nvPr>
            <p:ph type="pic" idx="2"/>
          </p:nvPr>
        </p:nvSpPr>
        <p:spPr>
          <a:xfrm>
            <a:off x="6483328" y="979714"/>
            <a:ext cx="4734000" cy="4898572"/>
          </a:xfrm>
          <a:prstGeom prst="rect">
            <a:avLst/>
          </a:prstGeom>
          <a:solidFill>
            <a:schemeClr val="dk2"/>
          </a:solidFill>
          <a:ln>
            <a:noFill/>
          </a:ln>
        </p:spPr>
      </p:sp>
      <p:sp>
        <p:nvSpPr>
          <p:cNvPr id="40" name="Google Shape;40;p5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1" name="Google Shape;41;p5"/>
          <p:cNvSpPr txBox="1"/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42" name="Google Shape;42;p5"/>
          <p:cNvSpPr txBox="1"/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body" idx="1"/>
          </p:nvPr>
        </p:nvSpPr>
        <p:spPr>
          <a:xfrm>
            <a:off x="442913" y="2997201"/>
            <a:ext cx="5437187" cy="3203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2"/>
          </p:nvPr>
        </p:nvSpPr>
        <p:spPr>
          <a:xfrm>
            <a:off x="6311903" y="3006253"/>
            <a:ext cx="5437188" cy="3194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body" idx="3"/>
          </p:nvPr>
        </p:nvSpPr>
        <p:spPr>
          <a:xfrm>
            <a:off x="442913" y="2097088"/>
            <a:ext cx="5437187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body" idx="4"/>
          </p:nvPr>
        </p:nvSpPr>
        <p:spPr>
          <a:xfrm>
            <a:off x="6311903" y="2097088"/>
            <a:ext cx="5437188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 b="1" i="0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0" name="Google Shape;50;p6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1" name="Google Shape;51;p6"/>
          <p:cNvSpPr txBox="1"/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52" name="Google Shape;52;p6"/>
          <p:cNvSpPr txBox="1"/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Text 2">
  <p:cSld name="Content with Text 2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4116388" y="2097089"/>
            <a:ext cx="7632703" cy="4103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7" name="Google Shape;57;p7"/>
          <p:cNvSpPr txBox="1">
            <a:spLocks noGrp="1"/>
          </p:cNvSpPr>
          <p:nvPr>
            <p:ph type="body" idx="2"/>
          </p:nvPr>
        </p:nvSpPr>
        <p:spPr>
          <a:xfrm>
            <a:off x="442913" y="2097088"/>
            <a:ext cx="3368799" cy="4103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9" name="Google Shape;59;p7"/>
          <p:cNvSpPr txBox="1"/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60" name="Google Shape;60;p7"/>
          <p:cNvSpPr txBox="1"/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Text">
  <p:cSld name="Content with 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"/>
          <p:cNvSpPr txBox="1">
            <a:spLocks noGrp="1"/>
          </p:cNvSpPr>
          <p:nvPr>
            <p:ph type="body" idx="1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body" idx="2"/>
          </p:nvPr>
        </p:nvSpPr>
        <p:spPr>
          <a:xfrm>
            <a:off x="6311903" y="441325"/>
            <a:ext cx="5437188" cy="5759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6" name="Google Shape;66;p8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7" name="Google Shape;67;p8"/>
          <p:cNvSpPr txBox="1"/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68" name="Google Shape;68;p8"/>
          <p:cNvSpPr txBox="1"/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9"/>
          <p:cNvSpPr txBox="1">
            <a:spLocks noGrp="1"/>
          </p:cNvSpPr>
          <p:nvPr>
            <p:ph type="body" idx="1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body" idx="2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4" name="Google Shape;74;p9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5" name="Google Shape;75;p9"/>
          <p:cNvSpPr txBox="1"/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76" name="Google Shape;76;p9"/>
          <p:cNvSpPr txBox="1"/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(no pattern)">
  <p:cSld name="Title and Content (no pattern)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0"/>
          <p:cNvSpPr/>
          <p:nvPr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9" name="Google Shape;79;p10"/>
          <p:cNvSpPr txBox="1">
            <a:spLocks noGrp="1"/>
          </p:cNvSpPr>
          <p:nvPr>
            <p:ph type="body" idx="1"/>
          </p:nvPr>
        </p:nvSpPr>
        <p:spPr>
          <a:xfrm>
            <a:off x="442917" y="2097091"/>
            <a:ext cx="11306175" cy="4103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1400"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0"/>
          <p:cNvSpPr txBox="1">
            <a:spLocks noGrp="1"/>
          </p:cNvSpPr>
          <p:nvPr>
            <p:ph type="title"/>
          </p:nvPr>
        </p:nvSpPr>
        <p:spPr>
          <a:xfrm>
            <a:off x="442913" y="441325"/>
            <a:ext cx="8891918" cy="1223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0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82" name="Google Shape;82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25891" y="207065"/>
            <a:ext cx="1769829" cy="1318904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0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86" name="Google Shape;86;p10"/>
          <p:cNvSpPr txBox="1"/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nd Content - Pattern 2">
  <p:cSld name="Image and Content - Pattern 2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960642"/>
            <a:ext cx="4280598" cy="389735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1"/>
          <p:cNvSpPr txBox="1">
            <a:spLocks noGrp="1"/>
          </p:cNvSpPr>
          <p:nvPr>
            <p:ph type="body" idx="1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2"/>
          </p:nvPr>
        </p:nvSpPr>
        <p:spPr>
          <a:xfrm>
            <a:off x="1188719" y="2098800"/>
            <a:ext cx="4690800" cy="357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92" name="Google Shape;92;p11"/>
          <p:cNvSpPr txBox="1"/>
          <p:nvPr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93" name="Google Shape;93;p11"/>
          <p:cNvSpPr txBox="1"/>
          <p:nvPr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slide quote 2">
  <p:cSld name="Full slide quote 2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/>
          <p:nvPr/>
        </p:nvSpPr>
        <p:spPr>
          <a:xfrm>
            <a:off x="3125036" y="0"/>
            <a:ext cx="906696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88000" tIns="288000" rIns="288000" bIns="288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6" name="Google Shape;96;p12"/>
          <p:cNvSpPr txBox="1">
            <a:spLocks noGrp="1"/>
          </p:cNvSpPr>
          <p:nvPr>
            <p:ph type="title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Verdana"/>
              <a:buNone/>
              <a:defRPr sz="4800" b="0" i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body" idx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0" i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12"/>
          <p:cNvSpPr txBox="1"/>
          <p:nvPr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99" name="Google Shape;99;p12"/>
          <p:cNvSpPr txBox="1"/>
          <p:nvPr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  <p:pic>
        <p:nvPicPr>
          <p:cNvPr id="100" name="Google Shape;100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97088"/>
            <a:ext cx="3808730" cy="4760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 txBox="1"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Verdana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4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5" name="Google Shape;105;p14"/>
          <p:cNvSpPr txBox="1"/>
          <p:nvPr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106" name="Google Shape;106;p14"/>
          <p:cNvSpPr txBox="1"/>
          <p:nvPr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  <p:pic>
        <p:nvPicPr>
          <p:cNvPr id="107" name="Google Shape;107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97088"/>
            <a:ext cx="3808730" cy="4760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 txBox="1"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Verdana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5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1" name="Google Shape;111;p15"/>
          <p:cNvSpPr txBox="1"/>
          <p:nvPr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112" name="Google Shape;112;p15"/>
          <p:cNvSpPr txBox="1"/>
          <p:nvPr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  <p:pic>
        <p:nvPicPr>
          <p:cNvPr id="113" name="Google Shape;113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97088"/>
            <a:ext cx="3808730" cy="4760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Text 3">
  <p:cSld name="Content with Text 3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6"/>
          <p:cNvSpPr txBox="1">
            <a:spLocks noGrp="1"/>
          </p:cNvSpPr>
          <p:nvPr>
            <p:ph type="body" idx="1"/>
          </p:nvPr>
        </p:nvSpPr>
        <p:spPr>
          <a:xfrm>
            <a:off x="6311900" y="2097089"/>
            <a:ext cx="5437191" cy="4103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6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8" name="Google Shape;118;p16"/>
          <p:cNvSpPr txBox="1">
            <a:spLocks noGrp="1"/>
          </p:cNvSpPr>
          <p:nvPr>
            <p:ph type="body" idx="2"/>
          </p:nvPr>
        </p:nvSpPr>
        <p:spPr>
          <a:xfrm>
            <a:off x="442913" y="2097088"/>
            <a:ext cx="5437187" cy="4103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16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0" name="Google Shape;120;p16"/>
          <p:cNvSpPr txBox="1"/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121" name="Google Shape;121;p16"/>
          <p:cNvSpPr txBox="1"/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Text 4">
  <p:cSld name="Content with Text 4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 txBox="1">
            <a:spLocks noGrp="1"/>
          </p:cNvSpPr>
          <p:nvPr>
            <p:ph type="body" idx="1"/>
          </p:nvPr>
        </p:nvSpPr>
        <p:spPr>
          <a:xfrm>
            <a:off x="8075613" y="2097089"/>
            <a:ext cx="3673478" cy="4103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17"/>
          <p:cNvSpPr txBox="1"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7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6" name="Google Shape;126;p17"/>
          <p:cNvSpPr txBox="1">
            <a:spLocks noGrp="1"/>
          </p:cNvSpPr>
          <p:nvPr>
            <p:ph type="body" idx="2"/>
          </p:nvPr>
        </p:nvSpPr>
        <p:spPr>
          <a:xfrm>
            <a:off x="442913" y="2097088"/>
            <a:ext cx="7200900" cy="4103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" name="Google Shape;127;p17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8" name="Google Shape;128;p17"/>
          <p:cNvSpPr txBox="1"/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129" name="Google Shape;129;p17"/>
          <p:cNvSpPr txBox="1"/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with Caption 2">
  <p:cSld name="Image with Caption 2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8"/>
          <p:cNvSpPr txBox="1">
            <a:spLocks noGrp="1"/>
          </p:cNvSpPr>
          <p:nvPr>
            <p:ph type="body" idx="1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3" name="Google Shape;133;p18"/>
          <p:cNvSpPr txBox="1"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8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5" name="Google Shape;135;p18"/>
          <p:cNvSpPr>
            <a:spLocks noGrp="1"/>
          </p:cNvSpPr>
          <p:nvPr>
            <p:ph type="pic" idx="2"/>
          </p:nvPr>
        </p:nvSpPr>
        <p:spPr>
          <a:xfrm>
            <a:off x="6474702" y="979714"/>
            <a:ext cx="4734000" cy="48985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36" name="Google Shape;136;p18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7" name="Google Shape;137;p18"/>
          <p:cNvSpPr txBox="1"/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138" name="Google Shape;138;p18"/>
          <p:cNvSpPr txBox="1"/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nd Content - Pattern 1">
  <p:cSld name="Image and Content - Pattern 1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994408"/>
            <a:ext cx="3738959" cy="3863591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9"/>
          <p:cNvSpPr txBox="1">
            <a:spLocks noGrp="1"/>
          </p:cNvSpPr>
          <p:nvPr>
            <p:ph type="body" idx="1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" name="Google Shape;142;p19"/>
          <p:cNvSpPr txBox="1"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9"/>
          <p:cNvSpPr>
            <a:spLocks noGrp="1"/>
          </p:cNvSpPr>
          <p:nvPr>
            <p:ph type="pic" idx="2"/>
          </p:nvPr>
        </p:nvSpPr>
        <p:spPr>
          <a:xfrm>
            <a:off x="1188000" y="2098800"/>
            <a:ext cx="4690800" cy="3571200"/>
          </a:xfrm>
          <a:prstGeom prst="rect">
            <a:avLst/>
          </a:prstGeom>
          <a:solidFill>
            <a:schemeClr val="dk2"/>
          </a:solidFill>
          <a:ln>
            <a:noFill/>
          </a:ln>
        </p:spPr>
      </p:sp>
      <p:sp>
        <p:nvSpPr>
          <p:cNvPr id="144" name="Google Shape;144;p19"/>
          <p:cNvSpPr txBox="1"/>
          <p:nvPr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145" name="Google Shape;145;p19"/>
          <p:cNvSpPr txBox="1"/>
          <p:nvPr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nd Content">
  <p:cSld name="Image and Content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0"/>
          <p:cNvSpPr txBox="1">
            <a:spLocks noGrp="1"/>
          </p:cNvSpPr>
          <p:nvPr>
            <p:ph type="body" idx="1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20"/>
          <p:cNvSpPr txBox="1"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0"/>
          <p:cNvSpPr>
            <a:spLocks noGrp="1"/>
          </p:cNvSpPr>
          <p:nvPr>
            <p:ph type="pic" idx="2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50" name="Google Shape;150;p20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1" name="Google Shape;151;p20"/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2" name="Google Shape;152;p20"/>
          <p:cNvSpPr txBox="1"/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153" name="Google Shape;153;p20"/>
          <p:cNvSpPr txBox="1"/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slide quote">
  <p:cSld name="Full slide quote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1"/>
          <p:cNvSpPr txBox="1">
            <a:spLocks noGrp="1"/>
          </p:cNvSpPr>
          <p:nvPr>
            <p:ph type="title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Verdana"/>
              <a:buNone/>
              <a:defRPr sz="4800" b="0" i="0"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1"/>
          <p:cNvSpPr txBox="1">
            <a:spLocks noGrp="1"/>
          </p:cNvSpPr>
          <p:nvPr>
            <p:ph type="body" idx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 b="0" i="0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7" name="Google Shape;157;p21"/>
          <p:cNvSpPr txBox="1"/>
          <p:nvPr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/>
          </a:p>
        </p:txBody>
      </p:sp>
      <p:sp>
        <p:nvSpPr>
          <p:cNvPr id="158" name="Google Shape;158;p21"/>
          <p:cNvSpPr txBox="1"/>
          <p:nvPr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/>
          </a:p>
        </p:txBody>
      </p:sp>
      <p:pic>
        <p:nvPicPr>
          <p:cNvPr id="159" name="Google Shape;159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97088"/>
            <a:ext cx="3808730" cy="4760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116390" y="441326"/>
            <a:ext cx="7632692" cy="1223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Verdana"/>
              <a:buNone/>
              <a:defRPr sz="44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42907" y="2097090"/>
            <a:ext cx="11306175" cy="4079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175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175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175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175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175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pic>
        <p:nvPicPr>
          <p:cNvPr id="12" name="Google Shape;12;p1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236214" y="248555"/>
            <a:ext cx="2328312" cy="149918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79">
          <p15:clr>
            <a:srgbClr val="F26B43"/>
          </p15:clr>
        </p15:guide>
        <p15:guide id="2" pos="2593">
          <p15:clr>
            <a:srgbClr val="F26B43"/>
          </p15:clr>
        </p15:guide>
        <p15:guide id="3" pos="2865">
          <p15:clr>
            <a:srgbClr val="F26B43"/>
          </p15:clr>
        </p15:guide>
        <p15:guide id="4" pos="3704">
          <p15:clr>
            <a:srgbClr val="F26B43"/>
          </p15:clr>
        </p15:guide>
        <p15:guide id="5" pos="3976">
          <p15:clr>
            <a:srgbClr val="F26B43"/>
          </p15:clr>
        </p15:guide>
        <p15:guide id="6" pos="4815">
          <p15:clr>
            <a:srgbClr val="F26B43"/>
          </p15:clr>
        </p15:guide>
        <p15:guide id="7" pos="5087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278">
          <p15:clr>
            <a:srgbClr val="F26B43"/>
          </p15:clr>
        </p15:guide>
        <p15:guide id="10" orient="horz" pos="1049">
          <p15:clr>
            <a:srgbClr val="F26B43"/>
          </p15:clr>
        </p15:guide>
        <p15:guide id="11" orient="horz" pos="1321">
          <p15:clr>
            <a:srgbClr val="F26B43"/>
          </p15:clr>
        </p15:guide>
        <p15:guide id="12" orient="horz" pos="3906">
          <p15:clr>
            <a:srgbClr val="F26B43"/>
          </p15:clr>
        </p15:guide>
        <p15:guide id="13" orient="horz" pos="4178">
          <p15:clr>
            <a:srgbClr val="F26B43"/>
          </p15:clr>
        </p15:guide>
        <p15:guide id="14" orient="horz" pos="4042">
          <p15:clr>
            <a:srgbClr val="F26B43"/>
          </p15:clr>
        </p15:guide>
        <p15:guide id="15" orient="horz" pos="118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edgaylatino.org/publication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simon@redgaylatino.org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5" Type="http://schemas.openxmlformats.org/officeDocument/2006/relationships/hyperlink" Target="http://www.somosgay.org" TargetMode="External"/><Relationship Id="rId4" Type="http://schemas.openxmlformats.org/officeDocument/2006/relationships/hyperlink" Target="http://www.redgaylatino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2"/>
          <p:cNvSpPr txBox="1">
            <a:spLocks noGrp="1"/>
          </p:cNvSpPr>
          <p:nvPr>
            <p:ph type="title"/>
          </p:nvPr>
        </p:nvSpPr>
        <p:spPr>
          <a:xfrm>
            <a:off x="4116400" y="1750967"/>
            <a:ext cx="7521300" cy="39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Verdana"/>
              <a:buNone/>
            </a:pPr>
            <a:r>
              <a:rPr lang="en-GB" sz="5200"/>
              <a:t>YRYVÔVÔ: THE GUARANÍ BRIDGE FOR REGENERATIVE COMMUNITY CARE </a:t>
            </a:r>
            <a:endParaRPr sz="5200"/>
          </a:p>
        </p:txBody>
      </p:sp>
      <p:sp>
        <p:nvSpPr>
          <p:cNvPr id="165" name="Google Shape;165;p22"/>
          <p:cNvSpPr txBox="1"/>
          <p:nvPr/>
        </p:nvSpPr>
        <p:spPr>
          <a:xfrm>
            <a:off x="4116400" y="1081261"/>
            <a:ext cx="73572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GB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Person-centred HIV prevention for key and vulnerable populations in Abya Yala/LAC</a:t>
            </a:r>
            <a:endParaRPr/>
          </a:p>
        </p:txBody>
      </p:sp>
      <p:sp>
        <p:nvSpPr>
          <p:cNvPr id="166" name="Google Shape;166;p22"/>
          <p:cNvSpPr txBox="1"/>
          <p:nvPr/>
        </p:nvSpPr>
        <p:spPr>
          <a:xfrm>
            <a:off x="4116388" y="696043"/>
            <a:ext cx="7357344" cy="385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GB" sz="15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Simón Cazal </a:t>
            </a:r>
            <a:r>
              <a:rPr lang="en-GB" sz="1500" i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Karai Poty</a:t>
            </a:r>
            <a:r>
              <a:rPr lang="en-GB" sz="15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, SOMOSGAY/GayLatino, Paraguay</a:t>
            </a:r>
            <a:endParaRPr sz="15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67" name="Google Shape;167;p22" title="logo somosgay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3804" y="5572579"/>
            <a:ext cx="1763702" cy="589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2" title="Logo_TM_Recib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78616" y="5646431"/>
            <a:ext cx="1659461" cy="497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2" title="Somosgay - Ñande Rekorã - Log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11315" y="5338261"/>
            <a:ext cx="1133798" cy="1133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53710" y="5416801"/>
            <a:ext cx="1284599" cy="802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2" title="Captura de Pantalla 2026-07-18 a la(s) 13.08.43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79359" y="5584370"/>
            <a:ext cx="1284600" cy="6390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3"/>
          <p:cNvSpPr txBox="1">
            <a:spLocks noGrp="1"/>
          </p:cNvSpPr>
          <p:nvPr>
            <p:ph type="body" idx="1"/>
          </p:nvPr>
        </p:nvSpPr>
        <p:spPr>
          <a:xfrm>
            <a:off x="4116388" y="2097091"/>
            <a:ext cx="7632704" cy="4103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</a:pPr>
            <a:r>
              <a:rPr lang="en-GB" sz="1800" b="1"/>
              <a:t>The most unequal region in the world</a:t>
            </a:r>
            <a:endParaRPr sz="1800" b="1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</a:pPr>
            <a:r>
              <a:rPr lang="en-GB" sz="1800"/>
              <a:t>- COVID-19 exposed fragile social protection systems</a:t>
            </a:r>
            <a:endParaRPr sz="1800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</a:pPr>
            <a:r>
              <a:rPr lang="en-GB" sz="1800"/>
              <a:t>- Absence of comprehensive care at state level</a:t>
            </a:r>
            <a:endParaRPr sz="1800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</a:pPr>
            <a:r>
              <a:rPr lang="en-GB" sz="1800"/>
              <a:t>- Systematic violence against LGBTI+ communities</a:t>
            </a:r>
            <a:endParaRPr sz="1800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</a:pPr>
            <a:endParaRPr sz="1800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</a:pPr>
            <a:r>
              <a:rPr lang="en-GB" sz="1800" b="1"/>
              <a:t>Key Statistics:</a:t>
            </a:r>
            <a:endParaRPr sz="1800" b="1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</a:pPr>
            <a:r>
              <a:rPr lang="en-GB" sz="1800"/>
              <a:t>- Trans women: Genocide in development</a:t>
            </a:r>
            <a:endParaRPr sz="1800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</a:pPr>
            <a:r>
              <a:rPr lang="en-GB" sz="1800"/>
              <a:t>- LGBTI+ populations: Systemic exclusion from health systems</a:t>
            </a:r>
            <a:endParaRPr sz="1800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</a:pPr>
            <a:r>
              <a:rPr lang="en-GB" sz="1800"/>
              <a:t>- Indigenous peoples: Continued pistemicide and dispossession</a:t>
            </a:r>
            <a:endParaRPr sz="1800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</a:pPr>
            <a:endParaRPr sz="1800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</a:pPr>
            <a:r>
              <a:rPr lang="en-GB" sz="2000" b="1" i="1"/>
              <a:t>"We cannot talk about viral suppression without talking about housing, food security, mental health, and freedom from violence"</a:t>
            </a:r>
            <a:r>
              <a:rPr lang="en-GB" sz="1600"/>
              <a:t> GayLatino Strategy 2023-27</a:t>
            </a:r>
            <a:r>
              <a:rPr lang="en-GB" sz="2000" b="1" i="1"/>
              <a:t> </a:t>
            </a:r>
            <a:endParaRPr sz="2000" b="1" i="1"/>
          </a:p>
        </p:txBody>
      </p:sp>
      <p:sp>
        <p:nvSpPr>
          <p:cNvPr id="177" name="Google Shape;177;p23"/>
          <p:cNvSpPr txBox="1"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60"/>
              <a:buFont typeface="Verdana"/>
              <a:buNone/>
            </a:pPr>
            <a:r>
              <a:rPr lang="en-GB" sz="3760"/>
              <a:t>ABYA YALA/LAC: THE EPICENTRE OF INEQUALITY</a:t>
            </a:r>
            <a:endParaRPr sz="376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4"/>
          <p:cNvSpPr txBox="1">
            <a:spLocks noGrp="1"/>
          </p:cNvSpPr>
          <p:nvPr>
            <p:ph type="body" idx="1"/>
          </p:nvPr>
        </p:nvSpPr>
        <p:spPr>
          <a:xfrm>
            <a:off x="442925" y="2720900"/>
            <a:ext cx="5653200" cy="3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77500" lnSpcReduction="20000"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2699"/>
              <a:buNone/>
            </a:pPr>
            <a:r>
              <a:rPr lang="en-GB" sz="1926" b="1"/>
              <a:t>A health system that fails the most vulnerable</a:t>
            </a:r>
            <a:endParaRPr sz="1926" b="1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2699"/>
              <a:buNone/>
            </a:pPr>
            <a:r>
              <a:rPr lang="en-GB" sz="1926"/>
              <a:t>- Over 22,000 people living with HIV</a:t>
            </a:r>
            <a:endParaRPr sz="1926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2699"/>
              <a:buNone/>
            </a:pPr>
            <a:r>
              <a:rPr lang="en-GB" sz="1926"/>
              <a:t>- At least 10% unaware of their status</a:t>
            </a:r>
            <a:endParaRPr sz="1926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2699"/>
              <a:buNone/>
            </a:pPr>
            <a:r>
              <a:rPr lang="en-GB" sz="1926"/>
              <a:t>- 74% of new cases among men and key populations</a:t>
            </a:r>
            <a:endParaRPr sz="1926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2699"/>
              <a:buNone/>
            </a:pPr>
            <a:endParaRPr sz="1926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2699"/>
              <a:buNone/>
            </a:pPr>
            <a:r>
              <a:rPr lang="en-GB" sz="1926" b="1"/>
              <a:t>The Human Reality:</a:t>
            </a:r>
            <a:endParaRPr sz="1926" b="1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2699"/>
              <a:buNone/>
            </a:pPr>
            <a:r>
              <a:rPr lang="en-GB" sz="1926"/>
              <a:t>- Gay and bisexual men</a:t>
            </a:r>
            <a:endParaRPr sz="1926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2699"/>
              <a:buNone/>
            </a:pPr>
            <a:r>
              <a:rPr lang="en-GB" sz="1926"/>
              <a:t>- Trans people</a:t>
            </a:r>
            <a:endParaRPr sz="1926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2699"/>
              <a:buNone/>
            </a:pPr>
            <a:r>
              <a:rPr lang="en-GB" sz="1926"/>
              <a:t>- Sex workers</a:t>
            </a:r>
            <a:endParaRPr sz="1926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2699"/>
              <a:buNone/>
            </a:pPr>
            <a:r>
              <a:rPr lang="en-GB" sz="1926"/>
              <a:t>- People who use drugs</a:t>
            </a:r>
            <a:endParaRPr sz="1926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2699"/>
              <a:buNone/>
            </a:pPr>
            <a:endParaRPr sz="1926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9110"/>
              <a:buNone/>
            </a:pPr>
            <a:r>
              <a:rPr lang="en-GB" sz="2026" b="1" i="1"/>
              <a:t>"The public health system is overstretched, underfunded, and operates within cultures of historical prejudice. It cannot reach the populations that need it most." </a:t>
            </a:r>
            <a:r>
              <a:rPr lang="en-GB" sz="2026" i="1"/>
              <a:t>Sergio López, SOMOSGAY 2025</a:t>
            </a:r>
            <a:endParaRPr sz="2026" i="1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/>
          </a:p>
        </p:txBody>
      </p:sp>
      <p:sp>
        <p:nvSpPr>
          <p:cNvPr id="183" name="Google Shape;183;p24"/>
          <p:cNvSpPr txBox="1">
            <a:spLocks noGrp="1"/>
          </p:cNvSpPr>
          <p:nvPr>
            <p:ph type="title"/>
          </p:nvPr>
        </p:nvSpPr>
        <p:spPr>
          <a:xfrm>
            <a:off x="442913" y="1508294"/>
            <a:ext cx="5437200" cy="12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60"/>
              <a:buFont typeface="Verdana"/>
              <a:buNone/>
            </a:pPr>
            <a:r>
              <a:rPr lang="en-GB" sz="3660"/>
              <a:t>PARAGUAY: THE HIV CRISIS IN NUMBERS</a:t>
            </a:r>
            <a:endParaRPr sz="3660"/>
          </a:p>
        </p:txBody>
      </p:sp>
      <p:pic>
        <p:nvPicPr>
          <p:cNvPr id="184" name="Google Shape;184;p24" title="IMG_2350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7797" r="17791"/>
          <a:stretch/>
        </p:blipFill>
        <p:spPr>
          <a:xfrm>
            <a:off x="6483328" y="979714"/>
            <a:ext cx="4733998" cy="4898572"/>
          </a:xfrm>
          <a:prstGeom prst="rect">
            <a:avLst/>
          </a:prstGeom>
          <a:solidFill>
            <a:schemeClr val="dk2"/>
          </a:solidFill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5"/>
          <p:cNvSpPr txBox="1">
            <a:spLocks noGrp="1"/>
          </p:cNvSpPr>
          <p:nvPr>
            <p:ph type="body" idx="1"/>
          </p:nvPr>
        </p:nvSpPr>
        <p:spPr>
          <a:xfrm>
            <a:off x="442913" y="2997201"/>
            <a:ext cx="5437187" cy="3203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3429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 panose="02070309020205020404" pitchFamily="49" charset="0"/>
              <a:buChar char="o"/>
            </a:pPr>
            <a:r>
              <a:rPr lang="en-GB" sz="2400" dirty="0"/>
              <a:t>Separates body from territory</a:t>
            </a:r>
            <a:endParaRPr sz="2400" dirty="0"/>
          </a:p>
          <a:p>
            <a:pPr marL="3429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 panose="02070309020205020404" pitchFamily="49" charset="0"/>
              <a:buChar char="o"/>
            </a:pPr>
            <a:r>
              <a:rPr lang="en-GB" sz="2400" dirty="0"/>
              <a:t>Separates individual from community</a:t>
            </a:r>
            <a:endParaRPr sz="2400" dirty="0"/>
          </a:p>
          <a:p>
            <a:pPr marL="3429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 panose="02070309020205020404" pitchFamily="49" charset="0"/>
              <a:buChar char="o"/>
            </a:pPr>
            <a:r>
              <a:rPr lang="en-GB" sz="2400" dirty="0"/>
              <a:t>Separates health from ecology</a:t>
            </a:r>
            <a:endParaRPr sz="2400" dirty="0"/>
          </a:p>
          <a:p>
            <a:pPr marL="3429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 panose="02070309020205020404" pitchFamily="49" charset="0"/>
              <a:buChar char="o"/>
            </a:pPr>
            <a:r>
              <a:rPr lang="en-GB" sz="2400" dirty="0"/>
              <a:t>Treats Indigenous knowledge as folklore rather than science</a:t>
            </a:r>
            <a:endParaRPr sz="2400" dirty="0"/>
          </a:p>
          <a:p>
            <a:pPr marL="285750" lvl="0" indent="-2857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 panose="02070309020205020404" pitchFamily="49" charset="0"/>
              <a:buChar char="o"/>
            </a:pPr>
            <a:endParaRPr dirty="0"/>
          </a:p>
        </p:txBody>
      </p:sp>
      <p:sp>
        <p:nvSpPr>
          <p:cNvPr id="191" name="Google Shape;191;p25"/>
          <p:cNvSpPr txBox="1">
            <a:spLocks noGrp="1"/>
          </p:cNvSpPr>
          <p:nvPr>
            <p:ph type="body" idx="2"/>
          </p:nvPr>
        </p:nvSpPr>
        <p:spPr>
          <a:xfrm>
            <a:off x="6311903" y="3006253"/>
            <a:ext cx="4899022" cy="3194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lnSpcReduction="10000"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GB" sz="1800" b="1" i="1" dirty="0">
                <a:solidFill>
                  <a:schemeClr val="dk2"/>
                </a:solidFill>
              </a:rPr>
              <a:t>Cuerpo-</a:t>
            </a:r>
            <a:r>
              <a:rPr lang="en-GB" sz="1800" b="1" i="1" dirty="0" err="1">
                <a:solidFill>
                  <a:schemeClr val="dk2"/>
                </a:solidFill>
              </a:rPr>
              <a:t>territorio</a:t>
            </a:r>
            <a:r>
              <a:rPr lang="en-GB" sz="1800" b="1" i="1" dirty="0">
                <a:solidFill>
                  <a:schemeClr val="dk2"/>
                </a:solidFill>
              </a:rPr>
              <a:t> </a:t>
            </a:r>
            <a:r>
              <a:rPr lang="en-GB" sz="1800" i="1" dirty="0">
                <a:solidFill>
                  <a:schemeClr val="dk2"/>
                </a:solidFill>
              </a:rPr>
              <a:t>has become both a concept and a methodology that circulates from Indigenous community feminisms. It forms part of their political proposals against capitalism, patriarchy, colonialism, and the violences of </a:t>
            </a:r>
            <a:r>
              <a:rPr lang="en-GB" sz="1800" i="1" dirty="0" err="1">
                <a:solidFill>
                  <a:schemeClr val="dk2"/>
                </a:solidFill>
              </a:rPr>
              <a:t>extractivism</a:t>
            </a:r>
            <a:r>
              <a:rPr lang="en-GB" sz="1800" i="1" dirty="0">
                <a:solidFill>
                  <a:schemeClr val="dk2"/>
                </a:solidFill>
              </a:rPr>
              <a:t>." — Astrid Ulloa (2024)</a:t>
            </a:r>
            <a:endParaRPr sz="1800" i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GB" sz="1900" b="1" i="1" dirty="0">
                <a:solidFill>
                  <a:schemeClr val="accent4"/>
                </a:solidFill>
              </a:rPr>
              <a:t>The health crisis cannot be solved within the epistemology that produced it</a:t>
            </a:r>
            <a:endParaRPr sz="1900" b="1" i="1" dirty="0">
              <a:solidFill>
                <a:schemeClr val="accent4"/>
              </a:solidFill>
            </a:endParaRPr>
          </a:p>
        </p:txBody>
      </p:sp>
      <p:sp>
        <p:nvSpPr>
          <p:cNvPr id="192" name="Google Shape;192;p25"/>
          <p:cNvSpPr txBox="1">
            <a:spLocks noGrp="1"/>
          </p:cNvSpPr>
          <p:nvPr>
            <p:ph type="body" idx="3"/>
          </p:nvPr>
        </p:nvSpPr>
        <p:spPr>
          <a:xfrm>
            <a:off x="442913" y="1885950"/>
            <a:ext cx="5437187" cy="858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600" dirty="0"/>
              <a:t>Mainstream health interventions operate within a Western, biomedical framework that:</a:t>
            </a:r>
            <a:endParaRPr sz="1600" dirty="0"/>
          </a:p>
        </p:txBody>
      </p:sp>
      <p:sp>
        <p:nvSpPr>
          <p:cNvPr id="193" name="Google Shape;193;p25"/>
          <p:cNvSpPr txBox="1">
            <a:spLocks noGrp="1"/>
          </p:cNvSpPr>
          <p:nvPr>
            <p:ph type="body" idx="4"/>
          </p:nvPr>
        </p:nvSpPr>
        <p:spPr>
          <a:xfrm>
            <a:off x="6311903" y="2097088"/>
            <a:ext cx="54372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</a:pPr>
            <a:r>
              <a:rPr lang="en-GB" sz="3200"/>
              <a:t>Key Concept:</a:t>
            </a:r>
            <a:endParaRPr sz="3200"/>
          </a:p>
        </p:txBody>
      </p:sp>
      <p:sp>
        <p:nvSpPr>
          <p:cNvPr id="194" name="Google Shape;194;p25"/>
          <p:cNvSpPr txBox="1"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Verdana"/>
              <a:buNone/>
            </a:pPr>
            <a:r>
              <a:rPr lang="en-GB"/>
              <a:t>THE DEEPER PROBLEM: THE EPISTEMIC GAP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6"/>
          <p:cNvSpPr txBox="1"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Verdana"/>
              <a:buNone/>
            </a:pPr>
            <a:r>
              <a:rPr lang="en-GB"/>
              <a:t>ENTER YRYVÔVÔ – THE GUARANÍ BRIDGE</a:t>
            </a:r>
            <a:endParaRPr/>
          </a:p>
        </p:txBody>
      </p:sp>
      <p:sp>
        <p:nvSpPr>
          <p:cNvPr id="200" name="Google Shape;200;p26"/>
          <p:cNvSpPr txBox="1">
            <a:spLocks noGrp="1"/>
          </p:cNvSpPr>
          <p:nvPr>
            <p:ph type="body" idx="2"/>
          </p:nvPr>
        </p:nvSpPr>
        <p:spPr>
          <a:xfrm>
            <a:off x="340300" y="1734700"/>
            <a:ext cx="3776100" cy="48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7059"/>
              <a:buNone/>
            </a:pPr>
            <a:r>
              <a:rPr lang="en-GB" sz="1608" b="1" dirty="0" err="1"/>
              <a:t>Yryvôvô</a:t>
            </a:r>
            <a:r>
              <a:rPr lang="en-GB" sz="1600" b="1" dirty="0"/>
              <a:t> (Guaraní for "bridge") – </a:t>
            </a:r>
            <a:br>
              <a:rPr lang="en-GB" sz="1600" b="1" dirty="0"/>
            </a:br>
            <a:r>
              <a:rPr lang="en-GB" sz="1600" b="1" dirty="0"/>
              <a:t>A living technology inherited from a civilization that has always understood the cosmos as a single, interconnected weave.</a:t>
            </a:r>
            <a:endParaRPr sz="1600" b="1" dirty="0"/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GB" b="1" dirty="0"/>
              <a:t>The Bridge Connects:</a:t>
            </a:r>
            <a:endParaRPr b="1" dirty="0"/>
          </a:p>
          <a:p>
            <a:pPr marL="285750" lvl="0" indent="-28575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dirty="0"/>
              <a:t>Guaraní ancestral wisdom ↔ Contemporary health policy</a:t>
            </a:r>
            <a:endParaRPr dirty="0"/>
          </a:p>
          <a:p>
            <a:pPr marL="285750" lvl="0" indent="-28575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dirty="0"/>
              <a:t>Logic of the forest ↔ Logic of the city</a:t>
            </a:r>
            <a:endParaRPr dirty="0"/>
          </a:p>
          <a:p>
            <a:pPr marL="285750" lvl="0" indent="-28575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dirty="0"/>
              <a:t>Dying paradigm of separation ↔ Fermenting paradigm of radical interdependence</a:t>
            </a:r>
            <a:endParaRPr dirty="0"/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GB" b="1" dirty="0"/>
              <a:t>Our Approach:</a:t>
            </a:r>
            <a:endParaRPr b="1" dirty="0"/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92335"/>
              <a:buNone/>
            </a:pPr>
            <a:r>
              <a:rPr lang="en-GB" sz="1516" b="1" i="1" dirty="0">
                <a:solidFill>
                  <a:schemeClr val="dk2"/>
                </a:solidFill>
              </a:rPr>
              <a:t>"We do not merely study Guaraní principles – we are guided by them. Our research, advocacy, and economic prototypes emerge directly from our cosmology." SOMOSGAY 2026</a:t>
            </a:r>
            <a:endParaRPr sz="1516" b="1" i="1" dirty="0">
              <a:solidFill>
                <a:schemeClr val="dk2"/>
              </a:solidFill>
            </a:endParaRPr>
          </a:p>
        </p:txBody>
      </p:sp>
      <p:sp>
        <p:nvSpPr>
          <p:cNvPr id="201" name="Google Shape;201;p26"/>
          <p:cNvSpPr txBox="1">
            <a:spLocks noGrp="1"/>
          </p:cNvSpPr>
          <p:nvPr>
            <p:ph type="body" idx="1"/>
          </p:nvPr>
        </p:nvSpPr>
        <p:spPr>
          <a:xfrm>
            <a:off x="4374750" y="1734700"/>
            <a:ext cx="3574500" cy="46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GB" sz="1900" b="1" dirty="0">
                <a:solidFill>
                  <a:schemeClr val="dk2"/>
                </a:solidFill>
              </a:rPr>
              <a:t>Pillar 1: TEKO PORÃ</a:t>
            </a:r>
            <a:endParaRPr sz="1900" b="1" dirty="0">
              <a:solidFill>
                <a:schemeClr val="dk2"/>
              </a:solidFill>
            </a:endParaRPr>
          </a:p>
          <a:p>
            <a:pPr marL="3429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GB" sz="1900" dirty="0"/>
              <a:t>The Good Life</a:t>
            </a:r>
            <a:endParaRPr sz="1900" dirty="0"/>
          </a:p>
          <a:p>
            <a:pPr marL="3429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GB" sz="1900" dirty="0"/>
              <a:t>Prosperity measured by watershed health, communal joy, biocultural diversity</a:t>
            </a:r>
            <a:endParaRPr sz="1900" dirty="0"/>
          </a:p>
          <a:p>
            <a:pPr marL="3429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GB" sz="1900" dirty="0"/>
              <a:t>Health measured by community well-being, not just clinical indicators</a:t>
            </a:r>
            <a:endParaRPr sz="1900" dirty="0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1900" dirty="0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GB" sz="1900" b="1" dirty="0">
                <a:solidFill>
                  <a:schemeClr val="dk2"/>
                </a:solidFill>
              </a:rPr>
              <a:t>Pillar 2: MBORAYHU</a:t>
            </a:r>
            <a:endParaRPr sz="1900" b="1" dirty="0">
              <a:solidFill>
                <a:schemeClr val="dk2"/>
              </a:solidFill>
            </a:endParaRPr>
          </a:p>
          <a:p>
            <a:pPr marL="3429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GB" sz="1900" dirty="0"/>
              <a:t>Reciprocal Love</a:t>
            </a:r>
            <a:endParaRPr sz="1900" dirty="0"/>
          </a:p>
          <a:p>
            <a:pPr marL="3429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GB" sz="1900" dirty="0"/>
              <a:t>The economic law of the open hand</a:t>
            </a:r>
            <a:endParaRPr sz="1900" dirty="0"/>
          </a:p>
          <a:p>
            <a:pPr marL="3429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GB" sz="1900" dirty="0"/>
              <a:t>Care is a relationship, not a transaction</a:t>
            </a:r>
            <a:endParaRPr sz="1900" dirty="0"/>
          </a:p>
          <a:p>
            <a:pPr marL="3429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GB" sz="1900" dirty="0"/>
              <a:t>Peer support, mutual aid, gift economies</a:t>
            </a:r>
            <a:endParaRPr sz="1900" dirty="0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dirty="0"/>
          </a:p>
        </p:txBody>
      </p:sp>
      <p:sp>
        <p:nvSpPr>
          <p:cNvPr id="202" name="Google Shape;202;p26"/>
          <p:cNvSpPr txBox="1">
            <a:spLocks noGrp="1"/>
          </p:cNvSpPr>
          <p:nvPr>
            <p:ph type="body" idx="1"/>
          </p:nvPr>
        </p:nvSpPr>
        <p:spPr>
          <a:xfrm>
            <a:off x="8207600" y="1734700"/>
            <a:ext cx="3541500" cy="46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684"/>
              <a:buNone/>
            </a:pPr>
            <a:r>
              <a:rPr lang="en-GB" sz="1900" b="1" dirty="0">
                <a:solidFill>
                  <a:schemeClr val="dk2"/>
                </a:solidFill>
              </a:rPr>
              <a:t>Pillar 3: ÑOMONGETA</a:t>
            </a:r>
            <a:endParaRPr sz="1900" b="1" dirty="0">
              <a:solidFill>
                <a:schemeClr val="dk2"/>
              </a:solidFill>
            </a:endParaRPr>
          </a:p>
          <a:p>
            <a:pPr marL="3429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684"/>
              <a:buFont typeface="Arial" panose="020B0604020202020204" pitchFamily="34" charset="0"/>
              <a:buChar char="•"/>
            </a:pPr>
            <a:r>
              <a:rPr lang="en-GB" sz="1900" dirty="0"/>
              <a:t>The Long Conversation</a:t>
            </a:r>
            <a:endParaRPr sz="1900" dirty="0"/>
          </a:p>
          <a:p>
            <a:pPr marL="3429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684"/>
              <a:buFont typeface="Arial" panose="020B0604020202020204" pitchFamily="34" charset="0"/>
              <a:buChar char="•"/>
            </a:pPr>
            <a:r>
              <a:rPr lang="en-GB" sz="1900" dirty="0"/>
              <a:t>Horizontal dialogue until consensus emerges</a:t>
            </a:r>
            <a:endParaRPr sz="1900" dirty="0"/>
          </a:p>
          <a:p>
            <a:pPr marL="3429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684"/>
              <a:buFont typeface="Arial" panose="020B0604020202020204" pitchFamily="34" charset="0"/>
              <a:buChar char="•"/>
            </a:pPr>
            <a:r>
              <a:rPr lang="en-GB" sz="1900" dirty="0"/>
              <a:t>Patients are co-creators of their care plans</a:t>
            </a:r>
            <a:endParaRPr sz="1900" dirty="0"/>
          </a:p>
          <a:p>
            <a:pPr marL="3429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684"/>
              <a:buFont typeface="Arial" panose="020B0604020202020204" pitchFamily="34" charset="0"/>
              <a:buChar char="•"/>
            </a:pPr>
            <a:r>
              <a:rPr lang="en-GB" sz="1900" dirty="0"/>
              <a:t>Restorative justice, not punishment</a:t>
            </a:r>
            <a:endParaRPr sz="1900" dirty="0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684"/>
              <a:buNone/>
            </a:pPr>
            <a:endParaRPr sz="1900" dirty="0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684"/>
              <a:buNone/>
            </a:pPr>
            <a:r>
              <a:rPr lang="en-GB" sz="1900" b="1" dirty="0">
                <a:solidFill>
                  <a:schemeClr val="dk2"/>
                </a:solidFill>
              </a:rPr>
              <a:t>Pillar 4: YVY MARANE'Y</a:t>
            </a:r>
            <a:endParaRPr sz="1900" b="1" dirty="0">
              <a:solidFill>
                <a:schemeClr val="dk2"/>
              </a:solidFill>
            </a:endParaRPr>
          </a:p>
          <a:p>
            <a:pPr marL="3429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684"/>
              <a:buFont typeface="Arial" panose="020B0604020202020204" pitchFamily="34" charset="0"/>
              <a:buChar char="•"/>
            </a:pPr>
            <a:r>
              <a:rPr lang="en-GB" sz="1900" dirty="0"/>
              <a:t>The Land Without Evil</a:t>
            </a:r>
            <a:endParaRPr sz="1900" dirty="0"/>
          </a:p>
          <a:p>
            <a:pPr marL="3429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684"/>
              <a:buFont typeface="Arial" panose="020B0604020202020204" pitchFamily="34" charset="0"/>
              <a:buChar char="•"/>
            </a:pPr>
            <a:r>
              <a:rPr lang="en-GB" sz="1900" dirty="0"/>
              <a:t>A permanent migratory impulse toward a perfect state of being</a:t>
            </a:r>
            <a:endParaRPr sz="1900" dirty="0"/>
          </a:p>
          <a:p>
            <a:pPr marL="3429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684"/>
              <a:buFont typeface="Arial" panose="020B0604020202020204" pitchFamily="34" charset="0"/>
              <a:buChar char="•"/>
            </a:pPr>
            <a:r>
              <a:rPr lang="en-GB" sz="1900" dirty="0"/>
              <a:t>Radical critique of every status quo</a:t>
            </a:r>
            <a:endParaRPr sz="1900" dirty="0"/>
          </a:p>
          <a:p>
            <a:pPr marL="3429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684"/>
              <a:buFont typeface="Arial" panose="020B0604020202020204" pitchFamily="34" charset="0"/>
              <a:buChar char="•"/>
            </a:pPr>
            <a:r>
              <a:rPr lang="en-GB" sz="1900" dirty="0"/>
              <a:t>Motor for ceaseless transformation</a:t>
            </a:r>
            <a:endParaRPr sz="1900" dirty="0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27" title="Gemini_Generated_Image_i55n8ki55n8ki55n.png"/>
          <p:cNvPicPr preferRelativeResize="0"/>
          <p:nvPr/>
        </p:nvPicPr>
        <p:blipFill rotWithShape="1">
          <a:blip r:embed="rId3">
            <a:alphaModFix/>
          </a:blip>
          <a:srcRect t="720" b="710"/>
          <a:stretch/>
        </p:blipFill>
        <p:spPr>
          <a:xfrm>
            <a:off x="2821709" y="1565575"/>
            <a:ext cx="8817600" cy="485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7"/>
          <p:cNvSpPr txBox="1">
            <a:spLocks noGrp="1"/>
          </p:cNvSpPr>
          <p:nvPr>
            <p:ph type="title"/>
          </p:nvPr>
        </p:nvSpPr>
        <p:spPr>
          <a:xfrm>
            <a:off x="4116399" y="441325"/>
            <a:ext cx="6843300" cy="8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Verdana"/>
              <a:buNone/>
            </a:pPr>
            <a:r>
              <a:rPr lang="en-GB"/>
              <a:t>THE FOUR WEAVING CIRCLES (ATYHAS)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8"/>
          <p:cNvSpPr txBox="1">
            <a:spLocks noGrp="1"/>
          </p:cNvSpPr>
          <p:nvPr>
            <p:ph type="title"/>
          </p:nvPr>
        </p:nvSpPr>
        <p:spPr>
          <a:xfrm>
            <a:off x="4116391" y="441325"/>
            <a:ext cx="7632600" cy="12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Verdana"/>
              <a:buNone/>
            </a:pPr>
            <a:r>
              <a:rPr lang="en-GB"/>
              <a:t>CIRCLE 1: SOMOSGAY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Verdana"/>
              <a:buNone/>
            </a:pPr>
            <a:r>
              <a:rPr lang="en-GB"/>
              <a:t>Legal and Policy Anchor</a:t>
            </a:r>
            <a:endParaRPr/>
          </a:p>
        </p:txBody>
      </p:sp>
      <p:sp>
        <p:nvSpPr>
          <p:cNvPr id="214" name="Google Shape;214;p28"/>
          <p:cNvSpPr txBox="1">
            <a:spLocks noGrp="1"/>
          </p:cNvSpPr>
          <p:nvPr>
            <p:ph type="body" idx="1"/>
          </p:nvPr>
        </p:nvSpPr>
        <p:spPr>
          <a:xfrm>
            <a:off x="442925" y="1799625"/>
            <a:ext cx="5437200" cy="468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500"/>
              <a:t>Founded in 2009 - Member of CONASIDA and the Country Coordination Mechanism</a:t>
            </a:r>
            <a:endParaRPr sz="15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500"/>
              <a:t>2026 Statutory Reform Codifies Guaraní Governance:</a:t>
            </a:r>
            <a:endParaRPr sz="1500"/>
          </a:p>
          <a:p>
            <a:pPr marL="457200" lvl="0" indent="-323850" algn="l" rtl="0">
              <a:spcBef>
                <a:spcPts val="1000"/>
              </a:spcBef>
              <a:spcAft>
                <a:spcPts val="0"/>
              </a:spcAft>
              <a:buSzPts val="1500"/>
              <a:buChar char="-"/>
            </a:pPr>
            <a:r>
              <a:rPr lang="en-GB" sz="1500" b="1"/>
              <a:t>Council of the Word </a:t>
            </a:r>
            <a:r>
              <a:rPr lang="en-GB" sz="1500"/>
              <a:t>– Elders who hold ancestral wisdom and veto power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-GB" sz="1500" b="1"/>
              <a:t>Council of Coordination Ñemongeta </a:t>
            </a:r>
            <a:r>
              <a:rPr lang="en-GB" sz="1500"/>
              <a:t>– Executive body operating by horizontal dialogue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-GB" sz="1500" b="1"/>
              <a:t>Committee of Care and Reparation</a:t>
            </a:r>
            <a:r>
              <a:rPr lang="en-GB" sz="1500"/>
              <a:t> – Restorative justice, not punishment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-GB" sz="1500" b="1"/>
              <a:t>Our Guaraní Lema: </a:t>
            </a:r>
            <a:r>
              <a:rPr lang="en-GB" sz="1500"/>
              <a:t>"Ñande Rete Porãjey Haguã" – "For our collective body to be beautiful and whole"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-GB" sz="1500" b="1"/>
              <a:t>11 Program Framework: Ñande Rekorã</a:t>
            </a:r>
            <a:r>
              <a:rPr lang="en-GB" sz="1500"/>
              <a:t> – Operationalizing Guaraní principles across health, education, economy, and culture</a:t>
            </a:r>
            <a:endParaRPr sz="1500"/>
          </a:p>
        </p:txBody>
      </p:sp>
      <p:pic>
        <p:nvPicPr>
          <p:cNvPr id="215" name="Google Shape;215;p28" title="0D6A0021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5846" r="5846"/>
          <a:stretch/>
        </p:blipFill>
        <p:spPr>
          <a:xfrm>
            <a:off x="6311903" y="2097091"/>
            <a:ext cx="5437199" cy="410369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9"/>
          <p:cNvSpPr txBox="1">
            <a:spLocks noGrp="1"/>
          </p:cNvSpPr>
          <p:nvPr>
            <p:ph type="title"/>
          </p:nvPr>
        </p:nvSpPr>
        <p:spPr>
          <a:xfrm>
            <a:off x="4116391" y="441325"/>
            <a:ext cx="7632600" cy="12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60"/>
              <a:buFont typeface="Verdana"/>
              <a:buNone/>
            </a:pPr>
            <a:r>
              <a:rPr lang="en-GB" sz="3860"/>
              <a:t>CIRCLE 2: CLÍNICA KUNU'U</a:t>
            </a:r>
            <a:endParaRPr sz="386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60"/>
              <a:buFont typeface="Verdana"/>
              <a:buNone/>
            </a:pPr>
            <a:r>
              <a:rPr lang="en-GB" sz="3860"/>
              <a:t>Community Health and Wellness Centre</a:t>
            </a:r>
            <a:endParaRPr sz="3860"/>
          </a:p>
        </p:txBody>
      </p:sp>
      <p:sp>
        <p:nvSpPr>
          <p:cNvPr id="221" name="Google Shape;221;p29"/>
          <p:cNvSpPr txBox="1">
            <a:spLocks noGrp="1"/>
          </p:cNvSpPr>
          <p:nvPr>
            <p:ph type="body" idx="1"/>
          </p:nvPr>
        </p:nvSpPr>
        <p:spPr>
          <a:xfrm>
            <a:off x="442925" y="1783400"/>
            <a:ext cx="5637000" cy="470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85000" lnSpcReduction="2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772"/>
              <a:t>Founded in 2013 as </a:t>
            </a:r>
            <a:r>
              <a:rPr lang="en-GB" sz="1772" i="1"/>
              <a:t>Kuimba'e </a:t>
            </a:r>
            <a:r>
              <a:rPr lang="en-GB" sz="1772"/>
              <a:t>(change its name to "Kunu'u"  Tenderness that germinates to be more inclusive)</a:t>
            </a:r>
            <a:endParaRPr sz="1772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772" b="1"/>
              <a:t>What Makes Kunu'u Different:</a:t>
            </a:r>
            <a:endParaRPr sz="1772" b="1"/>
          </a:p>
          <a:p>
            <a:pPr marL="457200" lvl="0" indent="-324238" algn="l" rtl="0">
              <a:spcBef>
                <a:spcPts val="1000"/>
              </a:spcBef>
              <a:spcAft>
                <a:spcPts val="0"/>
              </a:spcAft>
              <a:buSzPct val="100000"/>
              <a:buChar char="-"/>
            </a:pPr>
            <a:r>
              <a:rPr lang="en-GB" sz="1772"/>
              <a:t>HIV/STI testing, ART, mental health, transgender care, harm reduction, PrEP, PEP</a:t>
            </a:r>
            <a:endParaRPr sz="1772"/>
          </a:p>
          <a:p>
            <a:pPr marL="457200" lvl="0" indent="-324238" algn="l" rtl="0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-GB" sz="1772"/>
              <a:t>Evenings and weekends – when the public system is closed</a:t>
            </a:r>
            <a:endParaRPr sz="1772"/>
          </a:p>
          <a:p>
            <a:pPr marL="457200" lvl="0" indent="-324238" algn="l" rtl="0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-GB" sz="1772"/>
              <a:t>Over 22,000 patients served</a:t>
            </a:r>
            <a:endParaRPr sz="1772"/>
          </a:p>
          <a:p>
            <a:pPr marL="457200" lvl="0" indent="-324238" algn="l" rtl="0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-GB" sz="1772"/>
              <a:t>Expanding: Own laboratory, pharmacy, mobile clinic</a:t>
            </a:r>
            <a:endParaRPr sz="1772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772" b="1"/>
              <a:t>Core Values:</a:t>
            </a:r>
            <a:endParaRPr sz="1772" b="1"/>
          </a:p>
          <a:p>
            <a:pPr marL="457200" lvl="0" indent="-324238" algn="l" rtl="0">
              <a:spcBef>
                <a:spcPts val="1000"/>
              </a:spcBef>
              <a:spcAft>
                <a:spcPts val="0"/>
              </a:spcAft>
              <a:buSzPct val="100000"/>
              <a:buChar char="-"/>
            </a:pPr>
            <a:r>
              <a:rPr lang="en-GB" sz="1772"/>
              <a:t>Trust, respect, and dignity</a:t>
            </a:r>
            <a:endParaRPr sz="1772"/>
          </a:p>
          <a:p>
            <a:pPr marL="457200" lvl="0" indent="-324238" algn="l" rtl="0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-GB" sz="1772"/>
              <a:t>A place where LGBTI+ and Guaraní people can be themselves without fear</a:t>
            </a:r>
            <a:endParaRPr sz="1772"/>
          </a:p>
          <a:p>
            <a:pPr marL="457200" lvl="0" indent="-324238" algn="l" rtl="0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-GB" sz="1772"/>
              <a:t>Stigma-free care protocols co-designed with communities</a:t>
            </a:r>
            <a:endParaRPr sz="1772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772" b="1" i="1">
                <a:solidFill>
                  <a:schemeClr val="accent4"/>
                </a:solidFill>
              </a:rPr>
              <a:t>"Kunu'u is not just a clinic. It is a space of trust, respect, and dignity." </a:t>
            </a:r>
            <a:r>
              <a:rPr lang="en-GB" sz="1772">
                <a:solidFill>
                  <a:schemeClr val="accent4"/>
                </a:solidFill>
              </a:rPr>
              <a:t>Gabriel Grommeck, Executive Director </a:t>
            </a:r>
            <a:endParaRPr sz="1500"/>
          </a:p>
        </p:txBody>
      </p:sp>
      <p:pic>
        <p:nvPicPr>
          <p:cNvPr id="222" name="Google Shape;222;p29" title="IMG_2119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5846" r="5846"/>
          <a:stretch/>
        </p:blipFill>
        <p:spPr>
          <a:xfrm>
            <a:off x="6311903" y="2097091"/>
            <a:ext cx="5437199" cy="410369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0"/>
          <p:cNvSpPr txBox="1">
            <a:spLocks noGrp="1"/>
          </p:cNvSpPr>
          <p:nvPr>
            <p:ph type="title"/>
          </p:nvPr>
        </p:nvSpPr>
        <p:spPr>
          <a:xfrm>
            <a:off x="4116391" y="441325"/>
            <a:ext cx="7632600" cy="12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60"/>
              <a:buFont typeface="Verdana"/>
              <a:buNone/>
            </a:pPr>
            <a:r>
              <a:rPr lang="en-GB" sz="3760"/>
              <a:t>CIRCLE 3: RED GAY LATINO</a:t>
            </a:r>
            <a:endParaRPr sz="376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60"/>
              <a:buFont typeface="Verdana"/>
              <a:buNone/>
            </a:pPr>
            <a:r>
              <a:rPr lang="en-GB" sz="3760"/>
              <a:t>Regional Network and Care System</a:t>
            </a:r>
            <a:endParaRPr sz="3760"/>
          </a:p>
        </p:txBody>
      </p:sp>
      <p:sp>
        <p:nvSpPr>
          <p:cNvPr id="228" name="Google Shape;228;p30"/>
          <p:cNvSpPr txBox="1">
            <a:spLocks noGrp="1"/>
          </p:cNvSpPr>
          <p:nvPr>
            <p:ph type="body" idx="1"/>
          </p:nvPr>
        </p:nvSpPr>
        <p:spPr>
          <a:xfrm>
            <a:off x="442925" y="1762578"/>
            <a:ext cx="5437200" cy="453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500" dirty="0"/>
              <a:t>Founded in 1997 as ASICAL. Change its name in 2015. Active in 15+ countries across Abya Yala/LAC</a:t>
            </a:r>
            <a:endParaRPr sz="15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500" b="1" dirty="0"/>
              <a:t>13-Program Care and Repair System:</a:t>
            </a:r>
            <a:endParaRPr sz="1500" b="1" dirty="0"/>
          </a:p>
          <a:p>
            <a:pPr marL="457200" lvl="0" indent="-323850" algn="l" rtl="0">
              <a:spcBef>
                <a:spcPts val="1000"/>
              </a:spcBef>
              <a:spcAft>
                <a:spcPts val="0"/>
              </a:spcAft>
              <a:buSzPts val="1500"/>
              <a:buChar char="-"/>
            </a:pPr>
            <a:r>
              <a:rPr lang="en-GB" sz="1500" dirty="0"/>
              <a:t>Community health and wellness</a:t>
            </a:r>
            <a:endParaRPr sz="1500" dirty="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-GB" sz="1500" dirty="0"/>
              <a:t>Education and popular pedagogy</a:t>
            </a:r>
            <a:endParaRPr sz="1500" dirty="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-GB" sz="1500" dirty="0"/>
              <a:t>Housing cooperatives</a:t>
            </a:r>
            <a:endParaRPr sz="1500" dirty="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-GB" sz="1500" dirty="0"/>
              <a:t>Community transport</a:t>
            </a:r>
            <a:endParaRPr sz="1500" dirty="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-GB" sz="1500" dirty="0"/>
              <a:t>Legal defence and strategic litigation</a:t>
            </a:r>
            <a:endParaRPr sz="1500" dirty="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-GB" sz="1500" dirty="0"/>
              <a:t>Economic solidarity and fair trade</a:t>
            </a:r>
            <a:endParaRPr sz="15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500" b="1" dirty="0"/>
              <a:t>2023-27 Strategy:</a:t>
            </a:r>
            <a:endParaRPr sz="1500" b="1" dirty="0"/>
          </a:p>
          <a:p>
            <a:pPr marL="457200" lvl="0" indent="-323850" algn="l" rtl="0">
              <a:spcBef>
                <a:spcPts val="1000"/>
              </a:spcBef>
              <a:spcAft>
                <a:spcPts val="0"/>
              </a:spcAft>
              <a:buSzPts val="1500"/>
              <a:buChar char="-"/>
            </a:pPr>
            <a:r>
              <a:rPr lang="en-GB" sz="1500" dirty="0"/>
              <a:t>Community-based monitoring</a:t>
            </a:r>
            <a:endParaRPr sz="1500" dirty="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-GB" sz="1500" dirty="0"/>
              <a:t>Participatory research</a:t>
            </a:r>
            <a:endParaRPr sz="1500" dirty="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-GB" sz="1500" dirty="0"/>
              <a:t>Coordinated advocacy</a:t>
            </a:r>
            <a:endParaRPr sz="15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500" b="1" dirty="0"/>
              <a:t>Core Belief</a:t>
            </a:r>
            <a:endParaRPr sz="1500" b="1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500" b="1" i="1" dirty="0">
                <a:solidFill>
                  <a:schemeClr val="accent4"/>
                </a:solidFill>
              </a:rPr>
              <a:t>"The solutions to our poli-crises must come from the communities themselves."</a:t>
            </a:r>
            <a:r>
              <a:rPr lang="en-GB" sz="1500" dirty="0">
                <a:solidFill>
                  <a:schemeClr val="accent4"/>
                </a:solidFill>
              </a:rPr>
              <a:t> </a:t>
            </a:r>
            <a:r>
              <a:rPr lang="en-GB" sz="1500" u="sng" dirty="0">
                <a:solidFill>
                  <a:schemeClr val="hlink"/>
                </a:solidFill>
                <a:hlinkClick r:id="rId3"/>
              </a:rPr>
              <a:t>Gay Latino Strategy 2023-27</a:t>
            </a:r>
            <a:endParaRPr sz="1500" dirty="0">
              <a:solidFill>
                <a:schemeClr val="accent4"/>
              </a:solidFill>
            </a:endParaRPr>
          </a:p>
        </p:txBody>
      </p:sp>
      <p:pic>
        <p:nvPicPr>
          <p:cNvPr id="229" name="Google Shape;229;p30" title="IMG_9676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4">
            <a:alphaModFix/>
          </a:blip>
          <a:srcRect l="5846" r="5846"/>
          <a:stretch/>
        </p:blipFill>
        <p:spPr>
          <a:xfrm>
            <a:off x="6311903" y="2097091"/>
            <a:ext cx="5437199" cy="410369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1"/>
          <p:cNvSpPr txBox="1">
            <a:spLocks noGrp="1"/>
          </p:cNvSpPr>
          <p:nvPr>
            <p:ph type="title"/>
          </p:nvPr>
        </p:nvSpPr>
        <p:spPr>
          <a:xfrm>
            <a:off x="4116400" y="188900"/>
            <a:ext cx="7852500" cy="14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60"/>
              <a:buFont typeface="Verdana"/>
              <a:buNone/>
            </a:pPr>
            <a:r>
              <a:rPr lang="en-GB" sz="3260"/>
              <a:t>CIRCLE 4: ÑANDE REKORÃ COOP &amp; TAKUAPU MIRÍ VILLAGE</a:t>
            </a:r>
            <a:endParaRPr sz="326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60"/>
              <a:buFont typeface="Verdana"/>
              <a:buNone/>
            </a:pPr>
            <a:r>
              <a:rPr lang="en-GB" sz="2560"/>
              <a:t>Solidarity Economy &amp; Anchor Community</a:t>
            </a:r>
            <a:endParaRPr sz="2560"/>
          </a:p>
        </p:txBody>
      </p:sp>
      <p:sp>
        <p:nvSpPr>
          <p:cNvPr id="235" name="Google Shape;235;p31"/>
          <p:cNvSpPr txBox="1">
            <a:spLocks noGrp="1"/>
          </p:cNvSpPr>
          <p:nvPr>
            <p:ph type="body" idx="1"/>
          </p:nvPr>
        </p:nvSpPr>
        <p:spPr>
          <a:xfrm>
            <a:off x="442925" y="2097100"/>
            <a:ext cx="5437200" cy="431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500" b="1"/>
              <a:t>Cooperativa Ñande Rekorã (Founded 2025):</a:t>
            </a:r>
            <a:endParaRPr sz="1500" b="1"/>
          </a:p>
          <a:p>
            <a:pPr marL="457200" lvl="0" indent="-316706" algn="l" rtl="0">
              <a:spcBef>
                <a:spcPts val="1000"/>
              </a:spcBef>
              <a:spcAft>
                <a:spcPts val="0"/>
              </a:spcAft>
              <a:buSzPct val="100000"/>
              <a:buChar char="-"/>
            </a:pPr>
            <a:r>
              <a:rPr lang="en-GB" sz="1500"/>
              <a:t>Solidarity economic arm</a:t>
            </a:r>
            <a:endParaRPr sz="1500"/>
          </a:p>
          <a:p>
            <a:pPr marL="457200" lvl="0" indent="-316706" algn="l" rtl="0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-GB" sz="1500"/>
              <a:t>Self-managed employment in care, research, education, restoration</a:t>
            </a:r>
            <a:endParaRPr sz="1500"/>
          </a:p>
          <a:p>
            <a:pPr marL="457200" lvl="0" indent="-316706" algn="l" rtl="0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-GB" sz="1500"/>
              <a:t>Preferred operator for fair trade, community transport, food programs</a:t>
            </a:r>
            <a:endParaRPr sz="15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500" b="1"/>
              <a:t>Comunidad Takuapu Mirí (Villeta, Paraguay):</a:t>
            </a:r>
            <a:endParaRPr sz="1500" b="1"/>
          </a:p>
          <a:p>
            <a:pPr marL="457200" lvl="0" indent="-316706" algn="l" rtl="0">
              <a:spcBef>
                <a:spcPts val="1000"/>
              </a:spcBef>
              <a:spcAft>
                <a:spcPts val="0"/>
              </a:spcAft>
              <a:buSzPct val="100000"/>
              <a:buChar char="-"/>
            </a:pPr>
            <a:r>
              <a:rPr lang="en-GB" sz="1500"/>
              <a:t>Anchor community – living reservoir of Guaraní language, sacred chants, agricultural and medicinal cycles, spiritual practices and traditional healing.</a:t>
            </a:r>
            <a:endParaRPr sz="1500"/>
          </a:p>
          <a:p>
            <a:pPr marL="457200" lvl="0" indent="-316706" algn="l" rtl="0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-GB" sz="1500"/>
              <a:t>Co-authors of our research agenda</a:t>
            </a:r>
            <a:endParaRPr sz="1500"/>
          </a:p>
          <a:p>
            <a:pPr marL="457200" lvl="0" indent="-316706" algn="l" rtl="0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-GB" sz="1500"/>
              <a:t>First testing ground for our prototypes</a:t>
            </a:r>
            <a:endParaRPr sz="1500"/>
          </a:p>
          <a:p>
            <a:pPr marL="457200" lvl="0" indent="-316706" algn="l" rtl="0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-GB" sz="1500"/>
              <a:t>Moral and spiritual compass</a:t>
            </a:r>
            <a:endParaRPr sz="15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500" b="1"/>
              <a:t>Key Principle:</a:t>
            </a:r>
            <a:endParaRPr sz="1500" b="1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500" b="1" i="1">
                <a:solidFill>
                  <a:schemeClr val="accent4"/>
                </a:solidFill>
              </a:rPr>
              <a:t>“The Council of the Word, which includes Takuapu Mirí elders, holds absolute veto power over any research output that distorts or commodifies Guaraní knowledge."</a:t>
            </a:r>
            <a:r>
              <a:rPr lang="en-GB" sz="1500">
                <a:solidFill>
                  <a:schemeClr val="accent4"/>
                </a:solidFill>
              </a:rPr>
              <a:t> Gary Galván, President of Ñanderekorâ Cooperative</a:t>
            </a:r>
            <a:endParaRPr sz="1500">
              <a:solidFill>
                <a:schemeClr val="accent4"/>
              </a:solidFill>
            </a:endParaRPr>
          </a:p>
        </p:txBody>
      </p:sp>
      <p:pic>
        <p:nvPicPr>
          <p:cNvPr id="236" name="Google Shape;236;p31" title="IMG_5822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546" t="30905" b="27298"/>
          <a:stretch/>
        </p:blipFill>
        <p:spPr>
          <a:xfrm>
            <a:off x="6311903" y="2097091"/>
            <a:ext cx="5437199" cy="41037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2"/>
          <p:cNvSpPr txBox="1">
            <a:spLocks noGrp="1"/>
          </p:cNvSpPr>
          <p:nvPr>
            <p:ph type="body" idx="1"/>
          </p:nvPr>
        </p:nvSpPr>
        <p:spPr>
          <a:xfrm>
            <a:off x="6031150" y="1665300"/>
            <a:ext cx="5901600" cy="48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GB" sz="1500" b="1"/>
              <a:t>Scientific/Technological Innovation:</a:t>
            </a:r>
            <a:endParaRPr sz="1500" b="1"/>
          </a:p>
          <a:p>
            <a:pPr marL="457200" lvl="0" indent="-32385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500"/>
              <a:buChar char="-"/>
            </a:pPr>
            <a:r>
              <a:rPr lang="en-GB" sz="1500"/>
              <a:t>Mobile clinics with point-of-care diagnostics (HIV, dengue, malaria, NCDs)</a:t>
            </a:r>
            <a:endParaRPr sz="1500"/>
          </a:p>
          <a:p>
            <a:pPr marL="457200" lvl="0" indent="-3238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-GB" sz="1500"/>
              <a:t>Integrated digital health records</a:t>
            </a:r>
            <a:endParaRPr sz="1500"/>
          </a:p>
          <a:p>
            <a:pPr marL="457200" lvl="0" indent="-3238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-GB" sz="1500"/>
              <a:t>Nande Reko Index – Biocentric health metric</a:t>
            </a:r>
            <a:endParaRPr sz="1500"/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GB" sz="1500" b="1"/>
              <a:t>Social Innovation:</a:t>
            </a:r>
            <a:endParaRPr sz="1500" b="1"/>
          </a:p>
          <a:p>
            <a:pPr marL="457200" lvl="0" indent="-32385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500"/>
              <a:buChar char="-"/>
            </a:pPr>
            <a:r>
              <a:rPr lang="en-GB" sz="1500"/>
              <a:t>Ñomongeta deliberative health councils</a:t>
            </a:r>
            <a:endParaRPr sz="1500"/>
          </a:p>
          <a:p>
            <a:pPr marL="457200" lvl="0" indent="-3238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-GB" sz="1500"/>
              <a:t>Peer health navigators</a:t>
            </a:r>
            <a:endParaRPr sz="1500"/>
          </a:p>
          <a:p>
            <a:pPr marL="457200" lvl="0" indent="-3238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-GB" sz="1500"/>
              <a:t>Stigma-free care protocols</a:t>
            </a:r>
            <a:endParaRPr sz="1500"/>
          </a:p>
          <a:p>
            <a:pPr marL="457200" lvl="0" indent="-3238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-GB" sz="1500"/>
              <a:t>Restorative justice for health grievances</a:t>
            </a:r>
            <a:endParaRPr sz="1500"/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GB" sz="1500" b="1"/>
              <a:t>Business Innovation:</a:t>
            </a:r>
            <a:endParaRPr sz="1500" b="1"/>
          </a:p>
          <a:p>
            <a:pPr marL="457200" lvl="0" indent="-32385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500"/>
              <a:buChar char="-"/>
            </a:pPr>
            <a:r>
              <a:rPr lang="en-GB" sz="1500"/>
              <a:t>Cross-subsidization: 30% of commercial revenues fund free care</a:t>
            </a:r>
            <a:endParaRPr sz="1500"/>
          </a:p>
          <a:p>
            <a:pPr marL="457200" lvl="0" indent="-3238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-GB" sz="1500"/>
              <a:t>Solidarity economy cooperatives</a:t>
            </a:r>
            <a:endParaRPr sz="1500"/>
          </a:p>
          <a:p>
            <a:pPr marL="457200" lvl="0" indent="-3238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-GB" sz="1500"/>
              <a:t>Ethical knowledge services (consulting fees subsidize community services)</a:t>
            </a:r>
            <a:endParaRPr sz="1500"/>
          </a:p>
        </p:txBody>
      </p:sp>
      <p:sp>
        <p:nvSpPr>
          <p:cNvPr id="242" name="Google Shape;242;p32"/>
          <p:cNvSpPr txBox="1"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Verdana"/>
              <a:buNone/>
            </a:pPr>
            <a:r>
              <a:rPr lang="en-GB"/>
              <a:t>INTEGRATED INNOVATION IN ACTION</a:t>
            </a:r>
            <a:endParaRPr/>
          </a:p>
        </p:txBody>
      </p:sp>
      <p:pic>
        <p:nvPicPr>
          <p:cNvPr id="243" name="Google Shape;243;p32" title="4.jpe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28590" b="28586"/>
          <a:stretch/>
        </p:blipFill>
        <p:spPr>
          <a:xfrm>
            <a:off x="1188719" y="2098800"/>
            <a:ext cx="4690800" cy="357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3"/>
          <p:cNvSpPr txBox="1">
            <a:spLocks noGrp="1"/>
          </p:cNvSpPr>
          <p:nvPr>
            <p:ph type="body" idx="1"/>
          </p:nvPr>
        </p:nvSpPr>
        <p:spPr>
          <a:xfrm>
            <a:off x="442925" y="1572650"/>
            <a:ext cx="11306100" cy="515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700" b="1" dirty="0"/>
              <a:t>Our 3-Year Vision:</a:t>
            </a:r>
            <a:endParaRPr sz="1700" b="1" dirty="0"/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Verdana"/>
              <a:buChar char="-"/>
            </a:pPr>
            <a:r>
              <a:rPr lang="en-GB" sz="1700" dirty="0"/>
              <a:t>Scale to 10 communities across Paraguay</a:t>
            </a:r>
            <a:endParaRPr sz="1700" dirty="0"/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Verdana"/>
              <a:buChar char="-"/>
            </a:pPr>
            <a:r>
              <a:rPr lang="en-GB" sz="1700" dirty="0"/>
              <a:t>Reach over 10,000 vulnerable individuals</a:t>
            </a:r>
            <a:endParaRPr sz="1700" dirty="0"/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Verdana"/>
              <a:buChar char="-"/>
            </a:pPr>
            <a:r>
              <a:rPr lang="en-GB" sz="1700" dirty="0"/>
              <a:t>Integrate </a:t>
            </a:r>
            <a:r>
              <a:rPr lang="en-GB" sz="1700" dirty="0" err="1"/>
              <a:t>Ñande</a:t>
            </a:r>
            <a:r>
              <a:rPr lang="en-GB" sz="1700" dirty="0"/>
              <a:t> Reko Index into national health monitoring</a:t>
            </a:r>
            <a:endParaRPr sz="1700" dirty="0"/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Verdana"/>
              <a:buChar char="-"/>
            </a:pPr>
            <a:r>
              <a:rPr lang="en-GB" sz="1700" dirty="0"/>
              <a:t>Train 120 "Bridge Weavers" (community health workers)</a:t>
            </a:r>
            <a:endParaRPr sz="1700" dirty="0"/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Verdana"/>
              <a:buChar char="-"/>
            </a:pPr>
            <a:r>
              <a:rPr lang="en-GB" sz="1700" dirty="0"/>
              <a:t>Influence regional policy through 15-country network</a:t>
            </a:r>
            <a:endParaRPr sz="1700" dirty="0"/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Verdana"/>
              <a:buChar char="-"/>
            </a:pPr>
            <a:r>
              <a:rPr lang="en-GB" sz="1700" dirty="0"/>
              <a:t>Generate global evidence for climate-resilient, community-led health systems</a:t>
            </a:r>
            <a:endParaRPr sz="17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700" dirty="0"/>
              <a:t> </a:t>
            </a:r>
            <a:r>
              <a:rPr lang="en-GB" sz="1700" b="1" dirty="0"/>
              <a:t>Sustainability Model:</a:t>
            </a:r>
            <a:endParaRPr sz="1700" b="1" dirty="0"/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Verdana"/>
              <a:buAutoNum type="arabicPeriod"/>
            </a:pPr>
            <a:r>
              <a:rPr lang="en-GB" sz="1700" dirty="0"/>
              <a:t>Ethical Knowledge Services (50%)</a:t>
            </a:r>
            <a:endParaRPr sz="1700" dirty="0"/>
          </a:p>
          <a:p>
            <a:pPr marL="920750" lvl="1">
              <a:lnSpc>
                <a:spcPct val="115000"/>
              </a:lnSpc>
              <a:spcBef>
                <a:spcPts val="0"/>
              </a:spcBef>
              <a:buSzPts val="1700"/>
            </a:pPr>
            <a:r>
              <a:rPr lang="en-GB" sz="1700" dirty="0"/>
              <a:t>Advising governments and impact funds on operationalizing the </a:t>
            </a:r>
            <a:r>
              <a:rPr lang="en-GB" sz="1700" dirty="0" err="1"/>
              <a:t>Ñande</a:t>
            </a:r>
            <a:r>
              <a:rPr lang="en-GB" sz="1700" dirty="0"/>
              <a:t> Reko Index</a:t>
            </a:r>
            <a:endParaRPr sz="1700" dirty="0"/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Verdana"/>
              <a:buAutoNum type="arabicPeriod"/>
            </a:pPr>
            <a:r>
              <a:rPr lang="en-GB" sz="1700" dirty="0"/>
              <a:t>Commons-Based Licensing (20%)</a:t>
            </a:r>
            <a:endParaRPr sz="1700" dirty="0"/>
          </a:p>
          <a:p>
            <a:pPr marL="920750" lvl="1">
              <a:lnSpc>
                <a:spcPct val="115000"/>
              </a:lnSpc>
              <a:spcBef>
                <a:spcPts val="0"/>
              </a:spcBef>
              <a:buSzPts val="1700"/>
            </a:pPr>
            <a:r>
              <a:rPr lang="en-GB" sz="1700" dirty="0"/>
              <a:t>Open-source tools with paid certification for enterprises meeting regenerative standards</a:t>
            </a:r>
            <a:endParaRPr sz="1700" dirty="0"/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Verdana"/>
              <a:buAutoNum type="arabicPeriod"/>
            </a:pPr>
            <a:r>
              <a:rPr lang="en-GB" sz="1700" dirty="0"/>
              <a:t>Philanthropic Alignment (30%)</a:t>
            </a:r>
            <a:endParaRPr sz="1700" dirty="0"/>
          </a:p>
          <a:p>
            <a:pPr marL="920750" lvl="1">
              <a:lnSpc>
                <a:spcPct val="115000"/>
              </a:lnSpc>
              <a:spcBef>
                <a:spcPts val="0"/>
              </a:spcBef>
              <a:buSzPts val="1700"/>
            </a:pPr>
            <a:r>
              <a:rPr lang="en-GB" sz="1700" dirty="0"/>
              <a:t>Partnerships with donors committed to innovate in community healthcare</a:t>
            </a:r>
            <a:endParaRPr sz="1700" dirty="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dirty="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100" b="1" dirty="0">
                <a:solidFill>
                  <a:schemeClr val="accent1"/>
                </a:solidFill>
              </a:rPr>
              <a:t>“The bridge is already built. It is anchored in the soil of </a:t>
            </a:r>
            <a:r>
              <a:rPr lang="en-GB" sz="2100" b="1" dirty="0" err="1">
                <a:solidFill>
                  <a:schemeClr val="accent1"/>
                </a:solidFill>
              </a:rPr>
              <a:t>Takuapu</a:t>
            </a:r>
            <a:r>
              <a:rPr lang="en-GB" sz="2100" b="1" dirty="0">
                <a:solidFill>
                  <a:schemeClr val="accent1"/>
                </a:solidFill>
              </a:rPr>
              <a:t> </a:t>
            </a:r>
            <a:r>
              <a:rPr lang="en-GB" sz="2100" b="1" dirty="0" err="1">
                <a:solidFill>
                  <a:schemeClr val="accent1"/>
                </a:solidFill>
              </a:rPr>
              <a:t>Mirí</a:t>
            </a:r>
            <a:r>
              <a:rPr lang="en-GB" sz="2100" b="1" dirty="0">
                <a:solidFill>
                  <a:schemeClr val="accent1"/>
                </a:solidFill>
              </a:rPr>
              <a:t>”</a:t>
            </a:r>
            <a:endParaRPr sz="2100" b="1" dirty="0">
              <a:solidFill>
                <a:schemeClr val="accent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100" b="1" dirty="0">
                <a:solidFill>
                  <a:schemeClr val="accent1"/>
                </a:solidFill>
              </a:rPr>
              <a:t>Karai </a:t>
            </a:r>
            <a:r>
              <a:rPr lang="en-GB" sz="2100" b="1" dirty="0" err="1">
                <a:solidFill>
                  <a:schemeClr val="accent1"/>
                </a:solidFill>
              </a:rPr>
              <a:t>Eustaciano</a:t>
            </a:r>
            <a:r>
              <a:rPr lang="en-GB" sz="2100" b="1" dirty="0">
                <a:solidFill>
                  <a:schemeClr val="accent1"/>
                </a:solidFill>
              </a:rPr>
              <a:t>, </a:t>
            </a:r>
            <a:r>
              <a:rPr lang="en-GB" sz="2100" b="1" dirty="0" err="1">
                <a:solidFill>
                  <a:schemeClr val="accent1"/>
                </a:solidFill>
              </a:rPr>
              <a:t>Takuapu</a:t>
            </a:r>
            <a:r>
              <a:rPr lang="en-GB" sz="2100" b="1" dirty="0">
                <a:solidFill>
                  <a:schemeClr val="accent1"/>
                </a:solidFill>
              </a:rPr>
              <a:t> </a:t>
            </a:r>
            <a:r>
              <a:rPr lang="en-GB" sz="2100" b="1" dirty="0" err="1">
                <a:solidFill>
                  <a:schemeClr val="accent1"/>
                </a:solidFill>
              </a:rPr>
              <a:t>Mirî’s</a:t>
            </a:r>
            <a:r>
              <a:rPr lang="en-GB" sz="2100" b="1" dirty="0">
                <a:solidFill>
                  <a:schemeClr val="accent1"/>
                </a:solidFill>
              </a:rPr>
              <a:t> Leader</a:t>
            </a:r>
            <a:endParaRPr sz="2100" b="1" dirty="0">
              <a:solidFill>
                <a:schemeClr val="accent1"/>
              </a:solidFill>
            </a:endParaRPr>
          </a:p>
        </p:txBody>
      </p:sp>
      <p:sp>
        <p:nvSpPr>
          <p:cNvPr id="250" name="Google Shape;250;p33"/>
          <p:cNvSpPr txBox="1">
            <a:spLocks noGrp="1"/>
          </p:cNvSpPr>
          <p:nvPr>
            <p:ph type="title"/>
          </p:nvPr>
        </p:nvSpPr>
        <p:spPr>
          <a:xfrm>
            <a:off x="442926" y="214346"/>
            <a:ext cx="9365700" cy="1224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660"/>
              <a:t>THE BRIDGE TO THE FUTURE</a:t>
            </a:r>
            <a:endParaRPr sz="366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660"/>
              <a:t>Pathway to Scale and Sustainability</a:t>
            </a:r>
            <a:endParaRPr sz="366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4"/>
          <p:cNvSpPr txBox="1">
            <a:spLocks noGrp="1"/>
          </p:cNvSpPr>
          <p:nvPr>
            <p:ph type="body" idx="4294967295"/>
          </p:nvPr>
        </p:nvSpPr>
        <p:spPr>
          <a:xfrm>
            <a:off x="4116388" y="5364956"/>
            <a:ext cx="7632600" cy="83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700"/>
              <a:t>contacts:</a:t>
            </a:r>
            <a:r>
              <a:rPr lang="en-GB" sz="1700" u="sng">
                <a:solidFill>
                  <a:schemeClr val="hlink"/>
                </a:solidFill>
                <a:hlinkClick r:id="rId3"/>
              </a:rPr>
              <a:t>simon@redgaylatino.org</a:t>
            </a:r>
            <a:endParaRPr sz="17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700"/>
              <a:t>Web: </a:t>
            </a:r>
            <a:r>
              <a:rPr lang="en-GB" sz="1700" u="sng">
                <a:solidFill>
                  <a:schemeClr val="hlink"/>
                </a:solidFill>
                <a:hlinkClick r:id="rId4"/>
              </a:rPr>
              <a:t>www.redgaylatino.org</a:t>
            </a:r>
            <a:r>
              <a:rPr lang="en-GB" sz="1700"/>
              <a:t> - </a:t>
            </a:r>
            <a:r>
              <a:rPr lang="en-GB" sz="1700" u="sng">
                <a:solidFill>
                  <a:schemeClr val="hlink"/>
                </a:solidFill>
                <a:hlinkClick r:id="rId5"/>
              </a:rPr>
              <a:t>www.somosgay.org</a:t>
            </a:r>
            <a:r>
              <a:rPr lang="en-GB" sz="1700"/>
              <a:t> </a:t>
            </a:r>
            <a:endParaRPr sz="1700"/>
          </a:p>
        </p:txBody>
      </p:sp>
      <p:sp>
        <p:nvSpPr>
          <p:cNvPr id="257" name="Google Shape;257;p34"/>
          <p:cNvSpPr txBox="1">
            <a:spLocks noGrp="1"/>
          </p:cNvSpPr>
          <p:nvPr>
            <p:ph type="title"/>
          </p:nvPr>
        </p:nvSpPr>
        <p:spPr>
          <a:xfrm>
            <a:off x="4116400" y="441325"/>
            <a:ext cx="7632600" cy="484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3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300" dirty="0"/>
              <a:t>Che </a:t>
            </a:r>
            <a:r>
              <a:rPr lang="en-GB" sz="5300" dirty="0" err="1"/>
              <a:t>Aguijevete</a:t>
            </a:r>
            <a:r>
              <a:rPr lang="en-GB" sz="5300" dirty="0"/>
              <a:t>!</a:t>
            </a:r>
            <a:endParaRPr sz="53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/>
              <a:t> </a:t>
            </a:r>
            <a:endParaRPr sz="24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/>
              <a:t>(May the full well-being be with you, and with the land that still remembers being forest)– and with every body that, in caring for itself, cares for the territory </a:t>
            </a:r>
            <a:endParaRPr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IDS2026">
  <a:themeElements>
    <a:clrScheme name="AIDS 2026">
      <a:dk1>
        <a:srgbClr val="000000"/>
      </a:dk1>
      <a:lt1>
        <a:srgbClr val="FFFFFF"/>
      </a:lt1>
      <a:dk2>
        <a:srgbClr val="617F09"/>
      </a:dk2>
      <a:lt2>
        <a:srgbClr val="FFFFFF"/>
      </a:lt2>
      <a:accent1>
        <a:srgbClr val="61800A"/>
      </a:accent1>
      <a:accent2>
        <a:srgbClr val="0A41F3"/>
      </a:accent2>
      <a:accent3>
        <a:srgbClr val="FFA836"/>
      </a:accent3>
      <a:accent4>
        <a:srgbClr val="E0001B"/>
      </a:accent4>
      <a:accent5>
        <a:srgbClr val="105B2F"/>
      </a:accent5>
      <a:accent6>
        <a:srgbClr val="BFED2F"/>
      </a:accent6>
      <a:hlink>
        <a:srgbClr val="E0001B"/>
      </a:hlink>
      <a:folHlink>
        <a:srgbClr val="DF001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4EDCEEC58F924B8688429696C030D2" ma:contentTypeVersion="19" ma:contentTypeDescription="Create a new document." ma:contentTypeScope="" ma:versionID="b4d8bdf56c9ebdc58dfe75d904c50a7a">
  <xsd:schema xmlns:xsd="http://www.w3.org/2001/XMLSchema" xmlns:xs="http://www.w3.org/2001/XMLSchema" xmlns:p="http://schemas.microsoft.com/office/2006/metadata/properties" xmlns:ns2="e236f8d0-c4c0-4f47-ae05-f87aea30adc7" xmlns:ns3="73ce610f-b889-47d4-8ab5-c38f623799c9" targetNamespace="http://schemas.microsoft.com/office/2006/metadata/properties" ma:root="true" ma:fieldsID="6eb87eb5e6ae4b3023b2eee28dfdb8f0" ns2:_="" ns3:_="">
    <xsd:import namespace="e236f8d0-c4c0-4f47-ae05-f87aea30adc7"/>
    <xsd:import namespace="73ce610f-b889-47d4-8ab5-c38f623799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6f8d0-c4c0-4f47-ae05-f87aea30ad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8752f36-f899-4024-97aa-312620fde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ce610f-b889-47d4-8ab5-c38f623799c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c0bfebf-baa6-4c8c-8536-352a9d7474a2}" ma:internalName="TaxCatchAll" ma:showField="CatchAllData" ma:web="73ce610f-b889-47d4-8ab5-c38f623799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36f8d0-c4c0-4f47-ae05-f87aea30adc7">
      <Terms xmlns="http://schemas.microsoft.com/office/infopath/2007/PartnerControls"/>
    </lcf76f155ced4ddcb4097134ff3c332f>
    <TaxCatchAll xmlns="73ce610f-b889-47d4-8ab5-c38f623799c9" xsi:nil="true"/>
  </documentManagement>
</p:properties>
</file>

<file path=customXml/itemProps1.xml><?xml version="1.0" encoding="utf-8"?>
<ds:datastoreItem xmlns:ds="http://schemas.openxmlformats.org/officeDocument/2006/customXml" ds:itemID="{942FDCA7-DC42-4168-AEB1-8D1C88707133}"/>
</file>

<file path=customXml/itemProps2.xml><?xml version="1.0" encoding="utf-8"?>
<ds:datastoreItem xmlns:ds="http://schemas.openxmlformats.org/officeDocument/2006/customXml" ds:itemID="{D5A277E1-0123-45D5-98EE-14E2F99892A4}"/>
</file>

<file path=customXml/itemProps3.xml><?xml version="1.0" encoding="utf-8"?>
<ds:datastoreItem xmlns:ds="http://schemas.openxmlformats.org/officeDocument/2006/customXml" ds:itemID="{BB8CF87E-BC11-4233-8964-0211AF72AE5E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1256</Words>
  <Application>Microsoft Office PowerPoint</Application>
  <PresentationFormat>Widescreen</PresentationFormat>
  <Paragraphs>161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Courier New</vt:lpstr>
      <vt:lpstr>Verdana</vt:lpstr>
      <vt:lpstr>AIDS2026</vt:lpstr>
      <vt:lpstr>YRYVÔVÔ: THE GUARANÍ BRIDGE FOR REGENERATIVE COMMUNITY CARE </vt:lpstr>
      <vt:lpstr>ABYA YALA/LAC: THE EPICENTRE OF INEQUALITY</vt:lpstr>
      <vt:lpstr>PARAGUAY: THE HIV CRISIS IN NUMBERS</vt:lpstr>
      <vt:lpstr>THE DEEPER PROBLEM: THE EPISTEMIC GAP</vt:lpstr>
      <vt:lpstr>ENTER YRYVÔVÔ – THE GUARANÍ BRIDGE</vt:lpstr>
      <vt:lpstr>THE FOUR WEAVING CIRCLES (ATYHAS)</vt:lpstr>
      <vt:lpstr>CIRCLE 1: SOMOSGAY Legal and Policy Anchor</vt:lpstr>
      <vt:lpstr>CIRCLE 2: CLÍNICA KUNU'U Community Health and Wellness Centre</vt:lpstr>
      <vt:lpstr>CIRCLE 3: RED GAY LATINO Regional Network and Care System</vt:lpstr>
      <vt:lpstr>CIRCLE 4: ÑANDE REKORÃ COOP &amp; TAKUAPU MIRÍ VILLAGE Solidarity Economy &amp; Anchor Community</vt:lpstr>
      <vt:lpstr>INTEGRATED INNOVATION IN ACTION</vt:lpstr>
      <vt:lpstr>THE BRIDGE TO THE FUTURE Pathway to Scale and Sustainability</vt:lpstr>
      <vt:lpstr> Che Aguijevete!   (May the full well-being be with you, and with the land that still remembers being forest)– and with every body that, in caring for itself, cares for the territory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Emma Williams</cp:lastModifiedBy>
  <cp:revision>1</cp:revision>
  <dcterms:modified xsi:type="dcterms:W3CDTF">2026-07-22T15:36:45Z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0x010100814EDCEEC58F924B8688429696C030D2</vt:lpwstr>
  </property>
</Properties>
</file>