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20"/>
  </p:notesMasterIdLst>
  <p:sldIdLst>
    <p:sldId id="273" r:id="rId5"/>
    <p:sldId id="275" r:id="rId6"/>
    <p:sldId id="257" r:id="rId7"/>
    <p:sldId id="280" r:id="rId8"/>
    <p:sldId id="276" r:id="rId9"/>
    <p:sldId id="279" r:id="rId10"/>
    <p:sldId id="281" r:id="rId11"/>
    <p:sldId id="277" r:id="rId12"/>
    <p:sldId id="278" r:id="rId13"/>
    <p:sldId id="282" r:id="rId14"/>
    <p:sldId id="283" r:id="rId15"/>
    <p:sldId id="261" r:id="rId16"/>
    <p:sldId id="259" r:id="rId17"/>
    <p:sldId id="284" r:id="rId18"/>
    <p:sldId id="263" r:id="rId19"/>
  </p:sldIdLst>
  <p:sldSz cx="12192000" cy="6858000"/>
  <p:notesSz cx="6858000" cy="9144000"/>
  <p:embeddedFontLst>
    <p:embeddedFont>
      <p:font typeface="Verdana" panose="020B0604030504040204" pitchFamily="34"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FDAC48-69B7-59CA-0895-E5EBD7E0D7BE}" name="Lina Golob" initials="LG" userId="S::lina.golob@iasociety.org::18c054f1-9789-489e-8da1-71f1c382e037" providerId="AD"/>
  <p188:author id="{13F062A8-DC88-BE71-964C-3CFDAB0BF887}" name="Emma Williams" initials="EW" userId="S::emma.williams@iasociety.org::63db2afe-75be-4bc2-8293-016e533a2037" providerId="AD"/>
  <p188:author id="{EC285DE0-5041-751D-9524-AA5D40F9126A}" name="Adriano Queiroz da Silva" initials="AQ" userId="S::adrianosilva@PREFEITURA.SP.GOV.BR::4973ac48-1d8d-47f0-b2c1-cb7dfbd6cfe1" providerId="AD"/>
  <p188:author id="{9E5F49F7-5CB3-C393-68F1-149C880E0AD4}" name="Loena Le Goff - Gestin" initials="LL" userId="S::loena.legoffgestin@iasociety.org::cca4da52-f347-4e57-9554-965a83c477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DE6EBC-3197-47C2-A7D5-03C99BAA2E91}" v="1" dt="2026-07-23T11:23:09.4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6301"/>
  </p:normalViewPr>
  <p:slideViewPr>
    <p:cSldViewPr snapToGrid="0" snapToObjects="1">
      <p:cViewPr varScale="1">
        <p:scale>
          <a:sx n="107" d="100"/>
          <a:sy n="107" d="100"/>
        </p:scale>
        <p:origin x="666"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addSld modSld">
      <pc:chgData name="Emma Williams" userId="63db2afe-75be-4bc2-8293-016e533a2037" providerId="ADAL" clId="{F4AB38EF-B4E2-43A8-BAD4-6C4C4B016A97}" dt="2026-07-23T11:23:09.460" v="0"/>
      <pc:docMkLst>
        <pc:docMk/>
      </pc:docMkLst>
      <pc:sldChg chg="add">
        <pc:chgData name="Emma Williams" userId="63db2afe-75be-4bc2-8293-016e533a2037" providerId="ADAL" clId="{F4AB38EF-B4E2-43A8-BAD4-6C4C4B016A97}" dt="2026-07-23T11:23:09.460" v="0"/>
        <pc:sldMkLst>
          <pc:docMk/>
          <pc:sldMk cId="1098251942"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168833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1247390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2163600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1684421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15</a:t>
            </a:fld>
            <a:endParaRPr lang="en-GB"/>
          </a:p>
        </p:txBody>
      </p:sp>
    </p:spTree>
    <p:extLst>
      <p:ext uri="{BB962C8B-B14F-4D97-AF65-F5344CB8AC3E}">
        <p14:creationId xmlns:p14="http://schemas.microsoft.com/office/powerpoint/2010/main" val="196337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a:t>Nulla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9528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2"/>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20" r:id="rId19"/>
    <p:sldLayoutId id="2147483719" r:id="rId20"/>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hyperlink" Target="mailto:adrianosilva@prefeitura.sp.gov.br" TargetMode="External"/><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2159448"/>
            <a:ext cx="7521427" cy="4178778"/>
          </a:xfrm>
        </p:spPr>
        <p:txBody>
          <a:bodyPr>
            <a:normAutofit/>
          </a:bodyPr>
          <a:lstStyle/>
          <a:p>
            <a:r>
              <a:rPr lang="en-GB" dirty="0"/>
              <a:t>Investing in the integration of HIV prevention into daily life in </a:t>
            </a:r>
            <a:r>
              <a:rPr lang="en-US" dirty="0"/>
              <a:t>São</a:t>
            </a:r>
            <a:r>
              <a:rPr lang="en-GB" dirty="0"/>
              <a:t> Paulo, Brazil</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081242"/>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latin typeface="+mj-lt"/>
              </a:rPr>
              <a:t>Person-centred HIV prevention for key and vulnerable populations in Latin America and the Caribbean</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t>Adriano Queiroz da Silva, São Paulo City Health Department, Brazil</a:t>
            </a:r>
          </a:p>
          <a:p>
            <a:pPr marL="0" indent="0">
              <a:buNone/>
            </a:pPr>
            <a:endParaRPr lang="en-GB" sz="1500" dirty="0"/>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a:xfrm>
            <a:off x="4116384" y="3312003"/>
            <a:ext cx="7632704" cy="827178"/>
          </a:xfrm>
        </p:spPr>
        <p:txBody>
          <a:bodyPr>
            <a:normAutofit fontScale="85000" lnSpcReduction="10000"/>
          </a:bodyPr>
          <a:lstStyle/>
          <a:p>
            <a:r>
              <a:rPr lang="pt-BR" sz="2800" b="0" i="0" dirty="0">
                <a:solidFill>
                  <a:srgbClr val="0F1115"/>
                </a:solidFill>
                <a:effectLst/>
              </a:rPr>
              <a:t>I, Adriano Queiroz da Silva, declare that I have no conflict of interest for this presentation.</a:t>
            </a:r>
            <a:endParaRPr lang="en-GB" sz="2000"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a:xfrm>
            <a:off x="4116391" y="441325"/>
            <a:ext cx="7835464" cy="1223964"/>
          </a:xfrm>
        </p:spPr>
        <p:txBody>
          <a:bodyPr>
            <a:normAutofit/>
          </a:bodyPr>
          <a:lstStyle/>
          <a:p>
            <a:r>
              <a:rPr lang="en-GB" sz="3600" noProof="0" dirty="0"/>
              <a:t>Conflict of interest disclosure</a:t>
            </a:r>
          </a:p>
        </p:txBody>
      </p:sp>
    </p:spTree>
    <p:extLst>
      <p:ext uri="{BB962C8B-B14F-4D97-AF65-F5344CB8AC3E}">
        <p14:creationId xmlns:p14="http://schemas.microsoft.com/office/powerpoint/2010/main" val="1657254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p:txBody>
          <a:bodyPr>
            <a:normAutofit/>
          </a:bodyPr>
          <a:lstStyle/>
          <a:p>
            <a:r>
              <a:rPr lang="en-US" sz="2400" dirty="0"/>
              <a:t>São Paulo is the largest city in Brazil, with approximately 12 million inhabitants</a:t>
            </a:r>
          </a:p>
          <a:p>
            <a:r>
              <a:rPr lang="en-US" sz="2400" b="1" dirty="0"/>
              <a:t>Challenges:</a:t>
            </a:r>
            <a:endParaRPr lang="en-US" sz="2400" dirty="0"/>
          </a:p>
          <a:p>
            <a:pPr marL="342900" indent="-342900">
              <a:buFont typeface="Courier New" panose="02070309020205020404" pitchFamily="49" charset="0"/>
              <a:buChar char="o"/>
            </a:pPr>
            <a:r>
              <a:rPr lang="en-US" sz="2400" dirty="0"/>
              <a:t>Concentrated epidemic among populations in contexts of greater vulnerability</a:t>
            </a:r>
          </a:p>
          <a:p>
            <a:pPr marL="342900" indent="-342900">
              <a:buFont typeface="Courier New" panose="02070309020205020404" pitchFamily="49" charset="0"/>
              <a:buChar char="o"/>
            </a:pPr>
            <a:r>
              <a:rPr lang="en-US" sz="2400" dirty="0"/>
              <a:t>Expansion of prevention to populations that have less connection with healthcare services and lower adherence to prevention methods</a:t>
            </a:r>
            <a:endParaRPr lang="en-GB" sz="2000" noProof="0" dirty="0"/>
          </a:p>
          <a:p>
            <a:pPr marL="285750" indent="-285750">
              <a:buFont typeface="Arial" panose="020B0604020202020204" pitchFamily="34" charset="0"/>
              <a:buChar char="•"/>
            </a:pPr>
            <a:endParaRPr lang="en-GB" sz="2000"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p:txBody>
          <a:bodyPr>
            <a:normAutofit/>
          </a:bodyPr>
          <a:lstStyle/>
          <a:p>
            <a:r>
              <a:rPr lang="en-GB" noProof="0" dirty="0"/>
              <a:t>Regional context</a:t>
            </a:r>
          </a:p>
        </p:txBody>
      </p:sp>
    </p:spTree>
    <p:extLst>
      <p:ext uri="{BB962C8B-B14F-4D97-AF65-F5344CB8AC3E}">
        <p14:creationId xmlns:p14="http://schemas.microsoft.com/office/powerpoint/2010/main" val="269481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42913" y="971717"/>
            <a:ext cx="5437187" cy="1212747"/>
          </a:xfrm>
        </p:spPr>
        <p:txBody>
          <a:bodyPr>
            <a:normAutofit/>
          </a:bodyPr>
          <a:lstStyle/>
          <a:p>
            <a:r>
              <a:rPr lang="en-GB" sz="2800" noProof="0" dirty="0"/>
              <a:t>Services and strategies</a:t>
            </a:r>
          </a:p>
        </p:txBody>
      </p:sp>
      <p:pic>
        <p:nvPicPr>
          <p:cNvPr id="10" name="Imagem 9">
            <a:extLst>
              <a:ext uri="{FF2B5EF4-FFF2-40B4-BE49-F238E27FC236}">
                <a16:creationId xmlns:a16="http://schemas.microsoft.com/office/drawing/2014/main" id="{1334C498-DBCC-A875-EFBE-A35EDE02EA09}"/>
              </a:ext>
            </a:extLst>
          </p:cNvPr>
          <p:cNvPicPr>
            <a:picLocks noChangeAspect="1"/>
          </p:cNvPicPr>
          <p:nvPr/>
        </p:nvPicPr>
        <p:blipFill>
          <a:blip r:embed="rId2"/>
          <a:stretch>
            <a:fillRect/>
          </a:stretch>
        </p:blipFill>
        <p:spPr>
          <a:xfrm>
            <a:off x="5182018" y="150087"/>
            <a:ext cx="2807373" cy="2682173"/>
          </a:xfrm>
          <a:prstGeom prst="rect">
            <a:avLst/>
          </a:prstGeom>
        </p:spPr>
      </p:pic>
      <p:pic>
        <p:nvPicPr>
          <p:cNvPr id="8" name="Imagem 7">
            <a:extLst>
              <a:ext uri="{FF2B5EF4-FFF2-40B4-BE49-F238E27FC236}">
                <a16:creationId xmlns:a16="http://schemas.microsoft.com/office/drawing/2014/main" id="{2473731F-21D2-42D9-9B5F-3105FBF28CF4}"/>
              </a:ext>
            </a:extLst>
          </p:cNvPr>
          <p:cNvPicPr>
            <a:picLocks noChangeAspect="1"/>
          </p:cNvPicPr>
          <p:nvPr/>
        </p:nvPicPr>
        <p:blipFill>
          <a:blip r:embed="rId3"/>
          <a:stretch>
            <a:fillRect/>
          </a:stretch>
        </p:blipFill>
        <p:spPr>
          <a:xfrm>
            <a:off x="6639627" y="2613590"/>
            <a:ext cx="2911415" cy="3881886"/>
          </a:xfrm>
          <a:prstGeom prst="rect">
            <a:avLst/>
          </a:prstGeom>
        </p:spPr>
      </p:pic>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42912" y="2497642"/>
            <a:ext cx="5437188" cy="3566727"/>
          </a:xfrm>
        </p:spPr>
        <p:txBody>
          <a:bodyPr>
            <a:normAutofit fontScale="85000" lnSpcReduction="20000"/>
          </a:bodyPr>
          <a:lstStyle/>
          <a:p>
            <a:pPr marL="342900" indent="-342900">
              <a:buFont typeface="Courier New" panose="02070309020205020404" pitchFamily="49" charset="0"/>
              <a:buChar char="o"/>
            </a:pPr>
            <a:r>
              <a:rPr lang="en-US" sz="2400" b="0" i="0" dirty="0">
                <a:solidFill>
                  <a:srgbClr val="0F1115"/>
                </a:solidFill>
                <a:effectLst/>
                <a:latin typeface="+mj-lt"/>
              </a:rPr>
              <a:t>10 testing and counseling </a:t>
            </a:r>
            <a:r>
              <a:rPr lang="en-US" sz="2400" b="0" i="0" dirty="0" err="1">
                <a:solidFill>
                  <a:srgbClr val="0F1115"/>
                </a:solidFill>
                <a:effectLst/>
                <a:latin typeface="+mj-lt"/>
              </a:rPr>
              <a:t>centres</a:t>
            </a:r>
            <a:r>
              <a:rPr lang="en-US" sz="2400" b="0" i="0" dirty="0">
                <a:solidFill>
                  <a:srgbClr val="0F1115"/>
                </a:solidFill>
                <a:effectLst/>
                <a:latin typeface="+mj-lt"/>
              </a:rPr>
              <a:t> (CTA):</a:t>
            </a:r>
          </a:p>
          <a:p>
            <a:pPr marL="1028700" lvl="1" indent="-342900"/>
            <a:r>
              <a:rPr lang="en-US" sz="2400" b="0" i="0" dirty="0">
                <a:solidFill>
                  <a:srgbClr val="0F1115"/>
                </a:solidFill>
                <a:effectLst/>
                <a:latin typeface="+mj-lt"/>
              </a:rPr>
              <a:t>1 mobile CTA in the city</a:t>
            </a:r>
          </a:p>
          <a:p>
            <a:pPr marL="342900" indent="-342900">
              <a:buFont typeface="Courier New" panose="02070309020205020404" pitchFamily="49" charset="0"/>
              <a:buChar char="o"/>
            </a:pPr>
            <a:r>
              <a:rPr lang="en-US" sz="2400" b="0" i="0" dirty="0">
                <a:solidFill>
                  <a:srgbClr val="0F1115"/>
                </a:solidFill>
                <a:effectLst/>
                <a:latin typeface="+mj-lt"/>
              </a:rPr>
              <a:t>17 specialized care services (SAE)</a:t>
            </a:r>
          </a:p>
          <a:p>
            <a:pPr marL="342900" indent="-342900">
              <a:buFont typeface="Courier New" panose="02070309020205020404" pitchFamily="49" charset="0"/>
              <a:buChar char="o"/>
            </a:pPr>
            <a:r>
              <a:rPr lang="en-US" sz="2400" b="0" i="0" dirty="0">
                <a:solidFill>
                  <a:srgbClr val="0F1115"/>
                </a:solidFill>
                <a:effectLst/>
                <a:latin typeface="+mj-lt"/>
              </a:rPr>
              <a:t>1 prevention </a:t>
            </a:r>
            <a:r>
              <a:rPr lang="en-US" sz="2400" dirty="0">
                <a:solidFill>
                  <a:srgbClr val="0F1115"/>
                </a:solidFill>
                <a:latin typeface="+mj-lt"/>
              </a:rPr>
              <a:t>s</a:t>
            </a:r>
            <a:r>
              <a:rPr lang="en-US" sz="2400" b="0" i="0" dirty="0">
                <a:solidFill>
                  <a:srgbClr val="0F1115"/>
                </a:solidFill>
                <a:effectLst/>
                <a:latin typeface="+mj-lt"/>
              </a:rPr>
              <a:t>tation – Jorge </a:t>
            </a:r>
            <a:r>
              <a:rPr lang="en-US" sz="2400" b="0" i="0" dirty="0" err="1">
                <a:solidFill>
                  <a:srgbClr val="0F1115"/>
                </a:solidFill>
                <a:effectLst/>
                <a:latin typeface="+mj-lt"/>
              </a:rPr>
              <a:t>Beloqui</a:t>
            </a:r>
            <a:endParaRPr lang="en-US" sz="2400" b="0" i="0" dirty="0">
              <a:solidFill>
                <a:srgbClr val="0F1115"/>
              </a:solidFill>
              <a:effectLst/>
              <a:latin typeface="+mj-lt"/>
            </a:endParaRPr>
          </a:p>
          <a:p>
            <a:pPr marL="342900" indent="-342900">
              <a:buFont typeface="Courier New" panose="02070309020205020404" pitchFamily="49" charset="0"/>
              <a:buChar char="o"/>
            </a:pPr>
            <a:r>
              <a:rPr lang="en-US" sz="2400" b="0" i="0" dirty="0" err="1">
                <a:solidFill>
                  <a:srgbClr val="0F1115"/>
                </a:solidFill>
                <a:effectLst/>
                <a:latin typeface="+mj-lt"/>
              </a:rPr>
              <a:t>SPrEP</a:t>
            </a:r>
            <a:r>
              <a:rPr lang="en-US" sz="2400" b="0" i="0" dirty="0">
                <a:solidFill>
                  <a:srgbClr val="0F1115"/>
                </a:solidFill>
                <a:effectLst/>
                <a:latin typeface="+mj-lt"/>
              </a:rPr>
              <a:t> – PrEP and PEP online:</a:t>
            </a:r>
          </a:p>
          <a:p>
            <a:pPr marL="1028700" lvl="1" indent="-342900"/>
            <a:r>
              <a:rPr lang="en-US" sz="2400" b="0" i="0" dirty="0">
                <a:solidFill>
                  <a:srgbClr val="0F1115"/>
                </a:solidFill>
                <a:effectLst/>
                <a:latin typeface="+mj-lt"/>
              </a:rPr>
              <a:t>PrEP, PEP and ART dispensing machines</a:t>
            </a:r>
          </a:p>
          <a:p>
            <a:pPr marL="1028700" lvl="1" indent="-342900"/>
            <a:r>
              <a:rPr lang="en-US" sz="2400" b="0" i="0" dirty="0">
                <a:solidFill>
                  <a:srgbClr val="0F1115"/>
                </a:solidFill>
                <a:effectLst/>
                <a:latin typeface="+mj-lt"/>
              </a:rPr>
              <a:t>24-hour pharmacies for medication pickup</a:t>
            </a:r>
            <a:endParaRPr lang="en-GB" sz="1600" noProof="0" dirty="0">
              <a:latin typeface="+mj-lt"/>
            </a:endParaRPr>
          </a:p>
        </p:txBody>
      </p:sp>
    </p:spTree>
    <p:extLst>
      <p:ext uri="{BB962C8B-B14F-4D97-AF65-F5344CB8AC3E}">
        <p14:creationId xmlns:p14="http://schemas.microsoft.com/office/powerpoint/2010/main" val="839079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42911" y="3513932"/>
            <a:ext cx="6037401" cy="2550437"/>
          </a:xfrm>
        </p:spPr>
        <p:txBody>
          <a:bodyPr>
            <a:normAutofit/>
          </a:bodyPr>
          <a:lstStyle/>
          <a:p>
            <a:pPr marL="342900" indent="-342900">
              <a:buFont typeface="Courier New" panose="02070309020205020404" pitchFamily="49" charset="0"/>
              <a:buChar char="o"/>
            </a:pPr>
            <a:r>
              <a:rPr lang="en-US" sz="2400" dirty="0"/>
              <a:t>4 mobile units</a:t>
            </a:r>
          </a:p>
          <a:p>
            <a:pPr marL="342900" indent="-342900">
              <a:buFont typeface="Courier New" panose="02070309020205020404" pitchFamily="49" charset="0"/>
              <a:buChar char="o"/>
            </a:pPr>
            <a:r>
              <a:rPr lang="en-US" sz="2400" dirty="0"/>
              <a:t>5 automated self-test lockers</a:t>
            </a:r>
          </a:p>
          <a:p>
            <a:pPr marL="342900" indent="-342900">
              <a:buFont typeface="Courier New" panose="02070309020205020404" pitchFamily="49" charset="0"/>
              <a:buChar char="o"/>
            </a:pPr>
            <a:r>
              <a:rPr lang="en-US" sz="2400" dirty="0"/>
              <a:t>90 prevention supplies dispenser at subway stations and bus terminals</a:t>
            </a:r>
            <a:endParaRPr lang="en-GB" sz="2400" noProof="0" dirty="0"/>
          </a:p>
        </p:txBody>
      </p:sp>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42913" y="1423130"/>
            <a:ext cx="4788844" cy="1586288"/>
          </a:xfrm>
        </p:spPr>
        <p:txBody>
          <a:bodyPr>
            <a:normAutofit/>
          </a:bodyPr>
          <a:lstStyle/>
          <a:p>
            <a:pPr>
              <a:lnSpc>
                <a:spcPct val="100000"/>
              </a:lnSpc>
            </a:pPr>
            <a:r>
              <a:rPr lang="en-GB" sz="3400" noProof="0" dirty="0"/>
              <a:t>Community outreach activities</a:t>
            </a:r>
          </a:p>
        </p:txBody>
      </p:sp>
      <p:pic>
        <p:nvPicPr>
          <p:cNvPr id="5" name="Imagem 4">
            <a:extLst>
              <a:ext uri="{FF2B5EF4-FFF2-40B4-BE49-F238E27FC236}">
                <a16:creationId xmlns:a16="http://schemas.microsoft.com/office/drawing/2014/main" id="{38432556-73B4-1159-66AF-79813DA45D4F}"/>
              </a:ext>
            </a:extLst>
          </p:cNvPr>
          <p:cNvPicPr>
            <a:picLocks noChangeAspect="1"/>
          </p:cNvPicPr>
          <p:nvPr/>
        </p:nvPicPr>
        <p:blipFill>
          <a:blip r:embed="rId2"/>
          <a:stretch>
            <a:fillRect/>
          </a:stretch>
        </p:blipFill>
        <p:spPr>
          <a:xfrm>
            <a:off x="4592606" y="-166211"/>
            <a:ext cx="3510280" cy="3510280"/>
          </a:xfrm>
          <a:prstGeom prst="rect">
            <a:avLst/>
          </a:prstGeom>
        </p:spPr>
      </p:pic>
      <p:pic>
        <p:nvPicPr>
          <p:cNvPr id="3" name="Imagem 2" descr="Interface gráfica do usuário, Gráfico de mapa de árvore&#10;&#10;Descrição gerada automaticamente">
            <a:extLst>
              <a:ext uri="{FF2B5EF4-FFF2-40B4-BE49-F238E27FC236}">
                <a16:creationId xmlns:a16="http://schemas.microsoft.com/office/drawing/2014/main" id="{301FB85C-6498-2AF8-31DB-E7FFCB8FABFE}"/>
              </a:ext>
            </a:extLst>
          </p:cNvPr>
          <p:cNvPicPr>
            <a:picLocks noChangeAspect="1"/>
          </p:cNvPicPr>
          <p:nvPr/>
        </p:nvPicPr>
        <p:blipFill>
          <a:blip r:embed="rId3"/>
          <a:stretch>
            <a:fillRect/>
          </a:stretch>
        </p:blipFill>
        <p:spPr>
          <a:xfrm>
            <a:off x="6678748" y="2818163"/>
            <a:ext cx="3231870" cy="4039837"/>
          </a:xfrm>
          <a:prstGeom prst="rect">
            <a:avLst/>
          </a:prstGeom>
        </p:spPr>
      </p:pic>
    </p:spTree>
    <p:extLst>
      <p:ext uri="{BB962C8B-B14F-4D97-AF65-F5344CB8AC3E}">
        <p14:creationId xmlns:p14="http://schemas.microsoft.com/office/powerpoint/2010/main" val="837984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554C3-6E9C-8399-4070-73AED453121A}"/>
              </a:ext>
            </a:extLst>
          </p:cNvPr>
          <p:cNvSpPr>
            <a:spLocks noGrp="1"/>
          </p:cNvSpPr>
          <p:nvPr>
            <p:ph type="title"/>
          </p:nvPr>
        </p:nvSpPr>
        <p:spPr>
          <a:xfrm>
            <a:off x="355365" y="645606"/>
            <a:ext cx="5338070" cy="1223964"/>
          </a:xfrm>
        </p:spPr>
        <p:txBody>
          <a:bodyPr/>
          <a:lstStyle/>
          <a:p>
            <a:r>
              <a:rPr lang="en-US" i="1" dirty="0"/>
              <a:t>24-hour</a:t>
            </a:r>
            <a:r>
              <a:rPr lang="en-US" dirty="0"/>
              <a:t> access to </a:t>
            </a:r>
            <a:r>
              <a:rPr lang="en-US" dirty="0" err="1"/>
              <a:t>PrEP</a:t>
            </a:r>
            <a:r>
              <a:rPr lang="en-US" dirty="0"/>
              <a:t> and PEP</a:t>
            </a:r>
            <a:endParaRPr lang="en-CH" dirty="0"/>
          </a:p>
        </p:txBody>
      </p:sp>
      <p:sp>
        <p:nvSpPr>
          <p:cNvPr id="3" name="Text Placeholder 3">
            <a:extLst>
              <a:ext uri="{FF2B5EF4-FFF2-40B4-BE49-F238E27FC236}">
                <a16:creationId xmlns:a16="http://schemas.microsoft.com/office/drawing/2014/main" id="{32BD2743-E299-35A7-E739-CBFB731C6A05}"/>
              </a:ext>
            </a:extLst>
          </p:cNvPr>
          <p:cNvSpPr txBox="1">
            <a:spLocks/>
          </p:cNvSpPr>
          <p:nvPr/>
        </p:nvSpPr>
        <p:spPr>
          <a:xfrm>
            <a:off x="442912" y="2130357"/>
            <a:ext cx="4936483" cy="3968818"/>
          </a:xfrm>
          <a:prstGeom prst="rect">
            <a:avLst/>
          </a:prstGeom>
        </p:spPr>
        <p:txBody>
          <a:bodyPr>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PrEP</a:t>
            </a:r>
          </a:p>
          <a:p>
            <a:pPr>
              <a:buFont typeface="Courier New" panose="02070309020205020404" pitchFamily="49" charset="0"/>
              <a:buChar char="o"/>
            </a:pPr>
            <a:r>
              <a:rPr lang="en-US" sz="1600" dirty="0"/>
              <a:t>67 health units that prescribe PrEP</a:t>
            </a:r>
          </a:p>
          <a:p>
            <a:pPr>
              <a:buFont typeface="Courier New" panose="02070309020205020404" pitchFamily="49" charset="0"/>
              <a:buChar char="o"/>
            </a:pPr>
            <a:r>
              <a:rPr lang="en-US" sz="1600" dirty="0"/>
              <a:t>89 PrEP pickup points, including 17 </a:t>
            </a:r>
            <a:r>
              <a:rPr lang="en-US" sz="1600" i="1" dirty="0"/>
              <a:t>24-hour</a:t>
            </a:r>
            <a:r>
              <a:rPr lang="en-US" sz="1600" dirty="0"/>
              <a:t> health units and 5 dispensing machines</a:t>
            </a:r>
          </a:p>
          <a:p>
            <a:pPr marL="0" indent="0">
              <a:buNone/>
            </a:pPr>
            <a:r>
              <a:rPr lang="en-GB" sz="1600" b="1" dirty="0"/>
              <a:t>PEP</a:t>
            </a:r>
          </a:p>
          <a:p>
            <a:pPr>
              <a:buFont typeface="Courier New" panose="02070309020205020404" pitchFamily="49" charset="0"/>
              <a:buChar char="o"/>
            </a:pPr>
            <a:r>
              <a:rPr lang="en-US" sz="1600" dirty="0"/>
              <a:t>116 health units that prescribe</a:t>
            </a:r>
          </a:p>
          <a:p>
            <a:pPr>
              <a:buFont typeface="Courier New" panose="02070309020205020404" pitchFamily="49" charset="0"/>
              <a:buChar char="o"/>
            </a:pPr>
            <a:r>
              <a:rPr lang="en-US" sz="1600" dirty="0"/>
              <a:t>Plus 5 machines for PEP pickup</a:t>
            </a:r>
          </a:p>
          <a:p>
            <a:pPr marL="0" indent="0">
              <a:buNone/>
            </a:pPr>
            <a:endParaRPr lang="en-GB" sz="700" dirty="0"/>
          </a:p>
          <a:p>
            <a:pPr marL="0" indent="0">
              <a:buNone/>
            </a:pPr>
            <a:r>
              <a:rPr lang="en-US" sz="1600" b="0" i="0" dirty="0">
                <a:solidFill>
                  <a:srgbClr val="0F1115"/>
                </a:solidFill>
                <a:effectLst/>
              </a:rPr>
              <a:t>The SAEs and CTAs carry out extramural actions offering rapid testing for HIV and other STIs, as well as same-day enrollment and dispensing of </a:t>
            </a:r>
            <a:r>
              <a:rPr lang="en-US" sz="1600" b="0" i="0" dirty="0" err="1">
                <a:solidFill>
                  <a:srgbClr val="0F1115"/>
                </a:solidFill>
                <a:effectLst/>
              </a:rPr>
              <a:t>PrEP.</a:t>
            </a:r>
            <a:endParaRPr lang="en-GB" sz="1600" dirty="0"/>
          </a:p>
        </p:txBody>
      </p:sp>
      <p:pic>
        <p:nvPicPr>
          <p:cNvPr id="6" name="Imagem 5">
            <a:extLst>
              <a:ext uri="{FF2B5EF4-FFF2-40B4-BE49-F238E27FC236}">
                <a16:creationId xmlns:a16="http://schemas.microsoft.com/office/drawing/2014/main" id="{A15CDD12-BAF9-DDE7-FC6E-98BC68F0FCA8}"/>
              </a:ext>
            </a:extLst>
          </p:cNvPr>
          <p:cNvPicPr>
            <a:picLocks noChangeAspect="1"/>
          </p:cNvPicPr>
          <p:nvPr/>
        </p:nvPicPr>
        <p:blipFill>
          <a:blip r:embed="rId2"/>
          <a:stretch>
            <a:fillRect/>
          </a:stretch>
        </p:blipFill>
        <p:spPr>
          <a:xfrm>
            <a:off x="6022359" y="412314"/>
            <a:ext cx="6169641" cy="6169641"/>
          </a:xfrm>
          <a:prstGeom prst="rect">
            <a:avLst/>
          </a:prstGeom>
        </p:spPr>
      </p:pic>
    </p:spTree>
    <p:extLst>
      <p:ext uri="{BB962C8B-B14F-4D97-AF65-F5344CB8AC3E}">
        <p14:creationId xmlns:p14="http://schemas.microsoft.com/office/powerpoint/2010/main" val="286078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554C3-6E9C-8399-4070-73AED453121A}"/>
              </a:ext>
            </a:extLst>
          </p:cNvPr>
          <p:cNvSpPr>
            <a:spLocks noGrp="1"/>
          </p:cNvSpPr>
          <p:nvPr>
            <p:ph type="title"/>
          </p:nvPr>
        </p:nvSpPr>
        <p:spPr>
          <a:xfrm>
            <a:off x="355364" y="464451"/>
            <a:ext cx="8994824" cy="1223964"/>
          </a:xfrm>
        </p:spPr>
        <p:txBody>
          <a:bodyPr>
            <a:normAutofit/>
          </a:bodyPr>
          <a:lstStyle/>
          <a:p>
            <a:r>
              <a:rPr lang="en-US" sz="4000" dirty="0"/>
              <a:t>Testing and prescription professionals</a:t>
            </a:r>
            <a:endParaRPr lang="en-CH" sz="4000" dirty="0"/>
          </a:p>
        </p:txBody>
      </p:sp>
      <p:sp>
        <p:nvSpPr>
          <p:cNvPr id="3" name="Text Placeholder 3">
            <a:extLst>
              <a:ext uri="{FF2B5EF4-FFF2-40B4-BE49-F238E27FC236}">
                <a16:creationId xmlns:a16="http://schemas.microsoft.com/office/drawing/2014/main" id="{32BD2743-E299-35A7-E739-CBFB731C6A05}"/>
              </a:ext>
            </a:extLst>
          </p:cNvPr>
          <p:cNvSpPr txBox="1">
            <a:spLocks/>
          </p:cNvSpPr>
          <p:nvPr/>
        </p:nvSpPr>
        <p:spPr>
          <a:xfrm>
            <a:off x="442912" y="1888817"/>
            <a:ext cx="4500023" cy="3968818"/>
          </a:xfrm>
          <a:prstGeom prst="rect">
            <a:avLst/>
          </a:prstGeom>
        </p:spPr>
        <p:txBody>
          <a:bodyPr>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Who can test</a:t>
            </a:r>
          </a:p>
          <a:p>
            <a:pPr>
              <a:buFont typeface="Courier New" panose="02070309020205020404" pitchFamily="49" charset="0"/>
              <a:buChar char="o"/>
            </a:pPr>
            <a:r>
              <a:rPr lang="pt-BR" sz="1600" dirty="0" err="1"/>
              <a:t>Physicians</a:t>
            </a:r>
            <a:endParaRPr lang="pt-BR" sz="1600" dirty="0"/>
          </a:p>
          <a:p>
            <a:pPr>
              <a:buFont typeface="Courier New" panose="02070309020205020404" pitchFamily="49" charset="0"/>
              <a:buChar char="o"/>
            </a:pPr>
            <a:r>
              <a:rPr lang="pt-BR" sz="1600" dirty="0"/>
              <a:t>Nurses</a:t>
            </a:r>
          </a:p>
          <a:p>
            <a:pPr>
              <a:buFont typeface="Courier New" panose="02070309020205020404" pitchFamily="49" charset="0"/>
              <a:buChar char="o"/>
            </a:pPr>
            <a:r>
              <a:rPr lang="pt-BR" sz="1600" dirty="0" err="1"/>
              <a:t>Pharmacists</a:t>
            </a:r>
            <a:endParaRPr lang="pt-BR" sz="1600" dirty="0"/>
          </a:p>
          <a:p>
            <a:pPr>
              <a:buFont typeface="Courier New" panose="02070309020205020404" pitchFamily="49" charset="0"/>
              <a:buChar char="o"/>
            </a:pPr>
            <a:r>
              <a:rPr lang="en-GB" sz="1600" dirty="0"/>
              <a:t>Dentists</a:t>
            </a:r>
          </a:p>
          <a:p>
            <a:pPr>
              <a:buFont typeface="Courier New" panose="02070309020205020404" pitchFamily="49" charset="0"/>
              <a:buChar char="o"/>
            </a:pPr>
            <a:r>
              <a:rPr lang="en-GB" sz="1600" dirty="0"/>
              <a:t>Nutritionists</a:t>
            </a:r>
          </a:p>
          <a:p>
            <a:pPr>
              <a:buFont typeface="Courier New" panose="02070309020205020404" pitchFamily="49" charset="0"/>
              <a:buChar char="o"/>
            </a:pPr>
            <a:r>
              <a:rPr lang="en-GB" sz="1600" dirty="0"/>
              <a:t>Occupational therapists</a:t>
            </a:r>
          </a:p>
          <a:p>
            <a:pPr>
              <a:buFont typeface="Courier New" panose="02070309020205020404" pitchFamily="49" charset="0"/>
              <a:buChar char="o"/>
            </a:pPr>
            <a:r>
              <a:rPr lang="en-GB" sz="1600" dirty="0"/>
              <a:t>Psychologists</a:t>
            </a:r>
          </a:p>
          <a:p>
            <a:pPr>
              <a:buFont typeface="Courier New" panose="02070309020205020404" pitchFamily="49" charset="0"/>
              <a:buChar char="o"/>
            </a:pPr>
            <a:r>
              <a:rPr lang="en-GB" sz="1600" dirty="0"/>
              <a:t>Speech therapists</a:t>
            </a:r>
          </a:p>
          <a:p>
            <a:pPr>
              <a:buFont typeface="Courier New" panose="02070309020205020404" pitchFamily="49" charset="0"/>
              <a:buChar char="o"/>
            </a:pPr>
            <a:r>
              <a:rPr lang="pt-BR" sz="2000" i="0" dirty="0" err="1">
                <a:solidFill>
                  <a:srgbClr val="0F1115"/>
                </a:solidFill>
                <a:effectLst/>
                <a:latin typeface="quote-cjk-patch"/>
              </a:rPr>
              <a:t>Nursing</a:t>
            </a:r>
            <a:r>
              <a:rPr lang="pt-BR" sz="2000" i="0" dirty="0">
                <a:solidFill>
                  <a:srgbClr val="0F1115"/>
                </a:solidFill>
                <a:effectLst/>
                <a:latin typeface="quote-cjk-patch"/>
              </a:rPr>
              <a:t> </a:t>
            </a:r>
            <a:r>
              <a:rPr lang="pt-BR" sz="2000" i="0" dirty="0" err="1">
                <a:solidFill>
                  <a:srgbClr val="0F1115"/>
                </a:solidFill>
                <a:effectLst/>
                <a:latin typeface="quote-cjk-patch"/>
              </a:rPr>
              <a:t>assistants</a:t>
            </a:r>
            <a:r>
              <a:rPr lang="pt-BR" sz="2000" i="0" dirty="0">
                <a:solidFill>
                  <a:srgbClr val="0F1115"/>
                </a:solidFill>
                <a:effectLst/>
                <a:latin typeface="quote-cjk-patch"/>
              </a:rPr>
              <a:t> </a:t>
            </a:r>
            <a:r>
              <a:rPr lang="pt-BR" sz="2000" i="0" dirty="0" err="1">
                <a:solidFill>
                  <a:srgbClr val="0F1115"/>
                </a:solidFill>
                <a:effectLst/>
                <a:latin typeface="quote-cjk-patch"/>
              </a:rPr>
              <a:t>and</a:t>
            </a:r>
            <a:r>
              <a:rPr lang="pt-BR" sz="2000" i="0" dirty="0">
                <a:solidFill>
                  <a:srgbClr val="0F1115"/>
                </a:solidFill>
                <a:effectLst/>
                <a:latin typeface="quote-cjk-patch"/>
              </a:rPr>
              <a:t> </a:t>
            </a:r>
            <a:r>
              <a:rPr lang="pt-BR" sz="2000" i="0" dirty="0" err="1">
                <a:solidFill>
                  <a:srgbClr val="0F1115"/>
                </a:solidFill>
                <a:effectLst/>
                <a:latin typeface="quote-cjk-patch"/>
              </a:rPr>
              <a:t>technicians</a:t>
            </a:r>
            <a:r>
              <a:rPr lang="pt-BR" sz="2000" i="0" dirty="0">
                <a:solidFill>
                  <a:srgbClr val="0F1115"/>
                </a:solidFill>
                <a:effectLst/>
                <a:latin typeface="quote-cjk-patch"/>
              </a:rPr>
              <a:t> (</a:t>
            </a:r>
            <a:r>
              <a:rPr lang="pt-BR" sz="2000" i="0" dirty="0" err="1">
                <a:solidFill>
                  <a:srgbClr val="0F1115"/>
                </a:solidFill>
                <a:effectLst/>
                <a:latin typeface="quote-cjk-patch"/>
              </a:rPr>
              <a:t>Cannot</a:t>
            </a:r>
            <a:r>
              <a:rPr lang="pt-BR" sz="2000" i="0" dirty="0">
                <a:solidFill>
                  <a:srgbClr val="0F1115"/>
                </a:solidFill>
                <a:effectLst/>
                <a:latin typeface="quote-cjk-patch"/>
              </a:rPr>
              <a:t> </a:t>
            </a:r>
            <a:r>
              <a:rPr lang="pt-BR" sz="2000" i="0" dirty="0" err="1">
                <a:solidFill>
                  <a:srgbClr val="0F1115"/>
                </a:solidFill>
                <a:effectLst/>
                <a:latin typeface="quote-cjk-patch"/>
              </a:rPr>
              <a:t>certify</a:t>
            </a:r>
            <a:r>
              <a:rPr lang="pt-BR" sz="2000" i="0" dirty="0">
                <a:solidFill>
                  <a:srgbClr val="0F1115"/>
                </a:solidFill>
                <a:effectLst/>
                <a:latin typeface="quote-cjk-patch"/>
              </a:rPr>
              <a:t> </a:t>
            </a:r>
            <a:r>
              <a:rPr lang="pt-BR" sz="2000" i="0" dirty="0" err="1">
                <a:solidFill>
                  <a:srgbClr val="0F1115"/>
                </a:solidFill>
                <a:effectLst/>
                <a:latin typeface="quote-cjk-patch"/>
              </a:rPr>
              <a:t>test</a:t>
            </a:r>
            <a:r>
              <a:rPr lang="pt-BR" sz="2000" i="0" dirty="0">
                <a:solidFill>
                  <a:srgbClr val="0F1115"/>
                </a:solidFill>
                <a:effectLst/>
                <a:latin typeface="quote-cjk-patch"/>
              </a:rPr>
              <a:t> </a:t>
            </a:r>
            <a:r>
              <a:rPr lang="pt-BR" sz="2000" i="0" dirty="0" err="1">
                <a:solidFill>
                  <a:srgbClr val="0F1115"/>
                </a:solidFill>
                <a:effectLst/>
                <a:latin typeface="quote-cjk-patch"/>
              </a:rPr>
              <a:t>results</a:t>
            </a:r>
            <a:r>
              <a:rPr lang="pt-BR" sz="2000" i="0" dirty="0">
                <a:solidFill>
                  <a:srgbClr val="0F1115"/>
                </a:solidFill>
                <a:effectLst/>
                <a:latin typeface="quote-cjk-patch"/>
              </a:rPr>
              <a:t>)</a:t>
            </a:r>
            <a:endParaRPr lang="en-GB" sz="1600" dirty="0"/>
          </a:p>
        </p:txBody>
      </p:sp>
      <p:sp>
        <p:nvSpPr>
          <p:cNvPr id="4" name="Text Placeholder 3">
            <a:extLst>
              <a:ext uri="{FF2B5EF4-FFF2-40B4-BE49-F238E27FC236}">
                <a16:creationId xmlns:a16="http://schemas.microsoft.com/office/drawing/2014/main" id="{6CBBFD7D-C667-9569-832F-11C6ABA3CFC3}"/>
              </a:ext>
            </a:extLst>
          </p:cNvPr>
          <p:cNvSpPr txBox="1">
            <a:spLocks/>
          </p:cNvSpPr>
          <p:nvPr/>
        </p:nvSpPr>
        <p:spPr>
          <a:xfrm>
            <a:off x="4681358" y="1637804"/>
            <a:ext cx="3085292" cy="3968818"/>
          </a:xfrm>
          <a:prstGeom prst="rect">
            <a:avLst/>
          </a:prstGeom>
        </p:spPr>
        <p:txBody>
          <a:bodyPr>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Who can prescribe </a:t>
            </a:r>
            <a:br>
              <a:rPr lang="en-GB" sz="1600" b="1" dirty="0"/>
            </a:br>
            <a:r>
              <a:rPr lang="en-GB" sz="1600" b="1" dirty="0" err="1"/>
              <a:t>PrEP</a:t>
            </a:r>
            <a:r>
              <a:rPr lang="en-GB" sz="1600" b="1" dirty="0"/>
              <a:t> and PEP </a:t>
            </a:r>
          </a:p>
          <a:p>
            <a:pPr>
              <a:buFont typeface="Courier New" panose="02070309020205020404" pitchFamily="49" charset="0"/>
              <a:buChar char="o"/>
            </a:pPr>
            <a:r>
              <a:rPr lang="pt-BR" sz="1600" dirty="0" err="1"/>
              <a:t>Physicians</a:t>
            </a:r>
            <a:endParaRPr lang="pt-BR" sz="1600" dirty="0"/>
          </a:p>
          <a:p>
            <a:pPr>
              <a:buFont typeface="Courier New" panose="02070309020205020404" pitchFamily="49" charset="0"/>
              <a:buChar char="o"/>
            </a:pPr>
            <a:r>
              <a:rPr lang="pt-BR" sz="1600" dirty="0"/>
              <a:t>Nurses</a:t>
            </a:r>
          </a:p>
          <a:p>
            <a:pPr>
              <a:buFont typeface="Courier New" panose="02070309020205020404" pitchFamily="49" charset="0"/>
              <a:buChar char="o"/>
            </a:pPr>
            <a:r>
              <a:rPr lang="pt-BR" sz="1600" dirty="0" err="1"/>
              <a:t>Pharmacists</a:t>
            </a:r>
            <a:endParaRPr lang="pt-BR" sz="1600" dirty="0"/>
          </a:p>
          <a:p>
            <a:pPr>
              <a:buFont typeface="Courier New" panose="02070309020205020404" pitchFamily="49" charset="0"/>
              <a:buChar char="o"/>
            </a:pPr>
            <a:r>
              <a:rPr lang="en-GB" sz="1600" dirty="0"/>
              <a:t>Dentists</a:t>
            </a:r>
          </a:p>
          <a:p>
            <a:pPr>
              <a:buFont typeface="Courier New" panose="02070309020205020404" pitchFamily="49" charset="0"/>
              <a:buChar char="o"/>
            </a:pPr>
            <a:endParaRPr lang="en-GB" sz="1600" dirty="0"/>
          </a:p>
        </p:txBody>
      </p:sp>
      <p:sp>
        <p:nvSpPr>
          <p:cNvPr id="5" name="Text Placeholder 3">
            <a:extLst>
              <a:ext uri="{FF2B5EF4-FFF2-40B4-BE49-F238E27FC236}">
                <a16:creationId xmlns:a16="http://schemas.microsoft.com/office/drawing/2014/main" id="{7586D9DB-05CE-B998-BABF-EC511969BF19}"/>
              </a:ext>
            </a:extLst>
          </p:cNvPr>
          <p:cNvSpPr txBox="1">
            <a:spLocks/>
          </p:cNvSpPr>
          <p:nvPr/>
        </p:nvSpPr>
        <p:spPr>
          <a:xfrm>
            <a:off x="7887420" y="1637804"/>
            <a:ext cx="3490821" cy="3968818"/>
          </a:xfrm>
          <a:prstGeom prst="rect">
            <a:avLst/>
          </a:prstGeom>
        </p:spPr>
        <p:txBody>
          <a:bodyPr>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b="1" dirty="0"/>
              <a:t>Who can prescribe antiretroviral therapy</a:t>
            </a:r>
          </a:p>
          <a:p>
            <a:pPr>
              <a:buFont typeface="Courier New" panose="02070309020205020404" pitchFamily="49" charset="0"/>
              <a:buChar char="o"/>
            </a:pPr>
            <a:r>
              <a:rPr lang="pt-BR" sz="1600" dirty="0" err="1"/>
              <a:t>Physicians</a:t>
            </a:r>
            <a:endParaRPr lang="pt-BR" sz="1600" dirty="0"/>
          </a:p>
          <a:p>
            <a:pPr>
              <a:buFont typeface="Courier New" panose="02070309020205020404" pitchFamily="49" charset="0"/>
              <a:buChar char="o"/>
            </a:pPr>
            <a:r>
              <a:rPr lang="pt-BR" sz="1600" dirty="0"/>
              <a:t>Nurses (standard </a:t>
            </a:r>
            <a:r>
              <a:rPr lang="pt-BR" sz="1600" dirty="0" err="1"/>
              <a:t>initial</a:t>
            </a:r>
            <a:r>
              <a:rPr lang="pt-BR" sz="1600" dirty="0"/>
              <a:t> </a:t>
            </a:r>
            <a:r>
              <a:rPr lang="pt-BR" sz="1600" dirty="0" err="1"/>
              <a:t>prescription</a:t>
            </a:r>
            <a:r>
              <a:rPr lang="pt-BR" sz="1600" dirty="0"/>
              <a:t>)</a:t>
            </a:r>
          </a:p>
          <a:p>
            <a:pPr>
              <a:buFont typeface="Courier New" panose="02070309020205020404" pitchFamily="49" charset="0"/>
              <a:buChar char="o"/>
            </a:pPr>
            <a:endParaRPr lang="en-GB" sz="1600" dirty="0"/>
          </a:p>
        </p:txBody>
      </p:sp>
      <p:sp>
        <p:nvSpPr>
          <p:cNvPr id="7" name="CaixaDeTexto 6">
            <a:extLst>
              <a:ext uri="{FF2B5EF4-FFF2-40B4-BE49-F238E27FC236}">
                <a16:creationId xmlns:a16="http://schemas.microsoft.com/office/drawing/2014/main" id="{06099446-65C5-49F2-82BA-1B96D1AEBAEB}"/>
              </a:ext>
            </a:extLst>
          </p:cNvPr>
          <p:cNvSpPr txBox="1"/>
          <p:nvPr/>
        </p:nvSpPr>
        <p:spPr>
          <a:xfrm>
            <a:off x="6183749" y="4384213"/>
            <a:ext cx="3932206" cy="1477328"/>
          </a:xfrm>
          <a:prstGeom prst="rect">
            <a:avLst/>
          </a:prstGeom>
          <a:solidFill>
            <a:schemeClr val="accent2"/>
          </a:solidFill>
          <a:ln w="38100">
            <a:solidFill>
              <a:schemeClr val="accent2"/>
            </a:solidFill>
          </a:ln>
        </p:spPr>
        <p:txBody>
          <a:bodyPr wrap="square" rtlCol="0">
            <a:spAutoFit/>
          </a:bodyPr>
          <a:lstStyle/>
          <a:p>
            <a:pPr algn="ctr"/>
            <a:r>
              <a:rPr lang="en-US" b="0" dirty="0">
                <a:solidFill>
                  <a:schemeClr val="bg1"/>
                </a:solidFill>
                <a:effectLst/>
                <a:latin typeface="+mj-lt"/>
              </a:rPr>
              <a:t>Currently, PrEP users and people living with HIV on ART are receiving WhatsApp reminders to help reduce treatment interruption.</a:t>
            </a:r>
            <a:endParaRPr lang="pt-BR" dirty="0">
              <a:solidFill>
                <a:schemeClr val="bg1"/>
              </a:solidFill>
              <a:latin typeface="+mj-lt"/>
            </a:endParaRPr>
          </a:p>
        </p:txBody>
      </p:sp>
    </p:spTree>
    <p:extLst>
      <p:ext uri="{BB962C8B-B14F-4D97-AF65-F5344CB8AC3E}">
        <p14:creationId xmlns:p14="http://schemas.microsoft.com/office/powerpoint/2010/main" val="767143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43DBF09-49B5-A063-B90D-530B167B0768}"/>
              </a:ext>
            </a:extLst>
          </p:cNvPr>
          <p:cNvSpPr txBox="1">
            <a:spLocks/>
          </p:cNvSpPr>
          <p:nvPr/>
        </p:nvSpPr>
        <p:spPr>
          <a:xfrm>
            <a:off x="442913" y="3048434"/>
            <a:ext cx="3368799" cy="1606693"/>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2" name="Title 2">
            <a:extLst>
              <a:ext uri="{FF2B5EF4-FFF2-40B4-BE49-F238E27FC236}">
                <a16:creationId xmlns:a16="http://schemas.microsoft.com/office/drawing/2014/main" id="{BFCAD541-C3CC-29C5-DAD0-981E91B67187}"/>
              </a:ext>
            </a:extLst>
          </p:cNvPr>
          <p:cNvSpPr>
            <a:spLocks noGrp="1"/>
          </p:cNvSpPr>
          <p:nvPr>
            <p:ph type="title"/>
          </p:nvPr>
        </p:nvSpPr>
        <p:spPr>
          <a:xfrm>
            <a:off x="3288489" y="-76952"/>
            <a:ext cx="7632700" cy="1223964"/>
          </a:xfrm>
        </p:spPr>
        <p:txBody>
          <a:bodyPr>
            <a:normAutofit/>
          </a:bodyPr>
          <a:lstStyle/>
          <a:p>
            <a:r>
              <a:rPr lang="en-GB" noProof="0" dirty="0" err="1"/>
              <a:t>PrEP</a:t>
            </a:r>
            <a:r>
              <a:rPr lang="en-GB" noProof="0" dirty="0"/>
              <a:t> in the community</a:t>
            </a:r>
            <a:endParaRPr lang="en-GB" dirty="0"/>
          </a:p>
        </p:txBody>
      </p:sp>
      <p:sp>
        <p:nvSpPr>
          <p:cNvPr id="3" name="Content Placeholder 2">
            <a:extLst>
              <a:ext uri="{FF2B5EF4-FFF2-40B4-BE49-F238E27FC236}">
                <a16:creationId xmlns:a16="http://schemas.microsoft.com/office/drawing/2014/main" id="{3DA03F5D-B9A3-EBC5-2D70-F8DC30466F86}"/>
              </a:ext>
            </a:extLst>
          </p:cNvPr>
          <p:cNvSpPr>
            <a:spLocks noGrp="1"/>
          </p:cNvSpPr>
          <p:nvPr>
            <p:ph sz="quarter" idx="13"/>
          </p:nvPr>
        </p:nvSpPr>
        <p:spPr>
          <a:xfrm>
            <a:off x="407769" y="1961531"/>
            <a:ext cx="7632704" cy="3269236"/>
          </a:xfrm>
        </p:spPr>
        <p:txBody>
          <a:bodyPr>
            <a:normAutofit lnSpcReduction="10000"/>
          </a:bodyPr>
          <a:lstStyle/>
          <a:p>
            <a:pPr marL="285750" indent="-285750">
              <a:buFont typeface="Courier New" panose="02070309020205020404" pitchFamily="49" charset="0"/>
              <a:buChar char="o"/>
            </a:pPr>
            <a:r>
              <a:rPr lang="en-GB" sz="1800" noProof="0" dirty="0"/>
              <a:t>Rapid tests for HIV, syphilis, hepatitis B and hepatitis C</a:t>
            </a:r>
          </a:p>
          <a:p>
            <a:pPr marL="285750" indent="-285750">
              <a:buFont typeface="Courier New" panose="02070309020205020404" pitchFamily="49" charset="0"/>
              <a:buChar char="o"/>
            </a:pPr>
            <a:r>
              <a:rPr lang="en-GB" sz="1800" noProof="0" dirty="0" err="1"/>
              <a:t>PrEP</a:t>
            </a:r>
            <a:endParaRPr lang="en-GB" sz="1800" noProof="0" dirty="0"/>
          </a:p>
          <a:p>
            <a:pPr marL="285750" indent="-285750">
              <a:buFont typeface="Courier New" panose="02070309020205020404" pitchFamily="49" charset="0"/>
              <a:buChar char="o"/>
            </a:pPr>
            <a:r>
              <a:rPr lang="en-GB" sz="1800" noProof="0" dirty="0"/>
              <a:t>PEP</a:t>
            </a:r>
          </a:p>
          <a:p>
            <a:pPr marL="285750" indent="-285750">
              <a:buFont typeface="Courier New" panose="02070309020205020404" pitchFamily="49" charset="0"/>
              <a:buChar char="o"/>
            </a:pPr>
            <a:r>
              <a:rPr lang="en-GB" sz="1800" noProof="0" dirty="0"/>
              <a:t>Initiation of antiretroviral treatment</a:t>
            </a:r>
          </a:p>
          <a:p>
            <a:pPr marL="285750" indent="-285750">
              <a:buFont typeface="Courier New" panose="02070309020205020404" pitchFamily="49" charset="0"/>
              <a:buChar char="o"/>
            </a:pPr>
            <a:r>
              <a:rPr lang="en-GB" sz="1800" noProof="0" dirty="0"/>
              <a:t>HIV self-tests</a:t>
            </a:r>
          </a:p>
          <a:p>
            <a:pPr marL="285750" indent="-285750">
              <a:buFont typeface="Courier New" panose="02070309020205020404" pitchFamily="49" charset="0"/>
              <a:buChar char="o"/>
            </a:pPr>
            <a:r>
              <a:rPr lang="en-GB" sz="1800" noProof="0" dirty="0"/>
              <a:t>Internal and external condoms</a:t>
            </a:r>
          </a:p>
          <a:p>
            <a:pPr marL="285750" indent="-285750">
              <a:buFont typeface="Courier New" panose="02070309020205020404" pitchFamily="49" charset="0"/>
              <a:buChar char="o"/>
            </a:pPr>
            <a:r>
              <a:rPr lang="en-GB" sz="1800" noProof="0" dirty="0"/>
              <a:t>Lubricating gel in sachets or tubes</a:t>
            </a:r>
          </a:p>
          <a:p>
            <a:pPr marL="285750" indent="-285750">
              <a:buFont typeface="Courier New" panose="02070309020205020404" pitchFamily="49" charset="0"/>
              <a:buChar char="o"/>
            </a:pPr>
            <a:r>
              <a:rPr lang="en-GB" sz="1800" noProof="0" dirty="0"/>
              <a:t>Guidance on prevention</a:t>
            </a:r>
          </a:p>
        </p:txBody>
      </p:sp>
      <p:sp>
        <p:nvSpPr>
          <p:cNvPr id="4" name="CaixaDeTexto 3">
            <a:extLst>
              <a:ext uri="{FF2B5EF4-FFF2-40B4-BE49-F238E27FC236}">
                <a16:creationId xmlns:a16="http://schemas.microsoft.com/office/drawing/2014/main" id="{8DB13FB2-F423-F601-AB89-68D99076FC05}"/>
              </a:ext>
            </a:extLst>
          </p:cNvPr>
          <p:cNvSpPr txBox="1"/>
          <p:nvPr/>
        </p:nvSpPr>
        <p:spPr>
          <a:xfrm>
            <a:off x="407768" y="5232345"/>
            <a:ext cx="6150347" cy="923330"/>
          </a:xfrm>
          <a:prstGeom prst="rect">
            <a:avLst/>
          </a:prstGeom>
          <a:noFill/>
        </p:spPr>
        <p:txBody>
          <a:bodyPr wrap="square" rtlCol="0">
            <a:spAutoFit/>
          </a:bodyPr>
          <a:lstStyle/>
          <a:p>
            <a:r>
              <a:rPr lang="en-US" dirty="0"/>
              <a:t>Using the local partners' own infrastructure, tents or mobile units adapted for this type of service.</a:t>
            </a:r>
          </a:p>
          <a:p>
            <a:endParaRPr lang="en-US" dirty="0"/>
          </a:p>
        </p:txBody>
      </p:sp>
      <p:sp>
        <p:nvSpPr>
          <p:cNvPr id="5" name="CaixaDeTexto 4">
            <a:extLst>
              <a:ext uri="{FF2B5EF4-FFF2-40B4-BE49-F238E27FC236}">
                <a16:creationId xmlns:a16="http://schemas.microsoft.com/office/drawing/2014/main" id="{A551F535-342F-375A-FCDF-6EF7534B7218}"/>
              </a:ext>
            </a:extLst>
          </p:cNvPr>
          <p:cNvSpPr txBox="1"/>
          <p:nvPr/>
        </p:nvSpPr>
        <p:spPr>
          <a:xfrm>
            <a:off x="7894493" y="4037437"/>
            <a:ext cx="3854594" cy="1815882"/>
          </a:xfrm>
          <a:prstGeom prst="rect">
            <a:avLst/>
          </a:prstGeom>
          <a:solidFill>
            <a:schemeClr val="accent3"/>
          </a:solidFill>
          <a:ln w="57150">
            <a:noFill/>
          </a:ln>
        </p:spPr>
        <p:txBody>
          <a:bodyPr wrap="square" rtlCol="0">
            <a:spAutoFit/>
          </a:bodyPr>
          <a:lstStyle/>
          <a:p>
            <a:r>
              <a:rPr lang="pt-BR" sz="1600" b="1" dirty="0"/>
              <a:t>Where?</a:t>
            </a:r>
          </a:p>
          <a:p>
            <a:endParaRPr lang="pt-BR" sz="1600" dirty="0"/>
          </a:p>
          <a:p>
            <a:r>
              <a:rPr lang="pt-BR" sz="1600" dirty="0"/>
              <a:t>Parties, bars, sex worker venues, saunas and sex cinemas, subway stations and bus terminals, NGOs, Afro-Brazilian religious houses, public social assistance facilities.</a:t>
            </a:r>
          </a:p>
        </p:txBody>
      </p:sp>
      <p:sp>
        <p:nvSpPr>
          <p:cNvPr id="6" name="CaixaDeTexto 5">
            <a:extLst>
              <a:ext uri="{FF2B5EF4-FFF2-40B4-BE49-F238E27FC236}">
                <a16:creationId xmlns:a16="http://schemas.microsoft.com/office/drawing/2014/main" id="{C1EC2D6A-08CC-B858-4D8C-5F97EA797B07}"/>
              </a:ext>
            </a:extLst>
          </p:cNvPr>
          <p:cNvSpPr txBox="1"/>
          <p:nvPr/>
        </p:nvSpPr>
        <p:spPr>
          <a:xfrm>
            <a:off x="7929637" y="1566301"/>
            <a:ext cx="3854594" cy="2062103"/>
          </a:xfrm>
          <a:prstGeom prst="rect">
            <a:avLst/>
          </a:prstGeom>
          <a:solidFill>
            <a:schemeClr val="accent2"/>
          </a:solidFill>
          <a:ln w="57150">
            <a:noFill/>
          </a:ln>
        </p:spPr>
        <p:txBody>
          <a:bodyPr wrap="square" rtlCol="0">
            <a:spAutoFit/>
          </a:bodyPr>
          <a:lstStyle/>
          <a:p>
            <a:r>
              <a:rPr lang="en-US" sz="1600" b="1" dirty="0">
                <a:solidFill>
                  <a:schemeClr val="bg1"/>
                </a:solidFill>
              </a:rPr>
              <a:t>How?</a:t>
            </a:r>
          </a:p>
          <a:p>
            <a:pPr marL="285750" indent="-285750">
              <a:buFont typeface="Arial" panose="020B0604020202020204" pitchFamily="34" charset="0"/>
              <a:buChar char="•"/>
            </a:pPr>
            <a:endParaRPr lang="en-US" sz="1600" dirty="0">
              <a:solidFill>
                <a:schemeClr val="bg1"/>
              </a:solidFill>
            </a:endParaRPr>
          </a:p>
          <a:p>
            <a:pPr marL="285750" indent="-285750">
              <a:buFont typeface="Arial" panose="020B0604020202020204" pitchFamily="34" charset="0"/>
              <a:buChar char="•"/>
            </a:pPr>
            <a:r>
              <a:rPr lang="en-US" sz="1600" dirty="0">
                <a:solidFill>
                  <a:schemeClr val="bg1"/>
                </a:solidFill>
              </a:rPr>
              <a:t>Territory mapping carried out by professionals and peer educators</a:t>
            </a:r>
          </a:p>
          <a:p>
            <a:pPr marL="285750" indent="-285750">
              <a:buFont typeface="Arial" panose="020B0604020202020204" pitchFamily="34" charset="0"/>
              <a:buChar char="•"/>
            </a:pPr>
            <a:r>
              <a:rPr lang="en-US" sz="1600" dirty="0">
                <a:solidFill>
                  <a:schemeClr val="bg1"/>
                </a:solidFill>
              </a:rPr>
              <a:t>Relationship building with party organizers, movement leaders, NGOs and collectives</a:t>
            </a:r>
          </a:p>
          <a:p>
            <a:pPr marL="285750" indent="-285750">
              <a:buFont typeface="Arial" panose="020B0604020202020204" pitchFamily="34" charset="0"/>
              <a:buChar char="•"/>
            </a:pPr>
            <a:endParaRPr lang="pt-BR" sz="1600" dirty="0">
              <a:solidFill>
                <a:schemeClr val="bg1"/>
              </a:solidFill>
            </a:endParaRPr>
          </a:p>
        </p:txBody>
      </p:sp>
    </p:spTree>
    <p:extLst>
      <p:ext uri="{BB962C8B-B14F-4D97-AF65-F5344CB8AC3E}">
        <p14:creationId xmlns:p14="http://schemas.microsoft.com/office/powerpoint/2010/main" val="2530343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43DBF09-49B5-A063-B90D-530B167B0768}"/>
              </a:ext>
            </a:extLst>
          </p:cNvPr>
          <p:cNvSpPr txBox="1">
            <a:spLocks/>
          </p:cNvSpPr>
          <p:nvPr/>
        </p:nvSpPr>
        <p:spPr>
          <a:xfrm>
            <a:off x="442913" y="3048434"/>
            <a:ext cx="3368799" cy="1606693"/>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3" name="Content Placeholder 2">
            <a:extLst>
              <a:ext uri="{FF2B5EF4-FFF2-40B4-BE49-F238E27FC236}">
                <a16:creationId xmlns:a16="http://schemas.microsoft.com/office/drawing/2014/main" id="{3DA03F5D-B9A3-EBC5-2D70-F8DC30466F86}"/>
              </a:ext>
            </a:extLst>
          </p:cNvPr>
          <p:cNvSpPr>
            <a:spLocks noGrp="1"/>
          </p:cNvSpPr>
          <p:nvPr>
            <p:ph sz="quarter" idx="13"/>
          </p:nvPr>
        </p:nvSpPr>
        <p:spPr>
          <a:xfrm>
            <a:off x="300039" y="2348499"/>
            <a:ext cx="5460422" cy="3269236"/>
          </a:xfrm>
        </p:spPr>
        <p:txBody>
          <a:bodyPr>
            <a:normAutofit/>
          </a:bodyPr>
          <a:lstStyle/>
          <a:p>
            <a:pPr marL="285750" indent="-285750">
              <a:buFont typeface="Courier New" panose="02070309020205020404" pitchFamily="49" charset="0"/>
              <a:buChar char="o"/>
            </a:pPr>
            <a:r>
              <a:rPr lang="en-US" sz="1600" dirty="0"/>
              <a:t>3,400 activities since 2022</a:t>
            </a:r>
          </a:p>
          <a:p>
            <a:pPr marL="285750" indent="-285750">
              <a:buFont typeface="Courier New" panose="02070309020205020404" pitchFamily="49" charset="0"/>
              <a:buChar char="o"/>
            </a:pPr>
            <a:r>
              <a:rPr lang="en-US" sz="1600" dirty="0"/>
              <a:t>218,000 rapid tests for HIV, syphilis, </a:t>
            </a:r>
            <a:br>
              <a:rPr lang="en-US" sz="1600" dirty="0"/>
            </a:br>
            <a:r>
              <a:rPr lang="en-US" sz="1600" dirty="0"/>
              <a:t>hepatitis B and C</a:t>
            </a:r>
          </a:p>
          <a:p>
            <a:pPr marL="285750" indent="-285750">
              <a:buFont typeface="Courier New" panose="02070309020205020404" pitchFamily="49" charset="0"/>
              <a:buChar char="o"/>
            </a:pPr>
            <a:r>
              <a:rPr lang="en-US" sz="1600" dirty="0"/>
              <a:t>Over 9,300 new PrEP enrollments</a:t>
            </a:r>
          </a:p>
          <a:p>
            <a:pPr marL="285750" indent="-285750">
              <a:buFont typeface="Courier New" panose="02070309020205020404" pitchFamily="49" charset="0"/>
              <a:buChar char="o"/>
            </a:pPr>
            <a:r>
              <a:rPr lang="en-US" sz="1600" dirty="0"/>
              <a:t>Over 1,800 PEP courses dispensed</a:t>
            </a:r>
          </a:p>
          <a:p>
            <a:pPr marL="285750" indent="-285750">
              <a:buFont typeface="Courier New" panose="02070309020205020404" pitchFamily="49" charset="0"/>
              <a:buChar char="o"/>
            </a:pPr>
            <a:r>
              <a:rPr lang="en-US" sz="1600" dirty="0"/>
              <a:t>Over 84,000 HIV self-tests distributed</a:t>
            </a:r>
            <a:endParaRPr lang="en-GB" noProof="0" dirty="0"/>
          </a:p>
        </p:txBody>
      </p:sp>
      <p:sp>
        <p:nvSpPr>
          <p:cNvPr id="9" name="Title 2">
            <a:extLst>
              <a:ext uri="{FF2B5EF4-FFF2-40B4-BE49-F238E27FC236}">
                <a16:creationId xmlns:a16="http://schemas.microsoft.com/office/drawing/2014/main" id="{B69F28E2-E00A-93BE-FCFB-2D028E4DDD4D}"/>
              </a:ext>
            </a:extLst>
          </p:cNvPr>
          <p:cNvSpPr txBox="1">
            <a:spLocks/>
          </p:cNvSpPr>
          <p:nvPr/>
        </p:nvSpPr>
        <p:spPr>
          <a:xfrm>
            <a:off x="3030250" y="-290793"/>
            <a:ext cx="7176052" cy="12239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Extramural activities</a:t>
            </a:r>
          </a:p>
        </p:txBody>
      </p:sp>
      <p:pic>
        <p:nvPicPr>
          <p:cNvPr id="5" name="Google Shape;195;p7">
            <a:extLst>
              <a:ext uri="{FF2B5EF4-FFF2-40B4-BE49-F238E27FC236}">
                <a16:creationId xmlns:a16="http://schemas.microsoft.com/office/drawing/2014/main" id="{97D18BE6-6507-30FC-C6E2-A7E3161ED56F}"/>
              </a:ext>
            </a:extLst>
          </p:cNvPr>
          <p:cNvPicPr preferRelativeResize="0"/>
          <p:nvPr/>
        </p:nvPicPr>
        <p:blipFill>
          <a:blip r:embed="rId3">
            <a:alphaModFix/>
          </a:blip>
          <a:stretch>
            <a:fillRect/>
          </a:stretch>
        </p:blipFill>
        <p:spPr>
          <a:xfrm>
            <a:off x="6137977" y="1203204"/>
            <a:ext cx="5376468" cy="4983811"/>
          </a:xfrm>
          <a:prstGeom prst="rect">
            <a:avLst/>
          </a:prstGeom>
          <a:noFill/>
          <a:ln>
            <a:noFill/>
          </a:ln>
        </p:spPr>
      </p:pic>
      <p:sp>
        <p:nvSpPr>
          <p:cNvPr id="6" name="Content Placeholder 2">
            <a:extLst>
              <a:ext uri="{FF2B5EF4-FFF2-40B4-BE49-F238E27FC236}">
                <a16:creationId xmlns:a16="http://schemas.microsoft.com/office/drawing/2014/main" id="{9C864061-FBB9-8D20-B5FF-478146F3BD80}"/>
              </a:ext>
            </a:extLst>
          </p:cNvPr>
          <p:cNvSpPr txBox="1">
            <a:spLocks/>
          </p:cNvSpPr>
          <p:nvPr/>
        </p:nvSpPr>
        <p:spPr>
          <a:xfrm>
            <a:off x="986510" y="4781279"/>
            <a:ext cx="3511673" cy="1331912"/>
          </a:xfrm>
          <a:prstGeom prst="rect">
            <a:avLst/>
          </a:prstGeom>
          <a:solidFill>
            <a:schemeClr val="accent4"/>
          </a:solidFill>
          <a:ln w="38100">
            <a:solidFill>
              <a:schemeClr val="accent4"/>
            </a:solidFill>
          </a:ln>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1"/>
                </a:solidFill>
              </a:rPr>
              <a:t>Highest percentage of PrEP consultations at sex parties</a:t>
            </a:r>
          </a:p>
          <a:p>
            <a:r>
              <a:rPr lang="en-US" b="1" dirty="0">
                <a:solidFill>
                  <a:schemeClr val="bg1"/>
                </a:solidFill>
              </a:rPr>
              <a:t>Over 50% PrEP continuity rate in sex work venues</a:t>
            </a:r>
            <a:endParaRPr lang="en-GB" b="1" dirty="0">
              <a:solidFill>
                <a:schemeClr val="bg1"/>
              </a:solidFill>
            </a:endParaRPr>
          </a:p>
        </p:txBody>
      </p:sp>
      <p:sp>
        <p:nvSpPr>
          <p:cNvPr id="2" name="CaixaDeTexto 1">
            <a:extLst>
              <a:ext uri="{FF2B5EF4-FFF2-40B4-BE49-F238E27FC236}">
                <a16:creationId xmlns:a16="http://schemas.microsoft.com/office/drawing/2014/main" id="{4CE7B443-1F20-C9A9-944D-56DA7A94CFF9}"/>
              </a:ext>
            </a:extLst>
          </p:cNvPr>
          <p:cNvSpPr txBox="1"/>
          <p:nvPr/>
        </p:nvSpPr>
        <p:spPr>
          <a:xfrm>
            <a:off x="6096000" y="6187015"/>
            <a:ext cx="5604312" cy="400110"/>
          </a:xfrm>
          <a:prstGeom prst="rect">
            <a:avLst/>
          </a:prstGeom>
          <a:noFill/>
        </p:spPr>
        <p:txBody>
          <a:bodyPr wrap="square" rtlCol="0">
            <a:spAutoFit/>
          </a:bodyPr>
          <a:lstStyle/>
          <a:p>
            <a:r>
              <a:rPr lang="en-US" sz="1000" dirty="0"/>
              <a:t>A health mobile unit offering rapid testing, PrEP, PEP, HIV self-tests, condoms, and lubricants close to a subway station. São Paulo, 2024.</a:t>
            </a:r>
            <a:endParaRPr lang="pt-BR" sz="1000" dirty="0"/>
          </a:p>
        </p:txBody>
      </p:sp>
    </p:spTree>
    <p:extLst>
      <p:ext uri="{BB962C8B-B14F-4D97-AF65-F5344CB8AC3E}">
        <p14:creationId xmlns:p14="http://schemas.microsoft.com/office/powerpoint/2010/main" val="162539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43DBF09-49B5-A063-B90D-530B167B0768}"/>
              </a:ext>
            </a:extLst>
          </p:cNvPr>
          <p:cNvSpPr txBox="1">
            <a:spLocks/>
          </p:cNvSpPr>
          <p:nvPr/>
        </p:nvSpPr>
        <p:spPr>
          <a:xfrm>
            <a:off x="442913" y="3048434"/>
            <a:ext cx="3368799" cy="1606693"/>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9" name="Title 2">
            <a:extLst>
              <a:ext uri="{FF2B5EF4-FFF2-40B4-BE49-F238E27FC236}">
                <a16:creationId xmlns:a16="http://schemas.microsoft.com/office/drawing/2014/main" id="{B69F28E2-E00A-93BE-FCFB-2D028E4DDD4D}"/>
              </a:ext>
            </a:extLst>
          </p:cNvPr>
          <p:cNvSpPr txBox="1">
            <a:spLocks/>
          </p:cNvSpPr>
          <p:nvPr/>
        </p:nvSpPr>
        <p:spPr>
          <a:xfrm>
            <a:off x="3399184" y="280898"/>
            <a:ext cx="7176052" cy="12239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Extramural activities</a:t>
            </a:r>
          </a:p>
        </p:txBody>
      </p:sp>
      <p:pic>
        <p:nvPicPr>
          <p:cNvPr id="4" name="Imagem 3">
            <a:extLst>
              <a:ext uri="{FF2B5EF4-FFF2-40B4-BE49-F238E27FC236}">
                <a16:creationId xmlns:a16="http://schemas.microsoft.com/office/drawing/2014/main" id="{D22AF4AD-D1AF-D518-52ED-E09CD3B8F275}"/>
              </a:ext>
            </a:extLst>
          </p:cNvPr>
          <p:cNvPicPr>
            <a:picLocks noChangeAspect="1"/>
          </p:cNvPicPr>
          <p:nvPr/>
        </p:nvPicPr>
        <p:blipFill>
          <a:blip r:embed="rId3"/>
          <a:srcRect b="16398"/>
          <a:stretch/>
        </p:blipFill>
        <p:spPr>
          <a:xfrm>
            <a:off x="4286977" y="1625837"/>
            <a:ext cx="6734844" cy="4222872"/>
          </a:xfrm>
          <a:prstGeom prst="rect">
            <a:avLst/>
          </a:prstGeom>
        </p:spPr>
      </p:pic>
      <p:sp>
        <p:nvSpPr>
          <p:cNvPr id="6" name="Content Placeholder 2">
            <a:extLst>
              <a:ext uri="{FF2B5EF4-FFF2-40B4-BE49-F238E27FC236}">
                <a16:creationId xmlns:a16="http://schemas.microsoft.com/office/drawing/2014/main" id="{9C864061-FBB9-8D20-B5FF-478146F3BD80}"/>
              </a:ext>
            </a:extLst>
          </p:cNvPr>
          <p:cNvSpPr txBox="1">
            <a:spLocks/>
          </p:cNvSpPr>
          <p:nvPr/>
        </p:nvSpPr>
        <p:spPr>
          <a:xfrm>
            <a:off x="560233" y="3552600"/>
            <a:ext cx="3134157" cy="598360"/>
          </a:xfrm>
          <a:prstGeom prst="rect">
            <a:avLst/>
          </a:prstGeom>
          <a:solidFill>
            <a:schemeClr val="accent4"/>
          </a:solidFill>
          <a:ln w="38100">
            <a:solidFill>
              <a:schemeClr val="accent4"/>
            </a:solidFill>
          </a:ln>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rPr>
              <a:t>Over 50% PrEP continuity rate in sex work venues</a:t>
            </a:r>
            <a:endParaRPr lang="en-GB" b="1" dirty="0">
              <a:solidFill>
                <a:schemeClr val="bg1"/>
              </a:solidFill>
            </a:endParaRPr>
          </a:p>
        </p:txBody>
      </p:sp>
      <p:sp>
        <p:nvSpPr>
          <p:cNvPr id="8" name="CaixaDeTexto 7">
            <a:extLst>
              <a:ext uri="{FF2B5EF4-FFF2-40B4-BE49-F238E27FC236}">
                <a16:creationId xmlns:a16="http://schemas.microsoft.com/office/drawing/2014/main" id="{80A875C6-BD0D-42FC-02A5-4F40B416596E}"/>
              </a:ext>
            </a:extLst>
          </p:cNvPr>
          <p:cNvSpPr txBox="1"/>
          <p:nvPr/>
        </p:nvSpPr>
        <p:spPr>
          <a:xfrm>
            <a:off x="4164287" y="5874588"/>
            <a:ext cx="6980224" cy="553998"/>
          </a:xfrm>
          <a:prstGeom prst="rect">
            <a:avLst/>
          </a:prstGeom>
          <a:noFill/>
        </p:spPr>
        <p:txBody>
          <a:bodyPr wrap="square" rtlCol="0">
            <a:spAutoFit/>
          </a:bodyPr>
          <a:lstStyle/>
          <a:p>
            <a:r>
              <a:rPr lang="en-US" sz="1000" dirty="0"/>
              <a:t>A nurse using a room inside a sex worker's house to offer rapid testing, PrEP, PEP, HIV self-tests, condoms, and lubricants. São Paulo, 2025.</a:t>
            </a:r>
            <a:br>
              <a:rPr lang="en-US" sz="1000" dirty="0"/>
            </a:br>
            <a:r>
              <a:rPr lang="en-US" sz="1000" dirty="0"/>
              <a:t>Source: STI/Aids Coordination, São Paulo City Health Department</a:t>
            </a:r>
            <a:endParaRPr lang="pt-BR" sz="1000" dirty="0"/>
          </a:p>
        </p:txBody>
      </p:sp>
    </p:spTree>
    <p:extLst>
      <p:ext uri="{BB962C8B-B14F-4D97-AF65-F5344CB8AC3E}">
        <p14:creationId xmlns:p14="http://schemas.microsoft.com/office/powerpoint/2010/main" val="1680893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43DBF09-49B5-A063-B90D-530B167B0768}"/>
              </a:ext>
            </a:extLst>
          </p:cNvPr>
          <p:cNvSpPr txBox="1">
            <a:spLocks/>
          </p:cNvSpPr>
          <p:nvPr/>
        </p:nvSpPr>
        <p:spPr>
          <a:xfrm>
            <a:off x="442913" y="3048434"/>
            <a:ext cx="3368799" cy="1606693"/>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9" name="Title 2">
            <a:extLst>
              <a:ext uri="{FF2B5EF4-FFF2-40B4-BE49-F238E27FC236}">
                <a16:creationId xmlns:a16="http://schemas.microsoft.com/office/drawing/2014/main" id="{B69F28E2-E00A-93BE-FCFB-2D028E4DDD4D}"/>
              </a:ext>
            </a:extLst>
          </p:cNvPr>
          <p:cNvSpPr txBox="1">
            <a:spLocks/>
          </p:cNvSpPr>
          <p:nvPr/>
        </p:nvSpPr>
        <p:spPr>
          <a:xfrm>
            <a:off x="3399184" y="280898"/>
            <a:ext cx="7176052" cy="12239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Extramural activities</a:t>
            </a:r>
          </a:p>
        </p:txBody>
      </p:sp>
      <p:sp>
        <p:nvSpPr>
          <p:cNvPr id="6" name="Content Placeholder 2">
            <a:extLst>
              <a:ext uri="{FF2B5EF4-FFF2-40B4-BE49-F238E27FC236}">
                <a16:creationId xmlns:a16="http://schemas.microsoft.com/office/drawing/2014/main" id="{9C864061-FBB9-8D20-B5FF-478146F3BD80}"/>
              </a:ext>
            </a:extLst>
          </p:cNvPr>
          <p:cNvSpPr txBox="1">
            <a:spLocks/>
          </p:cNvSpPr>
          <p:nvPr/>
        </p:nvSpPr>
        <p:spPr>
          <a:xfrm>
            <a:off x="310067" y="5575407"/>
            <a:ext cx="3625439" cy="735745"/>
          </a:xfrm>
          <a:prstGeom prst="rect">
            <a:avLst/>
          </a:prstGeom>
          <a:solidFill>
            <a:schemeClr val="accent4"/>
          </a:solidFill>
          <a:ln w="38100">
            <a:solidFill>
              <a:schemeClr val="accent4"/>
            </a:solidFill>
          </a:ln>
        </p:spPr>
        <p:txBody>
          <a:bodyPr anchor="ct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rPr>
              <a:t>80% of HIV rapid test done at sex parties result in PrEP initiation </a:t>
            </a:r>
            <a:endParaRPr lang="en-GB" b="1" dirty="0">
              <a:solidFill>
                <a:schemeClr val="bg1"/>
              </a:solidFill>
            </a:endParaRPr>
          </a:p>
        </p:txBody>
      </p:sp>
      <p:sp>
        <p:nvSpPr>
          <p:cNvPr id="8" name="CaixaDeTexto 7">
            <a:extLst>
              <a:ext uri="{FF2B5EF4-FFF2-40B4-BE49-F238E27FC236}">
                <a16:creationId xmlns:a16="http://schemas.microsoft.com/office/drawing/2014/main" id="{80A875C6-BD0D-42FC-02A5-4F40B416596E}"/>
              </a:ext>
            </a:extLst>
          </p:cNvPr>
          <p:cNvSpPr txBox="1"/>
          <p:nvPr/>
        </p:nvSpPr>
        <p:spPr>
          <a:xfrm>
            <a:off x="4414453" y="5597589"/>
            <a:ext cx="6980224" cy="553998"/>
          </a:xfrm>
          <a:prstGeom prst="rect">
            <a:avLst/>
          </a:prstGeom>
          <a:noFill/>
        </p:spPr>
        <p:txBody>
          <a:bodyPr wrap="square" rtlCol="0">
            <a:spAutoFit/>
          </a:bodyPr>
          <a:lstStyle/>
          <a:p>
            <a:r>
              <a:rPr lang="en-US" sz="1000" dirty="0"/>
              <a:t>Extramural actions in two sex parties (F*CK and Apt 1205) to offer rapid testing, PrEP, PEP, HIV self-tests, condoms, and lubricants. São Paulo, 2026.</a:t>
            </a:r>
            <a:br>
              <a:rPr lang="en-US" sz="1000" dirty="0"/>
            </a:br>
            <a:r>
              <a:rPr lang="en-US" sz="1000" dirty="0"/>
              <a:t>Source: STI/Aids Coordination, São Paulo City Health Department</a:t>
            </a:r>
            <a:endParaRPr lang="pt-BR" sz="1000" dirty="0"/>
          </a:p>
        </p:txBody>
      </p:sp>
      <p:pic>
        <p:nvPicPr>
          <p:cNvPr id="2" name="Imagem 1">
            <a:extLst>
              <a:ext uri="{FF2B5EF4-FFF2-40B4-BE49-F238E27FC236}">
                <a16:creationId xmlns:a16="http://schemas.microsoft.com/office/drawing/2014/main" id="{FC703B0E-2B61-A237-6306-AB35D30814D6}"/>
              </a:ext>
            </a:extLst>
          </p:cNvPr>
          <p:cNvPicPr>
            <a:picLocks noChangeAspect="1"/>
          </p:cNvPicPr>
          <p:nvPr/>
        </p:nvPicPr>
        <p:blipFill>
          <a:blip r:embed="rId3"/>
          <a:stretch>
            <a:fillRect/>
          </a:stretch>
        </p:blipFill>
        <p:spPr>
          <a:xfrm>
            <a:off x="310067" y="1639017"/>
            <a:ext cx="5060830" cy="3795623"/>
          </a:xfrm>
          <a:prstGeom prst="rect">
            <a:avLst/>
          </a:prstGeom>
        </p:spPr>
      </p:pic>
      <p:pic>
        <p:nvPicPr>
          <p:cNvPr id="3" name="Imagem 2">
            <a:extLst>
              <a:ext uri="{FF2B5EF4-FFF2-40B4-BE49-F238E27FC236}">
                <a16:creationId xmlns:a16="http://schemas.microsoft.com/office/drawing/2014/main" id="{5892B3CF-667F-EA78-4F16-4FE8DE98F201}"/>
              </a:ext>
            </a:extLst>
          </p:cNvPr>
          <p:cNvPicPr>
            <a:picLocks noChangeAspect="1"/>
          </p:cNvPicPr>
          <p:nvPr/>
        </p:nvPicPr>
        <p:blipFill>
          <a:blip r:embed="rId4"/>
          <a:stretch>
            <a:fillRect/>
          </a:stretch>
        </p:blipFill>
        <p:spPr>
          <a:xfrm>
            <a:off x="5639052" y="1766885"/>
            <a:ext cx="6371793" cy="3539885"/>
          </a:xfrm>
          <a:prstGeom prst="rect">
            <a:avLst/>
          </a:prstGeom>
        </p:spPr>
      </p:pic>
    </p:spTree>
    <p:extLst>
      <p:ext uri="{BB962C8B-B14F-4D97-AF65-F5344CB8AC3E}">
        <p14:creationId xmlns:p14="http://schemas.microsoft.com/office/powerpoint/2010/main" val="3732860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010A4E-4F36-9D4C-97C5-9AF4FEF49D21}"/>
              </a:ext>
            </a:extLst>
          </p:cNvPr>
          <p:cNvSpPr>
            <a:spLocks noGrp="1"/>
          </p:cNvSpPr>
          <p:nvPr>
            <p:ph sz="quarter" idx="13"/>
          </p:nvPr>
        </p:nvSpPr>
        <p:spPr>
          <a:xfrm>
            <a:off x="4116388" y="2097091"/>
            <a:ext cx="7827962" cy="4103687"/>
          </a:xfrm>
          <a:solidFill>
            <a:schemeClr val="bg2"/>
          </a:solidFill>
        </p:spPr>
        <p:txBody>
          <a:bodyPr>
            <a:normAutofit/>
          </a:bodyPr>
          <a:lstStyle/>
          <a:p>
            <a:pPr marL="457200" indent="-457200">
              <a:buFont typeface="+mj-lt"/>
              <a:buAutoNum type="arabicPeriod"/>
            </a:pPr>
            <a:r>
              <a:rPr lang="en-US" sz="1800" noProof="0" dirty="0"/>
              <a:t>Approx. 88,000 PrEP enrollments since 2018.</a:t>
            </a:r>
          </a:p>
          <a:p>
            <a:pPr marL="457200" indent="-457200">
              <a:buFont typeface="+mj-lt"/>
              <a:buAutoNum type="arabicPeriod"/>
            </a:pPr>
            <a:r>
              <a:rPr lang="en-US" sz="1800" noProof="0" dirty="0"/>
              <a:t>Over 21,500 consultations at </a:t>
            </a:r>
            <a:r>
              <a:rPr lang="en-US" sz="1800" noProof="0" dirty="0" err="1"/>
              <a:t>SPrEP</a:t>
            </a:r>
            <a:r>
              <a:rPr lang="en-US" sz="1800" noProof="0" dirty="0"/>
              <a:t> – PrEP and PEP online.</a:t>
            </a:r>
          </a:p>
          <a:p>
            <a:pPr marL="457200" indent="-457200">
              <a:buFont typeface="+mj-lt"/>
              <a:buAutoNum type="arabicPeriod"/>
            </a:pPr>
            <a:r>
              <a:rPr lang="en-US" sz="1800" noProof="0" dirty="0"/>
              <a:t>More than 14,000 pickups at dispensing machines. </a:t>
            </a:r>
          </a:p>
          <a:p>
            <a:pPr marL="457200" indent="-457200">
              <a:buFont typeface="+mj-lt"/>
              <a:buAutoNum type="arabicPeriod"/>
            </a:pPr>
            <a:r>
              <a:rPr lang="en-US" sz="1800" noProof="0" dirty="0"/>
              <a:t>Over 206,000 PEP courses have been dispensed since 2018.</a:t>
            </a:r>
          </a:p>
          <a:p>
            <a:pPr marL="457200" indent="-457200">
              <a:buFont typeface="+mj-lt"/>
              <a:buAutoNum type="arabicPeriod"/>
            </a:pPr>
            <a:r>
              <a:rPr lang="en-US" sz="1800" noProof="0" dirty="0"/>
              <a:t>Around 50 million condoms distributed in 2025.</a:t>
            </a:r>
          </a:p>
          <a:p>
            <a:pPr marL="457200" indent="-457200">
              <a:buFont typeface="+mj-lt"/>
              <a:buAutoNum type="arabicPeriod"/>
            </a:pPr>
            <a:r>
              <a:rPr lang="en-US" sz="1800" b="1" noProof="0" dirty="0"/>
              <a:t>Test and Treat: approximately 95% of people diagnosed with HIV receive treatment on the same day.</a:t>
            </a:r>
          </a:p>
          <a:p>
            <a:pPr marL="457200" indent="-457200">
              <a:buFont typeface="+mj-lt"/>
              <a:buAutoNum type="arabicPeriod"/>
            </a:pPr>
            <a:r>
              <a:rPr lang="en-US" sz="1800" b="1" noProof="0" dirty="0"/>
              <a:t>55% reduction in new HIV acquisitions between 2016 and 2025 (from 3,138 to 1,662).</a:t>
            </a:r>
            <a:endParaRPr lang="en-GB" sz="1800" b="1" noProof="0" dirty="0"/>
          </a:p>
        </p:txBody>
      </p:sp>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p:txBody>
          <a:bodyPr>
            <a:normAutofit/>
          </a:bodyPr>
          <a:lstStyle/>
          <a:p>
            <a:r>
              <a:rPr lang="en-GB"/>
              <a:t>R</a:t>
            </a:r>
            <a:r>
              <a:rPr lang="en-GB" noProof="0"/>
              <a:t>esults</a:t>
            </a:r>
            <a:endParaRPr lang="en-GB" noProof="0" dirty="0"/>
          </a:p>
        </p:txBody>
      </p:sp>
      <p:sp>
        <p:nvSpPr>
          <p:cNvPr id="4" name="Rectangle 3">
            <a:extLst>
              <a:ext uri="{FF2B5EF4-FFF2-40B4-BE49-F238E27FC236}">
                <a16:creationId xmlns:a16="http://schemas.microsoft.com/office/drawing/2014/main" id="{63C3AA59-AF57-4542-96DD-81773C010CCB}"/>
              </a:ext>
            </a:extLst>
          </p:cNvPr>
          <p:cNvSpPr/>
          <p:nvPr/>
        </p:nvSpPr>
        <p:spPr>
          <a:xfrm>
            <a:off x="442914" y="2097088"/>
            <a:ext cx="3293064" cy="41036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r>
              <a:rPr lang="en-US" sz="1600" b="1" dirty="0"/>
              <a:t>The integration of services and strategies created with the aim of reducing barriers and expanding access has contributed to the reduction of new HIV acquisitions and increased the population's knowledge regarding combination prevention.</a:t>
            </a:r>
          </a:p>
        </p:txBody>
      </p:sp>
    </p:spTree>
    <p:extLst>
      <p:ext uri="{BB962C8B-B14F-4D97-AF65-F5344CB8AC3E}">
        <p14:creationId xmlns:p14="http://schemas.microsoft.com/office/powerpoint/2010/main" val="3468738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2C8569-D4EF-EE4A-9FD3-DBFF555C0B90}"/>
              </a:ext>
            </a:extLst>
          </p:cNvPr>
          <p:cNvSpPr>
            <a:spLocks noGrp="1"/>
          </p:cNvSpPr>
          <p:nvPr>
            <p:ph type="title"/>
          </p:nvPr>
        </p:nvSpPr>
        <p:spPr>
          <a:xfrm>
            <a:off x="2783840" y="706408"/>
            <a:ext cx="9652000" cy="1223964"/>
          </a:xfrm>
        </p:spPr>
        <p:txBody>
          <a:bodyPr>
            <a:normAutofit/>
          </a:bodyPr>
          <a:lstStyle/>
          <a:p>
            <a:r>
              <a:rPr lang="en-US" sz="4000" noProof="0" dirty="0"/>
              <a:t>Public health, access and information</a:t>
            </a:r>
            <a:endParaRPr lang="en-GB" sz="4000" noProof="0" dirty="0"/>
          </a:p>
        </p:txBody>
      </p:sp>
      <p:sp>
        <p:nvSpPr>
          <p:cNvPr id="9" name="Google Shape;292;p14">
            <a:extLst>
              <a:ext uri="{FF2B5EF4-FFF2-40B4-BE49-F238E27FC236}">
                <a16:creationId xmlns:a16="http://schemas.microsoft.com/office/drawing/2014/main" id="{ECF4BB9E-681A-03B8-0BC3-6EF851082B4A}"/>
              </a:ext>
            </a:extLst>
          </p:cNvPr>
          <p:cNvSpPr txBox="1"/>
          <p:nvPr/>
        </p:nvSpPr>
        <p:spPr>
          <a:xfrm>
            <a:off x="4734636" y="2767876"/>
            <a:ext cx="6773873" cy="1938952"/>
          </a:xfrm>
          <a:prstGeom prst="rect">
            <a:avLst/>
          </a:prstGeom>
          <a:noFill/>
          <a:ln>
            <a:noFill/>
          </a:ln>
        </p:spPr>
        <p:txBody>
          <a:bodyPr spcFirstLastPara="1" wrap="square" lIns="91425" tIns="45700" rIns="91425" bIns="45700" anchor="t" anchorCtr="0">
            <a:spAutoFit/>
          </a:bodyPr>
          <a:lstStyle/>
          <a:p>
            <a:pPr marL="0" marR="0" lvl="0" indent="0" defTabSz="914400" rtl="0" eaLnBrk="1" fontAlgn="auto" latinLnBrk="0" hangingPunct="1">
              <a:spcBef>
                <a:spcPts val="0"/>
              </a:spcBef>
              <a:spcAft>
                <a:spcPts val="0"/>
              </a:spcAft>
              <a:buClr>
                <a:srgbClr val="000000"/>
              </a:buClr>
              <a:buSzTx/>
              <a:buFont typeface="Arial"/>
              <a:buNone/>
              <a:tabLst/>
              <a:defRPr/>
            </a:pPr>
            <a:r>
              <a:rPr lang="en-US" sz="4000" b="0" i="0" dirty="0">
                <a:solidFill>
                  <a:srgbClr val="0F1115"/>
                </a:solidFill>
                <a:effectLst/>
              </a:rPr>
              <a:t>Toward the </a:t>
            </a:r>
            <a:r>
              <a:rPr lang="en-US" sz="4000" b="1" i="0" dirty="0">
                <a:solidFill>
                  <a:srgbClr val="0F1115"/>
                </a:solidFill>
                <a:effectLst/>
              </a:rPr>
              <a:t>elimination of the HIV epidemic </a:t>
            </a:r>
            <a:r>
              <a:rPr lang="en-US" sz="4000" b="0" i="0" dirty="0">
                <a:solidFill>
                  <a:srgbClr val="0F1115"/>
                </a:solidFill>
                <a:effectLst/>
              </a:rPr>
              <a:t>in the city of São Paulo.</a:t>
            </a:r>
            <a:endParaRPr kumimoji="0" sz="4000" b="0" i="0" u="none" strike="noStrike" kern="0" cap="none" spc="0" normalizeH="0" baseline="0" noProof="0" dirty="0">
              <a:ln>
                <a:noFill/>
              </a:ln>
              <a:solidFill>
                <a:srgbClr val="000000"/>
              </a:solidFill>
              <a:effectLst/>
              <a:uLnTx/>
              <a:uFillTx/>
              <a:ea typeface="Calibri"/>
              <a:cs typeface="Calibri"/>
              <a:sym typeface="Calibri"/>
            </a:endParaRPr>
          </a:p>
        </p:txBody>
      </p:sp>
    </p:spTree>
    <p:extLst>
      <p:ext uri="{BB962C8B-B14F-4D97-AF65-F5344CB8AC3E}">
        <p14:creationId xmlns:p14="http://schemas.microsoft.com/office/powerpoint/2010/main" val="296995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p:txBody>
          <a:bodyPr>
            <a:normAutofit/>
          </a:bodyPr>
          <a:lstStyle/>
          <a:p>
            <a:r>
              <a:rPr lang="en-US" b="1" dirty="0"/>
              <a:t>Visit us at our booth!</a:t>
            </a:r>
            <a:r>
              <a:rPr lang="en-US" dirty="0"/>
              <a:t> </a:t>
            </a:r>
            <a:endParaRPr lang="en-GB" noProof="0" dirty="0"/>
          </a:p>
        </p:txBody>
      </p:sp>
      <p:sp>
        <p:nvSpPr>
          <p:cNvPr id="11" name="CaixaDeTexto 10">
            <a:extLst>
              <a:ext uri="{FF2B5EF4-FFF2-40B4-BE49-F238E27FC236}">
                <a16:creationId xmlns:a16="http://schemas.microsoft.com/office/drawing/2014/main" id="{27101188-5305-960D-628E-A31E72659530}"/>
              </a:ext>
            </a:extLst>
          </p:cNvPr>
          <p:cNvSpPr txBox="1"/>
          <p:nvPr/>
        </p:nvSpPr>
        <p:spPr>
          <a:xfrm>
            <a:off x="7967050" y="4395983"/>
            <a:ext cx="3920150" cy="175432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1" i="0" u="none" strike="noStrike" kern="1200" cap="none" spc="0" normalizeH="0" baseline="0" noProof="0" dirty="0" err="1">
                <a:ln>
                  <a:noFill/>
                </a:ln>
                <a:solidFill>
                  <a:srgbClr val="617F09"/>
                </a:solidFill>
                <a:effectLst/>
                <a:uLnTx/>
                <a:uFillTx/>
                <a:latin typeface="Verdana"/>
                <a:ea typeface="+mn-ea"/>
                <a:cs typeface="+mn-cs"/>
              </a:rPr>
              <a:t>You'll</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find</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us</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at</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Booth</a:t>
            </a:r>
            <a:r>
              <a:rPr kumimoji="0" lang="pt-BR" sz="1800" b="1" i="0" u="none" strike="noStrike" kern="1200" cap="none" spc="0" normalizeH="0" baseline="0" noProof="0" dirty="0">
                <a:ln>
                  <a:noFill/>
                </a:ln>
                <a:solidFill>
                  <a:srgbClr val="617F09"/>
                </a:solidFill>
                <a:effectLst/>
                <a:uLnTx/>
                <a:uFillTx/>
                <a:latin typeface="Verdana"/>
                <a:ea typeface="+mn-ea"/>
                <a:cs typeface="+mn-cs"/>
              </a:rPr>
              <a:t> 915,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directly</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opposite</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the</a:t>
            </a:r>
            <a:r>
              <a:rPr kumimoji="0" lang="pt-BR" sz="1800" b="1" i="0" u="none" strike="noStrike" kern="1200" cap="none" spc="0" normalizeH="0" baseline="0" noProof="0" dirty="0">
                <a:ln>
                  <a:noFill/>
                </a:ln>
                <a:solidFill>
                  <a:srgbClr val="617F09"/>
                </a:solidFill>
                <a:effectLst/>
                <a:uLnTx/>
                <a:uFillTx/>
                <a:latin typeface="Verdana"/>
                <a:ea typeface="+mn-ea"/>
                <a:cs typeface="+mn-cs"/>
              </a:rPr>
              <a:t> </a:t>
            </a:r>
            <a:r>
              <a:rPr kumimoji="0" lang="pt-BR" sz="1800" b="1" i="0" u="none" strike="noStrike" kern="1200" cap="none" spc="0" normalizeH="0" baseline="0" noProof="0" dirty="0" err="1">
                <a:ln>
                  <a:noFill/>
                </a:ln>
                <a:solidFill>
                  <a:srgbClr val="617F09"/>
                </a:solidFill>
                <a:effectLst/>
                <a:uLnTx/>
                <a:uFillTx/>
                <a:latin typeface="Verdana"/>
                <a:ea typeface="+mn-ea"/>
                <a:cs typeface="+mn-cs"/>
              </a:rPr>
              <a:t>Immersive</a:t>
            </a:r>
            <a:r>
              <a:rPr kumimoji="0" lang="pt-BR" sz="1800" b="1" i="0" u="none" strike="noStrike" kern="1200" cap="none" spc="0" normalizeH="0" baseline="0" noProof="0" dirty="0">
                <a:ln>
                  <a:noFill/>
                </a:ln>
                <a:solidFill>
                  <a:srgbClr val="617F09"/>
                </a:solidFill>
                <a:effectLst/>
                <a:uLnTx/>
                <a:uFillTx/>
                <a:latin typeface="Verdana"/>
                <a:ea typeface="+mn-ea"/>
                <a:cs typeface="+mn-cs"/>
              </a:rPr>
              <a:t> Dome.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BR" sz="1800" b="1" i="0" u="none" strike="noStrike" kern="1200" cap="none" spc="0" normalizeH="0" baseline="0" noProof="0" dirty="0">
              <a:ln>
                <a:noFill/>
              </a:ln>
              <a:solidFill>
                <a:srgbClr val="617F09"/>
              </a:solidFill>
              <a:effectLst/>
              <a:uLnTx/>
              <a:uFillTx/>
              <a:latin typeface="Verdana"/>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dirty="0" err="1">
                <a:ln>
                  <a:noFill/>
                </a:ln>
                <a:solidFill>
                  <a:srgbClr val="617F09"/>
                </a:solidFill>
                <a:effectLst/>
                <a:uLnTx/>
                <a:uFillTx/>
                <a:latin typeface="Verdana"/>
                <a:ea typeface="+mn-ea"/>
                <a:cs typeface="+mn-cs"/>
              </a:rPr>
              <a:t>We</a:t>
            </a:r>
            <a:r>
              <a:rPr kumimoji="0" lang="pt-BR" sz="1800" b="0" i="0" u="none" strike="noStrike" kern="1200" cap="none" spc="0" normalizeH="0" baseline="0" noProof="0" dirty="0">
                <a:ln>
                  <a:noFill/>
                </a:ln>
                <a:solidFill>
                  <a:srgbClr val="617F09"/>
                </a:solidFill>
                <a:effectLst/>
                <a:uLnTx/>
                <a:uFillTx/>
                <a:latin typeface="Verdana"/>
                <a:ea typeface="+mn-ea"/>
                <a:cs typeface="+mn-cs"/>
              </a:rPr>
              <a:t> look </a:t>
            </a:r>
            <a:r>
              <a:rPr kumimoji="0" lang="pt-BR" sz="1800" b="0" i="0" u="none" strike="noStrike" kern="1200" cap="none" spc="0" normalizeH="0" baseline="0" noProof="0" dirty="0" err="1">
                <a:ln>
                  <a:noFill/>
                </a:ln>
                <a:solidFill>
                  <a:srgbClr val="617F09"/>
                </a:solidFill>
                <a:effectLst/>
                <a:uLnTx/>
                <a:uFillTx/>
                <a:latin typeface="Verdana"/>
                <a:ea typeface="+mn-ea"/>
                <a:cs typeface="+mn-cs"/>
              </a:rPr>
              <a:t>forward</a:t>
            </a:r>
            <a:r>
              <a:rPr kumimoji="0" lang="pt-BR" sz="1800" b="0" i="0" u="none" strike="noStrike" kern="1200" cap="none" spc="0" normalizeH="0" baseline="0" noProof="0" dirty="0">
                <a:ln>
                  <a:noFill/>
                </a:ln>
                <a:solidFill>
                  <a:srgbClr val="617F09"/>
                </a:solidFill>
                <a:effectLst/>
                <a:uLnTx/>
                <a:uFillTx/>
                <a:latin typeface="Verdana"/>
                <a:ea typeface="+mn-ea"/>
                <a:cs typeface="+mn-cs"/>
              </a:rPr>
              <a:t> </a:t>
            </a:r>
            <a:r>
              <a:rPr kumimoji="0" lang="pt-BR" sz="1800" b="0" i="0" u="none" strike="noStrike" kern="1200" cap="none" spc="0" normalizeH="0" baseline="0" noProof="0" dirty="0" err="1">
                <a:ln>
                  <a:noFill/>
                </a:ln>
                <a:solidFill>
                  <a:srgbClr val="617F09"/>
                </a:solidFill>
                <a:effectLst/>
                <a:uLnTx/>
                <a:uFillTx/>
                <a:latin typeface="Verdana"/>
                <a:ea typeface="+mn-ea"/>
                <a:cs typeface="+mn-cs"/>
              </a:rPr>
              <a:t>to</a:t>
            </a:r>
            <a:r>
              <a:rPr kumimoji="0" lang="pt-BR" sz="1800" b="0" i="0" u="none" strike="noStrike" kern="1200" cap="none" spc="0" normalizeH="0" baseline="0" noProof="0" dirty="0">
                <a:ln>
                  <a:noFill/>
                </a:ln>
                <a:solidFill>
                  <a:srgbClr val="617F09"/>
                </a:solidFill>
                <a:effectLst/>
                <a:uLnTx/>
                <a:uFillTx/>
                <a:latin typeface="Verdana"/>
                <a:ea typeface="+mn-ea"/>
                <a:cs typeface="+mn-cs"/>
              </a:rPr>
              <a:t> </a:t>
            </a:r>
            <a:r>
              <a:rPr kumimoji="0" lang="pt-BR" sz="1800" b="0" i="0" u="none" strike="noStrike" kern="1200" cap="none" spc="0" normalizeH="0" baseline="0" noProof="0" dirty="0" err="1">
                <a:ln>
                  <a:noFill/>
                </a:ln>
                <a:solidFill>
                  <a:srgbClr val="617F09"/>
                </a:solidFill>
                <a:effectLst/>
                <a:uLnTx/>
                <a:uFillTx/>
                <a:latin typeface="Verdana"/>
                <a:ea typeface="+mn-ea"/>
                <a:cs typeface="+mn-cs"/>
              </a:rPr>
              <a:t>welcoming</a:t>
            </a:r>
            <a:r>
              <a:rPr kumimoji="0" lang="pt-BR" sz="1800" b="0" i="0" u="none" strike="noStrike" kern="1200" cap="none" spc="0" normalizeH="0" baseline="0" noProof="0" dirty="0">
                <a:ln>
                  <a:noFill/>
                </a:ln>
                <a:solidFill>
                  <a:srgbClr val="617F09"/>
                </a:solidFill>
                <a:effectLst/>
                <a:uLnTx/>
                <a:uFillTx/>
                <a:latin typeface="Verdana"/>
                <a:ea typeface="+mn-ea"/>
                <a:cs typeface="+mn-cs"/>
              </a:rPr>
              <a:t> </a:t>
            </a:r>
            <a:r>
              <a:rPr kumimoji="0" lang="pt-BR" sz="1800" b="0" i="0" u="none" strike="noStrike" kern="1200" cap="none" spc="0" normalizeH="0" baseline="0" noProof="0" dirty="0" err="1">
                <a:ln>
                  <a:noFill/>
                </a:ln>
                <a:solidFill>
                  <a:srgbClr val="617F09"/>
                </a:solidFill>
                <a:effectLst/>
                <a:uLnTx/>
                <a:uFillTx/>
                <a:latin typeface="Verdana"/>
                <a:ea typeface="+mn-ea"/>
                <a:cs typeface="+mn-cs"/>
              </a:rPr>
              <a:t>you</a:t>
            </a:r>
            <a:r>
              <a:rPr kumimoji="0" lang="pt-BR" sz="1800" b="0" i="0" u="none" strike="noStrike" kern="1200" cap="none" spc="0" normalizeH="0" baseline="0" noProof="0" dirty="0">
                <a:ln>
                  <a:noFill/>
                </a:ln>
                <a:solidFill>
                  <a:srgbClr val="617F09"/>
                </a:solidFill>
                <a:effectLst/>
                <a:uLnTx/>
                <a:uFillTx/>
                <a:latin typeface="Verdana"/>
                <a:ea typeface="+mn-ea"/>
                <a:cs typeface="+mn-cs"/>
              </a:rPr>
              <a:t>!</a:t>
            </a:r>
          </a:p>
        </p:txBody>
      </p:sp>
      <p:pic>
        <p:nvPicPr>
          <p:cNvPr id="13" name="Imagem 12" descr="Diagrama&#10;&#10;Descrição gerada automaticamente">
            <a:extLst>
              <a:ext uri="{FF2B5EF4-FFF2-40B4-BE49-F238E27FC236}">
                <a16:creationId xmlns:a16="http://schemas.microsoft.com/office/drawing/2014/main" id="{B61A87B0-1C12-15C6-BE53-344317656E0E}"/>
              </a:ext>
            </a:extLst>
          </p:cNvPr>
          <p:cNvPicPr>
            <a:picLocks noChangeAspect="1"/>
          </p:cNvPicPr>
          <p:nvPr/>
        </p:nvPicPr>
        <p:blipFill>
          <a:blip r:embed="rId2"/>
          <a:srcRect t="11155" b="13576"/>
          <a:stretch/>
        </p:blipFill>
        <p:spPr>
          <a:xfrm>
            <a:off x="304800" y="1913809"/>
            <a:ext cx="7765078" cy="3726499"/>
          </a:xfrm>
          <a:prstGeom prst="rect">
            <a:avLst/>
          </a:prstGeom>
        </p:spPr>
      </p:pic>
      <p:pic>
        <p:nvPicPr>
          <p:cNvPr id="9" name="Imagem 8" descr="Desenho de uma pessoa&#10;&#10;Descrição gerada automaticamente com confiança baixa">
            <a:extLst>
              <a:ext uri="{FF2B5EF4-FFF2-40B4-BE49-F238E27FC236}">
                <a16:creationId xmlns:a16="http://schemas.microsoft.com/office/drawing/2014/main" id="{456213FC-C698-6A28-AF1B-D479BFA8024F}"/>
              </a:ext>
            </a:extLst>
          </p:cNvPr>
          <p:cNvPicPr>
            <a:picLocks noChangeAspect="1"/>
          </p:cNvPicPr>
          <p:nvPr/>
        </p:nvPicPr>
        <p:blipFill>
          <a:blip r:embed="rId3"/>
          <a:stretch>
            <a:fillRect/>
          </a:stretch>
        </p:blipFill>
        <p:spPr>
          <a:xfrm rot="4287333">
            <a:off x="6857440" y="1760231"/>
            <a:ext cx="2411677" cy="3014596"/>
          </a:xfrm>
          <a:prstGeom prst="rect">
            <a:avLst/>
          </a:prstGeom>
        </p:spPr>
      </p:pic>
      <p:pic>
        <p:nvPicPr>
          <p:cNvPr id="16" name="Imagem 15" descr="Uma imagem contendo Interface gráfica do usuário&#10;&#10;Descrição gerada automaticamente">
            <a:extLst>
              <a:ext uri="{FF2B5EF4-FFF2-40B4-BE49-F238E27FC236}">
                <a16:creationId xmlns:a16="http://schemas.microsoft.com/office/drawing/2014/main" id="{25C05978-9C1E-D3F5-EDFB-9F4D84302B3F}"/>
              </a:ext>
            </a:extLst>
          </p:cNvPr>
          <p:cNvPicPr>
            <a:picLocks noChangeAspect="1"/>
          </p:cNvPicPr>
          <p:nvPr/>
        </p:nvPicPr>
        <p:blipFill>
          <a:blip r:embed="rId4"/>
          <a:stretch>
            <a:fillRect/>
          </a:stretch>
        </p:blipFill>
        <p:spPr>
          <a:xfrm>
            <a:off x="8211239" y="1941765"/>
            <a:ext cx="3847976" cy="707217"/>
          </a:xfrm>
          <a:prstGeom prst="rect">
            <a:avLst/>
          </a:prstGeom>
        </p:spPr>
      </p:pic>
    </p:spTree>
    <p:extLst>
      <p:ext uri="{BB962C8B-B14F-4D97-AF65-F5344CB8AC3E}">
        <p14:creationId xmlns:p14="http://schemas.microsoft.com/office/powerpoint/2010/main" val="1098251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FE1AA096-E02B-A698-478E-8591B577A8F7}"/>
              </a:ext>
            </a:extLst>
          </p:cNvPr>
          <p:cNvSpPr txBox="1"/>
          <p:nvPr/>
        </p:nvSpPr>
        <p:spPr>
          <a:xfrm>
            <a:off x="470551" y="2693240"/>
            <a:ext cx="8734537" cy="2113784"/>
          </a:xfrm>
          <a:prstGeom prst="rect">
            <a:avLst/>
          </a:prstGeom>
          <a:noFill/>
        </p:spPr>
        <p:txBody>
          <a:bodyPr wrap="square" rtlCol="0">
            <a:spAutoFit/>
          </a:bodyPr>
          <a:lstStyle/>
          <a:p>
            <a:pPr>
              <a:lnSpc>
                <a:spcPct val="150000"/>
              </a:lnSpc>
            </a:pPr>
            <a:r>
              <a:rPr lang="en-US" dirty="0">
                <a:latin typeface="Verdana" panose="020B0604030504040204" pitchFamily="34" charset="0"/>
                <a:ea typeface="Verdana" panose="020B0604030504040204" pitchFamily="34" charset="0"/>
                <a:cs typeface="Verdana" panose="020B0604030504040204" pitchFamily="34" charset="0"/>
              </a:rPr>
              <a:t>Adriano Queiroz da Silva</a:t>
            </a:r>
            <a:br>
              <a:rPr lang="en-US" dirty="0">
                <a:latin typeface="Verdana" panose="020B0604030504040204" pitchFamily="34" charset="0"/>
                <a:ea typeface="Verdana" panose="020B0604030504040204" pitchFamily="34" charset="0"/>
                <a:cs typeface="Verdana" panose="020B0604030504040204" pitchFamily="34" charset="0"/>
              </a:rPr>
            </a:br>
            <a:r>
              <a:rPr lang="pt-BR" sz="1800" dirty="0">
                <a:effectLst/>
                <a:latin typeface="Verdana" panose="020B0604030504040204" pitchFamily="34" charset="0"/>
                <a:ea typeface="Verdana" panose="020B0604030504040204" pitchFamily="34" charset="0"/>
                <a:cs typeface="Verdana" panose="020B0604030504040204" pitchFamily="34" charset="0"/>
              </a:rPr>
              <a:t>STI/Aids </a:t>
            </a:r>
            <a:r>
              <a:rPr lang="pt-BR" sz="1800" dirty="0" err="1">
                <a:effectLst/>
                <a:latin typeface="Verdana" panose="020B0604030504040204" pitchFamily="34" charset="0"/>
                <a:ea typeface="Verdana" panose="020B0604030504040204" pitchFamily="34" charset="0"/>
                <a:cs typeface="Verdana" panose="020B0604030504040204" pitchFamily="34" charset="0"/>
              </a:rPr>
              <a:t>Coordination</a:t>
            </a:r>
            <a:r>
              <a:rPr lang="pt-BR" sz="1800" dirty="0">
                <a:effectLst/>
                <a:latin typeface="Verdana" panose="020B0604030504040204" pitchFamily="34" charset="0"/>
                <a:ea typeface="Verdana" panose="020B0604030504040204" pitchFamily="34" charset="0"/>
                <a:cs typeface="Verdana" panose="020B0604030504040204" pitchFamily="34" charset="0"/>
              </a:rPr>
              <a:t> </a:t>
            </a:r>
            <a:r>
              <a:rPr lang="pt-BR" sz="1800" dirty="0" err="1">
                <a:effectLst/>
                <a:latin typeface="Verdana" panose="020B0604030504040204" pitchFamily="34" charset="0"/>
                <a:ea typeface="Verdana" panose="020B0604030504040204" pitchFamily="34" charset="0"/>
                <a:cs typeface="Verdana" panose="020B0604030504040204" pitchFamily="34" charset="0"/>
              </a:rPr>
              <a:t>of</a:t>
            </a:r>
            <a:r>
              <a:rPr lang="pt-BR" sz="1800" dirty="0">
                <a:effectLst/>
                <a:latin typeface="Verdana" panose="020B0604030504040204" pitchFamily="34" charset="0"/>
                <a:ea typeface="Verdana" panose="020B0604030504040204" pitchFamily="34" charset="0"/>
                <a:cs typeface="Verdana" panose="020B0604030504040204" pitchFamily="34" charset="0"/>
              </a:rPr>
              <a:t> São Paulo</a:t>
            </a:r>
            <a:endParaRPr lang="en-US"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en-US" sz="1800" dirty="0">
                <a:latin typeface="Verdana" panose="020B0604030504040204" pitchFamily="34" charset="0"/>
                <a:ea typeface="Verdana" panose="020B0604030504040204" pitchFamily="34" charset="0"/>
                <a:cs typeface="Verdana" panose="020B0604030504040204" pitchFamily="34" charset="0"/>
              </a:rPr>
              <a:t>São Paulo City Health Department, Brazil</a:t>
            </a:r>
            <a:br>
              <a:rPr lang="en-US" sz="1800" dirty="0">
                <a:latin typeface="Verdana" panose="020B0604030504040204" pitchFamily="34" charset="0"/>
                <a:ea typeface="Verdana" panose="020B0604030504040204" pitchFamily="34" charset="0"/>
                <a:cs typeface="Verdana" panose="020B0604030504040204" pitchFamily="34" charset="0"/>
              </a:rPr>
            </a:br>
            <a:r>
              <a:rPr lang="en-US" dirty="0">
                <a:latin typeface="Verdana" panose="020B0604030504040204" pitchFamily="34" charset="0"/>
                <a:ea typeface="Verdana" panose="020B0604030504040204" pitchFamily="34" charset="0"/>
                <a:cs typeface="Verdana" panose="020B0604030504040204" pitchFamily="34" charset="0"/>
                <a:hlinkClick r:id="rId3"/>
              </a:rPr>
              <a:t>adrianosilva@prefeitura.sp.gov.br</a:t>
            </a:r>
            <a:endParaRPr lang="en-US" dirty="0">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5" name="Title 1">
            <a:extLst>
              <a:ext uri="{FF2B5EF4-FFF2-40B4-BE49-F238E27FC236}">
                <a16:creationId xmlns:a16="http://schemas.microsoft.com/office/drawing/2014/main" id="{08D79B15-CF71-E560-F5D0-E5F1CD5F392A}"/>
              </a:ext>
            </a:extLst>
          </p:cNvPr>
          <p:cNvSpPr txBox="1">
            <a:spLocks/>
          </p:cNvSpPr>
          <p:nvPr/>
        </p:nvSpPr>
        <p:spPr>
          <a:xfrm>
            <a:off x="470551" y="1602090"/>
            <a:ext cx="8640759" cy="1223960"/>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sz="6600" dirty="0">
                <a:latin typeface="Verdana" panose="020B0604030504040204" pitchFamily="34" charset="0"/>
                <a:ea typeface="Verdana" panose="020B0604030504040204" pitchFamily="34" charset="0"/>
                <a:cs typeface="Verdana" panose="020B0604030504040204" pitchFamily="34" charset="0"/>
              </a:rPr>
              <a:t>Thank you!</a:t>
            </a:r>
          </a:p>
        </p:txBody>
      </p:sp>
      <p:pic>
        <p:nvPicPr>
          <p:cNvPr id="6" name="Imagem 5" descr="Uma imagem contendo Interface gráfica do usuário&#10;&#10;Descrição gerada automaticamente">
            <a:extLst>
              <a:ext uri="{FF2B5EF4-FFF2-40B4-BE49-F238E27FC236}">
                <a16:creationId xmlns:a16="http://schemas.microsoft.com/office/drawing/2014/main" id="{8581C51F-9D37-4C36-0A42-4DE2EC4DFC89}"/>
              </a:ext>
            </a:extLst>
          </p:cNvPr>
          <p:cNvPicPr>
            <a:picLocks noChangeAspect="1"/>
          </p:cNvPicPr>
          <p:nvPr/>
        </p:nvPicPr>
        <p:blipFill>
          <a:blip r:embed="rId4"/>
          <a:stretch>
            <a:fillRect/>
          </a:stretch>
        </p:blipFill>
        <p:spPr>
          <a:xfrm>
            <a:off x="688350" y="4630381"/>
            <a:ext cx="5313872" cy="976633"/>
          </a:xfrm>
          <a:prstGeom prst="rect">
            <a:avLst/>
          </a:prstGeom>
        </p:spPr>
      </p:pic>
    </p:spTree>
    <p:extLst>
      <p:ext uri="{BB962C8B-B14F-4D97-AF65-F5344CB8AC3E}">
        <p14:creationId xmlns:p14="http://schemas.microsoft.com/office/powerpoint/2010/main" val="2721340615"/>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Props1.xml><?xml version="1.0" encoding="utf-8"?>
<ds:datastoreItem xmlns:ds="http://schemas.openxmlformats.org/officeDocument/2006/customXml" ds:itemID="{7C6EDFE1-7D15-49EE-A565-307B1CFAD81F}">
  <ds:schemaRefs>
    <ds:schemaRef ds:uri="http://schemas.microsoft.com/sharepoint/v3/contenttype/forms"/>
  </ds:schemaRefs>
</ds:datastoreItem>
</file>

<file path=customXml/itemProps2.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142261-26B8-4C03-8118-EB37AC3907F7}">
  <ds:schemaRefs>
    <ds:schemaRef ds:uri="http://schemas.microsoft.com/office/2006/metadata/properties"/>
    <ds:schemaRef ds:uri="http://schemas.microsoft.com/office/infopath/2007/PartnerControls"/>
    <ds:schemaRef ds:uri="http://purl.org/dc/elements/1.1/"/>
    <ds:schemaRef ds:uri="http://purl.org/dc/dcmitype/"/>
    <ds:schemaRef ds:uri="http://schemas.microsoft.com/office/2006/documentManagement/types"/>
    <ds:schemaRef ds:uri="http://schemas.openxmlformats.org/package/2006/metadata/core-properties"/>
    <ds:schemaRef ds:uri="http://purl.org/dc/terms/"/>
    <ds:schemaRef ds:uri="73ce610f-b889-47d4-8ab5-c38f623799c9"/>
    <ds:schemaRef ds:uri="e236f8d0-c4c0-4f47-ae05-f87aea30adc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5398</TotalTime>
  <Words>829</Words>
  <Application>Microsoft Office PowerPoint</Application>
  <PresentationFormat>Widescreen</PresentationFormat>
  <Paragraphs>106</Paragraphs>
  <Slides>15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Courier New</vt:lpstr>
      <vt:lpstr>quote-cjk-patch</vt:lpstr>
      <vt:lpstr>Calibri</vt:lpstr>
      <vt:lpstr>Verdana</vt:lpstr>
      <vt:lpstr>Arial</vt:lpstr>
      <vt:lpstr>AIDS2026</vt:lpstr>
      <vt:lpstr>Investing in the integration of HIV prevention into daily life in São Paulo, Brazil</vt:lpstr>
      <vt:lpstr>Conflict of interest disclosure</vt:lpstr>
      <vt:lpstr>Regional context</vt:lpstr>
      <vt:lpstr>Services and strategies</vt:lpstr>
      <vt:lpstr>Community outreach activities</vt:lpstr>
      <vt:lpstr>24-hour access to PrEP and PEP</vt:lpstr>
      <vt:lpstr>Testing and prescription professionals</vt:lpstr>
      <vt:lpstr>PrEP in the community</vt:lpstr>
      <vt:lpstr>PowerPoint Presentation</vt:lpstr>
      <vt:lpstr>PowerPoint Presentation</vt:lpstr>
      <vt:lpstr>PowerPoint Presentation</vt:lpstr>
      <vt:lpstr>Results</vt:lpstr>
      <vt:lpstr>Public health, access and information</vt:lpstr>
      <vt:lpstr>Visit us at our booth!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Williams</dc:creator>
  <cp:lastModifiedBy>Emma Williams</cp:lastModifiedBy>
  <cp:revision>17</cp:revision>
  <dcterms:created xsi:type="dcterms:W3CDTF">2026-06-01T08:41:42Z</dcterms:created>
  <dcterms:modified xsi:type="dcterms:W3CDTF">2026-07-23T11:23:18Z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