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8"/>
  </p:notesMasterIdLst>
  <p:sldIdLst>
    <p:sldId id="273" r:id="rId5"/>
    <p:sldId id="258" r:id="rId6"/>
    <p:sldId id="262" r:id="rId7"/>
    <p:sldId id="277" r:id="rId8"/>
    <p:sldId id="257" r:id="rId9"/>
    <p:sldId id="276" r:id="rId10"/>
    <p:sldId id="278" r:id="rId11"/>
    <p:sldId id="281" r:id="rId12"/>
    <p:sldId id="269" r:id="rId13"/>
    <p:sldId id="261" r:id="rId14"/>
    <p:sldId id="259" r:id="rId15"/>
    <p:sldId id="263" r:id="rId16"/>
    <p:sldId id="264" r:id="rId17"/>
  </p:sldIdLst>
  <p:sldSz cx="12192000" cy="6858000"/>
  <p:notesSz cx="6858000" cy="9144000"/>
  <p:embeddedFontLst>
    <p:embeddedFont>
      <p:font typeface="Verdana" panose="020B060403050404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D5BC15-3760-B46D-131C-E5CCD3777123}" name="Obed Quiroz" initials="OQ" userId="d878551f23e1fb13" providerId="Windows Live"/>
  <p188:author id="{A9A27A23-1B3D-AD1D-43BD-D79E91CD508F}" name="Obed Jeovany Quiroz Murillo" initials="OM" userId="S::oquiroz@pasmo.org::846cf8f4-92ad-4b6c-a406-0c010d606054" providerId="AD"/>
  <p188:author id="{F94FD9B9-553F-EDA7-2E95-D8B3BF22D593}" name="Perla Denysa Alvarado Reyes" initials="" userId="S::palvarado@pasmo.org::23cbf2b4-6db9-4e7f-b133-e8b3026c075d" providerId="AD"/>
  <p188:author id="{697F1EC6-C93B-7CDB-41DE-CEE4EA0B3141}" name="Jose Carlos Quiñonez" initials="JCQ" userId="S::jquinonez@pasmo.org::83342f5c-5777-4426-ad37-f54865fcff52" providerId="AD"/>
  <p188:author id="{113CF5C8-4C83-DD81-63A8-00452812A6E6}" name="Carlos Alberto Palma Solorzano" initials="" userId="S::cpalma@pasmo.org::3731d1db-63e0-4f21-a2c6-11b99d75d6c8" providerId="AD"/>
  <p188:author id="{1C73FEE8-AAFC-A613-54D3-B29E9A6C1AFB}" name="Susana Lungo Galvez" initials="SLG" userId="S::slungo@pasmo.org::6aee45da-5f46-4a9f-94e4-9fea8b4478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D426F7-F390-0C49-45AC-998BAB20DDB6}" v="8" dt="2026-07-24T14:54:24.056"/>
    <p1510:client id="{3D5E3403-DE9D-BE6E-34FF-69FB0AAC9FD6}" v="3" dt="2026-07-22T15:41:45.603"/>
    <p1510:client id="{41CFB3E0-18F1-A099-F2BB-4F8C98F20985}" v="8" dt="2026-07-22T16:59:15.792"/>
    <p1510:client id="{4F7D3FD8-F6EB-D428-9724-8440A6C4CBBE}" v="2" dt="2026-07-23T13:54:18.025"/>
    <p1510:client id="{6075E5FF-BAF3-2343-8533-8B810624D91F}" v="22" dt="2026-07-22T17:08:38.272"/>
    <p1510:client id="{6D53A344-1A73-F05A-EE69-13E29FB5AC9A}" v="2" dt="2026-07-22T16:25:16.641"/>
    <p1510:client id="{9502651A-290F-CD87-5D63-947213462850}" v="28" dt="2026-07-22T18:16:53.992"/>
    <p1510:client id="{97E024F2-91D2-4DE5-AEB7-85A4FBE4175B}" v="10" dt="2026-07-22T17:18:06.440"/>
    <p1510:client id="{A321A183-61B9-FDF8-BBF5-8DF8F498381C}" v="25" dt="2026-07-23T20:48:31.6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24/07/2026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43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6AF19-52E8-3E9E-2345-9239E7A89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1D3B4E-BE02-93E5-4911-4E21D2253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F6312E-C735-FFE5-A7BE-25E57E34A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8344A-D44B-D516-1A11-62C43A0B2E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929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3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(no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759B3F-D110-D6ED-127F-0FAAA91002E8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/>
              <a:t>Nulla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21790-326B-DB22-0FD0-1775D2C0D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01EB4-E3E6-8225-19A0-34A625053E42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DD47E-600A-4188-3299-2CC73881E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35374F-5573-8FBD-685A-03451FB8512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C3371-5374-7807-05C6-9DBAB5C0276B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65231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553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85071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95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20" r:id="rId19"/>
    <p:sldLayoutId id="214748371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2159448"/>
            <a:ext cx="7521427" cy="4178778"/>
          </a:xfrm>
        </p:spPr>
        <p:txBody>
          <a:bodyPr>
            <a:normAutofit fontScale="90000"/>
          </a:bodyPr>
          <a:lstStyle/>
          <a:p>
            <a:r>
              <a:rPr lang="en-US" err="1"/>
              <a:t>PrEP</a:t>
            </a:r>
            <a:r>
              <a:rPr lang="en-US"/>
              <a:t> delivery in underserved rural communities – experiences from Central America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8F3AF-D0F0-DB53-437F-38D0D53433D0}"/>
              </a:ext>
            </a:extLst>
          </p:cNvPr>
          <p:cNvSpPr txBox="1">
            <a:spLocks/>
          </p:cNvSpPr>
          <p:nvPr/>
        </p:nvSpPr>
        <p:spPr>
          <a:xfrm>
            <a:off x="4116388" y="1081242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>
                <a:latin typeface="+mj-lt"/>
              </a:rPr>
              <a:t>Person-centred HIV prevention for key and vulnerable populations in Latin America and the Caribbean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Obed Quiroz, Organizaci</a:t>
            </a:r>
            <a:r>
              <a:rPr lang="en-US" dirty="0"/>
              <a:t>ón Llaves/</a:t>
            </a:r>
            <a:r>
              <a:rPr lang="en-US" dirty="0" err="1"/>
              <a:t>Asociación</a:t>
            </a:r>
            <a:r>
              <a:rPr lang="en-US" dirty="0"/>
              <a:t> PASMO, Honduras</a:t>
            </a:r>
            <a:endParaRPr lang="en-US" sz="1500" dirty="0"/>
          </a:p>
          <a:p>
            <a:pPr marL="0" indent="0">
              <a:buNone/>
            </a:pP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512588-AD71-A541-8C67-D48304F18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</p:spPr>
        <p:txBody>
          <a:bodyPr anchor="t">
            <a:normAutofit/>
          </a:bodyPr>
          <a:lstStyle/>
          <a:p>
            <a:endParaRPr lang="en-GB">
              <a:ea typeface="Verdana"/>
            </a:endParaRPr>
          </a:p>
          <a:p>
            <a:endParaRPr lang="en-GB">
              <a:ea typeface="Verdana"/>
            </a:endParaRPr>
          </a:p>
          <a:p>
            <a:endParaRPr lang="en-GB">
              <a:ea typeface="Verdana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6D1EF3-464C-2441-9B81-0D92458A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799" y="1111931"/>
            <a:ext cx="5437187" cy="1212747"/>
          </a:xfrm>
        </p:spPr>
        <p:txBody>
          <a:bodyPr anchor="b">
            <a:normAutofit/>
          </a:bodyPr>
          <a:lstStyle/>
          <a:p>
            <a:r>
              <a:rPr lang="en-GB" noProof="0"/>
              <a:t>Central America</a:t>
            </a: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2640DE64-A557-F4FC-E762-FB1B1B108EB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r="25345"/>
          <a:stretch>
            <a:fillRect/>
          </a:stretch>
        </p:blipFill>
        <p:spPr>
          <a:xfrm>
            <a:off x="8667728" y="2576285"/>
            <a:ext cx="3035829" cy="3098801"/>
          </a:xfrm>
          <a:prstGeom prst="rect">
            <a:avLst/>
          </a:prstGeom>
          <a:noFill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A5DC8DD-DC77-40E8-D6D1-7BC3E72DA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4121" y="2740704"/>
            <a:ext cx="3086101" cy="29368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DF825A-DCA2-3622-8F91-EECDFA413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72" y="2579042"/>
            <a:ext cx="7808686" cy="348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5CD540-13DF-4440-8FFD-EFD90B0F981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en-GB">
              <a:ea typeface="Verdana"/>
            </a:endParaRPr>
          </a:p>
          <a:p>
            <a:endParaRPr lang="en-GB">
              <a:ea typeface="Verdana"/>
            </a:endParaRPr>
          </a:p>
          <a:p>
            <a:endParaRPr lang="en-GB">
              <a:ea typeface="Verdana"/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5D5A37FE-E196-00CF-64CB-75FD40FC362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500417" y="2097129"/>
            <a:ext cx="8760959" cy="358311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854EF28-7522-B045-8EEA-D38E9CFB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855335"/>
          </a:xfrm>
        </p:spPr>
        <p:txBody>
          <a:bodyPr>
            <a:normAutofit fontScale="90000"/>
          </a:bodyPr>
          <a:lstStyle/>
          <a:p>
            <a:endParaRPr lang="en-GB" b="0">
              <a:ea typeface="Verdana"/>
            </a:endParaRPr>
          </a:p>
          <a:p>
            <a:endParaRPr lang="es-ES"/>
          </a:p>
          <a:p>
            <a:r>
              <a:rPr lang="en-GB" sz="4900"/>
              <a:t>Healthcare Facilities in Central America</a:t>
            </a:r>
            <a:endParaRPr lang="es-ES" sz="4900"/>
          </a:p>
          <a:p>
            <a:endParaRPr lang="en-GB" noProof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63087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6F2928F-5511-04DB-045D-8B286C149FE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4928" y="1959205"/>
            <a:ext cx="2417365" cy="4089173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30663CA8-49CB-E83D-6C14-C2C672537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ea typeface="Verdana"/>
              </a:rPr>
              <a:t>What</a:t>
            </a:r>
            <a:r>
              <a:rPr lang="es-ES">
                <a:ea typeface="Verdana"/>
              </a:rPr>
              <a:t> do </a:t>
            </a:r>
            <a:r>
              <a:rPr lang="es-ES" err="1">
                <a:ea typeface="Verdana"/>
              </a:rPr>
              <a:t>these</a:t>
            </a:r>
            <a:r>
              <a:rPr lang="es-ES">
                <a:ea typeface="Verdana"/>
              </a:rPr>
              <a:t> </a:t>
            </a:r>
            <a:r>
              <a:rPr lang="es-ES" err="1">
                <a:ea typeface="Verdana"/>
              </a:rPr>
              <a:t>barriers</a:t>
            </a:r>
            <a:r>
              <a:rPr lang="es-ES">
                <a:ea typeface="Verdana"/>
              </a:rPr>
              <a:t> look in real </a:t>
            </a:r>
            <a:r>
              <a:rPr lang="es-ES" err="1">
                <a:ea typeface="Verdana"/>
              </a:rPr>
              <a:t>life</a:t>
            </a:r>
            <a:r>
              <a:rPr lang="es-ES">
                <a:ea typeface="Verdana"/>
              </a:rPr>
              <a:t>?</a:t>
            </a:r>
          </a:p>
        </p:txBody>
      </p:sp>
      <p:pic>
        <p:nvPicPr>
          <p:cNvPr id="25" name="Marcador de contenido 15">
            <a:extLst>
              <a:ext uri="{FF2B5EF4-FFF2-40B4-BE49-F238E27FC236}">
                <a16:creationId xmlns:a16="http://schemas.microsoft.com/office/drawing/2014/main" id="{7286E212-0C87-5E10-321B-3C9C19DE6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306" y="1959202"/>
            <a:ext cx="1891543" cy="4103687"/>
          </a:xfrm>
          <a:prstGeom prst="rect">
            <a:avLst/>
          </a:prstGeom>
        </p:spPr>
      </p:pic>
      <p:pic>
        <p:nvPicPr>
          <p:cNvPr id="27" name="Marcador de contenido 15">
            <a:extLst>
              <a:ext uri="{FF2B5EF4-FFF2-40B4-BE49-F238E27FC236}">
                <a16:creationId xmlns:a16="http://schemas.microsoft.com/office/drawing/2014/main" id="{87E130EA-00EE-F3C7-67B7-50E920551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767" y="1957944"/>
            <a:ext cx="3629307" cy="2037919"/>
          </a:xfrm>
          <a:prstGeom prst="rect">
            <a:avLst/>
          </a:prstGeom>
        </p:spPr>
      </p:pic>
      <p:pic>
        <p:nvPicPr>
          <p:cNvPr id="29" name="Marcador de contenido 15">
            <a:extLst>
              <a:ext uri="{FF2B5EF4-FFF2-40B4-BE49-F238E27FC236}">
                <a16:creationId xmlns:a16="http://schemas.microsoft.com/office/drawing/2014/main" id="{B109454B-BE19-E027-8D83-7BE1A7456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9767" y="4149602"/>
            <a:ext cx="3629307" cy="1900031"/>
          </a:xfrm>
          <a:prstGeom prst="rect">
            <a:avLst/>
          </a:prstGeom>
        </p:spPr>
      </p:pic>
      <p:pic>
        <p:nvPicPr>
          <p:cNvPr id="31" name="Marcador de contenido 15">
            <a:extLst>
              <a:ext uri="{FF2B5EF4-FFF2-40B4-BE49-F238E27FC236}">
                <a16:creationId xmlns:a16="http://schemas.microsoft.com/office/drawing/2014/main" id="{DFBAB2E9-9CF1-FB9C-13C2-9DC001EF9F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4452" y="1959202"/>
            <a:ext cx="3077765" cy="410368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C85A33-DB8A-C289-0E93-9DD6EB14D6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3107645" cy="3552144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673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endParaRPr lang="en-GB">
              <a:ea typeface="Verdana"/>
            </a:endParaRPr>
          </a:p>
          <a:p>
            <a:endParaRPr lang="en-GB">
              <a:ea typeface="Verdana"/>
            </a:endParaRPr>
          </a:p>
          <a:p>
            <a:endParaRPr lang="en-GB" noProof="0">
              <a:ea typeface="Verdana"/>
            </a:endParaRPr>
          </a:p>
          <a:p>
            <a:endParaRPr lang="es-ES">
              <a:ea typeface="Verdana"/>
            </a:endParaRPr>
          </a:p>
          <a:p>
            <a:endParaRPr lang="es-ES">
              <a:ea typeface="Verdana"/>
            </a:endParaRPr>
          </a:p>
          <a:p>
            <a:endParaRPr lang="es-ES">
              <a:ea typeface="Verdana"/>
            </a:endParaRPr>
          </a:p>
          <a:p>
            <a:endParaRPr lang="es-ES">
              <a:ea typeface="Verdana"/>
            </a:endParaRPr>
          </a:p>
          <a:p>
            <a:endParaRPr lang="en-GB">
              <a:ea typeface="Verdan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err="1"/>
              <a:t>PrEP</a:t>
            </a:r>
            <a:r>
              <a:rPr lang="en-GB"/>
              <a:t> delivery in Central America</a:t>
            </a:r>
            <a:endParaRPr lang="en-GB" noProof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3BFE89-7FE5-C517-C825-2449DCDDD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99" y="1716187"/>
            <a:ext cx="8251372" cy="44779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9401328-88C0-3B6F-2372-A6130DECD9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23" t="22419" r="48846" b="31887"/>
          <a:stretch>
            <a:fillRect/>
          </a:stretch>
        </p:blipFill>
        <p:spPr>
          <a:xfrm>
            <a:off x="270789" y="2099480"/>
            <a:ext cx="3849255" cy="205486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7EA081-0D3B-4E4F-A14F-ABEFEBE14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566" t="20927" r="2682" b="30351"/>
          <a:stretch>
            <a:fillRect/>
          </a:stretch>
        </p:blipFill>
        <p:spPr>
          <a:xfrm>
            <a:off x="245340" y="4148640"/>
            <a:ext cx="3786456" cy="221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0C60-EFE1-7343-2464-A26765374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B2A98F-4857-4576-924F-9610B30151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</p:spPr>
        <p:txBody>
          <a:bodyPr anchor="t">
            <a:normAutofit/>
          </a:bodyPr>
          <a:lstStyle/>
          <a:p>
            <a:endParaRPr lang="en-GB">
              <a:ea typeface="Verdana"/>
            </a:endParaRPr>
          </a:p>
          <a:p>
            <a:endParaRPr lang="en-GB"/>
          </a:p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4EA84-CA70-E9B5-B946-5B175DF32E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</p:spPr>
        <p:txBody>
          <a:bodyPr anchor="b">
            <a:normAutofit/>
          </a:bodyPr>
          <a:lstStyle/>
          <a:p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25BBFA-E0CC-AE71-9FB0-1C12278FFF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</p:spPr>
        <p:txBody>
          <a:bodyPr anchor="b">
            <a:normAutofit/>
          </a:bodyPr>
          <a:lstStyle/>
          <a:p>
            <a:endParaRPr lang="en-GB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5EFC372-0840-01F5-3AB1-ED5FEA087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</p:spPr>
        <p:txBody>
          <a:bodyPr anchor="b">
            <a:normAutofit/>
          </a:bodyPr>
          <a:lstStyle/>
          <a:p>
            <a:r>
              <a:rPr lang="en-GB"/>
              <a:t>PASMO </a:t>
            </a:r>
            <a:r>
              <a:rPr lang="en-GB" err="1"/>
              <a:t>PrEP</a:t>
            </a:r>
            <a:r>
              <a:rPr lang="en-GB"/>
              <a:t> delivery model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AB4CE8-786E-AC97-5C61-DDE49C0F5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061" y="2753630"/>
            <a:ext cx="3862162" cy="25626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135A405-3D12-E5FE-4460-6EC304ED9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24" y="1872344"/>
            <a:ext cx="7664322" cy="432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44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8AEA0B3E-9119-4543-7A6D-DCEA753144E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226" r="5310"/>
          <a:stretch>
            <a:fillRect/>
          </a:stretch>
        </p:blipFill>
        <p:spPr>
          <a:xfrm>
            <a:off x="1894342" y="1659364"/>
            <a:ext cx="7978772" cy="4724969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4E213D10-8946-71BD-9D9C-7B2916B37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Verdana"/>
              </a:rPr>
              <a:t>PASMO </a:t>
            </a:r>
            <a:r>
              <a:rPr lang="en-GB" err="1">
                <a:ea typeface="Verdana"/>
              </a:rPr>
              <a:t>PrEP</a:t>
            </a:r>
            <a:r>
              <a:rPr lang="en-GB">
                <a:ea typeface="Verdana"/>
              </a:rPr>
              <a:t> delivery model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987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D226168-350F-C960-A578-8240B714C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70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71ABB81A-FC5C-C168-CA51-16C47C2F1C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2879396"/>
            <a:ext cx="5437188" cy="2944008"/>
          </a:xfrm>
        </p:spPr>
        <p:txBody>
          <a:bodyPr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/>
              <a:t>Mobile outreach effectively expands access to PrEP in underserved rural communities. </a:t>
            </a:r>
            <a:endParaRPr lang="es-ES" b="1"/>
          </a:p>
          <a:p>
            <a:pPr marL="285750" indent="-285750">
              <a:buFont typeface="Arial"/>
              <a:buChar char="•"/>
            </a:pPr>
            <a:r>
              <a:rPr lang="en-US" b="1"/>
              <a:t>Long-term PrEP success depends on decentralized follow-up services, not only on PrEP initiation. </a:t>
            </a:r>
            <a:endParaRPr lang="en-US" b="1"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n-US" b="1"/>
              <a:t>Strengthening rural health facilities is essential for sustainable and equitable PrEP delivery.</a:t>
            </a:r>
            <a:endParaRPr lang="en-US" b="1"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n-US" b="1">
                <a:ea typeface="+mn-lt"/>
                <a:cs typeface="+mn-lt"/>
              </a:rPr>
              <a:t>Culturally appropriate care is especially important in rural </a:t>
            </a:r>
            <a:r>
              <a:rPr lang="en-US" b="1"/>
              <a:t>settings</a:t>
            </a:r>
            <a:r>
              <a:rPr lang="en-US" b="1">
                <a:ea typeface="+mn-lt"/>
                <a:cs typeface="+mn-lt"/>
              </a:rPr>
              <a:t> because it addresses fears and myths, reduces stigma, and educates with understanding and compassion. </a:t>
            </a:r>
            <a:endParaRPr lang="en-US" b="1">
              <a:ea typeface="Verdana"/>
            </a:endParaRPr>
          </a:p>
          <a:p>
            <a:pPr marL="285750" indent="-285750">
              <a:buFont typeface="Arial"/>
              <a:buChar char="•"/>
            </a:pPr>
            <a:endParaRPr lang="en-US" b="1">
              <a:ea typeface="Verdana"/>
            </a:endParaRPr>
          </a:p>
          <a:p>
            <a:pPr marL="285750" indent="-285750">
              <a:buFont typeface="Arial"/>
              <a:buChar char="•"/>
            </a:pPr>
            <a:endParaRPr lang="en-US" b="1">
              <a:ea typeface="Verdana"/>
            </a:endParaRPr>
          </a:p>
          <a:p>
            <a:endParaRPr lang="en-US">
              <a:ea typeface="Verdana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81C041-17DA-9120-4B84-2584CD3E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409474"/>
            <a:ext cx="5437187" cy="1212747"/>
          </a:xfrm>
        </p:spPr>
        <p:txBody>
          <a:bodyPr anchor="b">
            <a:normAutofit/>
          </a:bodyPr>
          <a:lstStyle/>
          <a:p>
            <a:r>
              <a:rPr lang="en-GB" noProof="0"/>
              <a:t>Lessons learned</a:t>
            </a:r>
            <a:endParaRPr lang="en-GB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B44A307-C598-3ED1-FBF9-B0490AED988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5950" b="16443"/>
          <a:stretch>
            <a:fillRect/>
          </a:stretch>
        </p:blipFill>
        <p:spPr>
          <a:xfrm>
            <a:off x="6933271" y="522515"/>
            <a:ext cx="4734000" cy="4898572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82E86ED-66BD-A39E-19C3-5A91ECB8CCFC}"/>
              </a:ext>
            </a:extLst>
          </p:cNvPr>
          <p:cNvSpPr/>
          <p:nvPr/>
        </p:nvSpPr>
        <p:spPr>
          <a:xfrm>
            <a:off x="6927173" y="4770455"/>
            <a:ext cx="4751748" cy="2087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ctr">
            <a:spAutoFit/>
          </a:bodyPr>
          <a:lstStyle/>
          <a:p>
            <a:endParaRPr lang="en-US" sz="1600">
              <a:ea typeface="Verdana"/>
            </a:endParaRPr>
          </a:p>
          <a:p>
            <a:pPr algn="ctr"/>
            <a:r>
              <a:rPr lang="en-GB" sz="1000" b="1">
                <a:solidFill>
                  <a:schemeClr val="bg1"/>
                </a:solidFill>
                <a:ea typeface="Verdana"/>
              </a:rPr>
              <a:t>“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It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brings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me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great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joy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to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provide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HIV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education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and PrEP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services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to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my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Garifuna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community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in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my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own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language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, as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the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message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is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clearer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and more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meaningful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, and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it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strengthens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trust and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the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bond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with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my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Garifuna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brothers</a:t>
            </a:r>
            <a:r>
              <a:rPr lang="es-ES" sz="1000" b="1">
                <a:solidFill>
                  <a:schemeClr val="bg1"/>
                </a:solidFill>
                <a:ea typeface="Verdana"/>
              </a:rPr>
              <a:t> and </a:t>
            </a:r>
            <a:r>
              <a:rPr lang="es-ES" sz="1000" b="1" err="1">
                <a:solidFill>
                  <a:schemeClr val="bg1"/>
                </a:solidFill>
                <a:ea typeface="Verdana"/>
              </a:rPr>
              <a:t>sisters</a:t>
            </a:r>
            <a:r>
              <a:rPr lang="en-GB" sz="1000" b="1">
                <a:solidFill>
                  <a:schemeClr val="bg1"/>
                </a:solidFill>
                <a:ea typeface="Verdana"/>
              </a:rPr>
              <a:t>”</a:t>
            </a:r>
          </a:p>
          <a:p>
            <a:pPr algn="ctr"/>
            <a:endParaRPr lang="en-GB" sz="1000" b="1">
              <a:solidFill>
                <a:schemeClr val="bg1"/>
              </a:solidFill>
              <a:ea typeface="Verdana"/>
            </a:endParaRPr>
          </a:p>
          <a:p>
            <a:pPr algn="ctr"/>
            <a:r>
              <a:rPr lang="en-GB" sz="1000" b="1">
                <a:solidFill>
                  <a:schemeClr val="bg1"/>
                </a:solidFill>
                <a:ea typeface="Verdana"/>
              </a:rPr>
              <a:t>                                                                          Omar Guerro</a:t>
            </a:r>
          </a:p>
          <a:p>
            <a:pPr algn="ctr"/>
            <a:r>
              <a:rPr lang="en-GB" sz="1000" b="1">
                <a:solidFill>
                  <a:schemeClr val="bg1"/>
                </a:solidFill>
                <a:ea typeface="Verdana"/>
              </a:rPr>
              <a:t>                                                                    Health promoter</a:t>
            </a:r>
          </a:p>
        </p:txBody>
      </p:sp>
    </p:spTree>
    <p:extLst>
      <p:ext uri="{BB962C8B-B14F-4D97-AF65-F5344CB8AC3E}">
        <p14:creationId xmlns:p14="http://schemas.microsoft.com/office/powerpoint/2010/main" val="1284494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60349-8FF3-774D-99B5-E2BC0715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Recommendations</a:t>
            </a:r>
            <a:endParaRPr lang="en-GB" noProof="0">
              <a:ea typeface="Verdan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C3AA59-AF57-4542-96DD-81773C010CCB}"/>
              </a:ext>
            </a:extLst>
          </p:cNvPr>
          <p:cNvSpPr/>
          <p:nvPr/>
        </p:nvSpPr>
        <p:spPr>
          <a:xfrm>
            <a:off x="442914" y="2097088"/>
            <a:ext cx="3293064" cy="41036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endParaRPr lang="en-US" sz="1600">
              <a:ea typeface="Verdana"/>
            </a:endParaRPr>
          </a:p>
          <a:p>
            <a:endParaRPr lang="en-US" sz="160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A574CF-76D8-678F-A6EA-A017165C50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9" t="15114" r="3469" b="6310"/>
          <a:stretch>
            <a:fillRect/>
          </a:stretch>
        </p:blipFill>
        <p:spPr>
          <a:xfrm>
            <a:off x="3552079" y="2107738"/>
            <a:ext cx="8637955" cy="409146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090EF94-B9A8-48A6-C66F-D3AA0EF7D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63" y="2104571"/>
            <a:ext cx="3126015" cy="412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38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4A9785-5714-F747-B084-91CE0A734F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</p:spPr>
        <p:txBody>
          <a:bodyPr anchor="t">
            <a:normAutofit/>
          </a:bodyPr>
          <a:lstStyle/>
          <a:p>
            <a:r>
              <a:rPr lang="en-GB" b="1" dirty="0"/>
              <a:t>Mobile outreach can successfully initiate </a:t>
            </a:r>
            <a:r>
              <a:rPr lang="en-GB" b="1" dirty="0" err="1"/>
              <a:t>PrEP</a:t>
            </a:r>
            <a:endParaRPr lang="es-ES" b="1">
              <a:ea typeface="Verdana"/>
            </a:endParaRPr>
          </a:p>
          <a:p>
            <a:r>
              <a:rPr lang="en-GB" b="1"/>
              <a:t> in rural communities, but sustainable HIV</a:t>
            </a:r>
            <a:endParaRPr lang="es-ES" b="1"/>
          </a:p>
          <a:p>
            <a:r>
              <a:rPr lang="en-GB" b="1"/>
              <a:t> prevention requires decentralizing services by</a:t>
            </a:r>
            <a:endParaRPr lang="es-ES" b="1"/>
          </a:p>
          <a:p>
            <a:r>
              <a:rPr lang="en-GB" b="1"/>
              <a:t> strengthening local healthcare systems.</a:t>
            </a:r>
            <a:endParaRPr lang="es-ES" b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2C8569-D4EF-EE4A-9FD3-DBFF555C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</p:spPr>
        <p:txBody>
          <a:bodyPr anchor="b">
            <a:normAutofit/>
          </a:bodyPr>
          <a:lstStyle/>
          <a:p>
            <a:r>
              <a:rPr lang="en-GB"/>
              <a:t>Conclusion</a:t>
            </a:r>
            <a:endParaRPr lang="en-GB" noProof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17CB9FA-F471-62B7-F41E-380F6028541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10365" b="12028"/>
          <a:stretch>
            <a:fillRect/>
          </a:stretch>
        </p:blipFill>
        <p:spPr>
          <a:xfrm>
            <a:off x="6474702" y="979714"/>
            <a:ext cx="4734000" cy="4898572"/>
          </a:xfrm>
          <a:noFill/>
        </p:spPr>
      </p:pic>
    </p:spTree>
    <p:extLst>
      <p:ext uri="{BB962C8B-B14F-4D97-AF65-F5344CB8AC3E}">
        <p14:creationId xmlns:p14="http://schemas.microsoft.com/office/powerpoint/2010/main" val="296995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485A1-C889-D4E6-B8C3-0FB6B23C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Acknowledgements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DD4FC3-E5FF-4FC7-EA0F-E07756142C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724674" y="4716919"/>
            <a:ext cx="3467104" cy="2485344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s-ES" b="1">
                <a:solidFill>
                  <a:schemeClr val="accent1">
                    <a:lumMod val="49000"/>
                  </a:schemeClr>
                </a:solidFill>
                <a:ea typeface="Verdana"/>
              </a:rPr>
              <a:t>Organización LLAVES</a:t>
            </a:r>
          </a:p>
          <a:p>
            <a:r>
              <a:rPr lang="es-ES" b="1">
                <a:solidFill>
                  <a:schemeClr val="accent1">
                    <a:lumMod val="49000"/>
                  </a:schemeClr>
                </a:solidFill>
                <a:ea typeface="Verdana"/>
              </a:rPr>
              <a:t>Asociación PASMO</a:t>
            </a:r>
          </a:p>
          <a:p>
            <a:r>
              <a:rPr lang="es-ES" b="1">
                <a:solidFill>
                  <a:schemeClr val="accent1">
                    <a:lumMod val="49000"/>
                  </a:schemeClr>
                </a:solidFill>
                <a:ea typeface="Verdana"/>
              </a:rPr>
              <a:t>Erika Castellanos – GATE</a:t>
            </a:r>
          </a:p>
          <a:p>
            <a:r>
              <a:rPr lang="es-ES" b="1">
                <a:solidFill>
                  <a:schemeClr val="accent1">
                    <a:lumMod val="49000"/>
                  </a:schemeClr>
                </a:solidFill>
                <a:ea typeface="Verdana"/>
              </a:rPr>
              <a:t>PCC Team – IAS</a:t>
            </a:r>
          </a:p>
          <a:p>
            <a:endParaRPr lang="es-ES">
              <a:ea typeface="Verdana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35AFC83-8851-544E-AD83-E62C5D4CCA57}"/>
              </a:ext>
            </a:extLst>
          </p:cNvPr>
          <p:cNvSpPr txBox="1"/>
          <p:nvPr/>
        </p:nvSpPr>
        <p:spPr>
          <a:xfrm>
            <a:off x="3049229" y="3413940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H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s-HN" dirty="0"/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91666C2-A7DA-E788-CD41-2DC833D58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505" y="1967140"/>
            <a:ext cx="3320435" cy="12239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BFC892F-8152-C62E-2B3B-C778A1D04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931" y="1967140"/>
            <a:ext cx="2645893" cy="234716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2902CEC-DADB-53A1-EC04-D209D08E8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028" y="3134748"/>
            <a:ext cx="3467104" cy="19048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024A0C3-192B-9B64-33FB-BCF4CDB8C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5497" y="4939755"/>
            <a:ext cx="2530450" cy="134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40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8F98D-7295-E343-8A23-37562C7E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449" y="245382"/>
            <a:ext cx="7632700" cy="4609306"/>
          </a:xfrm>
        </p:spPr>
        <p:txBody>
          <a:bodyPr wrap="square">
            <a:normAutofit/>
          </a:bodyPr>
          <a:lstStyle/>
          <a:p>
            <a:r>
              <a:rPr lang="en-GB"/>
              <a:t>“Wake up, humanity! There is no more time”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719E9-DEE5-AD41-99DD-439B9AF6D1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GB"/>
              <a:t>Berta Caceres</a:t>
            </a:r>
          </a:p>
        </p:txBody>
      </p:sp>
    </p:spTree>
    <p:extLst>
      <p:ext uri="{BB962C8B-B14F-4D97-AF65-F5344CB8AC3E}">
        <p14:creationId xmlns:p14="http://schemas.microsoft.com/office/powerpoint/2010/main" val="146662159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7C6EDFE1-7D15-49EE-A565-307B1CFAD8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24B72D-BBC8-498B-AD80-D3998F42BC81}">
  <ds:schemaRefs>
    <ds:schemaRef ds:uri="73ce610f-b889-47d4-8ab5-c38f623799c9"/>
    <ds:schemaRef ds:uri="e236f8d0-c4c0-4f47-ae05-f87aea30ad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B142261-26B8-4C03-8118-EB37AC3907F7}">
  <ds:schemaRefs>
    <ds:schemaRef ds:uri="73ce610f-b889-47d4-8ab5-c38f623799c9"/>
    <ds:schemaRef ds:uri="e236f8d0-c4c0-4f47-ae05-f87aea30ad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3</TotalTime>
  <Words>242</Words>
  <Application>Microsoft Office PowerPoint</Application>
  <PresentationFormat>Panorámica</PresentationFormat>
  <Paragraphs>48</Paragraphs>
  <Slides>13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Calibri</vt:lpstr>
      <vt:lpstr>Arial</vt:lpstr>
      <vt:lpstr>Times New Roman</vt:lpstr>
      <vt:lpstr>Verdana</vt:lpstr>
      <vt:lpstr>Courier New</vt:lpstr>
      <vt:lpstr>AIDS2026</vt:lpstr>
      <vt:lpstr>PrEP delivery in underserved rural communities – experiences from Central America</vt:lpstr>
      <vt:lpstr>Central America</vt:lpstr>
      <vt:lpstr>  Healthcare Facilities in Central America </vt:lpstr>
      <vt:lpstr>What do these barriers look in real life?</vt:lpstr>
      <vt:lpstr>PrEP delivery in Central America</vt:lpstr>
      <vt:lpstr>PASMO PrEP delivery model</vt:lpstr>
      <vt:lpstr>PASMO PrEP delivery model</vt:lpstr>
      <vt:lpstr>Presentación de PowerPoint</vt:lpstr>
      <vt:lpstr>Lessons learned</vt:lpstr>
      <vt:lpstr>Recommendations</vt:lpstr>
      <vt:lpstr>Conclusion</vt:lpstr>
      <vt:lpstr>Acknowledgements</vt:lpstr>
      <vt:lpstr>“Wake up, humanity! There is no more time”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Williams</dc:creator>
  <cp:lastModifiedBy>Obed Quiroz</cp:lastModifiedBy>
  <cp:revision>12</cp:revision>
  <dcterms:created xsi:type="dcterms:W3CDTF">2026-06-01T08:41:42Z</dcterms:created>
  <dcterms:modified xsi:type="dcterms:W3CDTF">2026-07-24T19:00:02Z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