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9"/>
  </p:notesMasterIdLst>
  <p:sldIdLst>
    <p:sldId id="273" r:id="rId5"/>
    <p:sldId id="290" r:id="rId6"/>
    <p:sldId id="292" r:id="rId7"/>
    <p:sldId id="257" r:id="rId8"/>
    <p:sldId id="271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288" r:id="rId17"/>
    <p:sldId id="289" r:id="rId18"/>
  </p:sldIdLst>
  <p:sldSz cx="12192000" cy="6858000"/>
  <p:notesSz cx="6858000" cy="9144000"/>
  <p:embeddedFontLst>
    <p:embeddedFont>
      <p:font typeface="Verdana" panose="020B0604030504040204" pitchFamily="34" charset="0"/>
      <p:regular r:id="rId20"/>
      <p:bold r:id="rId21"/>
      <p:italic r:id="rId22"/>
      <p:boldItalic r:id="rId23"/>
    </p:embeddedFont>
    <p:embeddedFont>
      <p:font typeface="Poppins" panose="020B0604020202020204" charset="0"/>
      <p:regular r:id="rId24"/>
      <p:bold r:id="rId25"/>
      <p:italic r:id="rId26"/>
      <p:boldItalic r:id="rId27"/>
    </p:embeddedFont>
    <p:embeddedFont>
      <p:font typeface="Poppins Medium" panose="020B060402020202020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FDAC48-69B7-59CA-0895-E5EBD7E0D7BE}" name="Lina Golob" initials="LG" userId="S::lina.golob@iasociety.org::18c054f1-9789-489e-8da1-71f1c382e037" providerId="AD"/>
  <p188:author id="{9E5F49F7-5CB3-C393-68F1-149C880E0AD4}" name="Loena Le Goff - Gestin" initials="LL" userId="S::loena.legoffgestin@iasociety.org::cca4da52-f347-4e57-9554-965a83c477e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799311-875D-4365-B491-7B59CEC7C700}" v="4" dt="2026-07-13T13:38:41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656" autoAdjust="0"/>
  </p:normalViewPr>
  <p:slideViewPr>
    <p:cSldViewPr snapToGrid="0">
      <p:cViewPr varScale="1">
        <p:scale>
          <a:sx n="61" d="100"/>
          <a:sy n="61" d="100"/>
        </p:scale>
        <p:origin x="10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Williams" userId="63db2afe-75be-4bc2-8293-016e533a2037" providerId="ADAL" clId="{F4AB38EF-B4E2-43A8-BAD4-6C4C4B016A97}"/>
    <pc:docChg chg="custSel modSld">
      <pc:chgData name="Emma Williams" userId="63db2afe-75be-4bc2-8293-016e533a2037" providerId="ADAL" clId="{F4AB38EF-B4E2-43A8-BAD4-6C4C4B016A97}" dt="2026-07-13T13:38:41.817" v="150" actId="113"/>
      <pc:docMkLst>
        <pc:docMk/>
      </pc:docMkLst>
      <pc:sldChg chg="modSp mod">
        <pc:chgData name="Emma Williams" userId="63db2afe-75be-4bc2-8293-016e533a2037" providerId="ADAL" clId="{F4AB38EF-B4E2-43A8-BAD4-6C4C4B016A97}" dt="2026-07-13T12:54:12.542" v="147" actId="14100"/>
        <pc:sldMkLst>
          <pc:docMk/>
          <pc:sldMk cId="2694814211" sldId="257"/>
        </pc:sldMkLst>
        <pc:spChg chg="mod">
          <ac:chgData name="Emma Williams" userId="63db2afe-75be-4bc2-8293-016e533a2037" providerId="ADAL" clId="{F4AB38EF-B4E2-43A8-BAD4-6C4C4B016A97}" dt="2026-07-13T12:53:34.212" v="129" actId="20577"/>
          <ac:spMkLst>
            <pc:docMk/>
            <pc:sldMk cId="2694814211" sldId="257"/>
            <ac:spMk id="2" creationId="{C8B28285-DD14-CF47-9ADD-FC1A9D5FF0D7}"/>
          </ac:spMkLst>
        </pc:spChg>
        <pc:spChg chg="mod">
          <ac:chgData name="Emma Williams" userId="63db2afe-75be-4bc2-8293-016e533a2037" providerId="ADAL" clId="{F4AB38EF-B4E2-43A8-BAD4-6C4C4B016A97}" dt="2026-07-13T12:54:12.542" v="147" actId="14100"/>
          <ac:spMkLst>
            <pc:docMk/>
            <pc:sldMk cId="2694814211" sldId="257"/>
            <ac:spMk id="3" creationId="{EEBEBCFC-4907-6648-87B8-5CEE435505BA}"/>
          </ac:spMkLst>
        </pc:spChg>
      </pc:sldChg>
      <pc:sldChg chg="modNotesTx">
        <pc:chgData name="Emma Williams" userId="63db2afe-75be-4bc2-8293-016e533a2037" providerId="ADAL" clId="{F4AB38EF-B4E2-43A8-BAD4-6C4C4B016A97}" dt="2026-07-13T13:38:41.817" v="150" actId="113"/>
        <pc:sldMkLst>
          <pc:docMk/>
          <pc:sldMk cId="2026801650" sldId="288"/>
        </pc:sldMkLst>
      </pc:sldChg>
      <pc:sldChg chg="modSp mod modCm modNotesTx">
        <pc:chgData name="Emma Williams" userId="63db2afe-75be-4bc2-8293-016e533a2037" providerId="ADAL" clId="{F4AB38EF-B4E2-43A8-BAD4-6C4C4B016A97}" dt="2026-07-13T13:38:30.165" v="148" actId="6549"/>
        <pc:sldMkLst>
          <pc:docMk/>
          <pc:sldMk cId="955277464" sldId="298"/>
        </pc:sldMkLst>
        <pc:spChg chg="mod">
          <ac:chgData name="Emma Williams" userId="63db2afe-75be-4bc2-8293-016e533a2037" providerId="ADAL" clId="{F4AB38EF-B4E2-43A8-BAD4-6C4C4B016A97}" dt="2026-07-13T12:49:57.855" v="75" actId="20577"/>
          <ac:spMkLst>
            <pc:docMk/>
            <pc:sldMk cId="955277464" sldId="298"/>
            <ac:spMk id="3" creationId="{8CE90B16-2195-3B57-1EC8-7E57E4200D04}"/>
          </ac:spMkLst>
        </pc:spChg>
        <pc:spChg chg="mod">
          <ac:chgData name="Emma Williams" userId="63db2afe-75be-4bc2-8293-016e533a2037" providerId="ADAL" clId="{F4AB38EF-B4E2-43A8-BAD4-6C4C4B016A97}" dt="2026-07-13T12:49:53.776" v="74" actId="14100"/>
          <ac:spMkLst>
            <pc:docMk/>
            <pc:sldMk cId="955277464" sldId="298"/>
            <ac:spMk id="4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mma Williams" userId="63db2afe-75be-4bc2-8293-016e533a2037" providerId="ADAL" clId="{F4AB38EF-B4E2-43A8-BAD4-6C4C4B016A97}" dt="2026-07-13T12:49:57.855" v="75" actId="20577"/>
              <pc2:cmMkLst xmlns:pc2="http://schemas.microsoft.com/office/powerpoint/2019/9/main/command">
                <pc:docMk/>
                <pc:sldMk cId="955277464" sldId="298"/>
                <pc2:cmMk id="{4E039921-ACE9-497D-A1C1-5C566EB74A05}"/>
              </pc2:cmMkLst>
            </pc226:cmChg>
          </p:ext>
        </pc:extLst>
      </pc:sldChg>
      <pc:sldChg chg="modNotesTx">
        <pc:chgData name="Emma Williams" userId="63db2afe-75be-4bc2-8293-016e533a2037" providerId="ADAL" clId="{F4AB38EF-B4E2-43A8-BAD4-6C4C4B016A97}" dt="2026-07-13T13:38:33.706" v="149" actId="6549"/>
        <pc:sldMkLst>
          <pc:docMk/>
          <pc:sldMk cId="2511704447" sldId="29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17/07/2026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268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478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144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77d5b90d27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28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dirty="0">
              <a:solidFill>
                <a:srgbClr val="5B0F8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9" name="Google Shape;369;g277d5b90d27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2550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5fa398b68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376" name="Google Shape;376;g25fa398b68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60494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68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(no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759B3F-D110-D6ED-127F-0FAAA91002E8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2917" y="2097091"/>
            <a:ext cx="11306175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/>
              <a:t>Nulla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F21790-326B-DB22-0FD0-1775D2C0DA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901EB4-E3E6-8225-19A0-34A625053E42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EDD47E-600A-4188-3299-2CC73881E14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35374F-5573-8FBD-685A-03451FB8512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C3371-5374-7807-05C6-9DBAB5C0276B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65231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99553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  <a:defRPr sz="7066"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ubTitle" idx="1"/>
          </p:nvPr>
        </p:nvSpPr>
        <p:spPr>
          <a:xfrm>
            <a:off x="1524003" y="3602039"/>
            <a:ext cx="9144000" cy="16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/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133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ftr" idx="11"/>
          </p:nvPr>
        </p:nvSpPr>
        <p:spPr>
          <a:xfrm>
            <a:off x="4038605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"/>
          <p:cNvSpPr txBox="1">
            <a:spLocks noGrp="1"/>
          </p:cNvSpPr>
          <p:nvPr>
            <p:ph type="sldNum" idx="12"/>
          </p:nvPr>
        </p:nvSpPr>
        <p:spPr>
          <a:xfrm>
            <a:off x="8610611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2850" tIns="36425" rIns="72850" bIns="36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98290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4" r:id="rId13"/>
    <p:sldLayoutId id="2147483715" r:id="rId14"/>
    <p:sldLayoutId id="2147483716" r:id="rId15"/>
    <p:sldLayoutId id="2147483717" r:id="rId16"/>
    <p:sldLayoutId id="2147483718" r:id="rId17"/>
    <p:sldLayoutId id="2147483720" r:id="rId18"/>
    <p:sldLayoutId id="2147483722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2159448"/>
            <a:ext cx="7521427" cy="4178778"/>
          </a:xfrm>
        </p:spPr>
        <p:txBody>
          <a:bodyPr>
            <a:noAutofit/>
          </a:bodyPr>
          <a:lstStyle/>
          <a:p>
            <a:r>
              <a:rPr lang="en-US" sz="5200"/>
              <a:t>MAS </a:t>
            </a:r>
            <a:r>
              <a:rPr lang="en-US" sz="5200" err="1"/>
              <a:t>por</a:t>
            </a:r>
            <a:r>
              <a:rPr lang="en-US" sz="5200"/>
              <a:t> </a:t>
            </a:r>
            <a:r>
              <a:rPr lang="en-US" sz="5200" err="1"/>
              <a:t>Nosotras</a:t>
            </a:r>
            <a:r>
              <a:rPr lang="en-US" sz="5200"/>
              <a:t> – comprehensive sexual and reproductive health for female sex workers</a:t>
            </a:r>
            <a:endParaRPr lang="en-GB" sz="5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8F3AF-D0F0-DB53-437F-38D0D53433D0}"/>
              </a:ext>
            </a:extLst>
          </p:cNvPr>
          <p:cNvSpPr txBox="1">
            <a:spLocks/>
          </p:cNvSpPr>
          <p:nvPr/>
        </p:nvSpPr>
        <p:spPr>
          <a:xfrm>
            <a:off x="4116388" y="960220"/>
            <a:ext cx="7357344" cy="433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 b="1" dirty="0">
                <a:latin typeface="+mj-lt"/>
              </a:rPr>
              <a:t>Person-centred HIV prevention for key and vulnerable populations in Latin America and the Caribbean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 txBox="1">
            <a:spLocks/>
          </p:cNvSpPr>
          <p:nvPr/>
        </p:nvSpPr>
        <p:spPr>
          <a:xfrm>
            <a:off x="4116388" y="696043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/>
              <a:t>Valeria Fink, Fundación </a:t>
            </a:r>
            <a:r>
              <a:rPr lang="en-US" sz="1500" err="1"/>
              <a:t>Huésped</a:t>
            </a:r>
            <a:r>
              <a:rPr lang="en-US" sz="1500"/>
              <a:t>, Argentina</a:t>
            </a:r>
          </a:p>
          <a:p>
            <a:pPr marL="0" indent="0">
              <a:buNone/>
            </a:pPr>
            <a:endParaRPr lang="en-GB" sz="1500"/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5CD540-13DF-4440-8FFD-EFD90B0F98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589239"/>
            <a:ext cx="11106662" cy="3203574"/>
          </a:xfrm>
        </p:spPr>
        <p:txBody>
          <a:bodyPr>
            <a:normAutofit/>
          </a:bodyPr>
          <a:lstStyle/>
          <a:p>
            <a:pPr marL="150813">
              <a:spcBef>
                <a:spcPts val="1600"/>
              </a:spcBef>
              <a:buClr>
                <a:schemeClr val="dk1"/>
              </a:buClr>
              <a:buSzPts val="1800"/>
            </a:pPr>
            <a:r>
              <a:rPr lang="en-US" sz="2000" b="1" dirty="0">
                <a:sym typeface="Poppins Medium"/>
              </a:rPr>
              <a:t>Speaker and travel support for AIDS 2026: </a:t>
            </a:r>
            <a:r>
              <a:rPr lang="en-US" sz="2000" dirty="0">
                <a:sym typeface="Poppins Medium"/>
              </a:rPr>
              <a:t>Provided </a:t>
            </a:r>
            <a:r>
              <a:rPr lang="en-US" sz="2000" dirty="0" smtClean="0">
                <a:sym typeface="Poppins Medium"/>
              </a:rPr>
              <a:t>the </a:t>
            </a:r>
            <a:r>
              <a:rPr lang="en-US" sz="2000" dirty="0">
                <a:sym typeface="Poppins Medium"/>
              </a:rPr>
              <a:t>IAS Person-Centred Care programme, funded by Gilead Sciences.</a:t>
            </a:r>
          </a:p>
          <a:p>
            <a:pPr marL="150813"/>
            <a:r>
              <a:rPr lang="es-AR" sz="2000" b="1" dirty="0"/>
              <a:t>Project </a:t>
            </a:r>
            <a:r>
              <a:rPr lang="es-AR" sz="2000" b="1" dirty="0" err="1"/>
              <a:t>funding</a:t>
            </a:r>
            <a:r>
              <a:rPr lang="es-AR" sz="2000" b="1" dirty="0"/>
              <a:t>:</a:t>
            </a:r>
            <a:r>
              <a:rPr lang="es-AR" sz="2000" dirty="0"/>
              <a:t> </a:t>
            </a:r>
            <a:r>
              <a:rPr lang="es-AR" sz="2000" dirty="0" err="1"/>
              <a:t>This</a:t>
            </a:r>
            <a:r>
              <a:rPr lang="es-AR" sz="2000" dirty="0"/>
              <a:t> </a:t>
            </a:r>
            <a:r>
              <a:rPr lang="es-AR" sz="2000" dirty="0" err="1"/>
              <a:t>project</a:t>
            </a:r>
            <a:r>
              <a:rPr lang="es-AR" sz="2000" dirty="0"/>
              <a:t> </a:t>
            </a:r>
            <a:r>
              <a:rPr lang="es-AR" sz="2000" dirty="0" err="1"/>
              <a:t>was</a:t>
            </a:r>
            <a:r>
              <a:rPr lang="es-AR" sz="2000" dirty="0"/>
              <a:t> </a:t>
            </a:r>
            <a:r>
              <a:rPr lang="es-AR" sz="2000" dirty="0" err="1"/>
              <a:t>funded</a:t>
            </a:r>
            <a:r>
              <a:rPr lang="es-AR" sz="2000" dirty="0"/>
              <a:t> </a:t>
            </a:r>
            <a:r>
              <a:rPr lang="es-AR" sz="2000" dirty="0" err="1"/>
              <a:t>under</a:t>
            </a:r>
            <a:r>
              <a:rPr lang="es-AR" sz="2000" dirty="0"/>
              <a:t> </a:t>
            </a:r>
            <a:r>
              <a:rPr lang="es-AR" sz="2000" dirty="0" err="1"/>
              <a:t>the</a:t>
            </a:r>
            <a:r>
              <a:rPr lang="es-AR" sz="2000" dirty="0"/>
              <a:t> Women RISE </a:t>
            </a:r>
            <a:r>
              <a:rPr lang="es-AR" sz="2000" dirty="0" err="1"/>
              <a:t>initiative</a:t>
            </a:r>
            <a:r>
              <a:rPr lang="es-AR" sz="2000" dirty="0"/>
              <a:t> </a:t>
            </a:r>
            <a:r>
              <a:rPr lang="es-AR" sz="2000" dirty="0" err="1"/>
              <a:t>supported</a:t>
            </a:r>
            <a:r>
              <a:rPr lang="es-AR" sz="2000" dirty="0"/>
              <a:t> by </a:t>
            </a:r>
            <a:r>
              <a:rPr lang="en-US" sz="2000" dirty="0"/>
              <a:t>International Development Research Centre (I</a:t>
            </a:r>
            <a:r>
              <a:rPr lang="es-AR" sz="2000" dirty="0"/>
              <a:t>DRC), </a:t>
            </a:r>
            <a:r>
              <a:rPr lang="en-US" sz="2000" dirty="0"/>
              <a:t>Canadian Institutes of Health Research (</a:t>
            </a:r>
            <a:r>
              <a:rPr lang="es-AR" sz="2000" dirty="0"/>
              <a:t>CIHR) and </a:t>
            </a:r>
            <a:r>
              <a:rPr lang="en-US" sz="2000" dirty="0"/>
              <a:t>Social Sciences and Humanities Research Council (</a:t>
            </a:r>
            <a:r>
              <a:rPr lang="es-AR" sz="2000" dirty="0"/>
              <a:t>SSHRC).</a:t>
            </a:r>
          </a:p>
          <a:p>
            <a:pPr marL="495296" indent="-342900">
              <a:spcBef>
                <a:spcPts val="1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endParaRPr lang="en-US" sz="2000" dirty="0">
              <a:sym typeface="Poppins Medium"/>
            </a:endParaRPr>
          </a:p>
          <a:p>
            <a:pPr marL="152396">
              <a:spcBef>
                <a:spcPts val="1600"/>
              </a:spcBef>
              <a:buClr>
                <a:schemeClr val="dk1"/>
              </a:buClr>
              <a:buSzPts val="1800"/>
            </a:pPr>
            <a:endParaRPr lang="en-US" dirty="0">
              <a:sym typeface="Poppins Medium"/>
            </a:endParaRPr>
          </a:p>
        </p:txBody>
      </p:sp>
      <p:pic>
        <p:nvPicPr>
          <p:cNvPr id="7" name="Google Shape;123;g1f4a73a662d_0_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78167" y="243530"/>
            <a:ext cx="1295500" cy="76243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2857959" y="-177433"/>
            <a:ext cx="7632700" cy="1223964"/>
          </a:xfrm>
        </p:spPr>
        <p:txBody>
          <a:bodyPr/>
          <a:lstStyle/>
          <a:p>
            <a:r>
              <a:rPr lang="es-ES" dirty="0" err="1"/>
              <a:t>Conflicts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interest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4148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438146" indent="-285750">
              <a:spcBef>
                <a:spcPts val="1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ym typeface="Poppins Medium"/>
              </a:rPr>
              <a:t>Female sex workers (FSW), both cisgender and transgender, are among the most marginalized and criminalized groups in Argentina. </a:t>
            </a:r>
          </a:p>
          <a:p>
            <a:pPr marL="438146" indent="-285750">
              <a:spcBef>
                <a:spcPts val="1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ym typeface="Poppins Medium"/>
              </a:rPr>
              <a:t>FSW face multiple barriers accessing sexual and reproductive health (SRH) services as well as economic support.</a:t>
            </a:r>
          </a:p>
          <a:p>
            <a:pPr marL="438146" indent="-285750">
              <a:spcBef>
                <a:spcPts val="1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ym typeface="Poppins Medium"/>
              </a:rPr>
              <a:t>The COVID-19 pandemic has exacerbated gender, economic, social, and health inequalities for FSW.</a:t>
            </a:r>
          </a:p>
          <a:p>
            <a:pPr marL="438146" indent="-285750">
              <a:spcBef>
                <a:spcPts val="1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/>
              <a:t>In preparation for future emergencies, it is important to identify novel healthcare models for vulnerable populations.</a:t>
            </a:r>
          </a:p>
          <a:p>
            <a:pPr marL="438146" indent="-285750">
              <a:spcBef>
                <a:spcPts val="1600"/>
              </a:spcBef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800" dirty="0">
                <a:sym typeface="Poppins Medium"/>
              </a:rPr>
              <a:t>Comprehensive approaches to health care have shown in other populations to facilitate access to care. </a:t>
            </a:r>
          </a:p>
          <a:p>
            <a:pPr marL="152396">
              <a:spcBef>
                <a:spcPts val="1600"/>
              </a:spcBef>
              <a:buClr>
                <a:schemeClr val="dk1"/>
              </a:buClr>
              <a:buSzPts val="1800"/>
            </a:pPr>
            <a:endParaRPr lang="en-US" dirty="0">
              <a:sym typeface="Poppins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342148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16388" y="2323652"/>
            <a:ext cx="7632704" cy="377915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000"/>
            </a:pPr>
            <a:r>
              <a:rPr lang="en-US" sz="1800" b="1" dirty="0">
                <a:ea typeface="Poppins"/>
                <a:cs typeface="Poppins"/>
                <a:sym typeface="Poppins"/>
              </a:rPr>
              <a:t>Purpose: 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000"/>
            </a:pPr>
            <a:endParaRPr lang="en-US" sz="1800" b="1" dirty="0">
              <a:ea typeface="Poppins"/>
              <a:cs typeface="Poppins"/>
              <a:sym typeface="Poppin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000"/>
            </a:pPr>
            <a:r>
              <a:rPr lang="en-US" sz="1800" dirty="0">
                <a:ea typeface="Poppins"/>
                <a:cs typeface="Poppins"/>
                <a:sym typeface="Poppins"/>
              </a:rPr>
              <a:t>To assess the feasibility of a </a:t>
            </a:r>
            <a:r>
              <a:rPr lang="en-US" sz="1800" b="1" dirty="0">
                <a:ea typeface="Poppins"/>
                <a:cs typeface="Poppins"/>
                <a:sym typeface="Poppins"/>
              </a:rPr>
              <a:t>comprehensive prevention and care package</a:t>
            </a:r>
            <a:r>
              <a:rPr lang="en-US" sz="1800" dirty="0">
                <a:ea typeface="Poppins"/>
                <a:cs typeface="Poppins"/>
                <a:sym typeface="Poppins"/>
              </a:rPr>
              <a:t> to tailor and sustain health care strategies for this important and vulnerable population in the post-COVID era and </a:t>
            </a:r>
            <a:r>
              <a:rPr lang="en-US" sz="1800" b="1" dirty="0">
                <a:ea typeface="Poppins"/>
                <a:cs typeface="Poppins"/>
                <a:sym typeface="Poppins"/>
              </a:rPr>
              <a:t>for future health emergencies</a:t>
            </a:r>
            <a:r>
              <a:rPr lang="en-US" sz="1800" b="1" dirty="0">
                <a:solidFill>
                  <a:srgbClr val="5B0F8B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000"/>
            </a:pPr>
            <a:endParaRPr lang="en-US" sz="1800" b="1" dirty="0">
              <a:solidFill>
                <a:srgbClr val="5B0F8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8328" y="441325"/>
            <a:ext cx="8880763" cy="1223964"/>
          </a:xfrm>
        </p:spPr>
        <p:txBody>
          <a:bodyPr>
            <a:noAutofit/>
          </a:bodyPr>
          <a:lstStyle/>
          <a:p>
            <a:r>
              <a:rPr lang="en-GB" sz="2800" dirty="0"/>
              <a:t>Research study: “</a:t>
            </a:r>
            <a:r>
              <a:rPr lang="en-US" sz="2800" dirty="0">
                <a:cs typeface="Poppins"/>
                <a:sym typeface="Poppins"/>
              </a:rPr>
              <a:t>Sexual and reproductive health of female sex workers in the post-COVID-19 era in Argentina”</a:t>
            </a:r>
            <a:endParaRPr lang="en-GB" sz="2800" noProof="0" dirty="0"/>
          </a:p>
        </p:txBody>
      </p:sp>
      <p:pic>
        <p:nvPicPr>
          <p:cNvPr id="5" name="Google Shape;106;g277a9a704cc_0_1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67048" y="4443993"/>
            <a:ext cx="2276010" cy="12239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ángulo 6"/>
          <p:cNvSpPr/>
          <p:nvPr/>
        </p:nvSpPr>
        <p:spPr>
          <a:xfrm>
            <a:off x="6841669" y="4836960"/>
            <a:ext cx="51088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>
                <a:solidFill>
                  <a:srgbClr val="E83C4E"/>
                </a:solidFill>
                <a:cs typeface="Poppins" panose="020B0604020202020204" charset="0"/>
              </a:rPr>
              <a:t>M</a:t>
            </a:r>
            <a:r>
              <a:rPr lang="es-ES" sz="2400" b="1">
                <a:solidFill>
                  <a:srgbClr val="5B0F8B"/>
                </a:solidFill>
                <a:cs typeface="Poppins" panose="020B0604020202020204" charset="0"/>
              </a:rPr>
              <a:t>odelo de </a:t>
            </a:r>
            <a:r>
              <a:rPr lang="es-ES" sz="2400" b="1">
                <a:solidFill>
                  <a:srgbClr val="E83C4E"/>
                </a:solidFill>
                <a:cs typeface="Poppins" panose="020B0604020202020204" charset="0"/>
              </a:rPr>
              <a:t>A</a:t>
            </a:r>
            <a:r>
              <a:rPr lang="es-ES" sz="2400" b="1">
                <a:solidFill>
                  <a:srgbClr val="5B0F8B"/>
                </a:solidFill>
                <a:cs typeface="Poppins" panose="020B0604020202020204" charset="0"/>
              </a:rPr>
              <a:t>tención en </a:t>
            </a:r>
            <a:r>
              <a:rPr lang="es-ES" sz="2400" b="1">
                <a:solidFill>
                  <a:srgbClr val="E83C4E"/>
                </a:solidFill>
                <a:cs typeface="Poppins" panose="020B0604020202020204" charset="0"/>
              </a:rPr>
              <a:t>S</a:t>
            </a:r>
            <a:r>
              <a:rPr lang="es-ES" sz="2400" b="1">
                <a:solidFill>
                  <a:srgbClr val="5B0F8B"/>
                </a:solidFill>
                <a:cs typeface="Poppins" panose="020B0604020202020204" charset="0"/>
              </a:rPr>
              <a:t>alud</a:t>
            </a:r>
            <a:endParaRPr lang="es-AR" sz="2400">
              <a:cs typeface="Poppi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90B16-2195-3B57-1EC8-7E57E420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519" y="246993"/>
            <a:ext cx="11091202" cy="677068"/>
          </a:xfrm>
        </p:spPr>
        <p:txBody>
          <a:bodyPr/>
          <a:lstStyle/>
          <a:p>
            <a:r>
              <a:rPr lang="en-GB" dirty="0"/>
              <a:t>Methodology: Research team</a:t>
            </a:r>
          </a:p>
        </p:txBody>
      </p:sp>
      <p:pic>
        <p:nvPicPr>
          <p:cNvPr id="5" name="Google Shape;107;g277a9a704cc_0_1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96948" y="3192558"/>
            <a:ext cx="1218965" cy="35370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8;g277a9a704cc_0_190"/>
          <p:cNvSpPr txBox="1"/>
          <p:nvPr/>
        </p:nvSpPr>
        <p:spPr>
          <a:xfrm>
            <a:off x="442913" y="3631862"/>
            <a:ext cx="4346000" cy="892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500"/>
            </a:pP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Immunodeficiency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Clinic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,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University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Health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Network,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University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of Toronto,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Canada</a:t>
            </a:r>
            <a:endParaRPr sz="140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>
              <a:buClr>
                <a:srgbClr val="000000"/>
              </a:buClr>
              <a:buSzPts val="1500"/>
            </a:pP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(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Dr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Walmsley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)</a:t>
            </a:r>
            <a:endParaRPr sz="1400">
              <a:solidFill>
                <a:schemeClr val="dk1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7" name="Google Shape;109;g277a9a704cc_0_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8259" y="2856622"/>
            <a:ext cx="2293723" cy="86144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0;g277a9a704cc_0_190"/>
          <p:cNvSpPr txBox="1"/>
          <p:nvPr/>
        </p:nvSpPr>
        <p:spPr>
          <a:xfrm>
            <a:off x="4888872" y="3647082"/>
            <a:ext cx="2964400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Clr>
                <a:srgbClr val="000000"/>
              </a:buClr>
              <a:buSzPts val="1500"/>
            </a:pP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Fundación Huésped</a:t>
            </a:r>
            <a:endParaRPr sz="1400"/>
          </a:p>
          <a:p>
            <a:pPr>
              <a:buClr>
                <a:srgbClr val="000000"/>
              </a:buClr>
              <a:buSzPts val="1500"/>
            </a:pP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(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Dr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Fink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)</a:t>
            </a:r>
            <a:endParaRPr sz="140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9" name="Google Shape;112;g277a9a704cc_0_190"/>
          <p:cNvSpPr txBox="1"/>
          <p:nvPr/>
        </p:nvSpPr>
        <p:spPr>
          <a:xfrm>
            <a:off x="7851663" y="3524970"/>
            <a:ext cx="4136100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buSzPts val="1500"/>
            </a:pPr>
            <a:r>
              <a:rPr lang="es-ES" sz="1400" err="1">
                <a:solidFill>
                  <a:schemeClr val="dk1"/>
                </a:solidFill>
                <a:ea typeface="Poppins Medium"/>
                <a:cs typeface="Poppins Medium"/>
              </a:rPr>
              <a:t>Coordination</a:t>
            </a:r>
            <a:r>
              <a:rPr lang="es-ES" sz="1400">
                <a:solidFill>
                  <a:schemeClr val="dk1"/>
                </a:solidFill>
                <a:ea typeface="Poppins Medium"/>
                <a:cs typeface="Poppins Medium"/>
              </a:rPr>
              <a:t> of Sexual </a:t>
            </a:r>
            <a:r>
              <a:rPr lang="es-ES" sz="1400" err="1">
                <a:solidFill>
                  <a:schemeClr val="dk1"/>
                </a:solidFill>
                <a:ea typeface="Poppins Medium"/>
                <a:cs typeface="Poppins Medium"/>
              </a:rPr>
              <a:t>Health</a:t>
            </a:r>
            <a:r>
              <a:rPr lang="es-ES" sz="1400">
                <a:solidFill>
                  <a:schemeClr val="dk1"/>
                </a:solidFill>
                <a:ea typeface="Poppins Medium"/>
                <a:cs typeface="Poppins Medium"/>
              </a:rPr>
              <a:t>, HIV and </a:t>
            </a:r>
            <a:r>
              <a:rPr lang="es-ES" sz="1400" err="1">
                <a:solidFill>
                  <a:schemeClr val="dk1"/>
                </a:solidFill>
                <a:ea typeface="Poppins Medium"/>
                <a:cs typeface="Poppins Medium"/>
              </a:rPr>
              <a:t>Sexually</a:t>
            </a:r>
            <a:r>
              <a:rPr lang="es-ES" sz="1400">
                <a:solidFill>
                  <a:schemeClr val="dk1"/>
                </a:solidFill>
                <a:ea typeface="Poppins Medium"/>
                <a:cs typeface="Poppins Medium"/>
              </a:rPr>
              <a:t> </a:t>
            </a:r>
            <a:r>
              <a:rPr lang="es-ES" sz="1400" err="1">
                <a:solidFill>
                  <a:schemeClr val="dk1"/>
                </a:solidFill>
                <a:ea typeface="Poppins Medium"/>
                <a:cs typeface="Poppins Medium"/>
              </a:rPr>
              <a:t>Transmitted</a:t>
            </a:r>
            <a:r>
              <a:rPr lang="es-ES" sz="1400">
                <a:solidFill>
                  <a:schemeClr val="dk1"/>
                </a:solidFill>
                <a:ea typeface="Poppins Medium"/>
                <a:cs typeface="Poppins Medium"/>
              </a:rPr>
              <a:t> </a:t>
            </a:r>
            <a:r>
              <a:rPr lang="es-ES" sz="1400" err="1">
                <a:solidFill>
                  <a:schemeClr val="dk1"/>
                </a:solidFill>
                <a:ea typeface="Poppins Medium"/>
                <a:cs typeface="Poppins Medium"/>
              </a:rPr>
              <a:t>Infections</a:t>
            </a:r>
            <a:r>
              <a:rPr lang="es-ES" sz="1400">
                <a:solidFill>
                  <a:schemeClr val="dk1"/>
                </a:solidFill>
                <a:ea typeface="Poppins Medium"/>
                <a:cs typeface="Poppins Medium"/>
              </a:rPr>
              <a:t> of </a:t>
            </a:r>
            <a:r>
              <a:rPr lang="es-ES" sz="1400" err="1">
                <a:solidFill>
                  <a:schemeClr val="dk1"/>
                </a:solidFill>
                <a:ea typeface="Poppins Medium"/>
                <a:cs typeface="Poppins Medium"/>
              </a:rPr>
              <a:t>the</a:t>
            </a:r>
            <a:r>
              <a:rPr lang="es-ES" sz="1400">
                <a:solidFill>
                  <a:schemeClr val="dk1"/>
                </a:solidFill>
                <a:ea typeface="Poppins Medium"/>
                <a:cs typeface="Poppins Medium"/>
              </a:rPr>
              <a:t> </a:t>
            </a:r>
            <a:r>
              <a:rPr lang="es-ES" sz="1400" err="1">
                <a:solidFill>
                  <a:schemeClr val="dk1"/>
                </a:solidFill>
                <a:ea typeface="Poppins Medium"/>
                <a:cs typeface="Poppins Medium"/>
              </a:rPr>
              <a:t>Ministry</a:t>
            </a:r>
            <a:r>
              <a:rPr lang="es-ES" sz="1400">
                <a:solidFill>
                  <a:schemeClr val="dk1"/>
                </a:solidFill>
                <a:ea typeface="Poppins Medium"/>
                <a:cs typeface="Poppins Medium"/>
              </a:rPr>
              <a:t> of </a:t>
            </a:r>
            <a:r>
              <a:rPr lang="es-ES" sz="1400" err="1">
                <a:solidFill>
                  <a:schemeClr val="dk1"/>
                </a:solidFill>
                <a:ea typeface="Poppins Medium"/>
                <a:cs typeface="Poppins Medium"/>
              </a:rPr>
              <a:t>Health</a:t>
            </a:r>
            <a:r>
              <a:rPr lang="es-ES" sz="1400">
                <a:solidFill>
                  <a:schemeClr val="dk1"/>
                </a:solidFill>
                <a:ea typeface="Poppins Medium"/>
                <a:cs typeface="Poppins Medium"/>
              </a:rPr>
              <a:t> of Buenos Aires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, Buenos Aires City (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Dr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Durán)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Calibri"/>
              </a:rPr>
              <a:t> </a:t>
            </a:r>
            <a:endParaRPr sz="1400">
              <a:solidFill>
                <a:schemeClr val="dk1"/>
              </a:solidFill>
              <a:ea typeface="Poppins Medium"/>
              <a:cs typeface="Poppins Medium"/>
            </a:endParaRPr>
          </a:p>
        </p:txBody>
      </p:sp>
      <p:pic>
        <p:nvPicPr>
          <p:cNvPr id="10" name="Google Shape;113;g277a9a704cc_0_1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65680" y="4786826"/>
            <a:ext cx="806225" cy="80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4;g277a9a704cc_0_19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87222" y="4768694"/>
            <a:ext cx="842492" cy="84249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15;g277a9a704cc_0_190"/>
          <p:cNvSpPr txBox="1"/>
          <p:nvPr/>
        </p:nvSpPr>
        <p:spPr>
          <a:xfrm>
            <a:off x="1552832" y="5413462"/>
            <a:ext cx="4000000" cy="786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2667"/>
              </a:spcBef>
              <a:buClr>
                <a:srgbClr val="000000"/>
              </a:buClr>
              <a:buSzPts val="1500"/>
            </a:pP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Sex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Workers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of Argentina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Union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(AMMAR</a:t>
            </a:r>
            <a:r>
              <a:rPr lang="es-AR" sz="1400">
                <a:solidFill>
                  <a:srgbClr val="5B0F8B"/>
                </a:solidFill>
                <a:ea typeface="Poppins Medium"/>
                <a:cs typeface="Poppins Medium"/>
                <a:sym typeface="Poppins Medium"/>
              </a:rPr>
              <a:t>) </a:t>
            </a:r>
            <a:endParaRPr sz="1400">
              <a:solidFill>
                <a:srgbClr val="5B0F8B"/>
              </a:solidFill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" name="Google Shape;116;g277a9a704cc_0_190"/>
          <p:cNvSpPr txBox="1"/>
          <p:nvPr/>
        </p:nvSpPr>
        <p:spPr>
          <a:xfrm>
            <a:off x="5984751" y="5401528"/>
            <a:ext cx="5806781" cy="980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2667"/>
              </a:spcBef>
              <a:buClr>
                <a:srgbClr val="000000"/>
              </a:buClr>
              <a:buSzPts val="1500"/>
            </a:pP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Association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of Travestis,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Transsexuals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and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Transgender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s-AR" sz="140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people</a:t>
            </a:r>
            <a:r>
              <a:rPr lang="es-AR" sz="140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of Argentina (ATTTA)</a:t>
            </a:r>
            <a:endParaRPr sz="1400">
              <a:solidFill>
                <a:srgbClr val="5B0F8B"/>
              </a:solidFill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14" name="object 8">
            <a:extLst>
              <a:ext uri="{FF2B5EF4-FFF2-40B4-BE49-F238E27FC236}">
                <a16:creationId xmlns:a16="http://schemas.microsoft.com/office/drawing/2014/main" id="{2DA7CB54-9EEA-4C47-A478-5117227C0617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78806" y="1922510"/>
            <a:ext cx="1410314" cy="726123"/>
          </a:xfrm>
          <a:prstGeom prst="rect">
            <a:avLst/>
          </a:prstGeom>
        </p:spPr>
      </p:pic>
      <p:pic>
        <p:nvPicPr>
          <p:cNvPr id="15" name="object 7">
            <a:extLst>
              <a:ext uri="{FF2B5EF4-FFF2-40B4-BE49-F238E27FC236}">
                <a16:creationId xmlns:a16="http://schemas.microsoft.com/office/drawing/2014/main" id="{65AE1BA3-A36F-4040-B434-C10F0C97FF16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77681" y="1922510"/>
            <a:ext cx="1178528" cy="726123"/>
          </a:xfrm>
          <a:prstGeom prst="rect">
            <a:avLst/>
          </a:prstGeom>
        </p:spPr>
      </p:pic>
      <p:pic>
        <p:nvPicPr>
          <p:cNvPr id="16" name="Google Shape;8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334831" y="2648633"/>
            <a:ext cx="906355" cy="8721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0364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90B16-2195-3B57-1EC8-7E57E420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0"/>
            <a:ext cx="8891918" cy="1223964"/>
          </a:xfrm>
        </p:spPr>
        <p:txBody>
          <a:bodyPr/>
          <a:lstStyle/>
          <a:p>
            <a:r>
              <a:rPr lang="en-GB"/>
              <a:t>Methodology: Approach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189" indent="-457189">
              <a:buAutoNum type="arabicParenR"/>
            </a:pPr>
            <a:r>
              <a:rPr lang="es-ES" sz="1800" b="1" dirty="0" err="1"/>
              <a:t>Participatory</a:t>
            </a:r>
            <a:r>
              <a:rPr lang="es-ES" sz="1800" b="1" dirty="0"/>
              <a:t> </a:t>
            </a:r>
            <a:r>
              <a:rPr lang="es-ES" sz="1800" b="1" dirty="0" err="1"/>
              <a:t>qualitative</a:t>
            </a:r>
            <a:r>
              <a:rPr lang="es-ES" sz="1800" b="1" dirty="0"/>
              <a:t> </a:t>
            </a:r>
            <a:r>
              <a:rPr lang="es-ES" sz="1800" b="1" dirty="0" err="1"/>
              <a:t>research</a:t>
            </a:r>
            <a:r>
              <a:rPr lang="es-ES" sz="1800" b="1" dirty="0"/>
              <a:t> </a:t>
            </a:r>
            <a:r>
              <a:rPr lang="es-ES" sz="1800" dirty="0" err="1"/>
              <a:t>with</a:t>
            </a:r>
            <a:r>
              <a:rPr lang="es-ES" sz="1800" dirty="0"/>
              <a:t> </a:t>
            </a:r>
            <a:r>
              <a:rPr lang="es-ES" sz="1800" b="1" dirty="0" err="1"/>
              <a:t>stakeholder</a:t>
            </a:r>
            <a:r>
              <a:rPr lang="es-ES" sz="1800" b="1" dirty="0"/>
              <a:t> </a:t>
            </a:r>
            <a:r>
              <a:rPr lang="es-ES" sz="1800" b="1" dirty="0" err="1"/>
              <a:t>mapping</a:t>
            </a:r>
            <a:r>
              <a:rPr lang="es-ES" sz="1800" dirty="0"/>
              <a:t>, interviews </a:t>
            </a:r>
            <a:r>
              <a:rPr lang="es-ES" sz="1800" dirty="0" err="1"/>
              <a:t>with</a:t>
            </a:r>
            <a:r>
              <a:rPr lang="es-ES" sz="1800" dirty="0"/>
              <a:t> </a:t>
            </a:r>
            <a:r>
              <a:rPr lang="es-ES" sz="1800" b="1" dirty="0" err="1"/>
              <a:t>key</a:t>
            </a:r>
            <a:r>
              <a:rPr lang="es-ES" sz="1800" b="1" dirty="0"/>
              <a:t> </a:t>
            </a:r>
            <a:r>
              <a:rPr lang="es-ES" sz="1800" b="1" dirty="0" err="1"/>
              <a:t>informants</a:t>
            </a:r>
            <a:r>
              <a:rPr lang="es-ES" sz="1800" b="1" dirty="0"/>
              <a:t> </a:t>
            </a:r>
            <a:r>
              <a:rPr lang="es-ES" sz="1800" dirty="0"/>
              <a:t>as </a:t>
            </a:r>
            <a:r>
              <a:rPr lang="es-ES" sz="1800" dirty="0" err="1"/>
              <a:t>healthcare</a:t>
            </a:r>
            <a:r>
              <a:rPr lang="es-ES" sz="1800" dirty="0"/>
              <a:t> </a:t>
            </a:r>
            <a:r>
              <a:rPr lang="es-ES" sz="1800" dirty="0" err="1"/>
              <a:t>workers</a:t>
            </a:r>
            <a:r>
              <a:rPr lang="es-ES" sz="1800" dirty="0"/>
              <a:t>, </a:t>
            </a:r>
            <a:r>
              <a:rPr lang="es-ES" sz="1800" dirty="0" err="1"/>
              <a:t>policy</a:t>
            </a:r>
            <a:r>
              <a:rPr lang="es-ES" sz="1800" dirty="0"/>
              <a:t> </a:t>
            </a:r>
            <a:r>
              <a:rPr lang="es-ES" sz="1800" dirty="0" err="1"/>
              <a:t>makers</a:t>
            </a:r>
            <a:r>
              <a:rPr lang="es-ES" sz="1800" dirty="0"/>
              <a:t> and FSW </a:t>
            </a:r>
            <a:r>
              <a:rPr lang="es-ES" sz="1800" b="1" dirty="0" err="1"/>
              <a:t>focus</a:t>
            </a:r>
            <a:r>
              <a:rPr lang="es-ES" sz="1800" b="1" dirty="0"/>
              <a:t> </a:t>
            </a:r>
            <a:r>
              <a:rPr lang="es-ES" sz="1800" b="1" dirty="0" err="1"/>
              <a:t>groups</a:t>
            </a:r>
            <a:r>
              <a:rPr lang="es-ES" sz="1800" b="1" dirty="0"/>
              <a:t>. </a:t>
            </a:r>
          </a:p>
          <a:p>
            <a:pPr marL="457189" indent="-457189">
              <a:buAutoNum type="arabicParenR"/>
            </a:pPr>
            <a:endParaRPr lang="es-ES" sz="1800" dirty="0"/>
          </a:p>
          <a:p>
            <a:pPr marL="457189" indent="-457189">
              <a:buAutoNum type="arabicParenR"/>
            </a:pPr>
            <a:r>
              <a:rPr lang="es-ES" sz="1800" b="1" dirty="0" err="1"/>
              <a:t>Prospective</a:t>
            </a:r>
            <a:r>
              <a:rPr lang="es-ES" sz="1800" b="1" dirty="0"/>
              <a:t> </a:t>
            </a:r>
            <a:r>
              <a:rPr lang="es-ES" sz="1800" b="1" dirty="0" err="1"/>
              <a:t>cohort</a:t>
            </a:r>
            <a:r>
              <a:rPr lang="es-ES" sz="1800" b="1" dirty="0"/>
              <a:t> </a:t>
            </a:r>
            <a:r>
              <a:rPr lang="es-ES" sz="1800" dirty="0"/>
              <a:t>of </a:t>
            </a:r>
            <a:r>
              <a:rPr lang="es-ES" sz="1800" b="1" dirty="0"/>
              <a:t>200 </a:t>
            </a:r>
            <a:r>
              <a:rPr lang="es-ES" sz="1800" b="1" dirty="0" err="1"/>
              <a:t>FSWs</a:t>
            </a:r>
            <a:r>
              <a:rPr lang="es-ES" sz="1800" b="1" dirty="0"/>
              <a:t> </a:t>
            </a:r>
            <a:r>
              <a:rPr lang="es-ES" sz="1800" dirty="0"/>
              <a:t>(101 </a:t>
            </a:r>
            <a:r>
              <a:rPr lang="es-ES" sz="1800" dirty="0" err="1"/>
              <a:t>cisgender</a:t>
            </a:r>
            <a:r>
              <a:rPr lang="es-ES" sz="1800" dirty="0"/>
              <a:t>, 99 </a:t>
            </a:r>
            <a:r>
              <a:rPr lang="es-ES" sz="1800" dirty="0" err="1"/>
              <a:t>transgender</a:t>
            </a:r>
            <a:r>
              <a:rPr lang="es-ES" sz="1800" dirty="0"/>
              <a:t> </a:t>
            </a:r>
            <a:r>
              <a:rPr lang="es-ES" sz="1800" dirty="0" err="1"/>
              <a:t>women</a:t>
            </a:r>
            <a:r>
              <a:rPr lang="es-ES" sz="1800" dirty="0"/>
              <a:t>), </a:t>
            </a:r>
            <a:r>
              <a:rPr lang="es-ES" sz="1800" dirty="0" err="1"/>
              <a:t>through</a:t>
            </a:r>
            <a:r>
              <a:rPr lang="es-ES" sz="1800" dirty="0"/>
              <a:t> </a:t>
            </a:r>
            <a:r>
              <a:rPr lang="es-ES" sz="1800" b="1" dirty="0"/>
              <a:t>peer </a:t>
            </a:r>
            <a:r>
              <a:rPr lang="es-ES" sz="1800" b="1" dirty="0" err="1"/>
              <a:t>navigator</a:t>
            </a:r>
            <a:r>
              <a:rPr lang="es-ES" sz="1800" b="1" dirty="0"/>
              <a:t> </a:t>
            </a:r>
            <a:r>
              <a:rPr lang="es-ES" sz="1800" b="1" dirty="0" err="1"/>
              <a:t>support</a:t>
            </a:r>
            <a:r>
              <a:rPr lang="es-ES" sz="1800" b="1" dirty="0"/>
              <a:t> </a:t>
            </a:r>
            <a:r>
              <a:rPr lang="es-ES" sz="1800" dirty="0"/>
              <a:t>and </a:t>
            </a:r>
            <a:r>
              <a:rPr lang="es-ES" sz="1800" dirty="0" err="1"/>
              <a:t>facilitated</a:t>
            </a:r>
            <a:r>
              <a:rPr lang="es-ES" sz="1800" dirty="0"/>
              <a:t> </a:t>
            </a:r>
            <a:r>
              <a:rPr lang="es-ES" sz="1800" dirty="0" err="1"/>
              <a:t>referrals</a:t>
            </a:r>
            <a:r>
              <a:rPr lang="es-ES" sz="1800" dirty="0"/>
              <a:t>. </a:t>
            </a:r>
          </a:p>
          <a:p>
            <a:pPr marL="457189" indent="-457189">
              <a:buAutoNum type="arabicParenR"/>
            </a:pPr>
            <a:endParaRPr lang="es-ES" sz="1800" dirty="0"/>
          </a:p>
          <a:p>
            <a:pPr marL="457189" indent="-457189">
              <a:buFont typeface="Courier New" panose="02070309020205020404" pitchFamily="49" charset="0"/>
              <a:buAutoNum type="arabicParenR"/>
            </a:pPr>
            <a:r>
              <a:rPr lang="es-ES" sz="1800" b="1" dirty="0" err="1"/>
              <a:t>Policy</a:t>
            </a:r>
            <a:r>
              <a:rPr lang="es-ES" sz="1800" b="1" dirty="0"/>
              <a:t> </a:t>
            </a:r>
            <a:r>
              <a:rPr lang="es-ES" sz="1800" b="1" dirty="0" err="1"/>
              <a:t>brief</a:t>
            </a:r>
            <a:r>
              <a:rPr lang="es-ES" sz="1800" b="1" dirty="0"/>
              <a:t> </a:t>
            </a:r>
            <a:r>
              <a:rPr lang="es-ES" sz="1800" dirty="0"/>
              <a:t>and </a:t>
            </a:r>
            <a:r>
              <a:rPr lang="es-ES" sz="1800" b="1" dirty="0" err="1"/>
              <a:t>deliberative</a:t>
            </a:r>
            <a:r>
              <a:rPr lang="es-ES" sz="1800" b="1" dirty="0"/>
              <a:t> dialogues</a:t>
            </a:r>
            <a:r>
              <a:rPr lang="es-ES" sz="1800" dirty="0"/>
              <a:t>: </a:t>
            </a:r>
            <a:r>
              <a:rPr lang="es-ES" sz="1800" dirty="0" err="1"/>
              <a:t>based</a:t>
            </a:r>
            <a:r>
              <a:rPr lang="es-ES" sz="1800" dirty="0"/>
              <a:t> </a:t>
            </a:r>
            <a:r>
              <a:rPr lang="es-ES" sz="1800" dirty="0" err="1"/>
              <a:t>on</a:t>
            </a:r>
            <a:r>
              <a:rPr lang="es-ES" sz="1800" dirty="0"/>
              <a:t> </a:t>
            </a:r>
            <a:r>
              <a:rPr lang="es-ES" sz="1800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information</a:t>
            </a:r>
            <a:r>
              <a:rPr lang="es-ES" sz="1800" dirty="0"/>
              <a:t> of </a:t>
            </a:r>
            <a:r>
              <a:rPr lang="es-ES" sz="1800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qualitative</a:t>
            </a:r>
            <a:r>
              <a:rPr lang="es-ES" sz="1800" dirty="0"/>
              <a:t> </a:t>
            </a:r>
            <a:r>
              <a:rPr lang="es-ES" sz="1800" dirty="0" err="1"/>
              <a:t>research</a:t>
            </a:r>
            <a:r>
              <a:rPr lang="es-ES" sz="1800" dirty="0"/>
              <a:t> and </a:t>
            </a:r>
            <a:r>
              <a:rPr lang="es-ES" sz="1800" dirty="0" err="1"/>
              <a:t>prospective</a:t>
            </a:r>
            <a:r>
              <a:rPr lang="es-ES" sz="1800" dirty="0"/>
              <a:t> </a:t>
            </a:r>
            <a:r>
              <a:rPr lang="es-ES" sz="1800" dirty="0" err="1"/>
              <a:t>cohort</a:t>
            </a:r>
            <a:r>
              <a:rPr lang="es-ES" sz="1800" dirty="0"/>
              <a:t> and </a:t>
            </a:r>
            <a:r>
              <a:rPr lang="es-ES" sz="1800" dirty="0" err="1"/>
              <a:t>advice</a:t>
            </a:r>
            <a:r>
              <a:rPr lang="es-ES" sz="1800" dirty="0"/>
              <a:t> of </a:t>
            </a:r>
            <a:r>
              <a:rPr lang="es-ES" sz="1800" dirty="0" err="1"/>
              <a:t>the</a:t>
            </a:r>
            <a:r>
              <a:rPr lang="es-ES" sz="1800" dirty="0"/>
              <a:t> </a:t>
            </a:r>
            <a:r>
              <a:rPr lang="es-ES" sz="1800" dirty="0" err="1"/>
              <a:t>MoH</a:t>
            </a:r>
            <a:r>
              <a:rPr lang="es-ES" sz="1800" dirty="0"/>
              <a:t>, a </a:t>
            </a:r>
            <a:r>
              <a:rPr lang="es-ES" sz="1800" dirty="0" err="1"/>
              <a:t>policy</a:t>
            </a:r>
            <a:r>
              <a:rPr lang="es-ES" sz="1800" dirty="0"/>
              <a:t> </a:t>
            </a:r>
            <a:r>
              <a:rPr lang="es-ES" sz="1800" dirty="0" err="1"/>
              <a:t>brief</a:t>
            </a:r>
            <a:r>
              <a:rPr lang="es-ES" sz="1800" dirty="0"/>
              <a:t> </a:t>
            </a:r>
            <a:r>
              <a:rPr lang="es-ES" sz="1800" dirty="0" err="1"/>
              <a:t>was</a:t>
            </a:r>
            <a:r>
              <a:rPr lang="es-ES" sz="1800" dirty="0"/>
              <a:t> </a:t>
            </a:r>
            <a:r>
              <a:rPr lang="es-ES" sz="1800" dirty="0" err="1"/>
              <a:t>developed</a:t>
            </a:r>
            <a:r>
              <a:rPr lang="es-ES" sz="1800" dirty="0"/>
              <a:t> to </a:t>
            </a:r>
            <a:r>
              <a:rPr lang="es-ES" sz="1800" dirty="0" err="1"/>
              <a:t>guide</a:t>
            </a:r>
            <a:r>
              <a:rPr lang="es-ES" sz="1800" dirty="0"/>
              <a:t> </a:t>
            </a:r>
            <a:r>
              <a:rPr lang="es-ES" sz="1800" dirty="0" err="1"/>
              <a:t>deliberative</a:t>
            </a:r>
            <a:r>
              <a:rPr lang="es-ES" sz="1800" dirty="0"/>
              <a:t> dialogues </a:t>
            </a:r>
            <a:r>
              <a:rPr lang="es-ES" sz="1800" dirty="0" err="1"/>
              <a:t>with</a:t>
            </a:r>
            <a:r>
              <a:rPr lang="es-ES" sz="1800" dirty="0"/>
              <a:t> </a:t>
            </a:r>
            <a:r>
              <a:rPr lang="es-ES" sz="1800" dirty="0" err="1"/>
              <a:t>policymakers</a:t>
            </a:r>
            <a:r>
              <a:rPr lang="es-ES" sz="1800" dirty="0"/>
              <a:t>.</a:t>
            </a:r>
            <a:endParaRPr lang="es-AR" sz="1800" dirty="0"/>
          </a:p>
        </p:txBody>
      </p:sp>
    </p:spTree>
    <p:extLst>
      <p:ext uri="{BB962C8B-B14F-4D97-AF65-F5344CB8AC3E}">
        <p14:creationId xmlns:p14="http://schemas.microsoft.com/office/powerpoint/2010/main" val="1578616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90B16-2195-3B57-1EC8-7E57E420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8" cy="606238"/>
          </a:xfrm>
        </p:spPr>
        <p:txBody>
          <a:bodyPr/>
          <a:lstStyle/>
          <a:p>
            <a:r>
              <a:rPr lang="en-GB"/>
              <a:t>Results: Qualitative study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sz="quarter" idx="13"/>
          </p:nvPr>
        </p:nvSpPr>
        <p:spPr>
          <a:xfrm>
            <a:off x="415097" y="1407336"/>
            <a:ext cx="7856707" cy="1984904"/>
          </a:xfrm>
        </p:spPr>
        <p:txBody>
          <a:bodyPr>
            <a:normAutofit/>
          </a:bodyPr>
          <a:lstStyle/>
          <a:p>
            <a:pPr marL="186262">
              <a:buClr>
                <a:srgbClr val="222222"/>
              </a:buClr>
              <a:buSzPts val="1400"/>
            </a:pP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AR" dirty="0" err="1">
                <a:sym typeface="Poppins Medium"/>
              </a:rPr>
              <a:t>focus</a:t>
            </a:r>
            <a:r>
              <a:rPr lang="es-AR" dirty="0">
                <a:sym typeface="Poppins Medium"/>
              </a:rPr>
              <a:t> </a:t>
            </a:r>
            <a:r>
              <a:rPr lang="es-AR" dirty="0" err="1">
                <a:sym typeface="Poppins Medium"/>
              </a:rPr>
              <a:t>groups</a:t>
            </a:r>
            <a:r>
              <a:rPr lang="es-AR" dirty="0">
                <a:sym typeface="Poppins Medium"/>
              </a:rPr>
              <a:t> </a:t>
            </a:r>
            <a:r>
              <a:rPr lang="es-AR" dirty="0" err="1">
                <a:sym typeface="Poppins Medium"/>
              </a:rPr>
              <a:t>discussions</a:t>
            </a:r>
            <a:r>
              <a:rPr lang="es-AR" dirty="0">
                <a:sym typeface="Poppins Medium"/>
              </a:rPr>
              <a:t> </a:t>
            </a:r>
            <a:r>
              <a:rPr lang="es-AR" dirty="0" err="1">
                <a:sym typeface="Poppins Medium"/>
              </a:rPr>
              <a:t>with</a:t>
            </a:r>
            <a:r>
              <a:rPr lang="es-AR" dirty="0">
                <a:sym typeface="Poppins Medium"/>
              </a:rPr>
              <a:t> </a:t>
            </a:r>
            <a:r>
              <a:rPr lang="es-AR" dirty="0" err="1">
                <a:sym typeface="Poppins Medium"/>
              </a:rPr>
              <a:t>female</a:t>
            </a:r>
            <a:r>
              <a:rPr lang="es-AR" dirty="0">
                <a:sym typeface="Poppins Medium"/>
              </a:rPr>
              <a:t> sex </a:t>
            </a:r>
            <a:r>
              <a:rPr lang="es-AR" dirty="0" err="1">
                <a:sym typeface="Poppins Medium"/>
              </a:rPr>
              <a:t>workers</a:t>
            </a:r>
            <a:r>
              <a:rPr lang="es-AR" dirty="0">
                <a:sym typeface="Poppins Medium"/>
              </a:rPr>
              <a:t>:</a:t>
            </a:r>
          </a:p>
          <a:p>
            <a:pPr marL="609585" indent="-423323">
              <a:buClr>
                <a:srgbClr val="222222"/>
              </a:buClr>
              <a:buSzPts val="1400"/>
              <a:buFont typeface="Poppins Medium"/>
              <a:buChar char="●"/>
            </a:pPr>
            <a:endParaRPr lang="es-AR" dirty="0">
              <a:sym typeface="Poppins Medium"/>
            </a:endParaRPr>
          </a:p>
          <a:p>
            <a:pPr marL="609585" lvl="6" indent="-423323">
              <a:buClr>
                <a:srgbClr val="222222"/>
              </a:buClr>
              <a:buSzPts val="1400"/>
              <a:buFont typeface="Poppins Medium"/>
              <a:buChar char="●"/>
            </a:pPr>
            <a:r>
              <a:rPr lang="es-AR" sz="1400" dirty="0">
                <a:sym typeface="Poppins Medium"/>
              </a:rPr>
              <a:t>13 </a:t>
            </a:r>
            <a:r>
              <a:rPr lang="es-AR" sz="1400" dirty="0" err="1">
                <a:sym typeface="Poppins Medium"/>
              </a:rPr>
              <a:t>cisgender</a:t>
            </a:r>
            <a:r>
              <a:rPr lang="es-AR" sz="1400" dirty="0">
                <a:sym typeface="Poppins Medium"/>
              </a:rPr>
              <a:t> </a:t>
            </a:r>
            <a:r>
              <a:rPr lang="es-AR" sz="1400" dirty="0" err="1">
                <a:sym typeface="Poppins Medium"/>
              </a:rPr>
              <a:t>women</a:t>
            </a:r>
            <a:r>
              <a:rPr lang="es-AR" sz="1400" dirty="0">
                <a:sym typeface="Poppins Medium"/>
              </a:rPr>
              <a:t> at Casa Roja, AMMAR, Sex </a:t>
            </a:r>
            <a:r>
              <a:rPr lang="es-AR" sz="1400" dirty="0" err="1">
                <a:sym typeface="Poppins Medium"/>
              </a:rPr>
              <a:t>workers</a:t>
            </a:r>
            <a:r>
              <a:rPr lang="es-AR" sz="1400" dirty="0">
                <a:sym typeface="Poppins Medium"/>
              </a:rPr>
              <a:t> </a:t>
            </a:r>
            <a:r>
              <a:rPr lang="es-AR" sz="1400" dirty="0" err="1">
                <a:sym typeface="Poppins Medium"/>
              </a:rPr>
              <a:t>union</a:t>
            </a:r>
            <a:r>
              <a:rPr lang="es-AR" sz="1400" dirty="0">
                <a:sym typeface="Poppins Medium"/>
              </a:rPr>
              <a:t> of Argentina</a:t>
            </a:r>
          </a:p>
          <a:p>
            <a:pPr marL="609585" lvl="6" indent="-423323">
              <a:buClr>
                <a:srgbClr val="222222"/>
              </a:buClr>
              <a:buSzPts val="1400"/>
              <a:buFont typeface="Poppins Medium"/>
              <a:buChar char="●"/>
            </a:pPr>
            <a:endParaRPr lang="es-AR" sz="1400" dirty="0">
              <a:sym typeface="Poppins Medium"/>
            </a:endParaRPr>
          </a:p>
          <a:p>
            <a:pPr marL="609585" lvl="2" indent="-423323">
              <a:buClr>
                <a:srgbClr val="222222"/>
              </a:buClr>
              <a:buSzPts val="1400"/>
              <a:buFont typeface="Poppins Medium"/>
              <a:buChar char="●"/>
            </a:pPr>
            <a:r>
              <a:rPr lang="es-AR" dirty="0">
                <a:sym typeface="Poppins Medium"/>
              </a:rPr>
              <a:t>15 </a:t>
            </a:r>
            <a:r>
              <a:rPr lang="es-AR" dirty="0" err="1">
                <a:sym typeface="Poppins Medium"/>
              </a:rPr>
              <a:t>transgender</a:t>
            </a:r>
            <a:r>
              <a:rPr lang="es-AR" dirty="0">
                <a:sym typeface="Poppins Medium"/>
              </a:rPr>
              <a:t> </a:t>
            </a:r>
            <a:r>
              <a:rPr lang="es-AR" dirty="0" err="1">
                <a:sym typeface="Poppins Medium"/>
              </a:rPr>
              <a:t>women</a:t>
            </a:r>
            <a:r>
              <a:rPr lang="es-AR" dirty="0">
                <a:sym typeface="Poppins Medium"/>
              </a:rPr>
              <a:t> at Casa </a:t>
            </a:r>
            <a:r>
              <a:rPr lang="es-AR" dirty="0" err="1">
                <a:sym typeface="Poppins Medium"/>
              </a:rPr>
              <a:t>Trans</a:t>
            </a:r>
            <a:r>
              <a:rPr lang="es-AR" dirty="0">
                <a:sym typeface="Poppins Medium"/>
              </a:rPr>
              <a:t>, ATTTA, Asociación de </a:t>
            </a:r>
            <a:r>
              <a:rPr lang="es-AR" dirty="0" err="1">
                <a:sym typeface="Poppins Medium"/>
              </a:rPr>
              <a:t>Trasvestis</a:t>
            </a:r>
            <a:r>
              <a:rPr lang="es-AR" dirty="0">
                <a:sym typeface="Poppins Medium"/>
              </a:rPr>
              <a:t>, </a:t>
            </a:r>
            <a:r>
              <a:rPr lang="es-AR" dirty="0" err="1">
                <a:sym typeface="Poppins Medium"/>
              </a:rPr>
              <a:t>Transgénero</a:t>
            </a:r>
            <a:r>
              <a:rPr lang="es-AR" dirty="0">
                <a:sym typeface="Poppins Medium"/>
              </a:rPr>
              <a:t> y Transexuales de Argentina</a:t>
            </a:r>
          </a:p>
          <a:p>
            <a:pPr marL="609585" lvl="2" indent="-423323">
              <a:buClr>
                <a:srgbClr val="222222"/>
              </a:buClr>
              <a:buSzPts val="1400"/>
              <a:buFont typeface="Poppins Medium"/>
              <a:buChar char="●"/>
            </a:pPr>
            <a:endParaRPr lang="es-ES" dirty="0">
              <a:sym typeface="Poppins Medium"/>
            </a:endParaRPr>
          </a:p>
          <a:p>
            <a:pPr marL="609585" lvl="2" indent="-423323">
              <a:buClr>
                <a:srgbClr val="222222"/>
              </a:buClr>
              <a:buSzPts val="1400"/>
              <a:buFont typeface="Poppins Medium"/>
              <a:buChar char="●"/>
            </a:pPr>
            <a:endParaRPr lang="es-ES" dirty="0"/>
          </a:p>
        </p:txBody>
      </p:sp>
      <p:pic>
        <p:nvPicPr>
          <p:cNvPr id="5" name="Google Shape;113;g277a9a704cc_0_1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0159" y="1834287"/>
            <a:ext cx="708936" cy="70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4;g277a9a704cc_0_1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091" y="2584863"/>
            <a:ext cx="708937" cy="659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953" y="3435841"/>
            <a:ext cx="4247983" cy="2965657"/>
          </a:xfrm>
          <a:prstGeom prst="rect">
            <a:avLst/>
          </a:prstGeom>
        </p:spPr>
      </p:pic>
      <p:sp>
        <p:nvSpPr>
          <p:cNvPr id="8" name="Marcador de contenido 1"/>
          <p:cNvSpPr txBox="1">
            <a:spLocks/>
          </p:cNvSpPr>
          <p:nvPr/>
        </p:nvSpPr>
        <p:spPr>
          <a:xfrm>
            <a:off x="4423052" y="3785313"/>
            <a:ext cx="2993726" cy="1863338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Courier New" panose="02070309020205020404" pitchFamily="49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6262">
              <a:buClr>
                <a:srgbClr val="222222"/>
              </a:buClr>
              <a:buSzPts val="1400"/>
            </a:pPr>
            <a:endParaRPr lang="en-US" dirty="0">
              <a:sym typeface="Poppins Medium"/>
            </a:endParaRPr>
          </a:p>
          <a:p>
            <a:pPr marL="472012" indent="-285750">
              <a:buClr>
                <a:srgbClr val="222222"/>
              </a:buClr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ym typeface="Poppins Medium"/>
              </a:rPr>
              <a:t>35 key informant interviews</a:t>
            </a:r>
          </a:p>
          <a:p>
            <a:pPr marL="472012" indent="-285750">
              <a:buClr>
                <a:srgbClr val="222222"/>
              </a:buClr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ym typeface="Poppins Medium"/>
              </a:rPr>
              <a:t>9 interviews with healthcare providers</a:t>
            </a:r>
          </a:p>
          <a:p>
            <a:pPr marL="472012" indent="-285750">
              <a:buClr>
                <a:srgbClr val="222222"/>
              </a:buClr>
              <a:buSzPts val="1400"/>
              <a:buFont typeface="Arial" panose="020B0604020202020204" pitchFamily="34" charset="0"/>
              <a:buChar char="•"/>
            </a:pPr>
            <a:r>
              <a:rPr lang="en-US" dirty="0">
                <a:sym typeface="Poppins Medium"/>
              </a:rPr>
              <a:t>26 interviews with decision makers and other key informants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4495936" y="3475014"/>
            <a:ext cx="20297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err="1"/>
              <a:t>Stakeholder</a:t>
            </a:r>
            <a:r>
              <a:rPr lang="es-ES" sz="1200" b="1" dirty="0"/>
              <a:t> </a:t>
            </a:r>
            <a:r>
              <a:rPr lang="es-ES" sz="1200" b="1" dirty="0" err="1"/>
              <a:t>mapping</a:t>
            </a:r>
            <a:endParaRPr lang="es-AR" sz="1200" b="1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3C3AA59-AF57-4542-96DD-81773C010CCB}"/>
              </a:ext>
            </a:extLst>
          </p:cNvPr>
          <p:cNvSpPr/>
          <p:nvPr/>
        </p:nvSpPr>
        <p:spPr>
          <a:xfrm>
            <a:off x="8285871" y="4326639"/>
            <a:ext cx="3468563" cy="22151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r>
              <a:rPr lang="en-US" sz="1600" b="1">
                <a:sym typeface="Poppins Medium"/>
              </a:rPr>
              <a:t>Participatory qualitative </a:t>
            </a:r>
            <a:r>
              <a:rPr lang="en-US" sz="1600">
                <a:sym typeface="Poppins Medium"/>
              </a:rPr>
              <a:t>analysis (DEPICT model), collaboratively reviewing and interpreting data with the community (</a:t>
            </a:r>
            <a:r>
              <a:rPr lang="en-US" sz="1600" err="1">
                <a:sym typeface="Poppins Medium"/>
              </a:rPr>
              <a:t>Nvivo</a:t>
            </a:r>
            <a:r>
              <a:rPr lang="en-US" sz="1600">
                <a:sym typeface="Poppins Medium"/>
              </a:rPr>
              <a:t>, teams of </a:t>
            </a:r>
            <a:r>
              <a:rPr lang="en-US" sz="1600" b="1">
                <a:sym typeface="Poppins Medium"/>
              </a:rPr>
              <a:t>one researcher </a:t>
            </a:r>
            <a:r>
              <a:rPr lang="en-US" sz="1600">
                <a:sym typeface="Poppins Medium"/>
              </a:rPr>
              <a:t>and </a:t>
            </a:r>
            <a:r>
              <a:rPr lang="en-US" sz="1600" b="1">
                <a:sym typeface="Poppins Medium"/>
              </a:rPr>
              <a:t>one peer navigator</a:t>
            </a:r>
            <a:r>
              <a:rPr lang="en-US" sz="1600">
                <a:sym typeface="Poppins Medium"/>
              </a:rPr>
              <a:t>).</a:t>
            </a:r>
            <a:r>
              <a:rPr lang="en-US" sz="1600"/>
              <a:t> </a:t>
            </a:r>
            <a:endParaRPr lang="en-US" sz="2000">
              <a:solidFill>
                <a:srgbClr val="351C7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63C3AA59-AF57-4542-96DD-81773C010CCB}"/>
              </a:ext>
            </a:extLst>
          </p:cNvPr>
          <p:cNvSpPr/>
          <p:nvPr/>
        </p:nvSpPr>
        <p:spPr>
          <a:xfrm>
            <a:off x="8285871" y="1828799"/>
            <a:ext cx="3468563" cy="2190743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ctr" anchorCtr="0"/>
          <a:lstStyle/>
          <a:p>
            <a:r>
              <a:rPr lang="en-US" sz="1600" b="1" dirty="0">
                <a:solidFill>
                  <a:schemeClr val="tx2"/>
                </a:solidFill>
                <a:sym typeface="Poppins Medium"/>
              </a:rPr>
              <a:t>Key findings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sym typeface="Poppins Medium"/>
              </a:rPr>
              <a:t>Intersectional stigma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sym typeface="Poppins Medium"/>
              </a:rPr>
              <a:t>Discrimination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sym typeface="Poppins Medium"/>
              </a:rPr>
              <a:t>Failed intersectional articulation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sym typeface="Poppins Medium"/>
              </a:rPr>
              <a:t>Emergence of community assets as facilitators</a:t>
            </a:r>
            <a:endParaRPr lang="en-US" sz="2000" dirty="0">
              <a:solidFill>
                <a:schemeClr val="tx2"/>
              </a:solidFill>
              <a:latin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178948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90B16-2195-3B57-1EC8-7E57E420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8" cy="626012"/>
          </a:xfrm>
        </p:spPr>
        <p:txBody>
          <a:bodyPr/>
          <a:lstStyle/>
          <a:p>
            <a:r>
              <a:rPr lang="en-GB" dirty="0"/>
              <a:t>Results: Cohort study (1/2)</a:t>
            </a:r>
          </a:p>
        </p:txBody>
      </p:sp>
      <p:sp>
        <p:nvSpPr>
          <p:cNvPr id="5" name="Google Shape;188;g277a9a704cc_0_3358"/>
          <p:cNvSpPr txBox="1">
            <a:spLocks noGrp="1"/>
          </p:cNvSpPr>
          <p:nvPr>
            <p:ph sz="quarter" idx="13"/>
          </p:nvPr>
        </p:nvSpPr>
        <p:spPr>
          <a:xfrm>
            <a:off x="275844" y="1652226"/>
            <a:ext cx="11306175" cy="4103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33" tIns="97133" rIns="97133" bIns="97133" anchor="t" anchorCtr="0">
            <a:noAutofit/>
          </a:bodyPr>
          <a:lstStyle/>
          <a:p>
            <a:pPr marL="186055">
              <a:buClr>
                <a:srgbClr val="222222"/>
              </a:buClr>
              <a:buSzPts val="1400"/>
            </a:pPr>
            <a:r>
              <a:rPr lang="es-AR" sz="1600" err="1">
                <a:solidFill>
                  <a:srgbClr val="222222"/>
                </a:solidFill>
                <a:ea typeface="Poppins Medium"/>
                <a:cs typeface="Poppins"/>
                <a:sym typeface="Poppins Medium"/>
              </a:rPr>
              <a:t>Cohort</a:t>
            </a:r>
            <a:r>
              <a:rPr lang="es-AR" sz="1600">
                <a:solidFill>
                  <a:srgbClr val="222222"/>
                </a:solidFill>
                <a:ea typeface="Poppins Medium"/>
                <a:cs typeface="Poppins"/>
                <a:sym typeface="Poppins Medium"/>
              </a:rPr>
              <a:t> </a:t>
            </a:r>
            <a:r>
              <a:rPr lang="es-AR" sz="1600" err="1">
                <a:solidFill>
                  <a:srgbClr val="222222"/>
                </a:solidFill>
                <a:ea typeface="Poppins Medium"/>
                <a:cs typeface="Poppins"/>
                <a:sym typeface="Poppins Medium"/>
              </a:rPr>
              <a:t>of</a:t>
            </a:r>
            <a:r>
              <a:rPr lang="es-AR" sz="1600">
                <a:solidFill>
                  <a:srgbClr val="222222"/>
                </a:solidFill>
                <a:ea typeface="Poppins Medium"/>
                <a:cs typeface="Poppins"/>
                <a:sym typeface="Poppins Medium"/>
              </a:rPr>
              <a:t> 2</a:t>
            </a:r>
            <a:r>
              <a:rPr lang="es-ES" sz="1600">
                <a:cs typeface="Poppins"/>
              </a:rPr>
              <a:t>00 FSW: 101 </a:t>
            </a:r>
            <a:r>
              <a:rPr lang="es-ES" sz="1600" err="1">
                <a:cs typeface="Poppins"/>
              </a:rPr>
              <a:t>cisgender</a:t>
            </a:r>
            <a:r>
              <a:rPr lang="es-ES" sz="1600">
                <a:cs typeface="Poppins"/>
              </a:rPr>
              <a:t> and 99 </a:t>
            </a:r>
            <a:r>
              <a:rPr lang="es-ES" sz="1600" err="1">
                <a:cs typeface="Poppins"/>
              </a:rPr>
              <a:t>transgender</a:t>
            </a:r>
            <a:r>
              <a:rPr lang="es-ES" sz="1600">
                <a:cs typeface="Poppins"/>
              </a:rPr>
              <a:t> </a:t>
            </a:r>
            <a:r>
              <a:rPr lang="es-ES" sz="1600" err="1">
                <a:cs typeface="Poppins"/>
              </a:rPr>
              <a:t>women</a:t>
            </a:r>
            <a:r>
              <a:rPr lang="es-ES" sz="1600">
                <a:cs typeface="Poppins"/>
              </a:rPr>
              <a:t> (June 2023-March 2024)</a:t>
            </a:r>
            <a:endParaRPr lang="es-ES" sz="1600">
              <a:ea typeface="Verdana"/>
              <a:cs typeface="Poppins"/>
            </a:endParaRPr>
          </a:p>
          <a:p>
            <a:pPr marL="609585" indent="-423323">
              <a:buClr>
                <a:srgbClr val="222222"/>
              </a:buClr>
              <a:buSzPts val="1400"/>
              <a:buFont typeface="Poppins Medium"/>
              <a:buChar char="●"/>
            </a:pPr>
            <a:endParaRPr lang="es-ES">
              <a:cs typeface="Poppins" panose="020B0604020202020204" charset="0"/>
            </a:endParaRPr>
          </a:p>
          <a:p>
            <a:pPr marL="609585">
              <a:buClr>
                <a:srgbClr val="000000"/>
              </a:buClr>
              <a:buSzPts val="2000"/>
            </a:pPr>
            <a:endParaRPr b="1">
              <a:solidFill>
                <a:srgbClr val="351C75"/>
              </a:solidFill>
              <a:ea typeface="Poppins"/>
              <a:cs typeface="Poppins" panose="020B0604020202020204" charset="0"/>
              <a:sym typeface="Poppins"/>
            </a:endParaRPr>
          </a:p>
          <a:p>
            <a:pPr>
              <a:buClr>
                <a:schemeClr val="dk1"/>
              </a:buClr>
              <a:buSzPts val="900"/>
            </a:pPr>
            <a:r>
              <a:rPr lang="es-AR">
                <a:solidFill>
                  <a:srgbClr val="351C75"/>
                </a:solidFill>
                <a:ea typeface="Poppins"/>
                <a:cs typeface="Poppins" panose="020B0604020202020204" charset="0"/>
                <a:sym typeface="Poppins"/>
              </a:rPr>
              <a:t> </a:t>
            </a:r>
            <a:endParaRPr>
              <a:solidFill>
                <a:srgbClr val="351C75"/>
              </a:solidFill>
              <a:ea typeface="Poppins"/>
              <a:cs typeface="Poppins" panose="020B0604020202020204" charset="0"/>
              <a:sym typeface="Poppins"/>
            </a:endParaRPr>
          </a:p>
          <a:p>
            <a:pPr>
              <a:buClr>
                <a:schemeClr val="dk1"/>
              </a:buClr>
              <a:buSzPts val="900"/>
            </a:pPr>
            <a:endParaRPr>
              <a:solidFill>
                <a:srgbClr val="351C75"/>
              </a:solidFill>
              <a:ea typeface="Poppins"/>
              <a:cs typeface="Poppins" panose="020B0604020202020204" charset="0"/>
              <a:sym typeface="Poppins"/>
            </a:endParaRPr>
          </a:p>
        </p:txBody>
      </p:sp>
      <p:pic>
        <p:nvPicPr>
          <p:cNvPr id="6" name="Google Shape;251;g22093f28e8a_0_1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97101" y="2381556"/>
            <a:ext cx="363677" cy="573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52;g22093f28e8a_0_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6580" y="2504049"/>
            <a:ext cx="501500" cy="46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53;g22093f28e8a_0_1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4924" y="2464300"/>
            <a:ext cx="387934" cy="50087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88;g277a9a704cc_0_3358"/>
          <p:cNvSpPr txBox="1"/>
          <p:nvPr/>
        </p:nvSpPr>
        <p:spPr>
          <a:xfrm>
            <a:off x="200772" y="2221470"/>
            <a:ext cx="3750381" cy="45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33" tIns="97133" rIns="97133" bIns="97133" anchor="t" anchorCtr="0">
            <a:noAutofit/>
          </a:bodyPr>
          <a:lstStyle/>
          <a:p>
            <a:pPr marL="186262">
              <a:buClr>
                <a:srgbClr val="222222"/>
              </a:buClr>
              <a:buSzPts val="1400"/>
            </a:pPr>
            <a:r>
              <a:rPr lang="es-ES" sz="1400" b="1">
                <a:solidFill>
                  <a:schemeClr val="tx2"/>
                </a:solidFill>
                <a:cs typeface="Poppins" panose="020B0604020202020204" charset="0"/>
              </a:rPr>
              <a:t>Peer </a:t>
            </a:r>
            <a:r>
              <a:rPr lang="es-ES" sz="1400" b="1" err="1">
                <a:solidFill>
                  <a:schemeClr val="tx2"/>
                </a:solidFill>
                <a:cs typeface="Poppins" panose="020B0604020202020204" charset="0"/>
              </a:rPr>
              <a:t>navigator</a:t>
            </a:r>
            <a:r>
              <a:rPr lang="es-ES" sz="1400" b="1">
                <a:solidFill>
                  <a:schemeClr val="tx2"/>
                </a:solidFill>
                <a:cs typeface="Poppins" panose="020B0604020202020204" charset="0"/>
              </a:rPr>
              <a:t> </a:t>
            </a:r>
            <a:r>
              <a:rPr lang="es-ES" sz="1400" b="1" err="1">
                <a:solidFill>
                  <a:schemeClr val="tx2"/>
                </a:solidFill>
                <a:cs typeface="Poppins" panose="020B0604020202020204" charset="0"/>
              </a:rPr>
              <a:t>support</a:t>
            </a:r>
            <a:r>
              <a:rPr lang="es-AR" sz="1400">
                <a:solidFill>
                  <a:schemeClr val="tx2"/>
                </a:solidFill>
                <a:ea typeface="Poppins"/>
                <a:cs typeface="Poppins" panose="020B0604020202020204" charset="0"/>
                <a:sym typeface="Poppins"/>
              </a:rPr>
              <a:t> </a:t>
            </a:r>
            <a:endParaRPr sz="1400">
              <a:solidFill>
                <a:schemeClr val="tx2"/>
              </a:solidFill>
              <a:ea typeface="Poppins"/>
              <a:cs typeface="Poppins" panose="020B0604020202020204" charset="0"/>
              <a:sym typeface="Poppins"/>
            </a:endParaRPr>
          </a:p>
          <a:p>
            <a:pPr>
              <a:buClr>
                <a:schemeClr val="dk1"/>
              </a:buClr>
              <a:buSzPts val="900"/>
            </a:pPr>
            <a:endParaRPr sz="1400">
              <a:solidFill>
                <a:schemeClr val="tx2"/>
              </a:solidFill>
              <a:ea typeface="Poppins"/>
              <a:cs typeface="Poppins" panose="020B0604020202020204" charset="0"/>
              <a:sym typeface="Poppins"/>
            </a:endParaRPr>
          </a:p>
        </p:txBody>
      </p:sp>
      <p:sp>
        <p:nvSpPr>
          <p:cNvPr id="10" name="Google Shape;188;g277a9a704cc_0_3358"/>
          <p:cNvSpPr txBox="1"/>
          <p:nvPr/>
        </p:nvSpPr>
        <p:spPr>
          <a:xfrm>
            <a:off x="4298131" y="3096259"/>
            <a:ext cx="3744393" cy="150552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7133" tIns="97133" rIns="97133" bIns="97133" anchor="t" anchorCtr="0">
            <a:noAutofit/>
          </a:bodyPr>
          <a:lstStyle/>
          <a:p>
            <a:pPr marL="186262">
              <a:buClr>
                <a:srgbClr val="222222"/>
              </a:buClr>
              <a:buSzPts val="1400"/>
            </a:pPr>
            <a:r>
              <a:rPr lang="es-ES" sz="1400" b="1">
                <a:solidFill>
                  <a:schemeClr val="tx2"/>
                </a:solidFill>
                <a:cs typeface="Poppins" panose="020B0604020202020204" charset="0"/>
              </a:rPr>
              <a:t>Medical </a:t>
            </a:r>
            <a:r>
              <a:rPr lang="es-ES" sz="1400" b="1" err="1">
                <a:solidFill>
                  <a:schemeClr val="tx2"/>
                </a:solidFill>
                <a:cs typeface="Poppins" panose="020B0604020202020204" charset="0"/>
              </a:rPr>
              <a:t>assessments</a:t>
            </a:r>
            <a:r>
              <a:rPr lang="es-ES" sz="1400" b="1">
                <a:solidFill>
                  <a:schemeClr val="tx2"/>
                </a:solidFill>
                <a:cs typeface="Poppins" panose="020B0604020202020204" charset="0"/>
              </a:rPr>
              <a:t>:</a:t>
            </a:r>
          </a:p>
          <a:p>
            <a:pPr marL="186262">
              <a:buClr>
                <a:srgbClr val="222222"/>
              </a:buClr>
              <a:buSzPts val="1400"/>
            </a:pPr>
            <a:r>
              <a:rPr lang="es-ES" sz="1400" err="1">
                <a:cs typeface="Poppins" panose="020B0604020202020204" charset="0"/>
              </a:rPr>
              <a:t>including</a:t>
            </a:r>
            <a:r>
              <a:rPr lang="es-ES" sz="1400">
                <a:cs typeface="Poppins" panose="020B0604020202020204" charset="0"/>
              </a:rPr>
              <a:t> HIV/ STI </a:t>
            </a:r>
            <a:r>
              <a:rPr lang="es-ES" sz="1400" err="1">
                <a:cs typeface="Poppins" panose="020B0604020202020204" charset="0"/>
              </a:rPr>
              <a:t>testing</a:t>
            </a:r>
            <a:r>
              <a:rPr lang="es-ES" sz="1400">
                <a:cs typeface="Poppins" panose="020B0604020202020204" charset="0"/>
              </a:rPr>
              <a:t>, cervical, anal and </a:t>
            </a:r>
            <a:r>
              <a:rPr lang="es-ES" sz="1400" err="1">
                <a:cs typeface="Poppins" panose="020B0604020202020204" charset="0"/>
              </a:rPr>
              <a:t>breast</a:t>
            </a:r>
            <a:r>
              <a:rPr lang="es-ES" sz="1400">
                <a:cs typeface="Poppins" panose="020B0604020202020204" charset="0"/>
              </a:rPr>
              <a:t> </a:t>
            </a:r>
            <a:r>
              <a:rPr lang="es-ES" sz="1400" err="1">
                <a:cs typeface="Poppins" panose="020B0604020202020204" charset="0"/>
              </a:rPr>
              <a:t>cancer</a:t>
            </a:r>
            <a:r>
              <a:rPr lang="es-ES" sz="1400">
                <a:cs typeface="Poppins" panose="020B0604020202020204" charset="0"/>
              </a:rPr>
              <a:t> </a:t>
            </a:r>
            <a:r>
              <a:rPr lang="es-ES" sz="1400" err="1">
                <a:cs typeface="Poppins" panose="020B0604020202020204" charset="0"/>
              </a:rPr>
              <a:t>prevention</a:t>
            </a:r>
            <a:r>
              <a:rPr lang="es-ES" sz="1400">
                <a:cs typeface="Poppins" panose="020B0604020202020204" charset="0"/>
              </a:rPr>
              <a:t> and </a:t>
            </a:r>
            <a:r>
              <a:rPr lang="es-ES" sz="1400" err="1">
                <a:cs typeface="Poppins" panose="020B0604020202020204" charset="0"/>
              </a:rPr>
              <a:t>contraception</a:t>
            </a:r>
            <a:r>
              <a:rPr lang="es-ES" sz="1400">
                <a:cs typeface="Poppins" panose="020B0604020202020204" charset="0"/>
              </a:rPr>
              <a:t>. </a:t>
            </a:r>
          </a:p>
          <a:p>
            <a:pPr marL="567252" indent="-380990">
              <a:buClr>
                <a:srgbClr val="222222"/>
              </a:buClr>
              <a:buSzPts val="1400"/>
              <a:buFont typeface="Arial" panose="020B0604020202020204" pitchFamily="34" charset="0"/>
              <a:buChar char="•"/>
            </a:pPr>
            <a:endParaRPr lang="es-ES" sz="1400">
              <a:cs typeface="Poppins" panose="020B0604020202020204" charset="0"/>
            </a:endParaRPr>
          </a:p>
          <a:p>
            <a:pPr marL="186262">
              <a:buClr>
                <a:srgbClr val="222222"/>
              </a:buClr>
              <a:buSzPts val="1400"/>
            </a:pPr>
            <a:r>
              <a:rPr lang="es-ES" sz="1400" b="1" err="1">
                <a:solidFill>
                  <a:schemeClr val="tx2"/>
                </a:solidFill>
                <a:cs typeface="Poppins" panose="020B0604020202020204" charset="0"/>
              </a:rPr>
              <a:t>Psychosocial</a:t>
            </a:r>
            <a:r>
              <a:rPr lang="es-ES" sz="1400" b="1">
                <a:solidFill>
                  <a:schemeClr val="tx2"/>
                </a:solidFill>
                <a:cs typeface="Poppins" panose="020B0604020202020204" charset="0"/>
              </a:rPr>
              <a:t> interviews</a:t>
            </a:r>
          </a:p>
          <a:p>
            <a:pPr marL="567252" indent="-380990">
              <a:buClr>
                <a:srgbClr val="222222"/>
              </a:buClr>
              <a:buSzPts val="1400"/>
              <a:buFont typeface="Arial" panose="020B0604020202020204" pitchFamily="34" charset="0"/>
              <a:buChar char="•"/>
            </a:pPr>
            <a:endParaRPr lang="es-ES" sz="1400">
              <a:cs typeface="Poppins" panose="020B0604020202020204" charset="0"/>
            </a:endParaRPr>
          </a:p>
          <a:p>
            <a:pPr marL="186262" algn="ctr">
              <a:buClr>
                <a:srgbClr val="222222"/>
              </a:buClr>
              <a:buSzPts val="1400"/>
            </a:pPr>
            <a:endParaRPr lang="es-ES" sz="1400">
              <a:cs typeface="Poppins" panose="020B0604020202020204" charset="0"/>
            </a:endParaRPr>
          </a:p>
          <a:p>
            <a:pPr marL="186262" algn="ctr">
              <a:buClr>
                <a:srgbClr val="222222"/>
              </a:buClr>
              <a:buSzPts val="1400"/>
            </a:pPr>
            <a:endParaRPr lang="es-ES" sz="1400">
              <a:cs typeface="Poppins" panose="020B0604020202020204" charset="0"/>
            </a:endParaRPr>
          </a:p>
          <a:p>
            <a:pPr marL="186262" algn="ctr">
              <a:buClr>
                <a:srgbClr val="222222"/>
              </a:buClr>
              <a:buSzPts val="1400"/>
            </a:pPr>
            <a:endParaRPr lang="es-ES" sz="1400">
              <a:cs typeface="Poppins" panose="020B0604020202020204" charset="0"/>
            </a:endParaRPr>
          </a:p>
          <a:p>
            <a:pPr marL="186262" algn="ctr">
              <a:buClr>
                <a:srgbClr val="222222"/>
              </a:buClr>
              <a:buSzPts val="1400"/>
            </a:pPr>
            <a:endParaRPr lang="es-ES" sz="1400">
              <a:cs typeface="Poppins" panose="020B0604020202020204" charset="0"/>
            </a:endParaRPr>
          </a:p>
          <a:p>
            <a:pPr marL="990575" indent="-380990">
              <a:buClr>
                <a:srgbClr val="000000"/>
              </a:buClr>
              <a:buSzPts val="1700"/>
              <a:buFont typeface="Arial" panose="020B0604020202020204" pitchFamily="34" charset="0"/>
              <a:buChar char="•"/>
            </a:pPr>
            <a:endParaRPr sz="1400">
              <a:solidFill>
                <a:srgbClr val="5B0F8B"/>
              </a:solidFill>
              <a:ea typeface="Poppins Medium"/>
              <a:cs typeface="Poppins" panose="020B0604020202020204" charset="0"/>
              <a:sym typeface="Poppins Medium"/>
            </a:endParaRPr>
          </a:p>
          <a:p>
            <a:pPr marL="990575" indent="-380990">
              <a:buClr>
                <a:srgbClr val="000000"/>
              </a:buClr>
              <a:buSzPts val="1800"/>
              <a:buFont typeface="Arial" panose="020B0604020202020204" pitchFamily="34" charset="0"/>
              <a:buChar char="•"/>
            </a:pPr>
            <a:endParaRPr sz="1400">
              <a:solidFill>
                <a:schemeClr val="dk1"/>
              </a:solidFill>
              <a:ea typeface="Poppins Medium"/>
              <a:cs typeface="Poppins" panose="020B0604020202020204" charset="0"/>
              <a:sym typeface="Poppins Medium"/>
            </a:endParaRPr>
          </a:p>
          <a:p>
            <a:pPr marL="1066773" indent="-457189"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endParaRPr sz="1400" b="1">
              <a:solidFill>
                <a:srgbClr val="351C75"/>
              </a:solidFill>
              <a:ea typeface="Poppins"/>
              <a:cs typeface="Poppins" panose="020B0604020202020204" charset="0"/>
              <a:sym typeface="Poppins"/>
            </a:endParaRPr>
          </a:p>
          <a:p>
            <a:pPr marL="457189" indent="-457189">
              <a:buClr>
                <a:schemeClr val="dk1"/>
              </a:buClr>
              <a:buSzPts val="900"/>
              <a:buFont typeface="Arial" panose="020B0604020202020204" pitchFamily="34" charset="0"/>
              <a:buChar char="•"/>
            </a:pPr>
            <a:r>
              <a:rPr lang="es-AR" sz="1400">
                <a:solidFill>
                  <a:srgbClr val="351C75"/>
                </a:solidFill>
                <a:ea typeface="Poppins"/>
                <a:cs typeface="Poppins" panose="020B0604020202020204" charset="0"/>
                <a:sym typeface="Poppins"/>
              </a:rPr>
              <a:t> </a:t>
            </a:r>
            <a:endParaRPr sz="1400">
              <a:solidFill>
                <a:srgbClr val="351C75"/>
              </a:solidFill>
              <a:ea typeface="Poppins"/>
              <a:cs typeface="Poppins" panose="020B0604020202020204" charset="0"/>
              <a:sym typeface="Poppins"/>
            </a:endParaRPr>
          </a:p>
          <a:p>
            <a:pPr marL="457189" indent="-457189">
              <a:buClr>
                <a:schemeClr val="dk1"/>
              </a:buClr>
              <a:buSzPts val="900"/>
              <a:buFont typeface="Arial" panose="020B0604020202020204" pitchFamily="34" charset="0"/>
              <a:buChar char="•"/>
            </a:pPr>
            <a:endParaRPr sz="1400">
              <a:solidFill>
                <a:srgbClr val="351C75"/>
              </a:solidFill>
              <a:ea typeface="Poppins"/>
              <a:cs typeface="Poppins" panose="020B0604020202020204" charset="0"/>
              <a:sym typeface="Poppins"/>
            </a:endParaRPr>
          </a:p>
        </p:txBody>
      </p:sp>
      <p:pic>
        <p:nvPicPr>
          <p:cNvPr id="11" name="Google Shape;264;g30c9e995f98_3_4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3499" y="2779352"/>
            <a:ext cx="1959924" cy="3242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65;g30c9e995f98_3_4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49589" y="4281055"/>
            <a:ext cx="2012811" cy="2147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307;p32"/>
          <p:cNvPicPr preferRelativeResize="0"/>
          <p:nvPr/>
        </p:nvPicPr>
        <p:blipFill rotWithShape="1">
          <a:blip r:embed="rId7">
            <a:alphaModFix/>
          </a:blip>
          <a:srcRect l="32436" t="12072" r="30399"/>
          <a:stretch/>
        </p:blipFill>
        <p:spPr>
          <a:xfrm>
            <a:off x="8164938" y="2221470"/>
            <a:ext cx="4010089" cy="416515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Elipse 14"/>
          <p:cNvSpPr/>
          <p:nvPr/>
        </p:nvSpPr>
        <p:spPr>
          <a:xfrm>
            <a:off x="9324108" y="3560619"/>
            <a:ext cx="1731819" cy="17836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2400"/>
          </a:p>
        </p:txBody>
      </p:sp>
      <p:pic>
        <p:nvPicPr>
          <p:cNvPr id="14" name="Google Shape;187;g277a9a704cc_0_335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87973" y="4019614"/>
            <a:ext cx="1295500" cy="7624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lecha abajo 1"/>
          <p:cNvSpPr/>
          <p:nvPr/>
        </p:nvSpPr>
        <p:spPr>
          <a:xfrm>
            <a:off x="5928931" y="4684264"/>
            <a:ext cx="484632" cy="50785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s-AR"/>
          </a:p>
        </p:txBody>
      </p:sp>
      <p:sp>
        <p:nvSpPr>
          <p:cNvPr id="4" name="Rectángulo 3"/>
          <p:cNvSpPr/>
          <p:nvPr/>
        </p:nvSpPr>
        <p:spPr>
          <a:xfrm>
            <a:off x="4430281" y="5233182"/>
            <a:ext cx="348983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ctr"/>
            <a:r>
              <a:rPr lang="en-US" sz="1400" b="1">
                <a:cs typeface="Poppins" panose="020B0604020202020204" charset="0"/>
              </a:rPr>
              <a:t>Retention at 6 months</a:t>
            </a:r>
          </a:p>
          <a:p>
            <a:pPr algn="ctr"/>
            <a:r>
              <a:rPr lang="en-US" sz="1400">
                <a:cs typeface="Poppins" panose="020B0604020202020204" charset="0"/>
              </a:rPr>
              <a:t>133 (67%) participants</a:t>
            </a:r>
            <a:endParaRPr lang="es-AR" sz="1400"/>
          </a:p>
        </p:txBody>
      </p:sp>
      <p:pic>
        <p:nvPicPr>
          <p:cNvPr id="16" name="Google Shape;88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55928" y="2689854"/>
            <a:ext cx="843668" cy="7567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3031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90B16-2195-3B57-1EC8-7E57E420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664029"/>
            <a:ext cx="10941367" cy="839938"/>
          </a:xfrm>
        </p:spPr>
        <p:txBody>
          <a:bodyPr>
            <a:normAutofit fontScale="90000"/>
          </a:bodyPr>
          <a:lstStyle/>
          <a:p>
            <a:r>
              <a:rPr lang="en-GB" dirty="0"/>
              <a:t>Results: Cohort study (2/2) demonstrate intersectionality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0491" y="1661019"/>
            <a:ext cx="4117947" cy="392434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829002" y="2105847"/>
            <a:ext cx="3085400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400" b="1" dirty="0" err="1">
                <a:solidFill>
                  <a:srgbClr val="7030A0"/>
                </a:solidFill>
                <a:cs typeface="Poppins" panose="020B0604020202020204" charset="0"/>
              </a:rPr>
              <a:t>Physical</a:t>
            </a:r>
            <a:r>
              <a:rPr lang="es-ES" sz="1400" b="1" dirty="0">
                <a:solidFill>
                  <a:srgbClr val="7030A0"/>
                </a:solidFill>
                <a:cs typeface="Poppins" panose="020B0604020202020204" charset="0"/>
              </a:rPr>
              <a:t> </a:t>
            </a:r>
            <a:r>
              <a:rPr lang="es-ES" sz="1400" b="1" dirty="0" err="1">
                <a:solidFill>
                  <a:srgbClr val="7030A0"/>
                </a:solidFill>
                <a:cs typeface="Poppins" panose="020B0604020202020204" charset="0"/>
              </a:rPr>
              <a:t>health</a:t>
            </a:r>
            <a:endParaRPr lang="es-ES" sz="1400" b="1" dirty="0">
              <a:solidFill>
                <a:srgbClr val="7030A0"/>
              </a:solidFill>
              <a:cs typeface="Poppins" panose="020B0604020202020204" charset="0"/>
            </a:endParaRPr>
          </a:p>
          <a:p>
            <a:endParaRPr lang="es-ES" sz="1400" b="1" dirty="0">
              <a:cs typeface="Poppins" panose="020B0604020202020204" charset="0"/>
            </a:endParaRPr>
          </a:p>
          <a:p>
            <a:r>
              <a:rPr lang="es-ES" sz="1400" b="1" dirty="0">
                <a:cs typeface="Poppins" panose="020B0604020202020204" charset="0"/>
              </a:rPr>
              <a:t>HIV</a:t>
            </a:r>
            <a:endParaRPr lang="es-ES" sz="1400" dirty="0">
              <a:cs typeface="Poppins" panose="020B0604020202020204" charset="0"/>
            </a:endParaRPr>
          </a:p>
          <a:p>
            <a:r>
              <a:rPr lang="es-ES" sz="1400" dirty="0">
                <a:cs typeface="Poppins"/>
              </a:rPr>
              <a:t>34% </a:t>
            </a:r>
            <a:r>
              <a:rPr lang="es-ES" sz="1400" dirty="0" err="1">
                <a:cs typeface="Poppins"/>
              </a:rPr>
              <a:t>Transgender</a:t>
            </a:r>
            <a:r>
              <a:rPr lang="es-ES" sz="1400" dirty="0">
                <a:cs typeface="Poppins"/>
              </a:rPr>
              <a:t> </a:t>
            </a:r>
            <a:r>
              <a:rPr lang="es-ES" sz="1400" dirty="0" err="1">
                <a:cs typeface="Poppins"/>
              </a:rPr>
              <a:t>women</a:t>
            </a:r>
            <a:r>
              <a:rPr lang="es-ES" sz="1400" dirty="0">
                <a:cs typeface="Poppins"/>
              </a:rPr>
              <a:t> (TGW) and 3% </a:t>
            </a:r>
            <a:r>
              <a:rPr lang="es-ES" sz="1400" dirty="0" err="1">
                <a:cs typeface="Poppins"/>
              </a:rPr>
              <a:t>Cisgender</a:t>
            </a:r>
            <a:r>
              <a:rPr lang="es-ES" sz="1400" dirty="0">
                <a:cs typeface="Poppins"/>
              </a:rPr>
              <a:t> </a:t>
            </a:r>
            <a:r>
              <a:rPr lang="es-ES" sz="1400" dirty="0" err="1">
                <a:cs typeface="Poppins"/>
              </a:rPr>
              <a:t>women</a:t>
            </a:r>
            <a:r>
              <a:rPr lang="es-ES" sz="1400" dirty="0">
                <a:cs typeface="Poppins"/>
              </a:rPr>
              <a:t> (CGW)</a:t>
            </a:r>
          </a:p>
          <a:p>
            <a:endParaRPr lang="es-ES" sz="1400" dirty="0">
              <a:cs typeface="Poppins" panose="020B0604020202020204" charset="0"/>
            </a:endParaRPr>
          </a:p>
          <a:p>
            <a:r>
              <a:rPr lang="es-ES" sz="1400" b="1" dirty="0" err="1">
                <a:cs typeface="Poppins" panose="020B0604020202020204" charset="0"/>
              </a:rPr>
              <a:t>Syphilis</a:t>
            </a:r>
            <a:endParaRPr lang="es-ES" sz="1400" b="1" dirty="0">
              <a:cs typeface="Poppins" panose="020B0604020202020204" charset="0"/>
            </a:endParaRPr>
          </a:p>
          <a:p>
            <a:r>
              <a:rPr lang="es-ES" sz="1400" dirty="0">
                <a:cs typeface="Poppins" panose="020B0604020202020204" charset="0"/>
              </a:rPr>
              <a:t>22% TGW and 4%CGW</a:t>
            </a:r>
          </a:p>
          <a:p>
            <a:endParaRPr lang="es-ES" sz="1400" dirty="0">
              <a:cs typeface="Poppins" panose="020B0604020202020204" charset="0"/>
            </a:endParaRPr>
          </a:p>
          <a:p>
            <a:r>
              <a:rPr lang="es-ES" sz="1400" b="1" dirty="0">
                <a:cs typeface="Poppins" panose="020B0604020202020204" charset="0"/>
              </a:rPr>
              <a:t>Cervical HPV</a:t>
            </a:r>
          </a:p>
          <a:p>
            <a:r>
              <a:rPr lang="es-ES" sz="1400" dirty="0">
                <a:cs typeface="Poppins" panose="020B0604020202020204" charset="0"/>
              </a:rPr>
              <a:t>41% CGW</a:t>
            </a:r>
          </a:p>
          <a:p>
            <a:endParaRPr lang="es-ES" sz="1400" dirty="0">
              <a:cs typeface="Poppins" panose="020B0604020202020204" charset="0"/>
            </a:endParaRPr>
          </a:p>
          <a:p>
            <a:r>
              <a:rPr lang="es-ES" sz="1400" b="1" dirty="0" err="1">
                <a:cs typeface="Poppins" panose="020B0604020202020204" charset="0"/>
              </a:rPr>
              <a:t>Undiagnosed</a:t>
            </a:r>
            <a:r>
              <a:rPr lang="es-ES" sz="1400" b="1" dirty="0">
                <a:cs typeface="Poppins" panose="020B0604020202020204" charset="0"/>
              </a:rPr>
              <a:t> SRH </a:t>
            </a:r>
            <a:r>
              <a:rPr lang="es-ES" sz="1400" b="1" dirty="0" err="1">
                <a:cs typeface="Poppins" panose="020B0604020202020204" charset="0"/>
              </a:rPr>
              <a:t>conditions</a:t>
            </a:r>
            <a:endParaRPr lang="es-ES" sz="1400" b="1" dirty="0">
              <a:cs typeface="Poppins" panose="020B0604020202020204" charset="0"/>
            </a:endParaRPr>
          </a:p>
          <a:p>
            <a:r>
              <a:rPr lang="es-ES" sz="1400" dirty="0">
                <a:cs typeface="Poppins" panose="020B0604020202020204" charset="0"/>
              </a:rPr>
              <a:t>41% CGW</a:t>
            </a:r>
            <a:endParaRPr lang="es-AR" sz="1400" dirty="0">
              <a:cs typeface="Poppins" panose="020B060402020202020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638056" y="1976586"/>
            <a:ext cx="3097323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400" b="1" dirty="0">
                <a:solidFill>
                  <a:srgbClr val="7030A0"/>
                </a:solidFill>
                <a:cs typeface="Poppins" panose="020B0604020202020204" charset="0"/>
              </a:rPr>
              <a:t>Mental </a:t>
            </a:r>
            <a:r>
              <a:rPr lang="es-AR" sz="1400" b="1" dirty="0" err="1">
                <a:solidFill>
                  <a:srgbClr val="7030A0"/>
                </a:solidFill>
                <a:cs typeface="Poppins" panose="020B0604020202020204" charset="0"/>
              </a:rPr>
              <a:t>health</a:t>
            </a:r>
            <a:endParaRPr lang="es-AR" sz="1400" b="1" dirty="0">
              <a:solidFill>
                <a:srgbClr val="7030A0"/>
              </a:solidFill>
              <a:cs typeface="Poppins" panose="020B0604020202020204" charset="0"/>
            </a:endParaRPr>
          </a:p>
          <a:p>
            <a:endParaRPr lang="es-AR" sz="1400" b="1" dirty="0">
              <a:cs typeface="Poppins" panose="020B0604020202020204" charset="0"/>
            </a:endParaRPr>
          </a:p>
          <a:p>
            <a:r>
              <a:rPr lang="es-AR" sz="1400" b="1" dirty="0" err="1">
                <a:cs typeface="Poppins" panose="020B0604020202020204" charset="0"/>
              </a:rPr>
              <a:t>Hazardous</a:t>
            </a:r>
            <a:r>
              <a:rPr lang="es-AR" sz="1400" b="1" dirty="0">
                <a:cs typeface="Poppins" panose="020B0604020202020204" charset="0"/>
              </a:rPr>
              <a:t> alcohol use</a:t>
            </a:r>
          </a:p>
          <a:p>
            <a:r>
              <a:rPr lang="es-AR" sz="1400" dirty="0">
                <a:cs typeface="Poppins" panose="020B0604020202020204" charset="0"/>
              </a:rPr>
              <a:t>80.2% TGW and 61.6% CGW</a:t>
            </a:r>
          </a:p>
          <a:p>
            <a:endParaRPr lang="es-AR" sz="1400" dirty="0">
              <a:cs typeface="Poppins" panose="020B0604020202020204" charset="0"/>
            </a:endParaRPr>
          </a:p>
          <a:p>
            <a:r>
              <a:rPr lang="es-AR" sz="1400" b="1" dirty="0" err="1">
                <a:cs typeface="Poppins" panose="020B0604020202020204" charset="0"/>
              </a:rPr>
              <a:t>Cocaine</a:t>
            </a:r>
            <a:r>
              <a:rPr lang="es-AR" sz="1400" b="1" dirty="0">
                <a:cs typeface="Poppins" panose="020B0604020202020204" charset="0"/>
              </a:rPr>
              <a:t> use in </a:t>
            </a:r>
            <a:r>
              <a:rPr lang="es-AR" sz="1400" b="1" dirty="0" err="1">
                <a:cs typeface="Poppins" panose="020B0604020202020204" charset="0"/>
              </a:rPr>
              <a:t>the</a:t>
            </a:r>
            <a:r>
              <a:rPr lang="es-AR" sz="1400" b="1" dirty="0">
                <a:cs typeface="Poppins" panose="020B0604020202020204" charset="0"/>
              </a:rPr>
              <a:t> </a:t>
            </a:r>
            <a:r>
              <a:rPr lang="es-AR" sz="1400" b="1" dirty="0" err="1">
                <a:cs typeface="Poppins" panose="020B0604020202020204" charset="0"/>
              </a:rPr>
              <a:t>past</a:t>
            </a:r>
            <a:r>
              <a:rPr lang="es-AR" sz="1400" b="1" dirty="0">
                <a:cs typeface="Poppins" panose="020B0604020202020204" charset="0"/>
              </a:rPr>
              <a:t> </a:t>
            </a:r>
            <a:r>
              <a:rPr lang="es-AR" sz="1400" b="1" dirty="0" err="1">
                <a:cs typeface="Poppins" panose="020B0604020202020204" charset="0"/>
              </a:rPr>
              <a:t>year</a:t>
            </a:r>
            <a:r>
              <a:rPr lang="es-AR" sz="1400" b="1" dirty="0">
                <a:cs typeface="Poppins" panose="020B0604020202020204" charset="0"/>
              </a:rPr>
              <a:t>:</a:t>
            </a:r>
          </a:p>
          <a:p>
            <a:r>
              <a:rPr lang="es-AR" sz="1400" dirty="0">
                <a:cs typeface="Poppins" panose="020B0604020202020204" charset="0"/>
              </a:rPr>
              <a:t>62.1% TGW and 52% CGW</a:t>
            </a:r>
          </a:p>
          <a:p>
            <a:endParaRPr lang="es-AR" sz="1400" dirty="0">
              <a:cs typeface="Poppins" panose="020B0604020202020204" charset="0"/>
            </a:endParaRPr>
          </a:p>
          <a:p>
            <a:r>
              <a:rPr lang="es-AR" sz="1400" b="1" dirty="0" err="1">
                <a:cs typeface="Poppins" panose="020B0604020202020204" charset="0"/>
              </a:rPr>
              <a:t>Post-traumatic</a:t>
            </a:r>
            <a:r>
              <a:rPr lang="es-AR" sz="1400" b="1" dirty="0">
                <a:cs typeface="Poppins" panose="020B0604020202020204" charset="0"/>
              </a:rPr>
              <a:t> stress </a:t>
            </a:r>
          </a:p>
          <a:p>
            <a:r>
              <a:rPr lang="es-AR" sz="1400" dirty="0">
                <a:cs typeface="Poppins" panose="020B0604020202020204" charset="0"/>
              </a:rPr>
              <a:t>8% TGW and 10.1% CGW</a:t>
            </a:r>
          </a:p>
          <a:p>
            <a:endParaRPr lang="es-AR" sz="1400" dirty="0">
              <a:cs typeface="Poppins" panose="020B0604020202020204" charset="0"/>
            </a:endParaRPr>
          </a:p>
          <a:p>
            <a:r>
              <a:rPr lang="es-AR" sz="1400" b="1" dirty="0" err="1">
                <a:cs typeface="Poppins" panose="020B0604020202020204" charset="0"/>
              </a:rPr>
              <a:t>Depressive</a:t>
            </a:r>
            <a:r>
              <a:rPr lang="es-AR" sz="1400" b="1" dirty="0">
                <a:cs typeface="Poppins" panose="020B0604020202020204" charset="0"/>
              </a:rPr>
              <a:t> </a:t>
            </a:r>
            <a:r>
              <a:rPr lang="es-AR" sz="1400" b="1" dirty="0" err="1">
                <a:cs typeface="Poppins" panose="020B0604020202020204" charset="0"/>
              </a:rPr>
              <a:t>symptoms</a:t>
            </a:r>
            <a:endParaRPr lang="es-AR" sz="1400" b="1" dirty="0">
              <a:cs typeface="Poppins" panose="020B0604020202020204" charset="0"/>
            </a:endParaRPr>
          </a:p>
          <a:p>
            <a:r>
              <a:rPr lang="es-AR" sz="1400" dirty="0">
                <a:cs typeface="Poppins" panose="020B0604020202020204" charset="0"/>
              </a:rPr>
              <a:t> 52.9% TGW  and 45.5% CGW</a:t>
            </a:r>
          </a:p>
        </p:txBody>
      </p:sp>
      <p:sp>
        <p:nvSpPr>
          <p:cNvPr id="8" name="Rectángulo 7"/>
          <p:cNvSpPr/>
          <p:nvPr/>
        </p:nvSpPr>
        <p:spPr>
          <a:xfrm>
            <a:off x="6927386" y="5670751"/>
            <a:ext cx="5222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/>
              <a:t>External migrants</a:t>
            </a:r>
            <a:r>
              <a:rPr lang="en-US" sz="1400"/>
              <a:t>: 31.6% TGW and 27.6% CGW </a:t>
            </a:r>
          </a:p>
          <a:p>
            <a:pPr algn="just"/>
            <a:r>
              <a:rPr lang="en-US" sz="1400" b="1"/>
              <a:t>Internal migrants:</a:t>
            </a:r>
            <a:r>
              <a:rPr lang="en-US" sz="1400"/>
              <a:t> 83.3% TGW and 21.2% CGW </a:t>
            </a:r>
            <a:endParaRPr lang="es-AR" sz="1400"/>
          </a:p>
        </p:txBody>
      </p:sp>
      <p:sp>
        <p:nvSpPr>
          <p:cNvPr id="9" name="CuadroTexto 8"/>
          <p:cNvSpPr txBox="1"/>
          <p:nvPr/>
        </p:nvSpPr>
        <p:spPr>
          <a:xfrm>
            <a:off x="2033792" y="5586886"/>
            <a:ext cx="3761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cs typeface="Poppins" panose="020B0604020202020204" charset="0"/>
              </a:rPr>
              <a:t>Food insecurity</a:t>
            </a:r>
          </a:p>
          <a:p>
            <a:r>
              <a:rPr lang="en-US" sz="1400" dirty="0">
                <a:cs typeface="Poppins" panose="020B0604020202020204" charset="0"/>
              </a:rPr>
              <a:t>51.7% TGW and 52.6% CGW </a:t>
            </a:r>
          </a:p>
        </p:txBody>
      </p:sp>
    </p:spTree>
    <p:extLst>
      <p:ext uri="{BB962C8B-B14F-4D97-AF65-F5344CB8AC3E}">
        <p14:creationId xmlns:p14="http://schemas.microsoft.com/office/powerpoint/2010/main" val="3079199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90B16-2195-3B57-1EC8-7E57E4200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7" y="666409"/>
            <a:ext cx="8891918" cy="1223964"/>
          </a:xfrm>
        </p:spPr>
        <p:txBody>
          <a:bodyPr>
            <a:normAutofit/>
          </a:bodyPr>
          <a:lstStyle/>
          <a:p>
            <a:r>
              <a:rPr lang="en-GB" dirty="0"/>
              <a:t>Results: Policy brief and deliberative dialogues</a:t>
            </a:r>
          </a:p>
        </p:txBody>
      </p:sp>
      <p:pic>
        <p:nvPicPr>
          <p:cNvPr id="5" name="Google Shape;366;p26"/>
          <p:cNvPicPr preferRelativeResize="0"/>
          <p:nvPr/>
        </p:nvPicPr>
        <p:blipFill rotWithShape="1">
          <a:blip r:embed="rId3">
            <a:alphaModFix/>
          </a:blip>
          <a:srcRect l="47411" t="10730" r="19501"/>
          <a:stretch/>
        </p:blipFill>
        <p:spPr>
          <a:xfrm>
            <a:off x="333829" y="2100452"/>
            <a:ext cx="3421381" cy="40486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6"/>
          <a:stretch/>
        </p:blipFill>
        <p:spPr>
          <a:xfrm>
            <a:off x="9648245" y="1770628"/>
            <a:ext cx="2199877" cy="4378424"/>
          </a:xfrm>
          <a:prstGeom prst="rect">
            <a:avLst/>
          </a:prstGeom>
        </p:spPr>
      </p:pic>
      <p:pic>
        <p:nvPicPr>
          <p:cNvPr id="7" name="Google Shape;239;g277d5b90d27_0_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66295" y="3623471"/>
            <a:ext cx="5470865" cy="2525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62;p33"/>
          <p:cNvPicPr preferRelativeResize="0"/>
          <p:nvPr/>
        </p:nvPicPr>
        <p:blipFill rotWithShape="1">
          <a:blip r:embed="rId6">
            <a:alphaModFix/>
          </a:blip>
          <a:srcRect l="21952" r="23534"/>
          <a:stretch/>
        </p:blipFill>
        <p:spPr>
          <a:xfrm>
            <a:off x="7795970" y="2020548"/>
            <a:ext cx="650730" cy="11937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Llamada de flecha a la izquierda 3"/>
          <p:cNvSpPr/>
          <p:nvPr/>
        </p:nvSpPr>
        <p:spPr>
          <a:xfrm>
            <a:off x="4044255" y="2020548"/>
            <a:ext cx="4592988" cy="1223965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4927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chemeClr val="accent6">
                    <a:lumMod val="50000"/>
                  </a:schemeClr>
                </a:solidFill>
              </a:rPr>
              <a:t>qualitative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</a:rPr>
              <a:t>research</a:t>
            </a:r>
            <a:endParaRPr lang="es-ES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>
                <a:solidFill>
                  <a:schemeClr val="accent6">
                    <a:lumMod val="50000"/>
                  </a:schemeClr>
                </a:solidFill>
              </a:rPr>
              <a:t>prospective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s-ES" dirty="0" err="1">
                <a:solidFill>
                  <a:schemeClr val="accent6">
                    <a:lumMod val="50000"/>
                  </a:schemeClr>
                </a:solidFill>
              </a:rPr>
              <a:t>cohort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5277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Results</a:t>
            </a:r>
            <a:r>
              <a:rPr lang="es-ES" dirty="0"/>
              <a:t>: </a:t>
            </a:r>
            <a:r>
              <a:rPr lang="es-ES" dirty="0" err="1"/>
              <a:t>Integrated</a:t>
            </a:r>
            <a:r>
              <a:rPr lang="es-ES" dirty="0"/>
              <a:t> </a:t>
            </a:r>
            <a:r>
              <a:rPr lang="es-ES" dirty="0" err="1"/>
              <a:t>model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person-centred care</a:t>
            </a: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14778" t="16430" r="14778" b="12686"/>
          <a:stretch/>
        </p:blipFill>
        <p:spPr>
          <a:xfrm>
            <a:off x="1828800" y="1868243"/>
            <a:ext cx="8595360" cy="486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704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E90B16-2195-3B57-1EC8-7E57E4200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Conclusion</a:t>
            </a:r>
          </a:p>
        </p:txBody>
      </p:sp>
      <p:sp>
        <p:nvSpPr>
          <p:cNvPr id="2" name="Marcador de contenido 1"/>
          <p:cNvSpPr>
            <a:spLocks noGrp="1"/>
          </p:cNvSpPr>
          <p:nvPr>
            <p:ph sz="quarter" idx="13"/>
          </p:nvPr>
        </p:nvSpPr>
        <p:spPr>
          <a:xfrm>
            <a:off x="442917" y="1867301"/>
            <a:ext cx="11458351" cy="173402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ES" sz="1800" dirty="0">
                <a:cs typeface="Poppins" panose="020B0604020202020204" charset="0"/>
              </a:rPr>
              <a:t>MAS por Nosotras </a:t>
            </a:r>
            <a:r>
              <a:rPr lang="es-ES" sz="1800" dirty="0" err="1">
                <a:cs typeface="Poppins" panose="020B0604020202020204" charset="0"/>
              </a:rPr>
              <a:t>created</a:t>
            </a:r>
            <a:r>
              <a:rPr lang="es-ES" sz="1800" dirty="0">
                <a:cs typeface="Poppins" panose="020B0604020202020204" charset="0"/>
              </a:rPr>
              <a:t> a </a:t>
            </a:r>
            <a:r>
              <a:rPr lang="es-ES" sz="1800" dirty="0" err="1">
                <a:cs typeface="Poppins" panose="020B0604020202020204" charset="0"/>
              </a:rPr>
              <a:t>unique</a:t>
            </a:r>
            <a:r>
              <a:rPr lang="es-ES" sz="1800" dirty="0">
                <a:cs typeface="Poppins" panose="020B0604020202020204" charset="0"/>
              </a:rPr>
              <a:t> </a:t>
            </a:r>
            <a:r>
              <a:rPr lang="es-ES" sz="1800" dirty="0" err="1">
                <a:cs typeface="Poppins" panose="020B0604020202020204" charset="0"/>
              </a:rPr>
              <a:t>opportunity</a:t>
            </a:r>
            <a:r>
              <a:rPr lang="es-ES" sz="1800" dirty="0">
                <a:cs typeface="Poppins" panose="020B0604020202020204" charset="0"/>
              </a:rPr>
              <a:t> to </a:t>
            </a:r>
            <a:r>
              <a:rPr lang="es-ES" sz="1800" dirty="0" err="1">
                <a:cs typeface="Poppins" panose="020B0604020202020204" charset="0"/>
              </a:rPr>
              <a:t>work</a:t>
            </a:r>
            <a:r>
              <a:rPr lang="es-ES" sz="1800" dirty="0">
                <a:cs typeface="Poppins" panose="020B0604020202020204" charset="0"/>
              </a:rPr>
              <a:t> </a:t>
            </a:r>
            <a:r>
              <a:rPr lang="es-ES" sz="1800" dirty="0" err="1">
                <a:cs typeface="Poppins" panose="020B0604020202020204" charset="0"/>
              </a:rPr>
              <a:t>with</a:t>
            </a:r>
            <a:r>
              <a:rPr lang="es-ES" sz="1800" dirty="0">
                <a:cs typeface="Poppins" panose="020B0604020202020204" charset="0"/>
              </a:rPr>
              <a:t> </a:t>
            </a:r>
            <a:r>
              <a:rPr lang="es-ES" sz="1800" dirty="0" err="1">
                <a:cs typeface="Poppins" panose="020B0604020202020204" charset="0"/>
              </a:rPr>
              <a:t>FSWs</a:t>
            </a:r>
            <a:r>
              <a:rPr lang="es-ES" sz="1800" dirty="0">
                <a:cs typeface="Poppins" panose="020B0604020202020204" charset="0"/>
              </a:rPr>
              <a:t>, a vulnerable and </a:t>
            </a:r>
            <a:r>
              <a:rPr lang="es-ES" sz="1800" dirty="0" err="1">
                <a:cs typeface="Poppins" panose="020B0604020202020204" charset="0"/>
              </a:rPr>
              <a:t>understudied</a:t>
            </a:r>
            <a:r>
              <a:rPr lang="es-ES" sz="1800" dirty="0">
                <a:cs typeface="Poppins" panose="020B0604020202020204" charset="0"/>
              </a:rPr>
              <a:t> </a:t>
            </a:r>
            <a:r>
              <a:rPr lang="es-ES" sz="1800" dirty="0" err="1">
                <a:cs typeface="Poppins" panose="020B0604020202020204" charset="0"/>
              </a:rPr>
              <a:t>population</a:t>
            </a:r>
            <a:r>
              <a:rPr lang="es-ES" sz="1800" dirty="0">
                <a:cs typeface="Poppins" panose="020B0604020202020204" charset="0"/>
              </a:rPr>
              <a:t>, </a:t>
            </a:r>
            <a:r>
              <a:rPr lang="es-ES" sz="1800" b="1" dirty="0" err="1">
                <a:cs typeface="Poppins" panose="020B0604020202020204" charset="0"/>
              </a:rPr>
              <a:t>addressing</a:t>
            </a:r>
            <a:r>
              <a:rPr lang="es-ES" sz="1800" dirty="0">
                <a:cs typeface="Poppins" panose="020B0604020202020204" charset="0"/>
              </a:rPr>
              <a:t> </a:t>
            </a:r>
            <a:r>
              <a:rPr lang="es-ES" sz="1800" b="1" dirty="0">
                <a:cs typeface="Poppins" panose="020B0604020202020204" charset="0"/>
              </a:rPr>
              <a:t>gaps</a:t>
            </a:r>
            <a:r>
              <a:rPr lang="es-ES" sz="1800" dirty="0">
                <a:cs typeface="Poppins" panose="020B0604020202020204" charset="0"/>
              </a:rPr>
              <a:t> in data </a:t>
            </a:r>
            <a:r>
              <a:rPr lang="es-ES" sz="1800" b="1" dirty="0">
                <a:cs typeface="Poppins" panose="020B0604020202020204" charset="0"/>
              </a:rPr>
              <a:t>to </a:t>
            </a:r>
            <a:r>
              <a:rPr lang="es-ES" sz="1800" b="1" dirty="0" err="1">
                <a:cs typeface="Poppins" panose="020B0604020202020204" charset="0"/>
              </a:rPr>
              <a:t>inform</a:t>
            </a:r>
            <a:r>
              <a:rPr lang="es-ES" sz="1800" b="1" dirty="0">
                <a:cs typeface="Poppins" panose="020B0604020202020204" charset="0"/>
              </a:rPr>
              <a:t> </a:t>
            </a:r>
            <a:r>
              <a:rPr lang="es-ES" sz="1800" b="1" dirty="0" err="1">
                <a:cs typeface="Poppins" panose="020B0604020202020204" charset="0"/>
              </a:rPr>
              <a:t>public</a:t>
            </a:r>
            <a:r>
              <a:rPr lang="es-ES" sz="1800" b="1" dirty="0">
                <a:cs typeface="Poppins" panose="020B0604020202020204" charset="0"/>
              </a:rPr>
              <a:t> </a:t>
            </a:r>
            <a:r>
              <a:rPr lang="es-ES" sz="1800" b="1" dirty="0" err="1">
                <a:cs typeface="Poppins" panose="020B0604020202020204" charset="0"/>
              </a:rPr>
              <a:t>policies</a:t>
            </a:r>
            <a:r>
              <a:rPr lang="es-ES" sz="1800" b="1" dirty="0">
                <a:cs typeface="Poppins" panose="020B0604020202020204" charset="0"/>
              </a:rPr>
              <a:t> </a:t>
            </a:r>
            <a:r>
              <a:rPr lang="es-ES" sz="1800" dirty="0">
                <a:cs typeface="Poppins" panose="020B0604020202020204" charset="0"/>
              </a:rPr>
              <a:t>in Argentina.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1800" b="1" dirty="0">
                <a:cs typeface="Poppins" panose="020B0604020202020204" charset="0"/>
              </a:rPr>
              <a:t>Strong </a:t>
            </a:r>
            <a:r>
              <a:rPr lang="es-ES" sz="1800" b="1" dirty="0" err="1">
                <a:cs typeface="Poppins" panose="020B0604020202020204" charset="0"/>
              </a:rPr>
              <a:t>partnerships</a:t>
            </a:r>
            <a:r>
              <a:rPr lang="es-ES" sz="1800" b="1" dirty="0">
                <a:cs typeface="Poppins" panose="020B0604020202020204" charset="0"/>
              </a:rPr>
              <a:t> </a:t>
            </a:r>
            <a:r>
              <a:rPr lang="es-ES" sz="1800" dirty="0" err="1">
                <a:cs typeface="Poppins" panose="020B0604020202020204" charset="0"/>
              </a:rPr>
              <a:t>between</a:t>
            </a:r>
            <a:r>
              <a:rPr lang="es-ES" sz="1800" dirty="0">
                <a:cs typeface="Poppins" panose="020B0604020202020204" charset="0"/>
              </a:rPr>
              <a:t> FSW </a:t>
            </a:r>
            <a:r>
              <a:rPr lang="es-ES" sz="1800" dirty="0" err="1">
                <a:cs typeface="Poppins" panose="020B0604020202020204" charset="0"/>
              </a:rPr>
              <a:t>organizations</a:t>
            </a:r>
            <a:r>
              <a:rPr lang="es-ES" sz="1800" dirty="0">
                <a:cs typeface="Poppins" panose="020B0604020202020204" charset="0"/>
              </a:rPr>
              <a:t>, a NGO, a </a:t>
            </a:r>
            <a:r>
              <a:rPr lang="es-ES" sz="1800" dirty="0" err="1">
                <a:cs typeface="Poppins" panose="020B0604020202020204" charset="0"/>
              </a:rPr>
              <a:t>research</a:t>
            </a:r>
            <a:r>
              <a:rPr lang="es-ES" sz="1800" dirty="0">
                <a:cs typeface="Poppins" panose="020B0604020202020204" charset="0"/>
              </a:rPr>
              <a:t> centre and </a:t>
            </a:r>
            <a:r>
              <a:rPr lang="es-ES" sz="1800" dirty="0" err="1">
                <a:cs typeface="Poppins" panose="020B0604020202020204" charset="0"/>
              </a:rPr>
              <a:t>the</a:t>
            </a:r>
            <a:r>
              <a:rPr lang="es-ES" sz="1800" dirty="0">
                <a:cs typeface="Poppins" panose="020B0604020202020204" charset="0"/>
              </a:rPr>
              <a:t> MoH </a:t>
            </a:r>
            <a:r>
              <a:rPr lang="es-ES" sz="1800" dirty="0" err="1">
                <a:cs typeface="Poppins" panose="020B0604020202020204" charset="0"/>
              </a:rPr>
              <a:t>were</a:t>
            </a:r>
            <a:r>
              <a:rPr lang="es-ES" sz="1800" dirty="0">
                <a:cs typeface="Poppins" panose="020B0604020202020204" charset="0"/>
              </a:rPr>
              <a:t> </a:t>
            </a:r>
            <a:r>
              <a:rPr lang="es-ES" sz="1800" dirty="0" err="1">
                <a:cs typeface="Poppins" panose="020B0604020202020204" charset="0"/>
              </a:rPr>
              <a:t>key</a:t>
            </a:r>
            <a:r>
              <a:rPr lang="es-ES" sz="1800" dirty="0">
                <a:cs typeface="Poppins" panose="020B0604020202020204" charset="0"/>
              </a:rPr>
              <a:t> to </a:t>
            </a:r>
            <a:r>
              <a:rPr lang="es-ES" sz="1800" dirty="0" err="1">
                <a:cs typeface="Poppins" panose="020B0604020202020204" charset="0"/>
              </a:rPr>
              <a:t>provide</a:t>
            </a:r>
            <a:r>
              <a:rPr lang="es-ES" sz="1800" dirty="0">
                <a:cs typeface="Poppins" panose="020B0604020202020204" charset="0"/>
              </a:rPr>
              <a:t> a </a:t>
            </a:r>
            <a:r>
              <a:rPr lang="es-ES" sz="1800" dirty="0" err="1">
                <a:cs typeface="Poppins" panose="020B0604020202020204" charset="0"/>
              </a:rPr>
              <a:t>better</a:t>
            </a:r>
            <a:r>
              <a:rPr lang="es-ES" sz="1800" dirty="0">
                <a:cs typeface="Poppins" panose="020B0604020202020204" charset="0"/>
              </a:rPr>
              <a:t> </a:t>
            </a:r>
            <a:r>
              <a:rPr lang="es-ES" sz="1800" dirty="0" err="1">
                <a:cs typeface="Poppins" panose="020B0604020202020204" charset="0"/>
              </a:rPr>
              <a:t>understanding</a:t>
            </a:r>
            <a:r>
              <a:rPr lang="es-ES" sz="1800" dirty="0">
                <a:cs typeface="Poppins" panose="020B0604020202020204" charset="0"/>
              </a:rPr>
              <a:t> and </a:t>
            </a:r>
            <a:r>
              <a:rPr lang="es-ES" sz="1800" dirty="0" err="1">
                <a:cs typeface="Poppins" panose="020B0604020202020204" charset="0"/>
              </a:rPr>
              <a:t>ensure</a:t>
            </a:r>
            <a:r>
              <a:rPr lang="es-ES" sz="1800" dirty="0">
                <a:cs typeface="Poppins" panose="020B0604020202020204" charset="0"/>
              </a:rPr>
              <a:t> </a:t>
            </a:r>
            <a:r>
              <a:rPr lang="es-ES" sz="1800" dirty="0" err="1">
                <a:cs typeface="Poppins" panose="020B0604020202020204" charset="0"/>
              </a:rPr>
              <a:t>equity</a:t>
            </a:r>
            <a:r>
              <a:rPr lang="es-ES" sz="1800" dirty="0">
                <a:cs typeface="Poppins" panose="020B060402020202020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dirty="0">
              <a:cs typeface="Poppins" panose="020B060402020202020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C3AA59-AF57-4542-96DD-81773C010CCB}"/>
              </a:ext>
            </a:extLst>
          </p:cNvPr>
          <p:cNvSpPr/>
          <p:nvPr/>
        </p:nvSpPr>
        <p:spPr>
          <a:xfrm>
            <a:off x="442913" y="3429000"/>
            <a:ext cx="11458355" cy="27185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r>
              <a:rPr lang="en-US" sz="4400" b="1" dirty="0">
                <a:sym typeface="Poppins Medium"/>
              </a:rPr>
              <a:t>Next steps</a:t>
            </a:r>
          </a:p>
          <a:p>
            <a:endParaRPr lang="en-US" sz="1600" b="1" dirty="0">
              <a:sym typeface="Poppins Medium"/>
            </a:endParaRPr>
          </a:p>
          <a:p>
            <a:r>
              <a:rPr lang="en-US" sz="1600" b="1" dirty="0">
                <a:sym typeface="Poppins Medium"/>
              </a:rPr>
              <a:t>Rethink		</a:t>
            </a:r>
            <a:r>
              <a:rPr lang="en-US" sz="1600" dirty="0">
                <a:sym typeface="Poppins Medium"/>
              </a:rPr>
              <a:t>Evaluating longer term outcomes</a:t>
            </a:r>
          </a:p>
          <a:p>
            <a:endParaRPr lang="en-US" sz="1600" b="1" dirty="0">
              <a:sym typeface="Poppins Medium"/>
            </a:endParaRPr>
          </a:p>
          <a:p>
            <a:r>
              <a:rPr lang="en-US" sz="1600" b="1" dirty="0">
                <a:sym typeface="Poppins Medium"/>
              </a:rPr>
              <a:t>Rebuild		</a:t>
            </a:r>
            <a:r>
              <a:rPr lang="en-US" sz="1600" dirty="0">
                <a:sym typeface="Poppins Medium"/>
              </a:rPr>
              <a:t>Implementing in other settings	</a:t>
            </a:r>
          </a:p>
          <a:p>
            <a:endParaRPr lang="en-US" sz="1600" b="1" dirty="0">
              <a:sym typeface="Poppins Medium"/>
            </a:endParaRPr>
          </a:p>
          <a:p>
            <a:r>
              <a:rPr lang="en-US" sz="1600" b="1" dirty="0">
                <a:sym typeface="Poppins Medium"/>
              </a:rPr>
              <a:t>Rise		</a:t>
            </a:r>
            <a:r>
              <a:rPr lang="en-US" sz="1600" dirty="0">
                <a:sym typeface="Poppins Medium"/>
              </a:rPr>
              <a:t>Escalating this model of care to other women in situation of vulnerability</a:t>
            </a:r>
            <a:endParaRPr lang="en-US" sz="1600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42028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77d5b90d27_0_32"/>
          <p:cNvSpPr txBox="1"/>
          <p:nvPr/>
        </p:nvSpPr>
        <p:spPr>
          <a:xfrm>
            <a:off x="1071667" y="2868148"/>
            <a:ext cx="10902000" cy="3068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Adriana Durán Sharon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Walmsley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Valeria Fink Inés Aristegui Marcela Romero Georgina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Orellano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Virginia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Zalazar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Macarena Sandoval Nadir Cardozo Agustina Arguello Mona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Loufty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Silvina Vulcano </a:t>
            </a: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Carolina Pérez Ana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Gun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Carina Cesar Eugenia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Esandi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Emilia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Frontini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Ana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Zeltman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Camila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Serrao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Romina Caballero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Maria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Celia Trejo Rodrigo Acuña Estefanía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Panizoni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Mariana Duarte Solange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Fabian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Ariadna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Exner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Susana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Cahn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Daniela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Parera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Jonathan García </a:t>
            </a: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Cecilia Valeriano Amelia González </a:t>
            </a: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Debora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Fiore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Florencia Gadea Rocío Isaurralde</a:t>
            </a: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Valeria Álvarez Julián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Ylarri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Javier Mariani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Gissella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Mernies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Mariela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Ceschel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Agustín Nava</a:t>
            </a: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Oscar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Cetrángolo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Ariela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Goldsmith</a:t>
            </a: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Adriana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Corera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Gabriela Paz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Raffo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Ana Inés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Alvarez</a:t>
            </a: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Leandro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Cahn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Mar Lucas Carmen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Ryan</a:t>
            </a: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Pedro </a:t>
            </a:r>
            <a:r>
              <a:rPr lang="es-AR" sz="1400" dirty="0" err="1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Cahn</a:t>
            </a: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 Zulma Ortiz María Inés Figueroa</a:t>
            </a: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r>
              <a:rPr lang="es-AR" sz="1400" dirty="0">
                <a:solidFill>
                  <a:schemeClr val="dk1"/>
                </a:solidFill>
                <a:ea typeface="Poppins Medium"/>
                <a:cs typeface="Poppins Medium"/>
                <a:sym typeface="Poppins Medium"/>
              </a:rPr>
              <a:t>and more…..</a:t>
            </a: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endParaRPr sz="1400" dirty="0">
              <a:solidFill>
                <a:schemeClr val="dk1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endParaRPr sz="1400" dirty="0">
              <a:solidFill>
                <a:srgbClr val="5B0F8B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endParaRPr sz="1400" dirty="0">
              <a:solidFill>
                <a:srgbClr val="5B0F8B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endParaRPr sz="1400" dirty="0">
              <a:solidFill>
                <a:srgbClr val="5B0F8B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endParaRPr sz="1400" dirty="0">
              <a:solidFill>
                <a:srgbClr val="5B0F8B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endParaRPr sz="1400" dirty="0">
              <a:solidFill>
                <a:srgbClr val="5B0F8B"/>
              </a:solidFill>
              <a:ea typeface="Poppins Medium"/>
              <a:cs typeface="Poppins Medium"/>
              <a:sym typeface="Poppins Medium"/>
            </a:endParaRPr>
          </a:p>
          <a:p>
            <a:pPr algn="ctr">
              <a:buClr>
                <a:srgbClr val="000000"/>
              </a:buClr>
              <a:buSzPts val="1800"/>
            </a:pPr>
            <a:endParaRPr sz="1400" dirty="0">
              <a:solidFill>
                <a:srgbClr val="5B0F8B"/>
              </a:solidFill>
              <a:ea typeface="Poppins Medium"/>
              <a:cs typeface="Poppins Medium"/>
              <a:sym typeface="Poppins Medium"/>
            </a:endParaRPr>
          </a:p>
        </p:txBody>
      </p:sp>
      <p:pic>
        <p:nvPicPr>
          <p:cNvPr id="373" name="Google Shape;373;g277d5b90d27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7387" y="717452"/>
            <a:ext cx="2004934" cy="10586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8CE90B16-2195-3B57-1EC8-7E57E4200D04}"/>
              </a:ext>
            </a:extLst>
          </p:cNvPr>
          <p:cNvSpPr txBox="1">
            <a:spLocks/>
          </p:cNvSpPr>
          <p:nvPr/>
        </p:nvSpPr>
        <p:spPr>
          <a:xfrm>
            <a:off x="1624599" y="1478011"/>
            <a:ext cx="8891918" cy="12239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72850" tIns="36425" rIns="72850" bIns="36425" rtlCol="0" anchor="b" anchorCtr="0">
            <a:norm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  <a:defRPr sz="7066" b="1" kern="1200">
                <a:solidFill>
                  <a:schemeClr val="tx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GB" sz="4400">
                <a:latin typeface="+mn-lt"/>
              </a:rPr>
              <a:t>Study team</a:t>
            </a:r>
          </a:p>
        </p:txBody>
      </p:sp>
    </p:spTree>
    <p:extLst>
      <p:ext uri="{BB962C8B-B14F-4D97-AF65-F5344CB8AC3E}">
        <p14:creationId xmlns:p14="http://schemas.microsoft.com/office/powerpoint/2010/main" val="2026801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25fa398b681_0_1"/>
          <p:cNvSpPr txBox="1"/>
          <p:nvPr/>
        </p:nvSpPr>
        <p:spPr>
          <a:xfrm>
            <a:off x="2083756" y="2691460"/>
            <a:ext cx="8974400" cy="939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33" tIns="48567" rIns="97133" bIns="48567" anchor="ctr" anchorCtr="0">
            <a:spAutoFit/>
          </a:bodyPr>
          <a:lstStyle/>
          <a:p>
            <a:pPr>
              <a:buClr>
                <a:srgbClr val="000000"/>
              </a:buClr>
              <a:buSzPts val="2200"/>
            </a:pPr>
            <a:r>
              <a:rPr lang="es-AR" sz="2933" b="1">
                <a:solidFill>
                  <a:schemeClr val="tx2"/>
                </a:solidFill>
                <a:ea typeface="Poppins"/>
                <a:cs typeface="Poppins"/>
                <a:sym typeface="Poppins"/>
              </a:rPr>
              <a:t>GRACIAS		THANK YOU		OBRIGADA </a:t>
            </a:r>
            <a:endParaRPr sz="2933" b="1">
              <a:solidFill>
                <a:schemeClr val="tx2"/>
              </a:solidFill>
              <a:ea typeface="Poppins"/>
              <a:cs typeface="Poppins"/>
              <a:sym typeface="Poppins"/>
            </a:endParaRPr>
          </a:p>
          <a:p>
            <a:pPr>
              <a:buClr>
                <a:srgbClr val="000000"/>
              </a:buClr>
              <a:buSzPts val="1900"/>
            </a:pPr>
            <a:endParaRPr sz="2533">
              <a:solidFill>
                <a:schemeClr val="tx2"/>
              </a:solidFill>
              <a:ea typeface="Poppins"/>
              <a:cs typeface="Poppins"/>
              <a:sym typeface="Poppins"/>
            </a:endParaRPr>
          </a:p>
        </p:txBody>
      </p:sp>
      <p:pic>
        <p:nvPicPr>
          <p:cNvPr id="380" name="Google Shape;380;g25fa398b681_0_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200" y="203201"/>
            <a:ext cx="3102685" cy="2327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g25fa398b681_0_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07486" y="203201"/>
            <a:ext cx="5243545" cy="2327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25fa398b681_0_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53024" y="4422597"/>
            <a:ext cx="1953533" cy="982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g25fa398b681_0_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66297" y="3451689"/>
            <a:ext cx="1826407" cy="101247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458878" y="6222827"/>
            <a:ext cx="117418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400" b="1" err="1"/>
              <a:t>Contact</a:t>
            </a:r>
            <a:r>
              <a:rPr lang="es-AR" sz="1400" b="1"/>
              <a:t>: valeria.fink@huesped.org.ar</a:t>
            </a:r>
          </a:p>
          <a:p>
            <a:r>
              <a:rPr lang="es-AR" sz="1400" b="1"/>
              <a:t>Funding:</a:t>
            </a:r>
            <a:r>
              <a:rPr lang="es-AR" sz="1400"/>
              <a:t> </a:t>
            </a:r>
            <a:r>
              <a:rPr lang="es-AR" sz="1400" err="1"/>
              <a:t>This</a:t>
            </a:r>
            <a:r>
              <a:rPr lang="es-AR" sz="1400"/>
              <a:t> </a:t>
            </a:r>
            <a:r>
              <a:rPr lang="es-AR" sz="1400" err="1"/>
              <a:t>project</a:t>
            </a:r>
            <a:r>
              <a:rPr lang="es-AR" sz="1400"/>
              <a:t> </a:t>
            </a:r>
            <a:r>
              <a:rPr lang="es-AR" sz="1400" err="1"/>
              <a:t>was</a:t>
            </a:r>
            <a:r>
              <a:rPr lang="es-AR" sz="1400"/>
              <a:t> </a:t>
            </a:r>
            <a:r>
              <a:rPr lang="es-AR" sz="1400" err="1"/>
              <a:t>funded</a:t>
            </a:r>
            <a:r>
              <a:rPr lang="es-AR" sz="1400"/>
              <a:t> </a:t>
            </a:r>
            <a:r>
              <a:rPr lang="es-AR" sz="1400" err="1"/>
              <a:t>under</a:t>
            </a:r>
            <a:r>
              <a:rPr lang="es-AR" sz="1400"/>
              <a:t> </a:t>
            </a:r>
            <a:r>
              <a:rPr lang="es-AR" sz="1400" err="1"/>
              <a:t>the</a:t>
            </a:r>
            <a:r>
              <a:rPr lang="es-AR" sz="1400"/>
              <a:t> </a:t>
            </a:r>
            <a:r>
              <a:rPr lang="es-AR" sz="1400" err="1"/>
              <a:t>Women</a:t>
            </a:r>
            <a:r>
              <a:rPr lang="es-AR" sz="1400"/>
              <a:t> RISE </a:t>
            </a:r>
            <a:r>
              <a:rPr lang="es-AR" sz="1400" err="1"/>
              <a:t>initiative</a:t>
            </a:r>
            <a:r>
              <a:rPr lang="es-AR" sz="1400"/>
              <a:t> </a:t>
            </a:r>
            <a:r>
              <a:rPr lang="es-AR" sz="1400" err="1"/>
              <a:t>supported</a:t>
            </a:r>
            <a:r>
              <a:rPr lang="es-AR" sz="1400"/>
              <a:t> </a:t>
            </a:r>
            <a:r>
              <a:rPr lang="es-AR" sz="1400" err="1"/>
              <a:t>by</a:t>
            </a:r>
            <a:r>
              <a:rPr lang="es-AR" sz="1400"/>
              <a:t> IDRC, CIHR and SSHRC.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3726" y="5283208"/>
            <a:ext cx="881076" cy="631715"/>
          </a:xfrm>
          <a:prstGeom prst="rect">
            <a:avLst/>
          </a:prstGeom>
        </p:spPr>
      </p:pic>
      <p:sp>
        <p:nvSpPr>
          <p:cNvPr id="4" name="AutoShape 2" descr="SSHRC Insight Development Grants ...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s-AR" sz="240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8"/>
          <a:srcRect t="33411" b="32287"/>
          <a:stretch/>
        </p:blipFill>
        <p:spPr>
          <a:xfrm>
            <a:off x="6143300" y="5606234"/>
            <a:ext cx="1470763" cy="377887"/>
          </a:xfrm>
          <a:prstGeom prst="rect">
            <a:avLst/>
          </a:prstGeom>
        </p:spPr>
      </p:pic>
      <p:pic>
        <p:nvPicPr>
          <p:cNvPr id="15" name="Google Shape;180;g277d5b90d27_0_1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98255" y="3514525"/>
            <a:ext cx="4155199" cy="2482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645;p47"/>
          <p:cNvPicPr preferRelativeResize="0"/>
          <p:nvPr/>
        </p:nvPicPr>
        <p:blipFill rotWithShape="1">
          <a:blip r:embed="rId10">
            <a:alphaModFix/>
          </a:blip>
          <a:srcRect l="5198" r="9590" b="21098"/>
          <a:stretch/>
        </p:blipFill>
        <p:spPr>
          <a:xfrm>
            <a:off x="255739" y="3504411"/>
            <a:ext cx="4489488" cy="241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2" t="36002" r="16276" b="26284"/>
          <a:stretch/>
        </p:blipFill>
        <p:spPr>
          <a:xfrm>
            <a:off x="8742720" y="208158"/>
            <a:ext cx="3365537" cy="232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80045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142261-26B8-4C03-8118-EB37AC3907F7}">
  <ds:schemaRefs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73ce610f-b889-47d4-8ab5-c38f623799c9"/>
    <ds:schemaRef ds:uri="e236f8d0-c4c0-4f47-ae05-f87aea30adc7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C6EDFE1-7D15-49EE-A565-307B1CFAD8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24B72D-BBC8-498B-AD80-D3998F42BC81}">
  <ds:schemaRefs>
    <ds:schemaRef ds:uri="73ce610f-b889-47d4-8ab5-c38f623799c9"/>
    <ds:schemaRef ds:uri="e236f8d0-c4c0-4f47-ae05-f87aea30ad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2463</TotalTime>
  <Words>939</Words>
  <Application>Microsoft Office PowerPoint</Application>
  <PresentationFormat>Panorámica</PresentationFormat>
  <Paragraphs>139</Paragraphs>
  <Slides>14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3" baseType="lpstr">
      <vt:lpstr>Courier New</vt:lpstr>
      <vt:lpstr>Verdana</vt:lpstr>
      <vt:lpstr>IAS Ribbon Sans Regular</vt:lpstr>
      <vt:lpstr>Poppins</vt:lpstr>
      <vt:lpstr>Poppins Medium</vt:lpstr>
      <vt:lpstr>IAS Ribbon Sans Bold</vt:lpstr>
      <vt:lpstr>Arial</vt:lpstr>
      <vt:lpstr>Calibri</vt:lpstr>
      <vt:lpstr>AIDS2026</vt:lpstr>
      <vt:lpstr>MAS por Nosotras – comprehensive sexual and reproductive health for female sex workers</vt:lpstr>
      <vt:lpstr>Conflicts of interest</vt:lpstr>
      <vt:lpstr>Background</vt:lpstr>
      <vt:lpstr>Research study: “Sexual and reproductive health of female sex workers in the post-COVID-19 era in Argentina”</vt:lpstr>
      <vt:lpstr>Methodology: Research team</vt:lpstr>
      <vt:lpstr>Methodology: Approach</vt:lpstr>
      <vt:lpstr>Results: Qualitative study</vt:lpstr>
      <vt:lpstr>Results: Cohort study (1/2)</vt:lpstr>
      <vt:lpstr>Results: Cohort study (2/2) demonstrate intersectionality</vt:lpstr>
      <vt:lpstr>Results: Policy brief and deliberative dialogues</vt:lpstr>
      <vt:lpstr>Results: Integrated model of person-centred care</vt:lpstr>
      <vt:lpstr>Conclusion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Guidelines on content</dc:title>
  <dc:creator>Emma Williams</dc:creator>
  <cp:lastModifiedBy> </cp:lastModifiedBy>
  <cp:revision>13</cp:revision>
  <dcterms:created xsi:type="dcterms:W3CDTF">2026-06-01T08:41:42Z</dcterms:created>
  <dcterms:modified xsi:type="dcterms:W3CDTF">2026-07-17T19:34:46Z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