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701" r:id="rId4"/>
  </p:sldMasterIdLst>
  <p:notesMasterIdLst>
    <p:notesMasterId r:id="rId18"/>
  </p:notesMasterIdLst>
  <p:sldIdLst>
    <p:sldId id="273" r:id="rId5"/>
    <p:sldId id="258" r:id="rId6"/>
    <p:sldId id="257" r:id="rId7"/>
    <p:sldId id="262" r:id="rId8"/>
    <p:sldId id="277" r:id="rId9"/>
    <p:sldId id="2147378565" r:id="rId10"/>
    <p:sldId id="282" r:id="rId11"/>
    <p:sldId id="279" r:id="rId12"/>
    <p:sldId id="293" r:id="rId13"/>
    <p:sldId id="291" r:id="rId14"/>
    <p:sldId id="295" r:id="rId15"/>
    <p:sldId id="2147378517" r:id="rId16"/>
    <p:sldId id="264" r:id="rId17"/>
  </p:sldIdLst>
  <p:sldSz cx="12192000" cy="6858000"/>
  <p:notesSz cx="6858000" cy="9144000"/>
  <p:embeddedFontLst>
    <p:embeddedFont>
      <p:font typeface="Arial Black" panose="020B0A04020102020204" pitchFamily="34" charset="0"/>
      <p:bold r:id="rId19"/>
    </p:embeddedFont>
    <p:embeddedFont>
      <p:font typeface="Verdana" panose="020B0604030504040204" pitchFamily="34" charset="0"/>
      <p:regular r:id="rId20"/>
      <p:bold r:id="rId21"/>
      <p:italic r:id="rId22"/>
      <p:boldItalic r:id="rId23"/>
    </p:embeddedFont>
    <p:embeddedFont>
      <p:font typeface="Calibri" panose="020F0502020204030204" pitchFamily="34" charset="0"/>
      <p:regular r:id="rId24"/>
      <p:bold r:id="rId25"/>
      <p:italic r:id="rId26"/>
      <p:boldItalic r:id="rId27"/>
    </p:embeddedFont>
    <p:embeddedFont>
      <p:font typeface="Arial Narrow" panose="020B0606020202030204" pitchFamily="34" charset="0"/>
      <p:regular r:id="rId28"/>
      <p:bold r:id="rId29"/>
      <p:italic r:id="rId30"/>
      <p:boldItalic r:id="rId31"/>
    </p:embeddedFont>
    <p:embeddedFont>
      <p:font typeface="Calibri Light" panose="020F0302020204030204" pitchFamily="34" charset="0"/>
      <p:regular r:id="rId32"/>
      <p:italic r:id="rId3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3E4817-FC35-452D-AA65-786A02EAB19D}" v="23" dt="2026-07-15T19:50:35.1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16" autoAdjust="0"/>
    <p:restoredTop sz="87244" autoAdjust="0"/>
  </p:normalViewPr>
  <p:slideViewPr>
    <p:cSldViewPr snapToGrid="0" snapToObjects="1">
      <p:cViewPr varScale="1">
        <p:scale>
          <a:sx n="97" d="100"/>
          <a:sy n="97" d="100"/>
        </p:scale>
        <p:origin x="624" y="9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font" Target="fonts/font8.fntdata"/><Relationship Id="rId21" Type="http://schemas.openxmlformats.org/officeDocument/2006/relationships/font" Target="fonts/font3.fntdata"/><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7.fntdata"/><Relationship Id="rId33" Type="http://schemas.openxmlformats.org/officeDocument/2006/relationships/font" Target="fonts/font15.fntdata"/><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4D20E5-D8F7-594B-9D91-F763D43B9AF7}" type="datetimeFigureOut">
              <a:rPr lang="en-GB" smtClean="0"/>
              <a:t>24/07/2026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E8DCDC-D13C-2549-BE6A-717E9EED41AD}" type="slidenum">
              <a:rPr lang="en-GB" smtClean="0"/>
              <a:t>‹nº›</a:t>
            </a:fld>
            <a:endParaRPr lang="en-GB"/>
          </a:p>
        </p:txBody>
      </p:sp>
    </p:spTree>
    <p:extLst>
      <p:ext uri="{BB962C8B-B14F-4D97-AF65-F5344CB8AC3E}">
        <p14:creationId xmlns:p14="http://schemas.microsoft.com/office/powerpoint/2010/main" val="3792321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t-BR"/>
          </a:p>
        </p:txBody>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5"/>
          </p:nvPr>
        </p:nvSpPr>
        <p:spPr/>
        <p:txBody>
          <a:bodyPr/>
          <a:lstStyle/>
          <a:p>
            <a:fld id="{1BE8DCDC-D13C-2549-BE6A-717E9EED41AD}" type="slidenum">
              <a:rPr lang="en-GB" smtClean="0"/>
              <a:t>3</a:t>
            </a:fld>
            <a:endParaRPr lang="en-GB"/>
          </a:p>
        </p:txBody>
      </p:sp>
    </p:spTree>
    <p:extLst>
      <p:ext uri="{BB962C8B-B14F-4D97-AF65-F5344CB8AC3E}">
        <p14:creationId xmlns:p14="http://schemas.microsoft.com/office/powerpoint/2010/main" val="510835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t-B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smtClean="0">
                <a:solidFill>
                  <a:schemeClr val="dk1"/>
                </a:solidFill>
                <a:effectLst/>
                <a:latin typeface="Arial" panose="020B0604020202020204" pitchFamily="34" charset="0"/>
                <a:cs typeface="Arial" panose="020B0604020202020204" pitchFamily="34" charset="0"/>
                <a:sym typeface="Calibri"/>
              </a:rPr>
              <a:t>Increasing PrEP options may help to improve some of these outcomes.</a:t>
            </a:r>
            <a:br>
              <a:rPr lang="en-US" sz="1200" b="0" i="0" u="none" strike="noStrike" cap="none" smtClean="0">
                <a:solidFill>
                  <a:schemeClr val="dk1"/>
                </a:solidFill>
                <a:effectLst/>
                <a:latin typeface="Arial" panose="020B0604020202020204" pitchFamily="34" charset="0"/>
                <a:cs typeface="Arial" panose="020B0604020202020204" pitchFamily="34" charset="0"/>
                <a:sym typeface="Calibri"/>
              </a:rPr>
            </a:br>
            <a:r>
              <a:rPr lang="en-US" sz="1200" b="0" i="0" u="none" strike="noStrike" cap="none" smtClean="0">
                <a:solidFill>
                  <a:schemeClr val="dk1"/>
                </a:solidFill>
                <a:effectLst/>
                <a:latin typeface="Arial" panose="020B0604020202020204" pitchFamily="34" charset="0"/>
                <a:cs typeface="Arial" panose="020B0604020202020204" pitchFamily="34" charset="0"/>
                <a:sym typeface="Calibri"/>
              </a:rPr>
              <a:t>In a discrete choice experiment conducted among Brazilian sexual and gender minorities, a longer duration between doses was identified as one of the most important attributes of an HIV prevention product.</a:t>
            </a:r>
            <a:endParaRPr lang="pt-BR" sz="1200" b="0" i="0" u="none" strike="noStrike" cap="none" smtClean="0">
              <a:solidFill>
                <a:schemeClr val="dk1"/>
              </a:solidFill>
              <a:effectLst/>
              <a:latin typeface="Arial" panose="020B0604020202020204" pitchFamily="34" charset="0"/>
              <a:cs typeface="Arial" panose="020B0604020202020204" pitchFamily="34" charset="0"/>
              <a:sym typeface="Calibri"/>
            </a:endParaRPr>
          </a:p>
          <a:p>
            <a:endParaRPr lang="en-GB" dirty="0"/>
          </a:p>
        </p:txBody>
      </p:sp>
      <p:sp>
        <p:nvSpPr>
          <p:cNvPr id="4" name="Slide Number Placeholder 3"/>
          <p:cNvSpPr>
            <a:spLocks noGrp="1"/>
          </p:cNvSpPr>
          <p:nvPr>
            <p:ph type="sldNum" sz="quarter" idx="5"/>
          </p:nvPr>
        </p:nvSpPr>
        <p:spPr/>
        <p:txBody>
          <a:bodyPr/>
          <a:lstStyle/>
          <a:p>
            <a:fld id="{1BE8DCDC-D13C-2549-BE6A-717E9EED41AD}" type="slidenum">
              <a:rPr lang="en-GB" smtClean="0"/>
              <a:t>4</a:t>
            </a:fld>
            <a:endParaRPr lang="en-GB"/>
          </a:p>
        </p:txBody>
      </p:sp>
    </p:spTree>
    <p:extLst>
      <p:ext uri="{BB962C8B-B14F-4D97-AF65-F5344CB8AC3E}">
        <p14:creationId xmlns:p14="http://schemas.microsoft.com/office/powerpoint/2010/main" val="4143435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A5207A8-A209-C29B-AFBC-BD0ADD701D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D8C8B1D3-E161-C5BC-A0FF-2537E51FEE1E}"/>
              </a:ext>
            </a:extLst>
          </p:cNvPr>
          <p:cNvSpPr>
            <a:spLocks noGrp="1" noRot="1" noChangeAspect="1"/>
          </p:cNvSpPr>
          <p:nvPr>
            <p:ph type="sldImg"/>
          </p:nvPr>
        </p:nvSpPr>
        <p:spPr/>
        <p:txBody>
          <a:bodyPr/>
          <a:lstStyle/>
          <a:p>
            <a:endParaRPr lang="pt-BR"/>
          </a:p>
        </p:txBody>
      </p:sp>
      <p:sp>
        <p:nvSpPr>
          <p:cNvPr id="3" name="Notes Placeholder 2">
            <a:extLst>
              <a:ext uri="{FF2B5EF4-FFF2-40B4-BE49-F238E27FC236}">
                <a16:creationId xmlns:a16="http://schemas.microsoft.com/office/drawing/2014/main" xmlns="" id="{FF9EEF92-8A0D-8150-A881-138048B8D570}"/>
              </a:ext>
            </a:extLst>
          </p:cNvPr>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Arial" panose="020B0604020202020204" pitchFamily="34" charset="0"/>
                <a:cs typeface="Arial" panose="020B0604020202020204" pitchFamily="34" charset="0"/>
                <a:sym typeface="Calibri"/>
              </a:rPr>
              <a:t>To address this gap, we proposed</a:t>
            </a:r>
            <a:r>
              <a:rPr lang="en-US" sz="1200" b="0" i="0" u="none" strike="noStrike" cap="none" baseline="0" dirty="0">
                <a:solidFill>
                  <a:schemeClr val="dk1"/>
                </a:solidFill>
                <a:effectLst/>
                <a:latin typeface="Arial" panose="020B0604020202020204" pitchFamily="34" charset="0"/>
                <a:cs typeface="Arial" panose="020B0604020202020204" pitchFamily="34" charset="0"/>
                <a:sym typeface="Calibri"/>
              </a:rPr>
              <a:t> t</a:t>
            </a:r>
            <a:r>
              <a:rPr lang="en-US" sz="1200" b="0" i="0" u="none" strike="noStrike" cap="none" dirty="0">
                <a:solidFill>
                  <a:schemeClr val="dk1"/>
                </a:solidFill>
                <a:effectLst/>
                <a:latin typeface="Arial" panose="020B0604020202020204" pitchFamily="34" charset="0"/>
                <a:cs typeface="Arial" panose="020B0604020202020204" pitchFamily="34" charset="0"/>
                <a:sym typeface="Calibri"/>
              </a:rPr>
              <a:t>he ImPrEP CAB Brasil study, which aimed to generate critical evidence to inform national policies and program implementers about optimizing delivery of CAB-LA PrEP for MSM, non-binary and transgender individuals within public health PrEP services across the country. </a:t>
            </a:r>
            <a:endParaRPr lang="pt-BR" sz="1200" b="0" i="0" u="none" strike="noStrike" cap="none" dirty="0">
              <a:solidFill>
                <a:schemeClr val="dk1"/>
              </a:solidFill>
              <a:effectLst/>
              <a:latin typeface="Arial" panose="020B0604020202020204" pitchFamily="34" charset="0"/>
              <a:cs typeface="Arial" panose="020B0604020202020204" pitchFamily="34" charset="0"/>
              <a:sym typeface="Calibri"/>
            </a:endParaRPr>
          </a:p>
          <a:p>
            <a:r>
              <a:rPr lang="en-US" sz="1200" b="0" i="0" u="none" strike="noStrike" cap="none" dirty="0">
                <a:solidFill>
                  <a:schemeClr val="dk1"/>
                </a:solidFill>
                <a:effectLst/>
                <a:latin typeface="Arial" panose="020B0604020202020204" pitchFamily="34" charset="0"/>
                <a:cs typeface="Arial" panose="020B0604020202020204" pitchFamily="34" charset="0"/>
                <a:sym typeface="Calibri"/>
              </a:rPr>
              <a:t>The study population was comprised of individuals with an HIV-negative test result, aged 18 to 30, who had never used PrEP but were seeking PrEP or HIV testing at one of six public PrEP services in six Brazilian cities as shown in this map. </a:t>
            </a:r>
          </a:p>
          <a:p>
            <a:r>
              <a:rPr lang="en-US" sz="1200" b="0" i="0" u="none" strike="noStrike" cap="none" dirty="0">
                <a:solidFill>
                  <a:schemeClr val="dk1"/>
                </a:solidFill>
                <a:effectLst/>
                <a:latin typeface="Arial" panose="020B0604020202020204" pitchFamily="34" charset="0"/>
                <a:cs typeface="Arial" panose="020B0604020202020204" pitchFamily="34" charset="0"/>
                <a:sym typeface="Calibri"/>
              </a:rPr>
              <a:t>After the formative phase, we initiated the study implementation phase, as shown in this slide. At enrollment, participants received either standard of care counselling or standard of care counselling plus an </a:t>
            </a:r>
            <a:r>
              <a:rPr lang="en-US" sz="1200" b="0" i="0" u="none" strike="noStrike" cap="none" dirty="0" err="1">
                <a:solidFill>
                  <a:schemeClr val="dk1"/>
                </a:solidFill>
                <a:effectLst/>
                <a:latin typeface="Arial" panose="020B0604020202020204" pitchFamily="34" charset="0"/>
                <a:cs typeface="Arial" panose="020B0604020202020204" pitchFamily="34" charset="0"/>
                <a:sym typeface="Calibri"/>
              </a:rPr>
              <a:t>mHealth</a:t>
            </a:r>
            <a:r>
              <a:rPr lang="en-US" sz="1200" b="0" i="0" u="none" strike="noStrike" cap="none" dirty="0">
                <a:solidFill>
                  <a:schemeClr val="dk1"/>
                </a:solidFill>
                <a:effectLst/>
                <a:latin typeface="Arial" panose="020B0604020202020204" pitchFamily="34" charset="0"/>
                <a:cs typeface="Arial" panose="020B0604020202020204" pitchFamily="34" charset="0"/>
                <a:sym typeface="Calibri"/>
              </a:rPr>
              <a:t> intervention to support </a:t>
            </a:r>
            <a:r>
              <a:rPr lang="en-US" sz="1200" b="0" i="0" u="none" strike="noStrike" cap="none" dirty="0" err="1">
                <a:solidFill>
                  <a:schemeClr val="dk1"/>
                </a:solidFill>
                <a:effectLst/>
                <a:latin typeface="Arial" panose="020B0604020202020204" pitchFamily="34" charset="0"/>
                <a:cs typeface="Arial" panose="020B0604020202020204" pitchFamily="34" charset="0"/>
                <a:sym typeface="Calibri"/>
              </a:rPr>
              <a:t>PrEP</a:t>
            </a:r>
            <a:r>
              <a:rPr lang="en-US" sz="1200" b="0" i="0" u="none" strike="noStrike" cap="none" dirty="0">
                <a:solidFill>
                  <a:schemeClr val="dk1"/>
                </a:solidFill>
                <a:effectLst/>
                <a:latin typeface="Arial" panose="020B0604020202020204" pitchFamily="34" charset="0"/>
                <a:cs typeface="Arial" panose="020B0604020202020204" pitchFamily="34" charset="0"/>
                <a:sym typeface="Calibri"/>
              </a:rPr>
              <a:t> choice.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a:solidFill>
                  <a:schemeClr val="dk1"/>
                </a:solidFill>
                <a:effectLst/>
                <a:latin typeface="Arial" panose="020B0604020202020204" pitchFamily="34" charset="0"/>
                <a:cs typeface="Arial" panose="020B0604020202020204" pitchFamily="34" charset="0"/>
                <a:sym typeface="Calibri"/>
              </a:rPr>
              <a:t>HIV testing was performed using</a:t>
            </a:r>
            <a:r>
              <a:rPr lang="en-US" sz="1200" b="1" i="0" u="none" strike="noStrike" cap="none" dirty="0">
                <a:solidFill>
                  <a:schemeClr val="dk1"/>
                </a:solidFill>
                <a:effectLst/>
                <a:latin typeface="Arial" panose="020B0604020202020204" pitchFamily="34" charset="0"/>
                <a:cs typeface="Arial" panose="020B0604020202020204" pitchFamily="34" charset="0"/>
                <a:sym typeface="Calibri"/>
              </a:rPr>
              <a:t> </a:t>
            </a:r>
            <a:r>
              <a:rPr lang="en-US" sz="1200" b="0" i="0" u="none" strike="noStrike" cap="none" dirty="0">
                <a:solidFill>
                  <a:schemeClr val="dk1"/>
                </a:solidFill>
                <a:effectLst/>
                <a:latin typeface="Arial" panose="020B0604020202020204" pitchFamily="34" charset="0"/>
                <a:cs typeface="Arial" panose="020B0604020202020204" pitchFamily="34" charset="0"/>
                <a:sym typeface="Calibri"/>
              </a:rPr>
              <a:t>a 3</a:t>
            </a:r>
            <a:r>
              <a:rPr lang="en-US" sz="1200" b="0" i="0" u="none" strike="noStrike" cap="none" baseline="30000" dirty="0">
                <a:solidFill>
                  <a:schemeClr val="dk1"/>
                </a:solidFill>
                <a:effectLst/>
                <a:latin typeface="Arial" panose="020B0604020202020204" pitchFamily="34" charset="0"/>
                <a:cs typeface="Arial" panose="020B0604020202020204" pitchFamily="34" charset="0"/>
                <a:sym typeface="Calibri"/>
              </a:rPr>
              <a:t>rd</a:t>
            </a:r>
            <a:r>
              <a:rPr lang="en-US" sz="1200" b="0" i="0" u="none" strike="noStrike" cap="none" dirty="0">
                <a:solidFill>
                  <a:schemeClr val="dk1"/>
                </a:solidFill>
                <a:effectLst/>
                <a:latin typeface="Arial" panose="020B0604020202020204" pitchFamily="34" charset="0"/>
                <a:cs typeface="Arial" panose="020B0604020202020204" pitchFamily="34" charset="0"/>
                <a:sym typeface="Calibri"/>
              </a:rPr>
              <a:t> generation HIV rapid test. In addition, only for the CAB-LA cohort, HIV viral load testing using the </a:t>
            </a:r>
            <a:r>
              <a:rPr lang="en-US" sz="1200" b="0" i="0" u="none" strike="noStrike" cap="none" dirty="0" err="1">
                <a:solidFill>
                  <a:schemeClr val="dk1"/>
                </a:solidFill>
                <a:effectLst/>
                <a:latin typeface="Arial" panose="020B0604020202020204" pitchFamily="34" charset="0"/>
                <a:cs typeface="Arial" panose="020B0604020202020204" pitchFamily="34" charset="0"/>
                <a:sym typeface="Calibri"/>
              </a:rPr>
              <a:t>GeneXpert</a:t>
            </a:r>
            <a:r>
              <a:rPr lang="en-US" sz="1200" b="0" i="0" u="none" strike="noStrike" cap="none" dirty="0">
                <a:solidFill>
                  <a:schemeClr val="dk1"/>
                </a:solidFill>
                <a:effectLst/>
                <a:latin typeface="Arial" panose="020B0604020202020204" pitchFamily="34" charset="0"/>
                <a:cs typeface="Arial" panose="020B0604020202020204" pitchFamily="34" charset="0"/>
                <a:sym typeface="Calibri"/>
              </a:rPr>
              <a:t> platform was performed prior to the first and reload injections.</a:t>
            </a:r>
            <a:endParaRPr lang="pt-BR" sz="1200" b="0" i="0" u="none" strike="noStrike" cap="none" dirty="0">
              <a:solidFill>
                <a:schemeClr val="dk1"/>
              </a:solidFill>
              <a:effectLst/>
              <a:latin typeface="Arial" panose="020B0604020202020204" pitchFamily="34" charset="0"/>
              <a:cs typeface="Arial" panose="020B0604020202020204" pitchFamily="34" charset="0"/>
              <a:sym typeface="Calibri"/>
            </a:endParaRPr>
          </a:p>
          <a:p>
            <a:r>
              <a:rPr lang="en-US" sz="1200" b="0" i="0" u="none" strike="noStrike" cap="none" dirty="0">
                <a:solidFill>
                  <a:schemeClr val="dk1"/>
                </a:solidFill>
                <a:effectLst/>
                <a:latin typeface="Arial" panose="020B0604020202020204" pitchFamily="34" charset="0"/>
                <a:cs typeface="Arial" panose="020B0604020202020204" pitchFamily="34" charset="0"/>
                <a:sym typeface="Calibri"/>
              </a:rPr>
              <a:t>Participants opting for CAB-LA received a same-day injection with no oral lead-in upon a negative quantitative </a:t>
            </a:r>
            <a:r>
              <a:rPr lang="en-US" sz="1200" b="0" i="0" u="none" strike="noStrike" cap="none" dirty="0" err="1">
                <a:solidFill>
                  <a:schemeClr val="dk1"/>
                </a:solidFill>
                <a:effectLst/>
                <a:latin typeface="Arial" panose="020B0604020202020204" pitchFamily="34" charset="0"/>
                <a:cs typeface="Arial" panose="020B0604020202020204" pitchFamily="34" charset="0"/>
                <a:sym typeface="Calibri"/>
              </a:rPr>
              <a:t>GeneXpert</a:t>
            </a:r>
            <a:r>
              <a:rPr lang="en-US" sz="1200" b="0" i="0" u="none" strike="noStrike" cap="none" dirty="0">
                <a:solidFill>
                  <a:schemeClr val="dk1"/>
                </a:solidFill>
                <a:effectLst/>
                <a:latin typeface="Arial" panose="020B0604020202020204" pitchFamily="34" charset="0"/>
                <a:cs typeface="Arial" panose="020B0604020202020204" pitchFamily="34" charset="0"/>
                <a:sym typeface="Calibri"/>
              </a:rPr>
              <a:t> HIV viral load result. Injections were 600mg, with the first 2 injections separated by 4 weeks and all subsequent injections at every 8 weeks.</a:t>
            </a:r>
            <a:endParaRPr lang="pt-BR" sz="1200" b="0" i="0" u="none" strike="noStrike" cap="none" dirty="0">
              <a:solidFill>
                <a:schemeClr val="dk1"/>
              </a:solidFill>
              <a:effectLst/>
              <a:latin typeface="Arial" panose="020B0604020202020204" pitchFamily="34" charset="0"/>
              <a:cs typeface="Arial" panose="020B0604020202020204" pitchFamily="34" charset="0"/>
              <a:sym typeface="Calibri"/>
            </a:endParaRPr>
          </a:p>
          <a:p>
            <a:r>
              <a:rPr lang="en-US" sz="1200" b="0" i="0" u="none" strike="noStrike" cap="none" dirty="0">
                <a:solidFill>
                  <a:schemeClr val="dk1"/>
                </a:solidFill>
                <a:effectLst/>
                <a:latin typeface="Arial" panose="020B0604020202020204" pitchFamily="34" charset="0"/>
                <a:cs typeface="Arial" panose="020B0604020202020204" pitchFamily="34" charset="0"/>
                <a:sym typeface="Calibri"/>
              </a:rPr>
              <a:t>Those opting for oral </a:t>
            </a:r>
            <a:r>
              <a:rPr lang="en-US" sz="1200" b="0" i="0" u="none" strike="noStrike" cap="none" dirty="0" err="1">
                <a:solidFill>
                  <a:schemeClr val="dk1"/>
                </a:solidFill>
                <a:effectLst/>
                <a:latin typeface="Arial" panose="020B0604020202020204" pitchFamily="34" charset="0"/>
                <a:cs typeface="Arial" panose="020B0604020202020204" pitchFamily="34" charset="0"/>
                <a:sym typeface="Calibri"/>
              </a:rPr>
              <a:t>PrEP</a:t>
            </a:r>
            <a:r>
              <a:rPr lang="en-US" sz="1200" b="0" i="0" u="none" strike="noStrike" cap="none" dirty="0">
                <a:solidFill>
                  <a:schemeClr val="dk1"/>
                </a:solidFill>
                <a:effectLst/>
                <a:latin typeface="Arial" panose="020B0604020202020204" pitchFamily="34" charset="0"/>
                <a:cs typeface="Arial" panose="020B0604020202020204" pitchFamily="34" charset="0"/>
                <a:sym typeface="Calibri"/>
              </a:rPr>
              <a:t> received same day TDF/FTC according to the Brazilian </a:t>
            </a:r>
            <a:r>
              <a:rPr lang="en-US" sz="1200" b="0" i="0" u="none" strike="noStrike" cap="none" dirty="0" err="1">
                <a:solidFill>
                  <a:schemeClr val="dk1"/>
                </a:solidFill>
                <a:effectLst/>
                <a:latin typeface="Arial" panose="020B0604020202020204" pitchFamily="34" charset="0"/>
                <a:cs typeface="Arial" panose="020B0604020202020204" pitchFamily="34" charset="0"/>
                <a:sym typeface="Calibri"/>
              </a:rPr>
              <a:t>PrEP</a:t>
            </a:r>
            <a:r>
              <a:rPr lang="en-US" sz="1200" b="0" i="0" u="none" strike="noStrike" cap="none" dirty="0">
                <a:solidFill>
                  <a:schemeClr val="dk1"/>
                </a:solidFill>
                <a:effectLst/>
                <a:latin typeface="Arial" panose="020B0604020202020204" pitchFamily="34" charset="0"/>
                <a:cs typeface="Arial" panose="020B0604020202020204" pitchFamily="34" charset="0"/>
                <a:sym typeface="Calibri"/>
              </a:rPr>
              <a:t> guidelines.</a:t>
            </a:r>
            <a:endParaRPr lang="pt-BR" sz="1200" b="0" i="0" u="none" strike="noStrike" cap="none" dirty="0">
              <a:solidFill>
                <a:schemeClr val="dk1"/>
              </a:solidFill>
              <a:effectLst/>
              <a:latin typeface="Arial" panose="020B0604020202020204" pitchFamily="34" charset="0"/>
              <a:cs typeface="Arial" panose="020B0604020202020204" pitchFamily="34" charset="0"/>
              <a:sym typeface="Calibri"/>
            </a:endParaRPr>
          </a:p>
          <a:p>
            <a:endParaRPr lang="pt-BR" sz="1200" b="0" i="0" u="none" strike="noStrike" cap="none" dirty="0">
              <a:solidFill>
                <a:schemeClr val="dk1"/>
              </a:solidFill>
              <a:effectLst/>
              <a:latin typeface="Arial" panose="020B0604020202020204" pitchFamily="34" charset="0"/>
              <a:cs typeface="Arial" panose="020B0604020202020204" pitchFamily="34" charset="0"/>
              <a:sym typeface="Calibri"/>
            </a:endParaRPr>
          </a:p>
          <a:p>
            <a:endParaRPr lang="en-GB" dirty="0"/>
          </a:p>
        </p:txBody>
      </p:sp>
      <p:sp>
        <p:nvSpPr>
          <p:cNvPr id="4" name="Slide Number Placeholder 3">
            <a:extLst>
              <a:ext uri="{FF2B5EF4-FFF2-40B4-BE49-F238E27FC236}">
                <a16:creationId xmlns:a16="http://schemas.microsoft.com/office/drawing/2014/main" xmlns="" id="{4CE776B0-4B0D-2507-599B-923B0E1A7B85}"/>
              </a:ext>
            </a:extLst>
          </p:cNvPr>
          <p:cNvSpPr>
            <a:spLocks noGrp="1"/>
          </p:cNvSpPr>
          <p:nvPr>
            <p:ph type="sldNum" sz="quarter" idx="5"/>
          </p:nvPr>
        </p:nvSpPr>
        <p:spPr/>
        <p:txBody>
          <a:bodyPr/>
          <a:lstStyle/>
          <a:p>
            <a:fld id="{1BE8DCDC-D13C-2549-BE6A-717E9EED41AD}" type="slidenum">
              <a:rPr lang="en-GB" smtClean="0"/>
              <a:t>5</a:t>
            </a:fld>
            <a:endParaRPr lang="en-GB"/>
          </a:p>
        </p:txBody>
      </p:sp>
    </p:spTree>
    <p:extLst>
      <p:ext uri="{BB962C8B-B14F-4D97-AF65-F5344CB8AC3E}">
        <p14:creationId xmlns:p14="http://schemas.microsoft.com/office/powerpoint/2010/main" val="99122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en-US" sz="1200" b="0" i="0" u="none" strike="noStrike" cap="none" dirty="0">
                <a:solidFill>
                  <a:schemeClr val="dk1"/>
                </a:solidFill>
                <a:effectLst/>
                <a:latin typeface="Arial" panose="020B0604020202020204" pitchFamily="34" charset="0"/>
                <a:cs typeface="Arial" panose="020B0604020202020204" pitchFamily="34" charset="0"/>
                <a:sym typeface="Calibri"/>
              </a:rPr>
              <a:t>Developed collaboratively with input from these focus groups, the </a:t>
            </a:r>
            <a:r>
              <a:rPr lang="en-US" sz="1200" b="0" i="0" u="none" strike="noStrike" cap="none" dirty="0" err="1">
                <a:solidFill>
                  <a:schemeClr val="dk1"/>
                </a:solidFill>
                <a:effectLst/>
                <a:latin typeface="Arial" panose="020B0604020202020204" pitchFamily="34" charset="0"/>
                <a:cs typeface="Arial" panose="020B0604020202020204" pitchFamily="34" charset="0"/>
                <a:sym typeface="Calibri"/>
              </a:rPr>
              <a:t>mHealth</a:t>
            </a:r>
            <a:r>
              <a:rPr lang="en-US" sz="1200" b="0" i="0" u="none" strike="noStrike" cap="none" dirty="0">
                <a:solidFill>
                  <a:schemeClr val="dk1"/>
                </a:solidFill>
                <a:effectLst/>
                <a:latin typeface="Arial" panose="020B0604020202020204" pitchFamily="34" charset="0"/>
                <a:cs typeface="Arial" panose="020B0604020202020204" pitchFamily="34" charset="0"/>
                <a:sym typeface="Calibri"/>
              </a:rPr>
              <a:t> was designed to enhance understanding and decision-making regarding PrEP options, including information on oral PrEP, CAB-LA, and combination HIV prevention strategies. The </a:t>
            </a:r>
            <a:r>
              <a:rPr lang="en-US" sz="1200" b="0" i="0" u="none" strike="noStrike" cap="none" dirty="0" err="1">
                <a:solidFill>
                  <a:schemeClr val="dk1"/>
                </a:solidFill>
                <a:effectLst/>
                <a:latin typeface="Arial" panose="020B0604020202020204" pitchFamily="34" charset="0"/>
                <a:cs typeface="Arial" panose="020B0604020202020204" pitchFamily="34" charset="0"/>
                <a:sym typeface="Calibri"/>
              </a:rPr>
              <a:t>mHealth</a:t>
            </a:r>
            <a:r>
              <a:rPr lang="en-US" sz="1200" b="0" i="0" u="none" strike="noStrike" cap="none" dirty="0">
                <a:solidFill>
                  <a:schemeClr val="dk1"/>
                </a:solidFill>
                <a:effectLst/>
                <a:latin typeface="Arial" panose="020B0604020202020204" pitchFamily="34" charset="0"/>
                <a:cs typeface="Arial" panose="020B0604020202020204" pitchFamily="34" charset="0"/>
                <a:sym typeface="Calibri"/>
              </a:rPr>
              <a:t> intervention was used at enrollment in </a:t>
            </a:r>
            <a:r>
              <a:rPr lang="en-US" sz="1200" b="0" i="0" u="none" strike="noStrike" cap="none" dirty="0" err="1">
                <a:solidFill>
                  <a:schemeClr val="dk1"/>
                </a:solidFill>
                <a:effectLst/>
                <a:latin typeface="Arial" panose="020B0604020202020204" pitchFamily="34" charset="0"/>
                <a:cs typeface="Arial" panose="020B0604020202020204" pitchFamily="34" charset="0"/>
                <a:sym typeface="Calibri"/>
              </a:rPr>
              <a:t>ImPrEP</a:t>
            </a:r>
            <a:r>
              <a:rPr lang="en-US" sz="1200" b="0" i="0" u="none" strike="noStrike" cap="none" dirty="0">
                <a:solidFill>
                  <a:schemeClr val="dk1"/>
                </a:solidFill>
                <a:effectLst/>
                <a:latin typeface="Arial" panose="020B0604020202020204" pitchFamily="34" charset="0"/>
                <a:cs typeface="Arial" panose="020B0604020202020204" pitchFamily="34" charset="0"/>
                <a:sym typeface="Calibri"/>
              </a:rPr>
              <a:t> CAB </a:t>
            </a:r>
            <a:r>
              <a:rPr lang="en-US" sz="1200" b="0" i="0" u="none" strike="noStrike" cap="none" dirty="0" err="1">
                <a:solidFill>
                  <a:schemeClr val="dk1"/>
                </a:solidFill>
                <a:effectLst/>
                <a:latin typeface="Arial" panose="020B0604020202020204" pitchFamily="34" charset="0"/>
                <a:cs typeface="Arial" panose="020B0604020202020204" pitchFamily="34" charset="0"/>
                <a:sym typeface="Calibri"/>
              </a:rPr>
              <a:t>Brasil</a:t>
            </a:r>
            <a:r>
              <a:rPr lang="en-US" sz="1200" b="0" i="0" u="none" strike="noStrike" cap="none" dirty="0">
                <a:solidFill>
                  <a:schemeClr val="dk1"/>
                </a:solidFill>
                <a:effectLst/>
                <a:latin typeface="Arial" panose="020B0604020202020204" pitchFamily="34" charset="0"/>
                <a:cs typeface="Arial" panose="020B0604020202020204" pitchFamily="34" charset="0"/>
                <a:sym typeface="Calibri"/>
              </a:rPr>
              <a:t>, when participants independently accessed the content on a tablet before choosing their PrEP option. The tool comprised five short videos with 17 minutes of content in total, which covered oral and injectable PrEP, and other HIV and STI prevention strategies. </a:t>
            </a:r>
            <a:endParaRPr lang="pt-BR" sz="1200" b="0" i="0" u="none" strike="noStrike" cap="none" dirty="0">
              <a:solidFill>
                <a:schemeClr val="dk1"/>
              </a:solidFill>
              <a:effectLst/>
              <a:latin typeface="Arial" panose="020B0604020202020204" pitchFamily="34" charset="0"/>
              <a:cs typeface="Arial" panose="020B0604020202020204" pitchFamily="34" charset="0"/>
              <a:sym typeface="Calibri"/>
            </a:endParaRPr>
          </a:p>
          <a:p>
            <a:r>
              <a:rPr lang="en-US" sz="1200" b="0" i="0" u="none" strike="noStrike" cap="none" dirty="0">
                <a:solidFill>
                  <a:schemeClr val="dk1"/>
                </a:solidFill>
                <a:effectLst/>
                <a:latin typeface="Arial" panose="020B0604020202020204" pitchFamily="34" charset="0"/>
                <a:cs typeface="Arial" panose="020B0604020202020204" pitchFamily="34" charset="0"/>
                <a:sym typeface="Calibri"/>
              </a:rPr>
              <a:t>People featured in the videos, including physicians, were members of sexual and gender minorities.</a:t>
            </a:r>
            <a:endParaRPr lang="pt-BR" sz="1200" b="0" i="0" u="none" strike="noStrike" cap="none" dirty="0">
              <a:solidFill>
                <a:schemeClr val="dk1"/>
              </a:solidFill>
              <a:effectLst/>
              <a:latin typeface="Arial" panose="020B0604020202020204" pitchFamily="34" charset="0"/>
              <a:cs typeface="Arial" panose="020B0604020202020204" pitchFamily="34" charset="0"/>
              <a:sym typeface="Calibri"/>
            </a:endParaRPr>
          </a:p>
          <a:p>
            <a:endParaRPr lang="pt-BR" dirty="0">
              <a:latin typeface="Arial" panose="020B0604020202020204" pitchFamily="34" charset="0"/>
              <a:cs typeface="Arial" panose="020B0604020202020204" pitchFamily="34" charset="0"/>
            </a:endParaRPr>
          </a:p>
        </p:txBody>
      </p:sp>
      <p:sp>
        <p:nvSpPr>
          <p:cNvPr id="4" name="Espaço Reservado para Número de Slide 3"/>
          <p:cNvSpPr>
            <a:spLocks noGrp="1"/>
          </p:cNvSpPr>
          <p:nvPr>
            <p:ph type="sldNum" idx="10"/>
          </p:nvPr>
        </p:nvSpPr>
        <p:spPr/>
        <p:txBody>
          <a:bodyPr/>
          <a:lstStyle/>
          <a:p>
            <a:pPr algn="r"/>
            <a:fld id="{00000000-1234-1234-1234-123412341234}" type="slidenum">
              <a:rPr lang="es-419" sz="1200" smtClean="0">
                <a:solidFill>
                  <a:schemeClr val="dk1"/>
                </a:solidFill>
                <a:sym typeface="Calibri"/>
              </a:rPr>
              <a:pPr algn="r"/>
              <a:t>6</a:t>
            </a:fld>
            <a:endParaRPr lang="es-419" sz="1200" dirty="0">
              <a:solidFill>
                <a:schemeClr val="dk1"/>
              </a:solidFill>
              <a:sym typeface="Calibri"/>
            </a:endParaRPr>
          </a:p>
        </p:txBody>
      </p:sp>
    </p:spTree>
    <p:extLst>
      <p:ext uri="{BB962C8B-B14F-4D97-AF65-F5344CB8AC3E}">
        <p14:creationId xmlns:p14="http://schemas.microsoft.com/office/powerpoint/2010/main" val="3170044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en-US" sz="1200" b="0" i="0" u="none" strike="noStrike" cap="none" dirty="0">
                <a:solidFill>
                  <a:schemeClr val="dk1"/>
                </a:solidFill>
                <a:effectLst/>
                <a:latin typeface="+mn-lt"/>
                <a:ea typeface="Calibri"/>
                <a:cs typeface="Calibri"/>
                <a:sym typeface="Calibri"/>
              </a:rPr>
              <a:t>For analyses of </a:t>
            </a:r>
            <a:r>
              <a:rPr lang="en-US" sz="1200" b="0" i="0" u="none" strike="noStrike" cap="none" dirty="0" err="1">
                <a:solidFill>
                  <a:schemeClr val="dk1"/>
                </a:solidFill>
                <a:effectLst/>
                <a:latin typeface="+mn-lt"/>
                <a:ea typeface="Calibri"/>
                <a:cs typeface="Calibri"/>
                <a:sym typeface="Calibri"/>
              </a:rPr>
              <a:t>PrEP</a:t>
            </a:r>
            <a:r>
              <a:rPr lang="en-US" sz="1200" b="0" i="0" u="none" strike="noStrike" cap="none" dirty="0">
                <a:solidFill>
                  <a:schemeClr val="dk1"/>
                </a:solidFill>
                <a:effectLst/>
                <a:latin typeface="+mn-lt"/>
                <a:ea typeface="Calibri"/>
                <a:cs typeface="Calibri"/>
                <a:sym typeface="Calibri"/>
              </a:rPr>
              <a:t> coverage, we compared three cohorts: the CAB-LA choice cohort, the oral </a:t>
            </a:r>
            <a:r>
              <a:rPr lang="en-US" sz="1200" b="0" i="0" u="none" strike="noStrike" cap="none" dirty="0" err="1">
                <a:solidFill>
                  <a:schemeClr val="dk1"/>
                </a:solidFill>
                <a:effectLst/>
                <a:latin typeface="+mn-lt"/>
                <a:ea typeface="Calibri"/>
                <a:cs typeface="Calibri"/>
                <a:sym typeface="Calibri"/>
              </a:rPr>
              <a:t>PrEP</a:t>
            </a:r>
            <a:r>
              <a:rPr lang="en-US" sz="1200" b="0" i="0" u="none" strike="noStrike" cap="none" dirty="0">
                <a:solidFill>
                  <a:schemeClr val="dk1"/>
                </a:solidFill>
                <a:effectLst/>
                <a:latin typeface="+mn-lt"/>
                <a:ea typeface="Calibri"/>
                <a:cs typeface="Calibri"/>
                <a:sym typeface="Calibri"/>
              </a:rPr>
              <a:t> choice cohort, and the oral </a:t>
            </a:r>
            <a:r>
              <a:rPr lang="en-US" sz="1200" b="0" i="0" u="none" strike="noStrike" cap="none" dirty="0" err="1">
                <a:solidFill>
                  <a:schemeClr val="dk1"/>
                </a:solidFill>
                <a:effectLst/>
                <a:latin typeface="+mn-lt"/>
                <a:ea typeface="Calibri"/>
                <a:cs typeface="Calibri"/>
                <a:sym typeface="Calibri"/>
              </a:rPr>
              <a:t>PrEP</a:t>
            </a:r>
            <a:r>
              <a:rPr lang="en-US" sz="1200" b="0" i="0" u="none" strike="noStrike" cap="none" dirty="0">
                <a:solidFill>
                  <a:schemeClr val="dk1"/>
                </a:solidFill>
                <a:effectLst/>
                <a:latin typeface="+mn-lt"/>
                <a:ea typeface="Calibri"/>
                <a:cs typeface="Calibri"/>
                <a:sym typeface="Calibri"/>
              </a:rPr>
              <a:t> comparison cohort, comprised of persons </a:t>
            </a:r>
            <a:r>
              <a:rPr lang="en-US" sz="1200" b="0" i="0" u="none" strike="noStrike" cap="none" dirty="0" err="1">
                <a:solidFill>
                  <a:schemeClr val="dk1"/>
                </a:solidFill>
                <a:effectLst/>
                <a:latin typeface="+mn-lt"/>
                <a:ea typeface="Calibri"/>
                <a:cs typeface="Calibri"/>
                <a:sym typeface="Calibri"/>
              </a:rPr>
              <a:t>PrEP</a:t>
            </a:r>
            <a:r>
              <a:rPr lang="en-US" sz="1200" b="0" i="0" u="none" strike="noStrike" cap="none" dirty="0">
                <a:solidFill>
                  <a:schemeClr val="dk1"/>
                </a:solidFill>
                <a:effectLst/>
                <a:latin typeface="+mn-lt"/>
                <a:ea typeface="Calibri"/>
                <a:cs typeface="Calibri"/>
                <a:sym typeface="Calibri"/>
              </a:rPr>
              <a:t>-naïve with the same demographics, who initiated oral </a:t>
            </a:r>
            <a:r>
              <a:rPr lang="en-US" sz="1200" b="0" i="0" u="none" strike="noStrike" cap="none" dirty="0" err="1">
                <a:solidFill>
                  <a:schemeClr val="dk1"/>
                </a:solidFill>
                <a:effectLst/>
                <a:latin typeface="+mn-lt"/>
                <a:ea typeface="Calibri"/>
                <a:cs typeface="Calibri"/>
                <a:sym typeface="Calibri"/>
              </a:rPr>
              <a:t>PrEP</a:t>
            </a:r>
            <a:r>
              <a:rPr lang="en-US" sz="1200" b="0" i="0" u="none" strike="noStrike" cap="none" dirty="0">
                <a:solidFill>
                  <a:schemeClr val="dk1"/>
                </a:solidFill>
                <a:effectLst/>
                <a:latin typeface="+mn-lt"/>
                <a:ea typeface="Calibri"/>
                <a:cs typeface="Calibri"/>
                <a:sym typeface="Calibri"/>
              </a:rPr>
              <a:t> in the same period through the Brazilian public health system.</a:t>
            </a:r>
            <a:endParaRPr lang="pt-BR" sz="1200" b="0" i="0" u="none" strike="noStrike" cap="none" dirty="0">
              <a:solidFill>
                <a:schemeClr val="dk1"/>
              </a:solidFill>
              <a:effectLst/>
              <a:latin typeface="+mn-lt"/>
              <a:ea typeface="Calibri"/>
              <a:cs typeface="Calibri"/>
              <a:sym typeface="Calibri"/>
            </a:endParaRPr>
          </a:p>
          <a:p>
            <a:r>
              <a:rPr lang="en-US" sz="1200" b="0" i="0" u="none" strike="noStrike" cap="none" dirty="0">
                <a:solidFill>
                  <a:schemeClr val="dk1"/>
                </a:solidFill>
                <a:effectLst/>
                <a:latin typeface="+mn-lt"/>
                <a:ea typeface="Calibri"/>
                <a:cs typeface="Calibri"/>
                <a:sym typeface="Calibri"/>
              </a:rPr>
              <a:t>From October 2023 to September 2024, we assessed twenty nine hundred twenty one pre-eligible individuals, of whom 51% were deemed ineligible due to reasons such as prior </a:t>
            </a:r>
            <a:r>
              <a:rPr lang="en-US" sz="1200" b="0" i="0" u="none" strike="noStrike" cap="none" dirty="0" err="1">
                <a:solidFill>
                  <a:schemeClr val="dk1"/>
                </a:solidFill>
                <a:effectLst/>
                <a:latin typeface="+mn-lt"/>
                <a:ea typeface="Calibri"/>
                <a:cs typeface="Calibri"/>
                <a:sym typeface="Calibri"/>
              </a:rPr>
              <a:t>PrEP</a:t>
            </a:r>
            <a:r>
              <a:rPr lang="en-US" sz="1200" b="0" i="0" u="none" strike="noStrike" cap="none" dirty="0">
                <a:solidFill>
                  <a:schemeClr val="dk1"/>
                </a:solidFill>
                <a:effectLst/>
                <a:latin typeface="+mn-lt"/>
                <a:ea typeface="Calibri"/>
                <a:cs typeface="Calibri"/>
                <a:sym typeface="Calibri"/>
              </a:rPr>
              <a:t> use, silicone implants, or HIV positive test results. </a:t>
            </a:r>
            <a:endParaRPr lang="pt-BR" sz="1200" b="0" i="0" u="none" strike="noStrike" cap="none" dirty="0">
              <a:solidFill>
                <a:schemeClr val="dk1"/>
              </a:solidFill>
              <a:effectLst/>
              <a:latin typeface="+mn-lt"/>
              <a:ea typeface="Calibri"/>
              <a:cs typeface="Calibri"/>
              <a:sym typeface="Calibri"/>
            </a:endParaRPr>
          </a:p>
          <a:p>
            <a:r>
              <a:rPr lang="en-US" sz="1200" b="0" i="0" u="none" strike="noStrike" cap="none" dirty="0">
                <a:solidFill>
                  <a:schemeClr val="dk1"/>
                </a:solidFill>
                <a:effectLst/>
                <a:latin typeface="+mn-lt"/>
                <a:ea typeface="Calibri"/>
                <a:cs typeface="Calibri"/>
                <a:sym typeface="Calibri"/>
              </a:rPr>
              <a:t>A total of fourteen hundred forty seven eligible individuals were enrolled, with twelve hundred (83%) choosing CAB-LA and two hundred forty seven (17%) choosing oral </a:t>
            </a:r>
            <a:r>
              <a:rPr lang="en-US" sz="1200" b="0" i="0" u="none" strike="noStrike" cap="none" dirty="0" err="1">
                <a:solidFill>
                  <a:schemeClr val="dk1"/>
                </a:solidFill>
                <a:effectLst/>
                <a:latin typeface="+mn-lt"/>
                <a:ea typeface="Calibri"/>
                <a:cs typeface="Calibri"/>
                <a:sym typeface="Calibri"/>
              </a:rPr>
              <a:t>PrEP.</a:t>
            </a:r>
            <a:r>
              <a:rPr lang="en-US" sz="1200" b="0" i="0" u="none" strike="noStrike" cap="none" dirty="0">
                <a:solidFill>
                  <a:schemeClr val="dk1"/>
                </a:solidFill>
                <a:effectLst/>
                <a:latin typeface="+mn-lt"/>
                <a:ea typeface="Calibri"/>
                <a:cs typeface="Calibri"/>
                <a:sym typeface="Calibri"/>
              </a:rPr>
              <a:t> </a:t>
            </a:r>
            <a:endParaRPr lang="pt-BR" sz="1200" b="0" i="0" u="none" strike="noStrike" cap="none" dirty="0">
              <a:solidFill>
                <a:schemeClr val="dk1"/>
              </a:solidFill>
              <a:effectLst/>
              <a:latin typeface="+mn-lt"/>
              <a:ea typeface="Calibri"/>
              <a:cs typeface="Calibri"/>
              <a:sym typeface="Calibri"/>
            </a:endParaRPr>
          </a:p>
          <a:p>
            <a:endParaRPr lang="en-US" sz="1200" b="0" i="0" u="none" strike="noStrike" cap="none" dirty="0">
              <a:solidFill>
                <a:schemeClr val="dk1"/>
              </a:solidFill>
              <a:effectLst/>
              <a:latin typeface="+mn-lt"/>
              <a:ea typeface="Calibri"/>
              <a:cs typeface="Calibri"/>
              <a:sym typeface="Calibri"/>
            </a:endParaRPr>
          </a:p>
          <a:p>
            <a:r>
              <a:rPr lang="en-US" sz="1200" b="1" i="0" u="none" strike="noStrike" cap="none" dirty="0">
                <a:solidFill>
                  <a:schemeClr val="dk1"/>
                </a:solidFill>
                <a:effectLst/>
                <a:latin typeface="+mn-lt"/>
                <a:ea typeface="Calibri"/>
                <a:cs typeface="Calibri"/>
                <a:sym typeface="Calibri"/>
              </a:rPr>
              <a:t>ENTER</a:t>
            </a:r>
            <a:endParaRPr lang="pt-BR" sz="1200" b="1" i="0" u="none" strike="noStrike" cap="none" dirty="0">
              <a:solidFill>
                <a:schemeClr val="dk1"/>
              </a:solidFill>
              <a:effectLst/>
              <a:latin typeface="+mn-lt"/>
              <a:ea typeface="Calibri"/>
              <a:cs typeface="Calibri"/>
              <a:sym typeface="Calibri"/>
            </a:endParaRPr>
          </a:p>
          <a:p>
            <a:r>
              <a:rPr lang="en-US" sz="1200" b="0" i="0" u="none" strike="noStrike" cap="none" dirty="0">
                <a:solidFill>
                  <a:schemeClr val="dk1"/>
                </a:solidFill>
                <a:effectLst/>
                <a:latin typeface="+mn-lt"/>
                <a:ea typeface="Calibri"/>
                <a:cs typeface="Calibri"/>
                <a:sym typeface="Calibri"/>
              </a:rPr>
              <a:t>The oral </a:t>
            </a:r>
            <a:r>
              <a:rPr lang="en-US" sz="1200" b="0" i="0" u="none" strike="noStrike" cap="none" dirty="0" err="1">
                <a:solidFill>
                  <a:schemeClr val="dk1"/>
                </a:solidFill>
                <a:effectLst/>
                <a:latin typeface="+mn-lt"/>
                <a:ea typeface="Calibri"/>
                <a:cs typeface="Calibri"/>
                <a:sym typeface="Calibri"/>
              </a:rPr>
              <a:t>PrEP</a:t>
            </a:r>
            <a:r>
              <a:rPr lang="en-US" sz="1200" b="0" i="0" u="none" strike="noStrike" cap="none" dirty="0">
                <a:solidFill>
                  <a:schemeClr val="dk1"/>
                </a:solidFill>
                <a:effectLst/>
                <a:latin typeface="+mn-lt"/>
                <a:ea typeface="Calibri"/>
                <a:cs typeface="Calibri"/>
                <a:sym typeface="Calibri"/>
              </a:rPr>
              <a:t> comparison cohort evaluated consisted of twenty four hundred eleven individuals using oral </a:t>
            </a:r>
            <a:r>
              <a:rPr lang="en-US" sz="1200" b="0" i="0" u="none" strike="noStrike" cap="none" dirty="0" err="1">
                <a:solidFill>
                  <a:schemeClr val="dk1"/>
                </a:solidFill>
                <a:effectLst/>
                <a:latin typeface="+mn-lt"/>
                <a:ea typeface="Calibri"/>
                <a:cs typeface="Calibri"/>
                <a:sym typeface="Calibri"/>
              </a:rPr>
              <a:t>PrEP</a:t>
            </a:r>
            <a:r>
              <a:rPr lang="en-US" sz="1200" b="0" i="0" u="none" strike="noStrike" cap="none" dirty="0">
                <a:solidFill>
                  <a:schemeClr val="dk1"/>
                </a:solidFill>
                <a:effectLst/>
                <a:latin typeface="+mn-lt"/>
                <a:ea typeface="Calibri"/>
                <a:cs typeface="Calibri"/>
                <a:sym typeface="Calibri"/>
              </a:rPr>
              <a:t> from 14 Brazilian </a:t>
            </a:r>
            <a:r>
              <a:rPr lang="en-US" sz="1200" b="0" i="0" u="none" strike="noStrike" cap="none" dirty="0" err="1">
                <a:solidFill>
                  <a:schemeClr val="dk1"/>
                </a:solidFill>
                <a:effectLst/>
                <a:latin typeface="+mn-lt"/>
                <a:ea typeface="Calibri"/>
                <a:cs typeface="Calibri"/>
                <a:sym typeface="Calibri"/>
              </a:rPr>
              <a:t>PrEP</a:t>
            </a:r>
            <a:r>
              <a:rPr lang="en-US" sz="1200" b="0" i="0" u="none" strike="noStrike" cap="none" dirty="0">
                <a:solidFill>
                  <a:schemeClr val="dk1"/>
                </a:solidFill>
                <a:effectLst/>
                <a:latin typeface="+mn-lt"/>
                <a:ea typeface="Calibri"/>
                <a:cs typeface="Calibri"/>
                <a:sym typeface="Calibri"/>
              </a:rPr>
              <a:t> public health services.</a:t>
            </a:r>
          </a:p>
          <a:p>
            <a:r>
              <a:rPr lang="en-US" sz="1200" b="0" i="0" u="none" strike="noStrike" cap="none" dirty="0">
                <a:solidFill>
                  <a:schemeClr val="dk1"/>
                </a:solidFill>
                <a:effectLst/>
                <a:latin typeface="+mn-lt"/>
                <a:ea typeface="Calibri"/>
                <a:cs typeface="Calibri"/>
                <a:sym typeface="Calibri"/>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formative phase of </a:t>
            </a:r>
            <a:r>
              <a:rPr lang="en-US" dirty="0" err="1"/>
              <a:t>ImPrEP</a:t>
            </a:r>
            <a:r>
              <a:rPr lang="en-US" dirty="0"/>
              <a:t> CAB </a:t>
            </a:r>
            <a:r>
              <a:rPr lang="en-US" dirty="0" err="1"/>
              <a:t>Brasil</a:t>
            </a:r>
            <a:r>
              <a:rPr lang="en-US" dirty="0"/>
              <a:t> involved intensive community mobilization, process mapping with providers experienced in CAB-LA, and focus group discussions with youth from sexual and gender minorities and health care providers. These activities helped identify initial barriers and facilitators to CAB-LA implementation, refine the </a:t>
            </a:r>
            <a:r>
              <a:rPr lang="en-US" dirty="0" err="1"/>
              <a:t>mHealth</a:t>
            </a:r>
            <a:r>
              <a:rPr lang="en-US" dirty="0"/>
              <a:t> educational tool, and assess the acceptability of using WhatsApp appointment reminders.</a:t>
            </a:r>
            <a:endParaRPr lang="pt-BR" dirty="0">
              <a:latin typeface="Arial" panose="020B0604020202020204" pitchFamily="34" charset="0"/>
              <a:cs typeface="Arial" panose="020B0604020202020204" pitchFamily="34" charset="0"/>
            </a:endParaRPr>
          </a:p>
          <a:p>
            <a:endParaRPr lang="pt-BR" sz="1200" b="0" i="0" u="none" strike="noStrike" cap="none" dirty="0">
              <a:solidFill>
                <a:schemeClr val="dk1"/>
              </a:solidFill>
              <a:effectLst/>
              <a:latin typeface="+mn-lt"/>
              <a:ea typeface="Calibri"/>
              <a:cs typeface="Calibri"/>
              <a:sym typeface="Calibri"/>
            </a:endParaRPr>
          </a:p>
          <a:p>
            <a:endParaRPr lang="pt-BR" dirty="0"/>
          </a:p>
        </p:txBody>
      </p:sp>
      <p:sp>
        <p:nvSpPr>
          <p:cNvPr id="4" name="Espaço Reservado para Número de Slide 3"/>
          <p:cNvSpPr>
            <a:spLocks noGrp="1"/>
          </p:cNvSpPr>
          <p:nvPr>
            <p:ph type="sldNum" sz="quarter" idx="10"/>
          </p:nvPr>
        </p:nvSpPr>
        <p:spPr/>
        <p:txBody>
          <a:bodyPr/>
          <a:lstStyle/>
          <a:p>
            <a:fld id="{1BE8DCDC-D13C-2549-BE6A-717E9EED41AD}" type="slidenum">
              <a:rPr lang="en-GB" smtClean="0"/>
              <a:t>7</a:t>
            </a:fld>
            <a:endParaRPr lang="en-GB"/>
          </a:p>
        </p:txBody>
      </p:sp>
    </p:spTree>
    <p:extLst>
      <p:ext uri="{BB962C8B-B14F-4D97-AF65-F5344CB8AC3E}">
        <p14:creationId xmlns:p14="http://schemas.microsoft.com/office/powerpoint/2010/main" val="3496272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9254706-D1B0-5E68-6868-728D4E57C4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8EBB3F6-D8D8-60B8-6CD1-837E8DCFB5D3}"/>
              </a:ext>
            </a:extLst>
          </p:cNvPr>
          <p:cNvSpPr>
            <a:spLocks noGrp="1" noRot="1" noChangeAspect="1"/>
          </p:cNvSpPr>
          <p:nvPr>
            <p:ph type="sldImg"/>
          </p:nvPr>
        </p:nvSpPr>
        <p:spPr/>
        <p:txBody>
          <a:bodyPr/>
          <a:lstStyle/>
          <a:p>
            <a:endParaRPr lang="pt-BR"/>
          </a:p>
        </p:txBody>
      </p:sp>
      <p:sp>
        <p:nvSpPr>
          <p:cNvPr id="3" name="Notes Placeholder 2">
            <a:extLst>
              <a:ext uri="{FF2B5EF4-FFF2-40B4-BE49-F238E27FC236}">
                <a16:creationId xmlns:a16="http://schemas.microsoft.com/office/drawing/2014/main" xmlns="" id="{BF484856-84F2-E164-59CD-32AEBEDEDE0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A2C2BA52-1928-7D1E-AE09-1CC241431DBA}"/>
              </a:ext>
            </a:extLst>
          </p:cNvPr>
          <p:cNvSpPr>
            <a:spLocks noGrp="1"/>
          </p:cNvSpPr>
          <p:nvPr>
            <p:ph type="sldNum" sz="quarter" idx="5"/>
          </p:nvPr>
        </p:nvSpPr>
        <p:spPr/>
        <p:txBody>
          <a:bodyPr/>
          <a:lstStyle/>
          <a:p>
            <a:fld id="{1BE8DCDC-D13C-2549-BE6A-717E9EED41AD}" type="slidenum">
              <a:rPr lang="en-GB" smtClean="0"/>
              <a:t>8</a:t>
            </a:fld>
            <a:endParaRPr lang="en-GB"/>
          </a:p>
        </p:txBody>
      </p:sp>
    </p:spTree>
    <p:extLst>
      <p:ext uri="{BB962C8B-B14F-4D97-AF65-F5344CB8AC3E}">
        <p14:creationId xmlns:p14="http://schemas.microsoft.com/office/powerpoint/2010/main" val="3863958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187C132-0EA5-F269-0A30-BC09610687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498212B-63E8-6937-F817-4617CE1399B4}"/>
              </a:ext>
            </a:extLst>
          </p:cNvPr>
          <p:cNvSpPr>
            <a:spLocks noGrp="1" noRot="1" noChangeAspect="1"/>
          </p:cNvSpPr>
          <p:nvPr>
            <p:ph type="sldImg"/>
          </p:nvPr>
        </p:nvSpPr>
        <p:spPr/>
        <p:txBody>
          <a:bodyPr/>
          <a:lstStyle/>
          <a:p>
            <a:endParaRPr lang="pt-BR"/>
          </a:p>
        </p:txBody>
      </p:sp>
      <p:sp>
        <p:nvSpPr>
          <p:cNvPr id="3" name="Notes Placeholder 2">
            <a:extLst>
              <a:ext uri="{FF2B5EF4-FFF2-40B4-BE49-F238E27FC236}">
                <a16:creationId xmlns:a16="http://schemas.microsoft.com/office/drawing/2014/main" xmlns="" id="{C37C06EE-E9FA-063A-6446-767508B1941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F2F5394D-B020-D9E3-FAF3-1166F6E54C0F}"/>
              </a:ext>
            </a:extLst>
          </p:cNvPr>
          <p:cNvSpPr>
            <a:spLocks noGrp="1"/>
          </p:cNvSpPr>
          <p:nvPr>
            <p:ph type="sldNum" sz="quarter" idx="5"/>
          </p:nvPr>
        </p:nvSpPr>
        <p:spPr/>
        <p:txBody>
          <a:bodyPr/>
          <a:lstStyle/>
          <a:p>
            <a:fld id="{1BE8DCDC-D13C-2549-BE6A-717E9EED41AD}" type="slidenum">
              <a:rPr lang="en-GB" smtClean="0"/>
              <a:t>9</a:t>
            </a:fld>
            <a:endParaRPr lang="en-GB"/>
          </a:p>
        </p:txBody>
      </p:sp>
    </p:spTree>
    <p:extLst>
      <p:ext uri="{BB962C8B-B14F-4D97-AF65-F5344CB8AC3E}">
        <p14:creationId xmlns:p14="http://schemas.microsoft.com/office/powerpoint/2010/main" val="1822192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A1F2A68-B8C0-CA6B-04C0-997F24190E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B015298-8D2F-F625-6481-97BA0E93F621}"/>
              </a:ext>
            </a:extLst>
          </p:cNvPr>
          <p:cNvSpPr>
            <a:spLocks noGrp="1" noRot="1" noChangeAspect="1"/>
          </p:cNvSpPr>
          <p:nvPr>
            <p:ph type="sldImg"/>
          </p:nvPr>
        </p:nvSpPr>
        <p:spPr/>
        <p:txBody>
          <a:bodyPr/>
          <a:lstStyle/>
          <a:p>
            <a:endParaRPr lang="pt-BR"/>
          </a:p>
        </p:txBody>
      </p:sp>
      <p:sp>
        <p:nvSpPr>
          <p:cNvPr id="3" name="Notes Placeholder 2">
            <a:extLst>
              <a:ext uri="{FF2B5EF4-FFF2-40B4-BE49-F238E27FC236}">
                <a16:creationId xmlns:a16="http://schemas.microsoft.com/office/drawing/2014/main" xmlns="" id="{DF81C212-BA73-1344-F5B0-C266059732D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756E1F1B-824F-DEC6-989B-D04AE9098839}"/>
              </a:ext>
            </a:extLst>
          </p:cNvPr>
          <p:cNvSpPr>
            <a:spLocks noGrp="1"/>
          </p:cNvSpPr>
          <p:nvPr>
            <p:ph type="sldNum" sz="quarter" idx="5"/>
          </p:nvPr>
        </p:nvSpPr>
        <p:spPr/>
        <p:txBody>
          <a:bodyPr/>
          <a:lstStyle/>
          <a:p>
            <a:fld id="{1BE8DCDC-D13C-2549-BE6A-717E9EED41AD}" type="slidenum">
              <a:rPr lang="en-GB" smtClean="0"/>
              <a:t>10</a:t>
            </a:fld>
            <a:endParaRPr lang="en-GB"/>
          </a:p>
        </p:txBody>
      </p:sp>
    </p:spTree>
    <p:extLst>
      <p:ext uri="{BB962C8B-B14F-4D97-AF65-F5344CB8AC3E}">
        <p14:creationId xmlns:p14="http://schemas.microsoft.com/office/powerpoint/2010/main" val="1020154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BB3D470-B5BD-FC01-4736-AB15FFC224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A08FB33-69C6-0F70-3252-A734BD16A505}"/>
              </a:ext>
            </a:extLst>
          </p:cNvPr>
          <p:cNvSpPr>
            <a:spLocks noGrp="1" noRot="1" noChangeAspect="1"/>
          </p:cNvSpPr>
          <p:nvPr>
            <p:ph type="sldImg"/>
          </p:nvPr>
        </p:nvSpPr>
        <p:spPr/>
        <p:txBody>
          <a:bodyPr/>
          <a:lstStyle/>
          <a:p>
            <a:endParaRPr lang="pt-BR"/>
          </a:p>
        </p:txBody>
      </p:sp>
      <p:sp>
        <p:nvSpPr>
          <p:cNvPr id="3" name="Notes Placeholder 2">
            <a:extLst>
              <a:ext uri="{FF2B5EF4-FFF2-40B4-BE49-F238E27FC236}">
                <a16:creationId xmlns:a16="http://schemas.microsoft.com/office/drawing/2014/main" xmlns="" id="{7ED24006-5ECE-18EB-D176-12D54D3BF689}"/>
              </a:ext>
            </a:extLst>
          </p:cNvPr>
          <p:cNvSpPr>
            <a:spLocks noGrp="1"/>
          </p:cNvSpPr>
          <p:nvPr>
            <p:ph type="body" idx="1"/>
          </p:nvPr>
        </p:nvSpPr>
        <p:spPr/>
        <p:txBody>
          <a:bodyPr/>
          <a:lstStyle/>
          <a:p>
            <a:r>
              <a:rPr lang="en-US" sz="1200" b="0" i="0" u="none" strike="noStrike" cap="none" dirty="0">
                <a:solidFill>
                  <a:schemeClr val="dk1"/>
                </a:solidFill>
                <a:effectLst/>
                <a:latin typeface="+mn-lt"/>
                <a:ea typeface="Calibri"/>
                <a:cs typeface="Calibri"/>
                <a:sym typeface="Calibri"/>
              </a:rPr>
              <a:t>As we move forward with the approval of new long-acting agents, such as LEN, several specific questions remain and must be addressed to guide broader implementation. We need to understand the most effective and scalable ways to deliver LEN PrEP, including how best to integrate its provision into existing PrEP services and other models of care. It's also critical to explore strategies for reaching highly vulnerable and underserved populations—and, importantly, ensuring their continued engagement in care over time.</a:t>
            </a:r>
            <a:endParaRPr lang="pt-BR" sz="1200" b="0" i="0" u="none" strike="noStrike" cap="none" dirty="0">
              <a:solidFill>
                <a:schemeClr val="dk1"/>
              </a:solidFill>
              <a:effectLst/>
              <a:latin typeface="+mn-lt"/>
              <a:ea typeface="Calibri"/>
              <a:cs typeface="Calibri"/>
              <a:sym typeface="Calibri"/>
            </a:endParaRPr>
          </a:p>
          <a:p>
            <a:r>
              <a:rPr lang="en-US" sz="1200" b="0" i="0" u="none" strike="noStrike" cap="none" dirty="0">
                <a:solidFill>
                  <a:schemeClr val="dk1"/>
                </a:solidFill>
                <a:effectLst/>
                <a:latin typeface="+mn-lt"/>
                <a:ea typeface="Calibri"/>
                <a:cs typeface="Calibri"/>
                <a:sym typeface="Calibri"/>
              </a:rPr>
              <a:t> </a:t>
            </a:r>
            <a:endParaRPr lang="pt-BR" sz="1200" b="0" i="0" u="none" strike="noStrike" cap="none" dirty="0">
              <a:solidFill>
                <a:schemeClr val="dk1"/>
              </a:solidFill>
              <a:effectLst/>
              <a:latin typeface="+mn-lt"/>
              <a:ea typeface="Calibri"/>
              <a:cs typeface="Calibri"/>
              <a:sym typeface="Calibri"/>
            </a:endParaRPr>
          </a:p>
          <a:p>
            <a:r>
              <a:rPr lang="en-US" sz="1200" b="0" i="0" u="none" strike="noStrike" cap="none" dirty="0">
                <a:solidFill>
                  <a:schemeClr val="dk1"/>
                </a:solidFill>
                <a:effectLst/>
                <a:latin typeface="+mn-lt"/>
                <a:ea typeface="Calibri"/>
                <a:cs typeface="Calibri"/>
                <a:sym typeface="Calibri"/>
              </a:rPr>
              <a:t>In addition, operational questions remain: how can we ensure timely administration of the loading dose, not only at initiation but also during re-initiation periods? And how can we improve the intervention package so that it can be automated and scaled nationally, supporting effective and sustainable program delivery?</a:t>
            </a:r>
            <a:endParaRPr lang="pt-BR" sz="1200" b="0" i="0" u="none" strike="noStrike" cap="none" dirty="0">
              <a:solidFill>
                <a:schemeClr val="dk1"/>
              </a:solidFill>
              <a:effectLst/>
              <a:latin typeface="+mn-lt"/>
              <a:ea typeface="Calibri"/>
              <a:cs typeface="Calibri"/>
              <a:sym typeface="Calibri"/>
            </a:endParaRPr>
          </a:p>
          <a:p>
            <a:r>
              <a:rPr lang="en-US" sz="1200" b="0" i="0" u="none" strike="noStrike" cap="none" dirty="0">
                <a:solidFill>
                  <a:schemeClr val="dk1"/>
                </a:solidFill>
                <a:effectLst/>
                <a:latin typeface="+mn-lt"/>
                <a:ea typeface="Calibri"/>
                <a:cs typeface="Calibri"/>
                <a:sym typeface="Calibri"/>
              </a:rPr>
              <a:t>We hope to address some of these questions through our next implementation study — ImPrEP LEN Brasil. If you’re interested in learning more about this new initiative, we invite you to join us for the ImPrEP session tomorrow. Session details can be accessed via the QR code on the screen.</a:t>
            </a:r>
            <a:endParaRPr lang="pt-BR" sz="1200" b="0" i="0" u="none" strike="noStrike" cap="none" dirty="0">
              <a:solidFill>
                <a:schemeClr val="dk1"/>
              </a:solidFill>
              <a:effectLst/>
              <a:latin typeface="+mn-lt"/>
              <a:ea typeface="Calibri"/>
              <a:cs typeface="Calibri"/>
              <a:sym typeface="Calibri"/>
            </a:endParaRPr>
          </a:p>
          <a:p>
            <a:endParaRPr lang="pt-BR" dirty="0"/>
          </a:p>
          <a:p>
            <a:endParaRPr lang="en-GB" dirty="0"/>
          </a:p>
        </p:txBody>
      </p:sp>
      <p:sp>
        <p:nvSpPr>
          <p:cNvPr id="4" name="Slide Number Placeholder 3">
            <a:extLst>
              <a:ext uri="{FF2B5EF4-FFF2-40B4-BE49-F238E27FC236}">
                <a16:creationId xmlns:a16="http://schemas.microsoft.com/office/drawing/2014/main" xmlns="" id="{7C4163BA-C16F-F033-9144-FEE419385B2A}"/>
              </a:ext>
            </a:extLst>
          </p:cNvPr>
          <p:cNvSpPr>
            <a:spLocks noGrp="1"/>
          </p:cNvSpPr>
          <p:nvPr>
            <p:ph type="sldNum" sz="quarter" idx="5"/>
          </p:nvPr>
        </p:nvSpPr>
        <p:spPr/>
        <p:txBody>
          <a:bodyPr/>
          <a:lstStyle/>
          <a:p>
            <a:fld id="{1BE8DCDC-D13C-2549-BE6A-717E9EED41AD}" type="slidenum">
              <a:rPr lang="en-GB" smtClean="0"/>
              <a:t>11</a:t>
            </a:fld>
            <a:endParaRPr lang="en-GB"/>
          </a:p>
        </p:txBody>
      </p:sp>
    </p:spTree>
    <p:extLst>
      <p:ext uri="{BB962C8B-B14F-4D97-AF65-F5344CB8AC3E}">
        <p14:creationId xmlns:p14="http://schemas.microsoft.com/office/powerpoint/2010/main" val="3666786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txBody>
          <a:bodyPr/>
          <a:lstStyle/>
          <a:p>
            <a:endParaRPr lang="pt-BR"/>
          </a:p>
        </p:txBody>
      </p:sp>
      <p:sp>
        <p:nvSpPr>
          <p:cNvPr id="3" name="Espaço Reservado para Anotações 2"/>
          <p:cNvSpPr>
            <a:spLocks noGrp="1"/>
          </p:cNvSpPr>
          <p:nvPr>
            <p:ph type="body" idx="1"/>
          </p:nvPr>
        </p:nvSpPr>
        <p:spPr/>
        <p:txBody>
          <a:bodyPr/>
          <a:lstStyle/>
          <a:p>
            <a:r>
              <a:rPr lang="en-US" sz="1200" b="0" i="0" u="none" strike="noStrike" cap="none" dirty="0">
                <a:solidFill>
                  <a:schemeClr val="dk1"/>
                </a:solidFill>
                <a:effectLst/>
                <a:latin typeface="Arial" panose="020B0604020202020204" pitchFamily="34" charset="0"/>
                <a:cs typeface="Arial" panose="020B0604020202020204" pitchFamily="34" charset="0"/>
                <a:sym typeface="Calibri"/>
              </a:rPr>
              <a:t>I would like to thank our incredible study team, </a:t>
            </a:r>
            <a:r>
              <a:rPr lang="en-US" sz="1200" b="0" i="0" u="none" strike="noStrike" cap="none" dirty="0" err="1">
                <a:solidFill>
                  <a:schemeClr val="dk1"/>
                </a:solidFill>
                <a:effectLst/>
                <a:latin typeface="Arial" panose="020B0604020202020204" pitchFamily="34" charset="0"/>
                <a:cs typeface="Arial" panose="020B0604020202020204" pitchFamily="34" charset="0"/>
                <a:sym typeface="Calibri"/>
              </a:rPr>
              <a:t>Unitaid</a:t>
            </a:r>
            <a:r>
              <a:rPr lang="en-US" sz="1200" b="0" i="0" u="none" strike="noStrike" cap="none" dirty="0">
                <a:solidFill>
                  <a:schemeClr val="dk1"/>
                </a:solidFill>
                <a:effectLst/>
                <a:latin typeface="Arial" panose="020B0604020202020204" pitchFamily="34" charset="0"/>
                <a:cs typeface="Arial" panose="020B0604020202020204" pitchFamily="34" charset="0"/>
                <a:sym typeface="Calibri"/>
              </a:rPr>
              <a:t> for funding this study, the Brazilian Ministry of Health for the unrestricted support, ViiV for donating CAB-LA and Gilead for donating LEN, and, especially, all the participants for their invaluable contribution. </a:t>
            </a:r>
            <a:endParaRPr lang="pt-BR" sz="1200" b="0" i="0" u="none" strike="noStrike" cap="none" dirty="0">
              <a:solidFill>
                <a:schemeClr val="dk1"/>
              </a:solidFill>
              <a:effectLst/>
              <a:latin typeface="Arial" panose="020B0604020202020204" pitchFamily="34" charset="0"/>
              <a:cs typeface="Arial" panose="020B0604020202020204" pitchFamily="34" charset="0"/>
              <a:sym typeface="Calibri"/>
            </a:endParaRPr>
          </a:p>
          <a:p>
            <a:endParaRPr lang="pt-BR" sz="1200" b="0" i="0" u="none" strike="noStrike" cap="none" dirty="0">
              <a:solidFill>
                <a:schemeClr val="dk1"/>
              </a:solidFill>
              <a:effectLst/>
              <a:latin typeface="Arial" panose="020B0604020202020204" pitchFamily="34" charset="0"/>
              <a:cs typeface="Arial" panose="020B0604020202020204" pitchFamily="34" charset="0"/>
              <a:sym typeface="Calibri"/>
            </a:endParaRPr>
          </a:p>
        </p:txBody>
      </p:sp>
      <p:sp>
        <p:nvSpPr>
          <p:cNvPr id="4" name="Espaço Reservado para Número de Slide 3"/>
          <p:cNvSpPr>
            <a:spLocks noGrp="1"/>
          </p:cNvSpPr>
          <p:nvPr>
            <p:ph type="sldNum" idx="10"/>
          </p:nvPr>
        </p:nvSpPr>
        <p:spPr/>
        <p:txBody>
          <a:bodyPr/>
          <a:lstStyle/>
          <a:p>
            <a:pPr algn="r"/>
            <a:fld id="{00000000-1234-1234-1234-123412341234}" type="slidenum">
              <a:rPr lang="es-419" sz="1200" smtClean="0">
                <a:solidFill>
                  <a:schemeClr val="dk1"/>
                </a:solidFill>
                <a:sym typeface="Calibri"/>
              </a:rPr>
              <a:pPr algn="r"/>
              <a:t>12</a:t>
            </a:fld>
            <a:endParaRPr lang="es-419" sz="1200" dirty="0">
              <a:solidFill>
                <a:schemeClr val="dk1"/>
              </a:solidFill>
              <a:sym typeface="Calibri"/>
            </a:endParaRPr>
          </a:p>
        </p:txBody>
      </p:sp>
    </p:spTree>
    <p:extLst>
      <p:ext uri="{BB962C8B-B14F-4D97-AF65-F5344CB8AC3E}">
        <p14:creationId xmlns:p14="http://schemas.microsoft.com/office/powerpoint/2010/main" val="11357994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xmlns="" id="{1EAEC98C-6D09-7F42-88C1-4A9DE544669A}"/>
              </a:ext>
            </a:extLst>
          </p:cNvPr>
          <p:cNvSpPr>
            <a:spLocks noGrp="1"/>
          </p:cNvSpPr>
          <p:nvPr>
            <p:ph type="title"/>
          </p:nvPr>
        </p:nvSpPr>
        <p:spPr>
          <a:xfrm>
            <a:off x="4116391" y="441325"/>
            <a:ext cx="7357341" cy="5759450"/>
          </a:xfrm>
          <a:prstGeom prst="rect">
            <a:avLst/>
          </a:prstGeom>
        </p:spPr>
        <p:txBody>
          <a:bodyPr lIns="0" tIns="0" rIns="0" bIns="0" anchor="ctr" anchorCtr="0">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xmlns=""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9" name="Picture 8">
            <a:extLst>
              <a:ext uri="{FF2B5EF4-FFF2-40B4-BE49-F238E27FC236}">
                <a16:creationId xmlns:a16="http://schemas.microsoft.com/office/drawing/2014/main" xmlns="" id="{F044E8B6-6518-A33D-7A70-C9FD6E468D67}"/>
              </a:ext>
            </a:extLst>
          </p:cNvPr>
          <p:cNvPicPr>
            <a:picLocks noChangeAspect="1"/>
          </p:cNvPicPr>
          <p:nvPr userDrawn="1"/>
        </p:nvPicPr>
        <p:blipFill>
          <a:blip r:embed="rId2"/>
          <a:srcRect/>
          <a:stretch/>
        </p:blipFill>
        <p:spPr>
          <a:xfrm>
            <a:off x="127306" y="4037048"/>
            <a:ext cx="3585484" cy="2308665"/>
          </a:xfrm>
          <a:prstGeom prst="rect">
            <a:avLst/>
          </a:prstGeom>
        </p:spPr>
      </p:pic>
      <p:pic>
        <p:nvPicPr>
          <p:cNvPr id="21" name="Picture 20">
            <a:extLst>
              <a:ext uri="{FF2B5EF4-FFF2-40B4-BE49-F238E27FC236}">
                <a16:creationId xmlns:a16="http://schemas.microsoft.com/office/drawing/2014/main" xmlns="" id="{09FCB7F2-EDDE-2631-46A7-9B1DBF90345A}"/>
              </a:ext>
            </a:extLst>
          </p:cNvPr>
          <p:cNvPicPr>
            <a:picLocks noChangeAspect="1"/>
          </p:cNvPicPr>
          <p:nvPr userDrawn="1"/>
        </p:nvPicPr>
        <p:blipFill>
          <a:blip r:embed="rId3"/>
          <a:stretch>
            <a:fillRect/>
          </a:stretch>
        </p:blipFill>
        <p:spPr>
          <a:xfrm>
            <a:off x="0" y="0"/>
            <a:ext cx="4059534" cy="3696086"/>
          </a:xfrm>
          <a:prstGeom prst="rect">
            <a:avLst/>
          </a:prstGeom>
        </p:spPr>
      </p:pic>
      <p:sp>
        <p:nvSpPr>
          <p:cNvPr id="22" name="TextBox 21">
            <a:extLst>
              <a:ext uri="{FF2B5EF4-FFF2-40B4-BE49-F238E27FC236}">
                <a16:creationId xmlns:a16="http://schemas.microsoft.com/office/drawing/2014/main" xmlns="" id="{2E11E1F5-72FC-EA6D-2311-C01BA07ECAEE}"/>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23" name="TextBox 22">
            <a:extLst>
              <a:ext uri="{FF2B5EF4-FFF2-40B4-BE49-F238E27FC236}">
                <a16:creationId xmlns:a16="http://schemas.microsoft.com/office/drawing/2014/main" xmlns="" id="{FFD81D20-A5D3-92AD-E846-1BFCC81E7AC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95456045"/>
      </p:ext>
    </p:extLst>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xmlns=""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xmlns=""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xmlns=""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xmlns=""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11" name="Picture 10">
            <a:extLst>
              <a:ext uri="{FF2B5EF4-FFF2-40B4-BE49-F238E27FC236}">
                <a16:creationId xmlns:a16="http://schemas.microsoft.com/office/drawing/2014/main" xmlns="" id="{8B27D770-6B73-6C3D-D0E2-95502F84F8AE}"/>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512944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xmlns=""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xmlns=""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xmlns=""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xmlns=""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5" name="Picture 4">
            <a:extLst>
              <a:ext uri="{FF2B5EF4-FFF2-40B4-BE49-F238E27FC236}">
                <a16:creationId xmlns:a16="http://schemas.microsoft.com/office/drawing/2014/main" xmlns="" id="{D37C8642-0124-622F-BAF5-E8A0C111DED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1650974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xmlns="" id="{D21A2CA5-C9BE-8646-A49A-C5E2D560704B}"/>
              </a:ext>
            </a:extLst>
          </p:cNvPr>
          <p:cNvSpPr>
            <a:spLocks noGrp="1"/>
          </p:cNvSpPr>
          <p:nvPr>
            <p:ph sz="quarter" idx="13" hasCustomPrompt="1"/>
          </p:nvPr>
        </p:nvSpPr>
        <p:spPr>
          <a:xfrm>
            <a:off x="4116388" y="2097091"/>
            <a:ext cx="7632704" cy="4103687"/>
          </a:xfrm>
          <a:prstGeom prst="rect">
            <a:avLst/>
          </a:prstGeom>
        </p:spPr>
        <p:txBody>
          <a:bodyPr lIns="0" tIns="0" rIns="0" bIns="0">
            <a:normAutofit/>
          </a:bodyPr>
          <a:lstStyle>
            <a:lvl1pPr marL="0" indent="0">
              <a:buFont typeface="Courier New" panose="02070309020205020404" pitchFamily="49" charset="0"/>
              <a:buNone/>
              <a:defRPr sz="1400"/>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17" name="Title 1">
            <a:extLst>
              <a:ext uri="{FF2B5EF4-FFF2-40B4-BE49-F238E27FC236}">
                <a16:creationId xmlns:a16="http://schemas.microsoft.com/office/drawing/2014/main" xmlns="" id="{0B918DAA-45D8-EF4A-B0DE-9DB83618DF2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6" name="TextBox 5">
            <a:extLst>
              <a:ext uri="{FF2B5EF4-FFF2-40B4-BE49-F238E27FC236}">
                <a16:creationId xmlns:a16="http://schemas.microsoft.com/office/drawing/2014/main" xmlns="" id="{7BD31045-CD15-A872-BFEE-68B45EE29DE3}"/>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xmlns="" id="{D17679C0-84AF-FB29-2B4F-65C2D205024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8" name="Picture 7">
            <a:extLst>
              <a:ext uri="{FF2B5EF4-FFF2-40B4-BE49-F238E27FC236}">
                <a16:creationId xmlns:a16="http://schemas.microsoft.com/office/drawing/2014/main" xmlns="" id="{E02F472F-B3C9-8372-5D4D-5BFF3AF8D77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501268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xmlns="" id="{0B918DAA-45D8-EF4A-B0DE-9DB83618DF2E}"/>
              </a:ext>
            </a:extLst>
          </p:cNvPr>
          <p:cNvSpPr>
            <a:spLocks noGrp="1"/>
          </p:cNvSpPr>
          <p:nvPr>
            <p:ph type="title"/>
          </p:nvPr>
        </p:nvSpPr>
        <p:spPr>
          <a:xfrm>
            <a:off x="442913" y="441325"/>
            <a:ext cx="8891914" cy="1223964"/>
          </a:xfrm>
          <a:prstGeom prst="rect">
            <a:avLst/>
          </a:prstGeom>
        </p:spPr>
        <p:txBody>
          <a:bodyPr lIns="0" tIns="0" rIns="0" bIns="0" anchor="b"/>
          <a:lstStyle/>
          <a:p>
            <a:r>
              <a:rPr lang="en-US" noProof="0"/>
              <a:t>Click to edit Master title style</a:t>
            </a:r>
            <a:endParaRPr lang="en-GB" noProof="0" dirty="0"/>
          </a:p>
        </p:txBody>
      </p:sp>
      <p:sp>
        <p:nvSpPr>
          <p:cNvPr id="9" name="TextBox 8">
            <a:extLst>
              <a:ext uri="{FF2B5EF4-FFF2-40B4-BE49-F238E27FC236}">
                <a16:creationId xmlns:a16="http://schemas.microsoft.com/office/drawing/2014/main" xmlns=""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8" name="TextBox 7">
            <a:extLst>
              <a:ext uri="{FF2B5EF4-FFF2-40B4-BE49-F238E27FC236}">
                <a16:creationId xmlns:a16="http://schemas.microsoft.com/office/drawing/2014/main" xmlns="" id="{E3DCB52A-22C1-CC1A-5306-2A67B54510F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xmlns="" id="{EB4EE815-10FC-404F-AA02-42FDEC9EF32B}"/>
              </a:ext>
            </a:extLst>
          </p:cNvPr>
          <p:cNvPicPr>
            <a:picLocks noChangeAspect="1"/>
          </p:cNvPicPr>
          <p:nvPr userDrawn="1"/>
        </p:nvPicPr>
        <p:blipFill>
          <a:blip r:embed="rId2"/>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xmlns="" id="{4AF0A2EB-42C3-D81B-AB52-D398F3B5452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3" name="TextBox 12">
            <a:extLst>
              <a:ext uri="{FF2B5EF4-FFF2-40B4-BE49-F238E27FC236}">
                <a16:creationId xmlns:a16="http://schemas.microsoft.com/office/drawing/2014/main" xmlns="" id="{E3B065CA-40FB-7F48-9E62-95C7492E7738}"/>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453005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Comparison">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xmlns="" id="{C6D1B286-EE94-DE44-8BBB-C1AC46863680}"/>
              </a:ext>
            </a:extLst>
          </p:cNvPr>
          <p:cNvSpPr>
            <a:spLocks noGrp="1"/>
          </p:cNvSpPr>
          <p:nvPr>
            <p:ph sz="quarter" idx="13"/>
          </p:nvPr>
        </p:nvSpPr>
        <p:spPr>
          <a:xfrm>
            <a:off x="442913" y="2997201"/>
            <a:ext cx="5437187" cy="3203574"/>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xmlns="" id="{9B53F7F2-792C-5946-B26B-153D893CB55B}"/>
              </a:ext>
            </a:extLst>
          </p:cNvPr>
          <p:cNvSpPr>
            <a:spLocks noGrp="1"/>
          </p:cNvSpPr>
          <p:nvPr>
            <p:ph sz="quarter" idx="14"/>
          </p:nvPr>
        </p:nvSpPr>
        <p:spPr>
          <a:xfrm>
            <a:off x="6311903" y="3006253"/>
            <a:ext cx="5437188" cy="319452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7" name="Text Placeholder 6">
            <a:extLst>
              <a:ext uri="{FF2B5EF4-FFF2-40B4-BE49-F238E27FC236}">
                <a16:creationId xmlns:a16="http://schemas.microsoft.com/office/drawing/2014/main" xmlns="" id="{6D77C5BB-ECCB-7A41-A232-01EA8F05C1EE}"/>
              </a:ext>
            </a:extLst>
          </p:cNvPr>
          <p:cNvSpPr>
            <a:spLocks noGrp="1"/>
          </p:cNvSpPr>
          <p:nvPr>
            <p:ph type="body" sz="quarter" idx="15"/>
          </p:nvPr>
        </p:nvSpPr>
        <p:spPr>
          <a:xfrm>
            <a:off x="442913" y="2097088"/>
            <a:ext cx="5437187" cy="647700"/>
          </a:xfrm>
          <a:prstGeom prst="rect">
            <a:avLst/>
          </a:prstGeom>
        </p:spPr>
        <p:txBody>
          <a:bodyPr lIns="0" tIns="0" rIns="0" bIns="0"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i="0">
                <a:solidFill>
                  <a:schemeClr val="accent1"/>
                </a:solidFill>
                <a:latin typeface="+mj-lt"/>
                <a:ea typeface="IAS Ribbon Sans 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noProof="0"/>
              <a:t>Click to edit Master text styles</a:t>
            </a:r>
          </a:p>
        </p:txBody>
      </p:sp>
      <p:sp>
        <p:nvSpPr>
          <p:cNvPr id="9" name="Text Placeholder 8">
            <a:extLst>
              <a:ext uri="{FF2B5EF4-FFF2-40B4-BE49-F238E27FC236}">
                <a16:creationId xmlns:a16="http://schemas.microsoft.com/office/drawing/2014/main" xmlns="" id="{CBAD9058-33A3-1840-83AB-734EB9C24FBC}"/>
              </a:ext>
            </a:extLst>
          </p:cNvPr>
          <p:cNvSpPr>
            <a:spLocks noGrp="1"/>
          </p:cNvSpPr>
          <p:nvPr>
            <p:ph type="body" sz="quarter" idx="16"/>
          </p:nvPr>
        </p:nvSpPr>
        <p:spPr>
          <a:xfrm>
            <a:off x="6311903" y="2097088"/>
            <a:ext cx="5437188" cy="647700"/>
          </a:xfrm>
          <a:prstGeom prst="rect">
            <a:avLst/>
          </a:prstGeom>
        </p:spPr>
        <p:txBody>
          <a:bodyPr lIns="0" tIns="0" rIns="0" bIns="0" anchor="b">
            <a:normAutofit/>
          </a:bodyPr>
          <a:lstStyle>
            <a:lvl1pPr marL="0" indent="0">
              <a:buNone/>
              <a:defRPr sz="1800" b="1" i="0">
                <a:solidFill>
                  <a:schemeClr val="accent1"/>
                </a:solidFill>
                <a:latin typeface="+mj-lt"/>
                <a:ea typeface="IAS Ribbon Sans Bold" pitchFamily="2" charset="0"/>
              </a:defRPr>
            </a:lvl1pPr>
          </a:lstStyle>
          <a:p>
            <a:pPr lvl="0"/>
            <a:r>
              <a:rPr lang="en-US" noProof="0"/>
              <a:t>Click to edit Master text styles</a:t>
            </a:r>
          </a:p>
        </p:txBody>
      </p:sp>
      <p:sp>
        <p:nvSpPr>
          <p:cNvPr id="18" name="Title 1">
            <a:extLst>
              <a:ext uri="{FF2B5EF4-FFF2-40B4-BE49-F238E27FC236}">
                <a16:creationId xmlns:a16="http://schemas.microsoft.com/office/drawing/2014/main" xmlns=""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xmlns=""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xmlns="" id="{FF60308F-D993-E646-9E6E-28100D0E9D7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xmlns="" id="{9BF406F8-E791-2943-ADA1-E7FC9D027FA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xmlns="" id="{2092C3D4-5012-1B31-7B44-6BB7A537AA52}"/>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99553085"/>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xmlns=""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xmlns=""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0" name="Title 1">
            <a:extLst>
              <a:ext uri="{FF2B5EF4-FFF2-40B4-BE49-F238E27FC236}">
                <a16:creationId xmlns:a16="http://schemas.microsoft.com/office/drawing/2014/main" xmlns="" id="{E5A67C6D-451D-6C40-B015-49D1207326A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xmlns="" id="{48551B1C-217B-4F4B-81FF-529B758036DF}"/>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xmlns="" id="{23DF6C31-4E8E-5BDB-94AB-7610F1DA05D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xmlns="" id="{CC054057-F02E-2B99-E32E-F9979D4EEE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xmlns="" id="{091067E1-F7EC-01BB-7973-A7A252E1C28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357420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xmlns=""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2" name="Content Placeholder 11">
            <a:extLst>
              <a:ext uri="{FF2B5EF4-FFF2-40B4-BE49-F238E27FC236}">
                <a16:creationId xmlns:a16="http://schemas.microsoft.com/office/drawing/2014/main" xmlns="" id="{FEE9A4EF-A011-1744-9932-D74E1968F6E7}"/>
              </a:ext>
            </a:extLst>
          </p:cNvPr>
          <p:cNvSpPr>
            <a:spLocks noGrp="1"/>
          </p:cNvSpPr>
          <p:nvPr>
            <p:ph sz="quarter" idx="14"/>
          </p:nvPr>
        </p:nvSpPr>
        <p:spPr>
          <a:xfrm>
            <a:off x="6311903" y="441325"/>
            <a:ext cx="5437188" cy="5759450"/>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6" name="Title 10">
            <a:extLst>
              <a:ext uri="{FF2B5EF4-FFF2-40B4-BE49-F238E27FC236}">
                <a16:creationId xmlns:a16="http://schemas.microsoft.com/office/drawing/2014/main" xmlns="" id="{091C71F5-B0A7-8745-8F8B-E636D57FA2A7}"/>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3" name="TextBox 12">
            <a:extLst>
              <a:ext uri="{FF2B5EF4-FFF2-40B4-BE49-F238E27FC236}">
                <a16:creationId xmlns:a16="http://schemas.microsoft.com/office/drawing/2014/main" xmlns="" id="{67AD4010-0096-6B46-B74C-E77670FCDEA8}"/>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xmlns="" id="{70103DDA-7889-4B5B-0956-8066BA50259B}"/>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xmlns="" id="{15F07B0A-8C48-EF80-3A83-BF9149E741F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xmlns="" id="{8A89AE47-1EEB-2C92-3C54-1F04509763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06148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Text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xmlns="" id="{9B53F7F2-792C-5946-B26B-153D893CB55B}"/>
              </a:ext>
            </a:extLst>
          </p:cNvPr>
          <p:cNvSpPr>
            <a:spLocks noGrp="1"/>
          </p:cNvSpPr>
          <p:nvPr>
            <p:ph sz="quarter" idx="14"/>
          </p:nvPr>
        </p:nvSpPr>
        <p:spPr>
          <a:xfrm>
            <a:off x="4116388" y="2097089"/>
            <a:ext cx="7632703"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xmlns=""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xmlns=""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xmlns="" id="{6F60080C-8E2C-13C8-F305-B9340CF0ACDB}"/>
              </a:ext>
            </a:extLst>
          </p:cNvPr>
          <p:cNvSpPr>
            <a:spLocks noGrp="1"/>
          </p:cNvSpPr>
          <p:nvPr>
            <p:ph type="body" sz="quarter" idx="17" hasCustomPrompt="1"/>
          </p:nvPr>
        </p:nvSpPr>
        <p:spPr>
          <a:xfrm>
            <a:off x="442913" y="2097088"/>
            <a:ext cx="3368799" cy="4103687"/>
          </a:xfrm>
        </p:spPr>
        <p:txBody>
          <a:bodyPr/>
          <a:lstStyle>
            <a:lvl1pPr marL="0" indent="0">
              <a:buNone/>
              <a:defRPr/>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
        <p:nvSpPr>
          <p:cNvPr id="5" name="TextBox 4">
            <a:extLst>
              <a:ext uri="{FF2B5EF4-FFF2-40B4-BE49-F238E27FC236}">
                <a16:creationId xmlns:a16="http://schemas.microsoft.com/office/drawing/2014/main" xmlns="" id="{B922CF7E-E712-017E-103E-DCEC9512CD0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xmlns="" id="{90AB2192-2677-291C-F2AE-B0A152218DE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xmlns="" id="{E0DD3AD8-8F42-1667-07F4-9D017FB25D1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02646023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Text 3">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xmlns="" id="{9B53F7F2-792C-5946-B26B-153D893CB55B}"/>
              </a:ext>
            </a:extLst>
          </p:cNvPr>
          <p:cNvSpPr>
            <a:spLocks noGrp="1"/>
          </p:cNvSpPr>
          <p:nvPr>
            <p:ph sz="quarter" idx="14"/>
          </p:nvPr>
        </p:nvSpPr>
        <p:spPr>
          <a:xfrm>
            <a:off x="6311900" y="2097089"/>
            <a:ext cx="5437191"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xmlns=""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xmlns=""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xmlns="" id="{6F60080C-8E2C-13C8-F305-B9340CF0ACDB}"/>
              </a:ext>
            </a:extLst>
          </p:cNvPr>
          <p:cNvSpPr>
            <a:spLocks noGrp="1"/>
          </p:cNvSpPr>
          <p:nvPr>
            <p:ph type="body" sz="quarter" idx="17" hasCustomPrompt="1"/>
          </p:nvPr>
        </p:nvSpPr>
        <p:spPr>
          <a:xfrm>
            <a:off x="442913" y="2097088"/>
            <a:ext cx="5437187"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p:txBody>
      </p:sp>
      <p:sp>
        <p:nvSpPr>
          <p:cNvPr id="5" name="TextBox 4">
            <a:extLst>
              <a:ext uri="{FF2B5EF4-FFF2-40B4-BE49-F238E27FC236}">
                <a16:creationId xmlns:a16="http://schemas.microsoft.com/office/drawing/2014/main" xmlns="" id="{FE3A1906-1C90-CD57-B856-9068C16F17C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xmlns="" id="{AE4B60B3-9B42-510D-CCDA-A4FD4CB13D1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xmlns="" id="{DF6A1745-FF3F-423F-8AA2-E352A08E2E4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36753615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Text 4">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xmlns="" id="{9B53F7F2-792C-5946-B26B-153D893CB55B}"/>
              </a:ext>
            </a:extLst>
          </p:cNvPr>
          <p:cNvSpPr>
            <a:spLocks noGrp="1"/>
          </p:cNvSpPr>
          <p:nvPr>
            <p:ph sz="quarter" idx="14"/>
          </p:nvPr>
        </p:nvSpPr>
        <p:spPr>
          <a:xfrm>
            <a:off x="8075613" y="2097089"/>
            <a:ext cx="3673478"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xmlns=""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xmlns=""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xmlns="" id="{6F60080C-8E2C-13C8-F305-B9340CF0ACDB}"/>
              </a:ext>
            </a:extLst>
          </p:cNvPr>
          <p:cNvSpPr>
            <a:spLocks noGrp="1"/>
          </p:cNvSpPr>
          <p:nvPr>
            <p:ph type="body" sz="quarter" idx="17" hasCustomPrompt="1"/>
          </p:nvPr>
        </p:nvSpPr>
        <p:spPr>
          <a:xfrm>
            <a:off x="442913" y="2097088"/>
            <a:ext cx="7200900"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5" name="TextBox 4">
            <a:extLst>
              <a:ext uri="{FF2B5EF4-FFF2-40B4-BE49-F238E27FC236}">
                <a16:creationId xmlns:a16="http://schemas.microsoft.com/office/drawing/2014/main" xmlns="" id="{776350AF-01E5-1584-1D6E-A24252F1C3E6}"/>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xmlns="" id="{8F091343-887A-7C27-2A65-1394B1B02F3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xmlns="" id="{8D42407B-17FD-C502-1243-774F728D13CE}"/>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73630937"/>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Image with Caption">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xmlns="" id="{2617CEFD-8894-F0BD-9C67-966CD8B1208E}"/>
              </a:ext>
            </a:extLst>
          </p:cNvPr>
          <p:cNvPicPr>
            <a:picLocks noChangeAspect="1"/>
          </p:cNvPicPr>
          <p:nvPr userDrawn="1"/>
        </p:nvPicPr>
        <p:blipFill>
          <a:blip r:embed="rId2"/>
          <a:stretch>
            <a:fill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xmlns=""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1" name="Title 10">
            <a:extLst>
              <a:ext uri="{FF2B5EF4-FFF2-40B4-BE49-F238E27FC236}">
                <a16:creationId xmlns:a16="http://schemas.microsoft.com/office/drawing/2014/main" xmlns=""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xmlns=""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xmlns="" id="{A12FA691-34E1-B147-9F45-2CFB053A59B9}"/>
              </a:ext>
            </a:extLst>
          </p:cNvPr>
          <p:cNvSpPr>
            <a:spLocks noGrp="1"/>
          </p:cNvSpPr>
          <p:nvPr>
            <p:ph type="pic" sz="quarter" idx="14"/>
          </p:nvPr>
        </p:nvSpPr>
        <p:spPr>
          <a:xfrm>
            <a:off x="6483328" y="979714"/>
            <a:ext cx="4734000" cy="4898572"/>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
        <p:nvSpPr>
          <p:cNvPr id="5" name="TextBox 4">
            <a:extLst>
              <a:ext uri="{FF2B5EF4-FFF2-40B4-BE49-F238E27FC236}">
                <a16:creationId xmlns:a16="http://schemas.microsoft.com/office/drawing/2014/main" xmlns="" id="{E4F8014D-10B6-92E2-EC28-6F8D0BE63F97}"/>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xmlns="" id="{8C84BBC5-1ACA-DA2D-6288-2BEBBD6C11B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xmlns="" id="{D4A659CA-CD00-8136-4486-A2E1EB283E60}"/>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5850719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mage with Caption 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85512DB3-4C68-E6AE-8D86-2B37C85E701B}"/>
              </a:ext>
            </a:extLst>
          </p:cNvPr>
          <p:cNvPicPr>
            <a:picLocks noChangeAspect="1"/>
          </p:cNvPicPr>
          <p:nvPr userDrawn="1"/>
        </p:nvPicPr>
        <p:blipFill>
          <a:blip r:embed="rId2"/>
          <a:src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xmlns=""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1" name="Title 10">
            <a:extLst>
              <a:ext uri="{FF2B5EF4-FFF2-40B4-BE49-F238E27FC236}">
                <a16:creationId xmlns:a16="http://schemas.microsoft.com/office/drawing/2014/main" xmlns=""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xmlns=""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xmlns="" id="{A12FA691-34E1-B147-9F45-2CFB053A59B9}"/>
              </a:ext>
            </a:extLst>
          </p:cNvPr>
          <p:cNvSpPr>
            <a:spLocks noGrp="1"/>
          </p:cNvSpPr>
          <p:nvPr>
            <p:ph type="pic" sz="quarter" idx="14"/>
          </p:nvPr>
        </p:nvSpPr>
        <p:spPr>
          <a:xfrm>
            <a:off x="6474702" y="979714"/>
            <a:ext cx="4734000" cy="4898572"/>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5" name="TextBox 4">
            <a:extLst>
              <a:ext uri="{FF2B5EF4-FFF2-40B4-BE49-F238E27FC236}">
                <a16:creationId xmlns:a16="http://schemas.microsoft.com/office/drawing/2014/main" xmlns="" id="{A79FCCC6-1BCF-D16E-D5A2-940EE11165D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xmlns="" id="{3A19DD43-09A7-C0FA-FD23-56F06106877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xmlns="" id="{BEC753A9-3B8C-F8F1-F06A-BC751753B4D7}"/>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345505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Image and Content - Pattern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EF27FD3C-C00B-F68C-57EB-444614AAC421}"/>
              </a:ext>
            </a:extLst>
          </p:cNvPr>
          <p:cNvPicPr>
            <a:picLocks noChangeAspect="1"/>
          </p:cNvPicPr>
          <p:nvPr userDrawn="1"/>
        </p:nvPicPr>
        <p:blipFill>
          <a:blip r:embed="rId2"/>
          <a:stretch>
            <a:fillRect/>
          </a:stretch>
        </p:blipFill>
        <p:spPr>
          <a:xfrm>
            <a:off x="0" y="2994408"/>
            <a:ext cx="3738959" cy="3863591"/>
          </a:xfrm>
          <a:prstGeom prst="rect">
            <a:avLst/>
          </a:prstGeom>
        </p:spPr>
      </p:pic>
      <p:sp>
        <p:nvSpPr>
          <p:cNvPr id="17" name="Content Placeholder 16">
            <a:extLst>
              <a:ext uri="{FF2B5EF4-FFF2-40B4-BE49-F238E27FC236}">
                <a16:creationId xmlns:a16="http://schemas.microsoft.com/office/drawing/2014/main" xmlns=""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xmlns=""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7" name="Picture Placeholder 2">
            <a:extLst>
              <a:ext uri="{FF2B5EF4-FFF2-40B4-BE49-F238E27FC236}">
                <a16:creationId xmlns:a16="http://schemas.microsoft.com/office/drawing/2014/main" xmlns="" id="{14DCF326-D6B4-5E4A-8E2C-D9FE40FD28A1}"/>
              </a:ext>
            </a:extLst>
          </p:cNvPr>
          <p:cNvSpPr>
            <a:spLocks noGrp="1"/>
          </p:cNvSpPr>
          <p:nvPr>
            <p:ph type="pic" sz="quarter" idx="15"/>
          </p:nvPr>
        </p:nvSpPr>
        <p:spPr>
          <a:xfrm>
            <a:off x="1188000" y="2098800"/>
            <a:ext cx="4690800" cy="3571200"/>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xmlns="" id="{6F772F97-72EC-BC03-D894-E3373E7FE11B}"/>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xmlns="" id="{0563B836-6BBC-CC52-7451-75593C29685E}"/>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4629568"/>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mage and Content - Pattern 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5B0B8AC0-F5B9-4961-AB36-A3709CEF5207}"/>
              </a:ext>
            </a:extLst>
          </p:cNvPr>
          <p:cNvPicPr>
            <a:picLocks noChangeAspect="1"/>
          </p:cNvPicPr>
          <p:nvPr userDrawn="1"/>
        </p:nvPicPr>
        <p:blipFill>
          <a:blip r:embed="rId2"/>
          <a:stretch>
            <a:fillRect/>
          </a:stretch>
        </p:blipFill>
        <p:spPr>
          <a:xfrm>
            <a:off x="0" y="2960642"/>
            <a:ext cx="4280598" cy="3897357"/>
          </a:xfrm>
          <a:prstGeom prst="rect">
            <a:avLst/>
          </a:prstGeom>
        </p:spPr>
      </p:pic>
      <p:sp>
        <p:nvSpPr>
          <p:cNvPr id="17" name="Content Placeholder 16">
            <a:extLst>
              <a:ext uri="{FF2B5EF4-FFF2-40B4-BE49-F238E27FC236}">
                <a16:creationId xmlns:a16="http://schemas.microsoft.com/office/drawing/2014/main" xmlns=""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xmlns=""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7" name="Picture Placeholder 2">
            <a:extLst>
              <a:ext uri="{FF2B5EF4-FFF2-40B4-BE49-F238E27FC236}">
                <a16:creationId xmlns:a16="http://schemas.microsoft.com/office/drawing/2014/main" xmlns="" id="{14DCF326-D6B4-5E4A-8E2C-D9FE40FD28A1}"/>
              </a:ext>
            </a:extLst>
          </p:cNvPr>
          <p:cNvSpPr>
            <a:spLocks noGrp="1"/>
          </p:cNvSpPr>
          <p:nvPr>
            <p:ph type="pic" sz="quarter" idx="15"/>
          </p:nvPr>
        </p:nvSpPr>
        <p:spPr>
          <a:xfrm>
            <a:off x="1188719" y="2098800"/>
            <a:ext cx="4690800" cy="3571200"/>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xmlns="" id="{190943C6-B383-4763-B926-D1CB8D8C92A1}"/>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xmlns="" id="{833B36E5-CE69-3B1E-B3BD-1693FA1E6BE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98829229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xmlns=""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20" name="Title 1">
            <a:extLst>
              <a:ext uri="{FF2B5EF4-FFF2-40B4-BE49-F238E27FC236}">
                <a16:creationId xmlns:a16="http://schemas.microsoft.com/office/drawing/2014/main" xmlns="" id="{93976421-9C43-4A44-829D-511FFE0243F2}"/>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3" name="Picture Placeholder 2">
            <a:extLst>
              <a:ext uri="{FF2B5EF4-FFF2-40B4-BE49-F238E27FC236}">
                <a16:creationId xmlns:a16="http://schemas.microsoft.com/office/drawing/2014/main" xmlns=""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11" name="TextBox 10">
            <a:extLst>
              <a:ext uri="{FF2B5EF4-FFF2-40B4-BE49-F238E27FC236}">
                <a16:creationId xmlns:a16="http://schemas.microsoft.com/office/drawing/2014/main" xmlns="" id="{C51A06C6-814D-4A47-8F9A-552C373FA66E}"/>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xmlns="" id="{78FCF1BB-B3E9-B97A-8306-531C90803CA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xmlns="" id="{6F0D4EE2-C7DF-8A77-CC45-38E648A1250B}"/>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xmlns="" id="{448E0526-BD62-081D-BB5E-E881DF8C3413}"/>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349840172"/>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Full slide quot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xmlns=""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latin typeface="+mn-lt"/>
                <a:ea typeface="IAS Ribbon Sans Regular" pitchFamily="2" charset="0"/>
              </a:defRPr>
            </a:lvl1pPr>
          </a:lstStyle>
          <a:p>
            <a:r>
              <a:rPr lang="en-GB" noProof="0" dirty="0"/>
              <a:t>“Click to edit quote”</a:t>
            </a:r>
          </a:p>
        </p:txBody>
      </p:sp>
      <p:sp>
        <p:nvSpPr>
          <p:cNvPr id="4" name="Text Placeholder 3">
            <a:extLst>
              <a:ext uri="{FF2B5EF4-FFF2-40B4-BE49-F238E27FC236}">
                <a16:creationId xmlns:a16="http://schemas.microsoft.com/office/drawing/2014/main" xmlns=""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accent1"/>
                </a:solidFill>
                <a:latin typeface="+mj-lt"/>
                <a:ea typeface="IAS Ribbon Sans Regular" pitchFamily="2" charset="0"/>
              </a:defRPr>
            </a:lvl1pPr>
          </a:lstStyle>
          <a:p>
            <a:pPr lvl="0"/>
            <a:r>
              <a:rPr lang="en-GB" noProof="0" dirty="0"/>
              <a:t>Quote citation</a:t>
            </a:r>
          </a:p>
        </p:txBody>
      </p:sp>
      <p:sp>
        <p:nvSpPr>
          <p:cNvPr id="10" name="TextBox 9">
            <a:extLst>
              <a:ext uri="{FF2B5EF4-FFF2-40B4-BE49-F238E27FC236}">
                <a16:creationId xmlns:a16="http://schemas.microsoft.com/office/drawing/2014/main" xmlns=""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xmlns=""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xmlns=""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4473253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Full slide quot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CA48F992-2AE2-529F-7179-FAFD77609F6B}"/>
              </a:ext>
            </a:extLst>
          </p:cNvPr>
          <p:cNvSpPr/>
          <p:nvPr userDrawn="1"/>
        </p:nvSpPr>
        <p:spPr>
          <a:xfrm>
            <a:off x="3125036" y="0"/>
            <a:ext cx="906696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GB" dirty="0"/>
          </a:p>
        </p:txBody>
      </p:sp>
      <p:sp>
        <p:nvSpPr>
          <p:cNvPr id="17" name="Title 1">
            <a:extLst>
              <a:ext uri="{FF2B5EF4-FFF2-40B4-BE49-F238E27FC236}">
                <a16:creationId xmlns:a16="http://schemas.microsoft.com/office/drawing/2014/main" xmlns=""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solidFill>
                  <a:schemeClr val="bg1"/>
                </a:solidFill>
                <a:latin typeface="+mn-lt"/>
                <a:ea typeface="IAS Ribbon Sans Regular" pitchFamily="2" charset="0"/>
              </a:defRPr>
            </a:lvl1pPr>
          </a:lstStyle>
          <a:p>
            <a:r>
              <a:rPr lang="en-GB" noProof="0" dirty="0"/>
              <a:t>“Click to edit quote”</a:t>
            </a:r>
          </a:p>
        </p:txBody>
      </p:sp>
      <p:sp>
        <p:nvSpPr>
          <p:cNvPr id="4" name="Text Placeholder 3">
            <a:extLst>
              <a:ext uri="{FF2B5EF4-FFF2-40B4-BE49-F238E27FC236}">
                <a16:creationId xmlns:a16="http://schemas.microsoft.com/office/drawing/2014/main" xmlns=""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bg1"/>
                </a:solidFill>
                <a:latin typeface="+mj-lt"/>
                <a:ea typeface="IAS Ribbon Sans Regular" pitchFamily="2" charset="0"/>
              </a:defRPr>
            </a:lvl1pPr>
          </a:lstStyle>
          <a:p>
            <a:pPr lvl="0"/>
            <a:r>
              <a:rPr lang="en-GB" noProof="0" dirty="0"/>
              <a:t>Quote citation</a:t>
            </a:r>
          </a:p>
        </p:txBody>
      </p:sp>
      <p:sp>
        <p:nvSpPr>
          <p:cNvPr id="10" name="TextBox 9">
            <a:extLst>
              <a:ext uri="{FF2B5EF4-FFF2-40B4-BE49-F238E27FC236}">
                <a16:creationId xmlns:a16="http://schemas.microsoft.com/office/drawing/2014/main" xmlns=""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xmlns=""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xmlns=""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4249005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Somente Títul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latin typeface="Arial" panose="020B0604020202020204" pitchFamily="34" charset="0"/>
            </a:endParaRPr>
          </a:p>
        </p:txBody>
      </p:sp>
      <p:sp>
        <p:nvSpPr>
          <p:cNvPr id="17" name="Title 1">
            <a:extLst>
              <a:ext uri="{FF2B5EF4-FFF2-40B4-BE49-F238E27FC236}">
                <a16:creationId xmlns:a16="http://schemas.microsoft.com/office/drawing/2014/main" xmlns="" id="{0B918DAA-45D8-EF4A-B0DE-9DB83618DF2E}"/>
              </a:ext>
            </a:extLst>
          </p:cNvPr>
          <p:cNvSpPr>
            <a:spLocks noGrp="1"/>
          </p:cNvSpPr>
          <p:nvPr>
            <p:ph type="title"/>
          </p:nvPr>
        </p:nvSpPr>
        <p:spPr>
          <a:xfrm>
            <a:off x="442913" y="441325"/>
            <a:ext cx="8891914" cy="1223964"/>
          </a:xfrm>
          <a:prstGeom prst="rect">
            <a:avLst/>
          </a:prstGeom>
        </p:spPr>
        <p:txBody>
          <a:bodyPr lIns="0" tIns="0" rIns="0" bIns="0" anchor="t"/>
          <a:lstStyle/>
          <a:p>
            <a:r>
              <a:rPr lang="pt-BR" noProof="0"/>
              <a:t>Clique para editar o título Mestre</a:t>
            </a:r>
            <a:endParaRPr lang="en-GB" noProof="0"/>
          </a:p>
        </p:txBody>
      </p:sp>
      <p:sp>
        <p:nvSpPr>
          <p:cNvPr id="9" name="TextBox 8">
            <a:extLst>
              <a:ext uri="{FF2B5EF4-FFF2-40B4-BE49-F238E27FC236}">
                <a16:creationId xmlns:a16="http://schemas.microsoft.com/office/drawing/2014/main" xmlns="" id="{05DE0E92-4155-274E-B8D3-6224F5791510}"/>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dirty="0">
              <a:solidFill>
                <a:schemeClr val="tx1"/>
              </a:solidFill>
              <a:effectLst/>
              <a:latin typeface="Arial" panose="020B0604020202020204" pitchFamily="34" charset="0"/>
              <a:ea typeface="+mn-ea"/>
              <a:cs typeface="+mn-cs"/>
            </a:endParaRPr>
          </a:p>
        </p:txBody>
      </p:sp>
      <p:pic>
        <p:nvPicPr>
          <p:cNvPr id="3" name="Picture 2">
            <a:extLst>
              <a:ext uri="{FF2B5EF4-FFF2-40B4-BE49-F238E27FC236}">
                <a16:creationId xmlns:a16="http://schemas.microsoft.com/office/drawing/2014/main" xmlns="" id="{D592C575-DA7D-953C-CA15-BC6E24545815}"/>
              </a:ext>
            </a:extLst>
          </p:cNvPr>
          <p:cNvPicPr>
            <a:picLocks noChangeAspect="1"/>
          </p:cNvPicPr>
          <p:nvPr userDrawn="1"/>
        </p:nvPicPr>
        <p:blipFill>
          <a:blip r:embed="rId2"/>
          <a:srcRect/>
          <a:stretch/>
        </p:blipFill>
        <p:spPr>
          <a:xfrm>
            <a:off x="10025891" y="207065"/>
            <a:ext cx="1769829" cy="1318904"/>
          </a:xfrm>
          <a:prstGeom prst="rect">
            <a:avLst/>
          </a:prstGeom>
        </p:spPr>
      </p:pic>
      <p:sp>
        <p:nvSpPr>
          <p:cNvPr id="4" name="Retângulo 3">
            <a:extLst>
              <a:ext uri="{FF2B5EF4-FFF2-40B4-BE49-F238E27FC236}">
                <a16:creationId xmlns:a16="http://schemas.microsoft.com/office/drawing/2014/main" xmlns="" id="{C2E59DFE-E664-05D6-D3D7-D913FB0C5F17}"/>
              </a:ext>
            </a:extLst>
          </p:cNvPr>
          <p:cNvSpPr/>
          <p:nvPr userDrawn="1"/>
        </p:nvSpPr>
        <p:spPr>
          <a:xfrm>
            <a:off x="9675845" y="0"/>
            <a:ext cx="2516155" cy="2097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pt-BR" dirty="0">
              <a:latin typeface="Arial" panose="020B0604020202020204" pitchFamily="34" charset="0"/>
            </a:endParaRPr>
          </a:p>
        </p:txBody>
      </p:sp>
      <p:sp>
        <p:nvSpPr>
          <p:cNvPr id="16" name="Espaço Reservado para Texto 15">
            <a:extLst>
              <a:ext uri="{FF2B5EF4-FFF2-40B4-BE49-F238E27FC236}">
                <a16:creationId xmlns:a16="http://schemas.microsoft.com/office/drawing/2014/main" xmlns="" id="{E961B2EB-24DD-1EC1-293D-4F982E0123D3}"/>
              </a:ext>
            </a:extLst>
          </p:cNvPr>
          <p:cNvSpPr>
            <a:spLocks noGrp="1"/>
          </p:cNvSpPr>
          <p:nvPr>
            <p:ph type="body" sz="quarter" idx="10"/>
          </p:nvPr>
        </p:nvSpPr>
        <p:spPr>
          <a:xfrm>
            <a:off x="5880100" y="6416675"/>
            <a:ext cx="5868988" cy="234950"/>
          </a:xfrm>
        </p:spPr>
        <p:txBody>
          <a:bodyPr anchor="ctr">
            <a:noAutofit/>
          </a:bodyPr>
          <a:lstStyle>
            <a:lvl1pPr marL="0" indent="0" algn="r">
              <a:buNone/>
              <a:defRPr sz="1050" i="1">
                <a:solidFill>
                  <a:schemeClr val="bg1">
                    <a:lumMod val="50000"/>
                  </a:schemeClr>
                </a:solidFill>
                <a:latin typeface="Calibri Light" panose="020F0302020204030204" pitchFamily="34" charset="0"/>
                <a:ea typeface="Calibri Light" panose="020F0302020204030204" pitchFamily="34" charset="0"/>
                <a:cs typeface="Calibri Light" panose="020F0302020204030204" pitchFamily="34" charset="0"/>
              </a:defRPr>
            </a:lvl1pPr>
            <a:lvl2pPr marL="457200" indent="0">
              <a:buNone/>
              <a:defRPr/>
            </a:lvl2pPr>
          </a:lstStyle>
          <a:p>
            <a:pPr lvl="0"/>
            <a:r>
              <a:rPr lang="pt-BR" dirty="0"/>
              <a:t>Clique para editar os estilos de texto Mestres</a:t>
            </a:r>
          </a:p>
        </p:txBody>
      </p:sp>
    </p:spTree>
    <p:extLst>
      <p:ext uri="{BB962C8B-B14F-4D97-AF65-F5344CB8AC3E}">
        <p14:creationId xmlns:p14="http://schemas.microsoft.com/office/powerpoint/2010/main" val="3684165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6390" y="441326"/>
            <a:ext cx="7632692" cy="1223964"/>
          </a:xfrm>
          <a:prstGeom prst="rect">
            <a:avLst/>
          </a:prstGeom>
        </p:spPr>
        <p:txBody>
          <a:bodyPr vert="horz" lIns="0" tIns="0" rIns="0" bIns="0" rtlCol="0" anchor="b">
            <a:normAutofit/>
          </a:bodyPr>
          <a:lstStyle/>
          <a:p>
            <a:endParaRPr lang="en-US" dirty="0"/>
          </a:p>
        </p:txBody>
      </p:sp>
      <p:sp>
        <p:nvSpPr>
          <p:cNvPr id="3" name="Text Placeholder 2"/>
          <p:cNvSpPr>
            <a:spLocks noGrp="1"/>
          </p:cNvSpPr>
          <p:nvPr>
            <p:ph type="body" idx="1"/>
          </p:nvPr>
        </p:nvSpPr>
        <p:spPr>
          <a:xfrm>
            <a:off x="442907" y="2097090"/>
            <a:ext cx="11306175" cy="407987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a:extLst>
              <a:ext uri="{FF2B5EF4-FFF2-40B4-BE49-F238E27FC236}">
                <a16:creationId xmlns:a16="http://schemas.microsoft.com/office/drawing/2014/main" xmlns="" id="{1C779A7A-3E32-4C26-1C18-91765C53270A}"/>
              </a:ext>
            </a:extLst>
          </p:cNvPr>
          <p:cNvPicPr>
            <a:picLocks noChangeAspect="1"/>
          </p:cNvPicPr>
          <p:nvPr userDrawn="1"/>
        </p:nvPicPr>
        <p:blipFill>
          <a:blip r:embed="rId21"/>
          <a:srcRect/>
          <a:stretch/>
        </p:blipFill>
        <p:spPr>
          <a:xfrm>
            <a:off x="236214" y="248555"/>
            <a:ext cx="2328312" cy="1499182"/>
          </a:xfrm>
          <a:prstGeom prst="rect">
            <a:avLst/>
          </a:prstGeom>
        </p:spPr>
      </p:pic>
    </p:spTree>
    <p:extLst>
      <p:ext uri="{BB962C8B-B14F-4D97-AF65-F5344CB8AC3E}">
        <p14:creationId xmlns:p14="http://schemas.microsoft.com/office/powerpoint/2010/main" val="304730902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21" r:id="rId3"/>
    <p:sldLayoutId id="2147483704"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20" r:id="rId18"/>
    <p:sldLayoutId id="2147483722" r:id="rId19"/>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guide id="15" orient="horz" pos="118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4.png"/><Relationship Id="rId7"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24.png"/><Relationship Id="rId7"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19.xml"/><Relationship Id="rId5" Type="http://schemas.openxmlformats.org/officeDocument/2006/relationships/image" Target="../media/image41.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8B17D6-3ACF-A59D-E820-978B64DC6999}"/>
              </a:ext>
            </a:extLst>
          </p:cNvPr>
          <p:cNvSpPr>
            <a:spLocks noGrp="1"/>
          </p:cNvSpPr>
          <p:nvPr>
            <p:ph type="title"/>
          </p:nvPr>
        </p:nvSpPr>
        <p:spPr>
          <a:xfrm>
            <a:off x="4116391" y="2159448"/>
            <a:ext cx="7521427" cy="4178778"/>
          </a:xfrm>
        </p:spPr>
        <p:txBody>
          <a:bodyPr>
            <a:noAutofit/>
          </a:bodyPr>
          <a:lstStyle/>
          <a:p>
            <a:r>
              <a:rPr lang="en-US" sz="5200" dirty="0"/>
              <a:t>Long-acting </a:t>
            </a:r>
            <a:r>
              <a:rPr lang="en-US" sz="5200" dirty="0" err="1"/>
              <a:t>PrEP</a:t>
            </a:r>
            <a:r>
              <a:rPr lang="en-US" sz="5200" dirty="0"/>
              <a:t> implementation – lessons learnt from Brazil</a:t>
            </a:r>
            <a:endParaRPr lang="en-GB" sz="5200" dirty="0"/>
          </a:p>
        </p:txBody>
      </p:sp>
      <p:sp>
        <p:nvSpPr>
          <p:cNvPr id="3" name="Text Placeholder 2">
            <a:extLst>
              <a:ext uri="{FF2B5EF4-FFF2-40B4-BE49-F238E27FC236}">
                <a16:creationId xmlns:a16="http://schemas.microsoft.com/office/drawing/2014/main" xmlns="" id="{5B68F3AF-D0F0-DB53-437F-38D0D53433D0}"/>
              </a:ext>
            </a:extLst>
          </p:cNvPr>
          <p:cNvSpPr txBox="1">
            <a:spLocks/>
          </p:cNvSpPr>
          <p:nvPr/>
        </p:nvSpPr>
        <p:spPr>
          <a:xfrm>
            <a:off x="4116388" y="1464776"/>
            <a:ext cx="7357344" cy="433798"/>
          </a:xfrm>
          <a:prstGeom prst="rect">
            <a:avLst/>
          </a:prstGeom>
        </p:spPr>
        <p:txBody>
          <a:bodyPr lIns="0" tIns="0" rIns="0" bIns="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dirty="0">
                <a:latin typeface="+mj-lt"/>
              </a:rPr>
              <a:t>Person-centred HIV prevention for key and vulnerable populations in Latin America and the Caribbean</a:t>
            </a:r>
          </a:p>
        </p:txBody>
      </p:sp>
      <p:sp>
        <p:nvSpPr>
          <p:cNvPr id="4" name="Text Placeholder 3">
            <a:extLst>
              <a:ext uri="{FF2B5EF4-FFF2-40B4-BE49-F238E27FC236}">
                <a16:creationId xmlns:a16="http://schemas.microsoft.com/office/drawing/2014/main" xmlns="" id="{5DFB077A-AFEC-0AEF-52E5-64986D86C677}"/>
              </a:ext>
            </a:extLst>
          </p:cNvPr>
          <p:cNvSpPr txBox="1">
            <a:spLocks/>
          </p:cNvSpPr>
          <p:nvPr/>
        </p:nvSpPr>
        <p:spPr>
          <a:xfrm>
            <a:off x="4116391" y="479342"/>
            <a:ext cx="7521426" cy="985434"/>
          </a:xfrm>
          <a:prstGeom prst="rect">
            <a:avLst/>
          </a:prstGeom>
        </p:spPr>
        <p:txBody>
          <a:bodyPr lIns="0" tIns="0" rIns="0" bIns="0"/>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500" dirty="0"/>
              <a:t>Brenda Hoagland, MD, PhD</a:t>
            </a:r>
          </a:p>
          <a:p>
            <a:pPr marL="0" indent="0">
              <a:buNone/>
            </a:pPr>
            <a:r>
              <a:rPr lang="en-US" sz="1500" dirty="0"/>
              <a:t>Instituto </a:t>
            </a:r>
            <a:r>
              <a:rPr lang="pt-BR" dirty="0"/>
              <a:t>Nacional de Infectologia Evandro Chagas (INI), FIOCRUZ, Brazil</a:t>
            </a:r>
            <a:endParaRPr lang="en-US" sz="1500" dirty="0"/>
          </a:p>
          <a:p>
            <a:pPr marL="0" indent="0">
              <a:buNone/>
            </a:pPr>
            <a:endParaRPr lang="en-GB" sz="1500" dirty="0"/>
          </a:p>
        </p:txBody>
      </p:sp>
    </p:spTree>
    <p:extLst>
      <p:ext uri="{BB962C8B-B14F-4D97-AF65-F5344CB8AC3E}">
        <p14:creationId xmlns:p14="http://schemas.microsoft.com/office/powerpoint/2010/main" val="1718157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65512588-AD71-A541-8C67-D48304F18673}"/>
              </a:ext>
            </a:extLst>
          </p:cNvPr>
          <p:cNvSpPr>
            <a:spLocks noGrp="1"/>
          </p:cNvSpPr>
          <p:nvPr>
            <p:ph type="body" sz="quarter" idx="13"/>
          </p:nvPr>
        </p:nvSpPr>
        <p:spPr/>
        <p:txBody>
          <a:bodyPr>
            <a:normAutofit/>
          </a:bodyPr>
          <a:lstStyle/>
          <a:p>
            <a:pPr algn="ctr" defTabSz="457200">
              <a:lnSpc>
                <a:spcPct val="150000"/>
              </a:lnSpc>
              <a:buClr>
                <a:srgbClr val="B40024"/>
              </a:buClr>
            </a:pPr>
            <a:r>
              <a:rPr lang="aa-ET" sz="2200" dirty="0"/>
              <a:t>Participation in a company sponsored </a:t>
            </a:r>
            <a:endParaRPr lang="pt-BR" sz="2200" dirty="0"/>
          </a:p>
          <a:p>
            <a:pPr algn="ctr" defTabSz="457200">
              <a:lnSpc>
                <a:spcPct val="150000"/>
              </a:lnSpc>
              <a:buClr>
                <a:srgbClr val="B40024"/>
              </a:buClr>
            </a:pPr>
            <a:r>
              <a:rPr lang="aa-ET" sz="2200" dirty="0"/>
              <a:t>speaker’s bureau</a:t>
            </a:r>
          </a:p>
          <a:p>
            <a:pPr algn="ctr" defTabSz="457200">
              <a:lnSpc>
                <a:spcPct val="150000"/>
              </a:lnSpc>
              <a:buClr>
                <a:srgbClr val="B40024"/>
              </a:buClr>
            </a:pPr>
            <a:r>
              <a:rPr lang="en-US" sz="2200"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ViiV Healthcare; Gilead</a:t>
            </a:r>
          </a:p>
        </p:txBody>
      </p:sp>
      <p:sp>
        <p:nvSpPr>
          <p:cNvPr id="4" name="Title 3">
            <a:extLst>
              <a:ext uri="{FF2B5EF4-FFF2-40B4-BE49-F238E27FC236}">
                <a16:creationId xmlns:a16="http://schemas.microsoft.com/office/drawing/2014/main" xmlns="" id="{4A6D1EF3-464C-2441-9B81-0D92458A9140}"/>
              </a:ext>
            </a:extLst>
          </p:cNvPr>
          <p:cNvSpPr>
            <a:spLocks noGrp="1"/>
          </p:cNvSpPr>
          <p:nvPr>
            <p:ph type="title"/>
          </p:nvPr>
        </p:nvSpPr>
        <p:spPr>
          <a:xfrm>
            <a:off x="442916" y="1481138"/>
            <a:ext cx="5437187" cy="1212747"/>
          </a:xfrm>
        </p:spPr>
        <p:txBody>
          <a:bodyPr/>
          <a:lstStyle/>
          <a:p>
            <a:r>
              <a:rPr lang="en-GB" dirty="0"/>
              <a:t>Disclosures</a:t>
            </a:r>
            <a:endParaRPr lang="en-GB" noProof="0" dirty="0"/>
          </a:p>
        </p:txBody>
      </p:sp>
      <p:pic>
        <p:nvPicPr>
          <p:cNvPr id="6" name="Picture Placeholder 5">
            <a:extLst>
              <a:ext uri="{FF2B5EF4-FFF2-40B4-BE49-F238E27FC236}">
                <a16:creationId xmlns:a16="http://schemas.microsoft.com/office/drawing/2014/main" xmlns="" id="{F89F8446-F1F6-33DC-3392-1B23F88C9C88}"/>
              </a:ext>
            </a:extLst>
          </p:cNvPr>
          <p:cNvPicPr>
            <a:picLocks noGrp="1" noChangeAspect="1"/>
          </p:cNvPicPr>
          <p:nvPr>
            <p:ph type="pic" sz="quarter" idx="14"/>
          </p:nvPr>
        </p:nvPicPr>
        <p:blipFill rotWithShape="1">
          <a:blip r:embed="rId2"/>
          <a:srcRect l="17776" r="17776"/>
          <a:stretch/>
        </p:blipFill>
        <p:spPr/>
      </p:pic>
    </p:spTree>
    <p:extLst>
      <p:ext uri="{BB962C8B-B14F-4D97-AF65-F5344CB8AC3E}">
        <p14:creationId xmlns:p14="http://schemas.microsoft.com/office/powerpoint/2010/main" val="20335701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EBEBCFC-4907-6648-87B8-5CEE435505BA}"/>
              </a:ext>
            </a:extLst>
          </p:cNvPr>
          <p:cNvSpPr>
            <a:spLocks noGrp="1"/>
          </p:cNvSpPr>
          <p:nvPr>
            <p:ph sz="quarter" idx="13"/>
          </p:nvPr>
        </p:nvSpPr>
        <p:spPr>
          <a:xfrm>
            <a:off x="3990975" y="1724025"/>
            <a:ext cx="7758117" cy="4476753"/>
          </a:xfrm>
        </p:spPr>
        <p:txBody>
          <a:bodyPr>
            <a:normAutofit/>
          </a:bodyPr>
          <a:lstStyle/>
          <a:p>
            <a:pPr marL="171450" lvl="0" indent="-171450">
              <a:spcBef>
                <a:spcPts val="1800"/>
              </a:spcBef>
              <a:buClr>
                <a:srgbClr val="C00000"/>
              </a:buClr>
              <a:buFont typeface="Arial" panose="020B0604020202020204" pitchFamily="34" charset="0"/>
              <a:buChar char="•"/>
            </a:pPr>
            <a:r>
              <a:rPr lang="aa-ET" sz="1600" b="1" dirty="0"/>
              <a:t>Brazil has played a pioneering role in </a:t>
            </a:r>
            <a:r>
              <a:rPr lang="aa-ET" sz="1600" b="1" dirty="0" err="1"/>
              <a:t>PrEP</a:t>
            </a:r>
            <a:r>
              <a:rPr lang="aa-ET" sz="1600" b="1" dirty="0"/>
              <a:t> implementation research, generating the evidence that supported national oral </a:t>
            </a:r>
            <a:r>
              <a:rPr lang="aa-ET" sz="1600" b="1" dirty="0" err="1"/>
              <a:t>PrEP</a:t>
            </a:r>
            <a:r>
              <a:rPr lang="aa-ET" sz="1600" b="1" dirty="0"/>
              <a:t> rollout. </a:t>
            </a:r>
            <a:endParaRPr lang="pt-BR" sz="1600" b="1" dirty="0"/>
          </a:p>
          <a:p>
            <a:pPr marL="171450" lvl="0" indent="-171450">
              <a:spcBef>
                <a:spcPts val="1800"/>
              </a:spcBef>
              <a:buClr>
                <a:srgbClr val="C00000"/>
              </a:buClr>
              <a:buFont typeface="Arial" panose="020B0604020202020204" pitchFamily="34" charset="0"/>
              <a:buChar char="•"/>
            </a:pPr>
            <a:r>
              <a:rPr lang="aa-ET" sz="1600" b="1" dirty="0"/>
              <a:t>Since 2018, oral </a:t>
            </a:r>
            <a:r>
              <a:rPr lang="aa-ET" sz="1600" b="1" dirty="0" err="1"/>
              <a:t>PrEP</a:t>
            </a:r>
            <a:r>
              <a:rPr lang="aa-ET" sz="1600" b="1" dirty="0"/>
              <a:t> has been provided free of charge through the Brazilian public health system (SUS), with progressive policy updates to expand access and optimize service delivery, including nurses and pharmacists </a:t>
            </a:r>
            <a:r>
              <a:rPr lang="pt-BR" sz="1600" b="1" dirty="0"/>
              <a:t>as</a:t>
            </a:r>
            <a:r>
              <a:rPr lang="aa-ET" sz="1600" b="1" dirty="0"/>
              <a:t> prescribe</a:t>
            </a:r>
            <a:r>
              <a:rPr lang="pt-BR" sz="1600" b="1" dirty="0" err="1"/>
              <a:t>rs</a:t>
            </a:r>
            <a:r>
              <a:rPr lang="aa-ET" sz="1600" b="1" dirty="0"/>
              <a:t> and extending access to adolescents ≥</a:t>
            </a:r>
            <a:r>
              <a:rPr lang="pt-BR" sz="1600" b="1" dirty="0"/>
              <a:t> </a:t>
            </a:r>
            <a:r>
              <a:rPr lang="aa-ET" sz="1600" b="1" dirty="0"/>
              <a:t>15 </a:t>
            </a:r>
            <a:r>
              <a:rPr lang="pt-BR" sz="1600" b="1" dirty="0"/>
              <a:t>y</a:t>
            </a:r>
            <a:r>
              <a:rPr lang="aa-ET" sz="1600" b="1" dirty="0"/>
              <a:t>ears</a:t>
            </a:r>
            <a:r>
              <a:rPr lang="pt-BR" sz="1600" b="1" dirty="0"/>
              <a:t>.</a:t>
            </a:r>
          </a:p>
          <a:p>
            <a:pPr marL="171450" lvl="0" indent="-171450">
              <a:spcBef>
                <a:spcPts val="1800"/>
              </a:spcBef>
              <a:buClr>
                <a:srgbClr val="C00000"/>
              </a:buClr>
              <a:buFont typeface="Arial" panose="020B0604020202020204" pitchFamily="34" charset="0"/>
              <a:buChar char="•"/>
            </a:pPr>
            <a:r>
              <a:rPr lang="aa-ET" sz="1600" b="1" dirty="0"/>
              <a:t>Despite progress, disparities in </a:t>
            </a:r>
            <a:r>
              <a:rPr lang="aa-ET" sz="1600" b="1" dirty="0" err="1"/>
              <a:t>PrEP</a:t>
            </a:r>
            <a:r>
              <a:rPr lang="aa-ET" sz="1600" b="1" dirty="0"/>
              <a:t> access and persistence remain, particularly among younger, Black and mixed-race, transgender, and socioeconomically vulnerable populations.</a:t>
            </a:r>
            <a:endParaRPr lang="pt-BR" sz="1600" b="1" dirty="0"/>
          </a:p>
          <a:p>
            <a:pPr marL="171450" lvl="0" indent="-171450">
              <a:spcBef>
                <a:spcPts val="1800"/>
              </a:spcBef>
              <a:buClr>
                <a:srgbClr val="C00000"/>
              </a:buClr>
              <a:buFont typeface="Arial" panose="020B0604020202020204" pitchFamily="34" charset="0"/>
              <a:buChar char="•"/>
            </a:pPr>
            <a:r>
              <a:rPr lang="aa-ET" sz="1600" b="1" dirty="0"/>
              <a:t>New implementation studies of long-acting injectable </a:t>
            </a:r>
            <a:r>
              <a:rPr lang="aa-ET" sz="1600" b="1" dirty="0" err="1"/>
              <a:t>PrEP</a:t>
            </a:r>
            <a:r>
              <a:rPr lang="aa-ET" sz="1600" b="1" dirty="0"/>
              <a:t> aim to improve uptake and persistence among populations disproportionately affected by HIV.</a:t>
            </a:r>
            <a:endParaRPr lang="en-US" sz="1600" b="1" dirty="0"/>
          </a:p>
        </p:txBody>
      </p:sp>
      <p:sp>
        <p:nvSpPr>
          <p:cNvPr id="2" name="Title 1">
            <a:extLst>
              <a:ext uri="{FF2B5EF4-FFF2-40B4-BE49-F238E27FC236}">
                <a16:creationId xmlns:a16="http://schemas.microsoft.com/office/drawing/2014/main" xmlns="" id="{C8B28285-DD14-CF47-9ADD-FC1A9D5FF0D7}"/>
              </a:ext>
            </a:extLst>
          </p:cNvPr>
          <p:cNvSpPr>
            <a:spLocks noGrp="1"/>
          </p:cNvSpPr>
          <p:nvPr>
            <p:ph type="title"/>
          </p:nvPr>
        </p:nvSpPr>
        <p:spPr>
          <a:xfrm>
            <a:off x="4116391" y="441325"/>
            <a:ext cx="7632700" cy="787400"/>
          </a:xfrm>
        </p:spPr>
        <p:txBody>
          <a:bodyPr>
            <a:normAutofit/>
          </a:bodyPr>
          <a:lstStyle/>
          <a:p>
            <a:r>
              <a:rPr lang="en-GB" noProof="0" dirty="0"/>
              <a:t>Background</a:t>
            </a:r>
          </a:p>
        </p:txBody>
      </p:sp>
    </p:spTree>
    <p:extLst>
      <p:ext uri="{BB962C8B-B14F-4D97-AF65-F5344CB8AC3E}">
        <p14:creationId xmlns:p14="http://schemas.microsoft.com/office/powerpoint/2010/main" val="26948142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xmlns="" id="{E854EF28-7522-B045-8EEA-D38E9CFBEEC3}"/>
              </a:ext>
            </a:extLst>
          </p:cNvPr>
          <p:cNvSpPr>
            <a:spLocks noGrp="1"/>
          </p:cNvSpPr>
          <p:nvPr>
            <p:ph type="title"/>
          </p:nvPr>
        </p:nvSpPr>
        <p:spPr>
          <a:xfrm>
            <a:off x="1681143" y="-18484"/>
            <a:ext cx="9053516" cy="1223964"/>
          </a:xfrm>
        </p:spPr>
        <p:txBody>
          <a:bodyPr>
            <a:normAutofit/>
          </a:bodyPr>
          <a:lstStyle/>
          <a:p>
            <a:pPr algn="ctr"/>
            <a:r>
              <a:rPr lang="pt-BR" sz="2400" dirty="0" err="1"/>
              <a:t>PrEP</a:t>
            </a:r>
            <a:r>
              <a:rPr lang="pt-BR" sz="2400" dirty="0"/>
              <a:t> </a:t>
            </a:r>
            <a:r>
              <a:rPr lang="pt-BR" sz="2400" dirty="0" err="1"/>
              <a:t>preferences</a:t>
            </a:r>
            <a:r>
              <a:rPr lang="pt-BR" sz="2400" dirty="0"/>
              <a:t> </a:t>
            </a:r>
            <a:r>
              <a:rPr lang="pt-BR" sz="2400" dirty="0" err="1"/>
              <a:t>on</a:t>
            </a:r>
            <a:r>
              <a:rPr lang="pt-BR" sz="2400" dirty="0"/>
              <a:t> </a:t>
            </a:r>
            <a:r>
              <a:rPr lang="pt-BR" sz="2400" dirty="0" err="1"/>
              <a:t>the</a:t>
            </a:r>
            <a:r>
              <a:rPr lang="pt-BR" sz="2400" dirty="0"/>
              <a:t> </a:t>
            </a:r>
            <a:r>
              <a:rPr lang="pt-BR" sz="2400" dirty="0" err="1"/>
              <a:t>ImPrEP</a:t>
            </a:r>
            <a:r>
              <a:rPr lang="pt-BR" sz="2400" dirty="0"/>
              <a:t> oral </a:t>
            </a:r>
            <a:r>
              <a:rPr lang="pt-BR" sz="2400" dirty="0" err="1"/>
              <a:t>study</a:t>
            </a:r>
            <a:endParaRPr lang="en-GB" sz="2400" noProof="0" dirty="0"/>
          </a:p>
        </p:txBody>
      </p:sp>
      <p:pic>
        <p:nvPicPr>
          <p:cNvPr id="11" name="Picture 16">
            <a:extLst>
              <a:ext uri="{FF2B5EF4-FFF2-40B4-BE49-F238E27FC236}">
                <a16:creationId xmlns:a16="http://schemas.microsoft.com/office/drawing/2014/main" xmlns="" id="{6FEFCE06-7418-7DA8-210E-0F3286E92D04}"/>
              </a:ext>
            </a:extLst>
          </p:cNvPr>
          <p:cNvPicPr>
            <a:picLocks noChangeAspect="1"/>
          </p:cNvPicPr>
          <p:nvPr/>
        </p:nvPicPr>
        <p:blipFill rotWithShape="1">
          <a:blip r:embed="rId3"/>
          <a:srcRect l="2792" t="25897" r="15386" b="34610"/>
          <a:stretch/>
        </p:blipFill>
        <p:spPr>
          <a:xfrm>
            <a:off x="323919" y="2168039"/>
            <a:ext cx="2844704" cy="597685"/>
          </a:xfrm>
          <a:prstGeom prst="rect">
            <a:avLst/>
          </a:prstGeom>
          <a:ln>
            <a:noFill/>
          </a:ln>
        </p:spPr>
      </p:pic>
      <p:sp>
        <p:nvSpPr>
          <p:cNvPr id="34" name="Espaço Reservado para Texto 3">
            <a:extLst>
              <a:ext uri="{FF2B5EF4-FFF2-40B4-BE49-F238E27FC236}">
                <a16:creationId xmlns:a16="http://schemas.microsoft.com/office/drawing/2014/main" xmlns="" id="{E7BD28C7-1FB0-2132-0BE0-DB981D7F6FA1}"/>
              </a:ext>
            </a:extLst>
          </p:cNvPr>
          <p:cNvSpPr txBox="1">
            <a:spLocks/>
          </p:cNvSpPr>
          <p:nvPr/>
        </p:nvSpPr>
        <p:spPr>
          <a:xfrm>
            <a:off x="5565059" y="6456122"/>
            <a:ext cx="6342868" cy="259310"/>
          </a:xfrm>
          <a:prstGeom prst="rect">
            <a:avLst/>
          </a:prstGeom>
        </p:spPr>
        <p:txBody>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sz="900" dirty="0">
                <a:ea typeface="Arial Narrow"/>
                <a:sym typeface="Arial Narrow"/>
              </a:rPr>
              <a:t>Pereira et al, 2023.</a:t>
            </a:r>
            <a:r>
              <a:rPr lang="pt-BR" sz="900" dirty="0"/>
              <a:t> </a:t>
            </a:r>
            <a:r>
              <a:rPr lang="pt-BR" sz="900" dirty="0" err="1"/>
              <a:t>Qquellon</a:t>
            </a:r>
            <a:r>
              <a:rPr lang="pt-BR" sz="900" dirty="0"/>
              <a:t> et al. JMIR </a:t>
            </a:r>
            <a:r>
              <a:rPr lang="pt-BR" sz="900" dirty="0" err="1"/>
              <a:t>Public</a:t>
            </a:r>
            <a:r>
              <a:rPr lang="pt-BR" sz="900" dirty="0"/>
              <a:t> Health </a:t>
            </a:r>
            <a:r>
              <a:rPr lang="pt-BR" sz="900" dirty="0" err="1"/>
              <a:t>and</a:t>
            </a:r>
            <a:r>
              <a:rPr lang="pt-BR" sz="900" dirty="0"/>
              <a:t> </a:t>
            </a:r>
            <a:r>
              <a:rPr lang="pt-BR" sz="900" dirty="0" err="1"/>
              <a:t>Surveillance</a:t>
            </a:r>
            <a:r>
              <a:rPr lang="pt-BR" sz="900" dirty="0"/>
              <a:t>; 2025; </a:t>
            </a:r>
            <a:r>
              <a:rPr lang="fr-FR" sz="900" dirty="0"/>
              <a:t>Torres et al. CROI 2025.</a:t>
            </a:r>
            <a:endParaRPr lang="pt-BR" sz="900" dirty="0"/>
          </a:p>
          <a:p>
            <a:pPr marL="0" indent="0">
              <a:buNone/>
            </a:pPr>
            <a:r>
              <a:rPr lang="pt-BR" sz="1000" dirty="0">
                <a:solidFill>
                  <a:srgbClr val="7F7F7F"/>
                </a:solidFill>
                <a:ea typeface="Arial Narrow"/>
                <a:sym typeface="Arial Narrow"/>
              </a:rPr>
              <a:t>  </a:t>
            </a:r>
            <a:endParaRPr lang="pt-BR" sz="1000" dirty="0">
              <a:solidFill>
                <a:srgbClr val="000000"/>
              </a:solidFill>
              <a:ea typeface="Arial Narrow"/>
              <a:sym typeface="Arial Narrow"/>
            </a:endParaRPr>
          </a:p>
        </p:txBody>
      </p:sp>
      <p:sp>
        <p:nvSpPr>
          <p:cNvPr id="36" name="object 33">
            <a:extLst>
              <a:ext uri="{FF2B5EF4-FFF2-40B4-BE49-F238E27FC236}">
                <a16:creationId xmlns:a16="http://schemas.microsoft.com/office/drawing/2014/main" xmlns="" id="{75B732A1-774D-E4CA-D528-579937C80C86}"/>
              </a:ext>
            </a:extLst>
          </p:cNvPr>
          <p:cNvSpPr txBox="1"/>
          <p:nvPr/>
        </p:nvSpPr>
        <p:spPr>
          <a:xfrm>
            <a:off x="2149222" y="2947661"/>
            <a:ext cx="1104923" cy="1064495"/>
          </a:xfrm>
          <a:prstGeom prst="rect">
            <a:avLst/>
          </a:prstGeom>
          <a:solidFill>
            <a:schemeClr val="bg1">
              <a:lumMod val="65000"/>
            </a:schemeClr>
          </a:solidFill>
          <a:ln w="3175">
            <a:noFill/>
          </a:ln>
          <a:effectLst/>
        </p:spPr>
        <p:txBody>
          <a:bodyPr vert="horz" wrap="square" lIns="108000" tIns="108000" rIns="108000" bIns="10800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2225" defTabSz="457200">
              <a:spcBef>
                <a:spcPts val="275"/>
              </a:spcBef>
            </a:pPr>
            <a:r>
              <a:rPr lang="pt-BR" sz="1000" b="1" kern="1200" dirty="0">
                <a:solidFill>
                  <a:schemeClr val="bg1"/>
                </a:solidFill>
                <a:latin typeface="Arial" panose="020B0604020202020204" pitchFamily="34" charset="0"/>
                <a:ea typeface="Calibri" panose="020F0502020204030204" pitchFamily="34" charset="0"/>
                <a:cs typeface="Arial" panose="020B0604020202020204" pitchFamily="34" charset="0"/>
              </a:rPr>
              <a:t>3,924 </a:t>
            </a:r>
            <a:r>
              <a:rPr lang="pt-BR" sz="1000" b="1" kern="1200" dirty="0" err="1">
                <a:solidFill>
                  <a:schemeClr val="bg1"/>
                </a:solidFill>
                <a:latin typeface="Arial" panose="020B0604020202020204" pitchFamily="34" charset="0"/>
                <a:ea typeface="Calibri" panose="020F0502020204030204" pitchFamily="34" charset="0"/>
                <a:cs typeface="Arial" panose="020B0604020202020204" pitchFamily="34" charset="0"/>
              </a:rPr>
              <a:t>participants</a:t>
            </a:r>
            <a:endParaRPr lang="pt-BR" sz="1000" b="1" kern="12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marL="22225" defTabSz="457200">
              <a:spcBef>
                <a:spcPts val="275"/>
              </a:spcBef>
            </a:pPr>
            <a:r>
              <a:rPr lang="pt-BR" sz="1000" b="1" kern="1200" dirty="0" err="1">
                <a:solidFill>
                  <a:schemeClr val="bg1"/>
                </a:solidFill>
                <a:latin typeface="Arial" panose="020B0604020202020204" pitchFamily="34" charset="0"/>
                <a:ea typeface="Calibri" panose="020F0502020204030204" pitchFamily="34" charset="0"/>
                <a:cs typeface="Arial" panose="020B0604020202020204" pitchFamily="34" charset="0"/>
              </a:rPr>
              <a:t>All</a:t>
            </a:r>
            <a:r>
              <a:rPr lang="pt-BR" sz="1000" b="1" kern="12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pt-BR" sz="1000" b="1" kern="1200" dirty="0" err="1">
                <a:solidFill>
                  <a:schemeClr val="bg1"/>
                </a:solidFill>
                <a:latin typeface="Arial" panose="020B0604020202020204" pitchFamily="34" charset="0"/>
                <a:ea typeface="Calibri" panose="020F0502020204030204" pitchFamily="34" charset="0"/>
                <a:cs typeface="Arial" panose="020B0604020202020204" pitchFamily="34" charset="0"/>
              </a:rPr>
              <a:t>Brazilian</a:t>
            </a:r>
            <a:r>
              <a:rPr lang="pt-BR" sz="1000" b="1" kern="12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pt-BR" sz="1000" b="1" kern="1200" dirty="0" err="1">
                <a:solidFill>
                  <a:schemeClr val="bg1"/>
                </a:solidFill>
                <a:latin typeface="Arial" panose="020B0604020202020204" pitchFamily="34" charset="0"/>
                <a:ea typeface="Calibri" panose="020F0502020204030204" pitchFamily="34" charset="0"/>
                <a:cs typeface="Arial" panose="020B0604020202020204" pitchFamily="34" charset="0"/>
              </a:rPr>
              <a:t>regions</a:t>
            </a:r>
            <a:endParaRPr lang="pt-BR" sz="1000" b="1" kern="12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marL="22225" defTabSz="457200">
              <a:spcBef>
                <a:spcPts val="275"/>
              </a:spcBef>
            </a:pPr>
            <a:r>
              <a:rPr lang="pt-BR" sz="1000" b="1" kern="1200" dirty="0" err="1">
                <a:solidFill>
                  <a:schemeClr val="bg1"/>
                </a:solidFill>
                <a:latin typeface="Arial" panose="020B0604020202020204" pitchFamily="34" charset="0"/>
                <a:ea typeface="Calibri" panose="020F0502020204030204" pitchFamily="34" charset="0"/>
                <a:cs typeface="Arial" panose="020B0604020202020204" pitchFamily="34" charset="0"/>
              </a:rPr>
              <a:t>Sept-Dec</a:t>
            </a:r>
            <a:r>
              <a:rPr lang="pt-BR" sz="1000" b="1" kern="1200" dirty="0">
                <a:solidFill>
                  <a:schemeClr val="bg1"/>
                </a:solidFill>
                <a:latin typeface="Arial" panose="020B0604020202020204" pitchFamily="34" charset="0"/>
                <a:ea typeface="Calibri" panose="020F0502020204030204" pitchFamily="34" charset="0"/>
                <a:cs typeface="Arial" panose="020B0604020202020204" pitchFamily="34" charset="0"/>
              </a:rPr>
              <a:t>/2020</a:t>
            </a:r>
          </a:p>
        </p:txBody>
      </p:sp>
      <p:pic>
        <p:nvPicPr>
          <p:cNvPr id="38" name="Google Shape;1847;p108">
            <a:extLst>
              <a:ext uri="{FF2B5EF4-FFF2-40B4-BE49-F238E27FC236}">
                <a16:creationId xmlns:a16="http://schemas.microsoft.com/office/drawing/2014/main" xmlns="" id="{1EE9BE45-BB63-52C8-0164-BC5B798BD8B5}"/>
              </a:ext>
            </a:extLst>
          </p:cNvPr>
          <p:cNvPicPr preferRelativeResize="0"/>
          <p:nvPr/>
        </p:nvPicPr>
        <p:blipFill rotWithShape="1">
          <a:blip r:embed="rId4">
            <a:alphaModFix/>
          </a:blip>
          <a:srcRect/>
          <a:stretch/>
        </p:blipFill>
        <p:spPr>
          <a:xfrm>
            <a:off x="10497203" y="472617"/>
            <a:ext cx="1260392" cy="538416"/>
          </a:xfrm>
          <a:prstGeom prst="rect">
            <a:avLst/>
          </a:prstGeom>
          <a:noFill/>
          <a:ln>
            <a:noFill/>
          </a:ln>
        </p:spPr>
      </p:pic>
      <p:grpSp>
        <p:nvGrpSpPr>
          <p:cNvPr id="57" name="Group 56">
            <a:extLst>
              <a:ext uri="{FF2B5EF4-FFF2-40B4-BE49-F238E27FC236}">
                <a16:creationId xmlns:a16="http://schemas.microsoft.com/office/drawing/2014/main" xmlns="" id="{22B758F8-A7C7-60A1-EA07-B860A629841E}"/>
              </a:ext>
            </a:extLst>
          </p:cNvPr>
          <p:cNvGrpSpPr/>
          <p:nvPr/>
        </p:nvGrpSpPr>
        <p:grpSpPr>
          <a:xfrm>
            <a:off x="1" y="3170395"/>
            <a:ext cx="3519592" cy="3155089"/>
            <a:chOff x="4704373" y="2318150"/>
            <a:chExt cx="4756563" cy="4793342"/>
          </a:xfrm>
        </p:grpSpPr>
        <p:sp>
          <p:nvSpPr>
            <p:cNvPr id="58" name="Text Placeholder 5">
              <a:extLst>
                <a:ext uri="{FF2B5EF4-FFF2-40B4-BE49-F238E27FC236}">
                  <a16:creationId xmlns:a16="http://schemas.microsoft.com/office/drawing/2014/main" xmlns="" id="{B92D1820-8C7D-B528-C836-8C07A17D5C3D}"/>
                </a:ext>
              </a:extLst>
            </p:cNvPr>
            <p:cNvSpPr txBox="1">
              <a:spLocks/>
            </p:cNvSpPr>
            <p:nvPr/>
          </p:nvSpPr>
          <p:spPr>
            <a:xfrm>
              <a:off x="4704373" y="6627302"/>
              <a:ext cx="4756563" cy="48419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indent="17463" algn="ctr" defTabSz="457200"/>
              <a:r>
                <a:rPr lang="en-GB" b="1" kern="1200"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Most important attribute levels</a:t>
              </a:r>
            </a:p>
          </p:txBody>
        </p:sp>
        <p:sp>
          <p:nvSpPr>
            <p:cNvPr id="59" name="Retângulo: Cantos Arredondados 20">
              <a:extLst>
                <a:ext uri="{FF2B5EF4-FFF2-40B4-BE49-F238E27FC236}">
                  <a16:creationId xmlns:a16="http://schemas.microsoft.com/office/drawing/2014/main" xmlns="" id="{570072F4-1212-9D17-CE34-895498A932ED}"/>
                </a:ext>
              </a:extLst>
            </p:cNvPr>
            <p:cNvSpPr/>
            <p:nvPr/>
          </p:nvSpPr>
          <p:spPr>
            <a:xfrm>
              <a:off x="5205684" y="2318150"/>
              <a:ext cx="1673521" cy="557136"/>
            </a:xfrm>
            <a:prstGeom prst="roundRect">
              <a:avLst/>
            </a:prstGeom>
            <a:solidFill>
              <a:srgbClr val="0D4C6D"/>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457200">
                <a:buClrTx/>
                <a:defRPr/>
              </a:pPr>
              <a:r>
                <a:rPr lang="pt-BR" sz="1100" b="1" kern="1200" dirty="0">
                  <a:solidFill>
                    <a:srgbClr val="FFFFFF"/>
                  </a:solidFill>
                  <a:effectLst>
                    <a:outerShdw blurRad="38100" dist="38100" dir="2700000" algn="tl">
                      <a:srgbClr val="000000">
                        <a:alpha val="43137"/>
                      </a:srgbClr>
                    </a:outerShdw>
                  </a:effectLst>
                  <a:latin typeface="Arial" panose="020B0604020202020204" pitchFamily="34" charset="0"/>
                </a:rPr>
                <a:t>LEVEL OF PROTECTION</a:t>
              </a:r>
            </a:p>
          </p:txBody>
        </p:sp>
        <p:sp>
          <p:nvSpPr>
            <p:cNvPr id="60" name="Retângulo: Cantos Arredondados 21">
              <a:extLst>
                <a:ext uri="{FF2B5EF4-FFF2-40B4-BE49-F238E27FC236}">
                  <a16:creationId xmlns:a16="http://schemas.microsoft.com/office/drawing/2014/main" xmlns="" id="{14271C52-29A7-C7F4-2F83-40ABBB1F4FC4}"/>
                </a:ext>
              </a:extLst>
            </p:cNvPr>
            <p:cNvSpPr/>
            <p:nvPr/>
          </p:nvSpPr>
          <p:spPr>
            <a:xfrm>
              <a:off x="5205683" y="2956082"/>
              <a:ext cx="1673521" cy="557136"/>
            </a:xfrm>
            <a:prstGeom prst="roundRect">
              <a:avLst/>
            </a:prstGeom>
            <a:solidFill>
              <a:srgbClr val="1472A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457200">
                <a:buClrTx/>
                <a:defRPr/>
              </a:pPr>
              <a:r>
                <a:rPr lang="pt-BR" sz="1100" b="1" kern="1200" dirty="0">
                  <a:solidFill>
                    <a:srgbClr val="FFFFFF"/>
                  </a:solidFill>
                  <a:effectLst>
                    <a:outerShdw blurRad="38100" dist="38100" dir="2700000" algn="tl">
                      <a:srgbClr val="000000">
                        <a:alpha val="43137"/>
                      </a:srgbClr>
                    </a:outerShdw>
                  </a:effectLst>
                  <a:latin typeface="Arial" panose="020B0604020202020204" pitchFamily="34" charset="0"/>
                </a:rPr>
                <a:t>NO SIDE EFFECTS</a:t>
              </a:r>
            </a:p>
          </p:txBody>
        </p:sp>
        <p:grpSp>
          <p:nvGrpSpPr>
            <p:cNvPr id="62" name="Grupo 42">
              <a:extLst>
                <a:ext uri="{FF2B5EF4-FFF2-40B4-BE49-F238E27FC236}">
                  <a16:creationId xmlns:a16="http://schemas.microsoft.com/office/drawing/2014/main" xmlns="" id="{CBDECB5D-A072-494C-A963-1A5B2B3E50D6}"/>
                </a:ext>
              </a:extLst>
            </p:cNvPr>
            <p:cNvGrpSpPr/>
            <p:nvPr/>
          </p:nvGrpSpPr>
          <p:grpSpPr>
            <a:xfrm>
              <a:off x="5089611" y="5535594"/>
              <a:ext cx="4100034" cy="950439"/>
              <a:chOff x="5039780" y="4764952"/>
              <a:chExt cx="4100034" cy="950439"/>
            </a:xfrm>
          </p:grpSpPr>
          <p:sp>
            <p:nvSpPr>
              <p:cNvPr id="72" name="Triângulo isósceles 26">
                <a:extLst>
                  <a:ext uri="{FF2B5EF4-FFF2-40B4-BE49-F238E27FC236}">
                    <a16:creationId xmlns:a16="http://schemas.microsoft.com/office/drawing/2014/main" xmlns="" id="{56AD3962-552D-84AB-E2C6-8C37C51ABE14}"/>
                  </a:ext>
                </a:extLst>
              </p:cNvPr>
              <p:cNvSpPr/>
              <p:nvPr/>
            </p:nvSpPr>
            <p:spPr>
              <a:xfrm rot="18118294">
                <a:off x="6736192" y="4624281"/>
                <a:ext cx="405244" cy="1224000"/>
              </a:xfrm>
              <a:prstGeom prst="triangle">
                <a:avLst>
                  <a:gd name="adj" fmla="val 1610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457200"/>
                <a:endParaRPr lang="pt-BR" sz="1100" kern="1200" dirty="0">
                  <a:solidFill>
                    <a:srgbClr val="FFFFFF"/>
                  </a:solidFill>
                  <a:latin typeface="Arial" panose="020B0604020202020204" pitchFamily="34" charset="0"/>
                </a:endParaRPr>
              </a:p>
            </p:txBody>
          </p:sp>
          <p:sp>
            <p:nvSpPr>
              <p:cNvPr id="73" name="Triângulo isósceles 26">
                <a:extLst>
                  <a:ext uri="{FF2B5EF4-FFF2-40B4-BE49-F238E27FC236}">
                    <a16:creationId xmlns:a16="http://schemas.microsoft.com/office/drawing/2014/main" xmlns="" id="{71D1156F-2A5B-EBDE-C8CC-8F0EFA507A01}"/>
                  </a:ext>
                </a:extLst>
              </p:cNvPr>
              <p:cNvSpPr/>
              <p:nvPr/>
            </p:nvSpPr>
            <p:spPr>
              <a:xfrm rot="15241577" flipH="1">
                <a:off x="6718518" y="4516171"/>
                <a:ext cx="405244" cy="1224000"/>
              </a:xfrm>
              <a:prstGeom prst="triangle">
                <a:avLst>
                  <a:gd name="adj" fmla="val 1610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457200"/>
                <a:endParaRPr lang="pt-BR" sz="1100" kern="1200" dirty="0">
                  <a:solidFill>
                    <a:srgbClr val="FFFFFF"/>
                  </a:solidFill>
                  <a:latin typeface="Arial" panose="020B0604020202020204" pitchFamily="34" charset="0"/>
                </a:endParaRPr>
              </a:p>
            </p:txBody>
          </p:sp>
          <p:sp>
            <p:nvSpPr>
              <p:cNvPr id="74" name="Retângulo: Cantos Arredondados 25">
                <a:extLst>
                  <a:ext uri="{FF2B5EF4-FFF2-40B4-BE49-F238E27FC236}">
                    <a16:creationId xmlns:a16="http://schemas.microsoft.com/office/drawing/2014/main" xmlns="" id="{048008E2-5ED7-BC09-36BE-DAA2D95D4EF8}"/>
                  </a:ext>
                </a:extLst>
              </p:cNvPr>
              <p:cNvSpPr/>
              <p:nvPr/>
            </p:nvSpPr>
            <p:spPr>
              <a:xfrm>
                <a:off x="5039780" y="4885163"/>
                <a:ext cx="1790030" cy="557136"/>
              </a:xfrm>
              <a:prstGeom prst="roundRect">
                <a:avLst/>
              </a:prstGeom>
              <a:solidFill>
                <a:srgbClr val="037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457200">
                  <a:buClrTx/>
                  <a:defRPr/>
                </a:pPr>
                <a:r>
                  <a:rPr lang="pt-BR" sz="1100" b="1" kern="1200" dirty="0">
                    <a:solidFill>
                      <a:srgbClr val="FFFFFF"/>
                    </a:solidFill>
                    <a:effectLst>
                      <a:outerShdw blurRad="38100" dist="38100" dir="2700000" algn="tl">
                        <a:srgbClr val="000000">
                          <a:alpha val="43137"/>
                        </a:srgbClr>
                      </a:outerShdw>
                    </a:effectLst>
                    <a:latin typeface="Arial" panose="020B0604020202020204" pitchFamily="34" charset="0"/>
                  </a:rPr>
                  <a:t>PRESENTATION</a:t>
                </a:r>
              </a:p>
            </p:txBody>
          </p:sp>
          <p:sp>
            <p:nvSpPr>
              <p:cNvPr id="75" name="Retângulo: Cantos Arredondados 28">
                <a:extLst>
                  <a:ext uri="{FF2B5EF4-FFF2-40B4-BE49-F238E27FC236}">
                    <a16:creationId xmlns:a16="http://schemas.microsoft.com/office/drawing/2014/main" xmlns="" id="{71729E9E-A6C4-E7BA-A27E-70BD005B4211}"/>
                  </a:ext>
                </a:extLst>
              </p:cNvPr>
              <p:cNvSpPr/>
              <p:nvPr/>
            </p:nvSpPr>
            <p:spPr>
              <a:xfrm>
                <a:off x="7311434" y="4764952"/>
                <a:ext cx="1828380" cy="408268"/>
              </a:xfrm>
              <a:prstGeom prst="roundRect">
                <a:avLst/>
              </a:prstGeom>
              <a:solidFill>
                <a:srgbClr val="1472A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457200">
                  <a:buClrTx/>
                  <a:defRPr/>
                </a:pPr>
                <a:r>
                  <a:rPr lang="pt-BR" sz="1100" b="1" kern="1200" dirty="0">
                    <a:solidFill>
                      <a:srgbClr val="FFFFFF"/>
                    </a:solidFill>
                    <a:effectLst>
                      <a:outerShdw blurRad="38100" dist="38100" dir="2700000" algn="tl">
                        <a:srgbClr val="000000">
                          <a:alpha val="43137"/>
                        </a:srgbClr>
                      </a:outerShdw>
                    </a:effectLst>
                    <a:latin typeface="Arial" panose="020B0604020202020204" pitchFamily="34" charset="0"/>
                  </a:rPr>
                  <a:t>INJECTABLE</a:t>
                </a:r>
              </a:p>
            </p:txBody>
          </p:sp>
          <p:sp>
            <p:nvSpPr>
              <p:cNvPr id="76" name="Retângulo: Cantos Arredondados 24">
                <a:extLst>
                  <a:ext uri="{FF2B5EF4-FFF2-40B4-BE49-F238E27FC236}">
                    <a16:creationId xmlns:a16="http://schemas.microsoft.com/office/drawing/2014/main" xmlns="" id="{1F35A179-305D-34B9-E1B6-7A2464731E57}"/>
                  </a:ext>
                </a:extLst>
              </p:cNvPr>
              <p:cNvSpPr/>
              <p:nvPr/>
            </p:nvSpPr>
            <p:spPr>
              <a:xfrm>
                <a:off x="7301706" y="5322140"/>
                <a:ext cx="1828380" cy="393251"/>
              </a:xfrm>
              <a:prstGeom prst="roundRect">
                <a:avLst/>
              </a:prstGeom>
              <a:solidFill>
                <a:srgbClr val="1472A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457200">
                  <a:buClrTx/>
                  <a:defRPr/>
                </a:pPr>
                <a:r>
                  <a:rPr lang="pt-BR" sz="1100" b="1" kern="1200" dirty="0">
                    <a:solidFill>
                      <a:srgbClr val="FFFFFF"/>
                    </a:solidFill>
                    <a:effectLst>
                      <a:outerShdw blurRad="38100" dist="38100" dir="2700000" algn="tl">
                        <a:srgbClr val="000000">
                          <a:alpha val="43137"/>
                        </a:srgbClr>
                      </a:outerShdw>
                    </a:effectLst>
                    <a:latin typeface="Arial" panose="020B0604020202020204" pitchFamily="34" charset="0"/>
                  </a:rPr>
                  <a:t>IMPLANT</a:t>
                </a:r>
              </a:p>
            </p:txBody>
          </p:sp>
        </p:grpSp>
        <p:grpSp>
          <p:nvGrpSpPr>
            <p:cNvPr id="63" name="Grupo 49">
              <a:extLst>
                <a:ext uri="{FF2B5EF4-FFF2-40B4-BE49-F238E27FC236}">
                  <a16:creationId xmlns:a16="http://schemas.microsoft.com/office/drawing/2014/main" xmlns="" id="{8C52F6F6-FA76-5000-DE90-8D6ECC3722ED}"/>
                </a:ext>
              </a:extLst>
            </p:cNvPr>
            <p:cNvGrpSpPr/>
            <p:nvPr/>
          </p:nvGrpSpPr>
          <p:grpSpPr>
            <a:xfrm>
              <a:off x="5204558" y="3903397"/>
              <a:ext cx="3985087" cy="1351550"/>
              <a:chOff x="5164455" y="3419767"/>
              <a:chExt cx="3985087" cy="1351550"/>
            </a:xfrm>
          </p:grpSpPr>
          <p:sp>
            <p:nvSpPr>
              <p:cNvPr id="65" name="Triângulo isósceles 26">
                <a:extLst>
                  <a:ext uri="{FF2B5EF4-FFF2-40B4-BE49-F238E27FC236}">
                    <a16:creationId xmlns:a16="http://schemas.microsoft.com/office/drawing/2014/main" xmlns="" id="{213CF0E4-35E6-B9E4-A6C2-442A0BE83BA7}"/>
                  </a:ext>
                </a:extLst>
              </p:cNvPr>
              <p:cNvSpPr/>
              <p:nvPr/>
            </p:nvSpPr>
            <p:spPr>
              <a:xfrm rot="15536697" flipH="1">
                <a:off x="6770199" y="3742983"/>
                <a:ext cx="360000" cy="1008000"/>
              </a:xfrm>
              <a:prstGeom prst="triangle">
                <a:avLst>
                  <a:gd name="adj" fmla="val 1610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457200"/>
                <a:endParaRPr lang="pt-BR" sz="1100" kern="1200" dirty="0">
                  <a:solidFill>
                    <a:srgbClr val="FFFFFF"/>
                  </a:solidFill>
                  <a:latin typeface="Arial" panose="020B0604020202020204" pitchFamily="34" charset="0"/>
                </a:endParaRPr>
              </a:p>
            </p:txBody>
          </p:sp>
          <p:sp>
            <p:nvSpPr>
              <p:cNvPr id="66" name="Triângulo isósceles 26">
                <a:extLst>
                  <a:ext uri="{FF2B5EF4-FFF2-40B4-BE49-F238E27FC236}">
                    <a16:creationId xmlns:a16="http://schemas.microsoft.com/office/drawing/2014/main" xmlns="" id="{5E0211AF-7207-B943-FF4F-93AA1127799B}"/>
                  </a:ext>
                </a:extLst>
              </p:cNvPr>
              <p:cNvSpPr/>
              <p:nvPr/>
            </p:nvSpPr>
            <p:spPr>
              <a:xfrm rot="17644089">
                <a:off x="6775713" y="3757949"/>
                <a:ext cx="396000" cy="1188000"/>
              </a:xfrm>
              <a:prstGeom prst="triangle">
                <a:avLst>
                  <a:gd name="adj" fmla="val 1610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457200"/>
                <a:endParaRPr lang="pt-BR" sz="1100" kern="1200" dirty="0">
                  <a:solidFill>
                    <a:srgbClr val="FFFFFF"/>
                  </a:solidFill>
                  <a:latin typeface="Arial" panose="020B0604020202020204" pitchFamily="34" charset="0"/>
                </a:endParaRPr>
              </a:p>
            </p:txBody>
          </p:sp>
          <p:sp>
            <p:nvSpPr>
              <p:cNvPr id="67" name="Triângulo isósceles 26">
                <a:extLst>
                  <a:ext uri="{FF2B5EF4-FFF2-40B4-BE49-F238E27FC236}">
                    <a16:creationId xmlns:a16="http://schemas.microsoft.com/office/drawing/2014/main" xmlns="" id="{D6358DBB-F1FA-4815-C37F-8AC152FDD1AC}"/>
                  </a:ext>
                </a:extLst>
              </p:cNvPr>
              <p:cNvSpPr/>
              <p:nvPr/>
            </p:nvSpPr>
            <p:spPr>
              <a:xfrm rot="14170691" flipH="1">
                <a:off x="6770030" y="3440901"/>
                <a:ext cx="405244" cy="1152000"/>
              </a:xfrm>
              <a:prstGeom prst="triangle">
                <a:avLst>
                  <a:gd name="adj" fmla="val 1610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457200"/>
                <a:endParaRPr lang="pt-BR" sz="1100" kern="1200" dirty="0">
                  <a:solidFill>
                    <a:srgbClr val="FFFFFF"/>
                  </a:solidFill>
                  <a:latin typeface="Arial" panose="020B0604020202020204" pitchFamily="34" charset="0"/>
                </a:endParaRPr>
              </a:p>
            </p:txBody>
          </p:sp>
          <p:sp>
            <p:nvSpPr>
              <p:cNvPr id="68" name="Retângulo: Cantos Arredondados 21">
                <a:extLst>
                  <a:ext uri="{FF2B5EF4-FFF2-40B4-BE49-F238E27FC236}">
                    <a16:creationId xmlns:a16="http://schemas.microsoft.com/office/drawing/2014/main" xmlns="" id="{783ADAA2-8B34-8876-EE4D-8FCC3C2ADCBC}"/>
                  </a:ext>
                </a:extLst>
              </p:cNvPr>
              <p:cNvSpPr/>
              <p:nvPr/>
            </p:nvSpPr>
            <p:spPr>
              <a:xfrm>
                <a:off x="5164455" y="3915361"/>
                <a:ext cx="1675082" cy="557136"/>
              </a:xfrm>
              <a:prstGeom prst="roundRect">
                <a:avLst/>
              </a:prstGeom>
              <a:solidFill>
                <a:srgbClr val="014D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457200">
                  <a:buClrTx/>
                  <a:defRPr/>
                </a:pPr>
                <a:r>
                  <a:rPr lang="pt-BR" sz="1100" b="1" kern="1200" dirty="0">
                    <a:solidFill>
                      <a:srgbClr val="FFFFFF"/>
                    </a:solidFill>
                    <a:effectLst>
                      <a:outerShdw blurRad="38100" dist="38100" dir="2700000" algn="tl">
                        <a:srgbClr val="000000">
                          <a:alpha val="43137"/>
                        </a:srgbClr>
                      </a:outerShdw>
                    </a:effectLst>
                    <a:latin typeface="Arial" panose="020B0604020202020204" pitchFamily="34" charset="0"/>
                  </a:rPr>
                  <a:t>FREQUENCY OF USE</a:t>
                </a:r>
              </a:p>
            </p:txBody>
          </p:sp>
          <p:sp>
            <p:nvSpPr>
              <p:cNvPr id="69" name="Retângulo: Cantos Arredondados 28">
                <a:extLst>
                  <a:ext uri="{FF2B5EF4-FFF2-40B4-BE49-F238E27FC236}">
                    <a16:creationId xmlns:a16="http://schemas.microsoft.com/office/drawing/2014/main" xmlns="" id="{54A1B818-C05F-C6BA-45DC-E60F623FDF6A}"/>
                  </a:ext>
                </a:extLst>
              </p:cNvPr>
              <p:cNvSpPr/>
              <p:nvPr/>
            </p:nvSpPr>
            <p:spPr>
              <a:xfrm>
                <a:off x="7321162" y="3419767"/>
                <a:ext cx="1828380" cy="408268"/>
              </a:xfrm>
              <a:prstGeom prst="roundRect">
                <a:avLst/>
              </a:prstGeom>
              <a:solidFill>
                <a:srgbClr val="014D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457200">
                  <a:buClrTx/>
                  <a:defRPr/>
                </a:pPr>
                <a:r>
                  <a:rPr lang="pt-BR" sz="1100" b="1" kern="1200" dirty="0">
                    <a:solidFill>
                      <a:srgbClr val="FFFFFF"/>
                    </a:solidFill>
                    <a:effectLst>
                      <a:outerShdw blurRad="38100" dist="38100" dir="2700000" algn="tl">
                        <a:srgbClr val="000000">
                          <a:alpha val="43137"/>
                        </a:srgbClr>
                      </a:outerShdw>
                    </a:effectLst>
                    <a:latin typeface="Arial" panose="020B0604020202020204" pitchFamily="34" charset="0"/>
                  </a:rPr>
                  <a:t>MONTHLY</a:t>
                </a:r>
              </a:p>
            </p:txBody>
          </p:sp>
          <p:sp>
            <p:nvSpPr>
              <p:cNvPr id="70" name="Retângulo: Cantos Arredondados 24">
                <a:extLst>
                  <a:ext uri="{FF2B5EF4-FFF2-40B4-BE49-F238E27FC236}">
                    <a16:creationId xmlns:a16="http://schemas.microsoft.com/office/drawing/2014/main" xmlns="" id="{37AEA9F7-F64E-4767-882B-55EE1448F3F1}"/>
                  </a:ext>
                </a:extLst>
              </p:cNvPr>
              <p:cNvSpPr/>
              <p:nvPr/>
            </p:nvSpPr>
            <p:spPr>
              <a:xfrm>
                <a:off x="7321162" y="3873253"/>
                <a:ext cx="1828380" cy="469142"/>
              </a:xfrm>
              <a:prstGeom prst="roundRect">
                <a:avLst/>
              </a:prstGeom>
              <a:solidFill>
                <a:srgbClr val="014D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457200">
                  <a:buClrTx/>
                  <a:defRPr/>
                </a:pPr>
                <a:r>
                  <a:rPr lang="pt-BR" sz="1100" b="1" kern="1200" dirty="0">
                    <a:solidFill>
                      <a:srgbClr val="FFFFFF"/>
                    </a:solidFill>
                    <a:effectLst>
                      <a:outerShdw blurRad="38100" dist="38100" dir="2700000" algn="tl">
                        <a:srgbClr val="000000">
                          <a:alpha val="43137"/>
                        </a:srgbClr>
                      </a:outerShdw>
                    </a:effectLst>
                    <a:latin typeface="Arial" panose="020B0604020202020204" pitchFamily="34" charset="0"/>
                  </a:rPr>
                  <a:t>EVERY 2 MONTHS</a:t>
                </a:r>
              </a:p>
            </p:txBody>
          </p:sp>
          <p:sp>
            <p:nvSpPr>
              <p:cNvPr id="71" name="Retângulo: Cantos Arredondados 24">
                <a:extLst>
                  <a:ext uri="{FF2B5EF4-FFF2-40B4-BE49-F238E27FC236}">
                    <a16:creationId xmlns:a16="http://schemas.microsoft.com/office/drawing/2014/main" xmlns="" id="{94DD7184-D11E-68D6-2BD9-8F8511E2FC5B}"/>
                  </a:ext>
                </a:extLst>
              </p:cNvPr>
              <p:cNvSpPr/>
              <p:nvPr/>
            </p:nvSpPr>
            <p:spPr>
              <a:xfrm>
                <a:off x="7321162" y="4378066"/>
                <a:ext cx="1828380" cy="393251"/>
              </a:xfrm>
              <a:prstGeom prst="roundRect">
                <a:avLst/>
              </a:prstGeom>
              <a:solidFill>
                <a:srgbClr val="014D6C"/>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457200">
                  <a:buClrTx/>
                  <a:defRPr/>
                </a:pPr>
                <a:r>
                  <a:rPr lang="pt-BR" sz="1100" b="1" kern="1200" dirty="0">
                    <a:solidFill>
                      <a:srgbClr val="FFFFFF"/>
                    </a:solidFill>
                    <a:effectLst>
                      <a:outerShdw blurRad="38100" dist="38100" dir="2700000" algn="tl">
                        <a:srgbClr val="000000">
                          <a:alpha val="43137"/>
                        </a:srgbClr>
                      </a:outerShdw>
                    </a:effectLst>
                    <a:latin typeface="Arial" panose="020B0604020202020204" pitchFamily="34" charset="0"/>
                  </a:rPr>
                  <a:t>YEARLY</a:t>
                </a:r>
              </a:p>
            </p:txBody>
          </p:sp>
        </p:grpSp>
        <p:sp>
          <p:nvSpPr>
            <p:cNvPr id="64" name="Retângulo 57">
              <a:extLst>
                <a:ext uri="{FF2B5EF4-FFF2-40B4-BE49-F238E27FC236}">
                  <a16:creationId xmlns:a16="http://schemas.microsoft.com/office/drawing/2014/main" xmlns="" id="{9CE49EC1-1DA2-0B72-AACA-BC6E750ABB06}"/>
                </a:ext>
              </a:extLst>
            </p:cNvPr>
            <p:cNvSpPr/>
            <p:nvPr/>
          </p:nvSpPr>
          <p:spPr>
            <a:xfrm>
              <a:off x="5089613" y="3642206"/>
              <a:ext cx="4218686" cy="16720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latin typeface="Arial" panose="020B0604020202020204" pitchFamily="34" charset="0"/>
              </a:endParaRPr>
            </a:p>
          </p:txBody>
        </p:sp>
      </p:grpSp>
      <p:pic>
        <p:nvPicPr>
          <p:cNvPr id="37" name="Imagem 8">
            <a:extLst>
              <a:ext uri="{FF2B5EF4-FFF2-40B4-BE49-F238E27FC236}">
                <a16:creationId xmlns:a16="http://schemas.microsoft.com/office/drawing/2014/main" xmlns="" id="{E787EF88-56BF-9E2E-F703-181F7F1DEC99}"/>
              </a:ext>
            </a:extLst>
          </p:cNvPr>
          <p:cNvPicPr>
            <a:picLocks noChangeAspect="1"/>
          </p:cNvPicPr>
          <p:nvPr/>
        </p:nvPicPr>
        <p:blipFill>
          <a:blip r:embed="rId5"/>
          <a:stretch>
            <a:fillRect/>
          </a:stretch>
        </p:blipFill>
        <p:spPr>
          <a:xfrm>
            <a:off x="4833703" y="1604000"/>
            <a:ext cx="1713521" cy="377741"/>
          </a:xfrm>
          <a:prstGeom prst="rect">
            <a:avLst/>
          </a:prstGeom>
        </p:spPr>
      </p:pic>
      <p:pic>
        <p:nvPicPr>
          <p:cNvPr id="39" name="Picture 2" descr="CROI Conference">
            <a:extLst>
              <a:ext uri="{FF2B5EF4-FFF2-40B4-BE49-F238E27FC236}">
                <a16:creationId xmlns:a16="http://schemas.microsoft.com/office/drawing/2014/main" xmlns="" id="{F7D1B7BD-8B78-A0FD-3EDA-490513DCDA6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45150" y="1510060"/>
            <a:ext cx="1152053" cy="498406"/>
          </a:xfrm>
          <a:prstGeom prst="rect">
            <a:avLst/>
          </a:prstGeom>
          <a:noFill/>
          <a:extLst>
            <a:ext uri="{909E8E84-426E-40DD-AFC4-6F175D3DCCD1}">
              <a14:hiddenFill xmlns:a14="http://schemas.microsoft.com/office/drawing/2010/main">
                <a:solidFill>
                  <a:srgbClr val="FFFFFF"/>
                </a:solidFill>
              </a14:hiddenFill>
            </a:ext>
          </a:extLst>
        </p:spPr>
      </p:pic>
      <p:pic>
        <p:nvPicPr>
          <p:cNvPr id="40" name="Imagem 39"/>
          <p:cNvPicPr>
            <a:picLocks noChangeAspect="1"/>
          </p:cNvPicPr>
          <p:nvPr/>
        </p:nvPicPr>
        <p:blipFill>
          <a:blip r:embed="rId7"/>
          <a:stretch>
            <a:fillRect/>
          </a:stretch>
        </p:blipFill>
        <p:spPr>
          <a:xfrm>
            <a:off x="485827" y="1755646"/>
            <a:ext cx="2554133" cy="452191"/>
          </a:xfrm>
          <a:prstGeom prst="rect">
            <a:avLst/>
          </a:prstGeom>
        </p:spPr>
      </p:pic>
      <p:pic>
        <p:nvPicPr>
          <p:cNvPr id="4" name="Imagem 3"/>
          <p:cNvPicPr>
            <a:picLocks noChangeAspect="1"/>
          </p:cNvPicPr>
          <p:nvPr/>
        </p:nvPicPr>
        <p:blipFill>
          <a:blip r:embed="rId8"/>
          <a:stretch>
            <a:fillRect/>
          </a:stretch>
        </p:blipFill>
        <p:spPr>
          <a:xfrm>
            <a:off x="3683361" y="2948356"/>
            <a:ext cx="4014207" cy="2933995"/>
          </a:xfrm>
          <a:prstGeom prst="rect">
            <a:avLst/>
          </a:prstGeom>
        </p:spPr>
      </p:pic>
      <p:sp>
        <p:nvSpPr>
          <p:cNvPr id="41" name="CaixaDeTexto 90">
            <a:extLst>
              <a:ext uri="{FF2B5EF4-FFF2-40B4-BE49-F238E27FC236}">
                <a16:creationId xmlns:a16="http://schemas.microsoft.com/office/drawing/2014/main" xmlns="" id="{9A593460-4B89-DA03-60F7-7408A86C5BD2}"/>
              </a:ext>
            </a:extLst>
          </p:cNvPr>
          <p:cNvSpPr txBox="1"/>
          <p:nvPr/>
        </p:nvSpPr>
        <p:spPr>
          <a:xfrm>
            <a:off x="3453125" y="2305053"/>
            <a:ext cx="4396803" cy="553998"/>
          </a:xfrm>
          <a:prstGeom prst="rect">
            <a:avLst/>
          </a:prstGeom>
          <a:noFill/>
        </p:spPr>
        <p:txBody>
          <a:bodyPr wrap="square" rtlCol="0">
            <a:spAutoFit/>
          </a:bodyPr>
          <a:lstStyle/>
          <a:p>
            <a:pPr algn="ctr"/>
            <a:r>
              <a:rPr lang="en-US" sz="1000" b="1" spc="-50"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Profiles of Willingness to Use Pre-Exposure Prophylaxis Modalities among Brazilian, Mexican and Peruvian Sexual and Gender Minorities: A Cross-Sectional Online Survey</a:t>
            </a:r>
          </a:p>
        </p:txBody>
      </p:sp>
      <p:pic>
        <p:nvPicPr>
          <p:cNvPr id="5" name="Imagem 4"/>
          <p:cNvPicPr>
            <a:picLocks noChangeAspect="1"/>
          </p:cNvPicPr>
          <p:nvPr/>
        </p:nvPicPr>
        <p:blipFill>
          <a:blip r:embed="rId9"/>
          <a:stretch>
            <a:fillRect/>
          </a:stretch>
        </p:blipFill>
        <p:spPr>
          <a:xfrm>
            <a:off x="7945526" y="2859050"/>
            <a:ext cx="3962401" cy="3064071"/>
          </a:xfrm>
          <a:prstGeom prst="rect">
            <a:avLst/>
          </a:prstGeom>
        </p:spPr>
      </p:pic>
      <p:sp>
        <p:nvSpPr>
          <p:cNvPr id="12" name="Retângulo 11"/>
          <p:cNvSpPr/>
          <p:nvPr/>
        </p:nvSpPr>
        <p:spPr>
          <a:xfrm>
            <a:off x="7945526" y="2359977"/>
            <a:ext cx="3775587" cy="400110"/>
          </a:xfrm>
          <a:prstGeom prst="rect">
            <a:avLst/>
          </a:prstGeom>
        </p:spPr>
        <p:txBody>
          <a:bodyPr wrap="square">
            <a:spAutoFit/>
          </a:bodyPr>
          <a:lstStyle/>
          <a:p>
            <a:pPr algn="ctr"/>
            <a:r>
              <a:rPr lang="en-US" sz="10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Long-acting </a:t>
            </a:r>
            <a:r>
              <a:rPr lang="en-US" sz="1000" b="1" dirty="0" err="1">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PrEP</a:t>
            </a:r>
            <a:r>
              <a:rPr lang="en-US" sz="10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 Preference Among Brazilian Sexual and Gender Minorities: Key Influencing Factors</a:t>
            </a:r>
          </a:p>
        </p:txBody>
      </p:sp>
    </p:spTree>
    <p:extLst>
      <p:ext uri="{BB962C8B-B14F-4D97-AF65-F5344CB8AC3E}">
        <p14:creationId xmlns:p14="http://schemas.microsoft.com/office/powerpoint/2010/main" val="36630879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56BC3DB-3BE4-E47F-7A15-7C2D944FE258}"/>
            </a:ext>
          </a:extLst>
        </p:cNvPr>
        <p:cNvGrpSpPr/>
        <p:nvPr/>
      </p:nvGrpSpPr>
      <p:grpSpPr>
        <a:xfrm>
          <a:off x="0" y="0"/>
          <a:ext cx="0" cy="0"/>
          <a:chOff x="0" y="0"/>
          <a:chExt cx="0" cy="0"/>
        </a:xfrm>
      </p:grpSpPr>
      <p:sp>
        <p:nvSpPr>
          <p:cNvPr id="7" name="Título 1">
            <a:extLst>
              <a:ext uri="{FF2B5EF4-FFF2-40B4-BE49-F238E27FC236}">
                <a16:creationId xmlns:a16="http://schemas.microsoft.com/office/drawing/2014/main" xmlns="" id="{C1C7CDFE-75A3-F7F0-D7AC-DF90FBD9997A}"/>
              </a:ext>
            </a:extLst>
          </p:cNvPr>
          <p:cNvSpPr txBox="1">
            <a:spLocks/>
          </p:cNvSpPr>
          <p:nvPr/>
        </p:nvSpPr>
        <p:spPr>
          <a:xfrm>
            <a:off x="2857500" y="-265114"/>
            <a:ext cx="9267825" cy="1223964"/>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pt-BR" dirty="0">
                <a:sym typeface="Arial"/>
              </a:rPr>
              <a:t>ImPrEP CAB Brasil </a:t>
            </a:r>
            <a:r>
              <a:rPr lang="pt-BR" dirty="0" err="1">
                <a:sym typeface="Arial"/>
              </a:rPr>
              <a:t>Study</a:t>
            </a:r>
            <a:endParaRPr lang="pt-BR" b="0" dirty="0"/>
          </a:p>
        </p:txBody>
      </p:sp>
      <p:sp>
        <p:nvSpPr>
          <p:cNvPr id="6" name="CaixaDeTexto 1">
            <a:extLst>
              <a:ext uri="{FF2B5EF4-FFF2-40B4-BE49-F238E27FC236}">
                <a16:creationId xmlns:a16="http://schemas.microsoft.com/office/drawing/2014/main" xmlns="" id="{E42EC0CD-9AEC-FB1C-A08C-2A526370D17E}"/>
              </a:ext>
            </a:extLst>
          </p:cNvPr>
          <p:cNvSpPr txBox="1"/>
          <p:nvPr/>
        </p:nvSpPr>
        <p:spPr>
          <a:xfrm>
            <a:off x="2752725" y="1004749"/>
            <a:ext cx="9245600" cy="523220"/>
          </a:xfrm>
          <a:prstGeom prst="rect">
            <a:avLst/>
          </a:prstGeom>
          <a:noFill/>
        </p:spPr>
        <p:txBody>
          <a:bodyPr wrap="square" rtlCol="0">
            <a:spAutoFit/>
          </a:bodyPr>
          <a:lstStyle/>
          <a:p>
            <a:r>
              <a:rPr lang="en-US" dirty="0"/>
              <a:t>An Implementation study of CAB-LA for HIV </a:t>
            </a:r>
            <a:r>
              <a:rPr lang="en-US" dirty="0" err="1"/>
              <a:t>PrEP</a:t>
            </a:r>
            <a:r>
              <a:rPr lang="en-US" dirty="0"/>
              <a:t> among young MSM, non-binary and transgender persons</a:t>
            </a:r>
          </a:p>
          <a:p>
            <a:endParaRPr lang="aa-ET" dirty="0"/>
          </a:p>
        </p:txBody>
      </p:sp>
      <p:sp>
        <p:nvSpPr>
          <p:cNvPr id="16" name="Espaço Reservado para Conteúdo 2">
            <a:extLst>
              <a:ext uri="{FF2B5EF4-FFF2-40B4-BE49-F238E27FC236}">
                <a16:creationId xmlns:a16="http://schemas.microsoft.com/office/drawing/2014/main" xmlns="" id="{5982ACAD-A52E-3817-52D5-AE768171CB0A}"/>
              </a:ext>
            </a:extLst>
          </p:cNvPr>
          <p:cNvSpPr txBox="1">
            <a:spLocks/>
          </p:cNvSpPr>
          <p:nvPr/>
        </p:nvSpPr>
        <p:spPr>
          <a:xfrm>
            <a:off x="406964" y="2969577"/>
            <a:ext cx="3834267" cy="400438"/>
          </a:xfrm>
          <a:prstGeom prst="rect">
            <a:avLst/>
          </a:prstGeom>
          <a:noFill/>
          <a:ln>
            <a:noFill/>
          </a:ln>
        </p:spPr>
        <p:txBody>
          <a:bodyPr vert="horz" lIns="0" tIns="0" rIns="0" bIns="0" rtlCol="0">
            <a:normAutofit/>
          </a:bodyPr>
          <a:lstStyle>
            <a:lvl1pPr marL="0" indent="0" algn="l" defTabSz="914400" rtl="0" eaLnBrk="1" latinLnBrk="0" hangingPunct="1">
              <a:lnSpc>
                <a:spcPct val="100000"/>
              </a:lnSpc>
              <a:spcBef>
                <a:spcPts val="1000"/>
              </a:spcBef>
              <a:buSzPct val="100000"/>
              <a:buFont typeface="Arial" panose="020B0604020202020204" pitchFamily="34" charset="0"/>
              <a:buNone/>
              <a:defRPr sz="2000" kern="1200">
                <a:solidFill>
                  <a:schemeClr val="tx1"/>
                </a:solidFill>
                <a:latin typeface="Verdana" panose="020B0604030504040204" pitchFamily="34" charset="0"/>
                <a:ea typeface="+mn-ea"/>
                <a:cs typeface="+mn-cs"/>
              </a:defRPr>
            </a:lvl1pPr>
            <a:lvl2pPr marL="449263" indent="-234950" algn="l" defTabSz="914400" rtl="0" eaLnBrk="1" latinLnBrk="0" hangingPunct="1">
              <a:lnSpc>
                <a:spcPct val="100000"/>
              </a:lnSpc>
              <a:spcBef>
                <a:spcPts val="500"/>
              </a:spcBef>
              <a:buSzPct val="100000"/>
              <a:buFont typeface="Arial" panose="020B0604020202020204" pitchFamily="34" charset="0"/>
              <a:buChar char="•"/>
              <a:tabLst/>
              <a:defRPr sz="1800" kern="1200">
                <a:solidFill>
                  <a:schemeClr val="tx1"/>
                </a:solidFill>
                <a:latin typeface="Verdana" panose="020B0604030504040204" pitchFamily="34" charset="0"/>
                <a:ea typeface="+mn-ea"/>
                <a:cs typeface="+mn-cs"/>
              </a:defRPr>
            </a:lvl2pPr>
            <a:lvl3pPr marL="712788" indent="-254000" algn="l" defTabSz="914400" rtl="0" eaLnBrk="1" latinLnBrk="0" hangingPunct="1">
              <a:lnSpc>
                <a:spcPct val="100000"/>
              </a:lnSpc>
              <a:spcBef>
                <a:spcPts val="500"/>
              </a:spcBef>
              <a:buSzPct val="100000"/>
              <a:buFont typeface="Arial" panose="020B0604020202020204" pitchFamily="34" charset="0"/>
              <a:buChar char="•"/>
              <a:tabLst/>
              <a:defRPr sz="1800" kern="1200">
                <a:solidFill>
                  <a:schemeClr val="tx1"/>
                </a:solidFill>
                <a:latin typeface="Verdana" panose="020B0604030504040204" pitchFamily="34" charset="0"/>
                <a:ea typeface="+mn-ea"/>
                <a:cs typeface="+mn-cs"/>
              </a:defRPr>
            </a:lvl3pPr>
            <a:lvl4pPr marL="936625" indent="-214313" algn="l" defTabSz="914400" rtl="0" eaLnBrk="1" latinLnBrk="0" hangingPunct="1">
              <a:lnSpc>
                <a:spcPct val="100000"/>
              </a:lnSpc>
              <a:spcBef>
                <a:spcPts val="500"/>
              </a:spcBef>
              <a:buSzPct val="100000"/>
              <a:buFont typeface="Arial" panose="020B0604020202020204" pitchFamily="34" charset="0"/>
              <a:buChar char="•"/>
              <a:tabLst/>
              <a:defRPr sz="1800" kern="1200">
                <a:solidFill>
                  <a:schemeClr val="tx1"/>
                </a:solidFill>
                <a:latin typeface="Verdana" panose="020B0604030504040204" pitchFamily="34" charset="0"/>
                <a:ea typeface="+mn-ea"/>
                <a:cs typeface="+mn-cs"/>
              </a:defRPr>
            </a:lvl4pPr>
            <a:lvl5pPr marL="1200150" indent="-223838" algn="l" defTabSz="914400" rtl="0" eaLnBrk="1" latinLnBrk="0" hangingPunct="1">
              <a:lnSpc>
                <a:spcPct val="100000"/>
              </a:lnSpc>
              <a:spcBef>
                <a:spcPts val="500"/>
              </a:spcBef>
              <a:buSzPct val="100000"/>
              <a:buFont typeface="Arial" panose="020B0604020202020204" pitchFamily="34" charset="0"/>
              <a:buChar char="•"/>
              <a:tabLst/>
              <a:defRPr sz="1800" kern="1200">
                <a:solidFill>
                  <a:schemeClr val="tx1"/>
                </a:solidFill>
                <a:latin typeface="Verdana" panose="020B0604030504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buClrTx/>
              <a:defRPr/>
            </a:pPr>
            <a:r>
              <a:rPr lang="pt-BR" sz="1200" b="1" dirty="0" err="1">
                <a:solidFill>
                  <a:schemeClr val="tx1">
                    <a:lumMod val="65000"/>
                    <a:lumOff val="35000"/>
                  </a:schemeClr>
                </a:solidFill>
                <a:latin typeface="Arial Black" panose="020B0A04020102020204" pitchFamily="34" charset="0"/>
              </a:rPr>
              <a:t>Study</a:t>
            </a:r>
            <a:r>
              <a:rPr lang="pt-BR" sz="1200" b="1" dirty="0">
                <a:solidFill>
                  <a:schemeClr val="tx1">
                    <a:lumMod val="65000"/>
                    <a:lumOff val="35000"/>
                  </a:schemeClr>
                </a:solidFill>
                <a:latin typeface="Arial Black" panose="020B0A04020102020204" pitchFamily="34" charset="0"/>
              </a:rPr>
              <a:t> </a:t>
            </a:r>
            <a:r>
              <a:rPr lang="pt-BR" sz="1200" b="1" dirty="0" err="1">
                <a:solidFill>
                  <a:schemeClr val="tx1">
                    <a:lumMod val="65000"/>
                    <a:lumOff val="35000"/>
                  </a:schemeClr>
                </a:solidFill>
                <a:latin typeface="Arial Black" panose="020B0A04020102020204" pitchFamily="34" charset="0"/>
              </a:rPr>
              <a:t>Population</a:t>
            </a:r>
            <a:endParaRPr lang="pt-BR" sz="1200" b="1" dirty="0">
              <a:solidFill>
                <a:schemeClr val="tx1">
                  <a:lumMod val="65000"/>
                  <a:lumOff val="35000"/>
                </a:schemeClr>
              </a:solidFill>
              <a:latin typeface="Arial Black" panose="020B0A04020102020204" pitchFamily="34" charset="0"/>
            </a:endParaRPr>
          </a:p>
        </p:txBody>
      </p:sp>
      <p:grpSp>
        <p:nvGrpSpPr>
          <p:cNvPr id="17" name="Agrupar 7">
            <a:extLst>
              <a:ext uri="{FF2B5EF4-FFF2-40B4-BE49-F238E27FC236}">
                <a16:creationId xmlns:a16="http://schemas.microsoft.com/office/drawing/2014/main" xmlns="" id="{EB35EE86-FD63-75D9-B11D-535B1B19FE7C}"/>
              </a:ext>
            </a:extLst>
          </p:cNvPr>
          <p:cNvGrpSpPr/>
          <p:nvPr/>
        </p:nvGrpSpPr>
        <p:grpSpPr>
          <a:xfrm>
            <a:off x="2857500" y="3937388"/>
            <a:ext cx="2460033" cy="2463412"/>
            <a:chOff x="6551794" y="1179259"/>
            <a:chExt cx="5200339" cy="5102794"/>
          </a:xfrm>
        </p:grpSpPr>
        <p:pic>
          <p:nvPicPr>
            <p:cNvPr id="18" name="Imagem 13">
              <a:extLst>
                <a:ext uri="{FF2B5EF4-FFF2-40B4-BE49-F238E27FC236}">
                  <a16:creationId xmlns:a16="http://schemas.microsoft.com/office/drawing/2014/main" xmlns="" id="{69177D71-2348-48CD-0227-5BE8208A72FC}"/>
                </a:ext>
              </a:extLst>
            </p:cNvPr>
            <p:cNvPicPr>
              <a:picLocks noChangeAspect="1"/>
            </p:cNvPicPr>
            <p:nvPr/>
          </p:nvPicPr>
          <p:blipFill>
            <a:blip r:embed="rId3"/>
            <a:stretch>
              <a:fillRect/>
            </a:stretch>
          </p:blipFill>
          <p:spPr>
            <a:xfrm>
              <a:off x="6551794" y="1179259"/>
              <a:ext cx="5200339" cy="5102794"/>
            </a:xfrm>
            <a:prstGeom prst="rect">
              <a:avLst/>
            </a:prstGeom>
          </p:spPr>
        </p:pic>
        <p:sp>
          <p:nvSpPr>
            <p:cNvPr id="19" name="Elipse 14">
              <a:extLst>
                <a:ext uri="{FF2B5EF4-FFF2-40B4-BE49-F238E27FC236}">
                  <a16:creationId xmlns:a16="http://schemas.microsoft.com/office/drawing/2014/main" xmlns="" id="{BF83AE7C-DDB2-1BFA-949D-31D5813108BD}"/>
                </a:ext>
              </a:extLst>
            </p:cNvPr>
            <p:cNvSpPr/>
            <p:nvPr/>
          </p:nvSpPr>
          <p:spPr>
            <a:xfrm>
              <a:off x="8006476" y="2326540"/>
              <a:ext cx="231832" cy="231832"/>
            </a:xfrm>
            <a:prstGeom prst="ellipse">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buClrTx/>
                <a:buFontTx/>
                <a:buNone/>
                <a:defRPr/>
              </a:pPr>
              <a:endParaRPr lang="pt-BR" sz="1800" kern="1200" dirty="0">
                <a:solidFill>
                  <a:prstClr val="white"/>
                </a:solidFill>
                <a:latin typeface="Arial" panose="020B0604020202020204" pitchFamily="34" charset="0"/>
              </a:endParaRPr>
            </a:p>
          </p:txBody>
        </p:sp>
        <p:sp>
          <p:nvSpPr>
            <p:cNvPr id="20" name="Elipse 15">
              <a:extLst>
                <a:ext uri="{FF2B5EF4-FFF2-40B4-BE49-F238E27FC236}">
                  <a16:creationId xmlns:a16="http://schemas.microsoft.com/office/drawing/2014/main" xmlns="" id="{4951D83C-D686-2206-BDBD-E32812E1880D}"/>
                </a:ext>
              </a:extLst>
            </p:cNvPr>
            <p:cNvSpPr/>
            <p:nvPr/>
          </p:nvSpPr>
          <p:spPr>
            <a:xfrm>
              <a:off x="11047896" y="3468697"/>
              <a:ext cx="231832" cy="231832"/>
            </a:xfrm>
            <a:prstGeom prst="ellipse">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buClrTx/>
                <a:buFontTx/>
                <a:buNone/>
                <a:defRPr/>
              </a:pPr>
              <a:endParaRPr lang="pt-BR" sz="1800" kern="1200" dirty="0">
                <a:solidFill>
                  <a:prstClr val="white"/>
                </a:solidFill>
                <a:latin typeface="Arial" panose="020B0604020202020204" pitchFamily="34" charset="0"/>
              </a:endParaRPr>
            </a:p>
          </p:txBody>
        </p:sp>
        <p:sp>
          <p:nvSpPr>
            <p:cNvPr id="21" name="Elipse 16">
              <a:extLst>
                <a:ext uri="{FF2B5EF4-FFF2-40B4-BE49-F238E27FC236}">
                  <a16:creationId xmlns:a16="http://schemas.microsoft.com/office/drawing/2014/main" xmlns="" id="{08F4E0BC-01E7-AC12-4CF2-0809C16C0F52}"/>
                </a:ext>
              </a:extLst>
            </p:cNvPr>
            <p:cNvSpPr/>
            <p:nvPr/>
          </p:nvSpPr>
          <p:spPr>
            <a:xfrm>
              <a:off x="10539558" y="4791470"/>
              <a:ext cx="231832" cy="231832"/>
            </a:xfrm>
            <a:prstGeom prst="ellipse">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buClrTx/>
                <a:buFontTx/>
                <a:buNone/>
                <a:defRPr/>
              </a:pPr>
              <a:endParaRPr lang="pt-BR" sz="1800" kern="1200" dirty="0">
                <a:solidFill>
                  <a:prstClr val="white"/>
                </a:solidFill>
                <a:latin typeface="Arial" panose="020B0604020202020204" pitchFamily="34" charset="0"/>
              </a:endParaRPr>
            </a:p>
          </p:txBody>
        </p:sp>
        <p:sp>
          <p:nvSpPr>
            <p:cNvPr id="22" name="Elipse 17">
              <a:extLst>
                <a:ext uri="{FF2B5EF4-FFF2-40B4-BE49-F238E27FC236}">
                  <a16:creationId xmlns:a16="http://schemas.microsoft.com/office/drawing/2014/main" xmlns="" id="{58F0F6A2-1545-6894-CCE0-8EFEDBD204D3}"/>
                </a:ext>
              </a:extLst>
            </p:cNvPr>
            <p:cNvSpPr/>
            <p:nvPr/>
          </p:nvSpPr>
          <p:spPr>
            <a:xfrm>
              <a:off x="9767200" y="4575157"/>
              <a:ext cx="231832" cy="231832"/>
            </a:xfrm>
            <a:prstGeom prst="ellipse">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buClrTx/>
                <a:buFontTx/>
                <a:buNone/>
                <a:defRPr/>
              </a:pPr>
              <a:endParaRPr lang="pt-BR" sz="1800" kern="1200" dirty="0">
                <a:solidFill>
                  <a:prstClr val="white"/>
                </a:solidFill>
                <a:latin typeface="Arial" panose="020B0604020202020204" pitchFamily="34" charset="0"/>
              </a:endParaRPr>
            </a:p>
          </p:txBody>
        </p:sp>
        <p:sp>
          <p:nvSpPr>
            <p:cNvPr id="23" name="Elipse 18">
              <a:extLst>
                <a:ext uri="{FF2B5EF4-FFF2-40B4-BE49-F238E27FC236}">
                  <a16:creationId xmlns:a16="http://schemas.microsoft.com/office/drawing/2014/main" xmlns="" id="{C165AB26-BED8-7AD2-EE2B-9684C07E9D91}"/>
                </a:ext>
              </a:extLst>
            </p:cNvPr>
            <p:cNvSpPr/>
            <p:nvPr/>
          </p:nvSpPr>
          <p:spPr>
            <a:xfrm>
              <a:off x="9883116" y="4832610"/>
              <a:ext cx="231832" cy="231832"/>
            </a:xfrm>
            <a:prstGeom prst="ellipse">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buClrTx/>
                <a:buFontTx/>
                <a:buNone/>
                <a:defRPr/>
              </a:pPr>
              <a:endParaRPr lang="pt-BR" sz="1800" kern="1200" dirty="0">
                <a:solidFill>
                  <a:prstClr val="white"/>
                </a:solidFill>
                <a:latin typeface="Arial" panose="020B0604020202020204" pitchFamily="34" charset="0"/>
              </a:endParaRPr>
            </a:p>
          </p:txBody>
        </p:sp>
        <p:sp>
          <p:nvSpPr>
            <p:cNvPr id="24" name="Elipse 19">
              <a:extLst>
                <a:ext uri="{FF2B5EF4-FFF2-40B4-BE49-F238E27FC236}">
                  <a16:creationId xmlns:a16="http://schemas.microsoft.com/office/drawing/2014/main" xmlns="" id="{CF01C3CA-9B5B-31A8-4332-69A7C1A8E6E3}"/>
                </a:ext>
              </a:extLst>
            </p:cNvPr>
            <p:cNvSpPr/>
            <p:nvPr/>
          </p:nvSpPr>
          <p:spPr>
            <a:xfrm>
              <a:off x="9546800" y="5292669"/>
              <a:ext cx="231832" cy="231832"/>
            </a:xfrm>
            <a:prstGeom prst="ellipse">
              <a:avLst/>
            </a:prstGeom>
            <a:solidFill>
              <a:schemeClr val="tx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buClrTx/>
                <a:buFontTx/>
                <a:buNone/>
                <a:defRPr/>
              </a:pPr>
              <a:endParaRPr lang="pt-BR" sz="1800" kern="1200" dirty="0">
                <a:solidFill>
                  <a:prstClr val="white"/>
                </a:solidFill>
                <a:latin typeface="Arial" panose="020B0604020202020204" pitchFamily="34" charset="0"/>
              </a:endParaRPr>
            </a:p>
          </p:txBody>
        </p:sp>
      </p:grpSp>
      <p:sp>
        <p:nvSpPr>
          <p:cNvPr id="25" name="Espaço Reservado para Conteúdo 2">
            <a:extLst>
              <a:ext uri="{FF2B5EF4-FFF2-40B4-BE49-F238E27FC236}">
                <a16:creationId xmlns:a16="http://schemas.microsoft.com/office/drawing/2014/main" xmlns="" id="{8164ADD2-DA5A-FCCF-8479-86C9B9B14CD1}"/>
              </a:ext>
            </a:extLst>
          </p:cNvPr>
          <p:cNvSpPr txBox="1">
            <a:spLocks/>
          </p:cNvSpPr>
          <p:nvPr/>
        </p:nvSpPr>
        <p:spPr>
          <a:xfrm>
            <a:off x="390446" y="4647618"/>
            <a:ext cx="3809929" cy="400438"/>
          </a:xfrm>
          <a:prstGeom prst="rect">
            <a:avLst/>
          </a:prstGeom>
          <a:noFill/>
        </p:spPr>
        <p:txBody>
          <a:bodyPr vert="horz" lIns="0" tIns="0" rIns="0" bIns="0" rtlCol="0">
            <a:normAutofit/>
          </a:bodyPr>
          <a:lstStyle>
            <a:lvl1pPr marL="0" indent="0" algn="l" defTabSz="914400" rtl="0" eaLnBrk="1" latinLnBrk="0" hangingPunct="1">
              <a:lnSpc>
                <a:spcPct val="100000"/>
              </a:lnSpc>
              <a:spcBef>
                <a:spcPts val="1000"/>
              </a:spcBef>
              <a:buSzPct val="100000"/>
              <a:buFont typeface="Arial" panose="020B0604020202020204" pitchFamily="34" charset="0"/>
              <a:buNone/>
              <a:defRPr sz="2000" kern="1200">
                <a:solidFill>
                  <a:schemeClr val="tx1"/>
                </a:solidFill>
                <a:latin typeface="Verdana" panose="020B0604030504040204" pitchFamily="34" charset="0"/>
                <a:ea typeface="+mn-ea"/>
                <a:cs typeface="+mn-cs"/>
              </a:defRPr>
            </a:lvl1pPr>
            <a:lvl2pPr marL="449263" indent="-234950" algn="l" defTabSz="914400" rtl="0" eaLnBrk="1" latinLnBrk="0" hangingPunct="1">
              <a:lnSpc>
                <a:spcPct val="100000"/>
              </a:lnSpc>
              <a:spcBef>
                <a:spcPts val="500"/>
              </a:spcBef>
              <a:buSzPct val="100000"/>
              <a:buFont typeface="Arial" panose="020B0604020202020204" pitchFamily="34" charset="0"/>
              <a:buChar char="•"/>
              <a:tabLst/>
              <a:defRPr sz="1800" kern="1200">
                <a:solidFill>
                  <a:schemeClr val="tx1"/>
                </a:solidFill>
                <a:latin typeface="Verdana" panose="020B0604030504040204" pitchFamily="34" charset="0"/>
                <a:ea typeface="+mn-ea"/>
                <a:cs typeface="+mn-cs"/>
              </a:defRPr>
            </a:lvl2pPr>
            <a:lvl3pPr marL="712788" indent="-254000" algn="l" defTabSz="914400" rtl="0" eaLnBrk="1" latinLnBrk="0" hangingPunct="1">
              <a:lnSpc>
                <a:spcPct val="100000"/>
              </a:lnSpc>
              <a:spcBef>
                <a:spcPts val="500"/>
              </a:spcBef>
              <a:buSzPct val="100000"/>
              <a:buFont typeface="Arial" panose="020B0604020202020204" pitchFamily="34" charset="0"/>
              <a:buChar char="•"/>
              <a:tabLst/>
              <a:defRPr sz="1800" kern="1200">
                <a:solidFill>
                  <a:schemeClr val="tx1"/>
                </a:solidFill>
                <a:latin typeface="Verdana" panose="020B0604030504040204" pitchFamily="34" charset="0"/>
                <a:ea typeface="+mn-ea"/>
                <a:cs typeface="+mn-cs"/>
              </a:defRPr>
            </a:lvl3pPr>
            <a:lvl4pPr marL="936625" indent="-214313" algn="l" defTabSz="914400" rtl="0" eaLnBrk="1" latinLnBrk="0" hangingPunct="1">
              <a:lnSpc>
                <a:spcPct val="100000"/>
              </a:lnSpc>
              <a:spcBef>
                <a:spcPts val="500"/>
              </a:spcBef>
              <a:buSzPct val="100000"/>
              <a:buFont typeface="Arial" panose="020B0604020202020204" pitchFamily="34" charset="0"/>
              <a:buChar char="•"/>
              <a:tabLst/>
              <a:defRPr sz="1800" kern="1200">
                <a:solidFill>
                  <a:schemeClr val="tx1"/>
                </a:solidFill>
                <a:latin typeface="Verdana" panose="020B0604030504040204" pitchFamily="34" charset="0"/>
                <a:ea typeface="+mn-ea"/>
                <a:cs typeface="+mn-cs"/>
              </a:defRPr>
            </a:lvl4pPr>
            <a:lvl5pPr marL="1200150" indent="-223838" algn="l" defTabSz="914400" rtl="0" eaLnBrk="1" latinLnBrk="0" hangingPunct="1">
              <a:lnSpc>
                <a:spcPct val="100000"/>
              </a:lnSpc>
              <a:spcBef>
                <a:spcPts val="500"/>
              </a:spcBef>
              <a:buSzPct val="100000"/>
              <a:buFont typeface="Arial" panose="020B0604020202020204" pitchFamily="34" charset="0"/>
              <a:buChar char="•"/>
              <a:tabLst/>
              <a:defRPr sz="1800" kern="1200">
                <a:solidFill>
                  <a:schemeClr val="tx1"/>
                </a:solidFill>
                <a:latin typeface="Verdana" panose="020B0604030504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Tx/>
              <a:defRPr/>
            </a:pPr>
            <a:r>
              <a:rPr lang="pt-BR" sz="1200" b="1" dirty="0" err="1">
                <a:solidFill>
                  <a:schemeClr val="tx1">
                    <a:lumMod val="65000"/>
                    <a:lumOff val="35000"/>
                  </a:schemeClr>
                </a:solidFill>
                <a:latin typeface="Arial Black" panose="020B0A04020102020204" pitchFamily="34" charset="0"/>
              </a:rPr>
              <a:t>Location</a:t>
            </a:r>
            <a:endParaRPr lang="pt-BR" sz="1200" b="1" dirty="0">
              <a:solidFill>
                <a:schemeClr val="tx1">
                  <a:lumMod val="65000"/>
                  <a:lumOff val="35000"/>
                </a:schemeClr>
              </a:solidFill>
              <a:latin typeface="Arial Black" panose="020B0A04020102020204" pitchFamily="34" charset="0"/>
            </a:endParaRPr>
          </a:p>
        </p:txBody>
      </p:sp>
      <p:sp>
        <p:nvSpPr>
          <p:cNvPr id="26" name="CuadroTexto 3">
            <a:extLst>
              <a:ext uri="{FF2B5EF4-FFF2-40B4-BE49-F238E27FC236}">
                <a16:creationId xmlns:a16="http://schemas.microsoft.com/office/drawing/2014/main" xmlns="" id="{E40F79CA-EEC2-F550-9C74-943D8A5DE232}"/>
              </a:ext>
            </a:extLst>
          </p:cNvPr>
          <p:cNvSpPr txBox="1"/>
          <p:nvPr/>
        </p:nvSpPr>
        <p:spPr>
          <a:xfrm>
            <a:off x="158902" y="4920579"/>
            <a:ext cx="2082853" cy="1200329"/>
          </a:xfrm>
          <a:prstGeom prst="rect">
            <a:avLst/>
          </a:prstGeom>
          <a:noFill/>
        </p:spPr>
        <p:txBody>
          <a:bodyPr wrap="square">
            <a:spAutoFit/>
          </a:bodyPr>
          <a:lstStyle/>
          <a:p>
            <a:pPr marL="100013">
              <a:spcAft>
                <a:spcPts val="1200"/>
              </a:spcAft>
              <a:buClr>
                <a:srgbClr val="C00000"/>
              </a:buClr>
              <a:defRPr/>
            </a:pPr>
            <a:r>
              <a:rPr lang="pt-BR" sz="1200" b="1" dirty="0">
                <a:solidFill>
                  <a:schemeClr val="tx1">
                    <a:lumMod val="65000"/>
                    <a:lumOff val="35000"/>
                  </a:schemeClr>
                </a:solidFill>
                <a:latin typeface="Arial Black" panose="020B0A04020102020204" pitchFamily="34" charset="0"/>
                <a:ea typeface="Verdana" panose="020B0604030504040204" pitchFamily="34" charset="0"/>
                <a:cs typeface="Arial Black" panose="020B0604020202020204" pitchFamily="34" charset="0"/>
              </a:rPr>
              <a:t>6</a:t>
            </a:r>
            <a:r>
              <a:rPr lang="pt-BR" sz="1200" b="1" dirty="0">
                <a:solidFill>
                  <a:srgbClr val="0D4C6D"/>
                </a:solidFill>
                <a:latin typeface="Arial" panose="020B0604020202020204" pitchFamily="34" charset="0"/>
                <a:ea typeface="Verdana" panose="020B0604030504040204" pitchFamily="34" charset="0"/>
              </a:rPr>
              <a:t> </a:t>
            </a:r>
            <a:r>
              <a:rPr lang="pt-BR" sz="1200" dirty="0" err="1">
                <a:solidFill>
                  <a:schemeClr val="tx1">
                    <a:lumMod val="65000"/>
                    <a:lumOff val="35000"/>
                  </a:schemeClr>
                </a:solidFill>
                <a:latin typeface="Arial" panose="020B0604020202020204" pitchFamily="34" charset="0"/>
                <a:ea typeface="Verdana" panose="020B0604030504040204" pitchFamily="34" charset="0"/>
              </a:rPr>
              <a:t>Public</a:t>
            </a:r>
            <a:r>
              <a:rPr lang="pt-BR" sz="1200" dirty="0">
                <a:solidFill>
                  <a:schemeClr val="tx1">
                    <a:lumMod val="65000"/>
                    <a:lumOff val="35000"/>
                  </a:schemeClr>
                </a:solidFill>
                <a:latin typeface="Arial" panose="020B0604020202020204" pitchFamily="34" charset="0"/>
                <a:ea typeface="Verdana" panose="020B0604030504040204" pitchFamily="34" charset="0"/>
              </a:rPr>
              <a:t> PrEP </a:t>
            </a:r>
            <a:r>
              <a:rPr lang="pt-BR" sz="1200" dirty="0" err="1">
                <a:solidFill>
                  <a:schemeClr val="tx1">
                    <a:lumMod val="65000"/>
                    <a:lumOff val="35000"/>
                  </a:schemeClr>
                </a:solidFill>
                <a:latin typeface="Arial" panose="020B0604020202020204" pitchFamily="34" charset="0"/>
                <a:ea typeface="Verdana" panose="020B0604030504040204" pitchFamily="34" charset="0"/>
              </a:rPr>
              <a:t>services</a:t>
            </a:r>
            <a:r>
              <a:rPr lang="pt-BR" sz="1200" dirty="0">
                <a:solidFill>
                  <a:schemeClr val="tx1">
                    <a:lumMod val="65000"/>
                    <a:lumOff val="35000"/>
                  </a:schemeClr>
                </a:solidFill>
                <a:latin typeface="Arial" panose="020B0604020202020204" pitchFamily="34" charset="0"/>
                <a:ea typeface="Verdana" panose="020B0604030504040204" pitchFamily="34" charset="0"/>
              </a:rPr>
              <a:t> in </a:t>
            </a:r>
            <a:r>
              <a:rPr lang="pt-BR" sz="1200" b="1" dirty="0">
                <a:solidFill>
                  <a:schemeClr val="tx1">
                    <a:lumMod val="65000"/>
                    <a:lumOff val="35000"/>
                  </a:schemeClr>
                </a:solidFill>
                <a:latin typeface="Arial Black" panose="020B0A04020102020204" pitchFamily="34" charset="0"/>
                <a:ea typeface="Verdana" panose="020B0604030504040204" pitchFamily="34" charset="0"/>
                <a:cs typeface="Arial Black" panose="020B0604020202020204" pitchFamily="34" charset="0"/>
              </a:rPr>
              <a:t>6</a:t>
            </a:r>
            <a:r>
              <a:rPr lang="pt-BR" sz="1200" dirty="0">
                <a:solidFill>
                  <a:srgbClr val="3C382A"/>
                </a:solidFill>
                <a:latin typeface="Arial" panose="020B0604020202020204" pitchFamily="34" charset="0"/>
                <a:ea typeface="Verdana" panose="020B0604030504040204" pitchFamily="34" charset="0"/>
              </a:rPr>
              <a:t> </a:t>
            </a:r>
            <a:r>
              <a:rPr lang="pt-BR" sz="1200" dirty="0" err="1">
                <a:solidFill>
                  <a:schemeClr val="tx1">
                    <a:lumMod val="65000"/>
                    <a:lumOff val="35000"/>
                  </a:schemeClr>
                </a:solidFill>
                <a:latin typeface="Arial" panose="020B0604020202020204" pitchFamily="34" charset="0"/>
                <a:ea typeface="Verdana" panose="020B0604030504040204" pitchFamily="34" charset="0"/>
              </a:rPr>
              <a:t>Brazilian</a:t>
            </a:r>
            <a:r>
              <a:rPr lang="pt-BR" sz="1200" dirty="0">
                <a:solidFill>
                  <a:schemeClr val="tx1">
                    <a:lumMod val="65000"/>
                    <a:lumOff val="35000"/>
                  </a:schemeClr>
                </a:solidFill>
                <a:latin typeface="Arial" panose="020B0604020202020204" pitchFamily="34" charset="0"/>
                <a:ea typeface="Verdana" panose="020B0604030504040204" pitchFamily="34" charset="0"/>
              </a:rPr>
              <a:t> </a:t>
            </a:r>
            <a:r>
              <a:rPr lang="pt-BR" sz="1200" dirty="0" err="1">
                <a:solidFill>
                  <a:schemeClr val="tx1">
                    <a:lumMod val="65000"/>
                    <a:lumOff val="35000"/>
                  </a:schemeClr>
                </a:solidFill>
                <a:latin typeface="Arial" panose="020B0604020202020204" pitchFamily="34" charset="0"/>
                <a:ea typeface="Verdana" panose="020B0604030504040204" pitchFamily="34" charset="0"/>
              </a:rPr>
              <a:t>cities</a:t>
            </a:r>
            <a:r>
              <a:rPr lang="pt-BR" sz="1200" dirty="0">
                <a:solidFill>
                  <a:schemeClr val="tx1">
                    <a:lumMod val="65000"/>
                    <a:lumOff val="35000"/>
                  </a:schemeClr>
                </a:solidFill>
                <a:latin typeface="Arial" panose="020B0604020202020204" pitchFamily="34" charset="0"/>
                <a:ea typeface="Verdana" panose="020B0604030504040204" pitchFamily="34" charset="0"/>
              </a:rPr>
              <a:t/>
            </a:r>
            <a:br>
              <a:rPr lang="pt-BR" sz="1200" dirty="0">
                <a:solidFill>
                  <a:schemeClr val="tx1">
                    <a:lumMod val="65000"/>
                    <a:lumOff val="35000"/>
                  </a:schemeClr>
                </a:solidFill>
                <a:latin typeface="Arial" panose="020B0604020202020204" pitchFamily="34" charset="0"/>
                <a:ea typeface="Verdana" panose="020B0604030504040204" pitchFamily="34" charset="0"/>
              </a:rPr>
            </a:br>
            <a:r>
              <a:rPr lang="pt-BR" sz="1200" dirty="0">
                <a:solidFill>
                  <a:schemeClr val="tx1">
                    <a:lumMod val="65000"/>
                    <a:lumOff val="35000"/>
                  </a:schemeClr>
                </a:solidFill>
                <a:latin typeface="Arial" panose="020B0604020202020204" pitchFamily="34" charset="0"/>
                <a:ea typeface="Verdana" panose="020B0604030504040204" pitchFamily="34" charset="0"/>
              </a:rPr>
              <a:t>(Rio de Janeiro, São Paulo, Salvador, Campinas, Florianópolis </a:t>
            </a:r>
            <a:r>
              <a:rPr lang="pt-BR" sz="1200" dirty="0" err="1">
                <a:solidFill>
                  <a:schemeClr val="tx1">
                    <a:lumMod val="65000"/>
                    <a:lumOff val="35000"/>
                  </a:schemeClr>
                </a:solidFill>
                <a:latin typeface="Arial" panose="020B0604020202020204" pitchFamily="34" charset="0"/>
                <a:ea typeface="Verdana" panose="020B0604030504040204" pitchFamily="34" charset="0"/>
              </a:rPr>
              <a:t>and</a:t>
            </a:r>
            <a:r>
              <a:rPr lang="pt-BR" sz="1200" dirty="0">
                <a:solidFill>
                  <a:schemeClr val="tx1">
                    <a:lumMod val="65000"/>
                    <a:lumOff val="35000"/>
                  </a:schemeClr>
                </a:solidFill>
                <a:latin typeface="Arial" panose="020B0604020202020204" pitchFamily="34" charset="0"/>
                <a:ea typeface="Verdana" panose="020B0604030504040204" pitchFamily="34" charset="0"/>
              </a:rPr>
              <a:t> Manaus)</a:t>
            </a:r>
          </a:p>
        </p:txBody>
      </p:sp>
      <p:sp>
        <p:nvSpPr>
          <p:cNvPr id="27" name="CuadroTexto 12">
            <a:extLst>
              <a:ext uri="{FF2B5EF4-FFF2-40B4-BE49-F238E27FC236}">
                <a16:creationId xmlns:a16="http://schemas.microsoft.com/office/drawing/2014/main" xmlns="" id="{764DF98D-3D20-330E-D4C6-8D0903ADFDCF}"/>
              </a:ext>
            </a:extLst>
          </p:cNvPr>
          <p:cNvSpPr txBox="1"/>
          <p:nvPr/>
        </p:nvSpPr>
        <p:spPr>
          <a:xfrm>
            <a:off x="149908" y="3304259"/>
            <a:ext cx="5205633" cy="1246495"/>
          </a:xfrm>
          <a:prstGeom prst="rect">
            <a:avLst/>
          </a:prstGeom>
          <a:noFill/>
        </p:spPr>
        <p:txBody>
          <a:bodyPr wrap="square">
            <a:spAutoFit/>
          </a:bodyPr>
          <a:lstStyle/>
          <a:p>
            <a:pPr marL="385763" indent="-285750">
              <a:spcBef>
                <a:spcPts val="600"/>
              </a:spcBef>
              <a:buClr>
                <a:srgbClr val="C00000"/>
              </a:buClr>
              <a:buFont typeface="Arial" panose="020B0604020202020204" pitchFamily="34" charset="0"/>
              <a:buChar char="•"/>
              <a:defRPr/>
            </a:pPr>
            <a:r>
              <a:rPr lang="en-US" sz="1200" dirty="0">
                <a:solidFill>
                  <a:schemeClr val="tx1">
                    <a:lumMod val="65000"/>
                    <a:lumOff val="35000"/>
                  </a:schemeClr>
                </a:solidFill>
                <a:latin typeface="Arial" panose="020B0604020202020204" pitchFamily="34" charset="0"/>
                <a:ea typeface="Verdana" panose="020B0604030504040204" pitchFamily="34" charset="0"/>
              </a:rPr>
              <a:t>MSM, non-binary or transgender persons  with a negative HIV test result</a:t>
            </a:r>
          </a:p>
          <a:p>
            <a:pPr marL="385763" indent="-285750">
              <a:spcBef>
                <a:spcPts val="600"/>
              </a:spcBef>
              <a:buClr>
                <a:srgbClr val="C00000"/>
              </a:buClr>
              <a:buFont typeface="Arial" panose="020B0604020202020204" pitchFamily="34" charset="0"/>
              <a:buChar char="•"/>
              <a:defRPr/>
            </a:pPr>
            <a:r>
              <a:rPr lang="en-US" sz="1200" dirty="0">
                <a:solidFill>
                  <a:schemeClr val="tx1">
                    <a:lumMod val="65000"/>
                    <a:lumOff val="35000"/>
                  </a:schemeClr>
                </a:solidFill>
                <a:latin typeface="Arial" panose="020B0604020202020204" pitchFamily="34" charset="0"/>
                <a:ea typeface="Verdana" panose="020B0604030504040204" pitchFamily="34" charset="0"/>
              </a:rPr>
              <a:t>Aged 18-30 years </a:t>
            </a:r>
          </a:p>
          <a:p>
            <a:pPr marL="385763" indent="-285750">
              <a:spcBef>
                <a:spcPts val="600"/>
              </a:spcBef>
              <a:buClr>
                <a:srgbClr val="C00000"/>
              </a:buClr>
              <a:buFont typeface="Arial" panose="020B0604020202020204" pitchFamily="34" charset="0"/>
              <a:buChar char="•"/>
              <a:defRPr/>
            </a:pPr>
            <a:r>
              <a:rPr lang="en-US" sz="1200" dirty="0">
                <a:solidFill>
                  <a:schemeClr val="tx1">
                    <a:lumMod val="65000"/>
                    <a:lumOff val="35000"/>
                  </a:schemeClr>
                </a:solidFill>
                <a:latin typeface="Arial" panose="020B0604020202020204" pitchFamily="34" charset="0"/>
                <a:ea typeface="Verdana" panose="020B0604030504040204" pitchFamily="34" charset="0"/>
              </a:rPr>
              <a:t>PrEP naïve</a:t>
            </a:r>
          </a:p>
          <a:p>
            <a:pPr marL="385763" indent="-285750">
              <a:spcBef>
                <a:spcPts val="600"/>
              </a:spcBef>
              <a:buClr>
                <a:srgbClr val="C00000"/>
              </a:buClr>
              <a:buFont typeface="Arial" panose="020B0604020202020204" pitchFamily="34" charset="0"/>
              <a:buChar char="•"/>
              <a:defRPr/>
            </a:pPr>
            <a:r>
              <a:rPr lang="en-US" sz="1200" dirty="0">
                <a:solidFill>
                  <a:schemeClr val="tx1">
                    <a:lumMod val="65000"/>
                    <a:lumOff val="35000"/>
                  </a:schemeClr>
                </a:solidFill>
                <a:latin typeface="Arial" panose="020B0604020202020204" pitchFamily="34" charset="0"/>
                <a:ea typeface="Verdana" panose="020B0604030504040204" pitchFamily="34" charset="0"/>
              </a:rPr>
              <a:t>Seeking PrEP or HIV testing </a:t>
            </a:r>
          </a:p>
        </p:txBody>
      </p:sp>
      <p:sp>
        <p:nvSpPr>
          <p:cNvPr id="28" name="CaixaDeTexto 9">
            <a:extLst>
              <a:ext uri="{FF2B5EF4-FFF2-40B4-BE49-F238E27FC236}">
                <a16:creationId xmlns:a16="http://schemas.microsoft.com/office/drawing/2014/main" xmlns="" id="{2B8284FE-1DCE-6388-9E7D-C60C5E0650E3}"/>
              </a:ext>
            </a:extLst>
          </p:cNvPr>
          <p:cNvSpPr txBox="1"/>
          <p:nvPr/>
        </p:nvSpPr>
        <p:spPr>
          <a:xfrm>
            <a:off x="338138" y="1773523"/>
            <a:ext cx="6146800" cy="276999"/>
          </a:xfrm>
          <a:prstGeom prst="rect">
            <a:avLst/>
          </a:prstGeom>
          <a:noFill/>
        </p:spPr>
        <p:txBody>
          <a:bodyPr wrap="square">
            <a:spAutoFit/>
          </a:bodyPr>
          <a:lstStyle/>
          <a:p>
            <a:pPr marR="0" lvl="0" defTabSz="914400" rtl="0" eaLnBrk="1" fontAlgn="auto" latinLnBrk="0" hangingPunct="1">
              <a:lnSpc>
                <a:spcPct val="100000"/>
              </a:lnSpc>
              <a:spcBef>
                <a:spcPts val="1000"/>
              </a:spcBef>
              <a:spcAft>
                <a:spcPts val="0"/>
              </a:spcAft>
              <a:buClrTx/>
              <a:buSzPct val="100000"/>
              <a:tabLst/>
              <a:defRPr/>
            </a:pPr>
            <a:r>
              <a:rPr kumimoji="0" lang="pt-BR" sz="1200" b="1" u="none" strike="noStrike" kern="1200" cap="none" spc="0" normalizeH="0" baseline="0" noProof="0" dirty="0" err="1">
                <a:ln>
                  <a:noFill/>
                </a:ln>
                <a:solidFill>
                  <a:schemeClr val="tx1">
                    <a:lumMod val="65000"/>
                    <a:lumOff val="35000"/>
                  </a:schemeClr>
                </a:solidFill>
                <a:effectLst/>
                <a:uLnTx/>
                <a:uFillTx/>
                <a:latin typeface="Arial Black" panose="020B0A04020102020204" pitchFamily="34" charset="0"/>
              </a:rPr>
              <a:t>Goal</a:t>
            </a:r>
            <a:endParaRPr kumimoji="0" lang="pt-BR" sz="1200" b="1" u="none" strike="noStrike" kern="1200" cap="none" spc="0" normalizeH="0" baseline="0" noProof="0" dirty="0">
              <a:ln>
                <a:noFill/>
              </a:ln>
              <a:solidFill>
                <a:schemeClr val="tx1">
                  <a:lumMod val="65000"/>
                  <a:lumOff val="35000"/>
                </a:schemeClr>
              </a:solidFill>
              <a:effectLst/>
              <a:uLnTx/>
              <a:uFillTx/>
              <a:latin typeface="Arial Black" panose="020B0A04020102020204" pitchFamily="34" charset="0"/>
            </a:endParaRPr>
          </a:p>
        </p:txBody>
      </p:sp>
      <p:sp>
        <p:nvSpPr>
          <p:cNvPr id="29" name="CaixaDeTexto 10">
            <a:extLst>
              <a:ext uri="{FF2B5EF4-FFF2-40B4-BE49-F238E27FC236}">
                <a16:creationId xmlns:a16="http://schemas.microsoft.com/office/drawing/2014/main" xmlns="" id="{A5B6D5BD-A3C4-F6CC-11FB-ACC865DA6B72}"/>
              </a:ext>
            </a:extLst>
          </p:cNvPr>
          <p:cNvSpPr txBox="1"/>
          <p:nvPr/>
        </p:nvSpPr>
        <p:spPr>
          <a:xfrm>
            <a:off x="338138" y="2090555"/>
            <a:ext cx="5860038" cy="646331"/>
          </a:xfrm>
          <a:prstGeom prst="rect">
            <a:avLst/>
          </a:prstGeom>
          <a:noFill/>
        </p:spPr>
        <p:txBody>
          <a:bodyPr wrap="square" rtlCol="0">
            <a:spAutoFit/>
          </a:bodyPr>
          <a:lstStyle/>
          <a:p>
            <a:r>
              <a:rPr lang="en-US" sz="1200" kern="1200" dirty="0">
                <a:solidFill>
                  <a:schemeClr val="tx1">
                    <a:lumMod val="65000"/>
                    <a:lumOff val="35000"/>
                  </a:schemeClr>
                </a:solidFill>
                <a:latin typeface="Arial" panose="020B0604020202020204" pitchFamily="34" charset="0"/>
                <a:ea typeface="Verdana" panose="020B0604030504040204" pitchFamily="34" charset="0"/>
              </a:rPr>
              <a:t>To </a:t>
            </a:r>
            <a:r>
              <a:rPr lang="en-US" sz="1200" b="1" kern="1200" dirty="0">
                <a:solidFill>
                  <a:schemeClr val="tx1">
                    <a:lumMod val="65000"/>
                    <a:lumOff val="35000"/>
                  </a:schemeClr>
                </a:solidFill>
                <a:latin typeface="Arial" panose="020B0604020202020204" pitchFamily="34" charset="0"/>
                <a:ea typeface="Verdana" panose="020B0604030504040204" pitchFamily="34" charset="0"/>
              </a:rPr>
              <a:t>generate critical evidence </a:t>
            </a:r>
            <a:r>
              <a:rPr lang="en-US" sz="1200" kern="1200" dirty="0">
                <a:solidFill>
                  <a:schemeClr val="tx1">
                    <a:lumMod val="65000"/>
                    <a:lumOff val="35000"/>
                  </a:schemeClr>
                </a:solidFill>
                <a:latin typeface="Arial" panose="020B0604020202020204" pitchFamily="34" charset="0"/>
                <a:ea typeface="Verdana" panose="020B0604030504040204" pitchFamily="34" charset="0"/>
              </a:rPr>
              <a:t>to inform national policies and program implementers about </a:t>
            </a:r>
            <a:r>
              <a:rPr lang="en-US" sz="1200" b="1" kern="1200" dirty="0">
                <a:solidFill>
                  <a:schemeClr val="tx1">
                    <a:lumMod val="65000"/>
                    <a:lumOff val="35000"/>
                  </a:schemeClr>
                </a:solidFill>
                <a:latin typeface="Arial" panose="020B0604020202020204" pitchFamily="34" charset="0"/>
                <a:ea typeface="Verdana" panose="020B0604030504040204" pitchFamily="34" charset="0"/>
              </a:rPr>
              <a:t>optimizing delivery of CAB-LA PrEP </a:t>
            </a:r>
            <a:r>
              <a:rPr lang="en-US" sz="1200" kern="1200" dirty="0">
                <a:solidFill>
                  <a:schemeClr val="tx1">
                    <a:lumMod val="65000"/>
                    <a:lumOff val="35000"/>
                  </a:schemeClr>
                </a:solidFill>
                <a:latin typeface="Arial" panose="020B0604020202020204" pitchFamily="34" charset="0"/>
                <a:ea typeface="Verdana" panose="020B0604030504040204" pitchFamily="34" charset="0"/>
              </a:rPr>
              <a:t>for MSM, non-binary and transgender individuals within public health PrEP services.</a:t>
            </a:r>
            <a:endParaRPr lang="aa-ET" sz="1200" dirty="0"/>
          </a:p>
        </p:txBody>
      </p:sp>
      <p:pic>
        <p:nvPicPr>
          <p:cNvPr id="2" name="Imagem 1"/>
          <p:cNvPicPr>
            <a:picLocks noChangeAspect="1"/>
          </p:cNvPicPr>
          <p:nvPr/>
        </p:nvPicPr>
        <p:blipFill>
          <a:blip r:embed="rId4"/>
          <a:stretch>
            <a:fillRect/>
          </a:stretch>
        </p:blipFill>
        <p:spPr>
          <a:xfrm>
            <a:off x="6026498" y="2231745"/>
            <a:ext cx="5950601" cy="3798669"/>
          </a:xfrm>
          <a:prstGeom prst="rect">
            <a:avLst/>
          </a:prstGeom>
        </p:spPr>
      </p:pic>
      <p:sp>
        <p:nvSpPr>
          <p:cNvPr id="3" name="CaixaDeTexto 2"/>
          <p:cNvSpPr txBox="1"/>
          <p:nvPr/>
        </p:nvSpPr>
        <p:spPr>
          <a:xfrm>
            <a:off x="5683045" y="6400801"/>
            <a:ext cx="6294054" cy="615553"/>
          </a:xfrm>
          <a:prstGeom prst="rect">
            <a:avLst/>
          </a:prstGeom>
          <a:noFill/>
        </p:spPr>
        <p:txBody>
          <a:bodyPr wrap="square" rtlCol="0">
            <a:spAutoFit/>
          </a:bodyPr>
          <a:lstStyle/>
          <a:p>
            <a:r>
              <a:rPr lang="en-US" sz="800" dirty="0" err="1"/>
              <a:t>Grinsztejn</a:t>
            </a:r>
            <a:r>
              <a:rPr lang="en-US" sz="800" dirty="0"/>
              <a:t> B, et al. JMIR Public Health </a:t>
            </a:r>
            <a:r>
              <a:rPr lang="en-US" sz="800" dirty="0" err="1"/>
              <a:t>Surveill</a:t>
            </a:r>
            <a:r>
              <a:rPr lang="en-US" sz="800" dirty="0"/>
              <a:t>. 2023 Apr 19;9:e44961. </a:t>
            </a:r>
            <a:r>
              <a:rPr lang="pt-BR" sz="800" dirty="0"/>
              <a:t>Pimenta MC, et al. JMIR </a:t>
            </a:r>
            <a:r>
              <a:rPr lang="pt-BR" sz="800" dirty="0" err="1"/>
              <a:t>Public</a:t>
            </a:r>
            <a:r>
              <a:rPr lang="pt-BR" sz="800" dirty="0"/>
              <a:t> Health </a:t>
            </a:r>
            <a:r>
              <a:rPr lang="pt-BR" sz="800" dirty="0" err="1"/>
              <a:t>Surveill</a:t>
            </a:r>
            <a:r>
              <a:rPr lang="pt-BR" sz="800" dirty="0"/>
              <a:t>. 2024 </a:t>
            </a:r>
            <a:r>
              <a:rPr lang="pt-BR" sz="800" dirty="0" err="1"/>
              <a:t>Oct</a:t>
            </a:r>
            <a:r>
              <a:rPr lang="pt-BR" sz="800" dirty="0"/>
              <a:t> 24;10:e60961. </a:t>
            </a:r>
          </a:p>
          <a:p>
            <a:endParaRPr lang="pt-BR" dirty="0"/>
          </a:p>
        </p:txBody>
      </p:sp>
      <p:sp>
        <p:nvSpPr>
          <p:cNvPr id="4" name="Elipse 3">
            <a:extLst>
              <a:ext uri="{FF2B5EF4-FFF2-40B4-BE49-F238E27FC236}">
                <a16:creationId xmlns:a16="http://schemas.microsoft.com/office/drawing/2014/main" xmlns="" id="{6B485E05-352D-C7F8-35E9-C65F63B147BE}"/>
              </a:ext>
            </a:extLst>
          </p:cNvPr>
          <p:cNvSpPr/>
          <p:nvPr/>
        </p:nvSpPr>
        <p:spPr>
          <a:xfrm>
            <a:off x="8160151" y="3370015"/>
            <a:ext cx="1458411" cy="1121231"/>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aa-ET" dirty="0"/>
          </a:p>
        </p:txBody>
      </p:sp>
      <p:sp>
        <p:nvSpPr>
          <p:cNvPr id="5" name="Elipse 4">
            <a:extLst>
              <a:ext uri="{FF2B5EF4-FFF2-40B4-BE49-F238E27FC236}">
                <a16:creationId xmlns:a16="http://schemas.microsoft.com/office/drawing/2014/main" xmlns="" id="{9CEF2F0B-25FC-A417-EBE8-8C57DDA1AEDF}"/>
              </a:ext>
            </a:extLst>
          </p:cNvPr>
          <p:cNvSpPr/>
          <p:nvPr/>
        </p:nvSpPr>
        <p:spPr>
          <a:xfrm>
            <a:off x="10541950" y="5299830"/>
            <a:ext cx="1491148" cy="911807"/>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aa-ET" dirty="0"/>
          </a:p>
        </p:txBody>
      </p:sp>
    </p:spTree>
    <p:extLst>
      <p:ext uri="{BB962C8B-B14F-4D97-AF65-F5344CB8AC3E}">
        <p14:creationId xmlns:p14="http://schemas.microsoft.com/office/powerpoint/2010/main" val="19854925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ângulo 6">
            <a:extLst>
              <a:ext uri="{FF2B5EF4-FFF2-40B4-BE49-F238E27FC236}">
                <a16:creationId xmlns:a16="http://schemas.microsoft.com/office/drawing/2014/main" xmlns="" id="{E7A29DE7-95C0-F137-760F-6146EA3B2B82}"/>
              </a:ext>
            </a:extLst>
          </p:cNvPr>
          <p:cNvSpPr/>
          <p:nvPr/>
        </p:nvSpPr>
        <p:spPr>
          <a:xfrm>
            <a:off x="0" y="6200775"/>
            <a:ext cx="12192000" cy="6572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pt-BR" dirty="0"/>
          </a:p>
        </p:txBody>
      </p:sp>
      <p:sp>
        <p:nvSpPr>
          <p:cNvPr id="2" name="Title 1">
            <a:extLst>
              <a:ext uri="{FF2B5EF4-FFF2-40B4-BE49-F238E27FC236}">
                <a16:creationId xmlns:a16="http://schemas.microsoft.com/office/drawing/2014/main" xmlns="" id="{93DE0B92-BC08-252F-3840-EF581DFEEEDC}"/>
              </a:ext>
            </a:extLst>
          </p:cNvPr>
          <p:cNvSpPr>
            <a:spLocks noGrp="1"/>
          </p:cNvSpPr>
          <p:nvPr>
            <p:ph type="title"/>
          </p:nvPr>
        </p:nvSpPr>
        <p:spPr>
          <a:xfrm>
            <a:off x="338739" y="213741"/>
            <a:ext cx="10234145" cy="623477"/>
          </a:xfrm>
        </p:spPr>
        <p:txBody>
          <a:bodyPr>
            <a:normAutofit/>
          </a:bodyPr>
          <a:lstStyle/>
          <a:p>
            <a:pPr algn="ctr"/>
            <a:r>
              <a:rPr lang="pt-BR" sz="3200" dirty="0"/>
              <a:t>The </a:t>
            </a:r>
            <a:r>
              <a:rPr lang="pt-BR" sz="3200" dirty="0" err="1"/>
              <a:t>mHealth</a:t>
            </a:r>
            <a:r>
              <a:rPr lang="pt-BR" sz="3200" dirty="0"/>
              <a:t> </a:t>
            </a:r>
            <a:r>
              <a:rPr lang="pt-BR" sz="3200" dirty="0" err="1"/>
              <a:t>intervention</a:t>
            </a:r>
            <a:endParaRPr lang="x-none" sz="3200" dirty="0"/>
          </a:p>
        </p:txBody>
      </p:sp>
      <p:pic>
        <p:nvPicPr>
          <p:cNvPr id="3" name="Picture 9">
            <a:extLst>
              <a:ext uri="{FF2B5EF4-FFF2-40B4-BE49-F238E27FC236}">
                <a16:creationId xmlns:a16="http://schemas.microsoft.com/office/drawing/2014/main" xmlns="" id="{C05425A8-6628-DB8B-57F8-DFB8A0282E6D}"/>
              </a:ext>
            </a:extLst>
          </p:cNvPr>
          <p:cNvPicPr>
            <a:picLocks noChangeAspect="1"/>
          </p:cNvPicPr>
          <p:nvPr/>
        </p:nvPicPr>
        <p:blipFill>
          <a:blip r:embed="rId3"/>
          <a:stretch>
            <a:fillRect/>
          </a:stretch>
        </p:blipFill>
        <p:spPr>
          <a:xfrm>
            <a:off x="338740" y="3161615"/>
            <a:ext cx="2188150" cy="3371143"/>
          </a:xfrm>
          <a:prstGeom prst="rect">
            <a:avLst/>
          </a:prstGeom>
        </p:spPr>
      </p:pic>
      <p:pic>
        <p:nvPicPr>
          <p:cNvPr id="5" name="Picture 5">
            <a:extLst>
              <a:ext uri="{FF2B5EF4-FFF2-40B4-BE49-F238E27FC236}">
                <a16:creationId xmlns:a16="http://schemas.microsoft.com/office/drawing/2014/main" xmlns="" id="{6C7010C8-A1BF-3C38-6640-4BD481F80DC8}"/>
              </a:ext>
            </a:extLst>
          </p:cNvPr>
          <p:cNvPicPr>
            <a:picLocks noChangeAspect="1"/>
          </p:cNvPicPr>
          <p:nvPr/>
        </p:nvPicPr>
        <p:blipFill>
          <a:blip r:embed="rId4"/>
          <a:stretch>
            <a:fillRect/>
          </a:stretch>
        </p:blipFill>
        <p:spPr>
          <a:xfrm>
            <a:off x="338740" y="924113"/>
            <a:ext cx="6740486" cy="2222001"/>
          </a:xfrm>
          <a:prstGeom prst="rect">
            <a:avLst/>
          </a:prstGeom>
        </p:spPr>
      </p:pic>
      <p:sp>
        <p:nvSpPr>
          <p:cNvPr id="6" name="Content Placeholder 3">
            <a:extLst>
              <a:ext uri="{FF2B5EF4-FFF2-40B4-BE49-F238E27FC236}">
                <a16:creationId xmlns:a16="http://schemas.microsoft.com/office/drawing/2014/main" xmlns="" id="{92D401EC-B8CE-38A1-0D30-EFA7CAEA8DD3}"/>
              </a:ext>
            </a:extLst>
          </p:cNvPr>
          <p:cNvSpPr txBox="1">
            <a:spLocks/>
          </p:cNvSpPr>
          <p:nvPr/>
        </p:nvSpPr>
        <p:spPr>
          <a:xfrm>
            <a:off x="2865630" y="3319904"/>
            <a:ext cx="7707255" cy="2994273"/>
          </a:xfrm>
          <a:prstGeom prst="rect">
            <a:avLst/>
          </a:prstGeom>
        </p:spPr>
        <p:txBody>
          <a:bodyPr anchor="ct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74625" indent="-174625" algn="l">
              <a:spcAft>
                <a:spcPts val="1200"/>
              </a:spcAft>
              <a:buClr>
                <a:srgbClr val="C00000"/>
              </a:buClr>
              <a:buFont typeface="Arial" panose="020B0604020202020204" pitchFamily="34" charset="0"/>
              <a:buChar char="•"/>
            </a:pPr>
            <a:r>
              <a:rPr lang="en-US" altLang="pt-BR" sz="1600" dirty="0">
                <a:solidFill>
                  <a:schemeClr val="tx1">
                    <a:lumMod val="65000"/>
                    <a:lumOff val="35000"/>
                  </a:schemeClr>
                </a:solidFill>
                <a:latin typeface="Arial" panose="020B0604020202020204" pitchFamily="34" charset="0"/>
              </a:rPr>
              <a:t>Developed collaboratively with input from focus groups comprising young MSM, transgender individuals, and health professionals</a:t>
            </a:r>
          </a:p>
          <a:p>
            <a:pPr marL="174625" indent="-174625">
              <a:spcAft>
                <a:spcPts val="1200"/>
              </a:spcAft>
              <a:buClr>
                <a:srgbClr val="C00000"/>
              </a:buClr>
              <a:buFont typeface="Arial" panose="020B0604020202020204" pitchFamily="34" charset="0"/>
              <a:buChar char="•"/>
            </a:pPr>
            <a:r>
              <a:rPr lang="en-US" altLang="pt-BR" sz="1600" dirty="0">
                <a:solidFill>
                  <a:schemeClr val="tx1">
                    <a:lumMod val="65000"/>
                    <a:lumOff val="35000"/>
                  </a:schemeClr>
                </a:solidFill>
                <a:latin typeface="Arial" panose="020B0604020202020204" pitchFamily="34" charset="0"/>
              </a:rPr>
              <a:t>Used at enrollment in </a:t>
            </a:r>
            <a:r>
              <a:rPr lang="en-US" altLang="pt-BR" sz="1600" dirty="0" err="1">
                <a:solidFill>
                  <a:schemeClr val="tx1">
                    <a:lumMod val="65000"/>
                    <a:lumOff val="35000"/>
                  </a:schemeClr>
                </a:solidFill>
                <a:latin typeface="Arial" panose="020B0604020202020204" pitchFamily="34" charset="0"/>
              </a:rPr>
              <a:t>ImPrEP</a:t>
            </a:r>
            <a:r>
              <a:rPr lang="en-US" altLang="pt-BR" sz="1600" dirty="0">
                <a:solidFill>
                  <a:schemeClr val="tx1">
                    <a:lumMod val="65000"/>
                    <a:lumOff val="35000"/>
                  </a:schemeClr>
                </a:solidFill>
                <a:latin typeface="Arial" panose="020B0604020202020204" pitchFamily="34" charset="0"/>
              </a:rPr>
              <a:t> CAB </a:t>
            </a:r>
            <a:r>
              <a:rPr lang="en-US" altLang="pt-BR" sz="1600" dirty="0" err="1">
                <a:solidFill>
                  <a:schemeClr val="tx1">
                    <a:lumMod val="65000"/>
                    <a:lumOff val="35000"/>
                  </a:schemeClr>
                </a:solidFill>
                <a:latin typeface="Arial" panose="020B0604020202020204" pitchFamily="34" charset="0"/>
              </a:rPr>
              <a:t>Brasil</a:t>
            </a:r>
            <a:r>
              <a:rPr lang="en-US" altLang="pt-BR" sz="1600" dirty="0">
                <a:solidFill>
                  <a:schemeClr val="tx1">
                    <a:lumMod val="65000"/>
                    <a:lumOff val="35000"/>
                  </a:schemeClr>
                </a:solidFill>
                <a:latin typeface="Arial" panose="020B0604020202020204" pitchFamily="34" charset="0"/>
              </a:rPr>
              <a:t>, when participants independently accessed the content on a tablet before choosing their PrEP option.</a:t>
            </a:r>
          </a:p>
          <a:p>
            <a:pPr marL="174625" indent="-174625">
              <a:spcAft>
                <a:spcPts val="1200"/>
              </a:spcAft>
              <a:buClr>
                <a:srgbClr val="C00000"/>
              </a:buClr>
              <a:buFont typeface="Arial" panose="020B0604020202020204" pitchFamily="34" charset="0"/>
              <a:buChar char="•"/>
            </a:pPr>
            <a:r>
              <a:rPr lang="en-US" altLang="pt-BR" sz="1600" dirty="0">
                <a:solidFill>
                  <a:schemeClr val="tx1">
                    <a:lumMod val="65000"/>
                    <a:lumOff val="35000"/>
                  </a:schemeClr>
                </a:solidFill>
                <a:latin typeface="Arial" panose="020B0604020202020204" pitchFamily="34" charset="0"/>
              </a:rPr>
              <a:t>Comprised five short videos with 17 minutes of content in total.</a:t>
            </a:r>
          </a:p>
          <a:p>
            <a:pPr marL="174625" indent="-174625" algn="l">
              <a:spcAft>
                <a:spcPts val="1200"/>
              </a:spcAft>
              <a:buClr>
                <a:srgbClr val="C00000"/>
              </a:buClr>
              <a:buFont typeface="Arial" panose="020B0604020202020204" pitchFamily="34" charset="0"/>
              <a:buChar char="•"/>
            </a:pPr>
            <a:r>
              <a:rPr lang="en-US" altLang="pt-BR" sz="1600" dirty="0">
                <a:solidFill>
                  <a:schemeClr val="tx1">
                    <a:lumMod val="65000"/>
                    <a:lumOff val="35000"/>
                  </a:schemeClr>
                </a:solidFill>
                <a:latin typeface="Arial" panose="020B0604020202020204" pitchFamily="34" charset="0"/>
              </a:rPr>
              <a:t>Videos covered: oral and injectable PrEP, and other HIV and STI prevention strategies</a:t>
            </a:r>
          </a:p>
          <a:p>
            <a:pPr marL="174625" indent="-174625" algn="l">
              <a:spcAft>
                <a:spcPts val="1200"/>
              </a:spcAft>
              <a:buClr>
                <a:srgbClr val="C00000"/>
              </a:buClr>
              <a:buFont typeface="Arial" panose="020B0604020202020204" pitchFamily="34" charset="0"/>
              <a:buChar char="•"/>
            </a:pPr>
            <a:r>
              <a:rPr lang="en-US" altLang="pt-BR" sz="1600" dirty="0">
                <a:solidFill>
                  <a:schemeClr val="tx1">
                    <a:lumMod val="65000"/>
                    <a:lumOff val="35000"/>
                  </a:schemeClr>
                </a:solidFill>
                <a:latin typeface="Arial" panose="020B0604020202020204" pitchFamily="34" charset="0"/>
              </a:rPr>
              <a:t>People (including physicians) featured in the videos were SGM individuals</a:t>
            </a:r>
          </a:p>
        </p:txBody>
      </p:sp>
      <p:sp>
        <p:nvSpPr>
          <p:cNvPr id="12" name="CaixaDeTexto 11"/>
          <p:cNvSpPr txBox="1"/>
          <p:nvPr/>
        </p:nvSpPr>
        <p:spPr>
          <a:xfrm>
            <a:off x="7361154" y="1742964"/>
            <a:ext cx="4486719" cy="13234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1600" dirty="0"/>
              <a:t>In general, SGM persons participating in FGDs perceived the </a:t>
            </a:r>
            <a:r>
              <a:rPr lang="en-US" sz="1600" dirty="0" err="1"/>
              <a:t>mHealth</a:t>
            </a:r>
            <a:r>
              <a:rPr lang="en-US" sz="1600" dirty="0"/>
              <a:t> tool verbal and esthetic languages as appealing, accessible, direct, and relevant to reaching younger SGM groups.</a:t>
            </a:r>
            <a:endParaRPr lang="pt-BR" sz="1600" dirty="0"/>
          </a:p>
        </p:txBody>
      </p:sp>
      <p:sp>
        <p:nvSpPr>
          <p:cNvPr id="13" name="CaixaDeTexto 12"/>
          <p:cNvSpPr txBox="1"/>
          <p:nvPr/>
        </p:nvSpPr>
        <p:spPr>
          <a:xfrm>
            <a:off x="7929243" y="6529387"/>
            <a:ext cx="4601497" cy="400110"/>
          </a:xfrm>
          <a:prstGeom prst="rect">
            <a:avLst/>
          </a:prstGeom>
          <a:noFill/>
        </p:spPr>
        <p:txBody>
          <a:bodyPr wrap="square" rtlCol="0">
            <a:spAutoFit/>
          </a:bodyPr>
          <a:lstStyle/>
          <a:p>
            <a:r>
              <a:rPr lang="pt-BR" sz="1000" dirty="0"/>
              <a:t>Pimenta MC, et al</a:t>
            </a:r>
            <a:r>
              <a:rPr lang="pt-BR" sz="1000" i="1" dirty="0"/>
              <a:t>.</a:t>
            </a:r>
            <a:r>
              <a:rPr lang="pt-BR" sz="1000" dirty="0"/>
              <a:t> JMIR </a:t>
            </a:r>
            <a:r>
              <a:rPr lang="pt-BR" sz="1000" dirty="0" err="1"/>
              <a:t>Public</a:t>
            </a:r>
            <a:r>
              <a:rPr lang="pt-BR" sz="1000" dirty="0"/>
              <a:t> Health </a:t>
            </a:r>
            <a:r>
              <a:rPr lang="pt-BR" sz="1000" dirty="0" err="1"/>
              <a:t>Surveill</a:t>
            </a:r>
            <a:r>
              <a:rPr lang="pt-BR" sz="1000" dirty="0"/>
              <a:t>. 2024 </a:t>
            </a:r>
            <a:r>
              <a:rPr lang="pt-BR" sz="1000" dirty="0" err="1"/>
              <a:t>Oct</a:t>
            </a:r>
            <a:r>
              <a:rPr lang="pt-BR" sz="1000" dirty="0"/>
              <a:t> 24</a:t>
            </a:r>
          </a:p>
          <a:p>
            <a:pPr algn="r"/>
            <a:endParaRPr lang="pt-BR" sz="1000" dirty="0"/>
          </a:p>
        </p:txBody>
      </p:sp>
    </p:spTree>
    <p:extLst>
      <p:ext uri="{BB962C8B-B14F-4D97-AF65-F5344CB8AC3E}">
        <p14:creationId xmlns:p14="http://schemas.microsoft.com/office/powerpoint/2010/main" val="37624756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930DD00-5D67-27DF-AE61-AA830E9D261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6E42B19D-308F-3190-0250-7C1DFD7CC36F}"/>
              </a:ext>
            </a:extLst>
          </p:cNvPr>
          <p:cNvSpPr>
            <a:spLocks noGrp="1"/>
          </p:cNvSpPr>
          <p:nvPr>
            <p:ph sz="quarter" idx="13"/>
          </p:nvPr>
        </p:nvSpPr>
        <p:spPr>
          <a:xfrm>
            <a:off x="442909" y="2209459"/>
            <a:ext cx="5437191" cy="4103687"/>
          </a:xfrm>
        </p:spPr>
        <p:txBody>
          <a:bodyPr>
            <a:normAutofit lnSpcReduction="10000"/>
          </a:bodyPr>
          <a:lstStyle/>
          <a:p>
            <a:pPr marL="285750" indent="-285750">
              <a:buFont typeface="Arial" panose="020B0604020202020204" pitchFamily="34" charset="0"/>
              <a:buChar char="•"/>
            </a:pPr>
            <a:r>
              <a:rPr lang="pt-BR" dirty="0"/>
              <a:t>S</a:t>
            </a:r>
            <a:r>
              <a:rPr lang="aa-ET" dirty="0" err="1"/>
              <a:t>trong</a:t>
            </a:r>
            <a:r>
              <a:rPr lang="aa-ET" dirty="0"/>
              <a:t> preference for CAB-LA among young sexual and gender diverse populations.</a:t>
            </a:r>
            <a:endParaRPr lang="pt-BR" dirty="0"/>
          </a:p>
          <a:p>
            <a:pPr marL="285750" indent="-285750">
              <a:buFont typeface="Arial" panose="020B0604020202020204" pitchFamily="34" charset="0"/>
              <a:buChar char="•"/>
            </a:pPr>
            <a:r>
              <a:rPr lang="aa-ET" dirty="0"/>
              <a:t>The mHealth intervention was highly acceptable and supported informed-decision, indicating its utility as a scalable strategy in real-world settings.</a:t>
            </a:r>
            <a:endParaRPr lang="pt-BR" dirty="0"/>
          </a:p>
          <a:p>
            <a:pPr marL="285750" indent="-285750">
              <a:buFont typeface="Arial" panose="020B0604020202020204" pitchFamily="34" charset="0"/>
              <a:buChar char="•"/>
            </a:pPr>
            <a:r>
              <a:rPr lang="aa-ET" dirty="0"/>
              <a:t>Most participants chose CAB-LA, with the main reason being the perceived difficulty of daily oral pill intake.</a:t>
            </a:r>
            <a:endParaRPr lang="pt-BR" dirty="0"/>
          </a:p>
          <a:p>
            <a:pPr marL="285750" indent="-285750">
              <a:buFont typeface="Arial" panose="020B0604020202020204" pitchFamily="34" charset="0"/>
              <a:buChar char="•"/>
            </a:pPr>
            <a:r>
              <a:rPr lang="pt-BR" dirty="0"/>
              <a:t>T</a:t>
            </a:r>
            <a:r>
              <a:rPr lang="aa-ET" dirty="0"/>
              <a:t>he proportion of participants of younger age (18–20 years) choosing CAB-LA was lower than that of those aged 25–30 </a:t>
            </a:r>
            <a:r>
              <a:rPr lang="pt-BR" dirty="0"/>
              <a:t>Y</a:t>
            </a:r>
            <a:r>
              <a:rPr lang="aa-ET" dirty="0"/>
              <a:t>ears</a:t>
            </a:r>
            <a:r>
              <a:rPr lang="pt-BR" dirty="0"/>
              <a:t>. T</a:t>
            </a:r>
            <a:r>
              <a:rPr lang="aa-ET" dirty="0"/>
              <a:t>hey might require more intensive peer-led </a:t>
            </a:r>
            <a:r>
              <a:rPr lang="aa-ET" dirty="0" err="1"/>
              <a:t>counseling</a:t>
            </a:r>
            <a:r>
              <a:rPr lang="aa-ET" dirty="0"/>
              <a:t> or tailored information to overcome potential barriers</a:t>
            </a:r>
            <a:r>
              <a:rPr lang="pt-BR" dirty="0"/>
              <a:t>.</a:t>
            </a:r>
          </a:p>
          <a:p>
            <a:pPr marL="285750" indent="-285750">
              <a:buFont typeface="Arial" panose="020B0604020202020204" pitchFamily="34" charset="0"/>
              <a:buChar char="•"/>
            </a:pPr>
            <a:r>
              <a:rPr lang="aa-ET" dirty="0"/>
              <a:t>These findings underscore the critical importance of integrating diversified </a:t>
            </a:r>
            <a:r>
              <a:rPr lang="aa-ET" dirty="0" err="1"/>
              <a:t>PrEP</a:t>
            </a:r>
            <a:r>
              <a:rPr lang="aa-ET" dirty="0"/>
              <a:t> modalities with accessible decision-making support interventions within public health systems.</a:t>
            </a:r>
            <a:endParaRPr lang="pt-BR" dirty="0"/>
          </a:p>
        </p:txBody>
      </p:sp>
      <p:sp>
        <p:nvSpPr>
          <p:cNvPr id="5" name="Text Placeholder 4">
            <a:extLst>
              <a:ext uri="{FF2B5EF4-FFF2-40B4-BE49-F238E27FC236}">
                <a16:creationId xmlns:a16="http://schemas.microsoft.com/office/drawing/2014/main" xmlns="" id="{E5203FB5-18C9-2C89-A80E-AD0630C763C3}"/>
              </a:ext>
            </a:extLst>
          </p:cNvPr>
          <p:cNvSpPr>
            <a:spLocks noGrp="1"/>
          </p:cNvSpPr>
          <p:nvPr>
            <p:ph type="body" sz="quarter" idx="16"/>
          </p:nvPr>
        </p:nvSpPr>
        <p:spPr>
          <a:xfrm>
            <a:off x="6450012" y="2287977"/>
            <a:ext cx="5437188" cy="553546"/>
          </a:xfrm>
        </p:spPr>
        <p:txBody>
          <a:bodyPr/>
          <a:lstStyle/>
          <a:p>
            <a:pPr algn="ctr"/>
            <a:r>
              <a:rPr lang="pt-BR" dirty="0" err="1">
                <a:solidFill>
                  <a:schemeClr val="tx1"/>
                </a:solidFill>
              </a:rPr>
              <a:t>Enrollment</a:t>
            </a:r>
            <a:r>
              <a:rPr lang="pt-BR" dirty="0">
                <a:solidFill>
                  <a:schemeClr val="tx1"/>
                </a:solidFill>
              </a:rPr>
              <a:t> </a:t>
            </a:r>
            <a:r>
              <a:rPr lang="pt-BR" dirty="0" err="1">
                <a:solidFill>
                  <a:schemeClr val="tx1"/>
                </a:solidFill>
              </a:rPr>
              <a:t>period</a:t>
            </a:r>
            <a:r>
              <a:rPr lang="pt-BR" dirty="0">
                <a:solidFill>
                  <a:schemeClr val="tx1"/>
                </a:solidFill>
              </a:rPr>
              <a:t>: Oct2023-Sept2024</a:t>
            </a:r>
            <a:endParaRPr lang="pt-BR" dirty="0"/>
          </a:p>
        </p:txBody>
      </p:sp>
      <p:sp>
        <p:nvSpPr>
          <p:cNvPr id="6" name="Title 5">
            <a:extLst>
              <a:ext uri="{FF2B5EF4-FFF2-40B4-BE49-F238E27FC236}">
                <a16:creationId xmlns:a16="http://schemas.microsoft.com/office/drawing/2014/main" xmlns="" id="{99AE9209-D261-35AF-D024-370BBB23BC87}"/>
              </a:ext>
            </a:extLst>
          </p:cNvPr>
          <p:cNvSpPr>
            <a:spLocks noGrp="1"/>
          </p:cNvSpPr>
          <p:nvPr>
            <p:ph type="title"/>
          </p:nvPr>
        </p:nvSpPr>
        <p:spPr>
          <a:xfrm>
            <a:off x="2594998" y="283971"/>
            <a:ext cx="9067174" cy="1437510"/>
          </a:xfrm>
          <a:ln w="28575">
            <a:solidFill>
              <a:schemeClr val="accent2">
                <a:lumMod val="60000"/>
                <a:lumOff val="40000"/>
              </a:schemeClr>
            </a:solidFill>
          </a:ln>
        </p:spPr>
        <p:style>
          <a:lnRef idx="2">
            <a:schemeClr val="accent2"/>
          </a:lnRef>
          <a:fillRef idx="1">
            <a:schemeClr val="lt1"/>
          </a:fillRef>
          <a:effectRef idx="0">
            <a:schemeClr val="accent2"/>
          </a:effectRef>
          <a:fontRef idx="minor">
            <a:schemeClr val="dk1"/>
          </a:fontRef>
        </p:style>
        <p:txBody>
          <a:bodyPr>
            <a:normAutofit/>
          </a:bodyPr>
          <a:lstStyle/>
          <a:p>
            <a:pPr algn="ctr"/>
            <a:r>
              <a:rPr lang="aa-ET" sz="2200" b="0" dirty="0">
                <a:solidFill>
                  <a:schemeClr val="tx1"/>
                </a:solidFill>
              </a:rPr>
              <a:t>Person-</a:t>
            </a:r>
            <a:r>
              <a:rPr lang="aa-ET" sz="2200" b="0" dirty="0" err="1">
                <a:solidFill>
                  <a:schemeClr val="tx1"/>
                </a:solidFill>
              </a:rPr>
              <a:t>centered</a:t>
            </a:r>
            <a:r>
              <a:rPr lang="aa-ET" sz="2200" b="0" dirty="0">
                <a:solidFill>
                  <a:schemeClr val="tx1"/>
                </a:solidFill>
              </a:rPr>
              <a:t> choice and mHealth support for same-day delivery of long-acting injectable cabotegravir (</a:t>
            </a:r>
            <a:r>
              <a:rPr lang="aa-ET" sz="2200" b="0" dirty="0" err="1">
                <a:solidFill>
                  <a:schemeClr val="tx1"/>
                </a:solidFill>
              </a:rPr>
              <a:t>ImPrEP</a:t>
            </a:r>
            <a:r>
              <a:rPr lang="aa-ET" sz="2200" b="0" dirty="0">
                <a:solidFill>
                  <a:schemeClr val="tx1"/>
                </a:solidFill>
              </a:rPr>
              <a:t> CAB </a:t>
            </a:r>
            <a:r>
              <a:rPr lang="aa-ET" sz="2200" b="0" dirty="0" err="1">
                <a:solidFill>
                  <a:schemeClr val="tx1"/>
                </a:solidFill>
              </a:rPr>
              <a:t>Brasil</a:t>
            </a:r>
            <a:r>
              <a:rPr lang="aa-ET" sz="2200" b="0" dirty="0">
                <a:solidFill>
                  <a:schemeClr val="tx1"/>
                </a:solidFill>
              </a:rPr>
              <a:t>): a prospective, open-label, </a:t>
            </a:r>
            <a:r>
              <a:rPr lang="aa-ET" sz="2200" b="0" dirty="0" err="1">
                <a:solidFill>
                  <a:schemeClr val="tx1"/>
                </a:solidFill>
              </a:rPr>
              <a:t>multicenter</a:t>
            </a:r>
            <a:r>
              <a:rPr lang="aa-ET" sz="2200" b="0" dirty="0">
                <a:solidFill>
                  <a:schemeClr val="tx1"/>
                </a:solidFill>
              </a:rPr>
              <a:t>, quasi-experimental implementation study</a:t>
            </a:r>
            <a:r>
              <a:rPr lang="aa-ET" b="0" dirty="0"/>
              <a:t/>
            </a:r>
            <a:br>
              <a:rPr lang="aa-ET" b="0" dirty="0"/>
            </a:br>
            <a:endParaRPr lang="pt-BR" sz="1200" i="1" dirty="0">
              <a:solidFill>
                <a:srgbClr val="FF0000"/>
              </a:solidFill>
            </a:endParaRPr>
          </a:p>
        </p:txBody>
      </p:sp>
      <p:sp>
        <p:nvSpPr>
          <p:cNvPr id="8" name="CaixaDeTexto 7"/>
          <p:cNvSpPr txBox="1"/>
          <p:nvPr/>
        </p:nvSpPr>
        <p:spPr>
          <a:xfrm>
            <a:off x="9075174" y="6394020"/>
            <a:ext cx="3254020" cy="369332"/>
          </a:xfrm>
          <a:prstGeom prst="rect">
            <a:avLst/>
          </a:prstGeom>
          <a:noFill/>
        </p:spPr>
        <p:txBody>
          <a:bodyPr wrap="square" rtlCol="0">
            <a:spAutoFit/>
          </a:bodyPr>
          <a:lstStyle/>
          <a:p>
            <a:endParaRPr lang="en-US" sz="800" dirty="0"/>
          </a:p>
          <a:p>
            <a:r>
              <a:rPr lang="pt-BR" sz="1000" dirty="0"/>
              <a:t>Torres et al. </a:t>
            </a:r>
            <a:r>
              <a:rPr lang="aa-ET" sz="1000" dirty="0"/>
              <a:t>2026 Jun 12;59:101522</a:t>
            </a:r>
            <a:endParaRPr lang="pt-BR" sz="1000" dirty="0"/>
          </a:p>
        </p:txBody>
      </p:sp>
      <p:pic>
        <p:nvPicPr>
          <p:cNvPr id="13" name="Imagem 12">
            <a:extLst>
              <a:ext uri="{FF2B5EF4-FFF2-40B4-BE49-F238E27FC236}">
                <a16:creationId xmlns:a16="http://schemas.microsoft.com/office/drawing/2014/main" xmlns="" id="{DEFF9BA7-D825-4648-4030-32FDF694EF4D}"/>
              </a:ext>
            </a:extLst>
          </p:cNvPr>
          <p:cNvPicPr>
            <a:picLocks noChangeAspect="1"/>
          </p:cNvPicPr>
          <p:nvPr/>
        </p:nvPicPr>
        <p:blipFill>
          <a:blip r:embed="rId3"/>
          <a:stretch>
            <a:fillRect/>
          </a:stretch>
        </p:blipFill>
        <p:spPr>
          <a:xfrm>
            <a:off x="8628161" y="1614737"/>
            <a:ext cx="2501956" cy="447970"/>
          </a:xfrm>
          <a:prstGeom prst="rect">
            <a:avLst/>
          </a:prstGeom>
        </p:spPr>
      </p:pic>
      <p:pic>
        <p:nvPicPr>
          <p:cNvPr id="4" name="Espaço Reservado para Conteúdo 3"/>
          <p:cNvPicPr>
            <a:picLocks noGrp="1" noChangeAspect="1"/>
          </p:cNvPicPr>
          <p:nvPr>
            <p:ph sz="quarter" idx="14"/>
          </p:nvPr>
        </p:nvPicPr>
        <p:blipFill>
          <a:blip r:embed="rId4"/>
          <a:stretch>
            <a:fillRect/>
          </a:stretch>
        </p:blipFill>
        <p:spPr>
          <a:xfrm>
            <a:off x="6578467" y="2841524"/>
            <a:ext cx="5200578" cy="3737558"/>
          </a:xfrm>
          <a:prstGeom prst="rect">
            <a:avLst/>
          </a:prstGeom>
        </p:spPr>
      </p:pic>
    </p:spTree>
    <p:extLst>
      <p:ext uri="{BB962C8B-B14F-4D97-AF65-F5344CB8AC3E}">
        <p14:creationId xmlns:p14="http://schemas.microsoft.com/office/powerpoint/2010/main" val="42524831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DBA6EF7-4AFD-B664-0A1A-CF2B00C840DE}"/>
            </a:ext>
          </a:extLst>
        </p:cNvPr>
        <p:cNvGrpSpPr/>
        <p:nvPr/>
      </p:nvGrpSpPr>
      <p:grpSpPr>
        <a:xfrm>
          <a:off x="0" y="0"/>
          <a:ext cx="0" cy="0"/>
          <a:chOff x="0" y="0"/>
          <a:chExt cx="0" cy="0"/>
        </a:xfrm>
      </p:grpSpPr>
      <p:sp>
        <p:nvSpPr>
          <p:cNvPr id="7" name="Título 1">
            <a:extLst>
              <a:ext uri="{FF2B5EF4-FFF2-40B4-BE49-F238E27FC236}">
                <a16:creationId xmlns:a16="http://schemas.microsoft.com/office/drawing/2014/main" xmlns="" id="{C25BF340-138B-1838-305E-D3BDEC1BF22E}"/>
              </a:ext>
            </a:extLst>
          </p:cNvPr>
          <p:cNvSpPr txBox="1">
            <a:spLocks/>
          </p:cNvSpPr>
          <p:nvPr/>
        </p:nvSpPr>
        <p:spPr>
          <a:xfrm>
            <a:off x="2924175" y="-78599"/>
            <a:ext cx="9267825" cy="848089"/>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pt-PT" spc="-30" dirty="0"/>
              <a:t>ImPrEP LEN Brasil</a:t>
            </a:r>
            <a:endParaRPr lang="pt-BR" dirty="0"/>
          </a:p>
        </p:txBody>
      </p:sp>
      <p:sp>
        <p:nvSpPr>
          <p:cNvPr id="6" name="CaixaDeTexto 3">
            <a:extLst>
              <a:ext uri="{FF2B5EF4-FFF2-40B4-BE49-F238E27FC236}">
                <a16:creationId xmlns:a16="http://schemas.microsoft.com/office/drawing/2014/main" xmlns="" id="{B19A9ABD-9821-74F0-17FC-8D11CCDAA30D}"/>
              </a:ext>
            </a:extLst>
          </p:cNvPr>
          <p:cNvSpPr txBox="1"/>
          <p:nvPr/>
        </p:nvSpPr>
        <p:spPr>
          <a:xfrm>
            <a:off x="2827860" y="767773"/>
            <a:ext cx="9059340" cy="861774"/>
          </a:xfrm>
          <a:prstGeom prst="rect">
            <a:avLst/>
          </a:prstGeom>
          <a:noFill/>
        </p:spPr>
        <p:txBody>
          <a:bodyPr wrap="square" rtlCol="0">
            <a:spAutoFit/>
          </a:bodyPr>
          <a:lstStyle/>
          <a:p>
            <a:r>
              <a:rPr lang="en-US" sz="1600" dirty="0"/>
              <a:t>Expanding PrEP options among young MSM, transgender and non-binary persons in Brazil: incorporating twice-yearly lenacapavir for HIV prevention</a:t>
            </a:r>
          </a:p>
          <a:p>
            <a:endParaRPr lang="aa-ET" dirty="0"/>
          </a:p>
        </p:txBody>
      </p:sp>
      <p:sp>
        <p:nvSpPr>
          <p:cNvPr id="16" name="CaixaDeTexto 6">
            <a:extLst>
              <a:ext uri="{FF2B5EF4-FFF2-40B4-BE49-F238E27FC236}">
                <a16:creationId xmlns:a16="http://schemas.microsoft.com/office/drawing/2014/main" xmlns="" id="{66B028EB-A079-1F20-E134-1D31EC03ADB1}"/>
              </a:ext>
            </a:extLst>
          </p:cNvPr>
          <p:cNvSpPr txBox="1"/>
          <p:nvPr/>
        </p:nvSpPr>
        <p:spPr>
          <a:xfrm>
            <a:off x="89078" y="1919609"/>
            <a:ext cx="4620572" cy="1184940"/>
          </a:xfrm>
          <a:prstGeom prst="rect">
            <a:avLst/>
          </a:prstGeom>
          <a:noFill/>
        </p:spPr>
        <p:txBody>
          <a:bodyPr wrap="square" rtlCol="0">
            <a:spAutoFit/>
          </a:bodyPr>
          <a:lstStyle/>
          <a:p>
            <a:pPr lvl="0">
              <a:lnSpc>
                <a:spcPct val="120000"/>
              </a:lnSpc>
              <a:spcBef>
                <a:spcPts val="600"/>
              </a:spcBef>
              <a:buClr>
                <a:schemeClr val="dk1"/>
              </a:buClr>
              <a:buSzPts val="2000"/>
            </a:pPr>
            <a:r>
              <a:rPr lang="en-US" sz="1100" b="1" dirty="0">
                <a:solidFill>
                  <a:srgbClr val="0D4C6D"/>
                </a:solidFill>
                <a:latin typeface="Arial Black"/>
                <a:ea typeface="Arial Black"/>
                <a:cs typeface="Arial Black"/>
                <a:sym typeface="Arial Black"/>
              </a:rPr>
              <a:t>GOAL</a:t>
            </a:r>
            <a:endParaRPr lang="en-US" sz="1100" dirty="0">
              <a:solidFill>
                <a:srgbClr val="0D4C6D"/>
              </a:solidFill>
            </a:endParaRPr>
          </a:p>
          <a:p>
            <a:pPr marL="342900" lvl="0" indent="-342900">
              <a:lnSpc>
                <a:spcPct val="120000"/>
              </a:lnSpc>
              <a:spcBef>
                <a:spcPts val="600"/>
              </a:spcBef>
              <a:buClr>
                <a:srgbClr val="C00000"/>
              </a:buClr>
              <a:buSzPts val="2000"/>
              <a:buFont typeface="Arial"/>
              <a:buChar char="•"/>
            </a:pPr>
            <a:r>
              <a:rPr lang="en-US" sz="1100" dirty="0">
                <a:solidFill>
                  <a:schemeClr val="tx1">
                    <a:lumMod val="75000"/>
                    <a:lumOff val="25000"/>
                  </a:schemeClr>
                </a:solidFill>
              </a:rPr>
              <a:t>To evaluate the feasibility of implementing </a:t>
            </a:r>
            <a:r>
              <a:rPr lang="en-US" sz="1100" b="1" dirty="0">
                <a:solidFill>
                  <a:schemeClr val="tx1">
                    <a:lumMod val="75000"/>
                    <a:lumOff val="25000"/>
                  </a:schemeClr>
                </a:solidFill>
              </a:rPr>
              <a:t>LEN for HIV prevention </a:t>
            </a:r>
            <a:r>
              <a:rPr lang="en-US" sz="1100" dirty="0">
                <a:solidFill>
                  <a:schemeClr val="tx1">
                    <a:lumMod val="75000"/>
                    <a:lumOff val="25000"/>
                  </a:schemeClr>
                </a:solidFill>
              </a:rPr>
              <a:t>in </a:t>
            </a:r>
            <a:r>
              <a:rPr lang="en-US" sz="1100" b="1" dirty="0">
                <a:solidFill>
                  <a:schemeClr val="tx1">
                    <a:lumMod val="75000"/>
                    <a:lumOff val="25000"/>
                  </a:schemeClr>
                </a:solidFill>
              </a:rPr>
              <a:t>real-world settings</a:t>
            </a:r>
            <a:r>
              <a:rPr lang="en-US" sz="1100" dirty="0">
                <a:solidFill>
                  <a:schemeClr val="tx1">
                    <a:lumMod val="75000"/>
                    <a:lumOff val="25000"/>
                  </a:schemeClr>
                </a:solidFill>
              </a:rPr>
              <a:t> within the Brazilian Public Health System to generate critical evidence to inform national policies and program implementers.</a:t>
            </a:r>
          </a:p>
        </p:txBody>
      </p:sp>
      <p:sp>
        <p:nvSpPr>
          <p:cNvPr id="17" name="CaixaDeTexto 7">
            <a:extLst>
              <a:ext uri="{FF2B5EF4-FFF2-40B4-BE49-F238E27FC236}">
                <a16:creationId xmlns:a16="http://schemas.microsoft.com/office/drawing/2014/main" xmlns="" id="{CED51E0F-F6E9-1877-B92D-4E1BB413BCC5}"/>
              </a:ext>
            </a:extLst>
          </p:cNvPr>
          <p:cNvSpPr txBox="1"/>
          <p:nvPr/>
        </p:nvSpPr>
        <p:spPr>
          <a:xfrm>
            <a:off x="89078" y="3104549"/>
            <a:ext cx="4915542" cy="778675"/>
          </a:xfrm>
          <a:prstGeom prst="rect">
            <a:avLst/>
          </a:prstGeom>
          <a:noFill/>
        </p:spPr>
        <p:txBody>
          <a:bodyPr wrap="square" rtlCol="0">
            <a:spAutoFit/>
          </a:bodyPr>
          <a:lstStyle/>
          <a:p>
            <a:pPr lvl="0">
              <a:lnSpc>
                <a:spcPct val="120000"/>
              </a:lnSpc>
              <a:spcBef>
                <a:spcPts val="600"/>
              </a:spcBef>
            </a:pPr>
            <a:r>
              <a:rPr lang="en-US" sz="1100" b="1" dirty="0">
                <a:solidFill>
                  <a:srgbClr val="0D4C6D"/>
                </a:solidFill>
                <a:latin typeface="Arial Black"/>
                <a:ea typeface="Arial Black"/>
                <a:cs typeface="Arial Black"/>
                <a:sym typeface="Arial Black"/>
              </a:rPr>
              <a:t>PRIMARY OBJECTIVE</a:t>
            </a:r>
            <a:endParaRPr lang="en-US" sz="1100" dirty="0">
              <a:solidFill>
                <a:srgbClr val="595959"/>
              </a:solidFill>
              <a:latin typeface="Arial" panose="020B0604020202020204" pitchFamily="34" charset="0"/>
              <a:ea typeface="Verdana"/>
              <a:cs typeface="Arial" panose="020B0604020202020204" pitchFamily="34" charset="0"/>
              <a:sym typeface="Verdana"/>
            </a:endParaRPr>
          </a:p>
          <a:p>
            <a:pPr marL="342900" lvl="0" indent="-342900">
              <a:lnSpc>
                <a:spcPct val="120000"/>
              </a:lnSpc>
              <a:spcBef>
                <a:spcPts val="600"/>
              </a:spcBef>
              <a:buClr>
                <a:srgbClr val="C00000"/>
              </a:buClr>
              <a:buSzPts val="2000"/>
              <a:buFont typeface="Arial"/>
              <a:buChar char="•"/>
            </a:pPr>
            <a:r>
              <a:rPr lang="en-US" sz="1100" dirty="0">
                <a:solidFill>
                  <a:schemeClr val="tx1">
                    <a:lumMod val="75000"/>
                    <a:lumOff val="25000"/>
                  </a:schemeClr>
                </a:solidFill>
              </a:rPr>
              <a:t>Assess LEN persistence among study participants in a context where they exercise choice of their </a:t>
            </a:r>
            <a:r>
              <a:rPr lang="en-US" sz="1100" dirty="0" err="1">
                <a:solidFill>
                  <a:schemeClr val="tx1">
                    <a:lumMod val="75000"/>
                    <a:lumOff val="25000"/>
                  </a:schemeClr>
                </a:solidFill>
              </a:rPr>
              <a:t>PrEP</a:t>
            </a:r>
            <a:r>
              <a:rPr lang="en-US" sz="1100" dirty="0">
                <a:solidFill>
                  <a:schemeClr val="tx1">
                    <a:lumMod val="75000"/>
                    <a:lumOff val="25000"/>
                  </a:schemeClr>
                </a:solidFill>
              </a:rPr>
              <a:t> methods.</a:t>
            </a:r>
          </a:p>
        </p:txBody>
      </p:sp>
      <p:sp>
        <p:nvSpPr>
          <p:cNvPr id="18" name="Google Shape;499;p42">
            <a:extLst>
              <a:ext uri="{FF2B5EF4-FFF2-40B4-BE49-F238E27FC236}">
                <a16:creationId xmlns:a16="http://schemas.microsoft.com/office/drawing/2014/main" xmlns="" id="{BAD3A31E-B9AF-AD21-ED26-70E6F5FE5093}"/>
              </a:ext>
            </a:extLst>
          </p:cNvPr>
          <p:cNvSpPr txBox="1"/>
          <p:nvPr/>
        </p:nvSpPr>
        <p:spPr>
          <a:xfrm>
            <a:off x="0" y="3973333"/>
            <a:ext cx="5414404" cy="1277232"/>
          </a:xfrm>
          <a:prstGeom prst="rect">
            <a:avLst/>
          </a:prstGeom>
          <a:noFill/>
          <a:ln>
            <a:noFill/>
          </a:ln>
        </p:spPr>
        <p:txBody>
          <a:bodyPr spcFirstLastPara="1" wrap="square" lIns="91425" tIns="45700" rIns="91425" bIns="45700" anchor="t" anchorCtr="0">
            <a:spAutoFit/>
          </a:bodyPr>
          <a:lstStyle/>
          <a:p>
            <a:pPr marL="100013" defTabSz="914400">
              <a:buClr>
                <a:srgbClr val="C00000"/>
              </a:buClr>
              <a:buSzPts val="1800"/>
              <a:defRPr/>
            </a:pPr>
            <a:r>
              <a:rPr lang="en-US" sz="1100" b="1" dirty="0">
                <a:solidFill>
                  <a:srgbClr val="0D4C6D"/>
                </a:solidFill>
                <a:latin typeface="Arial Black"/>
                <a:ea typeface="Arial Black"/>
                <a:cs typeface="Arial Black"/>
                <a:sym typeface="Arial Black"/>
              </a:rPr>
              <a:t>STUDY POPULATION</a:t>
            </a:r>
            <a:endParaRPr kumimoji="0" lang="es-419" sz="1100" b="0" i="0" u="none" strike="noStrike" kern="0" cap="none" spc="0" normalizeH="0" baseline="0" noProof="0" dirty="0">
              <a:ln>
                <a:noFill/>
              </a:ln>
              <a:solidFill>
                <a:srgbClr val="000000">
                  <a:lumMod val="75000"/>
                  <a:lumOff val="25000"/>
                </a:srgbClr>
              </a:solidFill>
              <a:effectLst/>
              <a:uLnTx/>
              <a:uFillTx/>
              <a:latin typeface="Arial"/>
              <a:ea typeface="Arial"/>
              <a:cs typeface="Arial"/>
              <a:sym typeface="Arial"/>
            </a:endParaRPr>
          </a:p>
          <a:p>
            <a:pPr marL="385763" marR="0" lvl="0" indent="-285750" algn="l" defTabSz="914400" rtl="0" eaLnBrk="1" fontAlgn="auto" latinLnBrk="0" hangingPunct="1">
              <a:lnSpc>
                <a:spcPct val="100000"/>
              </a:lnSpc>
              <a:spcAft>
                <a:spcPts val="0"/>
              </a:spcAft>
              <a:buClr>
                <a:srgbClr val="C00000"/>
              </a:buClr>
              <a:buSzPts val="1800"/>
              <a:buFont typeface="Arial"/>
              <a:buChar char="•"/>
              <a:tabLst/>
              <a:defRPr/>
            </a:pPr>
            <a:r>
              <a:rPr lang="es-419" sz="1100" dirty="0" err="1">
                <a:solidFill>
                  <a:schemeClr val="tx1">
                    <a:lumMod val="75000"/>
                    <a:lumOff val="25000"/>
                  </a:schemeClr>
                </a:solidFill>
                <a:sym typeface="Arial"/>
              </a:rPr>
              <a:t>Cisgender</a:t>
            </a:r>
            <a:r>
              <a:rPr lang="es-419" sz="1100" dirty="0">
                <a:solidFill>
                  <a:schemeClr val="tx1">
                    <a:lumMod val="75000"/>
                    <a:lumOff val="25000"/>
                  </a:schemeClr>
                </a:solidFill>
                <a:sym typeface="Arial"/>
              </a:rPr>
              <a:t> MSM, non-</a:t>
            </a:r>
            <a:r>
              <a:rPr lang="es-419" sz="1100" dirty="0" err="1">
                <a:solidFill>
                  <a:schemeClr val="tx1">
                    <a:lumMod val="75000"/>
                    <a:lumOff val="25000"/>
                  </a:schemeClr>
                </a:solidFill>
                <a:sym typeface="Arial"/>
              </a:rPr>
              <a:t>binary</a:t>
            </a:r>
            <a:r>
              <a:rPr lang="es-419" sz="1100" dirty="0">
                <a:solidFill>
                  <a:schemeClr val="tx1">
                    <a:lumMod val="75000"/>
                    <a:lumOff val="25000"/>
                  </a:schemeClr>
                </a:solidFill>
                <a:sym typeface="Arial"/>
              </a:rPr>
              <a:t> </a:t>
            </a:r>
            <a:r>
              <a:rPr lang="es-419" sz="1100" dirty="0" err="1">
                <a:solidFill>
                  <a:schemeClr val="tx1">
                    <a:lumMod val="75000"/>
                    <a:lumOff val="25000"/>
                  </a:schemeClr>
                </a:solidFill>
                <a:sym typeface="Arial"/>
              </a:rPr>
              <a:t>assigned</a:t>
            </a:r>
            <a:r>
              <a:rPr lang="es-419" sz="1100" dirty="0">
                <a:solidFill>
                  <a:schemeClr val="tx1">
                    <a:lumMod val="75000"/>
                    <a:lumOff val="25000"/>
                  </a:schemeClr>
                </a:solidFill>
                <a:sym typeface="Arial"/>
              </a:rPr>
              <a:t> as male at </a:t>
            </a:r>
            <a:r>
              <a:rPr lang="es-419" sz="1100" dirty="0" err="1">
                <a:solidFill>
                  <a:schemeClr val="tx1">
                    <a:lumMod val="75000"/>
                    <a:lumOff val="25000"/>
                  </a:schemeClr>
                </a:solidFill>
                <a:sym typeface="Arial"/>
              </a:rPr>
              <a:t>birth</a:t>
            </a:r>
            <a:r>
              <a:rPr lang="es-419" sz="1100" dirty="0">
                <a:solidFill>
                  <a:schemeClr val="tx1">
                    <a:lumMod val="75000"/>
                    <a:lumOff val="25000"/>
                  </a:schemeClr>
                </a:solidFill>
                <a:sym typeface="Arial"/>
              </a:rPr>
              <a:t>, </a:t>
            </a:r>
            <a:r>
              <a:rPr lang="es-419" sz="1100" dirty="0" err="1">
                <a:solidFill>
                  <a:schemeClr val="tx1">
                    <a:lumMod val="75000"/>
                    <a:lumOff val="25000"/>
                  </a:schemeClr>
                </a:solidFill>
                <a:sym typeface="Arial"/>
              </a:rPr>
              <a:t>or</a:t>
            </a:r>
            <a:r>
              <a:rPr lang="es-419" sz="1100" dirty="0">
                <a:solidFill>
                  <a:schemeClr val="tx1">
                    <a:lumMod val="75000"/>
                    <a:lumOff val="25000"/>
                  </a:schemeClr>
                </a:solidFill>
                <a:sym typeface="Arial"/>
              </a:rPr>
              <a:t> </a:t>
            </a:r>
            <a:r>
              <a:rPr lang="es-419" sz="1100" dirty="0" err="1">
                <a:solidFill>
                  <a:schemeClr val="tx1">
                    <a:lumMod val="75000"/>
                    <a:lumOff val="25000"/>
                  </a:schemeClr>
                </a:solidFill>
                <a:sym typeface="Arial"/>
              </a:rPr>
              <a:t>transgender</a:t>
            </a:r>
            <a:r>
              <a:rPr lang="es-419" sz="1100" dirty="0">
                <a:solidFill>
                  <a:schemeClr val="tx1">
                    <a:lumMod val="75000"/>
                    <a:lumOff val="25000"/>
                  </a:schemeClr>
                </a:solidFill>
                <a:sym typeface="Arial"/>
              </a:rPr>
              <a:t> </a:t>
            </a:r>
            <a:r>
              <a:rPr lang="es-419" sz="1100" dirty="0" err="1">
                <a:solidFill>
                  <a:schemeClr val="tx1">
                    <a:lumMod val="75000"/>
                    <a:lumOff val="25000"/>
                  </a:schemeClr>
                </a:solidFill>
                <a:sym typeface="Arial"/>
              </a:rPr>
              <a:t>persons</a:t>
            </a:r>
            <a:r>
              <a:rPr lang="es-419" sz="1100" dirty="0">
                <a:solidFill>
                  <a:schemeClr val="tx1">
                    <a:lumMod val="75000"/>
                    <a:lumOff val="25000"/>
                  </a:schemeClr>
                </a:solidFill>
                <a:sym typeface="Arial"/>
              </a:rPr>
              <a:t> </a:t>
            </a:r>
            <a:r>
              <a:rPr lang="es-419" sz="1100" dirty="0" err="1">
                <a:solidFill>
                  <a:schemeClr val="tx1">
                    <a:lumMod val="75000"/>
                    <a:lumOff val="25000"/>
                  </a:schemeClr>
                </a:solidFill>
                <a:sym typeface="Arial"/>
              </a:rPr>
              <a:t>with</a:t>
            </a:r>
            <a:r>
              <a:rPr lang="es-419" sz="1100" dirty="0">
                <a:solidFill>
                  <a:schemeClr val="tx1">
                    <a:lumMod val="75000"/>
                    <a:lumOff val="25000"/>
                  </a:schemeClr>
                </a:solidFill>
                <a:sym typeface="Arial"/>
              </a:rPr>
              <a:t> a negative HIV test </a:t>
            </a:r>
            <a:r>
              <a:rPr lang="es-419" sz="1100" dirty="0" err="1">
                <a:solidFill>
                  <a:schemeClr val="tx1">
                    <a:lumMod val="75000"/>
                    <a:lumOff val="25000"/>
                  </a:schemeClr>
                </a:solidFill>
                <a:sym typeface="Arial"/>
              </a:rPr>
              <a:t>result</a:t>
            </a:r>
            <a:endParaRPr sz="1100" dirty="0">
              <a:solidFill>
                <a:schemeClr val="tx1">
                  <a:lumMod val="75000"/>
                  <a:lumOff val="25000"/>
                </a:schemeClr>
              </a:solidFill>
              <a:sym typeface="Arial"/>
            </a:endParaRPr>
          </a:p>
          <a:p>
            <a:pPr marL="385763" marR="0" lvl="0" indent="-285750" algn="l" defTabSz="914400" rtl="0" eaLnBrk="1" fontAlgn="auto" latinLnBrk="0" hangingPunct="1">
              <a:lnSpc>
                <a:spcPct val="100000"/>
              </a:lnSpc>
              <a:spcAft>
                <a:spcPts val="0"/>
              </a:spcAft>
              <a:buClr>
                <a:srgbClr val="C00000"/>
              </a:buClr>
              <a:buSzPts val="1800"/>
              <a:buFont typeface="Arial"/>
              <a:buChar char="•"/>
              <a:tabLst/>
              <a:defRPr/>
            </a:pPr>
            <a:r>
              <a:rPr lang="es-419" sz="1100" dirty="0" err="1">
                <a:solidFill>
                  <a:schemeClr val="tx1">
                    <a:lumMod val="75000"/>
                    <a:lumOff val="25000"/>
                  </a:schemeClr>
                </a:solidFill>
                <a:sym typeface="Arial"/>
              </a:rPr>
              <a:t>Aged</a:t>
            </a:r>
            <a:r>
              <a:rPr lang="es-419" sz="1100" dirty="0">
                <a:solidFill>
                  <a:schemeClr val="tx1">
                    <a:lumMod val="75000"/>
                    <a:lumOff val="25000"/>
                  </a:schemeClr>
                </a:solidFill>
                <a:sym typeface="Arial"/>
              </a:rPr>
              <a:t> 16-30 </a:t>
            </a:r>
            <a:r>
              <a:rPr lang="es-419" sz="1100" dirty="0" err="1">
                <a:solidFill>
                  <a:schemeClr val="tx1">
                    <a:lumMod val="75000"/>
                    <a:lumOff val="25000"/>
                  </a:schemeClr>
                </a:solidFill>
                <a:sym typeface="Arial"/>
              </a:rPr>
              <a:t>years</a:t>
            </a:r>
            <a:r>
              <a:rPr lang="es-419" sz="1100" dirty="0">
                <a:solidFill>
                  <a:schemeClr val="tx1">
                    <a:lumMod val="75000"/>
                    <a:lumOff val="25000"/>
                  </a:schemeClr>
                </a:solidFill>
                <a:sym typeface="Arial"/>
              </a:rPr>
              <a:t> </a:t>
            </a:r>
            <a:endParaRPr sz="1100" dirty="0">
              <a:solidFill>
                <a:schemeClr val="tx1">
                  <a:lumMod val="75000"/>
                  <a:lumOff val="25000"/>
                </a:schemeClr>
              </a:solidFill>
              <a:sym typeface="Arial"/>
            </a:endParaRPr>
          </a:p>
          <a:p>
            <a:pPr marL="385763" marR="0" lvl="0" indent="-285750" algn="l" defTabSz="914400" rtl="0" eaLnBrk="1" fontAlgn="auto" latinLnBrk="0" hangingPunct="1">
              <a:lnSpc>
                <a:spcPct val="100000"/>
              </a:lnSpc>
              <a:spcAft>
                <a:spcPts val="0"/>
              </a:spcAft>
              <a:buClr>
                <a:srgbClr val="C00000"/>
              </a:buClr>
              <a:buSzPts val="1800"/>
              <a:buFont typeface="Arial"/>
              <a:buChar char="•"/>
              <a:tabLst/>
              <a:defRPr/>
            </a:pPr>
            <a:r>
              <a:rPr lang="es-419" sz="1100" dirty="0">
                <a:solidFill>
                  <a:schemeClr val="tx1">
                    <a:lumMod val="75000"/>
                    <a:lumOff val="25000"/>
                  </a:schemeClr>
                </a:solidFill>
                <a:sym typeface="Arial"/>
              </a:rPr>
              <a:t>PrEP </a:t>
            </a:r>
            <a:r>
              <a:rPr lang="es-419" sz="1100" dirty="0" err="1">
                <a:solidFill>
                  <a:schemeClr val="tx1">
                    <a:lumMod val="75000"/>
                    <a:lumOff val="25000"/>
                  </a:schemeClr>
                </a:solidFill>
                <a:sym typeface="Arial"/>
              </a:rPr>
              <a:t>naïve</a:t>
            </a:r>
            <a:r>
              <a:rPr lang="es-419" sz="1100" dirty="0">
                <a:solidFill>
                  <a:schemeClr val="tx1">
                    <a:lumMod val="75000"/>
                    <a:lumOff val="25000"/>
                  </a:schemeClr>
                </a:solidFill>
                <a:sym typeface="Arial"/>
              </a:rPr>
              <a:t> </a:t>
            </a:r>
            <a:r>
              <a:rPr lang="es-419" sz="1100" dirty="0" err="1">
                <a:solidFill>
                  <a:schemeClr val="tx1">
                    <a:lumMod val="75000"/>
                    <a:lumOff val="25000"/>
                  </a:schemeClr>
                </a:solidFill>
                <a:sym typeface="Arial"/>
              </a:rPr>
              <a:t>or</a:t>
            </a:r>
            <a:r>
              <a:rPr lang="es-419" sz="1100" dirty="0">
                <a:solidFill>
                  <a:schemeClr val="tx1">
                    <a:lumMod val="75000"/>
                    <a:lumOff val="25000"/>
                  </a:schemeClr>
                </a:solidFill>
                <a:sym typeface="Arial"/>
              </a:rPr>
              <a:t> PrEP-</a:t>
            </a:r>
            <a:r>
              <a:rPr lang="es-419" sz="1100" dirty="0" err="1">
                <a:solidFill>
                  <a:schemeClr val="tx1">
                    <a:lumMod val="75000"/>
                    <a:lumOff val="25000"/>
                  </a:schemeClr>
                </a:solidFill>
                <a:sym typeface="Arial"/>
              </a:rPr>
              <a:t>experienced</a:t>
            </a:r>
            <a:r>
              <a:rPr lang="es-419" sz="1100" dirty="0">
                <a:solidFill>
                  <a:schemeClr val="tx1">
                    <a:lumMod val="75000"/>
                    <a:lumOff val="25000"/>
                  </a:schemeClr>
                </a:solidFill>
                <a:sym typeface="Arial"/>
              </a:rPr>
              <a:t> </a:t>
            </a:r>
            <a:r>
              <a:rPr lang="es-419" sz="1100" dirty="0" err="1">
                <a:solidFill>
                  <a:schemeClr val="tx1">
                    <a:lumMod val="75000"/>
                    <a:lumOff val="25000"/>
                  </a:schemeClr>
                </a:solidFill>
                <a:sym typeface="Arial"/>
              </a:rPr>
              <a:t>remaining</a:t>
            </a:r>
            <a:r>
              <a:rPr lang="es-419" sz="1100" dirty="0">
                <a:solidFill>
                  <a:schemeClr val="tx1">
                    <a:lumMod val="75000"/>
                    <a:lumOff val="25000"/>
                  </a:schemeClr>
                </a:solidFill>
                <a:sym typeface="Arial"/>
              </a:rPr>
              <a:t> </a:t>
            </a:r>
            <a:r>
              <a:rPr lang="es-419" sz="1100" dirty="0" err="1">
                <a:solidFill>
                  <a:schemeClr val="tx1">
                    <a:lumMod val="75000"/>
                    <a:lumOff val="25000"/>
                  </a:schemeClr>
                </a:solidFill>
                <a:sym typeface="Arial"/>
              </a:rPr>
              <a:t>under</a:t>
            </a:r>
            <a:r>
              <a:rPr lang="es-419" sz="1100" dirty="0">
                <a:solidFill>
                  <a:schemeClr val="tx1">
                    <a:lumMod val="75000"/>
                    <a:lumOff val="25000"/>
                  </a:schemeClr>
                </a:solidFill>
                <a:sym typeface="Arial"/>
              </a:rPr>
              <a:t> </a:t>
            </a:r>
            <a:r>
              <a:rPr lang="es-419" sz="1100" dirty="0" err="1">
                <a:solidFill>
                  <a:schemeClr val="tx1">
                    <a:lumMod val="75000"/>
                    <a:lumOff val="25000"/>
                  </a:schemeClr>
                </a:solidFill>
                <a:sym typeface="Arial"/>
              </a:rPr>
              <a:t>vulnerability</a:t>
            </a:r>
            <a:endParaRPr sz="1100" dirty="0">
              <a:solidFill>
                <a:schemeClr val="tx1">
                  <a:lumMod val="75000"/>
                  <a:lumOff val="25000"/>
                </a:schemeClr>
              </a:solidFill>
              <a:sym typeface="Arial"/>
            </a:endParaRPr>
          </a:p>
          <a:p>
            <a:pPr marL="385763" marR="0" lvl="0" indent="-285750" algn="l" defTabSz="914400" rtl="0" eaLnBrk="1" fontAlgn="auto" latinLnBrk="0" hangingPunct="1">
              <a:lnSpc>
                <a:spcPct val="100000"/>
              </a:lnSpc>
              <a:spcAft>
                <a:spcPts val="0"/>
              </a:spcAft>
              <a:buClr>
                <a:srgbClr val="C00000"/>
              </a:buClr>
              <a:buSzPts val="1800"/>
              <a:buFont typeface="Arial"/>
              <a:buChar char="•"/>
              <a:tabLst/>
              <a:defRPr/>
            </a:pPr>
            <a:r>
              <a:rPr lang="es-419" sz="1100" dirty="0" err="1">
                <a:solidFill>
                  <a:schemeClr val="tx1">
                    <a:lumMod val="75000"/>
                    <a:lumOff val="25000"/>
                  </a:schemeClr>
                </a:solidFill>
                <a:sym typeface="Arial"/>
              </a:rPr>
              <a:t>Seeking</a:t>
            </a:r>
            <a:r>
              <a:rPr lang="es-419" sz="1100" dirty="0">
                <a:solidFill>
                  <a:schemeClr val="tx1">
                    <a:lumMod val="75000"/>
                    <a:lumOff val="25000"/>
                  </a:schemeClr>
                </a:solidFill>
                <a:sym typeface="Arial"/>
              </a:rPr>
              <a:t> PrEP </a:t>
            </a:r>
            <a:r>
              <a:rPr lang="es-419" sz="1100" dirty="0" err="1">
                <a:solidFill>
                  <a:schemeClr val="tx1">
                    <a:lumMod val="75000"/>
                    <a:lumOff val="25000"/>
                  </a:schemeClr>
                </a:solidFill>
                <a:sym typeface="Arial"/>
              </a:rPr>
              <a:t>or</a:t>
            </a:r>
            <a:r>
              <a:rPr lang="es-419" sz="1100" dirty="0">
                <a:solidFill>
                  <a:schemeClr val="tx1">
                    <a:lumMod val="75000"/>
                    <a:lumOff val="25000"/>
                  </a:schemeClr>
                </a:solidFill>
                <a:sym typeface="Arial"/>
              </a:rPr>
              <a:t> HIV </a:t>
            </a:r>
            <a:r>
              <a:rPr lang="es-419" sz="1100" dirty="0" err="1">
                <a:solidFill>
                  <a:schemeClr val="tx1">
                    <a:lumMod val="75000"/>
                    <a:lumOff val="25000"/>
                  </a:schemeClr>
                </a:solidFill>
                <a:sym typeface="Arial"/>
              </a:rPr>
              <a:t>testing</a:t>
            </a:r>
            <a:r>
              <a:rPr lang="es-419" sz="1100" dirty="0">
                <a:solidFill>
                  <a:schemeClr val="tx1">
                    <a:lumMod val="75000"/>
                    <a:lumOff val="25000"/>
                  </a:schemeClr>
                </a:solidFill>
                <a:sym typeface="Arial"/>
              </a:rPr>
              <a:t> </a:t>
            </a:r>
            <a:r>
              <a:rPr lang="es-419" sz="1100" dirty="0" err="1">
                <a:solidFill>
                  <a:schemeClr val="tx1">
                    <a:lumMod val="75000"/>
                    <a:lumOff val="25000"/>
                  </a:schemeClr>
                </a:solidFill>
                <a:sym typeface="Arial"/>
              </a:rPr>
              <a:t>spontaneously</a:t>
            </a:r>
            <a:r>
              <a:rPr lang="es-419" sz="1100" dirty="0">
                <a:solidFill>
                  <a:schemeClr val="tx1">
                    <a:lumMod val="75000"/>
                    <a:lumOff val="25000"/>
                  </a:schemeClr>
                </a:solidFill>
                <a:sym typeface="Arial"/>
              </a:rPr>
              <a:t> </a:t>
            </a:r>
            <a:r>
              <a:rPr lang="es-419" sz="1100" dirty="0" err="1">
                <a:solidFill>
                  <a:schemeClr val="tx1">
                    <a:lumMod val="75000"/>
                    <a:lumOff val="25000"/>
                  </a:schemeClr>
                </a:solidFill>
                <a:sym typeface="Arial"/>
              </a:rPr>
              <a:t>or</a:t>
            </a:r>
            <a:r>
              <a:rPr lang="es-419" sz="1100" dirty="0">
                <a:solidFill>
                  <a:schemeClr val="tx1">
                    <a:lumMod val="75000"/>
                    <a:lumOff val="25000"/>
                  </a:schemeClr>
                </a:solidFill>
                <a:sym typeface="Arial"/>
              </a:rPr>
              <a:t> </a:t>
            </a:r>
            <a:r>
              <a:rPr lang="es-419" sz="1100" dirty="0" err="1">
                <a:solidFill>
                  <a:schemeClr val="tx1">
                    <a:lumMod val="75000"/>
                    <a:lumOff val="25000"/>
                  </a:schemeClr>
                </a:solidFill>
                <a:sym typeface="Arial"/>
              </a:rPr>
              <a:t>through</a:t>
            </a:r>
            <a:r>
              <a:rPr lang="es-419" sz="1100" dirty="0">
                <a:solidFill>
                  <a:schemeClr val="tx1">
                    <a:lumMod val="75000"/>
                    <a:lumOff val="25000"/>
                  </a:schemeClr>
                </a:solidFill>
                <a:sym typeface="Arial"/>
              </a:rPr>
              <a:t> peer </a:t>
            </a:r>
            <a:r>
              <a:rPr lang="es-419" sz="1100" dirty="0" err="1">
                <a:solidFill>
                  <a:schemeClr val="tx1">
                    <a:lumMod val="75000"/>
                    <a:lumOff val="25000"/>
                  </a:schemeClr>
                </a:solidFill>
                <a:sym typeface="Arial"/>
              </a:rPr>
              <a:t>invitation</a:t>
            </a:r>
            <a:endParaRPr sz="1100" dirty="0">
              <a:solidFill>
                <a:schemeClr val="tx1">
                  <a:lumMod val="75000"/>
                  <a:lumOff val="25000"/>
                </a:schemeClr>
              </a:solidFill>
              <a:sym typeface="Arial"/>
            </a:endParaRPr>
          </a:p>
        </p:txBody>
      </p:sp>
      <p:sp>
        <p:nvSpPr>
          <p:cNvPr id="19" name="Google Shape;497;p42">
            <a:extLst>
              <a:ext uri="{FF2B5EF4-FFF2-40B4-BE49-F238E27FC236}">
                <a16:creationId xmlns:a16="http://schemas.microsoft.com/office/drawing/2014/main" xmlns="" id="{74D34CCE-4F0A-450D-9EB1-246BD50DB1ED}"/>
              </a:ext>
            </a:extLst>
          </p:cNvPr>
          <p:cNvSpPr txBox="1"/>
          <p:nvPr/>
        </p:nvSpPr>
        <p:spPr>
          <a:xfrm>
            <a:off x="187400" y="5340674"/>
            <a:ext cx="3809929" cy="400438"/>
          </a:xfrm>
          <a:prstGeom prst="rect">
            <a:avLst/>
          </a:prstGeom>
          <a:noFill/>
          <a:ln>
            <a:noFill/>
          </a:ln>
        </p:spPr>
        <p:txBody>
          <a:bodyPr spcFirstLastPara="1" wrap="square" lIns="0" tIns="0" rIns="0" bIns="0" anchor="t" anchorCtr="0">
            <a:norm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lang="es-419" sz="1100" b="1" kern="0" dirty="0">
                <a:solidFill>
                  <a:srgbClr val="0D4C6D"/>
                </a:solidFill>
                <a:latin typeface="Arial Black" panose="020B0A04020102020204" pitchFamily="34" charset="0"/>
                <a:ea typeface="Arial Black"/>
                <a:cs typeface="Arial Black"/>
                <a:sym typeface="Arial Black"/>
              </a:rPr>
              <a:t>L</a:t>
            </a:r>
            <a:r>
              <a:rPr kumimoji="0" lang="es-419" sz="1100" b="1" i="0" u="none" strike="noStrike" kern="0" cap="none" spc="0" normalizeH="0" baseline="0" noProof="0" dirty="0">
                <a:ln>
                  <a:noFill/>
                </a:ln>
                <a:solidFill>
                  <a:srgbClr val="0D4C6D"/>
                </a:solidFill>
                <a:effectLst/>
                <a:uLnTx/>
                <a:uFillTx/>
                <a:latin typeface="Arial Black" panose="020B0A04020102020204" pitchFamily="34" charset="0"/>
                <a:ea typeface="Arial Black"/>
                <a:cs typeface="Arial Black"/>
                <a:sym typeface="Arial Black"/>
              </a:rPr>
              <a:t>OCATION</a:t>
            </a:r>
            <a:endParaRPr kumimoji="0" sz="1100" b="1" i="0" u="none" strike="noStrike" kern="0" cap="none" spc="0" normalizeH="0" baseline="0" noProof="0" dirty="0">
              <a:ln>
                <a:noFill/>
              </a:ln>
              <a:solidFill>
                <a:srgbClr val="0D4C6D"/>
              </a:solidFill>
              <a:effectLst/>
              <a:uLnTx/>
              <a:uFillTx/>
              <a:latin typeface="Arial Black" panose="020B0A04020102020204" pitchFamily="34" charset="0"/>
              <a:ea typeface="Arial Black"/>
              <a:cs typeface="Arial Black"/>
              <a:sym typeface="Arial Black"/>
            </a:endParaRPr>
          </a:p>
        </p:txBody>
      </p:sp>
      <p:sp>
        <p:nvSpPr>
          <p:cNvPr id="20" name="Google Shape;498;p42">
            <a:extLst>
              <a:ext uri="{FF2B5EF4-FFF2-40B4-BE49-F238E27FC236}">
                <a16:creationId xmlns:a16="http://schemas.microsoft.com/office/drawing/2014/main" xmlns="" id="{82E0E9D4-D388-B375-783C-6E8CCA5CD541}"/>
              </a:ext>
            </a:extLst>
          </p:cNvPr>
          <p:cNvSpPr txBox="1"/>
          <p:nvPr/>
        </p:nvSpPr>
        <p:spPr>
          <a:xfrm>
            <a:off x="3680" y="5557065"/>
            <a:ext cx="3585604" cy="600124"/>
          </a:xfrm>
          <a:prstGeom prst="rect">
            <a:avLst/>
          </a:prstGeom>
          <a:noFill/>
          <a:ln>
            <a:noFill/>
          </a:ln>
        </p:spPr>
        <p:txBody>
          <a:bodyPr spcFirstLastPara="1" wrap="square" lIns="91425" tIns="45700" rIns="91425" bIns="45700" anchor="t" anchorCtr="0">
            <a:spAutoFit/>
          </a:bodyPr>
          <a:lstStyle/>
          <a:p>
            <a:pPr marL="100013" marR="0" lvl="0" algn="l" defTabSz="914400" rtl="0" eaLnBrk="1" fontAlgn="auto" latinLnBrk="0" hangingPunct="1">
              <a:lnSpc>
                <a:spcPct val="100000"/>
              </a:lnSpc>
              <a:spcBef>
                <a:spcPts val="0"/>
              </a:spcBef>
              <a:spcAft>
                <a:spcPts val="0"/>
              </a:spcAft>
              <a:buClr>
                <a:srgbClr val="C00000"/>
              </a:buClr>
              <a:buSzPts val="1800"/>
              <a:tabLst/>
              <a:defRPr/>
            </a:pPr>
            <a:r>
              <a:rPr kumimoji="0" lang="es-419" sz="1100" b="1" i="0" u="none" strike="noStrike" kern="0" cap="none" spc="0" normalizeH="0" baseline="0" noProof="0" dirty="0">
                <a:ln>
                  <a:noFill/>
                </a:ln>
                <a:solidFill>
                  <a:srgbClr val="000000">
                    <a:lumMod val="75000"/>
                    <a:lumOff val="25000"/>
                  </a:srgbClr>
                </a:solidFill>
                <a:effectLst/>
                <a:uLnTx/>
                <a:uFillTx/>
                <a:cs typeface="Arial"/>
                <a:sym typeface="Arial"/>
              </a:rPr>
              <a:t>9</a:t>
            </a:r>
            <a:r>
              <a:rPr kumimoji="0" lang="es-419" sz="1100" b="1" i="0" u="none" strike="noStrike" kern="0" cap="none" spc="0" normalizeH="0" baseline="0" noProof="0" dirty="0">
                <a:ln>
                  <a:noFill/>
                </a:ln>
                <a:solidFill>
                  <a:srgbClr val="000000">
                    <a:lumMod val="75000"/>
                    <a:lumOff val="25000"/>
                  </a:srgbClr>
                </a:solidFill>
                <a:effectLst/>
                <a:uLnTx/>
                <a:uFillTx/>
                <a:ea typeface="Arial"/>
                <a:cs typeface="Arial"/>
                <a:sym typeface="Arial"/>
              </a:rPr>
              <a:t> </a:t>
            </a:r>
            <a:r>
              <a:rPr kumimoji="0" lang="es-419" sz="1100" b="0" i="0" u="none" strike="noStrike" kern="0" cap="none" spc="0" normalizeH="0" baseline="0" noProof="0" dirty="0">
                <a:ln>
                  <a:noFill/>
                </a:ln>
                <a:solidFill>
                  <a:srgbClr val="000000">
                    <a:lumMod val="75000"/>
                    <a:lumOff val="25000"/>
                  </a:srgbClr>
                </a:solidFill>
                <a:effectLst/>
                <a:uLnTx/>
                <a:uFillTx/>
                <a:ea typeface="Arial"/>
                <a:cs typeface="Arial"/>
                <a:sym typeface="Arial"/>
              </a:rPr>
              <a:t>Public PrEP </a:t>
            </a:r>
            <a:r>
              <a:rPr kumimoji="0" lang="es-419" sz="1100" b="0" i="0" u="none" strike="noStrike" kern="0" cap="none" spc="0" normalizeH="0" baseline="0" noProof="0" dirty="0" err="1">
                <a:ln>
                  <a:noFill/>
                </a:ln>
                <a:solidFill>
                  <a:srgbClr val="000000">
                    <a:lumMod val="75000"/>
                    <a:lumOff val="25000"/>
                  </a:srgbClr>
                </a:solidFill>
                <a:effectLst/>
                <a:uLnTx/>
                <a:uFillTx/>
                <a:ea typeface="Arial"/>
                <a:cs typeface="Arial"/>
                <a:sym typeface="Arial"/>
              </a:rPr>
              <a:t>services</a:t>
            </a:r>
            <a:r>
              <a:rPr kumimoji="0" lang="es-419" sz="1100" b="0" i="0" u="none" strike="noStrike" kern="0" cap="none" spc="0" normalizeH="0" baseline="0" noProof="0" dirty="0">
                <a:ln>
                  <a:noFill/>
                </a:ln>
                <a:solidFill>
                  <a:srgbClr val="000000">
                    <a:lumMod val="75000"/>
                    <a:lumOff val="25000"/>
                  </a:srgbClr>
                </a:solidFill>
                <a:effectLst/>
                <a:uLnTx/>
                <a:uFillTx/>
                <a:ea typeface="Arial"/>
                <a:cs typeface="Arial"/>
                <a:sym typeface="Arial"/>
              </a:rPr>
              <a:t> in </a:t>
            </a:r>
            <a:r>
              <a:rPr kumimoji="0" lang="es-419" sz="1100" b="1" i="0" u="none" strike="noStrike" kern="0" cap="none" spc="0" normalizeH="0" baseline="0" noProof="0" dirty="0">
                <a:ln>
                  <a:noFill/>
                </a:ln>
                <a:solidFill>
                  <a:srgbClr val="000000">
                    <a:lumMod val="75000"/>
                    <a:lumOff val="25000"/>
                  </a:srgbClr>
                </a:solidFill>
                <a:effectLst/>
                <a:uLnTx/>
                <a:uFillTx/>
                <a:ea typeface="Arial"/>
                <a:cs typeface="Arial"/>
                <a:sym typeface="Arial"/>
              </a:rPr>
              <a:t>7</a:t>
            </a:r>
            <a:r>
              <a:rPr kumimoji="0" lang="es-419" sz="1100" b="0" i="0" u="none" strike="noStrike" kern="0" cap="none" spc="0" normalizeH="0" baseline="0" noProof="0" dirty="0">
                <a:ln>
                  <a:noFill/>
                </a:ln>
                <a:solidFill>
                  <a:srgbClr val="000000">
                    <a:lumMod val="75000"/>
                    <a:lumOff val="25000"/>
                  </a:srgbClr>
                </a:solidFill>
                <a:effectLst/>
                <a:uLnTx/>
                <a:uFillTx/>
                <a:ea typeface="Arial"/>
                <a:cs typeface="Arial"/>
                <a:sym typeface="Arial"/>
              </a:rPr>
              <a:t> </a:t>
            </a:r>
            <a:r>
              <a:rPr kumimoji="0" lang="es-419" sz="1100" b="0" i="0" u="none" strike="noStrike" kern="0" cap="none" spc="0" normalizeH="0" baseline="0" noProof="0" dirty="0" err="1">
                <a:ln>
                  <a:noFill/>
                </a:ln>
                <a:solidFill>
                  <a:srgbClr val="000000">
                    <a:lumMod val="75000"/>
                    <a:lumOff val="25000"/>
                  </a:srgbClr>
                </a:solidFill>
                <a:effectLst/>
                <a:uLnTx/>
                <a:uFillTx/>
                <a:ea typeface="Arial"/>
                <a:cs typeface="Arial"/>
                <a:sym typeface="Arial"/>
              </a:rPr>
              <a:t>Brazilian</a:t>
            </a:r>
            <a:r>
              <a:rPr kumimoji="0" lang="es-419" sz="1100" b="0" i="0" u="none" strike="noStrike" kern="0" cap="none" spc="0" normalizeH="0" baseline="0" noProof="0" dirty="0">
                <a:ln>
                  <a:noFill/>
                </a:ln>
                <a:solidFill>
                  <a:srgbClr val="000000">
                    <a:lumMod val="75000"/>
                    <a:lumOff val="25000"/>
                  </a:srgbClr>
                </a:solidFill>
                <a:effectLst/>
                <a:uLnTx/>
                <a:uFillTx/>
                <a:ea typeface="Arial"/>
                <a:cs typeface="Arial"/>
                <a:sym typeface="Arial"/>
              </a:rPr>
              <a:t> </a:t>
            </a:r>
            <a:r>
              <a:rPr kumimoji="0" lang="es-419" sz="1100" b="0" i="0" u="none" strike="noStrike" kern="0" cap="none" spc="0" normalizeH="0" baseline="0" noProof="0" dirty="0" err="1">
                <a:ln>
                  <a:noFill/>
                </a:ln>
                <a:solidFill>
                  <a:srgbClr val="000000">
                    <a:lumMod val="75000"/>
                    <a:lumOff val="25000"/>
                  </a:srgbClr>
                </a:solidFill>
                <a:effectLst/>
                <a:uLnTx/>
                <a:uFillTx/>
                <a:ea typeface="Arial"/>
                <a:cs typeface="Arial"/>
                <a:sym typeface="Arial"/>
              </a:rPr>
              <a:t>cities</a:t>
            </a:r>
            <a:r>
              <a:rPr lang="es-419" sz="1100" dirty="0">
                <a:solidFill>
                  <a:srgbClr val="000000">
                    <a:lumMod val="75000"/>
                    <a:lumOff val="25000"/>
                  </a:srgbClr>
                </a:solidFill>
              </a:rPr>
              <a:t>: </a:t>
            </a:r>
            <a:r>
              <a:rPr kumimoji="0" lang="es-419" sz="1100" b="0" i="0" u="none" strike="noStrike" kern="0" cap="none" spc="0" normalizeH="0" baseline="0" noProof="0" dirty="0">
                <a:ln>
                  <a:noFill/>
                </a:ln>
                <a:solidFill>
                  <a:srgbClr val="000000">
                    <a:lumMod val="75000"/>
                    <a:lumOff val="25000"/>
                  </a:srgbClr>
                </a:solidFill>
                <a:effectLst/>
                <a:uLnTx/>
                <a:uFillTx/>
                <a:ea typeface="Arial"/>
                <a:cs typeface="Arial"/>
                <a:sym typeface="Arial"/>
              </a:rPr>
              <a:t>Campinas, </a:t>
            </a:r>
            <a:r>
              <a:rPr kumimoji="0" lang="es-419" sz="1100" b="0" i="0" u="none" strike="noStrike" kern="0" cap="none" spc="0" normalizeH="0" baseline="0" noProof="0" dirty="0" err="1">
                <a:ln>
                  <a:noFill/>
                </a:ln>
                <a:solidFill>
                  <a:srgbClr val="000000">
                    <a:lumMod val="75000"/>
                    <a:lumOff val="25000"/>
                  </a:srgbClr>
                </a:solidFill>
                <a:effectLst/>
                <a:uLnTx/>
                <a:uFillTx/>
                <a:ea typeface="Arial"/>
                <a:cs typeface="Arial"/>
                <a:sym typeface="Arial"/>
              </a:rPr>
              <a:t>Florianopolis</a:t>
            </a:r>
            <a:r>
              <a:rPr kumimoji="0" lang="es-419" sz="1100" b="0" i="0" u="none" strike="noStrike" kern="0" cap="none" spc="0" normalizeH="0" baseline="0" noProof="0" dirty="0">
                <a:ln>
                  <a:noFill/>
                </a:ln>
                <a:solidFill>
                  <a:srgbClr val="000000">
                    <a:lumMod val="75000"/>
                    <a:lumOff val="25000"/>
                  </a:srgbClr>
                </a:solidFill>
                <a:effectLst/>
                <a:uLnTx/>
                <a:uFillTx/>
                <a:ea typeface="Arial"/>
                <a:cs typeface="Arial"/>
                <a:sym typeface="Arial"/>
              </a:rPr>
              <a:t>, </a:t>
            </a:r>
            <a:r>
              <a:rPr kumimoji="0" lang="es-419" sz="1100" b="0" i="0" u="none" strike="noStrike" kern="0" cap="none" spc="0" normalizeH="0" baseline="0" noProof="0" dirty="0" err="1">
                <a:ln>
                  <a:noFill/>
                </a:ln>
                <a:solidFill>
                  <a:srgbClr val="000000">
                    <a:lumMod val="75000"/>
                    <a:lumOff val="25000"/>
                  </a:srgbClr>
                </a:solidFill>
                <a:effectLst/>
                <a:uLnTx/>
                <a:uFillTx/>
                <a:ea typeface="Arial"/>
                <a:cs typeface="Arial"/>
                <a:sym typeface="Arial"/>
              </a:rPr>
              <a:t>Manaus</a:t>
            </a:r>
            <a:r>
              <a:rPr kumimoji="0" lang="es-419" sz="1100" b="0" i="0" u="none" strike="noStrike" kern="0" cap="none" spc="0" normalizeH="0" baseline="0" noProof="0" dirty="0">
                <a:ln>
                  <a:noFill/>
                </a:ln>
                <a:solidFill>
                  <a:srgbClr val="000000">
                    <a:lumMod val="75000"/>
                    <a:lumOff val="25000"/>
                  </a:srgbClr>
                </a:solidFill>
                <a:effectLst/>
                <a:uLnTx/>
                <a:uFillTx/>
                <a:ea typeface="Arial"/>
                <a:cs typeface="Arial"/>
                <a:sym typeface="Arial"/>
              </a:rPr>
              <a:t>, Salvador, São Paulo, Nova </a:t>
            </a:r>
            <a:r>
              <a:rPr kumimoji="0" lang="es-419" sz="1100" b="0" i="0" u="none" strike="noStrike" kern="0" cap="none" spc="0" normalizeH="0" baseline="0" noProof="0" dirty="0" err="1">
                <a:ln>
                  <a:noFill/>
                </a:ln>
                <a:solidFill>
                  <a:srgbClr val="000000">
                    <a:lumMod val="75000"/>
                    <a:lumOff val="25000"/>
                  </a:srgbClr>
                </a:solidFill>
                <a:effectLst/>
                <a:uLnTx/>
                <a:uFillTx/>
                <a:ea typeface="Arial"/>
                <a:cs typeface="Arial"/>
                <a:sym typeface="Arial"/>
              </a:rPr>
              <a:t>Iguaçu</a:t>
            </a:r>
            <a:r>
              <a:rPr kumimoji="0" lang="es-419" sz="1100" b="0" i="0" u="none" strike="noStrike" kern="0" cap="none" spc="0" normalizeH="0" baseline="0" noProof="0" dirty="0">
                <a:ln>
                  <a:noFill/>
                </a:ln>
                <a:solidFill>
                  <a:srgbClr val="000000">
                    <a:lumMod val="75000"/>
                    <a:lumOff val="25000"/>
                  </a:srgbClr>
                </a:solidFill>
                <a:effectLst/>
                <a:uLnTx/>
                <a:uFillTx/>
                <a:ea typeface="Arial"/>
                <a:cs typeface="Arial"/>
                <a:sym typeface="Arial"/>
              </a:rPr>
              <a:t> and Rio de Janeiro</a:t>
            </a:r>
            <a:r>
              <a:rPr lang="es-419" sz="1100" dirty="0">
                <a:solidFill>
                  <a:srgbClr val="000000">
                    <a:lumMod val="75000"/>
                    <a:lumOff val="25000"/>
                  </a:srgbClr>
                </a:solidFill>
              </a:rPr>
              <a:t>.</a:t>
            </a:r>
            <a:endParaRPr kumimoji="0" sz="1100" b="0" i="0" u="none" strike="noStrike" kern="0" cap="none" spc="0" normalizeH="0" baseline="0" noProof="0" dirty="0">
              <a:ln>
                <a:noFill/>
              </a:ln>
              <a:solidFill>
                <a:srgbClr val="000000">
                  <a:lumMod val="75000"/>
                  <a:lumOff val="25000"/>
                </a:srgbClr>
              </a:solidFill>
              <a:effectLst/>
              <a:uLnTx/>
              <a:uFillTx/>
              <a:ea typeface="Arial"/>
              <a:cs typeface="Arial"/>
              <a:sym typeface="Arial"/>
            </a:endParaRPr>
          </a:p>
        </p:txBody>
      </p:sp>
      <p:pic>
        <p:nvPicPr>
          <p:cNvPr id="30" name="Google Shape;510;p42" descr="Ônibus colorido estacionado&#10;&#10;O conteúdo gerado por IA pode estar incorreto.">
            <a:extLst>
              <a:ext uri="{FF2B5EF4-FFF2-40B4-BE49-F238E27FC236}">
                <a16:creationId xmlns:a16="http://schemas.microsoft.com/office/drawing/2014/main" xmlns="" id="{0DE752D4-57F9-528C-47CC-723668692B5F}"/>
              </a:ext>
            </a:extLst>
          </p:cNvPr>
          <p:cNvPicPr preferRelativeResize="0"/>
          <p:nvPr/>
        </p:nvPicPr>
        <p:blipFill rotWithShape="1">
          <a:blip r:embed="rId3">
            <a:alphaModFix/>
          </a:blip>
          <a:srcRect/>
          <a:stretch/>
        </p:blipFill>
        <p:spPr>
          <a:xfrm>
            <a:off x="7916309" y="5650056"/>
            <a:ext cx="1841849" cy="1116888"/>
          </a:xfrm>
          <a:prstGeom prst="rect">
            <a:avLst/>
          </a:prstGeom>
          <a:noFill/>
          <a:ln>
            <a:noFill/>
          </a:ln>
        </p:spPr>
      </p:pic>
      <p:cxnSp>
        <p:nvCxnSpPr>
          <p:cNvPr id="31" name="Google Shape;509;p42">
            <a:extLst>
              <a:ext uri="{FF2B5EF4-FFF2-40B4-BE49-F238E27FC236}">
                <a16:creationId xmlns:a16="http://schemas.microsoft.com/office/drawing/2014/main" xmlns="" id="{B4775491-744F-0B17-D9E2-9888F5A536D0}"/>
              </a:ext>
            </a:extLst>
          </p:cNvPr>
          <p:cNvCxnSpPr>
            <a:cxnSpLocks/>
          </p:cNvCxnSpPr>
          <p:nvPr/>
        </p:nvCxnSpPr>
        <p:spPr>
          <a:xfrm>
            <a:off x="7060402" y="5197378"/>
            <a:ext cx="1051758" cy="550800"/>
          </a:xfrm>
          <a:prstGeom prst="bentConnector2">
            <a:avLst/>
          </a:prstGeom>
          <a:noFill/>
          <a:ln w="28575" cap="flat" cmpd="sng">
            <a:solidFill>
              <a:schemeClr val="tx1">
                <a:lumMod val="75000"/>
                <a:lumOff val="25000"/>
              </a:schemeClr>
            </a:solidFill>
            <a:prstDash val="solid"/>
            <a:miter lim="800000"/>
            <a:headEnd type="none" w="sm" len="sm"/>
            <a:tailEnd type="none" w="sm" len="sm"/>
          </a:ln>
        </p:spPr>
      </p:cxnSp>
      <p:pic>
        <p:nvPicPr>
          <p:cNvPr id="32" name="Imagem 2">
            <a:extLst>
              <a:ext uri="{FF2B5EF4-FFF2-40B4-BE49-F238E27FC236}">
                <a16:creationId xmlns:a16="http://schemas.microsoft.com/office/drawing/2014/main" xmlns="" id="{6715AC11-4572-B322-2875-E5AB3E911714}"/>
              </a:ext>
            </a:extLst>
          </p:cNvPr>
          <p:cNvPicPr>
            <a:picLocks noChangeAspect="1"/>
          </p:cNvPicPr>
          <p:nvPr/>
        </p:nvPicPr>
        <p:blipFill>
          <a:blip r:embed="rId4"/>
          <a:stretch>
            <a:fillRect/>
          </a:stretch>
        </p:blipFill>
        <p:spPr>
          <a:xfrm>
            <a:off x="10190433" y="6021537"/>
            <a:ext cx="1804572" cy="591363"/>
          </a:xfrm>
          <a:prstGeom prst="rect">
            <a:avLst/>
          </a:prstGeom>
        </p:spPr>
      </p:pic>
      <p:pic>
        <p:nvPicPr>
          <p:cNvPr id="9" name="Imagem 8"/>
          <p:cNvPicPr>
            <a:picLocks noChangeAspect="1"/>
          </p:cNvPicPr>
          <p:nvPr/>
        </p:nvPicPr>
        <p:blipFill>
          <a:blip r:embed="rId5"/>
          <a:stretch>
            <a:fillRect/>
          </a:stretch>
        </p:blipFill>
        <p:spPr>
          <a:xfrm>
            <a:off x="7432401" y="1458901"/>
            <a:ext cx="4562604" cy="3349073"/>
          </a:xfrm>
          <a:prstGeom prst="rect">
            <a:avLst/>
          </a:prstGeom>
        </p:spPr>
      </p:pic>
      <p:pic>
        <p:nvPicPr>
          <p:cNvPr id="10" name="Imagem 9"/>
          <p:cNvPicPr>
            <a:picLocks noChangeAspect="1"/>
          </p:cNvPicPr>
          <p:nvPr/>
        </p:nvPicPr>
        <p:blipFill>
          <a:blip r:embed="rId6"/>
          <a:stretch>
            <a:fillRect/>
          </a:stretch>
        </p:blipFill>
        <p:spPr>
          <a:xfrm>
            <a:off x="4648465" y="3290918"/>
            <a:ext cx="3488690" cy="2454153"/>
          </a:xfrm>
          <a:prstGeom prst="rect">
            <a:avLst/>
          </a:prstGeom>
        </p:spPr>
      </p:pic>
    </p:spTree>
    <p:extLst>
      <p:ext uri="{BB962C8B-B14F-4D97-AF65-F5344CB8AC3E}">
        <p14:creationId xmlns:p14="http://schemas.microsoft.com/office/powerpoint/2010/main" val="793275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p:tgtEl>
                                          <p:spTgt spid="30"/>
                                        </p:tgtEl>
                                        <p:attrNameLst>
                                          <p:attrName>ppt_x</p:attrName>
                                        </p:attrNameLst>
                                      </p:cBhvr>
                                      <p:tavLst>
                                        <p:tav tm="0">
                                          <p:val>
                                            <p:strVal val="#ppt_x+1"/>
                                          </p:val>
                                        </p:tav>
                                        <p:tav tm="100000">
                                          <p:val>
                                            <p:strVal val="#ppt_x"/>
                                          </p:val>
                                        </p:tav>
                                      </p:tavLst>
                                    </p:anim>
                                  </p:childTnLst>
                                </p:cTn>
                              </p:par>
                              <p:par>
                                <p:cTn id="8" presetID="23" presetClass="entr" presetSubtype="16"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 calcmode="lin" valueType="num">
                                      <p:cBhvr additive="base">
                                        <p:cTn id="10" dur="1000"/>
                                        <p:tgtEl>
                                          <p:spTgt spid="30"/>
                                        </p:tgtEl>
                                        <p:attrNameLst>
                                          <p:attrName>ppt_w</p:attrName>
                                        </p:attrNameLst>
                                      </p:cBhvr>
                                      <p:tavLst>
                                        <p:tav tm="0">
                                          <p:val>
                                            <p:strVal val="0"/>
                                          </p:val>
                                        </p:tav>
                                        <p:tav tm="100000">
                                          <p:val>
                                            <p:strVal val="#ppt_w"/>
                                          </p:val>
                                        </p:tav>
                                      </p:tavLst>
                                    </p:anim>
                                    <p:anim calcmode="lin" valueType="num">
                                      <p:cBhvr additive="base">
                                        <p:cTn id="11" dur="1000"/>
                                        <p:tgtEl>
                                          <p:spTgt spid="30"/>
                                        </p:tgtEl>
                                        <p:attrNameLst>
                                          <p:attrName>ppt_h</p:attrName>
                                        </p:attrNameLst>
                                      </p:cBhvr>
                                      <p:tavLst>
                                        <p:tav tm="0">
                                          <p:val>
                                            <p:strVal val="0"/>
                                          </p:val>
                                        </p:tav>
                                        <p:tav tm="100000">
                                          <p:val>
                                            <p:strVal val="#ppt_h"/>
                                          </p:val>
                                        </p:tav>
                                      </p:tavLst>
                                    </p:anim>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CE5CE6B-BEDE-EA71-74F4-DC4DCC5C1120}"/>
            </a:ext>
          </a:extLst>
        </p:cNvPr>
        <p:cNvGrpSpPr/>
        <p:nvPr/>
      </p:nvGrpSpPr>
      <p:grpSpPr>
        <a:xfrm>
          <a:off x="0" y="0"/>
          <a:ext cx="0" cy="0"/>
          <a:chOff x="0" y="0"/>
          <a:chExt cx="0" cy="0"/>
        </a:xfrm>
      </p:grpSpPr>
      <p:sp>
        <p:nvSpPr>
          <p:cNvPr id="7" name="Título 1">
            <a:extLst>
              <a:ext uri="{FF2B5EF4-FFF2-40B4-BE49-F238E27FC236}">
                <a16:creationId xmlns:a16="http://schemas.microsoft.com/office/drawing/2014/main" xmlns="" id="{64123C52-960F-F3F5-5B68-B3AE8AE00A9E}"/>
              </a:ext>
            </a:extLst>
          </p:cNvPr>
          <p:cNvSpPr txBox="1">
            <a:spLocks/>
          </p:cNvSpPr>
          <p:nvPr/>
        </p:nvSpPr>
        <p:spPr>
          <a:xfrm>
            <a:off x="2493901" y="113963"/>
            <a:ext cx="9267825" cy="848614"/>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pt-PT" dirty="0" err="1"/>
              <a:t>Intervention</a:t>
            </a:r>
            <a:r>
              <a:rPr lang="pt-PT" dirty="0"/>
              <a:t> Package</a:t>
            </a:r>
            <a:endParaRPr lang="pt-BR" dirty="0"/>
          </a:p>
        </p:txBody>
      </p:sp>
      <p:pic>
        <p:nvPicPr>
          <p:cNvPr id="32" name="Imagem 2">
            <a:extLst>
              <a:ext uri="{FF2B5EF4-FFF2-40B4-BE49-F238E27FC236}">
                <a16:creationId xmlns:a16="http://schemas.microsoft.com/office/drawing/2014/main" xmlns="" id="{C6C092AE-C6C2-EFCD-03C7-0E57E8DFE668}"/>
              </a:ext>
            </a:extLst>
          </p:cNvPr>
          <p:cNvPicPr>
            <a:picLocks noChangeAspect="1"/>
          </p:cNvPicPr>
          <p:nvPr/>
        </p:nvPicPr>
        <p:blipFill>
          <a:blip r:embed="rId3"/>
          <a:stretch>
            <a:fillRect/>
          </a:stretch>
        </p:blipFill>
        <p:spPr>
          <a:xfrm>
            <a:off x="10172322" y="329584"/>
            <a:ext cx="1804572" cy="591363"/>
          </a:xfrm>
          <a:prstGeom prst="rect">
            <a:avLst/>
          </a:prstGeom>
        </p:spPr>
      </p:pic>
      <p:grpSp>
        <p:nvGrpSpPr>
          <p:cNvPr id="3" name="Group 2">
            <a:extLst>
              <a:ext uri="{FF2B5EF4-FFF2-40B4-BE49-F238E27FC236}">
                <a16:creationId xmlns:a16="http://schemas.microsoft.com/office/drawing/2014/main" xmlns="" id="{E5EDBFFA-C1EB-47DA-1976-6EC4CD33445E}"/>
              </a:ext>
            </a:extLst>
          </p:cNvPr>
          <p:cNvGrpSpPr/>
          <p:nvPr/>
        </p:nvGrpSpPr>
        <p:grpSpPr>
          <a:xfrm>
            <a:off x="951789" y="1049918"/>
            <a:ext cx="10321443" cy="5566661"/>
            <a:chOff x="951789" y="1049918"/>
            <a:chExt cx="10321443" cy="5566661"/>
          </a:xfrm>
        </p:grpSpPr>
        <p:sp>
          <p:nvSpPr>
            <p:cNvPr id="4" name="Google Shape;602;p48">
              <a:extLst>
                <a:ext uri="{FF2B5EF4-FFF2-40B4-BE49-F238E27FC236}">
                  <a16:creationId xmlns:a16="http://schemas.microsoft.com/office/drawing/2014/main" xmlns="" id="{A0EBA3C1-4AF0-4554-D323-1D7DAE76BFD4}"/>
                </a:ext>
              </a:extLst>
            </p:cNvPr>
            <p:cNvSpPr/>
            <p:nvPr/>
          </p:nvSpPr>
          <p:spPr>
            <a:xfrm rot="-9201265" flipH="1">
              <a:off x="2753738" y="3942865"/>
              <a:ext cx="959389" cy="573246"/>
            </a:xfrm>
            <a:prstGeom prst="rightArrow">
              <a:avLst>
                <a:gd name="adj1" fmla="val 50000"/>
                <a:gd name="adj2" fmla="val 50000"/>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00" b="0" i="0" u="none" strike="noStrike" cap="none">
                <a:solidFill>
                  <a:schemeClr val="lt1"/>
                </a:solidFill>
                <a:latin typeface="Arial"/>
                <a:ea typeface="Arial"/>
                <a:cs typeface="Arial"/>
                <a:sym typeface="Arial"/>
              </a:endParaRPr>
            </a:p>
          </p:txBody>
        </p:sp>
        <p:sp>
          <p:nvSpPr>
            <p:cNvPr id="5" name="Google Shape;603;p48">
              <a:extLst>
                <a:ext uri="{FF2B5EF4-FFF2-40B4-BE49-F238E27FC236}">
                  <a16:creationId xmlns:a16="http://schemas.microsoft.com/office/drawing/2014/main" xmlns="" id="{2069B58B-EE79-6217-A3D0-AE9625C5B7FD}"/>
                </a:ext>
              </a:extLst>
            </p:cNvPr>
            <p:cNvSpPr/>
            <p:nvPr/>
          </p:nvSpPr>
          <p:spPr>
            <a:xfrm rot="-1835961">
              <a:off x="2912883" y="2960518"/>
              <a:ext cx="814028" cy="573246"/>
            </a:xfrm>
            <a:prstGeom prst="rightArrow">
              <a:avLst>
                <a:gd name="adj1" fmla="val 50000"/>
                <a:gd name="adj2" fmla="val 50000"/>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00" b="0" i="0" u="none" strike="noStrike" cap="none">
                <a:solidFill>
                  <a:schemeClr val="lt1"/>
                </a:solidFill>
                <a:latin typeface="Arial"/>
                <a:ea typeface="Arial"/>
                <a:cs typeface="Arial"/>
                <a:sym typeface="Arial"/>
              </a:endParaRPr>
            </a:p>
          </p:txBody>
        </p:sp>
        <p:grpSp>
          <p:nvGrpSpPr>
            <p:cNvPr id="6" name="Google Shape;604;p48">
              <a:extLst>
                <a:ext uri="{FF2B5EF4-FFF2-40B4-BE49-F238E27FC236}">
                  <a16:creationId xmlns:a16="http://schemas.microsoft.com/office/drawing/2014/main" xmlns="" id="{FCD711B8-0DF9-C541-2A12-8937CAC22EE2}"/>
                </a:ext>
              </a:extLst>
            </p:cNvPr>
            <p:cNvGrpSpPr/>
            <p:nvPr/>
          </p:nvGrpSpPr>
          <p:grpSpPr>
            <a:xfrm>
              <a:off x="951789" y="2367094"/>
              <a:ext cx="2098746" cy="2768689"/>
              <a:chOff x="735803" y="1651337"/>
              <a:chExt cx="2227587" cy="2938657"/>
            </a:xfrm>
          </p:grpSpPr>
          <p:sp>
            <p:nvSpPr>
              <p:cNvPr id="41" name="Google Shape;605;p48">
                <a:extLst>
                  <a:ext uri="{FF2B5EF4-FFF2-40B4-BE49-F238E27FC236}">
                    <a16:creationId xmlns:a16="http://schemas.microsoft.com/office/drawing/2014/main" xmlns="" id="{8B0FF4AB-5D05-2AA8-7723-2FFFB67C73EA}"/>
                  </a:ext>
                </a:extLst>
              </p:cNvPr>
              <p:cNvSpPr/>
              <p:nvPr/>
            </p:nvSpPr>
            <p:spPr>
              <a:xfrm>
                <a:off x="735803" y="1651337"/>
                <a:ext cx="2227587" cy="2938657"/>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00" b="0" i="0" u="none" strike="noStrike" cap="none">
                  <a:solidFill>
                    <a:schemeClr val="lt1"/>
                  </a:solidFill>
                  <a:latin typeface="Arial"/>
                  <a:ea typeface="Arial"/>
                  <a:cs typeface="Arial"/>
                  <a:sym typeface="Arial"/>
                </a:endParaRPr>
              </a:p>
            </p:txBody>
          </p:sp>
          <p:pic>
            <p:nvPicPr>
              <p:cNvPr id="42" name="Google Shape;606;p48">
                <a:extLst>
                  <a:ext uri="{FF2B5EF4-FFF2-40B4-BE49-F238E27FC236}">
                    <a16:creationId xmlns:a16="http://schemas.microsoft.com/office/drawing/2014/main" xmlns="" id="{DB3F4D5C-21B1-4658-419D-69AC6ABC17F8}"/>
                  </a:ext>
                </a:extLst>
              </p:cNvPr>
              <p:cNvPicPr preferRelativeResize="0"/>
              <p:nvPr/>
            </p:nvPicPr>
            <p:blipFill rotWithShape="1">
              <a:blip r:embed="rId4">
                <a:alphaModFix/>
              </a:blip>
              <a:srcRect l="-301" r="24689" b="21818"/>
              <a:stretch/>
            </p:blipFill>
            <p:spPr>
              <a:xfrm>
                <a:off x="1205074" y="1843845"/>
                <a:ext cx="1289043" cy="987408"/>
              </a:xfrm>
              <a:prstGeom prst="rect">
                <a:avLst/>
              </a:prstGeom>
              <a:noFill/>
              <a:ln>
                <a:noFill/>
              </a:ln>
            </p:spPr>
          </p:pic>
          <p:sp>
            <p:nvSpPr>
              <p:cNvPr id="43" name="Google Shape;607;p48">
                <a:extLst>
                  <a:ext uri="{FF2B5EF4-FFF2-40B4-BE49-F238E27FC236}">
                    <a16:creationId xmlns:a16="http://schemas.microsoft.com/office/drawing/2014/main" xmlns="" id="{223674DC-3916-FCA5-C8A9-6C9991FBFC4A}"/>
                  </a:ext>
                </a:extLst>
              </p:cNvPr>
              <p:cNvSpPr/>
              <p:nvPr/>
            </p:nvSpPr>
            <p:spPr>
              <a:xfrm>
                <a:off x="824875" y="3262529"/>
                <a:ext cx="2049445" cy="116955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419" sz="1300" b="0" i="0" u="none" strike="noStrike" cap="none" dirty="0" err="1">
                    <a:solidFill>
                      <a:srgbClr val="000000"/>
                    </a:solidFill>
                    <a:latin typeface="Arial"/>
                    <a:ea typeface="Arial"/>
                    <a:cs typeface="Arial"/>
                    <a:sym typeface="Arial"/>
                  </a:rPr>
                  <a:t>Brazilian</a:t>
                </a:r>
                <a:r>
                  <a:rPr lang="es-419" sz="1300" b="0" i="0" u="none" strike="noStrike" cap="none" dirty="0">
                    <a:solidFill>
                      <a:srgbClr val="000000"/>
                    </a:solidFill>
                    <a:latin typeface="Arial"/>
                    <a:ea typeface="Arial"/>
                    <a:cs typeface="Arial"/>
                    <a:sym typeface="Arial"/>
                  </a:rPr>
                  <a:t> ARV </a:t>
                </a:r>
                <a:r>
                  <a:rPr lang="es-419" sz="1300" b="0" i="0" u="none" strike="noStrike" cap="none" dirty="0" err="1">
                    <a:solidFill>
                      <a:srgbClr val="000000"/>
                    </a:solidFill>
                    <a:latin typeface="Arial"/>
                    <a:ea typeface="Arial"/>
                    <a:cs typeface="Arial"/>
                    <a:sym typeface="Arial"/>
                  </a:rPr>
                  <a:t>Logistic</a:t>
                </a:r>
                <a:r>
                  <a:rPr lang="es-419" sz="1300" b="0" i="0" u="none" strike="noStrike" cap="none" dirty="0">
                    <a:solidFill>
                      <a:srgbClr val="000000"/>
                    </a:solidFill>
                    <a:latin typeface="Arial"/>
                    <a:ea typeface="Arial"/>
                    <a:cs typeface="Arial"/>
                    <a:sym typeface="Arial"/>
                  </a:rPr>
                  <a:t> </a:t>
                </a:r>
                <a:r>
                  <a:rPr lang="es-419" sz="1300" b="0" i="0" u="none" strike="noStrike" cap="none" dirty="0" err="1">
                    <a:solidFill>
                      <a:srgbClr val="000000"/>
                    </a:solidFill>
                    <a:latin typeface="Arial"/>
                    <a:ea typeface="Arial"/>
                    <a:cs typeface="Arial"/>
                    <a:sym typeface="Arial"/>
                  </a:rPr>
                  <a:t>System</a:t>
                </a:r>
                <a:r>
                  <a:rPr lang="es-419" sz="1300" b="0" i="0" u="none" strike="noStrike" cap="none" dirty="0">
                    <a:solidFill>
                      <a:srgbClr val="000000"/>
                    </a:solidFill>
                    <a:latin typeface="Arial"/>
                    <a:ea typeface="Arial"/>
                    <a:cs typeface="Arial"/>
                    <a:sym typeface="Arial"/>
                  </a:rPr>
                  <a:t> </a:t>
                </a:r>
                <a:r>
                  <a:rPr lang="es-419" sz="1300" b="0" i="0" u="none" strike="noStrike" cap="none" dirty="0" err="1">
                    <a:solidFill>
                      <a:srgbClr val="000000"/>
                    </a:solidFill>
                    <a:latin typeface="Arial"/>
                    <a:ea typeface="Arial"/>
                    <a:cs typeface="Arial"/>
                    <a:sym typeface="Arial"/>
                  </a:rPr>
                  <a:t>that</a:t>
                </a:r>
                <a:r>
                  <a:rPr lang="es-419" sz="1300" b="0" i="0" u="none" strike="noStrike" cap="none" dirty="0">
                    <a:solidFill>
                      <a:srgbClr val="000000"/>
                    </a:solidFill>
                    <a:latin typeface="Arial"/>
                    <a:ea typeface="Arial"/>
                    <a:cs typeface="Arial"/>
                    <a:sym typeface="Arial"/>
                  </a:rPr>
                  <a:t> records </a:t>
                </a:r>
                <a:r>
                  <a:rPr lang="es-419" sz="1300" b="0" i="0" u="none" strike="noStrike" cap="none" dirty="0" err="1">
                    <a:solidFill>
                      <a:srgbClr val="000000"/>
                    </a:solidFill>
                    <a:latin typeface="Arial"/>
                    <a:ea typeface="Arial"/>
                    <a:cs typeface="Arial"/>
                    <a:sym typeface="Arial"/>
                  </a:rPr>
                  <a:t>every</a:t>
                </a:r>
                <a:r>
                  <a:rPr lang="es-419" sz="1300" b="0" i="0" u="none" strike="noStrike" cap="none" dirty="0">
                    <a:solidFill>
                      <a:srgbClr val="000000"/>
                    </a:solidFill>
                    <a:latin typeface="Arial"/>
                    <a:ea typeface="Arial"/>
                    <a:cs typeface="Arial"/>
                    <a:sym typeface="Arial"/>
                  </a:rPr>
                  <a:t> ARV </a:t>
                </a:r>
                <a:r>
                  <a:rPr lang="es-419" sz="1300" b="0" i="0" u="none" strike="noStrike" cap="none" dirty="0" err="1">
                    <a:solidFill>
                      <a:srgbClr val="000000"/>
                    </a:solidFill>
                    <a:latin typeface="Arial"/>
                    <a:ea typeface="Arial"/>
                    <a:cs typeface="Arial"/>
                    <a:sym typeface="Arial"/>
                  </a:rPr>
                  <a:t>dispensation</a:t>
                </a:r>
                <a:r>
                  <a:rPr lang="es-419" sz="1300" b="0" i="0" u="none" strike="noStrike" cap="none" dirty="0">
                    <a:solidFill>
                      <a:srgbClr val="000000"/>
                    </a:solidFill>
                    <a:latin typeface="Arial"/>
                    <a:ea typeface="Arial"/>
                    <a:cs typeface="Arial"/>
                    <a:sym typeface="Arial"/>
                  </a:rPr>
                  <a:t> </a:t>
                </a:r>
                <a:r>
                  <a:rPr lang="es-419" sz="1300" b="0" i="0" u="none" strike="noStrike" cap="none" dirty="0" err="1">
                    <a:solidFill>
                      <a:srgbClr val="000000"/>
                    </a:solidFill>
                    <a:latin typeface="Arial"/>
                    <a:ea typeface="Arial"/>
                    <a:cs typeface="Arial"/>
                    <a:sym typeface="Arial"/>
                  </a:rPr>
                  <a:t>nationwide</a:t>
                </a:r>
                <a:endParaRPr sz="1300" b="0" i="0" u="none" strike="noStrike" cap="none" dirty="0">
                  <a:solidFill>
                    <a:srgbClr val="000000"/>
                  </a:solidFill>
                  <a:latin typeface="Arial"/>
                  <a:ea typeface="Arial"/>
                  <a:cs typeface="Arial"/>
                  <a:sym typeface="Arial"/>
                </a:endParaRPr>
              </a:p>
            </p:txBody>
          </p:sp>
          <p:pic>
            <p:nvPicPr>
              <p:cNvPr id="44" name="Google Shape;608;p48">
                <a:extLst>
                  <a:ext uri="{FF2B5EF4-FFF2-40B4-BE49-F238E27FC236}">
                    <a16:creationId xmlns:a16="http://schemas.microsoft.com/office/drawing/2014/main" xmlns="" id="{EA6B08A7-5A8A-AC74-0846-D3E32E126C52}"/>
                  </a:ext>
                </a:extLst>
              </p:cNvPr>
              <p:cNvPicPr preferRelativeResize="0"/>
              <p:nvPr/>
            </p:nvPicPr>
            <p:blipFill rotWithShape="1">
              <a:blip r:embed="rId5">
                <a:alphaModFix/>
              </a:blip>
              <a:srcRect/>
              <a:stretch/>
            </p:blipFill>
            <p:spPr>
              <a:xfrm>
                <a:off x="1322949" y="2011923"/>
                <a:ext cx="1049636" cy="420978"/>
              </a:xfrm>
              <a:prstGeom prst="rect">
                <a:avLst/>
              </a:prstGeom>
              <a:noFill/>
              <a:ln>
                <a:noFill/>
              </a:ln>
            </p:spPr>
          </p:pic>
          <p:pic>
            <p:nvPicPr>
              <p:cNvPr id="45" name="Google Shape;609;p48">
                <a:extLst>
                  <a:ext uri="{FF2B5EF4-FFF2-40B4-BE49-F238E27FC236}">
                    <a16:creationId xmlns:a16="http://schemas.microsoft.com/office/drawing/2014/main" xmlns="" id="{D1FD172A-C760-3346-436D-ADA9A5982C1D}"/>
                  </a:ext>
                </a:extLst>
              </p:cNvPr>
              <p:cNvPicPr preferRelativeResize="0"/>
              <p:nvPr/>
            </p:nvPicPr>
            <p:blipFill rotWithShape="1">
              <a:blip r:embed="rId4">
                <a:alphaModFix/>
              </a:blip>
              <a:srcRect l="3752" t="81385" r="-404" b="-3487"/>
              <a:stretch/>
            </p:blipFill>
            <p:spPr>
              <a:xfrm>
                <a:off x="1358757" y="2881074"/>
                <a:ext cx="1289978" cy="218542"/>
              </a:xfrm>
              <a:prstGeom prst="rect">
                <a:avLst/>
              </a:prstGeom>
              <a:noFill/>
              <a:ln>
                <a:noFill/>
              </a:ln>
            </p:spPr>
          </p:pic>
        </p:grpSp>
        <p:grpSp>
          <p:nvGrpSpPr>
            <p:cNvPr id="8" name="Google Shape;627;p48">
              <a:extLst>
                <a:ext uri="{FF2B5EF4-FFF2-40B4-BE49-F238E27FC236}">
                  <a16:creationId xmlns:a16="http://schemas.microsoft.com/office/drawing/2014/main" xmlns="" id="{A8282F35-6B16-3281-4A25-0BFC0E85A82C}"/>
                </a:ext>
              </a:extLst>
            </p:cNvPr>
            <p:cNvGrpSpPr/>
            <p:nvPr/>
          </p:nvGrpSpPr>
          <p:grpSpPr>
            <a:xfrm>
              <a:off x="3752627" y="3898950"/>
              <a:ext cx="7520605" cy="2717629"/>
              <a:chOff x="3536082" y="3816518"/>
              <a:chExt cx="7982289" cy="2884462"/>
            </a:xfrm>
          </p:grpSpPr>
          <p:sp>
            <p:nvSpPr>
              <p:cNvPr id="25" name="Google Shape;628;p48">
                <a:extLst>
                  <a:ext uri="{FF2B5EF4-FFF2-40B4-BE49-F238E27FC236}">
                    <a16:creationId xmlns:a16="http://schemas.microsoft.com/office/drawing/2014/main" xmlns="" id="{9673D2BF-D007-F1E1-5DA3-03B02EEF1D28}"/>
                  </a:ext>
                </a:extLst>
              </p:cNvPr>
              <p:cNvSpPr/>
              <p:nvPr/>
            </p:nvSpPr>
            <p:spPr>
              <a:xfrm>
                <a:off x="9290784" y="3816518"/>
                <a:ext cx="2227587" cy="2825652"/>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00" b="0" i="0" u="none" strike="noStrike" cap="none">
                  <a:solidFill>
                    <a:schemeClr val="lt1"/>
                  </a:solidFill>
                  <a:latin typeface="Arial"/>
                  <a:ea typeface="Arial"/>
                  <a:cs typeface="Arial"/>
                  <a:sym typeface="Arial"/>
                </a:endParaRPr>
              </a:p>
            </p:txBody>
          </p:sp>
          <p:sp>
            <p:nvSpPr>
              <p:cNvPr id="26" name="Google Shape;629;p48">
                <a:extLst>
                  <a:ext uri="{FF2B5EF4-FFF2-40B4-BE49-F238E27FC236}">
                    <a16:creationId xmlns:a16="http://schemas.microsoft.com/office/drawing/2014/main" xmlns="" id="{3553608B-0E71-021B-7C9B-B3D35C6BBF26}"/>
                  </a:ext>
                </a:extLst>
              </p:cNvPr>
              <p:cNvSpPr/>
              <p:nvPr/>
            </p:nvSpPr>
            <p:spPr>
              <a:xfrm>
                <a:off x="8659014" y="4880572"/>
                <a:ext cx="683855" cy="608437"/>
              </a:xfrm>
              <a:prstGeom prst="rightArrow">
                <a:avLst>
                  <a:gd name="adj1" fmla="val 50000"/>
                  <a:gd name="adj2" fmla="val 50000"/>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00" b="0" i="0" u="none" strike="noStrike" cap="none">
                  <a:solidFill>
                    <a:schemeClr val="lt1"/>
                  </a:solidFill>
                  <a:latin typeface="Arial"/>
                  <a:ea typeface="Arial"/>
                  <a:cs typeface="Arial"/>
                  <a:sym typeface="Arial"/>
                </a:endParaRPr>
              </a:p>
            </p:txBody>
          </p:sp>
          <p:sp>
            <p:nvSpPr>
              <p:cNvPr id="27" name="Google Shape;630;p48">
                <a:extLst>
                  <a:ext uri="{FF2B5EF4-FFF2-40B4-BE49-F238E27FC236}">
                    <a16:creationId xmlns:a16="http://schemas.microsoft.com/office/drawing/2014/main" xmlns="" id="{9F236E84-5FEA-DE19-DB0E-616868836293}"/>
                  </a:ext>
                </a:extLst>
              </p:cNvPr>
              <p:cNvSpPr/>
              <p:nvPr/>
            </p:nvSpPr>
            <p:spPr>
              <a:xfrm>
                <a:off x="6382840" y="3861393"/>
                <a:ext cx="2303672" cy="2825652"/>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00" b="0" i="0" u="none" strike="noStrike" cap="none">
                  <a:solidFill>
                    <a:schemeClr val="lt1"/>
                  </a:solidFill>
                  <a:latin typeface="Arial"/>
                  <a:ea typeface="Arial"/>
                  <a:cs typeface="Arial"/>
                  <a:sym typeface="Arial"/>
                </a:endParaRPr>
              </a:p>
            </p:txBody>
          </p:sp>
          <p:sp>
            <p:nvSpPr>
              <p:cNvPr id="28" name="Google Shape;631;p48">
                <a:extLst>
                  <a:ext uri="{FF2B5EF4-FFF2-40B4-BE49-F238E27FC236}">
                    <a16:creationId xmlns:a16="http://schemas.microsoft.com/office/drawing/2014/main" xmlns="" id="{E7454871-441F-F60F-D20F-E7CCAECBA319}"/>
                  </a:ext>
                </a:extLst>
              </p:cNvPr>
              <p:cNvSpPr/>
              <p:nvPr/>
            </p:nvSpPr>
            <p:spPr>
              <a:xfrm>
                <a:off x="5765070" y="4880572"/>
                <a:ext cx="683855" cy="608437"/>
              </a:xfrm>
              <a:prstGeom prst="rightArrow">
                <a:avLst>
                  <a:gd name="adj1" fmla="val 50000"/>
                  <a:gd name="adj2" fmla="val 50000"/>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00" b="0" i="0" u="none" strike="noStrike" cap="none">
                  <a:solidFill>
                    <a:schemeClr val="lt1"/>
                  </a:solidFill>
                  <a:latin typeface="Arial"/>
                  <a:ea typeface="Arial"/>
                  <a:cs typeface="Arial"/>
                  <a:sym typeface="Arial"/>
                </a:endParaRPr>
              </a:p>
            </p:txBody>
          </p:sp>
          <p:sp>
            <p:nvSpPr>
              <p:cNvPr id="29" name="Google Shape;632;p48">
                <a:extLst>
                  <a:ext uri="{FF2B5EF4-FFF2-40B4-BE49-F238E27FC236}">
                    <a16:creationId xmlns:a16="http://schemas.microsoft.com/office/drawing/2014/main" xmlns="" id="{8B55A42D-2112-2382-43B7-22DCB83552C6}"/>
                  </a:ext>
                </a:extLst>
              </p:cNvPr>
              <p:cNvSpPr/>
              <p:nvPr/>
            </p:nvSpPr>
            <p:spPr>
              <a:xfrm>
                <a:off x="3536082" y="3875328"/>
                <a:ext cx="2227587" cy="2825652"/>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00" b="0" i="0" u="none" strike="noStrike" cap="none">
                  <a:solidFill>
                    <a:schemeClr val="lt1"/>
                  </a:solidFill>
                  <a:latin typeface="Arial"/>
                  <a:ea typeface="Arial"/>
                  <a:cs typeface="Arial"/>
                  <a:sym typeface="Arial"/>
                </a:endParaRPr>
              </a:p>
            </p:txBody>
          </p:sp>
          <p:sp>
            <p:nvSpPr>
              <p:cNvPr id="30" name="Google Shape;633;p48">
                <a:extLst>
                  <a:ext uri="{FF2B5EF4-FFF2-40B4-BE49-F238E27FC236}">
                    <a16:creationId xmlns:a16="http://schemas.microsoft.com/office/drawing/2014/main" xmlns="" id="{B43A08F1-1D7A-BF5A-86A1-BBC9758D4A86}"/>
                  </a:ext>
                </a:extLst>
              </p:cNvPr>
              <p:cNvSpPr/>
              <p:nvPr/>
            </p:nvSpPr>
            <p:spPr>
              <a:xfrm>
                <a:off x="3856213" y="5798238"/>
                <a:ext cx="1587326"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419" sz="1300" b="0" i="0" u="none" strike="noStrike" cap="none">
                    <a:solidFill>
                      <a:srgbClr val="000000"/>
                    </a:solidFill>
                    <a:latin typeface="Arial"/>
                    <a:ea typeface="Arial"/>
                    <a:cs typeface="Arial"/>
                    <a:sym typeface="Arial"/>
                  </a:rPr>
                  <a:t>Last registered injections</a:t>
                </a:r>
                <a:endParaRPr sz="1300" b="0" i="0" u="none" strike="noStrike" cap="none">
                  <a:solidFill>
                    <a:srgbClr val="000000"/>
                  </a:solidFill>
                  <a:latin typeface="Arial"/>
                  <a:ea typeface="Arial"/>
                  <a:cs typeface="Arial"/>
                  <a:sym typeface="Arial"/>
                </a:endParaRPr>
              </a:p>
            </p:txBody>
          </p:sp>
          <p:sp>
            <p:nvSpPr>
              <p:cNvPr id="31" name="Google Shape;634;p48">
                <a:extLst>
                  <a:ext uri="{FF2B5EF4-FFF2-40B4-BE49-F238E27FC236}">
                    <a16:creationId xmlns:a16="http://schemas.microsoft.com/office/drawing/2014/main" xmlns="" id="{2CE977FB-A172-4847-D7DF-996076445BD4}"/>
                  </a:ext>
                </a:extLst>
              </p:cNvPr>
              <p:cNvSpPr/>
              <p:nvPr/>
            </p:nvSpPr>
            <p:spPr>
              <a:xfrm>
                <a:off x="6477990" y="5475073"/>
                <a:ext cx="2049445" cy="116955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419" sz="1300" b="0" i="0" u="none" strike="noStrike" cap="none">
                    <a:solidFill>
                      <a:srgbClr val="000000"/>
                    </a:solidFill>
                    <a:latin typeface="Arial"/>
                    <a:ea typeface="Arial"/>
                    <a:cs typeface="Arial"/>
                    <a:sym typeface="Arial"/>
                  </a:rPr>
                  <a:t>Schedule feature integrated into the system to calculate the ideal window for the next injections</a:t>
                </a:r>
                <a:endParaRPr/>
              </a:p>
            </p:txBody>
          </p:sp>
          <p:sp>
            <p:nvSpPr>
              <p:cNvPr id="33" name="Google Shape;635;p48">
                <a:extLst>
                  <a:ext uri="{FF2B5EF4-FFF2-40B4-BE49-F238E27FC236}">
                    <a16:creationId xmlns:a16="http://schemas.microsoft.com/office/drawing/2014/main" xmlns="" id="{4CADF56B-777A-9E3A-8D0F-A8EFE2E0BED6}"/>
                  </a:ext>
                </a:extLst>
              </p:cNvPr>
              <p:cNvSpPr/>
              <p:nvPr/>
            </p:nvSpPr>
            <p:spPr>
              <a:xfrm>
                <a:off x="9390539" y="5520046"/>
                <a:ext cx="2049445" cy="9541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419" sz="1300" b="0" i="0" u="none" strike="noStrike" cap="none">
                    <a:solidFill>
                      <a:srgbClr val="000000"/>
                    </a:solidFill>
                    <a:latin typeface="Arial"/>
                    <a:ea typeface="Arial"/>
                    <a:cs typeface="Arial"/>
                    <a:sym typeface="Arial"/>
                  </a:rPr>
                  <a:t>The system will automatically generate and send WhatsApp reminders </a:t>
                </a:r>
                <a:endParaRPr/>
              </a:p>
            </p:txBody>
          </p:sp>
          <p:pic>
            <p:nvPicPr>
              <p:cNvPr id="34" name="Google Shape;636;p48">
                <a:extLst>
                  <a:ext uri="{FF2B5EF4-FFF2-40B4-BE49-F238E27FC236}">
                    <a16:creationId xmlns:a16="http://schemas.microsoft.com/office/drawing/2014/main" xmlns="" id="{F4B82717-8CDB-2AF4-39F1-679FF0984C0C}"/>
                  </a:ext>
                </a:extLst>
              </p:cNvPr>
              <p:cNvPicPr preferRelativeResize="0"/>
              <p:nvPr/>
            </p:nvPicPr>
            <p:blipFill rotWithShape="1">
              <a:blip r:embed="rId6">
                <a:alphaModFix/>
              </a:blip>
              <a:srcRect/>
              <a:stretch/>
            </p:blipFill>
            <p:spPr>
              <a:xfrm rot="-6295118">
                <a:off x="3754903" y="4356656"/>
                <a:ext cx="1727320" cy="1117680"/>
              </a:xfrm>
              <a:prstGeom prst="rect">
                <a:avLst/>
              </a:prstGeom>
              <a:noFill/>
              <a:ln>
                <a:noFill/>
              </a:ln>
            </p:spPr>
          </p:pic>
          <p:pic>
            <p:nvPicPr>
              <p:cNvPr id="35" name="Google Shape;637;p48">
                <a:extLst>
                  <a:ext uri="{FF2B5EF4-FFF2-40B4-BE49-F238E27FC236}">
                    <a16:creationId xmlns:a16="http://schemas.microsoft.com/office/drawing/2014/main" xmlns="" id="{A02BAC21-5D40-853C-4598-BC7EA510045C}"/>
                  </a:ext>
                </a:extLst>
              </p:cNvPr>
              <p:cNvPicPr preferRelativeResize="0"/>
              <p:nvPr/>
            </p:nvPicPr>
            <p:blipFill rotWithShape="1">
              <a:blip r:embed="rId7">
                <a:alphaModFix/>
              </a:blip>
              <a:srcRect t="-3274" b="933"/>
              <a:stretch/>
            </p:blipFill>
            <p:spPr>
              <a:xfrm>
                <a:off x="9892947" y="4231824"/>
                <a:ext cx="1023260" cy="1045256"/>
              </a:xfrm>
              <a:prstGeom prst="rect">
                <a:avLst/>
              </a:prstGeom>
              <a:noFill/>
              <a:ln>
                <a:noFill/>
              </a:ln>
            </p:spPr>
          </p:pic>
          <p:grpSp>
            <p:nvGrpSpPr>
              <p:cNvPr id="36" name="Google Shape;638;p48">
                <a:extLst>
                  <a:ext uri="{FF2B5EF4-FFF2-40B4-BE49-F238E27FC236}">
                    <a16:creationId xmlns:a16="http://schemas.microsoft.com/office/drawing/2014/main" xmlns="" id="{E3BFCE42-E2A7-C3C9-AAF6-8C60ADD1E728}"/>
                  </a:ext>
                </a:extLst>
              </p:cNvPr>
              <p:cNvGrpSpPr/>
              <p:nvPr/>
            </p:nvGrpSpPr>
            <p:grpSpPr>
              <a:xfrm>
                <a:off x="6679927" y="4038099"/>
                <a:ext cx="1838633" cy="1432705"/>
                <a:chOff x="6679927" y="4038099"/>
                <a:chExt cx="1838633" cy="1432705"/>
              </a:xfrm>
            </p:grpSpPr>
            <p:pic>
              <p:nvPicPr>
                <p:cNvPr id="37" name="Google Shape;639;p48">
                  <a:extLst>
                    <a:ext uri="{FF2B5EF4-FFF2-40B4-BE49-F238E27FC236}">
                      <a16:creationId xmlns:a16="http://schemas.microsoft.com/office/drawing/2014/main" xmlns="" id="{C5D5F9C1-7C13-DD24-96ED-F9B6F3AF9C86}"/>
                    </a:ext>
                  </a:extLst>
                </p:cNvPr>
                <p:cNvPicPr preferRelativeResize="0"/>
                <p:nvPr/>
              </p:nvPicPr>
              <p:blipFill rotWithShape="1">
                <a:blip r:embed="rId8">
                  <a:alphaModFix/>
                </a:blip>
                <a:srcRect l="-9882" t="-3378" r="-9881" b="-3377"/>
                <a:stretch/>
              </p:blipFill>
              <p:spPr>
                <a:xfrm>
                  <a:off x="6679927" y="4038099"/>
                  <a:ext cx="1838633" cy="1432705"/>
                </a:xfrm>
                <a:prstGeom prst="rect">
                  <a:avLst/>
                </a:prstGeom>
                <a:noFill/>
                <a:ln>
                  <a:noFill/>
                </a:ln>
              </p:spPr>
            </p:pic>
            <p:sp>
              <p:nvSpPr>
                <p:cNvPr id="38" name="Google Shape;640;p48">
                  <a:extLst>
                    <a:ext uri="{FF2B5EF4-FFF2-40B4-BE49-F238E27FC236}">
                      <a16:creationId xmlns:a16="http://schemas.microsoft.com/office/drawing/2014/main" xmlns="" id="{BA638076-E022-DA00-2BB7-5A79FF82ED27}"/>
                    </a:ext>
                  </a:extLst>
                </p:cNvPr>
                <p:cNvSpPr/>
                <p:nvPr/>
              </p:nvSpPr>
              <p:spPr>
                <a:xfrm>
                  <a:off x="6921496" y="4148145"/>
                  <a:ext cx="1189704" cy="68409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00" b="0" i="0" u="none" strike="noStrike" cap="none">
                    <a:solidFill>
                      <a:schemeClr val="lt1"/>
                    </a:solidFill>
                    <a:latin typeface="Arial"/>
                    <a:ea typeface="Arial"/>
                    <a:cs typeface="Arial"/>
                    <a:sym typeface="Arial"/>
                  </a:endParaRPr>
                </a:p>
              </p:txBody>
            </p:sp>
            <p:pic>
              <p:nvPicPr>
                <p:cNvPr id="39" name="Google Shape;641;p48">
                  <a:extLst>
                    <a:ext uri="{FF2B5EF4-FFF2-40B4-BE49-F238E27FC236}">
                      <a16:creationId xmlns:a16="http://schemas.microsoft.com/office/drawing/2014/main" xmlns="" id="{1D1E9BDA-D50B-808C-07AF-25DC92E698CF}"/>
                    </a:ext>
                  </a:extLst>
                </p:cNvPr>
                <p:cNvPicPr preferRelativeResize="0"/>
                <p:nvPr/>
              </p:nvPicPr>
              <p:blipFill rotWithShape="1">
                <a:blip r:embed="rId5">
                  <a:alphaModFix/>
                </a:blip>
                <a:srcRect/>
                <a:stretch/>
              </p:blipFill>
              <p:spPr>
                <a:xfrm>
                  <a:off x="6951720" y="4259959"/>
                  <a:ext cx="665272" cy="266821"/>
                </a:xfrm>
                <a:prstGeom prst="rect">
                  <a:avLst/>
                </a:prstGeom>
                <a:noFill/>
                <a:ln>
                  <a:noFill/>
                </a:ln>
              </p:spPr>
            </p:pic>
            <p:pic>
              <p:nvPicPr>
                <p:cNvPr id="40" name="Google Shape;642;p48">
                  <a:extLst>
                    <a:ext uri="{FF2B5EF4-FFF2-40B4-BE49-F238E27FC236}">
                      <a16:creationId xmlns:a16="http://schemas.microsoft.com/office/drawing/2014/main" xmlns="" id="{A4FA907A-55C6-5E21-995B-59C772A4EF17}"/>
                    </a:ext>
                  </a:extLst>
                </p:cNvPr>
                <p:cNvPicPr preferRelativeResize="0"/>
                <p:nvPr/>
              </p:nvPicPr>
              <p:blipFill rotWithShape="1">
                <a:blip r:embed="rId9">
                  <a:alphaModFix/>
                </a:blip>
                <a:srcRect/>
                <a:stretch/>
              </p:blipFill>
              <p:spPr>
                <a:xfrm>
                  <a:off x="7582971" y="4307415"/>
                  <a:ext cx="510501" cy="486928"/>
                </a:xfrm>
                <a:prstGeom prst="rect">
                  <a:avLst/>
                </a:prstGeom>
                <a:noFill/>
                <a:ln>
                  <a:noFill/>
                </a:ln>
              </p:spPr>
            </p:pic>
          </p:grpSp>
        </p:grpSp>
        <p:grpSp>
          <p:nvGrpSpPr>
            <p:cNvPr id="9" name="Google Shape;611;p48">
              <a:extLst>
                <a:ext uri="{FF2B5EF4-FFF2-40B4-BE49-F238E27FC236}">
                  <a16:creationId xmlns:a16="http://schemas.microsoft.com/office/drawing/2014/main" xmlns="" id="{6EB2D417-8BFD-0586-7076-32FF1329A4C2}"/>
                </a:ext>
              </a:extLst>
            </p:cNvPr>
            <p:cNvGrpSpPr/>
            <p:nvPr/>
          </p:nvGrpSpPr>
          <p:grpSpPr>
            <a:xfrm>
              <a:off x="3752627" y="1049918"/>
              <a:ext cx="7520605" cy="2554471"/>
              <a:chOff x="3536082" y="896477"/>
              <a:chExt cx="7982289" cy="2711288"/>
            </a:xfrm>
          </p:grpSpPr>
          <p:grpSp>
            <p:nvGrpSpPr>
              <p:cNvPr id="11" name="Google Shape;612;p48">
                <a:extLst>
                  <a:ext uri="{FF2B5EF4-FFF2-40B4-BE49-F238E27FC236}">
                    <a16:creationId xmlns:a16="http://schemas.microsoft.com/office/drawing/2014/main" xmlns="" id="{9D48BC07-1DF7-EE0F-F590-ED521370550D}"/>
                  </a:ext>
                </a:extLst>
              </p:cNvPr>
              <p:cNvGrpSpPr/>
              <p:nvPr/>
            </p:nvGrpSpPr>
            <p:grpSpPr>
              <a:xfrm>
                <a:off x="3536082" y="896477"/>
                <a:ext cx="7982289" cy="2711288"/>
                <a:chOff x="3262669" y="3866068"/>
                <a:chExt cx="7982289" cy="2711288"/>
              </a:xfrm>
            </p:grpSpPr>
            <p:sp>
              <p:nvSpPr>
                <p:cNvPr id="14" name="Google Shape;613;p48">
                  <a:extLst>
                    <a:ext uri="{FF2B5EF4-FFF2-40B4-BE49-F238E27FC236}">
                      <a16:creationId xmlns:a16="http://schemas.microsoft.com/office/drawing/2014/main" xmlns="" id="{CA45426B-898D-52DB-4EBA-6E2D131CA4AB}"/>
                    </a:ext>
                  </a:extLst>
                </p:cNvPr>
                <p:cNvSpPr/>
                <p:nvPr/>
              </p:nvSpPr>
              <p:spPr>
                <a:xfrm>
                  <a:off x="9017371" y="3866068"/>
                  <a:ext cx="2227587" cy="2652478"/>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00" b="0" i="0" u="none" strike="noStrike" cap="none">
                    <a:solidFill>
                      <a:schemeClr val="lt1"/>
                    </a:solidFill>
                    <a:latin typeface="Arial"/>
                    <a:ea typeface="Arial"/>
                    <a:cs typeface="Arial"/>
                    <a:sym typeface="Arial"/>
                  </a:endParaRPr>
                </a:p>
              </p:txBody>
            </p:sp>
            <p:sp>
              <p:nvSpPr>
                <p:cNvPr id="15" name="Google Shape;614;p48">
                  <a:extLst>
                    <a:ext uri="{FF2B5EF4-FFF2-40B4-BE49-F238E27FC236}">
                      <a16:creationId xmlns:a16="http://schemas.microsoft.com/office/drawing/2014/main" xmlns="" id="{62FBEFDE-7213-231E-D047-747ABE4D0CB0}"/>
                    </a:ext>
                  </a:extLst>
                </p:cNvPr>
                <p:cNvSpPr/>
                <p:nvPr/>
              </p:nvSpPr>
              <p:spPr>
                <a:xfrm>
                  <a:off x="8384200" y="5003550"/>
                  <a:ext cx="683855" cy="608437"/>
                </a:xfrm>
                <a:prstGeom prst="rightArrow">
                  <a:avLst>
                    <a:gd name="adj1" fmla="val 50000"/>
                    <a:gd name="adj2" fmla="val 50000"/>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00" b="0" i="0" u="none" strike="noStrike" cap="none">
                    <a:solidFill>
                      <a:schemeClr val="lt1"/>
                    </a:solidFill>
                    <a:latin typeface="Arial"/>
                    <a:ea typeface="Arial"/>
                    <a:cs typeface="Arial"/>
                    <a:sym typeface="Arial"/>
                  </a:endParaRPr>
                </a:p>
              </p:txBody>
            </p:sp>
            <p:sp>
              <p:nvSpPr>
                <p:cNvPr id="16" name="Google Shape;615;p48">
                  <a:extLst>
                    <a:ext uri="{FF2B5EF4-FFF2-40B4-BE49-F238E27FC236}">
                      <a16:creationId xmlns:a16="http://schemas.microsoft.com/office/drawing/2014/main" xmlns="" id="{AEE2865E-990A-A078-60B0-E787601981FD}"/>
                    </a:ext>
                  </a:extLst>
                </p:cNvPr>
                <p:cNvSpPr/>
                <p:nvPr/>
              </p:nvSpPr>
              <p:spPr>
                <a:xfrm>
                  <a:off x="6109427" y="3910943"/>
                  <a:ext cx="2303672" cy="2652478"/>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00" b="0" i="0" u="none" strike="noStrike" cap="none">
                    <a:solidFill>
                      <a:schemeClr val="lt1"/>
                    </a:solidFill>
                    <a:latin typeface="Arial"/>
                    <a:ea typeface="Arial"/>
                    <a:cs typeface="Arial"/>
                    <a:sym typeface="Arial"/>
                  </a:endParaRPr>
                </a:p>
              </p:txBody>
            </p:sp>
            <p:pic>
              <p:nvPicPr>
                <p:cNvPr id="17" name="Google Shape;616;p48">
                  <a:extLst>
                    <a:ext uri="{FF2B5EF4-FFF2-40B4-BE49-F238E27FC236}">
                      <a16:creationId xmlns:a16="http://schemas.microsoft.com/office/drawing/2014/main" xmlns="" id="{EA2C8829-77C8-BE7E-F797-A9F005D08655}"/>
                    </a:ext>
                  </a:extLst>
                </p:cNvPr>
                <p:cNvPicPr preferRelativeResize="0"/>
                <p:nvPr/>
              </p:nvPicPr>
              <p:blipFill rotWithShape="1">
                <a:blip r:embed="rId8">
                  <a:alphaModFix/>
                </a:blip>
                <a:srcRect l="-9882" t="-3378" r="-9881" b="-3377"/>
                <a:stretch/>
              </p:blipFill>
              <p:spPr>
                <a:xfrm>
                  <a:off x="6406514" y="3984370"/>
                  <a:ext cx="1838633" cy="1432705"/>
                </a:xfrm>
                <a:prstGeom prst="rect">
                  <a:avLst/>
                </a:prstGeom>
                <a:noFill/>
                <a:ln>
                  <a:noFill/>
                </a:ln>
              </p:spPr>
            </p:pic>
            <p:sp>
              <p:nvSpPr>
                <p:cNvPr id="18" name="Google Shape;617;p48">
                  <a:extLst>
                    <a:ext uri="{FF2B5EF4-FFF2-40B4-BE49-F238E27FC236}">
                      <a16:creationId xmlns:a16="http://schemas.microsoft.com/office/drawing/2014/main" xmlns="" id="{42FAE092-D770-856F-A923-76EA65FD77C6}"/>
                    </a:ext>
                  </a:extLst>
                </p:cNvPr>
                <p:cNvSpPr/>
                <p:nvPr/>
              </p:nvSpPr>
              <p:spPr>
                <a:xfrm>
                  <a:off x="3262669" y="3924878"/>
                  <a:ext cx="2227587" cy="2652478"/>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00" b="0" i="0" u="none" strike="noStrike" cap="none">
                    <a:solidFill>
                      <a:schemeClr val="lt1"/>
                    </a:solidFill>
                    <a:latin typeface="Arial"/>
                    <a:ea typeface="Arial"/>
                    <a:cs typeface="Arial"/>
                    <a:sym typeface="Arial"/>
                  </a:endParaRPr>
                </a:p>
              </p:txBody>
            </p:sp>
            <p:sp>
              <p:nvSpPr>
                <p:cNvPr id="19" name="Google Shape;618;p48">
                  <a:extLst>
                    <a:ext uri="{FF2B5EF4-FFF2-40B4-BE49-F238E27FC236}">
                      <a16:creationId xmlns:a16="http://schemas.microsoft.com/office/drawing/2014/main" xmlns="" id="{820D9865-0C7C-00B1-8C60-BFEF163B78E9}"/>
                    </a:ext>
                  </a:extLst>
                </p:cNvPr>
                <p:cNvSpPr/>
                <p:nvPr/>
              </p:nvSpPr>
              <p:spPr>
                <a:xfrm>
                  <a:off x="5490256" y="5003550"/>
                  <a:ext cx="683855" cy="608437"/>
                </a:xfrm>
                <a:prstGeom prst="rightArrow">
                  <a:avLst>
                    <a:gd name="adj1" fmla="val 50000"/>
                    <a:gd name="adj2" fmla="val 50000"/>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00" b="0" i="0" u="none" strike="noStrike" cap="none">
                    <a:solidFill>
                      <a:schemeClr val="lt1"/>
                    </a:solidFill>
                    <a:latin typeface="Arial"/>
                    <a:ea typeface="Arial"/>
                    <a:cs typeface="Arial"/>
                    <a:sym typeface="Arial"/>
                  </a:endParaRPr>
                </a:p>
              </p:txBody>
            </p:sp>
            <p:sp>
              <p:nvSpPr>
                <p:cNvPr id="20" name="Google Shape;619;p48">
                  <a:extLst>
                    <a:ext uri="{FF2B5EF4-FFF2-40B4-BE49-F238E27FC236}">
                      <a16:creationId xmlns:a16="http://schemas.microsoft.com/office/drawing/2014/main" xmlns="" id="{58349FFB-7B88-03E4-8474-F12674491365}"/>
                    </a:ext>
                  </a:extLst>
                </p:cNvPr>
                <p:cNvSpPr/>
                <p:nvPr/>
              </p:nvSpPr>
              <p:spPr>
                <a:xfrm>
                  <a:off x="3507320" y="5791510"/>
                  <a:ext cx="1735062"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419" sz="1300" b="0" i="0" u="none" strike="noStrike" cap="none">
                      <a:solidFill>
                        <a:srgbClr val="000000"/>
                      </a:solidFill>
                      <a:latin typeface="Arial"/>
                      <a:ea typeface="Arial"/>
                      <a:cs typeface="Arial"/>
                      <a:sym typeface="Arial"/>
                    </a:rPr>
                    <a:t>LEN injections dispensed </a:t>
                  </a:r>
                  <a:endParaRPr sz="1300" b="0" i="0" u="none" strike="noStrike" cap="none">
                    <a:solidFill>
                      <a:srgbClr val="000000"/>
                    </a:solidFill>
                    <a:latin typeface="Arial"/>
                    <a:ea typeface="Arial"/>
                    <a:cs typeface="Arial"/>
                    <a:sym typeface="Arial"/>
                  </a:endParaRPr>
                </a:p>
              </p:txBody>
            </p:sp>
            <p:pic>
              <p:nvPicPr>
                <p:cNvPr id="21" name="Google Shape;620;p48">
                  <a:extLst>
                    <a:ext uri="{FF2B5EF4-FFF2-40B4-BE49-F238E27FC236}">
                      <a16:creationId xmlns:a16="http://schemas.microsoft.com/office/drawing/2014/main" xmlns="" id="{BA81C50B-EF3A-4BD1-9107-32A55DB7AC60}"/>
                    </a:ext>
                  </a:extLst>
                </p:cNvPr>
                <p:cNvPicPr preferRelativeResize="0"/>
                <p:nvPr/>
              </p:nvPicPr>
              <p:blipFill rotWithShape="1">
                <a:blip r:embed="rId6">
                  <a:alphaModFix/>
                </a:blip>
                <a:srcRect/>
                <a:stretch/>
              </p:blipFill>
              <p:spPr>
                <a:xfrm rot="-6274354">
                  <a:off x="3510872" y="4279917"/>
                  <a:ext cx="1684783" cy="1090153"/>
                </a:xfrm>
                <a:prstGeom prst="rect">
                  <a:avLst/>
                </a:prstGeom>
                <a:noFill/>
                <a:ln>
                  <a:noFill/>
                </a:ln>
              </p:spPr>
            </p:pic>
            <p:sp>
              <p:nvSpPr>
                <p:cNvPr id="22" name="Google Shape;621;p48">
                  <a:extLst>
                    <a:ext uri="{FF2B5EF4-FFF2-40B4-BE49-F238E27FC236}">
                      <a16:creationId xmlns:a16="http://schemas.microsoft.com/office/drawing/2014/main" xmlns="" id="{CCD975C8-90E1-594F-54D5-2281ECBF3EDE}"/>
                    </a:ext>
                  </a:extLst>
                </p:cNvPr>
                <p:cNvSpPr/>
                <p:nvPr/>
              </p:nvSpPr>
              <p:spPr>
                <a:xfrm>
                  <a:off x="6655653" y="4096358"/>
                  <a:ext cx="1189704" cy="68409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00" b="0" i="0" u="none" strike="noStrike" cap="none">
                    <a:solidFill>
                      <a:schemeClr val="lt1"/>
                    </a:solidFill>
                    <a:latin typeface="Arial"/>
                    <a:ea typeface="Arial"/>
                    <a:cs typeface="Arial"/>
                    <a:sym typeface="Arial"/>
                  </a:endParaRPr>
                </a:p>
              </p:txBody>
            </p:sp>
            <p:sp>
              <p:nvSpPr>
                <p:cNvPr id="23" name="Google Shape;622;p48">
                  <a:extLst>
                    <a:ext uri="{FF2B5EF4-FFF2-40B4-BE49-F238E27FC236}">
                      <a16:creationId xmlns:a16="http://schemas.microsoft.com/office/drawing/2014/main" xmlns="" id="{046C2A3F-7F45-A49F-E0E9-AF23AE319600}"/>
                    </a:ext>
                  </a:extLst>
                </p:cNvPr>
                <p:cNvSpPr/>
                <p:nvPr/>
              </p:nvSpPr>
              <p:spPr>
                <a:xfrm>
                  <a:off x="6269278" y="5598051"/>
                  <a:ext cx="2049445" cy="9541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419" sz="1300" b="0" i="0" u="none" strike="noStrike" cap="none">
                      <a:solidFill>
                        <a:srgbClr val="000000"/>
                      </a:solidFill>
                      <a:latin typeface="Arial"/>
                      <a:ea typeface="Arial"/>
                      <a:cs typeface="Arial"/>
                      <a:sym typeface="Arial"/>
                    </a:rPr>
                    <a:t>Pharmacists generate reports to support outreach to ppts with delayed injections</a:t>
                  </a:r>
                  <a:endParaRPr/>
                </a:p>
              </p:txBody>
            </p:sp>
            <p:sp>
              <p:nvSpPr>
                <p:cNvPr id="24" name="Google Shape;623;p48">
                  <a:extLst>
                    <a:ext uri="{FF2B5EF4-FFF2-40B4-BE49-F238E27FC236}">
                      <a16:creationId xmlns:a16="http://schemas.microsoft.com/office/drawing/2014/main" xmlns="" id="{67E9EFC4-2C5F-2A06-8DDB-B242C479552B}"/>
                    </a:ext>
                  </a:extLst>
                </p:cNvPr>
                <p:cNvSpPr/>
                <p:nvPr/>
              </p:nvSpPr>
              <p:spPr>
                <a:xfrm>
                  <a:off x="9117126" y="5663985"/>
                  <a:ext cx="2049445"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s-419" sz="1300" b="0" i="0" u="none" strike="noStrike" cap="none">
                      <a:solidFill>
                        <a:srgbClr val="000000"/>
                      </a:solidFill>
                      <a:latin typeface="Arial"/>
                      <a:ea typeface="Arial"/>
                      <a:cs typeface="Arial"/>
                      <a:sym typeface="Arial"/>
                    </a:rPr>
                    <a:t>Study team contacts participants to reschedule</a:t>
                  </a:r>
                  <a:endParaRPr/>
                </a:p>
              </p:txBody>
            </p:sp>
          </p:grpSp>
          <p:pic>
            <p:nvPicPr>
              <p:cNvPr id="12" name="Google Shape;624;p48">
                <a:extLst>
                  <a:ext uri="{FF2B5EF4-FFF2-40B4-BE49-F238E27FC236}">
                    <a16:creationId xmlns:a16="http://schemas.microsoft.com/office/drawing/2014/main" xmlns="" id="{5135061E-BE64-74F3-FFDE-C79113C0D55E}"/>
                  </a:ext>
                </a:extLst>
              </p:cNvPr>
              <p:cNvPicPr preferRelativeResize="0"/>
              <p:nvPr/>
            </p:nvPicPr>
            <p:blipFill rotWithShape="1">
              <a:blip r:embed="rId5">
                <a:alphaModFix/>
              </a:blip>
              <a:srcRect/>
              <a:stretch/>
            </p:blipFill>
            <p:spPr>
              <a:xfrm>
                <a:off x="6955488" y="1235512"/>
                <a:ext cx="665272" cy="266821"/>
              </a:xfrm>
              <a:prstGeom prst="rect">
                <a:avLst/>
              </a:prstGeom>
              <a:noFill/>
              <a:ln>
                <a:noFill/>
              </a:ln>
            </p:spPr>
          </p:pic>
          <p:pic>
            <p:nvPicPr>
              <p:cNvPr id="13" name="Google Shape;625;p48">
                <a:extLst>
                  <a:ext uri="{FF2B5EF4-FFF2-40B4-BE49-F238E27FC236}">
                    <a16:creationId xmlns:a16="http://schemas.microsoft.com/office/drawing/2014/main" xmlns="" id="{05DB653A-DD9D-DA10-D6EA-D610E709FAD7}"/>
                  </a:ext>
                </a:extLst>
              </p:cNvPr>
              <p:cNvPicPr preferRelativeResize="0"/>
              <p:nvPr/>
            </p:nvPicPr>
            <p:blipFill rotWithShape="1">
              <a:blip r:embed="rId10">
                <a:alphaModFix/>
              </a:blip>
              <a:srcRect/>
              <a:stretch/>
            </p:blipFill>
            <p:spPr>
              <a:xfrm>
                <a:off x="7460493" y="1198635"/>
                <a:ext cx="611793" cy="544105"/>
              </a:xfrm>
              <a:prstGeom prst="rect">
                <a:avLst/>
              </a:prstGeom>
              <a:noFill/>
              <a:ln>
                <a:noFill/>
              </a:ln>
            </p:spPr>
          </p:pic>
        </p:grpSp>
        <p:pic>
          <p:nvPicPr>
            <p:cNvPr id="10" name="Imagem 2">
              <a:extLst>
                <a:ext uri="{FF2B5EF4-FFF2-40B4-BE49-F238E27FC236}">
                  <a16:creationId xmlns:a16="http://schemas.microsoft.com/office/drawing/2014/main" xmlns="" id="{AEDA4BEC-8615-DAE9-6961-E012B5E34DE8}"/>
                </a:ext>
              </a:extLst>
            </p:cNvPr>
            <p:cNvPicPr>
              <a:picLocks noChangeAspect="1"/>
            </p:cNvPicPr>
            <p:nvPr/>
          </p:nvPicPr>
          <p:blipFill>
            <a:blip r:embed="rId11"/>
            <a:stretch>
              <a:fillRect/>
            </a:stretch>
          </p:blipFill>
          <p:spPr>
            <a:xfrm>
              <a:off x="9718768" y="1307859"/>
              <a:ext cx="1030313" cy="1207113"/>
            </a:xfrm>
            <a:prstGeom prst="rect">
              <a:avLst/>
            </a:prstGeom>
          </p:spPr>
        </p:pic>
      </p:grpSp>
    </p:spTree>
    <p:extLst>
      <p:ext uri="{BB962C8B-B14F-4D97-AF65-F5344CB8AC3E}">
        <p14:creationId xmlns:p14="http://schemas.microsoft.com/office/powerpoint/2010/main" val="29665497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8A6A390-6792-0DF9-7BE0-47FBCB29ADB4}"/>
            </a:ext>
          </a:extLst>
        </p:cNvPr>
        <p:cNvGrpSpPr/>
        <p:nvPr/>
      </p:nvGrpSpPr>
      <p:grpSpPr>
        <a:xfrm>
          <a:off x="0" y="0"/>
          <a:ext cx="0" cy="0"/>
          <a:chOff x="0" y="0"/>
          <a:chExt cx="0" cy="0"/>
        </a:xfrm>
      </p:grpSpPr>
      <p:sp>
        <p:nvSpPr>
          <p:cNvPr id="7" name="Título 1">
            <a:extLst>
              <a:ext uri="{FF2B5EF4-FFF2-40B4-BE49-F238E27FC236}">
                <a16:creationId xmlns:a16="http://schemas.microsoft.com/office/drawing/2014/main" xmlns="" id="{7C6226EA-944D-A956-6519-D948D00964D0}"/>
              </a:ext>
            </a:extLst>
          </p:cNvPr>
          <p:cNvSpPr txBox="1">
            <a:spLocks/>
          </p:cNvSpPr>
          <p:nvPr/>
        </p:nvSpPr>
        <p:spPr>
          <a:xfrm>
            <a:off x="2852256" y="152295"/>
            <a:ext cx="9267825" cy="848614"/>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pt-PT" dirty="0" err="1"/>
              <a:t>Intervention</a:t>
            </a:r>
            <a:r>
              <a:rPr lang="pt-PT" dirty="0"/>
              <a:t> Package</a:t>
            </a:r>
            <a:endParaRPr lang="pt-BR" dirty="0"/>
          </a:p>
        </p:txBody>
      </p:sp>
      <p:pic>
        <p:nvPicPr>
          <p:cNvPr id="32" name="Imagem 2">
            <a:extLst>
              <a:ext uri="{FF2B5EF4-FFF2-40B4-BE49-F238E27FC236}">
                <a16:creationId xmlns:a16="http://schemas.microsoft.com/office/drawing/2014/main" xmlns="" id="{CE73839D-62CF-4B59-CFE1-E6198F14B99F}"/>
              </a:ext>
            </a:extLst>
          </p:cNvPr>
          <p:cNvPicPr>
            <a:picLocks noChangeAspect="1"/>
          </p:cNvPicPr>
          <p:nvPr/>
        </p:nvPicPr>
        <p:blipFill>
          <a:blip r:embed="rId3"/>
          <a:stretch>
            <a:fillRect/>
          </a:stretch>
        </p:blipFill>
        <p:spPr>
          <a:xfrm>
            <a:off x="10172322" y="409545"/>
            <a:ext cx="1804572" cy="591363"/>
          </a:xfrm>
          <a:prstGeom prst="rect">
            <a:avLst/>
          </a:prstGeom>
        </p:spPr>
      </p:pic>
      <p:sp>
        <p:nvSpPr>
          <p:cNvPr id="48" name="Google Shape;648;p49">
            <a:extLst>
              <a:ext uri="{FF2B5EF4-FFF2-40B4-BE49-F238E27FC236}">
                <a16:creationId xmlns:a16="http://schemas.microsoft.com/office/drawing/2014/main" xmlns="" id="{7002F548-19D5-1253-C606-8FC089BAC630}"/>
              </a:ext>
            </a:extLst>
          </p:cNvPr>
          <p:cNvSpPr/>
          <p:nvPr/>
        </p:nvSpPr>
        <p:spPr>
          <a:xfrm>
            <a:off x="2278968" y="2068388"/>
            <a:ext cx="4668328" cy="1300170"/>
          </a:xfrm>
          <a:prstGeom prst="rect">
            <a:avLst/>
          </a:prstGeom>
          <a:solidFill>
            <a:srgbClr val="F2F2F2"/>
          </a:solidFill>
          <a:ln>
            <a:noFill/>
          </a:ln>
        </p:spPr>
        <p:txBody>
          <a:bodyPr spcFirstLastPara="1" wrap="square" lIns="91425" tIns="45700" rIns="91425" bIns="45700" anchor="ctr" anchorCtr="0">
            <a:noAutofit/>
          </a:bodyPr>
          <a:lstStyle/>
          <a:p>
            <a:pPr algn="ctr" defTabSz="914400">
              <a:buClr>
                <a:srgbClr val="000000"/>
              </a:buClr>
              <a:buFont typeface="Arial"/>
              <a:buNone/>
            </a:pPr>
            <a:endParaRPr sz="1400" kern="0">
              <a:solidFill>
                <a:srgbClr val="FFFFFF"/>
              </a:solidFill>
              <a:latin typeface="Arial"/>
              <a:ea typeface="Arial"/>
              <a:cs typeface="Arial"/>
              <a:sym typeface="Arial"/>
            </a:endParaRPr>
          </a:p>
        </p:txBody>
      </p:sp>
      <p:sp>
        <p:nvSpPr>
          <p:cNvPr id="49" name="Google Shape;650;p49">
            <a:extLst>
              <a:ext uri="{FF2B5EF4-FFF2-40B4-BE49-F238E27FC236}">
                <a16:creationId xmlns:a16="http://schemas.microsoft.com/office/drawing/2014/main" xmlns="" id="{4D39239A-0E44-2B3A-6633-F86ED5E98663}"/>
              </a:ext>
            </a:extLst>
          </p:cNvPr>
          <p:cNvSpPr/>
          <p:nvPr/>
        </p:nvSpPr>
        <p:spPr>
          <a:xfrm>
            <a:off x="3839108" y="2320196"/>
            <a:ext cx="2963058" cy="796555"/>
          </a:xfrm>
          <a:prstGeom prst="rect">
            <a:avLst/>
          </a:prstGeom>
          <a:noFill/>
          <a:ln>
            <a:noFill/>
          </a:ln>
        </p:spPr>
        <p:txBody>
          <a:bodyPr spcFirstLastPara="1" wrap="square" lIns="91425" tIns="45700" rIns="91425" bIns="45700" anchor="t" anchorCtr="0">
            <a:spAutoFit/>
          </a:bodyPr>
          <a:lstStyle/>
          <a:p>
            <a:pPr defTabSz="914400">
              <a:buClr>
                <a:srgbClr val="000000"/>
              </a:buClr>
              <a:buFont typeface="Arial"/>
              <a:buNone/>
            </a:pPr>
            <a:r>
              <a:rPr lang="es-419" sz="1600" kern="0">
                <a:solidFill>
                  <a:srgbClr val="3F3F3F"/>
                </a:solidFill>
                <a:latin typeface="Arial"/>
                <a:ea typeface="Arial"/>
                <a:cs typeface="Arial"/>
                <a:sym typeface="Arial"/>
              </a:rPr>
              <a:t>Ppts with the indication of loading dose of oral LEN 600mg (enrollment and reloads)</a:t>
            </a:r>
            <a:endParaRPr sz="1400" kern="0">
              <a:solidFill>
                <a:srgbClr val="000000"/>
              </a:solidFill>
              <a:latin typeface="Arial"/>
              <a:cs typeface="Arial"/>
              <a:sym typeface="Arial"/>
            </a:endParaRPr>
          </a:p>
        </p:txBody>
      </p:sp>
      <p:sp>
        <p:nvSpPr>
          <p:cNvPr id="50" name="Google Shape;651;p49">
            <a:extLst>
              <a:ext uri="{FF2B5EF4-FFF2-40B4-BE49-F238E27FC236}">
                <a16:creationId xmlns:a16="http://schemas.microsoft.com/office/drawing/2014/main" xmlns="" id="{B7D42EE1-6F23-8647-B1B1-5F746A7C0BC2}"/>
              </a:ext>
            </a:extLst>
          </p:cNvPr>
          <p:cNvSpPr/>
          <p:nvPr/>
        </p:nvSpPr>
        <p:spPr>
          <a:xfrm>
            <a:off x="2278968" y="3706570"/>
            <a:ext cx="2121314" cy="2778380"/>
          </a:xfrm>
          <a:prstGeom prst="rect">
            <a:avLst/>
          </a:prstGeom>
          <a:solidFill>
            <a:srgbClr val="F2F2F2"/>
          </a:solidFill>
          <a:ln>
            <a:noFill/>
          </a:ln>
        </p:spPr>
        <p:txBody>
          <a:bodyPr spcFirstLastPara="1" wrap="square" lIns="91425" tIns="45700" rIns="91425" bIns="45700" anchor="ctr" anchorCtr="0">
            <a:noAutofit/>
          </a:bodyPr>
          <a:lstStyle/>
          <a:p>
            <a:pPr algn="ctr" defTabSz="914400">
              <a:buClr>
                <a:srgbClr val="000000"/>
              </a:buClr>
              <a:buFont typeface="Arial"/>
              <a:buNone/>
            </a:pPr>
            <a:endParaRPr sz="1400" kern="0">
              <a:solidFill>
                <a:srgbClr val="FFFFFF"/>
              </a:solidFill>
              <a:latin typeface="Arial"/>
              <a:ea typeface="Arial"/>
              <a:cs typeface="Arial"/>
              <a:sym typeface="Arial"/>
            </a:endParaRPr>
          </a:p>
        </p:txBody>
      </p:sp>
      <p:sp>
        <p:nvSpPr>
          <p:cNvPr id="51" name="Google Shape;652;p49">
            <a:extLst>
              <a:ext uri="{FF2B5EF4-FFF2-40B4-BE49-F238E27FC236}">
                <a16:creationId xmlns:a16="http://schemas.microsoft.com/office/drawing/2014/main" xmlns="" id="{5F872FEF-79F5-B797-6A1B-2A9D7C9D01CF}"/>
              </a:ext>
            </a:extLst>
          </p:cNvPr>
          <p:cNvSpPr/>
          <p:nvPr/>
        </p:nvSpPr>
        <p:spPr>
          <a:xfrm>
            <a:off x="2383269" y="5586010"/>
            <a:ext cx="1951671" cy="295021"/>
          </a:xfrm>
          <a:prstGeom prst="rect">
            <a:avLst/>
          </a:prstGeom>
          <a:noFill/>
          <a:ln>
            <a:noFill/>
          </a:ln>
        </p:spPr>
        <p:txBody>
          <a:bodyPr spcFirstLastPara="1" wrap="square" lIns="91425" tIns="45700" rIns="91425" bIns="45700" anchor="t" anchorCtr="0">
            <a:spAutoFit/>
          </a:bodyPr>
          <a:lstStyle/>
          <a:p>
            <a:pPr algn="ctr" defTabSz="914400">
              <a:buClr>
                <a:srgbClr val="000000"/>
              </a:buClr>
              <a:buFont typeface="Arial"/>
              <a:buNone/>
            </a:pPr>
            <a:r>
              <a:rPr lang="es-419" sz="1400" kern="0">
                <a:solidFill>
                  <a:srgbClr val="3F3F3F"/>
                </a:solidFill>
                <a:latin typeface="Arial"/>
                <a:ea typeface="Arial"/>
                <a:cs typeface="Arial"/>
                <a:sym typeface="Arial"/>
              </a:rPr>
              <a:t>WhatsApp reminders</a:t>
            </a:r>
            <a:endParaRPr sz="1400" kern="0">
              <a:solidFill>
                <a:srgbClr val="000000"/>
              </a:solidFill>
              <a:latin typeface="Arial"/>
              <a:cs typeface="Arial"/>
              <a:sym typeface="Arial"/>
            </a:endParaRPr>
          </a:p>
        </p:txBody>
      </p:sp>
      <p:sp>
        <p:nvSpPr>
          <p:cNvPr id="52" name="Google Shape;653;p49">
            <a:extLst>
              <a:ext uri="{FF2B5EF4-FFF2-40B4-BE49-F238E27FC236}">
                <a16:creationId xmlns:a16="http://schemas.microsoft.com/office/drawing/2014/main" xmlns="" id="{E11AE833-229F-D526-2EE7-0D755A0E8DBA}"/>
              </a:ext>
            </a:extLst>
          </p:cNvPr>
          <p:cNvSpPr/>
          <p:nvPr/>
        </p:nvSpPr>
        <p:spPr>
          <a:xfrm>
            <a:off x="4825981" y="3706570"/>
            <a:ext cx="2121314" cy="2778380"/>
          </a:xfrm>
          <a:prstGeom prst="rect">
            <a:avLst/>
          </a:prstGeom>
          <a:solidFill>
            <a:srgbClr val="F2F2F2"/>
          </a:solidFill>
          <a:ln>
            <a:noFill/>
          </a:ln>
        </p:spPr>
        <p:txBody>
          <a:bodyPr spcFirstLastPara="1" wrap="square" lIns="91425" tIns="45700" rIns="91425" bIns="45700" anchor="ctr" anchorCtr="0">
            <a:noAutofit/>
          </a:bodyPr>
          <a:lstStyle/>
          <a:p>
            <a:pPr algn="ctr" defTabSz="914400">
              <a:buClr>
                <a:srgbClr val="000000"/>
              </a:buClr>
              <a:buFont typeface="Arial"/>
              <a:buNone/>
            </a:pPr>
            <a:endParaRPr sz="1400" kern="0">
              <a:solidFill>
                <a:srgbClr val="FFFFFF"/>
              </a:solidFill>
              <a:latin typeface="Arial"/>
              <a:ea typeface="Arial"/>
              <a:cs typeface="Arial"/>
              <a:sym typeface="Arial"/>
            </a:endParaRPr>
          </a:p>
        </p:txBody>
      </p:sp>
      <p:sp>
        <p:nvSpPr>
          <p:cNvPr id="53" name="Google Shape;654;p49">
            <a:extLst>
              <a:ext uri="{FF2B5EF4-FFF2-40B4-BE49-F238E27FC236}">
                <a16:creationId xmlns:a16="http://schemas.microsoft.com/office/drawing/2014/main" xmlns="" id="{4513D92B-0A55-B760-4393-FF97D82D8881}"/>
              </a:ext>
            </a:extLst>
          </p:cNvPr>
          <p:cNvSpPr/>
          <p:nvPr/>
        </p:nvSpPr>
        <p:spPr>
          <a:xfrm>
            <a:off x="4930282" y="5512968"/>
            <a:ext cx="1951671" cy="914563"/>
          </a:xfrm>
          <a:prstGeom prst="rect">
            <a:avLst/>
          </a:prstGeom>
          <a:noFill/>
          <a:ln>
            <a:noFill/>
          </a:ln>
        </p:spPr>
        <p:txBody>
          <a:bodyPr spcFirstLastPara="1" wrap="square" lIns="91425" tIns="45700" rIns="91425" bIns="45700" anchor="t" anchorCtr="0">
            <a:spAutoFit/>
          </a:bodyPr>
          <a:lstStyle/>
          <a:p>
            <a:pPr algn="ctr" defTabSz="914400">
              <a:buClr>
                <a:srgbClr val="000000"/>
              </a:buClr>
              <a:buFont typeface="Arial"/>
              <a:buNone/>
            </a:pPr>
            <a:r>
              <a:rPr lang="es-419" sz="1400" kern="0">
                <a:solidFill>
                  <a:srgbClr val="3F3F3F"/>
                </a:solidFill>
                <a:latin typeface="Arial"/>
                <a:ea typeface="Arial"/>
                <a:cs typeface="Arial"/>
                <a:sym typeface="Arial"/>
              </a:rPr>
              <a:t>Short survey to assess intake of the second oral dose and eventual side events</a:t>
            </a:r>
            <a:endParaRPr sz="1400" kern="0">
              <a:solidFill>
                <a:srgbClr val="000000"/>
              </a:solidFill>
              <a:latin typeface="Arial"/>
              <a:cs typeface="Arial"/>
              <a:sym typeface="Arial"/>
            </a:endParaRPr>
          </a:p>
        </p:txBody>
      </p:sp>
      <p:sp>
        <p:nvSpPr>
          <p:cNvPr id="54" name="Google Shape;655;p49">
            <a:extLst>
              <a:ext uri="{FF2B5EF4-FFF2-40B4-BE49-F238E27FC236}">
                <a16:creationId xmlns:a16="http://schemas.microsoft.com/office/drawing/2014/main" xmlns="" id="{12AD985C-B721-8272-2DC6-F2264183BF61}"/>
              </a:ext>
            </a:extLst>
          </p:cNvPr>
          <p:cNvSpPr/>
          <p:nvPr/>
        </p:nvSpPr>
        <p:spPr>
          <a:xfrm>
            <a:off x="2278968" y="2058271"/>
            <a:ext cx="4668328" cy="1320406"/>
          </a:xfrm>
          <a:prstGeom prst="rect">
            <a:avLst/>
          </a:prstGeom>
          <a:solidFill>
            <a:srgbClr val="F2F2F2"/>
          </a:solidFill>
          <a:ln>
            <a:noFill/>
          </a:ln>
        </p:spPr>
        <p:txBody>
          <a:bodyPr spcFirstLastPara="1" wrap="square" lIns="91425" tIns="45700" rIns="91425" bIns="45700" anchor="ctr" anchorCtr="0">
            <a:noAutofit/>
          </a:bodyPr>
          <a:lstStyle/>
          <a:p>
            <a:pPr algn="ctr" defTabSz="914400">
              <a:buClr>
                <a:srgbClr val="000000"/>
              </a:buClr>
              <a:buFont typeface="Arial"/>
              <a:buNone/>
            </a:pPr>
            <a:endParaRPr sz="1400" kern="0">
              <a:solidFill>
                <a:srgbClr val="FFFFFF"/>
              </a:solidFill>
              <a:latin typeface="Arial"/>
              <a:ea typeface="Arial"/>
              <a:cs typeface="Arial"/>
              <a:sym typeface="Arial"/>
            </a:endParaRPr>
          </a:p>
        </p:txBody>
      </p:sp>
      <p:sp>
        <p:nvSpPr>
          <p:cNvPr id="55" name="Google Shape;656;p49">
            <a:extLst>
              <a:ext uri="{FF2B5EF4-FFF2-40B4-BE49-F238E27FC236}">
                <a16:creationId xmlns:a16="http://schemas.microsoft.com/office/drawing/2014/main" xmlns="" id="{49159658-EDF5-616E-6F79-FB9A0D4362EC}"/>
              </a:ext>
            </a:extLst>
          </p:cNvPr>
          <p:cNvSpPr/>
          <p:nvPr/>
        </p:nvSpPr>
        <p:spPr>
          <a:xfrm>
            <a:off x="3839108" y="2320196"/>
            <a:ext cx="2963058" cy="796555"/>
          </a:xfrm>
          <a:prstGeom prst="rect">
            <a:avLst/>
          </a:prstGeom>
          <a:noFill/>
          <a:ln>
            <a:noFill/>
          </a:ln>
        </p:spPr>
        <p:txBody>
          <a:bodyPr spcFirstLastPara="1" wrap="square" lIns="91425" tIns="45700" rIns="91425" bIns="45700" anchor="t" anchorCtr="0">
            <a:spAutoFit/>
          </a:bodyPr>
          <a:lstStyle/>
          <a:p>
            <a:pPr defTabSz="914400">
              <a:buClr>
                <a:srgbClr val="000000"/>
              </a:buClr>
              <a:buFont typeface="Arial"/>
              <a:buNone/>
            </a:pPr>
            <a:r>
              <a:rPr lang="es-419" sz="1600" kern="0" dirty="0" err="1">
                <a:solidFill>
                  <a:srgbClr val="000000">
                    <a:lumMod val="85000"/>
                    <a:lumOff val="15000"/>
                  </a:srgbClr>
                </a:solidFill>
                <a:latin typeface="Arial"/>
                <a:ea typeface="Arial"/>
                <a:cs typeface="Arial"/>
                <a:sym typeface="Arial"/>
              </a:rPr>
              <a:t>Ppts</a:t>
            </a:r>
            <a:r>
              <a:rPr lang="es-419" sz="1600" kern="0" dirty="0">
                <a:solidFill>
                  <a:srgbClr val="000000">
                    <a:lumMod val="85000"/>
                    <a:lumOff val="15000"/>
                  </a:srgbClr>
                </a:solidFill>
                <a:latin typeface="Arial"/>
                <a:ea typeface="Arial"/>
                <a:cs typeface="Arial"/>
                <a:sym typeface="Arial"/>
              </a:rPr>
              <a:t> </a:t>
            </a:r>
            <a:r>
              <a:rPr lang="es-419" sz="1600" kern="0" dirty="0" err="1">
                <a:solidFill>
                  <a:srgbClr val="000000">
                    <a:lumMod val="85000"/>
                    <a:lumOff val="15000"/>
                  </a:srgbClr>
                </a:solidFill>
                <a:latin typeface="Arial"/>
                <a:ea typeface="Arial"/>
                <a:cs typeface="Arial"/>
                <a:sym typeface="Arial"/>
              </a:rPr>
              <a:t>with</a:t>
            </a:r>
            <a:r>
              <a:rPr lang="es-419" sz="1600" kern="0" dirty="0">
                <a:solidFill>
                  <a:srgbClr val="000000">
                    <a:lumMod val="85000"/>
                    <a:lumOff val="15000"/>
                  </a:srgbClr>
                </a:solidFill>
                <a:latin typeface="Arial"/>
                <a:ea typeface="Arial"/>
                <a:cs typeface="Arial"/>
                <a:sym typeface="Arial"/>
              </a:rPr>
              <a:t> </a:t>
            </a:r>
            <a:r>
              <a:rPr lang="es-419" sz="1600" kern="0" dirty="0" err="1">
                <a:solidFill>
                  <a:srgbClr val="000000">
                    <a:lumMod val="85000"/>
                    <a:lumOff val="15000"/>
                  </a:srgbClr>
                </a:solidFill>
                <a:latin typeface="Arial"/>
                <a:ea typeface="Arial"/>
                <a:cs typeface="Arial"/>
                <a:sym typeface="Arial"/>
              </a:rPr>
              <a:t>the</a:t>
            </a:r>
            <a:r>
              <a:rPr lang="es-419" sz="1600" kern="0" dirty="0">
                <a:solidFill>
                  <a:srgbClr val="000000">
                    <a:lumMod val="85000"/>
                    <a:lumOff val="15000"/>
                  </a:srgbClr>
                </a:solidFill>
                <a:latin typeface="Arial"/>
                <a:ea typeface="Arial"/>
                <a:cs typeface="Arial"/>
                <a:sym typeface="Arial"/>
              </a:rPr>
              <a:t> </a:t>
            </a:r>
            <a:r>
              <a:rPr lang="es-419" sz="1600" kern="0" dirty="0" err="1">
                <a:solidFill>
                  <a:srgbClr val="000000">
                    <a:lumMod val="85000"/>
                    <a:lumOff val="15000"/>
                  </a:srgbClr>
                </a:solidFill>
                <a:latin typeface="Arial"/>
                <a:ea typeface="Arial"/>
                <a:cs typeface="Arial"/>
                <a:sym typeface="Arial"/>
              </a:rPr>
              <a:t>indication</a:t>
            </a:r>
            <a:r>
              <a:rPr lang="es-419" sz="1600" kern="0" dirty="0">
                <a:solidFill>
                  <a:srgbClr val="000000">
                    <a:lumMod val="85000"/>
                    <a:lumOff val="15000"/>
                  </a:srgbClr>
                </a:solidFill>
                <a:latin typeface="Arial"/>
                <a:ea typeface="Arial"/>
                <a:cs typeface="Arial"/>
                <a:sym typeface="Arial"/>
              </a:rPr>
              <a:t> of </a:t>
            </a:r>
            <a:r>
              <a:rPr lang="es-419" sz="1600" kern="0" dirty="0" err="1">
                <a:solidFill>
                  <a:srgbClr val="000000">
                    <a:lumMod val="85000"/>
                    <a:lumOff val="15000"/>
                  </a:srgbClr>
                </a:solidFill>
                <a:latin typeface="Arial"/>
                <a:ea typeface="Arial"/>
                <a:cs typeface="Arial"/>
                <a:sym typeface="Arial"/>
              </a:rPr>
              <a:t>loading</a:t>
            </a:r>
            <a:r>
              <a:rPr lang="es-419" sz="1600" kern="0" dirty="0">
                <a:solidFill>
                  <a:srgbClr val="000000">
                    <a:lumMod val="85000"/>
                    <a:lumOff val="15000"/>
                  </a:srgbClr>
                </a:solidFill>
                <a:latin typeface="Arial"/>
                <a:ea typeface="Arial"/>
                <a:cs typeface="Arial"/>
                <a:sym typeface="Arial"/>
              </a:rPr>
              <a:t> </a:t>
            </a:r>
            <a:r>
              <a:rPr lang="es-419" sz="1600" kern="0" dirty="0" err="1">
                <a:solidFill>
                  <a:srgbClr val="000000">
                    <a:lumMod val="85000"/>
                    <a:lumOff val="15000"/>
                  </a:srgbClr>
                </a:solidFill>
                <a:latin typeface="Arial"/>
                <a:ea typeface="Arial"/>
                <a:cs typeface="Arial"/>
                <a:sym typeface="Arial"/>
              </a:rPr>
              <a:t>dose</a:t>
            </a:r>
            <a:r>
              <a:rPr lang="es-419" sz="1600" kern="0" dirty="0">
                <a:solidFill>
                  <a:srgbClr val="000000">
                    <a:lumMod val="85000"/>
                    <a:lumOff val="15000"/>
                  </a:srgbClr>
                </a:solidFill>
                <a:latin typeface="Arial"/>
                <a:cs typeface="Arial"/>
                <a:sym typeface="Arial"/>
              </a:rPr>
              <a:t> of oral LEN*</a:t>
            </a:r>
            <a:endParaRPr sz="1400" kern="0" dirty="0">
              <a:solidFill>
                <a:srgbClr val="000000">
                  <a:lumMod val="85000"/>
                  <a:lumOff val="15000"/>
                </a:srgbClr>
              </a:solidFill>
              <a:latin typeface="Arial"/>
              <a:cs typeface="Arial"/>
              <a:sym typeface="Arial"/>
            </a:endParaRPr>
          </a:p>
          <a:p>
            <a:pPr defTabSz="914400">
              <a:buClr>
                <a:srgbClr val="000000"/>
              </a:buClr>
              <a:buFont typeface="Arial"/>
              <a:buNone/>
            </a:pPr>
            <a:r>
              <a:rPr lang="es-419" sz="1600" kern="0" dirty="0">
                <a:solidFill>
                  <a:srgbClr val="000000">
                    <a:lumMod val="85000"/>
                    <a:lumOff val="15000"/>
                  </a:srgbClr>
                </a:solidFill>
                <a:latin typeface="Arial"/>
                <a:ea typeface="Arial"/>
                <a:cs typeface="Arial"/>
                <a:sym typeface="Arial"/>
              </a:rPr>
              <a:t>(</a:t>
            </a:r>
            <a:r>
              <a:rPr lang="es-419" sz="1600" kern="0" dirty="0" err="1">
                <a:solidFill>
                  <a:srgbClr val="000000">
                    <a:lumMod val="85000"/>
                    <a:lumOff val="15000"/>
                  </a:srgbClr>
                </a:solidFill>
                <a:latin typeface="Arial"/>
                <a:ea typeface="Arial"/>
                <a:cs typeface="Arial"/>
                <a:sym typeface="Arial"/>
              </a:rPr>
              <a:t>enrollment</a:t>
            </a:r>
            <a:r>
              <a:rPr lang="es-419" sz="1600" kern="0" dirty="0">
                <a:solidFill>
                  <a:srgbClr val="000000">
                    <a:lumMod val="85000"/>
                    <a:lumOff val="15000"/>
                  </a:srgbClr>
                </a:solidFill>
                <a:latin typeface="Arial"/>
                <a:ea typeface="Arial"/>
                <a:cs typeface="Arial"/>
                <a:sym typeface="Arial"/>
              </a:rPr>
              <a:t> and </a:t>
            </a:r>
            <a:r>
              <a:rPr lang="es-419" sz="1600" kern="0" dirty="0" err="1">
                <a:solidFill>
                  <a:srgbClr val="000000">
                    <a:lumMod val="85000"/>
                    <a:lumOff val="15000"/>
                  </a:srgbClr>
                </a:solidFill>
                <a:latin typeface="Arial"/>
                <a:ea typeface="Arial"/>
                <a:cs typeface="Arial"/>
                <a:sym typeface="Arial"/>
              </a:rPr>
              <a:t>reloads</a:t>
            </a:r>
            <a:r>
              <a:rPr lang="es-419" sz="1600" kern="0" dirty="0">
                <a:solidFill>
                  <a:srgbClr val="000000">
                    <a:lumMod val="85000"/>
                    <a:lumOff val="15000"/>
                  </a:srgbClr>
                </a:solidFill>
                <a:latin typeface="Arial"/>
                <a:cs typeface="Arial"/>
                <a:sym typeface="Arial"/>
              </a:rPr>
              <a:t>)</a:t>
            </a:r>
            <a:endParaRPr sz="1400" kern="0" dirty="0">
              <a:solidFill>
                <a:srgbClr val="000000">
                  <a:lumMod val="85000"/>
                  <a:lumOff val="15000"/>
                </a:srgbClr>
              </a:solidFill>
              <a:latin typeface="Arial"/>
              <a:cs typeface="Arial"/>
              <a:sym typeface="Arial"/>
            </a:endParaRPr>
          </a:p>
        </p:txBody>
      </p:sp>
      <p:sp>
        <p:nvSpPr>
          <p:cNvPr id="56" name="Google Shape;657;p49">
            <a:extLst>
              <a:ext uri="{FF2B5EF4-FFF2-40B4-BE49-F238E27FC236}">
                <a16:creationId xmlns:a16="http://schemas.microsoft.com/office/drawing/2014/main" xmlns="" id="{27B7EF25-5332-532B-502D-A53EFCA634E2}"/>
              </a:ext>
            </a:extLst>
          </p:cNvPr>
          <p:cNvSpPr/>
          <p:nvPr/>
        </p:nvSpPr>
        <p:spPr>
          <a:xfrm>
            <a:off x="2278968" y="3593472"/>
            <a:ext cx="2121314" cy="2834059"/>
          </a:xfrm>
          <a:prstGeom prst="rect">
            <a:avLst/>
          </a:prstGeom>
          <a:solidFill>
            <a:srgbClr val="F2F2F2"/>
          </a:solidFill>
          <a:ln>
            <a:noFill/>
          </a:ln>
        </p:spPr>
        <p:txBody>
          <a:bodyPr spcFirstLastPara="1" wrap="square" lIns="91425" tIns="45700" rIns="91425" bIns="45700" anchor="ctr" anchorCtr="0">
            <a:noAutofit/>
          </a:bodyPr>
          <a:lstStyle/>
          <a:p>
            <a:pPr algn="ctr" defTabSz="914400">
              <a:buClr>
                <a:srgbClr val="000000"/>
              </a:buClr>
              <a:buFont typeface="Arial"/>
              <a:buNone/>
            </a:pPr>
            <a:endParaRPr sz="1400" kern="0">
              <a:solidFill>
                <a:srgbClr val="FFFFFF"/>
              </a:solidFill>
              <a:latin typeface="Arial"/>
              <a:ea typeface="Arial"/>
              <a:cs typeface="Arial"/>
              <a:sym typeface="Arial"/>
            </a:endParaRPr>
          </a:p>
        </p:txBody>
      </p:sp>
      <p:sp>
        <p:nvSpPr>
          <p:cNvPr id="57" name="Google Shape;658;p49">
            <a:extLst>
              <a:ext uri="{FF2B5EF4-FFF2-40B4-BE49-F238E27FC236}">
                <a16:creationId xmlns:a16="http://schemas.microsoft.com/office/drawing/2014/main" xmlns="" id="{B66A3DFF-3B79-651A-DC18-AC27AD99CBE8}"/>
              </a:ext>
            </a:extLst>
          </p:cNvPr>
          <p:cNvSpPr/>
          <p:nvPr/>
        </p:nvSpPr>
        <p:spPr>
          <a:xfrm>
            <a:off x="2363789" y="5822739"/>
            <a:ext cx="1951671" cy="295021"/>
          </a:xfrm>
          <a:prstGeom prst="rect">
            <a:avLst/>
          </a:prstGeom>
          <a:noFill/>
          <a:ln>
            <a:noFill/>
          </a:ln>
        </p:spPr>
        <p:txBody>
          <a:bodyPr spcFirstLastPara="1" wrap="square" lIns="91425" tIns="45700" rIns="91425" bIns="45700" anchor="t" anchorCtr="0">
            <a:spAutoFit/>
          </a:bodyPr>
          <a:lstStyle/>
          <a:p>
            <a:pPr algn="ctr" defTabSz="914400">
              <a:buClr>
                <a:srgbClr val="000000"/>
              </a:buClr>
              <a:buFont typeface="Arial"/>
              <a:buNone/>
            </a:pPr>
            <a:r>
              <a:rPr lang="es-419" sz="1400" kern="0" dirty="0">
                <a:solidFill>
                  <a:srgbClr val="000000">
                    <a:lumMod val="85000"/>
                    <a:lumOff val="15000"/>
                  </a:srgbClr>
                </a:solidFill>
                <a:latin typeface="Arial"/>
                <a:ea typeface="Arial"/>
                <a:cs typeface="Arial"/>
                <a:sym typeface="Arial"/>
              </a:rPr>
              <a:t>WhatsApp </a:t>
            </a:r>
            <a:r>
              <a:rPr lang="es-419" sz="1400" kern="0" dirty="0" err="1">
                <a:solidFill>
                  <a:srgbClr val="000000">
                    <a:lumMod val="85000"/>
                    <a:lumOff val="15000"/>
                  </a:srgbClr>
                </a:solidFill>
                <a:latin typeface="Arial"/>
                <a:cs typeface="Arial"/>
                <a:sym typeface="Arial"/>
              </a:rPr>
              <a:t>reminders</a:t>
            </a:r>
            <a:endParaRPr sz="1400" kern="0" dirty="0">
              <a:solidFill>
                <a:srgbClr val="000000">
                  <a:lumMod val="85000"/>
                  <a:lumOff val="15000"/>
                </a:srgbClr>
              </a:solidFill>
              <a:latin typeface="Arial"/>
              <a:cs typeface="Arial"/>
              <a:sym typeface="Arial"/>
            </a:endParaRPr>
          </a:p>
        </p:txBody>
      </p:sp>
      <p:sp>
        <p:nvSpPr>
          <p:cNvPr id="58" name="Google Shape;659;p49">
            <a:extLst>
              <a:ext uri="{FF2B5EF4-FFF2-40B4-BE49-F238E27FC236}">
                <a16:creationId xmlns:a16="http://schemas.microsoft.com/office/drawing/2014/main" xmlns="" id="{C9BCE7D5-120E-7A4C-AE76-158B79ADB2DC}"/>
              </a:ext>
            </a:extLst>
          </p:cNvPr>
          <p:cNvSpPr/>
          <p:nvPr/>
        </p:nvSpPr>
        <p:spPr>
          <a:xfrm>
            <a:off x="4825981" y="3593472"/>
            <a:ext cx="2121314" cy="2834059"/>
          </a:xfrm>
          <a:prstGeom prst="rect">
            <a:avLst/>
          </a:prstGeom>
          <a:solidFill>
            <a:srgbClr val="F2F2F2"/>
          </a:solidFill>
          <a:ln>
            <a:noFill/>
          </a:ln>
        </p:spPr>
        <p:txBody>
          <a:bodyPr spcFirstLastPara="1" wrap="square" lIns="91425" tIns="45700" rIns="91425" bIns="45700" anchor="ctr" anchorCtr="0">
            <a:noAutofit/>
          </a:bodyPr>
          <a:lstStyle/>
          <a:p>
            <a:pPr algn="ctr" defTabSz="914400">
              <a:buClr>
                <a:srgbClr val="000000"/>
              </a:buClr>
              <a:buFont typeface="Arial"/>
              <a:buNone/>
            </a:pPr>
            <a:endParaRPr sz="1400" kern="0">
              <a:solidFill>
                <a:srgbClr val="FFFFFF"/>
              </a:solidFill>
              <a:latin typeface="Arial"/>
              <a:ea typeface="Arial"/>
              <a:cs typeface="Arial"/>
              <a:sym typeface="Arial"/>
            </a:endParaRPr>
          </a:p>
        </p:txBody>
      </p:sp>
      <p:sp>
        <p:nvSpPr>
          <p:cNvPr id="59" name="Google Shape;660;p49">
            <a:extLst>
              <a:ext uri="{FF2B5EF4-FFF2-40B4-BE49-F238E27FC236}">
                <a16:creationId xmlns:a16="http://schemas.microsoft.com/office/drawing/2014/main" xmlns="" id="{0A890870-CF1F-FBF9-26D9-A6462248B8BF}"/>
              </a:ext>
            </a:extLst>
          </p:cNvPr>
          <p:cNvSpPr/>
          <p:nvPr/>
        </p:nvSpPr>
        <p:spPr>
          <a:xfrm>
            <a:off x="4910803" y="5512968"/>
            <a:ext cx="1951671" cy="708049"/>
          </a:xfrm>
          <a:prstGeom prst="rect">
            <a:avLst/>
          </a:prstGeom>
          <a:noFill/>
          <a:ln>
            <a:noFill/>
          </a:ln>
        </p:spPr>
        <p:txBody>
          <a:bodyPr spcFirstLastPara="1" wrap="square" lIns="91425" tIns="45700" rIns="91425" bIns="45700" anchor="t" anchorCtr="0">
            <a:spAutoFit/>
          </a:bodyPr>
          <a:lstStyle/>
          <a:p>
            <a:pPr algn="ctr" defTabSz="914400">
              <a:buClr>
                <a:srgbClr val="000000"/>
              </a:buClr>
              <a:buFont typeface="Arial"/>
              <a:buNone/>
            </a:pPr>
            <a:r>
              <a:rPr lang="es-419" sz="1400" kern="0">
                <a:solidFill>
                  <a:srgbClr val="000000">
                    <a:lumMod val="85000"/>
                    <a:lumOff val="15000"/>
                  </a:srgbClr>
                </a:solidFill>
                <a:latin typeface="Arial"/>
                <a:cs typeface="Arial"/>
                <a:sym typeface="Arial"/>
              </a:rPr>
              <a:t>Short survey to assess intake of the second oral loading dose</a:t>
            </a:r>
            <a:endParaRPr sz="1400" kern="0">
              <a:solidFill>
                <a:srgbClr val="000000">
                  <a:lumMod val="85000"/>
                  <a:lumOff val="15000"/>
                </a:srgbClr>
              </a:solidFill>
              <a:latin typeface="Arial"/>
              <a:cs typeface="Arial"/>
              <a:sym typeface="Arial"/>
            </a:endParaRPr>
          </a:p>
        </p:txBody>
      </p:sp>
      <p:pic>
        <p:nvPicPr>
          <p:cNvPr id="60" name="Google Shape;661;p49">
            <a:extLst>
              <a:ext uri="{FF2B5EF4-FFF2-40B4-BE49-F238E27FC236}">
                <a16:creationId xmlns:a16="http://schemas.microsoft.com/office/drawing/2014/main" xmlns="" id="{4A73E543-2F5E-7417-6BED-78CFEE1FD270}"/>
              </a:ext>
            </a:extLst>
          </p:cNvPr>
          <p:cNvPicPr preferRelativeResize="0"/>
          <p:nvPr/>
        </p:nvPicPr>
        <p:blipFill rotWithShape="1">
          <a:blip r:embed="rId4">
            <a:alphaModFix/>
          </a:blip>
          <a:srcRect/>
          <a:stretch/>
        </p:blipFill>
        <p:spPr>
          <a:xfrm>
            <a:off x="2908303" y="3817316"/>
            <a:ext cx="862642" cy="1590225"/>
          </a:xfrm>
          <a:prstGeom prst="rect">
            <a:avLst/>
          </a:prstGeom>
          <a:noFill/>
          <a:ln>
            <a:noFill/>
          </a:ln>
        </p:spPr>
      </p:pic>
      <p:pic>
        <p:nvPicPr>
          <p:cNvPr id="61" name="Google Shape;662;p49">
            <a:extLst>
              <a:ext uri="{FF2B5EF4-FFF2-40B4-BE49-F238E27FC236}">
                <a16:creationId xmlns:a16="http://schemas.microsoft.com/office/drawing/2014/main" xmlns="" id="{D738132D-56FC-40CC-775F-5425241329C7}"/>
              </a:ext>
            </a:extLst>
          </p:cNvPr>
          <p:cNvPicPr preferRelativeResize="0"/>
          <p:nvPr/>
        </p:nvPicPr>
        <p:blipFill rotWithShape="1">
          <a:blip r:embed="rId5">
            <a:alphaModFix/>
          </a:blip>
          <a:srcRect/>
          <a:stretch/>
        </p:blipFill>
        <p:spPr>
          <a:xfrm>
            <a:off x="5455317" y="3817316"/>
            <a:ext cx="862642" cy="1590225"/>
          </a:xfrm>
          <a:prstGeom prst="rect">
            <a:avLst/>
          </a:prstGeom>
          <a:noFill/>
          <a:ln>
            <a:noFill/>
          </a:ln>
        </p:spPr>
      </p:pic>
      <p:pic>
        <p:nvPicPr>
          <p:cNvPr id="62" name="Google Shape;663;p49">
            <a:extLst>
              <a:ext uri="{FF2B5EF4-FFF2-40B4-BE49-F238E27FC236}">
                <a16:creationId xmlns:a16="http://schemas.microsoft.com/office/drawing/2014/main" xmlns="" id="{9AD54D89-38B9-4A1B-307A-A6D0A137C3C4}"/>
              </a:ext>
            </a:extLst>
          </p:cNvPr>
          <p:cNvPicPr preferRelativeResize="0"/>
          <p:nvPr/>
        </p:nvPicPr>
        <p:blipFill rotWithShape="1">
          <a:blip r:embed="rId6">
            <a:alphaModFix/>
          </a:blip>
          <a:srcRect/>
          <a:stretch/>
        </p:blipFill>
        <p:spPr>
          <a:xfrm>
            <a:off x="2603684" y="2194132"/>
            <a:ext cx="935779" cy="1048683"/>
          </a:xfrm>
          <a:prstGeom prst="rect">
            <a:avLst/>
          </a:prstGeom>
          <a:noFill/>
          <a:ln>
            <a:noFill/>
          </a:ln>
        </p:spPr>
      </p:pic>
      <p:sp>
        <p:nvSpPr>
          <p:cNvPr id="63" name="Google Shape;664;p49">
            <a:extLst>
              <a:ext uri="{FF2B5EF4-FFF2-40B4-BE49-F238E27FC236}">
                <a16:creationId xmlns:a16="http://schemas.microsoft.com/office/drawing/2014/main" xmlns="" id="{D79DB84A-F71F-522C-2F58-9C135BD926D4}"/>
              </a:ext>
            </a:extLst>
          </p:cNvPr>
          <p:cNvSpPr txBox="1"/>
          <p:nvPr/>
        </p:nvSpPr>
        <p:spPr>
          <a:xfrm>
            <a:off x="2278968" y="1634128"/>
            <a:ext cx="3651343" cy="383841"/>
          </a:xfrm>
          <a:prstGeom prst="rect">
            <a:avLst/>
          </a:prstGeom>
          <a:noFill/>
          <a:ln>
            <a:noFill/>
          </a:ln>
        </p:spPr>
        <p:txBody>
          <a:bodyPr spcFirstLastPara="1" wrap="square" lIns="0" tIns="0" rIns="0" bIns="0" anchor="t" anchorCtr="0">
            <a:normAutofit/>
          </a:bodyPr>
          <a:lstStyle/>
          <a:p>
            <a:pPr defTabSz="914400">
              <a:buClr>
                <a:srgbClr val="595959"/>
              </a:buClr>
              <a:buSzPts val="2400"/>
              <a:buFont typeface="Arial"/>
              <a:buNone/>
            </a:pPr>
            <a:r>
              <a:rPr lang="es-419" sz="2200" b="1" kern="0" dirty="0" err="1">
                <a:solidFill>
                  <a:srgbClr val="595959"/>
                </a:solidFill>
                <a:latin typeface="Arial Black"/>
                <a:ea typeface="Arial Black"/>
                <a:cs typeface="Arial Black"/>
                <a:sym typeface="Arial Black"/>
              </a:rPr>
              <a:t>Loading</a:t>
            </a:r>
            <a:r>
              <a:rPr lang="es-419" sz="2200" b="1" kern="0" dirty="0">
                <a:solidFill>
                  <a:srgbClr val="595959"/>
                </a:solidFill>
                <a:latin typeface="Arial Black"/>
                <a:ea typeface="Arial Black"/>
                <a:cs typeface="Arial Black"/>
                <a:sym typeface="Arial Black"/>
              </a:rPr>
              <a:t> </a:t>
            </a:r>
            <a:r>
              <a:rPr lang="es-419" sz="2200" b="1" kern="0" dirty="0" err="1">
                <a:solidFill>
                  <a:srgbClr val="595959"/>
                </a:solidFill>
                <a:latin typeface="Arial Black"/>
                <a:ea typeface="Arial Black"/>
                <a:cs typeface="Arial Black"/>
                <a:sym typeface="Arial Black"/>
              </a:rPr>
              <a:t>dose</a:t>
            </a:r>
            <a:endParaRPr sz="2200" kern="0" dirty="0">
              <a:solidFill>
                <a:srgbClr val="000000"/>
              </a:solidFill>
              <a:latin typeface="Arial"/>
              <a:cs typeface="Arial"/>
              <a:sym typeface="Arial"/>
            </a:endParaRPr>
          </a:p>
        </p:txBody>
      </p:sp>
      <p:sp>
        <p:nvSpPr>
          <p:cNvPr id="64" name="Google Shape;665;p49">
            <a:extLst>
              <a:ext uri="{FF2B5EF4-FFF2-40B4-BE49-F238E27FC236}">
                <a16:creationId xmlns:a16="http://schemas.microsoft.com/office/drawing/2014/main" xmlns="" id="{3F1C9994-BC8F-F09F-CFF3-E920974CB12E}"/>
              </a:ext>
            </a:extLst>
          </p:cNvPr>
          <p:cNvSpPr txBox="1"/>
          <p:nvPr/>
        </p:nvSpPr>
        <p:spPr>
          <a:xfrm>
            <a:off x="608884" y="4404474"/>
            <a:ext cx="1542055" cy="1631175"/>
          </a:xfrm>
          <a:prstGeom prst="rect">
            <a:avLst/>
          </a:prstGeom>
          <a:noFill/>
          <a:ln>
            <a:noFill/>
          </a:ln>
        </p:spPr>
        <p:txBody>
          <a:bodyPr spcFirstLastPara="1" wrap="square" lIns="91425" tIns="45700" rIns="91425" bIns="45700" anchor="ctr" anchorCtr="0">
            <a:spAutoFit/>
          </a:bodyPr>
          <a:lstStyle/>
          <a:p>
            <a:pPr defTabSz="914400">
              <a:buClr>
                <a:srgbClr val="000000"/>
              </a:buClr>
              <a:buFont typeface="Arial"/>
              <a:buNone/>
            </a:pPr>
            <a:r>
              <a:rPr lang="es-419" sz="1000" kern="0" dirty="0">
                <a:solidFill>
                  <a:srgbClr val="000000">
                    <a:lumMod val="75000"/>
                    <a:lumOff val="25000"/>
                  </a:srgbClr>
                </a:solidFill>
                <a:latin typeface="Arial"/>
                <a:ea typeface="Arial"/>
                <a:cs typeface="Arial"/>
                <a:sym typeface="Arial"/>
              </a:rPr>
              <a:t>*</a:t>
            </a:r>
            <a:r>
              <a:rPr lang="es-419" sz="1000" kern="0" dirty="0" err="1">
                <a:solidFill>
                  <a:srgbClr val="000000">
                    <a:lumMod val="75000"/>
                    <a:lumOff val="25000"/>
                  </a:srgbClr>
                </a:solidFill>
                <a:latin typeface="Arial"/>
                <a:ea typeface="Arial"/>
                <a:cs typeface="Arial"/>
                <a:sym typeface="Arial"/>
              </a:rPr>
              <a:t>Loading</a:t>
            </a:r>
            <a:r>
              <a:rPr lang="es-419" sz="1000" kern="0" dirty="0">
                <a:solidFill>
                  <a:srgbClr val="000000">
                    <a:lumMod val="75000"/>
                    <a:lumOff val="25000"/>
                  </a:srgbClr>
                </a:solidFill>
                <a:latin typeface="Arial"/>
                <a:ea typeface="Arial"/>
                <a:cs typeface="Arial"/>
                <a:sym typeface="Arial"/>
              </a:rPr>
              <a:t> </a:t>
            </a:r>
            <a:r>
              <a:rPr lang="es-419" sz="1000" kern="0" dirty="0" err="1">
                <a:solidFill>
                  <a:srgbClr val="000000">
                    <a:lumMod val="75000"/>
                    <a:lumOff val="25000"/>
                  </a:srgbClr>
                </a:solidFill>
                <a:latin typeface="Arial"/>
                <a:ea typeface="Arial"/>
                <a:cs typeface="Arial"/>
                <a:sym typeface="Arial"/>
              </a:rPr>
              <a:t>dose</a:t>
            </a:r>
            <a:r>
              <a:rPr lang="es-419" sz="1000" kern="0" dirty="0">
                <a:solidFill>
                  <a:srgbClr val="000000">
                    <a:lumMod val="75000"/>
                    <a:lumOff val="25000"/>
                  </a:srgbClr>
                </a:solidFill>
                <a:latin typeface="Arial"/>
                <a:ea typeface="Arial"/>
                <a:cs typeface="Arial"/>
                <a:sym typeface="Arial"/>
              </a:rPr>
              <a:t> of oral LEN:</a:t>
            </a:r>
            <a:endParaRPr sz="1400" kern="0" dirty="0">
              <a:solidFill>
                <a:srgbClr val="000000">
                  <a:lumMod val="75000"/>
                  <a:lumOff val="25000"/>
                </a:srgbClr>
              </a:solidFill>
              <a:latin typeface="Arial"/>
              <a:cs typeface="Arial"/>
              <a:sym typeface="Arial"/>
            </a:endParaRPr>
          </a:p>
          <a:p>
            <a:pPr marL="173038" indent="-92075" defTabSz="914400">
              <a:buClr>
                <a:srgbClr val="000000"/>
              </a:buClr>
              <a:buSzPts val="1000"/>
              <a:buFont typeface="Arial"/>
              <a:buChar char="•"/>
              <a:tabLst>
                <a:tab pos="173038" algn="l"/>
              </a:tabLst>
            </a:pPr>
            <a:r>
              <a:rPr lang="es-419" sz="1000" kern="0" dirty="0" err="1">
                <a:solidFill>
                  <a:srgbClr val="000000">
                    <a:lumMod val="75000"/>
                    <a:lumOff val="25000"/>
                  </a:srgbClr>
                </a:solidFill>
                <a:latin typeface="Arial"/>
                <a:ea typeface="Arial"/>
                <a:cs typeface="Arial"/>
                <a:sym typeface="Arial"/>
              </a:rPr>
              <a:t>First</a:t>
            </a:r>
            <a:r>
              <a:rPr lang="es-419" sz="1000" kern="0" dirty="0">
                <a:solidFill>
                  <a:srgbClr val="000000">
                    <a:lumMod val="75000"/>
                    <a:lumOff val="25000"/>
                  </a:srgbClr>
                </a:solidFill>
                <a:latin typeface="Arial"/>
                <a:ea typeface="Arial"/>
                <a:cs typeface="Arial"/>
                <a:sym typeface="Arial"/>
              </a:rPr>
              <a:t> </a:t>
            </a:r>
            <a:r>
              <a:rPr lang="es-419" sz="1000" kern="0" dirty="0" err="1">
                <a:solidFill>
                  <a:srgbClr val="000000">
                    <a:lumMod val="75000"/>
                    <a:lumOff val="25000"/>
                  </a:srgbClr>
                </a:solidFill>
                <a:latin typeface="Arial"/>
                <a:ea typeface="Arial"/>
                <a:cs typeface="Arial"/>
                <a:sym typeface="Arial"/>
              </a:rPr>
              <a:t>dose</a:t>
            </a:r>
            <a:r>
              <a:rPr lang="es-419" sz="1000" kern="0" dirty="0">
                <a:solidFill>
                  <a:srgbClr val="000000">
                    <a:lumMod val="75000"/>
                    <a:lumOff val="25000"/>
                  </a:srgbClr>
                </a:solidFill>
                <a:latin typeface="Arial"/>
                <a:ea typeface="Arial"/>
                <a:cs typeface="Arial"/>
                <a:sym typeface="Arial"/>
              </a:rPr>
              <a:t> (</a:t>
            </a:r>
            <a:r>
              <a:rPr lang="es-419" sz="1000" kern="0" dirty="0" err="1">
                <a:solidFill>
                  <a:srgbClr val="000000">
                    <a:lumMod val="75000"/>
                    <a:lumOff val="25000"/>
                  </a:srgbClr>
                </a:solidFill>
                <a:latin typeface="Arial"/>
                <a:ea typeface="Arial"/>
                <a:cs typeface="Arial"/>
                <a:sym typeface="Arial"/>
              </a:rPr>
              <a:t>same</a:t>
            </a:r>
            <a:r>
              <a:rPr lang="es-419" sz="1000" kern="0" dirty="0">
                <a:solidFill>
                  <a:srgbClr val="000000">
                    <a:lumMod val="75000"/>
                    <a:lumOff val="25000"/>
                  </a:srgbClr>
                </a:solidFill>
                <a:latin typeface="Arial"/>
                <a:ea typeface="Arial"/>
                <a:cs typeface="Arial"/>
                <a:sym typeface="Arial"/>
              </a:rPr>
              <a:t> </a:t>
            </a:r>
            <a:r>
              <a:rPr lang="es-419" sz="1000" kern="0" dirty="0" err="1">
                <a:solidFill>
                  <a:srgbClr val="000000">
                    <a:lumMod val="75000"/>
                    <a:lumOff val="25000"/>
                  </a:srgbClr>
                </a:solidFill>
                <a:latin typeface="Arial"/>
                <a:ea typeface="Arial"/>
                <a:cs typeface="Arial"/>
                <a:sym typeface="Arial"/>
              </a:rPr>
              <a:t>day</a:t>
            </a:r>
            <a:r>
              <a:rPr lang="es-419" sz="1000" kern="0" dirty="0">
                <a:solidFill>
                  <a:srgbClr val="000000">
                    <a:lumMod val="75000"/>
                    <a:lumOff val="25000"/>
                  </a:srgbClr>
                </a:solidFill>
                <a:latin typeface="Arial"/>
                <a:ea typeface="Arial"/>
                <a:cs typeface="Arial"/>
                <a:sym typeface="Arial"/>
              </a:rPr>
              <a:t> as </a:t>
            </a:r>
            <a:r>
              <a:rPr lang="es-419" sz="1000" kern="0" dirty="0" err="1">
                <a:solidFill>
                  <a:srgbClr val="000000">
                    <a:lumMod val="75000"/>
                    <a:lumOff val="25000"/>
                  </a:srgbClr>
                </a:solidFill>
                <a:latin typeface="Arial"/>
                <a:ea typeface="Arial"/>
                <a:cs typeface="Arial"/>
                <a:sym typeface="Arial"/>
              </a:rPr>
              <a:t>initial</a:t>
            </a:r>
            <a:r>
              <a:rPr lang="es-419" sz="1000" kern="0" dirty="0">
                <a:solidFill>
                  <a:srgbClr val="000000">
                    <a:lumMod val="75000"/>
                    <a:lumOff val="25000"/>
                  </a:srgbClr>
                </a:solidFill>
                <a:latin typeface="Arial"/>
                <a:ea typeface="Arial"/>
                <a:cs typeface="Arial"/>
                <a:sym typeface="Arial"/>
              </a:rPr>
              <a:t> </a:t>
            </a:r>
            <a:r>
              <a:rPr lang="es-419" sz="1000" kern="0" dirty="0" err="1">
                <a:solidFill>
                  <a:srgbClr val="000000">
                    <a:lumMod val="75000"/>
                    <a:lumOff val="25000"/>
                  </a:srgbClr>
                </a:solidFill>
                <a:latin typeface="Arial"/>
                <a:ea typeface="Arial"/>
                <a:cs typeface="Arial"/>
                <a:sym typeface="Arial"/>
              </a:rPr>
              <a:t>injections</a:t>
            </a:r>
            <a:r>
              <a:rPr lang="es-419" sz="1000" kern="0" dirty="0">
                <a:solidFill>
                  <a:srgbClr val="000000">
                    <a:lumMod val="75000"/>
                    <a:lumOff val="25000"/>
                  </a:srgbClr>
                </a:solidFill>
                <a:latin typeface="Arial"/>
                <a:ea typeface="Arial"/>
                <a:cs typeface="Arial"/>
                <a:sym typeface="Arial"/>
              </a:rPr>
              <a:t>): 2 </a:t>
            </a:r>
            <a:r>
              <a:rPr lang="es-419" sz="1000" kern="0" dirty="0" err="1">
                <a:solidFill>
                  <a:srgbClr val="000000">
                    <a:lumMod val="75000"/>
                    <a:lumOff val="25000"/>
                  </a:srgbClr>
                </a:solidFill>
                <a:latin typeface="Arial"/>
                <a:ea typeface="Arial"/>
                <a:cs typeface="Arial"/>
                <a:sym typeface="Arial"/>
              </a:rPr>
              <a:t>tablets</a:t>
            </a:r>
            <a:r>
              <a:rPr lang="es-419" sz="1000" kern="0" dirty="0">
                <a:solidFill>
                  <a:srgbClr val="000000">
                    <a:lumMod val="75000"/>
                    <a:lumOff val="25000"/>
                  </a:srgbClr>
                </a:solidFill>
                <a:latin typeface="Arial"/>
                <a:ea typeface="Arial"/>
                <a:cs typeface="Arial"/>
                <a:sym typeface="Arial"/>
              </a:rPr>
              <a:t> of 300 mg </a:t>
            </a:r>
            <a:r>
              <a:rPr lang="es-419" sz="1000" kern="0" dirty="0" err="1">
                <a:solidFill>
                  <a:srgbClr val="000000">
                    <a:lumMod val="75000"/>
                    <a:lumOff val="25000"/>
                  </a:srgbClr>
                </a:solidFill>
                <a:latin typeface="Arial"/>
                <a:ea typeface="Arial"/>
                <a:cs typeface="Arial"/>
                <a:sym typeface="Arial"/>
              </a:rPr>
              <a:t>each</a:t>
            </a:r>
            <a:endParaRPr sz="1400" kern="0" dirty="0">
              <a:solidFill>
                <a:srgbClr val="000000">
                  <a:lumMod val="75000"/>
                  <a:lumOff val="25000"/>
                </a:srgbClr>
              </a:solidFill>
              <a:latin typeface="Arial"/>
              <a:cs typeface="Arial"/>
              <a:sym typeface="Arial"/>
            </a:endParaRPr>
          </a:p>
          <a:p>
            <a:pPr marL="173038" indent="-92075" defTabSz="914400">
              <a:buClr>
                <a:srgbClr val="000000"/>
              </a:buClr>
              <a:buSzPts val="1000"/>
              <a:buFont typeface="Arial"/>
              <a:buChar char="•"/>
              <a:tabLst>
                <a:tab pos="173038" algn="l"/>
              </a:tabLst>
            </a:pPr>
            <a:r>
              <a:rPr lang="es-419" sz="1000" kern="0" dirty="0" err="1">
                <a:solidFill>
                  <a:srgbClr val="000000">
                    <a:lumMod val="75000"/>
                    <a:lumOff val="25000"/>
                  </a:srgbClr>
                </a:solidFill>
                <a:latin typeface="Arial"/>
                <a:ea typeface="Arial"/>
                <a:cs typeface="Arial"/>
                <a:sym typeface="Arial"/>
              </a:rPr>
              <a:t>Second</a:t>
            </a:r>
            <a:r>
              <a:rPr lang="es-419" sz="1000" kern="0" dirty="0">
                <a:solidFill>
                  <a:srgbClr val="000000">
                    <a:lumMod val="75000"/>
                    <a:lumOff val="25000"/>
                  </a:srgbClr>
                </a:solidFill>
                <a:latin typeface="Arial"/>
                <a:ea typeface="Arial"/>
                <a:cs typeface="Arial"/>
                <a:sym typeface="Arial"/>
              </a:rPr>
              <a:t> </a:t>
            </a:r>
            <a:r>
              <a:rPr lang="es-419" sz="1000" kern="0" dirty="0" err="1">
                <a:solidFill>
                  <a:srgbClr val="000000">
                    <a:lumMod val="75000"/>
                    <a:lumOff val="25000"/>
                  </a:srgbClr>
                </a:solidFill>
                <a:latin typeface="Arial"/>
                <a:ea typeface="Arial"/>
                <a:cs typeface="Arial"/>
                <a:sym typeface="Arial"/>
              </a:rPr>
              <a:t>dose</a:t>
            </a:r>
            <a:r>
              <a:rPr lang="es-419" sz="1000" kern="0" dirty="0">
                <a:solidFill>
                  <a:srgbClr val="000000">
                    <a:lumMod val="75000"/>
                    <a:lumOff val="25000"/>
                  </a:srgbClr>
                </a:solidFill>
                <a:latin typeface="Arial"/>
                <a:ea typeface="Arial"/>
                <a:cs typeface="Arial"/>
                <a:sym typeface="Arial"/>
              </a:rPr>
              <a:t> (24 </a:t>
            </a:r>
            <a:r>
              <a:rPr lang="es-419" sz="1000" kern="0" dirty="0" err="1">
                <a:solidFill>
                  <a:srgbClr val="000000">
                    <a:lumMod val="75000"/>
                    <a:lumOff val="25000"/>
                  </a:srgbClr>
                </a:solidFill>
                <a:latin typeface="Arial"/>
                <a:ea typeface="Arial"/>
                <a:cs typeface="Arial"/>
                <a:sym typeface="Arial"/>
              </a:rPr>
              <a:t>hours</a:t>
            </a:r>
            <a:r>
              <a:rPr lang="es-419" sz="1000" kern="0" dirty="0">
                <a:solidFill>
                  <a:srgbClr val="000000">
                    <a:lumMod val="75000"/>
                    <a:lumOff val="25000"/>
                  </a:srgbClr>
                </a:solidFill>
                <a:latin typeface="Arial"/>
                <a:ea typeface="Arial"/>
                <a:cs typeface="Arial"/>
                <a:sym typeface="Arial"/>
              </a:rPr>
              <a:t> </a:t>
            </a:r>
            <a:r>
              <a:rPr lang="es-419" sz="1000" kern="0" dirty="0" err="1">
                <a:solidFill>
                  <a:srgbClr val="000000">
                    <a:lumMod val="75000"/>
                    <a:lumOff val="25000"/>
                  </a:srgbClr>
                </a:solidFill>
                <a:latin typeface="Arial"/>
                <a:ea typeface="Arial"/>
                <a:cs typeface="Arial"/>
                <a:sym typeface="Arial"/>
              </a:rPr>
              <a:t>later</a:t>
            </a:r>
            <a:r>
              <a:rPr lang="es-419" sz="1000" kern="0" dirty="0">
                <a:solidFill>
                  <a:srgbClr val="000000">
                    <a:lumMod val="75000"/>
                    <a:lumOff val="25000"/>
                  </a:srgbClr>
                </a:solidFill>
                <a:latin typeface="Arial"/>
                <a:ea typeface="Arial"/>
                <a:cs typeface="Arial"/>
                <a:sym typeface="Arial"/>
              </a:rPr>
              <a:t>): 2 </a:t>
            </a:r>
            <a:r>
              <a:rPr lang="es-419" sz="1000" kern="0" dirty="0" err="1">
                <a:solidFill>
                  <a:srgbClr val="000000">
                    <a:lumMod val="75000"/>
                    <a:lumOff val="25000"/>
                  </a:srgbClr>
                </a:solidFill>
                <a:latin typeface="Arial"/>
                <a:ea typeface="Arial"/>
                <a:cs typeface="Arial"/>
                <a:sym typeface="Arial"/>
              </a:rPr>
              <a:t>tablets</a:t>
            </a:r>
            <a:r>
              <a:rPr lang="es-419" sz="1000" kern="0" dirty="0">
                <a:solidFill>
                  <a:srgbClr val="000000">
                    <a:lumMod val="75000"/>
                    <a:lumOff val="25000"/>
                  </a:srgbClr>
                </a:solidFill>
                <a:latin typeface="Arial"/>
                <a:ea typeface="Arial"/>
                <a:cs typeface="Arial"/>
                <a:sym typeface="Arial"/>
              </a:rPr>
              <a:t> of 300 mg </a:t>
            </a:r>
            <a:r>
              <a:rPr lang="es-419" sz="1000" kern="0" dirty="0" err="1">
                <a:solidFill>
                  <a:srgbClr val="000000">
                    <a:lumMod val="75000"/>
                    <a:lumOff val="25000"/>
                  </a:srgbClr>
                </a:solidFill>
                <a:latin typeface="Arial"/>
                <a:ea typeface="Arial"/>
                <a:cs typeface="Arial"/>
                <a:sym typeface="Arial"/>
              </a:rPr>
              <a:t>each</a:t>
            </a:r>
            <a:endParaRPr sz="1400" kern="0" dirty="0">
              <a:solidFill>
                <a:srgbClr val="000000">
                  <a:lumMod val="75000"/>
                  <a:lumOff val="25000"/>
                </a:srgbClr>
              </a:solidFill>
              <a:latin typeface="Arial"/>
              <a:cs typeface="Arial"/>
              <a:sym typeface="Arial"/>
            </a:endParaRPr>
          </a:p>
        </p:txBody>
      </p:sp>
      <p:sp>
        <p:nvSpPr>
          <p:cNvPr id="65" name="Google Shape;648;p49">
            <a:extLst>
              <a:ext uri="{FF2B5EF4-FFF2-40B4-BE49-F238E27FC236}">
                <a16:creationId xmlns:a16="http://schemas.microsoft.com/office/drawing/2014/main" xmlns="" id="{97C85C1E-4C72-BD3B-4D74-5B087AC1D0DA}"/>
              </a:ext>
            </a:extLst>
          </p:cNvPr>
          <p:cNvSpPr/>
          <p:nvPr/>
        </p:nvSpPr>
        <p:spPr>
          <a:xfrm>
            <a:off x="7485683" y="2068388"/>
            <a:ext cx="4668328" cy="1300170"/>
          </a:xfrm>
          <a:prstGeom prst="rect">
            <a:avLst/>
          </a:prstGeom>
          <a:solidFill>
            <a:srgbClr val="F2F2F2"/>
          </a:solidFill>
          <a:ln>
            <a:noFill/>
          </a:ln>
        </p:spPr>
        <p:txBody>
          <a:bodyPr spcFirstLastPara="1" wrap="square" lIns="91425" tIns="45700" rIns="91425" bIns="45700" anchor="ctr" anchorCtr="0">
            <a:noAutofit/>
          </a:bodyPr>
          <a:lstStyle/>
          <a:p>
            <a:pPr algn="ctr" defTabSz="914400">
              <a:buClr>
                <a:srgbClr val="000000"/>
              </a:buClr>
              <a:buFont typeface="Arial"/>
              <a:buNone/>
            </a:pPr>
            <a:endParaRPr sz="1400" kern="0">
              <a:solidFill>
                <a:srgbClr val="FFFFFF"/>
              </a:solidFill>
              <a:latin typeface="Arial"/>
              <a:ea typeface="Arial"/>
              <a:cs typeface="Arial"/>
              <a:sym typeface="Arial"/>
            </a:endParaRPr>
          </a:p>
        </p:txBody>
      </p:sp>
      <p:sp>
        <p:nvSpPr>
          <p:cNvPr id="66" name="Google Shape;650;p49">
            <a:extLst>
              <a:ext uri="{FF2B5EF4-FFF2-40B4-BE49-F238E27FC236}">
                <a16:creationId xmlns:a16="http://schemas.microsoft.com/office/drawing/2014/main" xmlns="" id="{FDBFEBEA-917C-446C-CB44-3A1E7D3A185B}"/>
              </a:ext>
            </a:extLst>
          </p:cNvPr>
          <p:cNvSpPr/>
          <p:nvPr/>
        </p:nvSpPr>
        <p:spPr>
          <a:xfrm>
            <a:off x="9045824" y="2320196"/>
            <a:ext cx="2963058" cy="796555"/>
          </a:xfrm>
          <a:prstGeom prst="rect">
            <a:avLst/>
          </a:prstGeom>
          <a:noFill/>
          <a:ln>
            <a:noFill/>
          </a:ln>
        </p:spPr>
        <p:txBody>
          <a:bodyPr spcFirstLastPara="1" wrap="square" lIns="91425" tIns="45700" rIns="91425" bIns="45700" anchor="t" anchorCtr="0">
            <a:spAutoFit/>
          </a:bodyPr>
          <a:lstStyle/>
          <a:p>
            <a:pPr defTabSz="914400">
              <a:buClr>
                <a:srgbClr val="000000"/>
              </a:buClr>
              <a:buFont typeface="Arial"/>
              <a:buNone/>
            </a:pPr>
            <a:r>
              <a:rPr lang="es-419" sz="1600" kern="0">
                <a:solidFill>
                  <a:srgbClr val="3F3F3F"/>
                </a:solidFill>
                <a:latin typeface="Arial"/>
                <a:ea typeface="Arial"/>
                <a:cs typeface="Arial"/>
                <a:sym typeface="Arial"/>
              </a:rPr>
              <a:t>Ppts with the indication of loading dose of oral LEN 600mg (enrollment and reloads)</a:t>
            </a:r>
            <a:endParaRPr sz="1400" kern="0">
              <a:solidFill>
                <a:srgbClr val="000000"/>
              </a:solidFill>
              <a:latin typeface="Arial"/>
              <a:cs typeface="Arial"/>
              <a:sym typeface="Arial"/>
            </a:endParaRPr>
          </a:p>
        </p:txBody>
      </p:sp>
      <p:sp>
        <p:nvSpPr>
          <p:cNvPr id="67" name="Google Shape;651;p49">
            <a:extLst>
              <a:ext uri="{FF2B5EF4-FFF2-40B4-BE49-F238E27FC236}">
                <a16:creationId xmlns:a16="http://schemas.microsoft.com/office/drawing/2014/main" xmlns="" id="{AFC04EEF-6773-1BAF-6435-598D50C9DD3A}"/>
              </a:ext>
            </a:extLst>
          </p:cNvPr>
          <p:cNvSpPr/>
          <p:nvPr/>
        </p:nvSpPr>
        <p:spPr>
          <a:xfrm>
            <a:off x="7485683" y="3706570"/>
            <a:ext cx="2121314" cy="2778380"/>
          </a:xfrm>
          <a:prstGeom prst="rect">
            <a:avLst/>
          </a:prstGeom>
          <a:solidFill>
            <a:srgbClr val="F2F2F2"/>
          </a:solidFill>
          <a:ln>
            <a:noFill/>
          </a:ln>
        </p:spPr>
        <p:txBody>
          <a:bodyPr spcFirstLastPara="1" wrap="square" lIns="91425" tIns="45700" rIns="91425" bIns="45700" anchor="ctr" anchorCtr="0">
            <a:noAutofit/>
          </a:bodyPr>
          <a:lstStyle/>
          <a:p>
            <a:pPr algn="ctr" defTabSz="914400">
              <a:buClr>
                <a:srgbClr val="000000"/>
              </a:buClr>
              <a:buFont typeface="Arial"/>
              <a:buNone/>
            </a:pPr>
            <a:endParaRPr sz="1400" kern="0">
              <a:solidFill>
                <a:srgbClr val="FFFFFF"/>
              </a:solidFill>
              <a:latin typeface="Arial"/>
              <a:ea typeface="Arial"/>
              <a:cs typeface="Arial"/>
              <a:sym typeface="Arial"/>
            </a:endParaRPr>
          </a:p>
        </p:txBody>
      </p:sp>
      <p:sp>
        <p:nvSpPr>
          <p:cNvPr id="68" name="Google Shape;652;p49">
            <a:extLst>
              <a:ext uri="{FF2B5EF4-FFF2-40B4-BE49-F238E27FC236}">
                <a16:creationId xmlns:a16="http://schemas.microsoft.com/office/drawing/2014/main" xmlns="" id="{13249D9A-60D9-5AB4-88B4-CFCD98903DC8}"/>
              </a:ext>
            </a:extLst>
          </p:cNvPr>
          <p:cNvSpPr/>
          <p:nvPr/>
        </p:nvSpPr>
        <p:spPr>
          <a:xfrm>
            <a:off x="7589984" y="5586010"/>
            <a:ext cx="1951671" cy="295021"/>
          </a:xfrm>
          <a:prstGeom prst="rect">
            <a:avLst/>
          </a:prstGeom>
          <a:noFill/>
          <a:ln>
            <a:noFill/>
          </a:ln>
        </p:spPr>
        <p:txBody>
          <a:bodyPr spcFirstLastPara="1" wrap="square" lIns="91425" tIns="45700" rIns="91425" bIns="45700" anchor="t" anchorCtr="0">
            <a:spAutoFit/>
          </a:bodyPr>
          <a:lstStyle/>
          <a:p>
            <a:pPr algn="ctr" defTabSz="914400">
              <a:buClr>
                <a:srgbClr val="000000"/>
              </a:buClr>
              <a:buFont typeface="Arial"/>
              <a:buNone/>
            </a:pPr>
            <a:r>
              <a:rPr lang="es-419" sz="1400" kern="0">
                <a:solidFill>
                  <a:srgbClr val="3F3F3F"/>
                </a:solidFill>
                <a:latin typeface="Arial"/>
                <a:ea typeface="Arial"/>
                <a:cs typeface="Arial"/>
                <a:sym typeface="Arial"/>
              </a:rPr>
              <a:t>WhatsApp reminders</a:t>
            </a:r>
            <a:endParaRPr sz="1400" kern="0">
              <a:solidFill>
                <a:srgbClr val="000000"/>
              </a:solidFill>
              <a:latin typeface="Arial"/>
              <a:cs typeface="Arial"/>
              <a:sym typeface="Arial"/>
            </a:endParaRPr>
          </a:p>
        </p:txBody>
      </p:sp>
      <p:sp>
        <p:nvSpPr>
          <p:cNvPr id="69" name="Google Shape;653;p49">
            <a:extLst>
              <a:ext uri="{FF2B5EF4-FFF2-40B4-BE49-F238E27FC236}">
                <a16:creationId xmlns:a16="http://schemas.microsoft.com/office/drawing/2014/main" xmlns="" id="{31352F63-DF48-2727-BA47-51C67BB91FAB}"/>
              </a:ext>
            </a:extLst>
          </p:cNvPr>
          <p:cNvSpPr/>
          <p:nvPr/>
        </p:nvSpPr>
        <p:spPr>
          <a:xfrm>
            <a:off x="10032697" y="3706570"/>
            <a:ext cx="2121314" cy="2778380"/>
          </a:xfrm>
          <a:prstGeom prst="rect">
            <a:avLst/>
          </a:prstGeom>
          <a:solidFill>
            <a:srgbClr val="F2F2F2"/>
          </a:solidFill>
          <a:ln>
            <a:noFill/>
          </a:ln>
        </p:spPr>
        <p:txBody>
          <a:bodyPr spcFirstLastPara="1" wrap="square" lIns="91425" tIns="45700" rIns="91425" bIns="45700" anchor="ctr" anchorCtr="0">
            <a:noAutofit/>
          </a:bodyPr>
          <a:lstStyle/>
          <a:p>
            <a:pPr algn="ctr" defTabSz="914400">
              <a:buClr>
                <a:srgbClr val="000000"/>
              </a:buClr>
              <a:buFont typeface="Arial"/>
              <a:buNone/>
            </a:pPr>
            <a:endParaRPr sz="1400" kern="0">
              <a:solidFill>
                <a:srgbClr val="FFFFFF"/>
              </a:solidFill>
              <a:latin typeface="Arial"/>
              <a:ea typeface="Arial"/>
              <a:cs typeface="Arial"/>
              <a:sym typeface="Arial"/>
            </a:endParaRPr>
          </a:p>
        </p:txBody>
      </p:sp>
      <p:sp>
        <p:nvSpPr>
          <p:cNvPr id="70" name="Google Shape;654;p49">
            <a:extLst>
              <a:ext uri="{FF2B5EF4-FFF2-40B4-BE49-F238E27FC236}">
                <a16:creationId xmlns:a16="http://schemas.microsoft.com/office/drawing/2014/main" xmlns="" id="{7A19169C-B9A0-FBA4-64EE-8288F3910AE1}"/>
              </a:ext>
            </a:extLst>
          </p:cNvPr>
          <p:cNvSpPr/>
          <p:nvPr/>
        </p:nvSpPr>
        <p:spPr>
          <a:xfrm>
            <a:off x="10136998" y="5512968"/>
            <a:ext cx="1951671" cy="914563"/>
          </a:xfrm>
          <a:prstGeom prst="rect">
            <a:avLst/>
          </a:prstGeom>
          <a:noFill/>
          <a:ln>
            <a:noFill/>
          </a:ln>
        </p:spPr>
        <p:txBody>
          <a:bodyPr spcFirstLastPara="1" wrap="square" lIns="91425" tIns="45700" rIns="91425" bIns="45700" anchor="t" anchorCtr="0">
            <a:spAutoFit/>
          </a:bodyPr>
          <a:lstStyle/>
          <a:p>
            <a:pPr algn="ctr" defTabSz="914400">
              <a:buClr>
                <a:srgbClr val="000000"/>
              </a:buClr>
              <a:buFont typeface="Arial"/>
              <a:buNone/>
            </a:pPr>
            <a:r>
              <a:rPr lang="es-419" sz="1400" kern="0">
                <a:solidFill>
                  <a:srgbClr val="3F3F3F"/>
                </a:solidFill>
                <a:latin typeface="Arial"/>
                <a:ea typeface="Arial"/>
                <a:cs typeface="Arial"/>
                <a:sym typeface="Arial"/>
              </a:rPr>
              <a:t>Short survey to assess intake of the second oral dose and eventual side events</a:t>
            </a:r>
            <a:endParaRPr sz="1400" kern="0">
              <a:solidFill>
                <a:srgbClr val="000000"/>
              </a:solidFill>
              <a:latin typeface="Arial"/>
              <a:cs typeface="Arial"/>
              <a:sym typeface="Arial"/>
            </a:endParaRPr>
          </a:p>
        </p:txBody>
      </p:sp>
      <p:sp>
        <p:nvSpPr>
          <p:cNvPr id="71" name="Google Shape;655;p49">
            <a:extLst>
              <a:ext uri="{FF2B5EF4-FFF2-40B4-BE49-F238E27FC236}">
                <a16:creationId xmlns:a16="http://schemas.microsoft.com/office/drawing/2014/main" xmlns="" id="{F67CA719-364A-30F0-259C-208EF41AF616}"/>
              </a:ext>
            </a:extLst>
          </p:cNvPr>
          <p:cNvSpPr/>
          <p:nvPr/>
        </p:nvSpPr>
        <p:spPr>
          <a:xfrm>
            <a:off x="7485683" y="2058271"/>
            <a:ext cx="4668328" cy="1320406"/>
          </a:xfrm>
          <a:prstGeom prst="rect">
            <a:avLst/>
          </a:prstGeom>
          <a:solidFill>
            <a:srgbClr val="F2F2F2"/>
          </a:solidFill>
          <a:ln>
            <a:noFill/>
          </a:ln>
        </p:spPr>
        <p:txBody>
          <a:bodyPr spcFirstLastPara="1" wrap="square" lIns="91425" tIns="45700" rIns="91425" bIns="45700" anchor="ctr" anchorCtr="0">
            <a:noAutofit/>
          </a:bodyPr>
          <a:lstStyle/>
          <a:p>
            <a:pPr algn="ctr" defTabSz="914400">
              <a:buClr>
                <a:srgbClr val="000000"/>
              </a:buClr>
              <a:buFont typeface="Arial"/>
              <a:buNone/>
            </a:pPr>
            <a:endParaRPr sz="1400" kern="0">
              <a:solidFill>
                <a:srgbClr val="FFFFFF"/>
              </a:solidFill>
              <a:latin typeface="Arial"/>
              <a:ea typeface="Arial"/>
              <a:cs typeface="Arial"/>
              <a:sym typeface="Arial"/>
            </a:endParaRPr>
          </a:p>
        </p:txBody>
      </p:sp>
      <p:sp>
        <p:nvSpPr>
          <p:cNvPr id="72" name="Google Shape;657;p49">
            <a:extLst>
              <a:ext uri="{FF2B5EF4-FFF2-40B4-BE49-F238E27FC236}">
                <a16:creationId xmlns:a16="http://schemas.microsoft.com/office/drawing/2014/main" xmlns="" id="{650897A1-2A77-EF06-09D5-E30B62B8132D}"/>
              </a:ext>
            </a:extLst>
          </p:cNvPr>
          <p:cNvSpPr/>
          <p:nvPr/>
        </p:nvSpPr>
        <p:spPr>
          <a:xfrm>
            <a:off x="7485683" y="3593472"/>
            <a:ext cx="2121314" cy="2834059"/>
          </a:xfrm>
          <a:prstGeom prst="rect">
            <a:avLst/>
          </a:prstGeom>
          <a:solidFill>
            <a:srgbClr val="F2F2F2"/>
          </a:solidFill>
          <a:ln>
            <a:noFill/>
          </a:ln>
        </p:spPr>
        <p:txBody>
          <a:bodyPr spcFirstLastPara="1" wrap="square" lIns="91425" tIns="45700" rIns="91425" bIns="45700" anchor="ctr" anchorCtr="0">
            <a:noAutofit/>
          </a:bodyPr>
          <a:lstStyle/>
          <a:p>
            <a:pPr algn="ctr" defTabSz="914400">
              <a:buClr>
                <a:srgbClr val="000000"/>
              </a:buClr>
              <a:buFont typeface="Arial"/>
              <a:buNone/>
            </a:pPr>
            <a:endParaRPr sz="1400" kern="0">
              <a:solidFill>
                <a:srgbClr val="FFFFFF"/>
              </a:solidFill>
              <a:latin typeface="Arial"/>
              <a:ea typeface="Arial"/>
              <a:cs typeface="Arial"/>
              <a:sym typeface="Arial"/>
            </a:endParaRPr>
          </a:p>
        </p:txBody>
      </p:sp>
      <p:sp>
        <p:nvSpPr>
          <p:cNvPr id="73" name="Google Shape;658;p49">
            <a:extLst>
              <a:ext uri="{FF2B5EF4-FFF2-40B4-BE49-F238E27FC236}">
                <a16:creationId xmlns:a16="http://schemas.microsoft.com/office/drawing/2014/main" xmlns="" id="{9EA43441-FF0C-AE1F-2480-7EF245838243}"/>
              </a:ext>
            </a:extLst>
          </p:cNvPr>
          <p:cNvSpPr/>
          <p:nvPr/>
        </p:nvSpPr>
        <p:spPr>
          <a:xfrm>
            <a:off x="7548835" y="5652785"/>
            <a:ext cx="1951671" cy="501496"/>
          </a:xfrm>
          <a:prstGeom prst="rect">
            <a:avLst/>
          </a:prstGeom>
          <a:noFill/>
          <a:ln>
            <a:noFill/>
          </a:ln>
        </p:spPr>
        <p:txBody>
          <a:bodyPr spcFirstLastPara="1" wrap="square" lIns="91425" tIns="45700" rIns="91425" bIns="45700" anchor="t" anchorCtr="0">
            <a:spAutoFit/>
          </a:bodyPr>
          <a:lstStyle/>
          <a:p>
            <a:pPr algn="ctr" defTabSz="914400">
              <a:buClr>
                <a:srgbClr val="000000"/>
              </a:buClr>
              <a:buFont typeface="Arial"/>
              <a:buNone/>
            </a:pPr>
            <a:r>
              <a:rPr lang="es-419" sz="1400" kern="0" dirty="0">
                <a:solidFill>
                  <a:srgbClr val="000000">
                    <a:lumMod val="85000"/>
                    <a:lumOff val="15000"/>
                  </a:srgbClr>
                </a:solidFill>
                <a:latin typeface="Arial"/>
                <a:ea typeface="Arial"/>
                <a:cs typeface="Arial"/>
                <a:sym typeface="Arial"/>
              </a:rPr>
              <a:t>Short </a:t>
            </a:r>
            <a:r>
              <a:rPr lang="es-419" sz="1400" kern="0" dirty="0" err="1">
                <a:solidFill>
                  <a:srgbClr val="000000">
                    <a:lumMod val="85000"/>
                    <a:lumOff val="15000"/>
                  </a:srgbClr>
                </a:solidFill>
                <a:latin typeface="Arial"/>
                <a:ea typeface="Arial"/>
                <a:cs typeface="Arial"/>
                <a:sym typeface="Arial"/>
              </a:rPr>
              <a:t>survey</a:t>
            </a:r>
            <a:r>
              <a:rPr lang="es-419" sz="1400" kern="0" dirty="0">
                <a:solidFill>
                  <a:srgbClr val="000000">
                    <a:lumMod val="85000"/>
                    <a:lumOff val="15000"/>
                  </a:srgbClr>
                </a:solidFill>
                <a:latin typeface="Arial"/>
                <a:ea typeface="Arial"/>
                <a:cs typeface="Arial"/>
                <a:sym typeface="Arial"/>
              </a:rPr>
              <a:t> to </a:t>
            </a:r>
            <a:r>
              <a:rPr lang="es-419" sz="1400" kern="0" dirty="0" err="1">
                <a:solidFill>
                  <a:srgbClr val="000000">
                    <a:lumMod val="85000"/>
                    <a:lumOff val="15000"/>
                  </a:srgbClr>
                </a:solidFill>
                <a:latin typeface="Arial"/>
                <a:ea typeface="Arial"/>
                <a:cs typeface="Arial"/>
                <a:sym typeface="Arial"/>
              </a:rPr>
              <a:t>assess</a:t>
            </a:r>
            <a:r>
              <a:rPr lang="es-419" sz="1400" kern="0" dirty="0">
                <a:solidFill>
                  <a:srgbClr val="000000">
                    <a:lumMod val="85000"/>
                    <a:lumOff val="15000"/>
                  </a:srgbClr>
                </a:solidFill>
                <a:latin typeface="Arial"/>
                <a:ea typeface="Arial"/>
                <a:cs typeface="Arial"/>
                <a:sym typeface="Arial"/>
              </a:rPr>
              <a:t> </a:t>
            </a:r>
            <a:r>
              <a:rPr lang="es-419" sz="1400" kern="0" dirty="0" err="1">
                <a:solidFill>
                  <a:srgbClr val="000000">
                    <a:lumMod val="85000"/>
                    <a:lumOff val="15000"/>
                  </a:srgbClr>
                </a:solidFill>
                <a:latin typeface="Arial"/>
                <a:ea typeface="Arial"/>
                <a:cs typeface="Arial"/>
                <a:sym typeface="Arial"/>
              </a:rPr>
              <a:t>drug</a:t>
            </a:r>
            <a:r>
              <a:rPr lang="es-419" sz="1400" kern="0" dirty="0">
                <a:solidFill>
                  <a:srgbClr val="000000">
                    <a:lumMod val="85000"/>
                    <a:lumOff val="15000"/>
                  </a:srgbClr>
                </a:solidFill>
                <a:latin typeface="Arial"/>
                <a:ea typeface="Arial"/>
                <a:cs typeface="Arial"/>
                <a:sym typeface="Arial"/>
              </a:rPr>
              <a:t> </a:t>
            </a:r>
            <a:r>
              <a:rPr lang="es-419" sz="1400" kern="0" dirty="0" err="1">
                <a:solidFill>
                  <a:srgbClr val="000000">
                    <a:lumMod val="85000"/>
                    <a:lumOff val="15000"/>
                  </a:srgbClr>
                </a:solidFill>
                <a:latin typeface="Arial"/>
                <a:cs typeface="Arial"/>
                <a:sym typeface="Arial"/>
              </a:rPr>
              <a:t>leakage</a:t>
            </a:r>
            <a:endParaRPr sz="1400" kern="0" dirty="0">
              <a:solidFill>
                <a:srgbClr val="000000">
                  <a:lumMod val="85000"/>
                  <a:lumOff val="15000"/>
                </a:srgbClr>
              </a:solidFill>
              <a:latin typeface="Arial"/>
              <a:cs typeface="Arial"/>
              <a:sym typeface="Arial"/>
            </a:endParaRPr>
          </a:p>
        </p:txBody>
      </p:sp>
      <p:sp>
        <p:nvSpPr>
          <p:cNvPr id="74" name="Google Shape;659;p49">
            <a:extLst>
              <a:ext uri="{FF2B5EF4-FFF2-40B4-BE49-F238E27FC236}">
                <a16:creationId xmlns:a16="http://schemas.microsoft.com/office/drawing/2014/main" xmlns="" id="{F334606E-80E0-2FBE-66F5-895B7B6BBF09}"/>
              </a:ext>
            </a:extLst>
          </p:cNvPr>
          <p:cNvSpPr/>
          <p:nvPr/>
        </p:nvSpPr>
        <p:spPr>
          <a:xfrm>
            <a:off x="10032697" y="3593472"/>
            <a:ext cx="2121314" cy="2834059"/>
          </a:xfrm>
          <a:prstGeom prst="rect">
            <a:avLst/>
          </a:prstGeom>
          <a:solidFill>
            <a:srgbClr val="F2F2F2"/>
          </a:solidFill>
          <a:ln>
            <a:noFill/>
          </a:ln>
        </p:spPr>
        <p:txBody>
          <a:bodyPr spcFirstLastPara="1" wrap="square" lIns="91425" tIns="45700" rIns="91425" bIns="45700" anchor="ctr" anchorCtr="0">
            <a:noAutofit/>
          </a:bodyPr>
          <a:lstStyle/>
          <a:p>
            <a:pPr algn="ctr" defTabSz="914400">
              <a:buClr>
                <a:srgbClr val="000000"/>
              </a:buClr>
              <a:buFont typeface="Arial"/>
              <a:buNone/>
            </a:pPr>
            <a:endParaRPr sz="1400" kern="0">
              <a:solidFill>
                <a:srgbClr val="FFFFFF"/>
              </a:solidFill>
              <a:latin typeface="Arial"/>
              <a:ea typeface="Arial"/>
              <a:cs typeface="Arial"/>
              <a:sym typeface="Arial"/>
            </a:endParaRPr>
          </a:p>
        </p:txBody>
      </p:sp>
      <p:sp>
        <p:nvSpPr>
          <p:cNvPr id="75" name="Google Shape;660;p49">
            <a:extLst>
              <a:ext uri="{FF2B5EF4-FFF2-40B4-BE49-F238E27FC236}">
                <a16:creationId xmlns:a16="http://schemas.microsoft.com/office/drawing/2014/main" xmlns="" id="{B4E73DE2-AF94-D34F-F687-8E9E180C41DC}"/>
              </a:ext>
            </a:extLst>
          </p:cNvPr>
          <p:cNvSpPr/>
          <p:nvPr/>
        </p:nvSpPr>
        <p:spPr>
          <a:xfrm>
            <a:off x="10147786" y="5593276"/>
            <a:ext cx="1951671" cy="708010"/>
          </a:xfrm>
          <a:prstGeom prst="rect">
            <a:avLst/>
          </a:prstGeom>
          <a:noFill/>
          <a:ln>
            <a:noFill/>
          </a:ln>
        </p:spPr>
        <p:txBody>
          <a:bodyPr spcFirstLastPara="1" wrap="square" lIns="91425" tIns="45700" rIns="91425" bIns="45700" anchor="t" anchorCtr="0">
            <a:spAutoFit/>
          </a:bodyPr>
          <a:lstStyle/>
          <a:p>
            <a:pPr algn="ctr" defTabSz="914400">
              <a:buClr>
                <a:srgbClr val="000000"/>
              </a:buClr>
              <a:buFont typeface="Arial"/>
              <a:buNone/>
            </a:pPr>
            <a:r>
              <a:rPr lang="es-419" sz="1400" kern="0" dirty="0" err="1">
                <a:solidFill>
                  <a:srgbClr val="000000">
                    <a:lumMod val="85000"/>
                    <a:lumOff val="15000"/>
                  </a:srgbClr>
                </a:solidFill>
                <a:latin typeface="Arial"/>
                <a:ea typeface="Arial"/>
                <a:cs typeface="Arial"/>
                <a:sym typeface="Arial"/>
              </a:rPr>
              <a:t>Study</a:t>
            </a:r>
            <a:r>
              <a:rPr lang="es-419" sz="1400" kern="0" dirty="0">
                <a:solidFill>
                  <a:srgbClr val="000000">
                    <a:lumMod val="85000"/>
                    <a:lumOff val="15000"/>
                  </a:srgbClr>
                </a:solidFill>
                <a:latin typeface="Arial"/>
                <a:ea typeface="Arial"/>
                <a:cs typeface="Arial"/>
                <a:sym typeface="Arial"/>
              </a:rPr>
              <a:t> </a:t>
            </a:r>
            <a:r>
              <a:rPr lang="es-419" sz="1400" kern="0" dirty="0" err="1">
                <a:solidFill>
                  <a:srgbClr val="000000">
                    <a:lumMod val="85000"/>
                    <a:lumOff val="15000"/>
                  </a:srgbClr>
                </a:solidFill>
                <a:latin typeface="Arial"/>
                <a:ea typeface="Arial"/>
                <a:cs typeface="Arial"/>
                <a:sym typeface="Arial"/>
              </a:rPr>
              <a:t>team</a:t>
            </a:r>
            <a:r>
              <a:rPr lang="es-419" sz="1400" kern="0" dirty="0">
                <a:solidFill>
                  <a:srgbClr val="000000">
                    <a:lumMod val="85000"/>
                    <a:lumOff val="15000"/>
                  </a:srgbClr>
                </a:solidFill>
                <a:latin typeface="Arial"/>
                <a:ea typeface="Arial"/>
                <a:cs typeface="Arial"/>
                <a:sym typeface="Arial"/>
              </a:rPr>
              <a:t> </a:t>
            </a:r>
            <a:r>
              <a:rPr lang="es-419" sz="1400" kern="0" dirty="0" err="1">
                <a:solidFill>
                  <a:srgbClr val="000000">
                    <a:lumMod val="85000"/>
                    <a:lumOff val="15000"/>
                  </a:srgbClr>
                </a:solidFill>
                <a:latin typeface="Arial"/>
                <a:ea typeface="Arial"/>
                <a:cs typeface="Arial"/>
                <a:sym typeface="Arial"/>
              </a:rPr>
              <a:t>contact</a:t>
            </a:r>
            <a:r>
              <a:rPr lang="es-419" sz="1400" kern="0" dirty="0">
                <a:solidFill>
                  <a:srgbClr val="000000">
                    <a:lumMod val="85000"/>
                    <a:lumOff val="15000"/>
                  </a:srgbClr>
                </a:solidFill>
                <a:latin typeface="Arial"/>
                <a:ea typeface="Arial"/>
                <a:cs typeface="Arial"/>
                <a:sym typeface="Arial"/>
              </a:rPr>
              <a:t> </a:t>
            </a:r>
            <a:r>
              <a:rPr lang="es-419" sz="1400" kern="0" dirty="0" err="1">
                <a:solidFill>
                  <a:srgbClr val="000000">
                    <a:lumMod val="85000"/>
                    <a:lumOff val="15000"/>
                  </a:srgbClr>
                </a:solidFill>
                <a:latin typeface="Arial"/>
                <a:ea typeface="Arial"/>
                <a:cs typeface="Arial"/>
                <a:sym typeface="Arial"/>
              </a:rPr>
              <a:t>ppt</a:t>
            </a:r>
            <a:r>
              <a:rPr lang="es-419" sz="1400" kern="0" dirty="0">
                <a:solidFill>
                  <a:srgbClr val="000000">
                    <a:lumMod val="85000"/>
                    <a:lumOff val="15000"/>
                  </a:srgbClr>
                </a:solidFill>
                <a:latin typeface="Arial"/>
                <a:ea typeface="Arial"/>
                <a:cs typeface="Arial"/>
                <a:sym typeface="Arial"/>
              </a:rPr>
              <a:t> to </a:t>
            </a:r>
            <a:r>
              <a:rPr lang="es-419" sz="1400" kern="0" dirty="0" err="1">
                <a:solidFill>
                  <a:srgbClr val="000000">
                    <a:lumMod val="85000"/>
                    <a:lumOff val="15000"/>
                  </a:srgbClr>
                </a:solidFill>
                <a:latin typeface="Arial"/>
                <a:ea typeface="Arial"/>
                <a:cs typeface="Arial"/>
                <a:sym typeface="Arial"/>
              </a:rPr>
              <a:t>investigate</a:t>
            </a:r>
            <a:r>
              <a:rPr lang="es-419" sz="1400" kern="0" dirty="0">
                <a:solidFill>
                  <a:srgbClr val="000000">
                    <a:lumMod val="85000"/>
                    <a:lumOff val="15000"/>
                  </a:srgbClr>
                </a:solidFill>
                <a:latin typeface="Arial"/>
                <a:ea typeface="Arial"/>
                <a:cs typeface="Arial"/>
                <a:sym typeface="Arial"/>
              </a:rPr>
              <a:t> </a:t>
            </a:r>
            <a:r>
              <a:rPr lang="es-419" sz="1400" kern="0" dirty="0" err="1">
                <a:solidFill>
                  <a:srgbClr val="000000">
                    <a:lumMod val="85000"/>
                    <a:lumOff val="15000"/>
                  </a:srgbClr>
                </a:solidFill>
                <a:latin typeface="Arial"/>
                <a:ea typeface="Arial"/>
                <a:cs typeface="Arial"/>
                <a:sym typeface="Arial"/>
              </a:rPr>
              <a:t>what</a:t>
            </a:r>
            <a:r>
              <a:rPr lang="es-419" sz="1400" kern="0" dirty="0">
                <a:solidFill>
                  <a:srgbClr val="000000">
                    <a:lumMod val="85000"/>
                    <a:lumOff val="15000"/>
                  </a:srgbClr>
                </a:solidFill>
                <a:latin typeface="Arial"/>
                <a:ea typeface="Arial"/>
                <a:cs typeface="Arial"/>
                <a:sym typeface="Arial"/>
              </a:rPr>
              <a:t> </a:t>
            </a:r>
            <a:r>
              <a:rPr lang="es-419" sz="1400" kern="0" dirty="0" err="1">
                <a:solidFill>
                  <a:srgbClr val="000000">
                    <a:lumMod val="85000"/>
                    <a:lumOff val="15000"/>
                  </a:srgbClr>
                </a:solidFill>
                <a:latin typeface="Arial"/>
                <a:cs typeface="Arial"/>
                <a:sym typeface="Arial"/>
              </a:rPr>
              <a:t>happenned</a:t>
            </a:r>
            <a:endParaRPr sz="1400" kern="0" dirty="0">
              <a:solidFill>
                <a:srgbClr val="000000">
                  <a:lumMod val="85000"/>
                  <a:lumOff val="15000"/>
                </a:srgbClr>
              </a:solidFill>
              <a:latin typeface="Arial"/>
              <a:cs typeface="Arial"/>
              <a:sym typeface="Arial"/>
            </a:endParaRPr>
          </a:p>
        </p:txBody>
      </p:sp>
      <p:sp>
        <p:nvSpPr>
          <p:cNvPr id="76" name="Google Shape;664;p49">
            <a:extLst>
              <a:ext uri="{FF2B5EF4-FFF2-40B4-BE49-F238E27FC236}">
                <a16:creationId xmlns:a16="http://schemas.microsoft.com/office/drawing/2014/main" xmlns="" id="{D4F82644-07B3-558A-06FA-D42096770C84}"/>
              </a:ext>
            </a:extLst>
          </p:cNvPr>
          <p:cNvSpPr txBox="1"/>
          <p:nvPr/>
        </p:nvSpPr>
        <p:spPr>
          <a:xfrm>
            <a:off x="7485683" y="1634128"/>
            <a:ext cx="3651343" cy="383841"/>
          </a:xfrm>
          <a:prstGeom prst="rect">
            <a:avLst/>
          </a:prstGeom>
          <a:noFill/>
          <a:ln>
            <a:noFill/>
          </a:ln>
        </p:spPr>
        <p:txBody>
          <a:bodyPr spcFirstLastPara="1" wrap="square" lIns="0" tIns="0" rIns="0" bIns="0" anchor="t" anchorCtr="0">
            <a:normAutofit/>
          </a:bodyPr>
          <a:lstStyle/>
          <a:p>
            <a:pPr defTabSz="914400">
              <a:buClr>
                <a:srgbClr val="595959"/>
              </a:buClr>
              <a:buSzPts val="2400"/>
              <a:buFont typeface="Arial"/>
              <a:buNone/>
            </a:pPr>
            <a:r>
              <a:rPr lang="es-419" sz="2200" b="1" kern="0" dirty="0" err="1">
                <a:solidFill>
                  <a:srgbClr val="595959"/>
                </a:solidFill>
                <a:latin typeface="Arial Black"/>
                <a:ea typeface="Arial Black"/>
                <a:cs typeface="Arial Black"/>
                <a:sym typeface="Arial Black"/>
              </a:rPr>
              <a:t>Report</a:t>
            </a:r>
            <a:r>
              <a:rPr lang="es-419" sz="2200" b="1" kern="0" dirty="0">
                <a:solidFill>
                  <a:srgbClr val="595959"/>
                </a:solidFill>
                <a:latin typeface="Arial Black"/>
                <a:ea typeface="Arial Black"/>
                <a:cs typeface="Arial Black"/>
                <a:sym typeface="Arial Black"/>
              </a:rPr>
              <a:t> of </a:t>
            </a:r>
            <a:r>
              <a:rPr lang="es-419" sz="2200" b="1" kern="0" dirty="0" err="1">
                <a:solidFill>
                  <a:srgbClr val="595959"/>
                </a:solidFill>
                <a:latin typeface="Arial Black"/>
                <a:ea typeface="Arial Black"/>
                <a:cs typeface="Arial Black"/>
                <a:sym typeface="Arial Black"/>
              </a:rPr>
              <a:t>drug</a:t>
            </a:r>
            <a:r>
              <a:rPr lang="es-419" sz="2200" b="1" kern="0" dirty="0">
                <a:solidFill>
                  <a:srgbClr val="595959"/>
                </a:solidFill>
                <a:latin typeface="Arial Black"/>
                <a:ea typeface="Arial Black"/>
                <a:cs typeface="Arial Black"/>
                <a:sym typeface="Arial Black"/>
              </a:rPr>
              <a:t> </a:t>
            </a:r>
            <a:r>
              <a:rPr lang="es-419" sz="2200" b="1" kern="0" dirty="0" err="1">
                <a:solidFill>
                  <a:srgbClr val="595959"/>
                </a:solidFill>
                <a:latin typeface="Arial Black"/>
                <a:ea typeface="Arial Black"/>
                <a:cs typeface="Arial Black"/>
                <a:sym typeface="Arial Black"/>
              </a:rPr>
              <a:t>leakage</a:t>
            </a:r>
            <a:endParaRPr sz="2200" kern="0" dirty="0">
              <a:solidFill>
                <a:srgbClr val="000000"/>
              </a:solidFill>
              <a:latin typeface="Arial"/>
              <a:cs typeface="Arial"/>
              <a:sym typeface="Arial"/>
            </a:endParaRPr>
          </a:p>
        </p:txBody>
      </p:sp>
      <p:sp>
        <p:nvSpPr>
          <p:cNvPr id="77" name="Google Shape;656;p49">
            <a:extLst>
              <a:ext uri="{FF2B5EF4-FFF2-40B4-BE49-F238E27FC236}">
                <a16:creationId xmlns:a16="http://schemas.microsoft.com/office/drawing/2014/main" xmlns="" id="{BFB0E08E-FAE3-754F-7DC7-35CBAFCC9AA6}"/>
              </a:ext>
            </a:extLst>
          </p:cNvPr>
          <p:cNvSpPr/>
          <p:nvPr/>
        </p:nvSpPr>
        <p:spPr>
          <a:xfrm>
            <a:off x="9025154" y="2438224"/>
            <a:ext cx="2963058" cy="560500"/>
          </a:xfrm>
          <a:prstGeom prst="rect">
            <a:avLst/>
          </a:prstGeom>
          <a:noFill/>
          <a:ln>
            <a:noFill/>
          </a:ln>
        </p:spPr>
        <p:txBody>
          <a:bodyPr spcFirstLastPara="1" wrap="square" lIns="91425" tIns="45700" rIns="91425" bIns="45700" anchor="t" anchorCtr="0">
            <a:spAutoFit/>
          </a:bodyPr>
          <a:lstStyle/>
          <a:p>
            <a:pPr defTabSz="914400">
              <a:buClr>
                <a:srgbClr val="000000"/>
              </a:buClr>
              <a:buFont typeface="Arial"/>
              <a:buNone/>
            </a:pPr>
            <a:r>
              <a:rPr lang="pt-BR" sz="1600" kern="0" dirty="0" err="1">
                <a:solidFill>
                  <a:srgbClr val="000000">
                    <a:lumMod val="85000"/>
                    <a:lumOff val="15000"/>
                  </a:srgbClr>
                </a:solidFill>
                <a:latin typeface="Arial"/>
                <a:ea typeface="Arial"/>
                <a:cs typeface="Arial"/>
                <a:sym typeface="Arial"/>
              </a:rPr>
              <a:t>Assessment</a:t>
            </a:r>
            <a:r>
              <a:rPr lang="pt-BR" sz="1600" kern="0" dirty="0">
                <a:solidFill>
                  <a:srgbClr val="000000">
                    <a:lumMod val="85000"/>
                    <a:lumOff val="15000"/>
                  </a:srgbClr>
                </a:solidFill>
                <a:latin typeface="Arial"/>
                <a:ea typeface="Arial"/>
                <a:cs typeface="Arial"/>
                <a:sym typeface="Arial"/>
              </a:rPr>
              <a:t> </a:t>
            </a:r>
            <a:r>
              <a:rPr lang="pt-BR" sz="1600" kern="0" dirty="0" err="1">
                <a:solidFill>
                  <a:srgbClr val="000000">
                    <a:lumMod val="85000"/>
                    <a:lumOff val="15000"/>
                  </a:srgbClr>
                </a:solidFill>
                <a:latin typeface="Arial"/>
                <a:ea typeface="Arial"/>
                <a:cs typeface="Arial"/>
                <a:sym typeface="Arial"/>
              </a:rPr>
              <a:t>of</a:t>
            </a:r>
            <a:r>
              <a:rPr lang="pt-BR" sz="1600" kern="0" dirty="0">
                <a:solidFill>
                  <a:srgbClr val="000000">
                    <a:lumMod val="85000"/>
                    <a:lumOff val="15000"/>
                  </a:srgbClr>
                </a:solidFill>
                <a:latin typeface="Arial"/>
                <a:ea typeface="Arial"/>
                <a:cs typeface="Arial"/>
                <a:sym typeface="Arial"/>
              </a:rPr>
              <a:t> </a:t>
            </a:r>
            <a:r>
              <a:rPr lang="pt-BR" sz="1600" kern="0" dirty="0" err="1">
                <a:solidFill>
                  <a:srgbClr val="000000">
                    <a:lumMod val="85000"/>
                    <a:lumOff val="15000"/>
                  </a:srgbClr>
                </a:solidFill>
                <a:latin typeface="Arial"/>
                <a:ea typeface="Arial"/>
                <a:cs typeface="Arial"/>
                <a:sym typeface="Arial"/>
              </a:rPr>
              <a:t>ppt</a:t>
            </a:r>
            <a:r>
              <a:rPr lang="pt-BR" sz="1600" kern="0" dirty="0">
                <a:solidFill>
                  <a:srgbClr val="000000">
                    <a:lumMod val="85000"/>
                    <a:lumOff val="15000"/>
                  </a:srgbClr>
                </a:solidFill>
                <a:latin typeface="Arial"/>
                <a:ea typeface="Arial"/>
                <a:cs typeface="Arial"/>
                <a:sym typeface="Arial"/>
              </a:rPr>
              <a:t> </a:t>
            </a:r>
            <a:r>
              <a:rPr lang="pt-BR" sz="1600" kern="0" dirty="0" err="1">
                <a:solidFill>
                  <a:srgbClr val="000000">
                    <a:lumMod val="85000"/>
                    <a:lumOff val="15000"/>
                  </a:srgbClr>
                </a:solidFill>
                <a:latin typeface="Arial"/>
                <a:ea typeface="Arial"/>
                <a:cs typeface="Arial"/>
                <a:sym typeface="Arial"/>
              </a:rPr>
              <a:t>reporting</a:t>
            </a:r>
            <a:r>
              <a:rPr lang="pt-BR" sz="1600" kern="0" dirty="0">
                <a:solidFill>
                  <a:srgbClr val="000000">
                    <a:lumMod val="85000"/>
                    <a:lumOff val="15000"/>
                  </a:srgbClr>
                </a:solidFill>
                <a:latin typeface="Arial"/>
                <a:ea typeface="Arial"/>
                <a:cs typeface="Arial"/>
                <a:sym typeface="Arial"/>
              </a:rPr>
              <a:t> </a:t>
            </a:r>
            <a:r>
              <a:rPr lang="pt-BR" sz="1600" kern="0" dirty="0" err="1">
                <a:solidFill>
                  <a:srgbClr val="000000">
                    <a:lumMod val="85000"/>
                    <a:lumOff val="15000"/>
                  </a:srgbClr>
                </a:solidFill>
                <a:latin typeface="Arial"/>
                <a:ea typeface="Arial"/>
                <a:cs typeface="Arial"/>
                <a:sym typeface="Arial"/>
              </a:rPr>
              <a:t>drug</a:t>
            </a:r>
            <a:r>
              <a:rPr lang="pt-BR" sz="1600" kern="0" dirty="0">
                <a:solidFill>
                  <a:srgbClr val="000000">
                    <a:lumMod val="85000"/>
                    <a:lumOff val="15000"/>
                  </a:srgbClr>
                </a:solidFill>
                <a:latin typeface="Arial"/>
                <a:ea typeface="Arial"/>
                <a:cs typeface="Arial"/>
                <a:sym typeface="Arial"/>
              </a:rPr>
              <a:t> </a:t>
            </a:r>
            <a:r>
              <a:rPr lang="pt-BR" sz="1600" kern="0" dirty="0" err="1">
                <a:solidFill>
                  <a:srgbClr val="000000">
                    <a:lumMod val="85000"/>
                    <a:lumOff val="15000"/>
                  </a:srgbClr>
                </a:solidFill>
                <a:latin typeface="Arial"/>
                <a:cs typeface="Arial"/>
                <a:sym typeface="Arial"/>
              </a:rPr>
              <a:t>leakage</a:t>
            </a:r>
            <a:endParaRPr sz="1400" kern="0" dirty="0">
              <a:solidFill>
                <a:srgbClr val="000000">
                  <a:lumMod val="85000"/>
                  <a:lumOff val="15000"/>
                </a:srgbClr>
              </a:solidFill>
              <a:latin typeface="Arial"/>
              <a:cs typeface="Arial"/>
              <a:sym typeface="Arial"/>
            </a:endParaRPr>
          </a:p>
        </p:txBody>
      </p:sp>
      <p:pic>
        <p:nvPicPr>
          <p:cNvPr id="78" name="Google Shape;662;p49">
            <a:extLst>
              <a:ext uri="{FF2B5EF4-FFF2-40B4-BE49-F238E27FC236}">
                <a16:creationId xmlns:a16="http://schemas.microsoft.com/office/drawing/2014/main" xmlns="" id="{DFDEB6F2-53E2-8200-D038-F55966A402B9}"/>
              </a:ext>
            </a:extLst>
          </p:cNvPr>
          <p:cNvPicPr preferRelativeResize="0"/>
          <p:nvPr/>
        </p:nvPicPr>
        <p:blipFill rotWithShape="1">
          <a:blip r:embed="rId5">
            <a:alphaModFix/>
          </a:blip>
          <a:srcRect/>
          <a:stretch/>
        </p:blipFill>
        <p:spPr>
          <a:xfrm>
            <a:off x="8115018" y="3805037"/>
            <a:ext cx="862642" cy="1590225"/>
          </a:xfrm>
          <a:prstGeom prst="rect">
            <a:avLst/>
          </a:prstGeom>
          <a:noFill/>
          <a:ln>
            <a:noFill/>
          </a:ln>
        </p:spPr>
      </p:pic>
      <p:pic>
        <p:nvPicPr>
          <p:cNvPr id="79" name="Google Shape;626;p48">
            <a:extLst>
              <a:ext uri="{FF2B5EF4-FFF2-40B4-BE49-F238E27FC236}">
                <a16:creationId xmlns:a16="http://schemas.microsoft.com/office/drawing/2014/main" xmlns="" id="{D6942EDA-4E9B-BCE1-E21D-775330A96C03}"/>
              </a:ext>
            </a:extLst>
          </p:cNvPr>
          <p:cNvPicPr preferRelativeResize="0">
            <a:picLocks noChangeAspect="1"/>
          </p:cNvPicPr>
          <p:nvPr/>
        </p:nvPicPr>
        <p:blipFill rotWithShape="1">
          <a:blip r:embed="rId7">
            <a:alphaModFix/>
          </a:blip>
          <a:srcRect/>
          <a:stretch/>
        </p:blipFill>
        <p:spPr>
          <a:xfrm>
            <a:off x="10420170" y="3852837"/>
            <a:ext cx="1234171" cy="1402939"/>
          </a:xfrm>
          <a:prstGeom prst="rect">
            <a:avLst/>
          </a:prstGeom>
          <a:noFill/>
          <a:ln>
            <a:noFill/>
          </a:ln>
        </p:spPr>
      </p:pic>
      <p:pic>
        <p:nvPicPr>
          <p:cNvPr id="80" name="Imagem 2">
            <a:extLst>
              <a:ext uri="{FF2B5EF4-FFF2-40B4-BE49-F238E27FC236}">
                <a16:creationId xmlns:a16="http://schemas.microsoft.com/office/drawing/2014/main" xmlns="" id="{F652D277-22C6-6570-503A-7AC7AA9B51DA}"/>
              </a:ext>
            </a:extLst>
          </p:cNvPr>
          <p:cNvPicPr>
            <a:picLocks noChangeAspect="1"/>
          </p:cNvPicPr>
          <p:nvPr/>
        </p:nvPicPr>
        <p:blipFill>
          <a:blip r:embed="rId8"/>
          <a:stretch>
            <a:fillRect/>
          </a:stretch>
        </p:blipFill>
        <p:spPr>
          <a:xfrm>
            <a:off x="7769774" y="2226930"/>
            <a:ext cx="940520" cy="993454"/>
          </a:xfrm>
          <a:prstGeom prst="rect">
            <a:avLst/>
          </a:prstGeom>
        </p:spPr>
      </p:pic>
    </p:spTree>
    <p:extLst>
      <p:ext uri="{BB962C8B-B14F-4D97-AF65-F5344CB8AC3E}">
        <p14:creationId xmlns:p14="http://schemas.microsoft.com/office/powerpoint/2010/main" val="17034830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4B0395C-3585-AD5D-366D-37BD121BCC4A}"/>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xmlns="" id="{07337CBF-4349-F1CE-C338-70803ADFDEEF}"/>
              </a:ext>
            </a:extLst>
          </p:cNvPr>
          <p:cNvSpPr>
            <a:spLocks noGrp="1"/>
          </p:cNvSpPr>
          <p:nvPr>
            <p:ph type="title"/>
          </p:nvPr>
        </p:nvSpPr>
        <p:spPr>
          <a:xfrm>
            <a:off x="2808455" y="271207"/>
            <a:ext cx="11306175" cy="1223964"/>
          </a:xfrm>
        </p:spPr>
        <p:txBody>
          <a:bodyPr>
            <a:noAutofit/>
          </a:bodyPr>
          <a:lstStyle/>
          <a:p>
            <a:pPr>
              <a:lnSpc>
                <a:spcPct val="85000"/>
              </a:lnSpc>
            </a:pPr>
            <a:r>
              <a:rPr lang="en-US" sz="3200" noProof="0" dirty="0"/>
              <a:t>What new? </a:t>
            </a:r>
            <a:r>
              <a:rPr lang="en-US" sz="3200" dirty="0"/>
              <a:t>LEN</a:t>
            </a:r>
            <a:r>
              <a:rPr lang="en-US" sz="3200" noProof="0" dirty="0"/>
              <a:t>-specific questions </a:t>
            </a:r>
            <a:br>
              <a:rPr lang="en-US" sz="3200" noProof="0" dirty="0"/>
            </a:br>
            <a:r>
              <a:rPr lang="en-US" sz="3200" noProof="0" dirty="0"/>
              <a:t>on the drivers for uptake and </a:t>
            </a:r>
            <a:br>
              <a:rPr lang="en-US" sz="3200" noProof="0" dirty="0"/>
            </a:br>
            <a:r>
              <a:rPr lang="en-US" sz="3200" noProof="0" dirty="0"/>
              <a:t>delivery need to be answered</a:t>
            </a:r>
          </a:p>
        </p:txBody>
      </p:sp>
      <p:sp>
        <p:nvSpPr>
          <p:cNvPr id="6" name="Content Placeholder 2">
            <a:extLst>
              <a:ext uri="{FF2B5EF4-FFF2-40B4-BE49-F238E27FC236}">
                <a16:creationId xmlns:a16="http://schemas.microsoft.com/office/drawing/2014/main" xmlns="" id="{95BF4176-1CAF-95E0-DA4F-0E7166619904}"/>
              </a:ext>
            </a:extLst>
          </p:cNvPr>
          <p:cNvSpPr txBox="1">
            <a:spLocks/>
          </p:cNvSpPr>
          <p:nvPr/>
        </p:nvSpPr>
        <p:spPr>
          <a:xfrm>
            <a:off x="442912" y="2048554"/>
            <a:ext cx="10568389" cy="3785652"/>
          </a:xfrm>
          <a:prstGeom prst="rect">
            <a:avLst/>
          </a:prstGeom>
          <a:noFill/>
          <a:ln w="9525">
            <a:solidFill>
              <a:schemeClr val="tx1"/>
            </a:solidFill>
          </a:ln>
        </p:spPr>
        <p:txBody>
          <a:bodyPr wrap="square" rtlCol="0">
            <a:spAutoFit/>
          </a:bodyPr>
          <a:lstStyle>
            <a:defPPr marR="0" lvl="0" algn="l" rtl="0">
              <a:lnSpc>
                <a:spcPct val="100000"/>
              </a:lnSpc>
              <a:spcBef>
                <a:spcPts val="0"/>
              </a:spcBef>
              <a:spcAft>
                <a:spcPts val="0"/>
              </a:spcAft>
            </a:defPPr>
            <a:lvl1pPr marL="342900" indent="-342900">
              <a:spcBef>
                <a:spcPts val="1200"/>
              </a:spcBef>
              <a:buClr>
                <a:srgbClr val="0D4C6D"/>
              </a:buClr>
              <a:buFont typeface="Arial" panose="020B0604020202020204" pitchFamily="34" charset="0"/>
              <a:buChar char="•"/>
              <a:defRPr sz="2000">
                <a:solidFill>
                  <a:schemeClr val="tx1">
                    <a:lumMod val="75000"/>
                    <a:lumOff val="25000"/>
                  </a:schemeClr>
                </a:solidFill>
                <a:latin typeface="Arial" panose="020B0604020202020204" pitchFamily="34" charset="0"/>
                <a:cs typeface="Arial" panose="020B0604020202020204" pitchFamily="34" charset="0"/>
              </a:defRPr>
            </a:lvl1pPr>
          </a:lstStyle>
          <a:p>
            <a:pPr>
              <a:spcBef>
                <a:spcPts val="1800"/>
              </a:spcBef>
              <a:spcAft>
                <a:spcPts val="600"/>
              </a:spcAft>
              <a:buClr>
                <a:srgbClr val="C00000"/>
              </a:buClr>
            </a:pPr>
            <a:r>
              <a:rPr lang="en-US" dirty="0">
                <a:solidFill>
                  <a:schemeClr val="tx1">
                    <a:lumMod val="65000"/>
                    <a:lumOff val="35000"/>
                  </a:schemeClr>
                </a:solidFill>
                <a:latin typeface="+mn-lt"/>
              </a:rPr>
              <a:t>What are the optimal ways to deliver scalable LEN PrEP, assessing how to best integrate its provision into existing PrEP services settings and/or different health care delivery models? </a:t>
            </a:r>
          </a:p>
          <a:p>
            <a:pPr>
              <a:spcBef>
                <a:spcPts val="1800"/>
              </a:spcBef>
              <a:spcAft>
                <a:spcPts val="600"/>
              </a:spcAft>
              <a:buClr>
                <a:srgbClr val="C00000"/>
              </a:buClr>
            </a:pPr>
            <a:r>
              <a:rPr lang="en-US" dirty="0">
                <a:solidFill>
                  <a:schemeClr val="tx1">
                    <a:lumMod val="65000"/>
                    <a:lumOff val="35000"/>
                  </a:schemeClr>
                </a:solidFill>
                <a:latin typeface="+mn-lt"/>
              </a:rPr>
              <a:t>How can we better reach highly vulnerable populations that remain underserved, and ensure their continued engagement in care?</a:t>
            </a:r>
          </a:p>
          <a:p>
            <a:pPr>
              <a:spcBef>
                <a:spcPts val="1800"/>
              </a:spcBef>
              <a:spcAft>
                <a:spcPts val="600"/>
              </a:spcAft>
              <a:buClr>
                <a:srgbClr val="C00000"/>
              </a:buClr>
            </a:pPr>
            <a:r>
              <a:rPr lang="en-US" dirty="0">
                <a:solidFill>
                  <a:schemeClr val="tx1">
                    <a:lumMod val="65000"/>
                    <a:lumOff val="35000"/>
                  </a:schemeClr>
                </a:solidFill>
                <a:latin typeface="+mn-lt"/>
              </a:rPr>
              <a:t>How can we ensure that the loading dose is administered not only at initiation but also during re-initiation (reload) periods?</a:t>
            </a:r>
          </a:p>
          <a:p>
            <a:pPr>
              <a:spcBef>
                <a:spcPts val="1800"/>
              </a:spcBef>
              <a:spcAft>
                <a:spcPts val="600"/>
              </a:spcAft>
              <a:buClr>
                <a:srgbClr val="C00000"/>
              </a:buClr>
            </a:pPr>
            <a:r>
              <a:rPr lang="en-US" dirty="0">
                <a:solidFill>
                  <a:schemeClr val="tx1">
                    <a:lumMod val="65000"/>
                    <a:lumOff val="35000"/>
                  </a:schemeClr>
                </a:solidFill>
                <a:latin typeface="+mn-lt"/>
              </a:rPr>
              <a:t>How can the intervention package be improved to support its automated, scalable use across the country?</a:t>
            </a:r>
          </a:p>
        </p:txBody>
      </p:sp>
      <p:sp>
        <p:nvSpPr>
          <p:cNvPr id="2" name="CaixaDeTexto 1"/>
          <p:cNvSpPr txBox="1"/>
          <p:nvPr/>
        </p:nvSpPr>
        <p:spPr>
          <a:xfrm>
            <a:off x="5466735" y="5631405"/>
            <a:ext cx="6538452" cy="646331"/>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pt-BR" sz="1200" dirty="0"/>
              <a:t>*</a:t>
            </a:r>
            <a:r>
              <a:rPr lang="pt-BR" sz="1200" dirty="0" err="1"/>
              <a:t>See</a:t>
            </a:r>
            <a:r>
              <a:rPr lang="pt-BR" sz="1200" dirty="0"/>
              <a:t> </a:t>
            </a:r>
            <a:r>
              <a:rPr lang="pt-BR" sz="1200" dirty="0" err="1"/>
              <a:t>poster</a:t>
            </a:r>
            <a:r>
              <a:rPr lang="pt-BR" sz="1200" dirty="0"/>
              <a:t> </a:t>
            </a:r>
            <a:r>
              <a:rPr lang="en-US" sz="1200" dirty="0"/>
              <a:t>numbered </a:t>
            </a:r>
            <a:r>
              <a:rPr lang="en-US" sz="1200" b="1" dirty="0"/>
              <a:t>AS-AIDS-2026-12557</a:t>
            </a:r>
            <a:r>
              <a:rPr lang="en-US" sz="1200" dirty="0"/>
              <a:t> - "</a:t>
            </a:r>
            <a:r>
              <a:rPr lang="en-US" sz="1200" b="1" dirty="0"/>
              <a:t>Implementing twice-yearly </a:t>
            </a:r>
            <a:r>
              <a:rPr lang="en-US" sz="1200" b="1" dirty="0" err="1"/>
              <a:t>lenacapavir</a:t>
            </a:r>
            <a:r>
              <a:rPr lang="en-US" sz="1200" b="1" dirty="0"/>
              <a:t> (LEN) within public health </a:t>
            </a:r>
            <a:r>
              <a:rPr lang="en-US" sz="1200" b="1" dirty="0" err="1"/>
              <a:t>PrEP</a:t>
            </a:r>
            <a:r>
              <a:rPr lang="en-US" sz="1200" b="1" dirty="0"/>
              <a:t> services in Brazil: the </a:t>
            </a:r>
            <a:r>
              <a:rPr lang="en-US" sz="1200" b="1" dirty="0" err="1"/>
              <a:t>ImPrEP</a:t>
            </a:r>
            <a:r>
              <a:rPr lang="en-US" sz="1200" b="1" dirty="0"/>
              <a:t> LEN-</a:t>
            </a:r>
            <a:r>
              <a:rPr lang="en-US" sz="1200" b="1" dirty="0" err="1"/>
              <a:t>Brasil</a:t>
            </a:r>
            <a:r>
              <a:rPr lang="en-US" sz="1200" b="1" dirty="0"/>
              <a:t> study</a:t>
            </a:r>
            <a:endParaRPr lang="pt-BR" sz="1200" dirty="0"/>
          </a:p>
        </p:txBody>
      </p:sp>
    </p:spTree>
    <p:extLst>
      <p:ext uri="{BB962C8B-B14F-4D97-AF65-F5344CB8AC3E}">
        <p14:creationId xmlns:p14="http://schemas.microsoft.com/office/powerpoint/2010/main" val="8967115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8">
            <a:extLst>
              <a:ext uri="{FF2B5EF4-FFF2-40B4-BE49-F238E27FC236}">
                <a16:creationId xmlns:a16="http://schemas.microsoft.com/office/drawing/2014/main" xmlns="" id="{2003B899-B66D-F830-C9C3-867D5828DC5B}"/>
              </a:ext>
            </a:extLst>
          </p:cNvPr>
          <p:cNvSpPr>
            <a:spLocks noGrp="1"/>
          </p:cNvSpPr>
          <p:nvPr>
            <p:ph type="title"/>
          </p:nvPr>
        </p:nvSpPr>
        <p:spPr>
          <a:xfrm>
            <a:off x="360263" y="333097"/>
            <a:ext cx="8891914" cy="1223964"/>
          </a:xfrm>
        </p:spPr>
        <p:txBody>
          <a:bodyPr/>
          <a:lstStyle/>
          <a:p>
            <a:r>
              <a:rPr lang="pt-BR" dirty="0" err="1">
                <a:sym typeface="Arial"/>
              </a:rPr>
              <a:t>Acnowledgements</a:t>
            </a:r>
            <a:endParaRPr lang="pt-BR" dirty="0">
              <a:sym typeface="Arial"/>
            </a:endParaRPr>
          </a:p>
        </p:txBody>
      </p:sp>
      <p:sp>
        <p:nvSpPr>
          <p:cNvPr id="8" name="Espaço Reservado para Texto 6">
            <a:extLst>
              <a:ext uri="{FF2B5EF4-FFF2-40B4-BE49-F238E27FC236}">
                <a16:creationId xmlns:a16="http://schemas.microsoft.com/office/drawing/2014/main" xmlns="" id="{A2FE7C5E-DBFA-984E-0693-4855F4A24235}"/>
              </a:ext>
            </a:extLst>
          </p:cNvPr>
          <p:cNvSpPr txBox="1">
            <a:spLocks/>
          </p:cNvSpPr>
          <p:nvPr/>
        </p:nvSpPr>
        <p:spPr>
          <a:xfrm>
            <a:off x="4756167" y="1764685"/>
            <a:ext cx="2238832" cy="781344"/>
          </a:xfrm>
          <a:prstGeom prst="rect">
            <a:avLst/>
          </a:prstGeom>
        </p:spPr>
        <p:txBody>
          <a:bodyPr vert="horz" lIns="0" tIns="0" rIns="0" bIns="0" numCol="1" rtlCol="0" anchor="t">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ClrTx/>
            </a:pPr>
            <a:endParaRPr lang="pt-BR" sz="900" spc="60" dirty="0">
              <a:ln w="0">
                <a:solidFill>
                  <a:prstClr val="black"/>
                </a:solidFill>
              </a:ln>
              <a:solidFill>
                <a:srgbClr val="5F5F5F"/>
              </a:solidFill>
              <a:latin typeface="Arial" panose="020B0604020202020204" pitchFamily="34" charset="0"/>
              <a:ea typeface="Verdana" panose="020B0604030504040204" pitchFamily="34" charset="0"/>
              <a:cs typeface="Arial" panose="020B0604020202020204" pitchFamily="34" charset="0"/>
            </a:endParaRPr>
          </a:p>
        </p:txBody>
      </p:sp>
      <p:pic>
        <p:nvPicPr>
          <p:cNvPr id="6" name="Imagem 5">
            <a:extLst>
              <a:ext uri="{FF2B5EF4-FFF2-40B4-BE49-F238E27FC236}">
                <a16:creationId xmlns:a16="http://schemas.microsoft.com/office/drawing/2014/main" xmlns="" id="{980B833D-528D-5986-044A-57025AD88D5D}"/>
              </a:ext>
            </a:extLst>
          </p:cNvPr>
          <p:cNvPicPr>
            <a:picLocks noChangeAspect="1"/>
          </p:cNvPicPr>
          <p:nvPr/>
        </p:nvPicPr>
        <p:blipFill>
          <a:blip r:embed="rId3"/>
          <a:stretch>
            <a:fillRect/>
          </a:stretch>
        </p:blipFill>
        <p:spPr>
          <a:xfrm>
            <a:off x="6994999" y="429014"/>
            <a:ext cx="1530218" cy="494378"/>
          </a:xfrm>
          <a:prstGeom prst="rect">
            <a:avLst/>
          </a:prstGeom>
        </p:spPr>
      </p:pic>
      <p:grpSp>
        <p:nvGrpSpPr>
          <p:cNvPr id="23" name="Agrupar 22">
            <a:extLst>
              <a:ext uri="{FF2B5EF4-FFF2-40B4-BE49-F238E27FC236}">
                <a16:creationId xmlns:a16="http://schemas.microsoft.com/office/drawing/2014/main" xmlns="" id="{87A38E21-A10C-7543-C492-AA51E4DCBABB}"/>
              </a:ext>
            </a:extLst>
          </p:cNvPr>
          <p:cNvGrpSpPr/>
          <p:nvPr/>
        </p:nvGrpSpPr>
        <p:grpSpPr>
          <a:xfrm>
            <a:off x="352836" y="1278912"/>
            <a:ext cx="6642406" cy="5421069"/>
            <a:chOff x="352593" y="1467292"/>
            <a:chExt cx="6642406" cy="5421069"/>
          </a:xfrm>
        </p:grpSpPr>
        <p:sp>
          <p:nvSpPr>
            <p:cNvPr id="10" name="Espaço Reservado para Conteúdo 17">
              <a:extLst>
                <a:ext uri="{FF2B5EF4-FFF2-40B4-BE49-F238E27FC236}">
                  <a16:creationId xmlns:a16="http://schemas.microsoft.com/office/drawing/2014/main" xmlns="" id="{83857CBD-759F-D1F0-BD2D-6BAFF387E82E}"/>
                </a:ext>
              </a:extLst>
            </p:cNvPr>
            <p:cNvSpPr txBox="1">
              <a:spLocks/>
            </p:cNvSpPr>
            <p:nvPr/>
          </p:nvSpPr>
          <p:spPr>
            <a:xfrm>
              <a:off x="442913" y="1467292"/>
              <a:ext cx="3951907" cy="334962"/>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Tx/>
                <a:buFont typeface="Arial" panose="020B0604020202020204" pitchFamily="34" charset="0"/>
                <a:buNone/>
              </a:pPr>
              <a:r>
                <a:rPr lang="pt-BR" sz="1600" b="1" dirty="0" err="1" smtClean="0">
                  <a:cs typeface="Arial" panose="020B0604020202020204" pitchFamily="34" charset="0"/>
                </a:rPr>
                <a:t>ImPrEP</a:t>
              </a:r>
              <a:r>
                <a:rPr lang="pt-BR" sz="1600" b="1" dirty="0" smtClean="0">
                  <a:cs typeface="Arial" panose="020B0604020202020204" pitchFamily="34" charset="0"/>
                </a:rPr>
                <a:t> </a:t>
              </a:r>
              <a:r>
                <a:rPr lang="pt-BR" sz="1600" b="1" dirty="0">
                  <a:cs typeface="Arial" panose="020B0604020202020204" pitchFamily="34" charset="0"/>
                </a:rPr>
                <a:t>Brasil </a:t>
              </a:r>
              <a:r>
                <a:rPr lang="pt-BR" sz="1600" b="1" dirty="0" err="1">
                  <a:cs typeface="Arial" panose="020B0604020202020204" pitchFamily="34" charset="0"/>
                </a:rPr>
                <a:t>Study</a:t>
              </a:r>
              <a:r>
                <a:rPr lang="pt-BR" sz="1600" b="1" dirty="0">
                  <a:cs typeface="Arial" panose="020B0604020202020204" pitchFamily="34" charset="0"/>
                </a:rPr>
                <a:t> </a:t>
              </a:r>
              <a:r>
                <a:rPr lang="pt-BR" sz="1600" b="1" dirty="0" err="1">
                  <a:cs typeface="Arial" panose="020B0604020202020204" pitchFamily="34" charset="0"/>
                </a:rPr>
                <a:t>Group</a:t>
              </a:r>
              <a:r>
                <a:rPr lang="pt-BR" sz="1600" b="1" dirty="0">
                  <a:cs typeface="Arial" panose="020B0604020202020204" pitchFamily="34" charset="0"/>
                </a:rPr>
                <a:t>  </a:t>
              </a:r>
            </a:p>
          </p:txBody>
        </p:sp>
        <p:sp>
          <p:nvSpPr>
            <p:cNvPr id="11" name="Espaço Reservado para Texto 6">
              <a:extLst>
                <a:ext uri="{FF2B5EF4-FFF2-40B4-BE49-F238E27FC236}">
                  <a16:creationId xmlns:a16="http://schemas.microsoft.com/office/drawing/2014/main" xmlns="" id="{BCF9B854-3541-7BA4-7FFD-086999D6A5A1}"/>
                </a:ext>
              </a:extLst>
            </p:cNvPr>
            <p:cNvSpPr txBox="1">
              <a:spLocks/>
            </p:cNvSpPr>
            <p:nvPr/>
          </p:nvSpPr>
          <p:spPr>
            <a:xfrm>
              <a:off x="4756167" y="1764685"/>
              <a:ext cx="2238832" cy="781344"/>
            </a:xfrm>
            <a:prstGeom prst="rect">
              <a:avLst/>
            </a:prstGeom>
          </p:spPr>
          <p:txBody>
            <a:bodyPr vert="horz" lIns="0" tIns="0" rIns="0" bIns="0" numCol="1" rtlCol="0" anchor="t">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buClrTx/>
              </a:pPr>
              <a:endParaRPr lang="pt-BR" sz="900" spc="60" dirty="0">
                <a:ln w="0">
                  <a:solidFill>
                    <a:prstClr val="black"/>
                  </a:solidFill>
                </a:ln>
                <a:solidFill>
                  <a:srgbClr val="5F5F5F"/>
                </a:solidFill>
                <a:latin typeface="Arial" panose="020B0604020202020204" pitchFamily="34" charset="0"/>
                <a:ea typeface="Verdana" panose="020B0604030504040204" pitchFamily="34" charset="0"/>
                <a:cs typeface="Arial" panose="020B0604020202020204" pitchFamily="34" charset="0"/>
              </a:endParaRPr>
            </a:p>
          </p:txBody>
        </p:sp>
        <p:sp>
          <p:nvSpPr>
            <p:cNvPr id="12" name="Espaço Reservado para Texto 6">
              <a:extLst>
                <a:ext uri="{FF2B5EF4-FFF2-40B4-BE49-F238E27FC236}">
                  <a16:creationId xmlns:a16="http://schemas.microsoft.com/office/drawing/2014/main" xmlns="" id="{B9C65CBB-C0BB-9810-2372-F5E90F65AEF2}"/>
                </a:ext>
              </a:extLst>
            </p:cNvPr>
            <p:cNvSpPr txBox="1">
              <a:spLocks/>
            </p:cNvSpPr>
            <p:nvPr/>
          </p:nvSpPr>
          <p:spPr>
            <a:xfrm>
              <a:off x="360020" y="2034690"/>
              <a:ext cx="3769285" cy="2302903"/>
            </a:xfrm>
            <a:prstGeom prst="rect">
              <a:avLst/>
            </a:prstGeom>
            <a:noFill/>
          </p:spPr>
          <p:txBody>
            <a:bodyPr numCol="2" anchor="t" anchorCtr="0">
              <a:no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spcBef>
                  <a:spcPts val="200"/>
                </a:spcBef>
                <a:buClrTx/>
                <a:buFontTx/>
              </a:pP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Beatriz </a:t>
              </a:r>
              <a:r>
                <a:rPr lang="pt-BR" sz="1000" b="1" spc="40" dirty="0" err="1">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Grinsztejn</a:t>
              </a:r>
              <a:endPar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endParaRPr>
            </a:p>
            <a:p>
              <a:pPr>
                <a:spcBef>
                  <a:spcPts val="200"/>
                </a:spcBef>
                <a:buClrTx/>
                <a:buFontTx/>
              </a:pPr>
              <a:r>
                <a:rPr lang="pt-BR" sz="1000" b="1" spc="40" dirty="0" err="1">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Valdiléa</a:t>
              </a: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 Veloso</a:t>
              </a:r>
            </a:p>
            <a:p>
              <a:pPr>
                <a:spcBef>
                  <a:spcPts val="200"/>
                </a:spcBef>
                <a:buClrTx/>
                <a:buFontTx/>
              </a:pP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Brenda </a:t>
              </a:r>
              <a:r>
                <a:rPr lang="pt-BR" sz="1000" b="1" spc="40" dirty="0" err="1">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Hoagland</a:t>
              </a:r>
              <a:endPar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endParaRPr>
            </a:p>
            <a:p>
              <a:pPr>
                <a:spcBef>
                  <a:spcPts val="200"/>
                </a:spcBef>
                <a:buClrTx/>
                <a:buFontTx/>
              </a:pP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Emilia M. Jalil</a:t>
              </a:r>
            </a:p>
            <a:p>
              <a:pPr>
                <a:spcBef>
                  <a:spcPts val="200"/>
                </a:spcBef>
                <a:buClrTx/>
                <a:buFontTx/>
              </a:pP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Carolina Coutinho</a:t>
              </a:r>
            </a:p>
            <a:p>
              <a:pPr>
                <a:spcBef>
                  <a:spcPts val="200"/>
                </a:spcBef>
                <a:buClrTx/>
                <a:buFontTx/>
              </a:pP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M. Cristina Pimenta</a:t>
              </a:r>
            </a:p>
            <a:p>
              <a:pPr>
                <a:spcBef>
                  <a:spcPts val="200"/>
                </a:spcBef>
                <a:buClrTx/>
                <a:buFontTx/>
              </a:pP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Thiago S. Torres</a:t>
              </a:r>
            </a:p>
            <a:p>
              <a:pPr>
                <a:spcBef>
                  <a:spcPts val="200"/>
                </a:spcBef>
                <a:buClrTx/>
                <a:buFontTx/>
              </a:pP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Ronaldo </a:t>
              </a:r>
              <a:r>
                <a:rPr lang="pt-BR" sz="1000" b="1" spc="40" dirty="0" err="1">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Ismério</a:t>
              </a: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 Moreira</a:t>
              </a:r>
            </a:p>
            <a:p>
              <a:pPr>
                <a:spcBef>
                  <a:spcPts val="200"/>
                </a:spcBef>
                <a:buClrTx/>
                <a:buFontTx/>
              </a:pPr>
              <a:r>
                <a:rPr lang="pt-BR" sz="1000" b="1" spc="40" dirty="0" err="1">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luri</a:t>
              </a: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 Leite</a:t>
              </a:r>
            </a:p>
            <a:p>
              <a:pPr>
                <a:spcBef>
                  <a:spcPts val="200"/>
                </a:spcBef>
                <a:buClrTx/>
                <a:buFontTx/>
              </a:pP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Monica </a:t>
              </a:r>
              <a:r>
                <a:rPr lang="pt-BR" sz="1000" b="1" spc="40" dirty="0" err="1" smtClean="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Derrico</a:t>
              </a:r>
              <a:endPar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endParaRPr>
            </a:p>
            <a:p>
              <a:pPr>
                <a:spcBef>
                  <a:spcPts val="200"/>
                </a:spcBef>
                <a:buClrTx/>
                <a:buFontTx/>
              </a:pPr>
              <a:r>
                <a:rPr lang="pt-BR" sz="1000" b="1" spc="40" dirty="0" smtClean="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Luana </a:t>
              </a: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Marins</a:t>
              </a:r>
            </a:p>
            <a:p>
              <a:pPr>
                <a:spcBef>
                  <a:spcPts val="200"/>
                </a:spcBef>
                <a:buClrTx/>
                <a:buFontTx/>
              </a:pPr>
              <a:r>
                <a:rPr lang="pt-BR" sz="1000" b="1" spc="40" dirty="0" smtClean="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Larissa Villela</a:t>
              </a:r>
            </a:p>
            <a:p>
              <a:pPr>
                <a:spcBef>
                  <a:spcPts val="200"/>
                </a:spcBef>
                <a:buClrTx/>
                <a:buFontTx/>
              </a:pPr>
              <a:r>
                <a:rPr lang="pt-BR" sz="1000" b="1" spc="40" dirty="0" smtClean="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Débora Barreto</a:t>
              </a:r>
            </a:p>
            <a:p>
              <a:pPr>
                <a:spcBef>
                  <a:spcPts val="200"/>
                </a:spcBef>
                <a:buClrTx/>
                <a:buFontTx/>
              </a:pPr>
              <a:r>
                <a:rPr lang="pt-BR" sz="1000" b="1" spc="40" dirty="0" smtClean="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Sandro </a:t>
              </a:r>
              <a:r>
                <a:rPr lang="pt-BR" sz="1000" b="1" spc="40" dirty="0" err="1">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Nazer</a:t>
              </a:r>
              <a:endPar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endParaRPr>
            </a:p>
            <a:p>
              <a:pPr>
                <a:spcBef>
                  <a:spcPts val="200"/>
                </a:spcBef>
                <a:buClrTx/>
                <a:buFontTx/>
              </a:pP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Roberta </a:t>
              </a:r>
              <a:r>
                <a:rPr lang="pt-BR" sz="1000" b="1" spc="40" dirty="0" err="1">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Trefiglio</a:t>
              </a:r>
              <a:endPar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endParaRPr>
            </a:p>
            <a:p>
              <a:pPr>
                <a:spcBef>
                  <a:spcPts val="200"/>
                </a:spcBef>
                <a:buClrTx/>
                <a:buFontTx/>
              </a:pPr>
              <a:r>
                <a:rPr lang="pt-BR" sz="1000" b="1" spc="40" dirty="0" smtClean="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Marcos </a:t>
              </a: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Benedetti</a:t>
              </a:r>
            </a:p>
            <a:p>
              <a:pPr>
                <a:spcBef>
                  <a:spcPts val="200"/>
                </a:spcBef>
                <a:buClrTx/>
                <a:buFontTx/>
              </a:pP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Júlio Moreira</a:t>
              </a:r>
            </a:p>
            <a:p>
              <a:pPr>
                <a:spcBef>
                  <a:spcPts val="200"/>
                </a:spcBef>
                <a:buClrTx/>
                <a:buFontTx/>
              </a:pP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Keila Simpson</a:t>
              </a:r>
            </a:p>
            <a:p>
              <a:pPr>
                <a:spcBef>
                  <a:spcPts val="200"/>
                </a:spcBef>
                <a:buClrTx/>
                <a:buFontTx/>
              </a:pP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Luciana Kamel</a:t>
              </a:r>
              <a:b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br>
              <a:r>
                <a:rPr lang="pt-BR" sz="1000" b="1" spc="5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Gabrielle </a:t>
              </a:r>
              <a:r>
                <a:rPr lang="pt-BR" sz="1000" b="1" spc="50" dirty="0" err="1">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O'Malley</a:t>
              </a:r>
              <a:endParaRPr lang="pt-BR" sz="1000" b="1" spc="5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endParaRPr>
            </a:p>
            <a:p>
              <a:pPr>
                <a:spcBef>
                  <a:spcPts val="200"/>
                </a:spcBef>
                <a:buClrTx/>
                <a:buFontTx/>
              </a:pPr>
              <a:r>
                <a:rPr lang="pt-BR" sz="1000" b="1" spc="5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Raphael J. </a:t>
              </a:r>
              <a:r>
                <a:rPr lang="pt-BR" sz="1000" b="1" spc="50" dirty="0" err="1">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Landovitz</a:t>
              </a:r>
              <a:endParaRPr lang="pt-BR" sz="1000" b="1" spc="5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endParaRPr>
            </a:p>
            <a:p>
              <a:pPr>
                <a:spcBef>
                  <a:spcPts val="200"/>
                </a:spcBef>
                <a:buClrTx/>
                <a:buFontTx/>
              </a:pPr>
              <a:r>
                <a:rPr lang="pt-BR" sz="1000" b="1" spc="5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Claudio </a:t>
              </a:r>
              <a:r>
                <a:rPr lang="pt-BR" sz="1000" b="1" spc="50" dirty="0" err="1">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Gruber</a:t>
              </a:r>
              <a:r>
                <a:rPr lang="pt-BR" sz="1000" b="1" spc="5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 </a:t>
              </a:r>
              <a:r>
                <a:rPr lang="pt-BR" sz="1000" b="1" spc="50" dirty="0" smtClean="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Mann</a:t>
              </a:r>
            </a:p>
            <a:p>
              <a:pPr>
                <a:spcBef>
                  <a:spcPts val="200"/>
                </a:spcBef>
                <a:buClrTx/>
                <a:buFontTx/>
              </a:pPr>
              <a:r>
                <a:rPr lang="pt-BR" sz="1000" b="1" spc="50" dirty="0" smtClean="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Renato Lima</a:t>
              </a:r>
            </a:p>
            <a:p>
              <a:pPr>
                <a:spcBef>
                  <a:spcPts val="200"/>
                </a:spcBef>
                <a:buClrTx/>
                <a:buFontTx/>
              </a:pPr>
              <a:r>
                <a:rPr lang="pt-BR" sz="1000" b="1" spc="50" dirty="0" err="1" smtClean="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AntonioCarvalho</a:t>
              </a:r>
              <a:endParaRPr lang="pt-BR" sz="1000" b="1" spc="5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endParaRPr>
            </a:p>
          </p:txBody>
        </p:sp>
        <p:sp>
          <p:nvSpPr>
            <p:cNvPr id="13" name="CaixaDeTexto 12">
              <a:extLst>
                <a:ext uri="{FF2B5EF4-FFF2-40B4-BE49-F238E27FC236}">
                  <a16:creationId xmlns:a16="http://schemas.microsoft.com/office/drawing/2014/main" xmlns="" id="{A562513C-740D-EFA1-A384-67BA06E9CA76}"/>
                </a:ext>
              </a:extLst>
            </p:cNvPr>
            <p:cNvSpPr txBox="1"/>
            <p:nvPr/>
          </p:nvSpPr>
          <p:spPr>
            <a:xfrm>
              <a:off x="360020" y="1745441"/>
              <a:ext cx="4478311" cy="276999"/>
            </a:xfrm>
            <a:prstGeom prst="rect">
              <a:avLst/>
            </a:prstGeom>
            <a:noFill/>
          </p:spPr>
          <p:txBody>
            <a:bodyPr wrap="square">
              <a:spAutoFit/>
            </a:bodyPr>
            <a:lstStyle/>
            <a:p>
              <a:pPr>
                <a:buClrTx/>
                <a:buFontTx/>
                <a:buNone/>
              </a:pPr>
              <a:r>
                <a:rPr lang="pt-BR" sz="1200" b="1" kern="1200" dirty="0">
                  <a:solidFill>
                    <a:schemeClr val="tx1">
                      <a:lumMod val="95000"/>
                      <a:lumOff val="5000"/>
                    </a:schemeClr>
                  </a:solidFill>
                  <a:latin typeface="Arial" panose="020B0604020202020204" pitchFamily="34" charset="0"/>
                  <a:ea typeface="Verdana" panose="020B0604030504040204" pitchFamily="34" charset="0"/>
                  <a:cs typeface="Arial" panose="020B0604020202020204" pitchFamily="34" charset="0"/>
                </a:rPr>
                <a:t>Coordinating Site</a:t>
              </a:r>
            </a:p>
          </p:txBody>
        </p:sp>
        <p:sp>
          <p:nvSpPr>
            <p:cNvPr id="16" name="CaixaDeTexto 15">
              <a:extLst>
                <a:ext uri="{FF2B5EF4-FFF2-40B4-BE49-F238E27FC236}">
                  <a16:creationId xmlns:a16="http://schemas.microsoft.com/office/drawing/2014/main" xmlns="" id="{32FFF553-06B9-2C20-52DC-E41FDC663C5C}"/>
                </a:ext>
              </a:extLst>
            </p:cNvPr>
            <p:cNvSpPr txBox="1"/>
            <p:nvPr/>
          </p:nvSpPr>
          <p:spPr>
            <a:xfrm>
              <a:off x="360020" y="4254628"/>
              <a:ext cx="4478311" cy="276999"/>
            </a:xfrm>
            <a:prstGeom prst="rect">
              <a:avLst/>
            </a:prstGeom>
            <a:noFill/>
          </p:spPr>
          <p:txBody>
            <a:bodyPr wrap="square">
              <a:spAutoFit/>
            </a:bodyPr>
            <a:lstStyle/>
            <a:p>
              <a:pPr>
                <a:buClrTx/>
                <a:buFontTx/>
                <a:buNone/>
              </a:pPr>
              <a:r>
                <a:rPr lang="pt-BR" sz="1200" b="1" kern="1200" dirty="0" err="1">
                  <a:solidFill>
                    <a:schemeClr val="tx1">
                      <a:lumMod val="95000"/>
                      <a:lumOff val="5000"/>
                    </a:schemeClr>
                  </a:solidFill>
                  <a:latin typeface="Arial" panose="020B0604020202020204" pitchFamily="34" charset="0"/>
                  <a:ea typeface="Verdana" panose="020B0604030504040204" pitchFamily="34" charset="0"/>
                  <a:cs typeface="Arial" panose="020B0604020202020204" pitchFamily="34" charset="0"/>
                </a:rPr>
                <a:t>Study</a:t>
              </a:r>
              <a:r>
                <a:rPr lang="pt-BR" sz="1200" b="1" kern="1200" dirty="0">
                  <a:solidFill>
                    <a:schemeClr val="tx1">
                      <a:lumMod val="95000"/>
                      <a:lumOff val="5000"/>
                    </a:schemeClr>
                  </a:solidFill>
                  <a:latin typeface="Arial" panose="020B0604020202020204" pitchFamily="34" charset="0"/>
                  <a:ea typeface="Verdana" panose="020B0604030504040204" pitchFamily="34" charset="0"/>
                  <a:cs typeface="Arial" panose="020B0604020202020204" pitchFamily="34" charset="0"/>
                </a:rPr>
                <a:t> Sites</a:t>
              </a:r>
            </a:p>
          </p:txBody>
        </p:sp>
        <p:sp>
          <p:nvSpPr>
            <p:cNvPr id="17" name="Espaço Reservado para Texto 6">
              <a:extLst>
                <a:ext uri="{FF2B5EF4-FFF2-40B4-BE49-F238E27FC236}">
                  <a16:creationId xmlns:a16="http://schemas.microsoft.com/office/drawing/2014/main" xmlns="" id="{A1DEE580-DA5F-EEAC-88BE-473FC19E5B91}"/>
                </a:ext>
              </a:extLst>
            </p:cNvPr>
            <p:cNvSpPr txBox="1">
              <a:spLocks/>
            </p:cNvSpPr>
            <p:nvPr/>
          </p:nvSpPr>
          <p:spPr>
            <a:xfrm>
              <a:off x="370633" y="4564886"/>
              <a:ext cx="3081917" cy="1475951"/>
            </a:xfrm>
            <a:prstGeom prst="rect">
              <a:avLst/>
            </a:prstGeom>
            <a:noFill/>
          </p:spPr>
          <p:txBody>
            <a:bodyPr numCol="1" anchor="ctr">
              <a:no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spcBef>
                  <a:spcPts val="200"/>
                </a:spcBef>
                <a:buClrTx/>
                <a:buFontTx/>
              </a:pP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Alessandro Farias</a:t>
              </a:r>
              <a:r>
                <a:rPr lang="pt-BR" sz="1000" i="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 (Salvador)</a:t>
              </a:r>
            </a:p>
            <a:p>
              <a:pPr>
                <a:spcBef>
                  <a:spcPts val="200"/>
                </a:spcBef>
                <a:buClrTx/>
                <a:buFontTx/>
              </a:pPr>
              <a:r>
                <a:rPr lang="pt-BR" sz="1000"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Maria Cristina </a:t>
              </a:r>
              <a:r>
                <a:rPr lang="pt-BR" sz="1000" spc="40" dirty="0" err="1">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Abbate</a:t>
              </a:r>
              <a:r>
                <a:rPr lang="pt-BR" sz="1000"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 </a:t>
              </a:r>
              <a:r>
                <a:rPr lang="pt-BR" sz="1000" i="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(São Paulo)</a:t>
              </a:r>
              <a:endParaRPr lang="pt-BR" sz="1000"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endParaRPr>
            </a:p>
            <a:p>
              <a:pPr>
                <a:spcBef>
                  <a:spcPts val="200"/>
                </a:spcBef>
                <a:buClrTx/>
                <a:buFontTx/>
              </a:pP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Maria Paula G. Mourão</a:t>
              </a:r>
              <a:r>
                <a:rPr lang="pt-BR" sz="1000" b="1" i="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 </a:t>
              </a:r>
              <a:r>
                <a:rPr lang="pt-BR" sz="1000" i="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(Manaus)</a:t>
              </a:r>
            </a:p>
            <a:p>
              <a:pPr>
                <a:spcBef>
                  <a:spcPts val="200"/>
                </a:spcBef>
                <a:buClrTx/>
                <a:buFontTx/>
              </a:pP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José Henrique </a:t>
              </a:r>
              <a:r>
                <a:rPr lang="pt-BR" sz="1000" b="1" spc="40" dirty="0" err="1">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Pilotto</a:t>
              </a: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 </a:t>
              </a:r>
              <a:r>
                <a:rPr lang="pt-BR" sz="1000" i="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(Nova Iguaçu)</a:t>
              </a:r>
              <a:endPar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endParaRPr>
            </a:p>
            <a:p>
              <a:pPr>
                <a:spcBef>
                  <a:spcPts val="200"/>
                </a:spcBef>
                <a:buClrTx/>
                <a:buFontTx/>
              </a:pP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José Valdez Madruga </a:t>
              </a:r>
              <a:r>
                <a:rPr lang="pt-BR" sz="1000" i="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(São Paulo)</a:t>
              </a:r>
            </a:p>
            <a:p>
              <a:pPr>
                <a:spcBef>
                  <a:spcPts val="200"/>
                </a:spcBef>
                <a:buClrTx/>
                <a:buFontTx/>
              </a:pP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Josué N. de Lima </a:t>
              </a:r>
              <a:r>
                <a:rPr lang="pt-BR" sz="1000" i="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(Campinas)</a:t>
              </a:r>
              <a:endPar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endParaRPr>
            </a:p>
            <a:p>
              <a:pPr>
                <a:spcBef>
                  <a:spcPts val="200"/>
                </a:spcBef>
                <a:buClrTx/>
                <a:buFontTx/>
              </a:pP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Ronaldo Zonta </a:t>
              </a:r>
              <a:r>
                <a:rPr lang="pt-BR" sz="1000" i="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(Florianópolis)</a:t>
              </a:r>
              <a:endPar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endParaRPr>
            </a:p>
            <a:p>
              <a:pPr>
                <a:spcBef>
                  <a:spcPts val="200"/>
                </a:spcBef>
                <a:buClrTx/>
                <a:buFontTx/>
              </a:pP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Beatriz </a:t>
              </a:r>
              <a:r>
                <a:rPr lang="pt-BR" sz="1000" b="1" spc="40" dirty="0" err="1">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Grinsztejn</a:t>
              </a:r>
              <a:r>
                <a:rPr lang="pt-BR" sz="1000" b="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 </a:t>
              </a:r>
              <a:r>
                <a:rPr lang="pt-BR" sz="1000" i="1" spc="40" dirty="0">
                  <a:ln w="0">
                    <a:noFill/>
                  </a:ln>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(Rio de Janeiro)</a:t>
              </a:r>
            </a:p>
          </p:txBody>
        </p:sp>
        <p:sp>
          <p:nvSpPr>
            <p:cNvPr id="21" name="CaixaDeTexto 20">
              <a:extLst>
                <a:ext uri="{FF2B5EF4-FFF2-40B4-BE49-F238E27FC236}">
                  <a16:creationId xmlns:a16="http://schemas.microsoft.com/office/drawing/2014/main" xmlns="" id="{FAD860AA-7CC5-5AF8-0994-42A2E723F0E0}"/>
                </a:ext>
              </a:extLst>
            </p:cNvPr>
            <p:cNvSpPr txBox="1"/>
            <p:nvPr/>
          </p:nvSpPr>
          <p:spPr>
            <a:xfrm>
              <a:off x="352593" y="6124940"/>
              <a:ext cx="4478311" cy="276999"/>
            </a:xfrm>
            <a:prstGeom prst="rect">
              <a:avLst/>
            </a:prstGeom>
            <a:noFill/>
          </p:spPr>
          <p:txBody>
            <a:bodyPr wrap="square">
              <a:spAutoFit/>
            </a:bodyPr>
            <a:lstStyle/>
            <a:p>
              <a:pPr>
                <a:spcAft>
                  <a:spcPts val="600"/>
                </a:spcAft>
                <a:buClrTx/>
                <a:buFontTx/>
                <a:buNone/>
              </a:pPr>
              <a:r>
                <a:rPr lang="pt-BR" sz="1200" b="1" kern="1200" dirty="0" err="1">
                  <a:latin typeface="Arial" panose="020B0604020202020204" pitchFamily="34" charset="0"/>
                  <a:ea typeface="Verdana" panose="020B0604030504040204" pitchFamily="34" charset="0"/>
                  <a:cs typeface="Arial" panose="020B0604020202020204" pitchFamily="34" charset="0"/>
                </a:rPr>
                <a:t>Support</a:t>
              </a:r>
              <a:r>
                <a:rPr lang="pt-BR" sz="1200" b="1" kern="1200" dirty="0">
                  <a:latin typeface="Arial" panose="020B0604020202020204" pitchFamily="34" charset="0"/>
                  <a:ea typeface="Verdana" panose="020B0604030504040204" pitchFamily="34" charset="0"/>
                  <a:cs typeface="Arial" panose="020B0604020202020204" pitchFamily="34" charset="0"/>
                </a:rPr>
                <a:t> </a:t>
              </a:r>
              <a:r>
                <a:rPr lang="pt-BR" sz="1200" b="1" kern="1200" dirty="0" err="1" smtClean="0">
                  <a:latin typeface="Arial" panose="020B0604020202020204" pitchFamily="34" charset="0"/>
                  <a:ea typeface="Verdana" panose="020B0604030504040204" pitchFamily="34" charset="0"/>
                  <a:cs typeface="Arial" panose="020B0604020202020204" pitchFamily="34" charset="0"/>
                </a:rPr>
                <a:t>from</a:t>
              </a:r>
              <a:r>
                <a:rPr lang="pt-BR" sz="1200" b="1" kern="1200" dirty="0" smtClean="0">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a:t>
              </a:r>
              <a:endParaRPr lang="pt-BR" sz="1200" kern="1200" dirty="0">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endParaRPr>
            </a:p>
          </p:txBody>
        </p:sp>
        <p:sp>
          <p:nvSpPr>
            <p:cNvPr id="22" name="CaixaDeTexto 21">
              <a:extLst>
                <a:ext uri="{FF2B5EF4-FFF2-40B4-BE49-F238E27FC236}">
                  <a16:creationId xmlns:a16="http://schemas.microsoft.com/office/drawing/2014/main" xmlns="" id="{60495856-2309-DCE6-E7AF-34CAEFB74091}"/>
                </a:ext>
              </a:extLst>
            </p:cNvPr>
            <p:cNvSpPr txBox="1"/>
            <p:nvPr/>
          </p:nvSpPr>
          <p:spPr>
            <a:xfrm>
              <a:off x="1427817" y="6180475"/>
              <a:ext cx="2327861" cy="707886"/>
            </a:xfrm>
            <a:prstGeom prst="rect">
              <a:avLst/>
            </a:prstGeom>
            <a:noFill/>
          </p:spPr>
          <p:txBody>
            <a:bodyPr wrap="square">
              <a:spAutoFit/>
            </a:bodyPr>
            <a:lstStyle/>
            <a:p>
              <a:pPr>
                <a:buClrTx/>
                <a:buFontTx/>
                <a:buNone/>
              </a:pPr>
              <a:r>
                <a:rPr lang="pt-BR" sz="1000" kern="1200" dirty="0">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UNITAID</a:t>
              </a:r>
            </a:p>
            <a:p>
              <a:pPr>
                <a:buClrTx/>
                <a:buFontTx/>
                <a:buNone/>
              </a:pPr>
              <a:r>
                <a:rPr lang="pt-BR" sz="1000" kern="1200" dirty="0" err="1">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Brazilian</a:t>
              </a:r>
              <a:r>
                <a:rPr lang="pt-BR" sz="1000" kern="1200" dirty="0">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 </a:t>
              </a:r>
              <a:r>
                <a:rPr lang="pt-BR" sz="1000" kern="1200" dirty="0" err="1">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Ministry</a:t>
              </a:r>
              <a:r>
                <a:rPr lang="pt-BR" sz="1000" kern="1200" dirty="0">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 </a:t>
              </a:r>
              <a:r>
                <a:rPr lang="pt-BR" sz="1000" kern="1200" dirty="0" err="1">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of</a:t>
              </a:r>
              <a:r>
                <a:rPr lang="pt-BR" sz="1000" kern="1200" dirty="0">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 Health</a:t>
              </a:r>
            </a:p>
            <a:p>
              <a:pPr>
                <a:buClrTx/>
                <a:buFontTx/>
                <a:buNone/>
              </a:pPr>
              <a:r>
                <a:rPr lang="pt-BR" sz="1000" kern="1200" dirty="0" err="1" smtClean="0">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ViiV</a:t>
              </a:r>
              <a:endParaRPr lang="pt-BR" sz="1000" kern="1200" dirty="0" smtClean="0">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endParaRPr>
            </a:p>
            <a:p>
              <a:pPr>
                <a:buClrTx/>
                <a:buFontTx/>
                <a:buNone/>
              </a:pPr>
              <a:r>
                <a:rPr lang="pt-BR" sz="1000" dirty="0" err="1" smtClean="0">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rPr>
                <a:t>Gilead</a:t>
              </a:r>
              <a:endParaRPr lang="pt-BR" sz="1000" kern="1200" dirty="0">
                <a:solidFill>
                  <a:schemeClr val="tx1">
                    <a:lumMod val="65000"/>
                    <a:lumOff val="35000"/>
                  </a:schemeClr>
                </a:solidFill>
                <a:latin typeface="Arial" panose="020B0604020202020204" pitchFamily="34" charset="0"/>
                <a:ea typeface="Verdana" panose="020B0604030504040204" pitchFamily="34" charset="0"/>
                <a:cs typeface="Arial" panose="020B0604020202020204" pitchFamily="34" charset="0"/>
              </a:endParaRPr>
            </a:p>
          </p:txBody>
        </p:sp>
      </p:grpSp>
      <p:pic>
        <p:nvPicPr>
          <p:cNvPr id="18" name="Imagem 2">
            <a:extLst>
              <a:ext uri="{FF2B5EF4-FFF2-40B4-BE49-F238E27FC236}">
                <a16:creationId xmlns:a16="http://schemas.microsoft.com/office/drawing/2014/main" xmlns="" id="{57845755-07F5-5187-9C52-34D878A38CC4}"/>
              </a:ext>
            </a:extLst>
          </p:cNvPr>
          <p:cNvPicPr>
            <a:picLocks noChangeAspect="1"/>
          </p:cNvPicPr>
          <p:nvPr/>
        </p:nvPicPr>
        <p:blipFill>
          <a:blip r:embed="rId4"/>
          <a:stretch>
            <a:fillRect/>
          </a:stretch>
        </p:blipFill>
        <p:spPr>
          <a:xfrm>
            <a:off x="9635921" y="449368"/>
            <a:ext cx="1446505" cy="474024"/>
          </a:xfrm>
          <a:prstGeom prst="rect">
            <a:avLst/>
          </a:prstGeom>
        </p:spPr>
      </p:pic>
      <p:sp>
        <p:nvSpPr>
          <p:cNvPr id="7" name="AutoShape 2" descr="blob:https://web.whatsapp.com/c46a776d-29e6-449e-854d-cf2e1d2c13bb"/>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15" name="Imagem 14"/>
          <p:cNvPicPr>
            <a:picLocks noChangeAspect="1"/>
          </p:cNvPicPr>
          <p:nvPr/>
        </p:nvPicPr>
        <p:blipFill>
          <a:blip r:embed="rId5"/>
          <a:stretch>
            <a:fillRect/>
          </a:stretch>
        </p:blipFill>
        <p:spPr>
          <a:xfrm>
            <a:off x="4528017" y="1300669"/>
            <a:ext cx="7023898" cy="5087936"/>
          </a:xfrm>
          <a:prstGeom prst="rect">
            <a:avLst/>
          </a:prstGeom>
        </p:spPr>
      </p:pic>
    </p:spTree>
    <p:extLst>
      <p:ext uri="{BB962C8B-B14F-4D97-AF65-F5344CB8AC3E}">
        <p14:creationId xmlns:p14="http://schemas.microsoft.com/office/powerpoint/2010/main" val="40762339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xmlns="" id="{A45719E9-DEE5-AD41-99DD-439B9AF6D1DA}"/>
              </a:ext>
            </a:extLst>
          </p:cNvPr>
          <p:cNvSpPr>
            <a:spLocks noGrp="1"/>
          </p:cNvSpPr>
          <p:nvPr>
            <p:ph type="body" sz="quarter" idx="10"/>
          </p:nvPr>
        </p:nvSpPr>
        <p:spPr>
          <a:xfrm>
            <a:off x="4116388" y="5518961"/>
            <a:ext cx="7632700" cy="835818"/>
          </a:xfrm>
        </p:spPr>
        <p:txBody>
          <a:bodyPr/>
          <a:lstStyle/>
          <a:p>
            <a:pPr algn="ctr"/>
            <a:r>
              <a:rPr lang="en-GB" dirty="0"/>
              <a:t>Brenda Hoagland – brenda.Hoagland@ini.fiocruz.br</a:t>
            </a:r>
            <a:endParaRPr lang="pt-BR" dirty="0">
              <a:ea typeface="Calibri" panose="020F0502020204030204" pitchFamily="34" charset="0"/>
              <a:cs typeface="Calibri" panose="020F0502020204030204" pitchFamily="34" charset="0"/>
              <a:sym typeface="Arial Narrow"/>
            </a:endParaRPr>
          </a:p>
          <a:p>
            <a:pPr algn="ctr"/>
            <a:r>
              <a:rPr lang="pt-BR" dirty="0">
                <a:ea typeface="Calibri" panose="020F0502020204030204" pitchFamily="34" charset="0"/>
                <a:cs typeface="Calibri" panose="020F0502020204030204" pitchFamily="34" charset="0"/>
                <a:sym typeface="Arial Narrow"/>
              </a:rPr>
              <a:t>www.fiocruz.br</a:t>
            </a:r>
            <a:endParaRPr lang="en-GB" dirty="0"/>
          </a:p>
        </p:txBody>
      </p:sp>
      <p:pic>
        <p:nvPicPr>
          <p:cNvPr id="6" name="Google Shape;1062;p61" descr="Você conhece o Museu da Vida no Rio de Janeiro? - Sou+Carioca">
            <a:extLst>
              <a:ext uri="{FF2B5EF4-FFF2-40B4-BE49-F238E27FC236}">
                <a16:creationId xmlns:a16="http://schemas.microsoft.com/office/drawing/2014/main" xmlns="" id="{C1681E62-B340-BCD2-D1C9-3CDF525F5573}"/>
              </a:ext>
            </a:extLst>
          </p:cNvPr>
          <p:cNvPicPr preferRelativeResize="0"/>
          <p:nvPr/>
        </p:nvPicPr>
        <p:blipFill rotWithShape="1">
          <a:blip r:embed="rId2">
            <a:alphaModFix/>
          </a:blip>
          <a:srcRect/>
          <a:stretch/>
        </p:blipFill>
        <p:spPr>
          <a:xfrm>
            <a:off x="4772142" y="1726598"/>
            <a:ext cx="6321192" cy="36132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ítulo 5">
            <a:extLst>
              <a:ext uri="{FF2B5EF4-FFF2-40B4-BE49-F238E27FC236}">
                <a16:creationId xmlns:a16="http://schemas.microsoft.com/office/drawing/2014/main" xmlns="" id="{823892D8-9BC3-1B66-8367-6E8F8BE9D54E}"/>
              </a:ext>
            </a:extLst>
          </p:cNvPr>
          <p:cNvSpPr txBox="1">
            <a:spLocks/>
          </p:cNvSpPr>
          <p:nvPr/>
        </p:nvSpPr>
        <p:spPr>
          <a:xfrm>
            <a:off x="4703270" y="404891"/>
            <a:ext cx="6374296" cy="1336062"/>
          </a:xfrm>
          <a:prstGeom prst="rect">
            <a:avLst/>
          </a:prstGeom>
        </p:spPr>
        <p:txBody>
          <a:bodyPr>
            <a:norm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ctr"/>
            <a:r>
              <a:rPr lang="pt-BR" sz="6600" dirty="0">
                <a:solidFill>
                  <a:schemeClr val="bg1"/>
                </a:solidFill>
                <a:latin typeface="Arial Black" panose="020B0A04020102020204" pitchFamily="34" charset="0"/>
              </a:rPr>
              <a:t>Obrigada!</a:t>
            </a:r>
          </a:p>
        </p:txBody>
      </p:sp>
    </p:spTree>
    <p:extLst>
      <p:ext uri="{BB962C8B-B14F-4D97-AF65-F5344CB8AC3E}">
        <p14:creationId xmlns:p14="http://schemas.microsoft.com/office/powerpoint/2010/main" val="1466621592"/>
      </p:ext>
    </p:extLst>
  </p:cSld>
  <p:clrMapOvr>
    <a:masterClrMapping/>
  </p:clrMapOvr>
  <p:timing>
    <p:tnLst>
      <p:par>
        <p:cTn id="1" dur="indefinite" restart="never" nodeType="tmRoot"/>
      </p:par>
    </p:tnLst>
  </p:timing>
</p:sld>
</file>

<file path=ppt/theme/theme1.xml><?xml version="1.0" encoding="utf-8"?>
<a:theme xmlns:a="http://schemas.openxmlformats.org/drawingml/2006/main" name="AIDS2026">
  <a:themeElements>
    <a:clrScheme name="AIDS 2026">
      <a:dk1>
        <a:srgbClr val="000000"/>
      </a:dk1>
      <a:lt1>
        <a:srgbClr val="FFFFFF"/>
      </a:lt1>
      <a:dk2>
        <a:srgbClr val="617F09"/>
      </a:dk2>
      <a:lt2>
        <a:srgbClr val="FFFFFF"/>
      </a:lt2>
      <a:accent1>
        <a:srgbClr val="61800A"/>
      </a:accent1>
      <a:accent2>
        <a:srgbClr val="0A41F3"/>
      </a:accent2>
      <a:accent3>
        <a:srgbClr val="FFA836"/>
      </a:accent3>
      <a:accent4>
        <a:srgbClr val="E0001B"/>
      </a:accent4>
      <a:accent5>
        <a:srgbClr val="105B2F"/>
      </a:accent5>
      <a:accent6>
        <a:srgbClr val="BFED2F"/>
      </a:accent6>
      <a:hlink>
        <a:srgbClr val="E0001B"/>
      </a:hlink>
      <a:folHlink>
        <a:srgbClr val="DF001A"/>
      </a:folHlink>
    </a:clrScheme>
    <a:fontScheme name="Verdana">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wrap="square" lIns="288000" tIns="288000" rIns="288000" bIns="288000" rtlCol="0" anchor="t"/>
      <a:lstStyle>
        <a:defPPr algn="l">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4" id="{5EF88E32-24B3-D741-BDD6-BEDF2D0A13CC}" vid="{51FFBED4-3697-084F-82A1-217ACB5584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236f8d0-c4c0-4f47-ae05-f87aea30adc7">
      <Terms xmlns="http://schemas.microsoft.com/office/infopath/2007/PartnerControls"/>
    </lcf76f155ced4ddcb4097134ff3c332f>
    <TaxCatchAll xmlns="73ce610f-b889-47d4-8ab5-c38f623799c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14EDCEEC58F924B8688429696C030D2" ma:contentTypeVersion="19" ma:contentTypeDescription="Create a new document." ma:contentTypeScope="" ma:versionID="b4d8bdf56c9ebdc58dfe75d904c50a7a">
  <xsd:schema xmlns:xsd="http://www.w3.org/2001/XMLSchema" xmlns:xs="http://www.w3.org/2001/XMLSchema" xmlns:p="http://schemas.microsoft.com/office/2006/metadata/properties" xmlns:ns2="e236f8d0-c4c0-4f47-ae05-f87aea30adc7" xmlns:ns3="73ce610f-b889-47d4-8ab5-c38f623799c9" targetNamespace="http://schemas.microsoft.com/office/2006/metadata/properties" ma:root="true" ma:fieldsID="6eb87eb5e6ae4b3023b2eee28dfdb8f0" ns2:_="" ns3:_="">
    <xsd:import namespace="e236f8d0-c4c0-4f47-ae05-f87aea30adc7"/>
    <xsd:import namespace="73ce610f-b889-47d4-8ab5-c38f623799c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AutoKeyPoints" minOccurs="0"/>
                <xsd:element ref="ns2:MediaServiceKeyPoints" minOccurs="0"/>
                <xsd:element ref="ns2:MediaServiceDateTaken" minOccurs="0"/>
                <xsd:element ref="ns2:MediaServiceGenerationTime" minOccurs="0"/>
                <xsd:element ref="ns2:MediaServiceEventHashCode" minOccurs="0"/>
                <xsd:element ref="ns2:MediaServiceOCR"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36f8d0-c4c0-4f47-ae05-f87aea30ad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8752f36-f899-4024-97aa-312620fde4b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3ce610f-b889-47d4-8ab5-c38f623799c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cc0bfebf-baa6-4c8c-8536-352a9d7474a2}" ma:internalName="TaxCatchAll" ma:showField="CatchAllData" ma:web="73ce610f-b889-47d4-8ab5-c38f623799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B142261-26B8-4C03-8118-EB37AC3907F7}">
  <ds:schemaRefs>
    <ds:schemaRef ds:uri="http://schemas.microsoft.com/office/infopath/2007/PartnerControls"/>
    <ds:schemaRef ds:uri="http://purl.org/dc/elements/1.1/"/>
    <ds:schemaRef ds:uri="73ce610f-b889-47d4-8ab5-c38f623799c9"/>
    <ds:schemaRef ds:uri="http://purl.org/dc/terms/"/>
    <ds:schemaRef ds:uri="http://schemas.microsoft.com/office/2006/documentManagement/types"/>
    <ds:schemaRef ds:uri="http://www.w3.org/XML/1998/namespace"/>
    <ds:schemaRef ds:uri="http://schemas.openxmlformats.org/package/2006/metadata/core-properties"/>
    <ds:schemaRef ds:uri="e236f8d0-c4c0-4f47-ae05-f87aea30adc7"/>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D824B72D-BBC8-498B-AD80-D3998F42BC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36f8d0-c4c0-4f47-ae05-f87aea30adc7"/>
    <ds:schemaRef ds:uri="73ce610f-b889-47d4-8ab5-c38f623799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C6EDFE1-7D15-49EE-A565-307B1CFAD81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AIDS-2026-Speaker-template_Verdana</Template>
  <TotalTime>877</TotalTime>
  <Words>1942</Words>
  <Application>Microsoft Office PowerPoint</Application>
  <PresentationFormat>Widescreen</PresentationFormat>
  <Paragraphs>181</Paragraphs>
  <Slides>13</Slides>
  <Notes>10</Notes>
  <HiddenSlides>0</HiddenSlides>
  <MMClips>0</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13</vt:i4>
      </vt:variant>
    </vt:vector>
  </HeadingPairs>
  <TitlesOfParts>
    <vt:vector size="23" baseType="lpstr">
      <vt:lpstr>Arial Black</vt:lpstr>
      <vt:lpstr>Verdana</vt:lpstr>
      <vt:lpstr>Courier New</vt:lpstr>
      <vt:lpstr>Calibri</vt:lpstr>
      <vt:lpstr>IAS Ribbon Sans Regular</vt:lpstr>
      <vt:lpstr>Arial Narrow</vt:lpstr>
      <vt:lpstr>IAS Ribbon Sans Bold</vt:lpstr>
      <vt:lpstr>Arial</vt:lpstr>
      <vt:lpstr>Calibri Light</vt:lpstr>
      <vt:lpstr>AIDS2026</vt:lpstr>
      <vt:lpstr>Long-acting PrEP implementation – lessons learnt from Brazil</vt:lpstr>
      <vt:lpstr>Disclosures</vt:lpstr>
      <vt:lpstr>Background</vt:lpstr>
      <vt:lpstr>PrEP preferences on the ImPrEP oral study</vt:lpstr>
      <vt:lpstr>Apresentação do PowerPoint</vt:lpstr>
      <vt:lpstr>The mHealth intervention</vt:lpstr>
      <vt:lpstr>Person-centered choice and mHealth support for same-day delivery of long-acting injectable cabotegravir (ImPrEP CAB Brasil): a prospective, open-label, multicenter, quasi-experimental implementation study </vt:lpstr>
      <vt:lpstr>Apresentação do PowerPoint</vt:lpstr>
      <vt:lpstr>Apresentação do PowerPoint</vt:lpstr>
      <vt:lpstr>Apresentação do PowerPoint</vt:lpstr>
      <vt:lpstr>What new? LEN-specific questions  on the drivers for uptake and  delivery need to be answered</vt:lpstr>
      <vt:lpstr>Acnowledgements</vt:lpstr>
      <vt:lpstr>Apresentação do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Guidelines on content</dc:title>
  <dc:creator>Emma Williams</dc:creator>
  <cp:lastModifiedBy>Brenda Regina da Siqueira Hoagland</cp:lastModifiedBy>
  <cp:revision>37</cp:revision>
  <dcterms:created xsi:type="dcterms:W3CDTF">2026-06-01T08:41:42Z</dcterms:created>
  <dcterms:modified xsi:type="dcterms:W3CDTF">2026-07-24T18:35:01Z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0x010100814EDCEEC58F924B8688429696C030D2</vt:lpwstr>
  </property>
  <property fmtid="{D5CDD505-2E9C-101B-9397-08002B2CF9AE}" pid="3" name="MediaServiceImageTags">
    <vt:lpwstr/>
  </property>
</Properties>
</file>