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</p:sldIdLst>
  <p:sldSz cx="12192000" cy="6858000"/>
  <p:notesSz cx="6858000" cy="9144000"/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372"/>
    <p:restoredTop sz="94674"/>
  </p:normalViewPr>
  <p:slideViewPr>
    <p:cSldViewPr snapToGrid="0">
      <p:cViewPr varScale="1">
        <p:scale>
          <a:sx n="85" d="100"/>
          <a:sy n="85" d="100"/>
        </p:scale>
        <p:origin x="200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FFE89-3353-D415-0C41-8E00F2AFC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7D2A1F-3D8F-5F52-6BAF-6A48264269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BF8909-58E0-D9E0-D7BF-E3BE17FD6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5EBE0-0B73-D144-A010-BA683E636C6A}" type="datetimeFigureOut">
              <a:rPr lang="en-FR" smtClean="0"/>
              <a:t>24/07/2026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6B47BA-42FA-F793-B981-FB32FCE91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7C393D-8F09-5FA5-F4F8-8573DEF14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7A763-4B41-7D4B-82EE-F97D82F44A2F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864410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BF349-DACB-4146-311F-4CEA5A495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3B626-7F0A-BED7-0F87-484429A628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DDA63E-C6D1-A7A9-47C4-D2A6E2763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5EBE0-0B73-D144-A010-BA683E636C6A}" type="datetimeFigureOut">
              <a:rPr lang="en-FR" smtClean="0"/>
              <a:t>24/07/2026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92C863-FF5E-299E-7554-792ABF397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DD6333-889C-0295-C456-7F9DD5899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7A763-4B41-7D4B-82EE-F97D82F44A2F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513105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0D8E5-4D0A-C892-6A7A-2F866B3EC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E270B2-E04F-DFA2-7FB8-BEA404E93E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BEDD88-4CC8-B9F0-E1C3-D3E497878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5EBE0-0B73-D144-A010-BA683E636C6A}" type="datetimeFigureOut">
              <a:rPr lang="en-FR" smtClean="0"/>
              <a:t>24/07/2026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A04A7B-3470-C023-2F13-E7EF98229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A162E1-10E9-E5E4-A241-1691DCD29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7A763-4B41-7D4B-82EE-F97D82F44A2F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887811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146AB-42E0-7DE7-9017-1F6F8150A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AB8AF-45CB-D23A-5A08-9CD0710E49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5E1FDC-613D-9070-67AB-401B5CD24E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B792BE-30E1-A7DE-D88A-AC2A745F9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5EBE0-0B73-D144-A010-BA683E636C6A}" type="datetimeFigureOut">
              <a:rPr lang="en-FR" smtClean="0"/>
              <a:t>24/07/2026</a:t>
            </a:fld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E95B35-6E61-E01B-79AC-23AF0B2B5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2D4348-35C3-96C6-D010-BFF83EB08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7A763-4B41-7D4B-82EE-F97D82F44A2F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53768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AA4E0-30B2-7785-6020-6F456AE23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B35803-56CB-B93A-B699-6843D9334B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6B0AA9-4A5F-E2CA-B89C-385761978D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DEE282-5807-A347-0CA7-82474A6EE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A181A5-0424-0FB4-E091-E09BFE97DE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1BE217-B355-58E7-8119-F6BB055FE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5EBE0-0B73-D144-A010-BA683E636C6A}" type="datetimeFigureOut">
              <a:rPr lang="en-FR" smtClean="0"/>
              <a:t>24/07/2026</a:t>
            </a:fld>
            <a:endParaRPr lang="en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48CC60-DBAA-422F-A5A4-6E0C1757D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03DFAB-F569-AE9D-0366-536513338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7A763-4B41-7D4B-82EE-F97D82F44A2F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754883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86D7A-193E-6F9C-6354-70A827780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C016BD-8DA1-98A5-64CA-BF8BAD299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5EBE0-0B73-D144-A010-BA683E636C6A}" type="datetimeFigureOut">
              <a:rPr lang="en-FR" smtClean="0"/>
              <a:t>24/07/2026</a:t>
            </a:fld>
            <a:endParaRPr lang="en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2A0BA0-3ABA-6C99-56DC-FBE4DD6A1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F02BA8-3505-24C1-36DD-712C71323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7A763-4B41-7D4B-82EE-F97D82F44A2F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192900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7E9E5E-3A9E-9AA9-E6BC-F1955CE70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5EBE0-0B73-D144-A010-BA683E636C6A}" type="datetimeFigureOut">
              <a:rPr lang="en-FR" smtClean="0"/>
              <a:t>24/07/2026</a:t>
            </a:fld>
            <a:endParaRPr lang="en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B905FE-2C61-EEEC-C6C9-FCA9D6511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5223BC-AFEF-B413-1164-47665E940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7A763-4B41-7D4B-82EE-F97D82F44A2F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933151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21591-BC29-AA2D-FD45-B47CE4107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A10799-234C-899D-3005-949E05571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2F02FC-5CA0-8DC5-2317-2B27376660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BD6A1C-1103-935A-1043-A6073B477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5EBE0-0B73-D144-A010-BA683E636C6A}" type="datetimeFigureOut">
              <a:rPr lang="en-FR" smtClean="0"/>
              <a:t>24/07/2026</a:t>
            </a:fld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DF18D9-3438-56ED-EB53-017250D0B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190BFE-A146-FB5C-D062-4F7051281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7A763-4B41-7D4B-82EE-F97D82F44A2F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672859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E6BF7-17A6-6024-930F-E986FD034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43CE86-5553-685B-464E-559A0EDC99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C1489D-10E1-D36A-F865-65D5C4BF81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EAEB09-BA9E-1CDE-64C1-05D8FE051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5EBE0-0B73-D144-A010-BA683E636C6A}" type="datetimeFigureOut">
              <a:rPr lang="en-FR" smtClean="0"/>
              <a:t>24/07/2026</a:t>
            </a:fld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8CAB8F-2263-80D5-F0FF-34DEA3911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602B86-8208-9282-77ED-D4562BB2C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7A763-4B41-7D4B-82EE-F97D82F44A2F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350282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B1F11-5B36-D124-A895-85472EC04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765B67-E702-B9DA-A6A6-26BD2AE8C7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E408E2-5C90-1B5E-967A-21218685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5EBE0-0B73-D144-A010-BA683E636C6A}" type="datetimeFigureOut">
              <a:rPr lang="en-FR" smtClean="0"/>
              <a:t>24/07/2026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DBE8CC-FE41-96B0-AE2D-2A761F40B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0C718C-167D-5A61-3920-1EDC8DA2F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7A763-4B41-7D4B-82EE-F97D82F44A2F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657974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544AE8-0F7E-93A2-26D1-BF7ACC24E1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3529EB-437A-FD9A-1141-61330C4BA3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2FD7B7-170A-F005-053E-EC2CFD462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5EBE0-0B73-D144-A010-BA683E636C6A}" type="datetimeFigureOut">
              <a:rPr lang="en-FR" smtClean="0"/>
              <a:t>24/07/2026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19A9D-3703-20C0-AAFF-F669E00AB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658A22-2E9B-9EFB-E9FC-2E50E2FC8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7A763-4B41-7D4B-82EE-F97D82F44A2F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069510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D91AFD-21D4-A6E8-29C6-620E59BC1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E2EB71-4FAD-5597-B672-EC7ADBF351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3ECFF-8AA1-879F-52AD-352AA3D10C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B5EBE0-0B73-D144-A010-BA683E636C6A}" type="datetimeFigureOut">
              <a:rPr lang="en-FR" smtClean="0"/>
              <a:t>24/07/2026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81B8E-24ED-72A0-C946-9DEDEB4CBE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2D0893-9844-6F2C-2D2A-3C9C692E81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67A763-4B41-7D4B-82EE-F97D82F44A2F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687958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4" name="Freeform 4"/>
          <p:cNvSpPr/>
          <p:nvPr/>
        </p:nvSpPr>
        <p:spPr>
          <a:xfrm>
            <a:off x="3184310" y="359823"/>
            <a:ext cx="8701885" cy="6108871"/>
          </a:xfrm>
          <a:custGeom>
            <a:avLst/>
            <a:gdLst/>
            <a:ahLst/>
            <a:cxnLst/>
            <a:rect l="l" t="t" r="r" b="b"/>
            <a:pathLst>
              <a:path w="3437782" h="2413381">
                <a:moveTo>
                  <a:pt x="18980" y="0"/>
                </a:moveTo>
                <a:lnTo>
                  <a:pt x="3418802" y="0"/>
                </a:lnTo>
                <a:cubicBezTo>
                  <a:pt x="3423836" y="0"/>
                  <a:pt x="3428663" y="2000"/>
                  <a:pt x="3432223" y="5559"/>
                </a:cubicBezTo>
                <a:cubicBezTo>
                  <a:pt x="3435782" y="9119"/>
                  <a:pt x="3437782" y="13946"/>
                  <a:pt x="3437782" y="18980"/>
                </a:cubicBezTo>
                <a:lnTo>
                  <a:pt x="3437782" y="2394402"/>
                </a:lnTo>
                <a:cubicBezTo>
                  <a:pt x="3437782" y="2404884"/>
                  <a:pt x="3429284" y="2413381"/>
                  <a:pt x="3418802" y="2413381"/>
                </a:cubicBezTo>
                <a:lnTo>
                  <a:pt x="18980" y="2413381"/>
                </a:lnTo>
                <a:cubicBezTo>
                  <a:pt x="8498" y="2413381"/>
                  <a:pt x="0" y="2404884"/>
                  <a:pt x="0" y="2394402"/>
                </a:cubicBezTo>
                <a:lnTo>
                  <a:pt x="0" y="18980"/>
                </a:lnTo>
                <a:cubicBezTo>
                  <a:pt x="0" y="8498"/>
                  <a:pt x="8498" y="0"/>
                  <a:pt x="18980" y="0"/>
                </a:cubicBezTo>
                <a:close/>
              </a:path>
            </a:pathLst>
          </a:custGeom>
          <a:ln w="85725" cap="rnd">
            <a:solidFill>
              <a:srgbClr val="008F3E"/>
            </a:solidFill>
            <a:prstDash val="solid"/>
            <a:round/>
          </a:ln>
        </p:spPr>
        <p:txBody>
          <a:bodyPr/>
          <a:lstStyle/>
          <a:p>
            <a:endParaRPr lang="en-US" sz="1200"/>
          </a:p>
        </p:txBody>
      </p:sp>
      <p:sp>
        <p:nvSpPr>
          <p:cNvPr id="5" name="TextBox 5"/>
          <p:cNvSpPr txBox="1"/>
          <p:nvPr/>
        </p:nvSpPr>
        <p:spPr>
          <a:xfrm>
            <a:off x="3184310" y="215162"/>
            <a:ext cx="8701885" cy="6253532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1773"/>
              </a:lnSpc>
            </a:pPr>
            <a:endParaRPr sz="1200"/>
          </a:p>
        </p:txBody>
      </p:sp>
      <p:sp>
        <p:nvSpPr>
          <p:cNvPr id="7" name="Freeform 7"/>
          <p:cNvSpPr/>
          <p:nvPr/>
        </p:nvSpPr>
        <p:spPr>
          <a:xfrm>
            <a:off x="6287046" y="63560"/>
            <a:ext cx="2496411" cy="592526"/>
          </a:xfrm>
          <a:custGeom>
            <a:avLst/>
            <a:gdLst/>
            <a:ahLst/>
            <a:cxnLst/>
            <a:rect l="l" t="t" r="r" b="b"/>
            <a:pathLst>
              <a:path w="986236" h="234084">
                <a:moveTo>
                  <a:pt x="41350" y="0"/>
                </a:moveTo>
                <a:lnTo>
                  <a:pt x="944887" y="0"/>
                </a:lnTo>
                <a:cubicBezTo>
                  <a:pt x="967723" y="0"/>
                  <a:pt x="986236" y="18513"/>
                  <a:pt x="986236" y="41350"/>
                </a:cubicBezTo>
                <a:lnTo>
                  <a:pt x="986236" y="192735"/>
                </a:lnTo>
                <a:cubicBezTo>
                  <a:pt x="986236" y="215571"/>
                  <a:pt x="967723" y="234084"/>
                  <a:pt x="944887" y="234084"/>
                </a:cubicBezTo>
                <a:lnTo>
                  <a:pt x="41350" y="234084"/>
                </a:lnTo>
                <a:cubicBezTo>
                  <a:pt x="18513" y="234084"/>
                  <a:pt x="0" y="215571"/>
                  <a:pt x="0" y="192735"/>
                </a:cubicBezTo>
                <a:lnTo>
                  <a:pt x="0" y="41350"/>
                </a:lnTo>
                <a:cubicBezTo>
                  <a:pt x="0" y="18513"/>
                  <a:pt x="18513" y="0"/>
                  <a:pt x="41350" y="0"/>
                </a:cubicBezTo>
                <a:close/>
              </a:path>
            </a:pathLst>
          </a:custGeom>
          <a:solidFill>
            <a:srgbClr val="008F3E"/>
          </a:solidFill>
        </p:spPr>
        <p:txBody>
          <a:bodyPr/>
          <a:lstStyle/>
          <a:p>
            <a:endParaRPr lang="en-US" sz="1200"/>
          </a:p>
        </p:txBody>
      </p:sp>
      <p:sp>
        <p:nvSpPr>
          <p:cNvPr id="8" name="TextBox 8"/>
          <p:cNvSpPr txBox="1"/>
          <p:nvPr/>
        </p:nvSpPr>
        <p:spPr>
          <a:xfrm>
            <a:off x="6287046" y="0"/>
            <a:ext cx="2496411" cy="656086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3546"/>
              </a:lnSpc>
            </a:pPr>
            <a:r>
              <a:rPr lang="en-US" sz="2533" b="1" dirty="0">
                <a:solidFill>
                  <a:srgbClr val="F8C500"/>
                </a:solidFill>
                <a:latin typeface="Aptos Bold"/>
                <a:ea typeface="Aptos Bold"/>
                <a:cs typeface="Aptos Bold"/>
                <a:sym typeface="Aptos Bold"/>
              </a:rPr>
              <a:t>SPEAKERS</a:t>
            </a:r>
          </a:p>
        </p:txBody>
      </p:sp>
      <p:sp>
        <p:nvSpPr>
          <p:cNvPr id="9" name="Freeform 9"/>
          <p:cNvSpPr/>
          <p:nvPr/>
        </p:nvSpPr>
        <p:spPr>
          <a:xfrm>
            <a:off x="285644" y="6092543"/>
            <a:ext cx="1311400" cy="561804"/>
          </a:xfrm>
          <a:custGeom>
            <a:avLst/>
            <a:gdLst/>
            <a:ahLst/>
            <a:cxnLst/>
            <a:rect l="l" t="t" r="r" b="b"/>
            <a:pathLst>
              <a:path w="1967100" h="842706">
                <a:moveTo>
                  <a:pt x="0" y="0"/>
                </a:moveTo>
                <a:lnTo>
                  <a:pt x="1967099" y="0"/>
                </a:lnTo>
                <a:lnTo>
                  <a:pt x="1967099" y="842705"/>
                </a:lnTo>
                <a:lnTo>
                  <a:pt x="0" y="8427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2" name="Freeform 12"/>
          <p:cNvSpPr/>
          <p:nvPr/>
        </p:nvSpPr>
        <p:spPr>
          <a:xfrm>
            <a:off x="285644" y="359823"/>
            <a:ext cx="2638793" cy="4933234"/>
          </a:xfrm>
          <a:custGeom>
            <a:avLst/>
            <a:gdLst/>
            <a:ahLst/>
            <a:cxnLst/>
            <a:rect l="l" t="t" r="r" b="b"/>
            <a:pathLst>
              <a:path w="1042486" h="1948932">
                <a:moveTo>
                  <a:pt x="62590" y="0"/>
                </a:moveTo>
                <a:lnTo>
                  <a:pt x="979896" y="0"/>
                </a:lnTo>
                <a:cubicBezTo>
                  <a:pt x="996496" y="0"/>
                  <a:pt x="1012416" y="6594"/>
                  <a:pt x="1024154" y="18332"/>
                </a:cubicBezTo>
                <a:cubicBezTo>
                  <a:pt x="1035892" y="30070"/>
                  <a:pt x="1042486" y="45990"/>
                  <a:pt x="1042486" y="62590"/>
                </a:cubicBezTo>
                <a:lnTo>
                  <a:pt x="1042486" y="1886342"/>
                </a:lnTo>
                <a:cubicBezTo>
                  <a:pt x="1042486" y="1902942"/>
                  <a:pt x="1035892" y="1918862"/>
                  <a:pt x="1024154" y="1930600"/>
                </a:cubicBezTo>
                <a:cubicBezTo>
                  <a:pt x="1012416" y="1942338"/>
                  <a:pt x="996496" y="1948932"/>
                  <a:pt x="979896" y="1948932"/>
                </a:cubicBezTo>
                <a:lnTo>
                  <a:pt x="62590" y="1948932"/>
                </a:lnTo>
                <a:cubicBezTo>
                  <a:pt x="45990" y="1948932"/>
                  <a:pt x="30070" y="1942338"/>
                  <a:pt x="18332" y="1930600"/>
                </a:cubicBezTo>
                <a:cubicBezTo>
                  <a:pt x="6594" y="1918862"/>
                  <a:pt x="0" y="1902942"/>
                  <a:pt x="0" y="1886342"/>
                </a:cubicBezTo>
                <a:lnTo>
                  <a:pt x="0" y="62590"/>
                </a:lnTo>
                <a:cubicBezTo>
                  <a:pt x="0" y="45990"/>
                  <a:pt x="6594" y="30070"/>
                  <a:pt x="18332" y="18332"/>
                </a:cubicBezTo>
                <a:cubicBezTo>
                  <a:pt x="30070" y="6594"/>
                  <a:pt x="45990" y="0"/>
                  <a:pt x="62590" y="0"/>
                </a:cubicBezTo>
                <a:close/>
              </a:path>
            </a:pathLst>
          </a:custGeom>
          <a:solidFill>
            <a:srgbClr val="008F3E"/>
          </a:solidFill>
        </p:spPr>
        <p:txBody>
          <a:bodyPr/>
          <a:lstStyle/>
          <a:p>
            <a:endParaRPr lang="en-US" sz="1200"/>
          </a:p>
        </p:txBody>
      </p:sp>
      <p:sp>
        <p:nvSpPr>
          <p:cNvPr id="13" name="TextBox 13"/>
          <p:cNvSpPr txBox="1"/>
          <p:nvPr/>
        </p:nvSpPr>
        <p:spPr>
          <a:xfrm>
            <a:off x="285644" y="215162"/>
            <a:ext cx="2638793" cy="5077895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1773"/>
              </a:lnSpc>
            </a:pPr>
            <a:endParaRPr sz="1200"/>
          </a:p>
        </p:txBody>
      </p:sp>
      <p:sp>
        <p:nvSpPr>
          <p:cNvPr id="14" name="TextBox 14"/>
          <p:cNvSpPr txBox="1"/>
          <p:nvPr/>
        </p:nvSpPr>
        <p:spPr>
          <a:xfrm>
            <a:off x="522947" y="582718"/>
            <a:ext cx="2164187" cy="493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06"/>
              </a:lnSpc>
            </a:pPr>
            <a:r>
              <a:rPr lang="en-US" sz="2933" b="1">
                <a:solidFill>
                  <a:srgbClr val="F8C500"/>
                </a:solidFill>
                <a:latin typeface="Aptos Bold"/>
                <a:ea typeface="Aptos Bold"/>
                <a:cs typeface="Aptos Bold"/>
                <a:sym typeface="Aptos Bold"/>
              </a:rPr>
              <a:t>SESSION 3: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22947" y="1508023"/>
            <a:ext cx="2164187" cy="3618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99"/>
              </a:lnSpc>
            </a:pPr>
            <a:r>
              <a:rPr lang="en-US" sz="2399" b="1">
                <a:solidFill>
                  <a:srgbClr val="F8C500"/>
                </a:solidFill>
                <a:latin typeface="Aptos Bold"/>
                <a:ea typeface="Aptos Bold"/>
                <a:cs typeface="Aptos Bold"/>
                <a:sym typeface="Aptos Bold"/>
              </a:rPr>
              <a:t>The Next Frontier – Technology, Power and the Future of HIV Activism</a:t>
            </a:r>
          </a:p>
          <a:p>
            <a:pPr>
              <a:lnSpc>
                <a:spcPts val="2399"/>
              </a:lnSpc>
            </a:pPr>
            <a:endParaRPr lang="en-US" sz="2399" b="1">
              <a:solidFill>
                <a:srgbClr val="F8C500"/>
              </a:solidFill>
              <a:latin typeface="Aptos Bold"/>
              <a:ea typeface="Aptos Bold"/>
              <a:cs typeface="Aptos Bold"/>
              <a:sym typeface="Aptos Bold"/>
            </a:endParaRPr>
          </a:p>
          <a:p>
            <a:pPr>
              <a:lnSpc>
                <a:spcPts val="2399"/>
              </a:lnSpc>
            </a:pPr>
            <a:r>
              <a:rPr lang="en-US" sz="2399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Voices from the Future</a:t>
            </a:r>
          </a:p>
          <a:p>
            <a:pPr>
              <a:lnSpc>
                <a:spcPts val="3360"/>
              </a:lnSpc>
            </a:pPr>
            <a:endParaRPr lang="en-US" sz="2399" b="1">
              <a:solidFill>
                <a:srgbClr val="FFFFFF"/>
              </a:solidFill>
              <a:latin typeface="Aptos Bold"/>
              <a:ea typeface="Aptos Bold"/>
              <a:cs typeface="Aptos Bold"/>
              <a:sym typeface="Aptos Bold"/>
            </a:endParaRPr>
          </a:p>
          <a:p>
            <a:pPr>
              <a:lnSpc>
                <a:spcPts val="3360"/>
              </a:lnSpc>
            </a:pPr>
            <a:r>
              <a:rPr lang="en-US" sz="2399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11:30-12:00</a:t>
            </a:r>
          </a:p>
        </p:txBody>
      </p:sp>
      <p:sp>
        <p:nvSpPr>
          <p:cNvPr id="18" name="Freeform 18"/>
          <p:cNvSpPr/>
          <p:nvPr/>
        </p:nvSpPr>
        <p:spPr>
          <a:xfrm>
            <a:off x="3788694" y="869074"/>
            <a:ext cx="2051252" cy="1270564"/>
          </a:xfrm>
          <a:custGeom>
            <a:avLst/>
            <a:gdLst/>
            <a:ahLst/>
            <a:cxnLst/>
            <a:rect l="l" t="t" r="r" b="b"/>
            <a:pathLst>
              <a:path w="1250790" h="774751">
                <a:moveTo>
                  <a:pt x="30194" y="0"/>
                </a:moveTo>
                <a:lnTo>
                  <a:pt x="1220596" y="0"/>
                </a:lnTo>
                <a:cubicBezTo>
                  <a:pt x="1228604" y="0"/>
                  <a:pt x="1236284" y="3181"/>
                  <a:pt x="1241947" y="8844"/>
                </a:cubicBezTo>
                <a:cubicBezTo>
                  <a:pt x="1247609" y="14506"/>
                  <a:pt x="1250790" y="22186"/>
                  <a:pt x="1250790" y="30194"/>
                </a:cubicBezTo>
                <a:lnTo>
                  <a:pt x="1250790" y="744557"/>
                </a:lnTo>
                <a:cubicBezTo>
                  <a:pt x="1250790" y="752565"/>
                  <a:pt x="1247609" y="760245"/>
                  <a:pt x="1241947" y="765907"/>
                </a:cubicBezTo>
                <a:cubicBezTo>
                  <a:pt x="1236284" y="771570"/>
                  <a:pt x="1228604" y="774751"/>
                  <a:pt x="1220596" y="774751"/>
                </a:cubicBezTo>
                <a:lnTo>
                  <a:pt x="30194" y="774751"/>
                </a:lnTo>
                <a:cubicBezTo>
                  <a:pt x="22186" y="774751"/>
                  <a:pt x="14506" y="771570"/>
                  <a:pt x="8844" y="765907"/>
                </a:cubicBezTo>
                <a:cubicBezTo>
                  <a:pt x="3181" y="760245"/>
                  <a:pt x="0" y="752565"/>
                  <a:pt x="0" y="744557"/>
                </a:cubicBezTo>
                <a:lnTo>
                  <a:pt x="0" y="30194"/>
                </a:lnTo>
                <a:cubicBezTo>
                  <a:pt x="0" y="22186"/>
                  <a:pt x="3181" y="14506"/>
                  <a:pt x="8844" y="8844"/>
                </a:cubicBezTo>
                <a:cubicBezTo>
                  <a:pt x="14506" y="3181"/>
                  <a:pt x="22186" y="0"/>
                  <a:pt x="30194" y="0"/>
                </a:cubicBezTo>
                <a:close/>
              </a:path>
            </a:pathLst>
          </a:custGeom>
          <a:blipFill>
            <a:blip r:embed="rId4"/>
            <a:stretch>
              <a:fillRect l="-46880" t="-24261" r="-32970" b="-68959"/>
            </a:stretch>
          </a:blipFill>
          <a:ln w="38100" cap="sq">
            <a:solidFill>
              <a:srgbClr val="008F3E"/>
            </a:solidFill>
            <a:prstDash val="solid"/>
            <a:miter/>
          </a:ln>
        </p:spPr>
        <p:txBody>
          <a:bodyPr/>
          <a:lstStyle/>
          <a:p>
            <a:endParaRPr lang="en-US" sz="1200"/>
          </a:p>
        </p:txBody>
      </p:sp>
      <p:sp>
        <p:nvSpPr>
          <p:cNvPr id="20" name="Freeform 20"/>
          <p:cNvSpPr/>
          <p:nvPr/>
        </p:nvSpPr>
        <p:spPr>
          <a:xfrm>
            <a:off x="3449969" y="2194483"/>
            <a:ext cx="2728702" cy="702140"/>
          </a:xfrm>
          <a:custGeom>
            <a:avLst/>
            <a:gdLst/>
            <a:ahLst/>
            <a:cxnLst/>
            <a:rect l="l" t="t" r="r" b="b"/>
            <a:pathLst>
              <a:path w="919051" h="236487">
                <a:moveTo>
                  <a:pt x="17023" y="0"/>
                </a:moveTo>
                <a:lnTo>
                  <a:pt x="902028" y="0"/>
                </a:lnTo>
                <a:cubicBezTo>
                  <a:pt x="911430" y="0"/>
                  <a:pt x="919051" y="7622"/>
                  <a:pt x="919051" y="17023"/>
                </a:cubicBezTo>
                <a:lnTo>
                  <a:pt x="919051" y="219464"/>
                </a:lnTo>
                <a:cubicBezTo>
                  <a:pt x="919051" y="223979"/>
                  <a:pt x="917258" y="228309"/>
                  <a:pt x="914065" y="231501"/>
                </a:cubicBezTo>
                <a:cubicBezTo>
                  <a:pt x="910873" y="234694"/>
                  <a:pt x="906543" y="236487"/>
                  <a:pt x="902028" y="236487"/>
                </a:cubicBezTo>
                <a:lnTo>
                  <a:pt x="17023" y="236487"/>
                </a:lnTo>
                <a:cubicBezTo>
                  <a:pt x="12508" y="236487"/>
                  <a:pt x="8178" y="234694"/>
                  <a:pt x="4986" y="231501"/>
                </a:cubicBezTo>
                <a:cubicBezTo>
                  <a:pt x="1794" y="228309"/>
                  <a:pt x="0" y="223979"/>
                  <a:pt x="0" y="219464"/>
                </a:cubicBezTo>
                <a:lnTo>
                  <a:pt x="0" y="17023"/>
                </a:lnTo>
                <a:cubicBezTo>
                  <a:pt x="0" y="12508"/>
                  <a:pt x="1794" y="8178"/>
                  <a:pt x="4986" y="4986"/>
                </a:cubicBezTo>
                <a:cubicBezTo>
                  <a:pt x="8178" y="1794"/>
                  <a:pt x="12508" y="0"/>
                  <a:pt x="17023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en-US" sz="1200"/>
          </a:p>
        </p:txBody>
      </p:sp>
      <p:sp>
        <p:nvSpPr>
          <p:cNvPr id="21" name="TextBox 21"/>
          <p:cNvSpPr txBox="1"/>
          <p:nvPr/>
        </p:nvSpPr>
        <p:spPr>
          <a:xfrm>
            <a:off x="3449969" y="2081363"/>
            <a:ext cx="2728702" cy="815261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1680"/>
              </a:lnSpc>
            </a:pPr>
            <a:endParaRPr sz="1200"/>
          </a:p>
        </p:txBody>
      </p:sp>
      <p:sp>
        <p:nvSpPr>
          <p:cNvPr id="22" name="TextBox 22"/>
          <p:cNvSpPr txBox="1"/>
          <p:nvPr/>
        </p:nvSpPr>
        <p:spPr>
          <a:xfrm>
            <a:off x="3788694" y="2211135"/>
            <a:ext cx="2051252" cy="240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70"/>
              </a:lnSpc>
            </a:pPr>
            <a:r>
              <a:rPr lang="en-US" sz="1407" b="1">
                <a:solidFill>
                  <a:srgbClr val="971215"/>
                </a:solidFill>
                <a:latin typeface="Aptos Bold"/>
                <a:ea typeface="Aptos Bold"/>
                <a:cs typeface="Aptos Bold"/>
                <a:sym typeface="Aptos Bold"/>
              </a:rPr>
              <a:t>Charlene Omrawo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552101" y="2416721"/>
            <a:ext cx="2524439" cy="242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70"/>
              </a:lnSpc>
            </a:pPr>
            <a:r>
              <a:rPr lang="en-US" sz="1407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ITPC Global - Program Lead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788694" y="2622307"/>
            <a:ext cx="2051252" cy="242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70"/>
              </a:lnSpc>
            </a:pPr>
            <a:r>
              <a:rPr lang="en-US" sz="1407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South Africa</a:t>
            </a:r>
          </a:p>
        </p:txBody>
      </p:sp>
      <p:sp>
        <p:nvSpPr>
          <p:cNvPr id="27" name="Freeform 27"/>
          <p:cNvSpPr/>
          <p:nvPr/>
        </p:nvSpPr>
        <p:spPr>
          <a:xfrm>
            <a:off x="6509627" y="2415225"/>
            <a:ext cx="2051251" cy="1270564"/>
          </a:xfrm>
          <a:custGeom>
            <a:avLst/>
            <a:gdLst/>
            <a:ahLst/>
            <a:cxnLst/>
            <a:rect l="l" t="t" r="r" b="b"/>
            <a:pathLst>
              <a:path w="1250790" h="774751">
                <a:moveTo>
                  <a:pt x="30194" y="0"/>
                </a:moveTo>
                <a:lnTo>
                  <a:pt x="1220596" y="0"/>
                </a:lnTo>
                <a:cubicBezTo>
                  <a:pt x="1228604" y="0"/>
                  <a:pt x="1236284" y="3181"/>
                  <a:pt x="1241947" y="8844"/>
                </a:cubicBezTo>
                <a:cubicBezTo>
                  <a:pt x="1247609" y="14506"/>
                  <a:pt x="1250790" y="22186"/>
                  <a:pt x="1250790" y="30194"/>
                </a:cubicBezTo>
                <a:lnTo>
                  <a:pt x="1250790" y="744557"/>
                </a:lnTo>
                <a:cubicBezTo>
                  <a:pt x="1250790" y="752565"/>
                  <a:pt x="1247609" y="760245"/>
                  <a:pt x="1241947" y="765907"/>
                </a:cubicBezTo>
                <a:cubicBezTo>
                  <a:pt x="1236284" y="771570"/>
                  <a:pt x="1228604" y="774751"/>
                  <a:pt x="1220596" y="774751"/>
                </a:cubicBezTo>
                <a:lnTo>
                  <a:pt x="30194" y="774751"/>
                </a:lnTo>
                <a:cubicBezTo>
                  <a:pt x="22186" y="774751"/>
                  <a:pt x="14506" y="771570"/>
                  <a:pt x="8844" y="765907"/>
                </a:cubicBezTo>
                <a:cubicBezTo>
                  <a:pt x="3181" y="760245"/>
                  <a:pt x="0" y="752565"/>
                  <a:pt x="0" y="744557"/>
                </a:cubicBezTo>
                <a:lnTo>
                  <a:pt x="0" y="30194"/>
                </a:lnTo>
                <a:cubicBezTo>
                  <a:pt x="0" y="22186"/>
                  <a:pt x="3181" y="14506"/>
                  <a:pt x="8844" y="8844"/>
                </a:cubicBezTo>
                <a:cubicBezTo>
                  <a:pt x="14506" y="3181"/>
                  <a:pt x="22186" y="0"/>
                  <a:pt x="30194" y="0"/>
                </a:cubicBezTo>
                <a:close/>
              </a:path>
            </a:pathLst>
          </a:custGeom>
          <a:blipFill>
            <a:blip r:embed="rId5"/>
            <a:stretch>
              <a:fillRect b="-15889"/>
            </a:stretch>
          </a:blipFill>
          <a:ln w="38100" cap="sq">
            <a:solidFill>
              <a:srgbClr val="008F3E"/>
            </a:solidFill>
            <a:prstDash val="solid"/>
            <a:miter/>
          </a:ln>
        </p:spPr>
        <p:txBody>
          <a:bodyPr/>
          <a:lstStyle/>
          <a:p>
            <a:endParaRPr lang="en-US" sz="1200"/>
          </a:p>
        </p:txBody>
      </p:sp>
      <p:sp>
        <p:nvSpPr>
          <p:cNvPr id="29" name="Freeform 29"/>
          <p:cNvSpPr/>
          <p:nvPr/>
        </p:nvSpPr>
        <p:spPr>
          <a:xfrm>
            <a:off x="5978303" y="3740635"/>
            <a:ext cx="3113898" cy="702140"/>
          </a:xfrm>
          <a:custGeom>
            <a:avLst/>
            <a:gdLst/>
            <a:ahLst/>
            <a:cxnLst/>
            <a:rect l="l" t="t" r="r" b="b"/>
            <a:pathLst>
              <a:path w="1048789" h="236487">
                <a:moveTo>
                  <a:pt x="14917" y="0"/>
                </a:moveTo>
                <a:lnTo>
                  <a:pt x="1033871" y="0"/>
                </a:lnTo>
                <a:cubicBezTo>
                  <a:pt x="1037828" y="0"/>
                  <a:pt x="1041622" y="1572"/>
                  <a:pt x="1044420" y="4369"/>
                </a:cubicBezTo>
                <a:cubicBezTo>
                  <a:pt x="1047217" y="7167"/>
                  <a:pt x="1048789" y="10961"/>
                  <a:pt x="1048789" y="14917"/>
                </a:cubicBezTo>
                <a:lnTo>
                  <a:pt x="1048789" y="221570"/>
                </a:lnTo>
                <a:cubicBezTo>
                  <a:pt x="1048789" y="229808"/>
                  <a:pt x="1042110" y="236487"/>
                  <a:pt x="1033871" y="236487"/>
                </a:cubicBezTo>
                <a:lnTo>
                  <a:pt x="14917" y="236487"/>
                </a:lnTo>
                <a:cubicBezTo>
                  <a:pt x="10961" y="236487"/>
                  <a:pt x="7167" y="234915"/>
                  <a:pt x="4369" y="232118"/>
                </a:cubicBezTo>
                <a:cubicBezTo>
                  <a:pt x="1572" y="229320"/>
                  <a:pt x="0" y="225526"/>
                  <a:pt x="0" y="221570"/>
                </a:cubicBezTo>
                <a:lnTo>
                  <a:pt x="0" y="14917"/>
                </a:lnTo>
                <a:cubicBezTo>
                  <a:pt x="0" y="10961"/>
                  <a:pt x="1572" y="7167"/>
                  <a:pt x="4369" y="4369"/>
                </a:cubicBezTo>
                <a:cubicBezTo>
                  <a:pt x="7167" y="1572"/>
                  <a:pt x="10961" y="0"/>
                  <a:pt x="14917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en-US" sz="1200"/>
          </a:p>
        </p:txBody>
      </p:sp>
      <p:sp>
        <p:nvSpPr>
          <p:cNvPr id="30" name="TextBox 30"/>
          <p:cNvSpPr txBox="1"/>
          <p:nvPr/>
        </p:nvSpPr>
        <p:spPr>
          <a:xfrm>
            <a:off x="5978303" y="3627514"/>
            <a:ext cx="3113898" cy="815261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1680"/>
              </a:lnSpc>
            </a:pPr>
            <a:endParaRPr sz="1200"/>
          </a:p>
        </p:txBody>
      </p:sp>
      <p:sp>
        <p:nvSpPr>
          <p:cNvPr id="31" name="TextBox 31"/>
          <p:cNvSpPr txBox="1"/>
          <p:nvPr/>
        </p:nvSpPr>
        <p:spPr>
          <a:xfrm>
            <a:off x="6509627" y="3755768"/>
            <a:ext cx="2051251" cy="240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70"/>
              </a:lnSpc>
            </a:pPr>
            <a:r>
              <a:rPr lang="en-US" sz="1407" b="1">
                <a:solidFill>
                  <a:srgbClr val="971215"/>
                </a:solidFill>
                <a:latin typeface="Aptos Bold"/>
                <a:ea typeface="Aptos Bold"/>
                <a:cs typeface="Aptos Bold"/>
                <a:sym typeface="Aptos Bold"/>
              </a:rPr>
              <a:t>Mohan Sundararaj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6023008" y="3962872"/>
            <a:ext cx="3024488" cy="242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70"/>
              </a:lnSpc>
            </a:pPr>
            <a:r>
              <a:rPr lang="en-US" sz="1407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Grindr for Equality - Managing Director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509627" y="4166940"/>
            <a:ext cx="2051251" cy="242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70"/>
              </a:lnSpc>
            </a:pPr>
            <a:r>
              <a:rPr lang="en-US" sz="1407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USA</a:t>
            </a:r>
          </a:p>
        </p:txBody>
      </p:sp>
      <p:sp>
        <p:nvSpPr>
          <p:cNvPr id="36" name="Freeform 36"/>
          <p:cNvSpPr/>
          <p:nvPr/>
        </p:nvSpPr>
        <p:spPr>
          <a:xfrm>
            <a:off x="9228809" y="869074"/>
            <a:ext cx="2051252" cy="1270564"/>
          </a:xfrm>
          <a:custGeom>
            <a:avLst/>
            <a:gdLst/>
            <a:ahLst/>
            <a:cxnLst/>
            <a:rect l="l" t="t" r="r" b="b"/>
            <a:pathLst>
              <a:path w="1250790" h="774751">
                <a:moveTo>
                  <a:pt x="30194" y="0"/>
                </a:moveTo>
                <a:lnTo>
                  <a:pt x="1220596" y="0"/>
                </a:lnTo>
                <a:cubicBezTo>
                  <a:pt x="1228604" y="0"/>
                  <a:pt x="1236284" y="3181"/>
                  <a:pt x="1241947" y="8844"/>
                </a:cubicBezTo>
                <a:cubicBezTo>
                  <a:pt x="1247609" y="14506"/>
                  <a:pt x="1250790" y="22186"/>
                  <a:pt x="1250790" y="30194"/>
                </a:cubicBezTo>
                <a:lnTo>
                  <a:pt x="1250790" y="744557"/>
                </a:lnTo>
                <a:cubicBezTo>
                  <a:pt x="1250790" y="752565"/>
                  <a:pt x="1247609" y="760245"/>
                  <a:pt x="1241947" y="765907"/>
                </a:cubicBezTo>
                <a:cubicBezTo>
                  <a:pt x="1236284" y="771570"/>
                  <a:pt x="1228604" y="774751"/>
                  <a:pt x="1220596" y="774751"/>
                </a:cubicBezTo>
                <a:lnTo>
                  <a:pt x="30194" y="774751"/>
                </a:lnTo>
                <a:cubicBezTo>
                  <a:pt x="22186" y="774751"/>
                  <a:pt x="14506" y="771570"/>
                  <a:pt x="8844" y="765907"/>
                </a:cubicBezTo>
                <a:cubicBezTo>
                  <a:pt x="3181" y="760245"/>
                  <a:pt x="0" y="752565"/>
                  <a:pt x="0" y="744557"/>
                </a:cubicBezTo>
                <a:lnTo>
                  <a:pt x="0" y="30194"/>
                </a:lnTo>
                <a:cubicBezTo>
                  <a:pt x="0" y="22186"/>
                  <a:pt x="3181" y="14506"/>
                  <a:pt x="8844" y="8844"/>
                </a:cubicBezTo>
                <a:cubicBezTo>
                  <a:pt x="14506" y="3181"/>
                  <a:pt x="22186" y="0"/>
                  <a:pt x="30194" y="0"/>
                </a:cubicBezTo>
                <a:close/>
              </a:path>
            </a:pathLst>
          </a:custGeom>
          <a:blipFill>
            <a:blip r:embed="rId6"/>
            <a:stretch>
              <a:fillRect l="-25808" t="-7211" r="-23137" b="-49308"/>
            </a:stretch>
          </a:blipFill>
          <a:ln w="38100" cap="sq">
            <a:solidFill>
              <a:srgbClr val="008F3E"/>
            </a:solidFill>
            <a:prstDash val="solid"/>
            <a:miter/>
          </a:ln>
        </p:spPr>
        <p:txBody>
          <a:bodyPr/>
          <a:lstStyle/>
          <a:p>
            <a:endParaRPr lang="en-US" sz="1200"/>
          </a:p>
        </p:txBody>
      </p:sp>
      <p:sp>
        <p:nvSpPr>
          <p:cNvPr id="38" name="Freeform 38"/>
          <p:cNvSpPr/>
          <p:nvPr/>
        </p:nvSpPr>
        <p:spPr>
          <a:xfrm>
            <a:off x="8890084" y="2194483"/>
            <a:ext cx="2728702" cy="702140"/>
          </a:xfrm>
          <a:custGeom>
            <a:avLst/>
            <a:gdLst/>
            <a:ahLst/>
            <a:cxnLst/>
            <a:rect l="l" t="t" r="r" b="b"/>
            <a:pathLst>
              <a:path w="919051" h="236487">
                <a:moveTo>
                  <a:pt x="17023" y="0"/>
                </a:moveTo>
                <a:lnTo>
                  <a:pt x="902028" y="0"/>
                </a:lnTo>
                <a:cubicBezTo>
                  <a:pt x="911430" y="0"/>
                  <a:pt x="919051" y="7622"/>
                  <a:pt x="919051" y="17023"/>
                </a:cubicBezTo>
                <a:lnTo>
                  <a:pt x="919051" y="219464"/>
                </a:lnTo>
                <a:cubicBezTo>
                  <a:pt x="919051" y="223979"/>
                  <a:pt x="917258" y="228309"/>
                  <a:pt x="914065" y="231501"/>
                </a:cubicBezTo>
                <a:cubicBezTo>
                  <a:pt x="910873" y="234694"/>
                  <a:pt x="906543" y="236487"/>
                  <a:pt x="902028" y="236487"/>
                </a:cubicBezTo>
                <a:lnTo>
                  <a:pt x="17023" y="236487"/>
                </a:lnTo>
                <a:cubicBezTo>
                  <a:pt x="12508" y="236487"/>
                  <a:pt x="8178" y="234694"/>
                  <a:pt x="4986" y="231501"/>
                </a:cubicBezTo>
                <a:cubicBezTo>
                  <a:pt x="1794" y="228309"/>
                  <a:pt x="0" y="223979"/>
                  <a:pt x="0" y="219464"/>
                </a:cubicBezTo>
                <a:lnTo>
                  <a:pt x="0" y="17023"/>
                </a:lnTo>
                <a:cubicBezTo>
                  <a:pt x="0" y="12508"/>
                  <a:pt x="1794" y="8178"/>
                  <a:pt x="4986" y="4986"/>
                </a:cubicBezTo>
                <a:cubicBezTo>
                  <a:pt x="8178" y="1794"/>
                  <a:pt x="12508" y="0"/>
                  <a:pt x="17023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en-US" sz="1200"/>
          </a:p>
        </p:txBody>
      </p:sp>
      <p:sp>
        <p:nvSpPr>
          <p:cNvPr id="39" name="TextBox 39"/>
          <p:cNvSpPr txBox="1"/>
          <p:nvPr/>
        </p:nvSpPr>
        <p:spPr>
          <a:xfrm>
            <a:off x="8890084" y="2081363"/>
            <a:ext cx="2728702" cy="815261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1680"/>
              </a:lnSpc>
            </a:pPr>
            <a:endParaRPr sz="1200"/>
          </a:p>
        </p:txBody>
      </p:sp>
      <p:sp>
        <p:nvSpPr>
          <p:cNvPr id="40" name="TextBox 40"/>
          <p:cNvSpPr txBox="1"/>
          <p:nvPr/>
        </p:nvSpPr>
        <p:spPr>
          <a:xfrm>
            <a:off x="9228809" y="2209616"/>
            <a:ext cx="2051252" cy="240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70"/>
              </a:lnSpc>
            </a:pPr>
            <a:r>
              <a:rPr lang="en-US" sz="1407" b="1">
                <a:solidFill>
                  <a:srgbClr val="971215"/>
                </a:solidFill>
                <a:latin typeface="Aptos Bold"/>
                <a:ea typeface="Aptos Bold"/>
                <a:cs typeface="Aptos Bold"/>
                <a:sym typeface="Aptos Bold"/>
              </a:rPr>
              <a:t>Micheal Ighodaro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9033967" y="2415203"/>
            <a:ext cx="2440936" cy="242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70"/>
              </a:lnSpc>
            </a:pPr>
            <a:r>
              <a:rPr lang="en-US" sz="1407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GBGMC - Executive Director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9228809" y="2620789"/>
            <a:ext cx="2051252" cy="242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70"/>
              </a:lnSpc>
            </a:pPr>
            <a:r>
              <a:rPr lang="en-US" sz="1407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USA</a:t>
            </a:r>
          </a:p>
        </p:txBody>
      </p:sp>
      <p:sp>
        <p:nvSpPr>
          <p:cNvPr id="45" name="Freeform 45"/>
          <p:cNvSpPr/>
          <p:nvPr/>
        </p:nvSpPr>
        <p:spPr>
          <a:xfrm>
            <a:off x="3788694" y="4070966"/>
            <a:ext cx="2051252" cy="1270564"/>
          </a:xfrm>
          <a:custGeom>
            <a:avLst/>
            <a:gdLst/>
            <a:ahLst/>
            <a:cxnLst/>
            <a:rect l="l" t="t" r="r" b="b"/>
            <a:pathLst>
              <a:path w="1250790" h="774751">
                <a:moveTo>
                  <a:pt x="30194" y="0"/>
                </a:moveTo>
                <a:lnTo>
                  <a:pt x="1220596" y="0"/>
                </a:lnTo>
                <a:cubicBezTo>
                  <a:pt x="1228604" y="0"/>
                  <a:pt x="1236284" y="3181"/>
                  <a:pt x="1241947" y="8844"/>
                </a:cubicBezTo>
                <a:cubicBezTo>
                  <a:pt x="1247609" y="14506"/>
                  <a:pt x="1250790" y="22186"/>
                  <a:pt x="1250790" y="30194"/>
                </a:cubicBezTo>
                <a:lnTo>
                  <a:pt x="1250790" y="744557"/>
                </a:lnTo>
                <a:cubicBezTo>
                  <a:pt x="1250790" y="752565"/>
                  <a:pt x="1247609" y="760245"/>
                  <a:pt x="1241947" y="765907"/>
                </a:cubicBezTo>
                <a:cubicBezTo>
                  <a:pt x="1236284" y="771570"/>
                  <a:pt x="1228604" y="774751"/>
                  <a:pt x="1220596" y="774751"/>
                </a:cubicBezTo>
                <a:lnTo>
                  <a:pt x="30194" y="774751"/>
                </a:lnTo>
                <a:cubicBezTo>
                  <a:pt x="22186" y="774751"/>
                  <a:pt x="14506" y="771570"/>
                  <a:pt x="8844" y="765907"/>
                </a:cubicBezTo>
                <a:cubicBezTo>
                  <a:pt x="3181" y="760245"/>
                  <a:pt x="0" y="752565"/>
                  <a:pt x="0" y="744557"/>
                </a:cubicBezTo>
                <a:lnTo>
                  <a:pt x="0" y="30194"/>
                </a:lnTo>
                <a:cubicBezTo>
                  <a:pt x="0" y="22186"/>
                  <a:pt x="3181" y="14506"/>
                  <a:pt x="8844" y="8844"/>
                </a:cubicBezTo>
                <a:cubicBezTo>
                  <a:pt x="14506" y="3181"/>
                  <a:pt x="22186" y="0"/>
                  <a:pt x="30194" y="0"/>
                </a:cubicBezTo>
                <a:close/>
              </a:path>
            </a:pathLst>
          </a:custGeom>
          <a:blipFill>
            <a:blip r:embed="rId7"/>
            <a:stretch>
              <a:fillRect b="-6259"/>
            </a:stretch>
          </a:blipFill>
          <a:ln w="38100" cap="sq">
            <a:solidFill>
              <a:srgbClr val="008F3E"/>
            </a:solidFill>
            <a:prstDash val="solid"/>
            <a:miter/>
          </a:ln>
        </p:spPr>
        <p:txBody>
          <a:bodyPr/>
          <a:lstStyle/>
          <a:p>
            <a:endParaRPr lang="en-US" sz="1200"/>
          </a:p>
        </p:txBody>
      </p:sp>
      <p:sp>
        <p:nvSpPr>
          <p:cNvPr id="47" name="Freeform 47"/>
          <p:cNvSpPr/>
          <p:nvPr/>
        </p:nvSpPr>
        <p:spPr>
          <a:xfrm>
            <a:off x="3449969" y="5390403"/>
            <a:ext cx="2728702" cy="857931"/>
          </a:xfrm>
          <a:custGeom>
            <a:avLst/>
            <a:gdLst/>
            <a:ahLst/>
            <a:cxnLst/>
            <a:rect l="l" t="t" r="r" b="b"/>
            <a:pathLst>
              <a:path w="919051" h="288959">
                <a:moveTo>
                  <a:pt x="17023" y="0"/>
                </a:moveTo>
                <a:lnTo>
                  <a:pt x="902028" y="0"/>
                </a:lnTo>
                <a:cubicBezTo>
                  <a:pt x="911430" y="0"/>
                  <a:pt x="919051" y="7622"/>
                  <a:pt x="919051" y="17023"/>
                </a:cubicBezTo>
                <a:lnTo>
                  <a:pt x="919051" y="271935"/>
                </a:lnTo>
                <a:cubicBezTo>
                  <a:pt x="919051" y="276450"/>
                  <a:pt x="917258" y="280780"/>
                  <a:pt x="914065" y="283973"/>
                </a:cubicBezTo>
                <a:cubicBezTo>
                  <a:pt x="910873" y="287165"/>
                  <a:pt x="906543" y="288959"/>
                  <a:pt x="902028" y="288959"/>
                </a:cubicBezTo>
                <a:lnTo>
                  <a:pt x="17023" y="288959"/>
                </a:lnTo>
                <a:cubicBezTo>
                  <a:pt x="7622" y="288959"/>
                  <a:pt x="0" y="281337"/>
                  <a:pt x="0" y="271935"/>
                </a:cubicBezTo>
                <a:lnTo>
                  <a:pt x="0" y="17023"/>
                </a:lnTo>
                <a:cubicBezTo>
                  <a:pt x="0" y="12508"/>
                  <a:pt x="1794" y="8178"/>
                  <a:pt x="4986" y="4986"/>
                </a:cubicBezTo>
                <a:cubicBezTo>
                  <a:pt x="8178" y="1794"/>
                  <a:pt x="12508" y="0"/>
                  <a:pt x="17023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en-US" sz="1200"/>
          </a:p>
        </p:txBody>
      </p:sp>
      <p:sp>
        <p:nvSpPr>
          <p:cNvPr id="48" name="TextBox 48"/>
          <p:cNvSpPr txBox="1"/>
          <p:nvPr/>
        </p:nvSpPr>
        <p:spPr>
          <a:xfrm>
            <a:off x="3449969" y="5277283"/>
            <a:ext cx="2728702" cy="971051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1680"/>
              </a:lnSpc>
            </a:pPr>
            <a:endParaRPr sz="1200"/>
          </a:p>
        </p:txBody>
      </p:sp>
      <p:sp>
        <p:nvSpPr>
          <p:cNvPr id="49" name="TextBox 49"/>
          <p:cNvSpPr txBox="1"/>
          <p:nvPr/>
        </p:nvSpPr>
        <p:spPr>
          <a:xfrm>
            <a:off x="3788694" y="5411508"/>
            <a:ext cx="2051252" cy="240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70"/>
              </a:lnSpc>
            </a:pPr>
            <a:r>
              <a:rPr lang="en-US" sz="1407" b="1">
                <a:solidFill>
                  <a:srgbClr val="971215"/>
                </a:solidFill>
                <a:latin typeface="Aptos Bold"/>
                <a:ea typeface="Aptos Bold"/>
                <a:cs typeface="Aptos Bold"/>
                <a:sym typeface="Aptos Bold"/>
              </a:rPr>
              <a:t>Dino Rech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3788694" y="5650740"/>
            <a:ext cx="2051252" cy="364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7"/>
              </a:lnSpc>
            </a:pPr>
            <a:r>
              <a:rPr lang="en-US" sz="1407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Audere - Chief Executive Officer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3788694" y="5962381"/>
            <a:ext cx="2051252" cy="242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70"/>
              </a:lnSpc>
            </a:pPr>
            <a:r>
              <a:rPr lang="en-US" sz="1407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South Africa</a:t>
            </a:r>
          </a:p>
        </p:txBody>
      </p:sp>
      <p:sp>
        <p:nvSpPr>
          <p:cNvPr id="54" name="Freeform 54"/>
          <p:cNvSpPr/>
          <p:nvPr/>
        </p:nvSpPr>
        <p:spPr>
          <a:xfrm>
            <a:off x="9228809" y="4070966"/>
            <a:ext cx="2051252" cy="1270564"/>
          </a:xfrm>
          <a:custGeom>
            <a:avLst/>
            <a:gdLst/>
            <a:ahLst/>
            <a:cxnLst/>
            <a:rect l="l" t="t" r="r" b="b"/>
            <a:pathLst>
              <a:path w="1250790" h="774751">
                <a:moveTo>
                  <a:pt x="30194" y="0"/>
                </a:moveTo>
                <a:lnTo>
                  <a:pt x="1220596" y="0"/>
                </a:lnTo>
                <a:cubicBezTo>
                  <a:pt x="1228604" y="0"/>
                  <a:pt x="1236284" y="3181"/>
                  <a:pt x="1241947" y="8844"/>
                </a:cubicBezTo>
                <a:cubicBezTo>
                  <a:pt x="1247609" y="14506"/>
                  <a:pt x="1250790" y="22186"/>
                  <a:pt x="1250790" y="30194"/>
                </a:cubicBezTo>
                <a:lnTo>
                  <a:pt x="1250790" y="744557"/>
                </a:lnTo>
                <a:cubicBezTo>
                  <a:pt x="1250790" y="752565"/>
                  <a:pt x="1247609" y="760245"/>
                  <a:pt x="1241947" y="765907"/>
                </a:cubicBezTo>
                <a:cubicBezTo>
                  <a:pt x="1236284" y="771570"/>
                  <a:pt x="1228604" y="774751"/>
                  <a:pt x="1220596" y="774751"/>
                </a:cubicBezTo>
                <a:lnTo>
                  <a:pt x="30194" y="774751"/>
                </a:lnTo>
                <a:cubicBezTo>
                  <a:pt x="22186" y="774751"/>
                  <a:pt x="14506" y="771570"/>
                  <a:pt x="8844" y="765907"/>
                </a:cubicBezTo>
                <a:cubicBezTo>
                  <a:pt x="3181" y="760245"/>
                  <a:pt x="0" y="752565"/>
                  <a:pt x="0" y="744557"/>
                </a:cubicBezTo>
                <a:lnTo>
                  <a:pt x="0" y="30194"/>
                </a:lnTo>
                <a:cubicBezTo>
                  <a:pt x="0" y="22186"/>
                  <a:pt x="3181" y="14506"/>
                  <a:pt x="8844" y="8844"/>
                </a:cubicBezTo>
                <a:cubicBezTo>
                  <a:pt x="14506" y="3181"/>
                  <a:pt x="22186" y="0"/>
                  <a:pt x="30194" y="0"/>
                </a:cubicBezTo>
                <a:close/>
              </a:path>
            </a:pathLst>
          </a:custGeom>
          <a:blipFill>
            <a:blip r:embed="rId8"/>
            <a:stretch>
              <a:fillRect l="-14612" t="-13150" r="-20245" b="-31732"/>
            </a:stretch>
          </a:blipFill>
          <a:ln w="38100" cap="sq">
            <a:solidFill>
              <a:srgbClr val="008F3E"/>
            </a:solidFill>
            <a:prstDash val="solid"/>
            <a:miter/>
          </a:ln>
        </p:spPr>
        <p:txBody>
          <a:bodyPr/>
          <a:lstStyle/>
          <a:p>
            <a:endParaRPr lang="en-US" sz="1200"/>
          </a:p>
        </p:txBody>
      </p:sp>
      <p:sp>
        <p:nvSpPr>
          <p:cNvPr id="56" name="Freeform 56"/>
          <p:cNvSpPr/>
          <p:nvPr/>
        </p:nvSpPr>
        <p:spPr>
          <a:xfrm>
            <a:off x="8890084" y="5390403"/>
            <a:ext cx="2728702" cy="702140"/>
          </a:xfrm>
          <a:custGeom>
            <a:avLst/>
            <a:gdLst/>
            <a:ahLst/>
            <a:cxnLst/>
            <a:rect l="l" t="t" r="r" b="b"/>
            <a:pathLst>
              <a:path w="919051" h="236487">
                <a:moveTo>
                  <a:pt x="17023" y="0"/>
                </a:moveTo>
                <a:lnTo>
                  <a:pt x="902028" y="0"/>
                </a:lnTo>
                <a:cubicBezTo>
                  <a:pt x="911430" y="0"/>
                  <a:pt x="919051" y="7622"/>
                  <a:pt x="919051" y="17023"/>
                </a:cubicBezTo>
                <a:lnTo>
                  <a:pt x="919051" y="219464"/>
                </a:lnTo>
                <a:cubicBezTo>
                  <a:pt x="919051" y="223979"/>
                  <a:pt x="917258" y="228309"/>
                  <a:pt x="914065" y="231501"/>
                </a:cubicBezTo>
                <a:cubicBezTo>
                  <a:pt x="910873" y="234694"/>
                  <a:pt x="906543" y="236487"/>
                  <a:pt x="902028" y="236487"/>
                </a:cubicBezTo>
                <a:lnTo>
                  <a:pt x="17023" y="236487"/>
                </a:lnTo>
                <a:cubicBezTo>
                  <a:pt x="12508" y="236487"/>
                  <a:pt x="8178" y="234694"/>
                  <a:pt x="4986" y="231501"/>
                </a:cubicBezTo>
                <a:cubicBezTo>
                  <a:pt x="1794" y="228309"/>
                  <a:pt x="0" y="223979"/>
                  <a:pt x="0" y="219464"/>
                </a:cubicBezTo>
                <a:lnTo>
                  <a:pt x="0" y="17023"/>
                </a:lnTo>
                <a:cubicBezTo>
                  <a:pt x="0" y="12508"/>
                  <a:pt x="1794" y="8178"/>
                  <a:pt x="4986" y="4986"/>
                </a:cubicBezTo>
                <a:cubicBezTo>
                  <a:pt x="8178" y="1794"/>
                  <a:pt x="12508" y="0"/>
                  <a:pt x="17023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en-US" sz="1200"/>
          </a:p>
        </p:txBody>
      </p:sp>
      <p:sp>
        <p:nvSpPr>
          <p:cNvPr id="57" name="TextBox 57"/>
          <p:cNvSpPr txBox="1"/>
          <p:nvPr/>
        </p:nvSpPr>
        <p:spPr>
          <a:xfrm>
            <a:off x="8890084" y="5277283"/>
            <a:ext cx="2728702" cy="815261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1680"/>
              </a:lnSpc>
            </a:pPr>
            <a:endParaRPr sz="1200"/>
          </a:p>
        </p:txBody>
      </p:sp>
      <p:sp>
        <p:nvSpPr>
          <p:cNvPr id="58" name="TextBox 58"/>
          <p:cNvSpPr txBox="1"/>
          <p:nvPr/>
        </p:nvSpPr>
        <p:spPr>
          <a:xfrm>
            <a:off x="9228809" y="5411508"/>
            <a:ext cx="2051252" cy="240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70"/>
              </a:lnSpc>
            </a:pPr>
            <a:r>
              <a:rPr lang="en-US" sz="1407" b="1">
                <a:solidFill>
                  <a:srgbClr val="971215"/>
                </a:solidFill>
                <a:latin typeface="Aptos Bold"/>
                <a:ea typeface="Aptos Bold"/>
                <a:cs typeface="Aptos Bold"/>
                <a:sym typeface="Aptos Bold"/>
              </a:rPr>
              <a:t>Wame Jallow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8965921" y="5615648"/>
            <a:ext cx="2577027" cy="242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70"/>
              </a:lnSpc>
            </a:pPr>
            <a:r>
              <a:rPr lang="en-US" sz="1407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Shuga Global - Executive Director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9228809" y="5822681"/>
            <a:ext cx="2051252" cy="242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70"/>
              </a:lnSpc>
            </a:pPr>
            <a:r>
              <a:rPr lang="en-US" sz="1407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Kenya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</Words>
  <Application>Microsoft Macintosh PowerPoint</Application>
  <PresentationFormat>Widescreen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Bold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Detrich Peeler</dc:creator>
  <cp:lastModifiedBy>Detrich Peeler</cp:lastModifiedBy>
  <cp:revision>1</cp:revision>
  <dcterms:created xsi:type="dcterms:W3CDTF">2026-07-24T09:25:08Z</dcterms:created>
  <dcterms:modified xsi:type="dcterms:W3CDTF">2026-07-24T09:25:35Z</dcterms:modified>
</cp:coreProperties>
</file>