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701" r:id="rId4"/>
  </p:sldMasterIdLst>
  <p:notesMasterIdLst>
    <p:notesMasterId r:id="rId23"/>
  </p:notesMasterIdLst>
  <p:sldIdLst>
    <p:sldId id="273" r:id="rId5"/>
    <p:sldId id="258" r:id="rId6"/>
    <p:sldId id="257" r:id="rId7"/>
    <p:sldId id="259" r:id="rId8"/>
    <p:sldId id="285" r:id="rId9"/>
    <p:sldId id="286" r:id="rId10"/>
    <p:sldId id="292" r:id="rId11"/>
    <p:sldId id="276" r:id="rId12"/>
    <p:sldId id="269" r:id="rId13"/>
    <p:sldId id="270" r:id="rId14"/>
    <p:sldId id="261" r:id="rId15"/>
    <p:sldId id="290" r:id="rId16"/>
    <p:sldId id="288" r:id="rId17"/>
    <p:sldId id="289" r:id="rId18"/>
    <p:sldId id="282" r:id="rId19"/>
    <p:sldId id="264" r:id="rId20"/>
    <p:sldId id="281" r:id="rId21"/>
    <p:sldId id="274" r:id="rId22"/>
  </p:sldIdLst>
  <p:sldSz cx="12192000" cy="6858000"/>
  <p:notesSz cx="6858000" cy="9144000"/>
  <p:embeddedFontLst>
    <p:embeddedFont>
      <p:font typeface="Roboto" panose="02000000000000000000" pitchFamily="2" charset="0"/>
      <p:regular r:id="rId24"/>
      <p:bold r:id="rId25"/>
      <p:italic r:id="rId26"/>
      <p:boldItalic r:id="rId27"/>
    </p:embeddedFont>
    <p:embeddedFont>
      <p:font typeface="Verdana" panose="020B060403050404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AFE31C4-EE68-91C1-8356-E18FBFCD8F86}" name="Kowalcyk, Megan" initials="MK" userId="S::MKowalcyk@som.umaryland.edu::0916656f-975e-4ab0-bfd5-2470117a22ed" providerId="AD"/>
  <p188:author id="{3E58E5C9-74FF-31B2-56D3-88F3C36517D2}" name="Buchwald, Andrea" initials="BA" userId="S::abuchwald@som.umaryland.edu::ee924020-cb78-4ed0-8f92-ac3ee5299852" providerId="AD"/>
  <p188:author id="{075E0FCB-5527-0851-1A6B-9BC37D3A0C6C}" name="Guest User" initials="GU" userId="S::urn:spo:tenantanon#13f8fe7f-c680-4bee-a116-63591d6bee32::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5AB1C69-6EDB-4FF4-983F-18BD219EF322}" styleName="Medium Style 2 –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–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–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8FB837D-C827-4EFA-A057-4D05807E0F7C}" styleName="Themed Style 1 –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Themed Style 1 –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–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–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–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8450" autoAdjust="0"/>
  </p:normalViewPr>
  <p:slideViewPr>
    <p:cSldViewPr snapToGrid="0" snapToObjects="1">
      <p:cViewPr varScale="1">
        <p:scale>
          <a:sx n="87" d="100"/>
          <a:sy n="87" d="100"/>
        </p:scale>
        <p:origin x="1512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3.fntdata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2.fntdata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6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.fntdata"/><Relationship Id="rId32" Type="http://schemas.openxmlformats.org/officeDocument/2006/relationships/presProps" Target="presProps.xml"/><Relationship Id="rId37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8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owalcyk, Megan" userId="0916656f-975e-4ab0-bfd5-2470117a22ed" providerId="ADAL" clId="{CBAAAAAA-A8FD-49DF-9496-115226013406}"/>
    <pc:docChg chg="modSld">
      <pc:chgData name="Kowalcyk, Megan" userId="0916656f-975e-4ab0-bfd5-2470117a22ed" providerId="ADAL" clId="{CBAAAAAA-A8FD-49DF-9496-115226013406}" dt="2026-07-23T15:53:22.970" v="3" actId="20577"/>
      <pc:docMkLst>
        <pc:docMk/>
      </pc:docMkLst>
      <pc:sldChg chg="modSp mod">
        <pc:chgData name="Kowalcyk, Megan" userId="0916656f-975e-4ab0-bfd5-2470117a22ed" providerId="ADAL" clId="{CBAAAAAA-A8FD-49DF-9496-115226013406}" dt="2026-07-23T15:53:22.970" v="3" actId="20577"/>
        <pc:sldMkLst>
          <pc:docMk/>
          <pc:sldMk cId="3318600855" sldId="288"/>
        </pc:sldMkLst>
        <pc:spChg chg="mod">
          <ac:chgData name="Kowalcyk, Megan" userId="0916656f-975e-4ab0-bfd5-2470117a22ed" providerId="ADAL" clId="{CBAAAAAA-A8FD-49DF-9496-115226013406}" dt="2026-07-23T15:53:22.970" v="3" actId="20577"/>
          <ac:spMkLst>
            <pc:docMk/>
            <pc:sldMk cId="3318600855" sldId="288"/>
            <ac:spMk id="2" creationId="{E69C6D24-502B-5A44-59E5-200E2AB19700}"/>
          </ac:spMkLst>
        </pc:spChg>
      </pc:sldChg>
    </pc:docChg>
  </pc:docChgLst>
  <pc:docChgLst>
    <pc:chgData name="Kowalcyk, Megan" userId="0916656f-975e-4ab0-bfd5-2470117a22ed" providerId="ADAL" clId="{B9F4A190-AE4B-498A-8D4A-F2283113C801}"/>
    <pc:docChg chg="undo custSel addSld delSld modSld">
      <pc:chgData name="Kowalcyk, Megan" userId="0916656f-975e-4ab0-bfd5-2470117a22ed" providerId="ADAL" clId="{B9F4A190-AE4B-498A-8D4A-F2283113C801}" dt="2026-07-20T23:35:55.375" v="450" actId="1076"/>
      <pc:docMkLst>
        <pc:docMk/>
      </pc:docMkLst>
      <pc:sldChg chg="modSp mod">
        <pc:chgData name="Kowalcyk, Megan" userId="0916656f-975e-4ab0-bfd5-2470117a22ed" providerId="ADAL" clId="{B9F4A190-AE4B-498A-8D4A-F2283113C801}" dt="2026-07-20T14:05:28.092" v="350" actId="1076"/>
        <pc:sldMkLst>
          <pc:docMk/>
          <pc:sldMk cId="2033570179" sldId="258"/>
        </pc:sldMkLst>
        <pc:spChg chg="mod">
          <ac:chgData name="Kowalcyk, Megan" userId="0916656f-975e-4ab0-bfd5-2470117a22ed" providerId="ADAL" clId="{B9F4A190-AE4B-498A-8D4A-F2283113C801}" dt="2026-07-20T14:05:16.140" v="349" actId="27636"/>
          <ac:spMkLst>
            <pc:docMk/>
            <pc:sldMk cId="2033570179" sldId="258"/>
            <ac:spMk id="41" creationId="{E092412A-31AA-4136-644F-4C6C72A94618}"/>
          </ac:spMkLst>
        </pc:spChg>
        <pc:picChg chg="mod">
          <ac:chgData name="Kowalcyk, Megan" userId="0916656f-975e-4ab0-bfd5-2470117a22ed" providerId="ADAL" clId="{B9F4A190-AE4B-498A-8D4A-F2283113C801}" dt="2026-07-20T14:05:28.092" v="350" actId="1076"/>
          <ac:picMkLst>
            <pc:docMk/>
            <pc:sldMk cId="2033570179" sldId="258"/>
            <ac:picMk id="47" creationId="{41745B4B-0FCF-B014-5581-EDC024A581A3}"/>
          </ac:picMkLst>
        </pc:picChg>
      </pc:sldChg>
      <pc:sldChg chg="modSp mod">
        <pc:chgData name="Kowalcyk, Megan" userId="0916656f-975e-4ab0-bfd5-2470117a22ed" providerId="ADAL" clId="{B9F4A190-AE4B-498A-8D4A-F2283113C801}" dt="2026-07-20T13:57:44.323" v="319" actId="14100"/>
        <pc:sldMkLst>
          <pc:docMk/>
          <pc:sldMk cId="3468738987" sldId="261"/>
        </pc:sldMkLst>
        <pc:spChg chg="mod">
          <ac:chgData name="Kowalcyk, Megan" userId="0916656f-975e-4ab0-bfd5-2470117a22ed" providerId="ADAL" clId="{B9F4A190-AE4B-498A-8D4A-F2283113C801}" dt="2026-07-20T13:57:44.323" v="319" actId="14100"/>
          <ac:spMkLst>
            <pc:docMk/>
            <pc:sldMk cId="3468738987" sldId="261"/>
            <ac:spMk id="4" creationId="{63C3AA59-AF57-4542-96DD-81773C010CCB}"/>
          </ac:spMkLst>
        </pc:spChg>
        <pc:picChg chg="mod">
          <ac:chgData name="Kowalcyk, Megan" userId="0916656f-975e-4ab0-bfd5-2470117a22ed" providerId="ADAL" clId="{B9F4A190-AE4B-498A-8D4A-F2283113C801}" dt="2026-07-20T13:57:24.964" v="316" actId="1076"/>
          <ac:picMkLst>
            <pc:docMk/>
            <pc:sldMk cId="3468738987" sldId="261"/>
            <ac:picMk id="1030" creationId="{FD6CDD4C-EA43-64FA-CE0D-6335211A179F}"/>
          </ac:picMkLst>
        </pc:picChg>
      </pc:sldChg>
      <pc:sldChg chg="modSp mod">
        <pc:chgData name="Kowalcyk, Megan" userId="0916656f-975e-4ab0-bfd5-2470117a22ed" providerId="ADAL" clId="{B9F4A190-AE4B-498A-8D4A-F2283113C801}" dt="2026-07-20T15:18:02.046" v="370" actId="1076"/>
        <pc:sldMkLst>
          <pc:docMk/>
          <pc:sldMk cId="1284494974" sldId="269"/>
        </pc:sldMkLst>
        <pc:spChg chg="mod">
          <ac:chgData name="Kowalcyk, Megan" userId="0916656f-975e-4ab0-bfd5-2470117a22ed" providerId="ADAL" clId="{B9F4A190-AE4B-498A-8D4A-F2283113C801}" dt="2026-07-20T15:18:02.046" v="370" actId="1076"/>
          <ac:spMkLst>
            <pc:docMk/>
            <pc:sldMk cId="1284494974" sldId="269"/>
            <ac:spMk id="3" creationId="{D565BAC6-001C-CD6B-E8D9-A373BD629307}"/>
          </ac:spMkLst>
        </pc:spChg>
        <pc:spChg chg="mod">
          <ac:chgData name="Kowalcyk, Megan" userId="0916656f-975e-4ab0-bfd5-2470117a22ed" providerId="ADAL" clId="{B9F4A190-AE4B-498A-8D4A-F2283113C801}" dt="2026-07-20T13:54:08.953" v="167" actId="1076"/>
          <ac:spMkLst>
            <pc:docMk/>
            <pc:sldMk cId="1284494974" sldId="269"/>
            <ac:spMk id="4" creationId="{1381C041-17DA-9120-4B84-2584CD3ECB6C}"/>
          </ac:spMkLst>
        </pc:spChg>
        <pc:spChg chg="mod">
          <ac:chgData name="Kowalcyk, Megan" userId="0916656f-975e-4ab0-bfd5-2470117a22ed" providerId="ADAL" clId="{B9F4A190-AE4B-498A-8D4A-F2283113C801}" dt="2026-07-20T14:06:00.022" v="353" actId="1076"/>
          <ac:spMkLst>
            <pc:docMk/>
            <pc:sldMk cId="1284494974" sldId="269"/>
            <ac:spMk id="7" creationId="{B54AB648-51AE-0A92-3D9C-FE6486C35736}"/>
          </ac:spMkLst>
        </pc:spChg>
        <pc:picChg chg="mod">
          <ac:chgData name="Kowalcyk, Megan" userId="0916656f-975e-4ab0-bfd5-2470117a22ed" providerId="ADAL" clId="{B9F4A190-AE4B-498A-8D4A-F2283113C801}" dt="2026-07-20T14:05:48.114" v="351" actId="1076"/>
          <ac:picMkLst>
            <pc:docMk/>
            <pc:sldMk cId="1284494974" sldId="269"/>
            <ac:picMk id="5" creationId="{79DC1325-2EB3-C442-2B4E-5689F56011F0}"/>
          </ac:picMkLst>
        </pc:picChg>
        <pc:picChg chg="mod">
          <ac:chgData name="Kowalcyk, Megan" userId="0916656f-975e-4ab0-bfd5-2470117a22ed" providerId="ADAL" clId="{B9F4A190-AE4B-498A-8D4A-F2283113C801}" dt="2026-07-20T14:05:52.840" v="352" actId="1076"/>
          <ac:picMkLst>
            <pc:docMk/>
            <pc:sldMk cId="1284494974" sldId="269"/>
            <ac:picMk id="6148" creationId="{7AB1D03B-A7BD-AB78-15ED-E38FF2ED1107}"/>
          </ac:picMkLst>
        </pc:picChg>
      </pc:sldChg>
      <pc:sldChg chg="modSp mod">
        <pc:chgData name="Kowalcyk, Megan" userId="0916656f-975e-4ab0-bfd5-2470117a22ed" providerId="ADAL" clId="{B9F4A190-AE4B-498A-8D4A-F2283113C801}" dt="2026-07-20T15:17:43.228" v="367" actId="1076"/>
        <pc:sldMkLst>
          <pc:docMk/>
          <pc:sldMk cId="3199781694" sldId="270"/>
        </pc:sldMkLst>
        <pc:spChg chg="mod">
          <ac:chgData name="Kowalcyk, Megan" userId="0916656f-975e-4ab0-bfd5-2470117a22ed" providerId="ADAL" clId="{B9F4A190-AE4B-498A-8D4A-F2283113C801}" dt="2026-07-20T15:17:29.580" v="364" actId="1076"/>
          <ac:spMkLst>
            <pc:docMk/>
            <pc:sldMk cId="3199781694" sldId="270"/>
            <ac:spMk id="2" creationId="{105401D1-9C05-4105-C7A5-86989F1600C9}"/>
          </ac:spMkLst>
        </pc:spChg>
        <pc:spChg chg="mod">
          <ac:chgData name="Kowalcyk, Megan" userId="0916656f-975e-4ab0-bfd5-2470117a22ed" providerId="ADAL" clId="{B9F4A190-AE4B-498A-8D4A-F2283113C801}" dt="2026-07-20T15:17:38.564" v="366" actId="1076"/>
          <ac:spMkLst>
            <pc:docMk/>
            <pc:sldMk cId="3199781694" sldId="270"/>
            <ac:spMk id="5" creationId="{2C75A917-20C6-ACAB-325D-AB50DF2F012C}"/>
          </ac:spMkLst>
        </pc:spChg>
        <pc:picChg chg="mod">
          <ac:chgData name="Kowalcyk, Megan" userId="0916656f-975e-4ab0-bfd5-2470117a22ed" providerId="ADAL" clId="{B9F4A190-AE4B-498A-8D4A-F2283113C801}" dt="2026-07-20T15:17:43.228" v="367" actId="1076"/>
          <ac:picMkLst>
            <pc:docMk/>
            <pc:sldMk cId="3199781694" sldId="270"/>
            <ac:picMk id="3" creationId="{E654B877-FF88-DE62-8FAE-12F9139705DE}"/>
          </ac:picMkLst>
        </pc:picChg>
      </pc:sldChg>
      <pc:sldChg chg="modSp mod modCm modNotesTx">
        <pc:chgData name="Kowalcyk, Megan" userId="0916656f-975e-4ab0-bfd5-2470117a22ed" providerId="ADAL" clId="{B9F4A190-AE4B-498A-8D4A-F2283113C801}" dt="2026-07-20T17:57:50.441" v="397" actId="20577"/>
        <pc:sldMkLst>
          <pc:docMk/>
          <pc:sldMk cId="257766601" sldId="276"/>
        </pc:sldMkLst>
        <pc:spChg chg="mod">
          <ac:chgData name="Kowalcyk, Megan" userId="0916656f-975e-4ab0-bfd5-2470117a22ed" providerId="ADAL" clId="{B9F4A190-AE4B-498A-8D4A-F2283113C801}" dt="2026-07-20T13:52:08.012" v="23" actId="20577"/>
          <ac:spMkLst>
            <pc:docMk/>
            <pc:sldMk cId="257766601" sldId="276"/>
            <ac:spMk id="3" creationId="{A79C1024-1A7F-B3B4-F33D-8CF291F7CEDE}"/>
          </ac:spMkLst>
        </pc:spChg>
        <pc:spChg chg="mod">
          <ac:chgData name="Kowalcyk, Megan" userId="0916656f-975e-4ab0-bfd5-2470117a22ed" providerId="ADAL" clId="{B9F4A190-AE4B-498A-8D4A-F2283113C801}" dt="2026-07-20T13:53:13.831" v="153" actId="20577"/>
          <ac:spMkLst>
            <pc:docMk/>
            <pc:sldMk cId="257766601" sldId="276"/>
            <ac:spMk id="4" creationId="{CAEB587C-974C-2587-6FED-920F27807B7E}"/>
          </ac:spMkLst>
        </pc:spChg>
        <pc:spChg chg="mod">
          <ac:chgData name="Kowalcyk, Megan" userId="0916656f-975e-4ab0-bfd5-2470117a22ed" providerId="ADAL" clId="{B9F4A190-AE4B-498A-8D4A-F2283113C801}" dt="2026-07-20T14:06:33.017" v="355" actId="1076"/>
          <ac:spMkLst>
            <pc:docMk/>
            <pc:sldMk cId="257766601" sldId="276"/>
            <ac:spMk id="5" creationId="{E18704DB-965B-4F13-0DBA-431B3C9DC9AD}"/>
          </ac:spMkLst>
        </pc:spChg>
        <pc:picChg chg="mod">
          <ac:chgData name="Kowalcyk, Megan" userId="0916656f-975e-4ab0-bfd5-2470117a22ed" providerId="ADAL" clId="{B9F4A190-AE4B-498A-8D4A-F2283113C801}" dt="2026-07-20T14:06:25.764" v="354" actId="1076"/>
          <ac:picMkLst>
            <pc:docMk/>
            <pc:sldMk cId="257766601" sldId="276"/>
            <ac:picMk id="6" creationId="{2677840B-F4F7-F318-CCC7-435A7374EDE3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Kowalcyk, Megan" userId="0916656f-975e-4ab0-bfd5-2470117a22ed" providerId="ADAL" clId="{B9F4A190-AE4B-498A-8D4A-F2283113C801}" dt="2026-07-20T13:53:13.831" v="153" actId="20577"/>
              <pc2:cmMkLst xmlns:pc2="http://schemas.microsoft.com/office/powerpoint/2019/9/main/command">
                <pc:docMk/>
                <pc:sldMk cId="257766601" sldId="276"/>
                <pc2:cmMk id="{17F18663-F1F3-4DFF-AF55-0B313520AD76}"/>
              </pc2:cmMkLst>
            </pc226:cmChg>
          </p:ext>
        </pc:extLst>
      </pc:sldChg>
      <pc:sldChg chg="modSp">
        <pc:chgData name="Kowalcyk, Megan" userId="0916656f-975e-4ab0-bfd5-2470117a22ed" providerId="ADAL" clId="{B9F4A190-AE4B-498A-8D4A-F2283113C801}" dt="2026-07-20T13:48:29.762" v="13" actId="20577"/>
        <pc:sldMkLst>
          <pc:docMk/>
          <pc:sldMk cId="2916455189" sldId="281"/>
        </pc:sldMkLst>
        <pc:spChg chg="mod">
          <ac:chgData name="Kowalcyk, Megan" userId="0916656f-975e-4ab0-bfd5-2470117a22ed" providerId="ADAL" clId="{B9F4A190-AE4B-498A-8D4A-F2283113C801}" dt="2026-07-20T13:48:29.762" v="13" actId="20577"/>
          <ac:spMkLst>
            <pc:docMk/>
            <pc:sldMk cId="2916455189" sldId="281"/>
            <ac:spMk id="3" creationId="{001637B2-82C2-A82F-5B8E-571C1A2CCB67}"/>
          </ac:spMkLst>
        </pc:spChg>
      </pc:sldChg>
      <pc:sldChg chg="modSp mod">
        <pc:chgData name="Kowalcyk, Megan" userId="0916656f-975e-4ab0-bfd5-2470117a22ed" providerId="ADAL" clId="{B9F4A190-AE4B-498A-8D4A-F2283113C801}" dt="2026-07-20T15:12:58.189" v="361" actId="1076"/>
        <pc:sldMkLst>
          <pc:docMk/>
          <pc:sldMk cId="1639936535" sldId="282"/>
        </pc:sldMkLst>
        <pc:picChg chg="mod">
          <ac:chgData name="Kowalcyk, Megan" userId="0916656f-975e-4ab0-bfd5-2470117a22ed" providerId="ADAL" clId="{B9F4A190-AE4B-498A-8D4A-F2283113C801}" dt="2026-07-20T15:12:58.189" v="361" actId="1076"/>
          <ac:picMkLst>
            <pc:docMk/>
            <pc:sldMk cId="1639936535" sldId="282"/>
            <ac:picMk id="11" creationId="{4C31D54B-4852-1456-F604-320045037EFB}"/>
          </ac:picMkLst>
        </pc:picChg>
        <pc:picChg chg="mod">
          <ac:chgData name="Kowalcyk, Megan" userId="0916656f-975e-4ab0-bfd5-2470117a22ed" providerId="ADAL" clId="{B9F4A190-AE4B-498A-8D4A-F2283113C801}" dt="2026-07-20T15:12:54.628" v="360" actId="1076"/>
          <ac:picMkLst>
            <pc:docMk/>
            <pc:sldMk cId="1639936535" sldId="282"/>
            <ac:picMk id="18" creationId="{96BCE4DF-3B20-DA74-795E-9E1DBD6722F7}"/>
          </ac:picMkLst>
        </pc:picChg>
      </pc:sldChg>
      <pc:sldChg chg="addSp delSp modSp new mod">
        <pc:chgData name="Kowalcyk, Megan" userId="0916656f-975e-4ab0-bfd5-2470117a22ed" providerId="ADAL" clId="{B9F4A190-AE4B-498A-8D4A-F2283113C801}" dt="2026-07-20T23:35:55.375" v="450" actId="1076"/>
        <pc:sldMkLst>
          <pc:docMk/>
          <pc:sldMk cId="1524020953" sldId="292"/>
        </pc:sldMkLst>
        <pc:spChg chg="mod">
          <ac:chgData name="Kowalcyk, Megan" userId="0916656f-975e-4ab0-bfd5-2470117a22ed" providerId="ADAL" clId="{B9F4A190-AE4B-498A-8D4A-F2283113C801}" dt="2026-07-20T23:33:34.350" v="409" actId="1076"/>
          <ac:spMkLst>
            <pc:docMk/>
            <pc:sldMk cId="1524020953" sldId="292"/>
            <ac:spMk id="3" creationId="{8D4A49AD-B7F0-41A9-5E8D-270AF686A472}"/>
          </ac:spMkLst>
        </pc:spChg>
        <pc:spChg chg="add mod">
          <ac:chgData name="Kowalcyk, Megan" userId="0916656f-975e-4ab0-bfd5-2470117a22ed" providerId="ADAL" clId="{B9F4A190-AE4B-498A-8D4A-F2283113C801}" dt="2026-07-20T23:35:55.375" v="450" actId="1076"/>
          <ac:spMkLst>
            <pc:docMk/>
            <pc:sldMk cId="1524020953" sldId="292"/>
            <ac:spMk id="5" creationId="{7B94B6B9-C210-63E9-056A-A37C509650B4}"/>
          </ac:spMkLst>
        </pc:spChg>
        <pc:spChg chg="add mod">
          <ac:chgData name="Kowalcyk, Megan" userId="0916656f-975e-4ab0-bfd5-2470117a22ed" providerId="ADAL" clId="{B9F4A190-AE4B-498A-8D4A-F2283113C801}" dt="2026-07-20T23:34:28.075" v="426" actId="14100"/>
          <ac:spMkLst>
            <pc:docMk/>
            <pc:sldMk cId="1524020953" sldId="292"/>
            <ac:spMk id="6" creationId="{5D6B0229-0CA3-A973-3B8A-32DBEC1D22AE}"/>
          </ac:spMkLst>
        </pc:spChg>
        <pc:spChg chg="add mod">
          <ac:chgData name="Kowalcyk, Megan" userId="0916656f-975e-4ab0-bfd5-2470117a22ed" providerId="ADAL" clId="{B9F4A190-AE4B-498A-8D4A-F2283113C801}" dt="2026-07-20T23:34:20.454" v="424" actId="1076"/>
          <ac:spMkLst>
            <pc:docMk/>
            <pc:sldMk cId="1524020953" sldId="292"/>
            <ac:spMk id="7" creationId="{6E87546C-D650-89D0-33BC-A6D40A13F5AB}"/>
          </ac:spMkLst>
        </pc:spChg>
        <pc:spChg chg="add mod">
          <ac:chgData name="Kowalcyk, Megan" userId="0916656f-975e-4ab0-bfd5-2470117a22ed" providerId="ADAL" clId="{B9F4A190-AE4B-498A-8D4A-F2283113C801}" dt="2026-07-20T23:35:31.373" v="440" actId="20577"/>
          <ac:spMkLst>
            <pc:docMk/>
            <pc:sldMk cId="1524020953" sldId="292"/>
            <ac:spMk id="10" creationId="{81437746-F39C-D8FB-DA65-3A39E269C1B3}"/>
          </ac:spMkLst>
        </pc:spChg>
        <pc:spChg chg="add mod">
          <ac:chgData name="Kowalcyk, Megan" userId="0916656f-975e-4ab0-bfd5-2470117a22ed" providerId="ADAL" clId="{B9F4A190-AE4B-498A-8D4A-F2283113C801}" dt="2026-07-20T23:35:47.390" v="449" actId="1076"/>
          <ac:spMkLst>
            <pc:docMk/>
            <pc:sldMk cId="1524020953" sldId="292"/>
            <ac:spMk id="11" creationId="{32682C93-8306-8810-3AA0-EB3E3A03163C}"/>
          </ac:spMkLst>
        </pc:spChg>
        <pc:cxnChg chg="add mod">
          <ac:chgData name="Kowalcyk, Megan" userId="0916656f-975e-4ab0-bfd5-2470117a22ed" providerId="ADAL" clId="{B9F4A190-AE4B-498A-8D4A-F2283113C801}" dt="2026-07-20T23:34:28.075" v="426" actId="14100"/>
          <ac:cxnSpMkLst>
            <pc:docMk/>
            <pc:sldMk cId="1524020953" sldId="292"/>
            <ac:cxnSpMk id="8" creationId="{FCDD1C8F-5C55-C4DF-C025-97610B6F6E72}"/>
          </ac:cxnSpMkLst>
        </pc:cxnChg>
        <pc:cxnChg chg="add mod">
          <ac:chgData name="Kowalcyk, Megan" userId="0916656f-975e-4ab0-bfd5-2470117a22ed" providerId="ADAL" clId="{B9F4A190-AE4B-498A-8D4A-F2283113C801}" dt="2026-07-20T23:35:55.375" v="450" actId="1076"/>
          <ac:cxnSpMkLst>
            <pc:docMk/>
            <pc:sldMk cId="1524020953" sldId="292"/>
            <ac:cxnSpMk id="9" creationId="{42DABD4D-8F38-99E4-9BA2-FC79C12FD8C6}"/>
          </ac:cxnSpMkLst>
        </pc:cxnChg>
        <pc:cxnChg chg="add mod">
          <ac:chgData name="Kowalcyk, Megan" userId="0916656f-975e-4ab0-bfd5-2470117a22ed" providerId="ADAL" clId="{B9F4A190-AE4B-498A-8D4A-F2283113C801}" dt="2026-07-20T23:35:47.390" v="449" actId="1076"/>
          <ac:cxnSpMkLst>
            <pc:docMk/>
            <pc:sldMk cId="1524020953" sldId="292"/>
            <ac:cxnSpMk id="12" creationId="{5EB7AD8C-DEBC-687E-59B8-77330DBE72BF}"/>
          </ac:cxnSpMkLst>
        </pc:cxnChg>
        <pc:cxnChg chg="add mod">
          <ac:chgData name="Kowalcyk, Megan" userId="0916656f-975e-4ab0-bfd5-2470117a22ed" providerId="ADAL" clId="{B9F4A190-AE4B-498A-8D4A-F2283113C801}" dt="2026-07-20T23:35:55.375" v="450" actId="1076"/>
          <ac:cxnSpMkLst>
            <pc:docMk/>
            <pc:sldMk cId="1524020953" sldId="292"/>
            <ac:cxnSpMk id="13" creationId="{856E5D99-0432-0883-B5FF-CDF4D2EFC29B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4D20E5-D8F7-594B-9D91-F763D43B9AF7}" type="datetimeFigureOut">
              <a:rPr lang="en-GB" smtClean="0"/>
              <a:t>23/07/2026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E8DCDC-D13C-2549-BE6A-717E9EED41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2321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latin typeface="+mn-lt"/>
                <a:ea typeface="+mn-ea"/>
                <a:cs typeface="+mn-cs"/>
              </a:rPr>
              <a:t>Conflicting evidence on the impact of perinatal HIV exposure on neurocognitive development in children, particularly after widespread rollout of ART for PMTCT. Major </a:t>
            </a:r>
            <a:r>
              <a:rPr lang="en-US" sz="1200" dirty="0"/>
              <a:t>challenges include </a:t>
            </a:r>
            <a:r>
              <a:rPr lang="en-US" sz="1200" kern="1200" dirty="0">
                <a:latin typeface="+mn-lt"/>
                <a:ea typeface="+mn-ea"/>
                <a:cs typeface="+mn-cs"/>
              </a:rPr>
              <a:t>locally validated neurocognitive assessments and confounding prenatal and postnatal factors.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76423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SRQ is measuring maternal mental health</a:t>
            </a:r>
          </a:p>
          <a:p>
            <a:endParaRPr lang="en-US" dirty="0"/>
          </a:p>
          <a:p>
            <a:r>
              <a:rPr lang="en-US" dirty="0"/>
              <a:t>In our study we looked at SRQ, MDAT, OMCI, BRIEF-P. CDI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7804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Ngina thinks IRR will be important to this crowd: we assessed IRR and found consistent MDAT measurements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29756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Delay is defined as age and standardized population adjusted z score &lt;-1</a:t>
            </a:r>
          </a:p>
          <a:p>
            <a:endParaRPr lang="en-US" dirty="0"/>
          </a:p>
          <a:p>
            <a:r>
              <a:rPr lang="en-US" dirty="0"/>
              <a:t>N = 804 </a:t>
            </a:r>
            <a:r>
              <a:rPr lang="en-US"/>
              <a:t>total children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57132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19001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45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used a structural equations model which allows us to combine maternal and post natal environmental factors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07793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D66221-AA59-4195-D912-4BE4307AE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CDBD32-EA00-8FC9-583E-06E1D840C7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9D6DAF-731E-627B-9F6F-8FF71E5BD0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Output of longitudinal structural equation model showing standardized estimates</a:t>
            </a:r>
            <a:r>
              <a:rPr lang="en-US" sz="12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 Significant paths are shown in green for positive association and red for negative association. Maternal age, gravidity, study site, education, and marital status were included as predictors of exposures. CPAS: Childhood Psychosocial Adversity Scale; SRQ: Self-Reporting Questionnaire; OMCI: Observation of Mother–Child Interaction; FCI: Family Care Indicators; GM-Z: Malawi developmental assessment tool (MDAT) Gross-Motor Z score, FM-Z: MDAT Fine Motor Z score, LA-Z: MDAT Language Z score, SO-Z: MDAT Social Z score.  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9D15B0-A8FB-991C-0918-D096B109DE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25062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BB8E6-A645-21EB-84B7-988A6A8EA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0E8828-5467-B312-7544-9DE969AE36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59C4BB-2274-042B-DAC3-62D86B85EA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Output of longitudinal structural equation model showing standardized estimates</a:t>
            </a:r>
            <a:r>
              <a:rPr lang="en-US" sz="12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 Significant paths are shown in green for positive association and red for negative association. Maternal age, gravidity, study site, education, and marital status were included as predictors of exposures. CPAS: Childhood Psychosocial Adversity Scale; SRQ: Self-Reporting Questionnaire; OMCI: Observation of Mother–Child Interaction; FCI: Family Care Indicators; GM-Z: Malawi developmental assessment tool (MDAT) Gross-Motor Z score, FM-Z: MDAT Fine Motor Z score, LA-Z: MDAT Language Z score, SO-Z: MDAT Social Z score.  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115CFB-2BE9-46E7-7592-D4169D28DB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17836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E5E0D-2394-41BD-89ED-AF66AB0A7F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8EFE85-6C6A-54BD-3D97-2F037F0BB5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15302B-F2F1-66F9-2F71-E72501904F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Output of longitudinal structural equation model showing standardized estimates</a:t>
            </a:r>
            <a:r>
              <a:rPr lang="en-US" sz="12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 Significant paths are shown in green for positive association and red for negative association. Maternal age, gravidity, study site, education, and marital status were included as predictors of exposures. CPAS: Childhood Psychosocial Adversity Scale; SRQ: Self-Reporting Questionnaire; OMCI: Observation of Mother–Child Interaction; FCI: Family Care Indicators; GM-Z: Malawi developmental assessment tool (MDAT) Gross-Motor Z score, FM-Z: MDAT Fine Motor Z score, LA-Z: MDAT Language Z score, SO-Z: MDAT Social Z score.  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E32D45-DE2B-9195-53DD-D3E9C55D05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11266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Borders on </a:t>
            </a:r>
            <a:r>
              <a:rPr lang="en-US"/>
              <a:t>the letters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1851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357341" cy="575945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44E8B6-6518-A33D-7A70-C9FD6E468D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306" y="4037048"/>
            <a:ext cx="3585484" cy="230866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9FCB7F2-EDDE-2631-46A7-9B1DBF90345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4059534" cy="369608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E11E1F5-72FC-EA6D-2311-C01BA07ECAEE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FD81D20-A5D3-92AD-E846-1BFCC81E7AC4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954560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243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57594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96DA62-48A2-4910-51D9-5349612C170E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F5C391-D1F0-666B-06E0-AD34C2274C7A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B27D770-6B73-6C3D-D0E2-95502F84F8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944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57594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96DA62-48A2-4910-51D9-5349612C170E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F5C391-D1F0-666B-06E0-AD34C2274C7A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7C8642-0124-622F-BAF5-E8A0C111DE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974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21A2CA5-C9BE-8646-A49A-C5E2D560704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116388" y="2097091"/>
            <a:ext cx="7632704" cy="410368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Font typeface="Courier New" panose="02070309020205020404" pitchFamily="49" charset="0"/>
              <a:buNone/>
              <a:defRPr sz="1400"/>
            </a:lvl1pPr>
          </a:lstStyle>
          <a:p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  <a:p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 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/>
              <a:t>Donec </a:t>
            </a:r>
            <a:r>
              <a:rPr lang="en-GB" noProof="0" dirty="0" err="1"/>
              <a:t>rutrum</a:t>
            </a:r>
            <a:r>
              <a:rPr lang="en-GB" noProof="0" dirty="0"/>
              <a:t> </a:t>
            </a:r>
            <a:r>
              <a:rPr lang="en-GB" noProof="0" dirty="0" err="1"/>
              <a:t>congue</a:t>
            </a:r>
            <a:r>
              <a:rPr lang="en-GB" noProof="0" dirty="0"/>
              <a:t> </a:t>
            </a:r>
            <a:r>
              <a:rPr lang="en-GB" noProof="0" dirty="0" err="1"/>
              <a:t>leo</a:t>
            </a:r>
            <a:r>
              <a:rPr lang="en-GB" noProof="0" dirty="0"/>
              <a:t>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malesuada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 err="1"/>
              <a:t>Curabitur</a:t>
            </a:r>
            <a:r>
              <a:rPr lang="en-GB" noProof="0" dirty="0"/>
              <a:t> </a:t>
            </a:r>
            <a:r>
              <a:rPr lang="en-GB" noProof="0" dirty="0" err="1"/>
              <a:t>aliquet</a:t>
            </a:r>
            <a:r>
              <a:rPr lang="en-GB" noProof="0" dirty="0"/>
              <a:t> </a:t>
            </a:r>
            <a:r>
              <a:rPr lang="en-GB" noProof="0" dirty="0" err="1"/>
              <a:t>quam</a:t>
            </a:r>
            <a:r>
              <a:rPr lang="en-GB" noProof="0" dirty="0"/>
              <a:t> id dui </a:t>
            </a:r>
            <a:r>
              <a:rPr lang="en-GB" noProof="0" dirty="0" err="1"/>
              <a:t>posuere</a:t>
            </a:r>
            <a:r>
              <a:rPr lang="en-GB" noProof="0" dirty="0"/>
              <a:t> </a:t>
            </a:r>
            <a:r>
              <a:rPr lang="en-GB" noProof="0" dirty="0" err="1"/>
              <a:t>blandit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B918DAA-45D8-EF4A-B0DE-9DB83618D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D31045-CD15-A872-BFEE-68B45EE29DE3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7679C0-84AF-FB29-2B4F-65C2D2050248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02F472F-B3C9-8372-5D4D-5BFF3AF8D7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268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 (no patter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4759B3F-D110-D6ED-127F-0FAAA91002E8}"/>
              </a:ext>
            </a:extLst>
          </p:cNvPr>
          <p:cNvSpPr/>
          <p:nvPr userDrawn="1"/>
        </p:nvSpPr>
        <p:spPr>
          <a:xfrm>
            <a:off x="0" y="0"/>
            <a:ext cx="12192000" cy="16652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21A2CA5-C9BE-8646-A49A-C5E2D560704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42917" y="2097091"/>
            <a:ext cx="11306175" cy="410368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Font typeface="Courier New" panose="02070309020205020404" pitchFamily="49" charset="0"/>
              <a:buNone/>
              <a:defRPr sz="1400"/>
            </a:lvl1pPr>
          </a:lstStyle>
          <a:p>
            <a:r>
              <a:rPr lang="en-GB" noProof="0" dirty="0"/>
              <a:t>Nulla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  <a:p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 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/>
              <a:t>Donec </a:t>
            </a:r>
            <a:r>
              <a:rPr lang="en-GB" noProof="0" dirty="0" err="1"/>
              <a:t>rutrum</a:t>
            </a:r>
            <a:r>
              <a:rPr lang="en-GB" noProof="0" dirty="0"/>
              <a:t> </a:t>
            </a:r>
            <a:r>
              <a:rPr lang="en-GB" noProof="0" dirty="0" err="1"/>
              <a:t>congue</a:t>
            </a:r>
            <a:r>
              <a:rPr lang="en-GB" noProof="0" dirty="0"/>
              <a:t> </a:t>
            </a:r>
            <a:r>
              <a:rPr lang="en-GB" noProof="0" dirty="0" err="1"/>
              <a:t>leo</a:t>
            </a:r>
            <a:r>
              <a:rPr lang="en-GB" noProof="0" dirty="0"/>
              <a:t>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malesuada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 err="1"/>
              <a:t>Curabitur</a:t>
            </a:r>
            <a:r>
              <a:rPr lang="en-GB" noProof="0" dirty="0"/>
              <a:t> </a:t>
            </a:r>
            <a:r>
              <a:rPr lang="en-GB" noProof="0" dirty="0" err="1"/>
              <a:t>aliquet</a:t>
            </a:r>
            <a:r>
              <a:rPr lang="en-GB" noProof="0" dirty="0"/>
              <a:t> </a:t>
            </a:r>
            <a:r>
              <a:rPr lang="en-GB" noProof="0" dirty="0" err="1"/>
              <a:t>quam</a:t>
            </a:r>
            <a:r>
              <a:rPr lang="en-GB" noProof="0" dirty="0"/>
              <a:t> id dui </a:t>
            </a:r>
            <a:r>
              <a:rPr lang="en-GB" noProof="0" dirty="0" err="1"/>
              <a:t>posuere</a:t>
            </a:r>
            <a:r>
              <a:rPr lang="en-GB" noProof="0" dirty="0"/>
              <a:t> </a:t>
            </a:r>
            <a:r>
              <a:rPr lang="en-GB" noProof="0" dirty="0" err="1"/>
              <a:t>blandit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B918DAA-45D8-EF4A-B0DE-9DB83618D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41325"/>
            <a:ext cx="8891918" cy="1223964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DE0E92-4155-274E-B8D3-6224F5791510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F21790-326B-DB22-0FD0-1775D2C0DA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025891" y="207065"/>
            <a:ext cx="1769829" cy="131890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4901EB4-E3E6-8225-19A0-34A625053E42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8EDD47E-600A-4188-3299-2CC73881E14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641299" y="248555"/>
            <a:ext cx="2328312" cy="149918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D35374F-5573-8FBD-685A-03451FB8512C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3FC3371-5374-7807-05C6-9DBAB5C0276B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652319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A84E54A-D965-FC50-802E-562CE671CB7A}"/>
              </a:ext>
            </a:extLst>
          </p:cNvPr>
          <p:cNvSpPr/>
          <p:nvPr userDrawn="1"/>
        </p:nvSpPr>
        <p:spPr>
          <a:xfrm>
            <a:off x="0" y="0"/>
            <a:ext cx="12192000" cy="16652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B918DAA-45D8-EF4A-B0DE-9DB83618D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41325"/>
            <a:ext cx="8891914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DE0E92-4155-274E-B8D3-6224F5791510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DCB52A-22C1-CC1A-5306-2A67B54510F5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B4EE815-10FC-404F-AA02-42FDEC9EF3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41299" y="248555"/>
            <a:ext cx="2328312" cy="149918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AF0A2EB-42C3-D81B-AB52-D398F3B5452D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B065CA-40FB-7F48-9E62-95C7492E7738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453005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D1B286-EE94-DE44-8BBB-C1AC468636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913" y="2097089"/>
            <a:ext cx="5437187" cy="410368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5A67C6D-451D-6C40-B015-49D120732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551B1C-217B-4F4B-81FF-529B758036DF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DF6C31-4E8E-5BDB-94AB-7610F1DA05D3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054057-F02E-2B99-E32E-F9979D4EEE57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1067E1-F7EC-01BB-7973-A7A252E1C286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435742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093A-7AF9-304D-AE6D-F745B4F01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EE9A4EF-A011-1744-9932-D74E1968F6E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441325"/>
            <a:ext cx="5437188" cy="575945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Title 10">
            <a:extLst>
              <a:ext uri="{FF2B5EF4-FFF2-40B4-BE49-F238E27FC236}">
                <a16:creationId xmlns:a16="http://schemas.microsoft.com/office/drawing/2014/main" id="{091C71F5-B0A7-8745-8F8B-E636D57FA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AD4010-0096-6B46-B74C-E77670FCDEA8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103DDA-7889-4B5B-0956-8066BA50259B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F07B0A-8C48-EF80-3A83-BF9149E741FA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89AE47-1EEB-2C92-3C54-1F045097632D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06148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16388" y="2097089"/>
            <a:ext cx="7632703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3368799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22CF7E-E712-017E-103E-DCEC9512CD09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2192-2677-291C-F2AE-B0A152218DEC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DD3AD8-8F42-1667-07F4-9D017FB25D1D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0264602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0" y="2097089"/>
            <a:ext cx="5437191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5437187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  <a:p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 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3A1906-1C90-CD57-B856-9068C16F17CD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4B60B3-9B42-510D-CCDA-A4FD4CB13D11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6A1745-FF3F-423F-8AA2-E352A08E2E46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3675361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075613" y="2097089"/>
            <a:ext cx="3673478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7200900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  <a:p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 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/>
              <a:t>Donec </a:t>
            </a:r>
            <a:r>
              <a:rPr lang="en-GB" noProof="0" dirty="0" err="1"/>
              <a:t>rutrum</a:t>
            </a:r>
            <a:r>
              <a:rPr lang="en-GB" noProof="0" dirty="0"/>
              <a:t> </a:t>
            </a:r>
            <a:r>
              <a:rPr lang="en-GB" noProof="0" dirty="0" err="1"/>
              <a:t>congue</a:t>
            </a:r>
            <a:r>
              <a:rPr lang="en-GB" noProof="0" dirty="0"/>
              <a:t> </a:t>
            </a:r>
            <a:r>
              <a:rPr lang="en-GB" noProof="0" dirty="0" err="1"/>
              <a:t>leo</a:t>
            </a:r>
            <a:r>
              <a:rPr lang="en-GB" noProof="0" dirty="0"/>
              <a:t>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malesuada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 err="1"/>
              <a:t>Curabitur</a:t>
            </a:r>
            <a:r>
              <a:rPr lang="en-GB" noProof="0" dirty="0"/>
              <a:t> </a:t>
            </a:r>
            <a:r>
              <a:rPr lang="en-GB" noProof="0" dirty="0" err="1"/>
              <a:t>aliquet</a:t>
            </a:r>
            <a:r>
              <a:rPr lang="en-GB" noProof="0" dirty="0"/>
              <a:t> </a:t>
            </a:r>
            <a:r>
              <a:rPr lang="en-GB" noProof="0" dirty="0" err="1"/>
              <a:t>quam</a:t>
            </a:r>
            <a:r>
              <a:rPr lang="en-GB" noProof="0" dirty="0"/>
              <a:t> id dui </a:t>
            </a:r>
            <a:r>
              <a:rPr lang="en-GB" noProof="0" dirty="0" err="1"/>
              <a:t>posuere</a:t>
            </a:r>
            <a:r>
              <a:rPr lang="en-GB" noProof="0" dirty="0"/>
              <a:t> </a:t>
            </a:r>
            <a:r>
              <a:rPr lang="en-GB" noProof="0" dirty="0" err="1"/>
              <a:t>blandit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6350AF-01E5-1584-1D6E-A24252F1C3E6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091343-887A-7C27-2A65-1394B1B02F38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42407B-17FD-C502-1243-774F728D13CE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736309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2617CEFD-8894-F0BD-9C67-966CD8B1208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75613" y="0"/>
            <a:ext cx="41148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093A-7AF9-304D-AE6D-F745B4F01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2C07795-8A1B-4F48-ADAF-7475467E7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D43CCD-AAFC-B847-BF0F-B7E2A805F6E1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12FA691-34E1-B147-9F45-2CFB053A59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83328" y="979714"/>
            <a:ext cx="4734000" cy="4898572"/>
          </a:xfrm>
          <a:prstGeom prst="rect">
            <a:avLst/>
          </a:prstGeom>
          <a:solidFill>
            <a:schemeClr val="tx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F8014D-10B6-92E2-EC28-6F8D0BE63F97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84BBC5-1ACA-DA2D-6288-2BEBBD6C11B1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4A659CA-CD00-8136-4486-A2E1EB283E60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5850719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with Ca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85512DB3-4C68-E6AE-8D86-2B37C85E70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075613" y="0"/>
            <a:ext cx="41148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093A-7AF9-304D-AE6D-F745B4F01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2C07795-8A1B-4F48-ADAF-7475467E7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D43CCD-AAFC-B847-BF0F-B7E2A805F6E1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12FA691-34E1-B147-9F45-2CFB053A59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74702" y="979714"/>
            <a:ext cx="4734000" cy="4898572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9FCCC6-1BCF-D16E-D5A2-940EE11165DD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19DD43-09A7-C0FA-FD23-56F06106877D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EC753A9-3B8C-F8F1-F06A-BC751753B4D7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345505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mage and Content - Patter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F27FD3C-C00B-F68C-57EB-444614AAC4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994408"/>
            <a:ext cx="3738959" cy="3863591"/>
          </a:xfrm>
          <a:prstGeom prst="rect">
            <a:avLst/>
          </a:prstGeo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A9FAEF4-2CDC-9742-AEF3-A25C5A44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14DCF326-D6B4-5E4A-8E2C-D9FE40FD28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88000" y="2098800"/>
            <a:ext cx="4690800" cy="3571200"/>
          </a:xfrm>
          <a:prstGeom prst="rect">
            <a:avLst/>
          </a:prstGeom>
          <a:solidFill>
            <a:schemeClr val="tx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772F97-72EC-BC03-D894-E3373E7FE11B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63B836-6BBC-CC52-7451-75593C29685E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446295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Content - Patter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B0B8AC0-F5B9-4961-AB36-A3709CEF52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960642"/>
            <a:ext cx="4280598" cy="3897357"/>
          </a:xfrm>
          <a:prstGeom prst="rect">
            <a:avLst/>
          </a:prstGeo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A9FAEF4-2CDC-9742-AEF3-A25C5A44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14DCF326-D6B4-5E4A-8E2C-D9FE40FD28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88719" y="2098800"/>
            <a:ext cx="4690800" cy="3571200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0943C6-B383-4763-B926-D1CB8D8C92A1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3B36E5-CE69-3B1E-B3BD-1693FA1E6BE8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9882922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D1B286-EE94-DE44-8BBB-C1AC468636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913" y="2097089"/>
            <a:ext cx="5437187" cy="410368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93976421-9C43-4A44-829D-511FFE024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CB34A3-C584-1046-8C17-AB1BCE2694C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1A06C6-814D-4A47-8F9A-552C373FA66E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FCF1BB-B3E9-B97A-8306-531C90803CA5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0D4EE2-C7DF-8A77-CC45-38E648A1250B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8E0526-BD62-081D-BB5E-E881DF8C3413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33498401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Full slide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6391" y="441325"/>
            <a:ext cx="7632700" cy="4609306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4800" b="0" i="0">
                <a:latin typeface="+mn-lt"/>
                <a:ea typeface="IAS Ribbon Sans Regular" pitchFamily="2" charset="0"/>
              </a:defRPr>
            </a:lvl1pPr>
          </a:lstStyle>
          <a:p>
            <a:r>
              <a:rPr lang="en-GB" noProof="0" dirty="0"/>
              <a:t>“Click to edit quote”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83131-2416-4447-B094-A11566C296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16388" y="5364956"/>
            <a:ext cx="7632700" cy="83581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+mj-lt"/>
                <a:ea typeface="IAS Ribbon Sans Regular" pitchFamily="2" charset="0"/>
              </a:defRPr>
            </a:lvl1pPr>
          </a:lstStyle>
          <a:p>
            <a:pPr lvl="0"/>
            <a:r>
              <a:rPr lang="en-GB" noProof="0" dirty="0"/>
              <a:t>Quote citation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E9E907-6C88-57CC-3433-E6393DEC17F9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662DB7-DE31-C0AE-4ACD-C3866CFEC0B2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C47D151-E338-7A56-A46C-640C4619BA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3253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slide 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A48F992-2AE2-529F-7179-FAFD77609F6B}"/>
              </a:ext>
            </a:extLst>
          </p:cNvPr>
          <p:cNvSpPr/>
          <p:nvPr userDrawn="1"/>
        </p:nvSpPr>
        <p:spPr>
          <a:xfrm>
            <a:off x="3125036" y="0"/>
            <a:ext cx="906696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6391" y="441325"/>
            <a:ext cx="7632700" cy="4609306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4800" b="0" i="0">
                <a:solidFill>
                  <a:schemeClr val="bg1"/>
                </a:solidFill>
                <a:latin typeface="+mn-lt"/>
                <a:ea typeface="IAS Ribbon Sans Regular" pitchFamily="2" charset="0"/>
              </a:defRPr>
            </a:lvl1pPr>
          </a:lstStyle>
          <a:p>
            <a:r>
              <a:rPr lang="en-GB" noProof="0" dirty="0"/>
              <a:t>“Click to edit quote”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83131-2416-4447-B094-A11566C296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16388" y="5364956"/>
            <a:ext cx="7632700" cy="83581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+mj-lt"/>
                <a:ea typeface="IAS Ribbon Sans Regular" pitchFamily="2" charset="0"/>
              </a:defRPr>
            </a:lvl1pPr>
          </a:lstStyle>
          <a:p>
            <a:pPr lvl="0"/>
            <a:r>
              <a:rPr lang="en-GB" noProof="0" dirty="0"/>
              <a:t>Quote citation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E9E907-6C88-57CC-3433-E6393DEC17F9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bg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662DB7-DE31-C0AE-4ACD-C3866CFEC0B2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bg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C47D151-E338-7A56-A46C-640C4619BA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900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16390" y="441326"/>
            <a:ext cx="7632692" cy="1223964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2907" y="2097090"/>
            <a:ext cx="11306175" cy="407987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779A7A-3E32-4C26-1C18-91765C53270A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rcRect/>
          <a:stretch/>
        </p:blipFill>
        <p:spPr>
          <a:xfrm>
            <a:off x="236214" y="248555"/>
            <a:ext cx="2328312" cy="149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309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21" r:id="rId3"/>
    <p:sldLayoutId id="2147483704" r:id="rId4"/>
    <p:sldLayoutId id="2147483705" r:id="rId5"/>
    <p:sldLayoutId id="2147483706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  <p:sldLayoutId id="2147483720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79">
          <p15:clr>
            <a:srgbClr val="F26B43"/>
          </p15:clr>
        </p15:guide>
        <p15:guide id="2" pos="2593">
          <p15:clr>
            <a:srgbClr val="F26B43"/>
          </p15:clr>
        </p15:guide>
        <p15:guide id="3" pos="2865">
          <p15:clr>
            <a:srgbClr val="F26B43"/>
          </p15:clr>
        </p15:guide>
        <p15:guide id="4" pos="3704">
          <p15:clr>
            <a:srgbClr val="F26B43"/>
          </p15:clr>
        </p15:guide>
        <p15:guide id="5" pos="3976">
          <p15:clr>
            <a:srgbClr val="F26B43"/>
          </p15:clr>
        </p15:guide>
        <p15:guide id="6" pos="4815">
          <p15:clr>
            <a:srgbClr val="F26B43"/>
          </p15:clr>
        </p15:guide>
        <p15:guide id="7" pos="5087">
          <p15:clr>
            <a:srgbClr val="F26B43"/>
          </p15:clr>
        </p15:guide>
        <p15:guide id="8" pos="7401">
          <p15:clr>
            <a:srgbClr val="F26B43"/>
          </p15:clr>
        </p15:guide>
        <p15:guide id="9" orient="horz" pos="278">
          <p15:clr>
            <a:srgbClr val="F26B43"/>
          </p15:clr>
        </p15:guide>
        <p15:guide id="10" orient="horz" pos="1049">
          <p15:clr>
            <a:srgbClr val="F26B43"/>
          </p15:clr>
        </p15:guide>
        <p15:guide id="11" orient="horz" pos="1321">
          <p15:clr>
            <a:srgbClr val="F26B43"/>
          </p15:clr>
        </p15:guide>
        <p15:guide id="12" orient="horz" pos="3906">
          <p15:clr>
            <a:srgbClr val="F26B43"/>
          </p15:clr>
        </p15:guide>
        <p15:guide id="13" orient="horz" pos="4178">
          <p15:clr>
            <a:srgbClr val="F26B43"/>
          </p15:clr>
        </p15:guide>
        <p15:guide id="14" orient="horz" pos="4042">
          <p15:clr>
            <a:srgbClr val="F26B43"/>
          </p15:clr>
        </p15:guide>
        <p15:guide id="15" orient="horz" pos="118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9.jpe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B17D6-3ACF-A59D-E820-978B64DC6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1983179"/>
            <a:ext cx="8214429" cy="4178778"/>
          </a:xfrm>
        </p:spPr>
        <p:txBody>
          <a:bodyPr>
            <a:normAutofit fontScale="90000"/>
          </a:bodyPr>
          <a:lstStyle/>
          <a:p>
            <a:r>
              <a:rPr lang="en-GB" dirty="0"/>
              <a:t>Neurocognitive development in infants with perinatal HIV exposure: Evidence from Malawi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68F3AF-D0F0-DB53-437F-38D0D53433D0}"/>
              </a:ext>
            </a:extLst>
          </p:cNvPr>
          <p:cNvSpPr txBox="1">
            <a:spLocks/>
          </p:cNvSpPr>
          <p:nvPr/>
        </p:nvSpPr>
        <p:spPr>
          <a:xfrm>
            <a:off x="4116391" y="624980"/>
            <a:ext cx="7357344" cy="43379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800" b="1" dirty="0">
                <a:latin typeface="+mj-lt"/>
              </a:rPr>
              <a:t>Session 1: Optimizing development after perinatal HIV exposure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FB077A-AFEC-0AEF-52E5-64986D86C677}"/>
              </a:ext>
            </a:extLst>
          </p:cNvPr>
          <p:cNvSpPr txBox="1">
            <a:spLocks/>
          </p:cNvSpPr>
          <p:nvPr/>
        </p:nvSpPr>
        <p:spPr>
          <a:xfrm>
            <a:off x="4116388" y="327877"/>
            <a:ext cx="7357344" cy="385199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600" dirty="0"/>
              <a:t>Megan Kowalcyk, PhD, MPH, University of Maryland School of Medicine</a:t>
            </a:r>
          </a:p>
        </p:txBody>
      </p:sp>
    </p:spTree>
    <p:extLst>
      <p:ext uri="{BB962C8B-B14F-4D97-AF65-F5344CB8AC3E}">
        <p14:creationId xmlns:p14="http://schemas.microsoft.com/office/powerpoint/2010/main" val="171815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E092412A-31AA-4136-644F-4C6C72A94618}"/>
              </a:ext>
            </a:extLst>
          </p:cNvPr>
          <p:cNvSpPr txBox="1">
            <a:spLocks/>
          </p:cNvSpPr>
          <p:nvPr/>
        </p:nvSpPr>
        <p:spPr>
          <a:xfrm>
            <a:off x="244445" y="1849286"/>
            <a:ext cx="6346478" cy="4635373"/>
          </a:xfrm>
          <a:prstGeom prst="rect">
            <a:avLst/>
          </a:prstGeom>
        </p:spPr>
        <p:txBody>
          <a:bodyPr vert="horz" lIns="0" tIns="0" rIns="0" bIns="0" rtlCol="0" anchor="t">
            <a:normAutofit fontScale="92500"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kern="1200" dirty="0">
                <a:latin typeface="+mn-lt"/>
                <a:ea typeface="+mn-ea"/>
                <a:cs typeface="+mn-cs"/>
              </a:rPr>
              <a:t>Prospective cohort recruiting pregnant women from two health centers in Southern Malawi</a:t>
            </a:r>
          </a:p>
          <a:p>
            <a:endParaRPr lang="en-US" kern="1200" dirty="0">
              <a:latin typeface="+mn-lt"/>
              <a:ea typeface="+mn-ea"/>
              <a:cs typeface="+mn-cs"/>
            </a:endParaRPr>
          </a:p>
          <a:p>
            <a:r>
              <a:rPr lang="en-US" sz="2000" b="1" u="sng" kern="1200" dirty="0">
                <a:latin typeface="+mn-lt"/>
                <a:ea typeface="+mn-ea"/>
                <a:cs typeface="+mn-cs"/>
              </a:rPr>
              <a:t>Eligible women were enrolled into three cohorts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kern="1200" dirty="0">
                <a:latin typeface="+mn-lt"/>
                <a:ea typeface="+mn-ea"/>
                <a:cs typeface="+mn-cs"/>
              </a:rPr>
              <a:t>Diagnosed with HIV </a:t>
            </a:r>
            <a:r>
              <a:rPr lang="en-US" sz="2000" dirty="0"/>
              <a:t>infection at the first ANC visit</a:t>
            </a:r>
          </a:p>
          <a:p>
            <a:pPr marL="971550" lvl="1" indent="-285750"/>
            <a:r>
              <a:rPr lang="en-US" sz="2000" dirty="0"/>
              <a:t>Viral load &gt; 1,000 copies/mL at first visit (HIV high)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On ART for at least 6 months prior to conception</a:t>
            </a:r>
          </a:p>
          <a:p>
            <a:pPr marL="971550" lvl="1" indent="-285750"/>
            <a:r>
              <a:rPr lang="en-US" sz="2000" dirty="0"/>
              <a:t>Undetectable viral load at first visit (HIV low)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kern="1200" dirty="0">
                <a:latin typeface="+mn-lt"/>
                <a:ea typeface="+mn-ea"/>
                <a:cs typeface="+mn-cs"/>
              </a:rPr>
              <a:t>Without HIV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A6D1EF3-464C-2441-9B81-0D92458A9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9656" y="373340"/>
            <a:ext cx="5437187" cy="1212747"/>
          </a:xfrm>
        </p:spPr>
        <p:txBody>
          <a:bodyPr vert="horz" lIns="0" tIns="0" rIns="0" bIns="0" rtlCol="0" anchor="b">
            <a:normAutofit/>
          </a:bodyPr>
          <a:lstStyle/>
          <a:p>
            <a:r>
              <a:rPr lang="en-GB" dirty="0"/>
              <a:t>REFINE Study</a:t>
            </a:r>
          </a:p>
        </p:txBody>
      </p:sp>
      <p:pic>
        <p:nvPicPr>
          <p:cNvPr id="47" name="Picture Placeholder 46">
            <a:extLst>
              <a:ext uri="{FF2B5EF4-FFF2-40B4-BE49-F238E27FC236}">
                <a16:creationId xmlns:a16="http://schemas.microsoft.com/office/drawing/2014/main" id="{41745B4B-0FCF-B014-5581-EDC024A581A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r="3" b="10237"/>
          <a:stretch>
            <a:fillRect/>
          </a:stretch>
        </p:blipFill>
        <p:spPr>
          <a:xfrm>
            <a:off x="6759622" y="1366177"/>
            <a:ext cx="4734000" cy="4898572"/>
          </a:xfrm>
          <a:prstGeom prst="rect">
            <a:avLst/>
          </a:prstGeom>
          <a:noFill/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185AB2F1-6DFF-93D1-CCE5-ED7AAC54457A}"/>
              </a:ext>
            </a:extLst>
          </p:cNvPr>
          <p:cNvSpPr/>
          <p:nvPr/>
        </p:nvSpPr>
        <p:spPr>
          <a:xfrm>
            <a:off x="9988654" y="5815762"/>
            <a:ext cx="136447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b="0" i="0" dirty="0">
                <a:solidFill>
                  <a:schemeClr val="bg1"/>
                </a:solidFill>
                <a:effectLst/>
                <a:latin typeface="Roboto"/>
              </a:rPr>
              <a:t>© Corrie Wingate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570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28285-DD14-CF47-9ADD-FC1A9D5FF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5195" y="405110"/>
            <a:ext cx="8171182" cy="1405582"/>
          </a:xfrm>
        </p:spPr>
        <p:txBody>
          <a:bodyPr>
            <a:normAutofit/>
          </a:bodyPr>
          <a:lstStyle/>
          <a:p>
            <a:r>
              <a:rPr lang="en-GB" noProof="0" dirty="0"/>
              <a:t>REFINE Study Procedures </a:t>
            </a:r>
          </a:p>
        </p:txBody>
      </p:sp>
      <p:pic>
        <p:nvPicPr>
          <p:cNvPr id="7" name="Content Placeholder 5" descr="A diagram of a process&#10;&#10;Description automatically generated">
            <a:extLst>
              <a:ext uri="{FF2B5EF4-FFF2-40B4-BE49-F238E27FC236}">
                <a16:creationId xmlns:a16="http://schemas.microsoft.com/office/drawing/2014/main" id="{61200FBB-F20B-2084-5143-89DE7F7E15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54" b="10077"/>
          <a:stretch>
            <a:fillRect/>
          </a:stretch>
        </p:blipFill>
        <p:spPr>
          <a:xfrm>
            <a:off x="3938257" y="2082298"/>
            <a:ext cx="8171182" cy="4046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8142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F4A9785-5714-F747-B084-91CE0A734F2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90641" y="2301153"/>
            <a:ext cx="7002581" cy="3426490"/>
          </a:xfrm>
        </p:spPr>
        <p:txBody>
          <a:bodyPr>
            <a:normAutofit/>
          </a:bodyPr>
          <a:lstStyle/>
          <a:p>
            <a:r>
              <a:rPr lang="en-GB" sz="2000" dirty="0"/>
              <a:t>Malawi Development Assessment Tool (MDAT)</a:t>
            </a:r>
          </a:p>
          <a:p>
            <a:pPr marL="285750" indent="-285750">
              <a:buFontTx/>
              <a:buChar char="-"/>
            </a:pPr>
            <a:r>
              <a:rPr lang="en-GB" sz="2000" dirty="0"/>
              <a:t>Assesses neurodevelopment for children up to 6 years of age across four domains: gross motor, fine motor, language and social.</a:t>
            </a:r>
          </a:p>
          <a:p>
            <a:pPr marL="285750" indent="-285750">
              <a:buFontTx/>
              <a:buChar char="-"/>
            </a:pPr>
            <a:r>
              <a:rPr lang="en-GB" sz="2000" dirty="0"/>
              <a:t>Items are scored as a pass/fail through caregiver report and direct observation.</a:t>
            </a:r>
          </a:p>
          <a:p>
            <a:pPr marL="285750" indent="-285750">
              <a:buFontTx/>
              <a:buChar char="-"/>
            </a:pPr>
            <a:r>
              <a:rPr lang="en-GB" sz="2000" dirty="0"/>
              <a:t>Validated tool in Malawi and other sub-Saharan African settings</a:t>
            </a:r>
          </a:p>
          <a:p>
            <a:endParaRPr lang="en-GB" noProof="0" dirty="0"/>
          </a:p>
          <a:p>
            <a:endParaRPr lang="en-GB" noProof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2C8569-D4EF-EE4A-9FD3-DBFF555C0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6285" y="441325"/>
            <a:ext cx="8652806" cy="1223964"/>
          </a:xfrm>
        </p:spPr>
        <p:txBody>
          <a:bodyPr/>
          <a:lstStyle/>
          <a:p>
            <a:r>
              <a:rPr lang="en-GB" noProof="0" dirty="0"/>
              <a:t>Child Neurodevelopment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C893A1D7-1DA8-49FE-63D0-95939F2056A7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t="-29" r="-12" b="370"/>
          <a:stretch>
            <a:fillRect/>
          </a:stretch>
        </p:blipFill>
        <p:spPr>
          <a:xfrm>
            <a:off x="1884902" y="1874366"/>
            <a:ext cx="2897507" cy="3853277"/>
          </a:xfrm>
          <a:prstGeom prst="rect">
            <a:avLst/>
          </a:prstGeom>
          <a:solidFill>
            <a:srgbClr val="0A41F3"/>
          </a:solidFill>
        </p:spPr>
      </p:pic>
    </p:spTree>
    <p:extLst>
      <p:ext uri="{BB962C8B-B14F-4D97-AF65-F5344CB8AC3E}">
        <p14:creationId xmlns:p14="http://schemas.microsoft.com/office/powerpoint/2010/main" val="2969959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B0E71-A9B2-DB1C-8DA5-F0302D9FFA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DE0EA3F-BA5A-24C6-D733-793719FC293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90641" y="2301153"/>
            <a:ext cx="7002581" cy="3426490"/>
          </a:xfrm>
        </p:spPr>
        <p:txBody>
          <a:bodyPr>
            <a:normAutofit/>
          </a:bodyPr>
          <a:lstStyle/>
          <a:p>
            <a:r>
              <a:rPr lang="en-GB" sz="2000" dirty="0"/>
              <a:t>MacArthur Bates Communication Development Inventory (CDI)</a:t>
            </a:r>
          </a:p>
          <a:p>
            <a:pPr marL="285750" indent="-285750">
              <a:buFontTx/>
              <a:buChar char="-"/>
            </a:pPr>
            <a:r>
              <a:rPr lang="en-GB" sz="2000" dirty="0"/>
              <a:t>Standardized parent-report form to determine language development in children 8-37 months of age</a:t>
            </a:r>
          </a:p>
          <a:p>
            <a:pPr marL="285750" indent="-285750">
              <a:buFontTx/>
              <a:buChar char="-"/>
            </a:pPr>
            <a:r>
              <a:rPr lang="en-GB" sz="2000" dirty="0"/>
              <a:t>Malawian adaptation is a 100-word vocabulary checklist</a:t>
            </a:r>
          </a:p>
          <a:p>
            <a:endParaRPr lang="en-GB" noProof="0" dirty="0"/>
          </a:p>
          <a:p>
            <a:endParaRPr lang="en-GB" noProof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CDE8F31-C6F0-6CE5-8CEF-EF4E82692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6285" y="441325"/>
            <a:ext cx="8652806" cy="1223964"/>
          </a:xfrm>
        </p:spPr>
        <p:txBody>
          <a:bodyPr/>
          <a:lstStyle/>
          <a:p>
            <a:r>
              <a:rPr lang="en-GB" noProof="0" dirty="0"/>
              <a:t>Child Neurodevelopment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130743F4-21FE-35FB-395A-3D78A3A522CD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t="-29" r="-12" b="370"/>
          <a:stretch>
            <a:fillRect/>
          </a:stretch>
        </p:blipFill>
        <p:spPr>
          <a:xfrm>
            <a:off x="1917408" y="1874366"/>
            <a:ext cx="2897507" cy="3853277"/>
          </a:xfrm>
          <a:prstGeom prst="rect">
            <a:avLst/>
          </a:prstGeom>
          <a:solidFill>
            <a:srgbClr val="0A41F3"/>
          </a:solidFill>
        </p:spPr>
      </p:pic>
    </p:spTree>
    <p:extLst>
      <p:ext uri="{BB962C8B-B14F-4D97-AF65-F5344CB8AC3E}">
        <p14:creationId xmlns:p14="http://schemas.microsoft.com/office/powerpoint/2010/main" val="26049585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4B3DD7-9EC9-FB52-8BB8-8789073B5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35A8D8D-F80C-605D-20F0-6CB726B1CF6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90641" y="2301153"/>
            <a:ext cx="7002581" cy="3426490"/>
          </a:xfrm>
        </p:spPr>
        <p:txBody>
          <a:bodyPr>
            <a:normAutofit/>
          </a:bodyPr>
          <a:lstStyle/>
          <a:p>
            <a:r>
              <a:rPr lang="en-GB" sz="2000" dirty="0"/>
              <a:t>Behavioural Rating Inventory of Executive Functions – Preschool (BRIEF – P)</a:t>
            </a:r>
          </a:p>
          <a:p>
            <a:pPr marL="285750" indent="-285750">
              <a:buFontTx/>
              <a:buChar char="-"/>
            </a:pPr>
            <a:r>
              <a:rPr lang="en-GB" sz="2000" dirty="0"/>
              <a:t>Parent-report tool to evaluate behavioural, attention and cognitive problems disrupting executive function in children 2 – 5 years old</a:t>
            </a:r>
          </a:p>
          <a:p>
            <a:pPr marL="285750" indent="-285750">
              <a:buFontTx/>
              <a:buChar char="-"/>
            </a:pPr>
            <a:r>
              <a:rPr lang="en-GB" sz="2000" dirty="0"/>
              <a:t>Culturally adapted for use in Malawi</a:t>
            </a:r>
            <a:endParaRPr lang="en-GB" noProof="0" dirty="0"/>
          </a:p>
          <a:p>
            <a:endParaRPr lang="en-GB" noProof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1068381-854D-29D0-E91F-355A928CD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6285" y="441325"/>
            <a:ext cx="8652806" cy="1223964"/>
          </a:xfrm>
        </p:spPr>
        <p:txBody>
          <a:bodyPr/>
          <a:lstStyle/>
          <a:p>
            <a:r>
              <a:rPr lang="en-GB" noProof="0" dirty="0"/>
              <a:t>Child Neurodevelopment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4561E06C-40BE-21ED-CA78-7DA6BFB72074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t="-29" r="-12" b="370"/>
          <a:stretch>
            <a:fillRect/>
          </a:stretch>
        </p:blipFill>
        <p:spPr>
          <a:xfrm>
            <a:off x="1895375" y="1874366"/>
            <a:ext cx="2897507" cy="3853277"/>
          </a:xfrm>
          <a:prstGeom prst="rect">
            <a:avLst/>
          </a:prstGeom>
          <a:solidFill>
            <a:srgbClr val="0A41F3"/>
          </a:solidFill>
        </p:spPr>
      </p:pic>
    </p:spTree>
    <p:extLst>
      <p:ext uri="{BB962C8B-B14F-4D97-AF65-F5344CB8AC3E}">
        <p14:creationId xmlns:p14="http://schemas.microsoft.com/office/powerpoint/2010/main" val="28628665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D4A49AD-B7F0-41A9-5E8D-270AF686A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6419" y="538816"/>
            <a:ext cx="8862672" cy="1223964"/>
          </a:xfrm>
        </p:spPr>
        <p:txBody>
          <a:bodyPr>
            <a:normAutofit fontScale="90000"/>
          </a:bodyPr>
          <a:lstStyle/>
          <a:p>
            <a:r>
              <a:rPr lang="en-GB" dirty="0"/>
              <a:t>Perinatal HIV Exposure and Postnatal Environment Impacts Neurodevelopment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94B6B9-C210-63E9-056A-A37C509650B4}"/>
              </a:ext>
            </a:extLst>
          </p:cNvPr>
          <p:cNvSpPr txBox="1"/>
          <p:nvPr/>
        </p:nvSpPr>
        <p:spPr>
          <a:xfrm>
            <a:off x="8984669" y="3157299"/>
            <a:ext cx="3060215" cy="1446550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Child Neurodevelopment</a:t>
            </a:r>
          </a:p>
          <a:p>
            <a:pPr algn="ctr"/>
            <a:r>
              <a:rPr lang="en-US" sz="1400" dirty="0"/>
              <a:t>Cognition</a:t>
            </a:r>
          </a:p>
          <a:p>
            <a:pPr algn="ctr"/>
            <a:r>
              <a:rPr lang="en-US" sz="1400" dirty="0"/>
              <a:t>Language</a:t>
            </a:r>
          </a:p>
          <a:p>
            <a:pPr algn="ctr"/>
            <a:r>
              <a:rPr lang="en-US" sz="1400" dirty="0"/>
              <a:t>Emotional regulation</a:t>
            </a:r>
          </a:p>
          <a:p>
            <a:pPr algn="ctr"/>
            <a:r>
              <a:rPr lang="en-US" sz="1400" dirty="0"/>
              <a:t>Behavior</a:t>
            </a:r>
          </a:p>
          <a:p>
            <a:pPr algn="ctr"/>
            <a:r>
              <a:rPr lang="en-US" sz="1400" dirty="0"/>
              <a:t>Motor function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6B0229-0CA3-A973-3B8A-32DBEC1D22AE}"/>
              </a:ext>
            </a:extLst>
          </p:cNvPr>
          <p:cNvSpPr txBox="1"/>
          <p:nvPr/>
        </p:nvSpPr>
        <p:spPr>
          <a:xfrm>
            <a:off x="176272" y="1926193"/>
            <a:ext cx="3355372" cy="1508105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Maternal Biological Exposures</a:t>
            </a:r>
          </a:p>
          <a:p>
            <a:pPr algn="ctr"/>
            <a:r>
              <a:rPr lang="en-US" sz="1400" dirty="0"/>
              <a:t>HIV and other infections</a:t>
            </a:r>
          </a:p>
          <a:p>
            <a:pPr algn="ctr"/>
            <a:r>
              <a:rPr lang="en-US" sz="1400" dirty="0"/>
              <a:t>Microbiota</a:t>
            </a:r>
          </a:p>
          <a:p>
            <a:pPr algn="ctr"/>
            <a:r>
              <a:rPr lang="en-US" sz="1400" dirty="0"/>
              <a:t>Antibody transfer</a:t>
            </a:r>
          </a:p>
          <a:p>
            <a:pPr algn="ctr"/>
            <a:r>
              <a:rPr lang="en-US" sz="1400" dirty="0"/>
              <a:t>ART, antibiotics, other drugs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87546C-D650-89D0-33BC-A6D40A13F5AB}"/>
              </a:ext>
            </a:extLst>
          </p:cNvPr>
          <p:cNvSpPr txBox="1"/>
          <p:nvPr/>
        </p:nvSpPr>
        <p:spPr>
          <a:xfrm>
            <a:off x="4815524" y="2064692"/>
            <a:ext cx="2885265" cy="1231106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Mechanistic Pathways</a:t>
            </a:r>
          </a:p>
          <a:p>
            <a:pPr algn="ctr"/>
            <a:r>
              <a:rPr lang="en-US" sz="1400" dirty="0"/>
              <a:t>Altered infant immunity</a:t>
            </a:r>
          </a:p>
          <a:p>
            <a:pPr algn="ctr"/>
            <a:r>
              <a:rPr lang="en-US" sz="1400" dirty="0"/>
              <a:t>Mitochondrial dysfunction</a:t>
            </a:r>
          </a:p>
          <a:p>
            <a:pPr algn="ctr"/>
            <a:r>
              <a:rPr lang="en-US" sz="1400" dirty="0"/>
              <a:t>Impaired brain maturation</a:t>
            </a:r>
          </a:p>
          <a:p>
            <a:pPr algn="ctr"/>
            <a:r>
              <a:rPr lang="en-US" sz="1400" dirty="0"/>
              <a:t>Adverse birth outcomes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CDD1C8F-5C55-C4DF-C025-97610B6F6E72}"/>
              </a:ext>
            </a:extLst>
          </p:cNvPr>
          <p:cNvCxnSpPr>
            <a:cxnSpLocks/>
            <a:stCxn id="6" idx="3"/>
            <a:endCxn id="7" idx="1"/>
          </p:cNvCxnSpPr>
          <p:nvPr/>
        </p:nvCxnSpPr>
        <p:spPr>
          <a:xfrm flipV="1">
            <a:off x="3531644" y="2680245"/>
            <a:ext cx="1283880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2DABD4D-8F38-99E4-9BA2-FC79C12FD8C6}"/>
              </a:ext>
            </a:extLst>
          </p:cNvPr>
          <p:cNvCxnSpPr>
            <a:cxnSpLocks/>
            <a:stCxn id="7" idx="3"/>
            <a:endCxn id="5" idx="1"/>
          </p:cNvCxnSpPr>
          <p:nvPr/>
        </p:nvCxnSpPr>
        <p:spPr>
          <a:xfrm>
            <a:off x="7700789" y="2680245"/>
            <a:ext cx="1283880" cy="120032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1437746-F39C-D8FB-DA65-3A39E269C1B3}"/>
              </a:ext>
            </a:extLst>
          </p:cNvPr>
          <p:cNvSpPr txBox="1"/>
          <p:nvPr/>
        </p:nvSpPr>
        <p:spPr>
          <a:xfrm>
            <a:off x="176271" y="4607510"/>
            <a:ext cx="3355372" cy="1446550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Environmental Exposures</a:t>
            </a:r>
          </a:p>
          <a:p>
            <a:pPr algn="ctr"/>
            <a:r>
              <a:rPr lang="en-US" sz="1400" dirty="0"/>
              <a:t>Caregiver mental health (SRQ)</a:t>
            </a:r>
          </a:p>
          <a:p>
            <a:pPr algn="ctr"/>
            <a:r>
              <a:rPr lang="en-US" sz="1400" dirty="0"/>
              <a:t>Low household income</a:t>
            </a:r>
          </a:p>
          <a:p>
            <a:pPr algn="ctr"/>
            <a:r>
              <a:rPr lang="en-US" sz="1400" dirty="0"/>
              <a:t>Household violence (CPAS)</a:t>
            </a:r>
          </a:p>
          <a:p>
            <a:pPr algn="ctr"/>
            <a:r>
              <a:rPr lang="en-US" sz="1400" dirty="0"/>
              <a:t>Low maternal education</a:t>
            </a:r>
          </a:p>
          <a:p>
            <a:pPr algn="ctr"/>
            <a:r>
              <a:rPr lang="en-US" sz="1400" dirty="0"/>
              <a:t>Food insecurity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2682C93-8306-8810-3AA0-EB3E3A03163C}"/>
              </a:ext>
            </a:extLst>
          </p:cNvPr>
          <p:cNvSpPr txBox="1"/>
          <p:nvPr/>
        </p:nvSpPr>
        <p:spPr>
          <a:xfrm>
            <a:off x="4672306" y="4607510"/>
            <a:ext cx="3355372" cy="1446550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Mechanistic Pathways</a:t>
            </a:r>
          </a:p>
          <a:p>
            <a:pPr algn="ctr"/>
            <a:r>
              <a:rPr lang="en-US" sz="1400" dirty="0"/>
              <a:t>Less responsive caregiving (OMCI)</a:t>
            </a:r>
          </a:p>
          <a:p>
            <a:pPr algn="ctr"/>
            <a:r>
              <a:rPr lang="en-US" sz="1400" dirty="0"/>
              <a:t>Poor water and sanitation</a:t>
            </a:r>
          </a:p>
          <a:p>
            <a:pPr algn="ctr"/>
            <a:r>
              <a:rPr lang="en-US" sz="1400" dirty="0"/>
              <a:t>Poor parental engagement</a:t>
            </a:r>
          </a:p>
          <a:p>
            <a:pPr algn="ctr"/>
            <a:r>
              <a:rPr lang="en-US" sz="1400" dirty="0"/>
              <a:t>Fewer learning opportunities</a:t>
            </a:r>
          </a:p>
          <a:p>
            <a:pPr algn="ctr"/>
            <a:r>
              <a:rPr lang="en-US" sz="1400" dirty="0"/>
              <a:t>Lack of nutrition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EB7AD8C-DEBC-687E-59B8-77330DBE72BF}"/>
              </a:ext>
            </a:extLst>
          </p:cNvPr>
          <p:cNvCxnSpPr>
            <a:cxnSpLocks/>
            <a:stCxn id="10" idx="3"/>
            <a:endCxn id="11" idx="1"/>
          </p:cNvCxnSpPr>
          <p:nvPr/>
        </p:nvCxnSpPr>
        <p:spPr>
          <a:xfrm>
            <a:off x="3531643" y="5330785"/>
            <a:ext cx="1140663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56E5D99-0432-0883-B5FF-CDF4D2EFC29B}"/>
              </a:ext>
            </a:extLst>
          </p:cNvPr>
          <p:cNvCxnSpPr>
            <a:cxnSpLocks/>
            <a:stCxn id="11" idx="3"/>
            <a:endCxn id="5" idx="1"/>
          </p:cNvCxnSpPr>
          <p:nvPr/>
        </p:nvCxnSpPr>
        <p:spPr>
          <a:xfrm flipV="1">
            <a:off x="8027678" y="3880574"/>
            <a:ext cx="956991" cy="145021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40209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79C1024-1A7F-B3B4-F33D-8CF291F7C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Perinatal HIV Impacts Mild Delay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AEB587C-974C-2587-6FED-920F27807B7E}"/>
              </a:ext>
            </a:extLst>
          </p:cNvPr>
          <p:cNvSpPr/>
          <p:nvPr/>
        </p:nvSpPr>
        <p:spPr>
          <a:xfrm>
            <a:off x="8259581" y="2002610"/>
            <a:ext cx="3883991" cy="41977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r>
              <a:rPr lang="en-US" sz="2000" dirty="0"/>
              <a:t>Mild delay is more prevalent among children who are perinatally exposed to HIV </a:t>
            </a:r>
          </a:p>
          <a:p>
            <a:endParaRPr lang="en-US" sz="2000" dirty="0"/>
          </a:p>
          <a:p>
            <a:r>
              <a:rPr lang="en-US" sz="2000" dirty="0"/>
              <a:t>Prevalence of mild delay decreases as children age</a:t>
            </a:r>
          </a:p>
          <a:p>
            <a:endParaRPr lang="en-US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8704DB-965B-4F13-0DBA-431B3C9DC9AD}"/>
              </a:ext>
            </a:extLst>
          </p:cNvPr>
          <p:cNvSpPr txBox="1"/>
          <p:nvPr/>
        </p:nvSpPr>
        <p:spPr>
          <a:xfrm>
            <a:off x="9159845" y="5907474"/>
            <a:ext cx="29837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Amanuel Wolde, MD, MS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677840B-F4F7-F318-CCC7-435A7374ED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7984" y="4652190"/>
            <a:ext cx="1530952" cy="1223964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B33FC9B-AA51-1852-E4F1-46B4F4A467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9701535"/>
              </p:ext>
            </p:extLst>
          </p:nvPr>
        </p:nvGraphicFramePr>
        <p:xfrm>
          <a:off x="48428" y="1962954"/>
          <a:ext cx="8059984" cy="4197796"/>
        </p:xfrm>
        <a:graphic>
          <a:graphicData uri="http://schemas.openxmlformats.org/drawingml/2006/table">
            <a:tbl>
              <a:tblPr>
                <a:tableStyleId>{793D81CF-94F2-401A-BA57-92F5A7B2D0C5}</a:tableStyleId>
              </a:tblPr>
              <a:tblGrid>
                <a:gridCol w="748131">
                  <a:extLst>
                    <a:ext uri="{9D8B030D-6E8A-4147-A177-3AD203B41FA5}">
                      <a16:colId xmlns:a16="http://schemas.microsoft.com/office/drawing/2014/main" val="2005498014"/>
                    </a:ext>
                  </a:extLst>
                </a:gridCol>
                <a:gridCol w="1144043">
                  <a:extLst>
                    <a:ext uri="{9D8B030D-6E8A-4147-A177-3AD203B41FA5}">
                      <a16:colId xmlns:a16="http://schemas.microsoft.com/office/drawing/2014/main" val="2407671826"/>
                    </a:ext>
                  </a:extLst>
                </a:gridCol>
                <a:gridCol w="1312753">
                  <a:extLst>
                    <a:ext uri="{9D8B030D-6E8A-4147-A177-3AD203B41FA5}">
                      <a16:colId xmlns:a16="http://schemas.microsoft.com/office/drawing/2014/main" val="2963403270"/>
                    </a:ext>
                  </a:extLst>
                </a:gridCol>
                <a:gridCol w="1293608">
                  <a:extLst>
                    <a:ext uri="{9D8B030D-6E8A-4147-A177-3AD203B41FA5}">
                      <a16:colId xmlns:a16="http://schemas.microsoft.com/office/drawing/2014/main" val="3355899376"/>
                    </a:ext>
                  </a:extLst>
                </a:gridCol>
                <a:gridCol w="1223255">
                  <a:extLst>
                    <a:ext uri="{9D8B030D-6E8A-4147-A177-3AD203B41FA5}">
                      <a16:colId xmlns:a16="http://schemas.microsoft.com/office/drawing/2014/main" val="1569715776"/>
                    </a:ext>
                  </a:extLst>
                </a:gridCol>
                <a:gridCol w="1249378">
                  <a:extLst>
                    <a:ext uri="{9D8B030D-6E8A-4147-A177-3AD203B41FA5}">
                      <a16:colId xmlns:a16="http://schemas.microsoft.com/office/drawing/2014/main" val="2555800551"/>
                    </a:ext>
                  </a:extLst>
                </a:gridCol>
                <a:gridCol w="1088816">
                  <a:extLst>
                    <a:ext uri="{9D8B030D-6E8A-4147-A177-3AD203B41FA5}">
                      <a16:colId xmlns:a16="http://schemas.microsoft.com/office/drawing/2014/main" val="2034160828"/>
                    </a:ext>
                  </a:extLst>
                </a:gridCol>
              </a:tblGrid>
              <a:tr h="581863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en-US" sz="1200" b="0" dirty="0">
                          <a:effectLst/>
                          <a:latin typeface="+mn-lt"/>
                        </a:rPr>
                        <a:t> </a:t>
                      </a:r>
                      <a:endParaRPr lang="en-US" sz="1200" b="0" i="0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en-US" sz="1200" b="1" i="1" dirty="0">
                          <a:effectLst/>
                          <a:latin typeface="+mn-lt"/>
                        </a:rPr>
                        <a:t>Total Observations (N=1403) 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en-US" sz="1200" b="1" i="1" dirty="0">
                          <a:effectLst/>
                          <a:latin typeface="+mn-lt"/>
                        </a:rPr>
                        <a:t>24 Months Observations (N= 669) 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en-US" sz="1200" b="1" i="1" dirty="0">
                          <a:effectLst/>
                          <a:latin typeface="+mn-lt"/>
                        </a:rPr>
                        <a:t>42 Months Observations</a:t>
                      </a:r>
                    </a:p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en-US" sz="1200" b="1" i="1" dirty="0">
                          <a:effectLst/>
                          <a:latin typeface="+mn-lt"/>
                        </a:rPr>
                        <a:t>(N = 734) 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3009583"/>
                  </a:ext>
                </a:extLst>
              </a:tr>
              <a:tr h="733983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en-US" sz="1200" b="0">
                          <a:effectLst/>
                          <a:latin typeface="+mn-lt"/>
                        </a:rPr>
                        <a:t>  </a:t>
                      </a:r>
                      <a:endParaRPr lang="en-US" sz="1200" b="0" i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en-US" sz="1200" b="1" dirty="0">
                          <a:effectLst/>
                          <a:latin typeface="+mn-lt"/>
                        </a:rPr>
                        <a:t>Mild Delay</a:t>
                      </a:r>
                    </a:p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en-US" sz="1200" b="1" dirty="0">
                          <a:effectLst/>
                          <a:latin typeface="+mn-lt"/>
                        </a:rPr>
                        <a:t>N (%)</a:t>
                      </a:r>
                      <a:r>
                        <a:rPr lang="en-US" sz="1200" b="0" dirty="0">
                          <a:effectLst/>
                          <a:latin typeface="+mn-lt"/>
                        </a:rPr>
                        <a:t> </a:t>
                      </a:r>
                      <a:endParaRPr lang="en-US" sz="1200" b="0" i="0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en-US" sz="1200" b="1" dirty="0">
                          <a:effectLst/>
                          <a:latin typeface="+mn-lt"/>
                        </a:rPr>
                        <a:t>OR </a:t>
                      </a:r>
                      <a:r>
                        <a:rPr lang="en-US" sz="1200" b="0" dirty="0"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en-US" sz="1200" b="1" dirty="0">
                          <a:effectLst/>
                          <a:latin typeface="+mn-lt"/>
                        </a:rPr>
                        <a:t>(95%CI)</a:t>
                      </a:r>
                      <a:r>
                        <a:rPr lang="en-US" sz="1200" b="0" dirty="0">
                          <a:effectLst/>
                          <a:latin typeface="+mn-lt"/>
                        </a:rPr>
                        <a:t> </a:t>
                      </a:r>
                      <a:endParaRPr lang="en-US" sz="1200" b="0" i="0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en-US" sz="1200" b="1" dirty="0">
                          <a:effectLst/>
                          <a:latin typeface="+mn-lt"/>
                        </a:rPr>
                        <a:t>Mild Delay</a:t>
                      </a:r>
                      <a:endParaRPr lang="en-US" sz="1200" b="0" dirty="0">
                        <a:effectLst/>
                        <a:latin typeface="+mn-lt"/>
                      </a:endParaRPr>
                    </a:p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en-US" sz="1200" b="1" dirty="0">
                          <a:effectLst/>
                          <a:latin typeface="+mn-lt"/>
                        </a:rPr>
                        <a:t>N (%)</a:t>
                      </a:r>
                      <a:r>
                        <a:rPr lang="en-US" sz="1200" b="0" dirty="0">
                          <a:effectLst/>
                          <a:latin typeface="+mn-lt"/>
                        </a:rPr>
                        <a:t> </a:t>
                      </a:r>
                      <a:endParaRPr lang="en-US" sz="1200" b="0" i="0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en-US" sz="1200" b="1" dirty="0">
                          <a:effectLst/>
                          <a:latin typeface="+mn-lt"/>
                        </a:rPr>
                        <a:t>OR</a:t>
                      </a:r>
                      <a:r>
                        <a:rPr lang="en-US" sz="1200" b="0" dirty="0"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en-US" sz="1200" b="1" dirty="0">
                          <a:effectLst/>
                          <a:latin typeface="+mn-lt"/>
                        </a:rPr>
                        <a:t>(95%CI)</a:t>
                      </a:r>
                      <a:r>
                        <a:rPr lang="en-US" sz="1200" b="0" dirty="0">
                          <a:effectLst/>
                          <a:latin typeface="+mn-lt"/>
                        </a:rPr>
                        <a:t> </a:t>
                      </a:r>
                      <a:endParaRPr lang="en-US" sz="1200" b="0" i="0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en-US" sz="1200" b="1" dirty="0">
                          <a:effectLst/>
                          <a:latin typeface="+mn-lt"/>
                        </a:rPr>
                        <a:t>Mild Delay </a:t>
                      </a:r>
                      <a:r>
                        <a:rPr lang="en-US" sz="1200" b="0" dirty="0"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en-US" sz="1200" b="1" dirty="0">
                          <a:effectLst/>
                          <a:latin typeface="+mn-lt"/>
                        </a:rPr>
                        <a:t>N (%)</a:t>
                      </a:r>
                      <a:r>
                        <a:rPr lang="en-US" sz="1200" b="0" dirty="0">
                          <a:effectLst/>
                          <a:latin typeface="+mn-lt"/>
                        </a:rPr>
                        <a:t> </a:t>
                      </a:r>
                      <a:endParaRPr lang="en-US" sz="1200" b="0" i="0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en-US" sz="1200" b="1">
                          <a:effectLst/>
                          <a:latin typeface="+mn-lt"/>
                        </a:rPr>
                        <a:t>OR</a:t>
                      </a:r>
                      <a:r>
                        <a:rPr lang="en-US" sz="1200" b="0"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en-US" sz="1200" b="1">
                          <a:effectLst/>
                          <a:latin typeface="+mn-lt"/>
                        </a:rPr>
                        <a:t>(95%CI)</a:t>
                      </a:r>
                      <a:r>
                        <a:rPr lang="en-US" sz="1200" b="0">
                          <a:effectLst/>
                          <a:latin typeface="+mn-lt"/>
                        </a:rPr>
                        <a:t> </a:t>
                      </a:r>
                      <a:endParaRPr lang="en-US" sz="1200" b="0" i="0"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89225643"/>
                  </a:ext>
                </a:extLst>
              </a:tr>
              <a:tr h="608515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en-US" sz="1200" b="1" i="1" dirty="0">
                          <a:effectLst/>
                          <a:latin typeface="+mn-lt"/>
                        </a:rPr>
                        <a:t>CHEU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en-US" sz="1200" b="0" dirty="0">
                          <a:effectLst/>
                          <a:latin typeface="+mn-lt"/>
                        </a:rPr>
                        <a:t>63(8.9)</a:t>
                      </a:r>
                      <a:endParaRPr lang="en-US" sz="1200" b="0" i="0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en-US" sz="1200" b="0" dirty="0">
                          <a:effectLst/>
                          <a:latin typeface="+mn-lt"/>
                        </a:rPr>
                        <a:t>1.88** </a:t>
                      </a:r>
                    </a:p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en-US" sz="1200" b="0" dirty="0">
                          <a:effectLst/>
                          <a:latin typeface="+mn-lt"/>
                        </a:rPr>
                        <a:t>(1.19, 2.96) </a:t>
                      </a:r>
                      <a:endParaRPr lang="en-US" sz="1200" b="0" i="0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en-US" sz="1200" b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22(6.9)</a:t>
                      </a:r>
                      <a:r>
                        <a:rPr lang="en-US" sz="1200" b="0" dirty="0">
                          <a:effectLst/>
                          <a:latin typeface="+mn-lt"/>
                        </a:rPr>
                        <a:t> </a:t>
                      </a:r>
                      <a:endParaRPr lang="en-US" sz="1200" b="0" i="0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en-US" sz="1200" b="0" dirty="0">
                          <a:effectLst/>
                          <a:latin typeface="+mn-lt"/>
                        </a:rPr>
                        <a:t>1.97.</a:t>
                      </a:r>
                    </a:p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en-US" sz="1200" b="0" dirty="0">
                          <a:effectLst/>
                          <a:latin typeface="+mn-lt"/>
                        </a:rPr>
                        <a:t>(0.93,4.16)</a:t>
                      </a:r>
                      <a:endParaRPr lang="en-US" sz="1200" b="0" i="0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en-US" sz="1200" b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41(10.4)</a:t>
                      </a:r>
                      <a:endParaRPr lang="en-US" sz="1200" b="0" i="0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en-US" sz="1200" b="0" dirty="0">
                          <a:effectLst/>
                          <a:latin typeface="+mn-lt"/>
                        </a:rPr>
                        <a:t>1.61. </a:t>
                      </a:r>
                    </a:p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en-US" sz="1200" b="0" dirty="0">
                          <a:effectLst/>
                          <a:latin typeface="+mn-lt"/>
                        </a:rPr>
                        <a:t>(0.98,2.64)</a:t>
                      </a:r>
                      <a:endParaRPr lang="en-US" sz="1200" b="0" i="0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9036834"/>
                  </a:ext>
                </a:extLst>
              </a:tr>
              <a:tr h="608515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en-US" sz="1200" b="1" i="1" dirty="0">
                          <a:effectLst/>
                          <a:latin typeface="+mn-lt"/>
                        </a:rPr>
                        <a:t>CHEU-Hi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en-US" sz="1200" b="0" dirty="0">
                          <a:effectLst/>
                          <a:latin typeface="+mn-lt"/>
                        </a:rPr>
                        <a:t>12(12.9)</a:t>
                      </a:r>
                      <a:endParaRPr lang="en-US" sz="1200" b="0" i="0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en-US" sz="1200" b="0" dirty="0">
                          <a:effectLst/>
                          <a:latin typeface="+mn-lt"/>
                        </a:rPr>
                        <a:t>2.53** </a:t>
                      </a:r>
                    </a:p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en-US" sz="1200" b="0" dirty="0">
                          <a:effectLst/>
                          <a:latin typeface="+mn-lt"/>
                        </a:rPr>
                        <a:t>(1.36,4.74) </a:t>
                      </a:r>
                      <a:endParaRPr lang="en-US" sz="1200" b="0" i="0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en-US" sz="1200" b="0" dirty="0">
                          <a:effectLst/>
                          <a:latin typeface="+mn-lt"/>
                        </a:rPr>
                        <a:t>1(2.4) </a:t>
                      </a:r>
                      <a:endParaRPr lang="en-US" sz="1200" b="0" i="0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en-US" sz="1200" b="0" dirty="0">
                          <a:effectLst/>
                          <a:latin typeface="+mn-lt"/>
                        </a:rPr>
                        <a:t>0.86 </a:t>
                      </a:r>
                    </a:p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en-US" sz="1200" b="0" dirty="0">
                          <a:effectLst/>
                          <a:latin typeface="+mn-lt"/>
                        </a:rPr>
                        <a:t>(0.12,6.29)</a:t>
                      </a:r>
                      <a:endParaRPr lang="en-US" sz="1200" b="0" i="0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en-US" sz="1200" b="0" dirty="0">
                          <a:effectLst/>
                          <a:latin typeface="+mn-lt"/>
                        </a:rPr>
                        <a:t>11(21.2)</a:t>
                      </a:r>
                      <a:endParaRPr lang="en-US" sz="1200" b="0" i="0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en-US" sz="1200" b="0" dirty="0">
                          <a:effectLst/>
                          <a:latin typeface="+mn-lt"/>
                        </a:rPr>
                        <a:t>2.5**</a:t>
                      </a:r>
                    </a:p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en-US" sz="1200" b="0" dirty="0">
                          <a:effectLst/>
                          <a:latin typeface="+mn-lt"/>
                        </a:rPr>
                        <a:t>(1.33,4.72)</a:t>
                      </a:r>
                      <a:endParaRPr lang="en-US" sz="1200" b="0" i="0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94234375"/>
                  </a:ext>
                </a:extLst>
              </a:tr>
              <a:tr h="608515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en-US" sz="1200" b="1" i="1" dirty="0">
                          <a:effectLst/>
                          <a:latin typeface="+mn-lt"/>
                        </a:rPr>
                        <a:t>CHEU-Lo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en-US" sz="1200" b="0" dirty="0">
                          <a:effectLst/>
                          <a:latin typeface="+mn-lt"/>
                        </a:rPr>
                        <a:t>51(8.3)</a:t>
                      </a:r>
                      <a:endParaRPr lang="en-US" sz="1200" b="0" i="0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en-US" sz="1200" b="0" dirty="0">
                          <a:effectLst/>
                          <a:latin typeface="+mn-lt"/>
                        </a:rPr>
                        <a:t>1.72* </a:t>
                      </a:r>
                    </a:p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en-US" sz="1200" b="0" dirty="0">
                          <a:effectLst/>
                          <a:latin typeface="+mn-lt"/>
                        </a:rPr>
                        <a:t>(1.06,2.80) </a:t>
                      </a:r>
                      <a:endParaRPr lang="en-US" sz="1200" b="0" i="0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en-US" sz="1200" b="0" dirty="0">
                          <a:effectLst/>
                          <a:latin typeface="+mn-lt"/>
                        </a:rPr>
                        <a:t>21(7.6)</a:t>
                      </a:r>
                      <a:endParaRPr lang="en-US" sz="1200" b="0" i="0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en-US" sz="1200" b="0" dirty="0">
                          <a:effectLst/>
                          <a:latin typeface="+mn-lt"/>
                        </a:rPr>
                        <a:t>2.17* </a:t>
                      </a:r>
                    </a:p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en-US" sz="1200" b="0" dirty="0">
                          <a:effectLst/>
                          <a:latin typeface="+mn-lt"/>
                        </a:rPr>
                        <a:t>(1.00,4.70)</a:t>
                      </a:r>
                      <a:endParaRPr lang="en-US" sz="1200" b="0" i="0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en-US" sz="1200" b="0" dirty="0">
                          <a:effectLst/>
                          <a:latin typeface="+mn-lt"/>
                        </a:rPr>
                        <a:t>30(8.8)</a:t>
                      </a:r>
                      <a:endParaRPr lang="en-US" sz="1200" b="0" i="0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en-US" sz="1200" b="0" dirty="0">
                          <a:effectLst/>
                          <a:latin typeface="+mn-lt"/>
                        </a:rPr>
                        <a:t>1.37 </a:t>
                      </a:r>
                    </a:p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en-US" sz="1200" b="0" dirty="0">
                          <a:effectLst/>
                          <a:latin typeface="+mn-lt"/>
                        </a:rPr>
                        <a:t>(0.79,2.38)</a:t>
                      </a:r>
                      <a:endParaRPr lang="en-US" sz="1200" b="0" i="0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47507740"/>
                  </a:ext>
                </a:extLst>
              </a:tr>
              <a:tr h="461066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en-US" sz="1200" b="1" i="1" dirty="0">
                          <a:effectLst/>
                          <a:latin typeface="+mn-lt"/>
                        </a:rPr>
                        <a:t>CHUU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en-US" sz="1200" b="0" dirty="0">
                          <a:effectLst/>
                          <a:latin typeface="+mn-lt"/>
                        </a:rPr>
                        <a:t>38(5.5)</a:t>
                      </a:r>
                      <a:endParaRPr lang="en-US" sz="1200" b="0" i="0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en-US" sz="1200" b="0">
                          <a:effectLst/>
                          <a:latin typeface="+mn-lt"/>
                        </a:rPr>
                        <a:t>Ref </a:t>
                      </a:r>
                      <a:endParaRPr lang="en-US" sz="1200" b="0" i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466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0" dirty="0">
                          <a:effectLst/>
                          <a:latin typeface="+mn-lt"/>
                        </a:rPr>
                        <a:t>11(3.1)</a:t>
                      </a:r>
                      <a:endParaRPr lang="en-US" sz="1200" b="0" i="0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en-US" sz="1200" b="0" dirty="0">
                          <a:effectLst/>
                          <a:latin typeface="+mn-lt"/>
                        </a:rPr>
                        <a:t>Ref </a:t>
                      </a:r>
                      <a:endParaRPr lang="en-US" sz="1200" b="0" i="0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en-US" sz="1200" b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27(7.9)</a:t>
                      </a:r>
                      <a:endParaRPr lang="en-US" sz="1200" b="0" i="0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r>
                        <a:rPr lang="en-US" sz="1200" b="0">
                          <a:effectLst/>
                          <a:latin typeface="+mn-lt"/>
                        </a:rPr>
                        <a:t>Ref </a:t>
                      </a:r>
                      <a:endParaRPr lang="en-US" sz="1200" b="0" i="0"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97529673"/>
                  </a:ext>
                </a:extLst>
              </a:tr>
              <a:tr h="595339">
                <a:tc gridSpan="7">
                  <a:txBody>
                    <a:bodyPr/>
                    <a:lstStyle/>
                    <a:p>
                      <a:pPr algn="r" rtl="0" fontAlgn="base">
                        <a:lnSpc>
                          <a:spcPts val="1275"/>
                        </a:lnSpc>
                        <a:buNone/>
                      </a:pPr>
                      <a:r>
                        <a:rPr lang="en-US" sz="1200" b="0" i="0" dirty="0">
                          <a:effectLst/>
                          <a:latin typeface="+mn-lt"/>
                        </a:rPr>
                        <a:t>Significance level: .0.1 * 0.05 **0.01 ***0.001</a:t>
                      </a:r>
                    </a:p>
                    <a:p>
                      <a:pPr algn="r" rtl="0" fontAlgn="base">
                        <a:lnSpc>
                          <a:spcPts val="1275"/>
                        </a:lnSpc>
                        <a:buNone/>
                      </a:pPr>
                      <a:endParaRPr lang="en-US" sz="900" b="0" i="0" dirty="0">
                        <a:effectLst/>
                        <a:latin typeface="+mn-lt"/>
                      </a:endParaRPr>
                    </a:p>
                    <a:p>
                      <a:pPr algn="r" rtl="0" fontAlgn="base">
                        <a:lnSpc>
                          <a:spcPts val="1275"/>
                        </a:lnSpc>
                        <a:buNone/>
                      </a:pPr>
                      <a:r>
                        <a:rPr lang="en-US" sz="1200" b="0" i="0" dirty="0">
                          <a:effectLst/>
                          <a:latin typeface="+mn-lt"/>
                        </a:rPr>
                        <a:t>Mild Delay – MDAT total age adjusted z score &lt; -1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endParaRPr lang="en-US" b="0" i="0">
                        <a:effectLst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endParaRPr lang="en-US" b="0" i="0">
                        <a:effectLst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rtl="0" fontAlgn="base">
                        <a:lnSpc>
                          <a:spcPts val="1466"/>
                        </a:lnSpc>
                        <a:spcAft>
                          <a:spcPts val="800"/>
                        </a:spcAft>
                        <a:buNone/>
                      </a:pPr>
                      <a:endParaRPr lang="en-US" b="0" i="0">
                        <a:effectLst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endParaRPr lang="en-US" b="0" i="0">
                        <a:effectLst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endParaRPr lang="en-US" b="0" i="0">
                        <a:effectLst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  <a:buNone/>
                      </a:pPr>
                      <a:endParaRPr lang="en-US" b="0" i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342722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7666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381C041-17DA-9120-4B84-2584CD3EC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8719" y="646155"/>
            <a:ext cx="9158310" cy="1212747"/>
          </a:xfrm>
        </p:spPr>
        <p:txBody>
          <a:bodyPr>
            <a:normAutofit fontScale="90000"/>
          </a:bodyPr>
          <a:lstStyle/>
          <a:p>
            <a:r>
              <a:rPr lang="en-GB" noProof="0" dirty="0"/>
              <a:t>Low Birth Weight Predicts Poor Neurodevelopment among CHEU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65BAC6-001C-CD6B-E8D9-A373BD629307}"/>
              </a:ext>
            </a:extLst>
          </p:cNvPr>
          <p:cNvSpPr/>
          <p:nvPr/>
        </p:nvSpPr>
        <p:spPr>
          <a:xfrm>
            <a:off x="7544418" y="2051949"/>
            <a:ext cx="4318446" cy="4121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r>
              <a:rPr lang="en-US" sz="2000" dirty="0"/>
              <a:t>Low birth weight increased odds of developmental delay overall and in the motor domains among those perinatally exposed to HIV.</a:t>
            </a:r>
          </a:p>
          <a:p>
            <a:endParaRPr lang="en-US" sz="2000" dirty="0"/>
          </a:p>
          <a:p>
            <a:endParaRPr lang="en-US" sz="1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4AB648-51AE-0A92-3D9C-FE6486C35736}"/>
              </a:ext>
            </a:extLst>
          </p:cNvPr>
          <p:cNvSpPr txBox="1"/>
          <p:nvPr/>
        </p:nvSpPr>
        <p:spPr>
          <a:xfrm>
            <a:off x="8317321" y="5914493"/>
            <a:ext cx="29837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Christabell Mdhluli &amp; Harrison Msuku</a:t>
            </a:r>
          </a:p>
        </p:txBody>
      </p:sp>
      <p:pic>
        <p:nvPicPr>
          <p:cNvPr id="6148" name="Picture 4" descr="Harrison Msuku - Data / Database Manager @ Malaria Alert ...">
            <a:extLst>
              <a:ext uri="{FF2B5EF4-FFF2-40B4-BE49-F238E27FC236}">
                <a16:creationId xmlns:a16="http://schemas.microsoft.com/office/drawing/2014/main" id="{7AB1D03B-A7BD-AB78-15ED-E38FF2ED11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4727" y="4450796"/>
            <a:ext cx="1557125" cy="1463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9DC1325-2EB3-C442-2B4E-5689F56011F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4447" t="30691" r="23452" b="31515"/>
          <a:stretch>
            <a:fillRect/>
          </a:stretch>
        </p:blipFill>
        <p:spPr>
          <a:xfrm>
            <a:off x="8190287" y="4450797"/>
            <a:ext cx="1513354" cy="14636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1155E3F-3C80-CDB2-6889-FD510DCE82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99" y="1878492"/>
            <a:ext cx="7262347" cy="446798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2844949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0681640-B741-C751-BC64-8036B3868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5216" y="441325"/>
            <a:ext cx="8833875" cy="1223964"/>
          </a:xfrm>
        </p:spPr>
        <p:txBody>
          <a:bodyPr>
            <a:normAutofit/>
          </a:bodyPr>
          <a:lstStyle/>
          <a:p>
            <a:r>
              <a:rPr lang="en-GB" noProof="0" dirty="0"/>
              <a:t>Postnatal Environment Impacts Neurodevelopment</a:t>
            </a:r>
            <a:endParaRPr lang="en-GB" dirty="0"/>
          </a:p>
        </p:txBody>
      </p:sp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id="{852B747A-51AF-1292-D3EF-D621D3534084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436877942"/>
              </p:ext>
            </p:extLst>
          </p:nvPr>
        </p:nvGraphicFramePr>
        <p:xfrm>
          <a:off x="408853" y="2378750"/>
          <a:ext cx="6923300" cy="3621213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730825">
                  <a:extLst>
                    <a:ext uri="{9D8B030D-6E8A-4147-A177-3AD203B41FA5}">
                      <a16:colId xmlns:a16="http://schemas.microsoft.com/office/drawing/2014/main" val="518557846"/>
                    </a:ext>
                  </a:extLst>
                </a:gridCol>
                <a:gridCol w="1915120">
                  <a:extLst>
                    <a:ext uri="{9D8B030D-6E8A-4147-A177-3AD203B41FA5}">
                      <a16:colId xmlns:a16="http://schemas.microsoft.com/office/drawing/2014/main" val="3960953163"/>
                    </a:ext>
                  </a:extLst>
                </a:gridCol>
                <a:gridCol w="1732871">
                  <a:extLst>
                    <a:ext uri="{9D8B030D-6E8A-4147-A177-3AD203B41FA5}">
                      <a16:colId xmlns:a16="http://schemas.microsoft.com/office/drawing/2014/main" val="1269420192"/>
                    </a:ext>
                  </a:extLst>
                </a:gridCol>
                <a:gridCol w="1544484">
                  <a:extLst>
                    <a:ext uri="{9D8B030D-6E8A-4147-A177-3AD203B41FA5}">
                      <a16:colId xmlns:a16="http://schemas.microsoft.com/office/drawing/2014/main" val="1983311990"/>
                    </a:ext>
                  </a:extLst>
                </a:gridCol>
              </a:tblGrid>
              <a:tr h="709260">
                <a:tc>
                  <a:txBody>
                    <a:bodyPr/>
                    <a:lstStyle/>
                    <a:p>
                      <a:r>
                        <a:rPr lang="en-US" sz="1600" dirty="0"/>
                        <a:t>BRIEF – P Measure</a:t>
                      </a:r>
                    </a:p>
                    <a:p>
                      <a:endParaRPr lang="en-US" sz="16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High Distress Mothers</a:t>
                      </a:r>
                    </a:p>
                    <a:p>
                      <a:r>
                        <a:rPr lang="en-US" sz="1600" dirty="0"/>
                        <a:t>(SRQ ≥ 8)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Low Distress Mothers</a:t>
                      </a:r>
                    </a:p>
                    <a:p>
                      <a:r>
                        <a:rPr lang="en-US" sz="1600" dirty="0"/>
                        <a:t>(SRQ &lt; 8)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Wilcoxon P-Value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9950484"/>
                  </a:ext>
                </a:extLst>
              </a:tr>
              <a:tr h="739993">
                <a:tc>
                  <a:txBody>
                    <a:bodyPr/>
                    <a:lstStyle/>
                    <a:p>
                      <a:r>
                        <a:rPr lang="en-US" sz="1600" dirty="0"/>
                        <a:t>Inhibitory Self Control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16 (8, 24)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11 (6, 17)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&lt;0.001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8387624"/>
                  </a:ext>
                </a:extLst>
              </a:tr>
              <a:tr h="598992">
                <a:tc>
                  <a:txBody>
                    <a:bodyPr/>
                    <a:lstStyle/>
                    <a:p>
                      <a:r>
                        <a:rPr lang="en-US" sz="1600" dirty="0"/>
                        <a:t>Working Memory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15 (8, 22)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12(6, 18)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0.016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0734214"/>
                  </a:ext>
                </a:extLst>
              </a:tr>
              <a:tr h="342281">
                <a:tc>
                  <a:txBody>
                    <a:bodyPr/>
                    <a:lstStyle/>
                    <a:p>
                      <a:r>
                        <a:rPr lang="en-US" sz="1600" dirty="0"/>
                        <a:t>Flexibility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10 (5, 17)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 (3, 11)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&lt;0.001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4538872"/>
                  </a:ext>
                </a:extLst>
              </a:tr>
              <a:tr h="598992">
                <a:tc>
                  <a:txBody>
                    <a:bodyPr/>
                    <a:lstStyle/>
                    <a:p>
                      <a:r>
                        <a:rPr lang="en-US" sz="1600" dirty="0"/>
                        <a:t>Global EF Score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34 (19, 55)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26 (15, 39)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0.001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1082792"/>
                  </a:ext>
                </a:extLst>
              </a:tr>
              <a:tr h="517995">
                <a:tc gridSpan="4">
                  <a:txBody>
                    <a:bodyPr/>
                    <a:lstStyle/>
                    <a:p>
                      <a:pPr algn="r"/>
                      <a:r>
                        <a:rPr lang="en-US" sz="1100" dirty="0"/>
                        <a:t>Median (LL, UL)</a:t>
                      </a:r>
                    </a:p>
                    <a:p>
                      <a:pPr algn="r"/>
                      <a:r>
                        <a:rPr lang="en-US" sz="1100" dirty="0"/>
                        <a:t>Higher score = worse executive function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3539193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105401D1-9C05-4105-C7A5-86989F1600C9}"/>
              </a:ext>
            </a:extLst>
          </p:cNvPr>
          <p:cNvSpPr/>
          <p:nvPr/>
        </p:nvSpPr>
        <p:spPr>
          <a:xfrm>
            <a:off x="7689961" y="2452925"/>
            <a:ext cx="4234536" cy="347286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ctr"/>
            <a:r>
              <a:rPr lang="en-US" sz="2000" dirty="0"/>
              <a:t>Worse executive function among children whose mother's self-reported experiencing psychological distress</a:t>
            </a:r>
            <a:r>
              <a:rPr lang="en-US" sz="2400" dirty="0"/>
              <a:t>.</a:t>
            </a:r>
          </a:p>
          <a:p>
            <a:endParaRPr lang="en-US" sz="1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75A917-20C6-ACAB-325D-AB50DF2F012C}"/>
              </a:ext>
            </a:extLst>
          </p:cNvPr>
          <p:cNvSpPr txBox="1"/>
          <p:nvPr/>
        </p:nvSpPr>
        <p:spPr>
          <a:xfrm>
            <a:off x="9096359" y="5686612"/>
            <a:ext cx="29837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Gabriella </a:t>
            </a:r>
            <a:r>
              <a:rPr lang="en-GB" sz="1100" dirty="0"/>
              <a:t>Cabrera</a:t>
            </a:r>
            <a:endParaRPr lang="en-US" sz="11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54B877-FF88-DE62-8FAE-12F9139705D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214" t="20756" r="19553"/>
          <a:stretch>
            <a:fillRect/>
          </a:stretch>
        </p:blipFill>
        <p:spPr>
          <a:xfrm flipH="1">
            <a:off x="9116176" y="4427377"/>
            <a:ext cx="1382106" cy="125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7816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E660349-8FF3-774D-99B5-E2BC07158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441325"/>
            <a:ext cx="9088713" cy="1223964"/>
          </a:xfrm>
        </p:spPr>
        <p:txBody>
          <a:bodyPr>
            <a:normAutofit fontScale="90000"/>
          </a:bodyPr>
          <a:lstStyle/>
          <a:p>
            <a:r>
              <a:rPr lang="en-GB" noProof="0" dirty="0"/>
              <a:t>Environment Outweighs Impact of HIV on Neurodevelopment at 24 Months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3C3AA59-AF57-4542-96DD-81773C010CCB}"/>
              </a:ext>
            </a:extLst>
          </p:cNvPr>
          <p:cNvSpPr/>
          <p:nvPr/>
        </p:nvSpPr>
        <p:spPr>
          <a:xfrm>
            <a:off x="264405" y="1817783"/>
            <a:ext cx="4032173" cy="439289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r>
              <a:rPr lang="en-US" sz="2000" dirty="0"/>
              <a:t>Perinatal HIV exposure is associated with worse development and executive function.  </a:t>
            </a:r>
          </a:p>
          <a:p>
            <a:endParaRPr lang="en-US" sz="1050" dirty="0"/>
          </a:p>
          <a:p>
            <a:r>
              <a:rPr lang="en-US" sz="2000" dirty="0"/>
              <a:t>However, improving OMCI scores had far greater positive impact.</a:t>
            </a:r>
            <a:endParaRPr lang="en-US" sz="1600" dirty="0"/>
          </a:p>
        </p:txBody>
      </p:sp>
      <p:pic>
        <p:nvPicPr>
          <p:cNvPr id="1028" name="Picture 4" descr="Fig. 2">
            <a:extLst>
              <a:ext uri="{FF2B5EF4-FFF2-40B4-BE49-F238E27FC236}">
                <a16:creationId xmlns:a16="http://schemas.microsoft.com/office/drawing/2014/main" id="{94FF4BF3-EC1B-F8B8-D346-BE17860F58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8941" y="1659409"/>
            <a:ext cx="7083686" cy="455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09A96CD-8279-EA9D-19D9-840A2C11085A}"/>
              </a:ext>
            </a:extLst>
          </p:cNvPr>
          <p:cNvSpPr txBox="1"/>
          <p:nvPr/>
        </p:nvSpPr>
        <p:spPr>
          <a:xfrm>
            <a:off x="1403465" y="5976227"/>
            <a:ext cx="29837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Andrea Buchwald, PhD</a:t>
            </a:r>
          </a:p>
        </p:txBody>
      </p:sp>
      <p:pic>
        <p:nvPicPr>
          <p:cNvPr id="1030" name="Picture 6" descr="portrait of Andrea G. Buchwald, PhD  ">
            <a:extLst>
              <a:ext uri="{FF2B5EF4-FFF2-40B4-BE49-F238E27FC236}">
                <a16:creationId xmlns:a16="http://schemas.microsoft.com/office/drawing/2014/main" id="{FD6CDD4C-EA43-64FA-CE0D-6335211A17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962" y="4511639"/>
            <a:ext cx="1171671" cy="146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01CF3DA-46BB-4EDA-BC65-24178860D96D}"/>
              </a:ext>
            </a:extLst>
          </p:cNvPr>
          <p:cNvSpPr txBox="1"/>
          <p:nvPr/>
        </p:nvSpPr>
        <p:spPr>
          <a:xfrm>
            <a:off x="7097919" y="6487676"/>
            <a:ext cx="58123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Positive significant association              Negative significant association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894B082-C4CA-07C3-EBB2-CA2EE1AB4868}"/>
              </a:ext>
            </a:extLst>
          </p:cNvPr>
          <p:cNvCxnSpPr>
            <a:cxnSpLocks/>
          </p:cNvCxnSpPr>
          <p:nvPr/>
        </p:nvCxnSpPr>
        <p:spPr>
          <a:xfrm>
            <a:off x="10307370" y="6424302"/>
            <a:ext cx="1457608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B2B156C-0A5A-E24A-CCE7-2CE66826EDA1}"/>
              </a:ext>
            </a:extLst>
          </p:cNvPr>
          <p:cNvCxnSpPr>
            <a:cxnSpLocks/>
          </p:cNvCxnSpPr>
          <p:nvPr/>
        </p:nvCxnSpPr>
        <p:spPr>
          <a:xfrm>
            <a:off x="7429949" y="6424302"/>
            <a:ext cx="1457608" cy="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87389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60E97-EB93-36A7-1F88-891B066EE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586CC86-CA7E-83A3-40DF-7C863A7EC37C}"/>
              </a:ext>
            </a:extLst>
          </p:cNvPr>
          <p:cNvSpPr/>
          <p:nvPr/>
        </p:nvSpPr>
        <p:spPr>
          <a:xfrm>
            <a:off x="8762471" y="1659435"/>
            <a:ext cx="3234897" cy="47454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r>
              <a:rPr lang="en-US" sz="2000" dirty="0"/>
              <a:t>Low birth weight mediates the association between perinatal HIV exposure and neurodevelopment at 24 months of age.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384810E-E290-F11A-719B-96EBF65D9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152" y="-101015"/>
            <a:ext cx="10872851" cy="795519"/>
          </a:xfrm>
        </p:spPr>
        <p:txBody>
          <a:bodyPr/>
          <a:lstStyle/>
          <a:p>
            <a:r>
              <a:rPr lang="en-GB" noProof="0" dirty="0"/>
              <a:t>Longitudinal Neurodevelopment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35D444-1E5B-5895-7D9D-62A194F70D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8457" y="4822191"/>
            <a:ext cx="1282924" cy="12829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E0C0EB2-E619-314B-BCFD-6454923CB6AC}"/>
              </a:ext>
            </a:extLst>
          </p:cNvPr>
          <p:cNvSpPr txBox="1"/>
          <p:nvPr/>
        </p:nvSpPr>
        <p:spPr>
          <a:xfrm>
            <a:off x="9529517" y="6092902"/>
            <a:ext cx="29837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/>
              <a:t>Nginache</a:t>
            </a:r>
            <a:r>
              <a:rPr lang="en-US" sz="1100" dirty="0"/>
              <a:t> </a:t>
            </a:r>
            <a:r>
              <a:rPr lang="en-US" sz="1100" dirty="0" err="1"/>
              <a:t>Nampota</a:t>
            </a:r>
            <a:r>
              <a:rPr lang="en-US" sz="1100" dirty="0"/>
              <a:t>, MD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A431066-27C0-7E8B-9287-CFDD5FE6F9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666" y="816802"/>
            <a:ext cx="8259482" cy="5956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7754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4268AF-6A2F-D787-87DC-248117EE9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69C6D24-502B-5A44-59E5-200E2AB19700}"/>
              </a:ext>
            </a:extLst>
          </p:cNvPr>
          <p:cNvSpPr/>
          <p:nvPr/>
        </p:nvSpPr>
        <p:spPr>
          <a:xfrm>
            <a:off x="8762471" y="1659435"/>
            <a:ext cx="3234897" cy="47454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r>
              <a:rPr lang="en-US" sz="2000"/>
              <a:t>CPAS </a:t>
            </a:r>
            <a:r>
              <a:rPr lang="en-US" sz="2000" dirty="0"/>
              <a:t>mediates the association between perinatal HIV exposure and neurodevelopment at 24 months of age.</a:t>
            </a:r>
          </a:p>
          <a:p>
            <a:endParaRPr lang="en-US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72CC852-AC15-C8D6-FB1A-AC91300A1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152" y="-101015"/>
            <a:ext cx="10872851" cy="795519"/>
          </a:xfrm>
        </p:spPr>
        <p:txBody>
          <a:bodyPr/>
          <a:lstStyle/>
          <a:p>
            <a:r>
              <a:rPr lang="en-GB" noProof="0" dirty="0"/>
              <a:t>Longitudinal Neurodevelopment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8A1980-F671-59E7-4D71-EBC722E677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8457" y="4822191"/>
            <a:ext cx="1282924" cy="12829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DFBE700-B1B6-CFE8-B4CA-C6B9E6D1135A}"/>
              </a:ext>
            </a:extLst>
          </p:cNvPr>
          <p:cNvSpPr txBox="1"/>
          <p:nvPr/>
        </p:nvSpPr>
        <p:spPr>
          <a:xfrm>
            <a:off x="9529517" y="6092902"/>
            <a:ext cx="29837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/>
              <a:t>Nginache</a:t>
            </a:r>
            <a:r>
              <a:rPr lang="en-US" sz="1100" dirty="0"/>
              <a:t> </a:t>
            </a:r>
            <a:r>
              <a:rPr lang="en-US" sz="1100" dirty="0" err="1"/>
              <a:t>Nampota</a:t>
            </a:r>
            <a:r>
              <a:rPr lang="en-US" sz="1100" dirty="0"/>
              <a:t>, MD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812DA21-B330-4DE7-ECE1-DD7AAD0907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666" y="816802"/>
            <a:ext cx="8259482" cy="5956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86008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0ECA8E-A515-1D01-8B76-443A6F1524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00EB655-9F8C-AEF2-78E9-1C14992FF935}"/>
              </a:ext>
            </a:extLst>
          </p:cNvPr>
          <p:cNvSpPr/>
          <p:nvPr/>
        </p:nvSpPr>
        <p:spPr>
          <a:xfrm>
            <a:off x="8762471" y="1659435"/>
            <a:ext cx="3234897" cy="47454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r>
              <a:rPr lang="en-US" sz="2000" dirty="0"/>
              <a:t>OMCI is the largest driver of the association between perinatal HIV exposure and neurodevelopment at 24 and 42 months of age.</a:t>
            </a:r>
          </a:p>
          <a:p>
            <a:endParaRPr lang="en-US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F1ECC37-F494-60CC-7E9E-A5BAFAD70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152" y="-101015"/>
            <a:ext cx="10872851" cy="795519"/>
          </a:xfrm>
        </p:spPr>
        <p:txBody>
          <a:bodyPr/>
          <a:lstStyle/>
          <a:p>
            <a:r>
              <a:rPr lang="en-GB" noProof="0" dirty="0"/>
              <a:t>Longitudinal Neurodevelopment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9AEC6D-000A-1D4F-59F9-F6DC435A14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8457" y="4822191"/>
            <a:ext cx="1282924" cy="12829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2B7F732-1434-9827-0BA6-90B308512981}"/>
              </a:ext>
            </a:extLst>
          </p:cNvPr>
          <p:cNvSpPr txBox="1"/>
          <p:nvPr/>
        </p:nvSpPr>
        <p:spPr>
          <a:xfrm>
            <a:off x="9529517" y="6092902"/>
            <a:ext cx="29837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/>
              <a:t>Nginache</a:t>
            </a:r>
            <a:r>
              <a:rPr lang="en-US" sz="1100" dirty="0"/>
              <a:t> </a:t>
            </a:r>
            <a:r>
              <a:rPr lang="en-US" sz="1100" dirty="0" err="1"/>
              <a:t>Nampota</a:t>
            </a:r>
            <a:r>
              <a:rPr lang="en-US" sz="1100" dirty="0"/>
              <a:t>, MD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27EC1D1-01FA-757D-E927-2AD9F213CB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666" y="816802"/>
            <a:ext cx="8259482" cy="5956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60957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18CB0-A446-FA7E-0ED5-3B1947962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E7D5457-AC4A-E0EE-4CFC-4EC5D6D39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235473"/>
            <a:ext cx="8891918" cy="1223964"/>
          </a:xfrm>
        </p:spPr>
        <p:txBody>
          <a:bodyPr/>
          <a:lstStyle/>
          <a:p>
            <a:r>
              <a:rPr lang="en-GB" dirty="0"/>
              <a:t>Compounding Vulnerability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DD20F0-498F-BA24-9DAB-0C3AF887C131}"/>
              </a:ext>
            </a:extLst>
          </p:cNvPr>
          <p:cNvSpPr/>
          <p:nvPr/>
        </p:nvSpPr>
        <p:spPr>
          <a:xfrm>
            <a:off x="4209393" y="1779935"/>
            <a:ext cx="7439404" cy="29333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r>
              <a:rPr lang="en-US" dirty="0"/>
              <a:t>We additionally aimed to examine various compound exposures, both biological and environmental, and found no additional effect of SARS-CoV-2, congenital cytomegalovirus, or Cyclone exposure on development among those who were exposed to perinatal HIV.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4939DBD-6568-5D60-72D5-23C9AE2268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38" y="1779935"/>
            <a:ext cx="4137255" cy="279206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C31D54B-4852-1456-F604-320045037E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9005" y="3687772"/>
            <a:ext cx="3524742" cy="272453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4BB2E1B-451E-5945-6E2B-0B51858FFD76}"/>
              </a:ext>
            </a:extLst>
          </p:cNvPr>
          <p:cNvSpPr txBox="1"/>
          <p:nvPr/>
        </p:nvSpPr>
        <p:spPr>
          <a:xfrm>
            <a:off x="3299988" y="3246597"/>
            <a:ext cx="65999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6BCE4DF-3B20-DA74-795E-9E1DBD6722F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991" t="35072" r="18364"/>
          <a:stretch/>
        </p:blipFill>
        <p:spPr>
          <a:xfrm>
            <a:off x="8124055" y="3775863"/>
            <a:ext cx="3524742" cy="2515785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4BB71BE-1D33-6C8D-BA7C-71FA233C29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561" y="5212996"/>
            <a:ext cx="999479" cy="99947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7869E8D-FE22-53DB-37A0-1FBB6D3AEA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07599" y="5212997"/>
            <a:ext cx="1250163" cy="999479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32F96D3-AA87-D25D-D788-C68B4C3C9A92}"/>
              </a:ext>
            </a:extLst>
          </p:cNvPr>
          <p:cNvSpPr txBox="1"/>
          <p:nvPr/>
        </p:nvSpPr>
        <p:spPr>
          <a:xfrm>
            <a:off x="72138" y="6203316"/>
            <a:ext cx="43640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/>
              <a:t>Nginache</a:t>
            </a:r>
            <a:r>
              <a:rPr lang="en-US" sz="800" dirty="0"/>
              <a:t> </a:t>
            </a:r>
            <a:r>
              <a:rPr lang="en-US" sz="800" dirty="0" err="1"/>
              <a:t>Nampota</a:t>
            </a:r>
            <a:r>
              <a:rPr lang="en-US" sz="800" dirty="0"/>
              <a:t>, MD &amp; Amanuel Wolde, MD, MS</a:t>
            </a:r>
          </a:p>
        </p:txBody>
      </p:sp>
    </p:spTree>
    <p:extLst>
      <p:ext uri="{BB962C8B-B14F-4D97-AF65-F5344CB8AC3E}">
        <p14:creationId xmlns:p14="http://schemas.microsoft.com/office/powerpoint/2010/main" val="16399365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8F98D-7295-E343-8A23-37562C7E3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0639" y="-2784487"/>
            <a:ext cx="7632700" cy="4609306"/>
          </a:xfrm>
        </p:spPr>
        <p:txBody>
          <a:bodyPr wrap="square">
            <a:normAutofit/>
          </a:bodyPr>
          <a:lstStyle/>
          <a:p>
            <a:r>
              <a:rPr lang="en-GB" dirty="0"/>
              <a:t>Conclusions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5719E9-DEE5-AD41-99DD-439B9AF6D1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940639" y="2318243"/>
            <a:ext cx="7928456" cy="4295313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GB" sz="2400" dirty="0"/>
              <a:t>Continued effect of HIV observed on neurodevelopment out to 42 months of age despite healthy population on ART before conception</a:t>
            </a:r>
          </a:p>
          <a:p>
            <a:pPr marL="457200" indent="-457200">
              <a:buAutoNum type="arabicPeriod"/>
            </a:pPr>
            <a:r>
              <a:rPr lang="en-GB" sz="2400" dirty="0"/>
              <a:t>Environmental factors appear to drive impaired development among CHEU</a:t>
            </a:r>
          </a:p>
          <a:p>
            <a:pPr marL="457200" indent="-457200">
              <a:buAutoNum type="arabicPeriod"/>
            </a:pPr>
            <a:r>
              <a:rPr lang="en-GB" sz="2400" dirty="0"/>
              <a:t>Quality of mother – child interaction and maternal mental health emerge as key intervention points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6621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B05F9-787F-4D1E-45A3-D9F6D1B199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6DBA5-B2BE-3935-25C6-BB00E7398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3601" y="-2377081"/>
            <a:ext cx="7632700" cy="4609306"/>
          </a:xfrm>
        </p:spPr>
        <p:txBody>
          <a:bodyPr wrap="square">
            <a:normAutofit/>
          </a:bodyPr>
          <a:lstStyle/>
          <a:p>
            <a:r>
              <a:rPr lang="en-GB" dirty="0"/>
              <a:t>Future Directions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1637B2-82C2-A82F-5B8E-571C1A2CCB6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03601" y="2766391"/>
            <a:ext cx="7928456" cy="4295313"/>
          </a:xfrm>
        </p:spPr>
        <p:txBody>
          <a:bodyPr>
            <a:normAutofit/>
          </a:bodyPr>
          <a:lstStyle/>
          <a:p>
            <a:r>
              <a:rPr lang="en-GB" sz="2400" dirty="0"/>
              <a:t>Follow up continuing until 7 years of age</a:t>
            </a:r>
          </a:p>
          <a:p>
            <a:r>
              <a:rPr lang="en-GB" sz="2400" dirty="0"/>
              <a:t>Assessing autism, school performance, other assessments of neurodevelopment (KABC-II, DEEP, SDQ)</a:t>
            </a:r>
          </a:p>
          <a:p>
            <a:r>
              <a:rPr lang="en-GB" sz="2400" dirty="0"/>
              <a:t>Examining in utero immunological drivers of neurodevelopment</a:t>
            </a:r>
          </a:p>
          <a:p>
            <a:r>
              <a:rPr lang="en-GB" sz="2400" dirty="0"/>
              <a:t>Assessing gut-brain axis – examining microbiome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6455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5A98CD-C06F-69F8-8DA5-5FB5AF0A7F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987B01F2-A075-B169-AC0A-9C3D1E44DA1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977" t="-1913" r="15635" b="1913"/>
          <a:stretch>
            <a:fillRect/>
          </a:stretch>
        </p:blipFill>
        <p:spPr>
          <a:xfrm>
            <a:off x="5071464" y="-241020"/>
            <a:ext cx="7120536" cy="709902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F742AE9-520A-9B01-F40A-4C2C17DE5D2F}"/>
              </a:ext>
            </a:extLst>
          </p:cNvPr>
          <p:cNvSpPr txBox="1">
            <a:spLocks/>
          </p:cNvSpPr>
          <p:nvPr/>
        </p:nvSpPr>
        <p:spPr>
          <a:xfrm>
            <a:off x="132203" y="1700099"/>
            <a:ext cx="5071464" cy="685799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buNone/>
            </a:pPr>
            <a:r>
              <a:rPr lang="en-GB" sz="1200" b="1" dirty="0"/>
              <a:t>The study participants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1200" b="1" dirty="0"/>
              <a:t>Blantyre Malaria Project: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1200" dirty="0" err="1"/>
              <a:t>Osward</a:t>
            </a:r>
            <a:r>
              <a:rPr lang="en-GB" sz="1200" dirty="0"/>
              <a:t> Nyirenda, Felix Mkandawire, Christabell Mdhluli, </a:t>
            </a:r>
            <a:r>
              <a:rPr lang="en-GB" sz="1200" dirty="0" err="1"/>
              <a:t>Chilungamo</a:t>
            </a:r>
            <a:r>
              <a:rPr lang="en-GB" sz="1200" dirty="0"/>
              <a:t> </a:t>
            </a:r>
            <a:r>
              <a:rPr lang="en-GB" sz="1200" dirty="0" err="1"/>
              <a:t>Mchakama</a:t>
            </a:r>
            <a:r>
              <a:rPr lang="en-GB" sz="1200" dirty="0"/>
              <a:t>, Stella </a:t>
            </a:r>
            <a:r>
              <a:rPr lang="en-GB" sz="1200" dirty="0" err="1"/>
              <a:t>Chifumbi</a:t>
            </a:r>
            <a:r>
              <a:rPr lang="en-GB" sz="1200" dirty="0"/>
              <a:t>, Ndege, </a:t>
            </a:r>
            <a:r>
              <a:rPr lang="en-GB" sz="1200" dirty="0" err="1"/>
              <a:t>Meraby</a:t>
            </a:r>
            <a:r>
              <a:rPr lang="en-GB" sz="1200" dirty="0"/>
              <a:t> Funsani, Chimwemwe </a:t>
            </a:r>
            <a:r>
              <a:rPr lang="en-GB" sz="1200" dirty="0" err="1"/>
              <a:t>Kalengo</a:t>
            </a:r>
            <a:r>
              <a:rPr lang="en-GB" sz="1200" dirty="0"/>
              <a:t>, Cynthia </a:t>
            </a:r>
            <a:r>
              <a:rPr lang="en-GB" sz="1200" dirty="0" err="1"/>
              <a:t>Manyozo</a:t>
            </a:r>
            <a:r>
              <a:rPr lang="en-GB" sz="1200" dirty="0"/>
              <a:t>, Victoria Mapemba, Jean </a:t>
            </a:r>
            <a:r>
              <a:rPr lang="en-GB" sz="1200" dirty="0" err="1"/>
              <a:t>Maloya,Kingsley</a:t>
            </a:r>
            <a:r>
              <a:rPr lang="en-GB" sz="1200" dirty="0"/>
              <a:t> Zuze, Newton </a:t>
            </a:r>
            <a:r>
              <a:rPr lang="en-GB" sz="1200" dirty="0" err="1"/>
              <a:t>Slemani</a:t>
            </a:r>
            <a:r>
              <a:rPr lang="en-GB" sz="1200" dirty="0"/>
              <a:t>, Rhoda </a:t>
            </a:r>
            <a:r>
              <a:rPr lang="en-GB" sz="1200" dirty="0" err="1"/>
              <a:t>Masonga</a:t>
            </a:r>
            <a:r>
              <a:rPr lang="en-GB" sz="1200" dirty="0"/>
              <a:t>, Charles </a:t>
            </a:r>
            <a:r>
              <a:rPr lang="en-GB" sz="1200" dirty="0" err="1"/>
              <a:t>Chilimbiri</a:t>
            </a:r>
            <a:r>
              <a:rPr lang="en-GB" sz="1200" dirty="0"/>
              <a:t>, Michael </a:t>
            </a:r>
            <a:r>
              <a:rPr lang="en-GB" sz="1200" dirty="0" err="1"/>
              <a:t>Matululu</a:t>
            </a:r>
            <a:r>
              <a:rPr lang="en-GB" sz="1200" dirty="0"/>
              <a:t>, Christopher </a:t>
            </a:r>
            <a:r>
              <a:rPr lang="en-GB" sz="1200" dirty="0" err="1"/>
              <a:t>Chiotcha</a:t>
            </a:r>
            <a:r>
              <a:rPr lang="en-GB" sz="1200" dirty="0"/>
              <a:t>, Goodson Thwala, and Margaret Banda.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1200" b="1" dirty="0"/>
              <a:t>University of Malawi: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1200" dirty="0" err="1"/>
              <a:t>Limbika</a:t>
            </a:r>
            <a:r>
              <a:rPr lang="en-GB" sz="1200" dirty="0"/>
              <a:t> </a:t>
            </a:r>
            <a:r>
              <a:rPr lang="en-GB" sz="1200" dirty="0" err="1"/>
              <a:t>Maliwichi</a:t>
            </a:r>
            <a:endParaRPr lang="en-GB" sz="1200" dirty="0"/>
          </a:p>
          <a:p>
            <a:pPr marL="0" indent="0">
              <a:spcBef>
                <a:spcPts val="600"/>
              </a:spcBef>
              <a:buNone/>
            </a:pPr>
            <a:r>
              <a:rPr lang="en-GB" sz="1200" b="1" dirty="0"/>
              <a:t>Malaria Alert </a:t>
            </a:r>
            <a:r>
              <a:rPr lang="en-GB" sz="1200" b="1" dirty="0" err="1"/>
              <a:t>Center</a:t>
            </a:r>
            <a:r>
              <a:rPr lang="en-GB" sz="1200" b="1" dirty="0"/>
              <a:t>: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1200" dirty="0"/>
              <a:t>Harrison Msuku, Samson </a:t>
            </a:r>
            <a:r>
              <a:rPr lang="en-GB" sz="1200" dirty="0" err="1"/>
              <a:t>Gowa</a:t>
            </a:r>
            <a:r>
              <a:rPr lang="en-GB" sz="1200" dirty="0"/>
              <a:t>, Alfred </a:t>
            </a:r>
            <a:r>
              <a:rPr lang="en-GB" sz="1200" dirty="0" err="1"/>
              <a:t>Matengeni</a:t>
            </a:r>
            <a:endParaRPr lang="en-GB" sz="1200" dirty="0"/>
          </a:p>
          <a:p>
            <a:pPr marL="0" indent="0">
              <a:spcBef>
                <a:spcPts val="600"/>
              </a:spcBef>
              <a:buNone/>
            </a:pPr>
            <a:r>
              <a:rPr lang="en-GB" sz="1200" b="1" dirty="0"/>
              <a:t>University of Liverpool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1200" dirty="0"/>
              <a:t>Melissa Gladstone, Malen Crespo-Llado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1200" b="1" dirty="0"/>
              <a:t>University of Maryland School of Medicine: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GB" sz="1200" dirty="0"/>
              <a:t>Miriam Laufer, Andrea Buchwald, </a:t>
            </a:r>
            <a:r>
              <a:rPr lang="en-GB" sz="1200" dirty="0" err="1"/>
              <a:t>Nginache</a:t>
            </a:r>
            <a:r>
              <a:rPr lang="en-GB" sz="1200" dirty="0"/>
              <a:t> </a:t>
            </a:r>
            <a:r>
              <a:rPr lang="en-GB" sz="1200" dirty="0" err="1"/>
              <a:t>Nampota</a:t>
            </a:r>
            <a:r>
              <a:rPr lang="en-GB" sz="1200" dirty="0"/>
              <a:t>, Cristiana Cairo, Gabriella Meshesha, Madison Beale, Sophie Moeller, Rachida Koudjra, Lauryn Butler, Amanuel Wolde, Gabriela Cabrera, Winter Okoth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3823681-CB7E-1E01-A994-1A59D5D5AF49}"/>
              </a:ext>
            </a:extLst>
          </p:cNvPr>
          <p:cNvSpPr/>
          <p:nvPr/>
        </p:nvSpPr>
        <p:spPr>
          <a:xfrm>
            <a:off x="4940299" y="33785"/>
            <a:ext cx="8151011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4400" b="1" cap="none" spc="0" noProof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Acknowledgements</a:t>
            </a:r>
            <a:endParaRPr lang="en-US" sz="44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83508002"/>
      </p:ext>
    </p:extLst>
  </p:cSld>
  <p:clrMapOvr>
    <a:masterClrMapping/>
  </p:clrMapOvr>
</p:sld>
</file>

<file path=ppt/theme/theme1.xml><?xml version="1.0" encoding="utf-8"?>
<a:theme xmlns:a="http://schemas.openxmlformats.org/drawingml/2006/main" name="AIDS2026">
  <a:themeElements>
    <a:clrScheme name="AIDS 2026">
      <a:dk1>
        <a:srgbClr val="000000"/>
      </a:dk1>
      <a:lt1>
        <a:srgbClr val="FFFFFF"/>
      </a:lt1>
      <a:dk2>
        <a:srgbClr val="617F09"/>
      </a:dk2>
      <a:lt2>
        <a:srgbClr val="FFFFFF"/>
      </a:lt2>
      <a:accent1>
        <a:srgbClr val="61800A"/>
      </a:accent1>
      <a:accent2>
        <a:srgbClr val="0A41F3"/>
      </a:accent2>
      <a:accent3>
        <a:srgbClr val="FFA836"/>
      </a:accent3>
      <a:accent4>
        <a:srgbClr val="E0001B"/>
      </a:accent4>
      <a:accent5>
        <a:srgbClr val="105B2F"/>
      </a:accent5>
      <a:accent6>
        <a:srgbClr val="BFED2F"/>
      </a:accent6>
      <a:hlink>
        <a:srgbClr val="E0001B"/>
      </a:hlink>
      <a:folHlink>
        <a:srgbClr val="DF001A"/>
      </a:folHlink>
    </a:clrScheme>
    <a:fontScheme name="Verdana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wrap="square" lIns="288000" tIns="288000" rIns="288000" bIns="288000" rtlCol="0" anchor="t"/>
      <a:lstStyle>
        <a:defPPr algn="l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4" id="{5EF88E32-24B3-D741-BDD6-BEDF2D0A13CC}" vid="{51FFBED4-3697-084F-82A1-217ACB55841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4EDCEEC58F924B8688429696C030D2" ma:contentTypeVersion="19" ma:contentTypeDescription="Create a new document." ma:contentTypeScope="" ma:versionID="b4d8bdf56c9ebdc58dfe75d904c50a7a">
  <xsd:schema xmlns:xsd="http://www.w3.org/2001/XMLSchema" xmlns:xs="http://www.w3.org/2001/XMLSchema" xmlns:p="http://schemas.microsoft.com/office/2006/metadata/properties" xmlns:ns2="e236f8d0-c4c0-4f47-ae05-f87aea30adc7" xmlns:ns3="73ce610f-b889-47d4-8ab5-c38f623799c9" targetNamespace="http://schemas.microsoft.com/office/2006/metadata/properties" ma:root="true" ma:fieldsID="6eb87eb5e6ae4b3023b2eee28dfdb8f0" ns2:_="" ns3:_="">
    <xsd:import namespace="e236f8d0-c4c0-4f47-ae05-f87aea30adc7"/>
    <xsd:import namespace="73ce610f-b889-47d4-8ab5-c38f623799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6f8d0-c4c0-4f47-ae05-f87aea30ad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d8752f36-f899-4024-97aa-312620fde4b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ce610f-b889-47d4-8ab5-c38f623799c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cc0bfebf-baa6-4c8c-8536-352a9d7474a2}" ma:internalName="TaxCatchAll" ma:showField="CatchAllData" ma:web="73ce610f-b889-47d4-8ab5-c38f623799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236f8d0-c4c0-4f47-ae05-f87aea30adc7">
      <Terms xmlns="http://schemas.microsoft.com/office/infopath/2007/PartnerControls"/>
    </lcf76f155ced4ddcb4097134ff3c332f>
    <TaxCatchAll xmlns="73ce610f-b889-47d4-8ab5-c38f623799c9" xsi:nil="true"/>
  </documentManagement>
</p:properties>
</file>

<file path=customXml/itemProps1.xml><?xml version="1.0" encoding="utf-8"?>
<ds:datastoreItem xmlns:ds="http://schemas.openxmlformats.org/officeDocument/2006/customXml" ds:itemID="{EBC0F5C9-981B-4CF9-81CF-FD4CF2F33D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36f8d0-c4c0-4f47-ae05-f87aea30adc7"/>
    <ds:schemaRef ds:uri="73ce610f-b889-47d4-8ab5-c38f623799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3C8A6F1-7C4D-4F34-A0BC-448A47AC019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3B7F542-C365-4E65-8EC3-59A96E854DE2}">
  <ds:schemaRefs>
    <ds:schemaRef ds:uri="http://schemas.microsoft.com/office/2006/metadata/properties"/>
    <ds:schemaRef ds:uri="http://schemas.microsoft.com/office/infopath/2007/PartnerControls"/>
    <ds:schemaRef ds:uri="e236f8d0-c4c0-4f47-ae05-f87aea30adc7"/>
    <ds:schemaRef ds:uri="73ce610f-b889-47d4-8ab5-c38f623799c9"/>
  </ds:schemaRefs>
</ds:datastoreItem>
</file>

<file path=docMetadata/LabelInfo.xml><?xml version="1.0" encoding="utf-8"?>
<clbl:labelList xmlns:clbl="http://schemas.microsoft.com/office/2020/mipLabelMetadata">
  <clbl:label id="{717009a6-20de-461a-8894-0312a395cac9}" enabled="0" method="" siteId="{717009a6-20de-461a-8894-0312a395cac9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AIDS-2026-Speaker-template_Verdana</Template>
  <TotalTime>3928</TotalTime>
  <Words>1494</Words>
  <Application>Microsoft Office PowerPoint</Application>
  <PresentationFormat>Widescreen</PresentationFormat>
  <Paragraphs>213</Paragraphs>
  <Slides>18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Courier New</vt:lpstr>
      <vt:lpstr>Times New Roman</vt:lpstr>
      <vt:lpstr>Roboto</vt:lpstr>
      <vt:lpstr>Verdana</vt:lpstr>
      <vt:lpstr>AIDS2026</vt:lpstr>
      <vt:lpstr>Neurocognitive development in infants with perinatal HIV exposure: Evidence from Malawi</vt:lpstr>
      <vt:lpstr>REFINE Study</vt:lpstr>
      <vt:lpstr>REFINE Study Procedures </vt:lpstr>
      <vt:lpstr>Child Neurodevelopment</vt:lpstr>
      <vt:lpstr>Child Neurodevelopment</vt:lpstr>
      <vt:lpstr>Child Neurodevelopment</vt:lpstr>
      <vt:lpstr>Perinatal HIV Exposure and Postnatal Environment Impacts Neurodevelopment</vt:lpstr>
      <vt:lpstr>Perinatal HIV Impacts Mild Delay</vt:lpstr>
      <vt:lpstr>Low Birth Weight Predicts Poor Neurodevelopment among CHEU</vt:lpstr>
      <vt:lpstr>Postnatal Environment Impacts Neurodevelopment</vt:lpstr>
      <vt:lpstr>Environment Outweighs Impact of HIV on Neurodevelopment at 24 Months</vt:lpstr>
      <vt:lpstr>Longitudinal Neurodevelopment</vt:lpstr>
      <vt:lpstr>Longitudinal Neurodevelopment</vt:lpstr>
      <vt:lpstr>Longitudinal Neurodevelopment</vt:lpstr>
      <vt:lpstr>Compounding Vulnerability</vt:lpstr>
      <vt:lpstr>Conclusions</vt:lpstr>
      <vt:lpstr>Future Directions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Kowalcyk, Megan</dc:creator>
  <cp:lastModifiedBy>Kowalcyk, Megan</cp:lastModifiedBy>
  <cp:revision>20</cp:revision>
  <dcterms:created xsi:type="dcterms:W3CDTF">2026-06-01T17:40:53Z</dcterms:created>
  <dcterms:modified xsi:type="dcterms:W3CDTF">2026-07-23T15:53:26Z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0x010100814EDCEEC58F924B8688429696C030D2</vt:lpwstr>
  </property>
  <property fmtid="{D5CDD505-2E9C-101B-9397-08002B2CF9AE}" pid="3" name="MediaServiceImageTags">
    <vt:lpwstr/>
  </property>
</Properties>
</file>